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52"/>
  </p:notesMasterIdLst>
  <p:sldIdLst>
    <p:sldId id="258" r:id="rId3"/>
    <p:sldId id="513" r:id="rId4"/>
    <p:sldId id="514" r:id="rId5"/>
    <p:sldId id="515" r:id="rId6"/>
    <p:sldId id="333" r:id="rId7"/>
    <p:sldId id="440" r:id="rId8"/>
    <p:sldId id="441" r:id="rId9"/>
    <p:sldId id="439" r:id="rId10"/>
    <p:sldId id="334" r:id="rId11"/>
    <p:sldId id="442" r:id="rId12"/>
    <p:sldId id="438" r:id="rId13"/>
    <p:sldId id="335" r:id="rId14"/>
    <p:sldId id="327" r:id="rId15"/>
    <p:sldId id="484" r:id="rId16"/>
    <p:sldId id="486" r:id="rId17"/>
    <p:sldId id="485" r:id="rId18"/>
    <p:sldId id="332" r:id="rId19"/>
    <p:sldId id="487" r:id="rId20"/>
    <p:sldId id="489" r:id="rId21"/>
    <p:sldId id="488" r:id="rId22"/>
    <p:sldId id="490" r:id="rId23"/>
    <p:sldId id="491" r:id="rId24"/>
    <p:sldId id="492" r:id="rId25"/>
    <p:sldId id="493" r:id="rId26"/>
    <p:sldId id="494" r:id="rId27"/>
    <p:sldId id="329" r:id="rId28"/>
    <p:sldId id="495" r:id="rId29"/>
    <p:sldId id="496" r:id="rId30"/>
    <p:sldId id="497" r:id="rId31"/>
    <p:sldId id="499" r:id="rId32"/>
    <p:sldId id="498" r:id="rId33"/>
    <p:sldId id="500" r:id="rId34"/>
    <p:sldId id="501" r:id="rId35"/>
    <p:sldId id="502" r:id="rId36"/>
    <p:sldId id="503" r:id="rId37"/>
    <p:sldId id="330" r:id="rId38"/>
    <p:sldId id="504" r:id="rId39"/>
    <p:sldId id="505" r:id="rId40"/>
    <p:sldId id="506" r:id="rId41"/>
    <p:sldId id="507" r:id="rId42"/>
    <p:sldId id="336" r:id="rId43"/>
    <p:sldId id="337" r:id="rId44"/>
    <p:sldId id="427" r:id="rId45"/>
    <p:sldId id="433" r:id="rId46"/>
    <p:sldId id="432" r:id="rId47"/>
    <p:sldId id="431" r:id="rId48"/>
    <p:sldId id="434" r:id="rId49"/>
    <p:sldId id="435" r:id="rId50"/>
    <p:sldId id="483" r:id="rId51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802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A41B95-DBE0-4A77-A476-D504B8070541}" type="datetimeFigureOut">
              <a:rPr lang="hu-HU" smtClean="0"/>
              <a:t>2018. 10. 02.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3E80D5-DFA2-4E3E-8851-B2EF870242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16326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3E80D5-DFA2-4E3E-8851-B2EF8702420B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87784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hu-HU" sz="1200" dirty="0"/>
              <a:t>Unbiased coin toss: every state has the same probability</a:t>
            </a:r>
          </a:p>
          <a:p>
            <a:r>
              <a:rPr lang="en-US" sz="1200" dirty="0"/>
              <a:t>Biased coin toss: the outcome is sure (no randomness) &gt;&gt; we can classify the best our data &gt;&gt; the IG is maximal</a:t>
            </a:r>
            <a:endParaRPr lang="hu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3E80D5-DFA2-4E3E-8851-B2EF8702420B}" type="slidenum">
              <a:rPr lang="hu-HU" smtClean="0"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724618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3E80D5-DFA2-4E3E-8851-B2EF8702420B}" type="slidenum">
              <a:rPr lang="hu-HU" smtClean="0"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39417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74EA-C490-4DC9-82E7-2D27CEEDC6EE}" type="datetimeFigureOut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2018. 10. 02.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E7B62-86BF-4FF4-9F91-207211A4651F}" type="slidenum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7766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74EA-C490-4DC9-82E7-2D27CEEDC6EE}" type="datetimeFigureOut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2018. 10. 02.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E7B62-86BF-4FF4-9F91-207211A4651F}" type="slidenum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744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74EA-C490-4DC9-82E7-2D27CEEDC6EE}" type="datetimeFigureOut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2018. 10. 02.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E7B62-86BF-4FF4-9F91-207211A4651F}" type="slidenum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5795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74EA-C490-4DC9-82E7-2D27CEEDC6EE}" type="datetimeFigureOut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2018. 10. 02.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E7B62-86BF-4FF4-9F91-207211A4651F}" type="slidenum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9715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74EA-C490-4DC9-82E7-2D27CEEDC6EE}" type="datetimeFigureOut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2018. 10. 02.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E7B62-86BF-4FF4-9F91-207211A4651F}" type="slidenum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3611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74EA-C490-4DC9-82E7-2D27CEEDC6EE}" type="datetimeFigureOut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2018. 10. 02.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E7B62-86BF-4FF4-9F91-207211A4651F}" type="slidenum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98578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74EA-C490-4DC9-82E7-2D27CEEDC6EE}" type="datetimeFigureOut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2018. 10. 02.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E7B62-86BF-4FF4-9F91-207211A4651F}" type="slidenum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24639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74EA-C490-4DC9-82E7-2D27CEEDC6EE}" type="datetimeFigureOut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2018. 10. 02.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E7B62-86BF-4FF4-9F91-207211A4651F}" type="slidenum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2118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74EA-C490-4DC9-82E7-2D27CEEDC6EE}" type="datetimeFigureOut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2018. 10. 02.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E7B62-86BF-4FF4-9F91-207211A4651F}" type="slidenum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62469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74EA-C490-4DC9-82E7-2D27CEEDC6EE}" type="datetimeFigureOut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2018. 10. 02.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E7B62-86BF-4FF4-9F91-207211A4651F}" type="slidenum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3725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74EA-C490-4DC9-82E7-2D27CEEDC6EE}" type="datetimeFigureOut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2018. 10. 02.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E7B62-86BF-4FF4-9F91-207211A4651F}" type="slidenum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3900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74EA-C490-4DC9-82E7-2D27CEEDC6EE}" type="datetimeFigureOut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2018. 10. 02.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E7B62-86BF-4FF4-9F91-207211A4651F}" type="slidenum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1743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74EA-C490-4DC9-82E7-2D27CEEDC6EE}" type="datetimeFigureOut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2018. 10. 02.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E7B62-86BF-4FF4-9F91-207211A4651F}" type="slidenum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28839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74EA-C490-4DC9-82E7-2D27CEEDC6EE}" type="datetimeFigureOut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2018. 10. 02.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E7B62-86BF-4FF4-9F91-207211A4651F}" type="slidenum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3398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74EA-C490-4DC9-82E7-2D27CEEDC6EE}" type="datetimeFigureOut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2018. 10. 02.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E7B62-86BF-4FF4-9F91-207211A4651F}" type="slidenum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264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74EA-C490-4DC9-82E7-2D27CEEDC6EE}" type="datetimeFigureOut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2018. 10. 02.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E7B62-86BF-4FF4-9F91-207211A4651F}" type="slidenum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750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74EA-C490-4DC9-82E7-2D27CEEDC6EE}" type="datetimeFigureOut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2018. 10. 02.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E7B62-86BF-4FF4-9F91-207211A4651F}" type="slidenum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787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74EA-C490-4DC9-82E7-2D27CEEDC6EE}" type="datetimeFigureOut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2018. 10. 02.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E7B62-86BF-4FF4-9F91-207211A4651F}" type="slidenum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195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74EA-C490-4DC9-82E7-2D27CEEDC6EE}" type="datetimeFigureOut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2018. 10. 02.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E7B62-86BF-4FF4-9F91-207211A4651F}" type="slidenum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589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74EA-C490-4DC9-82E7-2D27CEEDC6EE}" type="datetimeFigureOut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2018. 10. 02.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E7B62-86BF-4FF4-9F91-207211A4651F}" type="slidenum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6003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74EA-C490-4DC9-82E7-2D27CEEDC6EE}" type="datetimeFigureOut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2018. 10. 02.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E7B62-86BF-4FF4-9F91-207211A4651F}" type="slidenum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5555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74EA-C490-4DC9-82E7-2D27CEEDC6EE}" type="datetimeFigureOut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2018. 10. 02.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E7B62-86BF-4FF4-9F91-207211A4651F}" type="slidenum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748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E74EA-C490-4DC9-82E7-2D27CEEDC6EE}" type="datetimeFigureOut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2018. 10. 02.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E7B62-86BF-4FF4-9F91-207211A4651F}" type="slidenum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53896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E74EA-C490-4DC9-82E7-2D27CEEDC6EE}" type="datetimeFigureOut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2018. 10. 02.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E7B62-86BF-4FF4-9F91-207211A4651F}" type="slidenum">
              <a:rPr lang="hu-H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6229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4000" dirty="0"/>
              <a:t>BASIC METHODS 2</a:t>
            </a:r>
          </a:p>
        </p:txBody>
      </p:sp>
    </p:spTree>
    <p:extLst>
      <p:ext uri="{BB962C8B-B14F-4D97-AF65-F5344CB8AC3E}">
        <p14:creationId xmlns:p14="http://schemas.microsoft.com/office/powerpoint/2010/main" val="23722075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52586" y="1328574"/>
            <a:ext cx="8964488" cy="5373216"/>
          </a:xfrm>
        </p:spPr>
        <p:txBody>
          <a:bodyPr>
            <a:noAutofit/>
          </a:bodyPr>
          <a:lstStyle/>
          <a:p>
            <a:r>
              <a:rPr lang="hu-HU" sz="2400" dirty="0"/>
              <a:t>I</a:t>
            </a:r>
            <a:r>
              <a:rPr lang="en-GB" sz="2400" dirty="0" err="1"/>
              <a:t>nformation</a:t>
            </a:r>
            <a:r>
              <a:rPr lang="en-GB" sz="2400" dirty="0"/>
              <a:t> before splitting:</a:t>
            </a:r>
            <a:br>
              <a:rPr lang="hu-HU" sz="2400" dirty="0"/>
            </a:br>
            <a:endParaRPr lang="hu-HU" sz="2400" dirty="0"/>
          </a:p>
          <a:p>
            <a:pPr marL="0" indent="0">
              <a:buNone/>
              <a:tabLst>
                <a:tab pos="442913" algn="l"/>
              </a:tabLst>
            </a:pPr>
            <a:r>
              <a:rPr lang="hu-HU" sz="2400" dirty="0"/>
              <a:t>	</a:t>
            </a:r>
            <a:r>
              <a:rPr lang="en-GB" sz="2400" dirty="0"/>
              <a:t>Info[4,</a:t>
            </a:r>
            <a:r>
              <a:rPr lang="hu-HU" sz="2400" dirty="0"/>
              <a:t>5</a:t>
            </a:r>
            <a:r>
              <a:rPr lang="en-GB" sz="2400" dirty="0"/>
              <a:t>] = entropy(4/</a:t>
            </a:r>
            <a:r>
              <a:rPr lang="hu-HU" sz="2400" dirty="0"/>
              <a:t>9</a:t>
            </a:r>
            <a:r>
              <a:rPr lang="en-GB" sz="2400" dirty="0"/>
              <a:t>,</a:t>
            </a:r>
            <a:r>
              <a:rPr lang="hu-HU" sz="2400" dirty="0"/>
              <a:t>5/9</a:t>
            </a:r>
            <a:r>
              <a:rPr lang="en-GB" sz="2400" dirty="0"/>
              <a:t>) = -4/</a:t>
            </a:r>
            <a:r>
              <a:rPr lang="hu-HU" sz="2400" dirty="0"/>
              <a:t>9</a:t>
            </a:r>
            <a:r>
              <a:rPr lang="en-GB" sz="2400" dirty="0"/>
              <a:t>*log(4/</a:t>
            </a:r>
            <a:r>
              <a:rPr lang="hu-HU" sz="2400" dirty="0"/>
              <a:t>9</a:t>
            </a:r>
            <a:r>
              <a:rPr lang="en-GB" sz="2400" dirty="0"/>
              <a:t>) – </a:t>
            </a:r>
            <a:r>
              <a:rPr lang="hu-HU" sz="2400" dirty="0"/>
              <a:t>5</a:t>
            </a:r>
            <a:r>
              <a:rPr lang="en-GB" sz="2400" dirty="0"/>
              <a:t>/</a:t>
            </a:r>
            <a:r>
              <a:rPr lang="hu-HU" sz="2400" dirty="0"/>
              <a:t>9</a:t>
            </a:r>
            <a:r>
              <a:rPr lang="en-GB" sz="2400" dirty="0"/>
              <a:t>*log(</a:t>
            </a:r>
            <a:r>
              <a:rPr lang="hu-HU" sz="2400" dirty="0"/>
              <a:t>5</a:t>
            </a:r>
            <a:r>
              <a:rPr lang="en-GB" sz="2400" dirty="0"/>
              <a:t>/</a:t>
            </a:r>
            <a:r>
              <a:rPr lang="hu-HU" sz="2400" dirty="0"/>
              <a:t>9</a:t>
            </a:r>
            <a:r>
              <a:rPr lang="en-GB" sz="2400" dirty="0"/>
              <a:t>)  </a:t>
            </a:r>
            <a:endParaRPr lang="hu-HU" sz="2400" dirty="0"/>
          </a:p>
          <a:p>
            <a:pPr marL="0" indent="0">
              <a:buNone/>
              <a:tabLst>
                <a:tab pos="442913" algn="l"/>
              </a:tabLst>
            </a:pPr>
            <a:endParaRPr lang="hu-HU" sz="2400" dirty="0"/>
          </a:p>
          <a:p>
            <a:pPr marL="0" indent="0">
              <a:buNone/>
              <a:tabLst>
                <a:tab pos="442913" algn="l"/>
              </a:tabLst>
            </a:pPr>
            <a:r>
              <a:rPr lang="hu-HU" sz="2400" dirty="0"/>
              <a:t>		          </a:t>
            </a:r>
          </a:p>
          <a:p>
            <a:endParaRPr lang="hu-HU" altLang="hu-HU" sz="1600" i="1" dirty="0"/>
          </a:p>
        </p:txBody>
      </p:sp>
      <p:sp>
        <p:nvSpPr>
          <p:cNvPr id="4" name="Szövegdoboz 3"/>
          <p:cNvSpPr txBox="1"/>
          <p:nvPr/>
        </p:nvSpPr>
        <p:spPr>
          <a:xfrm>
            <a:off x="755576" y="341743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/>
              <a:t>Alcohol</a:t>
            </a:r>
            <a:r>
              <a:rPr lang="hu-HU" sz="4000" dirty="0"/>
              <a:t>_</a:t>
            </a:r>
            <a:r>
              <a:rPr lang="hu-HU" sz="4000" dirty="0" err="1"/>
              <a:t>content</a:t>
            </a: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18319853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52586" y="1328574"/>
            <a:ext cx="8964488" cy="5373216"/>
          </a:xfrm>
        </p:spPr>
        <p:txBody>
          <a:bodyPr>
            <a:noAutofit/>
          </a:bodyPr>
          <a:lstStyle/>
          <a:p>
            <a:r>
              <a:rPr lang="hu-HU" sz="2400" dirty="0"/>
              <a:t>I</a:t>
            </a:r>
            <a:r>
              <a:rPr lang="en-GB" sz="2400" dirty="0" err="1"/>
              <a:t>nformation</a:t>
            </a:r>
            <a:r>
              <a:rPr lang="en-GB" sz="2400" dirty="0"/>
              <a:t> before splitting:</a:t>
            </a:r>
            <a:br>
              <a:rPr lang="hu-HU" sz="2400" dirty="0"/>
            </a:br>
            <a:endParaRPr lang="hu-HU" sz="2400" dirty="0"/>
          </a:p>
          <a:p>
            <a:pPr marL="0" indent="0">
              <a:buNone/>
              <a:tabLst>
                <a:tab pos="442913" algn="l"/>
              </a:tabLst>
            </a:pPr>
            <a:r>
              <a:rPr lang="hu-HU" sz="2400" dirty="0"/>
              <a:t>	</a:t>
            </a:r>
            <a:r>
              <a:rPr lang="en-GB" sz="2400" dirty="0"/>
              <a:t>Info[4,</a:t>
            </a:r>
            <a:r>
              <a:rPr lang="hu-HU" sz="2400" dirty="0"/>
              <a:t>5</a:t>
            </a:r>
            <a:r>
              <a:rPr lang="en-GB" sz="2400" dirty="0"/>
              <a:t>] = entropy(4/</a:t>
            </a:r>
            <a:r>
              <a:rPr lang="hu-HU" sz="2400" dirty="0"/>
              <a:t>9</a:t>
            </a:r>
            <a:r>
              <a:rPr lang="en-GB" sz="2400" dirty="0"/>
              <a:t>,</a:t>
            </a:r>
            <a:r>
              <a:rPr lang="hu-HU" sz="2400" dirty="0"/>
              <a:t>5/9</a:t>
            </a:r>
            <a:r>
              <a:rPr lang="en-GB" sz="2400" dirty="0"/>
              <a:t>) = -4/</a:t>
            </a:r>
            <a:r>
              <a:rPr lang="hu-HU" sz="2400" dirty="0"/>
              <a:t>9</a:t>
            </a:r>
            <a:r>
              <a:rPr lang="en-GB" sz="2400" dirty="0"/>
              <a:t>*log(4/</a:t>
            </a:r>
            <a:r>
              <a:rPr lang="hu-HU" sz="2400" dirty="0"/>
              <a:t>9</a:t>
            </a:r>
            <a:r>
              <a:rPr lang="en-GB" sz="2400" dirty="0"/>
              <a:t>) – </a:t>
            </a:r>
            <a:r>
              <a:rPr lang="hu-HU" sz="2400" dirty="0"/>
              <a:t>5</a:t>
            </a:r>
            <a:r>
              <a:rPr lang="en-GB" sz="2400" dirty="0"/>
              <a:t>/</a:t>
            </a:r>
            <a:r>
              <a:rPr lang="hu-HU" sz="2400" dirty="0"/>
              <a:t>9</a:t>
            </a:r>
            <a:r>
              <a:rPr lang="en-GB" sz="2400" dirty="0"/>
              <a:t>*log(</a:t>
            </a:r>
            <a:r>
              <a:rPr lang="hu-HU" sz="2400" dirty="0"/>
              <a:t>5</a:t>
            </a:r>
            <a:r>
              <a:rPr lang="en-GB" sz="2400" dirty="0"/>
              <a:t>/</a:t>
            </a:r>
            <a:r>
              <a:rPr lang="hu-HU" sz="2400" dirty="0"/>
              <a:t>9</a:t>
            </a:r>
            <a:r>
              <a:rPr lang="en-GB" sz="2400" dirty="0"/>
              <a:t>)  </a:t>
            </a:r>
            <a:endParaRPr lang="hu-HU" sz="2400" dirty="0"/>
          </a:p>
          <a:p>
            <a:pPr marL="0" indent="0">
              <a:buNone/>
              <a:tabLst>
                <a:tab pos="442913" algn="l"/>
              </a:tabLst>
            </a:pPr>
            <a:endParaRPr lang="hu-HU" sz="2400" dirty="0"/>
          </a:p>
          <a:p>
            <a:pPr marL="0" indent="0">
              <a:buNone/>
              <a:tabLst>
                <a:tab pos="442913" algn="l"/>
              </a:tabLst>
            </a:pPr>
            <a:r>
              <a:rPr lang="hu-HU" sz="2400" dirty="0"/>
              <a:t>		          </a:t>
            </a:r>
          </a:p>
          <a:p>
            <a:endParaRPr lang="hu-HU" altLang="hu-HU" sz="1600" i="1" dirty="0"/>
          </a:p>
        </p:txBody>
      </p:sp>
      <p:sp>
        <p:nvSpPr>
          <p:cNvPr id="4" name="Szövegdoboz 3"/>
          <p:cNvSpPr txBox="1"/>
          <p:nvPr/>
        </p:nvSpPr>
        <p:spPr>
          <a:xfrm>
            <a:off x="755576" y="341743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/>
              <a:t>Alcohol</a:t>
            </a:r>
            <a:r>
              <a:rPr lang="hu-HU" sz="4000" dirty="0"/>
              <a:t>_</a:t>
            </a:r>
            <a:r>
              <a:rPr lang="hu-HU" sz="4000" dirty="0" err="1"/>
              <a:t>content</a:t>
            </a:r>
            <a:endParaRPr lang="hu-HU" sz="4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1" y="2843606"/>
            <a:ext cx="6870519" cy="33216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59542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52586" y="1328574"/>
            <a:ext cx="8964488" cy="5373216"/>
          </a:xfrm>
        </p:spPr>
        <p:txBody>
          <a:bodyPr>
            <a:noAutofit/>
          </a:bodyPr>
          <a:lstStyle/>
          <a:p>
            <a:r>
              <a:rPr lang="hu-HU" sz="2400" dirty="0"/>
              <a:t>I</a:t>
            </a:r>
            <a:r>
              <a:rPr lang="en-GB" sz="2400" dirty="0" err="1"/>
              <a:t>nformation</a:t>
            </a:r>
            <a:r>
              <a:rPr lang="en-GB" sz="2400" dirty="0"/>
              <a:t> before splitting:</a:t>
            </a:r>
            <a:br>
              <a:rPr lang="hu-HU" sz="2400" dirty="0"/>
            </a:br>
            <a:endParaRPr lang="hu-HU" sz="2400" dirty="0"/>
          </a:p>
          <a:p>
            <a:pPr marL="0" indent="0">
              <a:buNone/>
              <a:tabLst>
                <a:tab pos="442913" algn="l"/>
              </a:tabLst>
            </a:pPr>
            <a:r>
              <a:rPr lang="hu-HU" sz="2400" dirty="0"/>
              <a:t>	</a:t>
            </a:r>
            <a:r>
              <a:rPr lang="en-GB" sz="2400" dirty="0"/>
              <a:t>Info[4,</a:t>
            </a:r>
            <a:r>
              <a:rPr lang="hu-HU" sz="2400" dirty="0"/>
              <a:t>5</a:t>
            </a:r>
            <a:r>
              <a:rPr lang="en-GB" sz="2400" dirty="0"/>
              <a:t>] = entropy(4/</a:t>
            </a:r>
            <a:r>
              <a:rPr lang="hu-HU" sz="2400" dirty="0"/>
              <a:t>9</a:t>
            </a:r>
            <a:r>
              <a:rPr lang="en-GB" sz="2400" dirty="0"/>
              <a:t>,</a:t>
            </a:r>
            <a:r>
              <a:rPr lang="hu-HU" sz="2400" dirty="0"/>
              <a:t>5/9</a:t>
            </a:r>
            <a:r>
              <a:rPr lang="en-GB" sz="2400" dirty="0"/>
              <a:t>) = -4/</a:t>
            </a:r>
            <a:r>
              <a:rPr lang="hu-HU" sz="2400" dirty="0"/>
              <a:t>9</a:t>
            </a:r>
            <a:r>
              <a:rPr lang="en-GB" sz="2400" dirty="0"/>
              <a:t>*log(4/</a:t>
            </a:r>
            <a:r>
              <a:rPr lang="hu-HU" sz="2400" dirty="0"/>
              <a:t>9</a:t>
            </a:r>
            <a:r>
              <a:rPr lang="en-GB" sz="2400" dirty="0"/>
              <a:t>) – </a:t>
            </a:r>
            <a:r>
              <a:rPr lang="hu-HU" sz="2400" dirty="0"/>
              <a:t>5</a:t>
            </a:r>
            <a:r>
              <a:rPr lang="en-GB" sz="2400" dirty="0"/>
              <a:t>/</a:t>
            </a:r>
            <a:r>
              <a:rPr lang="hu-HU" sz="2400" dirty="0"/>
              <a:t>9</a:t>
            </a:r>
            <a:r>
              <a:rPr lang="en-GB" sz="2400" dirty="0"/>
              <a:t>*log(</a:t>
            </a:r>
            <a:r>
              <a:rPr lang="hu-HU" sz="2400" dirty="0"/>
              <a:t>5</a:t>
            </a:r>
            <a:r>
              <a:rPr lang="en-GB" sz="2400" dirty="0"/>
              <a:t>/</a:t>
            </a:r>
            <a:r>
              <a:rPr lang="hu-HU" sz="2400" dirty="0"/>
              <a:t>9</a:t>
            </a:r>
            <a:r>
              <a:rPr lang="en-GB" sz="2400" dirty="0"/>
              <a:t>) = </a:t>
            </a:r>
            <a:endParaRPr lang="hu-HU" sz="2400" dirty="0"/>
          </a:p>
          <a:p>
            <a:pPr marL="0" indent="0">
              <a:buNone/>
              <a:tabLst>
                <a:tab pos="442913" algn="l"/>
              </a:tabLst>
            </a:pPr>
            <a:endParaRPr lang="hu-HU" sz="2400" dirty="0"/>
          </a:p>
          <a:p>
            <a:pPr marL="0" indent="0">
              <a:buNone/>
              <a:tabLst>
                <a:tab pos="442913" algn="l"/>
              </a:tabLst>
            </a:pPr>
            <a:r>
              <a:rPr lang="hu-HU" sz="2400" dirty="0"/>
              <a:t>		          = </a:t>
            </a:r>
            <a:r>
              <a:rPr lang="en-GB" sz="2400" dirty="0"/>
              <a:t>-4/</a:t>
            </a:r>
            <a:r>
              <a:rPr lang="hu-HU" sz="2400" dirty="0"/>
              <a:t>9</a:t>
            </a:r>
            <a:r>
              <a:rPr lang="en-GB" sz="2400" dirty="0"/>
              <a:t> * (2-</a:t>
            </a:r>
            <a:r>
              <a:rPr lang="hu-HU" sz="2400" dirty="0"/>
              <a:t>3.17</a:t>
            </a:r>
            <a:r>
              <a:rPr lang="en-GB" sz="2400" dirty="0"/>
              <a:t>) – </a:t>
            </a:r>
            <a:r>
              <a:rPr lang="hu-HU" sz="2400" dirty="0"/>
              <a:t>5</a:t>
            </a:r>
            <a:r>
              <a:rPr lang="en-GB" sz="2400" dirty="0"/>
              <a:t>/</a:t>
            </a:r>
            <a:r>
              <a:rPr lang="hu-HU" sz="2400" dirty="0"/>
              <a:t>9</a:t>
            </a:r>
            <a:r>
              <a:rPr lang="en-GB" sz="2400" dirty="0"/>
              <a:t> * (2.32</a:t>
            </a:r>
            <a:r>
              <a:rPr lang="hu-HU" sz="2400" dirty="0"/>
              <a:t>-3.17</a:t>
            </a:r>
            <a:r>
              <a:rPr lang="en-GB" sz="2400" dirty="0"/>
              <a:t>)</a:t>
            </a:r>
            <a:endParaRPr lang="hu-HU" sz="2400" dirty="0"/>
          </a:p>
          <a:p>
            <a:endParaRPr lang="hu-HU" altLang="hu-HU" sz="1600" i="1" dirty="0"/>
          </a:p>
        </p:txBody>
      </p:sp>
      <p:sp>
        <p:nvSpPr>
          <p:cNvPr id="4" name="Szövegdoboz 3"/>
          <p:cNvSpPr txBox="1"/>
          <p:nvPr/>
        </p:nvSpPr>
        <p:spPr>
          <a:xfrm>
            <a:off x="755576" y="341743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/>
              <a:t>Alcohol</a:t>
            </a:r>
            <a:r>
              <a:rPr lang="hu-HU" sz="4000" dirty="0"/>
              <a:t>_</a:t>
            </a:r>
            <a:r>
              <a:rPr lang="hu-HU" sz="4000" dirty="0" err="1"/>
              <a:t>content</a:t>
            </a: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38915826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52586" y="1328574"/>
            <a:ext cx="8964488" cy="5373216"/>
          </a:xfrm>
        </p:spPr>
        <p:txBody>
          <a:bodyPr>
            <a:noAutofit/>
          </a:bodyPr>
          <a:lstStyle/>
          <a:p>
            <a:r>
              <a:rPr lang="hu-HU" sz="2400" dirty="0"/>
              <a:t>I</a:t>
            </a:r>
            <a:r>
              <a:rPr lang="en-GB" sz="2400" dirty="0" err="1"/>
              <a:t>nformation</a:t>
            </a:r>
            <a:r>
              <a:rPr lang="en-GB" sz="2400" dirty="0"/>
              <a:t> before splitting:</a:t>
            </a:r>
            <a:br>
              <a:rPr lang="hu-HU" sz="2400" dirty="0"/>
            </a:br>
            <a:endParaRPr lang="hu-HU" sz="2400" dirty="0"/>
          </a:p>
          <a:p>
            <a:pPr marL="0" indent="0">
              <a:buNone/>
              <a:tabLst>
                <a:tab pos="442913" algn="l"/>
              </a:tabLst>
            </a:pPr>
            <a:r>
              <a:rPr lang="hu-HU" sz="2400" dirty="0"/>
              <a:t>	</a:t>
            </a:r>
            <a:r>
              <a:rPr lang="en-GB" sz="2400" dirty="0"/>
              <a:t>Info[4,</a:t>
            </a:r>
            <a:r>
              <a:rPr lang="hu-HU" sz="2400" dirty="0"/>
              <a:t>5</a:t>
            </a:r>
            <a:r>
              <a:rPr lang="en-GB" sz="2400" dirty="0"/>
              <a:t>] = entropy(4/</a:t>
            </a:r>
            <a:r>
              <a:rPr lang="hu-HU" sz="2400" dirty="0"/>
              <a:t>9</a:t>
            </a:r>
            <a:r>
              <a:rPr lang="en-GB" sz="2400" dirty="0"/>
              <a:t>,</a:t>
            </a:r>
            <a:r>
              <a:rPr lang="hu-HU" sz="2400" dirty="0"/>
              <a:t>5/9</a:t>
            </a:r>
            <a:r>
              <a:rPr lang="en-GB" sz="2400" dirty="0"/>
              <a:t>) = -4/</a:t>
            </a:r>
            <a:r>
              <a:rPr lang="hu-HU" sz="2400" dirty="0"/>
              <a:t>9</a:t>
            </a:r>
            <a:r>
              <a:rPr lang="en-GB" sz="2400" dirty="0"/>
              <a:t>*log(4/</a:t>
            </a:r>
            <a:r>
              <a:rPr lang="hu-HU" sz="2400" dirty="0"/>
              <a:t>9</a:t>
            </a:r>
            <a:r>
              <a:rPr lang="en-GB" sz="2400" dirty="0"/>
              <a:t>) – </a:t>
            </a:r>
            <a:r>
              <a:rPr lang="hu-HU" sz="2400" dirty="0"/>
              <a:t>5</a:t>
            </a:r>
            <a:r>
              <a:rPr lang="en-GB" sz="2400" dirty="0"/>
              <a:t>/</a:t>
            </a:r>
            <a:r>
              <a:rPr lang="hu-HU" sz="2400" dirty="0"/>
              <a:t>9</a:t>
            </a:r>
            <a:r>
              <a:rPr lang="en-GB" sz="2400" dirty="0"/>
              <a:t>*log(</a:t>
            </a:r>
            <a:r>
              <a:rPr lang="hu-HU" sz="2400" dirty="0"/>
              <a:t>5</a:t>
            </a:r>
            <a:r>
              <a:rPr lang="en-GB" sz="2400" dirty="0"/>
              <a:t>/</a:t>
            </a:r>
            <a:r>
              <a:rPr lang="hu-HU" sz="2400" dirty="0"/>
              <a:t>9</a:t>
            </a:r>
            <a:r>
              <a:rPr lang="en-GB" sz="2400" dirty="0"/>
              <a:t>) = </a:t>
            </a:r>
            <a:endParaRPr lang="hu-HU" sz="2400" dirty="0"/>
          </a:p>
          <a:p>
            <a:pPr marL="0" indent="0">
              <a:buNone/>
              <a:tabLst>
                <a:tab pos="442913" algn="l"/>
              </a:tabLst>
            </a:pPr>
            <a:endParaRPr lang="hu-HU" sz="2400" dirty="0"/>
          </a:p>
          <a:p>
            <a:pPr marL="0" indent="0">
              <a:buNone/>
              <a:tabLst>
                <a:tab pos="442913" algn="l"/>
              </a:tabLst>
            </a:pPr>
            <a:r>
              <a:rPr lang="hu-HU" sz="2400" dirty="0"/>
              <a:t>		          = </a:t>
            </a:r>
            <a:r>
              <a:rPr lang="en-GB" sz="2400" dirty="0"/>
              <a:t>-4/</a:t>
            </a:r>
            <a:r>
              <a:rPr lang="hu-HU" sz="2400" dirty="0"/>
              <a:t>9</a:t>
            </a:r>
            <a:r>
              <a:rPr lang="en-GB" sz="2400" dirty="0"/>
              <a:t> * (2-</a:t>
            </a:r>
            <a:r>
              <a:rPr lang="hu-HU" sz="2400" dirty="0"/>
              <a:t>3.17</a:t>
            </a:r>
            <a:r>
              <a:rPr lang="en-GB" sz="2400" dirty="0"/>
              <a:t>) – </a:t>
            </a:r>
            <a:r>
              <a:rPr lang="hu-HU" sz="2400" dirty="0"/>
              <a:t>5</a:t>
            </a:r>
            <a:r>
              <a:rPr lang="en-GB" sz="2400" dirty="0"/>
              <a:t>/</a:t>
            </a:r>
            <a:r>
              <a:rPr lang="hu-HU" sz="2400" dirty="0"/>
              <a:t>9</a:t>
            </a:r>
            <a:r>
              <a:rPr lang="en-GB" sz="2400" dirty="0"/>
              <a:t> * (2.32</a:t>
            </a:r>
            <a:r>
              <a:rPr lang="hu-HU" sz="2400" dirty="0"/>
              <a:t>-3.17</a:t>
            </a:r>
            <a:r>
              <a:rPr lang="en-GB" sz="2400" dirty="0"/>
              <a:t>) = </a:t>
            </a:r>
            <a:r>
              <a:rPr lang="en-GB" sz="2400" u="sng" dirty="0"/>
              <a:t>0.9</a:t>
            </a:r>
            <a:r>
              <a:rPr lang="hu-HU" sz="2400" u="sng" dirty="0"/>
              <a:t>9</a:t>
            </a:r>
            <a:endParaRPr lang="hu-HU" sz="2400" dirty="0"/>
          </a:p>
          <a:p>
            <a:endParaRPr lang="hu-HU" altLang="hu-HU" sz="1600" i="1" dirty="0"/>
          </a:p>
        </p:txBody>
      </p:sp>
      <p:sp>
        <p:nvSpPr>
          <p:cNvPr id="4" name="Szövegdoboz 3"/>
          <p:cNvSpPr txBox="1"/>
          <p:nvPr/>
        </p:nvSpPr>
        <p:spPr>
          <a:xfrm>
            <a:off x="755576" y="341743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/>
              <a:t>Alcohol</a:t>
            </a:r>
            <a:r>
              <a:rPr lang="hu-HU" sz="4000" dirty="0"/>
              <a:t>_</a:t>
            </a:r>
            <a:r>
              <a:rPr lang="hu-HU" sz="4000" dirty="0" err="1"/>
              <a:t>content</a:t>
            </a: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18403253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52586" y="1328574"/>
            <a:ext cx="8964488" cy="5628818"/>
          </a:xfrm>
        </p:spPr>
        <p:txBody>
          <a:bodyPr>
            <a:noAutofit/>
          </a:bodyPr>
          <a:lstStyle/>
          <a:p>
            <a:r>
              <a:rPr lang="hu-HU" altLang="hu-HU" sz="2000" i="1" dirty="0" err="1"/>
              <a:t>Alcohol</a:t>
            </a:r>
            <a:r>
              <a:rPr lang="hu-HU" altLang="hu-HU" sz="2000" i="1" dirty="0"/>
              <a:t>_</a:t>
            </a:r>
            <a:r>
              <a:rPr lang="hu-HU" altLang="hu-HU" sz="2000" i="1" dirty="0" err="1"/>
              <a:t>content</a:t>
            </a:r>
            <a:r>
              <a:rPr lang="en-GB" altLang="hu-HU" sz="2000" dirty="0"/>
              <a:t> = </a:t>
            </a:r>
            <a:r>
              <a:rPr lang="hu-HU" altLang="hu-HU" sz="2000" dirty="0" err="1"/>
              <a:t>low</a:t>
            </a:r>
            <a:r>
              <a:rPr lang="en-GB" altLang="hu-HU" sz="2000" dirty="0"/>
              <a:t>:</a:t>
            </a:r>
            <a:br>
              <a:rPr lang="hu-HU" altLang="hu-HU" sz="2000" dirty="0"/>
            </a:br>
            <a:endParaRPr lang="hu-HU" altLang="hu-HU" sz="2000" dirty="0"/>
          </a:p>
        </p:txBody>
      </p:sp>
      <p:sp>
        <p:nvSpPr>
          <p:cNvPr id="4" name="Szövegdoboz 3"/>
          <p:cNvSpPr txBox="1"/>
          <p:nvPr/>
        </p:nvSpPr>
        <p:spPr>
          <a:xfrm>
            <a:off x="755576" y="341743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/>
              <a:t>Alcohol</a:t>
            </a:r>
            <a:r>
              <a:rPr lang="hu-HU" sz="4000" dirty="0"/>
              <a:t>_</a:t>
            </a:r>
            <a:r>
              <a:rPr lang="hu-HU" sz="4000" dirty="0" err="1"/>
              <a:t>content</a:t>
            </a:r>
            <a:endParaRPr lang="hu-HU" sz="4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678944"/>
            <a:ext cx="5222137" cy="2786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48497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52586" y="1328574"/>
            <a:ext cx="8964488" cy="5628818"/>
          </a:xfrm>
        </p:spPr>
        <p:txBody>
          <a:bodyPr>
            <a:noAutofit/>
          </a:bodyPr>
          <a:lstStyle/>
          <a:p>
            <a:r>
              <a:rPr lang="hu-HU" altLang="hu-HU" sz="2000" i="1" dirty="0" err="1"/>
              <a:t>Alcohol</a:t>
            </a:r>
            <a:r>
              <a:rPr lang="hu-HU" altLang="hu-HU" sz="2000" i="1" dirty="0"/>
              <a:t>_</a:t>
            </a:r>
            <a:r>
              <a:rPr lang="hu-HU" altLang="hu-HU" sz="2000" i="1" dirty="0" err="1"/>
              <a:t>content</a:t>
            </a:r>
            <a:r>
              <a:rPr lang="en-GB" altLang="hu-HU" sz="2000" dirty="0"/>
              <a:t> = </a:t>
            </a:r>
            <a:r>
              <a:rPr lang="hu-HU" altLang="hu-HU" sz="2000" dirty="0" err="1"/>
              <a:t>low</a:t>
            </a:r>
            <a:r>
              <a:rPr lang="en-GB" altLang="hu-HU" sz="2000" dirty="0"/>
              <a:t>:</a:t>
            </a:r>
            <a:br>
              <a:rPr lang="hu-HU" altLang="hu-HU" sz="2000" dirty="0"/>
            </a:br>
            <a:endParaRPr lang="hu-HU" altLang="hu-HU" sz="2000" dirty="0"/>
          </a:p>
          <a:p>
            <a:pPr marL="457200" lvl="1" indent="0">
              <a:buFontTx/>
              <a:buNone/>
            </a:pPr>
            <a:r>
              <a:rPr lang="hu-HU" altLang="hu-HU" sz="2000" dirty="0" err="1"/>
              <a:t>Info</a:t>
            </a:r>
            <a:r>
              <a:rPr lang="hu-HU" altLang="hu-HU" sz="2000" dirty="0"/>
              <a:t>([2,3]) = </a:t>
            </a:r>
            <a:r>
              <a:rPr lang="hu-HU" altLang="hu-HU" sz="2000" dirty="0" err="1"/>
              <a:t>entropy</a:t>
            </a:r>
            <a:r>
              <a:rPr lang="hu-HU" altLang="hu-HU" sz="2000" dirty="0"/>
              <a:t>(2/5,3/5)=</a:t>
            </a:r>
            <a:endParaRPr lang="en-GB" altLang="hu-HU" sz="2000" dirty="0">
              <a:latin typeface="Courier" pitchFamily="49" charset="0"/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755576" y="341743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/>
              <a:t>Alcohol</a:t>
            </a:r>
            <a:r>
              <a:rPr lang="hu-HU" sz="4000" dirty="0"/>
              <a:t>_</a:t>
            </a:r>
            <a:r>
              <a:rPr lang="hu-HU" sz="4000" dirty="0" err="1"/>
              <a:t>content</a:t>
            </a: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12354615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52586" y="1328574"/>
            <a:ext cx="8964488" cy="5628818"/>
          </a:xfrm>
        </p:spPr>
        <p:txBody>
          <a:bodyPr>
            <a:noAutofit/>
          </a:bodyPr>
          <a:lstStyle/>
          <a:p>
            <a:r>
              <a:rPr lang="hu-HU" altLang="hu-HU" sz="2000" i="1" dirty="0" err="1"/>
              <a:t>Alcohol</a:t>
            </a:r>
            <a:r>
              <a:rPr lang="hu-HU" altLang="hu-HU" sz="2000" i="1" dirty="0"/>
              <a:t>_</a:t>
            </a:r>
            <a:r>
              <a:rPr lang="hu-HU" altLang="hu-HU" sz="2000" i="1" dirty="0" err="1"/>
              <a:t>content</a:t>
            </a:r>
            <a:r>
              <a:rPr lang="en-GB" altLang="hu-HU" sz="2000" dirty="0"/>
              <a:t> = </a:t>
            </a:r>
            <a:r>
              <a:rPr lang="hu-HU" altLang="hu-HU" sz="2000" dirty="0" err="1"/>
              <a:t>low</a:t>
            </a:r>
            <a:r>
              <a:rPr lang="en-GB" altLang="hu-HU" sz="2000" dirty="0"/>
              <a:t>:</a:t>
            </a:r>
            <a:br>
              <a:rPr lang="hu-HU" altLang="hu-HU" sz="2000" dirty="0"/>
            </a:br>
            <a:endParaRPr lang="hu-HU" altLang="hu-HU" sz="2000" dirty="0"/>
          </a:p>
          <a:p>
            <a:pPr marL="457200" lvl="1" indent="0">
              <a:buFontTx/>
              <a:buNone/>
            </a:pPr>
            <a:r>
              <a:rPr lang="hu-HU" altLang="hu-HU" sz="2000" dirty="0" err="1"/>
              <a:t>Info</a:t>
            </a:r>
            <a:r>
              <a:rPr lang="hu-HU" altLang="hu-HU" sz="2000" dirty="0"/>
              <a:t>([2,3]) = </a:t>
            </a:r>
            <a:r>
              <a:rPr lang="hu-HU" altLang="hu-HU" sz="2000" dirty="0" err="1"/>
              <a:t>entropy</a:t>
            </a:r>
            <a:r>
              <a:rPr lang="hu-HU" altLang="hu-HU" sz="2000" dirty="0"/>
              <a:t>(2/5,3/5)=  -2/5log(2/5)-3/5log(3/5)=0.972 </a:t>
            </a:r>
            <a:r>
              <a:rPr lang="hu-HU" altLang="hu-HU" sz="2000" dirty="0" err="1"/>
              <a:t>bits</a:t>
            </a:r>
            <a:br>
              <a:rPr lang="hu-HU" altLang="hu-HU" sz="2000" dirty="0"/>
            </a:br>
            <a:endParaRPr lang="en-GB" altLang="hu-HU" sz="2000" dirty="0">
              <a:latin typeface="Courier" pitchFamily="49" charset="0"/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755576" y="341743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/>
              <a:t>Alcohol</a:t>
            </a:r>
            <a:r>
              <a:rPr lang="hu-HU" sz="4000" dirty="0"/>
              <a:t>_</a:t>
            </a:r>
            <a:r>
              <a:rPr lang="hu-HU" sz="4000" dirty="0" err="1"/>
              <a:t>content</a:t>
            </a: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22047775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52586" y="1328574"/>
            <a:ext cx="8964488" cy="5628818"/>
          </a:xfrm>
        </p:spPr>
        <p:txBody>
          <a:bodyPr>
            <a:noAutofit/>
          </a:bodyPr>
          <a:lstStyle/>
          <a:p>
            <a:r>
              <a:rPr lang="hu-HU" altLang="hu-HU" sz="2000" i="1" dirty="0" err="1"/>
              <a:t>Alcohol</a:t>
            </a:r>
            <a:r>
              <a:rPr lang="hu-HU" altLang="hu-HU" sz="2000" i="1" dirty="0"/>
              <a:t>_</a:t>
            </a:r>
            <a:r>
              <a:rPr lang="hu-HU" altLang="hu-HU" sz="2000" i="1" dirty="0" err="1"/>
              <a:t>content</a:t>
            </a:r>
            <a:r>
              <a:rPr lang="en-GB" altLang="hu-HU" sz="2000" dirty="0"/>
              <a:t> = </a:t>
            </a:r>
            <a:r>
              <a:rPr lang="hu-HU" altLang="hu-HU" sz="2000" dirty="0" err="1"/>
              <a:t>low</a:t>
            </a:r>
            <a:r>
              <a:rPr lang="en-GB" altLang="hu-HU" sz="2000" dirty="0"/>
              <a:t>:</a:t>
            </a:r>
            <a:br>
              <a:rPr lang="hu-HU" altLang="hu-HU" sz="2000" dirty="0"/>
            </a:br>
            <a:endParaRPr lang="hu-HU" altLang="hu-HU" sz="2000" dirty="0"/>
          </a:p>
          <a:p>
            <a:pPr marL="457200" lvl="1" indent="0">
              <a:buFontTx/>
              <a:buNone/>
            </a:pPr>
            <a:r>
              <a:rPr lang="hu-HU" altLang="hu-HU" sz="2000" dirty="0" err="1"/>
              <a:t>Info</a:t>
            </a:r>
            <a:r>
              <a:rPr lang="hu-HU" altLang="hu-HU" sz="2000" dirty="0"/>
              <a:t>([2,3]) = </a:t>
            </a:r>
            <a:r>
              <a:rPr lang="hu-HU" altLang="hu-HU" sz="2000" dirty="0" err="1"/>
              <a:t>entropy</a:t>
            </a:r>
            <a:r>
              <a:rPr lang="hu-HU" altLang="hu-HU" sz="2000" dirty="0"/>
              <a:t>(2/5,3/5)=  -2/5log(2/5)-3/5log(3/5)=0.972 </a:t>
            </a:r>
            <a:r>
              <a:rPr lang="hu-HU" altLang="hu-HU" sz="2000" dirty="0" err="1"/>
              <a:t>bits</a:t>
            </a:r>
            <a:br>
              <a:rPr lang="hu-HU" altLang="hu-HU" sz="2000" dirty="0"/>
            </a:br>
            <a:endParaRPr lang="en-GB" altLang="hu-HU" sz="2000" dirty="0">
              <a:latin typeface="Courier" pitchFamily="49" charset="0"/>
            </a:endParaRPr>
          </a:p>
          <a:p>
            <a:r>
              <a:rPr lang="hu-HU" altLang="hu-HU" sz="2000" i="1" dirty="0" err="1"/>
              <a:t>Alcohol</a:t>
            </a:r>
            <a:r>
              <a:rPr lang="hu-HU" altLang="hu-HU" sz="2000" i="1" dirty="0"/>
              <a:t>_</a:t>
            </a:r>
            <a:r>
              <a:rPr lang="hu-HU" altLang="hu-HU" sz="2000" i="1" dirty="0" err="1"/>
              <a:t>content</a:t>
            </a:r>
            <a:r>
              <a:rPr lang="en-GB" altLang="hu-HU" sz="2000" dirty="0"/>
              <a:t> = </a:t>
            </a:r>
            <a:r>
              <a:rPr lang="hu-HU" altLang="hu-HU" sz="2000" dirty="0" err="1"/>
              <a:t>high</a:t>
            </a:r>
            <a:r>
              <a:rPr lang="en-GB" altLang="hu-HU" sz="2000" dirty="0"/>
              <a:t>:</a:t>
            </a:r>
            <a:endParaRPr lang="hu-HU" altLang="hu-HU" sz="2000" dirty="0"/>
          </a:p>
          <a:p>
            <a:pPr marL="0" indent="0">
              <a:buNone/>
              <a:tabLst>
                <a:tab pos="442913" algn="l"/>
              </a:tabLst>
            </a:pPr>
            <a:br>
              <a:rPr lang="hu-HU" altLang="hu-HU" sz="2000" dirty="0"/>
            </a:br>
            <a:r>
              <a:rPr lang="hu-HU" altLang="hu-HU" sz="2000" dirty="0"/>
              <a:t>	</a:t>
            </a:r>
            <a:endParaRPr lang="hu-HU" sz="2000" dirty="0"/>
          </a:p>
        </p:txBody>
      </p:sp>
      <p:sp>
        <p:nvSpPr>
          <p:cNvPr id="4" name="Szövegdoboz 3"/>
          <p:cNvSpPr txBox="1"/>
          <p:nvPr/>
        </p:nvSpPr>
        <p:spPr>
          <a:xfrm>
            <a:off x="755576" y="341743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/>
              <a:t>Alcohol</a:t>
            </a:r>
            <a:r>
              <a:rPr lang="hu-HU" sz="4000" dirty="0"/>
              <a:t>_</a:t>
            </a:r>
            <a:r>
              <a:rPr lang="hu-HU" sz="4000" dirty="0" err="1"/>
              <a:t>content</a:t>
            </a:r>
            <a:endParaRPr lang="hu-HU" sz="4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29"/>
          <a:stretch/>
        </p:blipFill>
        <p:spPr bwMode="auto">
          <a:xfrm>
            <a:off x="539551" y="3501008"/>
            <a:ext cx="5076953" cy="2764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20309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52586" y="1328574"/>
            <a:ext cx="8964488" cy="5628818"/>
          </a:xfrm>
        </p:spPr>
        <p:txBody>
          <a:bodyPr>
            <a:noAutofit/>
          </a:bodyPr>
          <a:lstStyle/>
          <a:p>
            <a:r>
              <a:rPr lang="hu-HU" altLang="hu-HU" sz="2000" i="1" dirty="0" err="1"/>
              <a:t>Alcohol</a:t>
            </a:r>
            <a:r>
              <a:rPr lang="hu-HU" altLang="hu-HU" sz="2000" i="1" dirty="0"/>
              <a:t>_</a:t>
            </a:r>
            <a:r>
              <a:rPr lang="hu-HU" altLang="hu-HU" sz="2000" i="1" dirty="0" err="1"/>
              <a:t>content</a:t>
            </a:r>
            <a:r>
              <a:rPr lang="en-GB" altLang="hu-HU" sz="2000" dirty="0"/>
              <a:t> = </a:t>
            </a:r>
            <a:r>
              <a:rPr lang="hu-HU" altLang="hu-HU" sz="2000" dirty="0" err="1"/>
              <a:t>low</a:t>
            </a:r>
            <a:r>
              <a:rPr lang="en-GB" altLang="hu-HU" sz="2000" dirty="0"/>
              <a:t>:</a:t>
            </a:r>
            <a:br>
              <a:rPr lang="hu-HU" altLang="hu-HU" sz="2000" dirty="0"/>
            </a:br>
            <a:endParaRPr lang="hu-HU" altLang="hu-HU" sz="2000" dirty="0"/>
          </a:p>
          <a:p>
            <a:pPr marL="457200" lvl="1" indent="0">
              <a:buFontTx/>
              <a:buNone/>
            </a:pPr>
            <a:r>
              <a:rPr lang="hu-HU" altLang="hu-HU" sz="2000" dirty="0" err="1"/>
              <a:t>Info</a:t>
            </a:r>
            <a:r>
              <a:rPr lang="hu-HU" altLang="hu-HU" sz="2000" dirty="0"/>
              <a:t>([2,3]) = </a:t>
            </a:r>
            <a:r>
              <a:rPr lang="hu-HU" altLang="hu-HU" sz="2000" dirty="0" err="1"/>
              <a:t>entropy</a:t>
            </a:r>
            <a:r>
              <a:rPr lang="hu-HU" altLang="hu-HU" sz="2000" dirty="0"/>
              <a:t>(2/5,3/5)=  -2/5log(2/5)-3/5log(3/5)=0.972 </a:t>
            </a:r>
            <a:r>
              <a:rPr lang="hu-HU" altLang="hu-HU" sz="2000" dirty="0" err="1"/>
              <a:t>bits</a:t>
            </a:r>
            <a:br>
              <a:rPr lang="hu-HU" altLang="hu-HU" sz="2000" dirty="0"/>
            </a:br>
            <a:endParaRPr lang="en-GB" altLang="hu-HU" sz="2000" dirty="0">
              <a:latin typeface="Courier" pitchFamily="49" charset="0"/>
            </a:endParaRPr>
          </a:p>
          <a:p>
            <a:r>
              <a:rPr lang="hu-HU" altLang="hu-HU" sz="2000" i="1" dirty="0" err="1"/>
              <a:t>Alcohol</a:t>
            </a:r>
            <a:r>
              <a:rPr lang="hu-HU" altLang="hu-HU" sz="2000" i="1" dirty="0"/>
              <a:t>_</a:t>
            </a:r>
            <a:r>
              <a:rPr lang="hu-HU" altLang="hu-HU" sz="2000" i="1" dirty="0" err="1"/>
              <a:t>content</a:t>
            </a:r>
            <a:r>
              <a:rPr lang="en-GB" altLang="hu-HU" sz="2000" dirty="0"/>
              <a:t> = </a:t>
            </a:r>
            <a:r>
              <a:rPr lang="hu-HU" altLang="hu-HU" sz="2000" dirty="0" err="1"/>
              <a:t>high</a:t>
            </a:r>
            <a:r>
              <a:rPr lang="en-GB" altLang="hu-HU" sz="2000" dirty="0"/>
              <a:t>:</a:t>
            </a:r>
            <a:endParaRPr lang="hu-HU" altLang="hu-HU" sz="2000" dirty="0"/>
          </a:p>
          <a:p>
            <a:pPr marL="0" indent="0">
              <a:buNone/>
              <a:tabLst>
                <a:tab pos="442913" algn="l"/>
              </a:tabLst>
            </a:pPr>
            <a:br>
              <a:rPr lang="hu-HU" altLang="hu-HU" sz="2000" dirty="0"/>
            </a:br>
            <a:r>
              <a:rPr lang="hu-HU" altLang="hu-HU" sz="2000" dirty="0"/>
              <a:t>	</a:t>
            </a:r>
            <a:r>
              <a:rPr lang="hu-HU" altLang="hu-HU" sz="2000" dirty="0" err="1"/>
              <a:t>Info</a:t>
            </a:r>
            <a:r>
              <a:rPr lang="hu-HU" altLang="hu-HU" sz="2000" dirty="0"/>
              <a:t>([2,</a:t>
            </a:r>
            <a:r>
              <a:rPr lang="hu-HU" altLang="hu-HU" sz="2000" dirty="0" err="1"/>
              <a:t>2</a:t>
            </a:r>
            <a:r>
              <a:rPr lang="hu-HU" altLang="hu-HU" sz="2000" dirty="0"/>
              <a:t>]) = </a:t>
            </a:r>
            <a:r>
              <a:rPr lang="hu-HU" altLang="hu-HU" sz="2000" dirty="0" err="1"/>
              <a:t>entropy</a:t>
            </a:r>
            <a:r>
              <a:rPr lang="hu-HU" altLang="hu-HU" sz="2000" dirty="0"/>
              <a:t>(</a:t>
            </a:r>
            <a:r>
              <a:rPr lang="hu-HU" altLang="hu-HU" sz="2000" dirty="0" err="1"/>
              <a:t>2</a:t>
            </a:r>
            <a:r>
              <a:rPr lang="hu-HU" altLang="hu-HU" sz="2000" dirty="0"/>
              <a:t>/4,2/4)=  </a:t>
            </a:r>
          </a:p>
        </p:txBody>
      </p:sp>
      <p:sp>
        <p:nvSpPr>
          <p:cNvPr id="4" name="Szövegdoboz 3"/>
          <p:cNvSpPr txBox="1"/>
          <p:nvPr/>
        </p:nvSpPr>
        <p:spPr>
          <a:xfrm>
            <a:off x="755576" y="341743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/>
              <a:t>Alcohol</a:t>
            </a:r>
            <a:r>
              <a:rPr lang="hu-HU" sz="4000" dirty="0"/>
              <a:t>_</a:t>
            </a:r>
            <a:r>
              <a:rPr lang="hu-HU" sz="4000" dirty="0" err="1"/>
              <a:t>content</a:t>
            </a: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42480017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52586" y="1328574"/>
            <a:ext cx="8964488" cy="5628818"/>
          </a:xfrm>
        </p:spPr>
        <p:txBody>
          <a:bodyPr>
            <a:noAutofit/>
          </a:bodyPr>
          <a:lstStyle/>
          <a:p>
            <a:r>
              <a:rPr lang="hu-HU" altLang="hu-HU" sz="2000" i="1" dirty="0" err="1"/>
              <a:t>Alcohol</a:t>
            </a:r>
            <a:r>
              <a:rPr lang="hu-HU" altLang="hu-HU" sz="2000" i="1" dirty="0"/>
              <a:t>_</a:t>
            </a:r>
            <a:r>
              <a:rPr lang="hu-HU" altLang="hu-HU" sz="2000" i="1" dirty="0" err="1"/>
              <a:t>content</a:t>
            </a:r>
            <a:r>
              <a:rPr lang="en-GB" altLang="hu-HU" sz="2000" dirty="0"/>
              <a:t> = </a:t>
            </a:r>
            <a:r>
              <a:rPr lang="hu-HU" altLang="hu-HU" sz="2000" dirty="0" err="1"/>
              <a:t>low</a:t>
            </a:r>
            <a:r>
              <a:rPr lang="en-GB" altLang="hu-HU" sz="2000" dirty="0"/>
              <a:t>:</a:t>
            </a:r>
            <a:br>
              <a:rPr lang="hu-HU" altLang="hu-HU" sz="2000" dirty="0"/>
            </a:br>
            <a:endParaRPr lang="hu-HU" altLang="hu-HU" sz="2000" dirty="0"/>
          </a:p>
          <a:p>
            <a:pPr marL="457200" lvl="1" indent="0">
              <a:buFontTx/>
              <a:buNone/>
            </a:pPr>
            <a:r>
              <a:rPr lang="hu-HU" altLang="hu-HU" sz="2000" dirty="0" err="1"/>
              <a:t>Info</a:t>
            </a:r>
            <a:r>
              <a:rPr lang="hu-HU" altLang="hu-HU" sz="2000" dirty="0"/>
              <a:t>([2,3]) = </a:t>
            </a:r>
            <a:r>
              <a:rPr lang="hu-HU" altLang="hu-HU" sz="2000" dirty="0" err="1"/>
              <a:t>entropy</a:t>
            </a:r>
            <a:r>
              <a:rPr lang="hu-HU" altLang="hu-HU" sz="2000" dirty="0"/>
              <a:t>(2/5,3/5)=  -2/5log(2/5)-3/5log(3/5)=0.972 </a:t>
            </a:r>
            <a:r>
              <a:rPr lang="hu-HU" altLang="hu-HU" sz="2000" dirty="0" err="1"/>
              <a:t>bits</a:t>
            </a:r>
            <a:br>
              <a:rPr lang="hu-HU" altLang="hu-HU" sz="2000" dirty="0"/>
            </a:br>
            <a:endParaRPr lang="en-GB" altLang="hu-HU" sz="2000" dirty="0">
              <a:latin typeface="Courier" pitchFamily="49" charset="0"/>
            </a:endParaRPr>
          </a:p>
          <a:p>
            <a:r>
              <a:rPr lang="hu-HU" altLang="hu-HU" sz="2000" i="1" dirty="0" err="1"/>
              <a:t>Alcohol</a:t>
            </a:r>
            <a:r>
              <a:rPr lang="hu-HU" altLang="hu-HU" sz="2000" i="1" dirty="0"/>
              <a:t>_</a:t>
            </a:r>
            <a:r>
              <a:rPr lang="hu-HU" altLang="hu-HU" sz="2000" i="1" dirty="0" err="1"/>
              <a:t>content</a:t>
            </a:r>
            <a:r>
              <a:rPr lang="en-GB" altLang="hu-HU" sz="2000" dirty="0"/>
              <a:t> = </a:t>
            </a:r>
            <a:r>
              <a:rPr lang="hu-HU" altLang="hu-HU" sz="2000" dirty="0" err="1"/>
              <a:t>high</a:t>
            </a:r>
            <a:r>
              <a:rPr lang="en-GB" altLang="hu-HU" sz="2000" dirty="0"/>
              <a:t>:</a:t>
            </a:r>
            <a:endParaRPr lang="hu-HU" altLang="hu-HU" sz="2000" dirty="0"/>
          </a:p>
          <a:p>
            <a:pPr marL="0" indent="0">
              <a:buNone/>
              <a:tabLst>
                <a:tab pos="442913" algn="l"/>
              </a:tabLst>
            </a:pPr>
            <a:br>
              <a:rPr lang="hu-HU" altLang="hu-HU" sz="2000" dirty="0"/>
            </a:br>
            <a:r>
              <a:rPr lang="hu-HU" altLang="hu-HU" sz="2000" dirty="0"/>
              <a:t>	</a:t>
            </a:r>
            <a:r>
              <a:rPr lang="hu-HU" altLang="hu-HU" sz="2000" dirty="0" err="1"/>
              <a:t>Info</a:t>
            </a:r>
            <a:r>
              <a:rPr lang="hu-HU" altLang="hu-HU" sz="2000" dirty="0"/>
              <a:t>([2,</a:t>
            </a:r>
            <a:r>
              <a:rPr lang="hu-HU" altLang="hu-HU" sz="2000" dirty="0" err="1"/>
              <a:t>2</a:t>
            </a:r>
            <a:r>
              <a:rPr lang="hu-HU" altLang="hu-HU" sz="2000" dirty="0"/>
              <a:t>]) = </a:t>
            </a:r>
            <a:r>
              <a:rPr lang="hu-HU" altLang="hu-HU" sz="2000" dirty="0" err="1"/>
              <a:t>entropy</a:t>
            </a:r>
            <a:r>
              <a:rPr lang="hu-HU" altLang="hu-HU" sz="2000" dirty="0"/>
              <a:t>(</a:t>
            </a:r>
            <a:r>
              <a:rPr lang="hu-HU" altLang="hu-HU" sz="2000" dirty="0" err="1"/>
              <a:t>2</a:t>
            </a:r>
            <a:r>
              <a:rPr lang="hu-HU" altLang="hu-HU" sz="2000" dirty="0"/>
              <a:t>/4,2/4)=  -2/4log(2/4)-2/4log(2/4)=1 </a:t>
            </a:r>
            <a:r>
              <a:rPr lang="hu-HU" altLang="hu-HU" sz="2000" dirty="0" err="1"/>
              <a:t>bits</a:t>
            </a:r>
            <a:endParaRPr lang="hu-HU" altLang="hu-HU" sz="2000" dirty="0"/>
          </a:p>
          <a:p>
            <a:endParaRPr lang="hu-HU" altLang="hu-HU" sz="2000" dirty="0"/>
          </a:p>
        </p:txBody>
      </p:sp>
      <p:sp>
        <p:nvSpPr>
          <p:cNvPr id="4" name="Szövegdoboz 3"/>
          <p:cNvSpPr txBox="1"/>
          <p:nvPr/>
        </p:nvSpPr>
        <p:spPr>
          <a:xfrm>
            <a:off x="755576" y="341743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/>
              <a:t>Alcohol</a:t>
            </a:r>
            <a:r>
              <a:rPr lang="hu-HU" sz="4000" dirty="0"/>
              <a:t>_</a:t>
            </a:r>
            <a:r>
              <a:rPr lang="hu-HU" sz="4000" dirty="0" err="1"/>
              <a:t>content</a:t>
            </a: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1317100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4906888" cy="4525963"/>
          </a:xfrm>
        </p:spPr>
        <p:txBody>
          <a:bodyPr>
            <a:normAutofit/>
          </a:bodyPr>
          <a:lstStyle/>
          <a:p>
            <a:r>
              <a:rPr lang="en-US" altLang="hu-HU" sz="2400" dirty="0"/>
              <a:t>Classification and regression trees </a:t>
            </a:r>
            <a:r>
              <a:rPr lang="en-US" altLang="hu-HU" sz="2000" dirty="0"/>
              <a:t>(categorical &amp; numerical data handling)</a:t>
            </a:r>
            <a:endParaRPr lang="en-US" altLang="hu-HU" sz="2400" dirty="0"/>
          </a:p>
          <a:p>
            <a:r>
              <a:rPr lang="en-US" altLang="hu-HU" sz="2400" dirty="0"/>
              <a:t>Splits dataset into small subsets, final result: tree with </a:t>
            </a:r>
          </a:p>
          <a:p>
            <a:pPr lvl="1"/>
            <a:r>
              <a:rPr lang="en-US" altLang="hu-HU" sz="2000" dirty="0"/>
              <a:t>decision nodes: branches</a:t>
            </a:r>
          </a:p>
          <a:p>
            <a:pPr lvl="1"/>
            <a:r>
              <a:rPr lang="en-US" altLang="hu-HU" sz="2000" dirty="0"/>
              <a:t>leaf nodes: represents a classification</a:t>
            </a:r>
          </a:p>
          <a:p>
            <a:r>
              <a:rPr lang="en-US" altLang="hu-HU" sz="2400" dirty="0"/>
              <a:t>Which feature splits the data better (which is the best attribute)?</a:t>
            </a:r>
          </a:p>
          <a:p>
            <a:endParaRPr lang="en-US" altLang="hu-HU" sz="2000" dirty="0"/>
          </a:p>
        </p:txBody>
      </p:sp>
      <p:sp>
        <p:nvSpPr>
          <p:cNvPr id="4" name="Szövegdoboz 3"/>
          <p:cNvSpPr txBox="1"/>
          <p:nvPr/>
        </p:nvSpPr>
        <p:spPr>
          <a:xfrm>
            <a:off x="755576" y="620688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Decision trees</a:t>
            </a:r>
            <a:endParaRPr lang="hu-HU" sz="4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34FE681-846A-4821-B29B-0F1AC36131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8073" y="2318561"/>
            <a:ext cx="3456384" cy="2220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04655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52586" y="1328574"/>
            <a:ext cx="8964488" cy="5628818"/>
          </a:xfrm>
        </p:spPr>
        <p:txBody>
          <a:bodyPr>
            <a:noAutofit/>
          </a:bodyPr>
          <a:lstStyle/>
          <a:p>
            <a:r>
              <a:rPr lang="hu-HU" altLang="hu-HU" sz="2000" i="1" dirty="0" err="1"/>
              <a:t>Alcohol</a:t>
            </a:r>
            <a:r>
              <a:rPr lang="hu-HU" altLang="hu-HU" sz="2000" i="1" dirty="0"/>
              <a:t>_</a:t>
            </a:r>
            <a:r>
              <a:rPr lang="hu-HU" altLang="hu-HU" sz="2000" i="1" dirty="0" err="1"/>
              <a:t>content</a:t>
            </a:r>
            <a:r>
              <a:rPr lang="en-GB" altLang="hu-HU" sz="2000" dirty="0"/>
              <a:t> = </a:t>
            </a:r>
            <a:r>
              <a:rPr lang="hu-HU" altLang="hu-HU" sz="2000" dirty="0" err="1"/>
              <a:t>low</a:t>
            </a:r>
            <a:r>
              <a:rPr lang="en-GB" altLang="hu-HU" sz="2000" dirty="0"/>
              <a:t>:</a:t>
            </a:r>
            <a:br>
              <a:rPr lang="hu-HU" altLang="hu-HU" sz="2000" dirty="0"/>
            </a:br>
            <a:endParaRPr lang="hu-HU" altLang="hu-HU" sz="2000" dirty="0"/>
          </a:p>
          <a:p>
            <a:pPr marL="457200" lvl="1" indent="0">
              <a:buFontTx/>
              <a:buNone/>
            </a:pPr>
            <a:r>
              <a:rPr lang="hu-HU" altLang="hu-HU" sz="2000" dirty="0" err="1"/>
              <a:t>Info</a:t>
            </a:r>
            <a:r>
              <a:rPr lang="hu-HU" altLang="hu-HU" sz="2000" dirty="0"/>
              <a:t>([2,3]) = </a:t>
            </a:r>
            <a:r>
              <a:rPr lang="hu-HU" altLang="hu-HU" sz="2000" dirty="0" err="1"/>
              <a:t>entropy</a:t>
            </a:r>
            <a:r>
              <a:rPr lang="hu-HU" altLang="hu-HU" sz="2000" dirty="0"/>
              <a:t>(2/5,3/5)=  -2/5log(2/5)-3/5log(3/5)=0.972 </a:t>
            </a:r>
            <a:r>
              <a:rPr lang="hu-HU" altLang="hu-HU" sz="2000" dirty="0" err="1"/>
              <a:t>bits</a:t>
            </a:r>
            <a:br>
              <a:rPr lang="hu-HU" altLang="hu-HU" sz="2000" dirty="0"/>
            </a:br>
            <a:endParaRPr lang="en-GB" altLang="hu-HU" sz="2000" dirty="0">
              <a:latin typeface="Courier" pitchFamily="49" charset="0"/>
            </a:endParaRPr>
          </a:p>
          <a:p>
            <a:r>
              <a:rPr lang="hu-HU" altLang="hu-HU" sz="2000" i="1" dirty="0" err="1"/>
              <a:t>Alcohol</a:t>
            </a:r>
            <a:r>
              <a:rPr lang="hu-HU" altLang="hu-HU" sz="2000" i="1" dirty="0"/>
              <a:t>_</a:t>
            </a:r>
            <a:r>
              <a:rPr lang="hu-HU" altLang="hu-HU" sz="2000" i="1" dirty="0" err="1"/>
              <a:t>content</a:t>
            </a:r>
            <a:r>
              <a:rPr lang="en-GB" altLang="hu-HU" sz="2000" dirty="0"/>
              <a:t> = </a:t>
            </a:r>
            <a:r>
              <a:rPr lang="hu-HU" altLang="hu-HU" sz="2000" dirty="0" err="1"/>
              <a:t>high</a:t>
            </a:r>
            <a:r>
              <a:rPr lang="en-GB" altLang="hu-HU" sz="2000" dirty="0"/>
              <a:t>:</a:t>
            </a:r>
            <a:endParaRPr lang="hu-HU" altLang="hu-HU" sz="2000" dirty="0"/>
          </a:p>
          <a:p>
            <a:pPr marL="0" indent="0">
              <a:buNone/>
              <a:tabLst>
                <a:tab pos="442913" algn="l"/>
              </a:tabLst>
            </a:pPr>
            <a:br>
              <a:rPr lang="hu-HU" altLang="hu-HU" sz="2000" dirty="0"/>
            </a:br>
            <a:r>
              <a:rPr lang="hu-HU" altLang="hu-HU" sz="2000" dirty="0"/>
              <a:t>	</a:t>
            </a:r>
            <a:r>
              <a:rPr lang="hu-HU" altLang="hu-HU" sz="2000" dirty="0" err="1"/>
              <a:t>Info</a:t>
            </a:r>
            <a:r>
              <a:rPr lang="hu-HU" altLang="hu-HU" sz="2000" dirty="0"/>
              <a:t>([2,</a:t>
            </a:r>
            <a:r>
              <a:rPr lang="hu-HU" altLang="hu-HU" sz="2000" dirty="0" err="1"/>
              <a:t>2</a:t>
            </a:r>
            <a:r>
              <a:rPr lang="hu-HU" altLang="hu-HU" sz="2000" dirty="0"/>
              <a:t>]) = </a:t>
            </a:r>
            <a:r>
              <a:rPr lang="hu-HU" altLang="hu-HU" sz="2000" dirty="0" err="1"/>
              <a:t>entropy</a:t>
            </a:r>
            <a:r>
              <a:rPr lang="hu-HU" altLang="hu-HU" sz="2000" dirty="0"/>
              <a:t>(</a:t>
            </a:r>
            <a:r>
              <a:rPr lang="hu-HU" altLang="hu-HU" sz="2000" dirty="0" err="1"/>
              <a:t>2</a:t>
            </a:r>
            <a:r>
              <a:rPr lang="hu-HU" altLang="hu-HU" sz="2000" dirty="0"/>
              <a:t>/4,2/4)=  -2/4log(2/4)-2/4log(2/4)=1 </a:t>
            </a:r>
            <a:r>
              <a:rPr lang="hu-HU" altLang="hu-HU" sz="2000" dirty="0" err="1"/>
              <a:t>bits</a:t>
            </a:r>
            <a:endParaRPr lang="hu-HU" altLang="hu-HU" sz="2000" dirty="0"/>
          </a:p>
          <a:p>
            <a:endParaRPr lang="hu-HU" altLang="hu-HU" sz="2000" dirty="0"/>
          </a:p>
          <a:p>
            <a:r>
              <a:rPr lang="en-GB" altLang="hu-HU" sz="2000" dirty="0"/>
              <a:t>Expected information for attribute:</a:t>
            </a:r>
            <a:endParaRPr lang="hu-HU" altLang="hu-HU" sz="2000" dirty="0"/>
          </a:p>
          <a:p>
            <a:endParaRPr lang="hu-HU" altLang="hu-HU" sz="2000" dirty="0"/>
          </a:p>
          <a:p>
            <a:pPr marL="457200" lvl="1" indent="0">
              <a:buFontTx/>
              <a:buNone/>
            </a:pPr>
            <a:r>
              <a:rPr lang="hu-HU" altLang="hu-HU" sz="2000" dirty="0" err="1"/>
              <a:t>Info</a:t>
            </a:r>
            <a:r>
              <a:rPr lang="hu-HU" altLang="hu-HU" sz="2000" dirty="0"/>
              <a:t>([2,3], [2,</a:t>
            </a:r>
            <a:r>
              <a:rPr lang="hu-HU" altLang="hu-HU" sz="2000" dirty="0" err="1"/>
              <a:t>2</a:t>
            </a:r>
            <a:r>
              <a:rPr lang="hu-HU" altLang="hu-HU" sz="2000" dirty="0"/>
              <a:t>]) =</a:t>
            </a:r>
          </a:p>
        </p:txBody>
      </p:sp>
      <p:sp>
        <p:nvSpPr>
          <p:cNvPr id="4" name="Szövegdoboz 3"/>
          <p:cNvSpPr txBox="1"/>
          <p:nvPr/>
        </p:nvSpPr>
        <p:spPr>
          <a:xfrm>
            <a:off x="755576" y="341743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/>
              <a:t>Alcohol</a:t>
            </a:r>
            <a:r>
              <a:rPr lang="hu-HU" sz="4000" dirty="0"/>
              <a:t>_</a:t>
            </a:r>
            <a:r>
              <a:rPr lang="hu-HU" sz="4000" dirty="0" err="1"/>
              <a:t>content</a:t>
            </a: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19920917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52586" y="1328574"/>
            <a:ext cx="8964488" cy="5628818"/>
          </a:xfrm>
        </p:spPr>
        <p:txBody>
          <a:bodyPr>
            <a:noAutofit/>
          </a:bodyPr>
          <a:lstStyle/>
          <a:p>
            <a:r>
              <a:rPr lang="hu-HU" altLang="hu-HU" sz="2000" i="1" dirty="0" err="1"/>
              <a:t>Alcohol</a:t>
            </a:r>
            <a:r>
              <a:rPr lang="hu-HU" altLang="hu-HU" sz="2000" i="1" dirty="0"/>
              <a:t>_</a:t>
            </a:r>
            <a:r>
              <a:rPr lang="hu-HU" altLang="hu-HU" sz="2000" i="1" dirty="0" err="1"/>
              <a:t>content</a:t>
            </a:r>
            <a:r>
              <a:rPr lang="en-GB" altLang="hu-HU" sz="2000" dirty="0"/>
              <a:t> = </a:t>
            </a:r>
            <a:r>
              <a:rPr lang="hu-HU" altLang="hu-HU" sz="2000" dirty="0" err="1"/>
              <a:t>low</a:t>
            </a:r>
            <a:r>
              <a:rPr lang="en-GB" altLang="hu-HU" sz="2000" dirty="0"/>
              <a:t>:</a:t>
            </a:r>
            <a:br>
              <a:rPr lang="hu-HU" altLang="hu-HU" sz="2000" dirty="0"/>
            </a:br>
            <a:endParaRPr lang="hu-HU" altLang="hu-HU" sz="2000" dirty="0"/>
          </a:p>
          <a:p>
            <a:pPr marL="457200" lvl="1" indent="0">
              <a:buFontTx/>
              <a:buNone/>
            </a:pPr>
            <a:r>
              <a:rPr lang="hu-HU" altLang="hu-HU" sz="2000" dirty="0" err="1"/>
              <a:t>Info</a:t>
            </a:r>
            <a:r>
              <a:rPr lang="hu-HU" altLang="hu-HU" sz="2000" dirty="0"/>
              <a:t>([2,3]) = </a:t>
            </a:r>
            <a:r>
              <a:rPr lang="hu-HU" altLang="hu-HU" sz="2000" dirty="0" err="1"/>
              <a:t>entropy</a:t>
            </a:r>
            <a:r>
              <a:rPr lang="hu-HU" altLang="hu-HU" sz="2000" dirty="0"/>
              <a:t>(2/5,3/5)=  -2/5log(2/5)-3/5log(3/5)=0.972 </a:t>
            </a:r>
            <a:r>
              <a:rPr lang="hu-HU" altLang="hu-HU" sz="2000" dirty="0" err="1"/>
              <a:t>bits</a:t>
            </a:r>
            <a:br>
              <a:rPr lang="hu-HU" altLang="hu-HU" sz="2000" dirty="0"/>
            </a:br>
            <a:endParaRPr lang="en-GB" altLang="hu-HU" sz="2000" dirty="0">
              <a:latin typeface="Courier" pitchFamily="49" charset="0"/>
            </a:endParaRPr>
          </a:p>
          <a:p>
            <a:r>
              <a:rPr lang="hu-HU" altLang="hu-HU" sz="2000" i="1" dirty="0" err="1"/>
              <a:t>Alcohol</a:t>
            </a:r>
            <a:r>
              <a:rPr lang="hu-HU" altLang="hu-HU" sz="2000" i="1" dirty="0"/>
              <a:t>_</a:t>
            </a:r>
            <a:r>
              <a:rPr lang="hu-HU" altLang="hu-HU" sz="2000" i="1" dirty="0" err="1"/>
              <a:t>content</a:t>
            </a:r>
            <a:r>
              <a:rPr lang="en-GB" altLang="hu-HU" sz="2000" dirty="0"/>
              <a:t> = </a:t>
            </a:r>
            <a:r>
              <a:rPr lang="hu-HU" altLang="hu-HU" sz="2000" dirty="0" err="1"/>
              <a:t>high</a:t>
            </a:r>
            <a:r>
              <a:rPr lang="en-GB" altLang="hu-HU" sz="2000" dirty="0"/>
              <a:t>:</a:t>
            </a:r>
            <a:endParaRPr lang="hu-HU" altLang="hu-HU" sz="2000" dirty="0"/>
          </a:p>
          <a:p>
            <a:pPr marL="0" indent="0">
              <a:buNone/>
              <a:tabLst>
                <a:tab pos="442913" algn="l"/>
              </a:tabLst>
            </a:pPr>
            <a:br>
              <a:rPr lang="hu-HU" altLang="hu-HU" sz="2000" dirty="0"/>
            </a:br>
            <a:r>
              <a:rPr lang="hu-HU" altLang="hu-HU" sz="2000" dirty="0"/>
              <a:t>	</a:t>
            </a:r>
            <a:r>
              <a:rPr lang="hu-HU" altLang="hu-HU" sz="2000" dirty="0" err="1"/>
              <a:t>Info</a:t>
            </a:r>
            <a:r>
              <a:rPr lang="hu-HU" altLang="hu-HU" sz="2000" dirty="0"/>
              <a:t>([2,</a:t>
            </a:r>
            <a:r>
              <a:rPr lang="hu-HU" altLang="hu-HU" sz="2000" dirty="0" err="1"/>
              <a:t>2</a:t>
            </a:r>
            <a:r>
              <a:rPr lang="hu-HU" altLang="hu-HU" sz="2000" dirty="0"/>
              <a:t>]) = </a:t>
            </a:r>
            <a:r>
              <a:rPr lang="hu-HU" altLang="hu-HU" sz="2000" dirty="0" err="1"/>
              <a:t>entropy</a:t>
            </a:r>
            <a:r>
              <a:rPr lang="hu-HU" altLang="hu-HU" sz="2000" dirty="0"/>
              <a:t>(</a:t>
            </a:r>
            <a:r>
              <a:rPr lang="hu-HU" altLang="hu-HU" sz="2000" dirty="0" err="1"/>
              <a:t>2</a:t>
            </a:r>
            <a:r>
              <a:rPr lang="hu-HU" altLang="hu-HU" sz="2000" dirty="0"/>
              <a:t>/4,2/4)=  -2/4log(2/4)-2/4log(2/4)=1 </a:t>
            </a:r>
            <a:r>
              <a:rPr lang="hu-HU" altLang="hu-HU" sz="2000" dirty="0" err="1"/>
              <a:t>bits</a:t>
            </a:r>
            <a:endParaRPr lang="hu-HU" altLang="hu-HU" sz="2000" dirty="0"/>
          </a:p>
          <a:p>
            <a:endParaRPr lang="hu-HU" altLang="hu-HU" sz="2000" dirty="0"/>
          </a:p>
          <a:p>
            <a:r>
              <a:rPr lang="en-GB" altLang="hu-HU" sz="2000" dirty="0"/>
              <a:t>Expected information for attribute:</a:t>
            </a:r>
            <a:endParaRPr lang="hu-HU" altLang="hu-HU" sz="2000" dirty="0"/>
          </a:p>
          <a:p>
            <a:endParaRPr lang="hu-HU" altLang="hu-HU" sz="2000" dirty="0"/>
          </a:p>
          <a:p>
            <a:pPr marL="457200" lvl="1" indent="0">
              <a:buFontTx/>
              <a:buNone/>
            </a:pPr>
            <a:r>
              <a:rPr lang="hu-HU" altLang="hu-HU" sz="2000" dirty="0" err="1"/>
              <a:t>Info</a:t>
            </a:r>
            <a:r>
              <a:rPr lang="hu-HU" altLang="hu-HU" sz="2000" dirty="0"/>
              <a:t>([2,3], [2,</a:t>
            </a:r>
            <a:r>
              <a:rPr lang="hu-HU" altLang="hu-HU" sz="2000" dirty="0" err="1"/>
              <a:t>2</a:t>
            </a:r>
            <a:r>
              <a:rPr lang="hu-HU" altLang="hu-HU" sz="2000" dirty="0"/>
              <a:t>]) = 5/9 * 0.972 + 4/9 * 1 = 0.98 </a:t>
            </a:r>
            <a:r>
              <a:rPr lang="hu-HU" altLang="hu-HU" sz="2000" dirty="0" err="1"/>
              <a:t>bits</a:t>
            </a:r>
            <a:endParaRPr lang="hu-HU" altLang="hu-HU" sz="2000" dirty="0"/>
          </a:p>
          <a:p>
            <a:pPr marL="457200" lvl="1" indent="0">
              <a:buFontTx/>
              <a:buNone/>
            </a:pPr>
            <a:endParaRPr lang="hu-HU" altLang="hu-HU" sz="2000" dirty="0"/>
          </a:p>
        </p:txBody>
      </p:sp>
      <p:sp>
        <p:nvSpPr>
          <p:cNvPr id="4" name="Szövegdoboz 3"/>
          <p:cNvSpPr txBox="1"/>
          <p:nvPr/>
        </p:nvSpPr>
        <p:spPr>
          <a:xfrm>
            <a:off x="755576" y="341743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/>
              <a:t>Alcohol</a:t>
            </a:r>
            <a:r>
              <a:rPr lang="hu-HU" sz="4000" dirty="0"/>
              <a:t>_</a:t>
            </a:r>
            <a:r>
              <a:rPr lang="hu-HU" sz="4000" dirty="0" err="1"/>
              <a:t>content</a:t>
            </a: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4749436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52586" y="1328574"/>
            <a:ext cx="8964488" cy="5628818"/>
          </a:xfrm>
        </p:spPr>
        <p:txBody>
          <a:bodyPr>
            <a:noAutofit/>
          </a:bodyPr>
          <a:lstStyle/>
          <a:p>
            <a:r>
              <a:rPr lang="hu-HU" altLang="hu-HU" sz="2000" i="1" dirty="0" err="1"/>
              <a:t>Alcohol</a:t>
            </a:r>
            <a:r>
              <a:rPr lang="hu-HU" altLang="hu-HU" sz="2000" i="1" dirty="0"/>
              <a:t>_</a:t>
            </a:r>
            <a:r>
              <a:rPr lang="hu-HU" altLang="hu-HU" sz="2000" i="1" dirty="0" err="1"/>
              <a:t>content</a:t>
            </a:r>
            <a:r>
              <a:rPr lang="en-GB" altLang="hu-HU" sz="2000" dirty="0"/>
              <a:t> = </a:t>
            </a:r>
            <a:r>
              <a:rPr lang="hu-HU" altLang="hu-HU" sz="2000" dirty="0" err="1"/>
              <a:t>low</a:t>
            </a:r>
            <a:r>
              <a:rPr lang="en-GB" altLang="hu-HU" sz="2000" dirty="0"/>
              <a:t>:</a:t>
            </a:r>
            <a:br>
              <a:rPr lang="hu-HU" altLang="hu-HU" sz="2000" dirty="0"/>
            </a:br>
            <a:endParaRPr lang="hu-HU" altLang="hu-HU" sz="2000" dirty="0"/>
          </a:p>
          <a:p>
            <a:pPr marL="457200" lvl="1" indent="0">
              <a:buFontTx/>
              <a:buNone/>
            </a:pPr>
            <a:r>
              <a:rPr lang="hu-HU" altLang="hu-HU" sz="2000" dirty="0" err="1"/>
              <a:t>Info</a:t>
            </a:r>
            <a:r>
              <a:rPr lang="hu-HU" altLang="hu-HU" sz="2000" dirty="0"/>
              <a:t>([2,3]) = </a:t>
            </a:r>
            <a:r>
              <a:rPr lang="hu-HU" altLang="hu-HU" sz="2000" dirty="0" err="1"/>
              <a:t>entropy</a:t>
            </a:r>
            <a:r>
              <a:rPr lang="hu-HU" altLang="hu-HU" sz="2000" dirty="0"/>
              <a:t>(2/5,3/5)=  -2/5log(2/5)-3/5log(3/5)=0.972 </a:t>
            </a:r>
            <a:r>
              <a:rPr lang="hu-HU" altLang="hu-HU" sz="2000" dirty="0" err="1"/>
              <a:t>bits</a:t>
            </a:r>
            <a:br>
              <a:rPr lang="hu-HU" altLang="hu-HU" sz="2000" dirty="0"/>
            </a:br>
            <a:endParaRPr lang="en-GB" altLang="hu-HU" sz="2000" dirty="0">
              <a:latin typeface="Courier" pitchFamily="49" charset="0"/>
            </a:endParaRPr>
          </a:p>
          <a:p>
            <a:r>
              <a:rPr lang="hu-HU" altLang="hu-HU" sz="2000" i="1" dirty="0" err="1"/>
              <a:t>Alcohol</a:t>
            </a:r>
            <a:r>
              <a:rPr lang="hu-HU" altLang="hu-HU" sz="2000" i="1" dirty="0"/>
              <a:t>_</a:t>
            </a:r>
            <a:r>
              <a:rPr lang="hu-HU" altLang="hu-HU" sz="2000" i="1" dirty="0" err="1"/>
              <a:t>content</a:t>
            </a:r>
            <a:r>
              <a:rPr lang="en-GB" altLang="hu-HU" sz="2000" dirty="0"/>
              <a:t> = </a:t>
            </a:r>
            <a:r>
              <a:rPr lang="hu-HU" altLang="hu-HU" sz="2000" dirty="0" err="1"/>
              <a:t>high</a:t>
            </a:r>
            <a:r>
              <a:rPr lang="en-GB" altLang="hu-HU" sz="2000" dirty="0"/>
              <a:t>:</a:t>
            </a:r>
            <a:endParaRPr lang="hu-HU" altLang="hu-HU" sz="2000" dirty="0"/>
          </a:p>
          <a:p>
            <a:pPr marL="0" indent="0">
              <a:buNone/>
              <a:tabLst>
                <a:tab pos="442913" algn="l"/>
              </a:tabLst>
            </a:pPr>
            <a:br>
              <a:rPr lang="hu-HU" altLang="hu-HU" sz="2000" dirty="0"/>
            </a:br>
            <a:r>
              <a:rPr lang="hu-HU" altLang="hu-HU" sz="2000" dirty="0"/>
              <a:t>	</a:t>
            </a:r>
            <a:r>
              <a:rPr lang="hu-HU" altLang="hu-HU" sz="2000" dirty="0" err="1"/>
              <a:t>Info</a:t>
            </a:r>
            <a:r>
              <a:rPr lang="hu-HU" altLang="hu-HU" sz="2000" dirty="0"/>
              <a:t>([2,</a:t>
            </a:r>
            <a:r>
              <a:rPr lang="hu-HU" altLang="hu-HU" sz="2000" dirty="0" err="1"/>
              <a:t>2</a:t>
            </a:r>
            <a:r>
              <a:rPr lang="hu-HU" altLang="hu-HU" sz="2000" dirty="0"/>
              <a:t>]) = </a:t>
            </a:r>
            <a:r>
              <a:rPr lang="hu-HU" altLang="hu-HU" sz="2000" dirty="0" err="1"/>
              <a:t>entropy</a:t>
            </a:r>
            <a:r>
              <a:rPr lang="hu-HU" altLang="hu-HU" sz="2000" dirty="0"/>
              <a:t>(</a:t>
            </a:r>
            <a:r>
              <a:rPr lang="hu-HU" altLang="hu-HU" sz="2000" dirty="0" err="1"/>
              <a:t>2</a:t>
            </a:r>
            <a:r>
              <a:rPr lang="hu-HU" altLang="hu-HU" sz="2000" dirty="0"/>
              <a:t>/4,2/4)=  -2/4log(2/4)-2/4log(2/4)=1 </a:t>
            </a:r>
            <a:r>
              <a:rPr lang="hu-HU" altLang="hu-HU" sz="2000" dirty="0" err="1"/>
              <a:t>bits</a:t>
            </a:r>
            <a:endParaRPr lang="hu-HU" altLang="hu-HU" sz="2000" dirty="0"/>
          </a:p>
          <a:p>
            <a:endParaRPr lang="hu-HU" altLang="hu-HU" sz="2000" dirty="0"/>
          </a:p>
          <a:p>
            <a:r>
              <a:rPr lang="en-GB" altLang="hu-HU" sz="2000" dirty="0"/>
              <a:t>Expected information for attribute:</a:t>
            </a:r>
            <a:endParaRPr lang="hu-HU" altLang="hu-HU" sz="2000" dirty="0"/>
          </a:p>
          <a:p>
            <a:endParaRPr lang="hu-HU" altLang="hu-HU" sz="2000" dirty="0"/>
          </a:p>
          <a:p>
            <a:pPr marL="457200" lvl="1" indent="0">
              <a:buFontTx/>
              <a:buNone/>
            </a:pPr>
            <a:r>
              <a:rPr lang="hu-HU" altLang="hu-HU" sz="2000" dirty="0" err="1"/>
              <a:t>Info</a:t>
            </a:r>
            <a:r>
              <a:rPr lang="hu-HU" altLang="hu-HU" sz="2000" dirty="0"/>
              <a:t>([2,3], [2,</a:t>
            </a:r>
            <a:r>
              <a:rPr lang="hu-HU" altLang="hu-HU" sz="2000" dirty="0" err="1"/>
              <a:t>2</a:t>
            </a:r>
            <a:r>
              <a:rPr lang="hu-HU" altLang="hu-HU" sz="2000" dirty="0"/>
              <a:t>]) = 5/9 * 0.972 + 4/9 * 1 = 0.98 </a:t>
            </a:r>
            <a:r>
              <a:rPr lang="hu-HU" altLang="hu-HU" sz="2000" dirty="0" err="1"/>
              <a:t>bits</a:t>
            </a:r>
            <a:endParaRPr lang="hu-HU" altLang="hu-HU" sz="2000" dirty="0"/>
          </a:p>
          <a:p>
            <a:pPr marL="457200" lvl="1" indent="0">
              <a:buFontTx/>
              <a:buNone/>
            </a:pPr>
            <a:endParaRPr lang="hu-HU" altLang="hu-HU" sz="2000" dirty="0"/>
          </a:p>
          <a:p>
            <a:pPr>
              <a:defRPr/>
            </a:pPr>
            <a:r>
              <a:rPr lang="en-GB" sz="2000" dirty="0"/>
              <a:t>Information gain:</a:t>
            </a:r>
            <a:r>
              <a:rPr lang="hu-HU" sz="2000" dirty="0"/>
              <a:t> </a:t>
            </a:r>
            <a:r>
              <a:rPr lang="en-GB" sz="2000" dirty="0"/>
              <a:t>information before splitting –</a:t>
            </a:r>
            <a:r>
              <a:rPr lang="hu-HU" sz="2000" dirty="0"/>
              <a:t> </a:t>
            </a:r>
            <a:r>
              <a:rPr lang="en-GB" sz="2000" dirty="0"/>
              <a:t>information after splitting</a:t>
            </a:r>
            <a:endParaRPr lang="hu-HU" sz="2000" dirty="0"/>
          </a:p>
          <a:p>
            <a:pPr marL="0" indent="0">
              <a:buNone/>
              <a:defRPr/>
            </a:pPr>
            <a:endParaRPr lang="en-GB" sz="2000" dirty="0"/>
          </a:p>
          <a:p>
            <a:pPr marL="0" indent="0">
              <a:buFontTx/>
              <a:buNone/>
              <a:tabLst>
                <a:tab pos="442913" algn="l"/>
              </a:tabLst>
              <a:defRPr/>
            </a:pPr>
            <a:r>
              <a:rPr lang="hu-HU" sz="2000" dirty="0"/>
              <a:t>	</a:t>
            </a:r>
          </a:p>
        </p:txBody>
      </p:sp>
      <p:sp>
        <p:nvSpPr>
          <p:cNvPr id="4" name="Szövegdoboz 3"/>
          <p:cNvSpPr txBox="1"/>
          <p:nvPr/>
        </p:nvSpPr>
        <p:spPr>
          <a:xfrm>
            <a:off x="755576" y="341743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/>
              <a:t>Alcohol</a:t>
            </a:r>
            <a:r>
              <a:rPr lang="hu-HU" sz="4000" dirty="0"/>
              <a:t>_</a:t>
            </a:r>
            <a:r>
              <a:rPr lang="hu-HU" sz="4000" dirty="0" err="1"/>
              <a:t>content</a:t>
            </a: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24798686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52586" y="1328574"/>
            <a:ext cx="8964488" cy="5628818"/>
          </a:xfrm>
        </p:spPr>
        <p:txBody>
          <a:bodyPr>
            <a:noAutofit/>
          </a:bodyPr>
          <a:lstStyle/>
          <a:p>
            <a:r>
              <a:rPr lang="hu-HU" altLang="hu-HU" sz="2000" i="1" dirty="0" err="1"/>
              <a:t>Alcohol</a:t>
            </a:r>
            <a:r>
              <a:rPr lang="hu-HU" altLang="hu-HU" sz="2000" i="1" dirty="0"/>
              <a:t>_</a:t>
            </a:r>
            <a:r>
              <a:rPr lang="hu-HU" altLang="hu-HU" sz="2000" i="1" dirty="0" err="1"/>
              <a:t>content</a:t>
            </a:r>
            <a:r>
              <a:rPr lang="en-GB" altLang="hu-HU" sz="2000" dirty="0"/>
              <a:t> = </a:t>
            </a:r>
            <a:r>
              <a:rPr lang="hu-HU" altLang="hu-HU" sz="2000" dirty="0" err="1"/>
              <a:t>low</a:t>
            </a:r>
            <a:r>
              <a:rPr lang="en-GB" altLang="hu-HU" sz="2000" dirty="0"/>
              <a:t>:</a:t>
            </a:r>
            <a:br>
              <a:rPr lang="hu-HU" altLang="hu-HU" sz="2000" dirty="0"/>
            </a:br>
            <a:endParaRPr lang="hu-HU" altLang="hu-HU" sz="2000" dirty="0"/>
          </a:p>
          <a:p>
            <a:pPr marL="457200" lvl="1" indent="0">
              <a:buFontTx/>
              <a:buNone/>
            </a:pPr>
            <a:r>
              <a:rPr lang="hu-HU" altLang="hu-HU" sz="2000" dirty="0" err="1"/>
              <a:t>Info</a:t>
            </a:r>
            <a:r>
              <a:rPr lang="hu-HU" altLang="hu-HU" sz="2000" dirty="0"/>
              <a:t>([2,3]) = </a:t>
            </a:r>
            <a:r>
              <a:rPr lang="hu-HU" altLang="hu-HU" sz="2000" dirty="0" err="1"/>
              <a:t>entropy</a:t>
            </a:r>
            <a:r>
              <a:rPr lang="hu-HU" altLang="hu-HU" sz="2000" dirty="0"/>
              <a:t>(2/5,3/5)=  -2/5log(2/5)-3/5log(3/5)=0.972 </a:t>
            </a:r>
            <a:r>
              <a:rPr lang="hu-HU" altLang="hu-HU" sz="2000" dirty="0" err="1"/>
              <a:t>bits</a:t>
            </a:r>
            <a:br>
              <a:rPr lang="hu-HU" altLang="hu-HU" sz="2000" dirty="0"/>
            </a:br>
            <a:endParaRPr lang="en-GB" altLang="hu-HU" sz="2000" dirty="0">
              <a:latin typeface="Courier" pitchFamily="49" charset="0"/>
            </a:endParaRPr>
          </a:p>
          <a:p>
            <a:r>
              <a:rPr lang="hu-HU" altLang="hu-HU" sz="2000" i="1" dirty="0" err="1"/>
              <a:t>Alcohol</a:t>
            </a:r>
            <a:r>
              <a:rPr lang="hu-HU" altLang="hu-HU" sz="2000" i="1" dirty="0"/>
              <a:t>_</a:t>
            </a:r>
            <a:r>
              <a:rPr lang="hu-HU" altLang="hu-HU" sz="2000" i="1" dirty="0" err="1"/>
              <a:t>content</a:t>
            </a:r>
            <a:r>
              <a:rPr lang="en-GB" altLang="hu-HU" sz="2000" dirty="0"/>
              <a:t> = </a:t>
            </a:r>
            <a:r>
              <a:rPr lang="hu-HU" altLang="hu-HU" sz="2000" dirty="0" err="1"/>
              <a:t>high</a:t>
            </a:r>
            <a:r>
              <a:rPr lang="en-GB" altLang="hu-HU" sz="2000" dirty="0"/>
              <a:t>:</a:t>
            </a:r>
            <a:endParaRPr lang="hu-HU" altLang="hu-HU" sz="2000" dirty="0"/>
          </a:p>
          <a:p>
            <a:pPr marL="0" indent="0">
              <a:buNone/>
              <a:tabLst>
                <a:tab pos="442913" algn="l"/>
              </a:tabLst>
            </a:pPr>
            <a:br>
              <a:rPr lang="hu-HU" altLang="hu-HU" sz="2000" dirty="0"/>
            </a:br>
            <a:r>
              <a:rPr lang="hu-HU" altLang="hu-HU" sz="2000" dirty="0"/>
              <a:t>	</a:t>
            </a:r>
            <a:r>
              <a:rPr lang="hu-HU" altLang="hu-HU" sz="2000" dirty="0" err="1"/>
              <a:t>Info</a:t>
            </a:r>
            <a:r>
              <a:rPr lang="hu-HU" altLang="hu-HU" sz="2000" dirty="0"/>
              <a:t>([2,</a:t>
            </a:r>
            <a:r>
              <a:rPr lang="hu-HU" altLang="hu-HU" sz="2000" dirty="0" err="1"/>
              <a:t>2</a:t>
            </a:r>
            <a:r>
              <a:rPr lang="hu-HU" altLang="hu-HU" sz="2000" dirty="0"/>
              <a:t>]) = </a:t>
            </a:r>
            <a:r>
              <a:rPr lang="hu-HU" altLang="hu-HU" sz="2000" dirty="0" err="1"/>
              <a:t>entropy</a:t>
            </a:r>
            <a:r>
              <a:rPr lang="hu-HU" altLang="hu-HU" sz="2000" dirty="0"/>
              <a:t>(</a:t>
            </a:r>
            <a:r>
              <a:rPr lang="hu-HU" altLang="hu-HU" sz="2000" dirty="0" err="1"/>
              <a:t>2</a:t>
            </a:r>
            <a:r>
              <a:rPr lang="hu-HU" altLang="hu-HU" sz="2000" dirty="0"/>
              <a:t>/4,2/4)=  -2/4log(2/4)-2/4log(2/4)=1 </a:t>
            </a:r>
            <a:r>
              <a:rPr lang="hu-HU" altLang="hu-HU" sz="2000" dirty="0" err="1"/>
              <a:t>bits</a:t>
            </a:r>
            <a:endParaRPr lang="hu-HU" altLang="hu-HU" sz="2000" dirty="0"/>
          </a:p>
          <a:p>
            <a:endParaRPr lang="hu-HU" altLang="hu-HU" sz="2000" dirty="0"/>
          </a:p>
          <a:p>
            <a:r>
              <a:rPr lang="en-GB" altLang="hu-HU" sz="2000" dirty="0"/>
              <a:t>Expected information for attribute:</a:t>
            </a:r>
            <a:endParaRPr lang="hu-HU" altLang="hu-HU" sz="2000" dirty="0"/>
          </a:p>
          <a:p>
            <a:endParaRPr lang="hu-HU" altLang="hu-HU" sz="2000" dirty="0"/>
          </a:p>
          <a:p>
            <a:pPr marL="457200" lvl="1" indent="0">
              <a:buFontTx/>
              <a:buNone/>
            </a:pPr>
            <a:r>
              <a:rPr lang="hu-HU" altLang="hu-HU" sz="2000" dirty="0" err="1"/>
              <a:t>Info</a:t>
            </a:r>
            <a:r>
              <a:rPr lang="hu-HU" altLang="hu-HU" sz="2000" dirty="0"/>
              <a:t>([2,3], [2,</a:t>
            </a:r>
            <a:r>
              <a:rPr lang="hu-HU" altLang="hu-HU" sz="2000" dirty="0" err="1"/>
              <a:t>2</a:t>
            </a:r>
            <a:r>
              <a:rPr lang="hu-HU" altLang="hu-HU" sz="2000" dirty="0"/>
              <a:t>]) = 5/9 * 0.972 + 4/9 * 1 = 0.98 </a:t>
            </a:r>
            <a:r>
              <a:rPr lang="hu-HU" altLang="hu-HU" sz="2000" dirty="0" err="1"/>
              <a:t>bits</a:t>
            </a:r>
            <a:endParaRPr lang="hu-HU" altLang="hu-HU" sz="2000" dirty="0"/>
          </a:p>
          <a:p>
            <a:pPr marL="457200" lvl="1" indent="0">
              <a:buFontTx/>
              <a:buNone/>
            </a:pPr>
            <a:endParaRPr lang="hu-HU" altLang="hu-HU" sz="2000" dirty="0"/>
          </a:p>
          <a:p>
            <a:pPr>
              <a:defRPr/>
            </a:pPr>
            <a:r>
              <a:rPr lang="en-GB" sz="2000" dirty="0"/>
              <a:t>Information gain:</a:t>
            </a:r>
            <a:r>
              <a:rPr lang="hu-HU" sz="2000" dirty="0"/>
              <a:t> </a:t>
            </a:r>
            <a:r>
              <a:rPr lang="en-GB" sz="2000" dirty="0"/>
              <a:t>information before splitting –</a:t>
            </a:r>
            <a:r>
              <a:rPr lang="hu-HU" sz="2000" dirty="0"/>
              <a:t> </a:t>
            </a:r>
            <a:r>
              <a:rPr lang="en-GB" sz="2000" dirty="0"/>
              <a:t>information after splitting</a:t>
            </a:r>
            <a:endParaRPr lang="hu-HU" sz="2000" dirty="0"/>
          </a:p>
          <a:p>
            <a:pPr marL="0" indent="0">
              <a:buNone/>
              <a:defRPr/>
            </a:pPr>
            <a:endParaRPr lang="en-GB" sz="2000" dirty="0"/>
          </a:p>
          <a:p>
            <a:pPr marL="0" indent="0">
              <a:buFontTx/>
              <a:buNone/>
              <a:tabLst>
                <a:tab pos="442913" algn="l"/>
              </a:tabLst>
              <a:defRPr/>
            </a:pPr>
            <a:r>
              <a:rPr lang="hu-HU" sz="2000" dirty="0"/>
              <a:t>	</a:t>
            </a:r>
            <a:r>
              <a:rPr lang="en-GB" sz="2000" dirty="0"/>
              <a:t>gain(</a:t>
            </a:r>
            <a:r>
              <a:rPr lang="hu-HU" sz="2000" i="1" dirty="0" err="1"/>
              <a:t>Alcohol</a:t>
            </a:r>
            <a:r>
              <a:rPr lang="hu-HU" sz="2000" i="1" dirty="0"/>
              <a:t>_</a:t>
            </a:r>
            <a:r>
              <a:rPr lang="hu-HU" sz="2000" i="1" dirty="0" err="1"/>
              <a:t>content</a:t>
            </a:r>
            <a:r>
              <a:rPr lang="en-GB" sz="2000" i="1" dirty="0"/>
              <a:t> </a:t>
            </a:r>
            <a:r>
              <a:rPr lang="en-GB" sz="2000" dirty="0"/>
              <a:t>) =</a:t>
            </a:r>
            <a:endParaRPr lang="hu-HU" sz="2000" dirty="0"/>
          </a:p>
        </p:txBody>
      </p:sp>
      <p:sp>
        <p:nvSpPr>
          <p:cNvPr id="4" name="Szövegdoboz 3"/>
          <p:cNvSpPr txBox="1"/>
          <p:nvPr/>
        </p:nvSpPr>
        <p:spPr>
          <a:xfrm>
            <a:off x="755576" y="341743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/>
              <a:t>Alcohol</a:t>
            </a:r>
            <a:r>
              <a:rPr lang="hu-HU" sz="4000" dirty="0"/>
              <a:t>_</a:t>
            </a:r>
            <a:r>
              <a:rPr lang="hu-HU" sz="4000" dirty="0" err="1"/>
              <a:t>content</a:t>
            </a: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18573403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52586" y="1328574"/>
            <a:ext cx="8964488" cy="5628818"/>
          </a:xfrm>
        </p:spPr>
        <p:txBody>
          <a:bodyPr>
            <a:noAutofit/>
          </a:bodyPr>
          <a:lstStyle/>
          <a:p>
            <a:r>
              <a:rPr lang="hu-HU" altLang="hu-HU" sz="2000" i="1" dirty="0" err="1"/>
              <a:t>Alcohol</a:t>
            </a:r>
            <a:r>
              <a:rPr lang="hu-HU" altLang="hu-HU" sz="2000" i="1" dirty="0"/>
              <a:t>_</a:t>
            </a:r>
            <a:r>
              <a:rPr lang="hu-HU" altLang="hu-HU" sz="2000" i="1" dirty="0" err="1"/>
              <a:t>content</a:t>
            </a:r>
            <a:r>
              <a:rPr lang="en-GB" altLang="hu-HU" sz="2000" dirty="0"/>
              <a:t> = </a:t>
            </a:r>
            <a:r>
              <a:rPr lang="hu-HU" altLang="hu-HU" sz="2000" dirty="0" err="1"/>
              <a:t>low</a:t>
            </a:r>
            <a:r>
              <a:rPr lang="en-GB" altLang="hu-HU" sz="2000" dirty="0"/>
              <a:t>:</a:t>
            </a:r>
            <a:br>
              <a:rPr lang="hu-HU" altLang="hu-HU" sz="2000" dirty="0"/>
            </a:br>
            <a:endParaRPr lang="hu-HU" altLang="hu-HU" sz="2000" dirty="0"/>
          </a:p>
          <a:p>
            <a:pPr marL="457200" lvl="1" indent="0">
              <a:buFontTx/>
              <a:buNone/>
            </a:pPr>
            <a:r>
              <a:rPr lang="hu-HU" altLang="hu-HU" sz="2000" dirty="0" err="1"/>
              <a:t>Info</a:t>
            </a:r>
            <a:r>
              <a:rPr lang="hu-HU" altLang="hu-HU" sz="2000" dirty="0"/>
              <a:t>([2,3]) = </a:t>
            </a:r>
            <a:r>
              <a:rPr lang="hu-HU" altLang="hu-HU" sz="2000" dirty="0" err="1"/>
              <a:t>entropy</a:t>
            </a:r>
            <a:r>
              <a:rPr lang="hu-HU" altLang="hu-HU" sz="2000" dirty="0"/>
              <a:t>(2/5,3/5)=  -2/5log(2/5)-3/5log(3/5)=0.972 </a:t>
            </a:r>
            <a:r>
              <a:rPr lang="hu-HU" altLang="hu-HU" sz="2000" dirty="0" err="1"/>
              <a:t>bits</a:t>
            </a:r>
            <a:br>
              <a:rPr lang="hu-HU" altLang="hu-HU" sz="2000" dirty="0"/>
            </a:br>
            <a:endParaRPr lang="en-GB" altLang="hu-HU" sz="2000" dirty="0">
              <a:latin typeface="Courier" pitchFamily="49" charset="0"/>
            </a:endParaRPr>
          </a:p>
          <a:p>
            <a:r>
              <a:rPr lang="hu-HU" altLang="hu-HU" sz="2000" i="1" dirty="0" err="1"/>
              <a:t>Alcohol</a:t>
            </a:r>
            <a:r>
              <a:rPr lang="hu-HU" altLang="hu-HU" sz="2000" i="1" dirty="0"/>
              <a:t>_</a:t>
            </a:r>
            <a:r>
              <a:rPr lang="hu-HU" altLang="hu-HU" sz="2000" i="1" dirty="0" err="1"/>
              <a:t>content</a:t>
            </a:r>
            <a:r>
              <a:rPr lang="en-GB" altLang="hu-HU" sz="2000" dirty="0"/>
              <a:t> = </a:t>
            </a:r>
            <a:r>
              <a:rPr lang="hu-HU" altLang="hu-HU" sz="2000" dirty="0" err="1"/>
              <a:t>high</a:t>
            </a:r>
            <a:r>
              <a:rPr lang="en-GB" altLang="hu-HU" sz="2000" dirty="0"/>
              <a:t>:</a:t>
            </a:r>
            <a:endParaRPr lang="hu-HU" altLang="hu-HU" sz="2000" dirty="0"/>
          </a:p>
          <a:p>
            <a:pPr marL="0" indent="0">
              <a:buNone/>
              <a:tabLst>
                <a:tab pos="442913" algn="l"/>
              </a:tabLst>
            </a:pPr>
            <a:br>
              <a:rPr lang="hu-HU" altLang="hu-HU" sz="2000" dirty="0"/>
            </a:br>
            <a:r>
              <a:rPr lang="hu-HU" altLang="hu-HU" sz="2000" dirty="0"/>
              <a:t>	</a:t>
            </a:r>
            <a:r>
              <a:rPr lang="hu-HU" altLang="hu-HU" sz="2000" dirty="0" err="1"/>
              <a:t>Info</a:t>
            </a:r>
            <a:r>
              <a:rPr lang="hu-HU" altLang="hu-HU" sz="2000" dirty="0"/>
              <a:t>([2,</a:t>
            </a:r>
            <a:r>
              <a:rPr lang="hu-HU" altLang="hu-HU" sz="2000" dirty="0" err="1"/>
              <a:t>2</a:t>
            </a:r>
            <a:r>
              <a:rPr lang="hu-HU" altLang="hu-HU" sz="2000" dirty="0"/>
              <a:t>]) = </a:t>
            </a:r>
            <a:r>
              <a:rPr lang="hu-HU" altLang="hu-HU" sz="2000" dirty="0" err="1"/>
              <a:t>entropy</a:t>
            </a:r>
            <a:r>
              <a:rPr lang="hu-HU" altLang="hu-HU" sz="2000" dirty="0"/>
              <a:t>(</a:t>
            </a:r>
            <a:r>
              <a:rPr lang="hu-HU" altLang="hu-HU" sz="2000" dirty="0" err="1"/>
              <a:t>2</a:t>
            </a:r>
            <a:r>
              <a:rPr lang="hu-HU" altLang="hu-HU" sz="2000" dirty="0"/>
              <a:t>/4,2/4)=  -2/4log(2/4)-2/4log(2/4)=1 </a:t>
            </a:r>
            <a:r>
              <a:rPr lang="hu-HU" altLang="hu-HU" sz="2000" dirty="0" err="1"/>
              <a:t>bits</a:t>
            </a:r>
            <a:endParaRPr lang="hu-HU" altLang="hu-HU" sz="2000" dirty="0"/>
          </a:p>
          <a:p>
            <a:endParaRPr lang="hu-HU" altLang="hu-HU" sz="2000" dirty="0"/>
          </a:p>
          <a:p>
            <a:r>
              <a:rPr lang="en-GB" altLang="hu-HU" sz="2000" dirty="0"/>
              <a:t>Expected information for attribute:</a:t>
            </a:r>
            <a:endParaRPr lang="hu-HU" altLang="hu-HU" sz="2000" dirty="0"/>
          </a:p>
          <a:p>
            <a:endParaRPr lang="hu-HU" altLang="hu-HU" sz="2000" dirty="0"/>
          </a:p>
          <a:p>
            <a:pPr marL="457200" lvl="1" indent="0">
              <a:buFontTx/>
              <a:buNone/>
            </a:pPr>
            <a:r>
              <a:rPr lang="hu-HU" altLang="hu-HU" sz="2000" dirty="0" err="1"/>
              <a:t>Info</a:t>
            </a:r>
            <a:r>
              <a:rPr lang="hu-HU" altLang="hu-HU" sz="2000" dirty="0"/>
              <a:t>([2,3], [2,</a:t>
            </a:r>
            <a:r>
              <a:rPr lang="hu-HU" altLang="hu-HU" sz="2000" dirty="0" err="1"/>
              <a:t>2</a:t>
            </a:r>
            <a:r>
              <a:rPr lang="hu-HU" altLang="hu-HU" sz="2000" dirty="0"/>
              <a:t>]) = 5/9 * 0.972 + 4/9 * 1 = 0.98 </a:t>
            </a:r>
            <a:r>
              <a:rPr lang="hu-HU" altLang="hu-HU" sz="2000" dirty="0" err="1"/>
              <a:t>bits</a:t>
            </a:r>
            <a:endParaRPr lang="hu-HU" altLang="hu-HU" sz="2000" dirty="0"/>
          </a:p>
          <a:p>
            <a:pPr marL="457200" lvl="1" indent="0">
              <a:buFontTx/>
              <a:buNone/>
            </a:pPr>
            <a:endParaRPr lang="hu-HU" altLang="hu-HU" sz="2000" dirty="0"/>
          </a:p>
          <a:p>
            <a:pPr>
              <a:defRPr/>
            </a:pPr>
            <a:r>
              <a:rPr lang="en-GB" sz="2000" dirty="0"/>
              <a:t>Information gain:</a:t>
            </a:r>
            <a:r>
              <a:rPr lang="hu-HU" sz="2000" dirty="0"/>
              <a:t> </a:t>
            </a:r>
            <a:r>
              <a:rPr lang="en-GB" sz="2000" dirty="0"/>
              <a:t>information before splitting –</a:t>
            </a:r>
            <a:r>
              <a:rPr lang="hu-HU" sz="2000" dirty="0"/>
              <a:t> </a:t>
            </a:r>
            <a:r>
              <a:rPr lang="en-GB" sz="2000" dirty="0"/>
              <a:t>information after splitting</a:t>
            </a:r>
            <a:endParaRPr lang="hu-HU" sz="2000" dirty="0"/>
          </a:p>
          <a:p>
            <a:pPr marL="0" indent="0">
              <a:buNone/>
              <a:defRPr/>
            </a:pPr>
            <a:endParaRPr lang="en-GB" sz="2000" dirty="0"/>
          </a:p>
          <a:p>
            <a:pPr marL="0" indent="0">
              <a:buFontTx/>
              <a:buNone/>
              <a:tabLst>
                <a:tab pos="442913" algn="l"/>
              </a:tabLst>
              <a:defRPr/>
            </a:pPr>
            <a:r>
              <a:rPr lang="hu-HU" sz="2000" dirty="0"/>
              <a:t>	</a:t>
            </a:r>
            <a:r>
              <a:rPr lang="en-GB" sz="2000" dirty="0"/>
              <a:t>gain(</a:t>
            </a:r>
            <a:r>
              <a:rPr lang="hu-HU" sz="2000" i="1" dirty="0" err="1"/>
              <a:t>Alcohol</a:t>
            </a:r>
            <a:r>
              <a:rPr lang="hu-HU" sz="2000" i="1" dirty="0"/>
              <a:t>_</a:t>
            </a:r>
            <a:r>
              <a:rPr lang="hu-HU" sz="2000" i="1" dirty="0" err="1"/>
              <a:t>content</a:t>
            </a:r>
            <a:r>
              <a:rPr lang="en-GB" sz="2000" i="1" dirty="0"/>
              <a:t> </a:t>
            </a:r>
            <a:r>
              <a:rPr lang="en-GB" sz="2000" dirty="0"/>
              <a:t>) = info([</a:t>
            </a:r>
            <a:r>
              <a:rPr lang="hu-HU" sz="2000" dirty="0"/>
              <a:t>4</a:t>
            </a:r>
            <a:r>
              <a:rPr lang="en-GB" sz="2000" dirty="0"/>
              <a:t>,5]) – info([2,3],[</a:t>
            </a:r>
            <a:r>
              <a:rPr lang="hu-HU" sz="2000" dirty="0"/>
              <a:t>2</a:t>
            </a:r>
            <a:r>
              <a:rPr lang="en-GB" sz="2000" dirty="0"/>
              <a:t>,2])</a:t>
            </a:r>
            <a:endParaRPr lang="hu-HU" sz="2000" dirty="0"/>
          </a:p>
        </p:txBody>
      </p:sp>
      <p:sp>
        <p:nvSpPr>
          <p:cNvPr id="4" name="Szövegdoboz 3"/>
          <p:cNvSpPr txBox="1"/>
          <p:nvPr/>
        </p:nvSpPr>
        <p:spPr>
          <a:xfrm>
            <a:off x="755576" y="341743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/>
              <a:t>Alcohol</a:t>
            </a:r>
            <a:r>
              <a:rPr lang="hu-HU" sz="4000" dirty="0"/>
              <a:t>_</a:t>
            </a:r>
            <a:r>
              <a:rPr lang="hu-HU" sz="4000" dirty="0" err="1"/>
              <a:t>content</a:t>
            </a: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1973037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52586" y="1328574"/>
            <a:ext cx="8964488" cy="5628818"/>
          </a:xfrm>
        </p:spPr>
        <p:txBody>
          <a:bodyPr>
            <a:noAutofit/>
          </a:bodyPr>
          <a:lstStyle/>
          <a:p>
            <a:r>
              <a:rPr lang="hu-HU" altLang="hu-HU" sz="2000" i="1" dirty="0" err="1"/>
              <a:t>Alcohol</a:t>
            </a:r>
            <a:r>
              <a:rPr lang="hu-HU" altLang="hu-HU" sz="2000" i="1" dirty="0"/>
              <a:t>_</a:t>
            </a:r>
            <a:r>
              <a:rPr lang="hu-HU" altLang="hu-HU" sz="2000" i="1" dirty="0" err="1"/>
              <a:t>content</a:t>
            </a:r>
            <a:r>
              <a:rPr lang="en-GB" altLang="hu-HU" sz="2000" dirty="0"/>
              <a:t> = </a:t>
            </a:r>
            <a:r>
              <a:rPr lang="hu-HU" altLang="hu-HU" sz="2000" dirty="0" err="1"/>
              <a:t>low</a:t>
            </a:r>
            <a:r>
              <a:rPr lang="en-GB" altLang="hu-HU" sz="2000" dirty="0"/>
              <a:t>:</a:t>
            </a:r>
            <a:br>
              <a:rPr lang="hu-HU" altLang="hu-HU" sz="2000" dirty="0"/>
            </a:br>
            <a:endParaRPr lang="hu-HU" altLang="hu-HU" sz="2000" dirty="0"/>
          </a:p>
          <a:p>
            <a:pPr marL="457200" lvl="1" indent="0">
              <a:buFontTx/>
              <a:buNone/>
            </a:pPr>
            <a:r>
              <a:rPr lang="hu-HU" altLang="hu-HU" sz="2000" dirty="0" err="1"/>
              <a:t>Info</a:t>
            </a:r>
            <a:r>
              <a:rPr lang="hu-HU" altLang="hu-HU" sz="2000" dirty="0"/>
              <a:t>([2,3]) = </a:t>
            </a:r>
            <a:r>
              <a:rPr lang="hu-HU" altLang="hu-HU" sz="2000" dirty="0" err="1"/>
              <a:t>entropy</a:t>
            </a:r>
            <a:r>
              <a:rPr lang="hu-HU" altLang="hu-HU" sz="2000" dirty="0"/>
              <a:t>(2/5,3/5)=  -2/5log(2/5)-3/5log(3/5)=0.972 </a:t>
            </a:r>
            <a:r>
              <a:rPr lang="hu-HU" altLang="hu-HU" sz="2000" dirty="0" err="1"/>
              <a:t>bits</a:t>
            </a:r>
            <a:br>
              <a:rPr lang="hu-HU" altLang="hu-HU" sz="2000" dirty="0"/>
            </a:br>
            <a:endParaRPr lang="en-GB" altLang="hu-HU" sz="2000" dirty="0">
              <a:latin typeface="Courier" pitchFamily="49" charset="0"/>
            </a:endParaRPr>
          </a:p>
          <a:p>
            <a:r>
              <a:rPr lang="hu-HU" altLang="hu-HU" sz="2000" i="1" dirty="0" err="1"/>
              <a:t>Alcohol</a:t>
            </a:r>
            <a:r>
              <a:rPr lang="hu-HU" altLang="hu-HU" sz="2000" i="1" dirty="0"/>
              <a:t>_</a:t>
            </a:r>
            <a:r>
              <a:rPr lang="hu-HU" altLang="hu-HU" sz="2000" i="1" dirty="0" err="1"/>
              <a:t>content</a:t>
            </a:r>
            <a:r>
              <a:rPr lang="en-GB" altLang="hu-HU" sz="2000" dirty="0"/>
              <a:t> = </a:t>
            </a:r>
            <a:r>
              <a:rPr lang="hu-HU" altLang="hu-HU" sz="2000" dirty="0" err="1"/>
              <a:t>high</a:t>
            </a:r>
            <a:r>
              <a:rPr lang="en-GB" altLang="hu-HU" sz="2000" dirty="0"/>
              <a:t>:</a:t>
            </a:r>
            <a:endParaRPr lang="hu-HU" altLang="hu-HU" sz="2000" dirty="0"/>
          </a:p>
          <a:p>
            <a:pPr marL="0" indent="0">
              <a:buNone/>
              <a:tabLst>
                <a:tab pos="442913" algn="l"/>
              </a:tabLst>
            </a:pPr>
            <a:br>
              <a:rPr lang="hu-HU" altLang="hu-HU" sz="2000" dirty="0"/>
            </a:br>
            <a:r>
              <a:rPr lang="hu-HU" altLang="hu-HU" sz="2000" dirty="0"/>
              <a:t>	</a:t>
            </a:r>
            <a:r>
              <a:rPr lang="hu-HU" altLang="hu-HU" sz="2000" dirty="0" err="1"/>
              <a:t>Info</a:t>
            </a:r>
            <a:r>
              <a:rPr lang="hu-HU" altLang="hu-HU" sz="2000" dirty="0"/>
              <a:t>([2,</a:t>
            </a:r>
            <a:r>
              <a:rPr lang="hu-HU" altLang="hu-HU" sz="2000" dirty="0" err="1"/>
              <a:t>2</a:t>
            </a:r>
            <a:r>
              <a:rPr lang="hu-HU" altLang="hu-HU" sz="2000" dirty="0"/>
              <a:t>]) = </a:t>
            </a:r>
            <a:r>
              <a:rPr lang="hu-HU" altLang="hu-HU" sz="2000" dirty="0" err="1"/>
              <a:t>entropy</a:t>
            </a:r>
            <a:r>
              <a:rPr lang="hu-HU" altLang="hu-HU" sz="2000" dirty="0"/>
              <a:t>(</a:t>
            </a:r>
            <a:r>
              <a:rPr lang="hu-HU" altLang="hu-HU" sz="2000" dirty="0" err="1"/>
              <a:t>2</a:t>
            </a:r>
            <a:r>
              <a:rPr lang="hu-HU" altLang="hu-HU" sz="2000" dirty="0"/>
              <a:t>/4,2/4)=  -2/4log(2/4)-2/4log(2/4)=1 </a:t>
            </a:r>
            <a:r>
              <a:rPr lang="hu-HU" altLang="hu-HU" sz="2000" dirty="0" err="1"/>
              <a:t>bits</a:t>
            </a:r>
            <a:endParaRPr lang="hu-HU" altLang="hu-HU" sz="2000" dirty="0"/>
          </a:p>
          <a:p>
            <a:endParaRPr lang="hu-HU" altLang="hu-HU" sz="2000" dirty="0"/>
          </a:p>
          <a:p>
            <a:r>
              <a:rPr lang="en-GB" altLang="hu-HU" sz="2000" dirty="0"/>
              <a:t>Expected information for attribute:</a:t>
            </a:r>
            <a:endParaRPr lang="hu-HU" altLang="hu-HU" sz="2000" dirty="0"/>
          </a:p>
          <a:p>
            <a:endParaRPr lang="hu-HU" altLang="hu-HU" sz="2000" dirty="0"/>
          </a:p>
          <a:p>
            <a:pPr marL="457200" lvl="1" indent="0">
              <a:buFontTx/>
              <a:buNone/>
            </a:pPr>
            <a:r>
              <a:rPr lang="hu-HU" altLang="hu-HU" sz="2000" dirty="0" err="1"/>
              <a:t>Info</a:t>
            </a:r>
            <a:r>
              <a:rPr lang="hu-HU" altLang="hu-HU" sz="2000" dirty="0"/>
              <a:t>([2,3], [2,</a:t>
            </a:r>
            <a:r>
              <a:rPr lang="hu-HU" altLang="hu-HU" sz="2000" dirty="0" err="1"/>
              <a:t>2</a:t>
            </a:r>
            <a:r>
              <a:rPr lang="hu-HU" altLang="hu-HU" sz="2000" dirty="0"/>
              <a:t>]) = 5/9 * 0.972 + 4/9 * 1 = 0.98 </a:t>
            </a:r>
            <a:r>
              <a:rPr lang="hu-HU" altLang="hu-HU" sz="2000" dirty="0" err="1"/>
              <a:t>bits</a:t>
            </a:r>
            <a:endParaRPr lang="hu-HU" altLang="hu-HU" sz="2000" dirty="0"/>
          </a:p>
          <a:p>
            <a:pPr marL="457200" lvl="1" indent="0">
              <a:buFontTx/>
              <a:buNone/>
            </a:pPr>
            <a:endParaRPr lang="hu-HU" altLang="hu-HU" sz="2000" dirty="0"/>
          </a:p>
          <a:p>
            <a:pPr>
              <a:defRPr/>
            </a:pPr>
            <a:r>
              <a:rPr lang="en-GB" sz="2000" dirty="0"/>
              <a:t>Information gain:</a:t>
            </a:r>
            <a:r>
              <a:rPr lang="hu-HU" sz="2000" dirty="0"/>
              <a:t> </a:t>
            </a:r>
            <a:r>
              <a:rPr lang="en-GB" sz="2000" dirty="0"/>
              <a:t>information before splitting –</a:t>
            </a:r>
            <a:r>
              <a:rPr lang="hu-HU" sz="2000" dirty="0"/>
              <a:t> </a:t>
            </a:r>
            <a:r>
              <a:rPr lang="en-GB" sz="2000" dirty="0"/>
              <a:t>information after splitting</a:t>
            </a:r>
            <a:endParaRPr lang="hu-HU" sz="2000" dirty="0"/>
          </a:p>
          <a:p>
            <a:pPr marL="0" indent="0">
              <a:buNone/>
              <a:defRPr/>
            </a:pPr>
            <a:endParaRPr lang="en-GB" sz="2000" dirty="0"/>
          </a:p>
          <a:p>
            <a:pPr marL="0" indent="0">
              <a:buFontTx/>
              <a:buNone/>
              <a:tabLst>
                <a:tab pos="442913" algn="l"/>
              </a:tabLst>
              <a:defRPr/>
            </a:pPr>
            <a:r>
              <a:rPr lang="hu-HU" sz="2000" dirty="0"/>
              <a:t>	</a:t>
            </a:r>
            <a:r>
              <a:rPr lang="en-GB" sz="2000" dirty="0"/>
              <a:t>gain(</a:t>
            </a:r>
            <a:r>
              <a:rPr lang="hu-HU" sz="2000" i="1" dirty="0" err="1"/>
              <a:t>Alcohol</a:t>
            </a:r>
            <a:r>
              <a:rPr lang="hu-HU" sz="2000" i="1" dirty="0"/>
              <a:t>_</a:t>
            </a:r>
            <a:r>
              <a:rPr lang="hu-HU" sz="2000" i="1" dirty="0" err="1"/>
              <a:t>content</a:t>
            </a:r>
            <a:r>
              <a:rPr lang="en-GB" sz="2000" i="1" dirty="0"/>
              <a:t> </a:t>
            </a:r>
            <a:r>
              <a:rPr lang="en-GB" sz="2000" dirty="0"/>
              <a:t>) = info([</a:t>
            </a:r>
            <a:r>
              <a:rPr lang="hu-HU" sz="2000" dirty="0"/>
              <a:t>4</a:t>
            </a:r>
            <a:r>
              <a:rPr lang="en-GB" sz="2000" dirty="0"/>
              <a:t>,5]) – info([2,3],[</a:t>
            </a:r>
            <a:r>
              <a:rPr lang="hu-HU" sz="2000" dirty="0"/>
              <a:t>2</a:t>
            </a:r>
            <a:r>
              <a:rPr lang="en-GB" sz="2000" dirty="0"/>
              <a:t>,2])</a:t>
            </a:r>
            <a:r>
              <a:rPr lang="hu-HU" sz="2000" dirty="0"/>
              <a:t>  </a:t>
            </a:r>
            <a:r>
              <a:rPr lang="en-GB" sz="2000" dirty="0"/>
              <a:t>= 0.9</a:t>
            </a:r>
            <a:r>
              <a:rPr lang="hu-HU" sz="2000" dirty="0"/>
              <a:t>9</a:t>
            </a:r>
            <a:r>
              <a:rPr lang="en-GB" sz="2000" dirty="0"/>
              <a:t> – 0.</a:t>
            </a:r>
            <a:r>
              <a:rPr lang="hu-HU" sz="2000" dirty="0"/>
              <a:t>98 </a:t>
            </a:r>
            <a:r>
              <a:rPr lang="en-GB" sz="2000" dirty="0"/>
              <a:t>= </a:t>
            </a:r>
            <a:r>
              <a:rPr lang="hu-HU" sz="2000" dirty="0"/>
              <a:t>0.01</a:t>
            </a:r>
            <a:r>
              <a:rPr lang="en-GB" sz="2000" dirty="0"/>
              <a:t> bits</a:t>
            </a:r>
            <a:endParaRPr lang="hu-HU" sz="2000" dirty="0"/>
          </a:p>
        </p:txBody>
      </p:sp>
      <p:sp>
        <p:nvSpPr>
          <p:cNvPr id="4" name="Szövegdoboz 3"/>
          <p:cNvSpPr txBox="1"/>
          <p:nvPr/>
        </p:nvSpPr>
        <p:spPr>
          <a:xfrm>
            <a:off x="755576" y="341743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/>
              <a:t>Alcohol</a:t>
            </a:r>
            <a:r>
              <a:rPr lang="hu-HU" sz="4000" dirty="0"/>
              <a:t>_</a:t>
            </a:r>
            <a:r>
              <a:rPr lang="hu-HU" sz="4000" dirty="0" err="1"/>
              <a:t>content</a:t>
            </a: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35314801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26368" y="1349800"/>
            <a:ext cx="8507288" cy="5391568"/>
          </a:xfrm>
        </p:spPr>
        <p:txBody>
          <a:bodyPr>
            <a:normAutofit/>
          </a:bodyPr>
          <a:lstStyle/>
          <a:p>
            <a:r>
              <a:rPr lang="hu-HU" altLang="hu-HU" sz="2600" i="1" dirty="0" err="1"/>
              <a:t>Sweetness</a:t>
            </a:r>
            <a:r>
              <a:rPr lang="hu-HU" altLang="hu-HU" sz="2600" i="1" dirty="0"/>
              <a:t> = </a:t>
            </a:r>
            <a:r>
              <a:rPr lang="hu-HU" altLang="hu-HU" sz="2600" i="1" dirty="0" err="1"/>
              <a:t>sweet</a:t>
            </a:r>
            <a:r>
              <a:rPr lang="en-GB" altLang="hu-HU" sz="2600" dirty="0"/>
              <a:t>:</a:t>
            </a:r>
            <a:br>
              <a:rPr lang="hu-HU" altLang="hu-HU" sz="2600" dirty="0"/>
            </a:br>
            <a:endParaRPr lang="hu-HU" altLang="hu-HU" sz="2600" dirty="0"/>
          </a:p>
          <a:p>
            <a:pPr marL="0" indent="0">
              <a:buNone/>
              <a:tabLst>
                <a:tab pos="442913" algn="l"/>
              </a:tabLst>
            </a:pPr>
            <a:r>
              <a:rPr lang="hu-HU" altLang="hu-HU" sz="2600" dirty="0"/>
              <a:t>	</a:t>
            </a:r>
            <a:endParaRPr lang="en-GB" altLang="hu-HU" sz="2600" dirty="0"/>
          </a:p>
          <a:p>
            <a:endParaRPr lang="hu-HU" alt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755576" y="404664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/>
              <a:t>Sweetness</a:t>
            </a:r>
            <a:endParaRPr lang="hu-HU" sz="4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143" y="2276872"/>
            <a:ext cx="5184576" cy="2771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16576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26368" y="1349800"/>
            <a:ext cx="8507288" cy="5391568"/>
          </a:xfrm>
        </p:spPr>
        <p:txBody>
          <a:bodyPr>
            <a:normAutofit/>
          </a:bodyPr>
          <a:lstStyle/>
          <a:p>
            <a:r>
              <a:rPr lang="hu-HU" altLang="hu-HU" sz="2600" i="1" dirty="0" err="1"/>
              <a:t>Sweetness</a:t>
            </a:r>
            <a:r>
              <a:rPr lang="hu-HU" altLang="hu-HU" sz="2600" i="1" dirty="0"/>
              <a:t> = </a:t>
            </a:r>
            <a:r>
              <a:rPr lang="hu-HU" altLang="hu-HU" sz="2600" i="1" dirty="0" err="1"/>
              <a:t>sweet</a:t>
            </a:r>
            <a:r>
              <a:rPr lang="en-GB" altLang="hu-HU" sz="2600" dirty="0"/>
              <a:t>:</a:t>
            </a:r>
            <a:br>
              <a:rPr lang="hu-HU" altLang="hu-HU" sz="2600" dirty="0"/>
            </a:br>
            <a:endParaRPr lang="hu-HU" altLang="hu-HU" sz="2600" dirty="0"/>
          </a:p>
          <a:p>
            <a:pPr marL="0" indent="0">
              <a:buNone/>
              <a:tabLst>
                <a:tab pos="442913" algn="l"/>
              </a:tabLst>
            </a:pPr>
            <a:r>
              <a:rPr lang="hu-HU" altLang="hu-HU" sz="2600" dirty="0"/>
              <a:t>	</a:t>
            </a:r>
            <a:r>
              <a:rPr lang="hu-HU" altLang="hu-HU" sz="2600" dirty="0" err="1"/>
              <a:t>Info</a:t>
            </a:r>
            <a:r>
              <a:rPr lang="hu-HU" altLang="hu-HU" sz="2600" dirty="0"/>
              <a:t>([2,</a:t>
            </a:r>
            <a:r>
              <a:rPr lang="hu-HU" altLang="hu-HU" sz="2600" dirty="0" err="1"/>
              <a:t>2</a:t>
            </a:r>
            <a:r>
              <a:rPr lang="hu-HU" altLang="hu-HU" sz="2600" dirty="0"/>
              <a:t>]) = </a:t>
            </a:r>
            <a:r>
              <a:rPr lang="hu-HU" altLang="hu-HU" sz="2600" dirty="0" err="1"/>
              <a:t>entropy</a:t>
            </a:r>
            <a:r>
              <a:rPr lang="hu-HU" altLang="hu-HU" sz="2600" dirty="0"/>
              <a:t>(</a:t>
            </a:r>
            <a:r>
              <a:rPr lang="hu-HU" altLang="hu-HU" sz="2600" dirty="0" err="1"/>
              <a:t>2</a:t>
            </a:r>
            <a:r>
              <a:rPr lang="hu-HU" altLang="hu-HU" sz="2600" dirty="0"/>
              <a:t>/4,2/4)=</a:t>
            </a:r>
            <a:endParaRPr lang="en-GB" altLang="hu-HU" sz="2600" dirty="0"/>
          </a:p>
          <a:p>
            <a:endParaRPr lang="hu-HU" alt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755576" y="404664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/>
              <a:t>Sweetness</a:t>
            </a: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38348968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26368" y="1349800"/>
            <a:ext cx="8507288" cy="5391568"/>
          </a:xfrm>
        </p:spPr>
        <p:txBody>
          <a:bodyPr>
            <a:normAutofit/>
          </a:bodyPr>
          <a:lstStyle/>
          <a:p>
            <a:r>
              <a:rPr lang="hu-HU" altLang="hu-HU" sz="2600" i="1" dirty="0" err="1"/>
              <a:t>Sweetness</a:t>
            </a:r>
            <a:r>
              <a:rPr lang="hu-HU" altLang="hu-HU" sz="2600" i="1" dirty="0"/>
              <a:t> = </a:t>
            </a:r>
            <a:r>
              <a:rPr lang="hu-HU" altLang="hu-HU" sz="2600" i="1" dirty="0" err="1"/>
              <a:t>sweet</a:t>
            </a:r>
            <a:r>
              <a:rPr lang="en-GB" altLang="hu-HU" sz="2600" dirty="0"/>
              <a:t>:</a:t>
            </a:r>
            <a:br>
              <a:rPr lang="hu-HU" altLang="hu-HU" sz="2600" dirty="0"/>
            </a:br>
            <a:endParaRPr lang="hu-HU" altLang="hu-HU" sz="2600" dirty="0"/>
          </a:p>
          <a:p>
            <a:pPr marL="0" indent="0">
              <a:buNone/>
              <a:tabLst>
                <a:tab pos="442913" algn="l"/>
              </a:tabLst>
            </a:pPr>
            <a:r>
              <a:rPr lang="hu-HU" altLang="hu-HU" sz="2600" dirty="0"/>
              <a:t>	</a:t>
            </a:r>
            <a:r>
              <a:rPr lang="hu-HU" altLang="hu-HU" sz="2000" dirty="0" err="1"/>
              <a:t>Info</a:t>
            </a:r>
            <a:r>
              <a:rPr lang="hu-HU" altLang="hu-HU" sz="2000" dirty="0"/>
              <a:t>([2,</a:t>
            </a:r>
            <a:r>
              <a:rPr lang="hu-HU" altLang="hu-HU" sz="2000" dirty="0" err="1"/>
              <a:t>2</a:t>
            </a:r>
            <a:r>
              <a:rPr lang="hu-HU" altLang="hu-HU" sz="2000" dirty="0"/>
              <a:t>]) = </a:t>
            </a:r>
            <a:r>
              <a:rPr lang="hu-HU" altLang="hu-HU" sz="2000" dirty="0" err="1"/>
              <a:t>entropy</a:t>
            </a:r>
            <a:r>
              <a:rPr lang="hu-HU" altLang="hu-HU" sz="2000" dirty="0"/>
              <a:t>(</a:t>
            </a:r>
            <a:r>
              <a:rPr lang="hu-HU" altLang="hu-HU" sz="2000" dirty="0" err="1"/>
              <a:t>2</a:t>
            </a:r>
            <a:r>
              <a:rPr lang="hu-HU" altLang="hu-HU" sz="2000" dirty="0"/>
              <a:t>/4,2/4)=  -2/4 log(2/4)-2/4log(2/4) = 1 </a:t>
            </a:r>
            <a:r>
              <a:rPr lang="hu-HU" altLang="hu-HU" sz="2000" dirty="0" err="1"/>
              <a:t>bits</a:t>
            </a:r>
            <a:br>
              <a:rPr lang="hu-HU" altLang="hu-HU" sz="2600" dirty="0"/>
            </a:br>
            <a:endParaRPr lang="en-GB" altLang="hu-HU" sz="2600" dirty="0">
              <a:latin typeface="Courier" pitchFamily="49" charset="0"/>
            </a:endParaRPr>
          </a:p>
          <a:p>
            <a:pPr marL="457200" lvl="1" indent="0">
              <a:buFontTx/>
              <a:buNone/>
            </a:pPr>
            <a:endParaRPr lang="en-GB" altLang="hu-HU" sz="2600" dirty="0"/>
          </a:p>
          <a:p>
            <a:endParaRPr lang="hu-HU" alt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755576" y="404664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/>
              <a:t>Sweetness</a:t>
            </a: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5946841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26368" y="1349800"/>
            <a:ext cx="8507288" cy="5391568"/>
          </a:xfrm>
        </p:spPr>
        <p:txBody>
          <a:bodyPr>
            <a:normAutofit/>
          </a:bodyPr>
          <a:lstStyle/>
          <a:p>
            <a:r>
              <a:rPr lang="hu-HU" altLang="hu-HU" sz="2000" i="1" dirty="0" err="1"/>
              <a:t>Sweetness</a:t>
            </a:r>
            <a:r>
              <a:rPr lang="hu-HU" altLang="hu-HU" sz="2000" i="1" dirty="0"/>
              <a:t> = </a:t>
            </a:r>
            <a:r>
              <a:rPr lang="hu-HU" altLang="hu-HU" sz="2000" i="1" dirty="0" err="1"/>
              <a:t>sweet</a:t>
            </a:r>
            <a:r>
              <a:rPr lang="en-GB" altLang="hu-HU" sz="2000" dirty="0"/>
              <a:t>:</a:t>
            </a:r>
            <a:br>
              <a:rPr lang="hu-HU" altLang="hu-HU" sz="2000" dirty="0"/>
            </a:br>
            <a:endParaRPr lang="hu-HU" altLang="hu-HU" sz="2000" dirty="0"/>
          </a:p>
          <a:p>
            <a:pPr marL="0" indent="0">
              <a:buNone/>
              <a:tabLst>
                <a:tab pos="442913" algn="l"/>
              </a:tabLst>
            </a:pPr>
            <a:r>
              <a:rPr lang="hu-HU" altLang="hu-HU" sz="2000" dirty="0"/>
              <a:t>	</a:t>
            </a:r>
            <a:r>
              <a:rPr lang="hu-HU" altLang="hu-HU" sz="2000" dirty="0" err="1"/>
              <a:t>Info</a:t>
            </a:r>
            <a:r>
              <a:rPr lang="hu-HU" altLang="hu-HU" sz="2000" dirty="0"/>
              <a:t>([2,</a:t>
            </a:r>
            <a:r>
              <a:rPr lang="hu-HU" altLang="hu-HU" sz="2000" dirty="0" err="1"/>
              <a:t>2</a:t>
            </a:r>
            <a:r>
              <a:rPr lang="hu-HU" altLang="hu-HU" sz="2000" dirty="0"/>
              <a:t>]) = </a:t>
            </a:r>
            <a:r>
              <a:rPr lang="hu-HU" altLang="hu-HU" sz="2000" dirty="0" err="1"/>
              <a:t>entropy</a:t>
            </a:r>
            <a:r>
              <a:rPr lang="hu-HU" altLang="hu-HU" sz="2000" dirty="0"/>
              <a:t>(</a:t>
            </a:r>
            <a:r>
              <a:rPr lang="hu-HU" altLang="hu-HU" sz="2000" dirty="0" err="1"/>
              <a:t>2</a:t>
            </a:r>
            <a:r>
              <a:rPr lang="hu-HU" altLang="hu-HU" sz="2000" dirty="0"/>
              <a:t>/4,2/4)=  -2/4 log(2/4)-2/4log(2/4) = 1 </a:t>
            </a:r>
            <a:r>
              <a:rPr lang="hu-HU" altLang="hu-HU" sz="2000" dirty="0" err="1"/>
              <a:t>bits</a:t>
            </a:r>
            <a:br>
              <a:rPr lang="hu-HU" altLang="hu-HU" sz="2000" dirty="0"/>
            </a:br>
            <a:endParaRPr lang="en-GB" altLang="hu-HU" sz="2000" dirty="0">
              <a:latin typeface="Courier" pitchFamily="49" charset="0"/>
            </a:endParaRPr>
          </a:p>
          <a:p>
            <a:r>
              <a:rPr lang="hu-HU" altLang="hu-HU" sz="2000" i="1" dirty="0" err="1"/>
              <a:t>Sweetness</a:t>
            </a:r>
            <a:r>
              <a:rPr lang="hu-HU" altLang="hu-HU" sz="2000" dirty="0"/>
              <a:t> = </a:t>
            </a:r>
            <a:r>
              <a:rPr lang="hu-HU" altLang="hu-HU" sz="2000" dirty="0" err="1"/>
              <a:t>semi-sweet</a:t>
            </a:r>
            <a:endParaRPr lang="hu-HU" altLang="hu-HU" sz="2000" dirty="0"/>
          </a:p>
          <a:p>
            <a:pPr marL="0" indent="0">
              <a:buNone/>
              <a:tabLst>
                <a:tab pos="442913" algn="l"/>
              </a:tabLst>
            </a:pPr>
            <a:br>
              <a:rPr lang="hu-HU" altLang="hu-HU" sz="2000" dirty="0"/>
            </a:br>
            <a:r>
              <a:rPr lang="hu-HU" altLang="hu-HU" sz="2000" dirty="0"/>
              <a:t>	</a:t>
            </a:r>
            <a:endParaRPr lang="en-GB" altLang="hu-HU" sz="2000" dirty="0"/>
          </a:p>
          <a:p>
            <a:endParaRPr lang="hu-HU" altLang="hu-HU" sz="2000" dirty="0"/>
          </a:p>
        </p:txBody>
      </p:sp>
      <p:sp>
        <p:nvSpPr>
          <p:cNvPr id="4" name="Szövegdoboz 3"/>
          <p:cNvSpPr txBox="1"/>
          <p:nvPr/>
        </p:nvSpPr>
        <p:spPr>
          <a:xfrm>
            <a:off x="755576" y="404664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/>
              <a:t>Sweetness</a:t>
            </a:r>
            <a:endParaRPr lang="hu-HU" sz="4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25"/>
          <a:stretch/>
        </p:blipFill>
        <p:spPr bwMode="auto">
          <a:xfrm>
            <a:off x="539552" y="3429000"/>
            <a:ext cx="5361256" cy="2883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6306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hu-HU" sz="2600" dirty="0"/>
              <a:t>Core algorithm for building decision trees</a:t>
            </a:r>
          </a:p>
          <a:p>
            <a:pPr lvl="1"/>
            <a:r>
              <a:rPr lang="en-US" altLang="hu-HU" sz="2200" dirty="0"/>
              <a:t>Top-down, greedy search to test each attribute at every node of the tree</a:t>
            </a:r>
          </a:p>
          <a:p>
            <a:r>
              <a:rPr lang="en-US" altLang="hu-HU" sz="2600" dirty="0"/>
              <a:t>Which is the best attribute?</a:t>
            </a:r>
          </a:p>
          <a:p>
            <a:pPr lvl="1"/>
            <a:r>
              <a:rPr lang="en-US" altLang="hu-HU" sz="2200" dirty="0"/>
              <a:t>Information gain is used to construct a tree</a:t>
            </a:r>
          </a:p>
          <a:p>
            <a:pPr lvl="1"/>
            <a:r>
              <a:rPr lang="en-US" altLang="hu-HU" sz="2200" dirty="0"/>
              <a:t>Bet attribute: gives maximum IG / minimum entropy</a:t>
            </a:r>
          </a:p>
          <a:p>
            <a:r>
              <a:rPr lang="en-US" altLang="hu-HU" sz="2600" dirty="0"/>
              <a:t>Entropy: measure of randomness</a:t>
            </a:r>
          </a:p>
          <a:p>
            <a:pPr lvl="1"/>
            <a:r>
              <a:rPr lang="en-US" altLang="hu-HU" sz="2200" dirty="0"/>
              <a:t>Unbiased coin toss (head and tail is equally likely): E = 1 </a:t>
            </a:r>
          </a:p>
          <a:p>
            <a:pPr lvl="1"/>
            <a:r>
              <a:rPr lang="en-US" altLang="hu-HU" sz="2200" dirty="0"/>
              <a:t>Biased (2 head): E = 0 </a:t>
            </a:r>
          </a:p>
          <a:p>
            <a:pPr lvl="1"/>
            <a:r>
              <a:rPr lang="en-US" altLang="hu-HU" sz="2200" dirty="0"/>
              <a:t>ID3 uses entropy to calculate the homogeneity of a sample</a:t>
            </a:r>
          </a:p>
          <a:p>
            <a:pPr lvl="1"/>
            <a:endParaRPr lang="en-US" altLang="hu-HU" sz="2200" dirty="0"/>
          </a:p>
        </p:txBody>
      </p:sp>
      <p:sp>
        <p:nvSpPr>
          <p:cNvPr id="4" name="Szövegdoboz 3"/>
          <p:cNvSpPr txBox="1"/>
          <p:nvPr/>
        </p:nvSpPr>
        <p:spPr>
          <a:xfrm>
            <a:off x="755576" y="620688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/>
              <a:t>ID3</a:t>
            </a:r>
            <a:r>
              <a:rPr lang="en-US" sz="4000" dirty="0"/>
              <a:t> </a:t>
            </a:r>
            <a:r>
              <a:rPr lang="en-US" sz="2800" dirty="0"/>
              <a:t>(Iterative </a:t>
            </a:r>
            <a:r>
              <a:rPr lang="en-US" sz="2800" dirty="0" err="1"/>
              <a:t>Dichotomiser</a:t>
            </a:r>
            <a:r>
              <a:rPr lang="en-US" sz="2800" dirty="0"/>
              <a:t> 3)</a:t>
            </a: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282640602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26368" y="1349800"/>
            <a:ext cx="8507288" cy="5391568"/>
          </a:xfrm>
        </p:spPr>
        <p:txBody>
          <a:bodyPr>
            <a:normAutofit/>
          </a:bodyPr>
          <a:lstStyle/>
          <a:p>
            <a:r>
              <a:rPr lang="hu-HU" altLang="hu-HU" sz="2000" i="1" dirty="0" err="1"/>
              <a:t>Sweetness</a:t>
            </a:r>
            <a:r>
              <a:rPr lang="hu-HU" altLang="hu-HU" sz="2000" i="1" dirty="0"/>
              <a:t> = </a:t>
            </a:r>
            <a:r>
              <a:rPr lang="hu-HU" altLang="hu-HU" sz="2000" i="1" dirty="0" err="1"/>
              <a:t>sweet</a:t>
            </a:r>
            <a:r>
              <a:rPr lang="en-GB" altLang="hu-HU" sz="2000" dirty="0"/>
              <a:t>:</a:t>
            </a:r>
            <a:br>
              <a:rPr lang="hu-HU" altLang="hu-HU" sz="2000" dirty="0"/>
            </a:br>
            <a:endParaRPr lang="hu-HU" altLang="hu-HU" sz="2000" dirty="0"/>
          </a:p>
          <a:p>
            <a:pPr marL="0" indent="0">
              <a:buNone/>
              <a:tabLst>
                <a:tab pos="442913" algn="l"/>
              </a:tabLst>
            </a:pPr>
            <a:r>
              <a:rPr lang="hu-HU" altLang="hu-HU" sz="2000" dirty="0"/>
              <a:t>	</a:t>
            </a:r>
            <a:r>
              <a:rPr lang="hu-HU" altLang="hu-HU" sz="2000" dirty="0" err="1"/>
              <a:t>Info</a:t>
            </a:r>
            <a:r>
              <a:rPr lang="hu-HU" altLang="hu-HU" sz="2000" dirty="0"/>
              <a:t>([2,</a:t>
            </a:r>
            <a:r>
              <a:rPr lang="hu-HU" altLang="hu-HU" sz="2000" dirty="0" err="1"/>
              <a:t>2</a:t>
            </a:r>
            <a:r>
              <a:rPr lang="hu-HU" altLang="hu-HU" sz="2000" dirty="0"/>
              <a:t>]) = </a:t>
            </a:r>
            <a:r>
              <a:rPr lang="hu-HU" altLang="hu-HU" sz="2000" dirty="0" err="1"/>
              <a:t>entropy</a:t>
            </a:r>
            <a:r>
              <a:rPr lang="hu-HU" altLang="hu-HU" sz="2000" dirty="0"/>
              <a:t>(</a:t>
            </a:r>
            <a:r>
              <a:rPr lang="hu-HU" altLang="hu-HU" sz="2000" dirty="0" err="1"/>
              <a:t>2</a:t>
            </a:r>
            <a:r>
              <a:rPr lang="hu-HU" altLang="hu-HU" sz="2000" dirty="0"/>
              <a:t>/4,2/4)=  -2/4 log(2/4)-2/4log(2/4) = 1 </a:t>
            </a:r>
            <a:r>
              <a:rPr lang="hu-HU" altLang="hu-HU" sz="2000" dirty="0" err="1"/>
              <a:t>bits</a:t>
            </a:r>
            <a:br>
              <a:rPr lang="hu-HU" altLang="hu-HU" sz="2000" dirty="0"/>
            </a:br>
            <a:endParaRPr lang="en-GB" altLang="hu-HU" sz="2000" dirty="0">
              <a:latin typeface="Courier" pitchFamily="49" charset="0"/>
            </a:endParaRPr>
          </a:p>
          <a:p>
            <a:r>
              <a:rPr lang="hu-HU" altLang="hu-HU" sz="2000" i="1" dirty="0" err="1"/>
              <a:t>Sweetness</a:t>
            </a:r>
            <a:r>
              <a:rPr lang="hu-HU" altLang="hu-HU" sz="2000" dirty="0"/>
              <a:t> = </a:t>
            </a:r>
            <a:r>
              <a:rPr lang="hu-HU" altLang="hu-HU" sz="2000" dirty="0" err="1"/>
              <a:t>semi-sweet</a:t>
            </a:r>
            <a:endParaRPr lang="hu-HU" altLang="hu-HU" sz="2000" dirty="0"/>
          </a:p>
          <a:p>
            <a:pPr marL="0" indent="0">
              <a:buNone/>
              <a:tabLst>
                <a:tab pos="442913" algn="l"/>
              </a:tabLst>
            </a:pPr>
            <a:br>
              <a:rPr lang="hu-HU" altLang="hu-HU" sz="2000" dirty="0"/>
            </a:br>
            <a:r>
              <a:rPr lang="hu-HU" altLang="hu-HU" sz="2000" dirty="0"/>
              <a:t>	</a:t>
            </a:r>
            <a:r>
              <a:rPr lang="hu-HU" altLang="hu-HU" sz="2000" dirty="0" err="1"/>
              <a:t>Info</a:t>
            </a:r>
            <a:r>
              <a:rPr lang="hu-HU" altLang="hu-HU" sz="2000" dirty="0"/>
              <a:t>([1,</a:t>
            </a:r>
            <a:r>
              <a:rPr lang="hu-HU" altLang="hu-HU" sz="2000" dirty="0" err="1"/>
              <a:t>1</a:t>
            </a:r>
            <a:r>
              <a:rPr lang="hu-HU" altLang="hu-HU" sz="2000" dirty="0"/>
              <a:t>]) = </a:t>
            </a:r>
            <a:r>
              <a:rPr lang="hu-HU" altLang="hu-HU" sz="2000" dirty="0" err="1"/>
              <a:t>entropy</a:t>
            </a:r>
            <a:r>
              <a:rPr lang="hu-HU" altLang="hu-HU" sz="2000" dirty="0"/>
              <a:t>(</a:t>
            </a:r>
            <a:r>
              <a:rPr lang="hu-HU" altLang="hu-HU" sz="2000" dirty="0" err="1"/>
              <a:t>1</a:t>
            </a:r>
            <a:r>
              <a:rPr lang="hu-HU" altLang="hu-HU" sz="2000" dirty="0"/>
              <a:t>/2,1/2)=  -1/2 log(1/2)-1/2log(1/2) = 1 </a:t>
            </a:r>
            <a:r>
              <a:rPr lang="hu-HU" altLang="hu-HU" sz="2000" dirty="0" err="1"/>
              <a:t>bits</a:t>
            </a:r>
            <a:endParaRPr lang="hu-HU" altLang="hu-HU" sz="2000" dirty="0"/>
          </a:p>
          <a:p>
            <a:pPr marL="0" indent="0">
              <a:buNone/>
              <a:tabLst>
                <a:tab pos="442913" algn="l"/>
              </a:tabLst>
            </a:pPr>
            <a:endParaRPr lang="hu-HU" altLang="hu-HU" sz="2000" dirty="0"/>
          </a:p>
          <a:p>
            <a:endParaRPr lang="hu-HU" altLang="hu-HU" sz="2000" dirty="0"/>
          </a:p>
        </p:txBody>
      </p:sp>
      <p:sp>
        <p:nvSpPr>
          <p:cNvPr id="4" name="Szövegdoboz 3"/>
          <p:cNvSpPr txBox="1"/>
          <p:nvPr/>
        </p:nvSpPr>
        <p:spPr>
          <a:xfrm>
            <a:off x="755576" y="404664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/>
              <a:t>Sweetness</a:t>
            </a: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4582336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26368" y="1349800"/>
            <a:ext cx="8507288" cy="5391568"/>
          </a:xfrm>
        </p:spPr>
        <p:txBody>
          <a:bodyPr>
            <a:normAutofit/>
          </a:bodyPr>
          <a:lstStyle/>
          <a:p>
            <a:r>
              <a:rPr lang="hu-HU" altLang="hu-HU" sz="2000" i="1" dirty="0" err="1"/>
              <a:t>Sweetness</a:t>
            </a:r>
            <a:r>
              <a:rPr lang="hu-HU" altLang="hu-HU" sz="2000" i="1" dirty="0"/>
              <a:t> = </a:t>
            </a:r>
            <a:r>
              <a:rPr lang="hu-HU" altLang="hu-HU" sz="2000" i="1" dirty="0" err="1"/>
              <a:t>sweet</a:t>
            </a:r>
            <a:r>
              <a:rPr lang="en-GB" altLang="hu-HU" sz="2000" dirty="0"/>
              <a:t>:</a:t>
            </a:r>
            <a:br>
              <a:rPr lang="hu-HU" altLang="hu-HU" sz="2000" dirty="0"/>
            </a:br>
            <a:endParaRPr lang="hu-HU" altLang="hu-HU" sz="2000" dirty="0"/>
          </a:p>
          <a:p>
            <a:pPr marL="0" indent="0">
              <a:buNone/>
              <a:tabLst>
                <a:tab pos="442913" algn="l"/>
              </a:tabLst>
            </a:pPr>
            <a:r>
              <a:rPr lang="hu-HU" altLang="hu-HU" sz="2000" dirty="0"/>
              <a:t>	</a:t>
            </a:r>
            <a:r>
              <a:rPr lang="hu-HU" altLang="hu-HU" sz="2000" dirty="0" err="1"/>
              <a:t>Info</a:t>
            </a:r>
            <a:r>
              <a:rPr lang="hu-HU" altLang="hu-HU" sz="2000" dirty="0"/>
              <a:t>([2,</a:t>
            </a:r>
            <a:r>
              <a:rPr lang="hu-HU" altLang="hu-HU" sz="2000" dirty="0" err="1"/>
              <a:t>2</a:t>
            </a:r>
            <a:r>
              <a:rPr lang="hu-HU" altLang="hu-HU" sz="2000" dirty="0"/>
              <a:t>]) = </a:t>
            </a:r>
            <a:r>
              <a:rPr lang="hu-HU" altLang="hu-HU" sz="2000" dirty="0" err="1"/>
              <a:t>entropy</a:t>
            </a:r>
            <a:r>
              <a:rPr lang="hu-HU" altLang="hu-HU" sz="2000" dirty="0"/>
              <a:t>(</a:t>
            </a:r>
            <a:r>
              <a:rPr lang="hu-HU" altLang="hu-HU" sz="2000" dirty="0" err="1"/>
              <a:t>2</a:t>
            </a:r>
            <a:r>
              <a:rPr lang="hu-HU" altLang="hu-HU" sz="2000" dirty="0"/>
              <a:t>/4,2/4)=  -2/4 log(2/4)-2/4log(2/4) = 1 </a:t>
            </a:r>
            <a:r>
              <a:rPr lang="hu-HU" altLang="hu-HU" sz="2000" dirty="0" err="1"/>
              <a:t>bits</a:t>
            </a:r>
            <a:br>
              <a:rPr lang="hu-HU" altLang="hu-HU" sz="2000" dirty="0"/>
            </a:br>
            <a:endParaRPr lang="en-GB" altLang="hu-HU" sz="2000" dirty="0">
              <a:latin typeface="Courier" pitchFamily="49" charset="0"/>
            </a:endParaRPr>
          </a:p>
          <a:p>
            <a:r>
              <a:rPr lang="hu-HU" altLang="hu-HU" sz="2000" i="1" dirty="0" err="1"/>
              <a:t>Sweetness</a:t>
            </a:r>
            <a:r>
              <a:rPr lang="hu-HU" altLang="hu-HU" sz="2000" dirty="0"/>
              <a:t> = </a:t>
            </a:r>
            <a:r>
              <a:rPr lang="hu-HU" altLang="hu-HU" sz="2000" dirty="0" err="1"/>
              <a:t>semi-sweet</a:t>
            </a:r>
            <a:endParaRPr lang="hu-HU" altLang="hu-HU" sz="2000" dirty="0"/>
          </a:p>
          <a:p>
            <a:pPr marL="0" indent="0">
              <a:buNone/>
              <a:tabLst>
                <a:tab pos="442913" algn="l"/>
              </a:tabLst>
            </a:pPr>
            <a:br>
              <a:rPr lang="hu-HU" altLang="hu-HU" sz="2000" dirty="0"/>
            </a:br>
            <a:r>
              <a:rPr lang="hu-HU" altLang="hu-HU" sz="2000" dirty="0"/>
              <a:t>	</a:t>
            </a:r>
            <a:r>
              <a:rPr lang="hu-HU" altLang="hu-HU" sz="2000" dirty="0" err="1"/>
              <a:t>Info</a:t>
            </a:r>
            <a:r>
              <a:rPr lang="hu-HU" altLang="hu-HU" sz="2000" dirty="0"/>
              <a:t>([1,</a:t>
            </a:r>
            <a:r>
              <a:rPr lang="hu-HU" altLang="hu-HU" sz="2000" dirty="0" err="1"/>
              <a:t>1</a:t>
            </a:r>
            <a:r>
              <a:rPr lang="hu-HU" altLang="hu-HU" sz="2000" dirty="0"/>
              <a:t>]) = </a:t>
            </a:r>
            <a:r>
              <a:rPr lang="hu-HU" altLang="hu-HU" sz="2000" dirty="0" err="1"/>
              <a:t>entropy</a:t>
            </a:r>
            <a:r>
              <a:rPr lang="hu-HU" altLang="hu-HU" sz="2000" dirty="0"/>
              <a:t>(</a:t>
            </a:r>
            <a:r>
              <a:rPr lang="hu-HU" altLang="hu-HU" sz="2000" dirty="0" err="1"/>
              <a:t>1</a:t>
            </a:r>
            <a:r>
              <a:rPr lang="hu-HU" altLang="hu-HU" sz="2000" dirty="0"/>
              <a:t>/2,1/2)=  -1/2 log(1/2)-1/2log(1/2) = 1 </a:t>
            </a:r>
            <a:r>
              <a:rPr lang="hu-HU" altLang="hu-HU" sz="2000" dirty="0" err="1"/>
              <a:t>bits</a:t>
            </a:r>
            <a:endParaRPr lang="hu-HU" altLang="hu-HU" sz="2000" dirty="0"/>
          </a:p>
          <a:p>
            <a:pPr marL="0" indent="0">
              <a:buNone/>
              <a:tabLst>
                <a:tab pos="442913" algn="l"/>
              </a:tabLst>
            </a:pPr>
            <a:endParaRPr lang="hu-HU" altLang="hu-HU" sz="2000" dirty="0"/>
          </a:p>
          <a:p>
            <a:r>
              <a:rPr lang="hu-HU" altLang="hu-HU" sz="2000" i="1" dirty="0" err="1"/>
              <a:t>Sweetness</a:t>
            </a:r>
            <a:r>
              <a:rPr lang="hu-HU" altLang="hu-HU" sz="2000" dirty="0"/>
              <a:t> = </a:t>
            </a:r>
            <a:r>
              <a:rPr lang="hu-HU" altLang="hu-HU" sz="2000" dirty="0" err="1"/>
              <a:t>dry</a:t>
            </a:r>
            <a:endParaRPr lang="hu-HU" altLang="hu-HU" sz="2000" dirty="0"/>
          </a:p>
          <a:p>
            <a:pPr marL="0" indent="0">
              <a:buNone/>
              <a:tabLst>
                <a:tab pos="442913" algn="l"/>
              </a:tabLst>
            </a:pPr>
            <a:br>
              <a:rPr lang="hu-HU" altLang="hu-HU" sz="2000" dirty="0"/>
            </a:br>
            <a:r>
              <a:rPr lang="hu-HU" altLang="hu-HU" sz="2000" dirty="0"/>
              <a:t>	</a:t>
            </a:r>
            <a:endParaRPr lang="en-GB" altLang="hu-HU" sz="2000" dirty="0"/>
          </a:p>
          <a:p>
            <a:endParaRPr lang="hu-HU" altLang="hu-HU" sz="2000" dirty="0"/>
          </a:p>
        </p:txBody>
      </p:sp>
      <p:sp>
        <p:nvSpPr>
          <p:cNvPr id="4" name="Szövegdoboz 3"/>
          <p:cNvSpPr txBox="1"/>
          <p:nvPr/>
        </p:nvSpPr>
        <p:spPr>
          <a:xfrm>
            <a:off x="755576" y="404664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/>
              <a:t>Sweetness</a:t>
            </a:r>
            <a:endParaRPr lang="hu-HU" sz="4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32" b="-1"/>
          <a:stretch/>
        </p:blipFill>
        <p:spPr bwMode="auto">
          <a:xfrm>
            <a:off x="2771800" y="3837211"/>
            <a:ext cx="5443206" cy="2816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324665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26368" y="1349800"/>
            <a:ext cx="8507288" cy="5391568"/>
          </a:xfrm>
        </p:spPr>
        <p:txBody>
          <a:bodyPr>
            <a:normAutofit/>
          </a:bodyPr>
          <a:lstStyle/>
          <a:p>
            <a:r>
              <a:rPr lang="hu-HU" altLang="hu-HU" sz="2000" i="1" dirty="0" err="1"/>
              <a:t>Sweetness</a:t>
            </a:r>
            <a:r>
              <a:rPr lang="hu-HU" altLang="hu-HU" sz="2000" i="1" dirty="0"/>
              <a:t> = </a:t>
            </a:r>
            <a:r>
              <a:rPr lang="hu-HU" altLang="hu-HU" sz="2000" i="1" dirty="0" err="1"/>
              <a:t>sweet</a:t>
            </a:r>
            <a:r>
              <a:rPr lang="en-GB" altLang="hu-HU" sz="2000" dirty="0"/>
              <a:t>:</a:t>
            </a:r>
            <a:br>
              <a:rPr lang="hu-HU" altLang="hu-HU" sz="2000" dirty="0"/>
            </a:br>
            <a:endParaRPr lang="hu-HU" altLang="hu-HU" sz="2000" dirty="0"/>
          </a:p>
          <a:p>
            <a:pPr marL="0" indent="0">
              <a:buNone/>
              <a:tabLst>
                <a:tab pos="442913" algn="l"/>
              </a:tabLst>
            </a:pPr>
            <a:r>
              <a:rPr lang="hu-HU" altLang="hu-HU" sz="2000" dirty="0"/>
              <a:t>	</a:t>
            </a:r>
            <a:r>
              <a:rPr lang="hu-HU" altLang="hu-HU" sz="2000" dirty="0" err="1"/>
              <a:t>Info</a:t>
            </a:r>
            <a:r>
              <a:rPr lang="hu-HU" altLang="hu-HU" sz="2000" dirty="0"/>
              <a:t>([2,</a:t>
            </a:r>
            <a:r>
              <a:rPr lang="hu-HU" altLang="hu-HU" sz="2000" dirty="0" err="1"/>
              <a:t>2</a:t>
            </a:r>
            <a:r>
              <a:rPr lang="hu-HU" altLang="hu-HU" sz="2000" dirty="0"/>
              <a:t>]) = </a:t>
            </a:r>
            <a:r>
              <a:rPr lang="hu-HU" altLang="hu-HU" sz="2000" dirty="0" err="1"/>
              <a:t>entropy</a:t>
            </a:r>
            <a:r>
              <a:rPr lang="hu-HU" altLang="hu-HU" sz="2000" dirty="0"/>
              <a:t>(</a:t>
            </a:r>
            <a:r>
              <a:rPr lang="hu-HU" altLang="hu-HU" sz="2000" dirty="0" err="1"/>
              <a:t>2</a:t>
            </a:r>
            <a:r>
              <a:rPr lang="hu-HU" altLang="hu-HU" sz="2000" dirty="0"/>
              <a:t>/4,2/4)=  -2/4 log(2/4)-2/4log(2/4) = 1 </a:t>
            </a:r>
            <a:r>
              <a:rPr lang="hu-HU" altLang="hu-HU" sz="2000" dirty="0" err="1"/>
              <a:t>bits</a:t>
            </a:r>
            <a:br>
              <a:rPr lang="hu-HU" altLang="hu-HU" sz="2000" dirty="0"/>
            </a:br>
            <a:endParaRPr lang="en-GB" altLang="hu-HU" sz="2000" dirty="0">
              <a:latin typeface="Courier" pitchFamily="49" charset="0"/>
            </a:endParaRPr>
          </a:p>
          <a:p>
            <a:r>
              <a:rPr lang="hu-HU" altLang="hu-HU" sz="2000" i="1" dirty="0" err="1"/>
              <a:t>Sweetness</a:t>
            </a:r>
            <a:r>
              <a:rPr lang="hu-HU" altLang="hu-HU" sz="2000" dirty="0"/>
              <a:t> = </a:t>
            </a:r>
            <a:r>
              <a:rPr lang="hu-HU" altLang="hu-HU" sz="2000" dirty="0" err="1"/>
              <a:t>semi-sweet</a:t>
            </a:r>
            <a:endParaRPr lang="hu-HU" altLang="hu-HU" sz="2000" dirty="0"/>
          </a:p>
          <a:p>
            <a:pPr marL="0" indent="0">
              <a:buNone/>
              <a:tabLst>
                <a:tab pos="442913" algn="l"/>
              </a:tabLst>
            </a:pPr>
            <a:br>
              <a:rPr lang="hu-HU" altLang="hu-HU" sz="2000" dirty="0"/>
            </a:br>
            <a:r>
              <a:rPr lang="hu-HU" altLang="hu-HU" sz="2000" dirty="0"/>
              <a:t>	</a:t>
            </a:r>
            <a:r>
              <a:rPr lang="hu-HU" altLang="hu-HU" sz="2000" dirty="0" err="1"/>
              <a:t>Info</a:t>
            </a:r>
            <a:r>
              <a:rPr lang="hu-HU" altLang="hu-HU" sz="2000" dirty="0"/>
              <a:t>([1,</a:t>
            </a:r>
            <a:r>
              <a:rPr lang="hu-HU" altLang="hu-HU" sz="2000" dirty="0" err="1"/>
              <a:t>1</a:t>
            </a:r>
            <a:r>
              <a:rPr lang="hu-HU" altLang="hu-HU" sz="2000" dirty="0"/>
              <a:t>]) = </a:t>
            </a:r>
            <a:r>
              <a:rPr lang="hu-HU" altLang="hu-HU" sz="2000" dirty="0" err="1"/>
              <a:t>entropy</a:t>
            </a:r>
            <a:r>
              <a:rPr lang="hu-HU" altLang="hu-HU" sz="2000" dirty="0"/>
              <a:t>(</a:t>
            </a:r>
            <a:r>
              <a:rPr lang="hu-HU" altLang="hu-HU" sz="2000" dirty="0" err="1"/>
              <a:t>1</a:t>
            </a:r>
            <a:r>
              <a:rPr lang="hu-HU" altLang="hu-HU" sz="2000" dirty="0"/>
              <a:t>/2,1/2)=  -1/2 log(1/2)-1/2log(1/2) = 1 </a:t>
            </a:r>
            <a:r>
              <a:rPr lang="hu-HU" altLang="hu-HU" sz="2000" dirty="0" err="1"/>
              <a:t>bits</a:t>
            </a:r>
            <a:endParaRPr lang="hu-HU" altLang="hu-HU" sz="2000" dirty="0"/>
          </a:p>
          <a:p>
            <a:pPr marL="0" indent="0">
              <a:buNone/>
              <a:tabLst>
                <a:tab pos="442913" algn="l"/>
              </a:tabLst>
            </a:pPr>
            <a:endParaRPr lang="hu-HU" altLang="hu-HU" sz="2000" dirty="0"/>
          </a:p>
          <a:p>
            <a:r>
              <a:rPr lang="hu-HU" altLang="hu-HU" sz="2000" i="1" dirty="0" err="1"/>
              <a:t>Sweetness</a:t>
            </a:r>
            <a:r>
              <a:rPr lang="hu-HU" altLang="hu-HU" sz="2000" dirty="0"/>
              <a:t> = </a:t>
            </a:r>
            <a:r>
              <a:rPr lang="hu-HU" altLang="hu-HU" sz="2000" dirty="0" err="1"/>
              <a:t>dry</a:t>
            </a:r>
            <a:endParaRPr lang="hu-HU" altLang="hu-HU" sz="2000" dirty="0"/>
          </a:p>
          <a:p>
            <a:pPr marL="0" indent="0">
              <a:buNone/>
              <a:tabLst>
                <a:tab pos="442913" algn="l"/>
              </a:tabLst>
            </a:pPr>
            <a:br>
              <a:rPr lang="hu-HU" altLang="hu-HU" sz="2000" dirty="0"/>
            </a:br>
            <a:r>
              <a:rPr lang="hu-HU" altLang="hu-HU" sz="2000" dirty="0"/>
              <a:t>	</a:t>
            </a:r>
            <a:r>
              <a:rPr lang="hu-HU" altLang="hu-HU" sz="2000" dirty="0" err="1"/>
              <a:t>Info</a:t>
            </a:r>
            <a:r>
              <a:rPr lang="hu-HU" altLang="hu-HU" sz="2000" dirty="0"/>
              <a:t>([1,2]) = </a:t>
            </a:r>
            <a:r>
              <a:rPr lang="hu-HU" altLang="hu-HU" sz="2000" dirty="0" err="1"/>
              <a:t>entropy</a:t>
            </a:r>
            <a:r>
              <a:rPr lang="hu-HU" altLang="hu-HU" sz="2000" dirty="0"/>
              <a:t>(1/3,2/3)=  -1/3 log(1/3)-2/3log(2/3) =  0. 913 </a:t>
            </a:r>
            <a:r>
              <a:rPr lang="hu-HU" altLang="hu-HU" sz="2000" dirty="0" err="1"/>
              <a:t>bits</a:t>
            </a:r>
            <a:endParaRPr lang="hu-HU" altLang="hu-HU" sz="2000" dirty="0"/>
          </a:p>
          <a:p>
            <a:pPr marL="0" indent="0">
              <a:buNone/>
              <a:tabLst>
                <a:tab pos="442913" algn="l"/>
              </a:tabLst>
            </a:pPr>
            <a:endParaRPr lang="hu-HU" altLang="hu-HU" sz="2000" dirty="0"/>
          </a:p>
          <a:p>
            <a:endParaRPr lang="hu-HU" altLang="hu-HU" sz="2000" dirty="0"/>
          </a:p>
          <a:p>
            <a:pPr marL="457200" lvl="1" indent="0">
              <a:buFontTx/>
              <a:buNone/>
            </a:pPr>
            <a:endParaRPr lang="en-GB" altLang="hu-HU" sz="2000" dirty="0"/>
          </a:p>
          <a:p>
            <a:endParaRPr lang="hu-HU" altLang="hu-HU" sz="2000" dirty="0"/>
          </a:p>
        </p:txBody>
      </p:sp>
      <p:sp>
        <p:nvSpPr>
          <p:cNvPr id="4" name="Szövegdoboz 3"/>
          <p:cNvSpPr txBox="1"/>
          <p:nvPr/>
        </p:nvSpPr>
        <p:spPr>
          <a:xfrm>
            <a:off x="755576" y="404664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/>
              <a:t>Sweetness</a:t>
            </a: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56503703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26368" y="1349800"/>
            <a:ext cx="8507288" cy="5391568"/>
          </a:xfrm>
        </p:spPr>
        <p:txBody>
          <a:bodyPr>
            <a:noAutofit/>
          </a:bodyPr>
          <a:lstStyle/>
          <a:p>
            <a:r>
              <a:rPr lang="hu-HU" altLang="hu-HU" sz="2000" i="1" dirty="0" err="1"/>
              <a:t>Sweetness</a:t>
            </a:r>
            <a:r>
              <a:rPr lang="hu-HU" altLang="hu-HU" sz="2000" i="1" dirty="0"/>
              <a:t> = </a:t>
            </a:r>
            <a:r>
              <a:rPr lang="hu-HU" altLang="hu-HU" sz="2000" i="1" dirty="0" err="1"/>
              <a:t>sweet</a:t>
            </a:r>
            <a:r>
              <a:rPr lang="en-GB" altLang="hu-HU" sz="2000" dirty="0"/>
              <a:t>:</a:t>
            </a:r>
            <a:br>
              <a:rPr lang="hu-HU" altLang="hu-HU" sz="2000" dirty="0"/>
            </a:br>
            <a:endParaRPr lang="hu-HU" altLang="hu-HU" sz="2000" dirty="0"/>
          </a:p>
          <a:p>
            <a:pPr marL="0" indent="0">
              <a:buNone/>
              <a:tabLst>
                <a:tab pos="442913" algn="l"/>
              </a:tabLst>
            </a:pPr>
            <a:r>
              <a:rPr lang="hu-HU" altLang="hu-HU" sz="2000" dirty="0"/>
              <a:t>	</a:t>
            </a:r>
            <a:r>
              <a:rPr lang="hu-HU" altLang="hu-HU" sz="2000" dirty="0" err="1"/>
              <a:t>Info</a:t>
            </a:r>
            <a:r>
              <a:rPr lang="hu-HU" altLang="hu-HU" sz="2000" dirty="0"/>
              <a:t>([2,</a:t>
            </a:r>
            <a:r>
              <a:rPr lang="hu-HU" altLang="hu-HU" sz="2000" dirty="0" err="1"/>
              <a:t>2</a:t>
            </a:r>
            <a:r>
              <a:rPr lang="hu-HU" altLang="hu-HU" sz="2000" dirty="0"/>
              <a:t>]) = </a:t>
            </a:r>
            <a:r>
              <a:rPr lang="hu-HU" altLang="hu-HU" sz="2000" dirty="0" err="1"/>
              <a:t>entropy</a:t>
            </a:r>
            <a:r>
              <a:rPr lang="hu-HU" altLang="hu-HU" sz="2000" dirty="0"/>
              <a:t>(</a:t>
            </a:r>
            <a:r>
              <a:rPr lang="hu-HU" altLang="hu-HU" sz="2000" dirty="0" err="1"/>
              <a:t>2</a:t>
            </a:r>
            <a:r>
              <a:rPr lang="hu-HU" altLang="hu-HU" sz="2000" dirty="0"/>
              <a:t>/4,2/4)=  -2/4 log(2/4)-2/4log(2/4) = 1 </a:t>
            </a:r>
            <a:r>
              <a:rPr lang="hu-HU" altLang="hu-HU" sz="2000" dirty="0" err="1"/>
              <a:t>bits</a:t>
            </a:r>
            <a:br>
              <a:rPr lang="hu-HU" altLang="hu-HU" sz="2000" dirty="0"/>
            </a:br>
            <a:endParaRPr lang="en-GB" altLang="hu-HU" sz="2000" dirty="0">
              <a:latin typeface="Courier" pitchFamily="49" charset="0"/>
            </a:endParaRPr>
          </a:p>
          <a:p>
            <a:r>
              <a:rPr lang="hu-HU" altLang="hu-HU" sz="2000" i="1" dirty="0" err="1"/>
              <a:t>Sweetness</a:t>
            </a:r>
            <a:r>
              <a:rPr lang="hu-HU" altLang="hu-HU" sz="2000" dirty="0"/>
              <a:t> = </a:t>
            </a:r>
            <a:r>
              <a:rPr lang="hu-HU" altLang="hu-HU" sz="2000" dirty="0" err="1"/>
              <a:t>semi-sweet</a:t>
            </a:r>
            <a:endParaRPr lang="hu-HU" altLang="hu-HU" sz="2000" dirty="0"/>
          </a:p>
          <a:p>
            <a:pPr marL="0" indent="0">
              <a:buNone/>
              <a:tabLst>
                <a:tab pos="442913" algn="l"/>
              </a:tabLst>
            </a:pPr>
            <a:br>
              <a:rPr lang="hu-HU" altLang="hu-HU" sz="2000" dirty="0"/>
            </a:br>
            <a:r>
              <a:rPr lang="hu-HU" altLang="hu-HU" sz="2000" dirty="0"/>
              <a:t>	</a:t>
            </a:r>
            <a:r>
              <a:rPr lang="hu-HU" altLang="hu-HU" sz="2000" dirty="0" err="1"/>
              <a:t>Info</a:t>
            </a:r>
            <a:r>
              <a:rPr lang="hu-HU" altLang="hu-HU" sz="2000" dirty="0"/>
              <a:t>([1,</a:t>
            </a:r>
            <a:r>
              <a:rPr lang="hu-HU" altLang="hu-HU" sz="2000" dirty="0" err="1"/>
              <a:t>1</a:t>
            </a:r>
            <a:r>
              <a:rPr lang="hu-HU" altLang="hu-HU" sz="2000" dirty="0"/>
              <a:t>]) = </a:t>
            </a:r>
            <a:r>
              <a:rPr lang="hu-HU" altLang="hu-HU" sz="2000" dirty="0" err="1"/>
              <a:t>entropy</a:t>
            </a:r>
            <a:r>
              <a:rPr lang="hu-HU" altLang="hu-HU" sz="2000" dirty="0"/>
              <a:t>(</a:t>
            </a:r>
            <a:r>
              <a:rPr lang="hu-HU" altLang="hu-HU" sz="2000" dirty="0" err="1"/>
              <a:t>1</a:t>
            </a:r>
            <a:r>
              <a:rPr lang="hu-HU" altLang="hu-HU" sz="2000" dirty="0"/>
              <a:t>/2,1/2)=  -1/2 log(1/2)-1/2log(1/2) = 1 </a:t>
            </a:r>
            <a:r>
              <a:rPr lang="hu-HU" altLang="hu-HU" sz="2000" dirty="0" err="1"/>
              <a:t>bits</a:t>
            </a:r>
            <a:endParaRPr lang="hu-HU" altLang="hu-HU" sz="2000" dirty="0"/>
          </a:p>
          <a:p>
            <a:pPr marL="0" indent="0">
              <a:buNone/>
              <a:tabLst>
                <a:tab pos="442913" algn="l"/>
              </a:tabLst>
            </a:pPr>
            <a:endParaRPr lang="hu-HU" altLang="hu-HU" sz="2000" dirty="0"/>
          </a:p>
          <a:p>
            <a:r>
              <a:rPr lang="hu-HU" altLang="hu-HU" sz="2000" i="1" dirty="0" err="1"/>
              <a:t>Sweetness</a:t>
            </a:r>
            <a:r>
              <a:rPr lang="hu-HU" altLang="hu-HU" sz="2000" dirty="0"/>
              <a:t> = </a:t>
            </a:r>
            <a:r>
              <a:rPr lang="hu-HU" altLang="hu-HU" sz="2000" dirty="0" err="1"/>
              <a:t>dry</a:t>
            </a:r>
            <a:endParaRPr lang="hu-HU" altLang="hu-HU" sz="2000" dirty="0"/>
          </a:p>
          <a:p>
            <a:pPr marL="0" indent="0">
              <a:buNone/>
              <a:tabLst>
                <a:tab pos="442913" algn="l"/>
              </a:tabLst>
            </a:pPr>
            <a:br>
              <a:rPr lang="hu-HU" altLang="hu-HU" sz="2000" dirty="0"/>
            </a:br>
            <a:r>
              <a:rPr lang="hu-HU" altLang="hu-HU" sz="2000" dirty="0"/>
              <a:t>	</a:t>
            </a:r>
            <a:r>
              <a:rPr lang="hu-HU" altLang="hu-HU" sz="2000" dirty="0" err="1"/>
              <a:t>Info</a:t>
            </a:r>
            <a:r>
              <a:rPr lang="hu-HU" altLang="hu-HU" sz="2000" dirty="0"/>
              <a:t>([1,2]) = </a:t>
            </a:r>
            <a:r>
              <a:rPr lang="hu-HU" altLang="hu-HU" sz="2000" dirty="0" err="1"/>
              <a:t>entropy</a:t>
            </a:r>
            <a:r>
              <a:rPr lang="hu-HU" altLang="hu-HU" sz="2000" dirty="0"/>
              <a:t>(1/3,2/3)=  -1/3 log(1/3)-2/3log(2/3) =  0. 913 </a:t>
            </a:r>
            <a:r>
              <a:rPr lang="hu-HU" altLang="hu-HU" sz="2000" dirty="0" err="1"/>
              <a:t>bits</a:t>
            </a:r>
            <a:endParaRPr lang="hu-HU" altLang="hu-HU" sz="2000" dirty="0"/>
          </a:p>
          <a:p>
            <a:pPr marL="0" indent="0">
              <a:buNone/>
            </a:pPr>
            <a:endParaRPr lang="hu-HU" altLang="hu-HU" sz="2000" dirty="0"/>
          </a:p>
          <a:p>
            <a:r>
              <a:rPr lang="en-GB" altLang="hu-HU" sz="2000" dirty="0"/>
              <a:t>Expected information for attribute:</a:t>
            </a:r>
            <a:endParaRPr lang="hu-HU" altLang="hu-HU" sz="2000" dirty="0"/>
          </a:p>
          <a:p>
            <a:endParaRPr lang="hu-HU" altLang="hu-HU" sz="2000" dirty="0"/>
          </a:p>
          <a:p>
            <a:pPr marL="457200" lvl="1" indent="0">
              <a:buFontTx/>
              <a:buNone/>
            </a:pPr>
            <a:r>
              <a:rPr lang="hu-HU" altLang="hu-HU" sz="2000" dirty="0" err="1"/>
              <a:t>Info</a:t>
            </a:r>
            <a:r>
              <a:rPr lang="hu-HU" altLang="hu-HU" sz="2000" dirty="0"/>
              <a:t>([2,</a:t>
            </a:r>
            <a:r>
              <a:rPr lang="hu-HU" altLang="hu-HU" sz="2000" dirty="0" err="1"/>
              <a:t>2</a:t>
            </a:r>
            <a:r>
              <a:rPr lang="hu-HU" altLang="hu-HU" sz="2000" dirty="0"/>
              <a:t>], [1,</a:t>
            </a:r>
            <a:r>
              <a:rPr lang="hu-HU" altLang="hu-HU" sz="2000" dirty="0" err="1"/>
              <a:t>1</a:t>
            </a:r>
            <a:r>
              <a:rPr lang="hu-HU" altLang="hu-HU" sz="2000" dirty="0"/>
              <a:t>], [1,2]) = 4/9 * 1 + 2/9 * 1 + 3/9 *0.913 =  0.971 </a:t>
            </a:r>
            <a:r>
              <a:rPr lang="hu-HU" altLang="hu-HU" sz="2000" dirty="0" err="1"/>
              <a:t>bits</a:t>
            </a:r>
            <a:endParaRPr lang="hu-HU" altLang="hu-HU" sz="2000" dirty="0"/>
          </a:p>
          <a:p>
            <a:pPr marL="457200" lvl="1" indent="0">
              <a:buFontTx/>
              <a:buNone/>
            </a:pPr>
            <a:endParaRPr lang="hu-HU" altLang="hu-HU" sz="2000" dirty="0"/>
          </a:p>
          <a:p>
            <a:pPr marL="457200" lvl="1" indent="0">
              <a:buFontTx/>
              <a:buNone/>
            </a:pPr>
            <a:endParaRPr lang="en-GB" altLang="hu-HU" sz="2000" dirty="0"/>
          </a:p>
          <a:p>
            <a:endParaRPr lang="hu-HU" altLang="hu-HU" sz="2000" dirty="0"/>
          </a:p>
        </p:txBody>
      </p:sp>
      <p:sp>
        <p:nvSpPr>
          <p:cNvPr id="4" name="Szövegdoboz 3"/>
          <p:cNvSpPr txBox="1"/>
          <p:nvPr/>
        </p:nvSpPr>
        <p:spPr>
          <a:xfrm>
            <a:off x="755576" y="404664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/>
              <a:t>Sweetness</a:t>
            </a: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163377161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26368" y="1349800"/>
            <a:ext cx="8507288" cy="5391568"/>
          </a:xfrm>
        </p:spPr>
        <p:txBody>
          <a:bodyPr>
            <a:normAutofit fontScale="70000" lnSpcReduction="20000"/>
          </a:bodyPr>
          <a:lstStyle/>
          <a:p>
            <a:r>
              <a:rPr lang="hu-HU" altLang="hu-HU" sz="2600" i="1" dirty="0" err="1"/>
              <a:t>Sweetness</a:t>
            </a:r>
            <a:r>
              <a:rPr lang="hu-HU" altLang="hu-HU" sz="2600" i="1" dirty="0"/>
              <a:t> = </a:t>
            </a:r>
            <a:r>
              <a:rPr lang="hu-HU" altLang="hu-HU" sz="2600" i="1" dirty="0" err="1"/>
              <a:t>sweet</a:t>
            </a:r>
            <a:r>
              <a:rPr lang="en-GB" altLang="hu-HU" sz="2600" dirty="0"/>
              <a:t>:</a:t>
            </a:r>
            <a:br>
              <a:rPr lang="hu-HU" altLang="hu-HU" sz="2600" dirty="0"/>
            </a:br>
            <a:endParaRPr lang="hu-HU" altLang="hu-HU" sz="2600" dirty="0"/>
          </a:p>
          <a:p>
            <a:pPr marL="0" indent="0">
              <a:buNone/>
              <a:tabLst>
                <a:tab pos="442913" algn="l"/>
              </a:tabLst>
            </a:pPr>
            <a:r>
              <a:rPr lang="hu-HU" altLang="hu-HU" sz="2600" dirty="0"/>
              <a:t>	</a:t>
            </a:r>
            <a:r>
              <a:rPr lang="hu-HU" altLang="hu-HU" sz="2600" dirty="0" err="1"/>
              <a:t>Info</a:t>
            </a:r>
            <a:r>
              <a:rPr lang="hu-HU" altLang="hu-HU" sz="2600" dirty="0"/>
              <a:t>([2,</a:t>
            </a:r>
            <a:r>
              <a:rPr lang="hu-HU" altLang="hu-HU" sz="2600" dirty="0" err="1"/>
              <a:t>2</a:t>
            </a:r>
            <a:r>
              <a:rPr lang="hu-HU" altLang="hu-HU" sz="2600" dirty="0"/>
              <a:t>]) = </a:t>
            </a:r>
            <a:r>
              <a:rPr lang="hu-HU" altLang="hu-HU" sz="2600" dirty="0" err="1"/>
              <a:t>entropy</a:t>
            </a:r>
            <a:r>
              <a:rPr lang="hu-HU" altLang="hu-HU" sz="2600" dirty="0"/>
              <a:t>(</a:t>
            </a:r>
            <a:r>
              <a:rPr lang="hu-HU" altLang="hu-HU" sz="2600" dirty="0" err="1"/>
              <a:t>2</a:t>
            </a:r>
            <a:r>
              <a:rPr lang="hu-HU" altLang="hu-HU" sz="2600" dirty="0"/>
              <a:t>/4,2/4)=  -2/4 log(2/4)-2/4log(2/4) = 1 </a:t>
            </a:r>
            <a:r>
              <a:rPr lang="hu-HU" altLang="hu-HU" sz="2600" dirty="0" err="1"/>
              <a:t>bits</a:t>
            </a:r>
            <a:br>
              <a:rPr lang="hu-HU" altLang="hu-HU" sz="2600" dirty="0"/>
            </a:br>
            <a:endParaRPr lang="en-GB" altLang="hu-HU" sz="2600" dirty="0">
              <a:latin typeface="Courier" pitchFamily="49" charset="0"/>
            </a:endParaRPr>
          </a:p>
          <a:p>
            <a:r>
              <a:rPr lang="hu-HU" altLang="hu-HU" sz="2600" i="1" dirty="0" err="1"/>
              <a:t>Sweetness</a:t>
            </a:r>
            <a:r>
              <a:rPr lang="hu-HU" altLang="hu-HU" sz="2600" dirty="0"/>
              <a:t> = </a:t>
            </a:r>
            <a:r>
              <a:rPr lang="hu-HU" altLang="hu-HU" sz="2600" dirty="0" err="1"/>
              <a:t>semi-sweet</a:t>
            </a:r>
            <a:endParaRPr lang="hu-HU" altLang="hu-HU" sz="2600" dirty="0"/>
          </a:p>
          <a:p>
            <a:pPr marL="0" indent="0">
              <a:buNone/>
              <a:tabLst>
                <a:tab pos="442913" algn="l"/>
              </a:tabLst>
            </a:pPr>
            <a:br>
              <a:rPr lang="hu-HU" altLang="hu-HU" sz="2600" dirty="0"/>
            </a:br>
            <a:r>
              <a:rPr lang="hu-HU" altLang="hu-HU" sz="2600" dirty="0"/>
              <a:t>	</a:t>
            </a:r>
            <a:r>
              <a:rPr lang="hu-HU" altLang="hu-HU" sz="2600" dirty="0" err="1"/>
              <a:t>Info</a:t>
            </a:r>
            <a:r>
              <a:rPr lang="hu-HU" altLang="hu-HU" sz="2600" dirty="0"/>
              <a:t>([1,</a:t>
            </a:r>
            <a:r>
              <a:rPr lang="hu-HU" altLang="hu-HU" sz="2600" dirty="0" err="1"/>
              <a:t>1</a:t>
            </a:r>
            <a:r>
              <a:rPr lang="hu-HU" altLang="hu-HU" sz="2600" dirty="0"/>
              <a:t>]) = </a:t>
            </a:r>
            <a:r>
              <a:rPr lang="hu-HU" altLang="hu-HU" sz="2600" dirty="0" err="1"/>
              <a:t>entropy</a:t>
            </a:r>
            <a:r>
              <a:rPr lang="hu-HU" altLang="hu-HU" sz="2600" dirty="0"/>
              <a:t>(</a:t>
            </a:r>
            <a:r>
              <a:rPr lang="hu-HU" altLang="hu-HU" sz="2600" dirty="0" err="1"/>
              <a:t>1</a:t>
            </a:r>
            <a:r>
              <a:rPr lang="hu-HU" altLang="hu-HU" sz="2600" dirty="0"/>
              <a:t>/2,1/2)=  -1/2 log(1/2)-1/2log(1/2) = 1 </a:t>
            </a:r>
            <a:r>
              <a:rPr lang="hu-HU" altLang="hu-HU" sz="2600" dirty="0" err="1"/>
              <a:t>bits</a:t>
            </a:r>
            <a:endParaRPr lang="hu-HU" altLang="hu-HU" sz="2600" dirty="0"/>
          </a:p>
          <a:p>
            <a:pPr marL="0" indent="0">
              <a:buNone/>
              <a:tabLst>
                <a:tab pos="442913" algn="l"/>
              </a:tabLst>
            </a:pPr>
            <a:endParaRPr lang="hu-HU" altLang="hu-HU" sz="2600" dirty="0"/>
          </a:p>
          <a:p>
            <a:r>
              <a:rPr lang="hu-HU" altLang="hu-HU" sz="2600" i="1" dirty="0" err="1"/>
              <a:t>Sweetness</a:t>
            </a:r>
            <a:r>
              <a:rPr lang="hu-HU" altLang="hu-HU" sz="2600" dirty="0"/>
              <a:t> = </a:t>
            </a:r>
            <a:r>
              <a:rPr lang="hu-HU" altLang="hu-HU" sz="2600" dirty="0" err="1"/>
              <a:t>dry</a:t>
            </a:r>
            <a:endParaRPr lang="hu-HU" altLang="hu-HU" sz="2600" dirty="0"/>
          </a:p>
          <a:p>
            <a:pPr marL="0" indent="0">
              <a:buNone/>
              <a:tabLst>
                <a:tab pos="442913" algn="l"/>
              </a:tabLst>
            </a:pPr>
            <a:br>
              <a:rPr lang="hu-HU" altLang="hu-HU" sz="2600" dirty="0"/>
            </a:br>
            <a:r>
              <a:rPr lang="hu-HU" altLang="hu-HU" sz="2600" dirty="0"/>
              <a:t>	</a:t>
            </a:r>
            <a:r>
              <a:rPr lang="hu-HU" altLang="hu-HU" sz="2600" dirty="0" err="1"/>
              <a:t>Info</a:t>
            </a:r>
            <a:r>
              <a:rPr lang="hu-HU" altLang="hu-HU" sz="2600" dirty="0"/>
              <a:t>([1,2]) = </a:t>
            </a:r>
            <a:r>
              <a:rPr lang="hu-HU" altLang="hu-HU" sz="2600" dirty="0" err="1"/>
              <a:t>entropy</a:t>
            </a:r>
            <a:r>
              <a:rPr lang="hu-HU" altLang="hu-HU" sz="2600" dirty="0"/>
              <a:t>(1/3,2/3)=  -1/3 log(1/3)-2/3log(2/3) =  0. 913 </a:t>
            </a:r>
            <a:r>
              <a:rPr lang="hu-HU" altLang="hu-HU" sz="2600" dirty="0" err="1"/>
              <a:t>bits</a:t>
            </a:r>
            <a:endParaRPr lang="hu-HU" altLang="hu-HU" sz="2600" dirty="0"/>
          </a:p>
          <a:p>
            <a:pPr marL="0" indent="0">
              <a:buNone/>
              <a:tabLst>
                <a:tab pos="442913" algn="l"/>
              </a:tabLst>
            </a:pPr>
            <a:endParaRPr lang="hu-HU" altLang="hu-HU" sz="2600" dirty="0"/>
          </a:p>
          <a:p>
            <a:endParaRPr lang="hu-HU" altLang="hu-HU" sz="2600" dirty="0"/>
          </a:p>
          <a:p>
            <a:r>
              <a:rPr lang="en-GB" altLang="hu-HU" sz="2600" dirty="0"/>
              <a:t>Expected information for attribute:</a:t>
            </a:r>
            <a:endParaRPr lang="hu-HU" altLang="hu-HU" sz="2600" dirty="0"/>
          </a:p>
          <a:p>
            <a:endParaRPr lang="hu-HU" altLang="hu-HU" sz="2600" dirty="0"/>
          </a:p>
          <a:p>
            <a:pPr marL="457200" lvl="1" indent="0">
              <a:buFontTx/>
              <a:buNone/>
            </a:pPr>
            <a:r>
              <a:rPr lang="hu-HU" altLang="hu-HU" sz="2600" dirty="0" err="1"/>
              <a:t>Info</a:t>
            </a:r>
            <a:r>
              <a:rPr lang="hu-HU" altLang="hu-HU" sz="2600" dirty="0"/>
              <a:t>([2,</a:t>
            </a:r>
            <a:r>
              <a:rPr lang="hu-HU" altLang="hu-HU" sz="2600" dirty="0" err="1"/>
              <a:t>2</a:t>
            </a:r>
            <a:r>
              <a:rPr lang="hu-HU" altLang="hu-HU" sz="2600" dirty="0"/>
              <a:t>], [1,</a:t>
            </a:r>
            <a:r>
              <a:rPr lang="hu-HU" altLang="hu-HU" sz="2600" dirty="0" err="1"/>
              <a:t>1</a:t>
            </a:r>
            <a:r>
              <a:rPr lang="hu-HU" altLang="hu-HU" sz="2600" dirty="0"/>
              <a:t>], [1,2]) = 4/9 * 1 + 2/9 * 1 + 3/9 *0.913 =  0.971 </a:t>
            </a:r>
            <a:r>
              <a:rPr lang="hu-HU" altLang="hu-HU" sz="2600" dirty="0" err="1"/>
              <a:t>bits</a:t>
            </a:r>
            <a:endParaRPr lang="hu-HU" altLang="hu-HU" sz="2600" dirty="0"/>
          </a:p>
          <a:p>
            <a:pPr marL="457200" lvl="1" indent="0">
              <a:buFontTx/>
              <a:buNone/>
            </a:pPr>
            <a:endParaRPr lang="hu-HU" altLang="hu-HU" sz="2600" dirty="0"/>
          </a:p>
          <a:p>
            <a:pPr>
              <a:defRPr/>
            </a:pPr>
            <a:r>
              <a:rPr lang="en-GB" sz="2600" dirty="0"/>
              <a:t>Information gain:</a:t>
            </a:r>
            <a:r>
              <a:rPr lang="hu-HU" sz="2600" dirty="0"/>
              <a:t> </a:t>
            </a:r>
            <a:r>
              <a:rPr lang="en-GB" sz="2600" dirty="0"/>
              <a:t>information before splitting –</a:t>
            </a:r>
            <a:r>
              <a:rPr lang="hu-HU" sz="2600" dirty="0"/>
              <a:t> </a:t>
            </a:r>
            <a:r>
              <a:rPr lang="en-GB" sz="2600" dirty="0"/>
              <a:t>information after splitting</a:t>
            </a:r>
            <a:endParaRPr lang="hu-HU" sz="2600" dirty="0"/>
          </a:p>
          <a:p>
            <a:pPr>
              <a:defRPr/>
            </a:pPr>
            <a:endParaRPr lang="en-GB" sz="2600" dirty="0"/>
          </a:p>
          <a:p>
            <a:pPr marL="0" indent="0">
              <a:buFontTx/>
              <a:buNone/>
              <a:tabLst>
                <a:tab pos="442913" algn="l"/>
              </a:tabLst>
              <a:defRPr/>
            </a:pPr>
            <a:r>
              <a:rPr lang="hu-HU" sz="2600" dirty="0"/>
              <a:t>	</a:t>
            </a:r>
            <a:r>
              <a:rPr lang="en-GB" sz="2600" dirty="0"/>
              <a:t>gain(</a:t>
            </a:r>
            <a:r>
              <a:rPr lang="hu-HU" sz="2600" i="1" dirty="0" err="1"/>
              <a:t>Sweetness</a:t>
            </a:r>
            <a:r>
              <a:rPr lang="en-GB" sz="2600" i="1" dirty="0"/>
              <a:t> </a:t>
            </a:r>
            <a:r>
              <a:rPr lang="en-GB" sz="2600" dirty="0"/>
              <a:t>) = info([</a:t>
            </a:r>
            <a:r>
              <a:rPr lang="hu-HU" sz="2600" dirty="0"/>
              <a:t>4</a:t>
            </a:r>
            <a:r>
              <a:rPr lang="en-GB" sz="2600" dirty="0"/>
              <a:t>,5]) – info([2,</a:t>
            </a:r>
            <a:r>
              <a:rPr lang="hu-HU" sz="2600" dirty="0"/>
              <a:t>2</a:t>
            </a:r>
            <a:r>
              <a:rPr lang="en-GB" sz="2600" dirty="0"/>
              <a:t>],[</a:t>
            </a:r>
            <a:r>
              <a:rPr lang="hu-HU" sz="2600" dirty="0"/>
              <a:t>1</a:t>
            </a:r>
            <a:r>
              <a:rPr lang="en-GB" sz="2600" dirty="0"/>
              <a:t>,</a:t>
            </a:r>
            <a:r>
              <a:rPr lang="hu-HU" sz="2600" dirty="0"/>
              <a:t>1</a:t>
            </a:r>
            <a:r>
              <a:rPr lang="en-GB" sz="2600" dirty="0"/>
              <a:t>]</a:t>
            </a:r>
            <a:r>
              <a:rPr lang="hu-HU" sz="2600" dirty="0"/>
              <a:t>,[1,2]</a:t>
            </a:r>
            <a:r>
              <a:rPr lang="en-GB" sz="2600" dirty="0"/>
              <a:t>)</a:t>
            </a:r>
            <a:r>
              <a:rPr lang="hu-HU" sz="2600" dirty="0"/>
              <a:t>  </a:t>
            </a:r>
            <a:r>
              <a:rPr lang="en-GB" sz="2600" dirty="0"/>
              <a:t>= 0.9</a:t>
            </a:r>
            <a:r>
              <a:rPr lang="hu-HU" sz="2600" dirty="0"/>
              <a:t>9</a:t>
            </a:r>
            <a:r>
              <a:rPr lang="en-GB" sz="2600" dirty="0"/>
              <a:t> –</a:t>
            </a:r>
            <a:r>
              <a:rPr lang="hu-HU" sz="2600" dirty="0"/>
              <a:t>  0.971 </a:t>
            </a:r>
            <a:r>
              <a:rPr lang="en-GB" sz="2600" dirty="0"/>
              <a:t>=  </a:t>
            </a:r>
            <a:r>
              <a:rPr lang="hu-HU" sz="2600" dirty="0"/>
              <a:t>0.019 </a:t>
            </a:r>
            <a:r>
              <a:rPr lang="en-GB" sz="2600" dirty="0"/>
              <a:t>bits</a:t>
            </a:r>
            <a:endParaRPr lang="hu-HU" sz="2600" dirty="0"/>
          </a:p>
          <a:p>
            <a:pPr marL="457200" lvl="1" indent="0">
              <a:buFontTx/>
              <a:buNone/>
            </a:pPr>
            <a:endParaRPr lang="en-GB" altLang="hu-HU" sz="2600" dirty="0"/>
          </a:p>
          <a:p>
            <a:endParaRPr lang="hu-HU" alt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755576" y="404664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/>
              <a:t>Sweetness</a:t>
            </a: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177106726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328574"/>
            <a:ext cx="8507288" cy="5529426"/>
          </a:xfrm>
        </p:spPr>
        <p:txBody>
          <a:bodyPr>
            <a:normAutofit fontScale="70000" lnSpcReduction="20000"/>
          </a:bodyPr>
          <a:lstStyle/>
          <a:p>
            <a:r>
              <a:rPr lang="hu-HU" altLang="hu-HU" sz="2600" i="1" dirty="0" err="1"/>
              <a:t>Type</a:t>
            </a:r>
            <a:r>
              <a:rPr lang="hu-HU" altLang="hu-HU" sz="2600" i="1" dirty="0"/>
              <a:t> = </a:t>
            </a:r>
            <a:r>
              <a:rPr lang="hu-HU" altLang="hu-HU" sz="2600" i="1" dirty="0" err="1"/>
              <a:t>rosé</a:t>
            </a:r>
            <a:r>
              <a:rPr lang="hu-HU" altLang="hu-HU" sz="2600" i="1" dirty="0"/>
              <a:t>:</a:t>
            </a:r>
            <a:br>
              <a:rPr lang="hu-HU" altLang="hu-HU" sz="2600" dirty="0"/>
            </a:br>
            <a:endParaRPr lang="hu-HU" altLang="hu-HU" sz="2600" dirty="0"/>
          </a:p>
          <a:p>
            <a:pPr marL="0" indent="0">
              <a:buNone/>
              <a:tabLst>
                <a:tab pos="442913" algn="l"/>
              </a:tabLst>
            </a:pPr>
            <a:r>
              <a:rPr lang="hu-HU" altLang="hu-HU" sz="2600" dirty="0"/>
              <a:t>	</a:t>
            </a:r>
          </a:p>
          <a:p>
            <a:pPr marL="0" indent="0">
              <a:buNone/>
              <a:tabLst>
                <a:tab pos="442913" algn="l"/>
              </a:tabLst>
            </a:pPr>
            <a:endParaRPr lang="en-GB" altLang="hu-HU" sz="2600" dirty="0">
              <a:latin typeface="Courier" pitchFamily="49" charset="0"/>
            </a:endParaRPr>
          </a:p>
          <a:p>
            <a:r>
              <a:rPr lang="hu-HU" altLang="hu-HU" sz="2600" i="1" dirty="0" err="1"/>
              <a:t>Type</a:t>
            </a:r>
            <a:r>
              <a:rPr lang="hu-HU" altLang="hu-HU" sz="2600" dirty="0"/>
              <a:t> = </a:t>
            </a:r>
            <a:r>
              <a:rPr lang="hu-HU" altLang="hu-HU" sz="2600" dirty="0" err="1"/>
              <a:t>red</a:t>
            </a:r>
            <a:r>
              <a:rPr lang="hu-HU" altLang="hu-HU" sz="2600" dirty="0"/>
              <a:t>:</a:t>
            </a:r>
          </a:p>
          <a:p>
            <a:pPr marL="0" lvl="1" indent="0">
              <a:buNone/>
              <a:tabLst>
                <a:tab pos="442913" algn="l"/>
              </a:tabLst>
            </a:pPr>
            <a:br>
              <a:rPr lang="hu-HU" altLang="hu-HU" sz="2600" dirty="0"/>
            </a:br>
            <a:r>
              <a:rPr lang="hu-HU" altLang="hu-HU" sz="2600" dirty="0"/>
              <a:t>	</a:t>
            </a:r>
          </a:p>
          <a:p>
            <a:pPr marL="0" indent="0">
              <a:buNone/>
              <a:tabLst>
                <a:tab pos="442913" algn="l"/>
              </a:tabLst>
            </a:pPr>
            <a:endParaRPr lang="hu-HU" altLang="hu-HU" sz="2600" dirty="0"/>
          </a:p>
          <a:p>
            <a:r>
              <a:rPr lang="hu-HU" altLang="hu-HU" sz="2600" dirty="0" err="1"/>
              <a:t>Type</a:t>
            </a:r>
            <a:r>
              <a:rPr lang="hu-HU" altLang="hu-HU" sz="2600" dirty="0"/>
              <a:t> = </a:t>
            </a:r>
            <a:r>
              <a:rPr lang="hu-HU" altLang="hu-HU" sz="2600" dirty="0" err="1"/>
              <a:t>white</a:t>
            </a:r>
            <a:r>
              <a:rPr lang="hu-HU" altLang="hu-HU" sz="2600" dirty="0"/>
              <a:t>:</a:t>
            </a:r>
          </a:p>
          <a:p>
            <a:pPr marL="0" indent="0">
              <a:buNone/>
              <a:tabLst>
                <a:tab pos="442913" algn="l"/>
              </a:tabLst>
            </a:pPr>
            <a:br>
              <a:rPr lang="hu-HU" altLang="hu-HU" sz="2600" dirty="0"/>
            </a:br>
            <a:r>
              <a:rPr lang="hu-HU" altLang="hu-HU" sz="2600" dirty="0"/>
              <a:t>	</a:t>
            </a:r>
          </a:p>
          <a:p>
            <a:pPr marL="0" indent="0">
              <a:buNone/>
              <a:tabLst>
                <a:tab pos="442913" algn="l"/>
              </a:tabLst>
            </a:pPr>
            <a:endParaRPr lang="hu-HU" altLang="hu-HU" sz="2600" dirty="0"/>
          </a:p>
          <a:p>
            <a:endParaRPr lang="hu-HU" altLang="hu-HU" sz="2600" dirty="0"/>
          </a:p>
          <a:p>
            <a:r>
              <a:rPr lang="en-GB" altLang="hu-HU" sz="2600" dirty="0"/>
              <a:t>Expected information for attribute:</a:t>
            </a:r>
            <a:endParaRPr lang="hu-HU" altLang="hu-HU" sz="2600" dirty="0"/>
          </a:p>
          <a:p>
            <a:endParaRPr lang="hu-HU" altLang="hu-HU" sz="2600" dirty="0"/>
          </a:p>
          <a:p>
            <a:pPr marL="457200" lvl="1" indent="0">
              <a:buFontTx/>
              <a:buNone/>
            </a:pPr>
            <a:endParaRPr lang="hu-HU" altLang="hu-HU" sz="2600" dirty="0"/>
          </a:p>
          <a:p>
            <a:pPr>
              <a:defRPr/>
            </a:pPr>
            <a:r>
              <a:rPr lang="en-GB" sz="2600" dirty="0"/>
              <a:t>Information gain:</a:t>
            </a:r>
            <a:r>
              <a:rPr lang="hu-HU" sz="2600" dirty="0"/>
              <a:t> </a:t>
            </a:r>
            <a:r>
              <a:rPr lang="en-GB" sz="2600" dirty="0"/>
              <a:t>information before splitting –</a:t>
            </a:r>
            <a:r>
              <a:rPr lang="hu-HU" sz="2600" dirty="0"/>
              <a:t> </a:t>
            </a:r>
            <a:r>
              <a:rPr lang="en-GB" sz="2600" dirty="0"/>
              <a:t>information after splitting</a:t>
            </a:r>
            <a:endParaRPr lang="hu-HU" sz="2600" dirty="0"/>
          </a:p>
          <a:p>
            <a:pPr>
              <a:defRPr/>
            </a:pPr>
            <a:endParaRPr lang="en-GB" sz="2600" dirty="0"/>
          </a:p>
          <a:p>
            <a:pPr marL="0" indent="0">
              <a:buFontTx/>
              <a:buNone/>
              <a:tabLst>
                <a:tab pos="442913" algn="l"/>
              </a:tabLst>
              <a:defRPr/>
            </a:pPr>
            <a:r>
              <a:rPr lang="hu-HU" sz="2600" dirty="0"/>
              <a:t>	</a:t>
            </a:r>
            <a:r>
              <a:rPr lang="en-GB" sz="2600" dirty="0"/>
              <a:t>gain(</a:t>
            </a:r>
            <a:r>
              <a:rPr lang="hu-HU" sz="2600" i="1" dirty="0" err="1"/>
              <a:t>Type</a:t>
            </a:r>
            <a:r>
              <a:rPr lang="en-GB" sz="2600" i="1" dirty="0"/>
              <a:t> </a:t>
            </a:r>
            <a:r>
              <a:rPr lang="en-GB" sz="2600" dirty="0"/>
              <a:t>) =</a:t>
            </a:r>
            <a:endParaRPr lang="en-GB" altLang="hu-HU" sz="2000" dirty="0"/>
          </a:p>
          <a:p>
            <a:endParaRPr lang="hu-HU" alt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755576" y="476672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/>
              <a:t>Type</a:t>
            </a:r>
            <a:endParaRPr lang="hu-HU" sz="4000" dirty="0"/>
          </a:p>
        </p:txBody>
      </p:sp>
      <p:pic>
        <p:nvPicPr>
          <p:cNvPr id="5" name="Kép 4"/>
          <p:cNvPicPr/>
          <p:nvPr/>
        </p:nvPicPr>
        <p:blipFill>
          <a:blip r:embed="rId2"/>
          <a:stretch>
            <a:fillRect/>
          </a:stretch>
        </p:blipFill>
        <p:spPr>
          <a:xfrm>
            <a:off x="2267744" y="1340768"/>
            <a:ext cx="6686624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99353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328574"/>
            <a:ext cx="8507288" cy="5529426"/>
          </a:xfrm>
        </p:spPr>
        <p:txBody>
          <a:bodyPr>
            <a:normAutofit fontScale="70000" lnSpcReduction="20000"/>
          </a:bodyPr>
          <a:lstStyle/>
          <a:p>
            <a:r>
              <a:rPr lang="hu-HU" altLang="hu-HU" sz="2600" i="1" dirty="0" err="1"/>
              <a:t>Type</a:t>
            </a:r>
            <a:r>
              <a:rPr lang="hu-HU" altLang="hu-HU" sz="2600" i="1" dirty="0"/>
              <a:t> = </a:t>
            </a:r>
            <a:r>
              <a:rPr lang="hu-HU" altLang="hu-HU" sz="2600" i="1" dirty="0" err="1"/>
              <a:t>rosé</a:t>
            </a:r>
            <a:r>
              <a:rPr lang="hu-HU" altLang="hu-HU" sz="2600" i="1" dirty="0"/>
              <a:t>:</a:t>
            </a:r>
            <a:br>
              <a:rPr lang="hu-HU" altLang="hu-HU" sz="2600" dirty="0"/>
            </a:br>
            <a:endParaRPr lang="hu-HU" altLang="hu-HU" sz="2600" dirty="0"/>
          </a:p>
          <a:p>
            <a:pPr marL="0" indent="0">
              <a:buNone/>
              <a:tabLst>
                <a:tab pos="442913" algn="l"/>
              </a:tabLst>
            </a:pPr>
            <a:r>
              <a:rPr lang="hu-HU" altLang="hu-HU" sz="2600" dirty="0"/>
              <a:t>	</a:t>
            </a:r>
            <a:r>
              <a:rPr lang="hu-HU" altLang="hu-HU" sz="2600" dirty="0" err="1"/>
              <a:t>Info</a:t>
            </a:r>
            <a:r>
              <a:rPr lang="hu-HU" altLang="hu-HU" sz="2600" dirty="0"/>
              <a:t>([1,</a:t>
            </a:r>
            <a:r>
              <a:rPr lang="hu-HU" altLang="hu-HU" sz="2600" dirty="0" err="1"/>
              <a:t>1</a:t>
            </a:r>
            <a:r>
              <a:rPr lang="hu-HU" altLang="hu-HU" sz="2600" dirty="0"/>
              <a:t>]) = </a:t>
            </a:r>
            <a:r>
              <a:rPr lang="hu-HU" altLang="hu-HU" sz="2600" dirty="0" err="1"/>
              <a:t>entropy</a:t>
            </a:r>
            <a:r>
              <a:rPr lang="hu-HU" altLang="hu-HU" sz="2600" dirty="0"/>
              <a:t>(</a:t>
            </a:r>
            <a:r>
              <a:rPr lang="hu-HU" altLang="hu-HU" sz="2600" dirty="0" err="1"/>
              <a:t>1</a:t>
            </a:r>
            <a:r>
              <a:rPr lang="hu-HU" altLang="hu-HU" sz="2600" dirty="0"/>
              <a:t>/2,1/2)=  -1/2 log(1/2)-1/2log(1/2) = 1 </a:t>
            </a:r>
            <a:r>
              <a:rPr lang="hu-HU" altLang="hu-HU" sz="2600" dirty="0" err="1"/>
              <a:t>bits</a:t>
            </a:r>
            <a:endParaRPr lang="hu-HU" altLang="hu-HU" sz="2600" dirty="0"/>
          </a:p>
          <a:p>
            <a:pPr marL="457200" lvl="1" indent="0">
              <a:buFontTx/>
              <a:buNone/>
              <a:tabLst>
                <a:tab pos="1519238" algn="l"/>
              </a:tabLst>
            </a:pPr>
            <a:endParaRPr lang="en-GB" altLang="hu-HU" sz="2600" dirty="0">
              <a:latin typeface="Courier" pitchFamily="49" charset="0"/>
            </a:endParaRPr>
          </a:p>
          <a:p>
            <a:r>
              <a:rPr lang="hu-HU" altLang="hu-HU" sz="2600" i="1" dirty="0" err="1"/>
              <a:t>Type</a:t>
            </a:r>
            <a:r>
              <a:rPr lang="hu-HU" altLang="hu-HU" sz="2600" dirty="0"/>
              <a:t> = </a:t>
            </a:r>
            <a:r>
              <a:rPr lang="hu-HU" altLang="hu-HU" sz="2600" dirty="0" err="1"/>
              <a:t>red</a:t>
            </a:r>
            <a:r>
              <a:rPr lang="hu-HU" altLang="hu-HU" sz="2600" dirty="0"/>
              <a:t>:</a:t>
            </a:r>
          </a:p>
          <a:p>
            <a:pPr marL="0" lvl="1" indent="0">
              <a:buNone/>
              <a:tabLst>
                <a:tab pos="442913" algn="l"/>
              </a:tabLst>
            </a:pPr>
            <a:br>
              <a:rPr lang="hu-HU" altLang="hu-HU" sz="2600" dirty="0"/>
            </a:br>
            <a:r>
              <a:rPr lang="hu-HU" altLang="hu-HU" sz="2600" dirty="0"/>
              <a:t>	</a:t>
            </a:r>
          </a:p>
          <a:p>
            <a:pPr marL="0" lvl="1" indent="0">
              <a:buNone/>
              <a:tabLst>
                <a:tab pos="442913" algn="l"/>
              </a:tabLst>
            </a:pPr>
            <a:endParaRPr lang="hu-HU" altLang="hu-HU" sz="2600" dirty="0"/>
          </a:p>
          <a:p>
            <a:r>
              <a:rPr lang="hu-HU" altLang="hu-HU" sz="2600" dirty="0" err="1"/>
              <a:t>Type</a:t>
            </a:r>
            <a:r>
              <a:rPr lang="hu-HU" altLang="hu-HU" sz="2600" dirty="0"/>
              <a:t> = </a:t>
            </a:r>
            <a:r>
              <a:rPr lang="hu-HU" altLang="hu-HU" sz="2600" dirty="0" err="1"/>
              <a:t>white</a:t>
            </a:r>
            <a:r>
              <a:rPr lang="hu-HU" altLang="hu-HU" sz="2600" dirty="0"/>
              <a:t>:</a:t>
            </a:r>
          </a:p>
          <a:p>
            <a:pPr marL="0" indent="0">
              <a:buNone/>
              <a:tabLst>
                <a:tab pos="442913" algn="l"/>
              </a:tabLst>
            </a:pPr>
            <a:br>
              <a:rPr lang="hu-HU" altLang="hu-HU" sz="2600" dirty="0"/>
            </a:br>
            <a:r>
              <a:rPr lang="hu-HU" altLang="hu-HU" sz="2600" dirty="0"/>
              <a:t>	</a:t>
            </a:r>
          </a:p>
          <a:p>
            <a:pPr marL="0" indent="0">
              <a:buNone/>
              <a:tabLst>
                <a:tab pos="442913" algn="l"/>
              </a:tabLst>
            </a:pPr>
            <a:endParaRPr lang="hu-HU" altLang="hu-HU" sz="2600" dirty="0"/>
          </a:p>
          <a:p>
            <a:endParaRPr lang="hu-HU" altLang="hu-HU" sz="2600" dirty="0"/>
          </a:p>
          <a:p>
            <a:r>
              <a:rPr lang="en-GB" altLang="hu-HU" sz="2600" dirty="0"/>
              <a:t>Expected information for attribute:</a:t>
            </a:r>
            <a:endParaRPr lang="hu-HU" altLang="hu-HU" sz="2600" dirty="0"/>
          </a:p>
          <a:p>
            <a:endParaRPr lang="hu-HU" altLang="hu-HU" sz="2600" dirty="0"/>
          </a:p>
          <a:p>
            <a:pPr marL="457200" lvl="1" indent="0">
              <a:buFontTx/>
              <a:buNone/>
            </a:pPr>
            <a:endParaRPr lang="hu-HU" altLang="hu-HU" sz="2600" dirty="0"/>
          </a:p>
          <a:p>
            <a:pPr>
              <a:defRPr/>
            </a:pPr>
            <a:r>
              <a:rPr lang="en-GB" sz="2600" dirty="0"/>
              <a:t>Information gain:</a:t>
            </a:r>
            <a:r>
              <a:rPr lang="hu-HU" sz="2600" dirty="0"/>
              <a:t> </a:t>
            </a:r>
            <a:r>
              <a:rPr lang="en-GB" sz="2600" dirty="0"/>
              <a:t>information before splitting –</a:t>
            </a:r>
            <a:r>
              <a:rPr lang="hu-HU" sz="2600" dirty="0"/>
              <a:t> </a:t>
            </a:r>
            <a:r>
              <a:rPr lang="en-GB" sz="2600" dirty="0"/>
              <a:t>information after splitting</a:t>
            </a:r>
            <a:endParaRPr lang="hu-HU" sz="2600" dirty="0"/>
          </a:p>
          <a:p>
            <a:pPr>
              <a:defRPr/>
            </a:pPr>
            <a:endParaRPr lang="en-GB" sz="2600" dirty="0"/>
          </a:p>
          <a:p>
            <a:pPr marL="0" indent="0">
              <a:buFontTx/>
              <a:buNone/>
              <a:tabLst>
                <a:tab pos="442913" algn="l"/>
              </a:tabLst>
              <a:defRPr/>
            </a:pPr>
            <a:r>
              <a:rPr lang="hu-HU" sz="2600" dirty="0"/>
              <a:t>	</a:t>
            </a:r>
            <a:r>
              <a:rPr lang="en-GB" sz="2600" dirty="0"/>
              <a:t>gain(</a:t>
            </a:r>
            <a:r>
              <a:rPr lang="hu-HU" sz="2600" i="1" dirty="0" err="1"/>
              <a:t>Type</a:t>
            </a:r>
            <a:r>
              <a:rPr lang="en-GB" sz="2600" dirty="0"/>
              <a:t>) =</a:t>
            </a:r>
            <a:endParaRPr lang="hu-HU" sz="2600" dirty="0"/>
          </a:p>
          <a:p>
            <a:pPr marL="457200" lvl="1" indent="0">
              <a:buFontTx/>
              <a:buNone/>
            </a:pPr>
            <a:endParaRPr lang="en-GB" altLang="hu-HU" sz="2000" dirty="0"/>
          </a:p>
          <a:p>
            <a:endParaRPr lang="hu-HU" alt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755576" y="476672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/>
              <a:t>Type</a:t>
            </a: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343906687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328574"/>
            <a:ext cx="8507288" cy="5529426"/>
          </a:xfrm>
        </p:spPr>
        <p:txBody>
          <a:bodyPr>
            <a:noAutofit/>
          </a:bodyPr>
          <a:lstStyle/>
          <a:p>
            <a:r>
              <a:rPr lang="hu-HU" altLang="hu-HU" sz="1800" i="1" dirty="0" err="1"/>
              <a:t>Type</a:t>
            </a:r>
            <a:r>
              <a:rPr lang="hu-HU" altLang="hu-HU" sz="1800" i="1" dirty="0"/>
              <a:t> = </a:t>
            </a:r>
            <a:r>
              <a:rPr lang="hu-HU" altLang="hu-HU" sz="1800" i="1" dirty="0" err="1"/>
              <a:t>rosé</a:t>
            </a:r>
            <a:r>
              <a:rPr lang="hu-HU" altLang="hu-HU" sz="1800" i="1" dirty="0"/>
              <a:t>:</a:t>
            </a:r>
            <a:br>
              <a:rPr lang="hu-HU" altLang="hu-HU" sz="1800" dirty="0"/>
            </a:br>
            <a:endParaRPr lang="hu-HU" altLang="hu-HU" sz="1800" dirty="0"/>
          </a:p>
          <a:p>
            <a:pPr marL="0" indent="0">
              <a:buNone/>
              <a:tabLst>
                <a:tab pos="442913" algn="l"/>
              </a:tabLst>
            </a:pPr>
            <a:r>
              <a:rPr lang="hu-HU" altLang="hu-HU" sz="1800" dirty="0"/>
              <a:t>	</a:t>
            </a:r>
            <a:r>
              <a:rPr lang="hu-HU" altLang="hu-HU" sz="1800" dirty="0" err="1"/>
              <a:t>Info</a:t>
            </a:r>
            <a:r>
              <a:rPr lang="hu-HU" altLang="hu-HU" sz="1800" dirty="0"/>
              <a:t>([1,</a:t>
            </a:r>
            <a:r>
              <a:rPr lang="hu-HU" altLang="hu-HU" sz="1800" dirty="0" err="1"/>
              <a:t>1</a:t>
            </a:r>
            <a:r>
              <a:rPr lang="hu-HU" altLang="hu-HU" sz="1800" dirty="0"/>
              <a:t>]) = </a:t>
            </a:r>
            <a:r>
              <a:rPr lang="hu-HU" altLang="hu-HU" sz="1800" dirty="0" err="1"/>
              <a:t>entropy</a:t>
            </a:r>
            <a:r>
              <a:rPr lang="hu-HU" altLang="hu-HU" sz="1800" dirty="0"/>
              <a:t>(</a:t>
            </a:r>
            <a:r>
              <a:rPr lang="hu-HU" altLang="hu-HU" sz="1800" dirty="0" err="1"/>
              <a:t>1</a:t>
            </a:r>
            <a:r>
              <a:rPr lang="hu-HU" altLang="hu-HU" sz="1800" dirty="0"/>
              <a:t>/2,1/2)=  -1/2 log(1/2)-1/2log(1/2) = 1 </a:t>
            </a:r>
            <a:r>
              <a:rPr lang="hu-HU" altLang="hu-HU" sz="1800" dirty="0" err="1"/>
              <a:t>bits</a:t>
            </a:r>
            <a:endParaRPr lang="hu-HU" altLang="hu-HU" sz="1800" dirty="0"/>
          </a:p>
          <a:p>
            <a:pPr marL="457200" lvl="1" indent="0">
              <a:buFontTx/>
              <a:buNone/>
              <a:tabLst>
                <a:tab pos="1519238" algn="l"/>
              </a:tabLst>
            </a:pPr>
            <a:endParaRPr lang="en-GB" altLang="hu-HU" sz="1800" dirty="0">
              <a:latin typeface="Courier" pitchFamily="49" charset="0"/>
            </a:endParaRPr>
          </a:p>
          <a:p>
            <a:r>
              <a:rPr lang="hu-HU" altLang="hu-HU" sz="1800" i="1" dirty="0" err="1"/>
              <a:t>Type</a:t>
            </a:r>
            <a:r>
              <a:rPr lang="hu-HU" altLang="hu-HU" sz="1800" dirty="0"/>
              <a:t> = </a:t>
            </a:r>
            <a:r>
              <a:rPr lang="hu-HU" altLang="hu-HU" sz="1800" dirty="0" err="1"/>
              <a:t>red</a:t>
            </a:r>
            <a:r>
              <a:rPr lang="hu-HU" altLang="hu-HU" sz="1800" dirty="0"/>
              <a:t>:</a:t>
            </a:r>
          </a:p>
          <a:p>
            <a:pPr marL="0" lvl="1" indent="0">
              <a:buNone/>
              <a:tabLst>
                <a:tab pos="442913" algn="l"/>
              </a:tabLst>
            </a:pPr>
            <a:br>
              <a:rPr lang="hu-HU" altLang="hu-HU" sz="1800" dirty="0"/>
            </a:br>
            <a:r>
              <a:rPr lang="hu-HU" altLang="hu-HU" sz="1800" dirty="0"/>
              <a:t>	</a:t>
            </a:r>
            <a:r>
              <a:rPr lang="hu-HU" altLang="hu-HU" sz="1800" dirty="0" err="1"/>
              <a:t>Info</a:t>
            </a:r>
            <a:r>
              <a:rPr lang="hu-HU" altLang="hu-HU" sz="1800" dirty="0"/>
              <a:t>([3,2]) = = </a:t>
            </a:r>
            <a:r>
              <a:rPr lang="hu-HU" altLang="hu-HU" sz="1800" dirty="0" err="1"/>
              <a:t>entropy</a:t>
            </a:r>
            <a:r>
              <a:rPr lang="hu-HU" altLang="hu-HU" sz="1800" dirty="0"/>
              <a:t>(3/5,2/5)=  -3/5log(3/5)-2/5log(2/5)= 0.972</a:t>
            </a:r>
          </a:p>
          <a:p>
            <a:pPr marL="0" indent="0">
              <a:buNone/>
              <a:tabLst>
                <a:tab pos="442913" algn="l"/>
              </a:tabLst>
            </a:pPr>
            <a:endParaRPr lang="hu-HU" altLang="hu-HU" sz="1800" dirty="0"/>
          </a:p>
          <a:p>
            <a:r>
              <a:rPr lang="hu-HU" altLang="hu-HU" sz="1800" dirty="0" err="1"/>
              <a:t>Type</a:t>
            </a:r>
            <a:r>
              <a:rPr lang="hu-HU" altLang="hu-HU" sz="1800" dirty="0"/>
              <a:t> = </a:t>
            </a:r>
            <a:r>
              <a:rPr lang="hu-HU" altLang="hu-HU" sz="1800" dirty="0" err="1"/>
              <a:t>white</a:t>
            </a:r>
            <a:r>
              <a:rPr lang="hu-HU" altLang="hu-HU" sz="1800" dirty="0"/>
              <a:t>:</a:t>
            </a:r>
          </a:p>
          <a:p>
            <a:pPr marL="0" indent="0">
              <a:buNone/>
              <a:tabLst>
                <a:tab pos="442913" algn="l"/>
              </a:tabLst>
            </a:pPr>
            <a:br>
              <a:rPr lang="hu-HU" altLang="hu-HU" sz="1800" dirty="0"/>
            </a:br>
            <a:r>
              <a:rPr lang="hu-HU" altLang="hu-HU" sz="1800" dirty="0"/>
              <a:t>	</a:t>
            </a:r>
          </a:p>
          <a:p>
            <a:r>
              <a:rPr lang="en-GB" altLang="hu-HU" sz="1800" dirty="0"/>
              <a:t>Expected information for attribute:</a:t>
            </a:r>
            <a:endParaRPr lang="hu-HU" altLang="hu-HU" sz="1800" dirty="0"/>
          </a:p>
          <a:p>
            <a:endParaRPr lang="hu-HU" altLang="hu-HU" sz="1800" dirty="0"/>
          </a:p>
          <a:p>
            <a:pPr marL="457200" lvl="1" indent="0">
              <a:buFontTx/>
              <a:buNone/>
            </a:pPr>
            <a:endParaRPr lang="hu-HU" altLang="hu-HU" sz="1800" dirty="0"/>
          </a:p>
          <a:p>
            <a:pPr>
              <a:defRPr/>
            </a:pPr>
            <a:r>
              <a:rPr lang="en-GB" sz="1800" dirty="0"/>
              <a:t>Information gain:</a:t>
            </a:r>
            <a:r>
              <a:rPr lang="hu-HU" sz="1800" dirty="0"/>
              <a:t> </a:t>
            </a:r>
            <a:r>
              <a:rPr lang="en-GB" sz="1800" dirty="0"/>
              <a:t>information before splitting –</a:t>
            </a:r>
            <a:r>
              <a:rPr lang="hu-HU" sz="1800" dirty="0"/>
              <a:t> </a:t>
            </a:r>
            <a:r>
              <a:rPr lang="en-GB" sz="1800" dirty="0"/>
              <a:t>information after splitting</a:t>
            </a:r>
            <a:endParaRPr lang="hu-HU" sz="1800" dirty="0"/>
          </a:p>
          <a:p>
            <a:pPr>
              <a:defRPr/>
            </a:pPr>
            <a:endParaRPr lang="en-GB" sz="1800" dirty="0"/>
          </a:p>
          <a:p>
            <a:pPr marL="0" indent="0">
              <a:buFontTx/>
              <a:buNone/>
              <a:tabLst>
                <a:tab pos="442913" algn="l"/>
              </a:tabLst>
              <a:defRPr/>
            </a:pPr>
            <a:r>
              <a:rPr lang="hu-HU" sz="1800" dirty="0"/>
              <a:t>	</a:t>
            </a:r>
            <a:r>
              <a:rPr lang="en-GB" sz="1800" dirty="0"/>
              <a:t>gain(</a:t>
            </a:r>
            <a:r>
              <a:rPr lang="hu-HU" sz="1800" i="1" dirty="0" err="1"/>
              <a:t>Type</a:t>
            </a:r>
            <a:r>
              <a:rPr lang="en-GB" sz="1800" i="1" dirty="0"/>
              <a:t> </a:t>
            </a:r>
            <a:r>
              <a:rPr lang="en-GB" sz="1800" dirty="0"/>
              <a:t>) =</a:t>
            </a:r>
            <a:endParaRPr lang="hu-HU" sz="1800" dirty="0"/>
          </a:p>
          <a:p>
            <a:pPr marL="457200" lvl="1" indent="0">
              <a:buFontTx/>
              <a:buNone/>
            </a:pPr>
            <a:endParaRPr lang="en-GB" altLang="hu-HU" sz="1800" dirty="0"/>
          </a:p>
          <a:p>
            <a:endParaRPr lang="hu-HU" altLang="hu-HU" sz="1800" dirty="0"/>
          </a:p>
        </p:txBody>
      </p:sp>
      <p:sp>
        <p:nvSpPr>
          <p:cNvPr id="4" name="Szövegdoboz 3"/>
          <p:cNvSpPr txBox="1"/>
          <p:nvPr/>
        </p:nvSpPr>
        <p:spPr>
          <a:xfrm>
            <a:off x="755576" y="476672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/>
              <a:t>Type</a:t>
            </a: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197377351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328574"/>
            <a:ext cx="8507288" cy="5529426"/>
          </a:xfrm>
        </p:spPr>
        <p:txBody>
          <a:bodyPr>
            <a:normAutofit fontScale="70000" lnSpcReduction="20000"/>
          </a:bodyPr>
          <a:lstStyle/>
          <a:p>
            <a:r>
              <a:rPr lang="hu-HU" altLang="hu-HU" sz="2600" i="1" dirty="0" err="1"/>
              <a:t>Type</a:t>
            </a:r>
            <a:r>
              <a:rPr lang="hu-HU" altLang="hu-HU" sz="2600" i="1" dirty="0"/>
              <a:t> = </a:t>
            </a:r>
            <a:r>
              <a:rPr lang="hu-HU" altLang="hu-HU" sz="2600" i="1" dirty="0" err="1"/>
              <a:t>rosé</a:t>
            </a:r>
            <a:r>
              <a:rPr lang="hu-HU" altLang="hu-HU" sz="2600" i="1" dirty="0"/>
              <a:t>:</a:t>
            </a:r>
            <a:br>
              <a:rPr lang="hu-HU" altLang="hu-HU" sz="2600" dirty="0"/>
            </a:br>
            <a:endParaRPr lang="hu-HU" altLang="hu-HU" sz="2600" dirty="0"/>
          </a:p>
          <a:p>
            <a:pPr marL="0" indent="0">
              <a:buNone/>
              <a:tabLst>
                <a:tab pos="442913" algn="l"/>
              </a:tabLst>
            </a:pPr>
            <a:r>
              <a:rPr lang="hu-HU" altLang="hu-HU" sz="2600" dirty="0"/>
              <a:t>	</a:t>
            </a:r>
            <a:r>
              <a:rPr lang="hu-HU" altLang="hu-HU" sz="2600" dirty="0" err="1"/>
              <a:t>Info</a:t>
            </a:r>
            <a:r>
              <a:rPr lang="hu-HU" altLang="hu-HU" sz="2600" dirty="0"/>
              <a:t>([1,</a:t>
            </a:r>
            <a:r>
              <a:rPr lang="hu-HU" altLang="hu-HU" sz="2600" dirty="0" err="1"/>
              <a:t>1</a:t>
            </a:r>
            <a:r>
              <a:rPr lang="hu-HU" altLang="hu-HU" sz="2600" dirty="0"/>
              <a:t>]) = </a:t>
            </a:r>
            <a:r>
              <a:rPr lang="hu-HU" altLang="hu-HU" sz="2600" dirty="0" err="1"/>
              <a:t>entropy</a:t>
            </a:r>
            <a:r>
              <a:rPr lang="hu-HU" altLang="hu-HU" sz="2600" dirty="0"/>
              <a:t>(</a:t>
            </a:r>
            <a:r>
              <a:rPr lang="hu-HU" altLang="hu-HU" sz="2600" dirty="0" err="1"/>
              <a:t>1</a:t>
            </a:r>
            <a:r>
              <a:rPr lang="hu-HU" altLang="hu-HU" sz="2600" dirty="0"/>
              <a:t>/2,1/2)=  -1/2 log(1/2)-1/2log(1/2) = 1 </a:t>
            </a:r>
            <a:r>
              <a:rPr lang="hu-HU" altLang="hu-HU" sz="2600" dirty="0" err="1"/>
              <a:t>bits</a:t>
            </a:r>
            <a:endParaRPr lang="hu-HU" altLang="hu-HU" sz="2600" dirty="0"/>
          </a:p>
          <a:p>
            <a:pPr marL="457200" lvl="1" indent="0">
              <a:buFontTx/>
              <a:buNone/>
              <a:tabLst>
                <a:tab pos="1519238" algn="l"/>
              </a:tabLst>
            </a:pPr>
            <a:endParaRPr lang="en-GB" altLang="hu-HU" sz="2600" dirty="0">
              <a:latin typeface="Courier" pitchFamily="49" charset="0"/>
            </a:endParaRPr>
          </a:p>
          <a:p>
            <a:r>
              <a:rPr lang="hu-HU" altLang="hu-HU" sz="2600" i="1" dirty="0" err="1"/>
              <a:t>Type</a:t>
            </a:r>
            <a:r>
              <a:rPr lang="hu-HU" altLang="hu-HU" sz="2600" dirty="0"/>
              <a:t> = </a:t>
            </a:r>
            <a:r>
              <a:rPr lang="hu-HU" altLang="hu-HU" sz="2600" dirty="0" err="1"/>
              <a:t>red</a:t>
            </a:r>
            <a:r>
              <a:rPr lang="hu-HU" altLang="hu-HU" sz="2600" dirty="0"/>
              <a:t>:</a:t>
            </a:r>
          </a:p>
          <a:p>
            <a:pPr marL="0" lvl="1" indent="0">
              <a:buNone/>
              <a:tabLst>
                <a:tab pos="442913" algn="l"/>
              </a:tabLst>
            </a:pPr>
            <a:br>
              <a:rPr lang="hu-HU" altLang="hu-HU" sz="2600" dirty="0"/>
            </a:br>
            <a:r>
              <a:rPr lang="hu-HU" altLang="hu-HU" sz="2600" dirty="0"/>
              <a:t>	</a:t>
            </a:r>
            <a:r>
              <a:rPr lang="hu-HU" altLang="hu-HU" sz="2600" dirty="0" err="1"/>
              <a:t>Info</a:t>
            </a:r>
            <a:r>
              <a:rPr lang="hu-HU" altLang="hu-HU" sz="2600" dirty="0"/>
              <a:t>([3,2]) = = </a:t>
            </a:r>
            <a:r>
              <a:rPr lang="hu-HU" altLang="hu-HU" sz="2600" dirty="0" err="1"/>
              <a:t>entropy</a:t>
            </a:r>
            <a:r>
              <a:rPr lang="hu-HU" altLang="hu-HU" sz="2600" dirty="0"/>
              <a:t>(3/5,2/5)=  -3/5log(3/5)-2/5log(2/5)= 0.972</a:t>
            </a:r>
          </a:p>
          <a:p>
            <a:pPr marL="0" indent="0">
              <a:buNone/>
              <a:tabLst>
                <a:tab pos="442913" algn="l"/>
              </a:tabLst>
            </a:pPr>
            <a:endParaRPr lang="hu-HU" altLang="hu-HU" sz="2600" dirty="0"/>
          </a:p>
          <a:p>
            <a:r>
              <a:rPr lang="hu-HU" altLang="hu-HU" sz="2600" dirty="0" err="1"/>
              <a:t>Type</a:t>
            </a:r>
            <a:r>
              <a:rPr lang="hu-HU" altLang="hu-HU" sz="2600" dirty="0"/>
              <a:t> = </a:t>
            </a:r>
            <a:r>
              <a:rPr lang="hu-HU" altLang="hu-HU" sz="2600" dirty="0" err="1"/>
              <a:t>white</a:t>
            </a:r>
            <a:r>
              <a:rPr lang="hu-HU" altLang="hu-HU" sz="2600" dirty="0"/>
              <a:t>:</a:t>
            </a:r>
          </a:p>
          <a:p>
            <a:pPr marL="0" indent="0">
              <a:buNone/>
              <a:tabLst>
                <a:tab pos="442913" algn="l"/>
              </a:tabLst>
            </a:pPr>
            <a:br>
              <a:rPr lang="hu-HU" altLang="hu-HU" sz="2600" dirty="0"/>
            </a:br>
            <a:r>
              <a:rPr lang="hu-HU" altLang="hu-HU" sz="2600" dirty="0"/>
              <a:t>	</a:t>
            </a:r>
            <a:r>
              <a:rPr lang="hu-HU" altLang="hu-HU" sz="2600" dirty="0" err="1"/>
              <a:t>Info</a:t>
            </a:r>
            <a:r>
              <a:rPr lang="hu-HU" altLang="hu-HU" sz="2600" dirty="0"/>
              <a:t>([0,2]) = </a:t>
            </a:r>
            <a:r>
              <a:rPr lang="hu-HU" altLang="hu-HU" sz="2600" dirty="0" err="1"/>
              <a:t>entropy</a:t>
            </a:r>
            <a:r>
              <a:rPr lang="hu-HU" altLang="hu-HU" sz="2600" dirty="0"/>
              <a:t>(0/2,</a:t>
            </a:r>
            <a:r>
              <a:rPr lang="hu-HU" altLang="hu-HU" sz="2600" dirty="0" err="1"/>
              <a:t>2</a:t>
            </a:r>
            <a:r>
              <a:rPr lang="hu-HU" altLang="hu-HU" sz="2600" dirty="0"/>
              <a:t>/</a:t>
            </a:r>
            <a:r>
              <a:rPr lang="hu-HU" altLang="hu-HU" sz="2600" dirty="0" err="1"/>
              <a:t>2</a:t>
            </a:r>
            <a:r>
              <a:rPr lang="hu-HU" altLang="hu-HU" sz="2600" dirty="0"/>
              <a:t>)=  -0/2 log(0/2)-2/2log(2/</a:t>
            </a:r>
            <a:r>
              <a:rPr lang="hu-HU" altLang="hu-HU" sz="2600" dirty="0" err="1"/>
              <a:t>2</a:t>
            </a:r>
            <a:r>
              <a:rPr lang="hu-HU" altLang="hu-HU" sz="2600" dirty="0"/>
              <a:t>) =  0 </a:t>
            </a:r>
            <a:r>
              <a:rPr lang="hu-HU" altLang="hu-HU" sz="2600" dirty="0" err="1"/>
              <a:t>bits</a:t>
            </a:r>
            <a:endParaRPr lang="hu-HU" altLang="hu-HU" sz="2600" dirty="0"/>
          </a:p>
          <a:p>
            <a:pPr marL="0" indent="0">
              <a:buNone/>
              <a:tabLst>
                <a:tab pos="442913" algn="l"/>
              </a:tabLst>
            </a:pPr>
            <a:endParaRPr lang="hu-HU" altLang="hu-HU" sz="2600" dirty="0"/>
          </a:p>
          <a:p>
            <a:endParaRPr lang="hu-HU" altLang="hu-HU" sz="2600" dirty="0"/>
          </a:p>
          <a:p>
            <a:r>
              <a:rPr lang="en-GB" altLang="hu-HU" sz="2600" dirty="0"/>
              <a:t>Expected information for attribute:</a:t>
            </a:r>
            <a:endParaRPr lang="hu-HU" altLang="hu-HU" sz="2600" dirty="0"/>
          </a:p>
          <a:p>
            <a:endParaRPr lang="hu-HU" altLang="hu-HU" sz="2600" dirty="0"/>
          </a:p>
          <a:p>
            <a:pPr marL="457200" lvl="1" indent="0">
              <a:buFontTx/>
              <a:buNone/>
            </a:pPr>
            <a:endParaRPr lang="hu-HU" altLang="hu-HU" sz="2600" dirty="0"/>
          </a:p>
          <a:p>
            <a:pPr>
              <a:defRPr/>
            </a:pPr>
            <a:r>
              <a:rPr lang="en-GB" sz="2600" dirty="0"/>
              <a:t>Information gain:</a:t>
            </a:r>
            <a:r>
              <a:rPr lang="hu-HU" sz="2600" dirty="0"/>
              <a:t> </a:t>
            </a:r>
            <a:r>
              <a:rPr lang="en-GB" sz="2600" dirty="0"/>
              <a:t>information before splitting –</a:t>
            </a:r>
            <a:r>
              <a:rPr lang="hu-HU" sz="2600" dirty="0"/>
              <a:t> </a:t>
            </a:r>
            <a:r>
              <a:rPr lang="en-GB" sz="2600" dirty="0"/>
              <a:t>information after splitting</a:t>
            </a:r>
            <a:endParaRPr lang="hu-HU" sz="2600" dirty="0"/>
          </a:p>
          <a:p>
            <a:pPr>
              <a:defRPr/>
            </a:pPr>
            <a:endParaRPr lang="en-GB" sz="2600" dirty="0"/>
          </a:p>
          <a:p>
            <a:pPr marL="0" indent="0">
              <a:buFontTx/>
              <a:buNone/>
              <a:tabLst>
                <a:tab pos="442913" algn="l"/>
              </a:tabLst>
              <a:defRPr/>
            </a:pPr>
            <a:r>
              <a:rPr lang="hu-HU" sz="2600" dirty="0"/>
              <a:t>	</a:t>
            </a:r>
            <a:r>
              <a:rPr lang="en-GB" sz="2600" dirty="0"/>
              <a:t>gain(</a:t>
            </a:r>
            <a:r>
              <a:rPr lang="hu-HU" sz="2600" i="1" dirty="0" err="1"/>
              <a:t>Type</a:t>
            </a:r>
            <a:r>
              <a:rPr lang="en-GB" sz="2600" i="1" dirty="0"/>
              <a:t> </a:t>
            </a:r>
            <a:r>
              <a:rPr lang="en-GB" sz="2600" dirty="0"/>
              <a:t>) =</a:t>
            </a:r>
            <a:endParaRPr lang="hu-HU" sz="2600" dirty="0"/>
          </a:p>
          <a:p>
            <a:pPr marL="457200" lvl="1" indent="0">
              <a:buFontTx/>
              <a:buNone/>
            </a:pPr>
            <a:endParaRPr lang="en-GB" altLang="hu-HU" sz="2000" dirty="0"/>
          </a:p>
          <a:p>
            <a:endParaRPr lang="hu-HU" alt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755576" y="476672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/>
              <a:t>Type</a:t>
            </a: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144083644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328574"/>
            <a:ext cx="8507288" cy="5529426"/>
          </a:xfrm>
        </p:spPr>
        <p:txBody>
          <a:bodyPr>
            <a:normAutofit fontScale="70000" lnSpcReduction="20000"/>
          </a:bodyPr>
          <a:lstStyle/>
          <a:p>
            <a:r>
              <a:rPr lang="hu-HU" altLang="hu-HU" sz="2600" i="1" dirty="0" err="1"/>
              <a:t>Type</a:t>
            </a:r>
            <a:r>
              <a:rPr lang="hu-HU" altLang="hu-HU" sz="2600" i="1" dirty="0"/>
              <a:t> = </a:t>
            </a:r>
            <a:r>
              <a:rPr lang="hu-HU" altLang="hu-HU" sz="2600" i="1" dirty="0" err="1"/>
              <a:t>rosé</a:t>
            </a:r>
            <a:r>
              <a:rPr lang="hu-HU" altLang="hu-HU" sz="2600" i="1" dirty="0"/>
              <a:t>:</a:t>
            </a:r>
            <a:br>
              <a:rPr lang="hu-HU" altLang="hu-HU" sz="2600" dirty="0"/>
            </a:br>
            <a:endParaRPr lang="hu-HU" altLang="hu-HU" sz="2600" dirty="0"/>
          </a:p>
          <a:p>
            <a:pPr marL="0" indent="0">
              <a:buNone/>
              <a:tabLst>
                <a:tab pos="442913" algn="l"/>
              </a:tabLst>
            </a:pPr>
            <a:r>
              <a:rPr lang="hu-HU" altLang="hu-HU" sz="2600" dirty="0"/>
              <a:t>	</a:t>
            </a:r>
            <a:r>
              <a:rPr lang="hu-HU" altLang="hu-HU" sz="2600" dirty="0" err="1"/>
              <a:t>Info</a:t>
            </a:r>
            <a:r>
              <a:rPr lang="hu-HU" altLang="hu-HU" sz="2600" dirty="0"/>
              <a:t>([1,</a:t>
            </a:r>
            <a:r>
              <a:rPr lang="hu-HU" altLang="hu-HU" sz="2600" dirty="0" err="1"/>
              <a:t>1</a:t>
            </a:r>
            <a:r>
              <a:rPr lang="hu-HU" altLang="hu-HU" sz="2600" dirty="0"/>
              <a:t>]) = </a:t>
            </a:r>
            <a:r>
              <a:rPr lang="hu-HU" altLang="hu-HU" sz="2600" dirty="0" err="1"/>
              <a:t>entropy</a:t>
            </a:r>
            <a:r>
              <a:rPr lang="hu-HU" altLang="hu-HU" sz="2600" dirty="0"/>
              <a:t>(</a:t>
            </a:r>
            <a:r>
              <a:rPr lang="hu-HU" altLang="hu-HU" sz="2600" dirty="0" err="1"/>
              <a:t>1</a:t>
            </a:r>
            <a:r>
              <a:rPr lang="hu-HU" altLang="hu-HU" sz="2600" dirty="0"/>
              <a:t>/2,1/2)=  -1/2 log(1/2)-1/2log(1/2) = 1 </a:t>
            </a:r>
            <a:r>
              <a:rPr lang="hu-HU" altLang="hu-HU" sz="2600" dirty="0" err="1"/>
              <a:t>bits</a:t>
            </a:r>
            <a:endParaRPr lang="hu-HU" altLang="hu-HU" sz="2600" dirty="0"/>
          </a:p>
          <a:p>
            <a:pPr marL="457200" lvl="1" indent="0">
              <a:buFontTx/>
              <a:buNone/>
              <a:tabLst>
                <a:tab pos="1519238" algn="l"/>
              </a:tabLst>
            </a:pPr>
            <a:endParaRPr lang="en-GB" altLang="hu-HU" sz="2600" dirty="0">
              <a:latin typeface="Courier" pitchFamily="49" charset="0"/>
            </a:endParaRPr>
          </a:p>
          <a:p>
            <a:r>
              <a:rPr lang="hu-HU" altLang="hu-HU" sz="2600" i="1" dirty="0" err="1"/>
              <a:t>Type</a:t>
            </a:r>
            <a:r>
              <a:rPr lang="hu-HU" altLang="hu-HU" sz="2600" dirty="0"/>
              <a:t> = </a:t>
            </a:r>
            <a:r>
              <a:rPr lang="hu-HU" altLang="hu-HU" sz="2600" dirty="0" err="1"/>
              <a:t>red</a:t>
            </a:r>
            <a:r>
              <a:rPr lang="hu-HU" altLang="hu-HU" sz="2600" dirty="0"/>
              <a:t>:</a:t>
            </a:r>
          </a:p>
          <a:p>
            <a:pPr marL="0" lvl="1" indent="0">
              <a:buNone/>
              <a:tabLst>
                <a:tab pos="442913" algn="l"/>
              </a:tabLst>
            </a:pPr>
            <a:br>
              <a:rPr lang="hu-HU" altLang="hu-HU" sz="2600" dirty="0"/>
            </a:br>
            <a:r>
              <a:rPr lang="hu-HU" altLang="hu-HU" sz="2600" dirty="0"/>
              <a:t>	</a:t>
            </a:r>
            <a:r>
              <a:rPr lang="hu-HU" altLang="hu-HU" sz="2600" dirty="0" err="1"/>
              <a:t>Info</a:t>
            </a:r>
            <a:r>
              <a:rPr lang="hu-HU" altLang="hu-HU" sz="2600" dirty="0"/>
              <a:t>([3,2]) = = </a:t>
            </a:r>
            <a:r>
              <a:rPr lang="hu-HU" altLang="hu-HU" sz="2600" dirty="0" err="1"/>
              <a:t>entropy</a:t>
            </a:r>
            <a:r>
              <a:rPr lang="hu-HU" altLang="hu-HU" sz="2600" dirty="0"/>
              <a:t>(3/5,2/5)=  -3/5log(3/5)-2/5log(2/5)= 0.972</a:t>
            </a:r>
          </a:p>
          <a:p>
            <a:pPr marL="0" indent="0">
              <a:buNone/>
              <a:tabLst>
                <a:tab pos="442913" algn="l"/>
              </a:tabLst>
            </a:pPr>
            <a:endParaRPr lang="hu-HU" altLang="hu-HU" sz="2600" dirty="0"/>
          </a:p>
          <a:p>
            <a:r>
              <a:rPr lang="hu-HU" altLang="hu-HU" sz="2600" dirty="0" err="1"/>
              <a:t>Type</a:t>
            </a:r>
            <a:r>
              <a:rPr lang="hu-HU" altLang="hu-HU" sz="2600" dirty="0"/>
              <a:t> = </a:t>
            </a:r>
            <a:r>
              <a:rPr lang="hu-HU" altLang="hu-HU" sz="2600" dirty="0" err="1"/>
              <a:t>white</a:t>
            </a:r>
            <a:r>
              <a:rPr lang="hu-HU" altLang="hu-HU" sz="2600" dirty="0"/>
              <a:t>:</a:t>
            </a:r>
          </a:p>
          <a:p>
            <a:pPr marL="0" indent="0">
              <a:buNone/>
              <a:tabLst>
                <a:tab pos="442913" algn="l"/>
              </a:tabLst>
            </a:pPr>
            <a:br>
              <a:rPr lang="hu-HU" altLang="hu-HU" sz="2600" dirty="0"/>
            </a:br>
            <a:r>
              <a:rPr lang="hu-HU" altLang="hu-HU" sz="2600" dirty="0"/>
              <a:t>	</a:t>
            </a:r>
            <a:r>
              <a:rPr lang="hu-HU" altLang="hu-HU" sz="2600" dirty="0" err="1"/>
              <a:t>Info</a:t>
            </a:r>
            <a:r>
              <a:rPr lang="hu-HU" altLang="hu-HU" sz="2600" dirty="0"/>
              <a:t>([0,2]) = </a:t>
            </a:r>
            <a:r>
              <a:rPr lang="hu-HU" altLang="hu-HU" sz="2600" dirty="0" err="1"/>
              <a:t>entropy</a:t>
            </a:r>
            <a:r>
              <a:rPr lang="hu-HU" altLang="hu-HU" sz="2600" dirty="0"/>
              <a:t>(0/2,</a:t>
            </a:r>
            <a:r>
              <a:rPr lang="hu-HU" altLang="hu-HU" sz="2600" dirty="0" err="1"/>
              <a:t>2</a:t>
            </a:r>
            <a:r>
              <a:rPr lang="hu-HU" altLang="hu-HU" sz="2600" dirty="0"/>
              <a:t>/</a:t>
            </a:r>
            <a:r>
              <a:rPr lang="hu-HU" altLang="hu-HU" sz="2600" dirty="0" err="1"/>
              <a:t>2</a:t>
            </a:r>
            <a:r>
              <a:rPr lang="hu-HU" altLang="hu-HU" sz="2600" dirty="0"/>
              <a:t>)=  -0/2 log(0/2)-2/2log(2/</a:t>
            </a:r>
            <a:r>
              <a:rPr lang="hu-HU" altLang="hu-HU" sz="2600" dirty="0" err="1"/>
              <a:t>2</a:t>
            </a:r>
            <a:r>
              <a:rPr lang="hu-HU" altLang="hu-HU" sz="2600" dirty="0"/>
              <a:t>) =  0 </a:t>
            </a:r>
            <a:r>
              <a:rPr lang="hu-HU" altLang="hu-HU" sz="2600" dirty="0" err="1"/>
              <a:t>bits</a:t>
            </a:r>
            <a:endParaRPr lang="hu-HU" altLang="hu-HU" sz="2600" dirty="0"/>
          </a:p>
          <a:p>
            <a:pPr marL="0" indent="0">
              <a:buNone/>
              <a:tabLst>
                <a:tab pos="442913" algn="l"/>
              </a:tabLst>
            </a:pPr>
            <a:endParaRPr lang="hu-HU" altLang="hu-HU" sz="2600" dirty="0"/>
          </a:p>
          <a:p>
            <a:endParaRPr lang="hu-HU" altLang="hu-HU" sz="2600" dirty="0"/>
          </a:p>
          <a:p>
            <a:r>
              <a:rPr lang="en-GB" altLang="hu-HU" sz="2600" dirty="0"/>
              <a:t>Expected information for attribute:</a:t>
            </a:r>
            <a:endParaRPr lang="hu-HU" altLang="hu-HU" sz="2600" dirty="0"/>
          </a:p>
          <a:p>
            <a:endParaRPr lang="hu-HU" altLang="hu-HU" sz="2600" dirty="0"/>
          </a:p>
          <a:p>
            <a:pPr marL="457200" lvl="1" indent="0">
              <a:buFontTx/>
              <a:buNone/>
            </a:pPr>
            <a:r>
              <a:rPr lang="hu-HU" altLang="hu-HU" sz="2600" dirty="0" err="1"/>
              <a:t>Info</a:t>
            </a:r>
            <a:r>
              <a:rPr lang="hu-HU" altLang="hu-HU" sz="2600" dirty="0"/>
              <a:t>([1,</a:t>
            </a:r>
            <a:r>
              <a:rPr lang="hu-HU" altLang="hu-HU" sz="2600" dirty="0" err="1"/>
              <a:t>1</a:t>
            </a:r>
            <a:r>
              <a:rPr lang="hu-HU" altLang="hu-HU" sz="2600" dirty="0"/>
              <a:t>], [3,2], [0,2]) = </a:t>
            </a:r>
            <a:r>
              <a:rPr lang="hu-HU" altLang="hu-HU" sz="2600" dirty="0" err="1"/>
              <a:t>2</a:t>
            </a:r>
            <a:r>
              <a:rPr lang="hu-HU" altLang="hu-HU" sz="2600" dirty="0"/>
              <a:t>/9 * 1 + 5/9 * 0.972 + 2/9 *0 =  0.762 </a:t>
            </a:r>
            <a:r>
              <a:rPr lang="hu-HU" altLang="hu-HU" sz="2600" dirty="0" err="1"/>
              <a:t>bits</a:t>
            </a:r>
            <a:endParaRPr lang="hu-HU" altLang="hu-HU" sz="2600" dirty="0"/>
          </a:p>
          <a:p>
            <a:pPr marL="457200" lvl="1" indent="0">
              <a:buFontTx/>
              <a:buNone/>
            </a:pPr>
            <a:endParaRPr lang="hu-HU" altLang="hu-HU" sz="2600" dirty="0"/>
          </a:p>
          <a:p>
            <a:pPr>
              <a:defRPr/>
            </a:pPr>
            <a:r>
              <a:rPr lang="en-GB" sz="2600" dirty="0"/>
              <a:t>Information gain:</a:t>
            </a:r>
            <a:r>
              <a:rPr lang="hu-HU" sz="2600" dirty="0"/>
              <a:t> </a:t>
            </a:r>
            <a:r>
              <a:rPr lang="en-GB" sz="2600" dirty="0"/>
              <a:t>information before splitting –</a:t>
            </a:r>
            <a:r>
              <a:rPr lang="hu-HU" sz="2600" dirty="0"/>
              <a:t> </a:t>
            </a:r>
            <a:r>
              <a:rPr lang="en-GB" sz="2600" dirty="0"/>
              <a:t>information after splitting</a:t>
            </a:r>
            <a:endParaRPr lang="hu-HU" sz="2600" dirty="0"/>
          </a:p>
          <a:p>
            <a:pPr>
              <a:defRPr/>
            </a:pPr>
            <a:endParaRPr lang="en-GB" sz="2600" dirty="0"/>
          </a:p>
          <a:p>
            <a:pPr marL="0" indent="0">
              <a:buFontTx/>
              <a:buNone/>
              <a:tabLst>
                <a:tab pos="442913" algn="l"/>
              </a:tabLst>
              <a:defRPr/>
            </a:pPr>
            <a:r>
              <a:rPr lang="hu-HU" sz="2600" dirty="0"/>
              <a:t>	</a:t>
            </a:r>
            <a:r>
              <a:rPr lang="en-GB" sz="2600" dirty="0"/>
              <a:t>gain(</a:t>
            </a:r>
            <a:r>
              <a:rPr lang="hu-HU" sz="2600" i="1" dirty="0" err="1"/>
              <a:t>Type</a:t>
            </a:r>
            <a:r>
              <a:rPr lang="en-GB" sz="2600" i="1" dirty="0"/>
              <a:t> </a:t>
            </a:r>
            <a:r>
              <a:rPr lang="en-GB" sz="2600" dirty="0"/>
              <a:t>) = </a:t>
            </a:r>
            <a:endParaRPr lang="hu-HU" sz="2600" dirty="0"/>
          </a:p>
          <a:p>
            <a:pPr marL="457200" lvl="1" indent="0">
              <a:buFontTx/>
              <a:buNone/>
            </a:pPr>
            <a:endParaRPr lang="en-GB" altLang="hu-HU" sz="2000" dirty="0"/>
          </a:p>
          <a:p>
            <a:endParaRPr lang="hu-HU" alt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755576" y="476672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/>
              <a:t>Type</a:t>
            </a: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458232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/>
          <p:nvPr/>
        </p:nvPicPr>
        <p:blipFill>
          <a:blip r:embed="rId3"/>
          <a:stretch>
            <a:fillRect/>
          </a:stretch>
        </p:blipFill>
        <p:spPr>
          <a:xfrm>
            <a:off x="827584" y="1628800"/>
            <a:ext cx="7622728" cy="3528392"/>
          </a:xfrm>
          <a:prstGeom prst="rect">
            <a:avLst/>
          </a:prstGeom>
        </p:spPr>
      </p:pic>
      <p:sp>
        <p:nvSpPr>
          <p:cNvPr id="3" name="Szövegdoboz 2"/>
          <p:cNvSpPr txBox="1"/>
          <p:nvPr/>
        </p:nvSpPr>
        <p:spPr>
          <a:xfrm>
            <a:off x="755576" y="620688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>
                <a:solidFill>
                  <a:prstClr val="white"/>
                </a:solidFill>
              </a:rPr>
              <a:t>Wine</a:t>
            </a:r>
            <a:r>
              <a:rPr lang="hu-HU" sz="4000" dirty="0">
                <a:solidFill>
                  <a:prstClr val="white"/>
                </a:solidFill>
              </a:rPr>
              <a:t> </a:t>
            </a:r>
            <a:r>
              <a:rPr lang="hu-HU" sz="4000" dirty="0" err="1">
                <a:solidFill>
                  <a:prstClr val="white"/>
                </a:solidFill>
              </a:rPr>
              <a:t>dataset</a:t>
            </a:r>
            <a:endParaRPr lang="hu-HU" sz="4000" dirty="0">
              <a:solidFill>
                <a:prstClr val="white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1F4C650-2B3D-4CCF-8E42-B3C725B67B33}"/>
              </a:ext>
            </a:extLst>
          </p:cNvPr>
          <p:cNvSpPr/>
          <p:nvPr/>
        </p:nvSpPr>
        <p:spPr>
          <a:xfrm>
            <a:off x="601440" y="5451792"/>
            <a:ext cx="78488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2000" dirty="0"/>
              <a:t>IG:</a:t>
            </a:r>
            <a:r>
              <a:rPr lang="hu-HU" sz="2000" dirty="0"/>
              <a:t> </a:t>
            </a:r>
            <a:r>
              <a:rPr lang="en-US" sz="2000" dirty="0"/>
              <a:t>[</a:t>
            </a:r>
            <a:r>
              <a:rPr lang="en-GB" sz="2000" dirty="0"/>
              <a:t>information before splitting] –</a:t>
            </a:r>
            <a:r>
              <a:rPr lang="hu-HU" sz="2000" dirty="0"/>
              <a:t> </a:t>
            </a:r>
            <a:r>
              <a:rPr lang="en-US" sz="2000" dirty="0"/>
              <a:t>[</a:t>
            </a:r>
            <a:r>
              <a:rPr lang="en-GB" sz="2000" dirty="0"/>
              <a:t>information after splitting]</a:t>
            </a:r>
          </a:p>
          <a:p>
            <a:pPr>
              <a:defRPr/>
            </a:pPr>
            <a:endParaRPr lang="en-GB" sz="2000" dirty="0"/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GB" sz="2000" dirty="0"/>
              <a:t>Calculate for each attribute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306196239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328574"/>
            <a:ext cx="8507288" cy="5529426"/>
          </a:xfrm>
        </p:spPr>
        <p:txBody>
          <a:bodyPr>
            <a:normAutofit fontScale="70000" lnSpcReduction="20000"/>
          </a:bodyPr>
          <a:lstStyle/>
          <a:p>
            <a:r>
              <a:rPr lang="hu-HU" altLang="hu-HU" sz="2600" i="1" dirty="0" err="1"/>
              <a:t>Type</a:t>
            </a:r>
            <a:r>
              <a:rPr lang="hu-HU" altLang="hu-HU" sz="2600" i="1" dirty="0"/>
              <a:t> = </a:t>
            </a:r>
            <a:r>
              <a:rPr lang="hu-HU" altLang="hu-HU" sz="2600" i="1" dirty="0" err="1"/>
              <a:t>rosé</a:t>
            </a:r>
            <a:r>
              <a:rPr lang="hu-HU" altLang="hu-HU" sz="2600" i="1" dirty="0"/>
              <a:t>:</a:t>
            </a:r>
            <a:br>
              <a:rPr lang="hu-HU" altLang="hu-HU" sz="2600" dirty="0"/>
            </a:br>
            <a:endParaRPr lang="hu-HU" altLang="hu-HU" sz="2600" dirty="0"/>
          </a:p>
          <a:p>
            <a:pPr marL="0" indent="0">
              <a:buNone/>
              <a:tabLst>
                <a:tab pos="442913" algn="l"/>
              </a:tabLst>
            </a:pPr>
            <a:r>
              <a:rPr lang="hu-HU" altLang="hu-HU" sz="2600" dirty="0"/>
              <a:t>	</a:t>
            </a:r>
            <a:r>
              <a:rPr lang="hu-HU" altLang="hu-HU" sz="2600" dirty="0" err="1"/>
              <a:t>Info</a:t>
            </a:r>
            <a:r>
              <a:rPr lang="hu-HU" altLang="hu-HU" sz="2600" dirty="0"/>
              <a:t>([1,</a:t>
            </a:r>
            <a:r>
              <a:rPr lang="hu-HU" altLang="hu-HU" sz="2600" dirty="0" err="1"/>
              <a:t>1</a:t>
            </a:r>
            <a:r>
              <a:rPr lang="hu-HU" altLang="hu-HU" sz="2600" dirty="0"/>
              <a:t>]) = </a:t>
            </a:r>
            <a:r>
              <a:rPr lang="hu-HU" altLang="hu-HU" sz="2600" dirty="0" err="1"/>
              <a:t>entropy</a:t>
            </a:r>
            <a:r>
              <a:rPr lang="hu-HU" altLang="hu-HU" sz="2600" dirty="0"/>
              <a:t>(</a:t>
            </a:r>
            <a:r>
              <a:rPr lang="hu-HU" altLang="hu-HU" sz="2600" dirty="0" err="1"/>
              <a:t>1</a:t>
            </a:r>
            <a:r>
              <a:rPr lang="hu-HU" altLang="hu-HU" sz="2600" dirty="0"/>
              <a:t>/2,1/2)=  -1/2 log(1/2)-1/2log(1/2) = 1 </a:t>
            </a:r>
            <a:r>
              <a:rPr lang="hu-HU" altLang="hu-HU" sz="2600" dirty="0" err="1"/>
              <a:t>bits</a:t>
            </a:r>
            <a:endParaRPr lang="hu-HU" altLang="hu-HU" sz="2600" dirty="0"/>
          </a:p>
          <a:p>
            <a:pPr marL="457200" lvl="1" indent="0">
              <a:buFontTx/>
              <a:buNone/>
              <a:tabLst>
                <a:tab pos="1519238" algn="l"/>
              </a:tabLst>
            </a:pPr>
            <a:endParaRPr lang="en-GB" altLang="hu-HU" sz="2600" dirty="0">
              <a:latin typeface="Courier" pitchFamily="49" charset="0"/>
            </a:endParaRPr>
          </a:p>
          <a:p>
            <a:r>
              <a:rPr lang="hu-HU" altLang="hu-HU" sz="2600" i="1" dirty="0" err="1"/>
              <a:t>Type</a:t>
            </a:r>
            <a:r>
              <a:rPr lang="hu-HU" altLang="hu-HU" sz="2600" dirty="0"/>
              <a:t> = </a:t>
            </a:r>
            <a:r>
              <a:rPr lang="hu-HU" altLang="hu-HU" sz="2600" dirty="0" err="1"/>
              <a:t>red</a:t>
            </a:r>
            <a:r>
              <a:rPr lang="hu-HU" altLang="hu-HU" sz="2600" dirty="0"/>
              <a:t>:</a:t>
            </a:r>
          </a:p>
          <a:p>
            <a:pPr marL="0" lvl="1" indent="0">
              <a:buNone/>
              <a:tabLst>
                <a:tab pos="442913" algn="l"/>
              </a:tabLst>
            </a:pPr>
            <a:br>
              <a:rPr lang="hu-HU" altLang="hu-HU" sz="2600" dirty="0"/>
            </a:br>
            <a:r>
              <a:rPr lang="hu-HU" altLang="hu-HU" sz="2600" dirty="0"/>
              <a:t>	</a:t>
            </a:r>
            <a:r>
              <a:rPr lang="hu-HU" altLang="hu-HU" sz="2600" dirty="0" err="1"/>
              <a:t>Info</a:t>
            </a:r>
            <a:r>
              <a:rPr lang="hu-HU" altLang="hu-HU" sz="2600" dirty="0"/>
              <a:t>([3,2]) = = </a:t>
            </a:r>
            <a:r>
              <a:rPr lang="hu-HU" altLang="hu-HU" sz="2600" dirty="0" err="1"/>
              <a:t>entropy</a:t>
            </a:r>
            <a:r>
              <a:rPr lang="hu-HU" altLang="hu-HU" sz="2600" dirty="0"/>
              <a:t>(3/5,2/5)=  -3/5log(3/5)-2/5log(2/5)= 0.972</a:t>
            </a:r>
          </a:p>
          <a:p>
            <a:pPr marL="0" indent="0">
              <a:buNone/>
              <a:tabLst>
                <a:tab pos="442913" algn="l"/>
              </a:tabLst>
            </a:pPr>
            <a:endParaRPr lang="hu-HU" altLang="hu-HU" sz="2600" dirty="0"/>
          </a:p>
          <a:p>
            <a:r>
              <a:rPr lang="hu-HU" altLang="hu-HU" sz="2600" dirty="0" err="1"/>
              <a:t>Type</a:t>
            </a:r>
            <a:r>
              <a:rPr lang="hu-HU" altLang="hu-HU" sz="2600" dirty="0"/>
              <a:t> = </a:t>
            </a:r>
            <a:r>
              <a:rPr lang="hu-HU" altLang="hu-HU" sz="2600" dirty="0" err="1"/>
              <a:t>white</a:t>
            </a:r>
            <a:r>
              <a:rPr lang="hu-HU" altLang="hu-HU" sz="2600" dirty="0"/>
              <a:t>:</a:t>
            </a:r>
          </a:p>
          <a:p>
            <a:pPr marL="0" indent="0">
              <a:buNone/>
              <a:tabLst>
                <a:tab pos="442913" algn="l"/>
              </a:tabLst>
            </a:pPr>
            <a:br>
              <a:rPr lang="hu-HU" altLang="hu-HU" sz="2600" dirty="0"/>
            </a:br>
            <a:r>
              <a:rPr lang="hu-HU" altLang="hu-HU" sz="2600" dirty="0"/>
              <a:t>	</a:t>
            </a:r>
            <a:r>
              <a:rPr lang="hu-HU" altLang="hu-HU" sz="2600" dirty="0" err="1"/>
              <a:t>Info</a:t>
            </a:r>
            <a:r>
              <a:rPr lang="hu-HU" altLang="hu-HU" sz="2600" dirty="0"/>
              <a:t>([0,2]) = </a:t>
            </a:r>
            <a:r>
              <a:rPr lang="hu-HU" altLang="hu-HU" sz="2600" dirty="0" err="1"/>
              <a:t>entropy</a:t>
            </a:r>
            <a:r>
              <a:rPr lang="hu-HU" altLang="hu-HU" sz="2600" dirty="0"/>
              <a:t>(0/2,</a:t>
            </a:r>
            <a:r>
              <a:rPr lang="hu-HU" altLang="hu-HU" sz="2600" dirty="0" err="1"/>
              <a:t>2</a:t>
            </a:r>
            <a:r>
              <a:rPr lang="hu-HU" altLang="hu-HU" sz="2600" dirty="0"/>
              <a:t>/</a:t>
            </a:r>
            <a:r>
              <a:rPr lang="hu-HU" altLang="hu-HU" sz="2600" dirty="0" err="1"/>
              <a:t>2</a:t>
            </a:r>
            <a:r>
              <a:rPr lang="hu-HU" altLang="hu-HU" sz="2600" dirty="0"/>
              <a:t>)=  -0/2 log(0/2)-2/2log(2/</a:t>
            </a:r>
            <a:r>
              <a:rPr lang="hu-HU" altLang="hu-HU" sz="2600" dirty="0" err="1"/>
              <a:t>2</a:t>
            </a:r>
            <a:r>
              <a:rPr lang="hu-HU" altLang="hu-HU" sz="2600" dirty="0"/>
              <a:t>) =  0 </a:t>
            </a:r>
            <a:r>
              <a:rPr lang="hu-HU" altLang="hu-HU" sz="2600" dirty="0" err="1"/>
              <a:t>bits</a:t>
            </a:r>
            <a:endParaRPr lang="hu-HU" altLang="hu-HU" sz="2600" dirty="0"/>
          </a:p>
          <a:p>
            <a:pPr marL="0" indent="0">
              <a:buNone/>
              <a:tabLst>
                <a:tab pos="442913" algn="l"/>
              </a:tabLst>
            </a:pPr>
            <a:endParaRPr lang="hu-HU" altLang="hu-HU" sz="2600" dirty="0"/>
          </a:p>
          <a:p>
            <a:endParaRPr lang="hu-HU" altLang="hu-HU" sz="2600" dirty="0"/>
          </a:p>
          <a:p>
            <a:r>
              <a:rPr lang="en-GB" altLang="hu-HU" sz="2600" dirty="0"/>
              <a:t>Expected information for attribute:</a:t>
            </a:r>
            <a:endParaRPr lang="hu-HU" altLang="hu-HU" sz="2600" dirty="0"/>
          </a:p>
          <a:p>
            <a:endParaRPr lang="hu-HU" altLang="hu-HU" sz="2600" dirty="0"/>
          </a:p>
          <a:p>
            <a:pPr marL="457200" lvl="1" indent="0">
              <a:buFontTx/>
              <a:buNone/>
            </a:pPr>
            <a:r>
              <a:rPr lang="hu-HU" altLang="hu-HU" sz="2600" dirty="0" err="1"/>
              <a:t>Info</a:t>
            </a:r>
            <a:r>
              <a:rPr lang="hu-HU" altLang="hu-HU" sz="2600" dirty="0"/>
              <a:t>([1,</a:t>
            </a:r>
            <a:r>
              <a:rPr lang="hu-HU" altLang="hu-HU" sz="2600" dirty="0" err="1"/>
              <a:t>1</a:t>
            </a:r>
            <a:r>
              <a:rPr lang="hu-HU" altLang="hu-HU" sz="2600" dirty="0"/>
              <a:t>], [3,2], [0,2]) = </a:t>
            </a:r>
            <a:r>
              <a:rPr lang="hu-HU" altLang="hu-HU" sz="2600" dirty="0" err="1"/>
              <a:t>2</a:t>
            </a:r>
            <a:r>
              <a:rPr lang="hu-HU" altLang="hu-HU" sz="2600" dirty="0"/>
              <a:t>/9 * 1 + 5/9 * 0.972 + 2/9 *0 =  0.762 </a:t>
            </a:r>
            <a:r>
              <a:rPr lang="hu-HU" altLang="hu-HU" sz="2600" dirty="0" err="1"/>
              <a:t>bits</a:t>
            </a:r>
            <a:endParaRPr lang="hu-HU" altLang="hu-HU" sz="2600" dirty="0"/>
          </a:p>
          <a:p>
            <a:pPr marL="457200" lvl="1" indent="0">
              <a:buFontTx/>
              <a:buNone/>
            </a:pPr>
            <a:endParaRPr lang="hu-HU" altLang="hu-HU" sz="2600" dirty="0"/>
          </a:p>
          <a:p>
            <a:pPr>
              <a:defRPr/>
            </a:pPr>
            <a:r>
              <a:rPr lang="en-GB" sz="2600" dirty="0"/>
              <a:t>Information gain:</a:t>
            </a:r>
            <a:r>
              <a:rPr lang="hu-HU" sz="2600" dirty="0"/>
              <a:t> </a:t>
            </a:r>
            <a:r>
              <a:rPr lang="en-GB" sz="2600" dirty="0"/>
              <a:t>information before splitting –</a:t>
            </a:r>
            <a:r>
              <a:rPr lang="hu-HU" sz="2600" dirty="0"/>
              <a:t> </a:t>
            </a:r>
            <a:r>
              <a:rPr lang="en-GB" sz="2600" dirty="0"/>
              <a:t>information after splitting</a:t>
            </a:r>
            <a:endParaRPr lang="hu-HU" sz="2600" dirty="0"/>
          </a:p>
          <a:p>
            <a:pPr>
              <a:defRPr/>
            </a:pPr>
            <a:endParaRPr lang="en-GB" sz="2600" dirty="0"/>
          </a:p>
          <a:p>
            <a:pPr marL="0" indent="0">
              <a:buFontTx/>
              <a:buNone/>
              <a:tabLst>
                <a:tab pos="442913" algn="l"/>
              </a:tabLst>
              <a:defRPr/>
            </a:pPr>
            <a:r>
              <a:rPr lang="hu-HU" sz="2600" dirty="0"/>
              <a:t>	</a:t>
            </a:r>
            <a:r>
              <a:rPr lang="en-GB" sz="2600" dirty="0"/>
              <a:t>gain(</a:t>
            </a:r>
            <a:r>
              <a:rPr lang="hu-HU" sz="2600" i="1" dirty="0" err="1"/>
              <a:t>Type</a:t>
            </a:r>
            <a:r>
              <a:rPr lang="en-GB" sz="2600" i="1" dirty="0"/>
              <a:t> </a:t>
            </a:r>
            <a:r>
              <a:rPr lang="en-GB" sz="2600" dirty="0"/>
              <a:t>) = info([</a:t>
            </a:r>
            <a:r>
              <a:rPr lang="hu-HU" sz="2600" dirty="0"/>
              <a:t>4</a:t>
            </a:r>
            <a:r>
              <a:rPr lang="en-GB" sz="2600" dirty="0"/>
              <a:t>,5]) – info([</a:t>
            </a:r>
            <a:r>
              <a:rPr lang="hu-HU" sz="2600" dirty="0"/>
              <a:t>1</a:t>
            </a:r>
            <a:r>
              <a:rPr lang="en-GB" sz="2600" dirty="0"/>
              <a:t>,</a:t>
            </a:r>
            <a:r>
              <a:rPr lang="hu-HU" sz="2600" dirty="0"/>
              <a:t>1</a:t>
            </a:r>
            <a:r>
              <a:rPr lang="en-GB" sz="2600" dirty="0"/>
              <a:t>],[</a:t>
            </a:r>
            <a:r>
              <a:rPr lang="hu-HU" sz="2600" dirty="0"/>
              <a:t>3</a:t>
            </a:r>
            <a:r>
              <a:rPr lang="en-GB" sz="2600" dirty="0"/>
              <a:t>,</a:t>
            </a:r>
            <a:r>
              <a:rPr lang="hu-HU" sz="2600" dirty="0"/>
              <a:t>2</a:t>
            </a:r>
            <a:r>
              <a:rPr lang="en-GB" sz="2600" dirty="0"/>
              <a:t>]</a:t>
            </a:r>
            <a:r>
              <a:rPr lang="hu-HU" sz="2600" dirty="0"/>
              <a:t>,[0,2]</a:t>
            </a:r>
            <a:r>
              <a:rPr lang="en-GB" sz="2600" dirty="0"/>
              <a:t>)</a:t>
            </a:r>
            <a:r>
              <a:rPr lang="hu-HU" sz="2600" dirty="0"/>
              <a:t>  </a:t>
            </a:r>
            <a:r>
              <a:rPr lang="en-GB" sz="2600" dirty="0"/>
              <a:t>= 0.9</a:t>
            </a:r>
            <a:r>
              <a:rPr lang="hu-HU" sz="2600" dirty="0"/>
              <a:t>9</a:t>
            </a:r>
            <a:r>
              <a:rPr lang="en-GB" sz="2600" dirty="0"/>
              <a:t> –</a:t>
            </a:r>
            <a:r>
              <a:rPr lang="hu-HU" sz="2600" dirty="0"/>
              <a:t> 0.762 </a:t>
            </a:r>
            <a:r>
              <a:rPr lang="en-GB" sz="2600" dirty="0"/>
              <a:t>=  </a:t>
            </a:r>
            <a:r>
              <a:rPr lang="hu-HU" sz="2600" dirty="0"/>
              <a:t>0.227 </a:t>
            </a:r>
            <a:r>
              <a:rPr lang="en-GB" sz="2600" dirty="0"/>
              <a:t>bits</a:t>
            </a:r>
            <a:endParaRPr lang="hu-HU" sz="2600" dirty="0"/>
          </a:p>
          <a:p>
            <a:pPr marL="457200" lvl="1" indent="0">
              <a:buFontTx/>
              <a:buNone/>
            </a:pPr>
            <a:endParaRPr lang="en-GB" altLang="hu-HU" sz="2000" dirty="0"/>
          </a:p>
          <a:p>
            <a:endParaRPr lang="hu-HU" alt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755576" y="476672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/>
              <a:t>Type</a:t>
            </a: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125273331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328574"/>
            <a:ext cx="8507288" cy="5529426"/>
          </a:xfrm>
        </p:spPr>
        <p:txBody>
          <a:bodyPr>
            <a:normAutofit/>
          </a:bodyPr>
          <a:lstStyle/>
          <a:p>
            <a:endParaRPr lang="hu-HU" dirty="0"/>
          </a:p>
          <a:p>
            <a:r>
              <a:rPr lang="en-GB" dirty="0"/>
              <a:t>gain(</a:t>
            </a:r>
            <a:r>
              <a:rPr lang="hu-HU" i="1" dirty="0" err="1"/>
              <a:t>Alcohol</a:t>
            </a:r>
            <a:r>
              <a:rPr lang="hu-HU" i="1" dirty="0"/>
              <a:t>_</a:t>
            </a:r>
            <a:r>
              <a:rPr lang="hu-HU" i="1" dirty="0" err="1"/>
              <a:t>content</a:t>
            </a:r>
            <a:r>
              <a:rPr lang="en-GB" i="1" dirty="0"/>
              <a:t> </a:t>
            </a:r>
            <a:r>
              <a:rPr lang="en-GB" dirty="0"/>
              <a:t>) = </a:t>
            </a:r>
            <a:r>
              <a:rPr lang="hu-HU" dirty="0"/>
              <a:t>0.01</a:t>
            </a:r>
            <a:r>
              <a:rPr lang="en-GB" dirty="0"/>
              <a:t> bits</a:t>
            </a:r>
            <a:endParaRPr lang="hu-HU" dirty="0"/>
          </a:p>
          <a:p>
            <a:r>
              <a:rPr lang="en-GB" dirty="0"/>
              <a:t>gain(</a:t>
            </a:r>
            <a:r>
              <a:rPr lang="hu-HU" i="1" dirty="0" err="1"/>
              <a:t>Sweetness</a:t>
            </a:r>
            <a:r>
              <a:rPr lang="en-GB" i="1" dirty="0"/>
              <a:t> </a:t>
            </a:r>
            <a:r>
              <a:rPr lang="en-GB" dirty="0"/>
              <a:t>) =  </a:t>
            </a:r>
            <a:r>
              <a:rPr lang="hu-HU" dirty="0"/>
              <a:t>0.019 </a:t>
            </a:r>
            <a:r>
              <a:rPr lang="en-GB" dirty="0"/>
              <a:t>bits</a:t>
            </a:r>
            <a:endParaRPr lang="hu-HU" dirty="0"/>
          </a:p>
          <a:p>
            <a:r>
              <a:rPr lang="en-GB" dirty="0"/>
              <a:t>gain(</a:t>
            </a:r>
            <a:r>
              <a:rPr lang="hu-HU" i="1" dirty="0" err="1"/>
              <a:t>Type</a:t>
            </a:r>
            <a:r>
              <a:rPr lang="en-GB" i="1" dirty="0"/>
              <a:t> </a:t>
            </a:r>
            <a:r>
              <a:rPr lang="en-GB" dirty="0"/>
              <a:t>) = </a:t>
            </a:r>
            <a:r>
              <a:rPr lang="hu-HU" dirty="0"/>
              <a:t>0.227 </a:t>
            </a:r>
            <a:r>
              <a:rPr lang="en-GB" dirty="0"/>
              <a:t>bits</a:t>
            </a:r>
            <a:endParaRPr lang="hu-HU" dirty="0"/>
          </a:p>
          <a:p>
            <a:endParaRPr lang="hu-HU" dirty="0"/>
          </a:p>
          <a:p>
            <a:endParaRPr lang="hu-HU" alt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755576" y="476672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/>
              <a:t>Information</a:t>
            </a:r>
            <a:r>
              <a:rPr lang="hu-HU" sz="4000" dirty="0"/>
              <a:t> </a:t>
            </a:r>
            <a:r>
              <a:rPr lang="hu-HU" sz="4000" dirty="0" err="1"/>
              <a:t>gain</a:t>
            </a: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332407400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328574"/>
            <a:ext cx="8507288" cy="5529426"/>
          </a:xfrm>
        </p:spPr>
        <p:txBody>
          <a:bodyPr>
            <a:normAutofit/>
          </a:bodyPr>
          <a:lstStyle/>
          <a:p>
            <a:endParaRPr lang="hu-HU" dirty="0"/>
          </a:p>
          <a:p>
            <a:r>
              <a:rPr lang="en-GB" dirty="0"/>
              <a:t>gain(</a:t>
            </a:r>
            <a:r>
              <a:rPr lang="hu-HU" i="1" dirty="0" err="1"/>
              <a:t>Alcohol</a:t>
            </a:r>
            <a:r>
              <a:rPr lang="hu-HU" i="1" dirty="0"/>
              <a:t>_</a:t>
            </a:r>
            <a:r>
              <a:rPr lang="hu-HU" i="1" dirty="0" err="1"/>
              <a:t>content</a:t>
            </a:r>
            <a:r>
              <a:rPr lang="en-GB" i="1" dirty="0"/>
              <a:t> </a:t>
            </a:r>
            <a:r>
              <a:rPr lang="en-GB" dirty="0"/>
              <a:t>) = </a:t>
            </a:r>
            <a:r>
              <a:rPr lang="hu-HU" dirty="0"/>
              <a:t>0.01</a:t>
            </a:r>
            <a:r>
              <a:rPr lang="en-GB" dirty="0"/>
              <a:t> bits</a:t>
            </a:r>
            <a:endParaRPr lang="hu-HU" dirty="0"/>
          </a:p>
          <a:p>
            <a:r>
              <a:rPr lang="en-GB" dirty="0"/>
              <a:t>gain(</a:t>
            </a:r>
            <a:r>
              <a:rPr lang="hu-HU" i="1" dirty="0" err="1"/>
              <a:t>Sweetness</a:t>
            </a:r>
            <a:r>
              <a:rPr lang="en-GB" i="1" dirty="0"/>
              <a:t> </a:t>
            </a:r>
            <a:r>
              <a:rPr lang="en-GB" dirty="0"/>
              <a:t>) =  </a:t>
            </a:r>
            <a:r>
              <a:rPr lang="hu-HU" dirty="0"/>
              <a:t>0.019 </a:t>
            </a:r>
            <a:r>
              <a:rPr lang="en-GB" dirty="0"/>
              <a:t>bits</a:t>
            </a:r>
            <a:endParaRPr lang="hu-HU" dirty="0"/>
          </a:p>
          <a:p>
            <a:r>
              <a:rPr lang="en-GB" u="sng" dirty="0"/>
              <a:t>gain(</a:t>
            </a:r>
            <a:r>
              <a:rPr lang="hu-HU" u="sng" dirty="0" err="1"/>
              <a:t>Type</a:t>
            </a:r>
            <a:r>
              <a:rPr lang="en-GB" i="1" u="sng" dirty="0"/>
              <a:t> </a:t>
            </a:r>
            <a:r>
              <a:rPr lang="en-GB" u="sng" dirty="0"/>
              <a:t>) = </a:t>
            </a:r>
            <a:r>
              <a:rPr lang="hu-HU" u="sng" dirty="0"/>
              <a:t>0.227 </a:t>
            </a:r>
            <a:r>
              <a:rPr lang="en-GB" u="sng" dirty="0"/>
              <a:t>bits</a:t>
            </a:r>
            <a:endParaRPr lang="hu-HU" u="sng" dirty="0"/>
          </a:p>
          <a:p>
            <a:endParaRPr lang="hu-HU" dirty="0"/>
          </a:p>
          <a:p>
            <a:endParaRPr lang="hu-HU" alt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755576" y="476672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/>
              <a:t>Information</a:t>
            </a:r>
            <a:r>
              <a:rPr lang="hu-HU" sz="4000" dirty="0"/>
              <a:t> </a:t>
            </a:r>
            <a:r>
              <a:rPr lang="hu-HU" sz="4000" dirty="0" err="1"/>
              <a:t>gain</a:t>
            </a:r>
            <a:endParaRPr lang="hu-HU" sz="4000" dirty="0"/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717032"/>
            <a:ext cx="6603977" cy="288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548449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755576" y="476672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/>
              <a:t>Type</a:t>
            </a:r>
            <a:r>
              <a:rPr lang="hu-HU" sz="4000" dirty="0"/>
              <a:t> = </a:t>
            </a:r>
            <a:r>
              <a:rPr lang="hu-HU" sz="4000" dirty="0" err="1"/>
              <a:t>rosé</a:t>
            </a:r>
            <a:endParaRPr lang="hu-HU" sz="4000" dirty="0"/>
          </a:p>
        </p:txBody>
      </p:sp>
      <p:sp>
        <p:nvSpPr>
          <p:cNvPr id="5" name="Tartalom helye 2"/>
          <p:cNvSpPr>
            <a:spLocks noGrp="1"/>
          </p:cNvSpPr>
          <p:nvPr>
            <p:ph idx="1"/>
          </p:nvPr>
        </p:nvSpPr>
        <p:spPr>
          <a:xfrm>
            <a:off x="457200" y="1328738"/>
            <a:ext cx="8507413" cy="5529262"/>
          </a:xfrm>
        </p:spPr>
        <p:txBody>
          <a:bodyPr>
            <a:noAutofit/>
          </a:bodyPr>
          <a:lstStyle/>
          <a:p>
            <a:r>
              <a:rPr lang="hu-HU" sz="2000" dirty="0"/>
              <a:t>I</a:t>
            </a:r>
            <a:r>
              <a:rPr lang="en-GB" sz="2000" dirty="0" err="1"/>
              <a:t>nformation</a:t>
            </a:r>
            <a:r>
              <a:rPr lang="en-GB" sz="2000" dirty="0"/>
              <a:t> before splitting:</a:t>
            </a:r>
            <a:r>
              <a:rPr lang="hu-HU" sz="2000" dirty="0"/>
              <a:t> I</a:t>
            </a:r>
            <a:r>
              <a:rPr lang="en-GB" sz="2000" dirty="0" err="1"/>
              <a:t>nfo</a:t>
            </a:r>
            <a:r>
              <a:rPr lang="en-GB" sz="2000" dirty="0"/>
              <a:t>[</a:t>
            </a:r>
            <a:r>
              <a:rPr lang="hu-HU" sz="2000" dirty="0"/>
              <a:t>1</a:t>
            </a:r>
            <a:r>
              <a:rPr lang="en-GB" sz="2000" dirty="0"/>
              <a:t>,</a:t>
            </a:r>
            <a:r>
              <a:rPr lang="hu-HU" sz="2000" dirty="0"/>
              <a:t>1</a:t>
            </a:r>
            <a:r>
              <a:rPr lang="en-GB" sz="2000" dirty="0"/>
              <a:t>] = </a:t>
            </a:r>
            <a:r>
              <a:rPr lang="hu-HU" sz="2000" dirty="0"/>
              <a:t>1 </a:t>
            </a:r>
            <a:r>
              <a:rPr lang="hu-HU" sz="2000" dirty="0" err="1"/>
              <a:t>bits</a:t>
            </a:r>
            <a:endParaRPr lang="hu-HU" sz="2000" dirty="0"/>
          </a:p>
          <a:p>
            <a:pPr marL="0" indent="0">
              <a:buNone/>
              <a:tabLst>
                <a:tab pos="442913" algn="l"/>
              </a:tabLst>
            </a:pPr>
            <a:endParaRPr lang="hu-HU" sz="2400" dirty="0"/>
          </a:p>
          <a:p>
            <a:r>
              <a:rPr lang="hu-HU" altLang="hu-HU" sz="2000" i="1" dirty="0" err="1"/>
              <a:t>Alcohol</a:t>
            </a:r>
            <a:r>
              <a:rPr lang="hu-HU" altLang="hu-HU" sz="2000" i="1" dirty="0"/>
              <a:t>_</a:t>
            </a:r>
            <a:r>
              <a:rPr lang="hu-HU" altLang="hu-HU" sz="2000" i="1" dirty="0" err="1"/>
              <a:t>content</a:t>
            </a:r>
            <a:r>
              <a:rPr lang="en-GB" altLang="hu-HU" sz="2000" dirty="0"/>
              <a:t> = </a:t>
            </a:r>
            <a:r>
              <a:rPr lang="hu-HU" altLang="hu-HU" sz="2000" dirty="0" err="1"/>
              <a:t>low</a:t>
            </a:r>
            <a:r>
              <a:rPr lang="en-GB" altLang="hu-HU" sz="2000" dirty="0"/>
              <a:t>:</a:t>
            </a:r>
            <a:r>
              <a:rPr lang="hu-HU" altLang="hu-HU" sz="2000" dirty="0"/>
              <a:t>  </a:t>
            </a:r>
            <a:r>
              <a:rPr lang="hu-HU" altLang="hu-HU" sz="2000" dirty="0" err="1"/>
              <a:t>Info</a:t>
            </a:r>
            <a:r>
              <a:rPr lang="hu-HU" altLang="hu-HU" sz="2000" dirty="0"/>
              <a:t>([1,0]) = </a:t>
            </a:r>
            <a:r>
              <a:rPr lang="hu-HU" altLang="hu-HU" sz="2000" dirty="0" err="1"/>
              <a:t>0</a:t>
            </a:r>
            <a:r>
              <a:rPr lang="hu-HU" altLang="hu-HU" sz="2000" dirty="0"/>
              <a:t> </a:t>
            </a:r>
            <a:r>
              <a:rPr lang="hu-HU" altLang="hu-HU" sz="2000" dirty="0" err="1"/>
              <a:t>bits</a:t>
            </a:r>
            <a:br>
              <a:rPr lang="hu-HU" altLang="hu-HU" sz="2000" dirty="0"/>
            </a:br>
            <a:endParaRPr lang="en-GB" altLang="hu-HU" sz="2000" dirty="0">
              <a:latin typeface="Courier" pitchFamily="49" charset="0"/>
            </a:endParaRPr>
          </a:p>
          <a:p>
            <a:r>
              <a:rPr lang="hu-HU" altLang="hu-HU" sz="2000" i="1" dirty="0" err="1"/>
              <a:t>Alcohol</a:t>
            </a:r>
            <a:r>
              <a:rPr lang="hu-HU" altLang="hu-HU" sz="2000" i="1" dirty="0"/>
              <a:t>_</a:t>
            </a:r>
            <a:r>
              <a:rPr lang="hu-HU" altLang="hu-HU" sz="2000" i="1" dirty="0" err="1"/>
              <a:t>content</a:t>
            </a:r>
            <a:r>
              <a:rPr lang="en-GB" altLang="hu-HU" sz="2000" dirty="0"/>
              <a:t> = </a:t>
            </a:r>
            <a:r>
              <a:rPr lang="hu-HU" altLang="hu-HU" sz="2000" dirty="0" err="1"/>
              <a:t>high</a:t>
            </a:r>
            <a:r>
              <a:rPr lang="en-GB" altLang="hu-HU" sz="2000" dirty="0"/>
              <a:t>:</a:t>
            </a:r>
            <a:r>
              <a:rPr lang="hu-HU" altLang="hu-HU" sz="2000" dirty="0"/>
              <a:t> </a:t>
            </a:r>
            <a:r>
              <a:rPr lang="hu-HU" altLang="hu-HU" sz="2000" dirty="0" err="1"/>
              <a:t>Info</a:t>
            </a:r>
            <a:r>
              <a:rPr lang="hu-HU" altLang="hu-HU" sz="2000" dirty="0"/>
              <a:t>([0,1]) = 0 </a:t>
            </a:r>
            <a:r>
              <a:rPr lang="hu-HU" altLang="hu-HU" sz="2000" dirty="0" err="1"/>
              <a:t>bits</a:t>
            </a:r>
            <a:endParaRPr lang="hu-HU" altLang="hu-HU" sz="20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hu-HU" altLang="hu-HU" sz="20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hu-HU" altLang="hu-HU" sz="2000" dirty="0" err="1"/>
              <a:t>Info</a:t>
            </a:r>
            <a:r>
              <a:rPr lang="hu-HU" altLang="hu-HU" sz="2000" dirty="0"/>
              <a:t>([1,0], [</a:t>
            </a:r>
            <a:r>
              <a:rPr lang="hu-HU" altLang="hu-HU" sz="2000" dirty="0" err="1"/>
              <a:t>0</a:t>
            </a:r>
            <a:r>
              <a:rPr lang="hu-HU" altLang="hu-HU" sz="2000" dirty="0"/>
              <a:t>,1]) = </a:t>
            </a:r>
            <a:r>
              <a:rPr lang="hu-HU" altLang="hu-HU" sz="2000" dirty="0" err="1"/>
              <a:t>1</a:t>
            </a:r>
            <a:r>
              <a:rPr lang="hu-HU" altLang="hu-HU" sz="2000" dirty="0"/>
              <a:t>/2 * 0 + 1/2 * 0 = </a:t>
            </a:r>
            <a:r>
              <a:rPr lang="hu-HU" altLang="hu-HU" sz="2000" dirty="0" err="1"/>
              <a:t>0</a:t>
            </a:r>
            <a:r>
              <a:rPr lang="hu-HU" altLang="hu-HU" sz="2000" dirty="0"/>
              <a:t> </a:t>
            </a:r>
            <a:r>
              <a:rPr lang="hu-HU" altLang="hu-HU" sz="2000" dirty="0" err="1"/>
              <a:t>bits</a:t>
            </a:r>
            <a:endParaRPr lang="hu-HU" altLang="hu-HU" sz="2000" dirty="0"/>
          </a:p>
          <a:p>
            <a:endParaRPr lang="hu-HU" sz="2000" dirty="0"/>
          </a:p>
          <a:p>
            <a:r>
              <a:rPr lang="en-GB" sz="2000" dirty="0"/>
              <a:t>gain(</a:t>
            </a:r>
            <a:r>
              <a:rPr lang="hu-HU" sz="2000" i="1" dirty="0" err="1"/>
              <a:t>Alcohol</a:t>
            </a:r>
            <a:r>
              <a:rPr lang="hu-HU" sz="2000" i="1" dirty="0"/>
              <a:t>_</a:t>
            </a:r>
            <a:r>
              <a:rPr lang="hu-HU" sz="2000" i="1" dirty="0" err="1"/>
              <a:t>content</a:t>
            </a:r>
            <a:r>
              <a:rPr lang="en-GB" sz="2000" i="1" dirty="0"/>
              <a:t> </a:t>
            </a:r>
            <a:r>
              <a:rPr lang="en-GB" sz="2000" dirty="0"/>
              <a:t>) = </a:t>
            </a:r>
            <a:r>
              <a:rPr lang="hu-HU" sz="2000" dirty="0"/>
              <a:t>1</a:t>
            </a:r>
            <a:r>
              <a:rPr lang="en-GB" sz="2000" dirty="0"/>
              <a:t>–</a:t>
            </a:r>
            <a:r>
              <a:rPr lang="hu-HU" sz="2000" dirty="0"/>
              <a:t> 0 </a:t>
            </a:r>
            <a:r>
              <a:rPr lang="en-GB" sz="2000" dirty="0"/>
              <a:t>=  </a:t>
            </a:r>
            <a:r>
              <a:rPr lang="hu-HU" sz="2000" dirty="0"/>
              <a:t>1 </a:t>
            </a:r>
            <a:r>
              <a:rPr lang="hu-HU" sz="2000" dirty="0" err="1"/>
              <a:t>bits</a:t>
            </a:r>
            <a:endParaRPr lang="hu-HU" sz="2000" dirty="0"/>
          </a:p>
          <a:p>
            <a:pPr marL="0" indent="0">
              <a:buNone/>
              <a:tabLst>
                <a:tab pos="442913" algn="l"/>
              </a:tabLst>
            </a:pPr>
            <a:endParaRPr lang="hu-HU" altLang="hu-HU" sz="2000" dirty="0"/>
          </a:p>
          <a:p>
            <a:endParaRPr lang="hu-HU" altLang="hu-HU" sz="2000" dirty="0"/>
          </a:p>
          <a:p>
            <a:pPr marL="0" indent="0">
              <a:buNone/>
              <a:tabLst>
                <a:tab pos="442913" algn="l"/>
              </a:tabLst>
            </a:pPr>
            <a:endParaRPr lang="hu-HU" sz="2400" dirty="0"/>
          </a:p>
          <a:p>
            <a:pPr marL="0" indent="0">
              <a:buNone/>
              <a:tabLst>
                <a:tab pos="442913" algn="l"/>
              </a:tabLst>
            </a:pPr>
            <a:endParaRPr lang="hu-HU" sz="2400" dirty="0"/>
          </a:p>
          <a:p>
            <a:endParaRPr lang="hu-HU" altLang="hu-HU" sz="1600" i="1" dirty="0"/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97152"/>
            <a:ext cx="8044322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559802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755576" y="476672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/>
              <a:t>Type</a:t>
            </a:r>
            <a:r>
              <a:rPr lang="hu-HU" sz="4000" dirty="0"/>
              <a:t> = </a:t>
            </a:r>
            <a:r>
              <a:rPr lang="hu-HU" sz="4000" dirty="0" err="1"/>
              <a:t>rosé</a:t>
            </a:r>
            <a:endParaRPr lang="hu-HU" sz="4000" dirty="0"/>
          </a:p>
        </p:txBody>
      </p:sp>
      <p:sp>
        <p:nvSpPr>
          <p:cNvPr id="5" name="Tartalom helye 2"/>
          <p:cNvSpPr>
            <a:spLocks noGrp="1"/>
          </p:cNvSpPr>
          <p:nvPr>
            <p:ph idx="1"/>
          </p:nvPr>
        </p:nvSpPr>
        <p:spPr>
          <a:xfrm>
            <a:off x="457200" y="1328738"/>
            <a:ext cx="8507413" cy="5529262"/>
          </a:xfrm>
        </p:spPr>
        <p:txBody>
          <a:bodyPr>
            <a:noAutofit/>
          </a:bodyPr>
          <a:lstStyle/>
          <a:p>
            <a:r>
              <a:rPr lang="hu-HU" sz="2000" dirty="0"/>
              <a:t>I</a:t>
            </a:r>
            <a:r>
              <a:rPr lang="en-GB" sz="2000" dirty="0" err="1"/>
              <a:t>nformation</a:t>
            </a:r>
            <a:r>
              <a:rPr lang="en-GB" sz="2000" dirty="0"/>
              <a:t> before splitting:</a:t>
            </a:r>
            <a:r>
              <a:rPr lang="hu-HU" sz="2000" dirty="0"/>
              <a:t> I</a:t>
            </a:r>
            <a:r>
              <a:rPr lang="en-GB" sz="2000" dirty="0" err="1"/>
              <a:t>nfo</a:t>
            </a:r>
            <a:r>
              <a:rPr lang="en-GB" sz="2000" dirty="0"/>
              <a:t>[</a:t>
            </a:r>
            <a:r>
              <a:rPr lang="hu-HU" sz="2000" dirty="0"/>
              <a:t>1</a:t>
            </a:r>
            <a:r>
              <a:rPr lang="en-GB" sz="2000" dirty="0"/>
              <a:t>,</a:t>
            </a:r>
            <a:r>
              <a:rPr lang="hu-HU" sz="2000" dirty="0"/>
              <a:t>1</a:t>
            </a:r>
            <a:r>
              <a:rPr lang="en-GB" sz="2000" dirty="0"/>
              <a:t>] = </a:t>
            </a:r>
            <a:r>
              <a:rPr lang="hu-HU" sz="2000" dirty="0"/>
              <a:t>1 </a:t>
            </a:r>
            <a:r>
              <a:rPr lang="hu-HU" sz="2000" dirty="0" err="1"/>
              <a:t>bits</a:t>
            </a:r>
            <a:endParaRPr lang="hu-HU" sz="2000" dirty="0"/>
          </a:p>
          <a:p>
            <a:pPr marL="0" indent="0">
              <a:buNone/>
              <a:tabLst>
                <a:tab pos="442913" algn="l"/>
              </a:tabLst>
            </a:pPr>
            <a:endParaRPr lang="hu-HU" sz="2400" dirty="0"/>
          </a:p>
          <a:p>
            <a:r>
              <a:rPr lang="hu-HU" altLang="hu-HU" sz="2000" i="1" dirty="0" err="1"/>
              <a:t>Sweetness</a:t>
            </a:r>
            <a:r>
              <a:rPr lang="en-GB" altLang="hu-HU" sz="2000" dirty="0"/>
              <a:t> = </a:t>
            </a:r>
            <a:r>
              <a:rPr lang="hu-HU" altLang="hu-HU" sz="2000" dirty="0" err="1"/>
              <a:t>sweet</a:t>
            </a:r>
            <a:r>
              <a:rPr lang="hu-HU" altLang="hu-HU" sz="2000" dirty="0"/>
              <a:t>:  </a:t>
            </a:r>
            <a:r>
              <a:rPr lang="hu-HU" altLang="hu-HU" sz="2000" dirty="0" err="1"/>
              <a:t>Info</a:t>
            </a:r>
            <a:r>
              <a:rPr lang="hu-HU" altLang="hu-HU" sz="2000" dirty="0"/>
              <a:t>([1,1]) = </a:t>
            </a:r>
            <a:r>
              <a:rPr lang="hu-HU" altLang="hu-HU" sz="2000" dirty="0" err="1"/>
              <a:t>1</a:t>
            </a:r>
            <a:r>
              <a:rPr lang="hu-HU" altLang="hu-HU" sz="2000" dirty="0"/>
              <a:t> </a:t>
            </a:r>
            <a:r>
              <a:rPr lang="hu-HU" altLang="hu-HU" sz="2000" dirty="0" err="1"/>
              <a:t>bits</a:t>
            </a:r>
            <a:endParaRPr lang="hu-HU" altLang="hu-HU" sz="2000" dirty="0"/>
          </a:p>
          <a:p>
            <a:r>
              <a:rPr lang="hu-HU" altLang="hu-HU" sz="2000" i="1" dirty="0" err="1"/>
              <a:t>Sweetness</a:t>
            </a:r>
            <a:r>
              <a:rPr lang="en-GB" altLang="hu-HU" sz="2000" dirty="0"/>
              <a:t> = </a:t>
            </a:r>
            <a:r>
              <a:rPr lang="hu-HU" altLang="hu-HU" sz="2000" dirty="0" err="1"/>
              <a:t>semi-sweet</a:t>
            </a:r>
            <a:r>
              <a:rPr lang="hu-HU" altLang="hu-HU" sz="2000" dirty="0"/>
              <a:t>:  </a:t>
            </a:r>
            <a:r>
              <a:rPr lang="hu-HU" altLang="hu-HU" sz="2000" dirty="0" err="1"/>
              <a:t>Info</a:t>
            </a:r>
            <a:r>
              <a:rPr lang="hu-HU" altLang="hu-HU" sz="2000" dirty="0"/>
              <a:t>([0,</a:t>
            </a:r>
            <a:r>
              <a:rPr lang="hu-HU" altLang="hu-HU" sz="2000" dirty="0" err="1"/>
              <a:t>0</a:t>
            </a:r>
            <a:r>
              <a:rPr lang="hu-HU" altLang="hu-HU" sz="2000" dirty="0"/>
              <a:t>]) = </a:t>
            </a:r>
            <a:r>
              <a:rPr lang="hu-HU" altLang="hu-HU" sz="2000" dirty="0" err="1"/>
              <a:t>0</a:t>
            </a:r>
            <a:r>
              <a:rPr lang="hu-HU" altLang="hu-HU" sz="2000" dirty="0"/>
              <a:t> </a:t>
            </a:r>
            <a:r>
              <a:rPr lang="hu-HU" altLang="hu-HU" sz="2000" dirty="0" err="1"/>
              <a:t>bits</a:t>
            </a:r>
            <a:br>
              <a:rPr lang="hu-HU" altLang="hu-HU" sz="2000" dirty="0"/>
            </a:br>
            <a:r>
              <a:rPr lang="hu-HU" altLang="hu-HU" sz="2000" i="1" dirty="0" err="1"/>
              <a:t>Sweetness</a:t>
            </a:r>
            <a:r>
              <a:rPr lang="en-GB" altLang="hu-HU" sz="2000" dirty="0"/>
              <a:t> = </a:t>
            </a:r>
            <a:r>
              <a:rPr lang="hu-HU" altLang="hu-HU" sz="2000" dirty="0" err="1"/>
              <a:t>dry</a:t>
            </a:r>
            <a:r>
              <a:rPr lang="hu-HU" altLang="hu-HU" sz="2000" dirty="0"/>
              <a:t>:  </a:t>
            </a:r>
            <a:r>
              <a:rPr lang="hu-HU" altLang="hu-HU" sz="2000" dirty="0" err="1"/>
              <a:t>Info</a:t>
            </a:r>
            <a:r>
              <a:rPr lang="hu-HU" altLang="hu-HU" sz="2000" dirty="0"/>
              <a:t>([0,</a:t>
            </a:r>
            <a:r>
              <a:rPr lang="hu-HU" altLang="hu-HU" sz="2000" dirty="0" err="1"/>
              <a:t>0</a:t>
            </a:r>
            <a:r>
              <a:rPr lang="hu-HU" altLang="hu-HU" sz="2000" dirty="0"/>
              <a:t>]) = </a:t>
            </a:r>
            <a:r>
              <a:rPr lang="hu-HU" altLang="hu-HU" sz="2000" dirty="0" err="1"/>
              <a:t>0</a:t>
            </a:r>
            <a:r>
              <a:rPr lang="hu-HU" altLang="hu-HU" sz="2000" dirty="0"/>
              <a:t> </a:t>
            </a:r>
            <a:r>
              <a:rPr lang="hu-HU" altLang="hu-HU" sz="2000" dirty="0" err="1"/>
              <a:t>bits</a:t>
            </a:r>
            <a:br>
              <a:rPr lang="hu-HU" altLang="hu-HU" sz="2000" dirty="0"/>
            </a:br>
            <a:endParaRPr lang="hu-HU" altLang="hu-HU" sz="20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hu-HU" altLang="hu-HU" sz="2000" dirty="0" err="1"/>
              <a:t>Info</a:t>
            </a:r>
            <a:r>
              <a:rPr lang="hu-HU" altLang="hu-HU" sz="2000" dirty="0"/>
              <a:t>([1,</a:t>
            </a:r>
            <a:r>
              <a:rPr lang="hu-HU" altLang="hu-HU" sz="2000" dirty="0" err="1"/>
              <a:t>1</a:t>
            </a:r>
            <a:r>
              <a:rPr lang="hu-HU" altLang="hu-HU" sz="2000" dirty="0"/>
              <a:t>], [0,</a:t>
            </a:r>
            <a:r>
              <a:rPr lang="hu-HU" altLang="hu-HU" sz="2000" dirty="0" err="1"/>
              <a:t>0</a:t>
            </a:r>
            <a:r>
              <a:rPr lang="hu-HU" altLang="hu-HU" sz="2000" dirty="0"/>
              <a:t>]),[</a:t>
            </a:r>
            <a:r>
              <a:rPr lang="hu-HU" altLang="hu-HU" sz="2000" dirty="0" err="1"/>
              <a:t>0</a:t>
            </a:r>
            <a:r>
              <a:rPr lang="hu-HU" altLang="hu-HU" sz="2000" dirty="0"/>
              <a:t>,</a:t>
            </a:r>
            <a:r>
              <a:rPr lang="hu-HU" altLang="hu-HU" sz="2000" dirty="0" err="1"/>
              <a:t>0</a:t>
            </a:r>
            <a:r>
              <a:rPr lang="hu-HU" altLang="hu-HU" sz="2000" dirty="0"/>
              <a:t>]) = 1 </a:t>
            </a:r>
            <a:r>
              <a:rPr lang="hu-HU" altLang="hu-HU" sz="2000" dirty="0" err="1"/>
              <a:t>bits</a:t>
            </a:r>
            <a:endParaRPr lang="hu-HU" altLang="hu-HU" sz="2000" dirty="0"/>
          </a:p>
          <a:p>
            <a:endParaRPr lang="hu-HU" sz="2000" dirty="0"/>
          </a:p>
          <a:p>
            <a:r>
              <a:rPr lang="en-GB" sz="2000" dirty="0"/>
              <a:t>gain(</a:t>
            </a:r>
            <a:r>
              <a:rPr lang="hu-HU" sz="2000" i="1" dirty="0" err="1"/>
              <a:t>Sweetness</a:t>
            </a:r>
            <a:r>
              <a:rPr lang="en-GB" sz="2000" i="1" dirty="0"/>
              <a:t> </a:t>
            </a:r>
            <a:r>
              <a:rPr lang="en-GB" sz="2000" dirty="0"/>
              <a:t>) = </a:t>
            </a:r>
            <a:r>
              <a:rPr lang="hu-HU" sz="2000" dirty="0"/>
              <a:t>1</a:t>
            </a:r>
            <a:r>
              <a:rPr lang="en-GB" sz="2000" dirty="0"/>
              <a:t>–</a:t>
            </a:r>
            <a:r>
              <a:rPr lang="hu-HU" sz="2000" dirty="0"/>
              <a:t> 1 </a:t>
            </a:r>
            <a:r>
              <a:rPr lang="en-GB" sz="2000" dirty="0"/>
              <a:t>=  </a:t>
            </a:r>
            <a:r>
              <a:rPr lang="hu-HU" sz="2000" dirty="0"/>
              <a:t>0 </a:t>
            </a:r>
            <a:r>
              <a:rPr lang="hu-HU" sz="2000" dirty="0" err="1"/>
              <a:t>bits</a:t>
            </a:r>
            <a:endParaRPr lang="hu-HU" sz="2000" dirty="0"/>
          </a:p>
          <a:p>
            <a:pPr marL="0" indent="0">
              <a:buNone/>
              <a:tabLst>
                <a:tab pos="442913" algn="l"/>
              </a:tabLst>
            </a:pPr>
            <a:endParaRPr lang="hu-HU" altLang="hu-HU" sz="2000" dirty="0"/>
          </a:p>
          <a:p>
            <a:endParaRPr lang="hu-HU" altLang="hu-HU" sz="2000" dirty="0"/>
          </a:p>
          <a:p>
            <a:pPr marL="0" indent="0">
              <a:buNone/>
              <a:tabLst>
                <a:tab pos="442913" algn="l"/>
              </a:tabLst>
            </a:pPr>
            <a:endParaRPr lang="hu-HU" sz="2400" dirty="0"/>
          </a:p>
          <a:p>
            <a:pPr marL="0" indent="0">
              <a:buNone/>
              <a:tabLst>
                <a:tab pos="442913" algn="l"/>
              </a:tabLst>
            </a:pPr>
            <a:endParaRPr lang="hu-HU" sz="2400" dirty="0"/>
          </a:p>
          <a:p>
            <a:endParaRPr lang="hu-HU" altLang="hu-HU" sz="1600" i="1" dirty="0"/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97152"/>
            <a:ext cx="8044322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699361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755576" y="476672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/>
              <a:t>Type</a:t>
            </a:r>
            <a:r>
              <a:rPr lang="hu-HU" sz="4000" dirty="0"/>
              <a:t> = </a:t>
            </a:r>
            <a:r>
              <a:rPr lang="hu-HU" sz="4000" dirty="0" err="1"/>
              <a:t>red</a:t>
            </a:r>
            <a:endParaRPr lang="hu-HU" sz="4000" dirty="0"/>
          </a:p>
        </p:txBody>
      </p:sp>
      <p:sp>
        <p:nvSpPr>
          <p:cNvPr id="5" name="Tartalom helye 2"/>
          <p:cNvSpPr>
            <a:spLocks noGrp="1"/>
          </p:cNvSpPr>
          <p:nvPr>
            <p:ph idx="1"/>
          </p:nvPr>
        </p:nvSpPr>
        <p:spPr>
          <a:xfrm>
            <a:off x="457200" y="1328738"/>
            <a:ext cx="8507413" cy="5529262"/>
          </a:xfrm>
        </p:spPr>
        <p:txBody>
          <a:bodyPr>
            <a:noAutofit/>
          </a:bodyPr>
          <a:lstStyle/>
          <a:p>
            <a:r>
              <a:rPr lang="hu-HU" sz="2000" dirty="0"/>
              <a:t>I</a:t>
            </a:r>
            <a:r>
              <a:rPr lang="en-GB" sz="2000" dirty="0" err="1"/>
              <a:t>nformation</a:t>
            </a:r>
            <a:r>
              <a:rPr lang="en-GB" sz="2000" dirty="0"/>
              <a:t> before splitting:</a:t>
            </a:r>
            <a:r>
              <a:rPr lang="hu-HU" sz="2000" dirty="0"/>
              <a:t> I</a:t>
            </a:r>
            <a:r>
              <a:rPr lang="en-GB" sz="2000" dirty="0" err="1"/>
              <a:t>nfo</a:t>
            </a:r>
            <a:r>
              <a:rPr lang="en-GB" sz="2000" dirty="0"/>
              <a:t>[</a:t>
            </a:r>
            <a:r>
              <a:rPr lang="hu-HU" sz="2000" dirty="0"/>
              <a:t>3</a:t>
            </a:r>
            <a:r>
              <a:rPr lang="en-GB" sz="2000" dirty="0"/>
              <a:t>,</a:t>
            </a:r>
            <a:r>
              <a:rPr lang="hu-HU" sz="2000" dirty="0"/>
              <a:t>2</a:t>
            </a:r>
            <a:r>
              <a:rPr lang="en-GB" sz="2000" dirty="0"/>
              <a:t>] =0.972</a:t>
            </a:r>
            <a:r>
              <a:rPr lang="hu-HU" sz="2000" dirty="0"/>
              <a:t> </a:t>
            </a:r>
            <a:r>
              <a:rPr lang="hu-HU" sz="2000" dirty="0" err="1"/>
              <a:t>bits</a:t>
            </a:r>
            <a:endParaRPr lang="hu-HU" sz="2000" dirty="0"/>
          </a:p>
          <a:p>
            <a:pPr marL="0" indent="0">
              <a:buNone/>
              <a:tabLst>
                <a:tab pos="442913" algn="l"/>
              </a:tabLst>
            </a:pPr>
            <a:endParaRPr lang="hu-HU" sz="2400" dirty="0"/>
          </a:p>
          <a:p>
            <a:r>
              <a:rPr lang="hu-HU" altLang="hu-HU" sz="2000" i="1" dirty="0" err="1"/>
              <a:t>Alcohol</a:t>
            </a:r>
            <a:r>
              <a:rPr lang="hu-HU" altLang="hu-HU" sz="2000" i="1" dirty="0"/>
              <a:t>_</a:t>
            </a:r>
            <a:r>
              <a:rPr lang="hu-HU" altLang="hu-HU" sz="2000" i="1" dirty="0" err="1"/>
              <a:t>content</a:t>
            </a:r>
            <a:r>
              <a:rPr lang="en-GB" altLang="hu-HU" sz="2000" dirty="0"/>
              <a:t> = </a:t>
            </a:r>
            <a:r>
              <a:rPr lang="hu-HU" altLang="hu-HU" sz="2000" dirty="0" err="1"/>
              <a:t>low</a:t>
            </a:r>
            <a:r>
              <a:rPr lang="en-GB" altLang="hu-HU" sz="2000" dirty="0"/>
              <a:t>:</a:t>
            </a:r>
            <a:r>
              <a:rPr lang="hu-HU" altLang="hu-HU" sz="2000" dirty="0"/>
              <a:t>  </a:t>
            </a:r>
            <a:r>
              <a:rPr lang="hu-HU" altLang="hu-HU" sz="2000" dirty="0" err="1"/>
              <a:t>Info</a:t>
            </a:r>
            <a:r>
              <a:rPr lang="hu-HU" altLang="hu-HU" sz="2000" dirty="0"/>
              <a:t>([1,</a:t>
            </a:r>
            <a:r>
              <a:rPr lang="hu-HU" altLang="hu-HU" sz="2000" dirty="0" err="1"/>
              <a:t>1</a:t>
            </a:r>
            <a:r>
              <a:rPr lang="hu-HU" altLang="hu-HU" sz="2000" dirty="0"/>
              <a:t>]) = </a:t>
            </a:r>
            <a:r>
              <a:rPr lang="hu-HU" altLang="hu-HU" sz="2000" dirty="0" err="1"/>
              <a:t>1</a:t>
            </a:r>
            <a:r>
              <a:rPr lang="hu-HU" altLang="hu-HU" sz="2000" dirty="0"/>
              <a:t> </a:t>
            </a:r>
            <a:r>
              <a:rPr lang="hu-HU" altLang="hu-HU" sz="2000" dirty="0" err="1"/>
              <a:t>bits</a:t>
            </a:r>
            <a:br>
              <a:rPr lang="hu-HU" altLang="hu-HU" sz="2000" dirty="0"/>
            </a:br>
            <a:endParaRPr lang="en-GB" altLang="hu-HU" sz="2000" dirty="0">
              <a:latin typeface="Courier" pitchFamily="49" charset="0"/>
            </a:endParaRPr>
          </a:p>
          <a:p>
            <a:r>
              <a:rPr lang="hu-HU" altLang="hu-HU" sz="2000" i="1" dirty="0" err="1"/>
              <a:t>Alcohol</a:t>
            </a:r>
            <a:r>
              <a:rPr lang="hu-HU" altLang="hu-HU" sz="2000" i="1" dirty="0"/>
              <a:t>_</a:t>
            </a:r>
            <a:r>
              <a:rPr lang="hu-HU" altLang="hu-HU" sz="2000" i="1" dirty="0" err="1"/>
              <a:t>content</a:t>
            </a:r>
            <a:r>
              <a:rPr lang="en-GB" altLang="hu-HU" sz="2000" dirty="0"/>
              <a:t> = </a:t>
            </a:r>
            <a:r>
              <a:rPr lang="hu-HU" altLang="hu-HU" sz="2000" dirty="0" err="1"/>
              <a:t>high</a:t>
            </a:r>
            <a:r>
              <a:rPr lang="en-GB" altLang="hu-HU" sz="2000" dirty="0"/>
              <a:t>:</a:t>
            </a:r>
            <a:r>
              <a:rPr lang="hu-HU" altLang="hu-HU" sz="2000" dirty="0"/>
              <a:t> </a:t>
            </a:r>
            <a:r>
              <a:rPr lang="hu-HU" altLang="hu-HU" sz="2000" dirty="0" err="1"/>
              <a:t>Info</a:t>
            </a:r>
            <a:r>
              <a:rPr lang="hu-HU" altLang="hu-HU" sz="2000" dirty="0"/>
              <a:t>([2,1]) = 0.913 </a:t>
            </a:r>
            <a:r>
              <a:rPr lang="hu-HU" altLang="hu-HU" sz="2000" dirty="0" err="1"/>
              <a:t>bits</a:t>
            </a:r>
            <a:endParaRPr lang="hu-HU" altLang="hu-HU" sz="20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hu-HU" altLang="hu-HU" sz="20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hu-HU" altLang="hu-HU" sz="2000" dirty="0" err="1"/>
              <a:t>Info</a:t>
            </a:r>
            <a:r>
              <a:rPr lang="hu-HU" altLang="hu-HU" sz="2000" dirty="0"/>
              <a:t>([1,1], [2,1]) = 2/5 * 1 + 3/5 * 0.913 = 0.95 </a:t>
            </a:r>
            <a:r>
              <a:rPr lang="hu-HU" altLang="hu-HU" sz="2000" dirty="0" err="1"/>
              <a:t>bits</a:t>
            </a:r>
            <a:endParaRPr lang="hu-HU" altLang="hu-HU" sz="2000" dirty="0"/>
          </a:p>
          <a:p>
            <a:endParaRPr lang="hu-HU" sz="2000" dirty="0"/>
          </a:p>
          <a:p>
            <a:r>
              <a:rPr lang="en-GB" sz="2000" dirty="0"/>
              <a:t>gain(</a:t>
            </a:r>
            <a:r>
              <a:rPr lang="hu-HU" sz="2000" i="1" dirty="0" err="1"/>
              <a:t>Alcohol</a:t>
            </a:r>
            <a:r>
              <a:rPr lang="hu-HU" sz="2000" i="1" dirty="0"/>
              <a:t>_</a:t>
            </a:r>
            <a:r>
              <a:rPr lang="hu-HU" sz="2000" i="1" dirty="0" err="1"/>
              <a:t>content</a:t>
            </a:r>
            <a:r>
              <a:rPr lang="en-GB" sz="2000" i="1" dirty="0"/>
              <a:t> </a:t>
            </a:r>
            <a:r>
              <a:rPr lang="en-GB" sz="2000" dirty="0"/>
              <a:t>) = </a:t>
            </a:r>
            <a:r>
              <a:rPr lang="hu-HU" sz="2000" dirty="0"/>
              <a:t>0.972</a:t>
            </a:r>
            <a:r>
              <a:rPr lang="en-GB" sz="2000" dirty="0"/>
              <a:t>–</a:t>
            </a:r>
            <a:r>
              <a:rPr lang="hu-HU" sz="2000" dirty="0"/>
              <a:t> 0.95 </a:t>
            </a:r>
            <a:r>
              <a:rPr lang="en-GB" sz="2000" dirty="0"/>
              <a:t>=  </a:t>
            </a:r>
            <a:r>
              <a:rPr lang="hu-HU" sz="2000" dirty="0"/>
              <a:t>0.022 </a:t>
            </a:r>
            <a:r>
              <a:rPr lang="hu-HU" sz="2000" dirty="0" err="1"/>
              <a:t>bits</a:t>
            </a:r>
            <a:endParaRPr lang="hu-HU" sz="2000" dirty="0"/>
          </a:p>
          <a:p>
            <a:pPr marL="0" indent="0">
              <a:buNone/>
              <a:tabLst>
                <a:tab pos="442913" algn="l"/>
              </a:tabLst>
            </a:pPr>
            <a:endParaRPr lang="hu-HU" altLang="hu-HU" sz="2000" dirty="0"/>
          </a:p>
          <a:p>
            <a:endParaRPr lang="hu-HU" altLang="hu-HU" sz="2000" dirty="0"/>
          </a:p>
          <a:p>
            <a:pPr marL="0" indent="0">
              <a:buNone/>
              <a:tabLst>
                <a:tab pos="442913" algn="l"/>
              </a:tabLst>
            </a:pPr>
            <a:endParaRPr lang="hu-HU" sz="2400" dirty="0"/>
          </a:p>
          <a:p>
            <a:pPr marL="0" indent="0">
              <a:buNone/>
              <a:tabLst>
                <a:tab pos="442913" algn="l"/>
              </a:tabLst>
            </a:pPr>
            <a:endParaRPr lang="hu-HU" sz="2400" dirty="0"/>
          </a:p>
          <a:p>
            <a:endParaRPr lang="hu-HU" altLang="hu-HU" sz="1600" i="1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653135"/>
            <a:ext cx="6120680" cy="2066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93679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755576" y="476672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/>
              <a:t>Type</a:t>
            </a:r>
            <a:r>
              <a:rPr lang="hu-HU" sz="4000" dirty="0"/>
              <a:t> = </a:t>
            </a:r>
            <a:r>
              <a:rPr lang="hu-HU" sz="4000" dirty="0" err="1"/>
              <a:t>red</a:t>
            </a:r>
            <a:endParaRPr lang="hu-HU" sz="4000" dirty="0"/>
          </a:p>
        </p:txBody>
      </p:sp>
      <p:sp>
        <p:nvSpPr>
          <p:cNvPr id="5" name="Tartalom helye 2"/>
          <p:cNvSpPr>
            <a:spLocks noGrp="1"/>
          </p:cNvSpPr>
          <p:nvPr>
            <p:ph idx="1"/>
          </p:nvPr>
        </p:nvSpPr>
        <p:spPr>
          <a:xfrm>
            <a:off x="457200" y="1328738"/>
            <a:ext cx="8507413" cy="5529262"/>
          </a:xfrm>
        </p:spPr>
        <p:txBody>
          <a:bodyPr>
            <a:noAutofit/>
          </a:bodyPr>
          <a:lstStyle/>
          <a:p>
            <a:r>
              <a:rPr lang="hu-HU" sz="2000" dirty="0"/>
              <a:t>I</a:t>
            </a:r>
            <a:r>
              <a:rPr lang="en-GB" sz="2000" dirty="0" err="1"/>
              <a:t>nformation</a:t>
            </a:r>
            <a:r>
              <a:rPr lang="en-GB" sz="2000" dirty="0"/>
              <a:t> before splitting:</a:t>
            </a:r>
            <a:r>
              <a:rPr lang="hu-HU" sz="2000" dirty="0"/>
              <a:t> I</a:t>
            </a:r>
            <a:r>
              <a:rPr lang="en-GB" sz="2000" dirty="0" err="1"/>
              <a:t>nfo</a:t>
            </a:r>
            <a:r>
              <a:rPr lang="en-GB" sz="2000" dirty="0"/>
              <a:t>[</a:t>
            </a:r>
            <a:r>
              <a:rPr lang="hu-HU" sz="2000" dirty="0"/>
              <a:t>3</a:t>
            </a:r>
            <a:r>
              <a:rPr lang="en-GB" sz="2000" dirty="0"/>
              <a:t>,</a:t>
            </a:r>
            <a:r>
              <a:rPr lang="hu-HU" sz="2000" dirty="0"/>
              <a:t>2</a:t>
            </a:r>
            <a:r>
              <a:rPr lang="en-GB" sz="2000" dirty="0"/>
              <a:t>] = </a:t>
            </a:r>
            <a:r>
              <a:rPr lang="hu-HU" sz="2000" dirty="0"/>
              <a:t>0.972 </a:t>
            </a:r>
            <a:r>
              <a:rPr lang="hu-HU" sz="2000" dirty="0" err="1"/>
              <a:t>bits</a:t>
            </a:r>
            <a:endParaRPr lang="hu-HU" sz="2000" dirty="0"/>
          </a:p>
          <a:p>
            <a:pPr marL="0" indent="0">
              <a:buNone/>
              <a:tabLst>
                <a:tab pos="442913" algn="l"/>
              </a:tabLst>
            </a:pPr>
            <a:endParaRPr lang="hu-HU" sz="2400" dirty="0"/>
          </a:p>
          <a:p>
            <a:r>
              <a:rPr lang="hu-HU" altLang="hu-HU" sz="2000" i="1" dirty="0" err="1"/>
              <a:t>Sweetness</a:t>
            </a:r>
            <a:r>
              <a:rPr lang="en-GB" altLang="hu-HU" sz="2000" dirty="0"/>
              <a:t> = </a:t>
            </a:r>
            <a:r>
              <a:rPr lang="hu-HU" altLang="hu-HU" sz="2000" dirty="0" err="1"/>
              <a:t>sweet</a:t>
            </a:r>
            <a:r>
              <a:rPr lang="hu-HU" altLang="hu-HU" sz="2000" dirty="0"/>
              <a:t>:  </a:t>
            </a:r>
            <a:r>
              <a:rPr lang="hu-HU" altLang="hu-HU" sz="2000" dirty="0" err="1"/>
              <a:t>Info</a:t>
            </a:r>
            <a:r>
              <a:rPr lang="hu-HU" altLang="hu-HU" sz="2000" dirty="0"/>
              <a:t>([1,0]) = </a:t>
            </a:r>
            <a:r>
              <a:rPr lang="hu-HU" altLang="hu-HU" sz="2000" dirty="0" err="1"/>
              <a:t>0</a:t>
            </a:r>
            <a:r>
              <a:rPr lang="hu-HU" altLang="hu-HU" sz="2000" dirty="0"/>
              <a:t> </a:t>
            </a:r>
            <a:r>
              <a:rPr lang="hu-HU" altLang="hu-HU" sz="2000" dirty="0" err="1"/>
              <a:t>bits</a:t>
            </a:r>
            <a:endParaRPr lang="hu-HU" altLang="hu-HU" sz="2000" dirty="0"/>
          </a:p>
          <a:p>
            <a:r>
              <a:rPr lang="hu-HU" altLang="hu-HU" sz="2000" i="1" dirty="0" err="1"/>
              <a:t>Sweetness</a:t>
            </a:r>
            <a:r>
              <a:rPr lang="en-GB" altLang="hu-HU" sz="2000" dirty="0"/>
              <a:t> = </a:t>
            </a:r>
            <a:r>
              <a:rPr lang="hu-HU" altLang="hu-HU" sz="2000" dirty="0" err="1"/>
              <a:t>semi-sweet</a:t>
            </a:r>
            <a:r>
              <a:rPr lang="hu-HU" altLang="hu-HU" sz="2000" dirty="0"/>
              <a:t>:  </a:t>
            </a:r>
            <a:r>
              <a:rPr lang="hu-HU" altLang="hu-HU" sz="2000" dirty="0" err="1"/>
              <a:t>Info</a:t>
            </a:r>
            <a:r>
              <a:rPr lang="hu-HU" altLang="hu-HU" sz="2000" dirty="0"/>
              <a:t>([1,</a:t>
            </a:r>
            <a:r>
              <a:rPr lang="hu-HU" altLang="hu-HU" sz="2000" dirty="0" err="1"/>
              <a:t>1</a:t>
            </a:r>
            <a:r>
              <a:rPr lang="hu-HU" altLang="hu-HU" sz="2000" dirty="0"/>
              <a:t>]) = </a:t>
            </a:r>
            <a:r>
              <a:rPr lang="hu-HU" altLang="hu-HU" sz="2000" dirty="0" err="1"/>
              <a:t>1</a:t>
            </a:r>
            <a:r>
              <a:rPr lang="hu-HU" altLang="hu-HU" sz="2000" dirty="0"/>
              <a:t> </a:t>
            </a:r>
            <a:r>
              <a:rPr lang="hu-HU" altLang="hu-HU" sz="2000" dirty="0" err="1"/>
              <a:t>bits</a:t>
            </a:r>
            <a:br>
              <a:rPr lang="hu-HU" altLang="hu-HU" sz="2000" dirty="0"/>
            </a:br>
            <a:r>
              <a:rPr lang="hu-HU" altLang="hu-HU" sz="2000" i="1" dirty="0" err="1"/>
              <a:t>Sweetness</a:t>
            </a:r>
            <a:r>
              <a:rPr lang="en-GB" altLang="hu-HU" sz="2000" dirty="0"/>
              <a:t> = </a:t>
            </a:r>
            <a:r>
              <a:rPr lang="hu-HU" altLang="hu-HU" sz="2000" dirty="0" err="1"/>
              <a:t>dry</a:t>
            </a:r>
            <a:r>
              <a:rPr lang="hu-HU" altLang="hu-HU" sz="2000" dirty="0"/>
              <a:t>:  </a:t>
            </a:r>
            <a:r>
              <a:rPr lang="hu-HU" altLang="hu-HU" sz="2000" dirty="0" err="1"/>
              <a:t>Info</a:t>
            </a:r>
            <a:r>
              <a:rPr lang="hu-HU" altLang="hu-HU" sz="2000" dirty="0"/>
              <a:t>([1,</a:t>
            </a:r>
            <a:r>
              <a:rPr lang="hu-HU" altLang="hu-HU" sz="2000" dirty="0" err="1"/>
              <a:t>1</a:t>
            </a:r>
            <a:r>
              <a:rPr lang="hu-HU" altLang="hu-HU" sz="2000" dirty="0"/>
              <a:t>]) = </a:t>
            </a:r>
            <a:r>
              <a:rPr lang="hu-HU" altLang="hu-HU" sz="2000" dirty="0" err="1"/>
              <a:t>1</a:t>
            </a:r>
            <a:r>
              <a:rPr lang="hu-HU" altLang="hu-HU" sz="2000" dirty="0"/>
              <a:t> </a:t>
            </a:r>
            <a:r>
              <a:rPr lang="hu-HU" altLang="hu-HU" sz="2000" dirty="0" err="1"/>
              <a:t>bits</a:t>
            </a:r>
            <a:br>
              <a:rPr lang="hu-HU" altLang="hu-HU" sz="2000" dirty="0"/>
            </a:br>
            <a:endParaRPr lang="hu-HU" altLang="hu-HU" sz="20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hu-HU" altLang="hu-HU" sz="2000" dirty="0" err="1"/>
              <a:t>Info</a:t>
            </a:r>
            <a:r>
              <a:rPr lang="hu-HU" altLang="hu-HU" sz="2000" dirty="0"/>
              <a:t>([1,0], [1,</a:t>
            </a:r>
            <a:r>
              <a:rPr lang="hu-HU" altLang="hu-HU" sz="2000" dirty="0" err="1"/>
              <a:t>1</a:t>
            </a:r>
            <a:r>
              <a:rPr lang="hu-HU" altLang="hu-HU" sz="2000" dirty="0"/>
              <a:t>]),[</a:t>
            </a:r>
            <a:r>
              <a:rPr lang="hu-HU" altLang="hu-HU" sz="2000" dirty="0" err="1"/>
              <a:t>1</a:t>
            </a:r>
            <a:r>
              <a:rPr lang="hu-HU" altLang="hu-HU" sz="2000" dirty="0"/>
              <a:t>,</a:t>
            </a:r>
            <a:r>
              <a:rPr lang="hu-HU" altLang="hu-HU" sz="2000" dirty="0" err="1"/>
              <a:t>1</a:t>
            </a:r>
            <a:r>
              <a:rPr lang="hu-HU" altLang="hu-HU" sz="2000" dirty="0"/>
              <a:t>]) = </a:t>
            </a:r>
            <a:r>
              <a:rPr lang="hu-HU" altLang="hu-HU" sz="2000" dirty="0" err="1"/>
              <a:t>1</a:t>
            </a:r>
            <a:r>
              <a:rPr lang="hu-HU" altLang="hu-HU" sz="2000" dirty="0"/>
              <a:t>/5*0 + 2/5 * 1 + 2/5 *1 = 0.8 </a:t>
            </a:r>
            <a:r>
              <a:rPr lang="hu-HU" altLang="hu-HU" sz="2000" dirty="0" err="1"/>
              <a:t>bits</a:t>
            </a:r>
            <a:endParaRPr lang="hu-HU" altLang="hu-HU" sz="2000" dirty="0"/>
          </a:p>
          <a:p>
            <a:endParaRPr lang="hu-HU" sz="2000" dirty="0"/>
          </a:p>
          <a:p>
            <a:r>
              <a:rPr lang="en-GB" sz="2000" dirty="0"/>
              <a:t>gain(</a:t>
            </a:r>
            <a:r>
              <a:rPr lang="hu-HU" sz="2000" i="1" dirty="0" err="1"/>
              <a:t>Sweetness</a:t>
            </a:r>
            <a:r>
              <a:rPr lang="en-GB" sz="2000" i="1" dirty="0"/>
              <a:t> </a:t>
            </a:r>
            <a:r>
              <a:rPr lang="en-GB" sz="2000" dirty="0"/>
              <a:t>) = </a:t>
            </a:r>
            <a:r>
              <a:rPr lang="hu-HU" sz="2000" dirty="0"/>
              <a:t>0.972</a:t>
            </a:r>
            <a:r>
              <a:rPr lang="en-GB" sz="2000" dirty="0"/>
              <a:t>–</a:t>
            </a:r>
            <a:r>
              <a:rPr lang="hu-HU" sz="2000" dirty="0"/>
              <a:t> 0.8 </a:t>
            </a:r>
            <a:r>
              <a:rPr lang="en-GB" sz="2000" dirty="0"/>
              <a:t>=  </a:t>
            </a:r>
            <a:r>
              <a:rPr lang="hu-HU" sz="2000" dirty="0"/>
              <a:t>0.172 </a:t>
            </a:r>
            <a:r>
              <a:rPr lang="hu-HU" sz="2000" dirty="0" err="1"/>
              <a:t>bits</a:t>
            </a:r>
            <a:endParaRPr lang="hu-HU" sz="2000" dirty="0"/>
          </a:p>
          <a:p>
            <a:pPr marL="0" indent="0">
              <a:buNone/>
              <a:tabLst>
                <a:tab pos="442913" algn="l"/>
              </a:tabLst>
            </a:pPr>
            <a:endParaRPr lang="hu-HU" altLang="hu-HU" sz="2000" dirty="0"/>
          </a:p>
          <a:p>
            <a:endParaRPr lang="hu-HU" altLang="hu-HU" sz="2000" dirty="0"/>
          </a:p>
          <a:p>
            <a:pPr marL="0" indent="0">
              <a:buNone/>
              <a:tabLst>
                <a:tab pos="442913" algn="l"/>
              </a:tabLst>
            </a:pPr>
            <a:endParaRPr lang="hu-HU" sz="2400" dirty="0"/>
          </a:p>
          <a:p>
            <a:pPr marL="0" indent="0">
              <a:buNone/>
              <a:tabLst>
                <a:tab pos="442913" algn="l"/>
              </a:tabLst>
            </a:pPr>
            <a:endParaRPr lang="hu-HU" sz="2400" dirty="0"/>
          </a:p>
          <a:p>
            <a:endParaRPr lang="hu-HU" altLang="hu-HU" sz="1600" i="1" dirty="0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653135"/>
            <a:ext cx="6120680" cy="2066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73096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755576" y="476672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/>
              <a:t>Type</a:t>
            </a:r>
            <a:r>
              <a:rPr lang="hu-HU" sz="4000" dirty="0"/>
              <a:t> = </a:t>
            </a:r>
            <a:r>
              <a:rPr lang="hu-HU" sz="4000" dirty="0" err="1"/>
              <a:t>white</a:t>
            </a:r>
            <a:endParaRPr lang="hu-HU" sz="4000" dirty="0"/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40" y="1628800"/>
            <a:ext cx="6056457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756490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04664"/>
            <a:ext cx="7719182" cy="54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785431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354" y="3645024"/>
            <a:ext cx="3702590" cy="315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354" y="116632"/>
            <a:ext cx="5200650" cy="363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0361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52586" y="1328574"/>
            <a:ext cx="8964488" cy="5373216"/>
          </a:xfrm>
        </p:spPr>
        <p:txBody>
          <a:bodyPr>
            <a:noAutofit/>
          </a:bodyPr>
          <a:lstStyle/>
          <a:p>
            <a:r>
              <a:rPr lang="hu-HU" sz="2400" dirty="0"/>
              <a:t>I</a:t>
            </a:r>
            <a:r>
              <a:rPr lang="en-GB" sz="2400" dirty="0" err="1"/>
              <a:t>nformation</a:t>
            </a:r>
            <a:r>
              <a:rPr lang="en-GB" sz="2400" dirty="0"/>
              <a:t> before splitting:</a:t>
            </a:r>
            <a:br>
              <a:rPr lang="hu-HU" sz="2400" dirty="0"/>
            </a:br>
            <a:endParaRPr lang="hu-HU" sz="2400" dirty="0"/>
          </a:p>
          <a:p>
            <a:pPr marL="0" indent="0">
              <a:buNone/>
              <a:tabLst>
                <a:tab pos="442913" algn="l"/>
              </a:tabLst>
            </a:pPr>
            <a:r>
              <a:rPr lang="hu-HU" sz="2400" dirty="0"/>
              <a:t>	</a:t>
            </a:r>
            <a:r>
              <a:rPr lang="en-GB" sz="2400" dirty="0"/>
              <a:t>Info[4,</a:t>
            </a:r>
            <a:r>
              <a:rPr lang="hu-HU" sz="2400" dirty="0"/>
              <a:t>5</a:t>
            </a:r>
            <a:r>
              <a:rPr lang="en-GB" sz="2400" dirty="0"/>
              <a:t>] = entropy(4/</a:t>
            </a:r>
            <a:r>
              <a:rPr lang="hu-HU" sz="2400" dirty="0"/>
              <a:t>9</a:t>
            </a:r>
            <a:r>
              <a:rPr lang="en-GB" sz="2400" dirty="0"/>
              <a:t>,</a:t>
            </a:r>
            <a:r>
              <a:rPr lang="hu-HU" sz="2400" dirty="0"/>
              <a:t>5/9</a:t>
            </a:r>
            <a:r>
              <a:rPr lang="en-GB" sz="2400" dirty="0"/>
              <a:t>) </a:t>
            </a:r>
            <a:endParaRPr lang="hu-HU" altLang="hu-HU" sz="1600" i="1" dirty="0"/>
          </a:p>
        </p:txBody>
      </p:sp>
      <p:sp>
        <p:nvSpPr>
          <p:cNvPr id="4" name="Szövegdoboz 3"/>
          <p:cNvSpPr txBox="1"/>
          <p:nvPr/>
        </p:nvSpPr>
        <p:spPr>
          <a:xfrm>
            <a:off x="755576" y="341743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/>
              <a:t>Alcohol</a:t>
            </a:r>
            <a:r>
              <a:rPr lang="hu-HU" sz="4000" dirty="0"/>
              <a:t>_</a:t>
            </a:r>
            <a:r>
              <a:rPr lang="hu-HU" sz="4000" dirty="0" err="1"/>
              <a:t>content</a:t>
            </a:r>
            <a:endParaRPr lang="hu-HU" sz="4000" dirty="0"/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515"/>
          <a:stretch/>
        </p:blipFill>
        <p:spPr bwMode="auto">
          <a:xfrm>
            <a:off x="729547" y="2743200"/>
            <a:ext cx="4214073" cy="1076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8450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52586" y="1328574"/>
            <a:ext cx="8964488" cy="5373216"/>
          </a:xfrm>
        </p:spPr>
        <p:txBody>
          <a:bodyPr>
            <a:noAutofit/>
          </a:bodyPr>
          <a:lstStyle/>
          <a:p>
            <a:r>
              <a:rPr lang="hu-HU" sz="2400" dirty="0"/>
              <a:t>I</a:t>
            </a:r>
            <a:r>
              <a:rPr lang="en-GB" sz="2400" dirty="0" err="1"/>
              <a:t>nformation</a:t>
            </a:r>
            <a:r>
              <a:rPr lang="en-GB" sz="2400" dirty="0"/>
              <a:t> before splitting:</a:t>
            </a:r>
            <a:br>
              <a:rPr lang="hu-HU" sz="2400" dirty="0"/>
            </a:br>
            <a:endParaRPr lang="hu-HU" sz="2400" dirty="0"/>
          </a:p>
          <a:p>
            <a:pPr marL="0" indent="0">
              <a:buNone/>
              <a:tabLst>
                <a:tab pos="442913" algn="l"/>
              </a:tabLst>
            </a:pPr>
            <a:r>
              <a:rPr lang="hu-HU" sz="2400" dirty="0"/>
              <a:t>	</a:t>
            </a:r>
            <a:r>
              <a:rPr lang="en-GB" sz="2400" dirty="0"/>
              <a:t>Info[4,</a:t>
            </a:r>
            <a:r>
              <a:rPr lang="hu-HU" sz="2400" dirty="0"/>
              <a:t>5</a:t>
            </a:r>
            <a:r>
              <a:rPr lang="en-GB" sz="2400" dirty="0"/>
              <a:t>] = entropy(4/</a:t>
            </a:r>
            <a:r>
              <a:rPr lang="hu-HU" sz="2400" dirty="0"/>
              <a:t>9</a:t>
            </a:r>
            <a:r>
              <a:rPr lang="en-GB" sz="2400" dirty="0"/>
              <a:t>,</a:t>
            </a:r>
            <a:r>
              <a:rPr lang="hu-HU" sz="2400" dirty="0"/>
              <a:t>5/9</a:t>
            </a:r>
            <a:r>
              <a:rPr lang="en-GB" sz="2400" dirty="0"/>
              <a:t>)</a:t>
            </a:r>
            <a:r>
              <a:rPr lang="hu-HU" sz="2400" dirty="0"/>
              <a:t> = -4/9</a:t>
            </a:r>
            <a:r>
              <a:rPr lang="en-GB" sz="2400" dirty="0"/>
              <a:t> </a:t>
            </a:r>
            <a:endParaRPr lang="hu-HU" altLang="hu-HU" sz="1600" i="1" dirty="0"/>
          </a:p>
        </p:txBody>
      </p:sp>
      <p:sp>
        <p:nvSpPr>
          <p:cNvPr id="4" name="Szövegdoboz 3"/>
          <p:cNvSpPr txBox="1"/>
          <p:nvPr/>
        </p:nvSpPr>
        <p:spPr>
          <a:xfrm>
            <a:off x="755576" y="341743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/>
              <a:t>Alcohol</a:t>
            </a:r>
            <a:r>
              <a:rPr lang="hu-HU" sz="4000" dirty="0"/>
              <a:t>_</a:t>
            </a:r>
            <a:r>
              <a:rPr lang="hu-HU" sz="4000" dirty="0" err="1"/>
              <a:t>content</a:t>
            </a:r>
            <a:endParaRPr lang="hu-HU" sz="4000" dirty="0"/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515"/>
          <a:stretch/>
        </p:blipFill>
        <p:spPr bwMode="auto">
          <a:xfrm>
            <a:off x="729547" y="2743200"/>
            <a:ext cx="4214073" cy="1076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4563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52586" y="1328574"/>
            <a:ext cx="8964488" cy="5373216"/>
          </a:xfrm>
        </p:spPr>
        <p:txBody>
          <a:bodyPr>
            <a:noAutofit/>
          </a:bodyPr>
          <a:lstStyle/>
          <a:p>
            <a:r>
              <a:rPr lang="hu-HU" sz="2400" dirty="0"/>
              <a:t>I</a:t>
            </a:r>
            <a:r>
              <a:rPr lang="en-GB" sz="2400" dirty="0" err="1"/>
              <a:t>nformation</a:t>
            </a:r>
            <a:r>
              <a:rPr lang="en-GB" sz="2400" dirty="0"/>
              <a:t> before splitting:</a:t>
            </a:r>
            <a:br>
              <a:rPr lang="hu-HU" sz="2400" dirty="0"/>
            </a:br>
            <a:endParaRPr lang="hu-HU" sz="2400" dirty="0"/>
          </a:p>
          <a:p>
            <a:pPr marL="0" indent="0">
              <a:buNone/>
              <a:tabLst>
                <a:tab pos="442913" algn="l"/>
              </a:tabLst>
            </a:pPr>
            <a:r>
              <a:rPr lang="hu-HU" sz="2400" dirty="0"/>
              <a:t>	</a:t>
            </a:r>
            <a:r>
              <a:rPr lang="en-GB" sz="2400" dirty="0"/>
              <a:t>Info[4,</a:t>
            </a:r>
            <a:r>
              <a:rPr lang="hu-HU" sz="2400" dirty="0"/>
              <a:t>5</a:t>
            </a:r>
            <a:r>
              <a:rPr lang="en-GB" sz="2400" dirty="0"/>
              <a:t>] = entropy(4/</a:t>
            </a:r>
            <a:r>
              <a:rPr lang="hu-HU" sz="2400" dirty="0"/>
              <a:t>9</a:t>
            </a:r>
            <a:r>
              <a:rPr lang="en-GB" sz="2400" dirty="0"/>
              <a:t>,</a:t>
            </a:r>
            <a:r>
              <a:rPr lang="hu-HU" sz="2400" dirty="0"/>
              <a:t>5/9</a:t>
            </a:r>
            <a:r>
              <a:rPr lang="en-GB" sz="2400" dirty="0"/>
              <a:t>)</a:t>
            </a:r>
            <a:r>
              <a:rPr lang="hu-HU" sz="2400" dirty="0"/>
              <a:t> = -4/9</a:t>
            </a:r>
            <a:r>
              <a:rPr lang="en-GB" sz="2400" dirty="0"/>
              <a:t>*log(4/</a:t>
            </a:r>
            <a:r>
              <a:rPr lang="hu-HU" sz="2400" dirty="0"/>
              <a:t>9</a:t>
            </a:r>
            <a:r>
              <a:rPr lang="en-GB" sz="2400" dirty="0"/>
              <a:t>) </a:t>
            </a:r>
            <a:endParaRPr lang="hu-HU" altLang="hu-HU" sz="1600" i="1" dirty="0"/>
          </a:p>
        </p:txBody>
      </p:sp>
      <p:sp>
        <p:nvSpPr>
          <p:cNvPr id="4" name="Szövegdoboz 3"/>
          <p:cNvSpPr txBox="1"/>
          <p:nvPr/>
        </p:nvSpPr>
        <p:spPr>
          <a:xfrm>
            <a:off x="755576" y="341743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/>
              <a:t>Alcohol</a:t>
            </a:r>
            <a:r>
              <a:rPr lang="hu-HU" sz="4000" dirty="0"/>
              <a:t>_</a:t>
            </a:r>
            <a:r>
              <a:rPr lang="hu-HU" sz="4000" dirty="0" err="1"/>
              <a:t>content</a:t>
            </a:r>
            <a:endParaRPr lang="hu-HU" sz="4000" dirty="0"/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515"/>
          <a:stretch/>
        </p:blipFill>
        <p:spPr bwMode="auto">
          <a:xfrm>
            <a:off x="729547" y="2743200"/>
            <a:ext cx="4214073" cy="1076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6065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52586" y="1328574"/>
            <a:ext cx="8964488" cy="5373216"/>
          </a:xfrm>
        </p:spPr>
        <p:txBody>
          <a:bodyPr>
            <a:noAutofit/>
          </a:bodyPr>
          <a:lstStyle/>
          <a:p>
            <a:r>
              <a:rPr lang="hu-HU" sz="2400" dirty="0"/>
              <a:t>I</a:t>
            </a:r>
            <a:r>
              <a:rPr lang="en-GB" sz="2400" dirty="0" err="1"/>
              <a:t>nformation</a:t>
            </a:r>
            <a:r>
              <a:rPr lang="en-GB" sz="2400" dirty="0"/>
              <a:t> before splitting:</a:t>
            </a:r>
            <a:br>
              <a:rPr lang="hu-HU" sz="2400" dirty="0"/>
            </a:br>
            <a:endParaRPr lang="hu-HU" sz="2400" dirty="0"/>
          </a:p>
          <a:p>
            <a:pPr marL="0" indent="0">
              <a:buNone/>
              <a:tabLst>
                <a:tab pos="442913" algn="l"/>
              </a:tabLst>
            </a:pPr>
            <a:r>
              <a:rPr lang="hu-HU" sz="2400" dirty="0"/>
              <a:t>	</a:t>
            </a:r>
            <a:r>
              <a:rPr lang="en-GB" sz="2400" dirty="0"/>
              <a:t>Info[4,</a:t>
            </a:r>
            <a:r>
              <a:rPr lang="hu-HU" sz="2400" dirty="0"/>
              <a:t>5</a:t>
            </a:r>
            <a:r>
              <a:rPr lang="en-GB" sz="2400" dirty="0"/>
              <a:t>] = entropy(4/</a:t>
            </a:r>
            <a:r>
              <a:rPr lang="hu-HU" sz="2400" dirty="0"/>
              <a:t>9</a:t>
            </a:r>
            <a:r>
              <a:rPr lang="en-GB" sz="2400" dirty="0"/>
              <a:t>,</a:t>
            </a:r>
            <a:r>
              <a:rPr lang="hu-HU" sz="2400" dirty="0"/>
              <a:t>5/9</a:t>
            </a:r>
            <a:r>
              <a:rPr lang="en-GB" sz="2400" dirty="0"/>
              <a:t>)</a:t>
            </a:r>
            <a:r>
              <a:rPr lang="hu-HU" sz="2400" dirty="0"/>
              <a:t> = -4/9</a:t>
            </a:r>
            <a:r>
              <a:rPr lang="en-GB" sz="2400" dirty="0"/>
              <a:t>*log(4/</a:t>
            </a:r>
            <a:r>
              <a:rPr lang="hu-HU" sz="2400" dirty="0"/>
              <a:t>9</a:t>
            </a:r>
            <a:r>
              <a:rPr lang="en-GB" sz="2400" dirty="0"/>
              <a:t>)</a:t>
            </a:r>
            <a:r>
              <a:rPr lang="hu-HU" sz="2400" dirty="0"/>
              <a:t> </a:t>
            </a:r>
            <a:r>
              <a:rPr lang="en-GB" sz="2400" dirty="0"/>
              <a:t>– </a:t>
            </a:r>
            <a:r>
              <a:rPr lang="hu-HU" sz="2400" dirty="0"/>
              <a:t>5</a:t>
            </a:r>
            <a:r>
              <a:rPr lang="en-GB" sz="2400" dirty="0"/>
              <a:t>/</a:t>
            </a:r>
            <a:r>
              <a:rPr lang="hu-HU" sz="2400" dirty="0"/>
              <a:t>9</a:t>
            </a:r>
            <a:r>
              <a:rPr lang="en-GB" sz="2400" dirty="0"/>
              <a:t> </a:t>
            </a:r>
            <a:endParaRPr lang="hu-HU" altLang="hu-HU" sz="1600" i="1" dirty="0"/>
          </a:p>
        </p:txBody>
      </p:sp>
      <p:sp>
        <p:nvSpPr>
          <p:cNvPr id="4" name="Szövegdoboz 3"/>
          <p:cNvSpPr txBox="1"/>
          <p:nvPr/>
        </p:nvSpPr>
        <p:spPr>
          <a:xfrm>
            <a:off x="755576" y="341743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/>
              <a:t>Alcohol</a:t>
            </a:r>
            <a:r>
              <a:rPr lang="hu-HU" sz="4000" dirty="0"/>
              <a:t>_</a:t>
            </a:r>
            <a:r>
              <a:rPr lang="hu-HU" sz="4000" dirty="0" err="1"/>
              <a:t>content</a:t>
            </a:r>
            <a:endParaRPr lang="hu-HU" sz="4000" dirty="0"/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515"/>
          <a:stretch/>
        </p:blipFill>
        <p:spPr bwMode="auto">
          <a:xfrm>
            <a:off x="729547" y="2743200"/>
            <a:ext cx="4214073" cy="1076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4494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52586" y="1328574"/>
            <a:ext cx="8964488" cy="5373216"/>
          </a:xfrm>
        </p:spPr>
        <p:txBody>
          <a:bodyPr>
            <a:noAutofit/>
          </a:bodyPr>
          <a:lstStyle/>
          <a:p>
            <a:r>
              <a:rPr lang="hu-HU" sz="2400" dirty="0"/>
              <a:t>I</a:t>
            </a:r>
            <a:r>
              <a:rPr lang="en-GB" sz="2400" dirty="0" err="1"/>
              <a:t>nformation</a:t>
            </a:r>
            <a:r>
              <a:rPr lang="en-GB" sz="2400" dirty="0"/>
              <a:t> before splitting:</a:t>
            </a:r>
            <a:br>
              <a:rPr lang="hu-HU" sz="2400" dirty="0"/>
            </a:br>
            <a:endParaRPr lang="hu-HU" sz="2400" dirty="0"/>
          </a:p>
          <a:p>
            <a:pPr marL="0" indent="0">
              <a:buNone/>
              <a:tabLst>
                <a:tab pos="442913" algn="l"/>
              </a:tabLst>
            </a:pPr>
            <a:r>
              <a:rPr lang="hu-HU" sz="2400" dirty="0"/>
              <a:t>	</a:t>
            </a:r>
            <a:r>
              <a:rPr lang="en-GB" sz="2400" dirty="0"/>
              <a:t>Info[4,</a:t>
            </a:r>
            <a:r>
              <a:rPr lang="hu-HU" sz="2400" dirty="0"/>
              <a:t>5</a:t>
            </a:r>
            <a:r>
              <a:rPr lang="en-GB" sz="2400" dirty="0"/>
              <a:t>] = entropy(4/</a:t>
            </a:r>
            <a:r>
              <a:rPr lang="hu-HU" sz="2400" dirty="0"/>
              <a:t>9</a:t>
            </a:r>
            <a:r>
              <a:rPr lang="en-GB" sz="2400" dirty="0"/>
              <a:t>,</a:t>
            </a:r>
            <a:r>
              <a:rPr lang="hu-HU" sz="2400" dirty="0"/>
              <a:t>5/9</a:t>
            </a:r>
            <a:r>
              <a:rPr lang="en-GB" sz="2400" dirty="0"/>
              <a:t>) = -4/</a:t>
            </a:r>
            <a:r>
              <a:rPr lang="hu-HU" sz="2400" dirty="0"/>
              <a:t>9</a:t>
            </a:r>
            <a:r>
              <a:rPr lang="en-GB" sz="2400" dirty="0"/>
              <a:t>*log(4/</a:t>
            </a:r>
            <a:r>
              <a:rPr lang="hu-HU" sz="2400" dirty="0"/>
              <a:t>9</a:t>
            </a:r>
            <a:r>
              <a:rPr lang="en-GB" sz="2400" dirty="0"/>
              <a:t>) – </a:t>
            </a:r>
            <a:r>
              <a:rPr lang="hu-HU" sz="2400" dirty="0"/>
              <a:t>5</a:t>
            </a:r>
            <a:r>
              <a:rPr lang="en-GB" sz="2400" dirty="0"/>
              <a:t>/</a:t>
            </a:r>
            <a:r>
              <a:rPr lang="hu-HU" sz="2400" dirty="0"/>
              <a:t>9</a:t>
            </a:r>
            <a:r>
              <a:rPr lang="en-GB" sz="2400" dirty="0"/>
              <a:t>*log(</a:t>
            </a:r>
            <a:r>
              <a:rPr lang="hu-HU" sz="2400" dirty="0"/>
              <a:t>5</a:t>
            </a:r>
            <a:r>
              <a:rPr lang="en-GB" sz="2400" dirty="0"/>
              <a:t>/</a:t>
            </a:r>
            <a:r>
              <a:rPr lang="hu-HU" sz="2400" dirty="0"/>
              <a:t>9</a:t>
            </a:r>
            <a:r>
              <a:rPr lang="en-GB" sz="2400" dirty="0"/>
              <a:t>)  </a:t>
            </a:r>
            <a:endParaRPr lang="hu-HU" sz="2400" dirty="0"/>
          </a:p>
          <a:p>
            <a:pPr marL="0" indent="0">
              <a:buNone/>
              <a:tabLst>
                <a:tab pos="442913" algn="l"/>
              </a:tabLst>
            </a:pPr>
            <a:endParaRPr lang="hu-HU" sz="2400" dirty="0"/>
          </a:p>
          <a:p>
            <a:pPr marL="0" indent="0">
              <a:buNone/>
              <a:tabLst>
                <a:tab pos="442913" algn="l"/>
              </a:tabLst>
            </a:pPr>
            <a:r>
              <a:rPr lang="hu-HU" sz="2400" dirty="0"/>
              <a:t>		          </a:t>
            </a:r>
          </a:p>
          <a:p>
            <a:endParaRPr lang="hu-HU" altLang="hu-HU" sz="1600" i="1" dirty="0"/>
          </a:p>
        </p:txBody>
      </p:sp>
      <p:sp>
        <p:nvSpPr>
          <p:cNvPr id="4" name="Szövegdoboz 3"/>
          <p:cNvSpPr txBox="1"/>
          <p:nvPr/>
        </p:nvSpPr>
        <p:spPr>
          <a:xfrm>
            <a:off x="755576" y="341743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dirty="0" err="1"/>
              <a:t>Alcohol</a:t>
            </a:r>
            <a:r>
              <a:rPr lang="hu-HU" sz="4000" dirty="0"/>
              <a:t>_</a:t>
            </a:r>
            <a:r>
              <a:rPr lang="hu-HU" sz="4000" dirty="0" err="1"/>
              <a:t>content</a:t>
            </a:r>
            <a:endParaRPr lang="hu-HU" sz="40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515"/>
          <a:stretch/>
        </p:blipFill>
        <p:spPr bwMode="auto">
          <a:xfrm>
            <a:off x="729547" y="2743200"/>
            <a:ext cx="4214073" cy="1076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116683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5779</TotalTime>
  <Words>643</Words>
  <Application>Microsoft Office PowerPoint</Application>
  <PresentationFormat>On-screen Show (4:3)</PresentationFormat>
  <Paragraphs>382</Paragraphs>
  <Slides>49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49</vt:i4>
      </vt:variant>
    </vt:vector>
  </HeadingPairs>
  <TitlesOfParts>
    <vt:vector size="55" baseType="lpstr">
      <vt:lpstr>Arial</vt:lpstr>
      <vt:lpstr>Calibri</vt:lpstr>
      <vt:lpstr>Cambria</vt:lpstr>
      <vt:lpstr>Courier</vt:lpstr>
      <vt:lpstr>1_Office-téma</vt:lpstr>
      <vt:lpstr>2_Office-téma</vt:lpstr>
      <vt:lpstr>BASIC METHODS 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methods 2</dc:title>
  <dc:creator>Laci</dc:creator>
  <cp:lastModifiedBy>Bianka Farkas</cp:lastModifiedBy>
  <cp:revision>62</cp:revision>
  <dcterms:created xsi:type="dcterms:W3CDTF">2016-10-02T09:00:54Z</dcterms:created>
  <dcterms:modified xsi:type="dcterms:W3CDTF">2018-10-02T22:42:31Z</dcterms:modified>
</cp:coreProperties>
</file>