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62" r:id="rId3"/>
    <p:sldId id="263" r:id="rId4"/>
    <p:sldId id="266" r:id="rId5"/>
    <p:sldId id="27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C558"/>
    <a:srgbClr val="1173B4"/>
    <a:srgbClr val="2680BB"/>
    <a:srgbClr val="6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36" autoAdjust="0"/>
    <p:restoredTop sz="86855" autoAdjust="0"/>
  </p:normalViewPr>
  <p:slideViewPr>
    <p:cSldViewPr snapToGrid="0" snapToObjects="1">
      <p:cViewPr>
        <p:scale>
          <a:sx n="75" d="100"/>
          <a:sy n="75" d="100"/>
        </p:scale>
        <p:origin x="-811" y="-51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-11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1F45-A4AF-403A-A6DF-3E6D057ED79A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BD7F-932D-4F5F-88E3-98CE961F0F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785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600" y="1748005"/>
            <a:ext cx="8205750" cy="5487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lang="en-US" sz="32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600" y="4184339"/>
            <a:ext cx="820575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i="0" baseline="0" smtClean="0">
                <a:latin typeface="+mj-lt"/>
                <a:ea typeface="Hypatia Sans Pro Light" charset="0"/>
                <a:cs typeface="Hypatia Sans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1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1727201"/>
            <a:ext cx="8661600" cy="1003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00" y="2978311"/>
            <a:ext cx="8661600" cy="2683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77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1650069"/>
            <a:ext cx="8589600" cy="11768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00" y="3010877"/>
            <a:ext cx="4255650" cy="2611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10877"/>
            <a:ext cx="4219650" cy="2611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5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035" y="2508819"/>
            <a:ext cx="8666741" cy="132556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7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094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E48B-7D31-3A4C-A8D1-0878CCA92DB4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09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094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F4E3-5422-0C4A-813D-4FADFD96D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0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24960" y="4441817"/>
            <a:ext cx="4622800" cy="592407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hu-HU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Márton  Áron Goda</a:t>
            </a:r>
            <a:endParaRPr lang="en-GB" sz="3200" i="1" dirty="0">
              <a:solidFill>
                <a:srgbClr val="2680BB"/>
              </a:solidFill>
              <a:ea typeface="Hypatia Sans Pro" charset="0"/>
              <a:cs typeface="Hypatia Sans Pro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Biomedical Signal Processing</a:t>
            </a:r>
            <a:br>
              <a:rPr lang="hu-HU" dirty="0" smtClean="0"/>
            </a:br>
            <a:r>
              <a:rPr lang="hu-HU" dirty="0" smtClean="0"/>
              <a:t>Lab session </a:t>
            </a:r>
            <a:r>
              <a:rPr lang="hu-HU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526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28"/>
    </mc:Choice>
    <mc:Fallback>
      <p:transition spd="slow" advTm="47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727202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4.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66211"/>
            <a:ext cx="8661600" cy="42778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Frequency-domain</a:t>
            </a:r>
            <a:r>
              <a:rPr lang="hu-HU" dirty="0" smtClean="0"/>
              <a:t> </a:t>
            </a:r>
            <a:r>
              <a:rPr lang="en-GB" dirty="0" smtClean="0"/>
              <a:t>analysis</a:t>
            </a:r>
            <a:r>
              <a:rPr lang="hu-HU" dirty="0" smtClean="0"/>
              <a:t> 1.:</a:t>
            </a:r>
          </a:p>
          <a:p>
            <a:pPr>
              <a:buNone/>
            </a:pPr>
            <a:endParaRPr lang="hu-HU" b="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160" y="2680081"/>
            <a:ext cx="7142480" cy="348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192466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5.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1991360"/>
            <a:ext cx="4140081" cy="4156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/>
              <a:t>Frequency-domain</a:t>
            </a:r>
            <a:r>
              <a:rPr lang="hu-HU" sz="2800" dirty="0" smtClean="0"/>
              <a:t> </a:t>
            </a:r>
            <a:r>
              <a:rPr lang="en-GB" sz="2800" dirty="0" smtClean="0"/>
              <a:t>analysis</a:t>
            </a:r>
            <a:r>
              <a:rPr lang="hu-HU" sz="2800" dirty="0" smtClean="0"/>
              <a:t> 2.:</a:t>
            </a:r>
          </a:p>
          <a:p>
            <a:pPr algn="just">
              <a:buNone/>
            </a:pPr>
            <a:r>
              <a:rPr lang="hu-HU" sz="2800" dirty="0" smtClean="0"/>
              <a:t>	</a:t>
            </a:r>
            <a:r>
              <a:rPr lang="en-US" sz="2800" b="0" dirty="0" smtClean="0"/>
              <a:t>Mean amplitude spectral</a:t>
            </a:r>
            <a:r>
              <a:rPr lang="hu-HU" sz="2800" b="0" dirty="0" smtClean="0"/>
              <a:t> </a:t>
            </a:r>
            <a:r>
              <a:rPr lang="en-US" sz="2800" b="0" dirty="0" smtClean="0"/>
              <a:t>statistics for the training database.</a:t>
            </a:r>
            <a:r>
              <a:rPr lang="hu-HU" sz="2800" b="0" dirty="0" smtClean="0"/>
              <a:t> </a:t>
            </a:r>
            <a:r>
              <a:rPr lang="en-US" sz="2800" b="0" dirty="0" smtClean="0"/>
              <a:t>The central line represents the median of the frequency bins, while the</a:t>
            </a:r>
            <a:r>
              <a:rPr lang="hu-HU" sz="2800" b="0" dirty="0" smtClean="0"/>
              <a:t> </a:t>
            </a:r>
            <a:r>
              <a:rPr lang="en-US" sz="2800" b="0" dirty="0" smtClean="0"/>
              <a:t>darkened area refers to a range of 25th to 75th percentiles of the bins.</a:t>
            </a:r>
            <a:endParaRPr lang="hu-HU" sz="2800" b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9280" y="2261938"/>
            <a:ext cx="4521520" cy="38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727202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6.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66211"/>
            <a:ext cx="8661600" cy="42778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Time and frequency domain </a:t>
            </a:r>
            <a:r>
              <a:rPr lang="en-GB" dirty="0" smtClean="0"/>
              <a:t>analysis</a:t>
            </a:r>
            <a:r>
              <a:rPr lang="hu-HU" dirty="0" smtClean="0"/>
              <a:t>:</a:t>
            </a:r>
            <a:endParaRPr lang="hu-HU" b="0" dirty="0" smtClean="0"/>
          </a:p>
        </p:txBody>
      </p:sp>
      <p:pic>
        <p:nvPicPr>
          <p:cNvPr id="5" name="Kép 4" descr="Wave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2814320"/>
            <a:ext cx="3910262" cy="2791691"/>
          </a:xfrm>
          <a:prstGeom prst="rect">
            <a:avLst/>
          </a:prstGeom>
        </p:spPr>
      </p:pic>
      <p:pic>
        <p:nvPicPr>
          <p:cNvPr id="6" name="Kép 5" descr="daub_env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02" y="2814320"/>
            <a:ext cx="4563498" cy="28474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6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en-GB" dirty="0" smtClean="0"/>
              <a:t> </a:t>
            </a:r>
            <a:r>
              <a:rPr lang="en-GB" b="0" dirty="0" smtClean="0"/>
              <a:t>Training and </a:t>
            </a:r>
            <a:r>
              <a:rPr lang="en-GB" b="0" dirty="0" smtClean="0"/>
              <a:t>classification:</a:t>
            </a:r>
            <a:r>
              <a:rPr lang="hu-HU" b="0" dirty="0" smtClean="0"/>
              <a:t> </a:t>
            </a:r>
            <a:r>
              <a:rPr lang="en-GB" b="0" dirty="0" smtClean="0"/>
              <a:t>SVM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SVMIntro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688" y="2730596"/>
            <a:ext cx="6570180" cy="300980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403685"/>
            <a:ext cx="8661600" cy="647031"/>
          </a:xfrm>
        </p:spPr>
        <p:txBody>
          <a:bodyPr>
            <a:noAutofit/>
          </a:bodyPr>
          <a:lstStyle/>
          <a:p>
            <a:r>
              <a:rPr lang="en-GB" sz="5400" dirty="0" smtClean="0"/>
              <a:t>Overview</a:t>
            </a:r>
            <a:endParaRPr lang="en-GB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26640"/>
            <a:ext cx="8661600" cy="35763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heart conduction and propagation system</a:t>
            </a:r>
            <a:endParaRPr lang="hu-HU" sz="3600" dirty="0" smtClean="0"/>
          </a:p>
          <a:p>
            <a:r>
              <a:rPr lang="hu-HU" sz="3600" dirty="0" smtClean="0"/>
              <a:t>PCG </a:t>
            </a:r>
            <a:r>
              <a:rPr lang="en-GB" sz="3600" dirty="0" smtClean="0"/>
              <a:t>measurement </a:t>
            </a:r>
            <a:endParaRPr lang="hu-HU" sz="3600" dirty="0" smtClean="0"/>
          </a:p>
          <a:p>
            <a:r>
              <a:rPr lang="en-GB" sz="3600" dirty="0" smtClean="0"/>
              <a:t>Normal and </a:t>
            </a:r>
            <a:r>
              <a:rPr lang="hu-HU" sz="3600" dirty="0" err="1" smtClean="0"/>
              <a:t>abnormal</a:t>
            </a:r>
            <a:r>
              <a:rPr lang="en-GB" sz="3600" dirty="0" smtClean="0"/>
              <a:t> hear</a:t>
            </a:r>
            <a:r>
              <a:rPr lang="hu-HU" sz="3600" dirty="0" smtClean="0"/>
              <a:t>t</a:t>
            </a:r>
            <a:r>
              <a:rPr lang="en-GB" sz="3600" dirty="0" smtClean="0"/>
              <a:t>sounds</a:t>
            </a:r>
          </a:p>
          <a:p>
            <a:r>
              <a:rPr lang="hu-HU" sz="3600" dirty="0" smtClean="0"/>
              <a:t>Advanced </a:t>
            </a:r>
            <a:r>
              <a:rPr lang="en-GB" sz="3600" dirty="0" smtClean="0"/>
              <a:t>techniques</a:t>
            </a:r>
            <a:r>
              <a:rPr lang="hu-HU" sz="3600" dirty="0" smtClean="0"/>
              <a:t> </a:t>
            </a:r>
            <a:r>
              <a:rPr lang="en-GB" sz="3600" dirty="0" smtClean="0"/>
              <a:t>for</a:t>
            </a:r>
            <a:r>
              <a:rPr lang="hu-HU" sz="3600" dirty="0" smtClean="0"/>
              <a:t> PCG </a:t>
            </a:r>
            <a:r>
              <a:rPr lang="en-GB" sz="3600" dirty="0" smtClean="0"/>
              <a:t>analysis </a:t>
            </a:r>
          </a:p>
          <a:p>
            <a:r>
              <a:rPr lang="en-GB" sz="3600" dirty="0" smtClean="0"/>
              <a:t>Practice</a:t>
            </a:r>
            <a:endParaRPr lang="en-GB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225503"/>
            <a:ext cx="8661600" cy="1003395"/>
          </a:xfrm>
        </p:spPr>
        <p:txBody>
          <a:bodyPr/>
          <a:lstStyle/>
          <a:p>
            <a:r>
              <a:rPr lang="en-GB" dirty="0" smtClean="0"/>
              <a:t>The heart conduction and propagation </a:t>
            </a:r>
            <a:r>
              <a:rPr lang="en-GB" dirty="0" smtClean="0"/>
              <a:t>system</a:t>
            </a:r>
            <a:endParaRPr lang="hu-H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1561" y="2244058"/>
            <a:ext cx="30515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 descr="Képtalálat a következőre: „Pcg ecg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148" y="2542590"/>
            <a:ext cx="4588845" cy="286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216528"/>
            <a:ext cx="8661600" cy="51067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PCG </a:t>
            </a:r>
            <a:r>
              <a:rPr lang="en-GB" dirty="0" smtClean="0"/>
              <a:t>measurement </a:t>
            </a:r>
            <a:endParaRPr lang="hu-H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3" y="1727201"/>
            <a:ext cx="4814917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Képtalálat a következőre: „fetaphon 2000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40" y="3190240"/>
            <a:ext cx="3820160" cy="286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178561"/>
            <a:ext cx="4881760" cy="965199"/>
          </a:xfrm>
        </p:spPr>
        <p:txBody>
          <a:bodyPr>
            <a:noAutofit/>
          </a:bodyPr>
          <a:lstStyle/>
          <a:p>
            <a:r>
              <a:rPr lang="en-GB" sz="4000" dirty="0" smtClean="0"/>
              <a:t>Normal and </a:t>
            </a:r>
            <a:r>
              <a:rPr lang="hu-HU" sz="4000" dirty="0" err="1" smtClean="0"/>
              <a:t>abnormal</a:t>
            </a:r>
            <a:r>
              <a:rPr lang="en-GB" sz="4000" dirty="0" smtClean="0"/>
              <a:t> hear</a:t>
            </a:r>
            <a:r>
              <a:rPr lang="hu-HU" sz="4000" dirty="0" smtClean="0"/>
              <a:t>t</a:t>
            </a:r>
            <a:r>
              <a:rPr lang="en-GB" sz="4000" dirty="0" smtClean="0"/>
              <a:t>sounds</a:t>
            </a:r>
            <a:endParaRPr lang="hu-HU" sz="40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407920"/>
            <a:ext cx="4566800" cy="4084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600" b="0" dirty="0" smtClean="0"/>
              <a:t>	</a:t>
            </a:r>
            <a:r>
              <a:rPr lang="en-GB" sz="3600" b="0" dirty="0" smtClean="0"/>
              <a:t>Abnormal sounds consisting of clicking, rushing, or gurgling noise that are either heard before, between, or after the normal heart sounds.</a:t>
            </a:r>
            <a:endParaRPr lang="en-GB" sz="3600" b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960" y="1330960"/>
            <a:ext cx="3688080" cy="46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192466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1.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1727202"/>
            <a:ext cx="8661600" cy="46431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300" dirty="0" smtClean="0"/>
              <a:t>Data Pre-processing :</a:t>
            </a:r>
          </a:p>
          <a:p>
            <a:pPr lvl="1"/>
            <a:r>
              <a:rPr lang="en-GB" sz="2700" dirty="0" err="1" smtClean="0"/>
              <a:t>Resampling</a:t>
            </a:r>
            <a:r>
              <a:rPr lang="en-GB" sz="2700" dirty="0" smtClean="0"/>
              <a:t>: 1000 Hz</a:t>
            </a:r>
          </a:p>
          <a:p>
            <a:pPr lvl="1"/>
            <a:r>
              <a:rPr lang="en-GB" sz="2700" dirty="0" smtClean="0"/>
              <a:t>3rd order </a:t>
            </a:r>
            <a:r>
              <a:rPr lang="en-GB" sz="2700" dirty="0" err="1" smtClean="0"/>
              <a:t>bandpass</a:t>
            </a:r>
            <a:r>
              <a:rPr lang="en-GB" sz="2700" dirty="0" smtClean="0"/>
              <a:t> filter: 20-400 Hz</a:t>
            </a:r>
          </a:p>
          <a:p>
            <a:pPr lvl="1"/>
            <a:r>
              <a:rPr lang="en-GB" sz="2700" dirty="0" smtClean="0"/>
              <a:t>Heart sound detection - Springer algorithm</a:t>
            </a:r>
          </a:p>
          <a:p>
            <a:pPr>
              <a:buNone/>
            </a:pPr>
            <a:r>
              <a:rPr lang="en-GB" sz="2300" dirty="0" smtClean="0"/>
              <a:t>Features extraction:</a:t>
            </a:r>
          </a:p>
          <a:p>
            <a:pPr lvl="1"/>
            <a:r>
              <a:rPr lang="en-GB" sz="2700" dirty="0" smtClean="0"/>
              <a:t>Time-domain</a:t>
            </a:r>
            <a:r>
              <a:rPr lang="hu-HU" sz="2700" dirty="0" smtClean="0"/>
              <a:t> </a:t>
            </a:r>
            <a:r>
              <a:rPr lang="en-GB" sz="2700" dirty="0" smtClean="0"/>
              <a:t>analysis </a:t>
            </a:r>
            <a:r>
              <a:rPr lang="en-GB" sz="2700" dirty="0" smtClean="0"/>
              <a:t>:</a:t>
            </a:r>
          </a:p>
          <a:p>
            <a:pPr lvl="2"/>
            <a:r>
              <a:rPr lang="en-GB" sz="1900" dirty="0" smtClean="0"/>
              <a:t>HRV analysis: pNN50, SDNN, RMSSD, mean S1&amp;S2 width</a:t>
            </a:r>
          </a:p>
          <a:p>
            <a:pPr lvl="1"/>
            <a:r>
              <a:rPr lang="en-GB" sz="2700" dirty="0" smtClean="0"/>
              <a:t>Frequency-domain</a:t>
            </a:r>
            <a:r>
              <a:rPr lang="hu-HU" sz="2700" dirty="0" smtClean="0"/>
              <a:t> </a:t>
            </a:r>
            <a:r>
              <a:rPr lang="en-GB" sz="2700" dirty="0" smtClean="0"/>
              <a:t>analysis </a:t>
            </a:r>
            <a:r>
              <a:rPr lang="en-GB" sz="2700" dirty="0" smtClean="0"/>
              <a:t>:</a:t>
            </a:r>
          </a:p>
          <a:p>
            <a:pPr lvl="2"/>
            <a:r>
              <a:rPr lang="en-GB" sz="1900" dirty="0" smtClean="0"/>
              <a:t>DFT: Systole and diastole </a:t>
            </a:r>
          </a:p>
          <a:p>
            <a:pPr lvl="2"/>
            <a:r>
              <a:rPr lang="en-GB" sz="1900" dirty="0" smtClean="0"/>
              <a:t>Mean amplitude ratio: A(sys)/A(</a:t>
            </a:r>
            <a:r>
              <a:rPr lang="en-GB" sz="1900" dirty="0" err="1" smtClean="0"/>
              <a:t>dia</a:t>
            </a:r>
            <a:r>
              <a:rPr lang="en-GB" sz="1900" dirty="0" smtClean="0"/>
              <a:t>)</a:t>
            </a:r>
          </a:p>
          <a:p>
            <a:pPr lvl="1"/>
            <a:r>
              <a:rPr lang="en-GB" sz="2700" dirty="0" smtClean="0"/>
              <a:t>Time and frequency domain analysis:</a:t>
            </a:r>
          </a:p>
          <a:p>
            <a:pPr lvl="2"/>
            <a:r>
              <a:rPr lang="en-GB" sz="1900" dirty="0" smtClean="0"/>
              <a:t>Wavelet decomposition </a:t>
            </a:r>
          </a:p>
          <a:p>
            <a:pPr>
              <a:buNone/>
            </a:pPr>
            <a:r>
              <a:rPr lang="en-GB" sz="2200" dirty="0" smtClean="0"/>
              <a:t>Training and classification:</a:t>
            </a:r>
          </a:p>
          <a:p>
            <a:pPr lvl="1"/>
            <a:r>
              <a:rPr lang="en-GB" sz="2300" dirty="0" smtClean="0"/>
              <a:t>SVM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727202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2.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66211"/>
            <a:ext cx="8661600" cy="329553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Data Pre-processing: Heart sound detection - Springer algorithm</a:t>
            </a:r>
          </a:p>
          <a:p>
            <a:pPr>
              <a:buNone/>
            </a:pPr>
            <a:endParaRPr lang="hu-HU" dirty="0" smtClean="0"/>
          </a:p>
        </p:txBody>
      </p:sp>
      <p:pic>
        <p:nvPicPr>
          <p:cNvPr id="4" name="Kép 3" descr="Fig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6" y="3241040"/>
            <a:ext cx="4501694" cy="2225040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260" y="2946400"/>
            <a:ext cx="4146540" cy="271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727202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3.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66211"/>
            <a:ext cx="8661600" cy="329553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Features </a:t>
            </a:r>
            <a:r>
              <a:rPr lang="en-GB" dirty="0" smtClean="0"/>
              <a:t>extraction</a:t>
            </a:r>
            <a:r>
              <a:rPr lang="hu-HU" dirty="0" smtClean="0"/>
              <a:t>: pNN50</a:t>
            </a:r>
          </a:p>
          <a:p>
            <a:pPr>
              <a:buNone/>
            </a:pPr>
            <a:r>
              <a:rPr lang="en-US" b="0" dirty="0" smtClean="0"/>
              <a:t>Ratio between NN50 and the </a:t>
            </a:r>
            <a:r>
              <a:rPr lang="en-US" b="0" dirty="0" smtClean="0"/>
              <a:t>total </a:t>
            </a:r>
            <a:r>
              <a:rPr lang="en-US" b="0" dirty="0" smtClean="0"/>
              <a:t>number of NN </a:t>
            </a:r>
            <a:r>
              <a:rPr lang="en-US" b="0" dirty="0" smtClean="0"/>
              <a:t>intervals</a:t>
            </a:r>
            <a:endParaRPr lang="hu-HU" b="0" dirty="0" smtClean="0"/>
          </a:p>
          <a:p>
            <a:pPr>
              <a:buNone/>
            </a:pPr>
            <a:endParaRPr lang="hu-HU" b="0" dirty="0" smtClean="0"/>
          </a:p>
        </p:txBody>
      </p:sp>
      <p:pic>
        <p:nvPicPr>
          <p:cNvPr id="6" name="Kép 5" descr="pec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79" y="3091814"/>
            <a:ext cx="6421974" cy="2709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727202"/>
            <a:ext cx="8661600" cy="534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Advanced </a:t>
            </a:r>
            <a:r>
              <a:rPr lang="en-GB" dirty="0" smtClean="0"/>
              <a:t>techniques</a:t>
            </a:r>
            <a:r>
              <a:rPr lang="hu-HU" dirty="0" smtClean="0"/>
              <a:t> </a:t>
            </a:r>
            <a:r>
              <a:rPr lang="en-GB" dirty="0" smtClean="0"/>
              <a:t>for</a:t>
            </a:r>
            <a:r>
              <a:rPr lang="hu-HU" dirty="0" smtClean="0"/>
              <a:t> PCG </a:t>
            </a:r>
            <a:r>
              <a:rPr lang="en-GB" dirty="0" smtClean="0"/>
              <a:t>analysis </a:t>
            </a:r>
            <a:r>
              <a:rPr lang="hu-HU" dirty="0" smtClean="0"/>
              <a:t>– 3.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366211"/>
            <a:ext cx="8661600" cy="42778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Features </a:t>
            </a:r>
            <a:r>
              <a:rPr lang="en-GB" dirty="0" smtClean="0"/>
              <a:t>extraction</a:t>
            </a:r>
            <a:r>
              <a:rPr lang="hu-HU" dirty="0" smtClean="0"/>
              <a:t>: SDNN and RMSSD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b="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519" y="2651760"/>
            <a:ext cx="5273041" cy="34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4457</TotalTime>
  <Words>215</Words>
  <Application>Microsoft Office PowerPoint</Application>
  <PresentationFormat>Diavetítés a képernyőre (4:3 oldalarány)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 Theme</vt:lpstr>
      <vt:lpstr>Biomedical Signal Processing Lab session 12</vt:lpstr>
      <vt:lpstr>Overview</vt:lpstr>
      <vt:lpstr>The heart conduction and propagation system</vt:lpstr>
      <vt:lpstr>PCG measurement </vt:lpstr>
      <vt:lpstr>Normal and abnormal heartsounds</vt:lpstr>
      <vt:lpstr>Advanced techniques for PCG analysis – 1.  </vt:lpstr>
      <vt:lpstr>Advanced techniques for PCG analysis – 2.  </vt:lpstr>
      <vt:lpstr>Advanced techniques for PCG analysis – 3.  </vt:lpstr>
      <vt:lpstr>Advanced techniques for PCG analysis – 3.  </vt:lpstr>
      <vt:lpstr>Advanced techniques for PCG analysis – 4.  </vt:lpstr>
      <vt:lpstr>Advanced techniques for PCG analysis – 5.  </vt:lpstr>
      <vt:lpstr>Advanced techniques for PCG analysis – 6.  </vt:lpstr>
      <vt:lpstr>Advanced techniques for PCG analysis – 6.  Training and classification: SVM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kawaiistreet93@gmail.com</dc:creator>
  <cp:lastModifiedBy>Marton</cp:lastModifiedBy>
  <cp:revision>339</cp:revision>
  <dcterms:created xsi:type="dcterms:W3CDTF">2016-10-06T07:46:06Z</dcterms:created>
  <dcterms:modified xsi:type="dcterms:W3CDTF">2017-12-07T00:58:39Z</dcterms:modified>
</cp:coreProperties>
</file>