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2"/>
  </p:sldMasterIdLst>
  <p:notesMasterIdLst>
    <p:notesMasterId r:id="rId25"/>
  </p:notesMasterIdLst>
  <p:handoutMasterIdLst>
    <p:handoutMasterId r:id="rId26"/>
  </p:handoutMasterIdLst>
  <p:sldIdLst>
    <p:sldId id="260" r:id="rId3"/>
    <p:sldId id="265" r:id="rId4"/>
    <p:sldId id="262" r:id="rId5"/>
    <p:sldId id="263" r:id="rId6"/>
    <p:sldId id="266" r:id="rId7"/>
    <p:sldId id="264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67" r:id="rId16"/>
    <p:sldId id="275" r:id="rId17"/>
    <p:sldId id="277" r:id="rId18"/>
    <p:sldId id="276" r:id="rId19"/>
    <p:sldId id="280" r:id="rId20"/>
    <p:sldId id="283" r:id="rId21"/>
    <p:sldId id="278" r:id="rId22"/>
    <p:sldId id="279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73B4"/>
    <a:srgbClr val="2680BB"/>
    <a:srgbClr val="FF6600"/>
    <a:srgbClr val="6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3587" autoAdjust="0"/>
  </p:normalViewPr>
  <p:slideViewPr>
    <p:cSldViewPr snapToGrid="0" snapToObjects="1">
      <p:cViewPr varScale="1">
        <p:scale>
          <a:sx n="64" d="100"/>
          <a:sy n="64" d="100"/>
        </p:scale>
        <p:origin x="2030" y="7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BB090-5943-419E-865E-BAC658A8BF2C}" type="datetimeFigureOut">
              <a:rPr lang="hu-HU" smtClean="0"/>
              <a:t>2018. 09. 10.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75FBB-5FDE-41F9-BCF5-8F64918279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1997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41F45-A4AF-403A-A6DF-3E6D057ED79A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7BD7F-932D-4F5F-88E3-98CE961F0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8573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Take</a:t>
            </a:r>
            <a:r>
              <a:rPr lang="hu-HU" dirty="0" smtClean="0"/>
              <a:t> a </a:t>
            </a:r>
            <a:r>
              <a:rPr lang="hu-HU" dirty="0" err="1" smtClean="0"/>
              <a:t>look</a:t>
            </a:r>
            <a:r>
              <a:rPr lang="hu-HU" dirty="0" smtClean="0"/>
              <a:t> </a:t>
            </a:r>
            <a:r>
              <a:rPr lang="hu-HU" dirty="0" err="1" smtClean="0"/>
              <a:t>around</a:t>
            </a:r>
            <a:r>
              <a:rPr lang="hu-HU" dirty="0" smtClean="0"/>
              <a:t> in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classroom</a:t>
            </a:r>
            <a:r>
              <a:rPr lang="hu-HU" dirty="0" smtClean="0"/>
              <a:t>. </a:t>
            </a:r>
            <a:r>
              <a:rPr lang="hu-HU" dirty="0" err="1" smtClean="0"/>
              <a:t>Can</a:t>
            </a:r>
            <a:r>
              <a:rPr lang="hu-HU" dirty="0" smtClean="0"/>
              <a:t> </a:t>
            </a: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notice</a:t>
            </a:r>
            <a:r>
              <a:rPr lang="hu-HU" dirty="0" smtClean="0"/>
              <a:t> </a:t>
            </a:r>
            <a:r>
              <a:rPr lang="hu-HU" dirty="0" err="1" smtClean="0"/>
              <a:t>any</a:t>
            </a:r>
            <a:r>
              <a:rPr lang="hu-HU" dirty="0" smtClean="0"/>
              <a:t> </a:t>
            </a:r>
            <a:r>
              <a:rPr lang="hu-HU" dirty="0" err="1" smtClean="0"/>
              <a:t>biomedical</a:t>
            </a:r>
            <a:r>
              <a:rPr lang="hu-HU" dirty="0" smtClean="0"/>
              <a:t> </a:t>
            </a:r>
            <a:r>
              <a:rPr lang="hu-HU" dirty="0" err="1" smtClean="0"/>
              <a:t>signals</a:t>
            </a:r>
            <a:r>
              <a:rPr lang="hu-HU" dirty="0" smtClean="0"/>
              <a:t> </a:t>
            </a:r>
            <a:r>
              <a:rPr lang="hu-HU" dirty="0" err="1" smtClean="0"/>
              <a:t>beeing</a:t>
            </a:r>
            <a:r>
              <a:rPr lang="hu-HU" dirty="0" smtClean="0"/>
              <a:t> </a:t>
            </a:r>
            <a:r>
              <a:rPr lang="hu-HU" dirty="0" err="1" smtClean="0"/>
              <a:t>recorded</a:t>
            </a:r>
            <a:r>
              <a:rPr lang="hu-HU" dirty="0" smtClean="0"/>
              <a:t>?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Sensitive</a:t>
            </a:r>
            <a:r>
              <a:rPr lang="hu-HU" dirty="0" smtClean="0"/>
              <a:t> </a:t>
            </a:r>
            <a:r>
              <a:rPr lang="hu-HU" dirty="0" err="1" smtClean="0"/>
              <a:t>information</a:t>
            </a:r>
            <a:r>
              <a:rPr lang="hu-HU" dirty="0" smtClean="0"/>
              <a:t>, be </a:t>
            </a:r>
            <a:r>
              <a:rPr lang="hu-HU" dirty="0" err="1" smtClean="0"/>
              <a:t>aware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health</a:t>
            </a:r>
            <a:r>
              <a:rPr lang="hu-HU" dirty="0" smtClean="0"/>
              <a:t> </a:t>
            </a:r>
            <a:r>
              <a:rPr lang="hu-HU" dirty="0" err="1" smtClean="0"/>
              <a:t>apps</a:t>
            </a:r>
            <a:r>
              <a:rPr lang="hu-HU" dirty="0" smtClean="0"/>
              <a:t>. (</a:t>
            </a:r>
            <a:r>
              <a:rPr lang="hu-HU" dirty="0" err="1" smtClean="0"/>
              <a:t>Android</a:t>
            </a:r>
            <a:r>
              <a:rPr lang="hu-HU" dirty="0" smtClean="0"/>
              <a:t> </a:t>
            </a:r>
            <a:r>
              <a:rPr lang="hu-HU" dirty="0" err="1" smtClean="0"/>
              <a:t>against</a:t>
            </a:r>
            <a:r>
              <a:rPr lang="hu-HU" dirty="0" smtClean="0"/>
              <a:t> GDPR?)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7BD7F-932D-4F5F-88E3-98CE961F0FA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916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dirty="0" err="1" smtClean="0">
                <a:latin typeface="Arial" panose="020B0604020202020204" pitchFamily="34" charset="0"/>
              </a:rPr>
              <a:t>Hospital</a:t>
            </a:r>
            <a:r>
              <a:rPr lang="hu-HU" altLang="hu-HU" dirty="0" smtClean="0">
                <a:latin typeface="Arial" panose="020B0604020202020204" pitchFamily="34" charset="0"/>
              </a:rPr>
              <a:t> monitoring</a:t>
            </a:r>
          </a:p>
          <a:p>
            <a:r>
              <a:rPr lang="hu-HU" altLang="hu-HU" dirty="0" err="1" smtClean="0">
                <a:latin typeface="Arial" panose="020B0604020202020204" pitchFamily="34" charset="0"/>
              </a:rPr>
              <a:t>Ambulance</a:t>
            </a:r>
            <a:r>
              <a:rPr lang="hu-HU" altLang="hu-HU" dirty="0" smtClean="0">
                <a:latin typeface="Arial" panose="020B0604020202020204" pitchFamily="34" charset="0"/>
              </a:rPr>
              <a:t> monitoring</a:t>
            </a:r>
          </a:p>
          <a:p>
            <a:r>
              <a:rPr lang="hu-HU" altLang="hu-HU" dirty="0" smtClean="0">
                <a:latin typeface="Arial" panose="020B0604020202020204" pitchFamily="34" charset="0"/>
              </a:rPr>
              <a:t>Home monitoring/alarm </a:t>
            </a:r>
            <a:r>
              <a:rPr lang="hu-HU" altLang="hu-HU" dirty="0" err="1" smtClean="0">
                <a:latin typeface="Arial" panose="020B0604020202020204" pitchFamily="34" charset="0"/>
              </a:rPr>
              <a:t>system</a:t>
            </a:r>
            <a:endParaRPr lang="hu-HU" altLang="hu-HU" dirty="0" smtClean="0">
              <a:latin typeface="Arial" panose="020B0604020202020204" pitchFamily="34" charset="0"/>
            </a:endParaRPr>
          </a:p>
          <a:p>
            <a:r>
              <a:rPr lang="hu-HU" altLang="hu-HU" dirty="0" smtClean="0">
                <a:latin typeface="Arial" panose="020B0604020202020204" pitchFamily="34" charset="0"/>
              </a:rPr>
              <a:t>Sport/</a:t>
            </a:r>
            <a:r>
              <a:rPr lang="hu-HU" altLang="hu-HU" dirty="0" err="1" smtClean="0">
                <a:latin typeface="Arial" panose="020B0604020202020204" pitchFamily="34" charset="0"/>
              </a:rPr>
              <a:t>fitness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centers</a:t>
            </a:r>
            <a:endParaRPr lang="hu-HU" altLang="hu-HU" dirty="0" smtClean="0">
              <a:latin typeface="Arial" panose="020B0604020202020204" pitchFamily="34" charset="0"/>
            </a:endParaRPr>
          </a:p>
          <a:p>
            <a:r>
              <a:rPr lang="hu-HU" altLang="hu-HU" dirty="0" err="1" smtClean="0">
                <a:latin typeface="Arial" panose="020B0604020202020204" pitchFamily="34" charset="0"/>
              </a:rPr>
              <a:t>Nursing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home</a:t>
            </a:r>
            <a:endParaRPr lang="hu-HU" altLang="hu-HU" dirty="0" smtClean="0">
              <a:latin typeface="Arial" panose="020B0604020202020204" pitchFamily="34" charset="0"/>
            </a:endParaRPr>
          </a:p>
          <a:p>
            <a:endParaRPr lang="hu-HU" altLang="hu-HU" dirty="0" smtClean="0">
              <a:latin typeface="Arial" panose="020B0604020202020204" pitchFamily="34" charset="0"/>
            </a:endParaRPr>
          </a:p>
          <a:p>
            <a:r>
              <a:rPr lang="hu-HU" altLang="hu-HU" dirty="0" err="1" smtClean="0">
                <a:latin typeface="Arial" panose="020B0604020202020204" pitchFamily="34" charset="0"/>
              </a:rPr>
              <a:t>Pathologies</a:t>
            </a:r>
            <a:r>
              <a:rPr lang="hu-HU" altLang="hu-HU" dirty="0" smtClean="0">
                <a:latin typeface="Arial" panose="020B0604020202020204" pitchFamily="34" charset="0"/>
              </a:rPr>
              <a:t> of interest:</a:t>
            </a:r>
          </a:p>
          <a:p>
            <a:r>
              <a:rPr lang="hu-HU" altLang="hu-HU" dirty="0" err="1" smtClean="0">
                <a:latin typeface="Arial" panose="020B0604020202020204" pitchFamily="34" charset="0"/>
              </a:rPr>
              <a:t>arrythmia</a:t>
            </a:r>
            <a:endParaRPr lang="hu-HU" altLang="hu-HU" dirty="0" smtClean="0">
              <a:latin typeface="Arial" panose="020B0604020202020204" pitchFamily="34" charset="0"/>
            </a:endParaRPr>
          </a:p>
          <a:p>
            <a:r>
              <a:rPr lang="hu-HU" altLang="hu-HU" dirty="0" err="1" smtClean="0">
                <a:latin typeface="Arial" panose="020B0604020202020204" pitchFamily="34" charset="0"/>
              </a:rPr>
              <a:t>acute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renal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failure</a:t>
            </a:r>
            <a:endParaRPr lang="hu-HU" altLang="hu-HU" dirty="0" smtClean="0">
              <a:latin typeface="Arial" panose="020B0604020202020204" pitchFamily="34" charset="0"/>
            </a:endParaRPr>
          </a:p>
          <a:p>
            <a:r>
              <a:rPr lang="hu-HU" altLang="hu-HU" dirty="0" err="1" smtClean="0">
                <a:latin typeface="Arial" panose="020B0604020202020204" pitchFamily="34" charset="0"/>
              </a:rPr>
              <a:t>sepsis</a:t>
            </a:r>
            <a:endParaRPr lang="hu-HU" altLang="hu-HU" dirty="0" smtClean="0">
              <a:latin typeface="Arial" panose="020B0604020202020204" pitchFamily="34" charset="0"/>
            </a:endParaRPr>
          </a:p>
          <a:p>
            <a:endParaRPr lang="hu-HU" altLang="hu-HU" dirty="0" smtClean="0">
              <a:latin typeface="Arial" panose="020B0604020202020204" pitchFamily="34" charset="0"/>
            </a:endParaRPr>
          </a:p>
          <a:p>
            <a:r>
              <a:rPr lang="en-GB" altLang="hu-HU" dirty="0" smtClean="0">
                <a:latin typeface="Arial" panose="020B0604020202020204" pitchFamily="34" charset="0"/>
              </a:rPr>
              <a:t>http://www.innomed.hu/dynamic/innocare_s.pdf</a:t>
            </a:r>
            <a:r>
              <a:rPr lang="hu-HU" altLang="hu-HU" dirty="0" smtClean="0">
                <a:latin typeface="Arial" panose="020B0604020202020204" pitchFamily="34" charset="0"/>
              </a:rPr>
              <a:t>, http://www.innomed.hu/innocare_pico_hun</a:t>
            </a:r>
            <a:endParaRPr lang="en-GB" altLang="hu-HU" dirty="0" smtClean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7BD7F-932D-4F5F-88E3-98CE961F0FA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560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dirty="0" err="1" smtClean="0">
                <a:latin typeface="Arial" panose="020B0604020202020204" pitchFamily="34" charset="0"/>
              </a:rPr>
              <a:t>at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the</a:t>
            </a:r>
            <a:r>
              <a:rPr lang="hu-HU" altLang="hu-HU" dirty="0" smtClean="0">
                <a:latin typeface="Arial" panose="020B0604020202020204" pitchFamily="34" charset="0"/>
              </a:rPr>
              <a:t> end of </a:t>
            </a:r>
            <a:r>
              <a:rPr lang="hu-HU" altLang="hu-HU" dirty="0" err="1" smtClean="0">
                <a:latin typeface="Arial" panose="020B0604020202020204" pitchFamily="34" charset="0"/>
              </a:rPr>
              <a:t>the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day</a:t>
            </a:r>
            <a:r>
              <a:rPr lang="hu-HU" altLang="hu-HU" dirty="0" smtClean="0">
                <a:latin typeface="Arial" panose="020B0604020202020204" pitchFamily="34" charset="0"/>
              </a:rPr>
              <a:t>, </a:t>
            </a:r>
            <a:r>
              <a:rPr lang="hu-HU" altLang="hu-HU" dirty="0" err="1" smtClean="0">
                <a:latin typeface="Arial" panose="020B0604020202020204" pitchFamily="34" charset="0"/>
              </a:rPr>
              <a:t>interested</a:t>
            </a:r>
            <a:r>
              <a:rPr lang="hu-HU" altLang="hu-HU" dirty="0" smtClean="0">
                <a:latin typeface="Arial" panose="020B0604020202020204" pitchFamily="34" charset="0"/>
              </a:rPr>
              <a:t> in </a:t>
            </a:r>
            <a:r>
              <a:rPr lang="hu-HU" altLang="hu-HU" dirty="0" err="1" smtClean="0">
                <a:latin typeface="Arial" panose="020B0604020202020204" pitchFamily="34" charset="0"/>
              </a:rPr>
              <a:t>classification</a:t>
            </a:r>
            <a:r>
              <a:rPr lang="hu-HU" altLang="hu-HU" dirty="0" smtClean="0">
                <a:latin typeface="Arial" panose="020B0604020202020204" pitchFamily="34" charset="0"/>
              </a:rPr>
              <a:t>/</a:t>
            </a:r>
            <a:r>
              <a:rPr lang="hu-HU" altLang="hu-HU" dirty="0" err="1" smtClean="0">
                <a:latin typeface="Arial" panose="020B0604020202020204" pitchFamily="34" charset="0"/>
              </a:rPr>
              <a:t>diagnosis</a:t>
            </a:r>
            <a:endParaRPr lang="hu-HU" altLang="hu-HU" dirty="0" smtClean="0">
              <a:latin typeface="Arial" panose="020B0604020202020204" pitchFamily="34" charset="0"/>
            </a:endParaRPr>
          </a:p>
          <a:p>
            <a:r>
              <a:rPr lang="hu-HU" altLang="hu-HU" dirty="0" err="1" smtClean="0">
                <a:latin typeface="Arial" panose="020B0604020202020204" pitchFamily="34" charset="0"/>
              </a:rPr>
              <a:t>what</a:t>
            </a:r>
            <a:r>
              <a:rPr lang="hu-HU" altLang="hu-HU" dirty="0" smtClean="0">
                <a:latin typeface="Arial" panose="020B0604020202020204" pitchFamily="34" charset="0"/>
              </a:rPr>
              <a:t> is </a:t>
            </a:r>
            <a:r>
              <a:rPr lang="hu-HU" altLang="hu-HU" dirty="0" err="1" smtClean="0">
                <a:latin typeface="Arial" panose="020B0604020202020204" pitchFamily="34" charset="0"/>
              </a:rPr>
              <a:t>that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saying</a:t>
            </a:r>
            <a:r>
              <a:rPr lang="hu-HU" altLang="hu-HU" dirty="0" smtClean="0">
                <a:latin typeface="Arial" panose="020B0604020202020204" pitchFamily="34" charset="0"/>
              </a:rPr>
              <a:t>? is </a:t>
            </a:r>
            <a:r>
              <a:rPr lang="hu-HU" altLang="hu-HU" dirty="0" err="1" smtClean="0">
                <a:latin typeface="Arial" panose="020B0604020202020204" pitchFamily="34" charset="0"/>
              </a:rPr>
              <a:t>our</a:t>
            </a:r>
            <a:r>
              <a:rPr lang="hu-HU" altLang="hu-HU" dirty="0" smtClean="0">
                <a:latin typeface="Arial" panose="020B0604020202020204" pitchFamily="34" charset="0"/>
              </a:rPr>
              <a:t> body </a:t>
            </a:r>
            <a:r>
              <a:rPr lang="hu-HU" altLang="hu-HU" dirty="0" err="1" smtClean="0">
                <a:latin typeface="Arial" panose="020B0604020202020204" pitchFamily="34" charset="0"/>
              </a:rPr>
              <a:t>functioning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normally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or</a:t>
            </a:r>
            <a:r>
              <a:rPr lang="hu-HU" altLang="hu-HU" dirty="0" smtClean="0">
                <a:latin typeface="Arial" panose="020B0604020202020204" pitchFamily="34" charset="0"/>
              </a:rPr>
              <a:t> has it </a:t>
            </a:r>
            <a:r>
              <a:rPr lang="hu-HU" altLang="hu-HU" dirty="0" err="1" smtClean="0">
                <a:latin typeface="Arial" panose="020B0604020202020204" pitchFamily="34" charset="0"/>
              </a:rPr>
              <a:t>been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modified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by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something</a:t>
            </a:r>
            <a:endParaRPr lang="hu-HU" altLang="hu-HU" dirty="0" smtClean="0">
              <a:latin typeface="Arial" panose="020B0604020202020204" pitchFamily="34" charset="0"/>
            </a:endParaRPr>
          </a:p>
          <a:p>
            <a:r>
              <a:rPr lang="hu-HU" altLang="hu-HU" dirty="0" err="1" smtClean="0">
                <a:latin typeface="Arial" panose="020B0604020202020204" pitchFamily="34" charset="0"/>
              </a:rPr>
              <a:t>so</a:t>
            </a:r>
            <a:r>
              <a:rPr lang="hu-HU" altLang="hu-HU" dirty="0" smtClean="0">
                <a:latin typeface="Arial" panose="020B0604020202020204" pitchFamily="34" charset="0"/>
              </a:rPr>
              <a:t> we </a:t>
            </a:r>
            <a:r>
              <a:rPr lang="hu-HU" altLang="hu-HU" dirty="0" err="1" smtClean="0">
                <a:latin typeface="Arial" panose="020B0604020202020204" pitchFamily="34" charset="0"/>
              </a:rPr>
              <a:t>look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for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relevant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features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or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parameters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that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could</a:t>
            </a:r>
            <a:r>
              <a:rPr lang="hu-HU" altLang="hu-HU" dirty="0" smtClean="0">
                <a:latin typeface="Arial" panose="020B0604020202020204" pitchFamily="34" charset="0"/>
              </a:rPr>
              <a:t> be </a:t>
            </a:r>
            <a:r>
              <a:rPr lang="hu-HU" altLang="hu-HU" dirty="0" err="1" smtClean="0">
                <a:latin typeface="Arial" panose="020B0604020202020204" pitchFamily="34" charset="0"/>
              </a:rPr>
              <a:t>telling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us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something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relevant</a:t>
            </a:r>
            <a:r>
              <a:rPr lang="hu-HU" altLang="hu-HU" dirty="0" smtClean="0">
                <a:latin typeface="Arial" panose="020B0604020202020204" pitchFamily="34" charset="0"/>
              </a:rPr>
              <a:t>. </a:t>
            </a:r>
            <a:r>
              <a:rPr lang="hu-HU" altLang="hu-HU" dirty="0" err="1" smtClean="0">
                <a:latin typeface="Arial" panose="020B0604020202020204" pitchFamily="34" charset="0"/>
              </a:rPr>
              <a:t>Examples</a:t>
            </a:r>
            <a:r>
              <a:rPr lang="hu-HU" altLang="hu-HU" dirty="0" smtClean="0">
                <a:latin typeface="Arial" panose="020B0604020202020204" pitchFamily="34" charset="0"/>
              </a:rPr>
              <a:t>: </a:t>
            </a:r>
            <a:r>
              <a:rPr lang="hu-HU" altLang="hu-HU" dirty="0" err="1" smtClean="0">
                <a:latin typeface="Arial" panose="020B0604020202020204" pitchFamily="34" charset="0"/>
              </a:rPr>
              <a:t>heart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rate</a:t>
            </a:r>
            <a:endParaRPr lang="hu-HU" altLang="hu-HU" dirty="0" smtClean="0">
              <a:latin typeface="Arial" panose="020B0604020202020204" pitchFamily="34" charset="0"/>
            </a:endParaRPr>
          </a:p>
          <a:p>
            <a:r>
              <a:rPr lang="hu-HU" altLang="hu-HU" dirty="0" err="1" smtClean="0">
                <a:latin typeface="Arial" panose="020B0604020202020204" pitchFamily="34" charset="0"/>
              </a:rPr>
              <a:t>For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that</a:t>
            </a:r>
            <a:r>
              <a:rPr lang="hu-HU" altLang="hu-HU" dirty="0" smtClean="0">
                <a:latin typeface="Arial" panose="020B0604020202020204" pitchFamily="34" charset="0"/>
              </a:rPr>
              <a:t> we </a:t>
            </a:r>
            <a:r>
              <a:rPr lang="hu-HU" altLang="hu-HU" dirty="0" err="1" smtClean="0">
                <a:latin typeface="Arial" panose="020B0604020202020204" pitchFamily="34" charset="0"/>
              </a:rPr>
              <a:t>need</a:t>
            </a:r>
            <a:r>
              <a:rPr lang="hu-HU" altLang="hu-HU" dirty="0" smtClean="0">
                <a:latin typeface="Arial" panose="020B0604020202020204" pitchFamily="34" charset="0"/>
              </a:rPr>
              <a:t> a </a:t>
            </a:r>
            <a:r>
              <a:rPr lang="hu-HU" altLang="hu-HU" dirty="0" err="1" smtClean="0">
                <a:latin typeface="Arial" panose="020B0604020202020204" pitchFamily="34" charset="0"/>
              </a:rPr>
              <a:t>biomedical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signal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from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which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to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extract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that</a:t>
            </a:r>
            <a:endParaRPr lang="hu-HU" altLang="hu-HU" dirty="0" smtClean="0">
              <a:latin typeface="Arial" panose="020B0604020202020204" pitchFamily="34" charset="0"/>
            </a:endParaRPr>
          </a:p>
          <a:p>
            <a:r>
              <a:rPr lang="hu-HU" altLang="hu-HU" dirty="0" err="1" smtClean="0">
                <a:latin typeface="Arial" panose="020B0604020202020204" pitchFamily="34" charset="0"/>
              </a:rPr>
              <a:t>For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this</a:t>
            </a:r>
            <a:r>
              <a:rPr lang="hu-HU" altLang="hu-HU" dirty="0" smtClean="0">
                <a:latin typeface="Arial" panose="020B0604020202020204" pitchFamily="34" charset="0"/>
              </a:rPr>
              <a:t> we </a:t>
            </a:r>
            <a:r>
              <a:rPr lang="hu-HU" altLang="hu-HU" dirty="0" err="1" smtClean="0">
                <a:latin typeface="Arial" panose="020B0604020202020204" pitchFamily="34" charset="0"/>
              </a:rPr>
              <a:t>need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to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collect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the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signal</a:t>
            </a:r>
            <a:r>
              <a:rPr lang="hu-HU" altLang="hu-HU" dirty="0" smtClean="0">
                <a:latin typeface="Arial" panose="020B0604020202020204" pitchFamily="34" charset="0"/>
              </a:rPr>
              <a:t> in </a:t>
            </a:r>
            <a:r>
              <a:rPr lang="hu-HU" altLang="hu-HU" dirty="0" err="1" smtClean="0">
                <a:latin typeface="Arial" panose="020B0604020202020204" pitchFamily="34" charset="0"/>
              </a:rPr>
              <a:t>some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way</a:t>
            </a:r>
            <a:r>
              <a:rPr lang="hu-HU" altLang="hu-HU" dirty="0" smtClean="0">
                <a:latin typeface="Arial" panose="020B0604020202020204" pitchFamily="34" charset="0"/>
              </a:rPr>
              <a:t>, and we </a:t>
            </a:r>
            <a:r>
              <a:rPr lang="hu-HU" altLang="hu-HU" dirty="0" err="1" smtClean="0">
                <a:latin typeface="Arial" panose="020B0604020202020204" pitchFamily="34" charset="0"/>
              </a:rPr>
              <a:t>also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need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to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understand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how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that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signal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arises</a:t>
            </a:r>
            <a:endParaRPr lang="hu-HU" altLang="hu-HU" dirty="0" smtClean="0">
              <a:latin typeface="Arial" panose="020B0604020202020204" pitchFamily="34" charset="0"/>
            </a:endParaRPr>
          </a:p>
          <a:p>
            <a:r>
              <a:rPr lang="hu-HU" altLang="hu-HU" dirty="0" err="1" smtClean="0">
                <a:latin typeface="Arial" panose="020B0604020202020204" pitchFamily="34" charset="0"/>
              </a:rPr>
              <a:t>So</a:t>
            </a:r>
            <a:r>
              <a:rPr lang="hu-HU" altLang="hu-HU" dirty="0" smtClean="0">
                <a:latin typeface="Arial" panose="020B0604020202020204" pitchFamily="34" charset="0"/>
              </a:rPr>
              <a:t> we </a:t>
            </a:r>
            <a:r>
              <a:rPr lang="hu-HU" altLang="hu-HU" dirty="0" err="1" smtClean="0">
                <a:latin typeface="Arial" panose="020B0604020202020204" pitchFamily="34" charset="0"/>
              </a:rPr>
              <a:t>went</a:t>
            </a:r>
            <a:r>
              <a:rPr lang="hu-HU" altLang="hu-HU" dirty="0" smtClean="0">
                <a:latin typeface="Arial" panose="020B0604020202020204" pitchFamily="34" charset="0"/>
              </a:rPr>
              <a:t> back </a:t>
            </a:r>
            <a:r>
              <a:rPr lang="hu-HU" altLang="hu-HU" dirty="0" err="1" smtClean="0">
                <a:latin typeface="Arial" panose="020B0604020202020204" pitchFamily="34" charset="0"/>
              </a:rPr>
              <a:t>the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way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from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diagnosis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to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signal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collection</a:t>
            </a:r>
            <a:r>
              <a:rPr lang="hu-HU" altLang="hu-HU" dirty="0" smtClean="0">
                <a:latin typeface="Arial" panose="020B0604020202020204" pitchFamily="34" charset="0"/>
              </a:rPr>
              <a:t>. </a:t>
            </a:r>
            <a:r>
              <a:rPr lang="hu-HU" altLang="hu-HU" dirty="0" err="1" smtClean="0">
                <a:latin typeface="Arial" panose="020B0604020202020204" pitchFamily="34" charset="0"/>
              </a:rPr>
              <a:t>Now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let’s</a:t>
            </a:r>
            <a:r>
              <a:rPr lang="hu-HU" altLang="hu-HU" dirty="0" smtClean="0">
                <a:latin typeface="Arial" panose="020B0604020202020204" pitchFamily="34" charset="0"/>
              </a:rPr>
              <a:t> go </a:t>
            </a:r>
            <a:r>
              <a:rPr lang="hu-HU" altLang="hu-HU" dirty="0" err="1" smtClean="0">
                <a:latin typeface="Arial" panose="020B0604020202020204" pitchFamily="34" charset="0"/>
              </a:rPr>
              <a:t>forward</a:t>
            </a:r>
            <a:r>
              <a:rPr lang="hu-HU" altLang="hu-HU" dirty="0" smtClean="0">
                <a:latin typeface="Arial" panose="020B0604020202020204" pitchFamily="34" charset="0"/>
              </a:rPr>
              <a:t>.</a:t>
            </a:r>
            <a:endParaRPr lang="en-GB" altLang="hu-HU" dirty="0" smtClean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7BD7F-932D-4F5F-88E3-98CE961F0FA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884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Yes</a:t>
            </a:r>
            <a:r>
              <a:rPr lang="hu-HU" dirty="0" smtClean="0"/>
              <a:t>, here </a:t>
            </a:r>
            <a:r>
              <a:rPr lang="hu-HU" dirty="0" err="1" smtClean="0"/>
              <a:t>will</a:t>
            </a:r>
            <a:r>
              <a:rPr lang="hu-HU" dirty="0" smtClean="0"/>
              <a:t> be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useful</a:t>
            </a:r>
            <a:r>
              <a:rPr lang="hu-HU" dirty="0" smtClean="0"/>
              <a:t> </a:t>
            </a:r>
            <a:r>
              <a:rPr lang="hu-HU" dirty="0" err="1" smtClean="0"/>
              <a:t>information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 </a:t>
            </a:r>
            <a:r>
              <a:rPr lang="hu-HU" smtClean="0">
                <a:sym typeface="Wingdings" panose="05000000000000000000" pitchFamily="2" charset="2"/>
              </a:rPr>
              <a:t/>
            </a:r>
            <a:br>
              <a:rPr lang="hu-HU" smtClean="0">
                <a:sym typeface="Wingdings" panose="05000000000000000000" pitchFamily="2" charset="2"/>
              </a:rPr>
            </a:br>
            <a:r>
              <a:rPr lang="hu-HU" smtClean="0">
                <a:sym typeface="Wingdings" panose="05000000000000000000" pitchFamily="2" charset="2"/>
              </a:rPr>
              <a:t>https://memegenerator.net/img/instances/52069451/very-information-much-useful.jpg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7BD7F-932D-4F5F-88E3-98CE961F0FA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580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7BD7F-932D-4F5F-88E3-98CE961F0FA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448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Diagnosis</a:t>
            </a:r>
            <a:endParaRPr lang="hu-HU" dirty="0" smtClean="0"/>
          </a:p>
          <a:p>
            <a:r>
              <a:rPr lang="hu-HU" baseline="0" dirty="0" err="1" smtClean="0"/>
              <a:t>Gaming</a:t>
            </a:r>
            <a:endParaRPr lang="hu-HU" baseline="0" dirty="0" smtClean="0"/>
          </a:p>
          <a:p>
            <a:r>
              <a:rPr lang="hu-HU" baseline="0" dirty="0" err="1" smtClean="0"/>
              <a:t>Rehabilitation</a:t>
            </a:r>
            <a:endParaRPr lang="hu-HU" baseline="0" dirty="0" smtClean="0"/>
          </a:p>
          <a:p>
            <a:r>
              <a:rPr lang="hu-HU" baseline="0" dirty="0" err="1" smtClean="0"/>
              <a:t>Fitness</a:t>
            </a:r>
            <a:r>
              <a:rPr lang="hu-HU" baseline="0" dirty="0" smtClean="0"/>
              <a:t> monitoring,</a:t>
            </a:r>
          </a:p>
          <a:p>
            <a:r>
              <a:rPr lang="hu-HU" baseline="0" dirty="0" smtClean="0"/>
              <a:t>BCI</a:t>
            </a:r>
          </a:p>
          <a:p>
            <a:r>
              <a:rPr lang="hu-HU" baseline="0" dirty="0" err="1" smtClean="0"/>
              <a:t>Intesive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Care</a:t>
            </a:r>
            <a:r>
              <a:rPr lang="hu-HU" baseline="0" dirty="0" smtClean="0"/>
              <a:t> Unit</a:t>
            </a:r>
          </a:p>
          <a:p>
            <a:r>
              <a:rPr lang="hu-HU" baseline="0" dirty="0" smtClean="0"/>
              <a:t>+</a:t>
            </a:r>
            <a:r>
              <a:rPr lang="hu-HU" baseline="0" dirty="0" err="1" smtClean="0"/>
              <a:t>basic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research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7BD7F-932D-4F5F-88E3-98CE961F0FA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99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Where</a:t>
            </a:r>
            <a:r>
              <a:rPr lang="hu-HU" dirty="0" smtClean="0"/>
              <a:t> </a:t>
            </a:r>
            <a:r>
              <a:rPr lang="hu-HU" dirty="0" err="1" smtClean="0"/>
              <a:t>do</a:t>
            </a:r>
            <a:r>
              <a:rPr lang="hu-HU" dirty="0" smtClean="0"/>
              <a:t> we </a:t>
            </a:r>
            <a:r>
              <a:rPr lang="hu-HU" dirty="0" err="1" smtClean="0"/>
              <a:t>want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measure</a:t>
            </a:r>
            <a:r>
              <a:rPr lang="hu-HU" dirty="0" smtClean="0"/>
              <a:t> it?</a:t>
            </a:r>
          </a:p>
          <a:p>
            <a:pPr marL="171450" indent="-171450">
              <a:buFontTx/>
              <a:buChar char="-"/>
            </a:pPr>
            <a:r>
              <a:rPr lang="hu-HU" dirty="0" smtClean="0"/>
              <a:t>In </a:t>
            </a:r>
            <a:r>
              <a:rPr lang="hu-HU" dirty="0" err="1" smtClean="0"/>
              <a:t>the</a:t>
            </a:r>
            <a:r>
              <a:rPr lang="hu-HU" dirty="0" smtClean="0"/>
              <a:t> ICU</a:t>
            </a:r>
            <a:r>
              <a:rPr lang="hu-HU" baseline="0" dirty="0" smtClean="0"/>
              <a:t> </a:t>
            </a:r>
            <a:r>
              <a:rPr lang="hu-HU" baseline="0" dirty="0" err="1" smtClean="0"/>
              <a:t>for</a:t>
            </a:r>
            <a:r>
              <a:rPr lang="hu-HU" baseline="0" dirty="0" smtClean="0"/>
              <a:t> monitoring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In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gym</a:t>
            </a:r>
            <a:r>
              <a:rPr lang="hu-HU" baseline="0" dirty="0" smtClean="0"/>
              <a:t>/</a:t>
            </a:r>
            <a:r>
              <a:rPr lang="hu-HU" baseline="0" dirty="0" err="1" smtClean="0"/>
              <a:t>hospital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for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stress</a:t>
            </a:r>
            <a:r>
              <a:rPr lang="hu-HU" baseline="0" dirty="0" smtClean="0"/>
              <a:t> test</a:t>
            </a:r>
          </a:p>
          <a:p>
            <a:pPr marL="171450" indent="-171450">
              <a:buFontTx/>
              <a:buChar char="-"/>
            </a:pPr>
            <a:r>
              <a:rPr lang="hu-HU" baseline="0" dirty="0" err="1" smtClean="0"/>
              <a:t>When</a:t>
            </a:r>
            <a:r>
              <a:rPr lang="hu-HU" baseline="0" dirty="0" smtClean="0"/>
              <a:t> a </a:t>
            </a:r>
            <a:r>
              <a:rPr lang="hu-HU" baseline="0" dirty="0" err="1" smtClean="0"/>
              <a:t>diagnosis</a:t>
            </a:r>
            <a:r>
              <a:rPr lang="hu-HU" baseline="0" dirty="0" smtClean="0"/>
              <a:t> has </a:t>
            </a:r>
            <a:r>
              <a:rPr lang="hu-HU" baseline="0" dirty="0" err="1" smtClean="0"/>
              <a:t>to</a:t>
            </a:r>
            <a:r>
              <a:rPr lang="hu-HU" baseline="0" dirty="0" smtClean="0"/>
              <a:t> be made (</a:t>
            </a:r>
            <a:r>
              <a:rPr lang="hu-HU" baseline="0" dirty="0" err="1" smtClean="0"/>
              <a:t>heart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failures</a:t>
            </a:r>
            <a:r>
              <a:rPr lang="hu-HU" baseline="0" dirty="0" smtClean="0"/>
              <a:t>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dirty="0" err="1" smtClean="0"/>
              <a:t>Heart</a:t>
            </a:r>
            <a:r>
              <a:rPr lang="hu-HU" dirty="0" smtClean="0"/>
              <a:t> </a:t>
            </a:r>
            <a:r>
              <a:rPr lang="hu-HU" dirty="0" err="1" smtClean="0"/>
              <a:t>Check</a:t>
            </a:r>
            <a:r>
              <a:rPr lang="hu-HU" dirty="0" smtClean="0"/>
              <a:t> PEN –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home</a:t>
            </a:r>
            <a:r>
              <a:rPr lang="hu-HU" dirty="0" smtClean="0"/>
              <a:t> </a:t>
            </a:r>
            <a:r>
              <a:rPr lang="hu-HU" dirty="0" err="1" smtClean="0"/>
              <a:t>use</a:t>
            </a:r>
            <a:r>
              <a:rPr lang="hu-HU" dirty="0" smtClean="0"/>
              <a:t>, </a:t>
            </a:r>
            <a:r>
              <a:rPr lang="hu-HU" dirty="0" err="1" smtClean="0"/>
              <a:t>if</a:t>
            </a:r>
            <a:r>
              <a:rPr lang="hu-HU" baseline="0" dirty="0" smtClean="0"/>
              <a:t> a </a:t>
            </a:r>
            <a:r>
              <a:rPr lang="hu-HU" baseline="0" dirty="0" err="1" smtClean="0"/>
              <a:t>failure</a:t>
            </a:r>
            <a:r>
              <a:rPr lang="hu-HU" baseline="0" dirty="0" smtClean="0"/>
              <a:t> is </a:t>
            </a:r>
            <a:r>
              <a:rPr lang="hu-HU" baseline="0" dirty="0" err="1" smtClean="0"/>
              <a:t>suspected</a:t>
            </a:r>
            <a:r>
              <a:rPr lang="hu-HU" baseline="0" dirty="0" smtClean="0"/>
              <a:t> (</a:t>
            </a:r>
            <a:r>
              <a:rPr lang="en-US" dirty="0" smtClean="0"/>
              <a:t>http://www.theheartcheck.com/consumer.html</a:t>
            </a:r>
            <a:r>
              <a:rPr lang="hu-HU" dirty="0" smtClean="0"/>
              <a:t>)</a:t>
            </a:r>
            <a:endParaRPr lang="hu-HU" baseline="0" dirty="0" smtClean="0"/>
          </a:p>
          <a:p>
            <a:pPr marL="171450" indent="-171450">
              <a:buFontTx/>
              <a:buChar char="-"/>
            </a:pPr>
            <a:r>
              <a:rPr lang="hu-HU" baseline="0" dirty="0" smtClean="0"/>
              <a:t>In an </a:t>
            </a:r>
            <a:r>
              <a:rPr lang="hu-HU" baseline="0" dirty="0" err="1" smtClean="0"/>
              <a:t>automated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defibrillator</a:t>
            </a:r>
            <a:endParaRPr lang="hu-HU" baseline="0" dirty="0" smtClean="0"/>
          </a:p>
          <a:p>
            <a:pPr marL="0" indent="0">
              <a:buFontTx/>
              <a:buNone/>
            </a:pPr>
            <a:endParaRPr lang="hu-HU" dirty="0" smtClean="0"/>
          </a:p>
          <a:p>
            <a:pPr marL="0" indent="0">
              <a:buFontTx/>
              <a:buNone/>
            </a:pPr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dirty="0" err="1" smtClean="0">
                <a:latin typeface="Arial" panose="020B0604020202020204" pitchFamily="34" charset="0"/>
              </a:rPr>
              <a:t>Pathologies</a:t>
            </a:r>
            <a:r>
              <a:rPr lang="hu-HU" altLang="hu-HU" dirty="0" smtClean="0">
                <a:latin typeface="Arial" panose="020B0604020202020204" pitchFamily="34" charset="0"/>
              </a:rPr>
              <a:t> of interest (</a:t>
            </a:r>
            <a:r>
              <a:rPr lang="hu-HU" altLang="hu-HU" dirty="0" err="1" smtClean="0">
                <a:latin typeface="Arial" panose="020B0604020202020204" pitchFamily="34" charset="0"/>
              </a:rPr>
              <a:t>all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classed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as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arrhythmia</a:t>
            </a:r>
            <a:r>
              <a:rPr lang="hu-HU" altLang="hu-HU" dirty="0" smtClean="0">
                <a:latin typeface="Arial" panose="020B0604020202020204" pitchFamily="34" charset="0"/>
              </a:rPr>
              <a:t>):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dirty="0" smtClean="0">
                <a:latin typeface="Arial" panose="020B0604020202020204" pitchFamily="34" charset="0"/>
              </a:rPr>
              <a:t>-   </a:t>
            </a:r>
            <a:r>
              <a:rPr lang="hu-HU" altLang="hu-HU" dirty="0" err="1" smtClean="0">
                <a:latin typeface="Arial" panose="020B0604020202020204" pitchFamily="34" charset="0"/>
              </a:rPr>
              <a:t>tachycardia</a:t>
            </a:r>
            <a:r>
              <a:rPr lang="hu-HU" altLang="hu-HU" dirty="0" smtClean="0">
                <a:latin typeface="Arial" panose="020B0604020202020204" pitchFamily="34" charset="0"/>
              </a:rPr>
              <a:t> (</a:t>
            </a:r>
            <a:r>
              <a:rPr lang="hu-HU" altLang="hu-HU" dirty="0" err="1" smtClean="0">
                <a:latin typeface="Arial" panose="020B0604020202020204" pitchFamily="34" charset="0"/>
              </a:rPr>
              <a:t>faster</a:t>
            </a:r>
            <a:r>
              <a:rPr lang="hu-HU" altLang="hu-HU" dirty="0" smtClean="0">
                <a:latin typeface="Arial" panose="020B0604020202020204" pitchFamily="34" charset="0"/>
              </a:rPr>
              <a:t>)/</a:t>
            </a:r>
            <a:r>
              <a:rPr lang="hu-HU" altLang="hu-HU" dirty="0" err="1" smtClean="0">
                <a:latin typeface="Arial" panose="020B0604020202020204" pitchFamily="34" charset="0"/>
              </a:rPr>
              <a:t>brachycardia</a:t>
            </a:r>
            <a:r>
              <a:rPr lang="hu-HU" altLang="hu-HU" dirty="0" smtClean="0">
                <a:latin typeface="Arial" panose="020B0604020202020204" pitchFamily="34" charset="0"/>
              </a:rPr>
              <a:t> (</a:t>
            </a:r>
            <a:r>
              <a:rPr lang="hu-HU" altLang="hu-HU" dirty="0" err="1" smtClean="0">
                <a:latin typeface="Arial" panose="020B0604020202020204" pitchFamily="34" charset="0"/>
              </a:rPr>
              <a:t>slower</a:t>
            </a:r>
            <a:r>
              <a:rPr lang="hu-HU" altLang="hu-HU" dirty="0" smtClean="0">
                <a:latin typeface="Arial" panose="020B0604020202020204" pitchFamily="34" charset="0"/>
              </a:rPr>
              <a:t>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altLang="hu-HU" dirty="0" err="1" smtClean="0">
                <a:latin typeface="Arial" panose="020B0604020202020204" pitchFamily="34" charset="0"/>
              </a:rPr>
              <a:t>ectopic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beats</a:t>
            </a:r>
            <a:r>
              <a:rPr lang="hu-HU" altLang="hu-HU" dirty="0" smtClean="0">
                <a:latin typeface="Arial" panose="020B0604020202020204" pitchFamily="34" charset="0"/>
              </a:rPr>
              <a:t> (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Premature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ventricular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atrial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contraction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altLang="hu-HU" dirty="0" smtClean="0">
                <a:latin typeface="Arial" panose="020B0604020202020204" pitchFamily="34" charset="0"/>
              </a:rPr>
              <a:t>PVC/PAC)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altLang="hu-HU" dirty="0" err="1" smtClean="0">
                <a:latin typeface="Arial" panose="020B0604020202020204" pitchFamily="34" charset="0"/>
              </a:rPr>
              <a:t>conduction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block</a:t>
            </a:r>
            <a:r>
              <a:rPr lang="hu-HU" altLang="hu-HU" dirty="0" smtClean="0">
                <a:latin typeface="Arial" panose="020B0604020202020204" pitchFamily="34" charset="0"/>
              </a:rPr>
              <a:t> (AV, </a:t>
            </a:r>
            <a:r>
              <a:rPr lang="hu-HU" altLang="hu-HU" dirty="0" err="1" smtClean="0">
                <a:latin typeface="Arial" panose="020B0604020202020204" pitchFamily="34" charset="0"/>
              </a:rPr>
              <a:t>left</a:t>
            </a:r>
            <a:r>
              <a:rPr lang="hu-HU" altLang="hu-HU" dirty="0" smtClean="0">
                <a:latin typeface="Arial" panose="020B0604020202020204" pitchFamily="34" charset="0"/>
              </a:rPr>
              <a:t>/</a:t>
            </a:r>
            <a:r>
              <a:rPr lang="hu-HU" altLang="hu-HU" dirty="0" err="1" smtClean="0">
                <a:latin typeface="Arial" panose="020B0604020202020204" pitchFamily="34" charset="0"/>
              </a:rPr>
              <a:t>right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bundle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branch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block</a:t>
            </a:r>
            <a:r>
              <a:rPr lang="hu-HU" altLang="hu-HU" dirty="0" smtClean="0">
                <a:latin typeface="Arial" panose="020B0604020202020204" pitchFamily="34" charset="0"/>
              </a:rPr>
              <a:t>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altLang="hu-HU" dirty="0" err="1" smtClean="0">
                <a:latin typeface="Arial" panose="020B0604020202020204" pitchFamily="34" charset="0"/>
              </a:rPr>
              <a:t>myocardial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ischemia</a:t>
            </a:r>
            <a:r>
              <a:rPr lang="hu-HU" altLang="hu-HU" dirty="0" smtClean="0">
                <a:latin typeface="Arial" panose="020B0604020202020204" pitchFamily="34" charset="0"/>
              </a:rPr>
              <a:t>/</a:t>
            </a:r>
            <a:r>
              <a:rPr lang="hu-HU" altLang="hu-HU" dirty="0" err="1" smtClean="0">
                <a:latin typeface="Arial" panose="020B0604020202020204" pitchFamily="34" charset="0"/>
              </a:rPr>
              <a:t>infarction</a:t>
            </a:r>
            <a:endParaRPr lang="hu-HU" altLang="hu-HU" dirty="0" smtClean="0">
              <a:latin typeface="Arial" panose="020B0604020202020204" pitchFamily="34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altLang="hu-HU" dirty="0" err="1" smtClean="0">
                <a:latin typeface="Arial" panose="020B0604020202020204" pitchFamily="34" charset="0"/>
              </a:rPr>
              <a:t>atrial</a:t>
            </a:r>
            <a:r>
              <a:rPr lang="hu-HU" altLang="hu-HU" dirty="0" smtClean="0">
                <a:latin typeface="Arial" panose="020B0604020202020204" pitchFamily="34" charset="0"/>
              </a:rPr>
              <a:t>/</a:t>
            </a:r>
            <a:r>
              <a:rPr lang="hu-HU" altLang="hu-HU" dirty="0" err="1" smtClean="0">
                <a:latin typeface="Arial" panose="020B0604020202020204" pitchFamily="34" charset="0"/>
              </a:rPr>
              <a:t>ventricular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flutter</a:t>
            </a:r>
            <a:r>
              <a:rPr lang="hu-HU" altLang="hu-HU" dirty="0" smtClean="0">
                <a:latin typeface="Arial" panose="020B0604020202020204" pitchFamily="34" charset="0"/>
              </a:rPr>
              <a:t>/</a:t>
            </a:r>
            <a:r>
              <a:rPr lang="hu-HU" altLang="hu-HU" dirty="0" err="1" smtClean="0">
                <a:latin typeface="Arial" panose="020B0604020202020204" pitchFamily="34" charset="0"/>
              </a:rPr>
              <a:t>fibrillation</a:t>
            </a:r>
            <a:endParaRPr lang="hu-HU" altLang="hu-HU" dirty="0" smtClean="0">
              <a:latin typeface="Arial" panose="020B0604020202020204" pitchFamily="34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hu-HU" altLang="hu-HU" dirty="0" smtClean="0">
              <a:latin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dirty="0" err="1" smtClean="0">
                <a:latin typeface="Arial" panose="020B0604020202020204" pitchFamily="34" charset="0"/>
              </a:rPr>
              <a:t>Sudden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cardiac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death</a:t>
            </a:r>
            <a:r>
              <a:rPr lang="hu-HU" altLang="hu-HU" dirty="0" smtClean="0">
                <a:latin typeface="Arial" panose="020B0604020202020204" pitchFamily="34" charset="0"/>
              </a:rPr>
              <a:t>: </a:t>
            </a:r>
            <a:r>
              <a:rPr lang="hu-HU" altLang="hu-HU" dirty="0" err="1" smtClean="0">
                <a:latin typeface="Arial" panose="020B0604020202020204" pitchFamily="34" charset="0"/>
              </a:rPr>
              <a:t>ventricular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arrhythmia</a:t>
            </a:r>
            <a:r>
              <a:rPr lang="hu-HU" altLang="hu-HU" dirty="0" smtClean="0">
                <a:latin typeface="Arial" panose="020B0604020202020204" pitchFamily="34" charset="0"/>
              </a:rPr>
              <a:t> (</a:t>
            </a:r>
            <a:r>
              <a:rPr lang="hu-HU" altLang="hu-HU" dirty="0" err="1" smtClean="0">
                <a:latin typeface="Arial" panose="020B0604020202020204" pitchFamily="34" charset="0"/>
              </a:rPr>
              <a:t>tachycardia</a:t>
            </a:r>
            <a:r>
              <a:rPr lang="hu-HU" altLang="hu-HU" dirty="0" smtClean="0">
                <a:latin typeface="Arial" panose="020B0604020202020204" pitchFamily="34" charset="0"/>
              </a:rPr>
              <a:t>) </a:t>
            </a:r>
            <a:r>
              <a:rPr lang="hu-HU" altLang="hu-HU" dirty="0" smtClean="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hu-HU" altLang="hu-HU" dirty="0" err="1" smtClean="0">
                <a:latin typeface="Arial" panose="020B0604020202020204" pitchFamily="34" charset="0"/>
                <a:sym typeface="Wingdings" panose="05000000000000000000" pitchFamily="2" charset="2"/>
              </a:rPr>
              <a:t>ventricular</a:t>
            </a:r>
            <a:r>
              <a:rPr lang="hu-HU" altLang="hu-HU" dirty="0" smtClean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  <a:sym typeface="Wingdings" panose="05000000000000000000" pitchFamily="2" charset="2"/>
              </a:rPr>
              <a:t>fibrillation</a:t>
            </a:r>
            <a:endParaRPr lang="en-GB" altLang="hu-HU" dirty="0" smtClean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altLang="hu-HU" dirty="0" smtClean="0">
              <a:latin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hu-HU" dirty="0" smtClean="0"/>
              <a:t/>
            </a:r>
            <a:br>
              <a:rPr lang="hu-HU" dirty="0" smtClean="0"/>
            </a:b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7BD7F-932D-4F5F-88E3-98CE961F0FA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326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dirty="0" smtClean="0">
                <a:latin typeface="Arial" panose="020B0604020202020204" pitchFamily="34" charset="0"/>
              </a:rPr>
              <a:t>https://www.youtube.com/watch?v=bposG6XHXvU</a:t>
            </a:r>
            <a:br>
              <a:rPr lang="hu-HU" altLang="hu-HU" dirty="0" smtClean="0">
                <a:latin typeface="Arial" panose="020B0604020202020204" pitchFamily="34" charset="0"/>
              </a:rPr>
            </a:br>
            <a:r>
              <a:rPr lang="hu-HU" altLang="hu-HU" dirty="0" smtClean="0">
                <a:latin typeface="Arial" panose="020B0604020202020204" pitchFamily="34" charset="0"/>
              </a:rPr>
              <a:t/>
            </a:r>
            <a:br>
              <a:rPr lang="hu-HU" altLang="hu-HU" dirty="0" smtClean="0">
                <a:latin typeface="Arial" panose="020B0604020202020204" pitchFamily="34" charset="0"/>
              </a:rPr>
            </a:br>
            <a:r>
              <a:rPr lang="hu-HU" altLang="hu-HU" dirty="0" err="1" smtClean="0">
                <a:latin typeface="Arial" panose="020B0604020202020204" pitchFamily="34" charset="0"/>
              </a:rPr>
              <a:t>Sleep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analysis</a:t>
            </a:r>
            <a:r>
              <a:rPr lang="hu-HU" altLang="hu-HU" dirty="0" smtClean="0">
                <a:latin typeface="Arial" panose="020B0604020202020204" pitchFamily="34" charset="0"/>
              </a:rPr>
              <a:t> / </a:t>
            </a:r>
            <a:r>
              <a:rPr lang="hu-HU" altLang="hu-HU" dirty="0" err="1" smtClean="0">
                <a:latin typeface="Arial" panose="020B0604020202020204" pitchFamily="34" charset="0"/>
              </a:rPr>
              <a:t>stage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detection</a:t>
            </a:r>
            <a:endParaRPr lang="hu-HU" altLang="hu-HU" dirty="0" smtClean="0">
              <a:latin typeface="Arial" panose="020B0604020202020204" pitchFamily="34" charset="0"/>
            </a:endParaRPr>
          </a:p>
          <a:p>
            <a:r>
              <a:rPr lang="hu-HU" altLang="hu-HU" dirty="0" err="1" smtClean="0">
                <a:latin typeface="Arial" panose="020B0604020202020204" pitchFamily="34" charset="0"/>
              </a:rPr>
              <a:t>Brain</a:t>
            </a:r>
            <a:r>
              <a:rPr lang="hu-HU" altLang="hu-HU" dirty="0" smtClean="0">
                <a:latin typeface="Arial" panose="020B0604020202020204" pitchFamily="34" charset="0"/>
              </a:rPr>
              <a:t>-computer </a:t>
            </a:r>
            <a:r>
              <a:rPr lang="hu-HU" altLang="hu-HU" dirty="0" err="1" smtClean="0">
                <a:latin typeface="Arial" panose="020B0604020202020204" pitchFamily="34" charset="0"/>
              </a:rPr>
              <a:t>interface</a:t>
            </a:r>
            <a:r>
              <a:rPr lang="hu-HU" altLang="hu-HU" dirty="0" smtClean="0">
                <a:latin typeface="Arial" panose="020B0604020202020204" pitchFamily="34" charset="0"/>
              </a:rPr>
              <a:t> (</a:t>
            </a:r>
            <a:r>
              <a:rPr lang="hu-HU" altLang="hu-HU" dirty="0" err="1" smtClean="0">
                <a:latin typeface="Arial" panose="020B0604020202020204" pitchFamily="34" charset="0"/>
              </a:rPr>
              <a:t>even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reconstruction</a:t>
            </a:r>
            <a:r>
              <a:rPr lang="hu-HU" altLang="hu-HU" dirty="0" smtClean="0">
                <a:latin typeface="Arial" panose="020B0604020202020204" pitchFamily="34" charset="0"/>
              </a:rPr>
              <a:t> of </a:t>
            </a:r>
            <a:r>
              <a:rPr lang="hu-HU" altLang="hu-HU" dirty="0" err="1" smtClean="0">
                <a:latin typeface="Arial" panose="020B0604020202020204" pitchFamily="34" charset="0"/>
              </a:rPr>
              <a:t>speech</a:t>
            </a:r>
            <a:r>
              <a:rPr lang="hu-HU" altLang="hu-HU" dirty="0" smtClean="0">
                <a:latin typeface="Arial" panose="020B0604020202020204" pitchFamily="34" charset="0"/>
              </a:rPr>
              <a:t>)</a:t>
            </a:r>
          </a:p>
          <a:p>
            <a:r>
              <a:rPr lang="hu-HU" altLang="hu-HU" dirty="0" err="1" smtClean="0">
                <a:latin typeface="Arial" panose="020B0604020202020204" pitchFamily="34" charset="0"/>
              </a:rPr>
              <a:t>Epilepsy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detection</a:t>
            </a:r>
            <a:r>
              <a:rPr lang="hu-HU" altLang="hu-HU" dirty="0" smtClean="0">
                <a:latin typeface="Arial" panose="020B0604020202020204" pitchFamily="34" charset="0"/>
              </a:rPr>
              <a:t> (</a:t>
            </a:r>
            <a:r>
              <a:rPr lang="hu-HU" altLang="hu-HU" dirty="0" err="1" smtClean="0">
                <a:latin typeface="Arial" panose="020B0604020202020204" pitchFamily="34" charset="0"/>
              </a:rPr>
              <a:t>hospital</a:t>
            </a:r>
            <a:r>
              <a:rPr lang="hu-HU" altLang="hu-HU" dirty="0" smtClean="0">
                <a:latin typeface="Arial" panose="020B0604020202020204" pitchFamily="34" charset="0"/>
              </a:rPr>
              <a:t>—</a:t>
            </a:r>
            <a:r>
              <a:rPr lang="hu-HU" altLang="hu-HU" dirty="0" err="1" smtClean="0">
                <a:latin typeface="Arial" panose="020B0604020202020204" pitchFamily="34" charset="0"/>
              </a:rPr>
              <a:t>sometimes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provoked</a:t>
            </a:r>
            <a:r>
              <a:rPr lang="hu-HU" altLang="hu-HU" dirty="0" smtClean="0">
                <a:latin typeface="Arial" panose="020B0604020202020204" pitchFamily="34" charset="0"/>
              </a:rPr>
              <a:t>, </a:t>
            </a:r>
            <a:r>
              <a:rPr lang="hu-HU" altLang="hu-HU" dirty="0" err="1" smtClean="0">
                <a:latin typeface="Arial" panose="020B0604020202020204" pitchFamily="34" charset="0"/>
              </a:rPr>
              <a:t>ambulatory</a:t>
            </a:r>
            <a:r>
              <a:rPr lang="hu-HU" altLang="hu-HU" dirty="0" smtClean="0">
                <a:latin typeface="Arial" panose="020B0604020202020204" pitchFamily="34" charset="0"/>
              </a:rPr>
              <a:t>), </a:t>
            </a:r>
            <a:r>
              <a:rPr lang="hu-HU" altLang="hu-HU" dirty="0" err="1" smtClean="0">
                <a:latin typeface="Arial" panose="020B0604020202020204" pitchFamily="34" charset="0"/>
              </a:rPr>
              <a:t>prediction</a:t>
            </a:r>
            <a:endParaRPr lang="hu-HU" altLang="hu-HU" dirty="0" smtClean="0">
              <a:latin typeface="Arial" panose="020B0604020202020204" pitchFamily="34" charset="0"/>
            </a:endParaRPr>
          </a:p>
          <a:p>
            <a:endParaRPr lang="hu-HU" altLang="hu-HU" dirty="0" smtClean="0">
              <a:latin typeface="Arial" panose="020B0604020202020204" pitchFamily="34" charset="0"/>
            </a:endParaRPr>
          </a:p>
          <a:p>
            <a:r>
              <a:rPr lang="hu-HU" altLang="hu-HU" dirty="0" err="1" smtClean="0">
                <a:latin typeface="Arial" panose="020B0604020202020204" pitchFamily="34" charset="0"/>
              </a:rPr>
              <a:t>Pathologies</a:t>
            </a:r>
            <a:r>
              <a:rPr lang="hu-HU" altLang="hu-HU" dirty="0" smtClean="0">
                <a:latin typeface="Arial" panose="020B0604020202020204" pitchFamily="34" charset="0"/>
              </a:rPr>
              <a:t> of interest:</a:t>
            </a:r>
          </a:p>
          <a:p>
            <a:r>
              <a:rPr lang="hu-HU" altLang="hu-HU" dirty="0" smtClean="0">
                <a:latin typeface="Arial" panose="020B0604020202020204" pitchFamily="34" charset="0"/>
              </a:rPr>
              <a:t>{In/</a:t>
            </a:r>
            <a:r>
              <a:rPr lang="hu-HU" altLang="hu-HU" dirty="0" err="1" smtClean="0">
                <a:latin typeface="Arial" panose="020B0604020202020204" pitchFamily="34" charset="0"/>
              </a:rPr>
              <a:t>Hyper</a:t>
            </a:r>
            <a:r>
              <a:rPr lang="hu-HU" altLang="hu-HU" dirty="0" smtClean="0">
                <a:latin typeface="Arial" panose="020B0604020202020204" pitchFamily="34" charset="0"/>
              </a:rPr>
              <a:t>/Para}</a:t>
            </a:r>
            <a:r>
              <a:rPr lang="hu-HU" altLang="hu-HU" dirty="0" err="1" smtClean="0">
                <a:latin typeface="Arial" panose="020B0604020202020204" pitchFamily="34" charset="0"/>
              </a:rPr>
              <a:t>somnia</a:t>
            </a:r>
            <a:r>
              <a:rPr lang="hu-HU" altLang="hu-HU" dirty="0" smtClean="0">
                <a:latin typeface="Arial" panose="020B0604020202020204" pitchFamily="34" charset="0"/>
              </a:rPr>
              <a:t>, </a:t>
            </a:r>
            <a:r>
              <a:rPr lang="hu-HU" altLang="hu-HU" dirty="0" err="1" smtClean="0">
                <a:latin typeface="Arial" panose="020B0604020202020204" pitchFamily="34" charset="0"/>
              </a:rPr>
              <a:t>Cyrcadian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Rhythm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Disorder</a:t>
            </a:r>
            <a:endParaRPr lang="hu-HU" altLang="hu-HU" dirty="0" smtClean="0">
              <a:latin typeface="Arial" panose="020B0604020202020204" pitchFamily="34" charset="0"/>
            </a:endParaRPr>
          </a:p>
          <a:p>
            <a:r>
              <a:rPr lang="hu-HU" altLang="hu-HU" dirty="0" err="1" smtClean="0">
                <a:latin typeface="Arial" panose="020B0604020202020204" pitchFamily="34" charset="0"/>
              </a:rPr>
              <a:t>Locked</a:t>
            </a:r>
            <a:r>
              <a:rPr lang="hu-HU" altLang="hu-HU" dirty="0" smtClean="0">
                <a:latin typeface="Arial" panose="020B0604020202020204" pitchFamily="34" charset="0"/>
              </a:rPr>
              <a:t> in </a:t>
            </a:r>
            <a:r>
              <a:rPr lang="hu-HU" altLang="hu-HU" dirty="0" err="1" smtClean="0">
                <a:latin typeface="Arial" panose="020B0604020202020204" pitchFamily="34" charset="0"/>
              </a:rPr>
              <a:t>syndrome</a:t>
            </a:r>
            <a:endParaRPr lang="hu-HU" altLang="hu-HU" dirty="0" smtClean="0">
              <a:latin typeface="Arial" panose="020B0604020202020204" pitchFamily="34" charset="0"/>
            </a:endParaRPr>
          </a:p>
          <a:p>
            <a:r>
              <a:rPr lang="hu-HU" altLang="hu-HU" dirty="0" err="1" smtClean="0">
                <a:latin typeface="Arial" panose="020B0604020202020204" pitchFamily="34" charset="0"/>
              </a:rPr>
              <a:t>Epilepsy</a:t>
            </a:r>
            <a:endParaRPr lang="en-GB" altLang="hu-HU" dirty="0" smtClean="0">
              <a:latin typeface="Arial" panose="020B0604020202020204" pitchFamily="34" charset="0"/>
            </a:endParaRPr>
          </a:p>
          <a:p>
            <a:endParaRPr lang="hu-HU" altLang="hu-HU" dirty="0" smtClean="0">
              <a:latin typeface="Arial" panose="020B0604020202020204" pitchFamily="34" charset="0"/>
            </a:endParaRPr>
          </a:p>
          <a:p>
            <a:r>
              <a:rPr lang="hu-HU" altLang="hu-HU" dirty="0" smtClean="0">
                <a:latin typeface="Arial" panose="020B0604020202020204" pitchFamily="34" charset="0"/>
              </a:rPr>
              <a:t>https://www.mobihealthnews.com/content/new-approval-memorymd-preparing-distribute-its-wearable-eeg-system</a:t>
            </a:r>
          </a:p>
          <a:p>
            <a:r>
              <a:rPr lang="en-GB" altLang="hu-HU" dirty="0" smtClean="0">
                <a:latin typeface="Arial" panose="020B0604020202020204" pitchFamily="34" charset="0"/>
              </a:rPr>
              <a:t>http://www.emotiv.com/apps/epoc/299/</a:t>
            </a:r>
            <a:r>
              <a:rPr lang="hu-HU" altLang="hu-HU" dirty="0" smtClean="0">
                <a:latin typeface="Arial" panose="020B0604020202020204" pitchFamily="34" charset="0"/>
              </a:rPr>
              <a:t>, http://a.tgcdn.net/images/products/zoom/eed1_neurosky_mindwave_mobile.jpg</a:t>
            </a:r>
            <a:endParaRPr lang="en-GB" altLang="hu-HU" dirty="0" smtClean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7BD7F-932D-4F5F-88E3-98CE961F0FA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349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dirty="0" err="1" smtClean="0">
                <a:latin typeface="Arial" panose="020B0604020202020204" pitchFamily="34" charset="0"/>
              </a:rPr>
              <a:t>Diagnosis</a:t>
            </a:r>
            <a:r>
              <a:rPr lang="hu-HU" altLang="hu-HU" dirty="0" smtClean="0">
                <a:latin typeface="Arial" panose="020B0604020202020204" pitchFamily="34" charset="0"/>
              </a:rPr>
              <a:t> of </a:t>
            </a:r>
            <a:r>
              <a:rPr lang="hu-HU" altLang="hu-HU" dirty="0" err="1" smtClean="0">
                <a:latin typeface="Arial" panose="020B0604020202020204" pitchFamily="34" charset="0"/>
              </a:rPr>
              <a:t>neuro-muscular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function</a:t>
            </a:r>
            <a:endParaRPr lang="hu-HU" altLang="hu-HU" dirty="0" smtClean="0">
              <a:latin typeface="Arial" panose="020B0604020202020204" pitchFamily="34" charset="0"/>
            </a:endParaRPr>
          </a:p>
          <a:p>
            <a:r>
              <a:rPr lang="hu-HU" altLang="hu-HU" dirty="0" err="1" smtClean="0">
                <a:latin typeface="Arial" panose="020B0604020202020204" pitchFamily="34" charset="0"/>
              </a:rPr>
              <a:t>Kinesiology</a:t>
            </a:r>
            <a:r>
              <a:rPr lang="hu-HU" altLang="hu-HU" dirty="0" smtClean="0">
                <a:latin typeface="Arial" panose="020B0604020202020204" pitchFamily="34" charset="0"/>
              </a:rPr>
              <a:t> (</a:t>
            </a:r>
            <a:r>
              <a:rPr lang="hu-HU" altLang="hu-HU" dirty="0" err="1" smtClean="0">
                <a:latin typeface="Arial" panose="020B0604020202020204" pitchFamily="34" charset="0"/>
              </a:rPr>
              <a:t>study</a:t>
            </a:r>
            <a:r>
              <a:rPr lang="hu-HU" altLang="hu-HU" dirty="0" smtClean="0">
                <a:latin typeface="Arial" panose="020B0604020202020204" pitchFamily="34" charset="0"/>
              </a:rPr>
              <a:t> of </a:t>
            </a:r>
            <a:r>
              <a:rPr lang="hu-HU" altLang="hu-HU" dirty="0" err="1" smtClean="0">
                <a:latin typeface="Arial" panose="020B0604020202020204" pitchFamily="34" charset="0"/>
              </a:rPr>
              <a:t>movement</a:t>
            </a:r>
            <a:r>
              <a:rPr lang="hu-HU" altLang="hu-HU" dirty="0" smtClean="0">
                <a:latin typeface="Arial" panose="020B0604020202020204" pitchFamily="34" charset="0"/>
              </a:rPr>
              <a:t>)</a:t>
            </a:r>
          </a:p>
          <a:p>
            <a:r>
              <a:rPr lang="hu-HU" altLang="hu-HU" dirty="0" err="1" smtClean="0">
                <a:latin typeface="Arial" panose="020B0604020202020204" pitchFamily="34" charset="0"/>
              </a:rPr>
              <a:t>Prosthetic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control</a:t>
            </a:r>
            <a:r>
              <a:rPr lang="hu-HU" altLang="hu-HU" dirty="0" smtClean="0">
                <a:latin typeface="Arial" panose="020B0604020202020204" pitchFamily="34" charset="0"/>
              </a:rPr>
              <a:t> / </a:t>
            </a:r>
            <a:r>
              <a:rPr lang="hu-HU" altLang="hu-HU" dirty="0" err="1" smtClean="0">
                <a:latin typeface="Arial" panose="020B0604020202020204" pitchFamily="34" charset="0"/>
              </a:rPr>
              <a:t>rehabilitation</a:t>
            </a:r>
            <a:endParaRPr lang="hu-HU" altLang="hu-HU" dirty="0" smtClean="0">
              <a:latin typeface="Arial" panose="020B0604020202020204" pitchFamily="34" charset="0"/>
            </a:endParaRPr>
          </a:p>
          <a:p>
            <a:r>
              <a:rPr lang="hu-HU" altLang="hu-HU" dirty="0" smtClean="0">
                <a:latin typeface="Arial" panose="020B0604020202020204" pitchFamily="34" charset="0"/>
              </a:rPr>
              <a:t>Human-Computer </a:t>
            </a:r>
            <a:r>
              <a:rPr lang="hu-HU" altLang="hu-HU" dirty="0" err="1" smtClean="0">
                <a:latin typeface="Arial" panose="020B0604020202020204" pitchFamily="34" charset="0"/>
              </a:rPr>
              <a:t>Interface</a:t>
            </a:r>
            <a:endParaRPr lang="hu-HU" altLang="hu-HU" dirty="0" smtClean="0">
              <a:latin typeface="Arial" panose="020B0604020202020204" pitchFamily="34" charset="0"/>
            </a:endParaRPr>
          </a:p>
          <a:p>
            <a:endParaRPr lang="hu-HU" altLang="hu-HU" dirty="0" smtClean="0">
              <a:latin typeface="Arial" panose="020B0604020202020204" pitchFamily="34" charset="0"/>
            </a:endParaRPr>
          </a:p>
          <a:p>
            <a:r>
              <a:rPr lang="hu-HU" altLang="hu-HU" dirty="0" err="1" smtClean="0">
                <a:latin typeface="Arial" panose="020B0604020202020204" pitchFamily="34" charset="0"/>
              </a:rPr>
              <a:t>Pathologies</a:t>
            </a:r>
            <a:r>
              <a:rPr lang="hu-HU" altLang="hu-HU" dirty="0" smtClean="0">
                <a:latin typeface="Arial" panose="020B0604020202020204" pitchFamily="34" charset="0"/>
              </a:rPr>
              <a:t> of interest:</a:t>
            </a:r>
          </a:p>
          <a:p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Muscular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dystrophy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Peripheral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Neuropathy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Muscle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Inflammation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Pinched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Nerve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Amyotrophic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lateral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sclerosis (ALS)</a:t>
            </a:r>
          </a:p>
          <a:p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Myasthenia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gravis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(MG)</a:t>
            </a:r>
          </a:p>
          <a:p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Carpal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tunnel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related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nerve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compressions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altLang="hu-HU" dirty="0" smtClean="0">
              <a:latin typeface="Arial" panose="020B0604020202020204" pitchFamily="34" charset="0"/>
            </a:endParaRPr>
          </a:p>
          <a:p>
            <a:endParaRPr lang="hu-HU" altLang="hu-HU" dirty="0" smtClean="0">
              <a:latin typeface="Arial" panose="020B0604020202020204" pitchFamily="34" charset="0"/>
            </a:endParaRPr>
          </a:p>
          <a:p>
            <a:endParaRPr lang="hu-HU" altLang="hu-HU" dirty="0" smtClean="0">
              <a:latin typeface="Arial" panose="020B0604020202020204" pitchFamily="34" charset="0"/>
            </a:endParaRPr>
          </a:p>
          <a:p>
            <a:r>
              <a:rPr lang="hu-HU" altLang="en-US" dirty="0" smtClean="0">
                <a:latin typeface="Arial" panose="020B0604020202020204" pitchFamily="34" charset="0"/>
              </a:rPr>
              <a:t>http://www.elsevier.es/es-revista-revista-andaluza-medicina-del-deporte-284-articulo-surface-electromyography-why-when-how-X1888754611201253</a:t>
            </a:r>
          </a:p>
          <a:p>
            <a:endParaRPr lang="hu-HU" altLang="en-US" dirty="0" smtClean="0">
              <a:latin typeface="Arial" panose="020B0604020202020204" pitchFamily="34" charset="0"/>
            </a:endParaRPr>
          </a:p>
          <a:p>
            <a:r>
              <a:rPr lang="hu-HU" altLang="en-US" dirty="0" smtClean="0">
                <a:latin typeface="Arial" panose="020B0604020202020204" pitchFamily="34" charset="0"/>
              </a:rPr>
              <a:t>https://www.nrsign.com/monopolar-vs-bipolar-emg-readings/</a:t>
            </a:r>
          </a:p>
          <a:p>
            <a:r>
              <a:rPr lang="hu-HU" altLang="en-US" dirty="0" smtClean="0">
                <a:latin typeface="Arial" panose="020B0604020202020204" pitchFamily="34" charset="0"/>
              </a:rPr>
              <a:t>http://duinopeak.com/store/index.php?route=product/product&amp;product_id=124</a:t>
            </a:r>
          </a:p>
          <a:p>
            <a:r>
              <a:rPr lang="en-GB" altLang="hu-HU" dirty="0" smtClean="0">
                <a:latin typeface="Arial" panose="020B0604020202020204" pitchFamily="34" charset="0"/>
              </a:rPr>
              <a:t>http://www.milmedtek.se/files/img/emg_messanordnung_beine600.jpg</a:t>
            </a:r>
            <a:r>
              <a:rPr lang="hu-HU" altLang="hu-HU" dirty="0" smtClean="0">
                <a:latin typeface="Arial" panose="020B0604020202020204" pitchFamily="34" charset="0"/>
              </a:rPr>
              <a:t/>
            </a:r>
            <a:br>
              <a:rPr lang="hu-HU" altLang="hu-HU" dirty="0" smtClean="0">
                <a:latin typeface="Arial" panose="020B0604020202020204" pitchFamily="34" charset="0"/>
              </a:rPr>
            </a:br>
            <a:r>
              <a:rPr lang="hu-HU" altLang="hu-HU" dirty="0" smtClean="0">
                <a:latin typeface="Arial" panose="020B0604020202020204" pitchFamily="34" charset="0"/>
              </a:rPr>
              <a:t>http://fescenter.org/about-fes-center/fes-center-facilities/technical-development-laboratory/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7BD7F-932D-4F5F-88E3-98CE961F0FA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567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dirty="0" smtClean="0">
                <a:latin typeface="Arial" panose="020B0604020202020204" pitchFamily="34" charset="0"/>
              </a:rPr>
              <a:t>„Digital </a:t>
            </a:r>
            <a:r>
              <a:rPr lang="hu-HU" altLang="hu-HU" dirty="0" err="1" smtClean="0">
                <a:latin typeface="Arial" panose="020B0604020202020204" pitchFamily="34" charset="0"/>
              </a:rPr>
              <a:t>stethoscope</a:t>
            </a:r>
            <a:r>
              <a:rPr lang="hu-HU" altLang="hu-HU" dirty="0" smtClean="0">
                <a:latin typeface="Arial" panose="020B0604020202020204" pitchFamily="34" charset="0"/>
              </a:rPr>
              <a:t>”</a:t>
            </a:r>
          </a:p>
          <a:p>
            <a:endParaRPr lang="hu-HU" altLang="hu-HU" dirty="0" smtClean="0">
              <a:latin typeface="Arial" panose="020B0604020202020204" pitchFamily="34" charset="0"/>
            </a:endParaRPr>
          </a:p>
          <a:p>
            <a:r>
              <a:rPr lang="hu-HU" altLang="hu-HU" dirty="0" err="1" smtClean="0">
                <a:latin typeface="Arial" panose="020B0604020202020204" pitchFamily="34" charset="0"/>
              </a:rPr>
              <a:t>Heart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sound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splitting</a:t>
            </a:r>
            <a:endParaRPr lang="hu-HU" altLang="hu-HU" dirty="0" smtClean="0">
              <a:latin typeface="Arial" panose="020B0604020202020204" pitchFamily="34" charset="0"/>
            </a:endParaRPr>
          </a:p>
          <a:p>
            <a:r>
              <a:rPr lang="hu-HU" altLang="hu-HU" dirty="0" err="1" smtClean="0">
                <a:latin typeface="Arial" panose="020B0604020202020204" pitchFamily="34" charset="0"/>
              </a:rPr>
              <a:t>Heart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murmurs</a:t>
            </a:r>
            <a:endParaRPr lang="hu-HU" altLang="hu-HU" dirty="0" smtClean="0">
              <a:latin typeface="Arial" panose="020B0604020202020204" pitchFamily="34" charset="0"/>
            </a:endParaRPr>
          </a:p>
          <a:p>
            <a:r>
              <a:rPr lang="hu-HU" altLang="hu-HU" dirty="0" err="1" smtClean="0">
                <a:latin typeface="Arial" panose="020B0604020202020204" pitchFamily="34" charset="0"/>
              </a:rPr>
              <a:t>Fetal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cardiography</a:t>
            </a:r>
            <a:endParaRPr lang="hu-HU" altLang="hu-HU" dirty="0" smtClean="0">
              <a:latin typeface="Arial" panose="020B0604020202020204" pitchFamily="34" charset="0"/>
            </a:endParaRPr>
          </a:p>
          <a:p>
            <a:endParaRPr lang="hu-HU" altLang="hu-HU" dirty="0" smtClean="0">
              <a:latin typeface="Arial" panose="020B0604020202020204" pitchFamily="34" charset="0"/>
            </a:endParaRPr>
          </a:p>
          <a:p>
            <a:r>
              <a:rPr lang="hu-HU" altLang="hu-HU" dirty="0" err="1" smtClean="0">
                <a:latin typeface="Arial" panose="020B0604020202020204" pitchFamily="34" charset="0"/>
              </a:rPr>
              <a:t>Pathologies</a:t>
            </a:r>
            <a:r>
              <a:rPr lang="hu-HU" altLang="hu-HU" dirty="0" smtClean="0">
                <a:latin typeface="Arial" panose="020B0604020202020204" pitchFamily="34" charset="0"/>
              </a:rPr>
              <a:t> of interest:</a:t>
            </a:r>
          </a:p>
          <a:p>
            <a:r>
              <a:rPr lang="hu-HU" altLang="hu-HU" dirty="0" err="1" smtClean="0">
                <a:latin typeface="Arial" panose="020B0604020202020204" pitchFamily="34" charset="0"/>
              </a:rPr>
              <a:t>atrial</a:t>
            </a:r>
            <a:r>
              <a:rPr lang="hu-HU" altLang="hu-HU" dirty="0" smtClean="0">
                <a:latin typeface="Arial" panose="020B0604020202020204" pitchFamily="34" charset="0"/>
              </a:rPr>
              <a:t>/</a:t>
            </a:r>
            <a:r>
              <a:rPr lang="hu-HU" altLang="hu-HU" dirty="0" err="1" smtClean="0">
                <a:latin typeface="Arial" panose="020B0604020202020204" pitchFamily="34" charset="0"/>
              </a:rPr>
              <a:t>ventricular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septal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defect</a:t>
            </a:r>
            <a:r>
              <a:rPr lang="hu-HU" altLang="hu-HU" dirty="0" smtClean="0">
                <a:latin typeface="Arial" panose="020B0604020202020204" pitchFamily="34" charset="0"/>
              </a:rPr>
              <a:t>, patent </a:t>
            </a:r>
            <a:r>
              <a:rPr lang="hu-HU" altLang="hu-HU" dirty="0" err="1" smtClean="0">
                <a:latin typeface="Arial" panose="020B0604020202020204" pitchFamily="34" charset="0"/>
              </a:rPr>
              <a:t>ductus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arteriosus</a:t>
            </a:r>
            <a:r>
              <a:rPr lang="hu-HU" altLang="hu-HU" dirty="0" smtClean="0">
                <a:latin typeface="Arial" panose="020B0604020202020204" pitchFamily="34" charset="0"/>
              </a:rPr>
              <a:t>, </a:t>
            </a:r>
          </a:p>
          <a:p>
            <a:r>
              <a:rPr lang="hu-HU" altLang="hu-HU" dirty="0" err="1" smtClean="0">
                <a:latin typeface="Arial" panose="020B0604020202020204" pitchFamily="34" charset="0"/>
              </a:rPr>
              <a:t>aortic</a:t>
            </a:r>
            <a:r>
              <a:rPr lang="hu-HU" altLang="hu-HU" dirty="0" smtClean="0">
                <a:latin typeface="Arial" panose="020B0604020202020204" pitchFamily="34" charset="0"/>
              </a:rPr>
              <a:t>/</a:t>
            </a:r>
            <a:r>
              <a:rPr lang="hu-HU" altLang="hu-HU" dirty="0" err="1" smtClean="0">
                <a:latin typeface="Arial" panose="020B0604020202020204" pitchFamily="34" charset="0"/>
              </a:rPr>
              <a:t>pulmonary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stenosis</a:t>
            </a:r>
            <a:r>
              <a:rPr lang="hu-HU" altLang="hu-HU" dirty="0" smtClean="0">
                <a:latin typeface="Arial" panose="020B0604020202020204" pitchFamily="34" charset="0"/>
              </a:rPr>
              <a:t>, </a:t>
            </a:r>
            <a:r>
              <a:rPr lang="hu-HU" altLang="hu-HU" dirty="0" err="1" smtClean="0">
                <a:latin typeface="Arial" panose="020B0604020202020204" pitchFamily="34" charset="0"/>
              </a:rPr>
              <a:t>mitral</a:t>
            </a:r>
            <a:r>
              <a:rPr lang="hu-HU" altLang="hu-HU" dirty="0" smtClean="0">
                <a:latin typeface="Arial" panose="020B0604020202020204" pitchFamily="34" charset="0"/>
              </a:rPr>
              <a:t>/</a:t>
            </a:r>
            <a:r>
              <a:rPr lang="hu-HU" altLang="hu-HU" dirty="0" err="1" smtClean="0">
                <a:latin typeface="Arial" panose="020B0604020202020204" pitchFamily="34" charset="0"/>
              </a:rPr>
              <a:t>aortic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insufficiency</a:t>
            </a:r>
            <a:r>
              <a:rPr lang="hu-HU" altLang="hu-HU" dirty="0" smtClean="0">
                <a:latin typeface="Arial" panose="020B0604020202020204" pitchFamily="34" charset="0"/>
              </a:rPr>
              <a:t>/</a:t>
            </a:r>
            <a:r>
              <a:rPr lang="hu-HU" altLang="hu-HU" dirty="0" err="1" smtClean="0">
                <a:latin typeface="Arial" panose="020B0604020202020204" pitchFamily="34" charset="0"/>
              </a:rPr>
              <a:t>regurgitation</a:t>
            </a:r>
            <a:r>
              <a:rPr lang="hu-HU" altLang="hu-HU" dirty="0" smtClean="0">
                <a:latin typeface="Arial" panose="020B0604020202020204" pitchFamily="34" charset="0"/>
              </a:rPr>
              <a:t>, </a:t>
            </a:r>
          </a:p>
          <a:p>
            <a:r>
              <a:rPr lang="hu-HU" altLang="hu-HU" dirty="0" smtClean="0">
                <a:latin typeface="Arial" panose="020B0604020202020204" pitchFamily="34" charset="0"/>
              </a:rPr>
              <a:t>RBBB</a:t>
            </a:r>
            <a:endParaRPr lang="en-GB" altLang="hu-HU" dirty="0" smtClean="0">
              <a:latin typeface="Arial" panose="020B0604020202020204" pitchFamily="34" charset="0"/>
            </a:endParaRPr>
          </a:p>
          <a:p>
            <a:endParaRPr lang="hu-HU" altLang="hu-HU" dirty="0" smtClean="0">
              <a:latin typeface="Arial" panose="020B0604020202020204" pitchFamily="34" charset="0"/>
            </a:endParaRPr>
          </a:p>
          <a:p>
            <a:r>
              <a:rPr lang="hu-HU" altLang="hu-HU" dirty="0" smtClean="0">
                <a:latin typeface="Arial" panose="020B0604020202020204" pitchFamily="34" charset="0"/>
              </a:rPr>
              <a:t>http://www.thinklabs.com/</a:t>
            </a:r>
          </a:p>
          <a:p>
            <a:r>
              <a:rPr lang="en-GB" altLang="hu-HU" dirty="0" smtClean="0">
                <a:latin typeface="Arial" panose="020B0604020202020204" pitchFamily="34" charset="0"/>
              </a:rPr>
              <a:t>http://www.pentavox.hu/index.php/termekeink/fetaphon</a:t>
            </a:r>
          </a:p>
          <a:p>
            <a:r>
              <a:rPr lang="en-US" dirty="0" smtClean="0"/>
              <a:t>https://www.dicardiology.com/product/new-visual-stethoscope-demonstrated-himss-2015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7BD7F-932D-4F5F-88E3-98CE961F0FA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649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dirty="0" err="1" smtClean="0">
                <a:latin typeface="Arial" panose="020B0604020202020204" pitchFamily="34" charset="0"/>
              </a:rPr>
              <a:t>Demonstration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on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smartphone</a:t>
            </a:r>
            <a:r>
              <a:rPr lang="hu-HU" altLang="hu-HU" dirty="0" smtClean="0">
                <a:latin typeface="Arial" panose="020B0604020202020204" pitchFamily="34" charset="0"/>
              </a:rPr>
              <a:t>/</a:t>
            </a:r>
            <a:r>
              <a:rPr lang="hu-HU" altLang="hu-HU" dirty="0" err="1" smtClean="0">
                <a:latin typeface="Arial" panose="020B0604020202020204" pitchFamily="34" charset="0"/>
              </a:rPr>
              <a:t>smartwatch</a:t>
            </a:r>
            <a:r>
              <a:rPr lang="hu-HU" altLang="hu-HU" dirty="0" smtClean="0">
                <a:latin typeface="Arial" panose="020B0604020202020204" pitchFamily="34" charset="0"/>
              </a:rPr>
              <a:t/>
            </a:r>
            <a:br>
              <a:rPr lang="hu-HU" altLang="hu-HU" dirty="0" smtClean="0">
                <a:latin typeface="Arial" panose="020B0604020202020204" pitchFamily="34" charset="0"/>
              </a:rPr>
            </a:br>
            <a:r>
              <a:rPr lang="hu-HU" altLang="hu-HU" dirty="0" smtClean="0">
                <a:latin typeface="Arial" panose="020B0604020202020204" pitchFamily="34" charset="0"/>
              </a:rPr>
              <a:t/>
            </a:r>
            <a:br>
              <a:rPr lang="hu-HU" altLang="hu-HU" dirty="0" smtClean="0">
                <a:latin typeface="Arial" panose="020B0604020202020204" pitchFamily="34" charset="0"/>
              </a:rPr>
            </a:br>
            <a:r>
              <a:rPr lang="hu-HU" altLang="hu-HU" dirty="0" err="1" smtClean="0">
                <a:latin typeface="Arial" panose="020B0604020202020204" pitchFamily="34" charset="0"/>
              </a:rPr>
              <a:t>Patient’s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oxygenation</a:t>
            </a:r>
            <a:endParaRPr lang="hu-HU" altLang="hu-HU" dirty="0" smtClean="0">
              <a:latin typeface="Arial" panose="020B0604020202020204" pitchFamily="34" charset="0"/>
            </a:endParaRPr>
          </a:p>
          <a:p>
            <a:r>
              <a:rPr lang="hu-HU" altLang="hu-HU" dirty="0" err="1" smtClean="0">
                <a:latin typeface="Arial" panose="020B0604020202020204" pitchFamily="34" charset="0"/>
              </a:rPr>
              <a:t>hospital</a:t>
            </a:r>
            <a:r>
              <a:rPr lang="hu-HU" altLang="hu-HU" dirty="0" smtClean="0">
                <a:latin typeface="Arial" panose="020B0604020202020204" pitchFamily="34" charset="0"/>
              </a:rPr>
              <a:t> monitoring (</a:t>
            </a:r>
            <a:r>
              <a:rPr lang="hu-HU" altLang="hu-HU" dirty="0" err="1" smtClean="0">
                <a:latin typeface="Arial" panose="020B0604020202020204" pitchFamily="34" charset="0"/>
              </a:rPr>
              <a:t>operating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room</a:t>
            </a:r>
            <a:r>
              <a:rPr lang="hu-HU" altLang="hu-HU" dirty="0" smtClean="0">
                <a:latin typeface="Arial" panose="020B0604020202020204" pitchFamily="34" charset="0"/>
              </a:rPr>
              <a:t>, </a:t>
            </a:r>
            <a:r>
              <a:rPr lang="hu-HU" altLang="hu-HU" dirty="0" err="1" smtClean="0">
                <a:latin typeface="Arial" panose="020B0604020202020204" pitchFamily="34" charset="0"/>
              </a:rPr>
              <a:t>recovery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room</a:t>
            </a:r>
            <a:r>
              <a:rPr lang="hu-HU" altLang="hu-HU" dirty="0" smtClean="0">
                <a:latin typeface="Arial" panose="020B0604020202020204" pitchFamily="34" charset="0"/>
              </a:rPr>
              <a:t>, ICU)</a:t>
            </a:r>
          </a:p>
          <a:p>
            <a:r>
              <a:rPr lang="hu-HU" altLang="hu-HU" dirty="0" err="1" smtClean="0">
                <a:latin typeface="Arial" panose="020B0604020202020204" pitchFamily="34" charset="0"/>
              </a:rPr>
              <a:t>hospital</a:t>
            </a:r>
            <a:r>
              <a:rPr lang="hu-HU" altLang="hu-HU" dirty="0" smtClean="0">
                <a:latin typeface="Arial" panose="020B0604020202020204" pitchFamily="34" charset="0"/>
              </a:rPr>
              <a:t>/</a:t>
            </a:r>
            <a:r>
              <a:rPr lang="hu-HU" altLang="hu-HU" dirty="0" err="1" smtClean="0">
                <a:latin typeface="Arial" panose="020B0604020202020204" pitchFamily="34" charset="0"/>
              </a:rPr>
              <a:t>ambulatory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diagnosis</a:t>
            </a:r>
            <a:endParaRPr lang="hu-HU" altLang="hu-HU" dirty="0" smtClean="0">
              <a:latin typeface="Arial" panose="020B0604020202020204" pitchFamily="34" charset="0"/>
            </a:endParaRPr>
          </a:p>
          <a:p>
            <a:endParaRPr lang="hu-HU" altLang="hu-HU" dirty="0" smtClean="0">
              <a:latin typeface="Arial" panose="020B0604020202020204" pitchFamily="34" charset="0"/>
            </a:endParaRPr>
          </a:p>
          <a:p>
            <a:r>
              <a:rPr lang="hu-HU" altLang="hu-HU" dirty="0" err="1" smtClean="0">
                <a:latin typeface="Arial" panose="020B0604020202020204" pitchFamily="34" charset="0"/>
              </a:rPr>
              <a:t>Pathologies</a:t>
            </a:r>
            <a:r>
              <a:rPr lang="hu-HU" altLang="hu-HU" dirty="0" smtClean="0">
                <a:latin typeface="Arial" panose="020B0604020202020204" pitchFamily="34" charset="0"/>
              </a:rPr>
              <a:t> of interest:</a:t>
            </a:r>
          </a:p>
          <a:p>
            <a:r>
              <a:rPr lang="hu-HU" altLang="hu-HU" dirty="0" err="1" smtClean="0">
                <a:latin typeface="Arial" panose="020B0604020202020204" pitchFamily="34" charset="0"/>
              </a:rPr>
              <a:t>hypoxemia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smtClean="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hu-HU" altLang="hu-HU" dirty="0" err="1" smtClean="0">
                <a:latin typeface="Arial" panose="020B0604020202020204" pitchFamily="34" charset="0"/>
                <a:sym typeface="Wingdings" panose="05000000000000000000" pitchFamily="2" charset="2"/>
              </a:rPr>
              <a:t>tissue</a:t>
            </a:r>
            <a:r>
              <a:rPr lang="hu-HU" altLang="hu-HU" dirty="0" smtClean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  <a:sym typeface="Wingdings" panose="05000000000000000000" pitchFamily="2" charset="2"/>
              </a:rPr>
              <a:t>hypoxia</a:t>
            </a:r>
            <a:endParaRPr lang="hu-HU" altLang="hu-HU" dirty="0" smtClean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hu-HU" altLang="hu-HU" dirty="0" err="1" smtClean="0">
                <a:latin typeface="Arial" panose="020B0604020202020204" pitchFamily="34" charset="0"/>
              </a:rPr>
              <a:t>sleep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disorders</a:t>
            </a:r>
            <a:r>
              <a:rPr lang="hu-HU" altLang="hu-HU" dirty="0" smtClean="0">
                <a:latin typeface="Arial" panose="020B0604020202020204" pitchFamily="34" charset="0"/>
              </a:rPr>
              <a:t>: </a:t>
            </a:r>
            <a:r>
              <a:rPr lang="hu-HU" altLang="hu-HU" dirty="0" err="1" smtClean="0">
                <a:latin typeface="Arial" panose="020B0604020202020204" pitchFamily="34" charset="0"/>
              </a:rPr>
              <a:t>apnea</a:t>
            </a:r>
            <a:r>
              <a:rPr lang="hu-HU" altLang="hu-HU" dirty="0" smtClean="0">
                <a:latin typeface="Arial" panose="020B0604020202020204" pitchFamily="34" charset="0"/>
              </a:rPr>
              <a:t>/</a:t>
            </a:r>
            <a:r>
              <a:rPr lang="hu-HU" altLang="hu-HU" dirty="0" err="1" smtClean="0">
                <a:latin typeface="Arial" panose="020B0604020202020204" pitchFamily="34" charset="0"/>
              </a:rPr>
              <a:t>hypopnea</a:t>
            </a:r>
            <a:endParaRPr lang="hu-HU" altLang="hu-HU" dirty="0" smtClean="0">
              <a:latin typeface="Arial" panose="020B0604020202020204" pitchFamily="34" charset="0"/>
            </a:endParaRPr>
          </a:p>
          <a:p>
            <a:r>
              <a:rPr lang="hu-HU" altLang="hu-HU" dirty="0" err="1" smtClean="0">
                <a:latin typeface="Arial" panose="020B0604020202020204" pitchFamily="34" charset="0"/>
              </a:rPr>
              <a:t>pulmonary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disease</a:t>
            </a:r>
            <a:r>
              <a:rPr lang="hu-HU" altLang="hu-HU" dirty="0" smtClean="0">
                <a:latin typeface="Arial" panose="020B0604020202020204" pitchFamily="34" charset="0"/>
              </a:rPr>
              <a:t>: c</a:t>
            </a:r>
            <a:r>
              <a:rPr lang="en-GB" altLang="hu-HU" dirty="0" err="1" smtClean="0">
                <a:latin typeface="Arial" panose="020B0604020202020204" pitchFamily="34" charset="0"/>
              </a:rPr>
              <a:t>hronic</a:t>
            </a:r>
            <a:r>
              <a:rPr lang="en-GB" altLang="hu-HU" dirty="0" smtClean="0">
                <a:latin typeface="Arial" panose="020B0604020202020204" pitchFamily="34" charset="0"/>
              </a:rPr>
              <a:t> obstructive pulmonary disease</a:t>
            </a:r>
            <a:r>
              <a:rPr lang="hu-HU" altLang="hu-HU" dirty="0" smtClean="0">
                <a:latin typeface="Arial" panose="020B0604020202020204" pitchFamily="34" charset="0"/>
              </a:rPr>
              <a:t>, </a:t>
            </a:r>
            <a:r>
              <a:rPr lang="hu-HU" altLang="hu-HU" dirty="0" err="1" smtClean="0">
                <a:latin typeface="Arial" panose="020B0604020202020204" pitchFamily="34" charset="0"/>
              </a:rPr>
              <a:t>asthma</a:t>
            </a:r>
            <a:r>
              <a:rPr lang="hu-HU" altLang="hu-HU" dirty="0" smtClean="0">
                <a:latin typeface="Arial" panose="020B0604020202020204" pitchFamily="34" charset="0"/>
              </a:rPr>
              <a:t>, </a:t>
            </a:r>
            <a:r>
              <a:rPr lang="hu-HU" altLang="hu-HU" dirty="0" err="1" smtClean="0">
                <a:latin typeface="Arial" panose="020B0604020202020204" pitchFamily="34" charset="0"/>
              </a:rPr>
              <a:t>community-acquired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pneumonia</a:t>
            </a:r>
            <a:endParaRPr lang="en-GB" altLang="hu-HU" dirty="0" smtClean="0">
              <a:latin typeface="Arial" panose="020B0604020202020204" pitchFamily="34" charset="0"/>
            </a:endParaRPr>
          </a:p>
          <a:p>
            <a:endParaRPr lang="hu-HU" altLang="hu-HU" dirty="0" smtClean="0">
              <a:latin typeface="Arial" panose="020B0604020202020204" pitchFamily="34" charset="0"/>
            </a:endParaRPr>
          </a:p>
          <a:p>
            <a:r>
              <a:rPr lang="en-GB" altLang="hu-HU" dirty="0" smtClean="0">
                <a:latin typeface="Arial" panose="020B0604020202020204" pitchFamily="34" charset="0"/>
              </a:rPr>
              <a:t>http://en.wikipedia.org/wiki/Pulse_oximetry</a:t>
            </a:r>
            <a:r>
              <a:rPr lang="hu-HU" altLang="hu-HU" dirty="0" smtClean="0">
                <a:latin typeface="Arial" panose="020B0604020202020204" pitchFamily="34" charset="0"/>
              </a:rPr>
              <a:t>, http://www.ncbi.nlm.nih.gov/pmc/articles/PMC3080222/</a:t>
            </a:r>
            <a:endParaRPr lang="en-GB" altLang="hu-HU" dirty="0" smtClean="0">
              <a:latin typeface="Arial" panose="020B0604020202020204" pitchFamily="34" charset="0"/>
            </a:endParaRPr>
          </a:p>
          <a:p>
            <a:r>
              <a:rPr lang="en-GB" altLang="hu-HU" dirty="0" smtClean="0">
                <a:latin typeface="Arial" panose="020B0604020202020204" pitchFamily="34" charset="0"/>
              </a:rPr>
              <a:t>https://www.fitbit.com/eu/home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en-US" dirty="0" smtClean="0"/>
              <a:t>https://newsarchive.heart.org/dozens-of-babies-saved-after-pulse-oximetry-screenings/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7BD7F-932D-4F5F-88E3-98CE961F0FA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813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dirty="0" err="1" smtClean="0">
                <a:latin typeface="Arial" panose="020B0604020202020204" pitchFamily="34" charset="0"/>
              </a:rPr>
              <a:t>Invasive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hospital</a:t>
            </a:r>
            <a:r>
              <a:rPr lang="hu-HU" altLang="hu-HU" dirty="0" smtClean="0">
                <a:latin typeface="Arial" panose="020B0604020202020204" pitchFamily="34" charset="0"/>
              </a:rPr>
              <a:t> monitoring</a:t>
            </a:r>
          </a:p>
          <a:p>
            <a:r>
              <a:rPr lang="hu-HU" altLang="hu-HU" dirty="0" err="1" smtClean="0">
                <a:latin typeface="Arial" panose="020B0604020202020204" pitchFamily="34" charset="0"/>
              </a:rPr>
              <a:t>Noninvase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hospital</a:t>
            </a:r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r>
              <a:rPr lang="hu-HU" altLang="hu-HU" dirty="0" err="1" smtClean="0">
                <a:latin typeface="Arial" panose="020B0604020202020204" pitchFamily="34" charset="0"/>
              </a:rPr>
              <a:t>diagnosis</a:t>
            </a:r>
            <a:r>
              <a:rPr lang="hu-HU" altLang="hu-HU" dirty="0" smtClean="0">
                <a:latin typeface="Arial" panose="020B0604020202020204" pitchFamily="34" charset="0"/>
              </a:rPr>
              <a:t>, </a:t>
            </a:r>
            <a:r>
              <a:rPr lang="hu-HU" altLang="hu-HU" dirty="0" err="1" smtClean="0">
                <a:latin typeface="Arial" panose="020B0604020202020204" pitchFamily="34" charset="0"/>
              </a:rPr>
              <a:t>ambulatory</a:t>
            </a:r>
            <a:r>
              <a:rPr lang="hu-HU" altLang="hu-HU" dirty="0" smtClean="0">
                <a:latin typeface="Arial" panose="020B0604020202020204" pitchFamily="34" charset="0"/>
              </a:rPr>
              <a:t> monitoring</a:t>
            </a:r>
          </a:p>
          <a:p>
            <a:endParaRPr lang="hu-HU" altLang="hu-HU" dirty="0" smtClean="0">
              <a:latin typeface="Arial" panose="020B0604020202020204" pitchFamily="34" charset="0"/>
            </a:endParaRPr>
          </a:p>
          <a:p>
            <a:r>
              <a:rPr lang="hu-HU" altLang="hu-HU" dirty="0" err="1" smtClean="0">
                <a:latin typeface="Arial" panose="020B0604020202020204" pitchFamily="34" charset="0"/>
              </a:rPr>
              <a:t>Pathologies</a:t>
            </a:r>
            <a:r>
              <a:rPr lang="hu-HU" altLang="hu-HU" dirty="0" smtClean="0">
                <a:latin typeface="Arial" panose="020B0604020202020204" pitchFamily="34" charset="0"/>
              </a:rPr>
              <a:t> of interest:</a:t>
            </a:r>
          </a:p>
          <a:p>
            <a:r>
              <a:rPr lang="hu-HU" altLang="hu-HU" dirty="0" err="1" smtClean="0">
                <a:latin typeface="Arial" panose="020B0604020202020204" pitchFamily="34" charset="0"/>
              </a:rPr>
              <a:t>systolic</a:t>
            </a:r>
            <a:r>
              <a:rPr lang="hu-HU" altLang="hu-HU" dirty="0" smtClean="0">
                <a:latin typeface="Arial" panose="020B0604020202020204" pitchFamily="34" charset="0"/>
              </a:rPr>
              <a:t>/</a:t>
            </a:r>
            <a:r>
              <a:rPr lang="hu-HU" altLang="hu-HU" dirty="0" err="1" smtClean="0">
                <a:latin typeface="Arial" panose="020B0604020202020204" pitchFamily="34" charset="0"/>
              </a:rPr>
              <a:t>diastolic</a:t>
            </a:r>
            <a:r>
              <a:rPr lang="hu-HU" altLang="hu-HU" dirty="0" smtClean="0">
                <a:latin typeface="Arial" panose="020B0604020202020204" pitchFamily="34" charset="0"/>
              </a:rPr>
              <a:t> {</a:t>
            </a:r>
            <a:r>
              <a:rPr lang="hu-HU" altLang="hu-HU" dirty="0" err="1" smtClean="0">
                <a:latin typeface="Arial" panose="020B0604020202020204" pitchFamily="34" charset="0"/>
              </a:rPr>
              <a:t>hypo</a:t>
            </a:r>
            <a:r>
              <a:rPr lang="hu-HU" altLang="hu-HU" dirty="0" smtClean="0">
                <a:latin typeface="Arial" panose="020B0604020202020204" pitchFamily="34" charset="0"/>
              </a:rPr>
              <a:t>/</a:t>
            </a:r>
            <a:r>
              <a:rPr lang="hu-HU" altLang="hu-HU" dirty="0" err="1" smtClean="0">
                <a:latin typeface="Arial" panose="020B0604020202020204" pitchFamily="34" charset="0"/>
              </a:rPr>
              <a:t>hyper</a:t>
            </a:r>
            <a:r>
              <a:rPr lang="hu-HU" altLang="hu-HU" dirty="0" smtClean="0">
                <a:latin typeface="Arial" panose="020B0604020202020204" pitchFamily="34" charset="0"/>
              </a:rPr>
              <a:t>}</a:t>
            </a:r>
            <a:r>
              <a:rPr lang="hu-HU" altLang="hu-HU" dirty="0" err="1" smtClean="0">
                <a:latin typeface="Arial" panose="020B0604020202020204" pitchFamily="34" charset="0"/>
              </a:rPr>
              <a:t>tension</a:t>
            </a:r>
            <a:endParaRPr lang="hu-HU" altLang="hu-HU" dirty="0" smtClean="0">
              <a:latin typeface="Arial" panose="020B0604020202020204" pitchFamily="34" charset="0"/>
            </a:endParaRPr>
          </a:p>
          <a:p>
            <a:r>
              <a:rPr lang="hu-HU" altLang="hu-HU" dirty="0" err="1" smtClean="0">
                <a:latin typeface="Arial" panose="020B0604020202020204" pitchFamily="34" charset="0"/>
              </a:rPr>
              <a:t>brachycardia</a:t>
            </a:r>
            <a:r>
              <a:rPr lang="hu-HU" altLang="hu-HU" dirty="0" smtClean="0">
                <a:latin typeface="Arial" panose="020B0604020202020204" pitchFamily="34" charset="0"/>
              </a:rPr>
              <a:t>/</a:t>
            </a:r>
            <a:r>
              <a:rPr lang="hu-HU" altLang="hu-HU" dirty="0" err="1" smtClean="0">
                <a:latin typeface="Arial" panose="020B0604020202020204" pitchFamily="34" charset="0"/>
              </a:rPr>
              <a:t>tachycardia</a:t>
            </a:r>
            <a:endParaRPr lang="hu-HU" altLang="hu-HU" dirty="0" smtClean="0">
              <a:latin typeface="Arial" panose="020B0604020202020204" pitchFamily="34" charset="0"/>
            </a:endParaRPr>
          </a:p>
          <a:p>
            <a:r>
              <a:rPr lang="hu-HU" altLang="hu-HU" dirty="0" err="1" smtClean="0">
                <a:latin typeface="Arial" panose="020B0604020202020204" pitchFamily="34" charset="0"/>
              </a:rPr>
              <a:t>stenosis</a:t>
            </a:r>
            <a:endParaRPr lang="hu-HU" altLang="hu-HU" dirty="0" smtClean="0">
              <a:latin typeface="Arial" panose="020B0604020202020204" pitchFamily="34" charset="0"/>
            </a:endParaRPr>
          </a:p>
          <a:p>
            <a:endParaRPr lang="hu-HU" altLang="hu-HU" dirty="0" smtClean="0">
              <a:latin typeface="Arial" panose="020B0604020202020204" pitchFamily="34" charset="0"/>
            </a:endParaRPr>
          </a:p>
          <a:p>
            <a:r>
              <a:rPr lang="en-GB" altLang="hu-HU" dirty="0" smtClean="0">
                <a:latin typeface="Arial" panose="020B0604020202020204" pitchFamily="34" charset="0"/>
              </a:rPr>
              <a:t>http://www.tensiomed.com/pictures/arg1.jpg</a:t>
            </a:r>
            <a:r>
              <a:rPr lang="hu-HU" altLang="hu-HU" dirty="0" smtClean="0">
                <a:latin typeface="Arial" panose="020B0604020202020204" pitchFamily="34" charset="0"/>
              </a:rPr>
              <a:t>, http://www.meditech.hu/images/stories/cikk_kepek/blue_bp_05_3.png, http://inventures.eu/sites/default/files/optoforce_photo1.jpg</a:t>
            </a:r>
            <a:endParaRPr lang="en-GB" altLang="hu-HU" dirty="0" smtClean="0">
              <a:latin typeface="Arial" panose="020B0604020202020204" pitchFamily="34" charset="0"/>
            </a:endParaRPr>
          </a:p>
          <a:p>
            <a:endParaRPr lang="hu-HU" altLang="hu-HU" b="1" dirty="0" smtClean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7BD7F-932D-4F5F-88E3-98CE961F0FA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257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9600" y="1748005"/>
            <a:ext cx="8205750" cy="54879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lang="en-US" sz="3200" b="1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Hypatia Sans Pro" charset="0"/>
                <a:cs typeface="Hypatia Sans Pro" charset="0"/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9600" y="4184341"/>
            <a:ext cx="8205750" cy="1655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n-US" sz="1400" b="0" i="0" baseline="0" smtClean="0">
                <a:latin typeface="+mj-lt"/>
                <a:ea typeface="Hypatia Sans Pro Light" charset="0"/>
                <a:cs typeface="Hypatia Sans Pr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90435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200" y="1727203"/>
            <a:ext cx="8661600" cy="10033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Hypatia Sans Pro" charset="0"/>
                <a:cs typeface="Hypatia Sans Pr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00" y="2978311"/>
            <a:ext cx="8661600" cy="26834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1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Hypatia Sans Pro" charset="0"/>
                <a:cs typeface="Hypatia Sans Pro" charset="0"/>
              </a:defRPr>
            </a:lvl1pPr>
            <a:lvl2pPr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Hypatia Sans Pro Light" charset="0"/>
                <a:cs typeface="Hypatia Sans Pro Light" charset="0"/>
              </a:defRPr>
            </a:lvl2pPr>
            <a:lvl3pPr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Hypatia Sans Pro Light" charset="0"/>
                <a:cs typeface="Hypatia Sans Pro Light" charset="0"/>
              </a:defRPr>
            </a:lvl3pPr>
            <a:lvl4pPr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Hypatia Sans Pro Light" charset="0"/>
                <a:cs typeface="Hypatia Sans Pro Light" charset="0"/>
              </a:defRPr>
            </a:lvl4pPr>
            <a:lvl5pPr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Hypatia Sans Pro Light" charset="0"/>
                <a:cs typeface="Hypatia Sans Pro Light" charset="0"/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Szövegdoboz 3"/>
          <p:cNvSpPr txBox="1"/>
          <p:nvPr/>
        </p:nvSpPr>
        <p:spPr>
          <a:xfrm>
            <a:off x="812804" y="184725"/>
            <a:ext cx="4368800" cy="733534"/>
          </a:xfrm>
          <a:prstGeom prst="rect">
            <a:avLst/>
          </a:prstGeom>
          <a:solidFill>
            <a:srgbClr val="1173B4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hu-H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Pázmány Péter 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Catholic University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+mj-lt"/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Faculty of Information Technology and Bionics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83717" y="6336147"/>
            <a:ext cx="3740138" cy="400110"/>
          </a:xfrm>
          <a:prstGeom prst="rect">
            <a:avLst/>
          </a:prstGeom>
          <a:solidFill>
            <a:srgbClr val="1173B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Biomedical Signal Processing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6" name="Szövegdoboz 5"/>
          <p:cNvSpPr txBox="1"/>
          <p:nvPr userDrawn="1"/>
        </p:nvSpPr>
        <p:spPr>
          <a:xfrm>
            <a:off x="812804" y="184725"/>
            <a:ext cx="4368800" cy="733534"/>
          </a:xfrm>
          <a:prstGeom prst="rect">
            <a:avLst/>
          </a:prstGeom>
          <a:solidFill>
            <a:srgbClr val="1173B4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hu-H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Pázmány Péter 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Catholic University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+mj-lt"/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Faculty of Information Technology and Bionics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Szövegdoboz 6"/>
          <p:cNvSpPr txBox="1"/>
          <p:nvPr userDrawn="1"/>
        </p:nvSpPr>
        <p:spPr>
          <a:xfrm>
            <a:off x="83717" y="6336147"/>
            <a:ext cx="3740138" cy="400110"/>
          </a:xfrm>
          <a:prstGeom prst="rect">
            <a:avLst/>
          </a:prstGeom>
          <a:solidFill>
            <a:srgbClr val="1173B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Biomedical Signal Processing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66319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200" y="1650069"/>
            <a:ext cx="8589600" cy="11768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Hypatia Sans Pro" charset="0"/>
                <a:cs typeface="Hypatia Sans Pr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200" y="3010879"/>
            <a:ext cx="4255650" cy="26117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1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Hypatia Sans Pro" charset="0"/>
                <a:cs typeface="Hypatia Sans Pro" charset="0"/>
              </a:defRPr>
            </a:lvl1pPr>
            <a:lvl2pPr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Hypatia Sans Pro Light" charset="0"/>
                <a:cs typeface="Hypatia Sans Pro Light" charset="0"/>
              </a:defRPr>
            </a:lvl2pPr>
            <a:lvl3pPr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Hypatia Sans Pro Light" charset="0"/>
                <a:cs typeface="Hypatia Sans Pro Light" charset="0"/>
              </a:defRPr>
            </a:lvl3pPr>
            <a:lvl4pPr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Hypatia Sans Pro Light" charset="0"/>
                <a:cs typeface="Hypatia Sans Pro Light" charset="0"/>
              </a:defRPr>
            </a:lvl4pPr>
            <a:lvl5pPr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Hypatia Sans Pro Light" charset="0"/>
                <a:cs typeface="Hypatia Sans Pro Light" charset="0"/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3010879"/>
            <a:ext cx="4219650" cy="26117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1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Hypatia Sans Pro" charset="0"/>
                <a:cs typeface="Hypatia Sans Pro" charset="0"/>
              </a:defRPr>
            </a:lvl1pPr>
            <a:lvl2pPr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Hypatia Sans Pro Light" charset="0"/>
                <a:cs typeface="Hypatia Sans Pro Light" charset="0"/>
              </a:defRPr>
            </a:lvl2pPr>
            <a:lvl3pPr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Hypatia Sans Pro Light" charset="0"/>
                <a:cs typeface="Hypatia Sans Pro Light" charset="0"/>
              </a:defRPr>
            </a:lvl3pPr>
            <a:lvl4pPr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Hypatia Sans Pro Light" charset="0"/>
                <a:cs typeface="Hypatia Sans Pro Light" charset="0"/>
              </a:defRPr>
            </a:lvl4pPr>
            <a:lvl5pPr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Hypatia Sans Pro Light" charset="0"/>
                <a:cs typeface="Hypatia Sans Pro Light" charset="0"/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71696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5036" y="2508821"/>
            <a:ext cx="8666741" cy="1325563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Hypatia Sans Pro" charset="0"/>
                <a:cs typeface="Hypatia Sans Pr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64504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5036" y="2508821"/>
            <a:ext cx="8666741" cy="1325563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Hypatia Sans Pro" charset="0"/>
                <a:cs typeface="Hypatia Sans Pr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832"/>
            <a:ext cx="9144000" cy="1078476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236" y="6226724"/>
            <a:ext cx="9153236" cy="628707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61636" y="6340763"/>
            <a:ext cx="3906982" cy="400110"/>
          </a:xfrm>
          <a:prstGeom prst="rect">
            <a:avLst/>
          </a:prstGeom>
          <a:solidFill>
            <a:srgbClr val="2680BB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Biomedical Signal Processing</a:t>
            </a:r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812803" y="184728"/>
            <a:ext cx="4775201" cy="707501"/>
          </a:xfrm>
          <a:prstGeom prst="rect">
            <a:avLst/>
          </a:prstGeom>
          <a:solidFill>
            <a:srgbClr val="2680BB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hu-H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Pázmány Péter 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Catholic University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Faculty of Information Technology and Bionics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812799" y="184727"/>
            <a:ext cx="4775201" cy="707501"/>
          </a:xfrm>
          <a:prstGeom prst="rect">
            <a:avLst/>
          </a:prstGeom>
          <a:solidFill>
            <a:srgbClr val="2680BB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hu-H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Pázmány Péter 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Catholic University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Faculty of Information Technology and Bionics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2871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5036" y="2508821"/>
            <a:ext cx="8666741" cy="1325563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Hypatia Sans Pro" charset="0"/>
                <a:cs typeface="Hypatia Sans Pr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9832"/>
            <a:ext cx="9144000" cy="1078476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9236" y="6226724"/>
            <a:ext cx="9153236" cy="628707"/>
          </a:xfrm>
          <a:prstGeom prst="rect">
            <a:avLst/>
          </a:prstGeom>
        </p:spPr>
      </p:pic>
      <p:sp>
        <p:nvSpPr>
          <p:cNvPr id="14" name="Szövegdoboz 13"/>
          <p:cNvSpPr txBox="1"/>
          <p:nvPr userDrawn="1"/>
        </p:nvSpPr>
        <p:spPr>
          <a:xfrm>
            <a:off x="61636" y="6340763"/>
            <a:ext cx="3906982" cy="400110"/>
          </a:xfrm>
          <a:prstGeom prst="rect">
            <a:avLst/>
          </a:prstGeom>
          <a:solidFill>
            <a:srgbClr val="2680BB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Biomedical Signal Processing</a:t>
            </a:r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Szövegdoboz 14"/>
          <p:cNvSpPr txBox="1"/>
          <p:nvPr userDrawn="1">
            <p:custDataLst>
              <p:custData r:id="rId1"/>
            </p:custDataLst>
          </p:nvPr>
        </p:nvSpPr>
        <p:spPr>
          <a:xfrm>
            <a:off x="812803" y="184728"/>
            <a:ext cx="4775201" cy="707501"/>
          </a:xfrm>
          <a:prstGeom prst="rect">
            <a:avLst/>
          </a:prstGeom>
          <a:solidFill>
            <a:srgbClr val="2680BB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hu-H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Pázmány Péter 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Catholic University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Faculty of Information Technology and Bionics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Szövegdoboz 15"/>
          <p:cNvSpPr txBox="1"/>
          <p:nvPr userDrawn="1"/>
        </p:nvSpPr>
        <p:spPr>
          <a:xfrm>
            <a:off x="812799" y="184727"/>
            <a:ext cx="4775201" cy="707501"/>
          </a:xfrm>
          <a:prstGeom prst="rect">
            <a:avLst/>
          </a:prstGeom>
          <a:solidFill>
            <a:srgbClr val="2680BB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hu-H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Pázmány Péter 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Catholic University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Faculty of Information Technology and Bionics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14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9094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90946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9094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6F4E3-5422-0C4A-813D-4FADFD96D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32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gyongymiklos@itk.ppke.hu" TargetMode="External"/><Relationship Id="rId2" Type="http://schemas.openxmlformats.org/officeDocument/2006/relationships/hyperlink" Target="mailto:hatvanijanka@itk.ppke.h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l.dropboxusercontent.com/u/2166918/BSignal%20Analysis%20--%20A%20Case%20Study%20Approach_p374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s://www.youtube.com/watch?v=bposG6XHXvU" TargetMode="Externa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21" y="1879314"/>
            <a:ext cx="8666741" cy="2020651"/>
          </a:xfrm>
        </p:spPr>
        <p:txBody>
          <a:bodyPr/>
          <a:lstStyle/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Biomedical Signal Processing</a:t>
            </a:r>
            <a:r>
              <a:rPr lang="hu-H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hu-H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2018-2019 Autumn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015127" y="4747778"/>
            <a:ext cx="6771178" cy="1222327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3200" i="1" dirty="0" smtClean="0">
                <a:solidFill>
                  <a:srgbClr val="2680BB"/>
                </a:solidFill>
                <a:ea typeface="Hypatia Sans Pro" charset="0"/>
                <a:cs typeface="Hypatia Sans Pro" charset="0"/>
              </a:rPr>
              <a:t>Lecturer</a:t>
            </a:r>
            <a:r>
              <a:rPr lang="hu-HU" sz="3200" i="1" dirty="0" smtClean="0">
                <a:solidFill>
                  <a:srgbClr val="2680BB"/>
                </a:solidFill>
                <a:ea typeface="Hypatia Sans Pro" charset="0"/>
                <a:cs typeface="Hypatia Sans Pro" charset="0"/>
              </a:rPr>
              <a:t>: Janka </a:t>
            </a:r>
            <a:r>
              <a:rPr lang="hu-HU" sz="3200" i="1" dirty="0">
                <a:solidFill>
                  <a:srgbClr val="2680BB"/>
                </a:solidFill>
                <a:ea typeface="Hypatia Sans Pro" charset="0"/>
                <a:cs typeface="Hypatia Sans Pro" charset="0"/>
              </a:rPr>
              <a:t>Hatvani</a:t>
            </a:r>
            <a:br>
              <a:rPr lang="hu-HU" sz="3200" i="1" dirty="0">
                <a:solidFill>
                  <a:srgbClr val="2680BB"/>
                </a:solidFill>
                <a:ea typeface="Hypatia Sans Pro" charset="0"/>
                <a:cs typeface="Hypatia Sans Pro" charset="0"/>
              </a:rPr>
            </a:br>
            <a:r>
              <a:rPr lang="en-US" sz="3200" i="1" dirty="0" smtClean="0">
                <a:solidFill>
                  <a:srgbClr val="2680BB"/>
                </a:solidFill>
                <a:ea typeface="Hypatia Sans Pro" charset="0"/>
                <a:cs typeface="Hypatia Sans Pro" charset="0"/>
              </a:rPr>
              <a:t>Responsible</a:t>
            </a:r>
            <a:r>
              <a:rPr lang="hu-HU" sz="3200" i="1" dirty="0" smtClean="0">
                <a:solidFill>
                  <a:srgbClr val="2680BB"/>
                </a:solidFill>
                <a:ea typeface="Hypatia Sans Pro" charset="0"/>
                <a:cs typeface="Hypatia Sans Pro" charset="0"/>
              </a:rPr>
              <a:t> </a:t>
            </a:r>
            <a:r>
              <a:rPr lang="en-US" sz="3200" i="1" dirty="0" smtClean="0">
                <a:solidFill>
                  <a:srgbClr val="2680BB"/>
                </a:solidFill>
                <a:ea typeface="Hypatia Sans Pro" charset="0"/>
                <a:cs typeface="Hypatia Sans Pro" charset="0"/>
              </a:rPr>
              <a:t>lecturer</a:t>
            </a:r>
            <a:r>
              <a:rPr lang="hu-HU" sz="3200" i="1" dirty="0" smtClean="0">
                <a:solidFill>
                  <a:srgbClr val="2680BB"/>
                </a:solidFill>
                <a:ea typeface="Hypatia Sans Pro" charset="0"/>
                <a:cs typeface="Hypatia Sans Pro" charset="0"/>
              </a:rPr>
              <a:t>: Dr. Miklós </a:t>
            </a:r>
            <a:r>
              <a:rPr lang="hu-HU" sz="3200" i="1" dirty="0">
                <a:solidFill>
                  <a:srgbClr val="2680BB"/>
                </a:solidFill>
                <a:ea typeface="Hypatia Sans Pro" charset="0"/>
                <a:cs typeface="Hypatia Sans Pro" charset="0"/>
              </a:rPr>
              <a:t>Gyöngy</a:t>
            </a:r>
            <a:endParaRPr lang="en-GB" sz="3200" i="1" dirty="0">
              <a:solidFill>
                <a:srgbClr val="2680BB"/>
              </a:solidFill>
              <a:ea typeface="Hypatia Sans Pro" charset="0"/>
              <a:cs typeface="Hypatia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26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8"/>
    </mc:Choice>
    <mc:Fallback xmlns="">
      <p:transition spd="slow" advTm="472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00" y="1542003"/>
            <a:ext cx="8661600" cy="1003395"/>
          </a:xfrm>
        </p:spPr>
        <p:txBody>
          <a:bodyPr/>
          <a:lstStyle/>
          <a:p>
            <a:r>
              <a:rPr lang="en-US" dirty="0" smtClean="0"/>
              <a:t>Phonocardiography</a:t>
            </a:r>
            <a:endParaRPr lang="en-US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25453" y="2545398"/>
            <a:ext cx="5538982" cy="2682875"/>
          </a:xfrm>
          <a:prstGeom prst="rect">
            <a:avLst/>
          </a:prstGeom>
        </p:spPr>
      </p:pic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00" y="2804317"/>
            <a:ext cx="2880240" cy="145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zövegdoboz 4"/>
          <p:cNvSpPr txBox="1">
            <a:spLocks noChangeArrowheads="1"/>
          </p:cNvSpPr>
          <p:nvPr/>
        </p:nvSpPr>
        <p:spPr bwMode="auto">
          <a:xfrm>
            <a:off x="531495" y="4869696"/>
            <a:ext cx="2232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hu-HU" sz="1400" dirty="0" smtClean="0"/>
              <a:t>ViScope</a:t>
            </a:r>
            <a:endParaRPr lang="en-US" altLang="hu-HU" sz="1400" dirty="0"/>
          </a:p>
        </p:txBody>
      </p:sp>
    </p:spTree>
    <p:extLst>
      <p:ext uri="{BB962C8B-B14F-4D97-AF65-F5344CB8AC3E}">
        <p14:creationId xmlns:p14="http://schemas.microsoft.com/office/powerpoint/2010/main" val="23145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00" y="1539635"/>
            <a:ext cx="8661600" cy="1003395"/>
          </a:xfrm>
        </p:spPr>
        <p:txBody>
          <a:bodyPr/>
          <a:lstStyle/>
          <a:p>
            <a:r>
              <a:rPr lang="en-US" dirty="0" smtClean="0"/>
              <a:t>Pulse</a:t>
            </a:r>
            <a:r>
              <a:rPr lang="hu-HU" dirty="0" smtClean="0"/>
              <a:t> </a:t>
            </a:r>
            <a:r>
              <a:rPr lang="en-US" dirty="0" smtClean="0"/>
              <a:t>Oximetry</a:t>
            </a:r>
            <a:endParaRPr lang="en-US" dirty="0"/>
          </a:p>
        </p:txBody>
      </p:sp>
      <p:pic>
        <p:nvPicPr>
          <p:cNvPr id="4" name="Picture 4" descr="File:Wrist-oxime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762" y="2162829"/>
            <a:ext cx="3619256" cy="193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Képtalálat a következőre: „fitbit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060575"/>
            <a:ext cx="2232025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Image result for pulse oximet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762" y="4480514"/>
            <a:ext cx="3619256" cy="140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49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00" y="1516189"/>
            <a:ext cx="8661600" cy="1003395"/>
          </a:xfrm>
        </p:spPr>
        <p:txBody>
          <a:bodyPr/>
          <a:lstStyle/>
          <a:p>
            <a:r>
              <a:rPr lang="en-US" altLang="hu-HU" dirty="0" smtClean="0"/>
              <a:t>Blood pressure</a:t>
            </a:r>
            <a:endParaRPr lang="en-US" dirty="0"/>
          </a:p>
        </p:txBody>
      </p:sp>
      <p:pic>
        <p:nvPicPr>
          <p:cNvPr id="6" name="Picture 8" descr="http://inventures.eu/sites/default/files/optoforce_phot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4" t="23810" r="37769"/>
          <a:stretch>
            <a:fillRect/>
          </a:stretch>
        </p:blipFill>
        <p:spPr bwMode="auto">
          <a:xfrm>
            <a:off x="4721709" y="1425796"/>
            <a:ext cx="2052638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Image result for blood pressure examin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00" y="3063631"/>
            <a:ext cx="471303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blood pressure examin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028" y="3821886"/>
            <a:ext cx="3014345" cy="225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60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00" y="1527912"/>
            <a:ext cx="8661600" cy="1003395"/>
          </a:xfrm>
        </p:spPr>
        <p:txBody>
          <a:bodyPr/>
          <a:lstStyle/>
          <a:p>
            <a:r>
              <a:rPr lang="en-US" dirty="0" smtClean="0"/>
              <a:t>Multiple Signals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2249636"/>
            <a:ext cx="2727447" cy="338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4" t="24210" r="27063" b="19563"/>
          <a:stretch>
            <a:fillRect/>
          </a:stretch>
        </p:blipFill>
        <p:spPr bwMode="auto">
          <a:xfrm>
            <a:off x="4847860" y="2883151"/>
            <a:ext cx="2615726" cy="200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53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00" y="1539635"/>
            <a:ext cx="8661600" cy="1003395"/>
          </a:xfrm>
        </p:spPr>
        <p:txBody>
          <a:bodyPr/>
          <a:lstStyle/>
          <a:p>
            <a:r>
              <a:rPr lang="en-US" dirty="0"/>
              <a:t>Instrument</a:t>
            </a:r>
            <a:r>
              <a:rPr lang="hu-HU" dirty="0"/>
              <a:t> design </a:t>
            </a:r>
            <a:r>
              <a:rPr lang="en-US" dirty="0"/>
              <a:t>aspects</a:t>
            </a:r>
            <a:br>
              <a:rPr lang="en-US" dirty="0"/>
            </a:b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9200" y="2543030"/>
            <a:ext cx="8661600" cy="372793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Stable, continuous measurement</a:t>
            </a:r>
          </a:p>
          <a:p>
            <a:r>
              <a:rPr lang="en-US" sz="2800" dirty="0" smtClean="0"/>
              <a:t>Real-time measurement in many applications</a:t>
            </a:r>
          </a:p>
          <a:p>
            <a:r>
              <a:rPr lang="en-US" sz="2800" dirty="0" smtClean="0"/>
              <a:t>Minimally invasive or non-invasive</a:t>
            </a:r>
          </a:p>
          <a:p>
            <a:r>
              <a:rPr lang="en-US" sz="2800" dirty="0" smtClean="0"/>
              <a:t>Patient safety</a:t>
            </a:r>
          </a:p>
          <a:p>
            <a:r>
              <a:rPr lang="en-US" sz="2800" dirty="0" smtClean="0"/>
              <a:t>Suitable SNR – from the power line interference, thermal noise </a:t>
            </a:r>
            <a:r>
              <a:rPr lang="en-US" sz="2800" dirty="0" smtClean="0">
                <a:sym typeface="Wingdings" panose="05000000000000000000" pitchFamily="2" charset="2"/>
              </a:rPr>
              <a:t> filtering</a:t>
            </a:r>
            <a:endParaRPr lang="en-US" sz="2800" dirty="0" smtClean="0"/>
          </a:p>
          <a:p>
            <a:r>
              <a:rPr lang="en-US" sz="2800" dirty="0" smtClean="0"/>
              <a:t>Interactions between different biomedical signals </a:t>
            </a:r>
            <a:r>
              <a:rPr lang="en-US" sz="2800" dirty="0" smtClean="0">
                <a:sym typeface="Wingdings" panose="05000000000000000000" pitchFamily="2" charset="2"/>
              </a:rPr>
              <a:t> filtering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9287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ranhunzai.files.wordpress.com/2010/05/human_body.jpg?w=6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916113"/>
            <a:ext cx="2066925" cy="413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00" y="1539635"/>
            <a:ext cx="8661600" cy="1003395"/>
          </a:xfrm>
        </p:spPr>
        <p:txBody>
          <a:bodyPr/>
          <a:lstStyle/>
          <a:p>
            <a:r>
              <a:rPr lang="en-US" dirty="0" smtClean="0"/>
              <a:t>Processing of biomedical signals</a:t>
            </a:r>
            <a:endParaRPr lang="en-US" dirty="0"/>
          </a:p>
        </p:txBody>
      </p:sp>
      <p:cxnSp>
        <p:nvCxnSpPr>
          <p:cNvPr id="5" name="Egyenes összekötő nyíllal 7"/>
          <p:cNvCxnSpPr>
            <a:cxnSpLocks noChangeShapeType="1"/>
            <a:stCxn id="7" idx="3"/>
            <a:endCxn id="6" idx="1"/>
          </p:cNvCxnSpPr>
          <p:nvPr/>
        </p:nvCxnSpPr>
        <p:spPr bwMode="auto">
          <a:xfrm>
            <a:off x="1835150" y="3552825"/>
            <a:ext cx="360363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églalap 8"/>
          <p:cNvSpPr>
            <a:spLocks noChangeArrowheads="1"/>
          </p:cNvSpPr>
          <p:nvPr/>
        </p:nvSpPr>
        <p:spPr bwMode="auto">
          <a:xfrm>
            <a:off x="2195513" y="2420938"/>
            <a:ext cx="1368425" cy="2268537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0B3468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0B3468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0B3468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0B3468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0B346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B346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B346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B346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B3468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>
                <a:solidFill>
                  <a:schemeClr val="tx1"/>
                </a:solidFill>
              </a:rPr>
              <a:t>filtering (denoising)</a:t>
            </a:r>
            <a:endParaRPr lang="en-GB" altLang="hu-HU" sz="1600">
              <a:solidFill>
                <a:schemeClr val="tx1"/>
              </a:solidFill>
            </a:endParaRPr>
          </a:p>
        </p:txBody>
      </p:sp>
      <p:sp>
        <p:nvSpPr>
          <p:cNvPr id="7" name="Szövegdoboz 9"/>
          <p:cNvSpPr txBox="1">
            <a:spLocks noChangeArrowheads="1"/>
          </p:cNvSpPr>
          <p:nvPr/>
        </p:nvSpPr>
        <p:spPr bwMode="auto">
          <a:xfrm>
            <a:off x="323850" y="3138488"/>
            <a:ext cx="15113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0B3468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0B3468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0B3468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0B3468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0B346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B346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B346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B346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B3468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>
                <a:solidFill>
                  <a:schemeClr val="tx1"/>
                </a:solidFill>
              </a:rPr>
              <a:t>signal genesis + transduction</a:t>
            </a:r>
            <a:endParaRPr lang="en-GB" altLang="hu-HU" sz="1600">
              <a:solidFill>
                <a:schemeClr val="tx1"/>
              </a:solidFill>
            </a:endParaRPr>
          </a:p>
        </p:txBody>
      </p:sp>
      <p:sp>
        <p:nvSpPr>
          <p:cNvPr id="8" name="Téglalap 11"/>
          <p:cNvSpPr>
            <a:spLocks noChangeArrowheads="1"/>
          </p:cNvSpPr>
          <p:nvPr/>
        </p:nvSpPr>
        <p:spPr bwMode="auto">
          <a:xfrm>
            <a:off x="3779838" y="2420938"/>
            <a:ext cx="1331912" cy="2268537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0B3468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0B3468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0B3468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0B3468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0B346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B346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B346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B346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B3468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>
                <a:solidFill>
                  <a:schemeClr val="tx1"/>
                </a:solidFill>
              </a:rPr>
              <a:t>event detection</a:t>
            </a:r>
            <a:endParaRPr lang="en-GB" altLang="hu-HU" sz="1600">
              <a:solidFill>
                <a:schemeClr val="tx1"/>
              </a:solidFill>
            </a:endParaRPr>
          </a:p>
        </p:txBody>
      </p:sp>
      <p:sp>
        <p:nvSpPr>
          <p:cNvPr id="9" name="Téglalap 12"/>
          <p:cNvSpPr>
            <a:spLocks noChangeArrowheads="1"/>
          </p:cNvSpPr>
          <p:nvPr/>
        </p:nvSpPr>
        <p:spPr bwMode="auto">
          <a:xfrm>
            <a:off x="5327650" y="2420938"/>
            <a:ext cx="1620838" cy="2268537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0B3468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0B3468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0B3468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0B3468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0B346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B346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B346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B346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B3468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>
                <a:solidFill>
                  <a:schemeClr val="tx1"/>
                </a:solidFill>
              </a:rPr>
              <a:t>feature extraction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>
                <a:solidFill>
                  <a:schemeClr val="tx1"/>
                </a:solidFill>
              </a:rPr>
              <a:t>(dimension transformation and reduction)</a:t>
            </a:r>
            <a:endParaRPr lang="en-GB" altLang="hu-HU" sz="1600">
              <a:solidFill>
                <a:schemeClr val="tx1"/>
              </a:solidFill>
            </a:endParaRPr>
          </a:p>
        </p:txBody>
      </p:sp>
      <p:cxnSp>
        <p:nvCxnSpPr>
          <p:cNvPr id="10" name="Egyenes összekötő nyíllal 13"/>
          <p:cNvCxnSpPr>
            <a:cxnSpLocks noChangeShapeType="1"/>
            <a:stCxn id="6" idx="3"/>
            <a:endCxn id="8" idx="1"/>
          </p:cNvCxnSpPr>
          <p:nvPr/>
        </p:nvCxnSpPr>
        <p:spPr bwMode="auto">
          <a:xfrm>
            <a:off x="3563938" y="3554413"/>
            <a:ext cx="21590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Egyenes összekötő nyíllal 16"/>
          <p:cNvCxnSpPr>
            <a:cxnSpLocks noChangeShapeType="1"/>
            <a:stCxn id="8" idx="3"/>
            <a:endCxn id="9" idx="1"/>
          </p:cNvCxnSpPr>
          <p:nvPr/>
        </p:nvCxnSpPr>
        <p:spPr bwMode="auto">
          <a:xfrm>
            <a:off x="5111750" y="3554413"/>
            <a:ext cx="21590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églalap 29"/>
          <p:cNvSpPr>
            <a:spLocks noChangeArrowheads="1"/>
          </p:cNvSpPr>
          <p:nvPr/>
        </p:nvSpPr>
        <p:spPr bwMode="auto">
          <a:xfrm>
            <a:off x="7164388" y="2420938"/>
            <a:ext cx="1547812" cy="2268537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0B3468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0B3468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0B3468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0B3468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0B346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B346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B346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B346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B3468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>
                <a:solidFill>
                  <a:schemeClr val="tx1"/>
                </a:solidFill>
              </a:rPr>
              <a:t>classification and diagnosis</a:t>
            </a:r>
            <a:endParaRPr lang="en-GB" altLang="hu-HU" sz="1600">
              <a:solidFill>
                <a:schemeClr val="tx1"/>
              </a:solidFill>
            </a:endParaRPr>
          </a:p>
        </p:txBody>
      </p:sp>
      <p:cxnSp>
        <p:nvCxnSpPr>
          <p:cNvPr id="13" name="Egyenes összekötő nyíllal 30"/>
          <p:cNvCxnSpPr>
            <a:cxnSpLocks noChangeShapeType="1"/>
            <a:stCxn id="9" idx="3"/>
            <a:endCxn id="12" idx="1"/>
          </p:cNvCxnSpPr>
          <p:nvPr/>
        </p:nvCxnSpPr>
        <p:spPr bwMode="auto">
          <a:xfrm>
            <a:off x="6948488" y="3554413"/>
            <a:ext cx="21590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4483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030577"/>
              </p:ext>
            </p:extLst>
          </p:nvPr>
        </p:nvGraphicFramePr>
        <p:xfrm>
          <a:off x="9424" y="49699"/>
          <a:ext cx="9134576" cy="67856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5823">
                  <a:extLst>
                    <a:ext uri="{9D8B030D-6E8A-4147-A177-3AD203B41FA5}">
                      <a16:colId xmlns:a16="http://schemas.microsoft.com/office/drawing/2014/main" val="3423433106"/>
                    </a:ext>
                  </a:extLst>
                </a:gridCol>
                <a:gridCol w="218199">
                  <a:extLst>
                    <a:ext uri="{9D8B030D-6E8A-4147-A177-3AD203B41FA5}">
                      <a16:colId xmlns:a16="http://schemas.microsoft.com/office/drawing/2014/main" val="1625826048"/>
                    </a:ext>
                  </a:extLst>
                </a:gridCol>
                <a:gridCol w="1319108">
                  <a:extLst>
                    <a:ext uri="{9D8B030D-6E8A-4147-A177-3AD203B41FA5}">
                      <a16:colId xmlns:a16="http://schemas.microsoft.com/office/drawing/2014/main" val="1178539327"/>
                    </a:ext>
                  </a:extLst>
                </a:gridCol>
                <a:gridCol w="3228181">
                  <a:extLst>
                    <a:ext uri="{9D8B030D-6E8A-4147-A177-3AD203B41FA5}">
                      <a16:colId xmlns:a16="http://schemas.microsoft.com/office/drawing/2014/main" val="3180574900"/>
                    </a:ext>
                  </a:extLst>
                </a:gridCol>
                <a:gridCol w="3863265">
                  <a:extLst>
                    <a:ext uri="{9D8B030D-6E8A-4147-A177-3AD203B41FA5}">
                      <a16:colId xmlns:a16="http://schemas.microsoft.com/office/drawing/2014/main" val="3252439827"/>
                    </a:ext>
                  </a:extLst>
                </a:gridCol>
              </a:tblGrid>
              <a:tr h="216867"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u="none" strike="noStrike" dirty="0" err="1" smtClean="0">
                          <a:effectLst/>
                        </a:rPr>
                        <a:t>Lecture</a:t>
                      </a:r>
                      <a:r>
                        <a:rPr lang="hu-HU" sz="1600" b="1" u="none" strike="noStrike" dirty="0" smtClean="0">
                          <a:effectLst/>
                        </a:rPr>
                        <a:t> </a:t>
                      </a:r>
                      <a:r>
                        <a:rPr lang="hu-HU" sz="1600" b="1" u="none" strike="noStrike" dirty="0" err="1">
                          <a:effectLst/>
                        </a:rPr>
                        <a:t>title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u="none" strike="noStrike" dirty="0" err="1" smtClean="0">
                          <a:effectLst/>
                        </a:rPr>
                        <a:t>Description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u="none" strike="noStrike" dirty="0" err="1" smtClean="0">
                          <a:effectLst/>
                        </a:rPr>
                        <a:t>Lab</a:t>
                      </a:r>
                      <a:r>
                        <a:rPr lang="hu-HU" sz="1600" b="1" u="none" strike="noStrike" dirty="0" smtClean="0">
                          <a:effectLst/>
                        </a:rPr>
                        <a:t> </a:t>
                      </a:r>
                      <a:r>
                        <a:rPr lang="hu-HU" sz="1600" b="1" u="none" strike="noStrike" dirty="0" err="1">
                          <a:effectLst/>
                        </a:rPr>
                        <a:t>tasks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 anchor="b"/>
                </a:tc>
                <a:extLst>
                  <a:ext uri="{0D108BD9-81ED-4DB2-BD59-A6C34878D82A}">
                    <a16:rowId xmlns:a16="http://schemas.microsoft.com/office/drawing/2014/main" val="2416297863"/>
                  </a:ext>
                </a:extLst>
              </a:tr>
              <a:tr h="216867"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 b="1" u="none" strike="noStrike" dirty="0">
                          <a:effectLst/>
                        </a:rPr>
                        <a:t>10-Sep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 b="1" u="none" strike="noStrike">
                          <a:effectLst/>
                        </a:rPr>
                        <a:t>1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1" u="none" strike="noStrike" dirty="0" err="1">
                          <a:effectLst/>
                        </a:rPr>
                        <a:t>Introduction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 smtClean="0">
                          <a:effectLst/>
                        </a:rPr>
                        <a:t>What </a:t>
                      </a:r>
                      <a:r>
                        <a:rPr lang="en-GB" sz="1200" u="none" strike="noStrike" dirty="0">
                          <a:effectLst/>
                        </a:rPr>
                        <a:t>is BSP</a:t>
                      </a:r>
                      <a:r>
                        <a:rPr lang="en-GB" sz="1200" u="none" strike="noStrike" dirty="0" smtClean="0">
                          <a:effectLst/>
                        </a:rPr>
                        <a:t>?</a:t>
                      </a:r>
                      <a:r>
                        <a:rPr lang="hu-HU" sz="1200" u="none" strike="noStrike" dirty="0" smtClean="0">
                          <a:effectLst/>
                        </a:rPr>
                        <a:t> The </a:t>
                      </a:r>
                      <a:r>
                        <a:rPr lang="hu-HU" sz="1200" u="none" strike="noStrike" dirty="0" err="1" smtClean="0">
                          <a:effectLst/>
                        </a:rPr>
                        <a:t>syllabus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>
                          <a:effectLst/>
                        </a:rPr>
                        <a:t>Physionet</a:t>
                      </a:r>
                      <a:r>
                        <a:rPr lang="en-GB" sz="1200" u="none" strike="noStrike" dirty="0">
                          <a:effectLst/>
                        </a:rPr>
                        <a:t>, Basic operations on </a:t>
                      </a:r>
                      <a:r>
                        <a:rPr lang="en-GB" sz="1200" u="none" strike="noStrike" dirty="0" err="1">
                          <a:effectLst/>
                        </a:rPr>
                        <a:t>datalines</a:t>
                      </a:r>
                      <a:r>
                        <a:rPr lang="en-GB" sz="1200" u="none" strike="noStrike" dirty="0">
                          <a:effectLst/>
                        </a:rPr>
                        <a:t>, Test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/>
                </a:tc>
                <a:extLst>
                  <a:ext uri="{0D108BD9-81ED-4DB2-BD59-A6C34878D82A}">
                    <a16:rowId xmlns:a16="http://schemas.microsoft.com/office/drawing/2014/main" val="3384765318"/>
                  </a:ext>
                </a:extLst>
              </a:tr>
              <a:tr h="429109"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 b="1" u="none" strike="noStrike" dirty="0">
                          <a:effectLst/>
                        </a:rPr>
                        <a:t>17-Sep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 b="1" u="none" strike="noStrike" dirty="0">
                          <a:effectLst/>
                        </a:rPr>
                        <a:t>2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1" u="none" strike="noStrike" dirty="0" err="1">
                          <a:effectLst/>
                        </a:rPr>
                        <a:t>Signal</a:t>
                      </a:r>
                      <a:r>
                        <a:rPr lang="hu-HU" sz="1200" b="1" u="none" strike="noStrike" dirty="0">
                          <a:effectLst/>
                        </a:rPr>
                        <a:t> </a:t>
                      </a:r>
                      <a:r>
                        <a:rPr lang="hu-HU" sz="1200" b="1" u="none" strike="noStrike" dirty="0" err="1">
                          <a:effectLst/>
                        </a:rPr>
                        <a:t>Genesis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 dirty="0">
                          <a:effectLst/>
                        </a:rPr>
                        <a:t>Understanding the physical background of PCG, BP, PO, PPG, ENG, ECG, EEG, EMG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>
                          <a:effectLst/>
                        </a:rPr>
                        <a:t>Bloodpressure</a:t>
                      </a:r>
                      <a:r>
                        <a:rPr lang="en-GB" sz="1200" u="none" strike="noStrike" dirty="0">
                          <a:effectLst/>
                        </a:rPr>
                        <a:t> measurement techniques, modulation of a respiratory signal, body temperature of a corpse - DE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/>
                </a:tc>
                <a:extLst>
                  <a:ext uri="{0D108BD9-81ED-4DB2-BD59-A6C34878D82A}">
                    <a16:rowId xmlns:a16="http://schemas.microsoft.com/office/drawing/2014/main" val="210507797"/>
                  </a:ext>
                </a:extLst>
              </a:tr>
              <a:tr h="429109"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 b="1" u="none" strike="noStrike" dirty="0">
                          <a:effectLst/>
                        </a:rPr>
                        <a:t>24-Sep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 b="1" u="none" strike="noStrike" dirty="0">
                          <a:effectLst/>
                        </a:rPr>
                        <a:t>3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1" u="none" strike="noStrike" dirty="0" err="1">
                          <a:effectLst/>
                        </a:rPr>
                        <a:t>Genesis</a:t>
                      </a:r>
                      <a:r>
                        <a:rPr lang="hu-HU" sz="1200" b="1" u="none" strike="noStrike" dirty="0">
                          <a:effectLst/>
                        </a:rPr>
                        <a:t> </a:t>
                      </a:r>
                      <a:r>
                        <a:rPr lang="hu-HU" sz="1200" b="1" u="none" strike="noStrike" dirty="0" err="1">
                          <a:effectLst/>
                        </a:rPr>
                        <a:t>Equations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Mathematical model for the biomedical signals: single and coupled linear/non-linear oscillators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Solving higher order DEs in </a:t>
                      </a:r>
                      <a:r>
                        <a:rPr lang="en-GB" sz="1200" u="none" strike="noStrike" dirty="0" err="1">
                          <a:effectLst/>
                        </a:rPr>
                        <a:t>matlab</a:t>
                      </a:r>
                      <a:r>
                        <a:rPr lang="en-GB" sz="1200" u="none" strike="noStrike" dirty="0">
                          <a:effectLst/>
                        </a:rPr>
                        <a:t>. Comparison of the </a:t>
                      </a:r>
                      <a:r>
                        <a:rPr lang="en-GB" sz="1200" u="none" strike="noStrike" dirty="0" err="1">
                          <a:effectLst/>
                        </a:rPr>
                        <a:t>Fitzhug-Nagumo</a:t>
                      </a:r>
                      <a:r>
                        <a:rPr lang="en-GB" sz="1200" u="none" strike="noStrike" dirty="0">
                          <a:effectLst/>
                        </a:rPr>
                        <a:t> and Hodgkin-Huxley models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/>
                </a:tc>
                <a:extLst>
                  <a:ext uri="{0D108BD9-81ED-4DB2-BD59-A6C34878D82A}">
                    <a16:rowId xmlns:a16="http://schemas.microsoft.com/office/drawing/2014/main" val="3085339312"/>
                  </a:ext>
                </a:extLst>
              </a:tr>
              <a:tr h="429109"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 b="1" u="none" strike="noStrike" dirty="0">
                          <a:effectLst/>
                        </a:rPr>
                        <a:t>1-Oct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 b="1" u="none" strike="noStrike" dirty="0">
                          <a:effectLst/>
                        </a:rPr>
                        <a:t>4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1" u="none" strike="noStrike" dirty="0" err="1">
                          <a:effectLst/>
                        </a:rPr>
                        <a:t>Noise</a:t>
                      </a:r>
                      <a:r>
                        <a:rPr lang="hu-HU" sz="1200" b="1" u="none" strike="noStrike" dirty="0">
                          <a:effectLst/>
                        </a:rPr>
                        <a:t> Filtering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Noise types and different filters (synchronized averaging, ad-hoc, Wiener, adaptive)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 dirty="0">
                          <a:effectLst/>
                        </a:rPr>
                        <a:t>Filtering competition: comparing different methods through removing undesired components from an ECG signal.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/>
                </a:tc>
                <a:extLst>
                  <a:ext uri="{0D108BD9-81ED-4DB2-BD59-A6C34878D82A}">
                    <a16:rowId xmlns:a16="http://schemas.microsoft.com/office/drawing/2014/main" val="1271852114"/>
                  </a:ext>
                </a:extLst>
              </a:tr>
              <a:tr h="641351"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 b="1" u="none" strike="noStrike" dirty="0">
                          <a:effectLst/>
                        </a:rPr>
                        <a:t>8-Oct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 b="1" u="none" strike="noStrike" dirty="0">
                          <a:effectLst/>
                        </a:rPr>
                        <a:t>5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1" u="none" strike="noStrike" dirty="0" err="1">
                          <a:effectLst/>
                        </a:rPr>
                        <a:t>Event</a:t>
                      </a:r>
                      <a:r>
                        <a:rPr lang="hu-HU" sz="1200" b="1" u="none" strike="noStrike" dirty="0">
                          <a:effectLst/>
                        </a:rPr>
                        <a:t> </a:t>
                      </a:r>
                      <a:r>
                        <a:rPr lang="hu-HU" sz="1200" b="1" u="none" strike="noStrike" dirty="0" err="1">
                          <a:effectLst/>
                        </a:rPr>
                        <a:t>Detection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 dirty="0">
                          <a:effectLst/>
                        </a:rPr>
                        <a:t>What events can interest us? The classical event-detection pipeline: filtering, envelope detection,  decision rules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Implementation of a classical QRS detection method (Pan-Tompkins or Hamilton-Tompkins) and comparing it with a state-machine method.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/>
                </a:tc>
                <a:extLst>
                  <a:ext uri="{0D108BD9-81ED-4DB2-BD59-A6C34878D82A}">
                    <a16:rowId xmlns:a16="http://schemas.microsoft.com/office/drawing/2014/main" val="2870903528"/>
                  </a:ext>
                </a:extLst>
              </a:tr>
              <a:tr h="641351"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 b="1" u="none" strike="noStrike" dirty="0">
                          <a:effectLst/>
                        </a:rPr>
                        <a:t>15-Oct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 b="1" u="none" strike="noStrike">
                          <a:effectLst/>
                        </a:rPr>
                        <a:t>6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1" u="none" strike="noStrike">
                          <a:effectLst/>
                        </a:rPr>
                        <a:t>Spectral Estimation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</a:rPr>
                        <a:t>Comparison of Fourier spectrum, AR models and point-processes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FFT-issues: a reason for other spectral estimation techniques. Implementation of the AR-method, and learning about its usage.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/>
                </a:tc>
                <a:extLst>
                  <a:ext uri="{0D108BD9-81ED-4DB2-BD59-A6C34878D82A}">
                    <a16:rowId xmlns:a16="http://schemas.microsoft.com/office/drawing/2014/main" val="2706666550"/>
                  </a:ext>
                </a:extLst>
              </a:tr>
              <a:tr h="492203"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 b="1" u="none" strike="noStrike" dirty="0">
                          <a:effectLst/>
                        </a:rPr>
                        <a:t>5-Nov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 b="1" u="none" strike="noStrike" dirty="0">
                          <a:effectLst/>
                        </a:rPr>
                        <a:t>7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1" u="none" strike="noStrike" dirty="0" err="1">
                          <a:effectLst/>
                        </a:rPr>
                        <a:t>Wavelets</a:t>
                      </a:r>
                      <a:r>
                        <a:rPr lang="hu-HU" sz="1200" b="1" u="none" strike="noStrike" dirty="0">
                          <a:effectLst/>
                        </a:rPr>
                        <a:t> -1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</a:rPr>
                        <a:t>Spect</a:t>
                      </a:r>
                      <a:r>
                        <a:rPr lang="hu-HU" sz="1200" u="none" strike="noStrike" dirty="0" smtClean="0">
                          <a:effectLst/>
                        </a:rPr>
                        <a:t>r</a:t>
                      </a:r>
                      <a:r>
                        <a:rPr lang="en-GB" sz="1200" u="none" strike="noStrike" dirty="0" err="1" smtClean="0">
                          <a:effectLst/>
                        </a:rPr>
                        <a:t>ogram</a:t>
                      </a:r>
                      <a:r>
                        <a:rPr lang="en-GB" sz="1200" u="none" strike="noStrike" dirty="0">
                          <a:effectLst/>
                        </a:rPr>
                        <a:t>, Time-frequency </a:t>
                      </a:r>
                      <a:r>
                        <a:rPr lang="en-GB" sz="1200" u="none" strike="noStrike" dirty="0" smtClean="0">
                          <a:effectLst/>
                        </a:rPr>
                        <a:t>uncertainty, </a:t>
                      </a:r>
                      <a:r>
                        <a:rPr lang="en-GB" sz="1200" u="none" strike="noStrike" dirty="0">
                          <a:effectLst/>
                        </a:rPr>
                        <a:t>from Gabor-wavelets to Continuous Wavelet Transform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 dirty="0">
                          <a:effectLst/>
                        </a:rPr>
                        <a:t>Implementing and testing  </a:t>
                      </a:r>
                      <a:r>
                        <a:rPr lang="en-GB" sz="1200" u="none" strike="noStrike" dirty="0" err="1" smtClean="0">
                          <a:effectLst/>
                        </a:rPr>
                        <a:t>spect</a:t>
                      </a:r>
                      <a:r>
                        <a:rPr lang="hu-HU" sz="1200" u="none" strike="noStrike" dirty="0" smtClean="0">
                          <a:effectLst/>
                        </a:rPr>
                        <a:t>r</a:t>
                      </a:r>
                      <a:r>
                        <a:rPr lang="en-GB" sz="1200" u="none" strike="noStrike" dirty="0" err="1" smtClean="0">
                          <a:effectLst/>
                        </a:rPr>
                        <a:t>ogram</a:t>
                      </a:r>
                      <a:r>
                        <a:rPr lang="en-GB" sz="1200" u="none" strike="noStrike" dirty="0" smtClean="0">
                          <a:effectLst/>
                        </a:rPr>
                        <a:t> calculating </a:t>
                      </a:r>
                      <a:r>
                        <a:rPr lang="en-GB" sz="1200" u="none" strike="noStrike" dirty="0">
                          <a:effectLst/>
                        </a:rPr>
                        <a:t>methods and understanding the time-frequency </a:t>
                      </a:r>
                      <a:r>
                        <a:rPr lang="en-GB" sz="1200" u="none" strike="noStrike" dirty="0" smtClean="0">
                          <a:effectLst/>
                        </a:rPr>
                        <a:t>uncertainty </a:t>
                      </a:r>
                      <a:r>
                        <a:rPr lang="en-GB" sz="1200" u="none" strike="noStrike" dirty="0">
                          <a:effectLst/>
                        </a:rPr>
                        <a:t>through them.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/>
                </a:tc>
                <a:extLst>
                  <a:ext uri="{0D108BD9-81ED-4DB2-BD59-A6C34878D82A}">
                    <a16:rowId xmlns:a16="http://schemas.microsoft.com/office/drawing/2014/main" val="3742179703"/>
                  </a:ext>
                </a:extLst>
              </a:tr>
              <a:tr h="641351"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 b="1" u="none" strike="noStrike" dirty="0">
                          <a:effectLst/>
                        </a:rPr>
                        <a:t>12-Nov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 b="1" u="none" strike="noStrike">
                          <a:effectLst/>
                        </a:rPr>
                        <a:t>8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1" u="none" strike="noStrike">
                          <a:effectLst/>
                        </a:rPr>
                        <a:t>Wavelets -2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>
                          <a:effectLst/>
                        </a:rPr>
                        <a:t>Discrete Wavelet Transform. Overcomplete bases, orthogonality, multiresolution analysis, wavelet filtering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 anchor="b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 dirty="0">
                          <a:effectLst/>
                        </a:rPr>
                        <a:t>Extracting the P300 from the measured signal. (Including spectrum-based noise filtering, event detection, synchronized averaging.)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/>
                </a:tc>
                <a:extLst>
                  <a:ext uri="{0D108BD9-81ED-4DB2-BD59-A6C34878D82A}">
                    <a16:rowId xmlns:a16="http://schemas.microsoft.com/office/drawing/2014/main" val="3481105887"/>
                  </a:ext>
                </a:extLst>
              </a:tr>
              <a:tr h="216867">
                <a:tc>
                  <a:txBody>
                    <a:bodyPr/>
                    <a:lstStyle/>
                    <a:p>
                      <a:pPr algn="l" fontAlgn="t"/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/>
                </a:tc>
                <a:tc>
                  <a:txBody>
                    <a:bodyPr/>
                    <a:lstStyle/>
                    <a:p>
                      <a:pPr algn="l" fontAlgn="t"/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1" u="none" strike="noStrike">
                          <a:effectLst/>
                        </a:rPr>
                        <a:t>EEG measurement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Measuring the P300 evoked potential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884039"/>
                  </a:ext>
                </a:extLst>
              </a:tr>
              <a:tr h="853593"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 b="1" u="none" strike="noStrike">
                          <a:effectLst/>
                        </a:rPr>
                        <a:t>19-Nov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 b="1" u="none" strike="noStrike">
                          <a:effectLst/>
                        </a:rPr>
                        <a:t>9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1" u="none" strike="noStrike" dirty="0" err="1">
                          <a:effectLst/>
                        </a:rPr>
                        <a:t>Sparsity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Definition and importance of sparsity. Sparsity promoting regulizers (lp norm, TV, Tikhonov). Solution of regularized problem (Soft-thresholding, Matching Pursuit, ADMM)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 anchor="b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 u="none" strike="noStrike" dirty="0">
                          <a:effectLst/>
                        </a:rPr>
                        <a:t>Decomposition of an EEG signal into </a:t>
                      </a:r>
                      <a:r>
                        <a:rPr lang="en-GB" sz="1200" u="none" strike="noStrike" dirty="0" err="1">
                          <a:effectLst/>
                        </a:rPr>
                        <a:t>Haar</a:t>
                      </a:r>
                      <a:r>
                        <a:rPr lang="en-GB" sz="1200" u="none" strike="noStrike" dirty="0">
                          <a:effectLst/>
                        </a:rPr>
                        <a:t>-wavelets, with Soft </a:t>
                      </a:r>
                      <a:r>
                        <a:rPr lang="en-GB" sz="1200" u="none" strike="noStrike" dirty="0" err="1">
                          <a:effectLst/>
                        </a:rPr>
                        <a:t>thresholding</a:t>
                      </a:r>
                      <a:r>
                        <a:rPr lang="en-GB" sz="1200" u="none" strike="noStrike" dirty="0">
                          <a:effectLst/>
                        </a:rPr>
                        <a:t>/Matching Pursuit as sparsity promoting methods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/>
                </a:tc>
                <a:extLst>
                  <a:ext uri="{0D108BD9-81ED-4DB2-BD59-A6C34878D82A}">
                    <a16:rowId xmlns:a16="http://schemas.microsoft.com/office/drawing/2014/main" val="3074690049"/>
                  </a:ext>
                </a:extLst>
              </a:tr>
              <a:tr h="429109">
                <a:tc rowSpan="2">
                  <a:txBody>
                    <a:bodyPr/>
                    <a:lstStyle/>
                    <a:p>
                      <a:pPr algn="r" fontAlgn="t"/>
                      <a:r>
                        <a:rPr lang="hu-HU" sz="1200" b="1" u="none" strike="noStrike">
                          <a:effectLst/>
                        </a:rPr>
                        <a:t>26-Nov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/>
                </a:tc>
                <a:tc rowSpan="2">
                  <a:txBody>
                    <a:bodyPr/>
                    <a:lstStyle/>
                    <a:p>
                      <a:pPr algn="r" fontAlgn="t"/>
                      <a:r>
                        <a:rPr lang="hu-HU" sz="1200" b="1" u="none" strike="noStrike">
                          <a:effectLst/>
                        </a:rPr>
                        <a:t>10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hu-HU" sz="1200" b="1" u="none" strike="noStrike" dirty="0" err="1">
                          <a:effectLst/>
                        </a:rPr>
                        <a:t>Source</a:t>
                      </a:r>
                      <a:r>
                        <a:rPr lang="hu-HU" sz="1200" b="1" u="none" strike="noStrike" dirty="0">
                          <a:effectLst/>
                        </a:rPr>
                        <a:t> </a:t>
                      </a:r>
                      <a:r>
                        <a:rPr lang="hu-HU" sz="1200" b="1" u="none" strike="noStrike" dirty="0" err="1">
                          <a:effectLst/>
                        </a:rPr>
                        <a:t>Separation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The source separation problem. Principle and Indeendent Compnent Analysis (PCA/ICA).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 anchor="b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 dirty="0">
                          <a:effectLst/>
                        </a:rPr>
                        <a:t>Separation of the </a:t>
                      </a:r>
                      <a:r>
                        <a:rPr lang="hu-HU" sz="1200" u="none" strike="noStrike" dirty="0" err="1" smtClean="0">
                          <a:effectLst/>
                        </a:rPr>
                        <a:t>heart</a:t>
                      </a:r>
                      <a:r>
                        <a:rPr lang="hu-HU" sz="1200" u="none" strike="noStrike" dirty="0" smtClean="0">
                          <a:effectLst/>
                        </a:rPr>
                        <a:t> </a:t>
                      </a:r>
                      <a:r>
                        <a:rPr lang="hu-HU" sz="1200" u="none" strike="noStrike" dirty="0" err="1" smtClean="0">
                          <a:effectLst/>
                        </a:rPr>
                        <a:t>sounds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/>
                </a:tc>
                <a:extLst>
                  <a:ext uri="{0D108BD9-81ED-4DB2-BD59-A6C34878D82A}">
                    <a16:rowId xmlns:a16="http://schemas.microsoft.com/office/drawing/2014/main" val="2439184100"/>
                  </a:ext>
                </a:extLst>
              </a:tr>
              <a:tr h="2168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 dirty="0" err="1">
                          <a:effectLst/>
                        </a:rPr>
                        <a:t>Measuring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the</a:t>
                      </a:r>
                      <a:r>
                        <a:rPr lang="hu-HU" sz="1200" u="none" strike="noStrike" dirty="0">
                          <a:effectLst/>
                        </a:rPr>
                        <a:t> PCG </a:t>
                      </a:r>
                      <a:r>
                        <a:rPr lang="hu-HU" sz="1200" u="none" strike="noStrike" dirty="0" err="1">
                          <a:effectLst/>
                        </a:rPr>
                        <a:t>signal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187289"/>
                  </a:ext>
                </a:extLst>
              </a:tr>
              <a:tr h="641351"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 b="1" u="none" strike="noStrike">
                          <a:effectLst/>
                        </a:rPr>
                        <a:t>3-Dec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 b="1" u="none" strike="noStrike">
                          <a:effectLst/>
                        </a:rPr>
                        <a:t>11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1" u="none" strike="noStrike" dirty="0" err="1">
                          <a:effectLst/>
                        </a:rPr>
                        <a:t>Classification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Computer Aided Diagnosis. Classification techniques - rule based method, Bayesian method, Cost Matrix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u="none" strike="noStrike" dirty="0">
                          <a:effectLst/>
                        </a:rPr>
                        <a:t>Preparation </a:t>
                      </a:r>
                      <a:r>
                        <a:rPr lang="hu-HU" sz="1200" u="none" strike="noStrike" dirty="0" err="1">
                          <a:effectLst/>
                        </a:rPr>
                        <a:t>for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the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exam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/>
                </a:tc>
                <a:extLst>
                  <a:ext uri="{0D108BD9-81ED-4DB2-BD59-A6C34878D82A}">
                    <a16:rowId xmlns:a16="http://schemas.microsoft.com/office/drawing/2014/main" val="651526048"/>
                  </a:ext>
                </a:extLst>
              </a:tr>
              <a:tr h="199180"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 b="1" u="none" strike="noStrike" dirty="0">
                          <a:effectLst/>
                        </a:rPr>
                        <a:t>10-Dec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 b="1" u="none" strike="noStrike" dirty="0">
                          <a:effectLst/>
                        </a:rPr>
                        <a:t>12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1" u="none" strike="noStrike" dirty="0" err="1">
                          <a:effectLst/>
                        </a:rPr>
                        <a:t>Exam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/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 anchor="b"/>
                </a:tc>
                <a:extLst>
                  <a:ext uri="{0D108BD9-81ED-4DB2-BD59-A6C34878D82A}">
                    <a16:rowId xmlns:a16="http://schemas.microsoft.com/office/drawing/2014/main" val="1062268142"/>
                  </a:ext>
                </a:extLst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6125673" y="6377211"/>
            <a:ext cx="3018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1173B4"/>
                </a:solidFill>
              </a:rPr>
              <a:t>Break on 22</a:t>
            </a:r>
            <a:r>
              <a:rPr lang="hu-HU" b="1" baseline="30000" dirty="0" err="1" smtClean="0">
                <a:solidFill>
                  <a:srgbClr val="1173B4"/>
                </a:solidFill>
              </a:rPr>
              <a:t>th</a:t>
            </a:r>
            <a:r>
              <a:rPr lang="en-US" b="1" dirty="0" smtClean="0">
                <a:solidFill>
                  <a:srgbClr val="1173B4"/>
                </a:solidFill>
              </a:rPr>
              <a:t>, 29</a:t>
            </a:r>
            <a:r>
              <a:rPr lang="hu-HU" b="1" baseline="30000" dirty="0" err="1" smtClean="0">
                <a:solidFill>
                  <a:srgbClr val="1173B4"/>
                </a:solidFill>
              </a:rPr>
              <a:t>th</a:t>
            </a:r>
            <a:r>
              <a:rPr lang="en-US" b="1" dirty="0" smtClean="0">
                <a:solidFill>
                  <a:srgbClr val="1173B4"/>
                </a:solidFill>
              </a:rPr>
              <a:t> October!!!</a:t>
            </a:r>
            <a:endParaRPr lang="en-US" b="1" dirty="0">
              <a:solidFill>
                <a:srgbClr val="1173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28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Learning Outcomes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How do we connect to other courses?</a:t>
            </a:r>
            <a:endParaRPr lang="hu-HU" sz="2400" dirty="0" smtClean="0"/>
          </a:p>
          <a:p>
            <a:r>
              <a:rPr lang="en-US" sz="2400" dirty="0" smtClean="0"/>
              <a:t>How is it connected to your degree?</a:t>
            </a:r>
            <a:endParaRPr lang="hu-HU" sz="2400" dirty="0" smtClean="0"/>
          </a:p>
          <a:p>
            <a:r>
              <a:rPr lang="en-US" sz="2400" dirty="0" smtClean="0"/>
              <a:t>Why is it useful (even if you are working </a:t>
            </a:r>
            <a:r>
              <a:rPr lang="hu-HU" sz="2400" dirty="0" err="1" smtClean="0"/>
              <a:t>at</a:t>
            </a:r>
            <a:r>
              <a:rPr lang="en-US" sz="2400" dirty="0" smtClean="0"/>
              <a:t> a different field</a:t>
            </a:r>
            <a:r>
              <a:rPr lang="hu-HU" sz="2400" dirty="0" smtClean="0"/>
              <a:t>)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655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Syllabus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35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Basic </a:t>
            </a:r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9200" y="2508069"/>
            <a:ext cx="8661600" cy="315367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Lecturer: Janka </a:t>
            </a:r>
            <a:r>
              <a:rPr lang="en-US" dirty="0" err="1" smtClean="0"/>
              <a:t>Hatvani</a:t>
            </a:r>
            <a:endParaRPr lang="en-US" dirty="0" smtClean="0"/>
          </a:p>
          <a:p>
            <a:r>
              <a:rPr lang="en-US" dirty="0" smtClean="0"/>
              <a:t>Office location: SOUND lab, room 204 (by the library)</a:t>
            </a:r>
          </a:p>
          <a:p>
            <a:pPr marL="0" indent="0">
              <a:buNone/>
            </a:pPr>
            <a:r>
              <a:rPr lang="en-US" dirty="0" smtClean="0"/>
              <a:t>	(You can usually find me here)</a:t>
            </a:r>
          </a:p>
          <a:p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hatvanijanka@itk.ppke.hu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Responsible lecturer: </a:t>
            </a:r>
            <a:r>
              <a:rPr lang="en-US" dirty="0" err="1" smtClean="0"/>
              <a:t>Miklós</a:t>
            </a:r>
            <a:r>
              <a:rPr lang="en-US" dirty="0" smtClean="0"/>
              <a:t> </a:t>
            </a:r>
            <a:r>
              <a:rPr lang="en-US" dirty="0" err="1" smtClean="0"/>
              <a:t>Gyöngy</a:t>
            </a:r>
            <a:endParaRPr lang="en-US" dirty="0" smtClean="0"/>
          </a:p>
          <a:p>
            <a:r>
              <a:rPr lang="en-US" dirty="0" smtClean="0"/>
              <a:t>Office location: SOUND lab, room 204 (by the library)</a:t>
            </a:r>
          </a:p>
          <a:p>
            <a:pPr marL="0" indent="0">
              <a:buNone/>
            </a:pPr>
            <a:r>
              <a:rPr lang="en-US" dirty="0" smtClean="0"/>
              <a:t>	(Monday and Tuesday)</a:t>
            </a:r>
          </a:p>
          <a:p>
            <a:r>
              <a:rPr lang="en-US" dirty="0" smtClean="0"/>
              <a:t>Email: </a:t>
            </a:r>
            <a:r>
              <a:rPr lang="en-US" dirty="0" smtClean="0">
                <a:hlinkClick r:id="rId3"/>
              </a:rPr>
              <a:t>gyongymiklos@itk.ppke.hu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973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00" y="1539635"/>
            <a:ext cx="8661600" cy="1003395"/>
          </a:xfrm>
        </p:spPr>
        <p:txBody>
          <a:bodyPr/>
          <a:lstStyle/>
          <a:p>
            <a:r>
              <a:rPr lang="en-US" dirty="0" smtClean="0"/>
              <a:t>Biomedical Signal Processing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01 - </a:t>
            </a:r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Today’s</a:t>
            </a:r>
            <a:r>
              <a:rPr lang="hu-HU" sz="2800" dirty="0" smtClean="0"/>
              <a:t> </a:t>
            </a:r>
            <a:r>
              <a:rPr lang="en-US" sz="2800" dirty="0" smtClean="0"/>
              <a:t>goal</a:t>
            </a:r>
            <a:r>
              <a:rPr lang="hu-HU" sz="2800" dirty="0" smtClean="0"/>
              <a:t/>
            </a:r>
            <a:br>
              <a:rPr lang="hu-HU" sz="2800" dirty="0" smtClean="0"/>
            </a:br>
            <a:endParaRPr lang="hu-HU" sz="2800" dirty="0" smtClean="0"/>
          </a:p>
          <a:p>
            <a:pPr>
              <a:buFontTx/>
              <a:buChar char="-"/>
            </a:pPr>
            <a:r>
              <a:rPr lang="hu-HU" sz="2800" dirty="0" smtClean="0"/>
              <a:t>BSP - An </a:t>
            </a:r>
            <a:r>
              <a:rPr lang="en-US" sz="2800" dirty="0" smtClean="0"/>
              <a:t>introduction</a:t>
            </a:r>
          </a:p>
          <a:p>
            <a:pPr>
              <a:buFontTx/>
              <a:buChar char="-"/>
            </a:pPr>
            <a:r>
              <a:rPr lang="en-US" sz="2800" dirty="0" smtClean="0"/>
              <a:t>Course learning outcomes</a:t>
            </a:r>
          </a:p>
          <a:p>
            <a:pPr>
              <a:buFontTx/>
              <a:buChar char="-"/>
            </a:pPr>
            <a:r>
              <a:rPr lang="en-US" sz="2800" dirty="0" smtClean="0"/>
              <a:t>Discussion of the Syllabus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379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00" y="1648822"/>
            <a:ext cx="8661600" cy="1003395"/>
          </a:xfrm>
        </p:spPr>
        <p:txBody>
          <a:bodyPr/>
          <a:lstStyle/>
          <a:p>
            <a:r>
              <a:rPr lang="hu-HU" dirty="0" smtClean="0"/>
              <a:t>The </a:t>
            </a:r>
            <a:r>
              <a:rPr lang="en-US" dirty="0" smtClean="0"/>
              <a:t>plan</a:t>
            </a:r>
            <a:r>
              <a:rPr lang="hu-HU" dirty="0" smtClean="0"/>
              <a:t> </a:t>
            </a:r>
            <a:r>
              <a:rPr lang="en-US" dirty="0" smtClean="0"/>
              <a:t>(s</a:t>
            </a:r>
            <a:r>
              <a:rPr lang="hu-HU" dirty="0" smtClean="0"/>
              <a:t>c</a:t>
            </a:r>
            <a:r>
              <a:rPr lang="en-US" dirty="0" err="1" smtClean="0"/>
              <a:t>hedule</a:t>
            </a:r>
            <a:r>
              <a:rPr lang="en-US" dirty="0" smtClean="0"/>
              <a:t> available on Wiki)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9200" y="2508069"/>
            <a:ext cx="8661600" cy="315367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400" dirty="0" smtClean="0"/>
              <a:t>11 lectures, Mondays 10:15-12:00, Neumann hall</a:t>
            </a:r>
          </a:p>
          <a:p>
            <a:r>
              <a:rPr lang="en-US" sz="2400" dirty="0" smtClean="0"/>
              <a:t>11 labs </a:t>
            </a:r>
            <a:br>
              <a:rPr lang="en-US" sz="2400" dirty="0" smtClean="0"/>
            </a:br>
            <a:r>
              <a:rPr lang="en-US" sz="2400" dirty="0" smtClean="0"/>
              <a:t>	– group 1: Mondays 16:15-18:00 (classroom 422)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/>
              <a:t>	</a:t>
            </a:r>
            <a:r>
              <a:rPr lang="en-US" sz="2400" dirty="0"/>
              <a:t>–</a:t>
            </a:r>
            <a:r>
              <a:rPr lang="hu-HU" sz="2400" dirty="0"/>
              <a:t> </a:t>
            </a:r>
            <a:r>
              <a:rPr lang="hu-HU" sz="2400" dirty="0" err="1"/>
              <a:t>group</a:t>
            </a:r>
            <a:r>
              <a:rPr lang="hu-HU" sz="2400" dirty="0"/>
              <a:t> 2: </a:t>
            </a:r>
            <a:r>
              <a:rPr lang="hu-HU" sz="2400" dirty="0" err="1"/>
              <a:t>Tuesdays</a:t>
            </a:r>
            <a:r>
              <a:rPr lang="hu-HU" sz="2400" dirty="0"/>
              <a:t> 8:15-10:00 (</a:t>
            </a:r>
            <a:r>
              <a:rPr lang="hu-HU" sz="2400" dirty="0" err="1"/>
              <a:t>classroom</a:t>
            </a:r>
            <a:r>
              <a:rPr lang="hu-HU" sz="2400" dirty="0"/>
              <a:t> 220)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	– group </a:t>
            </a:r>
            <a:r>
              <a:rPr lang="hu-HU" sz="2400" dirty="0" smtClean="0"/>
              <a:t>3</a:t>
            </a:r>
            <a:r>
              <a:rPr lang="en-US" sz="2400" dirty="0" smtClean="0"/>
              <a:t>: </a:t>
            </a:r>
            <a:r>
              <a:rPr lang="en-US" sz="2400" dirty="0"/>
              <a:t>Fridays 12:15-14:00 (classroom 219)</a:t>
            </a:r>
          </a:p>
          <a:p>
            <a:pPr algn="just"/>
            <a:r>
              <a:rPr lang="en-US" sz="2400" dirty="0" smtClean="0"/>
              <a:t>10</a:t>
            </a:r>
            <a:r>
              <a:rPr lang="hu-HU" sz="2400" dirty="0" smtClean="0"/>
              <a:t> </a:t>
            </a:r>
            <a:r>
              <a:rPr lang="hu-HU" sz="2400" dirty="0" err="1" smtClean="0"/>
              <a:t>group</a:t>
            </a:r>
            <a:r>
              <a:rPr lang="hu-HU" sz="2400" dirty="0" smtClean="0"/>
              <a:t>-</a:t>
            </a:r>
            <a:r>
              <a:rPr lang="en-US" sz="2400" dirty="0" smtClean="0"/>
              <a:t>assignments during lab, report to be handed in</a:t>
            </a:r>
            <a:r>
              <a:rPr lang="hu-HU" sz="2400" dirty="0" smtClean="0"/>
              <a:t> </a:t>
            </a:r>
            <a:r>
              <a:rPr lang="hu-HU" sz="2400" dirty="0" err="1" smtClean="0"/>
              <a:t>through</a:t>
            </a:r>
            <a:r>
              <a:rPr lang="hu-HU" sz="2400" dirty="0" smtClean="0"/>
              <a:t> hatvani.janka@itk.ppke.hu,</a:t>
            </a:r>
            <a:r>
              <a:rPr lang="en-US" sz="2400" dirty="0" smtClean="0"/>
              <a:t> before the day of your next lab 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- </a:t>
            </a:r>
            <a:r>
              <a:rPr lang="en-US" sz="2400" dirty="0" smtClean="0"/>
              <a:t>g1: Sunday 24:00, </a:t>
            </a:r>
            <a:r>
              <a:rPr lang="hu-HU" sz="2400" dirty="0" smtClean="0"/>
              <a:t>g2: </a:t>
            </a:r>
            <a:r>
              <a:rPr lang="hu-HU" sz="2400" dirty="0" err="1" smtClean="0"/>
              <a:t>Monday</a:t>
            </a:r>
            <a:r>
              <a:rPr lang="hu-HU" sz="2400" dirty="0" smtClean="0"/>
              <a:t> 24:00. </a:t>
            </a:r>
            <a:r>
              <a:rPr lang="en-US" sz="2400" dirty="0" smtClean="0"/>
              <a:t>g</a:t>
            </a:r>
            <a:r>
              <a:rPr lang="hu-HU" sz="2400" dirty="0" smtClean="0"/>
              <a:t>3</a:t>
            </a:r>
            <a:r>
              <a:rPr lang="en-US" sz="2400" dirty="0" smtClean="0"/>
              <a:t>: Thursday 24:00</a:t>
            </a:r>
          </a:p>
          <a:p>
            <a:pPr algn="just"/>
            <a:r>
              <a:rPr lang="en-US" sz="2400" dirty="0" smtClean="0"/>
              <a:t>Written exam: 10 December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597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00" y="1579150"/>
            <a:ext cx="8661600" cy="1003395"/>
          </a:xfrm>
        </p:spPr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9200" y="2168432"/>
            <a:ext cx="8661600" cy="327559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hu-HU" dirty="0" smtClean="0"/>
              <a:t>To get a grade:</a:t>
            </a:r>
          </a:p>
          <a:p>
            <a:r>
              <a:rPr lang="en-US" altLang="hu-HU" dirty="0" smtClean="0"/>
              <a:t>Attend as many lectures/labs as required by Faculty Rules</a:t>
            </a:r>
          </a:p>
          <a:p>
            <a:r>
              <a:rPr lang="en-GB" altLang="hu-HU" dirty="0" smtClean="0"/>
              <a:t>Sit </a:t>
            </a:r>
            <a:r>
              <a:rPr lang="en-US" altLang="hu-HU" dirty="0" smtClean="0"/>
              <a:t>end-of-year written exam</a:t>
            </a:r>
          </a:p>
          <a:p>
            <a:pPr marL="0" indent="0">
              <a:buNone/>
            </a:pPr>
            <a:r>
              <a:rPr lang="en-US" dirty="0" smtClean="0"/>
              <a:t>Grade Calculation:</a:t>
            </a:r>
          </a:p>
          <a:p>
            <a:r>
              <a:rPr lang="en-US" dirty="0" smtClean="0"/>
              <a:t>50 points from the 10 reports </a:t>
            </a:r>
            <a:endParaRPr lang="hu-HU" dirty="0" smtClean="0"/>
          </a:p>
          <a:p>
            <a:r>
              <a:rPr lang="en-US" dirty="0" smtClean="0"/>
              <a:t>50 points for the exam</a:t>
            </a:r>
          </a:p>
          <a:p>
            <a:r>
              <a:rPr lang="en-US" altLang="hu-HU" dirty="0" smtClean="0"/>
              <a:t>extra points for answers at class (max. 1/lecture)</a:t>
            </a:r>
            <a:r>
              <a:rPr lang="hu-HU" altLang="hu-HU" dirty="0" smtClean="0"/>
              <a:t> </a:t>
            </a:r>
            <a:endParaRPr lang="en-GB" altLang="hu-HU" dirty="0"/>
          </a:p>
          <a:p>
            <a:endParaRPr lang="hu-HU" dirty="0" smtClean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013540"/>
              </p:ext>
            </p:extLst>
          </p:nvPr>
        </p:nvGraphicFramePr>
        <p:xfrm>
          <a:off x="1664608" y="5298969"/>
          <a:ext cx="6096000" cy="74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682">
                <a:tc>
                  <a:txBody>
                    <a:bodyPr/>
                    <a:lstStyle/>
                    <a:p>
                      <a:r>
                        <a:rPr lang="hu-HU" sz="1800" dirty="0" err="1" smtClean="0"/>
                        <a:t>points</a:t>
                      </a:r>
                      <a:endParaRPr lang="en-GB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39-</a:t>
                      </a:r>
                      <a:endParaRPr lang="en-GB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hu-HU" sz="1800" smtClean="0"/>
                        <a:t>40-53</a:t>
                      </a:r>
                      <a:endParaRPr lang="en-GB" sz="180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54-67</a:t>
                      </a:r>
                      <a:endParaRPr lang="en-GB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68-81</a:t>
                      </a:r>
                      <a:endParaRPr lang="en-GB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hu-HU" sz="1800" smtClean="0"/>
                        <a:t>82+</a:t>
                      </a:r>
                      <a:endParaRPr lang="en-GB" sz="180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r>
                        <a:rPr lang="hu-HU" sz="1800" smtClean="0"/>
                        <a:t>grade</a:t>
                      </a:r>
                      <a:endParaRPr lang="en-GB" sz="180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1</a:t>
                      </a:r>
                      <a:endParaRPr lang="en-GB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2</a:t>
                      </a:r>
                      <a:endParaRPr lang="en-GB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3</a:t>
                      </a:r>
                      <a:endParaRPr lang="en-GB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4</a:t>
                      </a:r>
                      <a:endParaRPr lang="en-GB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5</a:t>
                      </a:r>
                      <a:endParaRPr lang="en-GB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463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00" y="1579150"/>
            <a:ext cx="8661600" cy="1003395"/>
          </a:xfrm>
        </p:spPr>
        <p:txBody>
          <a:bodyPr/>
          <a:lstStyle/>
          <a:p>
            <a:r>
              <a:rPr lang="en-US" dirty="0" smtClean="0"/>
              <a:t>Literature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9200" y="2582545"/>
            <a:ext cx="8661600" cy="3431756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en-US" altLang="hu-HU" dirty="0" smtClean="0"/>
              <a:t>Primary Course book:</a:t>
            </a:r>
          </a:p>
          <a:p>
            <a:r>
              <a:rPr lang="en-US" altLang="hu-HU" dirty="0" err="1" smtClean="0"/>
              <a:t>Rangayyan</a:t>
            </a:r>
            <a:r>
              <a:rPr lang="en-US" altLang="hu-HU" dirty="0"/>
              <a:t>: Biomedical Signal Processing: A Case-Study Approach. In library. </a:t>
            </a:r>
            <a:r>
              <a:rPr lang="en-US" altLang="hu-HU" dirty="0">
                <a:hlinkClick r:id="rId3"/>
              </a:rPr>
              <a:t>Electronic copy</a:t>
            </a:r>
            <a:r>
              <a:rPr lang="en-US" altLang="hu-HU" dirty="0"/>
              <a:t> </a:t>
            </a:r>
            <a:endParaRPr lang="hu-HU" altLang="hu-HU" dirty="0"/>
          </a:p>
          <a:p>
            <a:pPr>
              <a:buFontTx/>
              <a:buNone/>
            </a:pPr>
            <a:endParaRPr lang="hu-HU" altLang="hu-HU" dirty="0"/>
          </a:p>
          <a:p>
            <a:pPr>
              <a:buFontTx/>
              <a:buNone/>
            </a:pPr>
            <a:r>
              <a:rPr lang="en-US" altLang="hu-HU" dirty="0" smtClean="0"/>
              <a:t>Also useful</a:t>
            </a:r>
            <a:r>
              <a:rPr lang="hu-HU" altLang="hu-HU" dirty="0" smtClean="0"/>
              <a:t>:</a:t>
            </a:r>
            <a:endParaRPr lang="en-US" altLang="hu-HU" dirty="0"/>
          </a:p>
          <a:p>
            <a:r>
              <a:rPr lang="en-US" altLang="hu-HU" dirty="0" err="1"/>
              <a:t>Sörnmo</a:t>
            </a:r>
            <a:r>
              <a:rPr lang="en-US" altLang="hu-HU" dirty="0"/>
              <a:t> and Laguna: Bioelectrical Signal Processing in Cardiac and Neurological Applications. In library. </a:t>
            </a:r>
          </a:p>
          <a:p>
            <a:r>
              <a:rPr lang="en-US" altLang="hu-HU" dirty="0"/>
              <a:t>Webster (ed.): Medical Instrumentation: Application and </a:t>
            </a:r>
            <a:r>
              <a:rPr lang="en-US" altLang="hu-HU" dirty="0" smtClean="0"/>
              <a:t>Design</a:t>
            </a:r>
            <a:endParaRPr lang="hu-HU" altLang="hu-HU" dirty="0" smtClean="0"/>
          </a:p>
          <a:p>
            <a:endParaRPr lang="hu-HU" altLang="hu-HU" dirty="0" smtClean="0"/>
          </a:p>
          <a:p>
            <a:pPr marL="0" indent="0">
              <a:buNone/>
            </a:pPr>
            <a:r>
              <a:rPr lang="en-US" altLang="hu-HU" dirty="0" smtClean="0"/>
              <a:t>Lecture slides will be available on Wiki after each class</a:t>
            </a:r>
            <a:r>
              <a:rPr lang="hu-HU" altLang="hu-HU" dirty="0" smtClean="0"/>
              <a:t/>
            </a:r>
            <a:br>
              <a:rPr lang="hu-HU" altLang="hu-HU" dirty="0" smtClean="0"/>
            </a:br>
            <a:r>
              <a:rPr lang="hu-HU" altLang="hu-HU" dirty="0" err="1" smtClean="0"/>
              <a:t>Always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check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the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Notes</a:t>
            </a:r>
            <a:r>
              <a:rPr lang="hu-HU" altLang="hu-HU" dirty="0" smtClean="0"/>
              <a:t> of </a:t>
            </a:r>
            <a:r>
              <a:rPr lang="hu-HU" altLang="hu-HU" dirty="0" err="1" smtClean="0"/>
              <a:t>the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slide</a:t>
            </a:r>
            <a:r>
              <a:rPr lang="hu-HU" altLang="hu-HU" dirty="0" smtClean="0"/>
              <a:t> </a:t>
            </a:r>
            <a:r>
              <a:rPr lang="hu-HU" altLang="hu-HU" dirty="0" smtClean="0">
                <a:solidFill>
                  <a:srgbClr val="1173B4"/>
                </a:solidFill>
              </a:rPr>
              <a:t>↓</a:t>
            </a:r>
            <a:endParaRPr lang="en-US" altLang="hu-HU" dirty="0" smtClean="0">
              <a:solidFill>
                <a:srgbClr val="1173B4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280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00" y="1539635"/>
            <a:ext cx="8661600" cy="1003395"/>
          </a:xfrm>
        </p:spPr>
        <p:txBody>
          <a:bodyPr/>
          <a:lstStyle/>
          <a:p>
            <a:r>
              <a:rPr lang="hu-HU" dirty="0" smtClean="0"/>
              <a:t>BSP – An </a:t>
            </a:r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Examples of biomedical signals</a:t>
            </a:r>
            <a:endParaRPr lang="hu-HU" sz="2800" dirty="0" smtClean="0"/>
          </a:p>
          <a:p>
            <a:r>
              <a:rPr lang="en-US" sz="2800" dirty="0" smtClean="0"/>
              <a:t>Use of biomedical signals</a:t>
            </a:r>
            <a:endParaRPr lang="hu-HU" sz="2800" dirty="0" smtClean="0"/>
          </a:p>
          <a:p>
            <a:r>
              <a:rPr lang="en-US" sz="2800" dirty="0"/>
              <a:t>Instrument</a:t>
            </a:r>
            <a:r>
              <a:rPr lang="hu-HU" sz="2800" dirty="0"/>
              <a:t> design </a:t>
            </a:r>
            <a:r>
              <a:rPr lang="en-US" sz="2800" dirty="0"/>
              <a:t>aspects</a:t>
            </a:r>
          </a:p>
          <a:p>
            <a:r>
              <a:rPr lang="en-US" sz="2800" dirty="0" smtClean="0"/>
              <a:t>Processing of biomedical signals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79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Tartalom helye 4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7075" y="2227384"/>
            <a:ext cx="1838515" cy="371499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00" y="1527912"/>
            <a:ext cx="8661600" cy="1003395"/>
          </a:xfrm>
        </p:spPr>
        <p:txBody>
          <a:bodyPr/>
          <a:lstStyle/>
          <a:p>
            <a:r>
              <a:rPr lang="en-US" dirty="0" smtClean="0"/>
              <a:t>Examples of </a:t>
            </a:r>
            <a:r>
              <a:rPr lang="en-US" dirty="0"/>
              <a:t>biomedical signals</a:t>
            </a:r>
            <a:endParaRPr lang="hu-HU" dirty="0"/>
          </a:p>
        </p:txBody>
      </p:sp>
      <p:sp>
        <p:nvSpPr>
          <p:cNvPr id="46" name="Szövegdoboz 45"/>
          <p:cNvSpPr txBox="1"/>
          <p:nvPr/>
        </p:nvSpPr>
        <p:spPr>
          <a:xfrm>
            <a:off x="3993465" y="3130774"/>
            <a:ext cx="44844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Which signals can be measured on these sites?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16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Tartalom helye 4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7075" y="2227384"/>
            <a:ext cx="1838515" cy="371499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00" y="1527912"/>
            <a:ext cx="8661600" cy="1003395"/>
          </a:xfrm>
        </p:spPr>
        <p:txBody>
          <a:bodyPr/>
          <a:lstStyle/>
          <a:p>
            <a:r>
              <a:rPr lang="en-US" dirty="0"/>
              <a:t>Examples of biomedical signals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4590000" y="1993453"/>
            <a:ext cx="36107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Biochemical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Hormones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Neurotransmitters</a:t>
            </a:r>
            <a:endParaRPr lang="hu-H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Blood</a:t>
            </a:r>
            <a:r>
              <a:rPr lang="hu-H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sugar level</a:t>
            </a:r>
            <a:r>
              <a:rPr lang="hu-H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…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Electrical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ElectroNeuroGram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ElectroCardioGram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ElectroEncephaloGram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ElectroMyoGram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„Physical”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Temperature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BloodPressure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PhonoCardioGram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PulseOximetry</a:t>
            </a:r>
            <a:endParaRPr lang="hu-HU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PhotoPlethysmoGraph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14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00" y="1527912"/>
            <a:ext cx="8661600" cy="1003395"/>
          </a:xfrm>
        </p:spPr>
        <p:txBody>
          <a:bodyPr/>
          <a:lstStyle/>
          <a:p>
            <a:r>
              <a:rPr lang="en-US" dirty="0" smtClean="0"/>
              <a:t>What can the measurements be used for?</a:t>
            </a:r>
            <a:endParaRPr lang="en-US" dirty="0"/>
          </a:p>
        </p:txBody>
      </p:sp>
      <p:pic>
        <p:nvPicPr>
          <p:cNvPr id="3074" name="Picture 2" descr="Image result for i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516" y="4144082"/>
            <a:ext cx="2795283" cy="186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fitness monito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00" y="4460060"/>
            <a:ext cx="2951040" cy="141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diagnosis doctor hou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77" y="2197827"/>
            <a:ext cx="2237817" cy="176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bci mach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447" y="4144082"/>
            <a:ext cx="2485977" cy="186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9819" y="2191701"/>
            <a:ext cx="2912428" cy="1769704"/>
          </a:xfrm>
          <a:prstGeom prst="rect">
            <a:avLst/>
          </a:prstGeom>
        </p:spPr>
      </p:pic>
      <p:pic>
        <p:nvPicPr>
          <p:cNvPr id="3084" name="Picture 12" descr="Image result for rehabilitation biomedica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739" y="2197827"/>
            <a:ext cx="3130061" cy="176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02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Image result for automatic defibrillator with ec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123" y="1491603"/>
            <a:ext cx="2962763" cy="172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00" y="1633419"/>
            <a:ext cx="8661600" cy="1003395"/>
          </a:xfrm>
        </p:spPr>
        <p:txBody>
          <a:bodyPr/>
          <a:lstStyle/>
          <a:p>
            <a:r>
              <a:rPr lang="hu-HU" dirty="0" smtClean="0"/>
              <a:t>ECG - </a:t>
            </a:r>
            <a:r>
              <a:rPr lang="en-US" dirty="0" smtClean="0"/>
              <a:t>electrocardiography</a:t>
            </a:r>
            <a:endParaRPr lang="en-US" dirty="0"/>
          </a:p>
        </p:txBody>
      </p:sp>
      <p:pic>
        <p:nvPicPr>
          <p:cNvPr id="4098" name="Picture 2" descr="Image result for ecg t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45" y="2460967"/>
            <a:ext cx="4041286" cy="337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ecg fitness mach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652" y="3449598"/>
            <a:ext cx="3584087" cy="238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sponsive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416" y="1189531"/>
            <a:ext cx="1742124" cy="102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00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00" y="1539635"/>
            <a:ext cx="8661600" cy="1003395"/>
          </a:xfrm>
        </p:spPr>
        <p:txBody>
          <a:bodyPr/>
          <a:lstStyle/>
          <a:p>
            <a:r>
              <a:rPr lang="hu-HU" dirty="0" smtClean="0"/>
              <a:t>EEG - </a:t>
            </a:r>
            <a:r>
              <a:rPr lang="en-US" dirty="0" smtClean="0"/>
              <a:t>electroencephalography</a:t>
            </a:r>
            <a:endParaRPr lang="en-US" dirty="0"/>
          </a:p>
        </p:txBody>
      </p:sp>
      <p:pic>
        <p:nvPicPr>
          <p:cNvPr id="4" name="Picture 4" descr="http://a.tgcdn.net/images/products/zoom/eed1_neurosky_mindwave_mobi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6" t="906" r="24577" b="12981"/>
          <a:stretch>
            <a:fillRect/>
          </a:stretch>
        </p:blipFill>
        <p:spPr bwMode="auto">
          <a:xfrm>
            <a:off x="6847839" y="2989813"/>
            <a:ext cx="1295830" cy="180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195" y="2993822"/>
            <a:ext cx="1900253" cy="181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1"/>
          <p:cNvSpPr txBox="1">
            <a:spLocks noChangeArrowheads="1"/>
          </p:cNvSpPr>
          <p:nvPr/>
        </p:nvSpPr>
        <p:spPr bwMode="auto">
          <a:xfrm>
            <a:off x="4777362" y="5039272"/>
            <a:ext cx="10390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hu-H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Emotiv</a:t>
            </a:r>
            <a:r>
              <a:rPr lang="hu-HU" alt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hu-HU" alt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hu-HU" altLang="hu-HU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Video</a:t>
            </a:r>
            <a:endParaRPr lang="en-US" altLang="hu-H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zövegdoboz 8"/>
          <p:cNvSpPr txBox="1">
            <a:spLocks noChangeArrowheads="1"/>
          </p:cNvSpPr>
          <p:nvPr/>
        </p:nvSpPr>
        <p:spPr bwMode="auto">
          <a:xfrm>
            <a:off x="6847839" y="5043280"/>
            <a:ext cx="13548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u-H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Neurosky</a:t>
            </a:r>
            <a:endParaRPr lang="en-US" altLang="hu-H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122" name="Picture 2" descr="Image result for ee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9" r="30477"/>
          <a:stretch/>
        </p:blipFill>
        <p:spPr bwMode="auto">
          <a:xfrm>
            <a:off x="375610" y="2159426"/>
            <a:ext cx="2504947" cy="218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zövegdoboz 1"/>
          <p:cNvSpPr txBox="1">
            <a:spLocks noChangeArrowheads="1"/>
          </p:cNvSpPr>
          <p:nvPr/>
        </p:nvSpPr>
        <p:spPr bwMode="auto">
          <a:xfrm>
            <a:off x="2932145" y="5757832"/>
            <a:ext cx="14125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u-H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NeuroCap</a:t>
            </a:r>
            <a:endParaRPr lang="en-US" altLang="hu-H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126" name="Picture 6" descr="https://www.mobihealthnews.com/sites/default/files/u765/NeuroCap2-16-s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37" y="4430558"/>
            <a:ext cx="2494494" cy="166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50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00" y="1633419"/>
            <a:ext cx="8661600" cy="1003395"/>
          </a:xfrm>
        </p:spPr>
        <p:txBody>
          <a:bodyPr/>
          <a:lstStyle/>
          <a:p>
            <a:r>
              <a:rPr lang="en-US" dirty="0" smtClean="0"/>
              <a:t>EMG - </a:t>
            </a:r>
            <a:r>
              <a:rPr lang="en-US" dirty="0" err="1" smtClean="0"/>
              <a:t>electromyogr</a:t>
            </a:r>
            <a:r>
              <a:rPr lang="hu-HU" dirty="0" err="1" smtClean="0"/>
              <a:t>aphy</a:t>
            </a:r>
            <a:endParaRPr lang="en-US" dirty="0"/>
          </a:p>
        </p:txBody>
      </p:sp>
      <p:pic>
        <p:nvPicPr>
          <p:cNvPr id="4" name="Picture 2" descr="http://www.milmedtek.se/files/img/emg_messanordnung_beine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3" y="2417250"/>
            <a:ext cx="1460011" cy="292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468" y="2636814"/>
            <a:ext cx="2805115" cy="163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1"/>
          <p:cNvSpPr txBox="1">
            <a:spLocks noChangeArrowheads="1"/>
          </p:cNvSpPr>
          <p:nvPr/>
        </p:nvSpPr>
        <p:spPr bwMode="auto">
          <a:xfrm>
            <a:off x="2305515" y="4343690"/>
            <a:ext cx="368739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from top: </a:t>
            </a:r>
            <a:r>
              <a:rPr lang="en-US" sz="16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epimysial</a:t>
            </a:r>
            <a:r>
              <a:rPr 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stimulating electrode, intramuscular stimulating electrode, </a:t>
            </a:r>
            <a:r>
              <a:rPr lang="en-US" sz="16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epimysial</a:t>
            </a:r>
            <a:r>
              <a:rPr 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recording (bipolar) electrode, spiral nerve cuff electrode</a:t>
            </a:r>
            <a:endParaRPr lang="en-US" altLang="hu-HU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6152" name="Picture 8" descr="Image result for emg te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97288" y="2776845"/>
            <a:ext cx="4205410" cy="220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69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k_eng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k_eng" id="{2BB6A2A1-235D-4CE6-8D37-165882E83880}" vid="{A18D2884-4811-4F79-9DD2-9D130923808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ontrol xmlns="http://schemas.microsoft.com/VisualStudio/2011/storyboarding/control">
  <Id Name="b4819544-76e6-4332-9115-b048e9626f5c" Revision="1" Stencil="System.MyShapes" StencilVersion="1.0"/>
</Control>
</file>

<file path=customXml/itemProps1.xml><?xml version="1.0" encoding="utf-8"?>
<ds:datastoreItem xmlns:ds="http://schemas.openxmlformats.org/officeDocument/2006/customXml" ds:itemID="{3AD5A434-4BE7-40CB-A728-DA9AC5349532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itk_eng</Template>
  <TotalTime>5032</TotalTime>
  <Words>1180</Words>
  <Application>Microsoft Office PowerPoint</Application>
  <PresentationFormat>Diavetítés a képernyőre (4:3 oldalarány)</PresentationFormat>
  <Paragraphs>298</Paragraphs>
  <Slides>22</Slides>
  <Notes>12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Hypatia Sans Pro</vt:lpstr>
      <vt:lpstr>Hypatia Sans Pro Light</vt:lpstr>
      <vt:lpstr>Wingdings</vt:lpstr>
      <vt:lpstr>itk_eng</vt:lpstr>
      <vt:lpstr>Biomedical Signal Processing 2018-2019 Autumn  Introduction</vt:lpstr>
      <vt:lpstr>Biomedical Signal Processing 01 - Introduction </vt:lpstr>
      <vt:lpstr>BSP – An introduction</vt:lpstr>
      <vt:lpstr>Examples of biomedical signals</vt:lpstr>
      <vt:lpstr>Examples of biomedical signals</vt:lpstr>
      <vt:lpstr>What can the measurements be used for?</vt:lpstr>
      <vt:lpstr>ECG - electrocardiography</vt:lpstr>
      <vt:lpstr>EEG - electroencephalography</vt:lpstr>
      <vt:lpstr>EMG - electromyography</vt:lpstr>
      <vt:lpstr>Phonocardiography</vt:lpstr>
      <vt:lpstr>Pulse Oximetry</vt:lpstr>
      <vt:lpstr>Blood pressure</vt:lpstr>
      <vt:lpstr>Multiple Signals</vt:lpstr>
      <vt:lpstr>Instrument design aspects </vt:lpstr>
      <vt:lpstr>Processing of biomedical signals</vt:lpstr>
      <vt:lpstr>PowerPoint-bemutató</vt:lpstr>
      <vt:lpstr>Course Learning Outcomes</vt:lpstr>
      <vt:lpstr>Syllabus</vt:lpstr>
      <vt:lpstr>Basic Information</vt:lpstr>
      <vt:lpstr>The plan (schedule available on Wiki)</vt:lpstr>
      <vt:lpstr>Assessment</vt:lpstr>
      <vt:lpstr>Literature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kawaiistreet93@gmail.com</dc:creator>
  <cp:lastModifiedBy>Janka Hatvani</cp:lastModifiedBy>
  <cp:revision>246</cp:revision>
  <dcterms:created xsi:type="dcterms:W3CDTF">2016-10-06T07:46:06Z</dcterms:created>
  <dcterms:modified xsi:type="dcterms:W3CDTF">2018-09-10T08:01:14Z</dcterms:modified>
</cp:coreProperties>
</file>