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57" r:id="rId6"/>
    <p:sldId id="259" r:id="rId7"/>
    <p:sldId id="263" r:id="rId8"/>
    <p:sldId id="264" r:id="rId9"/>
    <p:sldId id="261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75" d="100"/>
          <a:sy n="75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0888-D126-40B9-8092-36B69B970E9E}" type="datetimeFigureOut">
              <a:rPr lang="hu-HU" smtClean="0"/>
              <a:t>2017.05.23.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6CACA-0747-42D4-BA2D-5E57153F48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313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0888-D126-40B9-8092-36B69B970E9E}" type="datetimeFigureOut">
              <a:rPr lang="hu-HU" smtClean="0"/>
              <a:t>2017.05.23.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6CACA-0747-42D4-BA2D-5E57153F48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9783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0888-D126-40B9-8092-36B69B970E9E}" type="datetimeFigureOut">
              <a:rPr lang="hu-HU" smtClean="0"/>
              <a:t>2017.05.23.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6CACA-0747-42D4-BA2D-5E57153F48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992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0888-D126-40B9-8092-36B69B970E9E}" type="datetimeFigureOut">
              <a:rPr lang="hu-HU" smtClean="0"/>
              <a:t>2017.05.23.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6CACA-0747-42D4-BA2D-5E57153F48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136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0888-D126-40B9-8092-36B69B970E9E}" type="datetimeFigureOut">
              <a:rPr lang="hu-HU" smtClean="0"/>
              <a:t>2017.05.23.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6CACA-0747-42D4-BA2D-5E57153F48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38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0888-D126-40B9-8092-36B69B970E9E}" type="datetimeFigureOut">
              <a:rPr lang="hu-HU" smtClean="0"/>
              <a:t>2017.05.23.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6CACA-0747-42D4-BA2D-5E57153F48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286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0888-D126-40B9-8092-36B69B970E9E}" type="datetimeFigureOut">
              <a:rPr lang="hu-HU" smtClean="0"/>
              <a:t>2017.05.23.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6CACA-0747-42D4-BA2D-5E57153F48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219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0888-D126-40B9-8092-36B69B970E9E}" type="datetimeFigureOut">
              <a:rPr lang="hu-HU" smtClean="0"/>
              <a:t>2017.05.23.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6CACA-0747-42D4-BA2D-5E57153F48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786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0888-D126-40B9-8092-36B69B970E9E}" type="datetimeFigureOut">
              <a:rPr lang="hu-HU" smtClean="0"/>
              <a:t>2017.05.23.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6CACA-0747-42D4-BA2D-5E57153F48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733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0888-D126-40B9-8092-36B69B970E9E}" type="datetimeFigureOut">
              <a:rPr lang="hu-HU" smtClean="0"/>
              <a:t>2017.05.23.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6CACA-0747-42D4-BA2D-5E57153F48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933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0888-D126-40B9-8092-36B69B970E9E}" type="datetimeFigureOut">
              <a:rPr lang="hu-HU" smtClean="0"/>
              <a:t>2017.05.23.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6CACA-0747-42D4-BA2D-5E57153F48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858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60888-D126-40B9-8092-36B69B970E9E}" type="datetimeFigureOut">
              <a:rPr lang="hu-HU" smtClean="0"/>
              <a:t>2017.05.23.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6CACA-0747-42D4-BA2D-5E57153F48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161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éptalálat a következőre: „melanoma cancer cell”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952501"/>
            <a:ext cx="6807493" cy="553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257800" y="571500"/>
            <a:ext cx="66929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6600" dirty="0" err="1" smtClean="0"/>
              <a:t>Melanóma</a:t>
            </a:r>
            <a:endParaRPr lang="hu-HU" sz="66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8743950" y="5535593"/>
            <a:ext cx="334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err="1" smtClean="0"/>
              <a:t>Hakkel</a:t>
            </a:r>
            <a:r>
              <a:rPr lang="hu-HU" sz="3200" dirty="0" smtClean="0"/>
              <a:t> Tamás</a:t>
            </a:r>
          </a:p>
          <a:p>
            <a:pPr algn="ctr"/>
            <a:r>
              <a:rPr lang="hu-HU" sz="2400" dirty="0" smtClean="0"/>
              <a:t>PPKE-ITK 2017.05.22.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901742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Áttekintés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Bőr </a:t>
            </a:r>
            <a:r>
              <a:rPr lang="hu-HU" dirty="0" err="1" smtClean="0"/>
              <a:t>pigmenttermelő</a:t>
            </a:r>
            <a:r>
              <a:rPr lang="hu-HU" dirty="0" smtClean="0"/>
              <a:t> sejtjeiből (</a:t>
            </a:r>
            <a:r>
              <a:rPr lang="hu-HU" dirty="0" err="1" smtClean="0"/>
              <a:t>melanocyta</a:t>
            </a:r>
            <a:r>
              <a:rPr lang="hu-HU" dirty="0" smtClean="0"/>
              <a:t>)</a:t>
            </a:r>
          </a:p>
          <a:p>
            <a:r>
              <a:rPr lang="hu-HU" dirty="0" smtClean="0"/>
              <a:t>Rosszindulatú daganat</a:t>
            </a:r>
          </a:p>
          <a:p>
            <a:r>
              <a:rPr lang="hu-HU" dirty="0" smtClean="0"/>
              <a:t>Leggyakrabban anyajegyből</a:t>
            </a:r>
          </a:p>
          <a:p>
            <a:r>
              <a:rPr lang="hu-HU" dirty="0" smtClean="0"/>
              <a:t>Nagyon gyorsan képez áttéteket</a:t>
            </a:r>
          </a:p>
          <a:p>
            <a:r>
              <a:rPr lang="hu-HU" dirty="0" smtClean="0"/>
              <a:t>Nők esetében főleg lábakon, férfiak esetében háton és mellkason</a:t>
            </a:r>
          </a:p>
          <a:p>
            <a:r>
              <a:rPr lang="hu-HU" dirty="0" smtClean="0"/>
              <a:t>Tünetek: aszimmetria, szabálytalan szélek, inhomogén színeloszlás, nagyobb méret, gyulladt környezet</a:t>
            </a:r>
          </a:p>
          <a:p>
            <a:r>
              <a:rPr lang="hu-HU" dirty="0" smtClean="0"/>
              <a:t>8. leggyakoribb ráktípus</a:t>
            </a:r>
          </a:p>
          <a:p>
            <a:r>
              <a:rPr lang="hu-HU" dirty="0" smtClean="0"/>
              <a:t>Túlélési arány 5 évre: 91,7% (USA), de az esetek nagy részében visszatérő</a:t>
            </a:r>
            <a:endParaRPr lang="hu-HU" dirty="0"/>
          </a:p>
        </p:txBody>
      </p:sp>
      <p:pic>
        <p:nvPicPr>
          <p:cNvPr id="2050" name="Picture 2" descr="Képtalálat a következőre: „melanoma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477" y="566148"/>
            <a:ext cx="4096024" cy="2850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7524477" y="3416299"/>
            <a:ext cx="409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/>
              <a:t>Kép forrása: https://hu.wikipedia.org/wiki/Melan%C3%B3ma</a:t>
            </a:r>
          </a:p>
        </p:txBody>
      </p:sp>
    </p:spTree>
    <p:extLst>
      <p:ext uri="{BB962C8B-B14F-4D97-AF65-F5344CB8AC3E}">
        <p14:creationId xmlns:p14="http://schemas.microsoft.com/office/powerpoint/2010/main" val="728284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Populáció-eloszlás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Főleg középkorúak betegsége (átlagéletkor: 64)</a:t>
            </a:r>
          </a:p>
          <a:p>
            <a:r>
              <a:rPr lang="hu-HU" dirty="0" smtClean="0"/>
              <a:t>Növekvő gyakoriság:</a:t>
            </a:r>
          </a:p>
          <a:p>
            <a:pPr lvl="1"/>
            <a:r>
              <a:rPr lang="hu-HU" dirty="0" smtClean="0"/>
              <a:t>USA 1975: 0,082/0,094‰ --&gt; USA 2015: 0,173/0,292‰ (nők/férfiak)</a:t>
            </a:r>
          </a:p>
          <a:p>
            <a:endParaRPr lang="hu-HU" dirty="0"/>
          </a:p>
        </p:txBody>
      </p:sp>
      <p:pic>
        <p:nvPicPr>
          <p:cNvPr id="1026" name="Picture 2" descr="0.4% under 20; 5.7% 20-34; 8.0% 35-44; 15.6% 45-54; 22.2% 55-64; 22.7% 65-74; 17.1% 75-84; 8.2% 85 and o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589338"/>
            <a:ext cx="5167392" cy="302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clrChange>
              <a:clrFrom>
                <a:srgbClr val="F8FAFA"/>
              </a:clrFrom>
              <a:clrTo>
                <a:srgbClr val="F8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3222457"/>
            <a:ext cx="6256337" cy="308944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102100" y="6477000"/>
            <a:ext cx="4660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/>
              <a:t>Képek forrásai: https://seer.cancer.gov/statfacts/html/melan.html</a:t>
            </a:r>
          </a:p>
        </p:txBody>
      </p:sp>
    </p:spTree>
    <p:extLst>
      <p:ext uri="{BB962C8B-B14F-4D97-AF65-F5344CB8AC3E}">
        <p14:creationId xmlns:p14="http://schemas.microsoft.com/office/powerpoint/2010/main" val="377318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Földrajzi eloszlás</a:t>
            </a:r>
            <a:endParaRPr lang="hu-HU" dirty="0"/>
          </a:p>
        </p:txBody>
      </p:sp>
      <p:pic>
        <p:nvPicPr>
          <p:cNvPr id="2050" name="Picture 2" descr="Képtalálat a következőre: „geographical melanoma map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34" y="2035438"/>
            <a:ext cx="2760283" cy="407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éptalálat a következőre: „geographical melanoma map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417" y="2035438"/>
            <a:ext cx="2757408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llustrasj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2287848"/>
            <a:ext cx="30480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llustrasj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287847"/>
            <a:ext cx="30480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artalom helye 2"/>
          <p:cNvSpPr>
            <a:spLocks noGrp="1"/>
          </p:cNvSpPr>
          <p:nvPr>
            <p:ph idx="1"/>
          </p:nvPr>
        </p:nvSpPr>
        <p:spPr>
          <a:xfrm>
            <a:off x="838200" y="1482725"/>
            <a:ext cx="10515600" cy="4351338"/>
          </a:xfrm>
        </p:spPr>
        <p:txBody>
          <a:bodyPr/>
          <a:lstStyle/>
          <a:p>
            <a:r>
              <a:rPr lang="hu-HU" dirty="0" smtClean="0"/>
              <a:t>Több napsütés &gt; több rákos megbetegedés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570117" y="5947980"/>
            <a:ext cx="302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Anglia</a:t>
            </a:r>
            <a:endParaRPr lang="hu-HU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7496175" y="5943742"/>
            <a:ext cx="302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Norvégia</a:t>
            </a:r>
          </a:p>
          <a:p>
            <a:pPr algn="ctr"/>
            <a:r>
              <a:rPr lang="hu-HU" sz="1200" b="1" dirty="0" smtClean="0"/>
              <a:t>(1 millió főre jutó megbetegedések száma)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972300" y="6552811"/>
            <a:ext cx="5219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/>
              <a:t>Képek forrása: http://</a:t>
            </a:r>
            <a:r>
              <a:rPr lang="hu-HU" sz="1100" b="1" dirty="0" smtClean="0"/>
              <a:t>www.dnva.no/geomed/eng/geomedisin.html</a:t>
            </a:r>
            <a:endParaRPr lang="hu-HU" sz="1100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471567" y="6541031"/>
            <a:ext cx="5219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/>
              <a:t>Képek forrása: http://www.envhealthatlas.co.uk/homepage/</a:t>
            </a:r>
          </a:p>
        </p:txBody>
      </p:sp>
    </p:spTree>
    <p:extLst>
      <p:ext uri="{BB962C8B-B14F-4D97-AF65-F5344CB8AC3E}">
        <p14:creationId xmlns:p14="http://schemas.microsoft.com/office/powerpoint/2010/main" val="438017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Epidemiológia - Rizikófaktorok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972800" cy="4351338"/>
          </a:xfrm>
        </p:spPr>
        <p:txBody>
          <a:bodyPr/>
          <a:lstStyle/>
          <a:p>
            <a:r>
              <a:rPr lang="hu-HU" dirty="0" smtClean="0"/>
              <a:t>Külső rizikófaktorok:</a:t>
            </a:r>
          </a:p>
          <a:p>
            <a:pPr lvl="1"/>
            <a:r>
              <a:rPr lang="hu-HU" dirty="0" smtClean="0"/>
              <a:t>Napkitettség:</a:t>
            </a:r>
          </a:p>
          <a:p>
            <a:pPr lvl="2"/>
            <a:r>
              <a:rPr lang="hu-HU" dirty="0" smtClean="0"/>
              <a:t>Rövid napkitettség (</a:t>
            </a:r>
            <a:r>
              <a:rPr lang="hu-HU" dirty="0" err="1" smtClean="0"/>
              <a:t>intermittent</a:t>
            </a:r>
            <a:r>
              <a:rPr lang="hu-HU" dirty="0" smtClean="0"/>
              <a:t>) növeli (</a:t>
            </a:r>
            <a:r>
              <a:rPr lang="hu-HU" dirty="0" err="1" smtClean="0"/>
              <a:t>pl</a:t>
            </a:r>
            <a:r>
              <a:rPr lang="hu-HU" dirty="0" smtClean="0"/>
              <a:t> napozás)</a:t>
            </a:r>
          </a:p>
          <a:p>
            <a:pPr lvl="2"/>
            <a:r>
              <a:rPr lang="hu-HU" dirty="0" smtClean="0"/>
              <a:t>A leégés kifejezetten erősen befolyásolja &gt; főleg a gyermekkori leégés</a:t>
            </a:r>
          </a:p>
          <a:p>
            <a:pPr lvl="2"/>
            <a:r>
              <a:rPr lang="hu-HU" dirty="0" smtClean="0"/>
              <a:t>Hosszú napkitettség (krónikus) nem befolyásolja, vagy csökkenti a valószínűségét (</a:t>
            </a:r>
            <a:r>
              <a:rPr lang="hu-HU" dirty="0" err="1" smtClean="0"/>
              <a:t>pl</a:t>
            </a:r>
            <a:r>
              <a:rPr lang="hu-HU" dirty="0" smtClean="0"/>
              <a:t> munka)</a:t>
            </a:r>
          </a:p>
          <a:p>
            <a:pPr lvl="1"/>
            <a:r>
              <a:rPr lang="hu-HU" dirty="0" smtClean="0"/>
              <a:t>Szolárium: az alkalmak számától és kortól függően</a:t>
            </a:r>
          </a:p>
          <a:p>
            <a:pPr lvl="1"/>
            <a:r>
              <a:rPr lang="hu-HU" dirty="0" smtClean="0"/>
              <a:t>Kemikáliák: PCB (rovarirtó), </a:t>
            </a:r>
            <a:r>
              <a:rPr lang="hu-HU" dirty="0" err="1" smtClean="0"/>
              <a:t>Cr</a:t>
            </a:r>
            <a:r>
              <a:rPr lang="hu-HU" dirty="0" smtClean="0"/>
              <a:t>(VI), (festékipar, elektronikai gyárak)</a:t>
            </a:r>
          </a:p>
          <a:p>
            <a:r>
              <a:rPr lang="hu-HU" dirty="0" smtClean="0"/>
              <a:t>Belső rizikófaktorok:</a:t>
            </a:r>
          </a:p>
          <a:p>
            <a:pPr lvl="1"/>
            <a:r>
              <a:rPr lang="hu-HU" dirty="0" smtClean="0"/>
              <a:t>Anyajegy (10 alatti anyajegy-számhoz képest 11-25 db másfélszer magasabb rizikót jelent)</a:t>
            </a:r>
          </a:p>
          <a:p>
            <a:pPr lvl="1"/>
            <a:r>
              <a:rPr lang="hu-HU" dirty="0" smtClean="0"/>
              <a:t>Szeplő, világos bőrszín, vörös vagy szőke haj, zöld vagy kék szem</a:t>
            </a:r>
          </a:p>
          <a:p>
            <a:pPr lvl="1"/>
            <a:endParaRPr lang="hu-HU" dirty="0" smtClean="0"/>
          </a:p>
        </p:txBody>
      </p:sp>
      <p:pic>
        <p:nvPicPr>
          <p:cNvPr id="3074" name="Picture 2" descr="Képtalálat a következőre: „sun png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263525"/>
            <a:ext cx="26162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324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Epidemiológia – </a:t>
            </a:r>
            <a:br>
              <a:rPr lang="hu-HU" dirty="0" smtClean="0"/>
            </a:br>
            <a:r>
              <a:rPr lang="hu-HU" dirty="0"/>
              <a:t>	</a:t>
            </a:r>
            <a:r>
              <a:rPr lang="en-US" dirty="0" smtClean="0"/>
              <a:t>Germline Genetic Factors </a:t>
            </a:r>
            <a:r>
              <a:rPr lang="hu-HU" dirty="0" smtClean="0"/>
              <a:t>és a </a:t>
            </a:r>
            <a:r>
              <a:rPr lang="en-US" dirty="0" smtClean="0"/>
              <a:t>GWAS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1099800" cy="4613275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Esetek 10%-ban családi előzmény</a:t>
            </a:r>
          </a:p>
          <a:p>
            <a:r>
              <a:rPr lang="hu-HU" dirty="0" smtClean="0"/>
              <a:t>Ausztrál ikerkísérlet: 55%-a </a:t>
            </a:r>
            <a:r>
              <a:rPr lang="hu-HU" dirty="0" err="1" smtClean="0"/>
              <a:t>melanóma-hajlamnak</a:t>
            </a:r>
            <a:r>
              <a:rPr lang="hu-HU" dirty="0" smtClean="0"/>
              <a:t> genetikai eredetű</a:t>
            </a:r>
          </a:p>
          <a:p>
            <a:pPr lvl="1"/>
            <a:r>
              <a:rPr lang="hu-HU" dirty="0" smtClean="0"/>
              <a:t>Külső és belső rizikófaktoroknál erősebb hatású</a:t>
            </a:r>
          </a:p>
          <a:p>
            <a:r>
              <a:rPr lang="hu-HU" dirty="0" smtClean="0"/>
              <a:t>CDKN2A gén: erős hatás</a:t>
            </a:r>
          </a:p>
          <a:p>
            <a:pPr lvl="1"/>
            <a:r>
              <a:rPr lang="hu-HU" dirty="0" err="1" smtClean="0"/>
              <a:t>melanómás</a:t>
            </a:r>
            <a:r>
              <a:rPr lang="hu-HU" dirty="0" smtClean="0"/>
              <a:t> esetek 2%-ban, de mutáció esetén 30-50% esély</a:t>
            </a:r>
          </a:p>
          <a:p>
            <a:pPr lvl="1"/>
            <a:r>
              <a:rPr lang="hu-HU" dirty="0" smtClean="0"/>
              <a:t>2 fehérje: p16INK4A (osztódási ciklusból kilépés, </a:t>
            </a:r>
            <a:r>
              <a:rPr lang="hu-HU" dirty="0" err="1" smtClean="0"/>
              <a:t>apoptózis</a:t>
            </a:r>
            <a:r>
              <a:rPr lang="hu-HU" dirty="0" smtClean="0"/>
              <a:t>), CDK4 (G1 </a:t>
            </a:r>
            <a:r>
              <a:rPr lang="hu-HU" dirty="0" err="1" smtClean="0"/>
              <a:t>checkpoint</a:t>
            </a:r>
            <a:r>
              <a:rPr lang="hu-HU" dirty="0" smtClean="0"/>
              <a:t>)</a:t>
            </a:r>
          </a:p>
          <a:p>
            <a:r>
              <a:rPr lang="hu-HU" dirty="0" smtClean="0"/>
              <a:t>Melanocortin-1 receptor (MC1R) gén: közepes hatás</a:t>
            </a:r>
          </a:p>
          <a:p>
            <a:pPr lvl="1"/>
            <a:r>
              <a:rPr lang="hu-HU" dirty="0" err="1" smtClean="0"/>
              <a:t>melanocita-stimuláló</a:t>
            </a:r>
            <a:r>
              <a:rPr lang="hu-HU" dirty="0" smtClean="0"/>
              <a:t> </a:t>
            </a:r>
            <a:r>
              <a:rPr lang="hu-HU" dirty="0" err="1" smtClean="0"/>
              <a:t>hormonreceptor</a:t>
            </a:r>
            <a:endParaRPr lang="hu-HU" dirty="0" smtClean="0"/>
          </a:p>
          <a:p>
            <a:pPr lvl="1"/>
            <a:r>
              <a:rPr lang="hu-HU" dirty="0" err="1" smtClean="0"/>
              <a:t>Pigmentáltság</a:t>
            </a:r>
            <a:r>
              <a:rPr lang="hu-HU" dirty="0" smtClean="0"/>
              <a:t> egyik fő génje (R-allél: vörös haj, világos bőrszín, szeplő)</a:t>
            </a:r>
          </a:p>
          <a:p>
            <a:r>
              <a:rPr lang="hu-HU" dirty="0" smtClean="0"/>
              <a:t>MITF gén: közepes hatás</a:t>
            </a:r>
          </a:p>
          <a:p>
            <a:pPr lvl="1"/>
            <a:r>
              <a:rPr lang="hu-HU" dirty="0" smtClean="0"/>
              <a:t>Transzkripciós faktor, </a:t>
            </a:r>
            <a:r>
              <a:rPr lang="hu-HU" dirty="0" err="1" smtClean="0"/>
              <a:t>melanociták</a:t>
            </a:r>
            <a:r>
              <a:rPr lang="hu-HU" dirty="0" smtClean="0"/>
              <a:t> sok funkcióját szabályozza (</a:t>
            </a:r>
            <a:r>
              <a:rPr lang="hu-HU" dirty="0" err="1" smtClean="0"/>
              <a:t>pl</a:t>
            </a:r>
            <a:r>
              <a:rPr lang="hu-HU" dirty="0" smtClean="0"/>
              <a:t> osztódás, differenciálódás, sejtciklus-szabályzás, túlélés, pigment-szintézis)</a:t>
            </a:r>
          </a:p>
          <a:p>
            <a:r>
              <a:rPr lang="hu-HU" dirty="0" smtClean="0"/>
              <a:t>Gyenge hatású variánsok:</a:t>
            </a:r>
          </a:p>
          <a:p>
            <a:pPr lvl="1"/>
            <a:r>
              <a:rPr lang="hu-HU" dirty="0" smtClean="0"/>
              <a:t>GWAS segítségével további 10-15 érintett gén</a:t>
            </a:r>
          </a:p>
          <a:p>
            <a:pPr lvl="1"/>
            <a:r>
              <a:rPr lang="hu-HU" dirty="0" smtClean="0"/>
              <a:t>Hely szerint: </a:t>
            </a:r>
            <a:r>
              <a:rPr lang="hu-HU" dirty="0" err="1" smtClean="0"/>
              <a:t>pigmentáltságot</a:t>
            </a:r>
            <a:r>
              <a:rPr lang="hu-HU" dirty="0" smtClean="0"/>
              <a:t>, anyajegy-számot,  DNS-javítást, sejt-ciklust szabályzó régiók</a:t>
            </a:r>
            <a:endParaRPr lang="hu-HU" dirty="0"/>
          </a:p>
        </p:txBody>
      </p:sp>
      <p:pic>
        <p:nvPicPr>
          <p:cNvPr id="4098" name="Picture 2" descr="Képtalálat a következőre: „dna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165" y="0"/>
            <a:ext cx="2645835" cy="19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488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1325563"/>
          </a:xfrm>
        </p:spPr>
        <p:txBody>
          <a:bodyPr/>
          <a:lstStyle/>
          <a:p>
            <a:r>
              <a:rPr lang="hu-HU" dirty="0" smtClean="0"/>
              <a:t>Kezelés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00188"/>
            <a:ext cx="10515600" cy="4862512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Sebészeti eljárás</a:t>
            </a:r>
          </a:p>
          <a:p>
            <a:pPr lvl="1"/>
            <a:r>
              <a:rPr lang="hu-HU" dirty="0" err="1" smtClean="0"/>
              <a:t>melanóma</a:t>
            </a:r>
            <a:r>
              <a:rPr lang="hu-HU" dirty="0" smtClean="0"/>
              <a:t> és/vagy szomszédos nyirokcsomók, súlyos esetben nyirokerek is</a:t>
            </a:r>
          </a:p>
          <a:p>
            <a:r>
              <a:rPr lang="hu-HU" dirty="0" smtClean="0"/>
              <a:t>Tumorba injekció: főképp kiegészítő</a:t>
            </a:r>
          </a:p>
          <a:p>
            <a:pPr lvl="1"/>
            <a:r>
              <a:rPr lang="hu-HU" dirty="0" smtClean="0"/>
              <a:t>T-VEC (</a:t>
            </a:r>
            <a:r>
              <a:rPr lang="hu-HU" dirty="0" err="1"/>
              <a:t>Talimogene</a:t>
            </a:r>
            <a:r>
              <a:rPr lang="hu-HU" dirty="0"/>
              <a:t> </a:t>
            </a:r>
            <a:r>
              <a:rPr lang="hu-HU" dirty="0" err="1"/>
              <a:t>laherparepvec</a:t>
            </a:r>
            <a:r>
              <a:rPr lang="hu-HU" dirty="0" smtClean="0"/>
              <a:t>)</a:t>
            </a:r>
            <a:r>
              <a:rPr lang="hu-HU" dirty="0"/>
              <a:t> </a:t>
            </a:r>
            <a:r>
              <a:rPr lang="hu-HU" dirty="0" smtClean="0"/>
              <a:t>vakcina:</a:t>
            </a:r>
          </a:p>
          <a:p>
            <a:pPr lvl="2"/>
            <a:r>
              <a:rPr lang="hu-HU" dirty="0" smtClean="0"/>
              <a:t>Vírus, két hetente tumorba injektálva</a:t>
            </a:r>
          </a:p>
          <a:p>
            <a:pPr lvl="1"/>
            <a:r>
              <a:rPr lang="hu-HU" dirty="0" smtClean="0"/>
              <a:t>BCG (</a:t>
            </a:r>
            <a:r>
              <a:rPr lang="hu-HU" dirty="0" err="1"/>
              <a:t>Bacille</a:t>
            </a:r>
            <a:r>
              <a:rPr lang="hu-HU" dirty="0"/>
              <a:t> </a:t>
            </a:r>
            <a:r>
              <a:rPr lang="hu-HU" dirty="0" err="1" smtClean="0"/>
              <a:t>Calmette-Guerin</a:t>
            </a:r>
            <a:r>
              <a:rPr lang="hu-HU" dirty="0" smtClean="0"/>
              <a:t>) vakcina:</a:t>
            </a:r>
          </a:p>
          <a:p>
            <a:pPr lvl="2"/>
            <a:r>
              <a:rPr lang="hu-HU" dirty="0" err="1" smtClean="0"/>
              <a:t>tuberkolózis</a:t>
            </a:r>
            <a:r>
              <a:rPr lang="hu-HU" dirty="0" smtClean="0"/>
              <a:t> baktériuma – aktiválja az immun rendszert</a:t>
            </a:r>
          </a:p>
          <a:p>
            <a:pPr lvl="1"/>
            <a:r>
              <a:rPr lang="hu-HU" dirty="0" err="1" smtClean="0"/>
              <a:t>Citokinek</a:t>
            </a:r>
            <a:r>
              <a:rPr lang="hu-HU" dirty="0" smtClean="0"/>
              <a:t>: interferon vagy interleukin-2 </a:t>
            </a:r>
            <a:r>
              <a:rPr lang="hu-HU" dirty="0"/>
              <a:t>(IL-2</a:t>
            </a:r>
            <a:r>
              <a:rPr lang="hu-HU" dirty="0" smtClean="0"/>
              <a:t>)</a:t>
            </a:r>
          </a:p>
          <a:p>
            <a:pPr lvl="2"/>
            <a:r>
              <a:rPr lang="hu-HU" dirty="0" smtClean="0"/>
              <a:t>Influenzaszerű mellékhatások (esetenként nagyon súlyosak): láz, vacogás, fájdalmak, fáradtság</a:t>
            </a:r>
          </a:p>
          <a:p>
            <a:r>
              <a:rPr lang="hu-HU" dirty="0" smtClean="0"/>
              <a:t>Sugárterápia</a:t>
            </a:r>
          </a:p>
          <a:p>
            <a:r>
              <a:rPr lang="hu-HU" dirty="0" smtClean="0"/>
              <a:t>Kemoterápia (</a:t>
            </a:r>
            <a:r>
              <a:rPr lang="hu-HU" dirty="0" err="1" smtClean="0"/>
              <a:t>citokinekkel</a:t>
            </a:r>
            <a:r>
              <a:rPr lang="hu-HU" dirty="0" smtClean="0"/>
              <a:t> együtt </a:t>
            </a:r>
            <a:r>
              <a:rPr lang="hu-HU" dirty="0" err="1" smtClean="0"/>
              <a:t>biokemoterápiának</a:t>
            </a:r>
            <a:r>
              <a:rPr lang="hu-HU" dirty="0" smtClean="0"/>
              <a:t> hívják)</a:t>
            </a:r>
            <a:endParaRPr lang="hu-HU" dirty="0"/>
          </a:p>
          <a:p>
            <a:r>
              <a:rPr lang="hu-HU" dirty="0" smtClean="0"/>
              <a:t>Immunterápia:</a:t>
            </a:r>
          </a:p>
          <a:p>
            <a:pPr lvl="1"/>
            <a:r>
              <a:rPr lang="hu-HU" dirty="0" err="1" smtClean="0"/>
              <a:t>Imiquimod</a:t>
            </a:r>
            <a:r>
              <a:rPr lang="hu-HU" dirty="0" smtClean="0"/>
              <a:t> </a:t>
            </a:r>
            <a:r>
              <a:rPr lang="hu-HU" dirty="0" err="1" smtClean="0"/>
              <a:t>cream</a:t>
            </a:r>
            <a:r>
              <a:rPr lang="hu-HU" dirty="0" smtClean="0"/>
              <a:t>: stimulálja lokálisan a bőrben az immunrendszert </a:t>
            </a:r>
          </a:p>
          <a:p>
            <a:pPr lvl="1"/>
            <a:r>
              <a:rPr lang="hu-HU" dirty="0" smtClean="0"/>
              <a:t>PD-1 és CTLA-4 inhibitorok: A T-sejteket gátló fehérjék helyére kötnek be</a:t>
            </a:r>
          </a:p>
          <a:p>
            <a:r>
              <a:rPr lang="hu-HU" dirty="0" smtClean="0"/>
              <a:t>Gén-terápia:</a:t>
            </a:r>
          </a:p>
          <a:p>
            <a:pPr lvl="1"/>
            <a:r>
              <a:rPr lang="hu-HU" dirty="0" smtClean="0"/>
              <a:t>Fehér-vérsejtekbe vírus gén (1990)</a:t>
            </a:r>
          </a:p>
          <a:p>
            <a:pPr lvl="1"/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5122" name="Picture 2" descr="Képtalálat a következőre: „cancer drug”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36009" y="0"/>
            <a:ext cx="2355991" cy="188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522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02607"/>
            <a:ext cx="10515600" cy="1325563"/>
          </a:xfrm>
        </p:spPr>
        <p:txBody>
          <a:bodyPr/>
          <a:lstStyle/>
          <a:p>
            <a:r>
              <a:rPr lang="hu-HU" dirty="0" smtClean="0"/>
              <a:t>Immunválasz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61470"/>
            <a:ext cx="10515600" cy="4351338"/>
          </a:xfrm>
        </p:spPr>
        <p:txBody>
          <a:bodyPr/>
          <a:lstStyle/>
          <a:p>
            <a:r>
              <a:rPr lang="hu-HU" dirty="0" smtClean="0"/>
              <a:t>Differenciálegyenlet-rendszerrel modellezhető</a:t>
            </a:r>
          </a:p>
          <a:p>
            <a:r>
              <a:rPr lang="hu-HU" dirty="0" smtClean="0"/>
              <a:t>A 𝛕 paramétertől függően jóindulatú vagy rosszindulatú</a:t>
            </a:r>
          </a:p>
          <a:p>
            <a:pPr lvl="1"/>
            <a:r>
              <a:rPr lang="hu-HU" dirty="0" smtClean="0"/>
              <a:t>Ha jóindulatú, akkor oszcillálni kezd</a:t>
            </a:r>
          </a:p>
          <a:p>
            <a:r>
              <a:rPr lang="hu-HU" dirty="0" smtClean="0"/>
              <a:t>Kezelések időzítésénél fontos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0" y="4288038"/>
            <a:ext cx="3254952" cy="159147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0038"/>
            <a:ext cx="8877300" cy="4208071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60400" y="6533171"/>
            <a:ext cx="810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/>
              <a:t>Képek forrásai: http://demonstrations.wolfram.com/ChaosInTumorGrowthModelWithTimeDelayedImmuneResponse/</a:t>
            </a:r>
          </a:p>
        </p:txBody>
      </p:sp>
    </p:spTree>
    <p:extLst>
      <p:ext uri="{BB962C8B-B14F-4D97-AF65-F5344CB8AC3E}">
        <p14:creationId xmlns:p14="http://schemas.microsoft.com/office/powerpoint/2010/main" val="553095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éptalálat a következőre: „cancer cell”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402" y="-139699"/>
            <a:ext cx="313023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17525"/>
            <a:ext cx="10515600" cy="1325563"/>
          </a:xfrm>
        </p:spPr>
        <p:txBody>
          <a:bodyPr/>
          <a:lstStyle/>
          <a:p>
            <a:r>
              <a:rPr lang="hu-HU" dirty="0" smtClean="0"/>
              <a:t>Referenciák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054225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 err="1" smtClean="0"/>
              <a:t>Berwick</a:t>
            </a:r>
            <a:r>
              <a:rPr lang="hu-HU" dirty="0"/>
              <a:t>, </a:t>
            </a:r>
            <a:r>
              <a:rPr lang="hu-HU" dirty="0" err="1"/>
              <a:t>Marianne</a:t>
            </a:r>
            <a:r>
              <a:rPr lang="hu-HU" dirty="0"/>
              <a:t> et </a:t>
            </a:r>
            <a:r>
              <a:rPr lang="hu-HU" dirty="0" err="1"/>
              <a:t>al</a:t>
            </a:r>
            <a:r>
              <a:rPr lang="hu-HU" dirty="0"/>
              <a:t>. "</a:t>
            </a:r>
            <a:r>
              <a:rPr lang="hu-HU" dirty="0" err="1"/>
              <a:t>Melanoma</a:t>
            </a:r>
            <a:r>
              <a:rPr lang="hu-HU" dirty="0"/>
              <a:t> </a:t>
            </a:r>
            <a:r>
              <a:rPr lang="hu-HU" dirty="0" err="1"/>
              <a:t>Epidemiology</a:t>
            </a:r>
            <a:r>
              <a:rPr lang="hu-HU" dirty="0"/>
              <a:t> And </a:t>
            </a:r>
            <a:r>
              <a:rPr lang="hu-HU" dirty="0" err="1"/>
              <a:t>Prevention</a:t>
            </a:r>
            <a:r>
              <a:rPr lang="hu-HU" dirty="0"/>
              <a:t>". </a:t>
            </a:r>
            <a:r>
              <a:rPr lang="hu-HU" i="1" dirty="0" err="1"/>
              <a:t>Melanoma</a:t>
            </a:r>
            <a:r>
              <a:rPr lang="hu-HU" dirty="0"/>
              <a:t> (2015): 17-49. Web. 23 May 2017.</a:t>
            </a:r>
          </a:p>
          <a:p>
            <a:pPr marL="0" indent="0">
              <a:buNone/>
            </a:pPr>
            <a:r>
              <a:rPr lang="hu-HU" dirty="0" err="1"/>
              <a:t>Daganatok.hu</a:t>
            </a:r>
            <a:r>
              <a:rPr lang="hu-HU" dirty="0"/>
              <a:t>. ""Szembe Kellett Néznem A Saját Halandóságommal" - Áttörés Az Előrehaladott </a:t>
            </a:r>
            <a:r>
              <a:rPr lang="hu-HU" dirty="0" err="1"/>
              <a:t>Melanoma</a:t>
            </a:r>
            <a:r>
              <a:rPr lang="hu-HU" dirty="0"/>
              <a:t> Kezelésében | </a:t>
            </a:r>
            <a:r>
              <a:rPr lang="hu-HU" dirty="0" err="1"/>
              <a:t>Daganatok.Hu</a:t>
            </a:r>
            <a:r>
              <a:rPr lang="hu-HU" dirty="0"/>
              <a:t>". </a:t>
            </a:r>
            <a:r>
              <a:rPr lang="hu-HU" i="1" dirty="0" err="1"/>
              <a:t>Daganatok.hu</a:t>
            </a:r>
            <a:r>
              <a:rPr lang="hu-HU" dirty="0"/>
              <a:t>. </a:t>
            </a:r>
            <a:r>
              <a:rPr lang="hu-HU" dirty="0" err="1"/>
              <a:t>N.p</a:t>
            </a:r>
            <a:r>
              <a:rPr lang="hu-HU" dirty="0"/>
              <a:t>., 2017. Web. 23 May 2017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 err="1" smtClean="0"/>
              <a:t>Leontovich</a:t>
            </a:r>
            <a:r>
              <a:rPr lang="hu-HU" dirty="0"/>
              <a:t>, </a:t>
            </a:r>
            <a:r>
              <a:rPr lang="hu-HU" dirty="0" err="1"/>
              <a:t>Alexey</a:t>
            </a:r>
            <a:r>
              <a:rPr lang="hu-HU" dirty="0"/>
              <a:t> A. "</a:t>
            </a:r>
            <a:r>
              <a:rPr lang="hu-HU" dirty="0" err="1"/>
              <a:t>Fluctuation</a:t>
            </a:r>
            <a:r>
              <a:rPr lang="hu-HU" dirty="0"/>
              <a:t> Of </a:t>
            </a:r>
            <a:r>
              <a:rPr lang="hu-HU" dirty="0" err="1"/>
              <a:t>Systemic</a:t>
            </a:r>
            <a:r>
              <a:rPr lang="hu-HU" dirty="0"/>
              <a:t> </a:t>
            </a:r>
            <a:r>
              <a:rPr lang="hu-HU" dirty="0" err="1"/>
              <a:t>Immunity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Melanoma</a:t>
            </a:r>
            <a:r>
              <a:rPr lang="hu-HU" dirty="0"/>
              <a:t> And </a:t>
            </a:r>
            <a:r>
              <a:rPr lang="hu-HU" dirty="0" err="1"/>
              <a:t>Implications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Timing</a:t>
            </a:r>
            <a:r>
              <a:rPr lang="hu-HU" dirty="0"/>
              <a:t> Of </a:t>
            </a:r>
            <a:r>
              <a:rPr lang="hu-HU" dirty="0" err="1"/>
              <a:t>Therapy</a:t>
            </a:r>
            <a:r>
              <a:rPr lang="hu-HU" dirty="0"/>
              <a:t>". </a:t>
            </a:r>
            <a:r>
              <a:rPr lang="hu-HU" i="1" dirty="0" err="1"/>
              <a:t>Frontiers</a:t>
            </a:r>
            <a:r>
              <a:rPr lang="hu-HU" i="1" dirty="0"/>
              <a:t> </a:t>
            </a:r>
            <a:r>
              <a:rPr lang="hu-HU" i="1" dirty="0" err="1"/>
              <a:t>in</a:t>
            </a:r>
            <a:r>
              <a:rPr lang="hu-HU" i="1" dirty="0"/>
              <a:t> </a:t>
            </a:r>
            <a:r>
              <a:rPr lang="hu-HU" i="1" dirty="0" err="1"/>
              <a:t>Bioscience</a:t>
            </a:r>
            <a:r>
              <a:rPr lang="hu-HU" dirty="0"/>
              <a:t> E4.3 (2012): 958-975. Web</a:t>
            </a:r>
            <a:r>
              <a:rPr lang="hu-HU" dirty="0" smtClean="0"/>
              <a:t>. "</a:t>
            </a:r>
            <a:r>
              <a:rPr lang="hu-HU" dirty="0" err="1"/>
              <a:t>Melanoma</a:t>
            </a:r>
            <a:r>
              <a:rPr lang="hu-HU" dirty="0"/>
              <a:t> Of The </a:t>
            </a:r>
            <a:r>
              <a:rPr lang="hu-HU" dirty="0" err="1"/>
              <a:t>Skin</a:t>
            </a:r>
            <a:r>
              <a:rPr lang="hu-HU" dirty="0"/>
              <a:t> - </a:t>
            </a:r>
            <a:r>
              <a:rPr lang="hu-HU" dirty="0" err="1"/>
              <a:t>Cancer</a:t>
            </a:r>
            <a:r>
              <a:rPr lang="hu-HU" dirty="0"/>
              <a:t> </a:t>
            </a:r>
            <a:r>
              <a:rPr lang="hu-HU" dirty="0" err="1"/>
              <a:t>Stat</a:t>
            </a:r>
            <a:r>
              <a:rPr lang="hu-HU" dirty="0"/>
              <a:t> </a:t>
            </a:r>
            <a:r>
              <a:rPr lang="hu-HU" dirty="0" err="1"/>
              <a:t>Facts</a:t>
            </a:r>
            <a:r>
              <a:rPr lang="hu-HU" dirty="0"/>
              <a:t>". </a:t>
            </a:r>
            <a:r>
              <a:rPr lang="hu-HU" i="1" dirty="0" err="1"/>
              <a:t>Seer.cancer.gov</a:t>
            </a:r>
            <a:r>
              <a:rPr lang="hu-HU" dirty="0"/>
              <a:t>. </a:t>
            </a:r>
            <a:r>
              <a:rPr lang="hu-HU" dirty="0" err="1"/>
              <a:t>N.p</a:t>
            </a:r>
            <a:r>
              <a:rPr lang="hu-HU" dirty="0"/>
              <a:t>., 2017. Web. 23 May 2017.</a:t>
            </a:r>
          </a:p>
          <a:p>
            <a:pPr marL="0" indent="0">
              <a:buNone/>
            </a:pPr>
            <a:r>
              <a:rPr lang="hu-HU" dirty="0"/>
              <a:t>"</a:t>
            </a:r>
            <a:r>
              <a:rPr lang="hu-HU" dirty="0" err="1"/>
              <a:t>Melanoma</a:t>
            </a:r>
            <a:r>
              <a:rPr lang="hu-HU" dirty="0"/>
              <a:t> Of The </a:t>
            </a:r>
            <a:r>
              <a:rPr lang="hu-HU" dirty="0" err="1"/>
              <a:t>Skin</a:t>
            </a:r>
            <a:r>
              <a:rPr lang="hu-HU" dirty="0"/>
              <a:t> - </a:t>
            </a:r>
            <a:r>
              <a:rPr lang="hu-HU" dirty="0" err="1"/>
              <a:t>Cancer</a:t>
            </a:r>
            <a:r>
              <a:rPr lang="hu-HU" dirty="0"/>
              <a:t> </a:t>
            </a:r>
            <a:r>
              <a:rPr lang="hu-HU" dirty="0" err="1"/>
              <a:t>Stat</a:t>
            </a:r>
            <a:r>
              <a:rPr lang="hu-HU" dirty="0"/>
              <a:t> </a:t>
            </a:r>
            <a:r>
              <a:rPr lang="hu-HU" dirty="0" err="1"/>
              <a:t>Facts</a:t>
            </a:r>
            <a:r>
              <a:rPr lang="hu-HU" dirty="0"/>
              <a:t>". </a:t>
            </a:r>
            <a:r>
              <a:rPr lang="hu-HU" i="1" dirty="0" err="1"/>
              <a:t>Seer.cancer.gov</a:t>
            </a:r>
            <a:r>
              <a:rPr lang="hu-HU" dirty="0"/>
              <a:t>. </a:t>
            </a:r>
            <a:r>
              <a:rPr lang="hu-HU" dirty="0" err="1"/>
              <a:t>N.p</a:t>
            </a:r>
            <a:r>
              <a:rPr lang="hu-HU" dirty="0"/>
              <a:t>., 2017. Web. 23 May 2017.</a:t>
            </a:r>
          </a:p>
          <a:p>
            <a:pPr marL="0" indent="0">
              <a:buNone/>
            </a:pPr>
            <a:r>
              <a:rPr lang="hu-HU" dirty="0"/>
              <a:t>Rosenberg, Steven A. et </a:t>
            </a:r>
            <a:r>
              <a:rPr lang="hu-HU" dirty="0" err="1"/>
              <a:t>al</a:t>
            </a:r>
            <a:r>
              <a:rPr lang="hu-HU" dirty="0"/>
              <a:t>. "</a:t>
            </a:r>
            <a:r>
              <a:rPr lang="hu-HU" dirty="0" err="1"/>
              <a:t>Gene</a:t>
            </a:r>
            <a:r>
              <a:rPr lang="hu-HU" dirty="0"/>
              <a:t> </a:t>
            </a:r>
            <a:r>
              <a:rPr lang="hu-HU" dirty="0" err="1"/>
              <a:t>Transfer</a:t>
            </a:r>
            <a:r>
              <a:rPr lang="hu-HU" dirty="0"/>
              <a:t> </a:t>
            </a:r>
            <a:r>
              <a:rPr lang="hu-HU" dirty="0" err="1"/>
              <a:t>Into</a:t>
            </a:r>
            <a:r>
              <a:rPr lang="hu-HU" dirty="0"/>
              <a:t> </a:t>
            </a:r>
            <a:r>
              <a:rPr lang="hu-HU" dirty="0" err="1"/>
              <a:t>Humans</a:t>
            </a:r>
            <a:r>
              <a:rPr lang="hu-HU" dirty="0"/>
              <a:t> — </a:t>
            </a:r>
            <a:r>
              <a:rPr lang="hu-HU" dirty="0" err="1"/>
              <a:t>Immunotherapy</a:t>
            </a:r>
            <a:r>
              <a:rPr lang="hu-HU" dirty="0"/>
              <a:t> Of </a:t>
            </a:r>
            <a:r>
              <a:rPr lang="hu-HU" dirty="0" err="1"/>
              <a:t>Patients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Advanced </a:t>
            </a:r>
            <a:r>
              <a:rPr lang="hu-HU" dirty="0" err="1"/>
              <a:t>Melanoma</a:t>
            </a:r>
            <a:r>
              <a:rPr lang="hu-HU" dirty="0"/>
              <a:t>, </a:t>
            </a:r>
            <a:r>
              <a:rPr lang="hu-HU" dirty="0" err="1"/>
              <a:t>Using</a:t>
            </a:r>
            <a:r>
              <a:rPr lang="hu-HU" dirty="0"/>
              <a:t> </a:t>
            </a:r>
            <a:r>
              <a:rPr lang="hu-HU" dirty="0" err="1"/>
              <a:t>Tumor-Infiltrating</a:t>
            </a:r>
            <a:r>
              <a:rPr lang="hu-HU" dirty="0"/>
              <a:t> </a:t>
            </a:r>
            <a:r>
              <a:rPr lang="hu-HU" dirty="0" err="1"/>
              <a:t>Lymphocytes</a:t>
            </a:r>
            <a:r>
              <a:rPr lang="hu-HU" dirty="0"/>
              <a:t> </a:t>
            </a:r>
            <a:r>
              <a:rPr lang="hu-HU" dirty="0" err="1"/>
              <a:t>Modified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Retroviral</a:t>
            </a:r>
            <a:r>
              <a:rPr lang="hu-HU" dirty="0"/>
              <a:t> </a:t>
            </a:r>
            <a:r>
              <a:rPr lang="hu-HU" dirty="0" err="1"/>
              <a:t>Gene</a:t>
            </a:r>
            <a:r>
              <a:rPr lang="hu-HU" dirty="0"/>
              <a:t> </a:t>
            </a:r>
            <a:r>
              <a:rPr lang="hu-HU" dirty="0" err="1"/>
              <a:t>Transduction</a:t>
            </a:r>
            <a:r>
              <a:rPr lang="hu-HU" dirty="0"/>
              <a:t>". </a:t>
            </a:r>
            <a:r>
              <a:rPr lang="hu-HU" i="1" dirty="0"/>
              <a:t>New England Journal of </a:t>
            </a:r>
            <a:r>
              <a:rPr lang="hu-HU" i="1" dirty="0" err="1"/>
              <a:t>Medicine</a:t>
            </a:r>
            <a:r>
              <a:rPr lang="hu-HU" dirty="0"/>
              <a:t> 323.9 (1990): 570-578. Web. 23 May 2017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 smtClean="0"/>
              <a:t> "</a:t>
            </a:r>
            <a:r>
              <a:rPr lang="hu-HU" dirty="0"/>
              <a:t>Wolfram </a:t>
            </a:r>
            <a:r>
              <a:rPr lang="hu-HU" dirty="0" err="1"/>
              <a:t>Demonstrations</a:t>
            </a:r>
            <a:r>
              <a:rPr lang="hu-HU" dirty="0"/>
              <a:t> Project". </a:t>
            </a:r>
            <a:r>
              <a:rPr lang="hu-HU" i="1" dirty="0"/>
              <a:t>Wolfram </a:t>
            </a:r>
            <a:r>
              <a:rPr lang="hu-HU" i="1" dirty="0" err="1"/>
              <a:t>Demonstrations</a:t>
            </a:r>
            <a:r>
              <a:rPr lang="hu-HU" i="1" dirty="0"/>
              <a:t> Project</a:t>
            </a:r>
            <a:r>
              <a:rPr lang="hu-HU" dirty="0"/>
              <a:t>. </a:t>
            </a:r>
            <a:r>
              <a:rPr lang="hu-HU" dirty="0" err="1"/>
              <a:t>N.p</a:t>
            </a:r>
            <a:r>
              <a:rPr lang="hu-HU" dirty="0"/>
              <a:t>., 2017. Web. 23 May 2017</a:t>
            </a:r>
            <a:r>
              <a:rPr lang="hu-H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2480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503</Words>
  <Application>Microsoft Office PowerPoint</Application>
  <PresentationFormat>Szélesvásznú</PresentationFormat>
  <Paragraphs>82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Office-téma</vt:lpstr>
      <vt:lpstr>PowerPoint bemutató</vt:lpstr>
      <vt:lpstr>Áttekintés</vt:lpstr>
      <vt:lpstr>Populáció-eloszlás</vt:lpstr>
      <vt:lpstr>Földrajzi eloszlás</vt:lpstr>
      <vt:lpstr>Epidemiológia - Rizikófaktorok</vt:lpstr>
      <vt:lpstr>Epidemiológia –   Germline Genetic Factors és a GWAS</vt:lpstr>
      <vt:lpstr>Kezelés</vt:lpstr>
      <vt:lpstr>Immunválasz</vt:lpstr>
      <vt:lpstr>Referenciák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Vancsura Rita</dc:creator>
  <cp:lastModifiedBy>Vancsura Rita</cp:lastModifiedBy>
  <cp:revision>29</cp:revision>
  <dcterms:created xsi:type="dcterms:W3CDTF">2017-05-22T17:20:13Z</dcterms:created>
  <dcterms:modified xsi:type="dcterms:W3CDTF">2017-05-23T00:33:49Z</dcterms:modified>
</cp:coreProperties>
</file>