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embeddings/oleObject1.bin" ContentType="application/vnd.openxmlformats-officedocument.oleObject"/>
  <Override PartName="/ppt/notesSlides/notesSlide28.xml" ContentType="application/vnd.openxmlformats-officedocument.presentationml.notesSlide+xml"/>
  <Override PartName="/ppt/embeddings/oleObject2.bin" ContentType="application/vnd.openxmlformats-officedocument.oleObject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49.xml" ContentType="application/vnd.openxmlformats-officedocument.presentationml.notesSlide+xml"/>
  <Override PartName="/ppt/embeddings/oleObject12.bin" ContentType="application/vnd.openxmlformats-officedocument.oleObject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54.xml" ContentType="application/vnd.openxmlformats-officedocument.presentationml.notesSlide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notesSlides/notesSlide55.xml" ContentType="application/vnd.openxmlformats-officedocument.presentationml.notesSlide+xml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notesSlides/notesSlide56.xml" ContentType="application/vnd.openxmlformats-officedocument.presentationml.notesSlide+xml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notesSlides/notesSlide57.xml" ContentType="application/vnd.openxmlformats-officedocument.presentationml.notesSlide+xml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79" r:id="rId3"/>
    <p:sldMasterId id="2147483994" r:id="rId4"/>
    <p:sldMasterId id="2147484016" r:id="rId5"/>
    <p:sldMasterId id="2147484088" r:id="rId6"/>
    <p:sldMasterId id="2147484100" r:id="rId7"/>
    <p:sldMasterId id="2147485643" r:id="rId8"/>
    <p:sldMasterId id="2147485655" r:id="rId9"/>
    <p:sldMasterId id="2147485669" r:id="rId10"/>
  </p:sldMasterIdLst>
  <p:notesMasterIdLst>
    <p:notesMasterId r:id="rId92"/>
  </p:notesMasterIdLst>
  <p:handoutMasterIdLst>
    <p:handoutMasterId r:id="rId93"/>
  </p:handoutMasterIdLst>
  <p:sldIdLst>
    <p:sldId id="310" r:id="rId11"/>
    <p:sldId id="295" r:id="rId12"/>
    <p:sldId id="543" r:id="rId13"/>
    <p:sldId id="316" r:id="rId14"/>
    <p:sldId id="419" r:id="rId15"/>
    <p:sldId id="495" r:id="rId16"/>
    <p:sldId id="433" r:id="rId17"/>
    <p:sldId id="542" r:id="rId18"/>
    <p:sldId id="364" r:id="rId19"/>
    <p:sldId id="365" r:id="rId20"/>
    <p:sldId id="367" r:id="rId21"/>
    <p:sldId id="368" r:id="rId22"/>
    <p:sldId id="366" r:id="rId23"/>
    <p:sldId id="362" r:id="rId24"/>
    <p:sldId id="261" r:id="rId25"/>
    <p:sldId id="379" r:id="rId26"/>
    <p:sldId id="286" r:id="rId27"/>
    <p:sldId id="384" r:id="rId28"/>
    <p:sldId id="382" r:id="rId29"/>
    <p:sldId id="383" r:id="rId30"/>
    <p:sldId id="466" r:id="rId31"/>
    <p:sldId id="467" r:id="rId32"/>
    <p:sldId id="387" r:id="rId33"/>
    <p:sldId id="469" r:id="rId34"/>
    <p:sldId id="391" r:id="rId35"/>
    <p:sldId id="321" r:id="rId36"/>
    <p:sldId id="322" r:id="rId37"/>
    <p:sldId id="326" r:id="rId38"/>
    <p:sldId id="541" r:id="rId39"/>
    <p:sldId id="327" r:id="rId40"/>
    <p:sldId id="328" r:id="rId41"/>
    <p:sldId id="435" r:id="rId42"/>
    <p:sldId id="470" r:id="rId43"/>
    <p:sldId id="471" r:id="rId44"/>
    <p:sldId id="472" r:id="rId45"/>
    <p:sldId id="473" r:id="rId46"/>
    <p:sldId id="474" r:id="rId47"/>
    <p:sldId id="475" r:id="rId48"/>
    <p:sldId id="476" r:id="rId49"/>
    <p:sldId id="477" r:id="rId50"/>
    <p:sldId id="478" r:id="rId51"/>
    <p:sldId id="479" r:id="rId52"/>
    <p:sldId id="480" r:id="rId53"/>
    <p:sldId id="481" r:id="rId54"/>
    <p:sldId id="482" r:id="rId55"/>
    <p:sldId id="483" r:id="rId56"/>
    <p:sldId id="484" r:id="rId57"/>
    <p:sldId id="485" r:id="rId58"/>
    <p:sldId id="486" r:id="rId59"/>
    <p:sldId id="487" r:id="rId60"/>
    <p:sldId id="488" r:id="rId61"/>
    <p:sldId id="489" r:id="rId62"/>
    <p:sldId id="490" r:id="rId63"/>
    <p:sldId id="491" r:id="rId64"/>
    <p:sldId id="492" r:id="rId65"/>
    <p:sldId id="493" r:id="rId66"/>
    <p:sldId id="494" r:id="rId67"/>
    <p:sldId id="357" r:id="rId68"/>
    <p:sldId id="356" r:id="rId69"/>
    <p:sldId id="355" r:id="rId70"/>
    <p:sldId id="498" r:id="rId71"/>
    <p:sldId id="421" r:id="rId72"/>
    <p:sldId id="420" r:id="rId73"/>
    <p:sldId id="500" r:id="rId74"/>
    <p:sldId id="501" r:id="rId75"/>
    <p:sldId id="434" r:id="rId76"/>
    <p:sldId id="426" r:id="rId77"/>
    <p:sldId id="502" r:id="rId78"/>
    <p:sldId id="503" r:id="rId79"/>
    <p:sldId id="534" r:id="rId80"/>
    <p:sldId id="535" r:id="rId81"/>
    <p:sldId id="536" r:id="rId82"/>
    <p:sldId id="548" r:id="rId83"/>
    <p:sldId id="549" r:id="rId84"/>
    <p:sldId id="551" r:id="rId85"/>
    <p:sldId id="550" r:id="rId86"/>
    <p:sldId id="547" r:id="rId87"/>
    <p:sldId id="544" r:id="rId88"/>
    <p:sldId id="545" r:id="rId89"/>
    <p:sldId id="546" r:id="rId90"/>
    <p:sldId id="552" r:id="rId9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232" y="-7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9" d="100"/>
        <a:sy n="69" d="100"/>
      </p:scale>
      <p:origin x="0" y="174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50" Type="http://schemas.openxmlformats.org/officeDocument/2006/relationships/slide" Target="slides/slide40.xml"/><Relationship Id="rId51" Type="http://schemas.openxmlformats.org/officeDocument/2006/relationships/slide" Target="slides/slide41.xml"/><Relationship Id="rId52" Type="http://schemas.openxmlformats.org/officeDocument/2006/relationships/slide" Target="slides/slide42.xml"/><Relationship Id="rId53" Type="http://schemas.openxmlformats.org/officeDocument/2006/relationships/slide" Target="slides/slide43.xml"/><Relationship Id="rId54" Type="http://schemas.openxmlformats.org/officeDocument/2006/relationships/slide" Target="slides/slide44.xml"/><Relationship Id="rId55" Type="http://schemas.openxmlformats.org/officeDocument/2006/relationships/slide" Target="slides/slide45.xml"/><Relationship Id="rId56" Type="http://schemas.openxmlformats.org/officeDocument/2006/relationships/slide" Target="slides/slide46.xml"/><Relationship Id="rId57" Type="http://schemas.openxmlformats.org/officeDocument/2006/relationships/slide" Target="slides/slide47.xml"/><Relationship Id="rId58" Type="http://schemas.openxmlformats.org/officeDocument/2006/relationships/slide" Target="slides/slide48.xml"/><Relationship Id="rId59" Type="http://schemas.openxmlformats.org/officeDocument/2006/relationships/slide" Target="slides/slide49.xml"/><Relationship Id="rId70" Type="http://schemas.openxmlformats.org/officeDocument/2006/relationships/slide" Target="slides/slide60.xml"/><Relationship Id="rId71" Type="http://schemas.openxmlformats.org/officeDocument/2006/relationships/slide" Target="slides/slide61.xml"/><Relationship Id="rId72" Type="http://schemas.openxmlformats.org/officeDocument/2006/relationships/slide" Target="slides/slide62.xml"/><Relationship Id="rId73" Type="http://schemas.openxmlformats.org/officeDocument/2006/relationships/slide" Target="slides/slide63.xml"/><Relationship Id="rId74" Type="http://schemas.openxmlformats.org/officeDocument/2006/relationships/slide" Target="slides/slide64.xml"/><Relationship Id="rId75" Type="http://schemas.openxmlformats.org/officeDocument/2006/relationships/slide" Target="slides/slide65.xml"/><Relationship Id="rId76" Type="http://schemas.openxmlformats.org/officeDocument/2006/relationships/slide" Target="slides/slide66.xml"/><Relationship Id="rId77" Type="http://schemas.openxmlformats.org/officeDocument/2006/relationships/slide" Target="slides/slide67.xml"/><Relationship Id="rId78" Type="http://schemas.openxmlformats.org/officeDocument/2006/relationships/slide" Target="slides/slide68.xml"/><Relationship Id="rId79" Type="http://schemas.openxmlformats.org/officeDocument/2006/relationships/slide" Target="slides/slide69.xml"/><Relationship Id="rId90" Type="http://schemas.openxmlformats.org/officeDocument/2006/relationships/slide" Target="slides/slide80.xml"/><Relationship Id="rId91" Type="http://schemas.openxmlformats.org/officeDocument/2006/relationships/slide" Target="slides/slide81.xml"/><Relationship Id="rId92" Type="http://schemas.openxmlformats.org/officeDocument/2006/relationships/notesMaster" Target="notesMasters/notesMaster1.xml"/><Relationship Id="rId93" Type="http://schemas.openxmlformats.org/officeDocument/2006/relationships/handoutMaster" Target="handoutMasters/handoutMaster1.xml"/><Relationship Id="rId94" Type="http://schemas.openxmlformats.org/officeDocument/2006/relationships/printerSettings" Target="printerSettings/printerSettings1.bin"/><Relationship Id="rId95" Type="http://schemas.openxmlformats.org/officeDocument/2006/relationships/presProps" Target="presProps.xml"/><Relationship Id="rId96" Type="http://schemas.openxmlformats.org/officeDocument/2006/relationships/viewProps" Target="viewProps.xml"/><Relationship Id="rId97" Type="http://schemas.openxmlformats.org/officeDocument/2006/relationships/theme" Target="theme/theme1.xml"/><Relationship Id="rId98" Type="http://schemas.openxmlformats.org/officeDocument/2006/relationships/tableStyles" Target="tableStyles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40" Type="http://schemas.openxmlformats.org/officeDocument/2006/relationships/slide" Target="slides/slide30.xml"/><Relationship Id="rId41" Type="http://schemas.openxmlformats.org/officeDocument/2006/relationships/slide" Target="slides/slide31.xml"/><Relationship Id="rId42" Type="http://schemas.openxmlformats.org/officeDocument/2006/relationships/slide" Target="slides/slide32.xml"/><Relationship Id="rId43" Type="http://schemas.openxmlformats.org/officeDocument/2006/relationships/slide" Target="slides/slide33.xml"/><Relationship Id="rId44" Type="http://schemas.openxmlformats.org/officeDocument/2006/relationships/slide" Target="slides/slide34.xml"/><Relationship Id="rId45" Type="http://schemas.openxmlformats.org/officeDocument/2006/relationships/slide" Target="slides/slide35.xml"/><Relationship Id="rId46" Type="http://schemas.openxmlformats.org/officeDocument/2006/relationships/slide" Target="slides/slide36.xml"/><Relationship Id="rId47" Type="http://schemas.openxmlformats.org/officeDocument/2006/relationships/slide" Target="slides/slide37.xml"/><Relationship Id="rId48" Type="http://schemas.openxmlformats.org/officeDocument/2006/relationships/slide" Target="slides/slide38.xml"/><Relationship Id="rId49" Type="http://schemas.openxmlformats.org/officeDocument/2006/relationships/slide" Target="slides/slide39.xml"/><Relationship Id="rId60" Type="http://schemas.openxmlformats.org/officeDocument/2006/relationships/slide" Target="slides/slide50.xml"/><Relationship Id="rId61" Type="http://schemas.openxmlformats.org/officeDocument/2006/relationships/slide" Target="slides/slide51.xml"/><Relationship Id="rId62" Type="http://schemas.openxmlformats.org/officeDocument/2006/relationships/slide" Target="slides/slide52.xml"/><Relationship Id="rId63" Type="http://schemas.openxmlformats.org/officeDocument/2006/relationships/slide" Target="slides/slide53.xml"/><Relationship Id="rId64" Type="http://schemas.openxmlformats.org/officeDocument/2006/relationships/slide" Target="slides/slide54.xml"/><Relationship Id="rId65" Type="http://schemas.openxmlformats.org/officeDocument/2006/relationships/slide" Target="slides/slide55.xml"/><Relationship Id="rId66" Type="http://schemas.openxmlformats.org/officeDocument/2006/relationships/slide" Target="slides/slide56.xml"/><Relationship Id="rId67" Type="http://schemas.openxmlformats.org/officeDocument/2006/relationships/slide" Target="slides/slide57.xml"/><Relationship Id="rId68" Type="http://schemas.openxmlformats.org/officeDocument/2006/relationships/slide" Target="slides/slide58.xml"/><Relationship Id="rId69" Type="http://schemas.openxmlformats.org/officeDocument/2006/relationships/slide" Target="slides/slide59.xml"/><Relationship Id="rId80" Type="http://schemas.openxmlformats.org/officeDocument/2006/relationships/slide" Target="slides/slide70.xml"/><Relationship Id="rId81" Type="http://schemas.openxmlformats.org/officeDocument/2006/relationships/slide" Target="slides/slide71.xml"/><Relationship Id="rId82" Type="http://schemas.openxmlformats.org/officeDocument/2006/relationships/slide" Target="slides/slide72.xml"/><Relationship Id="rId83" Type="http://schemas.openxmlformats.org/officeDocument/2006/relationships/slide" Target="slides/slide73.xml"/><Relationship Id="rId84" Type="http://schemas.openxmlformats.org/officeDocument/2006/relationships/slide" Target="slides/slide74.xml"/><Relationship Id="rId85" Type="http://schemas.openxmlformats.org/officeDocument/2006/relationships/slide" Target="slides/slide75.xml"/><Relationship Id="rId86" Type="http://schemas.openxmlformats.org/officeDocument/2006/relationships/slide" Target="slides/slide76.xml"/><Relationship Id="rId87" Type="http://schemas.openxmlformats.org/officeDocument/2006/relationships/slide" Target="slides/slide77.xml"/><Relationship Id="rId88" Type="http://schemas.openxmlformats.org/officeDocument/2006/relationships/slide" Target="slides/slide78.xml"/><Relationship Id="rId89" Type="http://schemas.openxmlformats.org/officeDocument/2006/relationships/slide" Target="slides/slide7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1" Type="http://schemas.openxmlformats.org/officeDocument/2006/relationships/image" Target="../media/image133.png"/><Relationship Id="rId2" Type="http://schemas.openxmlformats.org/officeDocument/2006/relationships/image" Target="../media/image134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png"/><Relationship Id="rId2" Type="http://schemas.openxmlformats.org/officeDocument/2006/relationships/image" Target="../media/image138.png"/><Relationship Id="rId3" Type="http://schemas.openxmlformats.org/officeDocument/2006/relationships/image" Target="../media/image13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openxmlformats.org/officeDocument/2006/relationships/image" Target="../media/image43.png"/><Relationship Id="rId2" Type="http://schemas.openxmlformats.org/officeDocument/2006/relationships/image" Target="../media/image4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png"/><Relationship Id="rId2" Type="http://schemas.openxmlformats.org/officeDocument/2006/relationships/image" Target="../media/image118.png"/><Relationship Id="rId3" Type="http://schemas.openxmlformats.org/officeDocument/2006/relationships/image" Target="../media/image11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png"/><Relationship Id="rId2" Type="http://schemas.openxmlformats.org/officeDocument/2006/relationships/image" Target="../media/image123.png"/><Relationship Id="rId3" Type="http://schemas.openxmlformats.org/officeDocument/2006/relationships/image" Target="../media/image12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png"/><Relationship Id="rId2" Type="http://schemas.openxmlformats.org/officeDocument/2006/relationships/image" Target="../media/image126.png"/><Relationship Id="rId3" Type="http://schemas.openxmlformats.org/officeDocument/2006/relationships/image" Target="../media/image127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png"/><Relationship Id="rId2" Type="http://schemas.openxmlformats.org/officeDocument/2006/relationships/image" Target="../media/image12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png"/><Relationship Id="rId2" Type="http://schemas.openxmlformats.org/officeDocument/2006/relationships/image" Target="../media/image131.png"/><Relationship Id="rId3" Type="http://schemas.openxmlformats.org/officeDocument/2006/relationships/image" Target="../media/image13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DC3F6-DE10-4343-B7A6-2C70FC8344A2}" type="datetimeFigureOut">
              <a:rPr lang="en-US" smtClean="0"/>
              <a:t>17. 05. 16.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C08082-9D12-E546-860B-B59AB9F4C7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758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6D68A0E-2511-44A9-925C-754A76174487}" type="datetimeFigureOut">
              <a:rPr lang="en-US"/>
              <a:pPr>
                <a:defRPr/>
              </a:pPr>
              <a:t>17. 05. 16.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  <a:endParaRPr lang="en-US" noProof="0" smtClean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12AAB07-875B-4D9C-A507-E95AB6996A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3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1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DF900C-1323-4437-9066-8D6E6100B12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3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5C73D3-9D4F-4DE1-86AE-F066F6C2113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0707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F4A945-39E2-4461-96F9-8CDE339AD01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1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  <p:sp>
        <p:nvSpPr>
          <p:cNvPr id="145412" name="Dia számának hely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1570A7-67B7-4153-B9DF-C92BD939E8B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03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70168F-3A96-4CF7-90C8-898A7BB6F21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27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  <p:sp>
        <p:nvSpPr>
          <p:cNvPr id="131076" name="Dia számának hely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ED3104-38C9-4AF0-BF04-6F6127566E6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8899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13749C-D47E-4C3F-AA2B-56C6412098D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EB54C3-B087-457D-A295-5172C7941C6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75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FC12C9-A235-4CD3-8FCB-D640B440E8B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9923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CC21AA-A4D9-4E92-BF45-426505A5502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0947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192B4E-6424-4510-9518-282CA76AF40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5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  <p:sp>
        <p:nvSpPr>
          <p:cNvPr id="123908" name="Dia számának hely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060B9A-70A9-4B5F-A86B-E558F2492DB1}" type="slidenum">
              <a:rPr lang="en-GB" smtClean="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GB" smtClean="0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1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FBC5FE-6E42-4ABB-A905-43D838FC4E3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EBB76E-8E50-4898-AB42-67FAAAA9FD6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4019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75977A-3467-4DD8-96C0-0ACCC39135B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8E7E73-0262-451F-B021-7701C779618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17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7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D6E862-CEA9-4375-9CFB-16E7A6AB601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0F0989-3133-4D4E-B3F7-A8AA753FE6E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603027-2763-449E-9828-E06081EE004B}" type="slidenum">
              <a:rPr lang="en-US" smtClean="0"/>
              <a:pPr>
                <a:defRPr/>
              </a:pPr>
              <a:t>29</a:t>
            </a:fld>
            <a:endParaRPr lang="en-US" smtClean="0"/>
          </a:p>
        </p:txBody>
      </p:sp>
      <p:sp>
        <p:nvSpPr>
          <p:cNvPr id="249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98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21C90A-F75B-4232-AB5A-5FC95EF1233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81175F-9710-4395-93D0-7A0AFE64E83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CEF47D-841D-4D5C-830F-42F97BDC203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3539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  <a:p>
            <a:pPr eaLnBrk="1" hangingPunct="1">
              <a:spcBef>
                <a:spcPct val="0"/>
              </a:spcBef>
            </a:pPr>
            <a:endParaRPr lang="en-US" altLang="zh-CN" smtClean="0"/>
          </a:p>
          <a:p>
            <a:pPr eaLnBrk="1" hangingPunct="1">
              <a:spcBef>
                <a:spcPct val="0"/>
              </a:spcBef>
            </a:pPr>
            <a:endParaRPr lang="en-US" altLang="zh-CN" smtClean="0"/>
          </a:p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60420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65B0BE-BED3-4893-8606-48F2734AF684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CEF47D-841D-4D5C-830F-42F97BDC203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283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23D212-4F97-4982-97C5-E1450AB8B53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7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6FEF86-67C9-4AED-ADE7-169977C2024A}" type="slidenum">
              <a:rPr lang="en-US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7331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0C7B75-6E30-4E21-8814-F9DC38A188C4}" type="slidenum">
              <a:rPr lang="en-US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8355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2F7782-6BE9-4A75-A5CC-27D67FF23385}" type="slidenum">
              <a:rPr lang="en-US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9379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D891D3-BCE4-4D7A-903B-6E795E97C067}" type="slidenum">
              <a:rPr lang="en-US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5644E3-1F78-45F7-B640-CB316029F6B4}" type="slidenum">
              <a:rPr lang="en-US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04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8D70AB-8601-4EC6-B18A-465B4A53291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31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14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2451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8815EE-CAB2-42EC-A795-E338B6ACDE61}" type="slidenum">
              <a:rPr lang="en-GB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3475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E9E944-8612-4072-A859-5A9C6BC3FA51}" type="slidenum">
              <a:rPr lang="en-GB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3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F654A8-476A-432D-B871-A511E05EC92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4499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5FC55C-F7B9-4969-A6B7-D1E812DBA288}" type="slidenum">
              <a:rPr lang="en-GB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8841C6-DE5D-427B-99A7-866515B6A446}" type="slidenum">
              <a:rPr lang="en-GB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mtClean="0"/>
              <a:t>A fossil fish (</a:t>
            </a:r>
            <a:r>
              <a:rPr lang="en-GB" i="1" smtClean="0"/>
              <a:t>Mioplosus labracoides</a:t>
            </a:r>
            <a:r>
              <a:rPr lang="en-GB" smtClean="0"/>
              <a:t>) from the Eocene era (30 –50 million years ago.The fossil is obviously that of a fish, but the species is not represented among present day fish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F8D3E5-05BA-44D3-9E59-31FCF43FA4E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36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7571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23A216-9613-4F9A-943B-DF6BD2FE9FC6}" type="slidenum">
              <a:rPr lang="en-GB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33D62B-6B29-43BC-A57C-6AC0996FFE7D}" type="slidenum">
              <a:rPr lang="en-GB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238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85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mtClean="0"/>
              <a:t>	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9619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7A24ED-6545-48C8-A782-0302BF00672A}" type="slidenum">
              <a:rPr lang="en-GB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0643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645D93D-85A9-4272-992F-B0C8109E06E2}" type="slidenum">
              <a:rPr lang="en-GB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E8005C-C06E-4210-B71C-99EB62AC7DC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41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16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2691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5A131F-1695-464D-88B4-4AF448DA7840}" type="slidenum">
              <a:rPr lang="en-US" smtClean="0"/>
              <a:pPr>
                <a:defRPr/>
              </a:pPr>
              <a:t>51</a:t>
            </a:fld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3715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83DA5D-A54D-4E03-B2BF-51D2C880F76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65DF82-2CEA-4249-8697-FD6F6DFB043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18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2D2F69-A88F-4BB4-B007-4E1B62D6EA4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44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63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6BE92C-8105-4454-8337-B9A732845FF7}" type="slidenum">
              <a:rPr lang="en-US" smtClean="0"/>
              <a:pPr>
                <a:defRPr/>
              </a:pPr>
              <a:t>54</a:t>
            </a:fld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2F9FEB-9AE7-49E7-B045-986DE62100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46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1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1FA35C-30D6-48C3-AD3D-9BE37CBCB506}" type="slidenum">
              <a:rPr lang="en-US" smtClean="0"/>
              <a:pPr>
                <a:defRPr/>
              </a:pPr>
              <a:t>56</a:t>
            </a:fld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5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3E147A-2B17-4FB4-80F9-BB8877152D44}" type="slidenum">
              <a:rPr lang="en-US" smtClean="0"/>
              <a:pPr>
                <a:defRPr/>
              </a:pPr>
              <a:t>57</a:t>
            </a:fld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3EB79C-E5AF-46A6-A453-87464F24D79D}" type="slidenum">
              <a:rPr lang="en-US" smtClean="0"/>
              <a:pPr>
                <a:defRPr/>
              </a:pPr>
              <a:t>58</a:t>
            </a:fld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2931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C223C6-EFFE-4CA2-BF6C-9F0472B0D404}" type="slidenum">
              <a:rPr lang="en-US" smtClean="0"/>
              <a:pPr>
                <a:defRPr/>
              </a:pPr>
              <a:t>59</a:t>
            </a:fld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3955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8C28DC-3CEF-4681-AE51-98D0082179B2}" type="slidenum">
              <a:rPr lang="en-US" smtClean="0"/>
              <a:pPr>
                <a:defRPr/>
              </a:pPr>
              <a:t>60</a:t>
            </a:fld>
            <a:endParaRPr 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F7AEAE-E3FF-4FEF-8D35-A0E7E591ABDE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03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85AA9C-DDCC-467F-BECF-75F66FE075DF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7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55CD2D-0D9F-4EB8-90B0-0D2D038E103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43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547923-88E7-4ADA-9096-8EEC9545269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64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7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  <p:sp>
        <p:nvSpPr>
          <p:cNvPr id="144388" name="Dia számának hely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130D096-6F4F-489F-9B24-CEDE5E966BC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65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3171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BEA379-8A19-406E-8430-1CC41CB42990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>
              <a:latin typeface="Arial" pitchFamily="34" charset="0"/>
            </a:endParaRPr>
          </a:p>
        </p:txBody>
      </p:sp>
      <p:sp>
        <p:nvSpPr>
          <p:cNvPr id="16384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557B47-EADD-4DD7-9A60-7CC08E3DA468}" type="slidenum">
              <a:rPr lang="en-US" smtClean="0">
                <a:latin typeface="Arial" pitchFamily="34" charset="0"/>
              </a:rPr>
              <a:pPr>
                <a:defRPr/>
              </a:pPr>
              <a:t>68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79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  <p:sp>
        <p:nvSpPr>
          <p:cNvPr id="151556" name="Dia számának hely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19499E-DEFD-4B9A-962E-DB0B028A3491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73</a:t>
            </a:fld>
            <a:endParaRPr 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8051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EEBE54-BD0C-4E41-B9C8-6EFF2F3BAFD6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0099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335B34-BE76-42F1-B753-68D5588236C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DF62A5B-A366-465E-BCA0-7A5C510D800F}" type="slidenum">
              <a:rPr lang="hu-HU">
                <a:solidFill>
                  <a:srgbClr val="000000"/>
                </a:solidFill>
              </a:rPr>
              <a:pPr>
                <a:defRPr/>
              </a:pPr>
              <a:t>76</a:t>
            </a:fld>
            <a:endParaRPr lang="hu-HU">
              <a:solidFill>
                <a:srgbClr val="000000"/>
              </a:solidFill>
            </a:endParaRPr>
          </a:p>
        </p:txBody>
      </p:sp>
      <p:sp>
        <p:nvSpPr>
          <p:cNvPr id="259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90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5219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95FCA2A-6E7D-480B-8167-1B2D5E7DD6F1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43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119441-6380-4DF8-B5BE-8020B83A50F3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6611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F67C00-EF9A-4C62-A30F-64F8AD50994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7267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062FEE-FC44-4FF0-BA0B-FA5718A4D12C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8291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CEE2A0-6C4C-4146-92CC-D4541DC822A6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5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61D7B0-2644-4C3E-85A6-A7C77B10663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59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C7DD5F-145B-4264-8C84-4C2BFA054AB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e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C3B3F-8A93-2049-BB88-74ABD646CE93}" type="datetime1">
              <a:rPr lang="hu-HU" smtClean="0"/>
              <a:t>17. 05. 16.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FD054-0C68-4306-8C96-1EEEF4D24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B27D0-B18C-8D4E-8AE8-56BEFAB3E0A6}" type="datetime1">
              <a:rPr lang="hu-HU" smtClean="0"/>
              <a:t>17. 05. 16.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14728-A588-4183-BB59-BD160C84A0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84EF0-38F6-46B2-BEF0-F791A7AEB02B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17. 05. 16.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0FDD0-4B0C-4D5F-B7A5-0B662D7C848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88138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70AA2-C14B-436F-BBBB-E3CD4B5E754A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17. 05. 16.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09492-EA93-434C-8CDB-0DE41576BEB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1611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2684AE-2F9D-4CE1-B086-33E6CEED402E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17. 05. 16.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68329-CBDF-4EE9-9440-8894032B659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183084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59917-AF8C-4A2D-B506-28225A8C3C55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17. 05. 16.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41E44-A1DD-44F8-9B38-044767DE458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835766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F1977-BB87-461B-8327-573E34F7DBDE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17. 05. 16.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2AA97-A4F1-410A-9B0F-2CF93A7EC70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794843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6E501-C85C-486C-9CDA-FD44C5AD408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17. 05. 16.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D6CBD-616F-46F5-BB12-C31BF0E483C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694766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DD3DB-EB36-47E2-AD49-639CEE0DD5C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17. 05. 16.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8E11F-763E-457B-A74B-FC4874FF690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310505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1391A-3FFE-4840-B1B8-89A63AEE8AB1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17. 05. 16.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22247-36A7-47B5-8B9F-EEDF542E96D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268755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B8C28-3FF8-4CE4-842B-A76F725F8671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17. 05. 16.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14728-A588-4183-BB59-BD160C84A01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409790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8AFA0-AB59-4431-B459-381C70B909B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17. 05. 16.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5D7F3-F596-415E-8859-3ECCEA5ADD6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2990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D1837-40F0-A64C-9419-98405DA755A6}" type="datetime1">
              <a:rPr lang="hu-HU" smtClean="0"/>
              <a:t>17. 05. 16.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5D7F3-F596-415E-8859-3ECCEA5ADD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67CC8D5-7604-6C46-B494-90FA016B7B77}" type="datetime1">
              <a:rPr lang="hu-HU" smtClean="0">
                <a:solidFill>
                  <a:srgbClr val="000000"/>
                </a:solidFill>
              </a:rPr>
              <a:t>17. 05. 16.</a:t>
            </a:fld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344051E-E142-FC4C-A8A6-E7A3FA85F93B}" type="slidenum">
              <a:rPr lang="es-ES">
                <a:solidFill>
                  <a:srgbClr val="000000"/>
                </a:solidFill>
              </a:rPr>
              <a:pPr/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850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D3D5A-3C7E-5A44-87B2-FC0186735AA4}" type="datetime1">
              <a:rPr lang="hu-HU" smtClean="0"/>
              <a:t>17. 05. 16.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74672-8077-43A4-8103-09BABDD0AF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BC346-E0B7-7D41-9281-2DE9FD3DD9C8}" type="datetime1">
              <a:rPr lang="hu-HU" smtClean="0"/>
              <a:t>17. 05. 16.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211CA-56AC-4B93-BD22-D05042BA8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1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8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1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9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5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0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6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9DAE8-A3CB-8845-ADA6-8F89D9A69FF6}" type="datetime1">
              <a:rPr lang="hu-HU" smtClean="0"/>
              <a:t>17. 05. 16.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6DC7B-76EA-494F-B74E-6712EE4380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DEFF1-BD10-004D-9FBA-1F97F1D9321A}" type="datetime1">
              <a:rPr lang="hu-HU" smtClean="0"/>
              <a:t>17. 05. 16.</a:t>
            </a:fld>
            <a:endParaRPr lang="en-US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9DA0B-407C-4B60-BC2C-82C05F33B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3" indent="0">
              <a:buNone/>
              <a:defRPr sz="2000" b="1"/>
            </a:lvl2pPr>
            <a:lvl3pPr marL="913169" indent="0">
              <a:buNone/>
              <a:defRPr sz="1800" b="1"/>
            </a:lvl3pPr>
            <a:lvl4pPr marL="1369754" indent="0">
              <a:buNone/>
              <a:defRPr sz="1600" b="1"/>
            </a:lvl4pPr>
            <a:lvl5pPr marL="1826337" indent="0">
              <a:buNone/>
              <a:defRPr sz="1600" b="1"/>
            </a:lvl5pPr>
            <a:lvl6pPr marL="2282922" indent="0">
              <a:buNone/>
              <a:defRPr sz="1600" b="1"/>
            </a:lvl6pPr>
            <a:lvl7pPr marL="2739506" indent="0">
              <a:buNone/>
              <a:defRPr sz="1600" b="1"/>
            </a:lvl7pPr>
            <a:lvl8pPr marL="3196084" indent="0">
              <a:buNone/>
              <a:defRPr sz="1600" b="1"/>
            </a:lvl8pPr>
            <a:lvl9pPr marL="3652673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3" indent="0">
              <a:buNone/>
              <a:defRPr sz="2000" b="1"/>
            </a:lvl2pPr>
            <a:lvl3pPr marL="913169" indent="0">
              <a:buNone/>
              <a:defRPr sz="1800" b="1"/>
            </a:lvl3pPr>
            <a:lvl4pPr marL="1369754" indent="0">
              <a:buNone/>
              <a:defRPr sz="1600" b="1"/>
            </a:lvl4pPr>
            <a:lvl5pPr marL="1826337" indent="0">
              <a:buNone/>
              <a:defRPr sz="1600" b="1"/>
            </a:lvl5pPr>
            <a:lvl6pPr marL="2282922" indent="0">
              <a:buNone/>
              <a:defRPr sz="1600" b="1"/>
            </a:lvl6pPr>
            <a:lvl7pPr marL="2739506" indent="0">
              <a:buNone/>
              <a:defRPr sz="1600" b="1"/>
            </a:lvl7pPr>
            <a:lvl8pPr marL="3196084" indent="0">
              <a:buNone/>
              <a:defRPr sz="1600" b="1"/>
            </a:lvl8pPr>
            <a:lvl9pPr marL="3652673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16575-D7FA-D544-8B03-F0324AFA9A84}" type="datetime1">
              <a:rPr lang="hu-HU" smtClean="0"/>
              <a:t>17. 05. 16.</a:t>
            </a:fld>
            <a:endParaRPr lang="en-US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C88C1-A2EA-4189-A133-1A0913CFA5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261AF-EAA0-5A4F-BAB1-730554458613}" type="datetime1">
              <a:rPr lang="hu-HU" smtClean="0"/>
              <a:t>17. 05. 16.</a:t>
            </a:fld>
            <a:endParaRPr lang="en-US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9CAF8-FE43-49C9-B476-1D698CBEE7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5DC43-C9AE-E84E-B8E2-9B0A0082F953}" type="datetime1">
              <a:rPr lang="hu-HU" smtClean="0"/>
              <a:t>17. 05. 16.</a:t>
            </a:fld>
            <a:endParaRPr lang="en-US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68301-FD6E-49E5-AADC-098AB4727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2AAEA-CB53-8341-8B09-1FFA27A3A8D7}" type="datetime1">
              <a:rPr lang="hu-HU" smtClean="0"/>
              <a:t>17. 05. 16.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0FDD0-4B0C-4D5F-B7A5-0B662D7C84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4" y="27306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83" indent="0">
              <a:buNone/>
              <a:defRPr sz="1200"/>
            </a:lvl2pPr>
            <a:lvl3pPr marL="913169" indent="0">
              <a:buNone/>
              <a:defRPr sz="1000"/>
            </a:lvl3pPr>
            <a:lvl4pPr marL="1369754" indent="0">
              <a:buNone/>
              <a:defRPr sz="900"/>
            </a:lvl4pPr>
            <a:lvl5pPr marL="1826337" indent="0">
              <a:buNone/>
              <a:defRPr sz="900"/>
            </a:lvl5pPr>
            <a:lvl6pPr marL="2282922" indent="0">
              <a:buNone/>
              <a:defRPr sz="900"/>
            </a:lvl6pPr>
            <a:lvl7pPr marL="2739506" indent="0">
              <a:buNone/>
              <a:defRPr sz="900"/>
            </a:lvl7pPr>
            <a:lvl8pPr marL="3196084" indent="0">
              <a:buNone/>
              <a:defRPr sz="900"/>
            </a:lvl8pPr>
            <a:lvl9pPr marL="3652673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0FFC7-32FE-9542-BA56-E875D8B72570}" type="datetime1">
              <a:rPr lang="hu-HU" smtClean="0"/>
              <a:t>17. 05. 16.</a:t>
            </a:fld>
            <a:endParaRPr lang="en-US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11797-435A-4638-B8AF-731F471DB6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583" indent="0">
              <a:buNone/>
              <a:defRPr sz="2800"/>
            </a:lvl2pPr>
            <a:lvl3pPr marL="913169" indent="0">
              <a:buNone/>
              <a:defRPr sz="2400"/>
            </a:lvl3pPr>
            <a:lvl4pPr marL="1369754" indent="0">
              <a:buNone/>
              <a:defRPr sz="2000"/>
            </a:lvl4pPr>
            <a:lvl5pPr marL="1826337" indent="0">
              <a:buNone/>
              <a:defRPr sz="2000"/>
            </a:lvl5pPr>
            <a:lvl6pPr marL="2282922" indent="0">
              <a:buNone/>
              <a:defRPr sz="2000"/>
            </a:lvl6pPr>
            <a:lvl7pPr marL="2739506" indent="0">
              <a:buNone/>
              <a:defRPr sz="2000"/>
            </a:lvl7pPr>
            <a:lvl8pPr marL="3196084" indent="0">
              <a:buNone/>
              <a:defRPr sz="2000"/>
            </a:lvl8pPr>
            <a:lvl9pPr marL="365267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83" indent="0">
              <a:buNone/>
              <a:defRPr sz="1200"/>
            </a:lvl2pPr>
            <a:lvl3pPr marL="913169" indent="0">
              <a:buNone/>
              <a:defRPr sz="1000"/>
            </a:lvl3pPr>
            <a:lvl4pPr marL="1369754" indent="0">
              <a:buNone/>
              <a:defRPr sz="900"/>
            </a:lvl4pPr>
            <a:lvl5pPr marL="1826337" indent="0">
              <a:buNone/>
              <a:defRPr sz="900"/>
            </a:lvl5pPr>
            <a:lvl6pPr marL="2282922" indent="0">
              <a:buNone/>
              <a:defRPr sz="900"/>
            </a:lvl6pPr>
            <a:lvl7pPr marL="2739506" indent="0">
              <a:buNone/>
              <a:defRPr sz="900"/>
            </a:lvl7pPr>
            <a:lvl8pPr marL="3196084" indent="0">
              <a:buNone/>
              <a:defRPr sz="900"/>
            </a:lvl8pPr>
            <a:lvl9pPr marL="3652673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377E5-4D04-454A-81E3-7583A198503F}" type="datetime1">
              <a:rPr lang="hu-HU" smtClean="0"/>
              <a:t>17. 05. 16.</a:t>
            </a:fld>
            <a:endParaRPr lang="en-US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ECC51-1B5D-41B8-9CF2-1E3B1C2B98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FF6B1-A945-574F-B626-357010A2F547}" type="datetime1">
              <a:rPr lang="hu-HU" smtClean="0"/>
              <a:t>17. 05. 16.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5F772-2C70-46CE-BD68-910D537DB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1" y="274651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51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43264-86B3-3642-9367-8F61C1B7C7C1}" type="datetime1">
              <a:rPr lang="hu-HU" smtClean="0"/>
              <a:t>17. 05. 16.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A25BB-216E-45CD-965A-D9E353AA86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DF247B6-1672-524A-9089-BAA2ACB8E353}" type="datetime1">
              <a:rPr lang="hu-HU" smtClean="0"/>
              <a:t>17. 05. 16.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F1D5D36-780F-49FA-9A90-2D7B2674686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F01A8F6-5EF9-2948-85BB-A4A3135D54FB}" type="datetime1">
              <a:rPr lang="hu-HU" smtClean="0"/>
              <a:t>17. 05. 16.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F45B088-6FAC-455B-B65C-FF93674F7D6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F23BE4F-044C-2746-94FE-9B5FA595D303}" type="datetime1">
              <a:rPr lang="hu-HU" smtClean="0"/>
              <a:t>17. 05. 16.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3BB13FF-1114-4C98-A69A-2D5E6D08A22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2BDB1B0-D2DF-8C48-90BE-56762904E161}" type="datetime1">
              <a:rPr lang="hu-HU" smtClean="0"/>
              <a:t>17. 05. 16.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1E1B0E0-2DAD-4A19-856E-20F411FC7D6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94D4C5F-84D3-464E-8B6C-3F69ACFDA9B4}" type="datetime1">
              <a:rPr lang="hu-HU" smtClean="0"/>
              <a:t>17. 05. 16.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BA834AA-1C7B-4E46-85BC-7D2848E672B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C4D1D77-6E8A-A84E-A679-E7053F1B8C09}" type="datetime1">
              <a:rPr lang="hu-HU" smtClean="0"/>
              <a:t>17. 05. 16.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AB99137-D287-4B02-826A-B1D7820B54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CE8A4-32B4-5340-BFCC-E4DD85A251C1}" type="datetime1">
              <a:rPr lang="hu-HU" smtClean="0"/>
              <a:t>17. 05. 16.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109492-EA93-434C-8CDB-0DE41576BE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36DE9A6-D30E-B940-9B0F-D1CC492ED5EA}" type="datetime1">
              <a:rPr lang="hu-HU" smtClean="0"/>
              <a:t>17. 05. 16.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383D911-FACC-40B4-94CD-E920F83F93C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635FA77-4E13-CA42-B63E-929658BF28A7}" type="datetime1">
              <a:rPr lang="hu-HU" smtClean="0"/>
              <a:t>17. 05. 16.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FB1243A-4B10-47D8-A56C-624F8EEC252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43BD6FB-8385-C54C-8C4B-AF02CC2D83D6}" type="datetime1">
              <a:rPr lang="hu-HU" smtClean="0"/>
              <a:t>17. 05. 16.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ADC2B3E-343D-4A01-84EE-6BB9B97F30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540D58E-D52A-B448-9A22-49A1BB92FCF8}" type="datetime1">
              <a:rPr lang="hu-HU" smtClean="0"/>
              <a:t>17. 05. 16.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53BB025-DD6C-4B9F-96BF-581DE2F3C7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323BF91-8E34-C241-BB7A-B7C2ABB3E58D}" type="datetime1">
              <a:rPr lang="hu-HU" smtClean="0"/>
              <a:t>17. 05. 16.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E698AC0-ECD9-4AAE-B9C8-1226E30510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descr="ppt-0819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 algn="ctr">
              <a:defRPr sz="4000" b="1">
                <a:effectLst/>
                <a:latin typeface="Arial Black" pitchFamily="34" charset="0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+mj-ea"/>
                <a:ea typeface="+mj-ea"/>
                <a:cs typeface="Arial Unicode MS" pitchFamily="34" charset="-12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20FFD3-C1C7-474B-A7CF-44E42204225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54F6D-CD84-467E-9E6C-D565227216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DE81E-8863-410E-9CCF-29C08658300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7243D-346E-4B5F-AF26-DAA807DC035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BA552-6B57-8B45-AF81-23A02233BC39}" type="datetime1">
              <a:rPr lang="hu-HU" smtClean="0"/>
              <a:t>17. 05. 16.</a:t>
            </a:fld>
            <a:endParaRPr lang="en-US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568329-CBDF-4EE9-9440-8894032B65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1B30094-B0AB-3A4C-B6CA-81525CF9C8ED}" type="datetime1">
              <a:rPr lang="hu-HU" altLang="zh-CN" smtClean="0"/>
              <a:t>17. 05. 16.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4F33F-61E1-41AC-B7DD-CB0D1825C10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429125" y="6286500"/>
            <a:ext cx="4714875" cy="35718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0" y="214313"/>
            <a:ext cx="4500563" cy="35718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white"/>
              </a:solidFill>
            </a:endParaRPr>
          </a:p>
        </p:txBody>
      </p:sp>
      <p:pic>
        <p:nvPicPr>
          <p:cNvPr id="4" name="Picture 2" descr="C:\Documents and Settings\ywinogradsk\Mes documents\Dossier INRA\MetaHIT\7è PCRD logo.jpg"/>
          <p:cNvPicPr>
            <a:picLocks noChangeAspect="1" noChangeArrowheads="1"/>
          </p:cNvPicPr>
          <p:nvPr userDrawn="1"/>
        </p:nvPicPr>
        <p:blipFill>
          <a:blip r:embed="rId2">
            <a:lum bright="40000" contrast="-40000"/>
          </a:blip>
          <a:srcRect/>
          <a:stretch>
            <a:fillRect/>
          </a:stretch>
        </p:blipFill>
        <p:spPr bwMode="auto">
          <a:xfrm>
            <a:off x="8186738" y="6062663"/>
            <a:ext cx="8858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Documents and Settings\ywinogradsk\Mes documents\Dossier INRA\MetaHIT\Metahit logo.jpg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0000" contrast="-30000"/>
          </a:blip>
          <a:stretch>
            <a:fillRect/>
          </a:stretch>
        </p:blipFill>
        <p:spPr bwMode="auto">
          <a:xfrm>
            <a:off x="71438" y="71438"/>
            <a:ext cx="1169987" cy="623887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000000"/>
            </a:outerShdw>
          </a:effectLst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8257692-8CC8-3A4B-8374-D2DC39464574}" type="datetime1">
              <a:rPr lang="hu-HU" smtClean="0"/>
              <a:t>17. 05. 16.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AB444C1-E4E8-46EA-B074-57DC01D619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4AA0349-B53A-1E47-9673-329F7F820A11}" type="datetime1">
              <a:rPr lang="hu-HU" smtClean="0"/>
              <a:t>17. 05. 16.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9CB9BF0-FA0A-4207-BE2E-11F9A48E32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1AF8173-FF1F-8B4E-9797-72480ED02749}" type="datetime1">
              <a:rPr lang="hu-HU" smtClean="0"/>
              <a:t>17. 05. 16.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0BB4892-8C4B-47D1-880E-E5C0A783A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FCFE8E4-D7DA-644C-803B-54738D8A44B9}" type="datetime1">
              <a:rPr lang="hu-HU" smtClean="0"/>
              <a:t>17. 05. 16.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8EB5A2F-36C4-4504-9E68-8F46A3EDC9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0D6FB44-4023-8B4A-AE23-019136395BC3}" type="datetime1">
              <a:rPr lang="hu-HU" smtClean="0"/>
              <a:t>17. 05. 16.</a:t>
            </a:fld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B53D0A1-FABC-4A06-9A08-76134652FE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24CA4B0-2584-384D-8BFC-667EC9CAB5BF}" type="datetime1">
              <a:rPr lang="hu-HU" smtClean="0"/>
              <a:t>17. 05. 16.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FE34F6D-BD4C-493A-A5AD-52D83FC2BB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B243D1D-2084-D24C-8331-C8CB00D7E665}" type="datetime1">
              <a:rPr lang="hu-HU" smtClean="0"/>
              <a:t>17. 05. 16.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4B5BB9A-13F6-4516-A2A6-4764F45BCC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10FDDA7-976B-354C-8367-BB74D50F3192}" type="datetime1">
              <a:rPr lang="hu-HU" smtClean="0"/>
              <a:t>17. 05. 16.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C27BFBC-81A7-4D3D-B0DA-E8C7BFA1C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C9CF1-FADC-0F43-BD9B-04DDE65120C7}" type="datetime1">
              <a:rPr lang="hu-HU" smtClean="0"/>
              <a:t>17. 05. 16.</a:t>
            </a:fld>
            <a:endParaRPr lang="en-US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41E44-A1DD-44F8-9B38-044767DE4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1C8F2E8-FD2C-1843-9957-28B429DBF2EE}" type="datetime1">
              <a:rPr lang="hu-HU" smtClean="0"/>
              <a:t>17. 05. 16.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C81E0C2-7347-4AC1-8245-1DA08676B7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EAB8FE4-1EFB-7941-AE71-92B82DAE3478}" type="datetime1">
              <a:rPr lang="hu-HU" smtClean="0"/>
              <a:t>17. 05. 16.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55ECC7D-3B83-4D11-90A5-D93FBB9F44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9A41A33-A5B7-4541-A079-F8F0DC1B3EAC}" type="datetime1">
              <a:rPr lang="hu-HU" smtClean="0"/>
              <a:t>17. 05. 16.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53152C7-DD4A-4A6D-87B0-DFC875C731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6F52D-E920-9A41-812C-116A4695CD90}" type="datetime1">
              <a:rPr lang="hu-HU" smtClean="0"/>
              <a:t>17. 05. 16.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E40C4-743F-423B-ACE1-346EF577BE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BC7DA-ECC8-174A-AD1A-F5577E0CB30B}" type="datetime1">
              <a:rPr lang="hu-HU" smtClean="0"/>
              <a:t>17. 05. 16.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EABE0-72DB-4D6F-9E08-91E0E9A7B8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7DE20-90C7-A64E-A409-158275F7A937}" type="datetime1">
              <a:rPr lang="hu-HU" smtClean="0"/>
              <a:t>17. 05. 16.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6F476-84D1-4C3F-9AE1-B4A5AB64E2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0722F-7AA2-FA41-88E4-F16FEFF4868D}" type="datetime1">
              <a:rPr lang="hu-HU" smtClean="0"/>
              <a:t>17. 05. 16.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B4508-F0FB-4923-B10D-088D09E55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DCB22-17F1-8342-A518-521248CC2FA3}" type="datetime1">
              <a:rPr lang="hu-HU" smtClean="0"/>
              <a:t>17. 05. 16.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90899-9D82-40D4-85CE-FED49BD230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E8845-8A10-6B42-BBBE-AEF44457B988}" type="datetime1">
              <a:rPr lang="hu-HU" smtClean="0"/>
              <a:t>17. 05. 16.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FE5BC-FBA6-439A-8038-287A5D8E26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9E380-0D7B-AF41-B02B-20929C52C311}" type="datetime1">
              <a:rPr lang="hu-HU" smtClean="0"/>
              <a:t>17. 05. 16.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35967-848A-41F5-92D7-4C0D0F2E39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3C6C1-5BA6-1E4A-BEB3-73AAAD3B2434}" type="datetime1">
              <a:rPr lang="hu-HU" smtClean="0"/>
              <a:t>17. 05. 16.</a:t>
            </a:fld>
            <a:endParaRPr lang="en-US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2AA97-A4F1-410A-9B0F-2CF93A7EC7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BD28D6-D1ED-2846-B5D8-8A9D25552289}" type="datetime1">
              <a:rPr lang="hu-HU" smtClean="0"/>
              <a:t>17. 05. 16.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75909-D2C6-4EFD-847E-61F350604C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0A623-EA73-8745-8577-BAE779066322}" type="datetime1">
              <a:rPr lang="hu-HU" smtClean="0"/>
              <a:t>17. 05. 16.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DE8D5-E7B5-4F51-8934-20D64F6867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580D8-BBB3-AE42-B13D-7D5298CD2EA8}" type="datetime1">
              <a:rPr lang="hu-HU" smtClean="0"/>
              <a:t>17. 05. 16.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2F3F7-1662-4537-BE97-D08EE7115B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7B0A3-180C-A34C-9DAC-0371C2F9AC89}" type="datetime1">
              <a:rPr lang="hu-HU" smtClean="0"/>
              <a:t>17. 05. 16.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C22DC-67C9-4B5C-B9E0-DD376EFC82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4C9AB06-5D2F-AD4A-A132-F118F8CEE32A}" type="datetime1">
              <a:rPr lang="hu-HU" smtClean="0"/>
              <a:t>17. 05. 16.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AE92908-3DFC-42C6-B6B2-593022DD3D8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030A006-8E6C-1749-8A34-789987C0941E}" type="datetime1">
              <a:rPr lang="hu-HU" smtClean="0"/>
              <a:t>17. 05. 16.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D53D45E-C7BB-40F2-994D-665CB9CAFBC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D349F75-51CC-F04E-90F9-A8F35E9A3144}" type="datetime1">
              <a:rPr lang="hu-HU" smtClean="0"/>
              <a:t>17. 05. 16.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8CE4260-8442-4702-98FF-38930E36C6E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C320007-5442-E449-A1F6-83D32050F288}" type="datetime1">
              <a:rPr lang="hu-HU" smtClean="0"/>
              <a:t>17. 05. 16.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9DD0CFB-67EF-4A8A-A628-663A7E0909F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9385DCB-1895-DF48-B66C-B4A50D4AD77F}" type="datetime1">
              <a:rPr lang="hu-HU" smtClean="0"/>
              <a:t>17. 05. 16.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F0498DA-D904-4654-974C-EA9CF22641B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FC5D2FE-F08D-B946-93D2-E01B0ECE85AE}" type="datetime1">
              <a:rPr lang="hu-HU" smtClean="0"/>
              <a:t>17. 05. 16.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6498DFD-407D-45EA-9F1F-9020B3C2822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8905D-9FB0-3F47-9909-27A04799AB70}" type="datetime1">
              <a:rPr lang="hu-HU" smtClean="0"/>
              <a:t>17. 05. 16.</a:t>
            </a:fld>
            <a:endParaRPr lang="en-US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D6CBD-616F-46F5-BB12-C31BF0E483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9007843-35BB-D447-AA3A-C0ECEB84DB48}" type="datetime1">
              <a:rPr lang="hu-HU" smtClean="0"/>
              <a:t>17. 05. 16.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C88582D-792B-42A5-A201-8C6FE380B1C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186A26A-7E51-F040-B6CC-6EAEC5761DE5}" type="datetime1">
              <a:rPr lang="hu-HU" smtClean="0"/>
              <a:t>17. 05. 16.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21CD8F4-DBA7-449F-A0AC-01831EB6E9D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9C426AE-93E0-2A46-BD70-7E8D5044EB37}" type="datetime1">
              <a:rPr lang="hu-HU" smtClean="0"/>
              <a:t>17. 05. 16.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69636A0-748C-4F8B-8BA4-E0A5237A150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0994D6F-496A-4C44-81FE-79A0C9C9CFFC}" type="datetime1">
              <a:rPr lang="hu-HU" smtClean="0"/>
              <a:t>17. 05. 16.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35E2E01-FBCF-44DD-BB30-77D3F329B71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CEDDF50-9121-B147-A16F-72F5755E4CCE}" type="datetime1">
              <a:rPr lang="hu-HU" smtClean="0"/>
              <a:t>17. 05. 16.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07DBDE6-C165-4F28-A232-EE5CB1F43C2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AAD51-648C-3941-A95F-968BBD3F5FF9}" type="datetime1">
              <a:rPr lang="hu-HU" smtClean="0">
                <a:solidFill>
                  <a:srgbClr val="000000"/>
                </a:solidFill>
              </a:rPr>
              <a:t>17. 05. 16.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E40C4-743F-423B-ACE1-346EF577BE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4742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64986C-BA92-C145-899C-1CCC9DB9631D}" type="datetime1">
              <a:rPr lang="hu-HU" smtClean="0">
                <a:solidFill>
                  <a:srgbClr val="000000"/>
                </a:solidFill>
              </a:rPr>
              <a:t>17. 05. 16.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EABE0-72DB-4D6F-9E08-91E0E9A7B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0018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76A9A-700B-4B4E-9633-6DC46FA7BDA5}" type="datetime1">
              <a:rPr lang="hu-HU" smtClean="0">
                <a:solidFill>
                  <a:srgbClr val="000000"/>
                </a:solidFill>
              </a:rPr>
              <a:t>17. 05. 16.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6F476-84D1-4C3F-9AE1-B4A5AB64E2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2231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D12EF-AD26-2646-8D05-3D282433A2E9}" type="datetime1">
              <a:rPr lang="hu-HU" smtClean="0">
                <a:solidFill>
                  <a:srgbClr val="000000"/>
                </a:solidFill>
              </a:rPr>
              <a:t>17. 05. 16.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B4508-F0FB-4923-B10D-088D09E551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783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E85CF-38F6-3A47-974F-B27C0AD22E3B}" type="datetime1">
              <a:rPr lang="hu-HU" smtClean="0">
                <a:solidFill>
                  <a:srgbClr val="000000"/>
                </a:solidFill>
              </a:rPr>
              <a:t>17. 05. 16.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90899-9D82-40D4-85CE-FED49BD230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035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E6161-B3BB-9F4C-852E-66895DB63059}" type="datetime1">
              <a:rPr lang="hu-HU" smtClean="0"/>
              <a:t>17. 05. 16.</a:t>
            </a:fld>
            <a:endParaRPr lang="en-US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8E11F-763E-457B-A74B-FC4874FF69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0EFC6-6A16-B749-A77E-08E7053FF87D}" type="datetime1">
              <a:rPr lang="hu-HU" smtClean="0">
                <a:solidFill>
                  <a:srgbClr val="000000"/>
                </a:solidFill>
              </a:rPr>
              <a:t>17. 05. 16.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FE5BC-FBA6-439A-8038-287A5D8E26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9336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0964-4C52-1848-86C9-5018B974152F}" type="datetime1">
              <a:rPr lang="hu-HU" smtClean="0">
                <a:solidFill>
                  <a:srgbClr val="000000"/>
                </a:solidFill>
              </a:rPr>
              <a:t>17. 05. 16.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35967-848A-41F5-92D7-4C0D0F2E39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3492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E7840-4F8A-8145-8E85-FA0EB48EB19B}" type="datetime1">
              <a:rPr lang="hu-HU" smtClean="0">
                <a:solidFill>
                  <a:srgbClr val="000000"/>
                </a:solidFill>
              </a:rPr>
              <a:t>17. 05. 16.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75909-D2C6-4EFD-847E-61F350604C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5082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F33F5-7979-0044-96AF-D6322226A6AD}" type="datetime1">
              <a:rPr lang="hu-HU" smtClean="0">
                <a:solidFill>
                  <a:srgbClr val="000000"/>
                </a:solidFill>
              </a:rPr>
              <a:t>17. 05. 16.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DE8D5-E7B5-4F51-8934-20D64F6867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62744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D3ACD6-E5B7-804E-AA18-06360D890692}" type="datetime1">
              <a:rPr lang="hu-HU" smtClean="0">
                <a:solidFill>
                  <a:srgbClr val="000000"/>
                </a:solidFill>
              </a:rPr>
              <a:t>17. 05. 16.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2F3F7-1662-4537-BE97-D08EE7115B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7822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EE05E-E1A3-6C42-8670-EBF1736F63C7}" type="datetime1">
              <a:rPr lang="hu-HU" smtClean="0">
                <a:solidFill>
                  <a:srgbClr val="000000"/>
                </a:solidFill>
              </a:rPr>
              <a:t>17. 05. 16.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C22DC-67C9-4B5C-B9E0-DD376EFC82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7092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F1D5D36-780F-49FA-9A90-2D7B2674686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7425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F45B088-6FAC-455B-B65C-FF93674F7D6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9330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3BB13FF-1114-4C98-A69A-2D5E6D08A22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6987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1E1B0E0-2DAD-4A19-856E-20F411FC7D6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936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1D668-63CB-7343-B2C0-02AD7626A307}" type="datetime1">
              <a:rPr lang="hu-HU" smtClean="0"/>
              <a:t>17. 05. 16.</a:t>
            </a:fld>
            <a:endParaRPr lang="en-US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22247-36A7-47B5-8B9F-EEDF542E96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BA834AA-1C7B-4E46-85BC-7D2848E672B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1953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AB99137-D287-4B02-826A-B1D7820B54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1447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383D911-FACC-40B4-94CD-E920F83F93C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44747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FB1243A-4B10-47D8-A56C-624F8EEC252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2727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ADC2B3E-343D-4A01-84EE-6BB9B97F30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5116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53BB025-DD6C-4B9F-96BF-581DE2F3C7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0849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E698AC0-ECD9-4AAE-B9C8-1226E305100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2772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B3E9E97-C2FC-214F-8779-B490738CA4B1}" type="datetime1">
              <a:rPr lang="es-ES"/>
              <a:pPr/>
              <a:t>17. 05. 16.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5584D6D-FCB4-0546-BEEE-332565F9C33D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294060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B685A2C-2475-4A45-ACD6-542EDA636716}" type="datetime1">
              <a:rPr lang="es-ES"/>
              <a:pPr/>
              <a:t>17. 05. 16.</a:t>
            </a:fld>
            <a:endParaRPr lang="es-E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344051E-E142-FC4C-A8A6-E7A3FA85F93B}" type="slidenum">
              <a:rPr lang="es-ES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13375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3C986-60BB-4FD2-884B-11235A1613D3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17. 05. 16.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FD054-0C68-4306-8C96-1EEEF4D2445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0713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99.xml"/><Relationship Id="rId2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theme" Target="../theme/theme4.xml"/><Relationship Id="rId9" Type="http://schemas.openxmlformats.org/officeDocument/2006/relationships/image" Target="../media/image1.jpeg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9.xml"/><Relationship Id="rId8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8.xml"/><Relationship Id="rId6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0.xml"/><Relationship Id="rId8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1.xml"/><Relationship Id="rId8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98.xml"/><Relationship Id="rId14" Type="http://schemas.openxmlformats.org/officeDocument/2006/relationships/theme" Target="../theme/theme9.xml"/><Relationship Id="rId1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2.xml"/><Relationship Id="rId8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  <a:endParaRPr lang="en-US" smtClean="0"/>
          </a:p>
        </p:txBody>
      </p:sp>
      <p:sp>
        <p:nvSpPr>
          <p:cNvPr id="12291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smtClean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2233BCF-F21B-F444-B9A2-DF612D437D90}" type="datetime1">
              <a:rPr lang="hu-HU" smtClean="0"/>
              <a:t>17. 05. 16.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469C638-2E97-48A1-A4CA-AA8EA4F5C8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89" r:id="rId1"/>
    <p:sldLayoutId id="2147485490" r:id="rId2"/>
    <p:sldLayoutId id="2147485491" r:id="rId3"/>
    <p:sldLayoutId id="2147485492" r:id="rId4"/>
    <p:sldLayoutId id="2147485493" r:id="rId5"/>
    <p:sldLayoutId id="2147485494" r:id="rId6"/>
    <p:sldLayoutId id="2147485495" r:id="rId7"/>
    <p:sldLayoutId id="2147485496" r:id="rId8"/>
    <p:sldLayoutId id="2147485497" r:id="rId9"/>
    <p:sldLayoutId id="2147485498" r:id="rId10"/>
    <p:sldLayoutId id="2147485499" r:id="rId11"/>
    <p:sldLayoutId id="2147485630" r:id="rId12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  <a:endParaRPr lang="en-US" smtClean="0"/>
          </a:p>
        </p:txBody>
      </p:sp>
      <p:sp>
        <p:nvSpPr>
          <p:cNvPr id="12291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smtClean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81DEC0-D228-4DB8-BE5B-02AD6BCFD5A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17. 05. 16.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469C638-2E97-48A1-A4CA-AA8EA4F5C834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3409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70" r:id="rId1"/>
    <p:sldLayoutId id="2147485671" r:id="rId2"/>
    <p:sldLayoutId id="2147485672" r:id="rId3"/>
    <p:sldLayoutId id="2147485673" r:id="rId4"/>
    <p:sldLayoutId id="2147485674" r:id="rId5"/>
    <p:sldLayoutId id="2147485675" r:id="rId6"/>
    <p:sldLayoutId id="2147485676" r:id="rId7"/>
    <p:sldLayoutId id="2147485677" r:id="rId8"/>
    <p:sldLayoutId id="2147485678" r:id="rId9"/>
    <p:sldLayoutId id="2147485679" r:id="rId10"/>
    <p:sldLayoutId id="21474856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11" tIns="45658" rIns="91311" bIns="456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  <a:endParaRPr lang="en-US" smtClean="0"/>
          </a:p>
        </p:txBody>
      </p:sp>
      <p:sp>
        <p:nvSpPr>
          <p:cNvPr id="13315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11" tIns="45658" rIns="91311" bIns="456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smtClean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311" tIns="45658" rIns="91311" bIns="45658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5A984F-065E-BB49-8EEA-E0F477BF8301}" type="datetime1">
              <a:rPr lang="hu-HU" smtClean="0"/>
              <a:t>17. 05. 16.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311" tIns="45658" rIns="91311" bIns="45658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311" tIns="45658" rIns="91311" bIns="45658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02B5C1-C5FB-4CCA-84B7-D498C63E3A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00" r:id="rId1"/>
    <p:sldLayoutId id="2147485501" r:id="rId2"/>
    <p:sldLayoutId id="2147485502" r:id="rId3"/>
    <p:sldLayoutId id="2147485503" r:id="rId4"/>
    <p:sldLayoutId id="2147485504" r:id="rId5"/>
    <p:sldLayoutId id="2147485505" r:id="rId6"/>
    <p:sldLayoutId id="2147485506" r:id="rId7"/>
    <p:sldLayoutId id="2147485507" r:id="rId8"/>
    <p:sldLayoutId id="2147485508" r:id="rId9"/>
    <p:sldLayoutId id="2147485509" r:id="rId10"/>
    <p:sldLayoutId id="2147485510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658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316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69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633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214" indent="-228293" algn="l" defTabSz="9131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798" indent="-228293" algn="l" defTabSz="9131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383" indent="-228293" algn="l" defTabSz="9131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966" indent="-228293" algn="l" defTabSz="9131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83" algn="l" defTabSz="913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69" algn="l" defTabSz="913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54" algn="l" defTabSz="913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37" algn="l" defTabSz="913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22" algn="l" defTabSz="913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506" algn="l" defTabSz="913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084" algn="l" defTabSz="913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673" algn="l" defTabSz="9131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99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D6760D89-6E48-A545-85F4-AC06C6F9720C}" type="datetime1">
              <a:rPr lang="hu-HU" smtClean="0"/>
              <a:t>17. 05. 16.</a:t>
            </a:fld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C88230D8-88CF-405B-9EEB-1FA67156240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50" r:id="rId1"/>
    <p:sldLayoutId id="2147485551" r:id="rId2"/>
    <p:sldLayoutId id="2147485552" r:id="rId3"/>
    <p:sldLayoutId id="2147485553" r:id="rId4"/>
    <p:sldLayoutId id="2147485554" r:id="rId5"/>
    <p:sldLayoutId id="2147485555" r:id="rId6"/>
    <p:sldLayoutId id="2147485556" r:id="rId7"/>
    <p:sldLayoutId id="2147485557" r:id="rId8"/>
    <p:sldLayoutId id="2147485558" r:id="rId9"/>
    <p:sldLayoutId id="2147485559" r:id="rId10"/>
    <p:sldLayoutId id="2147485560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图片 8" descr="ppt-0819-2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769938"/>
            <a:ext cx="8229600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7412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43063"/>
            <a:ext cx="8229600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21506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rgbClr val="002060"/>
                </a:solidFill>
                <a:latin typeface="Times New Roman" pitchFamily="18" charset="0"/>
                <a:ea typeface="宋体" pitchFamily="2" charset="-122"/>
                <a:cs typeface="Arial" charset="0"/>
              </a:defRPr>
            </a:lvl1pPr>
          </a:lstStyle>
          <a:p>
            <a:pPr>
              <a:defRPr/>
            </a:pPr>
            <a:fld id="{049335C5-1EF5-4687-8652-1C7072ACC3C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61" r:id="rId1"/>
    <p:sldLayoutId id="2147485522" r:id="rId2"/>
    <p:sldLayoutId id="2147485523" r:id="rId3"/>
    <p:sldLayoutId id="2147485524" r:id="rId4"/>
    <p:sldLayoutId id="2147485525" r:id="rId5"/>
    <p:sldLayoutId id="2147485562" r:id="rId6"/>
    <p:sldLayoutId id="2147485563" r:id="rId7"/>
  </p:sldLayoutIdLst>
  <p:hf sldNum="0" hdr="0" ft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002060"/>
          </a:solidFill>
          <a:latin typeface="Arial Black" pitchFamily="34" charset="0"/>
          <a:ea typeface="SimHei" pitchFamily="49" charset="-122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Arial Black" pitchFamily="34" charset="0"/>
          <a:ea typeface="SimHei" pitchFamily="49" charset="-122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Arial Black" pitchFamily="34" charset="0"/>
          <a:ea typeface="SimHei" pitchFamily="49" charset="-122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Arial Black" pitchFamily="34" charset="0"/>
          <a:ea typeface="SimHei" pitchFamily="49" charset="-122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Arial Black" pitchFamily="34" charset="0"/>
          <a:ea typeface="SimHei" pitchFamily="49" charset="-122"/>
        </a:defRPr>
      </a:lvl5pPr>
      <a:lvl6pPr marL="457200" algn="r" rtl="0" fontAlgn="base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Arial Black" pitchFamily="34" charset="0"/>
          <a:ea typeface="SimHei" pitchFamily="49" charset="-122"/>
        </a:defRPr>
      </a:lvl6pPr>
      <a:lvl7pPr marL="914400" algn="r" rtl="0" fontAlgn="base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Arial Black" pitchFamily="34" charset="0"/>
          <a:ea typeface="SimHei" pitchFamily="49" charset="-122"/>
        </a:defRPr>
      </a:lvl7pPr>
      <a:lvl8pPr marL="1371600" algn="r" rtl="0" fontAlgn="base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Arial Black" pitchFamily="34" charset="0"/>
          <a:ea typeface="SimHei" pitchFamily="49" charset="-122"/>
        </a:defRPr>
      </a:lvl8pPr>
      <a:lvl9pPr marL="1828800" algn="r" rtl="0" fontAlgn="base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Arial Black" pitchFamily="34" charset="0"/>
          <a:ea typeface="SimHei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l"/>
        <a:defRPr sz="2800" b="1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l"/>
        <a:defRPr sz="2400" b="1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l"/>
        <a:defRPr sz="2000" b="1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l"/>
        <a:defRPr sz="2000" b="1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l"/>
        <a:defRPr sz="1600" b="1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9E8B29F2-80E7-334B-AB70-6BBBC54A005E}" type="datetime1">
              <a:rPr lang="hu-HU" smtClean="0"/>
              <a:t>17. 05. 16.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24931EC6-7EA4-40A0-A27E-D244819696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64" r:id="rId1"/>
    <p:sldLayoutId id="2147485565" r:id="rId2"/>
    <p:sldLayoutId id="2147485566" r:id="rId3"/>
    <p:sldLayoutId id="2147485567" r:id="rId4"/>
    <p:sldLayoutId id="2147485568" r:id="rId5"/>
    <p:sldLayoutId id="2147485569" r:id="rId6"/>
    <p:sldLayoutId id="2147485570" r:id="rId7"/>
    <p:sldLayoutId id="2147485571" r:id="rId8"/>
    <p:sldLayoutId id="2147485572" r:id="rId9"/>
    <p:sldLayoutId id="2147485573" r:id="rId10"/>
    <p:sldLayoutId id="2147485574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F59BEAB-5079-DF42-A7C9-FAB5E6FC13FE}" type="datetime1">
              <a:rPr lang="hu-HU" smtClean="0"/>
              <a:t>17. 05. 16.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DFBD1F1-D8D3-4F69-9A68-BA84563D24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26" r:id="rId1"/>
    <p:sldLayoutId id="2147485527" r:id="rId2"/>
    <p:sldLayoutId id="2147485528" r:id="rId3"/>
    <p:sldLayoutId id="2147485529" r:id="rId4"/>
    <p:sldLayoutId id="2147485530" r:id="rId5"/>
    <p:sldLayoutId id="2147485531" r:id="rId6"/>
    <p:sldLayoutId id="2147485532" r:id="rId7"/>
    <p:sldLayoutId id="2147485533" r:id="rId8"/>
    <p:sldLayoutId id="2147485534" r:id="rId9"/>
    <p:sldLayoutId id="2147485535" r:id="rId10"/>
    <p:sldLayoutId id="2147485536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3FFAC7F9-BD69-DD48-A889-ACCAFA9E58DE}" type="datetime1">
              <a:rPr lang="hu-HU" smtClean="0"/>
              <a:t>17. 05. 16.</a:t>
            </a:fld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A6F8A3FB-A96B-4CE5-9E9F-0D1365806F2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08" r:id="rId1"/>
    <p:sldLayoutId id="2147485609" r:id="rId2"/>
    <p:sldLayoutId id="2147485610" r:id="rId3"/>
    <p:sldLayoutId id="2147485611" r:id="rId4"/>
    <p:sldLayoutId id="2147485612" r:id="rId5"/>
    <p:sldLayoutId id="2147485613" r:id="rId6"/>
    <p:sldLayoutId id="2147485614" r:id="rId7"/>
    <p:sldLayoutId id="2147485615" r:id="rId8"/>
    <p:sldLayoutId id="2147485616" r:id="rId9"/>
    <p:sldLayoutId id="2147485617" r:id="rId10"/>
    <p:sldLayoutId id="2147485618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2FDAE6C-11D4-E44E-95CE-E068A7C40AE1}" type="datetime1">
              <a:rPr lang="hu-HU" smtClean="0">
                <a:solidFill>
                  <a:srgbClr val="000000"/>
                </a:solidFill>
              </a:rPr>
              <a:t>17. 05. 16.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DFBD1F1-D8D3-4F69-9A68-BA84563D24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712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44" r:id="rId1"/>
    <p:sldLayoutId id="2147485645" r:id="rId2"/>
    <p:sldLayoutId id="2147485646" r:id="rId3"/>
    <p:sldLayoutId id="2147485647" r:id="rId4"/>
    <p:sldLayoutId id="2147485648" r:id="rId5"/>
    <p:sldLayoutId id="2147485649" r:id="rId6"/>
    <p:sldLayoutId id="2147485650" r:id="rId7"/>
    <p:sldLayoutId id="2147485651" r:id="rId8"/>
    <p:sldLayoutId id="2147485652" r:id="rId9"/>
    <p:sldLayoutId id="2147485653" r:id="rId10"/>
    <p:sldLayoutId id="2147485654" r:id="rId11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99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C88230D8-88CF-405B-9EEB-1FA67156240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52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56" r:id="rId1"/>
    <p:sldLayoutId id="2147485657" r:id="rId2"/>
    <p:sldLayoutId id="2147485658" r:id="rId3"/>
    <p:sldLayoutId id="2147485659" r:id="rId4"/>
    <p:sldLayoutId id="2147485660" r:id="rId5"/>
    <p:sldLayoutId id="2147485661" r:id="rId6"/>
    <p:sldLayoutId id="2147485662" r:id="rId7"/>
    <p:sldLayoutId id="2147485663" r:id="rId8"/>
    <p:sldLayoutId id="2147485664" r:id="rId9"/>
    <p:sldLayoutId id="2147485665" r:id="rId10"/>
    <p:sldLayoutId id="2147485666" r:id="rId11"/>
    <p:sldLayoutId id="2147485667" r:id="rId12"/>
    <p:sldLayoutId id="214748566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1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42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6.png"/><Relationship Id="rId12" Type="http://schemas.openxmlformats.org/officeDocument/2006/relationships/oleObject" Target="../embeddings/oleObject7.bin"/><Relationship Id="rId13" Type="http://schemas.openxmlformats.org/officeDocument/2006/relationships/image" Target="../media/image47.png"/><Relationship Id="rId14" Type="http://schemas.openxmlformats.org/officeDocument/2006/relationships/oleObject" Target="../embeddings/oleObject8.bin"/><Relationship Id="rId15" Type="http://schemas.openxmlformats.org/officeDocument/2006/relationships/image" Target="../media/image48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8.xml"/><Relationship Id="rId3" Type="http://schemas.openxmlformats.org/officeDocument/2006/relationships/notesSlide" Target="../notesSlides/notesSlide31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43.png"/><Relationship Id="rId6" Type="http://schemas.openxmlformats.org/officeDocument/2006/relationships/oleObject" Target="../embeddings/oleObject4.bin"/><Relationship Id="rId7" Type="http://schemas.openxmlformats.org/officeDocument/2006/relationships/image" Target="../media/image44.png"/><Relationship Id="rId8" Type="http://schemas.openxmlformats.org/officeDocument/2006/relationships/oleObject" Target="../embeddings/oleObject5.bin"/><Relationship Id="rId9" Type="http://schemas.openxmlformats.org/officeDocument/2006/relationships/image" Target="../media/image45.png"/><Relationship Id="rId10" Type="http://schemas.openxmlformats.org/officeDocument/2006/relationships/oleObject" Target="../embeddings/oleObject6.bin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2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3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3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4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4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4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5" Type="http://schemas.openxmlformats.org/officeDocument/2006/relationships/image" Target="../media/image62.jpeg"/><Relationship Id="rId6" Type="http://schemas.openxmlformats.org/officeDocument/2006/relationships/image" Target="../media/image63.jpeg"/><Relationship Id="rId7" Type="http://schemas.openxmlformats.org/officeDocument/2006/relationships/image" Target="../media/image64.jpeg"/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43.xml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image" Target="../media/image71.jpeg"/><Relationship Id="rId20" Type="http://schemas.openxmlformats.org/officeDocument/2006/relationships/image" Target="../media/image82.jpeg"/><Relationship Id="rId21" Type="http://schemas.openxmlformats.org/officeDocument/2006/relationships/image" Target="../media/image83.jpeg"/><Relationship Id="rId22" Type="http://schemas.openxmlformats.org/officeDocument/2006/relationships/image" Target="../media/image84.jpeg"/><Relationship Id="rId23" Type="http://schemas.openxmlformats.org/officeDocument/2006/relationships/image" Target="../media/image85.jpeg"/><Relationship Id="rId24" Type="http://schemas.openxmlformats.org/officeDocument/2006/relationships/image" Target="../media/image86.jpeg"/><Relationship Id="rId25" Type="http://schemas.openxmlformats.org/officeDocument/2006/relationships/image" Target="../media/image87.jpeg"/><Relationship Id="rId26" Type="http://schemas.openxmlformats.org/officeDocument/2006/relationships/image" Target="../media/image88.jpeg"/><Relationship Id="rId10" Type="http://schemas.openxmlformats.org/officeDocument/2006/relationships/image" Target="../media/image72.jpeg"/><Relationship Id="rId11" Type="http://schemas.openxmlformats.org/officeDocument/2006/relationships/image" Target="../media/image73.jpeg"/><Relationship Id="rId12" Type="http://schemas.openxmlformats.org/officeDocument/2006/relationships/image" Target="../media/image74.jpeg"/><Relationship Id="rId13" Type="http://schemas.openxmlformats.org/officeDocument/2006/relationships/image" Target="../media/image75.jpeg"/><Relationship Id="rId14" Type="http://schemas.openxmlformats.org/officeDocument/2006/relationships/image" Target="../media/image76.jpeg"/><Relationship Id="rId15" Type="http://schemas.openxmlformats.org/officeDocument/2006/relationships/image" Target="../media/image77.jpeg"/><Relationship Id="rId16" Type="http://schemas.openxmlformats.org/officeDocument/2006/relationships/image" Target="../media/image78.jpeg"/><Relationship Id="rId17" Type="http://schemas.openxmlformats.org/officeDocument/2006/relationships/image" Target="../media/image79.jpeg"/><Relationship Id="rId18" Type="http://schemas.openxmlformats.org/officeDocument/2006/relationships/image" Target="../media/image80.jpeg"/><Relationship Id="rId19" Type="http://schemas.openxmlformats.org/officeDocument/2006/relationships/image" Target="../media/image81.jpeg"/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6" Type="http://schemas.openxmlformats.org/officeDocument/2006/relationships/image" Target="../media/image68.jpeg"/><Relationship Id="rId7" Type="http://schemas.openxmlformats.org/officeDocument/2006/relationships/image" Target="../media/image69.jpeg"/><Relationship Id="rId8" Type="http://schemas.openxmlformats.org/officeDocument/2006/relationships/image" Target="../media/image7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jpeg"/><Relationship Id="rId5" Type="http://schemas.openxmlformats.org/officeDocument/2006/relationships/image" Target="../media/image91.jpeg"/><Relationship Id="rId6" Type="http://schemas.openxmlformats.org/officeDocument/2006/relationships/image" Target="../media/image92.jpeg"/><Relationship Id="rId7" Type="http://schemas.openxmlformats.org/officeDocument/2006/relationships/image" Target="../media/image93.jpeg"/><Relationship Id="rId8" Type="http://schemas.openxmlformats.org/officeDocument/2006/relationships/image" Target="../media/image94.jpeg"/><Relationship Id="rId9" Type="http://schemas.openxmlformats.org/officeDocument/2006/relationships/image" Target="../media/image95.jpeg"/><Relationship Id="rId10" Type="http://schemas.openxmlformats.org/officeDocument/2006/relationships/image" Target="../media/image96.jpeg"/><Relationship Id="rId11" Type="http://schemas.openxmlformats.org/officeDocument/2006/relationships/image" Target="../media/image97.jpeg"/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45.xml"/></Relationships>
</file>

<file path=ppt/slides/_rels/slide4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4.jpeg"/><Relationship Id="rId20" Type="http://schemas.openxmlformats.org/officeDocument/2006/relationships/image" Target="../media/image115.jpeg"/><Relationship Id="rId21" Type="http://schemas.openxmlformats.org/officeDocument/2006/relationships/image" Target="../media/image116.jpeg"/><Relationship Id="rId10" Type="http://schemas.openxmlformats.org/officeDocument/2006/relationships/image" Target="../media/image105.jpeg"/><Relationship Id="rId11" Type="http://schemas.openxmlformats.org/officeDocument/2006/relationships/image" Target="../media/image106.jpeg"/><Relationship Id="rId12" Type="http://schemas.openxmlformats.org/officeDocument/2006/relationships/image" Target="../media/image107.jpeg"/><Relationship Id="rId13" Type="http://schemas.openxmlformats.org/officeDocument/2006/relationships/image" Target="../media/image108.jpeg"/><Relationship Id="rId14" Type="http://schemas.openxmlformats.org/officeDocument/2006/relationships/image" Target="../media/image109.jpeg"/><Relationship Id="rId15" Type="http://schemas.openxmlformats.org/officeDocument/2006/relationships/image" Target="../media/image110.jpeg"/><Relationship Id="rId16" Type="http://schemas.openxmlformats.org/officeDocument/2006/relationships/image" Target="../media/image111.jpeg"/><Relationship Id="rId17" Type="http://schemas.openxmlformats.org/officeDocument/2006/relationships/image" Target="../media/image112.jpeg"/><Relationship Id="rId18" Type="http://schemas.openxmlformats.org/officeDocument/2006/relationships/image" Target="../media/image113.jpeg"/><Relationship Id="rId19" Type="http://schemas.openxmlformats.org/officeDocument/2006/relationships/image" Target="../media/image114.jpeg"/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98.jpeg"/><Relationship Id="rId4" Type="http://schemas.openxmlformats.org/officeDocument/2006/relationships/image" Target="../media/image99.jpeg"/><Relationship Id="rId5" Type="http://schemas.openxmlformats.org/officeDocument/2006/relationships/image" Target="../media/image100.jpeg"/><Relationship Id="rId6" Type="http://schemas.openxmlformats.org/officeDocument/2006/relationships/image" Target="../media/image101.jpeg"/><Relationship Id="rId7" Type="http://schemas.openxmlformats.org/officeDocument/2006/relationships/image" Target="../media/image102.jpeg"/><Relationship Id="rId8" Type="http://schemas.openxmlformats.org/officeDocument/2006/relationships/image" Target="../media/image10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4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117.png"/><Relationship Id="rId6" Type="http://schemas.openxmlformats.org/officeDocument/2006/relationships/oleObject" Target="../embeddings/oleObject10.bin"/><Relationship Id="rId7" Type="http://schemas.openxmlformats.org/officeDocument/2006/relationships/image" Target="../media/image118.png"/><Relationship Id="rId8" Type="http://schemas.openxmlformats.org/officeDocument/2006/relationships/oleObject" Target="../embeddings/oleObject11.bin"/><Relationship Id="rId9" Type="http://schemas.openxmlformats.org/officeDocument/2006/relationships/image" Target="../media/image119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4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120.png"/><Relationship Id="rId6" Type="http://schemas.openxmlformats.org/officeDocument/2006/relationships/image" Target="../media/image121.jpe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4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5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4" Type="http://schemas.openxmlformats.org/officeDocument/2006/relationships/oleObject" Target="../embeddings/oleObject13.bin"/><Relationship Id="rId5" Type="http://schemas.openxmlformats.org/officeDocument/2006/relationships/image" Target="../media/image122.png"/><Relationship Id="rId6" Type="http://schemas.openxmlformats.org/officeDocument/2006/relationships/oleObject" Target="../embeddings/oleObject14.bin"/><Relationship Id="rId7" Type="http://schemas.openxmlformats.org/officeDocument/2006/relationships/image" Target="../media/image123.png"/><Relationship Id="rId8" Type="http://schemas.openxmlformats.org/officeDocument/2006/relationships/oleObject" Target="../embeddings/oleObject15.bin"/><Relationship Id="rId9" Type="http://schemas.openxmlformats.org/officeDocument/2006/relationships/image" Target="../media/image124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4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5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4" Type="http://schemas.openxmlformats.org/officeDocument/2006/relationships/oleObject" Target="../embeddings/oleObject16.bin"/><Relationship Id="rId5" Type="http://schemas.openxmlformats.org/officeDocument/2006/relationships/image" Target="../media/image125.png"/><Relationship Id="rId6" Type="http://schemas.openxmlformats.org/officeDocument/2006/relationships/oleObject" Target="../embeddings/oleObject17.bin"/><Relationship Id="rId7" Type="http://schemas.openxmlformats.org/officeDocument/2006/relationships/image" Target="../media/image126.png"/><Relationship Id="rId8" Type="http://schemas.openxmlformats.org/officeDocument/2006/relationships/oleObject" Target="../embeddings/oleObject18.bin"/><Relationship Id="rId9" Type="http://schemas.openxmlformats.org/officeDocument/2006/relationships/image" Target="../media/image127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4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4" Type="http://schemas.openxmlformats.org/officeDocument/2006/relationships/oleObject" Target="../embeddings/oleObject19.bin"/><Relationship Id="rId5" Type="http://schemas.openxmlformats.org/officeDocument/2006/relationships/image" Target="../media/image128.png"/><Relationship Id="rId6" Type="http://schemas.openxmlformats.org/officeDocument/2006/relationships/oleObject" Target="../embeddings/oleObject20.bin"/><Relationship Id="rId7" Type="http://schemas.openxmlformats.org/officeDocument/2006/relationships/image" Target="../media/image129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4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4" Type="http://schemas.openxmlformats.org/officeDocument/2006/relationships/oleObject" Target="../embeddings/oleObject21.bin"/><Relationship Id="rId5" Type="http://schemas.openxmlformats.org/officeDocument/2006/relationships/image" Target="../media/image130.png"/><Relationship Id="rId6" Type="http://schemas.openxmlformats.org/officeDocument/2006/relationships/oleObject" Target="../embeddings/oleObject22.bin"/><Relationship Id="rId7" Type="http://schemas.openxmlformats.org/officeDocument/2006/relationships/image" Target="../media/image131.png"/><Relationship Id="rId8" Type="http://schemas.openxmlformats.org/officeDocument/2006/relationships/oleObject" Target="../embeddings/oleObject23.bin"/><Relationship Id="rId9" Type="http://schemas.openxmlformats.org/officeDocument/2006/relationships/image" Target="../media/image132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5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4" Type="http://schemas.openxmlformats.org/officeDocument/2006/relationships/oleObject" Target="../embeddings/oleObject24.bin"/><Relationship Id="rId5" Type="http://schemas.openxmlformats.org/officeDocument/2006/relationships/image" Target="../media/image133.png"/><Relationship Id="rId6" Type="http://schemas.openxmlformats.org/officeDocument/2006/relationships/oleObject" Target="../embeddings/oleObject25.bin"/><Relationship Id="rId7" Type="http://schemas.openxmlformats.org/officeDocument/2006/relationships/image" Target="../media/image134.png"/><Relationship Id="rId8" Type="http://schemas.openxmlformats.org/officeDocument/2006/relationships/oleObject" Target="../embeddings/oleObject26.bin"/><Relationship Id="rId9" Type="http://schemas.openxmlformats.org/officeDocument/2006/relationships/image" Target="../media/image135.png"/><Relationship Id="rId10" Type="http://schemas.openxmlformats.org/officeDocument/2006/relationships/oleObject" Target="../embeddings/oleObject27.bin"/><Relationship Id="rId11" Type="http://schemas.openxmlformats.org/officeDocument/2006/relationships/image" Target="../media/image136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4" Type="http://schemas.openxmlformats.org/officeDocument/2006/relationships/oleObject" Target="../embeddings/oleObject28.bin"/><Relationship Id="rId5" Type="http://schemas.openxmlformats.org/officeDocument/2006/relationships/image" Target="../media/image137.png"/><Relationship Id="rId6" Type="http://schemas.openxmlformats.org/officeDocument/2006/relationships/oleObject" Target="../embeddings/oleObject29.bin"/><Relationship Id="rId7" Type="http://schemas.openxmlformats.org/officeDocument/2006/relationships/image" Target="../media/image138.png"/><Relationship Id="rId8" Type="http://schemas.openxmlformats.org/officeDocument/2006/relationships/oleObject" Target="../embeddings/oleObject30.bin"/><Relationship Id="rId9" Type="http://schemas.openxmlformats.org/officeDocument/2006/relationships/image" Target="../media/image139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5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14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42.png"/><Relationship Id="rId1" Type="http://schemas.openxmlformats.org/officeDocument/2006/relationships/slideLayout" Target="../slideLayouts/slideLayout81.xml"/><Relationship Id="rId2" Type="http://schemas.openxmlformats.org/officeDocument/2006/relationships/notesSlide" Target="../notesSlides/notesSlide6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4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4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7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notesSlide" Target="../notesSlides/notesSlide6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49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920479"/>
            <a:ext cx="2786082" cy="200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1840" y="1268760"/>
            <a:ext cx="2428892" cy="321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8" name="Picture 4" descr="galapagos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5856" y="4643438"/>
            <a:ext cx="295275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zövegdoboz 10"/>
          <p:cNvSpPr txBox="1"/>
          <p:nvPr/>
        </p:nvSpPr>
        <p:spPr>
          <a:xfrm>
            <a:off x="500034" y="5715016"/>
            <a:ext cx="1982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Falus András</a:t>
            </a:r>
            <a:endParaRPr lang="hu-HU" sz="2400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34834" y="216223"/>
            <a:ext cx="5715721" cy="6924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3900" b="1" dirty="0" smtClean="0"/>
              <a:t>Evolúció és koevolúció</a:t>
            </a:r>
            <a:endParaRPr lang="hu-HU" sz="3900" dirty="0"/>
          </a:p>
        </p:txBody>
      </p:sp>
      <p:pic>
        <p:nvPicPr>
          <p:cNvPr id="10" name="Picture 4" descr="charles_darwin_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292100"/>
            <a:ext cx="2952750" cy="389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KISKIK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72462" y="6072206"/>
            <a:ext cx="762000" cy="557213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CFB8BC-F754-8D40-8CFB-E56A4C265D50}" type="datetime1">
              <a:rPr lang="hu-HU" smtClean="0"/>
              <a:t>17. 05. 16.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4000" smtClean="0"/>
              <a:t>Az élőlények egyszerűsége: </a:t>
            </a:r>
            <a:r>
              <a:rPr lang="en-US" sz="4000" smtClean="0"/>
              <a:t/>
            </a:r>
            <a:br>
              <a:rPr lang="en-US" sz="4000" smtClean="0"/>
            </a:br>
            <a:r>
              <a:rPr lang="hu-HU" sz="2800" smtClean="0"/>
              <a:t>közös pontok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2971800" y="2133600"/>
            <a:ext cx="3305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400">
                <a:solidFill>
                  <a:srgbClr val="000000"/>
                </a:solidFill>
                <a:cs typeface="+mn-cs"/>
              </a:rPr>
              <a:t>Anyagcsere alrendszer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2667000" y="3962400"/>
            <a:ext cx="40179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sz="2400">
                <a:solidFill>
                  <a:srgbClr val="000000"/>
                </a:solidFill>
                <a:cs typeface="+mn-cs"/>
              </a:rPr>
              <a:t>Örökítőanyag</a:t>
            </a:r>
          </a:p>
          <a:p>
            <a:pPr algn="ctr">
              <a:defRPr/>
            </a:pPr>
            <a:r>
              <a:rPr lang="hu-HU" sz="2400">
                <a:solidFill>
                  <a:srgbClr val="000000"/>
                </a:solidFill>
                <a:cs typeface="+mn-cs"/>
              </a:rPr>
              <a:t>(programvezérlő alrendszer)</a:t>
            </a:r>
          </a:p>
        </p:txBody>
      </p:sp>
      <p:sp>
        <p:nvSpPr>
          <p:cNvPr id="19462" name="AutoShape 6"/>
          <p:cNvSpPr>
            <a:spLocks noChangeArrowheads="1"/>
          </p:cNvSpPr>
          <p:nvPr/>
        </p:nvSpPr>
        <p:spPr bwMode="auto">
          <a:xfrm>
            <a:off x="6781800" y="2209800"/>
            <a:ext cx="838200" cy="2743200"/>
          </a:xfrm>
          <a:prstGeom prst="curvedLeftArrow">
            <a:avLst>
              <a:gd name="adj1" fmla="val 65455"/>
              <a:gd name="adj2" fmla="val 130909"/>
              <a:gd name="adj3" fmla="val 33333"/>
            </a:avLst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9463" name="AutoShape 7"/>
          <p:cNvSpPr>
            <a:spLocks noChangeArrowheads="1"/>
          </p:cNvSpPr>
          <p:nvPr/>
        </p:nvSpPr>
        <p:spPr bwMode="auto">
          <a:xfrm rot="10786701" flipH="1">
            <a:off x="1447800" y="2209800"/>
            <a:ext cx="914400" cy="2438400"/>
          </a:xfrm>
          <a:prstGeom prst="curvedRightArrow">
            <a:avLst>
              <a:gd name="adj1" fmla="val 53333"/>
              <a:gd name="adj2" fmla="val 106667"/>
              <a:gd name="adj3" fmla="val 33333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838200" y="4724400"/>
            <a:ext cx="1511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000" b="1">
                <a:solidFill>
                  <a:srgbClr val="FF0000"/>
                </a:solidFill>
                <a:cs typeface="+mn-cs"/>
              </a:rPr>
              <a:t>Programoz</a:t>
            </a: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6858000" y="4953000"/>
            <a:ext cx="1423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000" b="1">
                <a:solidFill>
                  <a:srgbClr val="008000"/>
                </a:solidFill>
                <a:cs typeface="+mn-cs"/>
              </a:rPr>
              <a:t>Szintetizál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228600" y="1905000"/>
            <a:ext cx="8610600" cy="35814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3032125" y="5221288"/>
            <a:ext cx="2847975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400">
                <a:solidFill>
                  <a:srgbClr val="0000FF"/>
                </a:solidFill>
                <a:cs typeface="+mn-cs"/>
              </a:rPr>
              <a:t>Határoló alrendszer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058F5-8F53-9D4F-BB1E-1B653E54FBF9}" type="datetime1">
              <a:rPr lang="hu-HU" smtClean="0"/>
              <a:t>17. 05. 16.</a:t>
            </a:fld>
            <a:endParaRPr lang="hu-HU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mtClean="0"/>
              <a:t>Programvezérlő alrendszer</a:t>
            </a: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295400"/>
            <a:ext cx="5562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D2A32F-1289-144A-A34D-C3F35BBBA40E}" type="datetime1">
              <a:rPr lang="hu-HU" smtClean="0"/>
              <a:t>17. 05. 16.</a:t>
            </a:fld>
            <a:endParaRPr lang="hu-HU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mtClean="0"/>
              <a:t>A határoló alrendszer</a:t>
            </a:r>
          </a:p>
        </p:txBody>
      </p:sp>
      <p:pic>
        <p:nvPicPr>
          <p:cNvPr id="12800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76400"/>
            <a:ext cx="914400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E49FA3-B21B-0B4B-88FA-07165762EFA8}" type="datetime1">
              <a:rPr lang="hu-HU" smtClean="0"/>
              <a:t>17. 05. 16.</a:t>
            </a:fld>
            <a:endParaRPr lang="hu-HU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hu-HU" sz="4000" smtClean="0">
                <a:solidFill>
                  <a:schemeClr val="tx1"/>
                </a:solidFill>
              </a:rPr>
              <a:t>Az anyagcsere alrendszer</a:t>
            </a:r>
            <a:br>
              <a:rPr lang="hu-HU" sz="4000" smtClean="0">
                <a:solidFill>
                  <a:schemeClr val="tx1"/>
                </a:solidFill>
              </a:rPr>
            </a:br>
            <a:endParaRPr lang="hu-HU" sz="4000" smtClean="0">
              <a:solidFill>
                <a:schemeClr val="tx1"/>
              </a:solidFill>
            </a:endParaRPr>
          </a:p>
        </p:txBody>
      </p:sp>
      <p:pic>
        <p:nvPicPr>
          <p:cNvPr id="12902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762000"/>
            <a:ext cx="4754563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53" name="Picture 5"/>
          <p:cNvPicPr>
            <a:picLocks noChangeAspect="1" noChangeArrowheads="1"/>
          </p:cNvPicPr>
          <p:nvPr/>
        </p:nvPicPr>
        <p:blipFill>
          <a:blip r:embed="rId4"/>
          <a:srcRect t="11239"/>
          <a:stretch>
            <a:fillRect/>
          </a:stretch>
        </p:blipFill>
        <p:spPr bwMode="auto">
          <a:xfrm>
            <a:off x="1730375" y="809625"/>
            <a:ext cx="5683250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3843E2-B93B-DC48-8DD9-E064F715A7C3}" type="datetime1">
              <a:rPr lang="hu-HU" smtClean="0"/>
              <a:t>17. 05. 16.</a:t>
            </a:fld>
            <a:endParaRPr lang="hu-HU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hu-HU" smtClean="0"/>
              <a:t>Az élőlények változatossága</a:t>
            </a:r>
          </a:p>
        </p:txBody>
      </p:sp>
      <p:pic>
        <p:nvPicPr>
          <p:cNvPr id="130051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447800"/>
            <a:ext cx="2057400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2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6538" y="2438400"/>
            <a:ext cx="255746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3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5400" y="4394200"/>
            <a:ext cx="369570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4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81400" y="1219200"/>
            <a:ext cx="2344738" cy="30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9D4A3D-F773-0B4F-A873-DBA55DAAB445}" type="datetime1">
              <a:rPr lang="hu-HU" smtClean="0"/>
              <a:t>17. 05. 16.</a:t>
            </a:fld>
            <a:endParaRPr lang="hu-HU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hu-HU" smtClean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mtClean="0"/>
          </a:p>
        </p:txBody>
      </p:sp>
      <p:pic>
        <p:nvPicPr>
          <p:cNvPr id="13107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9350" y="1357298"/>
            <a:ext cx="5490525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642910" y="357166"/>
            <a:ext cx="8301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A biológiai rendszerek hálózatokban működnek</a:t>
            </a:r>
            <a:endParaRPr lang="hu-HU" sz="2800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EBDEB2-2E49-854A-95FE-925B9DCFC72F}" type="datetime1">
              <a:rPr lang="hu-HU" smtClean="0"/>
              <a:t>17. 05. 16.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4000" smtClean="0"/>
              <a:t>Az evolúció motorjai: a mutáció és a szelekció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9800"/>
            <a:ext cx="8229600" cy="3916363"/>
          </a:xfrm>
        </p:spPr>
        <p:txBody>
          <a:bodyPr/>
          <a:lstStyle/>
          <a:p>
            <a:pPr eaLnBrk="1" hangingPunct="1"/>
            <a:r>
              <a:rPr lang="hu-HU" dirty="0" smtClean="0"/>
              <a:t>Mutációval új változatok jönnek létre</a:t>
            </a:r>
          </a:p>
          <a:p>
            <a:pPr marL="0" indent="0" eaLnBrk="1" hangingPunct="1">
              <a:buNone/>
            </a:pPr>
            <a:r>
              <a:rPr lang="hu-HU" dirty="0" smtClean="0">
                <a:solidFill>
                  <a:srgbClr val="FF0000"/>
                </a:solidFill>
              </a:rPr>
              <a:t>       </a:t>
            </a:r>
            <a:r>
              <a:rPr lang="hu-HU" b="1" dirty="0" smtClean="0">
                <a:solidFill>
                  <a:srgbClr val="FF0000"/>
                </a:solidFill>
              </a:rPr>
              <a:t>random</a:t>
            </a:r>
          </a:p>
          <a:p>
            <a:pPr eaLnBrk="1" hangingPunct="1"/>
            <a:r>
              <a:rPr lang="hu-HU" dirty="0" smtClean="0"/>
              <a:t>A szelekciók sorozata miatt a nagyobb rátermettségű terjed el, optimumkeresés</a:t>
            </a:r>
          </a:p>
          <a:p>
            <a:pPr marL="0" indent="0" eaLnBrk="1" hangingPunct="1">
              <a:buNone/>
            </a:pPr>
            <a:r>
              <a:rPr lang="hu-HU" dirty="0"/>
              <a:t> </a:t>
            </a:r>
            <a:r>
              <a:rPr lang="hu-HU" dirty="0" smtClean="0"/>
              <a:t>     </a:t>
            </a:r>
            <a:r>
              <a:rPr lang="hu-HU" b="1" dirty="0" smtClean="0">
                <a:solidFill>
                  <a:srgbClr val="FF0000"/>
                </a:solidFill>
              </a:rPr>
              <a:t>nem-random</a:t>
            </a:r>
            <a:endParaRPr lang="hu-HU" b="1" dirty="0" smtClean="0"/>
          </a:p>
          <a:p>
            <a:pPr eaLnBrk="1" hangingPunct="1">
              <a:buFontTx/>
              <a:buNone/>
            </a:pPr>
            <a:endParaRPr lang="hu-HU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F6359B-7FCC-5E4F-BD97-C980BC64D73B}" type="datetime1">
              <a:rPr lang="hu-HU" smtClean="0"/>
              <a:t>17. 05. 16.</a:t>
            </a:fld>
            <a:endParaRPr lang="hu-HU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smtClean="0"/>
          </a:p>
        </p:txBody>
      </p:sp>
      <p:sp>
        <p:nvSpPr>
          <p:cNvPr id="135171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smtClean="0"/>
          </a:p>
        </p:txBody>
      </p:sp>
      <p:pic>
        <p:nvPicPr>
          <p:cNvPr id="13517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943975" cy="53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EC9BA4-C1B1-2A40-9CAE-F85271623DF5}" type="datetime1">
              <a:rPr lang="hu-HU" smtClean="0"/>
              <a:t>17. 05. 16.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229600" cy="1143000"/>
          </a:xfrm>
        </p:spPr>
        <p:txBody>
          <a:bodyPr/>
          <a:lstStyle/>
          <a:p>
            <a:pPr eaLnBrk="1" hangingPunct="1"/>
            <a:r>
              <a:rPr lang="hu-HU" smtClean="0"/>
              <a:t>Másolási hibák</a:t>
            </a:r>
          </a:p>
        </p:txBody>
      </p:sp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9144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133600"/>
            <a:ext cx="4343400" cy="427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DE041C-8618-6A4D-B94F-8A3996D9D8B0}" type="datetime1">
              <a:rPr lang="hu-HU" smtClean="0"/>
              <a:t>17. 05. 16.</a:t>
            </a:fld>
            <a:endParaRPr lang="hu-HU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mtClean="0"/>
              <a:t>Másolási hibák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u-HU" smtClean="0"/>
              <a:t>A tulajdonságokat a DNS (és a környezet) határozza meg</a:t>
            </a:r>
          </a:p>
          <a:p>
            <a:pPr eaLnBrk="1" hangingPunct="1">
              <a:lnSpc>
                <a:spcPct val="90000"/>
              </a:lnSpc>
            </a:pPr>
            <a:r>
              <a:rPr lang="hu-HU" smtClean="0"/>
              <a:t>A DNS-ben 4 féle </a:t>
            </a:r>
            <a:r>
              <a:rPr lang="hu-HU" i="1" smtClean="0"/>
              <a:t>bázis</a:t>
            </a:r>
            <a:r>
              <a:rPr lang="hu-HU" smtClean="0"/>
              <a:t> kódolja az információt: A, T, G, C</a:t>
            </a:r>
          </a:p>
          <a:p>
            <a:pPr eaLnBrk="1" hangingPunct="1">
              <a:lnSpc>
                <a:spcPct val="90000"/>
              </a:lnSpc>
            </a:pPr>
            <a:r>
              <a:rPr lang="hu-HU" smtClean="0"/>
              <a:t>Ezek sorrendje határozza meg a fehérjék elsődleges szerkezetét</a:t>
            </a:r>
          </a:p>
          <a:p>
            <a:pPr eaLnBrk="1" hangingPunct="1">
              <a:lnSpc>
                <a:spcPct val="90000"/>
              </a:lnSpc>
            </a:pPr>
            <a:r>
              <a:rPr lang="hu-HU" smtClean="0"/>
              <a:t>A DNS sejtosztódáskor, így az ivarsejtjeink képződésekor is lemásolódik, megkettőződik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DA855F-C2DA-924F-979C-768405E5121E}" type="datetime1">
              <a:rPr lang="hu-HU" smtClean="0"/>
              <a:t>17. 05. 16.</a:t>
            </a:fld>
            <a:endParaRPr lang="hu-HU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hu-HU" smtClean="0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hu-HU" smtClean="0"/>
          </a:p>
        </p:txBody>
      </p:sp>
      <p:pic>
        <p:nvPicPr>
          <p:cNvPr id="121860" name="Picture 4" descr="1039"/>
          <p:cNvPicPr>
            <a:picLocks noChangeAspect="1" noChangeArrowheads="1"/>
          </p:cNvPicPr>
          <p:nvPr/>
        </p:nvPicPr>
        <p:blipFill>
          <a:blip r:embed="rId3">
            <a:lum bright="12000"/>
          </a:blip>
          <a:srcRect/>
          <a:stretch>
            <a:fillRect/>
          </a:stretch>
        </p:blipFill>
        <p:spPr bwMode="auto">
          <a:xfrm>
            <a:off x="0" y="641350"/>
            <a:ext cx="9144000" cy="602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1" name="Text Box 5"/>
          <p:cNvSpPr txBox="1">
            <a:spLocks noChangeArrowheads="1"/>
          </p:cNvSpPr>
          <p:nvPr/>
        </p:nvSpPr>
        <p:spPr bwMode="auto">
          <a:xfrm>
            <a:off x="179388" y="3500438"/>
            <a:ext cx="10572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FF0000"/>
                </a:solidFill>
              </a:rPr>
              <a:t>archeák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121862" name="Text Box 6"/>
          <p:cNvSpPr txBox="1">
            <a:spLocks noChangeArrowheads="1"/>
          </p:cNvSpPr>
          <p:nvPr/>
        </p:nvSpPr>
        <p:spPr bwMode="auto">
          <a:xfrm>
            <a:off x="2195513" y="685800"/>
            <a:ext cx="15573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FF0000"/>
                </a:solidFill>
              </a:rPr>
              <a:t>bak</a:t>
            </a:r>
            <a:r>
              <a:rPr lang="en-US" b="1">
                <a:solidFill>
                  <a:srgbClr val="FF0000"/>
                </a:solidFill>
              </a:rPr>
              <a:t>t</a:t>
            </a:r>
            <a:r>
              <a:rPr lang="hu-HU" b="1">
                <a:solidFill>
                  <a:srgbClr val="FF0000"/>
                </a:solidFill>
              </a:rPr>
              <a:t>é</a:t>
            </a:r>
            <a:r>
              <a:rPr lang="en-US" b="1">
                <a:solidFill>
                  <a:srgbClr val="FF0000"/>
                </a:solidFill>
              </a:rPr>
              <a:t>ri</a:t>
            </a:r>
            <a:r>
              <a:rPr lang="hu-HU" b="1">
                <a:solidFill>
                  <a:srgbClr val="FF0000"/>
                </a:solidFill>
              </a:rPr>
              <a:t>umok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121863" name="Text Box 7"/>
          <p:cNvSpPr txBox="1">
            <a:spLocks noChangeArrowheads="1"/>
          </p:cNvSpPr>
          <p:nvPr/>
        </p:nvSpPr>
        <p:spPr bwMode="auto">
          <a:xfrm>
            <a:off x="6877050" y="1484313"/>
            <a:ext cx="915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FF0000"/>
                </a:solidFill>
              </a:rPr>
              <a:t>állatok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121864" name="Text Box 8"/>
          <p:cNvSpPr txBox="1">
            <a:spLocks noChangeArrowheads="1"/>
          </p:cNvSpPr>
          <p:nvPr/>
        </p:nvSpPr>
        <p:spPr bwMode="auto">
          <a:xfrm>
            <a:off x="7596188" y="3573463"/>
            <a:ext cx="12493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>
                <a:solidFill>
                  <a:srgbClr val="FF0000"/>
                </a:solidFill>
              </a:rPr>
              <a:t>növények</a:t>
            </a:r>
            <a:endParaRPr lang="en-GB" b="1">
              <a:solidFill>
                <a:srgbClr val="FF0000"/>
              </a:solidFill>
            </a:endParaRPr>
          </a:p>
        </p:txBody>
      </p:sp>
      <p:sp>
        <p:nvSpPr>
          <p:cNvPr id="121865" name="Text Box 10"/>
          <p:cNvSpPr txBox="1">
            <a:spLocks noChangeArrowheads="1"/>
          </p:cNvSpPr>
          <p:nvPr/>
        </p:nvSpPr>
        <p:spPr bwMode="auto">
          <a:xfrm>
            <a:off x="1042988" y="49213"/>
            <a:ext cx="4597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</a:rPr>
              <a:t>Evol</a:t>
            </a:r>
            <a:r>
              <a:rPr lang="hu-HU" sz="2800" b="1">
                <a:solidFill>
                  <a:srgbClr val="000000"/>
                </a:solidFill>
              </a:rPr>
              <a:t>úciós fa: 4 milliárd év</a:t>
            </a:r>
            <a:endParaRPr lang="en-GB" sz="2800" b="1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6453336"/>
            <a:ext cx="6381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leghosszabb</a:t>
            </a:r>
            <a:r>
              <a:rPr lang="en-US" dirty="0" smtClean="0"/>
              <a:t> </a:t>
            </a:r>
            <a:r>
              <a:rPr lang="en-US" dirty="0" err="1" smtClean="0"/>
              <a:t>átmenet</a:t>
            </a:r>
            <a:r>
              <a:rPr lang="en-US" dirty="0" smtClean="0"/>
              <a:t>: </a:t>
            </a:r>
            <a:r>
              <a:rPr lang="en-US" dirty="0" err="1" smtClean="0"/>
              <a:t>prokariota</a:t>
            </a:r>
            <a:r>
              <a:rPr lang="en-US" dirty="0" smtClean="0"/>
              <a:t>—</a:t>
            </a:r>
            <a:r>
              <a:rPr lang="en-US" dirty="0" err="1" smtClean="0"/>
              <a:t>eukariota</a:t>
            </a:r>
            <a:r>
              <a:rPr lang="en-US" dirty="0" smtClean="0"/>
              <a:t> (2 </a:t>
            </a:r>
            <a:r>
              <a:rPr lang="en-US" dirty="0" err="1" smtClean="0"/>
              <a:t>milliárd</a:t>
            </a:r>
            <a:r>
              <a:rPr lang="en-US" dirty="0" smtClean="0"/>
              <a:t> </a:t>
            </a:r>
            <a:r>
              <a:rPr lang="en-US" dirty="0" err="1" smtClean="0"/>
              <a:t>év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DD9118-D0A5-6545-B43C-298E61BFB7C5}" type="datetime1">
              <a:rPr lang="hu-HU" smtClean="0"/>
              <a:t>17. 05. 16.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2571750"/>
            <a:ext cx="428625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19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3559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5400" y="0"/>
            <a:ext cx="403860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Line 7"/>
          <p:cNvSpPr>
            <a:spLocks noChangeShapeType="1"/>
          </p:cNvSpPr>
          <p:nvPr/>
        </p:nvSpPr>
        <p:spPr bwMode="auto">
          <a:xfrm>
            <a:off x="2895600" y="1600200"/>
            <a:ext cx="2895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59B1F3-DE8A-4D40-A5CB-70615A3A2E8E}" type="datetime1">
              <a:rPr lang="hu-HU" smtClean="0"/>
              <a:t>17. 05. 16.</a:t>
            </a:fld>
            <a:endParaRPr lang="hu-HU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dirty="0" smtClean="0"/>
              <a:t>Másolási </a:t>
            </a:r>
            <a:r>
              <a:rPr lang="hu-HU" i="1" dirty="0" smtClean="0"/>
              <a:t>„hibák”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hu-HU" smtClean="0"/>
              <a:t>Több a hibás másolat, mint a nem hibás</a:t>
            </a:r>
          </a:p>
          <a:p>
            <a:pPr eaLnBrk="1" hangingPunct="1">
              <a:buFontTx/>
              <a:buNone/>
            </a:pPr>
            <a:r>
              <a:rPr lang="hu-HU" smtClean="0"/>
              <a:t>(magyar ABC 44 betűből áll, ezek közül adott pozícióban 1 a helyes, a többi hibás)</a:t>
            </a:r>
          </a:p>
          <a:p>
            <a:pPr eaLnBrk="1" hangingPunct="1">
              <a:buFontTx/>
              <a:buNone/>
            </a:pPr>
            <a:r>
              <a:rPr lang="hu-HU" smtClean="0"/>
              <a:t>DNS: 4 „betű”</a:t>
            </a:r>
          </a:p>
          <a:p>
            <a:pPr eaLnBrk="1" hangingPunct="1">
              <a:buFontTx/>
              <a:buNone/>
            </a:pPr>
            <a:r>
              <a:rPr lang="hu-HU" smtClean="0"/>
              <a:t>10 bp hosszúságú DNS: 10 „betű”</a:t>
            </a:r>
          </a:p>
          <a:p>
            <a:pPr eaLnBrk="1" hangingPunct="1">
              <a:buFontTx/>
              <a:buNone/>
            </a:pPr>
            <a:r>
              <a:rPr lang="hu-HU" smtClean="0"/>
              <a:t>Minden pozícióban 4 lehet: 4</a:t>
            </a:r>
            <a:r>
              <a:rPr lang="hu-HU" baseline="30000" smtClean="0"/>
              <a:t>10=</a:t>
            </a:r>
            <a:r>
              <a:rPr lang="hu-HU" smtClean="0"/>
              <a:t>1.048.576 lehetőség</a:t>
            </a:r>
          </a:p>
          <a:p>
            <a:pPr eaLnBrk="1" hangingPunct="1">
              <a:buFontTx/>
              <a:buNone/>
            </a:pPr>
            <a:r>
              <a:rPr lang="hu-HU" smtClean="0"/>
              <a:t>Ezek közül </a:t>
            </a:r>
            <a:r>
              <a:rPr lang="hu-HU" b="1" smtClean="0"/>
              <a:t>1 hibátlan, 1.048.575  hibás</a:t>
            </a:r>
            <a:r>
              <a:rPr lang="hu-HU" smtClean="0"/>
              <a:t>!</a:t>
            </a:r>
          </a:p>
          <a:p>
            <a:pPr eaLnBrk="1" hangingPunct="1">
              <a:buFontTx/>
              <a:buNone/>
            </a:pPr>
            <a:endParaRPr lang="hu-HU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CB195F-ACE6-444F-B89E-D1FD04359F40}" type="datetime1">
              <a:rPr lang="hu-HU" smtClean="0"/>
              <a:t>17. 05. 16.</a:t>
            </a:fld>
            <a:endParaRPr lang="hu-HU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mtClean="0"/>
              <a:t>Másolási hibák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hu-HU" dirty="0" smtClean="0"/>
              <a:t>Egyetlen sejtünkben </a:t>
            </a:r>
            <a:r>
              <a:rPr lang="en-US" dirty="0" smtClean="0"/>
              <a:t>3</a:t>
            </a:r>
            <a:r>
              <a:rPr lang="hu-HU" dirty="0" smtClean="0"/>
              <a:t>.</a:t>
            </a:r>
            <a:r>
              <a:rPr lang="en-US" dirty="0" smtClean="0"/>
              <a:t>2</a:t>
            </a:r>
            <a:r>
              <a:rPr lang="hu-HU" dirty="0" smtClean="0"/>
              <a:t>00.000.000 bp-nyi DNS van!</a:t>
            </a:r>
          </a:p>
          <a:p>
            <a:pPr eaLnBrk="1" hangingPunct="1">
              <a:buFontTx/>
              <a:buNone/>
            </a:pPr>
            <a:r>
              <a:rPr lang="hu-HU" dirty="0" smtClean="0"/>
              <a:t>4</a:t>
            </a:r>
            <a:r>
              <a:rPr lang="hu-HU" baseline="30000" dirty="0" smtClean="0"/>
              <a:t>3.</a:t>
            </a:r>
            <a:r>
              <a:rPr lang="en-US" baseline="30000" dirty="0" smtClean="0"/>
              <a:t>2</a:t>
            </a:r>
            <a:r>
              <a:rPr lang="hu-HU" baseline="30000" dirty="0" smtClean="0"/>
              <a:t>00.000.000</a:t>
            </a:r>
            <a:r>
              <a:rPr lang="hu-HU" dirty="0" smtClean="0"/>
              <a:t> -1 hibás kópia, 1 hibátlan</a:t>
            </a:r>
            <a:endParaRPr lang="en-US" dirty="0" smtClean="0"/>
          </a:p>
          <a:p>
            <a:pPr eaLnBrk="1" hangingPunct="1">
              <a:buFontTx/>
              <a:buNone/>
            </a:pPr>
            <a:endParaRPr lang="hu-HU" dirty="0" smtClean="0"/>
          </a:p>
          <a:p>
            <a:pPr eaLnBrk="1" hangingPunct="1">
              <a:buFontTx/>
              <a:buNone/>
            </a:pPr>
            <a:r>
              <a:rPr lang="hu-HU" dirty="0" smtClean="0"/>
              <a:t>A legpontosabb másolórendszer is hibázik!</a:t>
            </a:r>
          </a:p>
          <a:p>
            <a:pPr eaLnBrk="1" hangingPunct="1">
              <a:buFontTx/>
              <a:buNone/>
            </a:pPr>
            <a:endParaRPr lang="hu-HU" dirty="0"/>
          </a:p>
          <a:p>
            <a:pPr eaLnBrk="1" hangingPunct="1">
              <a:buFontTx/>
              <a:buNone/>
            </a:pPr>
            <a:r>
              <a:rPr lang="hu-HU" dirty="0" smtClean="0"/>
              <a:t>HIBA = VARIÁCIÓ!!</a:t>
            </a:r>
          </a:p>
          <a:p>
            <a:pPr eaLnBrk="1" hangingPunct="1"/>
            <a:endParaRPr lang="hu-HU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B29DCA-158A-C547-9354-11DCA4C2A7D8}" type="datetime1">
              <a:rPr lang="hu-HU" smtClean="0"/>
              <a:t>17. 05. 16.</a:t>
            </a:fld>
            <a:endParaRPr lang="hu-HU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mtClean="0"/>
              <a:t>Másolási hibák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hu-HU" smtClean="0"/>
              <a:t>A mutációk többsége semleges, jelentős része „káros”, ritkán „hasznos”</a:t>
            </a:r>
          </a:p>
          <a:p>
            <a:pPr eaLnBrk="1" hangingPunct="1">
              <a:buFontTx/>
              <a:buNone/>
            </a:pPr>
            <a:r>
              <a:rPr lang="hu-HU" smtClean="0"/>
              <a:t>pl. albínók</a:t>
            </a: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534400" cy="561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3505200"/>
            <a:ext cx="3733800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7400" y="3314700"/>
            <a:ext cx="47625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7400" y="3352800"/>
            <a:ext cx="4762500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38400" y="34290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4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14563" y="1928813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5" name="Picture 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57438" y="2857500"/>
            <a:ext cx="365760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6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43125" y="1214438"/>
            <a:ext cx="45624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4111A8-6946-E74C-A815-9AE7DEFEBB5E}" type="datetime1">
              <a:rPr lang="hu-HU" smtClean="0"/>
              <a:t>17. 05. 16.</a:t>
            </a:fld>
            <a:endParaRPr lang="hu-HU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5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8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Charles Darwin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hu-HU" sz="2800" b="1" dirty="0" smtClean="0">
                <a:solidFill>
                  <a:srgbClr val="333399"/>
                </a:solidFill>
              </a:rPr>
              <a:t>	Nagyon hatott rá </a:t>
            </a:r>
            <a:r>
              <a:rPr lang="en-US" sz="2800" b="1" dirty="0" smtClean="0">
                <a:solidFill>
                  <a:srgbClr val="333399"/>
                </a:solidFill>
              </a:rPr>
              <a:t>Charles Lyell</a:t>
            </a:r>
            <a:r>
              <a:rPr lang="en-US" sz="2800" dirty="0" smtClean="0"/>
              <a:t> </a:t>
            </a:r>
            <a:r>
              <a:rPr lang="hu-HU" sz="2800" dirty="0" smtClean="0"/>
              <a:t>geológus</a:t>
            </a:r>
            <a:r>
              <a:rPr lang="en-US" sz="2800" dirty="0" smtClean="0"/>
              <a:t>	</a:t>
            </a:r>
            <a:r>
              <a:rPr lang="en-US" sz="2800" b="1" dirty="0" smtClean="0">
                <a:solidFill>
                  <a:srgbClr val="006600"/>
                </a:solidFill>
              </a:rPr>
              <a:t>“Principles of Geology”</a:t>
            </a:r>
            <a:r>
              <a:rPr lang="hu-HU" sz="2800" b="1" dirty="0" smtClean="0">
                <a:solidFill>
                  <a:srgbClr val="006600"/>
                </a:solidFill>
              </a:rPr>
              <a:t> c. könyve</a:t>
            </a:r>
            <a:endParaRPr lang="en-US" sz="2800" dirty="0" smtClean="0"/>
          </a:p>
          <a:p>
            <a:pPr>
              <a:buFontTx/>
              <a:buNone/>
              <a:defRPr/>
            </a:pPr>
            <a:endParaRPr lang="en-US" sz="2800" dirty="0" smtClean="0"/>
          </a:p>
          <a:p>
            <a:pPr>
              <a:buFontTx/>
              <a:buNone/>
              <a:defRPr/>
            </a:pPr>
            <a:r>
              <a:rPr lang="hu-HU" sz="2800" dirty="0" smtClean="0"/>
              <a:t>    A korábbi és ma is működő természeti erők megváltoztatják a Föld felszínét</a:t>
            </a:r>
            <a:endParaRPr lang="en-US" sz="2800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CA1109-9E59-B542-BCF8-E05B33569665}" type="datetime1">
              <a:rPr lang="hu-HU" smtClean="0"/>
              <a:t>17. 05. 16.</a:t>
            </a:fld>
            <a:endParaRPr lang="hu-HU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4"/>
          <p:cNvSpPr>
            <a:spLocks noGrp="1" noChangeArrowheads="1"/>
          </p:cNvSpPr>
          <p:nvPr>
            <p:ph type="title"/>
          </p:nvPr>
        </p:nvSpPr>
        <p:spPr>
          <a:xfrm>
            <a:off x="28889" y="0"/>
            <a:ext cx="9144000" cy="1143000"/>
          </a:xfrm>
        </p:spPr>
        <p:txBody>
          <a:bodyPr/>
          <a:lstStyle/>
          <a:p>
            <a:pPr eaLnBrk="1" hangingPunct="1"/>
            <a:r>
              <a:rPr lang="hu-HU" sz="4000" dirty="0" smtClean="0"/>
              <a:t>Egy példa a komplexitás növekedésére</a:t>
            </a:r>
          </a:p>
        </p:txBody>
      </p:sp>
      <p:pic>
        <p:nvPicPr>
          <p:cNvPr id="143363" name="Kép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9200"/>
            <a:ext cx="403542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4632325" y="2246313"/>
            <a:ext cx="4283075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hu-HU" sz="2400" dirty="0">
                <a:solidFill>
                  <a:srgbClr val="000000"/>
                </a:solidFill>
                <a:cs typeface="+mn-cs"/>
              </a:rPr>
              <a:t>Az egyes átmeneti formák ma is megtalálhatók egyes állatcsoportoknál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74CE87-918C-4946-A0A5-91966A0F3DC7}" type="datetime1">
              <a:rPr lang="hu-HU" smtClean="0"/>
              <a:t>17. 05. 16.</a:t>
            </a:fld>
            <a:endParaRPr lang="hu-HU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48" y="-285776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b="1" dirty="0" err="1" smtClean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Evol</a:t>
            </a:r>
            <a:r>
              <a:rPr lang="hu-HU" b="1" dirty="0" err="1" smtClean="0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úció</a:t>
            </a:r>
            <a:endParaRPr lang="en-US" b="1" dirty="0" smtClean="0"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42918"/>
            <a:ext cx="9144000" cy="4114800"/>
          </a:xfrm>
          <a:noFill/>
        </p:spPr>
        <p:txBody>
          <a:bodyPr/>
          <a:lstStyle/>
          <a:p>
            <a:pPr algn="ctr">
              <a:buFontTx/>
              <a:buNone/>
            </a:pPr>
            <a:r>
              <a:rPr lang="hu-HU" sz="4400" b="1" dirty="0" smtClean="0"/>
              <a:t>Az élővilág genetikai transzformációja </a:t>
            </a:r>
          </a:p>
          <a:p>
            <a:pPr algn="ctr">
              <a:buFontTx/>
              <a:buNone/>
            </a:pPr>
            <a:r>
              <a:rPr lang="hu-HU" sz="4400" b="1" dirty="0" smtClean="0"/>
              <a:t>+ </a:t>
            </a:r>
          </a:p>
          <a:p>
            <a:pPr algn="ctr">
              <a:buFontTx/>
              <a:buNone/>
            </a:pPr>
            <a:r>
              <a:rPr lang="hu-HU" sz="4400" b="1" dirty="0" smtClean="0"/>
              <a:t>optimumkeresés</a:t>
            </a:r>
          </a:p>
          <a:p>
            <a:pPr algn="ctr">
              <a:buFontTx/>
              <a:buNone/>
            </a:pPr>
            <a:r>
              <a:rPr lang="hu-HU" sz="2800" b="1" dirty="0" err="1" smtClean="0"/>
              <a:t>Juhász-Nagy</a:t>
            </a:r>
            <a:r>
              <a:rPr lang="hu-HU" sz="2800" b="1" dirty="0" smtClean="0"/>
              <a:t> Pál</a:t>
            </a:r>
          </a:p>
          <a:p>
            <a:pPr algn="ctr">
              <a:buFontTx/>
              <a:buNone/>
            </a:pPr>
            <a:r>
              <a:rPr lang="hu-HU" sz="2800" b="1" dirty="0" smtClean="0"/>
              <a:t>(1935-1993)</a:t>
            </a:r>
            <a:endParaRPr lang="hu-HU" sz="4400" b="1" dirty="0" smtClean="0"/>
          </a:p>
          <a:p>
            <a:pPr algn="ctr">
              <a:buFontTx/>
              <a:buNone/>
            </a:pPr>
            <a:r>
              <a:rPr lang="hu-HU" sz="4400" dirty="0" smtClean="0">
                <a:solidFill>
                  <a:srgbClr val="FF0000"/>
                </a:solidFill>
              </a:rPr>
              <a:t>Az evolúció a genetikai sokféleség és az adaptáció forrása</a:t>
            </a:r>
            <a:endParaRPr lang="en-US" sz="4400" dirty="0" smtClean="0">
              <a:solidFill>
                <a:srgbClr val="FF0000"/>
              </a:solidFill>
            </a:endParaRPr>
          </a:p>
          <a:p>
            <a:pPr algn="ctr">
              <a:buFontTx/>
              <a:buNone/>
            </a:pPr>
            <a:endParaRPr lang="en-US" sz="2800" b="1" dirty="0" smtClean="0"/>
          </a:p>
        </p:txBody>
      </p:sp>
      <p:pic>
        <p:nvPicPr>
          <p:cNvPr id="146437" name="Picture 5" descr="http://3.bp.blogspot.com/_b24a0T91laM/TIahBIDyN8I/AAAAAAAAQNs/IE7WqhssoBo/s1600/Nagy+Gy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2000240"/>
            <a:ext cx="1571636" cy="2096939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C95C0B-889D-ED49-8F70-C53029F2FEBE}" type="datetime1">
              <a:rPr lang="hu-HU" smtClean="0"/>
              <a:t>17. 05. 16.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6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u-HU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Korábbi teória</a:t>
            </a:r>
            <a:endParaRPr lang="en-US" dirty="0" smtClean="0"/>
          </a:p>
        </p:txBody>
      </p:sp>
      <p:sp>
        <p:nvSpPr>
          <p:cNvPr id="8397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228600" y="1981200"/>
            <a:ext cx="8382000" cy="4114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333399"/>
                </a:solidFill>
              </a:rPr>
              <a:t>Jean </a:t>
            </a:r>
            <a:r>
              <a:rPr lang="en-US" sz="2800" b="1" dirty="0" err="1" smtClean="0">
                <a:solidFill>
                  <a:srgbClr val="333399"/>
                </a:solidFill>
              </a:rPr>
              <a:t>Baptiste</a:t>
            </a:r>
            <a:r>
              <a:rPr lang="en-US" sz="2800" b="1" dirty="0" smtClean="0">
                <a:solidFill>
                  <a:srgbClr val="333399"/>
                </a:solidFill>
              </a:rPr>
              <a:t> Lamarck</a:t>
            </a:r>
            <a:r>
              <a:rPr lang="en-US" sz="2800" b="1" dirty="0" smtClean="0"/>
              <a:t> </a:t>
            </a:r>
            <a:r>
              <a:rPr lang="en-US" sz="2800" dirty="0" smtClean="0"/>
              <a:t>(1800’s) </a:t>
            </a:r>
            <a:r>
              <a:rPr lang="hu-HU" sz="2800" b="1" dirty="0" smtClean="0">
                <a:solidFill>
                  <a:schemeClr val="accent3">
                    <a:lumMod val="25000"/>
                  </a:schemeClr>
                </a:solidFill>
              </a:rPr>
              <a:t>nézete</a:t>
            </a:r>
            <a:r>
              <a:rPr lang="en-US" sz="2800" dirty="0" smtClean="0"/>
              <a:t>:</a:t>
            </a:r>
          </a:p>
          <a:p>
            <a:pPr algn="ctr" eaLnBrk="1" hangingPunct="1">
              <a:buFontTx/>
              <a:buNone/>
              <a:defRPr/>
            </a:pPr>
            <a:r>
              <a:rPr lang="en-US" sz="2800" b="1" dirty="0" smtClean="0"/>
              <a:t>	</a:t>
            </a:r>
            <a:r>
              <a:rPr lang="en-US" sz="2800" b="1" dirty="0" smtClean="0">
                <a:solidFill>
                  <a:srgbClr val="333399"/>
                </a:solidFill>
              </a:rPr>
              <a:t>“</a:t>
            </a:r>
            <a:r>
              <a:rPr lang="hu-HU" sz="2800" b="1" dirty="0" smtClean="0">
                <a:solidFill>
                  <a:srgbClr val="333399"/>
                </a:solidFill>
              </a:rPr>
              <a:t>A szerzett tulajdonságok  öröklése az utódokra</a:t>
            </a:r>
            <a:r>
              <a:rPr lang="en-US" sz="2800" b="1" dirty="0" smtClean="0">
                <a:solidFill>
                  <a:srgbClr val="333399"/>
                </a:solidFill>
              </a:rPr>
              <a:t>”</a:t>
            </a:r>
            <a:endParaRPr lang="hu-HU" sz="2800" b="1" dirty="0" smtClean="0">
              <a:solidFill>
                <a:srgbClr val="333399"/>
              </a:solidFill>
            </a:endParaRPr>
          </a:p>
          <a:p>
            <a:pPr algn="ctr" eaLnBrk="1" hangingPunct="1">
              <a:buFontTx/>
              <a:buNone/>
              <a:defRPr/>
            </a:pPr>
            <a:r>
              <a:rPr lang="hu-HU" sz="2800" b="1" dirty="0" smtClean="0">
                <a:solidFill>
                  <a:srgbClr val="333399"/>
                </a:solidFill>
              </a:rPr>
              <a:t>(pl. zsiráf- „teveleopárd”)</a:t>
            </a:r>
            <a:endParaRPr lang="en-US" sz="2800" b="1" dirty="0" smtClean="0"/>
          </a:p>
          <a:p>
            <a:pPr algn="ctr" eaLnBrk="1" hangingPunct="1">
              <a:buFontTx/>
              <a:buNone/>
              <a:defRPr/>
            </a:pPr>
            <a:endParaRPr lang="en-US" sz="2800" b="1" dirty="0" smtClean="0"/>
          </a:p>
        </p:txBody>
      </p:sp>
      <p:sp>
        <p:nvSpPr>
          <p:cNvPr id="4" name="Szövegdoboz 3"/>
          <p:cNvSpPr txBox="1"/>
          <p:nvPr/>
        </p:nvSpPr>
        <p:spPr>
          <a:xfrm>
            <a:off x="683568" y="4077072"/>
            <a:ext cx="6639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De: </a:t>
            </a:r>
            <a:r>
              <a:rPr lang="hu-HU" sz="2800" b="1" dirty="0" err="1" smtClean="0"/>
              <a:t>epigenetika</a:t>
            </a:r>
            <a:r>
              <a:rPr lang="hu-HU" sz="2800" b="1" dirty="0" smtClean="0"/>
              <a:t>—részben öröklődik!!!</a:t>
            </a:r>
            <a:endParaRPr lang="hu-HU" sz="2800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4FC544-012A-8140-A50B-2E6E0B59D513}" type="datetime1">
              <a:rPr lang="hu-HU" smtClean="0"/>
              <a:t>17. 05. 16.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536" y="4724973"/>
            <a:ext cx="2760464" cy="215059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 autoUpdateAnimBg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21429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Charles Darwin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305800" cy="4114800"/>
          </a:xfrm>
        </p:spPr>
        <p:txBody>
          <a:bodyPr/>
          <a:lstStyle/>
          <a:p>
            <a:pPr>
              <a:defRPr/>
            </a:pPr>
            <a:r>
              <a:rPr lang="en-US" sz="2800" b="1" dirty="0" smtClean="0"/>
              <a:t>1859</a:t>
            </a:r>
            <a:r>
              <a:rPr lang="en-US" sz="2800" dirty="0" smtClean="0"/>
              <a:t>:	</a:t>
            </a:r>
            <a:r>
              <a:rPr lang="en-US" sz="2800" b="1" dirty="0" smtClean="0">
                <a:solidFill>
                  <a:srgbClr val="9900CC"/>
                </a:solidFill>
              </a:rPr>
              <a:t>“On the Origin of Species by Means of Natural Selection”</a:t>
            </a:r>
          </a:p>
          <a:p>
            <a:pPr>
              <a:buFontTx/>
              <a:buNone/>
              <a:defRPr/>
            </a:pPr>
            <a:endParaRPr lang="en-US" sz="1600" dirty="0" smtClean="0"/>
          </a:p>
          <a:p>
            <a:pPr>
              <a:buFontTx/>
              <a:buNone/>
              <a:defRPr/>
            </a:pPr>
            <a:r>
              <a:rPr lang="hu-HU" sz="2800" b="1" dirty="0" smtClean="0">
                <a:solidFill>
                  <a:srgbClr val="CC0000"/>
                </a:solidFill>
              </a:rPr>
              <a:t>Két alapvető nézet</a:t>
            </a:r>
            <a:r>
              <a:rPr lang="en-US" sz="2800" b="1" dirty="0" smtClean="0">
                <a:solidFill>
                  <a:srgbClr val="CC0000"/>
                </a:solidFill>
              </a:rPr>
              <a:t>:</a:t>
            </a:r>
          </a:p>
          <a:p>
            <a:pPr>
              <a:buFontTx/>
              <a:buNone/>
              <a:defRPr/>
            </a:pPr>
            <a:r>
              <a:rPr lang="en-US" sz="2800" dirty="0" smtClean="0"/>
              <a:t>	</a:t>
            </a:r>
            <a:r>
              <a:rPr lang="en-US" sz="2800" b="1" dirty="0" smtClean="0">
                <a:solidFill>
                  <a:srgbClr val="006600"/>
                </a:solidFill>
              </a:rPr>
              <a:t>1.	</a:t>
            </a:r>
            <a:r>
              <a:rPr lang="hu-HU" sz="2800" b="1" dirty="0" smtClean="0">
                <a:solidFill>
                  <a:srgbClr val="006600"/>
                </a:solidFill>
              </a:rPr>
              <a:t>A fajok nem változatlanok, hanem egy korábbi (ősi) alakból alakultak ki</a:t>
            </a:r>
            <a:endParaRPr lang="en-US" sz="2800" b="1" dirty="0" smtClean="0">
              <a:solidFill>
                <a:srgbClr val="006600"/>
              </a:solidFill>
            </a:endParaRPr>
          </a:p>
          <a:p>
            <a:pPr>
              <a:buFontTx/>
              <a:buNone/>
              <a:defRPr/>
            </a:pPr>
            <a:endParaRPr lang="en-US" sz="1600" b="1" dirty="0" smtClean="0">
              <a:solidFill>
                <a:srgbClr val="006600"/>
              </a:solidFill>
            </a:endParaRPr>
          </a:p>
          <a:p>
            <a:pPr>
              <a:buFontTx/>
              <a:buNone/>
              <a:defRPr/>
            </a:pPr>
            <a:r>
              <a:rPr lang="en-US" sz="2800" dirty="0" smtClean="0"/>
              <a:t>	</a:t>
            </a:r>
            <a:r>
              <a:rPr lang="en-US" sz="2800" b="1" dirty="0" smtClean="0">
                <a:solidFill>
                  <a:srgbClr val="0000FF"/>
                </a:solidFill>
              </a:rPr>
              <a:t>2.	</a:t>
            </a:r>
            <a:r>
              <a:rPr lang="hu-HU" sz="2800" b="1" dirty="0" smtClean="0">
                <a:solidFill>
                  <a:srgbClr val="0000FF"/>
                </a:solidFill>
              </a:rPr>
              <a:t>Az evolúció mechanizmusa</a:t>
            </a:r>
            <a:r>
              <a:rPr lang="en-US" sz="2800" b="1" dirty="0" smtClean="0">
                <a:solidFill>
                  <a:srgbClr val="0000FF"/>
                </a:solidFill>
              </a:rPr>
              <a:t>:</a:t>
            </a:r>
            <a:r>
              <a:rPr lang="en-US" sz="2800" dirty="0" smtClean="0"/>
              <a:t> 		</a:t>
            </a:r>
            <a:endParaRPr lang="hu-HU" sz="2800" dirty="0" smtClean="0"/>
          </a:p>
          <a:p>
            <a:pPr>
              <a:buFontTx/>
              <a:buNone/>
              <a:defRPr/>
            </a:pPr>
            <a:r>
              <a:rPr lang="hu-HU" sz="2800" b="1" dirty="0" smtClean="0">
                <a:solidFill>
                  <a:srgbClr val="660066"/>
                </a:solidFill>
              </a:rPr>
              <a:t>	Természetes kiválogatódás, migráció, izoláció, új fajok létrejötte</a:t>
            </a:r>
            <a:endParaRPr lang="en-US" sz="2800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C78E64-B481-2741-9461-CD57E23A4A8F}" type="datetime1">
              <a:rPr lang="hu-HU" smtClean="0"/>
              <a:t>17. 05. 16.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1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 err="1" smtClean="0">
                <a:solidFill>
                  <a:srgbClr val="99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Popul</a:t>
            </a:r>
            <a:r>
              <a:rPr lang="hu-HU" b="1" dirty="0" err="1" smtClean="0">
                <a:solidFill>
                  <a:srgbClr val="99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áció</a:t>
            </a:r>
            <a:r>
              <a:rPr lang="hu-HU" b="1" dirty="0" smtClean="0">
                <a:solidFill>
                  <a:srgbClr val="99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genetika</a:t>
            </a:r>
            <a:endParaRPr lang="en-US" b="1" dirty="0" smtClean="0">
              <a:solidFill>
                <a:srgbClr val="9900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hu-HU" smtClean="0"/>
              <a:t>A populáció (azonos fajhoz tartozó egyedek csoportja) genetikai változása</a:t>
            </a:r>
            <a:endParaRPr lang="en-US" smtClean="0"/>
          </a:p>
          <a:p>
            <a:pPr>
              <a:buFontTx/>
              <a:buNone/>
            </a:pPr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D00A2E-8A04-3D4B-88B6-BC8A6236B87A}" type="datetime1">
              <a:rPr lang="hu-HU" smtClean="0"/>
              <a:t>17. 05. 16.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4288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0"/>
            <a:ext cx="7772400" cy="1143000"/>
          </a:xfrm>
        </p:spPr>
        <p:txBody>
          <a:bodyPr/>
          <a:lstStyle/>
          <a:p>
            <a:r>
              <a:rPr lang="en-GB" sz="3600" dirty="0">
                <a:solidFill>
                  <a:srgbClr val="000090"/>
                </a:solidFill>
              </a:rPr>
              <a:t>The simplest cells are </a:t>
            </a:r>
            <a:r>
              <a:rPr lang="en-GB" sz="3600" dirty="0" smtClean="0">
                <a:solidFill>
                  <a:srgbClr val="000090"/>
                </a:solidFill>
              </a:rPr>
              <a:t>bacteria</a:t>
            </a:r>
            <a:endParaRPr lang="en-GB" sz="3600" dirty="0">
              <a:solidFill>
                <a:srgbClr val="000090"/>
              </a:solidFill>
            </a:endParaRP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971600" y="5905500"/>
            <a:ext cx="7875588" cy="1905000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 smtClean="0">
                <a:solidFill>
                  <a:srgbClr val="000090"/>
                </a:solidFill>
                <a:latin typeface="+mj-lt"/>
              </a:rPr>
              <a:t>  the present</a:t>
            </a:r>
            <a:r>
              <a:rPr lang="en-GB" sz="2400" dirty="0">
                <a:solidFill>
                  <a:srgbClr val="000090"/>
                </a:solidFill>
                <a:latin typeface="+mj-lt"/>
              </a:rPr>
              <a:t>-day bacteria are </a:t>
            </a:r>
            <a:r>
              <a:rPr lang="en-GB" sz="2400" dirty="0" smtClean="0">
                <a:solidFill>
                  <a:srgbClr val="000090"/>
                </a:solidFill>
                <a:latin typeface="+mj-lt"/>
              </a:rPr>
              <a:t>very complex 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000090"/>
                </a:solidFill>
                <a:latin typeface="+mj-lt"/>
              </a:rPr>
              <a:t> </a:t>
            </a:r>
            <a:r>
              <a:rPr lang="en-GB" sz="2400" dirty="0" smtClean="0">
                <a:solidFill>
                  <a:srgbClr val="000090"/>
                </a:solidFill>
                <a:latin typeface="+mj-lt"/>
              </a:rPr>
              <a:t>     (not primitive)</a:t>
            </a:r>
            <a:endParaRPr lang="en-GB" sz="2400" dirty="0">
              <a:solidFill>
                <a:srgbClr val="000090"/>
              </a:solidFill>
              <a:latin typeface="+mj-lt"/>
            </a:endParaRPr>
          </a:p>
        </p:txBody>
      </p:sp>
      <p:pic>
        <p:nvPicPr>
          <p:cNvPr id="105476" name="Picture 4" descr="auto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688" y="1143000"/>
            <a:ext cx="6048672" cy="4076078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891293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hu-H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Természetes szelekció</a:t>
            </a:r>
            <a:endParaRPr lang="en-US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060848"/>
            <a:ext cx="7772400" cy="1981200"/>
          </a:xfrm>
        </p:spPr>
        <p:txBody>
          <a:bodyPr/>
          <a:lstStyle/>
          <a:p>
            <a:pPr>
              <a:defRPr/>
            </a:pPr>
            <a:r>
              <a:rPr lang="hu-HU" sz="2800" b="1" dirty="0" smtClean="0">
                <a:solidFill>
                  <a:srgbClr val="CC0000"/>
                </a:solidFill>
              </a:rPr>
              <a:t>A környezethez jobban alkalmazkodó egyedek előnnyel rendelkeznek a többiekkel szemben, több utód, kiválogatódás</a:t>
            </a:r>
            <a:endParaRPr lang="en-US" sz="1400" dirty="0" smtClean="0"/>
          </a:p>
        </p:txBody>
      </p:sp>
      <p:graphicFrame>
        <p:nvGraphicFramePr>
          <p:cNvPr id="12293" name="Object 2"/>
          <p:cNvGraphicFramePr>
            <a:graphicFrameLocks noChangeAspect="1"/>
          </p:cNvGraphicFramePr>
          <p:nvPr/>
        </p:nvGraphicFramePr>
        <p:xfrm>
          <a:off x="6248400" y="3276600"/>
          <a:ext cx="1854200" cy="179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Clip" r:id="rId4" imgW="1855080" imgH="1795680" progId="">
                  <p:embed/>
                </p:oleObj>
              </mc:Choice>
              <mc:Fallback>
                <p:oleObj name="Clip" r:id="rId4" imgW="1855080" imgH="179568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3276600"/>
                        <a:ext cx="1854200" cy="1795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F140D9-8ECA-804E-8543-3D16D43D16DE}" type="datetime1">
              <a:rPr lang="hu-HU" smtClean="0"/>
              <a:t>17. 05. 16.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hu-HU" sz="2800" smtClean="0"/>
              <a:t>Domesztikált növények és állatok mesterséges termesztése és tenyésztése az ember által</a:t>
            </a:r>
            <a:endParaRPr lang="en-US" sz="2800" smtClean="0"/>
          </a:p>
          <a:p>
            <a:pPr>
              <a:buFontTx/>
              <a:buNone/>
            </a:pPr>
            <a:endParaRPr lang="en-US" sz="2800" smtClean="0"/>
          </a:p>
        </p:txBody>
      </p:sp>
      <p:graphicFrame>
        <p:nvGraphicFramePr>
          <p:cNvPr id="14341" name="Object 2"/>
          <p:cNvGraphicFramePr>
            <a:graphicFrameLocks noChangeAspect="1"/>
          </p:cNvGraphicFramePr>
          <p:nvPr/>
        </p:nvGraphicFramePr>
        <p:xfrm>
          <a:off x="5029200" y="4648200"/>
          <a:ext cx="2286000" cy="181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Clip" r:id="rId4" imgW="2286360" imgH="1816920" progId="">
                  <p:embed/>
                </p:oleObj>
              </mc:Choice>
              <mc:Fallback>
                <p:oleObj name="Clip" r:id="rId4" imgW="2286360" imgH="18169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4648200"/>
                        <a:ext cx="2286000" cy="1816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810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0" hangingPunct="0">
              <a:defRPr/>
            </a:pPr>
            <a:r>
              <a:rPr lang="hu-HU" sz="4400" b="1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Mesterséges szelekció</a:t>
            </a:r>
            <a:endParaRPr lang="en-US" sz="4400" b="1" kern="0" dirty="0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8A1134-1CEB-4B4A-ACCD-5F7FB81AD85D}" type="datetime1">
              <a:rPr lang="hu-HU" smtClean="0"/>
              <a:t>17. 05. 16.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hu-H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Az evolúció </a:t>
            </a:r>
            <a:r>
              <a:rPr lang="hu-HU" b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bizonyitékai</a:t>
            </a:r>
            <a:endParaRPr lang="en-US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58" y="1142984"/>
            <a:ext cx="8382000" cy="41148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1.	 </a:t>
            </a:r>
            <a:r>
              <a:rPr lang="en-US" sz="2000" b="1" dirty="0" err="1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Biogeogr</a:t>
            </a:r>
            <a:r>
              <a:rPr lang="hu-HU" sz="2000" b="1" dirty="0" err="1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áfia</a:t>
            </a:r>
            <a: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:</a:t>
            </a:r>
          </a:p>
          <a:p>
            <a:pPr>
              <a:buFontTx/>
              <a:buNone/>
              <a:defRPr/>
            </a:pPr>
            <a: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		</a:t>
            </a:r>
            <a:r>
              <a:rPr lang="hu-HU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Fajok  földrajzi izolációja (</a:t>
            </a:r>
            <a:r>
              <a:rPr lang="hu-HU" sz="2000" b="1" dirty="0" err="1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Galapagos</a:t>
            </a:r>
            <a:r>
              <a:rPr lang="hu-HU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)</a:t>
            </a:r>
            <a:endParaRPr lang="en-US" sz="2000" b="1" dirty="0" smtClean="0">
              <a:solidFill>
                <a:schemeClr val="tx2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20000"/>
              </a:lnSpc>
              <a:buFontTx/>
              <a:buNone/>
              <a:defRPr/>
            </a:pPr>
            <a:endParaRPr lang="en-US" sz="2000" dirty="0" smtClean="0">
              <a:solidFill>
                <a:schemeClr val="tx2">
                  <a:lumMod val="85000"/>
                  <a:lumOff val="15000"/>
                </a:schemeClr>
              </a:solidFill>
            </a:endParaRPr>
          </a:p>
          <a:p>
            <a:pPr>
              <a:buFontTx/>
              <a:buNone/>
              <a:defRPr/>
            </a:pPr>
            <a: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2.  </a:t>
            </a:r>
            <a:r>
              <a:rPr lang="hu-HU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Őslénytani maradványok</a:t>
            </a:r>
            <a: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:</a:t>
            </a:r>
          </a:p>
          <a:p>
            <a:pPr marL="898525" indent="-898525">
              <a:buFontTx/>
              <a:buNone/>
              <a:defRPr/>
            </a:pPr>
            <a: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		</a:t>
            </a:r>
            <a:r>
              <a:rPr lang="hu-HU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A maradványok sorrendje a kiülepedett   rétegekben</a:t>
            </a:r>
          </a:p>
          <a:p>
            <a:pPr marL="898525" indent="-898525">
              <a:buFontTx/>
              <a:buNone/>
              <a:defRPr/>
            </a:pPr>
            <a: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3.  </a:t>
            </a:r>
            <a:r>
              <a:rPr lang="en-US" sz="2000" b="1" dirty="0" err="1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Taxonom</a:t>
            </a:r>
            <a:r>
              <a:rPr lang="hu-HU" sz="2000" b="1" dirty="0" err="1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iai</a:t>
            </a:r>
            <a:r>
              <a:rPr lang="hu-HU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 (rendszertani) sorok az  élővilágban</a:t>
            </a:r>
            <a:endParaRPr lang="en-US" sz="2000" b="1" dirty="0" smtClean="0">
              <a:solidFill>
                <a:schemeClr val="tx2">
                  <a:lumMod val="85000"/>
                  <a:lumOff val="15000"/>
                </a:schemeClr>
              </a:solidFill>
            </a:endParaRPr>
          </a:p>
          <a:p>
            <a:pPr>
              <a:buFontTx/>
              <a:buNone/>
              <a:defRPr/>
            </a:pPr>
            <a: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		</a:t>
            </a:r>
          </a:p>
          <a:p>
            <a:pPr>
              <a:lnSpc>
                <a:spcPct val="40000"/>
              </a:lnSpc>
              <a:buFontTx/>
              <a:buNone/>
              <a:defRPr/>
            </a:pPr>
            <a: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4.  </a:t>
            </a:r>
            <a:r>
              <a:rPr lang="hu-HU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Homológ struktúrák</a:t>
            </a:r>
            <a: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:</a:t>
            </a:r>
          </a:p>
          <a:p>
            <a:pPr>
              <a:buFontTx/>
              <a:buNone/>
              <a:defRPr/>
            </a:pPr>
            <a: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		</a:t>
            </a:r>
            <a:r>
              <a:rPr lang="hu-HU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A közös ősre emlékeztető biológiai szerkezetek </a:t>
            </a:r>
            <a: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(</a:t>
            </a:r>
            <a:r>
              <a:rPr lang="hu-HU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k</a:t>
            </a:r>
            <a:r>
              <a:rPr lang="en-US" sz="2000" b="1" dirty="0" err="1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omparat</a:t>
            </a:r>
            <a:r>
              <a:rPr lang="hu-HU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ív</a:t>
            </a:r>
            <a: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anat</a:t>
            </a:r>
            <a:r>
              <a:rPr lang="hu-HU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ó</a:t>
            </a:r>
            <a: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m</a:t>
            </a:r>
            <a:r>
              <a:rPr lang="hu-HU" sz="2000" b="1" dirty="0" err="1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ia</a:t>
            </a:r>
            <a:r>
              <a:rPr lang="en-US" sz="2000" b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)</a:t>
            </a:r>
            <a:r>
              <a:rPr lang="en-US" sz="20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  <a:endParaRPr lang="hu-HU" sz="2000" b="1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>
              <a:buFontTx/>
              <a:buNone/>
              <a:defRPr/>
            </a:pPr>
            <a:r>
              <a:rPr lang="en-US" sz="2000" b="1" dirty="0" smtClean="0"/>
              <a:t>5.  </a:t>
            </a:r>
            <a:r>
              <a:rPr lang="hu-HU" sz="2000" b="1" dirty="0" smtClean="0"/>
              <a:t>Összehasonlító  embriológia</a:t>
            </a:r>
            <a:r>
              <a:rPr lang="en-US" sz="2000" b="1" dirty="0" smtClean="0"/>
              <a:t>:</a:t>
            </a:r>
          </a:p>
          <a:p>
            <a:pPr marL="898525" indent="-898525">
              <a:buFontTx/>
              <a:buNone/>
              <a:defRPr/>
            </a:pPr>
            <a:r>
              <a:rPr lang="en-US" sz="2000" b="1" dirty="0" smtClean="0"/>
              <a:t>		</a:t>
            </a:r>
            <a:r>
              <a:rPr lang="hu-HU" sz="2000" b="1" dirty="0" smtClean="0"/>
              <a:t>Az embrionális érés során sorban megjelenő ősi struktúrák</a:t>
            </a:r>
            <a:endParaRPr lang="en-US" sz="2000" b="1" dirty="0" smtClean="0"/>
          </a:p>
          <a:p>
            <a:pPr>
              <a:lnSpc>
                <a:spcPct val="20000"/>
              </a:lnSpc>
              <a:buFontTx/>
              <a:buNone/>
              <a:defRPr/>
            </a:pPr>
            <a:endParaRPr lang="en-US" sz="2000" b="1" dirty="0" smtClean="0"/>
          </a:p>
          <a:p>
            <a:pPr>
              <a:buFontTx/>
              <a:buNone/>
              <a:defRPr/>
            </a:pPr>
            <a:r>
              <a:rPr lang="en-US" sz="2000" b="1" dirty="0" smtClean="0"/>
              <a:t>6.  Mole</a:t>
            </a:r>
            <a:r>
              <a:rPr lang="hu-HU" sz="2000" b="1" dirty="0" err="1" smtClean="0"/>
              <a:t>kuláris</a:t>
            </a:r>
            <a:r>
              <a:rPr lang="hu-HU" sz="2000" b="1" dirty="0" smtClean="0"/>
              <a:t> biológia</a:t>
            </a:r>
            <a:r>
              <a:rPr lang="en-US" sz="2000" b="1" dirty="0" smtClean="0"/>
              <a:t>:</a:t>
            </a:r>
          </a:p>
          <a:p>
            <a:pPr>
              <a:buFontTx/>
              <a:buNone/>
              <a:defRPr/>
            </a:pPr>
            <a:r>
              <a:rPr lang="en-US" sz="2000" b="1" dirty="0" smtClean="0"/>
              <a:t>		DN</a:t>
            </a:r>
            <a:r>
              <a:rPr lang="hu-HU" sz="2000" b="1" dirty="0" smtClean="0"/>
              <a:t>S és fehérje hasonlóságok</a:t>
            </a:r>
            <a:endParaRPr lang="en-US" sz="2000" b="1" dirty="0" smtClean="0"/>
          </a:p>
          <a:p>
            <a:pPr marL="898525" indent="-898525">
              <a:buFontTx/>
              <a:buNone/>
              <a:defRPr/>
            </a:pPr>
            <a:endParaRPr lang="en-US" sz="2000" b="1" dirty="0" smtClean="0">
              <a:solidFill>
                <a:schemeClr val="tx2">
                  <a:lumMod val="85000"/>
                  <a:lumOff val="15000"/>
                </a:schemeClr>
              </a:solidFill>
            </a:endParaRPr>
          </a:p>
          <a:p>
            <a:pPr marL="898525" indent="-898525">
              <a:buFontTx/>
              <a:buNone/>
              <a:defRPr/>
            </a:pPr>
            <a:endParaRPr lang="en-US" sz="2000" b="1" dirty="0" smtClean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50F604-F98D-CE40-BA42-4B2C2D9E5195}" type="datetime1">
              <a:rPr lang="hu-HU" smtClean="0"/>
              <a:t>17. 05. 16.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Az evolúció </a:t>
            </a:r>
            <a:r>
              <a:rPr lang="hu-HU" b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bizonyitékai</a:t>
            </a:r>
            <a:endParaRPr lang="en-US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382000" cy="41148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sz="2800" b="1" dirty="0" smtClean="0">
                <a:solidFill>
                  <a:srgbClr val="006600"/>
                </a:solidFill>
              </a:rPr>
              <a:t>1.	  </a:t>
            </a:r>
            <a:r>
              <a:rPr lang="en-US" sz="2800" b="1" dirty="0" err="1" smtClean="0">
                <a:solidFill>
                  <a:srgbClr val="006600"/>
                </a:solidFill>
              </a:rPr>
              <a:t>Biogeogr</a:t>
            </a:r>
            <a:r>
              <a:rPr lang="hu-HU" sz="2800" b="1" dirty="0" err="1" smtClean="0">
                <a:solidFill>
                  <a:srgbClr val="006600"/>
                </a:solidFill>
              </a:rPr>
              <a:t>áfia</a:t>
            </a:r>
            <a:r>
              <a:rPr lang="en-US" sz="2800" b="1" dirty="0" smtClean="0">
                <a:solidFill>
                  <a:srgbClr val="006600"/>
                </a:solidFill>
              </a:rPr>
              <a:t>:</a:t>
            </a:r>
          </a:p>
          <a:p>
            <a:pPr>
              <a:buFontTx/>
              <a:buNone/>
              <a:defRPr/>
            </a:pPr>
            <a:r>
              <a:rPr lang="en-US" sz="2800" b="1" dirty="0" smtClean="0">
                <a:solidFill>
                  <a:srgbClr val="006600"/>
                </a:solidFill>
              </a:rPr>
              <a:t>		</a:t>
            </a:r>
            <a:r>
              <a:rPr lang="hu-HU" sz="2800" b="1" dirty="0" smtClean="0">
                <a:solidFill>
                  <a:srgbClr val="006600"/>
                </a:solidFill>
              </a:rPr>
              <a:t>Fajok  földrajzi izolációja (</a:t>
            </a:r>
            <a:r>
              <a:rPr lang="hu-HU" sz="2800" b="1" dirty="0" err="1" smtClean="0">
                <a:solidFill>
                  <a:srgbClr val="006600"/>
                </a:solidFill>
              </a:rPr>
              <a:t>Galapagos</a:t>
            </a:r>
            <a:r>
              <a:rPr lang="hu-HU" sz="2800" b="1" dirty="0" smtClean="0">
                <a:solidFill>
                  <a:srgbClr val="006600"/>
                </a:solidFill>
              </a:rPr>
              <a:t>)</a:t>
            </a:r>
            <a:endParaRPr lang="en-US" sz="2800" b="1" dirty="0" smtClean="0">
              <a:solidFill>
                <a:srgbClr val="006600"/>
              </a:solidFill>
            </a:endParaRPr>
          </a:p>
          <a:p>
            <a:pPr>
              <a:lnSpc>
                <a:spcPct val="20000"/>
              </a:lnSpc>
              <a:buFontTx/>
              <a:buNone/>
              <a:defRPr/>
            </a:pPr>
            <a:endParaRPr lang="en-US" sz="2800" dirty="0" smtClean="0"/>
          </a:p>
          <a:p>
            <a:pPr>
              <a:buFontTx/>
              <a:buNone/>
              <a:defRPr/>
            </a:pPr>
            <a:r>
              <a:rPr lang="en-US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2.  </a:t>
            </a:r>
            <a:r>
              <a:rPr lang="hu-HU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Őslénytani maradványok</a:t>
            </a:r>
            <a:r>
              <a:rPr lang="en-US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:</a:t>
            </a:r>
          </a:p>
          <a:p>
            <a:pPr marL="898525" indent="-898525">
              <a:buFontTx/>
              <a:buNone/>
              <a:defRPr/>
            </a:pPr>
            <a:r>
              <a:rPr lang="en-US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		</a:t>
            </a:r>
            <a:r>
              <a:rPr lang="hu-HU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 maradványok sorrendje a kiülepedett   rétegekben</a:t>
            </a:r>
            <a:endParaRPr lang="en-US" sz="2800" b="1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9F21F7-70A5-E240-8291-57D2956885DF}" type="datetime1">
              <a:rPr lang="hu-HU" smtClean="0"/>
              <a:t>17. 05. 16.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1752600"/>
          <a:ext cx="6324600" cy="310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000" name="Photo Editor Photo" r:id="rId4" imgW="5144218" imgH="2523810" progId="">
                  <p:embed/>
                </p:oleObj>
              </mc:Choice>
              <mc:Fallback>
                <p:oleObj name="Photo Editor Photo" r:id="rId4" imgW="5144218" imgH="252381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52600"/>
                        <a:ext cx="6324600" cy="310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0" y="0"/>
          <a:ext cx="1533525" cy="189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001" name="Photo Editor Photo" r:id="rId6" imgW="1533739" imgH="1895238" progId="">
                  <p:embed/>
                </p:oleObj>
              </mc:Choice>
              <mc:Fallback>
                <p:oleObj name="Photo Editor Photo" r:id="rId6" imgW="1533739" imgH="1895238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33525" cy="189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4800600" y="0"/>
          <a:ext cx="1304925" cy="166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002" name="Photo Editor Photo" r:id="rId8" imgW="1305107" imgH="1666667" progId="">
                  <p:embed/>
                </p:oleObj>
              </mc:Choice>
              <mc:Fallback>
                <p:oleObj name="Photo Editor Photo" r:id="rId8" imgW="1305107" imgH="1666667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0"/>
                        <a:ext cx="1304925" cy="166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6629400" y="381000"/>
          <a:ext cx="2143125" cy="167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003" name="Photo Editor Photo" r:id="rId10" imgW="1685714" imgH="1314286" progId="">
                  <p:embed/>
                </p:oleObj>
              </mc:Choice>
              <mc:Fallback>
                <p:oleObj name="Photo Editor Photo" r:id="rId10" imgW="1685714" imgH="1314286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381000"/>
                        <a:ext cx="2143125" cy="1671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8" name="Object 6"/>
          <p:cNvGraphicFramePr>
            <a:graphicFrameLocks noChangeAspect="1"/>
          </p:cNvGraphicFramePr>
          <p:nvPr/>
        </p:nvGraphicFramePr>
        <p:xfrm>
          <a:off x="6477000" y="2133600"/>
          <a:ext cx="2209800" cy="172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004" name="Photo Editor Photo" r:id="rId12" imgW="1685714" imgH="1314286" progId="">
                  <p:embed/>
                </p:oleObj>
              </mc:Choice>
              <mc:Fallback>
                <p:oleObj name="Photo Editor Photo" r:id="rId12" imgW="1685714" imgH="1314286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2133600"/>
                        <a:ext cx="2209800" cy="172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9" name="Object 7"/>
          <p:cNvGraphicFramePr>
            <a:graphicFrameLocks noChangeAspect="1"/>
          </p:cNvGraphicFramePr>
          <p:nvPr/>
        </p:nvGraphicFramePr>
        <p:xfrm>
          <a:off x="6705600" y="4191000"/>
          <a:ext cx="1563688" cy="233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005" name="Photo Editor Photo" r:id="rId14" imgW="790476" imgH="1181265" progId="">
                  <p:embed/>
                </p:oleObj>
              </mc:Choice>
              <mc:Fallback>
                <p:oleObj name="Photo Editor Photo" r:id="rId14" imgW="790476" imgH="1181265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4191000"/>
                        <a:ext cx="1563688" cy="233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Rectangle 9"/>
          <p:cNvSpPr>
            <a:spLocks noChangeArrowheads="1"/>
          </p:cNvSpPr>
          <p:nvPr/>
        </p:nvSpPr>
        <p:spPr bwMode="auto">
          <a:xfrm>
            <a:off x="2438400" y="6477000"/>
            <a:ext cx="43449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Gill Sans"/>
                <a:cs typeface="Times New Roman" pitchFamily="18" charset="0"/>
                <a:sym typeface="Gill Sans"/>
              </a:rPr>
              <a:t>Life Sciences-HHMI Outreach. Copyright 2006 President and Fellows of Harvard College</a:t>
            </a:r>
            <a:r>
              <a:rPr lang="en-US" sz="900">
                <a:solidFill>
                  <a:srgbClr val="FFFFFF"/>
                </a:solidFill>
                <a:latin typeface="Gill Sans"/>
                <a:cs typeface="Times New Roman" pitchFamily="18" charset="0"/>
                <a:sym typeface="Gill Sans"/>
              </a:rPr>
              <a:t>.</a:t>
            </a:r>
          </a:p>
        </p:txBody>
      </p:sp>
      <p:sp>
        <p:nvSpPr>
          <p:cNvPr id="3081" name="Rectangle 10"/>
          <p:cNvSpPr>
            <a:spLocks noChangeArrowheads="1"/>
          </p:cNvSpPr>
          <p:nvPr/>
        </p:nvSpPr>
        <p:spPr bwMode="auto">
          <a:xfrm>
            <a:off x="4267200" y="1447800"/>
            <a:ext cx="223361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http://evolution.berkeley.edu/evolibrary/home.php</a:t>
            </a:r>
          </a:p>
        </p:txBody>
      </p:sp>
      <p:sp>
        <p:nvSpPr>
          <p:cNvPr id="3082" name="Rectangle 11"/>
          <p:cNvSpPr>
            <a:spLocks noChangeArrowheads="1"/>
          </p:cNvSpPr>
          <p:nvPr/>
        </p:nvSpPr>
        <p:spPr bwMode="auto">
          <a:xfrm>
            <a:off x="6910388" y="6400800"/>
            <a:ext cx="223361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http://evolution.berkeley.edu/evolibrary/home.php</a:t>
            </a:r>
          </a:p>
        </p:txBody>
      </p:sp>
      <p:sp>
        <p:nvSpPr>
          <p:cNvPr id="3083" name="Rectangle 12"/>
          <p:cNvSpPr>
            <a:spLocks noChangeArrowheads="1"/>
          </p:cNvSpPr>
          <p:nvPr/>
        </p:nvSpPr>
        <p:spPr bwMode="auto">
          <a:xfrm>
            <a:off x="3581400" y="4572000"/>
            <a:ext cx="1960563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"/>
              </a:rPr>
              <a:t>www.darwinday.org/englishL/life/beagle.ht</a:t>
            </a:r>
            <a:endParaRPr lang="en-US" sz="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Used by permission of Darwin Day </a:t>
            </a:r>
          </a:p>
          <a:p>
            <a:r>
              <a:rPr lang="en-US" sz="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Celebration (at DarwinDay.org), 2006</a:t>
            </a:r>
          </a:p>
        </p:txBody>
      </p:sp>
      <p:sp>
        <p:nvSpPr>
          <p:cNvPr id="3084" name="Rectangle 13"/>
          <p:cNvSpPr>
            <a:spLocks noChangeArrowheads="1"/>
          </p:cNvSpPr>
          <p:nvPr/>
        </p:nvSpPr>
        <p:spPr bwMode="auto">
          <a:xfrm>
            <a:off x="6781800" y="1905000"/>
            <a:ext cx="206851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www.darwinday.org/englishL/life/beagle.html</a:t>
            </a:r>
          </a:p>
        </p:txBody>
      </p:sp>
      <p:sp>
        <p:nvSpPr>
          <p:cNvPr id="3085" name="Rectangle 15"/>
          <p:cNvSpPr>
            <a:spLocks noChangeArrowheads="1"/>
          </p:cNvSpPr>
          <p:nvPr/>
        </p:nvSpPr>
        <p:spPr bwMode="auto">
          <a:xfrm>
            <a:off x="228600" y="1752600"/>
            <a:ext cx="223361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http://evolution.berkeley.edu/evolibrary/home.php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A03D3D-7C30-9240-A21D-FB9D29AA8C71}" type="datetime1">
              <a:rPr lang="hu-HU" smtClean="0"/>
              <a:t>17. 05. 16.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smtClean="0"/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smtClean="0"/>
          </a:p>
        </p:txBody>
      </p:sp>
      <p:pic>
        <p:nvPicPr>
          <p:cNvPr id="152580" name="Picture 4" descr="The-Marine-Iguan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81" name="Szövegdoboz 4"/>
          <p:cNvSpPr txBox="1">
            <a:spLocks noChangeArrowheads="1"/>
          </p:cNvSpPr>
          <p:nvPr/>
        </p:nvSpPr>
        <p:spPr bwMode="auto">
          <a:xfrm>
            <a:off x="5715000" y="214313"/>
            <a:ext cx="2873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/>
              <a:t>GALAPAGOS SZIGETEK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7B5A7-5FC2-2B45-B16B-CFEC3D5A2ACB}" type="datetime1">
              <a:rPr lang="hu-HU" smtClean="0"/>
              <a:t>17. 05. 16.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4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smtClean="0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smtClean="0"/>
          </a:p>
        </p:txBody>
      </p:sp>
      <p:pic>
        <p:nvPicPr>
          <p:cNvPr id="153604" name="Picture 4" descr="29781033133452397d40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D4C587-E109-3346-8096-7789DE1DC6FF}" type="datetime1">
              <a:rPr lang="hu-HU" smtClean="0"/>
              <a:t>17. 05. 16.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4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smtClean="0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smtClean="0"/>
          </a:p>
        </p:txBody>
      </p:sp>
      <p:pic>
        <p:nvPicPr>
          <p:cNvPr id="154628" name="Picture 4" descr="Galapagosskie-ostrova-foto-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7145F8-67DC-104F-B5D4-6F8744BE59A2}" type="datetime1">
              <a:rPr lang="hu-HU" smtClean="0"/>
              <a:t>17. 05. 16.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4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hu-HU" smtClean="0"/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smtClean="0"/>
          </a:p>
        </p:txBody>
      </p:sp>
      <p:pic>
        <p:nvPicPr>
          <p:cNvPr id="155652" name="Picture 5" descr="repphoto_5903_70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0F47F7-882C-A440-9190-4F5BDC9C538A}" type="datetime1">
              <a:rPr lang="hu-HU" smtClean="0"/>
              <a:t>17. 05. 16.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advClick="0" advTm="4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990600"/>
          </a:xfrm>
        </p:spPr>
        <p:txBody>
          <a:bodyPr/>
          <a:lstStyle/>
          <a:p>
            <a:pPr eaLnBrk="1" hangingPunct="1"/>
            <a:r>
              <a:rPr lang="hu-HU" b="1" smtClean="0">
                <a:solidFill>
                  <a:srgbClr val="333399"/>
                </a:solidFill>
              </a:rPr>
              <a:t>Keleti hosszú nyakú teknős</a:t>
            </a:r>
            <a:endParaRPr lang="en-US" b="1" smtClean="0"/>
          </a:p>
        </p:txBody>
      </p:sp>
      <p:sp>
        <p:nvSpPr>
          <p:cNvPr id="156675" name="Rectangle 3"/>
          <p:cNvSpPr>
            <a:spLocks noChangeArrowheads="1"/>
          </p:cNvSpPr>
          <p:nvPr/>
        </p:nvSpPr>
        <p:spPr bwMode="auto">
          <a:xfrm>
            <a:off x="388938" y="1050925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hu-HU" sz="2400">
              <a:solidFill>
                <a:srgbClr val="000000"/>
              </a:solidFill>
            </a:endParaRPr>
          </a:p>
        </p:txBody>
      </p:sp>
      <p:pic>
        <p:nvPicPr>
          <p:cNvPr id="156676" name="Picture 5" descr="Terry - an Eastern Long Necked Turt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1828800"/>
            <a:ext cx="5715000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44A4C4-8BFA-4F45-AD44-2B310ACEED54}" type="datetime1">
              <a:rPr lang="hu-HU" smtClean="0"/>
              <a:t>17. 05. 16.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14313" y="928688"/>
            <a:ext cx="5429250" cy="4537075"/>
          </a:xfr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714500" y="0"/>
            <a:ext cx="53546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altLang="zh-CN" sz="36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Humánevolúciós kutatások</a:t>
            </a:r>
            <a:endParaRPr lang="zh-CN" altLang="en-US" sz="36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" name="五角星 11"/>
          <p:cNvSpPr/>
          <p:nvPr/>
        </p:nvSpPr>
        <p:spPr>
          <a:xfrm>
            <a:off x="2857488" y="3714752"/>
            <a:ext cx="285752" cy="285752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9" name="Lekerekített téglalap 8"/>
          <p:cNvSpPr/>
          <p:nvPr/>
        </p:nvSpPr>
        <p:spPr>
          <a:xfrm>
            <a:off x="0" y="0"/>
            <a:ext cx="1357313" cy="7143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églalap 9"/>
          <p:cNvSpPr/>
          <p:nvPr/>
        </p:nvSpPr>
        <p:spPr>
          <a:xfrm>
            <a:off x="0" y="6357938"/>
            <a:ext cx="9144000" cy="500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890" name="TextBox 8"/>
          <p:cNvSpPr txBox="1">
            <a:spLocks noChangeArrowheads="1"/>
          </p:cNvSpPr>
          <p:nvPr/>
        </p:nvSpPr>
        <p:spPr bwMode="auto">
          <a:xfrm>
            <a:off x="0" y="5934075"/>
            <a:ext cx="8572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/>
              <a:t>The oldest human alleles originated in Africa well before the diasporas of modern humans 50,000–60,000 years ago. </a:t>
            </a:r>
            <a:r>
              <a:rPr lang="en-US" altLang="zh-CN" b="1"/>
              <a:t>These oldest alleles are common in all populations worldwide.</a:t>
            </a:r>
          </a:p>
        </p:txBody>
      </p:sp>
      <p:sp>
        <p:nvSpPr>
          <p:cNvPr id="122891" name="Szövegdoboz 10"/>
          <p:cNvSpPr txBox="1">
            <a:spLocks noChangeArrowheads="1"/>
          </p:cNvSpPr>
          <p:nvPr/>
        </p:nvSpPr>
        <p:spPr bwMode="auto">
          <a:xfrm>
            <a:off x="5715000" y="1285875"/>
            <a:ext cx="33988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„Éva”—mitokondriális gének</a:t>
            </a:r>
          </a:p>
          <a:p>
            <a:r>
              <a:rPr lang="hu-HU"/>
              <a:t>„Ádám”---Y kromoszóma gének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Az evolúció </a:t>
            </a:r>
            <a:r>
              <a:rPr lang="hu-HU" b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bizonyitékai</a:t>
            </a:r>
            <a:endParaRPr lang="en-US" b="1" dirty="0" smtClean="0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382000" cy="411480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sz="28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1</a:t>
            </a:r>
            <a:r>
              <a:rPr lang="en-US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.	  </a:t>
            </a:r>
            <a:r>
              <a:rPr lang="en-US" sz="28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Biogeogr</a:t>
            </a:r>
            <a:r>
              <a:rPr lang="hu-HU" sz="28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áfia</a:t>
            </a:r>
            <a:r>
              <a:rPr lang="en-US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:</a:t>
            </a:r>
          </a:p>
          <a:p>
            <a:pPr>
              <a:buFontTx/>
              <a:buNone/>
              <a:defRPr/>
            </a:pPr>
            <a:r>
              <a:rPr lang="en-US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		</a:t>
            </a:r>
            <a:r>
              <a:rPr lang="hu-HU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Fajok  földrajzi izolációja (</a:t>
            </a:r>
            <a:r>
              <a:rPr lang="hu-HU" sz="28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Galapagos</a:t>
            </a:r>
            <a:r>
              <a:rPr lang="hu-HU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)</a:t>
            </a:r>
            <a:endParaRPr lang="en-US" sz="2800" b="1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20000"/>
              </a:lnSpc>
              <a:buFontTx/>
              <a:buNone/>
              <a:defRPr/>
            </a:pPr>
            <a:endParaRPr lang="en-US" sz="2800" dirty="0" smtClean="0"/>
          </a:p>
          <a:p>
            <a:pPr>
              <a:buFontTx/>
              <a:buNone/>
              <a:defRPr/>
            </a:pPr>
            <a:r>
              <a:rPr lang="en-US" sz="2800" b="1" dirty="0" smtClean="0">
                <a:solidFill>
                  <a:srgbClr val="9900CC"/>
                </a:solidFill>
              </a:rPr>
              <a:t>2.  </a:t>
            </a:r>
            <a:r>
              <a:rPr lang="hu-HU" sz="2800" b="1" dirty="0" smtClean="0">
                <a:solidFill>
                  <a:srgbClr val="9900CC"/>
                </a:solidFill>
              </a:rPr>
              <a:t>Őslénytani maradványok</a:t>
            </a:r>
            <a:r>
              <a:rPr lang="en-US" sz="2800" b="1" dirty="0" smtClean="0">
                <a:solidFill>
                  <a:srgbClr val="9900CC"/>
                </a:solidFill>
              </a:rPr>
              <a:t>:</a:t>
            </a:r>
          </a:p>
          <a:p>
            <a:pPr marL="898525" indent="-898525">
              <a:buFontTx/>
              <a:buNone/>
              <a:defRPr/>
            </a:pPr>
            <a:r>
              <a:rPr lang="en-US" sz="2800" b="1" dirty="0" smtClean="0">
                <a:solidFill>
                  <a:srgbClr val="9900CC"/>
                </a:solidFill>
              </a:rPr>
              <a:t>		</a:t>
            </a:r>
            <a:r>
              <a:rPr lang="hu-HU" sz="2800" b="1" dirty="0" smtClean="0">
                <a:solidFill>
                  <a:srgbClr val="9900CC"/>
                </a:solidFill>
              </a:rPr>
              <a:t>A maradványok sorrendje a kiülepedett   rétegekben</a:t>
            </a:r>
            <a:endParaRPr lang="en-US" sz="2800" b="1" dirty="0" smtClean="0">
              <a:solidFill>
                <a:srgbClr val="CC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25C8BE-FD09-5149-88F0-A340F2B4E75C}" type="datetime1">
              <a:rPr lang="hu-HU" smtClean="0"/>
              <a:t>17. 05. 16.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Don\My Documents\Evolution\Life Study 1.jpg"/>
          <p:cNvPicPr>
            <a:picLocks noChangeAspect="1" noChangeArrowheads="1"/>
          </p:cNvPicPr>
          <p:nvPr/>
        </p:nvPicPr>
        <p:blipFill>
          <a:blip r:embed="rId3">
            <a:lum contrast="14000"/>
          </a:blip>
          <a:srcRect/>
          <a:stretch>
            <a:fillRect/>
          </a:stretch>
        </p:blipFill>
        <p:spPr bwMode="auto">
          <a:xfrm>
            <a:off x="228600" y="1143000"/>
            <a:ext cx="8610600" cy="45164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143000" y="531813"/>
            <a:ext cx="11271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>
                <a:solidFill>
                  <a:srgbClr val="000000"/>
                </a:solidFill>
                <a:cs typeface="Times New Roman" pitchFamily="18" charset="0"/>
              </a:rPr>
              <a:t>Élő hal</a:t>
            </a:r>
            <a:endParaRPr lang="en-GB" sz="2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5334000" y="533400"/>
            <a:ext cx="10937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>
                <a:solidFill>
                  <a:srgbClr val="000000"/>
                </a:solidFill>
                <a:cs typeface="Times New Roman" pitchFamily="18" charset="0"/>
              </a:rPr>
              <a:t>üledék</a:t>
            </a:r>
            <a:endParaRPr lang="en-GB" sz="2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057400" y="5942013"/>
            <a:ext cx="37814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>
                <a:solidFill>
                  <a:srgbClr val="000000"/>
                </a:solidFill>
                <a:cs typeface="Times New Roman" pitchFamily="18" charset="0"/>
              </a:rPr>
              <a:t>Halcsontváz az üledékben</a:t>
            </a:r>
            <a:endParaRPr lang="en-GB" sz="2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2057400" y="990600"/>
            <a:ext cx="0" cy="1143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5943600" y="914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 flipV="1">
            <a:off x="4038600" y="4648200"/>
            <a:ext cx="0" cy="1295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8729" name="Text Box 9"/>
          <p:cNvSpPr txBox="1">
            <a:spLocks noChangeArrowheads="1"/>
          </p:cNvSpPr>
          <p:nvPr/>
        </p:nvSpPr>
        <p:spPr bwMode="auto">
          <a:xfrm>
            <a:off x="8607425" y="14288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8730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7543800" y="6858000"/>
            <a:ext cx="1219200" cy="381000"/>
          </a:xfrm>
        </p:spPr>
        <p:txBody>
          <a:bodyPr/>
          <a:lstStyle/>
          <a:p>
            <a:pPr eaLnBrk="1" hangingPunct="1"/>
            <a:r>
              <a:rPr lang="en-GB" sz="1000" smtClean="0"/>
              <a:t>Sedimentation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FDEC13-5EDE-6741-83B2-83708F73C519}" type="datetime1">
              <a:rPr lang="hu-HU" smtClean="0"/>
              <a:t>17. 05. 16.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  <p:bldP spid="8197" grpId="0" autoUpdateAnimBg="0"/>
      <p:bldP spid="8198" grpId="0" animBg="1"/>
      <p:bldP spid="8199" grpId="0" animBg="1"/>
      <p:bldP spid="820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C:\Documents and Settings\Don\My Documents\Evolution\Life Study 2.jp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0" y="762000"/>
            <a:ext cx="8763000" cy="51196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159747" name="Text Box 9"/>
          <p:cNvSpPr txBox="1">
            <a:spLocks noChangeArrowheads="1"/>
          </p:cNvSpPr>
          <p:nvPr/>
        </p:nvSpPr>
        <p:spPr bwMode="auto">
          <a:xfrm>
            <a:off x="8686800" y="49213"/>
            <a:ext cx="444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59748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7924800" y="6858000"/>
            <a:ext cx="1219200" cy="304800"/>
          </a:xfrm>
        </p:spPr>
        <p:txBody>
          <a:bodyPr/>
          <a:lstStyle/>
          <a:p>
            <a:pPr eaLnBrk="1" hangingPunct="1"/>
            <a:r>
              <a:rPr lang="en-GB" sz="1000" smtClean="0"/>
              <a:t>Layers of sediment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F1E57C-5CC4-2246-88F5-FCA69775C3D7}" type="datetime1">
              <a:rPr lang="hu-HU" smtClean="0"/>
              <a:t>17. 05. 16.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C:\Documents and Settings\Don\My Documents\Evolution\Life Study 4.jp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3000375" y="3000375"/>
            <a:ext cx="5643563" cy="32385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3786188" y="5715000"/>
            <a:ext cx="17605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>
                <a:solidFill>
                  <a:srgbClr val="000000"/>
                </a:solidFill>
                <a:cs typeface="Times New Roman" pitchFamily="18" charset="0"/>
              </a:rPr>
              <a:t>földmozgás</a:t>
            </a:r>
            <a:endParaRPr lang="en-GB" sz="2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1268" name="AutoShape 4"/>
          <p:cNvSpPr>
            <a:spLocks noChangeArrowheads="1"/>
          </p:cNvSpPr>
          <p:nvPr/>
        </p:nvSpPr>
        <p:spPr bwMode="auto">
          <a:xfrm>
            <a:off x="4429125" y="4857750"/>
            <a:ext cx="381000" cy="823913"/>
          </a:xfrm>
          <a:prstGeom prst="upArrow">
            <a:avLst>
              <a:gd name="adj1" fmla="val 50000"/>
              <a:gd name="adj2" fmla="val 54063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hu-HU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262563" y="2214563"/>
            <a:ext cx="31464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>
                <a:solidFill>
                  <a:srgbClr val="000000"/>
                </a:solidFill>
                <a:cs typeface="Times New Roman" pitchFamily="18" charset="0"/>
              </a:rPr>
              <a:t>A fosszilis maradvány</a:t>
            </a:r>
          </a:p>
          <a:p>
            <a:r>
              <a:rPr lang="hu-HU" sz="2400">
                <a:solidFill>
                  <a:srgbClr val="000000"/>
                </a:solidFill>
                <a:cs typeface="Times New Roman" pitchFamily="18" charset="0"/>
              </a:rPr>
              <a:t>felszínre kerül</a:t>
            </a:r>
            <a:endParaRPr lang="en-GB" sz="24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1270" name="Line 6"/>
          <p:cNvSpPr>
            <a:spLocks noChangeShapeType="1"/>
          </p:cNvSpPr>
          <p:nvPr/>
        </p:nvSpPr>
        <p:spPr bwMode="auto">
          <a:xfrm flipV="1">
            <a:off x="4214813" y="2857500"/>
            <a:ext cx="1143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60775" name="Text Box 7"/>
          <p:cNvSpPr txBox="1">
            <a:spLocks noChangeArrowheads="1"/>
          </p:cNvSpPr>
          <p:nvPr/>
        </p:nvSpPr>
        <p:spPr bwMode="auto">
          <a:xfrm>
            <a:off x="8607425" y="-61913"/>
            <a:ext cx="311150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160776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8077200" y="6858000"/>
            <a:ext cx="1066800" cy="304800"/>
          </a:xfrm>
        </p:spPr>
        <p:txBody>
          <a:bodyPr/>
          <a:lstStyle/>
          <a:p>
            <a:pPr eaLnBrk="1" hangingPunct="1"/>
            <a:r>
              <a:rPr lang="en-GB" sz="1000" smtClean="0"/>
              <a:t>Fractured rock</a:t>
            </a:r>
          </a:p>
        </p:txBody>
      </p:sp>
      <p:pic>
        <p:nvPicPr>
          <p:cNvPr id="160777" name="Picture 15" descr="C:\Documents and Settings\Don\My Documents\Evolution general\Strata (Alan Richards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5750"/>
            <a:ext cx="440055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7E5933-4CC1-0242-AEAC-104E5657EACD}" type="datetime1">
              <a:rPr lang="hu-HU" smtClean="0"/>
              <a:t>17. 05. 16.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autoUpdateAnimBg="0"/>
      <p:bldP spid="11268" grpId="0" animBg="1"/>
      <p:bldP spid="11269" grpId="0" autoUpdateAnimBg="0"/>
      <p:bldP spid="1127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ext Box 3"/>
          <p:cNvSpPr txBox="1">
            <a:spLocks noChangeArrowheads="1"/>
          </p:cNvSpPr>
          <p:nvPr/>
        </p:nvSpPr>
        <p:spPr bwMode="auto">
          <a:xfrm>
            <a:off x="0" y="6461125"/>
            <a:ext cx="21542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© Alan Richardson</a:t>
            </a:r>
          </a:p>
        </p:txBody>
      </p:sp>
      <p:sp>
        <p:nvSpPr>
          <p:cNvPr id="161795" name="Text Box 5"/>
          <p:cNvSpPr txBox="1">
            <a:spLocks noChangeArrowheads="1"/>
          </p:cNvSpPr>
          <p:nvPr/>
        </p:nvSpPr>
        <p:spPr bwMode="auto">
          <a:xfrm>
            <a:off x="8391525" y="14288"/>
            <a:ext cx="438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161796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7467600" y="6858000"/>
            <a:ext cx="1066800" cy="228600"/>
          </a:xfrm>
        </p:spPr>
        <p:txBody>
          <a:bodyPr/>
          <a:lstStyle/>
          <a:p>
            <a:pPr eaLnBrk="1" hangingPunct="1"/>
            <a:r>
              <a:rPr lang="en-GB" sz="1000" smtClean="0"/>
              <a:t>Fossil fish</a:t>
            </a:r>
          </a:p>
        </p:txBody>
      </p:sp>
      <p:sp>
        <p:nvSpPr>
          <p:cNvPr id="161797" name="Text Box 7"/>
          <p:cNvSpPr txBox="1">
            <a:spLocks noChangeArrowheads="1"/>
          </p:cNvSpPr>
          <p:nvPr/>
        </p:nvSpPr>
        <p:spPr bwMode="auto">
          <a:xfrm>
            <a:off x="899592" y="692696"/>
            <a:ext cx="792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hu-HU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1798" name="Picture 8" descr="C:\Documents and Settings\Don\My Documents\Evolution general\Alan Richardson - fis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357313"/>
            <a:ext cx="2862263" cy="197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9" name="Picture 2" descr="C:\Documents and Settings\Don\My Documents\Evolution\Fossil fish - Pteraspis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/>
          <a:stretch>
            <a:fillRect/>
          </a:stretch>
        </p:blipFill>
        <p:spPr bwMode="auto">
          <a:xfrm>
            <a:off x="3429000" y="3929063"/>
            <a:ext cx="5427663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800" name="Szövegdoboz 8"/>
          <p:cNvSpPr txBox="1">
            <a:spLocks noChangeArrowheads="1"/>
          </p:cNvSpPr>
          <p:nvPr/>
        </p:nvSpPr>
        <p:spPr bwMode="auto">
          <a:xfrm>
            <a:off x="642938" y="3929063"/>
            <a:ext cx="19542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40 millió éves hal</a:t>
            </a:r>
            <a:endParaRPr lang="en-US"/>
          </a:p>
        </p:txBody>
      </p:sp>
      <p:sp>
        <p:nvSpPr>
          <p:cNvPr id="161801" name="Szövegdoboz 10"/>
          <p:cNvSpPr txBox="1">
            <a:spLocks noChangeArrowheads="1"/>
          </p:cNvSpPr>
          <p:nvPr/>
        </p:nvSpPr>
        <p:spPr bwMode="auto">
          <a:xfrm>
            <a:off x="5214938" y="5929313"/>
            <a:ext cx="2082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350 millió éves hal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419872" y="1556792"/>
            <a:ext cx="554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/>
              <a:t> A bizonyiték hiánya</a:t>
            </a:r>
            <a:r>
              <a:rPr lang="en-US" b="1" dirty="0"/>
              <a:t>—</a:t>
            </a:r>
            <a:r>
              <a:rPr lang="hu-HU" b="1" dirty="0"/>
              <a:t>nem a hiány bizonyítéka</a:t>
            </a:r>
            <a:endParaRPr lang="en-US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7A1F3C-EA5A-CD4C-87FE-DB6BD44099B8}" type="datetime1">
              <a:rPr lang="hu-HU" smtClean="0"/>
              <a:t>17. 05. 16.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898525" indent="-898525">
              <a:buFontTx/>
              <a:buNone/>
              <a:defRPr/>
            </a:pPr>
            <a:r>
              <a:rPr lang="en-US" sz="2800" b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3.  </a:t>
            </a:r>
            <a:r>
              <a:rPr lang="en-US" sz="2800" b="1" dirty="0" err="1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Taxonom</a:t>
            </a:r>
            <a:r>
              <a:rPr lang="hu-HU" sz="2800" b="1" dirty="0" err="1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iai</a:t>
            </a:r>
            <a:r>
              <a:rPr lang="hu-HU" sz="2800" b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 (rendszertani) sorok az  élővilágban</a:t>
            </a:r>
            <a:endParaRPr lang="en-US" sz="2800" b="1" dirty="0" smtClean="0">
              <a:solidFill>
                <a:schemeClr val="tx2">
                  <a:lumMod val="85000"/>
                  <a:lumOff val="15000"/>
                </a:schemeClr>
              </a:solidFill>
            </a:endParaRPr>
          </a:p>
          <a:p>
            <a:pPr>
              <a:buFontTx/>
              <a:buNone/>
              <a:defRPr/>
            </a:pPr>
            <a:r>
              <a:rPr lang="en-US" sz="2800" b="1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		</a:t>
            </a:r>
          </a:p>
          <a:p>
            <a:pPr>
              <a:buFontTx/>
              <a:buNone/>
              <a:defRPr/>
            </a:pPr>
            <a:endParaRPr lang="en-US" sz="2800" b="1" dirty="0" smtClean="0">
              <a:solidFill>
                <a:schemeClr val="tx2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40000"/>
              </a:lnSpc>
              <a:buFontTx/>
              <a:buNone/>
              <a:defRPr/>
            </a:pPr>
            <a:r>
              <a:rPr lang="en-US" sz="28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4.  </a:t>
            </a:r>
            <a:r>
              <a:rPr lang="hu-HU" sz="28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Homológ struktúrák</a:t>
            </a:r>
            <a:r>
              <a:rPr lang="en-US" sz="28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:</a:t>
            </a:r>
          </a:p>
          <a:p>
            <a:pPr marL="898525" indent="-898525">
              <a:buFontTx/>
              <a:buNone/>
              <a:defRPr/>
            </a:pPr>
            <a:r>
              <a:rPr lang="en-US" sz="28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		</a:t>
            </a:r>
            <a:r>
              <a:rPr lang="hu-HU" sz="28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A közös ősre emlékeztető biológiai szerkezetek </a:t>
            </a:r>
            <a:r>
              <a:rPr lang="en-US" sz="25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(</a:t>
            </a:r>
            <a:r>
              <a:rPr lang="hu-HU" sz="25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k</a:t>
            </a:r>
            <a:r>
              <a:rPr lang="en-US" sz="2500" b="1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omparat</a:t>
            </a:r>
            <a:r>
              <a:rPr lang="hu-HU" sz="25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ív</a:t>
            </a:r>
            <a:r>
              <a:rPr lang="en-US" sz="25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500" b="1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anat</a:t>
            </a:r>
            <a:r>
              <a:rPr lang="hu-HU" sz="25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ó</a:t>
            </a:r>
            <a:r>
              <a:rPr lang="en-US" sz="25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m</a:t>
            </a:r>
            <a:r>
              <a:rPr lang="hu-HU" sz="2500" b="1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ia</a:t>
            </a:r>
            <a:r>
              <a:rPr lang="en-US" sz="2500" b="1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)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0" hangingPunct="0">
              <a:defRPr/>
            </a:pPr>
            <a:r>
              <a:rPr lang="hu-HU" sz="4400" b="1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Az evolúció </a:t>
            </a:r>
            <a:r>
              <a:rPr lang="hu-HU" sz="4400" b="1" kern="0" dirty="0" err="1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bizonyitékai</a:t>
            </a:r>
            <a:endParaRPr lang="en-US" sz="4400" b="1" kern="0" dirty="0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3583A61-2A66-E74B-B50E-00B13E234FF7}" type="datetime1">
              <a:rPr lang="hu-HU" smtClean="0"/>
              <a:t>17. 05. 16.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7" descr="C:\Documents and Settings\Don\My Documents\Evolution\Vertebrate evolution fish.jpg"/>
          <p:cNvPicPr>
            <a:picLocks noChangeAspect="1" noChangeArrowheads="1"/>
          </p:cNvPicPr>
          <p:nvPr/>
        </p:nvPicPr>
        <p:blipFill>
          <a:blip r:embed="rId3">
            <a:lum contrast="36000"/>
          </a:blip>
          <a:srcRect/>
          <a:stretch>
            <a:fillRect/>
          </a:stretch>
        </p:blipFill>
        <p:spPr bwMode="auto">
          <a:xfrm>
            <a:off x="3276600" y="762000"/>
            <a:ext cx="566738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1295400" y="5362575"/>
            <a:ext cx="12430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400 milli</a:t>
            </a:r>
            <a:r>
              <a:rPr lang="hu-H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ó</a:t>
            </a:r>
            <a:endParaRPr lang="en-GB" sz="20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61" name="Picture 9" descr="C:\Documents and Settings\Don\My Documents\Evolution\Vertebrate evolution amphib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DE9CF"/>
              </a:clrFrom>
              <a:clrTo>
                <a:srgbClr val="EDE9CF">
                  <a:alpha val="0"/>
                </a:srgbClr>
              </a:clrTo>
            </a:clrChange>
            <a:lum contrast="34000"/>
          </a:blip>
          <a:srcRect/>
          <a:stretch>
            <a:fillRect/>
          </a:stretch>
        </p:blipFill>
        <p:spPr bwMode="auto">
          <a:xfrm>
            <a:off x="4114800" y="838200"/>
            <a:ext cx="569913" cy="463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2" name="Picture 10" descr="C:\Documents and Settings\Don\My Documents\Evolution\Vertebrate evolution reptiles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1E7CF"/>
              </a:clrFrom>
              <a:clrTo>
                <a:srgbClr val="F1E7CF">
                  <a:alpha val="0"/>
                </a:srgbClr>
              </a:clrTo>
            </a:clrChange>
            <a:lum contrast="42000"/>
          </a:blip>
          <a:srcRect/>
          <a:stretch>
            <a:fillRect/>
          </a:stretch>
        </p:blipFill>
        <p:spPr bwMode="auto">
          <a:xfrm>
            <a:off x="4724400" y="838200"/>
            <a:ext cx="85566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11" descr="C:\Documents and Settings\Don\My Documents\Evolution\Vertebrate evolution birds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1E7CF"/>
              </a:clrFrom>
              <a:clrTo>
                <a:srgbClr val="F1E7CF">
                  <a:alpha val="0"/>
                </a:srgbClr>
              </a:clrTo>
            </a:clrChange>
            <a:lum contrast="40000"/>
          </a:blip>
          <a:srcRect/>
          <a:stretch>
            <a:fillRect/>
          </a:stretch>
        </p:blipFill>
        <p:spPr bwMode="auto">
          <a:xfrm>
            <a:off x="5638800" y="762000"/>
            <a:ext cx="671513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4" name="Picture 12" descr="C:\Documents and Settings\Don\My Documents\Evolution\Vertebrate evolution.jpg"/>
          <p:cNvPicPr>
            <a:picLocks noChangeAspect="1" noChangeArrowheads="1"/>
          </p:cNvPicPr>
          <p:nvPr/>
        </p:nvPicPr>
        <p:blipFill>
          <a:blip r:embed="rId7">
            <a:lum contrast="42000"/>
          </a:blip>
          <a:srcRect/>
          <a:stretch>
            <a:fillRect/>
          </a:stretch>
        </p:blipFill>
        <p:spPr bwMode="auto">
          <a:xfrm>
            <a:off x="6781800" y="762000"/>
            <a:ext cx="9302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2667000" y="838200"/>
            <a:ext cx="5257800" cy="5791200"/>
            <a:chOff x="1680" y="528"/>
            <a:chExt cx="3312" cy="3648"/>
          </a:xfrm>
        </p:grpSpPr>
        <p:sp>
          <p:nvSpPr>
            <p:cNvPr id="163927" name="Line 15"/>
            <p:cNvSpPr>
              <a:spLocks noChangeShapeType="1"/>
            </p:cNvSpPr>
            <p:nvPr/>
          </p:nvSpPr>
          <p:spPr bwMode="auto">
            <a:xfrm>
              <a:off x="1680" y="528"/>
              <a:ext cx="33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63928" name="Line 16"/>
            <p:cNvSpPr>
              <a:spLocks noChangeShapeType="1"/>
            </p:cNvSpPr>
            <p:nvPr/>
          </p:nvSpPr>
          <p:spPr bwMode="auto">
            <a:xfrm>
              <a:off x="4992" y="528"/>
              <a:ext cx="0" cy="36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63929" name="Line 17"/>
            <p:cNvSpPr>
              <a:spLocks noChangeShapeType="1"/>
            </p:cNvSpPr>
            <p:nvPr/>
          </p:nvSpPr>
          <p:spPr bwMode="auto">
            <a:xfrm>
              <a:off x="1680" y="528"/>
              <a:ext cx="0" cy="36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63930" name="Line 18"/>
            <p:cNvSpPr>
              <a:spLocks noChangeShapeType="1"/>
            </p:cNvSpPr>
            <p:nvPr/>
          </p:nvSpPr>
          <p:spPr bwMode="auto">
            <a:xfrm>
              <a:off x="1680" y="4176"/>
              <a:ext cx="33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3573" name="Line 21"/>
          <p:cNvSpPr>
            <a:spLocks noChangeShapeType="1"/>
          </p:cNvSpPr>
          <p:nvPr/>
        </p:nvSpPr>
        <p:spPr bwMode="auto">
          <a:xfrm>
            <a:off x="2667000" y="37338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3575" name="Line 23"/>
          <p:cNvSpPr>
            <a:spLocks noChangeShapeType="1"/>
          </p:cNvSpPr>
          <p:nvPr/>
        </p:nvSpPr>
        <p:spPr bwMode="auto">
          <a:xfrm>
            <a:off x="2667000" y="46482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3576" name="Line 24"/>
          <p:cNvSpPr>
            <a:spLocks noChangeShapeType="1"/>
          </p:cNvSpPr>
          <p:nvPr/>
        </p:nvSpPr>
        <p:spPr bwMode="auto">
          <a:xfrm>
            <a:off x="2667000" y="2743200"/>
            <a:ext cx="5257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3577" name="Text Box 25"/>
          <p:cNvSpPr txBox="1">
            <a:spLocks noChangeArrowheads="1"/>
          </p:cNvSpPr>
          <p:nvPr/>
        </p:nvSpPr>
        <p:spPr bwMode="auto">
          <a:xfrm>
            <a:off x="3276600" y="4191000"/>
            <a:ext cx="48895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r>
              <a:rPr lang="en-GB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fish</a:t>
            </a:r>
          </a:p>
        </p:txBody>
      </p:sp>
      <p:sp>
        <p:nvSpPr>
          <p:cNvPr id="23578" name="Text Box 26"/>
          <p:cNvSpPr txBox="1">
            <a:spLocks noChangeArrowheads="1"/>
          </p:cNvSpPr>
          <p:nvPr/>
        </p:nvSpPr>
        <p:spPr bwMode="auto">
          <a:xfrm>
            <a:off x="4191000" y="3276600"/>
            <a:ext cx="4889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r>
              <a:rPr lang="en-GB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amphibia</a:t>
            </a:r>
          </a:p>
        </p:txBody>
      </p:sp>
      <p:sp>
        <p:nvSpPr>
          <p:cNvPr id="23579" name="Text Box 27"/>
          <p:cNvSpPr txBox="1">
            <a:spLocks noChangeArrowheads="1"/>
          </p:cNvSpPr>
          <p:nvPr/>
        </p:nvSpPr>
        <p:spPr bwMode="auto">
          <a:xfrm>
            <a:off x="4953000" y="2438400"/>
            <a:ext cx="4889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r>
              <a:rPr lang="en-GB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reptiles</a:t>
            </a:r>
          </a:p>
        </p:txBody>
      </p:sp>
      <p:sp>
        <p:nvSpPr>
          <p:cNvPr id="23580" name="Text Box 28"/>
          <p:cNvSpPr txBox="1">
            <a:spLocks noChangeArrowheads="1"/>
          </p:cNvSpPr>
          <p:nvPr/>
        </p:nvSpPr>
        <p:spPr bwMode="auto">
          <a:xfrm>
            <a:off x="5715000" y="1066800"/>
            <a:ext cx="488950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r>
              <a:rPr lang="en-GB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birds</a:t>
            </a:r>
          </a:p>
        </p:txBody>
      </p:sp>
      <p:sp>
        <p:nvSpPr>
          <p:cNvPr id="23581" name="Text Box 29"/>
          <p:cNvSpPr txBox="1">
            <a:spLocks noChangeArrowheads="1"/>
          </p:cNvSpPr>
          <p:nvPr/>
        </p:nvSpPr>
        <p:spPr bwMode="auto">
          <a:xfrm>
            <a:off x="7010400" y="914400"/>
            <a:ext cx="4889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r>
              <a:rPr lang="en-GB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mammals</a:t>
            </a:r>
          </a:p>
        </p:txBody>
      </p:sp>
      <p:sp>
        <p:nvSpPr>
          <p:cNvPr id="23582" name="Text Box 30"/>
          <p:cNvSpPr txBox="1">
            <a:spLocks noChangeArrowheads="1"/>
          </p:cNvSpPr>
          <p:nvPr/>
        </p:nvSpPr>
        <p:spPr bwMode="auto">
          <a:xfrm>
            <a:off x="1219200" y="2362200"/>
            <a:ext cx="12430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100 milli</a:t>
            </a:r>
            <a:r>
              <a:rPr lang="hu-H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ó</a:t>
            </a:r>
            <a:endParaRPr lang="en-GB" sz="20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83" name="Text Box 31"/>
          <p:cNvSpPr txBox="1">
            <a:spLocks noChangeArrowheads="1"/>
          </p:cNvSpPr>
          <p:nvPr/>
        </p:nvSpPr>
        <p:spPr bwMode="auto">
          <a:xfrm>
            <a:off x="1295400" y="3429000"/>
            <a:ext cx="12430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200 milli</a:t>
            </a:r>
            <a:r>
              <a:rPr lang="hu-H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ó</a:t>
            </a:r>
            <a:endParaRPr lang="en-GB" sz="20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84" name="Text Box 32"/>
          <p:cNvSpPr txBox="1">
            <a:spLocks noChangeArrowheads="1"/>
          </p:cNvSpPr>
          <p:nvPr/>
        </p:nvSpPr>
        <p:spPr bwMode="auto">
          <a:xfrm>
            <a:off x="1295400" y="4343400"/>
            <a:ext cx="12430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300 milli</a:t>
            </a:r>
            <a:r>
              <a:rPr lang="hu-H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ó</a:t>
            </a:r>
            <a:endParaRPr lang="en-GB" sz="20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96"/>
          <p:cNvGrpSpPr>
            <a:grpSpLocks/>
          </p:cNvGrpSpPr>
          <p:nvPr/>
        </p:nvGrpSpPr>
        <p:grpSpPr bwMode="auto">
          <a:xfrm>
            <a:off x="2667000" y="3886200"/>
            <a:ext cx="5257800" cy="2728913"/>
            <a:chOff x="1680" y="2448"/>
            <a:chExt cx="3312" cy="1719"/>
          </a:xfrm>
        </p:grpSpPr>
        <p:sp>
          <p:nvSpPr>
            <p:cNvPr id="163864" name="Text Box 43"/>
            <p:cNvSpPr txBox="1">
              <a:spLocks noChangeArrowheads="1"/>
            </p:cNvSpPr>
            <p:nvPr/>
          </p:nvSpPr>
          <p:spPr bwMode="auto">
            <a:xfrm>
              <a:off x="3024" y="3600"/>
              <a:ext cx="148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8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</a:p>
          </p:txBody>
        </p:sp>
        <p:grpSp>
          <p:nvGrpSpPr>
            <p:cNvPr id="4" name="Group 95"/>
            <p:cNvGrpSpPr>
              <a:grpSpLocks/>
            </p:cNvGrpSpPr>
            <p:nvPr/>
          </p:nvGrpSpPr>
          <p:grpSpPr bwMode="auto">
            <a:xfrm>
              <a:off x="1680" y="2448"/>
              <a:ext cx="3312" cy="1719"/>
              <a:chOff x="1680" y="2448"/>
              <a:chExt cx="3312" cy="1719"/>
            </a:xfrm>
          </p:grpSpPr>
          <p:sp>
            <p:nvSpPr>
              <p:cNvPr id="163866" name="Text Box 70"/>
              <p:cNvSpPr txBox="1">
                <a:spLocks noChangeArrowheads="1"/>
              </p:cNvSpPr>
              <p:nvPr/>
            </p:nvSpPr>
            <p:spPr bwMode="auto">
              <a:xfrm>
                <a:off x="2688" y="3312"/>
                <a:ext cx="148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8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o</a:t>
                </a:r>
              </a:p>
            </p:txBody>
          </p:sp>
          <p:grpSp>
            <p:nvGrpSpPr>
              <p:cNvPr id="5" name="Group 94"/>
              <p:cNvGrpSpPr>
                <a:grpSpLocks/>
              </p:cNvGrpSpPr>
              <p:nvPr/>
            </p:nvGrpSpPr>
            <p:grpSpPr bwMode="auto">
              <a:xfrm>
                <a:off x="1680" y="2448"/>
                <a:ext cx="3312" cy="1719"/>
                <a:chOff x="1680" y="2448"/>
                <a:chExt cx="3312" cy="1719"/>
              </a:xfrm>
            </p:grpSpPr>
            <p:sp>
              <p:nvSpPr>
                <p:cNvPr id="163868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3120" y="3408"/>
                  <a:ext cx="148" cy="1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GB" sz="80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o</a:t>
                  </a:r>
                </a:p>
              </p:txBody>
            </p:sp>
            <p:grpSp>
              <p:nvGrpSpPr>
                <p:cNvPr id="6" name="Group 93"/>
                <p:cNvGrpSpPr>
                  <a:grpSpLocks/>
                </p:cNvGrpSpPr>
                <p:nvPr/>
              </p:nvGrpSpPr>
              <p:grpSpPr bwMode="auto">
                <a:xfrm>
                  <a:off x="1680" y="2448"/>
                  <a:ext cx="3312" cy="1719"/>
                  <a:chOff x="1680" y="2448"/>
                  <a:chExt cx="3312" cy="1719"/>
                </a:xfrm>
              </p:grpSpPr>
              <p:sp>
                <p:nvSpPr>
                  <p:cNvPr id="163870" name="Text Box 5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68" y="3312"/>
                    <a:ext cx="148" cy="13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GB" sz="80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o</a:t>
                    </a:r>
                  </a:p>
                </p:txBody>
              </p:sp>
              <p:grpSp>
                <p:nvGrpSpPr>
                  <p:cNvPr id="7" name="Group 92"/>
                  <p:cNvGrpSpPr>
                    <a:grpSpLocks/>
                  </p:cNvGrpSpPr>
                  <p:nvPr/>
                </p:nvGrpSpPr>
                <p:grpSpPr bwMode="auto">
                  <a:xfrm>
                    <a:off x="1680" y="2448"/>
                    <a:ext cx="3312" cy="1719"/>
                    <a:chOff x="1680" y="2448"/>
                    <a:chExt cx="3312" cy="1719"/>
                  </a:xfrm>
                </p:grpSpPr>
                <p:sp>
                  <p:nvSpPr>
                    <p:cNvPr id="163872" name="Text Box 3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648" y="3504"/>
                      <a:ext cx="148" cy="13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GB" sz="80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</a:p>
                  </p:txBody>
                </p:sp>
                <p:sp>
                  <p:nvSpPr>
                    <p:cNvPr id="163873" name="Text Box 5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640" y="3648"/>
                      <a:ext cx="148" cy="13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GB" sz="80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</a:p>
                  </p:txBody>
                </p:sp>
                <p:grpSp>
                  <p:nvGrpSpPr>
                    <p:cNvPr id="8" name="Group 9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80" y="2448"/>
                      <a:ext cx="3312" cy="1719"/>
                      <a:chOff x="1680" y="2448"/>
                      <a:chExt cx="3312" cy="1719"/>
                    </a:xfrm>
                  </p:grpSpPr>
                  <p:sp>
                    <p:nvSpPr>
                      <p:cNvPr id="163875" name="Text Box 3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688" y="3552"/>
                        <a:ext cx="148" cy="13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wrap="none">
                        <a:spAutoFit/>
                      </a:bodyPr>
                      <a:lstStyle/>
                      <a:p>
                        <a:r>
                          <a:rPr lang="en-GB" sz="800">
                            <a:solidFill>
                              <a:srgbClr val="000000"/>
                            </a:solidFill>
                            <a:latin typeface="Times New Roman" pitchFamily="18" charset="0"/>
                            <a:cs typeface="Times New Roman" pitchFamily="18" charset="0"/>
                          </a:rPr>
                          <a:t>o</a:t>
                        </a:r>
                      </a:p>
                    </p:txBody>
                  </p:sp>
                  <p:grpSp>
                    <p:nvGrpSpPr>
                      <p:cNvPr id="9" name="Group 9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80" y="2448"/>
                        <a:ext cx="3312" cy="1719"/>
                        <a:chOff x="1680" y="2448"/>
                        <a:chExt cx="3312" cy="1719"/>
                      </a:xfrm>
                    </p:grpSpPr>
                    <p:sp>
                      <p:nvSpPr>
                        <p:cNvPr id="163877" name="Text Box 58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592" y="3792"/>
                          <a:ext cx="148" cy="135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r>
                            <a:rPr lang="en-GB" sz="800">
                              <a:solidFill>
                                <a:srgbClr val="000000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o</a:t>
                          </a:r>
                        </a:p>
                      </p:txBody>
                    </p:sp>
                    <p:grpSp>
                      <p:nvGrpSpPr>
                        <p:cNvPr id="10" name="Group 8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680" y="2448"/>
                          <a:ext cx="3312" cy="1719"/>
                          <a:chOff x="1680" y="2448"/>
                          <a:chExt cx="3312" cy="1719"/>
                        </a:xfrm>
                      </p:grpSpPr>
                      <p:sp>
                        <p:nvSpPr>
                          <p:cNvPr id="163879" name="Text Box 49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208" y="3840"/>
                            <a:ext cx="148" cy="135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 wrap="none">
                            <a:spAutoFit/>
                          </a:bodyPr>
                          <a:lstStyle/>
                          <a:p>
                            <a:r>
                              <a:rPr lang="en-GB" sz="800">
                                <a:solidFill>
                                  <a:srgbClr val="000000"/>
                                </a:solidFill>
                                <a:latin typeface="Times New Roman" pitchFamily="18" charset="0"/>
                                <a:cs typeface="Times New Roman" pitchFamily="18" charset="0"/>
                              </a:rPr>
                              <a:t>o</a:t>
                            </a:r>
                          </a:p>
                        </p:txBody>
                      </p:sp>
                      <p:grpSp>
                        <p:nvGrpSpPr>
                          <p:cNvPr id="11" name="Group 88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1680" y="2448"/>
                            <a:ext cx="3312" cy="1719"/>
                            <a:chOff x="1680" y="2448"/>
                            <a:chExt cx="3312" cy="1719"/>
                          </a:xfrm>
                        </p:grpSpPr>
                        <p:sp>
                          <p:nvSpPr>
                            <p:cNvPr id="163881" name="Text Box 50"/>
                            <p:cNvSpPr txBox="1"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2208" y="4032"/>
                              <a:ext cx="148" cy="135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  <p:txBody>
                            <a:bodyPr wrap="none">
                              <a:spAutoFit/>
                            </a:bodyPr>
                            <a:lstStyle/>
                            <a:p>
                              <a:r>
                                <a:rPr lang="en-GB" sz="800">
                                  <a:solidFill>
                                    <a:srgbClr val="000000"/>
                                  </a:solidFill>
                                  <a:latin typeface="Times New Roman" pitchFamily="18" charset="0"/>
                                  <a:cs typeface="Times New Roman" pitchFamily="18" charset="0"/>
                                </a:rPr>
                                <a:t>o</a:t>
                              </a:r>
                            </a:p>
                          </p:txBody>
                        </p:sp>
                        <p:grpSp>
                          <p:nvGrpSpPr>
                            <p:cNvPr id="12" name="Group 87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1680" y="2448"/>
                              <a:ext cx="3312" cy="1623"/>
                              <a:chOff x="1680" y="2448"/>
                              <a:chExt cx="3312" cy="1623"/>
                            </a:xfrm>
                          </p:grpSpPr>
                          <p:sp>
                            <p:nvSpPr>
                              <p:cNvPr id="163883" name="Text Box 44"/>
                              <p:cNvSpPr txBox="1"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688" y="3408"/>
                                <a:ext cx="148" cy="135"/>
                              </a:xfrm>
                              <a:prstGeom prst="rect">
                                <a:avLst/>
                              </a:prstGeom>
                              <a:noFill/>
                              <a:ln w="9525">
                                <a:noFill/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 wrap="none">
                                <a:spAutoFit/>
                              </a:bodyPr>
                              <a:lstStyle/>
                              <a:p>
                                <a:r>
                                  <a:rPr lang="en-GB" sz="800">
                                    <a:solidFill>
                                      <a:srgbClr val="000000"/>
                                    </a:solidFill>
                                    <a:latin typeface="Times New Roman" pitchFamily="18" charset="0"/>
                                    <a:cs typeface="Times New Roman" pitchFamily="18" charset="0"/>
                                  </a:rPr>
                                  <a:t>o</a:t>
                                </a:r>
                              </a:p>
                            </p:txBody>
                          </p:sp>
                          <p:grpSp>
                            <p:nvGrpSpPr>
                              <p:cNvPr id="13" name="Group 86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680" y="2448"/>
                                <a:ext cx="3312" cy="1623"/>
                                <a:chOff x="1680" y="2448"/>
                                <a:chExt cx="3312" cy="1623"/>
                              </a:xfrm>
                            </p:grpSpPr>
                            <p:sp>
                              <p:nvSpPr>
                                <p:cNvPr id="163885" name="Text Box 55"/>
                                <p:cNvSpPr txBox="1"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168" y="3216"/>
                                  <a:ext cx="148" cy="135"/>
                                </a:xfrm>
                                <a:prstGeom prst="rect">
                                  <a:avLst/>
                                </a:prstGeom>
                                <a:noFill/>
                                <a:ln w="9525">
                                  <a:noFill/>
                                  <a:miter lim="800000"/>
                                  <a:headEnd/>
                                  <a:tailEnd/>
                                </a:ln>
                              </p:spPr>
                              <p:txBody>
                                <a:bodyPr wrap="none">
                                  <a:spAutoFit/>
                                </a:bodyPr>
                                <a:lstStyle/>
                                <a:p>
                                  <a:r>
                                    <a:rPr lang="en-GB" sz="800">
                                      <a:solidFill>
                                        <a:srgbClr val="000000"/>
                                      </a:solidFill>
                                      <a:latin typeface="Times New Roman" pitchFamily="18" charset="0"/>
                                      <a:cs typeface="Times New Roman" pitchFamily="18" charset="0"/>
                                    </a:rPr>
                                    <a:t>o</a:t>
                                  </a:r>
                                </a:p>
                              </p:txBody>
                            </p:sp>
                            <p:grpSp>
                              <p:nvGrpSpPr>
                                <p:cNvPr id="14" name="Group 85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680" y="2448"/>
                                  <a:ext cx="3312" cy="1623"/>
                                  <a:chOff x="1680" y="2448"/>
                                  <a:chExt cx="3312" cy="1623"/>
                                </a:xfrm>
                              </p:grpSpPr>
                              <p:sp>
                                <p:nvSpPr>
                                  <p:cNvPr id="163887" name="Text Box 66"/>
                                  <p:cNvSpPr txBox="1"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3312" y="3360"/>
                                    <a:ext cx="148" cy="135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 w="9525">
                                    <a:noFill/>
                                    <a:miter lim="800000"/>
                                    <a:headEnd/>
                                    <a:tailEnd/>
                                  </a:ln>
                                </p:spPr>
                                <p:txBody>
                                  <a:bodyPr wrap="none">
                                    <a:spAutoFit/>
                                  </a:bodyPr>
                                  <a:lstStyle/>
                                  <a:p>
                                    <a:r>
                                      <a:rPr lang="en-GB" sz="800">
                                        <a:solidFill>
                                          <a:srgbClr val="000000"/>
                                        </a:solidFill>
                                        <a:latin typeface="Times New Roman" pitchFamily="18" charset="0"/>
                                        <a:cs typeface="Times New Roman" pitchFamily="18" charset="0"/>
                                      </a:rPr>
                                      <a:t>o</a:t>
                                    </a:r>
                                  </a:p>
                                </p:txBody>
                              </p:sp>
                              <p:grpSp>
                                <p:nvGrpSpPr>
                                  <p:cNvPr id="15" name="Group 84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1680" y="2448"/>
                                    <a:ext cx="3312" cy="1623"/>
                                    <a:chOff x="1680" y="2448"/>
                                    <a:chExt cx="3312" cy="1623"/>
                                  </a:xfrm>
                                </p:grpSpPr>
                                <p:sp>
                                  <p:nvSpPr>
                                    <p:cNvPr id="163889" name="Text Box 48"/>
                                    <p:cNvSpPr txBox="1">
                                      <a:spLocks noChangeArrowheads="1"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4464" y="3120"/>
                                      <a:ext cx="148" cy="135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  <a:ln w="9525">
                                      <a:noFill/>
                                      <a:miter lim="800000"/>
                                      <a:headEnd/>
                                      <a:tailEnd/>
                                    </a:ln>
                                  </p:spPr>
                                  <p:txBody>
                                    <a:bodyPr wrap="none">
                                      <a:spAutoFit/>
                                    </a:bodyPr>
                                    <a:lstStyle/>
                                    <a:p>
                                      <a:r>
                                        <a:rPr lang="en-GB" sz="800">
                                          <a:solidFill>
                                            <a:srgbClr val="000000"/>
                                          </a:solidFill>
                                          <a:latin typeface="Times New Roman" pitchFamily="18" charset="0"/>
                                          <a:cs typeface="Times New Roman" pitchFamily="18" charset="0"/>
                                        </a:rPr>
                                        <a:t>o</a:t>
                                      </a:r>
                                    </a:p>
                                  </p:txBody>
                                </p:sp>
                                <p:grpSp>
                                  <p:nvGrpSpPr>
                                    <p:cNvPr id="16" name="Group 83"/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1680" y="2448"/>
                                      <a:ext cx="3312" cy="1623"/>
                                      <a:chOff x="1680" y="2448"/>
                                      <a:chExt cx="3312" cy="1623"/>
                                    </a:xfrm>
                                  </p:grpSpPr>
                                  <p:sp>
                                    <p:nvSpPr>
                                      <p:cNvPr id="163891" name="Text Box 47"/>
                                      <p:cNvSpPr txBox="1"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4272" y="3264"/>
                                        <a:ext cx="148" cy="135"/>
                                      </a:xfrm>
                                      <a:prstGeom prst="rect">
                                        <a:avLst/>
                                      </a:prstGeom>
                                      <a:noFill/>
                                      <a:ln w="9525">
                                        <a:noFill/>
                                        <a:miter lim="800000"/>
                                        <a:headEnd/>
                                        <a:tailEnd/>
                                      </a:ln>
                                    </p:spPr>
                                    <p:txBody>
                                      <a:bodyPr wrap="none">
                                        <a:spAutoFit/>
                                      </a:bodyPr>
                                      <a:lstStyle/>
                                      <a:p>
                                        <a:r>
                                          <a:rPr lang="en-GB" sz="800">
                                            <a:solidFill>
                                              <a:srgbClr val="000000"/>
                                            </a:solidFill>
                                            <a:latin typeface="Times New Roman" pitchFamily="18" charset="0"/>
                                            <a:cs typeface="Times New Roman" pitchFamily="18" charset="0"/>
                                          </a:rPr>
                                          <a:t>o</a:t>
                                        </a:r>
                                      </a:p>
                                    </p:txBody>
                                  </p:sp>
                                  <p:grpSp>
                                    <p:nvGrpSpPr>
                                      <p:cNvPr id="17" name="Group 82"/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 bwMode="auto">
                                      <a:xfrm>
                                        <a:off x="1680" y="2448"/>
                                        <a:ext cx="3312" cy="1623"/>
                                        <a:chOff x="1680" y="2448"/>
                                        <a:chExt cx="3312" cy="1623"/>
                                      </a:xfrm>
                                    </p:grpSpPr>
                                    <p:sp>
                                      <p:nvSpPr>
                                        <p:cNvPr id="163893" name="Text Box 68"/>
                                        <p:cNvSpPr txBox="1">
                                          <a:spLocks noChangeArrowheads="1"/>
                                        </p:cNvSpPr>
                                        <p:nvPr/>
                                      </p:nvSpPr>
                                      <p:spPr bwMode="auto">
                                        <a:xfrm>
                                          <a:off x="4176" y="3312"/>
                                          <a:ext cx="148" cy="135"/>
                                        </a:xfrm>
                                        <a:prstGeom prst="rect">
                                          <a:avLst/>
                                        </a:prstGeom>
                                        <a:noFill/>
                                        <a:ln w="9525">
                                          <a:noFill/>
                                          <a:miter lim="800000"/>
                                          <a:headEnd/>
                                          <a:tailEnd/>
                                        </a:ln>
                                      </p:spPr>
                                      <p:txBody>
                                        <a:bodyPr wrap="none">
                                          <a:spAutoFit/>
                                        </a:bodyPr>
                                        <a:lstStyle/>
                                        <a:p>
                                          <a:r>
                                            <a:rPr lang="en-GB" sz="800">
                                              <a:solidFill>
                                                <a:srgbClr val="000000"/>
                                              </a:solidFill>
                                              <a:latin typeface="Times New Roman" pitchFamily="18" charset="0"/>
                                              <a:cs typeface="Times New Roman" pitchFamily="18" charset="0"/>
                                            </a:rPr>
                                            <a:t>o</a:t>
                                          </a:r>
                                        </a:p>
                                      </p:txBody>
                                    </p:sp>
                                    <p:grpSp>
                                      <p:nvGrpSpPr>
                                        <p:cNvPr id="18" name="Group 81"/>
                                        <p:cNvGrpSpPr>
                                          <a:grpSpLocks/>
                                        </p:cNvGrpSpPr>
                                        <p:nvPr/>
                                      </p:nvGrpSpPr>
                                      <p:grpSpPr bwMode="auto">
                                        <a:xfrm>
                                          <a:off x="1680" y="2448"/>
                                          <a:ext cx="3312" cy="1623"/>
                                          <a:chOff x="1680" y="2448"/>
                                          <a:chExt cx="3312" cy="1623"/>
                                        </a:xfrm>
                                      </p:grpSpPr>
                                      <p:sp>
                                        <p:nvSpPr>
                                          <p:cNvPr id="163895" name="Text Box 67"/>
                                          <p:cNvSpPr txBox="1">
                                            <a:spLocks noChangeArrowheads="1"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3552" y="3168"/>
                                            <a:ext cx="148" cy="135"/>
                                          </a:xfrm>
                                          <a:prstGeom prst="rect">
                                            <a:avLst/>
                                          </a:prstGeom>
                                          <a:noFill/>
                                          <a:ln w="9525">
                                            <a:noFill/>
                                            <a:miter lim="800000"/>
                                            <a:headEnd/>
                                            <a:tailEnd/>
                                          </a:ln>
                                        </p:spPr>
                                        <p:txBody>
                                          <a:bodyPr wrap="none">
                                            <a:spAutoFit/>
                                          </a:bodyPr>
                                          <a:lstStyle/>
                                          <a:p>
                                            <a:r>
                                              <a:rPr lang="en-GB" sz="800">
                                                <a:solidFill>
                                                  <a:srgbClr val="000000"/>
                                                </a:solidFill>
                                                <a:latin typeface="Times New Roman" pitchFamily="18" charset="0"/>
                                                <a:cs typeface="Times New Roman" pitchFamily="18" charset="0"/>
                                              </a:rPr>
                                              <a:t>o</a:t>
                                            </a:r>
                                          </a:p>
                                        </p:txBody>
                                      </p:sp>
                                      <p:grpSp>
                                        <p:nvGrpSpPr>
                                          <p:cNvPr id="19" name="Group 80"/>
                                          <p:cNvGrpSpPr>
                                            <a:grpSpLocks/>
                                          </p:cNvGrpSpPr>
                                          <p:nvPr/>
                                        </p:nvGrpSpPr>
                                        <p:grpSpPr bwMode="auto">
                                          <a:xfrm>
                                            <a:off x="1680" y="2448"/>
                                            <a:ext cx="3312" cy="1623"/>
                                            <a:chOff x="1680" y="2448"/>
                                            <a:chExt cx="3312" cy="1623"/>
                                          </a:xfrm>
                                        </p:grpSpPr>
                                        <p:sp>
                                          <p:nvSpPr>
                                            <p:cNvPr id="163897" name="Text Box 56"/>
                                            <p:cNvSpPr txBox="1">
                                              <a:spLocks noChangeArrowheads="1"/>
                                            </p:cNvSpPr>
                                            <p:nvPr/>
                                          </p:nvSpPr>
                                          <p:spPr bwMode="auto">
                                            <a:xfrm>
                                              <a:off x="2784" y="3696"/>
                                              <a:ext cx="148" cy="135"/>
                                            </a:xfrm>
                                            <a:prstGeom prst="rect">
                                              <a:avLst/>
                                            </a:prstGeom>
                                            <a:noFill/>
                                            <a:ln w="9525">
                                              <a:noFill/>
                                              <a:miter lim="800000"/>
                                              <a:headEnd/>
                                              <a:tailEnd/>
                                            </a:ln>
                                          </p:spPr>
                                          <p:txBody>
                                            <a:bodyPr wrap="none">
                                              <a:spAutoFit/>
                                            </a:bodyPr>
                                            <a:lstStyle/>
                                            <a:p>
                                              <a:r>
                                                <a:rPr lang="en-GB" sz="800">
                                                  <a:solidFill>
                                                    <a:srgbClr val="000000"/>
                                                  </a:solidFill>
                                                  <a:latin typeface="Times New Roman" pitchFamily="18" charset="0"/>
                                                  <a:cs typeface="Times New Roman" pitchFamily="18" charset="0"/>
                                                </a:rPr>
                                                <a:t>o</a:t>
                                              </a:r>
                                            </a:p>
                                          </p:txBody>
                                        </p:sp>
                                        <p:grpSp>
                                          <p:nvGrpSpPr>
                                            <p:cNvPr id="20" name="Group 79"/>
                                            <p:cNvGrpSpPr>
                                              <a:grpSpLocks/>
                                            </p:cNvGrpSpPr>
                                            <p:nvPr/>
                                          </p:nvGrpSpPr>
                                          <p:grpSpPr bwMode="auto">
                                            <a:xfrm>
                                              <a:off x="1680" y="2448"/>
                                              <a:ext cx="3312" cy="1623"/>
                                              <a:chOff x="1680" y="2448"/>
                                              <a:chExt cx="3312" cy="1623"/>
                                            </a:xfrm>
                                          </p:grpSpPr>
                                          <p:sp>
                                            <p:nvSpPr>
                                              <p:cNvPr id="163899" name="Text Box 39"/>
                                              <p:cNvSpPr txBox="1">
                                                <a:spLocks noChangeArrowheads="1"/>
                                              </p:cNvSpPr>
                                              <p:nvPr/>
                                            </p:nvSpPr>
                                            <p:spPr bwMode="auto">
                                              <a:xfrm>
                                                <a:off x="2208" y="3936"/>
                                                <a:ext cx="148" cy="135"/>
                                              </a:xfrm>
                                              <a:prstGeom prst="rect">
                                                <a:avLst/>
                                              </a:prstGeom>
                                              <a:noFill/>
                                              <a:ln w="9525">
                                                <a:noFill/>
                                                <a:miter lim="800000"/>
                                                <a:headEnd/>
                                                <a:tailEnd/>
                                              </a:ln>
                                            </p:spPr>
                                            <p:txBody>
                                              <a:bodyPr wrap="none">
                                                <a:spAutoFit/>
                                              </a:bodyPr>
                                              <a:lstStyle/>
                                              <a:p>
                                                <a:r>
                                                  <a:rPr lang="en-GB" sz="800">
                                                    <a:solidFill>
                                                      <a:srgbClr val="000000"/>
                                                    </a:solidFill>
                                                    <a:latin typeface="Times New Roman" pitchFamily="18" charset="0"/>
                                                    <a:cs typeface="Times New Roman" pitchFamily="18" charset="0"/>
                                                  </a:rPr>
                                                  <a:t>o</a:t>
                                                </a:r>
                                              </a:p>
                                            </p:txBody>
                                          </p:sp>
                                          <p:grpSp>
                                            <p:nvGrpSpPr>
                                              <p:cNvPr id="21" name="Group 78"/>
                                              <p:cNvGrpSpPr>
                                                <a:grpSpLocks/>
                                              </p:cNvGrpSpPr>
                                              <p:nvPr/>
                                            </p:nvGrpSpPr>
                                            <p:grpSpPr bwMode="auto">
                                              <a:xfrm>
                                                <a:off x="1680" y="2448"/>
                                                <a:ext cx="3312" cy="1575"/>
                                                <a:chOff x="1680" y="2448"/>
                                                <a:chExt cx="3312" cy="1575"/>
                                              </a:xfrm>
                                            </p:grpSpPr>
                                            <p:grpSp>
                                              <p:nvGrpSpPr>
                                                <p:cNvPr id="22" name="Group 77"/>
                                                <p:cNvGrpSpPr>
                                                  <a:grpSpLocks/>
                                                </p:cNvGrpSpPr>
                                                <p:nvPr/>
                                              </p:nvGrpSpPr>
                                              <p:grpSpPr bwMode="auto">
                                                <a:xfrm>
                                                  <a:off x="1680" y="3216"/>
                                                  <a:ext cx="3312" cy="807"/>
                                                  <a:chOff x="1680" y="3216"/>
                                                  <a:chExt cx="3312" cy="807"/>
                                                </a:xfrm>
                                              </p:grpSpPr>
                                              <p:grpSp>
                                                <p:nvGrpSpPr>
                                                  <p:cNvPr id="23" name="Group 76"/>
                                                  <p:cNvGrpSpPr>
                                                    <a:grpSpLocks/>
                                                  </p:cNvGrpSpPr>
                                                  <p:nvPr/>
                                                </p:nvGrpSpPr>
                                                <p:grpSpPr bwMode="auto">
                                                  <a:xfrm>
                                                    <a:off x="2352" y="3456"/>
                                                    <a:ext cx="868" cy="567"/>
                                                    <a:chOff x="2352" y="3456"/>
                                                    <a:chExt cx="868" cy="567"/>
                                                  </a:xfrm>
                                                </p:grpSpPr>
                                                <p:sp>
                                                  <p:nvSpPr>
                                                    <p:cNvPr id="163922" name="Text Box 36"/>
                                                    <p:cNvSpPr txBox="1">
                                                      <a:spLocks noChangeArrowheads="1"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2688" y="3744"/>
                                                      <a:ext cx="148" cy="135"/>
                                                    </a:xfrm>
                                                    <a:prstGeom prst="rect">
                                                      <a:avLst/>
                                                    </a:prstGeom>
                                                    <a:noFill/>
                                                    <a:ln w="9525">
                                                      <a:noFill/>
                                                      <a:miter lim="800000"/>
                                                      <a:headEnd/>
                                                      <a:tailEnd/>
                                                    </a:ln>
                                                  </p:spPr>
                                                  <p:txBody>
                                                    <a:bodyPr wrap="none">
                                                      <a:spAutoFit/>
                                                    </a:bodyPr>
                                                    <a:lstStyle/>
                                                    <a:p>
                                                      <a:r>
                                                        <a:rPr lang="en-GB" sz="800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Times New Roman" pitchFamily="18" charset="0"/>
                                                          <a:cs typeface="Times New Roman" pitchFamily="18" charset="0"/>
                                                        </a:rPr>
                                                        <a:t>o</a:t>
                                                      </a:r>
                                                    </a:p>
                                                  </p:txBody>
                                                </p:sp>
                                                <p:sp>
                                                  <p:nvSpPr>
                                                    <p:cNvPr id="163923" name="Text Box 37"/>
                                                    <p:cNvSpPr txBox="1">
                                                      <a:spLocks noChangeArrowheads="1"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2496" y="3840"/>
                                                      <a:ext cx="148" cy="135"/>
                                                    </a:xfrm>
                                                    <a:prstGeom prst="rect">
                                                      <a:avLst/>
                                                    </a:prstGeom>
                                                    <a:noFill/>
                                                    <a:ln w="9525">
                                                      <a:noFill/>
                                                      <a:miter lim="800000"/>
                                                      <a:headEnd/>
                                                      <a:tailEnd/>
                                                    </a:ln>
                                                  </p:spPr>
                                                  <p:txBody>
                                                    <a:bodyPr wrap="none">
                                                      <a:spAutoFit/>
                                                    </a:bodyPr>
                                                    <a:lstStyle/>
                                                    <a:p>
                                                      <a:r>
                                                        <a:rPr lang="en-GB" sz="800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Times New Roman" pitchFamily="18" charset="0"/>
                                                          <a:cs typeface="Times New Roman" pitchFamily="18" charset="0"/>
                                                        </a:rPr>
                                                        <a:t>o</a:t>
                                                      </a:r>
                                                    </a:p>
                                                  </p:txBody>
                                                </p:sp>
                                                <p:sp>
                                                  <p:nvSpPr>
                                                    <p:cNvPr id="163924" name="Text Box 38"/>
                                                    <p:cNvSpPr txBox="1">
                                                      <a:spLocks noChangeArrowheads="1"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2352" y="3888"/>
                                                      <a:ext cx="148" cy="135"/>
                                                    </a:xfrm>
                                                    <a:prstGeom prst="rect">
                                                      <a:avLst/>
                                                    </a:prstGeom>
                                                    <a:noFill/>
                                                    <a:ln w="9525">
                                                      <a:noFill/>
                                                      <a:miter lim="800000"/>
                                                      <a:headEnd/>
                                                      <a:tailEnd/>
                                                    </a:ln>
                                                  </p:spPr>
                                                  <p:txBody>
                                                    <a:bodyPr wrap="none">
                                                      <a:spAutoFit/>
                                                    </a:bodyPr>
                                                    <a:lstStyle/>
                                                    <a:p>
                                                      <a:r>
                                                        <a:rPr lang="en-GB" sz="800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Times New Roman" pitchFamily="18" charset="0"/>
                                                          <a:cs typeface="Times New Roman" pitchFamily="18" charset="0"/>
                                                        </a:rPr>
                                                        <a:t>o</a:t>
                                                      </a:r>
                                                    </a:p>
                                                  </p:txBody>
                                                </p:sp>
                                                <p:sp>
                                                  <p:nvSpPr>
                                                    <p:cNvPr id="163925" name="Text Box 40"/>
                                                    <p:cNvSpPr txBox="1">
                                                      <a:spLocks noChangeArrowheads="1"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2880" y="3648"/>
                                                      <a:ext cx="148" cy="135"/>
                                                    </a:xfrm>
                                                    <a:prstGeom prst="rect">
                                                      <a:avLst/>
                                                    </a:prstGeom>
                                                    <a:noFill/>
                                                    <a:ln w="9525">
                                                      <a:noFill/>
                                                      <a:miter lim="800000"/>
                                                      <a:headEnd/>
                                                      <a:tailEnd/>
                                                    </a:ln>
                                                  </p:spPr>
                                                  <p:txBody>
                                                    <a:bodyPr wrap="none">
                                                      <a:spAutoFit/>
                                                    </a:bodyPr>
                                                    <a:lstStyle/>
                                                    <a:p>
                                                      <a:r>
                                                        <a:rPr lang="en-GB" sz="800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Times New Roman" pitchFamily="18" charset="0"/>
                                                          <a:cs typeface="Times New Roman" pitchFamily="18" charset="0"/>
                                                        </a:rPr>
                                                        <a:t>o</a:t>
                                                      </a:r>
                                                    </a:p>
                                                  </p:txBody>
                                                </p:sp>
                                                <p:sp>
                                                  <p:nvSpPr>
                                                    <p:cNvPr id="163926" name="Text Box 54"/>
                                                    <p:cNvSpPr txBox="1">
                                                      <a:spLocks noChangeArrowheads="1"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3072" y="3456"/>
                                                      <a:ext cx="148" cy="135"/>
                                                    </a:xfrm>
                                                    <a:prstGeom prst="rect">
                                                      <a:avLst/>
                                                    </a:prstGeom>
                                                    <a:noFill/>
                                                    <a:ln w="9525">
                                                      <a:noFill/>
                                                      <a:miter lim="800000"/>
                                                      <a:headEnd/>
                                                      <a:tailEnd/>
                                                    </a:ln>
                                                  </p:spPr>
                                                  <p:txBody>
                                                    <a:bodyPr wrap="none">
                                                      <a:spAutoFit/>
                                                    </a:bodyPr>
                                                    <a:lstStyle/>
                                                    <a:p>
                                                      <a:r>
                                                        <a:rPr lang="en-GB" sz="800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Times New Roman" pitchFamily="18" charset="0"/>
                                                          <a:cs typeface="Times New Roman" pitchFamily="18" charset="0"/>
                                                        </a:rPr>
                                                        <a:t>o</a:t>
                                                      </a:r>
                                                    </a:p>
                                                  </p:txBody>
                                                </p:sp>
                                              </p:grpSp>
                                              <p:grpSp>
                                                <p:nvGrpSpPr>
                                                  <p:cNvPr id="24" name="Group 75"/>
                                                  <p:cNvGrpSpPr>
                                                    <a:grpSpLocks/>
                                                  </p:cNvGrpSpPr>
                                                  <p:nvPr/>
                                                </p:nvGrpSpPr>
                                                <p:grpSpPr bwMode="auto">
                                                  <a:xfrm>
                                                    <a:off x="1680" y="3216"/>
                                                    <a:ext cx="3312" cy="519"/>
                                                    <a:chOff x="1680" y="3216"/>
                                                    <a:chExt cx="3312" cy="519"/>
                                                  </a:xfrm>
                                                </p:grpSpPr>
                                                <p:sp>
                                                  <p:nvSpPr>
                                                    <p:cNvPr id="163912" name="Text Box 45"/>
                                                    <p:cNvSpPr txBox="1">
                                                      <a:spLocks noChangeArrowheads="1"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3936" y="3408"/>
                                                      <a:ext cx="148" cy="135"/>
                                                    </a:xfrm>
                                                    <a:prstGeom prst="rect">
                                                      <a:avLst/>
                                                    </a:prstGeom>
                                                    <a:noFill/>
                                                    <a:ln w="9525">
                                                      <a:noFill/>
                                                      <a:miter lim="800000"/>
                                                      <a:headEnd/>
                                                      <a:tailEnd/>
                                                    </a:ln>
                                                  </p:spPr>
                                                  <p:txBody>
                                                    <a:bodyPr wrap="none">
                                                      <a:spAutoFit/>
                                                    </a:bodyPr>
                                                    <a:lstStyle/>
                                                    <a:p>
                                                      <a:r>
                                                        <a:rPr lang="en-GB" sz="800">
                                                          <a:solidFill>
                                                            <a:srgbClr val="000000"/>
                                                          </a:solidFill>
                                                          <a:latin typeface="Times New Roman" pitchFamily="18" charset="0"/>
                                                          <a:cs typeface="Times New Roman" pitchFamily="18" charset="0"/>
                                                        </a:rPr>
                                                        <a:t>o</a:t>
                                                      </a:r>
                                                    </a:p>
                                                  </p:txBody>
                                                </p:sp>
                                                <p:grpSp>
                                                  <p:nvGrpSpPr>
                                                    <p:cNvPr id="25" name="Group 74"/>
                                                    <p:cNvGrpSpPr>
                                                      <a:grpSpLocks/>
                                                    </p:cNvGrpSpPr>
                                                    <p:nvPr/>
                                                  </p:nvGrpSpPr>
                                                  <p:grpSpPr bwMode="auto">
                                                    <a:xfrm>
                                                      <a:off x="1680" y="3216"/>
                                                      <a:ext cx="3312" cy="519"/>
                                                      <a:chOff x="1680" y="3216"/>
                                                      <a:chExt cx="3312" cy="519"/>
                                                    </a:xfrm>
                                                  </p:grpSpPr>
                                                  <p:sp>
                                                    <p:nvSpPr>
                                                      <p:cNvPr id="163914" name="Line 22"/>
                                                      <p:cNvSpPr>
                                                        <a:spLocks noChangeShapeType="1"/>
                                                      </p:cNvSpPr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1680" y="3600"/>
                                                        <a:ext cx="3312" cy="0"/>
                                                      </a:xfrm>
                                                      <a:prstGeom prst="line">
                                                        <a:avLst/>
                                                      </a:prstGeom>
                                                      <a:noFill/>
                                                      <a:ln w="9525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prstDash val="dash"/>
                                                        <a:round/>
                                                        <a:headEnd/>
                                                        <a:tailEnd/>
                                                      </a:ln>
                                                    </p:spPr>
                                                    <p:txBody>
                                                      <a:bodyPr/>
                                                      <a:lstStyle/>
                                                      <a:p>
                                                        <a:endParaRPr lang="hu-HU"/>
                                                      </a:p>
                                                    </p:txBody>
                                                  </p:sp>
                                                  <p:sp>
                                                    <p:nvSpPr>
                                                      <p:cNvPr id="163915" name="Text Box 41"/>
                                                      <p:cNvSpPr txBox="1">
                                                        <a:spLocks noChangeArrowheads="1"/>
                                                      </p:cNvSpPr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3168" y="3600"/>
                                                        <a:ext cx="148" cy="135"/>
                                                      </a:xfrm>
                                                      <a:prstGeom prst="rect">
                                                        <a:avLst/>
                                                      </a:prstGeom>
                                                      <a:noFill/>
                                                      <a:ln w="9525">
                                                        <a:noFill/>
                                                        <a:miter lim="800000"/>
                                                        <a:headEnd/>
                                                        <a:tailEnd/>
                                                      </a:ln>
                                                    </p:spPr>
                                                    <p:txBody>
                                                      <a:bodyPr wrap="none">
                                                        <a:spAutoFit/>
                                                      </a:bodyPr>
                                                      <a:lstStyle/>
                                                      <a:p>
                                                        <a:r>
                                                          <a:rPr lang="en-GB" sz="800">
                                                            <a:solidFill>
                                                              <a:srgbClr val="000000"/>
                                                            </a:solidFill>
                                                            <a:latin typeface="Times New Roman" pitchFamily="18" charset="0"/>
                                                            <a:cs typeface="Times New Roman" pitchFamily="18" charset="0"/>
                                                          </a:rPr>
                                                          <a:t>o</a:t>
                                                        </a:r>
                                                      </a:p>
                                                    </p:txBody>
                                                  </p:sp>
                                                  <p:sp>
                                                    <p:nvSpPr>
                                                      <p:cNvPr id="163916" name="Text Box 42"/>
                                                      <p:cNvSpPr txBox="1">
                                                        <a:spLocks noChangeArrowheads="1"/>
                                                      </p:cNvSpPr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3456" y="3552"/>
                                                        <a:ext cx="148" cy="135"/>
                                                      </a:xfrm>
                                                      <a:prstGeom prst="rect">
                                                        <a:avLst/>
                                                      </a:prstGeom>
                                                      <a:noFill/>
                                                      <a:ln w="9525">
                                                        <a:noFill/>
                                                        <a:miter lim="800000"/>
                                                        <a:headEnd/>
                                                        <a:tailEnd/>
                                                      </a:ln>
                                                    </p:spPr>
                                                    <p:txBody>
                                                      <a:bodyPr wrap="none">
                                                        <a:spAutoFit/>
                                                      </a:bodyPr>
                                                      <a:lstStyle/>
                                                      <a:p>
                                                        <a:r>
                                                          <a:rPr lang="en-GB" sz="800">
                                                            <a:solidFill>
                                                              <a:srgbClr val="000000"/>
                                                            </a:solidFill>
                                                            <a:latin typeface="Times New Roman" pitchFamily="18" charset="0"/>
                                                            <a:cs typeface="Times New Roman" pitchFamily="18" charset="0"/>
                                                          </a:rPr>
                                                          <a:t>o</a:t>
                                                        </a:r>
                                                      </a:p>
                                                    </p:txBody>
                                                  </p:sp>
                                                  <p:sp>
                                                    <p:nvSpPr>
                                                      <p:cNvPr id="163917" name="Text Box 46"/>
                                                      <p:cNvSpPr txBox="1">
                                                        <a:spLocks noChangeArrowheads="1"/>
                                                      </p:cNvSpPr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4080" y="3360"/>
                                                        <a:ext cx="148" cy="135"/>
                                                      </a:xfrm>
                                                      <a:prstGeom prst="rect">
                                                        <a:avLst/>
                                                      </a:prstGeom>
                                                      <a:noFill/>
                                                      <a:ln w="9525">
                                                        <a:noFill/>
                                                        <a:miter lim="800000"/>
                                                        <a:headEnd/>
                                                        <a:tailEnd/>
                                                      </a:ln>
                                                    </p:spPr>
                                                    <p:txBody>
                                                      <a:bodyPr wrap="none">
                                                        <a:spAutoFit/>
                                                      </a:bodyPr>
                                                      <a:lstStyle/>
                                                      <a:p>
                                                        <a:r>
                                                          <a:rPr lang="en-GB" sz="800">
                                                            <a:solidFill>
                                                              <a:srgbClr val="000000"/>
                                                            </a:solidFill>
                                                            <a:latin typeface="Times New Roman" pitchFamily="18" charset="0"/>
                                                            <a:cs typeface="Times New Roman" pitchFamily="18" charset="0"/>
                                                          </a:rPr>
                                                          <a:t>o</a:t>
                                                        </a:r>
                                                      </a:p>
                                                    </p:txBody>
                                                  </p:sp>
                                                  <p:sp>
                                                    <p:nvSpPr>
                                                      <p:cNvPr id="163918" name="Text Box 53"/>
                                                      <p:cNvSpPr txBox="1">
                                                        <a:spLocks noChangeArrowheads="1"/>
                                                      </p:cNvSpPr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2976" y="3552"/>
                                                        <a:ext cx="148" cy="135"/>
                                                      </a:xfrm>
                                                      <a:prstGeom prst="rect">
                                                        <a:avLst/>
                                                      </a:prstGeom>
                                                      <a:noFill/>
                                                      <a:ln w="9525">
                                                        <a:noFill/>
                                                        <a:miter lim="800000"/>
                                                        <a:headEnd/>
                                                        <a:tailEnd/>
                                                      </a:ln>
                                                    </p:spPr>
                                                    <p:txBody>
                                                      <a:bodyPr wrap="none">
                                                        <a:spAutoFit/>
                                                      </a:bodyPr>
                                                      <a:lstStyle/>
                                                      <a:p>
                                                        <a:r>
                                                          <a:rPr lang="en-GB" sz="800">
                                                            <a:solidFill>
                                                              <a:srgbClr val="000000"/>
                                                            </a:solidFill>
                                                            <a:latin typeface="Times New Roman" pitchFamily="18" charset="0"/>
                                                            <a:cs typeface="Times New Roman" pitchFamily="18" charset="0"/>
                                                          </a:rPr>
                                                          <a:t>o</a:t>
                                                        </a:r>
                                                      </a:p>
                                                    </p:txBody>
                                                  </p:sp>
                                                  <p:sp>
                                                    <p:nvSpPr>
                                                      <p:cNvPr id="163919" name="Text Box 59"/>
                                                      <p:cNvSpPr txBox="1">
                                                        <a:spLocks noChangeArrowheads="1"/>
                                                      </p:cNvSpPr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3312" y="3600"/>
                                                        <a:ext cx="148" cy="135"/>
                                                      </a:xfrm>
                                                      <a:prstGeom prst="rect">
                                                        <a:avLst/>
                                                      </a:prstGeom>
                                                      <a:noFill/>
                                                      <a:ln w="9525">
                                                        <a:noFill/>
                                                        <a:miter lim="800000"/>
                                                        <a:headEnd/>
                                                        <a:tailEnd/>
                                                      </a:ln>
                                                    </p:spPr>
                                                    <p:txBody>
                                                      <a:bodyPr wrap="none">
                                                        <a:spAutoFit/>
                                                      </a:bodyPr>
                                                      <a:lstStyle/>
                                                      <a:p>
                                                        <a:r>
                                                          <a:rPr lang="en-GB" sz="800">
                                                            <a:solidFill>
                                                              <a:srgbClr val="000000"/>
                                                            </a:solidFill>
                                                            <a:latin typeface="Times New Roman" pitchFamily="18" charset="0"/>
                                                            <a:cs typeface="Times New Roman" pitchFamily="18" charset="0"/>
                                                          </a:rPr>
                                                          <a:t>o</a:t>
                                                        </a:r>
                                                      </a:p>
                                                    </p:txBody>
                                                  </p:sp>
                                                  <p:sp>
                                                    <p:nvSpPr>
                                                      <p:cNvPr id="163920" name="Text Box 60"/>
                                                      <p:cNvSpPr txBox="1">
                                                        <a:spLocks noChangeArrowheads="1"/>
                                                      </p:cNvSpPr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3792" y="3456"/>
                                                        <a:ext cx="148" cy="135"/>
                                                      </a:xfrm>
                                                      <a:prstGeom prst="rect">
                                                        <a:avLst/>
                                                      </a:prstGeom>
                                                      <a:noFill/>
                                                      <a:ln w="9525">
                                                        <a:noFill/>
                                                        <a:miter lim="800000"/>
                                                        <a:headEnd/>
                                                        <a:tailEnd/>
                                                      </a:ln>
                                                    </p:spPr>
                                                    <p:txBody>
                                                      <a:bodyPr wrap="none">
                                                        <a:spAutoFit/>
                                                      </a:bodyPr>
                                                      <a:lstStyle/>
                                                      <a:p>
                                                        <a:r>
                                                          <a:rPr lang="en-GB" sz="800">
                                                            <a:solidFill>
                                                              <a:srgbClr val="000000"/>
                                                            </a:solidFill>
                                                            <a:latin typeface="Times New Roman" pitchFamily="18" charset="0"/>
                                                            <a:cs typeface="Times New Roman" pitchFamily="18" charset="0"/>
                                                          </a:rPr>
                                                          <a:t>o</a:t>
                                                        </a:r>
                                                      </a:p>
                                                    </p:txBody>
                                                  </p:sp>
                                                  <p:sp>
                                                    <p:nvSpPr>
                                                      <p:cNvPr id="163921" name="Text Box 69"/>
                                                      <p:cNvSpPr txBox="1">
                                                        <a:spLocks noChangeArrowheads="1"/>
                                                      </p:cNvSpPr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4368" y="3216"/>
                                                        <a:ext cx="148" cy="135"/>
                                                      </a:xfrm>
                                                      <a:prstGeom prst="rect">
                                                        <a:avLst/>
                                                      </a:prstGeom>
                                                      <a:noFill/>
                                                      <a:ln w="9525">
                                                        <a:noFill/>
                                                        <a:miter lim="800000"/>
                                                        <a:headEnd/>
                                                        <a:tailEnd/>
                                                      </a:ln>
                                                    </p:spPr>
                                                    <p:txBody>
                                                      <a:bodyPr wrap="none">
                                                        <a:spAutoFit/>
                                                      </a:bodyPr>
                                                      <a:lstStyle/>
                                                      <a:p>
                                                        <a:r>
                                                          <a:rPr lang="en-GB" sz="800">
                                                            <a:solidFill>
                                                              <a:srgbClr val="000000"/>
                                                            </a:solidFill>
                                                            <a:latin typeface="Times New Roman" pitchFamily="18" charset="0"/>
                                                            <a:cs typeface="Times New Roman" pitchFamily="18" charset="0"/>
                                                          </a:rPr>
                                                          <a:t>o</a:t>
                                                        </a:r>
                                                      </a:p>
                                                    </p:txBody>
                                                  </p:sp>
                                                </p:grpSp>
                                              </p:grpSp>
                                            </p:grpSp>
                                            <p:grpSp>
                                              <p:nvGrpSpPr>
                                                <p:cNvPr id="26" name="Group 73"/>
                                                <p:cNvGrpSpPr>
                                                  <a:grpSpLocks/>
                                                </p:cNvGrpSpPr>
                                                <p:nvPr/>
                                              </p:nvGrpSpPr>
                                              <p:grpSpPr bwMode="auto">
                                                <a:xfrm>
                                                  <a:off x="3216" y="2448"/>
                                                  <a:ext cx="628" cy="1143"/>
                                                  <a:chOff x="3216" y="2448"/>
                                                  <a:chExt cx="628" cy="1143"/>
                                                </a:xfrm>
                                              </p:grpSpPr>
                                              <p:sp>
                                                <p:nvSpPr>
                                                  <p:cNvPr id="163903" name="Text Box 61"/>
                                                  <p:cNvSpPr txBox="1">
                                                    <a:spLocks noChangeArrowheads="1"/>
                                                  </p:cNvSpPr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3696" y="2448"/>
                                                    <a:ext cx="148" cy="135"/>
                                                  </a:xfrm>
                                                  <a:prstGeom prst="rect">
                                                    <a:avLst/>
                                                  </a:prstGeom>
                                                  <a:noFill/>
                                                  <a:ln w="9525">
                                                    <a:noFill/>
                                                    <a:miter lim="800000"/>
                                                    <a:headEnd/>
                                                    <a:tailEnd/>
                                                  </a:ln>
                                                </p:spPr>
                                                <p:txBody>
                                                  <a:bodyPr wrap="none">
                                                    <a:spAutoFit/>
                                                  </a:bodyPr>
                                                  <a:lstStyle/>
                                                  <a:p>
                                                    <a:r>
                                                      <a:rPr lang="en-GB" sz="800">
                                                        <a:solidFill>
                                                          <a:srgbClr val="000000"/>
                                                        </a:solidFill>
                                                        <a:latin typeface="Times New Roman" pitchFamily="18" charset="0"/>
                                                        <a:cs typeface="Times New Roman" pitchFamily="18" charset="0"/>
                                                      </a:rPr>
                                                      <a:t>o</a:t>
                                                    </a:r>
                                                  </a:p>
                                                </p:txBody>
                                              </p:sp>
                                              <p:sp>
                                                <p:nvSpPr>
                                                  <p:cNvPr id="163904" name="Text Box 62"/>
                                                  <p:cNvSpPr txBox="1">
                                                    <a:spLocks noChangeArrowheads="1"/>
                                                  </p:cNvSpPr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3696" y="2736"/>
                                                    <a:ext cx="148" cy="135"/>
                                                  </a:xfrm>
                                                  <a:prstGeom prst="rect">
                                                    <a:avLst/>
                                                  </a:prstGeom>
                                                  <a:noFill/>
                                                  <a:ln w="9525">
                                                    <a:noFill/>
                                                    <a:miter lim="800000"/>
                                                    <a:headEnd/>
                                                    <a:tailEnd/>
                                                  </a:ln>
                                                </p:spPr>
                                                <p:txBody>
                                                  <a:bodyPr wrap="none">
                                                    <a:spAutoFit/>
                                                  </a:bodyPr>
                                                  <a:lstStyle/>
                                                  <a:p>
                                                    <a:r>
                                                      <a:rPr lang="en-GB" sz="800">
                                                        <a:solidFill>
                                                          <a:srgbClr val="000000"/>
                                                        </a:solidFill>
                                                        <a:latin typeface="Times New Roman" pitchFamily="18" charset="0"/>
                                                        <a:cs typeface="Times New Roman" pitchFamily="18" charset="0"/>
                                                      </a:rPr>
                                                      <a:t>o</a:t>
                                                    </a:r>
                                                  </a:p>
                                                </p:txBody>
                                              </p:sp>
                                              <p:sp>
                                                <p:nvSpPr>
                                                  <p:cNvPr id="163905" name="Text Box 63"/>
                                                  <p:cNvSpPr txBox="1">
                                                    <a:spLocks noChangeArrowheads="1"/>
                                                  </p:cNvSpPr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3648" y="2880"/>
                                                    <a:ext cx="148" cy="135"/>
                                                  </a:xfrm>
                                                  <a:prstGeom prst="rect">
                                                    <a:avLst/>
                                                  </a:prstGeom>
                                                  <a:noFill/>
                                                  <a:ln w="9525">
                                                    <a:noFill/>
                                                    <a:miter lim="800000"/>
                                                    <a:headEnd/>
                                                    <a:tailEnd/>
                                                  </a:ln>
                                                </p:spPr>
                                                <p:txBody>
                                                  <a:bodyPr wrap="none">
                                                    <a:spAutoFit/>
                                                  </a:bodyPr>
                                                  <a:lstStyle/>
                                                  <a:p>
                                                    <a:r>
                                                      <a:rPr lang="en-GB" sz="800">
                                                        <a:solidFill>
                                                          <a:srgbClr val="000000"/>
                                                        </a:solidFill>
                                                        <a:latin typeface="Times New Roman" pitchFamily="18" charset="0"/>
                                                        <a:cs typeface="Times New Roman" pitchFamily="18" charset="0"/>
                                                      </a:rPr>
                                                      <a:t>o</a:t>
                                                    </a:r>
                                                  </a:p>
                                                </p:txBody>
                                              </p:sp>
                                              <p:sp>
                                                <p:nvSpPr>
                                                  <p:cNvPr id="163906" name="Text Box 64"/>
                                                  <p:cNvSpPr txBox="1">
                                                    <a:spLocks noChangeArrowheads="1"/>
                                                  </p:cNvSpPr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3600" y="3024"/>
                                                    <a:ext cx="148" cy="135"/>
                                                  </a:xfrm>
                                                  <a:prstGeom prst="rect">
                                                    <a:avLst/>
                                                  </a:prstGeom>
                                                  <a:noFill/>
                                                  <a:ln w="9525">
                                                    <a:noFill/>
                                                    <a:miter lim="800000"/>
                                                    <a:headEnd/>
                                                    <a:tailEnd/>
                                                  </a:ln>
                                                </p:spPr>
                                                <p:txBody>
                                                  <a:bodyPr wrap="none">
                                                    <a:spAutoFit/>
                                                  </a:bodyPr>
                                                  <a:lstStyle/>
                                                  <a:p>
                                                    <a:r>
                                                      <a:rPr lang="en-GB" sz="800">
                                                        <a:solidFill>
                                                          <a:srgbClr val="000000"/>
                                                        </a:solidFill>
                                                        <a:latin typeface="Times New Roman" pitchFamily="18" charset="0"/>
                                                        <a:cs typeface="Times New Roman" pitchFamily="18" charset="0"/>
                                                      </a:rPr>
                                                      <a:t>o</a:t>
                                                    </a:r>
                                                  </a:p>
                                                </p:txBody>
                                              </p:sp>
                                              <p:sp>
                                                <p:nvSpPr>
                                                  <p:cNvPr id="163907" name="Text Box 65"/>
                                                  <p:cNvSpPr txBox="1">
                                                    <a:spLocks noChangeArrowheads="1"/>
                                                  </p:cNvSpPr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3456" y="3264"/>
                                                    <a:ext cx="148" cy="135"/>
                                                  </a:xfrm>
                                                  <a:prstGeom prst="rect">
                                                    <a:avLst/>
                                                  </a:prstGeom>
                                                  <a:noFill/>
                                                  <a:ln w="9525">
                                                    <a:noFill/>
                                                    <a:miter lim="800000"/>
                                                    <a:headEnd/>
                                                    <a:tailEnd/>
                                                  </a:ln>
                                                </p:spPr>
                                                <p:txBody>
                                                  <a:bodyPr wrap="none">
                                                    <a:spAutoFit/>
                                                  </a:bodyPr>
                                                  <a:lstStyle/>
                                                  <a:p>
                                                    <a:r>
                                                      <a:rPr lang="en-GB" sz="800">
                                                        <a:solidFill>
                                                          <a:srgbClr val="000000"/>
                                                        </a:solidFill>
                                                        <a:latin typeface="Times New Roman" pitchFamily="18" charset="0"/>
                                                        <a:cs typeface="Times New Roman" pitchFamily="18" charset="0"/>
                                                      </a:rPr>
                                                      <a:t>o</a:t>
                                                    </a:r>
                                                  </a:p>
                                                </p:txBody>
                                              </p:sp>
                                              <p:sp>
                                                <p:nvSpPr>
                                                  <p:cNvPr id="163908" name="Text Box 71"/>
                                                  <p:cNvSpPr txBox="1">
                                                    <a:spLocks noChangeArrowheads="1"/>
                                                  </p:cNvSpPr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3696" y="2592"/>
                                                    <a:ext cx="148" cy="135"/>
                                                  </a:xfrm>
                                                  <a:prstGeom prst="rect">
                                                    <a:avLst/>
                                                  </a:prstGeom>
                                                  <a:noFill/>
                                                  <a:ln w="9525">
                                                    <a:noFill/>
                                                    <a:miter lim="800000"/>
                                                    <a:headEnd/>
                                                    <a:tailEnd/>
                                                  </a:ln>
                                                </p:spPr>
                                                <p:txBody>
                                                  <a:bodyPr wrap="none">
                                                    <a:spAutoFit/>
                                                  </a:bodyPr>
                                                  <a:lstStyle/>
                                                  <a:p>
                                                    <a:r>
                                                      <a:rPr lang="en-GB" sz="800">
                                                        <a:solidFill>
                                                          <a:srgbClr val="000000"/>
                                                        </a:solidFill>
                                                        <a:latin typeface="Times New Roman" pitchFamily="18" charset="0"/>
                                                        <a:cs typeface="Times New Roman" pitchFamily="18" charset="0"/>
                                                      </a:rPr>
                                                      <a:t>o</a:t>
                                                    </a:r>
                                                  </a:p>
                                                </p:txBody>
                                              </p:sp>
                                              <p:sp>
                                                <p:nvSpPr>
                                                  <p:cNvPr id="163909" name="Text Box 72"/>
                                                  <p:cNvSpPr txBox="1">
                                                    <a:spLocks noChangeArrowheads="1"/>
                                                  </p:cNvSpPr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3216" y="3456"/>
                                                    <a:ext cx="148" cy="135"/>
                                                  </a:xfrm>
                                                  <a:prstGeom prst="rect">
                                                    <a:avLst/>
                                                  </a:prstGeom>
                                                  <a:noFill/>
                                                  <a:ln w="9525">
                                                    <a:noFill/>
                                                    <a:miter lim="800000"/>
                                                    <a:headEnd/>
                                                    <a:tailEnd/>
                                                  </a:ln>
                                                </p:spPr>
                                                <p:txBody>
                                                  <a:bodyPr wrap="none">
                                                    <a:spAutoFit/>
                                                  </a:bodyPr>
                                                  <a:lstStyle/>
                                                  <a:p>
                                                    <a:r>
                                                      <a:rPr lang="en-GB" sz="800">
                                                        <a:solidFill>
                                                          <a:srgbClr val="000000"/>
                                                        </a:solidFill>
                                                        <a:latin typeface="Times New Roman" pitchFamily="18" charset="0"/>
                                                        <a:cs typeface="Times New Roman" pitchFamily="18" charset="0"/>
                                                      </a:rPr>
                                                      <a:t>o</a:t>
                                                    </a:r>
                                                  </a:p>
                                                </p:txBody>
                                              </p:sp>
                                            </p:grpSp>
                                          </p:grpSp>
                                        </p:grpSp>
                                      </p:grpSp>
                                    </p:grpSp>
                                  </p:grpSp>
                                </p:grpSp>
                              </p:grpSp>
                            </p:grpSp>
                          </p:grpSp>
                        </p:grpSp>
                      </p:grpSp>
                    </p:grpSp>
                  </p:grpSp>
                </p:grpSp>
              </p:grpSp>
            </p:grpSp>
          </p:grpSp>
        </p:grpSp>
      </p:grpSp>
      <p:sp>
        <p:nvSpPr>
          <p:cNvPr id="163861" name="Text Box 99"/>
          <p:cNvSpPr txBox="1">
            <a:spLocks noChangeArrowheads="1"/>
          </p:cNvSpPr>
          <p:nvPr/>
        </p:nvSpPr>
        <p:spPr bwMode="auto">
          <a:xfrm>
            <a:off x="8391525" y="14288"/>
            <a:ext cx="438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163862" name="Rectangle 100"/>
          <p:cNvSpPr>
            <a:spLocks noGrp="1" noChangeArrowheads="1"/>
          </p:cNvSpPr>
          <p:nvPr>
            <p:ph type="title" idx="4294967295"/>
          </p:nvPr>
        </p:nvSpPr>
        <p:spPr>
          <a:xfrm>
            <a:off x="7086600" y="6858000"/>
            <a:ext cx="1600200" cy="304800"/>
          </a:xfrm>
        </p:spPr>
        <p:txBody>
          <a:bodyPr/>
          <a:lstStyle/>
          <a:p>
            <a:pPr eaLnBrk="1" hangingPunct="1"/>
            <a:r>
              <a:rPr lang="en-GB" sz="1000" smtClean="0"/>
              <a:t>Vertebrate fossil record</a:t>
            </a:r>
          </a:p>
        </p:txBody>
      </p:sp>
      <p:sp>
        <p:nvSpPr>
          <p:cNvPr id="163863" name="Szövegdoboz 91"/>
          <p:cNvSpPr txBox="1">
            <a:spLocks noChangeArrowheads="1"/>
          </p:cNvSpPr>
          <p:nvPr/>
        </p:nvSpPr>
        <p:spPr bwMode="auto">
          <a:xfrm>
            <a:off x="1143000" y="571500"/>
            <a:ext cx="1466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évvel ezelőtt</a:t>
            </a:r>
            <a:endParaRPr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B37DD0-8DC3-524E-8234-A509E3B534DB}" type="datetime1">
              <a:rPr lang="hu-HU" smtClean="0"/>
              <a:t>17. 05. 16.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3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3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3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0" grpId="0" autoUpdateAnimBg="0"/>
      <p:bldP spid="23573" grpId="0" animBg="1"/>
      <p:bldP spid="23575" grpId="0" animBg="1"/>
      <p:bldP spid="23576" grpId="0" animBg="1"/>
      <p:bldP spid="23577" grpId="0" autoUpdateAnimBg="0"/>
      <p:bldP spid="23578" grpId="0" autoUpdateAnimBg="0"/>
      <p:bldP spid="23579" grpId="0" autoUpdateAnimBg="0"/>
      <p:bldP spid="23580" grpId="0" autoUpdateAnimBg="0"/>
      <p:bldP spid="23581" grpId="0" autoUpdateAnimBg="0"/>
      <p:bldP spid="23582" grpId="0" autoUpdateAnimBg="0"/>
      <p:bldP spid="23583" grpId="0" autoUpdateAnimBg="0"/>
      <p:bldP spid="23584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 descr="C:\Documents and Settings\Don\My Documents\Evolution\Evolutionary tree\Evolutionary tree 2.jp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1295400" y="685800"/>
            <a:ext cx="5907088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4"/>
          <p:cNvGrpSpPr>
            <a:grpSpLocks/>
          </p:cNvGrpSpPr>
          <p:nvPr/>
        </p:nvGrpSpPr>
        <p:grpSpPr bwMode="auto">
          <a:xfrm>
            <a:off x="1219200" y="152400"/>
            <a:ext cx="914400" cy="1112838"/>
            <a:chOff x="768" y="96"/>
            <a:chExt cx="576" cy="701"/>
          </a:xfrm>
        </p:grpSpPr>
        <p:pic>
          <p:nvPicPr>
            <p:cNvPr id="164942" name="Picture 7" descr="C:\Documents and Settings\Don\My Documents\Evolution\Evolutionary tree\Deer.jpg"/>
            <p:cNvPicPr>
              <a:picLocks noChangeAspect="1" noChangeArrowheads="1"/>
            </p:cNvPicPr>
            <p:nvPr/>
          </p:nvPicPr>
          <p:blipFill>
            <a:blip r:embed="rId4">
              <a:lum contrast="28000"/>
            </a:blip>
            <a:srcRect/>
            <a:stretch>
              <a:fillRect/>
            </a:stretch>
          </p:blipFill>
          <p:spPr bwMode="auto">
            <a:xfrm>
              <a:off x="816" y="96"/>
              <a:ext cx="520" cy="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943" name="Text Box 10"/>
            <p:cNvSpPr txBox="1">
              <a:spLocks noChangeArrowheads="1"/>
            </p:cNvSpPr>
            <p:nvPr/>
          </p:nvSpPr>
          <p:spPr bwMode="auto">
            <a:xfrm>
              <a:off x="768" y="624"/>
              <a:ext cx="57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200">
                  <a:solidFill>
                    <a:srgbClr val="000000"/>
                  </a:solidFill>
                  <a:cs typeface="Times New Roman" pitchFamily="18" charset="0"/>
                </a:rPr>
                <a:t>Mammals</a:t>
              </a:r>
            </a:p>
          </p:txBody>
        </p:sp>
      </p:grpSp>
      <p:grpSp>
        <p:nvGrpSpPr>
          <p:cNvPr id="3" name="Group 92"/>
          <p:cNvGrpSpPr>
            <a:grpSpLocks/>
          </p:cNvGrpSpPr>
          <p:nvPr/>
        </p:nvGrpSpPr>
        <p:grpSpPr bwMode="auto">
          <a:xfrm>
            <a:off x="3200400" y="3810000"/>
            <a:ext cx="914400" cy="808038"/>
            <a:chOff x="2016" y="2400"/>
            <a:chExt cx="576" cy="509"/>
          </a:xfrm>
        </p:grpSpPr>
        <p:pic>
          <p:nvPicPr>
            <p:cNvPr id="164940" name="Picture 9" descr="C:\Documents and Settings\Don\My Documents\Evolution\Evolutionary tree\Flatworms.jpg"/>
            <p:cNvPicPr>
              <a:picLocks noChangeAspect="1" noChangeArrowheads="1"/>
            </p:cNvPicPr>
            <p:nvPr/>
          </p:nvPicPr>
          <p:blipFill>
            <a:blip r:embed="rId5">
              <a:lum contrast="26000"/>
            </a:blip>
            <a:srcRect/>
            <a:stretch>
              <a:fillRect/>
            </a:stretch>
          </p:blipFill>
          <p:spPr bwMode="auto">
            <a:xfrm>
              <a:off x="2160" y="2400"/>
              <a:ext cx="212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941" name="Text Box 11"/>
            <p:cNvSpPr txBox="1">
              <a:spLocks noChangeArrowheads="1"/>
            </p:cNvSpPr>
            <p:nvPr/>
          </p:nvSpPr>
          <p:spPr bwMode="auto">
            <a:xfrm>
              <a:off x="2016" y="2736"/>
              <a:ext cx="57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200">
                  <a:solidFill>
                    <a:srgbClr val="000000"/>
                  </a:solidFill>
                  <a:cs typeface="Times New Roman" pitchFamily="18" charset="0"/>
                </a:rPr>
                <a:t>Flatworms</a:t>
              </a:r>
            </a:p>
          </p:txBody>
        </p:sp>
      </p:grpSp>
      <p:grpSp>
        <p:nvGrpSpPr>
          <p:cNvPr id="4" name="Group 91"/>
          <p:cNvGrpSpPr>
            <a:grpSpLocks/>
          </p:cNvGrpSpPr>
          <p:nvPr/>
        </p:nvGrpSpPr>
        <p:grpSpPr bwMode="auto">
          <a:xfrm>
            <a:off x="3352800" y="3352800"/>
            <a:ext cx="765175" cy="503238"/>
            <a:chOff x="2112" y="2112"/>
            <a:chExt cx="482" cy="317"/>
          </a:xfrm>
        </p:grpSpPr>
        <p:pic>
          <p:nvPicPr>
            <p:cNvPr id="164938" name="Picture 13" descr="C:\Documents and Settings\Don\My Documents\Evolution\Evolutionary tree\Annelids.jpg"/>
            <p:cNvPicPr>
              <a:picLocks noChangeAspect="1" noChangeArrowheads="1"/>
            </p:cNvPicPr>
            <p:nvPr/>
          </p:nvPicPr>
          <p:blipFill>
            <a:blip r:embed="rId6">
              <a:lum contrast="26000"/>
            </a:blip>
            <a:srcRect/>
            <a:stretch>
              <a:fillRect/>
            </a:stretch>
          </p:blipFill>
          <p:spPr bwMode="auto">
            <a:xfrm>
              <a:off x="2112" y="2112"/>
              <a:ext cx="390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939" name="Text Box 14"/>
            <p:cNvSpPr txBox="1">
              <a:spLocks noChangeArrowheads="1"/>
            </p:cNvSpPr>
            <p:nvPr/>
          </p:nvSpPr>
          <p:spPr bwMode="auto">
            <a:xfrm>
              <a:off x="2112" y="2256"/>
              <a:ext cx="48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cs typeface="Times New Roman" pitchFamily="18" charset="0"/>
                </a:rPr>
                <a:t>Annelids</a:t>
              </a:r>
            </a:p>
          </p:txBody>
        </p:sp>
      </p:grpSp>
      <p:grpSp>
        <p:nvGrpSpPr>
          <p:cNvPr id="5" name="Group 89"/>
          <p:cNvGrpSpPr>
            <a:grpSpLocks/>
          </p:cNvGrpSpPr>
          <p:nvPr/>
        </p:nvGrpSpPr>
        <p:grpSpPr bwMode="auto">
          <a:xfrm>
            <a:off x="2743200" y="2514600"/>
            <a:ext cx="666750" cy="579438"/>
            <a:chOff x="1728" y="1584"/>
            <a:chExt cx="420" cy="365"/>
          </a:xfrm>
        </p:grpSpPr>
        <p:sp>
          <p:nvSpPr>
            <p:cNvPr id="164936" name="Text Box 15"/>
            <p:cNvSpPr txBox="1">
              <a:spLocks noChangeArrowheads="1"/>
            </p:cNvSpPr>
            <p:nvPr/>
          </p:nvSpPr>
          <p:spPr bwMode="auto">
            <a:xfrm>
              <a:off x="1728" y="1776"/>
              <a:ext cx="4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cs typeface="Times New Roman" pitchFamily="18" charset="0"/>
                </a:rPr>
                <a:t>Insects</a:t>
              </a:r>
            </a:p>
          </p:txBody>
        </p:sp>
        <p:pic>
          <p:nvPicPr>
            <p:cNvPr id="164937" name="Picture 17" descr="C:\Documents and Settings\Don\My Documents\Evolution\Evolutionary tree\Insect.jpg"/>
            <p:cNvPicPr>
              <a:picLocks noChangeAspect="1" noChangeArrowheads="1"/>
            </p:cNvPicPr>
            <p:nvPr/>
          </p:nvPicPr>
          <p:blipFill>
            <a:blip r:embed="rId7">
              <a:lum contrast="32000"/>
            </a:blip>
            <a:srcRect/>
            <a:stretch>
              <a:fillRect/>
            </a:stretch>
          </p:blipFill>
          <p:spPr bwMode="auto">
            <a:xfrm>
              <a:off x="1728" y="1584"/>
              <a:ext cx="407" cy="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93"/>
          <p:cNvGrpSpPr>
            <a:grpSpLocks/>
          </p:cNvGrpSpPr>
          <p:nvPr/>
        </p:nvGrpSpPr>
        <p:grpSpPr bwMode="auto">
          <a:xfrm>
            <a:off x="3124200" y="4648200"/>
            <a:ext cx="1128713" cy="579438"/>
            <a:chOff x="1968" y="2928"/>
            <a:chExt cx="711" cy="365"/>
          </a:xfrm>
        </p:grpSpPr>
        <p:pic>
          <p:nvPicPr>
            <p:cNvPr id="164934" name="Picture 22" descr="C:\Documents and Settings\Don\My Documents\Evolution\Evolutionary tree\Coelenterates.jpg"/>
            <p:cNvPicPr>
              <a:picLocks noChangeAspect="1" noChangeArrowheads="1"/>
            </p:cNvPicPr>
            <p:nvPr/>
          </p:nvPicPr>
          <p:blipFill>
            <a:blip r:embed="rId8">
              <a:lum contrast="32000"/>
            </a:blip>
            <a:srcRect/>
            <a:stretch>
              <a:fillRect/>
            </a:stretch>
          </p:blipFill>
          <p:spPr bwMode="auto">
            <a:xfrm>
              <a:off x="2064" y="2928"/>
              <a:ext cx="28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935" name="Text Box 23"/>
            <p:cNvSpPr txBox="1">
              <a:spLocks noChangeArrowheads="1"/>
            </p:cNvSpPr>
            <p:nvPr/>
          </p:nvSpPr>
          <p:spPr bwMode="auto">
            <a:xfrm>
              <a:off x="1968" y="3120"/>
              <a:ext cx="71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cs typeface="Times New Roman" pitchFamily="18" charset="0"/>
                </a:rPr>
                <a:t>Coelenterates</a:t>
              </a:r>
            </a:p>
          </p:txBody>
        </p:sp>
      </p:grpSp>
      <p:grpSp>
        <p:nvGrpSpPr>
          <p:cNvPr id="7" name="Group 87"/>
          <p:cNvGrpSpPr>
            <a:grpSpLocks/>
          </p:cNvGrpSpPr>
          <p:nvPr/>
        </p:nvGrpSpPr>
        <p:grpSpPr bwMode="auto">
          <a:xfrm>
            <a:off x="3048000" y="1828800"/>
            <a:ext cx="762000" cy="655638"/>
            <a:chOff x="1920" y="1152"/>
            <a:chExt cx="480" cy="413"/>
          </a:xfrm>
        </p:grpSpPr>
        <p:pic>
          <p:nvPicPr>
            <p:cNvPr id="164932" name="Picture 25" descr="C:\Documents and Settings\Don\My Documents\Evolution\Evolutionary tree\Fish.jpg"/>
            <p:cNvPicPr>
              <a:picLocks noChangeAspect="1" noChangeArrowheads="1"/>
            </p:cNvPicPr>
            <p:nvPr/>
          </p:nvPicPr>
          <p:blipFill>
            <a:blip r:embed="rId9">
              <a:lum contrast="32000"/>
            </a:blip>
            <a:srcRect/>
            <a:stretch>
              <a:fillRect/>
            </a:stretch>
          </p:blipFill>
          <p:spPr bwMode="auto">
            <a:xfrm>
              <a:off x="1920" y="1152"/>
              <a:ext cx="480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933" name="Text Box 26"/>
            <p:cNvSpPr txBox="1">
              <a:spLocks noChangeArrowheads="1"/>
            </p:cNvSpPr>
            <p:nvPr/>
          </p:nvSpPr>
          <p:spPr bwMode="auto">
            <a:xfrm>
              <a:off x="1920" y="1392"/>
              <a:ext cx="29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cs typeface="Times New Roman" pitchFamily="18" charset="0"/>
                </a:rPr>
                <a:t>Fish</a:t>
              </a:r>
            </a:p>
          </p:txBody>
        </p:sp>
      </p:grpSp>
      <p:grpSp>
        <p:nvGrpSpPr>
          <p:cNvPr id="8" name="Group 85"/>
          <p:cNvGrpSpPr>
            <a:grpSpLocks/>
          </p:cNvGrpSpPr>
          <p:nvPr/>
        </p:nvGrpSpPr>
        <p:grpSpPr bwMode="auto">
          <a:xfrm>
            <a:off x="2438400" y="381000"/>
            <a:ext cx="685800" cy="731838"/>
            <a:chOff x="1536" y="240"/>
            <a:chExt cx="432" cy="461"/>
          </a:xfrm>
        </p:grpSpPr>
        <p:pic>
          <p:nvPicPr>
            <p:cNvPr id="164930" name="Picture 28" descr="C:\Documents and Settings\Don\My Documents\Evolution\Evolutionary tree\Bird.jpg"/>
            <p:cNvPicPr>
              <a:picLocks noChangeAspect="1" noChangeArrowheads="1"/>
            </p:cNvPicPr>
            <p:nvPr/>
          </p:nvPicPr>
          <p:blipFill>
            <a:blip r:embed="rId10">
              <a:lum contrast="32000"/>
            </a:blip>
            <a:srcRect/>
            <a:stretch>
              <a:fillRect/>
            </a:stretch>
          </p:blipFill>
          <p:spPr bwMode="auto">
            <a:xfrm>
              <a:off x="1536" y="240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931" name="Text Box 29"/>
            <p:cNvSpPr txBox="1">
              <a:spLocks noChangeArrowheads="1"/>
            </p:cNvSpPr>
            <p:nvPr/>
          </p:nvSpPr>
          <p:spPr bwMode="auto">
            <a:xfrm>
              <a:off x="1536" y="528"/>
              <a:ext cx="33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cs typeface="Times New Roman" pitchFamily="18" charset="0"/>
                </a:rPr>
                <a:t>Birds</a:t>
              </a:r>
            </a:p>
          </p:txBody>
        </p:sp>
      </p:grpSp>
      <p:grpSp>
        <p:nvGrpSpPr>
          <p:cNvPr id="9" name="Group 86"/>
          <p:cNvGrpSpPr>
            <a:grpSpLocks/>
          </p:cNvGrpSpPr>
          <p:nvPr/>
        </p:nvGrpSpPr>
        <p:grpSpPr bwMode="auto">
          <a:xfrm>
            <a:off x="2971800" y="1066800"/>
            <a:ext cx="923925" cy="655638"/>
            <a:chOff x="1872" y="672"/>
            <a:chExt cx="582" cy="413"/>
          </a:xfrm>
        </p:grpSpPr>
        <p:pic>
          <p:nvPicPr>
            <p:cNvPr id="164928" name="Picture 31" descr="C:\Documents and Settings\Don\My Documents\Evolution\Evolutionary tree\Reptile.jpg"/>
            <p:cNvPicPr>
              <a:picLocks noChangeAspect="1" noChangeArrowheads="1"/>
            </p:cNvPicPr>
            <p:nvPr/>
          </p:nvPicPr>
          <p:blipFill>
            <a:blip r:embed="rId11">
              <a:lum contrast="32000"/>
            </a:blip>
            <a:srcRect/>
            <a:stretch>
              <a:fillRect/>
            </a:stretch>
          </p:blipFill>
          <p:spPr bwMode="auto">
            <a:xfrm>
              <a:off x="1872" y="672"/>
              <a:ext cx="582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929" name="Text Box 32"/>
            <p:cNvSpPr txBox="1">
              <a:spLocks noChangeArrowheads="1"/>
            </p:cNvSpPr>
            <p:nvPr/>
          </p:nvSpPr>
          <p:spPr bwMode="auto">
            <a:xfrm>
              <a:off x="1920" y="912"/>
              <a:ext cx="46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cs typeface="Times New Roman" pitchFamily="18" charset="0"/>
                </a:rPr>
                <a:t>Reptiles</a:t>
              </a:r>
            </a:p>
          </p:txBody>
        </p:sp>
      </p:grpSp>
      <p:grpSp>
        <p:nvGrpSpPr>
          <p:cNvPr id="10" name="Group 90"/>
          <p:cNvGrpSpPr>
            <a:grpSpLocks/>
          </p:cNvGrpSpPr>
          <p:nvPr/>
        </p:nvGrpSpPr>
        <p:grpSpPr bwMode="auto">
          <a:xfrm>
            <a:off x="1524000" y="3090863"/>
            <a:ext cx="1066800" cy="841375"/>
            <a:chOff x="960" y="1947"/>
            <a:chExt cx="672" cy="530"/>
          </a:xfrm>
        </p:grpSpPr>
        <p:sp>
          <p:nvSpPr>
            <p:cNvPr id="164926" name="Text Box 20"/>
            <p:cNvSpPr txBox="1">
              <a:spLocks noChangeArrowheads="1"/>
            </p:cNvSpPr>
            <p:nvPr/>
          </p:nvSpPr>
          <p:spPr bwMode="auto">
            <a:xfrm>
              <a:off x="960" y="2304"/>
              <a:ext cx="55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cs typeface="Times New Roman" pitchFamily="18" charset="0"/>
                </a:rPr>
                <a:t>Crustacea</a:t>
              </a:r>
            </a:p>
          </p:txBody>
        </p:sp>
        <p:pic>
          <p:nvPicPr>
            <p:cNvPr id="164927" name="Picture 34" descr="C:\Documents and Settings\Don\My Documents\Evolution\Evolutionary tree\Crustacean.jpg"/>
            <p:cNvPicPr>
              <a:picLocks noChangeAspect="1" noChangeArrowheads="1"/>
            </p:cNvPicPr>
            <p:nvPr/>
          </p:nvPicPr>
          <p:blipFill>
            <a:blip r:embed="rId12">
              <a:lum contrast="34000"/>
            </a:blip>
            <a:srcRect/>
            <a:stretch>
              <a:fillRect/>
            </a:stretch>
          </p:blipFill>
          <p:spPr bwMode="auto">
            <a:xfrm>
              <a:off x="1200" y="1947"/>
              <a:ext cx="432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1" name="Group 88"/>
          <p:cNvGrpSpPr>
            <a:grpSpLocks/>
          </p:cNvGrpSpPr>
          <p:nvPr/>
        </p:nvGrpSpPr>
        <p:grpSpPr bwMode="auto">
          <a:xfrm>
            <a:off x="990600" y="1371600"/>
            <a:ext cx="828675" cy="731838"/>
            <a:chOff x="624" y="864"/>
            <a:chExt cx="522" cy="461"/>
          </a:xfrm>
        </p:grpSpPr>
        <p:pic>
          <p:nvPicPr>
            <p:cNvPr id="164924" name="Picture 36" descr="C:\Documents and Settings\Don\My Documents\Evolution\Evolutionary tree\Amphibian.jpg"/>
            <p:cNvPicPr>
              <a:picLocks noChangeAspect="1" noChangeArrowheads="1"/>
            </p:cNvPicPr>
            <p:nvPr/>
          </p:nvPicPr>
          <p:blipFill>
            <a:blip r:embed="rId13">
              <a:lum contrast="32000"/>
            </a:blip>
            <a:srcRect/>
            <a:stretch>
              <a:fillRect/>
            </a:stretch>
          </p:blipFill>
          <p:spPr bwMode="auto">
            <a:xfrm>
              <a:off x="768" y="864"/>
              <a:ext cx="378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925" name="Text Box 37"/>
            <p:cNvSpPr txBox="1">
              <a:spLocks noChangeArrowheads="1"/>
            </p:cNvSpPr>
            <p:nvPr/>
          </p:nvSpPr>
          <p:spPr bwMode="auto">
            <a:xfrm>
              <a:off x="624" y="1152"/>
              <a:ext cx="51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cs typeface="Times New Roman" pitchFamily="18" charset="0"/>
                </a:rPr>
                <a:t>Amphibia</a:t>
              </a:r>
            </a:p>
          </p:txBody>
        </p:sp>
      </p:grpSp>
      <p:grpSp>
        <p:nvGrpSpPr>
          <p:cNvPr id="12" name="Group 95"/>
          <p:cNvGrpSpPr>
            <a:grpSpLocks/>
          </p:cNvGrpSpPr>
          <p:nvPr/>
        </p:nvGrpSpPr>
        <p:grpSpPr bwMode="auto">
          <a:xfrm>
            <a:off x="3276600" y="5715000"/>
            <a:ext cx="1295400" cy="960438"/>
            <a:chOff x="2064" y="3600"/>
            <a:chExt cx="816" cy="605"/>
          </a:xfrm>
        </p:grpSpPr>
        <p:pic>
          <p:nvPicPr>
            <p:cNvPr id="164922" name="Picture 42" descr="C:\Documents and Settings\Don\My Documents\Evolution\Evolutionary tree\Protista.jpg"/>
            <p:cNvPicPr>
              <a:picLocks noChangeAspect="1" noChangeArrowheads="1"/>
            </p:cNvPicPr>
            <p:nvPr/>
          </p:nvPicPr>
          <p:blipFill>
            <a:blip r:embed="rId14">
              <a:lum contrast="34000"/>
            </a:blip>
            <a:srcRect/>
            <a:stretch>
              <a:fillRect/>
            </a:stretch>
          </p:blipFill>
          <p:spPr bwMode="auto">
            <a:xfrm>
              <a:off x="2496" y="3840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923" name="Text Box 43"/>
            <p:cNvSpPr txBox="1">
              <a:spLocks noChangeArrowheads="1"/>
            </p:cNvSpPr>
            <p:nvPr/>
          </p:nvSpPr>
          <p:spPr bwMode="auto">
            <a:xfrm>
              <a:off x="2064" y="3600"/>
              <a:ext cx="65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200">
                  <a:solidFill>
                    <a:srgbClr val="000000"/>
                  </a:solidFill>
                  <a:cs typeface="Times New Roman" pitchFamily="18" charset="0"/>
                </a:rPr>
                <a:t>Single celled</a:t>
              </a:r>
            </a:p>
            <a:p>
              <a:pPr algn="ctr"/>
              <a:r>
                <a:rPr lang="en-GB" sz="1200">
                  <a:solidFill>
                    <a:srgbClr val="000000"/>
                  </a:solidFill>
                  <a:cs typeface="Times New Roman" pitchFamily="18" charset="0"/>
                </a:rPr>
                <a:t> organisms</a:t>
              </a:r>
            </a:p>
          </p:txBody>
        </p:sp>
      </p:grpSp>
      <p:grpSp>
        <p:nvGrpSpPr>
          <p:cNvPr id="13" name="Group 107"/>
          <p:cNvGrpSpPr>
            <a:grpSpLocks/>
          </p:cNvGrpSpPr>
          <p:nvPr/>
        </p:nvGrpSpPr>
        <p:grpSpPr bwMode="auto">
          <a:xfrm>
            <a:off x="4800600" y="0"/>
            <a:ext cx="2608263" cy="960438"/>
            <a:chOff x="3024" y="0"/>
            <a:chExt cx="1643" cy="605"/>
          </a:xfrm>
        </p:grpSpPr>
        <p:grpSp>
          <p:nvGrpSpPr>
            <p:cNvPr id="14" name="Group 106"/>
            <p:cNvGrpSpPr>
              <a:grpSpLocks/>
            </p:cNvGrpSpPr>
            <p:nvPr/>
          </p:nvGrpSpPr>
          <p:grpSpPr bwMode="auto">
            <a:xfrm>
              <a:off x="3024" y="96"/>
              <a:ext cx="531" cy="509"/>
              <a:chOff x="3024" y="96"/>
              <a:chExt cx="531" cy="509"/>
            </a:xfrm>
          </p:grpSpPr>
          <p:pic>
            <p:nvPicPr>
              <p:cNvPr id="164920" name="Picture 55" descr="C:\Documents and Settings\Don\My Documents\Evolution\Evolutionary tree\Mononcots.jpg"/>
              <p:cNvPicPr>
                <a:picLocks noChangeAspect="1" noChangeArrowheads="1"/>
              </p:cNvPicPr>
              <p:nvPr/>
            </p:nvPicPr>
            <p:blipFill>
              <a:blip r:embed="rId15">
                <a:lum contrast="32000"/>
              </a:blip>
              <a:srcRect/>
              <a:stretch>
                <a:fillRect/>
              </a:stretch>
            </p:blipFill>
            <p:spPr bwMode="auto">
              <a:xfrm>
                <a:off x="3168" y="96"/>
                <a:ext cx="293" cy="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4921" name="Text Box 56"/>
              <p:cNvSpPr txBox="1">
                <a:spLocks noChangeArrowheads="1"/>
              </p:cNvSpPr>
              <p:nvPr/>
            </p:nvSpPr>
            <p:spPr bwMode="auto">
              <a:xfrm>
                <a:off x="3024" y="432"/>
                <a:ext cx="53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200">
                    <a:solidFill>
                      <a:srgbClr val="000000"/>
                    </a:solidFill>
                    <a:cs typeface="Times New Roman" pitchFamily="18" charset="0"/>
                  </a:rPr>
                  <a:t>Monocots</a:t>
                </a:r>
              </a:p>
            </p:txBody>
          </p:sp>
        </p:grpSp>
        <p:grpSp>
          <p:nvGrpSpPr>
            <p:cNvPr id="15" name="Group 105"/>
            <p:cNvGrpSpPr>
              <a:grpSpLocks/>
            </p:cNvGrpSpPr>
            <p:nvPr/>
          </p:nvGrpSpPr>
          <p:grpSpPr bwMode="auto">
            <a:xfrm>
              <a:off x="3552" y="144"/>
              <a:ext cx="371" cy="461"/>
              <a:chOff x="3552" y="144"/>
              <a:chExt cx="371" cy="461"/>
            </a:xfrm>
          </p:grpSpPr>
          <p:pic>
            <p:nvPicPr>
              <p:cNvPr id="164918" name="Picture 53" descr="C:\Documents and Settings\Don\My Documents\Evolution\Evolutionary tree\Herbs.jpg"/>
              <p:cNvPicPr>
                <a:picLocks noChangeAspect="1" noChangeArrowheads="1"/>
              </p:cNvPicPr>
              <p:nvPr/>
            </p:nvPicPr>
            <p:blipFill>
              <a:blip r:embed="rId16">
                <a:lum contrast="34000"/>
              </a:blip>
              <a:srcRect/>
              <a:stretch>
                <a:fillRect/>
              </a:stretch>
            </p:blipFill>
            <p:spPr bwMode="auto">
              <a:xfrm>
                <a:off x="3648" y="144"/>
                <a:ext cx="239" cy="3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4919" name="Text Box 57"/>
              <p:cNvSpPr txBox="1">
                <a:spLocks noChangeArrowheads="1"/>
              </p:cNvSpPr>
              <p:nvPr/>
            </p:nvSpPr>
            <p:spPr bwMode="auto">
              <a:xfrm>
                <a:off x="3552" y="432"/>
                <a:ext cx="37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200">
                    <a:solidFill>
                      <a:srgbClr val="000000"/>
                    </a:solidFill>
                    <a:cs typeface="Times New Roman" pitchFamily="18" charset="0"/>
                  </a:rPr>
                  <a:t>Herbs</a:t>
                </a:r>
              </a:p>
            </p:txBody>
          </p:sp>
        </p:grpSp>
        <p:grpSp>
          <p:nvGrpSpPr>
            <p:cNvPr id="16" name="Group 104"/>
            <p:cNvGrpSpPr>
              <a:grpSpLocks/>
            </p:cNvGrpSpPr>
            <p:nvPr/>
          </p:nvGrpSpPr>
          <p:grpSpPr bwMode="auto">
            <a:xfrm>
              <a:off x="3888" y="192"/>
              <a:ext cx="419" cy="413"/>
              <a:chOff x="3888" y="192"/>
              <a:chExt cx="419" cy="413"/>
            </a:xfrm>
          </p:grpSpPr>
          <p:pic>
            <p:nvPicPr>
              <p:cNvPr id="164916" name="Picture 51" descr="C:\Documents and Settings\Don\My Documents\Evolution\Evolutionary tree\Shrubs.jpg"/>
              <p:cNvPicPr>
                <a:picLocks noChangeAspect="1" noChangeArrowheads="1"/>
              </p:cNvPicPr>
              <p:nvPr/>
            </p:nvPicPr>
            <p:blipFill>
              <a:blip r:embed="rId17">
                <a:lum contrast="36000"/>
              </a:blip>
              <a:srcRect/>
              <a:stretch>
                <a:fillRect/>
              </a:stretch>
            </p:blipFill>
            <p:spPr bwMode="auto">
              <a:xfrm>
                <a:off x="3984" y="192"/>
                <a:ext cx="249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4917" name="Text Box 58"/>
              <p:cNvSpPr txBox="1">
                <a:spLocks noChangeArrowheads="1"/>
              </p:cNvSpPr>
              <p:nvPr/>
            </p:nvSpPr>
            <p:spPr bwMode="auto">
              <a:xfrm>
                <a:off x="3888" y="432"/>
                <a:ext cx="41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200">
                    <a:solidFill>
                      <a:srgbClr val="000000"/>
                    </a:solidFill>
                    <a:cs typeface="Times New Roman" pitchFamily="18" charset="0"/>
                  </a:rPr>
                  <a:t>Shrubs</a:t>
                </a:r>
              </a:p>
            </p:txBody>
          </p:sp>
        </p:grpSp>
        <p:grpSp>
          <p:nvGrpSpPr>
            <p:cNvPr id="17" name="Group 103"/>
            <p:cNvGrpSpPr>
              <a:grpSpLocks/>
            </p:cNvGrpSpPr>
            <p:nvPr/>
          </p:nvGrpSpPr>
          <p:grpSpPr bwMode="auto">
            <a:xfrm>
              <a:off x="4272" y="0"/>
              <a:ext cx="395" cy="605"/>
              <a:chOff x="4272" y="0"/>
              <a:chExt cx="395" cy="605"/>
            </a:xfrm>
          </p:grpSpPr>
          <p:pic>
            <p:nvPicPr>
              <p:cNvPr id="164914" name="Picture 47" descr="C:\Documents and Settings\Don\My Documents\Evolution\Evolutionary tree\Trees.jpg"/>
              <p:cNvPicPr>
                <a:picLocks noChangeAspect="1" noChangeArrowheads="1"/>
              </p:cNvPicPr>
              <p:nvPr/>
            </p:nvPicPr>
            <p:blipFill>
              <a:blip r:embed="rId18">
                <a:lum contrast="34000"/>
              </a:blip>
              <a:srcRect/>
              <a:stretch>
                <a:fillRect/>
              </a:stretch>
            </p:blipFill>
            <p:spPr bwMode="auto">
              <a:xfrm>
                <a:off x="4320" y="0"/>
                <a:ext cx="347" cy="4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4915" name="Text Box 59"/>
              <p:cNvSpPr txBox="1">
                <a:spLocks noChangeArrowheads="1"/>
              </p:cNvSpPr>
              <p:nvPr/>
            </p:nvSpPr>
            <p:spPr bwMode="auto">
              <a:xfrm>
                <a:off x="4272" y="432"/>
                <a:ext cx="361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200">
                    <a:solidFill>
                      <a:srgbClr val="000000"/>
                    </a:solidFill>
                    <a:cs typeface="Times New Roman" pitchFamily="18" charset="0"/>
                  </a:rPr>
                  <a:t>Trees</a:t>
                </a:r>
              </a:p>
            </p:txBody>
          </p:sp>
        </p:grpSp>
      </p:grpSp>
      <p:sp>
        <p:nvSpPr>
          <p:cNvPr id="37948" name="Text Box 60"/>
          <p:cNvSpPr txBox="1">
            <a:spLocks noChangeArrowheads="1"/>
          </p:cNvSpPr>
          <p:nvPr/>
        </p:nvSpPr>
        <p:spPr bwMode="auto">
          <a:xfrm>
            <a:off x="6019800" y="1600200"/>
            <a:ext cx="606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200">
                <a:solidFill>
                  <a:srgbClr val="000000"/>
                </a:solidFill>
                <a:cs typeface="Times New Roman" pitchFamily="18" charset="0"/>
              </a:rPr>
              <a:t>Dicots</a:t>
            </a:r>
          </a:p>
        </p:txBody>
      </p:sp>
      <p:sp>
        <p:nvSpPr>
          <p:cNvPr id="37949" name="Text Box 61"/>
          <p:cNvSpPr txBox="1">
            <a:spLocks noChangeArrowheads="1"/>
          </p:cNvSpPr>
          <p:nvPr/>
        </p:nvSpPr>
        <p:spPr bwMode="auto">
          <a:xfrm>
            <a:off x="5181600" y="2209800"/>
            <a:ext cx="12890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200">
                <a:solidFill>
                  <a:srgbClr val="000000"/>
                </a:solidFill>
                <a:cs typeface="Times New Roman" pitchFamily="18" charset="0"/>
              </a:rPr>
              <a:t>Flowering plants</a:t>
            </a:r>
          </a:p>
        </p:txBody>
      </p:sp>
      <p:grpSp>
        <p:nvGrpSpPr>
          <p:cNvPr id="18" name="Group 102"/>
          <p:cNvGrpSpPr>
            <a:grpSpLocks/>
          </p:cNvGrpSpPr>
          <p:nvPr/>
        </p:nvGrpSpPr>
        <p:grpSpPr bwMode="auto">
          <a:xfrm>
            <a:off x="6934200" y="1219200"/>
            <a:ext cx="749300" cy="1189038"/>
            <a:chOff x="4368" y="768"/>
            <a:chExt cx="472" cy="749"/>
          </a:xfrm>
        </p:grpSpPr>
        <p:pic>
          <p:nvPicPr>
            <p:cNvPr id="164908" name="Picture 63" descr="C:\Documents and Settings\Don\My Documents\Evolution\Evolutionary tree\Conifer.jpg"/>
            <p:cNvPicPr>
              <a:picLocks noChangeAspect="1" noChangeArrowheads="1"/>
            </p:cNvPicPr>
            <p:nvPr/>
          </p:nvPicPr>
          <p:blipFill>
            <a:blip r:embed="rId19">
              <a:lum contrast="34000"/>
            </a:blip>
            <a:srcRect/>
            <a:stretch>
              <a:fillRect/>
            </a:stretch>
          </p:blipFill>
          <p:spPr bwMode="auto">
            <a:xfrm>
              <a:off x="4464" y="768"/>
              <a:ext cx="302" cy="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909" name="Text Box 64"/>
            <p:cNvSpPr txBox="1">
              <a:spLocks noChangeArrowheads="1"/>
            </p:cNvSpPr>
            <p:nvPr/>
          </p:nvSpPr>
          <p:spPr bwMode="auto">
            <a:xfrm>
              <a:off x="4368" y="1344"/>
              <a:ext cx="47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200">
                  <a:solidFill>
                    <a:srgbClr val="000000"/>
                  </a:solidFill>
                  <a:cs typeface="Times New Roman" pitchFamily="18" charset="0"/>
                </a:rPr>
                <a:t>Conifers</a:t>
              </a:r>
            </a:p>
          </p:txBody>
        </p:sp>
      </p:grpSp>
      <p:grpSp>
        <p:nvGrpSpPr>
          <p:cNvPr id="19" name="Group 100"/>
          <p:cNvGrpSpPr>
            <a:grpSpLocks/>
          </p:cNvGrpSpPr>
          <p:nvPr/>
        </p:nvGrpSpPr>
        <p:grpSpPr bwMode="auto">
          <a:xfrm>
            <a:off x="6629400" y="2438400"/>
            <a:ext cx="1212850" cy="587375"/>
            <a:chOff x="4176" y="1536"/>
            <a:chExt cx="764" cy="370"/>
          </a:xfrm>
        </p:grpSpPr>
        <p:pic>
          <p:nvPicPr>
            <p:cNvPr id="164906" name="Picture 66" descr="C:\Documents and Settings\Don\My Documents\Evolution\Evolutionary tree\Moss.jpg"/>
            <p:cNvPicPr>
              <a:picLocks noChangeAspect="1" noChangeArrowheads="1"/>
            </p:cNvPicPr>
            <p:nvPr/>
          </p:nvPicPr>
          <p:blipFill>
            <a:blip r:embed="rId20">
              <a:lum contrast="32000"/>
            </a:blip>
            <a:srcRect/>
            <a:stretch>
              <a:fillRect/>
            </a:stretch>
          </p:blipFill>
          <p:spPr bwMode="auto">
            <a:xfrm>
              <a:off x="4608" y="1536"/>
              <a:ext cx="332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907" name="Text Box 67"/>
            <p:cNvSpPr txBox="1">
              <a:spLocks noChangeArrowheads="1"/>
            </p:cNvSpPr>
            <p:nvPr/>
          </p:nvSpPr>
          <p:spPr bwMode="auto">
            <a:xfrm>
              <a:off x="4176" y="1728"/>
              <a:ext cx="44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200">
                  <a:solidFill>
                    <a:srgbClr val="000000"/>
                  </a:solidFill>
                  <a:cs typeface="Times New Roman" pitchFamily="18" charset="0"/>
                </a:rPr>
                <a:t>Mosses</a:t>
              </a:r>
            </a:p>
          </p:txBody>
        </p:sp>
      </p:grpSp>
      <p:grpSp>
        <p:nvGrpSpPr>
          <p:cNvPr id="20" name="Group 99"/>
          <p:cNvGrpSpPr>
            <a:grpSpLocks/>
          </p:cNvGrpSpPr>
          <p:nvPr/>
        </p:nvGrpSpPr>
        <p:grpSpPr bwMode="auto">
          <a:xfrm>
            <a:off x="7010400" y="3124200"/>
            <a:ext cx="876300" cy="731838"/>
            <a:chOff x="4416" y="1968"/>
            <a:chExt cx="552" cy="461"/>
          </a:xfrm>
        </p:grpSpPr>
        <p:pic>
          <p:nvPicPr>
            <p:cNvPr id="164904" name="Picture 69" descr="C:\Documents and Settings\Don\My Documents\Evolution\Evolutionary tree\Liverworts.jpg"/>
            <p:cNvPicPr>
              <a:picLocks noChangeAspect="1" noChangeArrowheads="1"/>
            </p:cNvPicPr>
            <p:nvPr/>
          </p:nvPicPr>
          <p:blipFill>
            <a:blip r:embed="rId21">
              <a:lum contrast="36000"/>
            </a:blip>
            <a:srcRect/>
            <a:stretch>
              <a:fillRect/>
            </a:stretch>
          </p:blipFill>
          <p:spPr bwMode="auto">
            <a:xfrm>
              <a:off x="4512" y="1968"/>
              <a:ext cx="271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905" name="Text Box 70"/>
            <p:cNvSpPr txBox="1">
              <a:spLocks noChangeArrowheads="1"/>
            </p:cNvSpPr>
            <p:nvPr/>
          </p:nvSpPr>
          <p:spPr bwMode="auto">
            <a:xfrm>
              <a:off x="4416" y="2256"/>
              <a:ext cx="55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200">
                  <a:solidFill>
                    <a:srgbClr val="000000"/>
                  </a:solidFill>
                  <a:cs typeface="Times New Roman" pitchFamily="18" charset="0"/>
                </a:rPr>
                <a:t>Liverworts</a:t>
              </a:r>
            </a:p>
          </p:txBody>
        </p:sp>
      </p:grpSp>
      <p:grpSp>
        <p:nvGrpSpPr>
          <p:cNvPr id="21" name="Group 98"/>
          <p:cNvGrpSpPr>
            <a:grpSpLocks/>
          </p:cNvGrpSpPr>
          <p:nvPr/>
        </p:nvGrpSpPr>
        <p:grpSpPr bwMode="auto">
          <a:xfrm>
            <a:off x="7086600" y="3962400"/>
            <a:ext cx="685800" cy="731838"/>
            <a:chOff x="4464" y="2496"/>
            <a:chExt cx="432" cy="461"/>
          </a:xfrm>
        </p:grpSpPr>
        <p:pic>
          <p:nvPicPr>
            <p:cNvPr id="164902" name="Picture 72" descr="C:\Documents and Settings\Don\My Documents\Evolution\Evolutionary tree\Algae.jpg"/>
            <p:cNvPicPr>
              <a:picLocks noChangeAspect="1" noChangeArrowheads="1"/>
            </p:cNvPicPr>
            <p:nvPr/>
          </p:nvPicPr>
          <p:blipFill>
            <a:blip r:embed="rId22">
              <a:lum contrast="32000"/>
            </a:blip>
            <a:srcRect/>
            <a:stretch>
              <a:fillRect/>
            </a:stretch>
          </p:blipFill>
          <p:spPr bwMode="auto">
            <a:xfrm>
              <a:off x="4512" y="2496"/>
              <a:ext cx="384" cy="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903" name="Text Box 73"/>
            <p:cNvSpPr txBox="1">
              <a:spLocks noChangeArrowheads="1"/>
            </p:cNvSpPr>
            <p:nvPr/>
          </p:nvSpPr>
          <p:spPr bwMode="auto">
            <a:xfrm>
              <a:off x="4464" y="2784"/>
              <a:ext cx="36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200">
                  <a:solidFill>
                    <a:srgbClr val="000000"/>
                  </a:solidFill>
                  <a:cs typeface="Times New Roman" pitchFamily="18" charset="0"/>
                </a:rPr>
                <a:t>Algae</a:t>
              </a:r>
            </a:p>
          </p:txBody>
        </p:sp>
      </p:grpSp>
      <p:grpSp>
        <p:nvGrpSpPr>
          <p:cNvPr id="22" name="Group 101"/>
          <p:cNvGrpSpPr>
            <a:grpSpLocks/>
          </p:cNvGrpSpPr>
          <p:nvPr/>
        </p:nvGrpSpPr>
        <p:grpSpPr bwMode="auto">
          <a:xfrm>
            <a:off x="4953000" y="2819400"/>
            <a:ext cx="641350" cy="884238"/>
            <a:chOff x="3120" y="1776"/>
            <a:chExt cx="404" cy="557"/>
          </a:xfrm>
        </p:grpSpPr>
        <p:pic>
          <p:nvPicPr>
            <p:cNvPr id="164900" name="Picture 75" descr="C:\Documents and Settings\Don\My Documents\Evolution\Evolutionary tree\Ferns.jpg"/>
            <p:cNvPicPr>
              <a:picLocks noChangeAspect="1" noChangeArrowheads="1"/>
            </p:cNvPicPr>
            <p:nvPr/>
          </p:nvPicPr>
          <p:blipFill>
            <a:blip r:embed="rId23">
              <a:lum contrast="34000"/>
            </a:blip>
            <a:srcRect/>
            <a:stretch>
              <a:fillRect/>
            </a:stretch>
          </p:blipFill>
          <p:spPr bwMode="auto">
            <a:xfrm>
              <a:off x="3120" y="1776"/>
              <a:ext cx="404" cy="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901" name="Text Box 76"/>
            <p:cNvSpPr txBox="1">
              <a:spLocks noChangeArrowheads="1"/>
            </p:cNvSpPr>
            <p:nvPr/>
          </p:nvSpPr>
          <p:spPr bwMode="auto">
            <a:xfrm>
              <a:off x="3120" y="2160"/>
              <a:ext cx="36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200">
                  <a:solidFill>
                    <a:srgbClr val="000000"/>
                  </a:solidFill>
                  <a:cs typeface="Times New Roman" pitchFamily="18" charset="0"/>
                </a:rPr>
                <a:t>Ferns</a:t>
              </a:r>
            </a:p>
          </p:txBody>
        </p:sp>
      </p:grpSp>
      <p:grpSp>
        <p:nvGrpSpPr>
          <p:cNvPr id="23" name="Group 96"/>
          <p:cNvGrpSpPr>
            <a:grpSpLocks/>
          </p:cNvGrpSpPr>
          <p:nvPr/>
        </p:nvGrpSpPr>
        <p:grpSpPr bwMode="auto">
          <a:xfrm>
            <a:off x="4495800" y="4343400"/>
            <a:ext cx="762000" cy="808038"/>
            <a:chOff x="2832" y="2736"/>
            <a:chExt cx="480" cy="509"/>
          </a:xfrm>
        </p:grpSpPr>
        <p:pic>
          <p:nvPicPr>
            <p:cNvPr id="164898" name="Picture 78" descr="C:\Documents and Settings\Don\My Documents\Evolution\Evolutionary tree\Fungi.jpg"/>
            <p:cNvPicPr>
              <a:picLocks noChangeAspect="1" noChangeArrowheads="1"/>
            </p:cNvPicPr>
            <p:nvPr/>
          </p:nvPicPr>
          <p:blipFill>
            <a:blip r:embed="rId24">
              <a:lum contrast="34000"/>
            </a:blip>
            <a:srcRect/>
            <a:stretch>
              <a:fillRect/>
            </a:stretch>
          </p:blipFill>
          <p:spPr bwMode="auto">
            <a:xfrm>
              <a:off x="2880" y="2736"/>
              <a:ext cx="432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899" name="Text Box 79"/>
            <p:cNvSpPr txBox="1">
              <a:spLocks noChangeArrowheads="1"/>
            </p:cNvSpPr>
            <p:nvPr/>
          </p:nvSpPr>
          <p:spPr bwMode="auto">
            <a:xfrm>
              <a:off x="2832" y="3072"/>
              <a:ext cx="35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200">
                  <a:solidFill>
                    <a:srgbClr val="000000"/>
                  </a:solidFill>
                  <a:cs typeface="Times New Roman" pitchFamily="18" charset="0"/>
                </a:rPr>
                <a:t>Fungi</a:t>
              </a:r>
            </a:p>
          </p:txBody>
        </p:sp>
      </p:grpSp>
      <p:grpSp>
        <p:nvGrpSpPr>
          <p:cNvPr id="24" name="Group 97"/>
          <p:cNvGrpSpPr>
            <a:grpSpLocks/>
          </p:cNvGrpSpPr>
          <p:nvPr/>
        </p:nvGrpSpPr>
        <p:grpSpPr bwMode="auto">
          <a:xfrm>
            <a:off x="5791200" y="5105400"/>
            <a:ext cx="1484313" cy="533400"/>
            <a:chOff x="3648" y="3216"/>
            <a:chExt cx="935" cy="336"/>
          </a:xfrm>
        </p:grpSpPr>
        <p:sp>
          <p:nvSpPr>
            <p:cNvPr id="164896" name="Text Box 33"/>
            <p:cNvSpPr txBox="1">
              <a:spLocks noChangeArrowheads="1"/>
            </p:cNvSpPr>
            <p:nvPr/>
          </p:nvSpPr>
          <p:spPr bwMode="auto">
            <a:xfrm>
              <a:off x="3936" y="3264"/>
              <a:ext cx="64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solidFill>
                    <a:srgbClr val="000000"/>
                  </a:solidFill>
                  <a:cs typeface="Times New Roman" pitchFamily="18" charset="0"/>
                </a:rPr>
                <a:t>Multicellular </a:t>
              </a:r>
            </a:p>
            <a:p>
              <a:r>
                <a:rPr lang="en-GB" sz="1200">
                  <a:solidFill>
                    <a:srgbClr val="000000"/>
                  </a:solidFill>
                  <a:cs typeface="Times New Roman" pitchFamily="18" charset="0"/>
                </a:rPr>
                <a:t>plants</a:t>
              </a:r>
            </a:p>
          </p:txBody>
        </p:sp>
        <p:pic>
          <p:nvPicPr>
            <p:cNvPr id="164897" name="Picture 82" descr="C:\Documents and Settings\Don\My Documents\Evolution\Evolutionary tree\Multicellular.jpg"/>
            <p:cNvPicPr>
              <a:picLocks noChangeAspect="1" noChangeArrowheads="1"/>
            </p:cNvPicPr>
            <p:nvPr/>
          </p:nvPicPr>
          <p:blipFill>
            <a:blip r:embed="rId25">
              <a:lum contrast="34000"/>
            </a:blip>
            <a:srcRect/>
            <a:stretch>
              <a:fillRect/>
            </a:stretch>
          </p:blipFill>
          <p:spPr bwMode="auto">
            <a:xfrm>
              <a:off x="3648" y="3216"/>
              <a:ext cx="286" cy="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5" name="Group 94"/>
          <p:cNvGrpSpPr>
            <a:grpSpLocks/>
          </p:cNvGrpSpPr>
          <p:nvPr/>
        </p:nvGrpSpPr>
        <p:grpSpPr bwMode="auto">
          <a:xfrm>
            <a:off x="1371600" y="5181600"/>
            <a:ext cx="1520825" cy="533400"/>
            <a:chOff x="864" y="3264"/>
            <a:chExt cx="958" cy="336"/>
          </a:xfrm>
        </p:grpSpPr>
        <p:pic>
          <p:nvPicPr>
            <p:cNvPr id="164894" name="Picture 81" descr="C:\Documents and Settings\Don\My Documents\Evolution\Evolutionary tree\Multicellular.jpg"/>
            <p:cNvPicPr>
              <a:picLocks noChangeAspect="1" noChangeArrowheads="1"/>
            </p:cNvPicPr>
            <p:nvPr/>
          </p:nvPicPr>
          <p:blipFill>
            <a:blip r:embed="rId25">
              <a:lum contrast="34000"/>
            </a:blip>
            <a:srcRect/>
            <a:stretch>
              <a:fillRect/>
            </a:stretch>
          </p:blipFill>
          <p:spPr bwMode="auto">
            <a:xfrm>
              <a:off x="1536" y="3264"/>
              <a:ext cx="286" cy="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895" name="Text Box 83"/>
            <p:cNvSpPr txBox="1">
              <a:spLocks noChangeArrowheads="1"/>
            </p:cNvSpPr>
            <p:nvPr/>
          </p:nvSpPr>
          <p:spPr bwMode="auto">
            <a:xfrm>
              <a:off x="864" y="3312"/>
              <a:ext cx="62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200">
                  <a:solidFill>
                    <a:srgbClr val="000000"/>
                  </a:solidFill>
                  <a:cs typeface="Times New Roman" pitchFamily="18" charset="0"/>
                </a:rPr>
                <a:t>Multicellular</a:t>
              </a:r>
            </a:p>
            <a:p>
              <a:pPr algn="ctr"/>
              <a:r>
                <a:rPr lang="en-GB" sz="1200">
                  <a:solidFill>
                    <a:srgbClr val="000000"/>
                  </a:solidFill>
                  <a:cs typeface="Times New Roman" pitchFamily="18" charset="0"/>
                </a:rPr>
                <a:t>animals</a:t>
              </a:r>
            </a:p>
          </p:txBody>
        </p:sp>
      </p:grpSp>
      <p:grpSp>
        <p:nvGrpSpPr>
          <p:cNvPr id="26" name="Group 111"/>
          <p:cNvGrpSpPr>
            <a:grpSpLocks/>
          </p:cNvGrpSpPr>
          <p:nvPr/>
        </p:nvGrpSpPr>
        <p:grpSpPr bwMode="auto">
          <a:xfrm>
            <a:off x="1600200" y="3962400"/>
            <a:ext cx="1066800" cy="503238"/>
            <a:chOff x="1008" y="2496"/>
            <a:chExt cx="672" cy="317"/>
          </a:xfrm>
        </p:grpSpPr>
        <p:pic>
          <p:nvPicPr>
            <p:cNvPr id="164892" name="Picture 109" descr="C:\Documents and Settings\Don\My Documents\Evolution\Evolutionary tree\Mollusc.jpg"/>
            <p:cNvPicPr>
              <a:picLocks noChangeAspect="1" noChangeArrowheads="1"/>
            </p:cNvPicPr>
            <p:nvPr/>
          </p:nvPicPr>
          <p:blipFill>
            <a:blip r:embed="rId26">
              <a:lum contrast="34000"/>
            </a:blip>
            <a:srcRect/>
            <a:stretch>
              <a:fillRect/>
            </a:stretch>
          </p:blipFill>
          <p:spPr bwMode="auto">
            <a:xfrm>
              <a:off x="1056" y="2496"/>
              <a:ext cx="382" cy="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893" name="Text Box 110"/>
            <p:cNvSpPr txBox="1">
              <a:spLocks noChangeArrowheads="1"/>
            </p:cNvSpPr>
            <p:nvPr/>
          </p:nvSpPr>
          <p:spPr bwMode="auto">
            <a:xfrm>
              <a:off x="1008" y="2640"/>
              <a:ext cx="67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1200">
                  <a:solidFill>
                    <a:srgbClr val="000000"/>
                  </a:solidFill>
                  <a:cs typeface="Times New Roman" pitchFamily="18" charset="0"/>
                </a:rPr>
                <a:t>Mollusc</a:t>
              </a:r>
            </a:p>
          </p:txBody>
        </p:sp>
      </p:grpSp>
      <p:sp>
        <p:nvSpPr>
          <p:cNvPr id="164890" name="Text Box 112"/>
          <p:cNvSpPr txBox="1">
            <a:spLocks noChangeArrowheads="1"/>
          </p:cNvSpPr>
          <p:nvPr/>
        </p:nvSpPr>
        <p:spPr bwMode="auto">
          <a:xfrm>
            <a:off x="8467725" y="14288"/>
            <a:ext cx="438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22</a:t>
            </a:r>
          </a:p>
        </p:txBody>
      </p:sp>
      <p:sp>
        <p:nvSpPr>
          <p:cNvPr id="164891" name="Rectangle 113"/>
          <p:cNvSpPr>
            <a:spLocks noGrp="1" noChangeArrowheads="1"/>
          </p:cNvSpPr>
          <p:nvPr>
            <p:ph type="title" idx="4294967295"/>
          </p:nvPr>
        </p:nvSpPr>
        <p:spPr>
          <a:xfrm>
            <a:off x="7086600" y="6858000"/>
            <a:ext cx="1600200" cy="304800"/>
          </a:xfrm>
        </p:spPr>
        <p:txBody>
          <a:bodyPr/>
          <a:lstStyle/>
          <a:p>
            <a:pPr eaLnBrk="1" hangingPunct="1"/>
            <a:r>
              <a:rPr lang="en-GB" sz="1000" smtClean="0"/>
              <a:t>Evolutionary pathways 2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59972A-5B44-E441-89C9-0F2C8D009BAF}" type="datetime1">
              <a:rPr lang="hu-HU" smtClean="0"/>
              <a:t>17. 05. 16.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5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5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80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5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500"/>
                            </p:stCondLst>
                            <p:childTnLst>
                              <p:par>
                                <p:cTn id="90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7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8000"/>
                            </p:stCondLst>
                            <p:childTnLst>
                              <p:par>
                                <p:cTn id="94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37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5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48" grpId="0" autoUpdateAnimBg="0"/>
      <p:bldP spid="37949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1028" descr="C:\Documents and Settings\Don\My Documents\Evolution\Sequence wrong\Fish.jpg"/>
          <p:cNvPicPr>
            <a:picLocks noChangeAspect="1" noChangeArrowheads="1"/>
          </p:cNvPicPr>
          <p:nvPr/>
        </p:nvPicPr>
        <p:blipFill>
          <a:blip r:embed="rId3">
            <a:lum contrast="14000"/>
          </a:blip>
          <a:srcRect/>
          <a:stretch>
            <a:fillRect/>
          </a:stretch>
        </p:blipFill>
        <p:spPr bwMode="auto">
          <a:xfrm>
            <a:off x="1066800" y="5029200"/>
            <a:ext cx="17526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1030" descr="C:\Documents and Settings\Don\My Documents\Evolution\Sequence wrong\Arrow 1.jpg"/>
          <p:cNvPicPr>
            <a:picLocks noChangeAspect="1" noChangeArrowheads="1"/>
          </p:cNvPicPr>
          <p:nvPr/>
        </p:nvPicPr>
        <p:blipFill>
          <a:blip r:embed="rId4">
            <a:lum contrast="14000"/>
          </a:blip>
          <a:srcRect/>
          <a:stretch>
            <a:fillRect/>
          </a:stretch>
        </p:blipFill>
        <p:spPr bwMode="auto">
          <a:xfrm>
            <a:off x="1676400" y="4419600"/>
            <a:ext cx="8382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1032" descr="C:\Documents and Settings\Don\My Documents\Evolution\Sequence wrong\Amphibia.jpg"/>
          <p:cNvPicPr>
            <a:picLocks noChangeAspect="1" noChangeArrowheads="1"/>
          </p:cNvPicPr>
          <p:nvPr/>
        </p:nvPicPr>
        <p:blipFill>
          <a:blip r:embed="rId5">
            <a:lum contrast="14000"/>
          </a:blip>
          <a:srcRect/>
          <a:stretch>
            <a:fillRect/>
          </a:stretch>
        </p:blipFill>
        <p:spPr bwMode="auto">
          <a:xfrm>
            <a:off x="2057400" y="3581400"/>
            <a:ext cx="177165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4" name="Picture 1034" descr="C:\Documents and Settings\Don\My Documents\Evolution\Sequence wrong\arrow 2.jpg"/>
          <p:cNvPicPr>
            <a:picLocks noChangeAspect="1" noChangeArrowheads="1"/>
          </p:cNvPicPr>
          <p:nvPr/>
        </p:nvPicPr>
        <p:blipFill>
          <a:blip r:embed="rId6">
            <a:lum contrast="14000"/>
          </a:blip>
          <a:srcRect/>
          <a:stretch>
            <a:fillRect/>
          </a:stretch>
        </p:blipFill>
        <p:spPr bwMode="auto">
          <a:xfrm>
            <a:off x="3429000" y="3124200"/>
            <a:ext cx="6858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6" name="Picture 1036" descr="C:\Documents and Settings\Don\My Documents\Evolution\Sequence wrong\Reptiles.jpg"/>
          <p:cNvPicPr>
            <a:picLocks noChangeAspect="1" noChangeArrowheads="1"/>
          </p:cNvPicPr>
          <p:nvPr/>
        </p:nvPicPr>
        <p:blipFill>
          <a:blip r:embed="rId7">
            <a:lum contrast="14000"/>
          </a:blip>
          <a:srcRect/>
          <a:stretch>
            <a:fillRect/>
          </a:stretch>
        </p:blipFill>
        <p:spPr bwMode="auto">
          <a:xfrm>
            <a:off x="3276600" y="2209800"/>
            <a:ext cx="182880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8" name="Picture 1038" descr="C:\Documents and Settings\Don\My Documents\Evolution\Sequence wrong\Arrow 3a.jpg"/>
          <p:cNvPicPr>
            <a:picLocks noChangeAspect="1" noChangeArrowheads="1"/>
          </p:cNvPicPr>
          <p:nvPr/>
        </p:nvPicPr>
        <p:blipFill>
          <a:blip r:embed="rId8">
            <a:lum contrast="14000"/>
          </a:blip>
          <a:srcRect/>
          <a:stretch>
            <a:fillRect/>
          </a:stretch>
        </p:blipFill>
        <p:spPr bwMode="auto">
          <a:xfrm>
            <a:off x="5105400" y="2133600"/>
            <a:ext cx="688975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0" name="Picture 1040" descr="C:\Documents and Settings\Don\My Documents\Evolution\Sequence wrong\Arrow 3b.jpg"/>
          <p:cNvPicPr>
            <a:picLocks noChangeAspect="1" noChangeArrowheads="1"/>
          </p:cNvPicPr>
          <p:nvPr/>
        </p:nvPicPr>
        <p:blipFill>
          <a:blip r:embed="rId9">
            <a:lum contrast="14000"/>
          </a:blip>
          <a:srcRect/>
          <a:stretch>
            <a:fillRect/>
          </a:stretch>
        </p:blipFill>
        <p:spPr bwMode="auto">
          <a:xfrm>
            <a:off x="3581400" y="1033463"/>
            <a:ext cx="1676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2" name="Picture 1042" descr="C:\Documents and Settings\Don\My Documents\Evolution\Sequence wrong\Birds.jpg"/>
          <p:cNvPicPr>
            <a:picLocks noChangeAspect="1" noChangeArrowheads="1"/>
          </p:cNvPicPr>
          <p:nvPr/>
        </p:nvPicPr>
        <p:blipFill>
          <a:blip r:embed="rId10">
            <a:lum contrast="14000"/>
          </a:blip>
          <a:srcRect/>
          <a:stretch>
            <a:fillRect/>
          </a:stretch>
        </p:blipFill>
        <p:spPr bwMode="auto">
          <a:xfrm>
            <a:off x="5867400" y="1828800"/>
            <a:ext cx="16002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4" name="Picture 1044" descr="C:\Documents and Settings\Don\My Documents\Evolution\Sequence wrong\Mammals.jpg"/>
          <p:cNvPicPr>
            <a:picLocks noChangeAspect="1" noChangeArrowheads="1"/>
          </p:cNvPicPr>
          <p:nvPr/>
        </p:nvPicPr>
        <p:blipFill>
          <a:blip r:embed="rId11">
            <a:lum contrast="14000"/>
          </a:blip>
          <a:srcRect/>
          <a:stretch>
            <a:fillRect/>
          </a:stretch>
        </p:blipFill>
        <p:spPr bwMode="auto">
          <a:xfrm>
            <a:off x="4876800" y="228600"/>
            <a:ext cx="160020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05" name="Line 1045"/>
          <p:cNvSpPr>
            <a:spLocks noChangeShapeType="1"/>
          </p:cNvSpPr>
          <p:nvPr/>
        </p:nvSpPr>
        <p:spPr bwMode="auto">
          <a:xfrm>
            <a:off x="1371600" y="1219200"/>
            <a:ext cx="5867400" cy="3810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42006" name="Line 1046"/>
          <p:cNvSpPr>
            <a:spLocks noChangeShapeType="1"/>
          </p:cNvSpPr>
          <p:nvPr/>
        </p:nvSpPr>
        <p:spPr bwMode="auto">
          <a:xfrm flipH="1">
            <a:off x="1828800" y="990600"/>
            <a:ext cx="5257800" cy="4343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42008" name="Text Box 1048"/>
          <p:cNvSpPr txBox="1">
            <a:spLocks noChangeArrowheads="1"/>
          </p:cNvSpPr>
          <p:nvPr/>
        </p:nvSpPr>
        <p:spPr bwMode="auto">
          <a:xfrm>
            <a:off x="3587750" y="4876800"/>
            <a:ext cx="2127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2800" b="1">
                <a:solidFill>
                  <a:srgbClr val="FF3300"/>
                </a:solidFill>
                <a:cs typeface="Times New Roman" pitchFamily="18" charset="0"/>
              </a:rPr>
              <a:t>téves nézet</a:t>
            </a:r>
            <a:endParaRPr lang="en-GB" sz="2800" b="1">
              <a:solidFill>
                <a:srgbClr val="FF3300"/>
              </a:solidFill>
              <a:cs typeface="Times New Roman" pitchFamily="18" charset="0"/>
            </a:endParaRPr>
          </a:p>
        </p:txBody>
      </p:sp>
      <p:sp>
        <p:nvSpPr>
          <p:cNvPr id="165902" name="Text Box 1049"/>
          <p:cNvSpPr txBox="1">
            <a:spLocks noChangeArrowheads="1"/>
          </p:cNvSpPr>
          <p:nvPr/>
        </p:nvSpPr>
        <p:spPr bwMode="auto">
          <a:xfrm>
            <a:off x="8534400" y="0"/>
            <a:ext cx="438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24</a:t>
            </a:r>
          </a:p>
        </p:txBody>
      </p:sp>
      <p:sp>
        <p:nvSpPr>
          <p:cNvPr id="165903" name="Rectangle 1050"/>
          <p:cNvSpPr>
            <a:spLocks noGrp="1" noChangeArrowheads="1"/>
          </p:cNvSpPr>
          <p:nvPr>
            <p:ph type="title" idx="4294967295"/>
          </p:nvPr>
        </p:nvSpPr>
        <p:spPr>
          <a:xfrm>
            <a:off x="6629400" y="6858000"/>
            <a:ext cx="2057400" cy="304800"/>
          </a:xfrm>
        </p:spPr>
        <p:txBody>
          <a:bodyPr/>
          <a:lstStyle/>
          <a:p>
            <a:pPr eaLnBrk="1" hangingPunct="1"/>
            <a:r>
              <a:rPr lang="en-GB" sz="1000" smtClean="0"/>
              <a:t>Incorrect evolutionary sequence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349412-0CB9-0E4D-B262-1B5258A56C7F}" type="datetime1">
              <a:rPr lang="hu-HU" smtClean="0"/>
              <a:t>17. 05. 16.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2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2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2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2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2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05" grpId="0" animBg="1"/>
      <p:bldP spid="42006" grpId="0" animBg="1"/>
      <p:bldP spid="42008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5" descr="C:\Documents and Settings\Don\My Documents\Evolution\Sequence ciorrect\Fish.jpg"/>
          <p:cNvPicPr>
            <a:picLocks noChangeAspect="1" noChangeArrowheads="1"/>
          </p:cNvPicPr>
          <p:nvPr/>
        </p:nvPicPr>
        <p:blipFill>
          <a:blip r:embed="rId3">
            <a:lum contrast="14000"/>
          </a:blip>
          <a:srcRect/>
          <a:stretch>
            <a:fillRect/>
          </a:stretch>
        </p:blipFill>
        <p:spPr bwMode="auto">
          <a:xfrm>
            <a:off x="5715000" y="5029200"/>
            <a:ext cx="1752600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7" name="Picture 11" descr="C:\Documents and Settings\Don\My Documents\Evolution\Sequence ciorrect\Up arrow 1.jpg"/>
          <p:cNvPicPr>
            <a:picLocks noChangeAspect="1" noChangeArrowheads="1"/>
          </p:cNvPicPr>
          <p:nvPr/>
        </p:nvPicPr>
        <p:blipFill>
          <a:blip r:embed="rId4">
            <a:lum contrast="22000"/>
          </a:blip>
          <a:srcRect/>
          <a:stretch>
            <a:fillRect/>
          </a:stretch>
        </p:blipFill>
        <p:spPr bwMode="auto">
          <a:xfrm>
            <a:off x="1524000" y="4495800"/>
            <a:ext cx="41751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1" name="Picture 15" descr="C:\Documents and Settings\Don\My Documents\Evolution\Sequence ciorrect\Rt arrow 2.jpg"/>
          <p:cNvPicPr>
            <a:picLocks noChangeAspect="1" noChangeArrowheads="1"/>
          </p:cNvPicPr>
          <p:nvPr/>
        </p:nvPicPr>
        <p:blipFill>
          <a:blip r:embed="rId5">
            <a:lum contrast="14000"/>
          </a:blip>
          <a:srcRect/>
          <a:stretch>
            <a:fillRect/>
          </a:stretch>
        </p:blipFill>
        <p:spPr bwMode="auto">
          <a:xfrm>
            <a:off x="2971800" y="3886200"/>
            <a:ext cx="2667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3" name="Picture 17" descr="C:\Documents and Settings\Don\My Documents\Evolution\Sequence ciorrect\Amphibia.jpg"/>
          <p:cNvPicPr>
            <a:picLocks noChangeAspect="1" noChangeArrowheads="1"/>
          </p:cNvPicPr>
          <p:nvPr/>
        </p:nvPicPr>
        <p:blipFill>
          <a:blip r:embed="rId6">
            <a:lum contrast="14000"/>
          </a:blip>
          <a:srcRect/>
          <a:stretch>
            <a:fillRect/>
          </a:stretch>
        </p:blipFill>
        <p:spPr bwMode="auto">
          <a:xfrm>
            <a:off x="5791200" y="3657600"/>
            <a:ext cx="1676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5" name="Picture 19" descr="C:\Documents and Settings\Don\My Documents\Evolution\Sequence ciorrect\Up arrow 2.jpg"/>
          <p:cNvPicPr>
            <a:picLocks noChangeAspect="1" noChangeArrowheads="1"/>
          </p:cNvPicPr>
          <p:nvPr/>
        </p:nvPicPr>
        <p:blipFill>
          <a:blip r:embed="rId7">
            <a:lum contrast="20000"/>
          </a:blip>
          <a:srcRect/>
          <a:stretch>
            <a:fillRect/>
          </a:stretch>
        </p:blipFill>
        <p:spPr bwMode="auto">
          <a:xfrm>
            <a:off x="1981200" y="3200400"/>
            <a:ext cx="493713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9" name="Picture 23" descr="C:\Documents and Settings\Don\My Documents\Evolution\Sequence ciorrect\Rt arrow 3.jpg"/>
          <p:cNvPicPr>
            <a:picLocks noChangeAspect="1" noChangeArrowheads="1"/>
          </p:cNvPicPr>
          <p:nvPr/>
        </p:nvPicPr>
        <p:blipFill>
          <a:blip r:embed="rId8">
            <a:lum contrast="14000"/>
          </a:blip>
          <a:srcRect/>
          <a:stretch>
            <a:fillRect/>
          </a:stretch>
        </p:blipFill>
        <p:spPr bwMode="auto">
          <a:xfrm>
            <a:off x="3505200" y="25908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1" name="Picture 25" descr="C:\Documents and Settings\Don\My Documents\Evolution\Sequence ciorrect\Reptiles.jpg"/>
          <p:cNvPicPr>
            <a:picLocks noChangeAspect="1" noChangeArrowheads="1"/>
          </p:cNvPicPr>
          <p:nvPr/>
        </p:nvPicPr>
        <p:blipFill>
          <a:blip r:embed="rId9">
            <a:lum contrast="14000"/>
          </a:blip>
          <a:srcRect/>
          <a:stretch>
            <a:fillRect/>
          </a:stretch>
        </p:blipFill>
        <p:spPr bwMode="auto">
          <a:xfrm>
            <a:off x="5715000" y="2286000"/>
            <a:ext cx="19050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3" name="Picture 27" descr="C:\Documents and Settings\Don\My Documents\Evolution\Sequence ciorrect\Up arrow 3a.jpg"/>
          <p:cNvPicPr>
            <a:picLocks noChangeAspect="1" noChangeArrowheads="1"/>
          </p:cNvPicPr>
          <p:nvPr/>
        </p:nvPicPr>
        <p:blipFill>
          <a:blip r:embed="rId10">
            <a:lum contrast="14000"/>
          </a:blip>
          <a:srcRect/>
          <a:stretch>
            <a:fillRect/>
          </a:stretch>
        </p:blipFill>
        <p:spPr bwMode="auto">
          <a:xfrm>
            <a:off x="2743200" y="1905000"/>
            <a:ext cx="3508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7" name="Picture 31" descr="C:\Documents and Settings\Don\My Documents\Evolution\Sequence ciorrect\Birds.jpg"/>
          <p:cNvPicPr>
            <a:picLocks noChangeAspect="1" noChangeArrowheads="1"/>
          </p:cNvPicPr>
          <p:nvPr/>
        </p:nvPicPr>
        <p:blipFill>
          <a:blip r:embed="rId11">
            <a:lum contrast="14000"/>
          </a:blip>
          <a:srcRect/>
          <a:stretch>
            <a:fillRect/>
          </a:stretch>
        </p:blipFill>
        <p:spPr bwMode="auto">
          <a:xfrm>
            <a:off x="5791200" y="1066800"/>
            <a:ext cx="1676400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70" name="Picture 34" descr="C:\Documents and Settings\Don\My Documents\Evolution\Sequence ciorrect\Rt arrow 4.jpg"/>
          <p:cNvPicPr>
            <a:picLocks noChangeAspect="1" noChangeArrowheads="1"/>
          </p:cNvPicPr>
          <p:nvPr/>
        </p:nvPicPr>
        <p:blipFill>
          <a:blip r:embed="rId12">
            <a:lum contrast="14000"/>
          </a:blip>
          <a:srcRect/>
          <a:stretch>
            <a:fillRect/>
          </a:stretch>
        </p:blipFill>
        <p:spPr bwMode="auto">
          <a:xfrm>
            <a:off x="4038600" y="144780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72" name="Picture 36" descr="C:\Documents and Settings\Don\My Documents\Evolution\Sequence ciorrect\Up arrow 3b.jpg"/>
          <p:cNvPicPr>
            <a:picLocks noChangeAspect="1" noChangeArrowheads="1"/>
          </p:cNvPicPr>
          <p:nvPr/>
        </p:nvPicPr>
        <p:blipFill>
          <a:blip r:embed="rId13">
            <a:lum contrast="14000"/>
          </a:blip>
          <a:srcRect/>
          <a:stretch>
            <a:fillRect/>
          </a:stretch>
        </p:blipFill>
        <p:spPr bwMode="auto">
          <a:xfrm>
            <a:off x="1600200" y="1066800"/>
            <a:ext cx="94456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76" name="Picture 40" descr="C:\Documents and Settings\Don\My Documents\Evolution\Sequence ciorrect\Rt arrow 5.jpg"/>
          <p:cNvPicPr>
            <a:picLocks noChangeAspect="1" noChangeArrowheads="1"/>
          </p:cNvPicPr>
          <p:nvPr/>
        </p:nvPicPr>
        <p:blipFill>
          <a:blip r:embed="rId14">
            <a:lum contrast="14000"/>
          </a:blip>
          <a:srcRect/>
          <a:stretch>
            <a:fillRect/>
          </a:stretch>
        </p:blipFill>
        <p:spPr bwMode="auto">
          <a:xfrm>
            <a:off x="2667000" y="457200"/>
            <a:ext cx="2971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78" name="Picture 42" descr="C:\Documents and Settings\Don\My Documents\Evolution\Sequence ciorrect\Mammals.jpg"/>
          <p:cNvPicPr>
            <a:picLocks noChangeAspect="1" noChangeArrowheads="1"/>
          </p:cNvPicPr>
          <p:nvPr/>
        </p:nvPicPr>
        <p:blipFill>
          <a:blip r:embed="rId15">
            <a:lum contrast="14000"/>
          </a:blip>
          <a:srcRect/>
          <a:stretch>
            <a:fillRect/>
          </a:stretch>
        </p:blipFill>
        <p:spPr bwMode="auto">
          <a:xfrm>
            <a:off x="5791200" y="152400"/>
            <a:ext cx="17526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80" name="Picture 44" descr="C:\Documents and Settings\Don\My Documents\Evolution\Sequence ciorrect\Fish-like.jpg"/>
          <p:cNvPicPr>
            <a:picLocks noChangeAspect="1" noChangeArrowheads="1"/>
          </p:cNvPicPr>
          <p:nvPr/>
        </p:nvPicPr>
        <p:blipFill>
          <a:blip r:embed="rId16">
            <a:lum contrast="14000"/>
          </a:blip>
          <a:srcRect/>
          <a:stretch>
            <a:fillRect/>
          </a:stretch>
        </p:blipFill>
        <p:spPr bwMode="auto">
          <a:xfrm>
            <a:off x="762000" y="5181600"/>
            <a:ext cx="167640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84" name="Picture 48" descr="C:\Documents and Settings\Don\My Documents\Evolution\Sequence ciorrect\Amphibian-like.jpg"/>
          <p:cNvPicPr>
            <a:picLocks noChangeAspect="1" noChangeArrowheads="1"/>
          </p:cNvPicPr>
          <p:nvPr/>
        </p:nvPicPr>
        <p:blipFill>
          <a:blip r:embed="rId17">
            <a:lum contrast="14000"/>
          </a:blip>
          <a:srcRect/>
          <a:stretch>
            <a:fillRect/>
          </a:stretch>
        </p:blipFill>
        <p:spPr bwMode="auto">
          <a:xfrm>
            <a:off x="1143000" y="3733800"/>
            <a:ext cx="1600200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86" name="Picture 50" descr="C:\Documents and Settings\Don\My Documents\Evolution\Sequence ciorrect\Reptile-like.jpg"/>
          <p:cNvPicPr>
            <a:picLocks noChangeAspect="1" noChangeArrowheads="1"/>
          </p:cNvPicPr>
          <p:nvPr/>
        </p:nvPicPr>
        <p:blipFill>
          <a:blip r:embed="rId18">
            <a:lum contrast="14000"/>
          </a:blip>
          <a:srcRect/>
          <a:stretch>
            <a:fillRect/>
          </a:stretch>
        </p:blipFill>
        <p:spPr bwMode="auto">
          <a:xfrm>
            <a:off x="1752600" y="2438400"/>
            <a:ext cx="1600200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88" name="Picture 52" descr="C:\Documents and Settings\Don\My Documents\Evolution\Sequence ciorrect\Bird-like.jpg"/>
          <p:cNvPicPr>
            <a:picLocks noChangeAspect="1" noChangeArrowheads="1"/>
          </p:cNvPicPr>
          <p:nvPr/>
        </p:nvPicPr>
        <p:blipFill>
          <a:blip r:embed="rId19">
            <a:lum contrast="14000"/>
          </a:blip>
          <a:srcRect/>
          <a:stretch>
            <a:fillRect/>
          </a:stretch>
        </p:blipFill>
        <p:spPr bwMode="auto">
          <a:xfrm>
            <a:off x="2514600" y="1127125"/>
            <a:ext cx="16002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90" name="Picture 54" descr="C:\Documents and Settings\Don\My Documents\Evolution\Sequence ciorrect\mammal-like.jpg"/>
          <p:cNvPicPr>
            <a:picLocks noChangeAspect="1" noChangeArrowheads="1"/>
          </p:cNvPicPr>
          <p:nvPr/>
        </p:nvPicPr>
        <p:blipFill>
          <a:blip r:embed="rId20">
            <a:lum contrast="14000"/>
          </a:blip>
          <a:srcRect/>
          <a:stretch>
            <a:fillRect/>
          </a:stretch>
        </p:blipFill>
        <p:spPr bwMode="auto">
          <a:xfrm>
            <a:off x="914400" y="271463"/>
            <a:ext cx="1676400" cy="79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92" name="Picture 56" descr="C:\Documents and Settings\Don\My Documents\Evolution\Sequence ciorrect\Rt arrow 1.jpg"/>
          <p:cNvPicPr>
            <a:picLocks noChangeAspect="1" noChangeArrowheads="1"/>
          </p:cNvPicPr>
          <p:nvPr/>
        </p:nvPicPr>
        <p:blipFill>
          <a:blip r:embed="rId21">
            <a:lum contrast="14000"/>
          </a:blip>
          <a:srcRect/>
          <a:stretch>
            <a:fillRect/>
          </a:stretch>
        </p:blipFill>
        <p:spPr bwMode="auto">
          <a:xfrm>
            <a:off x="2667000" y="5410200"/>
            <a:ext cx="2743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93" name="Text Box 57"/>
          <p:cNvSpPr txBox="1">
            <a:spLocks noChangeArrowheads="1"/>
          </p:cNvSpPr>
          <p:nvPr/>
        </p:nvSpPr>
        <p:spPr bwMode="auto">
          <a:xfrm>
            <a:off x="2209800" y="6172200"/>
            <a:ext cx="4495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800" b="1">
                <a:solidFill>
                  <a:srgbClr val="000000"/>
                </a:solidFill>
              </a:rPr>
              <a:t>elfogadott nézet</a:t>
            </a:r>
            <a:endParaRPr lang="en-GB" sz="2800" b="1">
              <a:solidFill>
                <a:srgbClr val="000000"/>
              </a:solidFill>
            </a:endParaRPr>
          </a:p>
        </p:txBody>
      </p:sp>
      <p:sp>
        <p:nvSpPr>
          <p:cNvPr id="166934" name="Text Box 58"/>
          <p:cNvSpPr txBox="1">
            <a:spLocks noChangeArrowheads="1"/>
          </p:cNvSpPr>
          <p:nvPr/>
        </p:nvSpPr>
        <p:spPr bwMode="auto">
          <a:xfrm>
            <a:off x="8620125" y="0"/>
            <a:ext cx="523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26</a:t>
            </a:r>
          </a:p>
        </p:txBody>
      </p:sp>
      <p:sp>
        <p:nvSpPr>
          <p:cNvPr id="166935" name="Rectangle 59"/>
          <p:cNvSpPr>
            <a:spLocks noGrp="1" noChangeArrowheads="1"/>
          </p:cNvSpPr>
          <p:nvPr>
            <p:ph type="title" idx="4294967295"/>
          </p:nvPr>
        </p:nvSpPr>
        <p:spPr>
          <a:xfrm>
            <a:off x="6934200" y="6858000"/>
            <a:ext cx="1828800" cy="304800"/>
          </a:xfrm>
        </p:spPr>
        <p:txBody>
          <a:bodyPr/>
          <a:lstStyle/>
          <a:p>
            <a:pPr eaLnBrk="1" hangingPunct="1"/>
            <a:r>
              <a:rPr lang="en-GB" sz="1000" smtClean="0"/>
              <a:t>‘Correct’ evolutionary sequence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B4B984-9724-514F-85A0-2874423419C6}" type="datetime1">
              <a:rPr lang="hu-HU" smtClean="0"/>
              <a:t>17. 05. 16.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9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9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9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9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9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9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9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9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9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39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9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39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9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9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6600" smtClean="0"/>
              <a:t>Az élet</a:t>
            </a:r>
            <a:endParaRPr lang="en-US" sz="6600" smtClean="0"/>
          </a:p>
        </p:txBody>
      </p:sp>
      <p:sp>
        <p:nvSpPr>
          <p:cNvPr id="123907" name="Tartalom helye 2"/>
          <p:cNvSpPr>
            <a:spLocks noGrp="1"/>
          </p:cNvSpPr>
          <p:nvPr>
            <p:ph idx="1"/>
          </p:nvPr>
        </p:nvSpPr>
        <p:spPr>
          <a:xfrm>
            <a:off x="428625" y="2332038"/>
            <a:ext cx="8229600" cy="4525962"/>
          </a:xfrm>
        </p:spPr>
        <p:txBody>
          <a:bodyPr/>
          <a:lstStyle/>
          <a:p>
            <a:r>
              <a:rPr lang="hu-HU" sz="6000" smtClean="0"/>
              <a:t>Szaporodás (R)</a:t>
            </a:r>
          </a:p>
          <a:p>
            <a:r>
              <a:rPr lang="hu-HU" sz="6000" smtClean="0"/>
              <a:t>Változatosság (V)</a:t>
            </a:r>
          </a:p>
          <a:p>
            <a:r>
              <a:rPr lang="hu-HU" sz="6000" smtClean="0"/>
              <a:t>Öröklődés  (H)</a:t>
            </a:r>
            <a:endParaRPr lang="en-US" sz="600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30C79A-2CF9-254D-9B29-F92489EB9375}" type="datetime1">
              <a:rPr lang="hu-HU" smtClean="0"/>
              <a:t>17. 05. 16.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898525" indent="-898525">
              <a:buFontTx/>
              <a:buNone/>
              <a:defRPr/>
            </a:pPr>
            <a:r>
              <a:rPr lang="en-US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3.  </a:t>
            </a:r>
            <a:r>
              <a:rPr lang="en-US" sz="28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Taxonom</a:t>
            </a:r>
            <a:r>
              <a:rPr lang="hu-HU" sz="28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iai</a:t>
            </a:r>
            <a:r>
              <a:rPr lang="hu-HU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(rendszertani) sorok az  élővilágban</a:t>
            </a:r>
            <a:endParaRPr lang="en-US" sz="2800" b="1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>
              <a:buFontTx/>
              <a:buNone/>
              <a:defRPr/>
            </a:pPr>
            <a:r>
              <a:rPr lang="en-US" sz="2800" b="1" dirty="0" smtClean="0">
                <a:solidFill>
                  <a:srgbClr val="3333CC"/>
                </a:solidFill>
              </a:rPr>
              <a:t>		</a:t>
            </a:r>
          </a:p>
          <a:p>
            <a:pPr>
              <a:buFontTx/>
              <a:buNone/>
              <a:defRPr/>
            </a:pPr>
            <a:endParaRPr lang="en-US" sz="2800" b="1" dirty="0" smtClean="0"/>
          </a:p>
          <a:p>
            <a:pPr>
              <a:lnSpc>
                <a:spcPct val="40000"/>
              </a:lnSpc>
              <a:buFontTx/>
              <a:buNone/>
              <a:defRPr/>
            </a:pPr>
            <a:r>
              <a:rPr lang="en-US" sz="2800" b="1" dirty="0" smtClean="0">
                <a:solidFill>
                  <a:srgbClr val="008080"/>
                </a:solidFill>
              </a:rPr>
              <a:t>4.  </a:t>
            </a:r>
            <a:r>
              <a:rPr lang="hu-HU" sz="2800" b="1" dirty="0" smtClean="0">
                <a:solidFill>
                  <a:srgbClr val="008080"/>
                </a:solidFill>
              </a:rPr>
              <a:t>Homológ struktúrák</a:t>
            </a:r>
            <a:r>
              <a:rPr lang="en-US" sz="2800" b="1" dirty="0" smtClean="0">
                <a:solidFill>
                  <a:srgbClr val="008080"/>
                </a:solidFill>
              </a:rPr>
              <a:t>:</a:t>
            </a:r>
          </a:p>
          <a:p>
            <a:pPr marL="898525" indent="-898525">
              <a:buFontTx/>
              <a:buNone/>
              <a:defRPr/>
            </a:pPr>
            <a:r>
              <a:rPr lang="en-US" sz="2800" b="1" dirty="0" smtClean="0">
                <a:solidFill>
                  <a:srgbClr val="008080"/>
                </a:solidFill>
              </a:rPr>
              <a:t>		</a:t>
            </a:r>
            <a:r>
              <a:rPr lang="hu-HU" sz="2800" b="1" dirty="0" smtClean="0">
                <a:solidFill>
                  <a:srgbClr val="008080"/>
                </a:solidFill>
              </a:rPr>
              <a:t>A közös ősre emlékeztető biológiai szerkezetek </a:t>
            </a:r>
            <a:r>
              <a:rPr lang="en-US" sz="2500" b="1" dirty="0" smtClean="0">
                <a:solidFill>
                  <a:srgbClr val="008080"/>
                </a:solidFill>
              </a:rPr>
              <a:t>(</a:t>
            </a:r>
            <a:r>
              <a:rPr lang="hu-HU" sz="2500" b="1" dirty="0" smtClean="0">
                <a:solidFill>
                  <a:srgbClr val="008080"/>
                </a:solidFill>
              </a:rPr>
              <a:t>k</a:t>
            </a:r>
            <a:r>
              <a:rPr lang="en-US" sz="2500" b="1" dirty="0" err="1" smtClean="0">
                <a:solidFill>
                  <a:srgbClr val="008080"/>
                </a:solidFill>
              </a:rPr>
              <a:t>omparat</a:t>
            </a:r>
            <a:r>
              <a:rPr lang="hu-HU" sz="2500" b="1" dirty="0" smtClean="0">
                <a:solidFill>
                  <a:srgbClr val="008080"/>
                </a:solidFill>
              </a:rPr>
              <a:t>ív</a:t>
            </a:r>
            <a:r>
              <a:rPr lang="en-US" sz="2500" b="1" dirty="0" smtClean="0">
                <a:solidFill>
                  <a:srgbClr val="008080"/>
                </a:solidFill>
              </a:rPr>
              <a:t> </a:t>
            </a:r>
            <a:r>
              <a:rPr lang="en-US" sz="2500" b="1" dirty="0" err="1" smtClean="0">
                <a:solidFill>
                  <a:srgbClr val="008080"/>
                </a:solidFill>
              </a:rPr>
              <a:t>anat</a:t>
            </a:r>
            <a:r>
              <a:rPr lang="hu-HU" sz="2500" b="1" dirty="0" smtClean="0">
                <a:solidFill>
                  <a:srgbClr val="008080"/>
                </a:solidFill>
              </a:rPr>
              <a:t>ó</a:t>
            </a:r>
            <a:r>
              <a:rPr lang="en-US" sz="2500" b="1" dirty="0" smtClean="0">
                <a:solidFill>
                  <a:srgbClr val="008080"/>
                </a:solidFill>
              </a:rPr>
              <a:t>m</a:t>
            </a:r>
            <a:r>
              <a:rPr lang="hu-HU" sz="2500" b="1" dirty="0" err="1" smtClean="0">
                <a:solidFill>
                  <a:srgbClr val="008080"/>
                </a:solidFill>
              </a:rPr>
              <a:t>ia</a:t>
            </a:r>
            <a:r>
              <a:rPr lang="en-US" sz="2500" b="1" dirty="0" smtClean="0">
                <a:solidFill>
                  <a:srgbClr val="008080"/>
                </a:solidFill>
              </a:rPr>
              <a:t>)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85800" y="5000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0" hangingPunct="0">
              <a:defRPr/>
            </a:pPr>
            <a:r>
              <a:rPr lang="hu-HU" sz="4400" b="1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Az evolúció </a:t>
            </a:r>
            <a:r>
              <a:rPr lang="hu-HU" sz="4400" b="1" kern="0" dirty="0" err="1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bizonyitékai</a:t>
            </a:r>
            <a:endParaRPr lang="en-US" sz="4400" b="1" kern="0" dirty="0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21E06F-1CC4-5B43-8A88-2739E4AEB36F}" type="datetime1">
              <a:rPr lang="hu-HU" smtClean="0"/>
              <a:t>17. 05. 16.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2" name="Object 2"/>
          <p:cNvGraphicFramePr>
            <a:graphicFrameLocks noChangeAspect="1"/>
          </p:cNvGraphicFramePr>
          <p:nvPr/>
        </p:nvGraphicFramePr>
        <p:xfrm>
          <a:off x="4429125" y="3143250"/>
          <a:ext cx="4114800" cy="2316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979" name="Photo Editor Photo" r:id="rId4" imgW="4619048" imgH="2600000" progId="">
                  <p:embed/>
                </p:oleObj>
              </mc:Choice>
              <mc:Fallback>
                <p:oleObj name="Photo Editor Photo" r:id="rId4" imgW="4619048" imgH="26000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9125" y="3143250"/>
                        <a:ext cx="4114800" cy="2316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4" name="Object 3"/>
          <p:cNvGraphicFramePr>
            <a:graphicFrameLocks noChangeAspect="1"/>
          </p:cNvGraphicFramePr>
          <p:nvPr/>
        </p:nvGraphicFramePr>
        <p:xfrm>
          <a:off x="357188" y="2428875"/>
          <a:ext cx="3476625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980" name="Photo Editor Photo" r:id="rId6" imgW="4619048" imgH="2695951" progId="">
                  <p:embed/>
                </p:oleObj>
              </mc:Choice>
              <mc:Fallback>
                <p:oleObj name="Photo Editor Photo" r:id="rId6" imgW="4619048" imgH="2695951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4742" b="9541"/>
                      <a:stretch>
                        <a:fillRect/>
                      </a:stretch>
                    </p:blipFill>
                    <p:spPr bwMode="auto">
                      <a:xfrm>
                        <a:off x="357188" y="2428875"/>
                        <a:ext cx="3476625" cy="243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Rectangle 9"/>
          <p:cNvSpPr>
            <a:spLocks noChangeArrowheads="1"/>
          </p:cNvSpPr>
          <p:nvPr/>
        </p:nvSpPr>
        <p:spPr bwMode="auto">
          <a:xfrm>
            <a:off x="2590800" y="6629400"/>
            <a:ext cx="43449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>
                <a:latin typeface="Gill Sans"/>
                <a:sym typeface="Gill Sans"/>
              </a:rPr>
              <a:t>Life Sciences-HHMI Outreach. Copyright 2006 President and Fellows of Harvard College</a:t>
            </a:r>
            <a:r>
              <a:rPr lang="en-US" sz="900">
                <a:solidFill>
                  <a:srgbClr val="FFFFFF"/>
                </a:solidFill>
                <a:latin typeface="Gill Sans"/>
                <a:sym typeface="Gill Sans"/>
              </a:rPr>
              <a:t>.</a:t>
            </a:r>
          </a:p>
        </p:txBody>
      </p:sp>
      <p:sp>
        <p:nvSpPr>
          <p:cNvPr id="12" name="Téglalap 11"/>
          <p:cNvSpPr/>
          <p:nvPr/>
        </p:nvSpPr>
        <p:spPr>
          <a:xfrm>
            <a:off x="214313" y="4214813"/>
            <a:ext cx="1357312" cy="100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5364" name="Object 10"/>
          <p:cNvGraphicFramePr>
            <a:graphicFrameLocks noChangeAspect="1"/>
          </p:cNvGraphicFramePr>
          <p:nvPr/>
        </p:nvGraphicFramePr>
        <p:xfrm>
          <a:off x="4286250" y="642938"/>
          <a:ext cx="4086225" cy="154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981" name="Photo Editor Photo" r:id="rId8" imgW="4086795" imgH="1267002" progId="">
                  <p:embed/>
                </p:oleObj>
              </mc:Choice>
              <mc:Fallback>
                <p:oleObj name="Photo Editor Photo" r:id="rId8" imgW="4086795" imgH="1267002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0" y="642938"/>
                        <a:ext cx="4086225" cy="154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66B322-19BC-7945-83ED-321242512478}" type="datetime1">
              <a:rPr lang="hu-HU" smtClean="0"/>
              <a:t>17. 05. 16.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4" name="Object 2"/>
          <p:cNvGraphicFramePr>
            <a:graphicFrameLocks noChangeAspect="1"/>
          </p:cNvGraphicFramePr>
          <p:nvPr/>
        </p:nvGraphicFramePr>
        <p:xfrm>
          <a:off x="5745163" y="1981200"/>
          <a:ext cx="2697162" cy="407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974" name="Photo Editor Photo" r:id="rId4" imgW="3809524" imgH="5761905" progId="">
                  <p:embed/>
                </p:oleObj>
              </mc:Choice>
              <mc:Fallback>
                <p:oleObj name="Photo Editor Photo" r:id="rId4" imgW="3809524" imgH="5761905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5163" y="1981200"/>
                        <a:ext cx="2697162" cy="4078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7" name="Picture 7" descr="Mimicry of leaves by insects is an adaptation for evading predators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0" y="3657600"/>
            <a:ext cx="3276600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9"/>
          <p:cNvSpPr>
            <a:spLocks noChangeArrowheads="1"/>
          </p:cNvSpPr>
          <p:nvPr/>
        </p:nvSpPr>
        <p:spPr bwMode="auto">
          <a:xfrm>
            <a:off x="2438400" y="6477000"/>
            <a:ext cx="43449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000000"/>
                </a:solidFill>
                <a:latin typeface="Gill Sans"/>
                <a:cs typeface="Times New Roman" pitchFamily="18" charset="0"/>
                <a:sym typeface="Gill Sans"/>
              </a:rPr>
              <a:t>Life Sciences-HHMI Outreach. Copyright 2006 President and Fellows of Harvard College</a:t>
            </a:r>
            <a:r>
              <a:rPr lang="en-US" sz="900">
                <a:solidFill>
                  <a:srgbClr val="FFFFFF"/>
                </a:solidFill>
                <a:latin typeface="Gill Sans"/>
                <a:cs typeface="Times New Roman" pitchFamily="18" charset="0"/>
                <a:sym typeface="Gill Sans"/>
              </a:rPr>
              <a:t>.</a:t>
            </a:r>
          </a:p>
        </p:txBody>
      </p:sp>
      <p:sp>
        <p:nvSpPr>
          <p:cNvPr id="5125" name="Rectangle 10"/>
          <p:cNvSpPr>
            <a:spLocks noChangeArrowheads="1"/>
          </p:cNvSpPr>
          <p:nvPr/>
        </p:nvSpPr>
        <p:spPr bwMode="auto">
          <a:xfrm>
            <a:off x="1905000" y="5715000"/>
            <a:ext cx="223361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http://evolution.berkeley.edu/evolibrary/home.php</a:t>
            </a:r>
          </a:p>
        </p:txBody>
      </p:sp>
      <p:sp>
        <p:nvSpPr>
          <p:cNvPr id="5126" name="Rectangle 11"/>
          <p:cNvSpPr>
            <a:spLocks noChangeArrowheads="1"/>
          </p:cNvSpPr>
          <p:nvPr/>
        </p:nvSpPr>
        <p:spPr bwMode="auto">
          <a:xfrm>
            <a:off x="5791200" y="5791200"/>
            <a:ext cx="26035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hlinkClick r:id=""/>
              </a:rPr>
              <a:t>http://science.howstuffworks.com/animal-camouflage2.htm</a:t>
            </a:r>
            <a:endParaRPr lang="en-US" sz="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7" name="Cím 8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1143000"/>
          </a:xfrm>
        </p:spPr>
        <p:txBody>
          <a:bodyPr/>
          <a:lstStyle/>
          <a:p>
            <a:r>
              <a:rPr lang="hu-HU" dirty="0" smtClean="0"/>
              <a:t>Az adaptáció szerepe az evolúcióban</a:t>
            </a:r>
            <a:br>
              <a:rPr lang="hu-HU" dirty="0" smtClean="0"/>
            </a:br>
            <a:r>
              <a:rPr lang="hu-HU" dirty="0" smtClean="0"/>
              <a:t>Mimikri</a:t>
            </a:r>
            <a:endParaRPr lang="en-US" dirty="0" smtClean="0"/>
          </a:p>
        </p:txBody>
      </p:sp>
      <p:sp>
        <p:nvSpPr>
          <p:cNvPr id="5128" name="Tartalom helye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2A5459-7629-3B48-BEBF-D2FCFB1645A6}" type="datetime1">
              <a:rPr lang="hu-HU" smtClean="0"/>
              <a:t>17. 05. 16.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en-US" sz="2800" b="1" dirty="0" smtClean="0">
                <a:solidFill>
                  <a:srgbClr val="CC0000"/>
                </a:solidFill>
              </a:rPr>
              <a:t>5.  </a:t>
            </a:r>
            <a:r>
              <a:rPr lang="hu-HU" sz="2800" b="1" dirty="0" smtClean="0">
                <a:solidFill>
                  <a:srgbClr val="CC0000"/>
                </a:solidFill>
              </a:rPr>
              <a:t>Összehasonlító  embriológia</a:t>
            </a:r>
            <a:r>
              <a:rPr lang="en-US" sz="2800" b="1" dirty="0" smtClean="0">
                <a:solidFill>
                  <a:srgbClr val="CC0000"/>
                </a:solidFill>
              </a:rPr>
              <a:t>:</a:t>
            </a:r>
          </a:p>
          <a:p>
            <a:pPr marL="898525" indent="-898525">
              <a:buFontTx/>
              <a:buNone/>
              <a:defRPr/>
            </a:pPr>
            <a:r>
              <a:rPr lang="en-US" sz="2800" b="1" dirty="0" smtClean="0">
                <a:solidFill>
                  <a:srgbClr val="CC0000"/>
                </a:solidFill>
              </a:rPr>
              <a:t>		</a:t>
            </a:r>
            <a:r>
              <a:rPr lang="hu-HU" sz="2800" b="1" dirty="0" smtClean="0">
                <a:solidFill>
                  <a:srgbClr val="CC0000"/>
                </a:solidFill>
              </a:rPr>
              <a:t>Az embrionális érés során sorban megjelenő ősi struktúrák</a:t>
            </a:r>
            <a:endParaRPr lang="en-US" sz="2800" b="1" dirty="0" smtClean="0"/>
          </a:p>
          <a:p>
            <a:pPr>
              <a:lnSpc>
                <a:spcPct val="20000"/>
              </a:lnSpc>
              <a:buFontTx/>
              <a:buNone/>
              <a:defRPr/>
            </a:pPr>
            <a:endParaRPr lang="en-US" sz="2800" b="1" dirty="0" smtClean="0"/>
          </a:p>
          <a:p>
            <a:pPr>
              <a:buFontTx/>
              <a:buNone/>
              <a:defRPr/>
            </a:pPr>
            <a:endParaRPr lang="en-US" sz="2800" b="1" dirty="0" smtClean="0"/>
          </a:p>
          <a:p>
            <a:pPr>
              <a:buFontTx/>
              <a:buNone/>
              <a:defRPr/>
            </a:pPr>
            <a:r>
              <a:rPr lang="en-US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6.  Mole</a:t>
            </a:r>
            <a:r>
              <a:rPr lang="hu-HU" sz="2800" b="1" dirty="0" err="1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kuláris</a:t>
            </a:r>
            <a:r>
              <a:rPr lang="hu-HU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 biológia</a:t>
            </a:r>
            <a:r>
              <a:rPr lang="en-US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:</a:t>
            </a:r>
          </a:p>
          <a:p>
            <a:pPr>
              <a:buFontTx/>
              <a:buNone/>
              <a:defRPr/>
            </a:pPr>
            <a:r>
              <a:rPr lang="en-US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		DN</a:t>
            </a:r>
            <a:r>
              <a:rPr lang="hu-HU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 és fehérje hasonlóságok</a:t>
            </a:r>
            <a:endParaRPr lang="en-US" sz="2800" b="1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0" hangingPunct="0">
              <a:defRPr/>
            </a:pPr>
            <a:r>
              <a:rPr lang="hu-HU" sz="4400" b="1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Az evolúció </a:t>
            </a:r>
            <a:r>
              <a:rPr lang="hu-HU" sz="4400" b="1" kern="0" dirty="0" err="1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bizonyitékai</a:t>
            </a:r>
            <a:endParaRPr lang="en-US" sz="4400" b="1" kern="0" dirty="0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1EA094-11C1-7E46-966C-14CBD70068ED}" type="datetime1">
              <a:rPr lang="hu-HU" smtClean="0"/>
              <a:t>17. 05. 16.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6" name="Object 2"/>
          <p:cNvGraphicFramePr>
            <a:graphicFrameLocks noChangeAspect="1"/>
          </p:cNvGraphicFramePr>
          <p:nvPr/>
        </p:nvGraphicFramePr>
        <p:xfrm>
          <a:off x="714375" y="3857625"/>
          <a:ext cx="2357438" cy="237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027" name="Photo Editor Photo" r:id="rId4" imgW="1514686" imgH="1523810" progId="">
                  <p:embed/>
                </p:oleObj>
              </mc:Choice>
              <mc:Fallback>
                <p:oleObj name="Photo Editor Photo" r:id="rId4" imgW="1514686" imgH="152381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" y="3857625"/>
                        <a:ext cx="2357438" cy="237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8" name="Object 4"/>
          <p:cNvGraphicFramePr>
            <a:graphicFrameLocks noChangeAspect="1"/>
          </p:cNvGraphicFramePr>
          <p:nvPr/>
        </p:nvGraphicFramePr>
        <p:xfrm>
          <a:off x="3857625" y="2143125"/>
          <a:ext cx="4414838" cy="350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028" name="Photo Editor Photo" r:id="rId6" imgW="2295238" imgH="1819529" progId="">
                  <p:embed/>
                </p:oleObj>
              </mc:Choice>
              <mc:Fallback>
                <p:oleObj name="Photo Editor Photo" r:id="rId6" imgW="2295238" imgH="1819529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7625" y="2143125"/>
                        <a:ext cx="4414838" cy="3500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9" name="Object 5"/>
          <p:cNvGraphicFramePr>
            <a:graphicFrameLocks noChangeAspect="1"/>
          </p:cNvGraphicFramePr>
          <p:nvPr/>
        </p:nvGraphicFramePr>
        <p:xfrm>
          <a:off x="714375" y="1071563"/>
          <a:ext cx="2428875" cy="242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029" name="Photo Editor Photo" r:id="rId8" imgW="1523810" imgH="1523810" progId="">
                  <p:embed/>
                </p:oleObj>
              </mc:Choice>
              <mc:Fallback>
                <p:oleObj name="Photo Editor Photo" r:id="rId8" imgW="1523810" imgH="152381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" y="1071563"/>
                        <a:ext cx="2428875" cy="242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Rectangle 9"/>
          <p:cNvSpPr>
            <a:spLocks noChangeArrowheads="1"/>
          </p:cNvSpPr>
          <p:nvPr/>
        </p:nvSpPr>
        <p:spPr bwMode="auto">
          <a:xfrm>
            <a:off x="2362200" y="6477000"/>
            <a:ext cx="43449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>
                <a:latin typeface="Gill Sans"/>
                <a:sym typeface="Gill Sans"/>
              </a:rPr>
              <a:t>Life Sciences-HHMI Outreach. Copyright 2006 President and Fellows of Harvard College</a:t>
            </a:r>
            <a:r>
              <a:rPr lang="en-US" sz="900">
                <a:solidFill>
                  <a:srgbClr val="FFFFFF"/>
                </a:solidFill>
                <a:latin typeface="Gill Sans"/>
                <a:sym typeface="Gill Sans"/>
              </a:rPr>
              <a:t>.</a:t>
            </a:r>
          </a:p>
        </p:txBody>
      </p:sp>
      <p:sp>
        <p:nvSpPr>
          <p:cNvPr id="6150" name="Rectangle 10"/>
          <p:cNvSpPr>
            <a:spLocks noChangeArrowheads="1"/>
          </p:cNvSpPr>
          <p:nvPr/>
        </p:nvSpPr>
        <p:spPr bwMode="auto">
          <a:xfrm>
            <a:off x="3505200" y="4267200"/>
            <a:ext cx="223361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/>
              <a:t>http://evolution.berkeley.edu/evolibrary/home.php</a:t>
            </a:r>
          </a:p>
        </p:txBody>
      </p:sp>
      <p:sp>
        <p:nvSpPr>
          <p:cNvPr id="6151" name="Cím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CF6441-E904-C24E-A404-518C693D4AE9}" type="datetime1">
              <a:rPr lang="hu-HU" smtClean="0"/>
              <a:t>17. 05. 16.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en-US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5.  </a:t>
            </a:r>
            <a:r>
              <a:rPr lang="hu-HU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Összehasonlító  embriológia</a:t>
            </a:r>
            <a:r>
              <a:rPr lang="en-US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:</a:t>
            </a:r>
          </a:p>
          <a:p>
            <a:pPr marL="898525" indent="-898525">
              <a:buFontTx/>
              <a:buNone/>
              <a:defRPr/>
            </a:pPr>
            <a:r>
              <a:rPr lang="en-US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		</a:t>
            </a:r>
            <a:r>
              <a:rPr lang="hu-HU" sz="2800" b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Az embrionális érés során sorban megjelenő ősi struktúrák</a:t>
            </a:r>
            <a:endParaRPr lang="en-US" sz="2800" b="1" dirty="0" smtClean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20000"/>
              </a:lnSpc>
              <a:buFontTx/>
              <a:buNone/>
              <a:defRPr/>
            </a:pPr>
            <a:endParaRPr lang="en-US" sz="2800" b="1" dirty="0" smtClean="0"/>
          </a:p>
          <a:p>
            <a:pPr>
              <a:buFontTx/>
              <a:buNone/>
              <a:defRPr/>
            </a:pPr>
            <a:endParaRPr lang="en-US" sz="2800" b="1" dirty="0" smtClean="0"/>
          </a:p>
          <a:p>
            <a:pPr>
              <a:buFontTx/>
              <a:buNone/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6.  Mole</a:t>
            </a:r>
            <a:r>
              <a:rPr lang="hu-HU" sz="2800" b="1" dirty="0" err="1" smtClean="0">
                <a:solidFill>
                  <a:srgbClr val="FF0000"/>
                </a:solidFill>
              </a:rPr>
              <a:t>kuláris</a:t>
            </a:r>
            <a:r>
              <a:rPr lang="hu-HU" sz="2800" b="1" dirty="0" smtClean="0">
                <a:solidFill>
                  <a:srgbClr val="FF0000"/>
                </a:solidFill>
              </a:rPr>
              <a:t> biológia</a:t>
            </a:r>
            <a:r>
              <a:rPr lang="en-US" sz="2800" b="1" dirty="0" smtClean="0">
                <a:solidFill>
                  <a:srgbClr val="FF0000"/>
                </a:solidFill>
              </a:rPr>
              <a:t>:</a:t>
            </a:r>
          </a:p>
          <a:p>
            <a:pPr>
              <a:buFontTx/>
              <a:buNone/>
              <a:defRPr/>
            </a:pPr>
            <a:r>
              <a:rPr lang="en-US" sz="2800" b="1" dirty="0" smtClean="0">
                <a:solidFill>
                  <a:srgbClr val="FF0000"/>
                </a:solidFill>
              </a:rPr>
              <a:t>		DN</a:t>
            </a:r>
            <a:r>
              <a:rPr lang="hu-HU" sz="2800" b="1" dirty="0" smtClean="0">
                <a:solidFill>
                  <a:srgbClr val="FF0000"/>
                </a:solidFill>
              </a:rPr>
              <a:t>S és fehérje hasonlóságok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0" hangingPunct="0">
              <a:defRPr/>
            </a:pPr>
            <a:r>
              <a:rPr lang="hu-HU" sz="4400" b="1" kern="0" dirty="0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Az evolúció </a:t>
            </a:r>
            <a:r>
              <a:rPr lang="hu-HU" sz="4400" b="1" kern="0" dirty="0" err="1">
                <a:solidFill>
                  <a:srgbClr val="66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bizonyitékai</a:t>
            </a:r>
            <a:endParaRPr lang="en-US" sz="4400" b="1" kern="0" dirty="0">
              <a:solidFill>
                <a:srgbClr val="66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E2491E-3A9D-384C-A50F-93BBC874ED95}" type="datetime1">
              <a:rPr lang="hu-HU" smtClean="0"/>
              <a:t>17. 05. 16.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3429000" y="214313"/>
          <a:ext cx="4200525" cy="286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051" name="Photo Editor Photo" r:id="rId4" imgW="4142857" imgH="2828571" progId="">
                  <p:embed/>
                </p:oleObj>
              </mc:Choice>
              <mc:Fallback>
                <p:oleObj name="Photo Editor Photo" r:id="rId4" imgW="4142857" imgH="2828571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214313"/>
                        <a:ext cx="4200525" cy="286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2057400" y="2743200"/>
          <a:ext cx="6481763" cy="318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052" name="Photo Editor Photo" r:id="rId6" imgW="4610744" imgH="2266667" progId="">
                  <p:embed/>
                </p:oleObj>
              </mc:Choice>
              <mc:Fallback>
                <p:oleObj name="Photo Editor Photo" r:id="rId6" imgW="4610744" imgH="2266667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743200"/>
                        <a:ext cx="6481763" cy="318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8" name="Object 4"/>
          <p:cNvGraphicFramePr>
            <a:graphicFrameLocks noChangeAspect="1"/>
          </p:cNvGraphicFramePr>
          <p:nvPr/>
        </p:nvGraphicFramePr>
        <p:xfrm>
          <a:off x="160338" y="2971800"/>
          <a:ext cx="1554162" cy="1243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4053" name="Photo Editor Photo" r:id="rId8" imgW="1714739" imgH="3247619" progId="">
                  <p:embed/>
                </p:oleObj>
              </mc:Choice>
              <mc:Fallback>
                <p:oleObj name="Photo Editor Photo" r:id="rId8" imgW="1714739" imgH="3247619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57771"/>
                      <a:stretch>
                        <a:fillRect/>
                      </a:stretch>
                    </p:blipFill>
                    <p:spPr bwMode="auto">
                      <a:xfrm>
                        <a:off x="160338" y="2971800"/>
                        <a:ext cx="1554162" cy="1243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2438400" y="6477000"/>
            <a:ext cx="43449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>
                <a:latin typeface="Gill Sans"/>
                <a:sym typeface="Gill Sans"/>
              </a:rPr>
              <a:t>Life Sciences-HHMI Outreach. Copyright 2006 President and Fellows of Harvard College</a:t>
            </a:r>
            <a:r>
              <a:rPr lang="en-US" sz="900">
                <a:solidFill>
                  <a:srgbClr val="FFFFFF"/>
                </a:solidFill>
                <a:latin typeface="Gill Sans"/>
                <a:sym typeface="Gill Sans"/>
              </a:rPr>
              <a:t>.</a:t>
            </a:r>
          </a:p>
        </p:txBody>
      </p:sp>
      <p:sp>
        <p:nvSpPr>
          <p:cNvPr id="7174" name="Rectangle 7"/>
          <p:cNvSpPr>
            <a:spLocks noChangeArrowheads="1"/>
          </p:cNvSpPr>
          <p:nvPr/>
        </p:nvSpPr>
        <p:spPr bwMode="auto">
          <a:xfrm>
            <a:off x="0" y="4267200"/>
            <a:ext cx="223361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/>
              <a:t>http://evolution.berkeley.edu/evolibrary/home.php</a:t>
            </a:r>
          </a:p>
        </p:txBody>
      </p:sp>
      <p:sp>
        <p:nvSpPr>
          <p:cNvPr id="9" name="Téglalap 8"/>
          <p:cNvSpPr/>
          <p:nvPr/>
        </p:nvSpPr>
        <p:spPr>
          <a:xfrm>
            <a:off x="2000250" y="2786063"/>
            <a:ext cx="6572250" cy="92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01A07E-D632-404F-89E6-B790924716FC}" type="datetime1">
              <a:rPr lang="hu-HU" smtClean="0"/>
              <a:t>17. 05. 16.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40" name="Object 2"/>
          <p:cNvGraphicFramePr>
            <a:graphicFrameLocks noChangeAspect="1"/>
          </p:cNvGraphicFramePr>
          <p:nvPr/>
        </p:nvGraphicFramePr>
        <p:xfrm>
          <a:off x="357188" y="571500"/>
          <a:ext cx="6230937" cy="257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060" name="Photo Editor Photo" r:id="rId4" imgW="4038095" imgH="1666667" progId="">
                  <p:embed/>
                </p:oleObj>
              </mc:Choice>
              <mc:Fallback>
                <p:oleObj name="Photo Editor Photo" r:id="rId4" imgW="4038095" imgH="1666667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8" y="571500"/>
                        <a:ext cx="6230937" cy="2571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1" name="Object 3"/>
          <p:cNvGraphicFramePr>
            <a:graphicFrameLocks noChangeAspect="1"/>
          </p:cNvGraphicFramePr>
          <p:nvPr/>
        </p:nvGraphicFramePr>
        <p:xfrm>
          <a:off x="2214563" y="3357563"/>
          <a:ext cx="6227762" cy="257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061" name="Photo Editor Photo" r:id="rId6" imgW="4038095" imgH="1666667" progId="">
                  <p:embed/>
                </p:oleObj>
              </mc:Choice>
              <mc:Fallback>
                <p:oleObj name="Photo Editor Photo" r:id="rId6" imgW="4038095" imgH="1666667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4563" y="3357563"/>
                        <a:ext cx="6227762" cy="2571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Rectangle 6"/>
          <p:cNvSpPr>
            <a:spLocks noChangeArrowheads="1"/>
          </p:cNvSpPr>
          <p:nvPr/>
        </p:nvSpPr>
        <p:spPr bwMode="auto">
          <a:xfrm>
            <a:off x="2209800" y="6629400"/>
            <a:ext cx="43449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>
                <a:latin typeface="Gill Sans"/>
                <a:sym typeface="Gill Sans"/>
              </a:rPr>
              <a:t>Life Sciences-HHMI Outreach. Copyright 2006 President and Fellows of Harvard College</a:t>
            </a:r>
            <a:r>
              <a:rPr lang="en-US" sz="900">
                <a:solidFill>
                  <a:srgbClr val="FFFFFF"/>
                </a:solidFill>
                <a:latin typeface="Gill Sans"/>
                <a:sym typeface="Gill Sans"/>
              </a:rPr>
              <a:t>.</a:t>
            </a:r>
          </a:p>
        </p:txBody>
      </p:sp>
      <p:sp>
        <p:nvSpPr>
          <p:cNvPr id="8197" name="Rectangle 7"/>
          <p:cNvSpPr>
            <a:spLocks noChangeArrowheads="1"/>
          </p:cNvSpPr>
          <p:nvPr/>
        </p:nvSpPr>
        <p:spPr bwMode="auto">
          <a:xfrm>
            <a:off x="3124200" y="5638800"/>
            <a:ext cx="223361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/>
              <a:t>http://evolution.berkeley.edu/evolibrary/home.php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C0CF73-811A-1D41-90DE-845C160F812E}" type="datetime1">
              <a:rPr lang="hu-HU" smtClean="0"/>
              <a:t>17. 05. 16.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8" name="Object 2"/>
          <p:cNvGraphicFramePr>
            <a:graphicFrameLocks noChangeAspect="1"/>
          </p:cNvGraphicFramePr>
          <p:nvPr/>
        </p:nvGraphicFramePr>
        <p:xfrm>
          <a:off x="2286000" y="2071688"/>
          <a:ext cx="3028950" cy="380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7" name="Photo Editor Photo" r:id="rId4" imgW="3057143" imgH="3839111" progId="">
                  <p:embed/>
                </p:oleObj>
              </mc:Choice>
              <mc:Fallback>
                <p:oleObj name="Photo Editor Photo" r:id="rId4" imgW="3057143" imgH="3839111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071688"/>
                        <a:ext cx="3028950" cy="3800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9" name="Object 3"/>
          <p:cNvGraphicFramePr>
            <a:graphicFrameLocks noChangeAspect="1"/>
          </p:cNvGraphicFramePr>
          <p:nvPr/>
        </p:nvGraphicFramePr>
        <p:xfrm>
          <a:off x="214313" y="928688"/>
          <a:ext cx="1928812" cy="545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8" name="Photo Editor Photo" r:id="rId6" imgW="2352381" imgH="6647619" progId="">
                  <p:embed/>
                </p:oleObj>
              </mc:Choice>
              <mc:Fallback>
                <p:oleObj name="Photo Editor Photo" r:id="rId6" imgW="2352381" imgH="6647619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928688"/>
                        <a:ext cx="1928812" cy="5451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0" name="Object 4"/>
          <p:cNvGraphicFramePr>
            <a:graphicFrameLocks noChangeAspect="1"/>
          </p:cNvGraphicFramePr>
          <p:nvPr/>
        </p:nvGraphicFramePr>
        <p:xfrm>
          <a:off x="5500688" y="2500313"/>
          <a:ext cx="3276600" cy="213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9" name="Photo Editor Photo" r:id="rId8" imgW="4105848" imgH="2676899" progId="">
                  <p:embed/>
                </p:oleObj>
              </mc:Choice>
              <mc:Fallback>
                <p:oleObj name="Photo Editor Photo" r:id="rId8" imgW="4105848" imgH="2676899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0688" y="2500313"/>
                        <a:ext cx="3276600" cy="213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Rectangle 7"/>
          <p:cNvSpPr>
            <a:spLocks noChangeArrowheads="1"/>
          </p:cNvSpPr>
          <p:nvPr/>
        </p:nvSpPr>
        <p:spPr bwMode="auto">
          <a:xfrm>
            <a:off x="2286000" y="6477000"/>
            <a:ext cx="43449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>
                <a:latin typeface="Gill Sans"/>
                <a:sym typeface="Gill Sans"/>
              </a:rPr>
              <a:t>Life Sciences-HHMI Outreach. Copyright 2006 President and Fellows of Harvard College</a:t>
            </a:r>
            <a:r>
              <a:rPr lang="en-US" sz="900">
                <a:solidFill>
                  <a:srgbClr val="FFFFFF"/>
                </a:solidFill>
                <a:latin typeface="Gill Sans"/>
                <a:sym typeface="Gill Sans"/>
              </a:rPr>
              <a:t>.</a:t>
            </a:r>
          </a:p>
        </p:txBody>
      </p:sp>
      <p:sp>
        <p:nvSpPr>
          <p:cNvPr id="9222" name="Rectangle 8"/>
          <p:cNvSpPr>
            <a:spLocks noChangeArrowheads="1"/>
          </p:cNvSpPr>
          <p:nvPr/>
        </p:nvSpPr>
        <p:spPr bwMode="auto">
          <a:xfrm>
            <a:off x="6705600" y="5638800"/>
            <a:ext cx="223361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/>
              <a:t>http://evolution.berkeley.edu/evolibrary/home.php</a:t>
            </a:r>
          </a:p>
        </p:txBody>
      </p:sp>
      <p:sp>
        <p:nvSpPr>
          <p:cNvPr id="9223" name="Cím 8"/>
          <p:cNvSpPr>
            <a:spLocks noGrp="1"/>
          </p:cNvSpPr>
          <p:nvPr>
            <p:ph type="title"/>
          </p:nvPr>
        </p:nvSpPr>
        <p:spPr>
          <a:xfrm>
            <a:off x="571500" y="0"/>
            <a:ext cx="7772400" cy="1143000"/>
          </a:xfrm>
        </p:spPr>
        <p:txBody>
          <a:bodyPr/>
          <a:lstStyle/>
          <a:p>
            <a:r>
              <a:rPr lang="hu-HU" smtClean="0"/>
              <a:t>Új fajok kialakulása</a:t>
            </a:r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5C1C82-7709-0F42-8C35-C5D59565E401}" type="datetime1">
              <a:rPr lang="hu-HU" smtClean="0"/>
              <a:t>17. 05. 16.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0"/>
            <a:ext cx="8534400" cy="838200"/>
          </a:xfrm>
        </p:spPr>
        <p:txBody>
          <a:bodyPr/>
          <a:lstStyle/>
          <a:p>
            <a:pPr eaLnBrk="1" hangingPunct="1"/>
            <a:r>
              <a:rPr lang="hu-HU" sz="4000" smtClean="0"/>
              <a:t>TERMÉSZETES SZELEKCIÓ</a:t>
            </a:r>
            <a:endParaRPr lang="en-US" sz="4000" smtClean="0"/>
          </a:p>
        </p:txBody>
      </p:sp>
      <p:graphicFrame>
        <p:nvGraphicFramePr>
          <p:cNvPr id="18435" name="Object 2"/>
          <p:cNvGraphicFramePr>
            <a:graphicFrameLocks noChangeAspect="1"/>
          </p:cNvGraphicFramePr>
          <p:nvPr/>
        </p:nvGraphicFramePr>
        <p:xfrm>
          <a:off x="838200" y="1371600"/>
          <a:ext cx="1133475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6" name="Photo Editor Photo" r:id="rId4" imgW="1133633" imgH="1133633" progId="">
                  <p:embed/>
                </p:oleObj>
              </mc:Choice>
              <mc:Fallback>
                <p:oleObj name="Photo Editor Photo" r:id="rId4" imgW="1133633" imgH="113363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371600"/>
                        <a:ext cx="1133475" cy="113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6" name="Object 3"/>
          <p:cNvGraphicFramePr>
            <a:graphicFrameLocks noChangeAspect="1"/>
          </p:cNvGraphicFramePr>
          <p:nvPr/>
        </p:nvGraphicFramePr>
        <p:xfrm>
          <a:off x="2714625" y="2571750"/>
          <a:ext cx="169545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7" name="Photo Editor Photo" r:id="rId6" imgW="1695687" imgH="1142857" progId="">
                  <p:embed/>
                </p:oleObj>
              </mc:Choice>
              <mc:Fallback>
                <p:oleObj name="Photo Editor Photo" r:id="rId6" imgW="1695687" imgH="1142857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25" y="2571750"/>
                        <a:ext cx="169545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7" name="Object 4"/>
          <p:cNvGraphicFramePr>
            <a:graphicFrameLocks noChangeAspect="1"/>
          </p:cNvGraphicFramePr>
          <p:nvPr/>
        </p:nvGraphicFramePr>
        <p:xfrm>
          <a:off x="4786313" y="3857625"/>
          <a:ext cx="1133475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8" name="Photo Editor Photo" r:id="rId8" imgW="1133633" imgH="1133633" progId="">
                  <p:embed/>
                </p:oleObj>
              </mc:Choice>
              <mc:Fallback>
                <p:oleObj name="Photo Editor Photo" r:id="rId8" imgW="1133633" imgH="1133633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6313" y="3857625"/>
                        <a:ext cx="1133475" cy="113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8" name="Object 5"/>
          <p:cNvGraphicFramePr>
            <a:graphicFrameLocks noChangeAspect="1"/>
          </p:cNvGraphicFramePr>
          <p:nvPr/>
        </p:nvGraphicFramePr>
        <p:xfrm>
          <a:off x="6286500" y="5072063"/>
          <a:ext cx="1133475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9" name="Photo Editor Photo" r:id="rId10" imgW="1133633" imgH="1133633" progId="">
                  <p:embed/>
                </p:oleObj>
              </mc:Choice>
              <mc:Fallback>
                <p:oleObj name="Photo Editor Photo" r:id="rId10" imgW="1133633" imgH="1133633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0" y="5072063"/>
                        <a:ext cx="1133475" cy="1133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7" name="Rectangle 9"/>
          <p:cNvSpPr>
            <a:spLocks noChangeArrowheads="1"/>
          </p:cNvSpPr>
          <p:nvPr/>
        </p:nvSpPr>
        <p:spPr bwMode="auto">
          <a:xfrm>
            <a:off x="2667000" y="6477000"/>
            <a:ext cx="43449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>
                <a:latin typeface="Gill Sans"/>
                <a:sym typeface="Gill Sans"/>
              </a:rPr>
              <a:t>Life Sciences-HHMI Outreach. Copyright 2006 President and Fellows of Harvard College</a:t>
            </a:r>
            <a:r>
              <a:rPr lang="en-US" sz="900">
                <a:solidFill>
                  <a:srgbClr val="FFFFFF"/>
                </a:solidFill>
                <a:latin typeface="Gill Sans"/>
                <a:sym typeface="Gill Sans"/>
              </a:rPr>
              <a:t>.</a:t>
            </a:r>
          </a:p>
        </p:txBody>
      </p:sp>
      <p:sp>
        <p:nvSpPr>
          <p:cNvPr id="10248" name="Rectangle 10"/>
          <p:cNvSpPr>
            <a:spLocks noChangeArrowheads="1"/>
          </p:cNvSpPr>
          <p:nvPr/>
        </p:nvSpPr>
        <p:spPr bwMode="auto">
          <a:xfrm>
            <a:off x="228600" y="6324600"/>
            <a:ext cx="223361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/>
              <a:t>http://evolution.berkeley.edu/evolibrary/home.php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F6129A-582A-424D-88D8-92C7763EF736}" type="datetime1">
              <a:rPr lang="hu-HU" smtClean="0"/>
              <a:t>17. 05. 16.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6" name="Rectangle 6"/>
          <p:cNvSpPr>
            <a:spLocks noGrp="1" noChangeArrowheads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/>
          <a:lstStyle/>
          <a:p>
            <a:r>
              <a:rPr lang="en-US" sz="3600" dirty="0" err="1" smtClean="0">
                <a:solidFill>
                  <a:srgbClr val="000090"/>
                </a:solidFill>
              </a:rPr>
              <a:t>Az</a:t>
            </a:r>
            <a:r>
              <a:rPr lang="en-US" sz="3600" dirty="0" smtClean="0">
                <a:solidFill>
                  <a:srgbClr val="000090"/>
                </a:solidFill>
              </a:rPr>
              <a:t> </a:t>
            </a:r>
            <a:r>
              <a:rPr lang="en-US" sz="3600" dirty="0" err="1" smtClean="0">
                <a:solidFill>
                  <a:srgbClr val="000090"/>
                </a:solidFill>
              </a:rPr>
              <a:t>első</a:t>
            </a:r>
            <a:r>
              <a:rPr lang="en-US" sz="3600" dirty="0" smtClean="0">
                <a:solidFill>
                  <a:srgbClr val="000090"/>
                </a:solidFill>
              </a:rPr>
              <a:t> </a:t>
            </a:r>
            <a:r>
              <a:rPr lang="en-US" sz="3600" dirty="0" err="1" smtClean="0">
                <a:solidFill>
                  <a:srgbClr val="000090"/>
                </a:solidFill>
              </a:rPr>
              <a:t>makromolekula</a:t>
            </a:r>
            <a:r>
              <a:rPr lang="en-US" sz="3600" dirty="0" smtClean="0">
                <a:solidFill>
                  <a:srgbClr val="000090"/>
                </a:solidFill>
              </a:rPr>
              <a:t>: </a:t>
            </a:r>
            <a:br>
              <a:rPr lang="en-US" sz="3600" dirty="0" smtClean="0">
                <a:solidFill>
                  <a:srgbClr val="000090"/>
                </a:solidFill>
              </a:rPr>
            </a:br>
            <a:r>
              <a:rPr lang="en-US" sz="3600" dirty="0" smtClean="0">
                <a:solidFill>
                  <a:srgbClr val="000090"/>
                </a:solidFill>
              </a:rPr>
              <a:t>DNS, RNS, </a:t>
            </a:r>
            <a:r>
              <a:rPr lang="en-US" sz="3600" dirty="0" err="1" smtClean="0">
                <a:solidFill>
                  <a:srgbClr val="000090"/>
                </a:solidFill>
              </a:rPr>
              <a:t>fehérje</a:t>
            </a:r>
            <a:r>
              <a:rPr lang="en-US" sz="3600" dirty="0" smtClean="0">
                <a:solidFill>
                  <a:srgbClr val="000090"/>
                </a:solidFill>
              </a:rPr>
              <a:t> ???</a:t>
            </a:r>
            <a:endParaRPr lang="en-US" sz="3600" dirty="0">
              <a:solidFill>
                <a:srgbClr val="000090"/>
              </a:solidFill>
            </a:endParaRPr>
          </a:p>
        </p:txBody>
      </p:sp>
      <p:pic>
        <p:nvPicPr>
          <p:cNvPr id="107528" name="Picture 8" descr="centra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5976" y="1412776"/>
            <a:ext cx="4351338" cy="5200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7530" name="Picture 10" descr="dn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173288"/>
            <a:ext cx="2403475" cy="34655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FFBD5-9AD7-C04D-AEAE-DB03E6ACEAA2}" type="datetime1">
              <a:rPr lang="hu-HU" smtClean="0">
                <a:solidFill>
                  <a:srgbClr val="000000"/>
                </a:solidFill>
              </a:rPr>
              <a:t>17. 05. 16.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9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685800" y="990600"/>
          <a:ext cx="3324225" cy="153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5" name="Photo Editor Photo" r:id="rId4" imgW="3704762" imgH="1714739" progId="">
                  <p:embed/>
                </p:oleObj>
              </mc:Choice>
              <mc:Fallback>
                <p:oleObj name="Photo Editor Photo" r:id="rId4" imgW="3704762" imgH="1714739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990600"/>
                        <a:ext cx="3324225" cy="1538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4876800" y="2662238"/>
          <a:ext cx="3095625" cy="150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6" name="Photo Editor Photo" r:id="rId6" imgW="3400900" imgH="1647619" progId="">
                  <p:embed/>
                </p:oleObj>
              </mc:Choice>
              <mc:Fallback>
                <p:oleObj name="Photo Editor Photo" r:id="rId6" imgW="3400900" imgH="1647619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2662238"/>
                        <a:ext cx="3095625" cy="1500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8" name="Object 4"/>
          <p:cNvGraphicFramePr>
            <a:graphicFrameLocks noChangeAspect="1"/>
          </p:cNvGraphicFramePr>
          <p:nvPr/>
        </p:nvGraphicFramePr>
        <p:xfrm>
          <a:off x="533400" y="5029200"/>
          <a:ext cx="3648075" cy="146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7" name="Photo Editor Photo" r:id="rId8" imgW="4029637" imgH="1619476" progId="">
                  <p:embed/>
                </p:oleObj>
              </mc:Choice>
              <mc:Fallback>
                <p:oleObj name="Photo Editor Photo" r:id="rId8" imgW="4029637" imgH="1619476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029200"/>
                        <a:ext cx="3648075" cy="1466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WordArt 5"/>
          <p:cNvSpPr>
            <a:spLocks noChangeArrowheads="1" noChangeShapeType="1" noTextEdit="1"/>
          </p:cNvSpPr>
          <p:nvPr/>
        </p:nvSpPr>
        <p:spPr bwMode="auto">
          <a:xfrm>
            <a:off x="609600" y="304800"/>
            <a:ext cx="19050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hu-HU" sz="1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</a:rPr>
              <a:t>MUTÁCIÓ</a:t>
            </a:r>
          </a:p>
        </p:txBody>
      </p:sp>
      <p:sp>
        <p:nvSpPr>
          <p:cNvPr id="11270" name="WordArt 6"/>
          <p:cNvSpPr>
            <a:spLocks noChangeArrowheads="1" noChangeShapeType="1" noTextEdit="1"/>
          </p:cNvSpPr>
          <p:nvPr/>
        </p:nvSpPr>
        <p:spPr bwMode="auto">
          <a:xfrm>
            <a:off x="5257800" y="1981200"/>
            <a:ext cx="24384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hu-HU" sz="1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</a:rPr>
              <a:t>GÉN SODRÓDÁS</a:t>
            </a:r>
          </a:p>
        </p:txBody>
      </p:sp>
      <p:sp>
        <p:nvSpPr>
          <p:cNvPr id="11271" name="WordArt 7"/>
          <p:cNvSpPr>
            <a:spLocks noChangeArrowheads="1" noChangeShapeType="1" noTextEdit="1"/>
          </p:cNvSpPr>
          <p:nvPr/>
        </p:nvSpPr>
        <p:spPr bwMode="auto">
          <a:xfrm>
            <a:off x="304800" y="4419600"/>
            <a:ext cx="3962400" cy="438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hu-HU" sz="1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</a:rPr>
              <a:t>GÉNÁRAMLÁS- MIGRÁCIÓ</a:t>
            </a: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2743200" y="6629400"/>
            <a:ext cx="43449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>
                <a:latin typeface="Gill Sans"/>
                <a:sym typeface="Gill Sans"/>
              </a:rPr>
              <a:t>Life Sciences-HHMI Outreach. Copyright 2006 President and Fellows of Harvard College</a:t>
            </a:r>
            <a:r>
              <a:rPr lang="en-US" sz="900">
                <a:solidFill>
                  <a:srgbClr val="FFFFFF"/>
                </a:solidFill>
                <a:latin typeface="Gill Sans"/>
                <a:sym typeface="Gill Sans"/>
              </a:rPr>
              <a:t>.</a:t>
            </a: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6019800" y="5867400"/>
            <a:ext cx="289877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/>
              <a:t>ALL IMAGES: http://evolution.berkeley.edu/evolibrary/home.php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51889D-5DF0-E94D-8F08-4F8340E02F27}" type="datetime1">
              <a:rPr lang="hu-HU" smtClean="0"/>
              <a:t>17. 05. 16.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764704"/>
            <a:ext cx="7884368" cy="58390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7584" y="0"/>
            <a:ext cx="67533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400" b="1" dirty="0" smtClean="0"/>
              <a:t>Új komplex evolúciós teória: </a:t>
            </a:r>
          </a:p>
          <a:p>
            <a:pPr algn="ctr"/>
            <a:r>
              <a:rPr lang="hu-HU" sz="2400" b="1" dirty="0" smtClean="0"/>
              <a:t>genetikai és epigenetikai öröklés és evolúció</a:t>
            </a:r>
            <a:endParaRPr lang="en-US" sz="2400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329889-3D5D-CE43-B103-612C31670E87}" type="datetime1">
              <a:rPr lang="hu-HU" smtClean="0"/>
              <a:t>17. 05. 16.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29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artalom helye 2"/>
          <p:cNvSpPr>
            <a:spLocks noGrp="1"/>
          </p:cNvSpPr>
          <p:nvPr>
            <p:ph idx="1"/>
          </p:nvPr>
        </p:nvSpPr>
        <p:spPr>
          <a:xfrm>
            <a:off x="428625" y="2332038"/>
            <a:ext cx="8229600" cy="4525962"/>
          </a:xfrm>
        </p:spPr>
        <p:txBody>
          <a:bodyPr/>
          <a:lstStyle/>
          <a:p>
            <a:r>
              <a:rPr lang="hu-HU" smtClean="0"/>
              <a:t>Evolúció: tudományos elmélet, bizonyítékokon, modelleken alapul, cáfolható</a:t>
            </a:r>
          </a:p>
          <a:p>
            <a:pPr>
              <a:buFont typeface="Arial" pitchFamily="34" charset="0"/>
              <a:buNone/>
            </a:pPr>
            <a:endParaRPr lang="hu-HU" smtClean="0"/>
          </a:p>
          <a:p>
            <a:r>
              <a:rPr lang="hu-HU" smtClean="0"/>
              <a:t>Evolucionizmus (</a:t>
            </a:r>
            <a:r>
              <a:rPr lang="hu-HU" i="1" smtClean="0"/>
              <a:t>darwinizmus</a:t>
            </a:r>
            <a:r>
              <a:rPr lang="hu-HU" smtClean="0"/>
              <a:t>): (vulgár)materialista ideológia</a:t>
            </a:r>
            <a:endParaRPr lang="en-US" smtClean="0"/>
          </a:p>
        </p:txBody>
      </p:sp>
      <p:sp>
        <p:nvSpPr>
          <p:cNvPr id="4" name="Cím 1"/>
          <p:cNvSpPr txBox="1">
            <a:spLocks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hu-HU" sz="3600" dirty="0">
                <a:latin typeface="+mj-lt"/>
                <a:ea typeface="+mj-ea"/>
                <a:cs typeface="+mj-cs"/>
              </a:rPr>
              <a:t>Evolúció</a:t>
            </a:r>
            <a:r>
              <a:rPr lang="en-US" sz="3600" dirty="0">
                <a:latin typeface="+mj-lt"/>
                <a:ea typeface="+mj-ea"/>
                <a:cs typeface="+mj-cs"/>
              </a:rPr>
              <a:t>= </a:t>
            </a:r>
            <a:r>
              <a:rPr lang="hu-HU" sz="3600" dirty="0">
                <a:latin typeface="+mj-lt"/>
                <a:ea typeface="+mj-ea"/>
                <a:cs typeface="+mj-cs"/>
              </a:rPr>
              <a:t>evolucionizmus (</a:t>
            </a:r>
            <a:r>
              <a:rPr lang="hu-HU" sz="3600" i="1" dirty="0">
                <a:latin typeface="+mj-lt"/>
                <a:ea typeface="+mj-ea"/>
                <a:cs typeface="+mj-cs"/>
              </a:rPr>
              <a:t>darwinizmus</a:t>
            </a:r>
            <a:r>
              <a:rPr lang="hu-HU" sz="3600" dirty="0">
                <a:latin typeface="+mj-lt"/>
                <a:ea typeface="+mj-ea"/>
                <a:cs typeface="+mj-cs"/>
              </a:rPr>
              <a:t>)</a:t>
            </a:r>
            <a:endParaRPr lang="en-US" sz="3600" dirty="0">
              <a:latin typeface="+mj-lt"/>
              <a:ea typeface="+mj-ea"/>
              <a:cs typeface="+mj-cs"/>
            </a:endParaRPr>
          </a:p>
        </p:txBody>
      </p:sp>
      <p:cxnSp>
        <p:nvCxnSpPr>
          <p:cNvPr id="6" name="Egyenes összekötő 5"/>
          <p:cNvCxnSpPr/>
          <p:nvPr/>
        </p:nvCxnSpPr>
        <p:spPr>
          <a:xfrm rot="16200000" flipH="1">
            <a:off x="2464594" y="964406"/>
            <a:ext cx="357188" cy="142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A697B3-4784-524C-A028-01575C6FB451}" type="datetime1">
              <a:rPr lang="hu-HU" smtClean="0"/>
              <a:t>17. 05. 16.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Kreáció </a:t>
            </a:r>
            <a:r>
              <a:rPr lang="en-US" smtClean="0"/>
              <a:t>= kre</a:t>
            </a:r>
            <a:r>
              <a:rPr lang="hu-HU" smtClean="0"/>
              <a:t>á</a:t>
            </a:r>
            <a:r>
              <a:rPr lang="en-US" smtClean="0"/>
              <a:t>cionizmus</a:t>
            </a:r>
          </a:p>
        </p:txBody>
      </p:sp>
      <p:sp>
        <p:nvSpPr>
          <p:cNvPr id="17408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</a:t>
            </a:r>
            <a:r>
              <a:rPr lang="hu-HU" u="sng" dirty="0" smtClean="0"/>
              <a:t>kreácionizmus (</a:t>
            </a:r>
            <a:r>
              <a:rPr lang="hu-HU" dirty="0" smtClean="0"/>
              <a:t>„értelmes tervezés” (intelligent design- ID) a teremtés mozzanatából az evolúció lehetőségét kizáró tudománytalan nézetrendszer.</a:t>
            </a:r>
            <a:endParaRPr lang="en-US" dirty="0" smtClean="0"/>
          </a:p>
          <a:p>
            <a:r>
              <a:rPr lang="hu-HU" dirty="0" smtClean="0"/>
              <a:t>A </a:t>
            </a:r>
            <a:r>
              <a:rPr lang="hu-HU" u="sng" dirty="0" smtClean="0"/>
              <a:t>kreácionizmus</a:t>
            </a:r>
            <a:r>
              <a:rPr lang="hu-HU" dirty="0" smtClean="0"/>
              <a:t> </a:t>
            </a:r>
            <a:r>
              <a:rPr lang="hu-HU" u="sng" dirty="0" smtClean="0"/>
              <a:t>nem alternatívája</a:t>
            </a:r>
            <a:r>
              <a:rPr lang="hu-HU" dirty="0" smtClean="0"/>
              <a:t> az evolúciós elméletnek, hanem tudományon kívüli, általában negációkon alapuló ideologisztikus, de magát tudományosnak beállító nézetrendszer.</a:t>
            </a:r>
            <a:endParaRPr lang="en-US" dirty="0" smtClean="0"/>
          </a:p>
          <a:p>
            <a:pPr>
              <a:buFont typeface="Arial" pitchFamily="34" charset="0"/>
              <a:buNone/>
            </a:pPr>
            <a:endParaRPr lang="en-US" dirty="0" smtClean="0"/>
          </a:p>
        </p:txBody>
      </p:sp>
      <p:cxnSp>
        <p:nvCxnSpPr>
          <p:cNvPr id="5" name="Egyenes összekötő 4"/>
          <p:cNvCxnSpPr/>
          <p:nvPr/>
        </p:nvCxnSpPr>
        <p:spPr>
          <a:xfrm rot="16200000" flipH="1">
            <a:off x="3571875" y="785813"/>
            <a:ext cx="357188" cy="2143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E2C5DE-9BA8-EB46-B33B-5C4EBB41ECED}" type="datetime1">
              <a:rPr lang="hu-HU" smtClean="0"/>
              <a:t>17. 05. 16.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670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3108325" y="3368675"/>
            <a:ext cx="16081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3200">
                <a:solidFill>
                  <a:srgbClr val="000000"/>
                </a:solidFill>
                <a:cs typeface="Times New Roman"/>
              </a:rPr>
              <a:t>+ szél =</a:t>
            </a:r>
          </a:p>
        </p:txBody>
      </p:sp>
      <p:pic>
        <p:nvPicPr>
          <p:cNvPr id="14438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19812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5" name="Text Box 7"/>
          <p:cNvSpPr txBox="1">
            <a:spLocks noChangeArrowheads="1"/>
          </p:cNvSpPr>
          <p:nvPr/>
        </p:nvSpPr>
        <p:spPr bwMode="auto">
          <a:xfrm rot="-1700683">
            <a:off x="381000" y="1905000"/>
            <a:ext cx="8367713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0000" b="1" dirty="0">
                <a:solidFill>
                  <a:srgbClr val="FF0000"/>
                </a:solidFill>
                <a:cs typeface="Times New Roman"/>
              </a:rPr>
              <a:t>HAMIS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2A6106-BE7D-FB4F-97F7-1BC36BFE7C5C}" type="datetime1">
              <a:rPr lang="hu-HU" smtClean="0">
                <a:solidFill>
                  <a:srgbClr val="000000"/>
                </a:solidFill>
              </a:rPr>
              <a:t>17. 05. 16.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2448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hu-HU" smtClean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mtClean="0"/>
          </a:p>
        </p:txBody>
      </p:sp>
      <p:pic>
        <p:nvPicPr>
          <p:cNvPr id="1454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5763"/>
            <a:ext cx="9294813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 rot="19899317">
            <a:off x="381000" y="1905000"/>
            <a:ext cx="8367713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0000" b="1" dirty="0">
                <a:solidFill>
                  <a:srgbClr val="FF0000"/>
                </a:solidFill>
                <a:cs typeface="Times New Roman"/>
              </a:rPr>
              <a:t>HAMIS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A01C1B-1B92-CE47-BEA2-4A395F13CD84}" type="datetime1">
              <a:rPr lang="hu-HU" smtClean="0">
                <a:solidFill>
                  <a:srgbClr val="000000"/>
                </a:solidFill>
              </a:rPr>
              <a:t>17. 05. 16.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1351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Alcím 2"/>
          <p:cNvSpPr>
            <a:spLocks noGrp="1"/>
          </p:cNvSpPr>
          <p:nvPr>
            <p:ph idx="1"/>
          </p:nvPr>
        </p:nvSpPr>
        <p:spPr>
          <a:xfrm>
            <a:off x="214282" y="2000240"/>
            <a:ext cx="9144000" cy="1328734"/>
          </a:xfrm>
        </p:spPr>
        <p:txBody>
          <a:bodyPr/>
          <a:lstStyle/>
          <a:p>
            <a:pPr algn="l" eaLnBrk="1" hangingPunct="1">
              <a:buNone/>
            </a:pPr>
            <a:r>
              <a:rPr lang="hu-HU" sz="4400" dirty="0" smtClean="0"/>
              <a:t>             Kreáció vagy evolúció</a:t>
            </a:r>
            <a:r>
              <a:rPr lang="hu-HU" sz="4400" dirty="0" smtClean="0">
                <a:solidFill>
                  <a:schemeClr val="tx1"/>
                </a:solidFill>
              </a:rPr>
              <a:t>?</a:t>
            </a:r>
            <a:endParaRPr lang="en-US" sz="4400" dirty="0" smtClean="0">
              <a:solidFill>
                <a:schemeClr val="tx1"/>
              </a:solidFill>
            </a:endParaRPr>
          </a:p>
        </p:txBody>
      </p:sp>
      <p:sp>
        <p:nvSpPr>
          <p:cNvPr id="5" name="Cím 1"/>
          <p:cNvSpPr txBox="1">
            <a:spLocks/>
          </p:cNvSpPr>
          <p:nvPr/>
        </p:nvSpPr>
        <p:spPr bwMode="auto">
          <a:xfrm>
            <a:off x="714348" y="3429000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Kreáció </a:t>
            </a:r>
            <a:r>
              <a:rPr kumimoji="0" lang="hu-HU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és</a:t>
            </a:r>
            <a:r>
              <a:rPr kumimoji="0" lang="hu-HU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evolúció !</a:t>
            </a:r>
            <a:endParaRPr kumimoji="0" lang="en-US" sz="5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églalap 5"/>
          <p:cNvSpPr/>
          <p:nvPr/>
        </p:nvSpPr>
        <p:spPr>
          <a:xfrm rot="19129948">
            <a:off x="3285529" y="2483371"/>
            <a:ext cx="1928826" cy="7143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églalap 7"/>
          <p:cNvSpPr/>
          <p:nvPr/>
        </p:nvSpPr>
        <p:spPr>
          <a:xfrm rot="13317761">
            <a:off x="3277019" y="2564494"/>
            <a:ext cx="1928826" cy="7143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D58079-F77E-E04E-870B-B84752904EC6}" type="datetime1">
              <a:rPr lang="hu-HU" smtClean="0"/>
              <a:t>17. 05. 16.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„</a:t>
            </a:r>
            <a:r>
              <a:rPr lang="hu-HU" i="1" u="sng" smtClean="0"/>
              <a:t>csak így történhetett</a:t>
            </a:r>
            <a:r>
              <a:rPr lang="hu-HU" smtClean="0"/>
              <a:t>”</a:t>
            </a:r>
            <a:endParaRPr lang="en-US" smtClean="0"/>
          </a:p>
        </p:txBody>
      </p:sp>
      <p:sp>
        <p:nvSpPr>
          <p:cNvPr id="181251" name="Tartalom helye 2"/>
          <p:cNvSpPr>
            <a:spLocks noGrp="1"/>
          </p:cNvSpPr>
          <p:nvPr>
            <p:ph idx="1"/>
          </p:nvPr>
        </p:nvSpPr>
        <p:spPr>
          <a:xfrm>
            <a:off x="0" y="1857375"/>
            <a:ext cx="9144000" cy="4525963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hu-HU" dirty="0" smtClean="0"/>
              <a:t>	A tudomány aktuális (és mindig elismerhető) hiányosságait a magabiztos kreácionizmus a tudományos jellegéből fakadóan eredendően sokkal kevésbé magabiztos szerény tudományos (éppen ezért szerény) evolúcióelmélet ellen fordítja!</a:t>
            </a:r>
          </a:p>
          <a:p>
            <a:pPr>
              <a:buFont typeface="Arial" pitchFamily="34" charset="0"/>
              <a:buNone/>
            </a:pPr>
            <a:endParaRPr lang="hu-HU" dirty="0"/>
          </a:p>
          <a:p>
            <a:pPr>
              <a:buFont typeface="Arial" pitchFamily="34" charset="0"/>
              <a:buNone/>
            </a:pPr>
            <a:r>
              <a:rPr lang="hu-HU" dirty="0" smtClean="0"/>
              <a:t>     </a:t>
            </a:r>
            <a:r>
              <a:rPr lang="hu-HU" b="1" dirty="0" smtClean="0"/>
              <a:t> A bizonyiték hiánya</a:t>
            </a:r>
            <a:r>
              <a:rPr lang="en-US" b="1" dirty="0" smtClean="0"/>
              <a:t>—</a:t>
            </a:r>
            <a:r>
              <a:rPr lang="hu-HU" b="1" dirty="0" smtClean="0"/>
              <a:t>nem a hiány bizonyítéka</a:t>
            </a:r>
            <a:endParaRPr lang="en-US" b="1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B33315-4B76-FF43-AB18-7C543778093B}" type="datetime1">
              <a:rPr lang="hu-HU" smtClean="0"/>
              <a:t>17. 05. 16.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Objektum 4"/>
          <p:cNvPicPr>
            <a:picLocks noChangeArrowheads="1"/>
          </p:cNvPicPr>
          <p:nvPr/>
        </p:nvPicPr>
        <p:blipFill>
          <a:blip r:embed="rId3"/>
          <a:srcRect l="-1222" t="-632" b="-266"/>
          <a:stretch>
            <a:fillRect/>
          </a:stretch>
        </p:blipFill>
        <p:spPr bwMode="auto">
          <a:xfrm>
            <a:off x="-108520" y="1412776"/>
            <a:ext cx="5001800" cy="4430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zövegdoboz 8"/>
          <p:cNvSpPr txBox="1"/>
          <p:nvPr/>
        </p:nvSpPr>
        <p:spPr>
          <a:xfrm>
            <a:off x="827584" y="260648"/>
            <a:ext cx="565812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smtClean="0"/>
              <a:t>Koevolúció a prokariotákkal</a:t>
            </a:r>
            <a:endParaRPr lang="hu-HU" sz="3200" b="1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642910" y="35004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136920"/>
            <a:ext cx="3995936" cy="5317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62542FE-E2D6-6648-A031-3BA5D27893B3}" type="datetime1">
              <a:rPr lang="hu-HU" smtClean="0"/>
              <a:t>17. 05. 16.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914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71472" y="1285860"/>
            <a:ext cx="8229600" cy="4525963"/>
          </a:xfrm>
        </p:spPr>
        <p:txBody>
          <a:bodyPr/>
          <a:lstStyle/>
          <a:p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011DA3-7943-5949-A9FB-EA317F461DFC}" type="datetime1">
              <a:rPr lang="hu-HU" smtClean="0"/>
              <a:t>17. 05. 16.</a:t>
            </a:fld>
            <a:endParaRPr lang="en-US"/>
          </a:p>
        </p:txBody>
      </p:sp>
      <p:pic>
        <p:nvPicPr>
          <p:cNvPr id="460802" name="Picture 2" descr="C:\Users\Falus András\Dropbox\lectures\genomics\infection microbiome\infection\Natural selection and infectious disease in human populations Nature Genetics 2014\nrg3734-f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4488"/>
            <a:ext cx="9144000" cy="4429156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619083" y="-142900"/>
            <a:ext cx="8040182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6600" dirty="0" smtClean="0">
                <a:solidFill>
                  <a:srgbClr val="7575D1"/>
                </a:solidFill>
              </a:rPr>
              <a:t>Szimbionta mikrobák</a:t>
            </a:r>
            <a:endParaRPr lang="hu-HU" sz="6600" dirty="0">
              <a:solidFill>
                <a:srgbClr val="7575D1"/>
              </a:solidFill>
            </a:endParaRPr>
          </a:p>
        </p:txBody>
      </p:sp>
      <p:sp>
        <p:nvSpPr>
          <p:cNvPr id="7" name="Lefelé nyíl 6"/>
          <p:cNvSpPr/>
          <p:nvPr/>
        </p:nvSpPr>
        <p:spPr>
          <a:xfrm>
            <a:off x="1500166" y="857232"/>
            <a:ext cx="928694" cy="8572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Lefelé nyíl 7"/>
          <p:cNvSpPr/>
          <p:nvPr/>
        </p:nvSpPr>
        <p:spPr>
          <a:xfrm>
            <a:off x="6357950" y="857232"/>
            <a:ext cx="928694" cy="8572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Lefelé nyíl 8"/>
          <p:cNvSpPr/>
          <p:nvPr/>
        </p:nvSpPr>
        <p:spPr>
          <a:xfrm>
            <a:off x="3929058" y="857232"/>
            <a:ext cx="928694" cy="8572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5736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85875"/>
            <a:ext cx="9144000" cy="4114800"/>
          </a:xfrm>
          <a:noFill/>
        </p:spPr>
        <p:txBody>
          <a:bodyPr/>
          <a:lstStyle/>
          <a:p>
            <a:pPr algn="ctr">
              <a:buFontTx/>
              <a:buNone/>
            </a:pPr>
            <a:endParaRPr lang="hu-HU" sz="4400" b="1" smtClean="0"/>
          </a:p>
          <a:p>
            <a:pPr algn="ctr">
              <a:buFontTx/>
              <a:buNone/>
            </a:pPr>
            <a:r>
              <a:rPr lang="hu-HU" sz="4400" b="1" smtClean="0"/>
              <a:t>Az evolúció tudományos elmélete </a:t>
            </a:r>
          </a:p>
          <a:p>
            <a:pPr algn="ctr">
              <a:buFontTx/>
              <a:buNone/>
            </a:pPr>
            <a:r>
              <a:rPr lang="hu-HU" sz="4400" b="1" smtClean="0"/>
              <a:t>semmit sem állít </a:t>
            </a:r>
          </a:p>
          <a:p>
            <a:pPr algn="ctr">
              <a:buFontTx/>
              <a:buNone/>
            </a:pPr>
            <a:r>
              <a:rPr lang="hu-HU" sz="4400" b="1" smtClean="0"/>
              <a:t>az élet keletkezéséről</a:t>
            </a:r>
          </a:p>
          <a:p>
            <a:pPr algn="ctr">
              <a:buFontTx/>
              <a:buNone/>
            </a:pPr>
            <a:endParaRPr lang="hu-HU" sz="4400" b="1" smtClean="0"/>
          </a:p>
          <a:p>
            <a:pPr algn="ctr">
              <a:buFontTx/>
              <a:buNone/>
            </a:pPr>
            <a:endParaRPr lang="en-US" sz="2800" b="1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B6CC10-3A4D-F146-8CE3-EAB63B04B4D2}" type="datetime1">
              <a:rPr lang="hu-HU" smtClean="0"/>
              <a:t>17. 05. 16.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BB43A0-3FA9-804C-83F5-DA1B68FA74C3}" type="datetime1">
              <a:rPr lang="hu-HU" smtClean="0"/>
              <a:t>17. 05. 16.</a:t>
            </a:fld>
            <a:endParaRPr lang="hu-HU"/>
          </a:p>
        </p:txBody>
      </p:sp>
      <p:pic>
        <p:nvPicPr>
          <p:cNvPr id="384002" name="Picture 2" descr="C:\Users\Falus András\Dropbox\lectures\genomics\microbiota\pics\discovery_medicine_no_84_alain_li-wan-po_figure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-71462"/>
            <a:ext cx="607223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Szövegdoboz 13"/>
          <p:cNvSpPr txBox="1"/>
          <p:nvPr/>
        </p:nvSpPr>
        <p:spPr>
          <a:xfrm>
            <a:off x="8072462" y="2786058"/>
            <a:ext cx="441146" cy="646331"/>
          </a:xfrm>
          <a:prstGeom prst="rect">
            <a:avLst/>
          </a:prstGeom>
          <a:noFill/>
          <a:ln w="38100">
            <a:solidFill>
              <a:srgbClr val="FF9933"/>
            </a:solidFill>
          </a:ln>
        </p:spPr>
        <p:txBody>
          <a:bodyPr wrap="none" rtlCol="0">
            <a:spAutoFit/>
          </a:bodyPr>
          <a:lstStyle/>
          <a:p>
            <a:r>
              <a:rPr lang="hu-HU" sz="3600" dirty="0" smtClean="0">
                <a:solidFill>
                  <a:srgbClr val="FF0000"/>
                </a:solidFill>
              </a:rPr>
              <a:t>?</a:t>
            </a:r>
            <a:endParaRPr lang="hu-HU" sz="3600" dirty="0">
              <a:solidFill>
                <a:srgbClr val="FF0000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6588224" y="404664"/>
            <a:ext cx="249389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7575D1"/>
                </a:solidFill>
              </a:rPr>
              <a:t>Van-e közvetlen</a:t>
            </a:r>
          </a:p>
          <a:p>
            <a:r>
              <a:rPr lang="hu-HU" sz="2400" b="1" dirty="0" smtClean="0">
                <a:solidFill>
                  <a:srgbClr val="7575D1"/>
                </a:solidFill>
              </a:rPr>
              <a:t> horizontális</a:t>
            </a:r>
          </a:p>
          <a:p>
            <a:r>
              <a:rPr lang="hu-HU" sz="2400" b="1" dirty="0" smtClean="0">
                <a:solidFill>
                  <a:srgbClr val="7575D1"/>
                </a:solidFill>
              </a:rPr>
              <a:t> géntranszfer ?</a:t>
            </a:r>
            <a:endParaRPr lang="hu-HU" sz="2400" b="1" dirty="0">
              <a:solidFill>
                <a:srgbClr val="7575D1"/>
              </a:solidFill>
            </a:endParaRPr>
          </a:p>
        </p:txBody>
      </p:sp>
      <p:cxnSp>
        <p:nvCxnSpPr>
          <p:cNvPr id="10" name="Egyenes összekötő nyíllal 9"/>
          <p:cNvCxnSpPr/>
          <p:nvPr/>
        </p:nvCxnSpPr>
        <p:spPr>
          <a:xfrm rot="5400000" flipH="1" flipV="1">
            <a:off x="1785918" y="1142984"/>
            <a:ext cx="3143272" cy="2571768"/>
          </a:xfrm>
          <a:prstGeom prst="straightConnector1">
            <a:avLst/>
          </a:prstGeom>
          <a:ln w="38100">
            <a:solidFill>
              <a:srgbClr val="FF9933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>
            <a:off x="2857488" y="4357694"/>
            <a:ext cx="2071702" cy="1588"/>
          </a:xfrm>
          <a:prstGeom prst="straightConnector1">
            <a:avLst/>
          </a:prstGeom>
          <a:ln w="38100">
            <a:solidFill>
              <a:srgbClr val="FF9933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9245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csmbio.csm.jmu.edu/biology/monroejd/genomics/exercises/repeats.jpg"/>
          <p:cNvPicPr>
            <a:picLocks noChangeAspect="1" noChangeArrowheads="1"/>
          </p:cNvPicPr>
          <p:nvPr/>
        </p:nvPicPr>
        <p:blipFill>
          <a:blip r:embed="rId2"/>
          <a:srcRect b="14774"/>
          <a:stretch>
            <a:fillRect/>
          </a:stretch>
        </p:blipFill>
        <p:spPr bwMode="auto">
          <a:xfrm>
            <a:off x="2000250" y="785813"/>
            <a:ext cx="5000625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2987675" y="476250"/>
            <a:ext cx="1428750" cy="2857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1700" b="1">
                <a:solidFill>
                  <a:srgbClr val="FFFF00"/>
                </a:solidFill>
                <a:latin typeface="Garamond" pitchFamily="18" charset="0"/>
              </a:rPr>
              <a:t> Fejérjekódolás</a:t>
            </a:r>
            <a:endParaRPr lang="en-US" altLang="hu-HU" sz="1700" b="1">
              <a:solidFill>
                <a:srgbClr val="FFFF00"/>
              </a:solidFill>
              <a:latin typeface="Garamond" pitchFamily="18" charset="0"/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6357938" y="2643188"/>
            <a:ext cx="2428875" cy="92233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hu-HU" sz="24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 Mobilis, „ugráló”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u-HU" altLang="hu-HU" sz="2400" b="1" dirty="0" smtClean="0">
                <a:solidFill>
                  <a:srgbClr val="FFFF00"/>
                </a:solidFill>
                <a:latin typeface="Garamond" panose="02020404030301010803" pitchFamily="18" charset="0"/>
              </a:rPr>
              <a:t>elemek? </a:t>
            </a:r>
            <a:endParaRPr lang="en-US" altLang="hu-HU" sz="2400" b="1" dirty="0" smtClean="0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  <p:sp>
        <p:nvSpPr>
          <p:cNvPr id="49157" name="Szövegdoboz 6"/>
          <p:cNvSpPr txBox="1">
            <a:spLocks noChangeArrowheads="1"/>
          </p:cNvSpPr>
          <p:nvPr/>
        </p:nvSpPr>
        <p:spPr bwMode="auto">
          <a:xfrm>
            <a:off x="0" y="1323975"/>
            <a:ext cx="2570163" cy="8302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>
                <a:solidFill>
                  <a:srgbClr val="FF0000"/>
                </a:solidFill>
                <a:latin typeface="Garamond" pitchFamily="18" charset="0"/>
              </a:rPr>
              <a:t>A (emberi) genom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>
                <a:solidFill>
                  <a:srgbClr val="FF0000"/>
                </a:solidFill>
                <a:latin typeface="Garamond" pitchFamily="18" charset="0"/>
              </a:rPr>
              <a:t>misztériuma</a:t>
            </a:r>
          </a:p>
        </p:txBody>
      </p:sp>
      <p:sp>
        <p:nvSpPr>
          <p:cNvPr id="49158" name="Szövegdoboz 7"/>
          <p:cNvSpPr txBox="1">
            <a:spLocks noChangeArrowheads="1"/>
          </p:cNvSpPr>
          <p:nvPr/>
        </p:nvSpPr>
        <p:spPr bwMode="auto">
          <a:xfrm>
            <a:off x="6429375" y="455613"/>
            <a:ext cx="2573338" cy="830262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>
                <a:solidFill>
                  <a:srgbClr val="FFFF00"/>
                </a:solidFill>
                <a:latin typeface="Garamond" pitchFamily="18" charset="0"/>
              </a:rPr>
              <a:t>Az emberi genom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>
                <a:solidFill>
                  <a:srgbClr val="FFFF00"/>
                </a:solidFill>
                <a:latin typeface="Garamond" pitchFamily="18" charset="0"/>
              </a:rPr>
              <a:t>99%-a „szemét”?</a:t>
            </a:r>
          </a:p>
        </p:txBody>
      </p:sp>
      <p:sp>
        <p:nvSpPr>
          <p:cNvPr id="9" name="Ellipszis 8"/>
          <p:cNvSpPr/>
          <p:nvPr/>
        </p:nvSpPr>
        <p:spPr>
          <a:xfrm>
            <a:off x="3463925" y="881063"/>
            <a:ext cx="142875" cy="2143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hu-H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160" name="Szövegdoboz 9"/>
          <p:cNvSpPr txBox="1">
            <a:spLocks noChangeArrowheads="1"/>
          </p:cNvSpPr>
          <p:nvPr/>
        </p:nvSpPr>
        <p:spPr bwMode="auto">
          <a:xfrm>
            <a:off x="3857625" y="5357813"/>
            <a:ext cx="11795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b="1">
                <a:solidFill>
                  <a:prstClr val="black"/>
                </a:solidFill>
                <a:latin typeface="Garamond" pitchFamily="18" charset="0"/>
              </a:rPr>
              <a:t>ismétlődő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b="1">
                <a:solidFill>
                  <a:prstClr val="black"/>
                </a:solidFill>
                <a:latin typeface="Garamond" pitchFamily="18" charset="0"/>
              </a:rPr>
              <a:t>szakaszok</a:t>
            </a:r>
          </a:p>
        </p:txBody>
      </p:sp>
      <p:sp>
        <p:nvSpPr>
          <p:cNvPr id="2" name="Down Arrow 1"/>
          <p:cNvSpPr/>
          <p:nvPr/>
        </p:nvSpPr>
        <p:spPr>
          <a:xfrm>
            <a:off x="7164288" y="4005064"/>
            <a:ext cx="936104" cy="2232248"/>
          </a:xfrm>
          <a:prstGeom prst="downArrow">
            <a:avLst/>
          </a:prstGeom>
          <a:solidFill>
            <a:srgbClr val="99003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03648" y="6165304"/>
            <a:ext cx="7527421" cy="5232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Így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jöttek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létre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új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fajok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az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evolúció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során</a:t>
            </a:r>
            <a:r>
              <a:rPr lang="en-US" sz="2800" b="1" dirty="0" smtClean="0"/>
              <a:t>??</a:t>
            </a:r>
            <a:endParaRPr lang="en-US" sz="28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F9870-CB66-3F44-B6BB-670071273AFA}" type="datetime1">
              <a:rPr lang="hu-HU" smtClean="0"/>
              <a:t>17. 05. 16.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48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68388" y="1524000"/>
            <a:ext cx="5257800" cy="3432175"/>
            <a:chOff x="673" y="960"/>
            <a:chExt cx="3312" cy="2162"/>
          </a:xfrm>
        </p:grpSpPr>
        <p:sp>
          <p:nvSpPr>
            <p:cNvPr id="16408" name="Oval 3"/>
            <p:cNvSpPr>
              <a:spLocks noChangeArrowheads="1"/>
            </p:cNvSpPr>
            <p:nvPr/>
          </p:nvSpPr>
          <p:spPr bwMode="auto">
            <a:xfrm>
              <a:off x="1921" y="1202"/>
              <a:ext cx="2064" cy="1920"/>
            </a:xfrm>
            <a:prstGeom prst="ellipse">
              <a:avLst/>
            </a:prstGeom>
            <a:solidFill>
              <a:srgbClr val="FFFFFF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409" name="Freeform 4"/>
            <p:cNvSpPr>
              <a:spLocks/>
            </p:cNvSpPr>
            <p:nvPr/>
          </p:nvSpPr>
          <p:spPr bwMode="auto">
            <a:xfrm>
              <a:off x="1682" y="1413"/>
              <a:ext cx="354" cy="298"/>
            </a:xfrm>
            <a:custGeom>
              <a:avLst/>
              <a:gdLst>
                <a:gd name="T0" fmla="*/ 20 w 354"/>
                <a:gd name="T1" fmla="*/ 0 h 298"/>
                <a:gd name="T2" fmla="*/ 26 w 354"/>
                <a:gd name="T3" fmla="*/ 125 h 298"/>
                <a:gd name="T4" fmla="*/ 162 w 354"/>
                <a:gd name="T5" fmla="*/ 258 h 298"/>
                <a:gd name="T6" fmla="*/ 220 w 354"/>
                <a:gd name="T7" fmla="*/ 282 h 298"/>
                <a:gd name="T8" fmla="*/ 295 w 354"/>
                <a:gd name="T9" fmla="*/ 298 h 298"/>
                <a:gd name="T10" fmla="*/ 354 w 354"/>
                <a:gd name="T11" fmla="*/ 296 h 2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4"/>
                <a:gd name="T19" fmla="*/ 0 h 298"/>
                <a:gd name="T20" fmla="*/ 354 w 354"/>
                <a:gd name="T21" fmla="*/ 298 h 2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4" h="298">
                  <a:moveTo>
                    <a:pt x="20" y="0"/>
                  </a:moveTo>
                  <a:cubicBezTo>
                    <a:pt x="0" y="30"/>
                    <a:pt x="8" y="92"/>
                    <a:pt x="26" y="125"/>
                  </a:cubicBezTo>
                  <a:cubicBezTo>
                    <a:pt x="35" y="176"/>
                    <a:pt x="113" y="245"/>
                    <a:pt x="162" y="258"/>
                  </a:cubicBezTo>
                  <a:cubicBezTo>
                    <a:pt x="178" y="270"/>
                    <a:pt x="199" y="278"/>
                    <a:pt x="220" y="282"/>
                  </a:cubicBezTo>
                  <a:cubicBezTo>
                    <a:pt x="244" y="291"/>
                    <a:pt x="269" y="294"/>
                    <a:pt x="295" y="298"/>
                  </a:cubicBezTo>
                  <a:cubicBezTo>
                    <a:pt x="348" y="295"/>
                    <a:pt x="328" y="296"/>
                    <a:pt x="354" y="29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410" name="Text Box 5"/>
            <p:cNvSpPr txBox="1">
              <a:spLocks noChangeArrowheads="1"/>
            </p:cNvSpPr>
            <p:nvPr/>
          </p:nvSpPr>
          <p:spPr bwMode="auto">
            <a:xfrm>
              <a:off x="673" y="960"/>
              <a:ext cx="1344" cy="332"/>
            </a:xfrm>
            <a:prstGeom prst="rect">
              <a:avLst/>
            </a:prstGeom>
            <a:solidFill>
              <a:srgbClr val="CDFFC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>
                  <a:solidFill>
                    <a:prstClr val="black"/>
                  </a:solidFill>
                  <a:latin typeface="Arial" charset="0"/>
                </a:rPr>
                <a:t>Horizontal transfer of an active element</a:t>
              </a:r>
              <a:endParaRPr lang="en-US" sz="2400" b="1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411" name="Text Box 6"/>
            <p:cNvSpPr txBox="1">
              <a:spLocks noChangeArrowheads="1"/>
            </p:cNvSpPr>
            <p:nvPr/>
          </p:nvSpPr>
          <p:spPr bwMode="auto">
            <a:xfrm>
              <a:off x="1921" y="1414"/>
              <a:ext cx="1104" cy="198"/>
            </a:xfrm>
            <a:prstGeom prst="rect">
              <a:avLst/>
            </a:prstGeom>
            <a:solidFill>
              <a:srgbClr val="CDFFC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400" b="1">
                  <a:solidFill>
                    <a:prstClr val="black"/>
                  </a:solidFill>
                  <a:latin typeface="Arial" charset="0"/>
                </a:rPr>
                <a:t>Germline invasion </a:t>
              </a:r>
              <a:endParaRPr lang="en-US" sz="2400" b="1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412" name="Text Box 7"/>
            <p:cNvSpPr txBox="1">
              <a:spLocks noChangeArrowheads="1"/>
            </p:cNvSpPr>
            <p:nvPr/>
          </p:nvSpPr>
          <p:spPr bwMode="auto">
            <a:xfrm>
              <a:off x="2545" y="2011"/>
              <a:ext cx="881" cy="250"/>
            </a:xfrm>
            <a:prstGeom prst="rect">
              <a:avLst/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solidFill>
                    <a:prstClr val="black"/>
                  </a:solidFill>
                  <a:latin typeface="Arial" charset="0"/>
                  <a:ea typeface="Osaka" charset="-128"/>
                  <a:cs typeface="Osaka" charset="-128"/>
                </a:rPr>
                <a:t>Species A</a:t>
              </a:r>
              <a:endParaRPr lang="en-US" sz="900" b="1" dirty="0">
                <a:solidFill>
                  <a:srgbClr val="0000FF"/>
                </a:solidFill>
                <a:latin typeface="Arial" charset="0"/>
                <a:ea typeface="Osaka" charset="-128"/>
                <a:cs typeface="Osaka" charset="-128"/>
              </a:endParaRPr>
            </a:p>
          </p:txBody>
        </p:sp>
      </p:grpSp>
      <p:sp>
        <p:nvSpPr>
          <p:cNvPr id="398344" name="Text Box 8"/>
          <p:cNvSpPr txBox="1">
            <a:spLocks noChangeArrowheads="1"/>
          </p:cNvSpPr>
          <p:nvPr/>
        </p:nvSpPr>
        <p:spPr bwMode="auto">
          <a:xfrm>
            <a:off x="3811588" y="1749425"/>
            <a:ext cx="2362200" cy="314325"/>
          </a:xfrm>
          <a:prstGeom prst="rect">
            <a:avLst/>
          </a:prstGeom>
          <a:solidFill>
            <a:srgbClr val="CDFF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prstClr val="black"/>
                </a:solidFill>
                <a:latin typeface="Arial" charset="0"/>
              </a:rPr>
              <a:t>Increase in copy number</a:t>
            </a:r>
            <a:endParaRPr lang="en-US" sz="24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98345" name="Text Box 9"/>
          <p:cNvSpPr txBox="1">
            <a:spLocks noChangeArrowheads="1"/>
          </p:cNvSpPr>
          <p:nvPr/>
        </p:nvSpPr>
        <p:spPr bwMode="auto">
          <a:xfrm>
            <a:off x="5487988" y="2638425"/>
            <a:ext cx="1981200" cy="314325"/>
          </a:xfrm>
          <a:prstGeom prst="rect">
            <a:avLst/>
          </a:prstGeom>
          <a:solidFill>
            <a:srgbClr val="CDFF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prstClr val="black"/>
                </a:solidFill>
                <a:latin typeface="Arial" charset="0"/>
              </a:rPr>
              <a:t>Spread in population </a:t>
            </a:r>
            <a:endParaRPr lang="en-US" sz="24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98346" name="Text Box 10"/>
          <p:cNvSpPr txBox="1">
            <a:spLocks noChangeArrowheads="1"/>
          </p:cNvSpPr>
          <p:nvPr/>
        </p:nvSpPr>
        <p:spPr bwMode="auto">
          <a:xfrm>
            <a:off x="2439988" y="4025900"/>
            <a:ext cx="1981200" cy="314325"/>
          </a:xfrm>
          <a:prstGeom prst="rect">
            <a:avLst/>
          </a:prstGeom>
          <a:solidFill>
            <a:srgbClr val="CDFF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>
                <a:solidFill>
                  <a:prstClr val="black"/>
                </a:solidFill>
                <a:latin typeface="Arial" charset="0"/>
              </a:rPr>
              <a:t>Vertical inactivation</a:t>
            </a:r>
            <a:endParaRPr lang="en-US" sz="24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391" name="Text Box 12"/>
          <p:cNvSpPr txBox="1">
            <a:spLocks noChangeArrowheads="1"/>
          </p:cNvSpPr>
          <p:nvPr/>
        </p:nvSpPr>
        <p:spPr bwMode="auto">
          <a:xfrm>
            <a:off x="182563" y="6516688"/>
            <a:ext cx="2513012" cy="274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sz="1200" b="1" noProof="1">
                <a:solidFill>
                  <a:prstClr val="black"/>
                </a:solidFill>
                <a:latin typeface="Arial"/>
                <a:ea typeface="Osaka" charset="-128"/>
                <a:cs typeface="Arial"/>
              </a:rPr>
              <a:t>Hartl </a:t>
            </a:r>
            <a:r>
              <a:rPr sz="1200" b="1" i="1" noProof="1">
                <a:solidFill>
                  <a:prstClr val="black"/>
                </a:solidFill>
                <a:latin typeface="Arial"/>
                <a:ea typeface="Osaka" charset="-128"/>
                <a:cs typeface="Arial"/>
              </a:rPr>
              <a:t>et al</a:t>
            </a:r>
            <a:r>
              <a:rPr sz="1200" b="1" noProof="1">
                <a:solidFill>
                  <a:prstClr val="black"/>
                </a:solidFill>
                <a:latin typeface="Arial"/>
                <a:ea typeface="Osaka" charset="-128"/>
                <a:cs typeface="Arial"/>
              </a:rPr>
              <a:t>. (1997). </a:t>
            </a:r>
            <a:r>
              <a:rPr sz="1200" b="1" i="1" noProof="1">
                <a:solidFill>
                  <a:prstClr val="black"/>
                </a:solidFill>
                <a:latin typeface="Arial"/>
                <a:ea typeface="Osaka" charset="-128"/>
                <a:cs typeface="Arial"/>
              </a:rPr>
              <a:t>Trends Genet.</a:t>
            </a:r>
            <a:endParaRPr lang="en-GB" sz="1200" b="1" dirty="0">
              <a:solidFill>
                <a:prstClr val="black"/>
              </a:solidFill>
              <a:latin typeface="Arial"/>
              <a:ea typeface="Osaka" charset="-128"/>
              <a:cs typeface="Arial"/>
            </a:endParaRPr>
          </a:p>
        </p:txBody>
      </p:sp>
      <p:sp>
        <p:nvSpPr>
          <p:cNvPr id="16392" name="Rectangle 13"/>
          <p:cNvSpPr>
            <a:spLocks noChangeArrowheads="1"/>
          </p:cNvSpPr>
          <p:nvPr/>
        </p:nvSpPr>
        <p:spPr bwMode="auto">
          <a:xfrm>
            <a:off x="251520" y="23540"/>
            <a:ext cx="9220200" cy="116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 anchor="ctr">
            <a:prstTxWarp prst="textNoShape">
              <a:avLst/>
            </a:prstTxWarp>
          </a:bodyPr>
          <a:lstStyle/>
          <a:p>
            <a:r>
              <a:rPr lang="en-US" sz="2800" b="1" dirty="0">
                <a:solidFill>
                  <a:srgbClr val="1F497D"/>
                </a:solidFill>
                <a:latin typeface="Arial" charset="0"/>
              </a:rPr>
              <a:t>The Life-Cycle of </a:t>
            </a:r>
            <a:r>
              <a:rPr lang="en-US" sz="2800" b="1" dirty="0" smtClean="0">
                <a:solidFill>
                  <a:srgbClr val="1F497D"/>
                </a:solidFill>
                <a:latin typeface="Arial" charset="0"/>
              </a:rPr>
              <a:t>Transposons  (</a:t>
            </a:r>
            <a:r>
              <a:rPr lang="en-US" sz="2800" b="1" dirty="0" err="1" smtClean="0">
                <a:solidFill>
                  <a:srgbClr val="1F497D"/>
                </a:solidFill>
                <a:latin typeface="Arial" charset="0"/>
              </a:rPr>
              <a:t>evolúciós</a:t>
            </a:r>
            <a:r>
              <a:rPr lang="en-US" sz="2800" b="1" dirty="0" smtClean="0">
                <a:solidFill>
                  <a:srgbClr val="1F497D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1F497D"/>
                </a:solidFill>
                <a:latin typeface="Arial" charset="0"/>
              </a:rPr>
              <a:t>modell</a:t>
            </a:r>
            <a:r>
              <a:rPr lang="en-US" sz="2800" b="1" dirty="0" smtClean="0">
                <a:solidFill>
                  <a:srgbClr val="1F497D"/>
                </a:solidFill>
                <a:latin typeface="Arial" charset="0"/>
              </a:rPr>
              <a:t>)</a:t>
            </a:r>
            <a:endParaRPr lang="en-US" sz="2400" b="1" dirty="0">
              <a:solidFill>
                <a:srgbClr val="1F497D"/>
              </a:solidFill>
              <a:latin typeface="Arial" charset="0"/>
            </a:endParaRP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323528" y="3933056"/>
            <a:ext cx="3030537" cy="974725"/>
            <a:chOff x="144" y="2736"/>
            <a:chExt cx="1909" cy="614"/>
          </a:xfrm>
        </p:grpSpPr>
        <p:sp>
          <p:nvSpPr>
            <p:cNvPr id="16406" name="Text Box 15"/>
            <p:cNvSpPr txBox="1">
              <a:spLocks noChangeArrowheads="1"/>
            </p:cNvSpPr>
            <p:nvPr/>
          </p:nvSpPr>
          <p:spPr bwMode="auto">
            <a:xfrm>
              <a:off x="144" y="3024"/>
              <a:ext cx="1909" cy="3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sz="1400" b="1" noProof="1">
                  <a:solidFill>
                    <a:prstClr val="black"/>
                  </a:solidFill>
                  <a:latin typeface="Arial" charset="0"/>
                  <a:ea typeface="Osaka" charset="-128"/>
                  <a:cs typeface="Osaka" charset="-128"/>
                </a:rPr>
                <a:t>Most transposons in eukaryotes are at this stage of the cycle</a:t>
              </a:r>
              <a:endParaRPr lang="en-GB" sz="1200" b="1" dirty="0">
                <a:solidFill>
                  <a:prstClr val="black"/>
                </a:solidFill>
                <a:latin typeface="Arial" charset="0"/>
                <a:ea typeface="Osaka" charset="-128"/>
                <a:cs typeface="Osaka" charset="-128"/>
              </a:endParaRPr>
            </a:p>
          </p:txBody>
        </p:sp>
        <p:sp>
          <p:nvSpPr>
            <p:cNvPr id="16407" name="Freeform 16"/>
            <p:cNvSpPr>
              <a:spLocks/>
            </p:cNvSpPr>
            <p:nvPr/>
          </p:nvSpPr>
          <p:spPr bwMode="auto">
            <a:xfrm flipV="1">
              <a:off x="1104" y="2736"/>
              <a:ext cx="354" cy="298"/>
            </a:xfrm>
            <a:custGeom>
              <a:avLst/>
              <a:gdLst>
                <a:gd name="T0" fmla="*/ 20 w 354"/>
                <a:gd name="T1" fmla="*/ 0 h 298"/>
                <a:gd name="T2" fmla="*/ 26 w 354"/>
                <a:gd name="T3" fmla="*/ 125 h 298"/>
                <a:gd name="T4" fmla="*/ 162 w 354"/>
                <a:gd name="T5" fmla="*/ 258 h 298"/>
                <a:gd name="T6" fmla="*/ 220 w 354"/>
                <a:gd name="T7" fmla="*/ 282 h 298"/>
                <a:gd name="T8" fmla="*/ 295 w 354"/>
                <a:gd name="T9" fmla="*/ 298 h 298"/>
                <a:gd name="T10" fmla="*/ 354 w 354"/>
                <a:gd name="T11" fmla="*/ 296 h 2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4"/>
                <a:gd name="T19" fmla="*/ 0 h 298"/>
                <a:gd name="T20" fmla="*/ 354 w 354"/>
                <a:gd name="T21" fmla="*/ 298 h 2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4" h="298">
                  <a:moveTo>
                    <a:pt x="20" y="0"/>
                  </a:moveTo>
                  <a:cubicBezTo>
                    <a:pt x="0" y="30"/>
                    <a:pt x="8" y="92"/>
                    <a:pt x="26" y="125"/>
                  </a:cubicBezTo>
                  <a:cubicBezTo>
                    <a:pt x="35" y="176"/>
                    <a:pt x="113" y="245"/>
                    <a:pt x="162" y="258"/>
                  </a:cubicBezTo>
                  <a:cubicBezTo>
                    <a:pt x="178" y="270"/>
                    <a:pt x="199" y="278"/>
                    <a:pt x="220" y="282"/>
                  </a:cubicBezTo>
                  <a:cubicBezTo>
                    <a:pt x="244" y="291"/>
                    <a:pt x="269" y="294"/>
                    <a:pt x="295" y="298"/>
                  </a:cubicBezTo>
                  <a:cubicBezTo>
                    <a:pt x="348" y="295"/>
                    <a:pt x="328" y="296"/>
                    <a:pt x="354" y="29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98353" name="Text Box 17"/>
          <p:cNvSpPr txBox="1">
            <a:spLocks noChangeArrowheads="1"/>
          </p:cNvSpPr>
          <p:nvPr/>
        </p:nvSpPr>
        <p:spPr bwMode="auto">
          <a:xfrm>
            <a:off x="4497388" y="4330700"/>
            <a:ext cx="2590800" cy="506413"/>
          </a:xfrm>
          <a:prstGeom prst="rect">
            <a:avLst/>
          </a:prstGeom>
          <a:solidFill>
            <a:srgbClr val="CDFFC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400" b="1">
                <a:solidFill>
                  <a:prstClr val="black"/>
                </a:solidFill>
                <a:latin typeface="Arial" charset="0"/>
              </a:rPr>
              <a:t>Point mutations 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400" b="1">
                <a:solidFill>
                  <a:prstClr val="black"/>
                </a:solidFill>
                <a:latin typeface="Arial" charset="0"/>
              </a:rPr>
              <a:t>Functional diversification</a:t>
            </a:r>
            <a:endParaRPr lang="en-US" sz="2400" b="1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2046288" y="3222625"/>
            <a:ext cx="6623050" cy="2860675"/>
            <a:chOff x="1384" y="2278"/>
            <a:chExt cx="4172" cy="1802"/>
          </a:xfrm>
        </p:grpSpPr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4392" y="2544"/>
              <a:ext cx="720" cy="672"/>
              <a:chOff x="4848" y="1296"/>
              <a:chExt cx="720" cy="672"/>
            </a:xfrm>
          </p:grpSpPr>
          <p:sp>
            <p:nvSpPr>
              <p:cNvPr id="16404" name="Oval 20"/>
              <p:cNvSpPr>
                <a:spLocks noChangeArrowheads="1"/>
              </p:cNvSpPr>
              <p:nvPr/>
            </p:nvSpPr>
            <p:spPr bwMode="auto">
              <a:xfrm>
                <a:off x="4848" y="1296"/>
                <a:ext cx="720" cy="672"/>
              </a:xfrm>
              <a:prstGeom prst="ellipse">
                <a:avLst/>
              </a:prstGeom>
              <a:solidFill>
                <a:srgbClr val="E590C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05" name="Text Box 21"/>
              <p:cNvSpPr txBox="1">
                <a:spLocks noChangeArrowheads="1"/>
              </p:cNvSpPr>
              <p:nvPr/>
            </p:nvSpPr>
            <p:spPr bwMode="auto">
              <a:xfrm>
                <a:off x="4896" y="1519"/>
                <a:ext cx="650" cy="192"/>
              </a:xfrm>
              <a:prstGeom prst="rect">
                <a:avLst/>
              </a:prstGeom>
              <a:solidFill>
                <a:srgbClr val="E590C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b="1">
                    <a:solidFill>
                      <a:prstClr val="black"/>
                    </a:solidFill>
                    <a:latin typeface="Arial" charset="0"/>
                    <a:ea typeface="Osaka" charset="-128"/>
                    <a:cs typeface="Osaka" charset="-128"/>
                  </a:rPr>
                  <a:t>Species B</a:t>
                </a:r>
                <a:endParaRPr lang="en-US" sz="900" b="1">
                  <a:solidFill>
                    <a:srgbClr val="0000FF"/>
                  </a:solidFill>
                  <a:latin typeface="Arial" charset="0"/>
                  <a:ea typeface="Osaka" charset="-128"/>
                  <a:cs typeface="Osaka" charset="-128"/>
                </a:endParaRPr>
              </a:p>
            </p:txBody>
          </p:sp>
        </p:grpSp>
        <p:sp>
          <p:nvSpPr>
            <p:cNvPr id="16397" name="Text Box 22"/>
            <p:cNvSpPr txBox="1">
              <a:spLocks noChangeArrowheads="1"/>
            </p:cNvSpPr>
            <p:nvPr/>
          </p:nvSpPr>
          <p:spPr bwMode="auto">
            <a:xfrm>
              <a:off x="4356" y="2278"/>
              <a:ext cx="1200" cy="332"/>
            </a:xfrm>
            <a:prstGeom prst="rect">
              <a:avLst/>
            </a:prstGeom>
            <a:solidFill>
              <a:srgbClr val="CDFFC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>
                  <a:solidFill>
                    <a:prstClr val="black"/>
                  </a:solidFill>
                  <a:latin typeface="Arial" charset="0"/>
                </a:rPr>
                <a:t>Further horizontal transfer</a:t>
              </a:r>
              <a:endParaRPr lang="en-US" sz="2400" b="1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6398" name="Freeform 23"/>
            <p:cNvSpPr>
              <a:spLocks/>
            </p:cNvSpPr>
            <p:nvPr/>
          </p:nvSpPr>
          <p:spPr bwMode="auto">
            <a:xfrm>
              <a:off x="4066" y="2448"/>
              <a:ext cx="354" cy="298"/>
            </a:xfrm>
            <a:custGeom>
              <a:avLst/>
              <a:gdLst>
                <a:gd name="T0" fmla="*/ 20 w 354"/>
                <a:gd name="T1" fmla="*/ 0 h 298"/>
                <a:gd name="T2" fmla="*/ 26 w 354"/>
                <a:gd name="T3" fmla="*/ 125 h 298"/>
                <a:gd name="T4" fmla="*/ 162 w 354"/>
                <a:gd name="T5" fmla="*/ 258 h 298"/>
                <a:gd name="T6" fmla="*/ 220 w 354"/>
                <a:gd name="T7" fmla="*/ 282 h 298"/>
                <a:gd name="T8" fmla="*/ 295 w 354"/>
                <a:gd name="T9" fmla="*/ 298 h 298"/>
                <a:gd name="T10" fmla="*/ 354 w 354"/>
                <a:gd name="T11" fmla="*/ 296 h 2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4"/>
                <a:gd name="T19" fmla="*/ 0 h 298"/>
                <a:gd name="T20" fmla="*/ 354 w 354"/>
                <a:gd name="T21" fmla="*/ 298 h 2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4" h="298">
                  <a:moveTo>
                    <a:pt x="20" y="0"/>
                  </a:moveTo>
                  <a:cubicBezTo>
                    <a:pt x="0" y="30"/>
                    <a:pt x="8" y="92"/>
                    <a:pt x="26" y="125"/>
                  </a:cubicBezTo>
                  <a:cubicBezTo>
                    <a:pt x="35" y="176"/>
                    <a:pt x="113" y="245"/>
                    <a:pt x="162" y="258"/>
                  </a:cubicBezTo>
                  <a:cubicBezTo>
                    <a:pt x="178" y="270"/>
                    <a:pt x="199" y="278"/>
                    <a:pt x="220" y="282"/>
                  </a:cubicBezTo>
                  <a:cubicBezTo>
                    <a:pt x="244" y="291"/>
                    <a:pt x="269" y="294"/>
                    <a:pt x="295" y="298"/>
                  </a:cubicBezTo>
                  <a:cubicBezTo>
                    <a:pt x="348" y="295"/>
                    <a:pt x="328" y="296"/>
                    <a:pt x="354" y="29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399" name="Freeform 24"/>
            <p:cNvSpPr>
              <a:spLocks/>
            </p:cNvSpPr>
            <p:nvPr/>
          </p:nvSpPr>
          <p:spPr bwMode="auto">
            <a:xfrm>
              <a:off x="2368" y="3150"/>
              <a:ext cx="354" cy="298"/>
            </a:xfrm>
            <a:custGeom>
              <a:avLst/>
              <a:gdLst>
                <a:gd name="T0" fmla="*/ 20 w 354"/>
                <a:gd name="T1" fmla="*/ 0 h 298"/>
                <a:gd name="T2" fmla="*/ 26 w 354"/>
                <a:gd name="T3" fmla="*/ 125 h 298"/>
                <a:gd name="T4" fmla="*/ 162 w 354"/>
                <a:gd name="T5" fmla="*/ 258 h 298"/>
                <a:gd name="T6" fmla="*/ 220 w 354"/>
                <a:gd name="T7" fmla="*/ 282 h 298"/>
                <a:gd name="T8" fmla="*/ 295 w 354"/>
                <a:gd name="T9" fmla="*/ 298 h 298"/>
                <a:gd name="T10" fmla="*/ 354 w 354"/>
                <a:gd name="T11" fmla="*/ 296 h 29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4"/>
                <a:gd name="T19" fmla="*/ 0 h 298"/>
                <a:gd name="T20" fmla="*/ 354 w 354"/>
                <a:gd name="T21" fmla="*/ 298 h 29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4" h="298">
                  <a:moveTo>
                    <a:pt x="20" y="0"/>
                  </a:moveTo>
                  <a:cubicBezTo>
                    <a:pt x="0" y="30"/>
                    <a:pt x="8" y="92"/>
                    <a:pt x="26" y="125"/>
                  </a:cubicBezTo>
                  <a:cubicBezTo>
                    <a:pt x="35" y="176"/>
                    <a:pt x="113" y="245"/>
                    <a:pt x="162" y="258"/>
                  </a:cubicBezTo>
                  <a:cubicBezTo>
                    <a:pt x="178" y="270"/>
                    <a:pt x="199" y="278"/>
                    <a:pt x="220" y="282"/>
                  </a:cubicBezTo>
                  <a:cubicBezTo>
                    <a:pt x="244" y="291"/>
                    <a:pt x="269" y="294"/>
                    <a:pt x="295" y="298"/>
                  </a:cubicBezTo>
                  <a:cubicBezTo>
                    <a:pt x="348" y="295"/>
                    <a:pt x="328" y="296"/>
                    <a:pt x="354" y="29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6" name="Group 25"/>
            <p:cNvGrpSpPr>
              <a:grpSpLocks/>
            </p:cNvGrpSpPr>
            <p:nvPr/>
          </p:nvGrpSpPr>
          <p:grpSpPr bwMode="auto">
            <a:xfrm>
              <a:off x="2568" y="3408"/>
              <a:ext cx="720" cy="672"/>
              <a:chOff x="4944" y="3264"/>
              <a:chExt cx="720" cy="672"/>
            </a:xfrm>
          </p:grpSpPr>
          <p:sp>
            <p:nvSpPr>
              <p:cNvPr id="16402" name="Oval 26"/>
              <p:cNvSpPr>
                <a:spLocks noChangeArrowheads="1"/>
              </p:cNvSpPr>
              <p:nvPr/>
            </p:nvSpPr>
            <p:spPr bwMode="auto">
              <a:xfrm>
                <a:off x="4944" y="3264"/>
                <a:ext cx="720" cy="672"/>
              </a:xfrm>
              <a:prstGeom prst="ellipse">
                <a:avLst/>
              </a:prstGeom>
              <a:solidFill>
                <a:srgbClr val="6AF5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403" name="Text Box 27"/>
              <p:cNvSpPr txBox="1">
                <a:spLocks noChangeArrowheads="1"/>
              </p:cNvSpPr>
              <p:nvPr/>
            </p:nvSpPr>
            <p:spPr bwMode="auto">
              <a:xfrm>
                <a:off x="4992" y="3487"/>
                <a:ext cx="650" cy="192"/>
              </a:xfrm>
              <a:prstGeom prst="rect">
                <a:avLst/>
              </a:prstGeom>
              <a:solidFill>
                <a:srgbClr val="6AF5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b="1">
                    <a:solidFill>
                      <a:prstClr val="black"/>
                    </a:solidFill>
                    <a:latin typeface="Arial" charset="0"/>
                    <a:ea typeface="Osaka" charset="-128"/>
                    <a:cs typeface="Osaka" charset="-128"/>
                  </a:rPr>
                  <a:t>Species C</a:t>
                </a:r>
                <a:endParaRPr lang="en-US" sz="900" b="1">
                  <a:solidFill>
                    <a:srgbClr val="0000FF"/>
                  </a:solidFill>
                  <a:latin typeface="Arial" charset="0"/>
                  <a:ea typeface="Osaka" charset="-128"/>
                  <a:cs typeface="Osaka" charset="-128"/>
                </a:endParaRPr>
              </a:p>
            </p:txBody>
          </p:sp>
        </p:grpSp>
        <p:sp>
          <p:nvSpPr>
            <p:cNvPr id="16401" name="Text Box 28"/>
            <p:cNvSpPr txBox="1">
              <a:spLocks noChangeArrowheads="1"/>
            </p:cNvSpPr>
            <p:nvPr/>
          </p:nvSpPr>
          <p:spPr bwMode="auto">
            <a:xfrm>
              <a:off x="1384" y="3518"/>
              <a:ext cx="1248" cy="332"/>
            </a:xfrm>
            <a:prstGeom prst="rect">
              <a:avLst/>
            </a:prstGeom>
            <a:solidFill>
              <a:srgbClr val="CDFFC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>
                  <a:solidFill>
                    <a:prstClr val="black"/>
                  </a:solidFill>
                  <a:latin typeface="Arial" charset="0"/>
                </a:rPr>
                <a:t>Further horizontal transfer</a:t>
              </a:r>
              <a:endParaRPr lang="en-US" sz="2400" b="1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660232" y="6237312"/>
            <a:ext cx="2352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Izsvák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Zsuzsa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ábrája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3F1FA4-E230-B94C-9B56-2150FE5DF7C6}" type="datetime1">
              <a:rPr lang="hu-HU" smtClean="0"/>
              <a:t>17. 05. 16.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36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zövegdoboz 4"/>
          <p:cNvSpPr txBox="1">
            <a:spLocks noChangeArrowheads="1"/>
          </p:cNvSpPr>
          <p:nvPr/>
        </p:nvSpPr>
        <p:spPr bwMode="auto">
          <a:xfrm>
            <a:off x="500063" y="0"/>
            <a:ext cx="8310562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800"/>
              <a:t>NÉZŐPONTOK A KREÁCIÓ-EVOLÚCIÓ VITÁBAN</a:t>
            </a:r>
            <a:endParaRPr lang="en-US" sz="2800"/>
          </a:p>
        </p:txBody>
      </p:sp>
      <p:sp>
        <p:nvSpPr>
          <p:cNvPr id="7" name="Ellipszis 6"/>
          <p:cNvSpPr/>
          <p:nvPr/>
        </p:nvSpPr>
        <p:spPr>
          <a:xfrm>
            <a:off x="642938" y="3714750"/>
            <a:ext cx="2214562" cy="24288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dirty="0">
                <a:solidFill>
                  <a:schemeClr val="tx1"/>
                </a:solidFill>
              </a:rPr>
              <a:t>Isteni teremtés: </a:t>
            </a:r>
            <a:r>
              <a:rPr lang="hu-HU" b="1" dirty="0">
                <a:solidFill>
                  <a:schemeClr val="tx1"/>
                </a:solidFill>
              </a:rPr>
              <a:t>igen</a:t>
            </a:r>
          </a:p>
          <a:p>
            <a:pPr algn="ctr">
              <a:defRPr/>
            </a:pPr>
            <a:r>
              <a:rPr lang="hu-HU" dirty="0">
                <a:solidFill>
                  <a:schemeClr val="tx1"/>
                </a:solidFill>
              </a:rPr>
              <a:t>evolúció: </a:t>
            </a:r>
            <a:r>
              <a:rPr lang="hu-HU" b="1" dirty="0">
                <a:solidFill>
                  <a:srgbClr val="FF0000"/>
                </a:solidFill>
              </a:rPr>
              <a:t>nem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Ellipszis 10"/>
          <p:cNvSpPr/>
          <p:nvPr/>
        </p:nvSpPr>
        <p:spPr>
          <a:xfrm>
            <a:off x="5715000" y="3786188"/>
            <a:ext cx="2214563" cy="24288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dirty="0">
                <a:solidFill>
                  <a:schemeClr val="tx1"/>
                </a:solidFill>
              </a:rPr>
              <a:t>Isteni teremtés: </a:t>
            </a:r>
            <a:r>
              <a:rPr lang="hu-HU" dirty="0">
                <a:solidFill>
                  <a:srgbClr val="FF0000"/>
                </a:solidFill>
              </a:rPr>
              <a:t>nem</a:t>
            </a:r>
          </a:p>
          <a:p>
            <a:pPr algn="ctr">
              <a:defRPr/>
            </a:pPr>
            <a:r>
              <a:rPr lang="hu-HU" dirty="0">
                <a:solidFill>
                  <a:schemeClr val="tx1"/>
                </a:solidFill>
              </a:rPr>
              <a:t>evolúció: </a:t>
            </a:r>
            <a:r>
              <a:rPr lang="hu-HU" b="1" dirty="0">
                <a:solidFill>
                  <a:schemeClr val="tx1"/>
                </a:solidFill>
              </a:rPr>
              <a:t>igen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Ellipszis 11"/>
          <p:cNvSpPr/>
          <p:nvPr/>
        </p:nvSpPr>
        <p:spPr>
          <a:xfrm>
            <a:off x="3214688" y="785813"/>
            <a:ext cx="2214562" cy="24288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dirty="0">
                <a:solidFill>
                  <a:schemeClr val="tx1"/>
                </a:solidFill>
              </a:rPr>
              <a:t>Isteni teremtés: </a:t>
            </a:r>
            <a:r>
              <a:rPr lang="hu-HU" b="1" dirty="0">
                <a:solidFill>
                  <a:schemeClr val="tx1"/>
                </a:solidFill>
              </a:rPr>
              <a:t>igen</a:t>
            </a:r>
          </a:p>
          <a:p>
            <a:pPr algn="ctr">
              <a:defRPr/>
            </a:pPr>
            <a:r>
              <a:rPr lang="hu-HU" dirty="0">
                <a:solidFill>
                  <a:schemeClr val="tx1"/>
                </a:solidFill>
              </a:rPr>
              <a:t>evolúció: </a:t>
            </a:r>
            <a:r>
              <a:rPr lang="hu-HU" b="1" dirty="0">
                <a:solidFill>
                  <a:schemeClr val="tx1"/>
                </a:solidFill>
              </a:rPr>
              <a:t>igen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14" name="Egyenes összekötő nyíllal 13"/>
          <p:cNvCxnSpPr/>
          <p:nvPr/>
        </p:nvCxnSpPr>
        <p:spPr>
          <a:xfrm rot="5400000">
            <a:off x="2178844" y="2750344"/>
            <a:ext cx="1143000" cy="928688"/>
          </a:xfrm>
          <a:prstGeom prst="straightConnector1">
            <a:avLst/>
          </a:prstGeom>
          <a:ln w="7620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 rot="16200000" flipV="1">
            <a:off x="5214938" y="2928938"/>
            <a:ext cx="1143000" cy="857250"/>
          </a:xfrm>
          <a:prstGeom prst="straightConnector1">
            <a:avLst/>
          </a:prstGeom>
          <a:ln w="7620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 rot="10800000">
            <a:off x="3000375" y="5214938"/>
            <a:ext cx="2571750" cy="1587"/>
          </a:xfrm>
          <a:prstGeom prst="straightConnector1">
            <a:avLst/>
          </a:prstGeom>
          <a:ln w="7620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zövegdoboz 21"/>
          <p:cNvSpPr txBox="1"/>
          <p:nvPr/>
        </p:nvSpPr>
        <p:spPr>
          <a:xfrm>
            <a:off x="5929322" y="2357430"/>
            <a:ext cx="2357454" cy="369332"/>
          </a:xfrm>
          <a:prstGeom prst="rect">
            <a:avLst/>
          </a:prstGeom>
          <a:noFill/>
          <a:scene3d>
            <a:camera prst="orthographicFront">
              <a:rot lat="0" lon="21299999" rev="0"/>
            </a:camera>
            <a:lightRig rig="threePt" dir="t"/>
          </a:scene3d>
        </p:spPr>
        <p:txBody>
          <a:bodyPr>
            <a:spAutoFit/>
          </a:bodyPr>
          <a:lstStyle/>
          <a:p>
            <a:pPr>
              <a:defRPr/>
            </a:pPr>
            <a:r>
              <a:rPr lang="hu-HU" b="1" dirty="0">
                <a:latin typeface="Arial" charset="0"/>
                <a:cs typeface="Arial" charset="0"/>
              </a:rPr>
              <a:t>egyetért: evolúció</a:t>
            </a:r>
            <a:endParaRPr lang="en-US" b="1" dirty="0">
              <a:latin typeface="Arial" charset="0"/>
              <a:cs typeface="Arial" charset="0"/>
            </a:endParaRPr>
          </a:p>
        </p:txBody>
      </p:sp>
      <p:sp>
        <p:nvSpPr>
          <p:cNvPr id="173066" name="Szövegdoboz 22"/>
          <p:cNvSpPr txBox="1">
            <a:spLocks noChangeArrowheads="1"/>
          </p:cNvSpPr>
          <p:nvPr/>
        </p:nvSpPr>
        <p:spPr bwMode="auto">
          <a:xfrm>
            <a:off x="0" y="2357438"/>
            <a:ext cx="3000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b="1"/>
              <a:t>egyetért: Isteni teremtés</a:t>
            </a:r>
            <a:endParaRPr lang="en-US" b="1"/>
          </a:p>
        </p:txBody>
      </p:sp>
      <p:sp>
        <p:nvSpPr>
          <p:cNvPr id="173067" name="Szövegdoboz 23"/>
          <p:cNvSpPr txBox="1">
            <a:spLocks noChangeArrowheads="1"/>
          </p:cNvSpPr>
          <p:nvPr/>
        </p:nvSpPr>
        <p:spPr bwMode="auto">
          <a:xfrm>
            <a:off x="2786063" y="5786438"/>
            <a:ext cx="33575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b="1"/>
              <a:t>Isteni teremtés és evolúció összeegyeztethetetlen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4044176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HIT és TUDOMÁNY</a:t>
            </a:r>
            <a:endParaRPr lang="en-US" smtClean="0"/>
          </a:p>
        </p:txBody>
      </p:sp>
      <p:sp>
        <p:nvSpPr>
          <p:cNvPr id="176131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mtClean="0"/>
              <a:t>A HIT kérdése a </a:t>
            </a:r>
            <a:r>
              <a:rPr lang="hu-HU" b="1" smtClean="0">
                <a:solidFill>
                  <a:srgbClr val="FF0000"/>
                </a:solidFill>
              </a:rPr>
              <a:t>miért</a:t>
            </a:r>
          </a:p>
          <a:p>
            <a:r>
              <a:rPr lang="hu-HU" smtClean="0"/>
              <a:t>A TUDOMÁNY kérdése a </a:t>
            </a:r>
            <a:r>
              <a:rPr lang="hu-HU" b="1" smtClean="0">
                <a:solidFill>
                  <a:srgbClr val="FF0000"/>
                </a:solidFill>
              </a:rPr>
              <a:t>hogyan</a:t>
            </a:r>
          </a:p>
          <a:p>
            <a:endParaRPr lang="hu-HU" smtClean="0"/>
          </a:p>
          <a:p>
            <a:r>
              <a:rPr lang="hu-HU" smtClean="0"/>
              <a:t>Megkülönböztetendő, de az ember személyében el nem választható kategóriák</a:t>
            </a:r>
            <a:endParaRPr lang="en-US" smtClean="0"/>
          </a:p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189527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Az evolúciót Isten teremtette</a:t>
            </a:r>
            <a:endParaRPr lang="en-US" smtClean="0"/>
          </a:p>
        </p:txBody>
      </p:sp>
      <p:sp>
        <p:nvSpPr>
          <p:cNvPr id="178179" name="Tartalom helye 2"/>
          <p:cNvSpPr>
            <a:spLocks noGrp="1"/>
          </p:cNvSpPr>
          <p:nvPr>
            <p:ph idx="1"/>
          </p:nvPr>
        </p:nvSpPr>
        <p:spPr>
          <a:xfrm>
            <a:off x="214313" y="1714500"/>
            <a:ext cx="8229600" cy="4525963"/>
          </a:xfrm>
        </p:spPr>
        <p:txBody>
          <a:bodyPr/>
          <a:lstStyle/>
          <a:p>
            <a:r>
              <a:rPr lang="hu-HU" sz="2800" dirty="0" smtClean="0"/>
              <a:t>A hívő emberek meggyőződése, hogy a világ -- az élő és az élettelen világ egyaránt -- teremtés eredménye, s vallják, hogy </a:t>
            </a:r>
            <a:r>
              <a:rPr lang="hu-HU" sz="2800" b="1" dirty="0" smtClean="0">
                <a:solidFill>
                  <a:srgbClr val="FF0000"/>
                </a:solidFill>
              </a:rPr>
              <a:t>a teremtéssel kapcsolatos kérdések köre nem a tudomány területére tartozik</a:t>
            </a:r>
            <a:r>
              <a:rPr lang="hu-HU" sz="2800" dirty="0" smtClean="0"/>
              <a:t>. Hitük szerint </a:t>
            </a:r>
            <a:r>
              <a:rPr lang="hu-HU" sz="2800" b="1" dirty="0" smtClean="0">
                <a:solidFill>
                  <a:srgbClr val="FF0000"/>
                </a:solidFill>
              </a:rPr>
              <a:t>Isten nemcsak a világot</a:t>
            </a:r>
            <a:r>
              <a:rPr lang="hu-HU" sz="2800" dirty="0" smtClean="0"/>
              <a:t>, és annak élő és élettelen résztvevőit teremtette meg, hanem a </a:t>
            </a:r>
            <a:r>
              <a:rPr lang="hu-HU" sz="2800" b="1" dirty="0" smtClean="0">
                <a:solidFill>
                  <a:srgbClr val="FF0000"/>
                </a:solidFill>
              </a:rPr>
              <a:t>világ működésének </a:t>
            </a:r>
            <a:r>
              <a:rPr lang="hu-HU" sz="2800" b="1" u="sng" dirty="0" smtClean="0">
                <a:solidFill>
                  <a:srgbClr val="FF0000"/>
                </a:solidFill>
              </a:rPr>
              <a:t>törvényeit</a:t>
            </a:r>
            <a:r>
              <a:rPr lang="hu-HU" sz="2800" b="1" dirty="0" smtClean="0">
                <a:solidFill>
                  <a:srgbClr val="FF0000"/>
                </a:solidFill>
              </a:rPr>
              <a:t> </a:t>
            </a:r>
            <a:r>
              <a:rPr lang="hu-HU" sz="2800" dirty="0" smtClean="0"/>
              <a:t>is, így az evolúciót, tehát a genetikailag is öröklődő változások lehetőségét és létrejöttét. Ez már “emberléptékű” terület és tudományos megközelítéssel is vizsgálható terület</a:t>
            </a:r>
            <a:r>
              <a:rPr lang="hu-HU" sz="2800" smtClean="0"/>
              <a:t>. </a:t>
            </a:r>
            <a:endParaRPr lang="en-US" sz="2800" smtClean="0"/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5157760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ext Box 3"/>
          <p:cNvSpPr txBox="1">
            <a:spLocks noChangeArrowheads="1"/>
          </p:cNvSpPr>
          <p:nvPr/>
        </p:nvSpPr>
        <p:spPr bwMode="auto">
          <a:xfrm>
            <a:off x="1908175" y="374650"/>
            <a:ext cx="5291138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4400">
                <a:solidFill>
                  <a:srgbClr val="000000"/>
                </a:solidFill>
                <a:latin typeface="Times New Roman" pitchFamily="18" charset="0"/>
              </a:rPr>
              <a:t>Határsértések </a:t>
            </a:r>
          </a:p>
          <a:p>
            <a:pPr algn="ctr"/>
            <a:r>
              <a:rPr lang="hu-HU" sz="4400">
                <a:solidFill>
                  <a:srgbClr val="000000"/>
                </a:solidFill>
                <a:latin typeface="Times New Roman" pitchFamily="18" charset="0"/>
              </a:rPr>
              <a:t>tudomány és hit között</a:t>
            </a:r>
          </a:p>
          <a:p>
            <a:pPr algn="ctr"/>
            <a:r>
              <a:rPr lang="hu-HU" sz="4400">
                <a:solidFill>
                  <a:srgbClr val="000000"/>
                </a:solidFill>
                <a:latin typeface="Times New Roman" pitchFamily="18" charset="0"/>
              </a:rPr>
              <a:t>	</a:t>
            </a:r>
          </a:p>
        </p:txBody>
      </p:sp>
      <p:sp>
        <p:nvSpPr>
          <p:cNvPr id="177155" name="Text Box 4"/>
          <p:cNvSpPr txBox="1">
            <a:spLocks noChangeArrowheads="1"/>
          </p:cNvSpPr>
          <p:nvPr/>
        </p:nvSpPr>
        <p:spPr bwMode="auto">
          <a:xfrm>
            <a:off x="0" y="1989138"/>
            <a:ext cx="8926513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>
                <a:solidFill>
                  <a:srgbClr val="000000"/>
                </a:solidFill>
                <a:latin typeface="Times New Roman" pitchFamily="18" charset="0"/>
              </a:rPr>
              <a:t>“Csak kesereghetünk azok vakságán, akik a fizika területén </a:t>
            </a:r>
            <a:endParaRPr lang="hu-HU" sz="2800" i="1">
              <a:solidFill>
                <a:srgbClr val="000000"/>
              </a:solidFill>
              <a:latin typeface="Times New Roman" pitchFamily="18" charset="0"/>
            </a:endParaRPr>
          </a:p>
          <a:p>
            <a:r>
              <a:rPr lang="en-US" sz="2800" i="1">
                <a:solidFill>
                  <a:srgbClr val="000000"/>
                </a:solidFill>
                <a:latin typeface="Times New Roman" pitchFamily="18" charset="0"/>
              </a:rPr>
              <a:t>az egyházi hagyomány érvényességét fogadják el az értelem </a:t>
            </a:r>
            <a:endParaRPr lang="hu-HU" sz="2800" i="1">
              <a:solidFill>
                <a:srgbClr val="000000"/>
              </a:solidFill>
              <a:latin typeface="Times New Roman" pitchFamily="18" charset="0"/>
            </a:endParaRPr>
          </a:p>
          <a:p>
            <a:r>
              <a:rPr lang="en-US" sz="2800" i="1">
                <a:solidFill>
                  <a:srgbClr val="000000"/>
                </a:solidFill>
                <a:latin typeface="Times New Roman" pitchFamily="18" charset="0"/>
              </a:rPr>
              <a:t>és a kísérleti tapasztalás helyett; viszont  elrettenhetünk azok </a:t>
            </a:r>
            <a:endParaRPr lang="hu-HU" sz="2800" i="1">
              <a:solidFill>
                <a:srgbClr val="000000"/>
              </a:solidFill>
              <a:latin typeface="Times New Roman" pitchFamily="18" charset="0"/>
            </a:endParaRPr>
          </a:p>
          <a:p>
            <a:r>
              <a:rPr lang="en-US" sz="2800" i="1">
                <a:solidFill>
                  <a:srgbClr val="000000"/>
                </a:solidFill>
                <a:latin typeface="Times New Roman" pitchFamily="18" charset="0"/>
              </a:rPr>
              <a:t>tévedésén, akik a teológiában az értelem érveit tolják a </a:t>
            </a:r>
            <a:endParaRPr lang="hu-HU" sz="2800" i="1">
              <a:solidFill>
                <a:srgbClr val="000000"/>
              </a:solidFill>
              <a:latin typeface="Times New Roman" pitchFamily="18" charset="0"/>
            </a:endParaRPr>
          </a:p>
          <a:p>
            <a:r>
              <a:rPr lang="en-US" sz="2800" i="1">
                <a:solidFill>
                  <a:srgbClr val="000000"/>
                </a:solidFill>
                <a:latin typeface="Times New Roman" pitchFamily="18" charset="0"/>
              </a:rPr>
              <a:t>Szentírás és az Atyák hagyománya helyébe.” (Blaise Pascal)</a:t>
            </a:r>
            <a:endParaRPr lang="hu-HU" sz="2800">
              <a:solidFill>
                <a:srgbClr val="000000"/>
              </a:solidFill>
              <a:latin typeface="Times New Roman" pitchFamily="18" charset="0"/>
            </a:endParaRPr>
          </a:p>
          <a:p>
            <a:r>
              <a:rPr lang="hu-HU" sz="2800">
                <a:solidFill>
                  <a:srgbClr val="000000"/>
                </a:solidFill>
                <a:latin typeface="Times New Roman" pitchFamily="18" charset="0"/>
              </a:rPr>
              <a:t/>
            </a:r>
            <a:br>
              <a:rPr lang="hu-HU" sz="2800">
                <a:solidFill>
                  <a:srgbClr val="000000"/>
                </a:solidFill>
                <a:latin typeface="Times New Roman" pitchFamily="18" charset="0"/>
              </a:rPr>
            </a:br>
            <a:endParaRPr lang="hu-HU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7861" name="Text Box 5"/>
          <p:cNvSpPr txBox="1">
            <a:spLocks noChangeArrowheads="1"/>
          </p:cNvSpPr>
          <p:nvPr/>
        </p:nvSpPr>
        <p:spPr bwMode="auto">
          <a:xfrm>
            <a:off x="684213" y="5157788"/>
            <a:ext cx="7891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Meg kell-e különböztetni a 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tudomány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 és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i="1">
                <a:solidFill>
                  <a:srgbClr val="000000"/>
                </a:solidFill>
                <a:latin typeface="Times New Roman" pitchFamily="18" charset="0"/>
              </a:rPr>
              <a:t>hit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 területeit? Igen!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hu-HU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7862" name="Text Box 6"/>
          <p:cNvSpPr txBox="1">
            <a:spLocks noChangeArrowheads="1"/>
          </p:cNvSpPr>
          <p:nvPr/>
        </p:nvSpPr>
        <p:spPr bwMode="auto">
          <a:xfrm>
            <a:off x="2124075" y="5949950"/>
            <a:ext cx="4711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Times New Roman" pitchFamily="18" charset="0"/>
              </a:rPr>
              <a:t>Elszakítható-e a két terület? Nem!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hu-HU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7895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77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77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861" grpId="0"/>
      <p:bldP spid="37786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smtClean="0"/>
              <a:t>T</a:t>
            </a:r>
            <a:r>
              <a:rPr lang="en-US" b="1" smtClean="0"/>
              <a:t>eista evolúció</a:t>
            </a:r>
            <a:r>
              <a:rPr lang="hu-HU" smtClean="0"/>
              <a:t>-</a:t>
            </a:r>
            <a:r>
              <a:rPr lang="en-US" b="1" smtClean="0"/>
              <a:t>BioLogos</a:t>
            </a:r>
            <a:r>
              <a:rPr lang="hu-HU" b="1" smtClean="0"/>
              <a:t/>
            </a:r>
            <a:br>
              <a:rPr lang="hu-HU" b="1" smtClean="0"/>
            </a:br>
            <a:r>
              <a:rPr lang="hu-HU" sz="3200" b="1" smtClean="0"/>
              <a:t>(Francis Collins)</a:t>
            </a:r>
            <a:endParaRPr lang="en-US" sz="3200" smtClean="0"/>
          </a:p>
        </p:txBody>
      </p:sp>
      <p:sp>
        <p:nvSpPr>
          <p:cNvPr id="183299" name="Tartalom helye 2"/>
          <p:cNvSpPr>
            <a:spLocks noGrp="1"/>
          </p:cNvSpPr>
          <p:nvPr>
            <p:ph idx="1"/>
          </p:nvPr>
        </p:nvSpPr>
        <p:spPr>
          <a:xfrm>
            <a:off x="500063" y="2000250"/>
            <a:ext cx="8229600" cy="4525963"/>
          </a:xfrm>
        </p:spPr>
        <p:txBody>
          <a:bodyPr/>
          <a:lstStyle/>
          <a:p>
            <a:r>
              <a:rPr lang="hu-HU" smtClean="0"/>
              <a:t>Hívő, evolúciót elfogadó biológusok</a:t>
            </a:r>
            <a:r>
              <a:rPr lang="en-US" smtClean="0"/>
              <a:t> neves evolúcióbiológus </a:t>
            </a:r>
            <a:r>
              <a:rPr lang="hu-HU" smtClean="0"/>
              <a:t>, köztük</a:t>
            </a:r>
            <a:r>
              <a:rPr lang="en-US" smtClean="0"/>
              <a:t> hindu, muszlim, zsidó és keresztény teológusok, </a:t>
            </a:r>
            <a:r>
              <a:rPr lang="hu-HU" smtClean="0"/>
              <a:t>és </a:t>
            </a:r>
            <a:r>
              <a:rPr lang="en-US" smtClean="0"/>
              <a:t>II.János Pál pápa. </a:t>
            </a:r>
            <a:endParaRPr lang="hu-HU" smtClean="0"/>
          </a:p>
          <a:p>
            <a:endParaRPr lang="en-US" smtClean="0"/>
          </a:p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542269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teista</a:t>
            </a:r>
            <a:r>
              <a:rPr lang="en-US" dirty="0" smtClean="0"/>
              <a:t> </a:t>
            </a:r>
            <a:r>
              <a:rPr lang="en-US" dirty="0" err="1" smtClean="0"/>
              <a:t>evolúció</a:t>
            </a:r>
            <a:r>
              <a:rPr lang="en-US" dirty="0" smtClean="0"/>
              <a:t> 6 </a:t>
            </a:r>
            <a:r>
              <a:rPr lang="en-US" dirty="0" err="1" smtClean="0"/>
              <a:t>fő</a:t>
            </a:r>
            <a:r>
              <a:rPr lang="en-US" dirty="0" smtClean="0"/>
              <a:t> </a:t>
            </a:r>
            <a:r>
              <a:rPr lang="en-US" dirty="0" err="1" smtClean="0"/>
              <a:t>téte</a:t>
            </a:r>
            <a:r>
              <a:rPr lang="hu-HU" dirty="0" smtClean="0"/>
              <a:t>le</a:t>
            </a:r>
            <a:endParaRPr lang="en-US" dirty="0" smtClean="0"/>
          </a:p>
        </p:txBody>
      </p:sp>
      <p:sp>
        <p:nvSpPr>
          <p:cNvPr id="18432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</a:pPr>
            <a:r>
              <a:rPr lang="en-US" sz="2400" dirty="0" smtClean="0"/>
              <a:t>– </a:t>
            </a:r>
            <a:r>
              <a:rPr lang="en-US" sz="2400" dirty="0" err="1" smtClean="0"/>
              <a:t>Az</a:t>
            </a:r>
            <a:r>
              <a:rPr lang="en-US" sz="2400" dirty="0" smtClean="0"/>
              <a:t> </a:t>
            </a:r>
            <a:r>
              <a:rPr lang="en-US" sz="2400" dirty="0" err="1" smtClean="0"/>
              <a:t>univerzum</a:t>
            </a:r>
            <a:r>
              <a:rPr lang="en-US" sz="2400" dirty="0" smtClean="0"/>
              <a:t> kb. 14 </a:t>
            </a:r>
            <a:r>
              <a:rPr lang="en-US" sz="2400" dirty="0" err="1" smtClean="0"/>
              <a:t>milliárd</a:t>
            </a:r>
            <a:r>
              <a:rPr lang="en-US" sz="2400" dirty="0" smtClean="0"/>
              <a:t> </a:t>
            </a:r>
            <a:r>
              <a:rPr lang="en-US" sz="2400" dirty="0" err="1" smtClean="0"/>
              <a:t>évvel</a:t>
            </a:r>
            <a:r>
              <a:rPr lang="en-US" sz="2400" dirty="0" smtClean="0"/>
              <a:t> </a:t>
            </a:r>
            <a:r>
              <a:rPr lang="en-US" sz="2400" dirty="0" err="1" smtClean="0"/>
              <a:t>ezelőtt</a:t>
            </a:r>
            <a:r>
              <a:rPr lang="en-US" sz="2400" dirty="0" smtClean="0"/>
              <a:t> </a:t>
            </a:r>
            <a:r>
              <a:rPr lang="hu-HU" sz="2400" dirty="0" smtClean="0"/>
              <a:t> </a:t>
            </a:r>
            <a:r>
              <a:rPr lang="en-US" sz="2400" dirty="0" err="1" smtClean="0"/>
              <a:t>jött</a:t>
            </a:r>
            <a:r>
              <a:rPr lang="en-US" sz="2400" dirty="0" smtClean="0"/>
              <a:t> </a:t>
            </a:r>
            <a:r>
              <a:rPr lang="en-US" sz="2400" dirty="0" err="1" smtClean="0"/>
              <a:t>létre</a:t>
            </a:r>
            <a:r>
              <a:rPr lang="en-US" sz="2400" dirty="0" smtClean="0"/>
              <a:t> a </a:t>
            </a:r>
            <a:r>
              <a:rPr lang="en-US" sz="2400" dirty="0" err="1" smtClean="0"/>
              <a:t>semmiből</a:t>
            </a:r>
            <a:r>
              <a:rPr lang="en-US" sz="2400" dirty="0" smtClean="0"/>
              <a:t>.</a:t>
            </a:r>
          </a:p>
          <a:p>
            <a:pPr>
              <a:buFont typeface="Arial" pitchFamily="34" charset="0"/>
              <a:buNone/>
            </a:pPr>
            <a:r>
              <a:rPr lang="en-US" sz="2400" dirty="0" smtClean="0"/>
              <a:t>– Minden </a:t>
            </a:r>
            <a:r>
              <a:rPr lang="en-US" sz="2400" dirty="0" err="1" smtClean="0"/>
              <a:t>valószínűtlensége</a:t>
            </a:r>
            <a:r>
              <a:rPr lang="en-US" sz="2400" dirty="0" smtClean="0"/>
              <a:t> </a:t>
            </a:r>
            <a:r>
              <a:rPr lang="en-US" sz="2400" dirty="0" err="1" smtClean="0"/>
              <a:t>ellenére</a:t>
            </a:r>
            <a:r>
              <a:rPr lang="en-US" sz="2400" dirty="0" smtClean="0"/>
              <a:t> </a:t>
            </a:r>
            <a:r>
              <a:rPr lang="en-US" sz="2400" dirty="0" err="1" smtClean="0"/>
              <a:t>az</a:t>
            </a:r>
            <a:r>
              <a:rPr lang="en-US" sz="2400" dirty="0" smtClean="0"/>
              <a:t> </a:t>
            </a:r>
            <a:r>
              <a:rPr lang="en-US" sz="2400" dirty="0" err="1" smtClean="0"/>
              <a:t>univerzum</a:t>
            </a:r>
            <a:r>
              <a:rPr lang="en-US" sz="2400" dirty="0" smtClean="0"/>
              <a:t> </a:t>
            </a:r>
            <a:r>
              <a:rPr lang="en-US" sz="2400" dirty="0" err="1" smtClean="0"/>
              <a:t>tulajdonságai</a:t>
            </a:r>
            <a:r>
              <a:rPr lang="en-US" sz="2400" dirty="0" smtClean="0"/>
              <a:t> </a:t>
            </a:r>
            <a:r>
              <a:rPr lang="en-US" sz="2400" dirty="0" err="1" smtClean="0"/>
              <a:t>úgy</a:t>
            </a:r>
            <a:r>
              <a:rPr lang="en-US" sz="2400" dirty="0" smtClean="0"/>
              <a:t> </a:t>
            </a:r>
            <a:r>
              <a:rPr lang="en-US" sz="2400" dirty="0" err="1" smtClean="0"/>
              <a:t>lettek</a:t>
            </a:r>
            <a:r>
              <a:rPr lang="en-US" sz="2400" dirty="0" smtClean="0"/>
              <a:t> </a:t>
            </a:r>
            <a:r>
              <a:rPr lang="en-US" sz="2400" dirty="0" err="1" smtClean="0"/>
              <a:t>finomhangolva</a:t>
            </a:r>
            <a:r>
              <a:rPr lang="en-US" sz="2400" dirty="0" smtClean="0"/>
              <a:t>, </a:t>
            </a:r>
            <a:r>
              <a:rPr lang="en-US" sz="2400" dirty="0" err="1" smtClean="0"/>
              <a:t>hogy</a:t>
            </a:r>
            <a:r>
              <a:rPr lang="en-US" sz="2400" dirty="0" smtClean="0"/>
              <a:t> </a:t>
            </a:r>
            <a:r>
              <a:rPr lang="en-US" sz="2400" dirty="0" err="1" smtClean="0"/>
              <a:t>az</a:t>
            </a:r>
            <a:r>
              <a:rPr lang="en-US" sz="2400" dirty="0" smtClean="0"/>
              <a:t> </a:t>
            </a:r>
            <a:r>
              <a:rPr lang="en-US" sz="2400" dirty="0" err="1" smtClean="0"/>
              <a:t>élet</a:t>
            </a:r>
            <a:r>
              <a:rPr lang="en-US" sz="2400" dirty="0" smtClean="0"/>
              <a:t> </a:t>
            </a:r>
            <a:r>
              <a:rPr lang="en-US" sz="2400" dirty="0" err="1" smtClean="0"/>
              <a:t>kialakulhasson</a:t>
            </a:r>
            <a:r>
              <a:rPr lang="en-US" sz="2400" dirty="0" smtClean="0"/>
              <a:t>.</a:t>
            </a:r>
          </a:p>
          <a:p>
            <a:pPr>
              <a:buFont typeface="Arial" pitchFamily="34" charset="0"/>
              <a:buNone/>
            </a:pPr>
            <a:r>
              <a:rPr lang="en-US" sz="2400" dirty="0" smtClean="0"/>
              <a:t>– </a:t>
            </a:r>
            <a:r>
              <a:rPr lang="en-US" sz="2400" dirty="0" err="1" smtClean="0"/>
              <a:t>Bár</a:t>
            </a:r>
            <a:r>
              <a:rPr lang="en-US" sz="2400" dirty="0" smtClean="0"/>
              <a:t> </a:t>
            </a:r>
            <a:r>
              <a:rPr lang="en-US" sz="2400" dirty="0" err="1" smtClean="0"/>
              <a:t>az</a:t>
            </a:r>
            <a:r>
              <a:rPr lang="en-US" sz="2400" dirty="0" smtClean="0"/>
              <a:t> </a:t>
            </a:r>
            <a:r>
              <a:rPr lang="en-US" sz="2400" dirty="0" err="1" smtClean="0"/>
              <a:t>élet</a:t>
            </a:r>
            <a:r>
              <a:rPr lang="en-US" sz="2400" dirty="0" smtClean="0"/>
              <a:t> </a:t>
            </a:r>
            <a:r>
              <a:rPr lang="en-US" sz="2400" dirty="0" err="1" smtClean="0"/>
              <a:t>eredetének</a:t>
            </a:r>
            <a:r>
              <a:rPr lang="en-US" sz="2400" dirty="0" smtClean="0"/>
              <a:t>, a </a:t>
            </a:r>
            <a:r>
              <a:rPr lang="en-US" sz="2400" dirty="0" err="1" smtClean="0"/>
              <a:t>legprimitívebb</a:t>
            </a:r>
            <a:r>
              <a:rPr lang="en-US" sz="2400" dirty="0" smtClean="0"/>
              <a:t> </a:t>
            </a:r>
            <a:r>
              <a:rPr lang="en-US" sz="2400" dirty="0" err="1" smtClean="0"/>
              <a:t>mikroorganizmusok</a:t>
            </a:r>
            <a:r>
              <a:rPr lang="en-US" sz="2400" dirty="0" smtClean="0"/>
              <a:t> </a:t>
            </a:r>
            <a:r>
              <a:rPr lang="en-US" sz="2400" dirty="0" err="1" smtClean="0"/>
              <a:t>kialakulásának</a:t>
            </a:r>
            <a:r>
              <a:rPr lang="en-US" sz="2400" dirty="0" smtClean="0"/>
              <a:t> </a:t>
            </a:r>
            <a:r>
              <a:rPr lang="en-US" sz="2400" dirty="0" err="1" smtClean="0"/>
              <a:t>pontos</a:t>
            </a:r>
            <a:r>
              <a:rPr lang="en-US" sz="2400" dirty="0" smtClean="0"/>
              <a:t> </a:t>
            </a:r>
            <a:r>
              <a:rPr lang="en-US" sz="2400" dirty="0" err="1" smtClean="0"/>
              <a:t>mechanizmusát</a:t>
            </a:r>
            <a:r>
              <a:rPr lang="en-US" sz="2400" dirty="0" smtClean="0"/>
              <a:t> </a:t>
            </a:r>
            <a:r>
              <a:rPr lang="en-US" sz="2400" dirty="0" err="1" smtClean="0"/>
              <a:t>még</a:t>
            </a:r>
            <a:r>
              <a:rPr lang="en-US" sz="2400" dirty="0" smtClean="0"/>
              <a:t> </a:t>
            </a:r>
            <a:r>
              <a:rPr lang="en-US" sz="2400" dirty="0" err="1" smtClean="0"/>
              <a:t>nem</a:t>
            </a:r>
            <a:r>
              <a:rPr lang="en-US" sz="2400" dirty="0" smtClean="0"/>
              <a:t> </a:t>
            </a:r>
            <a:r>
              <a:rPr lang="en-US" sz="2400" dirty="0" err="1" smtClean="0"/>
              <a:t>ismerjük</a:t>
            </a:r>
            <a:r>
              <a:rPr lang="en-US" sz="2400" dirty="0" smtClean="0"/>
              <a:t>, de </a:t>
            </a:r>
            <a:r>
              <a:rPr lang="en-US" sz="2400" dirty="0" err="1" smtClean="0"/>
              <a:t>amint</a:t>
            </a:r>
            <a:r>
              <a:rPr lang="en-US" sz="2400" dirty="0" smtClean="0"/>
              <a:t> </a:t>
            </a:r>
            <a:r>
              <a:rPr lang="en-US" sz="2400" dirty="0" err="1" smtClean="0"/>
              <a:t>az</a:t>
            </a:r>
            <a:r>
              <a:rPr lang="en-US" sz="2400" dirty="0" smtClean="0"/>
              <a:t> </a:t>
            </a:r>
            <a:r>
              <a:rPr lang="en-US" sz="2400" dirty="0" err="1" smtClean="0"/>
              <a:t>élet</a:t>
            </a:r>
            <a:r>
              <a:rPr lang="en-US" sz="2400" dirty="0" smtClean="0"/>
              <a:t> </a:t>
            </a:r>
            <a:r>
              <a:rPr lang="en-US" sz="2400" dirty="0" err="1" smtClean="0"/>
              <a:t>létrejött</a:t>
            </a:r>
            <a:r>
              <a:rPr lang="en-US" sz="2400" dirty="0" smtClean="0"/>
              <a:t>, a </a:t>
            </a:r>
            <a:r>
              <a:rPr lang="en-US" sz="2400" dirty="0" err="1" smtClean="0"/>
              <a:t>természetes</a:t>
            </a:r>
            <a:r>
              <a:rPr lang="en-US" sz="2400" dirty="0" smtClean="0"/>
              <a:t> </a:t>
            </a:r>
            <a:r>
              <a:rPr lang="en-US" sz="2400" dirty="0" err="1" smtClean="0"/>
              <a:t>szelekción</a:t>
            </a:r>
            <a:r>
              <a:rPr lang="en-US" sz="2400" dirty="0" smtClean="0"/>
              <a:t> </a:t>
            </a:r>
            <a:r>
              <a:rPr lang="en-US" sz="2400" dirty="0" err="1" smtClean="0"/>
              <a:t>alapuló</a:t>
            </a:r>
            <a:r>
              <a:rPr lang="en-US" sz="2400" dirty="0" smtClean="0"/>
              <a:t> </a:t>
            </a:r>
            <a:r>
              <a:rPr lang="en-US" sz="2400" dirty="0" err="1" smtClean="0"/>
              <a:t>evolúció</a:t>
            </a:r>
            <a:r>
              <a:rPr lang="en-US" sz="2400" dirty="0" smtClean="0"/>
              <a:t> </a:t>
            </a:r>
            <a:r>
              <a:rPr lang="en-US" sz="2400" dirty="0" err="1" smtClean="0"/>
              <a:t>tette</a:t>
            </a:r>
            <a:r>
              <a:rPr lang="en-US" sz="2400" dirty="0" smtClean="0"/>
              <a:t> </a:t>
            </a:r>
            <a:r>
              <a:rPr lang="en-US" sz="2400" dirty="0" err="1" smtClean="0"/>
              <a:t>lehetővé</a:t>
            </a:r>
            <a:r>
              <a:rPr lang="en-US" sz="2400" dirty="0" smtClean="0"/>
              <a:t> a </a:t>
            </a:r>
            <a:r>
              <a:rPr lang="en-US" sz="2400" dirty="0" err="1" smtClean="0"/>
              <a:t>biológiai</a:t>
            </a:r>
            <a:r>
              <a:rPr lang="en-US" sz="2400" dirty="0" smtClean="0"/>
              <a:t> </a:t>
            </a:r>
            <a:r>
              <a:rPr lang="en-US" sz="2400" dirty="0" err="1" smtClean="0"/>
              <a:t>sokféleség</a:t>
            </a:r>
            <a:r>
              <a:rPr lang="en-US" sz="2400" dirty="0" smtClean="0"/>
              <a:t> </a:t>
            </a:r>
            <a:r>
              <a:rPr lang="en-US" sz="2400" dirty="0" err="1" smtClean="0"/>
              <a:t>és</a:t>
            </a:r>
            <a:r>
              <a:rPr lang="en-US" sz="2400" dirty="0" smtClean="0"/>
              <a:t> </a:t>
            </a:r>
            <a:r>
              <a:rPr lang="en-US" sz="2400" dirty="0" err="1" smtClean="0"/>
              <a:t>komplexitás</a:t>
            </a:r>
            <a:r>
              <a:rPr lang="en-US" sz="2400" dirty="0" smtClean="0"/>
              <a:t> </a:t>
            </a:r>
            <a:r>
              <a:rPr lang="en-US" sz="2400" dirty="0" err="1" smtClean="0"/>
              <a:t>kialakulását</a:t>
            </a:r>
            <a:r>
              <a:rPr lang="en-US" sz="2400" dirty="0" smtClean="0"/>
              <a:t> 3-4 </a:t>
            </a:r>
            <a:r>
              <a:rPr lang="en-US" sz="2400" dirty="0" err="1" smtClean="0"/>
              <a:t>milliárd</a:t>
            </a:r>
            <a:r>
              <a:rPr lang="en-US" sz="2400" dirty="0" smtClean="0"/>
              <a:t> </a:t>
            </a:r>
            <a:r>
              <a:rPr lang="en-US" sz="2400" dirty="0" err="1" smtClean="0"/>
              <a:t>év</a:t>
            </a:r>
            <a:r>
              <a:rPr lang="en-US" sz="2400" dirty="0" smtClean="0"/>
              <a:t> </a:t>
            </a:r>
            <a:r>
              <a:rPr lang="en-US" sz="2400" dirty="0" err="1" smtClean="0"/>
              <a:t>alatt</a:t>
            </a:r>
            <a:r>
              <a:rPr lang="en-US" sz="2400" dirty="0" smtClean="0"/>
              <a:t>.</a:t>
            </a:r>
            <a:r>
              <a:rPr lang="hu-HU" sz="2400" dirty="0" smtClean="0"/>
              <a:t> </a:t>
            </a:r>
            <a:r>
              <a:rPr lang="en-US" sz="2400" dirty="0" err="1" smtClean="0"/>
              <a:t>Tehát</a:t>
            </a:r>
            <a:r>
              <a:rPr lang="en-US" sz="2400" dirty="0" smtClean="0"/>
              <a:t> </a:t>
            </a:r>
            <a:r>
              <a:rPr lang="en-US" sz="2400" dirty="0" err="1" smtClean="0"/>
              <a:t>hangsúlyozni</a:t>
            </a:r>
            <a:r>
              <a:rPr lang="en-US" sz="2400" dirty="0" smtClean="0"/>
              <a:t> </a:t>
            </a:r>
            <a:r>
              <a:rPr lang="en-US" sz="2400" dirty="0" err="1" smtClean="0"/>
              <a:t>kell</a:t>
            </a:r>
            <a:r>
              <a:rPr lang="en-US" sz="2400" dirty="0" smtClean="0"/>
              <a:t>, </a:t>
            </a:r>
            <a:r>
              <a:rPr lang="en-US" sz="2400" dirty="0" err="1" smtClean="0"/>
              <a:t>hogy</a:t>
            </a:r>
            <a:r>
              <a:rPr lang="en-US" sz="2400" dirty="0" smtClean="0"/>
              <a:t> </a:t>
            </a:r>
            <a:r>
              <a:rPr lang="en-US" sz="2400" b="1" dirty="0" err="1" smtClean="0"/>
              <a:t>az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evolúciós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tudományos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elmélet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semmit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nem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mond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az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élet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keletkezéséről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csak</a:t>
            </a:r>
            <a:r>
              <a:rPr lang="en-US" sz="2400" b="1" dirty="0" smtClean="0"/>
              <a:t> a </a:t>
            </a:r>
            <a:r>
              <a:rPr lang="en-US" sz="2400" b="1" dirty="0" err="1" smtClean="0"/>
              <a:t>már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létrejött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életformák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sokféleségének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kialakulásáról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szól</a:t>
            </a:r>
            <a:r>
              <a:rPr lang="en-US" sz="2400" b="1" dirty="0" smtClean="0"/>
              <a:t>.</a:t>
            </a:r>
          </a:p>
          <a:p>
            <a:r>
              <a:rPr lang="en-US" sz="2400" dirty="0" smtClean="0"/>
              <a:t>	</a:t>
            </a:r>
            <a:r>
              <a:rPr lang="hu-HU" sz="2400" dirty="0" smtClean="0"/>
              <a:t> </a:t>
            </a:r>
            <a:endParaRPr lang="en-US" sz="2400" dirty="0" smtClean="0"/>
          </a:p>
        </p:txBody>
      </p:sp>
      <p:pic>
        <p:nvPicPr>
          <p:cNvPr id="453634" name="Picture 2" descr="http://richpoi.com/images/content/29494_ferenc-papa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214422"/>
            <a:ext cx="8467137" cy="49053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79491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3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</a:pPr>
            <a:r>
              <a:rPr lang="en-US" sz="2400" smtClean="0"/>
              <a:t> – Amint az evolúciós folyamatok elindultak, </a:t>
            </a:r>
            <a:r>
              <a:rPr lang="hu-HU" sz="2400" smtClean="0"/>
              <a:t>ebben az értelemben </a:t>
            </a:r>
            <a:r>
              <a:rPr lang="en-US" sz="2400" smtClean="0"/>
              <a:t>nem volt többé szükség természetfölötti beavatkozásra.</a:t>
            </a:r>
          </a:p>
          <a:p>
            <a:pPr>
              <a:buFont typeface="Arial" pitchFamily="34" charset="0"/>
              <a:buNone/>
            </a:pPr>
            <a:r>
              <a:rPr lang="en-US" sz="2400" smtClean="0"/>
              <a:t> – Az ember része az evolúciós folyamatnak, és az emberszabású majmokkal közös őstől származik.</a:t>
            </a:r>
          </a:p>
          <a:p>
            <a:pPr>
              <a:buFont typeface="Arial" pitchFamily="34" charset="0"/>
              <a:buNone/>
            </a:pPr>
            <a:r>
              <a:rPr lang="en-US" sz="2400" smtClean="0"/>
              <a:t> – Az ember minden evolúciós magyarázaton felül egyedi teremtmény, hiszen spirituális természete is van. Ez magában foglalja az Erkölcsi Törvény létezését (a jó és a rossz ismeretét), és Isten keresését, ami minden emberi kultúra sajátja történelmi korszakoktól függetlenül.</a:t>
            </a:r>
          </a:p>
          <a:p>
            <a:pPr>
              <a:buFont typeface="Arial" pitchFamily="34" charset="0"/>
              <a:buNone/>
            </a:pPr>
            <a:endParaRPr lang="en-US" sz="2400" smtClean="0"/>
          </a:p>
        </p:txBody>
      </p:sp>
      <p:sp>
        <p:nvSpPr>
          <p:cNvPr id="185347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 teista evolúció 6 fő téte</a:t>
            </a:r>
            <a:r>
              <a:rPr lang="hu-HU" smtClean="0"/>
              <a:t>le (folyt.)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76882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2" y="32085"/>
            <a:ext cx="6172200" cy="1524000"/>
          </a:xfrm>
        </p:spPr>
        <p:txBody>
          <a:bodyPr/>
          <a:lstStyle/>
          <a:p>
            <a:r>
              <a:rPr lang="en-GB" sz="3600" dirty="0">
                <a:solidFill>
                  <a:srgbClr val="000090"/>
                </a:solidFill>
                <a:latin typeface="+mn-lt"/>
              </a:rPr>
              <a:t>The eukaryotic cell is </a:t>
            </a:r>
            <a:r>
              <a:rPr lang="en-GB" sz="3600" dirty="0" smtClean="0">
                <a:solidFill>
                  <a:srgbClr val="000090"/>
                </a:solidFill>
                <a:latin typeface="+mn-lt"/>
              </a:rPr>
              <a:t>complex in a different way</a:t>
            </a:r>
            <a:endParaRPr lang="en-GB" sz="3600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104451" name="Picture 3" descr="auto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8575995" cy="396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611560" y="5992384"/>
            <a:ext cx="798502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  <a:latin typeface="Arial"/>
              </a:rPr>
              <a:t>It took </a:t>
            </a:r>
            <a:r>
              <a:rPr lang="en-US" sz="2400" dirty="0">
                <a:solidFill>
                  <a:srgbClr val="000090"/>
                </a:solidFill>
                <a:latin typeface="Arial"/>
                <a:sym typeface="Symbol" charset="0"/>
              </a:rPr>
              <a:t></a:t>
            </a:r>
            <a:r>
              <a:rPr lang="en-US" sz="2400" dirty="0">
                <a:solidFill>
                  <a:srgbClr val="000090"/>
                </a:solidFill>
                <a:latin typeface="Arial"/>
              </a:rPr>
              <a:t>2 billion years for life to reach this complexity</a:t>
            </a:r>
            <a:r>
              <a:rPr lang="en-US" sz="2400" dirty="0" smtClean="0">
                <a:solidFill>
                  <a:srgbClr val="000090"/>
                </a:solidFill>
                <a:latin typeface="Arial"/>
              </a:rPr>
              <a:t>!</a:t>
            </a:r>
          </a:p>
          <a:p>
            <a:r>
              <a:rPr lang="en-US" sz="2400" dirty="0" smtClean="0">
                <a:solidFill>
                  <a:srgbClr val="000090"/>
                </a:solidFill>
                <a:latin typeface="Arial"/>
              </a:rPr>
              <a:t>Two kinds of complexity of </a:t>
            </a:r>
            <a:r>
              <a:rPr lang="en-US" sz="2400" dirty="0" err="1" smtClean="0">
                <a:solidFill>
                  <a:srgbClr val="000090"/>
                </a:solidFill>
                <a:latin typeface="Arial"/>
              </a:rPr>
              <a:t>prokariotic</a:t>
            </a:r>
            <a:r>
              <a:rPr lang="en-US" sz="2400" dirty="0" smtClean="0">
                <a:solidFill>
                  <a:srgbClr val="000090"/>
                </a:solidFill>
                <a:latin typeface="Arial"/>
              </a:rPr>
              <a:t> and </a:t>
            </a:r>
            <a:r>
              <a:rPr lang="en-US" sz="2400" dirty="0" err="1" smtClean="0">
                <a:solidFill>
                  <a:srgbClr val="000090"/>
                </a:solidFill>
                <a:latin typeface="Arial"/>
              </a:rPr>
              <a:t>eukariotic</a:t>
            </a:r>
            <a:r>
              <a:rPr lang="en-US" sz="2400" dirty="0" smtClean="0">
                <a:solidFill>
                  <a:srgbClr val="000090"/>
                </a:solidFill>
                <a:latin typeface="Arial"/>
              </a:rPr>
              <a:t> cells</a:t>
            </a:r>
            <a:endParaRPr lang="en-US" sz="2400" dirty="0">
              <a:solidFill>
                <a:srgbClr val="00009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4336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 teista evolúció</a:t>
            </a:r>
            <a:r>
              <a:rPr lang="hu-HU" smtClean="0"/>
              <a:t>-BioLogos lényege</a:t>
            </a:r>
            <a:endParaRPr lang="en-US" smtClean="0"/>
          </a:p>
        </p:txBody>
      </p:sp>
      <p:sp>
        <p:nvSpPr>
          <p:cNvPr id="186371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smtClean="0"/>
              <a:t>A BioLogos tehát </a:t>
            </a:r>
            <a:r>
              <a:rPr lang="en-US" sz="2800" b="1" smtClean="0"/>
              <a:t>nem a világegyetemről alkotott ismereteink hiányosságait próbálja Istennel kitölteni, hanem Istent válaszként kínálja olyan kérdésekre, amelyeket a tudomány fel sem tehet, és nem is tudna megválaszolni. Pl.: Miből, honnan jött létre az univerzum? Mi az élet értelme? Mi történik velünk halálunk után? Az ID-vel szemben a BioLogos nem akar tudományos teóriaként megjelenni, hiszen igazságát csak az elme, a lélek spirituális logikájával lehet tesztelni.</a:t>
            </a:r>
            <a:endParaRPr lang="en-US" sz="2800" smtClean="0"/>
          </a:p>
          <a:p>
            <a:endParaRPr lang="en-US" sz="2800" smtClean="0"/>
          </a:p>
        </p:txBody>
      </p:sp>
    </p:spTree>
    <p:extLst>
      <p:ext uri="{BB962C8B-B14F-4D97-AF65-F5344CB8AC3E}">
        <p14:creationId xmlns:p14="http://schemas.microsoft.com/office/powerpoint/2010/main" val="17411713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A2AAEA-CB53-8341-8B09-1FFA27A3A8D7}" type="datetime1">
              <a:rPr lang="hu-HU" smtClean="0"/>
              <a:t>17. 05. 16.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977900"/>
            <a:ext cx="725170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04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4000" dirty="0" smtClean="0"/>
              <a:t>Az élőlények egyszerűsége: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hu-HU" sz="2800" dirty="0" smtClean="0"/>
              <a:t>közös pontok (teljesség igénye nélkül!)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hu-HU" dirty="0" smtClean="0"/>
              <a:t>DNS</a:t>
            </a:r>
          </a:p>
          <a:p>
            <a:pPr eaLnBrk="1" hangingPunct="1"/>
            <a:r>
              <a:rPr lang="hu-HU" dirty="0" smtClean="0"/>
              <a:t>Anyagcsereutak</a:t>
            </a:r>
          </a:p>
          <a:p>
            <a:pPr eaLnBrk="1" hangingPunct="1"/>
            <a:r>
              <a:rPr lang="hu-HU" dirty="0" smtClean="0"/>
              <a:t>Genetikai kód</a:t>
            </a:r>
          </a:p>
          <a:p>
            <a:pPr eaLnBrk="1" hangingPunct="1"/>
            <a:r>
              <a:rPr lang="hu-HU" dirty="0" smtClean="0"/>
              <a:t>Biokatalizátorok: ált. fehérjék</a:t>
            </a:r>
          </a:p>
          <a:p>
            <a:pPr eaLnBrk="1" hangingPunct="1"/>
            <a:r>
              <a:rPr lang="hu-HU" dirty="0" smtClean="0"/>
              <a:t>Alapvető strukturális hasonlóságok: sejtes szerveződés, a sejt három alrendszere (határoló, anyagcsere, programozó)</a:t>
            </a:r>
          </a:p>
          <a:p>
            <a:pPr eaLnBrk="1" hangingPunct="1"/>
            <a:r>
              <a:rPr lang="hu-HU" dirty="0" smtClean="0"/>
              <a:t>A prokarioták másképpen komplexek mint az eukarioták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323E78-04CF-2F41-AC1C-5083C518D8E2}" type="datetime1">
              <a:rPr lang="hu-HU" smtClean="0"/>
              <a:t>17. 05. 16.</a:t>
            </a:fld>
            <a:endParaRPr lang="hu-HU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"/>
</p:tagLst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CCEC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E2F4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4080"/>
      </a:hlink>
      <a:folHlink>
        <a:srgbClr val="8B8BAD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0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4080"/>
      </a:hlink>
      <a:folHlink>
        <a:srgbClr val="8B8BAD"/>
      </a:folHlink>
    </a:clrScheme>
    <a:fontScheme name="Default Design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1497</TotalTime>
  <Words>1965</Words>
  <Application>Microsoft Macintosh PowerPoint</Application>
  <PresentationFormat>On-screen Show (4:3)</PresentationFormat>
  <Paragraphs>533</Paragraphs>
  <Slides>81</Slides>
  <Notes>71</Notes>
  <HiddenSlides>0</HiddenSlides>
  <MMClips>0</MMClips>
  <ScaleCrop>false</ScaleCrop>
  <HeadingPairs>
    <vt:vector size="6" baseType="variant">
      <vt:variant>
        <vt:lpstr>Theme</vt:lpstr>
      </vt:variant>
      <vt:variant>
        <vt:i4>10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81</vt:i4>
      </vt:variant>
    </vt:vector>
  </HeadingPairs>
  <TitlesOfParts>
    <vt:vector size="93" baseType="lpstr">
      <vt:lpstr>Office-téma</vt:lpstr>
      <vt:lpstr>1_Office-téma</vt:lpstr>
      <vt:lpstr>2_Default Design</vt:lpstr>
      <vt:lpstr>4_Office 主题</vt:lpstr>
      <vt:lpstr>Blank Presentation</vt:lpstr>
      <vt:lpstr>9_Default Design</vt:lpstr>
      <vt:lpstr>2_Alapértelmezett terv</vt:lpstr>
      <vt:lpstr>10_Default Design</vt:lpstr>
      <vt:lpstr>3_Default Design</vt:lpstr>
      <vt:lpstr>2_Office-téma</vt:lpstr>
      <vt:lpstr>Clip</vt:lpstr>
      <vt:lpstr>Photo Editor Photo</vt:lpstr>
      <vt:lpstr>PowerPoint Presentation</vt:lpstr>
      <vt:lpstr>PowerPoint Presentation</vt:lpstr>
      <vt:lpstr>The simplest cells are bacteria</vt:lpstr>
      <vt:lpstr>PowerPoint Presentation</vt:lpstr>
      <vt:lpstr>Az élet</vt:lpstr>
      <vt:lpstr>Az első makromolekula:  DNS, RNS, fehérje ???</vt:lpstr>
      <vt:lpstr>PowerPoint Presentation</vt:lpstr>
      <vt:lpstr>The eukaryotic cell is complex in a different way</vt:lpstr>
      <vt:lpstr>Az élőlények egyszerűsége:  közös pontok (teljesség igénye nélkül!)</vt:lpstr>
      <vt:lpstr>Az élőlények egyszerűsége:  közös pontok</vt:lpstr>
      <vt:lpstr>Programvezérlő alrendszer</vt:lpstr>
      <vt:lpstr>A határoló alrendszer</vt:lpstr>
      <vt:lpstr>Az anyagcsere alrendszer </vt:lpstr>
      <vt:lpstr>Az élőlények változatossága</vt:lpstr>
      <vt:lpstr>PowerPoint Presentation</vt:lpstr>
      <vt:lpstr>Az evolúció motorjai: a mutáció és a szelekció</vt:lpstr>
      <vt:lpstr>PowerPoint Presentation</vt:lpstr>
      <vt:lpstr>Másolási hibák</vt:lpstr>
      <vt:lpstr>Másolási hibák</vt:lpstr>
      <vt:lpstr>PowerPoint Presentation</vt:lpstr>
      <vt:lpstr>Másolási „hibák”</vt:lpstr>
      <vt:lpstr>Másolási hibák</vt:lpstr>
      <vt:lpstr>Másolási hibák</vt:lpstr>
      <vt:lpstr>Charles Darwin</vt:lpstr>
      <vt:lpstr>Egy példa a komplexitás növekedésére</vt:lpstr>
      <vt:lpstr>Evolúció</vt:lpstr>
      <vt:lpstr>Korábbi teória</vt:lpstr>
      <vt:lpstr>Charles Darwin</vt:lpstr>
      <vt:lpstr>Populáció genetika</vt:lpstr>
      <vt:lpstr>Természetes szelekció</vt:lpstr>
      <vt:lpstr>PowerPoint Presentation</vt:lpstr>
      <vt:lpstr>Az evolúció bizonyitékai</vt:lpstr>
      <vt:lpstr>Az evolúció bizonyitékai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Keleti hosszú nyakú teknős</vt:lpstr>
      <vt:lpstr>Az evolúció bizonyitékai</vt:lpstr>
      <vt:lpstr>Sedimentation</vt:lpstr>
      <vt:lpstr>Layers of sediment</vt:lpstr>
      <vt:lpstr>Fractured rock</vt:lpstr>
      <vt:lpstr>Fossil fish</vt:lpstr>
      <vt:lpstr>PowerPoint Presentation</vt:lpstr>
      <vt:lpstr>Vertebrate fossil record</vt:lpstr>
      <vt:lpstr>Evolutionary pathways 2</vt:lpstr>
      <vt:lpstr>Incorrect evolutionary sequence</vt:lpstr>
      <vt:lpstr>‘Correct’ evolutionary sequence</vt:lpstr>
      <vt:lpstr>PowerPoint Presentation</vt:lpstr>
      <vt:lpstr>PowerPoint Presentation</vt:lpstr>
      <vt:lpstr>Az adaptáció szerepe az evolúcióban Mimikri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Új fajok kialakulása</vt:lpstr>
      <vt:lpstr>TERMÉSZETES SZELEKCIÓ</vt:lpstr>
      <vt:lpstr>PowerPoint Presentation</vt:lpstr>
      <vt:lpstr>PowerPoint Presentation</vt:lpstr>
      <vt:lpstr>PowerPoint Presentation</vt:lpstr>
      <vt:lpstr>Kreáció = kreácionizmus</vt:lpstr>
      <vt:lpstr>PowerPoint Presentation</vt:lpstr>
      <vt:lpstr>PowerPoint Presentation</vt:lpstr>
      <vt:lpstr>PowerPoint Presentation</vt:lpstr>
      <vt:lpstr>„csak így történhetett”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HIT és TUDOMÁNY</vt:lpstr>
      <vt:lpstr>Az evolúciót Isten teremtette</vt:lpstr>
      <vt:lpstr>PowerPoint Presentation</vt:lpstr>
      <vt:lpstr>Teista evolúció-BioLogos (Francis Collins)</vt:lpstr>
      <vt:lpstr>A teista evolúció 6 fő tétele</vt:lpstr>
      <vt:lpstr>A teista evolúció 6 fő tétele (folyt.)</vt:lpstr>
      <vt:lpstr>A teista evolúció-BioLogos lényege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Andras Falus</dc:creator>
  <cp:lastModifiedBy>András Falus</cp:lastModifiedBy>
  <cp:revision>72</cp:revision>
  <dcterms:created xsi:type="dcterms:W3CDTF">2011-10-31T07:41:56Z</dcterms:created>
  <dcterms:modified xsi:type="dcterms:W3CDTF">2017-05-16T18:05:58Z</dcterms:modified>
</cp:coreProperties>
</file>