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729" r:id="rId2"/>
    <p:sldMasterId id="2147483765" r:id="rId3"/>
    <p:sldMasterId id="2147483779" r:id="rId4"/>
    <p:sldMasterId id="2147483793" r:id="rId5"/>
    <p:sldMasterId id="2147483806" r:id="rId6"/>
    <p:sldMasterId id="2147483818" r:id="rId7"/>
    <p:sldMasterId id="2147483820" r:id="rId8"/>
  </p:sldMasterIdLst>
  <p:notesMasterIdLst>
    <p:notesMasterId r:id="rId51"/>
  </p:notesMasterIdLst>
  <p:sldIdLst>
    <p:sldId id="376" r:id="rId9"/>
    <p:sldId id="377" r:id="rId10"/>
    <p:sldId id="378" r:id="rId11"/>
    <p:sldId id="379" r:id="rId12"/>
    <p:sldId id="380" r:id="rId13"/>
    <p:sldId id="381" r:id="rId14"/>
    <p:sldId id="361" r:id="rId15"/>
    <p:sldId id="362" r:id="rId16"/>
    <p:sldId id="341" r:id="rId17"/>
    <p:sldId id="355" r:id="rId18"/>
    <p:sldId id="353" r:id="rId19"/>
    <p:sldId id="342" r:id="rId20"/>
    <p:sldId id="363" r:id="rId21"/>
    <p:sldId id="352" r:id="rId22"/>
    <p:sldId id="319" r:id="rId23"/>
    <p:sldId id="354" r:id="rId24"/>
    <p:sldId id="356" r:id="rId25"/>
    <p:sldId id="335" r:id="rId26"/>
    <p:sldId id="360" r:id="rId27"/>
    <p:sldId id="370" r:id="rId28"/>
    <p:sldId id="325" r:id="rId29"/>
    <p:sldId id="369" r:id="rId30"/>
    <p:sldId id="365" r:id="rId31"/>
    <p:sldId id="359" r:id="rId32"/>
    <p:sldId id="371" r:id="rId33"/>
    <p:sldId id="345" r:id="rId34"/>
    <p:sldId id="346" r:id="rId35"/>
    <p:sldId id="372" r:id="rId36"/>
    <p:sldId id="264" r:id="rId37"/>
    <p:sldId id="275" r:id="rId38"/>
    <p:sldId id="305" r:id="rId39"/>
    <p:sldId id="373" r:id="rId40"/>
    <p:sldId id="337" r:id="rId41"/>
    <p:sldId id="374" r:id="rId42"/>
    <p:sldId id="338" r:id="rId43"/>
    <p:sldId id="339" r:id="rId44"/>
    <p:sldId id="375" r:id="rId45"/>
    <p:sldId id="367" r:id="rId46"/>
    <p:sldId id="368" r:id="rId47"/>
    <p:sldId id="336" r:id="rId48"/>
    <p:sldId id="357" r:id="rId49"/>
    <p:sldId id="366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0" autoAdjust="0"/>
    <p:restoredTop sz="94696" autoAdjust="0"/>
  </p:normalViewPr>
  <p:slideViewPr>
    <p:cSldViewPr snapToGrid="0" snapToObjects="1">
      <p:cViewPr varScale="1">
        <p:scale>
          <a:sx n="96" d="100"/>
          <a:sy n="96" d="100"/>
        </p:scale>
        <p:origin x="-112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9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50" Type="http://schemas.openxmlformats.org/officeDocument/2006/relationships/slide" Target="slides/slide42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AB659-259D-2641-B13C-E2326FF4EB8A}" type="datetimeFigureOut">
              <a:rPr lang="en-US" smtClean="0"/>
              <a:t>17. 02. 22.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79468-0DF3-8542-A5A2-F70764DB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6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04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140E810-6476-EB40-9E78-5C89B61907E9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78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78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A46871-80EB-4402-B534-C89929DBDF75}" type="slidenum">
              <a:rPr lang="en-US" smtClean="0">
                <a:solidFill>
                  <a:srgbClr val="000000"/>
                </a:solidFill>
                <a:latin typeface="Calibri"/>
              </a:rPr>
              <a:pPr/>
              <a:t>14</a:t>
            </a:fld>
            <a:endParaRPr lang="en-US" smtClean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282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83E74A-8C40-4768-A376-DC2659F85527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90D9800-07E1-4F12-B9F6-62B04B2E7F30}" type="slidenum">
              <a:rPr lang="en-US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Figure 21.7 Types of DNA sequences in the human genome.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8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34499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65C81E2-AAA5-DF4F-8ACB-B53ED5D86853}" type="slidenum">
              <a:rPr lang="hu-HU" sz="1200">
                <a:solidFill>
                  <a:srgbClr val="000000"/>
                </a:solidFill>
              </a:rPr>
              <a:pPr eaLnBrk="1" hangingPunct="1"/>
              <a:t>18</a:t>
            </a:fld>
            <a:endParaRPr lang="hu-H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82FC0-D62A-4734-8A99-6A2429C96F3E}" type="slidenum">
              <a:rPr lang="de-CH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pPr/>
              <a:t>19</a:t>
            </a:fld>
            <a:endParaRPr lang="de-CH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hu-H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61EDDD-D788-1741-9D58-9FCABA8C15AB}" type="slidenum">
              <a:rPr lang="en-US"/>
              <a:pPr/>
              <a:t>22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75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11469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3518ED-47C8-4DEC-8847-15B6942FA868}" type="slidenum">
              <a:rPr lang="en-GB">
                <a:solidFill>
                  <a:srgbClr val="000000"/>
                </a:solidFill>
                <a:latin typeface="Calibri"/>
                <a:cs typeface="Arial" charset="0"/>
              </a:rPr>
              <a:pPr/>
              <a:t>26</a:t>
            </a:fld>
            <a:endParaRPr lang="en-GB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11878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21C245-7033-40AF-8ECD-248ADE05BC01}" type="slidenum">
              <a:rPr lang="en-GB">
                <a:solidFill>
                  <a:srgbClr val="000000"/>
                </a:solidFill>
                <a:latin typeface="Calibri"/>
                <a:cs typeface="Arial" charset="0"/>
              </a:rPr>
              <a:pPr/>
              <a:t>27</a:t>
            </a:fld>
            <a:endParaRPr lang="en-GB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>
              <a:latin typeface="Arial" pitchFamily="34" charset="0"/>
              <a:ea typeface="Geneva"/>
              <a:cs typeface="Genev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81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5828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40AB634-FFAB-9D4A-83D7-D5171B259778}" type="slidenum">
              <a:rPr lang="en-US">
                <a:latin typeface="Calibri" charset="0"/>
              </a:rPr>
              <a:pPr eaLnBrk="1" hangingPunct="1"/>
              <a:t>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D18A69-2BCC-1244-828D-D1CFF3311DE4}" type="slidenum">
              <a:rPr lang="en-US">
                <a:solidFill>
                  <a:srgbClr val="000000"/>
                </a:solidFill>
              </a:rPr>
              <a:pPr eaLnBrk="1" hangingPunct="1"/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143125" y="685800"/>
            <a:ext cx="2572941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7B96BD-A82C-7541-8E98-14436D90BF41}" type="slidenum">
              <a:rPr lang="hu-HU">
                <a:solidFill>
                  <a:srgbClr val="000000"/>
                </a:solidFill>
                <a:latin typeface="Times New Roman" charset="0"/>
              </a:rPr>
              <a:pPr eaLnBrk="1" hangingPunct="1"/>
              <a:t>39</a:t>
            </a:fld>
            <a:endParaRPr lang="hu-HU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5F8601-6176-0A40-977C-3F348CCF1F72}" type="slidenum">
              <a:rPr lang="en-US" sz="1200">
                <a:latin typeface="Calibri" charset="0"/>
              </a:rPr>
              <a:pPr eaLnBrk="1" hangingPunct="1"/>
              <a:t>41</a:t>
            </a:fld>
            <a:endParaRPr lang="en-US" sz="1200">
              <a:latin typeface="Calibri" charset="0"/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603E27A-8E3B-5F47-B047-D9EB3834E4D4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4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39B64D5-05F3-AD4B-B4F1-825FC9C5C56C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5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044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3751373-0FBF-4148-A96F-37ED579D195A}" type="slidenum">
              <a:rPr lang="hu-HU">
                <a:solidFill>
                  <a:srgbClr val="000000"/>
                </a:solidFill>
                <a:latin typeface="Calibri" charset="0"/>
              </a:rPr>
              <a:pPr eaLnBrk="1" hangingPunct="1"/>
              <a:t>6</a:t>
            </a:fld>
            <a:endParaRPr lang="hu-HU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822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822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B4AD4D-52C7-4906-948E-C1E3EDAB878A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8</a:t>
            </a:fld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8354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28355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B4C70D5-F513-B643-8783-3CEA40D660B3}" type="slidenum">
              <a:rPr lang="hu-HU" sz="1200">
                <a:solidFill>
                  <a:srgbClr val="000000"/>
                </a:solidFill>
              </a:rPr>
              <a:pPr eaLnBrk="1" hangingPunct="1"/>
              <a:t>10</a:t>
            </a:fld>
            <a:endParaRPr lang="hu-H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FC39E0DE-382F-4F22-A5C5-3998F1333AAF}" type="slidenum">
              <a:rPr lang="hu-HU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11</a:t>
            </a:fld>
            <a:endParaRPr lang="hu-H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DFFEA9B-FDDA-49A8-90E2-5EF67967160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1119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9ADE32-B95D-4556-BF17-1EB129BED5F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603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4A93E41-8988-41B0-894E-C04A4F5DE89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820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189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3DFE3EA-C8A6-440C-9336-2A97FBA5413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3399135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DA685BF-C3D0-4445-B911-C901B7DE6C8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8574053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2DB4921-BB6A-4A32-A49A-82441700C8A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3015275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7CDABD0-3341-44A6-815E-6580C561EB2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7349315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F19F5D3-0583-4A3B-B686-2AEA6FAB7E4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2913146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B265245-7729-4979-BA25-CD7F22D83E5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543827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91CEBE9-30D4-4F6D-9E0B-06BFE89EA97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608734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F304A38-A664-4EEF-8B7E-54D1F7F657E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5051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EB8AF25-E4AB-45C1-A489-CDEFFF87BEC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058362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8F14CF-CBAD-4AB0-B63F-24B1D9C58D4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2638941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26E481-AF69-412B-894B-B5A92E17232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8113167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881CBA5-1C55-4652-88BC-2E20D2D8427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0355293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E8386-9048-4A07-A6D6-A0E470F89A81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282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61844-26D6-4CFB-8BD4-871F95059DAF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5245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D4548-2A62-4446-9F9C-2E82C7282C47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158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A2CC1-F0DA-43A7-A692-E70BD6BDA471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5293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B6044-B4D4-47A3-B534-0923A63D4764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857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06415-90EB-4E87-80EF-F810F14D0C08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350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B64B68A-FE5C-422D-9F8D-7388E413032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771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9E814-D819-4CF5-AEEB-0B3810516EF9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977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50767-2B22-40A1-8C99-2A720EC96A30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242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940A8-BEF6-43F7-A34E-CDCFDB682FFE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220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00CEF-63E8-4368-85C0-24699E0F7423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9234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37CA8-2C39-40A1-B2BF-A0778B6FA315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6447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23112-4B2E-45F0-8C9F-623256BBA726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9480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9E77E-658B-4B7E-A787-19F4A8B64049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5869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63540-1A57-4C5E-874F-59B62C12AF3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43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A58B7-14CC-4083-B500-AA32EDC54CB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3135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46524-441C-49EF-97B9-44A7647AB8E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1246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7EB9282-772D-4203-9BFB-A0882893068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6120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019EF-3C84-471F-A3E2-729D03E63D5F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31955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71BBF-C6DB-4B53-95D6-E4F43489C610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8417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BC552-307E-497F-B396-95FE1F38CD49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81663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276FC-E19E-45C1-87AE-ADB35BF6134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066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28C89-FF53-4507-9C22-A39B2A07161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345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711D0-D45B-4728-ADD4-7097A75F5CC0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443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41E45-1B90-444E-B189-A70FFFA3817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6400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F71EB-6D70-4544-A94F-863159A0A5F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09020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296" indent="0" algn="ctr">
              <a:buNone/>
              <a:defRPr/>
            </a:lvl2pPr>
            <a:lvl3pPr marL="828592" indent="0" algn="ctr">
              <a:buNone/>
              <a:defRPr/>
            </a:lvl3pPr>
            <a:lvl4pPr marL="1242888" indent="0" algn="ctr">
              <a:buNone/>
              <a:defRPr/>
            </a:lvl4pPr>
            <a:lvl5pPr marL="1657185" indent="0" algn="ctr">
              <a:buNone/>
              <a:defRPr/>
            </a:lvl5pPr>
            <a:lvl6pPr marL="2071482" indent="0" algn="ctr">
              <a:buNone/>
              <a:defRPr/>
            </a:lvl6pPr>
            <a:lvl7pPr marL="2485778" indent="0" algn="ctr">
              <a:buNone/>
              <a:defRPr/>
            </a:lvl7pPr>
            <a:lvl8pPr marL="2900074" indent="0" algn="ctr">
              <a:buNone/>
              <a:defRPr/>
            </a:lvl8pPr>
            <a:lvl9pPr marL="3314372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900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1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7178A30-B4E2-4495-BEBE-F39F470A716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89465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880" y="440687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296" indent="0">
              <a:buNone/>
              <a:defRPr sz="1600"/>
            </a:lvl2pPr>
            <a:lvl3pPr marL="828592" indent="0">
              <a:buNone/>
              <a:defRPr sz="1500"/>
            </a:lvl3pPr>
            <a:lvl4pPr marL="1242888" indent="0">
              <a:buNone/>
              <a:defRPr sz="1300"/>
            </a:lvl4pPr>
            <a:lvl5pPr marL="1657185" indent="0">
              <a:buNone/>
              <a:defRPr sz="1300"/>
            </a:lvl5pPr>
            <a:lvl6pPr marL="2071482" indent="0">
              <a:buNone/>
              <a:defRPr sz="1300"/>
            </a:lvl6pPr>
            <a:lvl7pPr marL="2485778" indent="0">
              <a:buNone/>
              <a:defRPr sz="1300"/>
            </a:lvl7pPr>
            <a:lvl8pPr marL="2900074" indent="0">
              <a:buNone/>
              <a:defRPr sz="1300"/>
            </a:lvl8pPr>
            <a:lvl9pPr marL="3314372" indent="0">
              <a:buNone/>
              <a:defRPr sz="13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659149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72480" y="1906761"/>
            <a:ext cx="383472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5442" y="1906761"/>
            <a:ext cx="383472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990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922" y="27508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296" indent="0">
              <a:buNone/>
              <a:defRPr sz="1800" b="1"/>
            </a:lvl2pPr>
            <a:lvl3pPr marL="828592" indent="0">
              <a:buNone/>
              <a:defRPr sz="1600" b="1"/>
            </a:lvl3pPr>
            <a:lvl4pPr marL="1242888" indent="0">
              <a:buNone/>
              <a:defRPr sz="1500" b="1"/>
            </a:lvl4pPr>
            <a:lvl5pPr marL="1657185" indent="0">
              <a:buNone/>
              <a:defRPr sz="1500" b="1"/>
            </a:lvl5pPr>
            <a:lvl6pPr marL="2071482" indent="0">
              <a:buNone/>
              <a:defRPr sz="1500" b="1"/>
            </a:lvl6pPr>
            <a:lvl7pPr marL="2485778" indent="0">
              <a:buNone/>
              <a:defRPr sz="1500" b="1"/>
            </a:lvl7pPr>
            <a:lvl8pPr marL="2900074" indent="0">
              <a:buNone/>
              <a:defRPr sz="1500" b="1"/>
            </a:lvl8pPr>
            <a:lvl9pPr marL="3314372" indent="0">
              <a:buNone/>
              <a:defRPr sz="15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296" indent="0">
              <a:buNone/>
              <a:defRPr sz="1800" b="1"/>
            </a:lvl2pPr>
            <a:lvl3pPr marL="828592" indent="0">
              <a:buNone/>
              <a:defRPr sz="1600" b="1"/>
            </a:lvl3pPr>
            <a:lvl4pPr marL="1242888" indent="0">
              <a:buNone/>
              <a:defRPr sz="1500" b="1"/>
            </a:lvl4pPr>
            <a:lvl5pPr marL="1657185" indent="0">
              <a:buNone/>
              <a:defRPr sz="1500" b="1"/>
            </a:lvl5pPr>
            <a:lvl6pPr marL="2071482" indent="0">
              <a:buNone/>
              <a:defRPr sz="1500" b="1"/>
            </a:lvl6pPr>
            <a:lvl7pPr marL="2485778" indent="0">
              <a:buNone/>
              <a:defRPr sz="1500" b="1"/>
            </a:lvl7pPr>
            <a:lvl8pPr marL="2900074" indent="0">
              <a:buNone/>
              <a:defRPr sz="1500" b="1"/>
            </a:lvl8pPr>
            <a:lvl9pPr marL="3314372" indent="0">
              <a:buNone/>
              <a:defRPr sz="15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364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982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2984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920" y="143440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296" indent="0">
              <a:buNone/>
              <a:defRPr sz="1100"/>
            </a:lvl2pPr>
            <a:lvl3pPr marL="828592" indent="0">
              <a:buNone/>
              <a:defRPr sz="900"/>
            </a:lvl3pPr>
            <a:lvl4pPr marL="1242888" indent="0">
              <a:buNone/>
              <a:defRPr sz="800"/>
            </a:lvl4pPr>
            <a:lvl5pPr marL="1657185" indent="0">
              <a:buNone/>
              <a:defRPr sz="800"/>
            </a:lvl5pPr>
            <a:lvl6pPr marL="2071482" indent="0">
              <a:buNone/>
              <a:defRPr sz="800"/>
            </a:lvl6pPr>
            <a:lvl7pPr marL="2485778" indent="0">
              <a:buNone/>
              <a:defRPr sz="800"/>
            </a:lvl7pPr>
            <a:lvl8pPr marL="2900074" indent="0">
              <a:buNone/>
              <a:defRPr sz="800"/>
            </a:lvl8pPr>
            <a:lvl9pPr marL="3314372" indent="0">
              <a:buNone/>
              <a:defRPr sz="8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18669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296" indent="0">
              <a:buNone/>
              <a:defRPr sz="2500"/>
            </a:lvl2pPr>
            <a:lvl3pPr marL="828592" indent="0">
              <a:buNone/>
              <a:defRPr sz="2200"/>
            </a:lvl3pPr>
            <a:lvl4pPr marL="1242888" indent="0">
              <a:buNone/>
              <a:defRPr sz="1800"/>
            </a:lvl4pPr>
            <a:lvl5pPr marL="1657185" indent="0">
              <a:buNone/>
              <a:defRPr sz="1800"/>
            </a:lvl5pPr>
            <a:lvl6pPr marL="2071482" indent="0">
              <a:buNone/>
              <a:defRPr sz="1800"/>
            </a:lvl6pPr>
            <a:lvl7pPr marL="2485778" indent="0">
              <a:buNone/>
              <a:defRPr sz="1800"/>
            </a:lvl7pPr>
            <a:lvl8pPr marL="2900074" indent="0">
              <a:buNone/>
              <a:defRPr sz="1800"/>
            </a:lvl8pPr>
            <a:lvl9pPr marL="3314372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296" indent="0">
              <a:buNone/>
              <a:defRPr sz="1100"/>
            </a:lvl2pPr>
            <a:lvl3pPr marL="828592" indent="0">
              <a:buNone/>
              <a:defRPr sz="900"/>
            </a:lvl3pPr>
            <a:lvl4pPr marL="1242888" indent="0">
              <a:buNone/>
              <a:defRPr sz="800"/>
            </a:lvl4pPr>
            <a:lvl5pPr marL="1657185" indent="0">
              <a:buNone/>
              <a:defRPr sz="800"/>
            </a:lvl5pPr>
            <a:lvl6pPr marL="2071482" indent="0">
              <a:buNone/>
              <a:defRPr sz="800"/>
            </a:lvl6pPr>
            <a:lvl7pPr marL="2485778" indent="0">
              <a:buNone/>
              <a:defRPr sz="800"/>
            </a:lvl7pPr>
            <a:lvl8pPr marL="2900074" indent="0">
              <a:buNone/>
              <a:defRPr sz="800"/>
            </a:lvl8pPr>
            <a:lvl9pPr marL="3314372" indent="0">
              <a:buNone/>
              <a:defRPr sz="8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192124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923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28962" y="568860"/>
            <a:ext cx="1951200" cy="5656914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72480" y="568860"/>
            <a:ext cx="5718240" cy="565691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167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1117600" y="609600"/>
            <a:ext cx="6908800" cy="5486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711200" y="6273800"/>
            <a:ext cx="18288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  <a:ea typeface="Lucida Sans Unicode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49600" y="62738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  <a:ea typeface="Lucida Sans Unicode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6604000" y="6273800"/>
            <a:ext cx="1828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D13F1A3-6B09-CE42-BCA3-6D913B692ECF}" type="slidenum">
              <a:rPr lang="hu-HU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62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AA0BBAE-546D-4B18-8BD2-F0834DC2BE3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38457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3BF57-9920-D443-88C3-5537231685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78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6D248-01D1-CF40-A51C-834A5B545F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344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FAA62-2764-9447-AA3A-0FEBE83E1D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827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B8F4B-4915-DD4D-B307-EB7A9A8309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534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E117A-85FE-1E41-8321-416E404AB5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004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E2750-43C3-D244-8ABF-62BE08C9AD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669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96711-FBFF-A749-9A14-80E0ADB260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9109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206EE-DD85-9449-966B-4209CC54D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206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B06B4-EAF4-D945-951F-A9D231BF40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798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A2BD8-BCA8-3E4A-8A35-BA33FE8930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08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C555725-031F-4B68-B8F6-CA0B246EB8C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09214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34715-0EB4-D846-8A10-0B628FC959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033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 rtl="1">
              <a:defRPr>
                <a:latin typeface="Times New Roman" pitchFamily="18" charset="0"/>
                <a:cs typeface="Times New Roman (Hebrew)" charset="-79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1">
              <a:defRPr>
                <a:latin typeface="Times New Roman" pitchFamily="18" charset="0"/>
                <a:cs typeface="Times New Roman (Hebrew)" charset="-79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1">
              <a:defRPr>
                <a:latin typeface="Times New Roman" pitchFamily="18" charset="0"/>
                <a:cs typeface="Times New Roman (Hebrew)" charset="-79"/>
              </a:defRPr>
            </a:lvl1pPr>
          </a:lstStyle>
          <a:p>
            <a:pPr>
              <a:defRPr/>
            </a:pPr>
            <a:fld id="{7A99389C-CB6B-4948-856D-350B7EA9285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48147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0393D3-7B59-314B-BAC9-B1F8298E4E22}" type="datetimeFigureOut">
              <a:rPr lang="en-US"/>
              <a:pPr/>
              <a:t>17. 02. 22.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3CA21-F3BB-F44C-9C53-B7B464A043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50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DCE7DD-BE8E-7148-A137-F3A2979AEF9B}" type="datetimeFigureOut">
              <a:rPr lang="en-US"/>
              <a:pPr/>
              <a:t>17. 02. 22.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4734C-0347-9B4D-8D6D-E901AF68DD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551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194FB2-3E0F-3748-826D-CC3074404AC6}" type="datetimeFigureOut">
              <a:rPr lang="en-US"/>
              <a:pPr/>
              <a:t>17. 02. 22.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D5249-E1F5-3F41-A89C-BC35B4F339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412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7BE5FE-175A-C246-94A0-6977356C0804}" type="datetimeFigureOut">
              <a:rPr lang="en-US"/>
              <a:pPr/>
              <a:t>17. 02. 22.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76B9EB-B9C1-F848-9C7A-8C69493C39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250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B79276-C8C2-4043-AD1D-E60A7363789D}" type="datetimeFigureOut">
              <a:rPr lang="en-US"/>
              <a:pPr/>
              <a:t>17. 02. 22.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8411D-48BE-CE4C-A7B7-ABF7E41028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580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552D6B-CC98-C741-9F13-85FA6741521C}" type="datetimeFigureOut">
              <a:rPr lang="en-US"/>
              <a:pPr/>
              <a:t>17. 02. 22.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3A266-5C7D-4E40-8CFF-91250B1055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199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895052-246D-C54B-A361-2FE2A1BD3A23}" type="datetimeFigureOut">
              <a:rPr lang="en-US"/>
              <a:pPr/>
              <a:t>17. 02. 22.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E5175-0B06-F44A-942D-22D012BB2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162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4EA486-1112-E447-9F94-80B334DAC8D5}" type="datetimeFigureOut">
              <a:rPr lang="en-US"/>
              <a:pPr/>
              <a:t>17. 02. 22.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317AA-E32A-A243-8123-166046D3CD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6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96C3710-38E5-41E6-93B9-C5DE59A119F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17634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F7CDE5-8A75-B74E-B21B-5D66A9F75ABD}" type="datetimeFigureOut">
              <a:rPr lang="en-US"/>
              <a:pPr/>
              <a:t>17. 02. 22.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A8CDB-A12F-CC40-B723-2AD5C444AC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368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89949C-393A-2941-AED7-2F20E59B71C4}" type="datetimeFigureOut">
              <a:rPr lang="en-US"/>
              <a:pPr/>
              <a:t>17. 02. 22.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1D0E3-4D76-4848-A78C-339AF30DA9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342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F0BAE0-55BB-D448-AEC0-E0745817D612}" type="datetimeFigureOut">
              <a:rPr lang="en-US"/>
              <a:pPr/>
              <a:t>17. 02. 22.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C7A11-E0C8-F74B-BAEC-59FB98A4EE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916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722312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8F1B2-0AD8-D948-B3CE-E1D89E8915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28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47BDA40-2844-43ED-AEF3-27AE8477FC2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516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43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fld id="{0A0FFE60-4347-473D-95DA-5059CE06C16C}" type="slidenum">
              <a:rPr lang="hu-HU"/>
              <a:pPr defTabSz="914400"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402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7D456B6-AA18-42A1-B91C-545010BD0B0D}" type="slidenum">
              <a:rPr lang="hu-HU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3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 xmlns:p14="http://schemas.microsoft.com/office/powerpoint/2010/main"/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8DC5D16-00B9-4FC9-8EF2-A4E2902B22B0}" type="slidenum">
              <a:rPr lang="en-US"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79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996B1A0-8F75-41FC-A4D2-177DBF761E35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06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568325"/>
            <a:ext cx="780732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00" y="1906588"/>
            <a:ext cx="780732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50318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xStyles>
    <p:titleStyle>
      <a:lvl1pPr algn="ctr" defTabSz="41275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1275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ea typeface="ＭＳ Ｐゴシック" charset="0"/>
          <a:cs typeface="Lucida Sans Unicode" charset="0"/>
        </a:defRPr>
      </a:lvl2pPr>
      <a:lvl3pPr algn="ctr" defTabSz="41275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ea typeface="ＭＳ Ｐゴシック" charset="0"/>
          <a:cs typeface="Lucida Sans Unicode" charset="0"/>
        </a:defRPr>
      </a:lvl3pPr>
      <a:lvl4pPr algn="ctr" defTabSz="41275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ea typeface="ＭＳ Ｐゴシック" charset="0"/>
          <a:cs typeface="Lucida Sans Unicode" charset="0"/>
        </a:defRPr>
      </a:lvl4pPr>
      <a:lvl5pPr algn="ctr" defTabSz="41275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ea typeface="ＭＳ Ｐゴシック" charset="0"/>
          <a:cs typeface="Lucida Sans Unicode" charset="0"/>
        </a:defRPr>
      </a:lvl5pPr>
      <a:lvl6pPr marL="1392496" indent="-195641" algn="l" defTabSz="41429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6pPr>
      <a:lvl7pPr marL="1806794" indent="-195641" algn="l" defTabSz="41429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7pPr>
      <a:lvl8pPr marL="2221088" indent="-195641" algn="l" defTabSz="41429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8pPr>
      <a:lvl9pPr marL="2635389" indent="-195641" algn="l" defTabSz="41429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9pPr>
    </p:titleStyle>
    <p:bodyStyle>
      <a:lvl1pPr marL="390525" indent="-292100" algn="l" defTabSz="412750" rtl="0" eaLnBrk="0" fontAlgn="base" hangingPunct="0">
        <a:lnSpc>
          <a:spcPct val="97000"/>
        </a:lnSpc>
        <a:spcBef>
          <a:spcPct val="0"/>
        </a:spcBef>
        <a:spcAft>
          <a:spcPts val="1288"/>
        </a:spcAft>
        <a:buClr>
          <a:srgbClr val="000000"/>
        </a:buClr>
        <a:buSzPct val="45000"/>
        <a:buFont typeface="StarSymbol" charset="0"/>
        <a:buChar char="●"/>
        <a:defRPr sz="29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81050" indent="-260350" algn="l" defTabSz="412750" rtl="0" eaLnBrk="0" fontAlgn="base" hangingPunct="0">
        <a:lnSpc>
          <a:spcPct val="97000"/>
        </a:lnSpc>
        <a:spcBef>
          <a:spcPct val="0"/>
        </a:spcBef>
        <a:spcAft>
          <a:spcPts val="1038"/>
        </a:spcAft>
        <a:buClr>
          <a:srgbClr val="000000"/>
        </a:buClr>
        <a:buSzPct val="75000"/>
        <a:buFont typeface="StarSymbol" charset="0"/>
        <a:buChar char="–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173163" indent="-195263" algn="l" defTabSz="412750" rtl="0" eaLnBrk="0" fontAlgn="base" hangingPunct="0">
        <a:lnSpc>
          <a:spcPct val="97000"/>
        </a:lnSpc>
        <a:spcBef>
          <a:spcPct val="0"/>
        </a:spcBef>
        <a:spcAft>
          <a:spcPts val="775"/>
        </a:spcAft>
        <a:buClr>
          <a:srgbClr val="000000"/>
        </a:buClr>
        <a:buSzPct val="45000"/>
        <a:buFont typeface="StarSymbol" charset="0"/>
        <a:buChar char="●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563688" indent="-195263" algn="l" defTabSz="412750" rtl="0" eaLnBrk="0" fontAlgn="base" hangingPunct="0">
        <a:lnSpc>
          <a:spcPct val="97000"/>
        </a:lnSpc>
        <a:spcBef>
          <a:spcPct val="0"/>
        </a:spcBef>
        <a:spcAft>
          <a:spcPts val="52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1955800" indent="-195263" algn="l" defTabSz="412750" rtl="0" eaLnBrk="0" fontAlgn="base" hangingPunct="0">
        <a:lnSpc>
          <a:spcPct val="97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370697" indent="-195641" algn="l" defTabSz="414296" rtl="0" fontAlgn="base" hangingPunct="0">
        <a:lnSpc>
          <a:spcPct val="9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784991" indent="-195641" algn="l" defTabSz="414296" rtl="0" fontAlgn="base" hangingPunct="0">
        <a:lnSpc>
          <a:spcPct val="9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99287" indent="-195641" algn="l" defTabSz="414296" rtl="0" fontAlgn="base" hangingPunct="0">
        <a:lnSpc>
          <a:spcPct val="9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613584" indent="-195641" algn="l" defTabSz="414296" rtl="0" fontAlgn="base" hangingPunct="0">
        <a:lnSpc>
          <a:spcPct val="9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296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592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888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185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1482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5778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0074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4372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3691025-A2B0-8145-AD48-76DA3EA43D86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54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>
                <a:solidFill>
                  <a:srgbClr val="000000"/>
                </a:solidFill>
                <a:latin typeface="Times New Roman" pitchFamily="-65" charset="0"/>
                <a:ea typeface="宋体" pitchFamily="-65" charset="-122"/>
                <a:cs typeface="宋体" pitchFamily="-65" charset="-122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>
                <a:solidFill>
                  <a:srgbClr val="000000"/>
                </a:solidFill>
                <a:latin typeface="Times New Roman" pitchFamily="-65" charset="0"/>
                <a:ea typeface="宋体" pitchFamily="-65" charset="-122"/>
                <a:cs typeface="宋体" pitchFamily="-65" charset="-122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400">
                <a:solidFill>
                  <a:srgbClr val="000000"/>
                </a:solidFill>
                <a:latin typeface="Times New Roman" pitchFamily="-65" charset="0"/>
                <a:ea typeface="宋体" pitchFamily="-65" charset="-122"/>
                <a:cs typeface="宋体" pitchFamily="-65" charset="-122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E4CBC8C-73E7-8044-BE50-E30F2F82CBCA}" type="slidenum">
              <a:rPr lang="en-US" altLang="zh-CN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733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65" charset="0"/>
          <a:ea typeface="SimSun" pitchFamily="2" charset="-122"/>
          <a:cs typeface="宋体" pitchFamily="-65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65" charset="0"/>
          <a:ea typeface="SimSun" pitchFamily="2" charset="-122"/>
          <a:cs typeface="宋体" pitchFamily="-65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65" charset="0"/>
          <a:ea typeface="SimSun" pitchFamily="2" charset="-122"/>
          <a:cs typeface="宋体" pitchFamily="-65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65" charset="0"/>
          <a:ea typeface="SimSun" pitchFamily="2" charset="-122"/>
          <a:cs typeface="宋体" pitchFamily="-65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65" charset="0"/>
          <a:ea typeface="宋体" pitchFamily="-65" charset="-122"/>
          <a:cs typeface="宋体" pitchFamily="-65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65" charset="0"/>
          <a:ea typeface="宋体" pitchFamily="-65" charset="-122"/>
          <a:cs typeface="宋体" pitchFamily="-65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65" charset="0"/>
          <a:ea typeface="宋体" pitchFamily="-65" charset="-122"/>
          <a:cs typeface="宋体" pitchFamily="-65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65" charset="0"/>
          <a:ea typeface="宋体" pitchFamily="-65" charset="-122"/>
          <a:cs typeface="宋体" pitchFamily="-65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SimSun" pitchFamily="2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SimSun" pitchFamily="2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SimSun" pitchFamily="2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SimSun" pitchFamily="2" charset="-122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4759689-14BF-594B-81ED-6F892925AB54}" type="datetimeFigureOut">
              <a:rPr lang="en-US" smtClean="0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17. 02. 22.</a:t>
            </a:fld>
            <a:endParaRPr lang="en-US" smtClean="0"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BA67522-3643-8045-B76F-5A911E4F442F}" type="slidenum">
              <a:rPr lang="en-US" smtClean="0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76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30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3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Cím 1"/>
          <p:cNvSpPr>
            <a:spLocks noGrp="1"/>
          </p:cNvSpPr>
          <p:nvPr>
            <p:ph type="ctrTitle"/>
          </p:nvPr>
        </p:nvSpPr>
        <p:spPr>
          <a:xfrm>
            <a:off x="533400" y="838200"/>
            <a:ext cx="7772400" cy="1470025"/>
          </a:xfrm>
        </p:spPr>
        <p:txBody>
          <a:bodyPr/>
          <a:lstStyle/>
          <a:p>
            <a:pPr eaLnBrk="1" hangingPunct="1"/>
            <a:r>
              <a:rPr lang="hu-HU">
                <a:latin typeface="Calibri" charset="0"/>
              </a:rPr>
              <a:t>Rendszerszemléletű</a:t>
            </a:r>
            <a:br>
              <a:rPr lang="hu-HU">
                <a:latin typeface="Calibri" charset="0"/>
              </a:rPr>
            </a:br>
            <a:r>
              <a:rPr lang="hu-HU">
                <a:latin typeface="Calibri" charset="0"/>
              </a:rPr>
              <a:t>orvosbiológia</a:t>
            </a:r>
            <a:endParaRPr lang="en-US">
              <a:latin typeface="Calibri" charset="0"/>
            </a:endParaRPr>
          </a:p>
        </p:txBody>
      </p:sp>
      <p:sp>
        <p:nvSpPr>
          <p:cNvPr id="140291" name="Alcím 2"/>
          <p:cNvSpPr>
            <a:spLocks noGrp="1"/>
          </p:cNvSpPr>
          <p:nvPr>
            <p:ph type="subTitle" idx="1"/>
          </p:nvPr>
        </p:nvSpPr>
        <p:spPr>
          <a:xfrm>
            <a:off x="1219200" y="3048000"/>
            <a:ext cx="6400800" cy="1752600"/>
          </a:xfrm>
        </p:spPr>
        <p:txBody>
          <a:bodyPr/>
          <a:lstStyle/>
          <a:p>
            <a:pPr eaLnBrk="1" hangingPunct="1"/>
            <a:r>
              <a:rPr lang="hu-HU" sz="5400" b="1">
                <a:solidFill>
                  <a:srgbClr val="FF0000"/>
                </a:solidFill>
                <a:latin typeface="Calibri" charset="0"/>
              </a:rPr>
              <a:t>Computational biology and medicine</a:t>
            </a:r>
            <a:endParaRPr lang="en-US" sz="5400" b="1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57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Text Box 2"/>
          <p:cNvSpPr txBox="1">
            <a:spLocks noChangeArrowheads="1"/>
          </p:cNvSpPr>
          <p:nvPr/>
        </p:nvSpPr>
        <p:spPr bwMode="auto">
          <a:xfrm>
            <a:off x="0" y="1143000"/>
            <a:ext cx="87630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hu-HU" sz="1800" b="1" dirty="0">
                <a:solidFill>
                  <a:srgbClr val="000000"/>
                </a:solidFill>
                <a:latin typeface="Arial" charset="0"/>
              </a:rPr>
              <a:t>			</a:t>
            </a:r>
            <a:endParaRPr lang="hu-HU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Arial" charset="0"/>
              </a:rPr>
              <a:t>                 </a:t>
            </a:r>
            <a:r>
              <a:rPr lang="hu-HU" sz="1800" dirty="0">
                <a:solidFill>
                  <a:srgbClr val="000000"/>
                </a:solidFill>
                <a:latin typeface="Arial" charset="0"/>
              </a:rPr>
              <a:t> populációk(Darwin)</a:t>
            </a:r>
          </a:p>
          <a:p>
            <a:pPr eaLnBrk="1" hangingPunct="1"/>
            <a:endParaRPr lang="hu-HU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Arial" charset="0"/>
              </a:rPr>
              <a:t>                </a:t>
            </a:r>
            <a:r>
              <a:rPr lang="hu-HU" sz="1800" dirty="0">
                <a:solidFill>
                  <a:srgbClr val="000000"/>
                </a:solidFill>
                <a:latin typeface="Arial" charset="0"/>
              </a:rPr>
              <a:t>  egyedek(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Mendel</a:t>
            </a:r>
            <a:r>
              <a:rPr lang="hu-HU" sz="18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eaLnBrk="1" hangingPunct="1"/>
            <a:endParaRPr lang="hu-HU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hu-HU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hu-HU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hu-HU" sz="1800" dirty="0">
                <a:solidFill>
                  <a:srgbClr val="000000"/>
                </a:solidFill>
                <a:latin typeface="Arial" charset="0"/>
              </a:rPr>
              <a:t>  	    </a:t>
            </a:r>
            <a:r>
              <a:rPr lang="hu-HU" sz="1800" dirty="0" smtClean="0">
                <a:solidFill>
                  <a:srgbClr val="000000"/>
                </a:solidFill>
                <a:latin typeface="Arial" charset="0"/>
              </a:rPr>
              <a:t>       sejtek</a:t>
            </a:r>
            <a:r>
              <a:rPr lang="hu-HU" sz="1800" dirty="0">
                <a:solidFill>
                  <a:srgbClr val="000000"/>
                </a:solidFill>
                <a:latin typeface="Arial" charset="0"/>
              </a:rPr>
              <a:t>				       	</a:t>
            </a:r>
          </a:p>
          <a:p>
            <a:pPr eaLnBrk="1" hangingPunct="1"/>
            <a:r>
              <a:rPr lang="hu-HU" sz="1800" dirty="0">
                <a:solidFill>
                  <a:srgbClr val="000000"/>
                </a:solidFill>
                <a:latin typeface="Arial" charset="0"/>
              </a:rPr>
              <a:t>                  kromoszómák		                  	</a:t>
            </a:r>
          </a:p>
          <a:p>
            <a:pPr eaLnBrk="1" hangingPunct="1"/>
            <a:endParaRPr lang="hu-HU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hu-HU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hu-HU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hu-HU" sz="1800" dirty="0">
                <a:solidFill>
                  <a:srgbClr val="000000"/>
                </a:solidFill>
                <a:latin typeface="Arial" charset="0"/>
              </a:rPr>
              <a:t>                 egyedi gének, fehérjék,</a:t>
            </a:r>
          </a:p>
          <a:p>
            <a:pPr eaLnBrk="1" hangingPunct="1"/>
            <a:r>
              <a:rPr lang="hu-HU" sz="1800" dirty="0">
                <a:solidFill>
                  <a:srgbClr val="000000"/>
                </a:solidFill>
                <a:latin typeface="Arial" charset="0"/>
              </a:rPr>
              <a:t>                 molekulák </a:t>
            </a:r>
          </a:p>
          <a:p>
            <a:pPr eaLnBrk="1" hangingPunct="1"/>
            <a:r>
              <a:rPr lang="hu-HU" sz="1800" dirty="0">
                <a:solidFill>
                  <a:srgbClr val="000000"/>
                </a:solidFill>
                <a:latin typeface="Arial" charset="0"/>
              </a:rPr>
              <a:t>                 (molekuláris biológia)	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7331" name="Rectangle 14"/>
          <p:cNvSpPr>
            <a:spLocks noChangeArrowheads="1"/>
          </p:cNvSpPr>
          <p:nvPr/>
        </p:nvSpPr>
        <p:spPr bwMode="auto">
          <a:xfrm>
            <a:off x="4143375" y="4805363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7332" name="AutoShape 15"/>
          <p:cNvSpPr>
            <a:spLocks noChangeArrowheads="1"/>
          </p:cNvSpPr>
          <p:nvPr/>
        </p:nvSpPr>
        <p:spPr bwMode="auto">
          <a:xfrm>
            <a:off x="4451350" y="5715000"/>
            <a:ext cx="1066800" cy="381000"/>
          </a:xfrm>
          <a:prstGeom prst="rightArrow">
            <a:avLst>
              <a:gd name="adj1" fmla="val 50000"/>
              <a:gd name="adj2" fmla="val 70000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Times New Roman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181600" y="2133600"/>
            <a:ext cx="2362200" cy="609600"/>
            <a:chOff x="3264" y="1344"/>
            <a:chExt cx="1488" cy="384"/>
          </a:xfrm>
        </p:grpSpPr>
        <p:sp>
          <p:nvSpPr>
            <p:cNvPr id="227347" name="Rectangle 11"/>
            <p:cNvSpPr>
              <a:spLocks noChangeArrowheads="1"/>
            </p:cNvSpPr>
            <p:nvPr/>
          </p:nvSpPr>
          <p:spPr bwMode="auto">
            <a:xfrm>
              <a:off x="3360" y="1424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7348" name="Rectangle 16"/>
            <p:cNvSpPr>
              <a:spLocks noChangeArrowheads="1"/>
            </p:cNvSpPr>
            <p:nvPr/>
          </p:nvSpPr>
          <p:spPr bwMode="auto">
            <a:xfrm>
              <a:off x="3264" y="1344"/>
              <a:ext cx="1488" cy="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227334" name="Line 12"/>
          <p:cNvSpPr>
            <a:spLocks noChangeShapeType="1"/>
          </p:cNvSpPr>
          <p:nvPr/>
        </p:nvSpPr>
        <p:spPr bwMode="auto">
          <a:xfrm>
            <a:off x="1066800" y="1600200"/>
            <a:ext cx="0" cy="403860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335" name="Line 13"/>
          <p:cNvSpPr>
            <a:spLocks noChangeShapeType="1"/>
          </p:cNvSpPr>
          <p:nvPr/>
        </p:nvSpPr>
        <p:spPr bwMode="auto">
          <a:xfrm flipV="1">
            <a:off x="990600" y="5638800"/>
            <a:ext cx="7153275" cy="46038"/>
          </a:xfrm>
          <a:prstGeom prst="line">
            <a:avLst/>
          </a:prstGeom>
          <a:noFill/>
          <a:ln w="9525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336" name="Line 14"/>
          <p:cNvSpPr>
            <a:spLocks noChangeShapeType="1"/>
          </p:cNvSpPr>
          <p:nvPr/>
        </p:nvSpPr>
        <p:spPr bwMode="auto">
          <a:xfrm flipH="1" flipV="1">
            <a:off x="8097838" y="1571625"/>
            <a:ext cx="46037" cy="4071938"/>
          </a:xfrm>
          <a:prstGeom prst="line">
            <a:avLst/>
          </a:prstGeom>
          <a:noFill/>
          <a:ln w="9525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337" name="Text Box 19"/>
          <p:cNvSpPr txBox="1">
            <a:spLocks noChangeArrowheads="1"/>
          </p:cNvSpPr>
          <p:nvPr/>
        </p:nvSpPr>
        <p:spPr bwMode="auto">
          <a:xfrm>
            <a:off x="8286750" y="1643063"/>
            <a:ext cx="85725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hu-HU" sz="1800" b="1">
                <a:solidFill>
                  <a:srgbClr val="808080"/>
                </a:solidFill>
                <a:latin typeface="Arial" charset="0"/>
              </a:rPr>
              <a:t>2050</a:t>
            </a: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r>
              <a:rPr lang="hu-HU" sz="1800" b="1">
                <a:solidFill>
                  <a:srgbClr val="808080"/>
                </a:solidFill>
                <a:latin typeface="Arial" charset="0"/>
              </a:rPr>
              <a:t>2010</a:t>
            </a: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r>
              <a:rPr lang="hu-HU" sz="1800" b="1">
                <a:solidFill>
                  <a:srgbClr val="808080"/>
                </a:solidFill>
                <a:latin typeface="Arial" charset="0"/>
              </a:rPr>
              <a:t>2000</a:t>
            </a:r>
            <a:endParaRPr lang="en-GB" sz="1800" b="1">
              <a:solidFill>
                <a:srgbClr val="808080"/>
              </a:solidFill>
              <a:latin typeface="Arial" charset="0"/>
            </a:endParaRPr>
          </a:p>
        </p:txBody>
      </p:sp>
      <p:sp>
        <p:nvSpPr>
          <p:cNvPr id="227338" name="Szövegdoboz 22"/>
          <p:cNvSpPr txBox="1">
            <a:spLocks noChangeArrowheads="1"/>
          </p:cNvSpPr>
          <p:nvPr/>
        </p:nvSpPr>
        <p:spPr bwMode="auto">
          <a:xfrm>
            <a:off x="2500313" y="642938"/>
            <a:ext cx="3267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hu-HU" sz="1800" b="1">
                <a:solidFill>
                  <a:srgbClr val="000000"/>
                </a:solidFill>
                <a:latin typeface="Arial" charset="0"/>
              </a:rPr>
              <a:t>A modern biológia fejlődése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7339" name="Rectangle 13"/>
          <p:cNvSpPr>
            <a:spLocks noChangeArrowheads="1"/>
          </p:cNvSpPr>
          <p:nvPr/>
        </p:nvSpPr>
        <p:spPr bwMode="auto">
          <a:xfrm>
            <a:off x="4572000" y="4429125"/>
            <a:ext cx="3416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>
                <a:solidFill>
                  <a:srgbClr val="000000"/>
                </a:solidFill>
                <a:latin typeface="Arial" charset="0"/>
              </a:rPr>
              <a:t>   egyidejűleg sok (összes ) gén</a:t>
            </a:r>
          </a:p>
          <a:p>
            <a:r>
              <a:rPr lang="hu-HU">
                <a:solidFill>
                  <a:srgbClr val="000000"/>
                </a:solidFill>
                <a:latin typeface="Arial" charset="0"/>
              </a:rPr>
              <a:t> (</a:t>
            </a:r>
            <a:r>
              <a:rPr lang="hu-HU" b="1">
                <a:solidFill>
                  <a:srgbClr val="000000"/>
                </a:solidFill>
                <a:latin typeface="Arial" charset="0"/>
              </a:rPr>
              <a:t>genomika,</a:t>
            </a:r>
            <a:r>
              <a:rPr lang="hu-HU">
                <a:solidFill>
                  <a:srgbClr val="000000"/>
                </a:solidFill>
                <a:latin typeface="Arial" charset="0"/>
              </a:rPr>
              <a:t> proteomika, </a:t>
            </a:r>
          </a:p>
          <a:p>
            <a:r>
              <a:rPr lang="hu-HU">
                <a:solidFill>
                  <a:srgbClr val="000000"/>
                </a:solidFill>
                <a:latin typeface="Arial" charset="0"/>
              </a:rPr>
              <a:t>   metabolomika, stb.)</a:t>
            </a:r>
          </a:p>
        </p:txBody>
      </p:sp>
      <p:sp>
        <p:nvSpPr>
          <p:cNvPr id="25" name="Téglalap 24"/>
          <p:cNvSpPr>
            <a:spLocks noChangeArrowheads="1"/>
          </p:cNvSpPr>
          <p:nvPr/>
        </p:nvSpPr>
        <p:spPr bwMode="auto">
          <a:xfrm>
            <a:off x="5357813" y="2286000"/>
            <a:ext cx="215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>
                <a:solidFill>
                  <a:srgbClr val="000000"/>
                </a:solidFill>
                <a:latin typeface="Arial" charset="0"/>
              </a:rPr>
              <a:t>Szintetikus biológia</a:t>
            </a:r>
          </a:p>
        </p:txBody>
      </p:sp>
      <p:sp>
        <p:nvSpPr>
          <p:cNvPr id="227341" name="Text Box 19"/>
          <p:cNvSpPr txBox="1">
            <a:spLocks noChangeArrowheads="1"/>
          </p:cNvSpPr>
          <p:nvPr/>
        </p:nvSpPr>
        <p:spPr bwMode="auto">
          <a:xfrm>
            <a:off x="142875" y="1643063"/>
            <a:ext cx="8572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hu-HU" sz="1800" b="1">
                <a:solidFill>
                  <a:srgbClr val="808080"/>
                </a:solidFill>
                <a:latin typeface="Arial" charset="0"/>
              </a:rPr>
              <a:t>1850</a:t>
            </a: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r>
              <a:rPr lang="hu-HU" sz="1800" b="1">
                <a:solidFill>
                  <a:srgbClr val="808080"/>
                </a:solidFill>
                <a:latin typeface="Arial" charset="0"/>
              </a:rPr>
              <a:t>1900</a:t>
            </a: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endParaRPr lang="hu-HU" sz="1800" b="1">
              <a:solidFill>
                <a:srgbClr val="808080"/>
              </a:solidFill>
              <a:latin typeface="Arial" charset="0"/>
            </a:endParaRPr>
          </a:p>
          <a:p>
            <a:r>
              <a:rPr lang="hu-HU" sz="1800" b="1">
                <a:solidFill>
                  <a:srgbClr val="808080"/>
                </a:solidFill>
                <a:latin typeface="Arial" charset="0"/>
              </a:rPr>
              <a:t>1950</a:t>
            </a:r>
            <a:endParaRPr lang="en-GB" sz="1800" b="1">
              <a:solidFill>
                <a:srgbClr val="808080"/>
              </a:solidFill>
              <a:latin typeface="Arial" charset="0"/>
            </a:endParaRPr>
          </a:p>
        </p:txBody>
      </p:sp>
      <p:sp>
        <p:nvSpPr>
          <p:cNvPr id="227342" name="Téglalap 26"/>
          <p:cNvSpPr>
            <a:spLocks noChangeArrowheads="1"/>
          </p:cNvSpPr>
          <p:nvPr/>
        </p:nvSpPr>
        <p:spPr bwMode="auto">
          <a:xfrm>
            <a:off x="5357813" y="3643313"/>
            <a:ext cx="2633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000000"/>
                </a:solidFill>
                <a:latin typeface="Arial" charset="0"/>
              </a:rPr>
              <a:t>Rendszerelvű biológia</a:t>
            </a:r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9" name="Egyenes összekötő nyíllal 28"/>
          <p:cNvCxnSpPr/>
          <p:nvPr/>
        </p:nvCxnSpPr>
        <p:spPr>
          <a:xfrm rot="5400000">
            <a:off x="1177925" y="2820988"/>
            <a:ext cx="642937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 rot="5400000">
            <a:off x="1179513" y="4106863"/>
            <a:ext cx="642937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/>
          <p:cNvCxnSpPr/>
          <p:nvPr/>
        </p:nvCxnSpPr>
        <p:spPr>
          <a:xfrm rot="5400000" flipH="1" flipV="1">
            <a:off x="6144419" y="4214019"/>
            <a:ext cx="28575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/>
          <p:cNvCxnSpPr/>
          <p:nvPr/>
        </p:nvCxnSpPr>
        <p:spPr>
          <a:xfrm rot="5400000" flipH="1" flipV="1">
            <a:off x="6001544" y="3285331"/>
            <a:ext cx="5715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00705" y="6422109"/>
            <a:ext cx="1372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Pósfai</a:t>
            </a:r>
            <a:r>
              <a:rPr lang="en-US" sz="1600" dirty="0" smtClean="0"/>
              <a:t> </a:t>
            </a:r>
            <a:r>
              <a:rPr lang="en-US" sz="1600" dirty="0" err="1" smtClean="0"/>
              <a:t>György</a:t>
            </a:r>
            <a:endParaRPr lang="en-US" sz="1600" dirty="0"/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3076575" y="5715000"/>
            <a:ext cx="1066800" cy="381000"/>
          </a:xfrm>
          <a:prstGeom prst="rightArrow">
            <a:avLst>
              <a:gd name="adj1" fmla="val 50000"/>
              <a:gd name="adj2" fmla="val 70000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0789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1243013" y="188913"/>
            <a:ext cx="184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1491" name="Group 3"/>
          <p:cNvGrpSpPr>
            <a:grpSpLocks/>
          </p:cNvGrpSpPr>
          <p:nvPr/>
        </p:nvGrpSpPr>
        <p:grpSpPr bwMode="auto">
          <a:xfrm>
            <a:off x="3505200" y="762000"/>
            <a:ext cx="3387725" cy="871538"/>
            <a:chOff x="2208" y="480"/>
            <a:chExt cx="2134" cy="549"/>
          </a:xfrm>
        </p:grpSpPr>
        <p:sp>
          <p:nvSpPr>
            <p:cNvPr id="191516" name="Text Box 4"/>
            <p:cNvSpPr txBox="1">
              <a:spLocks noChangeArrowheads="1"/>
            </p:cNvSpPr>
            <p:nvPr/>
          </p:nvSpPr>
          <p:spPr bwMode="auto">
            <a:xfrm>
              <a:off x="2256" y="480"/>
              <a:ext cx="2086" cy="3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7030A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GCAAT</a:t>
              </a:r>
              <a:r>
                <a:rPr lang="en-US" sz="1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en-US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GATC</a:t>
              </a:r>
              <a:r>
                <a:rPr lang="en-US" sz="1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GGTACA</a:t>
              </a:r>
              <a:r>
                <a:rPr lang="en-US" sz="1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G</a:t>
              </a:r>
              <a:r>
                <a:rPr lang="en-US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TAGCTA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GCAAT</a:t>
              </a:r>
              <a:r>
                <a:rPr lang="en-US" sz="1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GATC</a:t>
              </a:r>
              <a:r>
                <a:rPr lang="en-US" sz="1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G</a:t>
              </a:r>
              <a:r>
                <a:rPr lang="en-US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GGTACA</a:t>
              </a:r>
              <a:r>
                <a:rPr lang="en-US" sz="1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TAGCTA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1517" name="Text Box 5"/>
            <p:cNvSpPr txBox="1">
              <a:spLocks noChangeArrowheads="1"/>
            </p:cNvSpPr>
            <p:nvPr/>
          </p:nvSpPr>
          <p:spPr bwMode="auto">
            <a:xfrm>
              <a:off x="2208" y="816"/>
              <a:ext cx="193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hu-HU" sz="1600">
                  <a:solidFill>
                    <a:srgbClr val="003300"/>
                  </a:solidFill>
                  <a:latin typeface="Arial" pitchFamily="34" charset="0"/>
                  <a:cs typeface="Arial" pitchFamily="34" charset="0"/>
                </a:rPr>
                <a:t>Hap-Map/ 20 millió pontmutáció</a:t>
              </a:r>
            </a:p>
          </p:txBody>
        </p:sp>
      </p:grpSp>
      <p:grpSp>
        <p:nvGrpSpPr>
          <p:cNvPr id="191492" name="Group 6"/>
          <p:cNvGrpSpPr>
            <a:grpSpLocks/>
          </p:cNvGrpSpPr>
          <p:nvPr/>
        </p:nvGrpSpPr>
        <p:grpSpPr bwMode="auto">
          <a:xfrm>
            <a:off x="53958" y="2683979"/>
            <a:ext cx="1714512" cy="1780664"/>
            <a:chOff x="82" y="2571"/>
            <a:chExt cx="1736" cy="1742"/>
          </a:xfrm>
        </p:grpSpPr>
        <p:pic>
          <p:nvPicPr>
            <p:cNvPr id="191514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36000" contrast="28000"/>
            </a:blip>
            <a:srcRect/>
            <a:stretch>
              <a:fillRect/>
            </a:stretch>
          </p:blipFill>
          <p:spPr bwMode="auto">
            <a:xfrm>
              <a:off x="192" y="2571"/>
              <a:ext cx="1536" cy="1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7" name="Text Box 8"/>
            <p:cNvSpPr txBox="1">
              <a:spLocks noChangeArrowheads="1"/>
            </p:cNvSpPr>
            <p:nvPr/>
          </p:nvSpPr>
          <p:spPr bwMode="auto">
            <a:xfrm>
              <a:off x="82" y="3906"/>
              <a:ext cx="173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dirty="0">
                  <a:solidFill>
                    <a:srgbClr val="003300"/>
                  </a:solidFill>
                  <a:latin typeface="Arial" charset="0"/>
                  <a:cs typeface="Arial"/>
                </a:rPr>
                <a:t>EXPRESSZIÓS MICROARRAY/CHIP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/>
                </a:rPr>
                <a:t>NANOTECHNOLÓGIA, 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/>
                </a:rPr>
                <a:t>Szilárd Fázisú KÉMIA</a:t>
              </a:r>
            </a:p>
          </p:txBody>
        </p:sp>
      </p:grpSp>
      <p:grpSp>
        <p:nvGrpSpPr>
          <p:cNvPr id="191493" name="Group 9"/>
          <p:cNvGrpSpPr>
            <a:grpSpLocks/>
          </p:cNvGrpSpPr>
          <p:nvPr/>
        </p:nvGrpSpPr>
        <p:grpSpPr bwMode="auto">
          <a:xfrm>
            <a:off x="152400" y="609601"/>
            <a:ext cx="1919270" cy="1319202"/>
            <a:chOff x="2256" y="1584"/>
            <a:chExt cx="1138" cy="942"/>
          </a:xfrm>
        </p:grpSpPr>
        <p:pic>
          <p:nvPicPr>
            <p:cNvPr id="191512" name="Picture 10" descr="ma-ebat8"/>
            <p:cNvPicPr>
              <a:picLocks noChangeAspect="1" noChangeArrowheads="1"/>
            </p:cNvPicPr>
            <p:nvPr/>
          </p:nvPicPr>
          <p:blipFill>
            <a:blip r:embed="rId4" cstate="print">
              <a:lum bright="-8000" contrast="10000"/>
            </a:blip>
            <a:srcRect/>
            <a:stretch>
              <a:fillRect/>
            </a:stretch>
          </p:blipFill>
          <p:spPr bwMode="auto">
            <a:xfrm>
              <a:off x="2256" y="1584"/>
              <a:ext cx="1138" cy="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5" name="Text Box 11"/>
            <p:cNvSpPr txBox="1">
              <a:spLocks noChangeArrowheads="1"/>
            </p:cNvSpPr>
            <p:nvPr/>
          </p:nvSpPr>
          <p:spPr bwMode="auto">
            <a:xfrm>
              <a:off x="2256" y="2307"/>
              <a:ext cx="1061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dirty="0">
                  <a:solidFill>
                    <a:srgbClr val="003300"/>
                  </a:solidFill>
                  <a:latin typeface="Arial" charset="0"/>
                  <a:cs typeface="Arial"/>
                </a:rPr>
                <a:t>FEHÉRJE</a:t>
              </a:r>
              <a:r>
                <a:rPr lang="hu-HU" sz="1200" b="1" dirty="0">
                  <a:solidFill>
                    <a:srgbClr val="003300"/>
                  </a:solidFill>
                  <a:latin typeface="Arial" charset="0"/>
                  <a:cs typeface="Arial"/>
                </a:rPr>
                <a:t> </a:t>
              </a:r>
              <a:r>
                <a:rPr lang="hu-HU" sz="12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/>
                </a:rPr>
                <a:t>FIZIKAI TEC</a:t>
              </a:r>
              <a:r>
                <a:rPr lang="en-US" sz="12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/>
                </a:rPr>
                <a:t>H</a:t>
              </a:r>
              <a:r>
                <a:rPr lang="hu-HU" sz="12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/>
                </a:rPr>
                <a:t>NIKÁK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/>
                </a:rPr>
                <a:t>Biofizika, </a:t>
              </a:r>
              <a:r>
                <a:rPr lang="hu-HU" sz="1200" b="1" dirty="0" err="1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/>
                </a:rPr>
                <a:t>nanofizika</a:t>
              </a:r>
              <a:endParaRPr lang="hu-HU" sz="1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</a:endParaRPr>
            </a:p>
          </p:txBody>
        </p:sp>
      </p:grpSp>
      <p:sp>
        <p:nvSpPr>
          <p:cNvPr id="191494" name="Text Box 12"/>
          <p:cNvSpPr txBox="1">
            <a:spLocks noChangeArrowheads="1"/>
          </p:cNvSpPr>
          <p:nvPr/>
        </p:nvSpPr>
        <p:spPr bwMode="auto">
          <a:xfrm>
            <a:off x="2285984" y="0"/>
            <a:ext cx="39862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METODIKAI REPERTOIRE</a:t>
            </a:r>
          </a:p>
        </p:txBody>
      </p:sp>
      <p:grpSp>
        <p:nvGrpSpPr>
          <p:cNvPr id="191495" name="Group 14"/>
          <p:cNvGrpSpPr>
            <a:grpSpLocks/>
          </p:cNvGrpSpPr>
          <p:nvPr/>
        </p:nvGrpSpPr>
        <p:grpSpPr bwMode="auto">
          <a:xfrm>
            <a:off x="6858016" y="357166"/>
            <a:ext cx="1606551" cy="2571768"/>
            <a:chOff x="4979" y="87"/>
            <a:chExt cx="877" cy="1509"/>
          </a:xfrm>
        </p:grpSpPr>
        <p:pic>
          <p:nvPicPr>
            <p:cNvPr id="191510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46" y="312"/>
              <a:ext cx="676" cy="12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91511" name="Text Box 16"/>
            <p:cNvSpPr txBox="1">
              <a:spLocks noChangeArrowheads="1"/>
            </p:cNvSpPr>
            <p:nvPr/>
          </p:nvSpPr>
          <p:spPr bwMode="auto">
            <a:xfrm>
              <a:off x="4979" y="87"/>
              <a:ext cx="87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hu-HU" sz="1200" b="1" dirty="0">
                  <a:solidFill>
                    <a:srgbClr val="003300"/>
                  </a:solidFill>
                  <a:latin typeface="Arial" pitchFamily="34" charset="0"/>
                  <a:cs typeface="Arial" pitchFamily="34" charset="0"/>
                </a:rPr>
                <a:t>TELJES GENOM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hu-HU" sz="1200" b="1" dirty="0">
                  <a:solidFill>
                    <a:srgbClr val="003300"/>
                  </a:solidFill>
                  <a:latin typeface="Arial" pitchFamily="34" charset="0"/>
                  <a:cs typeface="Arial" pitchFamily="34" charset="0"/>
                </a:rPr>
                <a:t>VIZSGÁLAT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4214810" y="2071678"/>
            <a:ext cx="2471734" cy="1780009"/>
            <a:chOff x="363" y="11"/>
            <a:chExt cx="2852" cy="1630"/>
          </a:xfrm>
        </p:grpSpPr>
        <p:pic>
          <p:nvPicPr>
            <p:cNvPr id="191508" name="Picture 19"/>
            <p:cNvPicPr>
              <a:picLocks noChangeAspect="1" noChangeArrowheads="1"/>
            </p:cNvPicPr>
            <p:nvPr/>
          </p:nvPicPr>
          <p:blipFill>
            <a:blip r:embed="rId6" cstate="print">
              <a:lum bright="-18000" contrast="18000"/>
            </a:blip>
            <a:srcRect/>
            <a:stretch>
              <a:fillRect/>
            </a:stretch>
          </p:blipFill>
          <p:spPr bwMode="auto">
            <a:xfrm>
              <a:off x="363" y="11"/>
              <a:ext cx="1828" cy="1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1509" name="Text Box 20"/>
            <p:cNvSpPr txBox="1">
              <a:spLocks noChangeArrowheads="1"/>
            </p:cNvSpPr>
            <p:nvPr/>
          </p:nvSpPr>
          <p:spPr bwMode="auto">
            <a:xfrm>
              <a:off x="802" y="1387"/>
              <a:ext cx="2413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hu-HU" sz="1200" b="1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Adatbázisok</a:t>
              </a:r>
              <a:endParaRPr lang="hu-HU" sz="1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1503" name="Group 22"/>
          <p:cNvGrpSpPr>
            <a:grpSpLocks/>
          </p:cNvGrpSpPr>
          <p:nvPr/>
        </p:nvGrpSpPr>
        <p:grpSpPr bwMode="auto">
          <a:xfrm>
            <a:off x="5857875" y="3321050"/>
            <a:ext cx="3286125" cy="3581400"/>
            <a:chOff x="3538" y="2112"/>
            <a:chExt cx="2070" cy="2256"/>
          </a:xfrm>
        </p:grpSpPr>
        <p:pic>
          <p:nvPicPr>
            <p:cNvPr id="191505" name="Picture 23"/>
            <p:cNvPicPr>
              <a:picLocks noChangeAspect="1" noChangeArrowheads="1"/>
            </p:cNvPicPr>
            <p:nvPr/>
          </p:nvPicPr>
          <p:blipFill>
            <a:blip r:embed="rId7" cstate="print">
              <a:lum bright="-8000"/>
            </a:blip>
            <a:srcRect l="3912" t="16563" r="21742" b="5893"/>
            <a:stretch>
              <a:fillRect/>
            </a:stretch>
          </p:blipFill>
          <p:spPr bwMode="auto">
            <a:xfrm>
              <a:off x="3648" y="2112"/>
              <a:ext cx="1734" cy="1606"/>
            </a:xfrm>
            <a:prstGeom prst="rect">
              <a:avLst/>
            </a:prstGeom>
            <a:noFill/>
            <a:ln w="57150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90126" name="Text Box 24"/>
            <p:cNvSpPr txBox="1">
              <a:spLocks noChangeArrowheads="1"/>
            </p:cNvSpPr>
            <p:nvPr/>
          </p:nvSpPr>
          <p:spPr bwMode="auto">
            <a:xfrm>
              <a:off x="3538" y="3845"/>
              <a:ext cx="2070" cy="523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600" b="1" dirty="0">
                  <a:solidFill>
                    <a:srgbClr val="333399">
                      <a:lumMod val="60000"/>
                      <a:lumOff val="40000"/>
                    </a:srgbClr>
                  </a:solidFill>
                  <a:latin typeface="Arial" charset="0"/>
                  <a:cs typeface="Arial"/>
                </a:rPr>
                <a:t>BIOINFORMATIKA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600" b="1" dirty="0">
                  <a:solidFill>
                    <a:srgbClr val="333399">
                      <a:lumMod val="60000"/>
                      <a:lumOff val="40000"/>
                    </a:srgbClr>
                  </a:solidFill>
                  <a:latin typeface="Arial" charset="0"/>
                  <a:cs typeface="Arial"/>
                </a:rPr>
                <a:t>GÉNHÁLÓZATOK- ÚTVONAL ANALÍZIS</a:t>
              </a:r>
              <a:endParaRPr lang="hu-HU" sz="1600" dirty="0">
                <a:solidFill>
                  <a:srgbClr val="333399">
                    <a:lumMod val="60000"/>
                    <a:lumOff val="40000"/>
                  </a:srgbClr>
                </a:solidFill>
                <a:latin typeface="Arial" charset="0"/>
                <a:cs typeface="Arial"/>
              </a:endParaRPr>
            </a:p>
          </p:txBody>
        </p:sp>
        <p:pic>
          <p:nvPicPr>
            <p:cNvPr id="191507" name="Picture 25"/>
            <p:cNvPicPr>
              <a:picLocks noChangeAspect="1" noChangeArrowheads="1"/>
            </p:cNvPicPr>
            <p:nvPr/>
          </p:nvPicPr>
          <p:blipFill>
            <a:blip r:embed="rId8" cstate="print">
              <a:lum bright="-18000" contrast="20000"/>
            </a:blip>
            <a:srcRect/>
            <a:stretch>
              <a:fillRect/>
            </a:stretch>
          </p:blipFill>
          <p:spPr bwMode="auto">
            <a:xfrm>
              <a:off x="3648" y="3120"/>
              <a:ext cx="624" cy="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" name="Picture 2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430" y="4357694"/>
            <a:ext cx="1984370" cy="114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églalap 28"/>
          <p:cNvSpPr/>
          <p:nvPr/>
        </p:nvSpPr>
        <p:spPr>
          <a:xfrm>
            <a:off x="2786050" y="5643578"/>
            <a:ext cx="31609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</a:rPr>
              <a:t>DNS „NYELVÉSZETI” </a:t>
            </a:r>
            <a:r>
              <a:rPr lang="hu-HU" sz="1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</a:rPr>
              <a:t>ELJÁRÁSOK</a:t>
            </a:r>
          </a:p>
        </p:txBody>
      </p:sp>
      <p:sp>
        <p:nvSpPr>
          <p:cNvPr id="30" name="Szövegdoboz 29"/>
          <p:cNvSpPr txBox="1"/>
          <p:nvPr/>
        </p:nvSpPr>
        <p:spPr>
          <a:xfrm>
            <a:off x="0" y="6027003"/>
            <a:ext cx="5572359" cy="830997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400" b="1" dirty="0" smtClean="0">
                <a:solidFill>
                  <a:srgbClr val="333399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ÚJ GENERÁCIÓS SZEKVENÁLÁSOK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400" b="1" dirty="0" smtClean="0">
                <a:solidFill>
                  <a:srgbClr val="333399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CRISP/Cas9 gene editing rendszer</a:t>
            </a:r>
            <a:endParaRPr lang="hu-HU" sz="2400" b="1" dirty="0">
              <a:solidFill>
                <a:srgbClr val="333399">
                  <a:lumMod val="60000"/>
                  <a:lumOff val="4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" descr="C:\Users\Falus András\Dropbox\teaching\immunology\chattop3.jpg"/>
          <p:cNvPicPr>
            <a:picLocks noChangeAspect="1" noChangeArrowheads="1"/>
          </p:cNvPicPr>
          <p:nvPr/>
        </p:nvPicPr>
        <p:blipFill>
          <a:blip r:embed="rId10"/>
          <a:srcRect l="53637" t="2879" b="50550"/>
          <a:stretch>
            <a:fillRect/>
          </a:stretch>
        </p:blipFill>
        <p:spPr bwMode="auto">
          <a:xfrm>
            <a:off x="1857356" y="1857364"/>
            <a:ext cx="2161818" cy="2033500"/>
          </a:xfrm>
          <a:prstGeom prst="rect">
            <a:avLst/>
          </a:prstGeom>
          <a:noFill/>
        </p:spPr>
      </p:pic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2071670" y="3929066"/>
            <a:ext cx="25003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Egy sejt analitika (</a:t>
            </a:r>
            <a:r>
              <a:rPr lang="hu-HU" sz="12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subnano</a:t>
            </a:r>
            <a:r>
              <a:rPr lang="hu-HU" sz="1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hu-HU" sz="1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Dátum helye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8FC5CD-8F50-42BD-8A7E-8B3E0970DC2A}" type="datetime1">
              <a:rPr lang="en-US" smtClean="0"/>
              <a:pPr>
                <a:defRPr/>
              </a:pPr>
              <a:t>17. 02. 22.</a:t>
            </a:fld>
            <a:endParaRPr lang="hu-HU"/>
          </a:p>
        </p:txBody>
      </p:sp>
      <p:sp>
        <p:nvSpPr>
          <p:cNvPr id="2" name="TextBox 1"/>
          <p:cNvSpPr txBox="1"/>
          <p:nvPr/>
        </p:nvSpPr>
        <p:spPr>
          <a:xfrm>
            <a:off x="249905" y="4704719"/>
            <a:ext cx="1518565" cy="830997"/>
          </a:xfrm>
          <a:prstGeom prst="rect">
            <a:avLst/>
          </a:prstGeom>
          <a:solidFill>
            <a:srgbClr val="FFFF00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smtClean="0"/>
              <a:t>NGS</a:t>
            </a:r>
            <a:endParaRPr lang="en-US" sz="4800" dirty="0"/>
          </a:p>
        </p:txBody>
      </p:sp>
      <p:sp>
        <p:nvSpPr>
          <p:cNvPr id="33" name="TextBox 32"/>
          <p:cNvSpPr txBox="1"/>
          <p:nvPr/>
        </p:nvSpPr>
        <p:spPr>
          <a:xfrm>
            <a:off x="2063720" y="4631778"/>
            <a:ext cx="1242773" cy="954107"/>
          </a:xfrm>
          <a:prstGeom prst="rect">
            <a:avLst/>
          </a:prstGeom>
          <a:solidFill>
            <a:srgbClr val="C0504D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 gene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editing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17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16573"/>
            <a:ext cx="8229600" cy="1143000"/>
          </a:xfrm>
        </p:spPr>
        <p:txBody>
          <a:bodyPr/>
          <a:lstStyle/>
          <a:p>
            <a:pPr lvl="0"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             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Az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orvosbiológia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forró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pontjai</a:t>
            </a:r>
            <a:endParaRPr lang="en-US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88" y="1068981"/>
            <a:ext cx="8686800" cy="4525963"/>
          </a:xfrm>
        </p:spPr>
        <p:txBody>
          <a:bodyPr/>
          <a:lstStyle/>
          <a:p>
            <a:r>
              <a:rPr lang="en-US" sz="2800" dirty="0" err="1" smtClean="0"/>
              <a:t>Genom-epigenom-programok</a:t>
            </a:r>
            <a:endParaRPr lang="en-US" sz="2800" dirty="0" smtClean="0"/>
          </a:p>
          <a:p>
            <a:r>
              <a:rPr lang="en-US" sz="2800" dirty="0" err="1" smtClean="0"/>
              <a:t>Génhálózatok</a:t>
            </a:r>
            <a:r>
              <a:rPr lang="en-US" sz="2800" dirty="0" smtClean="0"/>
              <a:t>- ”systems medicine”</a:t>
            </a:r>
          </a:p>
          <a:p>
            <a:r>
              <a:rPr lang="en-US" sz="2800" dirty="0" err="1" smtClean="0"/>
              <a:t>Gén-szerkesztési</a:t>
            </a:r>
            <a:r>
              <a:rPr lang="en-US" sz="2800" dirty="0" smtClean="0"/>
              <a:t> </a:t>
            </a:r>
            <a:r>
              <a:rPr lang="en-US" sz="2800" dirty="0" err="1" smtClean="0"/>
              <a:t>megoldások</a:t>
            </a:r>
            <a:r>
              <a:rPr lang="en-US" sz="2800" dirty="0" smtClean="0"/>
              <a:t>- CRISP/Cas9</a:t>
            </a:r>
          </a:p>
          <a:p>
            <a:r>
              <a:rPr lang="en-US" sz="2800" dirty="0" err="1" smtClean="0"/>
              <a:t>Képalkotó</a:t>
            </a:r>
            <a:r>
              <a:rPr lang="en-US" sz="2800" dirty="0" smtClean="0"/>
              <a:t> </a:t>
            </a:r>
            <a:r>
              <a:rPr lang="en-US" sz="2800" dirty="0" err="1" smtClean="0"/>
              <a:t>technikák</a:t>
            </a:r>
            <a:r>
              <a:rPr lang="en-US" sz="2800" dirty="0" smtClean="0"/>
              <a:t>- (</a:t>
            </a:r>
            <a:r>
              <a:rPr lang="en-US" sz="2800" dirty="0" err="1" smtClean="0"/>
              <a:t>optogenetika</a:t>
            </a:r>
            <a:r>
              <a:rPr lang="en-US" sz="2800" dirty="0" smtClean="0"/>
              <a:t>..)</a:t>
            </a:r>
          </a:p>
          <a:p>
            <a:r>
              <a:rPr lang="en-US" sz="2800" dirty="0" err="1" smtClean="0"/>
              <a:t>Szintetikus</a:t>
            </a:r>
            <a:r>
              <a:rPr lang="en-US" sz="2800" dirty="0" smtClean="0"/>
              <a:t> </a:t>
            </a:r>
            <a:r>
              <a:rPr lang="en-US" sz="2800" dirty="0" err="1" smtClean="0"/>
              <a:t>biológia</a:t>
            </a:r>
            <a:endParaRPr lang="en-US" sz="2800" dirty="0" smtClean="0"/>
          </a:p>
          <a:p>
            <a:r>
              <a:rPr lang="en-US" sz="2800" dirty="0" err="1" smtClean="0"/>
              <a:t>Mikrobiom</a:t>
            </a:r>
            <a:r>
              <a:rPr lang="en-US" sz="2800" dirty="0" smtClean="0"/>
              <a:t>-ember, mint </a:t>
            </a:r>
            <a:r>
              <a:rPr lang="en-US" sz="2800" dirty="0" err="1" smtClean="0"/>
              <a:t>ökoszisztéma</a:t>
            </a:r>
            <a:endParaRPr lang="en-US" sz="2800" dirty="0" smtClean="0"/>
          </a:p>
          <a:p>
            <a:r>
              <a:rPr lang="en-US" sz="2800" dirty="0" err="1" smtClean="0">
                <a:solidFill>
                  <a:srgbClr val="000000"/>
                </a:solidFill>
              </a:rPr>
              <a:t>Mikrovezikulumok</a:t>
            </a:r>
            <a:r>
              <a:rPr lang="en-US" sz="2800" dirty="0" smtClean="0">
                <a:solidFill>
                  <a:srgbClr val="000000"/>
                </a:solidFill>
              </a:rPr>
              <a:t> (</a:t>
            </a:r>
            <a:r>
              <a:rPr lang="en-US" sz="2800" dirty="0" err="1" smtClean="0">
                <a:solidFill>
                  <a:srgbClr val="000000"/>
                </a:solidFill>
              </a:rPr>
              <a:t>terápiás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ú</a:t>
            </a:r>
            <a:r>
              <a:rPr lang="en-US" sz="2800" dirty="0" err="1" smtClean="0">
                <a:solidFill>
                  <a:srgbClr val="000000"/>
                </a:solidFill>
              </a:rPr>
              <a:t>jdonságok</a:t>
            </a:r>
            <a:r>
              <a:rPr lang="en-US" sz="28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BIOINFORMATIKA-</a:t>
            </a:r>
            <a:r>
              <a:rPr lang="en-US" sz="2800" dirty="0" err="1" smtClean="0">
                <a:solidFill>
                  <a:srgbClr val="000000"/>
                </a:solidFill>
              </a:rPr>
              <a:t>Fenom</a:t>
            </a:r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err="1" smtClean="0"/>
              <a:t>Orvosi</a:t>
            </a:r>
            <a:r>
              <a:rPr lang="en-US" sz="2800" dirty="0" smtClean="0"/>
              <a:t> “</a:t>
            </a:r>
            <a:r>
              <a:rPr lang="en-US" sz="2800" dirty="0" err="1" smtClean="0"/>
              <a:t>kütyük</a:t>
            </a:r>
            <a:r>
              <a:rPr lang="en-US" sz="2800" dirty="0" smtClean="0"/>
              <a:t>”-</a:t>
            </a:r>
            <a:r>
              <a:rPr lang="en-US" sz="2800" dirty="0" err="1" smtClean="0"/>
              <a:t>futurológia</a:t>
            </a:r>
            <a:r>
              <a:rPr lang="en-US" sz="2800" dirty="0" smtClean="0"/>
              <a:t> (?)</a:t>
            </a:r>
          </a:p>
          <a:p>
            <a:r>
              <a:rPr lang="en-US" sz="2800" dirty="0" err="1" smtClean="0"/>
              <a:t>Orvos-beteg</a:t>
            </a:r>
            <a:r>
              <a:rPr lang="en-US" sz="2800" dirty="0" smtClean="0"/>
              <a:t> </a:t>
            </a:r>
            <a:r>
              <a:rPr lang="en-US" sz="2800" dirty="0" err="1" smtClean="0"/>
              <a:t>kommunikáció</a:t>
            </a:r>
            <a:endParaRPr lang="en-US" sz="2800" dirty="0" smtClean="0"/>
          </a:p>
          <a:p>
            <a:r>
              <a:rPr lang="en-US" sz="2800" dirty="0" err="1" smtClean="0"/>
              <a:t>Bioetikai</a:t>
            </a:r>
            <a:r>
              <a:rPr lang="en-US" sz="2800" dirty="0" smtClean="0"/>
              <a:t> </a:t>
            </a:r>
            <a:r>
              <a:rPr lang="en-US" sz="2800" dirty="0" err="1" smtClean="0"/>
              <a:t>kihívások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41327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églalap 1"/>
          <p:cNvSpPr>
            <a:spLocks noChangeArrowheads="1"/>
          </p:cNvSpPr>
          <p:nvPr/>
        </p:nvSpPr>
        <p:spPr bwMode="auto">
          <a:xfrm>
            <a:off x="214313" y="726133"/>
            <a:ext cx="8643937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4400" b="1" dirty="0" smtClean="0">
                <a:solidFill>
                  <a:srgbClr val="262699"/>
                </a:solidFill>
                <a:latin typeface="Arial" charset="0"/>
                <a:ea typeface="宋体" charset="0"/>
                <a:cs typeface="宋体" charset="0"/>
              </a:rPr>
              <a:t>P4 medicina: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hu-HU" sz="4400" b="1" dirty="0" smtClean="0">
              <a:solidFill>
                <a:srgbClr val="262699"/>
              </a:solidFill>
              <a:latin typeface="Arial" charset="0"/>
              <a:ea typeface="宋体" charset="0"/>
              <a:cs typeface="宋体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 smtClean="0">
                <a:solidFill>
                  <a:srgbClr val="262699"/>
                </a:solidFill>
                <a:latin typeface="Arial" charset="0"/>
                <a:ea typeface="宋体" charset="0"/>
                <a:cs typeface="宋体" charset="0"/>
              </a:rPr>
              <a:t>Predictive, Personalized, Preventive</a:t>
            </a:r>
            <a:r>
              <a:rPr lang="hu-HU" sz="4000" b="1" i="1" dirty="0" smtClean="0">
                <a:solidFill>
                  <a:srgbClr val="262699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en-US" sz="4000" b="1" i="1" dirty="0" smtClean="0">
                <a:solidFill>
                  <a:srgbClr val="262699"/>
                </a:solidFill>
                <a:latin typeface="Arial" charset="0"/>
                <a:ea typeface="宋体" charset="0"/>
                <a:cs typeface="宋体" charset="0"/>
              </a:rPr>
              <a:t>and Participatory</a:t>
            </a:r>
            <a:endParaRPr lang="hu-HU" sz="4000" i="1" dirty="0" smtClean="0">
              <a:solidFill>
                <a:srgbClr val="262699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sz="4000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sz="2800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sz="2800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hu-HU" sz="28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        </a:t>
            </a:r>
            <a:r>
              <a:rPr lang="hu-HU" sz="2800" u="sng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P4 medicina a következő 10-20 év trendje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                         </a:t>
            </a:r>
            <a:r>
              <a:rPr lang="en-US" sz="2800" u="sng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p</a:t>
            </a:r>
            <a:r>
              <a:rPr lang="hu-HU" sz="2800" u="sng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recíziós orvoslás </a:t>
            </a:r>
            <a:r>
              <a:rPr lang="hu-HU" sz="28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!!</a:t>
            </a:r>
            <a:endParaRPr lang="en-US" sz="2800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78648" y="6476910"/>
            <a:ext cx="166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Lee Hood, 2011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46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6190"/>
            <a:ext cx="2722435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306178" name="Picture 2" descr="DNA is a double helix."/>
          <p:cNvPicPr>
            <a:picLocks noChangeAspect="1" noChangeArrowheads="1"/>
          </p:cNvPicPr>
          <p:nvPr/>
        </p:nvPicPr>
        <p:blipFill>
          <a:blip r:embed="rId4" cstate="print"/>
          <a:srcRect t="41742" r="63172" b="6830"/>
          <a:stretch>
            <a:fillRect/>
          </a:stretch>
        </p:blipFill>
        <p:spPr bwMode="auto">
          <a:xfrm>
            <a:off x="0" y="500042"/>
            <a:ext cx="2455253" cy="2439470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0" y="2928934"/>
            <a:ext cx="29289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Nature</a:t>
            </a:r>
            <a:r>
              <a:rPr lang="hu-H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171, 737-738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1953. április 25.</a:t>
            </a:r>
            <a:endParaRPr lang="hu-HU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0" y="0"/>
            <a:ext cx="2553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3200" dirty="0" smtClean="0">
                <a:solidFill>
                  <a:srgbClr val="3333CC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…a modell…</a:t>
            </a:r>
            <a:endParaRPr lang="hu-HU" sz="3200" dirty="0">
              <a:solidFill>
                <a:srgbClr val="3333CC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overm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7" y="857232"/>
            <a:ext cx="2010421" cy="270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nature01403-f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857232"/>
            <a:ext cx="2000264" cy="266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3"/>
          <p:cNvSpPr txBox="1">
            <a:spLocks noChangeArrowheads="1"/>
          </p:cNvSpPr>
          <p:nvPr/>
        </p:nvSpPr>
        <p:spPr bwMode="auto">
          <a:xfrm>
            <a:off x="5599440" y="3571876"/>
            <a:ext cx="35445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2001. február </a:t>
            </a:r>
            <a:r>
              <a:rPr lang="hu-HU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15-16.</a:t>
            </a:r>
            <a:endParaRPr 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786314" y="214290"/>
            <a:ext cx="3781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3200" dirty="0" smtClean="0">
                <a:solidFill>
                  <a:srgbClr val="3333CC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..a humán genom…</a:t>
            </a:r>
            <a:endParaRPr lang="hu-HU" sz="3200" dirty="0">
              <a:solidFill>
                <a:srgbClr val="3333CC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Jobbra nyíl 10"/>
          <p:cNvSpPr/>
          <p:nvPr/>
        </p:nvSpPr>
        <p:spPr>
          <a:xfrm>
            <a:off x="2786050" y="2143116"/>
            <a:ext cx="1857388" cy="107157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 l="35728" t="40157" r="28346" b="25040"/>
          <a:stretch>
            <a:fillRect/>
          </a:stretch>
        </p:blipFill>
        <p:spPr bwMode="auto">
          <a:xfrm>
            <a:off x="2786050" y="4826901"/>
            <a:ext cx="3354389" cy="203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zövegdoboz 3"/>
          <p:cNvSpPr txBox="1">
            <a:spLocks noChangeArrowheads="1"/>
          </p:cNvSpPr>
          <p:nvPr/>
        </p:nvSpPr>
        <p:spPr bwMode="auto">
          <a:xfrm>
            <a:off x="6143636" y="5929330"/>
            <a:ext cx="31448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2012. szeptember</a:t>
            </a:r>
            <a:endParaRPr 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6000760" y="4357694"/>
            <a:ext cx="33505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3200" dirty="0" smtClean="0">
                <a:solidFill>
                  <a:srgbClr val="3333CC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..az enciklopédia.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3200" dirty="0" smtClean="0">
                <a:solidFill>
                  <a:srgbClr val="3333CC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..</a:t>
            </a:r>
            <a:r>
              <a:rPr lang="hu-HU" dirty="0" smtClean="0">
                <a:solidFill>
                  <a:srgbClr val="3333CC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1000-2500-5 millió genom</a:t>
            </a:r>
            <a:endParaRPr lang="hu-HU" dirty="0">
              <a:solidFill>
                <a:srgbClr val="3333CC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Jobbra nyíl 15"/>
          <p:cNvSpPr/>
          <p:nvPr/>
        </p:nvSpPr>
        <p:spPr>
          <a:xfrm rot="7685384">
            <a:off x="3960391" y="3951022"/>
            <a:ext cx="1197623" cy="48104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7" name="Dátum helye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779E9A-31AE-49B7-AADE-3F7081EE7945}" type="datetime1">
              <a:rPr lang="en-US" smtClean="0"/>
              <a:pPr>
                <a:defRPr/>
              </a:pPr>
              <a:t>17. 02. 22.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25465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2775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97669" y="64886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2012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1784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églalap 3"/>
          <p:cNvSpPr>
            <a:spLocks noChangeArrowheads="1"/>
          </p:cNvSpPr>
          <p:nvPr/>
        </p:nvSpPr>
        <p:spPr bwMode="auto">
          <a:xfrm>
            <a:off x="0" y="990600"/>
            <a:ext cx="6629400" cy="10668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000000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28688"/>
            <a:ext cx="9144000" cy="4343400"/>
          </a:xfrm>
          <a:solidFill>
            <a:srgbClr val="FFFFCC"/>
          </a:solidFill>
          <a:ln>
            <a:noFill/>
          </a:ln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0033CC"/>
                </a:solidFill>
                <a:cs typeface="Times New Roman" pitchFamily="18" charset="0"/>
              </a:rPr>
              <a:t> </a:t>
            </a:r>
            <a:endParaRPr lang="hu-HU" sz="2800" b="1" dirty="0" smtClean="0">
              <a:solidFill>
                <a:srgbClr val="0033CC"/>
              </a:solidFill>
              <a:cs typeface="Times New Roman" pitchFamily="18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sz="2800" b="1" dirty="0" smtClean="0">
                <a:solidFill>
                  <a:srgbClr val="CC0000"/>
                </a:solidFill>
                <a:cs typeface="Times New Roman" pitchFamily="18" charset="0"/>
              </a:rPr>
              <a:t>DNS </a:t>
            </a:r>
            <a:r>
              <a:rPr lang="hu-HU" sz="2800" b="1" dirty="0" smtClean="0">
                <a:solidFill>
                  <a:srgbClr val="CC0000"/>
                </a:solidFill>
                <a:cs typeface="Times New Roman" pitchFamily="18" charset="0"/>
              </a:rPr>
              <a:t>szekvencia adatok duplázódnak </a:t>
            </a:r>
            <a:r>
              <a:rPr lang="hu-HU" sz="2800" b="1" dirty="0" smtClean="0">
                <a:solidFill>
                  <a:srgbClr val="000066"/>
                </a:solidFill>
                <a:cs typeface="Times New Roman" pitchFamily="18" charset="0"/>
              </a:rPr>
              <a:t>18 </a:t>
            </a:r>
            <a:r>
              <a:rPr lang="en-US" sz="2800" b="1" dirty="0" err="1" smtClean="0">
                <a:solidFill>
                  <a:srgbClr val="000066"/>
                </a:solidFill>
                <a:cs typeface="Times New Roman" pitchFamily="18" charset="0"/>
              </a:rPr>
              <a:t>hónaponként</a:t>
            </a:r>
            <a:endParaRPr lang="en-US" sz="2800" b="1" dirty="0" smtClean="0">
              <a:solidFill>
                <a:srgbClr val="000066"/>
              </a:solidFill>
              <a:cs typeface="Times New Roman" pitchFamily="18" charset="0"/>
            </a:endParaRPr>
          </a:p>
          <a:p>
            <a:pPr marL="0" indent="0">
              <a:buClr>
                <a:srgbClr val="FF0000"/>
              </a:buClr>
              <a:buNone/>
              <a:defRPr/>
            </a:pPr>
            <a:endParaRPr lang="en-US" sz="2800" b="1" dirty="0" smtClean="0">
              <a:solidFill>
                <a:srgbClr val="000066"/>
              </a:solidFill>
              <a:cs typeface="Times New Roman" pitchFamily="18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None/>
              <a:defRPr/>
            </a:pPr>
            <a:endParaRPr lang="en-US" sz="2800" b="1" dirty="0" smtClean="0">
              <a:solidFill>
                <a:srgbClr val="000066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hu-HU" sz="2800" b="1" dirty="0" smtClean="0">
                <a:solidFill>
                  <a:srgbClr val="C00000"/>
                </a:solidFill>
                <a:cs typeface="Times New Roman" pitchFamily="18" charset="0"/>
              </a:rPr>
              <a:t>A szekvenálás ára feleződik </a:t>
            </a: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18 </a:t>
            </a:r>
            <a:r>
              <a:rPr lang="en-US" sz="2800" b="1" dirty="0" err="1">
                <a:solidFill>
                  <a:srgbClr val="000066"/>
                </a:solidFill>
                <a:cs typeface="Times New Roman" pitchFamily="18" charset="0"/>
              </a:rPr>
              <a:t>hónaponként</a:t>
            </a:r>
            <a:endParaRPr lang="hu-HU" sz="2800" b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000066"/>
                </a:solidFill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000066"/>
                </a:solidFill>
                <a:cs typeface="Times New Roman" pitchFamily="18" charset="0"/>
              </a:rPr>
            </a:br>
            <a:r>
              <a:rPr lang="en-US" sz="2400" dirty="0" smtClean="0">
                <a:cs typeface="Times New Roman" pitchFamily="18" charset="0"/>
              </a:rPr>
              <a:t/>
            </a:r>
            <a:br>
              <a:rPr lang="en-US" sz="2400" dirty="0" smtClean="0">
                <a:cs typeface="Times New Roman" pitchFamily="18" charset="0"/>
              </a:rPr>
            </a:br>
            <a:endParaRPr lang="en-US" sz="2400" dirty="0" smtClean="0"/>
          </a:p>
          <a:p>
            <a:pPr>
              <a:defRPr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335069190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0" descr="21_07HumanDNATypes-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1758"/>
            <a:ext cx="6627813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4216400" y="141288"/>
            <a:ext cx="1427163" cy="25876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Exon (1.5%)</a:t>
            </a:r>
          </a:p>
        </p:txBody>
      </p:sp>
      <p:sp>
        <p:nvSpPr>
          <p:cNvPr id="138244" name="Line 5"/>
          <p:cNvSpPr>
            <a:spLocks noChangeShapeType="1"/>
          </p:cNvSpPr>
          <p:nvPr/>
        </p:nvSpPr>
        <p:spPr bwMode="auto">
          <a:xfrm flipH="1">
            <a:off x="5024438" y="419100"/>
            <a:ext cx="12700" cy="3762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8245" name="Line 6"/>
          <p:cNvSpPr>
            <a:spLocks noChangeShapeType="1"/>
          </p:cNvSpPr>
          <p:nvPr/>
        </p:nvSpPr>
        <p:spPr bwMode="auto">
          <a:xfrm flipH="1">
            <a:off x="5588000" y="401638"/>
            <a:ext cx="21590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8246" name="Text Box 7"/>
          <p:cNvSpPr txBox="1">
            <a:spLocks noChangeArrowheads="1"/>
          </p:cNvSpPr>
          <p:nvPr/>
        </p:nvSpPr>
        <p:spPr bwMode="auto">
          <a:xfrm>
            <a:off x="5930900" y="144463"/>
            <a:ext cx="1427163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Intron (5%)</a:t>
            </a:r>
          </a:p>
        </p:txBody>
      </p:sp>
      <p:sp>
        <p:nvSpPr>
          <p:cNvPr id="138247" name="Text Box 8"/>
          <p:cNvSpPr txBox="1">
            <a:spLocks noChangeArrowheads="1"/>
          </p:cNvSpPr>
          <p:nvPr/>
        </p:nvSpPr>
        <p:spPr bwMode="auto">
          <a:xfrm>
            <a:off x="5851525" y="1697038"/>
            <a:ext cx="1144588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1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Regulatorikus</a:t>
            </a:r>
            <a:endParaRPr lang="hu-HU" sz="17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1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elemek</a:t>
            </a:r>
            <a:r>
              <a:rPr lang="en-US" sz="1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</a:t>
            </a:r>
            <a:r>
              <a:rPr lang="en-US" sz="1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20%)</a:t>
            </a:r>
          </a:p>
        </p:txBody>
      </p:sp>
      <p:sp>
        <p:nvSpPr>
          <p:cNvPr id="138248" name="Text Box 9"/>
          <p:cNvSpPr txBox="1">
            <a:spLocks noChangeArrowheads="1"/>
          </p:cNvSpPr>
          <p:nvPr/>
        </p:nvSpPr>
        <p:spPr bwMode="auto">
          <a:xfrm>
            <a:off x="5715000" y="3500438"/>
            <a:ext cx="1144588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hu-HU" sz="1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gyedi nem kódoló</a:t>
            </a:r>
            <a:endParaRPr lang="hu-HU" sz="17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hu-HU" sz="1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hu-HU" sz="1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(15%)</a:t>
            </a:r>
          </a:p>
        </p:txBody>
      </p:sp>
      <p:sp>
        <p:nvSpPr>
          <p:cNvPr id="138250" name="Line 12"/>
          <p:cNvSpPr>
            <a:spLocks noChangeShapeType="1"/>
          </p:cNvSpPr>
          <p:nvPr/>
        </p:nvSpPr>
        <p:spPr bwMode="auto">
          <a:xfrm>
            <a:off x="5867400" y="5672138"/>
            <a:ext cx="195263" cy="377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8251" name="Line 14"/>
          <p:cNvSpPr>
            <a:spLocks noChangeShapeType="1"/>
          </p:cNvSpPr>
          <p:nvPr/>
        </p:nvSpPr>
        <p:spPr bwMode="auto">
          <a:xfrm flipH="1">
            <a:off x="4343400" y="5770563"/>
            <a:ext cx="109538" cy="2873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8252" name="Line 15"/>
          <p:cNvSpPr>
            <a:spLocks noChangeShapeType="1"/>
          </p:cNvSpPr>
          <p:nvPr/>
        </p:nvSpPr>
        <p:spPr bwMode="auto">
          <a:xfrm flipH="1">
            <a:off x="2951163" y="5148263"/>
            <a:ext cx="574675" cy="528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8255" name="Line 18"/>
          <p:cNvSpPr>
            <a:spLocks noChangeShapeType="1"/>
          </p:cNvSpPr>
          <p:nvPr/>
        </p:nvSpPr>
        <p:spPr bwMode="auto">
          <a:xfrm flipV="1">
            <a:off x="1928794" y="4643446"/>
            <a:ext cx="1235075" cy="211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8256" name="Text Box 19"/>
          <p:cNvSpPr txBox="1">
            <a:spLocks noChangeArrowheads="1"/>
          </p:cNvSpPr>
          <p:nvPr/>
        </p:nvSpPr>
        <p:spPr bwMode="auto">
          <a:xfrm>
            <a:off x="1214414" y="2643182"/>
            <a:ext cx="1874837" cy="65142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17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mobilis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17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7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elem </a:t>
            </a:r>
            <a:r>
              <a:rPr lang="en-US" sz="17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7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hu-HU" sz="17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7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%)</a:t>
            </a:r>
          </a:p>
        </p:txBody>
      </p:sp>
      <p:sp>
        <p:nvSpPr>
          <p:cNvPr id="138257" name="Text Box 19"/>
          <p:cNvSpPr txBox="1">
            <a:spLocks noChangeArrowheads="1"/>
          </p:cNvSpPr>
          <p:nvPr/>
        </p:nvSpPr>
        <p:spPr bwMode="auto">
          <a:xfrm>
            <a:off x="4286250" y="4714875"/>
            <a:ext cx="1731963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1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Repetitív</a:t>
            </a:r>
            <a:endParaRPr lang="hu-HU" sz="17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17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elemek</a:t>
            </a:r>
            <a:r>
              <a:rPr lang="en-US" sz="1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hu-HU" sz="1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4%)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0" y="142875"/>
            <a:ext cx="2584211" cy="46166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400" b="1" dirty="0" smtClean="0">
                <a:solidFill>
                  <a:srgbClr val="2D2D8A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 humán genom</a:t>
            </a:r>
            <a:endParaRPr lang="hu-HU" sz="2400" b="1" dirty="0">
              <a:solidFill>
                <a:srgbClr val="2D2D8A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8648" y="6476910"/>
            <a:ext cx="1502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ENCODE,2012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1606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071563"/>
            <a:ext cx="7239000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4" name="Rectangle 3"/>
          <p:cNvSpPr>
            <a:spLocks noChangeArrowheads="1"/>
          </p:cNvSpPr>
          <p:nvPr/>
        </p:nvSpPr>
        <p:spPr bwMode="auto">
          <a:xfrm>
            <a:off x="0" y="21431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hu-HU" sz="3200" b="1">
                <a:solidFill>
                  <a:srgbClr val="FF0000"/>
                </a:solidFill>
                <a:latin typeface="Arial" charset="0"/>
              </a:rPr>
              <a:t>Életmód</a:t>
            </a:r>
            <a:r>
              <a:rPr lang="hu-HU" sz="3200" b="1">
                <a:solidFill>
                  <a:srgbClr val="1F497D"/>
                </a:solidFill>
                <a:latin typeface="Arial" charset="0"/>
              </a:rPr>
              <a:t>: egészség és betegségek</a:t>
            </a:r>
          </a:p>
          <a:p>
            <a:pPr algn="ctr"/>
            <a:endParaRPr lang="hu-HU" sz="32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21765" y="6481466"/>
            <a:ext cx="1122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Calibri"/>
                <a:cs typeface="Calibri"/>
              </a:rPr>
              <a:t>Ornish</a:t>
            </a:r>
            <a:r>
              <a:rPr lang="en-US" sz="1400" dirty="0" smtClean="0">
                <a:latin typeface="Calibri"/>
                <a:cs typeface="Calibri"/>
              </a:rPr>
              <a:t>, 1998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95223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chromatin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142976" y="714356"/>
            <a:ext cx="58324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lipszis 3"/>
          <p:cNvSpPr>
            <a:spLocks noChangeArrowheads="1"/>
          </p:cNvSpPr>
          <p:nvPr/>
        </p:nvSpPr>
        <p:spPr bwMode="auto">
          <a:xfrm>
            <a:off x="3143240" y="2643182"/>
            <a:ext cx="228600" cy="76200"/>
          </a:xfrm>
          <a:prstGeom prst="ellipse">
            <a:avLst/>
          </a:prstGeom>
          <a:solidFill>
            <a:schemeClr val="accent2"/>
          </a:solidFill>
          <a:ln w="25400" algn="ctr">
            <a:solidFill>
              <a:srgbClr val="FFFF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5" name="Ellipszis 4"/>
          <p:cNvSpPr>
            <a:spLocks noChangeArrowheads="1"/>
          </p:cNvSpPr>
          <p:nvPr/>
        </p:nvSpPr>
        <p:spPr bwMode="auto">
          <a:xfrm>
            <a:off x="4857752" y="2857496"/>
            <a:ext cx="228600" cy="76200"/>
          </a:xfrm>
          <a:prstGeom prst="ellipse">
            <a:avLst/>
          </a:prstGeom>
          <a:solidFill>
            <a:schemeClr val="accent2"/>
          </a:solidFill>
          <a:ln w="25400" algn="ctr">
            <a:solidFill>
              <a:srgbClr val="FFFF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6" name="Ellipszis 5"/>
          <p:cNvSpPr>
            <a:spLocks noChangeArrowheads="1"/>
          </p:cNvSpPr>
          <p:nvPr/>
        </p:nvSpPr>
        <p:spPr bwMode="auto">
          <a:xfrm>
            <a:off x="4114800" y="2971800"/>
            <a:ext cx="228600" cy="76200"/>
          </a:xfrm>
          <a:prstGeom prst="ellipse">
            <a:avLst/>
          </a:prstGeom>
          <a:solidFill>
            <a:schemeClr val="accent2"/>
          </a:solidFill>
          <a:ln w="25400" algn="ctr">
            <a:solidFill>
              <a:srgbClr val="FFFF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7" name="Ellipszis 6"/>
          <p:cNvSpPr>
            <a:spLocks noChangeArrowheads="1"/>
          </p:cNvSpPr>
          <p:nvPr/>
        </p:nvSpPr>
        <p:spPr bwMode="auto">
          <a:xfrm>
            <a:off x="5715000" y="1066800"/>
            <a:ext cx="228600" cy="76200"/>
          </a:xfrm>
          <a:prstGeom prst="ellipse">
            <a:avLst/>
          </a:prstGeom>
          <a:solidFill>
            <a:schemeClr val="accent2"/>
          </a:solidFill>
          <a:ln w="25400" algn="ctr">
            <a:solidFill>
              <a:srgbClr val="FFFF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8" name="Ellipszis 7"/>
          <p:cNvSpPr>
            <a:spLocks noChangeArrowheads="1"/>
          </p:cNvSpPr>
          <p:nvPr/>
        </p:nvSpPr>
        <p:spPr bwMode="auto">
          <a:xfrm>
            <a:off x="2667000" y="2895600"/>
            <a:ext cx="228600" cy="76200"/>
          </a:xfrm>
          <a:prstGeom prst="ellipse">
            <a:avLst/>
          </a:prstGeom>
          <a:solidFill>
            <a:schemeClr val="accent2"/>
          </a:solidFill>
          <a:ln w="25400" algn="ctr">
            <a:solidFill>
              <a:srgbClr val="FFFF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9" name="Ellipszis 8"/>
          <p:cNvSpPr>
            <a:spLocks noChangeArrowheads="1"/>
          </p:cNvSpPr>
          <p:nvPr/>
        </p:nvSpPr>
        <p:spPr bwMode="auto">
          <a:xfrm>
            <a:off x="1785918" y="2928934"/>
            <a:ext cx="228600" cy="76200"/>
          </a:xfrm>
          <a:prstGeom prst="ellipse">
            <a:avLst/>
          </a:prstGeom>
          <a:solidFill>
            <a:schemeClr val="accent2"/>
          </a:solidFill>
          <a:ln w="25400" algn="ctr">
            <a:solidFill>
              <a:srgbClr val="FFFF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10" name="Ellipszis 9"/>
          <p:cNvSpPr>
            <a:spLocks noChangeArrowheads="1"/>
          </p:cNvSpPr>
          <p:nvPr/>
        </p:nvSpPr>
        <p:spPr bwMode="auto">
          <a:xfrm>
            <a:off x="6019800" y="3733800"/>
            <a:ext cx="228600" cy="76200"/>
          </a:xfrm>
          <a:prstGeom prst="ellipse">
            <a:avLst/>
          </a:prstGeom>
          <a:solidFill>
            <a:schemeClr val="accent2"/>
          </a:solidFill>
          <a:ln w="25400" algn="ctr">
            <a:solidFill>
              <a:srgbClr val="FFFF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11" name="Ellipszis 10"/>
          <p:cNvSpPr>
            <a:spLocks noChangeArrowheads="1"/>
          </p:cNvSpPr>
          <p:nvPr/>
        </p:nvSpPr>
        <p:spPr bwMode="auto">
          <a:xfrm>
            <a:off x="4191000" y="1447800"/>
            <a:ext cx="228600" cy="76200"/>
          </a:xfrm>
          <a:prstGeom prst="ellipse">
            <a:avLst/>
          </a:prstGeom>
          <a:solidFill>
            <a:schemeClr val="accent2"/>
          </a:solidFill>
          <a:ln w="25400" algn="ctr">
            <a:solidFill>
              <a:srgbClr val="FFFF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12" name="Ellipszis 11"/>
          <p:cNvSpPr>
            <a:spLocks noChangeArrowheads="1"/>
          </p:cNvSpPr>
          <p:nvPr/>
        </p:nvSpPr>
        <p:spPr bwMode="auto">
          <a:xfrm>
            <a:off x="3571868" y="3286124"/>
            <a:ext cx="152400" cy="152400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FF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13" name="Ellipszis 12"/>
          <p:cNvSpPr>
            <a:spLocks noChangeArrowheads="1"/>
          </p:cNvSpPr>
          <p:nvPr/>
        </p:nvSpPr>
        <p:spPr bwMode="auto">
          <a:xfrm>
            <a:off x="4038600" y="3733800"/>
            <a:ext cx="152400" cy="152400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FF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14" name="Ellipszis 13"/>
          <p:cNvSpPr>
            <a:spLocks noChangeArrowheads="1"/>
          </p:cNvSpPr>
          <p:nvPr/>
        </p:nvSpPr>
        <p:spPr bwMode="auto">
          <a:xfrm>
            <a:off x="5072066" y="3286124"/>
            <a:ext cx="152400" cy="152400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FF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15" name="Ellipszis 14"/>
          <p:cNvSpPr>
            <a:spLocks noChangeArrowheads="1"/>
          </p:cNvSpPr>
          <p:nvPr/>
        </p:nvSpPr>
        <p:spPr bwMode="auto">
          <a:xfrm>
            <a:off x="2857488" y="2428868"/>
            <a:ext cx="152400" cy="152400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FF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16" name="Ellipszis 15"/>
          <p:cNvSpPr>
            <a:spLocks noChangeArrowheads="1"/>
          </p:cNvSpPr>
          <p:nvPr/>
        </p:nvSpPr>
        <p:spPr bwMode="auto">
          <a:xfrm>
            <a:off x="5929322" y="3286124"/>
            <a:ext cx="152400" cy="152400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FF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17" name="Ellipszis 16"/>
          <p:cNvSpPr>
            <a:spLocks noChangeArrowheads="1"/>
          </p:cNvSpPr>
          <p:nvPr/>
        </p:nvSpPr>
        <p:spPr bwMode="auto">
          <a:xfrm>
            <a:off x="3352800" y="4038600"/>
            <a:ext cx="152400" cy="152400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FF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18" name="Ellipszis 17"/>
          <p:cNvSpPr>
            <a:spLocks noChangeArrowheads="1"/>
          </p:cNvSpPr>
          <p:nvPr/>
        </p:nvSpPr>
        <p:spPr bwMode="auto">
          <a:xfrm>
            <a:off x="7858148" y="3286124"/>
            <a:ext cx="152400" cy="152400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FFFF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24" name="Ellipszis 23"/>
          <p:cNvSpPr>
            <a:spLocks noChangeArrowheads="1"/>
          </p:cNvSpPr>
          <p:nvPr/>
        </p:nvSpPr>
        <p:spPr bwMode="auto">
          <a:xfrm>
            <a:off x="7772400" y="2286000"/>
            <a:ext cx="228600" cy="76200"/>
          </a:xfrm>
          <a:prstGeom prst="ellipse">
            <a:avLst/>
          </a:prstGeom>
          <a:solidFill>
            <a:schemeClr val="accent2"/>
          </a:solidFill>
          <a:ln w="25400" algn="ctr">
            <a:solidFill>
              <a:srgbClr val="FFFF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pPr algn="ctr"/>
            <a:endParaRPr lang="hu-HU">
              <a:solidFill>
                <a:srgbClr val="FFFF00"/>
              </a:solidFill>
            </a:endParaRPr>
          </a:p>
        </p:txBody>
      </p:sp>
      <p:sp>
        <p:nvSpPr>
          <p:cNvPr id="25" name="Szövegdoboz 24"/>
          <p:cNvSpPr txBox="1">
            <a:spLocks noChangeArrowheads="1"/>
          </p:cNvSpPr>
          <p:nvPr/>
        </p:nvSpPr>
        <p:spPr bwMode="auto">
          <a:xfrm>
            <a:off x="7072313" y="1785938"/>
            <a:ext cx="15564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</a:t>
            </a:r>
            <a:r>
              <a:rPr lang="hu-HU" dirty="0"/>
              <a:t>pG-</a:t>
            </a:r>
            <a:r>
              <a:rPr lang="en-US" dirty="0"/>
              <a:t>met</a:t>
            </a:r>
            <a:r>
              <a:rPr lang="hu-HU" dirty="0"/>
              <a:t>iláció</a:t>
            </a:r>
            <a:endParaRPr lang="en-US" dirty="0"/>
          </a:p>
        </p:txBody>
      </p:sp>
      <p:sp>
        <p:nvSpPr>
          <p:cNvPr id="26" name="Szövegdoboz 25"/>
          <p:cNvSpPr txBox="1">
            <a:spLocks noChangeArrowheads="1"/>
          </p:cNvSpPr>
          <p:nvPr/>
        </p:nvSpPr>
        <p:spPr bwMode="auto">
          <a:xfrm>
            <a:off x="7072313" y="2857500"/>
            <a:ext cx="1863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000000"/>
                </a:solidFill>
              </a:rPr>
              <a:t>Hiszton-acetiláció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Szövegdoboz 26"/>
          <p:cNvSpPr txBox="1">
            <a:spLocks noChangeArrowheads="1"/>
          </p:cNvSpPr>
          <p:nvPr/>
        </p:nvSpPr>
        <p:spPr bwMode="auto">
          <a:xfrm>
            <a:off x="93666" y="1580227"/>
            <a:ext cx="9144000" cy="25545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2">
                    <a:lumMod val="75000"/>
                  </a:schemeClr>
                </a:solidFill>
              </a:rPr>
              <a:t>EPIGENETIKA</a:t>
            </a:r>
            <a:r>
              <a:rPr lang="hu-HU" sz="4000" b="1" dirty="0" smtClean="0">
                <a:solidFill>
                  <a:srgbClr val="00B0F0"/>
                </a:solidFill>
              </a:rPr>
              <a:t>:   A DNS </a:t>
            </a:r>
            <a:r>
              <a:rPr lang="hu-HU" sz="4000" b="1" dirty="0">
                <a:solidFill>
                  <a:srgbClr val="00B0F0"/>
                </a:solidFill>
              </a:rPr>
              <a:t>szekvencia </a:t>
            </a:r>
            <a:r>
              <a:rPr lang="hu-HU" sz="4000" b="1" dirty="0" smtClean="0">
                <a:solidFill>
                  <a:srgbClr val="00B0F0"/>
                </a:solidFill>
              </a:rPr>
              <a:t>(genetika) nem </a:t>
            </a:r>
            <a:r>
              <a:rPr lang="hu-HU" sz="4000" b="1" dirty="0">
                <a:solidFill>
                  <a:srgbClr val="00B0F0"/>
                </a:solidFill>
              </a:rPr>
              <a:t>változik, </a:t>
            </a:r>
            <a:r>
              <a:rPr lang="hu-HU" sz="4000" b="1" dirty="0" smtClean="0">
                <a:solidFill>
                  <a:srgbClr val="00B0F0"/>
                </a:solidFill>
              </a:rPr>
              <a:t>csak </a:t>
            </a:r>
            <a:r>
              <a:rPr lang="hu-HU" sz="4000" b="1" dirty="0">
                <a:solidFill>
                  <a:srgbClr val="00B0F0"/>
                </a:solidFill>
              </a:rPr>
              <a:t>az </a:t>
            </a:r>
            <a:r>
              <a:rPr lang="hu-HU" sz="4000" b="1" dirty="0" smtClean="0">
                <a:solidFill>
                  <a:srgbClr val="00B0F0"/>
                </a:solidFill>
              </a:rPr>
              <a:t>örökölt információ kifejeződése—</a:t>
            </a:r>
            <a:r>
              <a:rPr lang="hu-HU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kovalens</a:t>
            </a:r>
            <a:r>
              <a:rPr lang="hu-HU" sz="4000" b="1" dirty="0" smtClean="0">
                <a:solidFill>
                  <a:srgbClr val="00B0F0"/>
                </a:solidFill>
              </a:rPr>
              <a:t>- </a:t>
            </a:r>
            <a:r>
              <a:rPr lang="hu-HU" sz="4000" b="1" dirty="0" smtClean="0">
                <a:solidFill>
                  <a:schemeClr val="accent2">
                    <a:lumMod val="75000"/>
                  </a:schemeClr>
                </a:solidFill>
              </a:rPr>
              <a:t>REVERZIBILIS</a:t>
            </a:r>
            <a:endParaRPr lang="hu-H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7359487" y="4286256"/>
            <a:ext cx="1381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000000"/>
                </a:solidFill>
              </a:rPr>
              <a:t>Telomerase-</a:t>
            </a:r>
            <a:endParaRPr lang="hu-HU" b="1" dirty="0" smtClean="0">
              <a:solidFill>
                <a:srgbClr val="000000"/>
              </a:solidFill>
            </a:endParaRPr>
          </a:p>
          <a:p>
            <a:pPr algn="ctr"/>
            <a:r>
              <a:rPr lang="hu-HU" b="1" dirty="0" err="1" smtClean="0">
                <a:solidFill>
                  <a:srgbClr val="000000"/>
                </a:solidFill>
              </a:rPr>
              <a:t>telomer</a:t>
            </a:r>
            <a:endParaRPr lang="hu-HU" b="1" dirty="0">
              <a:solidFill>
                <a:srgbClr val="000000"/>
              </a:solidFill>
            </a:endParaRPr>
          </a:p>
        </p:txBody>
      </p:sp>
      <p:sp>
        <p:nvSpPr>
          <p:cNvPr id="29" name="Folyamatábra: Összegzés 28"/>
          <p:cNvSpPr/>
          <p:nvPr/>
        </p:nvSpPr>
        <p:spPr bwMode="auto">
          <a:xfrm>
            <a:off x="7715272" y="5000636"/>
            <a:ext cx="357190" cy="519351"/>
          </a:xfrm>
          <a:prstGeom prst="flowChartSummingJunction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sp>
        <p:nvSpPr>
          <p:cNvPr id="30" name="Folyamatábra: Összegzés 29"/>
          <p:cNvSpPr/>
          <p:nvPr/>
        </p:nvSpPr>
        <p:spPr bwMode="auto">
          <a:xfrm>
            <a:off x="5929322" y="1357298"/>
            <a:ext cx="357190" cy="519351"/>
          </a:xfrm>
          <a:prstGeom prst="flowChartSummingJunction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sp>
        <p:nvSpPr>
          <p:cNvPr id="31" name="Folyamatábra: Összegzés 30"/>
          <p:cNvSpPr/>
          <p:nvPr/>
        </p:nvSpPr>
        <p:spPr bwMode="auto">
          <a:xfrm>
            <a:off x="5357818" y="5929330"/>
            <a:ext cx="357190" cy="519351"/>
          </a:xfrm>
          <a:prstGeom prst="flowChartSummingJunction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sp>
        <p:nvSpPr>
          <p:cNvPr id="35" name="Nap 34"/>
          <p:cNvSpPr/>
          <p:nvPr/>
        </p:nvSpPr>
        <p:spPr bwMode="auto">
          <a:xfrm>
            <a:off x="7786710" y="6286520"/>
            <a:ext cx="214314" cy="214314"/>
          </a:xfrm>
          <a:prstGeom prst="sun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sp>
        <p:nvSpPr>
          <p:cNvPr id="36" name="Szövegdoboz 35"/>
          <p:cNvSpPr txBox="1"/>
          <p:nvPr/>
        </p:nvSpPr>
        <p:spPr>
          <a:xfrm>
            <a:off x="7429520" y="5929330"/>
            <a:ext cx="127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000000"/>
                </a:solidFill>
              </a:rPr>
              <a:t>micro</a:t>
            </a:r>
            <a:r>
              <a:rPr lang="hu-HU" b="1" dirty="0" smtClean="0">
                <a:solidFill>
                  <a:srgbClr val="000000"/>
                </a:solidFill>
              </a:rPr>
              <a:t> RNS</a:t>
            </a:r>
            <a:endParaRPr lang="hu-HU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202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4" grpId="0" animBg="1"/>
      <p:bldP spid="25" grpId="0"/>
      <p:bldP spid="26" grpId="0"/>
      <p:bldP spid="27" grpId="0" animBg="1"/>
      <p:bldP spid="23" grpId="0"/>
      <p:bldP spid="29" grpId="0" animBg="1"/>
      <p:bldP spid="30" grpId="0" animBg="1"/>
      <p:bldP spid="31" grpId="0" animBg="1"/>
      <p:bldP spid="35" grpId="0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371600"/>
            <a:ext cx="7848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2017-Rendszerelvű </a:t>
            </a:r>
            <a:r>
              <a:rPr lang="en-US" sz="2800" dirty="0" err="1" smtClean="0"/>
              <a:t>orvosbiológia-tematika</a:t>
            </a:r>
            <a:r>
              <a:rPr lang="en-US" sz="2800" dirty="0" smtClean="0"/>
              <a:t> </a:t>
            </a:r>
            <a:endParaRPr lang="hu-HU" sz="2800" dirty="0"/>
          </a:p>
          <a:p>
            <a:r>
              <a:rPr lang="en-US" sz="2800" dirty="0"/>
              <a:t> </a:t>
            </a:r>
            <a:endParaRPr lang="hu-HU" sz="2800" dirty="0"/>
          </a:p>
          <a:p>
            <a:pPr lvl="0"/>
            <a:r>
              <a:rPr lang="en-US" sz="2800" dirty="0" err="1"/>
              <a:t>Rendszerszemléletű</a:t>
            </a:r>
            <a:r>
              <a:rPr lang="en-US" sz="2800" dirty="0"/>
              <a:t> </a:t>
            </a:r>
            <a:r>
              <a:rPr lang="en-US" sz="2800" dirty="0" err="1"/>
              <a:t>orvosbiológia</a:t>
            </a:r>
            <a:r>
              <a:rPr lang="en-US" sz="2800" dirty="0"/>
              <a:t>, omics</a:t>
            </a:r>
            <a:endParaRPr lang="hu-HU" sz="2800" dirty="0"/>
          </a:p>
          <a:p>
            <a:pPr lvl="0"/>
            <a:r>
              <a:rPr lang="en-US" sz="2800" dirty="0" err="1"/>
              <a:t>Genomika</a:t>
            </a:r>
            <a:r>
              <a:rPr lang="en-US" sz="2800" dirty="0"/>
              <a:t>-GWAS-ENCODE</a:t>
            </a:r>
            <a:endParaRPr lang="hu-HU" sz="2800" dirty="0"/>
          </a:p>
          <a:p>
            <a:pPr lvl="0"/>
            <a:r>
              <a:rPr lang="en-US" sz="2800" dirty="0" err="1"/>
              <a:t>Epigenetika</a:t>
            </a:r>
            <a:r>
              <a:rPr lang="en-US" sz="2800" dirty="0"/>
              <a:t> EWAS, </a:t>
            </a:r>
            <a:r>
              <a:rPr lang="en-US" sz="2800" dirty="0" err="1"/>
              <a:t>microbiom</a:t>
            </a:r>
            <a:r>
              <a:rPr lang="en-US" sz="2800" dirty="0"/>
              <a:t>-MWAS</a:t>
            </a:r>
            <a:endParaRPr lang="hu-HU" sz="2800" dirty="0"/>
          </a:p>
          <a:p>
            <a:pPr lvl="0"/>
            <a:r>
              <a:rPr lang="en-US" sz="2800" dirty="0" err="1"/>
              <a:t>Hálózatok</a:t>
            </a:r>
            <a:r>
              <a:rPr lang="en-US" sz="2800" dirty="0"/>
              <a:t>, </a:t>
            </a:r>
            <a:r>
              <a:rPr lang="en-US" sz="2800" dirty="0" err="1"/>
              <a:t>diseasoma</a:t>
            </a:r>
            <a:endParaRPr lang="hu-HU" sz="2800" dirty="0"/>
          </a:p>
          <a:p>
            <a:pPr lvl="0"/>
            <a:r>
              <a:rPr lang="en-US" sz="2800" dirty="0" err="1"/>
              <a:t>Farmakogenomika-nutrigenomika</a:t>
            </a:r>
            <a:endParaRPr lang="hu-HU" sz="2800" dirty="0"/>
          </a:p>
          <a:p>
            <a:pPr lvl="0"/>
            <a:r>
              <a:rPr lang="en-US" sz="2800" dirty="0" err="1"/>
              <a:t>Multifaktoriális</a:t>
            </a:r>
            <a:r>
              <a:rPr lang="en-US" sz="2800" dirty="0"/>
              <a:t> </a:t>
            </a:r>
            <a:r>
              <a:rPr lang="en-US" sz="2800" dirty="0" err="1"/>
              <a:t>betegségek</a:t>
            </a:r>
            <a:r>
              <a:rPr lang="en-US" sz="2800" dirty="0"/>
              <a:t>- tumor, AIDS, </a:t>
            </a:r>
            <a:r>
              <a:rPr lang="en-US" sz="2800" dirty="0" smtClean="0"/>
              <a:t> 				        asthma</a:t>
            </a:r>
            <a:r>
              <a:rPr lang="en-US" sz="2800" dirty="0"/>
              <a:t>, </a:t>
            </a:r>
            <a:r>
              <a:rPr lang="en-US" sz="2800" dirty="0" err="1"/>
              <a:t>autoimmunitás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74569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16573"/>
            <a:ext cx="8229600" cy="1143000"/>
          </a:xfrm>
        </p:spPr>
        <p:txBody>
          <a:bodyPr/>
          <a:lstStyle/>
          <a:p>
            <a:pPr lvl="0"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             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Az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orvosbiológia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forró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pontjai</a:t>
            </a:r>
            <a:endParaRPr lang="en-US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88" y="1068981"/>
            <a:ext cx="8686800" cy="4525963"/>
          </a:xfrm>
        </p:spPr>
        <p:txBody>
          <a:bodyPr/>
          <a:lstStyle/>
          <a:p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Genom-epigenom-programok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800" dirty="0" err="1" smtClean="0"/>
              <a:t>Génhálózatok</a:t>
            </a:r>
            <a:r>
              <a:rPr lang="en-US" sz="2800" dirty="0" smtClean="0"/>
              <a:t>- ”systems medicine”</a:t>
            </a:r>
          </a:p>
          <a:p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Gén-szerkesztési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megoldások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- CRISP/Cas9</a:t>
            </a:r>
          </a:p>
          <a:p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Képalkotó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technikák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- (</a:t>
            </a: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optogenetika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..)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Szintetikus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biológia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Mikrobiom</a:t>
            </a:r>
            <a:r>
              <a:rPr lang="en-US" sz="2800" dirty="0" smtClean="0">
                <a:solidFill>
                  <a:srgbClr val="A6A6A6"/>
                </a:solidFill>
              </a:rPr>
              <a:t>-ember, mint </a:t>
            </a:r>
            <a:r>
              <a:rPr lang="en-US" sz="2800" dirty="0" err="1" smtClean="0">
                <a:solidFill>
                  <a:srgbClr val="A6A6A6"/>
                </a:solidFill>
              </a:rPr>
              <a:t>ökoszisztéma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Mikrovezikulumok</a:t>
            </a:r>
            <a:r>
              <a:rPr lang="en-US" sz="2800" dirty="0" smtClean="0">
                <a:solidFill>
                  <a:srgbClr val="A6A6A6"/>
                </a:solidFill>
              </a:rPr>
              <a:t> (</a:t>
            </a:r>
            <a:r>
              <a:rPr lang="en-US" sz="2800" dirty="0" err="1" smtClean="0">
                <a:solidFill>
                  <a:srgbClr val="A6A6A6"/>
                </a:solidFill>
              </a:rPr>
              <a:t>terápiás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>
                <a:solidFill>
                  <a:srgbClr val="A6A6A6"/>
                </a:solidFill>
              </a:rPr>
              <a:t>ú</a:t>
            </a:r>
            <a:r>
              <a:rPr lang="en-US" sz="2800" dirty="0" err="1" smtClean="0">
                <a:solidFill>
                  <a:srgbClr val="A6A6A6"/>
                </a:solidFill>
              </a:rPr>
              <a:t>jdonságok</a:t>
            </a:r>
            <a:r>
              <a:rPr lang="en-US" sz="2800" dirty="0" smtClean="0">
                <a:solidFill>
                  <a:srgbClr val="A6A6A6"/>
                </a:solidFill>
              </a:rPr>
              <a:t>)</a:t>
            </a:r>
          </a:p>
          <a:p>
            <a:r>
              <a:rPr lang="en-US" sz="2800" dirty="0" smtClean="0">
                <a:solidFill>
                  <a:srgbClr val="A6A6A6"/>
                </a:solidFill>
              </a:rPr>
              <a:t>BIOINFORMATIKA-</a:t>
            </a:r>
            <a:r>
              <a:rPr lang="en-US" sz="2800" dirty="0" err="1" smtClean="0">
                <a:solidFill>
                  <a:srgbClr val="A6A6A6"/>
                </a:solidFill>
              </a:rPr>
              <a:t>Fenom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Orvosi</a:t>
            </a:r>
            <a:r>
              <a:rPr lang="en-US" sz="2800" dirty="0" smtClean="0">
                <a:solidFill>
                  <a:srgbClr val="A6A6A6"/>
                </a:solidFill>
              </a:rPr>
              <a:t> “</a:t>
            </a:r>
            <a:r>
              <a:rPr lang="en-US" sz="2800" dirty="0" err="1" smtClean="0">
                <a:solidFill>
                  <a:srgbClr val="A6A6A6"/>
                </a:solidFill>
              </a:rPr>
              <a:t>kütyük</a:t>
            </a:r>
            <a:r>
              <a:rPr lang="en-US" sz="2800" dirty="0" smtClean="0">
                <a:solidFill>
                  <a:srgbClr val="A6A6A6"/>
                </a:solidFill>
              </a:rPr>
              <a:t>”-</a:t>
            </a:r>
            <a:r>
              <a:rPr lang="en-US" sz="2800" dirty="0" err="1" smtClean="0">
                <a:solidFill>
                  <a:srgbClr val="A6A6A6"/>
                </a:solidFill>
              </a:rPr>
              <a:t>futurológia</a:t>
            </a:r>
            <a:r>
              <a:rPr lang="en-US" sz="2800" dirty="0" smtClean="0">
                <a:solidFill>
                  <a:srgbClr val="A6A6A6"/>
                </a:solidFill>
              </a:rPr>
              <a:t> (?)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Orvos-beteg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kommunikáció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/>
              <a:t>Bioetikai</a:t>
            </a:r>
            <a:r>
              <a:rPr lang="en-US" sz="2800" dirty="0" smtClean="0"/>
              <a:t> </a:t>
            </a:r>
            <a:r>
              <a:rPr lang="en-US" sz="2800" dirty="0" err="1" smtClean="0"/>
              <a:t>kihívások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42303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smtClean="0">
              <a:ea typeface="+mn-ea"/>
            </a:endParaRP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9" t="19370" r="7088" b="9921"/>
          <a:stretch>
            <a:fillRect/>
          </a:stretch>
        </p:blipFill>
        <p:spPr bwMode="auto">
          <a:xfrm>
            <a:off x="234950" y="428625"/>
            <a:ext cx="8485188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3406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4876800" y="1219200"/>
          <a:ext cx="19558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Image" r:id="rId4" imgW="1955556" imgH="4266667" progId="Photoshop.Image.8">
                  <p:embed/>
                </p:oleObj>
              </mc:Choice>
              <mc:Fallback>
                <p:oleObj name="Image" r:id="rId4" imgW="1955556" imgH="4266667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219200"/>
                        <a:ext cx="195580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5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684338" y="1143000"/>
          <a:ext cx="2078037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Image" r:id="rId6" imgW="2501587" imgH="5447619" progId="Photoshop.Image.8">
                  <p:embed/>
                </p:oleObj>
              </mc:Choice>
              <mc:Fallback>
                <p:oleObj name="Image" r:id="rId6" imgW="2501587" imgH="5447619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4338" y="1143000"/>
                        <a:ext cx="2078037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0" y="65782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Disease Arises from Disease </a:t>
            </a:r>
          </a:p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Perturbed Networks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600200" y="57150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Non-Diseased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953000" y="57150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Diseased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934200" y="1066800"/>
            <a:ext cx="2028825" cy="711200"/>
          </a:xfrm>
          <a:prstGeom prst="rect">
            <a:avLst/>
          </a:prstGeom>
          <a:solidFill>
            <a:srgbClr val="C47343"/>
          </a:solidFill>
          <a:ln w="9525">
            <a:solidFill>
              <a:srgbClr val="FFBB3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dynamics of</a:t>
            </a:r>
          </a:p>
          <a:p>
            <a:r>
              <a:rPr lang="en-US" sz="2000">
                <a:solidFill>
                  <a:schemeClr val="bg1"/>
                </a:solidFill>
              </a:rPr>
              <a:t>pathophysiology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7385050" y="2103438"/>
            <a:ext cx="1266825" cy="406400"/>
          </a:xfrm>
          <a:prstGeom prst="rect">
            <a:avLst/>
          </a:prstGeom>
          <a:solidFill>
            <a:srgbClr val="C47343"/>
          </a:solidFill>
          <a:ln w="9525">
            <a:solidFill>
              <a:srgbClr val="FFBB3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diagnosis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537450" y="2789238"/>
            <a:ext cx="1041400" cy="406400"/>
          </a:xfrm>
          <a:prstGeom prst="rect">
            <a:avLst/>
          </a:prstGeom>
          <a:solidFill>
            <a:srgbClr val="C47343"/>
          </a:solidFill>
          <a:ln w="9525">
            <a:solidFill>
              <a:srgbClr val="FFBB3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therapy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7308850" y="3551238"/>
            <a:ext cx="1379538" cy="406400"/>
          </a:xfrm>
          <a:prstGeom prst="rect">
            <a:avLst/>
          </a:prstGeom>
          <a:solidFill>
            <a:srgbClr val="C47343"/>
          </a:solidFill>
          <a:ln w="9525">
            <a:solidFill>
              <a:srgbClr val="FFBB3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prevention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39707" y="5818257"/>
            <a:ext cx="4474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/>
              <a:t>“systems medicine”</a:t>
            </a:r>
            <a:endParaRPr lang="en-US" sz="40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7478648" y="6465152"/>
            <a:ext cx="166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Lee Hood, 2011</a:t>
            </a:r>
          </a:p>
        </p:txBody>
      </p:sp>
    </p:spTree>
    <p:extLst>
      <p:ext uri="{BB962C8B-B14F-4D97-AF65-F5344CB8AC3E}">
        <p14:creationId xmlns:p14="http://schemas.microsoft.com/office/powerpoint/2010/main" val="24833529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47156" r="21564"/>
          <a:stretch>
            <a:fillRect/>
          </a:stretch>
        </p:blipFill>
        <p:spPr bwMode="auto">
          <a:xfrm>
            <a:off x="0" y="493713"/>
            <a:ext cx="8918575" cy="636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4" name="Text Box 5"/>
          <p:cNvSpPr txBox="1">
            <a:spLocks noChangeArrowheads="1"/>
          </p:cNvSpPr>
          <p:nvPr/>
        </p:nvSpPr>
        <p:spPr bwMode="auto">
          <a:xfrm>
            <a:off x="327025" y="165100"/>
            <a:ext cx="88169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  <a:tab pos="7213600" algn="l"/>
                <a:tab pos="7869238" algn="l"/>
                <a:tab pos="85264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  <a:tab pos="7213600" algn="l"/>
                <a:tab pos="7869238" algn="l"/>
                <a:tab pos="85264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  <a:tab pos="7213600" algn="l"/>
                <a:tab pos="7869238" algn="l"/>
                <a:tab pos="85264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  <a:tab pos="7213600" algn="l"/>
                <a:tab pos="7869238" algn="l"/>
                <a:tab pos="85264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  <a:tab pos="7213600" algn="l"/>
                <a:tab pos="7869238" algn="l"/>
                <a:tab pos="85264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  <a:tab pos="7213600" algn="l"/>
                <a:tab pos="7869238" algn="l"/>
                <a:tab pos="85264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  <a:tab pos="7213600" algn="l"/>
                <a:tab pos="7869238" algn="l"/>
                <a:tab pos="85264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  <a:tab pos="7213600" algn="l"/>
                <a:tab pos="7869238" algn="l"/>
                <a:tab pos="85264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  <a:tab pos="7213600" algn="l"/>
                <a:tab pos="7869238" algn="l"/>
                <a:tab pos="85264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hu-HU" b="1">
                <a:solidFill>
                  <a:srgbClr val="00B0F0"/>
                </a:solidFill>
                <a:cs typeface="Lucida Sans Unicode" charset="0"/>
              </a:rPr>
              <a:t>Örökölt</a:t>
            </a:r>
            <a:r>
              <a:rPr lang="hu-HU" b="1">
                <a:solidFill>
                  <a:srgbClr val="000000"/>
                </a:solidFill>
                <a:cs typeface="Lucida Sans Unicode" charset="0"/>
              </a:rPr>
              <a:t> és </a:t>
            </a:r>
            <a:r>
              <a:rPr lang="hu-HU" b="1">
                <a:solidFill>
                  <a:srgbClr val="FF0000"/>
                </a:solidFill>
                <a:cs typeface="Lucida Sans Unicode" charset="0"/>
              </a:rPr>
              <a:t>szerzett</a:t>
            </a:r>
            <a:r>
              <a:rPr lang="hu-HU" b="1">
                <a:solidFill>
                  <a:srgbClr val="000000"/>
                </a:solidFill>
                <a:cs typeface="Lucida Sans Unicode" charset="0"/>
              </a:rPr>
              <a:t> mutációk az emberi vastagbél rákban</a:t>
            </a:r>
            <a:endParaRPr lang="en-GB" b="1">
              <a:solidFill>
                <a:srgbClr val="000000"/>
              </a:solidFill>
              <a:cs typeface="Lucida Sans Unicode" charset="0"/>
            </a:endParaRPr>
          </a:p>
        </p:txBody>
      </p:sp>
      <p:sp>
        <p:nvSpPr>
          <p:cNvPr id="274435" name="Rectangle 7"/>
          <p:cNvSpPr>
            <a:spLocks noChangeArrowheads="1"/>
          </p:cNvSpPr>
          <p:nvPr/>
        </p:nvSpPr>
        <p:spPr bwMode="auto">
          <a:xfrm>
            <a:off x="20638" y="5380038"/>
            <a:ext cx="1841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>
              <a:solidFill>
                <a:srgbClr val="000000"/>
              </a:solidFill>
              <a:cs typeface="Lucida Sans Unicode" charset="0"/>
            </a:endParaRPr>
          </a:p>
        </p:txBody>
      </p:sp>
      <p:pic>
        <p:nvPicPr>
          <p:cNvPr id="274436" name="Picture 8" descr="{rho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9075" y="274638"/>
            <a:ext cx="762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7" name="Téglalap 5"/>
          <p:cNvSpPr>
            <a:spLocks noChangeArrowheads="1"/>
          </p:cNvSpPr>
          <p:nvPr/>
        </p:nvSpPr>
        <p:spPr bwMode="auto">
          <a:xfrm>
            <a:off x="285750" y="1071563"/>
            <a:ext cx="428625" cy="428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hu-HU" sz="2400">
              <a:solidFill>
                <a:srgbClr val="000000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274438" name="Téglalap 6"/>
          <p:cNvSpPr>
            <a:spLocks noChangeArrowheads="1"/>
          </p:cNvSpPr>
          <p:nvPr/>
        </p:nvSpPr>
        <p:spPr bwMode="auto">
          <a:xfrm>
            <a:off x="285750" y="2643188"/>
            <a:ext cx="2000250" cy="32146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hu-HU" sz="2400">
              <a:solidFill>
                <a:srgbClr val="000000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274439" name="Téglalap 7"/>
          <p:cNvSpPr>
            <a:spLocks noChangeArrowheads="1"/>
          </p:cNvSpPr>
          <p:nvPr/>
        </p:nvSpPr>
        <p:spPr bwMode="auto">
          <a:xfrm>
            <a:off x="1857375" y="5357813"/>
            <a:ext cx="2571750" cy="1500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hu-HU" sz="2400">
              <a:solidFill>
                <a:srgbClr val="000000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274440" name="Háromszög 8"/>
          <p:cNvSpPr>
            <a:spLocks noChangeArrowheads="1"/>
          </p:cNvSpPr>
          <p:nvPr/>
        </p:nvSpPr>
        <p:spPr bwMode="auto">
          <a:xfrm>
            <a:off x="539750" y="5157788"/>
            <a:ext cx="357188" cy="35718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hu-HU" sz="2400">
              <a:solidFill>
                <a:srgbClr val="000000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274441" name="Ellipszis 9"/>
          <p:cNvSpPr>
            <a:spLocks noChangeArrowheads="1"/>
          </p:cNvSpPr>
          <p:nvPr/>
        </p:nvSpPr>
        <p:spPr bwMode="auto">
          <a:xfrm>
            <a:off x="539750" y="5661025"/>
            <a:ext cx="428625" cy="42862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hu-HU" sz="2400">
              <a:solidFill>
                <a:srgbClr val="000000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274442" name="Szövegdoboz 10"/>
          <p:cNvSpPr txBox="1">
            <a:spLocks noChangeArrowheads="1"/>
          </p:cNvSpPr>
          <p:nvPr/>
        </p:nvSpPr>
        <p:spPr bwMode="auto">
          <a:xfrm>
            <a:off x="1116013" y="5157788"/>
            <a:ext cx="1878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u-HU" sz="1800" b="1">
                <a:solidFill>
                  <a:srgbClr val="000000"/>
                </a:solidFill>
                <a:cs typeface="Lucida Sans Unicode" charset="0"/>
              </a:rPr>
              <a:t>DNS repair</a:t>
            </a:r>
          </a:p>
          <a:p>
            <a:pPr eaLnBrk="1" hangingPunct="1"/>
            <a:r>
              <a:rPr lang="hu-HU" sz="1800" b="1">
                <a:solidFill>
                  <a:srgbClr val="000000"/>
                </a:solidFill>
                <a:cs typeface="Lucida Sans Unicode" charset="0"/>
              </a:rPr>
              <a:t>                gének</a:t>
            </a:r>
          </a:p>
          <a:p>
            <a:pPr eaLnBrk="1" hangingPunct="1"/>
            <a:r>
              <a:rPr lang="hu-HU" sz="1800" b="1">
                <a:solidFill>
                  <a:srgbClr val="000000"/>
                </a:solidFill>
                <a:cs typeface="Lucida Sans Unicode" charset="0"/>
              </a:rPr>
              <a:t>apoptózis</a:t>
            </a:r>
          </a:p>
        </p:txBody>
      </p:sp>
      <p:sp>
        <p:nvSpPr>
          <p:cNvPr id="274443" name="Text Box 4"/>
          <p:cNvSpPr txBox="1">
            <a:spLocks noChangeArrowheads="1"/>
          </p:cNvSpPr>
          <p:nvPr/>
        </p:nvSpPr>
        <p:spPr bwMode="auto">
          <a:xfrm>
            <a:off x="3682546" y="6621462"/>
            <a:ext cx="6611938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en-GB" sz="1300" b="1" dirty="0">
                <a:solidFill>
                  <a:srgbClr val="000000"/>
                </a:solidFill>
                <a:cs typeface="Lucida Sans Unicode" charset="0"/>
              </a:rPr>
              <a:t>Castro, M. A. A. et al. </a:t>
            </a:r>
            <a:r>
              <a:rPr lang="en-GB" sz="1300" b="1" dirty="0" err="1">
                <a:solidFill>
                  <a:srgbClr val="000000"/>
                </a:solidFill>
                <a:cs typeface="Lucida Sans Unicode" charset="0"/>
              </a:rPr>
              <a:t>Nucl</a:t>
            </a:r>
            <a:r>
              <a:rPr lang="en-GB" sz="1300" b="1" dirty="0">
                <a:solidFill>
                  <a:srgbClr val="000000"/>
                </a:solidFill>
                <a:cs typeface="Lucida Sans Unicode" charset="0"/>
              </a:rPr>
              <a:t>. Acids Res. 2008 36:6269-</a:t>
            </a:r>
            <a:r>
              <a:rPr lang="en-GB" sz="1300" b="1" dirty="0" smtClean="0">
                <a:solidFill>
                  <a:srgbClr val="000000"/>
                </a:solidFill>
                <a:cs typeface="Lucida Sans Unicode" charset="0"/>
              </a:rPr>
              <a:t>6283</a:t>
            </a:r>
            <a:endParaRPr lang="en-GB" sz="1300" b="1" dirty="0">
              <a:solidFill>
                <a:srgbClr val="000000"/>
              </a:solidFill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425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1828800"/>
            <a:ext cx="2962275" cy="3646488"/>
            <a:chOff x="96" y="1152"/>
            <a:chExt cx="1866" cy="2297"/>
          </a:xfrm>
        </p:grpSpPr>
        <p:pic>
          <p:nvPicPr>
            <p:cNvPr id="15054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14" r="65213" b="36473"/>
            <a:stretch>
              <a:fillRect/>
            </a:stretch>
          </p:blipFill>
          <p:spPr bwMode="auto">
            <a:xfrm>
              <a:off x="96" y="1152"/>
              <a:ext cx="1866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41" name="Text Box 4"/>
            <p:cNvSpPr txBox="1">
              <a:spLocks noChangeArrowheads="1"/>
            </p:cNvSpPr>
            <p:nvPr/>
          </p:nvSpPr>
          <p:spPr bwMode="auto">
            <a:xfrm>
              <a:off x="432" y="3216"/>
              <a:ext cx="105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ko-KR" sz="1800" dirty="0" err="1" smtClean="0">
                  <a:solidFill>
                    <a:srgbClr val="CC0000"/>
                  </a:solidFill>
                  <a:ea typeface="Gulim" charset="0"/>
                  <a:cs typeface="Gulim" charset="0"/>
                </a:rPr>
                <a:t>Génhálózat</a:t>
              </a:r>
              <a:endParaRPr lang="en-US" sz="1800" dirty="0" smtClean="0">
                <a:solidFill>
                  <a:srgbClr val="CC0000"/>
                </a:solidFill>
              </a:endParaRPr>
            </a:p>
          </p:txBody>
        </p:sp>
      </p:grpSp>
      <p:grpSp>
        <p:nvGrpSpPr>
          <p:cNvPr id="150530" name="Group 5"/>
          <p:cNvGrpSpPr>
            <a:grpSpLocks/>
          </p:cNvGrpSpPr>
          <p:nvPr/>
        </p:nvGrpSpPr>
        <p:grpSpPr bwMode="auto">
          <a:xfrm>
            <a:off x="2895600" y="95250"/>
            <a:ext cx="3352800" cy="6483350"/>
            <a:chOff x="1824" y="113"/>
            <a:chExt cx="2112" cy="4084"/>
          </a:xfrm>
        </p:grpSpPr>
        <p:pic>
          <p:nvPicPr>
            <p:cNvPr id="15053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83" t="3622" r="32103" b="20049"/>
            <a:stretch>
              <a:fillRect/>
            </a:stretch>
          </p:blipFill>
          <p:spPr bwMode="auto">
            <a:xfrm>
              <a:off x="2106" y="372"/>
              <a:ext cx="1728" cy="3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36" name="Text Box 7"/>
            <p:cNvSpPr txBox="1">
              <a:spLocks noChangeArrowheads="1"/>
            </p:cNvSpPr>
            <p:nvPr/>
          </p:nvSpPr>
          <p:spPr bwMode="auto">
            <a:xfrm>
              <a:off x="1968" y="584"/>
              <a:ext cx="8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ko-KR" sz="1600" smtClean="0">
                  <a:solidFill>
                    <a:srgbClr val="000000"/>
                  </a:solidFill>
                  <a:ea typeface="Gulim" charset="0"/>
                  <a:cs typeface="Gulim" charset="0"/>
                </a:rPr>
                <a:t>GENOME</a:t>
              </a:r>
              <a:endParaRPr lang="en-US" sz="1600" smtClean="0">
                <a:solidFill>
                  <a:srgbClr val="000000"/>
                </a:solidFill>
              </a:endParaRPr>
            </a:p>
          </p:txBody>
        </p:sp>
        <p:sp>
          <p:nvSpPr>
            <p:cNvPr id="150537" name="Text Box 8"/>
            <p:cNvSpPr txBox="1">
              <a:spLocks noChangeArrowheads="1"/>
            </p:cNvSpPr>
            <p:nvPr/>
          </p:nvSpPr>
          <p:spPr bwMode="auto">
            <a:xfrm>
              <a:off x="2962" y="166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ko-KR" sz="1600" smtClean="0">
                  <a:solidFill>
                    <a:srgbClr val="000000"/>
                  </a:solidFill>
                  <a:ea typeface="Gulim" charset="0"/>
                  <a:cs typeface="Gulim" charset="0"/>
                </a:rPr>
                <a:t>PHENOME</a:t>
              </a:r>
              <a:endParaRPr lang="en-US" sz="1600" smtClean="0">
                <a:solidFill>
                  <a:srgbClr val="000000"/>
                </a:solidFill>
              </a:endParaRPr>
            </a:p>
          </p:txBody>
        </p:sp>
        <p:sp>
          <p:nvSpPr>
            <p:cNvPr id="150538" name="AutoShape 9"/>
            <p:cNvSpPr>
              <a:spLocks noChangeArrowheads="1"/>
            </p:cNvSpPr>
            <p:nvPr/>
          </p:nvSpPr>
          <p:spPr bwMode="auto">
            <a:xfrm>
              <a:off x="1920" y="117"/>
              <a:ext cx="2016" cy="408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0539" name="Text Box 10"/>
            <p:cNvSpPr txBox="1">
              <a:spLocks noChangeArrowheads="1"/>
            </p:cNvSpPr>
            <p:nvPr/>
          </p:nvSpPr>
          <p:spPr bwMode="auto">
            <a:xfrm>
              <a:off x="1824" y="113"/>
              <a:ext cx="1104" cy="28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ctr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ko-KR" sz="1800" smtClean="0">
                  <a:solidFill>
                    <a:srgbClr val="000000"/>
                  </a:solidFill>
                  <a:ea typeface="Gulim" charset="0"/>
                  <a:cs typeface="Gulim" charset="0"/>
                </a:rPr>
                <a:t>DISEASOME  </a:t>
              </a:r>
              <a:endParaRPr lang="en-US" sz="18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324600" y="1676400"/>
            <a:ext cx="2667000" cy="3875088"/>
            <a:chOff x="3984" y="1056"/>
            <a:chExt cx="1680" cy="2441"/>
          </a:xfrm>
        </p:grpSpPr>
        <p:pic>
          <p:nvPicPr>
            <p:cNvPr id="150533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91" t="20049" b="35507"/>
            <a:stretch>
              <a:fillRect/>
            </a:stretch>
          </p:blipFill>
          <p:spPr bwMode="auto">
            <a:xfrm>
              <a:off x="3984" y="1056"/>
              <a:ext cx="1680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34" name="Text Box 13"/>
            <p:cNvSpPr txBox="1">
              <a:spLocks noChangeArrowheads="1"/>
            </p:cNvSpPr>
            <p:nvPr/>
          </p:nvSpPr>
          <p:spPr bwMode="auto">
            <a:xfrm>
              <a:off x="4176" y="3264"/>
              <a:ext cx="13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ko-KR" sz="1800" dirty="0" err="1" smtClean="0">
                  <a:solidFill>
                    <a:srgbClr val="CC0000"/>
                  </a:solidFill>
                  <a:ea typeface="Gulim" charset="0"/>
                  <a:cs typeface="Gulim" charset="0"/>
                </a:rPr>
                <a:t>Betegség</a:t>
              </a:r>
              <a:r>
                <a:rPr lang="en-US" altLang="ko-KR" sz="1800" dirty="0" smtClean="0">
                  <a:solidFill>
                    <a:srgbClr val="CC0000"/>
                  </a:solidFill>
                  <a:ea typeface="Gulim" charset="0"/>
                  <a:cs typeface="Gulim" charset="0"/>
                </a:rPr>
                <a:t> </a:t>
              </a:r>
              <a:r>
                <a:rPr lang="en-US" altLang="ko-KR" sz="1800" dirty="0" err="1" smtClean="0">
                  <a:solidFill>
                    <a:srgbClr val="CC0000"/>
                  </a:solidFill>
                  <a:ea typeface="Gulim" charset="0"/>
                  <a:cs typeface="Gulim" charset="0"/>
                </a:rPr>
                <a:t>hálózat</a:t>
              </a:r>
              <a:endParaRPr lang="en-US" sz="1800" dirty="0" smtClean="0">
                <a:solidFill>
                  <a:srgbClr val="CC0000"/>
                </a:solidFill>
              </a:endParaRPr>
            </a:p>
          </p:txBody>
        </p:sp>
      </p:grpSp>
      <p:sp>
        <p:nvSpPr>
          <p:cNvPr id="150532" name="TextBox 13"/>
          <p:cNvSpPr txBox="1">
            <a:spLocks noChangeArrowheads="1"/>
          </p:cNvSpPr>
          <p:nvPr/>
        </p:nvSpPr>
        <p:spPr bwMode="auto">
          <a:xfrm>
            <a:off x="4215324" y="6527329"/>
            <a:ext cx="48281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000000"/>
                </a:solidFill>
              </a:rPr>
              <a:t>Goh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</a:rPr>
              <a:t>Cusick</a:t>
            </a:r>
            <a:r>
              <a:rPr lang="en-US" sz="1400" dirty="0" smtClean="0">
                <a:solidFill>
                  <a:srgbClr val="000000"/>
                </a:solidFill>
              </a:rPr>
              <a:t>, Valle, Childs, Vidal &amp; </a:t>
            </a:r>
            <a:r>
              <a:rPr lang="en-US" sz="1400" dirty="0" err="1" smtClean="0">
                <a:solidFill>
                  <a:srgbClr val="000000"/>
                </a:solidFill>
              </a:rPr>
              <a:t>Barabási</a:t>
            </a:r>
            <a:r>
              <a:rPr lang="en-US" sz="1400" dirty="0" smtClean="0">
                <a:solidFill>
                  <a:srgbClr val="000000"/>
                </a:solidFill>
              </a:rPr>
              <a:t>, PNAS (2007)</a:t>
            </a:r>
          </a:p>
        </p:txBody>
      </p:sp>
    </p:spTree>
    <p:extLst>
      <p:ext uri="{BB962C8B-B14F-4D97-AF65-F5344CB8AC3E}">
        <p14:creationId xmlns:p14="http://schemas.microsoft.com/office/powerpoint/2010/main" val="2884956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16573"/>
            <a:ext cx="8229600" cy="1143000"/>
          </a:xfrm>
        </p:spPr>
        <p:txBody>
          <a:bodyPr/>
          <a:lstStyle/>
          <a:p>
            <a:pPr lvl="0"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             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Az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orvosbiológia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forró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pontjai</a:t>
            </a:r>
            <a:endParaRPr lang="en-US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88" y="1068981"/>
            <a:ext cx="8686800" cy="4525963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A6A6A6"/>
                </a:solidFill>
              </a:rPr>
              <a:t>Genom-epigenom-programok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Génhálózatok</a:t>
            </a:r>
            <a:r>
              <a:rPr lang="en-US" sz="2800" dirty="0" smtClean="0">
                <a:solidFill>
                  <a:srgbClr val="A6A6A6"/>
                </a:solidFill>
              </a:rPr>
              <a:t>- ”systems medicine”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Gén-szerkesztési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megoldások</a:t>
            </a:r>
            <a:r>
              <a:rPr lang="en-US" sz="2800" dirty="0" smtClean="0">
                <a:solidFill>
                  <a:srgbClr val="A6A6A6"/>
                </a:solidFill>
              </a:rPr>
              <a:t>- CRISP/Cas9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Képalkotó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technikák</a:t>
            </a:r>
            <a:r>
              <a:rPr lang="en-US" sz="2800" dirty="0" smtClean="0">
                <a:solidFill>
                  <a:srgbClr val="A6A6A6"/>
                </a:solidFill>
              </a:rPr>
              <a:t>- (</a:t>
            </a:r>
            <a:r>
              <a:rPr lang="en-US" sz="2800" dirty="0" err="1" smtClean="0">
                <a:solidFill>
                  <a:srgbClr val="A6A6A6"/>
                </a:solidFill>
              </a:rPr>
              <a:t>optogenetika</a:t>
            </a:r>
            <a:r>
              <a:rPr lang="en-US" sz="2800" dirty="0" smtClean="0">
                <a:solidFill>
                  <a:srgbClr val="A6A6A6"/>
                </a:solidFill>
              </a:rPr>
              <a:t>..)</a:t>
            </a:r>
          </a:p>
          <a:p>
            <a:r>
              <a:rPr lang="en-US" sz="2800" dirty="0" err="1" smtClean="0"/>
              <a:t>Szintetikus</a:t>
            </a:r>
            <a:r>
              <a:rPr lang="en-US" sz="2800" dirty="0" smtClean="0"/>
              <a:t> </a:t>
            </a:r>
            <a:r>
              <a:rPr lang="en-US" sz="2800" dirty="0" err="1" smtClean="0"/>
              <a:t>biológia</a:t>
            </a:r>
            <a:endParaRPr lang="en-US" sz="2800" dirty="0" smtClean="0"/>
          </a:p>
          <a:p>
            <a:r>
              <a:rPr lang="en-US" sz="2800" dirty="0" err="1" smtClean="0">
                <a:solidFill>
                  <a:srgbClr val="A6A6A6"/>
                </a:solidFill>
              </a:rPr>
              <a:t>Mikrobiom</a:t>
            </a:r>
            <a:r>
              <a:rPr lang="en-US" sz="2800" dirty="0" smtClean="0">
                <a:solidFill>
                  <a:srgbClr val="A6A6A6"/>
                </a:solidFill>
              </a:rPr>
              <a:t>-ember, mint </a:t>
            </a:r>
            <a:r>
              <a:rPr lang="en-US" sz="2800" dirty="0" err="1" smtClean="0">
                <a:solidFill>
                  <a:srgbClr val="A6A6A6"/>
                </a:solidFill>
              </a:rPr>
              <a:t>ökoszisztéma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Mikrovezikulumok</a:t>
            </a:r>
            <a:r>
              <a:rPr lang="en-US" sz="2800" dirty="0" smtClean="0">
                <a:solidFill>
                  <a:srgbClr val="A6A6A6"/>
                </a:solidFill>
              </a:rPr>
              <a:t> (</a:t>
            </a:r>
            <a:r>
              <a:rPr lang="en-US" sz="2800" dirty="0" err="1" smtClean="0">
                <a:solidFill>
                  <a:srgbClr val="A6A6A6"/>
                </a:solidFill>
              </a:rPr>
              <a:t>terápiás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>
                <a:solidFill>
                  <a:srgbClr val="A6A6A6"/>
                </a:solidFill>
              </a:rPr>
              <a:t>ú</a:t>
            </a:r>
            <a:r>
              <a:rPr lang="en-US" sz="2800" dirty="0" err="1" smtClean="0">
                <a:solidFill>
                  <a:srgbClr val="A6A6A6"/>
                </a:solidFill>
              </a:rPr>
              <a:t>jdonságok</a:t>
            </a:r>
            <a:r>
              <a:rPr lang="en-US" sz="2800" dirty="0" smtClean="0">
                <a:solidFill>
                  <a:srgbClr val="A6A6A6"/>
                </a:solidFill>
              </a:rPr>
              <a:t>)</a:t>
            </a:r>
          </a:p>
          <a:p>
            <a:r>
              <a:rPr lang="en-US" sz="2800" dirty="0" smtClean="0">
                <a:solidFill>
                  <a:srgbClr val="A6A6A6"/>
                </a:solidFill>
              </a:rPr>
              <a:t>BIOINFORMATIKA-</a:t>
            </a:r>
            <a:r>
              <a:rPr lang="en-US" sz="2800" dirty="0" err="1" smtClean="0">
                <a:solidFill>
                  <a:srgbClr val="A6A6A6"/>
                </a:solidFill>
              </a:rPr>
              <a:t>Fenom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Orvosi</a:t>
            </a:r>
            <a:r>
              <a:rPr lang="en-US" sz="2800" dirty="0" smtClean="0">
                <a:solidFill>
                  <a:srgbClr val="A6A6A6"/>
                </a:solidFill>
              </a:rPr>
              <a:t> “</a:t>
            </a:r>
            <a:r>
              <a:rPr lang="en-US" sz="2800" dirty="0" err="1" smtClean="0">
                <a:solidFill>
                  <a:srgbClr val="A6A6A6"/>
                </a:solidFill>
              </a:rPr>
              <a:t>kütyük</a:t>
            </a:r>
            <a:r>
              <a:rPr lang="en-US" sz="2800" dirty="0" smtClean="0">
                <a:solidFill>
                  <a:srgbClr val="A6A6A6"/>
                </a:solidFill>
              </a:rPr>
              <a:t>”-</a:t>
            </a:r>
            <a:r>
              <a:rPr lang="en-US" sz="2800" dirty="0" err="1" smtClean="0">
                <a:solidFill>
                  <a:srgbClr val="A6A6A6"/>
                </a:solidFill>
              </a:rPr>
              <a:t>futurológia</a:t>
            </a:r>
            <a:r>
              <a:rPr lang="en-US" sz="2800" dirty="0" smtClean="0">
                <a:solidFill>
                  <a:srgbClr val="A6A6A6"/>
                </a:solidFill>
              </a:rPr>
              <a:t> (?)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Orvos-beteg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kommunikáció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Bioetikai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kihívások</a:t>
            </a:r>
            <a:endParaRPr lang="en-US" sz="28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03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626586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b="1" dirty="0">
                <a:solidFill>
                  <a:srgbClr val="000000"/>
                </a:solidFill>
                <a:latin typeface="Arial" charset="0"/>
                <a:cs typeface="Arial" charset="0"/>
              </a:rPr>
              <a:t>Hamilton O. Smith, Clyde A. Hutchison, J. Craig Venter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  <a:latin typeface="Arial" charset="0"/>
                <a:cs typeface="Arial" charset="0"/>
              </a:rPr>
              <a:t>Institute for Biological Energy Alternatives, Rockville, USA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b="1" dirty="0">
                <a:solidFill>
                  <a:srgbClr val="000000"/>
                </a:solidFill>
                <a:latin typeface="Arial" charset="0"/>
                <a:cs typeface="Arial" charset="0"/>
              </a:rPr>
              <a:t>Sample cell:</a:t>
            </a:r>
            <a:r>
              <a:rPr lang="hu-HU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i="1" dirty="0">
                <a:solidFill>
                  <a:srgbClr val="000000"/>
                </a:solidFill>
                <a:latin typeface="Arial" charset="0"/>
                <a:cs typeface="Arial" charset="0"/>
              </a:rPr>
              <a:t>Mycoplasma </a:t>
            </a:r>
            <a:r>
              <a:rPr lang="en-GB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genitalium</a:t>
            </a:r>
            <a:r>
              <a:rPr lang="en-GB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hu-HU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  <a:latin typeface="Arial" charset="0"/>
                <a:cs typeface="Arial" charset="0"/>
              </a:rPr>
              <a:t>	slow proliferation, lab model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  <a:latin typeface="Arial" charset="0"/>
                <a:cs typeface="Arial" charset="0"/>
              </a:rPr>
              <a:t>	~500 genes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b="1" dirty="0">
                <a:solidFill>
                  <a:srgbClr val="000000"/>
                </a:solidFill>
                <a:latin typeface="Arial" charset="0"/>
                <a:cs typeface="Arial" charset="0"/>
              </a:rPr>
              <a:t>Aim</a:t>
            </a:r>
            <a:r>
              <a:rPr lang="hu-HU" dirty="0">
                <a:solidFill>
                  <a:srgbClr val="000000"/>
                </a:solidFill>
                <a:latin typeface="Arial" charset="0"/>
                <a:cs typeface="Arial" charset="0"/>
              </a:rPr>
              <a:t>: generate a synthetic copy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hu-HU" dirty="0">
                <a:solidFill>
                  <a:srgbClr val="000000"/>
                </a:solidFill>
                <a:latin typeface="Arial" charset="0"/>
                <a:cs typeface="Arial" charset="0"/>
              </a:rPr>
              <a:t>of the M.g. genome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62467" name="Picture 5" descr="venterke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621" y="1827885"/>
            <a:ext cx="2787944" cy="4754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3789363"/>
            <a:ext cx="438150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Cím 5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143000"/>
          </a:xfrm>
        </p:spPr>
        <p:txBody>
          <a:bodyPr/>
          <a:lstStyle/>
          <a:p>
            <a:r>
              <a:rPr lang="hu-HU" dirty="0" smtClean="0"/>
              <a:t>Szintetikus biológia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74313" y="6536265"/>
            <a:ext cx="1641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Gibson et al, 2010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3687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xmlns:p14="http://schemas.microsoft.com/office/powerpoint/2010/main" spd="slow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zövegdoboz 1"/>
          <p:cNvSpPr txBox="1">
            <a:spLocks noChangeArrowheads="1"/>
          </p:cNvSpPr>
          <p:nvPr/>
        </p:nvSpPr>
        <p:spPr bwMode="auto">
          <a:xfrm>
            <a:off x="293687" y="579684"/>
            <a:ext cx="8556625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Moral-ethical</a:t>
            </a:r>
            <a:r>
              <a:rPr lang="hu-H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concerns</a:t>
            </a:r>
            <a:endParaRPr lang="hu-HU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sz="2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sz="2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Biztonság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200" dirty="0">
                <a:solidFill>
                  <a:srgbClr val="000000"/>
                </a:solidFill>
                <a:latin typeface="Arial" charset="0"/>
                <a:cs typeface="Arial" charset="0"/>
              </a:rPr>
              <a:t>     véletlenszerű elterjedés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200" dirty="0">
                <a:solidFill>
                  <a:srgbClr val="000000"/>
                </a:solidFill>
                <a:latin typeface="Arial" charset="0"/>
                <a:cs typeface="Arial" charset="0"/>
              </a:rPr>
              <a:t>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200" dirty="0">
                <a:solidFill>
                  <a:srgbClr val="000000"/>
                </a:solidFill>
                <a:latin typeface="Arial" charset="0"/>
                <a:cs typeface="Arial" charset="0"/>
              </a:rPr>
              <a:t>     </a:t>
            </a:r>
            <a:r>
              <a:rPr lang="hu-HU" sz="2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bioterrorizmus</a:t>
            </a:r>
            <a:endParaRPr lang="hu-HU" sz="2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sz="2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sz="2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Etikai aggályok</a:t>
            </a:r>
            <a:endParaRPr lang="hu-HU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Szabadalmak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sz="2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 sz="2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2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360" y="1147401"/>
            <a:ext cx="4228928" cy="535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1663664" y="579684"/>
            <a:ext cx="6711950" cy="36988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b="1" dirty="0">
                <a:solidFill>
                  <a:srgbClr val="FFFF00"/>
                </a:solidFill>
                <a:latin typeface="Arial" charset="0"/>
                <a:cs typeface="Arial" charset="0"/>
              </a:rPr>
              <a:t>Feltehetően minden idők legélesebb bioetikai vitája várható</a:t>
            </a:r>
            <a:endParaRPr lang="en-US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xmlns:p14="http://schemas.microsoft.com/office/powerpoint/2010/main" spd="slow" advTm="7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16573"/>
            <a:ext cx="8229600" cy="1143000"/>
          </a:xfrm>
        </p:spPr>
        <p:txBody>
          <a:bodyPr/>
          <a:lstStyle/>
          <a:p>
            <a:pPr lvl="0"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             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Az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orvosbiológia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forró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pontjai</a:t>
            </a:r>
            <a:endParaRPr lang="en-US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88" y="1068981"/>
            <a:ext cx="8686800" cy="4525963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A6A6A6"/>
                </a:solidFill>
              </a:rPr>
              <a:t>Genom-epigenom-programok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Génhálózatok</a:t>
            </a:r>
            <a:r>
              <a:rPr lang="en-US" sz="2800" dirty="0" smtClean="0">
                <a:solidFill>
                  <a:srgbClr val="A6A6A6"/>
                </a:solidFill>
              </a:rPr>
              <a:t>- ”systems medicine”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Gén-szerkesztési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megoldások</a:t>
            </a:r>
            <a:r>
              <a:rPr lang="en-US" sz="2800" dirty="0" smtClean="0">
                <a:solidFill>
                  <a:srgbClr val="A6A6A6"/>
                </a:solidFill>
              </a:rPr>
              <a:t>- CRISP/Cas9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Képalkotó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technikák</a:t>
            </a:r>
            <a:r>
              <a:rPr lang="en-US" sz="2800" dirty="0" smtClean="0">
                <a:solidFill>
                  <a:srgbClr val="A6A6A6"/>
                </a:solidFill>
              </a:rPr>
              <a:t>- (</a:t>
            </a:r>
            <a:r>
              <a:rPr lang="en-US" sz="2800" dirty="0" err="1" smtClean="0">
                <a:solidFill>
                  <a:srgbClr val="A6A6A6"/>
                </a:solidFill>
              </a:rPr>
              <a:t>optogenetika</a:t>
            </a:r>
            <a:r>
              <a:rPr lang="en-US" sz="2800" dirty="0" smtClean="0">
                <a:solidFill>
                  <a:srgbClr val="A6A6A6"/>
                </a:solidFill>
              </a:rPr>
              <a:t>..)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Szintetikus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biológia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/>
              <a:t>Mikrobiom</a:t>
            </a:r>
            <a:r>
              <a:rPr lang="en-US" sz="2800" dirty="0" smtClean="0"/>
              <a:t>-ember, mint </a:t>
            </a:r>
            <a:r>
              <a:rPr lang="en-US" sz="2800" dirty="0" err="1" smtClean="0"/>
              <a:t>ökoszisztéma</a:t>
            </a:r>
            <a:endParaRPr lang="en-US" sz="2800" dirty="0" smtClean="0"/>
          </a:p>
          <a:p>
            <a:r>
              <a:rPr lang="en-US" sz="2800" dirty="0" err="1" smtClean="0">
                <a:solidFill>
                  <a:srgbClr val="A6A6A6"/>
                </a:solidFill>
              </a:rPr>
              <a:t>Mikrovezikulumok</a:t>
            </a:r>
            <a:r>
              <a:rPr lang="en-US" sz="2800" dirty="0" smtClean="0">
                <a:solidFill>
                  <a:srgbClr val="A6A6A6"/>
                </a:solidFill>
              </a:rPr>
              <a:t> (</a:t>
            </a:r>
            <a:r>
              <a:rPr lang="en-US" sz="2800" dirty="0" err="1" smtClean="0">
                <a:solidFill>
                  <a:srgbClr val="A6A6A6"/>
                </a:solidFill>
              </a:rPr>
              <a:t>terápiás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>
                <a:solidFill>
                  <a:srgbClr val="A6A6A6"/>
                </a:solidFill>
              </a:rPr>
              <a:t>ú</a:t>
            </a:r>
            <a:r>
              <a:rPr lang="en-US" sz="2800" dirty="0" err="1" smtClean="0">
                <a:solidFill>
                  <a:srgbClr val="A6A6A6"/>
                </a:solidFill>
              </a:rPr>
              <a:t>jdonságok</a:t>
            </a:r>
            <a:r>
              <a:rPr lang="en-US" sz="2800" dirty="0" smtClean="0">
                <a:solidFill>
                  <a:srgbClr val="A6A6A6"/>
                </a:solidFill>
              </a:rPr>
              <a:t>)</a:t>
            </a:r>
          </a:p>
          <a:p>
            <a:r>
              <a:rPr lang="en-US" sz="2800" dirty="0" smtClean="0">
                <a:solidFill>
                  <a:srgbClr val="A6A6A6"/>
                </a:solidFill>
              </a:rPr>
              <a:t>BIOINFORMATIKA-</a:t>
            </a:r>
            <a:r>
              <a:rPr lang="en-US" sz="2800" dirty="0" err="1" smtClean="0">
                <a:solidFill>
                  <a:srgbClr val="A6A6A6"/>
                </a:solidFill>
              </a:rPr>
              <a:t>Fenom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Orvosi</a:t>
            </a:r>
            <a:r>
              <a:rPr lang="en-US" sz="2800" dirty="0" smtClean="0">
                <a:solidFill>
                  <a:srgbClr val="A6A6A6"/>
                </a:solidFill>
              </a:rPr>
              <a:t> “</a:t>
            </a:r>
            <a:r>
              <a:rPr lang="en-US" sz="2800" dirty="0" err="1" smtClean="0">
                <a:solidFill>
                  <a:srgbClr val="A6A6A6"/>
                </a:solidFill>
              </a:rPr>
              <a:t>kütyük</a:t>
            </a:r>
            <a:r>
              <a:rPr lang="en-US" sz="2800" dirty="0" smtClean="0">
                <a:solidFill>
                  <a:srgbClr val="A6A6A6"/>
                </a:solidFill>
              </a:rPr>
              <a:t>”-</a:t>
            </a:r>
            <a:r>
              <a:rPr lang="en-US" sz="2800" dirty="0" err="1" smtClean="0">
                <a:solidFill>
                  <a:srgbClr val="A6A6A6"/>
                </a:solidFill>
              </a:rPr>
              <a:t>futurológia</a:t>
            </a:r>
            <a:r>
              <a:rPr lang="en-US" sz="2800" dirty="0" smtClean="0">
                <a:solidFill>
                  <a:srgbClr val="A6A6A6"/>
                </a:solidFill>
              </a:rPr>
              <a:t> (?)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Orvos-beteg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kommunikáció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Bioetikai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kihívások</a:t>
            </a:r>
            <a:endParaRPr lang="en-US" sz="28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03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oneTexte 34"/>
          <p:cNvSpPr txBox="1">
            <a:spLocks noChangeArrowheads="1"/>
          </p:cNvSpPr>
          <p:nvPr/>
        </p:nvSpPr>
        <p:spPr bwMode="auto">
          <a:xfrm>
            <a:off x="4283968" y="4365104"/>
            <a:ext cx="882015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ja-JP" sz="2000" dirty="0">
                <a:solidFill>
                  <a:srgbClr val="002060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     </a:t>
            </a:r>
            <a:r>
              <a:rPr lang="en-US" altLang="ja-JP" sz="2000" b="1" dirty="0">
                <a:solidFill>
                  <a:prstClr val="black"/>
                </a:solidFill>
                <a:latin typeface="Calibri"/>
                <a:ea typeface="ＭＳ Ｐゴシック"/>
                <a:cs typeface="Arial" pitchFamily="34" charset="0"/>
              </a:rPr>
              <a:t>8</a:t>
            </a:r>
            <a:r>
              <a:rPr lang="hu-HU" sz="20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0 000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bac</a:t>
            </a:r>
            <a:r>
              <a:rPr lang="en-US" sz="20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  <a:r>
              <a:rPr lang="hu-HU" sz="20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faj  emberben</a:t>
            </a:r>
            <a:endParaRPr lang="hu-HU" sz="20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ja-JP" sz="2000" b="1" dirty="0" smtClean="0">
                <a:solidFill>
                  <a:srgbClr val="002060"/>
                </a:solidFill>
                <a:latin typeface="Calibri"/>
                <a:ea typeface="ＭＳ Ｐゴシック"/>
                <a:cs typeface="Arial" pitchFamily="34" charset="0"/>
              </a:rPr>
              <a:t>metagenom </a:t>
            </a:r>
            <a:r>
              <a:rPr lang="en-GB" altLang="ja-JP" sz="2000" b="1" dirty="0">
                <a:solidFill>
                  <a:srgbClr val="002060"/>
                </a:solidFill>
                <a:latin typeface="Calibri"/>
                <a:ea typeface="ＭＳ Ｐゴシック"/>
                <a:cs typeface="Arial" pitchFamily="34" charset="0"/>
              </a:rPr>
              <a:t>: </a:t>
            </a:r>
            <a:r>
              <a:rPr lang="hu-HU" altLang="ja-JP" sz="2000" b="1" dirty="0">
                <a:solidFill>
                  <a:srgbClr val="002060"/>
                </a:solidFill>
                <a:latin typeface="Calibri"/>
                <a:ea typeface="ＭＳ Ｐゴシック"/>
                <a:cs typeface="Arial" pitchFamily="34" charset="0"/>
              </a:rPr>
              <a:t> 350x „core” human </a:t>
            </a:r>
            <a:r>
              <a:rPr lang="hu-HU" altLang="ja-JP" sz="2000" b="1" dirty="0" smtClean="0">
                <a:solidFill>
                  <a:srgbClr val="002060"/>
                </a:solidFill>
                <a:latin typeface="Calibri"/>
                <a:ea typeface="ＭＳ Ｐゴシック"/>
                <a:cs typeface="Arial" pitchFamily="34" charset="0"/>
              </a:rPr>
              <a:t>genom</a:t>
            </a:r>
            <a:r>
              <a:rPr lang="hu-HU" altLang="ja-JP" sz="2000" dirty="0">
                <a:solidFill>
                  <a:srgbClr val="002060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	</a:t>
            </a:r>
            <a:endParaRPr lang="en-GB" altLang="ja-JP" sz="2000" dirty="0">
              <a:solidFill>
                <a:srgbClr val="002060"/>
              </a:solidFill>
              <a:latin typeface="Calibri" pitchFamily="34" charset="0"/>
              <a:ea typeface="ＭＳ Ｐゴシック"/>
              <a:cs typeface="Arial" pitchFamily="34" charset="0"/>
            </a:endParaRPr>
          </a:p>
        </p:txBody>
      </p:sp>
      <p:pic>
        <p:nvPicPr>
          <p:cNvPr id="77827" name="Picture 6"/>
          <p:cNvPicPr>
            <a:picLocks noChangeAspect="1" noChangeArrowheads="1"/>
          </p:cNvPicPr>
          <p:nvPr/>
        </p:nvPicPr>
        <p:blipFill>
          <a:blip r:embed="rId3"/>
          <a:srcRect b="2893"/>
          <a:stretch>
            <a:fillRect/>
          </a:stretch>
        </p:blipFill>
        <p:spPr bwMode="auto">
          <a:xfrm>
            <a:off x="0" y="588962"/>
            <a:ext cx="3744913" cy="62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Rectangle 6"/>
          <p:cNvSpPr>
            <a:spLocks noChangeArrowheads="1"/>
          </p:cNvSpPr>
          <p:nvPr/>
        </p:nvSpPr>
        <p:spPr bwMode="auto">
          <a:xfrm>
            <a:off x="6628946" y="6396037"/>
            <a:ext cx="30956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400" dirty="0">
                <a:solidFill>
                  <a:srgbClr val="002060"/>
                </a:solidFill>
                <a:latin typeface="Arial" pitchFamily="34" charset="0"/>
                <a:ea typeface="ＭＳ Ｐゴシック"/>
                <a:cs typeface="Arial" pitchFamily="34" charset="0"/>
              </a:rPr>
              <a:t>Qin et al, Nature March 2010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14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66242" name="Picture 2" descr="proal2009ica.003.png"/>
          <p:cNvPicPr>
            <a:picLocks noChangeAspect="1" noChangeArrowheads="1"/>
          </p:cNvPicPr>
          <p:nvPr/>
        </p:nvPicPr>
        <p:blipFill>
          <a:blip r:embed="rId4" cstate="print"/>
          <a:srcRect l="2584" t="11319" r="3322" b="13287"/>
          <a:stretch>
            <a:fillRect/>
          </a:stretch>
        </p:blipFill>
        <p:spPr bwMode="auto">
          <a:xfrm>
            <a:off x="4117502" y="620688"/>
            <a:ext cx="4508494" cy="2709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8197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artalom helye 2"/>
          <p:cNvSpPr>
            <a:spLocks noGrp="1"/>
          </p:cNvSpPr>
          <p:nvPr>
            <p:ph idx="1"/>
          </p:nvPr>
        </p:nvSpPr>
        <p:spPr>
          <a:xfrm>
            <a:off x="417942" y="1750270"/>
            <a:ext cx="8229600" cy="4525963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 smtClean="0">
                <a:ea typeface="+mn-ea"/>
              </a:rPr>
              <a:t>to create a </a:t>
            </a:r>
            <a:r>
              <a:rPr lang="en-US" sz="2800" b="1" u="sng" dirty="0" smtClean="0">
                <a:ea typeface="+mn-ea"/>
              </a:rPr>
              <a:t>new breed of computer experts</a:t>
            </a:r>
            <a:r>
              <a:rPr lang="en-US" sz="2800" b="1" dirty="0" smtClean="0">
                <a:ea typeface="+mn-ea"/>
              </a:rPr>
              <a:t>, one who uses computational and analytical methods to solve complex problems in biology, pharmaceutical and medical fields</a:t>
            </a:r>
            <a:r>
              <a:rPr lang="hu-HU" sz="2800" b="1" dirty="0" smtClean="0">
                <a:ea typeface="+mn-ea"/>
              </a:rPr>
              <a:t>,</a:t>
            </a:r>
            <a:r>
              <a:rPr lang="en-US" sz="2800" b="1" dirty="0" smtClean="0">
                <a:ea typeface="+mn-ea"/>
              </a:rPr>
              <a:t> </a:t>
            </a:r>
            <a:endParaRPr lang="hu-HU" sz="2800" b="1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 smtClean="0">
                <a:ea typeface="+mn-ea"/>
              </a:rPr>
              <a:t>a study program in the </a:t>
            </a:r>
            <a:r>
              <a:rPr lang="en-US" sz="2800" b="1" u="sng" dirty="0" smtClean="0">
                <a:ea typeface="+mn-ea"/>
              </a:rPr>
              <a:t>principles and mathematical application of biology</a:t>
            </a:r>
            <a:r>
              <a:rPr lang="en-US" sz="2800" b="1" dirty="0" smtClean="0">
                <a:ea typeface="+mn-ea"/>
              </a:rPr>
              <a:t> (DNA, genome, gene-, miRNA and protein expression), major high-throughput </a:t>
            </a:r>
            <a:r>
              <a:rPr lang="en-US" sz="2800" b="1" i="1" dirty="0" smtClean="0">
                <a:ea typeface="+mn-ea"/>
              </a:rPr>
              <a:t>omics </a:t>
            </a:r>
            <a:r>
              <a:rPr lang="en-US" sz="2800" b="1" dirty="0" smtClean="0">
                <a:ea typeface="+mn-ea"/>
              </a:rPr>
              <a:t>methodologies (SNP/CNV, microarray, CGH, gene-enrichment and pathway analysis) </a:t>
            </a:r>
            <a:r>
              <a:rPr lang="hu-HU" sz="2800" b="1" dirty="0" smtClean="0">
                <a:ea typeface="+mn-ea"/>
              </a:rPr>
              <a:t>, </a:t>
            </a:r>
            <a:r>
              <a:rPr lang="en-US" sz="2800" b="1" i="1" dirty="0" smtClean="0">
                <a:ea typeface="+mn-ea"/>
              </a:rPr>
              <a:t>omics</a:t>
            </a:r>
            <a:r>
              <a:rPr lang="en-US" sz="2800" b="1" dirty="0" smtClean="0">
                <a:ea typeface="+mn-ea"/>
              </a:rPr>
              <a:t> </a:t>
            </a:r>
            <a:r>
              <a:rPr lang="en-US" sz="2800" b="1" u="sng" dirty="0" smtClean="0">
                <a:ea typeface="+mn-ea"/>
              </a:rPr>
              <a:t>databases</a:t>
            </a:r>
            <a:r>
              <a:rPr lang="en-US" sz="2800" b="1" dirty="0" smtClean="0">
                <a:ea typeface="+mn-ea"/>
              </a:rPr>
              <a:t>. </a:t>
            </a:r>
            <a:endParaRPr lang="hu-HU" sz="2800" b="1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 smtClean="0">
                <a:ea typeface="+mn-ea"/>
              </a:rPr>
              <a:t>development and application of data-analytical and theoretical methods, </a:t>
            </a:r>
            <a:r>
              <a:rPr lang="en-US" sz="2800" b="1" u="sng" dirty="0" smtClean="0">
                <a:ea typeface="+mn-ea"/>
              </a:rPr>
              <a:t>mathematical modeling and computational simulation techniques </a:t>
            </a:r>
            <a:r>
              <a:rPr lang="en-US" sz="2800" b="1" dirty="0" smtClean="0">
                <a:ea typeface="+mn-ea"/>
              </a:rPr>
              <a:t>to the study of biological systems in health and disease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dirty="0" smtClean="0"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228600"/>
            <a:ext cx="84991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/>
              <a:t>Mi</a:t>
            </a:r>
            <a:r>
              <a:rPr lang="en-US" sz="3600" dirty="0" smtClean="0"/>
              <a:t> a </a:t>
            </a:r>
            <a:r>
              <a:rPr lang="en-US" sz="3600" dirty="0" err="1" smtClean="0"/>
              <a:t>rendszerelvű</a:t>
            </a:r>
            <a:r>
              <a:rPr lang="en-US" sz="3600" dirty="0" smtClean="0"/>
              <a:t> </a:t>
            </a:r>
            <a:r>
              <a:rPr lang="en-US" sz="3600" dirty="0" err="1" smtClean="0"/>
              <a:t>biológiai</a:t>
            </a:r>
            <a:r>
              <a:rPr lang="en-US" sz="3600" dirty="0" smtClean="0"/>
              <a:t>/</a:t>
            </a:r>
            <a:r>
              <a:rPr lang="en-US" sz="3600" dirty="0" err="1" smtClean="0"/>
              <a:t>orvosbiológia</a:t>
            </a:r>
            <a:r>
              <a:rPr lang="en-US" sz="3600" dirty="0" smtClean="0"/>
              <a:t> </a:t>
            </a:r>
          </a:p>
          <a:p>
            <a:pPr algn="ctr"/>
            <a:r>
              <a:rPr lang="en-US" sz="3600" dirty="0" smtClean="0"/>
              <a:t> </a:t>
            </a:r>
            <a:r>
              <a:rPr lang="en-US" sz="3600" dirty="0" err="1" smtClean="0"/>
              <a:t>oktatás</a:t>
            </a:r>
            <a:r>
              <a:rPr lang="en-US" sz="3600" dirty="0" smtClean="0"/>
              <a:t> </a:t>
            </a:r>
            <a:r>
              <a:rPr lang="en-US" sz="3600" dirty="0" err="1" smtClean="0"/>
              <a:t>céljai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65476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460802" name="Picture 2" descr="C:\Users\Falus András\Dropbox\lectures\genomics\microbiota\NatEditorial\ni.2640-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6560"/>
            <a:ext cx="9144000" cy="6224879"/>
          </a:xfrm>
          <a:prstGeom prst="rect">
            <a:avLst/>
          </a:prstGeom>
          <a:noFill/>
        </p:spPr>
      </p:pic>
      <p:pic>
        <p:nvPicPr>
          <p:cNvPr id="4" name="Picture 2" descr="C:\Users\Falus András\Dropbox\lectures\genomics\microbiota\pics\Spiller figure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214710"/>
            <a:ext cx="4607715" cy="3071810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1600799" y="6025789"/>
            <a:ext cx="2669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SCFA: </a:t>
            </a:r>
            <a:r>
              <a:rPr lang="hu-HU" sz="1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short</a:t>
            </a:r>
            <a:r>
              <a:rPr lang="hu-HU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chain</a:t>
            </a:r>
            <a:r>
              <a:rPr lang="hu-HU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fatty</a:t>
            </a:r>
            <a:r>
              <a:rPr lang="hu-HU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acids</a:t>
            </a:r>
            <a:endParaRPr lang="hu-HU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zövegdoboz 2"/>
          <p:cNvSpPr txBox="1">
            <a:spLocks noChangeArrowheads="1"/>
          </p:cNvSpPr>
          <p:nvPr/>
        </p:nvSpPr>
        <p:spPr bwMode="auto">
          <a:xfrm>
            <a:off x="6653212" y="6583362"/>
            <a:ext cx="2490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Stuart et al Nature Immunol. 2013</a:t>
            </a:r>
          </a:p>
        </p:txBody>
      </p:sp>
    </p:spTree>
    <p:extLst>
      <p:ext uri="{BB962C8B-B14F-4D97-AF65-F5344CB8AC3E}">
        <p14:creationId xmlns:p14="http://schemas.microsoft.com/office/powerpoint/2010/main" val="340477184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384002" name="Picture 2" descr="C:\Users\Falus András\Dropbox\lectures\genomics\microbiota\pics\discovery_medicine_no_84_alain_li-wan-po_figur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74897"/>
            <a:ext cx="5768516" cy="651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Szövegdoboz 13"/>
          <p:cNvSpPr txBox="1"/>
          <p:nvPr/>
        </p:nvSpPr>
        <p:spPr>
          <a:xfrm>
            <a:off x="8072462" y="2786058"/>
            <a:ext cx="441146" cy="646331"/>
          </a:xfrm>
          <a:prstGeom prst="rect">
            <a:avLst/>
          </a:prstGeom>
          <a:noFill/>
          <a:ln w="38100">
            <a:solidFill>
              <a:srgbClr val="FF9933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hu-HU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588224" y="404664"/>
            <a:ext cx="249389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400" b="1" dirty="0" smtClean="0">
                <a:solidFill>
                  <a:srgbClr val="7575D1"/>
                </a:solidFill>
                <a:latin typeface="Arial" pitchFamily="34" charset="0"/>
                <a:cs typeface="Arial" pitchFamily="34" charset="0"/>
              </a:rPr>
              <a:t>Van-e közvetlen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400" b="1" dirty="0" smtClean="0">
                <a:solidFill>
                  <a:srgbClr val="7575D1"/>
                </a:solidFill>
                <a:latin typeface="Arial" pitchFamily="34" charset="0"/>
                <a:cs typeface="Arial" pitchFamily="34" charset="0"/>
              </a:rPr>
              <a:t> horizontális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400" b="1" dirty="0" smtClean="0">
                <a:solidFill>
                  <a:srgbClr val="7575D1"/>
                </a:solidFill>
                <a:latin typeface="Arial" pitchFamily="34" charset="0"/>
                <a:cs typeface="Arial" pitchFamily="34" charset="0"/>
              </a:rPr>
              <a:t> géntranszfer ?</a:t>
            </a:r>
            <a:endParaRPr lang="hu-HU" sz="2400" b="1" dirty="0">
              <a:solidFill>
                <a:srgbClr val="7575D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 rot="5400000" flipH="1" flipV="1">
            <a:off x="1785918" y="1142984"/>
            <a:ext cx="3143272" cy="2571768"/>
          </a:xfrm>
          <a:prstGeom prst="straightConnector1">
            <a:avLst/>
          </a:prstGeom>
          <a:ln w="38100">
            <a:solidFill>
              <a:srgbClr val="FF9933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2857488" y="4357694"/>
            <a:ext cx="2071702" cy="1588"/>
          </a:xfrm>
          <a:prstGeom prst="straightConnector1">
            <a:avLst/>
          </a:prstGeom>
          <a:ln w="38100">
            <a:solidFill>
              <a:srgbClr val="FF9933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89187" y="6478796"/>
            <a:ext cx="1165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1400" dirty="0" err="1" smtClean="0"/>
              <a:t>Novick</a:t>
            </a:r>
            <a:r>
              <a:rPr lang="en-US" sz="1400" dirty="0" smtClean="0"/>
              <a:t>,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819416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16573"/>
            <a:ext cx="8229600" cy="1143000"/>
          </a:xfrm>
        </p:spPr>
        <p:txBody>
          <a:bodyPr/>
          <a:lstStyle/>
          <a:p>
            <a:pPr lvl="0"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             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Az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orvosbiológia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forró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pontjai</a:t>
            </a:r>
            <a:endParaRPr lang="en-US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88" y="1068981"/>
            <a:ext cx="8686800" cy="4525963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A6A6A6"/>
                </a:solidFill>
              </a:rPr>
              <a:t>Genom-epigenom-programok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Génhálózatok</a:t>
            </a:r>
            <a:r>
              <a:rPr lang="en-US" sz="2800" dirty="0" smtClean="0">
                <a:solidFill>
                  <a:srgbClr val="A6A6A6"/>
                </a:solidFill>
              </a:rPr>
              <a:t>- ”systems medicine”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Gén-szerkesztési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megoldások</a:t>
            </a:r>
            <a:r>
              <a:rPr lang="en-US" sz="2800" dirty="0" smtClean="0">
                <a:solidFill>
                  <a:srgbClr val="A6A6A6"/>
                </a:solidFill>
              </a:rPr>
              <a:t>- CRISP/Cas9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Képalkotó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technikák</a:t>
            </a:r>
            <a:r>
              <a:rPr lang="en-US" sz="2800" dirty="0" smtClean="0">
                <a:solidFill>
                  <a:srgbClr val="A6A6A6"/>
                </a:solidFill>
              </a:rPr>
              <a:t>- (</a:t>
            </a:r>
            <a:r>
              <a:rPr lang="en-US" sz="2800" dirty="0" err="1" smtClean="0">
                <a:solidFill>
                  <a:srgbClr val="A6A6A6"/>
                </a:solidFill>
              </a:rPr>
              <a:t>optogenetika</a:t>
            </a:r>
            <a:r>
              <a:rPr lang="en-US" sz="2800" dirty="0" smtClean="0">
                <a:solidFill>
                  <a:srgbClr val="A6A6A6"/>
                </a:solidFill>
              </a:rPr>
              <a:t>..)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Szintetikus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biológia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Mikrobiom</a:t>
            </a:r>
            <a:r>
              <a:rPr lang="en-US" sz="2800" dirty="0" smtClean="0">
                <a:solidFill>
                  <a:srgbClr val="A6A6A6"/>
                </a:solidFill>
              </a:rPr>
              <a:t>-ember, mint </a:t>
            </a:r>
            <a:r>
              <a:rPr lang="en-US" sz="2800" dirty="0" err="1" smtClean="0">
                <a:solidFill>
                  <a:srgbClr val="A6A6A6"/>
                </a:solidFill>
              </a:rPr>
              <a:t>ökoszisztéma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Mikrovezikulumok</a:t>
            </a:r>
            <a:r>
              <a:rPr lang="en-US" sz="2800" dirty="0" smtClean="0">
                <a:solidFill>
                  <a:srgbClr val="A6A6A6"/>
                </a:solidFill>
              </a:rPr>
              <a:t> (</a:t>
            </a:r>
            <a:r>
              <a:rPr lang="en-US" sz="2800" dirty="0" err="1" smtClean="0">
                <a:solidFill>
                  <a:srgbClr val="A6A6A6"/>
                </a:solidFill>
              </a:rPr>
              <a:t>terápiás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>
                <a:solidFill>
                  <a:srgbClr val="A6A6A6"/>
                </a:solidFill>
              </a:rPr>
              <a:t>ú</a:t>
            </a:r>
            <a:r>
              <a:rPr lang="en-US" sz="2800" dirty="0" err="1" smtClean="0">
                <a:solidFill>
                  <a:srgbClr val="A6A6A6"/>
                </a:solidFill>
              </a:rPr>
              <a:t>jdonságok</a:t>
            </a:r>
            <a:r>
              <a:rPr lang="en-US" sz="2800" dirty="0" smtClean="0">
                <a:solidFill>
                  <a:srgbClr val="A6A6A6"/>
                </a:solidFill>
              </a:rPr>
              <a:t>)</a:t>
            </a:r>
          </a:p>
          <a:p>
            <a:r>
              <a:rPr lang="en-US" sz="2800" dirty="0" smtClean="0">
                <a:solidFill>
                  <a:srgbClr val="A6A6A6"/>
                </a:solidFill>
              </a:rPr>
              <a:t>BIOINFORMATIKA-</a:t>
            </a:r>
            <a:r>
              <a:rPr lang="en-US" sz="2800" dirty="0" err="1" smtClean="0">
                <a:solidFill>
                  <a:srgbClr val="A6A6A6"/>
                </a:solidFill>
              </a:rPr>
              <a:t>Fenom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/>
              <a:t>Orvosi</a:t>
            </a:r>
            <a:r>
              <a:rPr lang="en-US" sz="2800" dirty="0" smtClean="0"/>
              <a:t> “</a:t>
            </a:r>
            <a:r>
              <a:rPr lang="en-US" sz="2800" dirty="0" err="1" smtClean="0"/>
              <a:t>kütyük</a:t>
            </a:r>
            <a:r>
              <a:rPr lang="en-US" sz="2800" dirty="0" smtClean="0"/>
              <a:t>”-</a:t>
            </a:r>
            <a:r>
              <a:rPr lang="en-US" sz="2800" dirty="0" err="1" smtClean="0"/>
              <a:t>futurológia</a:t>
            </a:r>
            <a:r>
              <a:rPr lang="en-US" sz="2800" dirty="0" smtClean="0"/>
              <a:t> (?)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Orvos-beteg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kommunikáció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Bioetikai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kihívások</a:t>
            </a:r>
            <a:endParaRPr lang="en-US" sz="28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03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138" y="0"/>
            <a:ext cx="8615362" cy="67405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i="1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Táplálkozás</a:t>
            </a:r>
            <a:endParaRPr lang="cs-CZ" b="1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 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izomszövet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in vitro 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növesztés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(“cultured beef project”)</a:t>
            </a:r>
            <a:endParaRPr lang="cs-CZ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  a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táplálék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spectrál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analízise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(Scio,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TellSpec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)</a:t>
            </a:r>
            <a:endParaRPr lang="cs-CZ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 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lassú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evés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(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Hapifork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). </a:t>
            </a:r>
            <a:endParaRPr lang="cs-CZ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  Google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Liftware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“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ellenmozogni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” a Parkinson-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okozta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tremort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i="1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Google Glass </a:t>
            </a:r>
            <a:endParaRPr lang="cs-CZ" b="1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 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fotók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videók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hangüzenetek</a:t>
            </a:r>
            <a:endParaRPr lang="cs-CZ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 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kontakt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lencse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–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könny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paramétereit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méri</a:t>
            </a:r>
            <a:endParaRPr lang="cs-CZ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 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digitális-telemetrikus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adatátvitel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on-line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értékelés</a:t>
            </a:r>
            <a:endParaRPr lang="en-GB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i="1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Hordozható</a:t>
            </a:r>
            <a:r>
              <a:rPr lang="en-GB" b="1" i="1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diagnosztikumok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-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 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láthatatlan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(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mikro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-, nano-?)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sensorok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(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tetoválás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..)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i="1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3D </a:t>
            </a:r>
            <a:r>
              <a:rPr lang="en-GB" b="1" i="1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nyomtatás</a:t>
            </a:r>
            <a:endParaRPr lang="cs-CZ" b="1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művégtag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(2015, FDA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támogatott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),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laboratóriumban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endParaRPr lang="cs-CZ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növesztett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biológiai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szövetek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(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máj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porc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csont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szívbillentyű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)</a:t>
            </a:r>
            <a:endParaRPr lang="cs-CZ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Pluripotens-indukált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őssejt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+3D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nyomtatás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-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az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emberen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folytatott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endParaRPr lang="cs-CZ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kisérletek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kiváltása</a:t>
            </a:r>
            <a:endParaRPr lang="en-GB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i="1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Humanoid </a:t>
            </a:r>
            <a:r>
              <a:rPr lang="en-GB" b="1" i="1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robotok</a:t>
            </a:r>
            <a:r>
              <a:rPr lang="en-GB" b="1" i="1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</a:t>
            </a:r>
            <a:endParaRPr lang="cs-CZ" b="1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pontosabb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olcsóbb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</a:t>
            </a:r>
            <a:endParaRPr lang="cs-CZ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i="1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Mesterséges</a:t>
            </a:r>
            <a:r>
              <a:rPr lang="en-GB" b="1" i="1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intelligencia</a:t>
            </a:r>
            <a:r>
              <a:rPr lang="en-GB" b="1" i="1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(IBM Watson-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rendszer</a:t>
            </a: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2014) - </a:t>
            </a:r>
            <a:r>
              <a:rPr lang="en-GB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döntéshozatal</a:t>
            </a:r>
            <a:endParaRPr lang="cs-CZ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0358742"/>
      </p:ext>
    </p:extLst>
  </p:cSld>
  <p:clrMapOvr>
    <a:masterClrMapping/>
  </p:clrMapOvr>
  <p:transition xmlns:p14="http://schemas.microsoft.com/office/powerpoint/2010/main" advTm="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16573"/>
            <a:ext cx="8229600" cy="1143000"/>
          </a:xfrm>
        </p:spPr>
        <p:txBody>
          <a:bodyPr/>
          <a:lstStyle/>
          <a:p>
            <a:pPr lvl="0"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             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Az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orvosbiológia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forró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pontjai</a:t>
            </a:r>
            <a:endParaRPr lang="en-US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88" y="1068981"/>
            <a:ext cx="8686800" cy="4525963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A6A6A6"/>
                </a:solidFill>
              </a:rPr>
              <a:t>Genom-epigenom-programok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Génhálózatok</a:t>
            </a:r>
            <a:r>
              <a:rPr lang="en-US" sz="2800" dirty="0" smtClean="0">
                <a:solidFill>
                  <a:srgbClr val="A6A6A6"/>
                </a:solidFill>
              </a:rPr>
              <a:t>- ”systems medicine”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Gén-szerkesztési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megoldások</a:t>
            </a:r>
            <a:r>
              <a:rPr lang="en-US" sz="2800" dirty="0" smtClean="0">
                <a:solidFill>
                  <a:srgbClr val="A6A6A6"/>
                </a:solidFill>
              </a:rPr>
              <a:t>- CRISP/Cas9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Képalkotó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technikák</a:t>
            </a:r>
            <a:r>
              <a:rPr lang="en-US" sz="2800" dirty="0" smtClean="0">
                <a:solidFill>
                  <a:srgbClr val="A6A6A6"/>
                </a:solidFill>
              </a:rPr>
              <a:t>- (</a:t>
            </a:r>
            <a:r>
              <a:rPr lang="en-US" sz="2800" dirty="0" err="1" smtClean="0">
                <a:solidFill>
                  <a:srgbClr val="A6A6A6"/>
                </a:solidFill>
              </a:rPr>
              <a:t>optogenetika</a:t>
            </a:r>
            <a:r>
              <a:rPr lang="en-US" sz="2800" dirty="0" smtClean="0">
                <a:solidFill>
                  <a:srgbClr val="A6A6A6"/>
                </a:solidFill>
              </a:rPr>
              <a:t>..)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Szintetikus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biológia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Mikrobiom</a:t>
            </a:r>
            <a:r>
              <a:rPr lang="en-US" sz="2800" dirty="0" smtClean="0">
                <a:solidFill>
                  <a:srgbClr val="A6A6A6"/>
                </a:solidFill>
              </a:rPr>
              <a:t>-ember, mint </a:t>
            </a:r>
            <a:r>
              <a:rPr lang="en-US" sz="2800" dirty="0" err="1" smtClean="0">
                <a:solidFill>
                  <a:srgbClr val="A6A6A6"/>
                </a:solidFill>
              </a:rPr>
              <a:t>ökoszisztéma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Mikrovezikulumok</a:t>
            </a:r>
            <a:r>
              <a:rPr lang="en-US" sz="2800" dirty="0" smtClean="0">
                <a:solidFill>
                  <a:srgbClr val="A6A6A6"/>
                </a:solidFill>
              </a:rPr>
              <a:t> (</a:t>
            </a:r>
            <a:r>
              <a:rPr lang="en-US" sz="2800" dirty="0" err="1" smtClean="0">
                <a:solidFill>
                  <a:srgbClr val="A6A6A6"/>
                </a:solidFill>
              </a:rPr>
              <a:t>terápiás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>
                <a:solidFill>
                  <a:srgbClr val="A6A6A6"/>
                </a:solidFill>
              </a:rPr>
              <a:t>ú</a:t>
            </a:r>
            <a:r>
              <a:rPr lang="en-US" sz="2800" dirty="0" err="1" smtClean="0">
                <a:solidFill>
                  <a:srgbClr val="A6A6A6"/>
                </a:solidFill>
              </a:rPr>
              <a:t>jdonságok</a:t>
            </a:r>
            <a:r>
              <a:rPr lang="en-US" sz="2800" dirty="0" smtClean="0">
                <a:solidFill>
                  <a:srgbClr val="A6A6A6"/>
                </a:solidFill>
              </a:rPr>
              <a:t>)</a:t>
            </a:r>
          </a:p>
          <a:p>
            <a:r>
              <a:rPr lang="en-US" sz="2800" dirty="0" smtClean="0">
                <a:solidFill>
                  <a:srgbClr val="A6A6A6"/>
                </a:solidFill>
              </a:rPr>
              <a:t>BIOINFORMATIKA-</a:t>
            </a:r>
            <a:r>
              <a:rPr lang="en-US" sz="2800" dirty="0" err="1" smtClean="0">
                <a:solidFill>
                  <a:srgbClr val="A6A6A6"/>
                </a:solidFill>
              </a:rPr>
              <a:t>Fenom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Orvosi</a:t>
            </a:r>
            <a:r>
              <a:rPr lang="en-US" sz="2800" dirty="0" smtClean="0">
                <a:solidFill>
                  <a:srgbClr val="A6A6A6"/>
                </a:solidFill>
              </a:rPr>
              <a:t> “</a:t>
            </a:r>
            <a:r>
              <a:rPr lang="en-US" sz="2800" dirty="0" err="1" smtClean="0">
                <a:solidFill>
                  <a:srgbClr val="A6A6A6"/>
                </a:solidFill>
              </a:rPr>
              <a:t>kütyük</a:t>
            </a:r>
            <a:r>
              <a:rPr lang="en-US" sz="2800" dirty="0" smtClean="0">
                <a:solidFill>
                  <a:srgbClr val="A6A6A6"/>
                </a:solidFill>
              </a:rPr>
              <a:t>”-</a:t>
            </a:r>
            <a:r>
              <a:rPr lang="en-US" sz="2800" dirty="0" err="1" smtClean="0">
                <a:solidFill>
                  <a:srgbClr val="A6A6A6"/>
                </a:solidFill>
              </a:rPr>
              <a:t>futurológia</a:t>
            </a:r>
            <a:r>
              <a:rPr lang="en-US" sz="2800" dirty="0" smtClean="0">
                <a:solidFill>
                  <a:srgbClr val="A6A6A6"/>
                </a:solidFill>
              </a:rPr>
              <a:t> (?)</a:t>
            </a:r>
          </a:p>
          <a:p>
            <a:r>
              <a:rPr lang="en-US" sz="2800" dirty="0" err="1" smtClean="0"/>
              <a:t>Orvos-beteg</a:t>
            </a:r>
            <a:r>
              <a:rPr lang="en-US" sz="2800" dirty="0" smtClean="0"/>
              <a:t> </a:t>
            </a:r>
            <a:r>
              <a:rPr lang="en-US" sz="2800" dirty="0" err="1" smtClean="0"/>
              <a:t>kommunikáció</a:t>
            </a:r>
            <a:endParaRPr lang="en-US" sz="2800" dirty="0" smtClean="0"/>
          </a:p>
          <a:p>
            <a:r>
              <a:rPr lang="en-US" sz="2800" dirty="0" err="1" smtClean="0">
                <a:solidFill>
                  <a:srgbClr val="A6A6A6"/>
                </a:solidFill>
              </a:rPr>
              <a:t>Bioetikai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kihívások</a:t>
            </a:r>
            <a:endParaRPr lang="en-US" sz="28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03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50" y="5307013"/>
            <a:ext cx="586581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közösségi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portálok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és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a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média</a:t>
            </a:r>
            <a:endParaRPr lang="en-US" sz="24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8338" y="1055688"/>
            <a:ext cx="4603750" cy="1201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Az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orvosbiológia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(pl.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genetika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,..)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gyors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fejlődése</a:t>
            </a:r>
            <a:endParaRPr lang="en-US" sz="24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4363" y="3287713"/>
            <a:ext cx="454501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   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Komplex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népbetegségek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80138" y="3287713"/>
            <a:ext cx="18891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 civil </a:t>
            </a:r>
            <a:r>
              <a:rPr lang="en-US" sz="24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szféra</a:t>
            </a:r>
            <a:endParaRPr lang="en-US" sz="24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motivációja</a:t>
            </a:r>
            <a:endParaRPr lang="en-US" sz="24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Left-Right Arrow 7"/>
          <p:cNvSpPr/>
          <p:nvPr/>
        </p:nvSpPr>
        <p:spPr>
          <a:xfrm rot="18834190">
            <a:off x="2235995" y="2634456"/>
            <a:ext cx="1255712" cy="333375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Left-Right Arrow 8"/>
          <p:cNvSpPr/>
          <p:nvPr/>
        </p:nvSpPr>
        <p:spPr>
          <a:xfrm rot="18957068">
            <a:off x="4986338" y="4508500"/>
            <a:ext cx="1255712" cy="331788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Left-Right Arrow 9"/>
          <p:cNvSpPr/>
          <p:nvPr/>
        </p:nvSpPr>
        <p:spPr>
          <a:xfrm rot="2782258">
            <a:off x="2234407" y="4520406"/>
            <a:ext cx="1255712" cy="333375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203575" y="3368675"/>
            <a:ext cx="2409825" cy="582613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025900" y="2540000"/>
            <a:ext cx="520700" cy="2716213"/>
          </a:xfrm>
          <a:prstGeom prst="downArrow">
            <a:avLst/>
          </a:prstGeom>
          <a:pattFill prst="pct30">
            <a:fgClr>
              <a:srgbClr val="FF0000"/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Curved Left Arrow 13"/>
          <p:cNvSpPr/>
          <p:nvPr/>
        </p:nvSpPr>
        <p:spPr>
          <a:xfrm rot="20148820">
            <a:off x="5815013" y="1068388"/>
            <a:ext cx="895350" cy="681037"/>
          </a:xfrm>
          <a:prstGeom prst="curved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3600" y="1524000"/>
            <a:ext cx="330041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Belső</a:t>
            </a:r>
            <a:r>
              <a:rPr lang="en-US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tudományetikai</a:t>
            </a:r>
            <a:endParaRPr lang="en-US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jogi</a:t>
            </a:r>
            <a:r>
              <a:rPr lang="en-US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világnézeti</a:t>
            </a:r>
            <a:r>
              <a:rPr lang="en-US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problémák</a:t>
            </a:r>
            <a:endParaRPr lang="en-US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Right Arrow 1"/>
          <p:cNvSpPr/>
          <p:nvPr/>
        </p:nvSpPr>
        <p:spPr>
          <a:xfrm rot="2794018">
            <a:off x="5029993" y="2520157"/>
            <a:ext cx="1858963" cy="381000"/>
          </a:xfrm>
          <a:prstGeom prst="rightArrow">
            <a:avLst>
              <a:gd name="adj1" fmla="val 30000"/>
              <a:gd name="adj2" fmla="val 50000"/>
            </a:avLst>
          </a:prstGeom>
          <a:pattFill prst="pct25">
            <a:fgClr>
              <a:srgbClr val="FF0000"/>
            </a:fgClr>
            <a:bgClr>
              <a:prstClr val="white"/>
            </a:bgClr>
          </a:patt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0"/>
            <a:ext cx="86661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Az</a:t>
            </a: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orvostudomány</a:t>
            </a: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kommunikációs</a:t>
            </a: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gondjai</a:t>
            </a:r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553200" y="2057400"/>
            <a:ext cx="812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800">
                <a:solidFill>
                  <a:srgbClr val="FF66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12457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/>
      <p:bldP spid="2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2688" y="447675"/>
            <a:ext cx="67548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tudomány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demokratizálódása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” ??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250" y="1514475"/>
            <a:ext cx="7261225" cy="277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000000"/>
                </a:solidFill>
                <a:latin typeface="Arial"/>
                <a:ea typeface="+mn-ea"/>
                <a:cs typeface="Arial"/>
                <a:sym typeface="Wingdings"/>
              </a:rPr>
              <a:t>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	on-line IT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szinten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végezhető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tudományos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munka</a:t>
            </a:r>
            <a:endParaRPr lang="en-US" sz="2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	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az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ismeretek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hozzáférhetősége</a:t>
            </a:r>
            <a:endParaRPr lang="en-US" sz="2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	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az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elefántcsont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tornyok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”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repedezése</a:t>
            </a:r>
            <a:endParaRPr lang="en-US" sz="2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  a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kontroll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lehetőségének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kiszélesedése</a:t>
            </a:r>
            <a:endParaRPr lang="en-US" sz="2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6250" y="3875088"/>
            <a:ext cx="8499475" cy="3138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000000"/>
                </a:solidFill>
                <a:latin typeface="Arial"/>
                <a:ea typeface="+mn-ea"/>
                <a:cs typeface="Arial"/>
                <a:sym typeface="Wingdings"/>
              </a:rPr>
              <a:t>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	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az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ismeretek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hozzáférhetősége-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értelmezés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nélkül</a:t>
            </a:r>
            <a:endParaRPr lang="en-US" sz="2400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	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az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elefántcsont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tornyok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”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repedezése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öngyógyítási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illúzió</a:t>
            </a:r>
            <a:endParaRPr lang="en-US" sz="2400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  a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kontroll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lehetőségének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kiszélesedése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bizalmatlanság</a:t>
            </a:r>
            <a:endParaRPr lang="en-US" sz="2400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    Pl.” 23 and me” 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genetikai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rizikófaktorok</a:t>
            </a:r>
            <a:endParaRPr lang="en-US" sz="2400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1888361233"/>
      </p:ext>
    </p:extLst>
  </p:cSld>
  <p:clrMapOvr>
    <a:masterClrMapping/>
  </p:clrMapOvr>
  <p:transition xmlns:p14="http://schemas.microsoft.com/office/powerpoint/2010/main" advTm="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0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16573"/>
            <a:ext cx="8229600" cy="1143000"/>
          </a:xfrm>
        </p:spPr>
        <p:txBody>
          <a:bodyPr/>
          <a:lstStyle/>
          <a:p>
            <a:pPr lvl="0"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             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Az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orvosbiológia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forró</a:t>
            </a:r>
            <a:r>
              <a:rPr lang="en-US" sz="2800" b="1" i="1" kern="1200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800" b="1" i="1" kern="1200" dirty="0" err="1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pontjai</a:t>
            </a:r>
            <a:endParaRPr lang="en-US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88" y="1068981"/>
            <a:ext cx="8686800" cy="4525963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A6A6A6"/>
                </a:solidFill>
              </a:rPr>
              <a:t>Genom-epigenom-programok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Génhálózatok</a:t>
            </a:r>
            <a:r>
              <a:rPr lang="en-US" sz="2800" dirty="0" smtClean="0">
                <a:solidFill>
                  <a:srgbClr val="A6A6A6"/>
                </a:solidFill>
              </a:rPr>
              <a:t>- ”systems medicine”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Gén-szerkesztési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megoldások</a:t>
            </a:r>
            <a:r>
              <a:rPr lang="en-US" sz="2800" dirty="0" smtClean="0">
                <a:solidFill>
                  <a:srgbClr val="A6A6A6"/>
                </a:solidFill>
              </a:rPr>
              <a:t>- CRISP/Cas9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Képalkotó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technikák</a:t>
            </a:r>
            <a:r>
              <a:rPr lang="en-US" sz="2800" dirty="0" smtClean="0">
                <a:solidFill>
                  <a:srgbClr val="A6A6A6"/>
                </a:solidFill>
              </a:rPr>
              <a:t>- (</a:t>
            </a:r>
            <a:r>
              <a:rPr lang="en-US" sz="2800" dirty="0" err="1" smtClean="0">
                <a:solidFill>
                  <a:srgbClr val="A6A6A6"/>
                </a:solidFill>
              </a:rPr>
              <a:t>optogenetika</a:t>
            </a:r>
            <a:r>
              <a:rPr lang="en-US" sz="2800" dirty="0" smtClean="0">
                <a:solidFill>
                  <a:srgbClr val="A6A6A6"/>
                </a:solidFill>
              </a:rPr>
              <a:t>..)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Szintetikus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biológia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Mikrobiom</a:t>
            </a:r>
            <a:r>
              <a:rPr lang="en-US" sz="2800" dirty="0" smtClean="0">
                <a:solidFill>
                  <a:srgbClr val="A6A6A6"/>
                </a:solidFill>
              </a:rPr>
              <a:t>-ember, mint </a:t>
            </a:r>
            <a:r>
              <a:rPr lang="en-US" sz="2800" dirty="0" err="1" smtClean="0">
                <a:solidFill>
                  <a:srgbClr val="A6A6A6"/>
                </a:solidFill>
              </a:rPr>
              <a:t>ökoszisztéma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Mikrovezikulumok</a:t>
            </a:r>
            <a:r>
              <a:rPr lang="en-US" sz="2800" dirty="0" smtClean="0">
                <a:solidFill>
                  <a:srgbClr val="A6A6A6"/>
                </a:solidFill>
              </a:rPr>
              <a:t> (</a:t>
            </a:r>
            <a:r>
              <a:rPr lang="en-US" sz="2800" dirty="0" err="1" smtClean="0">
                <a:solidFill>
                  <a:srgbClr val="A6A6A6"/>
                </a:solidFill>
              </a:rPr>
              <a:t>terápiás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>
                <a:solidFill>
                  <a:srgbClr val="A6A6A6"/>
                </a:solidFill>
              </a:rPr>
              <a:t>ú</a:t>
            </a:r>
            <a:r>
              <a:rPr lang="en-US" sz="2800" dirty="0" err="1" smtClean="0">
                <a:solidFill>
                  <a:srgbClr val="A6A6A6"/>
                </a:solidFill>
              </a:rPr>
              <a:t>jdonságok</a:t>
            </a:r>
            <a:r>
              <a:rPr lang="en-US" sz="2800" dirty="0" smtClean="0">
                <a:solidFill>
                  <a:srgbClr val="A6A6A6"/>
                </a:solidFill>
              </a:rPr>
              <a:t>)</a:t>
            </a:r>
          </a:p>
          <a:p>
            <a:r>
              <a:rPr lang="en-US" sz="2800" dirty="0" smtClean="0">
                <a:solidFill>
                  <a:srgbClr val="A6A6A6"/>
                </a:solidFill>
              </a:rPr>
              <a:t>BIOINFORMATIKA-</a:t>
            </a:r>
            <a:r>
              <a:rPr lang="en-US" sz="2800" dirty="0" err="1" smtClean="0">
                <a:solidFill>
                  <a:srgbClr val="A6A6A6"/>
                </a:solidFill>
              </a:rPr>
              <a:t>Fenom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>
                <a:solidFill>
                  <a:srgbClr val="A6A6A6"/>
                </a:solidFill>
              </a:rPr>
              <a:t>Orvosi</a:t>
            </a:r>
            <a:r>
              <a:rPr lang="en-US" sz="2800" dirty="0" smtClean="0">
                <a:solidFill>
                  <a:srgbClr val="A6A6A6"/>
                </a:solidFill>
              </a:rPr>
              <a:t> “</a:t>
            </a:r>
            <a:r>
              <a:rPr lang="en-US" sz="2800" dirty="0" err="1" smtClean="0">
                <a:solidFill>
                  <a:srgbClr val="A6A6A6"/>
                </a:solidFill>
              </a:rPr>
              <a:t>kütyük</a:t>
            </a:r>
            <a:r>
              <a:rPr lang="en-US" sz="2800" dirty="0" smtClean="0">
                <a:solidFill>
                  <a:srgbClr val="A6A6A6"/>
                </a:solidFill>
              </a:rPr>
              <a:t>”-</a:t>
            </a:r>
            <a:r>
              <a:rPr lang="en-US" sz="2800" dirty="0" err="1" smtClean="0">
                <a:solidFill>
                  <a:srgbClr val="A6A6A6"/>
                </a:solidFill>
              </a:rPr>
              <a:t>futurológia</a:t>
            </a:r>
            <a:r>
              <a:rPr lang="en-US" sz="2800" dirty="0" smtClean="0">
                <a:solidFill>
                  <a:srgbClr val="A6A6A6"/>
                </a:solidFill>
              </a:rPr>
              <a:t> (?)</a:t>
            </a:r>
          </a:p>
          <a:p>
            <a:r>
              <a:rPr lang="en-US" sz="2800" dirty="0" err="1" smtClean="0">
                <a:solidFill>
                  <a:srgbClr val="A6A6A6"/>
                </a:solidFill>
              </a:rPr>
              <a:t>Orvos-beteg</a:t>
            </a:r>
            <a:r>
              <a:rPr lang="en-US" sz="2800" dirty="0" smtClean="0">
                <a:solidFill>
                  <a:srgbClr val="A6A6A6"/>
                </a:solidFill>
              </a:rPr>
              <a:t> </a:t>
            </a:r>
            <a:r>
              <a:rPr lang="en-US" sz="2800" dirty="0" err="1" smtClean="0">
                <a:solidFill>
                  <a:srgbClr val="A6A6A6"/>
                </a:solidFill>
              </a:rPr>
              <a:t>kommunikáció</a:t>
            </a:r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err="1" smtClean="0"/>
              <a:t>Bioetikai</a:t>
            </a:r>
            <a:r>
              <a:rPr lang="en-US" sz="2800" dirty="0" smtClean="0"/>
              <a:t> </a:t>
            </a:r>
            <a:r>
              <a:rPr lang="en-US" sz="2800" dirty="0" err="1" smtClean="0"/>
              <a:t>kihívások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42303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6" t="45592" r="21094" b="22917"/>
          <a:stretch>
            <a:fillRect/>
          </a:stretch>
        </p:blipFill>
        <p:spPr bwMode="auto">
          <a:xfrm>
            <a:off x="69850" y="0"/>
            <a:ext cx="450215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36458" r="13281" b="13542"/>
          <a:stretch>
            <a:fillRect/>
          </a:stretch>
        </p:blipFill>
        <p:spPr bwMode="auto">
          <a:xfrm>
            <a:off x="4038600" y="2743200"/>
            <a:ext cx="5105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5181600" y="381000"/>
            <a:ext cx="327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u-HU" sz="3600" b="1" i="1">
                <a:solidFill>
                  <a:srgbClr val="FFFFCC"/>
                </a:solidFill>
                <a:cs typeface="Arial" charset="0"/>
              </a:rPr>
              <a:t>Hogyan tovább?</a:t>
            </a:r>
          </a:p>
        </p:txBody>
      </p:sp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533400" y="1143000"/>
            <a:ext cx="7732713" cy="10160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u-HU" sz="6000">
                <a:solidFill>
                  <a:srgbClr val="FFFFFF"/>
                </a:solidFill>
                <a:cs typeface="Arial" charset="0"/>
              </a:rPr>
              <a:t>Genetika = gén-etika?</a:t>
            </a:r>
          </a:p>
        </p:txBody>
      </p:sp>
    </p:spTree>
    <p:extLst>
      <p:ext uri="{BB962C8B-B14F-4D97-AF65-F5344CB8AC3E}">
        <p14:creationId xmlns:p14="http://schemas.microsoft.com/office/powerpoint/2010/main" val="364212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xmlns:p14="http://schemas.microsoft.com/office/powerpoint/2010/main" spd="slow" advTm="7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val 2"/>
          <p:cNvSpPr>
            <a:spLocks noChangeArrowheads="1"/>
          </p:cNvSpPr>
          <p:nvPr/>
        </p:nvSpPr>
        <p:spPr bwMode="auto">
          <a:xfrm>
            <a:off x="3563938" y="1700213"/>
            <a:ext cx="1728787" cy="158432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39939" name="Oval 3"/>
          <p:cNvSpPr>
            <a:spLocks noChangeArrowheads="1"/>
          </p:cNvSpPr>
          <p:nvPr/>
        </p:nvSpPr>
        <p:spPr bwMode="auto">
          <a:xfrm>
            <a:off x="1258888" y="4508500"/>
            <a:ext cx="1728787" cy="15843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39940" name="Oval 4"/>
          <p:cNvSpPr>
            <a:spLocks noChangeArrowheads="1"/>
          </p:cNvSpPr>
          <p:nvPr/>
        </p:nvSpPr>
        <p:spPr bwMode="auto">
          <a:xfrm>
            <a:off x="5938838" y="4508500"/>
            <a:ext cx="1728787" cy="15843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492500" y="2133600"/>
            <a:ext cx="1797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hu-HU" b="1">
                <a:solidFill>
                  <a:srgbClr val="FFFFFF"/>
                </a:solidFill>
                <a:cs typeface="Arial" charset="0"/>
              </a:rPr>
              <a:t>A KUTATÁS </a:t>
            </a:r>
          </a:p>
          <a:p>
            <a:pPr algn="ctr" eaLnBrk="1" hangingPunct="1"/>
            <a:r>
              <a:rPr lang="hu-HU" b="1">
                <a:solidFill>
                  <a:srgbClr val="FFFFFF"/>
                </a:solidFill>
                <a:cs typeface="Arial" charset="0"/>
              </a:rPr>
              <a:t>SZABADSÁGA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427163" y="5013325"/>
            <a:ext cx="1416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u-HU" b="1">
                <a:solidFill>
                  <a:srgbClr val="FFFFFF"/>
                </a:solidFill>
                <a:cs typeface="Arial" charset="0"/>
              </a:rPr>
              <a:t>AZ EGYÉN </a:t>
            </a:r>
          </a:p>
          <a:p>
            <a:pPr eaLnBrk="1" hangingPunct="1"/>
            <a:r>
              <a:rPr lang="hu-HU" b="1">
                <a:solidFill>
                  <a:srgbClr val="FFFFFF"/>
                </a:solidFill>
                <a:cs typeface="Arial" charset="0"/>
              </a:rPr>
              <a:t>VÉDELME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5943600" y="4953000"/>
            <a:ext cx="1797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u-HU" b="1">
                <a:solidFill>
                  <a:srgbClr val="FFFFFF"/>
                </a:solidFill>
                <a:cs typeface="Arial" charset="0"/>
              </a:rPr>
              <a:t>TÁRSADALMI </a:t>
            </a:r>
          </a:p>
          <a:p>
            <a:pPr eaLnBrk="1" hangingPunct="1"/>
            <a:r>
              <a:rPr lang="hu-HU" b="1">
                <a:solidFill>
                  <a:srgbClr val="FFFFFF"/>
                </a:solidFill>
                <a:cs typeface="Arial" charset="0"/>
              </a:rPr>
              <a:t>HASZNOSSÁG</a:t>
            </a:r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 flipH="1">
            <a:off x="2698750" y="3068638"/>
            <a:ext cx="1081088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5" name="Line 9"/>
          <p:cNvSpPr>
            <a:spLocks noChangeShapeType="1"/>
          </p:cNvSpPr>
          <p:nvPr/>
        </p:nvSpPr>
        <p:spPr bwMode="auto">
          <a:xfrm>
            <a:off x="5075238" y="3068638"/>
            <a:ext cx="1152525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>
            <a:off x="2987675" y="5300663"/>
            <a:ext cx="29527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>
            <a:off x="5076825" y="3068638"/>
            <a:ext cx="1150938" cy="16557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 flipV="1">
            <a:off x="2700338" y="3068638"/>
            <a:ext cx="1079500" cy="16557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446088" y="333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hu-HU" sz="5400" b="1">
                <a:solidFill>
                  <a:srgbClr val="663300"/>
                </a:solidFill>
                <a:latin typeface="Times New Roman" charset="0"/>
                <a:cs typeface="Arial" charset="0"/>
              </a:rPr>
              <a:t>KULCSPROBLÉMA</a:t>
            </a:r>
          </a:p>
        </p:txBody>
      </p:sp>
    </p:spTree>
    <p:extLst>
      <p:ext uri="{BB962C8B-B14F-4D97-AF65-F5344CB8AC3E}">
        <p14:creationId xmlns:p14="http://schemas.microsoft.com/office/powerpoint/2010/main" val="349411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8134"/>
            <a:ext cx="7772400" cy="762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A </a:t>
            </a:r>
            <a:r>
              <a:rPr lang="en-US" dirty="0" err="1" smtClean="0">
                <a:latin typeface="Arial" charset="0"/>
              </a:rPr>
              <a:t>biológia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informatikai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tudomány</a:t>
            </a:r>
            <a:endParaRPr lang="en-US" dirty="0">
              <a:latin typeface="Arial" charset="0"/>
            </a:endParaRPr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7869717"/>
              </p:ext>
            </p:extLst>
          </p:nvPr>
        </p:nvGraphicFramePr>
        <p:xfrm>
          <a:off x="325246" y="2450166"/>
          <a:ext cx="8229600" cy="366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" name="Image" r:id="rId4" imgW="7827280" imgH="2478029" progId="Photoshop.Image.8">
                  <p:embed/>
                </p:oleObj>
              </mc:Choice>
              <mc:Fallback>
                <p:oleObj name="Image" r:id="rId4" imgW="7827280" imgH="2478029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246" y="2450166"/>
                        <a:ext cx="8229600" cy="3665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491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>
                <a:solidFill>
                  <a:srgbClr val="00B0F0"/>
                </a:solidFill>
                <a:latin typeface="Arial" charset="0"/>
                <a:cs typeface="Arial" charset="0"/>
              </a:rPr>
              <a:t>Paradigmaváltás</a:t>
            </a:r>
            <a:endParaRPr lang="en-US" sz="4000" b="1">
              <a:solidFill>
                <a:srgbClr val="00B0F0"/>
              </a:solidFill>
              <a:latin typeface="Arial" charset="0"/>
              <a:cs typeface="Arial" charset="0"/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8839200" cy="49530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hu-HU" altLang="en-US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A teljes genom annotálása (funkció megfejtése)</a:t>
            </a:r>
            <a:endParaRPr lang="en-US" altLang="en-US" dirty="0" smtClean="0">
              <a:solidFill>
                <a:schemeClr val="tx2">
                  <a:lumMod val="75000"/>
                </a:schemeClr>
              </a:solidFill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u-HU" altLang="en-US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Nem egyes géneket vizsgálunk, hanem az egész genomot, illetve  génhálózatokat (GWAS)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hu-HU" altLang="en-US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„Missing heritability”- epigenetika (EWAS)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hu-HU" altLang="en-US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Genomika + metagenomika (microbiota)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hu-HU" altLang="en-US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Orvosi technológia („gadget”) viharos fejlődése</a:t>
            </a:r>
            <a:endParaRPr lang="en-US" altLang="en-US" dirty="0" smtClean="0">
              <a:solidFill>
                <a:schemeClr val="tx2">
                  <a:lumMod val="7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A56E53D-27F5-417B-81AF-5074D9633254}" type="datetime1">
              <a:rPr lang="en-US"/>
              <a:pPr>
                <a:defRPr/>
              </a:pPr>
              <a:t>17. 02. 22.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18419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757238"/>
            <a:ext cx="5403850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0" name="TextBox 2"/>
          <p:cNvSpPr txBox="1">
            <a:spLocks noChangeArrowheads="1"/>
          </p:cNvSpPr>
          <p:nvPr/>
        </p:nvSpPr>
        <p:spPr bwMode="auto">
          <a:xfrm>
            <a:off x="0" y="166688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0000"/>
                </a:solidFill>
              </a:rPr>
              <a:t>Network Medicine</a:t>
            </a:r>
          </a:p>
        </p:txBody>
      </p:sp>
      <p:sp>
        <p:nvSpPr>
          <p:cNvPr id="227332" name="TextBox 3"/>
          <p:cNvSpPr txBox="1">
            <a:spLocks noChangeArrowheads="1"/>
          </p:cNvSpPr>
          <p:nvPr/>
        </p:nvSpPr>
        <p:spPr bwMode="auto">
          <a:xfrm>
            <a:off x="4863970" y="6521888"/>
            <a:ext cx="4280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defRPr/>
            </a:pPr>
            <a:r>
              <a:rPr lang="en-US" sz="1400" dirty="0" err="1" smtClean="0">
                <a:cs typeface="Arial" charset="0"/>
              </a:rPr>
              <a:t>Barab</a:t>
            </a:r>
            <a:r>
              <a:rPr lang="en-US" sz="1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ea typeface="Gulim" charset="0"/>
                <a:cs typeface="Arial" charset="0"/>
              </a:rPr>
              <a:t>á</a:t>
            </a:r>
            <a:r>
              <a:rPr lang="en-US" sz="1400" dirty="0" err="1" smtClean="0">
                <a:cs typeface="Arial" charset="0"/>
              </a:rPr>
              <a:t>si</a:t>
            </a:r>
            <a:r>
              <a:rPr lang="en-US" sz="1400" dirty="0" smtClean="0">
                <a:cs typeface="Arial" charset="0"/>
              </a:rPr>
              <a:t>, New England Journal of Medicine (2007)</a:t>
            </a:r>
          </a:p>
        </p:txBody>
      </p:sp>
    </p:spTree>
    <p:extLst>
      <p:ext uri="{BB962C8B-B14F-4D97-AF65-F5344CB8AC3E}">
        <p14:creationId xmlns:p14="http://schemas.microsoft.com/office/powerpoint/2010/main" val="3376622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276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276483" name="Immagine 4" descr="smb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15340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82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8163" y="1600200"/>
            <a:ext cx="7907337" cy="7540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>
                <a:latin typeface="Arial" charset="0"/>
              </a:rPr>
              <a:t>The </a:t>
            </a:r>
            <a:r>
              <a:rPr lang="en-US" sz="2400">
                <a:solidFill>
                  <a:srgbClr val="FF8000"/>
                </a:solidFill>
                <a:latin typeface="Arial" charset="0"/>
              </a:rPr>
              <a:t>digital</a:t>
            </a:r>
            <a:r>
              <a:rPr lang="en-US" sz="2000">
                <a:solidFill>
                  <a:srgbClr val="FF8000"/>
                </a:solidFill>
                <a:latin typeface="Arial" charset="0"/>
              </a:rPr>
              <a:t> </a:t>
            </a:r>
            <a:r>
              <a:rPr lang="en-US" sz="2400">
                <a:solidFill>
                  <a:srgbClr val="FF8000"/>
                </a:solidFill>
                <a:latin typeface="Arial" charset="0"/>
              </a:rPr>
              <a:t>information</a:t>
            </a:r>
            <a:r>
              <a:rPr lang="en-US" sz="2000">
                <a:latin typeface="Arial" charset="0"/>
              </a:rPr>
              <a:t> of the genome</a:t>
            </a:r>
            <a:endParaRPr lang="en-US" sz="1800"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800">
              <a:latin typeface="Arial" charset="0"/>
            </a:endParaRPr>
          </a:p>
        </p:txBody>
      </p:sp>
      <p:graphicFrame>
        <p:nvGraphicFramePr>
          <p:cNvPr id="29699" name="Object 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702300" y="3946525"/>
          <a:ext cx="1947863" cy="217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4" name="Image" r:id="rId4" imgW="2653968" imgH="2857143" progId="Photoshop.Image.8">
                  <p:embed/>
                </p:oleObj>
              </mc:Choice>
              <mc:Fallback>
                <p:oleObj name="Image" r:id="rId4" imgW="2653968" imgH="2857143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2300" y="3946525"/>
                        <a:ext cx="1947863" cy="217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381000" y="152400"/>
            <a:ext cx="8382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C47343"/>
                </a:solidFill>
                <a:latin typeface="Arial" charset="0"/>
                <a:ea typeface="ＭＳ Ｐゴシック" charset="0"/>
                <a:cs typeface="Arial" charset="0"/>
              </a:rPr>
              <a:t>A </a:t>
            </a:r>
            <a:r>
              <a:rPr lang="en-US" sz="4000" dirty="0" err="1" smtClean="0">
                <a:solidFill>
                  <a:srgbClr val="C47343"/>
                </a:solidFill>
                <a:latin typeface="Arial" charset="0"/>
                <a:ea typeface="ＭＳ Ｐゴシック" charset="0"/>
                <a:cs typeface="Arial" charset="0"/>
              </a:rPr>
              <a:t>biológiai</a:t>
            </a:r>
            <a:r>
              <a:rPr lang="en-US" sz="4000" dirty="0" smtClean="0">
                <a:solidFill>
                  <a:srgbClr val="C47343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4000" dirty="0" err="1" smtClean="0">
                <a:solidFill>
                  <a:srgbClr val="C47343"/>
                </a:solidFill>
                <a:latin typeface="Arial" charset="0"/>
                <a:ea typeface="ＭＳ Ｐゴシック" charset="0"/>
                <a:cs typeface="Arial" charset="0"/>
              </a:rPr>
              <a:t>információ</a:t>
            </a:r>
            <a:r>
              <a:rPr lang="en-US" sz="4000" dirty="0" smtClean="0">
                <a:solidFill>
                  <a:srgbClr val="C47343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4000" dirty="0" err="1" smtClean="0">
                <a:solidFill>
                  <a:srgbClr val="C47343"/>
                </a:solidFill>
                <a:latin typeface="Arial" charset="0"/>
                <a:ea typeface="ＭＳ Ｐゴシック" charset="0"/>
                <a:cs typeface="Arial" charset="0"/>
              </a:rPr>
              <a:t>két</a:t>
            </a:r>
            <a:r>
              <a:rPr lang="en-US" sz="4000" dirty="0" smtClean="0">
                <a:solidFill>
                  <a:srgbClr val="C47343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4000" dirty="0" err="1" smtClean="0">
                <a:solidFill>
                  <a:srgbClr val="C47343"/>
                </a:solidFill>
                <a:latin typeface="Arial" charset="0"/>
                <a:ea typeface="ＭＳ Ｐゴシック" charset="0"/>
                <a:cs typeface="Arial" charset="0"/>
              </a:rPr>
              <a:t>típusa</a:t>
            </a:r>
            <a:endParaRPr lang="en-US" sz="4000" dirty="0" smtClean="0">
              <a:solidFill>
                <a:srgbClr val="C47343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29701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103313" y="3946525"/>
          <a:ext cx="3343275" cy="217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5" name="Image" r:id="rId6" imgW="3657607" imgH="2295149" progId="Photoshop.Image.8">
                  <p:embed/>
                </p:oleObj>
              </mc:Choice>
              <mc:Fallback>
                <p:oleObj name="Image" r:id="rId6" imgW="3657607" imgH="2295149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313" y="3946525"/>
                        <a:ext cx="3343275" cy="217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685800" y="2667000"/>
            <a:ext cx="7467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The </a:t>
            </a:r>
            <a:r>
              <a:rPr lang="en-US" sz="2400" smtClean="0">
                <a:solidFill>
                  <a:srgbClr val="FF8000"/>
                </a:solidFill>
                <a:latin typeface="Arial" charset="0"/>
                <a:ea typeface="ＭＳ Ｐゴシック" charset="0"/>
                <a:cs typeface="Arial" charset="0"/>
              </a:rPr>
              <a:t>environmental information</a:t>
            </a: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that impinges upon and modifies the digital information.</a:t>
            </a:r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357313" y="1143000"/>
            <a:ext cx="6627812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2400" b="1" smtClean="0">
                <a:solidFill>
                  <a:srgbClr val="FFFF00"/>
                </a:solidFill>
              </a:rPr>
              <a:t>„all models are wrong, but some are useful”</a:t>
            </a:r>
            <a:endParaRPr lang="en-US" sz="2400" b="1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66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build="p" autoUpdateAnimBg="0"/>
      <p:bldP spid="29702" grpId="0" build="p" autoUpdateAnimBg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4848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  <p:pic>
        <p:nvPicPr>
          <p:cNvPr id="148484" name="Picture 2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10500" r="14999" b="9000"/>
          <a:stretch>
            <a:fillRect/>
          </a:stretch>
        </p:blipFill>
        <p:spPr bwMode="auto">
          <a:xfrm>
            <a:off x="55563" y="152400"/>
            <a:ext cx="90805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3962400"/>
            <a:ext cx="3657600" cy="2514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87868"/>
            <a:ext cx="8366016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 </a:t>
            </a:r>
            <a:r>
              <a:rPr lang="en-US" sz="3200" dirty="0" err="1" smtClean="0"/>
              <a:t>biológiai</a:t>
            </a:r>
            <a:r>
              <a:rPr lang="en-US" sz="3200" dirty="0" smtClean="0"/>
              <a:t> </a:t>
            </a:r>
            <a:r>
              <a:rPr lang="en-US" sz="3200" dirty="0" err="1" smtClean="0"/>
              <a:t>információ</a:t>
            </a:r>
            <a:r>
              <a:rPr lang="en-US" sz="3200" dirty="0" smtClean="0"/>
              <a:t> </a:t>
            </a:r>
            <a:r>
              <a:rPr lang="en-US" sz="3200" dirty="0" err="1" smtClean="0"/>
              <a:t>hierarchikus</a:t>
            </a:r>
            <a:r>
              <a:rPr lang="en-US" sz="3200" dirty="0" smtClean="0"/>
              <a:t> </a:t>
            </a:r>
            <a:r>
              <a:rPr lang="en-US" sz="3200" dirty="0" err="1" smtClean="0"/>
              <a:t>és</a:t>
            </a:r>
            <a:r>
              <a:rPr lang="en-US" sz="3200" dirty="0" smtClean="0"/>
              <a:t> </a:t>
            </a:r>
            <a:r>
              <a:rPr lang="en-US" sz="3200" dirty="0" err="1" smtClean="0"/>
              <a:t>multiskaláris</a:t>
            </a:r>
            <a:endParaRPr lang="en-US" sz="3200" dirty="0"/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57931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4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264" y="0"/>
            <a:ext cx="7089749" cy="431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71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5175" y="4724400"/>
            <a:ext cx="13176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714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9788" y="4149725"/>
            <a:ext cx="1957387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7149" name="Text Box 13"/>
          <p:cNvSpPr txBox="1">
            <a:spLocks noChangeArrowheads="1"/>
          </p:cNvSpPr>
          <p:nvPr/>
        </p:nvSpPr>
        <p:spPr bwMode="auto">
          <a:xfrm>
            <a:off x="4335463" y="49609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572000" y="4643446"/>
            <a:ext cx="904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hu-HU" sz="9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82693" y="6524625"/>
            <a:ext cx="1761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UNESCO rep, 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525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xmlns:p14="http://schemas.microsoft.com/office/powerpoint/2010/main" spd="slow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zöveg helye 4"/>
          <p:cNvSpPr>
            <a:spLocks noGrp="1"/>
          </p:cNvSpPr>
          <p:nvPr>
            <p:ph type="body" sz="half" idx="1"/>
          </p:nvPr>
        </p:nvSpPr>
        <p:spPr>
          <a:xfrm>
            <a:off x="357188" y="1000125"/>
            <a:ext cx="8429625" cy="4315027"/>
          </a:xfr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hu-HU" sz="2400" b="1" dirty="0" smtClean="0"/>
              <a:t> A  világ növekvő népességének 95%-a a jelenlegi „fejlődő” országokban születik, ahol:</a:t>
            </a:r>
          </a:p>
          <a:p>
            <a:pPr algn="ctr">
              <a:buFontTx/>
              <a:buNone/>
            </a:pPr>
            <a:endParaRPr lang="hu-HU" sz="2400" dirty="0" smtClean="0"/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  </a:t>
            </a:r>
            <a:r>
              <a:rPr lang="hu-HU" sz="2000" dirty="0" smtClean="0"/>
              <a:t>3.0 milliárd embernek nincs biztonságos ivóvize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  </a:t>
            </a:r>
            <a:r>
              <a:rPr lang="hu-HU" sz="2000" dirty="0" smtClean="0"/>
              <a:t>1.6 milliárd ember a „szegénységi” küszöb alatt él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  </a:t>
            </a:r>
            <a:r>
              <a:rPr lang="hu-HU" sz="2000" dirty="0" smtClean="0"/>
              <a:t>1,2 milliárd ember írástudatlan (65% nő)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~ </a:t>
            </a:r>
            <a:r>
              <a:rPr lang="hu-HU" sz="2000" dirty="0"/>
              <a:t>8</a:t>
            </a:r>
            <a:r>
              <a:rPr lang="en-US" sz="2000" dirty="0" smtClean="0"/>
              <a:t>50 </a:t>
            </a:r>
            <a:r>
              <a:rPr lang="en-US" sz="2000" dirty="0" err="1" smtClean="0"/>
              <a:t>milli</a:t>
            </a:r>
            <a:r>
              <a:rPr lang="hu-HU" sz="2000" dirty="0" smtClean="0"/>
              <a:t>ó nő nem fér hozzá megfelelő fogamzásgátláshoz,</a:t>
            </a:r>
          </a:p>
          <a:p>
            <a:pPr>
              <a:buFontTx/>
              <a:buNone/>
            </a:pPr>
            <a:r>
              <a:rPr lang="hu-HU" sz="2000" dirty="0" smtClean="0"/>
              <a:t>      700.000 nő hal meg terhességi komplikációk miatt (percenként egy !)</a:t>
            </a:r>
          </a:p>
          <a:p>
            <a:pPr>
              <a:buFont typeface="Wingdings" pitchFamily="2" charset="2"/>
              <a:buChar char="v"/>
            </a:pPr>
            <a:r>
              <a:rPr lang="hu-HU" sz="2000" dirty="0" smtClean="0"/>
              <a:t>Évente 16 millió 5 éven aluli gyerek hal meg  alultápláltság és fertőzések miatt   (20.000, naponta- 15, percenként</a:t>
            </a:r>
            <a:r>
              <a:rPr lang="hu-HU" sz="2400" dirty="0" smtClean="0"/>
              <a:t>!)</a:t>
            </a:r>
            <a:r>
              <a:rPr lang="hu-HU" sz="2200" dirty="0" smtClean="0"/>
              <a:t>  </a:t>
            </a:r>
          </a:p>
          <a:p>
            <a:pPr>
              <a:buFontTx/>
              <a:buNone/>
            </a:pPr>
            <a:r>
              <a:rPr lang="hu-HU" sz="2000" dirty="0" smtClean="0"/>
              <a:t> </a:t>
            </a:r>
            <a:endParaRPr lang="en-US" sz="2000" dirty="0" smtClean="0"/>
          </a:p>
        </p:txBody>
      </p:sp>
      <p:sp>
        <p:nvSpPr>
          <p:cNvPr id="244739" name="Cím 1"/>
          <p:cNvSpPr>
            <a:spLocks noGrp="1"/>
          </p:cNvSpPr>
          <p:nvPr>
            <p:ph type="title"/>
          </p:nvPr>
        </p:nvSpPr>
        <p:spPr>
          <a:xfrm>
            <a:off x="285750" y="0"/>
            <a:ext cx="8229600" cy="1143000"/>
          </a:xfrm>
        </p:spPr>
        <p:txBody>
          <a:bodyPr/>
          <a:lstStyle/>
          <a:p>
            <a:r>
              <a:rPr lang="hu-HU" sz="3600" dirty="0" smtClean="0"/>
              <a:t>UNFPA jelentés, 2012</a:t>
            </a:r>
            <a:endParaRPr lang="en-US" sz="3600" dirty="0" smtClean="0"/>
          </a:p>
        </p:txBody>
      </p:sp>
      <p:pic>
        <p:nvPicPr>
          <p:cNvPr id="2447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334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19675"/>
            <a:ext cx="24860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50" y="5048250"/>
            <a:ext cx="25336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63" y="4572000"/>
            <a:ext cx="2357437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011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8E83E9-98CC-415A-BF1D-E9EFBA468F8D}" type="slidenum">
              <a:rPr lang="hu-HU" smtClean="0">
                <a:latin typeface="Arial"/>
              </a:rPr>
              <a:pPr>
                <a:defRPr/>
              </a:pPr>
              <a:t>9</a:t>
            </a:fld>
            <a:endParaRPr lang="hu-HU" smtClean="0">
              <a:latin typeface="Arial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679222" y="-147663"/>
            <a:ext cx="7772400" cy="1143000"/>
          </a:xfrm>
          <a:solidFill>
            <a:schemeClr val="bg1"/>
          </a:solidFill>
        </p:spPr>
        <p:txBody>
          <a:bodyPr/>
          <a:lstStyle/>
          <a:p>
            <a:pPr defTabSz="1016000" eaLnBrk="1" hangingPunct="1"/>
            <a:r>
              <a:rPr lang="hu-HU" altLang="en-US" dirty="0" smtClean="0">
                <a:solidFill>
                  <a:schemeClr val="accent2">
                    <a:lumMod val="75000"/>
                  </a:schemeClr>
                </a:solidFill>
              </a:rPr>
              <a:t>A legfőbb orvosi  problémák</a:t>
            </a:r>
            <a:endParaRPr lang="en-US" altLang="en-US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201" y="1171710"/>
            <a:ext cx="8147350" cy="4414837"/>
          </a:xfrm>
        </p:spPr>
        <p:txBody>
          <a:bodyPr/>
          <a:lstStyle/>
          <a:p>
            <a:pPr indent="-317500" eaLnBrk="1" hangingPunct="1">
              <a:lnSpc>
                <a:spcPct val="90000"/>
              </a:lnSpc>
            </a:pPr>
            <a:r>
              <a:rPr lang="hu-HU" altLang="en-US" b="1" dirty="0"/>
              <a:t>Elhízás/ cukorbetegség</a:t>
            </a:r>
          </a:p>
          <a:p>
            <a:pPr indent="-317500" eaLnBrk="1" hangingPunct="1">
              <a:lnSpc>
                <a:spcPct val="90000"/>
              </a:lnSpc>
            </a:pPr>
            <a:r>
              <a:rPr lang="hu-HU" altLang="en-US" b="1" dirty="0"/>
              <a:t>Szív- és érrendszeri betegségek</a:t>
            </a:r>
            <a:endParaRPr lang="en-US" altLang="en-US" b="1" dirty="0"/>
          </a:p>
          <a:p>
            <a:pPr indent="-317500" eaLnBrk="1" hangingPunct="1">
              <a:lnSpc>
                <a:spcPct val="90000"/>
              </a:lnSpc>
            </a:pPr>
            <a:r>
              <a:rPr lang="hu-HU" altLang="en-US" b="1" dirty="0"/>
              <a:t>Daganatok</a:t>
            </a:r>
          </a:p>
          <a:p>
            <a:pPr indent="-317500" eaLnBrk="1" hangingPunct="1">
              <a:lnSpc>
                <a:spcPct val="90000"/>
              </a:lnSpc>
            </a:pPr>
            <a:r>
              <a:rPr lang="hu-HU" altLang="en-US" b="1" dirty="0" smtClean="0"/>
              <a:t>Allergia</a:t>
            </a:r>
            <a:r>
              <a:rPr lang="hu-HU" altLang="en-US" b="1" dirty="0"/>
              <a:t>, </a:t>
            </a:r>
            <a:r>
              <a:rPr lang="hu-HU" altLang="en-US" b="1" dirty="0" smtClean="0"/>
              <a:t>asthma, COPD</a:t>
            </a:r>
            <a:endParaRPr lang="en-US" altLang="en-US" b="1" dirty="0"/>
          </a:p>
          <a:p>
            <a:pPr indent="-317500" eaLnBrk="1" hangingPunct="1">
              <a:lnSpc>
                <a:spcPct val="90000"/>
              </a:lnSpc>
            </a:pPr>
            <a:r>
              <a:rPr lang="hu-HU" altLang="en-US" b="1" dirty="0"/>
              <a:t>Fertőzéses, gyulladásos betegségek</a:t>
            </a:r>
            <a:endParaRPr lang="en-US" altLang="en-US" b="1" dirty="0"/>
          </a:p>
          <a:p>
            <a:pPr indent="-317500" eaLnBrk="1" hangingPunct="1">
              <a:lnSpc>
                <a:spcPct val="90000"/>
              </a:lnSpc>
            </a:pPr>
            <a:r>
              <a:rPr lang="hu-HU" altLang="en-US" b="1" dirty="0" smtClean="0"/>
              <a:t>Idegrendszeri kórképek</a:t>
            </a:r>
          </a:p>
          <a:p>
            <a:pPr indent="-317500" eaLnBrk="1" hangingPunct="1">
              <a:lnSpc>
                <a:spcPct val="90000"/>
              </a:lnSpc>
            </a:pPr>
            <a:r>
              <a:rPr lang="hu-HU" altLang="en-US" b="1" dirty="0"/>
              <a:t>Öregedéssel kapcsolatos betegségek</a:t>
            </a:r>
            <a:endParaRPr lang="en-US" altLang="en-US" b="1" dirty="0"/>
          </a:p>
          <a:p>
            <a:pPr indent="-317500" eaLnBrk="1" hangingPunct="1">
              <a:lnSpc>
                <a:spcPct val="90000"/>
              </a:lnSpc>
            </a:pPr>
            <a:r>
              <a:rPr lang="is-IS" altLang="en-US" b="1" dirty="0" smtClean="0"/>
              <a:t>…</a:t>
            </a:r>
            <a:endParaRPr lang="en-US" altLang="en-US" b="1" dirty="0" smtClean="0"/>
          </a:p>
        </p:txBody>
      </p:sp>
      <p:sp>
        <p:nvSpPr>
          <p:cNvPr id="1622020" name="Text Box 4"/>
          <p:cNvSpPr txBox="1">
            <a:spLocks noChangeArrowheads="1"/>
          </p:cNvSpPr>
          <p:nvPr/>
        </p:nvSpPr>
        <p:spPr bwMode="auto">
          <a:xfrm>
            <a:off x="4476013" y="5294964"/>
            <a:ext cx="4479925" cy="120032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1436" tIns="45716" rIns="91436" bIns="45716">
            <a:spAutoFit/>
          </a:bodyPr>
          <a:lstStyle/>
          <a:p>
            <a:pPr algn="ctr"/>
            <a:r>
              <a:rPr lang="hu-HU" sz="24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Komplex betegségek</a:t>
            </a:r>
          </a:p>
          <a:p>
            <a:pPr algn="ctr"/>
            <a:r>
              <a:rPr lang="hu-HU" sz="2400" b="1" i="1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„fenom”-”disease-omics</a:t>
            </a:r>
            <a:r>
              <a:rPr lang="hu-HU" sz="2400" b="1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,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hu-HU" sz="2400" b="1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rendszerbiológia</a:t>
            </a:r>
            <a:endParaRPr lang="hu-HU" sz="2400" b="1" dirty="0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837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2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2020" grpId="0" animBg="1" autoUpdateAnimBg="0"/>
    </p:bldLst>
  </p:timing>
</p:sld>
</file>

<file path=ppt/theme/theme1.xml><?xml version="1.0" encoding="utf-8"?>
<a:theme xmlns:a="http://schemas.openxmlformats.org/drawingml/2006/main" name="1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003-stockholm">
  <a:themeElements>
    <a:clrScheme name="2003-stockhol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03-stockhol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003-stockhol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3-stockhol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3-stockhol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3-stockhol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3-stockhol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3-stockhol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3-stockhol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宋体"/>
      </a:majorFont>
      <a:minorFont>
        <a:latin typeface="Times New Roman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4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65" charset="0"/>
            <a:ea typeface="宋体" pitchFamily="-65" charset="-122"/>
            <a:cs typeface="宋体" pitchFamily="-65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4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65" charset="0"/>
            <a:ea typeface="宋体" pitchFamily="-65" charset="-122"/>
            <a:cs typeface="宋体" pitchFamily="-65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1499</Words>
  <Application>Microsoft Macintosh PowerPoint</Application>
  <PresentationFormat>On-screen Show (4:3)</PresentationFormat>
  <Paragraphs>391</Paragraphs>
  <Slides>42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13_Office-téma</vt:lpstr>
      <vt:lpstr>2_Alapértelmezett terv</vt:lpstr>
      <vt:lpstr>5_Default Design</vt:lpstr>
      <vt:lpstr>1_Default Design</vt:lpstr>
      <vt:lpstr>2_Office-téma</vt:lpstr>
      <vt:lpstr>2003-stockholm</vt:lpstr>
      <vt:lpstr>7_默认设计模板</vt:lpstr>
      <vt:lpstr>Office Theme</vt:lpstr>
      <vt:lpstr>Image</vt:lpstr>
      <vt:lpstr>Rendszerszemléletű orvosbiológia</vt:lpstr>
      <vt:lpstr>PowerPoint Presentation</vt:lpstr>
      <vt:lpstr>PowerPoint Presentation</vt:lpstr>
      <vt:lpstr>A biológia informatikai tudomány</vt:lpstr>
      <vt:lpstr>PowerPoint Presentation</vt:lpstr>
      <vt:lpstr>PowerPoint Presentation</vt:lpstr>
      <vt:lpstr>PowerPoint Presentation</vt:lpstr>
      <vt:lpstr>UNFPA jelentés, 2012</vt:lpstr>
      <vt:lpstr>A legfőbb orvosi  problémák</vt:lpstr>
      <vt:lpstr>PowerPoint Presentation</vt:lpstr>
      <vt:lpstr>PowerPoint Presentation</vt:lpstr>
      <vt:lpstr>               Az orvosbiológia forró pontjai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Az orvosbiológia forró pontjai</vt:lpstr>
      <vt:lpstr>PowerPoint Presentation</vt:lpstr>
      <vt:lpstr>PowerPoint Presentation</vt:lpstr>
      <vt:lpstr>PowerPoint Presentation</vt:lpstr>
      <vt:lpstr>PowerPoint Presentation</vt:lpstr>
      <vt:lpstr>               Az orvosbiológia forró pontjai</vt:lpstr>
      <vt:lpstr>Szintetikus biológia</vt:lpstr>
      <vt:lpstr>PowerPoint Presentation</vt:lpstr>
      <vt:lpstr>               Az orvosbiológia forró pontjai</vt:lpstr>
      <vt:lpstr>PowerPoint Presentation</vt:lpstr>
      <vt:lpstr>PowerPoint Presentation</vt:lpstr>
      <vt:lpstr>PowerPoint Presentation</vt:lpstr>
      <vt:lpstr>               Az orvosbiológia forró pontjai</vt:lpstr>
      <vt:lpstr>PowerPoint Presentation</vt:lpstr>
      <vt:lpstr>               Az orvosbiológia forró pontjai</vt:lpstr>
      <vt:lpstr>PowerPoint Presentation</vt:lpstr>
      <vt:lpstr>PowerPoint Presentation</vt:lpstr>
      <vt:lpstr>               Az orvosbiológia forró pontjai</vt:lpstr>
      <vt:lpstr>PowerPoint Presentation</vt:lpstr>
      <vt:lpstr>PowerPoint Presentation</vt:lpstr>
      <vt:lpstr>Paradigmaváltás</vt:lpstr>
      <vt:lpstr>PowerPoint Presentation</vt:lpstr>
      <vt:lpstr>PowerPoint Presentation</vt:lpstr>
    </vt:vector>
  </TitlesOfParts>
  <Company>afalus@gmail.com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Quo vadis medical research ?</dc:title>
  <dc:creator>András Falus</dc:creator>
  <cp:lastModifiedBy>András Falus</cp:lastModifiedBy>
  <cp:revision>24</cp:revision>
  <dcterms:created xsi:type="dcterms:W3CDTF">2016-04-22T10:59:14Z</dcterms:created>
  <dcterms:modified xsi:type="dcterms:W3CDTF">2017-02-22T08:40:45Z</dcterms:modified>
</cp:coreProperties>
</file>