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4" r:id="rId3"/>
    <p:sldId id="276" r:id="rId4"/>
    <p:sldId id="280" r:id="rId5"/>
    <p:sldId id="278" r:id="rId6"/>
    <p:sldId id="281" r:id="rId7"/>
    <p:sldId id="279" r:id="rId8"/>
    <p:sldId id="282" r:id="rId9"/>
    <p:sldId id="283" r:id="rId10"/>
    <p:sldId id="284" r:id="rId11"/>
    <p:sldId id="286" r:id="rId12"/>
    <p:sldId id="285" r:id="rId13"/>
    <p:sldId id="288" r:id="rId14"/>
    <p:sldId id="294" r:id="rId15"/>
    <p:sldId id="295" r:id="rId16"/>
    <p:sldId id="296" r:id="rId17"/>
    <p:sldId id="290" r:id="rId18"/>
    <p:sldId id="293" r:id="rId19"/>
    <p:sldId id="297" r:id="rId20"/>
    <p:sldId id="298" r:id="rId21"/>
    <p:sldId id="299" r:id="rId22"/>
    <p:sldId id="300" r:id="rId23"/>
    <p:sldId id="291" r:id="rId24"/>
    <p:sldId id="292" r:id="rId25"/>
    <p:sldId id="308" r:id="rId26"/>
    <p:sldId id="301" r:id="rId27"/>
    <p:sldId id="303" r:id="rId28"/>
    <p:sldId id="304" r:id="rId29"/>
    <p:sldId id="305" r:id="rId30"/>
    <p:sldId id="306" r:id="rId31"/>
    <p:sldId id="307" r:id="rId32"/>
    <p:sldId id="309" r:id="rId33"/>
    <p:sldId id="311" r:id="rId34"/>
    <p:sldId id="310" r:id="rId35"/>
    <p:sldId id="312" r:id="rId36"/>
    <p:sldId id="313" r:id="rId3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D9"/>
    <a:srgbClr val="FFE8D7"/>
    <a:srgbClr val="FEE6D5"/>
    <a:srgbClr val="3C4660"/>
    <a:srgbClr val="47546F"/>
    <a:srgbClr val="3B455E"/>
    <a:srgbClr val="526282"/>
    <a:srgbClr val="3C4760"/>
    <a:srgbClr val="4D5C79"/>
    <a:srgbClr val="0B3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0085" autoAdjust="0"/>
  </p:normalViewPr>
  <p:slideViewPr>
    <p:cSldViewPr snapToGrid="0">
      <p:cViewPr>
        <p:scale>
          <a:sx n="74" d="100"/>
          <a:sy n="74" d="100"/>
        </p:scale>
        <p:origin x="288" y="6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1891-4051-4457-8536-DAA08DB81711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E5D17-DBCC-4947-9923-97CF537CCE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62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otodiode" TargetMode="External"/><Relationship Id="rId13" Type="http://schemas.openxmlformats.org/officeDocument/2006/relationships/hyperlink" Target="https://en.wikipedia.org/wiki/Oscillating" TargetMode="External"/><Relationship Id="rId3" Type="http://schemas.openxmlformats.org/officeDocument/2006/relationships/hyperlink" Target="https://en.wikipedia.org/wiki/Atomic_force_microscopy" TargetMode="External"/><Relationship Id="rId7" Type="http://schemas.openxmlformats.org/officeDocument/2006/relationships/hyperlink" Target="https://en.wikipedia.org/wiki/Piezoelectric_effect" TargetMode="External"/><Relationship Id="rId12" Type="http://schemas.openxmlformats.org/officeDocument/2006/relationships/hyperlink" Target="https://en.wikipedia.org/wiki/Cantilever" TargetMode="External"/><Relationship Id="rId2" Type="http://schemas.openxmlformats.org/officeDocument/2006/relationships/slide" Target="../slides/slide17.xml"/><Relationship Id="rId16" Type="http://schemas.openxmlformats.org/officeDocument/2006/relationships/hyperlink" Target="https://en.wikipedia.org/wiki/Nanometer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lternating_current" TargetMode="External"/><Relationship Id="rId11" Type="http://schemas.openxmlformats.org/officeDocument/2006/relationships/hyperlink" Target="https://en.wikipedia.org/wiki/Magnetic_dipole%E2%80%93dipole_interaction" TargetMode="External"/><Relationship Id="rId5" Type="http://schemas.openxmlformats.org/officeDocument/2006/relationships/hyperlink" Target="https://en.wikipedia.org/wiki/Piezoelectric" TargetMode="External"/><Relationship Id="rId15" Type="http://schemas.openxmlformats.org/officeDocument/2006/relationships/hyperlink" Target="https://en.wikipedia.org/wiki/Charge_(physics)" TargetMode="External"/><Relationship Id="rId10" Type="http://schemas.openxmlformats.org/officeDocument/2006/relationships/hyperlink" Target="https://en.wikipedia.org/wiki/Atomic_force_microscope" TargetMode="External"/><Relationship Id="rId4" Type="http://schemas.openxmlformats.org/officeDocument/2006/relationships/hyperlink" Target="https://en.wikipedia.org/wiki/Ferroelectric" TargetMode="External"/><Relationship Id="rId9" Type="http://schemas.openxmlformats.org/officeDocument/2006/relationships/hyperlink" Target="https://en.wikipedia.org/wiki/Lock-in_amplifier" TargetMode="External"/><Relationship Id="rId14" Type="http://schemas.openxmlformats.org/officeDocument/2006/relationships/hyperlink" Target="https://en.wikipedia.org/wiki/Coulomb's_law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8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https://en.wikipedia.org/wiki/PID_controller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320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(d) –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scale</a:t>
            </a:r>
            <a:r>
              <a:rPr lang="hu-HU" dirty="0" smtClean="0"/>
              <a:t>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08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42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943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9505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Piezoresponse</a:t>
            </a:r>
            <a:r>
              <a:rPr lang="en-US" b="1" dirty="0" smtClean="0"/>
              <a:t> force microscopy</a:t>
            </a:r>
            <a:r>
              <a:rPr lang="en-US" dirty="0" smtClean="0"/>
              <a:t> (PFM) is a variant of </a:t>
            </a:r>
            <a:r>
              <a:rPr lang="en-US" dirty="0" smtClean="0">
                <a:hlinkClick r:id="rId3" tooltip="Atomic force microscopy"/>
              </a:rPr>
              <a:t>atomic force microscopy</a:t>
            </a:r>
            <a:r>
              <a:rPr lang="en-US" dirty="0" smtClean="0"/>
              <a:t> (AFM) that allows imaging and manipulation of </a:t>
            </a:r>
            <a:r>
              <a:rPr lang="en-US" dirty="0" smtClean="0">
                <a:hlinkClick r:id="rId4" tooltip="Ferroelectric"/>
              </a:rPr>
              <a:t>ferroelectric</a:t>
            </a:r>
            <a:r>
              <a:rPr lang="en-US" dirty="0" smtClean="0"/>
              <a:t> domains. This is achieved by bringing a sharp conductive probe into contact with a ferroelectric surface (or </a:t>
            </a:r>
            <a:r>
              <a:rPr lang="en-US" dirty="0" smtClean="0">
                <a:hlinkClick r:id="rId5" tooltip="Piezoelectric"/>
              </a:rPr>
              <a:t>piezoelectric</a:t>
            </a:r>
            <a:r>
              <a:rPr lang="en-US" dirty="0" smtClean="0"/>
              <a:t> material) and applying an </a:t>
            </a:r>
            <a:r>
              <a:rPr lang="en-US" dirty="0" smtClean="0">
                <a:hlinkClick r:id="rId6" tooltip="Alternating current"/>
              </a:rPr>
              <a:t>alternating current</a:t>
            </a:r>
            <a:r>
              <a:rPr lang="en-US" dirty="0" smtClean="0"/>
              <a:t> (AC) bias to the probe tip in order to excite deformation of the sample through the converse </a:t>
            </a:r>
            <a:r>
              <a:rPr lang="en-US" dirty="0" smtClean="0">
                <a:hlinkClick r:id="rId7" tooltip="Piezoelectric effect"/>
              </a:rPr>
              <a:t>piezoelectric effect</a:t>
            </a:r>
            <a:r>
              <a:rPr lang="en-US" dirty="0" smtClean="0"/>
              <a:t> (CPE). The resulting deflection of the probe cantilever is detected through standard split </a:t>
            </a:r>
            <a:r>
              <a:rPr lang="en-US" dirty="0" smtClean="0">
                <a:hlinkClick r:id="rId8" tooltip="Photodiode"/>
              </a:rPr>
              <a:t>photodiode</a:t>
            </a:r>
            <a:r>
              <a:rPr lang="en-US" dirty="0" smtClean="0"/>
              <a:t> detector methods and then demodulated by use of a </a:t>
            </a:r>
            <a:r>
              <a:rPr lang="en-US" dirty="0" smtClean="0">
                <a:hlinkClick r:id="rId9" tooltip="Lock-in amplifier"/>
              </a:rPr>
              <a:t>lock-in amplifier</a:t>
            </a:r>
            <a:r>
              <a:rPr lang="en-US" dirty="0" smtClean="0"/>
              <a:t> (</a:t>
            </a:r>
            <a:r>
              <a:rPr lang="en-US" dirty="0" err="1" smtClean="0"/>
              <a:t>LiA</a:t>
            </a:r>
            <a:r>
              <a:rPr lang="en-US" dirty="0" smtClean="0"/>
              <a:t>). In this way topography and ferroelectric domains can be imaged simultaneously with high resolution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magnetic force microscope</a:t>
            </a:r>
            <a:r>
              <a:rPr lang="en-US" dirty="0" smtClean="0"/>
              <a:t> (MFM) is a variety of </a:t>
            </a:r>
            <a:r>
              <a:rPr lang="en-US" dirty="0" smtClean="0">
                <a:hlinkClick r:id="rId10" tooltip="Atomic force microscope"/>
              </a:rPr>
              <a:t>atomic force microscope</a:t>
            </a:r>
            <a:r>
              <a:rPr lang="en-US" dirty="0" smtClean="0"/>
              <a:t>, where a sharp magnetized tip scans a magnetic sample; the tip-sample magnetic interactions are detected and used to reconstruct the magnetic structure of the sample surface. Many kinds of magnetic interactions are measured by MFM, including </a:t>
            </a:r>
            <a:r>
              <a:rPr lang="en-US" dirty="0" smtClean="0">
                <a:hlinkClick r:id="rId11" tooltip="Magnetic dipole–dipole interaction"/>
              </a:rPr>
              <a:t>magnetic dipole–dipole interaction</a:t>
            </a:r>
            <a:r>
              <a:rPr lang="en-US" dirty="0" smtClean="0"/>
              <a:t>. MFM scanning often uses non-contact AFM (NC-AFM) mode.</a:t>
            </a:r>
            <a:endParaRPr lang="hu-HU" dirty="0" smtClean="0"/>
          </a:p>
          <a:p>
            <a:endParaRPr lang="hu-HU" dirty="0" smtClean="0"/>
          </a:p>
          <a:p>
            <a:r>
              <a:rPr lang="en-US" b="1" dirty="0" smtClean="0"/>
              <a:t>Electrostatic force microscopy</a:t>
            </a:r>
            <a:r>
              <a:rPr lang="en-US" dirty="0" smtClean="0"/>
              <a:t> (EFM) is a type of dynamic non-contact </a:t>
            </a:r>
            <a:r>
              <a:rPr lang="en-US" dirty="0" smtClean="0">
                <a:hlinkClick r:id="rId3" tooltip="Atomic force microscopy"/>
              </a:rPr>
              <a:t>atomic force microscopy</a:t>
            </a:r>
            <a:r>
              <a:rPr lang="en-US" dirty="0" smtClean="0"/>
              <a:t> where the electrostatic force is probed. ("Dynamic" here means that the </a:t>
            </a:r>
            <a:r>
              <a:rPr lang="en-US" dirty="0" smtClean="0">
                <a:hlinkClick r:id="rId12" tooltip="Cantilever"/>
              </a:rPr>
              <a:t>cantilever</a:t>
            </a:r>
            <a:r>
              <a:rPr lang="en-US" dirty="0" smtClean="0"/>
              <a:t> is </a:t>
            </a:r>
            <a:r>
              <a:rPr lang="en-US" dirty="0" smtClean="0">
                <a:hlinkClick r:id="rId13" tooltip="Oscillating"/>
              </a:rPr>
              <a:t>oscillating</a:t>
            </a:r>
            <a:r>
              <a:rPr lang="en-US" dirty="0" smtClean="0"/>
              <a:t> and does not make contact with the sample). This force arises due to the </a:t>
            </a:r>
            <a:r>
              <a:rPr lang="en-US" dirty="0" smtClean="0">
                <a:hlinkClick r:id="rId14" tooltip="Coulomb's law"/>
              </a:rPr>
              <a:t>attraction or repulsion</a:t>
            </a:r>
            <a:r>
              <a:rPr lang="en-US" dirty="0" smtClean="0"/>
              <a:t> of separated </a:t>
            </a:r>
            <a:r>
              <a:rPr lang="en-US" dirty="0" smtClean="0">
                <a:hlinkClick r:id="rId15" tooltip="Charge (physics)"/>
              </a:rPr>
              <a:t>charges</a:t>
            </a:r>
            <a:r>
              <a:rPr lang="en-US" dirty="0" smtClean="0"/>
              <a:t>. It is a long-range force and can be detected 100 </a:t>
            </a:r>
            <a:r>
              <a:rPr lang="en-US" dirty="0" smtClean="0">
                <a:hlinkClick r:id="rId16" tooltip="Nanometer"/>
              </a:rPr>
              <a:t>nm</a:t>
            </a:r>
            <a:r>
              <a:rPr lang="en-US" dirty="0" smtClean="0"/>
              <a:t> or more from the sample. For example, consider a conductive cantilever tip and sample which are separated a distance </a:t>
            </a:r>
            <a:r>
              <a:rPr lang="en-US" i="1" dirty="0" smtClean="0"/>
              <a:t>z</a:t>
            </a:r>
            <a:r>
              <a:rPr lang="en-US" dirty="0" smtClean="0"/>
              <a:t> usually by a vacuum. A bias voltage between tip and sample is applied by an external battery forming a capacitor, </a:t>
            </a:r>
            <a:r>
              <a:rPr lang="en-US" i="1" dirty="0" smtClean="0"/>
              <a:t>C</a:t>
            </a:r>
            <a:r>
              <a:rPr lang="en-US" dirty="0" smtClean="0"/>
              <a:t>, between the two. The capacitance of the system depends on the geometry of the tip and sample.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585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463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1875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Data Browser</a:t>
            </a:r>
            <a:r>
              <a:rPr lang="hu-HU" baseline="0" dirty="0" smtClean="0"/>
              <a:t>:</a:t>
            </a:r>
          </a:p>
          <a:p>
            <a:r>
              <a:rPr lang="hu-HU" baseline="0" dirty="0" smtClean="0"/>
              <a:t>Meta-&gt; Show Data Browser -&gt; </a:t>
            </a:r>
            <a:r>
              <a:rPr lang="hu-HU" baseline="0" dirty="0" err="1" smtClean="0"/>
              <a:t>you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select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appropriate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channel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Deflection</a:t>
            </a:r>
            <a:r>
              <a:rPr lang="hu-HU" baseline="0" dirty="0" smtClean="0"/>
              <a:t>/</a:t>
            </a:r>
            <a:r>
              <a:rPr lang="hu-HU" baseline="0" dirty="0" err="1" smtClean="0"/>
              <a:t>Topography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forward</a:t>
            </a:r>
            <a:r>
              <a:rPr lang="hu-HU" baseline="0" dirty="0" smtClean="0"/>
              <a:t>/</a:t>
            </a:r>
            <a:r>
              <a:rPr lang="hu-HU" baseline="0" dirty="0" err="1" smtClean="0"/>
              <a:t>backward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120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Mouse - right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80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020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761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333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502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6681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86.05 cm2/1.6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um</a:t>
            </a:r>
            <a:r>
              <a:rPr lang="hu-HU" baseline="0" dirty="0" smtClean="0"/>
              <a:t> = 5,38 km</a:t>
            </a:r>
          </a:p>
          <a:p>
            <a:r>
              <a:rPr lang="en-US" dirty="0" smtClean="0"/>
              <a:t>Using a linear velocity of 1.2 m/s and a narrower track pitch of 1.5 µm increases the playing time to 80 minutes, and data capacity to 700 </a:t>
            </a:r>
            <a:r>
              <a:rPr lang="en-US" dirty="0" err="1" smtClean="0"/>
              <a:t>MiB</a:t>
            </a:r>
            <a:r>
              <a:rPr lang="en-US" dirty="0" smtClean="0"/>
              <a:t>.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The pits and lands themselves do not directly represent the zeros and ones of </a:t>
            </a:r>
            <a:r>
              <a:rPr lang="hu-HU" dirty="0" err="1" smtClean="0"/>
              <a:t>binary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. </a:t>
            </a:r>
            <a:r>
              <a:rPr lang="en-US" dirty="0" smtClean="0"/>
              <a:t>Instead</a:t>
            </a:r>
            <a:r>
              <a:rPr lang="hu-HU" dirty="0" smtClean="0"/>
              <a:t> </a:t>
            </a:r>
            <a:r>
              <a:rPr lang="hu-HU" dirty="0" err="1" smtClean="0"/>
              <a:t>non-return-to-zero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inverted</a:t>
            </a:r>
            <a:r>
              <a:rPr lang="hu-HU" baseline="0" dirty="0" smtClean="0"/>
              <a:t>  </a:t>
            </a:r>
            <a:r>
              <a:rPr lang="en-US" dirty="0" smtClean="0"/>
              <a:t>encoding is used: a change from pit to land or land to pit indicates a one, while no change indicates a series of zeros. There must be at least two and no more than ten zeros between each one, which is defined by the length of the pit.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Az EFM eljárás, azaz 8-ból 14 bitet adó </a:t>
            </a:r>
            <a:r>
              <a:rPr lang="hu-HU" dirty="0" err="1" smtClean="0"/>
              <a:t>kódmoduláció</a:t>
            </a:r>
            <a:r>
              <a:rPr lang="hu-HU" dirty="0" smtClean="0"/>
              <a:t> azon alapszik, hogy a 8 bittel leírható 256 kódkombináció helyett elvi kombinációs </a:t>
            </a:r>
            <a:r>
              <a:rPr lang="hu-HU" dirty="0" err="1" smtClean="0"/>
              <a:t>lehetõség</a:t>
            </a:r>
            <a:r>
              <a:rPr lang="hu-HU" dirty="0" smtClean="0"/>
              <a:t> nyílik. Ennyire nyilván nincs szükség, ezért ezek közül kiválasztották azokat, amelyek kódjában a szomszédos zérusok darabszáma </a:t>
            </a:r>
            <a:r>
              <a:rPr lang="hu-HU" dirty="0" err="1" smtClean="0"/>
              <a:t>kettõnél</a:t>
            </a:r>
            <a:r>
              <a:rPr lang="hu-HU" dirty="0" smtClean="0"/>
              <a:t> több, de tíznél kevesebb. Ennek a feltételnek csupán 267 kódszó felel meg, ami még mindig 11-gyel több, mint amennyire (256) szükség van.</a:t>
            </a:r>
          </a:p>
          <a:p>
            <a:r>
              <a:rPr lang="hu-HU" dirty="0" smtClean="0"/>
              <a:t>Így viszont csupa olyan kódszóval lehet a 256-féle adatot stb. leírni, amelyekben garantált </a:t>
            </a:r>
            <a:r>
              <a:rPr lang="hu-HU" dirty="0" err="1" smtClean="0"/>
              <a:t>idõhatárok</a:t>
            </a:r>
            <a:r>
              <a:rPr lang="hu-HU" dirty="0" smtClean="0"/>
              <a:t> között mindig van 1-0 vagy 0-1 átmenet, vagyis NRZ (Non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Zero</a:t>
            </a:r>
            <a:r>
              <a:rPr lang="hu-HU" dirty="0" smtClean="0"/>
              <a:t>: zérusra nem </a:t>
            </a:r>
            <a:r>
              <a:rPr lang="hu-HU" dirty="0" err="1" smtClean="0"/>
              <a:t>visszatérõ</a:t>
            </a:r>
            <a:r>
              <a:rPr lang="hu-HU" dirty="0" smtClean="0"/>
              <a:t>) kóddal lehetséges a lemezre írás. Ez utóbbi viszont számos </a:t>
            </a:r>
            <a:r>
              <a:rPr lang="hu-HU" dirty="0" err="1" smtClean="0"/>
              <a:t>elõnnyel</a:t>
            </a:r>
            <a:r>
              <a:rPr lang="hu-HU" dirty="0" smtClean="0"/>
              <a:t> jár: </a:t>
            </a:r>
            <a:r>
              <a:rPr lang="hu-HU" dirty="0" err="1" smtClean="0"/>
              <a:t>egyszerû</a:t>
            </a:r>
            <a:r>
              <a:rPr lang="hu-HU" dirty="0" smtClean="0"/>
              <a:t> az órajel visszanyerése, kisebb a szomszédos szimbólumok egymásra hatásának veszélye, és így lehet </a:t>
            </a:r>
            <a:r>
              <a:rPr lang="hu-HU" dirty="0" err="1" smtClean="0"/>
              <a:t>egyszerûen</a:t>
            </a:r>
            <a:r>
              <a:rPr lang="hu-HU" dirty="0" smtClean="0"/>
              <a:t> biztosítani a már említett egyenáramú és kisfrekvenciás </a:t>
            </a:r>
            <a:r>
              <a:rPr lang="hu-HU" dirty="0" err="1" smtClean="0"/>
              <a:t>összetevõk</a:t>
            </a:r>
            <a:r>
              <a:rPr lang="hu-HU" dirty="0" smtClean="0"/>
              <a:t> elnyomását, ami a lejátszó </a:t>
            </a:r>
            <a:r>
              <a:rPr lang="hu-HU" dirty="0" err="1" smtClean="0"/>
              <a:t>szervorendszerében</a:t>
            </a:r>
            <a:r>
              <a:rPr lang="hu-HU" dirty="0" smtClean="0"/>
              <a:t> jelent </a:t>
            </a:r>
            <a:r>
              <a:rPr lang="hu-HU" dirty="0" err="1" smtClean="0"/>
              <a:t>egyszerûsödést</a:t>
            </a:r>
            <a:r>
              <a:rPr lang="hu-HU" dirty="0" smtClean="0"/>
              <a:t>.</a:t>
            </a:r>
          </a:p>
          <a:p>
            <a:r>
              <a:rPr lang="hu-HU" dirty="0" smtClean="0"/>
              <a:t>Az EFM eljárásban, mint láttuk, 267-féle kódvariáció maradt. Ha </a:t>
            </a:r>
            <a:r>
              <a:rPr lang="hu-HU" dirty="0" err="1" smtClean="0"/>
              <a:t>ebbõl</a:t>
            </a:r>
            <a:r>
              <a:rPr lang="hu-HU" dirty="0" smtClean="0"/>
              <a:t> további 11-et elvetünk, akkor a megmaradó 256 éppen a kívánt darabszám, vagyis egy </a:t>
            </a:r>
            <a:r>
              <a:rPr lang="hu-HU" dirty="0" err="1" smtClean="0"/>
              <a:t>ROM-ban</a:t>
            </a:r>
            <a:r>
              <a:rPr lang="hu-HU" dirty="0" smtClean="0"/>
              <a:t> a kívánt kódalakzatok </a:t>
            </a:r>
            <a:r>
              <a:rPr lang="hu-HU" dirty="0" err="1" smtClean="0"/>
              <a:t>egyszerûen</a:t>
            </a:r>
            <a:r>
              <a:rPr lang="hu-HU" dirty="0" smtClean="0"/>
              <a:t> tárolhatók, így az átalakítás 8-ról 14-re vagy 14-rõl 8-ra </a:t>
            </a:r>
            <a:r>
              <a:rPr lang="hu-HU" dirty="0" err="1" smtClean="0"/>
              <a:t>egyszerûen</a:t>
            </a:r>
            <a:r>
              <a:rPr lang="hu-HU" dirty="0" smtClean="0"/>
              <a:t> megoldható.</a:t>
            </a:r>
          </a:p>
          <a:p>
            <a:r>
              <a:rPr lang="hu-HU" dirty="0" smtClean="0"/>
              <a:t>Végezetül még egy gondolat a hibajavításról. A CIRC hibajavító kód hatásossága igen nagy, de szükség is van rá, mert a CD lemezek visszajátszásánál két </a:t>
            </a:r>
            <a:r>
              <a:rPr lang="hu-HU" dirty="0" err="1" smtClean="0"/>
              <a:t>fõ</a:t>
            </a:r>
            <a:r>
              <a:rPr lang="hu-HU" dirty="0" smtClean="0"/>
              <a:t> okból is </a:t>
            </a:r>
            <a:r>
              <a:rPr lang="hu-HU" dirty="0" err="1" smtClean="0"/>
              <a:t>elõfordulhat</a:t>
            </a:r>
            <a:r>
              <a:rPr lang="hu-HU" dirty="0" smtClean="0"/>
              <a:t> hiba. Az egyik </a:t>
            </a:r>
            <a:r>
              <a:rPr lang="hu-HU" dirty="0" err="1" smtClean="0"/>
              <a:t>hibaok</a:t>
            </a:r>
            <a:r>
              <a:rPr lang="hu-HU" dirty="0" smtClean="0"/>
              <a:t> az, hogy a gyártásban a lemez esetleg hibásan készült el, a másik, amely a lemez felületét ért </a:t>
            </a:r>
            <a:r>
              <a:rPr lang="hu-HU" dirty="0" err="1" smtClean="0"/>
              <a:t>sérülésekbõl</a:t>
            </a:r>
            <a:r>
              <a:rPr lang="hu-HU" dirty="0" smtClean="0"/>
              <a:t> származik. </a:t>
            </a:r>
            <a:r>
              <a:rPr lang="hu-HU" dirty="0" err="1" smtClean="0"/>
              <a:t>Mindkettõvel</a:t>
            </a:r>
            <a:r>
              <a:rPr lang="hu-HU" dirty="0" smtClean="0"/>
              <a:t> szemben </a:t>
            </a:r>
            <a:r>
              <a:rPr lang="hu-HU" dirty="0" err="1" smtClean="0"/>
              <a:t>jelentõs</a:t>
            </a:r>
            <a:r>
              <a:rPr lang="hu-HU" dirty="0" smtClean="0"/>
              <a:t> védelmet biztosít a CIRC. Így például 3500 bit meghibásodása (megfelel a hanglemezen kb. 2,4 mm-nek) még teljesen javítható, </a:t>
            </a:r>
            <a:r>
              <a:rPr lang="hu-HU" dirty="0" err="1" smtClean="0"/>
              <a:t>sõt</a:t>
            </a:r>
            <a:r>
              <a:rPr lang="hu-HU" dirty="0" smtClean="0"/>
              <a:t>, ha interpolációs hibajavítást is alkalmaz a dekódoló, akkor a maximális zavarzóna hosszúság 12 000 bit (!) is lehet, ami a lemezen mintegy 8,5 mm úthossznak felel meg. Ezért aztán </a:t>
            </a:r>
            <a:r>
              <a:rPr lang="hu-HU" dirty="0" err="1" smtClean="0"/>
              <a:t>érthetõ</a:t>
            </a:r>
            <a:r>
              <a:rPr lang="hu-HU" dirty="0" smtClean="0"/>
              <a:t>, ha a reklámszövegek arról írnak, hogy a digitális hanglemezek teljesen érzéketlenek az ujjlenyomatokra, karcolásokra, felületi </a:t>
            </a:r>
            <a:r>
              <a:rPr lang="hu-HU" dirty="0" err="1" smtClean="0"/>
              <a:t>szennyezõdésekre</a:t>
            </a:r>
            <a:r>
              <a:rPr lang="hu-HU" dirty="0" smtClean="0"/>
              <a:t> stb. Valóban igazak ezek az állítások, </a:t>
            </a:r>
            <a:r>
              <a:rPr lang="hu-HU" dirty="0" err="1" smtClean="0"/>
              <a:t>amirõl</a:t>
            </a:r>
            <a:r>
              <a:rPr lang="hu-HU" dirty="0" smtClean="0"/>
              <a:t> bárki </a:t>
            </a:r>
            <a:r>
              <a:rPr lang="hu-HU" dirty="0" err="1" smtClean="0"/>
              <a:t>meggyõzõdhet</a:t>
            </a:r>
            <a:r>
              <a:rPr lang="hu-HU" dirty="0" smtClean="0"/>
              <a:t>, ha egy digitális hanglemezre kísérletképpen nem átlátszó, vékony papírcsíkot ragaszt fel, és megpróbálja a lemezt így lejátszani.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22632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5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Pásztázó</a:t>
            </a:r>
            <a:r>
              <a:rPr lang="hu-HU" baseline="0" dirty="0" smtClean="0"/>
              <a:t> mikroszkópia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802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Sum :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intramolecular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forces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err="1" smtClean="0"/>
              <a:t>Metallic</a:t>
            </a:r>
            <a:r>
              <a:rPr lang="hu-HU" baseline="0" dirty="0" smtClean="0"/>
              <a:t> – </a:t>
            </a:r>
            <a:r>
              <a:rPr lang="hu-HU" baseline="0" dirty="0" err="1" smtClean="0"/>
              <a:t>special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type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covalent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bonding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31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Flourine</a:t>
            </a:r>
            <a:r>
              <a:rPr lang="hu-HU" dirty="0" smtClean="0"/>
              <a:t> F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9647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http://www.tankonyvtar.hu/hu/tartalom/tkt/szerves-kemia-szerves/ch02s05.html</a:t>
            </a:r>
          </a:p>
          <a:p>
            <a:r>
              <a:rPr lang="hu-HU" dirty="0" err="1" smtClean="0"/>
              <a:t>First</a:t>
            </a:r>
            <a:r>
              <a:rPr lang="hu-HU" dirty="0" smtClean="0"/>
              <a:t>, </a:t>
            </a:r>
            <a:r>
              <a:rPr lang="hu-HU" dirty="0" err="1" smtClean="0"/>
              <a:t>second</a:t>
            </a:r>
            <a:r>
              <a:rPr lang="hu-HU" dirty="0" smtClean="0"/>
              <a:t> … </a:t>
            </a:r>
            <a:r>
              <a:rPr lang="hu-HU" dirty="0" err="1" smtClean="0"/>
              <a:t>contributions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err="1" smtClean="0"/>
              <a:t>Dipole-dipole</a:t>
            </a:r>
            <a:r>
              <a:rPr lang="hu-HU" dirty="0" smtClean="0"/>
              <a:t> </a:t>
            </a:r>
            <a:r>
              <a:rPr lang="hu-HU" dirty="0" err="1" smtClean="0"/>
              <a:t>interactions</a:t>
            </a:r>
            <a:r>
              <a:rPr lang="hu-HU" dirty="0" smtClean="0"/>
              <a:t>: </a:t>
            </a:r>
            <a:r>
              <a:rPr lang="hu-HU" dirty="0" err="1" smtClean="0"/>
              <a:t>electrostatic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interactions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permanent</a:t>
            </a:r>
            <a:r>
              <a:rPr lang="hu-HU" dirty="0" smtClean="0"/>
              <a:t> </a:t>
            </a:r>
            <a:r>
              <a:rPr lang="hu-HU" dirty="0" err="1" smtClean="0"/>
              <a:t>dipoles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r>
              <a:rPr lang="hu-HU" dirty="0" smtClean="0"/>
              <a:t>.</a:t>
            </a:r>
          </a:p>
          <a:p>
            <a:pPr lvl="1"/>
            <a:r>
              <a:rPr lang="hu-HU" dirty="0" err="1" smtClean="0"/>
              <a:t>Ion-dipole</a:t>
            </a:r>
            <a:r>
              <a:rPr lang="hu-HU" dirty="0" smtClean="0"/>
              <a:t> and </a:t>
            </a:r>
            <a:r>
              <a:rPr lang="hu-HU" dirty="0" err="1" smtClean="0"/>
              <a:t>ion-induced</a:t>
            </a:r>
            <a:r>
              <a:rPr lang="hu-HU" dirty="0" smtClean="0"/>
              <a:t> </a:t>
            </a:r>
            <a:r>
              <a:rPr lang="hu-HU" dirty="0" err="1" smtClean="0"/>
              <a:t>dipole</a:t>
            </a:r>
            <a:r>
              <a:rPr lang="hu-HU" dirty="0" smtClean="0"/>
              <a:t> </a:t>
            </a:r>
            <a:r>
              <a:rPr lang="hu-HU" dirty="0" err="1" smtClean="0"/>
              <a:t>forces</a:t>
            </a:r>
            <a:r>
              <a:rPr lang="hu-HU" dirty="0" smtClean="0"/>
              <a:t>:</a:t>
            </a:r>
            <a:br>
              <a:rPr lang="hu-HU" dirty="0" smtClean="0"/>
            </a:br>
            <a:r>
              <a:rPr lang="hu-HU" dirty="0" err="1" smtClean="0"/>
              <a:t>involve</a:t>
            </a:r>
            <a:r>
              <a:rPr lang="hu-HU" dirty="0" smtClean="0"/>
              <a:t> </a:t>
            </a:r>
            <a:r>
              <a:rPr lang="hu-HU" dirty="0" err="1" smtClean="0"/>
              <a:t>ions</a:t>
            </a:r>
            <a:r>
              <a:rPr lang="hu-HU" dirty="0" smtClean="0"/>
              <a:t>, </a:t>
            </a:r>
            <a:r>
              <a:rPr lang="hu-HU" dirty="0" err="1" smtClean="0"/>
              <a:t>instead</a:t>
            </a:r>
            <a:r>
              <a:rPr lang="hu-HU" dirty="0" smtClean="0"/>
              <a:t> of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polar</a:t>
            </a:r>
            <a:r>
              <a:rPr lang="hu-HU" dirty="0" smtClean="0"/>
              <a:t> and non</a:t>
            </a:r>
            <a:br>
              <a:rPr lang="hu-HU" dirty="0" smtClean="0"/>
            </a:br>
            <a:r>
              <a:rPr lang="hu-HU" dirty="0" err="1" smtClean="0"/>
              <a:t>-polar</a:t>
            </a:r>
            <a:r>
              <a:rPr lang="hu-HU" dirty="0" smtClean="0"/>
              <a:t> </a:t>
            </a:r>
            <a:r>
              <a:rPr lang="hu-HU" dirty="0" err="1" smtClean="0"/>
              <a:t>molecules</a:t>
            </a:r>
            <a:endParaRPr lang="hu-HU" dirty="0" smtClean="0"/>
          </a:p>
          <a:p>
            <a:endParaRPr lang="hu-HU" dirty="0" smtClean="0"/>
          </a:p>
          <a:p>
            <a:r>
              <a:rPr lang="en-US" dirty="0" smtClean="0"/>
              <a:t>Van der Waals forces are the residual attractive or repulsive forces between molecules or atomic groups that do not arise from a covalent bond, or electrostatic interaction of ions or of ionic groups with one another or with neutral molecules. The resulting van der Waals forces can be attractive or repulsive.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828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560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32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Interferometric</a:t>
            </a:r>
            <a:r>
              <a:rPr lang="hu-HU" dirty="0" smtClean="0"/>
              <a:t>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 smtClean="0"/>
          </a:p>
          <a:p>
            <a:r>
              <a:rPr lang="hu-HU" dirty="0" err="1" smtClean="0"/>
              <a:t>Piezoresistive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E5D17-DBCC-4947-9923-97CF537CCEE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5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87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19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308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46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61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94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7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540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71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184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85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33BC-FE20-4F43-B290-7BF122A45B82}" type="datetimeFigureOut">
              <a:rPr lang="hu-HU" smtClean="0"/>
              <a:t>2017.02.16.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07F6-5019-4ECC-BFEA-86E117F7C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27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szelig.adam.gyorgy@itk.ppke.hu" TargetMode="External"/><Relationship Id="rId3" Type="http://schemas.openxmlformats.org/officeDocument/2006/relationships/hyperlink" Target="https://wiki.itk.ppke.hu/twiki/bin/view/PPKE/AFMesSTMgyakorlat" TargetMode="External"/><Relationship Id="rId7" Type="http://schemas.openxmlformats.org/officeDocument/2006/relationships/hyperlink" Target="mailto:laki.andras.jozsef@itk.ppke.h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van.kristof@itk.ppke.hu" TargetMode="External"/><Relationship Id="rId11" Type="http://schemas.openxmlformats.org/officeDocument/2006/relationships/image" Target="../media/image2.gif"/><Relationship Id="rId5" Type="http://schemas.openxmlformats.org/officeDocument/2006/relationships/hyperlink" Target="https://wiki.itk.ppke.hu/twiki/pub/PPKE/AFMesSTMgyakorlat/biomikrofluidika-laboratorium-szabalyzata.pdf" TargetMode="External"/><Relationship Id="rId10" Type="http://schemas.openxmlformats.org/officeDocument/2006/relationships/hyperlink" Target="mailto:hartdegen.marton@itk.ppke.hu" TargetMode="External"/><Relationship Id="rId4" Type="http://schemas.openxmlformats.org/officeDocument/2006/relationships/hyperlink" Target="https://wiki.itk.ppke.hu/twiki/pub/PPKE/AFMesSTMgyakorlat/afm_es_stm_tantargykovetelmeny_es_laboratorium_szabalyzat.pdf" TargetMode="External"/><Relationship Id="rId9" Type="http://schemas.openxmlformats.org/officeDocument/2006/relationships/hyperlink" Target="mailto:szucs.mihaly@itk.ppke.h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620242" y="4946073"/>
            <a:ext cx="8537657" cy="1911928"/>
          </a:xfrm>
          <a:prstGeom prst="rect">
            <a:avLst/>
          </a:prstGeom>
          <a:gradFill>
            <a:gsLst>
              <a:gs pos="0">
                <a:srgbClr val="FEE6D5"/>
              </a:gs>
              <a:gs pos="74000">
                <a:srgbClr val="FFE8D7"/>
              </a:gs>
              <a:gs pos="83000">
                <a:srgbClr val="F9E7D9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" y="0"/>
            <a:ext cx="8537657" cy="494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317" y="4950113"/>
            <a:ext cx="6858000" cy="951924"/>
          </a:xfrm>
        </p:spPr>
        <p:txBody>
          <a:bodyPr/>
          <a:lstStyle/>
          <a:p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8" y="531258"/>
            <a:ext cx="475334" cy="9932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7DC25-2FF3-4D16-861E-7539F6FED528}" type="datetime1">
              <a:rPr lang="hu-HU" smtClean="0"/>
              <a:t>2017.02.16.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07F6-5019-4ECC-BFEA-86E117F7CA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20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r>
              <a:rPr lang="hu-HU" dirty="0" smtClean="0"/>
              <a:t> – 3. </a:t>
            </a:r>
            <a:r>
              <a:rPr lang="hu-HU" dirty="0" err="1"/>
              <a:t>D</a:t>
            </a:r>
            <a:r>
              <a:rPr lang="hu-HU" dirty="0" err="1" smtClean="0"/>
              <a:t>eflection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165850" cy="4351338"/>
          </a:xfrm>
        </p:spPr>
        <p:txBody>
          <a:bodyPr/>
          <a:lstStyle/>
          <a:p>
            <a:pPr algn="just"/>
            <a:r>
              <a:rPr lang="hu-HU" dirty="0" err="1" smtClean="0"/>
              <a:t>Critical</a:t>
            </a:r>
            <a:r>
              <a:rPr lang="hu-HU" dirty="0" smtClean="0"/>
              <a:t> part – </a:t>
            </a:r>
            <a:r>
              <a:rPr lang="hu-HU" dirty="0" err="1" smtClean="0"/>
              <a:t>measure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deflection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angstrom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endParaRPr lang="hu-HU" dirty="0" smtClean="0"/>
          </a:p>
          <a:p>
            <a:pPr algn="just"/>
            <a:r>
              <a:rPr lang="hu-HU" dirty="0" err="1" smtClean="0"/>
              <a:t>Optical</a:t>
            </a:r>
            <a:r>
              <a:rPr lang="hu-HU" dirty="0"/>
              <a:t>/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technique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systems</a:t>
            </a:r>
            <a:endParaRPr lang="hu-HU" dirty="0" smtClean="0"/>
          </a:p>
          <a:p>
            <a:pPr algn="just"/>
            <a:r>
              <a:rPr lang="hu-HU" dirty="0" smtClean="0"/>
              <a:t>The 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beam</a:t>
            </a:r>
            <a:r>
              <a:rPr lang="hu-HU" dirty="0" smtClean="0"/>
              <a:t> </a:t>
            </a:r>
            <a:r>
              <a:rPr lang="hu-HU" dirty="0" err="1" smtClean="0"/>
              <a:t>focused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end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r>
              <a:rPr lang="hu-HU" dirty="0" smtClean="0"/>
              <a:t> – </a:t>
            </a:r>
            <a:r>
              <a:rPr lang="hu-HU" dirty="0" err="1" smtClean="0"/>
              <a:t>reflects</a:t>
            </a:r>
            <a:r>
              <a:rPr lang="hu-HU" dirty="0" smtClean="0"/>
              <a:t> back </a:t>
            </a:r>
            <a:r>
              <a:rPr lang="hu-HU" dirty="0" err="1" smtClean="0"/>
              <a:t>on</a:t>
            </a:r>
            <a:r>
              <a:rPr lang="hu-HU" dirty="0" smtClean="0"/>
              <a:t> a </a:t>
            </a:r>
            <a:r>
              <a:rPr lang="hu-HU" dirty="0" err="1" smtClean="0"/>
              <a:t>segmented</a:t>
            </a:r>
            <a:r>
              <a:rPr lang="hu-HU" dirty="0" smtClean="0"/>
              <a:t> </a:t>
            </a:r>
            <a:r>
              <a:rPr lang="hu-HU" dirty="0" err="1" smtClean="0"/>
              <a:t>photo</a:t>
            </a:r>
            <a:r>
              <a:rPr lang="hu-HU" dirty="0" smtClean="0"/>
              <a:t> </a:t>
            </a:r>
            <a:r>
              <a:rPr lang="hu-HU" dirty="0" err="1" smtClean="0"/>
              <a:t>diode</a:t>
            </a:r>
            <a:endParaRPr lang="hu-HU" dirty="0" smtClean="0"/>
          </a:p>
          <a:p>
            <a:pPr algn="just"/>
            <a:r>
              <a:rPr lang="hu-HU" dirty="0" err="1" smtClean="0"/>
              <a:t>External</a:t>
            </a:r>
            <a:r>
              <a:rPr lang="hu-HU" dirty="0" smtClean="0"/>
              <a:t> </a:t>
            </a:r>
            <a:r>
              <a:rPr lang="hu-HU" dirty="0" err="1" smtClean="0"/>
              <a:t>perturbation</a:t>
            </a:r>
            <a:r>
              <a:rPr lang="hu-HU" dirty="0" smtClean="0"/>
              <a:t> – </a:t>
            </a:r>
            <a:r>
              <a:rPr lang="hu-HU" dirty="0" err="1" smtClean="0"/>
              <a:t>ideal</a:t>
            </a:r>
            <a:r>
              <a:rPr lang="hu-HU" dirty="0" smtClean="0"/>
              <a:t> </a:t>
            </a:r>
            <a:r>
              <a:rPr lang="hu-HU" dirty="0" err="1" smtClean="0"/>
              <a:t>distance</a:t>
            </a:r>
            <a:r>
              <a:rPr lang="hu-HU" dirty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photo</a:t>
            </a:r>
            <a:r>
              <a:rPr lang="hu-HU" dirty="0" smtClean="0"/>
              <a:t> </a:t>
            </a:r>
            <a:r>
              <a:rPr lang="hu-HU" dirty="0" err="1" smtClean="0"/>
              <a:t>diode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1825625"/>
            <a:ext cx="2327599" cy="37401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6872449" y="5807631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deflection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92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/>
              <a:t>4. </a:t>
            </a:r>
            <a:r>
              <a:rPr lang="hu-HU" dirty="0" err="1"/>
              <a:t>Feed-back</a:t>
            </a:r>
            <a:r>
              <a:rPr lang="hu-HU" dirty="0"/>
              <a:t> </a:t>
            </a:r>
            <a:r>
              <a:rPr lang="hu-HU" dirty="0" err="1" smtClean="0"/>
              <a:t>system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67" y="1488283"/>
            <a:ext cx="4435533" cy="2513011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8650" y="1825625"/>
            <a:ext cx="39235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err="1" smtClean="0"/>
              <a:t>Contact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endParaRPr lang="hu-HU" dirty="0" smtClean="0"/>
          </a:p>
          <a:p>
            <a:pPr lvl="1" algn="just"/>
            <a:r>
              <a:rPr lang="hu-HU" dirty="0" err="1" smtClean="0"/>
              <a:t>Constant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tip-sample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endParaRPr lang="hu-HU" dirty="0" smtClean="0"/>
          </a:p>
          <a:p>
            <a:pPr lvl="1" algn="just"/>
            <a:r>
              <a:rPr lang="hu-HU" dirty="0" err="1" smtClean="0"/>
              <a:t>Setpoint</a:t>
            </a:r>
            <a:r>
              <a:rPr lang="hu-HU" dirty="0" smtClean="0"/>
              <a:t> – Newton (N)</a:t>
            </a:r>
          </a:p>
          <a:p>
            <a:pPr lvl="1" algn="just"/>
            <a:r>
              <a:rPr lang="hu-HU" dirty="0" err="1" smtClean="0"/>
              <a:t>Difference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actual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desired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is </a:t>
            </a:r>
            <a:r>
              <a:rPr lang="hu-HU" dirty="0" err="1" smtClean="0"/>
              <a:t>called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(</a:t>
            </a:r>
            <a:r>
              <a:rPr lang="hu-HU" cap="small" dirty="0" smtClean="0"/>
              <a:t>∆</a:t>
            </a:r>
            <a:r>
              <a:rPr lang="hu-HU" dirty="0" smtClean="0"/>
              <a:t>S)</a:t>
            </a:r>
          </a:p>
          <a:p>
            <a:pPr lvl="1" algn="just"/>
            <a:r>
              <a:rPr lang="hu-HU" dirty="0" smtClean="0"/>
              <a:t>The </a:t>
            </a:r>
            <a:r>
              <a:rPr lang="hu-HU" dirty="0" err="1" smtClean="0"/>
              <a:t>aim</a:t>
            </a:r>
            <a:r>
              <a:rPr lang="hu-HU" dirty="0" smtClean="0"/>
              <a:t>: </a:t>
            </a:r>
            <a:r>
              <a:rPr lang="hu-HU" dirty="0" err="1" smtClean="0"/>
              <a:t>minimize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fast</a:t>
            </a:r>
            <a:r>
              <a:rPr lang="hu-HU" dirty="0" smtClean="0"/>
              <a:t> </a:t>
            </a:r>
            <a:r>
              <a:rPr lang="hu-HU" dirty="0" err="1" smtClean="0"/>
              <a:t>manner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60640" y="4001294"/>
            <a:ext cx="4583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PID</a:t>
            </a:r>
            <a:r>
              <a:rPr lang="hu-HU" dirty="0" smtClean="0"/>
              <a:t> </a:t>
            </a:r>
            <a:r>
              <a:rPr lang="hu-HU" dirty="0" err="1" smtClean="0"/>
              <a:t>controller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loop</a:t>
            </a:r>
            <a:r>
              <a:rPr lang="hu-HU" dirty="0" smtClean="0"/>
              <a:t> </a:t>
            </a:r>
            <a:r>
              <a:rPr lang="hu-HU" dirty="0" err="1" smtClean="0"/>
              <a:t>feedback</a:t>
            </a:r>
            <a:r>
              <a:rPr lang="hu-HU" dirty="0" smtClean="0"/>
              <a:t> </a:t>
            </a:r>
            <a:r>
              <a:rPr lang="hu-HU" dirty="0" err="1" smtClean="0"/>
              <a:t>mechanism</a:t>
            </a:r>
            <a:endParaRPr lang="hu-HU" dirty="0" smtClean="0"/>
          </a:p>
          <a:p>
            <a:pPr algn="just"/>
            <a:r>
              <a:rPr lang="hu-HU" b="1" dirty="0" err="1" smtClean="0"/>
              <a:t>Proportional</a:t>
            </a:r>
            <a:r>
              <a:rPr lang="hu-HU" dirty="0" smtClean="0"/>
              <a:t>: </a:t>
            </a:r>
            <a:r>
              <a:rPr lang="hu-HU" dirty="0" err="1" smtClean="0"/>
              <a:t>accounts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present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–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is </a:t>
            </a:r>
            <a:r>
              <a:rPr lang="hu-HU" dirty="0" err="1" smtClean="0"/>
              <a:t>large</a:t>
            </a:r>
            <a:r>
              <a:rPr lang="hu-HU" dirty="0" smtClean="0"/>
              <a:t> and </a:t>
            </a:r>
            <a:r>
              <a:rPr lang="hu-HU" dirty="0" err="1" smtClean="0"/>
              <a:t>positive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control</a:t>
            </a:r>
            <a:r>
              <a:rPr lang="hu-HU" dirty="0" smtClean="0"/>
              <a:t> </a:t>
            </a:r>
            <a:r>
              <a:rPr lang="hu-HU" dirty="0" err="1" smtClean="0"/>
              <a:t>variable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be </a:t>
            </a:r>
            <a:r>
              <a:rPr lang="hu-HU" dirty="0" err="1" smtClean="0"/>
              <a:t>large</a:t>
            </a:r>
            <a:r>
              <a:rPr lang="hu-HU" dirty="0" smtClean="0"/>
              <a:t> and </a:t>
            </a:r>
            <a:r>
              <a:rPr lang="hu-HU" dirty="0" err="1" smtClean="0"/>
              <a:t>negative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err="1" smtClean="0"/>
              <a:t>Integral</a:t>
            </a:r>
            <a:r>
              <a:rPr lang="hu-HU" dirty="0" smtClean="0"/>
              <a:t>: </a:t>
            </a:r>
            <a:r>
              <a:rPr lang="hu-HU" dirty="0" err="1" smtClean="0"/>
              <a:t>accounts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past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of </a:t>
            </a:r>
            <a:r>
              <a:rPr lang="hu-HU" dirty="0" err="1" smtClean="0"/>
              <a:t>error</a:t>
            </a:r>
            <a:endParaRPr lang="hu-HU" dirty="0" smtClean="0"/>
          </a:p>
          <a:p>
            <a:pPr algn="just"/>
            <a:r>
              <a:rPr lang="hu-HU" b="1" dirty="0" err="1" smtClean="0"/>
              <a:t>Differential</a:t>
            </a:r>
            <a:r>
              <a:rPr lang="hu-HU" dirty="0" smtClean="0"/>
              <a:t>: </a:t>
            </a:r>
            <a:r>
              <a:rPr lang="hu-HU" dirty="0" err="1" smtClean="0"/>
              <a:t>accounts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–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gains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set</a:t>
            </a:r>
            <a:r>
              <a:rPr lang="hu-HU" dirty="0" smtClean="0"/>
              <a:t> </a:t>
            </a:r>
            <a:r>
              <a:rPr lang="hu-HU" dirty="0" err="1" smtClean="0"/>
              <a:t>individually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12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r>
              <a:rPr lang="hu-HU" dirty="0" smtClean="0"/>
              <a:t> – </a:t>
            </a:r>
            <a:r>
              <a:rPr lang="hu-HU" dirty="0"/>
              <a:t>5. </a:t>
            </a:r>
            <a:r>
              <a:rPr lang="hu-HU" dirty="0" err="1" smtClean="0"/>
              <a:t>Controller</a:t>
            </a:r>
            <a:r>
              <a:rPr lang="hu-HU" dirty="0" smtClean="0"/>
              <a:t> and PC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42" y="6150569"/>
            <a:ext cx="7886700" cy="471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(a) </a:t>
            </a:r>
            <a:r>
              <a:rPr lang="hu-HU" dirty="0" err="1" smtClean="0"/>
              <a:t>P-Gain</a:t>
            </a:r>
            <a:r>
              <a:rPr lang="hu-HU" dirty="0"/>
              <a:t> </a:t>
            </a:r>
            <a:r>
              <a:rPr lang="hu-HU" dirty="0" smtClean="0"/>
              <a:t>(b) </a:t>
            </a:r>
            <a:r>
              <a:rPr lang="hu-HU" dirty="0" err="1" smtClean="0"/>
              <a:t>PD-Gain</a:t>
            </a:r>
            <a:r>
              <a:rPr lang="hu-HU" dirty="0" smtClean="0"/>
              <a:t> (c) </a:t>
            </a:r>
            <a:r>
              <a:rPr lang="hu-HU" dirty="0" err="1" smtClean="0"/>
              <a:t>PI-Gain</a:t>
            </a:r>
            <a:r>
              <a:rPr lang="hu-HU" dirty="0" smtClean="0"/>
              <a:t> (d) </a:t>
            </a:r>
            <a:r>
              <a:rPr lang="hu-HU" dirty="0" err="1" smtClean="0"/>
              <a:t>PID-Gain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07" y="1690689"/>
            <a:ext cx="5168785" cy="4387285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734501" y="1763284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(a)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399446" y="1763284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(b)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34500" y="3861813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(c)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4399446" y="3861813"/>
            <a:ext cx="489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(d)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75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Artefacts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021" y="5756856"/>
            <a:ext cx="7886700" cy="10573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dirty="0" smtClean="0"/>
              <a:t>RAM chip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imaged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integral</a:t>
            </a:r>
            <a:r>
              <a:rPr lang="hu-HU" dirty="0" smtClean="0"/>
              <a:t> </a:t>
            </a:r>
            <a:r>
              <a:rPr lang="hu-HU" dirty="0" err="1" smtClean="0"/>
              <a:t>gain</a:t>
            </a:r>
            <a:r>
              <a:rPr lang="hu-HU" dirty="0" smtClean="0"/>
              <a:t> </a:t>
            </a:r>
            <a:r>
              <a:rPr lang="hu-HU" dirty="0" err="1" smtClean="0"/>
              <a:t>settings</a:t>
            </a:r>
            <a:r>
              <a:rPr lang="hu-HU" dirty="0" smtClean="0"/>
              <a:t>: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lowest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gain</a:t>
            </a:r>
            <a:r>
              <a:rPr lang="hu-HU" dirty="0" smtClean="0"/>
              <a:t> is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low</a:t>
            </a:r>
            <a:r>
              <a:rPr lang="hu-HU" dirty="0" smtClean="0"/>
              <a:t>;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center,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optimized</a:t>
            </a:r>
            <a:r>
              <a:rPr lang="hu-HU" dirty="0" smtClean="0"/>
              <a:t>;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top,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too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149" y="1422498"/>
            <a:ext cx="4568444" cy="433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Artefacts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547361"/>
            <a:ext cx="7886700" cy="13106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u-HU" dirty="0" err="1" smtClean="0"/>
              <a:t>Broken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rounded</a:t>
            </a:r>
            <a:r>
              <a:rPr lang="hu-HU" dirty="0" smtClean="0"/>
              <a:t> </a:t>
            </a:r>
            <a:r>
              <a:rPr lang="hu-HU" dirty="0" err="1" smtClean="0"/>
              <a:t>tip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The </a:t>
            </a:r>
            <a:r>
              <a:rPr lang="hu-HU" dirty="0" err="1" smtClean="0"/>
              <a:t>size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thip</a:t>
            </a:r>
            <a:r>
              <a:rPr lang="hu-HU" dirty="0" smtClean="0"/>
              <a:t> is </a:t>
            </a:r>
            <a:r>
              <a:rPr lang="hu-HU" dirty="0" err="1" smtClean="0"/>
              <a:t>greather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objects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surface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Periodical</a:t>
            </a:r>
            <a:r>
              <a:rPr lang="hu-HU" dirty="0" smtClean="0"/>
              <a:t> </a:t>
            </a:r>
            <a:r>
              <a:rPr lang="hu-HU" dirty="0" err="1" smtClean="0"/>
              <a:t>repeating</a:t>
            </a:r>
            <a:r>
              <a:rPr lang="hu-HU" dirty="0" smtClean="0"/>
              <a:t> </a:t>
            </a:r>
            <a:r>
              <a:rPr lang="hu-HU" dirty="0" err="1" smtClean="0"/>
              <a:t>samples</a:t>
            </a:r>
            <a:r>
              <a:rPr lang="hu-HU" dirty="0" smtClean="0"/>
              <a:t> – </a:t>
            </a:r>
            <a:r>
              <a:rPr lang="hu-HU" dirty="0" err="1" smtClean="0"/>
              <a:t>easy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detect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375" y="1443426"/>
            <a:ext cx="3807250" cy="38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Artefacts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42" y="5636872"/>
            <a:ext cx="7886700" cy="839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200" dirty="0" err="1" smtClean="0"/>
              <a:t>Double</a:t>
            </a:r>
            <a:r>
              <a:rPr lang="hu-HU" sz="2200" dirty="0" smtClean="0"/>
              <a:t> </a:t>
            </a:r>
            <a:r>
              <a:rPr lang="hu-HU" sz="2200" dirty="0" err="1" smtClean="0"/>
              <a:t>tips</a:t>
            </a:r>
            <a:endParaRPr lang="hu-HU" sz="2200" dirty="0" smtClean="0"/>
          </a:p>
          <a:p>
            <a:pPr marL="0" indent="0" algn="ctr">
              <a:buNone/>
            </a:pPr>
            <a:r>
              <a:rPr lang="hu-HU" sz="2200" dirty="0" err="1" smtClean="0"/>
              <a:t>Every</a:t>
            </a:r>
            <a:r>
              <a:rPr lang="hu-HU" sz="2200" dirty="0" smtClean="0"/>
              <a:t> </a:t>
            </a:r>
            <a:r>
              <a:rPr lang="hu-HU" sz="2200" dirty="0" err="1" smtClean="0"/>
              <a:t>object</a:t>
            </a:r>
            <a:r>
              <a:rPr lang="hu-HU" sz="2200" dirty="0" smtClean="0"/>
              <a:t> </a:t>
            </a:r>
            <a:r>
              <a:rPr lang="hu-HU" sz="2200" dirty="0" err="1" smtClean="0"/>
              <a:t>on</a:t>
            </a:r>
            <a:r>
              <a:rPr lang="hu-HU" sz="2200" dirty="0" smtClean="0"/>
              <a:t> </a:t>
            </a:r>
            <a:r>
              <a:rPr lang="hu-HU" sz="2200" dirty="0" err="1" smtClean="0"/>
              <a:t>the</a:t>
            </a:r>
            <a:r>
              <a:rPr lang="hu-HU" sz="2200" dirty="0" smtClean="0"/>
              <a:t> projected image </a:t>
            </a:r>
            <a:r>
              <a:rPr lang="hu-HU" sz="2200" dirty="0" err="1" smtClean="0"/>
              <a:t>are</a:t>
            </a:r>
            <a:r>
              <a:rPr lang="hu-HU" sz="2200" dirty="0" smtClean="0"/>
              <a:t> </a:t>
            </a:r>
            <a:r>
              <a:rPr lang="hu-HU" sz="2200" dirty="0" err="1" smtClean="0"/>
              <a:t>doubled</a:t>
            </a:r>
            <a:endParaRPr lang="hu-HU" sz="22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488440" y="1078165"/>
            <a:ext cx="6167120" cy="47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Artefacts</a:t>
            </a:r>
            <a:r>
              <a:rPr lang="hu-HU" dirty="0" smtClean="0"/>
              <a:t> IV.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83462"/>
            <a:ext cx="7886700" cy="13106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Line </a:t>
            </a:r>
            <a:r>
              <a:rPr lang="hu-HU" dirty="0" err="1" smtClean="0"/>
              <a:t>alignment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err="1" smtClean="0"/>
              <a:t>Uncertainty</a:t>
            </a:r>
            <a:r>
              <a:rPr lang="hu-HU" dirty="0" smtClean="0"/>
              <a:t> of </a:t>
            </a:r>
            <a:r>
              <a:rPr lang="hu-HU" dirty="0" err="1" smtClean="0"/>
              <a:t>head</a:t>
            </a:r>
            <a:r>
              <a:rPr lang="hu-HU" dirty="0" smtClean="0"/>
              <a:t> </a:t>
            </a:r>
            <a:r>
              <a:rPr lang="hu-HU" dirty="0" err="1" smtClean="0"/>
              <a:t>positioning</a:t>
            </a:r>
            <a:r>
              <a:rPr lang="hu-HU" dirty="0" smtClean="0"/>
              <a:t> </a:t>
            </a:r>
            <a:r>
              <a:rPr lang="hu-HU" dirty="0" err="1" smtClean="0"/>
              <a:t>causes</a:t>
            </a:r>
            <a:r>
              <a:rPr lang="hu-HU" dirty="0" smtClean="0"/>
              <a:t> jumping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vertical</a:t>
            </a:r>
            <a:r>
              <a:rPr lang="hu-HU" dirty="0" smtClean="0"/>
              <a:t> </a:t>
            </a:r>
            <a:r>
              <a:rPr lang="hu-HU" dirty="0" err="1" smtClean="0"/>
              <a:t>datas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Lina </a:t>
            </a:r>
            <a:r>
              <a:rPr lang="hu-HU" dirty="0" err="1" smtClean="0"/>
              <a:t>alignment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239968" y="2016324"/>
            <a:ext cx="6664064" cy="32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Examples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320737" cy="4351338"/>
          </a:xfrm>
        </p:spPr>
        <p:txBody>
          <a:bodyPr/>
          <a:lstStyle/>
          <a:p>
            <a:r>
              <a:rPr lang="hu-HU" dirty="0" err="1" smtClean="0"/>
              <a:t>Microscopes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Piezo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Microscope</a:t>
            </a:r>
            <a:r>
              <a:rPr lang="hu-HU" dirty="0" smtClean="0"/>
              <a:t> (PFM)</a:t>
            </a:r>
          </a:p>
          <a:p>
            <a:pPr lvl="1"/>
            <a:r>
              <a:rPr lang="hu-HU" dirty="0" err="1" smtClean="0"/>
              <a:t>Magnetic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Microscope</a:t>
            </a:r>
            <a:r>
              <a:rPr lang="hu-HU" dirty="0" smtClean="0"/>
              <a:t> (MFM)</a:t>
            </a:r>
          </a:p>
          <a:p>
            <a:pPr lvl="1"/>
            <a:r>
              <a:rPr lang="hu-HU" dirty="0" err="1" smtClean="0"/>
              <a:t>Electrostatic</a:t>
            </a:r>
            <a:r>
              <a:rPr lang="hu-HU" dirty="0" smtClean="0"/>
              <a:t>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Microscope</a:t>
            </a:r>
            <a:r>
              <a:rPr lang="hu-HU" dirty="0" smtClean="0"/>
              <a:t> (EFM)</a:t>
            </a:r>
          </a:p>
          <a:p>
            <a:r>
              <a:rPr lang="hu-HU" dirty="0" err="1" smtClean="0"/>
              <a:t>Imaging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Flagellin</a:t>
            </a:r>
            <a:r>
              <a:rPr lang="hu-HU" dirty="0" smtClean="0"/>
              <a:t> protein</a:t>
            </a:r>
          </a:p>
          <a:p>
            <a:pPr lvl="1"/>
            <a:r>
              <a:rPr lang="hu-HU" dirty="0" err="1" smtClean="0"/>
              <a:t>Nanoparticle</a:t>
            </a:r>
            <a:r>
              <a:rPr lang="hu-HU" dirty="0" smtClean="0"/>
              <a:t> </a:t>
            </a:r>
            <a:r>
              <a:rPr lang="hu-HU" dirty="0" err="1" smtClean="0"/>
              <a:t>masking</a:t>
            </a:r>
            <a:endParaRPr lang="hu-HU" dirty="0" smtClean="0"/>
          </a:p>
          <a:p>
            <a:pPr lvl="1"/>
            <a:r>
              <a:rPr lang="hu-HU" dirty="0" err="1" smtClean="0"/>
              <a:t>Contacted</a:t>
            </a:r>
            <a:r>
              <a:rPr lang="hu-HU" dirty="0" smtClean="0"/>
              <a:t> </a:t>
            </a:r>
            <a:r>
              <a:rPr lang="hu-HU" dirty="0" err="1" smtClean="0"/>
              <a:t>nanotubes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Nanosurf</a:t>
            </a:r>
            <a:r>
              <a:rPr lang="hu-HU" dirty="0" smtClean="0"/>
              <a:t> </a:t>
            </a:r>
            <a:r>
              <a:rPr lang="hu-HU" dirty="0" err="1" smtClean="0"/>
              <a:t>Easyscan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737"/>
          </a:xfrm>
        </p:spPr>
        <p:txBody>
          <a:bodyPr/>
          <a:lstStyle/>
          <a:p>
            <a:r>
              <a:rPr lang="hu-HU" dirty="0" err="1" smtClean="0"/>
              <a:t>Components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5" y="2303362"/>
            <a:ext cx="7639679" cy="303386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776475" y="5521124"/>
            <a:ext cx="7973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1. The </a:t>
            </a:r>
            <a:r>
              <a:rPr lang="hu-HU" dirty="0" err="1" smtClean="0"/>
              <a:t>Easyscan</a:t>
            </a:r>
            <a:r>
              <a:rPr lang="hu-HU" dirty="0" smtClean="0"/>
              <a:t> 2 </a:t>
            </a:r>
            <a:r>
              <a:rPr lang="hu-HU" dirty="0" err="1" smtClean="0"/>
              <a:t>Controller</a:t>
            </a:r>
            <a:r>
              <a:rPr lang="hu-HU" dirty="0" smtClean="0"/>
              <a:t>			</a:t>
            </a:r>
            <a:r>
              <a:rPr lang="hu-HU" dirty="0" err="1" smtClean="0"/>
              <a:t>2</a:t>
            </a:r>
            <a:r>
              <a:rPr lang="hu-HU" dirty="0" smtClean="0"/>
              <a:t>. </a:t>
            </a:r>
            <a:r>
              <a:rPr lang="hu-HU" dirty="0" err="1" smtClean="0"/>
              <a:t>Easyscan</a:t>
            </a:r>
            <a:r>
              <a:rPr lang="hu-HU" dirty="0" smtClean="0"/>
              <a:t> 2 AFM </a:t>
            </a:r>
            <a:r>
              <a:rPr lang="hu-HU" dirty="0" err="1" smtClean="0"/>
              <a:t>Scan</a:t>
            </a:r>
            <a:r>
              <a:rPr lang="hu-HU" dirty="0" smtClean="0"/>
              <a:t> Head</a:t>
            </a:r>
          </a:p>
          <a:p>
            <a:r>
              <a:rPr lang="hu-HU" dirty="0" smtClean="0"/>
              <a:t>3. </a:t>
            </a:r>
            <a:r>
              <a:rPr lang="hu-HU" dirty="0" err="1" smtClean="0"/>
              <a:t>Scan</a:t>
            </a:r>
            <a:r>
              <a:rPr lang="hu-HU" dirty="0" smtClean="0"/>
              <a:t> Head </a:t>
            </a:r>
            <a:r>
              <a:rPr lang="hu-HU" dirty="0" err="1" smtClean="0"/>
              <a:t>Case</a:t>
            </a:r>
            <a:r>
              <a:rPr lang="hu-HU" dirty="0" smtClean="0"/>
              <a:t>				4. USB </a:t>
            </a:r>
            <a:r>
              <a:rPr lang="hu-HU" dirty="0" err="1" smtClean="0"/>
              <a:t>cable</a:t>
            </a:r>
            <a:endParaRPr lang="hu-HU" dirty="0" smtClean="0"/>
          </a:p>
          <a:p>
            <a:r>
              <a:rPr lang="hu-HU" dirty="0" smtClean="0"/>
              <a:t>5. </a:t>
            </a:r>
            <a:r>
              <a:rPr lang="hu-HU" dirty="0" err="1" smtClean="0"/>
              <a:t>Easyscan</a:t>
            </a:r>
            <a:r>
              <a:rPr lang="hu-HU" dirty="0" smtClean="0"/>
              <a:t> 2 AFM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Stage</a:t>
            </a:r>
            <a:r>
              <a:rPr lang="hu-HU" dirty="0" smtClean="0"/>
              <a:t>		6. AFM </a:t>
            </a:r>
            <a:r>
              <a:rPr lang="hu-HU" dirty="0" err="1" smtClean="0"/>
              <a:t>Tool</a:t>
            </a:r>
            <a:r>
              <a:rPr lang="hu-HU" dirty="0" smtClean="0"/>
              <a:t> </a:t>
            </a:r>
            <a:r>
              <a:rPr lang="hu-HU" dirty="0" err="1" smtClean="0"/>
              <a:t>set</a:t>
            </a:r>
            <a:endParaRPr lang="hu-HU" dirty="0" smtClean="0"/>
          </a:p>
          <a:p>
            <a:r>
              <a:rPr lang="hu-HU" dirty="0" smtClean="0"/>
              <a:t>7. Video camera </a:t>
            </a:r>
            <a:r>
              <a:rPr lang="hu-HU" dirty="0" err="1" smtClean="0"/>
              <a:t>cable</a:t>
            </a: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6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Nanosurf</a:t>
            </a:r>
            <a:r>
              <a:rPr lang="hu-HU" dirty="0" smtClean="0"/>
              <a:t> </a:t>
            </a:r>
            <a:r>
              <a:rPr lang="hu-HU" dirty="0" err="1" smtClean="0"/>
              <a:t>Easyscan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Parameters</a:t>
            </a:r>
            <a:endParaRPr lang="hu-HU" dirty="0" smtClean="0"/>
          </a:p>
          <a:p>
            <a:pPr lvl="1"/>
            <a:r>
              <a:rPr lang="hu-HU" sz="2600" dirty="0"/>
              <a:t>70 </a:t>
            </a:r>
            <a:r>
              <a:rPr lang="hu-HU" sz="2600" dirty="0" err="1"/>
              <a:t>µ</a:t>
            </a:r>
            <a:r>
              <a:rPr lang="hu-HU" sz="2600" dirty="0" err="1" smtClean="0"/>
              <a:t>m</a:t>
            </a:r>
            <a:r>
              <a:rPr lang="hu-HU" sz="2600" dirty="0" smtClean="0"/>
              <a:t> </a:t>
            </a:r>
            <a:r>
              <a:rPr lang="hu-HU" sz="2600" dirty="0" err="1" smtClean="0"/>
              <a:t>x-y</a:t>
            </a:r>
            <a:r>
              <a:rPr lang="hu-HU" sz="2600" dirty="0" smtClean="0"/>
              <a:t> </a:t>
            </a:r>
            <a:r>
              <a:rPr lang="hu-HU" sz="2600" dirty="0" err="1" smtClean="0"/>
              <a:t>range</a:t>
            </a:r>
            <a:endParaRPr lang="hu-HU" sz="2600" dirty="0" smtClean="0"/>
          </a:p>
          <a:p>
            <a:pPr lvl="1"/>
            <a:r>
              <a:rPr lang="hu-HU" sz="2600" dirty="0" smtClean="0"/>
              <a:t>14 </a:t>
            </a:r>
            <a:r>
              <a:rPr lang="hu-HU" sz="2600" dirty="0" err="1"/>
              <a:t>µ</a:t>
            </a:r>
            <a:r>
              <a:rPr lang="hu-HU" sz="2600" dirty="0" err="1" smtClean="0"/>
              <a:t>m</a:t>
            </a:r>
            <a:r>
              <a:rPr lang="hu-HU" sz="2600" dirty="0" smtClean="0"/>
              <a:t> z </a:t>
            </a:r>
            <a:r>
              <a:rPr lang="hu-HU" sz="2600" dirty="0" err="1" smtClean="0"/>
              <a:t>range</a:t>
            </a:r>
            <a:endParaRPr lang="hu-HU" sz="2600" dirty="0" smtClean="0"/>
          </a:p>
          <a:p>
            <a:pPr lvl="1"/>
            <a:r>
              <a:rPr lang="hu-HU" sz="2600" dirty="0" smtClean="0"/>
              <a:t>1.1 nm </a:t>
            </a:r>
            <a:r>
              <a:rPr lang="hu-HU" sz="2600" dirty="0" err="1" smtClean="0"/>
              <a:t>lateral</a:t>
            </a:r>
            <a:r>
              <a:rPr lang="hu-HU" sz="2600" dirty="0" smtClean="0"/>
              <a:t> </a:t>
            </a:r>
            <a:r>
              <a:rPr lang="hu-HU" sz="2600" dirty="0" err="1" smtClean="0"/>
              <a:t>resolution</a:t>
            </a:r>
            <a:endParaRPr lang="hu-HU" sz="2600" dirty="0" smtClean="0"/>
          </a:p>
          <a:p>
            <a:pPr lvl="1"/>
            <a:r>
              <a:rPr lang="hu-HU" sz="2600" dirty="0" smtClean="0"/>
              <a:t>0.21 nm </a:t>
            </a:r>
            <a:r>
              <a:rPr lang="hu-HU" sz="2600" dirty="0" err="1" smtClean="0"/>
              <a:t>vertical</a:t>
            </a:r>
            <a:r>
              <a:rPr lang="hu-HU" sz="2600" dirty="0" smtClean="0"/>
              <a:t> </a:t>
            </a:r>
            <a:r>
              <a:rPr lang="hu-HU" sz="2600" dirty="0" err="1" smtClean="0"/>
              <a:t>resolution</a:t>
            </a:r>
            <a:endParaRPr lang="hu-HU" sz="2600" dirty="0" smtClean="0"/>
          </a:p>
          <a:p>
            <a:pPr lvl="1"/>
            <a:r>
              <a:rPr lang="hu-HU" sz="2600" dirty="0" err="1" smtClean="0"/>
              <a:t>Virtually</a:t>
            </a:r>
            <a:r>
              <a:rPr lang="hu-HU" sz="2600" dirty="0" smtClean="0"/>
              <a:t> </a:t>
            </a:r>
            <a:r>
              <a:rPr lang="hu-HU" sz="2600" dirty="0" err="1" smtClean="0"/>
              <a:t>infinite</a:t>
            </a:r>
            <a:r>
              <a:rPr lang="hu-HU" sz="2600" dirty="0" smtClean="0"/>
              <a:t> </a:t>
            </a:r>
            <a:r>
              <a:rPr lang="hu-HU" sz="2600" dirty="0" err="1" smtClean="0"/>
              <a:t>sample</a:t>
            </a:r>
            <a:r>
              <a:rPr lang="hu-HU" sz="2600" dirty="0" smtClean="0"/>
              <a:t> </a:t>
            </a:r>
            <a:r>
              <a:rPr lang="hu-HU" sz="2600" dirty="0" err="1" smtClean="0"/>
              <a:t>size</a:t>
            </a:r>
            <a:endParaRPr lang="hu-HU" sz="2600" dirty="0" smtClean="0"/>
          </a:p>
          <a:p>
            <a:pPr lvl="1"/>
            <a:r>
              <a:rPr lang="hu-HU" sz="2600" dirty="0" smtClean="0"/>
              <a:t>Top (12x) </a:t>
            </a:r>
            <a:r>
              <a:rPr lang="hu-HU" sz="2600" dirty="0" err="1" smtClean="0"/>
              <a:t>optics</a:t>
            </a:r>
            <a:endParaRPr lang="hu-HU" sz="2600" dirty="0" smtClean="0"/>
          </a:p>
          <a:p>
            <a:pPr lvl="1"/>
            <a:r>
              <a:rPr lang="hu-HU" sz="2600" dirty="0" err="1" smtClean="0"/>
              <a:t>Lateral</a:t>
            </a:r>
            <a:r>
              <a:rPr lang="hu-HU" sz="2600" dirty="0" smtClean="0"/>
              <a:t> (10x) </a:t>
            </a:r>
            <a:r>
              <a:rPr lang="hu-HU" sz="2600" dirty="0" err="1" smtClean="0"/>
              <a:t>optics</a:t>
            </a:r>
            <a:endParaRPr lang="hu-HU" sz="2600" dirty="0" smtClean="0"/>
          </a:p>
          <a:p>
            <a:pPr lvl="1"/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Informations</a:t>
            </a:r>
            <a:r>
              <a:rPr lang="hu-HU" dirty="0" smtClean="0"/>
              <a:t>, </a:t>
            </a:r>
            <a:r>
              <a:rPr lang="hu-HU" dirty="0" err="1" smtClean="0"/>
              <a:t>requirements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167312"/>
          </a:xfrm>
        </p:spPr>
        <p:txBody>
          <a:bodyPr>
            <a:normAutofit lnSpcReduction="10000"/>
          </a:bodyPr>
          <a:lstStyle/>
          <a:p>
            <a:r>
              <a:rPr lang="hu-HU" sz="2000" dirty="0" err="1" smtClean="0"/>
              <a:t>Website</a:t>
            </a:r>
            <a:r>
              <a:rPr lang="hu-HU" sz="2000" dirty="0" smtClean="0"/>
              <a:t>:</a:t>
            </a:r>
            <a:endParaRPr lang="hu-HU" sz="2000" dirty="0"/>
          </a:p>
          <a:p>
            <a:r>
              <a:rPr lang="hu-HU" sz="2000" dirty="0" smtClean="0">
                <a:hlinkClick r:id="rId3"/>
              </a:rPr>
              <a:t>https</a:t>
            </a:r>
            <a:r>
              <a:rPr lang="hu-HU" sz="2000" dirty="0">
                <a:hlinkClick r:id="rId3"/>
              </a:rPr>
              <a:t>://</a:t>
            </a:r>
            <a:r>
              <a:rPr lang="hu-HU" sz="2000" dirty="0" smtClean="0">
                <a:hlinkClick r:id="rId3"/>
              </a:rPr>
              <a:t>wiki.itk.ppke.hu/twiki/bin/view/PPKE/AFMesSTMgyakorlat</a:t>
            </a:r>
            <a:r>
              <a:rPr lang="hu-HU" sz="2000" dirty="0" smtClean="0"/>
              <a:t> </a:t>
            </a:r>
          </a:p>
          <a:p>
            <a:r>
              <a:rPr lang="hu-HU" sz="2000" dirty="0" err="1" smtClean="0"/>
              <a:t>Subject</a:t>
            </a:r>
            <a:r>
              <a:rPr lang="hu-HU" sz="2000" dirty="0" smtClean="0"/>
              <a:t> </a:t>
            </a:r>
            <a:r>
              <a:rPr lang="hu-HU" sz="2000" dirty="0" err="1" smtClean="0"/>
              <a:t>description</a:t>
            </a:r>
            <a:r>
              <a:rPr lang="hu-HU" sz="2000" dirty="0" smtClean="0"/>
              <a:t> and </a:t>
            </a:r>
            <a:r>
              <a:rPr lang="hu-HU" sz="2000" dirty="0" err="1" smtClean="0"/>
              <a:t>requirements</a:t>
            </a:r>
            <a:r>
              <a:rPr lang="hu-HU" sz="2000" dirty="0" smtClean="0"/>
              <a:t>:</a:t>
            </a:r>
          </a:p>
          <a:p>
            <a:r>
              <a:rPr lang="hu-HU" sz="2000" dirty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wiki.itk.ppke.hu/twiki/pub/PPKE/AFMesSTMgyakorlat/afm_es_stm_tantargykovetelmeny_es_laboratorium_szabalyzat.pdf</a:t>
            </a:r>
            <a:r>
              <a:rPr lang="hu-HU" sz="2000" dirty="0" smtClean="0"/>
              <a:t> </a:t>
            </a:r>
            <a:endParaRPr lang="hu-HU" sz="2000" dirty="0"/>
          </a:p>
          <a:p>
            <a:r>
              <a:rPr lang="hu-HU" sz="2000" dirty="0" err="1" smtClean="0"/>
              <a:t>Laboratory</a:t>
            </a:r>
            <a:r>
              <a:rPr lang="hu-HU" sz="2000" dirty="0" smtClean="0"/>
              <a:t> </a:t>
            </a:r>
            <a:r>
              <a:rPr lang="hu-HU" sz="2000" dirty="0" err="1" smtClean="0"/>
              <a:t>regulation</a:t>
            </a:r>
            <a:r>
              <a:rPr lang="hu-HU" sz="2000" dirty="0" smtClean="0"/>
              <a:t>:</a:t>
            </a:r>
          </a:p>
          <a:p>
            <a:r>
              <a:rPr lang="hu-HU" sz="2000" dirty="0">
                <a:hlinkClick r:id="rId5"/>
              </a:rPr>
              <a:t>https://</a:t>
            </a:r>
            <a:r>
              <a:rPr lang="hu-HU" sz="2000" dirty="0" smtClean="0">
                <a:hlinkClick r:id="rId5"/>
              </a:rPr>
              <a:t>wiki.itk.ppke.hu/twiki/pub/PPKE/AFMesSTMgyakorlat/biomikrofluidika-laboratorium-szabalyzata.pdf</a:t>
            </a:r>
            <a:r>
              <a:rPr lang="hu-HU" sz="2000" dirty="0" smtClean="0"/>
              <a:t> </a:t>
            </a:r>
            <a:endParaRPr lang="hu-HU" sz="2000" dirty="0"/>
          </a:p>
          <a:p>
            <a:r>
              <a:rPr lang="hu-HU" sz="2000" dirty="0" err="1" smtClean="0"/>
              <a:t>Availabilities</a:t>
            </a:r>
            <a:r>
              <a:rPr lang="hu-HU" sz="2000" dirty="0" smtClean="0"/>
              <a:t>:</a:t>
            </a:r>
          </a:p>
          <a:p>
            <a:pPr marL="0" indent="0">
              <a:buNone/>
            </a:pPr>
            <a:r>
              <a:rPr lang="hu-HU" sz="2000" dirty="0" smtClean="0"/>
              <a:t>	Dr. Iván Kristóf – </a:t>
            </a:r>
            <a:r>
              <a:rPr lang="hu-HU" sz="2000" dirty="0" err="1" smtClean="0">
                <a:hlinkClick r:id="rId6"/>
              </a:rPr>
              <a:t>ivan.kristof</a:t>
            </a:r>
            <a:r>
              <a:rPr lang="hu-HU" sz="2000" dirty="0" smtClean="0">
                <a:hlinkClick r:id="rId6"/>
              </a:rPr>
              <a:t>@</a:t>
            </a:r>
            <a:r>
              <a:rPr lang="hu-HU" sz="2000" dirty="0" err="1" smtClean="0">
                <a:hlinkClick r:id="rId6"/>
              </a:rPr>
              <a:t>itk.ppke.hu</a:t>
            </a:r>
            <a:r>
              <a:rPr lang="hu-HU" sz="2000" dirty="0" smtClean="0"/>
              <a:t> 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Dr. Laki András József – </a:t>
            </a:r>
            <a:r>
              <a:rPr lang="hu-HU" sz="2000" dirty="0" err="1" smtClean="0">
                <a:hlinkClick r:id="rId7"/>
              </a:rPr>
              <a:t>laki.andras.jozsef</a:t>
            </a:r>
            <a:r>
              <a:rPr lang="hu-HU" sz="2000" dirty="0" smtClean="0">
                <a:hlinkClick r:id="rId7"/>
              </a:rPr>
              <a:t>@</a:t>
            </a:r>
            <a:r>
              <a:rPr lang="hu-HU" sz="2000" dirty="0" err="1" smtClean="0">
                <a:hlinkClick r:id="rId7"/>
              </a:rPr>
              <a:t>itk.ppke.hu</a:t>
            </a:r>
            <a:r>
              <a:rPr lang="hu-HU" sz="2000" dirty="0" smtClean="0"/>
              <a:t> 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Szélig Ádám György – </a:t>
            </a:r>
            <a:r>
              <a:rPr lang="hu-HU" sz="2000" dirty="0" err="1" smtClean="0">
                <a:hlinkClick r:id="rId8"/>
              </a:rPr>
              <a:t>szelig.adam.gyorgy</a:t>
            </a:r>
            <a:r>
              <a:rPr lang="hu-HU" sz="2000" dirty="0" smtClean="0">
                <a:hlinkClick r:id="rId8"/>
              </a:rPr>
              <a:t>@</a:t>
            </a:r>
            <a:r>
              <a:rPr lang="hu-HU" sz="2000" dirty="0" err="1" smtClean="0">
                <a:hlinkClick r:id="rId8"/>
              </a:rPr>
              <a:t>itk.ppke.hu</a:t>
            </a:r>
            <a:r>
              <a:rPr lang="hu-HU" sz="2000" dirty="0" smtClean="0"/>
              <a:t> 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Szűcs Mihály – </a:t>
            </a:r>
            <a:r>
              <a:rPr lang="hu-HU" sz="2000" dirty="0" err="1" smtClean="0">
                <a:hlinkClick r:id="rId9"/>
              </a:rPr>
              <a:t>szucs.mihaly</a:t>
            </a:r>
            <a:r>
              <a:rPr lang="hu-HU" sz="2000" dirty="0" smtClean="0">
                <a:hlinkClick r:id="rId9"/>
              </a:rPr>
              <a:t>@</a:t>
            </a:r>
            <a:r>
              <a:rPr lang="hu-HU" sz="2000" dirty="0" err="1" smtClean="0">
                <a:hlinkClick r:id="rId9"/>
              </a:rPr>
              <a:t>itk.ppke.hu</a:t>
            </a:r>
            <a:r>
              <a:rPr lang="hu-HU" sz="2000" smtClean="0"/>
              <a:t>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Hartdégen Márton </a:t>
            </a:r>
            <a:r>
              <a:rPr lang="hu-HU" sz="2000" dirty="0"/>
              <a:t>– </a:t>
            </a:r>
            <a:r>
              <a:rPr lang="hu-HU" sz="2000" dirty="0" err="1" smtClean="0">
                <a:hlinkClick r:id="rId10"/>
              </a:rPr>
              <a:t>hartdegen.marton</a:t>
            </a:r>
            <a:r>
              <a:rPr lang="hu-HU" sz="2000" dirty="0" smtClean="0">
                <a:hlinkClick r:id="rId10"/>
              </a:rPr>
              <a:t>@</a:t>
            </a:r>
            <a:r>
              <a:rPr lang="hu-HU" sz="2000" dirty="0" err="1" smtClean="0">
                <a:hlinkClick r:id="rId10"/>
              </a:rPr>
              <a:t>itk.ppke.hu</a:t>
            </a:r>
            <a:r>
              <a:rPr lang="hu-HU" sz="2000" dirty="0" smtClean="0"/>
              <a:t> </a:t>
            </a:r>
          </a:p>
          <a:p>
            <a:endParaRPr lang="hu-HU" sz="2000" dirty="0"/>
          </a:p>
          <a:p>
            <a:endParaRPr lang="hu-HU" sz="2000" dirty="0" smtClean="0"/>
          </a:p>
          <a:p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1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Nanosurf</a:t>
            </a:r>
            <a:r>
              <a:rPr lang="hu-HU" dirty="0" smtClean="0"/>
              <a:t> </a:t>
            </a:r>
            <a:r>
              <a:rPr lang="hu-HU" dirty="0" err="1" smtClean="0"/>
              <a:t>Easyscan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scan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56" y="2272874"/>
            <a:ext cx="6509087" cy="38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33" y="2021361"/>
            <a:ext cx="5796822" cy="4431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Nanosurf</a:t>
            </a:r>
            <a:r>
              <a:rPr lang="hu-HU" dirty="0" smtClean="0"/>
              <a:t> </a:t>
            </a:r>
            <a:r>
              <a:rPr lang="hu-HU" dirty="0" err="1" smtClean="0"/>
              <a:t>Easyscan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4555"/>
            <a:ext cx="7886700" cy="4652408"/>
          </a:xfrm>
        </p:spPr>
        <p:txBody>
          <a:bodyPr>
            <a:norm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Easyscan</a:t>
            </a:r>
            <a:r>
              <a:rPr lang="hu-HU" dirty="0" smtClean="0"/>
              <a:t> 2 </a:t>
            </a:r>
            <a:r>
              <a:rPr lang="hu-HU" dirty="0" err="1" smtClean="0"/>
              <a:t>controller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9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Nanosurf</a:t>
            </a:r>
            <a:r>
              <a:rPr lang="hu-HU" dirty="0" smtClean="0"/>
              <a:t> </a:t>
            </a:r>
            <a:r>
              <a:rPr lang="hu-HU" dirty="0" err="1" smtClean="0"/>
              <a:t>Easyscan</a:t>
            </a:r>
            <a:r>
              <a:rPr lang="hu-HU" dirty="0" smtClean="0"/>
              <a:t> AFM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600481"/>
          </a:xfrm>
        </p:spPr>
        <p:txBody>
          <a:bodyPr>
            <a:normAutofit/>
          </a:bodyPr>
          <a:lstStyle/>
          <a:p>
            <a:r>
              <a:rPr lang="hu-HU" dirty="0" err="1" smtClean="0"/>
              <a:t>Mounting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6" y="2304754"/>
            <a:ext cx="7903113" cy="224849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926946" y="4780344"/>
            <a:ext cx="790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Left</a:t>
            </a:r>
            <a:r>
              <a:rPr lang="hu-HU" sz="2400" dirty="0" smtClean="0"/>
              <a:t> – </a:t>
            </a:r>
            <a:r>
              <a:rPr lang="hu-HU" sz="2400" dirty="0" err="1" smtClean="0"/>
              <a:t>inserting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cantilever</a:t>
            </a:r>
            <a:r>
              <a:rPr lang="hu-HU" sz="2400" dirty="0" smtClean="0"/>
              <a:t> </a:t>
            </a:r>
            <a:r>
              <a:rPr lang="hu-HU" sz="2400" dirty="0" err="1" smtClean="0"/>
              <a:t>insertion</a:t>
            </a:r>
            <a:r>
              <a:rPr lang="hu-HU" sz="2400" dirty="0" smtClean="0"/>
              <a:t> </a:t>
            </a:r>
            <a:r>
              <a:rPr lang="hu-HU" sz="2400" dirty="0" err="1" smtClean="0"/>
              <a:t>tool</a:t>
            </a:r>
            <a:endParaRPr lang="hu-HU" sz="2400" dirty="0" smtClean="0"/>
          </a:p>
          <a:p>
            <a:r>
              <a:rPr lang="hu-HU" sz="2400" dirty="0" smtClean="0"/>
              <a:t>Center – </a:t>
            </a:r>
            <a:r>
              <a:rPr lang="hu-HU" sz="2400" dirty="0" err="1" smtClean="0"/>
              <a:t>inserting</a:t>
            </a:r>
            <a:r>
              <a:rPr lang="hu-HU" sz="2400" dirty="0" smtClean="0"/>
              <a:t>/</a:t>
            </a:r>
            <a:r>
              <a:rPr lang="hu-HU" sz="2400" dirty="0" err="1" smtClean="0"/>
              <a:t>removing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cantilever</a:t>
            </a:r>
            <a:endParaRPr lang="hu-HU" sz="2400" dirty="0" smtClean="0"/>
          </a:p>
          <a:p>
            <a:r>
              <a:rPr lang="hu-HU" sz="2400" dirty="0" smtClean="0"/>
              <a:t>Right – </a:t>
            </a:r>
            <a:r>
              <a:rPr lang="hu-HU" sz="2400" dirty="0" err="1" smtClean="0"/>
              <a:t>correctly</a:t>
            </a:r>
            <a:r>
              <a:rPr lang="hu-HU" sz="2400" dirty="0" smtClean="0"/>
              <a:t> </a:t>
            </a:r>
            <a:r>
              <a:rPr lang="hu-HU" sz="2400" dirty="0" err="1" smtClean="0"/>
              <a:t>inserted</a:t>
            </a:r>
            <a:r>
              <a:rPr lang="hu-HU" sz="2400" dirty="0" smtClean="0"/>
              <a:t> </a:t>
            </a:r>
            <a:r>
              <a:rPr lang="hu-HU" sz="2400" dirty="0" err="1" smtClean="0"/>
              <a:t>cantilever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026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Chip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silicon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Integrated</a:t>
            </a:r>
            <a:r>
              <a:rPr lang="hu-HU" dirty="0" smtClean="0"/>
              <a:t> </a:t>
            </a:r>
            <a:r>
              <a:rPr lang="hu-HU" dirty="0" err="1" smtClean="0"/>
              <a:t>circuit</a:t>
            </a:r>
            <a:r>
              <a:rPr lang="hu-HU" dirty="0" smtClean="0"/>
              <a:t> (IC)</a:t>
            </a:r>
          </a:p>
          <a:p>
            <a:pPr lvl="1"/>
            <a:r>
              <a:rPr lang="hu-HU" dirty="0" err="1" smtClean="0"/>
              <a:t>Single</a:t>
            </a:r>
            <a:r>
              <a:rPr lang="hu-HU" dirty="0" smtClean="0"/>
              <a:t> chip of </a:t>
            </a:r>
            <a:r>
              <a:rPr lang="hu-HU" dirty="0" err="1" smtClean="0"/>
              <a:t>semiconducting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r>
              <a:rPr lang="hu-HU" dirty="0" smtClean="0"/>
              <a:t> (</a:t>
            </a:r>
            <a:r>
              <a:rPr lang="hu-HU" dirty="0" err="1" smtClean="0"/>
              <a:t>e.g</a:t>
            </a:r>
            <a:r>
              <a:rPr lang="hu-HU" dirty="0" smtClean="0"/>
              <a:t>. </a:t>
            </a:r>
            <a:r>
              <a:rPr lang="hu-HU" dirty="0" err="1" smtClean="0"/>
              <a:t>silicon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functional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r>
              <a:rPr lang="hu-HU" dirty="0" smtClean="0"/>
              <a:t> (</a:t>
            </a:r>
            <a:r>
              <a:rPr lang="hu-HU" dirty="0" err="1" smtClean="0"/>
              <a:t>transistors</a:t>
            </a:r>
            <a:r>
              <a:rPr lang="hu-HU" dirty="0" smtClean="0"/>
              <a:t>, </a:t>
            </a:r>
            <a:r>
              <a:rPr lang="hu-HU" dirty="0" err="1" smtClean="0"/>
              <a:t>wiring</a:t>
            </a:r>
            <a:r>
              <a:rPr lang="hu-HU" dirty="0" smtClean="0"/>
              <a:t> and </a:t>
            </a:r>
            <a:r>
              <a:rPr lang="hu-HU" dirty="0" err="1" smtClean="0"/>
              <a:t>contacts</a:t>
            </a:r>
            <a:r>
              <a:rPr lang="hu-HU" dirty="0" smtClean="0"/>
              <a:t>) of an </a:t>
            </a:r>
            <a:r>
              <a:rPr lang="hu-HU" dirty="0" err="1" smtClean="0"/>
              <a:t>electronic</a:t>
            </a:r>
            <a:r>
              <a:rPr lang="hu-HU" dirty="0" smtClean="0"/>
              <a:t> </a:t>
            </a:r>
            <a:r>
              <a:rPr lang="hu-HU" dirty="0" err="1" smtClean="0"/>
              <a:t>circuit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integrated</a:t>
            </a:r>
            <a:endParaRPr lang="hu-HU" dirty="0"/>
          </a:p>
          <a:p>
            <a:r>
              <a:rPr lang="hu-HU" dirty="0" err="1" smtClean="0"/>
              <a:t>Characterization</a:t>
            </a:r>
            <a:r>
              <a:rPr lang="hu-HU" dirty="0" smtClean="0"/>
              <a:t> of chips – </a:t>
            </a:r>
            <a:br>
              <a:rPr lang="hu-HU" dirty="0" smtClean="0"/>
            </a:b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destroying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endParaRPr lang="hu-HU" dirty="0" smtClean="0"/>
          </a:p>
          <a:p>
            <a:r>
              <a:rPr lang="hu-HU" dirty="0" smtClean="0"/>
              <a:t>Random Access </a:t>
            </a:r>
            <a:r>
              <a:rPr lang="hu-HU" dirty="0" err="1" smtClean="0"/>
              <a:t>Memory</a:t>
            </a:r>
            <a:r>
              <a:rPr lang="hu-HU" dirty="0"/>
              <a:t> </a:t>
            </a:r>
            <a:r>
              <a:rPr lang="hu-HU" dirty="0" smtClean="0"/>
              <a:t>(RAM)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structures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regular</a:t>
            </a:r>
            <a:endParaRPr lang="hu-HU" dirty="0"/>
          </a:p>
          <a:p>
            <a:pPr lvl="1"/>
            <a:r>
              <a:rPr lang="hu-HU" dirty="0" err="1" smtClean="0"/>
              <a:t>Ideal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understand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AFM and </a:t>
            </a:r>
            <a:br>
              <a:rPr lang="hu-HU" dirty="0" smtClean="0"/>
            </a:br>
            <a:r>
              <a:rPr lang="hu-HU" dirty="0" err="1" smtClean="0"/>
              <a:t>the</a:t>
            </a:r>
            <a:r>
              <a:rPr lang="hu-HU" dirty="0" smtClean="0"/>
              <a:t> PID </a:t>
            </a:r>
            <a:r>
              <a:rPr lang="hu-HU" dirty="0" err="1" smtClean="0"/>
              <a:t>controller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119" y="3475298"/>
            <a:ext cx="3355932" cy="300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Chip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silicon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Image </a:t>
            </a:r>
            <a:r>
              <a:rPr lang="hu-HU" dirty="0" err="1" smtClean="0"/>
              <a:t>acquisiton</a:t>
            </a:r>
            <a:endParaRPr lang="hu-HU" dirty="0" smtClean="0"/>
          </a:p>
          <a:p>
            <a:pPr lvl="1"/>
            <a:r>
              <a:rPr lang="hu-HU" dirty="0" err="1" smtClean="0"/>
              <a:t>Set</a:t>
            </a:r>
            <a:r>
              <a:rPr lang="hu-HU" dirty="0" smtClean="0"/>
              <a:t> a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scan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10 and 80 </a:t>
            </a:r>
            <a:r>
              <a:rPr lang="hu-HU" dirty="0" err="1" smtClean="0"/>
              <a:t>µm</a:t>
            </a:r>
            <a:endParaRPr lang="hu-HU" dirty="0" smtClean="0"/>
          </a:p>
          <a:p>
            <a:pPr lvl="1"/>
            <a:r>
              <a:rPr lang="hu-HU" dirty="0" err="1" smtClean="0"/>
              <a:t>Approach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reflective</a:t>
            </a:r>
            <a:r>
              <a:rPr lang="hu-HU" dirty="0" smtClean="0"/>
              <a:t> part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 –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contains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regular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chip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height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 smtClean="0"/>
              <a:t> is </a:t>
            </a:r>
            <a:r>
              <a:rPr lang="hu-HU" dirty="0" err="1" smtClean="0"/>
              <a:t>approcimately</a:t>
            </a:r>
            <a:r>
              <a:rPr lang="hu-HU" dirty="0" smtClean="0"/>
              <a:t> </a:t>
            </a:r>
            <a:r>
              <a:rPr lang="hu-HU" dirty="0"/>
              <a:t>1 </a:t>
            </a:r>
            <a:r>
              <a:rPr lang="hu-HU" dirty="0" err="1" smtClean="0"/>
              <a:t>µm</a:t>
            </a:r>
            <a:endParaRPr lang="hu-HU" dirty="0" smtClean="0"/>
          </a:p>
          <a:p>
            <a:pPr lvl="1"/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r>
              <a:rPr lang="hu-HU" dirty="0" smtClean="0"/>
              <a:t> </a:t>
            </a:r>
            <a:r>
              <a:rPr lang="hu-HU" dirty="0" err="1" smtClean="0"/>
              <a:t>consists</a:t>
            </a:r>
            <a:r>
              <a:rPr lang="hu-HU" dirty="0" smtClean="0"/>
              <a:t> of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rounded</a:t>
            </a:r>
            <a:r>
              <a:rPr lang="hu-HU" dirty="0" smtClean="0"/>
              <a:t> </a:t>
            </a:r>
            <a:r>
              <a:rPr lang="hu-HU" dirty="0" err="1" smtClean="0"/>
              <a:t>squares</a:t>
            </a:r>
            <a:r>
              <a:rPr lang="hu-HU" dirty="0" smtClean="0"/>
              <a:t>,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hole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center, </a:t>
            </a:r>
            <a:r>
              <a:rPr lang="hu-HU" dirty="0" err="1" smtClean="0"/>
              <a:t>separated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a </a:t>
            </a:r>
            <a:r>
              <a:rPr lang="hu-HU" dirty="0" err="1" smtClean="0"/>
              <a:t>groove</a:t>
            </a:r>
            <a:r>
              <a:rPr lang="hu-HU" dirty="0" smtClean="0"/>
              <a:t> –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form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endParaRPr lang="hu-HU" dirty="0" smtClean="0"/>
          </a:p>
          <a:p>
            <a:pPr lvl="1"/>
            <a:r>
              <a:rPr lang="hu-HU" dirty="0" err="1" smtClean="0"/>
              <a:t>Gain</a:t>
            </a:r>
            <a:r>
              <a:rPr lang="hu-HU" dirty="0" smtClean="0"/>
              <a:t> </a:t>
            </a:r>
            <a:r>
              <a:rPr lang="hu-HU" dirty="0" err="1" smtClean="0"/>
              <a:t>settings</a:t>
            </a:r>
            <a:r>
              <a:rPr lang="hu-HU" dirty="0" smtClean="0"/>
              <a:t> </a:t>
            </a:r>
            <a:r>
              <a:rPr lang="hu-HU" dirty="0" err="1" smtClean="0"/>
              <a:t>optimization</a:t>
            </a:r>
            <a:endParaRPr lang="hu-HU" dirty="0" smtClean="0"/>
          </a:p>
          <a:p>
            <a:r>
              <a:rPr lang="hu-HU" dirty="0" err="1" smtClean="0"/>
              <a:t>Cleaning</a:t>
            </a:r>
            <a:r>
              <a:rPr lang="hu-HU" dirty="0" smtClean="0"/>
              <a:t>:</a:t>
            </a:r>
          </a:p>
          <a:p>
            <a:pPr lvl="1"/>
            <a:r>
              <a:rPr lang="hu-HU" dirty="0" err="1" smtClean="0"/>
              <a:t>Put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ultrasonic</a:t>
            </a:r>
            <a:r>
              <a:rPr lang="hu-HU" dirty="0" smtClean="0"/>
              <a:t> </a:t>
            </a:r>
            <a:r>
              <a:rPr lang="hu-HU" dirty="0" err="1" smtClean="0"/>
              <a:t>bath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- 10 </a:t>
            </a:r>
            <a:r>
              <a:rPr lang="hu-HU" dirty="0" err="1" smtClean="0"/>
              <a:t>minutes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distilled</a:t>
            </a:r>
            <a:r>
              <a:rPr lang="hu-HU" dirty="0" smtClean="0"/>
              <a:t> </a:t>
            </a:r>
            <a:r>
              <a:rPr lang="hu-HU" dirty="0" err="1" smtClean="0"/>
              <a:t>water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 err="1" smtClean="0"/>
              <a:t>10</a:t>
            </a:r>
            <a:r>
              <a:rPr lang="hu-HU" dirty="0" smtClean="0"/>
              <a:t> </a:t>
            </a:r>
            <a:r>
              <a:rPr lang="hu-HU" dirty="0" err="1" smtClean="0"/>
              <a:t>minutes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alcohol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</a:t>
            </a:r>
            <a:r>
              <a:rPr lang="hu-HU" dirty="0" err="1" smtClean="0"/>
              <a:t>10</a:t>
            </a:r>
            <a:r>
              <a:rPr lang="hu-HU" dirty="0" smtClean="0"/>
              <a:t> </a:t>
            </a:r>
            <a:r>
              <a:rPr lang="hu-HU" dirty="0" err="1" smtClean="0"/>
              <a:t>minutes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propanol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Chip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silicon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err="1" smtClean="0"/>
              <a:t>Landing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calibration</a:t>
            </a:r>
            <a:r>
              <a:rPr lang="hu-HU" dirty="0" smtClean="0"/>
              <a:t> </a:t>
            </a:r>
            <a:r>
              <a:rPr lang="hu-HU" dirty="0" err="1" smtClean="0"/>
              <a:t>sample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76" y="2413073"/>
            <a:ext cx="7441247" cy="36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smtClean="0"/>
              <a:t>Main </a:t>
            </a:r>
            <a:r>
              <a:rPr lang="hu-HU" dirty="0" err="1" smtClean="0"/>
              <a:t>window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75" y="2268326"/>
            <a:ext cx="7913886" cy="44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smtClean="0"/>
              <a:t>Data Browser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23" y="2242159"/>
            <a:ext cx="6172354" cy="44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III.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err="1" smtClean="0"/>
              <a:t>View</a:t>
            </a:r>
            <a:endParaRPr lang="hu-HU" dirty="0"/>
          </a:p>
          <a:p>
            <a:pPr lvl="1"/>
            <a:r>
              <a:rPr lang="hu-HU" dirty="0" smtClean="0"/>
              <a:t>Zoom </a:t>
            </a:r>
            <a:r>
              <a:rPr lang="hu-HU" dirty="0" err="1" smtClean="0"/>
              <a:t>in</a:t>
            </a:r>
            <a:endParaRPr lang="hu-HU" dirty="0" smtClean="0"/>
          </a:p>
          <a:p>
            <a:pPr lvl="1"/>
            <a:r>
              <a:rPr lang="hu-HU" dirty="0" smtClean="0"/>
              <a:t>Zoom 1:</a:t>
            </a:r>
            <a:r>
              <a:rPr lang="hu-HU" dirty="0" err="1" smtClean="0"/>
              <a:t>1</a:t>
            </a:r>
            <a:endParaRPr lang="hu-HU" dirty="0" smtClean="0"/>
          </a:p>
          <a:p>
            <a:pPr lvl="1"/>
            <a:r>
              <a:rPr lang="hu-HU" dirty="0" smtClean="0"/>
              <a:t>Zoom out</a:t>
            </a:r>
          </a:p>
          <a:p>
            <a:pPr lvl="1"/>
            <a:r>
              <a:rPr lang="hu-HU" dirty="0" smtClean="0"/>
              <a:t>Display a 3D </a:t>
            </a:r>
            <a:r>
              <a:rPr lang="hu-HU" dirty="0" err="1" smtClean="0"/>
              <a:t>view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endParaRPr lang="hu-HU" dirty="0"/>
          </a:p>
          <a:p>
            <a:r>
              <a:rPr lang="hu-HU" dirty="0" smtClean="0"/>
              <a:t>3D </a:t>
            </a:r>
            <a:r>
              <a:rPr lang="hu-HU" dirty="0" err="1" smtClean="0"/>
              <a:t>Topography</a:t>
            </a:r>
            <a:r>
              <a:rPr lang="hu-HU" dirty="0" smtClean="0"/>
              <a:t> </a:t>
            </a:r>
            <a:r>
              <a:rPr lang="hu-HU" dirty="0" err="1" smtClean="0"/>
              <a:t>forward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22" y="1825624"/>
            <a:ext cx="1580177" cy="58525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14" y="4306479"/>
            <a:ext cx="3610785" cy="22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IV.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223087" cy="4868477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Data </a:t>
            </a:r>
            <a:r>
              <a:rPr lang="hu-HU" dirty="0" err="1" smtClean="0"/>
              <a:t>Process</a:t>
            </a:r>
            <a:endParaRPr lang="hu-HU" dirty="0"/>
          </a:p>
          <a:p>
            <a:pPr lvl="1"/>
            <a:r>
              <a:rPr lang="hu-HU" dirty="0" smtClean="0"/>
              <a:t>Shift minimum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zero</a:t>
            </a:r>
            <a:endParaRPr lang="hu-HU" dirty="0" smtClean="0"/>
          </a:p>
          <a:p>
            <a:pPr lvl="1"/>
            <a:r>
              <a:rPr lang="hu-HU" dirty="0" err="1" smtClean="0"/>
              <a:t>Scale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pPr lvl="1"/>
            <a:r>
              <a:rPr lang="hu-HU" dirty="0" err="1" smtClean="0"/>
              <a:t>Rotate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arbitrary</a:t>
            </a:r>
            <a:r>
              <a:rPr lang="hu-HU" dirty="0" smtClean="0"/>
              <a:t> </a:t>
            </a:r>
            <a:r>
              <a:rPr lang="hu-HU" dirty="0" err="1" smtClean="0"/>
              <a:t>angle</a:t>
            </a:r>
            <a:endParaRPr lang="hu-HU" dirty="0" smtClean="0"/>
          </a:p>
          <a:p>
            <a:pPr lvl="1"/>
            <a:r>
              <a:rPr lang="hu-HU" dirty="0" err="1" smtClean="0"/>
              <a:t>Automatically</a:t>
            </a:r>
            <a:r>
              <a:rPr lang="hu-HU" dirty="0" smtClean="0"/>
              <a:t> </a:t>
            </a:r>
            <a:r>
              <a:rPr lang="hu-HU" dirty="0" err="1" smtClean="0"/>
              <a:t>correct</a:t>
            </a:r>
            <a:r>
              <a:rPr lang="hu-HU" dirty="0" smtClean="0"/>
              <a:t> </a:t>
            </a:r>
            <a:r>
              <a:rPr lang="hu-HU" dirty="0" err="1" smtClean="0"/>
              <a:t>rotation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horizontal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endParaRPr lang="hu-HU" dirty="0" smtClean="0"/>
          </a:p>
          <a:p>
            <a:pPr lvl="1"/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, </a:t>
            </a:r>
            <a:r>
              <a:rPr lang="hu-HU" dirty="0" err="1" smtClean="0"/>
              <a:t>corrections</a:t>
            </a:r>
            <a:endParaRPr lang="hu-HU" dirty="0" smtClean="0"/>
          </a:p>
          <a:p>
            <a:pPr lvl="1"/>
            <a:r>
              <a:rPr lang="hu-HU" dirty="0" smtClean="0"/>
              <a:t>Mark </a:t>
            </a:r>
            <a:r>
              <a:rPr lang="hu-HU" dirty="0" err="1" smtClean="0"/>
              <a:t>grains</a:t>
            </a:r>
            <a:r>
              <a:rPr lang="hu-HU" dirty="0" smtClean="0"/>
              <a:t>, </a:t>
            </a:r>
            <a:r>
              <a:rPr lang="hu-HU" dirty="0" err="1" smtClean="0"/>
              <a:t>remove</a:t>
            </a:r>
            <a:r>
              <a:rPr lang="hu-HU" dirty="0" smtClean="0"/>
              <a:t> </a:t>
            </a:r>
            <a:r>
              <a:rPr lang="hu-HU" dirty="0" err="1" smtClean="0"/>
              <a:t>grains</a:t>
            </a:r>
            <a:endParaRPr lang="hu-HU" dirty="0" smtClean="0"/>
          </a:p>
          <a:p>
            <a:pPr lvl="1"/>
            <a:r>
              <a:rPr lang="hu-HU" dirty="0" err="1" smtClean="0"/>
              <a:t>Shading</a:t>
            </a:r>
            <a:r>
              <a:rPr lang="hu-HU" dirty="0" smtClean="0"/>
              <a:t>, </a:t>
            </a:r>
            <a:r>
              <a:rPr lang="hu-HU" dirty="0" err="1" smtClean="0"/>
              <a:t>polynomial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, </a:t>
            </a:r>
            <a:r>
              <a:rPr lang="hu-HU" dirty="0" err="1" smtClean="0"/>
              <a:t>interpolate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  <a:p>
            <a:r>
              <a:rPr lang="hu-HU" dirty="0" err="1" smtClean="0"/>
              <a:t>Graph</a:t>
            </a:r>
            <a:endParaRPr lang="hu-HU" dirty="0"/>
          </a:p>
          <a:p>
            <a:pPr lvl="1"/>
            <a:r>
              <a:rPr lang="hu-HU" dirty="0" smtClean="0"/>
              <a:t>Fit </a:t>
            </a:r>
            <a:r>
              <a:rPr lang="hu-HU" dirty="0" err="1" smtClean="0"/>
              <a:t>critical</a:t>
            </a:r>
            <a:r>
              <a:rPr lang="hu-HU" dirty="0" smtClean="0"/>
              <a:t> </a:t>
            </a:r>
            <a:r>
              <a:rPr lang="hu-HU" dirty="0" err="1" smtClean="0"/>
              <a:t>dimension</a:t>
            </a:r>
            <a:endParaRPr lang="hu-HU" dirty="0" smtClean="0"/>
          </a:p>
          <a:p>
            <a:pPr lvl="1"/>
            <a:r>
              <a:rPr lang="hu-HU" dirty="0" smtClean="0"/>
              <a:t>Fit a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a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65" y="1524555"/>
            <a:ext cx="1283354" cy="49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1981 </a:t>
            </a:r>
            <a:r>
              <a:rPr lang="hu-HU" dirty="0" err="1"/>
              <a:t>Gerd</a:t>
            </a:r>
            <a:r>
              <a:rPr lang="hu-HU" dirty="0"/>
              <a:t> </a:t>
            </a:r>
            <a:r>
              <a:rPr lang="hu-HU" dirty="0" err="1"/>
              <a:t>Binnig</a:t>
            </a:r>
            <a:r>
              <a:rPr lang="hu-HU" dirty="0"/>
              <a:t>, </a:t>
            </a:r>
            <a:r>
              <a:rPr lang="hu-HU" dirty="0" smtClean="0"/>
              <a:t>Heinrich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Rohrer</a:t>
            </a:r>
            <a:r>
              <a:rPr lang="hu-HU" dirty="0" smtClean="0"/>
              <a:t> - </a:t>
            </a:r>
            <a:r>
              <a:rPr lang="hu-HU" dirty="0"/>
              <a:t>IBM </a:t>
            </a:r>
            <a:r>
              <a:rPr lang="hu-HU" dirty="0" smtClean="0"/>
              <a:t>Zürich</a:t>
            </a:r>
            <a:br>
              <a:rPr lang="hu-HU" dirty="0" smtClean="0"/>
            </a:br>
            <a:r>
              <a:rPr lang="hu-HU" dirty="0" smtClean="0"/>
              <a:t>- 1981 </a:t>
            </a:r>
            <a:r>
              <a:rPr lang="hu-HU" dirty="0" err="1" smtClean="0"/>
              <a:t>stable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- 1982 </a:t>
            </a:r>
            <a:r>
              <a:rPr lang="hu-HU" dirty="0" err="1" smtClean="0"/>
              <a:t>imaging</a:t>
            </a:r>
            <a:endParaRPr lang="hu-HU" dirty="0" smtClean="0"/>
          </a:p>
          <a:p>
            <a:r>
              <a:rPr lang="hu-HU" dirty="0" smtClean="0"/>
              <a:t>1981-1986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Probe</a:t>
            </a:r>
            <a:r>
              <a:rPr lang="hu-HU" dirty="0" smtClean="0"/>
              <a:t> </a:t>
            </a:r>
            <a:r>
              <a:rPr lang="hu-HU" dirty="0" err="1" smtClean="0"/>
              <a:t>Microcope</a:t>
            </a:r>
            <a:r>
              <a:rPr lang="hu-HU" dirty="0" smtClean="0"/>
              <a:t> (SPM)</a:t>
            </a:r>
          </a:p>
          <a:p>
            <a:r>
              <a:rPr lang="hu-HU" dirty="0" smtClean="0"/>
              <a:t>1986 Nobel </a:t>
            </a:r>
            <a:r>
              <a:rPr lang="hu-HU" dirty="0" err="1" smtClean="0"/>
              <a:t>Prize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Physics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Tunnelling</a:t>
            </a:r>
            <a:r>
              <a:rPr lang="hu-HU" dirty="0" smtClean="0"/>
              <a:t> </a:t>
            </a:r>
            <a:r>
              <a:rPr lang="hu-HU" dirty="0" err="1" smtClean="0"/>
              <a:t>Microcsope</a:t>
            </a:r>
            <a:r>
              <a:rPr lang="hu-HU" dirty="0" smtClean="0"/>
              <a:t> (STM)</a:t>
            </a:r>
          </a:p>
          <a:p>
            <a:r>
              <a:rPr lang="hu-HU" dirty="0" smtClean="0"/>
              <a:t>1986 </a:t>
            </a:r>
            <a:r>
              <a:rPr lang="hu-HU" dirty="0" err="1" smtClean="0"/>
              <a:t>Gerd</a:t>
            </a:r>
            <a:r>
              <a:rPr lang="hu-HU" dirty="0" smtClean="0"/>
              <a:t> </a:t>
            </a:r>
            <a:r>
              <a:rPr lang="hu-HU" dirty="0" err="1" smtClean="0"/>
              <a:t>Binnig</a:t>
            </a:r>
            <a:r>
              <a:rPr lang="hu-HU" dirty="0" smtClean="0"/>
              <a:t>, </a:t>
            </a:r>
            <a:r>
              <a:rPr lang="hu-HU" dirty="0" err="1" smtClean="0"/>
              <a:t>Quate</a:t>
            </a:r>
            <a:r>
              <a:rPr lang="hu-HU" dirty="0" smtClean="0"/>
              <a:t> and Gerber – </a:t>
            </a:r>
            <a:r>
              <a:rPr lang="hu-HU" dirty="0" err="1" smtClean="0"/>
              <a:t>Atomic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Microscope</a:t>
            </a:r>
            <a:r>
              <a:rPr lang="hu-HU" dirty="0" smtClean="0"/>
              <a:t> (AFM)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1809542"/>
            <a:ext cx="2549677" cy="17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6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</a:t>
            </a:r>
            <a:r>
              <a:rPr lang="hu-HU" dirty="0"/>
              <a:t>V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953915" cy="4868477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Tools</a:t>
            </a:r>
            <a:r>
              <a:rPr lang="hu-HU" dirty="0" smtClean="0"/>
              <a:t> I.</a:t>
            </a:r>
          </a:p>
          <a:p>
            <a:pPr lvl="1"/>
            <a:r>
              <a:rPr lang="hu-HU" dirty="0" smtClean="0"/>
              <a:t>Read </a:t>
            </a:r>
            <a:r>
              <a:rPr lang="hu-HU" dirty="0" err="1" smtClean="0"/>
              <a:t>value</a:t>
            </a:r>
            <a:r>
              <a:rPr lang="hu-HU" dirty="0" smtClean="0"/>
              <a:t> </a:t>
            </a:r>
            <a:r>
              <a:rPr lang="hu-HU" dirty="0" err="1" smtClean="0"/>
              <a:t>under</a:t>
            </a:r>
            <a:r>
              <a:rPr lang="hu-HU" dirty="0" smtClean="0"/>
              <a:t> </a:t>
            </a:r>
            <a:r>
              <a:rPr lang="hu-HU" dirty="0" err="1" smtClean="0"/>
              <a:t>mouse</a:t>
            </a:r>
            <a:r>
              <a:rPr lang="hu-HU" dirty="0" smtClean="0"/>
              <a:t> </a:t>
            </a:r>
            <a:r>
              <a:rPr lang="hu-HU" dirty="0" err="1" smtClean="0"/>
              <a:t>cursor</a:t>
            </a:r>
            <a:endParaRPr lang="hu-HU" dirty="0" smtClean="0"/>
          </a:p>
          <a:p>
            <a:pPr lvl="1"/>
            <a:r>
              <a:rPr lang="hu-HU" dirty="0" err="1" smtClean="0"/>
              <a:t>Measure</a:t>
            </a:r>
            <a:r>
              <a:rPr lang="hu-HU" dirty="0" smtClean="0"/>
              <a:t> </a:t>
            </a:r>
            <a:r>
              <a:rPr lang="hu-HU" dirty="0" err="1" smtClean="0"/>
              <a:t>distances</a:t>
            </a:r>
            <a:r>
              <a:rPr lang="hu-HU" dirty="0" smtClean="0"/>
              <a:t> and </a:t>
            </a:r>
            <a:r>
              <a:rPr lang="hu-HU" dirty="0" err="1" smtClean="0"/>
              <a:t>directions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 smtClean="0"/>
          </a:p>
          <a:p>
            <a:pPr lvl="1"/>
            <a:r>
              <a:rPr lang="hu-HU" dirty="0" err="1" smtClean="0"/>
              <a:t>Extract</a:t>
            </a:r>
            <a:r>
              <a:rPr lang="hu-HU" dirty="0" smtClean="0"/>
              <a:t> </a:t>
            </a:r>
            <a:r>
              <a:rPr lang="hu-HU" dirty="0" err="1" smtClean="0"/>
              <a:t>profiles</a:t>
            </a:r>
            <a:endParaRPr lang="hu-HU" dirty="0" smtClean="0"/>
          </a:p>
          <a:p>
            <a:pPr lvl="1"/>
            <a:r>
              <a:rPr lang="hu-HU" dirty="0" err="1" smtClean="0"/>
              <a:t>Extract</a:t>
            </a:r>
            <a:r>
              <a:rPr lang="hu-HU" dirty="0" smtClean="0"/>
              <a:t> and </a:t>
            </a:r>
            <a:r>
              <a:rPr lang="hu-HU" dirty="0" err="1" smtClean="0"/>
              <a:t>view</a:t>
            </a:r>
            <a:r>
              <a:rPr lang="hu-HU" dirty="0" smtClean="0"/>
              <a:t> </a:t>
            </a:r>
            <a:r>
              <a:rPr lang="hu-HU" dirty="0" err="1" smtClean="0"/>
              <a:t>point</a:t>
            </a:r>
            <a:r>
              <a:rPr lang="hu-HU" dirty="0" smtClean="0"/>
              <a:t> </a:t>
            </a:r>
            <a:r>
              <a:rPr lang="hu-HU" dirty="0" err="1" smtClean="0"/>
              <a:t>spectroscopy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  <a:p>
            <a:pPr lvl="1"/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quantities</a:t>
            </a:r>
            <a:endParaRPr lang="hu-HU" dirty="0" smtClean="0"/>
          </a:p>
          <a:p>
            <a:pPr lvl="1"/>
            <a:r>
              <a:rPr lang="hu-HU" dirty="0" err="1" smtClean="0"/>
              <a:t>Calculate</a:t>
            </a:r>
            <a:r>
              <a:rPr lang="hu-HU" dirty="0" smtClean="0"/>
              <a:t> 1D </a:t>
            </a:r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 smtClean="0"/>
          </a:p>
          <a:p>
            <a:pPr lvl="1"/>
            <a:r>
              <a:rPr lang="hu-HU" dirty="0" err="1" smtClean="0"/>
              <a:t>Calculate</a:t>
            </a:r>
            <a:r>
              <a:rPr lang="hu-HU" dirty="0" smtClean="0"/>
              <a:t> </a:t>
            </a:r>
            <a:r>
              <a:rPr lang="hu-HU" dirty="0" err="1" smtClean="0"/>
              <a:t>row</a:t>
            </a:r>
            <a:r>
              <a:rPr lang="hu-HU" dirty="0" smtClean="0"/>
              <a:t>/</a:t>
            </a:r>
            <a:r>
              <a:rPr lang="hu-HU" dirty="0" err="1" smtClean="0"/>
              <a:t>column</a:t>
            </a:r>
            <a:r>
              <a:rPr lang="hu-HU" dirty="0" smtClean="0"/>
              <a:t> </a:t>
            </a:r>
            <a:r>
              <a:rPr lang="hu-HU" dirty="0" err="1" smtClean="0"/>
              <a:t>statistical</a:t>
            </a:r>
            <a:r>
              <a:rPr lang="hu-HU" dirty="0" smtClean="0"/>
              <a:t> </a:t>
            </a:r>
            <a:r>
              <a:rPr lang="hu-HU" dirty="0" err="1" smtClean="0"/>
              <a:t>functions</a:t>
            </a:r>
            <a:endParaRPr lang="hu-HU" dirty="0" smtClean="0"/>
          </a:p>
          <a:p>
            <a:pPr lvl="1"/>
            <a:r>
              <a:rPr lang="hu-HU" dirty="0" err="1" smtClean="0"/>
              <a:t>Calculate</a:t>
            </a:r>
            <a:r>
              <a:rPr lang="hu-HU" dirty="0" smtClean="0"/>
              <a:t> </a:t>
            </a:r>
            <a:r>
              <a:rPr lang="hu-HU" dirty="0" err="1" smtClean="0"/>
              <a:t>roughness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endParaRPr lang="hu-HU" dirty="0" smtClean="0"/>
          </a:p>
          <a:p>
            <a:pPr lvl="1"/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fitting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three</a:t>
            </a:r>
            <a:r>
              <a:rPr lang="hu-HU" dirty="0" smtClean="0"/>
              <a:t> </a:t>
            </a:r>
            <a:r>
              <a:rPr lang="hu-HU" dirty="0" err="1" smtClean="0"/>
              <a:t>points</a:t>
            </a:r>
            <a:endParaRPr lang="hu-HU" dirty="0" smtClean="0"/>
          </a:p>
          <a:p>
            <a:pPr lvl="1"/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rows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intersections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lines</a:t>
            </a:r>
            <a:endParaRPr lang="hu-HU" dirty="0" smtClean="0"/>
          </a:p>
          <a:p>
            <a:pPr lvl="1"/>
            <a:r>
              <a:rPr lang="hu-HU" dirty="0" err="1" smtClean="0"/>
              <a:t>Level</a:t>
            </a:r>
            <a:r>
              <a:rPr lang="hu-HU" dirty="0" smtClean="0"/>
              <a:t> X </a:t>
            </a:r>
            <a:r>
              <a:rPr lang="hu-HU" dirty="0" err="1" smtClean="0"/>
              <a:t>or</a:t>
            </a:r>
            <a:r>
              <a:rPr lang="hu-HU" dirty="0" smtClean="0"/>
              <a:t> Y </a:t>
            </a:r>
            <a:r>
              <a:rPr lang="hu-HU" dirty="0" err="1" smtClean="0"/>
              <a:t>lines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polynomials</a:t>
            </a:r>
            <a:endParaRPr lang="hu-HU" dirty="0" smtClean="0"/>
          </a:p>
          <a:p>
            <a:pPr lvl="1"/>
            <a:r>
              <a:rPr lang="hu-HU" dirty="0" err="1" smtClean="0"/>
              <a:t>Crop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65" y="1524555"/>
            <a:ext cx="1283354" cy="49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Gwyddion</a:t>
            </a:r>
            <a:r>
              <a:rPr lang="hu-HU" dirty="0" smtClean="0"/>
              <a:t> VI.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6953915" cy="4868477"/>
          </a:xfrm>
        </p:spPr>
        <p:txBody>
          <a:bodyPr>
            <a:normAutofit/>
          </a:bodyPr>
          <a:lstStyle/>
          <a:p>
            <a:r>
              <a:rPr lang="hu-HU" dirty="0" err="1" smtClean="0"/>
              <a:t>Tools</a:t>
            </a:r>
            <a:r>
              <a:rPr lang="hu-HU" dirty="0" smtClean="0"/>
              <a:t> II.</a:t>
            </a:r>
          </a:p>
          <a:p>
            <a:pPr lvl="1"/>
            <a:r>
              <a:rPr lang="hu-HU" dirty="0" smtClean="0"/>
              <a:t>Edit </a:t>
            </a:r>
            <a:r>
              <a:rPr lang="hu-HU" dirty="0" err="1" smtClean="0"/>
              <a:t>mask</a:t>
            </a:r>
            <a:endParaRPr lang="hu-HU" dirty="0" smtClean="0"/>
          </a:p>
          <a:p>
            <a:pPr lvl="1"/>
            <a:r>
              <a:rPr lang="hu-HU" dirty="0" err="1" smtClean="0"/>
              <a:t>Measure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hu-HU" dirty="0" smtClean="0"/>
              <a:t> </a:t>
            </a:r>
            <a:r>
              <a:rPr lang="hu-HU" dirty="0" err="1" smtClean="0"/>
              <a:t>grains</a:t>
            </a:r>
            <a:r>
              <a:rPr lang="hu-HU" dirty="0" smtClean="0"/>
              <a:t> (</a:t>
            </a:r>
            <a:r>
              <a:rPr lang="hu-HU" dirty="0" err="1" smtClean="0"/>
              <a:t>continious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mask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Remove</a:t>
            </a:r>
            <a:r>
              <a:rPr lang="hu-HU" dirty="0" smtClean="0"/>
              <a:t> </a:t>
            </a:r>
            <a:r>
              <a:rPr lang="hu-HU" dirty="0" err="1" smtClean="0"/>
              <a:t>individual</a:t>
            </a:r>
            <a:r>
              <a:rPr lang="hu-HU" dirty="0" smtClean="0"/>
              <a:t> </a:t>
            </a:r>
            <a:r>
              <a:rPr lang="hu-HU" dirty="0" err="1" smtClean="0"/>
              <a:t>grains</a:t>
            </a:r>
            <a:r>
              <a:rPr lang="hu-HU" dirty="0" smtClean="0"/>
              <a:t> (</a:t>
            </a:r>
            <a:r>
              <a:rPr lang="hu-HU" dirty="0" err="1" smtClean="0"/>
              <a:t>continious</a:t>
            </a:r>
            <a:r>
              <a:rPr lang="hu-HU" dirty="0" smtClean="0"/>
              <a:t> </a:t>
            </a:r>
            <a:r>
              <a:rPr lang="hu-HU" dirty="0" err="1" smtClean="0"/>
              <a:t>parts</a:t>
            </a:r>
            <a:r>
              <a:rPr lang="hu-HU" dirty="0" smtClean="0"/>
              <a:t> of </a:t>
            </a:r>
            <a:r>
              <a:rPr lang="hu-HU" dirty="0" err="1" smtClean="0"/>
              <a:t>mask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 smtClean="0"/>
              <a:t>Interpolate</a:t>
            </a:r>
            <a:r>
              <a:rPr lang="hu-HU" dirty="0" smtClean="0"/>
              <a:t>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defects</a:t>
            </a:r>
            <a:r>
              <a:rPr lang="hu-HU" dirty="0" smtClean="0"/>
              <a:t>, </a:t>
            </a:r>
            <a:r>
              <a:rPr lang="hu-HU" dirty="0" err="1" smtClean="0"/>
              <a:t>manually</a:t>
            </a:r>
            <a:r>
              <a:rPr lang="hu-HU" dirty="0" smtClean="0"/>
              <a:t> </a:t>
            </a:r>
            <a:r>
              <a:rPr lang="hu-HU" dirty="0" err="1" smtClean="0"/>
              <a:t>selected</a:t>
            </a:r>
            <a:endParaRPr lang="hu-HU" dirty="0" smtClean="0"/>
          </a:p>
          <a:p>
            <a:pPr lvl="1"/>
            <a:r>
              <a:rPr lang="hu-HU" dirty="0" err="1" smtClean="0"/>
              <a:t>Stretch</a:t>
            </a:r>
            <a:r>
              <a:rPr lang="hu-HU" dirty="0" smtClean="0"/>
              <a:t> </a:t>
            </a:r>
            <a:r>
              <a:rPr lang="hu-HU" dirty="0" err="1" smtClean="0"/>
              <a:t>color</a:t>
            </a:r>
            <a:r>
              <a:rPr lang="hu-HU" dirty="0" smtClean="0"/>
              <a:t> </a:t>
            </a:r>
            <a:r>
              <a:rPr lang="hu-HU" dirty="0" err="1" smtClean="0"/>
              <a:t>range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part of </a:t>
            </a:r>
            <a:r>
              <a:rPr lang="hu-HU" dirty="0" err="1" smtClean="0"/>
              <a:t>data</a:t>
            </a:r>
            <a:endParaRPr lang="hu-HU" dirty="0" smtClean="0"/>
          </a:p>
          <a:p>
            <a:pPr lvl="1"/>
            <a:r>
              <a:rPr lang="hu-HU" dirty="0" smtClean="0"/>
              <a:t>Basic </a:t>
            </a:r>
            <a:r>
              <a:rPr lang="hu-HU" dirty="0" err="1" smtClean="0"/>
              <a:t>filters</a:t>
            </a:r>
            <a:endParaRPr lang="hu-HU" dirty="0" smtClean="0"/>
          </a:p>
          <a:p>
            <a:pPr lvl="1"/>
            <a:r>
              <a:rPr lang="hu-HU" dirty="0" smtClean="0"/>
              <a:t>Display and </a:t>
            </a:r>
            <a:r>
              <a:rPr lang="hu-HU" dirty="0" err="1" smtClean="0"/>
              <a:t>copy</a:t>
            </a:r>
            <a:r>
              <a:rPr lang="hu-HU" dirty="0" smtClean="0"/>
              <a:t> </a:t>
            </a:r>
            <a:r>
              <a:rPr lang="hu-HU" dirty="0" err="1" smtClean="0"/>
              <a:t>selections</a:t>
            </a:r>
            <a:endParaRPr lang="hu-HU" dirty="0" smtClean="0"/>
          </a:p>
          <a:p>
            <a:pPr lvl="1"/>
            <a:endParaRPr lang="hu-HU" dirty="0"/>
          </a:p>
          <a:p>
            <a:pPr lvl="1"/>
            <a:endParaRPr lang="hu-HU" dirty="0" smtClean="0"/>
          </a:p>
          <a:p>
            <a:pPr lvl="1"/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565" y="1524555"/>
            <a:ext cx="1283354" cy="4972996"/>
          </a:xfrm>
          <a:prstGeom prst="rect">
            <a:avLst/>
          </a:prstGeom>
        </p:spPr>
      </p:pic>
      <p:sp>
        <p:nvSpPr>
          <p:cNvPr id="15" name="Ellipszis 14"/>
          <p:cNvSpPr/>
          <p:nvPr/>
        </p:nvSpPr>
        <p:spPr>
          <a:xfrm>
            <a:off x="7665720" y="5859780"/>
            <a:ext cx="281940" cy="2819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4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CD/DVD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4868477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 I.</a:t>
            </a:r>
            <a:endParaRPr lang="hu-HU" dirty="0"/>
          </a:p>
          <a:p>
            <a:pPr lvl="1"/>
            <a:r>
              <a:rPr lang="hu-HU" dirty="0" smtClean="0"/>
              <a:t>120 </a:t>
            </a:r>
            <a:r>
              <a:rPr lang="hu-HU" dirty="0" err="1" smtClean="0"/>
              <a:t>millimeters</a:t>
            </a:r>
            <a:r>
              <a:rPr lang="hu-HU" dirty="0" smtClean="0"/>
              <a:t> (4.7 inch) </a:t>
            </a:r>
            <a:r>
              <a:rPr lang="hu-HU" dirty="0" err="1" smtClean="0"/>
              <a:t>diameter</a:t>
            </a:r>
            <a:endParaRPr lang="hu-HU" dirty="0" smtClean="0"/>
          </a:p>
          <a:p>
            <a:pPr lvl="1"/>
            <a:r>
              <a:rPr lang="hu-HU" dirty="0" smtClean="0"/>
              <a:t>700 </a:t>
            </a:r>
            <a:r>
              <a:rPr lang="hu-HU" dirty="0" err="1" smtClean="0"/>
              <a:t>MiB</a:t>
            </a:r>
            <a:r>
              <a:rPr lang="hu-HU" dirty="0" smtClean="0"/>
              <a:t> of </a:t>
            </a:r>
            <a:r>
              <a:rPr lang="hu-HU" dirty="0" err="1" smtClean="0"/>
              <a:t>data</a:t>
            </a:r>
            <a:r>
              <a:rPr lang="hu-HU" dirty="0" smtClean="0"/>
              <a:t> (80 </a:t>
            </a:r>
            <a:r>
              <a:rPr lang="hu-HU" dirty="0" err="1" smtClean="0"/>
              <a:t>minutes</a:t>
            </a:r>
            <a:r>
              <a:rPr lang="hu-HU" dirty="0" smtClean="0"/>
              <a:t> of </a:t>
            </a:r>
            <a:r>
              <a:rPr lang="hu-HU" dirty="0" err="1" smtClean="0"/>
              <a:t>uncompressed</a:t>
            </a:r>
            <a:r>
              <a:rPr lang="hu-HU" dirty="0" smtClean="0"/>
              <a:t> </a:t>
            </a:r>
            <a:r>
              <a:rPr lang="hu-HU" dirty="0" err="1" smtClean="0"/>
              <a:t>audio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James T. Russell, 1966 –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record</a:t>
            </a:r>
            <a:r>
              <a:rPr lang="hu-HU" dirty="0" smtClean="0"/>
              <a:t> </a:t>
            </a:r>
            <a:r>
              <a:rPr lang="hu-HU" dirty="0" err="1" smtClean="0"/>
              <a:t>digital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an </a:t>
            </a:r>
            <a:r>
              <a:rPr lang="hu-HU" dirty="0" err="1" smtClean="0"/>
              <a:t>optical</a:t>
            </a:r>
            <a:r>
              <a:rPr lang="hu-HU" dirty="0" smtClean="0"/>
              <a:t> </a:t>
            </a:r>
            <a:r>
              <a:rPr lang="hu-HU" dirty="0" err="1" smtClean="0"/>
              <a:t>transparent</a:t>
            </a:r>
            <a:r>
              <a:rPr lang="hu-HU" dirty="0" smtClean="0"/>
              <a:t> </a:t>
            </a:r>
            <a:r>
              <a:rPr lang="hu-HU" dirty="0" err="1" smtClean="0"/>
              <a:t>foil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is </a:t>
            </a:r>
            <a:r>
              <a:rPr lang="hu-HU" dirty="0" err="1" smtClean="0"/>
              <a:t>lit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behind</a:t>
            </a:r>
            <a:r>
              <a:rPr lang="hu-HU" dirty="0" smtClean="0"/>
              <a:t> a </a:t>
            </a:r>
            <a:r>
              <a:rPr lang="hu-HU" dirty="0" err="1" smtClean="0"/>
              <a:t>high-power</a:t>
            </a:r>
            <a:r>
              <a:rPr lang="hu-HU" dirty="0" smtClean="0"/>
              <a:t> </a:t>
            </a:r>
            <a:r>
              <a:rPr lang="hu-HU" dirty="0" err="1" smtClean="0"/>
              <a:t>halogen</a:t>
            </a:r>
            <a:r>
              <a:rPr lang="hu-HU" dirty="0" smtClean="0"/>
              <a:t> </a:t>
            </a:r>
            <a:r>
              <a:rPr lang="hu-HU" dirty="0" err="1" smtClean="0"/>
              <a:t>lamp</a:t>
            </a:r>
            <a:r>
              <a:rPr lang="hu-HU" dirty="0" smtClean="0"/>
              <a:t> -&gt; Sony/Philips 1980s</a:t>
            </a:r>
          </a:p>
          <a:p>
            <a:pPr lvl="1"/>
            <a:r>
              <a:rPr lang="hu-HU" dirty="0" smtClean="0"/>
              <a:t>Made </a:t>
            </a:r>
            <a:r>
              <a:rPr lang="hu-HU" dirty="0" err="1" smtClean="0"/>
              <a:t>from</a:t>
            </a:r>
            <a:r>
              <a:rPr lang="hu-HU" dirty="0" smtClean="0"/>
              <a:t> 1.2 </a:t>
            </a:r>
            <a:r>
              <a:rPr lang="hu-HU" dirty="0" err="1" smtClean="0"/>
              <a:t>millimeters</a:t>
            </a:r>
            <a:r>
              <a:rPr lang="hu-HU" dirty="0" smtClean="0"/>
              <a:t> </a:t>
            </a:r>
            <a:r>
              <a:rPr lang="hu-HU" dirty="0" err="1" smtClean="0"/>
              <a:t>thick</a:t>
            </a:r>
            <a:r>
              <a:rPr lang="hu-HU" dirty="0" smtClean="0"/>
              <a:t> </a:t>
            </a:r>
            <a:r>
              <a:rPr lang="hu-HU" dirty="0" err="1" smtClean="0"/>
              <a:t>polycarbonate</a:t>
            </a:r>
            <a:r>
              <a:rPr lang="hu-HU" dirty="0" smtClean="0"/>
              <a:t> </a:t>
            </a:r>
            <a:r>
              <a:rPr lang="hu-HU" dirty="0" err="1" smtClean="0"/>
              <a:t>plastic</a:t>
            </a:r>
            <a:endParaRPr lang="hu-HU" dirty="0" smtClean="0"/>
          </a:p>
          <a:p>
            <a:pPr lvl="1"/>
            <a:r>
              <a:rPr lang="hu-HU" dirty="0" err="1" smtClean="0"/>
              <a:t>Thin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of </a:t>
            </a:r>
            <a:r>
              <a:rPr lang="hu-HU" dirty="0" err="1" smtClean="0"/>
              <a:t>aluminium</a:t>
            </a:r>
            <a:r>
              <a:rPr lang="hu-HU" dirty="0" smtClean="0"/>
              <a:t> is </a:t>
            </a:r>
            <a:r>
              <a:rPr lang="hu-HU" dirty="0" err="1" smtClean="0"/>
              <a:t>applied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surface</a:t>
            </a:r>
            <a:r>
              <a:rPr lang="hu-HU" dirty="0" smtClean="0"/>
              <a:t> – </a:t>
            </a:r>
            <a:r>
              <a:rPr lang="hu-HU" dirty="0" err="1" smtClean="0"/>
              <a:t>making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reflective</a:t>
            </a:r>
            <a:endParaRPr lang="hu-HU" dirty="0" smtClean="0"/>
          </a:p>
          <a:p>
            <a:pPr lvl="1"/>
            <a:r>
              <a:rPr lang="hu-HU" dirty="0" smtClean="0"/>
              <a:t>CD </a:t>
            </a:r>
            <a:r>
              <a:rPr lang="hu-HU" dirty="0" err="1" smtClean="0"/>
              <a:t>data</a:t>
            </a:r>
            <a:r>
              <a:rPr lang="hu-HU" dirty="0" smtClean="0"/>
              <a:t> is </a:t>
            </a:r>
            <a:r>
              <a:rPr lang="hu-HU" dirty="0" err="1" smtClean="0"/>
              <a:t>represented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tiny</a:t>
            </a:r>
            <a:r>
              <a:rPr lang="hu-HU" dirty="0" smtClean="0"/>
              <a:t> </a:t>
            </a:r>
            <a:r>
              <a:rPr lang="hu-HU" dirty="0" err="1" smtClean="0"/>
              <a:t>identations</a:t>
            </a:r>
            <a:r>
              <a:rPr lang="hu-HU" dirty="0" smtClean="0"/>
              <a:t> – </a:t>
            </a:r>
            <a:r>
              <a:rPr lang="hu-HU" dirty="0" err="1" smtClean="0"/>
              <a:t>pits</a:t>
            </a:r>
            <a:r>
              <a:rPr lang="hu-HU" dirty="0" smtClean="0"/>
              <a:t>, </a:t>
            </a:r>
            <a:r>
              <a:rPr lang="hu-HU" dirty="0" err="1" smtClean="0"/>
              <a:t>encoded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spiral</a:t>
            </a:r>
            <a:r>
              <a:rPr lang="hu-HU" dirty="0" smtClean="0"/>
              <a:t> </a:t>
            </a:r>
            <a:r>
              <a:rPr lang="hu-HU" dirty="0" err="1" smtClean="0"/>
              <a:t>track</a:t>
            </a:r>
            <a:r>
              <a:rPr lang="hu-HU" dirty="0" smtClean="0"/>
              <a:t> </a:t>
            </a:r>
            <a:r>
              <a:rPr lang="hu-HU" dirty="0" err="1" smtClean="0"/>
              <a:t>moulded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top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polycarbonate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 smtClean="0"/>
          </a:p>
          <a:p>
            <a:pPr lvl="1"/>
            <a:r>
              <a:rPr lang="hu-HU" dirty="0" err="1" smtClean="0"/>
              <a:t>Areas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pits</a:t>
            </a:r>
            <a:r>
              <a:rPr lang="hu-HU" dirty="0" smtClean="0"/>
              <a:t> = </a:t>
            </a:r>
            <a:r>
              <a:rPr lang="hu-HU" dirty="0" err="1" smtClean="0"/>
              <a:t>lands</a:t>
            </a:r>
            <a:endParaRPr lang="hu-HU" dirty="0" smtClean="0"/>
          </a:p>
          <a:p>
            <a:pPr lvl="1"/>
            <a:r>
              <a:rPr lang="hu-HU" dirty="0" smtClean="0"/>
              <a:t>Pit: 100 nm </a:t>
            </a:r>
            <a:r>
              <a:rPr lang="hu-HU" dirty="0" err="1" smtClean="0"/>
              <a:t>deep</a:t>
            </a:r>
            <a:r>
              <a:rPr lang="hu-HU" dirty="0" smtClean="0"/>
              <a:t>, 500 nm </a:t>
            </a:r>
            <a:r>
              <a:rPr lang="hu-HU" dirty="0" err="1" smtClean="0"/>
              <a:t>wide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varies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850 </a:t>
            </a:r>
            <a:r>
              <a:rPr lang="hu-HU" dirty="0" err="1" smtClean="0"/>
              <a:t>to</a:t>
            </a:r>
            <a:r>
              <a:rPr lang="hu-HU" dirty="0" smtClean="0"/>
              <a:t> 3500 nm </a:t>
            </a:r>
            <a:r>
              <a:rPr lang="hu-HU" dirty="0" err="1" smtClean="0"/>
              <a:t>long</a:t>
            </a:r>
            <a:endParaRPr lang="hu-HU" dirty="0" smtClean="0"/>
          </a:p>
          <a:p>
            <a:pPr lvl="1"/>
            <a:r>
              <a:rPr lang="hu-HU" dirty="0" err="1" smtClean="0"/>
              <a:t>Pitch</a:t>
            </a:r>
            <a:r>
              <a:rPr lang="hu-HU" dirty="0" smtClean="0"/>
              <a:t>: </a:t>
            </a:r>
            <a:r>
              <a:rPr lang="hu-HU" dirty="0" err="1" smtClean="0"/>
              <a:t>distance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tracks</a:t>
            </a:r>
            <a:r>
              <a:rPr lang="hu-HU" dirty="0" smtClean="0"/>
              <a:t> (CD: 1600 nm DVD: 740 nm)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CD/DVD 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err="1" smtClean="0"/>
              <a:t>Comparison</a:t>
            </a:r>
            <a:r>
              <a:rPr lang="hu-HU" dirty="0" smtClean="0"/>
              <a:t> CD, DVD, HD DVD and </a:t>
            </a:r>
            <a:r>
              <a:rPr lang="hu-HU" dirty="0" err="1" smtClean="0"/>
              <a:t>Blu-ray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1026" name="Picture 2" descr="File:Comparison CD DVD HDDVD B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54" y="2492139"/>
            <a:ext cx="7070892" cy="353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CD/DVD III.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4334376" cy="5167312"/>
          </a:xfrm>
        </p:spPr>
        <p:txBody>
          <a:bodyPr>
            <a:normAutofit/>
          </a:bodyPr>
          <a:lstStyle/>
          <a:p>
            <a:r>
              <a:rPr lang="hu-HU" dirty="0" smtClean="0"/>
              <a:t>Diagram of CD </a:t>
            </a:r>
            <a:r>
              <a:rPr lang="hu-HU" dirty="0" err="1" smtClean="0"/>
              <a:t>layers</a:t>
            </a:r>
            <a:endParaRPr lang="hu-HU" dirty="0" smtClean="0"/>
          </a:p>
          <a:p>
            <a:pPr lvl="1"/>
            <a:r>
              <a:rPr lang="hu-HU" dirty="0" smtClean="0"/>
              <a:t>A: </a:t>
            </a:r>
            <a:r>
              <a:rPr lang="hu-HU" dirty="0" err="1" smtClean="0"/>
              <a:t>Polycarbonate</a:t>
            </a:r>
            <a:r>
              <a:rPr lang="hu-HU" dirty="0" smtClean="0"/>
              <a:t> dics </a:t>
            </a:r>
            <a:r>
              <a:rPr lang="hu-HU" dirty="0" err="1" smtClean="0"/>
              <a:t>layer</a:t>
            </a:r>
            <a:r>
              <a:rPr lang="hu-HU" dirty="0" smtClean="0"/>
              <a:t> has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encoded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bumps</a:t>
            </a:r>
            <a:endParaRPr lang="hu-HU" dirty="0" smtClean="0"/>
          </a:p>
          <a:p>
            <a:pPr lvl="1"/>
            <a:r>
              <a:rPr lang="hu-HU" dirty="0" smtClean="0"/>
              <a:t>B: A </a:t>
            </a:r>
            <a:r>
              <a:rPr lang="hu-HU" dirty="0" err="1" smtClean="0"/>
              <a:t>shiny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r>
              <a:rPr lang="hu-HU" dirty="0" smtClean="0"/>
              <a:t> </a:t>
            </a:r>
            <a:r>
              <a:rPr lang="hu-HU" dirty="0" err="1" smtClean="0"/>
              <a:t>reflects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laser</a:t>
            </a:r>
            <a:endParaRPr lang="hu-HU" dirty="0" smtClean="0"/>
          </a:p>
          <a:p>
            <a:pPr lvl="1"/>
            <a:r>
              <a:rPr lang="hu-HU" dirty="0" smtClean="0"/>
              <a:t>C: A </a:t>
            </a:r>
            <a:r>
              <a:rPr lang="hu-HU" dirty="0" err="1" smtClean="0"/>
              <a:t>layer</a:t>
            </a:r>
            <a:r>
              <a:rPr lang="hu-HU" dirty="0" smtClean="0"/>
              <a:t> of </a:t>
            </a:r>
            <a:r>
              <a:rPr lang="hu-HU" dirty="0" err="1" smtClean="0"/>
              <a:t>lacquer</a:t>
            </a:r>
            <a:r>
              <a:rPr lang="hu-HU" dirty="0" smtClean="0"/>
              <a:t> </a:t>
            </a:r>
            <a:r>
              <a:rPr lang="hu-HU" dirty="0" err="1" smtClean="0"/>
              <a:t>protects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shiny</a:t>
            </a:r>
            <a:r>
              <a:rPr lang="hu-HU" dirty="0" smtClean="0"/>
              <a:t> </a:t>
            </a:r>
            <a:r>
              <a:rPr lang="hu-HU" dirty="0" err="1" smtClean="0"/>
              <a:t>layer</a:t>
            </a:r>
            <a:endParaRPr lang="hu-HU" dirty="0"/>
          </a:p>
          <a:p>
            <a:pPr lvl="1"/>
            <a:r>
              <a:rPr lang="hu-HU" dirty="0" smtClean="0"/>
              <a:t>D: </a:t>
            </a:r>
            <a:r>
              <a:rPr lang="hu-HU" dirty="0" err="1" smtClean="0"/>
              <a:t>Artwork</a:t>
            </a:r>
            <a:r>
              <a:rPr lang="hu-HU" dirty="0" smtClean="0"/>
              <a:t> is </a:t>
            </a:r>
            <a:r>
              <a:rPr lang="hu-HU" dirty="0" err="1" smtClean="0"/>
              <a:t>screen</a:t>
            </a:r>
            <a:r>
              <a:rPr lang="hu-HU" dirty="0" smtClean="0"/>
              <a:t> printed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top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disc</a:t>
            </a:r>
            <a:endParaRPr lang="hu-HU" dirty="0" smtClean="0"/>
          </a:p>
          <a:p>
            <a:pPr lvl="1"/>
            <a:r>
              <a:rPr lang="hu-HU" dirty="0" smtClean="0"/>
              <a:t>E: A </a:t>
            </a:r>
            <a:r>
              <a:rPr lang="hu-HU" dirty="0" err="1" smtClean="0"/>
              <a:t>laser</a:t>
            </a:r>
            <a:r>
              <a:rPr lang="hu-HU" dirty="0" smtClean="0"/>
              <a:t> </a:t>
            </a:r>
            <a:r>
              <a:rPr lang="hu-HU" dirty="0" err="1" smtClean="0"/>
              <a:t>beam</a:t>
            </a:r>
            <a:r>
              <a:rPr lang="hu-HU" dirty="0" smtClean="0"/>
              <a:t> </a:t>
            </a:r>
            <a:r>
              <a:rPr lang="hu-HU" dirty="0" err="1" smtClean="0"/>
              <a:t>reads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CD and is </a:t>
            </a:r>
            <a:r>
              <a:rPr lang="hu-HU" dirty="0" err="1" smtClean="0"/>
              <a:t>reflected</a:t>
            </a:r>
            <a:r>
              <a:rPr lang="hu-HU" dirty="0" smtClean="0"/>
              <a:t> back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sensor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converts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electronic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026" y="1825624"/>
            <a:ext cx="4180974" cy="418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CD/DVD IV.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8477"/>
          </a:xfrm>
        </p:spPr>
        <p:txBody>
          <a:bodyPr>
            <a:normAutofit/>
          </a:bodyPr>
          <a:lstStyle/>
          <a:p>
            <a:r>
              <a:rPr lang="hu-HU" dirty="0" err="1" smtClean="0"/>
              <a:t>Physical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 II.</a:t>
            </a:r>
          </a:p>
          <a:p>
            <a:pPr lvl="1"/>
            <a:r>
              <a:rPr lang="hu-HU" dirty="0" smtClean="0"/>
              <a:t>Motor – </a:t>
            </a:r>
            <a:r>
              <a:rPr lang="hu-HU" dirty="0" err="1" smtClean="0"/>
              <a:t>spins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disc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1.2-1.4 m/s (500 RPM – </a:t>
            </a:r>
            <a:r>
              <a:rPr lang="hu-HU" dirty="0" err="1" smtClean="0"/>
              <a:t>inside</a:t>
            </a:r>
            <a:r>
              <a:rPr lang="hu-HU" dirty="0" smtClean="0"/>
              <a:t>, 200 RPM </a:t>
            </a:r>
            <a:r>
              <a:rPr lang="hu-HU" dirty="0" err="1" smtClean="0"/>
              <a:t>outside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Program </a:t>
            </a:r>
            <a:r>
              <a:rPr lang="hu-HU" dirty="0" err="1" smtClean="0"/>
              <a:t>area</a:t>
            </a:r>
            <a:r>
              <a:rPr lang="hu-HU" dirty="0" smtClean="0"/>
              <a:t> is 86.25 cm</a:t>
            </a:r>
            <a:r>
              <a:rPr lang="hu-HU" baseline="30000" dirty="0" smtClean="0"/>
              <a:t>2</a:t>
            </a:r>
            <a:endParaRPr lang="hu-HU" dirty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length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recordable</a:t>
            </a:r>
            <a:r>
              <a:rPr lang="hu-HU" dirty="0" smtClean="0"/>
              <a:t> </a:t>
            </a:r>
            <a:r>
              <a:rPr lang="hu-HU" dirty="0" err="1" smtClean="0"/>
              <a:t>spiral</a:t>
            </a:r>
            <a:r>
              <a:rPr lang="hu-HU" dirty="0" smtClean="0"/>
              <a:t> is 5.38 km</a:t>
            </a:r>
          </a:p>
          <a:p>
            <a:pPr lvl="1"/>
            <a:r>
              <a:rPr lang="hu-HU" dirty="0" smtClean="0"/>
              <a:t>Read: </a:t>
            </a:r>
            <a:r>
              <a:rPr lang="hu-HU" dirty="0" err="1" smtClean="0"/>
              <a:t>focusing</a:t>
            </a:r>
            <a:r>
              <a:rPr lang="hu-HU" dirty="0" smtClean="0"/>
              <a:t> a 780 nm </a:t>
            </a:r>
            <a:r>
              <a:rPr lang="hu-HU" dirty="0" err="1" smtClean="0"/>
              <a:t>wavelength</a:t>
            </a:r>
            <a:r>
              <a:rPr lang="hu-HU" dirty="0" smtClean="0"/>
              <a:t> </a:t>
            </a:r>
            <a:r>
              <a:rPr lang="hu-HU" dirty="0" err="1" smtClean="0"/>
              <a:t>semiconductor</a:t>
            </a:r>
            <a:r>
              <a:rPr lang="hu-HU" dirty="0" smtClean="0"/>
              <a:t> </a:t>
            </a:r>
            <a:r>
              <a:rPr lang="hu-HU" dirty="0" err="1" smtClean="0"/>
              <a:t>laser</a:t>
            </a:r>
            <a:r>
              <a:rPr lang="hu-HU" dirty="0" smtClean="0"/>
              <a:t> (DVD 650 nm)</a:t>
            </a:r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height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pits</a:t>
            </a:r>
            <a:r>
              <a:rPr lang="hu-HU" dirty="0" smtClean="0"/>
              <a:t> and </a:t>
            </a:r>
            <a:r>
              <a:rPr lang="hu-HU" dirty="0" err="1" smtClean="0"/>
              <a:t>lands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difference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light</a:t>
            </a:r>
            <a:r>
              <a:rPr lang="hu-HU" dirty="0" smtClean="0"/>
              <a:t> is </a:t>
            </a:r>
            <a:r>
              <a:rPr lang="hu-HU" dirty="0" err="1" smtClean="0"/>
              <a:t>reflected</a:t>
            </a:r>
            <a:endParaRPr lang="hu-HU" dirty="0"/>
          </a:p>
          <a:p>
            <a:pPr lvl="1"/>
            <a:r>
              <a:rPr lang="hu-HU" dirty="0" err="1" smtClean="0"/>
              <a:t>Measuring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intensity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photodiode</a:t>
            </a:r>
            <a:endParaRPr lang="hu-HU" dirty="0"/>
          </a:p>
          <a:p>
            <a:pPr lvl="1"/>
            <a:r>
              <a:rPr lang="hu-HU" dirty="0" err="1" smtClean="0"/>
              <a:t>Non-return-to-zero</a:t>
            </a:r>
            <a:r>
              <a:rPr lang="hu-HU" dirty="0" smtClean="0"/>
              <a:t>, </a:t>
            </a:r>
            <a:r>
              <a:rPr lang="hu-HU" dirty="0" err="1" smtClean="0"/>
              <a:t>inverted</a:t>
            </a:r>
            <a:r>
              <a:rPr lang="hu-HU" dirty="0" smtClean="0"/>
              <a:t> </a:t>
            </a:r>
            <a:r>
              <a:rPr lang="hu-HU" dirty="0" err="1" smtClean="0"/>
              <a:t>encoding</a:t>
            </a:r>
            <a:r>
              <a:rPr lang="hu-HU" dirty="0" smtClean="0"/>
              <a:t> is </a:t>
            </a:r>
            <a:r>
              <a:rPr lang="hu-HU" dirty="0" err="1" smtClean="0"/>
              <a:t>used</a:t>
            </a:r>
            <a:endParaRPr lang="hu-HU" dirty="0"/>
          </a:p>
          <a:p>
            <a:pPr lvl="1"/>
            <a:r>
              <a:rPr lang="hu-HU" dirty="0" err="1" smtClean="0"/>
              <a:t>Eight-to-fourteen</a:t>
            </a:r>
            <a:r>
              <a:rPr lang="hu-HU" dirty="0" smtClean="0"/>
              <a:t> </a:t>
            </a:r>
            <a:r>
              <a:rPr lang="hu-HU" dirty="0" err="1" smtClean="0"/>
              <a:t>modulation</a:t>
            </a:r>
            <a:r>
              <a:rPr lang="hu-HU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CD/DVD V.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90"/>
            <a:ext cx="7886700" cy="5167312"/>
          </a:xfrm>
        </p:spPr>
        <p:txBody>
          <a:bodyPr>
            <a:normAutofit/>
          </a:bodyPr>
          <a:lstStyle/>
          <a:p>
            <a:r>
              <a:rPr lang="hu-HU" dirty="0" smtClean="0"/>
              <a:t>20 </a:t>
            </a:r>
            <a:r>
              <a:rPr lang="hu-HU" dirty="0" err="1" smtClean="0"/>
              <a:t>µm</a:t>
            </a:r>
            <a:r>
              <a:rPr lang="hu-HU" dirty="0" smtClean="0"/>
              <a:t> image of CD </a:t>
            </a:r>
            <a:r>
              <a:rPr lang="hu-HU" dirty="0" err="1" smtClean="0"/>
              <a:t>Stamper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062" y="2240758"/>
            <a:ext cx="43338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Interactions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atoms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418070" cy="4351338"/>
          </a:xfrm>
        </p:spPr>
        <p:txBody>
          <a:bodyPr/>
          <a:lstStyle/>
          <a:p>
            <a:pPr algn="just"/>
            <a:r>
              <a:rPr lang="hu-HU" dirty="0" err="1" smtClean="0"/>
              <a:t>Chemical</a:t>
            </a:r>
            <a:r>
              <a:rPr lang="hu-HU" dirty="0" smtClean="0"/>
              <a:t> </a:t>
            </a:r>
            <a:r>
              <a:rPr lang="hu-HU" dirty="0" err="1" smtClean="0"/>
              <a:t>bond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attraction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atoms</a:t>
            </a:r>
            <a:endParaRPr lang="hu-HU" dirty="0" smtClean="0"/>
          </a:p>
          <a:p>
            <a:pPr lvl="1" algn="just"/>
            <a:r>
              <a:rPr lang="hu-HU" dirty="0" err="1" smtClean="0"/>
              <a:t>Ionic</a:t>
            </a:r>
            <a:r>
              <a:rPr lang="hu-HU" dirty="0" smtClean="0"/>
              <a:t> </a:t>
            </a:r>
            <a:r>
              <a:rPr lang="hu-HU" dirty="0" err="1" smtClean="0"/>
              <a:t>bond</a:t>
            </a:r>
            <a:r>
              <a:rPr lang="hu-HU" dirty="0" smtClean="0"/>
              <a:t> – </a:t>
            </a:r>
            <a:r>
              <a:rPr lang="hu-HU" dirty="0" err="1" smtClean="0"/>
              <a:t>electrostatic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atoms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hu-HU" dirty="0" err="1" smtClean="0"/>
              <a:t>electronegativity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endParaRPr lang="hu-HU" dirty="0" smtClean="0"/>
          </a:p>
          <a:p>
            <a:pPr lvl="1" algn="just"/>
            <a:r>
              <a:rPr lang="hu-HU" dirty="0" err="1" smtClean="0"/>
              <a:t>Covalent</a:t>
            </a:r>
            <a:r>
              <a:rPr lang="hu-HU" dirty="0" smtClean="0"/>
              <a:t> </a:t>
            </a:r>
            <a:r>
              <a:rPr lang="hu-HU" dirty="0" err="1" smtClean="0"/>
              <a:t>bond</a:t>
            </a:r>
            <a:r>
              <a:rPr lang="hu-HU" dirty="0" smtClean="0"/>
              <a:t> –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electronegativity</a:t>
            </a:r>
            <a:r>
              <a:rPr lang="hu-HU" dirty="0" smtClean="0"/>
              <a:t> </a:t>
            </a:r>
            <a:r>
              <a:rPr lang="hu-HU" dirty="0" err="1" smtClean="0"/>
              <a:t>difference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bonded</a:t>
            </a:r>
            <a:r>
              <a:rPr lang="hu-HU" dirty="0" smtClean="0"/>
              <a:t> </a:t>
            </a:r>
            <a:r>
              <a:rPr lang="hu-HU" dirty="0" err="1" smtClean="0"/>
              <a:t>atoms</a:t>
            </a:r>
            <a:r>
              <a:rPr lang="hu-HU" dirty="0" smtClean="0"/>
              <a:t> is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nonexistent</a:t>
            </a:r>
            <a:r>
              <a:rPr lang="hu-HU" dirty="0" smtClean="0"/>
              <a:t> (most </a:t>
            </a:r>
            <a:r>
              <a:rPr lang="hu-HU" dirty="0" err="1" smtClean="0"/>
              <a:t>organic</a:t>
            </a:r>
            <a:r>
              <a:rPr lang="hu-HU" dirty="0" smtClean="0"/>
              <a:t> </a:t>
            </a:r>
            <a:r>
              <a:rPr lang="hu-HU" dirty="0" err="1" smtClean="0"/>
              <a:t>compounds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covalent</a:t>
            </a:r>
            <a:r>
              <a:rPr lang="hu-HU" dirty="0" smtClean="0"/>
              <a:t>)</a:t>
            </a:r>
          </a:p>
          <a:p>
            <a:pPr lvl="2" algn="just"/>
            <a:r>
              <a:rPr lang="hu-HU" dirty="0" err="1" smtClean="0"/>
              <a:t>Single</a:t>
            </a:r>
            <a:r>
              <a:rPr lang="hu-HU" dirty="0" smtClean="0"/>
              <a:t> and </a:t>
            </a:r>
            <a:r>
              <a:rPr lang="hu-HU" dirty="0" err="1" smtClean="0"/>
              <a:t>multiple</a:t>
            </a:r>
            <a:r>
              <a:rPr lang="hu-HU" dirty="0" smtClean="0"/>
              <a:t> </a:t>
            </a:r>
            <a:r>
              <a:rPr lang="hu-HU" dirty="0" err="1" smtClean="0"/>
              <a:t>bonds</a:t>
            </a:r>
            <a:r>
              <a:rPr lang="hu-HU" dirty="0" smtClean="0"/>
              <a:t> – </a:t>
            </a:r>
            <a:r>
              <a:rPr lang="hu-HU" dirty="0" err="1" smtClean="0"/>
              <a:t>sharing</a:t>
            </a:r>
            <a:r>
              <a:rPr lang="hu-HU" dirty="0" smtClean="0"/>
              <a:t> of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pair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endParaRPr lang="hu-HU" u="sng" dirty="0"/>
          </a:p>
          <a:p>
            <a:pPr marL="914400" lvl="2" indent="0" algn="just">
              <a:buNone/>
            </a:pPr>
            <a:r>
              <a:rPr lang="hu-HU" dirty="0" err="1" smtClean="0"/>
              <a:t>electrons</a:t>
            </a:r>
            <a:r>
              <a:rPr lang="hu-HU" dirty="0" smtClean="0"/>
              <a:t> – </a:t>
            </a:r>
            <a:r>
              <a:rPr lang="hu-HU" dirty="0" err="1" smtClean="0"/>
              <a:t>sigma</a:t>
            </a:r>
            <a:r>
              <a:rPr lang="hu-HU" dirty="0" smtClean="0"/>
              <a:t> and pi </a:t>
            </a:r>
            <a:r>
              <a:rPr lang="hu-HU" dirty="0" err="1" smtClean="0"/>
              <a:t>bond</a:t>
            </a:r>
            <a:endParaRPr lang="hu-HU" dirty="0" smtClean="0"/>
          </a:p>
          <a:p>
            <a:pPr lvl="2" algn="just"/>
            <a:r>
              <a:rPr lang="hu-HU" dirty="0" err="1" smtClean="0"/>
              <a:t>Metallic</a:t>
            </a:r>
            <a:r>
              <a:rPr lang="hu-HU" dirty="0" smtClean="0"/>
              <a:t> </a:t>
            </a:r>
            <a:r>
              <a:rPr lang="hu-HU" dirty="0" err="1" smtClean="0"/>
              <a:t>bonding</a:t>
            </a:r>
            <a:r>
              <a:rPr lang="hu-HU" dirty="0" smtClean="0"/>
              <a:t> – </a:t>
            </a:r>
            <a:r>
              <a:rPr lang="hu-HU" dirty="0" err="1" smtClean="0"/>
              <a:t>bonding</a:t>
            </a:r>
            <a:r>
              <a:rPr lang="hu-HU" dirty="0" smtClean="0"/>
              <a:t> </a:t>
            </a:r>
            <a:r>
              <a:rPr lang="hu-HU" dirty="0" err="1" smtClean="0"/>
              <a:t>electrons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delocalized</a:t>
            </a:r>
            <a:r>
              <a:rPr lang="hu-HU" dirty="0" smtClean="0"/>
              <a:t> over a </a:t>
            </a:r>
            <a:r>
              <a:rPr lang="hu-HU" dirty="0" err="1" smtClean="0"/>
              <a:t>lattice</a:t>
            </a:r>
            <a:r>
              <a:rPr lang="hu-HU" dirty="0" smtClean="0"/>
              <a:t> of </a:t>
            </a:r>
            <a:r>
              <a:rPr lang="hu-HU" dirty="0" err="1" smtClean="0"/>
              <a:t>atoms</a:t>
            </a:r>
            <a:endParaRPr lang="hu-HU" dirty="0" smtClean="0"/>
          </a:p>
          <a:p>
            <a:pPr lvl="1" algn="just"/>
            <a:r>
              <a:rPr lang="hu-HU" dirty="0" err="1" smtClean="0"/>
              <a:t>Intermolecular</a:t>
            </a:r>
            <a:r>
              <a:rPr lang="hu-HU" dirty="0" smtClean="0"/>
              <a:t> </a:t>
            </a:r>
            <a:r>
              <a:rPr lang="hu-HU" dirty="0" err="1" smtClean="0"/>
              <a:t>bonding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66" y="1110379"/>
            <a:ext cx="1148923" cy="9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5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hu-HU" dirty="0" err="1"/>
              <a:t>Intermolecular</a:t>
            </a:r>
            <a:r>
              <a:rPr lang="hu-HU" dirty="0"/>
              <a:t> </a:t>
            </a:r>
            <a:r>
              <a:rPr lang="hu-HU" dirty="0" err="1" smtClean="0"/>
              <a:t>forces</a:t>
            </a:r>
            <a:r>
              <a:rPr lang="hu-HU" dirty="0" smtClean="0"/>
              <a:t> I.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Forces</a:t>
            </a:r>
            <a:r>
              <a:rPr lang="hu-HU" dirty="0" smtClean="0"/>
              <a:t> of </a:t>
            </a:r>
            <a:r>
              <a:rPr lang="hu-HU" dirty="0" err="1" smtClean="0"/>
              <a:t>attraction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repulsion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act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neighboring</a:t>
            </a:r>
            <a:r>
              <a:rPr lang="hu-HU" dirty="0" smtClean="0"/>
              <a:t> </a:t>
            </a:r>
            <a:r>
              <a:rPr lang="hu-HU" dirty="0" err="1" smtClean="0"/>
              <a:t>particles</a:t>
            </a:r>
            <a:endParaRPr lang="hu-HU" dirty="0" smtClean="0"/>
          </a:p>
          <a:p>
            <a:pPr lvl="1"/>
            <a:r>
              <a:rPr lang="hu-HU" dirty="0" err="1" smtClean="0"/>
              <a:t>Hydrogen</a:t>
            </a:r>
            <a:r>
              <a:rPr lang="hu-HU" dirty="0" smtClean="0"/>
              <a:t> </a:t>
            </a:r>
            <a:r>
              <a:rPr lang="hu-HU" dirty="0" err="1" smtClean="0"/>
              <a:t>Bonds</a:t>
            </a:r>
            <a:r>
              <a:rPr lang="hu-HU" dirty="0" smtClean="0"/>
              <a:t>: </a:t>
            </a:r>
            <a:r>
              <a:rPr lang="hu-HU" dirty="0" err="1" smtClean="0"/>
              <a:t>attraction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err="1" smtClean="0"/>
              <a:t>ione</a:t>
            </a:r>
            <a:r>
              <a:rPr lang="hu-HU" dirty="0" smtClean="0"/>
              <a:t> </a:t>
            </a:r>
            <a:r>
              <a:rPr lang="hu-HU" dirty="0" err="1" smtClean="0"/>
              <a:t>pair</a:t>
            </a:r>
            <a:r>
              <a:rPr lang="hu-HU" dirty="0" smtClean="0"/>
              <a:t> of an </a:t>
            </a:r>
            <a:r>
              <a:rPr lang="hu-HU" dirty="0" err="1" smtClean="0"/>
              <a:t>electronegative</a:t>
            </a:r>
            <a:r>
              <a:rPr lang="hu-HU" dirty="0" smtClean="0"/>
              <a:t> atom and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hydrogen</a:t>
            </a:r>
            <a:r>
              <a:rPr lang="hu-HU" dirty="0" smtClean="0"/>
              <a:t> atom </a:t>
            </a:r>
            <a:r>
              <a:rPr lang="hu-HU" dirty="0" err="1" smtClean="0"/>
              <a:t>that</a:t>
            </a:r>
            <a:r>
              <a:rPr lang="hu-HU" dirty="0" smtClean="0"/>
              <a:t> is </a:t>
            </a:r>
            <a:r>
              <a:rPr lang="hu-HU" dirty="0" err="1" smtClean="0"/>
              <a:t>bonded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either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N, O </a:t>
            </a:r>
            <a:r>
              <a:rPr lang="hu-HU" dirty="0" err="1" smtClean="0"/>
              <a:t>or</a:t>
            </a:r>
            <a:r>
              <a:rPr lang="hu-HU" dirty="0" smtClean="0"/>
              <a:t> F.</a:t>
            </a:r>
          </a:p>
          <a:p>
            <a:pPr lvl="1"/>
            <a:r>
              <a:rPr lang="hu-HU" dirty="0" smtClean="0"/>
              <a:t>Van der Waals </a:t>
            </a:r>
            <a:r>
              <a:rPr lang="hu-HU" dirty="0" err="1" smtClean="0"/>
              <a:t>forces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3076" name="Picture 4" descr="Hydrogen-bonding-in-water-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18" y="2622222"/>
            <a:ext cx="1792432" cy="10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3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Intermolecular</a:t>
            </a:r>
            <a:r>
              <a:rPr lang="hu-HU" dirty="0" smtClean="0"/>
              <a:t> </a:t>
            </a:r>
            <a:r>
              <a:rPr lang="hu-HU" dirty="0" err="1" smtClean="0"/>
              <a:t>forces</a:t>
            </a:r>
            <a:r>
              <a:rPr lang="hu-HU" dirty="0" smtClean="0"/>
              <a:t> II. 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938035" cy="50323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hu-HU" sz="2700" dirty="0" smtClean="0"/>
              <a:t>Van der Waals </a:t>
            </a:r>
            <a:r>
              <a:rPr lang="hu-HU" sz="2700" dirty="0" err="1" smtClean="0"/>
              <a:t>forces</a:t>
            </a:r>
            <a:r>
              <a:rPr lang="hu-HU" sz="2700" dirty="0" smtClean="0"/>
              <a:t>:</a:t>
            </a:r>
            <a:r>
              <a:rPr lang="hu-HU" sz="2700" dirty="0"/>
              <a:t/>
            </a:r>
            <a:br>
              <a:rPr lang="hu-HU" sz="2700" dirty="0"/>
            </a:br>
            <a:r>
              <a:rPr lang="en-US" sz="2400" dirty="0" smtClean="0"/>
              <a:t>the </a:t>
            </a:r>
            <a:r>
              <a:rPr lang="en-US" sz="2400" dirty="0"/>
              <a:t>residual attractive or repulsive forces between molecules or atomic groups that do not arise from a covalent bond, or electrostatic interaction of ions or of ionic groups with one another or with neutral molecules</a:t>
            </a:r>
            <a:endParaRPr lang="hu-HU" sz="2700" dirty="0" smtClean="0"/>
          </a:p>
          <a:p>
            <a:pPr lvl="1" algn="just"/>
            <a:r>
              <a:rPr lang="hu-HU" dirty="0" err="1" smtClean="0"/>
              <a:t>Keesom</a:t>
            </a:r>
            <a:r>
              <a:rPr lang="hu-HU" dirty="0" smtClean="0"/>
              <a:t> </a:t>
            </a:r>
            <a:r>
              <a:rPr lang="hu-HU" dirty="0" err="1" smtClean="0"/>
              <a:t>interaction</a:t>
            </a:r>
            <a:r>
              <a:rPr lang="hu-HU" dirty="0" smtClean="0"/>
              <a:t>: </a:t>
            </a:r>
            <a:r>
              <a:rPr lang="hu-HU" dirty="0" err="1" smtClean="0"/>
              <a:t>electrostatic</a:t>
            </a:r>
            <a:r>
              <a:rPr lang="hu-HU" dirty="0" smtClean="0"/>
              <a:t> </a:t>
            </a:r>
            <a:r>
              <a:rPr lang="hu-HU" dirty="0" err="1" smtClean="0"/>
              <a:t>inter-actions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charges</a:t>
            </a:r>
            <a:r>
              <a:rPr lang="hu-HU" dirty="0" smtClean="0"/>
              <a:t>, </a:t>
            </a:r>
            <a:r>
              <a:rPr lang="hu-HU" dirty="0" err="1" smtClean="0"/>
              <a:t>dipoles</a:t>
            </a:r>
            <a:r>
              <a:rPr lang="hu-HU" dirty="0" smtClean="0"/>
              <a:t>, </a:t>
            </a:r>
            <a:r>
              <a:rPr lang="hu-HU" dirty="0" err="1" smtClean="0"/>
              <a:t>quadropoles</a:t>
            </a:r>
            <a:r>
              <a:rPr lang="hu-HU" dirty="0" smtClean="0"/>
              <a:t> and </a:t>
            </a:r>
            <a:r>
              <a:rPr lang="hu-HU" dirty="0" err="1" smtClean="0"/>
              <a:t>permanent</a:t>
            </a:r>
            <a:r>
              <a:rPr lang="hu-HU" dirty="0" smtClean="0"/>
              <a:t> </a:t>
            </a:r>
            <a:r>
              <a:rPr lang="hu-HU" dirty="0" err="1" smtClean="0"/>
              <a:t>multipoles</a:t>
            </a:r>
            <a:endParaRPr lang="hu-HU" dirty="0" smtClean="0"/>
          </a:p>
          <a:p>
            <a:pPr lvl="1" algn="just"/>
            <a:r>
              <a:rPr lang="hu-HU" dirty="0" err="1" smtClean="0"/>
              <a:t>Debye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: </a:t>
            </a:r>
            <a:r>
              <a:rPr lang="hu-HU" dirty="0" err="1" smtClean="0"/>
              <a:t>induction</a:t>
            </a:r>
            <a:r>
              <a:rPr lang="hu-HU" dirty="0" smtClean="0"/>
              <a:t> (</a:t>
            </a:r>
            <a:r>
              <a:rPr lang="hu-HU" dirty="0" err="1" smtClean="0"/>
              <a:t>polarization</a:t>
            </a:r>
            <a:r>
              <a:rPr lang="hu-HU" dirty="0" smtClean="0"/>
              <a:t>) </a:t>
            </a:r>
            <a:r>
              <a:rPr lang="hu-HU" dirty="0" err="1" smtClean="0"/>
              <a:t>arising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interactions</a:t>
            </a:r>
            <a:r>
              <a:rPr lang="hu-HU" dirty="0" smtClean="0"/>
              <a:t> </a:t>
            </a:r>
            <a:r>
              <a:rPr lang="hu-HU" dirty="0" err="1" smtClean="0"/>
              <a:t>between</a:t>
            </a:r>
            <a:r>
              <a:rPr lang="hu-HU" dirty="0" smtClean="0"/>
              <a:t> </a:t>
            </a:r>
            <a:r>
              <a:rPr lang="hu-HU" dirty="0" err="1" smtClean="0"/>
              <a:t>rotating</a:t>
            </a:r>
            <a:r>
              <a:rPr lang="hu-HU" dirty="0" smtClean="0"/>
              <a:t> </a:t>
            </a:r>
            <a:r>
              <a:rPr lang="hu-HU" dirty="0" err="1" smtClean="0"/>
              <a:t>dipoles</a:t>
            </a:r>
            <a:r>
              <a:rPr lang="hu-HU" dirty="0" smtClean="0"/>
              <a:t> and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polarizability</a:t>
            </a:r>
            <a:r>
              <a:rPr lang="hu-HU" dirty="0" smtClean="0"/>
              <a:t> of </a:t>
            </a:r>
            <a:r>
              <a:rPr lang="hu-HU" dirty="0" err="1" smtClean="0"/>
              <a:t>atoms</a:t>
            </a:r>
            <a:r>
              <a:rPr lang="hu-HU" dirty="0" smtClean="0"/>
              <a:t> and </a:t>
            </a:r>
            <a:r>
              <a:rPr lang="hu-HU" dirty="0" err="1" smtClean="0"/>
              <a:t>molecules</a:t>
            </a:r>
            <a:endParaRPr lang="hu-HU" dirty="0" smtClean="0"/>
          </a:p>
          <a:p>
            <a:pPr lvl="1" algn="just"/>
            <a:r>
              <a:rPr lang="hu-HU" dirty="0" smtClean="0"/>
              <a:t>London </a:t>
            </a:r>
            <a:r>
              <a:rPr lang="hu-HU" dirty="0" err="1" smtClean="0"/>
              <a:t>dispersion</a:t>
            </a:r>
            <a:r>
              <a:rPr lang="hu-HU" dirty="0" smtClean="0"/>
              <a:t> </a:t>
            </a:r>
            <a:r>
              <a:rPr lang="hu-HU" dirty="0" err="1" smtClean="0"/>
              <a:t>force</a:t>
            </a:r>
            <a:r>
              <a:rPr lang="hu-HU" dirty="0" smtClean="0"/>
              <a:t>: </a:t>
            </a:r>
            <a:r>
              <a:rPr lang="hu-HU" dirty="0" err="1" smtClean="0"/>
              <a:t>arises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non-zero</a:t>
            </a:r>
            <a:r>
              <a:rPr lang="hu-HU" dirty="0" smtClean="0"/>
              <a:t> </a:t>
            </a:r>
            <a:r>
              <a:rPr lang="hu-HU" dirty="0" err="1" smtClean="0"/>
              <a:t>instantaneous</a:t>
            </a:r>
            <a:r>
              <a:rPr lang="hu-HU" dirty="0" smtClean="0"/>
              <a:t> </a:t>
            </a:r>
            <a:r>
              <a:rPr lang="hu-HU" dirty="0" err="1" smtClean="0"/>
              <a:t>dipole</a:t>
            </a:r>
            <a:r>
              <a:rPr lang="hu-HU" dirty="0" smtClean="0"/>
              <a:t> </a:t>
            </a:r>
            <a:r>
              <a:rPr lang="hu-HU" dirty="0" err="1" smtClean="0"/>
              <a:t>moments</a:t>
            </a:r>
            <a:r>
              <a:rPr lang="hu-HU" dirty="0" smtClean="0"/>
              <a:t> of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atoms</a:t>
            </a:r>
            <a:r>
              <a:rPr lang="hu-HU" dirty="0" smtClean="0"/>
              <a:t> and </a:t>
            </a:r>
            <a:r>
              <a:rPr lang="hu-HU" dirty="0" err="1" smtClean="0"/>
              <a:t>molecules</a:t>
            </a:r>
            <a:endParaRPr lang="hu-HU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18" y="1917065"/>
            <a:ext cx="1792432" cy="202768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722918" y="3963943"/>
            <a:ext cx="179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Johannes </a:t>
            </a:r>
            <a:r>
              <a:rPr lang="hu-HU" dirty="0" err="1" smtClean="0"/>
              <a:t>Diderik</a:t>
            </a:r>
            <a:r>
              <a:rPr lang="hu-HU" dirty="0" smtClean="0"/>
              <a:t> van der Waals </a:t>
            </a:r>
          </a:p>
          <a:p>
            <a:pPr algn="ctr"/>
            <a:r>
              <a:rPr lang="hu-HU" dirty="0" smtClean="0"/>
              <a:t>(1837 –1923)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729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2" y="1403053"/>
            <a:ext cx="8523758" cy="39505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12800" y="5664200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schematic</a:t>
            </a:r>
            <a:r>
              <a:rPr lang="hu-HU" dirty="0" smtClean="0"/>
              <a:t> </a:t>
            </a:r>
            <a:r>
              <a:rPr lang="hu-HU" dirty="0" err="1" smtClean="0"/>
              <a:t>illustration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AFM 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five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r>
              <a:rPr lang="hu-HU" dirty="0" smtClean="0"/>
              <a:t> of an AFM </a:t>
            </a:r>
            <a:r>
              <a:rPr lang="hu-HU" dirty="0" err="1" smtClean="0"/>
              <a:t>setup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8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43" y="365126"/>
            <a:ext cx="7886700" cy="1325563"/>
          </a:xfrm>
        </p:spPr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r>
              <a:rPr lang="hu-HU" dirty="0" smtClean="0"/>
              <a:t> – 1. </a:t>
            </a:r>
            <a:r>
              <a:rPr lang="hu-HU" dirty="0" err="1" smtClean="0"/>
              <a:t>Force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85" y="4148985"/>
            <a:ext cx="4068822" cy="236135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4" y="1825624"/>
            <a:ext cx="3170301" cy="232336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825624"/>
            <a:ext cx="4446528" cy="5032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dirty="0" err="1" smtClean="0"/>
              <a:t>Single-leg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V-shaped</a:t>
            </a:r>
            <a:r>
              <a:rPr lang="hu-HU" dirty="0" smtClean="0"/>
              <a:t> </a:t>
            </a:r>
            <a:r>
              <a:rPr lang="hu-HU" dirty="0" err="1" smtClean="0"/>
              <a:t>canti-levers</a:t>
            </a:r>
            <a:endParaRPr lang="hu-HU" dirty="0" smtClean="0"/>
          </a:p>
          <a:p>
            <a:pPr algn="just"/>
            <a:r>
              <a:rPr lang="hu-HU" dirty="0" err="1" smtClean="0"/>
              <a:t>Silicon</a:t>
            </a:r>
            <a:r>
              <a:rPr lang="hu-HU" dirty="0" smtClean="0"/>
              <a:t>, </a:t>
            </a:r>
            <a:r>
              <a:rPr lang="hu-HU" dirty="0" err="1" smtClean="0"/>
              <a:t>silicon-dioxide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silicone</a:t>
            </a:r>
            <a:r>
              <a:rPr lang="hu-HU" dirty="0" smtClean="0"/>
              <a:t> </a:t>
            </a:r>
            <a:r>
              <a:rPr lang="hu-HU" dirty="0" err="1" smtClean="0"/>
              <a:t>nitride</a:t>
            </a:r>
            <a:endParaRPr lang="hu-HU" dirty="0" smtClean="0"/>
          </a:p>
          <a:p>
            <a:pPr algn="just"/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hundred</a:t>
            </a:r>
            <a:r>
              <a:rPr lang="hu-HU" dirty="0" smtClean="0"/>
              <a:t> </a:t>
            </a:r>
            <a:r>
              <a:rPr lang="hu-HU" dirty="0" err="1" smtClean="0"/>
              <a:t>micrometers</a:t>
            </a:r>
            <a:r>
              <a:rPr lang="hu-HU" dirty="0" smtClean="0"/>
              <a:t> </a:t>
            </a:r>
            <a:r>
              <a:rPr lang="hu-HU" dirty="0" err="1" smtClean="0"/>
              <a:t>long</a:t>
            </a:r>
            <a:r>
              <a:rPr lang="hu-HU" dirty="0" smtClean="0"/>
              <a:t>,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tens</a:t>
            </a:r>
            <a:r>
              <a:rPr lang="hu-HU" dirty="0" smtClean="0"/>
              <a:t> of </a:t>
            </a:r>
            <a:r>
              <a:rPr lang="hu-HU" dirty="0" err="1" smtClean="0"/>
              <a:t>micrometers</a:t>
            </a:r>
            <a:r>
              <a:rPr lang="hu-HU" dirty="0" smtClean="0"/>
              <a:t> </a:t>
            </a:r>
            <a:r>
              <a:rPr lang="hu-HU" dirty="0" err="1" smtClean="0"/>
              <a:t>wide</a:t>
            </a:r>
            <a:r>
              <a:rPr lang="hu-HU" dirty="0" smtClean="0"/>
              <a:t> and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micrometer</a:t>
            </a:r>
            <a:r>
              <a:rPr lang="hu-HU" dirty="0" smtClean="0"/>
              <a:t> </a:t>
            </a:r>
            <a:r>
              <a:rPr lang="hu-HU" dirty="0" err="1" smtClean="0"/>
              <a:t>thick</a:t>
            </a:r>
            <a:endParaRPr lang="hu-HU" dirty="0" smtClean="0"/>
          </a:p>
          <a:p>
            <a:pPr algn="just"/>
            <a:r>
              <a:rPr lang="hu-HU" dirty="0" err="1" smtClean="0"/>
              <a:t>Resonance</a:t>
            </a:r>
            <a:r>
              <a:rPr lang="hu-HU" dirty="0" smtClean="0"/>
              <a:t> </a:t>
            </a:r>
            <a:r>
              <a:rPr lang="hu-HU" dirty="0" err="1" smtClean="0"/>
              <a:t>frequencies</a:t>
            </a:r>
            <a:r>
              <a:rPr lang="hu-HU" dirty="0" smtClean="0"/>
              <a:t> </a:t>
            </a:r>
            <a:r>
              <a:rPr lang="hu-HU" dirty="0" err="1" smtClean="0"/>
              <a:t>bet-ween</a:t>
            </a:r>
            <a:r>
              <a:rPr lang="hu-HU" dirty="0" smtClean="0"/>
              <a:t> 10 and 100 kHz</a:t>
            </a:r>
          </a:p>
          <a:p>
            <a:pPr algn="just"/>
            <a:r>
              <a:rPr lang="hu-HU" dirty="0" err="1" smtClean="0"/>
              <a:t>Ideal</a:t>
            </a:r>
            <a:r>
              <a:rPr lang="hu-HU" dirty="0" smtClean="0"/>
              <a:t> </a:t>
            </a:r>
            <a:r>
              <a:rPr lang="hu-HU" dirty="0" err="1" smtClean="0"/>
              <a:t>tip</a:t>
            </a:r>
            <a:r>
              <a:rPr lang="hu-HU" dirty="0" smtClean="0"/>
              <a:t>: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aspect</a:t>
            </a:r>
            <a:r>
              <a:rPr lang="hu-HU" dirty="0" smtClean="0"/>
              <a:t> ratio,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radius</a:t>
            </a:r>
            <a:r>
              <a:rPr lang="hu-HU" dirty="0" smtClean="0"/>
              <a:t> of </a:t>
            </a:r>
            <a:r>
              <a:rPr lang="hu-HU" dirty="0" err="1" smtClean="0"/>
              <a:t>curvature</a:t>
            </a:r>
            <a:r>
              <a:rPr lang="hu-HU" dirty="0" smtClean="0"/>
              <a:t>, made of an </a:t>
            </a:r>
            <a:r>
              <a:rPr lang="hu-HU" dirty="0" err="1" smtClean="0"/>
              <a:t>extremely</a:t>
            </a:r>
            <a:r>
              <a:rPr lang="hu-HU" dirty="0" smtClean="0"/>
              <a:t> </a:t>
            </a:r>
            <a:r>
              <a:rPr lang="hu-HU" dirty="0" err="1" smtClean="0"/>
              <a:t>hard</a:t>
            </a:r>
            <a:r>
              <a:rPr lang="hu-HU" dirty="0" smtClean="0"/>
              <a:t> </a:t>
            </a:r>
            <a:r>
              <a:rPr lang="hu-HU" dirty="0" err="1" smtClean="0"/>
              <a:t>material</a:t>
            </a:r>
            <a:endParaRPr lang="hu-HU" dirty="0" smtClean="0"/>
          </a:p>
          <a:p>
            <a:pPr algn="just"/>
            <a:r>
              <a:rPr lang="hu-HU" dirty="0" smtClean="0"/>
              <a:t>Van der Waals </a:t>
            </a:r>
            <a:r>
              <a:rPr lang="hu-HU" dirty="0" err="1" smtClean="0"/>
              <a:t>forces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59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907" y="1825625"/>
            <a:ext cx="1644117" cy="7223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AFM </a:t>
            </a:r>
            <a:r>
              <a:rPr lang="hu-HU" dirty="0" err="1" smtClean="0"/>
              <a:t>Setup</a:t>
            </a:r>
            <a:r>
              <a:rPr lang="hu-HU" dirty="0" smtClean="0"/>
              <a:t> – 2. </a:t>
            </a:r>
            <a:r>
              <a:rPr lang="hu-HU" dirty="0" err="1" smtClean="0"/>
              <a:t>Scanning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800850" cy="50323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 err="1" smtClean="0"/>
              <a:t>Contact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static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r>
              <a:rPr lang="hu-HU" dirty="0" smtClean="0"/>
              <a:t>: </a:t>
            </a:r>
          </a:p>
          <a:p>
            <a:pPr lvl="1" algn="just"/>
            <a:r>
              <a:rPr lang="hu-HU" dirty="0" err="1" smtClean="0"/>
              <a:t>static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- </a:t>
            </a:r>
            <a:r>
              <a:rPr lang="hu-HU" dirty="0" err="1" smtClean="0"/>
              <a:t>deflection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detected</a:t>
            </a:r>
            <a:endParaRPr lang="hu-HU" dirty="0"/>
          </a:p>
          <a:p>
            <a:pPr lvl="1" algn="just"/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feed-back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kept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 </a:t>
            </a:r>
            <a:r>
              <a:rPr lang="hu-HU" dirty="0" err="1" smtClean="0"/>
              <a:t>constant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endParaRPr lang="hu-HU" dirty="0" smtClean="0"/>
          </a:p>
          <a:p>
            <a:pPr algn="just"/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tapping </a:t>
            </a:r>
            <a:r>
              <a:rPr lang="hu-HU" dirty="0" err="1" smtClean="0"/>
              <a:t>mode</a:t>
            </a:r>
            <a:r>
              <a:rPr lang="hu-HU" dirty="0" smtClean="0"/>
              <a:t>: </a:t>
            </a:r>
          </a:p>
          <a:p>
            <a:pPr lvl="1" algn="just"/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oscillate</a:t>
            </a:r>
            <a:r>
              <a:rPr lang="hu-HU" dirty="0" smtClean="0"/>
              <a:t> </a:t>
            </a:r>
            <a:r>
              <a:rPr lang="hu-HU" dirty="0" err="1" smtClean="0"/>
              <a:t>up</a:t>
            </a:r>
            <a:r>
              <a:rPr lang="hu-HU" dirty="0" smtClean="0"/>
              <a:t> and down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near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resonance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endParaRPr lang="hu-HU" dirty="0" smtClean="0"/>
          </a:p>
          <a:p>
            <a:pPr lvl="1" algn="just"/>
            <a:r>
              <a:rPr lang="hu-HU" dirty="0" err="1" smtClean="0"/>
              <a:t>Amplitude</a:t>
            </a:r>
            <a:r>
              <a:rPr lang="hu-HU" dirty="0" smtClean="0"/>
              <a:t> </a:t>
            </a:r>
            <a:r>
              <a:rPr lang="hu-HU" dirty="0" err="1" smtClean="0"/>
              <a:t>greather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10 nm (100-200 nm)</a:t>
            </a:r>
          </a:p>
          <a:p>
            <a:pPr lvl="1" algn="just"/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/>
              <a:t>tip</a:t>
            </a:r>
            <a:r>
              <a:rPr lang="hu-HU" dirty="0"/>
              <a:t> </a:t>
            </a:r>
            <a:r>
              <a:rPr lang="hu-HU" dirty="0" err="1"/>
              <a:t>gets</a:t>
            </a:r>
            <a:r>
              <a:rPr lang="hu-HU" dirty="0"/>
              <a:t> </a:t>
            </a:r>
            <a:r>
              <a:rPr lang="hu-HU" dirty="0" err="1"/>
              <a:t>closer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 smtClean="0"/>
              <a:t>sample</a:t>
            </a:r>
            <a:r>
              <a:rPr lang="hu-HU" dirty="0" smtClean="0"/>
              <a:t>,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amplitude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oscillation</a:t>
            </a:r>
            <a:r>
              <a:rPr lang="hu-HU" dirty="0" smtClean="0"/>
              <a:t>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, </a:t>
            </a:r>
            <a:r>
              <a:rPr lang="hu-HU" dirty="0" err="1" smtClean="0"/>
              <a:t>then</a:t>
            </a:r>
            <a:r>
              <a:rPr lang="hu-HU" dirty="0" smtClean="0"/>
              <a:t>  </a:t>
            </a:r>
            <a:r>
              <a:rPr lang="hu-HU" dirty="0" err="1" smtClean="0"/>
              <a:t>decrease</a:t>
            </a:r>
            <a:r>
              <a:rPr lang="hu-HU" dirty="0" smtClean="0"/>
              <a:t>.</a:t>
            </a:r>
          </a:p>
          <a:p>
            <a:pPr algn="just"/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modulation</a:t>
            </a:r>
            <a:r>
              <a:rPr lang="hu-HU" dirty="0" smtClean="0"/>
              <a:t> </a:t>
            </a:r>
            <a:r>
              <a:rPr lang="hu-HU" dirty="0" err="1" smtClean="0"/>
              <a:t>mode</a:t>
            </a:r>
            <a:r>
              <a:rPr lang="hu-HU" dirty="0" smtClean="0"/>
              <a:t>: </a:t>
            </a:r>
          </a:p>
          <a:p>
            <a:pPr lvl="1" algn="just"/>
            <a:r>
              <a:rPr lang="hu-HU" dirty="0" smtClean="0"/>
              <a:t>The </a:t>
            </a:r>
            <a:r>
              <a:rPr lang="hu-HU" dirty="0" err="1" smtClean="0"/>
              <a:t>cantilever</a:t>
            </a:r>
            <a:r>
              <a:rPr lang="hu-HU" dirty="0" smtClean="0"/>
              <a:t> </a:t>
            </a:r>
            <a:r>
              <a:rPr lang="hu-HU" dirty="0" err="1" smtClean="0"/>
              <a:t>oscillated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its</a:t>
            </a:r>
            <a:r>
              <a:rPr lang="hu-HU" dirty="0" smtClean="0"/>
              <a:t> </a:t>
            </a:r>
            <a:r>
              <a:rPr lang="hu-HU" dirty="0" err="1" smtClean="0"/>
              <a:t>resonant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above</a:t>
            </a:r>
            <a:r>
              <a:rPr lang="hu-HU" dirty="0" smtClean="0"/>
              <a:t> (</a:t>
            </a:r>
            <a:r>
              <a:rPr lang="hu-HU" dirty="0" err="1" smtClean="0"/>
              <a:t>amplitude</a:t>
            </a:r>
            <a:r>
              <a:rPr lang="hu-HU" dirty="0" smtClean="0"/>
              <a:t> </a:t>
            </a:r>
            <a:r>
              <a:rPr lang="hu-HU" dirty="0" err="1" smtClean="0"/>
              <a:t>modulation</a:t>
            </a:r>
            <a:r>
              <a:rPr lang="hu-HU" dirty="0" smtClean="0"/>
              <a:t>)</a:t>
            </a:r>
          </a:p>
          <a:p>
            <a:pPr lvl="1" algn="just"/>
            <a:r>
              <a:rPr lang="hu-HU" dirty="0" err="1" smtClean="0"/>
              <a:t>Amplitude</a:t>
            </a:r>
            <a:r>
              <a:rPr lang="hu-HU" dirty="0" smtClean="0"/>
              <a:t> less </a:t>
            </a:r>
            <a:r>
              <a:rPr lang="hu-HU" dirty="0" err="1" smtClean="0"/>
              <a:t>than</a:t>
            </a:r>
            <a:r>
              <a:rPr lang="hu-HU" dirty="0" smtClean="0"/>
              <a:t> 10 nm</a:t>
            </a:r>
          </a:p>
          <a:p>
            <a:pPr lvl="1" algn="just"/>
            <a:r>
              <a:rPr lang="hu-HU" dirty="0" smtClean="0"/>
              <a:t>Van der Waals – </a:t>
            </a:r>
            <a:r>
              <a:rPr lang="hu-HU" dirty="0" err="1" smtClean="0"/>
              <a:t>strongest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1 nm </a:t>
            </a:r>
            <a:r>
              <a:rPr lang="hu-HU" dirty="0" err="1" smtClean="0"/>
              <a:t>to</a:t>
            </a:r>
            <a:r>
              <a:rPr lang="hu-HU" dirty="0" smtClean="0"/>
              <a:t> 10 nm – </a:t>
            </a:r>
            <a:r>
              <a:rPr lang="hu-HU" dirty="0" err="1" smtClean="0"/>
              <a:t>decrease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resonance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cantilever</a:t>
            </a:r>
            <a:endParaRPr lang="hu-HU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20243" cy="6858001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" y="531259"/>
            <a:ext cx="475334" cy="993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3036929" y="3193163"/>
            <a:ext cx="669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odern No. 20" panose="02070704070505020303" pitchFamily="18" charset="0"/>
              </a:rPr>
              <a:t>Pázmány Péter </a:t>
            </a:r>
            <a:r>
              <a:rPr lang="hu-HU" sz="1400" dirty="0" err="1" smtClean="0">
                <a:latin typeface="Modern No. 20" panose="02070704070505020303" pitchFamily="18" charset="0"/>
              </a:rPr>
              <a:t>Catholic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Univeristy</a:t>
            </a:r>
            <a:r>
              <a:rPr lang="hu-HU" sz="1400" dirty="0" smtClean="0">
                <a:latin typeface="Modern No. 20" panose="02070704070505020303" pitchFamily="18" charset="0"/>
              </a:rPr>
              <a:t>, </a:t>
            </a:r>
            <a:r>
              <a:rPr lang="hu-HU" sz="1400" dirty="0" err="1" smtClean="0">
                <a:latin typeface="Modern No. 20" panose="02070704070505020303" pitchFamily="18" charset="0"/>
              </a:rPr>
              <a:t>Biomicrofluidics</a:t>
            </a:r>
            <a:r>
              <a:rPr lang="hu-HU" sz="1400" dirty="0" smtClean="0">
                <a:latin typeface="Modern No. 20" panose="02070704070505020303" pitchFamily="18" charset="0"/>
              </a:rPr>
              <a:t> </a:t>
            </a:r>
            <a:r>
              <a:rPr lang="hu-HU" sz="1400" dirty="0" err="1" smtClean="0">
                <a:latin typeface="Modern No. 20" panose="02070704070505020303" pitchFamily="18" charset="0"/>
              </a:rPr>
              <a:t>Laboratory</a:t>
            </a:r>
            <a:endParaRPr lang="hu-HU" sz="1400" dirty="0">
              <a:latin typeface="Modern No. 20" panose="020707040705050203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907" y="2942598"/>
            <a:ext cx="1644117" cy="8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1970</Words>
  <Application>Microsoft Office PowerPoint</Application>
  <PresentationFormat>Diavetítés a képernyőre (4:3 oldalarány)</PresentationFormat>
  <Paragraphs>327</Paragraphs>
  <Slides>36</Slides>
  <Notes>25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 Theme</vt:lpstr>
      <vt:lpstr>Training on AFM</vt:lpstr>
      <vt:lpstr>Informations, requirements</vt:lpstr>
      <vt:lpstr>Introduction</vt:lpstr>
      <vt:lpstr>Interactions between atoms I.</vt:lpstr>
      <vt:lpstr>Intermolecular forces I. </vt:lpstr>
      <vt:lpstr>Intermolecular forces II. </vt:lpstr>
      <vt:lpstr>AFM Setup</vt:lpstr>
      <vt:lpstr>AFM Setup – 1. Force sensor</vt:lpstr>
      <vt:lpstr>AFM Setup – 2. Scanning system</vt:lpstr>
      <vt:lpstr>AFM Setup – 3. Deflection system</vt:lpstr>
      <vt:lpstr>AFM Setup – 4. Feed-back system</vt:lpstr>
      <vt:lpstr>AFM Setup – 5. Controller and PC</vt:lpstr>
      <vt:lpstr>Artefacts I.</vt:lpstr>
      <vt:lpstr>Artefacts II.</vt:lpstr>
      <vt:lpstr>Artefacts III.</vt:lpstr>
      <vt:lpstr>Artefacts IV.</vt:lpstr>
      <vt:lpstr>Examples</vt:lpstr>
      <vt:lpstr>Nanosurf Easyscan AFM</vt:lpstr>
      <vt:lpstr>Nanosurf Easyscan AFM</vt:lpstr>
      <vt:lpstr>Nanosurf Easyscan AFM</vt:lpstr>
      <vt:lpstr>Nanosurf Easyscan AFM</vt:lpstr>
      <vt:lpstr>Nanosurf Easyscan AFM</vt:lpstr>
      <vt:lpstr>Chip structure in silicon I.</vt:lpstr>
      <vt:lpstr>Chip structure in silicon II.</vt:lpstr>
      <vt:lpstr>Chip structure in silicon III.</vt:lpstr>
      <vt:lpstr>Gwyddion I.</vt:lpstr>
      <vt:lpstr>Gwyddion II.</vt:lpstr>
      <vt:lpstr>Gwyddion III.</vt:lpstr>
      <vt:lpstr>Gwyddion IV.</vt:lpstr>
      <vt:lpstr>Gwyddion V.</vt:lpstr>
      <vt:lpstr>Gwyddion VI.</vt:lpstr>
      <vt:lpstr>CD/DVD I.</vt:lpstr>
      <vt:lpstr>CD/DVD II.</vt:lpstr>
      <vt:lpstr>CD/DVD III.</vt:lpstr>
      <vt:lpstr>CD/DVD IV.</vt:lpstr>
      <vt:lpstr>CD/DVD V.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Andras J. Laki</dc:creator>
  <cp:lastModifiedBy>Szücs Mihály</cp:lastModifiedBy>
  <cp:revision>96</cp:revision>
  <dcterms:created xsi:type="dcterms:W3CDTF">2016-01-26T09:24:48Z</dcterms:created>
  <dcterms:modified xsi:type="dcterms:W3CDTF">2017-02-16T10:39:25Z</dcterms:modified>
</cp:coreProperties>
</file>