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notesSlides/notesSlide2.xml" ContentType="application/vnd.openxmlformats-officedocument.presentationml.notesSlide+xml"/>
  <Override PartName="/ppt/embeddings/oleObject2.bin" ContentType="application/vnd.openxmlformats-officedocument.oleObject"/>
  <Override PartName="/ppt/notesSlides/notesSlide3.xml" ContentType="application/vnd.openxmlformats-officedocument.presentationml.notesSlide+xml"/>
  <Override PartName="/ppt/embeddings/oleObject3.bin" ContentType="application/vnd.openxmlformats-officedocument.oleObject"/>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4.bin" ContentType="application/vnd.openxmlformats-officedocument.oleObject"/>
  <Override PartName="/ppt/embeddings/oleObject5.bin" ContentType="application/vnd.openxmlformats-officedocument.oleObject"/>
  <Override PartName="/ppt/notesSlides/notesSlide6.xml" ContentType="application/vnd.openxmlformats-officedocument.presentationml.notesSlide+xml"/>
  <Override PartName="/ppt/embeddings/oleObject6.bin" ContentType="application/vnd.openxmlformats-officedocument.oleObject"/>
  <Override PartName="/ppt/notesSlides/notesSlide7.xml" ContentType="application/vnd.openxmlformats-officedocument.presentationml.notesSlide+xml"/>
  <Override PartName="/ppt/embeddings/oleObject7.bin" ContentType="application/vnd.openxmlformats-officedocument.oleObject"/>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embeddings/oleObject8.bin" ContentType="application/vnd.openxmlformats-officedocument.oleObject"/>
  <Override PartName="/ppt/embeddings/oleObject9.bin" ContentType="application/vnd.openxmlformats-officedocument.oleObject"/>
  <Override PartName="/ppt/notesSlides/notesSlide12.xml" ContentType="application/vnd.openxmlformats-officedocument.presentationml.notesSlide+xml"/>
  <Override PartName="/ppt/embeddings/oleObject10.bin" ContentType="application/vnd.openxmlformats-officedocument.oleObject"/>
  <Override PartName="/ppt/embeddings/oleObject11.bin" ContentType="application/vnd.openxmlformats-officedocument.oleObject"/>
  <Override PartName="/ppt/notesSlides/notesSlide13.xml" ContentType="application/vnd.openxmlformats-officedocument.presentationml.notesSlide+xml"/>
  <Override PartName="/ppt/notesSlides/notesSlide14.xml" ContentType="application/vnd.openxmlformats-officedocument.presentationml.notesSlide+xml"/>
  <Override PartName="/ppt/embeddings/oleObject12.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 id="2147483708" r:id="rId4"/>
    <p:sldMasterId id="2147483725" r:id="rId5"/>
    <p:sldMasterId id="2147483749" r:id="rId6"/>
    <p:sldMasterId id="2147483773" r:id="rId7"/>
    <p:sldMasterId id="2147483785" r:id="rId8"/>
  </p:sldMasterIdLst>
  <p:notesMasterIdLst>
    <p:notesMasterId r:id="rId67"/>
  </p:notesMasterIdLst>
  <p:sldIdLst>
    <p:sldId id="287" r:id="rId9"/>
    <p:sldId id="439" r:id="rId10"/>
    <p:sldId id="419" r:id="rId11"/>
    <p:sldId id="442" r:id="rId12"/>
    <p:sldId id="420" r:id="rId13"/>
    <p:sldId id="346" r:id="rId14"/>
    <p:sldId id="415" r:id="rId15"/>
    <p:sldId id="417" r:id="rId16"/>
    <p:sldId id="416" r:id="rId17"/>
    <p:sldId id="411" r:id="rId18"/>
    <p:sldId id="450" r:id="rId19"/>
    <p:sldId id="451" r:id="rId20"/>
    <p:sldId id="418" r:id="rId21"/>
    <p:sldId id="452" r:id="rId22"/>
    <p:sldId id="355" r:id="rId23"/>
    <p:sldId id="393" r:id="rId24"/>
    <p:sldId id="422" r:id="rId25"/>
    <p:sldId id="453" r:id="rId26"/>
    <p:sldId id="361" r:id="rId27"/>
    <p:sldId id="362" r:id="rId28"/>
    <p:sldId id="399" r:id="rId29"/>
    <p:sldId id="454" r:id="rId30"/>
    <p:sldId id="390" r:id="rId31"/>
    <p:sldId id="391" r:id="rId32"/>
    <p:sldId id="265" r:id="rId33"/>
    <p:sldId id="413" r:id="rId34"/>
    <p:sldId id="323" r:id="rId35"/>
    <p:sldId id="438" r:id="rId36"/>
    <p:sldId id="437" r:id="rId37"/>
    <p:sldId id="455" r:id="rId38"/>
    <p:sldId id="364" r:id="rId39"/>
    <p:sldId id="436" r:id="rId40"/>
    <p:sldId id="424" r:id="rId41"/>
    <p:sldId id="435" r:id="rId42"/>
    <p:sldId id="432" r:id="rId43"/>
    <p:sldId id="366" r:id="rId44"/>
    <p:sldId id="394" r:id="rId45"/>
    <p:sldId id="369" r:id="rId46"/>
    <p:sldId id="370" r:id="rId47"/>
    <p:sldId id="456" r:id="rId48"/>
    <p:sldId id="458" r:id="rId49"/>
    <p:sldId id="459" r:id="rId50"/>
    <p:sldId id="460" r:id="rId51"/>
    <p:sldId id="461" r:id="rId52"/>
    <p:sldId id="457" r:id="rId53"/>
    <p:sldId id="443" r:id="rId54"/>
    <p:sldId id="372" r:id="rId55"/>
    <p:sldId id="373" r:id="rId56"/>
    <p:sldId id="374" r:id="rId57"/>
    <p:sldId id="375" r:id="rId58"/>
    <p:sldId id="376" r:id="rId59"/>
    <p:sldId id="377" r:id="rId60"/>
    <p:sldId id="378" r:id="rId61"/>
    <p:sldId id="379" r:id="rId62"/>
    <p:sldId id="380" r:id="rId63"/>
    <p:sldId id="462" r:id="rId64"/>
    <p:sldId id="463" r:id="rId65"/>
    <p:sldId id="431" r:id="rId66"/>
  </p:sldIdLst>
  <p:sldSz cx="9144000" cy="6858000" type="screen4x3"/>
  <p:notesSz cx="6858000" cy="9144000"/>
  <p:defaultTextStyle>
    <a:defPPr>
      <a:defRPr lang="hu-HU"/>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3399FF"/>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0929"/>
  </p:normalViewPr>
  <p:slideViewPr>
    <p:cSldViewPr>
      <p:cViewPr varScale="1">
        <p:scale>
          <a:sx n="119" d="100"/>
          <a:sy n="119" d="100"/>
        </p:scale>
        <p:origin x="-36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 Id="rId63" Type="http://schemas.openxmlformats.org/officeDocument/2006/relationships/slide" Target="slides/slide55.xml"/><Relationship Id="rId64" Type="http://schemas.openxmlformats.org/officeDocument/2006/relationships/slide" Target="slides/slide56.xml"/><Relationship Id="rId65" Type="http://schemas.openxmlformats.org/officeDocument/2006/relationships/slide" Target="slides/slide57.xml"/><Relationship Id="rId66" Type="http://schemas.openxmlformats.org/officeDocument/2006/relationships/slide" Target="slides/slide58.xml"/><Relationship Id="rId67" Type="http://schemas.openxmlformats.org/officeDocument/2006/relationships/notesMaster" Target="notesMasters/notesMaster1.xml"/><Relationship Id="rId68" Type="http://schemas.openxmlformats.org/officeDocument/2006/relationships/printerSettings" Target="printerSettings/printerSettings1.bin"/><Relationship Id="rId69" Type="http://schemas.openxmlformats.org/officeDocument/2006/relationships/presProps" Target="presProps.xml"/><Relationship Id="rId50" Type="http://schemas.openxmlformats.org/officeDocument/2006/relationships/slide" Target="slides/slide42.xml"/><Relationship Id="rId51" Type="http://schemas.openxmlformats.org/officeDocument/2006/relationships/slide" Target="slides/slide43.xml"/><Relationship Id="rId52" Type="http://schemas.openxmlformats.org/officeDocument/2006/relationships/slide" Target="slides/slide44.xml"/><Relationship Id="rId53" Type="http://schemas.openxmlformats.org/officeDocument/2006/relationships/slide" Target="slides/slide45.xml"/><Relationship Id="rId54" Type="http://schemas.openxmlformats.org/officeDocument/2006/relationships/slide" Target="slides/slide46.xml"/><Relationship Id="rId55" Type="http://schemas.openxmlformats.org/officeDocument/2006/relationships/slide" Target="slides/slide47.xml"/><Relationship Id="rId56" Type="http://schemas.openxmlformats.org/officeDocument/2006/relationships/slide" Target="slides/slide48.xml"/><Relationship Id="rId57" Type="http://schemas.openxmlformats.org/officeDocument/2006/relationships/slide" Target="slides/slide49.xml"/><Relationship Id="rId58" Type="http://schemas.openxmlformats.org/officeDocument/2006/relationships/slide" Target="slides/slide50.xml"/><Relationship Id="rId59" Type="http://schemas.openxmlformats.org/officeDocument/2006/relationships/slide" Target="slides/slide51.xml"/><Relationship Id="rId40" Type="http://schemas.openxmlformats.org/officeDocument/2006/relationships/slide" Target="slides/slide32.xml"/><Relationship Id="rId41" Type="http://schemas.openxmlformats.org/officeDocument/2006/relationships/slide" Target="slides/slide33.xml"/><Relationship Id="rId42" Type="http://schemas.openxmlformats.org/officeDocument/2006/relationships/slide" Target="slides/slide34.xml"/><Relationship Id="rId43" Type="http://schemas.openxmlformats.org/officeDocument/2006/relationships/slide" Target="slides/slide35.xml"/><Relationship Id="rId44" Type="http://schemas.openxmlformats.org/officeDocument/2006/relationships/slide" Target="slides/slide36.xml"/><Relationship Id="rId45" Type="http://schemas.openxmlformats.org/officeDocument/2006/relationships/slide" Target="slides/slide37.xml"/><Relationship Id="rId46" Type="http://schemas.openxmlformats.org/officeDocument/2006/relationships/slide" Target="slides/slide38.xml"/><Relationship Id="rId47" Type="http://schemas.openxmlformats.org/officeDocument/2006/relationships/slide" Target="slides/slide39.xml"/><Relationship Id="rId48" Type="http://schemas.openxmlformats.org/officeDocument/2006/relationships/slide" Target="slides/slide40.xml"/><Relationship Id="rId49" Type="http://schemas.openxmlformats.org/officeDocument/2006/relationships/slide" Target="slides/slide4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 Target="slides/slide1.xml"/><Relationship Id="rId30" Type="http://schemas.openxmlformats.org/officeDocument/2006/relationships/slide" Target="slides/slide22.xml"/><Relationship Id="rId31" Type="http://schemas.openxmlformats.org/officeDocument/2006/relationships/slide" Target="slides/slide23.xml"/><Relationship Id="rId32" Type="http://schemas.openxmlformats.org/officeDocument/2006/relationships/slide" Target="slides/slide24.xml"/><Relationship Id="rId33" Type="http://schemas.openxmlformats.org/officeDocument/2006/relationships/slide" Target="slides/slide25.xml"/><Relationship Id="rId34" Type="http://schemas.openxmlformats.org/officeDocument/2006/relationships/slide" Target="slides/slide26.xml"/><Relationship Id="rId35" Type="http://schemas.openxmlformats.org/officeDocument/2006/relationships/slide" Target="slides/slide27.xml"/><Relationship Id="rId36" Type="http://schemas.openxmlformats.org/officeDocument/2006/relationships/slide" Target="slides/slide28.xml"/><Relationship Id="rId37" Type="http://schemas.openxmlformats.org/officeDocument/2006/relationships/slide" Target="slides/slide29.xml"/><Relationship Id="rId38" Type="http://schemas.openxmlformats.org/officeDocument/2006/relationships/slide" Target="slides/slide30.xml"/><Relationship Id="rId39" Type="http://schemas.openxmlformats.org/officeDocument/2006/relationships/slide" Target="slides/slide31.xml"/><Relationship Id="rId70" Type="http://schemas.openxmlformats.org/officeDocument/2006/relationships/viewProps" Target="viewProps.xml"/><Relationship Id="rId71" Type="http://schemas.openxmlformats.org/officeDocument/2006/relationships/theme" Target="theme/theme1.xml"/><Relationship Id="rId72" Type="http://schemas.openxmlformats.org/officeDocument/2006/relationships/tableStyles" Target="tableStyles.xml"/><Relationship Id="rId20" Type="http://schemas.openxmlformats.org/officeDocument/2006/relationships/slide" Target="slides/slide12.xml"/><Relationship Id="rId21" Type="http://schemas.openxmlformats.org/officeDocument/2006/relationships/slide" Target="slides/slide13.xml"/><Relationship Id="rId22" Type="http://schemas.openxmlformats.org/officeDocument/2006/relationships/slide" Target="slides/slide14.xml"/><Relationship Id="rId23" Type="http://schemas.openxmlformats.org/officeDocument/2006/relationships/slide" Target="slides/slide15.xml"/><Relationship Id="rId24" Type="http://schemas.openxmlformats.org/officeDocument/2006/relationships/slide" Target="slides/slide16.xml"/><Relationship Id="rId25" Type="http://schemas.openxmlformats.org/officeDocument/2006/relationships/slide" Target="slides/slide17.xml"/><Relationship Id="rId26" Type="http://schemas.openxmlformats.org/officeDocument/2006/relationships/slide" Target="slides/slide18.xml"/><Relationship Id="rId27" Type="http://schemas.openxmlformats.org/officeDocument/2006/relationships/slide" Target="slides/slide19.xml"/><Relationship Id="rId28" Type="http://schemas.openxmlformats.org/officeDocument/2006/relationships/slide" Target="slides/slide20.xml"/><Relationship Id="rId29" Type="http://schemas.openxmlformats.org/officeDocument/2006/relationships/slide" Target="slides/slide21.xml"/><Relationship Id="rId60" Type="http://schemas.openxmlformats.org/officeDocument/2006/relationships/slide" Target="slides/slide52.xml"/><Relationship Id="rId61" Type="http://schemas.openxmlformats.org/officeDocument/2006/relationships/slide" Target="slides/slide53.xml"/><Relationship Id="rId62" Type="http://schemas.openxmlformats.org/officeDocument/2006/relationships/slide" Target="slides/slide54.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6.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9.png"/><Relationship Id="rId2" Type="http://schemas.openxmlformats.org/officeDocument/2006/relationships/image" Target="../media/image4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BD6757-FA27-4EF9-AB81-941DD082D980}" type="datetimeFigureOut">
              <a:rPr lang="hu-HU" smtClean="0"/>
              <a:pPr/>
              <a:t>16. 11. 15.</a:t>
            </a:fld>
            <a:endParaRPr lang="hu-HU"/>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6A8C5F-55B0-4E29-9D7B-D5A141E56D08}" type="slidenum">
              <a:rPr lang="hu-HU" smtClean="0"/>
              <a:pPr/>
              <a:t>‹#›</a:t>
            </a:fld>
            <a:endParaRPr lang="hu-HU"/>
          </a:p>
        </p:txBody>
      </p:sp>
    </p:spTree>
    <p:extLst>
      <p:ext uri="{BB962C8B-B14F-4D97-AF65-F5344CB8AC3E}">
        <p14:creationId xmlns:p14="http://schemas.microsoft.com/office/powerpoint/2010/main" val="3535613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 Id="rId3" Type="http://schemas.openxmlformats.org/officeDocument/2006/relationships/hyperlink" Target="file:///\\BIOL\books\bv.fcgi%3fcall=bv.View..ShowSection&amp;rid=imm.glossdiv.id3376203"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 Id="rId3" Type="http://schemas.openxmlformats.org/officeDocument/2006/relationships/hyperlink" Target="http://www.ncbi.nlm.nih.gov/books/bv.fcgi?rid=imm.glossdiv.3386"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p:spPr>
        <p:txBody>
          <a:bodyPr/>
          <a:lstStyle/>
          <a:p>
            <a:fld id="{B923D591-0FCF-483D-AAA8-7997520DBB4F}" type="slidenum">
              <a:rPr lang="hu-HU" smtClean="0">
                <a:solidFill>
                  <a:srgbClr val="000000"/>
                </a:solidFill>
                <a:latin typeface="Arial" pitchFamily="34" charset="0"/>
              </a:rPr>
              <a:pPr/>
              <a:t>2</a:t>
            </a:fld>
            <a:endParaRPr lang="hu-HU" smtClean="0">
              <a:solidFill>
                <a:srgbClr val="000000"/>
              </a:solidFill>
              <a:latin typeface="Arial" pitchFamily="34" charset="0"/>
            </a:endParaRPr>
          </a:p>
        </p:txBody>
      </p:sp>
      <p:sp>
        <p:nvSpPr>
          <p:cNvPr id="199683" name="Rectangle 2"/>
          <p:cNvSpPr>
            <a:spLocks noGrp="1" noRot="1" noChangeAspect="1" noChangeArrowheads="1" noTextEdit="1"/>
          </p:cNvSpPr>
          <p:nvPr>
            <p:ph type="sldImg"/>
          </p:nvPr>
        </p:nvSpPr>
        <p:spPr>
          <a:ln/>
        </p:spPr>
      </p:sp>
      <p:sp>
        <p:nvSpPr>
          <p:cNvPr id="199684" name="Rectangle 3"/>
          <p:cNvSpPr>
            <a:spLocks noGrp="1" noChangeArrowheads="1"/>
          </p:cNvSpPr>
          <p:nvPr>
            <p:ph type="body" idx="1"/>
          </p:nvPr>
        </p:nvSpPr>
        <p:spPr>
          <a:noFill/>
          <a:ln/>
        </p:spPr>
        <p:txBody>
          <a:bodyPr/>
          <a:lstStyle/>
          <a:p>
            <a:pPr eaLnBrk="1" hangingPunct="1"/>
            <a:endParaRPr lang="hu-HU"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Diakép helye 1"/>
          <p:cNvSpPr>
            <a:spLocks noGrp="1" noRot="1" noChangeAspect="1" noTextEdit="1"/>
          </p:cNvSpPr>
          <p:nvPr>
            <p:ph type="sldImg"/>
          </p:nvPr>
        </p:nvSpPr>
        <p:spPr>
          <a:ln/>
        </p:spPr>
      </p:sp>
      <p:sp>
        <p:nvSpPr>
          <p:cNvPr id="232451" name="Jegyzetek helye 2"/>
          <p:cNvSpPr>
            <a:spLocks noGrp="1"/>
          </p:cNvSpPr>
          <p:nvPr>
            <p:ph type="body" idx="1"/>
          </p:nvPr>
        </p:nvSpPr>
        <p:spPr>
          <a:noFill/>
          <a:ln/>
        </p:spPr>
        <p:txBody>
          <a:bodyPr/>
          <a:lstStyle/>
          <a:p>
            <a:endParaRPr lang="hu-HU" smtClean="0"/>
          </a:p>
        </p:txBody>
      </p:sp>
      <p:sp>
        <p:nvSpPr>
          <p:cNvPr id="232452" name="Dia számának helye 3"/>
          <p:cNvSpPr>
            <a:spLocks noGrp="1"/>
          </p:cNvSpPr>
          <p:nvPr>
            <p:ph type="sldNum" sz="quarter" idx="5"/>
          </p:nvPr>
        </p:nvSpPr>
        <p:spPr>
          <a:noFill/>
        </p:spPr>
        <p:txBody>
          <a:bodyPr/>
          <a:lstStyle/>
          <a:p>
            <a:fld id="{5EBB4DEE-1D75-4AC9-8A02-60162EFEE797}" type="slidenum">
              <a:rPr lang="en-GB" smtClean="0">
                <a:solidFill>
                  <a:srgbClr val="000000"/>
                </a:solidFill>
              </a:rPr>
              <a:pPr/>
              <a:t>46</a:t>
            </a:fld>
            <a:endParaRPr lang="en-GB" smtClean="0">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FA6E1A-11F2-4BFB-8BCA-72C4C15B219A}" type="slidenum">
              <a:rPr lang="hu-HU"/>
              <a:pPr/>
              <a:t>48</a:t>
            </a:fld>
            <a:endParaRPr lang="hu-HU"/>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r>
              <a:rPr lang="en-US"/>
              <a:t>, often a cell-type-specific protein that determines which cells they can infect. The </a:t>
            </a:r>
            <a:r>
              <a:rPr lang="en-US" u="sng">
                <a:solidFill>
                  <a:srgbClr val="0000FF"/>
                </a:solidFill>
                <a:hlinkClick r:id="rId3" action="ppaction://hlinkfile"/>
              </a:rPr>
              <a:t>hemagglutinin</a:t>
            </a:r>
            <a:r>
              <a:rPr lang="en-US"/>
              <a:t> of influenza virus, for example, binds to terminal sialic acid residues on the carbohydrates of glycoproteins present on epithelial cells of the respiratory tract. It is known as hemagglutinin because it recognizes and binds to similar sialic acid residues on chicken red blood cells and agglutinates these red blood cells.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79E921-69C5-4FC8-9EDB-C3A3778E733A}" type="slidenum">
              <a:rPr lang="hu-HU"/>
              <a:pPr/>
              <a:t>49</a:t>
            </a:fld>
            <a:endParaRPr lang="hu-HU"/>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p:txBody>
          <a:bodyPr/>
          <a:lstStyle/>
          <a:p>
            <a:r>
              <a:rPr lang="hu-HU"/>
              <a:t>This is synthesized by plasma cells in the lamina propria and transported into the lumen of the gut through epithelial cells at the base of the crypts. Polymeric IgA binds to the mucus layer overlying the gut epithelium and acts as an antigen-specific barrier to pathogens and toxins in the gut lumen.</a:t>
            </a:r>
          </a:p>
          <a:p>
            <a:endParaRPr lang="hu-HU"/>
          </a:p>
          <a:p>
            <a:r>
              <a:rPr lang="hu-HU"/>
              <a:t>Animal viruses infect cells by binding to a particular cell-surface receptor, often a cell-type-specific protein that determines which cells they can infect. The </a:t>
            </a:r>
            <a:r>
              <a:rPr lang="hu-HU" u="sng">
                <a:solidFill>
                  <a:srgbClr val="000000"/>
                </a:solidFill>
                <a:hlinkClick r:id="rId3"/>
              </a:rPr>
              <a:t>hemagglutinin</a:t>
            </a:r>
            <a:r>
              <a:rPr lang="hu-HU"/>
              <a:t> of influenza virus, for example, binds to terminal sialic acid residues on the carbohydrates of glycoproteins present on epithelial cells of the respiratory tract. It is known as hemagglutinin because it recognizes and binds to similar sialic acid residues on chicken red blood cells and agglutinates these red blood cells. Antibodies to the hemagglutinin can prevent infection by the influenza virus. Such antibodies are called virus-neutralizing antibodies and, as with the neutralization of toxins, high-affinity IgA and IgG antibodies are particularly important.</a:t>
            </a:r>
          </a:p>
          <a:p>
            <a:endParaRPr lang="hu-H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FEF8BF-CF6E-4DB7-94C6-818AC430B388}" type="slidenum">
              <a:rPr lang="hu-HU"/>
              <a:pPr/>
              <a:t>52</a:t>
            </a:fld>
            <a:endParaRPr lang="hu-HU"/>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xfrm>
            <a:off x="685800" y="4343400"/>
            <a:ext cx="5486400" cy="4114800"/>
          </a:xfrm>
        </p:spPr>
        <p:txBody>
          <a:bodyPr/>
          <a:lstStyle/>
          <a:p>
            <a:endParaRPr lang="hu-H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99EB5F-07C7-4C7A-B003-CF1C2A6BE544}" type="slidenum">
              <a:rPr lang="hu-HU"/>
              <a:pPr/>
              <a:t>55</a:t>
            </a:fld>
            <a:endParaRPr lang="hu-HU"/>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xfrm>
            <a:off x="685800" y="4343400"/>
            <a:ext cx="5486400" cy="4114800"/>
          </a:xfrm>
        </p:spPr>
        <p:txBody>
          <a:bodyPr/>
          <a:lstStyle/>
          <a:p>
            <a:r>
              <a:rPr lang="hu-HU"/>
              <a:t>IgG kann durch die Plazenta an</a:t>
            </a:r>
          </a:p>
          <a:p>
            <a:r>
              <a:rPr lang="hu-HU"/>
              <a:t>den Embryo weitergegeben werden</a:t>
            </a:r>
          </a:p>
          <a:p>
            <a:r>
              <a:rPr lang="hu-HU"/>
              <a:t>• IgG und IgM sind die dominierenden</a:t>
            </a:r>
          </a:p>
          <a:p>
            <a:r>
              <a:rPr lang="hu-HU"/>
              <a:t>Ak-Klassen im Plasma</a:t>
            </a:r>
          </a:p>
          <a:p>
            <a:r>
              <a:rPr lang="hu-HU"/>
              <a:t>• IgA wird in allen Schleimhäuten</a:t>
            </a:r>
          </a:p>
          <a:p>
            <a:r>
              <a:rPr lang="hu-HU"/>
              <a:t>sezerniert (􀃆 Schutzbarriere)</a:t>
            </a:r>
          </a:p>
          <a:p>
            <a:r>
              <a:rPr lang="hu-HU"/>
              <a:t>• IgA kann mit der Muttermilch an</a:t>
            </a:r>
          </a:p>
          <a:p>
            <a:r>
              <a:rPr lang="hu-HU"/>
              <a:t>den Säugling weitergegeben</a:t>
            </a:r>
          </a:p>
          <a:p>
            <a:r>
              <a:rPr lang="hu-HU"/>
              <a:t>werden</a:t>
            </a:r>
          </a:p>
          <a:p>
            <a:r>
              <a:rPr lang="hu-HU"/>
              <a:t>• IgE findet man auf Zellen in der</a:t>
            </a:r>
          </a:p>
          <a:p>
            <a:r>
              <a:rPr lang="hu-HU"/>
              <a:t>Haut und den Schleimhäuten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Diakép helye 1"/>
          <p:cNvSpPr>
            <a:spLocks noGrp="1" noRot="1" noChangeAspect="1" noTextEdit="1"/>
          </p:cNvSpPr>
          <p:nvPr>
            <p:ph type="sldImg"/>
          </p:nvPr>
        </p:nvSpPr>
        <p:spPr>
          <a:ln/>
        </p:spPr>
      </p:sp>
      <p:sp>
        <p:nvSpPr>
          <p:cNvPr id="204803" name="Jegyzetek helye 2"/>
          <p:cNvSpPr>
            <a:spLocks noGrp="1"/>
          </p:cNvSpPr>
          <p:nvPr>
            <p:ph type="body" idx="1"/>
          </p:nvPr>
        </p:nvSpPr>
        <p:spPr>
          <a:noFill/>
          <a:ln/>
        </p:spPr>
        <p:txBody>
          <a:bodyPr/>
          <a:lstStyle/>
          <a:p>
            <a:endParaRPr lang="hu-HU" smtClean="0"/>
          </a:p>
        </p:txBody>
      </p:sp>
      <p:sp>
        <p:nvSpPr>
          <p:cNvPr id="204804" name="Dia számának helye 3"/>
          <p:cNvSpPr>
            <a:spLocks noGrp="1"/>
          </p:cNvSpPr>
          <p:nvPr>
            <p:ph type="sldNum" sz="quarter" idx="5"/>
          </p:nvPr>
        </p:nvSpPr>
        <p:spPr>
          <a:noFill/>
        </p:spPr>
        <p:txBody>
          <a:bodyPr/>
          <a:lstStyle/>
          <a:p>
            <a:fld id="{BA036132-3387-4C66-876A-09D26D3982BD}" type="slidenum">
              <a:rPr lang="en-US" smtClean="0">
                <a:solidFill>
                  <a:srgbClr val="000000"/>
                </a:solidFill>
              </a:rPr>
              <a:pPr/>
              <a:t>4</a:t>
            </a:fld>
            <a:endParaRPr lang="en-US" smtClean="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F1FC517D-32E2-4550-9E1E-7E98B48BEBF9}" type="slidenum">
              <a:rPr lang="en-US" smtClean="0">
                <a:latin typeface="Times" pitchFamily="18" charset="0"/>
              </a:rPr>
              <a:pPr/>
              <a:t>7</a:t>
            </a:fld>
            <a:endParaRPr lang="en-US" smtClean="0">
              <a:latin typeface="Times" pitchFamily="18" charset="0"/>
            </a:endParaRPr>
          </a:p>
        </p:txBody>
      </p:sp>
      <p:sp>
        <p:nvSpPr>
          <p:cNvPr id="88067" name="Rectangle 2"/>
          <p:cNvSpPr>
            <a:spLocks noGrp="1" noRot="1" noChangeAspect="1" noChangeArrowheads="1" noTextEdit="1"/>
          </p:cNvSpPr>
          <p:nvPr>
            <p:ph type="sldImg"/>
          </p:nvPr>
        </p:nvSpPr>
        <p:spPr>
          <a:solidFill>
            <a:srgbClr val="FFFFFF"/>
          </a:solidFill>
          <a:ln/>
        </p:spPr>
      </p:sp>
      <p:sp>
        <p:nvSpPr>
          <p:cNvPr id="88068"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65B5241B-4EAC-4AB8-A149-446221573014}" type="slidenum">
              <a:rPr lang="en-US" smtClean="0">
                <a:latin typeface="Times" pitchFamily="18" charset="0"/>
              </a:rPr>
              <a:pPr/>
              <a:t>26</a:t>
            </a:fld>
            <a:endParaRPr lang="en-US" smtClean="0">
              <a:latin typeface="Times" pitchFamily="18" charset="0"/>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endParaRPr lang="en-US" smtClean="0">
              <a:latin typeface="Times"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8D086721-01D1-9446-9642-984B7E9E050D}" type="slidenum">
              <a:rPr lang="hu-HU" sz="1200">
                <a:solidFill>
                  <a:prstClr val="black"/>
                </a:solidFill>
              </a:rPr>
              <a:pPr/>
              <a:t>42</a:t>
            </a:fld>
            <a:endParaRPr lang="hu-HU" sz="1200">
              <a:solidFill>
                <a:prstClr val="black"/>
              </a:solidFill>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hu-HU">
              <a:latin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5" name="Text Box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47106" name="Text Box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lvl1pPr>
              <a:defRPr/>
            </a:lvl1pPr>
          </a:lstStyle>
          <a:p>
            <a:endParaRPr lang="hu-HU"/>
          </a:p>
        </p:txBody>
      </p:sp>
      <p:sp>
        <p:nvSpPr>
          <p:cNvPr id="5" name="Élőláb helye 4"/>
          <p:cNvSpPr>
            <a:spLocks noGrp="1"/>
          </p:cNvSpPr>
          <p:nvPr>
            <p:ph type="ftr" sz="quarter" idx="11"/>
          </p:nvPr>
        </p:nvSpPr>
        <p:spPr/>
        <p:txBody>
          <a:bodyPr/>
          <a:lstStyle>
            <a:lvl1pPr>
              <a:defRPr/>
            </a:lvl1pPr>
          </a:lstStyle>
          <a:p>
            <a:endParaRPr lang="hu-HU"/>
          </a:p>
        </p:txBody>
      </p:sp>
      <p:sp>
        <p:nvSpPr>
          <p:cNvPr id="6" name="Dia számának helye 5"/>
          <p:cNvSpPr>
            <a:spLocks noGrp="1"/>
          </p:cNvSpPr>
          <p:nvPr>
            <p:ph type="sldNum" sz="quarter" idx="12"/>
          </p:nvPr>
        </p:nvSpPr>
        <p:spPr/>
        <p:txBody>
          <a:bodyPr/>
          <a:lstStyle>
            <a:lvl1pPr>
              <a:defRPr/>
            </a:lvl1pPr>
          </a:lstStyle>
          <a:p>
            <a:fld id="{99F21C96-55F9-48AD-9773-0E4A6E8B08E3}" type="slidenum">
              <a:rPr lang="hu-HU"/>
              <a:pPr/>
              <a:t>‹#›</a:t>
            </a:fld>
            <a:endParaRPr lang="hu-H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hu-HU"/>
          </a:p>
        </p:txBody>
      </p:sp>
      <p:sp>
        <p:nvSpPr>
          <p:cNvPr id="5" name="Élőláb helye 4"/>
          <p:cNvSpPr>
            <a:spLocks noGrp="1"/>
          </p:cNvSpPr>
          <p:nvPr>
            <p:ph type="ftr" sz="quarter" idx="11"/>
          </p:nvPr>
        </p:nvSpPr>
        <p:spPr/>
        <p:txBody>
          <a:bodyPr/>
          <a:lstStyle>
            <a:lvl1pPr>
              <a:defRPr/>
            </a:lvl1pPr>
          </a:lstStyle>
          <a:p>
            <a:endParaRPr lang="hu-HU"/>
          </a:p>
        </p:txBody>
      </p:sp>
      <p:sp>
        <p:nvSpPr>
          <p:cNvPr id="6" name="Dia számának helye 5"/>
          <p:cNvSpPr>
            <a:spLocks noGrp="1"/>
          </p:cNvSpPr>
          <p:nvPr>
            <p:ph type="sldNum" sz="quarter" idx="12"/>
          </p:nvPr>
        </p:nvSpPr>
        <p:spPr/>
        <p:txBody>
          <a:bodyPr/>
          <a:lstStyle>
            <a:lvl1pPr>
              <a:defRPr/>
            </a:lvl1pPr>
          </a:lstStyle>
          <a:p>
            <a:fld id="{C4CB2256-A5A4-4451-9629-84D648ED5109}" type="slidenum">
              <a:rPr lang="hu-HU"/>
              <a:pPr/>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515100" y="609600"/>
            <a:ext cx="1943100" cy="5486400"/>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685800" y="609600"/>
            <a:ext cx="5676900" cy="5486400"/>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hu-HU"/>
          </a:p>
        </p:txBody>
      </p:sp>
      <p:sp>
        <p:nvSpPr>
          <p:cNvPr id="5" name="Élőláb helye 4"/>
          <p:cNvSpPr>
            <a:spLocks noGrp="1"/>
          </p:cNvSpPr>
          <p:nvPr>
            <p:ph type="ftr" sz="quarter" idx="11"/>
          </p:nvPr>
        </p:nvSpPr>
        <p:spPr/>
        <p:txBody>
          <a:bodyPr/>
          <a:lstStyle>
            <a:lvl1pPr>
              <a:defRPr/>
            </a:lvl1pPr>
          </a:lstStyle>
          <a:p>
            <a:endParaRPr lang="hu-HU"/>
          </a:p>
        </p:txBody>
      </p:sp>
      <p:sp>
        <p:nvSpPr>
          <p:cNvPr id="6" name="Dia számának helye 5"/>
          <p:cNvSpPr>
            <a:spLocks noGrp="1"/>
          </p:cNvSpPr>
          <p:nvPr>
            <p:ph type="sldNum" sz="quarter" idx="12"/>
          </p:nvPr>
        </p:nvSpPr>
        <p:spPr/>
        <p:txBody>
          <a:bodyPr/>
          <a:lstStyle>
            <a:lvl1pPr>
              <a:defRPr/>
            </a:lvl1pPr>
          </a:lstStyle>
          <a:p>
            <a:fld id="{21A0BF00-43F4-4B22-8C59-AFBFEAAA070B}" type="slidenum">
              <a:rPr lang="hu-HU"/>
              <a:pPr/>
              <a:t>‹#›</a:t>
            </a:fld>
            <a:endParaRPr lang="hu-H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lvl1pPr>
              <a:defRPr/>
            </a:lvl1pPr>
          </a:lstStyle>
          <a:p>
            <a:endParaRPr lang="en-US"/>
          </a:p>
        </p:txBody>
      </p:sp>
      <p:sp>
        <p:nvSpPr>
          <p:cNvPr id="5" name="Élőláb helye 4"/>
          <p:cNvSpPr>
            <a:spLocks noGrp="1"/>
          </p:cNvSpPr>
          <p:nvPr>
            <p:ph type="ftr" sz="quarter" idx="11"/>
          </p:nvPr>
        </p:nvSpPr>
        <p:spPr/>
        <p:txBody>
          <a:bodyPr/>
          <a:lstStyle>
            <a:lvl1pPr>
              <a:defRPr/>
            </a:lvl1pPr>
          </a:lstStyle>
          <a:p>
            <a:endParaRPr lang="en-US"/>
          </a:p>
        </p:txBody>
      </p:sp>
      <p:sp>
        <p:nvSpPr>
          <p:cNvPr id="6" name="Dia számának helye 5"/>
          <p:cNvSpPr>
            <a:spLocks noGrp="1"/>
          </p:cNvSpPr>
          <p:nvPr>
            <p:ph type="sldNum" sz="quarter" idx="12"/>
          </p:nvPr>
        </p:nvSpPr>
        <p:spPr/>
        <p:txBody>
          <a:bodyPr/>
          <a:lstStyle>
            <a:lvl1pPr>
              <a:defRPr/>
            </a:lvl1pPr>
          </a:lstStyle>
          <a:p>
            <a:fld id="{D563A1B5-F184-4D93-96E2-D8455D6079BD}"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en-US"/>
          </a:p>
        </p:txBody>
      </p:sp>
      <p:sp>
        <p:nvSpPr>
          <p:cNvPr id="5" name="Élőláb helye 4"/>
          <p:cNvSpPr>
            <a:spLocks noGrp="1"/>
          </p:cNvSpPr>
          <p:nvPr>
            <p:ph type="ftr" sz="quarter" idx="11"/>
          </p:nvPr>
        </p:nvSpPr>
        <p:spPr/>
        <p:txBody>
          <a:bodyPr/>
          <a:lstStyle>
            <a:lvl1pPr>
              <a:defRPr/>
            </a:lvl1pPr>
          </a:lstStyle>
          <a:p>
            <a:endParaRPr lang="en-US"/>
          </a:p>
        </p:txBody>
      </p:sp>
      <p:sp>
        <p:nvSpPr>
          <p:cNvPr id="6" name="Dia számának helye 5"/>
          <p:cNvSpPr>
            <a:spLocks noGrp="1"/>
          </p:cNvSpPr>
          <p:nvPr>
            <p:ph type="sldNum" sz="quarter" idx="12"/>
          </p:nvPr>
        </p:nvSpPr>
        <p:spPr/>
        <p:txBody>
          <a:bodyPr/>
          <a:lstStyle>
            <a:lvl1pPr>
              <a:defRPr/>
            </a:lvl1pPr>
          </a:lstStyle>
          <a:p>
            <a:fld id="{6A841AEF-7C6B-4BAE-8CB4-A1F08A73961C}"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
        <p:nvSpPr>
          <p:cNvPr id="4" name="Dátum helye 3"/>
          <p:cNvSpPr>
            <a:spLocks noGrp="1"/>
          </p:cNvSpPr>
          <p:nvPr>
            <p:ph type="dt" sz="half" idx="10"/>
          </p:nvPr>
        </p:nvSpPr>
        <p:spPr/>
        <p:txBody>
          <a:bodyPr/>
          <a:lstStyle>
            <a:lvl1pPr>
              <a:defRPr/>
            </a:lvl1pPr>
          </a:lstStyle>
          <a:p>
            <a:endParaRPr lang="en-US"/>
          </a:p>
        </p:txBody>
      </p:sp>
      <p:sp>
        <p:nvSpPr>
          <p:cNvPr id="5" name="Élőláb helye 4"/>
          <p:cNvSpPr>
            <a:spLocks noGrp="1"/>
          </p:cNvSpPr>
          <p:nvPr>
            <p:ph type="ftr" sz="quarter" idx="11"/>
          </p:nvPr>
        </p:nvSpPr>
        <p:spPr/>
        <p:txBody>
          <a:bodyPr/>
          <a:lstStyle>
            <a:lvl1pPr>
              <a:defRPr/>
            </a:lvl1pPr>
          </a:lstStyle>
          <a:p>
            <a:endParaRPr lang="en-US"/>
          </a:p>
        </p:txBody>
      </p:sp>
      <p:sp>
        <p:nvSpPr>
          <p:cNvPr id="6" name="Dia számának helye 5"/>
          <p:cNvSpPr>
            <a:spLocks noGrp="1"/>
          </p:cNvSpPr>
          <p:nvPr>
            <p:ph type="sldNum" sz="quarter" idx="12"/>
          </p:nvPr>
        </p:nvSpPr>
        <p:spPr/>
        <p:txBody>
          <a:bodyPr/>
          <a:lstStyle>
            <a:lvl1pPr>
              <a:defRPr/>
            </a:lvl1pPr>
          </a:lstStyle>
          <a:p>
            <a:fld id="{4CF602B0-7BDB-4596-B5A1-E3E35484C4F3}"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lvl1pPr>
              <a:defRPr/>
            </a:lvl1pPr>
          </a:lstStyle>
          <a:p>
            <a:endParaRPr lang="en-US"/>
          </a:p>
        </p:txBody>
      </p:sp>
      <p:sp>
        <p:nvSpPr>
          <p:cNvPr id="6" name="Élőláb helye 5"/>
          <p:cNvSpPr>
            <a:spLocks noGrp="1"/>
          </p:cNvSpPr>
          <p:nvPr>
            <p:ph type="ftr" sz="quarter" idx="11"/>
          </p:nvPr>
        </p:nvSpPr>
        <p:spPr/>
        <p:txBody>
          <a:bodyPr/>
          <a:lstStyle>
            <a:lvl1pPr>
              <a:defRPr/>
            </a:lvl1pPr>
          </a:lstStyle>
          <a:p>
            <a:endParaRPr lang="en-US"/>
          </a:p>
        </p:txBody>
      </p:sp>
      <p:sp>
        <p:nvSpPr>
          <p:cNvPr id="7" name="Dia számának helye 6"/>
          <p:cNvSpPr>
            <a:spLocks noGrp="1"/>
          </p:cNvSpPr>
          <p:nvPr>
            <p:ph type="sldNum" sz="quarter" idx="12"/>
          </p:nvPr>
        </p:nvSpPr>
        <p:spPr/>
        <p:txBody>
          <a:bodyPr/>
          <a:lstStyle>
            <a:lvl1pPr>
              <a:defRPr/>
            </a:lvl1pPr>
          </a:lstStyle>
          <a:p>
            <a:fld id="{115F6C0D-8DDE-41B3-B6BF-94C057083390}"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lvl1pPr>
              <a:defRPr/>
            </a:lvl1pPr>
          </a:lstStyle>
          <a:p>
            <a:endParaRPr lang="en-US"/>
          </a:p>
        </p:txBody>
      </p:sp>
      <p:sp>
        <p:nvSpPr>
          <p:cNvPr id="8" name="Élőláb helye 7"/>
          <p:cNvSpPr>
            <a:spLocks noGrp="1"/>
          </p:cNvSpPr>
          <p:nvPr>
            <p:ph type="ftr" sz="quarter" idx="11"/>
          </p:nvPr>
        </p:nvSpPr>
        <p:spPr/>
        <p:txBody>
          <a:bodyPr/>
          <a:lstStyle>
            <a:lvl1pPr>
              <a:defRPr/>
            </a:lvl1pPr>
          </a:lstStyle>
          <a:p>
            <a:endParaRPr lang="en-US"/>
          </a:p>
        </p:txBody>
      </p:sp>
      <p:sp>
        <p:nvSpPr>
          <p:cNvPr id="9" name="Dia számának helye 8"/>
          <p:cNvSpPr>
            <a:spLocks noGrp="1"/>
          </p:cNvSpPr>
          <p:nvPr>
            <p:ph type="sldNum" sz="quarter" idx="12"/>
          </p:nvPr>
        </p:nvSpPr>
        <p:spPr/>
        <p:txBody>
          <a:bodyPr/>
          <a:lstStyle>
            <a:lvl1pPr>
              <a:defRPr/>
            </a:lvl1pPr>
          </a:lstStyle>
          <a:p>
            <a:fld id="{38D3FB54-EF27-4A59-A8E7-A14268B9D3EA}"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lvl1pPr>
              <a:defRPr/>
            </a:lvl1pPr>
          </a:lstStyle>
          <a:p>
            <a:endParaRPr lang="en-US"/>
          </a:p>
        </p:txBody>
      </p:sp>
      <p:sp>
        <p:nvSpPr>
          <p:cNvPr id="4" name="Élőláb helye 3"/>
          <p:cNvSpPr>
            <a:spLocks noGrp="1"/>
          </p:cNvSpPr>
          <p:nvPr>
            <p:ph type="ftr" sz="quarter" idx="11"/>
          </p:nvPr>
        </p:nvSpPr>
        <p:spPr/>
        <p:txBody>
          <a:bodyPr/>
          <a:lstStyle>
            <a:lvl1pPr>
              <a:defRPr/>
            </a:lvl1pPr>
          </a:lstStyle>
          <a:p>
            <a:endParaRPr lang="en-US"/>
          </a:p>
        </p:txBody>
      </p:sp>
      <p:sp>
        <p:nvSpPr>
          <p:cNvPr id="5" name="Dia számának helye 4"/>
          <p:cNvSpPr>
            <a:spLocks noGrp="1"/>
          </p:cNvSpPr>
          <p:nvPr>
            <p:ph type="sldNum" sz="quarter" idx="12"/>
          </p:nvPr>
        </p:nvSpPr>
        <p:spPr/>
        <p:txBody>
          <a:bodyPr/>
          <a:lstStyle>
            <a:lvl1pPr>
              <a:defRPr/>
            </a:lvl1pPr>
          </a:lstStyle>
          <a:p>
            <a:fld id="{F40B05E9-E615-49E1-8176-1B419CBAD10A}"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lvl1pPr>
              <a:defRPr/>
            </a:lvl1pPr>
          </a:lstStyle>
          <a:p>
            <a:endParaRPr lang="en-US"/>
          </a:p>
        </p:txBody>
      </p:sp>
      <p:sp>
        <p:nvSpPr>
          <p:cNvPr id="3" name="Élőláb helye 2"/>
          <p:cNvSpPr>
            <a:spLocks noGrp="1"/>
          </p:cNvSpPr>
          <p:nvPr>
            <p:ph type="ftr" sz="quarter" idx="11"/>
          </p:nvPr>
        </p:nvSpPr>
        <p:spPr/>
        <p:txBody>
          <a:bodyPr/>
          <a:lstStyle>
            <a:lvl1pPr>
              <a:defRPr/>
            </a:lvl1pPr>
          </a:lstStyle>
          <a:p>
            <a:endParaRPr lang="en-US"/>
          </a:p>
        </p:txBody>
      </p:sp>
      <p:sp>
        <p:nvSpPr>
          <p:cNvPr id="4" name="Dia számának helye 3"/>
          <p:cNvSpPr>
            <a:spLocks noGrp="1"/>
          </p:cNvSpPr>
          <p:nvPr>
            <p:ph type="sldNum" sz="quarter" idx="12"/>
          </p:nvPr>
        </p:nvSpPr>
        <p:spPr/>
        <p:txBody>
          <a:bodyPr/>
          <a:lstStyle>
            <a:lvl1pPr>
              <a:defRPr/>
            </a:lvl1pPr>
          </a:lstStyle>
          <a:p>
            <a:fld id="{40F1DB09-F03F-4C84-A2AC-129CB9FF8F20}"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lvl1pPr>
              <a:defRPr/>
            </a:lvl1pPr>
          </a:lstStyle>
          <a:p>
            <a:endParaRPr lang="en-US"/>
          </a:p>
        </p:txBody>
      </p:sp>
      <p:sp>
        <p:nvSpPr>
          <p:cNvPr id="6" name="Élőláb helye 5"/>
          <p:cNvSpPr>
            <a:spLocks noGrp="1"/>
          </p:cNvSpPr>
          <p:nvPr>
            <p:ph type="ftr" sz="quarter" idx="11"/>
          </p:nvPr>
        </p:nvSpPr>
        <p:spPr/>
        <p:txBody>
          <a:bodyPr/>
          <a:lstStyle>
            <a:lvl1pPr>
              <a:defRPr/>
            </a:lvl1pPr>
          </a:lstStyle>
          <a:p>
            <a:endParaRPr lang="en-US"/>
          </a:p>
        </p:txBody>
      </p:sp>
      <p:sp>
        <p:nvSpPr>
          <p:cNvPr id="7" name="Dia számának helye 6"/>
          <p:cNvSpPr>
            <a:spLocks noGrp="1"/>
          </p:cNvSpPr>
          <p:nvPr>
            <p:ph type="sldNum" sz="quarter" idx="12"/>
          </p:nvPr>
        </p:nvSpPr>
        <p:spPr/>
        <p:txBody>
          <a:bodyPr/>
          <a:lstStyle>
            <a:lvl1pPr>
              <a:defRPr/>
            </a:lvl1pPr>
          </a:lstStyle>
          <a:p>
            <a:fld id="{0657E44D-D82E-4477-88CD-1816C72C379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hu-HU"/>
          </a:p>
        </p:txBody>
      </p:sp>
      <p:sp>
        <p:nvSpPr>
          <p:cNvPr id="5" name="Élőláb helye 4"/>
          <p:cNvSpPr>
            <a:spLocks noGrp="1"/>
          </p:cNvSpPr>
          <p:nvPr>
            <p:ph type="ftr" sz="quarter" idx="11"/>
          </p:nvPr>
        </p:nvSpPr>
        <p:spPr/>
        <p:txBody>
          <a:bodyPr/>
          <a:lstStyle>
            <a:lvl1pPr>
              <a:defRPr/>
            </a:lvl1pPr>
          </a:lstStyle>
          <a:p>
            <a:endParaRPr lang="hu-HU"/>
          </a:p>
        </p:txBody>
      </p:sp>
      <p:sp>
        <p:nvSpPr>
          <p:cNvPr id="6" name="Dia számának helye 5"/>
          <p:cNvSpPr>
            <a:spLocks noGrp="1"/>
          </p:cNvSpPr>
          <p:nvPr>
            <p:ph type="sldNum" sz="quarter" idx="12"/>
          </p:nvPr>
        </p:nvSpPr>
        <p:spPr/>
        <p:txBody>
          <a:bodyPr/>
          <a:lstStyle>
            <a:lvl1pPr>
              <a:defRPr/>
            </a:lvl1pPr>
          </a:lstStyle>
          <a:p>
            <a:fld id="{451DFDCF-8457-44FC-B65E-B36E86EAE203}" type="slidenum">
              <a:rPr lang="hu-HU"/>
              <a:pPr/>
              <a:t>‹#›</a:t>
            </a:fld>
            <a:endParaRPr lang="hu-H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lvl1pPr>
              <a:defRPr/>
            </a:lvl1pPr>
          </a:lstStyle>
          <a:p>
            <a:endParaRPr lang="en-US"/>
          </a:p>
        </p:txBody>
      </p:sp>
      <p:sp>
        <p:nvSpPr>
          <p:cNvPr id="6" name="Élőláb helye 5"/>
          <p:cNvSpPr>
            <a:spLocks noGrp="1"/>
          </p:cNvSpPr>
          <p:nvPr>
            <p:ph type="ftr" sz="quarter" idx="11"/>
          </p:nvPr>
        </p:nvSpPr>
        <p:spPr/>
        <p:txBody>
          <a:bodyPr/>
          <a:lstStyle>
            <a:lvl1pPr>
              <a:defRPr/>
            </a:lvl1pPr>
          </a:lstStyle>
          <a:p>
            <a:endParaRPr lang="en-US"/>
          </a:p>
        </p:txBody>
      </p:sp>
      <p:sp>
        <p:nvSpPr>
          <p:cNvPr id="7" name="Dia számának helye 6"/>
          <p:cNvSpPr>
            <a:spLocks noGrp="1"/>
          </p:cNvSpPr>
          <p:nvPr>
            <p:ph type="sldNum" sz="quarter" idx="12"/>
          </p:nvPr>
        </p:nvSpPr>
        <p:spPr/>
        <p:txBody>
          <a:bodyPr/>
          <a:lstStyle>
            <a:lvl1pPr>
              <a:defRPr/>
            </a:lvl1pPr>
          </a:lstStyle>
          <a:p>
            <a:fld id="{5956331E-9940-4BC7-8775-6C828316ABC8}"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en-US"/>
          </a:p>
        </p:txBody>
      </p:sp>
      <p:sp>
        <p:nvSpPr>
          <p:cNvPr id="5" name="Élőláb helye 4"/>
          <p:cNvSpPr>
            <a:spLocks noGrp="1"/>
          </p:cNvSpPr>
          <p:nvPr>
            <p:ph type="ftr" sz="quarter" idx="11"/>
          </p:nvPr>
        </p:nvSpPr>
        <p:spPr/>
        <p:txBody>
          <a:bodyPr/>
          <a:lstStyle>
            <a:lvl1pPr>
              <a:defRPr/>
            </a:lvl1pPr>
          </a:lstStyle>
          <a:p>
            <a:endParaRPr lang="en-US"/>
          </a:p>
        </p:txBody>
      </p:sp>
      <p:sp>
        <p:nvSpPr>
          <p:cNvPr id="6" name="Dia számának helye 5"/>
          <p:cNvSpPr>
            <a:spLocks noGrp="1"/>
          </p:cNvSpPr>
          <p:nvPr>
            <p:ph type="sldNum" sz="quarter" idx="12"/>
          </p:nvPr>
        </p:nvSpPr>
        <p:spPr/>
        <p:txBody>
          <a:bodyPr/>
          <a:lstStyle>
            <a:lvl1pPr>
              <a:defRPr/>
            </a:lvl1pPr>
          </a:lstStyle>
          <a:p>
            <a:fld id="{F3D2367B-8E82-4188-9EA1-BB8300A15222}"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515100" y="609600"/>
            <a:ext cx="1943100" cy="5486400"/>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685800" y="609600"/>
            <a:ext cx="5676900" cy="5486400"/>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en-US"/>
          </a:p>
        </p:txBody>
      </p:sp>
      <p:sp>
        <p:nvSpPr>
          <p:cNvPr id="5" name="Élőláb helye 4"/>
          <p:cNvSpPr>
            <a:spLocks noGrp="1"/>
          </p:cNvSpPr>
          <p:nvPr>
            <p:ph type="ftr" sz="quarter" idx="11"/>
          </p:nvPr>
        </p:nvSpPr>
        <p:spPr/>
        <p:txBody>
          <a:bodyPr/>
          <a:lstStyle>
            <a:lvl1pPr>
              <a:defRPr/>
            </a:lvl1pPr>
          </a:lstStyle>
          <a:p>
            <a:endParaRPr lang="en-US"/>
          </a:p>
        </p:txBody>
      </p:sp>
      <p:sp>
        <p:nvSpPr>
          <p:cNvPr id="6" name="Dia számának helye 5"/>
          <p:cNvSpPr>
            <a:spLocks noGrp="1"/>
          </p:cNvSpPr>
          <p:nvPr>
            <p:ph type="sldNum" sz="quarter" idx="12"/>
          </p:nvPr>
        </p:nvSpPr>
        <p:spPr/>
        <p:txBody>
          <a:bodyPr/>
          <a:lstStyle>
            <a:lvl1pPr>
              <a:defRPr/>
            </a:lvl1pPr>
          </a:lstStyle>
          <a:p>
            <a:fld id="{48FFACCE-9A1F-405A-9F0D-20B1551D4604}"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smtClean="0"/>
              <a:t>Alcím mintájának szerkesztése</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EDC2B3D-F473-4328-8ED0-F63CC59F0693}"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EB2F2C0-F841-443E-8F5B-9AB5C79B2B89}"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EEAB1D8-3B25-4DC7-A2AC-74DD1AAB4CD7}"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15E4181-227C-479A-AD81-F0F242A11329}"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DEB77A8-9729-4603-B7FD-8F77399475CE}"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41A018D-0C70-4A4B-8AE3-2BF56A983741}"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EFE345C-1E5A-4828-8D67-83103C8FA19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
        <p:nvSpPr>
          <p:cNvPr id="4" name="Dátum helye 3"/>
          <p:cNvSpPr>
            <a:spLocks noGrp="1"/>
          </p:cNvSpPr>
          <p:nvPr>
            <p:ph type="dt" sz="half" idx="10"/>
          </p:nvPr>
        </p:nvSpPr>
        <p:spPr/>
        <p:txBody>
          <a:bodyPr/>
          <a:lstStyle>
            <a:lvl1pPr>
              <a:defRPr/>
            </a:lvl1pPr>
          </a:lstStyle>
          <a:p>
            <a:endParaRPr lang="hu-HU"/>
          </a:p>
        </p:txBody>
      </p:sp>
      <p:sp>
        <p:nvSpPr>
          <p:cNvPr id="5" name="Élőláb helye 4"/>
          <p:cNvSpPr>
            <a:spLocks noGrp="1"/>
          </p:cNvSpPr>
          <p:nvPr>
            <p:ph type="ftr" sz="quarter" idx="11"/>
          </p:nvPr>
        </p:nvSpPr>
        <p:spPr/>
        <p:txBody>
          <a:bodyPr/>
          <a:lstStyle>
            <a:lvl1pPr>
              <a:defRPr/>
            </a:lvl1pPr>
          </a:lstStyle>
          <a:p>
            <a:endParaRPr lang="hu-HU"/>
          </a:p>
        </p:txBody>
      </p:sp>
      <p:sp>
        <p:nvSpPr>
          <p:cNvPr id="6" name="Dia számának helye 5"/>
          <p:cNvSpPr>
            <a:spLocks noGrp="1"/>
          </p:cNvSpPr>
          <p:nvPr>
            <p:ph type="sldNum" sz="quarter" idx="12"/>
          </p:nvPr>
        </p:nvSpPr>
        <p:spPr/>
        <p:txBody>
          <a:bodyPr/>
          <a:lstStyle>
            <a:lvl1pPr>
              <a:defRPr/>
            </a:lvl1pPr>
          </a:lstStyle>
          <a:p>
            <a:fld id="{3DFB89EC-A71F-44CF-9E83-34F0DD7BF59A}" type="slidenum">
              <a:rPr lang="hu-HU"/>
              <a:pPr/>
              <a:t>‹#›</a:t>
            </a:fld>
            <a:endParaRPr lang="hu-H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01DE06B-D52F-46C7-897F-23B625E3C4CA}"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smtClean="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B4D1B4A-D461-42E2-908E-72C20487787C}"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C020D05-47B6-4711-940A-44D50960C9D8}"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270358D-6F62-4199-B75B-48E40A020E29}"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u-H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7DB5DA-4165-4D47-89EC-2580DCB8CA90}"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u-H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1408B5-5CB7-494A-B73B-40321C699FCD}"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hu-H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C544BE-3724-405D-8A2D-77D05D338FFA}"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u-HU"/>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E17F3B4-09DE-4799-98ED-EA58030B6F0E}"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hu-H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71A541D-5EB6-44D0-96E6-0FDEEF666BCD}"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u-HU"/>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53B7630-42F5-4A17-8217-7F461E4FE8A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lvl1pPr>
              <a:defRPr/>
            </a:lvl1pPr>
          </a:lstStyle>
          <a:p>
            <a:endParaRPr lang="hu-HU"/>
          </a:p>
        </p:txBody>
      </p:sp>
      <p:sp>
        <p:nvSpPr>
          <p:cNvPr id="6" name="Élőláb helye 5"/>
          <p:cNvSpPr>
            <a:spLocks noGrp="1"/>
          </p:cNvSpPr>
          <p:nvPr>
            <p:ph type="ftr" sz="quarter" idx="11"/>
          </p:nvPr>
        </p:nvSpPr>
        <p:spPr/>
        <p:txBody>
          <a:bodyPr/>
          <a:lstStyle>
            <a:lvl1pPr>
              <a:defRPr/>
            </a:lvl1pPr>
          </a:lstStyle>
          <a:p>
            <a:endParaRPr lang="hu-HU"/>
          </a:p>
        </p:txBody>
      </p:sp>
      <p:sp>
        <p:nvSpPr>
          <p:cNvPr id="7" name="Dia számának helye 6"/>
          <p:cNvSpPr>
            <a:spLocks noGrp="1"/>
          </p:cNvSpPr>
          <p:nvPr>
            <p:ph type="sldNum" sz="quarter" idx="12"/>
          </p:nvPr>
        </p:nvSpPr>
        <p:spPr/>
        <p:txBody>
          <a:bodyPr/>
          <a:lstStyle>
            <a:lvl1pPr>
              <a:defRPr/>
            </a:lvl1pPr>
          </a:lstStyle>
          <a:p>
            <a:fld id="{906758F5-B4D4-40C8-BF5B-72C98481B10F}" type="slidenum">
              <a:rPr lang="hu-HU"/>
              <a:pPr/>
              <a:t>‹#›</a:t>
            </a:fld>
            <a:endParaRPr lang="hu-H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BED26D6-EAF4-4F60-8871-2FBFE1D470FA}"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hu-H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3B5E7B7-370A-4E87-B53E-105CEC4F863F}"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hu-H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0667331-5897-4E49-9F03-41902BA0D70D}"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u-H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6188E2-D2C3-4626-98C0-8EA59AC0F2F6}"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hu-HU"/>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1D2FF0E-0D7F-4786-B9D6-DA59360248F9}"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hu-HU"/>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2956ADFE-DDAD-4AF5-ADD1-2C3BB9710AC2}"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6071EDD-A360-41E5-B395-A2D2967656DA}"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hu-HU"/>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9660A8B-F06B-4CA0-A4B9-E8B5FD562745}" type="slidenum">
              <a:rPr lang="en-US"/>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hu-HU"/>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93670295-DED7-4E1B-BB85-E5268F111167}" type="slidenum">
              <a:rPr lang="en-US"/>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xAndObj">
  <p:cSld name="Cím, szöveg és tartalom">
    <p:spTree>
      <p:nvGrpSpPr>
        <p:cNvPr id="1" name=""/>
        <p:cNvGrpSpPr/>
        <p:nvPr/>
      </p:nvGrpSpPr>
      <p:grpSpPr>
        <a:xfrm>
          <a:off x="0" y="0"/>
          <a:ext cx="0" cy="0"/>
          <a:chOff x="0" y="0"/>
          <a:chExt cx="0" cy="0"/>
        </a:xfrm>
      </p:grpSpPr>
      <p:sp>
        <p:nvSpPr>
          <p:cNvPr id="2" name="Cím 1"/>
          <p:cNvSpPr>
            <a:spLocks noGrp="1"/>
          </p:cNvSpPr>
          <p:nvPr>
            <p:ph type="title"/>
          </p:nvPr>
        </p:nvSpPr>
        <p:spPr>
          <a:xfrm>
            <a:off x="685800" y="609600"/>
            <a:ext cx="7772400" cy="1143000"/>
          </a:xfrm>
        </p:spPr>
        <p:txBody>
          <a:bodyPr/>
          <a:lstStyle/>
          <a:p>
            <a:r>
              <a:rPr lang="hu-HU" smtClean="0"/>
              <a:t>Mintacím szerkesztése</a:t>
            </a:r>
            <a:endParaRPr lang="en-US"/>
          </a:p>
        </p:txBody>
      </p:sp>
      <p:sp>
        <p:nvSpPr>
          <p:cNvPr id="3" name="Szöveg helye 2"/>
          <p:cNvSpPr>
            <a:spLocks noGrp="1"/>
          </p:cNvSpPr>
          <p:nvPr>
            <p:ph type="body" sz="half" idx="1"/>
          </p:nvPr>
        </p:nvSpPr>
        <p:spPr>
          <a:xfrm>
            <a:off x="685800" y="1981200"/>
            <a:ext cx="3810000" cy="41148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Tartalom helye 3"/>
          <p:cNvSpPr>
            <a:spLocks noGrp="1"/>
          </p:cNvSpPr>
          <p:nvPr>
            <p:ph sz="half" idx="2"/>
          </p:nvPr>
        </p:nvSpPr>
        <p:spPr>
          <a:xfrm>
            <a:off x="4648200" y="1981200"/>
            <a:ext cx="3810000" cy="41148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44A6157-44F4-40F1-B471-8922DA4AAB4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lvl1pPr>
              <a:defRPr/>
            </a:lvl1pPr>
          </a:lstStyle>
          <a:p>
            <a:endParaRPr lang="hu-HU"/>
          </a:p>
        </p:txBody>
      </p:sp>
      <p:sp>
        <p:nvSpPr>
          <p:cNvPr id="8" name="Élőláb helye 7"/>
          <p:cNvSpPr>
            <a:spLocks noGrp="1"/>
          </p:cNvSpPr>
          <p:nvPr>
            <p:ph type="ftr" sz="quarter" idx="11"/>
          </p:nvPr>
        </p:nvSpPr>
        <p:spPr/>
        <p:txBody>
          <a:bodyPr/>
          <a:lstStyle>
            <a:lvl1pPr>
              <a:defRPr/>
            </a:lvl1pPr>
          </a:lstStyle>
          <a:p>
            <a:endParaRPr lang="hu-HU"/>
          </a:p>
        </p:txBody>
      </p:sp>
      <p:sp>
        <p:nvSpPr>
          <p:cNvPr id="9" name="Dia számának helye 8"/>
          <p:cNvSpPr>
            <a:spLocks noGrp="1"/>
          </p:cNvSpPr>
          <p:nvPr>
            <p:ph type="sldNum" sz="quarter" idx="12"/>
          </p:nvPr>
        </p:nvSpPr>
        <p:spPr/>
        <p:txBody>
          <a:bodyPr/>
          <a:lstStyle>
            <a:lvl1pPr>
              <a:defRPr/>
            </a:lvl1pPr>
          </a:lstStyle>
          <a:p>
            <a:fld id="{2A6AA077-B6DD-436F-A8D8-0205F56362EA}" type="slidenum">
              <a:rPr lang="hu-HU"/>
              <a:pPr/>
              <a:t>‹#›</a:t>
            </a:fld>
            <a:endParaRPr lang="hu-H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lvl1pPr>
              <a:defRPr/>
            </a:lvl1pPr>
          </a:lstStyle>
          <a:p>
            <a:endParaRPr lang="en-US"/>
          </a:p>
        </p:txBody>
      </p:sp>
      <p:sp>
        <p:nvSpPr>
          <p:cNvPr id="5" name="Élőláb helye 4"/>
          <p:cNvSpPr>
            <a:spLocks noGrp="1"/>
          </p:cNvSpPr>
          <p:nvPr>
            <p:ph type="ftr" sz="quarter" idx="11"/>
          </p:nvPr>
        </p:nvSpPr>
        <p:spPr/>
        <p:txBody>
          <a:bodyPr/>
          <a:lstStyle>
            <a:lvl1pPr>
              <a:defRPr/>
            </a:lvl1pPr>
          </a:lstStyle>
          <a:p>
            <a:endParaRPr lang="en-US"/>
          </a:p>
        </p:txBody>
      </p:sp>
      <p:sp>
        <p:nvSpPr>
          <p:cNvPr id="6" name="Dia számának helye 5"/>
          <p:cNvSpPr>
            <a:spLocks noGrp="1"/>
          </p:cNvSpPr>
          <p:nvPr>
            <p:ph type="sldNum" sz="quarter" idx="12"/>
          </p:nvPr>
        </p:nvSpPr>
        <p:spPr/>
        <p:txBody>
          <a:bodyPr/>
          <a:lstStyle>
            <a:lvl1pPr>
              <a:defRPr/>
            </a:lvl1pPr>
          </a:lstStyle>
          <a:p>
            <a:fld id="{C45CE272-89AA-43E2-ACC7-BA4514C7D5F5}" type="slidenum">
              <a:rPr lang="en-US"/>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en-US"/>
          </a:p>
        </p:txBody>
      </p:sp>
      <p:sp>
        <p:nvSpPr>
          <p:cNvPr id="5" name="Élőláb helye 4"/>
          <p:cNvSpPr>
            <a:spLocks noGrp="1"/>
          </p:cNvSpPr>
          <p:nvPr>
            <p:ph type="ftr" sz="quarter" idx="11"/>
          </p:nvPr>
        </p:nvSpPr>
        <p:spPr/>
        <p:txBody>
          <a:bodyPr/>
          <a:lstStyle>
            <a:lvl1pPr>
              <a:defRPr/>
            </a:lvl1pPr>
          </a:lstStyle>
          <a:p>
            <a:endParaRPr lang="en-US"/>
          </a:p>
        </p:txBody>
      </p:sp>
      <p:sp>
        <p:nvSpPr>
          <p:cNvPr id="6" name="Dia számának helye 5"/>
          <p:cNvSpPr>
            <a:spLocks noGrp="1"/>
          </p:cNvSpPr>
          <p:nvPr>
            <p:ph type="sldNum" sz="quarter" idx="12"/>
          </p:nvPr>
        </p:nvSpPr>
        <p:spPr/>
        <p:txBody>
          <a:bodyPr/>
          <a:lstStyle>
            <a:lvl1pPr>
              <a:defRPr/>
            </a:lvl1pPr>
          </a:lstStyle>
          <a:p>
            <a:fld id="{405F1129-B0C2-4806-91A4-B8DB28919964}" type="slidenum">
              <a:rPr lang="en-US"/>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
        <p:nvSpPr>
          <p:cNvPr id="4" name="Dátum helye 3"/>
          <p:cNvSpPr>
            <a:spLocks noGrp="1"/>
          </p:cNvSpPr>
          <p:nvPr>
            <p:ph type="dt" sz="half" idx="10"/>
          </p:nvPr>
        </p:nvSpPr>
        <p:spPr/>
        <p:txBody>
          <a:bodyPr/>
          <a:lstStyle>
            <a:lvl1pPr>
              <a:defRPr/>
            </a:lvl1pPr>
          </a:lstStyle>
          <a:p>
            <a:endParaRPr lang="en-US"/>
          </a:p>
        </p:txBody>
      </p:sp>
      <p:sp>
        <p:nvSpPr>
          <p:cNvPr id="5" name="Élőláb helye 4"/>
          <p:cNvSpPr>
            <a:spLocks noGrp="1"/>
          </p:cNvSpPr>
          <p:nvPr>
            <p:ph type="ftr" sz="quarter" idx="11"/>
          </p:nvPr>
        </p:nvSpPr>
        <p:spPr/>
        <p:txBody>
          <a:bodyPr/>
          <a:lstStyle>
            <a:lvl1pPr>
              <a:defRPr/>
            </a:lvl1pPr>
          </a:lstStyle>
          <a:p>
            <a:endParaRPr lang="en-US"/>
          </a:p>
        </p:txBody>
      </p:sp>
      <p:sp>
        <p:nvSpPr>
          <p:cNvPr id="6" name="Dia számának helye 5"/>
          <p:cNvSpPr>
            <a:spLocks noGrp="1"/>
          </p:cNvSpPr>
          <p:nvPr>
            <p:ph type="sldNum" sz="quarter" idx="12"/>
          </p:nvPr>
        </p:nvSpPr>
        <p:spPr/>
        <p:txBody>
          <a:bodyPr/>
          <a:lstStyle>
            <a:lvl1pPr>
              <a:defRPr/>
            </a:lvl1pPr>
          </a:lstStyle>
          <a:p>
            <a:fld id="{ED8B290A-5CED-486C-8271-508BD369B1A7}" type="slidenum">
              <a:rPr lang="en-US"/>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lvl1pPr>
              <a:defRPr/>
            </a:lvl1pPr>
          </a:lstStyle>
          <a:p>
            <a:endParaRPr lang="en-US"/>
          </a:p>
        </p:txBody>
      </p:sp>
      <p:sp>
        <p:nvSpPr>
          <p:cNvPr id="6" name="Élőláb helye 5"/>
          <p:cNvSpPr>
            <a:spLocks noGrp="1"/>
          </p:cNvSpPr>
          <p:nvPr>
            <p:ph type="ftr" sz="quarter" idx="11"/>
          </p:nvPr>
        </p:nvSpPr>
        <p:spPr/>
        <p:txBody>
          <a:bodyPr/>
          <a:lstStyle>
            <a:lvl1pPr>
              <a:defRPr/>
            </a:lvl1pPr>
          </a:lstStyle>
          <a:p>
            <a:endParaRPr lang="en-US"/>
          </a:p>
        </p:txBody>
      </p:sp>
      <p:sp>
        <p:nvSpPr>
          <p:cNvPr id="7" name="Dia számának helye 6"/>
          <p:cNvSpPr>
            <a:spLocks noGrp="1"/>
          </p:cNvSpPr>
          <p:nvPr>
            <p:ph type="sldNum" sz="quarter" idx="12"/>
          </p:nvPr>
        </p:nvSpPr>
        <p:spPr/>
        <p:txBody>
          <a:bodyPr/>
          <a:lstStyle>
            <a:lvl1pPr>
              <a:defRPr/>
            </a:lvl1pPr>
          </a:lstStyle>
          <a:p>
            <a:fld id="{76C80672-7F1E-44E2-925F-AEEDF05C1F76}" type="slidenum">
              <a:rPr lang="en-US"/>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lvl1pPr>
              <a:defRPr/>
            </a:lvl1pPr>
          </a:lstStyle>
          <a:p>
            <a:endParaRPr lang="en-US"/>
          </a:p>
        </p:txBody>
      </p:sp>
      <p:sp>
        <p:nvSpPr>
          <p:cNvPr id="8" name="Élőláb helye 7"/>
          <p:cNvSpPr>
            <a:spLocks noGrp="1"/>
          </p:cNvSpPr>
          <p:nvPr>
            <p:ph type="ftr" sz="quarter" idx="11"/>
          </p:nvPr>
        </p:nvSpPr>
        <p:spPr/>
        <p:txBody>
          <a:bodyPr/>
          <a:lstStyle>
            <a:lvl1pPr>
              <a:defRPr/>
            </a:lvl1pPr>
          </a:lstStyle>
          <a:p>
            <a:endParaRPr lang="en-US"/>
          </a:p>
        </p:txBody>
      </p:sp>
      <p:sp>
        <p:nvSpPr>
          <p:cNvPr id="9" name="Dia számának helye 8"/>
          <p:cNvSpPr>
            <a:spLocks noGrp="1"/>
          </p:cNvSpPr>
          <p:nvPr>
            <p:ph type="sldNum" sz="quarter" idx="12"/>
          </p:nvPr>
        </p:nvSpPr>
        <p:spPr/>
        <p:txBody>
          <a:bodyPr/>
          <a:lstStyle>
            <a:lvl1pPr>
              <a:defRPr/>
            </a:lvl1pPr>
          </a:lstStyle>
          <a:p>
            <a:fld id="{023375AD-A16B-4B3A-B2F4-9D346F6E5225}" type="slidenum">
              <a:rPr lang="en-US"/>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lvl1pPr>
              <a:defRPr/>
            </a:lvl1pPr>
          </a:lstStyle>
          <a:p>
            <a:endParaRPr lang="en-US"/>
          </a:p>
        </p:txBody>
      </p:sp>
      <p:sp>
        <p:nvSpPr>
          <p:cNvPr id="4" name="Élőláb helye 3"/>
          <p:cNvSpPr>
            <a:spLocks noGrp="1"/>
          </p:cNvSpPr>
          <p:nvPr>
            <p:ph type="ftr" sz="quarter" idx="11"/>
          </p:nvPr>
        </p:nvSpPr>
        <p:spPr/>
        <p:txBody>
          <a:bodyPr/>
          <a:lstStyle>
            <a:lvl1pPr>
              <a:defRPr/>
            </a:lvl1pPr>
          </a:lstStyle>
          <a:p>
            <a:endParaRPr lang="en-US"/>
          </a:p>
        </p:txBody>
      </p:sp>
      <p:sp>
        <p:nvSpPr>
          <p:cNvPr id="5" name="Dia számának helye 4"/>
          <p:cNvSpPr>
            <a:spLocks noGrp="1"/>
          </p:cNvSpPr>
          <p:nvPr>
            <p:ph type="sldNum" sz="quarter" idx="12"/>
          </p:nvPr>
        </p:nvSpPr>
        <p:spPr/>
        <p:txBody>
          <a:bodyPr/>
          <a:lstStyle>
            <a:lvl1pPr>
              <a:defRPr/>
            </a:lvl1pPr>
          </a:lstStyle>
          <a:p>
            <a:fld id="{7F1F7CC3-542A-48F6-A0DB-65031160C823}" type="slidenum">
              <a:rPr lang="en-US"/>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lvl1pPr>
              <a:defRPr/>
            </a:lvl1pPr>
          </a:lstStyle>
          <a:p>
            <a:endParaRPr lang="en-US"/>
          </a:p>
        </p:txBody>
      </p:sp>
      <p:sp>
        <p:nvSpPr>
          <p:cNvPr id="3" name="Élőláb helye 2"/>
          <p:cNvSpPr>
            <a:spLocks noGrp="1"/>
          </p:cNvSpPr>
          <p:nvPr>
            <p:ph type="ftr" sz="quarter" idx="11"/>
          </p:nvPr>
        </p:nvSpPr>
        <p:spPr/>
        <p:txBody>
          <a:bodyPr/>
          <a:lstStyle>
            <a:lvl1pPr>
              <a:defRPr/>
            </a:lvl1pPr>
          </a:lstStyle>
          <a:p>
            <a:endParaRPr lang="en-US"/>
          </a:p>
        </p:txBody>
      </p:sp>
      <p:sp>
        <p:nvSpPr>
          <p:cNvPr id="4" name="Dia számának helye 3"/>
          <p:cNvSpPr>
            <a:spLocks noGrp="1"/>
          </p:cNvSpPr>
          <p:nvPr>
            <p:ph type="sldNum" sz="quarter" idx="12"/>
          </p:nvPr>
        </p:nvSpPr>
        <p:spPr/>
        <p:txBody>
          <a:bodyPr/>
          <a:lstStyle>
            <a:lvl1pPr>
              <a:defRPr/>
            </a:lvl1pPr>
          </a:lstStyle>
          <a:p>
            <a:fld id="{BF08472B-7D92-4C60-ACCE-FD3B4DEDAE6D}" type="slidenum">
              <a:rPr lang="en-US"/>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lvl1pPr>
              <a:defRPr/>
            </a:lvl1pPr>
          </a:lstStyle>
          <a:p>
            <a:endParaRPr lang="en-US"/>
          </a:p>
        </p:txBody>
      </p:sp>
      <p:sp>
        <p:nvSpPr>
          <p:cNvPr id="6" name="Élőláb helye 5"/>
          <p:cNvSpPr>
            <a:spLocks noGrp="1"/>
          </p:cNvSpPr>
          <p:nvPr>
            <p:ph type="ftr" sz="quarter" idx="11"/>
          </p:nvPr>
        </p:nvSpPr>
        <p:spPr/>
        <p:txBody>
          <a:bodyPr/>
          <a:lstStyle>
            <a:lvl1pPr>
              <a:defRPr/>
            </a:lvl1pPr>
          </a:lstStyle>
          <a:p>
            <a:endParaRPr lang="en-US"/>
          </a:p>
        </p:txBody>
      </p:sp>
      <p:sp>
        <p:nvSpPr>
          <p:cNvPr id="7" name="Dia számának helye 6"/>
          <p:cNvSpPr>
            <a:spLocks noGrp="1"/>
          </p:cNvSpPr>
          <p:nvPr>
            <p:ph type="sldNum" sz="quarter" idx="12"/>
          </p:nvPr>
        </p:nvSpPr>
        <p:spPr/>
        <p:txBody>
          <a:bodyPr/>
          <a:lstStyle>
            <a:lvl1pPr>
              <a:defRPr/>
            </a:lvl1pPr>
          </a:lstStyle>
          <a:p>
            <a:fld id="{A1999E60-BFAD-4975-9C6A-C5FBC825B0A1}" type="slidenum">
              <a:rPr lang="en-US"/>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lvl1pPr>
              <a:defRPr/>
            </a:lvl1pPr>
          </a:lstStyle>
          <a:p>
            <a:endParaRPr lang="en-US"/>
          </a:p>
        </p:txBody>
      </p:sp>
      <p:sp>
        <p:nvSpPr>
          <p:cNvPr id="6" name="Élőláb helye 5"/>
          <p:cNvSpPr>
            <a:spLocks noGrp="1"/>
          </p:cNvSpPr>
          <p:nvPr>
            <p:ph type="ftr" sz="quarter" idx="11"/>
          </p:nvPr>
        </p:nvSpPr>
        <p:spPr/>
        <p:txBody>
          <a:bodyPr/>
          <a:lstStyle>
            <a:lvl1pPr>
              <a:defRPr/>
            </a:lvl1pPr>
          </a:lstStyle>
          <a:p>
            <a:endParaRPr lang="en-US"/>
          </a:p>
        </p:txBody>
      </p:sp>
      <p:sp>
        <p:nvSpPr>
          <p:cNvPr id="7" name="Dia számának helye 6"/>
          <p:cNvSpPr>
            <a:spLocks noGrp="1"/>
          </p:cNvSpPr>
          <p:nvPr>
            <p:ph type="sldNum" sz="quarter" idx="12"/>
          </p:nvPr>
        </p:nvSpPr>
        <p:spPr/>
        <p:txBody>
          <a:bodyPr/>
          <a:lstStyle>
            <a:lvl1pPr>
              <a:defRPr/>
            </a:lvl1pPr>
          </a:lstStyle>
          <a:p>
            <a:fld id="{8BECAF2E-A6DD-4E71-BCE8-81ACF1BCD2D5}" type="slidenum">
              <a:rPr lang="en-US"/>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en-US"/>
          </a:p>
        </p:txBody>
      </p:sp>
      <p:sp>
        <p:nvSpPr>
          <p:cNvPr id="5" name="Élőláb helye 4"/>
          <p:cNvSpPr>
            <a:spLocks noGrp="1"/>
          </p:cNvSpPr>
          <p:nvPr>
            <p:ph type="ftr" sz="quarter" idx="11"/>
          </p:nvPr>
        </p:nvSpPr>
        <p:spPr/>
        <p:txBody>
          <a:bodyPr/>
          <a:lstStyle>
            <a:lvl1pPr>
              <a:defRPr/>
            </a:lvl1pPr>
          </a:lstStyle>
          <a:p>
            <a:endParaRPr lang="en-US"/>
          </a:p>
        </p:txBody>
      </p:sp>
      <p:sp>
        <p:nvSpPr>
          <p:cNvPr id="6" name="Dia számának helye 5"/>
          <p:cNvSpPr>
            <a:spLocks noGrp="1"/>
          </p:cNvSpPr>
          <p:nvPr>
            <p:ph type="sldNum" sz="quarter" idx="12"/>
          </p:nvPr>
        </p:nvSpPr>
        <p:spPr/>
        <p:txBody>
          <a:bodyPr/>
          <a:lstStyle>
            <a:lvl1pPr>
              <a:defRPr/>
            </a:lvl1pPr>
          </a:lstStyle>
          <a:p>
            <a:fld id="{6A9E6A7B-FA46-4CCE-8C75-56D0992930EF}"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lvl1pPr>
              <a:defRPr/>
            </a:lvl1pPr>
          </a:lstStyle>
          <a:p>
            <a:endParaRPr lang="hu-HU"/>
          </a:p>
        </p:txBody>
      </p:sp>
      <p:sp>
        <p:nvSpPr>
          <p:cNvPr id="4" name="Élőláb helye 3"/>
          <p:cNvSpPr>
            <a:spLocks noGrp="1"/>
          </p:cNvSpPr>
          <p:nvPr>
            <p:ph type="ftr" sz="quarter" idx="11"/>
          </p:nvPr>
        </p:nvSpPr>
        <p:spPr/>
        <p:txBody>
          <a:bodyPr/>
          <a:lstStyle>
            <a:lvl1pPr>
              <a:defRPr/>
            </a:lvl1pPr>
          </a:lstStyle>
          <a:p>
            <a:endParaRPr lang="hu-HU"/>
          </a:p>
        </p:txBody>
      </p:sp>
      <p:sp>
        <p:nvSpPr>
          <p:cNvPr id="5" name="Dia számának helye 4"/>
          <p:cNvSpPr>
            <a:spLocks noGrp="1"/>
          </p:cNvSpPr>
          <p:nvPr>
            <p:ph type="sldNum" sz="quarter" idx="12"/>
          </p:nvPr>
        </p:nvSpPr>
        <p:spPr/>
        <p:txBody>
          <a:bodyPr/>
          <a:lstStyle>
            <a:lvl1pPr>
              <a:defRPr/>
            </a:lvl1pPr>
          </a:lstStyle>
          <a:p>
            <a:fld id="{D944D745-FDB0-418F-BF6E-F600221A21E9}" type="slidenum">
              <a:rPr lang="hu-HU"/>
              <a:pPr/>
              <a:t>‹#›</a:t>
            </a:fld>
            <a:endParaRPr lang="hu-HU"/>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515100" y="609600"/>
            <a:ext cx="1943100" cy="5486400"/>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685800" y="609600"/>
            <a:ext cx="5676900" cy="5486400"/>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en-US"/>
          </a:p>
        </p:txBody>
      </p:sp>
      <p:sp>
        <p:nvSpPr>
          <p:cNvPr id="5" name="Élőláb helye 4"/>
          <p:cNvSpPr>
            <a:spLocks noGrp="1"/>
          </p:cNvSpPr>
          <p:nvPr>
            <p:ph type="ftr" sz="quarter" idx="11"/>
          </p:nvPr>
        </p:nvSpPr>
        <p:spPr/>
        <p:txBody>
          <a:bodyPr/>
          <a:lstStyle>
            <a:lvl1pPr>
              <a:defRPr/>
            </a:lvl1pPr>
          </a:lstStyle>
          <a:p>
            <a:endParaRPr lang="en-US"/>
          </a:p>
        </p:txBody>
      </p:sp>
      <p:sp>
        <p:nvSpPr>
          <p:cNvPr id="6" name="Dia számának helye 5"/>
          <p:cNvSpPr>
            <a:spLocks noGrp="1"/>
          </p:cNvSpPr>
          <p:nvPr>
            <p:ph type="sldNum" sz="quarter" idx="12"/>
          </p:nvPr>
        </p:nvSpPr>
        <p:spPr/>
        <p:txBody>
          <a:bodyPr/>
          <a:lstStyle>
            <a:lvl1pPr>
              <a:defRPr/>
            </a:lvl1pPr>
          </a:lstStyle>
          <a:p>
            <a:fld id="{34DC2541-1B7E-46A7-89DB-F9ED61E577DF}" type="slidenum">
              <a:rPr lang="en-US"/>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smtClean="0"/>
              <a:t>Alcím mintájának szerkesztése</a:t>
            </a:r>
            <a:endParaRPr lang="hu-HU"/>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lvl1pPr>
              <a:defRPr/>
            </a:lvl1pPr>
          </a:lstStyle>
          <a:p>
            <a:endParaRPr lang="hu-HU"/>
          </a:p>
        </p:txBody>
      </p:sp>
      <p:sp>
        <p:nvSpPr>
          <p:cNvPr id="3" name="Élőláb helye 2"/>
          <p:cNvSpPr>
            <a:spLocks noGrp="1"/>
          </p:cNvSpPr>
          <p:nvPr>
            <p:ph type="ftr" sz="quarter" idx="11"/>
          </p:nvPr>
        </p:nvSpPr>
        <p:spPr/>
        <p:txBody>
          <a:bodyPr/>
          <a:lstStyle>
            <a:lvl1pPr>
              <a:defRPr/>
            </a:lvl1pPr>
          </a:lstStyle>
          <a:p>
            <a:endParaRPr lang="hu-HU"/>
          </a:p>
        </p:txBody>
      </p:sp>
      <p:sp>
        <p:nvSpPr>
          <p:cNvPr id="4" name="Dia számának helye 3"/>
          <p:cNvSpPr>
            <a:spLocks noGrp="1"/>
          </p:cNvSpPr>
          <p:nvPr>
            <p:ph type="sldNum" sz="quarter" idx="12"/>
          </p:nvPr>
        </p:nvSpPr>
        <p:spPr/>
        <p:txBody>
          <a:bodyPr/>
          <a:lstStyle>
            <a:lvl1pPr>
              <a:defRPr/>
            </a:lvl1pPr>
          </a:lstStyle>
          <a:p>
            <a:fld id="{9D9CBB93-F9B3-4008-8349-00880791A14C}" type="slidenum">
              <a:rPr lang="hu-HU"/>
              <a:pPr/>
              <a:t>‹#›</a:t>
            </a:fld>
            <a:endParaRPr lang="hu-HU"/>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515100" y="609600"/>
            <a:ext cx="1943100" cy="5486400"/>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685800" y="609600"/>
            <a:ext cx="5676900" cy="5486400"/>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en-US"/>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smtClean="0"/>
              <a:t>Alcím mintájának szerkesztése</a:t>
            </a:r>
            <a:endParaRPr lang="en-US"/>
          </a:p>
        </p:txBody>
      </p:sp>
      <p:sp>
        <p:nvSpPr>
          <p:cNvPr id="4" name="Rectangle 4"/>
          <p:cNvSpPr>
            <a:spLocks noGrp="1" noChangeArrowheads="1"/>
          </p:cNvSpPr>
          <p:nvPr>
            <p:ph type="dt" sz="half" idx="10"/>
          </p:nvPr>
        </p:nvSpPr>
        <p:spPr/>
        <p:txBody>
          <a:bodyPr/>
          <a:lstStyle>
            <a:lvl1pPr algn="ctr">
              <a:defRPr/>
            </a:lvl1pPr>
          </a:lstStyle>
          <a:p>
            <a:pPr>
              <a:defRPr/>
            </a:pPr>
            <a:endParaRPr lang="en-US">
              <a:latin typeface="Times New Roman"/>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atin typeface="Times New Roman"/>
            </a:endParaRPr>
          </a:p>
        </p:txBody>
      </p:sp>
      <p:sp>
        <p:nvSpPr>
          <p:cNvPr id="6" name="Rectangle 6"/>
          <p:cNvSpPr>
            <a:spLocks noGrp="1" noChangeArrowheads="1"/>
          </p:cNvSpPr>
          <p:nvPr>
            <p:ph type="sldNum" sz="quarter" idx="12"/>
          </p:nvPr>
        </p:nvSpPr>
        <p:spPr/>
        <p:txBody>
          <a:bodyPr/>
          <a:lstStyle>
            <a:lvl1pPr>
              <a:defRPr/>
            </a:lvl1pPr>
          </a:lstStyle>
          <a:p>
            <a:pPr>
              <a:defRPr/>
            </a:pPr>
            <a:fld id="{EDBBAE79-7A1F-4EB0-ACA8-F3E3A51B2202}" type="slidenum">
              <a:rPr lang="en-US">
                <a:latin typeface="Times New Roman"/>
              </a:rPr>
              <a:pPr>
                <a:defRPr/>
              </a:pPr>
              <a:t>‹#›</a:t>
            </a:fld>
            <a:endParaRPr lang="en-US">
              <a:latin typeface="Times New Roman"/>
            </a:endParaRPr>
          </a:p>
        </p:txBody>
      </p:sp>
    </p:spTree>
    <p:extLst>
      <p:ext uri="{BB962C8B-B14F-4D97-AF65-F5344CB8AC3E}">
        <p14:creationId xmlns:p14="http://schemas.microsoft.com/office/powerpoint/2010/main" val="163522908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Rectangle 4"/>
          <p:cNvSpPr>
            <a:spLocks noGrp="1" noChangeArrowheads="1"/>
          </p:cNvSpPr>
          <p:nvPr>
            <p:ph type="dt" sz="half" idx="10"/>
          </p:nvPr>
        </p:nvSpPr>
        <p:spPr/>
        <p:txBody>
          <a:bodyPr/>
          <a:lstStyle>
            <a:lvl1pPr algn="ctr">
              <a:defRPr/>
            </a:lvl1pPr>
          </a:lstStyle>
          <a:p>
            <a:pPr>
              <a:defRPr/>
            </a:pPr>
            <a:endParaRPr lang="en-US">
              <a:latin typeface="Times New Roman"/>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atin typeface="Times New Roman"/>
            </a:endParaRPr>
          </a:p>
        </p:txBody>
      </p:sp>
      <p:sp>
        <p:nvSpPr>
          <p:cNvPr id="6" name="Rectangle 6"/>
          <p:cNvSpPr>
            <a:spLocks noGrp="1" noChangeArrowheads="1"/>
          </p:cNvSpPr>
          <p:nvPr>
            <p:ph type="sldNum" sz="quarter" idx="12"/>
          </p:nvPr>
        </p:nvSpPr>
        <p:spPr/>
        <p:txBody>
          <a:bodyPr/>
          <a:lstStyle>
            <a:lvl1pPr>
              <a:defRPr/>
            </a:lvl1pPr>
          </a:lstStyle>
          <a:p>
            <a:pPr>
              <a:defRPr/>
            </a:pPr>
            <a:fld id="{52101A23-761E-4691-9890-125ADC1C1466}" type="slidenum">
              <a:rPr lang="en-US">
                <a:latin typeface="Times New Roman"/>
              </a:rPr>
              <a:pPr>
                <a:defRPr/>
              </a:pPr>
              <a:t>‹#›</a:t>
            </a:fld>
            <a:endParaRPr lang="en-US">
              <a:latin typeface="Times New Roman"/>
            </a:endParaRPr>
          </a:p>
        </p:txBody>
      </p:sp>
    </p:spTree>
    <p:extLst>
      <p:ext uri="{BB962C8B-B14F-4D97-AF65-F5344CB8AC3E}">
        <p14:creationId xmlns:p14="http://schemas.microsoft.com/office/powerpoint/2010/main" val="305540254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en-US"/>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
        <p:nvSpPr>
          <p:cNvPr id="4" name="Rectangle 4"/>
          <p:cNvSpPr>
            <a:spLocks noGrp="1" noChangeArrowheads="1"/>
          </p:cNvSpPr>
          <p:nvPr>
            <p:ph type="dt" sz="half" idx="10"/>
          </p:nvPr>
        </p:nvSpPr>
        <p:spPr/>
        <p:txBody>
          <a:bodyPr/>
          <a:lstStyle>
            <a:lvl1pPr algn="ctr">
              <a:defRPr/>
            </a:lvl1pPr>
          </a:lstStyle>
          <a:p>
            <a:pPr>
              <a:defRPr/>
            </a:pPr>
            <a:endParaRPr lang="en-US">
              <a:latin typeface="Times New Roman"/>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atin typeface="Times New Roman"/>
            </a:endParaRPr>
          </a:p>
        </p:txBody>
      </p:sp>
      <p:sp>
        <p:nvSpPr>
          <p:cNvPr id="6" name="Rectangle 6"/>
          <p:cNvSpPr>
            <a:spLocks noGrp="1" noChangeArrowheads="1"/>
          </p:cNvSpPr>
          <p:nvPr>
            <p:ph type="sldNum" sz="quarter" idx="12"/>
          </p:nvPr>
        </p:nvSpPr>
        <p:spPr/>
        <p:txBody>
          <a:bodyPr/>
          <a:lstStyle>
            <a:lvl1pPr>
              <a:defRPr/>
            </a:lvl1pPr>
          </a:lstStyle>
          <a:p>
            <a:pPr>
              <a:defRPr/>
            </a:pPr>
            <a:fld id="{D6B78985-4D58-43DF-990A-F5A04B6B1721}" type="slidenum">
              <a:rPr lang="en-US">
                <a:latin typeface="Times New Roman"/>
              </a:rPr>
              <a:pPr>
                <a:defRPr/>
              </a:pPr>
              <a:t>‹#›</a:t>
            </a:fld>
            <a:endParaRPr lang="en-US">
              <a:latin typeface="Times New Roman"/>
            </a:endParaRPr>
          </a:p>
        </p:txBody>
      </p:sp>
    </p:spTree>
    <p:extLst>
      <p:ext uri="{BB962C8B-B14F-4D97-AF65-F5344CB8AC3E}">
        <p14:creationId xmlns:p14="http://schemas.microsoft.com/office/powerpoint/2010/main" val="348686516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Tartalom helye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Tartalom helye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5" name="Rectangle 4"/>
          <p:cNvSpPr>
            <a:spLocks noGrp="1" noChangeArrowheads="1"/>
          </p:cNvSpPr>
          <p:nvPr>
            <p:ph type="dt" sz="half" idx="10"/>
          </p:nvPr>
        </p:nvSpPr>
        <p:spPr/>
        <p:txBody>
          <a:bodyPr/>
          <a:lstStyle>
            <a:lvl1pPr algn="ctr">
              <a:defRPr/>
            </a:lvl1pPr>
          </a:lstStyle>
          <a:p>
            <a:pPr>
              <a:defRPr/>
            </a:pPr>
            <a:endParaRPr lang="en-US">
              <a:latin typeface="Times New Roman"/>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latin typeface="Times New Roman"/>
            </a:endParaRPr>
          </a:p>
        </p:txBody>
      </p:sp>
      <p:sp>
        <p:nvSpPr>
          <p:cNvPr id="7" name="Rectangle 6"/>
          <p:cNvSpPr>
            <a:spLocks noGrp="1" noChangeArrowheads="1"/>
          </p:cNvSpPr>
          <p:nvPr>
            <p:ph type="sldNum" sz="quarter" idx="12"/>
          </p:nvPr>
        </p:nvSpPr>
        <p:spPr/>
        <p:txBody>
          <a:bodyPr/>
          <a:lstStyle>
            <a:lvl1pPr>
              <a:defRPr/>
            </a:lvl1pPr>
          </a:lstStyle>
          <a:p>
            <a:pPr>
              <a:defRPr/>
            </a:pPr>
            <a:fld id="{7A56E89F-09DE-4EA4-85A1-A44F90D23D66}" type="slidenum">
              <a:rPr lang="en-US">
                <a:latin typeface="Times New Roman"/>
              </a:rPr>
              <a:pPr>
                <a:defRPr/>
              </a:pPr>
              <a:t>‹#›</a:t>
            </a:fld>
            <a:endParaRPr lang="en-US">
              <a:latin typeface="Times New Roman"/>
            </a:endParaRPr>
          </a:p>
        </p:txBody>
      </p:sp>
    </p:spTree>
    <p:extLst>
      <p:ext uri="{BB962C8B-B14F-4D97-AF65-F5344CB8AC3E}">
        <p14:creationId xmlns:p14="http://schemas.microsoft.com/office/powerpoint/2010/main" val="248688383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lvl1pPr>
              <a:defRPr/>
            </a:lvl1pPr>
          </a:lstStyle>
          <a:p>
            <a:r>
              <a:rPr lang="hu-HU" smtClean="0"/>
              <a:t>Mintacím szerkesztése</a:t>
            </a:r>
            <a:endParaRPr lang="en-US"/>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7" name="Rectangle 4"/>
          <p:cNvSpPr>
            <a:spLocks noGrp="1" noChangeArrowheads="1"/>
          </p:cNvSpPr>
          <p:nvPr>
            <p:ph type="dt" sz="half" idx="10"/>
          </p:nvPr>
        </p:nvSpPr>
        <p:spPr/>
        <p:txBody>
          <a:bodyPr/>
          <a:lstStyle>
            <a:lvl1pPr algn="ctr">
              <a:defRPr/>
            </a:lvl1pPr>
          </a:lstStyle>
          <a:p>
            <a:pPr>
              <a:defRPr/>
            </a:pPr>
            <a:endParaRPr lang="en-US">
              <a:latin typeface="Times New Roman"/>
            </a:endParaRPr>
          </a:p>
        </p:txBody>
      </p:sp>
      <p:sp>
        <p:nvSpPr>
          <p:cNvPr id="8" name="Rectangle 5"/>
          <p:cNvSpPr>
            <a:spLocks noGrp="1" noChangeArrowheads="1"/>
          </p:cNvSpPr>
          <p:nvPr>
            <p:ph type="ftr" sz="quarter" idx="11"/>
          </p:nvPr>
        </p:nvSpPr>
        <p:spPr/>
        <p:txBody>
          <a:bodyPr/>
          <a:lstStyle>
            <a:lvl1pPr>
              <a:defRPr/>
            </a:lvl1pPr>
          </a:lstStyle>
          <a:p>
            <a:pPr>
              <a:defRPr/>
            </a:pPr>
            <a:endParaRPr lang="en-US">
              <a:latin typeface="Times New Roman"/>
            </a:endParaRPr>
          </a:p>
        </p:txBody>
      </p:sp>
      <p:sp>
        <p:nvSpPr>
          <p:cNvPr id="9" name="Rectangle 6"/>
          <p:cNvSpPr>
            <a:spLocks noGrp="1" noChangeArrowheads="1"/>
          </p:cNvSpPr>
          <p:nvPr>
            <p:ph type="sldNum" sz="quarter" idx="12"/>
          </p:nvPr>
        </p:nvSpPr>
        <p:spPr/>
        <p:txBody>
          <a:bodyPr/>
          <a:lstStyle>
            <a:lvl1pPr>
              <a:defRPr/>
            </a:lvl1pPr>
          </a:lstStyle>
          <a:p>
            <a:pPr>
              <a:defRPr/>
            </a:pPr>
            <a:fld id="{FD0EA6F4-3347-48ED-9FCE-ECD00D3A6433}" type="slidenum">
              <a:rPr lang="en-US">
                <a:latin typeface="Times New Roman"/>
              </a:rPr>
              <a:pPr>
                <a:defRPr/>
              </a:pPr>
              <a:t>‹#›</a:t>
            </a:fld>
            <a:endParaRPr lang="en-US">
              <a:latin typeface="Times New Roman"/>
            </a:endParaRPr>
          </a:p>
        </p:txBody>
      </p:sp>
    </p:spTree>
    <p:extLst>
      <p:ext uri="{BB962C8B-B14F-4D97-AF65-F5344CB8AC3E}">
        <p14:creationId xmlns:p14="http://schemas.microsoft.com/office/powerpoint/2010/main" val="31672209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Rectangle 4"/>
          <p:cNvSpPr>
            <a:spLocks noGrp="1" noChangeArrowheads="1"/>
          </p:cNvSpPr>
          <p:nvPr>
            <p:ph type="dt" sz="half" idx="10"/>
          </p:nvPr>
        </p:nvSpPr>
        <p:spPr/>
        <p:txBody>
          <a:bodyPr/>
          <a:lstStyle>
            <a:lvl1pPr algn="ctr">
              <a:defRPr/>
            </a:lvl1pPr>
          </a:lstStyle>
          <a:p>
            <a:pPr>
              <a:defRPr/>
            </a:pPr>
            <a:endParaRPr lang="en-US">
              <a:latin typeface="Times New Roman"/>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latin typeface="Times New Roman"/>
            </a:endParaRPr>
          </a:p>
        </p:txBody>
      </p:sp>
      <p:sp>
        <p:nvSpPr>
          <p:cNvPr id="5" name="Rectangle 6"/>
          <p:cNvSpPr>
            <a:spLocks noGrp="1" noChangeArrowheads="1"/>
          </p:cNvSpPr>
          <p:nvPr>
            <p:ph type="sldNum" sz="quarter" idx="12"/>
          </p:nvPr>
        </p:nvSpPr>
        <p:spPr/>
        <p:txBody>
          <a:bodyPr/>
          <a:lstStyle>
            <a:lvl1pPr>
              <a:defRPr/>
            </a:lvl1pPr>
          </a:lstStyle>
          <a:p>
            <a:pPr>
              <a:defRPr/>
            </a:pPr>
            <a:fld id="{6AC60FA2-BBA8-41FD-93A2-2CFE90776F86}" type="slidenum">
              <a:rPr lang="en-US">
                <a:latin typeface="Times New Roman"/>
              </a:rPr>
              <a:pPr>
                <a:defRPr/>
              </a:pPr>
              <a:t>‹#›</a:t>
            </a:fld>
            <a:endParaRPr lang="en-US">
              <a:latin typeface="Times New Roman"/>
            </a:endParaRPr>
          </a:p>
        </p:txBody>
      </p:sp>
    </p:spTree>
    <p:extLst>
      <p:ext uri="{BB962C8B-B14F-4D97-AF65-F5344CB8AC3E}">
        <p14:creationId xmlns:p14="http://schemas.microsoft.com/office/powerpoint/2010/main" val="42993537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US">
              <a:latin typeface="Times New Roman"/>
            </a:endParaRPr>
          </a:p>
        </p:txBody>
      </p:sp>
      <p:sp>
        <p:nvSpPr>
          <p:cNvPr id="3" name="Rectangle 5"/>
          <p:cNvSpPr>
            <a:spLocks noGrp="1" noChangeArrowheads="1"/>
          </p:cNvSpPr>
          <p:nvPr>
            <p:ph type="ftr" sz="quarter" idx="11"/>
          </p:nvPr>
        </p:nvSpPr>
        <p:spPr/>
        <p:txBody>
          <a:bodyPr/>
          <a:lstStyle>
            <a:lvl1pPr>
              <a:defRPr/>
            </a:lvl1pPr>
          </a:lstStyle>
          <a:p>
            <a:pPr>
              <a:defRPr/>
            </a:pPr>
            <a:endParaRPr lang="en-US">
              <a:latin typeface="Times New Roman"/>
            </a:endParaRPr>
          </a:p>
        </p:txBody>
      </p:sp>
      <p:sp>
        <p:nvSpPr>
          <p:cNvPr id="4" name="Rectangle 6"/>
          <p:cNvSpPr>
            <a:spLocks noGrp="1" noChangeArrowheads="1"/>
          </p:cNvSpPr>
          <p:nvPr>
            <p:ph type="sldNum" sz="quarter" idx="12"/>
          </p:nvPr>
        </p:nvSpPr>
        <p:spPr/>
        <p:txBody>
          <a:bodyPr/>
          <a:lstStyle>
            <a:lvl1pPr>
              <a:defRPr/>
            </a:lvl1pPr>
          </a:lstStyle>
          <a:p>
            <a:pPr>
              <a:defRPr/>
            </a:pPr>
            <a:fld id="{5416672D-EFFC-4C17-BD99-BD742A8DBF80}" type="slidenum">
              <a:rPr lang="en-US">
                <a:latin typeface="Times New Roman"/>
              </a:rPr>
              <a:pPr>
                <a:defRPr/>
              </a:pPr>
              <a:t>‹#›</a:t>
            </a:fld>
            <a:endParaRPr lang="en-US">
              <a:latin typeface="Times New Roman"/>
            </a:endParaRPr>
          </a:p>
        </p:txBody>
      </p:sp>
    </p:spTree>
    <p:extLst>
      <p:ext uri="{BB962C8B-B14F-4D97-AF65-F5344CB8AC3E}">
        <p14:creationId xmlns:p14="http://schemas.microsoft.com/office/powerpoint/2010/main" val="10683948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en-US"/>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Rectangle 4"/>
          <p:cNvSpPr>
            <a:spLocks noGrp="1" noChangeArrowheads="1"/>
          </p:cNvSpPr>
          <p:nvPr>
            <p:ph type="dt" sz="half" idx="10"/>
          </p:nvPr>
        </p:nvSpPr>
        <p:spPr/>
        <p:txBody>
          <a:bodyPr/>
          <a:lstStyle>
            <a:lvl1pPr algn="ctr">
              <a:defRPr/>
            </a:lvl1pPr>
          </a:lstStyle>
          <a:p>
            <a:pPr>
              <a:defRPr/>
            </a:pPr>
            <a:endParaRPr lang="en-US">
              <a:latin typeface="Times New Roman"/>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latin typeface="Times New Roman"/>
            </a:endParaRPr>
          </a:p>
        </p:txBody>
      </p:sp>
      <p:sp>
        <p:nvSpPr>
          <p:cNvPr id="7" name="Rectangle 6"/>
          <p:cNvSpPr>
            <a:spLocks noGrp="1" noChangeArrowheads="1"/>
          </p:cNvSpPr>
          <p:nvPr>
            <p:ph type="sldNum" sz="quarter" idx="12"/>
          </p:nvPr>
        </p:nvSpPr>
        <p:spPr/>
        <p:txBody>
          <a:bodyPr/>
          <a:lstStyle>
            <a:lvl1pPr>
              <a:defRPr/>
            </a:lvl1pPr>
          </a:lstStyle>
          <a:p>
            <a:pPr>
              <a:defRPr/>
            </a:pPr>
            <a:fld id="{CD6C1ADB-8807-43B6-8ACA-EEEF1C529351}" type="slidenum">
              <a:rPr lang="en-US">
                <a:latin typeface="Times New Roman"/>
              </a:rPr>
              <a:pPr>
                <a:defRPr/>
              </a:pPr>
              <a:t>‹#›</a:t>
            </a:fld>
            <a:endParaRPr lang="en-US">
              <a:latin typeface="Times New Roman"/>
            </a:endParaRPr>
          </a:p>
        </p:txBody>
      </p:sp>
    </p:spTree>
    <p:extLst>
      <p:ext uri="{BB962C8B-B14F-4D97-AF65-F5344CB8AC3E}">
        <p14:creationId xmlns:p14="http://schemas.microsoft.com/office/powerpoint/2010/main" val="4225899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lvl1pPr>
              <a:defRPr/>
            </a:lvl1pPr>
          </a:lstStyle>
          <a:p>
            <a:endParaRPr lang="hu-HU"/>
          </a:p>
        </p:txBody>
      </p:sp>
      <p:sp>
        <p:nvSpPr>
          <p:cNvPr id="6" name="Élőláb helye 5"/>
          <p:cNvSpPr>
            <a:spLocks noGrp="1"/>
          </p:cNvSpPr>
          <p:nvPr>
            <p:ph type="ftr" sz="quarter" idx="11"/>
          </p:nvPr>
        </p:nvSpPr>
        <p:spPr/>
        <p:txBody>
          <a:bodyPr/>
          <a:lstStyle>
            <a:lvl1pPr>
              <a:defRPr/>
            </a:lvl1pPr>
          </a:lstStyle>
          <a:p>
            <a:endParaRPr lang="hu-HU"/>
          </a:p>
        </p:txBody>
      </p:sp>
      <p:sp>
        <p:nvSpPr>
          <p:cNvPr id="7" name="Dia számának helye 6"/>
          <p:cNvSpPr>
            <a:spLocks noGrp="1"/>
          </p:cNvSpPr>
          <p:nvPr>
            <p:ph type="sldNum" sz="quarter" idx="12"/>
          </p:nvPr>
        </p:nvSpPr>
        <p:spPr/>
        <p:txBody>
          <a:bodyPr/>
          <a:lstStyle>
            <a:lvl1pPr>
              <a:defRPr/>
            </a:lvl1pPr>
          </a:lstStyle>
          <a:p>
            <a:fld id="{071D114E-8A9C-4A1E-BA88-4C3ECB1EE69B}" type="slidenum">
              <a:rPr lang="hu-HU"/>
              <a:pPr/>
              <a:t>‹#›</a:t>
            </a:fld>
            <a:endParaRPr lang="hu-HU"/>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en-US"/>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Rectangle 4"/>
          <p:cNvSpPr>
            <a:spLocks noGrp="1" noChangeArrowheads="1"/>
          </p:cNvSpPr>
          <p:nvPr>
            <p:ph type="dt" sz="half" idx="10"/>
          </p:nvPr>
        </p:nvSpPr>
        <p:spPr/>
        <p:txBody>
          <a:bodyPr/>
          <a:lstStyle>
            <a:lvl1pPr algn="ctr">
              <a:defRPr/>
            </a:lvl1pPr>
          </a:lstStyle>
          <a:p>
            <a:pPr>
              <a:defRPr/>
            </a:pPr>
            <a:endParaRPr lang="en-US">
              <a:latin typeface="Times New Roman"/>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latin typeface="Times New Roman"/>
            </a:endParaRPr>
          </a:p>
        </p:txBody>
      </p:sp>
      <p:sp>
        <p:nvSpPr>
          <p:cNvPr id="7" name="Rectangle 6"/>
          <p:cNvSpPr>
            <a:spLocks noGrp="1" noChangeArrowheads="1"/>
          </p:cNvSpPr>
          <p:nvPr>
            <p:ph type="sldNum" sz="quarter" idx="12"/>
          </p:nvPr>
        </p:nvSpPr>
        <p:spPr/>
        <p:txBody>
          <a:bodyPr/>
          <a:lstStyle>
            <a:lvl1pPr>
              <a:defRPr/>
            </a:lvl1pPr>
          </a:lstStyle>
          <a:p>
            <a:pPr>
              <a:defRPr/>
            </a:pPr>
            <a:fld id="{7375A2B4-98C9-4369-8EA9-7FC48E469E21}" type="slidenum">
              <a:rPr lang="en-US">
                <a:latin typeface="Times New Roman"/>
              </a:rPr>
              <a:pPr>
                <a:defRPr/>
              </a:pPr>
              <a:t>‹#›</a:t>
            </a:fld>
            <a:endParaRPr lang="en-US">
              <a:latin typeface="Times New Roman"/>
            </a:endParaRPr>
          </a:p>
        </p:txBody>
      </p:sp>
    </p:spTree>
    <p:extLst>
      <p:ext uri="{BB962C8B-B14F-4D97-AF65-F5344CB8AC3E}">
        <p14:creationId xmlns:p14="http://schemas.microsoft.com/office/powerpoint/2010/main" val="18673228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Rectangle 4"/>
          <p:cNvSpPr>
            <a:spLocks noGrp="1" noChangeArrowheads="1"/>
          </p:cNvSpPr>
          <p:nvPr>
            <p:ph type="dt" sz="half" idx="10"/>
          </p:nvPr>
        </p:nvSpPr>
        <p:spPr/>
        <p:txBody>
          <a:bodyPr/>
          <a:lstStyle>
            <a:lvl1pPr algn="ctr">
              <a:defRPr/>
            </a:lvl1pPr>
          </a:lstStyle>
          <a:p>
            <a:pPr>
              <a:defRPr/>
            </a:pPr>
            <a:endParaRPr lang="en-US">
              <a:latin typeface="Times New Roman"/>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atin typeface="Times New Roman"/>
            </a:endParaRPr>
          </a:p>
        </p:txBody>
      </p:sp>
      <p:sp>
        <p:nvSpPr>
          <p:cNvPr id="6" name="Rectangle 6"/>
          <p:cNvSpPr>
            <a:spLocks noGrp="1" noChangeArrowheads="1"/>
          </p:cNvSpPr>
          <p:nvPr>
            <p:ph type="sldNum" sz="quarter" idx="12"/>
          </p:nvPr>
        </p:nvSpPr>
        <p:spPr/>
        <p:txBody>
          <a:bodyPr/>
          <a:lstStyle>
            <a:lvl1pPr>
              <a:defRPr/>
            </a:lvl1pPr>
          </a:lstStyle>
          <a:p>
            <a:pPr>
              <a:defRPr/>
            </a:pPr>
            <a:fld id="{651DA23C-7859-49DD-80EF-20048429DF6D}" type="slidenum">
              <a:rPr lang="en-US">
                <a:latin typeface="Times New Roman"/>
              </a:rPr>
              <a:pPr>
                <a:defRPr/>
              </a:pPr>
              <a:t>‹#›</a:t>
            </a:fld>
            <a:endParaRPr lang="en-US">
              <a:latin typeface="Times New Roman"/>
            </a:endParaRPr>
          </a:p>
        </p:txBody>
      </p:sp>
    </p:spTree>
    <p:extLst>
      <p:ext uri="{BB962C8B-B14F-4D97-AF65-F5344CB8AC3E}">
        <p14:creationId xmlns:p14="http://schemas.microsoft.com/office/powerpoint/2010/main" val="385935337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515100" y="609600"/>
            <a:ext cx="1943100" cy="5486400"/>
          </a:xfrm>
        </p:spPr>
        <p:txBody>
          <a:bodyPr vert="eaVert"/>
          <a:lstStyle/>
          <a:p>
            <a:r>
              <a:rPr lang="hu-HU" smtClean="0"/>
              <a:t>Mintacím szerkesztése</a:t>
            </a:r>
            <a:endParaRPr lang="en-US"/>
          </a:p>
        </p:txBody>
      </p:sp>
      <p:sp>
        <p:nvSpPr>
          <p:cNvPr id="3" name="Függőleges szöveg helye 2"/>
          <p:cNvSpPr>
            <a:spLocks noGrp="1"/>
          </p:cNvSpPr>
          <p:nvPr>
            <p:ph type="body" orient="vert" idx="1"/>
          </p:nvPr>
        </p:nvSpPr>
        <p:spPr>
          <a:xfrm>
            <a:off x="685800" y="609600"/>
            <a:ext cx="5676900" cy="5486400"/>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Rectangle 4"/>
          <p:cNvSpPr>
            <a:spLocks noGrp="1" noChangeArrowheads="1"/>
          </p:cNvSpPr>
          <p:nvPr>
            <p:ph type="dt" sz="half" idx="10"/>
          </p:nvPr>
        </p:nvSpPr>
        <p:spPr/>
        <p:txBody>
          <a:bodyPr/>
          <a:lstStyle>
            <a:lvl1pPr algn="ctr">
              <a:defRPr/>
            </a:lvl1pPr>
          </a:lstStyle>
          <a:p>
            <a:pPr>
              <a:defRPr/>
            </a:pPr>
            <a:endParaRPr lang="en-US">
              <a:latin typeface="Times New Roman"/>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atin typeface="Times New Roman"/>
            </a:endParaRPr>
          </a:p>
        </p:txBody>
      </p:sp>
      <p:sp>
        <p:nvSpPr>
          <p:cNvPr id="6" name="Rectangle 6"/>
          <p:cNvSpPr>
            <a:spLocks noGrp="1" noChangeArrowheads="1"/>
          </p:cNvSpPr>
          <p:nvPr>
            <p:ph type="sldNum" sz="quarter" idx="12"/>
          </p:nvPr>
        </p:nvSpPr>
        <p:spPr/>
        <p:txBody>
          <a:bodyPr/>
          <a:lstStyle>
            <a:lvl1pPr>
              <a:defRPr/>
            </a:lvl1pPr>
          </a:lstStyle>
          <a:p>
            <a:pPr>
              <a:defRPr/>
            </a:pPr>
            <a:fld id="{CCF8F441-533C-4D85-85C8-B8226E892F69}" type="slidenum">
              <a:rPr lang="en-US">
                <a:latin typeface="Times New Roman"/>
              </a:rPr>
              <a:pPr>
                <a:defRPr/>
              </a:pPr>
              <a:t>‹#›</a:t>
            </a:fld>
            <a:endParaRPr lang="en-US">
              <a:latin typeface="Times New Roman"/>
            </a:endParaRPr>
          </a:p>
        </p:txBody>
      </p:sp>
    </p:spTree>
    <p:extLst>
      <p:ext uri="{BB962C8B-B14F-4D97-AF65-F5344CB8AC3E}">
        <p14:creationId xmlns:p14="http://schemas.microsoft.com/office/powerpoint/2010/main" val="117814460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en-US"/>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smtClean="0"/>
              <a:t>Alcím mintájának szerkesztése</a:t>
            </a:r>
            <a:endParaRPr lang="en-US"/>
          </a:p>
        </p:txBody>
      </p:sp>
      <p:sp>
        <p:nvSpPr>
          <p:cNvPr id="4" name="Dátum helye 3"/>
          <p:cNvSpPr>
            <a:spLocks noGrp="1"/>
          </p:cNvSpPr>
          <p:nvPr>
            <p:ph type="dt" sz="half" idx="10"/>
          </p:nvPr>
        </p:nvSpPr>
        <p:spPr/>
        <p:txBody>
          <a:bodyPr/>
          <a:lstStyle>
            <a:lvl1pPr algn="ctr" eaLnBrk="0" hangingPunct="0">
              <a:defRPr>
                <a:latin typeface="Comic Sans MS" pitchFamily="66" charset="0"/>
              </a:defRPr>
            </a:lvl1pPr>
          </a:lstStyle>
          <a:p>
            <a:pPr>
              <a:defRPr/>
            </a:pPr>
            <a:endParaRPr lang="hu-HU"/>
          </a:p>
        </p:txBody>
      </p:sp>
      <p:sp>
        <p:nvSpPr>
          <p:cNvPr id="5" name="Élőláb helye 4"/>
          <p:cNvSpPr>
            <a:spLocks noGrp="1"/>
          </p:cNvSpPr>
          <p:nvPr>
            <p:ph type="ftr" sz="quarter" idx="11"/>
          </p:nvPr>
        </p:nvSpPr>
        <p:spPr/>
        <p:txBody>
          <a:bodyPr/>
          <a:lstStyle>
            <a:lvl1pPr eaLnBrk="0" hangingPunct="0">
              <a:defRPr>
                <a:latin typeface="Comic Sans MS" pitchFamily="66" charset="0"/>
              </a:defRPr>
            </a:lvl1pPr>
          </a:lstStyle>
          <a:p>
            <a:pPr>
              <a:defRPr/>
            </a:pPr>
            <a:endParaRPr lang="hu-HU"/>
          </a:p>
        </p:txBody>
      </p:sp>
      <p:sp>
        <p:nvSpPr>
          <p:cNvPr id="6" name="Dia számának helye 5"/>
          <p:cNvSpPr>
            <a:spLocks noGrp="1"/>
          </p:cNvSpPr>
          <p:nvPr>
            <p:ph type="sldNum" sz="quarter" idx="12"/>
          </p:nvPr>
        </p:nvSpPr>
        <p:spPr/>
        <p:txBody>
          <a:bodyPr/>
          <a:lstStyle>
            <a:lvl1pPr eaLnBrk="0" hangingPunct="0">
              <a:defRPr>
                <a:latin typeface="Comic Sans MS" pitchFamily="66" charset="0"/>
              </a:defRPr>
            </a:lvl1pPr>
          </a:lstStyle>
          <a:p>
            <a:pPr>
              <a:defRPr/>
            </a:pPr>
            <a:fld id="{579AC67B-E1A2-46BD-AA12-27002DBC0995}" type="slidenum">
              <a:rPr lang="hu-HU"/>
              <a:pPr>
                <a:defRPr/>
              </a:pPr>
              <a:t>‹#›</a:t>
            </a:fld>
            <a:endParaRPr lang="hu-HU"/>
          </a:p>
        </p:txBody>
      </p:sp>
    </p:spTree>
    <p:extLst>
      <p:ext uri="{BB962C8B-B14F-4D97-AF65-F5344CB8AC3E}">
        <p14:creationId xmlns:p14="http://schemas.microsoft.com/office/powerpoint/2010/main" val="76340456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átum helye 3"/>
          <p:cNvSpPr>
            <a:spLocks noGrp="1"/>
          </p:cNvSpPr>
          <p:nvPr>
            <p:ph type="dt" sz="half" idx="10"/>
          </p:nvPr>
        </p:nvSpPr>
        <p:spPr/>
        <p:txBody>
          <a:bodyPr/>
          <a:lstStyle>
            <a:lvl1pPr algn="ctr" eaLnBrk="0" hangingPunct="0">
              <a:defRPr>
                <a:latin typeface="Comic Sans MS" pitchFamily="66" charset="0"/>
              </a:defRPr>
            </a:lvl1pPr>
          </a:lstStyle>
          <a:p>
            <a:pPr>
              <a:defRPr/>
            </a:pPr>
            <a:endParaRPr lang="hu-HU"/>
          </a:p>
        </p:txBody>
      </p:sp>
      <p:sp>
        <p:nvSpPr>
          <p:cNvPr id="5" name="Élőláb helye 4"/>
          <p:cNvSpPr>
            <a:spLocks noGrp="1"/>
          </p:cNvSpPr>
          <p:nvPr>
            <p:ph type="ftr" sz="quarter" idx="11"/>
          </p:nvPr>
        </p:nvSpPr>
        <p:spPr/>
        <p:txBody>
          <a:bodyPr/>
          <a:lstStyle>
            <a:lvl1pPr eaLnBrk="0" hangingPunct="0">
              <a:defRPr>
                <a:latin typeface="Comic Sans MS" pitchFamily="66" charset="0"/>
              </a:defRPr>
            </a:lvl1pPr>
          </a:lstStyle>
          <a:p>
            <a:pPr>
              <a:defRPr/>
            </a:pPr>
            <a:endParaRPr lang="hu-HU"/>
          </a:p>
        </p:txBody>
      </p:sp>
      <p:sp>
        <p:nvSpPr>
          <p:cNvPr id="6" name="Dia számának helye 5"/>
          <p:cNvSpPr>
            <a:spLocks noGrp="1"/>
          </p:cNvSpPr>
          <p:nvPr>
            <p:ph type="sldNum" sz="quarter" idx="12"/>
          </p:nvPr>
        </p:nvSpPr>
        <p:spPr/>
        <p:txBody>
          <a:bodyPr/>
          <a:lstStyle>
            <a:lvl1pPr eaLnBrk="0" hangingPunct="0">
              <a:defRPr>
                <a:latin typeface="Comic Sans MS" pitchFamily="66" charset="0"/>
              </a:defRPr>
            </a:lvl1pPr>
          </a:lstStyle>
          <a:p>
            <a:pPr>
              <a:defRPr/>
            </a:pPr>
            <a:fld id="{36B5E971-342C-440D-B578-42D7973B6D91}" type="slidenum">
              <a:rPr lang="hu-HU"/>
              <a:pPr>
                <a:defRPr/>
              </a:pPr>
              <a:t>‹#›</a:t>
            </a:fld>
            <a:endParaRPr lang="hu-HU"/>
          </a:p>
        </p:txBody>
      </p:sp>
    </p:spTree>
    <p:extLst>
      <p:ext uri="{BB962C8B-B14F-4D97-AF65-F5344CB8AC3E}">
        <p14:creationId xmlns:p14="http://schemas.microsoft.com/office/powerpoint/2010/main" val="224073130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en-US"/>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
        <p:nvSpPr>
          <p:cNvPr id="4" name="Dátum helye 3"/>
          <p:cNvSpPr>
            <a:spLocks noGrp="1"/>
          </p:cNvSpPr>
          <p:nvPr>
            <p:ph type="dt" sz="half" idx="10"/>
          </p:nvPr>
        </p:nvSpPr>
        <p:spPr/>
        <p:txBody>
          <a:bodyPr/>
          <a:lstStyle>
            <a:lvl1pPr algn="ctr" eaLnBrk="0" hangingPunct="0">
              <a:defRPr>
                <a:latin typeface="Comic Sans MS" pitchFamily="66" charset="0"/>
              </a:defRPr>
            </a:lvl1pPr>
          </a:lstStyle>
          <a:p>
            <a:pPr>
              <a:defRPr/>
            </a:pPr>
            <a:endParaRPr lang="hu-HU"/>
          </a:p>
        </p:txBody>
      </p:sp>
      <p:sp>
        <p:nvSpPr>
          <p:cNvPr id="5" name="Élőláb helye 4"/>
          <p:cNvSpPr>
            <a:spLocks noGrp="1"/>
          </p:cNvSpPr>
          <p:nvPr>
            <p:ph type="ftr" sz="quarter" idx="11"/>
          </p:nvPr>
        </p:nvSpPr>
        <p:spPr/>
        <p:txBody>
          <a:bodyPr/>
          <a:lstStyle>
            <a:lvl1pPr eaLnBrk="0" hangingPunct="0">
              <a:defRPr>
                <a:latin typeface="Comic Sans MS" pitchFamily="66" charset="0"/>
              </a:defRPr>
            </a:lvl1pPr>
          </a:lstStyle>
          <a:p>
            <a:pPr>
              <a:defRPr/>
            </a:pPr>
            <a:endParaRPr lang="hu-HU"/>
          </a:p>
        </p:txBody>
      </p:sp>
      <p:sp>
        <p:nvSpPr>
          <p:cNvPr id="6" name="Dia számának helye 5"/>
          <p:cNvSpPr>
            <a:spLocks noGrp="1"/>
          </p:cNvSpPr>
          <p:nvPr>
            <p:ph type="sldNum" sz="quarter" idx="12"/>
          </p:nvPr>
        </p:nvSpPr>
        <p:spPr/>
        <p:txBody>
          <a:bodyPr/>
          <a:lstStyle>
            <a:lvl1pPr eaLnBrk="0" hangingPunct="0">
              <a:defRPr>
                <a:latin typeface="Comic Sans MS" pitchFamily="66" charset="0"/>
              </a:defRPr>
            </a:lvl1pPr>
          </a:lstStyle>
          <a:p>
            <a:pPr>
              <a:defRPr/>
            </a:pPr>
            <a:fld id="{5677529F-4565-40EF-9AC4-719615A5514D}" type="slidenum">
              <a:rPr lang="hu-HU"/>
              <a:pPr>
                <a:defRPr/>
              </a:pPr>
              <a:t>‹#›</a:t>
            </a:fld>
            <a:endParaRPr lang="hu-HU"/>
          </a:p>
        </p:txBody>
      </p:sp>
    </p:spTree>
    <p:extLst>
      <p:ext uri="{BB962C8B-B14F-4D97-AF65-F5344CB8AC3E}">
        <p14:creationId xmlns:p14="http://schemas.microsoft.com/office/powerpoint/2010/main" val="142494930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Tartalom helye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Tartalom helye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5" name="Dátum helye 4"/>
          <p:cNvSpPr>
            <a:spLocks noGrp="1"/>
          </p:cNvSpPr>
          <p:nvPr>
            <p:ph type="dt" sz="half" idx="10"/>
          </p:nvPr>
        </p:nvSpPr>
        <p:spPr/>
        <p:txBody>
          <a:bodyPr/>
          <a:lstStyle>
            <a:lvl1pPr algn="ctr" eaLnBrk="0" hangingPunct="0">
              <a:defRPr>
                <a:latin typeface="Comic Sans MS" pitchFamily="66" charset="0"/>
              </a:defRPr>
            </a:lvl1pPr>
          </a:lstStyle>
          <a:p>
            <a:pPr>
              <a:defRPr/>
            </a:pPr>
            <a:endParaRPr lang="hu-HU"/>
          </a:p>
        </p:txBody>
      </p:sp>
      <p:sp>
        <p:nvSpPr>
          <p:cNvPr id="6" name="Élőláb helye 5"/>
          <p:cNvSpPr>
            <a:spLocks noGrp="1"/>
          </p:cNvSpPr>
          <p:nvPr>
            <p:ph type="ftr" sz="quarter" idx="11"/>
          </p:nvPr>
        </p:nvSpPr>
        <p:spPr/>
        <p:txBody>
          <a:bodyPr/>
          <a:lstStyle>
            <a:lvl1pPr eaLnBrk="0" hangingPunct="0">
              <a:defRPr>
                <a:latin typeface="Comic Sans MS" pitchFamily="66" charset="0"/>
              </a:defRPr>
            </a:lvl1pPr>
          </a:lstStyle>
          <a:p>
            <a:pPr>
              <a:defRPr/>
            </a:pPr>
            <a:endParaRPr lang="hu-HU"/>
          </a:p>
        </p:txBody>
      </p:sp>
      <p:sp>
        <p:nvSpPr>
          <p:cNvPr id="7" name="Dia számának helye 6"/>
          <p:cNvSpPr>
            <a:spLocks noGrp="1"/>
          </p:cNvSpPr>
          <p:nvPr>
            <p:ph type="sldNum" sz="quarter" idx="12"/>
          </p:nvPr>
        </p:nvSpPr>
        <p:spPr/>
        <p:txBody>
          <a:bodyPr/>
          <a:lstStyle>
            <a:lvl1pPr eaLnBrk="0" hangingPunct="0">
              <a:defRPr>
                <a:latin typeface="Comic Sans MS" pitchFamily="66" charset="0"/>
              </a:defRPr>
            </a:lvl1pPr>
          </a:lstStyle>
          <a:p>
            <a:pPr>
              <a:defRPr/>
            </a:pPr>
            <a:fld id="{37DCE7D8-9EF5-4EB9-945C-2AD0672424B1}" type="slidenum">
              <a:rPr lang="hu-HU"/>
              <a:pPr>
                <a:defRPr/>
              </a:pPr>
              <a:t>‹#›</a:t>
            </a:fld>
            <a:endParaRPr lang="hu-HU"/>
          </a:p>
        </p:txBody>
      </p:sp>
    </p:spTree>
    <p:extLst>
      <p:ext uri="{BB962C8B-B14F-4D97-AF65-F5344CB8AC3E}">
        <p14:creationId xmlns:p14="http://schemas.microsoft.com/office/powerpoint/2010/main" val="190558486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lvl1pPr>
              <a:defRPr/>
            </a:lvl1pPr>
          </a:lstStyle>
          <a:p>
            <a:r>
              <a:rPr lang="hu-HU" smtClean="0"/>
              <a:t>Mintacím szerkesztése</a:t>
            </a:r>
            <a:endParaRPr lang="en-US"/>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7" name="Dátum helye 6"/>
          <p:cNvSpPr>
            <a:spLocks noGrp="1"/>
          </p:cNvSpPr>
          <p:nvPr>
            <p:ph type="dt" sz="half" idx="10"/>
          </p:nvPr>
        </p:nvSpPr>
        <p:spPr/>
        <p:txBody>
          <a:bodyPr/>
          <a:lstStyle>
            <a:lvl1pPr algn="ctr" eaLnBrk="0" hangingPunct="0">
              <a:defRPr>
                <a:latin typeface="Comic Sans MS" pitchFamily="66" charset="0"/>
              </a:defRPr>
            </a:lvl1pPr>
          </a:lstStyle>
          <a:p>
            <a:pPr>
              <a:defRPr/>
            </a:pPr>
            <a:endParaRPr lang="hu-HU"/>
          </a:p>
        </p:txBody>
      </p:sp>
      <p:sp>
        <p:nvSpPr>
          <p:cNvPr id="8" name="Élőláb helye 7"/>
          <p:cNvSpPr>
            <a:spLocks noGrp="1"/>
          </p:cNvSpPr>
          <p:nvPr>
            <p:ph type="ftr" sz="quarter" idx="11"/>
          </p:nvPr>
        </p:nvSpPr>
        <p:spPr/>
        <p:txBody>
          <a:bodyPr/>
          <a:lstStyle>
            <a:lvl1pPr eaLnBrk="0" hangingPunct="0">
              <a:defRPr>
                <a:latin typeface="Comic Sans MS" pitchFamily="66" charset="0"/>
              </a:defRPr>
            </a:lvl1pPr>
          </a:lstStyle>
          <a:p>
            <a:pPr>
              <a:defRPr/>
            </a:pPr>
            <a:endParaRPr lang="hu-HU"/>
          </a:p>
        </p:txBody>
      </p:sp>
      <p:sp>
        <p:nvSpPr>
          <p:cNvPr id="9" name="Dia számának helye 8"/>
          <p:cNvSpPr>
            <a:spLocks noGrp="1"/>
          </p:cNvSpPr>
          <p:nvPr>
            <p:ph type="sldNum" sz="quarter" idx="12"/>
          </p:nvPr>
        </p:nvSpPr>
        <p:spPr/>
        <p:txBody>
          <a:bodyPr/>
          <a:lstStyle>
            <a:lvl1pPr eaLnBrk="0" hangingPunct="0">
              <a:defRPr>
                <a:latin typeface="Comic Sans MS" pitchFamily="66" charset="0"/>
              </a:defRPr>
            </a:lvl1pPr>
          </a:lstStyle>
          <a:p>
            <a:pPr>
              <a:defRPr/>
            </a:pPr>
            <a:fld id="{2846A8D6-333F-4906-B98D-0756ED19B3E6}" type="slidenum">
              <a:rPr lang="hu-HU"/>
              <a:pPr>
                <a:defRPr/>
              </a:pPr>
              <a:t>‹#›</a:t>
            </a:fld>
            <a:endParaRPr lang="hu-HU"/>
          </a:p>
        </p:txBody>
      </p:sp>
    </p:spTree>
    <p:extLst>
      <p:ext uri="{BB962C8B-B14F-4D97-AF65-F5344CB8AC3E}">
        <p14:creationId xmlns:p14="http://schemas.microsoft.com/office/powerpoint/2010/main" val="143051885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Dátum helye 2"/>
          <p:cNvSpPr>
            <a:spLocks noGrp="1"/>
          </p:cNvSpPr>
          <p:nvPr>
            <p:ph type="dt" sz="half" idx="10"/>
          </p:nvPr>
        </p:nvSpPr>
        <p:spPr/>
        <p:txBody>
          <a:bodyPr/>
          <a:lstStyle>
            <a:lvl1pPr algn="ctr" eaLnBrk="0" hangingPunct="0">
              <a:defRPr>
                <a:latin typeface="Comic Sans MS" pitchFamily="66" charset="0"/>
              </a:defRPr>
            </a:lvl1pPr>
          </a:lstStyle>
          <a:p>
            <a:pPr>
              <a:defRPr/>
            </a:pPr>
            <a:endParaRPr lang="hu-HU"/>
          </a:p>
        </p:txBody>
      </p:sp>
      <p:sp>
        <p:nvSpPr>
          <p:cNvPr id="4" name="Élőláb helye 3"/>
          <p:cNvSpPr>
            <a:spLocks noGrp="1"/>
          </p:cNvSpPr>
          <p:nvPr>
            <p:ph type="ftr" sz="quarter" idx="11"/>
          </p:nvPr>
        </p:nvSpPr>
        <p:spPr/>
        <p:txBody>
          <a:bodyPr/>
          <a:lstStyle>
            <a:lvl1pPr eaLnBrk="0" hangingPunct="0">
              <a:defRPr>
                <a:latin typeface="Comic Sans MS" pitchFamily="66" charset="0"/>
              </a:defRPr>
            </a:lvl1pPr>
          </a:lstStyle>
          <a:p>
            <a:pPr>
              <a:defRPr/>
            </a:pPr>
            <a:endParaRPr lang="hu-HU"/>
          </a:p>
        </p:txBody>
      </p:sp>
      <p:sp>
        <p:nvSpPr>
          <p:cNvPr id="5" name="Dia számának helye 4"/>
          <p:cNvSpPr>
            <a:spLocks noGrp="1"/>
          </p:cNvSpPr>
          <p:nvPr>
            <p:ph type="sldNum" sz="quarter" idx="12"/>
          </p:nvPr>
        </p:nvSpPr>
        <p:spPr/>
        <p:txBody>
          <a:bodyPr/>
          <a:lstStyle>
            <a:lvl1pPr eaLnBrk="0" hangingPunct="0">
              <a:defRPr>
                <a:latin typeface="Comic Sans MS" pitchFamily="66" charset="0"/>
              </a:defRPr>
            </a:lvl1pPr>
          </a:lstStyle>
          <a:p>
            <a:pPr>
              <a:defRPr/>
            </a:pPr>
            <a:fld id="{3698DC32-F56E-4B19-9DDA-BD32DE4DBABC}" type="slidenum">
              <a:rPr lang="hu-HU"/>
              <a:pPr>
                <a:defRPr/>
              </a:pPr>
              <a:t>‹#›</a:t>
            </a:fld>
            <a:endParaRPr lang="hu-HU"/>
          </a:p>
        </p:txBody>
      </p:sp>
    </p:spTree>
    <p:extLst>
      <p:ext uri="{BB962C8B-B14F-4D97-AF65-F5344CB8AC3E}">
        <p14:creationId xmlns:p14="http://schemas.microsoft.com/office/powerpoint/2010/main" val="143087085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lvl1pPr algn="ctr" eaLnBrk="0" hangingPunct="0">
              <a:defRPr>
                <a:latin typeface="Comic Sans MS" pitchFamily="66" charset="0"/>
              </a:defRPr>
            </a:lvl1pPr>
          </a:lstStyle>
          <a:p>
            <a:pPr>
              <a:defRPr/>
            </a:pPr>
            <a:endParaRPr lang="hu-HU"/>
          </a:p>
        </p:txBody>
      </p:sp>
      <p:sp>
        <p:nvSpPr>
          <p:cNvPr id="3" name="Élőláb helye 2"/>
          <p:cNvSpPr>
            <a:spLocks noGrp="1"/>
          </p:cNvSpPr>
          <p:nvPr>
            <p:ph type="ftr" sz="quarter" idx="11"/>
          </p:nvPr>
        </p:nvSpPr>
        <p:spPr/>
        <p:txBody>
          <a:bodyPr/>
          <a:lstStyle>
            <a:lvl1pPr eaLnBrk="0" hangingPunct="0">
              <a:defRPr>
                <a:latin typeface="Comic Sans MS" pitchFamily="66" charset="0"/>
              </a:defRPr>
            </a:lvl1pPr>
          </a:lstStyle>
          <a:p>
            <a:pPr>
              <a:defRPr/>
            </a:pPr>
            <a:endParaRPr lang="hu-HU"/>
          </a:p>
        </p:txBody>
      </p:sp>
      <p:sp>
        <p:nvSpPr>
          <p:cNvPr id="4" name="Dia számának helye 3"/>
          <p:cNvSpPr>
            <a:spLocks noGrp="1"/>
          </p:cNvSpPr>
          <p:nvPr>
            <p:ph type="sldNum" sz="quarter" idx="12"/>
          </p:nvPr>
        </p:nvSpPr>
        <p:spPr/>
        <p:txBody>
          <a:bodyPr/>
          <a:lstStyle>
            <a:lvl1pPr eaLnBrk="0" hangingPunct="0">
              <a:defRPr>
                <a:latin typeface="Comic Sans MS" pitchFamily="66" charset="0"/>
              </a:defRPr>
            </a:lvl1pPr>
          </a:lstStyle>
          <a:p>
            <a:pPr>
              <a:defRPr/>
            </a:pPr>
            <a:fld id="{A024772F-86EC-4E6D-B1FE-11D3A00680AA}" type="slidenum">
              <a:rPr lang="hu-HU"/>
              <a:pPr>
                <a:defRPr/>
              </a:pPr>
              <a:t>‹#›</a:t>
            </a:fld>
            <a:endParaRPr lang="hu-HU"/>
          </a:p>
        </p:txBody>
      </p:sp>
    </p:spTree>
    <p:extLst>
      <p:ext uri="{BB962C8B-B14F-4D97-AF65-F5344CB8AC3E}">
        <p14:creationId xmlns:p14="http://schemas.microsoft.com/office/powerpoint/2010/main" val="1898606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lvl1pPr>
              <a:defRPr/>
            </a:lvl1pPr>
          </a:lstStyle>
          <a:p>
            <a:endParaRPr lang="hu-HU"/>
          </a:p>
        </p:txBody>
      </p:sp>
      <p:sp>
        <p:nvSpPr>
          <p:cNvPr id="6" name="Élőláb helye 5"/>
          <p:cNvSpPr>
            <a:spLocks noGrp="1"/>
          </p:cNvSpPr>
          <p:nvPr>
            <p:ph type="ftr" sz="quarter" idx="11"/>
          </p:nvPr>
        </p:nvSpPr>
        <p:spPr/>
        <p:txBody>
          <a:bodyPr/>
          <a:lstStyle>
            <a:lvl1pPr>
              <a:defRPr/>
            </a:lvl1pPr>
          </a:lstStyle>
          <a:p>
            <a:endParaRPr lang="hu-HU"/>
          </a:p>
        </p:txBody>
      </p:sp>
      <p:sp>
        <p:nvSpPr>
          <p:cNvPr id="7" name="Dia számának helye 6"/>
          <p:cNvSpPr>
            <a:spLocks noGrp="1"/>
          </p:cNvSpPr>
          <p:nvPr>
            <p:ph type="sldNum" sz="quarter" idx="12"/>
          </p:nvPr>
        </p:nvSpPr>
        <p:spPr/>
        <p:txBody>
          <a:bodyPr/>
          <a:lstStyle>
            <a:lvl1pPr>
              <a:defRPr/>
            </a:lvl1pPr>
          </a:lstStyle>
          <a:p>
            <a:fld id="{55AED4FF-D862-4BD9-97A0-F9592BE6B65C}" type="slidenum">
              <a:rPr lang="hu-HU"/>
              <a:pPr/>
              <a:t>‹#›</a:t>
            </a:fld>
            <a:endParaRPr lang="hu-HU"/>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en-US"/>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lvl1pPr algn="ctr" eaLnBrk="0" hangingPunct="0">
              <a:defRPr>
                <a:latin typeface="Comic Sans MS" pitchFamily="66" charset="0"/>
              </a:defRPr>
            </a:lvl1pPr>
          </a:lstStyle>
          <a:p>
            <a:pPr>
              <a:defRPr/>
            </a:pPr>
            <a:endParaRPr lang="hu-HU"/>
          </a:p>
        </p:txBody>
      </p:sp>
      <p:sp>
        <p:nvSpPr>
          <p:cNvPr id="6" name="Élőláb helye 5"/>
          <p:cNvSpPr>
            <a:spLocks noGrp="1"/>
          </p:cNvSpPr>
          <p:nvPr>
            <p:ph type="ftr" sz="quarter" idx="11"/>
          </p:nvPr>
        </p:nvSpPr>
        <p:spPr/>
        <p:txBody>
          <a:bodyPr/>
          <a:lstStyle>
            <a:lvl1pPr eaLnBrk="0" hangingPunct="0">
              <a:defRPr>
                <a:latin typeface="Comic Sans MS" pitchFamily="66" charset="0"/>
              </a:defRPr>
            </a:lvl1pPr>
          </a:lstStyle>
          <a:p>
            <a:pPr>
              <a:defRPr/>
            </a:pPr>
            <a:endParaRPr lang="hu-HU"/>
          </a:p>
        </p:txBody>
      </p:sp>
      <p:sp>
        <p:nvSpPr>
          <p:cNvPr id="7" name="Dia számának helye 6"/>
          <p:cNvSpPr>
            <a:spLocks noGrp="1"/>
          </p:cNvSpPr>
          <p:nvPr>
            <p:ph type="sldNum" sz="quarter" idx="12"/>
          </p:nvPr>
        </p:nvSpPr>
        <p:spPr/>
        <p:txBody>
          <a:bodyPr/>
          <a:lstStyle>
            <a:lvl1pPr eaLnBrk="0" hangingPunct="0">
              <a:defRPr>
                <a:latin typeface="Comic Sans MS" pitchFamily="66" charset="0"/>
              </a:defRPr>
            </a:lvl1pPr>
          </a:lstStyle>
          <a:p>
            <a:pPr>
              <a:defRPr/>
            </a:pPr>
            <a:fld id="{29F34F3D-539F-4DC2-B22E-56D3AD28281C}" type="slidenum">
              <a:rPr lang="hu-HU"/>
              <a:pPr>
                <a:defRPr/>
              </a:pPr>
              <a:t>‹#›</a:t>
            </a:fld>
            <a:endParaRPr lang="hu-HU"/>
          </a:p>
        </p:txBody>
      </p:sp>
    </p:spTree>
    <p:extLst>
      <p:ext uri="{BB962C8B-B14F-4D97-AF65-F5344CB8AC3E}">
        <p14:creationId xmlns:p14="http://schemas.microsoft.com/office/powerpoint/2010/main" val="250764036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en-US"/>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lvl1pPr algn="ctr" eaLnBrk="0" hangingPunct="0">
              <a:defRPr>
                <a:latin typeface="Comic Sans MS" pitchFamily="66" charset="0"/>
              </a:defRPr>
            </a:lvl1pPr>
          </a:lstStyle>
          <a:p>
            <a:pPr>
              <a:defRPr/>
            </a:pPr>
            <a:endParaRPr lang="hu-HU"/>
          </a:p>
        </p:txBody>
      </p:sp>
      <p:sp>
        <p:nvSpPr>
          <p:cNvPr id="6" name="Élőláb helye 5"/>
          <p:cNvSpPr>
            <a:spLocks noGrp="1"/>
          </p:cNvSpPr>
          <p:nvPr>
            <p:ph type="ftr" sz="quarter" idx="11"/>
          </p:nvPr>
        </p:nvSpPr>
        <p:spPr/>
        <p:txBody>
          <a:bodyPr/>
          <a:lstStyle>
            <a:lvl1pPr eaLnBrk="0" hangingPunct="0">
              <a:defRPr>
                <a:latin typeface="Comic Sans MS" pitchFamily="66" charset="0"/>
              </a:defRPr>
            </a:lvl1pPr>
          </a:lstStyle>
          <a:p>
            <a:pPr>
              <a:defRPr/>
            </a:pPr>
            <a:endParaRPr lang="hu-HU"/>
          </a:p>
        </p:txBody>
      </p:sp>
      <p:sp>
        <p:nvSpPr>
          <p:cNvPr id="7" name="Dia számának helye 6"/>
          <p:cNvSpPr>
            <a:spLocks noGrp="1"/>
          </p:cNvSpPr>
          <p:nvPr>
            <p:ph type="sldNum" sz="quarter" idx="12"/>
          </p:nvPr>
        </p:nvSpPr>
        <p:spPr/>
        <p:txBody>
          <a:bodyPr/>
          <a:lstStyle>
            <a:lvl1pPr eaLnBrk="0" hangingPunct="0">
              <a:defRPr>
                <a:latin typeface="Comic Sans MS" pitchFamily="66" charset="0"/>
              </a:defRPr>
            </a:lvl1pPr>
          </a:lstStyle>
          <a:p>
            <a:pPr>
              <a:defRPr/>
            </a:pPr>
            <a:fld id="{D06AF979-EF3D-4C59-BD7F-902D95C85184}" type="slidenum">
              <a:rPr lang="hu-HU"/>
              <a:pPr>
                <a:defRPr/>
              </a:pPr>
              <a:t>‹#›</a:t>
            </a:fld>
            <a:endParaRPr lang="hu-HU"/>
          </a:p>
        </p:txBody>
      </p:sp>
    </p:spTree>
    <p:extLst>
      <p:ext uri="{BB962C8B-B14F-4D97-AF65-F5344CB8AC3E}">
        <p14:creationId xmlns:p14="http://schemas.microsoft.com/office/powerpoint/2010/main" val="285641274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átum helye 3"/>
          <p:cNvSpPr>
            <a:spLocks noGrp="1"/>
          </p:cNvSpPr>
          <p:nvPr>
            <p:ph type="dt" sz="half" idx="10"/>
          </p:nvPr>
        </p:nvSpPr>
        <p:spPr/>
        <p:txBody>
          <a:bodyPr/>
          <a:lstStyle>
            <a:lvl1pPr algn="ctr" eaLnBrk="0" hangingPunct="0">
              <a:defRPr>
                <a:latin typeface="Comic Sans MS" pitchFamily="66" charset="0"/>
              </a:defRPr>
            </a:lvl1pPr>
          </a:lstStyle>
          <a:p>
            <a:pPr>
              <a:defRPr/>
            </a:pPr>
            <a:endParaRPr lang="hu-HU"/>
          </a:p>
        </p:txBody>
      </p:sp>
      <p:sp>
        <p:nvSpPr>
          <p:cNvPr id="5" name="Élőláb helye 4"/>
          <p:cNvSpPr>
            <a:spLocks noGrp="1"/>
          </p:cNvSpPr>
          <p:nvPr>
            <p:ph type="ftr" sz="quarter" idx="11"/>
          </p:nvPr>
        </p:nvSpPr>
        <p:spPr/>
        <p:txBody>
          <a:bodyPr/>
          <a:lstStyle>
            <a:lvl1pPr eaLnBrk="0" hangingPunct="0">
              <a:defRPr>
                <a:latin typeface="Comic Sans MS" pitchFamily="66" charset="0"/>
              </a:defRPr>
            </a:lvl1pPr>
          </a:lstStyle>
          <a:p>
            <a:pPr>
              <a:defRPr/>
            </a:pPr>
            <a:endParaRPr lang="hu-HU"/>
          </a:p>
        </p:txBody>
      </p:sp>
      <p:sp>
        <p:nvSpPr>
          <p:cNvPr id="6" name="Dia számának helye 5"/>
          <p:cNvSpPr>
            <a:spLocks noGrp="1"/>
          </p:cNvSpPr>
          <p:nvPr>
            <p:ph type="sldNum" sz="quarter" idx="12"/>
          </p:nvPr>
        </p:nvSpPr>
        <p:spPr/>
        <p:txBody>
          <a:bodyPr/>
          <a:lstStyle>
            <a:lvl1pPr eaLnBrk="0" hangingPunct="0">
              <a:defRPr>
                <a:latin typeface="Comic Sans MS" pitchFamily="66" charset="0"/>
              </a:defRPr>
            </a:lvl1pPr>
          </a:lstStyle>
          <a:p>
            <a:pPr>
              <a:defRPr/>
            </a:pPr>
            <a:fld id="{FBE7F065-9296-4488-9D6B-81B5302F5CD4}" type="slidenum">
              <a:rPr lang="hu-HU"/>
              <a:pPr>
                <a:defRPr/>
              </a:pPr>
              <a:t>‹#›</a:t>
            </a:fld>
            <a:endParaRPr lang="hu-HU"/>
          </a:p>
        </p:txBody>
      </p:sp>
    </p:spTree>
    <p:extLst>
      <p:ext uri="{BB962C8B-B14F-4D97-AF65-F5344CB8AC3E}">
        <p14:creationId xmlns:p14="http://schemas.microsoft.com/office/powerpoint/2010/main" val="12062736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515100" y="609600"/>
            <a:ext cx="1943100" cy="5486400"/>
          </a:xfrm>
        </p:spPr>
        <p:txBody>
          <a:bodyPr vert="eaVert"/>
          <a:lstStyle/>
          <a:p>
            <a:r>
              <a:rPr lang="hu-HU" smtClean="0"/>
              <a:t>Mintacím szerkesztése</a:t>
            </a:r>
            <a:endParaRPr lang="en-US"/>
          </a:p>
        </p:txBody>
      </p:sp>
      <p:sp>
        <p:nvSpPr>
          <p:cNvPr id="3" name="Függőleges szöveg helye 2"/>
          <p:cNvSpPr>
            <a:spLocks noGrp="1"/>
          </p:cNvSpPr>
          <p:nvPr>
            <p:ph type="body" orient="vert" idx="1"/>
          </p:nvPr>
        </p:nvSpPr>
        <p:spPr>
          <a:xfrm>
            <a:off x="685800" y="609600"/>
            <a:ext cx="5676900" cy="5486400"/>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átum helye 3"/>
          <p:cNvSpPr>
            <a:spLocks noGrp="1"/>
          </p:cNvSpPr>
          <p:nvPr>
            <p:ph type="dt" sz="half" idx="10"/>
          </p:nvPr>
        </p:nvSpPr>
        <p:spPr/>
        <p:txBody>
          <a:bodyPr/>
          <a:lstStyle>
            <a:lvl1pPr algn="ctr" eaLnBrk="0" hangingPunct="0">
              <a:defRPr>
                <a:latin typeface="Comic Sans MS" pitchFamily="66" charset="0"/>
              </a:defRPr>
            </a:lvl1pPr>
          </a:lstStyle>
          <a:p>
            <a:pPr>
              <a:defRPr/>
            </a:pPr>
            <a:endParaRPr lang="hu-HU"/>
          </a:p>
        </p:txBody>
      </p:sp>
      <p:sp>
        <p:nvSpPr>
          <p:cNvPr id="5" name="Élőláb helye 4"/>
          <p:cNvSpPr>
            <a:spLocks noGrp="1"/>
          </p:cNvSpPr>
          <p:nvPr>
            <p:ph type="ftr" sz="quarter" idx="11"/>
          </p:nvPr>
        </p:nvSpPr>
        <p:spPr/>
        <p:txBody>
          <a:bodyPr/>
          <a:lstStyle>
            <a:lvl1pPr eaLnBrk="0" hangingPunct="0">
              <a:defRPr>
                <a:latin typeface="Comic Sans MS" pitchFamily="66" charset="0"/>
              </a:defRPr>
            </a:lvl1pPr>
          </a:lstStyle>
          <a:p>
            <a:pPr>
              <a:defRPr/>
            </a:pPr>
            <a:endParaRPr lang="hu-HU"/>
          </a:p>
        </p:txBody>
      </p:sp>
      <p:sp>
        <p:nvSpPr>
          <p:cNvPr id="6" name="Dia számának helye 5"/>
          <p:cNvSpPr>
            <a:spLocks noGrp="1"/>
          </p:cNvSpPr>
          <p:nvPr>
            <p:ph type="sldNum" sz="quarter" idx="12"/>
          </p:nvPr>
        </p:nvSpPr>
        <p:spPr/>
        <p:txBody>
          <a:bodyPr/>
          <a:lstStyle>
            <a:lvl1pPr eaLnBrk="0" hangingPunct="0">
              <a:defRPr>
                <a:latin typeface="Comic Sans MS" pitchFamily="66" charset="0"/>
              </a:defRPr>
            </a:lvl1pPr>
          </a:lstStyle>
          <a:p>
            <a:pPr>
              <a:defRPr/>
            </a:pPr>
            <a:fld id="{B4B0C9D7-A0EF-43A7-A2F0-E7DBFEEC4B83}" type="slidenum">
              <a:rPr lang="hu-HU"/>
              <a:pPr>
                <a:defRPr/>
              </a:pPr>
              <a:t>‹#›</a:t>
            </a:fld>
            <a:endParaRPr lang="hu-HU"/>
          </a:p>
        </p:txBody>
      </p:sp>
    </p:spTree>
    <p:extLst>
      <p:ext uri="{BB962C8B-B14F-4D97-AF65-F5344CB8AC3E}">
        <p14:creationId xmlns:p14="http://schemas.microsoft.com/office/powerpoint/2010/main" val="41874230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slideLayout" Target="../slideLayouts/slideLayout45.xml"/><Relationship Id="rId13" Type="http://schemas.openxmlformats.org/officeDocument/2006/relationships/slideLayout" Target="../slideLayouts/slideLayout46.xml"/><Relationship Id="rId14" Type="http://schemas.openxmlformats.org/officeDocument/2006/relationships/slideLayout" Target="../slideLayouts/slideLayout47.xml"/><Relationship Id="rId15" Type="http://schemas.openxmlformats.org/officeDocument/2006/relationships/slideLayout" Target="../slideLayouts/slideLayout48.xml"/><Relationship Id="rId16" Type="http://schemas.openxmlformats.org/officeDocument/2006/relationships/slideLayout" Target="../slideLayouts/slideLayout49.xml"/><Relationship Id="rId17"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60.xml"/><Relationship Id="rId12" Type="http://schemas.openxmlformats.org/officeDocument/2006/relationships/theme" Target="../theme/theme5.xml"/><Relationship Id="rId1" Type="http://schemas.openxmlformats.org/officeDocument/2006/relationships/slideLayout" Target="../slideLayouts/slideLayout50.xml"/><Relationship Id="rId2" Type="http://schemas.openxmlformats.org/officeDocument/2006/relationships/slideLayout" Target="../slideLayouts/slideLayout51.xml"/><Relationship Id="rId3" Type="http://schemas.openxmlformats.org/officeDocument/2006/relationships/slideLayout" Target="../slideLayouts/slideLayout52.xml"/><Relationship Id="rId4" Type="http://schemas.openxmlformats.org/officeDocument/2006/relationships/slideLayout" Target="../slideLayouts/slideLayout53.xml"/><Relationship Id="rId5" Type="http://schemas.openxmlformats.org/officeDocument/2006/relationships/slideLayout" Target="../slideLayouts/slideLayout54.xml"/><Relationship Id="rId6" Type="http://schemas.openxmlformats.org/officeDocument/2006/relationships/slideLayout" Target="../slideLayouts/slideLayout55.xml"/><Relationship Id="rId7" Type="http://schemas.openxmlformats.org/officeDocument/2006/relationships/slideLayout" Target="../slideLayouts/slideLayout56.xml"/><Relationship Id="rId8" Type="http://schemas.openxmlformats.org/officeDocument/2006/relationships/slideLayout" Target="../slideLayouts/slideLayout57.xml"/><Relationship Id="rId9" Type="http://schemas.openxmlformats.org/officeDocument/2006/relationships/slideLayout" Target="../slideLayouts/slideLayout58.xml"/><Relationship Id="rId10"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71.xml"/><Relationship Id="rId12" Type="http://schemas.openxmlformats.org/officeDocument/2006/relationships/theme" Target="../theme/theme6.xml"/><Relationship Id="rId1" Type="http://schemas.openxmlformats.org/officeDocument/2006/relationships/slideLayout" Target="../slideLayouts/slideLayout61.xml"/><Relationship Id="rId2" Type="http://schemas.openxmlformats.org/officeDocument/2006/relationships/slideLayout" Target="../slideLayouts/slideLayout62.xml"/><Relationship Id="rId3" Type="http://schemas.openxmlformats.org/officeDocument/2006/relationships/slideLayout" Target="../slideLayouts/slideLayout63.xml"/><Relationship Id="rId4" Type="http://schemas.openxmlformats.org/officeDocument/2006/relationships/slideLayout" Target="../slideLayouts/slideLayout64.xml"/><Relationship Id="rId5" Type="http://schemas.openxmlformats.org/officeDocument/2006/relationships/slideLayout" Target="../slideLayouts/slideLayout65.xml"/><Relationship Id="rId6" Type="http://schemas.openxmlformats.org/officeDocument/2006/relationships/slideLayout" Target="../slideLayouts/slideLayout66.xml"/><Relationship Id="rId7" Type="http://schemas.openxmlformats.org/officeDocument/2006/relationships/slideLayout" Target="../slideLayouts/slideLayout67.xml"/><Relationship Id="rId8" Type="http://schemas.openxmlformats.org/officeDocument/2006/relationships/slideLayout" Target="../slideLayouts/slideLayout68.xml"/><Relationship Id="rId9" Type="http://schemas.openxmlformats.org/officeDocument/2006/relationships/slideLayout" Target="../slideLayouts/slideLayout69.xml"/><Relationship Id="rId10"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82.xml"/><Relationship Id="rId12" Type="http://schemas.openxmlformats.org/officeDocument/2006/relationships/theme" Target="../theme/theme7.xml"/><Relationship Id="rId1" Type="http://schemas.openxmlformats.org/officeDocument/2006/relationships/slideLayout" Target="../slideLayouts/slideLayout72.xml"/><Relationship Id="rId2" Type="http://schemas.openxmlformats.org/officeDocument/2006/relationships/slideLayout" Target="../slideLayouts/slideLayout73.xml"/><Relationship Id="rId3" Type="http://schemas.openxmlformats.org/officeDocument/2006/relationships/slideLayout" Target="../slideLayouts/slideLayout74.xml"/><Relationship Id="rId4" Type="http://schemas.openxmlformats.org/officeDocument/2006/relationships/slideLayout" Target="../slideLayouts/slideLayout75.xml"/><Relationship Id="rId5" Type="http://schemas.openxmlformats.org/officeDocument/2006/relationships/slideLayout" Target="../slideLayouts/slideLayout76.xml"/><Relationship Id="rId6" Type="http://schemas.openxmlformats.org/officeDocument/2006/relationships/slideLayout" Target="../slideLayouts/slideLayout77.xml"/><Relationship Id="rId7" Type="http://schemas.openxmlformats.org/officeDocument/2006/relationships/slideLayout" Target="../slideLayouts/slideLayout78.xml"/><Relationship Id="rId8" Type="http://schemas.openxmlformats.org/officeDocument/2006/relationships/slideLayout" Target="../slideLayouts/slideLayout79.xml"/><Relationship Id="rId9" Type="http://schemas.openxmlformats.org/officeDocument/2006/relationships/slideLayout" Target="../slideLayouts/slideLayout80.xml"/><Relationship Id="rId10"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93.xml"/><Relationship Id="rId12" Type="http://schemas.openxmlformats.org/officeDocument/2006/relationships/theme" Target="../theme/theme8.xml"/><Relationship Id="rId1" Type="http://schemas.openxmlformats.org/officeDocument/2006/relationships/slideLayout" Target="../slideLayouts/slideLayout83.xml"/><Relationship Id="rId2" Type="http://schemas.openxmlformats.org/officeDocument/2006/relationships/slideLayout" Target="../slideLayouts/slideLayout84.xml"/><Relationship Id="rId3" Type="http://schemas.openxmlformats.org/officeDocument/2006/relationships/slideLayout" Target="../slideLayouts/slideLayout85.xml"/><Relationship Id="rId4" Type="http://schemas.openxmlformats.org/officeDocument/2006/relationships/slideLayout" Target="../slideLayouts/slideLayout86.xml"/><Relationship Id="rId5" Type="http://schemas.openxmlformats.org/officeDocument/2006/relationships/slideLayout" Target="../slideLayouts/slideLayout87.xml"/><Relationship Id="rId6" Type="http://schemas.openxmlformats.org/officeDocument/2006/relationships/slideLayout" Target="../slideLayouts/slideLayout88.xml"/><Relationship Id="rId7" Type="http://schemas.openxmlformats.org/officeDocument/2006/relationships/slideLayout" Target="../slideLayouts/slideLayout89.xml"/><Relationship Id="rId8" Type="http://schemas.openxmlformats.org/officeDocument/2006/relationships/slideLayout" Target="../slideLayouts/slideLayout90.xml"/><Relationship Id="rId9" Type="http://schemas.openxmlformats.org/officeDocument/2006/relationships/slideLayout" Target="../slideLayouts/slideLayout91.xml"/><Relationship Id="rId10"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hu-HU" smtClean="0"/>
              <a:t>Mintacím szerkesztése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hu-HU"/>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hu-HU"/>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C4C4548-76AD-4867-AFF5-23B46AF948E0}" type="slidenum">
              <a:rPr lang="hu-HU"/>
              <a:pPr/>
              <a:t>‹#›</a:t>
            </a:fld>
            <a:endParaRPr lang="hu-HU"/>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Mintacím szerkesztése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Mintaszöveg szerkesztése </a:t>
            </a:r>
          </a:p>
          <a:p>
            <a:pPr lvl="1"/>
            <a:r>
              <a:rPr lang="en-US" smtClean="0"/>
              <a:t>Második szint</a:t>
            </a:r>
          </a:p>
          <a:p>
            <a:pPr lvl="2"/>
            <a:r>
              <a:rPr lang="en-US" smtClean="0"/>
              <a:t>Harmadik szint</a:t>
            </a:r>
          </a:p>
          <a:p>
            <a:pPr lvl="3"/>
            <a:r>
              <a:rPr lang="en-US" smtClean="0"/>
              <a:t>Negyedik szint</a:t>
            </a:r>
          </a:p>
          <a:p>
            <a:pPr lvl="4"/>
            <a:r>
              <a:rPr lang="en-US" smtClean="0"/>
              <a:t>Ötödik szint</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latin typeface="+mn-lt"/>
              </a:defRPr>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mn-lt"/>
              </a:defRPr>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mn-lt"/>
              </a:defRPr>
            </a:lvl1pPr>
          </a:lstStyle>
          <a:p>
            <a:fld id="{F6CFE798-7445-4C7E-B83A-318783C60E2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5A51CAE7-9163-46F6-9699-E8287128824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0099FF"/>
            </a:gs>
            <a:gs pos="100000">
              <a:srgbClr val="004776"/>
            </a:gs>
          </a:gsLst>
          <a:path path="shape">
            <a:fillToRect l="50000" t="50000" r="50000" b="5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u-HU" smtClean="0"/>
              <a:t>Mintacím szerkesztése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u-HU" smtClean="0"/>
              <a:t>Mintaszöveg szerkesztése </a:t>
            </a:r>
          </a:p>
          <a:p>
            <a:pPr lvl="1"/>
            <a:r>
              <a:rPr lang="hu-HU" smtClean="0"/>
              <a:t>Második szint</a:t>
            </a:r>
          </a:p>
          <a:p>
            <a:pPr lvl="2"/>
            <a:r>
              <a:rPr lang="hu-HU" smtClean="0"/>
              <a:t>Harmadik szint</a:t>
            </a:r>
          </a:p>
          <a:p>
            <a:pPr lvl="3"/>
            <a:r>
              <a:rPr lang="hu-HU" smtClean="0"/>
              <a:t>Negyedik szint</a:t>
            </a:r>
          </a:p>
          <a:p>
            <a:pPr lvl="4"/>
            <a:r>
              <a:rPr lang="hu-HU" smtClean="0"/>
              <a:t>Ötödik szint</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400">
                <a:latin typeface="Times New Roman" pitchFamily="18"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latin typeface="Times New Roman" pitchFamily="18"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latin typeface="Times New Roman" pitchFamily="18" charset="0"/>
              </a:defRPr>
            </a:lvl1pPr>
          </a:lstStyle>
          <a:p>
            <a:pPr>
              <a:defRPr/>
            </a:pPr>
            <a:fld id="{30482791-91B3-4D78-B43A-9C2B793092B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Mintacím szerkesztése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Mintaszöveg szerkesztése </a:t>
            </a:r>
          </a:p>
          <a:p>
            <a:pPr lvl="1"/>
            <a:r>
              <a:rPr lang="en-US" smtClean="0"/>
              <a:t>Második szint</a:t>
            </a:r>
          </a:p>
          <a:p>
            <a:pPr lvl="2"/>
            <a:r>
              <a:rPr lang="en-US" smtClean="0"/>
              <a:t>Harmadik szint</a:t>
            </a:r>
          </a:p>
          <a:p>
            <a:pPr lvl="3"/>
            <a:r>
              <a:rPr lang="en-US" smtClean="0"/>
              <a:t>Negyedik szint</a:t>
            </a:r>
          </a:p>
          <a:p>
            <a:pPr lvl="4"/>
            <a:r>
              <a:rPr lang="en-US" smtClean="0"/>
              <a:t>Ötödik szint</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36F4F3B-00E6-4338-B949-658166C97648}"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E5"/>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bwMode="auto">
          <a:xfrm>
            <a:off x="685800" y="609600"/>
            <a:ext cx="7772400" cy="1143000"/>
          </a:xfrm>
          <a:prstGeom prst="rect">
            <a:avLst/>
          </a:prstGeom>
          <a:noFill/>
          <a:ln w="12700">
            <a:noFill/>
            <a:miter lim="800000"/>
            <a:headEnd/>
            <a:tailEnd/>
          </a:ln>
          <a:effectLst/>
        </p:spPr>
        <p:txBody>
          <a:bodyPr vert="horz" wrap="square" lIns="90488" tIns="44450" rIns="90488" bIns="44450" numCol="1" anchor="ctr" anchorCtr="0" compatLnSpc="1">
            <a:prstTxWarp prst="textNoShape">
              <a:avLst/>
            </a:prstTxWarp>
          </a:bodyPr>
          <a:lstStyle/>
          <a:p>
            <a:pPr lvl="0"/>
            <a:r>
              <a:rPr lang="hu-HU" smtClean="0"/>
              <a:t>Click to edit Master title style</a:t>
            </a:r>
          </a:p>
        </p:txBody>
      </p:sp>
      <p:sp>
        <p:nvSpPr>
          <p:cNvPr id="97283" name="Rectangle 3"/>
          <p:cNvSpPr>
            <a:spLocks noGrp="1" noChangeArrowheads="1"/>
          </p:cNvSpPr>
          <p:nvPr>
            <p:ph type="body" idx="1"/>
          </p:nvPr>
        </p:nvSpPr>
        <p:spPr bwMode="auto">
          <a:xfrm>
            <a:off x="685800" y="1981200"/>
            <a:ext cx="77724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hu-HU" smtClean="0"/>
              <a:t>Click to edit Master text styles</a:t>
            </a:r>
          </a:p>
          <a:p>
            <a:pPr lvl="1"/>
            <a:r>
              <a:rPr lang="hu-HU" smtClean="0"/>
              <a:t>Second level</a:t>
            </a:r>
          </a:p>
          <a:p>
            <a:pPr lvl="2"/>
            <a:r>
              <a:rPr lang="hu-HU" smtClean="0"/>
              <a:t>Third level</a:t>
            </a:r>
          </a:p>
          <a:p>
            <a:pPr lvl="3"/>
            <a:r>
              <a:rPr lang="hu-HU" smtClean="0"/>
              <a:t>Fourth level</a:t>
            </a:r>
          </a:p>
          <a:p>
            <a:pPr lvl="4"/>
            <a:r>
              <a:rPr lang="hu-HU" smtClean="0"/>
              <a:t>Fifth level</a:t>
            </a:r>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ctr" defTabSz="762000" rtl="0" fontAlgn="base">
        <a:spcBef>
          <a:spcPct val="0"/>
        </a:spcBef>
        <a:spcAft>
          <a:spcPct val="0"/>
        </a:spcAft>
        <a:defRPr sz="4400">
          <a:solidFill>
            <a:schemeClr val="tx2"/>
          </a:solidFill>
          <a:latin typeface="+mj-lt"/>
          <a:ea typeface="+mj-ea"/>
          <a:cs typeface="+mj-cs"/>
        </a:defRPr>
      </a:lvl1pPr>
      <a:lvl2pPr algn="ctr" defTabSz="762000" rtl="0" fontAlgn="base">
        <a:spcBef>
          <a:spcPct val="0"/>
        </a:spcBef>
        <a:spcAft>
          <a:spcPct val="0"/>
        </a:spcAft>
        <a:defRPr sz="4400">
          <a:solidFill>
            <a:schemeClr val="tx2"/>
          </a:solidFill>
          <a:latin typeface="Times New Roman" pitchFamily="18" charset="0"/>
        </a:defRPr>
      </a:lvl2pPr>
      <a:lvl3pPr algn="ctr" defTabSz="762000" rtl="0" fontAlgn="base">
        <a:spcBef>
          <a:spcPct val="0"/>
        </a:spcBef>
        <a:spcAft>
          <a:spcPct val="0"/>
        </a:spcAft>
        <a:defRPr sz="4400">
          <a:solidFill>
            <a:schemeClr val="tx2"/>
          </a:solidFill>
          <a:latin typeface="Times New Roman" pitchFamily="18" charset="0"/>
        </a:defRPr>
      </a:lvl3pPr>
      <a:lvl4pPr algn="ctr" defTabSz="762000" rtl="0" fontAlgn="base">
        <a:spcBef>
          <a:spcPct val="0"/>
        </a:spcBef>
        <a:spcAft>
          <a:spcPct val="0"/>
        </a:spcAft>
        <a:defRPr sz="4400">
          <a:solidFill>
            <a:schemeClr val="tx2"/>
          </a:solidFill>
          <a:latin typeface="Times New Roman" pitchFamily="18" charset="0"/>
        </a:defRPr>
      </a:lvl4pPr>
      <a:lvl5pPr algn="ctr" defTabSz="762000" rtl="0" fontAlgn="base">
        <a:spcBef>
          <a:spcPct val="0"/>
        </a:spcBef>
        <a:spcAft>
          <a:spcPct val="0"/>
        </a:spcAft>
        <a:defRPr sz="4400">
          <a:solidFill>
            <a:schemeClr val="tx2"/>
          </a:solidFill>
          <a:latin typeface="Times New Roman" pitchFamily="18" charset="0"/>
        </a:defRPr>
      </a:lvl5pPr>
      <a:lvl6pPr marL="457200" algn="ctr" defTabSz="762000" rtl="0" fontAlgn="base">
        <a:spcBef>
          <a:spcPct val="0"/>
        </a:spcBef>
        <a:spcAft>
          <a:spcPct val="0"/>
        </a:spcAft>
        <a:defRPr sz="4400">
          <a:solidFill>
            <a:schemeClr val="tx2"/>
          </a:solidFill>
          <a:latin typeface="Times New Roman" pitchFamily="18" charset="0"/>
        </a:defRPr>
      </a:lvl6pPr>
      <a:lvl7pPr marL="914400" algn="ctr" defTabSz="762000" rtl="0" fontAlgn="base">
        <a:spcBef>
          <a:spcPct val="0"/>
        </a:spcBef>
        <a:spcAft>
          <a:spcPct val="0"/>
        </a:spcAft>
        <a:defRPr sz="4400">
          <a:solidFill>
            <a:schemeClr val="tx2"/>
          </a:solidFill>
          <a:latin typeface="Times New Roman" pitchFamily="18" charset="0"/>
        </a:defRPr>
      </a:lvl7pPr>
      <a:lvl8pPr marL="1371600" algn="ctr" defTabSz="762000" rtl="0" fontAlgn="base">
        <a:spcBef>
          <a:spcPct val="0"/>
        </a:spcBef>
        <a:spcAft>
          <a:spcPct val="0"/>
        </a:spcAft>
        <a:defRPr sz="4400">
          <a:solidFill>
            <a:schemeClr val="tx2"/>
          </a:solidFill>
          <a:latin typeface="Times New Roman" pitchFamily="18" charset="0"/>
        </a:defRPr>
      </a:lvl8pPr>
      <a:lvl9pPr marL="1828800" algn="ctr" defTabSz="762000" rtl="0" fontAlgn="base">
        <a:spcBef>
          <a:spcPct val="0"/>
        </a:spcBef>
        <a:spcAft>
          <a:spcPct val="0"/>
        </a:spcAft>
        <a:defRPr sz="4400">
          <a:solidFill>
            <a:schemeClr val="tx2"/>
          </a:solidFill>
          <a:latin typeface="Times New Roman" pitchFamily="18" charset="0"/>
        </a:defRPr>
      </a:lvl9pPr>
    </p:titleStyle>
    <p:bodyStyle>
      <a:lvl1pPr marL="342900" indent="-342900" algn="l" defTabSz="762000" rtl="0" fontAlgn="base">
        <a:spcBef>
          <a:spcPct val="20000"/>
        </a:spcBef>
        <a:spcAft>
          <a:spcPct val="0"/>
        </a:spcAft>
        <a:buSzPct val="100000"/>
        <a:buChar char="•"/>
        <a:defRPr sz="3200">
          <a:solidFill>
            <a:schemeClr val="tx1"/>
          </a:solidFill>
          <a:latin typeface="+mn-lt"/>
          <a:ea typeface="+mn-ea"/>
          <a:cs typeface="+mn-cs"/>
        </a:defRPr>
      </a:lvl1pPr>
      <a:lvl2pPr marL="742950" indent="-285750" algn="l" defTabSz="762000" rtl="0" fontAlgn="base">
        <a:spcBef>
          <a:spcPct val="20000"/>
        </a:spcBef>
        <a:spcAft>
          <a:spcPct val="0"/>
        </a:spcAft>
        <a:buSzPct val="100000"/>
        <a:buChar char="–"/>
        <a:defRPr sz="2800">
          <a:solidFill>
            <a:schemeClr val="tx1"/>
          </a:solidFill>
          <a:latin typeface="+mn-lt"/>
        </a:defRPr>
      </a:lvl2pPr>
      <a:lvl3pPr marL="1143000" indent="-228600" algn="l" defTabSz="762000" rtl="0" fontAlgn="base">
        <a:spcBef>
          <a:spcPct val="20000"/>
        </a:spcBef>
        <a:spcAft>
          <a:spcPct val="0"/>
        </a:spcAft>
        <a:buSzPct val="100000"/>
        <a:buChar char="•"/>
        <a:defRPr sz="2400">
          <a:solidFill>
            <a:schemeClr val="tx1"/>
          </a:solidFill>
          <a:latin typeface="+mn-lt"/>
        </a:defRPr>
      </a:lvl3pPr>
      <a:lvl4pPr marL="1600200" indent="-228600" algn="l" defTabSz="762000" rtl="0" fontAlgn="base">
        <a:spcBef>
          <a:spcPct val="20000"/>
        </a:spcBef>
        <a:spcAft>
          <a:spcPct val="0"/>
        </a:spcAft>
        <a:buSzPct val="100000"/>
        <a:buChar char="–"/>
        <a:defRPr sz="2000">
          <a:solidFill>
            <a:schemeClr val="tx1"/>
          </a:solidFill>
          <a:latin typeface="+mn-lt"/>
        </a:defRPr>
      </a:lvl4pPr>
      <a:lvl5pPr marL="2057400" indent="-228600" algn="l" defTabSz="762000" rtl="0" fontAlgn="base">
        <a:spcBef>
          <a:spcPct val="20000"/>
        </a:spcBef>
        <a:spcAft>
          <a:spcPct val="0"/>
        </a:spcAft>
        <a:buSzPct val="100000"/>
        <a:buChar char="•"/>
        <a:defRPr sz="2000">
          <a:solidFill>
            <a:schemeClr val="tx1"/>
          </a:solidFill>
          <a:latin typeface="+mn-lt"/>
        </a:defRPr>
      </a:lvl5pPr>
      <a:lvl6pPr marL="2514600" indent="-228600" algn="l" defTabSz="762000" rtl="0" fontAlgn="base">
        <a:spcBef>
          <a:spcPct val="20000"/>
        </a:spcBef>
        <a:spcAft>
          <a:spcPct val="0"/>
        </a:spcAft>
        <a:buSzPct val="100000"/>
        <a:buChar char="•"/>
        <a:defRPr sz="2000">
          <a:solidFill>
            <a:schemeClr val="tx1"/>
          </a:solidFill>
          <a:latin typeface="+mn-lt"/>
        </a:defRPr>
      </a:lvl6pPr>
      <a:lvl7pPr marL="2971800" indent="-228600" algn="l" defTabSz="762000" rtl="0" fontAlgn="base">
        <a:spcBef>
          <a:spcPct val="20000"/>
        </a:spcBef>
        <a:spcAft>
          <a:spcPct val="0"/>
        </a:spcAft>
        <a:buSzPct val="100000"/>
        <a:buChar char="•"/>
        <a:defRPr sz="2000">
          <a:solidFill>
            <a:schemeClr val="tx1"/>
          </a:solidFill>
          <a:latin typeface="+mn-lt"/>
        </a:defRPr>
      </a:lvl7pPr>
      <a:lvl8pPr marL="3429000" indent="-228600" algn="l" defTabSz="762000" rtl="0" fontAlgn="base">
        <a:spcBef>
          <a:spcPct val="20000"/>
        </a:spcBef>
        <a:spcAft>
          <a:spcPct val="0"/>
        </a:spcAft>
        <a:buSzPct val="100000"/>
        <a:buChar char="•"/>
        <a:defRPr sz="2000">
          <a:solidFill>
            <a:schemeClr val="tx1"/>
          </a:solidFill>
          <a:latin typeface="+mn-lt"/>
        </a:defRPr>
      </a:lvl8pPr>
      <a:lvl9pPr marL="3886200" indent="-228600" algn="l" defTabSz="762000" rtl="0" fontAlgn="base">
        <a:spcBef>
          <a:spcPct val="20000"/>
        </a:spcBef>
        <a:spcAft>
          <a:spcPct val="0"/>
        </a:spcAft>
        <a:buSzPct val="100000"/>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Mintacím szerkesztése</a:t>
            </a:r>
          </a:p>
        </p:txBody>
      </p:sp>
      <p:sp>
        <p:nvSpPr>
          <p:cNvPr id="1331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Mintaszöveg szerkesztése </a:t>
            </a:r>
          </a:p>
          <a:p>
            <a:pPr lvl="1"/>
            <a:r>
              <a:rPr lang="en-US" smtClean="0"/>
              <a:t>Második szint</a:t>
            </a:r>
          </a:p>
          <a:p>
            <a:pPr lvl="2"/>
            <a:r>
              <a:rPr lang="en-US" smtClean="0"/>
              <a:t>Harmadik szint</a:t>
            </a:r>
          </a:p>
          <a:p>
            <a:pPr lvl="3"/>
            <a:r>
              <a:rPr lang="en-US" smtClean="0"/>
              <a:t>Negyedik szint</a:t>
            </a:r>
          </a:p>
          <a:p>
            <a:pPr lvl="4"/>
            <a:r>
              <a:rPr lang="en-US" smtClean="0"/>
              <a:t>Ötödik szint</a:t>
            </a:r>
          </a:p>
        </p:txBody>
      </p:sp>
      <p:sp>
        <p:nvSpPr>
          <p:cNvPr id="40550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solidFill>
                  <a:srgbClr val="FFFFFF"/>
                </a:solidFill>
                <a:latin typeface="+mn-lt"/>
                <a:cs typeface="+mn-cs"/>
              </a:defRPr>
            </a:lvl1pPr>
          </a:lstStyle>
          <a:p>
            <a:pPr>
              <a:defRPr/>
            </a:pPr>
            <a:endParaRPr lang="en-US">
              <a:latin typeface="Times New Roman"/>
            </a:endParaRPr>
          </a:p>
        </p:txBody>
      </p:sp>
      <p:sp>
        <p:nvSpPr>
          <p:cNvPr id="40550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FFFFFF"/>
                </a:solidFill>
                <a:latin typeface="+mn-lt"/>
                <a:cs typeface="+mn-cs"/>
              </a:defRPr>
            </a:lvl1pPr>
          </a:lstStyle>
          <a:p>
            <a:pPr>
              <a:defRPr/>
            </a:pPr>
            <a:endParaRPr lang="en-US">
              <a:latin typeface="Times New Roman"/>
            </a:endParaRPr>
          </a:p>
        </p:txBody>
      </p:sp>
      <p:sp>
        <p:nvSpPr>
          <p:cNvPr id="40551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FFFFFF"/>
                </a:solidFill>
                <a:latin typeface="+mn-lt"/>
                <a:cs typeface="+mn-cs"/>
              </a:defRPr>
            </a:lvl1pPr>
          </a:lstStyle>
          <a:p>
            <a:pPr>
              <a:defRPr/>
            </a:pPr>
            <a:fld id="{28BC0402-F8D4-4B23-9C1D-1FE5D0588053}" type="slidenum">
              <a:rPr lang="en-US">
                <a:latin typeface="Times New Roman"/>
              </a:rPr>
              <a:pPr>
                <a:defRPr/>
              </a:pPr>
              <a:t>‹#›</a:t>
            </a:fld>
            <a:endParaRPr lang="en-US">
              <a:latin typeface="Times New Roman"/>
            </a:endParaRPr>
          </a:p>
        </p:txBody>
      </p:sp>
    </p:spTree>
    <p:extLst>
      <p:ext uri="{BB962C8B-B14F-4D97-AF65-F5344CB8AC3E}">
        <p14:creationId xmlns:p14="http://schemas.microsoft.com/office/powerpoint/2010/main" val="4001224663"/>
      </p:ext>
    </p:extLst>
  </p:cSld>
  <p:clrMap bg1="dk2" tx1="lt1" bg2="dk1" tx2="lt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hf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u-HU" smtClean="0"/>
              <a:t>Mintacím szerkesztése</a:t>
            </a:r>
          </a:p>
        </p:txBody>
      </p:sp>
      <p:sp>
        <p:nvSpPr>
          <p:cNvPr id="1229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solidFill>
                  <a:srgbClr val="000000"/>
                </a:solidFill>
                <a:latin typeface="Times New Roman" pitchFamily="18" charset="0"/>
              </a:defRPr>
            </a:lvl1pPr>
          </a:lstStyle>
          <a:p>
            <a:pPr>
              <a:defRPr/>
            </a:pPr>
            <a:endParaRPr lang="hu-HU"/>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pitchFamily="18" charset="0"/>
              </a:defRPr>
            </a:lvl1pPr>
          </a:lstStyle>
          <a:p>
            <a:pPr>
              <a:defRPr/>
            </a:pPr>
            <a:endParaRPr lang="hu-HU"/>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pitchFamily="18" charset="0"/>
              </a:defRPr>
            </a:lvl1pPr>
          </a:lstStyle>
          <a:p>
            <a:pPr>
              <a:defRPr/>
            </a:pPr>
            <a:fld id="{6AB6B466-E3A1-4680-BD8B-FCF407A52421}" type="slidenum">
              <a:rPr lang="hu-HU"/>
              <a:pPr>
                <a:defRPr/>
              </a:pPr>
              <a:t>‹#›</a:t>
            </a:fld>
            <a:endParaRPr lang="hu-HU"/>
          </a:p>
        </p:txBody>
      </p:sp>
    </p:spTree>
    <p:extLst>
      <p:ext uri="{BB962C8B-B14F-4D97-AF65-F5344CB8AC3E}">
        <p14:creationId xmlns:p14="http://schemas.microsoft.com/office/powerpoint/2010/main" val="660866015"/>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hf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1" Type="http://schemas.openxmlformats.org/officeDocument/2006/relationships/slideLayout" Target="../slideLayouts/slideLayout78.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19.png"/><Relationship Id="rId1" Type="http://schemas.openxmlformats.org/officeDocument/2006/relationships/vmlDrawing" Target="../drawings/vmlDrawing4.vml"/><Relationship Id="rId2"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20.png"/><Relationship Id="rId1" Type="http://schemas.openxmlformats.org/officeDocument/2006/relationships/vmlDrawing" Target="../drawings/vmlDrawing5.vml"/><Relationship Id="rId2"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6.xml"/><Relationship Id="rId3" Type="http://schemas.openxmlformats.org/officeDocument/2006/relationships/image" Target="../media/image2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7.pn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image" Target="../media/image23.png"/><Relationship Id="rId1" Type="http://schemas.openxmlformats.org/officeDocument/2006/relationships/vmlDrawing" Target="../drawings/vmlDrawing6.vml"/><Relationship Id="rId2"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7.xml"/><Relationship Id="rId3"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7.bin"/><Relationship Id="rId4" Type="http://schemas.openxmlformats.org/officeDocument/2006/relationships/image" Target="../media/image25.png"/><Relationship Id="rId1" Type="http://schemas.openxmlformats.org/officeDocument/2006/relationships/vmlDrawing" Target="../drawings/vmlDrawing7.vml"/><Relationship Id="rId2"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26.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27.png"/><Relationship Id="rId3" Type="http://schemas.openxmlformats.org/officeDocument/2006/relationships/image" Target="../media/image2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29.jpeg"/><Relationship Id="rId3" Type="http://schemas.openxmlformats.org/officeDocument/2006/relationships/image" Target="../media/image30.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3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3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8.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9.xml"/><Relationship Id="rId3" Type="http://schemas.openxmlformats.org/officeDocument/2006/relationships/image" Target="../media/image3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3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35.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embeddings/oleObject8.bin"/><Relationship Id="rId5" Type="http://schemas.openxmlformats.org/officeDocument/2006/relationships/image" Target="../media/image36.png"/><Relationship Id="rId6" Type="http://schemas.openxmlformats.org/officeDocument/2006/relationships/oleObject" Target="../embeddings/oleObject9.bin"/><Relationship Id="rId1" Type="http://schemas.openxmlformats.org/officeDocument/2006/relationships/vmlDrawing" Target="../drawings/vmlDrawing8.vml"/><Relationship Id="rId2"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jpeg"/><Relationship Id="rId1" Type="http://schemas.openxmlformats.org/officeDocument/2006/relationships/slideLayout" Target="../slideLayouts/slideLayout18.xml"/><Relationship Id="rId2" Type="http://schemas.openxmlformats.org/officeDocument/2006/relationships/notesSlide" Target="../notesSlides/notesSlide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 Id="rId3" Type="http://schemas.openxmlformats.org/officeDocument/2006/relationships/image" Target="../media/image9.jpeg"/></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0.bin"/><Relationship Id="rId4" Type="http://schemas.openxmlformats.org/officeDocument/2006/relationships/image" Target="../media/image39.png"/><Relationship Id="rId5" Type="http://schemas.openxmlformats.org/officeDocument/2006/relationships/oleObject" Target="../embeddings/oleObject11.bin"/><Relationship Id="rId6" Type="http://schemas.openxmlformats.org/officeDocument/2006/relationships/image" Target="../media/image40.png"/><Relationship Id="rId1" Type="http://schemas.openxmlformats.org/officeDocument/2006/relationships/vmlDrawing" Target="../drawings/vmlDrawing9.vml"/><Relationship Id="rId2"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41.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3.xml"/><Relationship Id="rId3" Type="http://schemas.openxmlformats.org/officeDocument/2006/relationships/image" Target="../media/image42.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43.jpeg"/><Relationship Id="rId3" Type="http://schemas.openxmlformats.org/officeDocument/2006/relationships/image" Target="../media/image44.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45.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4.xml"/><Relationship Id="rId3" Type="http://schemas.openxmlformats.org/officeDocument/2006/relationships/image" Target="../media/image46.jpeg"/></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2.bin"/><Relationship Id="rId4" Type="http://schemas.openxmlformats.org/officeDocument/2006/relationships/image" Target="../media/image47.png"/><Relationship Id="rId5" Type="http://schemas.openxmlformats.org/officeDocument/2006/relationships/image" Target="../media/image48.png"/><Relationship Id="rId1" Type="http://schemas.openxmlformats.org/officeDocument/2006/relationships/vmlDrawing" Target="../drawings/vmlDrawing10.vml"/><Relationship Id="rId2"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49.png"/></Relationships>
</file>

<file path=ppt/slides/_rels/slide58.xml.rels><?xml version="1.0" encoding="UTF-8" standalone="yes"?>
<Relationships xmlns="http://schemas.openxmlformats.org/package/2006/relationships"><Relationship Id="rId3" Type="http://schemas.openxmlformats.org/officeDocument/2006/relationships/image" Target="../media/image51.jpeg"/><Relationship Id="rId4" Type="http://schemas.openxmlformats.org/officeDocument/2006/relationships/image" Target="../media/image52.jpeg"/><Relationship Id="rId5" Type="http://schemas.openxmlformats.org/officeDocument/2006/relationships/image" Target="../media/image53.png"/><Relationship Id="rId1" Type="http://schemas.openxmlformats.org/officeDocument/2006/relationships/slideLayout" Target="../slideLayouts/slideLayout18.xml"/><Relationship Id="rId2" Type="http://schemas.openxmlformats.org/officeDocument/2006/relationships/image" Target="../media/image50.pn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10.png"/><Relationship Id="rId1" Type="http://schemas.openxmlformats.org/officeDocument/2006/relationships/vmlDrawing" Target="../drawings/vmlDrawing2.vml"/><Relationship Id="rId2"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oleObject3.bin"/><Relationship Id="rId5" Type="http://schemas.openxmlformats.org/officeDocument/2006/relationships/image" Target="../media/image11.png"/><Relationship Id="rId1" Type="http://schemas.openxmlformats.org/officeDocument/2006/relationships/vmlDrawing" Target="../drawings/vmlDrawing3.vml"/><Relationship Id="rId2"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5.xml"/><Relationship Id="rId3"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DGCINAGY"/>
          <p:cNvPicPr>
            <a:picLocks noChangeAspect="1" noChangeArrowheads="1"/>
          </p:cNvPicPr>
          <p:nvPr/>
        </p:nvPicPr>
        <p:blipFill>
          <a:blip r:embed="rId2"/>
          <a:srcRect/>
          <a:stretch>
            <a:fillRect/>
          </a:stretch>
        </p:blipFill>
        <p:spPr bwMode="auto">
          <a:xfrm>
            <a:off x="9525" y="9525"/>
            <a:ext cx="9134475" cy="6848475"/>
          </a:xfrm>
          <a:prstGeom prst="rect">
            <a:avLst/>
          </a:prstGeom>
          <a:noFill/>
        </p:spPr>
      </p:pic>
      <p:pic>
        <p:nvPicPr>
          <p:cNvPr id="33797" name="Picture 5" descr="KISKIK"/>
          <p:cNvPicPr>
            <a:picLocks noChangeAspect="1" noChangeArrowheads="1"/>
          </p:cNvPicPr>
          <p:nvPr/>
        </p:nvPicPr>
        <p:blipFill>
          <a:blip r:embed="rId3"/>
          <a:srcRect/>
          <a:stretch>
            <a:fillRect/>
          </a:stretch>
        </p:blipFill>
        <p:spPr bwMode="auto">
          <a:xfrm>
            <a:off x="8072462" y="6072206"/>
            <a:ext cx="762000" cy="557213"/>
          </a:xfrm>
          <a:prstGeom prst="rect">
            <a:avLst/>
          </a:prstGeom>
          <a:noFill/>
        </p:spPr>
      </p:pic>
      <p:sp>
        <p:nvSpPr>
          <p:cNvPr id="33798" name="Text Box 6"/>
          <p:cNvSpPr txBox="1">
            <a:spLocks noGrp="1" noChangeArrowheads="1"/>
          </p:cNvSpPr>
          <p:nvPr>
            <p:ph type="ctrTitle"/>
          </p:nvPr>
        </p:nvSpPr>
        <p:spPr>
          <a:xfrm>
            <a:off x="838200" y="142852"/>
            <a:ext cx="7772400" cy="2209800"/>
          </a:xfrm>
          <a:solidFill>
            <a:srgbClr val="FFCC00"/>
          </a:solidFill>
          <a:ln/>
        </p:spPr>
        <p:txBody>
          <a:bodyPr/>
          <a:lstStyle/>
          <a:p>
            <a:r>
              <a:rPr lang="hu-HU" sz="4800" b="1" dirty="0">
                <a:solidFill>
                  <a:schemeClr val="tx1"/>
                </a:solidFill>
              </a:rPr>
              <a:t>B </a:t>
            </a:r>
            <a:r>
              <a:rPr lang="hu-HU" sz="4800" b="1" dirty="0" err="1">
                <a:solidFill>
                  <a:schemeClr val="tx1"/>
                </a:solidFill>
              </a:rPr>
              <a:t>lymphocyták</a:t>
            </a:r>
            <a:r>
              <a:rPr lang="hu-HU" sz="4800" b="1" dirty="0">
                <a:solidFill>
                  <a:schemeClr val="tx1"/>
                </a:solidFill>
              </a:rPr>
              <a:t/>
            </a:r>
            <a:br>
              <a:rPr lang="hu-HU" sz="4800" b="1" dirty="0">
                <a:solidFill>
                  <a:schemeClr val="tx1"/>
                </a:solidFill>
              </a:rPr>
            </a:br>
            <a:r>
              <a:rPr lang="hu-HU" sz="3200" b="1" dirty="0">
                <a:solidFill>
                  <a:schemeClr val="tx1"/>
                </a:solidFill>
              </a:rPr>
              <a:t>(ontogenezis, aktiváció, osztály/</a:t>
            </a:r>
            <a:r>
              <a:rPr lang="hu-HU" sz="3200" b="1" dirty="0" err="1">
                <a:solidFill>
                  <a:schemeClr val="tx1"/>
                </a:solidFill>
              </a:rPr>
              <a:t>izotípus</a:t>
            </a:r>
            <a:r>
              <a:rPr lang="hu-HU" sz="3200" b="1" dirty="0">
                <a:solidFill>
                  <a:schemeClr val="tx1"/>
                </a:solidFill>
              </a:rPr>
              <a:t>, </a:t>
            </a:r>
            <a:r>
              <a:rPr lang="hu-HU" sz="3200" b="1" dirty="0" err="1">
                <a:solidFill>
                  <a:schemeClr val="tx1"/>
                </a:solidFill>
              </a:rPr>
              <a:t>humorális</a:t>
            </a:r>
            <a:r>
              <a:rPr lang="hu-HU" sz="3200" b="1" dirty="0">
                <a:solidFill>
                  <a:schemeClr val="tx1"/>
                </a:solidFill>
              </a:rPr>
              <a:t> immunitás)</a:t>
            </a:r>
            <a:br>
              <a:rPr lang="hu-HU" sz="3200" b="1" dirty="0">
                <a:solidFill>
                  <a:schemeClr val="tx1"/>
                </a:solidFill>
              </a:rPr>
            </a:br>
            <a:endParaRPr lang="hu-HU" sz="3200" b="1" dirty="0">
              <a:solidFill>
                <a:schemeClr val="tx1"/>
              </a:solidFill>
            </a:endParaRPr>
          </a:p>
        </p:txBody>
      </p:sp>
      <p:sp>
        <p:nvSpPr>
          <p:cNvPr id="6" name="Szövegdoboz 5"/>
          <p:cNvSpPr txBox="1"/>
          <p:nvPr/>
        </p:nvSpPr>
        <p:spPr>
          <a:xfrm>
            <a:off x="785786" y="6143644"/>
            <a:ext cx="1938992" cy="461665"/>
          </a:xfrm>
          <a:prstGeom prst="rect">
            <a:avLst/>
          </a:prstGeom>
          <a:noFill/>
        </p:spPr>
        <p:txBody>
          <a:bodyPr wrap="none" rtlCol="0">
            <a:spAutoFit/>
          </a:bodyPr>
          <a:lstStyle/>
          <a:p>
            <a:r>
              <a:rPr lang="hu-HU" b="1" dirty="0" smtClean="0">
                <a:solidFill>
                  <a:schemeClr val="bg1"/>
                </a:solidFill>
              </a:rPr>
              <a:t>Falus András</a:t>
            </a:r>
            <a:endParaRPr lang="hu-HU" b="1" dirty="0">
              <a:solidFill>
                <a:schemeClr val="bg1"/>
              </a:solidFill>
            </a:endParaRPr>
          </a:p>
        </p:txBody>
      </p:sp>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6314" y="2643182"/>
            <a:ext cx="2474993" cy="3910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4" name="Picture 4"/>
          <p:cNvPicPr>
            <a:picLocks noChangeAspect="1" noChangeArrowheads="1"/>
          </p:cNvPicPr>
          <p:nvPr/>
        </p:nvPicPr>
        <p:blipFill>
          <a:blip r:embed="rId2"/>
          <a:srcRect/>
          <a:stretch>
            <a:fillRect/>
          </a:stretch>
        </p:blipFill>
        <p:spPr bwMode="auto">
          <a:xfrm>
            <a:off x="303213" y="862483"/>
            <a:ext cx="8535987" cy="5230813"/>
          </a:xfrm>
          <a:prstGeom prst="rect">
            <a:avLst/>
          </a:prstGeom>
          <a:noFill/>
        </p:spPr>
      </p:pic>
      <p:sp>
        <p:nvSpPr>
          <p:cNvPr id="92165" name="Text Box 5"/>
          <p:cNvSpPr txBox="1">
            <a:spLocks noChangeArrowheads="1"/>
          </p:cNvSpPr>
          <p:nvPr/>
        </p:nvSpPr>
        <p:spPr bwMode="auto">
          <a:xfrm>
            <a:off x="2195513" y="2349500"/>
            <a:ext cx="838200" cy="860425"/>
          </a:xfrm>
          <a:prstGeom prst="rect">
            <a:avLst/>
          </a:prstGeom>
          <a:noFill/>
          <a:ln w="38100">
            <a:solidFill>
              <a:srgbClr val="FF3300"/>
            </a:solidFill>
            <a:miter lim="800000"/>
            <a:headEnd/>
            <a:tailEnd/>
          </a:ln>
          <a:effectLst/>
        </p:spPr>
        <p:txBody>
          <a:bodyPr>
            <a:spAutoFit/>
          </a:bodyPr>
          <a:lstStyle/>
          <a:p>
            <a:pPr>
              <a:spcBef>
                <a:spcPct val="50000"/>
              </a:spcBef>
            </a:pPr>
            <a:r>
              <a:rPr lang="en-US">
                <a:solidFill>
                  <a:schemeClr val="tx1"/>
                </a:solidFill>
              </a:rPr>
              <a:t>CD8Tc</a:t>
            </a:r>
          </a:p>
        </p:txBody>
      </p:sp>
      <p:sp>
        <p:nvSpPr>
          <p:cNvPr id="92166" name="Text Box 6"/>
          <p:cNvSpPr txBox="1">
            <a:spLocks noChangeArrowheads="1"/>
          </p:cNvSpPr>
          <p:nvPr/>
        </p:nvSpPr>
        <p:spPr bwMode="auto">
          <a:xfrm>
            <a:off x="4938713" y="2349500"/>
            <a:ext cx="914400" cy="860425"/>
          </a:xfrm>
          <a:prstGeom prst="rect">
            <a:avLst/>
          </a:prstGeom>
          <a:noFill/>
          <a:ln w="38100">
            <a:solidFill>
              <a:srgbClr val="FF3300"/>
            </a:solidFill>
            <a:miter lim="800000"/>
            <a:headEnd/>
            <a:tailEnd/>
          </a:ln>
          <a:effectLst/>
        </p:spPr>
        <p:txBody>
          <a:bodyPr>
            <a:spAutoFit/>
          </a:bodyPr>
          <a:lstStyle/>
          <a:p>
            <a:pPr>
              <a:spcBef>
                <a:spcPct val="50000"/>
              </a:spcBef>
            </a:pPr>
            <a:r>
              <a:rPr lang="en-US">
                <a:solidFill>
                  <a:schemeClr val="tx1"/>
                </a:solidFill>
              </a:rPr>
              <a:t>CD4Th1</a:t>
            </a:r>
          </a:p>
        </p:txBody>
      </p:sp>
      <p:sp>
        <p:nvSpPr>
          <p:cNvPr id="92167" name="Text Box 7"/>
          <p:cNvSpPr txBox="1">
            <a:spLocks noChangeArrowheads="1"/>
          </p:cNvSpPr>
          <p:nvPr/>
        </p:nvSpPr>
        <p:spPr bwMode="auto">
          <a:xfrm>
            <a:off x="8050088" y="2428868"/>
            <a:ext cx="914400" cy="860425"/>
          </a:xfrm>
          <a:prstGeom prst="rect">
            <a:avLst/>
          </a:prstGeom>
          <a:noFill/>
          <a:ln w="38100">
            <a:solidFill>
              <a:srgbClr val="FF3300"/>
            </a:solidFill>
            <a:miter lim="800000"/>
            <a:headEnd/>
            <a:tailEnd/>
          </a:ln>
          <a:effectLst/>
        </p:spPr>
        <p:txBody>
          <a:bodyPr>
            <a:spAutoFit/>
          </a:bodyPr>
          <a:lstStyle/>
          <a:p>
            <a:pPr>
              <a:spcBef>
                <a:spcPct val="50000"/>
              </a:spcBef>
            </a:pPr>
            <a:r>
              <a:rPr lang="en-US">
                <a:solidFill>
                  <a:schemeClr val="tx1"/>
                </a:solidFill>
              </a:rPr>
              <a:t>CD4Th2</a:t>
            </a:r>
          </a:p>
        </p:txBody>
      </p:sp>
      <p:sp>
        <p:nvSpPr>
          <p:cNvPr id="92168" name="Rectangle 8"/>
          <p:cNvSpPr>
            <a:spLocks noChangeArrowheads="1"/>
          </p:cNvSpPr>
          <p:nvPr/>
        </p:nvSpPr>
        <p:spPr bwMode="auto">
          <a:xfrm>
            <a:off x="-142908" y="785794"/>
            <a:ext cx="6011863" cy="6597650"/>
          </a:xfrm>
          <a:prstGeom prst="rect">
            <a:avLst/>
          </a:prstGeom>
          <a:solidFill>
            <a:srgbClr val="000066"/>
          </a:solidFill>
          <a:ln w="9525">
            <a:noFill/>
            <a:miter lim="800000"/>
            <a:headEnd/>
            <a:tailEnd/>
          </a:ln>
          <a:effectLst/>
        </p:spPr>
        <p:txBody>
          <a:bodyPr wrap="none" anchor="ctr"/>
          <a:lstStyle/>
          <a:p>
            <a:endParaRPr lang="hu-HU"/>
          </a:p>
        </p:txBody>
      </p:sp>
      <p:sp>
        <p:nvSpPr>
          <p:cNvPr id="7" name="Szövegdoboz 6"/>
          <p:cNvSpPr txBox="1"/>
          <p:nvPr/>
        </p:nvSpPr>
        <p:spPr>
          <a:xfrm>
            <a:off x="7000892" y="857232"/>
            <a:ext cx="1331070" cy="400110"/>
          </a:xfrm>
          <a:prstGeom prst="rect">
            <a:avLst/>
          </a:prstGeom>
          <a:noFill/>
        </p:spPr>
        <p:txBody>
          <a:bodyPr wrap="none" rtlCol="0">
            <a:spAutoFit/>
          </a:bodyPr>
          <a:lstStyle/>
          <a:p>
            <a:r>
              <a:rPr lang="hu-HU" sz="2000" b="1" dirty="0" smtClean="0">
                <a:latin typeface="Arial" pitchFamily="34" charset="0"/>
                <a:cs typeface="Arial" pitchFamily="34" charset="0"/>
              </a:rPr>
              <a:t>Th + </a:t>
            </a:r>
            <a:r>
              <a:rPr lang="hu-HU" sz="2000" b="1" dirty="0" err="1" smtClean="0">
                <a:latin typeface="Arial" pitchFamily="34" charset="0"/>
                <a:cs typeface="Arial" pitchFamily="34" charset="0"/>
              </a:rPr>
              <a:t>Treg</a:t>
            </a:r>
            <a:endParaRPr lang="hu-HU" sz="2000" b="1" dirty="0">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21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216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216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1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5" grpId="0" animBg="1" autoUpdateAnimBg="0"/>
      <p:bldP spid="92166" grpId="0" animBg="1" autoUpdateAnimBg="0"/>
      <p:bldP spid="92167" grpId="0" animBg="1" autoUpdateAnimBg="0"/>
      <p:bldP spid="9216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Rectangle 7"/>
          <p:cNvSpPr>
            <a:spLocks noGrp="1" noChangeArrowheads="1"/>
          </p:cNvSpPr>
          <p:nvPr>
            <p:ph type="body" idx="4294967295"/>
          </p:nvPr>
        </p:nvSpPr>
        <p:spPr>
          <a:xfrm>
            <a:off x="468313" y="2133600"/>
            <a:ext cx="8351837" cy="3455640"/>
          </a:xfrm>
        </p:spPr>
        <p:txBody>
          <a:bodyPr/>
          <a:lstStyle/>
          <a:p>
            <a:r>
              <a:rPr lang="hu-HU" sz="2400" dirty="0" err="1">
                <a:solidFill>
                  <a:srgbClr val="FFFF66"/>
                </a:solidFill>
                <a:latin typeface="Comic Sans MS" pitchFamily="66" charset="0"/>
              </a:rPr>
              <a:t>Antigénprezentáció</a:t>
            </a:r>
            <a:r>
              <a:rPr lang="hu-HU" sz="2400" dirty="0">
                <a:solidFill>
                  <a:srgbClr val="FFFF66"/>
                </a:solidFill>
                <a:latin typeface="Comic Sans MS" pitchFamily="66" charset="0"/>
              </a:rPr>
              <a:t> MHC </a:t>
            </a:r>
            <a:r>
              <a:rPr lang="hu-HU" sz="2400" dirty="0" err="1">
                <a:solidFill>
                  <a:srgbClr val="FFFF66"/>
                </a:solidFill>
                <a:latin typeface="Comic Sans MS" pitchFamily="66" charset="0"/>
              </a:rPr>
              <a:t>II-vel</a:t>
            </a:r>
            <a:r>
              <a:rPr lang="hu-HU" sz="2400" dirty="0">
                <a:solidFill>
                  <a:srgbClr val="FFFF66"/>
                </a:solidFill>
                <a:latin typeface="Comic Sans MS" pitchFamily="66" charset="0"/>
              </a:rPr>
              <a:t> a </a:t>
            </a:r>
            <a:r>
              <a:rPr lang="hu-HU" sz="2400" dirty="0" err="1">
                <a:solidFill>
                  <a:srgbClr val="FFFF66"/>
                </a:solidFill>
                <a:latin typeface="Comic Sans MS" pitchFamily="66" charset="0"/>
              </a:rPr>
              <a:t>Th-nek</a:t>
            </a:r>
            <a:endParaRPr lang="hu-HU" sz="2400" dirty="0">
              <a:solidFill>
                <a:srgbClr val="FFFF66"/>
              </a:solidFill>
              <a:latin typeface="Comic Sans MS" pitchFamily="66" charset="0"/>
            </a:endParaRPr>
          </a:p>
          <a:p>
            <a:r>
              <a:rPr lang="hu-HU" sz="2400" dirty="0">
                <a:solidFill>
                  <a:srgbClr val="FFFF66"/>
                </a:solidFill>
                <a:latin typeface="Comic Sans MS" pitchFamily="66" charset="0"/>
              </a:rPr>
              <a:t>B-sejt aktiváció, p</a:t>
            </a:r>
            <a:r>
              <a:rPr lang="hu-HU" sz="2400" dirty="0" smtClean="0">
                <a:solidFill>
                  <a:srgbClr val="FFFF66"/>
                </a:solidFill>
                <a:latin typeface="Comic Sans MS" pitchFamily="66" charset="0"/>
              </a:rPr>
              <a:t>roliferáció</a:t>
            </a:r>
            <a:endParaRPr lang="hu-HU" sz="2400" dirty="0">
              <a:solidFill>
                <a:srgbClr val="FFFF66"/>
              </a:solidFill>
              <a:latin typeface="Comic Sans MS" pitchFamily="66" charset="0"/>
            </a:endParaRPr>
          </a:p>
          <a:p>
            <a:r>
              <a:rPr lang="hu-HU" sz="2400" dirty="0">
                <a:solidFill>
                  <a:srgbClr val="FFFF66"/>
                </a:solidFill>
                <a:latin typeface="Comic Sans MS" pitchFamily="66" charset="0"/>
              </a:rPr>
              <a:t>Osztályváltás</a:t>
            </a:r>
          </a:p>
          <a:p>
            <a:r>
              <a:rPr lang="hu-HU" sz="2400" dirty="0">
                <a:solidFill>
                  <a:srgbClr val="FFFF66"/>
                </a:solidFill>
                <a:latin typeface="Comic Sans MS" pitchFamily="66" charset="0"/>
              </a:rPr>
              <a:t>Affinitás érés</a:t>
            </a:r>
          </a:p>
          <a:p>
            <a:r>
              <a:rPr lang="hu-HU" sz="2400" dirty="0">
                <a:solidFill>
                  <a:srgbClr val="FFFF66"/>
                </a:solidFill>
                <a:latin typeface="Comic Sans MS" pitchFamily="66" charset="0"/>
              </a:rPr>
              <a:t>Plazma- és memóriasejtté </a:t>
            </a:r>
            <a:r>
              <a:rPr lang="hu-HU" sz="2400" dirty="0" smtClean="0">
                <a:solidFill>
                  <a:srgbClr val="FFFF66"/>
                </a:solidFill>
                <a:latin typeface="Comic Sans MS" pitchFamily="66" charset="0"/>
              </a:rPr>
              <a:t>differenciálódás</a:t>
            </a:r>
          </a:p>
          <a:p>
            <a:r>
              <a:rPr lang="hu-HU" sz="2400" dirty="0" smtClean="0">
                <a:solidFill>
                  <a:srgbClr val="FFFF66"/>
                </a:solidFill>
                <a:latin typeface="Comic Sans MS" pitchFamily="66" charset="0"/>
              </a:rPr>
              <a:t>Idiotípus-hálózat</a:t>
            </a:r>
            <a:endParaRPr lang="hu-HU" sz="2400" dirty="0">
              <a:solidFill>
                <a:srgbClr val="FFFF66"/>
              </a:solidFill>
              <a:latin typeface="Comic Sans MS" pitchFamily="66" charset="0"/>
            </a:endParaRPr>
          </a:p>
          <a:p>
            <a:r>
              <a:rPr lang="hu-HU" sz="2400" dirty="0">
                <a:solidFill>
                  <a:srgbClr val="FFFF66"/>
                </a:solidFill>
                <a:latin typeface="Comic Sans MS" pitchFamily="66" charset="0"/>
              </a:rPr>
              <a:t>Effektor </a:t>
            </a:r>
            <a:r>
              <a:rPr lang="hu-HU" sz="2400" dirty="0" smtClean="0">
                <a:solidFill>
                  <a:srgbClr val="FFFF66"/>
                </a:solidFill>
                <a:latin typeface="Comic Sans MS" pitchFamily="66" charset="0"/>
              </a:rPr>
              <a:t>hatás-monoklonális biotechnológia</a:t>
            </a:r>
            <a:endParaRPr lang="hu-HU" sz="2400" dirty="0">
              <a:solidFill>
                <a:srgbClr val="FFFF66"/>
              </a:solidFill>
              <a:latin typeface="Comic Sans MS" pitchFamily="66" charset="0"/>
            </a:endParaRPr>
          </a:p>
        </p:txBody>
      </p:sp>
    </p:spTree>
    <p:extLst>
      <p:ext uri="{BB962C8B-B14F-4D97-AF65-F5344CB8AC3E}">
        <p14:creationId xmlns:p14="http://schemas.microsoft.com/office/powerpoint/2010/main" val="22726555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Rectangle 7"/>
          <p:cNvSpPr>
            <a:spLocks noGrp="1" noChangeArrowheads="1"/>
          </p:cNvSpPr>
          <p:nvPr>
            <p:ph type="body" idx="4294967295"/>
          </p:nvPr>
        </p:nvSpPr>
        <p:spPr>
          <a:xfrm>
            <a:off x="468313" y="2133600"/>
            <a:ext cx="8351837" cy="3455640"/>
          </a:xfrm>
        </p:spPr>
        <p:txBody>
          <a:bodyPr/>
          <a:lstStyle/>
          <a:p>
            <a:r>
              <a:rPr lang="hu-HU" sz="2400" dirty="0" err="1">
                <a:solidFill>
                  <a:srgbClr val="FFFF66"/>
                </a:solidFill>
                <a:latin typeface="Comic Sans MS" pitchFamily="66" charset="0"/>
              </a:rPr>
              <a:t>Antigénprezentáció</a:t>
            </a:r>
            <a:r>
              <a:rPr lang="hu-HU" sz="2400" dirty="0">
                <a:solidFill>
                  <a:srgbClr val="FFFF66"/>
                </a:solidFill>
                <a:latin typeface="Comic Sans MS" pitchFamily="66" charset="0"/>
              </a:rPr>
              <a:t> MHC </a:t>
            </a:r>
            <a:r>
              <a:rPr lang="hu-HU" sz="2400" dirty="0" err="1">
                <a:solidFill>
                  <a:srgbClr val="FFFF66"/>
                </a:solidFill>
                <a:latin typeface="Comic Sans MS" pitchFamily="66" charset="0"/>
              </a:rPr>
              <a:t>II-vel</a:t>
            </a:r>
            <a:r>
              <a:rPr lang="hu-HU" sz="2400" dirty="0">
                <a:solidFill>
                  <a:srgbClr val="FFFF66"/>
                </a:solidFill>
                <a:latin typeface="Comic Sans MS" pitchFamily="66" charset="0"/>
              </a:rPr>
              <a:t> a </a:t>
            </a:r>
            <a:r>
              <a:rPr lang="hu-HU" sz="2400" dirty="0" err="1">
                <a:solidFill>
                  <a:srgbClr val="FFFF66"/>
                </a:solidFill>
                <a:latin typeface="Comic Sans MS" pitchFamily="66" charset="0"/>
              </a:rPr>
              <a:t>Th-nek</a:t>
            </a:r>
            <a:endParaRPr lang="hu-HU" sz="2400" dirty="0">
              <a:solidFill>
                <a:srgbClr val="FFFF66"/>
              </a:solidFill>
              <a:latin typeface="Comic Sans MS" pitchFamily="66" charset="0"/>
            </a:endParaRPr>
          </a:p>
          <a:p>
            <a:r>
              <a:rPr lang="hu-HU" sz="2400" dirty="0" err="1">
                <a:solidFill>
                  <a:schemeClr val="bg1">
                    <a:lumMod val="75000"/>
                  </a:schemeClr>
                </a:solidFill>
                <a:latin typeface="Comic Sans MS" pitchFamily="66" charset="0"/>
              </a:rPr>
              <a:t>B-sejt</a:t>
            </a:r>
            <a:r>
              <a:rPr lang="hu-HU" sz="2400" dirty="0">
                <a:solidFill>
                  <a:schemeClr val="bg1">
                    <a:lumMod val="75000"/>
                  </a:schemeClr>
                </a:solidFill>
                <a:latin typeface="Comic Sans MS" pitchFamily="66" charset="0"/>
              </a:rPr>
              <a:t> aktiváció, </a:t>
            </a:r>
            <a:r>
              <a:rPr lang="hu-HU" sz="2400" dirty="0" err="1">
                <a:solidFill>
                  <a:schemeClr val="bg1">
                    <a:lumMod val="75000"/>
                  </a:schemeClr>
                </a:solidFill>
                <a:latin typeface="Comic Sans MS" pitchFamily="66" charset="0"/>
              </a:rPr>
              <a:t>Proliferáció</a:t>
            </a:r>
            <a:endParaRPr lang="hu-HU" sz="2400" dirty="0">
              <a:solidFill>
                <a:schemeClr val="bg1">
                  <a:lumMod val="75000"/>
                </a:schemeClr>
              </a:solidFill>
              <a:latin typeface="Comic Sans MS" pitchFamily="66" charset="0"/>
            </a:endParaRPr>
          </a:p>
          <a:p>
            <a:r>
              <a:rPr lang="hu-HU" sz="2400" dirty="0">
                <a:solidFill>
                  <a:schemeClr val="bg1">
                    <a:lumMod val="75000"/>
                  </a:schemeClr>
                </a:solidFill>
                <a:latin typeface="Comic Sans MS" pitchFamily="66" charset="0"/>
              </a:rPr>
              <a:t>Osztályváltás</a:t>
            </a:r>
          </a:p>
          <a:p>
            <a:r>
              <a:rPr lang="hu-HU" sz="2400" dirty="0">
                <a:solidFill>
                  <a:schemeClr val="bg1">
                    <a:lumMod val="75000"/>
                  </a:schemeClr>
                </a:solidFill>
                <a:latin typeface="Comic Sans MS" pitchFamily="66" charset="0"/>
              </a:rPr>
              <a:t>Affinitás érés</a:t>
            </a:r>
          </a:p>
          <a:p>
            <a:r>
              <a:rPr lang="hu-HU" sz="2400" dirty="0">
                <a:solidFill>
                  <a:schemeClr val="bg1">
                    <a:lumMod val="75000"/>
                  </a:schemeClr>
                </a:solidFill>
                <a:latin typeface="Comic Sans MS" pitchFamily="66" charset="0"/>
              </a:rPr>
              <a:t>Plazma- és memóriasejtté </a:t>
            </a:r>
            <a:r>
              <a:rPr lang="hu-HU" sz="2400" dirty="0" smtClean="0">
                <a:solidFill>
                  <a:schemeClr val="bg1">
                    <a:lumMod val="75000"/>
                  </a:schemeClr>
                </a:solidFill>
                <a:latin typeface="Comic Sans MS" pitchFamily="66" charset="0"/>
              </a:rPr>
              <a:t>differenciálódás</a:t>
            </a:r>
          </a:p>
          <a:p>
            <a:r>
              <a:rPr lang="hu-HU" sz="2400" dirty="0" smtClean="0">
                <a:solidFill>
                  <a:schemeClr val="bg1">
                    <a:lumMod val="75000"/>
                  </a:schemeClr>
                </a:solidFill>
                <a:latin typeface="Comic Sans MS" pitchFamily="66" charset="0"/>
              </a:rPr>
              <a:t>Idiotípus-hálózat</a:t>
            </a:r>
            <a:endParaRPr lang="hu-HU" sz="2400" dirty="0">
              <a:solidFill>
                <a:schemeClr val="bg1">
                  <a:lumMod val="75000"/>
                </a:schemeClr>
              </a:solidFill>
              <a:latin typeface="Comic Sans MS" pitchFamily="66" charset="0"/>
            </a:endParaRPr>
          </a:p>
          <a:p>
            <a:r>
              <a:rPr lang="hu-HU" sz="2400" dirty="0">
                <a:solidFill>
                  <a:schemeClr val="bg1">
                    <a:lumMod val="75000"/>
                  </a:schemeClr>
                </a:solidFill>
                <a:latin typeface="Comic Sans MS" pitchFamily="66" charset="0"/>
              </a:rPr>
              <a:t>Effektor </a:t>
            </a:r>
            <a:r>
              <a:rPr lang="hu-HU" sz="2400" dirty="0" smtClean="0">
                <a:solidFill>
                  <a:schemeClr val="bg1">
                    <a:lumMod val="75000"/>
                  </a:schemeClr>
                </a:solidFill>
                <a:latin typeface="Comic Sans MS" pitchFamily="66" charset="0"/>
              </a:rPr>
              <a:t>hatás-monoklonális biotechnológia</a:t>
            </a:r>
            <a:endParaRPr lang="hu-HU" sz="2400" dirty="0">
              <a:solidFill>
                <a:schemeClr val="bg1">
                  <a:lumMod val="75000"/>
                </a:schemeClr>
              </a:solidFill>
              <a:latin typeface="Comic Sans MS" pitchFamily="66" charset="0"/>
            </a:endParaRPr>
          </a:p>
        </p:txBody>
      </p:sp>
    </p:spTree>
    <p:extLst>
      <p:ext uri="{BB962C8B-B14F-4D97-AF65-F5344CB8AC3E}">
        <p14:creationId xmlns:p14="http://schemas.microsoft.com/office/powerpoint/2010/main" val="128291710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sp>
        <p:nvSpPr>
          <p:cNvPr id="29703" name="Text Box 7"/>
          <p:cNvSpPr txBox="1">
            <a:spLocks noChangeArrowheads="1"/>
          </p:cNvSpPr>
          <p:nvPr/>
        </p:nvSpPr>
        <p:spPr bwMode="auto">
          <a:xfrm>
            <a:off x="779921" y="304800"/>
            <a:ext cx="7578293" cy="1077218"/>
          </a:xfrm>
          <a:prstGeom prst="rect">
            <a:avLst/>
          </a:prstGeom>
          <a:solidFill>
            <a:schemeClr val="tx1"/>
          </a:solidFill>
          <a:ln w="9525">
            <a:noFill/>
            <a:miter lim="800000"/>
            <a:headEnd/>
            <a:tailEnd/>
          </a:ln>
          <a:effectLst/>
        </p:spPr>
        <p:txBody>
          <a:bodyPr wrap="none">
            <a:spAutoFit/>
          </a:bodyPr>
          <a:lstStyle/>
          <a:p>
            <a:pPr algn="ctr"/>
            <a:r>
              <a:rPr lang="hu-HU" sz="3200" b="1" dirty="0" smtClean="0">
                <a:solidFill>
                  <a:srgbClr val="FF0000"/>
                </a:solidFill>
              </a:rPr>
              <a:t>B sejtek  felszínén:</a:t>
            </a:r>
          </a:p>
          <a:p>
            <a:pPr algn="ctr"/>
            <a:r>
              <a:rPr lang="hu-HU" sz="3200" b="1" dirty="0" smtClean="0">
                <a:solidFill>
                  <a:srgbClr val="FF0000"/>
                </a:solidFill>
              </a:rPr>
              <a:t>ANTIGÉNSPECIFIKUS </a:t>
            </a:r>
            <a:r>
              <a:rPr lang="hu-HU" sz="3200" b="1" dirty="0">
                <a:solidFill>
                  <a:srgbClr val="FF0000"/>
                </a:solidFill>
              </a:rPr>
              <a:t>RECEPTOROK</a:t>
            </a:r>
          </a:p>
        </p:txBody>
      </p:sp>
      <p:sp>
        <p:nvSpPr>
          <p:cNvPr id="29707" name="Text Box 11"/>
          <p:cNvSpPr txBox="1">
            <a:spLocks noChangeArrowheads="1"/>
          </p:cNvSpPr>
          <p:nvPr/>
        </p:nvSpPr>
        <p:spPr bwMode="auto">
          <a:xfrm>
            <a:off x="838200" y="4343400"/>
            <a:ext cx="7720383" cy="1323439"/>
          </a:xfrm>
          <a:prstGeom prst="rect">
            <a:avLst/>
          </a:prstGeom>
          <a:solidFill>
            <a:schemeClr val="tx1"/>
          </a:solidFill>
          <a:ln w="57150" cmpd="thinThick">
            <a:solidFill>
              <a:schemeClr val="bg1"/>
            </a:solidFill>
            <a:miter lim="800000"/>
            <a:headEnd/>
            <a:tailEnd/>
          </a:ln>
          <a:effectLst/>
        </p:spPr>
        <p:txBody>
          <a:bodyPr wrap="none">
            <a:spAutoFit/>
          </a:bodyPr>
          <a:lstStyle/>
          <a:p>
            <a:r>
              <a:rPr lang="hu-HU" sz="4800" dirty="0">
                <a:solidFill>
                  <a:srgbClr val="FF0000"/>
                </a:solidFill>
              </a:rPr>
              <a:t>B </a:t>
            </a:r>
            <a:r>
              <a:rPr lang="hu-HU" sz="4800" dirty="0" err="1">
                <a:solidFill>
                  <a:srgbClr val="FF0000"/>
                </a:solidFill>
              </a:rPr>
              <a:t>lymphocyták-</a:t>
            </a:r>
            <a:r>
              <a:rPr lang="hu-HU" sz="4800" dirty="0">
                <a:solidFill>
                  <a:srgbClr val="FF0000"/>
                </a:solidFill>
              </a:rPr>
              <a:t>  „válogatnak</a:t>
            </a:r>
            <a:r>
              <a:rPr lang="hu-HU" sz="4800" dirty="0" smtClean="0">
                <a:solidFill>
                  <a:srgbClr val="FF0000"/>
                </a:solidFill>
              </a:rPr>
              <a:t>”</a:t>
            </a:r>
          </a:p>
          <a:p>
            <a:r>
              <a:rPr lang="hu-HU" sz="3200" dirty="0" smtClean="0">
                <a:solidFill>
                  <a:srgbClr val="FF0000"/>
                </a:solidFill>
              </a:rPr>
              <a:t>              többi antigén bemutató sejt nem</a:t>
            </a:r>
            <a:endParaRPr lang="hu-HU" sz="3200" dirty="0">
              <a:solidFill>
                <a:srgbClr val="FF0000"/>
              </a:solidFill>
            </a:endParaRPr>
          </a:p>
        </p:txBody>
      </p:sp>
      <p:sp>
        <p:nvSpPr>
          <p:cNvPr id="29713" name="Text Box 17"/>
          <p:cNvSpPr txBox="1">
            <a:spLocks noChangeArrowheads="1"/>
          </p:cNvSpPr>
          <p:nvPr/>
        </p:nvSpPr>
        <p:spPr bwMode="auto">
          <a:xfrm>
            <a:off x="3071802" y="2428868"/>
            <a:ext cx="5484728" cy="584776"/>
          </a:xfrm>
          <a:prstGeom prst="rect">
            <a:avLst/>
          </a:prstGeom>
          <a:noFill/>
          <a:ln w="9525">
            <a:noFill/>
            <a:miter lim="800000"/>
            <a:headEnd/>
            <a:tailEnd/>
          </a:ln>
          <a:effectLst/>
        </p:spPr>
        <p:txBody>
          <a:bodyPr wrap="none">
            <a:spAutoFit/>
          </a:bodyPr>
          <a:lstStyle/>
          <a:p>
            <a:r>
              <a:rPr lang="hu-HU" sz="3200" b="1" dirty="0">
                <a:solidFill>
                  <a:schemeClr val="bg1"/>
                </a:solidFill>
              </a:rPr>
              <a:t>Elvileg bármely </a:t>
            </a:r>
            <a:r>
              <a:rPr lang="hu-HU" sz="3200" b="1" dirty="0" smtClean="0">
                <a:solidFill>
                  <a:schemeClr val="bg1"/>
                </a:solidFill>
              </a:rPr>
              <a:t>antigén (10</a:t>
            </a:r>
            <a:r>
              <a:rPr lang="hu-HU" sz="3200" b="1" baseline="30000" dirty="0" smtClean="0">
                <a:solidFill>
                  <a:schemeClr val="bg1"/>
                </a:solidFill>
              </a:rPr>
              <a:t>7</a:t>
            </a:r>
            <a:r>
              <a:rPr lang="hu-HU" sz="3200" b="1" dirty="0" smtClean="0">
                <a:solidFill>
                  <a:schemeClr val="bg1"/>
                </a:solidFill>
              </a:rPr>
              <a:t>)</a:t>
            </a:r>
            <a:endParaRPr lang="hu-HU" sz="3200" b="1" dirty="0">
              <a:solidFill>
                <a:schemeClr val="bg1"/>
              </a:solidFill>
            </a:endParaRPr>
          </a:p>
        </p:txBody>
      </p:sp>
      <p:sp>
        <p:nvSpPr>
          <p:cNvPr id="7" name="TextBox 6"/>
          <p:cNvSpPr txBox="1"/>
          <p:nvPr/>
        </p:nvSpPr>
        <p:spPr>
          <a:xfrm>
            <a:off x="1547664" y="5877272"/>
            <a:ext cx="6273923" cy="830997"/>
          </a:xfrm>
          <a:prstGeom prst="rect">
            <a:avLst/>
          </a:prstGeom>
          <a:noFill/>
        </p:spPr>
        <p:txBody>
          <a:bodyPr wrap="none" rtlCol="0">
            <a:spAutoFit/>
          </a:bodyPr>
          <a:lstStyle/>
          <a:p>
            <a:r>
              <a:rPr lang="en-US" b="1" dirty="0" err="1" smtClean="0">
                <a:solidFill>
                  <a:srgbClr val="FF0000"/>
                </a:solidFill>
              </a:rPr>
              <a:t>Biológiai</a:t>
            </a:r>
            <a:r>
              <a:rPr lang="en-US" b="1" dirty="0" smtClean="0">
                <a:solidFill>
                  <a:srgbClr val="FF0000"/>
                </a:solidFill>
              </a:rPr>
              <a:t> </a:t>
            </a:r>
            <a:r>
              <a:rPr lang="en-US" b="1" dirty="0" err="1" smtClean="0">
                <a:solidFill>
                  <a:srgbClr val="FF0000"/>
                </a:solidFill>
              </a:rPr>
              <a:t>jelentőség</a:t>
            </a:r>
            <a:r>
              <a:rPr lang="en-US" b="1" dirty="0" smtClean="0">
                <a:solidFill>
                  <a:srgbClr val="FF0000"/>
                </a:solidFill>
              </a:rPr>
              <a:t>: </a:t>
            </a:r>
            <a:r>
              <a:rPr lang="en-US" b="1" dirty="0" err="1" smtClean="0">
                <a:solidFill>
                  <a:srgbClr val="FF0000"/>
                </a:solidFill>
              </a:rPr>
              <a:t>az</a:t>
            </a:r>
            <a:r>
              <a:rPr lang="en-US" b="1" dirty="0" smtClean="0">
                <a:solidFill>
                  <a:srgbClr val="FF0000"/>
                </a:solidFill>
              </a:rPr>
              <a:t> IR “</a:t>
            </a:r>
            <a:r>
              <a:rPr lang="en-US" b="1" dirty="0" err="1" smtClean="0">
                <a:solidFill>
                  <a:srgbClr val="FF0000"/>
                </a:solidFill>
              </a:rPr>
              <a:t>észreveszi</a:t>
            </a:r>
            <a:r>
              <a:rPr lang="en-US" b="1" dirty="0" smtClean="0">
                <a:solidFill>
                  <a:srgbClr val="FF0000"/>
                </a:solidFill>
              </a:rPr>
              <a:t>”</a:t>
            </a:r>
          </a:p>
          <a:p>
            <a:r>
              <a:rPr lang="en-US" b="1" dirty="0" smtClean="0">
                <a:solidFill>
                  <a:srgbClr val="FF0000"/>
                </a:solidFill>
              </a:rPr>
              <a:t> a </a:t>
            </a:r>
            <a:r>
              <a:rPr lang="en-US" b="1" dirty="0" err="1" smtClean="0">
                <a:solidFill>
                  <a:srgbClr val="FF0000"/>
                </a:solidFill>
              </a:rPr>
              <a:t>kis</a:t>
            </a:r>
            <a:r>
              <a:rPr lang="en-US" b="1" dirty="0" smtClean="0">
                <a:solidFill>
                  <a:srgbClr val="FF0000"/>
                </a:solidFill>
              </a:rPr>
              <a:t> </a:t>
            </a:r>
            <a:r>
              <a:rPr lang="en-US" b="1" dirty="0" err="1" smtClean="0">
                <a:solidFill>
                  <a:srgbClr val="FF0000"/>
                </a:solidFill>
              </a:rPr>
              <a:t>arányban</a:t>
            </a:r>
            <a:r>
              <a:rPr lang="en-US" b="1" dirty="0" smtClean="0">
                <a:solidFill>
                  <a:srgbClr val="FF0000"/>
                </a:solidFill>
              </a:rPr>
              <a:t> </a:t>
            </a:r>
            <a:r>
              <a:rPr lang="en-US" b="1" dirty="0" err="1" smtClean="0">
                <a:solidFill>
                  <a:srgbClr val="FF0000"/>
                </a:solidFill>
              </a:rPr>
              <a:t>jelenlevő</a:t>
            </a:r>
            <a:r>
              <a:rPr lang="en-US" b="1" dirty="0" smtClean="0">
                <a:solidFill>
                  <a:srgbClr val="FF0000"/>
                </a:solidFill>
              </a:rPr>
              <a:t> </a:t>
            </a:r>
            <a:r>
              <a:rPr lang="en-US" b="1" dirty="0" err="1" smtClean="0">
                <a:solidFill>
                  <a:srgbClr val="FF0000"/>
                </a:solidFill>
              </a:rPr>
              <a:t>antigéneket</a:t>
            </a:r>
            <a:r>
              <a:rPr lang="en-US" b="1" dirty="0" smtClean="0">
                <a:solidFill>
                  <a:srgbClr val="FF0000"/>
                </a:solidFill>
              </a:rPr>
              <a:t> is!!</a:t>
            </a:r>
            <a:endParaRPr lang="en-US" b="1" dirty="0">
              <a:solidFill>
                <a:srgbClr val="FF00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iterate type="wd">
                                    <p:tmPct val="100000"/>
                                  </p:iterate>
                                  <p:childTnLst>
                                    <p:set>
                                      <p:cBhvr>
                                        <p:cTn id="6" dur="1" fill="hold">
                                          <p:stCondLst>
                                            <p:cond delay="0"/>
                                          </p:stCondLst>
                                        </p:cTn>
                                        <p:tgtEl>
                                          <p:spTgt spid="29707"/>
                                        </p:tgtEl>
                                        <p:attrNameLst>
                                          <p:attrName>style.visibility</p:attrName>
                                        </p:attrNameLst>
                                      </p:cBhvr>
                                      <p:to>
                                        <p:strVal val="visible"/>
                                      </p:to>
                                    </p:set>
                                    <p:animEffect transition="in" filter="checkerboard(across)">
                                      <p:cBhvr>
                                        <p:cTn id="7" dur="300"/>
                                        <p:tgtEl>
                                          <p:spTgt spid="2970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7" grpId="0" animBg="1" autoUpdateAnimBg="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Rectangle 7"/>
          <p:cNvSpPr>
            <a:spLocks noGrp="1" noChangeArrowheads="1"/>
          </p:cNvSpPr>
          <p:nvPr>
            <p:ph type="body" idx="4294967295"/>
          </p:nvPr>
        </p:nvSpPr>
        <p:spPr>
          <a:xfrm>
            <a:off x="468313" y="2133600"/>
            <a:ext cx="8351837" cy="3455640"/>
          </a:xfrm>
        </p:spPr>
        <p:txBody>
          <a:bodyPr/>
          <a:lstStyle/>
          <a:p>
            <a:r>
              <a:rPr lang="hu-HU" sz="2400" dirty="0" err="1">
                <a:solidFill>
                  <a:srgbClr val="BFBFBF"/>
                </a:solidFill>
                <a:latin typeface="Comic Sans MS" pitchFamily="66" charset="0"/>
              </a:rPr>
              <a:t>Antigénprezentáció</a:t>
            </a:r>
            <a:r>
              <a:rPr lang="hu-HU" sz="2400" dirty="0">
                <a:solidFill>
                  <a:srgbClr val="BFBFBF"/>
                </a:solidFill>
                <a:latin typeface="Comic Sans MS" pitchFamily="66" charset="0"/>
              </a:rPr>
              <a:t> MHC </a:t>
            </a:r>
            <a:r>
              <a:rPr lang="hu-HU" sz="2400" dirty="0" err="1">
                <a:solidFill>
                  <a:srgbClr val="BFBFBF"/>
                </a:solidFill>
                <a:latin typeface="Comic Sans MS" pitchFamily="66" charset="0"/>
              </a:rPr>
              <a:t>II-vel</a:t>
            </a:r>
            <a:r>
              <a:rPr lang="hu-HU" sz="2400" dirty="0">
                <a:solidFill>
                  <a:srgbClr val="BFBFBF"/>
                </a:solidFill>
                <a:latin typeface="Comic Sans MS" pitchFamily="66" charset="0"/>
              </a:rPr>
              <a:t> a </a:t>
            </a:r>
            <a:r>
              <a:rPr lang="hu-HU" sz="2400" dirty="0" err="1">
                <a:solidFill>
                  <a:srgbClr val="BFBFBF"/>
                </a:solidFill>
                <a:latin typeface="Comic Sans MS" pitchFamily="66" charset="0"/>
              </a:rPr>
              <a:t>Th-nek</a:t>
            </a:r>
            <a:endParaRPr lang="hu-HU" sz="2400" dirty="0">
              <a:solidFill>
                <a:srgbClr val="BFBFBF"/>
              </a:solidFill>
              <a:latin typeface="Comic Sans MS" pitchFamily="66" charset="0"/>
            </a:endParaRPr>
          </a:p>
          <a:p>
            <a:r>
              <a:rPr lang="hu-HU" sz="2400" dirty="0">
                <a:solidFill>
                  <a:srgbClr val="FFFF66"/>
                </a:solidFill>
                <a:latin typeface="Comic Sans MS" pitchFamily="66" charset="0"/>
              </a:rPr>
              <a:t>B-sejt aktiváció, p</a:t>
            </a:r>
            <a:r>
              <a:rPr lang="hu-HU" sz="2400" dirty="0" smtClean="0">
                <a:solidFill>
                  <a:srgbClr val="FFFF66"/>
                </a:solidFill>
                <a:latin typeface="Comic Sans MS" pitchFamily="66" charset="0"/>
              </a:rPr>
              <a:t>roliferáció</a:t>
            </a:r>
            <a:endParaRPr lang="hu-HU" sz="2400" dirty="0">
              <a:solidFill>
                <a:srgbClr val="FFFF66"/>
              </a:solidFill>
              <a:latin typeface="Comic Sans MS" pitchFamily="66" charset="0"/>
            </a:endParaRPr>
          </a:p>
          <a:p>
            <a:r>
              <a:rPr lang="hu-HU" sz="2400" dirty="0">
                <a:solidFill>
                  <a:srgbClr val="BFBFBF"/>
                </a:solidFill>
                <a:latin typeface="Comic Sans MS" pitchFamily="66" charset="0"/>
              </a:rPr>
              <a:t>Osztályváltás</a:t>
            </a:r>
          </a:p>
          <a:p>
            <a:r>
              <a:rPr lang="hu-HU" sz="2400" dirty="0">
                <a:solidFill>
                  <a:srgbClr val="BFBFBF"/>
                </a:solidFill>
                <a:latin typeface="Comic Sans MS" pitchFamily="66" charset="0"/>
              </a:rPr>
              <a:t>Affinitás érés</a:t>
            </a:r>
          </a:p>
          <a:p>
            <a:r>
              <a:rPr lang="hu-HU" sz="2400" dirty="0">
                <a:solidFill>
                  <a:srgbClr val="BFBFBF"/>
                </a:solidFill>
                <a:latin typeface="Comic Sans MS" pitchFamily="66" charset="0"/>
              </a:rPr>
              <a:t>Plazma- és memóriasejtté </a:t>
            </a:r>
            <a:r>
              <a:rPr lang="hu-HU" sz="2400" dirty="0" smtClean="0">
                <a:solidFill>
                  <a:srgbClr val="BFBFBF"/>
                </a:solidFill>
                <a:latin typeface="Comic Sans MS" pitchFamily="66" charset="0"/>
              </a:rPr>
              <a:t>differenciálódás</a:t>
            </a:r>
          </a:p>
          <a:p>
            <a:r>
              <a:rPr lang="hu-HU" sz="2400" dirty="0" smtClean="0">
                <a:solidFill>
                  <a:srgbClr val="BFBFBF"/>
                </a:solidFill>
                <a:latin typeface="Comic Sans MS" pitchFamily="66" charset="0"/>
              </a:rPr>
              <a:t>Idiotípus-hálózat</a:t>
            </a:r>
            <a:endParaRPr lang="hu-HU" sz="2400" dirty="0">
              <a:solidFill>
                <a:srgbClr val="BFBFBF"/>
              </a:solidFill>
              <a:latin typeface="Comic Sans MS" pitchFamily="66" charset="0"/>
            </a:endParaRPr>
          </a:p>
          <a:p>
            <a:r>
              <a:rPr lang="hu-HU" sz="2400" dirty="0">
                <a:solidFill>
                  <a:srgbClr val="BFBFBF"/>
                </a:solidFill>
                <a:latin typeface="Comic Sans MS" pitchFamily="66" charset="0"/>
              </a:rPr>
              <a:t>Effektor </a:t>
            </a:r>
            <a:r>
              <a:rPr lang="hu-HU" sz="2400" dirty="0" smtClean="0">
                <a:solidFill>
                  <a:srgbClr val="BFBFBF"/>
                </a:solidFill>
                <a:latin typeface="Comic Sans MS" pitchFamily="66" charset="0"/>
              </a:rPr>
              <a:t>hatás-monoklonális biotechnológia</a:t>
            </a:r>
            <a:endParaRPr lang="hu-HU" sz="2400" dirty="0">
              <a:solidFill>
                <a:srgbClr val="BFBFBF"/>
              </a:solidFill>
              <a:latin typeface="Comic Sans MS" pitchFamily="66" charset="0"/>
            </a:endParaRPr>
          </a:p>
        </p:txBody>
      </p:sp>
    </p:spTree>
    <p:extLst>
      <p:ext uri="{BB962C8B-B14F-4D97-AF65-F5344CB8AC3E}">
        <p14:creationId xmlns:p14="http://schemas.microsoft.com/office/powerpoint/2010/main" val="128291710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0"/>
          <p:cNvGrpSpPr>
            <a:grpSpLocks/>
          </p:cNvGrpSpPr>
          <p:nvPr/>
        </p:nvGrpSpPr>
        <p:grpSpPr bwMode="auto">
          <a:xfrm>
            <a:off x="3124200" y="1247775"/>
            <a:ext cx="3810000" cy="3657600"/>
            <a:chOff x="1968" y="624"/>
            <a:chExt cx="2400" cy="2304"/>
          </a:xfrm>
        </p:grpSpPr>
        <p:grpSp>
          <p:nvGrpSpPr>
            <p:cNvPr id="3" name="Group 59"/>
            <p:cNvGrpSpPr>
              <a:grpSpLocks/>
            </p:cNvGrpSpPr>
            <p:nvPr/>
          </p:nvGrpSpPr>
          <p:grpSpPr bwMode="auto">
            <a:xfrm>
              <a:off x="1968" y="1008"/>
              <a:ext cx="1968" cy="1920"/>
              <a:chOff x="1968" y="1008"/>
              <a:chExt cx="1968" cy="1920"/>
            </a:xfrm>
          </p:grpSpPr>
          <p:sp>
            <p:nvSpPr>
              <p:cNvPr id="44034" name="Oval 2"/>
              <p:cNvSpPr>
                <a:spLocks noChangeArrowheads="1"/>
              </p:cNvSpPr>
              <p:nvPr/>
            </p:nvSpPr>
            <p:spPr bwMode="auto">
              <a:xfrm>
                <a:off x="1968" y="1008"/>
                <a:ext cx="1968" cy="1920"/>
              </a:xfrm>
              <a:prstGeom prst="ellipse">
                <a:avLst/>
              </a:prstGeom>
              <a:solidFill>
                <a:srgbClr val="FF66FF"/>
              </a:solidFill>
              <a:ln w="9525">
                <a:solidFill>
                  <a:schemeClr val="tx1"/>
                </a:solidFill>
                <a:round/>
                <a:headEnd/>
                <a:tailEnd/>
              </a:ln>
              <a:effectLst/>
            </p:spPr>
            <p:txBody>
              <a:bodyPr wrap="none" anchor="ctr"/>
              <a:lstStyle/>
              <a:p>
                <a:endParaRPr lang="hu-HU"/>
              </a:p>
            </p:txBody>
          </p:sp>
          <p:sp>
            <p:nvSpPr>
              <p:cNvPr id="44035" name="Text Box 3"/>
              <p:cNvSpPr txBox="1">
                <a:spLocks noChangeArrowheads="1"/>
              </p:cNvSpPr>
              <p:nvPr/>
            </p:nvSpPr>
            <p:spPr bwMode="auto">
              <a:xfrm>
                <a:off x="2064" y="1488"/>
                <a:ext cx="1200" cy="288"/>
              </a:xfrm>
              <a:prstGeom prst="rect">
                <a:avLst/>
              </a:prstGeom>
              <a:noFill/>
              <a:ln w="9525">
                <a:noFill/>
                <a:miter lim="800000"/>
                <a:headEnd/>
                <a:tailEnd/>
              </a:ln>
              <a:effectLst/>
            </p:spPr>
            <p:txBody>
              <a:bodyPr>
                <a:spAutoFit/>
              </a:bodyPr>
              <a:lstStyle/>
              <a:p>
                <a:pPr algn="l">
                  <a:spcBef>
                    <a:spcPct val="50000"/>
                  </a:spcBef>
                </a:pPr>
                <a:r>
                  <a:rPr lang="hu-HU">
                    <a:solidFill>
                      <a:schemeClr val="tx1"/>
                    </a:solidFill>
                  </a:rPr>
                  <a:t>B-sejt</a:t>
                </a:r>
              </a:p>
            </p:txBody>
          </p:sp>
        </p:grpSp>
        <p:grpSp>
          <p:nvGrpSpPr>
            <p:cNvPr id="4" name="Group 12"/>
            <p:cNvGrpSpPr>
              <a:grpSpLocks/>
            </p:cNvGrpSpPr>
            <p:nvPr/>
          </p:nvGrpSpPr>
          <p:grpSpPr bwMode="auto">
            <a:xfrm>
              <a:off x="2592" y="624"/>
              <a:ext cx="288" cy="480"/>
              <a:chOff x="2496" y="336"/>
              <a:chExt cx="288" cy="480"/>
            </a:xfrm>
          </p:grpSpPr>
          <p:sp>
            <p:nvSpPr>
              <p:cNvPr id="44037" name="AutoShape 5"/>
              <p:cNvSpPr>
                <a:spLocks noChangeArrowheads="1"/>
              </p:cNvSpPr>
              <p:nvPr/>
            </p:nvSpPr>
            <p:spPr bwMode="auto">
              <a:xfrm rot="-1404882">
                <a:off x="2544" y="336"/>
                <a:ext cx="48" cy="240"/>
              </a:xfrm>
              <a:prstGeom prst="roundRect">
                <a:avLst>
                  <a:gd name="adj" fmla="val 16667"/>
                </a:avLst>
              </a:prstGeom>
              <a:solidFill>
                <a:srgbClr val="FF66FF"/>
              </a:solidFill>
              <a:ln w="9525">
                <a:solidFill>
                  <a:schemeClr val="tx1"/>
                </a:solidFill>
                <a:round/>
                <a:headEnd/>
                <a:tailEnd/>
              </a:ln>
              <a:effectLst/>
            </p:spPr>
            <p:txBody>
              <a:bodyPr wrap="none" anchor="ctr"/>
              <a:lstStyle/>
              <a:p>
                <a:endParaRPr lang="hu-HU"/>
              </a:p>
            </p:txBody>
          </p:sp>
          <p:sp>
            <p:nvSpPr>
              <p:cNvPr id="44039" name="AutoShape 7"/>
              <p:cNvSpPr>
                <a:spLocks noChangeArrowheads="1"/>
              </p:cNvSpPr>
              <p:nvPr/>
            </p:nvSpPr>
            <p:spPr bwMode="auto">
              <a:xfrm rot="990850">
                <a:off x="2688" y="336"/>
                <a:ext cx="48" cy="240"/>
              </a:xfrm>
              <a:prstGeom prst="roundRect">
                <a:avLst>
                  <a:gd name="adj" fmla="val 16667"/>
                </a:avLst>
              </a:prstGeom>
              <a:solidFill>
                <a:srgbClr val="FF66FF"/>
              </a:solidFill>
              <a:ln w="9525">
                <a:solidFill>
                  <a:schemeClr val="tx1"/>
                </a:solidFill>
                <a:round/>
                <a:headEnd/>
                <a:tailEnd/>
              </a:ln>
              <a:effectLst/>
            </p:spPr>
            <p:txBody>
              <a:bodyPr wrap="none" anchor="ctr"/>
              <a:lstStyle/>
              <a:p>
                <a:endParaRPr lang="hu-HU"/>
              </a:p>
            </p:txBody>
          </p:sp>
          <p:sp>
            <p:nvSpPr>
              <p:cNvPr id="44040" name="AutoShape 8"/>
              <p:cNvSpPr>
                <a:spLocks noChangeArrowheads="1"/>
              </p:cNvSpPr>
              <p:nvPr/>
            </p:nvSpPr>
            <p:spPr bwMode="auto">
              <a:xfrm rot="-1404882">
                <a:off x="2496" y="384"/>
                <a:ext cx="48" cy="240"/>
              </a:xfrm>
              <a:prstGeom prst="roundRect">
                <a:avLst>
                  <a:gd name="adj" fmla="val 16667"/>
                </a:avLst>
              </a:prstGeom>
              <a:solidFill>
                <a:srgbClr val="FF66FF"/>
              </a:solidFill>
              <a:ln w="9525">
                <a:solidFill>
                  <a:schemeClr val="tx1"/>
                </a:solidFill>
                <a:round/>
                <a:headEnd/>
                <a:tailEnd/>
              </a:ln>
              <a:effectLst/>
            </p:spPr>
            <p:txBody>
              <a:bodyPr wrap="none" anchor="ctr"/>
              <a:lstStyle/>
              <a:p>
                <a:endParaRPr lang="hu-HU"/>
              </a:p>
            </p:txBody>
          </p:sp>
          <p:sp>
            <p:nvSpPr>
              <p:cNvPr id="44041" name="AutoShape 9"/>
              <p:cNvSpPr>
                <a:spLocks noChangeArrowheads="1"/>
              </p:cNvSpPr>
              <p:nvPr/>
            </p:nvSpPr>
            <p:spPr bwMode="auto">
              <a:xfrm rot="990850">
                <a:off x="2736" y="384"/>
                <a:ext cx="48" cy="240"/>
              </a:xfrm>
              <a:prstGeom prst="roundRect">
                <a:avLst>
                  <a:gd name="adj" fmla="val 16667"/>
                </a:avLst>
              </a:prstGeom>
              <a:solidFill>
                <a:srgbClr val="FF66FF"/>
              </a:solidFill>
              <a:ln w="9525">
                <a:solidFill>
                  <a:schemeClr val="tx1"/>
                </a:solidFill>
                <a:round/>
                <a:headEnd/>
                <a:tailEnd/>
              </a:ln>
              <a:effectLst/>
            </p:spPr>
            <p:txBody>
              <a:bodyPr wrap="none" anchor="ctr"/>
              <a:lstStyle/>
              <a:p>
                <a:endParaRPr lang="hu-HU"/>
              </a:p>
            </p:txBody>
          </p:sp>
          <p:sp>
            <p:nvSpPr>
              <p:cNvPr id="44042" name="AutoShape 10"/>
              <p:cNvSpPr>
                <a:spLocks noChangeArrowheads="1"/>
              </p:cNvSpPr>
              <p:nvPr/>
            </p:nvSpPr>
            <p:spPr bwMode="auto">
              <a:xfrm rot="33392">
                <a:off x="2640" y="576"/>
                <a:ext cx="48" cy="240"/>
              </a:xfrm>
              <a:prstGeom prst="roundRect">
                <a:avLst>
                  <a:gd name="adj" fmla="val 16667"/>
                </a:avLst>
              </a:prstGeom>
              <a:solidFill>
                <a:srgbClr val="FF66FF"/>
              </a:solidFill>
              <a:ln w="9525">
                <a:solidFill>
                  <a:schemeClr val="tx1"/>
                </a:solidFill>
                <a:round/>
                <a:headEnd/>
                <a:tailEnd/>
              </a:ln>
              <a:effectLst/>
            </p:spPr>
            <p:txBody>
              <a:bodyPr wrap="none" anchor="ctr"/>
              <a:lstStyle/>
              <a:p>
                <a:endParaRPr lang="hu-HU"/>
              </a:p>
            </p:txBody>
          </p:sp>
          <p:sp>
            <p:nvSpPr>
              <p:cNvPr id="44043" name="AutoShape 11"/>
              <p:cNvSpPr>
                <a:spLocks noChangeArrowheads="1"/>
              </p:cNvSpPr>
              <p:nvPr/>
            </p:nvSpPr>
            <p:spPr bwMode="auto">
              <a:xfrm rot="33392">
                <a:off x="2592" y="576"/>
                <a:ext cx="48" cy="240"/>
              </a:xfrm>
              <a:prstGeom prst="roundRect">
                <a:avLst>
                  <a:gd name="adj" fmla="val 16667"/>
                </a:avLst>
              </a:prstGeom>
              <a:solidFill>
                <a:srgbClr val="FF66FF"/>
              </a:solidFill>
              <a:ln w="9525">
                <a:solidFill>
                  <a:schemeClr val="tx1"/>
                </a:solidFill>
                <a:round/>
                <a:headEnd/>
                <a:tailEnd/>
              </a:ln>
              <a:effectLst/>
            </p:spPr>
            <p:txBody>
              <a:bodyPr wrap="none" anchor="ctr"/>
              <a:lstStyle/>
              <a:p>
                <a:endParaRPr lang="hu-HU"/>
              </a:p>
            </p:txBody>
          </p:sp>
        </p:grpSp>
        <p:grpSp>
          <p:nvGrpSpPr>
            <p:cNvPr id="5" name="Group 13"/>
            <p:cNvGrpSpPr>
              <a:grpSpLocks/>
            </p:cNvGrpSpPr>
            <p:nvPr/>
          </p:nvGrpSpPr>
          <p:grpSpPr bwMode="auto">
            <a:xfrm>
              <a:off x="2976" y="624"/>
              <a:ext cx="288" cy="480"/>
              <a:chOff x="2496" y="336"/>
              <a:chExt cx="288" cy="480"/>
            </a:xfrm>
          </p:grpSpPr>
          <p:sp>
            <p:nvSpPr>
              <p:cNvPr id="44046" name="AutoShape 14"/>
              <p:cNvSpPr>
                <a:spLocks noChangeArrowheads="1"/>
              </p:cNvSpPr>
              <p:nvPr/>
            </p:nvSpPr>
            <p:spPr bwMode="auto">
              <a:xfrm rot="-1404882">
                <a:off x="2544" y="336"/>
                <a:ext cx="48" cy="240"/>
              </a:xfrm>
              <a:prstGeom prst="roundRect">
                <a:avLst>
                  <a:gd name="adj" fmla="val 16667"/>
                </a:avLst>
              </a:prstGeom>
              <a:solidFill>
                <a:srgbClr val="FF66FF"/>
              </a:solidFill>
              <a:ln w="9525">
                <a:solidFill>
                  <a:schemeClr val="tx1"/>
                </a:solidFill>
                <a:round/>
                <a:headEnd/>
                <a:tailEnd/>
              </a:ln>
              <a:effectLst/>
            </p:spPr>
            <p:txBody>
              <a:bodyPr wrap="none" anchor="ctr"/>
              <a:lstStyle/>
              <a:p>
                <a:endParaRPr lang="hu-HU"/>
              </a:p>
            </p:txBody>
          </p:sp>
          <p:sp>
            <p:nvSpPr>
              <p:cNvPr id="44047" name="AutoShape 15"/>
              <p:cNvSpPr>
                <a:spLocks noChangeArrowheads="1"/>
              </p:cNvSpPr>
              <p:nvPr/>
            </p:nvSpPr>
            <p:spPr bwMode="auto">
              <a:xfrm rot="990850">
                <a:off x="2688" y="336"/>
                <a:ext cx="48" cy="240"/>
              </a:xfrm>
              <a:prstGeom prst="roundRect">
                <a:avLst>
                  <a:gd name="adj" fmla="val 16667"/>
                </a:avLst>
              </a:prstGeom>
              <a:solidFill>
                <a:srgbClr val="FF66FF"/>
              </a:solidFill>
              <a:ln w="9525">
                <a:solidFill>
                  <a:schemeClr val="tx1"/>
                </a:solidFill>
                <a:round/>
                <a:headEnd/>
                <a:tailEnd/>
              </a:ln>
              <a:effectLst/>
            </p:spPr>
            <p:txBody>
              <a:bodyPr wrap="none" anchor="ctr"/>
              <a:lstStyle/>
              <a:p>
                <a:endParaRPr lang="hu-HU"/>
              </a:p>
            </p:txBody>
          </p:sp>
          <p:sp>
            <p:nvSpPr>
              <p:cNvPr id="44048" name="AutoShape 16"/>
              <p:cNvSpPr>
                <a:spLocks noChangeArrowheads="1"/>
              </p:cNvSpPr>
              <p:nvPr/>
            </p:nvSpPr>
            <p:spPr bwMode="auto">
              <a:xfrm rot="-1404882">
                <a:off x="2496" y="384"/>
                <a:ext cx="48" cy="240"/>
              </a:xfrm>
              <a:prstGeom prst="roundRect">
                <a:avLst>
                  <a:gd name="adj" fmla="val 16667"/>
                </a:avLst>
              </a:prstGeom>
              <a:solidFill>
                <a:srgbClr val="FF66FF"/>
              </a:solidFill>
              <a:ln w="9525">
                <a:solidFill>
                  <a:schemeClr val="tx1"/>
                </a:solidFill>
                <a:round/>
                <a:headEnd/>
                <a:tailEnd/>
              </a:ln>
              <a:effectLst/>
            </p:spPr>
            <p:txBody>
              <a:bodyPr wrap="none" anchor="ctr"/>
              <a:lstStyle/>
              <a:p>
                <a:endParaRPr lang="hu-HU"/>
              </a:p>
            </p:txBody>
          </p:sp>
          <p:sp>
            <p:nvSpPr>
              <p:cNvPr id="44049" name="AutoShape 17"/>
              <p:cNvSpPr>
                <a:spLocks noChangeArrowheads="1"/>
              </p:cNvSpPr>
              <p:nvPr/>
            </p:nvSpPr>
            <p:spPr bwMode="auto">
              <a:xfrm rot="990850">
                <a:off x="2736" y="384"/>
                <a:ext cx="48" cy="240"/>
              </a:xfrm>
              <a:prstGeom prst="roundRect">
                <a:avLst>
                  <a:gd name="adj" fmla="val 16667"/>
                </a:avLst>
              </a:prstGeom>
              <a:solidFill>
                <a:srgbClr val="FF66FF"/>
              </a:solidFill>
              <a:ln w="9525">
                <a:solidFill>
                  <a:schemeClr val="tx1"/>
                </a:solidFill>
                <a:round/>
                <a:headEnd/>
                <a:tailEnd/>
              </a:ln>
              <a:effectLst/>
            </p:spPr>
            <p:txBody>
              <a:bodyPr wrap="none" anchor="ctr"/>
              <a:lstStyle/>
              <a:p>
                <a:endParaRPr lang="hu-HU"/>
              </a:p>
            </p:txBody>
          </p:sp>
          <p:sp>
            <p:nvSpPr>
              <p:cNvPr id="44050" name="AutoShape 18"/>
              <p:cNvSpPr>
                <a:spLocks noChangeArrowheads="1"/>
              </p:cNvSpPr>
              <p:nvPr/>
            </p:nvSpPr>
            <p:spPr bwMode="auto">
              <a:xfrm rot="33392">
                <a:off x="2640" y="576"/>
                <a:ext cx="48" cy="240"/>
              </a:xfrm>
              <a:prstGeom prst="roundRect">
                <a:avLst>
                  <a:gd name="adj" fmla="val 16667"/>
                </a:avLst>
              </a:prstGeom>
              <a:solidFill>
                <a:srgbClr val="FF66FF"/>
              </a:solidFill>
              <a:ln w="9525">
                <a:solidFill>
                  <a:schemeClr val="tx1"/>
                </a:solidFill>
                <a:round/>
                <a:headEnd/>
                <a:tailEnd/>
              </a:ln>
              <a:effectLst/>
            </p:spPr>
            <p:txBody>
              <a:bodyPr wrap="none" anchor="ctr"/>
              <a:lstStyle/>
              <a:p>
                <a:endParaRPr lang="hu-HU"/>
              </a:p>
            </p:txBody>
          </p:sp>
          <p:sp>
            <p:nvSpPr>
              <p:cNvPr id="44051" name="AutoShape 19"/>
              <p:cNvSpPr>
                <a:spLocks noChangeArrowheads="1"/>
              </p:cNvSpPr>
              <p:nvPr/>
            </p:nvSpPr>
            <p:spPr bwMode="auto">
              <a:xfrm rot="33392">
                <a:off x="2592" y="576"/>
                <a:ext cx="48" cy="240"/>
              </a:xfrm>
              <a:prstGeom prst="roundRect">
                <a:avLst>
                  <a:gd name="adj" fmla="val 16667"/>
                </a:avLst>
              </a:prstGeom>
              <a:solidFill>
                <a:srgbClr val="FF66FF"/>
              </a:solidFill>
              <a:ln w="9525">
                <a:solidFill>
                  <a:schemeClr val="tx1"/>
                </a:solidFill>
                <a:round/>
                <a:headEnd/>
                <a:tailEnd/>
              </a:ln>
              <a:effectLst/>
            </p:spPr>
            <p:txBody>
              <a:bodyPr wrap="none" anchor="ctr"/>
              <a:lstStyle/>
              <a:p>
                <a:endParaRPr lang="hu-HU"/>
              </a:p>
            </p:txBody>
          </p:sp>
        </p:grpSp>
        <p:grpSp>
          <p:nvGrpSpPr>
            <p:cNvPr id="6" name="Group 20"/>
            <p:cNvGrpSpPr>
              <a:grpSpLocks/>
            </p:cNvGrpSpPr>
            <p:nvPr/>
          </p:nvGrpSpPr>
          <p:grpSpPr bwMode="auto">
            <a:xfrm rot="-17254276">
              <a:off x="3984" y="1488"/>
              <a:ext cx="288" cy="480"/>
              <a:chOff x="2496" y="336"/>
              <a:chExt cx="288" cy="480"/>
            </a:xfrm>
          </p:grpSpPr>
          <p:sp>
            <p:nvSpPr>
              <p:cNvPr id="44053" name="AutoShape 21"/>
              <p:cNvSpPr>
                <a:spLocks noChangeArrowheads="1"/>
              </p:cNvSpPr>
              <p:nvPr/>
            </p:nvSpPr>
            <p:spPr bwMode="auto">
              <a:xfrm rot="-1404882">
                <a:off x="2544" y="336"/>
                <a:ext cx="48" cy="240"/>
              </a:xfrm>
              <a:prstGeom prst="roundRect">
                <a:avLst>
                  <a:gd name="adj" fmla="val 16667"/>
                </a:avLst>
              </a:prstGeom>
              <a:solidFill>
                <a:srgbClr val="FF66FF"/>
              </a:solidFill>
              <a:ln w="9525">
                <a:solidFill>
                  <a:schemeClr val="tx1"/>
                </a:solidFill>
                <a:round/>
                <a:headEnd/>
                <a:tailEnd/>
              </a:ln>
              <a:effectLst/>
            </p:spPr>
            <p:txBody>
              <a:bodyPr wrap="none" anchor="ctr"/>
              <a:lstStyle/>
              <a:p>
                <a:endParaRPr lang="hu-HU"/>
              </a:p>
            </p:txBody>
          </p:sp>
          <p:sp>
            <p:nvSpPr>
              <p:cNvPr id="44054" name="AutoShape 22"/>
              <p:cNvSpPr>
                <a:spLocks noChangeArrowheads="1"/>
              </p:cNvSpPr>
              <p:nvPr/>
            </p:nvSpPr>
            <p:spPr bwMode="auto">
              <a:xfrm rot="990850">
                <a:off x="2688" y="336"/>
                <a:ext cx="48" cy="240"/>
              </a:xfrm>
              <a:prstGeom prst="roundRect">
                <a:avLst>
                  <a:gd name="adj" fmla="val 16667"/>
                </a:avLst>
              </a:prstGeom>
              <a:solidFill>
                <a:srgbClr val="FF66FF"/>
              </a:solidFill>
              <a:ln w="9525">
                <a:solidFill>
                  <a:schemeClr val="tx1"/>
                </a:solidFill>
                <a:round/>
                <a:headEnd/>
                <a:tailEnd/>
              </a:ln>
              <a:effectLst/>
            </p:spPr>
            <p:txBody>
              <a:bodyPr wrap="none" anchor="ctr"/>
              <a:lstStyle/>
              <a:p>
                <a:endParaRPr lang="hu-HU"/>
              </a:p>
            </p:txBody>
          </p:sp>
          <p:sp>
            <p:nvSpPr>
              <p:cNvPr id="44055" name="AutoShape 23"/>
              <p:cNvSpPr>
                <a:spLocks noChangeArrowheads="1"/>
              </p:cNvSpPr>
              <p:nvPr/>
            </p:nvSpPr>
            <p:spPr bwMode="auto">
              <a:xfrm rot="-1404882">
                <a:off x="2496" y="384"/>
                <a:ext cx="48" cy="240"/>
              </a:xfrm>
              <a:prstGeom prst="roundRect">
                <a:avLst>
                  <a:gd name="adj" fmla="val 16667"/>
                </a:avLst>
              </a:prstGeom>
              <a:solidFill>
                <a:srgbClr val="FF66FF"/>
              </a:solidFill>
              <a:ln w="9525">
                <a:solidFill>
                  <a:schemeClr val="tx1"/>
                </a:solidFill>
                <a:round/>
                <a:headEnd/>
                <a:tailEnd/>
              </a:ln>
              <a:effectLst/>
            </p:spPr>
            <p:txBody>
              <a:bodyPr wrap="none" anchor="ctr"/>
              <a:lstStyle/>
              <a:p>
                <a:endParaRPr lang="hu-HU"/>
              </a:p>
            </p:txBody>
          </p:sp>
          <p:sp>
            <p:nvSpPr>
              <p:cNvPr id="44056" name="AutoShape 24"/>
              <p:cNvSpPr>
                <a:spLocks noChangeArrowheads="1"/>
              </p:cNvSpPr>
              <p:nvPr/>
            </p:nvSpPr>
            <p:spPr bwMode="auto">
              <a:xfrm rot="990850">
                <a:off x="2736" y="384"/>
                <a:ext cx="48" cy="240"/>
              </a:xfrm>
              <a:prstGeom prst="roundRect">
                <a:avLst>
                  <a:gd name="adj" fmla="val 16667"/>
                </a:avLst>
              </a:prstGeom>
              <a:solidFill>
                <a:srgbClr val="FF66FF"/>
              </a:solidFill>
              <a:ln w="9525">
                <a:solidFill>
                  <a:schemeClr val="tx1"/>
                </a:solidFill>
                <a:round/>
                <a:headEnd/>
                <a:tailEnd/>
              </a:ln>
              <a:effectLst/>
            </p:spPr>
            <p:txBody>
              <a:bodyPr wrap="none" anchor="ctr"/>
              <a:lstStyle/>
              <a:p>
                <a:endParaRPr lang="hu-HU"/>
              </a:p>
            </p:txBody>
          </p:sp>
          <p:sp>
            <p:nvSpPr>
              <p:cNvPr id="44057" name="AutoShape 25"/>
              <p:cNvSpPr>
                <a:spLocks noChangeArrowheads="1"/>
              </p:cNvSpPr>
              <p:nvPr/>
            </p:nvSpPr>
            <p:spPr bwMode="auto">
              <a:xfrm rot="33392">
                <a:off x="2640" y="576"/>
                <a:ext cx="48" cy="240"/>
              </a:xfrm>
              <a:prstGeom prst="roundRect">
                <a:avLst>
                  <a:gd name="adj" fmla="val 16667"/>
                </a:avLst>
              </a:prstGeom>
              <a:solidFill>
                <a:srgbClr val="FF66FF"/>
              </a:solidFill>
              <a:ln w="9525">
                <a:solidFill>
                  <a:schemeClr val="tx1"/>
                </a:solidFill>
                <a:round/>
                <a:headEnd/>
                <a:tailEnd/>
              </a:ln>
              <a:effectLst/>
            </p:spPr>
            <p:txBody>
              <a:bodyPr wrap="none" anchor="ctr"/>
              <a:lstStyle/>
              <a:p>
                <a:endParaRPr lang="hu-HU"/>
              </a:p>
            </p:txBody>
          </p:sp>
          <p:sp>
            <p:nvSpPr>
              <p:cNvPr id="44058" name="AutoShape 26"/>
              <p:cNvSpPr>
                <a:spLocks noChangeArrowheads="1"/>
              </p:cNvSpPr>
              <p:nvPr/>
            </p:nvSpPr>
            <p:spPr bwMode="auto">
              <a:xfrm rot="33392">
                <a:off x="2592" y="576"/>
                <a:ext cx="48" cy="240"/>
              </a:xfrm>
              <a:prstGeom prst="roundRect">
                <a:avLst>
                  <a:gd name="adj" fmla="val 16667"/>
                </a:avLst>
              </a:prstGeom>
              <a:solidFill>
                <a:srgbClr val="FF66FF"/>
              </a:solidFill>
              <a:ln w="9525">
                <a:solidFill>
                  <a:schemeClr val="tx1"/>
                </a:solidFill>
                <a:round/>
                <a:headEnd/>
                <a:tailEnd/>
              </a:ln>
              <a:effectLst/>
            </p:spPr>
            <p:txBody>
              <a:bodyPr wrap="none" anchor="ctr"/>
              <a:lstStyle/>
              <a:p>
                <a:endParaRPr lang="hu-HU"/>
              </a:p>
            </p:txBody>
          </p:sp>
        </p:grpSp>
      </p:grpSp>
      <p:grpSp>
        <p:nvGrpSpPr>
          <p:cNvPr id="7" name="Group 30"/>
          <p:cNvGrpSpPr>
            <a:grpSpLocks/>
          </p:cNvGrpSpPr>
          <p:nvPr/>
        </p:nvGrpSpPr>
        <p:grpSpPr bwMode="auto">
          <a:xfrm>
            <a:off x="3429000" y="333375"/>
            <a:ext cx="4648200" cy="1219200"/>
            <a:chOff x="1344" y="48"/>
            <a:chExt cx="2928" cy="768"/>
          </a:xfrm>
        </p:grpSpPr>
        <p:sp>
          <p:nvSpPr>
            <p:cNvPr id="44059" name="Oval 27"/>
            <p:cNvSpPr>
              <a:spLocks noChangeArrowheads="1"/>
            </p:cNvSpPr>
            <p:nvPr/>
          </p:nvSpPr>
          <p:spPr bwMode="auto">
            <a:xfrm>
              <a:off x="1344" y="48"/>
              <a:ext cx="2928" cy="576"/>
            </a:xfrm>
            <a:prstGeom prst="ellipse">
              <a:avLst/>
            </a:prstGeom>
            <a:solidFill>
              <a:srgbClr val="FF3300"/>
            </a:solidFill>
            <a:ln w="9525">
              <a:solidFill>
                <a:schemeClr val="tx1"/>
              </a:solidFill>
              <a:round/>
              <a:headEnd/>
              <a:tailEnd/>
            </a:ln>
            <a:effectLst/>
          </p:spPr>
          <p:txBody>
            <a:bodyPr wrap="none" anchor="ctr"/>
            <a:lstStyle/>
            <a:p>
              <a:endParaRPr lang="hu-HU"/>
            </a:p>
          </p:txBody>
        </p:sp>
        <p:sp>
          <p:nvSpPr>
            <p:cNvPr id="44060" name="AutoShape 28"/>
            <p:cNvSpPr>
              <a:spLocks noChangeArrowheads="1"/>
            </p:cNvSpPr>
            <p:nvPr/>
          </p:nvSpPr>
          <p:spPr bwMode="auto">
            <a:xfrm flipH="1" flipV="1">
              <a:off x="1824" y="480"/>
              <a:ext cx="192" cy="288"/>
            </a:xfrm>
            <a:prstGeom prst="triangle">
              <a:avLst>
                <a:gd name="adj" fmla="val 50000"/>
              </a:avLst>
            </a:prstGeom>
            <a:solidFill>
              <a:srgbClr val="FF3300"/>
            </a:solidFill>
            <a:ln w="9525">
              <a:solidFill>
                <a:srgbClr val="FF3300"/>
              </a:solidFill>
              <a:miter lim="800000"/>
              <a:headEnd/>
              <a:tailEnd/>
            </a:ln>
            <a:effectLst/>
          </p:spPr>
          <p:txBody>
            <a:bodyPr wrap="none" anchor="ctr"/>
            <a:lstStyle/>
            <a:p>
              <a:endParaRPr lang="hu-HU"/>
            </a:p>
          </p:txBody>
        </p:sp>
        <p:sp>
          <p:nvSpPr>
            <p:cNvPr id="44061" name="AutoShape 29"/>
            <p:cNvSpPr>
              <a:spLocks noChangeArrowheads="1"/>
            </p:cNvSpPr>
            <p:nvPr/>
          </p:nvSpPr>
          <p:spPr bwMode="auto">
            <a:xfrm flipH="1" flipV="1">
              <a:off x="2208" y="528"/>
              <a:ext cx="192" cy="288"/>
            </a:xfrm>
            <a:prstGeom prst="triangle">
              <a:avLst>
                <a:gd name="adj" fmla="val 50000"/>
              </a:avLst>
            </a:prstGeom>
            <a:solidFill>
              <a:srgbClr val="FF3300"/>
            </a:solidFill>
            <a:ln w="9525">
              <a:solidFill>
                <a:srgbClr val="FF3300"/>
              </a:solidFill>
              <a:miter lim="800000"/>
              <a:headEnd/>
              <a:tailEnd/>
            </a:ln>
            <a:effectLst/>
          </p:spPr>
          <p:txBody>
            <a:bodyPr wrap="none" anchor="ctr"/>
            <a:lstStyle/>
            <a:p>
              <a:endParaRPr lang="hu-HU"/>
            </a:p>
          </p:txBody>
        </p:sp>
      </p:grpSp>
      <p:sp>
        <p:nvSpPr>
          <p:cNvPr id="44063" name="Text Box 31"/>
          <p:cNvSpPr txBox="1">
            <a:spLocks noChangeArrowheads="1"/>
          </p:cNvSpPr>
          <p:nvPr/>
        </p:nvSpPr>
        <p:spPr bwMode="auto">
          <a:xfrm>
            <a:off x="5105400" y="485775"/>
            <a:ext cx="1981200" cy="457200"/>
          </a:xfrm>
          <a:prstGeom prst="rect">
            <a:avLst/>
          </a:prstGeom>
          <a:noFill/>
          <a:ln w="9525">
            <a:noFill/>
            <a:miter lim="800000"/>
            <a:headEnd/>
            <a:tailEnd/>
          </a:ln>
          <a:effectLst/>
        </p:spPr>
        <p:txBody>
          <a:bodyPr>
            <a:spAutoFit/>
          </a:bodyPr>
          <a:lstStyle/>
          <a:p>
            <a:pPr algn="l">
              <a:spcBef>
                <a:spcPct val="50000"/>
              </a:spcBef>
            </a:pPr>
            <a:r>
              <a:rPr lang="hu-HU">
                <a:solidFill>
                  <a:schemeClr val="tx1"/>
                </a:solidFill>
              </a:rPr>
              <a:t>antigén</a:t>
            </a:r>
          </a:p>
        </p:txBody>
      </p:sp>
      <p:grpSp>
        <p:nvGrpSpPr>
          <p:cNvPr id="8" name="Group 52"/>
          <p:cNvGrpSpPr>
            <a:grpSpLocks/>
          </p:cNvGrpSpPr>
          <p:nvPr/>
        </p:nvGrpSpPr>
        <p:grpSpPr bwMode="auto">
          <a:xfrm>
            <a:off x="381000" y="3533775"/>
            <a:ext cx="3106738" cy="2971800"/>
            <a:chOff x="240" y="2064"/>
            <a:chExt cx="1957" cy="1872"/>
          </a:xfrm>
        </p:grpSpPr>
        <p:grpSp>
          <p:nvGrpSpPr>
            <p:cNvPr id="9" name="Group 34"/>
            <p:cNvGrpSpPr>
              <a:grpSpLocks/>
            </p:cNvGrpSpPr>
            <p:nvPr/>
          </p:nvGrpSpPr>
          <p:grpSpPr bwMode="auto">
            <a:xfrm>
              <a:off x="240" y="2496"/>
              <a:ext cx="1584" cy="1440"/>
              <a:chOff x="240" y="2400"/>
              <a:chExt cx="1584" cy="1536"/>
            </a:xfrm>
          </p:grpSpPr>
          <p:sp>
            <p:nvSpPr>
              <p:cNvPr id="44064" name="Oval 32"/>
              <p:cNvSpPr>
                <a:spLocks noChangeArrowheads="1"/>
              </p:cNvSpPr>
              <p:nvPr/>
            </p:nvSpPr>
            <p:spPr bwMode="auto">
              <a:xfrm>
                <a:off x="240" y="2400"/>
                <a:ext cx="1584" cy="1536"/>
              </a:xfrm>
              <a:prstGeom prst="ellipse">
                <a:avLst/>
              </a:prstGeom>
              <a:solidFill>
                <a:srgbClr val="0099FF"/>
              </a:solidFill>
              <a:ln w="9525">
                <a:solidFill>
                  <a:schemeClr val="tx1"/>
                </a:solidFill>
                <a:round/>
                <a:headEnd/>
                <a:tailEnd/>
              </a:ln>
              <a:effectLst/>
            </p:spPr>
            <p:txBody>
              <a:bodyPr wrap="none" anchor="ctr"/>
              <a:lstStyle/>
              <a:p>
                <a:endParaRPr lang="hu-HU"/>
              </a:p>
            </p:txBody>
          </p:sp>
          <p:sp>
            <p:nvSpPr>
              <p:cNvPr id="44065" name="Text Box 33"/>
              <p:cNvSpPr txBox="1">
                <a:spLocks noChangeArrowheads="1"/>
              </p:cNvSpPr>
              <p:nvPr/>
            </p:nvSpPr>
            <p:spPr bwMode="auto">
              <a:xfrm>
                <a:off x="624" y="2928"/>
                <a:ext cx="864" cy="553"/>
              </a:xfrm>
              <a:prstGeom prst="rect">
                <a:avLst/>
              </a:prstGeom>
              <a:noFill/>
              <a:ln w="9525">
                <a:noFill/>
                <a:miter lim="800000"/>
                <a:headEnd/>
                <a:tailEnd/>
              </a:ln>
              <a:effectLst/>
            </p:spPr>
            <p:txBody>
              <a:bodyPr>
                <a:spAutoFit/>
              </a:bodyPr>
              <a:lstStyle/>
              <a:p>
                <a:pPr>
                  <a:spcBef>
                    <a:spcPct val="50000"/>
                  </a:spcBef>
                </a:pPr>
                <a:r>
                  <a:rPr lang="hu-HU">
                    <a:solidFill>
                      <a:schemeClr val="tx1"/>
                    </a:solidFill>
                  </a:rPr>
                  <a:t>CD 4 Th2</a:t>
                </a:r>
              </a:p>
            </p:txBody>
          </p:sp>
        </p:grpSp>
        <p:grpSp>
          <p:nvGrpSpPr>
            <p:cNvPr id="10" name="Group 39"/>
            <p:cNvGrpSpPr>
              <a:grpSpLocks/>
            </p:cNvGrpSpPr>
            <p:nvPr/>
          </p:nvGrpSpPr>
          <p:grpSpPr bwMode="auto">
            <a:xfrm>
              <a:off x="960" y="2304"/>
              <a:ext cx="960" cy="384"/>
              <a:chOff x="960" y="2304"/>
              <a:chExt cx="960" cy="384"/>
            </a:xfrm>
          </p:grpSpPr>
          <p:sp>
            <p:nvSpPr>
              <p:cNvPr id="44067" name="AutoShape 35"/>
              <p:cNvSpPr>
                <a:spLocks noChangeArrowheads="1"/>
              </p:cNvSpPr>
              <p:nvPr/>
            </p:nvSpPr>
            <p:spPr bwMode="auto">
              <a:xfrm rot="-2098717">
                <a:off x="1536" y="2544"/>
                <a:ext cx="384" cy="144"/>
              </a:xfrm>
              <a:prstGeom prst="flowChartOnlineStorage">
                <a:avLst/>
              </a:prstGeom>
              <a:solidFill>
                <a:schemeClr val="accent1"/>
              </a:solidFill>
              <a:ln w="9525">
                <a:solidFill>
                  <a:schemeClr val="tx1"/>
                </a:solidFill>
                <a:miter lim="800000"/>
                <a:headEnd/>
                <a:tailEnd/>
              </a:ln>
              <a:effectLst/>
            </p:spPr>
            <p:txBody>
              <a:bodyPr wrap="none" anchor="ctr"/>
              <a:lstStyle/>
              <a:p>
                <a:endParaRPr lang="hu-HU"/>
              </a:p>
            </p:txBody>
          </p:sp>
          <p:sp>
            <p:nvSpPr>
              <p:cNvPr id="44070" name="Text Box 38"/>
              <p:cNvSpPr txBox="1">
                <a:spLocks noChangeArrowheads="1"/>
              </p:cNvSpPr>
              <p:nvPr/>
            </p:nvSpPr>
            <p:spPr bwMode="auto">
              <a:xfrm>
                <a:off x="960" y="2304"/>
                <a:ext cx="816" cy="288"/>
              </a:xfrm>
              <a:prstGeom prst="rect">
                <a:avLst/>
              </a:prstGeom>
              <a:noFill/>
              <a:ln w="9525">
                <a:noFill/>
                <a:miter lim="800000"/>
                <a:headEnd/>
                <a:tailEnd/>
              </a:ln>
              <a:effectLst/>
            </p:spPr>
            <p:txBody>
              <a:bodyPr>
                <a:spAutoFit/>
              </a:bodyPr>
              <a:lstStyle/>
              <a:p>
                <a:pPr algn="l">
                  <a:spcBef>
                    <a:spcPct val="50000"/>
                  </a:spcBef>
                </a:pPr>
                <a:r>
                  <a:rPr lang="hu-HU" dirty="0">
                    <a:solidFill>
                      <a:schemeClr val="bg1"/>
                    </a:solidFill>
                  </a:rPr>
                  <a:t>CD40L</a:t>
                </a:r>
              </a:p>
            </p:txBody>
          </p:sp>
        </p:grpSp>
        <p:grpSp>
          <p:nvGrpSpPr>
            <p:cNvPr id="11" name="Group 41"/>
            <p:cNvGrpSpPr>
              <a:grpSpLocks/>
            </p:cNvGrpSpPr>
            <p:nvPr/>
          </p:nvGrpSpPr>
          <p:grpSpPr bwMode="auto">
            <a:xfrm>
              <a:off x="1440" y="2064"/>
              <a:ext cx="757" cy="480"/>
              <a:chOff x="1440" y="2064"/>
              <a:chExt cx="757" cy="480"/>
            </a:xfrm>
          </p:grpSpPr>
          <p:sp>
            <p:nvSpPr>
              <p:cNvPr id="44069" name="AutoShape 37"/>
              <p:cNvSpPr>
                <a:spLocks noChangeArrowheads="1"/>
              </p:cNvSpPr>
              <p:nvPr/>
            </p:nvSpPr>
            <p:spPr bwMode="auto">
              <a:xfrm rot="9321687">
                <a:off x="1813" y="2352"/>
                <a:ext cx="384" cy="192"/>
              </a:xfrm>
              <a:prstGeom prst="flowChartDelay">
                <a:avLst/>
              </a:prstGeom>
              <a:solidFill>
                <a:schemeClr val="accent1"/>
              </a:solidFill>
              <a:ln w="9525">
                <a:solidFill>
                  <a:schemeClr val="tx1"/>
                </a:solidFill>
                <a:miter lim="800000"/>
                <a:headEnd/>
                <a:tailEnd/>
              </a:ln>
              <a:effectLst/>
            </p:spPr>
            <p:txBody>
              <a:bodyPr wrap="none" anchor="ctr"/>
              <a:lstStyle/>
              <a:p>
                <a:endParaRPr lang="hu-HU"/>
              </a:p>
            </p:txBody>
          </p:sp>
          <p:sp>
            <p:nvSpPr>
              <p:cNvPr id="44072" name="Text Box 40"/>
              <p:cNvSpPr txBox="1">
                <a:spLocks noChangeArrowheads="1"/>
              </p:cNvSpPr>
              <p:nvPr/>
            </p:nvSpPr>
            <p:spPr bwMode="auto">
              <a:xfrm>
                <a:off x="1440" y="2064"/>
                <a:ext cx="624" cy="288"/>
              </a:xfrm>
              <a:prstGeom prst="rect">
                <a:avLst/>
              </a:prstGeom>
              <a:noFill/>
              <a:ln w="9525">
                <a:noFill/>
                <a:miter lim="800000"/>
                <a:headEnd/>
                <a:tailEnd/>
              </a:ln>
              <a:effectLst/>
            </p:spPr>
            <p:txBody>
              <a:bodyPr>
                <a:spAutoFit/>
              </a:bodyPr>
              <a:lstStyle/>
              <a:p>
                <a:pPr algn="l">
                  <a:spcBef>
                    <a:spcPct val="50000"/>
                  </a:spcBef>
                </a:pPr>
                <a:r>
                  <a:rPr lang="hu-HU" dirty="0">
                    <a:solidFill>
                      <a:schemeClr val="bg1"/>
                    </a:solidFill>
                  </a:rPr>
                  <a:t>CD40</a:t>
                </a:r>
              </a:p>
            </p:txBody>
          </p:sp>
        </p:grpSp>
      </p:grpSp>
      <p:grpSp>
        <p:nvGrpSpPr>
          <p:cNvPr id="12" name="Group 53"/>
          <p:cNvGrpSpPr>
            <a:grpSpLocks/>
          </p:cNvGrpSpPr>
          <p:nvPr/>
        </p:nvGrpSpPr>
        <p:grpSpPr bwMode="auto">
          <a:xfrm>
            <a:off x="2514600" y="4905376"/>
            <a:ext cx="2971800" cy="1897063"/>
            <a:chOff x="1584" y="2928"/>
            <a:chExt cx="1872" cy="1195"/>
          </a:xfrm>
        </p:grpSpPr>
        <p:sp>
          <p:nvSpPr>
            <p:cNvPr id="44074" name="Line 42"/>
            <p:cNvSpPr>
              <a:spLocks noChangeShapeType="1"/>
            </p:cNvSpPr>
            <p:nvPr/>
          </p:nvSpPr>
          <p:spPr bwMode="auto">
            <a:xfrm>
              <a:off x="1584" y="3552"/>
              <a:ext cx="912" cy="288"/>
            </a:xfrm>
            <a:prstGeom prst="line">
              <a:avLst/>
            </a:prstGeom>
            <a:noFill/>
            <a:ln w="76200">
              <a:solidFill>
                <a:srgbClr val="0099FF"/>
              </a:solidFill>
              <a:prstDash val="sysDot"/>
              <a:round/>
              <a:headEnd/>
              <a:tailEnd type="triangle" w="med" len="med"/>
            </a:ln>
            <a:effectLst/>
          </p:spPr>
          <p:txBody>
            <a:bodyPr/>
            <a:lstStyle/>
            <a:p>
              <a:endParaRPr lang="hu-HU"/>
            </a:p>
          </p:txBody>
        </p:sp>
        <p:sp>
          <p:nvSpPr>
            <p:cNvPr id="44075" name="Text Box 43"/>
            <p:cNvSpPr txBox="1">
              <a:spLocks noChangeArrowheads="1"/>
            </p:cNvSpPr>
            <p:nvPr/>
          </p:nvSpPr>
          <p:spPr bwMode="auto">
            <a:xfrm>
              <a:off x="2496" y="3600"/>
              <a:ext cx="960" cy="523"/>
            </a:xfrm>
            <a:prstGeom prst="rect">
              <a:avLst/>
            </a:prstGeom>
            <a:noFill/>
            <a:ln w="9525">
              <a:noFill/>
              <a:miter lim="800000"/>
              <a:headEnd/>
              <a:tailEnd/>
            </a:ln>
            <a:effectLst/>
          </p:spPr>
          <p:txBody>
            <a:bodyPr>
              <a:spAutoFit/>
            </a:bodyPr>
            <a:lstStyle/>
            <a:p>
              <a:pPr>
                <a:spcBef>
                  <a:spcPct val="50000"/>
                </a:spcBef>
              </a:pPr>
              <a:r>
                <a:rPr lang="hu-HU" dirty="0">
                  <a:solidFill>
                    <a:schemeClr val="bg1"/>
                  </a:solidFill>
                </a:rPr>
                <a:t>Th2 </a:t>
              </a:r>
              <a:r>
                <a:rPr lang="hu-HU" dirty="0" err="1">
                  <a:solidFill>
                    <a:schemeClr val="bg1"/>
                  </a:solidFill>
                </a:rPr>
                <a:t>citokinek</a:t>
              </a:r>
              <a:endParaRPr lang="hu-HU" dirty="0">
                <a:solidFill>
                  <a:schemeClr val="bg1"/>
                </a:solidFill>
              </a:endParaRPr>
            </a:p>
          </p:txBody>
        </p:sp>
        <p:sp>
          <p:nvSpPr>
            <p:cNvPr id="44076" name="Line 44"/>
            <p:cNvSpPr>
              <a:spLocks noChangeShapeType="1"/>
            </p:cNvSpPr>
            <p:nvPr/>
          </p:nvSpPr>
          <p:spPr bwMode="auto">
            <a:xfrm flipV="1">
              <a:off x="2880" y="2928"/>
              <a:ext cx="0" cy="672"/>
            </a:xfrm>
            <a:prstGeom prst="line">
              <a:avLst/>
            </a:prstGeom>
            <a:noFill/>
            <a:ln w="76200">
              <a:solidFill>
                <a:srgbClr val="0099FF"/>
              </a:solidFill>
              <a:prstDash val="sysDot"/>
              <a:round/>
              <a:headEnd/>
              <a:tailEnd type="triangle" w="med" len="med"/>
            </a:ln>
            <a:effectLst/>
          </p:spPr>
          <p:txBody>
            <a:bodyPr/>
            <a:lstStyle/>
            <a:p>
              <a:endParaRPr lang="hu-HU"/>
            </a:p>
          </p:txBody>
        </p:sp>
      </p:grpSp>
      <p:grpSp>
        <p:nvGrpSpPr>
          <p:cNvPr id="13" name="Group 54"/>
          <p:cNvGrpSpPr>
            <a:grpSpLocks/>
          </p:cNvGrpSpPr>
          <p:nvPr/>
        </p:nvGrpSpPr>
        <p:grpSpPr bwMode="auto">
          <a:xfrm>
            <a:off x="5638800" y="1095375"/>
            <a:ext cx="2819400" cy="1447800"/>
            <a:chOff x="3552" y="528"/>
            <a:chExt cx="1776" cy="912"/>
          </a:xfrm>
        </p:grpSpPr>
        <p:grpSp>
          <p:nvGrpSpPr>
            <p:cNvPr id="14" name="Group 51"/>
            <p:cNvGrpSpPr>
              <a:grpSpLocks/>
            </p:cNvGrpSpPr>
            <p:nvPr/>
          </p:nvGrpSpPr>
          <p:grpSpPr bwMode="auto">
            <a:xfrm>
              <a:off x="3724" y="528"/>
              <a:ext cx="1604" cy="339"/>
              <a:chOff x="3724" y="528"/>
              <a:chExt cx="1604" cy="339"/>
            </a:xfrm>
          </p:grpSpPr>
          <p:sp>
            <p:nvSpPr>
              <p:cNvPr id="44077" name="AutoShape 45" descr="Abroszmintás"/>
              <p:cNvSpPr>
                <a:spLocks noChangeArrowheads="1"/>
              </p:cNvSpPr>
              <p:nvPr/>
            </p:nvSpPr>
            <p:spPr bwMode="auto">
              <a:xfrm rot="17538472">
                <a:off x="3712" y="540"/>
                <a:ext cx="332" cy="308"/>
              </a:xfrm>
              <a:prstGeom prst="moon">
                <a:avLst>
                  <a:gd name="adj" fmla="val 71931"/>
                </a:avLst>
              </a:prstGeom>
              <a:pattFill prst="plaid">
                <a:fgClr>
                  <a:srgbClr val="FFFF00"/>
                </a:fgClr>
                <a:bgClr>
                  <a:srgbClr val="00FF00"/>
                </a:bgClr>
              </a:pattFill>
              <a:ln w="9525">
                <a:solidFill>
                  <a:schemeClr val="tx1"/>
                </a:solidFill>
                <a:miter lim="800000"/>
                <a:headEnd/>
                <a:tailEnd/>
              </a:ln>
              <a:effectLst/>
            </p:spPr>
            <p:txBody>
              <a:bodyPr wrap="none" anchor="ctr"/>
              <a:lstStyle/>
              <a:p>
                <a:endParaRPr lang="hu-HU"/>
              </a:p>
            </p:txBody>
          </p:sp>
          <p:sp>
            <p:nvSpPr>
              <p:cNvPr id="44078" name="Text Box 46"/>
              <p:cNvSpPr txBox="1">
                <a:spLocks noChangeArrowheads="1"/>
              </p:cNvSpPr>
              <p:nvPr/>
            </p:nvSpPr>
            <p:spPr bwMode="auto">
              <a:xfrm>
                <a:off x="4080" y="576"/>
                <a:ext cx="1248" cy="291"/>
              </a:xfrm>
              <a:prstGeom prst="rect">
                <a:avLst/>
              </a:prstGeom>
              <a:noFill/>
              <a:ln w="9525">
                <a:noFill/>
                <a:miter lim="800000"/>
                <a:headEnd/>
                <a:tailEnd/>
              </a:ln>
              <a:effectLst/>
            </p:spPr>
            <p:txBody>
              <a:bodyPr>
                <a:spAutoFit/>
              </a:bodyPr>
              <a:lstStyle/>
              <a:p>
                <a:pPr algn="l">
                  <a:spcBef>
                    <a:spcPct val="50000"/>
                  </a:spcBef>
                </a:pPr>
                <a:r>
                  <a:rPr lang="hu-HU" dirty="0" smtClean="0">
                    <a:solidFill>
                      <a:schemeClr val="bg1"/>
                    </a:solidFill>
                  </a:rPr>
                  <a:t>C3d</a:t>
                </a:r>
                <a:endParaRPr lang="hu-HU" dirty="0">
                  <a:solidFill>
                    <a:schemeClr val="bg1"/>
                  </a:solidFill>
                </a:endParaRPr>
              </a:p>
            </p:txBody>
          </p:sp>
        </p:grpSp>
        <p:grpSp>
          <p:nvGrpSpPr>
            <p:cNvPr id="15" name="Group 50"/>
            <p:cNvGrpSpPr>
              <a:grpSpLocks/>
            </p:cNvGrpSpPr>
            <p:nvPr/>
          </p:nvGrpSpPr>
          <p:grpSpPr bwMode="auto">
            <a:xfrm>
              <a:off x="3552" y="768"/>
              <a:ext cx="960" cy="672"/>
              <a:chOff x="3552" y="768"/>
              <a:chExt cx="960" cy="672"/>
            </a:xfrm>
          </p:grpSpPr>
          <p:sp>
            <p:nvSpPr>
              <p:cNvPr id="44080" name="AutoShape 48" descr="Ritka pepita"/>
              <p:cNvSpPr>
                <a:spLocks noChangeArrowheads="1"/>
              </p:cNvSpPr>
              <p:nvPr/>
            </p:nvSpPr>
            <p:spPr bwMode="auto">
              <a:xfrm rot="-3312185">
                <a:off x="3385" y="935"/>
                <a:ext cx="576" cy="241"/>
              </a:xfrm>
              <a:prstGeom prst="flowChartOnlineStorage">
                <a:avLst/>
              </a:prstGeom>
              <a:pattFill prst="lgCheck">
                <a:fgClr>
                  <a:srgbClr val="FF66CC"/>
                </a:fgClr>
                <a:bgClr>
                  <a:srgbClr val="FFFF00"/>
                </a:bgClr>
              </a:pattFill>
              <a:ln w="9525">
                <a:solidFill>
                  <a:srgbClr val="FFFF00"/>
                </a:solidFill>
                <a:miter lim="800000"/>
                <a:headEnd/>
                <a:tailEnd/>
              </a:ln>
              <a:effectLst/>
            </p:spPr>
            <p:txBody>
              <a:bodyPr wrap="none" anchor="ctr"/>
              <a:lstStyle/>
              <a:p>
                <a:endParaRPr lang="hu-HU"/>
              </a:p>
            </p:txBody>
          </p:sp>
          <p:sp>
            <p:nvSpPr>
              <p:cNvPr id="44081" name="Text Box 49"/>
              <p:cNvSpPr txBox="1">
                <a:spLocks noChangeArrowheads="1"/>
              </p:cNvSpPr>
              <p:nvPr/>
            </p:nvSpPr>
            <p:spPr bwMode="auto">
              <a:xfrm>
                <a:off x="3696" y="1152"/>
                <a:ext cx="816" cy="288"/>
              </a:xfrm>
              <a:prstGeom prst="rect">
                <a:avLst/>
              </a:prstGeom>
              <a:noFill/>
              <a:ln w="9525">
                <a:noFill/>
                <a:miter lim="800000"/>
                <a:headEnd/>
                <a:tailEnd/>
              </a:ln>
              <a:effectLst/>
            </p:spPr>
            <p:txBody>
              <a:bodyPr>
                <a:spAutoFit/>
              </a:bodyPr>
              <a:lstStyle/>
              <a:p>
                <a:pPr algn="l">
                  <a:spcBef>
                    <a:spcPct val="50000"/>
                  </a:spcBef>
                </a:pPr>
                <a:r>
                  <a:rPr lang="hu-HU" dirty="0">
                    <a:solidFill>
                      <a:schemeClr val="bg1"/>
                    </a:solidFill>
                  </a:rPr>
                  <a:t>CR2</a:t>
                </a:r>
              </a:p>
            </p:txBody>
          </p:sp>
        </p:grpSp>
      </p:grpSp>
      <p:sp>
        <p:nvSpPr>
          <p:cNvPr id="44087" name="AutoShape 55"/>
          <p:cNvSpPr>
            <a:spLocks noChangeArrowheads="1"/>
          </p:cNvSpPr>
          <p:nvPr/>
        </p:nvSpPr>
        <p:spPr bwMode="auto">
          <a:xfrm>
            <a:off x="4267200" y="2009775"/>
            <a:ext cx="533400" cy="1219200"/>
          </a:xfrm>
          <a:prstGeom prst="lightningBolt">
            <a:avLst/>
          </a:prstGeom>
          <a:solidFill>
            <a:srgbClr val="FFFF00"/>
          </a:solidFill>
          <a:ln w="9525">
            <a:solidFill>
              <a:schemeClr val="tx1"/>
            </a:solidFill>
            <a:miter lim="800000"/>
            <a:headEnd/>
            <a:tailEnd/>
          </a:ln>
          <a:effectLst/>
        </p:spPr>
        <p:txBody>
          <a:bodyPr wrap="none" anchor="ctr"/>
          <a:lstStyle/>
          <a:p>
            <a:endParaRPr lang="hu-HU"/>
          </a:p>
        </p:txBody>
      </p:sp>
      <p:sp>
        <p:nvSpPr>
          <p:cNvPr id="44088" name="AutoShape 56"/>
          <p:cNvSpPr>
            <a:spLocks noChangeArrowheads="1"/>
          </p:cNvSpPr>
          <p:nvPr/>
        </p:nvSpPr>
        <p:spPr bwMode="auto">
          <a:xfrm rot="-6017325">
            <a:off x="3742531" y="3163094"/>
            <a:ext cx="630238" cy="1066800"/>
          </a:xfrm>
          <a:prstGeom prst="lightningBolt">
            <a:avLst/>
          </a:prstGeom>
          <a:solidFill>
            <a:srgbClr val="FFFF00"/>
          </a:solidFill>
          <a:ln w="9525">
            <a:solidFill>
              <a:schemeClr val="tx1"/>
            </a:solidFill>
            <a:miter lim="800000"/>
            <a:headEnd/>
            <a:tailEnd/>
          </a:ln>
          <a:effectLst/>
        </p:spPr>
        <p:txBody>
          <a:bodyPr wrap="none" anchor="ctr"/>
          <a:lstStyle/>
          <a:p>
            <a:endParaRPr lang="hu-HU"/>
          </a:p>
        </p:txBody>
      </p:sp>
      <p:sp>
        <p:nvSpPr>
          <p:cNvPr id="44089" name="AutoShape 57"/>
          <p:cNvSpPr>
            <a:spLocks noChangeArrowheads="1"/>
          </p:cNvSpPr>
          <p:nvPr/>
        </p:nvSpPr>
        <p:spPr bwMode="auto">
          <a:xfrm rot="-9260500">
            <a:off x="4338638" y="3363913"/>
            <a:ext cx="538162" cy="1249362"/>
          </a:xfrm>
          <a:prstGeom prst="lightningBolt">
            <a:avLst/>
          </a:prstGeom>
          <a:solidFill>
            <a:srgbClr val="FFFF00"/>
          </a:solidFill>
          <a:ln w="9525">
            <a:solidFill>
              <a:schemeClr val="tx1"/>
            </a:solidFill>
            <a:miter lim="800000"/>
            <a:headEnd/>
            <a:tailEnd/>
          </a:ln>
          <a:effectLst/>
        </p:spPr>
        <p:txBody>
          <a:bodyPr wrap="none" anchor="ctr"/>
          <a:lstStyle/>
          <a:p>
            <a:endParaRPr lang="hu-HU"/>
          </a:p>
        </p:txBody>
      </p:sp>
      <p:sp>
        <p:nvSpPr>
          <p:cNvPr id="44090" name="AutoShape 58"/>
          <p:cNvSpPr>
            <a:spLocks noChangeArrowheads="1"/>
          </p:cNvSpPr>
          <p:nvPr/>
        </p:nvSpPr>
        <p:spPr bwMode="auto">
          <a:xfrm rot="-17944233">
            <a:off x="4951413" y="2344738"/>
            <a:ext cx="457200" cy="1143000"/>
          </a:xfrm>
          <a:prstGeom prst="lightningBolt">
            <a:avLst/>
          </a:prstGeom>
          <a:solidFill>
            <a:srgbClr val="FFFF00"/>
          </a:solidFill>
          <a:ln w="9525">
            <a:solidFill>
              <a:schemeClr val="tx1"/>
            </a:solidFill>
            <a:miter lim="800000"/>
            <a:headEnd/>
            <a:tailEnd/>
          </a:ln>
          <a:effectLst/>
        </p:spPr>
        <p:txBody>
          <a:bodyPr wrap="none" anchor="ctr"/>
          <a:lstStyle/>
          <a:p>
            <a:endParaRPr lang="hu-HU"/>
          </a:p>
        </p:txBody>
      </p:sp>
      <p:sp>
        <p:nvSpPr>
          <p:cNvPr id="44093" name="Text Box 61"/>
          <p:cNvSpPr txBox="1">
            <a:spLocks noChangeArrowheads="1"/>
          </p:cNvSpPr>
          <p:nvPr/>
        </p:nvSpPr>
        <p:spPr bwMode="auto">
          <a:xfrm>
            <a:off x="6781800" y="2085975"/>
            <a:ext cx="2057400" cy="457200"/>
          </a:xfrm>
          <a:prstGeom prst="rect">
            <a:avLst/>
          </a:prstGeom>
          <a:noFill/>
          <a:ln w="9525">
            <a:noFill/>
            <a:miter lim="800000"/>
            <a:headEnd/>
            <a:tailEnd/>
          </a:ln>
          <a:effectLst/>
        </p:spPr>
        <p:txBody>
          <a:bodyPr>
            <a:spAutoFit/>
          </a:bodyPr>
          <a:lstStyle/>
          <a:p>
            <a:pPr algn="l">
              <a:spcBef>
                <a:spcPct val="50000"/>
              </a:spcBef>
            </a:pPr>
            <a:r>
              <a:rPr lang="hu-HU" b="1">
                <a:solidFill>
                  <a:srgbClr val="FFCC00"/>
                </a:solidFill>
              </a:rPr>
              <a:t>4. szignál</a:t>
            </a:r>
          </a:p>
        </p:txBody>
      </p:sp>
      <p:sp>
        <p:nvSpPr>
          <p:cNvPr id="44094" name="Rectangle 62"/>
          <p:cNvSpPr>
            <a:spLocks noChangeArrowheads="1"/>
          </p:cNvSpPr>
          <p:nvPr/>
        </p:nvSpPr>
        <p:spPr bwMode="auto">
          <a:xfrm>
            <a:off x="452438" y="523875"/>
            <a:ext cx="2552700" cy="579438"/>
          </a:xfrm>
          <a:prstGeom prst="rect">
            <a:avLst/>
          </a:prstGeom>
          <a:noFill/>
          <a:ln w="9525">
            <a:noFill/>
            <a:miter lim="800000"/>
            <a:headEnd/>
            <a:tailEnd/>
          </a:ln>
          <a:effectLst/>
        </p:spPr>
        <p:txBody>
          <a:bodyPr wrap="none">
            <a:spAutoFit/>
          </a:bodyPr>
          <a:lstStyle/>
          <a:p>
            <a:pPr>
              <a:spcBef>
                <a:spcPct val="50000"/>
              </a:spcBef>
            </a:pPr>
            <a:r>
              <a:rPr lang="en-US" sz="3200" b="1" u="sng" dirty="0" err="1">
                <a:solidFill>
                  <a:schemeClr val="bg1"/>
                </a:solidFill>
              </a:rPr>
              <a:t>Kostimuláció</a:t>
            </a:r>
            <a:endParaRPr lang="en-US" sz="3200" b="1" u="sng" dirty="0">
              <a:solidFill>
                <a:schemeClr val="bg1"/>
              </a:solidFill>
            </a:endParaRPr>
          </a:p>
        </p:txBody>
      </p:sp>
      <p:pic>
        <p:nvPicPr>
          <p:cNvPr id="60" name="Picture 2"/>
          <p:cNvPicPr>
            <a:picLocks noChangeAspect="1" noChangeArrowheads="1"/>
          </p:cNvPicPr>
          <p:nvPr/>
        </p:nvPicPr>
        <p:blipFill>
          <a:blip r:embed="rId2"/>
          <a:srcRect/>
          <a:stretch>
            <a:fillRect/>
          </a:stretch>
        </p:blipFill>
        <p:spPr bwMode="auto">
          <a:xfrm>
            <a:off x="531813" y="1773238"/>
            <a:ext cx="8156575" cy="3494087"/>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40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408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408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4409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4409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blinds(horizontal)">
                                      <p:cBhvr>
                                        <p:cTn id="39"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87" grpId="0" animBg="1"/>
      <p:bldP spid="44088" grpId="0" animBg="1"/>
      <p:bldP spid="44089" grpId="0" animBg="1"/>
      <p:bldP spid="44090" grpId="0" animBg="1"/>
      <p:bldP spid="44093"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52400" y="2209800"/>
            <a:ext cx="3124200" cy="3048000"/>
            <a:chOff x="96" y="1392"/>
            <a:chExt cx="1968" cy="1920"/>
          </a:xfrm>
        </p:grpSpPr>
        <p:sp>
          <p:nvSpPr>
            <p:cNvPr id="140292" name="Oval 4"/>
            <p:cNvSpPr>
              <a:spLocks noChangeArrowheads="1"/>
            </p:cNvSpPr>
            <p:nvPr/>
          </p:nvSpPr>
          <p:spPr bwMode="auto">
            <a:xfrm>
              <a:off x="96" y="1392"/>
              <a:ext cx="1968" cy="1920"/>
            </a:xfrm>
            <a:prstGeom prst="ellipse">
              <a:avLst/>
            </a:prstGeom>
            <a:solidFill>
              <a:srgbClr val="FF66FF"/>
            </a:solidFill>
            <a:ln w="9525">
              <a:solidFill>
                <a:schemeClr val="tx1"/>
              </a:solidFill>
              <a:round/>
              <a:headEnd/>
              <a:tailEnd/>
            </a:ln>
            <a:effectLst/>
          </p:spPr>
          <p:txBody>
            <a:bodyPr wrap="none" anchor="ctr"/>
            <a:lstStyle/>
            <a:p>
              <a:endParaRPr lang="hu-HU"/>
            </a:p>
          </p:txBody>
        </p:sp>
        <p:sp>
          <p:nvSpPr>
            <p:cNvPr id="140293" name="Text Box 5"/>
            <p:cNvSpPr txBox="1">
              <a:spLocks noChangeArrowheads="1"/>
            </p:cNvSpPr>
            <p:nvPr/>
          </p:nvSpPr>
          <p:spPr bwMode="auto">
            <a:xfrm>
              <a:off x="672" y="2112"/>
              <a:ext cx="1200" cy="288"/>
            </a:xfrm>
            <a:prstGeom prst="rect">
              <a:avLst/>
            </a:prstGeom>
            <a:noFill/>
            <a:ln w="9525">
              <a:noFill/>
              <a:miter lim="800000"/>
              <a:headEnd/>
              <a:tailEnd/>
            </a:ln>
            <a:effectLst/>
          </p:spPr>
          <p:txBody>
            <a:bodyPr>
              <a:spAutoFit/>
            </a:bodyPr>
            <a:lstStyle/>
            <a:p>
              <a:pPr algn="l">
                <a:spcBef>
                  <a:spcPct val="50000"/>
                </a:spcBef>
              </a:pPr>
              <a:r>
                <a:rPr lang="hu-HU">
                  <a:solidFill>
                    <a:schemeClr val="tx1"/>
                  </a:solidFill>
                </a:rPr>
                <a:t>B-sejt</a:t>
              </a:r>
            </a:p>
          </p:txBody>
        </p:sp>
      </p:grpSp>
      <p:grpSp>
        <p:nvGrpSpPr>
          <p:cNvPr id="3" name="Group 6"/>
          <p:cNvGrpSpPr>
            <a:grpSpLocks/>
          </p:cNvGrpSpPr>
          <p:nvPr/>
        </p:nvGrpSpPr>
        <p:grpSpPr bwMode="auto">
          <a:xfrm>
            <a:off x="1143000" y="1600200"/>
            <a:ext cx="457200" cy="762000"/>
            <a:chOff x="2496" y="336"/>
            <a:chExt cx="288" cy="480"/>
          </a:xfrm>
        </p:grpSpPr>
        <p:sp>
          <p:nvSpPr>
            <p:cNvPr id="140295" name="AutoShape 7"/>
            <p:cNvSpPr>
              <a:spLocks noChangeArrowheads="1"/>
            </p:cNvSpPr>
            <p:nvPr/>
          </p:nvSpPr>
          <p:spPr bwMode="auto">
            <a:xfrm rot="-1404882">
              <a:off x="2544" y="336"/>
              <a:ext cx="48" cy="240"/>
            </a:xfrm>
            <a:prstGeom prst="roundRect">
              <a:avLst>
                <a:gd name="adj" fmla="val 16667"/>
              </a:avLst>
            </a:prstGeom>
            <a:solidFill>
              <a:srgbClr val="FF66FF"/>
            </a:solidFill>
            <a:ln w="9525">
              <a:solidFill>
                <a:schemeClr val="tx1"/>
              </a:solidFill>
              <a:round/>
              <a:headEnd/>
              <a:tailEnd/>
            </a:ln>
            <a:effectLst/>
          </p:spPr>
          <p:txBody>
            <a:bodyPr wrap="none" anchor="ctr"/>
            <a:lstStyle/>
            <a:p>
              <a:endParaRPr lang="hu-HU"/>
            </a:p>
          </p:txBody>
        </p:sp>
        <p:sp>
          <p:nvSpPr>
            <p:cNvPr id="140296" name="AutoShape 8"/>
            <p:cNvSpPr>
              <a:spLocks noChangeArrowheads="1"/>
            </p:cNvSpPr>
            <p:nvPr/>
          </p:nvSpPr>
          <p:spPr bwMode="auto">
            <a:xfrm rot="990850">
              <a:off x="2688" y="336"/>
              <a:ext cx="48" cy="240"/>
            </a:xfrm>
            <a:prstGeom prst="roundRect">
              <a:avLst>
                <a:gd name="adj" fmla="val 16667"/>
              </a:avLst>
            </a:prstGeom>
            <a:solidFill>
              <a:srgbClr val="FF66FF"/>
            </a:solidFill>
            <a:ln w="9525">
              <a:solidFill>
                <a:schemeClr val="tx1"/>
              </a:solidFill>
              <a:round/>
              <a:headEnd/>
              <a:tailEnd/>
            </a:ln>
            <a:effectLst/>
          </p:spPr>
          <p:txBody>
            <a:bodyPr wrap="none" anchor="ctr"/>
            <a:lstStyle/>
            <a:p>
              <a:endParaRPr lang="hu-HU"/>
            </a:p>
          </p:txBody>
        </p:sp>
        <p:sp>
          <p:nvSpPr>
            <p:cNvPr id="140297" name="AutoShape 9"/>
            <p:cNvSpPr>
              <a:spLocks noChangeArrowheads="1"/>
            </p:cNvSpPr>
            <p:nvPr/>
          </p:nvSpPr>
          <p:spPr bwMode="auto">
            <a:xfrm rot="-1404882">
              <a:off x="2496" y="384"/>
              <a:ext cx="48" cy="240"/>
            </a:xfrm>
            <a:prstGeom prst="roundRect">
              <a:avLst>
                <a:gd name="adj" fmla="val 16667"/>
              </a:avLst>
            </a:prstGeom>
            <a:solidFill>
              <a:srgbClr val="FF66FF"/>
            </a:solidFill>
            <a:ln w="9525">
              <a:solidFill>
                <a:schemeClr val="tx1"/>
              </a:solidFill>
              <a:round/>
              <a:headEnd/>
              <a:tailEnd/>
            </a:ln>
            <a:effectLst/>
          </p:spPr>
          <p:txBody>
            <a:bodyPr wrap="none" anchor="ctr"/>
            <a:lstStyle/>
            <a:p>
              <a:endParaRPr lang="hu-HU"/>
            </a:p>
          </p:txBody>
        </p:sp>
        <p:sp>
          <p:nvSpPr>
            <p:cNvPr id="140298" name="AutoShape 10"/>
            <p:cNvSpPr>
              <a:spLocks noChangeArrowheads="1"/>
            </p:cNvSpPr>
            <p:nvPr/>
          </p:nvSpPr>
          <p:spPr bwMode="auto">
            <a:xfrm rot="990850">
              <a:off x="2736" y="384"/>
              <a:ext cx="48" cy="240"/>
            </a:xfrm>
            <a:prstGeom prst="roundRect">
              <a:avLst>
                <a:gd name="adj" fmla="val 16667"/>
              </a:avLst>
            </a:prstGeom>
            <a:solidFill>
              <a:srgbClr val="FF66FF"/>
            </a:solidFill>
            <a:ln w="9525">
              <a:solidFill>
                <a:schemeClr val="tx1"/>
              </a:solidFill>
              <a:round/>
              <a:headEnd/>
              <a:tailEnd/>
            </a:ln>
            <a:effectLst/>
          </p:spPr>
          <p:txBody>
            <a:bodyPr wrap="none" anchor="ctr"/>
            <a:lstStyle/>
            <a:p>
              <a:endParaRPr lang="hu-HU"/>
            </a:p>
          </p:txBody>
        </p:sp>
        <p:sp>
          <p:nvSpPr>
            <p:cNvPr id="140299" name="AutoShape 11"/>
            <p:cNvSpPr>
              <a:spLocks noChangeArrowheads="1"/>
            </p:cNvSpPr>
            <p:nvPr/>
          </p:nvSpPr>
          <p:spPr bwMode="auto">
            <a:xfrm rot="33392">
              <a:off x="2640" y="576"/>
              <a:ext cx="48" cy="240"/>
            </a:xfrm>
            <a:prstGeom prst="roundRect">
              <a:avLst>
                <a:gd name="adj" fmla="val 16667"/>
              </a:avLst>
            </a:prstGeom>
            <a:solidFill>
              <a:srgbClr val="FF66FF"/>
            </a:solidFill>
            <a:ln w="9525">
              <a:solidFill>
                <a:schemeClr val="tx1"/>
              </a:solidFill>
              <a:round/>
              <a:headEnd/>
              <a:tailEnd/>
            </a:ln>
            <a:effectLst/>
          </p:spPr>
          <p:txBody>
            <a:bodyPr wrap="none" anchor="ctr"/>
            <a:lstStyle/>
            <a:p>
              <a:endParaRPr lang="hu-HU"/>
            </a:p>
          </p:txBody>
        </p:sp>
        <p:sp>
          <p:nvSpPr>
            <p:cNvPr id="140300" name="AutoShape 12"/>
            <p:cNvSpPr>
              <a:spLocks noChangeArrowheads="1"/>
            </p:cNvSpPr>
            <p:nvPr/>
          </p:nvSpPr>
          <p:spPr bwMode="auto">
            <a:xfrm rot="33392">
              <a:off x="2592" y="576"/>
              <a:ext cx="48" cy="240"/>
            </a:xfrm>
            <a:prstGeom prst="roundRect">
              <a:avLst>
                <a:gd name="adj" fmla="val 16667"/>
              </a:avLst>
            </a:prstGeom>
            <a:solidFill>
              <a:srgbClr val="FF66FF"/>
            </a:solidFill>
            <a:ln w="9525">
              <a:solidFill>
                <a:schemeClr val="tx1"/>
              </a:solidFill>
              <a:round/>
              <a:headEnd/>
              <a:tailEnd/>
            </a:ln>
            <a:effectLst/>
          </p:spPr>
          <p:txBody>
            <a:bodyPr wrap="none" anchor="ctr"/>
            <a:lstStyle/>
            <a:p>
              <a:endParaRPr lang="hu-HU"/>
            </a:p>
          </p:txBody>
        </p:sp>
      </p:grpSp>
      <p:grpSp>
        <p:nvGrpSpPr>
          <p:cNvPr id="4" name="Group 13"/>
          <p:cNvGrpSpPr>
            <a:grpSpLocks/>
          </p:cNvGrpSpPr>
          <p:nvPr/>
        </p:nvGrpSpPr>
        <p:grpSpPr bwMode="auto">
          <a:xfrm>
            <a:off x="1752600" y="1600200"/>
            <a:ext cx="457200" cy="762000"/>
            <a:chOff x="2496" y="336"/>
            <a:chExt cx="288" cy="480"/>
          </a:xfrm>
        </p:grpSpPr>
        <p:sp>
          <p:nvSpPr>
            <p:cNvPr id="140302" name="AutoShape 14"/>
            <p:cNvSpPr>
              <a:spLocks noChangeArrowheads="1"/>
            </p:cNvSpPr>
            <p:nvPr/>
          </p:nvSpPr>
          <p:spPr bwMode="auto">
            <a:xfrm rot="-1404882">
              <a:off x="2544" y="336"/>
              <a:ext cx="48" cy="240"/>
            </a:xfrm>
            <a:prstGeom prst="roundRect">
              <a:avLst>
                <a:gd name="adj" fmla="val 16667"/>
              </a:avLst>
            </a:prstGeom>
            <a:solidFill>
              <a:srgbClr val="FF66FF"/>
            </a:solidFill>
            <a:ln w="9525">
              <a:solidFill>
                <a:schemeClr val="tx1"/>
              </a:solidFill>
              <a:round/>
              <a:headEnd/>
              <a:tailEnd/>
            </a:ln>
            <a:effectLst/>
          </p:spPr>
          <p:txBody>
            <a:bodyPr wrap="none" anchor="ctr"/>
            <a:lstStyle/>
            <a:p>
              <a:endParaRPr lang="hu-HU"/>
            </a:p>
          </p:txBody>
        </p:sp>
        <p:sp>
          <p:nvSpPr>
            <p:cNvPr id="140303" name="AutoShape 15"/>
            <p:cNvSpPr>
              <a:spLocks noChangeArrowheads="1"/>
            </p:cNvSpPr>
            <p:nvPr/>
          </p:nvSpPr>
          <p:spPr bwMode="auto">
            <a:xfrm rot="990850">
              <a:off x="2688" y="336"/>
              <a:ext cx="48" cy="240"/>
            </a:xfrm>
            <a:prstGeom prst="roundRect">
              <a:avLst>
                <a:gd name="adj" fmla="val 16667"/>
              </a:avLst>
            </a:prstGeom>
            <a:solidFill>
              <a:srgbClr val="FF66FF"/>
            </a:solidFill>
            <a:ln w="9525">
              <a:solidFill>
                <a:schemeClr val="tx1"/>
              </a:solidFill>
              <a:round/>
              <a:headEnd/>
              <a:tailEnd/>
            </a:ln>
            <a:effectLst/>
          </p:spPr>
          <p:txBody>
            <a:bodyPr wrap="none" anchor="ctr"/>
            <a:lstStyle/>
            <a:p>
              <a:endParaRPr lang="hu-HU"/>
            </a:p>
          </p:txBody>
        </p:sp>
        <p:sp>
          <p:nvSpPr>
            <p:cNvPr id="140304" name="AutoShape 16"/>
            <p:cNvSpPr>
              <a:spLocks noChangeArrowheads="1"/>
            </p:cNvSpPr>
            <p:nvPr/>
          </p:nvSpPr>
          <p:spPr bwMode="auto">
            <a:xfrm rot="-1404882">
              <a:off x="2496" y="384"/>
              <a:ext cx="48" cy="240"/>
            </a:xfrm>
            <a:prstGeom prst="roundRect">
              <a:avLst>
                <a:gd name="adj" fmla="val 16667"/>
              </a:avLst>
            </a:prstGeom>
            <a:solidFill>
              <a:srgbClr val="FF66FF"/>
            </a:solidFill>
            <a:ln w="9525">
              <a:solidFill>
                <a:schemeClr val="tx1"/>
              </a:solidFill>
              <a:round/>
              <a:headEnd/>
              <a:tailEnd/>
            </a:ln>
            <a:effectLst/>
          </p:spPr>
          <p:txBody>
            <a:bodyPr wrap="none" anchor="ctr"/>
            <a:lstStyle/>
            <a:p>
              <a:endParaRPr lang="hu-HU"/>
            </a:p>
          </p:txBody>
        </p:sp>
        <p:sp>
          <p:nvSpPr>
            <p:cNvPr id="140305" name="AutoShape 17"/>
            <p:cNvSpPr>
              <a:spLocks noChangeArrowheads="1"/>
            </p:cNvSpPr>
            <p:nvPr/>
          </p:nvSpPr>
          <p:spPr bwMode="auto">
            <a:xfrm rot="990850">
              <a:off x="2736" y="384"/>
              <a:ext cx="48" cy="240"/>
            </a:xfrm>
            <a:prstGeom prst="roundRect">
              <a:avLst>
                <a:gd name="adj" fmla="val 16667"/>
              </a:avLst>
            </a:prstGeom>
            <a:solidFill>
              <a:srgbClr val="FF66FF"/>
            </a:solidFill>
            <a:ln w="9525">
              <a:solidFill>
                <a:schemeClr val="tx1"/>
              </a:solidFill>
              <a:round/>
              <a:headEnd/>
              <a:tailEnd/>
            </a:ln>
            <a:effectLst/>
          </p:spPr>
          <p:txBody>
            <a:bodyPr wrap="none" anchor="ctr"/>
            <a:lstStyle/>
            <a:p>
              <a:endParaRPr lang="hu-HU"/>
            </a:p>
          </p:txBody>
        </p:sp>
        <p:sp>
          <p:nvSpPr>
            <p:cNvPr id="140306" name="AutoShape 18"/>
            <p:cNvSpPr>
              <a:spLocks noChangeArrowheads="1"/>
            </p:cNvSpPr>
            <p:nvPr/>
          </p:nvSpPr>
          <p:spPr bwMode="auto">
            <a:xfrm rot="33392">
              <a:off x="2640" y="576"/>
              <a:ext cx="48" cy="240"/>
            </a:xfrm>
            <a:prstGeom prst="roundRect">
              <a:avLst>
                <a:gd name="adj" fmla="val 16667"/>
              </a:avLst>
            </a:prstGeom>
            <a:solidFill>
              <a:srgbClr val="FF66FF"/>
            </a:solidFill>
            <a:ln w="9525">
              <a:solidFill>
                <a:schemeClr val="tx1"/>
              </a:solidFill>
              <a:round/>
              <a:headEnd/>
              <a:tailEnd/>
            </a:ln>
            <a:effectLst/>
          </p:spPr>
          <p:txBody>
            <a:bodyPr wrap="none" anchor="ctr"/>
            <a:lstStyle/>
            <a:p>
              <a:endParaRPr lang="hu-HU"/>
            </a:p>
          </p:txBody>
        </p:sp>
        <p:sp>
          <p:nvSpPr>
            <p:cNvPr id="140307" name="AutoShape 19"/>
            <p:cNvSpPr>
              <a:spLocks noChangeArrowheads="1"/>
            </p:cNvSpPr>
            <p:nvPr/>
          </p:nvSpPr>
          <p:spPr bwMode="auto">
            <a:xfrm rot="33392">
              <a:off x="2592" y="576"/>
              <a:ext cx="48" cy="240"/>
            </a:xfrm>
            <a:prstGeom prst="roundRect">
              <a:avLst>
                <a:gd name="adj" fmla="val 16667"/>
              </a:avLst>
            </a:prstGeom>
            <a:solidFill>
              <a:srgbClr val="FF66FF"/>
            </a:solidFill>
            <a:ln w="9525">
              <a:solidFill>
                <a:schemeClr val="tx1"/>
              </a:solidFill>
              <a:round/>
              <a:headEnd/>
              <a:tailEnd/>
            </a:ln>
            <a:effectLst/>
          </p:spPr>
          <p:txBody>
            <a:bodyPr wrap="none" anchor="ctr"/>
            <a:lstStyle/>
            <a:p>
              <a:endParaRPr lang="hu-HU"/>
            </a:p>
          </p:txBody>
        </p:sp>
      </p:grpSp>
      <p:grpSp>
        <p:nvGrpSpPr>
          <p:cNvPr id="5" name="Group 20"/>
          <p:cNvGrpSpPr>
            <a:grpSpLocks/>
          </p:cNvGrpSpPr>
          <p:nvPr/>
        </p:nvGrpSpPr>
        <p:grpSpPr bwMode="auto">
          <a:xfrm rot="-17254276">
            <a:off x="3352800" y="2971800"/>
            <a:ext cx="457200" cy="762000"/>
            <a:chOff x="2496" y="336"/>
            <a:chExt cx="288" cy="480"/>
          </a:xfrm>
        </p:grpSpPr>
        <p:sp>
          <p:nvSpPr>
            <p:cNvPr id="140309" name="AutoShape 21"/>
            <p:cNvSpPr>
              <a:spLocks noChangeArrowheads="1"/>
            </p:cNvSpPr>
            <p:nvPr/>
          </p:nvSpPr>
          <p:spPr bwMode="auto">
            <a:xfrm rot="-1404882">
              <a:off x="2544" y="336"/>
              <a:ext cx="48" cy="240"/>
            </a:xfrm>
            <a:prstGeom prst="roundRect">
              <a:avLst>
                <a:gd name="adj" fmla="val 16667"/>
              </a:avLst>
            </a:prstGeom>
            <a:solidFill>
              <a:srgbClr val="FF66FF"/>
            </a:solidFill>
            <a:ln w="9525">
              <a:solidFill>
                <a:schemeClr val="tx1"/>
              </a:solidFill>
              <a:round/>
              <a:headEnd/>
              <a:tailEnd/>
            </a:ln>
            <a:effectLst/>
          </p:spPr>
          <p:txBody>
            <a:bodyPr wrap="none" anchor="ctr"/>
            <a:lstStyle/>
            <a:p>
              <a:endParaRPr lang="hu-HU"/>
            </a:p>
          </p:txBody>
        </p:sp>
        <p:sp>
          <p:nvSpPr>
            <p:cNvPr id="140310" name="AutoShape 22"/>
            <p:cNvSpPr>
              <a:spLocks noChangeArrowheads="1"/>
            </p:cNvSpPr>
            <p:nvPr/>
          </p:nvSpPr>
          <p:spPr bwMode="auto">
            <a:xfrm rot="990850">
              <a:off x="2688" y="336"/>
              <a:ext cx="48" cy="240"/>
            </a:xfrm>
            <a:prstGeom prst="roundRect">
              <a:avLst>
                <a:gd name="adj" fmla="val 16667"/>
              </a:avLst>
            </a:prstGeom>
            <a:solidFill>
              <a:srgbClr val="FF66FF"/>
            </a:solidFill>
            <a:ln w="9525">
              <a:solidFill>
                <a:schemeClr val="tx1"/>
              </a:solidFill>
              <a:round/>
              <a:headEnd/>
              <a:tailEnd/>
            </a:ln>
            <a:effectLst/>
          </p:spPr>
          <p:txBody>
            <a:bodyPr wrap="none" anchor="ctr"/>
            <a:lstStyle/>
            <a:p>
              <a:endParaRPr lang="hu-HU"/>
            </a:p>
          </p:txBody>
        </p:sp>
        <p:sp>
          <p:nvSpPr>
            <p:cNvPr id="140311" name="AutoShape 23"/>
            <p:cNvSpPr>
              <a:spLocks noChangeArrowheads="1"/>
            </p:cNvSpPr>
            <p:nvPr/>
          </p:nvSpPr>
          <p:spPr bwMode="auto">
            <a:xfrm rot="-1404882">
              <a:off x="2496" y="384"/>
              <a:ext cx="48" cy="240"/>
            </a:xfrm>
            <a:prstGeom prst="roundRect">
              <a:avLst>
                <a:gd name="adj" fmla="val 16667"/>
              </a:avLst>
            </a:prstGeom>
            <a:solidFill>
              <a:srgbClr val="FF66FF"/>
            </a:solidFill>
            <a:ln w="9525">
              <a:solidFill>
                <a:schemeClr val="tx1"/>
              </a:solidFill>
              <a:round/>
              <a:headEnd/>
              <a:tailEnd/>
            </a:ln>
            <a:effectLst/>
          </p:spPr>
          <p:txBody>
            <a:bodyPr wrap="none" anchor="ctr"/>
            <a:lstStyle/>
            <a:p>
              <a:endParaRPr lang="hu-HU"/>
            </a:p>
          </p:txBody>
        </p:sp>
        <p:sp>
          <p:nvSpPr>
            <p:cNvPr id="140312" name="AutoShape 24"/>
            <p:cNvSpPr>
              <a:spLocks noChangeArrowheads="1"/>
            </p:cNvSpPr>
            <p:nvPr/>
          </p:nvSpPr>
          <p:spPr bwMode="auto">
            <a:xfrm rot="990850">
              <a:off x="2736" y="384"/>
              <a:ext cx="48" cy="240"/>
            </a:xfrm>
            <a:prstGeom prst="roundRect">
              <a:avLst>
                <a:gd name="adj" fmla="val 16667"/>
              </a:avLst>
            </a:prstGeom>
            <a:solidFill>
              <a:srgbClr val="FF66FF"/>
            </a:solidFill>
            <a:ln w="9525">
              <a:solidFill>
                <a:schemeClr val="tx1"/>
              </a:solidFill>
              <a:round/>
              <a:headEnd/>
              <a:tailEnd/>
            </a:ln>
            <a:effectLst/>
          </p:spPr>
          <p:txBody>
            <a:bodyPr wrap="none" anchor="ctr"/>
            <a:lstStyle/>
            <a:p>
              <a:endParaRPr lang="hu-HU"/>
            </a:p>
          </p:txBody>
        </p:sp>
        <p:sp>
          <p:nvSpPr>
            <p:cNvPr id="140313" name="AutoShape 25"/>
            <p:cNvSpPr>
              <a:spLocks noChangeArrowheads="1"/>
            </p:cNvSpPr>
            <p:nvPr/>
          </p:nvSpPr>
          <p:spPr bwMode="auto">
            <a:xfrm rot="33392">
              <a:off x="2640" y="576"/>
              <a:ext cx="48" cy="240"/>
            </a:xfrm>
            <a:prstGeom prst="roundRect">
              <a:avLst>
                <a:gd name="adj" fmla="val 16667"/>
              </a:avLst>
            </a:prstGeom>
            <a:solidFill>
              <a:srgbClr val="FF66FF"/>
            </a:solidFill>
            <a:ln w="9525">
              <a:solidFill>
                <a:schemeClr val="tx1"/>
              </a:solidFill>
              <a:round/>
              <a:headEnd/>
              <a:tailEnd/>
            </a:ln>
            <a:effectLst/>
          </p:spPr>
          <p:txBody>
            <a:bodyPr wrap="none" anchor="ctr"/>
            <a:lstStyle/>
            <a:p>
              <a:endParaRPr lang="hu-HU"/>
            </a:p>
          </p:txBody>
        </p:sp>
        <p:sp>
          <p:nvSpPr>
            <p:cNvPr id="140314" name="AutoShape 26"/>
            <p:cNvSpPr>
              <a:spLocks noChangeArrowheads="1"/>
            </p:cNvSpPr>
            <p:nvPr/>
          </p:nvSpPr>
          <p:spPr bwMode="auto">
            <a:xfrm rot="33392">
              <a:off x="2592" y="576"/>
              <a:ext cx="48" cy="240"/>
            </a:xfrm>
            <a:prstGeom prst="roundRect">
              <a:avLst>
                <a:gd name="adj" fmla="val 16667"/>
              </a:avLst>
            </a:prstGeom>
            <a:solidFill>
              <a:srgbClr val="FF66FF"/>
            </a:solidFill>
            <a:ln w="9525">
              <a:solidFill>
                <a:schemeClr val="tx1"/>
              </a:solidFill>
              <a:round/>
              <a:headEnd/>
              <a:tailEnd/>
            </a:ln>
            <a:effectLst/>
          </p:spPr>
          <p:txBody>
            <a:bodyPr wrap="none" anchor="ctr"/>
            <a:lstStyle/>
            <a:p>
              <a:endParaRPr lang="hu-HU"/>
            </a:p>
          </p:txBody>
        </p:sp>
      </p:grpSp>
      <p:sp>
        <p:nvSpPr>
          <p:cNvPr id="140315" name="Oval 27"/>
          <p:cNvSpPr>
            <a:spLocks noChangeArrowheads="1"/>
          </p:cNvSpPr>
          <p:nvPr/>
        </p:nvSpPr>
        <p:spPr bwMode="auto">
          <a:xfrm>
            <a:off x="457200" y="609600"/>
            <a:ext cx="4648200" cy="914400"/>
          </a:xfrm>
          <a:prstGeom prst="ellipse">
            <a:avLst/>
          </a:prstGeom>
          <a:solidFill>
            <a:srgbClr val="FF3300"/>
          </a:solidFill>
          <a:ln w="9525">
            <a:solidFill>
              <a:schemeClr val="tx1"/>
            </a:solidFill>
            <a:round/>
            <a:headEnd/>
            <a:tailEnd/>
          </a:ln>
          <a:effectLst/>
        </p:spPr>
        <p:txBody>
          <a:bodyPr wrap="none" anchor="ctr"/>
          <a:lstStyle/>
          <a:p>
            <a:endParaRPr lang="hu-HU"/>
          </a:p>
        </p:txBody>
      </p:sp>
      <p:sp>
        <p:nvSpPr>
          <p:cNvPr id="140316" name="AutoShape 28"/>
          <p:cNvSpPr>
            <a:spLocks noChangeArrowheads="1"/>
          </p:cNvSpPr>
          <p:nvPr/>
        </p:nvSpPr>
        <p:spPr bwMode="auto">
          <a:xfrm flipH="1" flipV="1">
            <a:off x="1219200" y="1295400"/>
            <a:ext cx="304800" cy="457200"/>
          </a:xfrm>
          <a:prstGeom prst="triangle">
            <a:avLst>
              <a:gd name="adj" fmla="val 50000"/>
            </a:avLst>
          </a:prstGeom>
          <a:solidFill>
            <a:srgbClr val="FF3300"/>
          </a:solidFill>
          <a:ln w="9525">
            <a:solidFill>
              <a:srgbClr val="FF3300"/>
            </a:solidFill>
            <a:miter lim="800000"/>
            <a:headEnd/>
            <a:tailEnd/>
          </a:ln>
          <a:effectLst/>
        </p:spPr>
        <p:txBody>
          <a:bodyPr wrap="none" anchor="ctr"/>
          <a:lstStyle/>
          <a:p>
            <a:endParaRPr lang="hu-HU"/>
          </a:p>
        </p:txBody>
      </p:sp>
      <p:sp>
        <p:nvSpPr>
          <p:cNvPr id="140317" name="AutoShape 29"/>
          <p:cNvSpPr>
            <a:spLocks noChangeArrowheads="1"/>
          </p:cNvSpPr>
          <p:nvPr/>
        </p:nvSpPr>
        <p:spPr bwMode="auto">
          <a:xfrm flipH="1" flipV="1">
            <a:off x="1828800" y="1371600"/>
            <a:ext cx="304800" cy="457200"/>
          </a:xfrm>
          <a:prstGeom prst="triangle">
            <a:avLst>
              <a:gd name="adj" fmla="val 50000"/>
            </a:avLst>
          </a:prstGeom>
          <a:solidFill>
            <a:srgbClr val="FF3300"/>
          </a:solidFill>
          <a:ln w="9525">
            <a:solidFill>
              <a:srgbClr val="FF3300"/>
            </a:solidFill>
            <a:miter lim="800000"/>
            <a:headEnd/>
            <a:tailEnd/>
          </a:ln>
          <a:effectLst/>
        </p:spPr>
        <p:txBody>
          <a:bodyPr wrap="none" anchor="ctr"/>
          <a:lstStyle/>
          <a:p>
            <a:endParaRPr lang="hu-HU"/>
          </a:p>
        </p:txBody>
      </p:sp>
      <p:sp>
        <p:nvSpPr>
          <p:cNvPr id="140318" name="Text Box 30"/>
          <p:cNvSpPr txBox="1">
            <a:spLocks noChangeArrowheads="1"/>
          </p:cNvSpPr>
          <p:nvPr/>
        </p:nvSpPr>
        <p:spPr bwMode="auto">
          <a:xfrm>
            <a:off x="2133600" y="762000"/>
            <a:ext cx="1981200" cy="457200"/>
          </a:xfrm>
          <a:prstGeom prst="rect">
            <a:avLst/>
          </a:prstGeom>
          <a:noFill/>
          <a:ln w="9525">
            <a:noFill/>
            <a:miter lim="800000"/>
            <a:headEnd/>
            <a:tailEnd/>
          </a:ln>
          <a:effectLst/>
        </p:spPr>
        <p:txBody>
          <a:bodyPr>
            <a:spAutoFit/>
          </a:bodyPr>
          <a:lstStyle/>
          <a:p>
            <a:pPr algn="l">
              <a:spcBef>
                <a:spcPct val="50000"/>
              </a:spcBef>
            </a:pPr>
            <a:r>
              <a:rPr lang="hu-HU">
                <a:solidFill>
                  <a:schemeClr val="tx1"/>
                </a:solidFill>
              </a:rPr>
              <a:t>antigén</a:t>
            </a:r>
          </a:p>
        </p:txBody>
      </p:sp>
      <p:grpSp>
        <p:nvGrpSpPr>
          <p:cNvPr id="6" name="Group 31"/>
          <p:cNvGrpSpPr>
            <a:grpSpLocks/>
          </p:cNvGrpSpPr>
          <p:nvPr/>
        </p:nvGrpSpPr>
        <p:grpSpPr bwMode="auto">
          <a:xfrm>
            <a:off x="3044825" y="1892300"/>
            <a:ext cx="1679575" cy="1001713"/>
            <a:chOff x="3454" y="1192"/>
            <a:chExt cx="1058" cy="631"/>
          </a:xfrm>
        </p:grpSpPr>
        <p:sp>
          <p:nvSpPr>
            <p:cNvPr id="140320" name="AutoShape 32"/>
            <p:cNvSpPr>
              <a:spLocks/>
            </p:cNvSpPr>
            <p:nvPr/>
          </p:nvSpPr>
          <p:spPr bwMode="auto">
            <a:xfrm rot="-4395053">
              <a:off x="3234" y="1412"/>
              <a:ext cx="631" cy="192"/>
            </a:xfrm>
            <a:prstGeom prst="leftBrace">
              <a:avLst>
                <a:gd name="adj1" fmla="val 8333"/>
                <a:gd name="adj2" fmla="val 50000"/>
              </a:avLst>
            </a:prstGeom>
            <a:noFill/>
            <a:ln w="76200">
              <a:solidFill>
                <a:srgbClr val="FFFF00"/>
              </a:solidFill>
              <a:round/>
              <a:headEnd/>
              <a:tailEnd/>
            </a:ln>
            <a:effectLst/>
          </p:spPr>
          <p:txBody>
            <a:bodyPr wrap="none" anchor="ctr"/>
            <a:lstStyle/>
            <a:p>
              <a:endParaRPr lang="hu-HU"/>
            </a:p>
          </p:txBody>
        </p:sp>
        <p:sp>
          <p:nvSpPr>
            <p:cNvPr id="140321" name="Text Box 33"/>
            <p:cNvSpPr txBox="1">
              <a:spLocks noChangeArrowheads="1"/>
            </p:cNvSpPr>
            <p:nvPr/>
          </p:nvSpPr>
          <p:spPr bwMode="auto">
            <a:xfrm>
              <a:off x="3696" y="1440"/>
              <a:ext cx="816" cy="288"/>
            </a:xfrm>
            <a:prstGeom prst="rect">
              <a:avLst/>
            </a:prstGeom>
            <a:noFill/>
            <a:ln w="9525">
              <a:noFill/>
              <a:miter lim="800000"/>
              <a:headEnd/>
              <a:tailEnd/>
            </a:ln>
            <a:effectLst/>
          </p:spPr>
          <p:txBody>
            <a:bodyPr>
              <a:spAutoFit/>
            </a:bodyPr>
            <a:lstStyle/>
            <a:p>
              <a:pPr algn="l">
                <a:spcBef>
                  <a:spcPct val="50000"/>
                </a:spcBef>
              </a:pPr>
              <a:r>
                <a:rPr lang="hu-HU" dirty="0" err="1">
                  <a:solidFill>
                    <a:schemeClr val="bg1"/>
                  </a:solidFill>
                </a:rPr>
                <a:t>Fc</a:t>
              </a:r>
              <a:r>
                <a:rPr lang="hu-HU" b="1" dirty="0">
                  <a:solidFill>
                    <a:schemeClr val="bg1"/>
                  </a:solidFill>
                  <a:sym typeface="Symbol" pitchFamily="18" charset="2"/>
                </a:rPr>
                <a:t></a:t>
              </a:r>
              <a:r>
                <a:rPr lang="hu-HU" dirty="0">
                  <a:solidFill>
                    <a:schemeClr val="bg1"/>
                  </a:solidFill>
                </a:rPr>
                <a:t>R</a:t>
              </a:r>
            </a:p>
          </p:txBody>
        </p:sp>
      </p:grpSp>
      <p:grpSp>
        <p:nvGrpSpPr>
          <p:cNvPr id="7" name="Group 34"/>
          <p:cNvGrpSpPr>
            <a:grpSpLocks/>
          </p:cNvGrpSpPr>
          <p:nvPr/>
        </p:nvGrpSpPr>
        <p:grpSpPr bwMode="auto">
          <a:xfrm>
            <a:off x="3124201" y="1447801"/>
            <a:ext cx="1808163" cy="906463"/>
            <a:chOff x="1968" y="912"/>
            <a:chExt cx="1139" cy="571"/>
          </a:xfrm>
        </p:grpSpPr>
        <p:grpSp>
          <p:nvGrpSpPr>
            <p:cNvPr id="8" name="Group 35"/>
            <p:cNvGrpSpPr>
              <a:grpSpLocks/>
            </p:cNvGrpSpPr>
            <p:nvPr/>
          </p:nvGrpSpPr>
          <p:grpSpPr bwMode="auto">
            <a:xfrm rot="-20453177">
              <a:off x="1968" y="912"/>
              <a:ext cx="288" cy="480"/>
              <a:chOff x="2496" y="336"/>
              <a:chExt cx="288" cy="480"/>
            </a:xfrm>
          </p:grpSpPr>
          <p:sp>
            <p:nvSpPr>
              <p:cNvPr id="140324" name="AutoShape 36"/>
              <p:cNvSpPr>
                <a:spLocks noChangeArrowheads="1"/>
              </p:cNvSpPr>
              <p:nvPr/>
            </p:nvSpPr>
            <p:spPr bwMode="auto">
              <a:xfrm rot="-1404882">
                <a:off x="2544" y="336"/>
                <a:ext cx="48" cy="240"/>
              </a:xfrm>
              <a:prstGeom prst="roundRect">
                <a:avLst>
                  <a:gd name="adj" fmla="val 16667"/>
                </a:avLst>
              </a:prstGeom>
              <a:solidFill>
                <a:srgbClr val="00FFFF"/>
              </a:solidFill>
              <a:ln w="9525">
                <a:solidFill>
                  <a:schemeClr val="tx1"/>
                </a:solidFill>
                <a:round/>
                <a:headEnd/>
                <a:tailEnd/>
              </a:ln>
              <a:effectLst/>
            </p:spPr>
            <p:txBody>
              <a:bodyPr wrap="none" anchor="ctr"/>
              <a:lstStyle/>
              <a:p>
                <a:endParaRPr lang="hu-HU"/>
              </a:p>
            </p:txBody>
          </p:sp>
          <p:sp>
            <p:nvSpPr>
              <p:cNvPr id="140325" name="AutoShape 37"/>
              <p:cNvSpPr>
                <a:spLocks noChangeArrowheads="1"/>
              </p:cNvSpPr>
              <p:nvPr/>
            </p:nvSpPr>
            <p:spPr bwMode="auto">
              <a:xfrm rot="990850">
                <a:off x="2688" y="336"/>
                <a:ext cx="48" cy="240"/>
              </a:xfrm>
              <a:prstGeom prst="roundRect">
                <a:avLst>
                  <a:gd name="adj" fmla="val 16667"/>
                </a:avLst>
              </a:prstGeom>
              <a:solidFill>
                <a:srgbClr val="00FFFF"/>
              </a:solidFill>
              <a:ln w="9525">
                <a:solidFill>
                  <a:schemeClr val="tx1"/>
                </a:solidFill>
                <a:round/>
                <a:headEnd/>
                <a:tailEnd/>
              </a:ln>
              <a:effectLst/>
            </p:spPr>
            <p:txBody>
              <a:bodyPr wrap="none" anchor="ctr"/>
              <a:lstStyle/>
              <a:p>
                <a:endParaRPr lang="hu-HU"/>
              </a:p>
            </p:txBody>
          </p:sp>
          <p:sp>
            <p:nvSpPr>
              <p:cNvPr id="140326" name="AutoShape 38"/>
              <p:cNvSpPr>
                <a:spLocks noChangeArrowheads="1"/>
              </p:cNvSpPr>
              <p:nvPr/>
            </p:nvSpPr>
            <p:spPr bwMode="auto">
              <a:xfrm rot="-1404882">
                <a:off x="2496" y="384"/>
                <a:ext cx="48" cy="240"/>
              </a:xfrm>
              <a:prstGeom prst="roundRect">
                <a:avLst>
                  <a:gd name="adj" fmla="val 16667"/>
                </a:avLst>
              </a:prstGeom>
              <a:solidFill>
                <a:srgbClr val="00FFFF"/>
              </a:solidFill>
              <a:ln w="9525">
                <a:solidFill>
                  <a:schemeClr val="tx1"/>
                </a:solidFill>
                <a:round/>
                <a:headEnd/>
                <a:tailEnd/>
              </a:ln>
              <a:effectLst/>
            </p:spPr>
            <p:txBody>
              <a:bodyPr wrap="none" anchor="ctr"/>
              <a:lstStyle/>
              <a:p>
                <a:endParaRPr lang="hu-HU"/>
              </a:p>
            </p:txBody>
          </p:sp>
          <p:sp>
            <p:nvSpPr>
              <p:cNvPr id="140327" name="AutoShape 39"/>
              <p:cNvSpPr>
                <a:spLocks noChangeArrowheads="1"/>
              </p:cNvSpPr>
              <p:nvPr/>
            </p:nvSpPr>
            <p:spPr bwMode="auto">
              <a:xfrm rot="990850">
                <a:off x="2736" y="384"/>
                <a:ext cx="48" cy="240"/>
              </a:xfrm>
              <a:prstGeom prst="roundRect">
                <a:avLst>
                  <a:gd name="adj" fmla="val 16667"/>
                </a:avLst>
              </a:prstGeom>
              <a:solidFill>
                <a:srgbClr val="00FFFF"/>
              </a:solidFill>
              <a:ln w="9525">
                <a:solidFill>
                  <a:schemeClr val="tx1"/>
                </a:solidFill>
                <a:round/>
                <a:headEnd/>
                <a:tailEnd/>
              </a:ln>
              <a:effectLst/>
            </p:spPr>
            <p:txBody>
              <a:bodyPr wrap="none" anchor="ctr"/>
              <a:lstStyle/>
              <a:p>
                <a:endParaRPr lang="hu-HU"/>
              </a:p>
            </p:txBody>
          </p:sp>
          <p:sp>
            <p:nvSpPr>
              <p:cNvPr id="140328" name="AutoShape 40"/>
              <p:cNvSpPr>
                <a:spLocks noChangeArrowheads="1"/>
              </p:cNvSpPr>
              <p:nvPr/>
            </p:nvSpPr>
            <p:spPr bwMode="auto">
              <a:xfrm rot="33392">
                <a:off x="2640" y="576"/>
                <a:ext cx="48" cy="240"/>
              </a:xfrm>
              <a:prstGeom prst="roundRect">
                <a:avLst>
                  <a:gd name="adj" fmla="val 16667"/>
                </a:avLst>
              </a:prstGeom>
              <a:solidFill>
                <a:srgbClr val="00FFFF"/>
              </a:solidFill>
              <a:ln w="9525">
                <a:solidFill>
                  <a:schemeClr val="tx1"/>
                </a:solidFill>
                <a:round/>
                <a:headEnd/>
                <a:tailEnd/>
              </a:ln>
              <a:effectLst/>
            </p:spPr>
            <p:txBody>
              <a:bodyPr wrap="none" anchor="ctr"/>
              <a:lstStyle/>
              <a:p>
                <a:endParaRPr lang="hu-HU"/>
              </a:p>
            </p:txBody>
          </p:sp>
          <p:sp>
            <p:nvSpPr>
              <p:cNvPr id="140329" name="AutoShape 41"/>
              <p:cNvSpPr>
                <a:spLocks noChangeArrowheads="1"/>
              </p:cNvSpPr>
              <p:nvPr/>
            </p:nvSpPr>
            <p:spPr bwMode="auto">
              <a:xfrm rot="33392">
                <a:off x="2592" y="576"/>
                <a:ext cx="48" cy="240"/>
              </a:xfrm>
              <a:prstGeom prst="roundRect">
                <a:avLst>
                  <a:gd name="adj" fmla="val 16667"/>
                </a:avLst>
              </a:prstGeom>
              <a:solidFill>
                <a:srgbClr val="00FFFF"/>
              </a:solidFill>
              <a:ln w="9525">
                <a:solidFill>
                  <a:schemeClr val="tx1"/>
                </a:solidFill>
                <a:round/>
                <a:headEnd/>
                <a:tailEnd/>
              </a:ln>
              <a:effectLst/>
            </p:spPr>
            <p:txBody>
              <a:bodyPr wrap="none" anchor="ctr"/>
              <a:lstStyle/>
              <a:p>
                <a:endParaRPr lang="hu-HU"/>
              </a:p>
            </p:txBody>
          </p:sp>
        </p:grpSp>
        <p:sp>
          <p:nvSpPr>
            <p:cNvPr id="140330" name="Text Box 42"/>
            <p:cNvSpPr txBox="1">
              <a:spLocks noChangeArrowheads="1"/>
            </p:cNvSpPr>
            <p:nvPr/>
          </p:nvSpPr>
          <p:spPr bwMode="auto">
            <a:xfrm>
              <a:off x="2352" y="1056"/>
              <a:ext cx="755" cy="427"/>
            </a:xfrm>
            <a:prstGeom prst="rect">
              <a:avLst/>
            </a:prstGeom>
            <a:noFill/>
            <a:ln w="9525">
              <a:noFill/>
              <a:miter lim="800000"/>
              <a:headEnd/>
              <a:tailEnd/>
            </a:ln>
            <a:effectLst/>
          </p:spPr>
          <p:txBody>
            <a:bodyPr wrap="square">
              <a:spAutoFit/>
            </a:bodyPr>
            <a:lstStyle/>
            <a:p>
              <a:pPr algn="l">
                <a:spcBef>
                  <a:spcPct val="50000"/>
                </a:spcBef>
              </a:pPr>
              <a:r>
                <a:rPr lang="hu-HU" dirty="0" smtClean="0">
                  <a:solidFill>
                    <a:srgbClr val="00FFFF"/>
                  </a:solidFill>
                </a:rPr>
                <a:t>IgG </a:t>
              </a:r>
              <a:r>
                <a:rPr lang="hu-HU" sz="1400" dirty="0" smtClean="0">
                  <a:solidFill>
                    <a:srgbClr val="00FFFF"/>
                  </a:solidFill>
                </a:rPr>
                <a:t>(keringésből)</a:t>
              </a:r>
              <a:endParaRPr lang="hu-HU" sz="1400" dirty="0">
                <a:solidFill>
                  <a:srgbClr val="00FFFF"/>
                </a:solidFill>
              </a:endParaRPr>
            </a:p>
          </p:txBody>
        </p:sp>
      </p:grpSp>
      <p:grpSp>
        <p:nvGrpSpPr>
          <p:cNvPr id="9" name="Group 44"/>
          <p:cNvGrpSpPr>
            <a:grpSpLocks/>
          </p:cNvGrpSpPr>
          <p:nvPr/>
        </p:nvGrpSpPr>
        <p:grpSpPr bwMode="auto">
          <a:xfrm>
            <a:off x="533400" y="2971800"/>
            <a:ext cx="2590800" cy="1219200"/>
            <a:chOff x="336" y="1872"/>
            <a:chExt cx="1632" cy="768"/>
          </a:xfrm>
        </p:grpSpPr>
        <p:sp>
          <p:nvSpPr>
            <p:cNvPr id="140333" name="Line 45"/>
            <p:cNvSpPr>
              <a:spLocks noChangeShapeType="1"/>
            </p:cNvSpPr>
            <p:nvPr/>
          </p:nvSpPr>
          <p:spPr bwMode="auto">
            <a:xfrm flipH="1">
              <a:off x="1200" y="1872"/>
              <a:ext cx="624" cy="288"/>
            </a:xfrm>
            <a:prstGeom prst="line">
              <a:avLst/>
            </a:prstGeom>
            <a:noFill/>
            <a:ln w="76200">
              <a:solidFill>
                <a:schemeClr val="tx1"/>
              </a:solidFill>
              <a:round/>
              <a:headEnd/>
              <a:tailEnd type="triangle" w="med" len="med"/>
            </a:ln>
            <a:effectLst/>
          </p:spPr>
          <p:txBody>
            <a:bodyPr/>
            <a:lstStyle/>
            <a:p>
              <a:endParaRPr lang="hu-HU"/>
            </a:p>
          </p:txBody>
        </p:sp>
        <p:sp>
          <p:nvSpPr>
            <p:cNvPr id="140334" name="Text Box 46"/>
            <p:cNvSpPr txBox="1">
              <a:spLocks noChangeArrowheads="1"/>
            </p:cNvSpPr>
            <p:nvPr/>
          </p:nvSpPr>
          <p:spPr bwMode="auto">
            <a:xfrm>
              <a:off x="336" y="2352"/>
              <a:ext cx="1632" cy="288"/>
            </a:xfrm>
            <a:prstGeom prst="rect">
              <a:avLst/>
            </a:prstGeom>
            <a:noFill/>
            <a:ln w="9525">
              <a:noFill/>
              <a:miter lim="800000"/>
              <a:headEnd/>
              <a:tailEnd/>
            </a:ln>
            <a:effectLst/>
          </p:spPr>
          <p:txBody>
            <a:bodyPr>
              <a:spAutoFit/>
            </a:bodyPr>
            <a:lstStyle/>
            <a:p>
              <a:pPr algn="l">
                <a:spcBef>
                  <a:spcPct val="50000"/>
                </a:spcBef>
              </a:pPr>
              <a:r>
                <a:rPr lang="hu-HU" dirty="0"/>
                <a:t>o</a:t>
              </a:r>
              <a:r>
                <a:rPr lang="hu-HU" dirty="0" smtClean="0">
                  <a:solidFill>
                    <a:schemeClr val="tx1"/>
                  </a:solidFill>
                </a:rPr>
                <a:t>sztódás </a:t>
              </a:r>
              <a:r>
                <a:rPr lang="hu-HU" dirty="0">
                  <a:solidFill>
                    <a:schemeClr val="tx1"/>
                  </a:solidFill>
                </a:rPr>
                <a:t>megáll</a:t>
              </a:r>
            </a:p>
          </p:txBody>
        </p:sp>
      </p:grpSp>
      <p:sp>
        <p:nvSpPr>
          <p:cNvPr id="140335" name="Text Box 47"/>
          <p:cNvSpPr txBox="1">
            <a:spLocks noChangeArrowheads="1"/>
          </p:cNvSpPr>
          <p:nvPr/>
        </p:nvSpPr>
        <p:spPr bwMode="auto">
          <a:xfrm>
            <a:off x="1524000" y="0"/>
            <a:ext cx="6096000" cy="1066800"/>
          </a:xfrm>
          <a:prstGeom prst="rect">
            <a:avLst/>
          </a:prstGeom>
          <a:noFill/>
          <a:ln w="9525">
            <a:noFill/>
            <a:miter lim="800000"/>
            <a:headEnd/>
            <a:tailEnd/>
          </a:ln>
          <a:effectLst/>
        </p:spPr>
        <p:txBody>
          <a:bodyPr>
            <a:spAutoFit/>
          </a:bodyPr>
          <a:lstStyle/>
          <a:p>
            <a:pPr>
              <a:spcBef>
                <a:spcPct val="50000"/>
              </a:spcBef>
            </a:pPr>
            <a:r>
              <a:rPr lang="en-US" sz="2800" dirty="0">
                <a:solidFill>
                  <a:schemeClr val="bg1"/>
                </a:solidFill>
              </a:rPr>
              <a:t>NEGATÍV KOSTIMULÁCIÓ</a:t>
            </a:r>
            <a:endParaRPr lang="en-US" b="1" dirty="0">
              <a:solidFill>
                <a:schemeClr val="bg1"/>
              </a:solidFill>
            </a:endParaRPr>
          </a:p>
          <a:p>
            <a:pPr>
              <a:spcBef>
                <a:spcPct val="50000"/>
              </a:spcBef>
            </a:pPr>
            <a:endParaRPr lang="en-US" dirty="0">
              <a:solidFill>
                <a:schemeClr val="bg1"/>
              </a:solidFill>
            </a:endParaRPr>
          </a:p>
        </p:txBody>
      </p:sp>
      <p:sp>
        <p:nvSpPr>
          <p:cNvPr id="140336" name="Text Box 48"/>
          <p:cNvSpPr txBox="1">
            <a:spLocks noChangeArrowheads="1"/>
          </p:cNvSpPr>
          <p:nvPr/>
        </p:nvSpPr>
        <p:spPr bwMode="auto">
          <a:xfrm>
            <a:off x="0" y="5543568"/>
            <a:ext cx="3657600" cy="1015663"/>
          </a:xfrm>
          <a:prstGeom prst="rect">
            <a:avLst/>
          </a:prstGeom>
          <a:noFill/>
          <a:ln w="9525">
            <a:noFill/>
            <a:miter lim="800000"/>
            <a:headEnd/>
            <a:tailEnd/>
          </a:ln>
          <a:effectLst/>
        </p:spPr>
        <p:txBody>
          <a:bodyPr>
            <a:spAutoFit/>
          </a:bodyPr>
          <a:lstStyle/>
          <a:p>
            <a:pPr>
              <a:spcBef>
                <a:spcPct val="50000"/>
              </a:spcBef>
            </a:pPr>
            <a:r>
              <a:rPr lang="en-US" dirty="0" err="1" smtClean="0">
                <a:solidFill>
                  <a:schemeClr val="bg1"/>
                </a:solidFill>
              </a:rPr>
              <a:t>Antitest</a:t>
            </a:r>
            <a:r>
              <a:rPr lang="en-US" dirty="0" smtClean="0">
                <a:solidFill>
                  <a:schemeClr val="bg1"/>
                </a:solidFill>
              </a:rPr>
              <a:t>-feedback</a:t>
            </a:r>
            <a:endParaRPr lang="hu-HU" dirty="0" smtClean="0">
              <a:solidFill>
                <a:schemeClr val="bg1"/>
              </a:solidFill>
            </a:endParaRPr>
          </a:p>
          <a:p>
            <a:pPr>
              <a:spcBef>
                <a:spcPct val="50000"/>
              </a:spcBef>
            </a:pPr>
            <a:r>
              <a:rPr lang="hu-HU" dirty="0" err="1" smtClean="0">
                <a:solidFill>
                  <a:schemeClr val="bg1"/>
                </a:solidFill>
              </a:rPr>
              <a:t>Rh-</a:t>
            </a:r>
            <a:r>
              <a:rPr lang="hu-HU" dirty="0" smtClean="0">
                <a:solidFill>
                  <a:schemeClr val="bg1"/>
                </a:solidFill>
              </a:rPr>
              <a:t> anya kezelése</a:t>
            </a:r>
            <a:endParaRPr lang="en-US" dirty="0">
              <a:solidFill>
                <a:schemeClr val="bg1"/>
              </a:solidFill>
            </a:endParaRPr>
          </a:p>
        </p:txBody>
      </p:sp>
      <p:pic>
        <p:nvPicPr>
          <p:cNvPr id="140337" name="Picture 49" descr="CH3F3"/>
          <p:cNvPicPr>
            <a:picLocks noChangeAspect="1" noChangeArrowheads="1"/>
          </p:cNvPicPr>
          <p:nvPr/>
        </p:nvPicPr>
        <p:blipFill>
          <a:blip r:embed="rId2"/>
          <a:srcRect t="7146" r="53291" b="52934"/>
          <a:stretch>
            <a:fillRect/>
          </a:stretch>
        </p:blipFill>
        <p:spPr bwMode="auto">
          <a:xfrm>
            <a:off x="4876800" y="3405924"/>
            <a:ext cx="2064316" cy="1821714"/>
          </a:xfrm>
          <a:prstGeom prst="rect">
            <a:avLst/>
          </a:prstGeom>
          <a:noFill/>
        </p:spPr>
      </p:pic>
      <p:grpSp>
        <p:nvGrpSpPr>
          <p:cNvPr id="10" name="Group 50"/>
          <p:cNvGrpSpPr>
            <a:grpSpLocks/>
          </p:cNvGrpSpPr>
          <p:nvPr/>
        </p:nvGrpSpPr>
        <p:grpSpPr bwMode="auto">
          <a:xfrm>
            <a:off x="5652120" y="4725144"/>
            <a:ext cx="2759031" cy="1458912"/>
            <a:chOff x="4829" y="3306"/>
            <a:chExt cx="1691" cy="1008"/>
          </a:xfrm>
        </p:grpSpPr>
        <p:sp>
          <p:nvSpPr>
            <p:cNvPr id="140339" name="AutoShape 51"/>
            <p:cNvSpPr>
              <a:spLocks/>
            </p:cNvSpPr>
            <p:nvPr/>
          </p:nvSpPr>
          <p:spPr bwMode="auto">
            <a:xfrm rot="16243342">
              <a:off x="4517" y="3618"/>
              <a:ext cx="1008" cy="384"/>
            </a:xfrm>
            <a:prstGeom prst="leftBrace">
              <a:avLst>
                <a:gd name="adj1" fmla="val 8333"/>
                <a:gd name="adj2" fmla="val 50000"/>
              </a:avLst>
            </a:prstGeom>
            <a:noFill/>
            <a:ln w="76200">
              <a:solidFill>
                <a:srgbClr val="FFFF00"/>
              </a:solidFill>
              <a:round/>
              <a:headEnd/>
              <a:tailEnd/>
            </a:ln>
            <a:effectLst/>
          </p:spPr>
          <p:txBody>
            <a:bodyPr wrap="none" anchor="ctr"/>
            <a:lstStyle/>
            <a:p>
              <a:endParaRPr lang="hu-HU"/>
            </a:p>
          </p:txBody>
        </p:sp>
        <p:sp>
          <p:nvSpPr>
            <p:cNvPr id="140340" name="Text Box 52"/>
            <p:cNvSpPr txBox="1">
              <a:spLocks noChangeArrowheads="1"/>
            </p:cNvSpPr>
            <p:nvPr/>
          </p:nvSpPr>
          <p:spPr bwMode="auto">
            <a:xfrm>
              <a:off x="5224" y="3911"/>
              <a:ext cx="1296" cy="316"/>
            </a:xfrm>
            <a:prstGeom prst="rect">
              <a:avLst/>
            </a:prstGeom>
            <a:noFill/>
            <a:ln w="9525">
              <a:solidFill>
                <a:srgbClr val="FFFF00"/>
              </a:solidFill>
              <a:miter lim="800000"/>
              <a:headEnd/>
              <a:tailEnd/>
            </a:ln>
            <a:effectLst/>
          </p:spPr>
          <p:txBody>
            <a:bodyPr>
              <a:spAutoFit/>
            </a:bodyPr>
            <a:lstStyle/>
            <a:p>
              <a:pPr algn="l">
                <a:spcBef>
                  <a:spcPct val="50000"/>
                </a:spcBef>
              </a:pPr>
              <a:r>
                <a:rPr lang="hu-HU" dirty="0" err="1">
                  <a:solidFill>
                    <a:schemeClr val="bg1"/>
                  </a:solidFill>
                </a:rPr>
                <a:t>Fc-receptor</a:t>
              </a:r>
              <a:endParaRPr lang="hu-HU" dirty="0">
                <a:solidFill>
                  <a:schemeClr val="bg1"/>
                </a:solidFill>
              </a:endParaRPr>
            </a:p>
          </p:txBody>
        </p:sp>
      </p:grpSp>
      <p:sp>
        <p:nvSpPr>
          <p:cNvPr id="52" name="Szövegdoboz 51"/>
          <p:cNvSpPr txBox="1"/>
          <p:nvPr/>
        </p:nvSpPr>
        <p:spPr>
          <a:xfrm>
            <a:off x="6000760" y="1071546"/>
            <a:ext cx="3034805" cy="830997"/>
          </a:xfrm>
          <a:prstGeom prst="rect">
            <a:avLst/>
          </a:prstGeom>
          <a:noFill/>
        </p:spPr>
        <p:txBody>
          <a:bodyPr wrap="none" rtlCol="0">
            <a:spAutoFit/>
          </a:bodyPr>
          <a:lstStyle/>
          <a:p>
            <a:r>
              <a:rPr lang="hu-HU" dirty="0" smtClean="0">
                <a:solidFill>
                  <a:srgbClr val="FFFF00"/>
                </a:solidFill>
              </a:rPr>
              <a:t>C3b-receptor (CR1)</a:t>
            </a:r>
          </a:p>
          <a:p>
            <a:r>
              <a:rPr lang="hu-HU" dirty="0" smtClean="0">
                <a:solidFill>
                  <a:srgbClr val="FFFF00"/>
                </a:solidFill>
              </a:rPr>
              <a:t>is negatív </a:t>
            </a:r>
            <a:r>
              <a:rPr lang="hu-HU" dirty="0" err="1" smtClean="0">
                <a:solidFill>
                  <a:srgbClr val="FFFF00"/>
                </a:solidFill>
              </a:rPr>
              <a:t>kostimuláció</a:t>
            </a:r>
            <a:endParaRPr lang="hu-HU" dirty="0">
              <a:solidFill>
                <a:srgbClr val="FFFF00"/>
              </a:solidFill>
            </a:endParaRPr>
          </a:p>
        </p:txBody>
      </p:sp>
      <p:sp>
        <p:nvSpPr>
          <p:cNvPr id="53" name="AutoShape 29"/>
          <p:cNvSpPr>
            <a:spLocks noChangeArrowheads="1"/>
          </p:cNvSpPr>
          <p:nvPr/>
        </p:nvSpPr>
        <p:spPr bwMode="auto">
          <a:xfrm flipH="1" flipV="1">
            <a:off x="3275856" y="1340768"/>
            <a:ext cx="304800" cy="457200"/>
          </a:xfrm>
          <a:prstGeom prst="triangle">
            <a:avLst>
              <a:gd name="adj" fmla="val 50000"/>
            </a:avLst>
          </a:prstGeom>
          <a:solidFill>
            <a:srgbClr val="FF3300"/>
          </a:solidFill>
          <a:ln w="9525">
            <a:solidFill>
              <a:srgbClr val="FF3300"/>
            </a:solidFill>
            <a:miter lim="800000"/>
            <a:headEnd/>
            <a:tailEnd/>
          </a:ln>
          <a:effectLst/>
        </p:spPr>
        <p:txBody>
          <a:bodyPr wrap="none" anchor="ctr"/>
          <a:lstStyle/>
          <a:p>
            <a:endParaRPr lang="hu-HU"/>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403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403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blinds(horizontal)">
                                      <p:cBhvr>
                                        <p:cTn id="31"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36" grpId="0" autoUpdateAnimBg="0"/>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2" descr="figure 9-02"/>
          <p:cNvPicPr>
            <a:picLocks noChangeAspect="1" noChangeArrowheads="1"/>
          </p:cNvPicPr>
          <p:nvPr/>
        </p:nvPicPr>
        <p:blipFill>
          <a:blip r:embed="rId2"/>
          <a:srcRect/>
          <a:stretch>
            <a:fillRect/>
          </a:stretch>
        </p:blipFill>
        <p:spPr bwMode="auto">
          <a:xfrm>
            <a:off x="1187450" y="981075"/>
            <a:ext cx="6927850" cy="5043488"/>
          </a:xfrm>
          <a:prstGeom prst="rect">
            <a:avLst/>
          </a:prstGeom>
          <a:noFill/>
          <a:ln w="9525">
            <a:noFill/>
            <a:miter lim="800000"/>
            <a:headEnd/>
            <a:tailEnd/>
          </a:ln>
        </p:spPr>
      </p:pic>
      <p:sp>
        <p:nvSpPr>
          <p:cNvPr id="131078" name="Text Box 6"/>
          <p:cNvSpPr txBox="1">
            <a:spLocks noChangeArrowheads="1"/>
          </p:cNvSpPr>
          <p:nvPr/>
        </p:nvSpPr>
        <p:spPr bwMode="auto">
          <a:xfrm>
            <a:off x="0" y="6021388"/>
            <a:ext cx="9144000" cy="457200"/>
          </a:xfrm>
          <a:prstGeom prst="rect">
            <a:avLst/>
          </a:prstGeom>
          <a:noFill/>
          <a:ln w="9525">
            <a:noFill/>
            <a:miter lim="800000"/>
            <a:headEnd/>
            <a:tailEnd/>
          </a:ln>
          <a:effectLst/>
        </p:spPr>
        <p:txBody>
          <a:bodyPr>
            <a:spAutoFit/>
          </a:bodyPr>
          <a:lstStyle/>
          <a:p>
            <a:pPr eaLnBrk="1" hangingPunct="1">
              <a:spcBef>
                <a:spcPct val="50000"/>
              </a:spcBef>
            </a:pPr>
            <a:r>
              <a:rPr lang="hu-HU" dirty="0" smtClean="0">
                <a:solidFill>
                  <a:schemeClr val="bg1"/>
                </a:solidFill>
              </a:rPr>
              <a:t>      </a:t>
            </a:r>
            <a:r>
              <a:rPr lang="nn-NO" dirty="0" smtClean="0">
                <a:solidFill>
                  <a:schemeClr val="bg1"/>
                </a:solidFill>
              </a:rPr>
              <a:t>TD-Antig</a:t>
            </a:r>
            <a:r>
              <a:rPr lang="hu-HU" dirty="0">
                <a:solidFill>
                  <a:schemeClr val="bg1"/>
                </a:solidFill>
              </a:rPr>
              <a:t>én</a:t>
            </a:r>
            <a:r>
              <a:rPr lang="nn-NO" dirty="0">
                <a:solidFill>
                  <a:schemeClr val="bg1"/>
                </a:solidFill>
              </a:rPr>
              <a:t> : </a:t>
            </a:r>
            <a:r>
              <a:rPr lang="hu-HU" dirty="0">
                <a:solidFill>
                  <a:schemeClr val="bg1"/>
                </a:solidFill>
              </a:rPr>
              <a:t>a </a:t>
            </a:r>
            <a:r>
              <a:rPr lang="hu-HU" dirty="0" err="1">
                <a:solidFill>
                  <a:schemeClr val="bg1"/>
                </a:solidFill>
              </a:rPr>
              <a:t>B-sejt</a:t>
            </a:r>
            <a:r>
              <a:rPr lang="hu-HU" dirty="0">
                <a:solidFill>
                  <a:schemeClr val="bg1"/>
                </a:solidFill>
              </a:rPr>
              <a:t> aktiválásához </a:t>
            </a:r>
            <a:r>
              <a:rPr lang="hu-HU" dirty="0" err="1">
                <a:solidFill>
                  <a:schemeClr val="bg1"/>
                </a:solidFill>
              </a:rPr>
              <a:t>T-helper</a:t>
            </a:r>
            <a:r>
              <a:rPr lang="hu-HU" dirty="0">
                <a:solidFill>
                  <a:schemeClr val="bg1"/>
                </a:solidFill>
              </a:rPr>
              <a:t> sejt is szükséges </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Rectangle 7"/>
          <p:cNvSpPr>
            <a:spLocks noGrp="1" noChangeArrowheads="1"/>
          </p:cNvSpPr>
          <p:nvPr>
            <p:ph type="body" idx="4294967295"/>
          </p:nvPr>
        </p:nvSpPr>
        <p:spPr>
          <a:xfrm>
            <a:off x="468313" y="2133600"/>
            <a:ext cx="8351837" cy="3455640"/>
          </a:xfrm>
        </p:spPr>
        <p:txBody>
          <a:bodyPr/>
          <a:lstStyle/>
          <a:p>
            <a:r>
              <a:rPr lang="hu-HU" sz="2400" dirty="0" err="1">
                <a:solidFill>
                  <a:srgbClr val="BFBFBF"/>
                </a:solidFill>
                <a:latin typeface="Comic Sans MS" pitchFamily="66" charset="0"/>
              </a:rPr>
              <a:t>Antigénprezentáció</a:t>
            </a:r>
            <a:r>
              <a:rPr lang="hu-HU" sz="2400" dirty="0">
                <a:solidFill>
                  <a:srgbClr val="BFBFBF"/>
                </a:solidFill>
                <a:latin typeface="Comic Sans MS" pitchFamily="66" charset="0"/>
              </a:rPr>
              <a:t> MHC </a:t>
            </a:r>
            <a:r>
              <a:rPr lang="hu-HU" sz="2400" dirty="0" err="1">
                <a:solidFill>
                  <a:srgbClr val="BFBFBF"/>
                </a:solidFill>
                <a:latin typeface="Comic Sans MS" pitchFamily="66" charset="0"/>
              </a:rPr>
              <a:t>II-vel</a:t>
            </a:r>
            <a:r>
              <a:rPr lang="hu-HU" sz="2400" dirty="0">
                <a:solidFill>
                  <a:srgbClr val="BFBFBF"/>
                </a:solidFill>
                <a:latin typeface="Comic Sans MS" pitchFamily="66" charset="0"/>
              </a:rPr>
              <a:t> a </a:t>
            </a:r>
            <a:r>
              <a:rPr lang="hu-HU" sz="2400" dirty="0" err="1">
                <a:solidFill>
                  <a:srgbClr val="BFBFBF"/>
                </a:solidFill>
                <a:latin typeface="Comic Sans MS" pitchFamily="66" charset="0"/>
              </a:rPr>
              <a:t>Th-nek</a:t>
            </a:r>
            <a:endParaRPr lang="hu-HU" sz="2400" dirty="0">
              <a:solidFill>
                <a:srgbClr val="BFBFBF"/>
              </a:solidFill>
              <a:latin typeface="Comic Sans MS" pitchFamily="66" charset="0"/>
            </a:endParaRPr>
          </a:p>
          <a:p>
            <a:r>
              <a:rPr lang="hu-HU" sz="2400" dirty="0" err="1">
                <a:solidFill>
                  <a:srgbClr val="BFBFBF"/>
                </a:solidFill>
                <a:latin typeface="Comic Sans MS" pitchFamily="66" charset="0"/>
              </a:rPr>
              <a:t>B-sejt</a:t>
            </a:r>
            <a:r>
              <a:rPr lang="hu-HU" sz="2400" dirty="0">
                <a:solidFill>
                  <a:srgbClr val="BFBFBF"/>
                </a:solidFill>
                <a:latin typeface="Comic Sans MS" pitchFamily="66" charset="0"/>
              </a:rPr>
              <a:t> aktiváció, </a:t>
            </a:r>
            <a:r>
              <a:rPr lang="hu-HU" sz="2400" dirty="0" err="1">
                <a:solidFill>
                  <a:srgbClr val="BFBFBF"/>
                </a:solidFill>
                <a:latin typeface="Comic Sans MS" pitchFamily="66" charset="0"/>
              </a:rPr>
              <a:t>Proliferáció</a:t>
            </a:r>
            <a:endParaRPr lang="hu-HU" sz="2400" dirty="0">
              <a:solidFill>
                <a:srgbClr val="BFBFBF"/>
              </a:solidFill>
              <a:latin typeface="Comic Sans MS" pitchFamily="66" charset="0"/>
            </a:endParaRPr>
          </a:p>
          <a:p>
            <a:r>
              <a:rPr lang="hu-HU" sz="2400" dirty="0">
                <a:solidFill>
                  <a:srgbClr val="FFFF66"/>
                </a:solidFill>
                <a:latin typeface="Comic Sans MS" pitchFamily="66" charset="0"/>
              </a:rPr>
              <a:t>Osztályváltás</a:t>
            </a:r>
          </a:p>
          <a:p>
            <a:r>
              <a:rPr lang="hu-HU" sz="2400" dirty="0">
                <a:solidFill>
                  <a:srgbClr val="BFBFBF"/>
                </a:solidFill>
                <a:latin typeface="Comic Sans MS" pitchFamily="66" charset="0"/>
              </a:rPr>
              <a:t>Affinitás érés</a:t>
            </a:r>
          </a:p>
          <a:p>
            <a:r>
              <a:rPr lang="hu-HU" sz="2400" dirty="0">
                <a:solidFill>
                  <a:srgbClr val="BFBFBF"/>
                </a:solidFill>
                <a:latin typeface="Comic Sans MS" pitchFamily="66" charset="0"/>
              </a:rPr>
              <a:t>Plazma- és memóriasejtté </a:t>
            </a:r>
            <a:r>
              <a:rPr lang="hu-HU" sz="2400" dirty="0" smtClean="0">
                <a:solidFill>
                  <a:srgbClr val="BFBFBF"/>
                </a:solidFill>
                <a:latin typeface="Comic Sans MS" pitchFamily="66" charset="0"/>
              </a:rPr>
              <a:t>differenciálódás</a:t>
            </a:r>
          </a:p>
          <a:p>
            <a:r>
              <a:rPr lang="hu-HU" sz="2400" dirty="0" smtClean="0">
                <a:solidFill>
                  <a:srgbClr val="BFBFBF"/>
                </a:solidFill>
                <a:latin typeface="Comic Sans MS" pitchFamily="66" charset="0"/>
              </a:rPr>
              <a:t>Idiotípus-hálózat</a:t>
            </a:r>
            <a:endParaRPr lang="hu-HU" sz="2400" dirty="0">
              <a:solidFill>
                <a:srgbClr val="BFBFBF"/>
              </a:solidFill>
              <a:latin typeface="Comic Sans MS" pitchFamily="66" charset="0"/>
            </a:endParaRPr>
          </a:p>
          <a:p>
            <a:r>
              <a:rPr lang="hu-HU" sz="2400" dirty="0">
                <a:solidFill>
                  <a:srgbClr val="BFBFBF"/>
                </a:solidFill>
                <a:latin typeface="Comic Sans MS" pitchFamily="66" charset="0"/>
              </a:rPr>
              <a:t>Effektor </a:t>
            </a:r>
            <a:r>
              <a:rPr lang="hu-HU" sz="2400" dirty="0" smtClean="0">
                <a:solidFill>
                  <a:srgbClr val="BFBFBF"/>
                </a:solidFill>
                <a:latin typeface="Comic Sans MS" pitchFamily="66" charset="0"/>
              </a:rPr>
              <a:t>hatás-monoklonális biotechnológia</a:t>
            </a:r>
            <a:endParaRPr lang="hu-HU" sz="2400" dirty="0">
              <a:solidFill>
                <a:srgbClr val="BFBFBF"/>
              </a:solidFill>
              <a:latin typeface="Comic Sans MS" pitchFamily="66" charset="0"/>
            </a:endParaRPr>
          </a:p>
        </p:txBody>
      </p:sp>
    </p:spTree>
    <p:extLst>
      <p:ext uri="{BB962C8B-B14F-4D97-AF65-F5344CB8AC3E}">
        <p14:creationId xmlns:p14="http://schemas.microsoft.com/office/powerpoint/2010/main" val="128291710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2"/>
          <p:cNvPicPr>
            <a:picLocks noChangeAspect="1" noChangeArrowheads="1"/>
          </p:cNvPicPr>
          <p:nvPr/>
        </p:nvPicPr>
        <p:blipFill>
          <a:blip r:embed="rId2"/>
          <a:srcRect/>
          <a:stretch>
            <a:fillRect/>
          </a:stretch>
        </p:blipFill>
        <p:spPr bwMode="auto">
          <a:xfrm>
            <a:off x="1908175" y="1196975"/>
            <a:ext cx="5867400" cy="5087938"/>
          </a:xfrm>
          <a:prstGeom prst="rect">
            <a:avLst/>
          </a:prstGeom>
          <a:noFill/>
        </p:spPr>
      </p:pic>
      <p:sp>
        <p:nvSpPr>
          <p:cNvPr id="137219" name="Text Box 3"/>
          <p:cNvSpPr txBox="1">
            <a:spLocks noChangeArrowheads="1"/>
          </p:cNvSpPr>
          <p:nvPr/>
        </p:nvSpPr>
        <p:spPr bwMode="auto">
          <a:xfrm>
            <a:off x="3492500" y="404813"/>
            <a:ext cx="2376488" cy="457200"/>
          </a:xfrm>
          <a:prstGeom prst="rect">
            <a:avLst/>
          </a:prstGeom>
          <a:solidFill>
            <a:srgbClr val="000066"/>
          </a:solidFill>
          <a:ln w="9525">
            <a:noFill/>
            <a:miter lim="800000"/>
            <a:headEnd/>
            <a:tailEnd/>
          </a:ln>
          <a:effectLst/>
        </p:spPr>
        <p:txBody>
          <a:bodyPr>
            <a:spAutoFit/>
          </a:bodyPr>
          <a:lstStyle/>
          <a:p>
            <a:pPr eaLnBrk="1" hangingPunct="1">
              <a:spcBef>
                <a:spcPct val="50000"/>
              </a:spcBef>
            </a:pPr>
            <a:r>
              <a:rPr lang="hu-HU" b="1" dirty="0">
                <a:solidFill>
                  <a:schemeClr val="bg1"/>
                </a:solidFill>
              </a:rPr>
              <a:t>IZOTÍPUSOK</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9CCFF"/>
        </a:solidFill>
        <a:effectLst/>
      </p:bgPr>
    </p:bg>
    <p:spTree>
      <p:nvGrpSpPr>
        <p:cNvPr id="1" name=""/>
        <p:cNvGrpSpPr/>
        <p:nvPr/>
      </p:nvGrpSpPr>
      <p:grpSpPr>
        <a:xfrm>
          <a:off x="0" y="0"/>
          <a:ext cx="0" cy="0"/>
          <a:chOff x="0" y="0"/>
          <a:chExt cx="0" cy="0"/>
        </a:xfrm>
      </p:grpSpPr>
      <p:sp>
        <p:nvSpPr>
          <p:cNvPr id="155650" name="Text Box 2"/>
          <p:cNvSpPr txBox="1">
            <a:spLocks noChangeArrowheads="1"/>
          </p:cNvSpPr>
          <p:nvPr/>
        </p:nvSpPr>
        <p:spPr bwMode="auto">
          <a:xfrm>
            <a:off x="212725" y="727075"/>
            <a:ext cx="184150" cy="457200"/>
          </a:xfrm>
          <a:prstGeom prst="rect">
            <a:avLst/>
          </a:prstGeom>
          <a:noFill/>
          <a:ln w="9525">
            <a:noFill/>
            <a:miter lim="800000"/>
            <a:headEnd/>
            <a:tailEnd/>
          </a:ln>
        </p:spPr>
        <p:txBody>
          <a:bodyPr wrap="none">
            <a:spAutoFit/>
          </a:bodyPr>
          <a:lstStyle/>
          <a:p>
            <a:pPr eaLnBrk="0" hangingPunct="0"/>
            <a:endParaRPr lang="hu-HU">
              <a:solidFill>
                <a:srgbClr val="FFFFFF"/>
              </a:solidFill>
              <a:cs typeface="Arial" pitchFamily="34" charset="0"/>
            </a:endParaRPr>
          </a:p>
        </p:txBody>
      </p:sp>
      <p:sp>
        <p:nvSpPr>
          <p:cNvPr id="155651" name="Freeform 3" descr="Barna márvány"/>
          <p:cNvSpPr>
            <a:spLocks/>
          </p:cNvSpPr>
          <p:nvPr/>
        </p:nvSpPr>
        <p:spPr bwMode="auto">
          <a:xfrm>
            <a:off x="5562600" y="1524000"/>
            <a:ext cx="1100138" cy="1155700"/>
          </a:xfrm>
          <a:custGeom>
            <a:avLst/>
            <a:gdLst>
              <a:gd name="T0" fmla="*/ 2147483647 w 2664"/>
              <a:gd name="T1" fmla="*/ 2147483647 h 1946"/>
              <a:gd name="T2" fmla="*/ 2147483647 w 2664"/>
              <a:gd name="T3" fmla="*/ 0 h 1946"/>
              <a:gd name="T4" fmla="*/ 2147483647 w 2664"/>
              <a:gd name="T5" fmla="*/ 2147483647 h 1946"/>
              <a:gd name="T6" fmla="*/ 2147483647 w 2664"/>
              <a:gd name="T7" fmla="*/ 2147483647 h 1946"/>
              <a:gd name="T8" fmla="*/ 2147483647 w 2664"/>
              <a:gd name="T9" fmla="*/ 2147483647 h 1946"/>
              <a:gd name="T10" fmla="*/ 2147483647 w 2664"/>
              <a:gd name="T11" fmla="*/ 2147483647 h 1946"/>
              <a:gd name="T12" fmla="*/ 2147483647 w 2664"/>
              <a:gd name="T13" fmla="*/ 2147483647 h 1946"/>
              <a:gd name="T14" fmla="*/ 2147483647 w 2664"/>
              <a:gd name="T15" fmla="*/ 2147483647 h 1946"/>
              <a:gd name="T16" fmla="*/ 2147483647 w 2664"/>
              <a:gd name="T17" fmla="*/ 2147483647 h 1946"/>
              <a:gd name="T18" fmla="*/ 2147483647 w 2664"/>
              <a:gd name="T19" fmla="*/ 2147483647 h 1946"/>
              <a:gd name="T20" fmla="*/ 2147483647 w 2664"/>
              <a:gd name="T21" fmla="*/ 2147483647 h 1946"/>
              <a:gd name="T22" fmla="*/ 2147483647 w 2664"/>
              <a:gd name="T23" fmla="*/ 2147483647 h 1946"/>
              <a:gd name="T24" fmla="*/ 2147483647 w 2664"/>
              <a:gd name="T25" fmla="*/ 2147483647 h 1946"/>
              <a:gd name="T26" fmla="*/ 2147483647 w 2664"/>
              <a:gd name="T27" fmla="*/ 2147483647 h 1946"/>
              <a:gd name="T28" fmla="*/ 2147483647 w 2664"/>
              <a:gd name="T29" fmla="*/ 2147483647 h 1946"/>
              <a:gd name="T30" fmla="*/ 1478921496 w 2664"/>
              <a:gd name="T31" fmla="*/ 2147483647 h 1946"/>
              <a:gd name="T32" fmla="*/ 2147483647 w 2664"/>
              <a:gd name="T33" fmla="*/ 2147483647 h 1946"/>
              <a:gd name="T34" fmla="*/ 2147483647 w 2664"/>
              <a:gd name="T35" fmla="*/ 2147483647 h 1946"/>
              <a:gd name="T36" fmla="*/ 2147483647 w 2664"/>
              <a:gd name="T37" fmla="*/ 2147483647 h 1946"/>
              <a:gd name="T38" fmla="*/ 2147483647 w 2664"/>
              <a:gd name="T39" fmla="*/ 2147483647 h 1946"/>
              <a:gd name="T40" fmla="*/ 2147483647 w 2664"/>
              <a:gd name="T41" fmla="*/ 2147483647 h 1946"/>
              <a:gd name="T42" fmla="*/ 2147483647 w 2664"/>
              <a:gd name="T43" fmla="*/ 2147483647 h 1946"/>
              <a:gd name="T44" fmla="*/ 2147483647 w 2664"/>
              <a:gd name="T45" fmla="*/ 2147483647 h 1946"/>
              <a:gd name="T46" fmla="*/ 2147483647 w 2664"/>
              <a:gd name="T47" fmla="*/ 2147483647 h 1946"/>
              <a:gd name="T48" fmla="*/ 2147483647 w 2664"/>
              <a:gd name="T49" fmla="*/ 2147483647 h 1946"/>
              <a:gd name="T50" fmla="*/ 2147483647 w 2664"/>
              <a:gd name="T51" fmla="*/ 2147483647 h 1946"/>
              <a:gd name="T52" fmla="*/ 2147483647 w 2664"/>
              <a:gd name="T53" fmla="*/ 2147483647 h 1946"/>
              <a:gd name="T54" fmla="*/ 2147483647 w 2664"/>
              <a:gd name="T55" fmla="*/ 2147483647 h 1946"/>
              <a:gd name="T56" fmla="*/ 2147483647 w 2664"/>
              <a:gd name="T57" fmla="*/ 2147483647 h 1946"/>
              <a:gd name="T58" fmla="*/ 2147483647 w 2664"/>
              <a:gd name="T59" fmla="*/ 2147483647 h 1946"/>
              <a:gd name="T60" fmla="*/ 2147483647 w 2664"/>
              <a:gd name="T61" fmla="*/ 2147483647 h 1946"/>
              <a:gd name="T62" fmla="*/ 2147483647 w 2664"/>
              <a:gd name="T63" fmla="*/ 2147483647 h 1946"/>
              <a:gd name="T64" fmla="*/ 2147483647 w 2664"/>
              <a:gd name="T65" fmla="*/ 2147483647 h 1946"/>
              <a:gd name="T66" fmla="*/ 2147483647 w 2664"/>
              <a:gd name="T67" fmla="*/ 2147483647 h 1946"/>
              <a:gd name="T68" fmla="*/ 2147483647 w 2664"/>
              <a:gd name="T69" fmla="*/ 2147483647 h 1946"/>
              <a:gd name="T70" fmla="*/ 2147483647 w 2664"/>
              <a:gd name="T71" fmla="*/ 2147483647 h 1946"/>
              <a:gd name="T72" fmla="*/ 2147483647 w 2664"/>
              <a:gd name="T73" fmla="*/ 2147483647 h 1946"/>
              <a:gd name="T74" fmla="*/ 2147483647 w 2664"/>
              <a:gd name="T75" fmla="*/ 2147483647 h 1946"/>
              <a:gd name="T76" fmla="*/ 2147483647 w 2664"/>
              <a:gd name="T77" fmla="*/ 2147483647 h 1946"/>
              <a:gd name="T78" fmla="*/ 2147483647 w 2664"/>
              <a:gd name="T79" fmla="*/ 2147483647 h 1946"/>
              <a:gd name="T80" fmla="*/ 2147483647 w 2664"/>
              <a:gd name="T81" fmla="*/ 2147483647 h 1946"/>
              <a:gd name="T82" fmla="*/ 2147483647 w 2664"/>
              <a:gd name="T83" fmla="*/ 2147483647 h 1946"/>
              <a:gd name="T84" fmla="*/ 2147483647 w 2664"/>
              <a:gd name="T85" fmla="*/ 2147483647 h 1946"/>
              <a:gd name="T86" fmla="*/ 2147483647 w 2664"/>
              <a:gd name="T87" fmla="*/ 2147483647 h 1946"/>
              <a:gd name="T88" fmla="*/ 2147483647 w 2664"/>
              <a:gd name="T89" fmla="*/ 2147483647 h 1946"/>
              <a:gd name="T90" fmla="*/ 2147483647 w 2664"/>
              <a:gd name="T91" fmla="*/ 2147483647 h 1946"/>
              <a:gd name="T92" fmla="*/ 2147483647 w 2664"/>
              <a:gd name="T93" fmla="*/ 2147483647 h 1946"/>
              <a:gd name="T94" fmla="*/ 2147483647 w 2664"/>
              <a:gd name="T95" fmla="*/ 2147483647 h 1946"/>
              <a:gd name="T96" fmla="*/ 2147483647 w 2664"/>
              <a:gd name="T97" fmla="*/ 2147483647 h 1946"/>
              <a:gd name="T98" fmla="*/ 2147483647 w 2664"/>
              <a:gd name="T99" fmla="*/ 2147483647 h 1946"/>
              <a:gd name="T100" fmla="*/ 2147483647 w 2664"/>
              <a:gd name="T101" fmla="*/ 2147483647 h 19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4"/>
              <a:gd name="T154" fmla="*/ 0 h 1946"/>
              <a:gd name="T155" fmla="*/ 2664 w 2664"/>
              <a:gd name="T156" fmla="*/ 1946 h 194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4" h="1946">
                <a:moveTo>
                  <a:pt x="1362" y="81"/>
                </a:moveTo>
                <a:cubicBezTo>
                  <a:pt x="1342" y="21"/>
                  <a:pt x="1288" y="17"/>
                  <a:pt x="1236" y="0"/>
                </a:cubicBezTo>
                <a:cubicBezTo>
                  <a:pt x="1218" y="18"/>
                  <a:pt x="1205" y="43"/>
                  <a:pt x="1182" y="54"/>
                </a:cubicBezTo>
                <a:cubicBezTo>
                  <a:pt x="1057" y="117"/>
                  <a:pt x="903" y="111"/>
                  <a:pt x="768" y="117"/>
                </a:cubicBezTo>
                <a:cubicBezTo>
                  <a:pt x="736" y="128"/>
                  <a:pt x="697" y="125"/>
                  <a:pt x="669" y="144"/>
                </a:cubicBezTo>
                <a:cubicBezTo>
                  <a:pt x="651" y="156"/>
                  <a:pt x="633" y="198"/>
                  <a:pt x="633" y="198"/>
                </a:cubicBezTo>
                <a:cubicBezTo>
                  <a:pt x="612" y="283"/>
                  <a:pt x="555" y="255"/>
                  <a:pt x="462" y="261"/>
                </a:cubicBezTo>
                <a:cubicBezTo>
                  <a:pt x="418" y="305"/>
                  <a:pt x="435" y="291"/>
                  <a:pt x="363" y="342"/>
                </a:cubicBezTo>
                <a:cubicBezTo>
                  <a:pt x="345" y="355"/>
                  <a:pt x="327" y="366"/>
                  <a:pt x="309" y="378"/>
                </a:cubicBezTo>
                <a:cubicBezTo>
                  <a:pt x="300" y="384"/>
                  <a:pt x="282" y="396"/>
                  <a:pt x="282" y="396"/>
                </a:cubicBezTo>
                <a:cubicBezTo>
                  <a:pt x="261" y="428"/>
                  <a:pt x="252" y="440"/>
                  <a:pt x="264" y="477"/>
                </a:cubicBezTo>
                <a:cubicBezTo>
                  <a:pt x="261" y="501"/>
                  <a:pt x="270" y="530"/>
                  <a:pt x="255" y="549"/>
                </a:cubicBezTo>
                <a:cubicBezTo>
                  <a:pt x="237" y="570"/>
                  <a:pt x="157" y="580"/>
                  <a:pt x="129" y="585"/>
                </a:cubicBezTo>
                <a:cubicBezTo>
                  <a:pt x="120" y="591"/>
                  <a:pt x="109" y="595"/>
                  <a:pt x="102" y="603"/>
                </a:cubicBezTo>
                <a:cubicBezTo>
                  <a:pt x="88" y="619"/>
                  <a:pt x="66" y="657"/>
                  <a:pt x="66" y="657"/>
                </a:cubicBezTo>
                <a:cubicBezTo>
                  <a:pt x="46" y="778"/>
                  <a:pt x="74" y="739"/>
                  <a:pt x="21" y="792"/>
                </a:cubicBezTo>
                <a:cubicBezTo>
                  <a:pt x="13" y="851"/>
                  <a:pt x="0" y="868"/>
                  <a:pt x="48" y="900"/>
                </a:cubicBezTo>
                <a:cubicBezTo>
                  <a:pt x="53" y="918"/>
                  <a:pt x="62" y="972"/>
                  <a:pt x="84" y="990"/>
                </a:cubicBezTo>
                <a:cubicBezTo>
                  <a:pt x="91" y="996"/>
                  <a:pt x="103" y="995"/>
                  <a:pt x="111" y="999"/>
                </a:cubicBezTo>
                <a:cubicBezTo>
                  <a:pt x="168" y="1028"/>
                  <a:pt x="224" y="1051"/>
                  <a:pt x="282" y="1080"/>
                </a:cubicBezTo>
                <a:cubicBezTo>
                  <a:pt x="318" y="1098"/>
                  <a:pt x="390" y="1134"/>
                  <a:pt x="390" y="1134"/>
                </a:cubicBezTo>
                <a:cubicBezTo>
                  <a:pt x="470" y="1107"/>
                  <a:pt x="535" y="1132"/>
                  <a:pt x="615" y="1152"/>
                </a:cubicBezTo>
                <a:cubicBezTo>
                  <a:pt x="633" y="1188"/>
                  <a:pt x="651" y="1224"/>
                  <a:pt x="669" y="1260"/>
                </a:cubicBezTo>
                <a:cubicBezTo>
                  <a:pt x="677" y="1276"/>
                  <a:pt x="705" y="1265"/>
                  <a:pt x="723" y="1269"/>
                </a:cubicBezTo>
                <a:cubicBezTo>
                  <a:pt x="801" y="1289"/>
                  <a:pt x="877" y="1301"/>
                  <a:pt x="957" y="1314"/>
                </a:cubicBezTo>
                <a:cubicBezTo>
                  <a:pt x="987" y="1319"/>
                  <a:pt x="1017" y="1324"/>
                  <a:pt x="1047" y="1332"/>
                </a:cubicBezTo>
                <a:cubicBezTo>
                  <a:pt x="1084" y="1342"/>
                  <a:pt x="1118" y="1361"/>
                  <a:pt x="1155" y="1368"/>
                </a:cubicBezTo>
                <a:cubicBezTo>
                  <a:pt x="1331" y="1403"/>
                  <a:pt x="1507" y="1429"/>
                  <a:pt x="1686" y="1449"/>
                </a:cubicBezTo>
                <a:cubicBezTo>
                  <a:pt x="1695" y="1440"/>
                  <a:pt x="1701" y="1419"/>
                  <a:pt x="1713" y="1422"/>
                </a:cubicBezTo>
                <a:cubicBezTo>
                  <a:pt x="1725" y="1425"/>
                  <a:pt x="1719" y="1446"/>
                  <a:pt x="1722" y="1458"/>
                </a:cubicBezTo>
                <a:cubicBezTo>
                  <a:pt x="1728" y="1488"/>
                  <a:pt x="1724" y="1522"/>
                  <a:pt x="1740" y="1548"/>
                </a:cubicBezTo>
                <a:cubicBezTo>
                  <a:pt x="1756" y="1573"/>
                  <a:pt x="1792" y="1580"/>
                  <a:pt x="1812" y="1602"/>
                </a:cubicBezTo>
                <a:cubicBezTo>
                  <a:pt x="1841" y="1634"/>
                  <a:pt x="1860" y="1674"/>
                  <a:pt x="1884" y="1710"/>
                </a:cubicBezTo>
                <a:cubicBezTo>
                  <a:pt x="1894" y="1758"/>
                  <a:pt x="1899" y="1842"/>
                  <a:pt x="1938" y="1881"/>
                </a:cubicBezTo>
                <a:cubicBezTo>
                  <a:pt x="1974" y="1917"/>
                  <a:pt x="2041" y="1911"/>
                  <a:pt x="2082" y="1917"/>
                </a:cubicBezTo>
                <a:cubicBezTo>
                  <a:pt x="2212" y="1936"/>
                  <a:pt x="2220" y="1928"/>
                  <a:pt x="2406" y="1935"/>
                </a:cubicBezTo>
                <a:cubicBezTo>
                  <a:pt x="2418" y="1938"/>
                  <a:pt x="2430" y="1946"/>
                  <a:pt x="2442" y="1944"/>
                </a:cubicBezTo>
                <a:cubicBezTo>
                  <a:pt x="2494" y="1938"/>
                  <a:pt x="2490" y="1880"/>
                  <a:pt x="2514" y="1845"/>
                </a:cubicBezTo>
                <a:cubicBezTo>
                  <a:pt x="2531" y="1779"/>
                  <a:pt x="2545" y="1719"/>
                  <a:pt x="2586" y="1665"/>
                </a:cubicBezTo>
                <a:cubicBezTo>
                  <a:pt x="2614" y="1582"/>
                  <a:pt x="2626" y="1490"/>
                  <a:pt x="2640" y="1404"/>
                </a:cubicBezTo>
                <a:cubicBezTo>
                  <a:pt x="2650" y="1115"/>
                  <a:pt x="2654" y="1213"/>
                  <a:pt x="2640" y="954"/>
                </a:cubicBezTo>
                <a:cubicBezTo>
                  <a:pt x="2634" y="842"/>
                  <a:pt x="2664" y="773"/>
                  <a:pt x="2559" y="738"/>
                </a:cubicBezTo>
                <a:cubicBezTo>
                  <a:pt x="2525" y="636"/>
                  <a:pt x="2554" y="697"/>
                  <a:pt x="2433" y="576"/>
                </a:cubicBezTo>
                <a:cubicBezTo>
                  <a:pt x="2404" y="547"/>
                  <a:pt x="2379" y="507"/>
                  <a:pt x="2343" y="486"/>
                </a:cubicBezTo>
                <a:cubicBezTo>
                  <a:pt x="2228" y="417"/>
                  <a:pt x="2124" y="403"/>
                  <a:pt x="1992" y="387"/>
                </a:cubicBezTo>
                <a:cubicBezTo>
                  <a:pt x="1934" y="368"/>
                  <a:pt x="1780" y="350"/>
                  <a:pt x="1731" y="315"/>
                </a:cubicBezTo>
                <a:cubicBezTo>
                  <a:pt x="1704" y="296"/>
                  <a:pt x="1685" y="259"/>
                  <a:pt x="1668" y="234"/>
                </a:cubicBezTo>
                <a:cubicBezTo>
                  <a:pt x="1649" y="206"/>
                  <a:pt x="1671" y="204"/>
                  <a:pt x="1641" y="180"/>
                </a:cubicBezTo>
                <a:cubicBezTo>
                  <a:pt x="1625" y="167"/>
                  <a:pt x="1604" y="164"/>
                  <a:pt x="1587" y="153"/>
                </a:cubicBezTo>
                <a:cubicBezTo>
                  <a:pt x="1581" y="144"/>
                  <a:pt x="1578" y="132"/>
                  <a:pt x="1569" y="126"/>
                </a:cubicBezTo>
                <a:cubicBezTo>
                  <a:pt x="1520" y="96"/>
                  <a:pt x="1417" y="81"/>
                  <a:pt x="1362" y="81"/>
                </a:cubicBezTo>
                <a:close/>
              </a:path>
            </a:pathLst>
          </a:custGeom>
          <a:blipFill dpi="0" rotWithShape="0">
            <a:blip r:embed="rId3" cstate="print"/>
            <a:srcRect/>
            <a:tile tx="0" ty="0" sx="100000" sy="100000" flip="none" algn="tl"/>
          </a:blipFill>
          <a:ln w="9525">
            <a:solidFill>
              <a:schemeClr val="tx1"/>
            </a:solidFill>
            <a:round/>
            <a:headEnd/>
            <a:tailEnd/>
          </a:ln>
        </p:spPr>
        <p:txBody>
          <a:bodyPr/>
          <a:lstStyle/>
          <a:p>
            <a:pPr algn="ctr" eaLnBrk="0" hangingPunct="0"/>
            <a:endParaRPr lang="hu-HU">
              <a:solidFill>
                <a:srgbClr val="FFFF00"/>
              </a:solidFill>
              <a:latin typeface="Comic Sans MS" pitchFamily="66" charset="0"/>
            </a:endParaRPr>
          </a:p>
        </p:txBody>
      </p:sp>
      <p:sp>
        <p:nvSpPr>
          <p:cNvPr id="155652" name="Freeform 4" descr="Homok"/>
          <p:cNvSpPr>
            <a:spLocks/>
          </p:cNvSpPr>
          <p:nvPr/>
        </p:nvSpPr>
        <p:spPr bwMode="auto">
          <a:xfrm>
            <a:off x="7848600" y="1752600"/>
            <a:ext cx="684213" cy="796925"/>
          </a:xfrm>
          <a:custGeom>
            <a:avLst/>
            <a:gdLst>
              <a:gd name="T0" fmla="*/ 2147483647 w 888"/>
              <a:gd name="T1" fmla="*/ 2147483647 h 796"/>
              <a:gd name="T2" fmla="*/ 2147483647 w 888"/>
              <a:gd name="T3" fmla="*/ 2147483647 h 796"/>
              <a:gd name="T4" fmla="*/ 2147483647 w 888"/>
              <a:gd name="T5" fmla="*/ 2147483647 h 796"/>
              <a:gd name="T6" fmla="*/ 2147483647 w 888"/>
              <a:gd name="T7" fmla="*/ 2147483647 h 796"/>
              <a:gd name="T8" fmla="*/ 2147483647 w 888"/>
              <a:gd name="T9" fmla="*/ 2147483647 h 796"/>
              <a:gd name="T10" fmla="*/ 2147483647 w 888"/>
              <a:gd name="T11" fmla="*/ 2147483647 h 796"/>
              <a:gd name="T12" fmla="*/ 2147483647 w 888"/>
              <a:gd name="T13" fmla="*/ 2147483647 h 796"/>
              <a:gd name="T14" fmla="*/ 2147483647 w 888"/>
              <a:gd name="T15" fmla="*/ 2147483647 h 796"/>
              <a:gd name="T16" fmla="*/ 2147483647 w 888"/>
              <a:gd name="T17" fmla="*/ 2147483647 h 796"/>
              <a:gd name="T18" fmla="*/ 2147483647 w 888"/>
              <a:gd name="T19" fmla="*/ 2147483647 h 796"/>
              <a:gd name="T20" fmla="*/ 2147483647 w 888"/>
              <a:gd name="T21" fmla="*/ 2147483647 h 796"/>
              <a:gd name="T22" fmla="*/ 2147483647 w 888"/>
              <a:gd name="T23" fmla="*/ 2147483647 h 796"/>
              <a:gd name="T24" fmla="*/ 2147483647 w 888"/>
              <a:gd name="T25" fmla="*/ 2147483647 h 796"/>
              <a:gd name="T26" fmla="*/ 2147483647 w 888"/>
              <a:gd name="T27" fmla="*/ 2147483647 h 796"/>
              <a:gd name="T28" fmla="*/ 2147483647 w 888"/>
              <a:gd name="T29" fmla="*/ 2147483647 h 796"/>
              <a:gd name="T30" fmla="*/ 2147483647 w 888"/>
              <a:gd name="T31" fmla="*/ 2147483647 h 796"/>
              <a:gd name="T32" fmla="*/ 2147483647 w 888"/>
              <a:gd name="T33" fmla="*/ 2147483647 h 796"/>
              <a:gd name="T34" fmla="*/ 2147483647 w 888"/>
              <a:gd name="T35" fmla="*/ 2147483647 h 7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88"/>
              <a:gd name="T55" fmla="*/ 0 h 796"/>
              <a:gd name="T56" fmla="*/ 888 w 888"/>
              <a:gd name="T57" fmla="*/ 796 h 79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88" h="796">
                <a:moveTo>
                  <a:pt x="665" y="76"/>
                </a:moveTo>
                <a:cubicBezTo>
                  <a:pt x="650" y="32"/>
                  <a:pt x="615" y="17"/>
                  <a:pt x="575" y="4"/>
                </a:cubicBezTo>
                <a:cubicBezTo>
                  <a:pt x="482" y="27"/>
                  <a:pt x="598" y="0"/>
                  <a:pt x="404" y="22"/>
                </a:cubicBezTo>
                <a:cubicBezTo>
                  <a:pt x="373" y="25"/>
                  <a:pt x="323" y="67"/>
                  <a:pt x="323" y="67"/>
                </a:cubicBezTo>
                <a:cubicBezTo>
                  <a:pt x="293" y="112"/>
                  <a:pt x="199" y="186"/>
                  <a:pt x="170" y="202"/>
                </a:cubicBezTo>
                <a:cubicBezTo>
                  <a:pt x="145" y="216"/>
                  <a:pt x="55" y="216"/>
                  <a:pt x="17" y="229"/>
                </a:cubicBezTo>
                <a:cubicBezTo>
                  <a:pt x="0" y="345"/>
                  <a:pt x="34" y="395"/>
                  <a:pt x="125" y="463"/>
                </a:cubicBezTo>
                <a:cubicBezTo>
                  <a:pt x="158" y="529"/>
                  <a:pt x="150" y="563"/>
                  <a:pt x="161" y="643"/>
                </a:cubicBezTo>
                <a:cubicBezTo>
                  <a:pt x="165" y="672"/>
                  <a:pt x="224" y="706"/>
                  <a:pt x="224" y="706"/>
                </a:cubicBezTo>
                <a:cubicBezTo>
                  <a:pt x="278" y="787"/>
                  <a:pt x="450" y="757"/>
                  <a:pt x="512" y="760"/>
                </a:cubicBezTo>
                <a:cubicBezTo>
                  <a:pt x="622" y="791"/>
                  <a:pt x="628" y="788"/>
                  <a:pt x="773" y="796"/>
                </a:cubicBezTo>
                <a:cubicBezTo>
                  <a:pt x="888" y="767"/>
                  <a:pt x="782" y="666"/>
                  <a:pt x="854" y="571"/>
                </a:cubicBezTo>
                <a:cubicBezTo>
                  <a:pt x="874" y="510"/>
                  <a:pt x="878" y="510"/>
                  <a:pt x="854" y="409"/>
                </a:cubicBezTo>
                <a:cubicBezTo>
                  <a:pt x="849" y="388"/>
                  <a:pt x="830" y="373"/>
                  <a:pt x="818" y="355"/>
                </a:cubicBezTo>
                <a:cubicBezTo>
                  <a:pt x="812" y="346"/>
                  <a:pt x="800" y="328"/>
                  <a:pt x="800" y="328"/>
                </a:cubicBezTo>
                <a:cubicBezTo>
                  <a:pt x="787" y="250"/>
                  <a:pt x="770" y="158"/>
                  <a:pt x="701" y="112"/>
                </a:cubicBezTo>
                <a:cubicBezTo>
                  <a:pt x="671" y="66"/>
                  <a:pt x="699" y="98"/>
                  <a:pt x="656" y="76"/>
                </a:cubicBezTo>
                <a:cubicBezTo>
                  <a:pt x="653" y="75"/>
                  <a:pt x="662" y="76"/>
                  <a:pt x="665" y="76"/>
                </a:cubicBezTo>
                <a:close/>
              </a:path>
            </a:pathLst>
          </a:custGeom>
          <a:blipFill dpi="0" rotWithShape="0">
            <a:blip r:embed="rId4" cstate="print"/>
            <a:srcRect/>
            <a:tile tx="0" ty="0" sx="100000" sy="100000" flip="none" algn="tl"/>
          </a:blipFill>
          <a:ln w="9525">
            <a:solidFill>
              <a:schemeClr val="tx1"/>
            </a:solidFill>
            <a:round/>
            <a:headEnd/>
            <a:tailEnd/>
          </a:ln>
        </p:spPr>
        <p:txBody>
          <a:bodyPr/>
          <a:lstStyle/>
          <a:p>
            <a:pPr algn="ctr" eaLnBrk="0" hangingPunct="0"/>
            <a:endParaRPr lang="hu-HU">
              <a:solidFill>
                <a:srgbClr val="FFFF00"/>
              </a:solidFill>
              <a:latin typeface="Comic Sans MS" pitchFamily="66" charset="0"/>
            </a:endParaRPr>
          </a:p>
        </p:txBody>
      </p:sp>
      <p:grpSp>
        <p:nvGrpSpPr>
          <p:cNvPr id="155653" name="Group 5"/>
          <p:cNvGrpSpPr>
            <a:grpSpLocks/>
          </p:cNvGrpSpPr>
          <p:nvPr/>
        </p:nvGrpSpPr>
        <p:grpSpPr bwMode="auto">
          <a:xfrm>
            <a:off x="381000" y="381000"/>
            <a:ext cx="5105400" cy="2819400"/>
            <a:chOff x="288" y="240"/>
            <a:chExt cx="3216" cy="1776"/>
          </a:xfrm>
        </p:grpSpPr>
        <p:sp>
          <p:nvSpPr>
            <p:cNvPr id="155689" name="Text Box 6"/>
            <p:cNvSpPr txBox="1">
              <a:spLocks noChangeArrowheads="1"/>
            </p:cNvSpPr>
            <p:nvPr/>
          </p:nvSpPr>
          <p:spPr bwMode="auto">
            <a:xfrm>
              <a:off x="288" y="240"/>
              <a:ext cx="1847" cy="748"/>
            </a:xfrm>
            <a:prstGeom prst="rect">
              <a:avLst/>
            </a:prstGeom>
            <a:noFill/>
            <a:ln w="9525">
              <a:noFill/>
              <a:miter lim="800000"/>
              <a:headEnd/>
              <a:tailEnd/>
            </a:ln>
          </p:spPr>
          <p:txBody>
            <a:bodyPr wrap="none">
              <a:spAutoFit/>
            </a:bodyPr>
            <a:lstStyle/>
            <a:p>
              <a:pPr eaLnBrk="0" hangingPunct="0"/>
              <a:r>
                <a:rPr lang="en-US" b="1">
                  <a:solidFill>
                    <a:srgbClr val="000000"/>
                  </a:solidFill>
                  <a:cs typeface="Arial" pitchFamily="34" charset="0"/>
                </a:rPr>
                <a:t>B lymphocyta—</a:t>
              </a:r>
              <a:endParaRPr lang="hu-HU" b="1">
                <a:solidFill>
                  <a:srgbClr val="000000"/>
                </a:solidFill>
                <a:cs typeface="Arial" pitchFamily="34" charset="0"/>
              </a:endParaRPr>
            </a:p>
            <a:p>
              <a:pPr eaLnBrk="0" hangingPunct="0"/>
              <a:r>
                <a:rPr lang="hu-HU" b="1">
                  <a:solidFill>
                    <a:srgbClr val="000000"/>
                  </a:solidFill>
                  <a:cs typeface="Arial" pitchFamily="34" charset="0"/>
                </a:rPr>
                <a:t>a natív antigén </a:t>
              </a:r>
            </a:p>
            <a:p>
              <a:pPr eaLnBrk="0" hangingPunct="0"/>
              <a:r>
                <a:rPr lang="en-US" b="1">
                  <a:solidFill>
                    <a:srgbClr val="000000"/>
                  </a:solidFill>
                  <a:cs typeface="Arial" pitchFamily="34" charset="0"/>
                </a:rPr>
                <a:t>k</a:t>
              </a:r>
              <a:r>
                <a:rPr lang="hu-HU" b="1">
                  <a:solidFill>
                    <a:srgbClr val="000000"/>
                  </a:solidFill>
                  <a:cs typeface="Arial" pitchFamily="34" charset="0"/>
                </a:rPr>
                <a:t>ö</a:t>
              </a:r>
              <a:r>
                <a:rPr lang="en-US" b="1">
                  <a:solidFill>
                    <a:srgbClr val="000000"/>
                  </a:solidFill>
                  <a:cs typeface="Arial" pitchFamily="34" charset="0"/>
                </a:rPr>
                <a:t>zvetlen</a:t>
              </a:r>
              <a:r>
                <a:rPr lang="hu-HU" b="1">
                  <a:solidFill>
                    <a:srgbClr val="000000"/>
                  </a:solidFill>
                  <a:cs typeface="Arial" pitchFamily="34" charset="0"/>
                </a:rPr>
                <a:t> felismerése</a:t>
              </a:r>
            </a:p>
          </p:txBody>
        </p:sp>
        <p:sp>
          <p:nvSpPr>
            <p:cNvPr id="155690" name="Oval 7"/>
            <p:cNvSpPr>
              <a:spLocks noChangeArrowheads="1"/>
            </p:cNvSpPr>
            <p:nvPr/>
          </p:nvSpPr>
          <p:spPr bwMode="auto">
            <a:xfrm>
              <a:off x="2352" y="1344"/>
              <a:ext cx="672" cy="672"/>
            </a:xfrm>
            <a:prstGeom prst="ellipse">
              <a:avLst/>
            </a:prstGeom>
            <a:solidFill>
              <a:srgbClr val="00A800"/>
            </a:solidFill>
            <a:ln w="9525">
              <a:solidFill>
                <a:schemeClr val="tx1"/>
              </a:solidFill>
              <a:round/>
              <a:headEnd/>
              <a:tailEnd/>
            </a:ln>
          </p:spPr>
          <p:txBody>
            <a:bodyPr wrap="none" anchor="ctr"/>
            <a:lstStyle/>
            <a:p>
              <a:endParaRPr lang="hu-HU" sz="1800">
                <a:solidFill>
                  <a:srgbClr val="FFFFFF"/>
                </a:solidFill>
                <a:latin typeface="Arial" pitchFamily="34" charset="0"/>
                <a:cs typeface="Arial" pitchFamily="34" charset="0"/>
              </a:endParaRPr>
            </a:p>
          </p:txBody>
        </p:sp>
        <p:sp>
          <p:nvSpPr>
            <p:cNvPr id="155691" name="Line 8"/>
            <p:cNvSpPr>
              <a:spLocks noChangeShapeType="1"/>
            </p:cNvSpPr>
            <p:nvPr/>
          </p:nvSpPr>
          <p:spPr bwMode="auto">
            <a:xfrm flipV="1">
              <a:off x="2928" y="1296"/>
              <a:ext cx="336" cy="240"/>
            </a:xfrm>
            <a:prstGeom prst="line">
              <a:avLst/>
            </a:prstGeom>
            <a:noFill/>
            <a:ln w="38100">
              <a:solidFill>
                <a:schemeClr val="bg1"/>
              </a:solidFill>
              <a:round/>
              <a:headEnd/>
              <a:tailEnd/>
            </a:ln>
          </p:spPr>
          <p:txBody>
            <a:bodyPr/>
            <a:lstStyle/>
            <a:p>
              <a:pPr algn="ctr" eaLnBrk="0" hangingPunct="0"/>
              <a:endParaRPr lang="hu-HU">
                <a:solidFill>
                  <a:srgbClr val="FFFF00"/>
                </a:solidFill>
                <a:latin typeface="Comic Sans MS" pitchFamily="66" charset="0"/>
              </a:endParaRPr>
            </a:p>
          </p:txBody>
        </p:sp>
        <p:sp>
          <p:nvSpPr>
            <p:cNvPr id="155692" name="Line 9"/>
            <p:cNvSpPr>
              <a:spLocks noChangeShapeType="1"/>
            </p:cNvSpPr>
            <p:nvPr/>
          </p:nvSpPr>
          <p:spPr bwMode="auto">
            <a:xfrm flipV="1">
              <a:off x="2976" y="1344"/>
              <a:ext cx="336" cy="240"/>
            </a:xfrm>
            <a:prstGeom prst="line">
              <a:avLst/>
            </a:prstGeom>
            <a:noFill/>
            <a:ln w="38100">
              <a:solidFill>
                <a:schemeClr val="bg1"/>
              </a:solidFill>
              <a:round/>
              <a:headEnd/>
              <a:tailEnd/>
            </a:ln>
          </p:spPr>
          <p:txBody>
            <a:bodyPr/>
            <a:lstStyle/>
            <a:p>
              <a:pPr algn="ctr" eaLnBrk="0" hangingPunct="0"/>
              <a:endParaRPr lang="hu-HU">
                <a:solidFill>
                  <a:srgbClr val="FFFF00"/>
                </a:solidFill>
                <a:latin typeface="Comic Sans MS" pitchFamily="66" charset="0"/>
              </a:endParaRPr>
            </a:p>
          </p:txBody>
        </p:sp>
        <p:sp>
          <p:nvSpPr>
            <p:cNvPr id="155693" name="Line 10"/>
            <p:cNvSpPr>
              <a:spLocks noChangeShapeType="1"/>
            </p:cNvSpPr>
            <p:nvPr/>
          </p:nvSpPr>
          <p:spPr bwMode="auto">
            <a:xfrm>
              <a:off x="3264" y="1152"/>
              <a:ext cx="0" cy="144"/>
            </a:xfrm>
            <a:prstGeom prst="line">
              <a:avLst/>
            </a:prstGeom>
            <a:noFill/>
            <a:ln w="38100">
              <a:solidFill>
                <a:schemeClr val="bg1"/>
              </a:solidFill>
              <a:round/>
              <a:headEnd/>
              <a:tailEnd/>
            </a:ln>
          </p:spPr>
          <p:txBody>
            <a:bodyPr/>
            <a:lstStyle/>
            <a:p>
              <a:pPr algn="ctr" eaLnBrk="0" hangingPunct="0"/>
              <a:endParaRPr lang="hu-HU">
                <a:solidFill>
                  <a:srgbClr val="FFFF00"/>
                </a:solidFill>
                <a:latin typeface="Comic Sans MS" pitchFamily="66" charset="0"/>
              </a:endParaRPr>
            </a:p>
          </p:txBody>
        </p:sp>
        <p:sp>
          <p:nvSpPr>
            <p:cNvPr id="155694" name="Line 11"/>
            <p:cNvSpPr>
              <a:spLocks noChangeShapeType="1"/>
            </p:cNvSpPr>
            <p:nvPr/>
          </p:nvSpPr>
          <p:spPr bwMode="auto">
            <a:xfrm>
              <a:off x="3312" y="1344"/>
              <a:ext cx="192" cy="0"/>
            </a:xfrm>
            <a:prstGeom prst="line">
              <a:avLst/>
            </a:prstGeom>
            <a:noFill/>
            <a:ln w="38100">
              <a:solidFill>
                <a:schemeClr val="bg1"/>
              </a:solidFill>
              <a:round/>
              <a:headEnd/>
              <a:tailEnd/>
            </a:ln>
          </p:spPr>
          <p:txBody>
            <a:bodyPr/>
            <a:lstStyle/>
            <a:p>
              <a:pPr algn="ctr" eaLnBrk="0" hangingPunct="0"/>
              <a:endParaRPr lang="hu-HU">
                <a:solidFill>
                  <a:srgbClr val="FFFF00"/>
                </a:solidFill>
                <a:latin typeface="Comic Sans MS" pitchFamily="66" charset="0"/>
              </a:endParaRPr>
            </a:p>
          </p:txBody>
        </p:sp>
        <p:sp>
          <p:nvSpPr>
            <p:cNvPr id="155695" name="Line 12"/>
            <p:cNvSpPr>
              <a:spLocks noChangeShapeType="1"/>
            </p:cNvSpPr>
            <p:nvPr/>
          </p:nvSpPr>
          <p:spPr bwMode="auto">
            <a:xfrm>
              <a:off x="3312" y="1392"/>
              <a:ext cx="192" cy="0"/>
            </a:xfrm>
            <a:prstGeom prst="line">
              <a:avLst/>
            </a:prstGeom>
            <a:noFill/>
            <a:ln w="38100">
              <a:solidFill>
                <a:schemeClr val="bg1"/>
              </a:solidFill>
              <a:round/>
              <a:headEnd/>
              <a:tailEnd/>
            </a:ln>
          </p:spPr>
          <p:txBody>
            <a:bodyPr/>
            <a:lstStyle/>
            <a:p>
              <a:pPr algn="ctr" eaLnBrk="0" hangingPunct="0"/>
              <a:endParaRPr lang="hu-HU">
                <a:solidFill>
                  <a:srgbClr val="FFFF00"/>
                </a:solidFill>
                <a:latin typeface="Comic Sans MS" pitchFamily="66" charset="0"/>
              </a:endParaRPr>
            </a:p>
          </p:txBody>
        </p:sp>
        <p:sp>
          <p:nvSpPr>
            <p:cNvPr id="155696" name="Line 13"/>
            <p:cNvSpPr>
              <a:spLocks noChangeShapeType="1"/>
            </p:cNvSpPr>
            <p:nvPr/>
          </p:nvSpPr>
          <p:spPr bwMode="auto">
            <a:xfrm>
              <a:off x="3216" y="1152"/>
              <a:ext cx="0" cy="144"/>
            </a:xfrm>
            <a:prstGeom prst="line">
              <a:avLst/>
            </a:prstGeom>
            <a:noFill/>
            <a:ln w="38100">
              <a:solidFill>
                <a:schemeClr val="bg1"/>
              </a:solidFill>
              <a:round/>
              <a:headEnd/>
              <a:tailEnd/>
            </a:ln>
          </p:spPr>
          <p:txBody>
            <a:bodyPr/>
            <a:lstStyle/>
            <a:p>
              <a:pPr algn="ctr" eaLnBrk="0" hangingPunct="0"/>
              <a:endParaRPr lang="hu-HU">
                <a:solidFill>
                  <a:srgbClr val="FFFF00"/>
                </a:solidFill>
                <a:latin typeface="Comic Sans MS" pitchFamily="66" charset="0"/>
              </a:endParaRPr>
            </a:p>
          </p:txBody>
        </p:sp>
      </p:grpSp>
      <p:sp>
        <p:nvSpPr>
          <p:cNvPr id="155654" name="Oval 14"/>
          <p:cNvSpPr>
            <a:spLocks noChangeArrowheads="1"/>
          </p:cNvSpPr>
          <p:nvPr/>
        </p:nvSpPr>
        <p:spPr bwMode="auto">
          <a:xfrm>
            <a:off x="6781800" y="1066800"/>
            <a:ext cx="152400" cy="304800"/>
          </a:xfrm>
          <a:prstGeom prst="ellipse">
            <a:avLst/>
          </a:prstGeom>
          <a:solidFill>
            <a:srgbClr val="FFFF00"/>
          </a:solidFill>
          <a:ln w="9525">
            <a:solidFill>
              <a:schemeClr val="bg1"/>
            </a:solidFill>
            <a:round/>
            <a:headEnd/>
            <a:tailEnd/>
          </a:ln>
        </p:spPr>
        <p:txBody>
          <a:bodyPr wrap="none" anchor="ctr"/>
          <a:lstStyle/>
          <a:p>
            <a:endParaRPr lang="hu-HU" sz="1800">
              <a:solidFill>
                <a:srgbClr val="FFFFFF"/>
              </a:solidFill>
              <a:latin typeface="Arial" pitchFamily="34" charset="0"/>
              <a:cs typeface="Arial" pitchFamily="34" charset="0"/>
            </a:endParaRPr>
          </a:p>
        </p:txBody>
      </p:sp>
      <p:sp>
        <p:nvSpPr>
          <p:cNvPr id="155655" name="Oval 15"/>
          <p:cNvSpPr>
            <a:spLocks noChangeArrowheads="1"/>
          </p:cNvSpPr>
          <p:nvPr/>
        </p:nvSpPr>
        <p:spPr bwMode="auto">
          <a:xfrm>
            <a:off x="6858000" y="1676400"/>
            <a:ext cx="838200" cy="609600"/>
          </a:xfrm>
          <a:prstGeom prst="ellipse">
            <a:avLst/>
          </a:prstGeom>
          <a:solidFill>
            <a:srgbClr val="0000FF"/>
          </a:solidFill>
          <a:ln w="9525">
            <a:solidFill>
              <a:schemeClr val="bg1"/>
            </a:solidFill>
            <a:round/>
            <a:headEnd/>
            <a:tailEnd/>
          </a:ln>
        </p:spPr>
        <p:txBody>
          <a:bodyPr wrap="none" anchor="ctr"/>
          <a:lstStyle/>
          <a:p>
            <a:endParaRPr lang="hu-HU" sz="1800">
              <a:solidFill>
                <a:srgbClr val="FFFFFF"/>
              </a:solidFill>
              <a:latin typeface="Arial" pitchFamily="34" charset="0"/>
              <a:cs typeface="Arial" pitchFamily="34" charset="0"/>
            </a:endParaRPr>
          </a:p>
        </p:txBody>
      </p:sp>
      <p:sp>
        <p:nvSpPr>
          <p:cNvPr id="155656" name="Oval 16" descr="Szőttes"/>
          <p:cNvSpPr>
            <a:spLocks noChangeArrowheads="1"/>
          </p:cNvSpPr>
          <p:nvPr/>
        </p:nvSpPr>
        <p:spPr bwMode="auto">
          <a:xfrm>
            <a:off x="7772400" y="914400"/>
            <a:ext cx="457200" cy="609600"/>
          </a:xfrm>
          <a:prstGeom prst="ellipse">
            <a:avLst/>
          </a:prstGeom>
          <a:pattFill prst="sphere">
            <a:fgClr>
              <a:srgbClr val="FF00FF"/>
            </a:fgClr>
            <a:bgClr>
              <a:srgbClr val="FFFFFF"/>
            </a:bgClr>
          </a:pattFill>
          <a:ln w="38100">
            <a:solidFill>
              <a:schemeClr val="bg1"/>
            </a:solidFill>
            <a:round/>
            <a:headEnd/>
            <a:tailEnd/>
          </a:ln>
        </p:spPr>
        <p:txBody>
          <a:bodyPr wrap="none" anchor="ctr"/>
          <a:lstStyle/>
          <a:p>
            <a:endParaRPr lang="hu-HU" sz="1800">
              <a:solidFill>
                <a:srgbClr val="FFFFFF"/>
              </a:solidFill>
              <a:latin typeface="Arial" pitchFamily="34" charset="0"/>
              <a:cs typeface="Arial" pitchFamily="34" charset="0"/>
            </a:endParaRPr>
          </a:p>
        </p:txBody>
      </p:sp>
      <p:sp>
        <p:nvSpPr>
          <p:cNvPr id="155657" name="Freeform 17" descr="Gránit"/>
          <p:cNvSpPr>
            <a:spLocks/>
          </p:cNvSpPr>
          <p:nvPr/>
        </p:nvSpPr>
        <p:spPr bwMode="auto">
          <a:xfrm>
            <a:off x="5945188" y="4800600"/>
            <a:ext cx="1100137" cy="1155700"/>
          </a:xfrm>
          <a:custGeom>
            <a:avLst/>
            <a:gdLst>
              <a:gd name="T0" fmla="*/ 2147483647 w 2664"/>
              <a:gd name="T1" fmla="*/ 2147483647 h 1946"/>
              <a:gd name="T2" fmla="*/ 2147483647 w 2664"/>
              <a:gd name="T3" fmla="*/ 0 h 1946"/>
              <a:gd name="T4" fmla="*/ 2147483647 w 2664"/>
              <a:gd name="T5" fmla="*/ 2147483647 h 1946"/>
              <a:gd name="T6" fmla="*/ 2147483647 w 2664"/>
              <a:gd name="T7" fmla="*/ 2147483647 h 1946"/>
              <a:gd name="T8" fmla="*/ 2147483647 w 2664"/>
              <a:gd name="T9" fmla="*/ 2147483647 h 1946"/>
              <a:gd name="T10" fmla="*/ 2147483647 w 2664"/>
              <a:gd name="T11" fmla="*/ 2147483647 h 1946"/>
              <a:gd name="T12" fmla="*/ 2147483647 w 2664"/>
              <a:gd name="T13" fmla="*/ 2147483647 h 1946"/>
              <a:gd name="T14" fmla="*/ 2147483647 w 2664"/>
              <a:gd name="T15" fmla="*/ 2147483647 h 1946"/>
              <a:gd name="T16" fmla="*/ 2147483647 w 2664"/>
              <a:gd name="T17" fmla="*/ 2147483647 h 1946"/>
              <a:gd name="T18" fmla="*/ 2147483647 w 2664"/>
              <a:gd name="T19" fmla="*/ 2147483647 h 1946"/>
              <a:gd name="T20" fmla="*/ 2147483647 w 2664"/>
              <a:gd name="T21" fmla="*/ 2147483647 h 1946"/>
              <a:gd name="T22" fmla="*/ 2147483647 w 2664"/>
              <a:gd name="T23" fmla="*/ 2147483647 h 1946"/>
              <a:gd name="T24" fmla="*/ 2147483647 w 2664"/>
              <a:gd name="T25" fmla="*/ 2147483647 h 1946"/>
              <a:gd name="T26" fmla="*/ 2147483647 w 2664"/>
              <a:gd name="T27" fmla="*/ 2147483647 h 1946"/>
              <a:gd name="T28" fmla="*/ 2147483647 w 2664"/>
              <a:gd name="T29" fmla="*/ 2147483647 h 1946"/>
              <a:gd name="T30" fmla="*/ 1478918500 w 2664"/>
              <a:gd name="T31" fmla="*/ 2147483647 h 1946"/>
              <a:gd name="T32" fmla="*/ 2147483647 w 2664"/>
              <a:gd name="T33" fmla="*/ 2147483647 h 1946"/>
              <a:gd name="T34" fmla="*/ 2147483647 w 2664"/>
              <a:gd name="T35" fmla="*/ 2147483647 h 1946"/>
              <a:gd name="T36" fmla="*/ 2147483647 w 2664"/>
              <a:gd name="T37" fmla="*/ 2147483647 h 1946"/>
              <a:gd name="T38" fmla="*/ 2147483647 w 2664"/>
              <a:gd name="T39" fmla="*/ 2147483647 h 1946"/>
              <a:gd name="T40" fmla="*/ 2147483647 w 2664"/>
              <a:gd name="T41" fmla="*/ 2147483647 h 1946"/>
              <a:gd name="T42" fmla="*/ 2147483647 w 2664"/>
              <a:gd name="T43" fmla="*/ 2147483647 h 1946"/>
              <a:gd name="T44" fmla="*/ 2147483647 w 2664"/>
              <a:gd name="T45" fmla="*/ 2147483647 h 1946"/>
              <a:gd name="T46" fmla="*/ 2147483647 w 2664"/>
              <a:gd name="T47" fmla="*/ 2147483647 h 1946"/>
              <a:gd name="T48" fmla="*/ 2147483647 w 2664"/>
              <a:gd name="T49" fmla="*/ 2147483647 h 1946"/>
              <a:gd name="T50" fmla="*/ 2147483647 w 2664"/>
              <a:gd name="T51" fmla="*/ 2147483647 h 1946"/>
              <a:gd name="T52" fmla="*/ 2147483647 w 2664"/>
              <a:gd name="T53" fmla="*/ 2147483647 h 1946"/>
              <a:gd name="T54" fmla="*/ 2147483647 w 2664"/>
              <a:gd name="T55" fmla="*/ 2147483647 h 1946"/>
              <a:gd name="T56" fmla="*/ 2147483647 w 2664"/>
              <a:gd name="T57" fmla="*/ 2147483647 h 1946"/>
              <a:gd name="T58" fmla="*/ 2147483647 w 2664"/>
              <a:gd name="T59" fmla="*/ 2147483647 h 1946"/>
              <a:gd name="T60" fmla="*/ 2147483647 w 2664"/>
              <a:gd name="T61" fmla="*/ 2147483647 h 1946"/>
              <a:gd name="T62" fmla="*/ 2147483647 w 2664"/>
              <a:gd name="T63" fmla="*/ 2147483647 h 1946"/>
              <a:gd name="T64" fmla="*/ 2147483647 w 2664"/>
              <a:gd name="T65" fmla="*/ 2147483647 h 1946"/>
              <a:gd name="T66" fmla="*/ 2147483647 w 2664"/>
              <a:gd name="T67" fmla="*/ 2147483647 h 1946"/>
              <a:gd name="T68" fmla="*/ 2147483647 w 2664"/>
              <a:gd name="T69" fmla="*/ 2147483647 h 1946"/>
              <a:gd name="T70" fmla="*/ 2147483647 w 2664"/>
              <a:gd name="T71" fmla="*/ 2147483647 h 1946"/>
              <a:gd name="T72" fmla="*/ 2147483647 w 2664"/>
              <a:gd name="T73" fmla="*/ 2147483647 h 1946"/>
              <a:gd name="T74" fmla="*/ 2147483647 w 2664"/>
              <a:gd name="T75" fmla="*/ 2147483647 h 1946"/>
              <a:gd name="T76" fmla="*/ 2147483647 w 2664"/>
              <a:gd name="T77" fmla="*/ 2147483647 h 1946"/>
              <a:gd name="T78" fmla="*/ 2147483647 w 2664"/>
              <a:gd name="T79" fmla="*/ 2147483647 h 1946"/>
              <a:gd name="T80" fmla="*/ 2147483647 w 2664"/>
              <a:gd name="T81" fmla="*/ 2147483647 h 1946"/>
              <a:gd name="T82" fmla="*/ 2147483647 w 2664"/>
              <a:gd name="T83" fmla="*/ 2147483647 h 1946"/>
              <a:gd name="T84" fmla="*/ 2147483647 w 2664"/>
              <a:gd name="T85" fmla="*/ 2147483647 h 1946"/>
              <a:gd name="T86" fmla="*/ 2147483647 w 2664"/>
              <a:gd name="T87" fmla="*/ 2147483647 h 1946"/>
              <a:gd name="T88" fmla="*/ 2147483647 w 2664"/>
              <a:gd name="T89" fmla="*/ 2147483647 h 1946"/>
              <a:gd name="T90" fmla="*/ 2147483647 w 2664"/>
              <a:gd name="T91" fmla="*/ 2147483647 h 1946"/>
              <a:gd name="T92" fmla="*/ 2147483647 w 2664"/>
              <a:gd name="T93" fmla="*/ 2147483647 h 1946"/>
              <a:gd name="T94" fmla="*/ 2147483647 w 2664"/>
              <a:gd name="T95" fmla="*/ 2147483647 h 1946"/>
              <a:gd name="T96" fmla="*/ 2147483647 w 2664"/>
              <a:gd name="T97" fmla="*/ 2147483647 h 1946"/>
              <a:gd name="T98" fmla="*/ 2147483647 w 2664"/>
              <a:gd name="T99" fmla="*/ 2147483647 h 1946"/>
              <a:gd name="T100" fmla="*/ 2147483647 w 2664"/>
              <a:gd name="T101" fmla="*/ 2147483647 h 19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4"/>
              <a:gd name="T154" fmla="*/ 0 h 1946"/>
              <a:gd name="T155" fmla="*/ 2664 w 2664"/>
              <a:gd name="T156" fmla="*/ 1946 h 194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4" h="1946">
                <a:moveTo>
                  <a:pt x="1362" y="81"/>
                </a:moveTo>
                <a:cubicBezTo>
                  <a:pt x="1342" y="21"/>
                  <a:pt x="1288" y="17"/>
                  <a:pt x="1236" y="0"/>
                </a:cubicBezTo>
                <a:cubicBezTo>
                  <a:pt x="1218" y="18"/>
                  <a:pt x="1205" y="43"/>
                  <a:pt x="1182" y="54"/>
                </a:cubicBezTo>
                <a:cubicBezTo>
                  <a:pt x="1057" y="117"/>
                  <a:pt x="903" y="111"/>
                  <a:pt x="768" y="117"/>
                </a:cubicBezTo>
                <a:cubicBezTo>
                  <a:pt x="736" y="128"/>
                  <a:pt x="697" y="125"/>
                  <a:pt x="669" y="144"/>
                </a:cubicBezTo>
                <a:cubicBezTo>
                  <a:pt x="651" y="156"/>
                  <a:pt x="633" y="198"/>
                  <a:pt x="633" y="198"/>
                </a:cubicBezTo>
                <a:cubicBezTo>
                  <a:pt x="612" y="283"/>
                  <a:pt x="555" y="255"/>
                  <a:pt x="462" y="261"/>
                </a:cubicBezTo>
                <a:cubicBezTo>
                  <a:pt x="418" y="305"/>
                  <a:pt x="435" y="291"/>
                  <a:pt x="363" y="342"/>
                </a:cubicBezTo>
                <a:cubicBezTo>
                  <a:pt x="345" y="355"/>
                  <a:pt x="327" y="366"/>
                  <a:pt x="309" y="378"/>
                </a:cubicBezTo>
                <a:cubicBezTo>
                  <a:pt x="300" y="384"/>
                  <a:pt x="282" y="396"/>
                  <a:pt x="282" y="396"/>
                </a:cubicBezTo>
                <a:cubicBezTo>
                  <a:pt x="261" y="428"/>
                  <a:pt x="252" y="440"/>
                  <a:pt x="264" y="477"/>
                </a:cubicBezTo>
                <a:cubicBezTo>
                  <a:pt x="261" y="501"/>
                  <a:pt x="270" y="530"/>
                  <a:pt x="255" y="549"/>
                </a:cubicBezTo>
                <a:cubicBezTo>
                  <a:pt x="237" y="570"/>
                  <a:pt x="157" y="580"/>
                  <a:pt x="129" y="585"/>
                </a:cubicBezTo>
                <a:cubicBezTo>
                  <a:pt x="120" y="591"/>
                  <a:pt x="109" y="595"/>
                  <a:pt x="102" y="603"/>
                </a:cubicBezTo>
                <a:cubicBezTo>
                  <a:pt x="88" y="619"/>
                  <a:pt x="66" y="657"/>
                  <a:pt x="66" y="657"/>
                </a:cubicBezTo>
                <a:cubicBezTo>
                  <a:pt x="46" y="778"/>
                  <a:pt x="74" y="739"/>
                  <a:pt x="21" y="792"/>
                </a:cubicBezTo>
                <a:cubicBezTo>
                  <a:pt x="13" y="851"/>
                  <a:pt x="0" y="868"/>
                  <a:pt x="48" y="900"/>
                </a:cubicBezTo>
                <a:cubicBezTo>
                  <a:pt x="53" y="918"/>
                  <a:pt x="62" y="972"/>
                  <a:pt x="84" y="990"/>
                </a:cubicBezTo>
                <a:cubicBezTo>
                  <a:pt x="91" y="996"/>
                  <a:pt x="103" y="995"/>
                  <a:pt x="111" y="999"/>
                </a:cubicBezTo>
                <a:cubicBezTo>
                  <a:pt x="168" y="1028"/>
                  <a:pt x="224" y="1051"/>
                  <a:pt x="282" y="1080"/>
                </a:cubicBezTo>
                <a:cubicBezTo>
                  <a:pt x="318" y="1098"/>
                  <a:pt x="390" y="1134"/>
                  <a:pt x="390" y="1134"/>
                </a:cubicBezTo>
                <a:cubicBezTo>
                  <a:pt x="470" y="1107"/>
                  <a:pt x="535" y="1132"/>
                  <a:pt x="615" y="1152"/>
                </a:cubicBezTo>
                <a:cubicBezTo>
                  <a:pt x="633" y="1188"/>
                  <a:pt x="651" y="1224"/>
                  <a:pt x="669" y="1260"/>
                </a:cubicBezTo>
                <a:cubicBezTo>
                  <a:pt x="677" y="1276"/>
                  <a:pt x="705" y="1265"/>
                  <a:pt x="723" y="1269"/>
                </a:cubicBezTo>
                <a:cubicBezTo>
                  <a:pt x="801" y="1289"/>
                  <a:pt x="877" y="1301"/>
                  <a:pt x="957" y="1314"/>
                </a:cubicBezTo>
                <a:cubicBezTo>
                  <a:pt x="987" y="1319"/>
                  <a:pt x="1017" y="1324"/>
                  <a:pt x="1047" y="1332"/>
                </a:cubicBezTo>
                <a:cubicBezTo>
                  <a:pt x="1084" y="1342"/>
                  <a:pt x="1118" y="1361"/>
                  <a:pt x="1155" y="1368"/>
                </a:cubicBezTo>
                <a:cubicBezTo>
                  <a:pt x="1331" y="1403"/>
                  <a:pt x="1507" y="1429"/>
                  <a:pt x="1686" y="1449"/>
                </a:cubicBezTo>
                <a:cubicBezTo>
                  <a:pt x="1695" y="1440"/>
                  <a:pt x="1701" y="1419"/>
                  <a:pt x="1713" y="1422"/>
                </a:cubicBezTo>
                <a:cubicBezTo>
                  <a:pt x="1725" y="1425"/>
                  <a:pt x="1719" y="1446"/>
                  <a:pt x="1722" y="1458"/>
                </a:cubicBezTo>
                <a:cubicBezTo>
                  <a:pt x="1728" y="1488"/>
                  <a:pt x="1724" y="1522"/>
                  <a:pt x="1740" y="1548"/>
                </a:cubicBezTo>
                <a:cubicBezTo>
                  <a:pt x="1756" y="1573"/>
                  <a:pt x="1792" y="1580"/>
                  <a:pt x="1812" y="1602"/>
                </a:cubicBezTo>
                <a:cubicBezTo>
                  <a:pt x="1841" y="1634"/>
                  <a:pt x="1860" y="1674"/>
                  <a:pt x="1884" y="1710"/>
                </a:cubicBezTo>
                <a:cubicBezTo>
                  <a:pt x="1894" y="1758"/>
                  <a:pt x="1899" y="1842"/>
                  <a:pt x="1938" y="1881"/>
                </a:cubicBezTo>
                <a:cubicBezTo>
                  <a:pt x="1974" y="1917"/>
                  <a:pt x="2041" y="1911"/>
                  <a:pt x="2082" y="1917"/>
                </a:cubicBezTo>
                <a:cubicBezTo>
                  <a:pt x="2212" y="1936"/>
                  <a:pt x="2220" y="1928"/>
                  <a:pt x="2406" y="1935"/>
                </a:cubicBezTo>
                <a:cubicBezTo>
                  <a:pt x="2418" y="1938"/>
                  <a:pt x="2430" y="1946"/>
                  <a:pt x="2442" y="1944"/>
                </a:cubicBezTo>
                <a:cubicBezTo>
                  <a:pt x="2494" y="1938"/>
                  <a:pt x="2490" y="1880"/>
                  <a:pt x="2514" y="1845"/>
                </a:cubicBezTo>
                <a:cubicBezTo>
                  <a:pt x="2531" y="1779"/>
                  <a:pt x="2545" y="1719"/>
                  <a:pt x="2586" y="1665"/>
                </a:cubicBezTo>
                <a:cubicBezTo>
                  <a:pt x="2614" y="1582"/>
                  <a:pt x="2626" y="1490"/>
                  <a:pt x="2640" y="1404"/>
                </a:cubicBezTo>
                <a:cubicBezTo>
                  <a:pt x="2650" y="1115"/>
                  <a:pt x="2654" y="1213"/>
                  <a:pt x="2640" y="954"/>
                </a:cubicBezTo>
                <a:cubicBezTo>
                  <a:pt x="2634" y="842"/>
                  <a:pt x="2664" y="773"/>
                  <a:pt x="2559" y="738"/>
                </a:cubicBezTo>
                <a:cubicBezTo>
                  <a:pt x="2525" y="636"/>
                  <a:pt x="2554" y="697"/>
                  <a:pt x="2433" y="576"/>
                </a:cubicBezTo>
                <a:cubicBezTo>
                  <a:pt x="2404" y="547"/>
                  <a:pt x="2379" y="507"/>
                  <a:pt x="2343" y="486"/>
                </a:cubicBezTo>
                <a:cubicBezTo>
                  <a:pt x="2228" y="417"/>
                  <a:pt x="2124" y="403"/>
                  <a:pt x="1992" y="387"/>
                </a:cubicBezTo>
                <a:cubicBezTo>
                  <a:pt x="1934" y="368"/>
                  <a:pt x="1780" y="350"/>
                  <a:pt x="1731" y="315"/>
                </a:cubicBezTo>
                <a:cubicBezTo>
                  <a:pt x="1704" y="296"/>
                  <a:pt x="1685" y="259"/>
                  <a:pt x="1668" y="234"/>
                </a:cubicBezTo>
                <a:cubicBezTo>
                  <a:pt x="1649" y="206"/>
                  <a:pt x="1671" y="204"/>
                  <a:pt x="1641" y="180"/>
                </a:cubicBezTo>
                <a:cubicBezTo>
                  <a:pt x="1625" y="167"/>
                  <a:pt x="1604" y="164"/>
                  <a:pt x="1587" y="153"/>
                </a:cubicBezTo>
                <a:cubicBezTo>
                  <a:pt x="1581" y="144"/>
                  <a:pt x="1578" y="132"/>
                  <a:pt x="1569" y="126"/>
                </a:cubicBezTo>
                <a:cubicBezTo>
                  <a:pt x="1520" y="96"/>
                  <a:pt x="1417" y="81"/>
                  <a:pt x="1362" y="81"/>
                </a:cubicBezTo>
                <a:close/>
              </a:path>
            </a:pathLst>
          </a:custGeom>
          <a:blipFill dpi="0" rotWithShape="0">
            <a:blip r:embed="rId5" cstate="print"/>
            <a:srcRect/>
            <a:tile tx="0" ty="0" sx="100000" sy="100000" flip="none" algn="tl"/>
          </a:blipFill>
          <a:ln w="9525">
            <a:solidFill>
              <a:schemeClr val="tx1"/>
            </a:solidFill>
            <a:round/>
            <a:headEnd/>
            <a:tailEnd/>
          </a:ln>
        </p:spPr>
        <p:txBody>
          <a:bodyPr/>
          <a:lstStyle/>
          <a:p>
            <a:pPr algn="ctr" eaLnBrk="0" hangingPunct="0"/>
            <a:endParaRPr lang="hu-HU">
              <a:solidFill>
                <a:srgbClr val="FFFF00"/>
              </a:solidFill>
              <a:latin typeface="Comic Sans MS" pitchFamily="66" charset="0"/>
            </a:endParaRPr>
          </a:p>
        </p:txBody>
      </p:sp>
      <p:sp>
        <p:nvSpPr>
          <p:cNvPr id="155658" name="Freeform 18" descr="Nagy rács"/>
          <p:cNvSpPr>
            <a:spLocks/>
          </p:cNvSpPr>
          <p:nvPr/>
        </p:nvSpPr>
        <p:spPr bwMode="auto">
          <a:xfrm>
            <a:off x="7924800" y="5410200"/>
            <a:ext cx="684213" cy="796925"/>
          </a:xfrm>
          <a:custGeom>
            <a:avLst/>
            <a:gdLst>
              <a:gd name="T0" fmla="*/ 2147483647 w 888"/>
              <a:gd name="T1" fmla="*/ 2147483647 h 796"/>
              <a:gd name="T2" fmla="*/ 2147483647 w 888"/>
              <a:gd name="T3" fmla="*/ 2147483647 h 796"/>
              <a:gd name="T4" fmla="*/ 2147483647 w 888"/>
              <a:gd name="T5" fmla="*/ 2147483647 h 796"/>
              <a:gd name="T6" fmla="*/ 2147483647 w 888"/>
              <a:gd name="T7" fmla="*/ 2147483647 h 796"/>
              <a:gd name="T8" fmla="*/ 2147483647 w 888"/>
              <a:gd name="T9" fmla="*/ 2147483647 h 796"/>
              <a:gd name="T10" fmla="*/ 2147483647 w 888"/>
              <a:gd name="T11" fmla="*/ 2147483647 h 796"/>
              <a:gd name="T12" fmla="*/ 2147483647 w 888"/>
              <a:gd name="T13" fmla="*/ 2147483647 h 796"/>
              <a:gd name="T14" fmla="*/ 2147483647 w 888"/>
              <a:gd name="T15" fmla="*/ 2147483647 h 796"/>
              <a:gd name="T16" fmla="*/ 2147483647 w 888"/>
              <a:gd name="T17" fmla="*/ 2147483647 h 796"/>
              <a:gd name="T18" fmla="*/ 2147483647 w 888"/>
              <a:gd name="T19" fmla="*/ 2147483647 h 796"/>
              <a:gd name="T20" fmla="*/ 2147483647 w 888"/>
              <a:gd name="T21" fmla="*/ 2147483647 h 796"/>
              <a:gd name="T22" fmla="*/ 2147483647 w 888"/>
              <a:gd name="T23" fmla="*/ 2147483647 h 796"/>
              <a:gd name="T24" fmla="*/ 2147483647 w 888"/>
              <a:gd name="T25" fmla="*/ 2147483647 h 796"/>
              <a:gd name="T26" fmla="*/ 2147483647 w 888"/>
              <a:gd name="T27" fmla="*/ 2147483647 h 796"/>
              <a:gd name="T28" fmla="*/ 2147483647 w 888"/>
              <a:gd name="T29" fmla="*/ 2147483647 h 796"/>
              <a:gd name="T30" fmla="*/ 2147483647 w 888"/>
              <a:gd name="T31" fmla="*/ 2147483647 h 796"/>
              <a:gd name="T32" fmla="*/ 2147483647 w 888"/>
              <a:gd name="T33" fmla="*/ 2147483647 h 796"/>
              <a:gd name="T34" fmla="*/ 2147483647 w 888"/>
              <a:gd name="T35" fmla="*/ 2147483647 h 7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88"/>
              <a:gd name="T55" fmla="*/ 0 h 796"/>
              <a:gd name="T56" fmla="*/ 888 w 888"/>
              <a:gd name="T57" fmla="*/ 796 h 79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88" h="796">
                <a:moveTo>
                  <a:pt x="665" y="76"/>
                </a:moveTo>
                <a:cubicBezTo>
                  <a:pt x="650" y="32"/>
                  <a:pt x="615" y="17"/>
                  <a:pt x="575" y="4"/>
                </a:cubicBezTo>
                <a:cubicBezTo>
                  <a:pt x="482" y="27"/>
                  <a:pt x="598" y="0"/>
                  <a:pt x="404" y="22"/>
                </a:cubicBezTo>
                <a:cubicBezTo>
                  <a:pt x="373" y="25"/>
                  <a:pt x="323" y="67"/>
                  <a:pt x="323" y="67"/>
                </a:cubicBezTo>
                <a:cubicBezTo>
                  <a:pt x="293" y="112"/>
                  <a:pt x="199" y="186"/>
                  <a:pt x="170" y="202"/>
                </a:cubicBezTo>
                <a:cubicBezTo>
                  <a:pt x="145" y="216"/>
                  <a:pt x="55" y="216"/>
                  <a:pt x="17" y="229"/>
                </a:cubicBezTo>
                <a:cubicBezTo>
                  <a:pt x="0" y="345"/>
                  <a:pt x="34" y="395"/>
                  <a:pt x="125" y="463"/>
                </a:cubicBezTo>
                <a:cubicBezTo>
                  <a:pt x="158" y="529"/>
                  <a:pt x="150" y="563"/>
                  <a:pt x="161" y="643"/>
                </a:cubicBezTo>
                <a:cubicBezTo>
                  <a:pt x="165" y="672"/>
                  <a:pt x="224" y="706"/>
                  <a:pt x="224" y="706"/>
                </a:cubicBezTo>
                <a:cubicBezTo>
                  <a:pt x="278" y="787"/>
                  <a:pt x="450" y="757"/>
                  <a:pt x="512" y="760"/>
                </a:cubicBezTo>
                <a:cubicBezTo>
                  <a:pt x="622" y="791"/>
                  <a:pt x="628" y="788"/>
                  <a:pt x="773" y="796"/>
                </a:cubicBezTo>
                <a:cubicBezTo>
                  <a:pt x="888" y="767"/>
                  <a:pt x="782" y="666"/>
                  <a:pt x="854" y="571"/>
                </a:cubicBezTo>
                <a:cubicBezTo>
                  <a:pt x="874" y="510"/>
                  <a:pt x="878" y="510"/>
                  <a:pt x="854" y="409"/>
                </a:cubicBezTo>
                <a:cubicBezTo>
                  <a:pt x="849" y="388"/>
                  <a:pt x="830" y="373"/>
                  <a:pt x="818" y="355"/>
                </a:cubicBezTo>
                <a:cubicBezTo>
                  <a:pt x="812" y="346"/>
                  <a:pt x="800" y="328"/>
                  <a:pt x="800" y="328"/>
                </a:cubicBezTo>
                <a:cubicBezTo>
                  <a:pt x="787" y="250"/>
                  <a:pt x="770" y="158"/>
                  <a:pt x="701" y="112"/>
                </a:cubicBezTo>
                <a:cubicBezTo>
                  <a:pt x="671" y="66"/>
                  <a:pt x="699" y="98"/>
                  <a:pt x="656" y="76"/>
                </a:cubicBezTo>
                <a:cubicBezTo>
                  <a:pt x="653" y="75"/>
                  <a:pt x="662" y="76"/>
                  <a:pt x="665" y="76"/>
                </a:cubicBezTo>
                <a:close/>
              </a:path>
            </a:pathLst>
          </a:custGeom>
          <a:pattFill prst="lgGrid">
            <a:fgClr>
              <a:srgbClr val="5E4464"/>
            </a:fgClr>
            <a:bgClr>
              <a:srgbClr val="FFFFFF"/>
            </a:bgClr>
          </a:pattFill>
          <a:ln w="9525">
            <a:solidFill>
              <a:schemeClr val="tx1"/>
            </a:solidFill>
            <a:round/>
            <a:headEnd/>
            <a:tailEnd/>
          </a:ln>
        </p:spPr>
        <p:txBody>
          <a:bodyPr/>
          <a:lstStyle/>
          <a:p>
            <a:pPr algn="ctr" eaLnBrk="0" hangingPunct="0"/>
            <a:endParaRPr lang="hu-HU">
              <a:solidFill>
                <a:srgbClr val="FFFF00"/>
              </a:solidFill>
              <a:latin typeface="Comic Sans MS" pitchFamily="66" charset="0"/>
            </a:endParaRPr>
          </a:p>
        </p:txBody>
      </p:sp>
      <p:sp>
        <p:nvSpPr>
          <p:cNvPr id="155659" name="Oval 19"/>
          <p:cNvSpPr>
            <a:spLocks noChangeArrowheads="1"/>
          </p:cNvSpPr>
          <p:nvPr/>
        </p:nvSpPr>
        <p:spPr bwMode="auto">
          <a:xfrm>
            <a:off x="6858000" y="4572000"/>
            <a:ext cx="152400" cy="304800"/>
          </a:xfrm>
          <a:prstGeom prst="ellipse">
            <a:avLst/>
          </a:prstGeom>
          <a:solidFill>
            <a:srgbClr val="FFFF00"/>
          </a:solidFill>
          <a:ln w="9525">
            <a:solidFill>
              <a:schemeClr val="bg1"/>
            </a:solidFill>
            <a:round/>
            <a:headEnd/>
            <a:tailEnd/>
          </a:ln>
        </p:spPr>
        <p:txBody>
          <a:bodyPr wrap="none" anchor="ctr"/>
          <a:lstStyle/>
          <a:p>
            <a:endParaRPr lang="hu-HU" sz="1800">
              <a:solidFill>
                <a:srgbClr val="FFFFFF"/>
              </a:solidFill>
              <a:latin typeface="Arial" pitchFamily="34" charset="0"/>
              <a:cs typeface="Arial" pitchFamily="34" charset="0"/>
            </a:endParaRPr>
          </a:p>
        </p:txBody>
      </p:sp>
      <p:sp>
        <p:nvSpPr>
          <p:cNvPr id="155660" name="Oval 20" descr="Vastag átlós felfelé"/>
          <p:cNvSpPr>
            <a:spLocks noChangeArrowheads="1"/>
          </p:cNvSpPr>
          <p:nvPr/>
        </p:nvSpPr>
        <p:spPr bwMode="auto">
          <a:xfrm>
            <a:off x="7240588" y="4800600"/>
            <a:ext cx="838200" cy="609600"/>
          </a:xfrm>
          <a:prstGeom prst="ellipse">
            <a:avLst/>
          </a:prstGeom>
          <a:pattFill prst="wdUpDiag">
            <a:fgClr>
              <a:srgbClr val="0000FF"/>
            </a:fgClr>
            <a:bgClr>
              <a:srgbClr val="FFFFFF"/>
            </a:bgClr>
          </a:pattFill>
          <a:ln w="57150" cmpd="thickThin">
            <a:solidFill>
              <a:schemeClr val="bg1"/>
            </a:solidFill>
            <a:round/>
            <a:headEnd/>
            <a:tailEnd/>
          </a:ln>
        </p:spPr>
        <p:txBody>
          <a:bodyPr wrap="none" anchor="ctr"/>
          <a:lstStyle/>
          <a:p>
            <a:endParaRPr lang="hu-HU" sz="1800">
              <a:solidFill>
                <a:srgbClr val="FFFFFF"/>
              </a:solidFill>
              <a:latin typeface="Arial" pitchFamily="34" charset="0"/>
              <a:cs typeface="Arial" pitchFamily="34" charset="0"/>
            </a:endParaRPr>
          </a:p>
        </p:txBody>
      </p:sp>
      <p:sp>
        <p:nvSpPr>
          <p:cNvPr id="155661" name="Oval 21"/>
          <p:cNvSpPr>
            <a:spLocks noChangeArrowheads="1"/>
          </p:cNvSpPr>
          <p:nvPr/>
        </p:nvSpPr>
        <p:spPr bwMode="auto">
          <a:xfrm>
            <a:off x="7239000" y="4038600"/>
            <a:ext cx="457200" cy="609600"/>
          </a:xfrm>
          <a:prstGeom prst="ellipse">
            <a:avLst/>
          </a:prstGeom>
          <a:solidFill>
            <a:srgbClr val="A8A8A8"/>
          </a:solidFill>
          <a:ln w="38100">
            <a:solidFill>
              <a:schemeClr val="bg1"/>
            </a:solidFill>
            <a:round/>
            <a:headEnd/>
            <a:tailEnd/>
          </a:ln>
        </p:spPr>
        <p:txBody>
          <a:bodyPr wrap="none" anchor="ctr"/>
          <a:lstStyle/>
          <a:p>
            <a:endParaRPr lang="hu-HU" sz="1800">
              <a:solidFill>
                <a:srgbClr val="FFFFFF"/>
              </a:solidFill>
              <a:latin typeface="Arial" pitchFamily="34" charset="0"/>
              <a:cs typeface="Arial" pitchFamily="34" charset="0"/>
            </a:endParaRPr>
          </a:p>
        </p:txBody>
      </p:sp>
      <p:sp>
        <p:nvSpPr>
          <p:cNvPr id="155662" name="Text Box 22"/>
          <p:cNvSpPr txBox="1">
            <a:spLocks noChangeArrowheads="1"/>
          </p:cNvSpPr>
          <p:nvPr/>
        </p:nvSpPr>
        <p:spPr bwMode="auto">
          <a:xfrm>
            <a:off x="5486400" y="76200"/>
            <a:ext cx="1946275" cy="457200"/>
          </a:xfrm>
          <a:prstGeom prst="rect">
            <a:avLst/>
          </a:prstGeom>
          <a:solidFill>
            <a:schemeClr val="bg1"/>
          </a:solidFill>
          <a:ln w="9525">
            <a:noFill/>
            <a:miter lim="800000"/>
            <a:headEnd/>
            <a:tailEnd/>
          </a:ln>
        </p:spPr>
        <p:txBody>
          <a:bodyPr wrap="none">
            <a:spAutoFit/>
          </a:bodyPr>
          <a:lstStyle/>
          <a:p>
            <a:pPr eaLnBrk="0" hangingPunct="0"/>
            <a:r>
              <a:rPr lang="hu-HU">
                <a:solidFill>
                  <a:srgbClr val="FFFFFF"/>
                </a:solidFill>
                <a:cs typeface="Arial" pitchFamily="34" charset="0"/>
              </a:rPr>
              <a:t>ANTIGÉNEK</a:t>
            </a:r>
          </a:p>
        </p:txBody>
      </p:sp>
      <p:grpSp>
        <p:nvGrpSpPr>
          <p:cNvPr id="155663" name="Group 23"/>
          <p:cNvGrpSpPr>
            <a:grpSpLocks/>
          </p:cNvGrpSpPr>
          <p:nvPr/>
        </p:nvGrpSpPr>
        <p:grpSpPr bwMode="auto">
          <a:xfrm>
            <a:off x="5105400" y="4038600"/>
            <a:ext cx="1143000" cy="838200"/>
            <a:chOff x="3216" y="2544"/>
            <a:chExt cx="720" cy="528"/>
          </a:xfrm>
        </p:grpSpPr>
        <p:sp>
          <p:nvSpPr>
            <p:cNvPr id="155685" name="AutoShape 24"/>
            <p:cNvSpPr>
              <a:spLocks noChangeArrowheads="1"/>
            </p:cNvSpPr>
            <p:nvPr/>
          </p:nvSpPr>
          <p:spPr bwMode="auto">
            <a:xfrm>
              <a:off x="3216" y="2544"/>
              <a:ext cx="432" cy="240"/>
            </a:xfrm>
            <a:prstGeom prst="leftArrow">
              <a:avLst>
                <a:gd name="adj1" fmla="val 50000"/>
                <a:gd name="adj2" fmla="val 45000"/>
              </a:avLst>
            </a:prstGeom>
            <a:solidFill>
              <a:srgbClr val="A80000"/>
            </a:solidFill>
            <a:ln w="9525">
              <a:solidFill>
                <a:schemeClr val="tx1"/>
              </a:solidFill>
              <a:miter lim="800000"/>
              <a:headEnd/>
              <a:tailEnd/>
            </a:ln>
          </p:spPr>
          <p:txBody>
            <a:bodyPr wrap="none" anchor="ctr"/>
            <a:lstStyle/>
            <a:p>
              <a:endParaRPr lang="hu-HU" sz="1800">
                <a:solidFill>
                  <a:srgbClr val="FFFFFF"/>
                </a:solidFill>
                <a:latin typeface="Arial" pitchFamily="34" charset="0"/>
                <a:cs typeface="Arial" pitchFamily="34" charset="0"/>
              </a:endParaRPr>
            </a:p>
          </p:txBody>
        </p:sp>
        <p:sp>
          <p:nvSpPr>
            <p:cNvPr id="155686" name="AutoShape 25"/>
            <p:cNvSpPr>
              <a:spLocks noChangeArrowheads="1"/>
            </p:cNvSpPr>
            <p:nvPr/>
          </p:nvSpPr>
          <p:spPr bwMode="auto">
            <a:xfrm>
              <a:off x="3312" y="2640"/>
              <a:ext cx="432" cy="240"/>
            </a:xfrm>
            <a:prstGeom prst="leftArrow">
              <a:avLst>
                <a:gd name="adj1" fmla="val 50000"/>
                <a:gd name="adj2" fmla="val 45000"/>
              </a:avLst>
            </a:prstGeom>
            <a:solidFill>
              <a:srgbClr val="A80000"/>
            </a:solidFill>
            <a:ln w="9525">
              <a:solidFill>
                <a:schemeClr val="tx1"/>
              </a:solidFill>
              <a:miter lim="800000"/>
              <a:headEnd/>
              <a:tailEnd/>
            </a:ln>
          </p:spPr>
          <p:txBody>
            <a:bodyPr wrap="none" anchor="ctr"/>
            <a:lstStyle/>
            <a:p>
              <a:endParaRPr lang="hu-HU" sz="1800">
                <a:solidFill>
                  <a:srgbClr val="FFFFFF"/>
                </a:solidFill>
                <a:latin typeface="Arial" pitchFamily="34" charset="0"/>
                <a:cs typeface="Arial" pitchFamily="34" charset="0"/>
              </a:endParaRPr>
            </a:p>
          </p:txBody>
        </p:sp>
        <p:sp>
          <p:nvSpPr>
            <p:cNvPr id="155687" name="AutoShape 26"/>
            <p:cNvSpPr>
              <a:spLocks noChangeArrowheads="1"/>
            </p:cNvSpPr>
            <p:nvPr/>
          </p:nvSpPr>
          <p:spPr bwMode="auto">
            <a:xfrm>
              <a:off x="3408" y="2736"/>
              <a:ext cx="432" cy="240"/>
            </a:xfrm>
            <a:prstGeom prst="leftArrow">
              <a:avLst>
                <a:gd name="adj1" fmla="val 50000"/>
                <a:gd name="adj2" fmla="val 45000"/>
              </a:avLst>
            </a:prstGeom>
            <a:solidFill>
              <a:srgbClr val="A80000"/>
            </a:solidFill>
            <a:ln w="9525">
              <a:solidFill>
                <a:schemeClr val="tx1"/>
              </a:solidFill>
              <a:miter lim="800000"/>
              <a:headEnd/>
              <a:tailEnd/>
            </a:ln>
          </p:spPr>
          <p:txBody>
            <a:bodyPr wrap="none" anchor="ctr"/>
            <a:lstStyle/>
            <a:p>
              <a:endParaRPr lang="hu-HU" sz="1800">
                <a:solidFill>
                  <a:srgbClr val="FFFFFF"/>
                </a:solidFill>
                <a:latin typeface="Arial" pitchFamily="34" charset="0"/>
                <a:cs typeface="Arial" pitchFamily="34" charset="0"/>
              </a:endParaRPr>
            </a:p>
          </p:txBody>
        </p:sp>
        <p:sp>
          <p:nvSpPr>
            <p:cNvPr id="155688" name="AutoShape 27"/>
            <p:cNvSpPr>
              <a:spLocks noChangeArrowheads="1"/>
            </p:cNvSpPr>
            <p:nvPr/>
          </p:nvSpPr>
          <p:spPr bwMode="auto">
            <a:xfrm>
              <a:off x="3504" y="2832"/>
              <a:ext cx="432" cy="240"/>
            </a:xfrm>
            <a:prstGeom prst="leftArrow">
              <a:avLst>
                <a:gd name="adj1" fmla="val 50000"/>
                <a:gd name="adj2" fmla="val 45000"/>
              </a:avLst>
            </a:prstGeom>
            <a:solidFill>
              <a:srgbClr val="A80000"/>
            </a:solidFill>
            <a:ln w="9525">
              <a:solidFill>
                <a:schemeClr val="tx1"/>
              </a:solidFill>
              <a:miter lim="800000"/>
              <a:headEnd/>
              <a:tailEnd/>
            </a:ln>
          </p:spPr>
          <p:txBody>
            <a:bodyPr wrap="none" anchor="ctr"/>
            <a:lstStyle/>
            <a:p>
              <a:endParaRPr lang="hu-HU" sz="1800">
                <a:solidFill>
                  <a:srgbClr val="FFFFFF"/>
                </a:solidFill>
                <a:latin typeface="Arial" pitchFamily="34" charset="0"/>
                <a:cs typeface="Arial" pitchFamily="34" charset="0"/>
              </a:endParaRPr>
            </a:p>
          </p:txBody>
        </p:sp>
      </p:grpSp>
      <p:grpSp>
        <p:nvGrpSpPr>
          <p:cNvPr id="155664" name="Group 28"/>
          <p:cNvGrpSpPr>
            <a:grpSpLocks/>
          </p:cNvGrpSpPr>
          <p:nvPr/>
        </p:nvGrpSpPr>
        <p:grpSpPr bwMode="auto">
          <a:xfrm>
            <a:off x="0" y="3357563"/>
            <a:ext cx="2743200" cy="2433637"/>
            <a:chOff x="48" y="2307"/>
            <a:chExt cx="1728" cy="1533"/>
          </a:xfrm>
        </p:grpSpPr>
        <p:sp>
          <p:nvSpPr>
            <p:cNvPr id="155681" name="Text Box 29"/>
            <p:cNvSpPr txBox="1">
              <a:spLocks noChangeArrowheads="1"/>
            </p:cNvSpPr>
            <p:nvPr/>
          </p:nvSpPr>
          <p:spPr bwMode="auto">
            <a:xfrm>
              <a:off x="48" y="2307"/>
              <a:ext cx="1625" cy="834"/>
            </a:xfrm>
            <a:prstGeom prst="rect">
              <a:avLst/>
            </a:prstGeom>
            <a:noFill/>
            <a:ln w="9525">
              <a:noFill/>
              <a:miter lim="800000"/>
              <a:headEnd/>
              <a:tailEnd/>
            </a:ln>
          </p:spPr>
          <p:txBody>
            <a:bodyPr wrap="none">
              <a:spAutoFit/>
            </a:bodyPr>
            <a:lstStyle/>
            <a:p>
              <a:pPr eaLnBrk="0" hangingPunct="0"/>
              <a:r>
                <a:rPr lang="en-US" sz="2000" b="1">
                  <a:solidFill>
                    <a:srgbClr val="000000"/>
                  </a:solidFill>
                  <a:cs typeface="Arial" pitchFamily="34" charset="0"/>
                </a:rPr>
                <a:t>T lymphocyta—</a:t>
              </a:r>
              <a:endParaRPr lang="hu-HU" sz="2000" b="1">
                <a:solidFill>
                  <a:srgbClr val="000000"/>
                </a:solidFill>
                <a:cs typeface="Arial" pitchFamily="34" charset="0"/>
              </a:endParaRPr>
            </a:p>
            <a:p>
              <a:pPr eaLnBrk="0" hangingPunct="0"/>
              <a:r>
                <a:rPr lang="hu-HU" sz="2000" b="1">
                  <a:solidFill>
                    <a:srgbClr val="000000"/>
                  </a:solidFill>
                  <a:cs typeface="Arial" pitchFamily="34" charset="0"/>
                </a:rPr>
                <a:t>a feldolgozott antigén</a:t>
              </a:r>
            </a:p>
            <a:p>
              <a:pPr eaLnBrk="0" hangingPunct="0"/>
              <a:r>
                <a:rPr lang="hu-HU" sz="2000" b="1">
                  <a:solidFill>
                    <a:srgbClr val="000000"/>
                  </a:solidFill>
                  <a:cs typeface="Arial" pitchFamily="34" charset="0"/>
                </a:rPr>
                <a:t>(peptidek) felismerése</a:t>
              </a:r>
            </a:p>
            <a:p>
              <a:pPr eaLnBrk="0" hangingPunct="0"/>
              <a:r>
                <a:rPr lang="hu-HU" sz="2000" b="1">
                  <a:solidFill>
                    <a:srgbClr val="000000"/>
                  </a:solidFill>
                  <a:cs typeface="Arial" pitchFamily="34" charset="0"/>
                </a:rPr>
                <a:t>MHC-val együtt</a:t>
              </a:r>
            </a:p>
          </p:txBody>
        </p:sp>
        <p:sp>
          <p:nvSpPr>
            <p:cNvPr id="155682" name="Oval 30"/>
            <p:cNvSpPr>
              <a:spLocks noChangeArrowheads="1"/>
            </p:cNvSpPr>
            <p:nvPr/>
          </p:nvSpPr>
          <p:spPr bwMode="auto">
            <a:xfrm>
              <a:off x="912" y="3168"/>
              <a:ext cx="672" cy="672"/>
            </a:xfrm>
            <a:prstGeom prst="ellipse">
              <a:avLst/>
            </a:prstGeom>
            <a:solidFill>
              <a:srgbClr val="00A800"/>
            </a:solidFill>
            <a:ln w="9525">
              <a:solidFill>
                <a:schemeClr val="tx1"/>
              </a:solidFill>
              <a:round/>
              <a:headEnd/>
              <a:tailEnd/>
            </a:ln>
          </p:spPr>
          <p:txBody>
            <a:bodyPr wrap="none" anchor="ctr"/>
            <a:lstStyle/>
            <a:p>
              <a:endParaRPr lang="hu-HU" sz="1800">
                <a:solidFill>
                  <a:srgbClr val="FFFFFF"/>
                </a:solidFill>
                <a:latin typeface="Arial" pitchFamily="34" charset="0"/>
                <a:cs typeface="Arial" pitchFamily="34" charset="0"/>
              </a:endParaRPr>
            </a:p>
          </p:txBody>
        </p:sp>
        <p:sp>
          <p:nvSpPr>
            <p:cNvPr id="155683" name="Line 31"/>
            <p:cNvSpPr>
              <a:spLocks noChangeShapeType="1"/>
            </p:cNvSpPr>
            <p:nvPr/>
          </p:nvSpPr>
          <p:spPr bwMode="auto">
            <a:xfrm flipV="1">
              <a:off x="1392" y="3120"/>
              <a:ext cx="336" cy="240"/>
            </a:xfrm>
            <a:prstGeom prst="line">
              <a:avLst/>
            </a:prstGeom>
            <a:noFill/>
            <a:ln w="38100">
              <a:solidFill>
                <a:schemeClr val="bg1"/>
              </a:solidFill>
              <a:round/>
              <a:headEnd/>
              <a:tailEnd/>
            </a:ln>
          </p:spPr>
          <p:txBody>
            <a:bodyPr/>
            <a:lstStyle/>
            <a:p>
              <a:pPr algn="ctr" eaLnBrk="0" hangingPunct="0"/>
              <a:endParaRPr lang="hu-HU">
                <a:solidFill>
                  <a:srgbClr val="FFFF00"/>
                </a:solidFill>
                <a:latin typeface="Comic Sans MS" pitchFamily="66" charset="0"/>
              </a:endParaRPr>
            </a:p>
          </p:txBody>
        </p:sp>
        <p:sp>
          <p:nvSpPr>
            <p:cNvPr id="155684" name="Line 32"/>
            <p:cNvSpPr>
              <a:spLocks noChangeShapeType="1"/>
            </p:cNvSpPr>
            <p:nvPr/>
          </p:nvSpPr>
          <p:spPr bwMode="auto">
            <a:xfrm flipV="1">
              <a:off x="1440" y="3168"/>
              <a:ext cx="336" cy="240"/>
            </a:xfrm>
            <a:prstGeom prst="line">
              <a:avLst/>
            </a:prstGeom>
            <a:noFill/>
            <a:ln w="38100">
              <a:solidFill>
                <a:schemeClr val="bg1"/>
              </a:solidFill>
              <a:round/>
              <a:headEnd/>
              <a:tailEnd/>
            </a:ln>
          </p:spPr>
          <p:txBody>
            <a:bodyPr/>
            <a:lstStyle/>
            <a:p>
              <a:pPr algn="ctr" eaLnBrk="0" hangingPunct="0"/>
              <a:endParaRPr lang="hu-HU">
                <a:solidFill>
                  <a:srgbClr val="FFFF00"/>
                </a:solidFill>
                <a:latin typeface="Comic Sans MS" pitchFamily="66" charset="0"/>
              </a:endParaRPr>
            </a:p>
          </p:txBody>
        </p:sp>
      </p:grpSp>
      <p:grpSp>
        <p:nvGrpSpPr>
          <p:cNvPr id="155665" name="Group 33"/>
          <p:cNvGrpSpPr>
            <a:grpSpLocks/>
          </p:cNvGrpSpPr>
          <p:nvPr/>
        </p:nvGrpSpPr>
        <p:grpSpPr bwMode="auto">
          <a:xfrm>
            <a:off x="2819400" y="3810000"/>
            <a:ext cx="2133600" cy="2514600"/>
            <a:chOff x="1776" y="2400"/>
            <a:chExt cx="1344" cy="1584"/>
          </a:xfrm>
        </p:grpSpPr>
        <p:grpSp>
          <p:nvGrpSpPr>
            <p:cNvPr id="155667" name="Group 34"/>
            <p:cNvGrpSpPr>
              <a:grpSpLocks/>
            </p:cNvGrpSpPr>
            <p:nvPr/>
          </p:nvGrpSpPr>
          <p:grpSpPr bwMode="auto">
            <a:xfrm>
              <a:off x="2016" y="2400"/>
              <a:ext cx="1104" cy="1584"/>
              <a:chOff x="2016" y="2400"/>
              <a:chExt cx="1104" cy="1584"/>
            </a:xfrm>
          </p:grpSpPr>
          <p:sp>
            <p:nvSpPr>
              <p:cNvPr id="155679" name="Oval 35"/>
              <p:cNvSpPr>
                <a:spLocks noChangeArrowheads="1"/>
              </p:cNvSpPr>
              <p:nvPr/>
            </p:nvSpPr>
            <p:spPr bwMode="auto">
              <a:xfrm>
                <a:off x="2016" y="2400"/>
                <a:ext cx="1104" cy="1152"/>
              </a:xfrm>
              <a:prstGeom prst="ellipse">
                <a:avLst/>
              </a:prstGeom>
              <a:solidFill>
                <a:srgbClr val="FFFF00"/>
              </a:solidFill>
              <a:ln w="9525">
                <a:solidFill>
                  <a:schemeClr val="tx1"/>
                </a:solidFill>
                <a:round/>
                <a:headEnd/>
                <a:tailEnd/>
              </a:ln>
            </p:spPr>
            <p:txBody>
              <a:bodyPr wrap="none" anchor="ctr"/>
              <a:lstStyle/>
              <a:p>
                <a:pPr algn="ctr" eaLnBrk="0" hangingPunct="0"/>
                <a:endParaRPr lang="hu-HU" sz="3600" b="1">
                  <a:solidFill>
                    <a:srgbClr val="000054"/>
                  </a:solidFill>
                  <a:cs typeface="Arial" pitchFamily="34" charset="0"/>
                </a:endParaRPr>
              </a:p>
            </p:txBody>
          </p:sp>
          <p:sp>
            <p:nvSpPr>
              <p:cNvPr id="155680" name="Text Box 36"/>
              <p:cNvSpPr txBox="1">
                <a:spLocks noChangeArrowheads="1"/>
              </p:cNvSpPr>
              <p:nvPr/>
            </p:nvSpPr>
            <p:spPr bwMode="auto">
              <a:xfrm>
                <a:off x="2352" y="3696"/>
                <a:ext cx="490" cy="288"/>
              </a:xfrm>
              <a:prstGeom prst="rect">
                <a:avLst/>
              </a:prstGeom>
              <a:solidFill>
                <a:schemeClr val="bg1"/>
              </a:solidFill>
              <a:ln w="9525">
                <a:noFill/>
                <a:miter lim="800000"/>
                <a:headEnd/>
                <a:tailEnd/>
              </a:ln>
            </p:spPr>
            <p:txBody>
              <a:bodyPr wrap="none">
                <a:spAutoFit/>
              </a:bodyPr>
              <a:lstStyle/>
              <a:p>
                <a:pPr eaLnBrk="0" hangingPunct="0"/>
                <a:r>
                  <a:rPr lang="hu-HU">
                    <a:solidFill>
                      <a:srgbClr val="FFFFFF"/>
                    </a:solidFill>
                    <a:cs typeface="Arial" pitchFamily="34" charset="0"/>
                  </a:rPr>
                  <a:t>APC</a:t>
                </a:r>
              </a:p>
            </p:txBody>
          </p:sp>
        </p:grpSp>
        <p:grpSp>
          <p:nvGrpSpPr>
            <p:cNvPr id="155668" name="Group 37"/>
            <p:cNvGrpSpPr>
              <a:grpSpLocks/>
            </p:cNvGrpSpPr>
            <p:nvPr/>
          </p:nvGrpSpPr>
          <p:grpSpPr bwMode="auto">
            <a:xfrm>
              <a:off x="1776" y="2736"/>
              <a:ext cx="1197" cy="693"/>
              <a:chOff x="1776" y="2736"/>
              <a:chExt cx="1197" cy="693"/>
            </a:xfrm>
          </p:grpSpPr>
          <p:sp>
            <p:nvSpPr>
              <p:cNvPr id="155669" name="Freeform 38"/>
              <p:cNvSpPr>
                <a:spLocks/>
              </p:cNvSpPr>
              <p:nvPr/>
            </p:nvSpPr>
            <p:spPr bwMode="auto">
              <a:xfrm>
                <a:off x="2640" y="3360"/>
                <a:ext cx="189" cy="51"/>
              </a:xfrm>
              <a:custGeom>
                <a:avLst/>
                <a:gdLst>
                  <a:gd name="T0" fmla="*/ 189 w 189"/>
                  <a:gd name="T1" fmla="*/ 0 h 51"/>
                  <a:gd name="T2" fmla="*/ 54 w 189"/>
                  <a:gd name="T3" fmla="*/ 45 h 51"/>
                  <a:gd name="T4" fmla="*/ 0 w 189"/>
                  <a:gd name="T5" fmla="*/ 18 h 51"/>
                  <a:gd name="T6" fmla="*/ 0 60000 65536"/>
                  <a:gd name="T7" fmla="*/ 0 60000 65536"/>
                  <a:gd name="T8" fmla="*/ 0 60000 65536"/>
                  <a:gd name="T9" fmla="*/ 0 w 189"/>
                  <a:gd name="T10" fmla="*/ 0 h 51"/>
                  <a:gd name="T11" fmla="*/ 189 w 189"/>
                  <a:gd name="T12" fmla="*/ 51 h 51"/>
                </a:gdLst>
                <a:ahLst/>
                <a:cxnLst>
                  <a:cxn ang="T6">
                    <a:pos x="T0" y="T1"/>
                  </a:cxn>
                  <a:cxn ang="T7">
                    <a:pos x="T2" y="T3"/>
                  </a:cxn>
                  <a:cxn ang="T8">
                    <a:pos x="T4" y="T5"/>
                  </a:cxn>
                </a:cxnLst>
                <a:rect l="T9" t="T10" r="T11" b="T12"/>
                <a:pathLst>
                  <a:path w="189" h="51">
                    <a:moveTo>
                      <a:pt x="189" y="0"/>
                    </a:moveTo>
                    <a:cubicBezTo>
                      <a:pt x="112" y="51"/>
                      <a:pt x="157" y="34"/>
                      <a:pt x="54" y="45"/>
                    </a:cubicBezTo>
                    <a:cubicBezTo>
                      <a:pt x="2" y="35"/>
                      <a:pt x="16" y="50"/>
                      <a:pt x="0" y="18"/>
                    </a:cubicBezTo>
                  </a:path>
                </a:pathLst>
              </a:custGeom>
              <a:noFill/>
              <a:ln w="38100">
                <a:solidFill>
                  <a:srgbClr val="A80000"/>
                </a:solidFill>
                <a:round/>
                <a:headEnd/>
                <a:tailEnd/>
              </a:ln>
            </p:spPr>
            <p:txBody>
              <a:bodyPr/>
              <a:lstStyle/>
              <a:p>
                <a:pPr algn="ctr" eaLnBrk="0" hangingPunct="0"/>
                <a:endParaRPr lang="hu-HU">
                  <a:solidFill>
                    <a:srgbClr val="FFFF00"/>
                  </a:solidFill>
                  <a:latin typeface="Comic Sans MS" pitchFamily="66" charset="0"/>
                </a:endParaRPr>
              </a:p>
            </p:txBody>
          </p:sp>
          <p:sp>
            <p:nvSpPr>
              <p:cNvPr id="155670" name="Freeform 39"/>
              <p:cNvSpPr>
                <a:spLocks/>
              </p:cNvSpPr>
              <p:nvPr/>
            </p:nvSpPr>
            <p:spPr bwMode="auto">
              <a:xfrm>
                <a:off x="2448" y="2736"/>
                <a:ext cx="216" cy="117"/>
              </a:xfrm>
              <a:custGeom>
                <a:avLst/>
                <a:gdLst>
                  <a:gd name="T0" fmla="*/ 216 w 216"/>
                  <a:gd name="T1" fmla="*/ 0 h 117"/>
                  <a:gd name="T2" fmla="*/ 108 w 216"/>
                  <a:gd name="T3" fmla="*/ 9 h 117"/>
                  <a:gd name="T4" fmla="*/ 81 w 216"/>
                  <a:gd name="T5" fmla="*/ 18 h 117"/>
                  <a:gd name="T6" fmla="*/ 18 w 216"/>
                  <a:gd name="T7" fmla="*/ 90 h 117"/>
                  <a:gd name="T8" fmla="*/ 0 w 216"/>
                  <a:gd name="T9" fmla="*/ 117 h 117"/>
                  <a:gd name="T10" fmla="*/ 0 60000 65536"/>
                  <a:gd name="T11" fmla="*/ 0 60000 65536"/>
                  <a:gd name="T12" fmla="*/ 0 60000 65536"/>
                  <a:gd name="T13" fmla="*/ 0 60000 65536"/>
                  <a:gd name="T14" fmla="*/ 0 60000 65536"/>
                  <a:gd name="T15" fmla="*/ 0 w 216"/>
                  <a:gd name="T16" fmla="*/ 0 h 117"/>
                  <a:gd name="T17" fmla="*/ 216 w 216"/>
                  <a:gd name="T18" fmla="*/ 117 h 117"/>
                </a:gdLst>
                <a:ahLst/>
                <a:cxnLst>
                  <a:cxn ang="T10">
                    <a:pos x="T0" y="T1"/>
                  </a:cxn>
                  <a:cxn ang="T11">
                    <a:pos x="T2" y="T3"/>
                  </a:cxn>
                  <a:cxn ang="T12">
                    <a:pos x="T4" y="T5"/>
                  </a:cxn>
                  <a:cxn ang="T13">
                    <a:pos x="T6" y="T7"/>
                  </a:cxn>
                  <a:cxn ang="T14">
                    <a:pos x="T8" y="T9"/>
                  </a:cxn>
                </a:cxnLst>
                <a:rect l="T15" t="T16" r="T17" b="T18"/>
                <a:pathLst>
                  <a:path w="216" h="117">
                    <a:moveTo>
                      <a:pt x="216" y="0"/>
                    </a:moveTo>
                    <a:cubicBezTo>
                      <a:pt x="180" y="3"/>
                      <a:pt x="144" y="4"/>
                      <a:pt x="108" y="9"/>
                    </a:cubicBezTo>
                    <a:cubicBezTo>
                      <a:pt x="99" y="10"/>
                      <a:pt x="87" y="11"/>
                      <a:pt x="81" y="18"/>
                    </a:cubicBezTo>
                    <a:cubicBezTo>
                      <a:pt x="47" y="60"/>
                      <a:pt x="97" y="70"/>
                      <a:pt x="18" y="90"/>
                    </a:cubicBezTo>
                    <a:cubicBezTo>
                      <a:pt x="12" y="99"/>
                      <a:pt x="0" y="117"/>
                      <a:pt x="0" y="117"/>
                    </a:cubicBezTo>
                  </a:path>
                </a:pathLst>
              </a:custGeom>
              <a:noFill/>
              <a:ln w="38100">
                <a:pattFill prst="pct80">
                  <a:fgClr>
                    <a:srgbClr val="000000"/>
                  </a:fgClr>
                  <a:bgClr>
                    <a:srgbClr val="FFFFFF"/>
                  </a:bgClr>
                </a:pattFill>
                <a:round/>
                <a:headEnd/>
                <a:tailEnd/>
              </a:ln>
            </p:spPr>
            <p:txBody>
              <a:bodyPr/>
              <a:lstStyle/>
              <a:p>
                <a:pPr algn="ctr" eaLnBrk="0" hangingPunct="0"/>
                <a:endParaRPr lang="hu-HU">
                  <a:solidFill>
                    <a:srgbClr val="FFFF00"/>
                  </a:solidFill>
                  <a:latin typeface="Comic Sans MS" pitchFamily="66" charset="0"/>
                </a:endParaRPr>
              </a:p>
            </p:txBody>
          </p:sp>
          <p:sp>
            <p:nvSpPr>
              <p:cNvPr id="155671" name="Freeform 40"/>
              <p:cNvSpPr>
                <a:spLocks/>
              </p:cNvSpPr>
              <p:nvPr/>
            </p:nvSpPr>
            <p:spPr bwMode="auto">
              <a:xfrm>
                <a:off x="2592" y="2976"/>
                <a:ext cx="207" cy="138"/>
              </a:xfrm>
              <a:custGeom>
                <a:avLst/>
                <a:gdLst>
                  <a:gd name="T0" fmla="*/ 207 w 207"/>
                  <a:gd name="T1" fmla="*/ 138 h 138"/>
                  <a:gd name="T2" fmla="*/ 135 w 207"/>
                  <a:gd name="T3" fmla="*/ 21 h 138"/>
                  <a:gd name="T4" fmla="*/ 18 w 207"/>
                  <a:gd name="T5" fmla="*/ 30 h 138"/>
                  <a:gd name="T6" fmla="*/ 18 w 207"/>
                  <a:gd name="T7" fmla="*/ 3 h 138"/>
                  <a:gd name="T8" fmla="*/ 0 60000 65536"/>
                  <a:gd name="T9" fmla="*/ 0 60000 65536"/>
                  <a:gd name="T10" fmla="*/ 0 60000 65536"/>
                  <a:gd name="T11" fmla="*/ 0 60000 65536"/>
                  <a:gd name="T12" fmla="*/ 0 w 207"/>
                  <a:gd name="T13" fmla="*/ 0 h 138"/>
                  <a:gd name="T14" fmla="*/ 207 w 207"/>
                  <a:gd name="T15" fmla="*/ 138 h 138"/>
                </a:gdLst>
                <a:ahLst/>
                <a:cxnLst>
                  <a:cxn ang="T8">
                    <a:pos x="T0" y="T1"/>
                  </a:cxn>
                  <a:cxn ang="T9">
                    <a:pos x="T2" y="T3"/>
                  </a:cxn>
                  <a:cxn ang="T10">
                    <a:pos x="T4" y="T5"/>
                  </a:cxn>
                  <a:cxn ang="T11">
                    <a:pos x="T6" y="T7"/>
                  </a:cxn>
                </a:cxnLst>
                <a:rect l="T12" t="T13" r="T14" b="T15"/>
                <a:pathLst>
                  <a:path w="207" h="138">
                    <a:moveTo>
                      <a:pt x="207" y="138"/>
                    </a:moveTo>
                    <a:cubicBezTo>
                      <a:pt x="126" y="122"/>
                      <a:pt x="145" y="107"/>
                      <a:pt x="135" y="21"/>
                    </a:cubicBezTo>
                    <a:cubicBezTo>
                      <a:pt x="93" y="27"/>
                      <a:pt x="57" y="43"/>
                      <a:pt x="18" y="30"/>
                    </a:cubicBezTo>
                    <a:cubicBezTo>
                      <a:pt x="8" y="0"/>
                      <a:pt x="0" y="3"/>
                      <a:pt x="18" y="3"/>
                    </a:cubicBezTo>
                  </a:path>
                </a:pathLst>
              </a:custGeom>
              <a:noFill/>
              <a:ln w="38100">
                <a:solidFill>
                  <a:schemeClr val="bg1"/>
                </a:solidFill>
                <a:round/>
                <a:headEnd/>
                <a:tailEnd/>
              </a:ln>
            </p:spPr>
            <p:txBody>
              <a:bodyPr/>
              <a:lstStyle/>
              <a:p>
                <a:pPr algn="ctr" eaLnBrk="0" hangingPunct="0"/>
                <a:endParaRPr lang="hu-HU">
                  <a:solidFill>
                    <a:srgbClr val="FFFF00"/>
                  </a:solidFill>
                  <a:latin typeface="Comic Sans MS" pitchFamily="66" charset="0"/>
                </a:endParaRPr>
              </a:p>
            </p:txBody>
          </p:sp>
          <p:sp>
            <p:nvSpPr>
              <p:cNvPr id="155672" name="Freeform 41"/>
              <p:cNvSpPr>
                <a:spLocks/>
              </p:cNvSpPr>
              <p:nvPr/>
            </p:nvSpPr>
            <p:spPr bwMode="auto">
              <a:xfrm>
                <a:off x="2544" y="2832"/>
                <a:ext cx="216" cy="117"/>
              </a:xfrm>
              <a:custGeom>
                <a:avLst/>
                <a:gdLst>
                  <a:gd name="T0" fmla="*/ 216 w 216"/>
                  <a:gd name="T1" fmla="*/ 0 h 117"/>
                  <a:gd name="T2" fmla="*/ 108 w 216"/>
                  <a:gd name="T3" fmla="*/ 9 h 117"/>
                  <a:gd name="T4" fmla="*/ 81 w 216"/>
                  <a:gd name="T5" fmla="*/ 18 h 117"/>
                  <a:gd name="T6" fmla="*/ 18 w 216"/>
                  <a:gd name="T7" fmla="*/ 90 h 117"/>
                  <a:gd name="T8" fmla="*/ 0 w 216"/>
                  <a:gd name="T9" fmla="*/ 117 h 117"/>
                  <a:gd name="T10" fmla="*/ 0 60000 65536"/>
                  <a:gd name="T11" fmla="*/ 0 60000 65536"/>
                  <a:gd name="T12" fmla="*/ 0 60000 65536"/>
                  <a:gd name="T13" fmla="*/ 0 60000 65536"/>
                  <a:gd name="T14" fmla="*/ 0 60000 65536"/>
                  <a:gd name="T15" fmla="*/ 0 w 216"/>
                  <a:gd name="T16" fmla="*/ 0 h 117"/>
                  <a:gd name="T17" fmla="*/ 216 w 216"/>
                  <a:gd name="T18" fmla="*/ 117 h 117"/>
                </a:gdLst>
                <a:ahLst/>
                <a:cxnLst>
                  <a:cxn ang="T10">
                    <a:pos x="T0" y="T1"/>
                  </a:cxn>
                  <a:cxn ang="T11">
                    <a:pos x="T2" y="T3"/>
                  </a:cxn>
                  <a:cxn ang="T12">
                    <a:pos x="T4" y="T5"/>
                  </a:cxn>
                  <a:cxn ang="T13">
                    <a:pos x="T6" y="T7"/>
                  </a:cxn>
                  <a:cxn ang="T14">
                    <a:pos x="T8" y="T9"/>
                  </a:cxn>
                </a:cxnLst>
                <a:rect l="T15" t="T16" r="T17" b="T18"/>
                <a:pathLst>
                  <a:path w="216" h="117">
                    <a:moveTo>
                      <a:pt x="216" y="0"/>
                    </a:moveTo>
                    <a:cubicBezTo>
                      <a:pt x="180" y="3"/>
                      <a:pt x="144" y="4"/>
                      <a:pt x="108" y="9"/>
                    </a:cubicBezTo>
                    <a:cubicBezTo>
                      <a:pt x="99" y="10"/>
                      <a:pt x="87" y="11"/>
                      <a:pt x="81" y="18"/>
                    </a:cubicBezTo>
                    <a:cubicBezTo>
                      <a:pt x="47" y="60"/>
                      <a:pt x="97" y="70"/>
                      <a:pt x="18" y="90"/>
                    </a:cubicBezTo>
                    <a:cubicBezTo>
                      <a:pt x="12" y="99"/>
                      <a:pt x="0" y="117"/>
                      <a:pt x="0" y="117"/>
                    </a:cubicBezTo>
                  </a:path>
                </a:pathLst>
              </a:custGeom>
              <a:noFill/>
              <a:ln w="38100">
                <a:pattFill prst="pct80">
                  <a:fgClr>
                    <a:srgbClr val="000000"/>
                  </a:fgClr>
                  <a:bgClr>
                    <a:srgbClr val="FFFFFF"/>
                  </a:bgClr>
                </a:pattFill>
                <a:round/>
                <a:headEnd/>
                <a:tailEnd/>
              </a:ln>
            </p:spPr>
            <p:txBody>
              <a:bodyPr/>
              <a:lstStyle/>
              <a:p>
                <a:pPr algn="ctr" eaLnBrk="0" hangingPunct="0"/>
                <a:endParaRPr lang="hu-HU">
                  <a:solidFill>
                    <a:srgbClr val="FFFF00"/>
                  </a:solidFill>
                  <a:latin typeface="Comic Sans MS" pitchFamily="66" charset="0"/>
                </a:endParaRPr>
              </a:p>
            </p:txBody>
          </p:sp>
          <p:sp>
            <p:nvSpPr>
              <p:cNvPr id="155673" name="Freeform 42"/>
              <p:cNvSpPr>
                <a:spLocks/>
              </p:cNvSpPr>
              <p:nvPr/>
            </p:nvSpPr>
            <p:spPr bwMode="auto">
              <a:xfrm>
                <a:off x="2304" y="3312"/>
                <a:ext cx="216" cy="117"/>
              </a:xfrm>
              <a:custGeom>
                <a:avLst/>
                <a:gdLst>
                  <a:gd name="T0" fmla="*/ 216 w 216"/>
                  <a:gd name="T1" fmla="*/ 0 h 117"/>
                  <a:gd name="T2" fmla="*/ 108 w 216"/>
                  <a:gd name="T3" fmla="*/ 9 h 117"/>
                  <a:gd name="T4" fmla="*/ 81 w 216"/>
                  <a:gd name="T5" fmla="*/ 18 h 117"/>
                  <a:gd name="T6" fmla="*/ 18 w 216"/>
                  <a:gd name="T7" fmla="*/ 90 h 117"/>
                  <a:gd name="T8" fmla="*/ 0 w 216"/>
                  <a:gd name="T9" fmla="*/ 117 h 117"/>
                  <a:gd name="T10" fmla="*/ 0 60000 65536"/>
                  <a:gd name="T11" fmla="*/ 0 60000 65536"/>
                  <a:gd name="T12" fmla="*/ 0 60000 65536"/>
                  <a:gd name="T13" fmla="*/ 0 60000 65536"/>
                  <a:gd name="T14" fmla="*/ 0 60000 65536"/>
                  <a:gd name="T15" fmla="*/ 0 w 216"/>
                  <a:gd name="T16" fmla="*/ 0 h 117"/>
                  <a:gd name="T17" fmla="*/ 216 w 216"/>
                  <a:gd name="T18" fmla="*/ 117 h 117"/>
                </a:gdLst>
                <a:ahLst/>
                <a:cxnLst>
                  <a:cxn ang="T10">
                    <a:pos x="T0" y="T1"/>
                  </a:cxn>
                  <a:cxn ang="T11">
                    <a:pos x="T2" y="T3"/>
                  </a:cxn>
                  <a:cxn ang="T12">
                    <a:pos x="T4" y="T5"/>
                  </a:cxn>
                  <a:cxn ang="T13">
                    <a:pos x="T6" y="T7"/>
                  </a:cxn>
                  <a:cxn ang="T14">
                    <a:pos x="T8" y="T9"/>
                  </a:cxn>
                </a:cxnLst>
                <a:rect l="T15" t="T16" r="T17" b="T18"/>
                <a:pathLst>
                  <a:path w="216" h="117">
                    <a:moveTo>
                      <a:pt x="216" y="0"/>
                    </a:moveTo>
                    <a:cubicBezTo>
                      <a:pt x="180" y="3"/>
                      <a:pt x="144" y="4"/>
                      <a:pt x="108" y="9"/>
                    </a:cubicBezTo>
                    <a:cubicBezTo>
                      <a:pt x="99" y="10"/>
                      <a:pt x="87" y="11"/>
                      <a:pt x="81" y="18"/>
                    </a:cubicBezTo>
                    <a:cubicBezTo>
                      <a:pt x="47" y="60"/>
                      <a:pt x="97" y="70"/>
                      <a:pt x="18" y="90"/>
                    </a:cubicBezTo>
                    <a:cubicBezTo>
                      <a:pt x="12" y="99"/>
                      <a:pt x="0" y="117"/>
                      <a:pt x="0" y="117"/>
                    </a:cubicBezTo>
                  </a:path>
                </a:pathLst>
              </a:custGeom>
              <a:noFill/>
              <a:ln w="38100">
                <a:pattFill prst="pct80">
                  <a:fgClr>
                    <a:srgbClr val="000000"/>
                  </a:fgClr>
                  <a:bgClr>
                    <a:srgbClr val="FFFFFF"/>
                  </a:bgClr>
                </a:pattFill>
                <a:round/>
                <a:headEnd/>
                <a:tailEnd/>
              </a:ln>
            </p:spPr>
            <p:txBody>
              <a:bodyPr/>
              <a:lstStyle/>
              <a:p>
                <a:pPr algn="ctr" eaLnBrk="0" hangingPunct="0"/>
                <a:endParaRPr lang="hu-HU">
                  <a:solidFill>
                    <a:srgbClr val="FFFF00"/>
                  </a:solidFill>
                  <a:latin typeface="Comic Sans MS" pitchFamily="66" charset="0"/>
                </a:endParaRPr>
              </a:p>
            </p:txBody>
          </p:sp>
          <p:sp>
            <p:nvSpPr>
              <p:cNvPr id="155674" name="Freeform 43"/>
              <p:cNvSpPr>
                <a:spLocks/>
              </p:cNvSpPr>
              <p:nvPr/>
            </p:nvSpPr>
            <p:spPr bwMode="auto">
              <a:xfrm>
                <a:off x="2160" y="2976"/>
                <a:ext cx="207" cy="138"/>
              </a:xfrm>
              <a:custGeom>
                <a:avLst/>
                <a:gdLst>
                  <a:gd name="T0" fmla="*/ 207 w 207"/>
                  <a:gd name="T1" fmla="*/ 138 h 138"/>
                  <a:gd name="T2" fmla="*/ 135 w 207"/>
                  <a:gd name="T3" fmla="*/ 21 h 138"/>
                  <a:gd name="T4" fmla="*/ 18 w 207"/>
                  <a:gd name="T5" fmla="*/ 30 h 138"/>
                  <a:gd name="T6" fmla="*/ 18 w 207"/>
                  <a:gd name="T7" fmla="*/ 3 h 138"/>
                  <a:gd name="T8" fmla="*/ 0 60000 65536"/>
                  <a:gd name="T9" fmla="*/ 0 60000 65536"/>
                  <a:gd name="T10" fmla="*/ 0 60000 65536"/>
                  <a:gd name="T11" fmla="*/ 0 60000 65536"/>
                  <a:gd name="T12" fmla="*/ 0 w 207"/>
                  <a:gd name="T13" fmla="*/ 0 h 138"/>
                  <a:gd name="T14" fmla="*/ 207 w 207"/>
                  <a:gd name="T15" fmla="*/ 138 h 138"/>
                </a:gdLst>
                <a:ahLst/>
                <a:cxnLst>
                  <a:cxn ang="T8">
                    <a:pos x="T0" y="T1"/>
                  </a:cxn>
                  <a:cxn ang="T9">
                    <a:pos x="T2" y="T3"/>
                  </a:cxn>
                  <a:cxn ang="T10">
                    <a:pos x="T4" y="T5"/>
                  </a:cxn>
                  <a:cxn ang="T11">
                    <a:pos x="T6" y="T7"/>
                  </a:cxn>
                </a:cxnLst>
                <a:rect l="T12" t="T13" r="T14" b="T15"/>
                <a:pathLst>
                  <a:path w="207" h="138">
                    <a:moveTo>
                      <a:pt x="207" y="138"/>
                    </a:moveTo>
                    <a:cubicBezTo>
                      <a:pt x="126" y="122"/>
                      <a:pt x="145" y="107"/>
                      <a:pt x="135" y="21"/>
                    </a:cubicBezTo>
                    <a:cubicBezTo>
                      <a:pt x="93" y="27"/>
                      <a:pt x="57" y="43"/>
                      <a:pt x="18" y="30"/>
                    </a:cubicBezTo>
                    <a:cubicBezTo>
                      <a:pt x="8" y="0"/>
                      <a:pt x="0" y="3"/>
                      <a:pt x="18" y="3"/>
                    </a:cubicBezTo>
                  </a:path>
                </a:pathLst>
              </a:custGeom>
              <a:noFill/>
              <a:ln w="38100">
                <a:solidFill>
                  <a:schemeClr val="bg1"/>
                </a:solidFill>
                <a:round/>
                <a:headEnd/>
                <a:tailEnd/>
              </a:ln>
            </p:spPr>
            <p:txBody>
              <a:bodyPr/>
              <a:lstStyle/>
              <a:p>
                <a:pPr algn="ctr" eaLnBrk="0" hangingPunct="0"/>
                <a:endParaRPr lang="hu-HU">
                  <a:solidFill>
                    <a:srgbClr val="FFFF00"/>
                  </a:solidFill>
                  <a:latin typeface="Comic Sans MS" pitchFamily="66" charset="0"/>
                </a:endParaRPr>
              </a:p>
            </p:txBody>
          </p:sp>
          <p:sp>
            <p:nvSpPr>
              <p:cNvPr id="155675" name="Freeform 44"/>
              <p:cNvSpPr>
                <a:spLocks/>
              </p:cNvSpPr>
              <p:nvPr/>
            </p:nvSpPr>
            <p:spPr bwMode="auto">
              <a:xfrm>
                <a:off x="2208" y="2784"/>
                <a:ext cx="189" cy="51"/>
              </a:xfrm>
              <a:custGeom>
                <a:avLst/>
                <a:gdLst>
                  <a:gd name="T0" fmla="*/ 189 w 189"/>
                  <a:gd name="T1" fmla="*/ 0 h 51"/>
                  <a:gd name="T2" fmla="*/ 54 w 189"/>
                  <a:gd name="T3" fmla="*/ 45 h 51"/>
                  <a:gd name="T4" fmla="*/ 0 w 189"/>
                  <a:gd name="T5" fmla="*/ 18 h 51"/>
                  <a:gd name="T6" fmla="*/ 0 60000 65536"/>
                  <a:gd name="T7" fmla="*/ 0 60000 65536"/>
                  <a:gd name="T8" fmla="*/ 0 60000 65536"/>
                  <a:gd name="T9" fmla="*/ 0 w 189"/>
                  <a:gd name="T10" fmla="*/ 0 h 51"/>
                  <a:gd name="T11" fmla="*/ 189 w 189"/>
                  <a:gd name="T12" fmla="*/ 51 h 51"/>
                </a:gdLst>
                <a:ahLst/>
                <a:cxnLst>
                  <a:cxn ang="T6">
                    <a:pos x="T0" y="T1"/>
                  </a:cxn>
                  <a:cxn ang="T7">
                    <a:pos x="T2" y="T3"/>
                  </a:cxn>
                  <a:cxn ang="T8">
                    <a:pos x="T4" y="T5"/>
                  </a:cxn>
                </a:cxnLst>
                <a:rect l="T9" t="T10" r="T11" b="T12"/>
                <a:pathLst>
                  <a:path w="189" h="51">
                    <a:moveTo>
                      <a:pt x="189" y="0"/>
                    </a:moveTo>
                    <a:cubicBezTo>
                      <a:pt x="112" y="51"/>
                      <a:pt x="157" y="34"/>
                      <a:pt x="54" y="45"/>
                    </a:cubicBezTo>
                    <a:cubicBezTo>
                      <a:pt x="2" y="35"/>
                      <a:pt x="16" y="50"/>
                      <a:pt x="0" y="18"/>
                    </a:cubicBezTo>
                  </a:path>
                </a:pathLst>
              </a:custGeom>
              <a:noFill/>
              <a:ln w="38100">
                <a:solidFill>
                  <a:srgbClr val="A80000"/>
                </a:solidFill>
                <a:round/>
                <a:headEnd/>
                <a:tailEnd/>
              </a:ln>
            </p:spPr>
            <p:txBody>
              <a:bodyPr/>
              <a:lstStyle/>
              <a:p>
                <a:pPr algn="ctr" eaLnBrk="0" hangingPunct="0"/>
                <a:endParaRPr lang="hu-HU">
                  <a:solidFill>
                    <a:srgbClr val="FFFF00"/>
                  </a:solidFill>
                  <a:latin typeface="Comic Sans MS" pitchFamily="66" charset="0"/>
                </a:endParaRPr>
              </a:p>
            </p:txBody>
          </p:sp>
          <p:sp>
            <p:nvSpPr>
              <p:cNvPr id="155676" name="Freeform 45"/>
              <p:cNvSpPr>
                <a:spLocks/>
              </p:cNvSpPr>
              <p:nvPr/>
            </p:nvSpPr>
            <p:spPr bwMode="auto">
              <a:xfrm>
                <a:off x="2784" y="2880"/>
                <a:ext cx="189" cy="51"/>
              </a:xfrm>
              <a:custGeom>
                <a:avLst/>
                <a:gdLst>
                  <a:gd name="T0" fmla="*/ 189 w 189"/>
                  <a:gd name="T1" fmla="*/ 0 h 51"/>
                  <a:gd name="T2" fmla="*/ 54 w 189"/>
                  <a:gd name="T3" fmla="*/ 45 h 51"/>
                  <a:gd name="T4" fmla="*/ 0 w 189"/>
                  <a:gd name="T5" fmla="*/ 18 h 51"/>
                  <a:gd name="T6" fmla="*/ 0 60000 65536"/>
                  <a:gd name="T7" fmla="*/ 0 60000 65536"/>
                  <a:gd name="T8" fmla="*/ 0 60000 65536"/>
                  <a:gd name="T9" fmla="*/ 0 w 189"/>
                  <a:gd name="T10" fmla="*/ 0 h 51"/>
                  <a:gd name="T11" fmla="*/ 189 w 189"/>
                  <a:gd name="T12" fmla="*/ 51 h 51"/>
                </a:gdLst>
                <a:ahLst/>
                <a:cxnLst>
                  <a:cxn ang="T6">
                    <a:pos x="T0" y="T1"/>
                  </a:cxn>
                  <a:cxn ang="T7">
                    <a:pos x="T2" y="T3"/>
                  </a:cxn>
                  <a:cxn ang="T8">
                    <a:pos x="T4" y="T5"/>
                  </a:cxn>
                </a:cxnLst>
                <a:rect l="T9" t="T10" r="T11" b="T12"/>
                <a:pathLst>
                  <a:path w="189" h="51">
                    <a:moveTo>
                      <a:pt x="189" y="0"/>
                    </a:moveTo>
                    <a:cubicBezTo>
                      <a:pt x="112" y="51"/>
                      <a:pt x="157" y="34"/>
                      <a:pt x="54" y="45"/>
                    </a:cubicBezTo>
                    <a:cubicBezTo>
                      <a:pt x="2" y="35"/>
                      <a:pt x="16" y="50"/>
                      <a:pt x="0" y="18"/>
                    </a:cubicBezTo>
                  </a:path>
                </a:pathLst>
              </a:custGeom>
              <a:noFill/>
              <a:ln w="38100">
                <a:solidFill>
                  <a:srgbClr val="A80000"/>
                </a:solidFill>
                <a:round/>
                <a:headEnd/>
                <a:tailEnd/>
              </a:ln>
            </p:spPr>
            <p:txBody>
              <a:bodyPr/>
              <a:lstStyle/>
              <a:p>
                <a:pPr algn="ctr" eaLnBrk="0" hangingPunct="0"/>
                <a:endParaRPr lang="hu-HU">
                  <a:solidFill>
                    <a:srgbClr val="FFFF00"/>
                  </a:solidFill>
                  <a:latin typeface="Comic Sans MS" pitchFamily="66" charset="0"/>
                </a:endParaRPr>
              </a:p>
            </p:txBody>
          </p:sp>
          <p:sp>
            <p:nvSpPr>
              <p:cNvPr id="155677" name="Freeform 46"/>
              <p:cNvSpPr>
                <a:spLocks/>
              </p:cNvSpPr>
              <p:nvPr/>
            </p:nvSpPr>
            <p:spPr bwMode="auto">
              <a:xfrm>
                <a:off x="1863" y="2834"/>
                <a:ext cx="212" cy="206"/>
              </a:xfrm>
              <a:custGeom>
                <a:avLst/>
                <a:gdLst>
                  <a:gd name="T0" fmla="*/ 181 w 212"/>
                  <a:gd name="T1" fmla="*/ 18 h 206"/>
                  <a:gd name="T2" fmla="*/ 23 w 212"/>
                  <a:gd name="T3" fmla="*/ 37 h 206"/>
                  <a:gd name="T4" fmla="*/ 14 w 212"/>
                  <a:gd name="T5" fmla="*/ 65 h 206"/>
                  <a:gd name="T6" fmla="*/ 69 w 212"/>
                  <a:gd name="T7" fmla="*/ 65 h 206"/>
                  <a:gd name="T8" fmla="*/ 172 w 212"/>
                  <a:gd name="T9" fmla="*/ 92 h 206"/>
                  <a:gd name="T10" fmla="*/ 9 w 212"/>
                  <a:gd name="T11" fmla="*/ 142 h 206"/>
                  <a:gd name="T12" fmla="*/ 23 w 212"/>
                  <a:gd name="T13" fmla="*/ 167 h 206"/>
                  <a:gd name="T14" fmla="*/ 60 w 212"/>
                  <a:gd name="T15" fmla="*/ 204 h 206"/>
                  <a:gd name="T16" fmla="*/ 134 w 212"/>
                  <a:gd name="T17" fmla="*/ 185 h 206"/>
                  <a:gd name="T18" fmla="*/ 190 w 212"/>
                  <a:gd name="T19" fmla="*/ 148 h 206"/>
                  <a:gd name="T20" fmla="*/ 162 w 212"/>
                  <a:gd name="T21" fmla="*/ 37 h 206"/>
                  <a:gd name="T22" fmla="*/ 181 w 212"/>
                  <a:gd name="T23" fmla="*/ 18 h 20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2"/>
                  <a:gd name="T37" fmla="*/ 0 h 206"/>
                  <a:gd name="T38" fmla="*/ 212 w 212"/>
                  <a:gd name="T39" fmla="*/ 206 h 20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2" h="206">
                    <a:moveTo>
                      <a:pt x="181" y="18"/>
                    </a:moveTo>
                    <a:cubicBezTo>
                      <a:pt x="126" y="0"/>
                      <a:pt x="71" y="4"/>
                      <a:pt x="23" y="37"/>
                    </a:cubicBezTo>
                    <a:cubicBezTo>
                      <a:pt x="20" y="46"/>
                      <a:pt x="10" y="56"/>
                      <a:pt x="14" y="65"/>
                    </a:cubicBezTo>
                    <a:cubicBezTo>
                      <a:pt x="25" y="86"/>
                      <a:pt x="58" y="69"/>
                      <a:pt x="69" y="65"/>
                    </a:cubicBezTo>
                    <a:cubicBezTo>
                      <a:pt x="108" y="90"/>
                      <a:pt x="124" y="92"/>
                      <a:pt x="172" y="92"/>
                    </a:cubicBezTo>
                    <a:cubicBezTo>
                      <a:pt x="118" y="109"/>
                      <a:pt x="60" y="116"/>
                      <a:pt x="9" y="142"/>
                    </a:cubicBezTo>
                    <a:cubicBezTo>
                      <a:pt x="0" y="146"/>
                      <a:pt x="19" y="158"/>
                      <a:pt x="23" y="167"/>
                    </a:cubicBezTo>
                    <a:cubicBezTo>
                      <a:pt x="40" y="206"/>
                      <a:pt x="18" y="190"/>
                      <a:pt x="60" y="204"/>
                    </a:cubicBezTo>
                    <a:cubicBezTo>
                      <a:pt x="80" y="200"/>
                      <a:pt x="114" y="196"/>
                      <a:pt x="134" y="185"/>
                    </a:cubicBezTo>
                    <a:cubicBezTo>
                      <a:pt x="153" y="174"/>
                      <a:pt x="190" y="148"/>
                      <a:pt x="190" y="148"/>
                    </a:cubicBezTo>
                    <a:cubicBezTo>
                      <a:pt x="203" y="96"/>
                      <a:pt x="212" y="69"/>
                      <a:pt x="162" y="37"/>
                    </a:cubicBezTo>
                    <a:cubicBezTo>
                      <a:pt x="150" y="0"/>
                      <a:pt x="144" y="6"/>
                      <a:pt x="181" y="18"/>
                    </a:cubicBezTo>
                    <a:close/>
                  </a:path>
                </a:pathLst>
              </a:custGeom>
              <a:solidFill>
                <a:schemeClr val="hlink"/>
              </a:solidFill>
              <a:ln w="9525">
                <a:solidFill>
                  <a:schemeClr val="tx1"/>
                </a:solidFill>
                <a:round/>
                <a:headEnd/>
                <a:tailEnd/>
              </a:ln>
            </p:spPr>
            <p:txBody>
              <a:bodyPr/>
              <a:lstStyle/>
              <a:p>
                <a:pPr algn="ctr" eaLnBrk="0" hangingPunct="0"/>
                <a:endParaRPr lang="hu-HU">
                  <a:solidFill>
                    <a:srgbClr val="FFFF00"/>
                  </a:solidFill>
                  <a:latin typeface="Comic Sans MS" pitchFamily="66" charset="0"/>
                </a:endParaRPr>
              </a:p>
            </p:txBody>
          </p:sp>
          <p:sp>
            <p:nvSpPr>
              <p:cNvPr id="155678" name="Freeform 47"/>
              <p:cNvSpPr>
                <a:spLocks/>
              </p:cNvSpPr>
              <p:nvPr/>
            </p:nvSpPr>
            <p:spPr bwMode="auto">
              <a:xfrm>
                <a:off x="1776" y="2928"/>
                <a:ext cx="141" cy="48"/>
              </a:xfrm>
              <a:custGeom>
                <a:avLst/>
                <a:gdLst>
                  <a:gd name="T0" fmla="*/ 78 w 189"/>
                  <a:gd name="T1" fmla="*/ 0 h 51"/>
                  <a:gd name="T2" fmla="*/ 22 w 189"/>
                  <a:gd name="T3" fmla="*/ 38 h 51"/>
                  <a:gd name="T4" fmla="*/ 0 w 189"/>
                  <a:gd name="T5" fmla="*/ 15 h 51"/>
                  <a:gd name="T6" fmla="*/ 0 60000 65536"/>
                  <a:gd name="T7" fmla="*/ 0 60000 65536"/>
                  <a:gd name="T8" fmla="*/ 0 60000 65536"/>
                  <a:gd name="T9" fmla="*/ 0 w 189"/>
                  <a:gd name="T10" fmla="*/ 0 h 51"/>
                  <a:gd name="T11" fmla="*/ 189 w 189"/>
                  <a:gd name="T12" fmla="*/ 51 h 51"/>
                </a:gdLst>
                <a:ahLst/>
                <a:cxnLst>
                  <a:cxn ang="T6">
                    <a:pos x="T0" y="T1"/>
                  </a:cxn>
                  <a:cxn ang="T7">
                    <a:pos x="T2" y="T3"/>
                  </a:cxn>
                  <a:cxn ang="T8">
                    <a:pos x="T4" y="T5"/>
                  </a:cxn>
                </a:cxnLst>
                <a:rect l="T9" t="T10" r="T11" b="T12"/>
                <a:pathLst>
                  <a:path w="189" h="51">
                    <a:moveTo>
                      <a:pt x="189" y="0"/>
                    </a:moveTo>
                    <a:cubicBezTo>
                      <a:pt x="112" y="51"/>
                      <a:pt x="157" y="34"/>
                      <a:pt x="54" y="45"/>
                    </a:cubicBezTo>
                    <a:cubicBezTo>
                      <a:pt x="2" y="35"/>
                      <a:pt x="16" y="50"/>
                      <a:pt x="0" y="18"/>
                    </a:cubicBezTo>
                  </a:path>
                </a:pathLst>
              </a:custGeom>
              <a:noFill/>
              <a:ln w="38100">
                <a:solidFill>
                  <a:srgbClr val="A80000"/>
                </a:solidFill>
                <a:round/>
                <a:headEnd/>
                <a:tailEnd/>
              </a:ln>
            </p:spPr>
            <p:txBody>
              <a:bodyPr/>
              <a:lstStyle/>
              <a:p>
                <a:pPr algn="ctr" eaLnBrk="0" hangingPunct="0"/>
                <a:endParaRPr lang="hu-HU">
                  <a:solidFill>
                    <a:srgbClr val="FFFF00"/>
                  </a:solidFill>
                  <a:latin typeface="Comic Sans MS" pitchFamily="66" charset="0"/>
                </a:endParaRPr>
              </a:p>
            </p:txBody>
          </p:sp>
        </p:grpSp>
      </p:grpSp>
      <p:sp>
        <p:nvSpPr>
          <p:cNvPr id="49" name="Téglalap 48"/>
          <p:cNvSpPr/>
          <p:nvPr/>
        </p:nvSpPr>
        <p:spPr>
          <a:xfrm>
            <a:off x="0" y="3429000"/>
            <a:ext cx="9144000" cy="314325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solidFill>
                <a:srgbClr val="FFFFFF"/>
              </a:solidFill>
              <a:latin typeface="Times New Roman"/>
            </a:endParaRPr>
          </a:p>
        </p:txBody>
      </p:sp>
      <p:sp>
        <p:nvSpPr>
          <p:cNvPr id="50" name="Dátum helye 49"/>
          <p:cNvSpPr>
            <a:spLocks noGrp="1"/>
          </p:cNvSpPr>
          <p:nvPr>
            <p:ph type="dt" sz="half" idx="10"/>
          </p:nvPr>
        </p:nvSpPr>
        <p:spPr/>
        <p:txBody>
          <a:bodyPr/>
          <a:lstStyle/>
          <a:p>
            <a:pPr>
              <a:defRPr/>
            </a:pPr>
            <a:endParaRPr lang="en-US">
              <a:latin typeface="Times New Roman"/>
            </a:endParaRPr>
          </a:p>
        </p:txBody>
      </p:sp>
      <p:sp>
        <p:nvSpPr>
          <p:cNvPr id="51" name="Dia számának helye 50"/>
          <p:cNvSpPr>
            <a:spLocks noGrp="1"/>
          </p:cNvSpPr>
          <p:nvPr>
            <p:ph type="sldNum" sz="quarter" idx="12"/>
          </p:nvPr>
        </p:nvSpPr>
        <p:spPr/>
        <p:txBody>
          <a:bodyPr/>
          <a:lstStyle/>
          <a:p>
            <a:pPr>
              <a:defRPr/>
            </a:pPr>
            <a:fld id="{5416672D-EFFC-4C17-BD99-BD742A8DBF80}" type="slidenum">
              <a:rPr lang="en-US" smtClean="0">
                <a:latin typeface="Times New Roman"/>
              </a:rPr>
              <a:pPr>
                <a:defRPr/>
              </a:pPr>
              <a:t>2</a:t>
            </a:fld>
            <a:endParaRPr lang="en-US">
              <a:latin typeface="Times New Roman"/>
            </a:endParaRPr>
          </a:p>
        </p:txBody>
      </p:sp>
    </p:spTree>
    <p:extLst>
      <p:ext uri="{BB962C8B-B14F-4D97-AF65-F5344CB8AC3E}">
        <p14:creationId xmlns:p14="http://schemas.microsoft.com/office/powerpoint/2010/main" val="30025352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checkerboard(across)">
                                      <p:cBhvr>
                                        <p:cTn id="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2484438" y="2824163"/>
            <a:ext cx="4032250" cy="604837"/>
            <a:chOff x="1429" y="1643"/>
            <a:chExt cx="2540" cy="381"/>
          </a:xfrm>
        </p:grpSpPr>
        <p:sp>
          <p:nvSpPr>
            <p:cNvPr id="108549" name="Line 5"/>
            <p:cNvSpPr>
              <a:spLocks noChangeShapeType="1"/>
            </p:cNvSpPr>
            <p:nvPr/>
          </p:nvSpPr>
          <p:spPr bwMode="auto">
            <a:xfrm flipV="1">
              <a:off x="1429" y="1842"/>
              <a:ext cx="2540" cy="19"/>
            </a:xfrm>
            <a:prstGeom prst="line">
              <a:avLst/>
            </a:prstGeom>
            <a:noFill/>
            <a:ln w="19050">
              <a:solidFill>
                <a:srgbClr val="FFFF00"/>
              </a:solidFill>
              <a:round/>
              <a:headEnd/>
              <a:tailEnd/>
            </a:ln>
            <a:effectLst/>
          </p:spPr>
          <p:txBody>
            <a:bodyPr/>
            <a:lstStyle/>
            <a:p>
              <a:endParaRPr lang="hu-HU"/>
            </a:p>
          </p:txBody>
        </p:sp>
        <p:sp>
          <p:nvSpPr>
            <p:cNvPr id="108550" name="Rectangle 6"/>
            <p:cNvSpPr>
              <a:spLocks noChangeArrowheads="1"/>
            </p:cNvSpPr>
            <p:nvPr/>
          </p:nvSpPr>
          <p:spPr bwMode="auto">
            <a:xfrm>
              <a:off x="1538" y="1697"/>
              <a:ext cx="182" cy="273"/>
            </a:xfrm>
            <a:prstGeom prst="rect">
              <a:avLst/>
            </a:prstGeom>
            <a:solidFill>
              <a:srgbClr val="FF3300"/>
            </a:solidFill>
            <a:ln w="9525">
              <a:solidFill>
                <a:schemeClr val="tx1"/>
              </a:solidFill>
              <a:miter lim="800000"/>
              <a:headEnd/>
              <a:tailEnd/>
            </a:ln>
            <a:effectLst/>
          </p:spPr>
          <p:txBody>
            <a:bodyPr wrap="none" anchor="ctr"/>
            <a:lstStyle/>
            <a:p>
              <a:r>
                <a:rPr lang="hu-HU" sz="2000">
                  <a:solidFill>
                    <a:srgbClr val="000066"/>
                  </a:solidFill>
                </a:rPr>
                <a:t>V</a:t>
              </a:r>
            </a:p>
          </p:txBody>
        </p:sp>
        <p:sp>
          <p:nvSpPr>
            <p:cNvPr id="108551" name="Rectangle 7"/>
            <p:cNvSpPr>
              <a:spLocks noChangeArrowheads="1"/>
            </p:cNvSpPr>
            <p:nvPr/>
          </p:nvSpPr>
          <p:spPr bwMode="auto">
            <a:xfrm>
              <a:off x="1756" y="1697"/>
              <a:ext cx="181" cy="273"/>
            </a:xfrm>
            <a:prstGeom prst="rect">
              <a:avLst/>
            </a:prstGeom>
            <a:solidFill>
              <a:srgbClr val="00FF00"/>
            </a:solidFill>
            <a:ln w="9525">
              <a:solidFill>
                <a:schemeClr val="tx1"/>
              </a:solidFill>
              <a:miter lim="800000"/>
              <a:headEnd/>
              <a:tailEnd/>
            </a:ln>
            <a:effectLst/>
          </p:spPr>
          <p:txBody>
            <a:bodyPr wrap="none" anchor="ctr"/>
            <a:lstStyle/>
            <a:p>
              <a:r>
                <a:rPr lang="hu-HU" sz="2000">
                  <a:solidFill>
                    <a:srgbClr val="000066"/>
                  </a:solidFill>
                </a:rPr>
                <a:t>D</a:t>
              </a:r>
            </a:p>
          </p:txBody>
        </p:sp>
        <p:sp>
          <p:nvSpPr>
            <p:cNvPr id="108552" name="Rectangle 8"/>
            <p:cNvSpPr>
              <a:spLocks noChangeArrowheads="1"/>
            </p:cNvSpPr>
            <p:nvPr/>
          </p:nvSpPr>
          <p:spPr bwMode="auto">
            <a:xfrm>
              <a:off x="1974" y="1697"/>
              <a:ext cx="181" cy="273"/>
            </a:xfrm>
            <a:prstGeom prst="rect">
              <a:avLst/>
            </a:prstGeom>
            <a:solidFill>
              <a:srgbClr val="FFFF00"/>
            </a:solidFill>
            <a:ln w="9525">
              <a:solidFill>
                <a:schemeClr val="tx1"/>
              </a:solidFill>
              <a:miter lim="800000"/>
              <a:headEnd/>
              <a:tailEnd/>
            </a:ln>
            <a:effectLst/>
          </p:spPr>
          <p:txBody>
            <a:bodyPr wrap="none" anchor="ctr"/>
            <a:lstStyle/>
            <a:p>
              <a:r>
                <a:rPr lang="hu-HU" sz="2000">
                  <a:solidFill>
                    <a:srgbClr val="000066"/>
                  </a:solidFill>
                </a:rPr>
                <a:t>J</a:t>
              </a:r>
            </a:p>
          </p:txBody>
        </p:sp>
        <p:sp>
          <p:nvSpPr>
            <p:cNvPr id="108553" name="Rectangle 9"/>
            <p:cNvSpPr>
              <a:spLocks noChangeArrowheads="1"/>
            </p:cNvSpPr>
            <p:nvPr/>
          </p:nvSpPr>
          <p:spPr bwMode="auto">
            <a:xfrm>
              <a:off x="2355" y="1643"/>
              <a:ext cx="381" cy="381"/>
            </a:xfrm>
            <a:prstGeom prst="rect">
              <a:avLst/>
            </a:prstGeom>
            <a:solidFill>
              <a:srgbClr val="99CCFF"/>
            </a:solidFill>
            <a:ln w="57150">
              <a:solidFill>
                <a:srgbClr val="FFFF00"/>
              </a:solidFill>
              <a:miter lim="800000"/>
              <a:headEnd/>
              <a:tailEnd/>
            </a:ln>
            <a:effectLst/>
          </p:spPr>
          <p:txBody>
            <a:bodyPr wrap="none" anchor="ctr"/>
            <a:lstStyle/>
            <a:p>
              <a:r>
                <a:rPr lang="hu-HU" sz="3200" b="1">
                  <a:solidFill>
                    <a:schemeClr val="tx1"/>
                  </a:solidFill>
                  <a:latin typeface="Symbol" pitchFamily="18" charset="2"/>
                </a:rPr>
                <a:t>m</a:t>
              </a:r>
            </a:p>
          </p:txBody>
        </p:sp>
        <p:sp>
          <p:nvSpPr>
            <p:cNvPr id="108554" name="Rectangle 10"/>
            <p:cNvSpPr>
              <a:spLocks noChangeArrowheads="1"/>
            </p:cNvSpPr>
            <p:nvPr/>
          </p:nvSpPr>
          <p:spPr bwMode="auto">
            <a:xfrm>
              <a:off x="2790" y="1697"/>
              <a:ext cx="218" cy="271"/>
            </a:xfrm>
            <a:prstGeom prst="rect">
              <a:avLst/>
            </a:prstGeom>
            <a:solidFill>
              <a:srgbClr val="000066"/>
            </a:solidFill>
            <a:ln w="28575">
              <a:solidFill>
                <a:srgbClr val="FFFF00"/>
              </a:solidFill>
              <a:miter lim="800000"/>
              <a:headEnd/>
              <a:tailEnd/>
            </a:ln>
            <a:effectLst/>
          </p:spPr>
          <p:txBody>
            <a:bodyPr wrap="none" anchor="ctr"/>
            <a:lstStyle/>
            <a:p>
              <a:endParaRPr lang="hu-HU" b="1">
                <a:solidFill>
                  <a:schemeClr val="tx1"/>
                </a:solidFill>
                <a:latin typeface="Symbol" pitchFamily="18" charset="2"/>
              </a:endParaRPr>
            </a:p>
          </p:txBody>
        </p:sp>
        <p:sp>
          <p:nvSpPr>
            <p:cNvPr id="108555" name="Rectangle 11"/>
            <p:cNvSpPr>
              <a:spLocks noChangeArrowheads="1"/>
            </p:cNvSpPr>
            <p:nvPr/>
          </p:nvSpPr>
          <p:spPr bwMode="auto">
            <a:xfrm>
              <a:off x="3064" y="1697"/>
              <a:ext cx="217" cy="271"/>
            </a:xfrm>
            <a:prstGeom prst="rect">
              <a:avLst/>
            </a:prstGeom>
            <a:solidFill>
              <a:srgbClr val="000066"/>
            </a:solidFill>
            <a:ln w="28575">
              <a:solidFill>
                <a:srgbClr val="FFFF00"/>
              </a:solidFill>
              <a:miter lim="800000"/>
              <a:headEnd/>
              <a:tailEnd/>
            </a:ln>
            <a:effectLst/>
          </p:spPr>
          <p:txBody>
            <a:bodyPr wrap="none" anchor="ctr"/>
            <a:lstStyle/>
            <a:p>
              <a:endParaRPr lang="hu-HU" b="1">
                <a:solidFill>
                  <a:schemeClr val="tx1"/>
                </a:solidFill>
                <a:latin typeface="Symbol" pitchFamily="18" charset="2"/>
              </a:endParaRPr>
            </a:p>
          </p:txBody>
        </p:sp>
        <p:sp>
          <p:nvSpPr>
            <p:cNvPr id="108556" name="Rectangle 12"/>
            <p:cNvSpPr>
              <a:spLocks noChangeArrowheads="1"/>
            </p:cNvSpPr>
            <p:nvPr/>
          </p:nvSpPr>
          <p:spPr bwMode="auto">
            <a:xfrm>
              <a:off x="3335" y="1697"/>
              <a:ext cx="218" cy="271"/>
            </a:xfrm>
            <a:prstGeom prst="rect">
              <a:avLst/>
            </a:prstGeom>
            <a:solidFill>
              <a:srgbClr val="000066"/>
            </a:solidFill>
            <a:ln w="28575">
              <a:solidFill>
                <a:srgbClr val="FFFF00"/>
              </a:solidFill>
              <a:miter lim="800000"/>
              <a:headEnd/>
              <a:tailEnd/>
            </a:ln>
            <a:effectLst/>
          </p:spPr>
          <p:txBody>
            <a:bodyPr wrap="none" anchor="ctr"/>
            <a:lstStyle/>
            <a:p>
              <a:endParaRPr lang="hu-HU" b="1">
                <a:solidFill>
                  <a:schemeClr val="tx1"/>
                </a:solidFill>
                <a:latin typeface="Symbol" pitchFamily="18" charset="2"/>
              </a:endParaRPr>
            </a:p>
          </p:txBody>
        </p:sp>
        <p:sp>
          <p:nvSpPr>
            <p:cNvPr id="108557" name="Rectangle 13"/>
            <p:cNvSpPr>
              <a:spLocks noChangeArrowheads="1"/>
            </p:cNvSpPr>
            <p:nvPr/>
          </p:nvSpPr>
          <p:spPr bwMode="auto">
            <a:xfrm>
              <a:off x="3608" y="1697"/>
              <a:ext cx="217" cy="271"/>
            </a:xfrm>
            <a:prstGeom prst="rect">
              <a:avLst/>
            </a:prstGeom>
            <a:solidFill>
              <a:srgbClr val="000066"/>
            </a:solidFill>
            <a:ln w="28575">
              <a:solidFill>
                <a:srgbClr val="FFFF00"/>
              </a:solidFill>
              <a:miter lim="800000"/>
              <a:headEnd/>
              <a:tailEnd/>
            </a:ln>
            <a:effectLst/>
          </p:spPr>
          <p:txBody>
            <a:bodyPr wrap="none" anchor="ctr"/>
            <a:lstStyle/>
            <a:p>
              <a:endParaRPr lang="hu-HU" b="1">
                <a:solidFill>
                  <a:schemeClr val="tx1"/>
                </a:solidFill>
                <a:latin typeface="Symbol" pitchFamily="18" charset="2"/>
              </a:endParaRPr>
            </a:p>
          </p:txBody>
        </p:sp>
      </p:grpSp>
      <p:sp>
        <p:nvSpPr>
          <p:cNvPr id="108558" name="Text Box 14"/>
          <p:cNvSpPr txBox="1">
            <a:spLocks noChangeArrowheads="1"/>
          </p:cNvSpPr>
          <p:nvPr/>
        </p:nvSpPr>
        <p:spPr bwMode="auto">
          <a:xfrm>
            <a:off x="7272338" y="2890838"/>
            <a:ext cx="715260" cy="461665"/>
          </a:xfrm>
          <a:prstGeom prst="rect">
            <a:avLst/>
          </a:prstGeom>
          <a:solidFill>
            <a:srgbClr val="000066"/>
          </a:solidFill>
          <a:ln w="9525">
            <a:solidFill>
              <a:srgbClr val="FFFF00"/>
            </a:solidFill>
            <a:miter lim="800000"/>
            <a:headEnd/>
            <a:tailEnd/>
          </a:ln>
          <a:effectLst/>
        </p:spPr>
        <p:txBody>
          <a:bodyPr wrap="none">
            <a:spAutoFit/>
          </a:bodyPr>
          <a:lstStyle/>
          <a:p>
            <a:pPr algn="l"/>
            <a:r>
              <a:rPr lang="en-US" dirty="0" err="1">
                <a:solidFill>
                  <a:schemeClr val="bg1"/>
                </a:solidFill>
              </a:rPr>
              <a:t>IgM</a:t>
            </a:r>
            <a:endParaRPr lang="hu-HU" dirty="0">
              <a:solidFill>
                <a:schemeClr val="bg1"/>
              </a:solidFill>
              <a:latin typeface="Times New Roman" pitchFamily="18" charset="0"/>
            </a:endParaRPr>
          </a:p>
        </p:txBody>
      </p:sp>
      <p:grpSp>
        <p:nvGrpSpPr>
          <p:cNvPr id="3" name="Group 15"/>
          <p:cNvGrpSpPr>
            <a:grpSpLocks/>
          </p:cNvGrpSpPr>
          <p:nvPr/>
        </p:nvGrpSpPr>
        <p:grpSpPr bwMode="auto">
          <a:xfrm>
            <a:off x="2484438" y="3587750"/>
            <a:ext cx="4032250" cy="604838"/>
            <a:chOff x="1429" y="2069"/>
            <a:chExt cx="2540" cy="381"/>
          </a:xfrm>
        </p:grpSpPr>
        <p:sp>
          <p:nvSpPr>
            <p:cNvPr id="108560" name="Line 16"/>
            <p:cNvSpPr>
              <a:spLocks noChangeShapeType="1"/>
            </p:cNvSpPr>
            <p:nvPr/>
          </p:nvSpPr>
          <p:spPr bwMode="auto">
            <a:xfrm flipV="1">
              <a:off x="1429" y="2296"/>
              <a:ext cx="2540" cy="19"/>
            </a:xfrm>
            <a:prstGeom prst="line">
              <a:avLst/>
            </a:prstGeom>
            <a:noFill/>
            <a:ln w="19050">
              <a:solidFill>
                <a:srgbClr val="FFFF00"/>
              </a:solidFill>
              <a:round/>
              <a:headEnd/>
              <a:tailEnd/>
            </a:ln>
            <a:effectLst/>
          </p:spPr>
          <p:txBody>
            <a:bodyPr/>
            <a:lstStyle/>
            <a:p>
              <a:endParaRPr lang="hu-HU"/>
            </a:p>
          </p:txBody>
        </p:sp>
        <p:sp>
          <p:nvSpPr>
            <p:cNvPr id="108561" name="Rectangle 17"/>
            <p:cNvSpPr>
              <a:spLocks noChangeArrowheads="1"/>
            </p:cNvSpPr>
            <p:nvPr/>
          </p:nvSpPr>
          <p:spPr bwMode="auto">
            <a:xfrm>
              <a:off x="1538" y="2151"/>
              <a:ext cx="182" cy="273"/>
            </a:xfrm>
            <a:prstGeom prst="rect">
              <a:avLst/>
            </a:prstGeom>
            <a:solidFill>
              <a:srgbClr val="FF3300"/>
            </a:solidFill>
            <a:ln w="9525">
              <a:solidFill>
                <a:schemeClr val="tx1"/>
              </a:solidFill>
              <a:miter lim="800000"/>
              <a:headEnd/>
              <a:tailEnd/>
            </a:ln>
            <a:effectLst/>
          </p:spPr>
          <p:txBody>
            <a:bodyPr wrap="none" anchor="ctr"/>
            <a:lstStyle/>
            <a:p>
              <a:r>
                <a:rPr lang="hu-HU" sz="2000">
                  <a:solidFill>
                    <a:srgbClr val="000066"/>
                  </a:solidFill>
                </a:rPr>
                <a:t>V</a:t>
              </a:r>
            </a:p>
          </p:txBody>
        </p:sp>
        <p:sp>
          <p:nvSpPr>
            <p:cNvPr id="108562" name="Rectangle 18"/>
            <p:cNvSpPr>
              <a:spLocks noChangeArrowheads="1"/>
            </p:cNvSpPr>
            <p:nvPr/>
          </p:nvSpPr>
          <p:spPr bwMode="auto">
            <a:xfrm>
              <a:off x="1756" y="2151"/>
              <a:ext cx="181" cy="273"/>
            </a:xfrm>
            <a:prstGeom prst="rect">
              <a:avLst/>
            </a:prstGeom>
            <a:solidFill>
              <a:srgbClr val="00FF00"/>
            </a:solidFill>
            <a:ln w="9525">
              <a:solidFill>
                <a:schemeClr val="tx1"/>
              </a:solidFill>
              <a:miter lim="800000"/>
              <a:headEnd/>
              <a:tailEnd/>
            </a:ln>
            <a:effectLst/>
          </p:spPr>
          <p:txBody>
            <a:bodyPr wrap="none" anchor="ctr"/>
            <a:lstStyle/>
            <a:p>
              <a:r>
                <a:rPr lang="hu-HU" sz="2000">
                  <a:solidFill>
                    <a:srgbClr val="000066"/>
                  </a:solidFill>
                </a:rPr>
                <a:t>D</a:t>
              </a:r>
            </a:p>
          </p:txBody>
        </p:sp>
        <p:sp>
          <p:nvSpPr>
            <p:cNvPr id="108563" name="Rectangle 19"/>
            <p:cNvSpPr>
              <a:spLocks noChangeArrowheads="1"/>
            </p:cNvSpPr>
            <p:nvPr/>
          </p:nvSpPr>
          <p:spPr bwMode="auto">
            <a:xfrm>
              <a:off x="1974" y="2151"/>
              <a:ext cx="181" cy="273"/>
            </a:xfrm>
            <a:prstGeom prst="rect">
              <a:avLst/>
            </a:prstGeom>
            <a:solidFill>
              <a:srgbClr val="FFFF00"/>
            </a:solidFill>
            <a:ln w="9525">
              <a:solidFill>
                <a:schemeClr val="tx1"/>
              </a:solidFill>
              <a:miter lim="800000"/>
              <a:headEnd/>
              <a:tailEnd/>
            </a:ln>
            <a:effectLst/>
          </p:spPr>
          <p:txBody>
            <a:bodyPr wrap="none" anchor="ctr"/>
            <a:lstStyle/>
            <a:p>
              <a:r>
                <a:rPr lang="hu-HU" sz="2000">
                  <a:solidFill>
                    <a:srgbClr val="000066"/>
                  </a:solidFill>
                </a:rPr>
                <a:t>J</a:t>
              </a:r>
            </a:p>
          </p:txBody>
        </p:sp>
        <p:sp>
          <p:nvSpPr>
            <p:cNvPr id="108564" name="Rectangle 20"/>
            <p:cNvSpPr>
              <a:spLocks noChangeArrowheads="1"/>
            </p:cNvSpPr>
            <p:nvPr/>
          </p:nvSpPr>
          <p:spPr bwMode="auto">
            <a:xfrm>
              <a:off x="2880" y="2069"/>
              <a:ext cx="381" cy="381"/>
            </a:xfrm>
            <a:prstGeom prst="rect">
              <a:avLst/>
            </a:prstGeom>
            <a:solidFill>
              <a:srgbClr val="99CCFF"/>
            </a:solidFill>
            <a:ln w="57150">
              <a:solidFill>
                <a:srgbClr val="FFFF00"/>
              </a:solidFill>
              <a:miter lim="800000"/>
              <a:headEnd/>
              <a:tailEnd/>
            </a:ln>
            <a:effectLst/>
          </p:spPr>
          <p:txBody>
            <a:bodyPr wrap="none" anchor="ctr"/>
            <a:lstStyle/>
            <a:p>
              <a:r>
                <a:rPr lang="hu-HU" sz="3200" b="1">
                  <a:solidFill>
                    <a:schemeClr val="tx1"/>
                  </a:solidFill>
                  <a:latin typeface="Symbol" pitchFamily="18" charset="2"/>
                  <a:sym typeface="Symbol" pitchFamily="18" charset="2"/>
                </a:rPr>
                <a:t></a:t>
              </a:r>
            </a:p>
          </p:txBody>
        </p:sp>
        <p:sp>
          <p:nvSpPr>
            <p:cNvPr id="108565" name="Rectangle 21"/>
            <p:cNvSpPr>
              <a:spLocks noChangeArrowheads="1"/>
            </p:cNvSpPr>
            <p:nvPr/>
          </p:nvSpPr>
          <p:spPr bwMode="auto">
            <a:xfrm>
              <a:off x="2336" y="2151"/>
              <a:ext cx="218" cy="271"/>
            </a:xfrm>
            <a:prstGeom prst="rect">
              <a:avLst/>
            </a:prstGeom>
            <a:solidFill>
              <a:srgbClr val="000066"/>
            </a:solidFill>
            <a:ln w="28575">
              <a:solidFill>
                <a:srgbClr val="FFFF00"/>
              </a:solidFill>
              <a:miter lim="800000"/>
              <a:headEnd/>
              <a:tailEnd/>
            </a:ln>
            <a:effectLst/>
          </p:spPr>
          <p:txBody>
            <a:bodyPr wrap="none" anchor="ctr"/>
            <a:lstStyle/>
            <a:p>
              <a:endParaRPr lang="hu-HU" b="1">
                <a:solidFill>
                  <a:schemeClr val="tx1"/>
                </a:solidFill>
                <a:latin typeface="Symbol" pitchFamily="18" charset="2"/>
              </a:endParaRPr>
            </a:p>
          </p:txBody>
        </p:sp>
        <p:sp>
          <p:nvSpPr>
            <p:cNvPr id="108566" name="Rectangle 22"/>
            <p:cNvSpPr>
              <a:spLocks noChangeArrowheads="1"/>
            </p:cNvSpPr>
            <p:nvPr/>
          </p:nvSpPr>
          <p:spPr bwMode="auto">
            <a:xfrm>
              <a:off x="2608" y="2151"/>
              <a:ext cx="217" cy="271"/>
            </a:xfrm>
            <a:prstGeom prst="rect">
              <a:avLst/>
            </a:prstGeom>
            <a:solidFill>
              <a:srgbClr val="000066"/>
            </a:solidFill>
            <a:ln w="28575">
              <a:solidFill>
                <a:srgbClr val="FFFF00"/>
              </a:solidFill>
              <a:miter lim="800000"/>
              <a:headEnd/>
              <a:tailEnd/>
            </a:ln>
            <a:effectLst/>
          </p:spPr>
          <p:txBody>
            <a:bodyPr wrap="none" anchor="ctr"/>
            <a:lstStyle/>
            <a:p>
              <a:endParaRPr lang="hu-HU" b="1">
                <a:solidFill>
                  <a:schemeClr val="tx1"/>
                </a:solidFill>
                <a:latin typeface="Symbol" pitchFamily="18" charset="2"/>
              </a:endParaRPr>
            </a:p>
          </p:txBody>
        </p:sp>
        <p:sp>
          <p:nvSpPr>
            <p:cNvPr id="108567" name="Rectangle 23"/>
            <p:cNvSpPr>
              <a:spLocks noChangeArrowheads="1"/>
            </p:cNvSpPr>
            <p:nvPr/>
          </p:nvSpPr>
          <p:spPr bwMode="auto">
            <a:xfrm>
              <a:off x="3335" y="2151"/>
              <a:ext cx="218" cy="271"/>
            </a:xfrm>
            <a:prstGeom prst="rect">
              <a:avLst/>
            </a:prstGeom>
            <a:solidFill>
              <a:srgbClr val="000066"/>
            </a:solidFill>
            <a:ln w="28575">
              <a:solidFill>
                <a:srgbClr val="FFFF00"/>
              </a:solidFill>
              <a:miter lim="800000"/>
              <a:headEnd/>
              <a:tailEnd/>
            </a:ln>
            <a:effectLst/>
          </p:spPr>
          <p:txBody>
            <a:bodyPr wrap="none" anchor="ctr"/>
            <a:lstStyle/>
            <a:p>
              <a:endParaRPr lang="hu-HU" b="1">
                <a:solidFill>
                  <a:schemeClr val="tx1"/>
                </a:solidFill>
                <a:latin typeface="Symbol" pitchFamily="18" charset="2"/>
              </a:endParaRPr>
            </a:p>
          </p:txBody>
        </p:sp>
        <p:sp>
          <p:nvSpPr>
            <p:cNvPr id="108568" name="Rectangle 24"/>
            <p:cNvSpPr>
              <a:spLocks noChangeArrowheads="1"/>
            </p:cNvSpPr>
            <p:nvPr/>
          </p:nvSpPr>
          <p:spPr bwMode="auto">
            <a:xfrm>
              <a:off x="3608" y="2151"/>
              <a:ext cx="217" cy="271"/>
            </a:xfrm>
            <a:prstGeom prst="rect">
              <a:avLst/>
            </a:prstGeom>
            <a:solidFill>
              <a:srgbClr val="000066"/>
            </a:solidFill>
            <a:ln w="28575">
              <a:solidFill>
                <a:srgbClr val="FFFF00"/>
              </a:solidFill>
              <a:miter lim="800000"/>
              <a:headEnd/>
              <a:tailEnd/>
            </a:ln>
            <a:effectLst/>
          </p:spPr>
          <p:txBody>
            <a:bodyPr wrap="none" anchor="ctr"/>
            <a:lstStyle/>
            <a:p>
              <a:endParaRPr lang="hu-HU" b="1">
                <a:solidFill>
                  <a:schemeClr val="tx1"/>
                </a:solidFill>
                <a:latin typeface="Symbol" pitchFamily="18" charset="2"/>
              </a:endParaRPr>
            </a:p>
          </p:txBody>
        </p:sp>
      </p:grpSp>
      <p:grpSp>
        <p:nvGrpSpPr>
          <p:cNvPr id="4" name="Group 25"/>
          <p:cNvGrpSpPr>
            <a:grpSpLocks/>
          </p:cNvGrpSpPr>
          <p:nvPr/>
        </p:nvGrpSpPr>
        <p:grpSpPr bwMode="auto">
          <a:xfrm>
            <a:off x="1116013" y="3706816"/>
            <a:ext cx="6845300" cy="509588"/>
            <a:chOff x="567" y="2199"/>
            <a:chExt cx="4312" cy="321"/>
          </a:xfrm>
        </p:grpSpPr>
        <p:grpSp>
          <p:nvGrpSpPr>
            <p:cNvPr id="5" name="Group 26"/>
            <p:cNvGrpSpPr>
              <a:grpSpLocks/>
            </p:cNvGrpSpPr>
            <p:nvPr/>
          </p:nvGrpSpPr>
          <p:grpSpPr bwMode="auto">
            <a:xfrm>
              <a:off x="567" y="2199"/>
              <a:ext cx="816" cy="291"/>
              <a:chOff x="96" y="2880"/>
              <a:chExt cx="816" cy="291"/>
            </a:xfrm>
          </p:grpSpPr>
          <p:sp>
            <p:nvSpPr>
              <p:cNvPr id="108571" name="Rectangle 27"/>
              <p:cNvSpPr>
                <a:spLocks noChangeArrowheads="1"/>
              </p:cNvSpPr>
              <p:nvPr/>
            </p:nvSpPr>
            <p:spPr bwMode="auto">
              <a:xfrm>
                <a:off x="96" y="2880"/>
                <a:ext cx="558" cy="291"/>
              </a:xfrm>
              <a:prstGeom prst="rect">
                <a:avLst/>
              </a:prstGeom>
              <a:solidFill>
                <a:srgbClr val="000066"/>
              </a:solidFill>
              <a:ln w="9525">
                <a:solidFill>
                  <a:srgbClr val="FFFF00"/>
                </a:solidFill>
                <a:miter lim="800000"/>
                <a:headEnd/>
                <a:tailEnd/>
              </a:ln>
              <a:effectLst/>
            </p:spPr>
            <p:txBody>
              <a:bodyPr wrap="none">
                <a:spAutoFit/>
              </a:bodyPr>
              <a:lstStyle/>
              <a:p>
                <a:pPr algn="l"/>
                <a:r>
                  <a:rPr lang="en-US" dirty="0">
                    <a:solidFill>
                      <a:schemeClr val="bg1"/>
                    </a:solidFill>
                  </a:rPr>
                  <a:t>IFN </a:t>
                </a:r>
                <a:r>
                  <a:rPr lang="en-US" b="1" dirty="0">
                    <a:solidFill>
                      <a:schemeClr val="bg1"/>
                    </a:solidFill>
                    <a:sym typeface="Symbol" pitchFamily="18" charset="2"/>
                  </a:rPr>
                  <a:t></a:t>
                </a:r>
              </a:p>
            </p:txBody>
          </p:sp>
          <p:sp>
            <p:nvSpPr>
              <p:cNvPr id="108572" name="Line 28"/>
              <p:cNvSpPr>
                <a:spLocks noChangeShapeType="1"/>
              </p:cNvSpPr>
              <p:nvPr/>
            </p:nvSpPr>
            <p:spPr bwMode="auto">
              <a:xfrm>
                <a:off x="720" y="3024"/>
                <a:ext cx="192" cy="0"/>
              </a:xfrm>
              <a:prstGeom prst="line">
                <a:avLst/>
              </a:prstGeom>
              <a:noFill/>
              <a:ln w="38100">
                <a:solidFill>
                  <a:srgbClr val="FFFF00"/>
                </a:solidFill>
                <a:round/>
                <a:headEnd/>
                <a:tailEnd type="triangle" w="med" len="med"/>
              </a:ln>
              <a:effectLst/>
            </p:spPr>
            <p:txBody>
              <a:bodyPr wrap="none" anchor="ctr"/>
              <a:lstStyle/>
              <a:p>
                <a:endParaRPr lang="hu-HU">
                  <a:solidFill>
                    <a:schemeClr val="bg1"/>
                  </a:solidFill>
                </a:endParaRPr>
              </a:p>
            </p:txBody>
          </p:sp>
        </p:grpSp>
        <p:sp>
          <p:nvSpPr>
            <p:cNvPr id="108573" name="Text Box 29"/>
            <p:cNvSpPr txBox="1">
              <a:spLocks noChangeArrowheads="1"/>
            </p:cNvSpPr>
            <p:nvPr/>
          </p:nvSpPr>
          <p:spPr bwMode="auto">
            <a:xfrm>
              <a:off x="4461" y="2229"/>
              <a:ext cx="418" cy="291"/>
            </a:xfrm>
            <a:prstGeom prst="rect">
              <a:avLst/>
            </a:prstGeom>
            <a:solidFill>
              <a:srgbClr val="000066"/>
            </a:solidFill>
            <a:ln w="9525">
              <a:solidFill>
                <a:srgbClr val="FFFF00"/>
              </a:solidFill>
              <a:miter lim="800000"/>
              <a:headEnd/>
              <a:tailEnd/>
            </a:ln>
            <a:effectLst/>
          </p:spPr>
          <p:txBody>
            <a:bodyPr wrap="none">
              <a:spAutoFit/>
            </a:bodyPr>
            <a:lstStyle/>
            <a:p>
              <a:pPr algn="l"/>
              <a:r>
                <a:rPr lang="en-US">
                  <a:solidFill>
                    <a:schemeClr val="bg1"/>
                  </a:solidFill>
                </a:rPr>
                <a:t>IgG</a:t>
              </a:r>
              <a:endParaRPr lang="hu-HU">
                <a:solidFill>
                  <a:schemeClr val="bg1"/>
                </a:solidFill>
                <a:latin typeface="Times New Roman" pitchFamily="18" charset="0"/>
              </a:endParaRPr>
            </a:p>
          </p:txBody>
        </p:sp>
      </p:grpSp>
      <p:grpSp>
        <p:nvGrpSpPr>
          <p:cNvPr id="6" name="Group 30"/>
          <p:cNvGrpSpPr>
            <a:grpSpLocks/>
          </p:cNvGrpSpPr>
          <p:nvPr/>
        </p:nvGrpSpPr>
        <p:grpSpPr bwMode="auto">
          <a:xfrm>
            <a:off x="1116013" y="4483104"/>
            <a:ext cx="6856413" cy="525463"/>
            <a:chOff x="567" y="2688"/>
            <a:chExt cx="4319" cy="331"/>
          </a:xfrm>
        </p:grpSpPr>
        <p:grpSp>
          <p:nvGrpSpPr>
            <p:cNvPr id="7" name="Group 31"/>
            <p:cNvGrpSpPr>
              <a:grpSpLocks/>
            </p:cNvGrpSpPr>
            <p:nvPr/>
          </p:nvGrpSpPr>
          <p:grpSpPr bwMode="auto">
            <a:xfrm>
              <a:off x="567" y="2688"/>
              <a:ext cx="816" cy="291"/>
              <a:chOff x="96" y="3216"/>
              <a:chExt cx="816" cy="291"/>
            </a:xfrm>
          </p:grpSpPr>
          <p:sp>
            <p:nvSpPr>
              <p:cNvPr id="108576" name="Rectangle 32"/>
              <p:cNvSpPr>
                <a:spLocks noChangeArrowheads="1"/>
              </p:cNvSpPr>
              <p:nvPr/>
            </p:nvSpPr>
            <p:spPr bwMode="auto">
              <a:xfrm>
                <a:off x="96" y="3216"/>
                <a:ext cx="461" cy="291"/>
              </a:xfrm>
              <a:prstGeom prst="rect">
                <a:avLst/>
              </a:prstGeom>
              <a:solidFill>
                <a:srgbClr val="000066"/>
              </a:solidFill>
              <a:ln w="28575">
                <a:solidFill>
                  <a:srgbClr val="FFFF00"/>
                </a:solidFill>
                <a:miter lim="800000"/>
                <a:headEnd/>
                <a:tailEnd/>
              </a:ln>
              <a:effectLst/>
            </p:spPr>
            <p:txBody>
              <a:bodyPr wrap="none">
                <a:spAutoFit/>
              </a:bodyPr>
              <a:lstStyle/>
              <a:p>
                <a:pPr algn="l"/>
                <a:r>
                  <a:rPr lang="en-US" dirty="0">
                    <a:solidFill>
                      <a:schemeClr val="bg1"/>
                    </a:solidFill>
                  </a:rPr>
                  <a:t>IL-5</a:t>
                </a:r>
              </a:p>
            </p:txBody>
          </p:sp>
          <p:sp>
            <p:nvSpPr>
              <p:cNvPr id="108577" name="Line 33"/>
              <p:cNvSpPr>
                <a:spLocks noChangeShapeType="1"/>
              </p:cNvSpPr>
              <p:nvPr/>
            </p:nvSpPr>
            <p:spPr bwMode="auto">
              <a:xfrm>
                <a:off x="720" y="3408"/>
                <a:ext cx="192" cy="0"/>
              </a:xfrm>
              <a:prstGeom prst="line">
                <a:avLst/>
              </a:prstGeom>
              <a:noFill/>
              <a:ln w="38100">
                <a:solidFill>
                  <a:srgbClr val="FFFF00"/>
                </a:solidFill>
                <a:round/>
                <a:headEnd/>
                <a:tailEnd type="triangle" w="med" len="med"/>
              </a:ln>
              <a:effectLst/>
            </p:spPr>
            <p:txBody>
              <a:bodyPr wrap="none" anchor="ctr"/>
              <a:lstStyle/>
              <a:p>
                <a:endParaRPr lang="hu-HU">
                  <a:solidFill>
                    <a:schemeClr val="bg1"/>
                  </a:solidFill>
                </a:endParaRPr>
              </a:p>
            </p:txBody>
          </p:sp>
        </p:grpSp>
        <p:sp>
          <p:nvSpPr>
            <p:cNvPr id="108578" name="Text Box 34"/>
            <p:cNvSpPr txBox="1">
              <a:spLocks noChangeArrowheads="1"/>
            </p:cNvSpPr>
            <p:nvPr/>
          </p:nvSpPr>
          <p:spPr bwMode="auto">
            <a:xfrm>
              <a:off x="4468" y="2728"/>
              <a:ext cx="418" cy="291"/>
            </a:xfrm>
            <a:prstGeom prst="rect">
              <a:avLst/>
            </a:prstGeom>
            <a:solidFill>
              <a:srgbClr val="000066"/>
            </a:solidFill>
            <a:ln w="9525">
              <a:solidFill>
                <a:srgbClr val="FFFF00"/>
              </a:solidFill>
              <a:miter lim="800000"/>
              <a:headEnd/>
              <a:tailEnd/>
            </a:ln>
            <a:effectLst/>
          </p:spPr>
          <p:txBody>
            <a:bodyPr wrap="none">
              <a:spAutoFit/>
            </a:bodyPr>
            <a:lstStyle/>
            <a:p>
              <a:pPr algn="l"/>
              <a:r>
                <a:rPr lang="en-US">
                  <a:solidFill>
                    <a:schemeClr val="bg1"/>
                  </a:solidFill>
                </a:rPr>
                <a:t>IgA</a:t>
              </a:r>
              <a:endParaRPr lang="hu-HU">
                <a:solidFill>
                  <a:schemeClr val="bg1"/>
                </a:solidFill>
                <a:latin typeface="Times New Roman" pitchFamily="18" charset="0"/>
              </a:endParaRPr>
            </a:p>
          </p:txBody>
        </p:sp>
      </p:grpSp>
      <p:grpSp>
        <p:nvGrpSpPr>
          <p:cNvPr id="8" name="Group 35"/>
          <p:cNvGrpSpPr>
            <a:grpSpLocks/>
          </p:cNvGrpSpPr>
          <p:nvPr/>
        </p:nvGrpSpPr>
        <p:grpSpPr bwMode="auto">
          <a:xfrm>
            <a:off x="1116013" y="5300663"/>
            <a:ext cx="6827838" cy="1033462"/>
            <a:chOff x="567" y="3203"/>
            <a:chExt cx="4301" cy="651"/>
          </a:xfrm>
        </p:grpSpPr>
        <p:sp>
          <p:nvSpPr>
            <p:cNvPr id="108580" name="Line 36"/>
            <p:cNvSpPr>
              <a:spLocks noChangeShapeType="1"/>
            </p:cNvSpPr>
            <p:nvPr/>
          </p:nvSpPr>
          <p:spPr bwMode="auto">
            <a:xfrm>
              <a:off x="1202" y="3452"/>
              <a:ext cx="192" cy="0"/>
            </a:xfrm>
            <a:prstGeom prst="line">
              <a:avLst/>
            </a:prstGeom>
            <a:noFill/>
            <a:ln w="38100">
              <a:solidFill>
                <a:srgbClr val="FFFF00"/>
              </a:solidFill>
              <a:round/>
              <a:headEnd/>
              <a:tailEnd type="triangle" w="med" len="med"/>
            </a:ln>
            <a:effectLst/>
          </p:spPr>
          <p:txBody>
            <a:bodyPr wrap="none" anchor="ctr"/>
            <a:lstStyle/>
            <a:p>
              <a:endParaRPr lang="hu-HU">
                <a:solidFill>
                  <a:schemeClr val="bg1"/>
                </a:solidFill>
              </a:endParaRPr>
            </a:p>
          </p:txBody>
        </p:sp>
        <p:grpSp>
          <p:nvGrpSpPr>
            <p:cNvPr id="9" name="Group 37"/>
            <p:cNvGrpSpPr>
              <a:grpSpLocks/>
            </p:cNvGrpSpPr>
            <p:nvPr/>
          </p:nvGrpSpPr>
          <p:grpSpPr bwMode="auto">
            <a:xfrm>
              <a:off x="567" y="3203"/>
              <a:ext cx="4301" cy="651"/>
              <a:chOff x="567" y="3203"/>
              <a:chExt cx="4301" cy="651"/>
            </a:xfrm>
          </p:grpSpPr>
          <p:sp>
            <p:nvSpPr>
              <p:cNvPr id="108582" name="Text Box 38"/>
              <p:cNvSpPr txBox="1">
                <a:spLocks noChangeArrowheads="1"/>
              </p:cNvSpPr>
              <p:nvPr/>
            </p:nvSpPr>
            <p:spPr bwMode="auto">
              <a:xfrm>
                <a:off x="567" y="3203"/>
                <a:ext cx="635" cy="651"/>
              </a:xfrm>
              <a:prstGeom prst="rect">
                <a:avLst/>
              </a:prstGeom>
              <a:solidFill>
                <a:srgbClr val="000066"/>
              </a:solidFill>
              <a:ln w="28575">
                <a:solidFill>
                  <a:srgbClr val="FFFF00"/>
                </a:solidFill>
                <a:miter lim="800000"/>
                <a:headEnd/>
                <a:tailEnd/>
              </a:ln>
              <a:effectLst/>
            </p:spPr>
            <p:txBody>
              <a:bodyPr>
                <a:spAutoFit/>
              </a:bodyPr>
              <a:lstStyle/>
              <a:p>
                <a:pPr algn="l">
                  <a:spcBef>
                    <a:spcPct val="50000"/>
                  </a:spcBef>
                </a:pPr>
                <a:r>
                  <a:rPr lang="en-US" dirty="0">
                    <a:solidFill>
                      <a:schemeClr val="bg1"/>
                    </a:solidFill>
                  </a:rPr>
                  <a:t>IL-4</a:t>
                </a:r>
              </a:p>
              <a:p>
                <a:pPr algn="l">
                  <a:spcBef>
                    <a:spcPct val="50000"/>
                  </a:spcBef>
                </a:pPr>
                <a:r>
                  <a:rPr lang="en-US" dirty="0">
                    <a:solidFill>
                      <a:schemeClr val="bg1"/>
                    </a:solidFill>
                  </a:rPr>
                  <a:t>IL-13</a:t>
                </a:r>
              </a:p>
            </p:txBody>
          </p:sp>
          <p:sp>
            <p:nvSpPr>
              <p:cNvPr id="108583" name="Text Box 39"/>
              <p:cNvSpPr txBox="1">
                <a:spLocks noChangeArrowheads="1"/>
              </p:cNvSpPr>
              <p:nvPr/>
            </p:nvSpPr>
            <p:spPr bwMode="auto">
              <a:xfrm>
                <a:off x="4472" y="3249"/>
                <a:ext cx="396" cy="291"/>
              </a:xfrm>
              <a:prstGeom prst="rect">
                <a:avLst/>
              </a:prstGeom>
              <a:solidFill>
                <a:srgbClr val="000066"/>
              </a:solidFill>
              <a:ln w="9525">
                <a:solidFill>
                  <a:srgbClr val="FFFF00"/>
                </a:solidFill>
                <a:miter lim="800000"/>
                <a:headEnd/>
                <a:tailEnd/>
              </a:ln>
              <a:effectLst/>
            </p:spPr>
            <p:txBody>
              <a:bodyPr wrap="none">
                <a:spAutoFit/>
              </a:bodyPr>
              <a:lstStyle/>
              <a:p>
                <a:pPr algn="l"/>
                <a:r>
                  <a:rPr lang="en-US">
                    <a:solidFill>
                      <a:schemeClr val="bg1"/>
                    </a:solidFill>
                  </a:rPr>
                  <a:t>IgE</a:t>
                </a:r>
                <a:endParaRPr lang="hu-HU">
                  <a:solidFill>
                    <a:schemeClr val="bg1"/>
                  </a:solidFill>
                  <a:latin typeface="Times New Roman" pitchFamily="18" charset="0"/>
                </a:endParaRPr>
              </a:p>
            </p:txBody>
          </p:sp>
        </p:grpSp>
      </p:grpSp>
      <p:grpSp>
        <p:nvGrpSpPr>
          <p:cNvPr id="10" name="Group 40"/>
          <p:cNvGrpSpPr>
            <a:grpSpLocks/>
          </p:cNvGrpSpPr>
          <p:nvPr/>
        </p:nvGrpSpPr>
        <p:grpSpPr bwMode="auto">
          <a:xfrm>
            <a:off x="2484438" y="4437063"/>
            <a:ext cx="4032250" cy="604837"/>
            <a:chOff x="1429" y="2659"/>
            <a:chExt cx="2540" cy="381"/>
          </a:xfrm>
        </p:grpSpPr>
        <p:sp>
          <p:nvSpPr>
            <p:cNvPr id="108585" name="Line 41"/>
            <p:cNvSpPr>
              <a:spLocks noChangeShapeType="1"/>
            </p:cNvSpPr>
            <p:nvPr/>
          </p:nvSpPr>
          <p:spPr bwMode="auto">
            <a:xfrm flipV="1">
              <a:off x="1429" y="2868"/>
              <a:ext cx="2540" cy="19"/>
            </a:xfrm>
            <a:prstGeom prst="line">
              <a:avLst/>
            </a:prstGeom>
            <a:noFill/>
            <a:ln w="19050">
              <a:solidFill>
                <a:srgbClr val="FFFF00"/>
              </a:solidFill>
              <a:round/>
              <a:headEnd/>
              <a:tailEnd/>
            </a:ln>
            <a:effectLst/>
          </p:spPr>
          <p:txBody>
            <a:bodyPr/>
            <a:lstStyle/>
            <a:p>
              <a:endParaRPr lang="hu-HU"/>
            </a:p>
          </p:txBody>
        </p:sp>
        <p:sp>
          <p:nvSpPr>
            <p:cNvPr id="108586" name="Rectangle 42"/>
            <p:cNvSpPr>
              <a:spLocks noChangeArrowheads="1"/>
            </p:cNvSpPr>
            <p:nvPr/>
          </p:nvSpPr>
          <p:spPr bwMode="auto">
            <a:xfrm>
              <a:off x="1538" y="2723"/>
              <a:ext cx="182" cy="273"/>
            </a:xfrm>
            <a:prstGeom prst="rect">
              <a:avLst/>
            </a:prstGeom>
            <a:solidFill>
              <a:srgbClr val="FF3300"/>
            </a:solidFill>
            <a:ln w="9525">
              <a:solidFill>
                <a:schemeClr val="tx1"/>
              </a:solidFill>
              <a:miter lim="800000"/>
              <a:headEnd/>
              <a:tailEnd/>
            </a:ln>
            <a:effectLst/>
          </p:spPr>
          <p:txBody>
            <a:bodyPr wrap="none" anchor="ctr"/>
            <a:lstStyle/>
            <a:p>
              <a:r>
                <a:rPr lang="hu-HU" sz="2000">
                  <a:solidFill>
                    <a:srgbClr val="000066"/>
                  </a:solidFill>
                </a:rPr>
                <a:t>V</a:t>
              </a:r>
            </a:p>
          </p:txBody>
        </p:sp>
        <p:sp>
          <p:nvSpPr>
            <p:cNvPr id="108587" name="Rectangle 43"/>
            <p:cNvSpPr>
              <a:spLocks noChangeArrowheads="1"/>
            </p:cNvSpPr>
            <p:nvPr/>
          </p:nvSpPr>
          <p:spPr bwMode="auto">
            <a:xfrm>
              <a:off x="1756" y="2723"/>
              <a:ext cx="181" cy="273"/>
            </a:xfrm>
            <a:prstGeom prst="rect">
              <a:avLst/>
            </a:prstGeom>
            <a:solidFill>
              <a:srgbClr val="00FF00"/>
            </a:solidFill>
            <a:ln w="9525">
              <a:solidFill>
                <a:schemeClr val="tx1"/>
              </a:solidFill>
              <a:miter lim="800000"/>
              <a:headEnd/>
              <a:tailEnd/>
            </a:ln>
            <a:effectLst/>
          </p:spPr>
          <p:txBody>
            <a:bodyPr wrap="none" anchor="ctr"/>
            <a:lstStyle/>
            <a:p>
              <a:r>
                <a:rPr lang="hu-HU" sz="2000">
                  <a:solidFill>
                    <a:srgbClr val="000066"/>
                  </a:solidFill>
                </a:rPr>
                <a:t>D</a:t>
              </a:r>
            </a:p>
          </p:txBody>
        </p:sp>
        <p:sp>
          <p:nvSpPr>
            <p:cNvPr id="108588" name="Rectangle 44"/>
            <p:cNvSpPr>
              <a:spLocks noChangeArrowheads="1"/>
            </p:cNvSpPr>
            <p:nvPr/>
          </p:nvSpPr>
          <p:spPr bwMode="auto">
            <a:xfrm>
              <a:off x="1974" y="2723"/>
              <a:ext cx="181" cy="273"/>
            </a:xfrm>
            <a:prstGeom prst="rect">
              <a:avLst/>
            </a:prstGeom>
            <a:solidFill>
              <a:srgbClr val="FFFF00"/>
            </a:solidFill>
            <a:ln w="9525">
              <a:solidFill>
                <a:schemeClr val="tx1"/>
              </a:solidFill>
              <a:miter lim="800000"/>
              <a:headEnd/>
              <a:tailEnd/>
            </a:ln>
            <a:effectLst/>
          </p:spPr>
          <p:txBody>
            <a:bodyPr wrap="none" anchor="ctr"/>
            <a:lstStyle/>
            <a:p>
              <a:r>
                <a:rPr lang="hu-HU" sz="2000">
                  <a:solidFill>
                    <a:srgbClr val="000066"/>
                  </a:solidFill>
                </a:rPr>
                <a:t>J</a:t>
              </a:r>
            </a:p>
          </p:txBody>
        </p:sp>
        <p:sp>
          <p:nvSpPr>
            <p:cNvPr id="108589" name="Rectangle 45"/>
            <p:cNvSpPr>
              <a:spLocks noChangeArrowheads="1"/>
            </p:cNvSpPr>
            <p:nvPr/>
          </p:nvSpPr>
          <p:spPr bwMode="auto">
            <a:xfrm>
              <a:off x="3179" y="2659"/>
              <a:ext cx="381" cy="381"/>
            </a:xfrm>
            <a:prstGeom prst="rect">
              <a:avLst/>
            </a:prstGeom>
            <a:solidFill>
              <a:srgbClr val="99CCFF"/>
            </a:solidFill>
            <a:ln w="57150">
              <a:solidFill>
                <a:srgbClr val="FFFF00"/>
              </a:solidFill>
              <a:miter lim="800000"/>
              <a:headEnd/>
              <a:tailEnd/>
            </a:ln>
            <a:effectLst/>
          </p:spPr>
          <p:txBody>
            <a:bodyPr wrap="none" anchor="ctr"/>
            <a:lstStyle/>
            <a:p>
              <a:r>
                <a:rPr lang="hu-HU" sz="3200" b="1">
                  <a:solidFill>
                    <a:schemeClr val="tx1"/>
                  </a:solidFill>
                  <a:latin typeface="Symbol" pitchFamily="18" charset="2"/>
                  <a:sym typeface="Symbol" pitchFamily="18" charset="2"/>
                </a:rPr>
                <a:t></a:t>
              </a:r>
            </a:p>
          </p:txBody>
        </p:sp>
        <p:sp>
          <p:nvSpPr>
            <p:cNvPr id="108590" name="Rectangle 46"/>
            <p:cNvSpPr>
              <a:spLocks noChangeArrowheads="1"/>
            </p:cNvSpPr>
            <p:nvPr/>
          </p:nvSpPr>
          <p:spPr bwMode="auto">
            <a:xfrm>
              <a:off x="2336" y="2723"/>
              <a:ext cx="218" cy="271"/>
            </a:xfrm>
            <a:prstGeom prst="rect">
              <a:avLst/>
            </a:prstGeom>
            <a:solidFill>
              <a:srgbClr val="000066"/>
            </a:solidFill>
            <a:ln w="28575">
              <a:solidFill>
                <a:srgbClr val="FFFF00"/>
              </a:solidFill>
              <a:miter lim="800000"/>
              <a:headEnd/>
              <a:tailEnd/>
            </a:ln>
            <a:effectLst/>
          </p:spPr>
          <p:txBody>
            <a:bodyPr wrap="none" anchor="ctr"/>
            <a:lstStyle/>
            <a:p>
              <a:endParaRPr lang="hu-HU" b="1">
                <a:solidFill>
                  <a:schemeClr val="tx1"/>
                </a:solidFill>
                <a:latin typeface="Symbol" pitchFamily="18" charset="2"/>
              </a:endParaRPr>
            </a:p>
          </p:txBody>
        </p:sp>
        <p:sp>
          <p:nvSpPr>
            <p:cNvPr id="108591" name="Rectangle 47"/>
            <p:cNvSpPr>
              <a:spLocks noChangeArrowheads="1"/>
            </p:cNvSpPr>
            <p:nvPr/>
          </p:nvSpPr>
          <p:spPr bwMode="auto">
            <a:xfrm>
              <a:off x="2608" y="2723"/>
              <a:ext cx="217" cy="271"/>
            </a:xfrm>
            <a:prstGeom prst="rect">
              <a:avLst/>
            </a:prstGeom>
            <a:solidFill>
              <a:srgbClr val="000066"/>
            </a:solidFill>
            <a:ln w="28575">
              <a:solidFill>
                <a:srgbClr val="FFFF00"/>
              </a:solidFill>
              <a:miter lim="800000"/>
              <a:headEnd/>
              <a:tailEnd/>
            </a:ln>
            <a:effectLst/>
          </p:spPr>
          <p:txBody>
            <a:bodyPr wrap="none" anchor="ctr"/>
            <a:lstStyle/>
            <a:p>
              <a:endParaRPr lang="hu-HU" b="1">
                <a:solidFill>
                  <a:schemeClr val="tx1"/>
                </a:solidFill>
                <a:latin typeface="Symbol" pitchFamily="18" charset="2"/>
              </a:endParaRPr>
            </a:p>
          </p:txBody>
        </p:sp>
        <p:sp>
          <p:nvSpPr>
            <p:cNvPr id="108592" name="Rectangle 48"/>
            <p:cNvSpPr>
              <a:spLocks noChangeArrowheads="1"/>
            </p:cNvSpPr>
            <p:nvPr/>
          </p:nvSpPr>
          <p:spPr bwMode="auto">
            <a:xfrm>
              <a:off x="2880" y="2723"/>
              <a:ext cx="218" cy="271"/>
            </a:xfrm>
            <a:prstGeom prst="rect">
              <a:avLst/>
            </a:prstGeom>
            <a:solidFill>
              <a:srgbClr val="000066"/>
            </a:solidFill>
            <a:ln w="28575">
              <a:solidFill>
                <a:srgbClr val="FFFF00"/>
              </a:solidFill>
              <a:miter lim="800000"/>
              <a:headEnd/>
              <a:tailEnd/>
            </a:ln>
            <a:effectLst/>
          </p:spPr>
          <p:txBody>
            <a:bodyPr wrap="none" anchor="ctr"/>
            <a:lstStyle/>
            <a:p>
              <a:endParaRPr lang="hu-HU" b="1">
                <a:solidFill>
                  <a:schemeClr val="tx1"/>
                </a:solidFill>
                <a:latin typeface="Symbol" pitchFamily="18" charset="2"/>
              </a:endParaRPr>
            </a:p>
          </p:txBody>
        </p:sp>
        <p:sp>
          <p:nvSpPr>
            <p:cNvPr id="108593" name="Rectangle 49"/>
            <p:cNvSpPr>
              <a:spLocks noChangeArrowheads="1"/>
            </p:cNvSpPr>
            <p:nvPr/>
          </p:nvSpPr>
          <p:spPr bwMode="auto">
            <a:xfrm>
              <a:off x="3608" y="2723"/>
              <a:ext cx="217" cy="271"/>
            </a:xfrm>
            <a:prstGeom prst="rect">
              <a:avLst/>
            </a:prstGeom>
            <a:solidFill>
              <a:srgbClr val="000066"/>
            </a:solidFill>
            <a:ln w="28575">
              <a:solidFill>
                <a:srgbClr val="FFFF00"/>
              </a:solidFill>
              <a:miter lim="800000"/>
              <a:headEnd/>
              <a:tailEnd/>
            </a:ln>
            <a:effectLst/>
          </p:spPr>
          <p:txBody>
            <a:bodyPr wrap="none" anchor="ctr"/>
            <a:lstStyle/>
            <a:p>
              <a:endParaRPr lang="hu-HU" b="1">
                <a:solidFill>
                  <a:schemeClr val="tx1"/>
                </a:solidFill>
                <a:latin typeface="Symbol" pitchFamily="18" charset="2"/>
              </a:endParaRPr>
            </a:p>
          </p:txBody>
        </p:sp>
      </p:grpSp>
      <p:sp>
        <p:nvSpPr>
          <p:cNvPr id="108594" name="Line 50"/>
          <p:cNvSpPr>
            <a:spLocks noChangeShapeType="1"/>
          </p:cNvSpPr>
          <p:nvPr/>
        </p:nvSpPr>
        <p:spPr bwMode="auto">
          <a:xfrm flipV="1">
            <a:off x="2484438" y="5603875"/>
            <a:ext cx="4032250" cy="30163"/>
          </a:xfrm>
          <a:prstGeom prst="line">
            <a:avLst/>
          </a:prstGeom>
          <a:noFill/>
          <a:ln w="19050">
            <a:solidFill>
              <a:srgbClr val="FFFF00"/>
            </a:solidFill>
            <a:round/>
            <a:headEnd/>
            <a:tailEnd/>
          </a:ln>
          <a:effectLst/>
        </p:spPr>
        <p:txBody>
          <a:bodyPr/>
          <a:lstStyle/>
          <a:p>
            <a:endParaRPr lang="hu-HU"/>
          </a:p>
        </p:txBody>
      </p:sp>
      <p:sp>
        <p:nvSpPr>
          <p:cNvPr id="108595" name="Rectangle 51"/>
          <p:cNvSpPr>
            <a:spLocks noChangeArrowheads="1"/>
          </p:cNvSpPr>
          <p:nvPr/>
        </p:nvSpPr>
        <p:spPr bwMode="auto">
          <a:xfrm>
            <a:off x="2657475" y="5373688"/>
            <a:ext cx="288925" cy="433387"/>
          </a:xfrm>
          <a:prstGeom prst="rect">
            <a:avLst/>
          </a:prstGeom>
          <a:solidFill>
            <a:srgbClr val="FF3300"/>
          </a:solidFill>
          <a:ln w="9525">
            <a:solidFill>
              <a:schemeClr val="tx1"/>
            </a:solidFill>
            <a:miter lim="800000"/>
            <a:headEnd/>
            <a:tailEnd/>
          </a:ln>
          <a:effectLst/>
        </p:spPr>
        <p:txBody>
          <a:bodyPr wrap="none" anchor="ctr"/>
          <a:lstStyle/>
          <a:p>
            <a:r>
              <a:rPr lang="hu-HU" sz="2000">
                <a:solidFill>
                  <a:srgbClr val="000066"/>
                </a:solidFill>
              </a:rPr>
              <a:t>V</a:t>
            </a:r>
          </a:p>
        </p:txBody>
      </p:sp>
      <p:sp>
        <p:nvSpPr>
          <p:cNvPr id="108596" name="Rectangle 52"/>
          <p:cNvSpPr>
            <a:spLocks noChangeArrowheads="1"/>
          </p:cNvSpPr>
          <p:nvPr/>
        </p:nvSpPr>
        <p:spPr bwMode="auto">
          <a:xfrm>
            <a:off x="3003550" y="5373688"/>
            <a:ext cx="287338" cy="433387"/>
          </a:xfrm>
          <a:prstGeom prst="rect">
            <a:avLst/>
          </a:prstGeom>
          <a:solidFill>
            <a:srgbClr val="00FF00"/>
          </a:solidFill>
          <a:ln w="9525">
            <a:solidFill>
              <a:schemeClr val="tx1"/>
            </a:solidFill>
            <a:miter lim="800000"/>
            <a:headEnd/>
            <a:tailEnd/>
          </a:ln>
          <a:effectLst/>
        </p:spPr>
        <p:txBody>
          <a:bodyPr wrap="none" anchor="ctr"/>
          <a:lstStyle/>
          <a:p>
            <a:r>
              <a:rPr lang="hu-HU" sz="2000">
                <a:solidFill>
                  <a:srgbClr val="000066"/>
                </a:solidFill>
              </a:rPr>
              <a:t>D</a:t>
            </a:r>
          </a:p>
        </p:txBody>
      </p:sp>
      <p:sp>
        <p:nvSpPr>
          <p:cNvPr id="108597" name="Rectangle 53"/>
          <p:cNvSpPr>
            <a:spLocks noChangeArrowheads="1"/>
          </p:cNvSpPr>
          <p:nvPr/>
        </p:nvSpPr>
        <p:spPr bwMode="auto">
          <a:xfrm>
            <a:off x="3349625" y="5373688"/>
            <a:ext cx="287338" cy="433387"/>
          </a:xfrm>
          <a:prstGeom prst="rect">
            <a:avLst/>
          </a:prstGeom>
          <a:solidFill>
            <a:srgbClr val="FFFF00"/>
          </a:solidFill>
          <a:ln w="9525">
            <a:solidFill>
              <a:schemeClr val="tx1"/>
            </a:solidFill>
            <a:miter lim="800000"/>
            <a:headEnd/>
            <a:tailEnd/>
          </a:ln>
          <a:effectLst/>
        </p:spPr>
        <p:txBody>
          <a:bodyPr wrap="none" anchor="ctr"/>
          <a:lstStyle/>
          <a:p>
            <a:r>
              <a:rPr lang="hu-HU" sz="2000">
                <a:solidFill>
                  <a:srgbClr val="000066"/>
                </a:solidFill>
              </a:rPr>
              <a:t>J</a:t>
            </a:r>
          </a:p>
        </p:txBody>
      </p:sp>
      <p:sp>
        <p:nvSpPr>
          <p:cNvPr id="108598" name="Rectangle 54"/>
          <p:cNvSpPr>
            <a:spLocks noChangeArrowheads="1"/>
          </p:cNvSpPr>
          <p:nvPr/>
        </p:nvSpPr>
        <p:spPr bwMode="auto">
          <a:xfrm>
            <a:off x="5724525" y="5300663"/>
            <a:ext cx="604838" cy="604837"/>
          </a:xfrm>
          <a:prstGeom prst="rect">
            <a:avLst/>
          </a:prstGeom>
          <a:solidFill>
            <a:srgbClr val="99CCFF"/>
          </a:solidFill>
          <a:ln w="57150">
            <a:solidFill>
              <a:srgbClr val="FFFF00"/>
            </a:solidFill>
            <a:miter lim="800000"/>
            <a:headEnd/>
            <a:tailEnd/>
          </a:ln>
          <a:effectLst/>
        </p:spPr>
        <p:txBody>
          <a:bodyPr wrap="none" anchor="ctr"/>
          <a:lstStyle/>
          <a:p>
            <a:r>
              <a:rPr lang="hu-HU" sz="3200" b="1">
                <a:solidFill>
                  <a:schemeClr val="tx1"/>
                </a:solidFill>
                <a:latin typeface="Symbol" pitchFamily="18" charset="2"/>
                <a:sym typeface="Symbol" pitchFamily="18" charset="2"/>
              </a:rPr>
              <a:t></a:t>
            </a:r>
          </a:p>
        </p:txBody>
      </p:sp>
      <p:sp>
        <p:nvSpPr>
          <p:cNvPr id="108599" name="Rectangle 55"/>
          <p:cNvSpPr>
            <a:spLocks noChangeArrowheads="1"/>
          </p:cNvSpPr>
          <p:nvPr/>
        </p:nvSpPr>
        <p:spPr bwMode="auto">
          <a:xfrm>
            <a:off x="3924300" y="5373688"/>
            <a:ext cx="346075" cy="430212"/>
          </a:xfrm>
          <a:prstGeom prst="rect">
            <a:avLst/>
          </a:prstGeom>
          <a:solidFill>
            <a:srgbClr val="000066"/>
          </a:solidFill>
          <a:ln w="28575">
            <a:solidFill>
              <a:srgbClr val="FFFF00"/>
            </a:solidFill>
            <a:miter lim="800000"/>
            <a:headEnd/>
            <a:tailEnd/>
          </a:ln>
          <a:effectLst/>
        </p:spPr>
        <p:txBody>
          <a:bodyPr wrap="none" anchor="ctr"/>
          <a:lstStyle/>
          <a:p>
            <a:endParaRPr lang="hu-HU" b="1">
              <a:solidFill>
                <a:schemeClr val="tx1"/>
              </a:solidFill>
              <a:latin typeface="Symbol" pitchFamily="18" charset="2"/>
            </a:endParaRPr>
          </a:p>
        </p:txBody>
      </p:sp>
      <p:sp>
        <p:nvSpPr>
          <p:cNvPr id="108600" name="Rectangle 56"/>
          <p:cNvSpPr>
            <a:spLocks noChangeArrowheads="1"/>
          </p:cNvSpPr>
          <p:nvPr/>
        </p:nvSpPr>
        <p:spPr bwMode="auto">
          <a:xfrm>
            <a:off x="4356100" y="5373688"/>
            <a:ext cx="344488" cy="430212"/>
          </a:xfrm>
          <a:prstGeom prst="rect">
            <a:avLst/>
          </a:prstGeom>
          <a:solidFill>
            <a:srgbClr val="000066"/>
          </a:solidFill>
          <a:ln w="28575">
            <a:solidFill>
              <a:srgbClr val="FFFF00"/>
            </a:solidFill>
            <a:miter lim="800000"/>
            <a:headEnd/>
            <a:tailEnd/>
          </a:ln>
          <a:effectLst/>
        </p:spPr>
        <p:txBody>
          <a:bodyPr wrap="none" anchor="ctr"/>
          <a:lstStyle/>
          <a:p>
            <a:endParaRPr lang="hu-HU" b="1">
              <a:solidFill>
                <a:schemeClr val="tx1"/>
              </a:solidFill>
              <a:latin typeface="Symbol" pitchFamily="18" charset="2"/>
            </a:endParaRPr>
          </a:p>
        </p:txBody>
      </p:sp>
      <p:sp>
        <p:nvSpPr>
          <p:cNvPr id="108601" name="Rectangle 57"/>
          <p:cNvSpPr>
            <a:spLocks noChangeArrowheads="1"/>
          </p:cNvSpPr>
          <p:nvPr/>
        </p:nvSpPr>
        <p:spPr bwMode="auto">
          <a:xfrm>
            <a:off x="4787900" y="5373688"/>
            <a:ext cx="346075" cy="430212"/>
          </a:xfrm>
          <a:prstGeom prst="rect">
            <a:avLst/>
          </a:prstGeom>
          <a:solidFill>
            <a:srgbClr val="000066"/>
          </a:solidFill>
          <a:ln w="28575">
            <a:solidFill>
              <a:srgbClr val="FFFF00"/>
            </a:solidFill>
            <a:miter lim="800000"/>
            <a:headEnd/>
            <a:tailEnd/>
          </a:ln>
          <a:effectLst/>
        </p:spPr>
        <p:txBody>
          <a:bodyPr wrap="none" anchor="ctr"/>
          <a:lstStyle/>
          <a:p>
            <a:endParaRPr lang="hu-HU" b="1">
              <a:solidFill>
                <a:schemeClr val="tx1"/>
              </a:solidFill>
              <a:latin typeface="Symbol" pitchFamily="18" charset="2"/>
            </a:endParaRPr>
          </a:p>
        </p:txBody>
      </p:sp>
      <p:sp>
        <p:nvSpPr>
          <p:cNvPr id="108602" name="Rectangle 58"/>
          <p:cNvSpPr>
            <a:spLocks noChangeArrowheads="1"/>
          </p:cNvSpPr>
          <p:nvPr/>
        </p:nvSpPr>
        <p:spPr bwMode="auto">
          <a:xfrm>
            <a:off x="5219700" y="5373688"/>
            <a:ext cx="344488" cy="430212"/>
          </a:xfrm>
          <a:prstGeom prst="rect">
            <a:avLst/>
          </a:prstGeom>
          <a:solidFill>
            <a:srgbClr val="000066"/>
          </a:solidFill>
          <a:ln w="28575">
            <a:solidFill>
              <a:srgbClr val="FFFF00"/>
            </a:solidFill>
            <a:miter lim="800000"/>
            <a:headEnd/>
            <a:tailEnd/>
          </a:ln>
          <a:effectLst/>
        </p:spPr>
        <p:txBody>
          <a:bodyPr wrap="none" anchor="ctr"/>
          <a:lstStyle/>
          <a:p>
            <a:endParaRPr lang="hu-HU" b="1">
              <a:solidFill>
                <a:schemeClr val="tx1"/>
              </a:solidFill>
              <a:latin typeface="Symbol" pitchFamily="18" charset="2"/>
            </a:endParaRPr>
          </a:p>
        </p:txBody>
      </p:sp>
      <p:sp>
        <p:nvSpPr>
          <p:cNvPr id="108608" name="Rectangle 64"/>
          <p:cNvSpPr>
            <a:spLocks noChangeArrowheads="1"/>
          </p:cNvSpPr>
          <p:nvPr/>
        </p:nvSpPr>
        <p:spPr bwMode="auto">
          <a:xfrm>
            <a:off x="2887663" y="2060575"/>
            <a:ext cx="3148619" cy="461665"/>
          </a:xfrm>
          <a:prstGeom prst="rect">
            <a:avLst/>
          </a:prstGeom>
          <a:noFill/>
          <a:ln w="9525">
            <a:noFill/>
            <a:miter lim="800000"/>
            <a:headEnd/>
            <a:tailEnd/>
          </a:ln>
          <a:effectLst/>
        </p:spPr>
        <p:txBody>
          <a:bodyPr wrap="none">
            <a:spAutoFit/>
          </a:bodyPr>
          <a:lstStyle/>
          <a:p>
            <a:r>
              <a:rPr lang="en-US" dirty="0">
                <a:solidFill>
                  <a:schemeClr val="bg1"/>
                </a:solidFill>
              </a:rPr>
              <a:t>C </a:t>
            </a:r>
            <a:r>
              <a:rPr lang="en-US" dirty="0" err="1">
                <a:solidFill>
                  <a:schemeClr val="bg1"/>
                </a:solidFill>
              </a:rPr>
              <a:t>gének</a:t>
            </a:r>
            <a:r>
              <a:rPr lang="hu-HU" dirty="0">
                <a:solidFill>
                  <a:schemeClr val="bg1"/>
                </a:solidFill>
              </a:rPr>
              <a:t>: konstans régió</a:t>
            </a:r>
          </a:p>
        </p:txBody>
      </p:sp>
      <p:sp>
        <p:nvSpPr>
          <p:cNvPr id="108609" name="Text Box 65"/>
          <p:cNvSpPr txBox="1">
            <a:spLocks noChangeArrowheads="1"/>
          </p:cNvSpPr>
          <p:nvPr/>
        </p:nvSpPr>
        <p:spPr bwMode="auto">
          <a:xfrm>
            <a:off x="0" y="304800"/>
            <a:ext cx="9144000" cy="519113"/>
          </a:xfrm>
          <a:prstGeom prst="rect">
            <a:avLst/>
          </a:prstGeom>
          <a:noFill/>
          <a:ln w="9525">
            <a:noFill/>
            <a:miter lim="800000"/>
            <a:headEnd/>
            <a:tailEnd/>
          </a:ln>
          <a:effectLst/>
        </p:spPr>
        <p:txBody>
          <a:bodyPr>
            <a:spAutoFit/>
          </a:bodyPr>
          <a:lstStyle/>
          <a:p>
            <a:pPr>
              <a:spcBef>
                <a:spcPct val="50000"/>
              </a:spcBef>
            </a:pPr>
            <a:r>
              <a:rPr lang="en-US" sz="2800" dirty="0">
                <a:solidFill>
                  <a:schemeClr val="bg1"/>
                </a:solidFill>
              </a:rPr>
              <a:t>IZOTÍPUS</a:t>
            </a:r>
            <a:r>
              <a:rPr lang="hu-HU" sz="2800" dirty="0">
                <a:solidFill>
                  <a:schemeClr val="bg1"/>
                </a:solidFill>
              </a:rPr>
              <a:t>-/ OSZTÁLY-</a:t>
            </a:r>
            <a:r>
              <a:rPr lang="en-US" sz="2800" dirty="0">
                <a:solidFill>
                  <a:schemeClr val="bg1"/>
                </a:solidFill>
              </a:rPr>
              <a:t>VÁLTÁS</a:t>
            </a:r>
            <a:endParaRPr lang="en-US" dirty="0">
              <a:solidFill>
                <a:schemeClr val="bg1"/>
              </a:solidFill>
            </a:endParaRPr>
          </a:p>
        </p:txBody>
      </p:sp>
      <p:sp>
        <p:nvSpPr>
          <p:cNvPr id="108610" name="Text Box 66"/>
          <p:cNvSpPr txBox="1">
            <a:spLocks noChangeArrowheads="1"/>
          </p:cNvSpPr>
          <p:nvPr/>
        </p:nvSpPr>
        <p:spPr bwMode="auto">
          <a:xfrm>
            <a:off x="1643042" y="1324261"/>
            <a:ext cx="4746630" cy="461665"/>
          </a:xfrm>
          <a:prstGeom prst="rect">
            <a:avLst/>
          </a:prstGeom>
          <a:noFill/>
          <a:ln w="28575">
            <a:solidFill>
              <a:srgbClr val="FFFF00"/>
            </a:solidFill>
            <a:miter lim="800000"/>
            <a:headEnd/>
            <a:tailEnd/>
          </a:ln>
          <a:effectLst/>
        </p:spPr>
        <p:txBody>
          <a:bodyPr wrap="square">
            <a:spAutoFit/>
          </a:bodyPr>
          <a:lstStyle/>
          <a:p>
            <a:pPr>
              <a:spcBef>
                <a:spcPct val="50000"/>
              </a:spcBef>
            </a:pPr>
            <a:r>
              <a:rPr lang="hu-HU" dirty="0">
                <a:solidFill>
                  <a:schemeClr val="bg1"/>
                </a:solidFill>
              </a:rPr>
              <a:t>B sejt BCR nehéz lánc kódoló DNS</a:t>
            </a:r>
          </a:p>
        </p:txBody>
      </p:sp>
      <p:sp>
        <p:nvSpPr>
          <p:cNvPr id="108611" name="Text Box 67"/>
          <p:cNvSpPr txBox="1">
            <a:spLocks noChangeArrowheads="1"/>
          </p:cNvSpPr>
          <p:nvPr/>
        </p:nvSpPr>
        <p:spPr bwMode="auto">
          <a:xfrm>
            <a:off x="6877050" y="1052513"/>
            <a:ext cx="1655763" cy="850900"/>
          </a:xfrm>
          <a:prstGeom prst="rect">
            <a:avLst/>
          </a:prstGeom>
          <a:solidFill>
            <a:srgbClr val="000066"/>
          </a:solidFill>
          <a:ln w="28575">
            <a:solidFill>
              <a:srgbClr val="FFFF00"/>
            </a:solidFill>
            <a:miter lim="800000"/>
            <a:headEnd/>
            <a:tailEnd/>
          </a:ln>
          <a:effectLst/>
        </p:spPr>
        <p:txBody>
          <a:bodyPr>
            <a:spAutoFit/>
          </a:bodyPr>
          <a:lstStyle/>
          <a:p>
            <a:pPr>
              <a:spcBef>
                <a:spcPct val="50000"/>
              </a:spcBef>
            </a:pPr>
            <a:r>
              <a:rPr lang="hu-HU" dirty="0">
                <a:solidFill>
                  <a:schemeClr val="bg1"/>
                </a:solidFill>
              </a:rPr>
              <a:t>Termelt antitest</a:t>
            </a:r>
          </a:p>
        </p:txBody>
      </p:sp>
      <p:sp>
        <p:nvSpPr>
          <p:cNvPr id="11" name="TextBox 10"/>
          <p:cNvSpPr txBox="1"/>
          <p:nvPr/>
        </p:nvSpPr>
        <p:spPr>
          <a:xfrm>
            <a:off x="755576" y="2204864"/>
            <a:ext cx="1218953" cy="769441"/>
          </a:xfrm>
          <a:prstGeom prst="rect">
            <a:avLst/>
          </a:prstGeom>
          <a:noFill/>
        </p:spPr>
        <p:txBody>
          <a:bodyPr wrap="none" rtlCol="0">
            <a:spAutoFit/>
          </a:bodyPr>
          <a:lstStyle/>
          <a:p>
            <a:r>
              <a:rPr lang="en-US" sz="4400" dirty="0" smtClean="0">
                <a:solidFill>
                  <a:srgbClr val="FFFFFF"/>
                </a:solidFill>
              </a:rPr>
              <a:t>TH2</a:t>
            </a:r>
            <a:endParaRPr lang="en-US" sz="4400" dirty="0">
              <a:solidFill>
                <a:srgbClr val="FFFFFF"/>
              </a:solidFill>
            </a:endParaRPr>
          </a:p>
        </p:txBody>
      </p:sp>
      <p:sp>
        <p:nvSpPr>
          <p:cNvPr id="12" name="Down Arrow 11"/>
          <p:cNvSpPr/>
          <p:nvPr/>
        </p:nvSpPr>
        <p:spPr bwMode="auto">
          <a:xfrm>
            <a:off x="1259632" y="3068960"/>
            <a:ext cx="432048" cy="504056"/>
          </a:xfrm>
          <a:prstGeom prst="down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FF00"/>
              </a:solidFill>
              <a:effectLst/>
              <a:latin typeface="Comic Sans MS" pitchFamily="66"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860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609" grpId="0" autoUpdateAnimBg="0"/>
      <p:bldP spid="11" grpId="0"/>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33350" y="2819400"/>
            <a:ext cx="684213" cy="682625"/>
            <a:chOff x="84" y="1776"/>
            <a:chExt cx="431" cy="430"/>
          </a:xfrm>
        </p:grpSpPr>
        <p:sp>
          <p:nvSpPr>
            <p:cNvPr id="10243" name="Oval 3"/>
            <p:cNvSpPr>
              <a:spLocks noChangeArrowheads="1"/>
            </p:cNvSpPr>
            <p:nvPr/>
          </p:nvSpPr>
          <p:spPr bwMode="auto">
            <a:xfrm>
              <a:off x="166" y="1871"/>
              <a:ext cx="242" cy="238"/>
            </a:xfrm>
            <a:prstGeom prst="ellipse">
              <a:avLst/>
            </a:prstGeom>
            <a:noFill/>
            <a:ln w="9525">
              <a:solidFill>
                <a:schemeClr val="tx2"/>
              </a:solidFill>
              <a:round/>
              <a:headEnd/>
              <a:tailEnd/>
            </a:ln>
            <a:effectLst/>
          </p:spPr>
          <p:txBody>
            <a:bodyPr wrap="none" anchor="ctr"/>
            <a:lstStyle/>
            <a:p>
              <a:endParaRPr lang="hu-HU"/>
            </a:p>
          </p:txBody>
        </p:sp>
        <p:sp>
          <p:nvSpPr>
            <p:cNvPr id="10244" name="Oval 4" descr="Vastag átlós felfelé"/>
            <p:cNvSpPr>
              <a:spLocks noChangeArrowheads="1"/>
            </p:cNvSpPr>
            <p:nvPr/>
          </p:nvSpPr>
          <p:spPr bwMode="auto">
            <a:xfrm>
              <a:off x="198" y="1924"/>
              <a:ext cx="117" cy="115"/>
            </a:xfrm>
            <a:prstGeom prst="ellipse">
              <a:avLst/>
            </a:prstGeom>
            <a:pattFill prst="wdUpDiag">
              <a:fgClr>
                <a:schemeClr val="tx2"/>
              </a:fgClr>
              <a:bgClr>
                <a:schemeClr val="bg1"/>
              </a:bgClr>
            </a:pattFill>
            <a:ln w="9525">
              <a:solidFill>
                <a:schemeClr val="tx2"/>
              </a:solidFill>
              <a:round/>
              <a:headEnd/>
              <a:tailEnd/>
            </a:ln>
            <a:effectLst/>
          </p:spPr>
          <p:txBody>
            <a:bodyPr wrap="none" anchor="ctr"/>
            <a:lstStyle/>
            <a:p>
              <a:endParaRPr lang="hu-HU"/>
            </a:p>
          </p:txBody>
        </p:sp>
        <p:sp>
          <p:nvSpPr>
            <p:cNvPr id="10245" name="Freeform 5"/>
            <p:cNvSpPr>
              <a:spLocks/>
            </p:cNvSpPr>
            <p:nvPr/>
          </p:nvSpPr>
          <p:spPr bwMode="auto">
            <a:xfrm>
              <a:off x="278" y="1802"/>
              <a:ext cx="7" cy="78"/>
            </a:xfrm>
            <a:custGeom>
              <a:avLst/>
              <a:gdLst/>
              <a:ahLst/>
              <a:cxnLst>
                <a:cxn ang="0">
                  <a:pos x="0" y="0"/>
                </a:cxn>
                <a:cxn ang="0">
                  <a:pos x="0" y="77"/>
                </a:cxn>
                <a:cxn ang="0">
                  <a:pos x="6" y="77"/>
                </a:cxn>
                <a:cxn ang="0">
                  <a:pos x="6" y="0"/>
                </a:cxn>
                <a:cxn ang="0">
                  <a:pos x="0" y="0"/>
                </a:cxn>
              </a:cxnLst>
              <a:rect l="0" t="0" r="r" b="b"/>
              <a:pathLst>
                <a:path w="7" h="78">
                  <a:moveTo>
                    <a:pt x="0" y="0"/>
                  </a:moveTo>
                  <a:lnTo>
                    <a:pt x="0" y="77"/>
                  </a:lnTo>
                  <a:lnTo>
                    <a:pt x="6" y="77"/>
                  </a:lnTo>
                  <a:lnTo>
                    <a:pt x="6" y="0"/>
                  </a:lnTo>
                  <a:lnTo>
                    <a:pt x="0" y="0"/>
                  </a:lnTo>
                </a:path>
              </a:pathLst>
            </a:custGeom>
            <a:noFill/>
            <a:ln w="9525" cap="flat" cmpd="sng">
              <a:solidFill>
                <a:schemeClr val="tx2"/>
              </a:solidFill>
              <a:prstDash val="solid"/>
              <a:round/>
              <a:headEnd/>
              <a:tailEnd/>
            </a:ln>
            <a:effectLst/>
          </p:spPr>
          <p:txBody>
            <a:bodyPr/>
            <a:lstStyle/>
            <a:p>
              <a:endParaRPr lang="hu-HU"/>
            </a:p>
          </p:txBody>
        </p:sp>
        <p:sp>
          <p:nvSpPr>
            <p:cNvPr id="10246" name="Freeform 6"/>
            <p:cNvSpPr>
              <a:spLocks/>
            </p:cNvSpPr>
            <p:nvPr/>
          </p:nvSpPr>
          <p:spPr bwMode="auto">
            <a:xfrm>
              <a:off x="243" y="1778"/>
              <a:ext cx="43" cy="29"/>
            </a:xfrm>
            <a:custGeom>
              <a:avLst/>
              <a:gdLst/>
              <a:ahLst/>
              <a:cxnLst>
                <a:cxn ang="0">
                  <a:pos x="0" y="6"/>
                </a:cxn>
                <a:cxn ang="0">
                  <a:pos x="39" y="28"/>
                </a:cxn>
                <a:cxn ang="0">
                  <a:pos x="42" y="23"/>
                </a:cxn>
                <a:cxn ang="0">
                  <a:pos x="3" y="0"/>
                </a:cxn>
                <a:cxn ang="0">
                  <a:pos x="0" y="6"/>
                </a:cxn>
              </a:cxnLst>
              <a:rect l="0" t="0" r="r" b="b"/>
              <a:pathLst>
                <a:path w="43" h="29">
                  <a:moveTo>
                    <a:pt x="0" y="6"/>
                  </a:moveTo>
                  <a:lnTo>
                    <a:pt x="39" y="28"/>
                  </a:lnTo>
                  <a:lnTo>
                    <a:pt x="42" y="23"/>
                  </a:lnTo>
                  <a:lnTo>
                    <a:pt x="3" y="0"/>
                  </a:lnTo>
                  <a:lnTo>
                    <a:pt x="0" y="6"/>
                  </a:lnTo>
                </a:path>
              </a:pathLst>
            </a:custGeom>
            <a:noFill/>
            <a:ln w="9525" cap="flat" cmpd="sng">
              <a:solidFill>
                <a:schemeClr val="tx2"/>
              </a:solidFill>
              <a:prstDash val="solid"/>
              <a:round/>
              <a:headEnd/>
              <a:tailEnd/>
            </a:ln>
            <a:effectLst/>
          </p:spPr>
          <p:txBody>
            <a:bodyPr/>
            <a:lstStyle/>
            <a:p>
              <a:endParaRPr lang="hu-HU"/>
            </a:p>
          </p:txBody>
        </p:sp>
        <p:sp>
          <p:nvSpPr>
            <p:cNvPr id="10247" name="Freeform 7"/>
            <p:cNvSpPr>
              <a:spLocks/>
            </p:cNvSpPr>
            <p:nvPr/>
          </p:nvSpPr>
          <p:spPr bwMode="auto">
            <a:xfrm>
              <a:off x="284" y="1776"/>
              <a:ext cx="35" cy="33"/>
            </a:xfrm>
            <a:custGeom>
              <a:avLst/>
              <a:gdLst/>
              <a:ahLst/>
              <a:cxnLst>
                <a:cxn ang="0">
                  <a:pos x="0" y="27"/>
                </a:cxn>
                <a:cxn ang="0">
                  <a:pos x="30" y="0"/>
                </a:cxn>
                <a:cxn ang="0">
                  <a:pos x="34" y="5"/>
                </a:cxn>
                <a:cxn ang="0">
                  <a:pos x="4" y="32"/>
                </a:cxn>
                <a:cxn ang="0">
                  <a:pos x="0" y="27"/>
                </a:cxn>
              </a:cxnLst>
              <a:rect l="0" t="0" r="r" b="b"/>
              <a:pathLst>
                <a:path w="35" h="33">
                  <a:moveTo>
                    <a:pt x="0" y="27"/>
                  </a:moveTo>
                  <a:lnTo>
                    <a:pt x="30" y="0"/>
                  </a:lnTo>
                  <a:lnTo>
                    <a:pt x="34" y="5"/>
                  </a:lnTo>
                  <a:lnTo>
                    <a:pt x="4" y="32"/>
                  </a:lnTo>
                  <a:lnTo>
                    <a:pt x="0" y="27"/>
                  </a:lnTo>
                </a:path>
              </a:pathLst>
            </a:custGeom>
            <a:noFill/>
            <a:ln w="9525" cap="flat" cmpd="sng">
              <a:solidFill>
                <a:schemeClr val="tx2"/>
              </a:solidFill>
              <a:prstDash val="solid"/>
              <a:round/>
              <a:headEnd/>
              <a:tailEnd/>
            </a:ln>
            <a:effectLst/>
          </p:spPr>
          <p:txBody>
            <a:bodyPr/>
            <a:lstStyle/>
            <a:p>
              <a:endParaRPr lang="hu-HU"/>
            </a:p>
          </p:txBody>
        </p:sp>
        <p:sp>
          <p:nvSpPr>
            <p:cNvPr id="10248" name="Freeform 8"/>
            <p:cNvSpPr>
              <a:spLocks/>
            </p:cNvSpPr>
            <p:nvPr/>
          </p:nvSpPr>
          <p:spPr bwMode="auto">
            <a:xfrm>
              <a:off x="373" y="1846"/>
              <a:ext cx="64" cy="55"/>
            </a:xfrm>
            <a:custGeom>
              <a:avLst/>
              <a:gdLst/>
              <a:ahLst/>
              <a:cxnLst>
                <a:cxn ang="0">
                  <a:pos x="0" y="49"/>
                </a:cxn>
                <a:cxn ang="0">
                  <a:pos x="59" y="0"/>
                </a:cxn>
                <a:cxn ang="0">
                  <a:pos x="63" y="5"/>
                </a:cxn>
                <a:cxn ang="0">
                  <a:pos x="4" y="54"/>
                </a:cxn>
                <a:cxn ang="0">
                  <a:pos x="0" y="49"/>
                </a:cxn>
              </a:cxnLst>
              <a:rect l="0" t="0" r="r" b="b"/>
              <a:pathLst>
                <a:path w="64" h="55">
                  <a:moveTo>
                    <a:pt x="0" y="49"/>
                  </a:moveTo>
                  <a:lnTo>
                    <a:pt x="59" y="0"/>
                  </a:lnTo>
                  <a:lnTo>
                    <a:pt x="63" y="5"/>
                  </a:lnTo>
                  <a:lnTo>
                    <a:pt x="4" y="54"/>
                  </a:lnTo>
                  <a:lnTo>
                    <a:pt x="0" y="49"/>
                  </a:lnTo>
                </a:path>
              </a:pathLst>
            </a:custGeom>
            <a:noFill/>
            <a:ln w="9525" cap="flat" cmpd="sng">
              <a:solidFill>
                <a:schemeClr val="tx2"/>
              </a:solidFill>
              <a:prstDash val="solid"/>
              <a:round/>
              <a:headEnd/>
              <a:tailEnd/>
            </a:ln>
            <a:effectLst/>
          </p:spPr>
          <p:txBody>
            <a:bodyPr/>
            <a:lstStyle/>
            <a:p>
              <a:endParaRPr lang="hu-HU"/>
            </a:p>
          </p:txBody>
        </p:sp>
        <p:sp>
          <p:nvSpPr>
            <p:cNvPr id="10249" name="Freeform 9"/>
            <p:cNvSpPr>
              <a:spLocks/>
            </p:cNvSpPr>
            <p:nvPr/>
          </p:nvSpPr>
          <p:spPr bwMode="auto">
            <a:xfrm>
              <a:off x="427" y="1814"/>
              <a:ext cx="12" cy="32"/>
            </a:xfrm>
            <a:custGeom>
              <a:avLst/>
              <a:gdLst/>
              <a:ahLst/>
              <a:cxnLst>
                <a:cxn ang="0">
                  <a:pos x="4" y="31"/>
                </a:cxn>
                <a:cxn ang="0">
                  <a:pos x="0" y="0"/>
                </a:cxn>
                <a:cxn ang="0">
                  <a:pos x="6" y="0"/>
                </a:cxn>
                <a:cxn ang="0">
                  <a:pos x="11" y="30"/>
                </a:cxn>
                <a:cxn ang="0">
                  <a:pos x="4" y="31"/>
                </a:cxn>
              </a:cxnLst>
              <a:rect l="0" t="0" r="r" b="b"/>
              <a:pathLst>
                <a:path w="12" h="32">
                  <a:moveTo>
                    <a:pt x="4" y="31"/>
                  </a:moveTo>
                  <a:lnTo>
                    <a:pt x="0" y="0"/>
                  </a:lnTo>
                  <a:lnTo>
                    <a:pt x="6" y="0"/>
                  </a:lnTo>
                  <a:lnTo>
                    <a:pt x="11" y="30"/>
                  </a:lnTo>
                  <a:lnTo>
                    <a:pt x="4" y="31"/>
                  </a:lnTo>
                </a:path>
              </a:pathLst>
            </a:custGeom>
            <a:noFill/>
            <a:ln w="9525" cap="flat" cmpd="sng">
              <a:solidFill>
                <a:schemeClr val="tx2"/>
              </a:solidFill>
              <a:prstDash val="solid"/>
              <a:round/>
              <a:headEnd/>
              <a:tailEnd/>
            </a:ln>
            <a:effectLst/>
          </p:spPr>
          <p:txBody>
            <a:bodyPr/>
            <a:lstStyle/>
            <a:p>
              <a:endParaRPr lang="hu-HU"/>
            </a:p>
          </p:txBody>
        </p:sp>
        <p:sp>
          <p:nvSpPr>
            <p:cNvPr id="10250" name="Freeform 10"/>
            <p:cNvSpPr>
              <a:spLocks/>
            </p:cNvSpPr>
            <p:nvPr/>
          </p:nvSpPr>
          <p:spPr bwMode="auto">
            <a:xfrm>
              <a:off x="432" y="1850"/>
              <a:ext cx="38" cy="7"/>
            </a:xfrm>
            <a:custGeom>
              <a:avLst/>
              <a:gdLst/>
              <a:ahLst/>
              <a:cxnLst>
                <a:cxn ang="0">
                  <a:pos x="0" y="6"/>
                </a:cxn>
                <a:cxn ang="0">
                  <a:pos x="37" y="6"/>
                </a:cxn>
                <a:cxn ang="0">
                  <a:pos x="37" y="0"/>
                </a:cxn>
                <a:cxn ang="0">
                  <a:pos x="0" y="0"/>
                </a:cxn>
                <a:cxn ang="0">
                  <a:pos x="0" y="6"/>
                </a:cxn>
              </a:cxnLst>
              <a:rect l="0" t="0" r="r" b="b"/>
              <a:pathLst>
                <a:path w="38" h="7">
                  <a:moveTo>
                    <a:pt x="0" y="6"/>
                  </a:moveTo>
                  <a:lnTo>
                    <a:pt x="37" y="6"/>
                  </a:lnTo>
                  <a:lnTo>
                    <a:pt x="37" y="0"/>
                  </a:lnTo>
                  <a:lnTo>
                    <a:pt x="0" y="0"/>
                  </a:lnTo>
                  <a:lnTo>
                    <a:pt x="0" y="6"/>
                  </a:lnTo>
                </a:path>
              </a:pathLst>
            </a:custGeom>
            <a:noFill/>
            <a:ln w="9525" cap="flat" cmpd="sng">
              <a:solidFill>
                <a:schemeClr val="tx2"/>
              </a:solidFill>
              <a:prstDash val="solid"/>
              <a:round/>
              <a:headEnd/>
              <a:tailEnd/>
            </a:ln>
            <a:effectLst/>
          </p:spPr>
          <p:txBody>
            <a:bodyPr/>
            <a:lstStyle/>
            <a:p>
              <a:endParaRPr lang="hu-HU"/>
            </a:p>
          </p:txBody>
        </p:sp>
        <p:sp>
          <p:nvSpPr>
            <p:cNvPr id="10251" name="Freeform 11"/>
            <p:cNvSpPr>
              <a:spLocks/>
            </p:cNvSpPr>
            <p:nvPr/>
          </p:nvSpPr>
          <p:spPr bwMode="auto">
            <a:xfrm>
              <a:off x="367" y="1892"/>
              <a:ext cx="12" cy="16"/>
            </a:xfrm>
            <a:custGeom>
              <a:avLst/>
              <a:gdLst/>
              <a:ahLst/>
              <a:cxnLst>
                <a:cxn ang="0">
                  <a:pos x="5" y="0"/>
                </a:cxn>
                <a:cxn ang="0">
                  <a:pos x="0" y="13"/>
                </a:cxn>
                <a:cxn ang="0">
                  <a:pos x="7" y="15"/>
                </a:cxn>
                <a:cxn ang="0">
                  <a:pos x="11" y="3"/>
                </a:cxn>
                <a:cxn ang="0">
                  <a:pos x="5" y="0"/>
                </a:cxn>
              </a:cxnLst>
              <a:rect l="0" t="0" r="r" b="b"/>
              <a:pathLst>
                <a:path w="12" h="16">
                  <a:moveTo>
                    <a:pt x="5" y="0"/>
                  </a:moveTo>
                  <a:lnTo>
                    <a:pt x="0" y="13"/>
                  </a:lnTo>
                  <a:lnTo>
                    <a:pt x="7" y="15"/>
                  </a:lnTo>
                  <a:lnTo>
                    <a:pt x="11" y="3"/>
                  </a:lnTo>
                  <a:lnTo>
                    <a:pt x="5" y="0"/>
                  </a:lnTo>
                </a:path>
              </a:pathLst>
            </a:custGeom>
            <a:noFill/>
            <a:ln w="9525" cap="flat" cmpd="sng">
              <a:solidFill>
                <a:schemeClr val="tx2"/>
              </a:solidFill>
              <a:prstDash val="solid"/>
              <a:round/>
              <a:headEnd/>
              <a:tailEnd/>
            </a:ln>
            <a:effectLst/>
          </p:spPr>
          <p:txBody>
            <a:bodyPr/>
            <a:lstStyle/>
            <a:p>
              <a:endParaRPr lang="hu-HU"/>
            </a:p>
          </p:txBody>
        </p:sp>
        <p:sp>
          <p:nvSpPr>
            <p:cNvPr id="10252" name="Freeform 12"/>
            <p:cNvSpPr>
              <a:spLocks/>
            </p:cNvSpPr>
            <p:nvPr/>
          </p:nvSpPr>
          <p:spPr bwMode="auto">
            <a:xfrm>
              <a:off x="405" y="1972"/>
              <a:ext cx="65" cy="7"/>
            </a:xfrm>
            <a:custGeom>
              <a:avLst/>
              <a:gdLst/>
              <a:ahLst/>
              <a:cxnLst>
                <a:cxn ang="0">
                  <a:pos x="0" y="6"/>
                </a:cxn>
                <a:cxn ang="0">
                  <a:pos x="64" y="6"/>
                </a:cxn>
                <a:cxn ang="0">
                  <a:pos x="64" y="0"/>
                </a:cxn>
                <a:cxn ang="0">
                  <a:pos x="0" y="0"/>
                </a:cxn>
                <a:cxn ang="0">
                  <a:pos x="0" y="6"/>
                </a:cxn>
              </a:cxnLst>
              <a:rect l="0" t="0" r="r" b="b"/>
              <a:pathLst>
                <a:path w="65" h="7">
                  <a:moveTo>
                    <a:pt x="0" y="6"/>
                  </a:moveTo>
                  <a:lnTo>
                    <a:pt x="64" y="6"/>
                  </a:lnTo>
                  <a:lnTo>
                    <a:pt x="64" y="0"/>
                  </a:lnTo>
                  <a:lnTo>
                    <a:pt x="0" y="0"/>
                  </a:lnTo>
                  <a:lnTo>
                    <a:pt x="0" y="6"/>
                  </a:lnTo>
                </a:path>
              </a:pathLst>
            </a:custGeom>
            <a:noFill/>
            <a:ln w="9525" cap="flat" cmpd="sng">
              <a:solidFill>
                <a:schemeClr val="tx2"/>
              </a:solidFill>
              <a:prstDash val="solid"/>
              <a:round/>
              <a:headEnd/>
              <a:tailEnd/>
            </a:ln>
            <a:effectLst/>
          </p:spPr>
          <p:txBody>
            <a:bodyPr/>
            <a:lstStyle/>
            <a:p>
              <a:endParaRPr lang="hu-HU"/>
            </a:p>
          </p:txBody>
        </p:sp>
        <p:sp>
          <p:nvSpPr>
            <p:cNvPr id="10253" name="Freeform 13"/>
            <p:cNvSpPr>
              <a:spLocks/>
            </p:cNvSpPr>
            <p:nvPr/>
          </p:nvSpPr>
          <p:spPr bwMode="auto">
            <a:xfrm>
              <a:off x="464" y="1975"/>
              <a:ext cx="22" cy="9"/>
            </a:xfrm>
            <a:custGeom>
              <a:avLst/>
              <a:gdLst/>
              <a:ahLst/>
              <a:cxnLst>
                <a:cxn ang="0">
                  <a:pos x="0" y="1"/>
                </a:cxn>
                <a:cxn ang="0">
                  <a:pos x="20" y="0"/>
                </a:cxn>
                <a:cxn ang="0">
                  <a:pos x="21" y="6"/>
                </a:cxn>
                <a:cxn ang="0">
                  <a:pos x="0" y="8"/>
                </a:cxn>
                <a:cxn ang="0">
                  <a:pos x="0" y="1"/>
                </a:cxn>
              </a:cxnLst>
              <a:rect l="0" t="0" r="r" b="b"/>
              <a:pathLst>
                <a:path w="22" h="9">
                  <a:moveTo>
                    <a:pt x="0" y="1"/>
                  </a:moveTo>
                  <a:lnTo>
                    <a:pt x="20" y="0"/>
                  </a:lnTo>
                  <a:lnTo>
                    <a:pt x="21" y="6"/>
                  </a:lnTo>
                  <a:lnTo>
                    <a:pt x="0" y="8"/>
                  </a:lnTo>
                  <a:lnTo>
                    <a:pt x="0" y="1"/>
                  </a:lnTo>
                </a:path>
              </a:pathLst>
            </a:custGeom>
            <a:noFill/>
            <a:ln w="9525" cap="flat" cmpd="sng">
              <a:solidFill>
                <a:schemeClr val="tx2"/>
              </a:solidFill>
              <a:prstDash val="solid"/>
              <a:round/>
              <a:headEnd/>
              <a:tailEnd/>
            </a:ln>
            <a:effectLst/>
          </p:spPr>
          <p:txBody>
            <a:bodyPr/>
            <a:lstStyle/>
            <a:p>
              <a:endParaRPr lang="hu-HU"/>
            </a:p>
          </p:txBody>
        </p:sp>
        <p:sp>
          <p:nvSpPr>
            <p:cNvPr id="10254" name="Freeform 14"/>
            <p:cNvSpPr>
              <a:spLocks/>
            </p:cNvSpPr>
            <p:nvPr/>
          </p:nvSpPr>
          <p:spPr bwMode="auto">
            <a:xfrm>
              <a:off x="480" y="1945"/>
              <a:ext cx="27" cy="33"/>
            </a:xfrm>
            <a:custGeom>
              <a:avLst/>
              <a:gdLst/>
              <a:ahLst/>
              <a:cxnLst>
                <a:cxn ang="0">
                  <a:pos x="0" y="29"/>
                </a:cxn>
                <a:cxn ang="0">
                  <a:pos x="20" y="0"/>
                </a:cxn>
                <a:cxn ang="0">
                  <a:pos x="26" y="4"/>
                </a:cxn>
                <a:cxn ang="0">
                  <a:pos x="5" y="32"/>
                </a:cxn>
                <a:cxn ang="0">
                  <a:pos x="0" y="29"/>
                </a:cxn>
              </a:cxnLst>
              <a:rect l="0" t="0" r="r" b="b"/>
              <a:pathLst>
                <a:path w="27" h="33">
                  <a:moveTo>
                    <a:pt x="0" y="29"/>
                  </a:moveTo>
                  <a:lnTo>
                    <a:pt x="20" y="0"/>
                  </a:lnTo>
                  <a:lnTo>
                    <a:pt x="26" y="4"/>
                  </a:lnTo>
                  <a:lnTo>
                    <a:pt x="5" y="32"/>
                  </a:lnTo>
                  <a:lnTo>
                    <a:pt x="0" y="29"/>
                  </a:lnTo>
                </a:path>
              </a:pathLst>
            </a:custGeom>
            <a:noFill/>
            <a:ln w="9525" cap="flat" cmpd="sng">
              <a:solidFill>
                <a:schemeClr val="tx2"/>
              </a:solidFill>
              <a:prstDash val="solid"/>
              <a:round/>
              <a:headEnd/>
              <a:tailEnd/>
            </a:ln>
            <a:effectLst/>
          </p:spPr>
          <p:txBody>
            <a:bodyPr/>
            <a:lstStyle/>
            <a:p>
              <a:endParaRPr lang="hu-HU"/>
            </a:p>
          </p:txBody>
        </p:sp>
        <p:sp>
          <p:nvSpPr>
            <p:cNvPr id="10255" name="Freeform 15"/>
            <p:cNvSpPr>
              <a:spLocks/>
            </p:cNvSpPr>
            <p:nvPr/>
          </p:nvSpPr>
          <p:spPr bwMode="auto">
            <a:xfrm>
              <a:off x="480" y="1980"/>
              <a:ext cx="35" cy="29"/>
            </a:xfrm>
            <a:custGeom>
              <a:avLst/>
              <a:gdLst/>
              <a:ahLst/>
              <a:cxnLst>
                <a:cxn ang="0">
                  <a:pos x="0" y="4"/>
                </a:cxn>
                <a:cxn ang="0">
                  <a:pos x="30" y="28"/>
                </a:cxn>
                <a:cxn ang="0">
                  <a:pos x="34" y="24"/>
                </a:cxn>
                <a:cxn ang="0">
                  <a:pos x="4" y="0"/>
                </a:cxn>
                <a:cxn ang="0">
                  <a:pos x="0" y="4"/>
                </a:cxn>
              </a:cxnLst>
              <a:rect l="0" t="0" r="r" b="b"/>
              <a:pathLst>
                <a:path w="35" h="29">
                  <a:moveTo>
                    <a:pt x="0" y="4"/>
                  </a:moveTo>
                  <a:lnTo>
                    <a:pt x="30" y="28"/>
                  </a:lnTo>
                  <a:lnTo>
                    <a:pt x="34" y="24"/>
                  </a:lnTo>
                  <a:lnTo>
                    <a:pt x="4" y="0"/>
                  </a:lnTo>
                  <a:lnTo>
                    <a:pt x="0" y="4"/>
                  </a:lnTo>
                </a:path>
              </a:pathLst>
            </a:custGeom>
            <a:noFill/>
            <a:ln w="9525" cap="flat" cmpd="sng">
              <a:solidFill>
                <a:schemeClr val="tx2"/>
              </a:solidFill>
              <a:prstDash val="solid"/>
              <a:round/>
              <a:headEnd/>
              <a:tailEnd/>
            </a:ln>
            <a:effectLst/>
          </p:spPr>
          <p:txBody>
            <a:bodyPr/>
            <a:lstStyle/>
            <a:p>
              <a:endParaRPr lang="hu-HU"/>
            </a:p>
          </p:txBody>
        </p:sp>
        <p:sp>
          <p:nvSpPr>
            <p:cNvPr id="10256" name="Freeform 16"/>
            <p:cNvSpPr>
              <a:spLocks/>
            </p:cNvSpPr>
            <p:nvPr/>
          </p:nvSpPr>
          <p:spPr bwMode="auto">
            <a:xfrm>
              <a:off x="285" y="2094"/>
              <a:ext cx="7" cy="81"/>
            </a:xfrm>
            <a:custGeom>
              <a:avLst/>
              <a:gdLst/>
              <a:ahLst/>
              <a:cxnLst>
                <a:cxn ang="0">
                  <a:pos x="0" y="0"/>
                </a:cxn>
                <a:cxn ang="0">
                  <a:pos x="0" y="80"/>
                </a:cxn>
                <a:cxn ang="0">
                  <a:pos x="6" y="80"/>
                </a:cxn>
                <a:cxn ang="0">
                  <a:pos x="6" y="0"/>
                </a:cxn>
                <a:cxn ang="0">
                  <a:pos x="0" y="0"/>
                </a:cxn>
              </a:cxnLst>
              <a:rect l="0" t="0" r="r" b="b"/>
              <a:pathLst>
                <a:path w="7" h="81">
                  <a:moveTo>
                    <a:pt x="0" y="0"/>
                  </a:moveTo>
                  <a:lnTo>
                    <a:pt x="0" y="80"/>
                  </a:lnTo>
                  <a:lnTo>
                    <a:pt x="6" y="80"/>
                  </a:lnTo>
                  <a:lnTo>
                    <a:pt x="6" y="0"/>
                  </a:lnTo>
                  <a:lnTo>
                    <a:pt x="0" y="0"/>
                  </a:lnTo>
                </a:path>
              </a:pathLst>
            </a:custGeom>
            <a:noFill/>
            <a:ln w="9525" cap="flat" cmpd="sng">
              <a:solidFill>
                <a:schemeClr val="tx2"/>
              </a:solidFill>
              <a:prstDash val="solid"/>
              <a:round/>
              <a:headEnd/>
              <a:tailEnd/>
            </a:ln>
            <a:effectLst/>
          </p:spPr>
          <p:txBody>
            <a:bodyPr/>
            <a:lstStyle/>
            <a:p>
              <a:endParaRPr lang="hu-HU"/>
            </a:p>
          </p:txBody>
        </p:sp>
        <p:sp>
          <p:nvSpPr>
            <p:cNvPr id="10257" name="Freeform 17"/>
            <p:cNvSpPr>
              <a:spLocks/>
            </p:cNvSpPr>
            <p:nvPr/>
          </p:nvSpPr>
          <p:spPr bwMode="auto">
            <a:xfrm>
              <a:off x="252" y="2172"/>
              <a:ext cx="28" cy="34"/>
            </a:xfrm>
            <a:custGeom>
              <a:avLst/>
              <a:gdLst/>
              <a:ahLst/>
              <a:cxnLst>
                <a:cxn ang="0">
                  <a:pos x="22" y="0"/>
                </a:cxn>
                <a:cxn ang="0">
                  <a:pos x="0" y="29"/>
                </a:cxn>
                <a:cxn ang="0">
                  <a:pos x="4" y="33"/>
                </a:cxn>
                <a:cxn ang="0">
                  <a:pos x="27" y="4"/>
                </a:cxn>
                <a:cxn ang="0">
                  <a:pos x="22" y="0"/>
                </a:cxn>
              </a:cxnLst>
              <a:rect l="0" t="0" r="r" b="b"/>
              <a:pathLst>
                <a:path w="28" h="34">
                  <a:moveTo>
                    <a:pt x="22" y="0"/>
                  </a:moveTo>
                  <a:lnTo>
                    <a:pt x="0" y="29"/>
                  </a:lnTo>
                  <a:lnTo>
                    <a:pt x="4" y="33"/>
                  </a:lnTo>
                  <a:lnTo>
                    <a:pt x="27" y="4"/>
                  </a:lnTo>
                  <a:lnTo>
                    <a:pt x="22" y="0"/>
                  </a:lnTo>
                </a:path>
              </a:pathLst>
            </a:custGeom>
            <a:noFill/>
            <a:ln w="9525" cap="flat" cmpd="sng">
              <a:solidFill>
                <a:schemeClr val="tx2"/>
              </a:solidFill>
              <a:prstDash val="solid"/>
              <a:round/>
              <a:headEnd/>
              <a:tailEnd/>
            </a:ln>
            <a:effectLst/>
          </p:spPr>
          <p:txBody>
            <a:bodyPr/>
            <a:lstStyle/>
            <a:p>
              <a:endParaRPr lang="hu-HU"/>
            </a:p>
          </p:txBody>
        </p:sp>
        <p:sp>
          <p:nvSpPr>
            <p:cNvPr id="10258" name="Freeform 18"/>
            <p:cNvSpPr>
              <a:spLocks/>
            </p:cNvSpPr>
            <p:nvPr/>
          </p:nvSpPr>
          <p:spPr bwMode="auto">
            <a:xfrm>
              <a:off x="290" y="2176"/>
              <a:ext cx="25" cy="30"/>
            </a:xfrm>
            <a:custGeom>
              <a:avLst/>
              <a:gdLst/>
              <a:ahLst/>
              <a:cxnLst>
                <a:cxn ang="0">
                  <a:pos x="0" y="4"/>
                </a:cxn>
                <a:cxn ang="0">
                  <a:pos x="18" y="29"/>
                </a:cxn>
                <a:cxn ang="0">
                  <a:pos x="24" y="25"/>
                </a:cxn>
                <a:cxn ang="0">
                  <a:pos x="6" y="0"/>
                </a:cxn>
                <a:cxn ang="0">
                  <a:pos x="0" y="4"/>
                </a:cxn>
              </a:cxnLst>
              <a:rect l="0" t="0" r="r" b="b"/>
              <a:pathLst>
                <a:path w="25" h="30">
                  <a:moveTo>
                    <a:pt x="0" y="4"/>
                  </a:moveTo>
                  <a:lnTo>
                    <a:pt x="18" y="29"/>
                  </a:lnTo>
                  <a:lnTo>
                    <a:pt x="24" y="25"/>
                  </a:lnTo>
                  <a:lnTo>
                    <a:pt x="6" y="0"/>
                  </a:lnTo>
                  <a:lnTo>
                    <a:pt x="0" y="4"/>
                  </a:lnTo>
                </a:path>
              </a:pathLst>
            </a:custGeom>
            <a:noFill/>
            <a:ln w="9525" cap="flat" cmpd="sng">
              <a:solidFill>
                <a:schemeClr val="tx2"/>
              </a:solidFill>
              <a:prstDash val="solid"/>
              <a:round/>
              <a:headEnd/>
              <a:tailEnd/>
            </a:ln>
            <a:effectLst/>
          </p:spPr>
          <p:txBody>
            <a:bodyPr/>
            <a:lstStyle/>
            <a:p>
              <a:endParaRPr lang="hu-HU"/>
            </a:p>
          </p:txBody>
        </p:sp>
        <p:sp>
          <p:nvSpPr>
            <p:cNvPr id="10259" name="Freeform 19"/>
            <p:cNvSpPr>
              <a:spLocks/>
            </p:cNvSpPr>
            <p:nvPr/>
          </p:nvSpPr>
          <p:spPr bwMode="auto">
            <a:xfrm>
              <a:off x="382" y="2049"/>
              <a:ext cx="62" cy="51"/>
            </a:xfrm>
            <a:custGeom>
              <a:avLst/>
              <a:gdLst/>
              <a:ahLst/>
              <a:cxnLst>
                <a:cxn ang="0">
                  <a:pos x="0" y="5"/>
                </a:cxn>
                <a:cxn ang="0">
                  <a:pos x="57" y="50"/>
                </a:cxn>
                <a:cxn ang="0">
                  <a:pos x="61" y="45"/>
                </a:cxn>
                <a:cxn ang="0">
                  <a:pos x="4" y="0"/>
                </a:cxn>
                <a:cxn ang="0">
                  <a:pos x="0" y="5"/>
                </a:cxn>
              </a:cxnLst>
              <a:rect l="0" t="0" r="r" b="b"/>
              <a:pathLst>
                <a:path w="62" h="51">
                  <a:moveTo>
                    <a:pt x="0" y="5"/>
                  </a:moveTo>
                  <a:lnTo>
                    <a:pt x="57" y="50"/>
                  </a:lnTo>
                  <a:lnTo>
                    <a:pt x="61" y="45"/>
                  </a:lnTo>
                  <a:lnTo>
                    <a:pt x="4" y="0"/>
                  </a:lnTo>
                  <a:lnTo>
                    <a:pt x="0" y="5"/>
                  </a:lnTo>
                </a:path>
              </a:pathLst>
            </a:custGeom>
            <a:noFill/>
            <a:ln w="9525" cap="flat" cmpd="sng">
              <a:solidFill>
                <a:schemeClr val="tx2"/>
              </a:solidFill>
              <a:prstDash val="solid"/>
              <a:round/>
              <a:headEnd/>
              <a:tailEnd/>
            </a:ln>
            <a:effectLst/>
          </p:spPr>
          <p:txBody>
            <a:bodyPr/>
            <a:lstStyle/>
            <a:p>
              <a:endParaRPr lang="hu-HU"/>
            </a:p>
          </p:txBody>
        </p:sp>
        <p:sp>
          <p:nvSpPr>
            <p:cNvPr id="10260" name="Freeform 20"/>
            <p:cNvSpPr>
              <a:spLocks/>
            </p:cNvSpPr>
            <p:nvPr/>
          </p:nvSpPr>
          <p:spPr bwMode="auto">
            <a:xfrm>
              <a:off x="441" y="2087"/>
              <a:ext cx="32" cy="14"/>
            </a:xfrm>
            <a:custGeom>
              <a:avLst/>
              <a:gdLst/>
              <a:ahLst/>
              <a:cxnLst>
                <a:cxn ang="0">
                  <a:pos x="0" y="7"/>
                </a:cxn>
                <a:cxn ang="0">
                  <a:pos x="29" y="0"/>
                </a:cxn>
                <a:cxn ang="0">
                  <a:pos x="31" y="6"/>
                </a:cxn>
                <a:cxn ang="0">
                  <a:pos x="1" y="13"/>
                </a:cxn>
                <a:cxn ang="0">
                  <a:pos x="0" y="7"/>
                </a:cxn>
              </a:cxnLst>
              <a:rect l="0" t="0" r="r" b="b"/>
              <a:pathLst>
                <a:path w="32" h="14">
                  <a:moveTo>
                    <a:pt x="0" y="7"/>
                  </a:moveTo>
                  <a:lnTo>
                    <a:pt x="29" y="0"/>
                  </a:lnTo>
                  <a:lnTo>
                    <a:pt x="31" y="6"/>
                  </a:lnTo>
                  <a:lnTo>
                    <a:pt x="1" y="13"/>
                  </a:lnTo>
                  <a:lnTo>
                    <a:pt x="0" y="7"/>
                  </a:lnTo>
                </a:path>
              </a:pathLst>
            </a:custGeom>
            <a:noFill/>
            <a:ln w="9525" cap="flat" cmpd="sng">
              <a:solidFill>
                <a:schemeClr val="tx2"/>
              </a:solidFill>
              <a:prstDash val="solid"/>
              <a:round/>
              <a:headEnd/>
              <a:tailEnd/>
            </a:ln>
            <a:effectLst/>
          </p:spPr>
          <p:txBody>
            <a:bodyPr/>
            <a:lstStyle/>
            <a:p>
              <a:endParaRPr lang="hu-HU"/>
            </a:p>
          </p:txBody>
        </p:sp>
        <p:sp>
          <p:nvSpPr>
            <p:cNvPr id="10261" name="Freeform 21"/>
            <p:cNvSpPr>
              <a:spLocks/>
            </p:cNvSpPr>
            <p:nvPr/>
          </p:nvSpPr>
          <p:spPr bwMode="auto">
            <a:xfrm>
              <a:off x="429" y="2100"/>
              <a:ext cx="10" cy="39"/>
            </a:xfrm>
            <a:custGeom>
              <a:avLst/>
              <a:gdLst/>
              <a:ahLst/>
              <a:cxnLst>
                <a:cxn ang="0">
                  <a:pos x="2" y="0"/>
                </a:cxn>
                <a:cxn ang="0">
                  <a:pos x="0" y="37"/>
                </a:cxn>
                <a:cxn ang="0">
                  <a:pos x="6" y="38"/>
                </a:cxn>
                <a:cxn ang="0">
                  <a:pos x="9" y="0"/>
                </a:cxn>
                <a:cxn ang="0">
                  <a:pos x="2" y="0"/>
                </a:cxn>
              </a:cxnLst>
              <a:rect l="0" t="0" r="r" b="b"/>
              <a:pathLst>
                <a:path w="10" h="39">
                  <a:moveTo>
                    <a:pt x="2" y="0"/>
                  </a:moveTo>
                  <a:lnTo>
                    <a:pt x="0" y="37"/>
                  </a:lnTo>
                  <a:lnTo>
                    <a:pt x="6" y="38"/>
                  </a:lnTo>
                  <a:lnTo>
                    <a:pt x="9" y="0"/>
                  </a:lnTo>
                  <a:lnTo>
                    <a:pt x="2" y="0"/>
                  </a:lnTo>
                </a:path>
              </a:pathLst>
            </a:custGeom>
            <a:noFill/>
            <a:ln w="9525" cap="flat" cmpd="sng">
              <a:solidFill>
                <a:schemeClr val="tx2"/>
              </a:solidFill>
              <a:prstDash val="solid"/>
              <a:round/>
              <a:headEnd/>
              <a:tailEnd/>
            </a:ln>
            <a:effectLst/>
          </p:spPr>
          <p:txBody>
            <a:bodyPr/>
            <a:lstStyle/>
            <a:p>
              <a:endParaRPr lang="hu-HU"/>
            </a:p>
          </p:txBody>
        </p:sp>
        <p:sp>
          <p:nvSpPr>
            <p:cNvPr id="10262" name="Freeform 22"/>
            <p:cNvSpPr>
              <a:spLocks/>
            </p:cNvSpPr>
            <p:nvPr/>
          </p:nvSpPr>
          <p:spPr bwMode="auto">
            <a:xfrm>
              <a:off x="126" y="2049"/>
              <a:ext cx="63" cy="55"/>
            </a:xfrm>
            <a:custGeom>
              <a:avLst/>
              <a:gdLst/>
              <a:ahLst/>
              <a:cxnLst>
                <a:cxn ang="0">
                  <a:pos x="57" y="0"/>
                </a:cxn>
                <a:cxn ang="0">
                  <a:pos x="0" y="49"/>
                </a:cxn>
                <a:cxn ang="0">
                  <a:pos x="5" y="54"/>
                </a:cxn>
                <a:cxn ang="0">
                  <a:pos x="62" y="5"/>
                </a:cxn>
                <a:cxn ang="0">
                  <a:pos x="57" y="0"/>
                </a:cxn>
              </a:cxnLst>
              <a:rect l="0" t="0" r="r" b="b"/>
              <a:pathLst>
                <a:path w="63" h="55">
                  <a:moveTo>
                    <a:pt x="57" y="0"/>
                  </a:moveTo>
                  <a:lnTo>
                    <a:pt x="0" y="49"/>
                  </a:lnTo>
                  <a:lnTo>
                    <a:pt x="5" y="54"/>
                  </a:lnTo>
                  <a:lnTo>
                    <a:pt x="62" y="5"/>
                  </a:lnTo>
                  <a:lnTo>
                    <a:pt x="57" y="0"/>
                  </a:lnTo>
                </a:path>
              </a:pathLst>
            </a:custGeom>
            <a:noFill/>
            <a:ln w="9525" cap="flat" cmpd="sng">
              <a:solidFill>
                <a:schemeClr val="tx2"/>
              </a:solidFill>
              <a:prstDash val="solid"/>
              <a:round/>
              <a:headEnd/>
              <a:tailEnd/>
            </a:ln>
            <a:effectLst/>
          </p:spPr>
          <p:txBody>
            <a:bodyPr/>
            <a:lstStyle/>
            <a:p>
              <a:endParaRPr lang="hu-HU"/>
            </a:p>
          </p:txBody>
        </p:sp>
        <p:sp>
          <p:nvSpPr>
            <p:cNvPr id="10263" name="Freeform 23"/>
            <p:cNvSpPr>
              <a:spLocks/>
            </p:cNvSpPr>
            <p:nvPr/>
          </p:nvSpPr>
          <p:spPr bwMode="auto">
            <a:xfrm>
              <a:off x="87" y="2091"/>
              <a:ext cx="43" cy="13"/>
            </a:xfrm>
            <a:custGeom>
              <a:avLst/>
              <a:gdLst/>
              <a:ahLst/>
              <a:cxnLst>
                <a:cxn ang="0">
                  <a:pos x="41" y="12"/>
                </a:cxn>
                <a:cxn ang="0">
                  <a:pos x="0" y="6"/>
                </a:cxn>
                <a:cxn ang="0">
                  <a:pos x="1" y="0"/>
                </a:cxn>
                <a:cxn ang="0">
                  <a:pos x="42" y="6"/>
                </a:cxn>
                <a:cxn ang="0">
                  <a:pos x="41" y="12"/>
                </a:cxn>
              </a:cxnLst>
              <a:rect l="0" t="0" r="r" b="b"/>
              <a:pathLst>
                <a:path w="43" h="13">
                  <a:moveTo>
                    <a:pt x="41" y="12"/>
                  </a:moveTo>
                  <a:lnTo>
                    <a:pt x="0" y="6"/>
                  </a:lnTo>
                  <a:lnTo>
                    <a:pt x="1" y="0"/>
                  </a:lnTo>
                  <a:lnTo>
                    <a:pt x="42" y="6"/>
                  </a:lnTo>
                  <a:lnTo>
                    <a:pt x="41" y="12"/>
                  </a:lnTo>
                </a:path>
              </a:pathLst>
            </a:custGeom>
            <a:noFill/>
            <a:ln w="9525" cap="flat" cmpd="sng">
              <a:solidFill>
                <a:schemeClr val="tx2"/>
              </a:solidFill>
              <a:prstDash val="solid"/>
              <a:round/>
              <a:headEnd/>
              <a:tailEnd/>
            </a:ln>
            <a:effectLst/>
          </p:spPr>
          <p:txBody>
            <a:bodyPr/>
            <a:lstStyle/>
            <a:p>
              <a:endParaRPr lang="hu-HU"/>
            </a:p>
          </p:txBody>
        </p:sp>
        <p:sp>
          <p:nvSpPr>
            <p:cNvPr id="10264" name="Freeform 24"/>
            <p:cNvSpPr>
              <a:spLocks/>
            </p:cNvSpPr>
            <p:nvPr/>
          </p:nvSpPr>
          <p:spPr bwMode="auto">
            <a:xfrm>
              <a:off x="118" y="2108"/>
              <a:ext cx="15" cy="29"/>
            </a:xfrm>
            <a:custGeom>
              <a:avLst/>
              <a:gdLst/>
              <a:ahLst/>
              <a:cxnLst>
                <a:cxn ang="0">
                  <a:pos x="0" y="2"/>
                </a:cxn>
                <a:cxn ang="0">
                  <a:pos x="7" y="28"/>
                </a:cxn>
                <a:cxn ang="0">
                  <a:pos x="14" y="26"/>
                </a:cxn>
                <a:cxn ang="0">
                  <a:pos x="7" y="0"/>
                </a:cxn>
                <a:cxn ang="0">
                  <a:pos x="0" y="2"/>
                </a:cxn>
              </a:cxnLst>
              <a:rect l="0" t="0" r="r" b="b"/>
              <a:pathLst>
                <a:path w="15" h="29">
                  <a:moveTo>
                    <a:pt x="0" y="2"/>
                  </a:moveTo>
                  <a:lnTo>
                    <a:pt x="7" y="28"/>
                  </a:lnTo>
                  <a:lnTo>
                    <a:pt x="14" y="26"/>
                  </a:lnTo>
                  <a:lnTo>
                    <a:pt x="7" y="0"/>
                  </a:lnTo>
                  <a:lnTo>
                    <a:pt x="0" y="2"/>
                  </a:lnTo>
                </a:path>
              </a:pathLst>
            </a:custGeom>
            <a:noFill/>
            <a:ln w="9525" cap="flat" cmpd="sng">
              <a:solidFill>
                <a:schemeClr val="tx2"/>
              </a:solidFill>
              <a:prstDash val="solid"/>
              <a:round/>
              <a:headEnd/>
              <a:tailEnd/>
            </a:ln>
            <a:effectLst/>
          </p:spPr>
          <p:txBody>
            <a:bodyPr/>
            <a:lstStyle/>
            <a:p>
              <a:endParaRPr lang="hu-HU"/>
            </a:p>
          </p:txBody>
        </p:sp>
        <p:sp>
          <p:nvSpPr>
            <p:cNvPr id="10265" name="Freeform 25"/>
            <p:cNvSpPr>
              <a:spLocks/>
            </p:cNvSpPr>
            <p:nvPr/>
          </p:nvSpPr>
          <p:spPr bwMode="auto">
            <a:xfrm>
              <a:off x="118" y="1881"/>
              <a:ext cx="73" cy="45"/>
            </a:xfrm>
            <a:custGeom>
              <a:avLst/>
              <a:gdLst/>
              <a:ahLst/>
              <a:cxnLst>
                <a:cxn ang="0">
                  <a:pos x="68" y="44"/>
                </a:cxn>
                <a:cxn ang="0">
                  <a:pos x="0" y="5"/>
                </a:cxn>
                <a:cxn ang="0">
                  <a:pos x="3" y="0"/>
                </a:cxn>
                <a:cxn ang="0">
                  <a:pos x="72" y="39"/>
                </a:cxn>
                <a:cxn ang="0">
                  <a:pos x="68" y="44"/>
                </a:cxn>
              </a:cxnLst>
              <a:rect l="0" t="0" r="r" b="b"/>
              <a:pathLst>
                <a:path w="73" h="45">
                  <a:moveTo>
                    <a:pt x="68" y="44"/>
                  </a:moveTo>
                  <a:lnTo>
                    <a:pt x="0" y="5"/>
                  </a:lnTo>
                  <a:lnTo>
                    <a:pt x="3" y="0"/>
                  </a:lnTo>
                  <a:lnTo>
                    <a:pt x="72" y="39"/>
                  </a:lnTo>
                  <a:lnTo>
                    <a:pt x="68" y="44"/>
                  </a:lnTo>
                </a:path>
              </a:pathLst>
            </a:custGeom>
            <a:noFill/>
            <a:ln w="9525" cap="flat" cmpd="sng">
              <a:solidFill>
                <a:schemeClr val="tx2"/>
              </a:solidFill>
              <a:prstDash val="solid"/>
              <a:round/>
              <a:headEnd/>
              <a:tailEnd/>
            </a:ln>
            <a:effectLst/>
          </p:spPr>
          <p:txBody>
            <a:bodyPr/>
            <a:lstStyle/>
            <a:p>
              <a:endParaRPr lang="hu-HU"/>
            </a:p>
          </p:txBody>
        </p:sp>
        <p:sp>
          <p:nvSpPr>
            <p:cNvPr id="10266" name="Freeform 26"/>
            <p:cNvSpPr>
              <a:spLocks/>
            </p:cNvSpPr>
            <p:nvPr/>
          </p:nvSpPr>
          <p:spPr bwMode="auto">
            <a:xfrm>
              <a:off x="84" y="1880"/>
              <a:ext cx="37" cy="16"/>
            </a:xfrm>
            <a:custGeom>
              <a:avLst/>
              <a:gdLst/>
              <a:ahLst/>
              <a:cxnLst>
                <a:cxn ang="0">
                  <a:pos x="35" y="0"/>
                </a:cxn>
                <a:cxn ang="0">
                  <a:pos x="0" y="9"/>
                </a:cxn>
                <a:cxn ang="0">
                  <a:pos x="2" y="15"/>
                </a:cxn>
                <a:cxn ang="0">
                  <a:pos x="36" y="6"/>
                </a:cxn>
                <a:cxn ang="0">
                  <a:pos x="35" y="0"/>
                </a:cxn>
              </a:cxnLst>
              <a:rect l="0" t="0" r="r" b="b"/>
              <a:pathLst>
                <a:path w="37" h="16">
                  <a:moveTo>
                    <a:pt x="35" y="0"/>
                  </a:moveTo>
                  <a:lnTo>
                    <a:pt x="0" y="9"/>
                  </a:lnTo>
                  <a:lnTo>
                    <a:pt x="2" y="15"/>
                  </a:lnTo>
                  <a:lnTo>
                    <a:pt x="36" y="6"/>
                  </a:lnTo>
                  <a:lnTo>
                    <a:pt x="35" y="0"/>
                  </a:lnTo>
                </a:path>
              </a:pathLst>
            </a:custGeom>
            <a:noFill/>
            <a:ln w="9525" cap="flat" cmpd="sng">
              <a:solidFill>
                <a:schemeClr val="tx2"/>
              </a:solidFill>
              <a:prstDash val="solid"/>
              <a:round/>
              <a:headEnd/>
              <a:tailEnd/>
            </a:ln>
            <a:effectLst/>
          </p:spPr>
          <p:txBody>
            <a:bodyPr/>
            <a:lstStyle/>
            <a:p>
              <a:endParaRPr lang="hu-HU"/>
            </a:p>
          </p:txBody>
        </p:sp>
        <p:sp>
          <p:nvSpPr>
            <p:cNvPr id="10267" name="Freeform 27"/>
            <p:cNvSpPr>
              <a:spLocks/>
            </p:cNvSpPr>
            <p:nvPr/>
          </p:nvSpPr>
          <p:spPr bwMode="auto">
            <a:xfrm>
              <a:off x="114" y="1853"/>
              <a:ext cx="7" cy="29"/>
            </a:xfrm>
            <a:custGeom>
              <a:avLst/>
              <a:gdLst/>
              <a:ahLst/>
              <a:cxnLst>
                <a:cxn ang="0">
                  <a:pos x="0" y="28"/>
                </a:cxn>
                <a:cxn ang="0">
                  <a:pos x="0" y="0"/>
                </a:cxn>
                <a:cxn ang="0">
                  <a:pos x="6" y="0"/>
                </a:cxn>
                <a:cxn ang="0">
                  <a:pos x="6" y="28"/>
                </a:cxn>
                <a:cxn ang="0">
                  <a:pos x="0" y="28"/>
                </a:cxn>
              </a:cxnLst>
              <a:rect l="0" t="0" r="r" b="b"/>
              <a:pathLst>
                <a:path w="7" h="29">
                  <a:moveTo>
                    <a:pt x="0" y="28"/>
                  </a:moveTo>
                  <a:lnTo>
                    <a:pt x="0" y="0"/>
                  </a:lnTo>
                  <a:lnTo>
                    <a:pt x="6" y="0"/>
                  </a:lnTo>
                  <a:lnTo>
                    <a:pt x="6" y="28"/>
                  </a:lnTo>
                  <a:lnTo>
                    <a:pt x="0" y="28"/>
                  </a:lnTo>
                </a:path>
              </a:pathLst>
            </a:custGeom>
            <a:noFill/>
            <a:ln w="9525" cap="flat" cmpd="sng">
              <a:solidFill>
                <a:schemeClr val="tx2"/>
              </a:solidFill>
              <a:prstDash val="solid"/>
              <a:round/>
              <a:headEnd/>
              <a:tailEnd/>
            </a:ln>
            <a:effectLst/>
          </p:spPr>
          <p:txBody>
            <a:bodyPr/>
            <a:lstStyle/>
            <a:p>
              <a:endParaRPr lang="hu-HU"/>
            </a:p>
          </p:txBody>
        </p:sp>
      </p:grpSp>
      <p:grpSp>
        <p:nvGrpSpPr>
          <p:cNvPr id="3" name="Group 28"/>
          <p:cNvGrpSpPr>
            <a:grpSpLocks/>
          </p:cNvGrpSpPr>
          <p:nvPr/>
        </p:nvGrpSpPr>
        <p:grpSpPr bwMode="auto">
          <a:xfrm>
            <a:off x="6935788" y="5584825"/>
            <a:ext cx="873125" cy="473075"/>
            <a:chOff x="4369" y="3518"/>
            <a:chExt cx="550" cy="298"/>
          </a:xfrm>
        </p:grpSpPr>
        <p:sp>
          <p:nvSpPr>
            <p:cNvPr id="10269" name="Oval 29"/>
            <p:cNvSpPr>
              <a:spLocks noChangeArrowheads="1"/>
            </p:cNvSpPr>
            <p:nvPr/>
          </p:nvSpPr>
          <p:spPr bwMode="auto">
            <a:xfrm>
              <a:off x="4369" y="3518"/>
              <a:ext cx="550" cy="298"/>
            </a:xfrm>
            <a:prstGeom prst="ellipse">
              <a:avLst/>
            </a:prstGeom>
            <a:noFill/>
            <a:ln w="9525">
              <a:solidFill>
                <a:schemeClr val="tx2"/>
              </a:solidFill>
              <a:round/>
              <a:headEnd/>
              <a:tailEnd/>
            </a:ln>
            <a:effectLst/>
          </p:spPr>
          <p:txBody>
            <a:bodyPr wrap="none" anchor="ctr"/>
            <a:lstStyle/>
            <a:p>
              <a:endParaRPr lang="hu-HU"/>
            </a:p>
          </p:txBody>
        </p:sp>
        <p:sp>
          <p:nvSpPr>
            <p:cNvPr id="10270" name="Oval 30" descr="Vastag átlós felfelé"/>
            <p:cNvSpPr>
              <a:spLocks noChangeArrowheads="1"/>
            </p:cNvSpPr>
            <p:nvPr/>
          </p:nvSpPr>
          <p:spPr bwMode="auto">
            <a:xfrm>
              <a:off x="4436" y="3584"/>
              <a:ext cx="148" cy="146"/>
            </a:xfrm>
            <a:prstGeom prst="ellipse">
              <a:avLst/>
            </a:prstGeom>
            <a:pattFill prst="wdUpDiag">
              <a:fgClr>
                <a:schemeClr val="tx2"/>
              </a:fgClr>
              <a:bgClr>
                <a:schemeClr val="bg1"/>
              </a:bgClr>
            </a:pattFill>
            <a:ln w="9525">
              <a:solidFill>
                <a:schemeClr val="tx2"/>
              </a:solidFill>
              <a:round/>
              <a:headEnd/>
              <a:tailEnd/>
            </a:ln>
            <a:effectLst/>
          </p:spPr>
          <p:txBody>
            <a:bodyPr wrap="none" anchor="ctr"/>
            <a:lstStyle/>
            <a:p>
              <a:endParaRPr lang="hu-HU"/>
            </a:p>
          </p:txBody>
        </p:sp>
        <p:sp>
          <p:nvSpPr>
            <p:cNvPr id="10271" name="Freeform 31"/>
            <p:cNvSpPr>
              <a:spLocks/>
            </p:cNvSpPr>
            <p:nvPr/>
          </p:nvSpPr>
          <p:spPr bwMode="auto">
            <a:xfrm>
              <a:off x="4620" y="3585"/>
              <a:ext cx="37" cy="172"/>
            </a:xfrm>
            <a:custGeom>
              <a:avLst/>
              <a:gdLst/>
              <a:ahLst/>
              <a:cxnLst>
                <a:cxn ang="0">
                  <a:pos x="12" y="0"/>
                </a:cxn>
                <a:cxn ang="0">
                  <a:pos x="12" y="0"/>
                </a:cxn>
                <a:cxn ang="0">
                  <a:pos x="12" y="0"/>
                </a:cxn>
                <a:cxn ang="0">
                  <a:pos x="12" y="0"/>
                </a:cxn>
                <a:cxn ang="0">
                  <a:pos x="12" y="0"/>
                </a:cxn>
                <a:cxn ang="0">
                  <a:pos x="12" y="0"/>
                </a:cxn>
                <a:cxn ang="0">
                  <a:pos x="13" y="2"/>
                </a:cxn>
                <a:cxn ang="0">
                  <a:pos x="14" y="4"/>
                </a:cxn>
                <a:cxn ang="0">
                  <a:pos x="16" y="8"/>
                </a:cxn>
                <a:cxn ang="0">
                  <a:pos x="16" y="8"/>
                </a:cxn>
                <a:cxn ang="0">
                  <a:pos x="18" y="13"/>
                </a:cxn>
                <a:cxn ang="0">
                  <a:pos x="20" y="20"/>
                </a:cxn>
                <a:cxn ang="0">
                  <a:pos x="23" y="28"/>
                </a:cxn>
                <a:cxn ang="0">
                  <a:pos x="26" y="37"/>
                </a:cxn>
                <a:cxn ang="0">
                  <a:pos x="30" y="47"/>
                </a:cxn>
                <a:cxn ang="0">
                  <a:pos x="32" y="56"/>
                </a:cxn>
                <a:cxn ang="0">
                  <a:pos x="34" y="66"/>
                </a:cxn>
                <a:cxn ang="0">
                  <a:pos x="35" y="76"/>
                </a:cxn>
                <a:cxn ang="0">
                  <a:pos x="35" y="76"/>
                </a:cxn>
                <a:cxn ang="0">
                  <a:pos x="36" y="85"/>
                </a:cxn>
                <a:cxn ang="0">
                  <a:pos x="36" y="95"/>
                </a:cxn>
                <a:cxn ang="0">
                  <a:pos x="35" y="105"/>
                </a:cxn>
                <a:cxn ang="0">
                  <a:pos x="33" y="114"/>
                </a:cxn>
                <a:cxn ang="0">
                  <a:pos x="30" y="123"/>
                </a:cxn>
                <a:cxn ang="0">
                  <a:pos x="28" y="132"/>
                </a:cxn>
                <a:cxn ang="0">
                  <a:pos x="26" y="139"/>
                </a:cxn>
                <a:cxn ang="0">
                  <a:pos x="23" y="146"/>
                </a:cxn>
                <a:cxn ang="0">
                  <a:pos x="23" y="146"/>
                </a:cxn>
                <a:cxn ang="0">
                  <a:pos x="20" y="151"/>
                </a:cxn>
                <a:cxn ang="0">
                  <a:pos x="18" y="156"/>
                </a:cxn>
                <a:cxn ang="0">
                  <a:pos x="15" y="159"/>
                </a:cxn>
                <a:cxn ang="0">
                  <a:pos x="12" y="161"/>
                </a:cxn>
                <a:cxn ang="0">
                  <a:pos x="9" y="164"/>
                </a:cxn>
                <a:cxn ang="0">
                  <a:pos x="7" y="166"/>
                </a:cxn>
                <a:cxn ang="0">
                  <a:pos x="4" y="168"/>
                </a:cxn>
                <a:cxn ang="0">
                  <a:pos x="3" y="169"/>
                </a:cxn>
                <a:cxn ang="0">
                  <a:pos x="3" y="169"/>
                </a:cxn>
                <a:cxn ang="0">
                  <a:pos x="2" y="170"/>
                </a:cxn>
                <a:cxn ang="0">
                  <a:pos x="0" y="171"/>
                </a:cxn>
                <a:cxn ang="0">
                  <a:pos x="0" y="171"/>
                </a:cxn>
                <a:cxn ang="0">
                  <a:pos x="0" y="171"/>
                </a:cxn>
                <a:cxn ang="0">
                  <a:pos x="0" y="171"/>
                </a:cxn>
                <a:cxn ang="0">
                  <a:pos x="0" y="171"/>
                </a:cxn>
                <a:cxn ang="0">
                  <a:pos x="0" y="171"/>
                </a:cxn>
                <a:cxn ang="0">
                  <a:pos x="0" y="171"/>
                </a:cxn>
              </a:cxnLst>
              <a:rect l="0" t="0" r="r" b="b"/>
              <a:pathLst>
                <a:path w="37" h="172">
                  <a:moveTo>
                    <a:pt x="12" y="0"/>
                  </a:moveTo>
                  <a:lnTo>
                    <a:pt x="12" y="0"/>
                  </a:lnTo>
                  <a:lnTo>
                    <a:pt x="12" y="0"/>
                  </a:lnTo>
                  <a:lnTo>
                    <a:pt x="12" y="0"/>
                  </a:lnTo>
                  <a:lnTo>
                    <a:pt x="12" y="0"/>
                  </a:lnTo>
                  <a:lnTo>
                    <a:pt x="12" y="0"/>
                  </a:lnTo>
                  <a:lnTo>
                    <a:pt x="13" y="2"/>
                  </a:lnTo>
                  <a:lnTo>
                    <a:pt x="14" y="4"/>
                  </a:lnTo>
                  <a:lnTo>
                    <a:pt x="16" y="8"/>
                  </a:lnTo>
                  <a:lnTo>
                    <a:pt x="16" y="8"/>
                  </a:lnTo>
                  <a:lnTo>
                    <a:pt x="18" y="13"/>
                  </a:lnTo>
                  <a:lnTo>
                    <a:pt x="20" y="20"/>
                  </a:lnTo>
                  <a:lnTo>
                    <a:pt x="23" y="28"/>
                  </a:lnTo>
                  <a:lnTo>
                    <a:pt x="26" y="37"/>
                  </a:lnTo>
                  <a:lnTo>
                    <a:pt x="30" y="47"/>
                  </a:lnTo>
                  <a:lnTo>
                    <a:pt x="32" y="56"/>
                  </a:lnTo>
                  <a:lnTo>
                    <a:pt x="34" y="66"/>
                  </a:lnTo>
                  <a:lnTo>
                    <a:pt x="35" y="76"/>
                  </a:lnTo>
                  <a:lnTo>
                    <a:pt x="35" y="76"/>
                  </a:lnTo>
                  <a:lnTo>
                    <a:pt x="36" y="85"/>
                  </a:lnTo>
                  <a:lnTo>
                    <a:pt x="36" y="95"/>
                  </a:lnTo>
                  <a:lnTo>
                    <a:pt x="35" y="105"/>
                  </a:lnTo>
                  <a:lnTo>
                    <a:pt x="33" y="114"/>
                  </a:lnTo>
                  <a:lnTo>
                    <a:pt x="30" y="123"/>
                  </a:lnTo>
                  <a:lnTo>
                    <a:pt x="28" y="132"/>
                  </a:lnTo>
                  <a:lnTo>
                    <a:pt x="26" y="139"/>
                  </a:lnTo>
                  <a:lnTo>
                    <a:pt x="23" y="146"/>
                  </a:lnTo>
                  <a:lnTo>
                    <a:pt x="23" y="146"/>
                  </a:lnTo>
                  <a:lnTo>
                    <a:pt x="20" y="151"/>
                  </a:lnTo>
                  <a:lnTo>
                    <a:pt x="18" y="156"/>
                  </a:lnTo>
                  <a:lnTo>
                    <a:pt x="15" y="159"/>
                  </a:lnTo>
                  <a:lnTo>
                    <a:pt x="12" y="161"/>
                  </a:lnTo>
                  <a:lnTo>
                    <a:pt x="9" y="164"/>
                  </a:lnTo>
                  <a:lnTo>
                    <a:pt x="7" y="166"/>
                  </a:lnTo>
                  <a:lnTo>
                    <a:pt x="4" y="168"/>
                  </a:lnTo>
                  <a:lnTo>
                    <a:pt x="3" y="169"/>
                  </a:lnTo>
                  <a:lnTo>
                    <a:pt x="3" y="169"/>
                  </a:lnTo>
                  <a:lnTo>
                    <a:pt x="2" y="170"/>
                  </a:lnTo>
                  <a:lnTo>
                    <a:pt x="0" y="171"/>
                  </a:lnTo>
                  <a:lnTo>
                    <a:pt x="0" y="171"/>
                  </a:lnTo>
                  <a:lnTo>
                    <a:pt x="0" y="171"/>
                  </a:lnTo>
                  <a:lnTo>
                    <a:pt x="0" y="171"/>
                  </a:lnTo>
                  <a:lnTo>
                    <a:pt x="0" y="171"/>
                  </a:lnTo>
                  <a:lnTo>
                    <a:pt x="0" y="171"/>
                  </a:lnTo>
                  <a:lnTo>
                    <a:pt x="0" y="171"/>
                  </a:lnTo>
                </a:path>
              </a:pathLst>
            </a:custGeom>
            <a:noFill/>
            <a:ln w="9525" cap="flat" cmpd="sng">
              <a:solidFill>
                <a:schemeClr val="tx2"/>
              </a:solidFill>
              <a:prstDash val="solid"/>
              <a:round/>
              <a:headEnd/>
              <a:tailEnd/>
            </a:ln>
            <a:effectLst/>
          </p:spPr>
          <p:txBody>
            <a:bodyPr/>
            <a:lstStyle/>
            <a:p>
              <a:endParaRPr lang="hu-HU"/>
            </a:p>
          </p:txBody>
        </p:sp>
        <p:sp>
          <p:nvSpPr>
            <p:cNvPr id="10272" name="Freeform 32"/>
            <p:cNvSpPr>
              <a:spLocks/>
            </p:cNvSpPr>
            <p:nvPr/>
          </p:nvSpPr>
          <p:spPr bwMode="auto">
            <a:xfrm>
              <a:off x="4678" y="3594"/>
              <a:ext cx="8" cy="57"/>
            </a:xfrm>
            <a:custGeom>
              <a:avLst/>
              <a:gdLst/>
              <a:ahLst/>
              <a:cxnLst>
                <a:cxn ang="0">
                  <a:pos x="0" y="0"/>
                </a:cxn>
                <a:cxn ang="0">
                  <a:pos x="7" y="56"/>
                </a:cxn>
              </a:cxnLst>
              <a:rect l="0" t="0" r="r" b="b"/>
              <a:pathLst>
                <a:path w="8" h="57">
                  <a:moveTo>
                    <a:pt x="0" y="0"/>
                  </a:moveTo>
                  <a:lnTo>
                    <a:pt x="7" y="56"/>
                  </a:lnTo>
                </a:path>
              </a:pathLst>
            </a:custGeom>
            <a:noFill/>
            <a:ln w="9525" cap="flat" cmpd="sng">
              <a:solidFill>
                <a:schemeClr val="tx2"/>
              </a:solidFill>
              <a:prstDash val="solid"/>
              <a:round/>
              <a:headEnd/>
              <a:tailEnd/>
            </a:ln>
            <a:effectLst/>
          </p:spPr>
          <p:txBody>
            <a:bodyPr/>
            <a:lstStyle/>
            <a:p>
              <a:endParaRPr lang="hu-HU"/>
            </a:p>
          </p:txBody>
        </p:sp>
        <p:sp>
          <p:nvSpPr>
            <p:cNvPr id="10273" name="Freeform 33"/>
            <p:cNvSpPr>
              <a:spLocks/>
            </p:cNvSpPr>
            <p:nvPr/>
          </p:nvSpPr>
          <p:spPr bwMode="auto">
            <a:xfrm>
              <a:off x="4665" y="3658"/>
              <a:ext cx="23" cy="99"/>
            </a:xfrm>
            <a:custGeom>
              <a:avLst/>
              <a:gdLst/>
              <a:ahLst/>
              <a:cxnLst>
                <a:cxn ang="0">
                  <a:pos x="17" y="0"/>
                </a:cxn>
                <a:cxn ang="0">
                  <a:pos x="17" y="0"/>
                </a:cxn>
                <a:cxn ang="0">
                  <a:pos x="17" y="0"/>
                </a:cxn>
                <a:cxn ang="0">
                  <a:pos x="17" y="0"/>
                </a:cxn>
                <a:cxn ang="0">
                  <a:pos x="17" y="0"/>
                </a:cxn>
                <a:cxn ang="0">
                  <a:pos x="17" y="0"/>
                </a:cxn>
                <a:cxn ang="0">
                  <a:pos x="17" y="0"/>
                </a:cxn>
                <a:cxn ang="0">
                  <a:pos x="17" y="0"/>
                </a:cxn>
                <a:cxn ang="0">
                  <a:pos x="17" y="1"/>
                </a:cxn>
                <a:cxn ang="0">
                  <a:pos x="17" y="1"/>
                </a:cxn>
                <a:cxn ang="0">
                  <a:pos x="17" y="2"/>
                </a:cxn>
                <a:cxn ang="0">
                  <a:pos x="17" y="3"/>
                </a:cxn>
                <a:cxn ang="0">
                  <a:pos x="17" y="4"/>
                </a:cxn>
                <a:cxn ang="0">
                  <a:pos x="17" y="6"/>
                </a:cxn>
                <a:cxn ang="0">
                  <a:pos x="18" y="8"/>
                </a:cxn>
                <a:cxn ang="0">
                  <a:pos x="18" y="10"/>
                </a:cxn>
                <a:cxn ang="0">
                  <a:pos x="19" y="11"/>
                </a:cxn>
                <a:cxn ang="0">
                  <a:pos x="19" y="13"/>
                </a:cxn>
                <a:cxn ang="0">
                  <a:pos x="19" y="13"/>
                </a:cxn>
                <a:cxn ang="0">
                  <a:pos x="20" y="16"/>
                </a:cxn>
                <a:cxn ang="0">
                  <a:pos x="20" y="18"/>
                </a:cxn>
                <a:cxn ang="0">
                  <a:pos x="21" y="20"/>
                </a:cxn>
                <a:cxn ang="0">
                  <a:pos x="21" y="22"/>
                </a:cxn>
                <a:cxn ang="0">
                  <a:pos x="22" y="25"/>
                </a:cxn>
                <a:cxn ang="0">
                  <a:pos x="22" y="28"/>
                </a:cxn>
                <a:cxn ang="0">
                  <a:pos x="22" y="31"/>
                </a:cxn>
                <a:cxn ang="0">
                  <a:pos x="22" y="35"/>
                </a:cxn>
                <a:cxn ang="0">
                  <a:pos x="22" y="35"/>
                </a:cxn>
                <a:cxn ang="0">
                  <a:pos x="21" y="40"/>
                </a:cxn>
                <a:cxn ang="0">
                  <a:pos x="21" y="44"/>
                </a:cxn>
                <a:cxn ang="0">
                  <a:pos x="20" y="50"/>
                </a:cxn>
                <a:cxn ang="0">
                  <a:pos x="19" y="55"/>
                </a:cxn>
                <a:cxn ang="0">
                  <a:pos x="17" y="61"/>
                </a:cxn>
                <a:cxn ang="0">
                  <a:pos x="16" y="66"/>
                </a:cxn>
                <a:cxn ang="0">
                  <a:pos x="15" y="70"/>
                </a:cxn>
                <a:cxn ang="0">
                  <a:pos x="14" y="74"/>
                </a:cxn>
                <a:cxn ang="0">
                  <a:pos x="14" y="74"/>
                </a:cxn>
                <a:cxn ang="0">
                  <a:pos x="13" y="77"/>
                </a:cxn>
                <a:cxn ang="0">
                  <a:pos x="13" y="80"/>
                </a:cxn>
                <a:cxn ang="0">
                  <a:pos x="12" y="81"/>
                </a:cxn>
                <a:cxn ang="0">
                  <a:pos x="12" y="82"/>
                </a:cxn>
                <a:cxn ang="0">
                  <a:pos x="12" y="82"/>
                </a:cxn>
                <a:cxn ang="0">
                  <a:pos x="12" y="84"/>
                </a:cxn>
                <a:cxn ang="0">
                  <a:pos x="11" y="85"/>
                </a:cxn>
                <a:cxn ang="0">
                  <a:pos x="11" y="86"/>
                </a:cxn>
                <a:cxn ang="0">
                  <a:pos x="11" y="86"/>
                </a:cxn>
                <a:cxn ang="0">
                  <a:pos x="10" y="88"/>
                </a:cxn>
                <a:cxn ang="0">
                  <a:pos x="9" y="89"/>
                </a:cxn>
                <a:cxn ang="0">
                  <a:pos x="7" y="91"/>
                </a:cxn>
                <a:cxn ang="0">
                  <a:pos x="6" y="92"/>
                </a:cxn>
                <a:cxn ang="0">
                  <a:pos x="5" y="94"/>
                </a:cxn>
                <a:cxn ang="0">
                  <a:pos x="3" y="95"/>
                </a:cxn>
                <a:cxn ang="0">
                  <a:pos x="2" y="96"/>
                </a:cxn>
                <a:cxn ang="0">
                  <a:pos x="1" y="97"/>
                </a:cxn>
                <a:cxn ang="0">
                  <a:pos x="1" y="97"/>
                </a:cxn>
                <a:cxn ang="0">
                  <a:pos x="1" y="98"/>
                </a:cxn>
                <a:cxn ang="0">
                  <a:pos x="0" y="98"/>
                </a:cxn>
                <a:cxn ang="0">
                  <a:pos x="0" y="98"/>
                </a:cxn>
                <a:cxn ang="0">
                  <a:pos x="0" y="98"/>
                </a:cxn>
                <a:cxn ang="0">
                  <a:pos x="0" y="98"/>
                </a:cxn>
                <a:cxn ang="0">
                  <a:pos x="0" y="98"/>
                </a:cxn>
                <a:cxn ang="0">
                  <a:pos x="0" y="98"/>
                </a:cxn>
                <a:cxn ang="0">
                  <a:pos x="0" y="98"/>
                </a:cxn>
              </a:cxnLst>
              <a:rect l="0" t="0" r="r" b="b"/>
              <a:pathLst>
                <a:path w="23" h="99">
                  <a:moveTo>
                    <a:pt x="17" y="0"/>
                  </a:moveTo>
                  <a:lnTo>
                    <a:pt x="17" y="0"/>
                  </a:lnTo>
                  <a:lnTo>
                    <a:pt x="17" y="0"/>
                  </a:lnTo>
                  <a:lnTo>
                    <a:pt x="17" y="0"/>
                  </a:lnTo>
                  <a:lnTo>
                    <a:pt x="17" y="0"/>
                  </a:lnTo>
                  <a:lnTo>
                    <a:pt x="17" y="0"/>
                  </a:lnTo>
                  <a:lnTo>
                    <a:pt x="17" y="0"/>
                  </a:lnTo>
                  <a:lnTo>
                    <a:pt x="17" y="0"/>
                  </a:lnTo>
                  <a:lnTo>
                    <a:pt x="17" y="1"/>
                  </a:lnTo>
                  <a:lnTo>
                    <a:pt x="17" y="1"/>
                  </a:lnTo>
                  <a:lnTo>
                    <a:pt x="17" y="2"/>
                  </a:lnTo>
                  <a:lnTo>
                    <a:pt x="17" y="3"/>
                  </a:lnTo>
                  <a:lnTo>
                    <a:pt x="17" y="4"/>
                  </a:lnTo>
                  <a:lnTo>
                    <a:pt x="17" y="6"/>
                  </a:lnTo>
                  <a:lnTo>
                    <a:pt x="18" y="8"/>
                  </a:lnTo>
                  <a:lnTo>
                    <a:pt x="18" y="10"/>
                  </a:lnTo>
                  <a:lnTo>
                    <a:pt x="19" y="11"/>
                  </a:lnTo>
                  <a:lnTo>
                    <a:pt x="19" y="13"/>
                  </a:lnTo>
                  <a:lnTo>
                    <a:pt x="19" y="13"/>
                  </a:lnTo>
                  <a:lnTo>
                    <a:pt x="20" y="16"/>
                  </a:lnTo>
                  <a:lnTo>
                    <a:pt x="20" y="18"/>
                  </a:lnTo>
                  <a:lnTo>
                    <a:pt x="21" y="20"/>
                  </a:lnTo>
                  <a:lnTo>
                    <a:pt x="21" y="22"/>
                  </a:lnTo>
                  <a:lnTo>
                    <a:pt x="22" y="25"/>
                  </a:lnTo>
                  <a:lnTo>
                    <a:pt x="22" y="28"/>
                  </a:lnTo>
                  <a:lnTo>
                    <a:pt x="22" y="31"/>
                  </a:lnTo>
                  <a:lnTo>
                    <a:pt x="22" y="35"/>
                  </a:lnTo>
                  <a:lnTo>
                    <a:pt x="22" y="35"/>
                  </a:lnTo>
                  <a:lnTo>
                    <a:pt x="21" y="40"/>
                  </a:lnTo>
                  <a:lnTo>
                    <a:pt x="21" y="44"/>
                  </a:lnTo>
                  <a:lnTo>
                    <a:pt x="20" y="50"/>
                  </a:lnTo>
                  <a:lnTo>
                    <a:pt x="19" y="55"/>
                  </a:lnTo>
                  <a:lnTo>
                    <a:pt x="17" y="61"/>
                  </a:lnTo>
                  <a:lnTo>
                    <a:pt x="16" y="66"/>
                  </a:lnTo>
                  <a:lnTo>
                    <a:pt x="15" y="70"/>
                  </a:lnTo>
                  <a:lnTo>
                    <a:pt x="14" y="74"/>
                  </a:lnTo>
                  <a:lnTo>
                    <a:pt x="14" y="74"/>
                  </a:lnTo>
                  <a:lnTo>
                    <a:pt x="13" y="77"/>
                  </a:lnTo>
                  <a:lnTo>
                    <a:pt x="13" y="80"/>
                  </a:lnTo>
                  <a:lnTo>
                    <a:pt x="12" y="81"/>
                  </a:lnTo>
                  <a:lnTo>
                    <a:pt x="12" y="82"/>
                  </a:lnTo>
                  <a:lnTo>
                    <a:pt x="12" y="82"/>
                  </a:lnTo>
                  <a:lnTo>
                    <a:pt x="12" y="84"/>
                  </a:lnTo>
                  <a:lnTo>
                    <a:pt x="11" y="85"/>
                  </a:lnTo>
                  <a:lnTo>
                    <a:pt x="11" y="86"/>
                  </a:lnTo>
                  <a:lnTo>
                    <a:pt x="11" y="86"/>
                  </a:lnTo>
                  <a:lnTo>
                    <a:pt x="10" y="88"/>
                  </a:lnTo>
                  <a:lnTo>
                    <a:pt x="9" y="89"/>
                  </a:lnTo>
                  <a:lnTo>
                    <a:pt x="7" y="91"/>
                  </a:lnTo>
                  <a:lnTo>
                    <a:pt x="6" y="92"/>
                  </a:lnTo>
                  <a:lnTo>
                    <a:pt x="5" y="94"/>
                  </a:lnTo>
                  <a:lnTo>
                    <a:pt x="3" y="95"/>
                  </a:lnTo>
                  <a:lnTo>
                    <a:pt x="2" y="96"/>
                  </a:lnTo>
                  <a:lnTo>
                    <a:pt x="1" y="97"/>
                  </a:lnTo>
                  <a:lnTo>
                    <a:pt x="1" y="97"/>
                  </a:lnTo>
                  <a:lnTo>
                    <a:pt x="1" y="98"/>
                  </a:lnTo>
                  <a:lnTo>
                    <a:pt x="0" y="98"/>
                  </a:lnTo>
                  <a:lnTo>
                    <a:pt x="0" y="98"/>
                  </a:lnTo>
                  <a:lnTo>
                    <a:pt x="0" y="98"/>
                  </a:lnTo>
                  <a:lnTo>
                    <a:pt x="0" y="98"/>
                  </a:lnTo>
                  <a:lnTo>
                    <a:pt x="0" y="98"/>
                  </a:lnTo>
                  <a:lnTo>
                    <a:pt x="0" y="98"/>
                  </a:lnTo>
                  <a:lnTo>
                    <a:pt x="0" y="98"/>
                  </a:lnTo>
                </a:path>
              </a:pathLst>
            </a:custGeom>
            <a:noFill/>
            <a:ln w="9525" cap="flat" cmpd="sng">
              <a:solidFill>
                <a:schemeClr val="tx2"/>
              </a:solidFill>
              <a:prstDash val="solid"/>
              <a:round/>
              <a:headEnd/>
              <a:tailEnd/>
            </a:ln>
            <a:effectLst/>
          </p:spPr>
          <p:txBody>
            <a:bodyPr/>
            <a:lstStyle/>
            <a:p>
              <a:endParaRPr lang="hu-HU"/>
            </a:p>
          </p:txBody>
        </p:sp>
        <p:sp>
          <p:nvSpPr>
            <p:cNvPr id="10274" name="Freeform 34"/>
            <p:cNvSpPr>
              <a:spLocks/>
            </p:cNvSpPr>
            <p:nvPr/>
          </p:nvSpPr>
          <p:spPr bwMode="auto">
            <a:xfrm>
              <a:off x="4716" y="3602"/>
              <a:ext cx="38" cy="149"/>
            </a:xfrm>
            <a:custGeom>
              <a:avLst/>
              <a:gdLst/>
              <a:ahLst/>
              <a:cxnLst>
                <a:cxn ang="0">
                  <a:pos x="28" y="0"/>
                </a:cxn>
                <a:cxn ang="0">
                  <a:pos x="28" y="0"/>
                </a:cxn>
                <a:cxn ang="0">
                  <a:pos x="28" y="0"/>
                </a:cxn>
                <a:cxn ang="0">
                  <a:pos x="28" y="2"/>
                </a:cxn>
                <a:cxn ang="0">
                  <a:pos x="28" y="3"/>
                </a:cxn>
                <a:cxn ang="0">
                  <a:pos x="30" y="8"/>
                </a:cxn>
                <a:cxn ang="0">
                  <a:pos x="31" y="14"/>
                </a:cxn>
                <a:cxn ang="0">
                  <a:pos x="34" y="21"/>
                </a:cxn>
                <a:cxn ang="0">
                  <a:pos x="35" y="27"/>
                </a:cxn>
                <a:cxn ang="0">
                  <a:pos x="36" y="29"/>
                </a:cxn>
                <a:cxn ang="0">
                  <a:pos x="37" y="33"/>
                </a:cxn>
                <a:cxn ang="0">
                  <a:pos x="37" y="36"/>
                </a:cxn>
                <a:cxn ang="0">
                  <a:pos x="37" y="39"/>
                </a:cxn>
                <a:cxn ang="0">
                  <a:pos x="37" y="41"/>
                </a:cxn>
                <a:cxn ang="0">
                  <a:pos x="37" y="42"/>
                </a:cxn>
                <a:cxn ang="0">
                  <a:pos x="37" y="44"/>
                </a:cxn>
                <a:cxn ang="0">
                  <a:pos x="37" y="45"/>
                </a:cxn>
                <a:cxn ang="0">
                  <a:pos x="37" y="48"/>
                </a:cxn>
                <a:cxn ang="0">
                  <a:pos x="37" y="50"/>
                </a:cxn>
                <a:cxn ang="0">
                  <a:pos x="37" y="57"/>
                </a:cxn>
                <a:cxn ang="0">
                  <a:pos x="37" y="64"/>
                </a:cxn>
                <a:cxn ang="0">
                  <a:pos x="37" y="71"/>
                </a:cxn>
                <a:cxn ang="0">
                  <a:pos x="36" y="74"/>
                </a:cxn>
                <a:cxn ang="0">
                  <a:pos x="36" y="79"/>
                </a:cxn>
                <a:cxn ang="0">
                  <a:pos x="35" y="83"/>
                </a:cxn>
                <a:cxn ang="0">
                  <a:pos x="33" y="88"/>
                </a:cxn>
                <a:cxn ang="0">
                  <a:pos x="31" y="92"/>
                </a:cxn>
                <a:cxn ang="0">
                  <a:pos x="30" y="95"/>
                </a:cxn>
                <a:cxn ang="0">
                  <a:pos x="28" y="100"/>
                </a:cxn>
                <a:cxn ang="0">
                  <a:pos x="27" y="106"/>
                </a:cxn>
                <a:cxn ang="0">
                  <a:pos x="25" y="112"/>
                </a:cxn>
                <a:cxn ang="0">
                  <a:pos x="24" y="114"/>
                </a:cxn>
                <a:cxn ang="0">
                  <a:pos x="22" y="120"/>
                </a:cxn>
                <a:cxn ang="0">
                  <a:pos x="19" y="125"/>
                </a:cxn>
                <a:cxn ang="0">
                  <a:pos x="17" y="129"/>
                </a:cxn>
                <a:cxn ang="0">
                  <a:pos x="14" y="134"/>
                </a:cxn>
                <a:cxn ang="0">
                  <a:pos x="13" y="135"/>
                </a:cxn>
                <a:cxn ang="0">
                  <a:pos x="11" y="138"/>
                </a:cxn>
                <a:cxn ang="0">
                  <a:pos x="10" y="141"/>
                </a:cxn>
                <a:cxn ang="0">
                  <a:pos x="8" y="143"/>
                </a:cxn>
                <a:cxn ang="0">
                  <a:pos x="7" y="144"/>
                </a:cxn>
                <a:cxn ang="0">
                  <a:pos x="5" y="145"/>
                </a:cxn>
                <a:cxn ang="0">
                  <a:pos x="4" y="146"/>
                </a:cxn>
                <a:cxn ang="0">
                  <a:pos x="2" y="147"/>
                </a:cxn>
                <a:cxn ang="0">
                  <a:pos x="1" y="148"/>
                </a:cxn>
                <a:cxn ang="0">
                  <a:pos x="0" y="148"/>
                </a:cxn>
                <a:cxn ang="0">
                  <a:pos x="0" y="148"/>
                </a:cxn>
                <a:cxn ang="0">
                  <a:pos x="0" y="148"/>
                </a:cxn>
                <a:cxn ang="0">
                  <a:pos x="0" y="148"/>
                </a:cxn>
              </a:cxnLst>
              <a:rect l="0" t="0" r="r" b="b"/>
              <a:pathLst>
                <a:path w="38" h="149">
                  <a:moveTo>
                    <a:pt x="28" y="0"/>
                  </a:moveTo>
                  <a:lnTo>
                    <a:pt x="28" y="0"/>
                  </a:lnTo>
                  <a:lnTo>
                    <a:pt x="28" y="0"/>
                  </a:lnTo>
                  <a:lnTo>
                    <a:pt x="28" y="0"/>
                  </a:lnTo>
                  <a:lnTo>
                    <a:pt x="28" y="0"/>
                  </a:lnTo>
                  <a:lnTo>
                    <a:pt x="28" y="0"/>
                  </a:lnTo>
                  <a:lnTo>
                    <a:pt x="28" y="0"/>
                  </a:lnTo>
                  <a:lnTo>
                    <a:pt x="28" y="2"/>
                  </a:lnTo>
                  <a:lnTo>
                    <a:pt x="28" y="3"/>
                  </a:lnTo>
                  <a:lnTo>
                    <a:pt x="28" y="3"/>
                  </a:lnTo>
                  <a:lnTo>
                    <a:pt x="29" y="5"/>
                  </a:lnTo>
                  <a:lnTo>
                    <a:pt x="30" y="8"/>
                  </a:lnTo>
                  <a:lnTo>
                    <a:pt x="30" y="10"/>
                  </a:lnTo>
                  <a:lnTo>
                    <a:pt x="31" y="14"/>
                  </a:lnTo>
                  <a:lnTo>
                    <a:pt x="33" y="18"/>
                  </a:lnTo>
                  <a:lnTo>
                    <a:pt x="34" y="21"/>
                  </a:lnTo>
                  <a:lnTo>
                    <a:pt x="35" y="24"/>
                  </a:lnTo>
                  <a:lnTo>
                    <a:pt x="35" y="27"/>
                  </a:lnTo>
                  <a:lnTo>
                    <a:pt x="35" y="27"/>
                  </a:lnTo>
                  <a:lnTo>
                    <a:pt x="36" y="29"/>
                  </a:lnTo>
                  <a:lnTo>
                    <a:pt x="36" y="32"/>
                  </a:lnTo>
                  <a:lnTo>
                    <a:pt x="37" y="33"/>
                  </a:lnTo>
                  <a:lnTo>
                    <a:pt x="37" y="35"/>
                  </a:lnTo>
                  <a:lnTo>
                    <a:pt x="37" y="36"/>
                  </a:lnTo>
                  <a:lnTo>
                    <a:pt x="37" y="38"/>
                  </a:lnTo>
                  <a:lnTo>
                    <a:pt x="37" y="39"/>
                  </a:lnTo>
                  <a:lnTo>
                    <a:pt x="37" y="41"/>
                  </a:lnTo>
                  <a:lnTo>
                    <a:pt x="37" y="41"/>
                  </a:lnTo>
                  <a:lnTo>
                    <a:pt x="37" y="42"/>
                  </a:lnTo>
                  <a:lnTo>
                    <a:pt x="37" y="42"/>
                  </a:lnTo>
                  <a:lnTo>
                    <a:pt x="37" y="43"/>
                  </a:lnTo>
                  <a:lnTo>
                    <a:pt x="37" y="44"/>
                  </a:lnTo>
                  <a:lnTo>
                    <a:pt x="37" y="44"/>
                  </a:lnTo>
                  <a:lnTo>
                    <a:pt x="37" y="45"/>
                  </a:lnTo>
                  <a:lnTo>
                    <a:pt x="37" y="46"/>
                  </a:lnTo>
                  <a:lnTo>
                    <a:pt x="37" y="48"/>
                  </a:lnTo>
                  <a:lnTo>
                    <a:pt x="37" y="48"/>
                  </a:lnTo>
                  <a:lnTo>
                    <a:pt x="37" y="50"/>
                  </a:lnTo>
                  <a:lnTo>
                    <a:pt x="37" y="53"/>
                  </a:lnTo>
                  <a:lnTo>
                    <a:pt x="37" y="57"/>
                  </a:lnTo>
                  <a:lnTo>
                    <a:pt x="37" y="60"/>
                  </a:lnTo>
                  <a:lnTo>
                    <a:pt x="37" y="64"/>
                  </a:lnTo>
                  <a:lnTo>
                    <a:pt x="37" y="68"/>
                  </a:lnTo>
                  <a:lnTo>
                    <a:pt x="37" y="71"/>
                  </a:lnTo>
                  <a:lnTo>
                    <a:pt x="36" y="74"/>
                  </a:lnTo>
                  <a:lnTo>
                    <a:pt x="36" y="74"/>
                  </a:lnTo>
                  <a:lnTo>
                    <a:pt x="36" y="77"/>
                  </a:lnTo>
                  <a:lnTo>
                    <a:pt x="36" y="79"/>
                  </a:lnTo>
                  <a:lnTo>
                    <a:pt x="35" y="82"/>
                  </a:lnTo>
                  <a:lnTo>
                    <a:pt x="35" y="83"/>
                  </a:lnTo>
                  <a:lnTo>
                    <a:pt x="34" y="86"/>
                  </a:lnTo>
                  <a:lnTo>
                    <a:pt x="33" y="88"/>
                  </a:lnTo>
                  <a:lnTo>
                    <a:pt x="32" y="90"/>
                  </a:lnTo>
                  <a:lnTo>
                    <a:pt x="31" y="92"/>
                  </a:lnTo>
                  <a:lnTo>
                    <a:pt x="31" y="92"/>
                  </a:lnTo>
                  <a:lnTo>
                    <a:pt x="30" y="95"/>
                  </a:lnTo>
                  <a:lnTo>
                    <a:pt x="30" y="98"/>
                  </a:lnTo>
                  <a:lnTo>
                    <a:pt x="28" y="100"/>
                  </a:lnTo>
                  <a:lnTo>
                    <a:pt x="28" y="103"/>
                  </a:lnTo>
                  <a:lnTo>
                    <a:pt x="27" y="106"/>
                  </a:lnTo>
                  <a:lnTo>
                    <a:pt x="26" y="109"/>
                  </a:lnTo>
                  <a:lnTo>
                    <a:pt x="25" y="112"/>
                  </a:lnTo>
                  <a:lnTo>
                    <a:pt x="24" y="114"/>
                  </a:lnTo>
                  <a:lnTo>
                    <a:pt x="24" y="114"/>
                  </a:lnTo>
                  <a:lnTo>
                    <a:pt x="23" y="117"/>
                  </a:lnTo>
                  <a:lnTo>
                    <a:pt x="22" y="120"/>
                  </a:lnTo>
                  <a:lnTo>
                    <a:pt x="20" y="122"/>
                  </a:lnTo>
                  <a:lnTo>
                    <a:pt x="19" y="125"/>
                  </a:lnTo>
                  <a:lnTo>
                    <a:pt x="18" y="127"/>
                  </a:lnTo>
                  <a:lnTo>
                    <a:pt x="17" y="129"/>
                  </a:lnTo>
                  <a:lnTo>
                    <a:pt x="16" y="132"/>
                  </a:lnTo>
                  <a:lnTo>
                    <a:pt x="14" y="134"/>
                  </a:lnTo>
                  <a:lnTo>
                    <a:pt x="14" y="134"/>
                  </a:lnTo>
                  <a:lnTo>
                    <a:pt x="13" y="135"/>
                  </a:lnTo>
                  <a:lnTo>
                    <a:pt x="12" y="137"/>
                  </a:lnTo>
                  <a:lnTo>
                    <a:pt x="11" y="138"/>
                  </a:lnTo>
                  <a:lnTo>
                    <a:pt x="11" y="139"/>
                  </a:lnTo>
                  <a:lnTo>
                    <a:pt x="10" y="141"/>
                  </a:lnTo>
                  <a:lnTo>
                    <a:pt x="9" y="142"/>
                  </a:lnTo>
                  <a:lnTo>
                    <a:pt x="8" y="143"/>
                  </a:lnTo>
                  <a:lnTo>
                    <a:pt x="7" y="144"/>
                  </a:lnTo>
                  <a:lnTo>
                    <a:pt x="7" y="144"/>
                  </a:lnTo>
                  <a:lnTo>
                    <a:pt x="6" y="144"/>
                  </a:lnTo>
                  <a:lnTo>
                    <a:pt x="5" y="145"/>
                  </a:lnTo>
                  <a:lnTo>
                    <a:pt x="4" y="146"/>
                  </a:lnTo>
                  <a:lnTo>
                    <a:pt x="4" y="146"/>
                  </a:lnTo>
                  <a:lnTo>
                    <a:pt x="3" y="146"/>
                  </a:lnTo>
                  <a:lnTo>
                    <a:pt x="2" y="147"/>
                  </a:lnTo>
                  <a:lnTo>
                    <a:pt x="2" y="147"/>
                  </a:lnTo>
                  <a:lnTo>
                    <a:pt x="1" y="148"/>
                  </a:lnTo>
                  <a:lnTo>
                    <a:pt x="1" y="148"/>
                  </a:lnTo>
                  <a:lnTo>
                    <a:pt x="0" y="148"/>
                  </a:lnTo>
                  <a:lnTo>
                    <a:pt x="0" y="148"/>
                  </a:lnTo>
                  <a:lnTo>
                    <a:pt x="0" y="148"/>
                  </a:lnTo>
                  <a:lnTo>
                    <a:pt x="0" y="148"/>
                  </a:lnTo>
                  <a:lnTo>
                    <a:pt x="0" y="148"/>
                  </a:lnTo>
                  <a:lnTo>
                    <a:pt x="0" y="148"/>
                  </a:lnTo>
                  <a:lnTo>
                    <a:pt x="0" y="148"/>
                  </a:lnTo>
                  <a:lnTo>
                    <a:pt x="0" y="148"/>
                  </a:lnTo>
                </a:path>
              </a:pathLst>
            </a:custGeom>
            <a:noFill/>
            <a:ln w="9525" cap="flat" cmpd="sng">
              <a:solidFill>
                <a:schemeClr val="tx2"/>
              </a:solidFill>
              <a:prstDash val="solid"/>
              <a:round/>
              <a:headEnd/>
              <a:tailEnd/>
            </a:ln>
            <a:effectLst/>
          </p:spPr>
          <p:txBody>
            <a:bodyPr/>
            <a:lstStyle/>
            <a:p>
              <a:endParaRPr lang="hu-HU"/>
            </a:p>
          </p:txBody>
        </p:sp>
        <p:sp>
          <p:nvSpPr>
            <p:cNvPr id="10275" name="Oval 35"/>
            <p:cNvSpPr>
              <a:spLocks noChangeArrowheads="1"/>
            </p:cNvSpPr>
            <p:nvPr/>
          </p:nvSpPr>
          <p:spPr bwMode="auto">
            <a:xfrm>
              <a:off x="4813" y="3697"/>
              <a:ext cx="47" cy="46"/>
            </a:xfrm>
            <a:prstGeom prst="ellipse">
              <a:avLst/>
            </a:prstGeom>
            <a:noFill/>
            <a:ln w="9525">
              <a:solidFill>
                <a:schemeClr val="tx2"/>
              </a:solidFill>
              <a:round/>
              <a:headEnd/>
              <a:tailEnd/>
            </a:ln>
            <a:effectLst/>
          </p:spPr>
          <p:txBody>
            <a:bodyPr wrap="none" anchor="ctr"/>
            <a:lstStyle/>
            <a:p>
              <a:endParaRPr lang="hu-HU"/>
            </a:p>
          </p:txBody>
        </p:sp>
      </p:grpSp>
      <p:grpSp>
        <p:nvGrpSpPr>
          <p:cNvPr id="4" name="Group 36"/>
          <p:cNvGrpSpPr>
            <a:grpSpLocks/>
          </p:cNvGrpSpPr>
          <p:nvPr/>
        </p:nvGrpSpPr>
        <p:grpSpPr bwMode="auto">
          <a:xfrm>
            <a:off x="1800225" y="2743200"/>
            <a:ext cx="852488" cy="812800"/>
            <a:chOff x="1134" y="1728"/>
            <a:chExt cx="537" cy="512"/>
          </a:xfrm>
        </p:grpSpPr>
        <p:sp>
          <p:nvSpPr>
            <p:cNvPr id="10277" name="Oval 37"/>
            <p:cNvSpPr>
              <a:spLocks noChangeArrowheads="1"/>
            </p:cNvSpPr>
            <p:nvPr/>
          </p:nvSpPr>
          <p:spPr bwMode="auto">
            <a:xfrm>
              <a:off x="1243" y="1841"/>
              <a:ext cx="289" cy="283"/>
            </a:xfrm>
            <a:prstGeom prst="ellipse">
              <a:avLst/>
            </a:prstGeom>
            <a:noFill/>
            <a:ln w="9525">
              <a:solidFill>
                <a:schemeClr val="tx2"/>
              </a:solidFill>
              <a:round/>
              <a:headEnd/>
              <a:tailEnd/>
            </a:ln>
            <a:effectLst/>
          </p:spPr>
          <p:txBody>
            <a:bodyPr wrap="none" anchor="ctr"/>
            <a:lstStyle/>
            <a:p>
              <a:endParaRPr lang="hu-HU"/>
            </a:p>
          </p:txBody>
        </p:sp>
        <p:sp>
          <p:nvSpPr>
            <p:cNvPr id="10278" name="Oval 38" descr="Vastag átlós felfelé"/>
            <p:cNvSpPr>
              <a:spLocks noChangeArrowheads="1"/>
            </p:cNvSpPr>
            <p:nvPr/>
          </p:nvSpPr>
          <p:spPr bwMode="auto">
            <a:xfrm>
              <a:off x="1279" y="1905"/>
              <a:ext cx="139" cy="136"/>
            </a:xfrm>
            <a:prstGeom prst="ellipse">
              <a:avLst/>
            </a:prstGeom>
            <a:pattFill prst="wdUpDiag">
              <a:fgClr>
                <a:schemeClr val="tx2"/>
              </a:fgClr>
              <a:bgClr>
                <a:schemeClr val="bg1"/>
              </a:bgClr>
            </a:pattFill>
            <a:ln w="9525">
              <a:solidFill>
                <a:schemeClr val="tx2"/>
              </a:solidFill>
              <a:round/>
              <a:headEnd/>
              <a:tailEnd/>
            </a:ln>
            <a:effectLst/>
          </p:spPr>
          <p:txBody>
            <a:bodyPr wrap="none" anchor="ctr"/>
            <a:lstStyle/>
            <a:p>
              <a:endParaRPr lang="hu-HU"/>
            </a:p>
          </p:txBody>
        </p:sp>
        <p:sp>
          <p:nvSpPr>
            <p:cNvPr id="10279" name="Freeform 39"/>
            <p:cNvSpPr>
              <a:spLocks/>
            </p:cNvSpPr>
            <p:nvPr/>
          </p:nvSpPr>
          <p:spPr bwMode="auto">
            <a:xfrm>
              <a:off x="1376" y="1758"/>
              <a:ext cx="9" cy="94"/>
            </a:xfrm>
            <a:custGeom>
              <a:avLst/>
              <a:gdLst/>
              <a:ahLst/>
              <a:cxnLst>
                <a:cxn ang="0">
                  <a:pos x="0" y="0"/>
                </a:cxn>
                <a:cxn ang="0">
                  <a:pos x="0" y="93"/>
                </a:cxn>
                <a:cxn ang="0">
                  <a:pos x="8" y="93"/>
                </a:cxn>
                <a:cxn ang="0">
                  <a:pos x="8" y="0"/>
                </a:cxn>
                <a:cxn ang="0">
                  <a:pos x="0" y="0"/>
                </a:cxn>
              </a:cxnLst>
              <a:rect l="0" t="0" r="r" b="b"/>
              <a:pathLst>
                <a:path w="9" h="94">
                  <a:moveTo>
                    <a:pt x="0" y="0"/>
                  </a:moveTo>
                  <a:lnTo>
                    <a:pt x="0" y="93"/>
                  </a:lnTo>
                  <a:lnTo>
                    <a:pt x="8" y="93"/>
                  </a:lnTo>
                  <a:lnTo>
                    <a:pt x="8" y="0"/>
                  </a:lnTo>
                  <a:lnTo>
                    <a:pt x="0" y="0"/>
                  </a:lnTo>
                </a:path>
              </a:pathLst>
            </a:custGeom>
            <a:noFill/>
            <a:ln w="9525" cap="flat" cmpd="sng">
              <a:solidFill>
                <a:schemeClr val="tx2"/>
              </a:solidFill>
              <a:prstDash val="solid"/>
              <a:round/>
              <a:headEnd/>
              <a:tailEnd/>
            </a:ln>
            <a:effectLst/>
          </p:spPr>
          <p:txBody>
            <a:bodyPr/>
            <a:lstStyle/>
            <a:p>
              <a:endParaRPr lang="hu-HU"/>
            </a:p>
          </p:txBody>
        </p:sp>
        <p:sp>
          <p:nvSpPr>
            <p:cNvPr id="10280" name="Freeform 40"/>
            <p:cNvSpPr>
              <a:spLocks/>
            </p:cNvSpPr>
            <p:nvPr/>
          </p:nvSpPr>
          <p:spPr bwMode="auto">
            <a:xfrm>
              <a:off x="1333" y="1730"/>
              <a:ext cx="53" cy="35"/>
            </a:xfrm>
            <a:custGeom>
              <a:avLst/>
              <a:gdLst/>
              <a:ahLst/>
              <a:cxnLst>
                <a:cxn ang="0">
                  <a:pos x="0" y="7"/>
                </a:cxn>
                <a:cxn ang="0">
                  <a:pos x="48" y="34"/>
                </a:cxn>
                <a:cxn ang="0">
                  <a:pos x="52" y="27"/>
                </a:cxn>
                <a:cxn ang="0">
                  <a:pos x="3" y="0"/>
                </a:cxn>
                <a:cxn ang="0">
                  <a:pos x="0" y="7"/>
                </a:cxn>
              </a:cxnLst>
              <a:rect l="0" t="0" r="r" b="b"/>
              <a:pathLst>
                <a:path w="53" h="35">
                  <a:moveTo>
                    <a:pt x="0" y="7"/>
                  </a:moveTo>
                  <a:lnTo>
                    <a:pt x="48" y="34"/>
                  </a:lnTo>
                  <a:lnTo>
                    <a:pt x="52" y="27"/>
                  </a:lnTo>
                  <a:lnTo>
                    <a:pt x="3" y="0"/>
                  </a:lnTo>
                  <a:lnTo>
                    <a:pt x="0" y="7"/>
                  </a:lnTo>
                </a:path>
              </a:pathLst>
            </a:custGeom>
            <a:noFill/>
            <a:ln w="9525" cap="flat" cmpd="sng">
              <a:solidFill>
                <a:schemeClr val="tx2"/>
              </a:solidFill>
              <a:prstDash val="solid"/>
              <a:round/>
              <a:headEnd/>
              <a:tailEnd/>
            </a:ln>
            <a:effectLst/>
          </p:spPr>
          <p:txBody>
            <a:bodyPr/>
            <a:lstStyle/>
            <a:p>
              <a:endParaRPr lang="hu-HU"/>
            </a:p>
          </p:txBody>
        </p:sp>
        <p:sp>
          <p:nvSpPr>
            <p:cNvPr id="10281" name="Freeform 41"/>
            <p:cNvSpPr>
              <a:spLocks/>
            </p:cNvSpPr>
            <p:nvPr/>
          </p:nvSpPr>
          <p:spPr bwMode="auto">
            <a:xfrm>
              <a:off x="1383" y="1728"/>
              <a:ext cx="43" cy="39"/>
            </a:xfrm>
            <a:custGeom>
              <a:avLst/>
              <a:gdLst/>
              <a:ahLst/>
              <a:cxnLst>
                <a:cxn ang="0">
                  <a:pos x="0" y="32"/>
                </a:cxn>
                <a:cxn ang="0">
                  <a:pos x="37" y="0"/>
                </a:cxn>
                <a:cxn ang="0">
                  <a:pos x="42" y="6"/>
                </a:cxn>
                <a:cxn ang="0">
                  <a:pos x="5" y="38"/>
                </a:cxn>
                <a:cxn ang="0">
                  <a:pos x="0" y="32"/>
                </a:cxn>
              </a:cxnLst>
              <a:rect l="0" t="0" r="r" b="b"/>
              <a:pathLst>
                <a:path w="43" h="39">
                  <a:moveTo>
                    <a:pt x="0" y="32"/>
                  </a:moveTo>
                  <a:lnTo>
                    <a:pt x="37" y="0"/>
                  </a:lnTo>
                  <a:lnTo>
                    <a:pt x="42" y="6"/>
                  </a:lnTo>
                  <a:lnTo>
                    <a:pt x="5" y="38"/>
                  </a:lnTo>
                  <a:lnTo>
                    <a:pt x="0" y="32"/>
                  </a:lnTo>
                </a:path>
              </a:pathLst>
            </a:custGeom>
            <a:noFill/>
            <a:ln w="9525" cap="flat" cmpd="sng">
              <a:solidFill>
                <a:schemeClr val="tx2"/>
              </a:solidFill>
              <a:prstDash val="solid"/>
              <a:round/>
              <a:headEnd/>
              <a:tailEnd/>
            </a:ln>
            <a:effectLst/>
          </p:spPr>
          <p:txBody>
            <a:bodyPr/>
            <a:lstStyle/>
            <a:p>
              <a:endParaRPr lang="hu-HU"/>
            </a:p>
          </p:txBody>
        </p:sp>
        <p:sp>
          <p:nvSpPr>
            <p:cNvPr id="10282" name="Freeform 42"/>
            <p:cNvSpPr>
              <a:spLocks/>
            </p:cNvSpPr>
            <p:nvPr/>
          </p:nvSpPr>
          <p:spPr bwMode="auto">
            <a:xfrm>
              <a:off x="1494" y="1811"/>
              <a:ext cx="80" cy="66"/>
            </a:xfrm>
            <a:custGeom>
              <a:avLst/>
              <a:gdLst/>
              <a:ahLst/>
              <a:cxnLst>
                <a:cxn ang="0">
                  <a:pos x="0" y="59"/>
                </a:cxn>
                <a:cxn ang="0">
                  <a:pos x="74" y="0"/>
                </a:cxn>
                <a:cxn ang="0">
                  <a:pos x="79" y="7"/>
                </a:cxn>
                <a:cxn ang="0">
                  <a:pos x="5" y="65"/>
                </a:cxn>
                <a:cxn ang="0">
                  <a:pos x="0" y="59"/>
                </a:cxn>
              </a:cxnLst>
              <a:rect l="0" t="0" r="r" b="b"/>
              <a:pathLst>
                <a:path w="80" h="66">
                  <a:moveTo>
                    <a:pt x="0" y="59"/>
                  </a:moveTo>
                  <a:lnTo>
                    <a:pt x="74" y="0"/>
                  </a:lnTo>
                  <a:lnTo>
                    <a:pt x="79" y="7"/>
                  </a:lnTo>
                  <a:lnTo>
                    <a:pt x="5" y="65"/>
                  </a:lnTo>
                  <a:lnTo>
                    <a:pt x="0" y="59"/>
                  </a:lnTo>
                </a:path>
              </a:pathLst>
            </a:custGeom>
            <a:noFill/>
            <a:ln w="9525" cap="flat" cmpd="sng">
              <a:solidFill>
                <a:schemeClr val="tx2"/>
              </a:solidFill>
              <a:prstDash val="solid"/>
              <a:round/>
              <a:headEnd/>
              <a:tailEnd/>
            </a:ln>
            <a:effectLst/>
          </p:spPr>
          <p:txBody>
            <a:bodyPr/>
            <a:lstStyle/>
            <a:p>
              <a:endParaRPr lang="hu-HU"/>
            </a:p>
          </p:txBody>
        </p:sp>
        <p:sp>
          <p:nvSpPr>
            <p:cNvPr id="10283" name="Freeform 43"/>
            <p:cNvSpPr>
              <a:spLocks/>
            </p:cNvSpPr>
            <p:nvPr/>
          </p:nvSpPr>
          <p:spPr bwMode="auto">
            <a:xfrm>
              <a:off x="1561" y="1772"/>
              <a:ext cx="14" cy="39"/>
            </a:xfrm>
            <a:custGeom>
              <a:avLst/>
              <a:gdLst/>
              <a:ahLst/>
              <a:cxnLst>
                <a:cxn ang="0">
                  <a:pos x="6" y="38"/>
                </a:cxn>
                <a:cxn ang="0">
                  <a:pos x="0" y="2"/>
                </a:cxn>
                <a:cxn ang="0">
                  <a:pos x="8" y="0"/>
                </a:cxn>
                <a:cxn ang="0">
                  <a:pos x="13" y="37"/>
                </a:cxn>
                <a:cxn ang="0">
                  <a:pos x="6" y="38"/>
                </a:cxn>
              </a:cxnLst>
              <a:rect l="0" t="0" r="r" b="b"/>
              <a:pathLst>
                <a:path w="14" h="39">
                  <a:moveTo>
                    <a:pt x="6" y="38"/>
                  </a:moveTo>
                  <a:lnTo>
                    <a:pt x="0" y="2"/>
                  </a:lnTo>
                  <a:lnTo>
                    <a:pt x="8" y="0"/>
                  </a:lnTo>
                  <a:lnTo>
                    <a:pt x="13" y="37"/>
                  </a:lnTo>
                  <a:lnTo>
                    <a:pt x="6" y="38"/>
                  </a:lnTo>
                </a:path>
              </a:pathLst>
            </a:custGeom>
            <a:noFill/>
            <a:ln w="9525" cap="flat" cmpd="sng">
              <a:solidFill>
                <a:schemeClr val="tx2"/>
              </a:solidFill>
              <a:prstDash val="solid"/>
              <a:round/>
              <a:headEnd/>
              <a:tailEnd/>
            </a:ln>
            <a:effectLst/>
          </p:spPr>
          <p:txBody>
            <a:bodyPr/>
            <a:lstStyle/>
            <a:p>
              <a:endParaRPr lang="hu-HU"/>
            </a:p>
          </p:txBody>
        </p:sp>
        <p:sp>
          <p:nvSpPr>
            <p:cNvPr id="10284" name="Freeform 44"/>
            <p:cNvSpPr>
              <a:spLocks/>
            </p:cNvSpPr>
            <p:nvPr/>
          </p:nvSpPr>
          <p:spPr bwMode="auto">
            <a:xfrm>
              <a:off x="1568" y="1816"/>
              <a:ext cx="46" cy="8"/>
            </a:xfrm>
            <a:custGeom>
              <a:avLst/>
              <a:gdLst/>
              <a:ahLst/>
              <a:cxnLst>
                <a:cxn ang="0">
                  <a:pos x="0" y="7"/>
                </a:cxn>
                <a:cxn ang="0">
                  <a:pos x="45" y="7"/>
                </a:cxn>
                <a:cxn ang="0">
                  <a:pos x="45" y="0"/>
                </a:cxn>
                <a:cxn ang="0">
                  <a:pos x="0" y="0"/>
                </a:cxn>
                <a:cxn ang="0">
                  <a:pos x="0" y="7"/>
                </a:cxn>
              </a:cxnLst>
              <a:rect l="0" t="0" r="r" b="b"/>
              <a:pathLst>
                <a:path w="46" h="8">
                  <a:moveTo>
                    <a:pt x="0" y="7"/>
                  </a:moveTo>
                  <a:lnTo>
                    <a:pt x="45" y="7"/>
                  </a:lnTo>
                  <a:lnTo>
                    <a:pt x="45" y="0"/>
                  </a:lnTo>
                  <a:lnTo>
                    <a:pt x="0" y="0"/>
                  </a:lnTo>
                  <a:lnTo>
                    <a:pt x="0" y="7"/>
                  </a:lnTo>
                </a:path>
              </a:pathLst>
            </a:custGeom>
            <a:noFill/>
            <a:ln w="9525" cap="flat" cmpd="sng">
              <a:solidFill>
                <a:schemeClr val="tx2"/>
              </a:solidFill>
              <a:prstDash val="solid"/>
              <a:round/>
              <a:headEnd/>
              <a:tailEnd/>
            </a:ln>
            <a:effectLst/>
          </p:spPr>
          <p:txBody>
            <a:bodyPr/>
            <a:lstStyle/>
            <a:p>
              <a:endParaRPr lang="hu-HU"/>
            </a:p>
          </p:txBody>
        </p:sp>
        <p:sp>
          <p:nvSpPr>
            <p:cNvPr id="10285" name="Freeform 45"/>
            <p:cNvSpPr>
              <a:spLocks/>
            </p:cNvSpPr>
            <p:nvPr/>
          </p:nvSpPr>
          <p:spPr bwMode="auto">
            <a:xfrm>
              <a:off x="1488" y="1867"/>
              <a:ext cx="13" cy="18"/>
            </a:xfrm>
            <a:custGeom>
              <a:avLst/>
              <a:gdLst/>
              <a:ahLst/>
              <a:cxnLst>
                <a:cxn ang="0">
                  <a:pos x="5" y="0"/>
                </a:cxn>
                <a:cxn ang="0">
                  <a:pos x="0" y="14"/>
                </a:cxn>
                <a:cxn ang="0">
                  <a:pos x="6" y="17"/>
                </a:cxn>
                <a:cxn ang="0">
                  <a:pos x="12" y="2"/>
                </a:cxn>
                <a:cxn ang="0">
                  <a:pos x="5" y="0"/>
                </a:cxn>
              </a:cxnLst>
              <a:rect l="0" t="0" r="r" b="b"/>
              <a:pathLst>
                <a:path w="13" h="18">
                  <a:moveTo>
                    <a:pt x="5" y="0"/>
                  </a:moveTo>
                  <a:lnTo>
                    <a:pt x="0" y="14"/>
                  </a:lnTo>
                  <a:lnTo>
                    <a:pt x="6" y="17"/>
                  </a:lnTo>
                  <a:lnTo>
                    <a:pt x="12" y="2"/>
                  </a:lnTo>
                  <a:lnTo>
                    <a:pt x="5" y="0"/>
                  </a:lnTo>
                </a:path>
              </a:pathLst>
            </a:custGeom>
            <a:noFill/>
            <a:ln w="9525" cap="flat" cmpd="sng">
              <a:solidFill>
                <a:schemeClr val="tx2"/>
              </a:solidFill>
              <a:prstDash val="solid"/>
              <a:round/>
              <a:headEnd/>
              <a:tailEnd/>
            </a:ln>
            <a:effectLst/>
          </p:spPr>
          <p:txBody>
            <a:bodyPr/>
            <a:lstStyle/>
            <a:p>
              <a:endParaRPr lang="hu-HU"/>
            </a:p>
          </p:txBody>
        </p:sp>
        <p:sp>
          <p:nvSpPr>
            <p:cNvPr id="10286" name="Freeform 46"/>
            <p:cNvSpPr>
              <a:spLocks/>
            </p:cNvSpPr>
            <p:nvPr/>
          </p:nvSpPr>
          <p:spPr bwMode="auto">
            <a:xfrm>
              <a:off x="1534" y="1962"/>
              <a:ext cx="80" cy="8"/>
            </a:xfrm>
            <a:custGeom>
              <a:avLst/>
              <a:gdLst/>
              <a:ahLst/>
              <a:cxnLst>
                <a:cxn ang="0">
                  <a:pos x="0" y="7"/>
                </a:cxn>
                <a:cxn ang="0">
                  <a:pos x="79" y="7"/>
                </a:cxn>
                <a:cxn ang="0">
                  <a:pos x="79" y="0"/>
                </a:cxn>
                <a:cxn ang="0">
                  <a:pos x="0" y="0"/>
                </a:cxn>
                <a:cxn ang="0">
                  <a:pos x="0" y="7"/>
                </a:cxn>
              </a:cxnLst>
              <a:rect l="0" t="0" r="r" b="b"/>
              <a:pathLst>
                <a:path w="80" h="8">
                  <a:moveTo>
                    <a:pt x="0" y="7"/>
                  </a:moveTo>
                  <a:lnTo>
                    <a:pt x="79" y="7"/>
                  </a:lnTo>
                  <a:lnTo>
                    <a:pt x="79" y="0"/>
                  </a:lnTo>
                  <a:lnTo>
                    <a:pt x="0" y="0"/>
                  </a:lnTo>
                  <a:lnTo>
                    <a:pt x="0" y="7"/>
                  </a:lnTo>
                </a:path>
              </a:pathLst>
            </a:custGeom>
            <a:noFill/>
            <a:ln w="9525" cap="flat" cmpd="sng">
              <a:solidFill>
                <a:schemeClr val="tx2"/>
              </a:solidFill>
              <a:prstDash val="solid"/>
              <a:round/>
              <a:headEnd/>
              <a:tailEnd/>
            </a:ln>
            <a:effectLst/>
          </p:spPr>
          <p:txBody>
            <a:bodyPr/>
            <a:lstStyle/>
            <a:p>
              <a:endParaRPr lang="hu-HU"/>
            </a:p>
          </p:txBody>
        </p:sp>
        <p:sp>
          <p:nvSpPr>
            <p:cNvPr id="10287" name="Freeform 47"/>
            <p:cNvSpPr>
              <a:spLocks/>
            </p:cNvSpPr>
            <p:nvPr/>
          </p:nvSpPr>
          <p:spPr bwMode="auto">
            <a:xfrm>
              <a:off x="1607" y="1964"/>
              <a:ext cx="28" cy="11"/>
            </a:xfrm>
            <a:custGeom>
              <a:avLst/>
              <a:gdLst/>
              <a:ahLst/>
              <a:cxnLst>
                <a:cxn ang="0">
                  <a:pos x="0" y="3"/>
                </a:cxn>
                <a:cxn ang="0">
                  <a:pos x="26" y="0"/>
                </a:cxn>
                <a:cxn ang="0">
                  <a:pos x="27" y="8"/>
                </a:cxn>
                <a:cxn ang="0">
                  <a:pos x="1" y="10"/>
                </a:cxn>
                <a:cxn ang="0">
                  <a:pos x="0" y="3"/>
                </a:cxn>
              </a:cxnLst>
              <a:rect l="0" t="0" r="r" b="b"/>
              <a:pathLst>
                <a:path w="28" h="11">
                  <a:moveTo>
                    <a:pt x="0" y="3"/>
                  </a:moveTo>
                  <a:lnTo>
                    <a:pt x="26" y="0"/>
                  </a:lnTo>
                  <a:lnTo>
                    <a:pt x="27" y="8"/>
                  </a:lnTo>
                  <a:lnTo>
                    <a:pt x="1" y="10"/>
                  </a:lnTo>
                  <a:lnTo>
                    <a:pt x="0" y="3"/>
                  </a:lnTo>
                </a:path>
              </a:pathLst>
            </a:custGeom>
            <a:noFill/>
            <a:ln w="9525" cap="flat" cmpd="sng">
              <a:solidFill>
                <a:schemeClr val="tx2"/>
              </a:solidFill>
              <a:prstDash val="solid"/>
              <a:round/>
              <a:headEnd/>
              <a:tailEnd/>
            </a:ln>
            <a:effectLst/>
          </p:spPr>
          <p:txBody>
            <a:bodyPr/>
            <a:lstStyle/>
            <a:p>
              <a:endParaRPr lang="hu-HU"/>
            </a:p>
          </p:txBody>
        </p:sp>
        <p:sp>
          <p:nvSpPr>
            <p:cNvPr id="10288" name="Freeform 48"/>
            <p:cNvSpPr>
              <a:spLocks/>
            </p:cNvSpPr>
            <p:nvPr/>
          </p:nvSpPr>
          <p:spPr bwMode="auto">
            <a:xfrm>
              <a:off x="1627" y="1930"/>
              <a:ext cx="33" cy="39"/>
            </a:xfrm>
            <a:custGeom>
              <a:avLst/>
              <a:gdLst/>
              <a:ahLst/>
              <a:cxnLst>
                <a:cxn ang="0">
                  <a:pos x="0" y="34"/>
                </a:cxn>
                <a:cxn ang="0">
                  <a:pos x="26" y="0"/>
                </a:cxn>
                <a:cxn ang="0">
                  <a:pos x="32" y="4"/>
                </a:cxn>
                <a:cxn ang="0">
                  <a:pos x="7" y="38"/>
                </a:cxn>
                <a:cxn ang="0">
                  <a:pos x="0" y="34"/>
                </a:cxn>
              </a:cxnLst>
              <a:rect l="0" t="0" r="r" b="b"/>
              <a:pathLst>
                <a:path w="33" h="39">
                  <a:moveTo>
                    <a:pt x="0" y="34"/>
                  </a:moveTo>
                  <a:lnTo>
                    <a:pt x="26" y="0"/>
                  </a:lnTo>
                  <a:lnTo>
                    <a:pt x="32" y="4"/>
                  </a:lnTo>
                  <a:lnTo>
                    <a:pt x="7" y="38"/>
                  </a:lnTo>
                  <a:lnTo>
                    <a:pt x="0" y="34"/>
                  </a:lnTo>
                </a:path>
              </a:pathLst>
            </a:custGeom>
            <a:noFill/>
            <a:ln w="9525" cap="flat" cmpd="sng">
              <a:solidFill>
                <a:schemeClr val="tx2"/>
              </a:solidFill>
              <a:prstDash val="solid"/>
              <a:round/>
              <a:headEnd/>
              <a:tailEnd/>
            </a:ln>
            <a:effectLst/>
          </p:spPr>
          <p:txBody>
            <a:bodyPr/>
            <a:lstStyle/>
            <a:p>
              <a:endParaRPr lang="hu-HU"/>
            </a:p>
          </p:txBody>
        </p:sp>
        <p:sp>
          <p:nvSpPr>
            <p:cNvPr id="10289" name="Freeform 49"/>
            <p:cNvSpPr>
              <a:spLocks/>
            </p:cNvSpPr>
            <p:nvPr/>
          </p:nvSpPr>
          <p:spPr bwMode="auto">
            <a:xfrm>
              <a:off x="1628" y="1970"/>
              <a:ext cx="43" cy="36"/>
            </a:xfrm>
            <a:custGeom>
              <a:avLst/>
              <a:gdLst/>
              <a:ahLst/>
              <a:cxnLst>
                <a:cxn ang="0">
                  <a:pos x="0" y="6"/>
                </a:cxn>
                <a:cxn ang="0">
                  <a:pos x="37" y="35"/>
                </a:cxn>
                <a:cxn ang="0">
                  <a:pos x="42" y="29"/>
                </a:cxn>
                <a:cxn ang="0">
                  <a:pos x="5" y="0"/>
                </a:cxn>
                <a:cxn ang="0">
                  <a:pos x="0" y="6"/>
                </a:cxn>
              </a:cxnLst>
              <a:rect l="0" t="0" r="r" b="b"/>
              <a:pathLst>
                <a:path w="43" h="36">
                  <a:moveTo>
                    <a:pt x="0" y="6"/>
                  </a:moveTo>
                  <a:lnTo>
                    <a:pt x="37" y="35"/>
                  </a:lnTo>
                  <a:lnTo>
                    <a:pt x="42" y="29"/>
                  </a:lnTo>
                  <a:lnTo>
                    <a:pt x="5" y="0"/>
                  </a:lnTo>
                  <a:lnTo>
                    <a:pt x="0" y="6"/>
                  </a:lnTo>
                </a:path>
              </a:pathLst>
            </a:custGeom>
            <a:noFill/>
            <a:ln w="9525" cap="flat" cmpd="sng">
              <a:solidFill>
                <a:schemeClr val="tx2"/>
              </a:solidFill>
              <a:prstDash val="solid"/>
              <a:round/>
              <a:headEnd/>
              <a:tailEnd/>
            </a:ln>
            <a:effectLst/>
          </p:spPr>
          <p:txBody>
            <a:bodyPr/>
            <a:lstStyle/>
            <a:p>
              <a:endParaRPr lang="hu-HU"/>
            </a:p>
          </p:txBody>
        </p:sp>
        <p:sp>
          <p:nvSpPr>
            <p:cNvPr id="10290" name="Freeform 50"/>
            <p:cNvSpPr>
              <a:spLocks/>
            </p:cNvSpPr>
            <p:nvPr/>
          </p:nvSpPr>
          <p:spPr bwMode="auto">
            <a:xfrm>
              <a:off x="1385" y="2108"/>
              <a:ext cx="8" cy="96"/>
            </a:xfrm>
            <a:custGeom>
              <a:avLst/>
              <a:gdLst/>
              <a:ahLst/>
              <a:cxnLst>
                <a:cxn ang="0">
                  <a:pos x="0" y="0"/>
                </a:cxn>
                <a:cxn ang="0">
                  <a:pos x="0" y="95"/>
                </a:cxn>
                <a:cxn ang="0">
                  <a:pos x="7" y="95"/>
                </a:cxn>
                <a:cxn ang="0">
                  <a:pos x="7" y="0"/>
                </a:cxn>
                <a:cxn ang="0">
                  <a:pos x="0" y="0"/>
                </a:cxn>
              </a:cxnLst>
              <a:rect l="0" t="0" r="r" b="b"/>
              <a:pathLst>
                <a:path w="8" h="96">
                  <a:moveTo>
                    <a:pt x="0" y="0"/>
                  </a:moveTo>
                  <a:lnTo>
                    <a:pt x="0" y="95"/>
                  </a:lnTo>
                  <a:lnTo>
                    <a:pt x="7" y="95"/>
                  </a:lnTo>
                  <a:lnTo>
                    <a:pt x="7" y="0"/>
                  </a:lnTo>
                  <a:lnTo>
                    <a:pt x="0" y="0"/>
                  </a:lnTo>
                </a:path>
              </a:pathLst>
            </a:custGeom>
            <a:noFill/>
            <a:ln w="9525" cap="flat" cmpd="sng">
              <a:solidFill>
                <a:schemeClr val="tx2"/>
              </a:solidFill>
              <a:prstDash val="solid"/>
              <a:round/>
              <a:headEnd/>
              <a:tailEnd/>
            </a:ln>
            <a:effectLst/>
          </p:spPr>
          <p:txBody>
            <a:bodyPr/>
            <a:lstStyle/>
            <a:p>
              <a:endParaRPr lang="hu-HU"/>
            </a:p>
          </p:txBody>
        </p:sp>
        <p:sp>
          <p:nvSpPr>
            <p:cNvPr id="10291" name="Freeform 51"/>
            <p:cNvSpPr>
              <a:spLocks/>
            </p:cNvSpPr>
            <p:nvPr/>
          </p:nvSpPr>
          <p:spPr bwMode="auto">
            <a:xfrm>
              <a:off x="1343" y="2200"/>
              <a:ext cx="35" cy="40"/>
            </a:xfrm>
            <a:custGeom>
              <a:avLst/>
              <a:gdLst/>
              <a:ahLst/>
              <a:cxnLst>
                <a:cxn ang="0">
                  <a:pos x="29" y="0"/>
                </a:cxn>
                <a:cxn ang="0">
                  <a:pos x="0" y="34"/>
                </a:cxn>
                <a:cxn ang="0">
                  <a:pos x="5" y="39"/>
                </a:cxn>
                <a:cxn ang="0">
                  <a:pos x="34" y="5"/>
                </a:cxn>
                <a:cxn ang="0">
                  <a:pos x="29" y="0"/>
                </a:cxn>
              </a:cxnLst>
              <a:rect l="0" t="0" r="r" b="b"/>
              <a:pathLst>
                <a:path w="35" h="40">
                  <a:moveTo>
                    <a:pt x="29" y="0"/>
                  </a:moveTo>
                  <a:lnTo>
                    <a:pt x="0" y="34"/>
                  </a:lnTo>
                  <a:lnTo>
                    <a:pt x="5" y="39"/>
                  </a:lnTo>
                  <a:lnTo>
                    <a:pt x="34" y="5"/>
                  </a:lnTo>
                  <a:lnTo>
                    <a:pt x="29" y="0"/>
                  </a:lnTo>
                </a:path>
              </a:pathLst>
            </a:custGeom>
            <a:noFill/>
            <a:ln w="9525" cap="flat" cmpd="sng">
              <a:solidFill>
                <a:schemeClr val="tx2"/>
              </a:solidFill>
              <a:prstDash val="solid"/>
              <a:round/>
              <a:headEnd/>
              <a:tailEnd/>
            </a:ln>
            <a:effectLst/>
          </p:spPr>
          <p:txBody>
            <a:bodyPr/>
            <a:lstStyle/>
            <a:p>
              <a:endParaRPr lang="hu-HU"/>
            </a:p>
          </p:txBody>
        </p:sp>
        <p:sp>
          <p:nvSpPr>
            <p:cNvPr id="10292" name="Freeform 52"/>
            <p:cNvSpPr>
              <a:spLocks/>
            </p:cNvSpPr>
            <p:nvPr/>
          </p:nvSpPr>
          <p:spPr bwMode="auto">
            <a:xfrm>
              <a:off x="1391" y="2205"/>
              <a:ext cx="30" cy="35"/>
            </a:xfrm>
            <a:custGeom>
              <a:avLst/>
              <a:gdLst/>
              <a:ahLst/>
              <a:cxnLst>
                <a:cxn ang="0">
                  <a:pos x="0" y="5"/>
                </a:cxn>
                <a:cxn ang="0">
                  <a:pos x="23" y="34"/>
                </a:cxn>
                <a:cxn ang="0">
                  <a:pos x="29" y="29"/>
                </a:cxn>
                <a:cxn ang="0">
                  <a:pos x="7" y="0"/>
                </a:cxn>
                <a:cxn ang="0">
                  <a:pos x="0" y="5"/>
                </a:cxn>
              </a:cxnLst>
              <a:rect l="0" t="0" r="r" b="b"/>
              <a:pathLst>
                <a:path w="30" h="35">
                  <a:moveTo>
                    <a:pt x="0" y="5"/>
                  </a:moveTo>
                  <a:lnTo>
                    <a:pt x="23" y="34"/>
                  </a:lnTo>
                  <a:lnTo>
                    <a:pt x="29" y="29"/>
                  </a:lnTo>
                  <a:lnTo>
                    <a:pt x="7" y="0"/>
                  </a:lnTo>
                  <a:lnTo>
                    <a:pt x="0" y="5"/>
                  </a:lnTo>
                </a:path>
              </a:pathLst>
            </a:custGeom>
            <a:noFill/>
            <a:ln w="9525" cap="flat" cmpd="sng">
              <a:solidFill>
                <a:schemeClr val="tx2"/>
              </a:solidFill>
              <a:prstDash val="solid"/>
              <a:round/>
              <a:headEnd/>
              <a:tailEnd/>
            </a:ln>
            <a:effectLst/>
          </p:spPr>
          <p:txBody>
            <a:bodyPr/>
            <a:lstStyle/>
            <a:p>
              <a:endParaRPr lang="hu-HU"/>
            </a:p>
          </p:txBody>
        </p:sp>
        <p:sp>
          <p:nvSpPr>
            <p:cNvPr id="10293" name="Freeform 53"/>
            <p:cNvSpPr>
              <a:spLocks/>
            </p:cNvSpPr>
            <p:nvPr/>
          </p:nvSpPr>
          <p:spPr bwMode="auto">
            <a:xfrm>
              <a:off x="1506" y="2053"/>
              <a:ext cx="77" cy="61"/>
            </a:xfrm>
            <a:custGeom>
              <a:avLst/>
              <a:gdLst/>
              <a:ahLst/>
              <a:cxnLst>
                <a:cxn ang="0">
                  <a:pos x="0" y="6"/>
                </a:cxn>
                <a:cxn ang="0">
                  <a:pos x="71" y="60"/>
                </a:cxn>
                <a:cxn ang="0">
                  <a:pos x="76" y="54"/>
                </a:cxn>
                <a:cxn ang="0">
                  <a:pos x="4" y="0"/>
                </a:cxn>
                <a:cxn ang="0">
                  <a:pos x="0" y="6"/>
                </a:cxn>
              </a:cxnLst>
              <a:rect l="0" t="0" r="r" b="b"/>
              <a:pathLst>
                <a:path w="77" h="61">
                  <a:moveTo>
                    <a:pt x="0" y="6"/>
                  </a:moveTo>
                  <a:lnTo>
                    <a:pt x="71" y="60"/>
                  </a:lnTo>
                  <a:lnTo>
                    <a:pt x="76" y="54"/>
                  </a:lnTo>
                  <a:lnTo>
                    <a:pt x="4" y="0"/>
                  </a:lnTo>
                  <a:lnTo>
                    <a:pt x="0" y="6"/>
                  </a:lnTo>
                </a:path>
              </a:pathLst>
            </a:custGeom>
            <a:noFill/>
            <a:ln w="9525" cap="flat" cmpd="sng">
              <a:solidFill>
                <a:schemeClr val="tx2"/>
              </a:solidFill>
              <a:prstDash val="solid"/>
              <a:round/>
              <a:headEnd/>
              <a:tailEnd/>
            </a:ln>
            <a:effectLst/>
          </p:spPr>
          <p:txBody>
            <a:bodyPr/>
            <a:lstStyle/>
            <a:p>
              <a:endParaRPr lang="hu-HU"/>
            </a:p>
          </p:txBody>
        </p:sp>
        <p:sp>
          <p:nvSpPr>
            <p:cNvPr id="10294" name="Freeform 54"/>
            <p:cNvSpPr>
              <a:spLocks/>
            </p:cNvSpPr>
            <p:nvPr/>
          </p:nvSpPr>
          <p:spPr bwMode="auto">
            <a:xfrm>
              <a:off x="1578" y="2099"/>
              <a:ext cx="40" cy="16"/>
            </a:xfrm>
            <a:custGeom>
              <a:avLst/>
              <a:gdLst/>
              <a:ahLst/>
              <a:cxnLst>
                <a:cxn ang="0">
                  <a:pos x="0" y="7"/>
                </a:cxn>
                <a:cxn ang="0">
                  <a:pos x="37" y="0"/>
                </a:cxn>
                <a:cxn ang="0">
                  <a:pos x="39" y="7"/>
                </a:cxn>
                <a:cxn ang="0">
                  <a:pos x="2" y="15"/>
                </a:cxn>
                <a:cxn ang="0">
                  <a:pos x="0" y="7"/>
                </a:cxn>
              </a:cxnLst>
              <a:rect l="0" t="0" r="r" b="b"/>
              <a:pathLst>
                <a:path w="40" h="16">
                  <a:moveTo>
                    <a:pt x="0" y="7"/>
                  </a:moveTo>
                  <a:lnTo>
                    <a:pt x="37" y="0"/>
                  </a:lnTo>
                  <a:lnTo>
                    <a:pt x="39" y="7"/>
                  </a:lnTo>
                  <a:lnTo>
                    <a:pt x="2" y="15"/>
                  </a:lnTo>
                  <a:lnTo>
                    <a:pt x="0" y="7"/>
                  </a:lnTo>
                </a:path>
              </a:pathLst>
            </a:custGeom>
            <a:noFill/>
            <a:ln w="9525" cap="flat" cmpd="sng">
              <a:solidFill>
                <a:schemeClr val="tx2"/>
              </a:solidFill>
              <a:prstDash val="solid"/>
              <a:round/>
              <a:headEnd/>
              <a:tailEnd/>
            </a:ln>
            <a:effectLst/>
          </p:spPr>
          <p:txBody>
            <a:bodyPr/>
            <a:lstStyle/>
            <a:p>
              <a:endParaRPr lang="hu-HU"/>
            </a:p>
          </p:txBody>
        </p:sp>
        <p:sp>
          <p:nvSpPr>
            <p:cNvPr id="10295" name="Freeform 55"/>
            <p:cNvSpPr>
              <a:spLocks/>
            </p:cNvSpPr>
            <p:nvPr/>
          </p:nvSpPr>
          <p:spPr bwMode="auto">
            <a:xfrm>
              <a:off x="1564" y="2114"/>
              <a:ext cx="11" cy="46"/>
            </a:xfrm>
            <a:custGeom>
              <a:avLst/>
              <a:gdLst/>
              <a:ahLst/>
              <a:cxnLst>
                <a:cxn ang="0">
                  <a:pos x="3" y="0"/>
                </a:cxn>
                <a:cxn ang="0">
                  <a:pos x="0" y="45"/>
                </a:cxn>
                <a:cxn ang="0">
                  <a:pos x="7" y="45"/>
                </a:cxn>
                <a:cxn ang="0">
                  <a:pos x="10" y="1"/>
                </a:cxn>
                <a:cxn ang="0">
                  <a:pos x="3" y="0"/>
                </a:cxn>
              </a:cxnLst>
              <a:rect l="0" t="0" r="r" b="b"/>
              <a:pathLst>
                <a:path w="11" h="46">
                  <a:moveTo>
                    <a:pt x="3" y="0"/>
                  </a:moveTo>
                  <a:lnTo>
                    <a:pt x="0" y="45"/>
                  </a:lnTo>
                  <a:lnTo>
                    <a:pt x="7" y="45"/>
                  </a:lnTo>
                  <a:lnTo>
                    <a:pt x="10" y="1"/>
                  </a:lnTo>
                  <a:lnTo>
                    <a:pt x="3" y="0"/>
                  </a:lnTo>
                </a:path>
              </a:pathLst>
            </a:custGeom>
            <a:noFill/>
            <a:ln w="9525" cap="flat" cmpd="sng">
              <a:solidFill>
                <a:schemeClr val="tx2"/>
              </a:solidFill>
              <a:prstDash val="solid"/>
              <a:round/>
              <a:headEnd/>
              <a:tailEnd/>
            </a:ln>
            <a:effectLst/>
          </p:spPr>
          <p:txBody>
            <a:bodyPr/>
            <a:lstStyle/>
            <a:p>
              <a:endParaRPr lang="hu-HU"/>
            </a:p>
          </p:txBody>
        </p:sp>
        <p:sp>
          <p:nvSpPr>
            <p:cNvPr id="10296" name="Freeform 56"/>
            <p:cNvSpPr>
              <a:spLocks/>
            </p:cNvSpPr>
            <p:nvPr/>
          </p:nvSpPr>
          <p:spPr bwMode="auto">
            <a:xfrm>
              <a:off x="1187" y="2053"/>
              <a:ext cx="77" cy="66"/>
            </a:xfrm>
            <a:custGeom>
              <a:avLst/>
              <a:gdLst/>
              <a:ahLst/>
              <a:cxnLst>
                <a:cxn ang="0">
                  <a:pos x="71" y="0"/>
                </a:cxn>
                <a:cxn ang="0">
                  <a:pos x="0" y="59"/>
                </a:cxn>
                <a:cxn ang="0">
                  <a:pos x="5" y="65"/>
                </a:cxn>
                <a:cxn ang="0">
                  <a:pos x="76" y="6"/>
                </a:cxn>
                <a:cxn ang="0">
                  <a:pos x="71" y="0"/>
                </a:cxn>
              </a:cxnLst>
              <a:rect l="0" t="0" r="r" b="b"/>
              <a:pathLst>
                <a:path w="77" h="66">
                  <a:moveTo>
                    <a:pt x="71" y="0"/>
                  </a:moveTo>
                  <a:lnTo>
                    <a:pt x="0" y="59"/>
                  </a:lnTo>
                  <a:lnTo>
                    <a:pt x="5" y="65"/>
                  </a:lnTo>
                  <a:lnTo>
                    <a:pt x="76" y="6"/>
                  </a:lnTo>
                  <a:lnTo>
                    <a:pt x="71" y="0"/>
                  </a:lnTo>
                </a:path>
              </a:pathLst>
            </a:custGeom>
            <a:noFill/>
            <a:ln w="9525" cap="flat" cmpd="sng">
              <a:solidFill>
                <a:schemeClr val="tx2"/>
              </a:solidFill>
              <a:prstDash val="solid"/>
              <a:round/>
              <a:headEnd/>
              <a:tailEnd/>
            </a:ln>
            <a:effectLst/>
          </p:spPr>
          <p:txBody>
            <a:bodyPr/>
            <a:lstStyle/>
            <a:p>
              <a:endParaRPr lang="hu-HU"/>
            </a:p>
          </p:txBody>
        </p:sp>
        <p:sp>
          <p:nvSpPr>
            <p:cNvPr id="10297" name="Freeform 57"/>
            <p:cNvSpPr>
              <a:spLocks/>
            </p:cNvSpPr>
            <p:nvPr/>
          </p:nvSpPr>
          <p:spPr bwMode="auto">
            <a:xfrm>
              <a:off x="1138" y="2104"/>
              <a:ext cx="53" cy="15"/>
            </a:xfrm>
            <a:custGeom>
              <a:avLst/>
              <a:gdLst/>
              <a:ahLst/>
              <a:cxnLst>
                <a:cxn ang="0">
                  <a:pos x="51" y="14"/>
                </a:cxn>
                <a:cxn ang="0">
                  <a:pos x="0" y="7"/>
                </a:cxn>
                <a:cxn ang="0">
                  <a:pos x="1" y="0"/>
                </a:cxn>
                <a:cxn ang="0">
                  <a:pos x="52" y="7"/>
                </a:cxn>
                <a:cxn ang="0">
                  <a:pos x="51" y="14"/>
                </a:cxn>
              </a:cxnLst>
              <a:rect l="0" t="0" r="r" b="b"/>
              <a:pathLst>
                <a:path w="53" h="15">
                  <a:moveTo>
                    <a:pt x="51" y="14"/>
                  </a:moveTo>
                  <a:lnTo>
                    <a:pt x="0" y="7"/>
                  </a:lnTo>
                  <a:lnTo>
                    <a:pt x="1" y="0"/>
                  </a:lnTo>
                  <a:lnTo>
                    <a:pt x="52" y="7"/>
                  </a:lnTo>
                  <a:lnTo>
                    <a:pt x="51" y="14"/>
                  </a:lnTo>
                </a:path>
              </a:pathLst>
            </a:custGeom>
            <a:noFill/>
            <a:ln w="9525" cap="flat" cmpd="sng">
              <a:solidFill>
                <a:schemeClr val="tx2"/>
              </a:solidFill>
              <a:prstDash val="solid"/>
              <a:round/>
              <a:headEnd/>
              <a:tailEnd/>
            </a:ln>
            <a:effectLst/>
          </p:spPr>
          <p:txBody>
            <a:bodyPr/>
            <a:lstStyle/>
            <a:p>
              <a:endParaRPr lang="hu-HU"/>
            </a:p>
          </p:txBody>
        </p:sp>
        <p:sp>
          <p:nvSpPr>
            <p:cNvPr id="10298" name="Freeform 58"/>
            <p:cNvSpPr>
              <a:spLocks/>
            </p:cNvSpPr>
            <p:nvPr/>
          </p:nvSpPr>
          <p:spPr bwMode="auto">
            <a:xfrm>
              <a:off x="1177" y="2124"/>
              <a:ext cx="17" cy="34"/>
            </a:xfrm>
            <a:custGeom>
              <a:avLst/>
              <a:gdLst/>
              <a:ahLst/>
              <a:cxnLst>
                <a:cxn ang="0">
                  <a:pos x="0" y="2"/>
                </a:cxn>
                <a:cxn ang="0">
                  <a:pos x="9" y="33"/>
                </a:cxn>
                <a:cxn ang="0">
                  <a:pos x="16" y="32"/>
                </a:cxn>
                <a:cxn ang="0">
                  <a:pos x="8" y="0"/>
                </a:cxn>
                <a:cxn ang="0">
                  <a:pos x="0" y="2"/>
                </a:cxn>
              </a:cxnLst>
              <a:rect l="0" t="0" r="r" b="b"/>
              <a:pathLst>
                <a:path w="17" h="34">
                  <a:moveTo>
                    <a:pt x="0" y="2"/>
                  </a:moveTo>
                  <a:lnTo>
                    <a:pt x="9" y="33"/>
                  </a:lnTo>
                  <a:lnTo>
                    <a:pt x="16" y="32"/>
                  </a:lnTo>
                  <a:lnTo>
                    <a:pt x="8" y="0"/>
                  </a:lnTo>
                  <a:lnTo>
                    <a:pt x="0" y="2"/>
                  </a:lnTo>
                </a:path>
              </a:pathLst>
            </a:custGeom>
            <a:noFill/>
            <a:ln w="9525" cap="flat" cmpd="sng">
              <a:solidFill>
                <a:schemeClr val="tx2"/>
              </a:solidFill>
              <a:prstDash val="solid"/>
              <a:round/>
              <a:headEnd/>
              <a:tailEnd/>
            </a:ln>
            <a:effectLst/>
          </p:spPr>
          <p:txBody>
            <a:bodyPr/>
            <a:lstStyle/>
            <a:p>
              <a:endParaRPr lang="hu-HU"/>
            </a:p>
          </p:txBody>
        </p:sp>
        <p:sp>
          <p:nvSpPr>
            <p:cNvPr id="10299" name="Freeform 59"/>
            <p:cNvSpPr>
              <a:spLocks/>
            </p:cNvSpPr>
            <p:nvPr/>
          </p:nvSpPr>
          <p:spPr bwMode="auto">
            <a:xfrm>
              <a:off x="1176" y="1853"/>
              <a:ext cx="90" cy="54"/>
            </a:xfrm>
            <a:custGeom>
              <a:avLst/>
              <a:gdLst/>
              <a:ahLst/>
              <a:cxnLst>
                <a:cxn ang="0">
                  <a:pos x="86" y="53"/>
                </a:cxn>
                <a:cxn ang="0">
                  <a:pos x="0" y="6"/>
                </a:cxn>
                <a:cxn ang="0">
                  <a:pos x="4" y="0"/>
                </a:cxn>
                <a:cxn ang="0">
                  <a:pos x="89" y="46"/>
                </a:cxn>
                <a:cxn ang="0">
                  <a:pos x="86" y="53"/>
                </a:cxn>
              </a:cxnLst>
              <a:rect l="0" t="0" r="r" b="b"/>
              <a:pathLst>
                <a:path w="90" h="54">
                  <a:moveTo>
                    <a:pt x="86" y="53"/>
                  </a:moveTo>
                  <a:lnTo>
                    <a:pt x="0" y="6"/>
                  </a:lnTo>
                  <a:lnTo>
                    <a:pt x="4" y="0"/>
                  </a:lnTo>
                  <a:lnTo>
                    <a:pt x="89" y="46"/>
                  </a:lnTo>
                  <a:lnTo>
                    <a:pt x="86" y="53"/>
                  </a:lnTo>
                </a:path>
              </a:pathLst>
            </a:custGeom>
            <a:noFill/>
            <a:ln w="9525" cap="flat" cmpd="sng">
              <a:solidFill>
                <a:schemeClr val="tx2"/>
              </a:solidFill>
              <a:prstDash val="solid"/>
              <a:round/>
              <a:headEnd/>
              <a:tailEnd/>
            </a:ln>
            <a:effectLst/>
          </p:spPr>
          <p:txBody>
            <a:bodyPr/>
            <a:lstStyle/>
            <a:p>
              <a:endParaRPr lang="hu-HU"/>
            </a:p>
          </p:txBody>
        </p:sp>
        <p:sp>
          <p:nvSpPr>
            <p:cNvPr id="10300" name="Freeform 60"/>
            <p:cNvSpPr>
              <a:spLocks/>
            </p:cNvSpPr>
            <p:nvPr/>
          </p:nvSpPr>
          <p:spPr bwMode="auto">
            <a:xfrm>
              <a:off x="1134" y="1852"/>
              <a:ext cx="46" cy="18"/>
            </a:xfrm>
            <a:custGeom>
              <a:avLst/>
              <a:gdLst/>
              <a:ahLst/>
              <a:cxnLst>
                <a:cxn ang="0">
                  <a:pos x="43" y="0"/>
                </a:cxn>
                <a:cxn ang="0">
                  <a:pos x="0" y="10"/>
                </a:cxn>
                <a:cxn ang="0">
                  <a:pos x="2" y="17"/>
                </a:cxn>
                <a:cxn ang="0">
                  <a:pos x="45" y="8"/>
                </a:cxn>
                <a:cxn ang="0">
                  <a:pos x="43" y="0"/>
                </a:cxn>
              </a:cxnLst>
              <a:rect l="0" t="0" r="r" b="b"/>
              <a:pathLst>
                <a:path w="46" h="18">
                  <a:moveTo>
                    <a:pt x="43" y="0"/>
                  </a:moveTo>
                  <a:lnTo>
                    <a:pt x="0" y="10"/>
                  </a:lnTo>
                  <a:lnTo>
                    <a:pt x="2" y="17"/>
                  </a:lnTo>
                  <a:lnTo>
                    <a:pt x="45" y="8"/>
                  </a:lnTo>
                  <a:lnTo>
                    <a:pt x="43" y="0"/>
                  </a:lnTo>
                </a:path>
              </a:pathLst>
            </a:custGeom>
            <a:noFill/>
            <a:ln w="9525" cap="flat" cmpd="sng">
              <a:solidFill>
                <a:schemeClr val="tx2"/>
              </a:solidFill>
              <a:prstDash val="solid"/>
              <a:round/>
              <a:headEnd/>
              <a:tailEnd/>
            </a:ln>
            <a:effectLst/>
          </p:spPr>
          <p:txBody>
            <a:bodyPr/>
            <a:lstStyle/>
            <a:p>
              <a:endParaRPr lang="hu-HU"/>
            </a:p>
          </p:txBody>
        </p:sp>
        <p:sp>
          <p:nvSpPr>
            <p:cNvPr id="10301" name="Freeform 61"/>
            <p:cNvSpPr>
              <a:spLocks/>
            </p:cNvSpPr>
            <p:nvPr/>
          </p:nvSpPr>
          <p:spPr bwMode="auto">
            <a:xfrm>
              <a:off x="1171" y="1819"/>
              <a:ext cx="9" cy="35"/>
            </a:xfrm>
            <a:custGeom>
              <a:avLst/>
              <a:gdLst/>
              <a:ahLst/>
              <a:cxnLst>
                <a:cxn ang="0">
                  <a:pos x="0" y="34"/>
                </a:cxn>
                <a:cxn ang="0">
                  <a:pos x="0" y="0"/>
                </a:cxn>
                <a:cxn ang="0">
                  <a:pos x="8" y="0"/>
                </a:cxn>
                <a:cxn ang="0">
                  <a:pos x="8" y="34"/>
                </a:cxn>
                <a:cxn ang="0">
                  <a:pos x="0" y="34"/>
                </a:cxn>
              </a:cxnLst>
              <a:rect l="0" t="0" r="r" b="b"/>
              <a:pathLst>
                <a:path w="9" h="35">
                  <a:moveTo>
                    <a:pt x="0" y="34"/>
                  </a:moveTo>
                  <a:lnTo>
                    <a:pt x="0" y="0"/>
                  </a:lnTo>
                  <a:lnTo>
                    <a:pt x="8" y="0"/>
                  </a:lnTo>
                  <a:lnTo>
                    <a:pt x="8" y="34"/>
                  </a:lnTo>
                  <a:lnTo>
                    <a:pt x="0" y="34"/>
                  </a:lnTo>
                </a:path>
              </a:pathLst>
            </a:custGeom>
            <a:noFill/>
            <a:ln w="9525" cap="flat" cmpd="sng">
              <a:solidFill>
                <a:schemeClr val="tx2"/>
              </a:solidFill>
              <a:prstDash val="solid"/>
              <a:round/>
              <a:headEnd/>
              <a:tailEnd/>
            </a:ln>
            <a:effectLst/>
          </p:spPr>
          <p:txBody>
            <a:bodyPr/>
            <a:lstStyle/>
            <a:p>
              <a:endParaRPr lang="hu-HU"/>
            </a:p>
          </p:txBody>
        </p:sp>
      </p:grpSp>
      <p:grpSp>
        <p:nvGrpSpPr>
          <p:cNvPr id="5" name="Group 62"/>
          <p:cNvGrpSpPr>
            <a:grpSpLocks/>
          </p:cNvGrpSpPr>
          <p:nvPr/>
        </p:nvGrpSpPr>
        <p:grpSpPr bwMode="auto">
          <a:xfrm>
            <a:off x="3702050" y="439738"/>
            <a:ext cx="852488" cy="812800"/>
            <a:chOff x="2332" y="277"/>
            <a:chExt cx="537" cy="512"/>
          </a:xfrm>
        </p:grpSpPr>
        <p:sp>
          <p:nvSpPr>
            <p:cNvPr id="10303" name="Oval 63"/>
            <p:cNvSpPr>
              <a:spLocks noChangeArrowheads="1"/>
            </p:cNvSpPr>
            <p:nvPr/>
          </p:nvSpPr>
          <p:spPr bwMode="auto">
            <a:xfrm>
              <a:off x="2441" y="390"/>
              <a:ext cx="289" cy="283"/>
            </a:xfrm>
            <a:prstGeom prst="ellipse">
              <a:avLst/>
            </a:prstGeom>
            <a:noFill/>
            <a:ln w="9525">
              <a:solidFill>
                <a:schemeClr val="tx2"/>
              </a:solidFill>
              <a:round/>
              <a:headEnd/>
              <a:tailEnd/>
            </a:ln>
            <a:effectLst/>
          </p:spPr>
          <p:txBody>
            <a:bodyPr wrap="none" anchor="ctr"/>
            <a:lstStyle/>
            <a:p>
              <a:endParaRPr lang="hu-HU"/>
            </a:p>
          </p:txBody>
        </p:sp>
        <p:sp>
          <p:nvSpPr>
            <p:cNvPr id="10304" name="Oval 64" descr="Vastag átlós felfelé"/>
            <p:cNvSpPr>
              <a:spLocks noChangeArrowheads="1"/>
            </p:cNvSpPr>
            <p:nvPr/>
          </p:nvSpPr>
          <p:spPr bwMode="auto">
            <a:xfrm>
              <a:off x="2477" y="453"/>
              <a:ext cx="139" cy="137"/>
            </a:xfrm>
            <a:prstGeom prst="ellipse">
              <a:avLst/>
            </a:prstGeom>
            <a:pattFill prst="wdUpDiag">
              <a:fgClr>
                <a:schemeClr val="tx2"/>
              </a:fgClr>
              <a:bgClr>
                <a:schemeClr val="bg1"/>
              </a:bgClr>
            </a:pattFill>
            <a:ln w="9525">
              <a:solidFill>
                <a:schemeClr val="tx2"/>
              </a:solidFill>
              <a:round/>
              <a:headEnd/>
              <a:tailEnd/>
            </a:ln>
            <a:effectLst/>
          </p:spPr>
          <p:txBody>
            <a:bodyPr wrap="none" anchor="ctr"/>
            <a:lstStyle/>
            <a:p>
              <a:endParaRPr lang="hu-HU"/>
            </a:p>
          </p:txBody>
        </p:sp>
        <p:sp>
          <p:nvSpPr>
            <p:cNvPr id="10305" name="Freeform 65"/>
            <p:cNvSpPr>
              <a:spLocks/>
            </p:cNvSpPr>
            <p:nvPr/>
          </p:nvSpPr>
          <p:spPr bwMode="auto">
            <a:xfrm>
              <a:off x="2574" y="306"/>
              <a:ext cx="9" cy="94"/>
            </a:xfrm>
            <a:custGeom>
              <a:avLst/>
              <a:gdLst/>
              <a:ahLst/>
              <a:cxnLst>
                <a:cxn ang="0">
                  <a:pos x="0" y="0"/>
                </a:cxn>
                <a:cxn ang="0">
                  <a:pos x="0" y="93"/>
                </a:cxn>
                <a:cxn ang="0">
                  <a:pos x="8" y="93"/>
                </a:cxn>
                <a:cxn ang="0">
                  <a:pos x="8" y="0"/>
                </a:cxn>
                <a:cxn ang="0">
                  <a:pos x="0" y="0"/>
                </a:cxn>
              </a:cxnLst>
              <a:rect l="0" t="0" r="r" b="b"/>
              <a:pathLst>
                <a:path w="9" h="94">
                  <a:moveTo>
                    <a:pt x="0" y="0"/>
                  </a:moveTo>
                  <a:lnTo>
                    <a:pt x="0" y="93"/>
                  </a:lnTo>
                  <a:lnTo>
                    <a:pt x="8" y="93"/>
                  </a:lnTo>
                  <a:lnTo>
                    <a:pt x="8" y="0"/>
                  </a:lnTo>
                  <a:lnTo>
                    <a:pt x="0" y="0"/>
                  </a:lnTo>
                </a:path>
              </a:pathLst>
            </a:custGeom>
            <a:noFill/>
            <a:ln w="9525" cap="flat" cmpd="sng">
              <a:solidFill>
                <a:schemeClr val="tx2"/>
              </a:solidFill>
              <a:prstDash val="solid"/>
              <a:round/>
              <a:headEnd/>
              <a:tailEnd/>
            </a:ln>
            <a:effectLst/>
          </p:spPr>
          <p:txBody>
            <a:bodyPr/>
            <a:lstStyle/>
            <a:p>
              <a:endParaRPr lang="hu-HU"/>
            </a:p>
          </p:txBody>
        </p:sp>
        <p:sp>
          <p:nvSpPr>
            <p:cNvPr id="10306" name="Freeform 66"/>
            <p:cNvSpPr>
              <a:spLocks/>
            </p:cNvSpPr>
            <p:nvPr/>
          </p:nvSpPr>
          <p:spPr bwMode="auto">
            <a:xfrm>
              <a:off x="2531" y="279"/>
              <a:ext cx="53" cy="34"/>
            </a:xfrm>
            <a:custGeom>
              <a:avLst/>
              <a:gdLst/>
              <a:ahLst/>
              <a:cxnLst>
                <a:cxn ang="0">
                  <a:pos x="0" y="6"/>
                </a:cxn>
                <a:cxn ang="0">
                  <a:pos x="48" y="33"/>
                </a:cxn>
                <a:cxn ang="0">
                  <a:pos x="52" y="27"/>
                </a:cxn>
                <a:cxn ang="0">
                  <a:pos x="3" y="0"/>
                </a:cxn>
                <a:cxn ang="0">
                  <a:pos x="0" y="6"/>
                </a:cxn>
              </a:cxnLst>
              <a:rect l="0" t="0" r="r" b="b"/>
              <a:pathLst>
                <a:path w="53" h="34">
                  <a:moveTo>
                    <a:pt x="0" y="6"/>
                  </a:moveTo>
                  <a:lnTo>
                    <a:pt x="48" y="33"/>
                  </a:lnTo>
                  <a:lnTo>
                    <a:pt x="52" y="27"/>
                  </a:lnTo>
                  <a:lnTo>
                    <a:pt x="3" y="0"/>
                  </a:lnTo>
                  <a:lnTo>
                    <a:pt x="0" y="6"/>
                  </a:lnTo>
                </a:path>
              </a:pathLst>
            </a:custGeom>
            <a:noFill/>
            <a:ln w="9525" cap="flat" cmpd="sng">
              <a:solidFill>
                <a:schemeClr val="tx2"/>
              </a:solidFill>
              <a:prstDash val="solid"/>
              <a:round/>
              <a:headEnd/>
              <a:tailEnd/>
            </a:ln>
            <a:effectLst/>
          </p:spPr>
          <p:txBody>
            <a:bodyPr/>
            <a:lstStyle/>
            <a:p>
              <a:endParaRPr lang="hu-HU"/>
            </a:p>
          </p:txBody>
        </p:sp>
        <p:sp>
          <p:nvSpPr>
            <p:cNvPr id="10307" name="Freeform 67"/>
            <p:cNvSpPr>
              <a:spLocks/>
            </p:cNvSpPr>
            <p:nvPr/>
          </p:nvSpPr>
          <p:spPr bwMode="auto">
            <a:xfrm>
              <a:off x="2581" y="277"/>
              <a:ext cx="43" cy="38"/>
            </a:xfrm>
            <a:custGeom>
              <a:avLst/>
              <a:gdLst/>
              <a:ahLst/>
              <a:cxnLst>
                <a:cxn ang="0">
                  <a:pos x="0" y="32"/>
                </a:cxn>
                <a:cxn ang="0">
                  <a:pos x="37" y="0"/>
                </a:cxn>
                <a:cxn ang="0">
                  <a:pos x="42" y="5"/>
                </a:cxn>
                <a:cxn ang="0">
                  <a:pos x="5" y="37"/>
                </a:cxn>
                <a:cxn ang="0">
                  <a:pos x="0" y="32"/>
                </a:cxn>
              </a:cxnLst>
              <a:rect l="0" t="0" r="r" b="b"/>
              <a:pathLst>
                <a:path w="43" h="38">
                  <a:moveTo>
                    <a:pt x="0" y="32"/>
                  </a:moveTo>
                  <a:lnTo>
                    <a:pt x="37" y="0"/>
                  </a:lnTo>
                  <a:lnTo>
                    <a:pt x="42" y="5"/>
                  </a:lnTo>
                  <a:lnTo>
                    <a:pt x="5" y="37"/>
                  </a:lnTo>
                  <a:lnTo>
                    <a:pt x="0" y="32"/>
                  </a:lnTo>
                </a:path>
              </a:pathLst>
            </a:custGeom>
            <a:noFill/>
            <a:ln w="9525" cap="flat" cmpd="sng">
              <a:solidFill>
                <a:schemeClr val="tx2"/>
              </a:solidFill>
              <a:prstDash val="solid"/>
              <a:round/>
              <a:headEnd/>
              <a:tailEnd/>
            </a:ln>
            <a:effectLst/>
          </p:spPr>
          <p:txBody>
            <a:bodyPr/>
            <a:lstStyle/>
            <a:p>
              <a:endParaRPr lang="hu-HU"/>
            </a:p>
          </p:txBody>
        </p:sp>
        <p:sp>
          <p:nvSpPr>
            <p:cNvPr id="10308" name="Freeform 68"/>
            <p:cNvSpPr>
              <a:spLocks/>
            </p:cNvSpPr>
            <p:nvPr/>
          </p:nvSpPr>
          <p:spPr bwMode="auto">
            <a:xfrm>
              <a:off x="2692" y="360"/>
              <a:ext cx="80" cy="65"/>
            </a:xfrm>
            <a:custGeom>
              <a:avLst/>
              <a:gdLst/>
              <a:ahLst/>
              <a:cxnLst>
                <a:cxn ang="0">
                  <a:pos x="0" y="58"/>
                </a:cxn>
                <a:cxn ang="0">
                  <a:pos x="74" y="0"/>
                </a:cxn>
                <a:cxn ang="0">
                  <a:pos x="79" y="6"/>
                </a:cxn>
                <a:cxn ang="0">
                  <a:pos x="5" y="64"/>
                </a:cxn>
                <a:cxn ang="0">
                  <a:pos x="0" y="58"/>
                </a:cxn>
              </a:cxnLst>
              <a:rect l="0" t="0" r="r" b="b"/>
              <a:pathLst>
                <a:path w="80" h="65">
                  <a:moveTo>
                    <a:pt x="0" y="58"/>
                  </a:moveTo>
                  <a:lnTo>
                    <a:pt x="74" y="0"/>
                  </a:lnTo>
                  <a:lnTo>
                    <a:pt x="79" y="6"/>
                  </a:lnTo>
                  <a:lnTo>
                    <a:pt x="5" y="64"/>
                  </a:lnTo>
                  <a:lnTo>
                    <a:pt x="0" y="58"/>
                  </a:lnTo>
                </a:path>
              </a:pathLst>
            </a:custGeom>
            <a:noFill/>
            <a:ln w="9525" cap="flat" cmpd="sng">
              <a:solidFill>
                <a:schemeClr val="tx2"/>
              </a:solidFill>
              <a:prstDash val="solid"/>
              <a:round/>
              <a:headEnd/>
              <a:tailEnd/>
            </a:ln>
            <a:effectLst/>
          </p:spPr>
          <p:txBody>
            <a:bodyPr/>
            <a:lstStyle/>
            <a:p>
              <a:endParaRPr lang="hu-HU"/>
            </a:p>
          </p:txBody>
        </p:sp>
        <p:sp>
          <p:nvSpPr>
            <p:cNvPr id="10309" name="Freeform 69"/>
            <p:cNvSpPr>
              <a:spLocks/>
            </p:cNvSpPr>
            <p:nvPr/>
          </p:nvSpPr>
          <p:spPr bwMode="auto">
            <a:xfrm>
              <a:off x="2759" y="321"/>
              <a:ext cx="14" cy="38"/>
            </a:xfrm>
            <a:custGeom>
              <a:avLst/>
              <a:gdLst/>
              <a:ahLst/>
              <a:cxnLst>
                <a:cxn ang="0">
                  <a:pos x="6" y="37"/>
                </a:cxn>
                <a:cxn ang="0">
                  <a:pos x="0" y="1"/>
                </a:cxn>
                <a:cxn ang="0">
                  <a:pos x="8" y="0"/>
                </a:cxn>
                <a:cxn ang="0">
                  <a:pos x="13" y="36"/>
                </a:cxn>
                <a:cxn ang="0">
                  <a:pos x="6" y="37"/>
                </a:cxn>
              </a:cxnLst>
              <a:rect l="0" t="0" r="r" b="b"/>
              <a:pathLst>
                <a:path w="14" h="38">
                  <a:moveTo>
                    <a:pt x="6" y="37"/>
                  </a:moveTo>
                  <a:lnTo>
                    <a:pt x="0" y="1"/>
                  </a:lnTo>
                  <a:lnTo>
                    <a:pt x="8" y="0"/>
                  </a:lnTo>
                  <a:lnTo>
                    <a:pt x="13" y="36"/>
                  </a:lnTo>
                  <a:lnTo>
                    <a:pt x="6" y="37"/>
                  </a:lnTo>
                </a:path>
              </a:pathLst>
            </a:custGeom>
            <a:noFill/>
            <a:ln w="9525" cap="flat" cmpd="sng">
              <a:solidFill>
                <a:schemeClr val="tx2"/>
              </a:solidFill>
              <a:prstDash val="solid"/>
              <a:round/>
              <a:headEnd/>
              <a:tailEnd/>
            </a:ln>
            <a:effectLst/>
          </p:spPr>
          <p:txBody>
            <a:bodyPr/>
            <a:lstStyle/>
            <a:p>
              <a:endParaRPr lang="hu-HU"/>
            </a:p>
          </p:txBody>
        </p:sp>
        <p:sp>
          <p:nvSpPr>
            <p:cNvPr id="10310" name="Freeform 70"/>
            <p:cNvSpPr>
              <a:spLocks/>
            </p:cNvSpPr>
            <p:nvPr/>
          </p:nvSpPr>
          <p:spPr bwMode="auto">
            <a:xfrm>
              <a:off x="2766" y="364"/>
              <a:ext cx="46" cy="8"/>
            </a:xfrm>
            <a:custGeom>
              <a:avLst/>
              <a:gdLst/>
              <a:ahLst/>
              <a:cxnLst>
                <a:cxn ang="0">
                  <a:pos x="0" y="7"/>
                </a:cxn>
                <a:cxn ang="0">
                  <a:pos x="45" y="7"/>
                </a:cxn>
                <a:cxn ang="0">
                  <a:pos x="45" y="0"/>
                </a:cxn>
                <a:cxn ang="0">
                  <a:pos x="0" y="0"/>
                </a:cxn>
                <a:cxn ang="0">
                  <a:pos x="0" y="7"/>
                </a:cxn>
              </a:cxnLst>
              <a:rect l="0" t="0" r="r" b="b"/>
              <a:pathLst>
                <a:path w="46" h="8">
                  <a:moveTo>
                    <a:pt x="0" y="7"/>
                  </a:moveTo>
                  <a:lnTo>
                    <a:pt x="45" y="7"/>
                  </a:lnTo>
                  <a:lnTo>
                    <a:pt x="45" y="0"/>
                  </a:lnTo>
                  <a:lnTo>
                    <a:pt x="0" y="0"/>
                  </a:lnTo>
                  <a:lnTo>
                    <a:pt x="0" y="7"/>
                  </a:lnTo>
                </a:path>
              </a:pathLst>
            </a:custGeom>
            <a:noFill/>
            <a:ln w="9525" cap="flat" cmpd="sng">
              <a:solidFill>
                <a:schemeClr val="tx2"/>
              </a:solidFill>
              <a:prstDash val="solid"/>
              <a:round/>
              <a:headEnd/>
              <a:tailEnd/>
            </a:ln>
            <a:effectLst/>
          </p:spPr>
          <p:txBody>
            <a:bodyPr/>
            <a:lstStyle/>
            <a:p>
              <a:endParaRPr lang="hu-HU"/>
            </a:p>
          </p:txBody>
        </p:sp>
        <p:sp>
          <p:nvSpPr>
            <p:cNvPr id="10311" name="Freeform 71"/>
            <p:cNvSpPr>
              <a:spLocks/>
            </p:cNvSpPr>
            <p:nvPr/>
          </p:nvSpPr>
          <p:spPr bwMode="auto">
            <a:xfrm>
              <a:off x="2686" y="415"/>
              <a:ext cx="13" cy="18"/>
            </a:xfrm>
            <a:custGeom>
              <a:avLst/>
              <a:gdLst/>
              <a:ahLst/>
              <a:cxnLst>
                <a:cxn ang="0">
                  <a:pos x="5" y="0"/>
                </a:cxn>
                <a:cxn ang="0">
                  <a:pos x="0" y="15"/>
                </a:cxn>
                <a:cxn ang="0">
                  <a:pos x="7" y="17"/>
                </a:cxn>
                <a:cxn ang="0">
                  <a:pos x="12" y="3"/>
                </a:cxn>
                <a:cxn ang="0">
                  <a:pos x="5" y="0"/>
                </a:cxn>
              </a:cxnLst>
              <a:rect l="0" t="0" r="r" b="b"/>
              <a:pathLst>
                <a:path w="13" h="18">
                  <a:moveTo>
                    <a:pt x="5" y="0"/>
                  </a:moveTo>
                  <a:lnTo>
                    <a:pt x="0" y="15"/>
                  </a:lnTo>
                  <a:lnTo>
                    <a:pt x="7" y="17"/>
                  </a:lnTo>
                  <a:lnTo>
                    <a:pt x="12" y="3"/>
                  </a:lnTo>
                  <a:lnTo>
                    <a:pt x="5" y="0"/>
                  </a:lnTo>
                </a:path>
              </a:pathLst>
            </a:custGeom>
            <a:noFill/>
            <a:ln w="9525" cap="flat" cmpd="sng">
              <a:solidFill>
                <a:schemeClr val="tx2"/>
              </a:solidFill>
              <a:prstDash val="solid"/>
              <a:round/>
              <a:headEnd/>
              <a:tailEnd/>
            </a:ln>
            <a:effectLst/>
          </p:spPr>
          <p:txBody>
            <a:bodyPr/>
            <a:lstStyle/>
            <a:p>
              <a:endParaRPr lang="hu-HU"/>
            </a:p>
          </p:txBody>
        </p:sp>
        <p:sp>
          <p:nvSpPr>
            <p:cNvPr id="10312" name="Freeform 72"/>
            <p:cNvSpPr>
              <a:spLocks/>
            </p:cNvSpPr>
            <p:nvPr/>
          </p:nvSpPr>
          <p:spPr bwMode="auto">
            <a:xfrm>
              <a:off x="2732" y="510"/>
              <a:ext cx="80" cy="9"/>
            </a:xfrm>
            <a:custGeom>
              <a:avLst/>
              <a:gdLst/>
              <a:ahLst/>
              <a:cxnLst>
                <a:cxn ang="0">
                  <a:pos x="0" y="8"/>
                </a:cxn>
                <a:cxn ang="0">
                  <a:pos x="79" y="8"/>
                </a:cxn>
                <a:cxn ang="0">
                  <a:pos x="79" y="0"/>
                </a:cxn>
                <a:cxn ang="0">
                  <a:pos x="0" y="0"/>
                </a:cxn>
                <a:cxn ang="0">
                  <a:pos x="0" y="8"/>
                </a:cxn>
              </a:cxnLst>
              <a:rect l="0" t="0" r="r" b="b"/>
              <a:pathLst>
                <a:path w="80" h="9">
                  <a:moveTo>
                    <a:pt x="0" y="8"/>
                  </a:moveTo>
                  <a:lnTo>
                    <a:pt x="79" y="8"/>
                  </a:lnTo>
                  <a:lnTo>
                    <a:pt x="79" y="0"/>
                  </a:lnTo>
                  <a:lnTo>
                    <a:pt x="0" y="0"/>
                  </a:lnTo>
                  <a:lnTo>
                    <a:pt x="0" y="8"/>
                  </a:lnTo>
                </a:path>
              </a:pathLst>
            </a:custGeom>
            <a:noFill/>
            <a:ln w="9525" cap="flat" cmpd="sng">
              <a:solidFill>
                <a:schemeClr val="tx2"/>
              </a:solidFill>
              <a:prstDash val="solid"/>
              <a:round/>
              <a:headEnd/>
              <a:tailEnd/>
            </a:ln>
            <a:effectLst/>
          </p:spPr>
          <p:txBody>
            <a:bodyPr/>
            <a:lstStyle/>
            <a:p>
              <a:endParaRPr lang="hu-HU"/>
            </a:p>
          </p:txBody>
        </p:sp>
        <p:sp>
          <p:nvSpPr>
            <p:cNvPr id="10313" name="Freeform 73"/>
            <p:cNvSpPr>
              <a:spLocks/>
            </p:cNvSpPr>
            <p:nvPr/>
          </p:nvSpPr>
          <p:spPr bwMode="auto">
            <a:xfrm>
              <a:off x="2805" y="513"/>
              <a:ext cx="28" cy="11"/>
            </a:xfrm>
            <a:custGeom>
              <a:avLst/>
              <a:gdLst/>
              <a:ahLst/>
              <a:cxnLst>
                <a:cxn ang="0">
                  <a:pos x="0" y="2"/>
                </a:cxn>
                <a:cxn ang="0">
                  <a:pos x="26" y="0"/>
                </a:cxn>
                <a:cxn ang="0">
                  <a:pos x="27" y="7"/>
                </a:cxn>
                <a:cxn ang="0">
                  <a:pos x="1" y="10"/>
                </a:cxn>
                <a:cxn ang="0">
                  <a:pos x="0" y="2"/>
                </a:cxn>
              </a:cxnLst>
              <a:rect l="0" t="0" r="r" b="b"/>
              <a:pathLst>
                <a:path w="28" h="11">
                  <a:moveTo>
                    <a:pt x="0" y="2"/>
                  </a:moveTo>
                  <a:lnTo>
                    <a:pt x="26" y="0"/>
                  </a:lnTo>
                  <a:lnTo>
                    <a:pt x="27" y="7"/>
                  </a:lnTo>
                  <a:lnTo>
                    <a:pt x="1" y="10"/>
                  </a:lnTo>
                  <a:lnTo>
                    <a:pt x="0" y="2"/>
                  </a:lnTo>
                </a:path>
              </a:pathLst>
            </a:custGeom>
            <a:noFill/>
            <a:ln w="9525" cap="flat" cmpd="sng">
              <a:solidFill>
                <a:schemeClr val="tx2"/>
              </a:solidFill>
              <a:prstDash val="solid"/>
              <a:round/>
              <a:headEnd/>
              <a:tailEnd/>
            </a:ln>
            <a:effectLst/>
          </p:spPr>
          <p:txBody>
            <a:bodyPr/>
            <a:lstStyle/>
            <a:p>
              <a:endParaRPr lang="hu-HU"/>
            </a:p>
          </p:txBody>
        </p:sp>
        <p:sp>
          <p:nvSpPr>
            <p:cNvPr id="10314" name="Freeform 74"/>
            <p:cNvSpPr>
              <a:spLocks/>
            </p:cNvSpPr>
            <p:nvPr/>
          </p:nvSpPr>
          <p:spPr bwMode="auto">
            <a:xfrm>
              <a:off x="2826" y="478"/>
              <a:ext cx="32" cy="39"/>
            </a:xfrm>
            <a:custGeom>
              <a:avLst/>
              <a:gdLst/>
              <a:ahLst/>
              <a:cxnLst>
                <a:cxn ang="0">
                  <a:pos x="0" y="34"/>
                </a:cxn>
                <a:cxn ang="0">
                  <a:pos x="25" y="0"/>
                </a:cxn>
                <a:cxn ang="0">
                  <a:pos x="31" y="4"/>
                </a:cxn>
                <a:cxn ang="0">
                  <a:pos x="6" y="38"/>
                </a:cxn>
                <a:cxn ang="0">
                  <a:pos x="0" y="34"/>
                </a:cxn>
              </a:cxnLst>
              <a:rect l="0" t="0" r="r" b="b"/>
              <a:pathLst>
                <a:path w="32" h="39">
                  <a:moveTo>
                    <a:pt x="0" y="34"/>
                  </a:moveTo>
                  <a:lnTo>
                    <a:pt x="25" y="0"/>
                  </a:lnTo>
                  <a:lnTo>
                    <a:pt x="31" y="4"/>
                  </a:lnTo>
                  <a:lnTo>
                    <a:pt x="6" y="38"/>
                  </a:lnTo>
                  <a:lnTo>
                    <a:pt x="0" y="34"/>
                  </a:lnTo>
                </a:path>
              </a:pathLst>
            </a:custGeom>
            <a:noFill/>
            <a:ln w="9525" cap="flat" cmpd="sng">
              <a:solidFill>
                <a:schemeClr val="tx2"/>
              </a:solidFill>
              <a:prstDash val="solid"/>
              <a:round/>
              <a:headEnd/>
              <a:tailEnd/>
            </a:ln>
            <a:effectLst/>
          </p:spPr>
          <p:txBody>
            <a:bodyPr/>
            <a:lstStyle/>
            <a:p>
              <a:endParaRPr lang="hu-HU"/>
            </a:p>
          </p:txBody>
        </p:sp>
        <p:sp>
          <p:nvSpPr>
            <p:cNvPr id="10315" name="Freeform 75"/>
            <p:cNvSpPr>
              <a:spLocks/>
            </p:cNvSpPr>
            <p:nvPr/>
          </p:nvSpPr>
          <p:spPr bwMode="auto">
            <a:xfrm>
              <a:off x="2826" y="518"/>
              <a:ext cx="43" cy="37"/>
            </a:xfrm>
            <a:custGeom>
              <a:avLst/>
              <a:gdLst/>
              <a:ahLst/>
              <a:cxnLst>
                <a:cxn ang="0">
                  <a:pos x="0" y="7"/>
                </a:cxn>
                <a:cxn ang="0">
                  <a:pos x="37" y="36"/>
                </a:cxn>
                <a:cxn ang="0">
                  <a:pos x="42" y="30"/>
                </a:cxn>
                <a:cxn ang="0">
                  <a:pos x="5" y="0"/>
                </a:cxn>
                <a:cxn ang="0">
                  <a:pos x="0" y="7"/>
                </a:cxn>
              </a:cxnLst>
              <a:rect l="0" t="0" r="r" b="b"/>
              <a:pathLst>
                <a:path w="43" h="37">
                  <a:moveTo>
                    <a:pt x="0" y="7"/>
                  </a:moveTo>
                  <a:lnTo>
                    <a:pt x="37" y="36"/>
                  </a:lnTo>
                  <a:lnTo>
                    <a:pt x="42" y="30"/>
                  </a:lnTo>
                  <a:lnTo>
                    <a:pt x="5" y="0"/>
                  </a:lnTo>
                  <a:lnTo>
                    <a:pt x="0" y="7"/>
                  </a:lnTo>
                </a:path>
              </a:pathLst>
            </a:custGeom>
            <a:noFill/>
            <a:ln w="9525" cap="flat" cmpd="sng">
              <a:solidFill>
                <a:schemeClr val="tx2"/>
              </a:solidFill>
              <a:prstDash val="solid"/>
              <a:round/>
              <a:headEnd/>
              <a:tailEnd/>
            </a:ln>
            <a:effectLst/>
          </p:spPr>
          <p:txBody>
            <a:bodyPr/>
            <a:lstStyle/>
            <a:p>
              <a:endParaRPr lang="hu-HU"/>
            </a:p>
          </p:txBody>
        </p:sp>
        <p:sp>
          <p:nvSpPr>
            <p:cNvPr id="10316" name="Freeform 76"/>
            <p:cNvSpPr>
              <a:spLocks/>
            </p:cNvSpPr>
            <p:nvPr/>
          </p:nvSpPr>
          <p:spPr bwMode="auto">
            <a:xfrm>
              <a:off x="2583" y="656"/>
              <a:ext cx="8" cy="97"/>
            </a:xfrm>
            <a:custGeom>
              <a:avLst/>
              <a:gdLst/>
              <a:ahLst/>
              <a:cxnLst>
                <a:cxn ang="0">
                  <a:pos x="0" y="0"/>
                </a:cxn>
                <a:cxn ang="0">
                  <a:pos x="0" y="96"/>
                </a:cxn>
                <a:cxn ang="0">
                  <a:pos x="7" y="96"/>
                </a:cxn>
                <a:cxn ang="0">
                  <a:pos x="7" y="0"/>
                </a:cxn>
                <a:cxn ang="0">
                  <a:pos x="0" y="0"/>
                </a:cxn>
              </a:cxnLst>
              <a:rect l="0" t="0" r="r" b="b"/>
              <a:pathLst>
                <a:path w="8" h="97">
                  <a:moveTo>
                    <a:pt x="0" y="0"/>
                  </a:moveTo>
                  <a:lnTo>
                    <a:pt x="0" y="96"/>
                  </a:lnTo>
                  <a:lnTo>
                    <a:pt x="7" y="96"/>
                  </a:lnTo>
                  <a:lnTo>
                    <a:pt x="7" y="0"/>
                  </a:lnTo>
                  <a:lnTo>
                    <a:pt x="0" y="0"/>
                  </a:lnTo>
                </a:path>
              </a:pathLst>
            </a:custGeom>
            <a:noFill/>
            <a:ln w="9525" cap="flat" cmpd="sng">
              <a:solidFill>
                <a:schemeClr val="tx2"/>
              </a:solidFill>
              <a:prstDash val="solid"/>
              <a:round/>
              <a:headEnd/>
              <a:tailEnd/>
            </a:ln>
            <a:effectLst/>
          </p:spPr>
          <p:txBody>
            <a:bodyPr/>
            <a:lstStyle/>
            <a:p>
              <a:endParaRPr lang="hu-HU"/>
            </a:p>
          </p:txBody>
        </p:sp>
        <p:sp>
          <p:nvSpPr>
            <p:cNvPr id="10317" name="Freeform 77"/>
            <p:cNvSpPr>
              <a:spLocks/>
            </p:cNvSpPr>
            <p:nvPr/>
          </p:nvSpPr>
          <p:spPr bwMode="auto">
            <a:xfrm>
              <a:off x="2541" y="749"/>
              <a:ext cx="35" cy="40"/>
            </a:xfrm>
            <a:custGeom>
              <a:avLst/>
              <a:gdLst/>
              <a:ahLst/>
              <a:cxnLst>
                <a:cxn ang="0">
                  <a:pos x="29" y="0"/>
                </a:cxn>
                <a:cxn ang="0">
                  <a:pos x="0" y="34"/>
                </a:cxn>
                <a:cxn ang="0">
                  <a:pos x="5" y="39"/>
                </a:cxn>
                <a:cxn ang="0">
                  <a:pos x="34" y="5"/>
                </a:cxn>
                <a:cxn ang="0">
                  <a:pos x="29" y="0"/>
                </a:cxn>
              </a:cxnLst>
              <a:rect l="0" t="0" r="r" b="b"/>
              <a:pathLst>
                <a:path w="35" h="40">
                  <a:moveTo>
                    <a:pt x="29" y="0"/>
                  </a:moveTo>
                  <a:lnTo>
                    <a:pt x="0" y="34"/>
                  </a:lnTo>
                  <a:lnTo>
                    <a:pt x="5" y="39"/>
                  </a:lnTo>
                  <a:lnTo>
                    <a:pt x="34" y="5"/>
                  </a:lnTo>
                  <a:lnTo>
                    <a:pt x="29" y="0"/>
                  </a:lnTo>
                </a:path>
              </a:pathLst>
            </a:custGeom>
            <a:noFill/>
            <a:ln w="9525" cap="flat" cmpd="sng">
              <a:solidFill>
                <a:schemeClr val="tx2"/>
              </a:solidFill>
              <a:prstDash val="solid"/>
              <a:round/>
              <a:headEnd/>
              <a:tailEnd/>
            </a:ln>
            <a:effectLst/>
          </p:spPr>
          <p:txBody>
            <a:bodyPr/>
            <a:lstStyle/>
            <a:p>
              <a:endParaRPr lang="hu-HU"/>
            </a:p>
          </p:txBody>
        </p:sp>
        <p:sp>
          <p:nvSpPr>
            <p:cNvPr id="10318" name="Freeform 78"/>
            <p:cNvSpPr>
              <a:spLocks/>
            </p:cNvSpPr>
            <p:nvPr/>
          </p:nvSpPr>
          <p:spPr bwMode="auto">
            <a:xfrm>
              <a:off x="2589" y="754"/>
              <a:ext cx="30" cy="35"/>
            </a:xfrm>
            <a:custGeom>
              <a:avLst/>
              <a:gdLst/>
              <a:ahLst/>
              <a:cxnLst>
                <a:cxn ang="0">
                  <a:pos x="0" y="4"/>
                </a:cxn>
                <a:cxn ang="0">
                  <a:pos x="23" y="34"/>
                </a:cxn>
                <a:cxn ang="0">
                  <a:pos x="29" y="29"/>
                </a:cxn>
                <a:cxn ang="0">
                  <a:pos x="7" y="0"/>
                </a:cxn>
                <a:cxn ang="0">
                  <a:pos x="0" y="4"/>
                </a:cxn>
              </a:cxnLst>
              <a:rect l="0" t="0" r="r" b="b"/>
              <a:pathLst>
                <a:path w="30" h="35">
                  <a:moveTo>
                    <a:pt x="0" y="4"/>
                  </a:moveTo>
                  <a:lnTo>
                    <a:pt x="23" y="34"/>
                  </a:lnTo>
                  <a:lnTo>
                    <a:pt x="29" y="29"/>
                  </a:lnTo>
                  <a:lnTo>
                    <a:pt x="7" y="0"/>
                  </a:lnTo>
                  <a:lnTo>
                    <a:pt x="0" y="4"/>
                  </a:lnTo>
                </a:path>
              </a:pathLst>
            </a:custGeom>
            <a:noFill/>
            <a:ln w="9525" cap="flat" cmpd="sng">
              <a:solidFill>
                <a:schemeClr val="tx2"/>
              </a:solidFill>
              <a:prstDash val="solid"/>
              <a:round/>
              <a:headEnd/>
              <a:tailEnd/>
            </a:ln>
            <a:effectLst/>
          </p:spPr>
          <p:txBody>
            <a:bodyPr/>
            <a:lstStyle/>
            <a:p>
              <a:endParaRPr lang="hu-HU"/>
            </a:p>
          </p:txBody>
        </p:sp>
        <p:sp>
          <p:nvSpPr>
            <p:cNvPr id="10319" name="Freeform 79"/>
            <p:cNvSpPr>
              <a:spLocks/>
            </p:cNvSpPr>
            <p:nvPr/>
          </p:nvSpPr>
          <p:spPr bwMode="auto">
            <a:xfrm>
              <a:off x="2704" y="602"/>
              <a:ext cx="77" cy="61"/>
            </a:xfrm>
            <a:custGeom>
              <a:avLst/>
              <a:gdLst/>
              <a:ahLst/>
              <a:cxnLst>
                <a:cxn ang="0">
                  <a:pos x="0" y="6"/>
                </a:cxn>
                <a:cxn ang="0">
                  <a:pos x="71" y="60"/>
                </a:cxn>
                <a:cxn ang="0">
                  <a:pos x="76" y="54"/>
                </a:cxn>
                <a:cxn ang="0">
                  <a:pos x="4" y="0"/>
                </a:cxn>
                <a:cxn ang="0">
                  <a:pos x="0" y="6"/>
                </a:cxn>
              </a:cxnLst>
              <a:rect l="0" t="0" r="r" b="b"/>
              <a:pathLst>
                <a:path w="77" h="61">
                  <a:moveTo>
                    <a:pt x="0" y="6"/>
                  </a:moveTo>
                  <a:lnTo>
                    <a:pt x="71" y="60"/>
                  </a:lnTo>
                  <a:lnTo>
                    <a:pt x="76" y="54"/>
                  </a:lnTo>
                  <a:lnTo>
                    <a:pt x="4" y="0"/>
                  </a:lnTo>
                  <a:lnTo>
                    <a:pt x="0" y="6"/>
                  </a:lnTo>
                </a:path>
              </a:pathLst>
            </a:custGeom>
            <a:noFill/>
            <a:ln w="9525" cap="flat" cmpd="sng">
              <a:solidFill>
                <a:schemeClr val="tx2"/>
              </a:solidFill>
              <a:prstDash val="solid"/>
              <a:round/>
              <a:headEnd/>
              <a:tailEnd/>
            </a:ln>
            <a:effectLst/>
          </p:spPr>
          <p:txBody>
            <a:bodyPr/>
            <a:lstStyle/>
            <a:p>
              <a:endParaRPr lang="hu-HU"/>
            </a:p>
          </p:txBody>
        </p:sp>
        <p:sp>
          <p:nvSpPr>
            <p:cNvPr id="10320" name="Freeform 80"/>
            <p:cNvSpPr>
              <a:spLocks/>
            </p:cNvSpPr>
            <p:nvPr/>
          </p:nvSpPr>
          <p:spPr bwMode="auto">
            <a:xfrm>
              <a:off x="2776" y="647"/>
              <a:ext cx="40" cy="16"/>
            </a:xfrm>
            <a:custGeom>
              <a:avLst/>
              <a:gdLst/>
              <a:ahLst/>
              <a:cxnLst>
                <a:cxn ang="0">
                  <a:pos x="0" y="8"/>
                </a:cxn>
                <a:cxn ang="0">
                  <a:pos x="37" y="0"/>
                </a:cxn>
                <a:cxn ang="0">
                  <a:pos x="39" y="8"/>
                </a:cxn>
                <a:cxn ang="0">
                  <a:pos x="2" y="15"/>
                </a:cxn>
                <a:cxn ang="0">
                  <a:pos x="0" y="8"/>
                </a:cxn>
              </a:cxnLst>
              <a:rect l="0" t="0" r="r" b="b"/>
              <a:pathLst>
                <a:path w="40" h="16">
                  <a:moveTo>
                    <a:pt x="0" y="8"/>
                  </a:moveTo>
                  <a:lnTo>
                    <a:pt x="37" y="0"/>
                  </a:lnTo>
                  <a:lnTo>
                    <a:pt x="39" y="8"/>
                  </a:lnTo>
                  <a:lnTo>
                    <a:pt x="2" y="15"/>
                  </a:lnTo>
                  <a:lnTo>
                    <a:pt x="0" y="8"/>
                  </a:lnTo>
                </a:path>
              </a:pathLst>
            </a:custGeom>
            <a:noFill/>
            <a:ln w="9525" cap="flat" cmpd="sng">
              <a:solidFill>
                <a:schemeClr val="tx2"/>
              </a:solidFill>
              <a:prstDash val="solid"/>
              <a:round/>
              <a:headEnd/>
              <a:tailEnd/>
            </a:ln>
            <a:effectLst/>
          </p:spPr>
          <p:txBody>
            <a:bodyPr/>
            <a:lstStyle/>
            <a:p>
              <a:endParaRPr lang="hu-HU"/>
            </a:p>
          </p:txBody>
        </p:sp>
        <p:sp>
          <p:nvSpPr>
            <p:cNvPr id="10321" name="Freeform 81"/>
            <p:cNvSpPr>
              <a:spLocks/>
            </p:cNvSpPr>
            <p:nvPr/>
          </p:nvSpPr>
          <p:spPr bwMode="auto">
            <a:xfrm>
              <a:off x="2762" y="663"/>
              <a:ext cx="11" cy="46"/>
            </a:xfrm>
            <a:custGeom>
              <a:avLst/>
              <a:gdLst/>
              <a:ahLst/>
              <a:cxnLst>
                <a:cxn ang="0">
                  <a:pos x="3" y="0"/>
                </a:cxn>
                <a:cxn ang="0">
                  <a:pos x="0" y="44"/>
                </a:cxn>
                <a:cxn ang="0">
                  <a:pos x="8" y="45"/>
                </a:cxn>
                <a:cxn ang="0">
                  <a:pos x="10" y="0"/>
                </a:cxn>
                <a:cxn ang="0">
                  <a:pos x="3" y="0"/>
                </a:cxn>
              </a:cxnLst>
              <a:rect l="0" t="0" r="r" b="b"/>
              <a:pathLst>
                <a:path w="11" h="46">
                  <a:moveTo>
                    <a:pt x="3" y="0"/>
                  </a:moveTo>
                  <a:lnTo>
                    <a:pt x="0" y="44"/>
                  </a:lnTo>
                  <a:lnTo>
                    <a:pt x="8" y="45"/>
                  </a:lnTo>
                  <a:lnTo>
                    <a:pt x="10" y="0"/>
                  </a:lnTo>
                  <a:lnTo>
                    <a:pt x="3" y="0"/>
                  </a:lnTo>
                </a:path>
              </a:pathLst>
            </a:custGeom>
            <a:noFill/>
            <a:ln w="9525" cap="flat" cmpd="sng">
              <a:solidFill>
                <a:schemeClr val="tx2"/>
              </a:solidFill>
              <a:prstDash val="solid"/>
              <a:round/>
              <a:headEnd/>
              <a:tailEnd/>
            </a:ln>
            <a:effectLst/>
          </p:spPr>
          <p:txBody>
            <a:bodyPr/>
            <a:lstStyle/>
            <a:p>
              <a:endParaRPr lang="hu-HU"/>
            </a:p>
          </p:txBody>
        </p:sp>
        <p:sp>
          <p:nvSpPr>
            <p:cNvPr id="10322" name="Freeform 82"/>
            <p:cNvSpPr>
              <a:spLocks/>
            </p:cNvSpPr>
            <p:nvPr/>
          </p:nvSpPr>
          <p:spPr bwMode="auto">
            <a:xfrm>
              <a:off x="2385" y="602"/>
              <a:ext cx="77" cy="65"/>
            </a:xfrm>
            <a:custGeom>
              <a:avLst/>
              <a:gdLst/>
              <a:ahLst/>
              <a:cxnLst>
                <a:cxn ang="0">
                  <a:pos x="71" y="0"/>
                </a:cxn>
                <a:cxn ang="0">
                  <a:pos x="0" y="58"/>
                </a:cxn>
                <a:cxn ang="0">
                  <a:pos x="5" y="64"/>
                </a:cxn>
                <a:cxn ang="0">
                  <a:pos x="76" y="5"/>
                </a:cxn>
                <a:cxn ang="0">
                  <a:pos x="71" y="0"/>
                </a:cxn>
              </a:cxnLst>
              <a:rect l="0" t="0" r="r" b="b"/>
              <a:pathLst>
                <a:path w="77" h="65">
                  <a:moveTo>
                    <a:pt x="71" y="0"/>
                  </a:moveTo>
                  <a:lnTo>
                    <a:pt x="0" y="58"/>
                  </a:lnTo>
                  <a:lnTo>
                    <a:pt x="5" y="64"/>
                  </a:lnTo>
                  <a:lnTo>
                    <a:pt x="76" y="5"/>
                  </a:lnTo>
                  <a:lnTo>
                    <a:pt x="71" y="0"/>
                  </a:lnTo>
                </a:path>
              </a:pathLst>
            </a:custGeom>
            <a:noFill/>
            <a:ln w="9525" cap="flat" cmpd="sng">
              <a:solidFill>
                <a:schemeClr val="tx2"/>
              </a:solidFill>
              <a:prstDash val="solid"/>
              <a:round/>
              <a:headEnd/>
              <a:tailEnd/>
            </a:ln>
            <a:effectLst/>
          </p:spPr>
          <p:txBody>
            <a:bodyPr/>
            <a:lstStyle/>
            <a:p>
              <a:endParaRPr lang="hu-HU"/>
            </a:p>
          </p:txBody>
        </p:sp>
        <p:sp>
          <p:nvSpPr>
            <p:cNvPr id="10323" name="Freeform 83"/>
            <p:cNvSpPr>
              <a:spLocks/>
            </p:cNvSpPr>
            <p:nvPr/>
          </p:nvSpPr>
          <p:spPr bwMode="auto">
            <a:xfrm>
              <a:off x="2336" y="652"/>
              <a:ext cx="53" cy="16"/>
            </a:xfrm>
            <a:custGeom>
              <a:avLst/>
              <a:gdLst/>
              <a:ahLst/>
              <a:cxnLst>
                <a:cxn ang="0">
                  <a:pos x="51" y="15"/>
                </a:cxn>
                <a:cxn ang="0">
                  <a:pos x="0" y="8"/>
                </a:cxn>
                <a:cxn ang="0">
                  <a:pos x="1" y="0"/>
                </a:cxn>
                <a:cxn ang="0">
                  <a:pos x="52" y="8"/>
                </a:cxn>
                <a:cxn ang="0">
                  <a:pos x="51" y="15"/>
                </a:cxn>
              </a:cxnLst>
              <a:rect l="0" t="0" r="r" b="b"/>
              <a:pathLst>
                <a:path w="53" h="16">
                  <a:moveTo>
                    <a:pt x="51" y="15"/>
                  </a:moveTo>
                  <a:lnTo>
                    <a:pt x="0" y="8"/>
                  </a:lnTo>
                  <a:lnTo>
                    <a:pt x="1" y="0"/>
                  </a:lnTo>
                  <a:lnTo>
                    <a:pt x="52" y="8"/>
                  </a:lnTo>
                  <a:lnTo>
                    <a:pt x="51" y="15"/>
                  </a:lnTo>
                </a:path>
              </a:pathLst>
            </a:custGeom>
            <a:noFill/>
            <a:ln w="9525" cap="flat" cmpd="sng">
              <a:solidFill>
                <a:schemeClr val="tx2"/>
              </a:solidFill>
              <a:prstDash val="solid"/>
              <a:round/>
              <a:headEnd/>
              <a:tailEnd/>
            </a:ln>
            <a:effectLst/>
          </p:spPr>
          <p:txBody>
            <a:bodyPr/>
            <a:lstStyle/>
            <a:p>
              <a:endParaRPr lang="hu-HU"/>
            </a:p>
          </p:txBody>
        </p:sp>
        <p:sp>
          <p:nvSpPr>
            <p:cNvPr id="10324" name="Freeform 84"/>
            <p:cNvSpPr>
              <a:spLocks/>
            </p:cNvSpPr>
            <p:nvPr/>
          </p:nvSpPr>
          <p:spPr bwMode="auto">
            <a:xfrm>
              <a:off x="2375" y="672"/>
              <a:ext cx="17" cy="35"/>
            </a:xfrm>
            <a:custGeom>
              <a:avLst/>
              <a:gdLst/>
              <a:ahLst/>
              <a:cxnLst>
                <a:cxn ang="0">
                  <a:pos x="0" y="2"/>
                </a:cxn>
                <a:cxn ang="0">
                  <a:pos x="9" y="34"/>
                </a:cxn>
                <a:cxn ang="0">
                  <a:pos x="16" y="32"/>
                </a:cxn>
                <a:cxn ang="0">
                  <a:pos x="8" y="0"/>
                </a:cxn>
                <a:cxn ang="0">
                  <a:pos x="0" y="2"/>
                </a:cxn>
              </a:cxnLst>
              <a:rect l="0" t="0" r="r" b="b"/>
              <a:pathLst>
                <a:path w="17" h="35">
                  <a:moveTo>
                    <a:pt x="0" y="2"/>
                  </a:moveTo>
                  <a:lnTo>
                    <a:pt x="9" y="34"/>
                  </a:lnTo>
                  <a:lnTo>
                    <a:pt x="16" y="32"/>
                  </a:lnTo>
                  <a:lnTo>
                    <a:pt x="8" y="0"/>
                  </a:lnTo>
                  <a:lnTo>
                    <a:pt x="0" y="2"/>
                  </a:lnTo>
                </a:path>
              </a:pathLst>
            </a:custGeom>
            <a:noFill/>
            <a:ln w="9525" cap="flat" cmpd="sng">
              <a:solidFill>
                <a:schemeClr val="tx2"/>
              </a:solidFill>
              <a:prstDash val="solid"/>
              <a:round/>
              <a:headEnd/>
              <a:tailEnd/>
            </a:ln>
            <a:effectLst/>
          </p:spPr>
          <p:txBody>
            <a:bodyPr/>
            <a:lstStyle/>
            <a:p>
              <a:endParaRPr lang="hu-HU"/>
            </a:p>
          </p:txBody>
        </p:sp>
        <p:sp>
          <p:nvSpPr>
            <p:cNvPr id="10325" name="Freeform 85"/>
            <p:cNvSpPr>
              <a:spLocks/>
            </p:cNvSpPr>
            <p:nvPr/>
          </p:nvSpPr>
          <p:spPr bwMode="auto">
            <a:xfrm>
              <a:off x="2374" y="401"/>
              <a:ext cx="90" cy="54"/>
            </a:xfrm>
            <a:custGeom>
              <a:avLst/>
              <a:gdLst/>
              <a:ahLst/>
              <a:cxnLst>
                <a:cxn ang="0">
                  <a:pos x="86" y="53"/>
                </a:cxn>
                <a:cxn ang="0">
                  <a:pos x="0" y="7"/>
                </a:cxn>
                <a:cxn ang="0">
                  <a:pos x="4" y="0"/>
                </a:cxn>
                <a:cxn ang="0">
                  <a:pos x="89" y="47"/>
                </a:cxn>
                <a:cxn ang="0">
                  <a:pos x="86" y="53"/>
                </a:cxn>
              </a:cxnLst>
              <a:rect l="0" t="0" r="r" b="b"/>
              <a:pathLst>
                <a:path w="90" h="54">
                  <a:moveTo>
                    <a:pt x="86" y="53"/>
                  </a:moveTo>
                  <a:lnTo>
                    <a:pt x="0" y="7"/>
                  </a:lnTo>
                  <a:lnTo>
                    <a:pt x="4" y="0"/>
                  </a:lnTo>
                  <a:lnTo>
                    <a:pt x="89" y="47"/>
                  </a:lnTo>
                  <a:lnTo>
                    <a:pt x="86" y="53"/>
                  </a:lnTo>
                </a:path>
              </a:pathLst>
            </a:custGeom>
            <a:noFill/>
            <a:ln w="9525" cap="flat" cmpd="sng">
              <a:solidFill>
                <a:schemeClr val="tx2"/>
              </a:solidFill>
              <a:prstDash val="solid"/>
              <a:round/>
              <a:headEnd/>
              <a:tailEnd/>
            </a:ln>
            <a:effectLst/>
          </p:spPr>
          <p:txBody>
            <a:bodyPr/>
            <a:lstStyle/>
            <a:p>
              <a:endParaRPr lang="hu-HU"/>
            </a:p>
          </p:txBody>
        </p:sp>
        <p:sp>
          <p:nvSpPr>
            <p:cNvPr id="10326" name="Freeform 86"/>
            <p:cNvSpPr>
              <a:spLocks/>
            </p:cNvSpPr>
            <p:nvPr/>
          </p:nvSpPr>
          <p:spPr bwMode="auto">
            <a:xfrm>
              <a:off x="2332" y="401"/>
              <a:ext cx="46" cy="18"/>
            </a:xfrm>
            <a:custGeom>
              <a:avLst/>
              <a:gdLst/>
              <a:ahLst/>
              <a:cxnLst>
                <a:cxn ang="0">
                  <a:pos x="43" y="0"/>
                </a:cxn>
                <a:cxn ang="0">
                  <a:pos x="0" y="9"/>
                </a:cxn>
                <a:cxn ang="0">
                  <a:pos x="2" y="17"/>
                </a:cxn>
                <a:cxn ang="0">
                  <a:pos x="45" y="7"/>
                </a:cxn>
                <a:cxn ang="0">
                  <a:pos x="43" y="0"/>
                </a:cxn>
              </a:cxnLst>
              <a:rect l="0" t="0" r="r" b="b"/>
              <a:pathLst>
                <a:path w="46" h="18">
                  <a:moveTo>
                    <a:pt x="43" y="0"/>
                  </a:moveTo>
                  <a:lnTo>
                    <a:pt x="0" y="9"/>
                  </a:lnTo>
                  <a:lnTo>
                    <a:pt x="2" y="17"/>
                  </a:lnTo>
                  <a:lnTo>
                    <a:pt x="45" y="7"/>
                  </a:lnTo>
                  <a:lnTo>
                    <a:pt x="43" y="0"/>
                  </a:lnTo>
                </a:path>
              </a:pathLst>
            </a:custGeom>
            <a:noFill/>
            <a:ln w="9525" cap="flat" cmpd="sng">
              <a:solidFill>
                <a:schemeClr val="tx2"/>
              </a:solidFill>
              <a:prstDash val="solid"/>
              <a:round/>
              <a:headEnd/>
              <a:tailEnd/>
            </a:ln>
            <a:effectLst/>
          </p:spPr>
          <p:txBody>
            <a:bodyPr/>
            <a:lstStyle/>
            <a:p>
              <a:endParaRPr lang="hu-HU"/>
            </a:p>
          </p:txBody>
        </p:sp>
        <p:sp>
          <p:nvSpPr>
            <p:cNvPr id="10327" name="Freeform 87"/>
            <p:cNvSpPr>
              <a:spLocks/>
            </p:cNvSpPr>
            <p:nvPr/>
          </p:nvSpPr>
          <p:spPr bwMode="auto">
            <a:xfrm>
              <a:off x="2369" y="368"/>
              <a:ext cx="9" cy="35"/>
            </a:xfrm>
            <a:custGeom>
              <a:avLst/>
              <a:gdLst/>
              <a:ahLst/>
              <a:cxnLst>
                <a:cxn ang="0">
                  <a:pos x="0" y="34"/>
                </a:cxn>
                <a:cxn ang="0">
                  <a:pos x="0" y="0"/>
                </a:cxn>
                <a:cxn ang="0">
                  <a:pos x="8" y="0"/>
                </a:cxn>
                <a:cxn ang="0">
                  <a:pos x="8" y="34"/>
                </a:cxn>
                <a:cxn ang="0">
                  <a:pos x="0" y="34"/>
                </a:cxn>
              </a:cxnLst>
              <a:rect l="0" t="0" r="r" b="b"/>
              <a:pathLst>
                <a:path w="9" h="35">
                  <a:moveTo>
                    <a:pt x="0" y="34"/>
                  </a:moveTo>
                  <a:lnTo>
                    <a:pt x="0" y="0"/>
                  </a:lnTo>
                  <a:lnTo>
                    <a:pt x="8" y="0"/>
                  </a:lnTo>
                  <a:lnTo>
                    <a:pt x="8" y="34"/>
                  </a:lnTo>
                  <a:lnTo>
                    <a:pt x="0" y="34"/>
                  </a:lnTo>
                </a:path>
              </a:pathLst>
            </a:custGeom>
            <a:noFill/>
            <a:ln w="9525" cap="flat" cmpd="sng">
              <a:solidFill>
                <a:schemeClr val="tx2"/>
              </a:solidFill>
              <a:prstDash val="solid"/>
              <a:round/>
              <a:headEnd/>
              <a:tailEnd/>
            </a:ln>
            <a:effectLst/>
          </p:spPr>
          <p:txBody>
            <a:bodyPr/>
            <a:lstStyle/>
            <a:p>
              <a:endParaRPr lang="hu-HU"/>
            </a:p>
          </p:txBody>
        </p:sp>
      </p:grpSp>
      <p:grpSp>
        <p:nvGrpSpPr>
          <p:cNvPr id="6" name="Group 88"/>
          <p:cNvGrpSpPr>
            <a:grpSpLocks/>
          </p:cNvGrpSpPr>
          <p:nvPr/>
        </p:nvGrpSpPr>
        <p:grpSpPr bwMode="auto">
          <a:xfrm>
            <a:off x="3781425" y="2008188"/>
            <a:ext cx="850900" cy="812800"/>
            <a:chOff x="2382" y="1265"/>
            <a:chExt cx="536" cy="512"/>
          </a:xfrm>
        </p:grpSpPr>
        <p:sp>
          <p:nvSpPr>
            <p:cNvPr id="10329" name="Oval 89"/>
            <p:cNvSpPr>
              <a:spLocks noChangeArrowheads="1"/>
            </p:cNvSpPr>
            <p:nvPr/>
          </p:nvSpPr>
          <p:spPr bwMode="auto">
            <a:xfrm>
              <a:off x="2490" y="1378"/>
              <a:ext cx="289" cy="284"/>
            </a:xfrm>
            <a:prstGeom prst="ellipse">
              <a:avLst/>
            </a:prstGeom>
            <a:noFill/>
            <a:ln w="9525">
              <a:solidFill>
                <a:schemeClr val="tx2"/>
              </a:solidFill>
              <a:round/>
              <a:headEnd/>
              <a:tailEnd/>
            </a:ln>
            <a:effectLst/>
          </p:spPr>
          <p:txBody>
            <a:bodyPr wrap="none" anchor="ctr"/>
            <a:lstStyle/>
            <a:p>
              <a:endParaRPr lang="hu-HU"/>
            </a:p>
          </p:txBody>
        </p:sp>
        <p:sp>
          <p:nvSpPr>
            <p:cNvPr id="10330" name="Oval 90" descr="Vastag átlós felfelé"/>
            <p:cNvSpPr>
              <a:spLocks noChangeArrowheads="1"/>
            </p:cNvSpPr>
            <p:nvPr/>
          </p:nvSpPr>
          <p:spPr bwMode="auto">
            <a:xfrm>
              <a:off x="2526" y="1442"/>
              <a:ext cx="140" cy="136"/>
            </a:xfrm>
            <a:prstGeom prst="ellipse">
              <a:avLst/>
            </a:prstGeom>
            <a:pattFill prst="wdUpDiag">
              <a:fgClr>
                <a:schemeClr val="tx2"/>
              </a:fgClr>
              <a:bgClr>
                <a:schemeClr val="bg1"/>
              </a:bgClr>
            </a:pattFill>
            <a:ln w="9525">
              <a:solidFill>
                <a:schemeClr val="tx2"/>
              </a:solidFill>
              <a:round/>
              <a:headEnd/>
              <a:tailEnd/>
            </a:ln>
            <a:effectLst/>
          </p:spPr>
          <p:txBody>
            <a:bodyPr wrap="none" anchor="ctr"/>
            <a:lstStyle/>
            <a:p>
              <a:endParaRPr lang="hu-HU"/>
            </a:p>
          </p:txBody>
        </p:sp>
        <p:sp>
          <p:nvSpPr>
            <p:cNvPr id="10331" name="Freeform 91"/>
            <p:cNvSpPr>
              <a:spLocks/>
            </p:cNvSpPr>
            <p:nvPr/>
          </p:nvSpPr>
          <p:spPr bwMode="auto">
            <a:xfrm>
              <a:off x="2624" y="1295"/>
              <a:ext cx="8" cy="94"/>
            </a:xfrm>
            <a:custGeom>
              <a:avLst/>
              <a:gdLst/>
              <a:ahLst/>
              <a:cxnLst>
                <a:cxn ang="0">
                  <a:pos x="0" y="0"/>
                </a:cxn>
                <a:cxn ang="0">
                  <a:pos x="0" y="93"/>
                </a:cxn>
                <a:cxn ang="0">
                  <a:pos x="7" y="93"/>
                </a:cxn>
                <a:cxn ang="0">
                  <a:pos x="7" y="0"/>
                </a:cxn>
                <a:cxn ang="0">
                  <a:pos x="0" y="0"/>
                </a:cxn>
              </a:cxnLst>
              <a:rect l="0" t="0" r="r" b="b"/>
              <a:pathLst>
                <a:path w="8" h="94">
                  <a:moveTo>
                    <a:pt x="0" y="0"/>
                  </a:moveTo>
                  <a:lnTo>
                    <a:pt x="0" y="93"/>
                  </a:lnTo>
                  <a:lnTo>
                    <a:pt x="7" y="93"/>
                  </a:lnTo>
                  <a:lnTo>
                    <a:pt x="7" y="0"/>
                  </a:lnTo>
                  <a:lnTo>
                    <a:pt x="0" y="0"/>
                  </a:lnTo>
                </a:path>
              </a:pathLst>
            </a:custGeom>
            <a:noFill/>
            <a:ln w="9525" cap="flat" cmpd="sng">
              <a:solidFill>
                <a:schemeClr val="tx2"/>
              </a:solidFill>
              <a:prstDash val="solid"/>
              <a:round/>
              <a:headEnd/>
              <a:tailEnd/>
            </a:ln>
            <a:effectLst/>
          </p:spPr>
          <p:txBody>
            <a:bodyPr/>
            <a:lstStyle/>
            <a:p>
              <a:endParaRPr lang="hu-HU"/>
            </a:p>
          </p:txBody>
        </p:sp>
        <p:sp>
          <p:nvSpPr>
            <p:cNvPr id="10332" name="Freeform 92"/>
            <p:cNvSpPr>
              <a:spLocks/>
            </p:cNvSpPr>
            <p:nvPr/>
          </p:nvSpPr>
          <p:spPr bwMode="auto">
            <a:xfrm>
              <a:off x="2580" y="1267"/>
              <a:ext cx="53" cy="34"/>
            </a:xfrm>
            <a:custGeom>
              <a:avLst/>
              <a:gdLst/>
              <a:ahLst/>
              <a:cxnLst>
                <a:cxn ang="0">
                  <a:pos x="0" y="7"/>
                </a:cxn>
                <a:cxn ang="0">
                  <a:pos x="48" y="33"/>
                </a:cxn>
                <a:cxn ang="0">
                  <a:pos x="52" y="27"/>
                </a:cxn>
                <a:cxn ang="0">
                  <a:pos x="4" y="0"/>
                </a:cxn>
                <a:cxn ang="0">
                  <a:pos x="0" y="7"/>
                </a:cxn>
              </a:cxnLst>
              <a:rect l="0" t="0" r="r" b="b"/>
              <a:pathLst>
                <a:path w="53" h="34">
                  <a:moveTo>
                    <a:pt x="0" y="7"/>
                  </a:moveTo>
                  <a:lnTo>
                    <a:pt x="48" y="33"/>
                  </a:lnTo>
                  <a:lnTo>
                    <a:pt x="52" y="27"/>
                  </a:lnTo>
                  <a:lnTo>
                    <a:pt x="4" y="0"/>
                  </a:lnTo>
                  <a:lnTo>
                    <a:pt x="0" y="7"/>
                  </a:lnTo>
                </a:path>
              </a:pathLst>
            </a:custGeom>
            <a:noFill/>
            <a:ln w="9525" cap="flat" cmpd="sng">
              <a:solidFill>
                <a:schemeClr val="tx2"/>
              </a:solidFill>
              <a:prstDash val="solid"/>
              <a:round/>
              <a:headEnd/>
              <a:tailEnd/>
            </a:ln>
            <a:effectLst/>
          </p:spPr>
          <p:txBody>
            <a:bodyPr/>
            <a:lstStyle/>
            <a:p>
              <a:endParaRPr lang="hu-HU"/>
            </a:p>
          </p:txBody>
        </p:sp>
        <p:sp>
          <p:nvSpPr>
            <p:cNvPr id="10333" name="Freeform 93"/>
            <p:cNvSpPr>
              <a:spLocks/>
            </p:cNvSpPr>
            <p:nvPr/>
          </p:nvSpPr>
          <p:spPr bwMode="auto">
            <a:xfrm>
              <a:off x="2630" y="1265"/>
              <a:ext cx="43" cy="39"/>
            </a:xfrm>
            <a:custGeom>
              <a:avLst/>
              <a:gdLst/>
              <a:ahLst/>
              <a:cxnLst>
                <a:cxn ang="0">
                  <a:pos x="0" y="32"/>
                </a:cxn>
                <a:cxn ang="0">
                  <a:pos x="37" y="0"/>
                </a:cxn>
                <a:cxn ang="0">
                  <a:pos x="42" y="6"/>
                </a:cxn>
                <a:cxn ang="0">
                  <a:pos x="6" y="38"/>
                </a:cxn>
                <a:cxn ang="0">
                  <a:pos x="0" y="32"/>
                </a:cxn>
              </a:cxnLst>
              <a:rect l="0" t="0" r="r" b="b"/>
              <a:pathLst>
                <a:path w="43" h="39">
                  <a:moveTo>
                    <a:pt x="0" y="32"/>
                  </a:moveTo>
                  <a:lnTo>
                    <a:pt x="37" y="0"/>
                  </a:lnTo>
                  <a:lnTo>
                    <a:pt x="42" y="6"/>
                  </a:lnTo>
                  <a:lnTo>
                    <a:pt x="6" y="38"/>
                  </a:lnTo>
                  <a:lnTo>
                    <a:pt x="0" y="32"/>
                  </a:lnTo>
                </a:path>
              </a:pathLst>
            </a:custGeom>
            <a:noFill/>
            <a:ln w="9525" cap="flat" cmpd="sng">
              <a:solidFill>
                <a:schemeClr val="tx2"/>
              </a:solidFill>
              <a:prstDash val="solid"/>
              <a:round/>
              <a:headEnd/>
              <a:tailEnd/>
            </a:ln>
            <a:effectLst/>
          </p:spPr>
          <p:txBody>
            <a:bodyPr/>
            <a:lstStyle/>
            <a:p>
              <a:endParaRPr lang="hu-HU"/>
            </a:p>
          </p:txBody>
        </p:sp>
        <p:sp>
          <p:nvSpPr>
            <p:cNvPr id="10334" name="Freeform 94"/>
            <p:cNvSpPr>
              <a:spLocks/>
            </p:cNvSpPr>
            <p:nvPr/>
          </p:nvSpPr>
          <p:spPr bwMode="auto">
            <a:xfrm>
              <a:off x="2742" y="1348"/>
              <a:ext cx="79" cy="66"/>
            </a:xfrm>
            <a:custGeom>
              <a:avLst/>
              <a:gdLst/>
              <a:ahLst/>
              <a:cxnLst>
                <a:cxn ang="0">
                  <a:pos x="0" y="59"/>
                </a:cxn>
                <a:cxn ang="0">
                  <a:pos x="74" y="0"/>
                </a:cxn>
                <a:cxn ang="0">
                  <a:pos x="78" y="6"/>
                </a:cxn>
                <a:cxn ang="0">
                  <a:pos x="4" y="65"/>
                </a:cxn>
                <a:cxn ang="0">
                  <a:pos x="0" y="59"/>
                </a:cxn>
              </a:cxnLst>
              <a:rect l="0" t="0" r="r" b="b"/>
              <a:pathLst>
                <a:path w="79" h="66">
                  <a:moveTo>
                    <a:pt x="0" y="59"/>
                  </a:moveTo>
                  <a:lnTo>
                    <a:pt x="74" y="0"/>
                  </a:lnTo>
                  <a:lnTo>
                    <a:pt x="78" y="6"/>
                  </a:lnTo>
                  <a:lnTo>
                    <a:pt x="4" y="65"/>
                  </a:lnTo>
                  <a:lnTo>
                    <a:pt x="0" y="59"/>
                  </a:lnTo>
                </a:path>
              </a:pathLst>
            </a:custGeom>
            <a:noFill/>
            <a:ln w="9525" cap="flat" cmpd="sng">
              <a:solidFill>
                <a:schemeClr val="tx2"/>
              </a:solidFill>
              <a:prstDash val="solid"/>
              <a:round/>
              <a:headEnd/>
              <a:tailEnd/>
            </a:ln>
            <a:effectLst/>
          </p:spPr>
          <p:txBody>
            <a:bodyPr/>
            <a:lstStyle/>
            <a:p>
              <a:endParaRPr lang="hu-HU"/>
            </a:p>
          </p:txBody>
        </p:sp>
        <p:sp>
          <p:nvSpPr>
            <p:cNvPr id="10335" name="Freeform 95"/>
            <p:cNvSpPr>
              <a:spLocks/>
            </p:cNvSpPr>
            <p:nvPr/>
          </p:nvSpPr>
          <p:spPr bwMode="auto">
            <a:xfrm>
              <a:off x="2809" y="1309"/>
              <a:ext cx="14" cy="39"/>
            </a:xfrm>
            <a:custGeom>
              <a:avLst/>
              <a:gdLst/>
              <a:ahLst/>
              <a:cxnLst>
                <a:cxn ang="0">
                  <a:pos x="5" y="38"/>
                </a:cxn>
                <a:cxn ang="0">
                  <a:pos x="0" y="1"/>
                </a:cxn>
                <a:cxn ang="0">
                  <a:pos x="7" y="0"/>
                </a:cxn>
                <a:cxn ang="0">
                  <a:pos x="13" y="37"/>
                </a:cxn>
                <a:cxn ang="0">
                  <a:pos x="5" y="38"/>
                </a:cxn>
              </a:cxnLst>
              <a:rect l="0" t="0" r="r" b="b"/>
              <a:pathLst>
                <a:path w="14" h="39">
                  <a:moveTo>
                    <a:pt x="5" y="38"/>
                  </a:moveTo>
                  <a:lnTo>
                    <a:pt x="0" y="1"/>
                  </a:lnTo>
                  <a:lnTo>
                    <a:pt x="7" y="0"/>
                  </a:lnTo>
                  <a:lnTo>
                    <a:pt x="13" y="37"/>
                  </a:lnTo>
                  <a:lnTo>
                    <a:pt x="5" y="38"/>
                  </a:lnTo>
                </a:path>
              </a:pathLst>
            </a:custGeom>
            <a:noFill/>
            <a:ln w="9525" cap="flat" cmpd="sng">
              <a:solidFill>
                <a:schemeClr val="tx2"/>
              </a:solidFill>
              <a:prstDash val="solid"/>
              <a:round/>
              <a:headEnd/>
              <a:tailEnd/>
            </a:ln>
            <a:effectLst/>
          </p:spPr>
          <p:txBody>
            <a:bodyPr/>
            <a:lstStyle/>
            <a:p>
              <a:endParaRPr lang="hu-HU"/>
            </a:p>
          </p:txBody>
        </p:sp>
        <p:sp>
          <p:nvSpPr>
            <p:cNvPr id="10336" name="Freeform 96"/>
            <p:cNvSpPr>
              <a:spLocks/>
            </p:cNvSpPr>
            <p:nvPr/>
          </p:nvSpPr>
          <p:spPr bwMode="auto">
            <a:xfrm>
              <a:off x="2815" y="1352"/>
              <a:ext cx="47" cy="9"/>
            </a:xfrm>
            <a:custGeom>
              <a:avLst/>
              <a:gdLst/>
              <a:ahLst/>
              <a:cxnLst>
                <a:cxn ang="0">
                  <a:pos x="0" y="8"/>
                </a:cxn>
                <a:cxn ang="0">
                  <a:pos x="46" y="8"/>
                </a:cxn>
                <a:cxn ang="0">
                  <a:pos x="46" y="0"/>
                </a:cxn>
                <a:cxn ang="0">
                  <a:pos x="0" y="0"/>
                </a:cxn>
                <a:cxn ang="0">
                  <a:pos x="0" y="8"/>
                </a:cxn>
              </a:cxnLst>
              <a:rect l="0" t="0" r="r" b="b"/>
              <a:pathLst>
                <a:path w="47" h="9">
                  <a:moveTo>
                    <a:pt x="0" y="8"/>
                  </a:moveTo>
                  <a:lnTo>
                    <a:pt x="46" y="8"/>
                  </a:lnTo>
                  <a:lnTo>
                    <a:pt x="46" y="0"/>
                  </a:lnTo>
                  <a:lnTo>
                    <a:pt x="0" y="0"/>
                  </a:lnTo>
                  <a:lnTo>
                    <a:pt x="0" y="8"/>
                  </a:lnTo>
                </a:path>
              </a:pathLst>
            </a:custGeom>
            <a:noFill/>
            <a:ln w="9525" cap="flat" cmpd="sng">
              <a:solidFill>
                <a:schemeClr val="tx2"/>
              </a:solidFill>
              <a:prstDash val="solid"/>
              <a:round/>
              <a:headEnd/>
              <a:tailEnd/>
            </a:ln>
            <a:effectLst/>
          </p:spPr>
          <p:txBody>
            <a:bodyPr/>
            <a:lstStyle/>
            <a:p>
              <a:endParaRPr lang="hu-HU"/>
            </a:p>
          </p:txBody>
        </p:sp>
        <p:sp>
          <p:nvSpPr>
            <p:cNvPr id="10337" name="Freeform 97"/>
            <p:cNvSpPr>
              <a:spLocks/>
            </p:cNvSpPr>
            <p:nvPr/>
          </p:nvSpPr>
          <p:spPr bwMode="auto">
            <a:xfrm>
              <a:off x="2735" y="1404"/>
              <a:ext cx="14" cy="18"/>
            </a:xfrm>
            <a:custGeom>
              <a:avLst/>
              <a:gdLst/>
              <a:ahLst/>
              <a:cxnLst>
                <a:cxn ang="0">
                  <a:pos x="6" y="0"/>
                </a:cxn>
                <a:cxn ang="0">
                  <a:pos x="0" y="14"/>
                </a:cxn>
                <a:cxn ang="0">
                  <a:pos x="7" y="17"/>
                </a:cxn>
                <a:cxn ang="0">
                  <a:pos x="13" y="2"/>
                </a:cxn>
                <a:cxn ang="0">
                  <a:pos x="6" y="0"/>
                </a:cxn>
              </a:cxnLst>
              <a:rect l="0" t="0" r="r" b="b"/>
              <a:pathLst>
                <a:path w="14" h="18">
                  <a:moveTo>
                    <a:pt x="6" y="0"/>
                  </a:moveTo>
                  <a:lnTo>
                    <a:pt x="0" y="14"/>
                  </a:lnTo>
                  <a:lnTo>
                    <a:pt x="7" y="17"/>
                  </a:lnTo>
                  <a:lnTo>
                    <a:pt x="13" y="2"/>
                  </a:lnTo>
                  <a:lnTo>
                    <a:pt x="6" y="0"/>
                  </a:lnTo>
                </a:path>
              </a:pathLst>
            </a:custGeom>
            <a:noFill/>
            <a:ln w="9525" cap="flat" cmpd="sng">
              <a:solidFill>
                <a:schemeClr val="tx2"/>
              </a:solidFill>
              <a:prstDash val="solid"/>
              <a:round/>
              <a:headEnd/>
              <a:tailEnd/>
            </a:ln>
            <a:effectLst/>
          </p:spPr>
          <p:txBody>
            <a:bodyPr/>
            <a:lstStyle/>
            <a:p>
              <a:endParaRPr lang="hu-HU"/>
            </a:p>
          </p:txBody>
        </p:sp>
        <p:sp>
          <p:nvSpPr>
            <p:cNvPr id="10338" name="Freeform 98"/>
            <p:cNvSpPr>
              <a:spLocks/>
            </p:cNvSpPr>
            <p:nvPr/>
          </p:nvSpPr>
          <p:spPr bwMode="auto">
            <a:xfrm>
              <a:off x="2781" y="1499"/>
              <a:ext cx="81" cy="8"/>
            </a:xfrm>
            <a:custGeom>
              <a:avLst/>
              <a:gdLst/>
              <a:ahLst/>
              <a:cxnLst>
                <a:cxn ang="0">
                  <a:pos x="0" y="7"/>
                </a:cxn>
                <a:cxn ang="0">
                  <a:pos x="80" y="7"/>
                </a:cxn>
                <a:cxn ang="0">
                  <a:pos x="80" y="0"/>
                </a:cxn>
                <a:cxn ang="0">
                  <a:pos x="0" y="0"/>
                </a:cxn>
                <a:cxn ang="0">
                  <a:pos x="0" y="7"/>
                </a:cxn>
              </a:cxnLst>
              <a:rect l="0" t="0" r="r" b="b"/>
              <a:pathLst>
                <a:path w="81" h="8">
                  <a:moveTo>
                    <a:pt x="0" y="7"/>
                  </a:moveTo>
                  <a:lnTo>
                    <a:pt x="80" y="7"/>
                  </a:lnTo>
                  <a:lnTo>
                    <a:pt x="80" y="0"/>
                  </a:lnTo>
                  <a:lnTo>
                    <a:pt x="0" y="0"/>
                  </a:lnTo>
                  <a:lnTo>
                    <a:pt x="0" y="7"/>
                  </a:lnTo>
                </a:path>
              </a:pathLst>
            </a:custGeom>
            <a:noFill/>
            <a:ln w="9525" cap="flat" cmpd="sng">
              <a:solidFill>
                <a:schemeClr val="tx2"/>
              </a:solidFill>
              <a:prstDash val="solid"/>
              <a:round/>
              <a:headEnd/>
              <a:tailEnd/>
            </a:ln>
            <a:effectLst/>
          </p:spPr>
          <p:txBody>
            <a:bodyPr/>
            <a:lstStyle/>
            <a:p>
              <a:endParaRPr lang="hu-HU"/>
            </a:p>
          </p:txBody>
        </p:sp>
        <p:sp>
          <p:nvSpPr>
            <p:cNvPr id="10339" name="Freeform 99"/>
            <p:cNvSpPr>
              <a:spLocks/>
            </p:cNvSpPr>
            <p:nvPr/>
          </p:nvSpPr>
          <p:spPr bwMode="auto">
            <a:xfrm>
              <a:off x="2854" y="1501"/>
              <a:ext cx="28" cy="11"/>
            </a:xfrm>
            <a:custGeom>
              <a:avLst/>
              <a:gdLst/>
              <a:ahLst/>
              <a:cxnLst>
                <a:cxn ang="0">
                  <a:pos x="0" y="3"/>
                </a:cxn>
                <a:cxn ang="0">
                  <a:pos x="26" y="0"/>
                </a:cxn>
                <a:cxn ang="0">
                  <a:pos x="27" y="8"/>
                </a:cxn>
                <a:cxn ang="0">
                  <a:pos x="1" y="10"/>
                </a:cxn>
                <a:cxn ang="0">
                  <a:pos x="0" y="3"/>
                </a:cxn>
              </a:cxnLst>
              <a:rect l="0" t="0" r="r" b="b"/>
              <a:pathLst>
                <a:path w="28" h="11">
                  <a:moveTo>
                    <a:pt x="0" y="3"/>
                  </a:moveTo>
                  <a:lnTo>
                    <a:pt x="26" y="0"/>
                  </a:lnTo>
                  <a:lnTo>
                    <a:pt x="27" y="8"/>
                  </a:lnTo>
                  <a:lnTo>
                    <a:pt x="1" y="10"/>
                  </a:lnTo>
                  <a:lnTo>
                    <a:pt x="0" y="3"/>
                  </a:lnTo>
                </a:path>
              </a:pathLst>
            </a:custGeom>
            <a:noFill/>
            <a:ln w="9525" cap="flat" cmpd="sng">
              <a:solidFill>
                <a:schemeClr val="tx2"/>
              </a:solidFill>
              <a:prstDash val="solid"/>
              <a:round/>
              <a:headEnd/>
              <a:tailEnd/>
            </a:ln>
            <a:effectLst/>
          </p:spPr>
          <p:txBody>
            <a:bodyPr/>
            <a:lstStyle/>
            <a:p>
              <a:endParaRPr lang="hu-HU"/>
            </a:p>
          </p:txBody>
        </p:sp>
        <p:sp>
          <p:nvSpPr>
            <p:cNvPr id="10340" name="Freeform 100"/>
            <p:cNvSpPr>
              <a:spLocks/>
            </p:cNvSpPr>
            <p:nvPr/>
          </p:nvSpPr>
          <p:spPr bwMode="auto">
            <a:xfrm>
              <a:off x="2875" y="1466"/>
              <a:ext cx="33" cy="40"/>
            </a:xfrm>
            <a:custGeom>
              <a:avLst/>
              <a:gdLst/>
              <a:ahLst/>
              <a:cxnLst>
                <a:cxn ang="0">
                  <a:pos x="0" y="34"/>
                </a:cxn>
                <a:cxn ang="0">
                  <a:pos x="25" y="0"/>
                </a:cxn>
                <a:cxn ang="0">
                  <a:pos x="32" y="5"/>
                </a:cxn>
                <a:cxn ang="0">
                  <a:pos x="6" y="39"/>
                </a:cxn>
                <a:cxn ang="0">
                  <a:pos x="0" y="34"/>
                </a:cxn>
              </a:cxnLst>
              <a:rect l="0" t="0" r="r" b="b"/>
              <a:pathLst>
                <a:path w="33" h="40">
                  <a:moveTo>
                    <a:pt x="0" y="34"/>
                  </a:moveTo>
                  <a:lnTo>
                    <a:pt x="25" y="0"/>
                  </a:lnTo>
                  <a:lnTo>
                    <a:pt x="32" y="5"/>
                  </a:lnTo>
                  <a:lnTo>
                    <a:pt x="6" y="39"/>
                  </a:lnTo>
                  <a:lnTo>
                    <a:pt x="0" y="34"/>
                  </a:lnTo>
                </a:path>
              </a:pathLst>
            </a:custGeom>
            <a:noFill/>
            <a:ln w="9525" cap="flat" cmpd="sng">
              <a:solidFill>
                <a:schemeClr val="tx2"/>
              </a:solidFill>
              <a:prstDash val="solid"/>
              <a:round/>
              <a:headEnd/>
              <a:tailEnd/>
            </a:ln>
            <a:effectLst/>
          </p:spPr>
          <p:txBody>
            <a:bodyPr/>
            <a:lstStyle/>
            <a:p>
              <a:endParaRPr lang="hu-HU"/>
            </a:p>
          </p:txBody>
        </p:sp>
        <p:sp>
          <p:nvSpPr>
            <p:cNvPr id="10341" name="Freeform 101"/>
            <p:cNvSpPr>
              <a:spLocks/>
            </p:cNvSpPr>
            <p:nvPr/>
          </p:nvSpPr>
          <p:spPr bwMode="auto">
            <a:xfrm>
              <a:off x="2875" y="1507"/>
              <a:ext cx="43" cy="36"/>
            </a:xfrm>
            <a:custGeom>
              <a:avLst/>
              <a:gdLst/>
              <a:ahLst/>
              <a:cxnLst>
                <a:cxn ang="0">
                  <a:pos x="0" y="6"/>
                </a:cxn>
                <a:cxn ang="0">
                  <a:pos x="37" y="35"/>
                </a:cxn>
                <a:cxn ang="0">
                  <a:pos x="42" y="29"/>
                </a:cxn>
                <a:cxn ang="0">
                  <a:pos x="5" y="0"/>
                </a:cxn>
                <a:cxn ang="0">
                  <a:pos x="0" y="6"/>
                </a:cxn>
              </a:cxnLst>
              <a:rect l="0" t="0" r="r" b="b"/>
              <a:pathLst>
                <a:path w="43" h="36">
                  <a:moveTo>
                    <a:pt x="0" y="6"/>
                  </a:moveTo>
                  <a:lnTo>
                    <a:pt x="37" y="35"/>
                  </a:lnTo>
                  <a:lnTo>
                    <a:pt x="42" y="29"/>
                  </a:lnTo>
                  <a:lnTo>
                    <a:pt x="5" y="0"/>
                  </a:lnTo>
                  <a:lnTo>
                    <a:pt x="0" y="6"/>
                  </a:lnTo>
                </a:path>
              </a:pathLst>
            </a:custGeom>
            <a:noFill/>
            <a:ln w="9525" cap="flat" cmpd="sng">
              <a:solidFill>
                <a:schemeClr val="tx2"/>
              </a:solidFill>
              <a:prstDash val="solid"/>
              <a:round/>
              <a:headEnd/>
              <a:tailEnd/>
            </a:ln>
            <a:effectLst/>
          </p:spPr>
          <p:txBody>
            <a:bodyPr/>
            <a:lstStyle/>
            <a:p>
              <a:endParaRPr lang="hu-HU"/>
            </a:p>
          </p:txBody>
        </p:sp>
        <p:sp>
          <p:nvSpPr>
            <p:cNvPr id="10342" name="Freeform 102"/>
            <p:cNvSpPr>
              <a:spLocks/>
            </p:cNvSpPr>
            <p:nvPr/>
          </p:nvSpPr>
          <p:spPr bwMode="auto">
            <a:xfrm>
              <a:off x="2632" y="1644"/>
              <a:ext cx="9" cy="97"/>
            </a:xfrm>
            <a:custGeom>
              <a:avLst/>
              <a:gdLst/>
              <a:ahLst/>
              <a:cxnLst>
                <a:cxn ang="0">
                  <a:pos x="0" y="0"/>
                </a:cxn>
                <a:cxn ang="0">
                  <a:pos x="0" y="96"/>
                </a:cxn>
                <a:cxn ang="0">
                  <a:pos x="8" y="96"/>
                </a:cxn>
                <a:cxn ang="0">
                  <a:pos x="8" y="0"/>
                </a:cxn>
                <a:cxn ang="0">
                  <a:pos x="0" y="0"/>
                </a:cxn>
              </a:cxnLst>
              <a:rect l="0" t="0" r="r" b="b"/>
              <a:pathLst>
                <a:path w="9" h="97">
                  <a:moveTo>
                    <a:pt x="0" y="0"/>
                  </a:moveTo>
                  <a:lnTo>
                    <a:pt x="0" y="96"/>
                  </a:lnTo>
                  <a:lnTo>
                    <a:pt x="8" y="96"/>
                  </a:lnTo>
                  <a:lnTo>
                    <a:pt x="8" y="0"/>
                  </a:lnTo>
                  <a:lnTo>
                    <a:pt x="0" y="0"/>
                  </a:lnTo>
                </a:path>
              </a:pathLst>
            </a:custGeom>
            <a:noFill/>
            <a:ln w="9525" cap="flat" cmpd="sng">
              <a:solidFill>
                <a:schemeClr val="tx2"/>
              </a:solidFill>
              <a:prstDash val="solid"/>
              <a:round/>
              <a:headEnd/>
              <a:tailEnd/>
            </a:ln>
            <a:effectLst/>
          </p:spPr>
          <p:txBody>
            <a:bodyPr/>
            <a:lstStyle/>
            <a:p>
              <a:endParaRPr lang="hu-HU"/>
            </a:p>
          </p:txBody>
        </p:sp>
        <p:sp>
          <p:nvSpPr>
            <p:cNvPr id="10343" name="Freeform 103"/>
            <p:cNvSpPr>
              <a:spLocks/>
            </p:cNvSpPr>
            <p:nvPr/>
          </p:nvSpPr>
          <p:spPr bwMode="auto">
            <a:xfrm>
              <a:off x="2590" y="1738"/>
              <a:ext cx="35" cy="39"/>
            </a:xfrm>
            <a:custGeom>
              <a:avLst/>
              <a:gdLst/>
              <a:ahLst/>
              <a:cxnLst>
                <a:cxn ang="0">
                  <a:pos x="29" y="0"/>
                </a:cxn>
                <a:cxn ang="0">
                  <a:pos x="0" y="33"/>
                </a:cxn>
                <a:cxn ang="0">
                  <a:pos x="6" y="38"/>
                </a:cxn>
                <a:cxn ang="0">
                  <a:pos x="34" y="4"/>
                </a:cxn>
                <a:cxn ang="0">
                  <a:pos x="29" y="0"/>
                </a:cxn>
              </a:cxnLst>
              <a:rect l="0" t="0" r="r" b="b"/>
              <a:pathLst>
                <a:path w="35" h="39">
                  <a:moveTo>
                    <a:pt x="29" y="0"/>
                  </a:moveTo>
                  <a:lnTo>
                    <a:pt x="0" y="33"/>
                  </a:lnTo>
                  <a:lnTo>
                    <a:pt x="6" y="38"/>
                  </a:lnTo>
                  <a:lnTo>
                    <a:pt x="34" y="4"/>
                  </a:lnTo>
                  <a:lnTo>
                    <a:pt x="29" y="0"/>
                  </a:lnTo>
                </a:path>
              </a:pathLst>
            </a:custGeom>
            <a:noFill/>
            <a:ln w="9525" cap="flat" cmpd="sng">
              <a:solidFill>
                <a:schemeClr val="tx2"/>
              </a:solidFill>
              <a:prstDash val="solid"/>
              <a:round/>
              <a:headEnd/>
              <a:tailEnd/>
            </a:ln>
            <a:effectLst/>
          </p:spPr>
          <p:txBody>
            <a:bodyPr/>
            <a:lstStyle/>
            <a:p>
              <a:endParaRPr lang="hu-HU"/>
            </a:p>
          </p:txBody>
        </p:sp>
        <p:sp>
          <p:nvSpPr>
            <p:cNvPr id="10344" name="Freeform 104"/>
            <p:cNvSpPr>
              <a:spLocks/>
            </p:cNvSpPr>
            <p:nvPr/>
          </p:nvSpPr>
          <p:spPr bwMode="auto">
            <a:xfrm>
              <a:off x="2639" y="1742"/>
              <a:ext cx="30" cy="35"/>
            </a:xfrm>
            <a:custGeom>
              <a:avLst/>
              <a:gdLst/>
              <a:ahLst/>
              <a:cxnLst>
                <a:cxn ang="0">
                  <a:pos x="0" y="5"/>
                </a:cxn>
                <a:cxn ang="0">
                  <a:pos x="22" y="34"/>
                </a:cxn>
                <a:cxn ang="0">
                  <a:pos x="29" y="29"/>
                </a:cxn>
                <a:cxn ang="0">
                  <a:pos x="6" y="0"/>
                </a:cxn>
                <a:cxn ang="0">
                  <a:pos x="0" y="5"/>
                </a:cxn>
              </a:cxnLst>
              <a:rect l="0" t="0" r="r" b="b"/>
              <a:pathLst>
                <a:path w="30" h="35">
                  <a:moveTo>
                    <a:pt x="0" y="5"/>
                  </a:moveTo>
                  <a:lnTo>
                    <a:pt x="22" y="34"/>
                  </a:lnTo>
                  <a:lnTo>
                    <a:pt x="29" y="29"/>
                  </a:lnTo>
                  <a:lnTo>
                    <a:pt x="6" y="0"/>
                  </a:lnTo>
                  <a:lnTo>
                    <a:pt x="0" y="5"/>
                  </a:lnTo>
                </a:path>
              </a:pathLst>
            </a:custGeom>
            <a:noFill/>
            <a:ln w="9525" cap="flat" cmpd="sng">
              <a:solidFill>
                <a:schemeClr val="tx2"/>
              </a:solidFill>
              <a:prstDash val="solid"/>
              <a:round/>
              <a:headEnd/>
              <a:tailEnd/>
            </a:ln>
            <a:effectLst/>
          </p:spPr>
          <p:txBody>
            <a:bodyPr/>
            <a:lstStyle/>
            <a:p>
              <a:endParaRPr lang="hu-HU"/>
            </a:p>
          </p:txBody>
        </p:sp>
        <p:sp>
          <p:nvSpPr>
            <p:cNvPr id="10345" name="Freeform 105"/>
            <p:cNvSpPr>
              <a:spLocks/>
            </p:cNvSpPr>
            <p:nvPr/>
          </p:nvSpPr>
          <p:spPr bwMode="auto">
            <a:xfrm>
              <a:off x="2753" y="1590"/>
              <a:ext cx="77" cy="61"/>
            </a:xfrm>
            <a:custGeom>
              <a:avLst/>
              <a:gdLst/>
              <a:ahLst/>
              <a:cxnLst>
                <a:cxn ang="0">
                  <a:pos x="0" y="6"/>
                </a:cxn>
                <a:cxn ang="0">
                  <a:pos x="71" y="60"/>
                </a:cxn>
                <a:cxn ang="0">
                  <a:pos x="76" y="54"/>
                </a:cxn>
                <a:cxn ang="0">
                  <a:pos x="5" y="0"/>
                </a:cxn>
                <a:cxn ang="0">
                  <a:pos x="0" y="6"/>
                </a:cxn>
              </a:cxnLst>
              <a:rect l="0" t="0" r="r" b="b"/>
              <a:pathLst>
                <a:path w="77" h="61">
                  <a:moveTo>
                    <a:pt x="0" y="6"/>
                  </a:moveTo>
                  <a:lnTo>
                    <a:pt x="71" y="60"/>
                  </a:lnTo>
                  <a:lnTo>
                    <a:pt x="76" y="54"/>
                  </a:lnTo>
                  <a:lnTo>
                    <a:pt x="5" y="0"/>
                  </a:lnTo>
                  <a:lnTo>
                    <a:pt x="0" y="6"/>
                  </a:lnTo>
                </a:path>
              </a:pathLst>
            </a:custGeom>
            <a:noFill/>
            <a:ln w="9525" cap="flat" cmpd="sng">
              <a:solidFill>
                <a:schemeClr val="tx2"/>
              </a:solidFill>
              <a:prstDash val="solid"/>
              <a:round/>
              <a:headEnd/>
              <a:tailEnd/>
            </a:ln>
            <a:effectLst/>
          </p:spPr>
          <p:txBody>
            <a:bodyPr/>
            <a:lstStyle/>
            <a:p>
              <a:endParaRPr lang="hu-HU"/>
            </a:p>
          </p:txBody>
        </p:sp>
        <p:sp>
          <p:nvSpPr>
            <p:cNvPr id="10346" name="Freeform 106"/>
            <p:cNvSpPr>
              <a:spLocks/>
            </p:cNvSpPr>
            <p:nvPr/>
          </p:nvSpPr>
          <p:spPr bwMode="auto">
            <a:xfrm>
              <a:off x="2826" y="1636"/>
              <a:ext cx="39" cy="16"/>
            </a:xfrm>
            <a:custGeom>
              <a:avLst/>
              <a:gdLst/>
              <a:ahLst/>
              <a:cxnLst>
                <a:cxn ang="0">
                  <a:pos x="0" y="7"/>
                </a:cxn>
                <a:cxn ang="0">
                  <a:pos x="37" y="0"/>
                </a:cxn>
                <a:cxn ang="0">
                  <a:pos x="38" y="7"/>
                </a:cxn>
                <a:cxn ang="0">
                  <a:pos x="2" y="15"/>
                </a:cxn>
                <a:cxn ang="0">
                  <a:pos x="0" y="7"/>
                </a:cxn>
              </a:cxnLst>
              <a:rect l="0" t="0" r="r" b="b"/>
              <a:pathLst>
                <a:path w="39" h="16">
                  <a:moveTo>
                    <a:pt x="0" y="7"/>
                  </a:moveTo>
                  <a:lnTo>
                    <a:pt x="37" y="0"/>
                  </a:lnTo>
                  <a:lnTo>
                    <a:pt x="38" y="7"/>
                  </a:lnTo>
                  <a:lnTo>
                    <a:pt x="2" y="15"/>
                  </a:lnTo>
                  <a:lnTo>
                    <a:pt x="0" y="7"/>
                  </a:lnTo>
                </a:path>
              </a:pathLst>
            </a:custGeom>
            <a:noFill/>
            <a:ln w="9525" cap="flat" cmpd="sng">
              <a:solidFill>
                <a:schemeClr val="tx2"/>
              </a:solidFill>
              <a:prstDash val="solid"/>
              <a:round/>
              <a:headEnd/>
              <a:tailEnd/>
            </a:ln>
            <a:effectLst/>
          </p:spPr>
          <p:txBody>
            <a:bodyPr/>
            <a:lstStyle/>
            <a:p>
              <a:endParaRPr lang="hu-HU"/>
            </a:p>
          </p:txBody>
        </p:sp>
        <p:sp>
          <p:nvSpPr>
            <p:cNvPr id="10347" name="Freeform 107"/>
            <p:cNvSpPr>
              <a:spLocks/>
            </p:cNvSpPr>
            <p:nvPr/>
          </p:nvSpPr>
          <p:spPr bwMode="auto">
            <a:xfrm>
              <a:off x="2811" y="1651"/>
              <a:ext cx="12" cy="46"/>
            </a:xfrm>
            <a:custGeom>
              <a:avLst/>
              <a:gdLst/>
              <a:ahLst/>
              <a:cxnLst>
                <a:cxn ang="0">
                  <a:pos x="3" y="0"/>
                </a:cxn>
                <a:cxn ang="0">
                  <a:pos x="0" y="45"/>
                </a:cxn>
                <a:cxn ang="0">
                  <a:pos x="8" y="45"/>
                </a:cxn>
                <a:cxn ang="0">
                  <a:pos x="11" y="1"/>
                </a:cxn>
                <a:cxn ang="0">
                  <a:pos x="3" y="0"/>
                </a:cxn>
              </a:cxnLst>
              <a:rect l="0" t="0" r="r" b="b"/>
              <a:pathLst>
                <a:path w="12" h="46">
                  <a:moveTo>
                    <a:pt x="3" y="0"/>
                  </a:moveTo>
                  <a:lnTo>
                    <a:pt x="0" y="45"/>
                  </a:lnTo>
                  <a:lnTo>
                    <a:pt x="8" y="45"/>
                  </a:lnTo>
                  <a:lnTo>
                    <a:pt x="11" y="1"/>
                  </a:lnTo>
                  <a:lnTo>
                    <a:pt x="3" y="0"/>
                  </a:lnTo>
                </a:path>
              </a:pathLst>
            </a:custGeom>
            <a:noFill/>
            <a:ln w="9525" cap="flat" cmpd="sng">
              <a:solidFill>
                <a:schemeClr val="tx2"/>
              </a:solidFill>
              <a:prstDash val="solid"/>
              <a:round/>
              <a:headEnd/>
              <a:tailEnd/>
            </a:ln>
            <a:effectLst/>
          </p:spPr>
          <p:txBody>
            <a:bodyPr/>
            <a:lstStyle/>
            <a:p>
              <a:endParaRPr lang="hu-HU"/>
            </a:p>
          </p:txBody>
        </p:sp>
        <p:sp>
          <p:nvSpPr>
            <p:cNvPr id="10348" name="Freeform 108"/>
            <p:cNvSpPr>
              <a:spLocks/>
            </p:cNvSpPr>
            <p:nvPr/>
          </p:nvSpPr>
          <p:spPr bwMode="auto">
            <a:xfrm>
              <a:off x="2434" y="1590"/>
              <a:ext cx="77" cy="65"/>
            </a:xfrm>
            <a:custGeom>
              <a:avLst/>
              <a:gdLst/>
              <a:ahLst/>
              <a:cxnLst>
                <a:cxn ang="0">
                  <a:pos x="72" y="0"/>
                </a:cxn>
                <a:cxn ang="0">
                  <a:pos x="0" y="59"/>
                </a:cxn>
                <a:cxn ang="0">
                  <a:pos x="5" y="64"/>
                </a:cxn>
                <a:cxn ang="0">
                  <a:pos x="76" y="6"/>
                </a:cxn>
                <a:cxn ang="0">
                  <a:pos x="72" y="0"/>
                </a:cxn>
              </a:cxnLst>
              <a:rect l="0" t="0" r="r" b="b"/>
              <a:pathLst>
                <a:path w="77" h="65">
                  <a:moveTo>
                    <a:pt x="72" y="0"/>
                  </a:moveTo>
                  <a:lnTo>
                    <a:pt x="0" y="59"/>
                  </a:lnTo>
                  <a:lnTo>
                    <a:pt x="5" y="64"/>
                  </a:lnTo>
                  <a:lnTo>
                    <a:pt x="76" y="6"/>
                  </a:lnTo>
                  <a:lnTo>
                    <a:pt x="72" y="0"/>
                  </a:lnTo>
                </a:path>
              </a:pathLst>
            </a:custGeom>
            <a:noFill/>
            <a:ln w="9525" cap="flat" cmpd="sng">
              <a:solidFill>
                <a:schemeClr val="tx2"/>
              </a:solidFill>
              <a:prstDash val="solid"/>
              <a:round/>
              <a:headEnd/>
              <a:tailEnd/>
            </a:ln>
            <a:effectLst/>
          </p:spPr>
          <p:txBody>
            <a:bodyPr/>
            <a:lstStyle/>
            <a:p>
              <a:endParaRPr lang="hu-HU"/>
            </a:p>
          </p:txBody>
        </p:sp>
        <p:sp>
          <p:nvSpPr>
            <p:cNvPr id="10349" name="Freeform 109"/>
            <p:cNvSpPr>
              <a:spLocks/>
            </p:cNvSpPr>
            <p:nvPr/>
          </p:nvSpPr>
          <p:spPr bwMode="auto">
            <a:xfrm>
              <a:off x="2385" y="1641"/>
              <a:ext cx="53" cy="15"/>
            </a:xfrm>
            <a:custGeom>
              <a:avLst/>
              <a:gdLst/>
              <a:ahLst/>
              <a:cxnLst>
                <a:cxn ang="0">
                  <a:pos x="51" y="14"/>
                </a:cxn>
                <a:cxn ang="0">
                  <a:pos x="0" y="7"/>
                </a:cxn>
                <a:cxn ang="0">
                  <a:pos x="1" y="0"/>
                </a:cxn>
                <a:cxn ang="0">
                  <a:pos x="52" y="7"/>
                </a:cxn>
                <a:cxn ang="0">
                  <a:pos x="51" y="14"/>
                </a:cxn>
              </a:cxnLst>
              <a:rect l="0" t="0" r="r" b="b"/>
              <a:pathLst>
                <a:path w="53" h="15">
                  <a:moveTo>
                    <a:pt x="51" y="14"/>
                  </a:moveTo>
                  <a:lnTo>
                    <a:pt x="0" y="7"/>
                  </a:lnTo>
                  <a:lnTo>
                    <a:pt x="1" y="0"/>
                  </a:lnTo>
                  <a:lnTo>
                    <a:pt x="52" y="7"/>
                  </a:lnTo>
                  <a:lnTo>
                    <a:pt x="51" y="14"/>
                  </a:lnTo>
                </a:path>
              </a:pathLst>
            </a:custGeom>
            <a:noFill/>
            <a:ln w="9525" cap="flat" cmpd="sng">
              <a:solidFill>
                <a:schemeClr val="tx2"/>
              </a:solidFill>
              <a:prstDash val="solid"/>
              <a:round/>
              <a:headEnd/>
              <a:tailEnd/>
            </a:ln>
            <a:effectLst/>
          </p:spPr>
          <p:txBody>
            <a:bodyPr/>
            <a:lstStyle/>
            <a:p>
              <a:endParaRPr lang="hu-HU"/>
            </a:p>
          </p:txBody>
        </p:sp>
        <p:sp>
          <p:nvSpPr>
            <p:cNvPr id="10350" name="Freeform 110"/>
            <p:cNvSpPr>
              <a:spLocks/>
            </p:cNvSpPr>
            <p:nvPr/>
          </p:nvSpPr>
          <p:spPr bwMode="auto">
            <a:xfrm>
              <a:off x="2424" y="1660"/>
              <a:ext cx="17" cy="35"/>
            </a:xfrm>
            <a:custGeom>
              <a:avLst/>
              <a:gdLst/>
              <a:ahLst/>
              <a:cxnLst>
                <a:cxn ang="0">
                  <a:pos x="0" y="2"/>
                </a:cxn>
                <a:cxn ang="0">
                  <a:pos x="9" y="34"/>
                </a:cxn>
                <a:cxn ang="0">
                  <a:pos x="16" y="32"/>
                </a:cxn>
                <a:cxn ang="0">
                  <a:pos x="8" y="0"/>
                </a:cxn>
                <a:cxn ang="0">
                  <a:pos x="0" y="2"/>
                </a:cxn>
              </a:cxnLst>
              <a:rect l="0" t="0" r="r" b="b"/>
              <a:pathLst>
                <a:path w="17" h="35">
                  <a:moveTo>
                    <a:pt x="0" y="2"/>
                  </a:moveTo>
                  <a:lnTo>
                    <a:pt x="9" y="34"/>
                  </a:lnTo>
                  <a:lnTo>
                    <a:pt x="16" y="32"/>
                  </a:lnTo>
                  <a:lnTo>
                    <a:pt x="8" y="0"/>
                  </a:lnTo>
                  <a:lnTo>
                    <a:pt x="0" y="2"/>
                  </a:lnTo>
                </a:path>
              </a:pathLst>
            </a:custGeom>
            <a:noFill/>
            <a:ln w="9525" cap="flat" cmpd="sng">
              <a:solidFill>
                <a:schemeClr val="tx2"/>
              </a:solidFill>
              <a:prstDash val="solid"/>
              <a:round/>
              <a:headEnd/>
              <a:tailEnd/>
            </a:ln>
            <a:effectLst/>
          </p:spPr>
          <p:txBody>
            <a:bodyPr/>
            <a:lstStyle/>
            <a:p>
              <a:endParaRPr lang="hu-HU"/>
            </a:p>
          </p:txBody>
        </p:sp>
        <p:sp>
          <p:nvSpPr>
            <p:cNvPr id="10351" name="Freeform 111"/>
            <p:cNvSpPr>
              <a:spLocks/>
            </p:cNvSpPr>
            <p:nvPr/>
          </p:nvSpPr>
          <p:spPr bwMode="auto">
            <a:xfrm>
              <a:off x="2424" y="1390"/>
              <a:ext cx="90" cy="53"/>
            </a:xfrm>
            <a:custGeom>
              <a:avLst/>
              <a:gdLst/>
              <a:ahLst/>
              <a:cxnLst>
                <a:cxn ang="0">
                  <a:pos x="85" y="52"/>
                </a:cxn>
                <a:cxn ang="0">
                  <a:pos x="0" y="6"/>
                </a:cxn>
                <a:cxn ang="0">
                  <a:pos x="3" y="0"/>
                </a:cxn>
                <a:cxn ang="0">
                  <a:pos x="89" y="46"/>
                </a:cxn>
                <a:cxn ang="0">
                  <a:pos x="85" y="52"/>
                </a:cxn>
              </a:cxnLst>
              <a:rect l="0" t="0" r="r" b="b"/>
              <a:pathLst>
                <a:path w="90" h="53">
                  <a:moveTo>
                    <a:pt x="85" y="52"/>
                  </a:moveTo>
                  <a:lnTo>
                    <a:pt x="0" y="6"/>
                  </a:lnTo>
                  <a:lnTo>
                    <a:pt x="3" y="0"/>
                  </a:lnTo>
                  <a:lnTo>
                    <a:pt x="89" y="46"/>
                  </a:lnTo>
                  <a:lnTo>
                    <a:pt x="85" y="52"/>
                  </a:lnTo>
                </a:path>
              </a:pathLst>
            </a:custGeom>
            <a:noFill/>
            <a:ln w="9525" cap="flat" cmpd="sng">
              <a:solidFill>
                <a:schemeClr val="tx2"/>
              </a:solidFill>
              <a:prstDash val="solid"/>
              <a:round/>
              <a:headEnd/>
              <a:tailEnd/>
            </a:ln>
            <a:effectLst/>
          </p:spPr>
          <p:txBody>
            <a:bodyPr/>
            <a:lstStyle/>
            <a:p>
              <a:endParaRPr lang="hu-HU"/>
            </a:p>
          </p:txBody>
        </p:sp>
        <p:sp>
          <p:nvSpPr>
            <p:cNvPr id="10352" name="Freeform 112"/>
            <p:cNvSpPr>
              <a:spLocks/>
            </p:cNvSpPr>
            <p:nvPr/>
          </p:nvSpPr>
          <p:spPr bwMode="auto">
            <a:xfrm>
              <a:off x="2382" y="1389"/>
              <a:ext cx="45" cy="18"/>
            </a:xfrm>
            <a:custGeom>
              <a:avLst/>
              <a:gdLst/>
              <a:ahLst/>
              <a:cxnLst>
                <a:cxn ang="0">
                  <a:pos x="42" y="0"/>
                </a:cxn>
                <a:cxn ang="0">
                  <a:pos x="0" y="10"/>
                </a:cxn>
                <a:cxn ang="0">
                  <a:pos x="2" y="17"/>
                </a:cxn>
                <a:cxn ang="0">
                  <a:pos x="44" y="7"/>
                </a:cxn>
                <a:cxn ang="0">
                  <a:pos x="42" y="0"/>
                </a:cxn>
              </a:cxnLst>
              <a:rect l="0" t="0" r="r" b="b"/>
              <a:pathLst>
                <a:path w="45" h="18">
                  <a:moveTo>
                    <a:pt x="42" y="0"/>
                  </a:moveTo>
                  <a:lnTo>
                    <a:pt x="0" y="10"/>
                  </a:lnTo>
                  <a:lnTo>
                    <a:pt x="2" y="17"/>
                  </a:lnTo>
                  <a:lnTo>
                    <a:pt x="44" y="7"/>
                  </a:lnTo>
                  <a:lnTo>
                    <a:pt x="42" y="0"/>
                  </a:lnTo>
                </a:path>
              </a:pathLst>
            </a:custGeom>
            <a:noFill/>
            <a:ln w="9525" cap="flat" cmpd="sng">
              <a:solidFill>
                <a:schemeClr val="tx2"/>
              </a:solidFill>
              <a:prstDash val="solid"/>
              <a:round/>
              <a:headEnd/>
              <a:tailEnd/>
            </a:ln>
            <a:effectLst/>
          </p:spPr>
          <p:txBody>
            <a:bodyPr/>
            <a:lstStyle/>
            <a:p>
              <a:endParaRPr lang="hu-HU"/>
            </a:p>
          </p:txBody>
        </p:sp>
        <p:sp>
          <p:nvSpPr>
            <p:cNvPr id="10353" name="Freeform 113"/>
            <p:cNvSpPr>
              <a:spLocks/>
            </p:cNvSpPr>
            <p:nvPr/>
          </p:nvSpPr>
          <p:spPr bwMode="auto">
            <a:xfrm>
              <a:off x="2419" y="1356"/>
              <a:ext cx="8" cy="35"/>
            </a:xfrm>
            <a:custGeom>
              <a:avLst/>
              <a:gdLst/>
              <a:ahLst/>
              <a:cxnLst>
                <a:cxn ang="0">
                  <a:pos x="0" y="34"/>
                </a:cxn>
                <a:cxn ang="0">
                  <a:pos x="0" y="0"/>
                </a:cxn>
                <a:cxn ang="0">
                  <a:pos x="7" y="0"/>
                </a:cxn>
                <a:cxn ang="0">
                  <a:pos x="7" y="34"/>
                </a:cxn>
                <a:cxn ang="0">
                  <a:pos x="0" y="34"/>
                </a:cxn>
              </a:cxnLst>
              <a:rect l="0" t="0" r="r" b="b"/>
              <a:pathLst>
                <a:path w="8" h="35">
                  <a:moveTo>
                    <a:pt x="0" y="34"/>
                  </a:moveTo>
                  <a:lnTo>
                    <a:pt x="0" y="0"/>
                  </a:lnTo>
                  <a:lnTo>
                    <a:pt x="7" y="0"/>
                  </a:lnTo>
                  <a:lnTo>
                    <a:pt x="7" y="34"/>
                  </a:lnTo>
                  <a:lnTo>
                    <a:pt x="0" y="34"/>
                  </a:lnTo>
                </a:path>
              </a:pathLst>
            </a:custGeom>
            <a:noFill/>
            <a:ln w="9525" cap="flat" cmpd="sng">
              <a:solidFill>
                <a:schemeClr val="tx2"/>
              </a:solidFill>
              <a:prstDash val="solid"/>
              <a:round/>
              <a:headEnd/>
              <a:tailEnd/>
            </a:ln>
            <a:effectLst/>
          </p:spPr>
          <p:txBody>
            <a:bodyPr/>
            <a:lstStyle/>
            <a:p>
              <a:endParaRPr lang="hu-HU"/>
            </a:p>
          </p:txBody>
        </p:sp>
      </p:grpSp>
      <p:grpSp>
        <p:nvGrpSpPr>
          <p:cNvPr id="7" name="Group 114"/>
          <p:cNvGrpSpPr>
            <a:grpSpLocks/>
          </p:cNvGrpSpPr>
          <p:nvPr/>
        </p:nvGrpSpPr>
        <p:grpSpPr bwMode="auto">
          <a:xfrm>
            <a:off x="3825875" y="3730625"/>
            <a:ext cx="852488" cy="812800"/>
            <a:chOff x="2410" y="2350"/>
            <a:chExt cx="537" cy="512"/>
          </a:xfrm>
        </p:grpSpPr>
        <p:sp>
          <p:nvSpPr>
            <p:cNvPr id="10355" name="Oval 115"/>
            <p:cNvSpPr>
              <a:spLocks noChangeArrowheads="1"/>
            </p:cNvSpPr>
            <p:nvPr/>
          </p:nvSpPr>
          <p:spPr bwMode="auto">
            <a:xfrm>
              <a:off x="2519" y="2463"/>
              <a:ext cx="289" cy="284"/>
            </a:xfrm>
            <a:prstGeom prst="ellipse">
              <a:avLst/>
            </a:prstGeom>
            <a:noFill/>
            <a:ln w="9525">
              <a:solidFill>
                <a:schemeClr val="tx2"/>
              </a:solidFill>
              <a:round/>
              <a:headEnd/>
              <a:tailEnd/>
            </a:ln>
            <a:effectLst/>
          </p:spPr>
          <p:txBody>
            <a:bodyPr wrap="none" anchor="ctr"/>
            <a:lstStyle/>
            <a:p>
              <a:endParaRPr lang="hu-HU"/>
            </a:p>
          </p:txBody>
        </p:sp>
        <p:sp>
          <p:nvSpPr>
            <p:cNvPr id="10356" name="Oval 116" descr="Vastag átlós felfelé"/>
            <p:cNvSpPr>
              <a:spLocks noChangeArrowheads="1"/>
            </p:cNvSpPr>
            <p:nvPr/>
          </p:nvSpPr>
          <p:spPr bwMode="auto">
            <a:xfrm>
              <a:off x="2555" y="2527"/>
              <a:ext cx="139" cy="137"/>
            </a:xfrm>
            <a:prstGeom prst="ellipse">
              <a:avLst/>
            </a:prstGeom>
            <a:pattFill prst="wdUpDiag">
              <a:fgClr>
                <a:schemeClr val="tx2"/>
              </a:fgClr>
              <a:bgClr>
                <a:schemeClr val="bg1"/>
              </a:bgClr>
            </a:pattFill>
            <a:ln w="9525">
              <a:solidFill>
                <a:schemeClr val="tx2"/>
              </a:solidFill>
              <a:round/>
              <a:headEnd/>
              <a:tailEnd/>
            </a:ln>
            <a:effectLst/>
          </p:spPr>
          <p:txBody>
            <a:bodyPr wrap="none" anchor="ctr"/>
            <a:lstStyle/>
            <a:p>
              <a:endParaRPr lang="hu-HU"/>
            </a:p>
          </p:txBody>
        </p:sp>
        <p:sp>
          <p:nvSpPr>
            <p:cNvPr id="10357" name="Freeform 117"/>
            <p:cNvSpPr>
              <a:spLocks/>
            </p:cNvSpPr>
            <p:nvPr/>
          </p:nvSpPr>
          <p:spPr bwMode="auto">
            <a:xfrm>
              <a:off x="2652" y="2380"/>
              <a:ext cx="8" cy="94"/>
            </a:xfrm>
            <a:custGeom>
              <a:avLst/>
              <a:gdLst/>
              <a:ahLst/>
              <a:cxnLst>
                <a:cxn ang="0">
                  <a:pos x="0" y="0"/>
                </a:cxn>
                <a:cxn ang="0">
                  <a:pos x="0" y="93"/>
                </a:cxn>
                <a:cxn ang="0">
                  <a:pos x="7" y="93"/>
                </a:cxn>
                <a:cxn ang="0">
                  <a:pos x="7" y="0"/>
                </a:cxn>
                <a:cxn ang="0">
                  <a:pos x="0" y="0"/>
                </a:cxn>
              </a:cxnLst>
              <a:rect l="0" t="0" r="r" b="b"/>
              <a:pathLst>
                <a:path w="8" h="94">
                  <a:moveTo>
                    <a:pt x="0" y="0"/>
                  </a:moveTo>
                  <a:lnTo>
                    <a:pt x="0" y="93"/>
                  </a:lnTo>
                  <a:lnTo>
                    <a:pt x="7" y="93"/>
                  </a:lnTo>
                  <a:lnTo>
                    <a:pt x="7" y="0"/>
                  </a:lnTo>
                  <a:lnTo>
                    <a:pt x="0" y="0"/>
                  </a:lnTo>
                </a:path>
              </a:pathLst>
            </a:custGeom>
            <a:noFill/>
            <a:ln w="9525" cap="flat" cmpd="sng">
              <a:solidFill>
                <a:schemeClr val="tx2"/>
              </a:solidFill>
              <a:prstDash val="solid"/>
              <a:round/>
              <a:headEnd/>
              <a:tailEnd/>
            </a:ln>
            <a:effectLst/>
          </p:spPr>
          <p:txBody>
            <a:bodyPr/>
            <a:lstStyle/>
            <a:p>
              <a:endParaRPr lang="hu-HU"/>
            </a:p>
          </p:txBody>
        </p:sp>
        <p:sp>
          <p:nvSpPr>
            <p:cNvPr id="10358" name="Freeform 118"/>
            <p:cNvSpPr>
              <a:spLocks/>
            </p:cNvSpPr>
            <p:nvPr/>
          </p:nvSpPr>
          <p:spPr bwMode="auto">
            <a:xfrm>
              <a:off x="2608" y="2352"/>
              <a:ext cx="53" cy="35"/>
            </a:xfrm>
            <a:custGeom>
              <a:avLst/>
              <a:gdLst/>
              <a:ahLst/>
              <a:cxnLst>
                <a:cxn ang="0">
                  <a:pos x="0" y="7"/>
                </a:cxn>
                <a:cxn ang="0">
                  <a:pos x="49" y="34"/>
                </a:cxn>
                <a:cxn ang="0">
                  <a:pos x="52" y="27"/>
                </a:cxn>
                <a:cxn ang="0">
                  <a:pos x="4" y="0"/>
                </a:cxn>
                <a:cxn ang="0">
                  <a:pos x="0" y="7"/>
                </a:cxn>
              </a:cxnLst>
              <a:rect l="0" t="0" r="r" b="b"/>
              <a:pathLst>
                <a:path w="53" h="35">
                  <a:moveTo>
                    <a:pt x="0" y="7"/>
                  </a:moveTo>
                  <a:lnTo>
                    <a:pt x="49" y="34"/>
                  </a:lnTo>
                  <a:lnTo>
                    <a:pt x="52" y="27"/>
                  </a:lnTo>
                  <a:lnTo>
                    <a:pt x="4" y="0"/>
                  </a:lnTo>
                  <a:lnTo>
                    <a:pt x="0" y="7"/>
                  </a:lnTo>
                </a:path>
              </a:pathLst>
            </a:custGeom>
            <a:noFill/>
            <a:ln w="9525" cap="flat" cmpd="sng">
              <a:solidFill>
                <a:schemeClr val="tx2"/>
              </a:solidFill>
              <a:prstDash val="solid"/>
              <a:round/>
              <a:headEnd/>
              <a:tailEnd/>
            </a:ln>
            <a:effectLst/>
          </p:spPr>
          <p:txBody>
            <a:bodyPr/>
            <a:lstStyle/>
            <a:p>
              <a:endParaRPr lang="hu-HU"/>
            </a:p>
          </p:txBody>
        </p:sp>
        <p:sp>
          <p:nvSpPr>
            <p:cNvPr id="10359" name="Freeform 119"/>
            <p:cNvSpPr>
              <a:spLocks/>
            </p:cNvSpPr>
            <p:nvPr/>
          </p:nvSpPr>
          <p:spPr bwMode="auto">
            <a:xfrm>
              <a:off x="2659" y="2350"/>
              <a:ext cx="43" cy="39"/>
            </a:xfrm>
            <a:custGeom>
              <a:avLst/>
              <a:gdLst/>
              <a:ahLst/>
              <a:cxnLst>
                <a:cxn ang="0">
                  <a:pos x="0" y="32"/>
                </a:cxn>
                <a:cxn ang="0">
                  <a:pos x="37" y="0"/>
                </a:cxn>
                <a:cxn ang="0">
                  <a:pos x="42" y="6"/>
                </a:cxn>
                <a:cxn ang="0">
                  <a:pos x="5" y="38"/>
                </a:cxn>
                <a:cxn ang="0">
                  <a:pos x="0" y="32"/>
                </a:cxn>
              </a:cxnLst>
              <a:rect l="0" t="0" r="r" b="b"/>
              <a:pathLst>
                <a:path w="43" h="39">
                  <a:moveTo>
                    <a:pt x="0" y="32"/>
                  </a:moveTo>
                  <a:lnTo>
                    <a:pt x="37" y="0"/>
                  </a:lnTo>
                  <a:lnTo>
                    <a:pt x="42" y="6"/>
                  </a:lnTo>
                  <a:lnTo>
                    <a:pt x="5" y="38"/>
                  </a:lnTo>
                  <a:lnTo>
                    <a:pt x="0" y="32"/>
                  </a:lnTo>
                </a:path>
              </a:pathLst>
            </a:custGeom>
            <a:noFill/>
            <a:ln w="9525" cap="flat" cmpd="sng">
              <a:solidFill>
                <a:schemeClr val="tx2"/>
              </a:solidFill>
              <a:prstDash val="solid"/>
              <a:round/>
              <a:headEnd/>
              <a:tailEnd/>
            </a:ln>
            <a:effectLst/>
          </p:spPr>
          <p:txBody>
            <a:bodyPr/>
            <a:lstStyle/>
            <a:p>
              <a:endParaRPr lang="hu-HU"/>
            </a:p>
          </p:txBody>
        </p:sp>
        <p:sp>
          <p:nvSpPr>
            <p:cNvPr id="10360" name="Freeform 120"/>
            <p:cNvSpPr>
              <a:spLocks/>
            </p:cNvSpPr>
            <p:nvPr/>
          </p:nvSpPr>
          <p:spPr bwMode="auto">
            <a:xfrm>
              <a:off x="2770" y="2434"/>
              <a:ext cx="79" cy="65"/>
            </a:xfrm>
            <a:custGeom>
              <a:avLst/>
              <a:gdLst/>
              <a:ahLst/>
              <a:cxnLst>
                <a:cxn ang="0">
                  <a:pos x="0" y="58"/>
                </a:cxn>
                <a:cxn ang="0">
                  <a:pos x="74" y="0"/>
                </a:cxn>
                <a:cxn ang="0">
                  <a:pos x="78" y="6"/>
                </a:cxn>
                <a:cxn ang="0">
                  <a:pos x="5" y="64"/>
                </a:cxn>
                <a:cxn ang="0">
                  <a:pos x="0" y="58"/>
                </a:cxn>
              </a:cxnLst>
              <a:rect l="0" t="0" r="r" b="b"/>
              <a:pathLst>
                <a:path w="79" h="65">
                  <a:moveTo>
                    <a:pt x="0" y="58"/>
                  </a:moveTo>
                  <a:lnTo>
                    <a:pt x="74" y="0"/>
                  </a:lnTo>
                  <a:lnTo>
                    <a:pt x="78" y="6"/>
                  </a:lnTo>
                  <a:lnTo>
                    <a:pt x="5" y="64"/>
                  </a:lnTo>
                  <a:lnTo>
                    <a:pt x="0" y="58"/>
                  </a:lnTo>
                </a:path>
              </a:pathLst>
            </a:custGeom>
            <a:noFill/>
            <a:ln w="9525" cap="flat" cmpd="sng">
              <a:solidFill>
                <a:schemeClr val="tx2"/>
              </a:solidFill>
              <a:prstDash val="solid"/>
              <a:round/>
              <a:headEnd/>
              <a:tailEnd/>
            </a:ln>
            <a:effectLst/>
          </p:spPr>
          <p:txBody>
            <a:bodyPr/>
            <a:lstStyle/>
            <a:p>
              <a:endParaRPr lang="hu-HU"/>
            </a:p>
          </p:txBody>
        </p:sp>
        <p:sp>
          <p:nvSpPr>
            <p:cNvPr id="10361" name="Freeform 121"/>
            <p:cNvSpPr>
              <a:spLocks/>
            </p:cNvSpPr>
            <p:nvPr/>
          </p:nvSpPr>
          <p:spPr bwMode="auto">
            <a:xfrm>
              <a:off x="2837" y="2394"/>
              <a:ext cx="14" cy="39"/>
            </a:xfrm>
            <a:custGeom>
              <a:avLst/>
              <a:gdLst/>
              <a:ahLst/>
              <a:cxnLst>
                <a:cxn ang="0">
                  <a:pos x="5" y="38"/>
                </a:cxn>
                <a:cxn ang="0">
                  <a:pos x="0" y="2"/>
                </a:cxn>
                <a:cxn ang="0">
                  <a:pos x="7" y="0"/>
                </a:cxn>
                <a:cxn ang="0">
                  <a:pos x="13" y="37"/>
                </a:cxn>
                <a:cxn ang="0">
                  <a:pos x="5" y="38"/>
                </a:cxn>
              </a:cxnLst>
              <a:rect l="0" t="0" r="r" b="b"/>
              <a:pathLst>
                <a:path w="14" h="39">
                  <a:moveTo>
                    <a:pt x="5" y="38"/>
                  </a:moveTo>
                  <a:lnTo>
                    <a:pt x="0" y="2"/>
                  </a:lnTo>
                  <a:lnTo>
                    <a:pt x="7" y="0"/>
                  </a:lnTo>
                  <a:lnTo>
                    <a:pt x="13" y="37"/>
                  </a:lnTo>
                  <a:lnTo>
                    <a:pt x="5" y="38"/>
                  </a:lnTo>
                </a:path>
              </a:pathLst>
            </a:custGeom>
            <a:noFill/>
            <a:ln w="9525" cap="flat" cmpd="sng">
              <a:solidFill>
                <a:schemeClr val="tx2"/>
              </a:solidFill>
              <a:prstDash val="solid"/>
              <a:round/>
              <a:headEnd/>
              <a:tailEnd/>
            </a:ln>
            <a:effectLst/>
          </p:spPr>
          <p:txBody>
            <a:bodyPr/>
            <a:lstStyle/>
            <a:p>
              <a:endParaRPr lang="hu-HU"/>
            </a:p>
          </p:txBody>
        </p:sp>
        <p:sp>
          <p:nvSpPr>
            <p:cNvPr id="10362" name="Freeform 122"/>
            <p:cNvSpPr>
              <a:spLocks/>
            </p:cNvSpPr>
            <p:nvPr/>
          </p:nvSpPr>
          <p:spPr bwMode="auto">
            <a:xfrm>
              <a:off x="2843" y="2438"/>
              <a:ext cx="47" cy="8"/>
            </a:xfrm>
            <a:custGeom>
              <a:avLst/>
              <a:gdLst/>
              <a:ahLst/>
              <a:cxnLst>
                <a:cxn ang="0">
                  <a:pos x="0" y="7"/>
                </a:cxn>
                <a:cxn ang="0">
                  <a:pos x="46" y="7"/>
                </a:cxn>
                <a:cxn ang="0">
                  <a:pos x="46" y="0"/>
                </a:cxn>
                <a:cxn ang="0">
                  <a:pos x="0" y="0"/>
                </a:cxn>
                <a:cxn ang="0">
                  <a:pos x="0" y="7"/>
                </a:cxn>
              </a:cxnLst>
              <a:rect l="0" t="0" r="r" b="b"/>
              <a:pathLst>
                <a:path w="47" h="8">
                  <a:moveTo>
                    <a:pt x="0" y="7"/>
                  </a:moveTo>
                  <a:lnTo>
                    <a:pt x="46" y="7"/>
                  </a:lnTo>
                  <a:lnTo>
                    <a:pt x="46" y="0"/>
                  </a:lnTo>
                  <a:lnTo>
                    <a:pt x="0" y="0"/>
                  </a:lnTo>
                  <a:lnTo>
                    <a:pt x="0" y="7"/>
                  </a:lnTo>
                </a:path>
              </a:pathLst>
            </a:custGeom>
            <a:noFill/>
            <a:ln w="9525" cap="flat" cmpd="sng">
              <a:solidFill>
                <a:schemeClr val="tx2"/>
              </a:solidFill>
              <a:prstDash val="solid"/>
              <a:round/>
              <a:headEnd/>
              <a:tailEnd/>
            </a:ln>
            <a:effectLst/>
          </p:spPr>
          <p:txBody>
            <a:bodyPr/>
            <a:lstStyle/>
            <a:p>
              <a:endParaRPr lang="hu-HU"/>
            </a:p>
          </p:txBody>
        </p:sp>
        <p:sp>
          <p:nvSpPr>
            <p:cNvPr id="10363" name="Freeform 123"/>
            <p:cNvSpPr>
              <a:spLocks/>
            </p:cNvSpPr>
            <p:nvPr/>
          </p:nvSpPr>
          <p:spPr bwMode="auto">
            <a:xfrm>
              <a:off x="2763" y="2489"/>
              <a:ext cx="14" cy="18"/>
            </a:xfrm>
            <a:custGeom>
              <a:avLst/>
              <a:gdLst/>
              <a:ahLst/>
              <a:cxnLst>
                <a:cxn ang="0">
                  <a:pos x="6" y="0"/>
                </a:cxn>
                <a:cxn ang="0">
                  <a:pos x="0" y="15"/>
                </a:cxn>
                <a:cxn ang="0">
                  <a:pos x="7" y="17"/>
                </a:cxn>
                <a:cxn ang="0">
                  <a:pos x="13" y="2"/>
                </a:cxn>
                <a:cxn ang="0">
                  <a:pos x="6" y="0"/>
                </a:cxn>
              </a:cxnLst>
              <a:rect l="0" t="0" r="r" b="b"/>
              <a:pathLst>
                <a:path w="14" h="18">
                  <a:moveTo>
                    <a:pt x="6" y="0"/>
                  </a:moveTo>
                  <a:lnTo>
                    <a:pt x="0" y="15"/>
                  </a:lnTo>
                  <a:lnTo>
                    <a:pt x="7" y="17"/>
                  </a:lnTo>
                  <a:lnTo>
                    <a:pt x="13" y="2"/>
                  </a:lnTo>
                  <a:lnTo>
                    <a:pt x="6" y="0"/>
                  </a:lnTo>
                </a:path>
              </a:pathLst>
            </a:custGeom>
            <a:noFill/>
            <a:ln w="9525" cap="flat" cmpd="sng">
              <a:solidFill>
                <a:schemeClr val="tx2"/>
              </a:solidFill>
              <a:prstDash val="solid"/>
              <a:round/>
              <a:headEnd/>
              <a:tailEnd/>
            </a:ln>
            <a:effectLst/>
          </p:spPr>
          <p:txBody>
            <a:bodyPr/>
            <a:lstStyle/>
            <a:p>
              <a:endParaRPr lang="hu-HU"/>
            </a:p>
          </p:txBody>
        </p:sp>
        <p:sp>
          <p:nvSpPr>
            <p:cNvPr id="10364" name="Freeform 124"/>
            <p:cNvSpPr>
              <a:spLocks/>
            </p:cNvSpPr>
            <p:nvPr/>
          </p:nvSpPr>
          <p:spPr bwMode="auto">
            <a:xfrm>
              <a:off x="2809" y="2584"/>
              <a:ext cx="81" cy="8"/>
            </a:xfrm>
            <a:custGeom>
              <a:avLst/>
              <a:gdLst/>
              <a:ahLst/>
              <a:cxnLst>
                <a:cxn ang="0">
                  <a:pos x="0" y="7"/>
                </a:cxn>
                <a:cxn ang="0">
                  <a:pos x="80" y="7"/>
                </a:cxn>
                <a:cxn ang="0">
                  <a:pos x="80" y="0"/>
                </a:cxn>
                <a:cxn ang="0">
                  <a:pos x="0" y="0"/>
                </a:cxn>
                <a:cxn ang="0">
                  <a:pos x="0" y="7"/>
                </a:cxn>
              </a:cxnLst>
              <a:rect l="0" t="0" r="r" b="b"/>
              <a:pathLst>
                <a:path w="81" h="8">
                  <a:moveTo>
                    <a:pt x="0" y="7"/>
                  </a:moveTo>
                  <a:lnTo>
                    <a:pt x="80" y="7"/>
                  </a:lnTo>
                  <a:lnTo>
                    <a:pt x="80" y="0"/>
                  </a:lnTo>
                  <a:lnTo>
                    <a:pt x="0" y="0"/>
                  </a:lnTo>
                  <a:lnTo>
                    <a:pt x="0" y="7"/>
                  </a:lnTo>
                </a:path>
              </a:pathLst>
            </a:custGeom>
            <a:noFill/>
            <a:ln w="9525" cap="flat" cmpd="sng">
              <a:solidFill>
                <a:schemeClr val="tx2"/>
              </a:solidFill>
              <a:prstDash val="solid"/>
              <a:round/>
              <a:headEnd/>
              <a:tailEnd/>
            </a:ln>
            <a:effectLst/>
          </p:spPr>
          <p:txBody>
            <a:bodyPr/>
            <a:lstStyle/>
            <a:p>
              <a:endParaRPr lang="hu-HU"/>
            </a:p>
          </p:txBody>
        </p:sp>
        <p:sp>
          <p:nvSpPr>
            <p:cNvPr id="10365" name="Freeform 125"/>
            <p:cNvSpPr>
              <a:spLocks/>
            </p:cNvSpPr>
            <p:nvPr/>
          </p:nvSpPr>
          <p:spPr bwMode="auto">
            <a:xfrm>
              <a:off x="2883" y="2586"/>
              <a:ext cx="27" cy="11"/>
            </a:xfrm>
            <a:custGeom>
              <a:avLst/>
              <a:gdLst/>
              <a:ahLst/>
              <a:cxnLst>
                <a:cxn ang="0">
                  <a:pos x="0" y="3"/>
                </a:cxn>
                <a:cxn ang="0">
                  <a:pos x="25" y="0"/>
                </a:cxn>
                <a:cxn ang="0">
                  <a:pos x="26" y="8"/>
                </a:cxn>
                <a:cxn ang="0">
                  <a:pos x="1" y="10"/>
                </a:cxn>
                <a:cxn ang="0">
                  <a:pos x="0" y="3"/>
                </a:cxn>
              </a:cxnLst>
              <a:rect l="0" t="0" r="r" b="b"/>
              <a:pathLst>
                <a:path w="27" h="11">
                  <a:moveTo>
                    <a:pt x="0" y="3"/>
                  </a:moveTo>
                  <a:lnTo>
                    <a:pt x="25" y="0"/>
                  </a:lnTo>
                  <a:lnTo>
                    <a:pt x="26" y="8"/>
                  </a:lnTo>
                  <a:lnTo>
                    <a:pt x="1" y="10"/>
                  </a:lnTo>
                  <a:lnTo>
                    <a:pt x="0" y="3"/>
                  </a:lnTo>
                </a:path>
              </a:pathLst>
            </a:custGeom>
            <a:noFill/>
            <a:ln w="9525" cap="flat" cmpd="sng">
              <a:solidFill>
                <a:schemeClr val="tx2"/>
              </a:solidFill>
              <a:prstDash val="solid"/>
              <a:round/>
              <a:headEnd/>
              <a:tailEnd/>
            </a:ln>
            <a:effectLst/>
          </p:spPr>
          <p:txBody>
            <a:bodyPr/>
            <a:lstStyle/>
            <a:p>
              <a:endParaRPr lang="hu-HU"/>
            </a:p>
          </p:txBody>
        </p:sp>
        <p:sp>
          <p:nvSpPr>
            <p:cNvPr id="10366" name="Freeform 126"/>
            <p:cNvSpPr>
              <a:spLocks/>
            </p:cNvSpPr>
            <p:nvPr/>
          </p:nvSpPr>
          <p:spPr bwMode="auto">
            <a:xfrm>
              <a:off x="2903" y="2552"/>
              <a:ext cx="33" cy="39"/>
            </a:xfrm>
            <a:custGeom>
              <a:avLst/>
              <a:gdLst/>
              <a:ahLst/>
              <a:cxnLst>
                <a:cxn ang="0">
                  <a:pos x="0" y="34"/>
                </a:cxn>
                <a:cxn ang="0">
                  <a:pos x="26" y="0"/>
                </a:cxn>
                <a:cxn ang="0">
                  <a:pos x="32" y="4"/>
                </a:cxn>
                <a:cxn ang="0">
                  <a:pos x="6" y="38"/>
                </a:cxn>
                <a:cxn ang="0">
                  <a:pos x="0" y="34"/>
                </a:cxn>
              </a:cxnLst>
              <a:rect l="0" t="0" r="r" b="b"/>
              <a:pathLst>
                <a:path w="33" h="39">
                  <a:moveTo>
                    <a:pt x="0" y="34"/>
                  </a:moveTo>
                  <a:lnTo>
                    <a:pt x="26" y="0"/>
                  </a:lnTo>
                  <a:lnTo>
                    <a:pt x="32" y="4"/>
                  </a:lnTo>
                  <a:lnTo>
                    <a:pt x="6" y="38"/>
                  </a:lnTo>
                  <a:lnTo>
                    <a:pt x="0" y="34"/>
                  </a:lnTo>
                </a:path>
              </a:pathLst>
            </a:custGeom>
            <a:noFill/>
            <a:ln w="9525" cap="flat" cmpd="sng">
              <a:solidFill>
                <a:schemeClr val="tx2"/>
              </a:solidFill>
              <a:prstDash val="solid"/>
              <a:round/>
              <a:headEnd/>
              <a:tailEnd/>
            </a:ln>
            <a:effectLst/>
          </p:spPr>
          <p:txBody>
            <a:bodyPr/>
            <a:lstStyle/>
            <a:p>
              <a:endParaRPr lang="hu-HU"/>
            </a:p>
          </p:txBody>
        </p:sp>
        <p:sp>
          <p:nvSpPr>
            <p:cNvPr id="10367" name="Freeform 127"/>
            <p:cNvSpPr>
              <a:spLocks/>
            </p:cNvSpPr>
            <p:nvPr/>
          </p:nvSpPr>
          <p:spPr bwMode="auto">
            <a:xfrm>
              <a:off x="2904" y="2592"/>
              <a:ext cx="43" cy="37"/>
            </a:xfrm>
            <a:custGeom>
              <a:avLst/>
              <a:gdLst/>
              <a:ahLst/>
              <a:cxnLst>
                <a:cxn ang="0">
                  <a:pos x="0" y="6"/>
                </a:cxn>
                <a:cxn ang="0">
                  <a:pos x="36" y="36"/>
                </a:cxn>
                <a:cxn ang="0">
                  <a:pos x="42" y="29"/>
                </a:cxn>
                <a:cxn ang="0">
                  <a:pos x="4" y="0"/>
                </a:cxn>
                <a:cxn ang="0">
                  <a:pos x="0" y="6"/>
                </a:cxn>
              </a:cxnLst>
              <a:rect l="0" t="0" r="r" b="b"/>
              <a:pathLst>
                <a:path w="43" h="37">
                  <a:moveTo>
                    <a:pt x="0" y="6"/>
                  </a:moveTo>
                  <a:lnTo>
                    <a:pt x="36" y="36"/>
                  </a:lnTo>
                  <a:lnTo>
                    <a:pt x="42" y="29"/>
                  </a:lnTo>
                  <a:lnTo>
                    <a:pt x="4" y="0"/>
                  </a:lnTo>
                  <a:lnTo>
                    <a:pt x="0" y="6"/>
                  </a:lnTo>
                </a:path>
              </a:pathLst>
            </a:custGeom>
            <a:noFill/>
            <a:ln w="9525" cap="flat" cmpd="sng">
              <a:solidFill>
                <a:schemeClr val="tx2"/>
              </a:solidFill>
              <a:prstDash val="solid"/>
              <a:round/>
              <a:headEnd/>
              <a:tailEnd/>
            </a:ln>
            <a:effectLst/>
          </p:spPr>
          <p:txBody>
            <a:bodyPr/>
            <a:lstStyle/>
            <a:p>
              <a:endParaRPr lang="hu-HU"/>
            </a:p>
          </p:txBody>
        </p:sp>
        <p:sp>
          <p:nvSpPr>
            <p:cNvPr id="10368" name="Freeform 128"/>
            <p:cNvSpPr>
              <a:spLocks/>
            </p:cNvSpPr>
            <p:nvPr/>
          </p:nvSpPr>
          <p:spPr bwMode="auto">
            <a:xfrm>
              <a:off x="2660" y="2730"/>
              <a:ext cx="9" cy="96"/>
            </a:xfrm>
            <a:custGeom>
              <a:avLst/>
              <a:gdLst/>
              <a:ahLst/>
              <a:cxnLst>
                <a:cxn ang="0">
                  <a:pos x="0" y="0"/>
                </a:cxn>
                <a:cxn ang="0">
                  <a:pos x="0" y="95"/>
                </a:cxn>
                <a:cxn ang="0">
                  <a:pos x="8" y="95"/>
                </a:cxn>
                <a:cxn ang="0">
                  <a:pos x="8" y="0"/>
                </a:cxn>
                <a:cxn ang="0">
                  <a:pos x="0" y="0"/>
                </a:cxn>
              </a:cxnLst>
              <a:rect l="0" t="0" r="r" b="b"/>
              <a:pathLst>
                <a:path w="9" h="96">
                  <a:moveTo>
                    <a:pt x="0" y="0"/>
                  </a:moveTo>
                  <a:lnTo>
                    <a:pt x="0" y="95"/>
                  </a:lnTo>
                  <a:lnTo>
                    <a:pt x="8" y="95"/>
                  </a:lnTo>
                  <a:lnTo>
                    <a:pt x="8" y="0"/>
                  </a:lnTo>
                  <a:lnTo>
                    <a:pt x="0" y="0"/>
                  </a:lnTo>
                </a:path>
              </a:pathLst>
            </a:custGeom>
            <a:noFill/>
            <a:ln w="9525" cap="flat" cmpd="sng">
              <a:solidFill>
                <a:schemeClr val="tx2"/>
              </a:solidFill>
              <a:prstDash val="solid"/>
              <a:round/>
              <a:headEnd/>
              <a:tailEnd/>
            </a:ln>
            <a:effectLst/>
          </p:spPr>
          <p:txBody>
            <a:bodyPr/>
            <a:lstStyle/>
            <a:p>
              <a:endParaRPr lang="hu-HU"/>
            </a:p>
          </p:txBody>
        </p:sp>
        <p:sp>
          <p:nvSpPr>
            <p:cNvPr id="10369" name="Freeform 129"/>
            <p:cNvSpPr>
              <a:spLocks/>
            </p:cNvSpPr>
            <p:nvPr/>
          </p:nvSpPr>
          <p:spPr bwMode="auto">
            <a:xfrm>
              <a:off x="2618" y="2823"/>
              <a:ext cx="36" cy="39"/>
            </a:xfrm>
            <a:custGeom>
              <a:avLst/>
              <a:gdLst/>
              <a:ahLst/>
              <a:cxnLst>
                <a:cxn ang="0">
                  <a:pos x="29" y="0"/>
                </a:cxn>
                <a:cxn ang="0">
                  <a:pos x="0" y="33"/>
                </a:cxn>
                <a:cxn ang="0">
                  <a:pos x="6" y="38"/>
                </a:cxn>
                <a:cxn ang="0">
                  <a:pos x="35" y="5"/>
                </a:cxn>
                <a:cxn ang="0">
                  <a:pos x="29" y="0"/>
                </a:cxn>
              </a:cxnLst>
              <a:rect l="0" t="0" r="r" b="b"/>
              <a:pathLst>
                <a:path w="36" h="39">
                  <a:moveTo>
                    <a:pt x="29" y="0"/>
                  </a:moveTo>
                  <a:lnTo>
                    <a:pt x="0" y="33"/>
                  </a:lnTo>
                  <a:lnTo>
                    <a:pt x="6" y="38"/>
                  </a:lnTo>
                  <a:lnTo>
                    <a:pt x="35" y="5"/>
                  </a:lnTo>
                  <a:lnTo>
                    <a:pt x="29" y="0"/>
                  </a:lnTo>
                </a:path>
              </a:pathLst>
            </a:custGeom>
            <a:noFill/>
            <a:ln w="9525" cap="flat" cmpd="sng">
              <a:solidFill>
                <a:schemeClr val="tx2"/>
              </a:solidFill>
              <a:prstDash val="solid"/>
              <a:round/>
              <a:headEnd/>
              <a:tailEnd/>
            </a:ln>
            <a:effectLst/>
          </p:spPr>
          <p:txBody>
            <a:bodyPr/>
            <a:lstStyle/>
            <a:p>
              <a:endParaRPr lang="hu-HU"/>
            </a:p>
          </p:txBody>
        </p:sp>
        <p:sp>
          <p:nvSpPr>
            <p:cNvPr id="10370" name="Freeform 130"/>
            <p:cNvSpPr>
              <a:spLocks/>
            </p:cNvSpPr>
            <p:nvPr/>
          </p:nvSpPr>
          <p:spPr bwMode="auto">
            <a:xfrm>
              <a:off x="2667" y="2828"/>
              <a:ext cx="30" cy="34"/>
            </a:xfrm>
            <a:custGeom>
              <a:avLst/>
              <a:gdLst/>
              <a:ahLst/>
              <a:cxnLst>
                <a:cxn ang="0">
                  <a:pos x="0" y="4"/>
                </a:cxn>
                <a:cxn ang="0">
                  <a:pos x="23" y="33"/>
                </a:cxn>
                <a:cxn ang="0">
                  <a:pos x="29" y="28"/>
                </a:cxn>
                <a:cxn ang="0">
                  <a:pos x="6" y="0"/>
                </a:cxn>
                <a:cxn ang="0">
                  <a:pos x="0" y="4"/>
                </a:cxn>
              </a:cxnLst>
              <a:rect l="0" t="0" r="r" b="b"/>
              <a:pathLst>
                <a:path w="30" h="34">
                  <a:moveTo>
                    <a:pt x="0" y="4"/>
                  </a:moveTo>
                  <a:lnTo>
                    <a:pt x="23" y="33"/>
                  </a:lnTo>
                  <a:lnTo>
                    <a:pt x="29" y="28"/>
                  </a:lnTo>
                  <a:lnTo>
                    <a:pt x="6" y="0"/>
                  </a:lnTo>
                  <a:lnTo>
                    <a:pt x="0" y="4"/>
                  </a:lnTo>
                </a:path>
              </a:pathLst>
            </a:custGeom>
            <a:noFill/>
            <a:ln w="9525" cap="flat" cmpd="sng">
              <a:solidFill>
                <a:schemeClr val="tx2"/>
              </a:solidFill>
              <a:prstDash val="solid"/>
              <a:round/>
              <a:headEnd/>
              <a:tailEnd/>
            </a:ln>
            <a:effectLst/>
          </p:spPr>
          <p:txBody>
            <a:bodyPr/>
            <a:lstStyle/>
            <a:p>
              <a:endParaRPr lang="hu-HU"/>
            </a:p>
          </p:txBody>
        </p:sp>
        <p:sp>
          <p:nvSpPr>
            <p:cNvPr id="10371" name="Freeform 131"/>
            <p:cNvSpPr>
              <a:spLocks/>
            </p:cNvSpPr>
            <p:nvPr/>
          </p:nvSpPr>
          <p:spPr bwMode="auto">
            <a:xfrm>
              <a:off x="2781" y="2675"/>
              <a:ext cx="77" cy="61"/>
            </a:xfrm>
            <a:custGeom>
              <a:avLst/>
              <a:gdLst/>
              <a:ahLst/>
              <a:cxnLst>
                <a:cxn ang="0">
                  <a:pos x="0" y="6"/>
                </a:cxn>
                <a:cxn ang="0">
                  <a:pos x="71" y="60"/>
                </a:cxn>
                <a:cxn ang="0">
                  <a:pos x="76" y="54"/>
                </a:cxn>
                <a:cxn ang="0">
                  <a:pos x="5" y="0"/>
                </a:cxn>
                <a:cxn ang="0">
                  <a:pos x="0" y="6"/>
                </a:cxn>
              </a:cxnLst>
              <a:rect l="0" t="0" r="r" b="b"/>
              <a:pathLst>
                <a:path w="77" h="61">
                  <a:moveTo>
                    <a:pt x="0" y="6"/>
                  </a:moveTo>
                  <a:lnTo>
                    <a:pt x="71" y="60"/>
                  </a:lnTo>
                  <a:lnTo>
                    <a:pt x="76" y="54"/>
                  </a:lnTo>
                  <a:lnTo>
                    <a:pt x="5" y="0"/>
                  </a:lnTo>
                  <a:lnTo>
                    <a:pt x="0" y="6"/>
                  </a:lnTo>
                </a:path>
              </a:pathLst>
            </a:custGeom>
            <a:noFill/>
            <a:ln w="9525" cap="flat" cmpd="sng">
              <a:solidFill>
                <a:schemeClr val="tx2"/>
              </a:solidFill>
              <a:prstDash val="solid"/>
              <a:round/>
              <a:headEnd/>
              <a:tailEnd/>
            </a:ln>
            <a:effectLst/>
          </p:spPr>
          <p:txBody>
            <a:bodyPr/>
            <a:lstStyle/>
            <a:p>
              <a:endParaRPr lang="hu-HU"/>
            </a:p>
          </p:txBody>
        </p:sp>
        <p:sp>
          <p:nvSpPr>
            <p:cNvPr id="10372" name="Freeform 132"/>
            <p:cNvSpPr>
              <a:spLocks/>
            </p:cNvSpPr>
            <p:nvPr/>
          </p:nvSpPr>
          <p:spPr bwMode="auto">
            <a:xfrm>
              <a:off x="2854" y="2721"/>
              <a:ext cx="39" cy="16"/>
            </a:xfrm>
            <a:custGeom>
              <a:avLst/>
              <a:gdLst/>
              <a:ahLst/>
              <a:cxnLst>
                <a:cxn ang="0">
                  <a:pos x="0" y="7"/>
                </a:cxn>
                <a:cxn ang="0">
                  <a:pos x="37" y="0"/>
                </a:cxn>
                <a:cxn ang="0">
                  <a:pos x="38" y="7"/>
                </a:cxn>
                <a:cxn ang="0">
                  <a:pos x="2" y="15"/>
                </a:cxn>
                <a:cxn ang="0">
                  <a:pos x="0" y="7"/>
                </a:cxn>
              </a:cxnLst>
              <a:rect l="0" t="0" r="r" b="b"/>
              <a:pathLst>
                <a:path w="39" h="16">
                  <a:moveTo>
                    <a:pt x="0" y="7"/>
                  </a:moveTo>
                  <a:lnTo>
                    <a:pt x="37" y="0"/>
                  </a:lnTo>
                  <a:lnTo>
                    <a:pt x="38" y="7"/>
                  </a:lnTo>
                  <a:lnTo>
                    <a:pt x="2" y="15"/>
                  </a:lnTo>
                  <a:lnTo>
                    <a:pt x="0" y="7"/>
                  </a:lnTo>
                </a:path>
              </a:pathLst>
            </a:custGeom>
            <a:noFill/>
            <a:ln w="9525" cap="flat" cmpd="sng">
              <a:solidFill>
                <a:schemeClr val="tx2"/>
              </a:solidFill>
              <a:prstDash val="solid"/>
              <a:round/>
              <a:headEnd/>
              <a:tailEnd/>
            </a:ln>
            <a:effectLst/>
          </p:spPr>
          <p:txBody>
            <a:bodyPr/>
            <a:lstStyle/>
            <a:p>
              <a:endParaRPr lang="hu-HU"/>
            </a:p>
          </p:txBody>
        </p:sp>
        <p:sp>
          <p:nvSpPr>
            <p:cNvPr id="10373" name="Freeform 133"/>
            <p:cNvSpPr>
              <a:spLocks/>
            </p:cNvSpPr>
            <p:nvPr/>
          </p:nvSpPr>
          <p:spPr bwMode="auto">
            <a:xfrm>
              <a:off x="2840" y="2736"/>
              <a:ext cx="11" cy="46"/>
            </a:xfrm>
            <a:custGeom>
              <a:avLst/>
              <a:gdLst/>
              <a:ahLst/>
              <a:cxnLst>
                <a:cxn ang="0">
                  <a:pos x="2" y="0"/>
                </a:cxn>
                <a:cxn ang="0">
                  <a:pos x="0" y="45"/>
                </a:cxn>
                <a:cxn ang="0">
                  <a:pos x="7" y="45"/>
                </a:cxn>
                <a:cxn ang="0">
                  <a:pos x="10" y="1"/>
                </a:cxn>
                <a:cxn ang="0">
                  <a:pos x="2" y="0"/>
                </a:cxn>
              </a:cxnLst>
              <a:rect l="0" t="0" r="r" b="b"/>
              <a:pathLst>
                <a:path w="11" h="46">
                  <a:moveTo>
                    <a:pt x="2" y="0"/>
                  </a:moveTo>
                  <a:lnTo>
                    <a:pt x="0" y="45"/>
                  </a:lnTo>
                  <a:lnTo>
                    <a:pt x="7" y="45"/>
                  </a:lnTo>
                  <a:lnTo>
                    <a:pt x="10" y="1"/>
                  </a:lnTo>
                  <a:lnTo>
                    <a:pt x="2" y="0"/>
                  </a:lnTo>
                </a:path>
              </a:pathLst>
            </a:custGeom>
            <a:noFill/>
            <a:ln w="9525" cap="flat" cmpd="sng">
              <a:solidFill>
                <a:schemeClr val="tx2"/>
              </a:solidFill>
              <a:prstDash val="solid"/>
              <a:round/>
              <a:headEnd/>
              <a:tailEnd/>
            </a:ln>
            <a:effectLst/>
          </p:spPr>
          <p:txBody>
            <a:bodyPr/>
            <a:lstStyle/>
            <a:p>
              <a:endParaRPr lang="hu-HU"/>
            </a:p>
          </p:txBody>
        </p:sp>
        <p:sp>
          <p:nvSpPr>
            <p:cNvPr id="10374" name="Freeform 134"/>
            <p:cNvSpPr>
              <a:spLocks/>
            </p:cNvSpPr>
            <p:nvPr/>
          </p:nvSpPr>
          <p:spPr bwMode="auto">
            <a:xfrm>
              <a:off x="2462" y="2675"/>
              <a:ext cx="77" cy="66"/>
            </a:xfrm>
            <a:custGeom>
              <a:avLst/>
              <a:gdLst/>
              <a:ahLst/>
              <a:cxnLst>
                <a:cxn ang="0">
                  <a:pos x="72" y="0"/>
                </a:cxn>
                <a:cxn ang="0">
                  <a:pos x="0" y="59"/>
                </a:cxn>
                <a:cxn ang="0">
                  <a:pos x="5" y="65"/>
                </a:cxn>
                <a:cxn ang="0">
                  <a:pos x="76" y="6"/>
                </a:cxn>
                <a:cxn ang="0">
                  <a:pos x="72" y="0"/>
                </a:cxn>
              </a:cxnLst>
              <a:rect l="0" t="0" r="r" b="b"/>
              <a:pathLst>
                <a:path w="77" h="66">
                  <a:moveTo>
                    <a:pt x="72" y="0"/>
                  </a:moveTo>
                  <a:lnTo>
                    <a:pt x="0" y="59"/>
                  </a:lnTo>
                  <a:lnTo>
                    <a:pt x="5" y="65"/>
                  </a:lnTo>
                  <a:lnTo>
                    <a:pt x="76" y="6"/>
                  </a:lnTo>
                  <a:lnTo>
                    <a:pt x="72" y="0"/>
                  </a:lnTo>
                </a:path>
              </a:pathLst>
            </a:custGeom>
            <a:noFill/>
            <a:ln w="9525" cap="flat" cmpd="sng">
              <a:solidFill>
                <a:schemeClr val="tx2"/>
              </a:solidFill>
              <a:prstDash val="solid"/>
              <a:round/>
              <a:headEnd/>
              <a:tailEnd/>
            </a:ln>
            <a:effectLst/>
          </p:spPr>
          <p:txBody>
            <a:bodyPr/>
            <a:lstStyle/>
            <a:p>
              <a:endParaRPr lang="hu-HU"/>
            </a:p>
          </p:txBody>
        </p:sp>
        <p:sp>
          <p:nvSpPr>
            <p:cNvPr id="10375" name="Freeform 135"/>
            <p:cNvSpPr>
              <a:spLocks/>
            </p:cNvSpPr>
            <p:nvPr/>
          </p:nvSpPr>
          <p:spPr bwMode="auto">
            <a:xfrm>
              <a:off x="2413" y="2726"/>
              <a:ext cx="53" cy="15"/>
            </a:xfrm>
            <a:custGeom>
              <a:avLst/>
              <a:gdLst/>
              <a:ahLst/>
              <a:cxnLst>
                <a:cxn ang="0">
                  <a:pos x="51" y="14"/>
                </a:cxn>
                <a:cxn ang="0">
                  <a:pos x="0" y="7"/>
                </a:cxn>
                <a:cxn ang="0">
                  <a:pos x="1" y="0"/>
                </a:cxn>
                <a:cxn ang="0">
                  <a:pos x="52" y="7"/>
                </a:cxn>
                <a:cxn ang="0">
                  <a:pos x="51" y="14"/>
                </a:cxn>
              </a:cxnLst>
              <a:rect l="0" t="0" r="r" b="b"/>
              <a:pathLst>
                <a:path w="53" h="15">
                  <a:moveTo>
                    <a:pt x="51" y="14"/>
                  </a:moveTo>
                  <a:lnTo>
                    <a:pt x="0" y="7"/>
                  </a:lnTo>
                  <a:lnTo>
                    <a:pt x="1" y="0"/>
                  </a:lnTo>
                  <a:lnTo>
                    <a:pt x="52" y="7"/>
                  </a:lnTo>
                  <a:lnTo>
                    <a:pt x="51" y="14"/>
                  </a:lnTo>
                </a:path>
              </a:pathLst>
            </a:custGeom>
            <a:noFill/>
            <a:ln w="9525" cap="flat" cmpd="sng">
              <a:solidFill>
                <a:schemeClr val="tx2"/>
              </a:solidFill>
              <a:prstDash val="solid"/>
              <a:round/>
              <a:headEnd/>
              <a:tailEnd/>
            </a:ln>
            <a:effectLst/>
          </p:spPr>
          <p:txBody>
            <a:bodyPr/>
            <a:lstStyle/>
            <a:p>
              <a:endParaRPr lang="hu-HU"/>
            </a:p>
          </p:txBody>
        </p:sp>
        <p:sp>
          <p:nvSpPr>
            <p:cNvPr id="10376" name="Freeform 136"/>
            <p:cNvSpPr>
              <a:spLocks/>
            </p:cNvSpPr>
            <p:nvPr/>
          </p:nvSpPr>
          <p:spPr bwMode="auto">
            <a:xfrm>
              <a:off x="2453" y="2746"/>
              <a:ext cx="17" cy="35"/>
            </a:xfrm>
            <a:custGeom>
              <a:avLst/>
              <a:gdLst/>
              <a:ahLst/>
              <a:cxnLst>
                <a:cxn ang="0">
                  <a:pos x="0" y="2"/>
                </a:cxn>
                <a:cxn ang="0">
                  <a:pos x="8" y="34"/>
                </a:cxn>
                <a:cxn ang="0">
                  <a:pos x="16" y="32"/>
                </a:cxn>
                <a:cxn ang="0">
                  <a:pos x="7" y="0"/>
                </a:cxn>
                <a:cxn ang="0">
                  <a:pos x="0" y="2"/>
                </a:cxn>
              </a:cxnLst>
              <a:rect l="0" t="0" r="r" b="b"/>
              <a:pathLst>
                <a:path w="17" h="35">
                  <a:moveTo>
                    <a:pt x="0" y="2"/>
                  </a:moveTo>
                  <a:lnTo>
                    <a:pt x="8" y="34"/>
                  </a:lnTo>
                  <a:lnTo>
                    <a:pt x="16" y="32"/>
                  </a:lnTo>
                  <a:lnTo>
                    <a:pt x="7" y="0"/>
                  </a:lnTo>
                  <a:lnTo>
                    <a:pt x="0" y="2"/>
                  </a:lnTo>
                </a:path>
              </a:pathLst>
            </a:custGeom>
            <a:noFill/>
            <a:ln w="9525" cap="flat" cmpd="sng">
              <a:solidFill>
                <a:schemeClr val="tx2"/>
              </a:solidFill>
              <a:prstDash val="solid"/>
              <a:round/>
              <a:headEnd/>
              <a:tailEnd/>
            </a:ln>
            <a:effectLst/>
          </p:spPr>
          <p:txBody>
            <a:bodyPr/>
            <a:lstStyle/>
            <a:p>
              <a:endParaRPr lang="hu-HU"/>
            </a:p>
          </p:txBody>
        </p:sp>
        <p:sp>
          <p:nvSpPr>
            <p:cNvPr id="10377" name="Freeform 137"/>
            <p:cNvSpPr>
              <a:spLocks/>
            </p:cNvSpPr>
            <p:nvPr/>
          </p:nvSpPr>
          <p:spPr bwMode="auto">
            <a:xfrm>
              <a:off x="2452" y="2475"/>
              <a:ext cx="90" cy="54"/>
            </a:xfrm>
            <a:custGeom>
              <a:avLst/>
              <a:gdLst/>
              <a:ahLst/>
              <a:cxnLst>
                <a:cxn ang="0">
                  <a:pos x="85" y="53"/>
                </a:cxn>
                <a:cxn ang="0">
                  <a:pos x="0" y="6"/>
                </a:cxn>
                <a:cxn ang="0">
                  <a:pos x="4" y="0"/>
                </a:cxn>
                <a:cxn ang="0">
                  <a:pos x="89" y="46"/>
                </a:cxn>
                <a:cxn ang="0">
                  <a:pos x="85" y="53"/>
                </a:cxn>
              </a:cxnLst>
              <a:rect l="0" t="0" r="r" b="b"/>
              <a:pathLst>
                <a:path w="90" h="54">
                  <a:moveTo>
                    <a:pt x="85" y="53"/>
                  </a:moveTo>
                  <a:lnTo>
                    <a:pt x="0" y="6"/>
                  </a:lnTo>
                  <a:lnTo>
                    <a:pt x="4" y="0"/>
                  </a:lnTo>
                  <a:lnTo>
                    <a:pt x="89" y="46"/>
                  </a:lnTo>
                  <a:lnTo>
                    <a:pt x="85" y="53"/>
                  </a:lnTo>
                </a:path>
              </a:pathLst>
            </a:custGeom>
            <a:noFill/>
            <a:ln w="9525" cap="flat" cmpd="sng">
              <a:solidFill>
                <a:schemeClr val="tx2"/>
              </a:solidFill>
              <a:prstDash val="solid"/>
              <a:round/>
              <a:headEnd/>
              <a:tailEnd/>
            </a:ln>
            <a:effectLst/>
          </p:spPr>
          <p:txBody>
            <a:bodyPr/>
            <a:lstStyle/>
            <a:p>
              <a:endParaRPr lang="hu-HU"/>
            </a:p>
          </p:txBody>
        </p:sp>
        <p:sp>
          <p:nvSpPr>
            <p:cNvPr id="10378" name="Freeform 138"/>
            <p:cNvSpPr>
              <a:spLocks/>
            </p:cNvSpPr>
            <p:nvPr/>
          </p:nvSpPr>
          <p:spPr bwMode="auto">
            <a:xfrm>
              <a:off x="2410" y="2474"/>
              <a:ext cx="45" cy="18"/>
            </a:xfrm>
            <a:custGeom>
              <a:avLst/>
              <a:gdLst/>
              <a:ahLst/>
              <a:cxnLst>
                <a:cxn ang="0">
                  <a:pos x="43" y="0"/>
                </a:cxn>
                <a:cxn ang="0">
                  <a:pos x="0" y="10"/>
                </a:cxn>
                <a:cxn ang="0">
                  <a:pos x="2" y="17"/>
                </a:cxn>
                <a:cxn ang="0">
                  <a:pos x="44" y="8"/>
                </a:cxn>
                <a:cxn ang="0">
                  <a:pos x="43" y="0"/>
                </a:cxn>
              </a:cxnLst>
              <a:rect l="0" t="0" r="r" b="b"/>
              <a:pathLst>
                <a:path w="45" h="18">
                  <a:moveTo>
                    <a:pt x="43" y="0"/>
                  </a:moveTo>
                  <a:lnTo>
                    <a:pt x="0" y="10"/>
                  </a:lnTo>
                  <a:lnTo>
                    <a:pt x="2" y="17"/>
                  </a:lnTo>
                  <a:lnTo>
                    <a:pt x="44" y="8"/>
                  </a:lnTo>
                  <a:lnTo>
                    <a:pt x="43" y="0"/>
                  </a:lnTo>
                </a:path>
              </a:pathLst>
            </a:custGeom>
            <a:noFill/>
            <a:ln w="9525" cap="flat" cmpd="sng">
              <a:solidFill>
                <a:schemeClr val="tx2"/>
              </a:solidFill>
              <a:prstDash val="solid"/>
              <a:round/>
              <a:headEnd/>
              <a:tailEnd/>
            </a:ln>
            <a:effectLst/>
          </p:spPr>
          <p:txBody>
            <a:bodyPr/>
            <a:lstStyle/>
            <a:p>
              <a:endParaRPr lang="hu-HU"/>
            </a:p>
          </p:txBody>
        </p:sp>
        <p:sp>
          <p:nvSpPr>
            <p:cNvPr id="10379" name="Freeform 139"/>
            <p:cNvSpPr>
              <a:spLocks/>
            </p:cNvSpPr>
            <p:nvPr/>
          </p:nvSpPr>
          <p:spPr bwMode="auto">
            <a:xfrm>
              <a:off x="2447" y="2441"/>
              <a:ext cx="8" cy="35"/>
            </a:xfrm>
            <a:custGeom>
              <a:avLst/>
              <a:gdLst/>
              <a:ahLst/>
              <a:cxnLst>
                <a:cxn ang="0">
                  <a:pos x="0" y="34"/>
                </a:cxn>
                <a:cxn ang="0">
                  <a:pos x="0" y="0"/>
                </a:cxn>
                <a:cxn ang="0">
                  <a:pos x="7" y="0"/>
                </a:cxn>
                <a:cxn ang="0">
                  <a:pos x="7" y="34"/>
                </a:cxn>
                <a:cxn ang="0">
                  <a:pos x="0" y="34"/>
                </a:cxn>
              </a:cxnLst>
              <a:rect l="0" t="0" r="r" b="b"/>
              <a:pathLst>
                <a:path w="8" h="35">
                  <a:moveTo>
                    <a:pt x="0" y="34"/>
                  </a:moveTo>
                  <a:lnTo>
                    <a:pt x="0" y="0"/>
                  </a:lnTo>
                  <a:lnTo>
                    <a:pt x="7" y="0"/>
                  </a:lnTo>
                  <a:lnTo>
                    <a:pt x="7" y="34"/>
                  </a:lnTo>
                  <a:lnTo>
                    <a:pt x="0" y="34"/>
                  </a:lnTo>
                </a:path>
              </a:pathLst>
            </a:custGeom>
            <a:noFill/>
            <a:ln w="9525" cap="flat" cmpd="sng">
              <a:solidFill>
                <a:schemeClr val="tx2"/>
              </a:solidFill>
              <a:prstDash val="solid"/>
              <a:round/>
              <a:headEnd/>
              <a:tailEnd/>
            </a:ln>
            <a:effectLst/>
          </p:spPr>
          <p:txBody>
            <a:bodyPr/>
            <a:lstStyle/>
            <a:p>
              <a:endParaRPr lang="hu-HU"/>
            </a:p>
          </p:txBody>
        </p:sp>
      </p:grpSp>
      <p:grpSp>
        <p:nvGrpSpPr>
          <p:cNvPr id="8" name="Group 140"/>
          <p:cNvGrpSpPr>
            <a:grpSpLocks/>
          </p:cNvGrpSpPr>
          <p:nvPr/>
        </p:nvGrpSpPr>
        <p:grpSpPr bwMode="auto">
          <a:xfrm>
            <a:off x="3870325" y="5421313"/>
            <a:ext cx="852488" cy="812800"/>
            <a:chOff x="2438" y="3415"/>
            <a:chExt cx="537" cy="512"/>
          </a:xfrm>
        </p:grpSpPr>
        <p:sp>
          <p:nvSpPr>
            <p:cNvPr id="10381" name="Oval 141"/>
            <p:cNvSpPr>
              <a:spLocks noChangeArrowheads="1"/>
            </p:cNvSpPr>
            <p:nvPr/>
          </p:nvSpPr>
          <p:spPr bwMode="auto">
            <a:xfrm>
              <a:off x="2547" y="3528"/>
              <a:ext cx="289" cy="283"/>
            </a:xfrm>
            <a:prstGeom prst="ellipse">
              <a:avLst/>
            </a:prstGeom>
            <a:noFill/>
            <a:ln w="9525">
              <a:solidFill>
                <a:schemeClr val="tx2"/>
              </a:solidFill>
              <a:round/>
              <a:headEnd/>
              <a:tailEnd/>
            </a:ln>
            <a:effectLst/>
          </p:spPr>
          <p:txBody>
            <a:bodyPr wrap="none" anchor="ctr"/>
            <a:lstStyle/>
            <a:p>
              <a:endParaRPr lang="hu-HU"/>
            </a:p>
          </p:txBody>
        </p:sp>
        <p:sp>
          <p:nvSpPr>
            <p:cNvPr id="10382" name="Oval 142" descr="Vastag átlós felfelé"/>
            <p:cNvSpPr>
              <a:spLocks noChangeArrowheads="1"/>
            </p:cNvSpPr>
            <p:nvPr/>
          </p:nvSpPr>
          <p:spPr bwMode="auto">
            <a:xfrm>
              <a:off x="2583" y="3592"/>
              <a:ext cx="139" cy="136"/>
            </a:xfrm>
            <a:prstGeom prst="ellipse">
              <a:avLst/>
            </a:prstGeom>
            <a:pattFill prst="wdUpDiag">
              <a:fgClr>
                <a:schemeClr val="tx2"/>
              </a:fgClr>
              <a:bgClr>
                <a:schemeClr val="bg1"/>
              </a:bgClr>
            </a:pattFill>
            <a:ln w="9525">
              <a:solidFill>
                <a:schemeClr val="tx2"/>
              </a:solidFill>
              <a:round/>
              <a:headEnd/>
              <a:tailEnd/>
            </a:ln>
            <a:effectLst/>
          </p:spPr>
          <p:txBody>
            <a:bodyPr wrap="none" anchor="ctr"/>
            <a:lstStyle/>
            <a:p>
              <a:endParaRPr lang="hu-HU"/>
            </a:p>
          </p:txBody>
        </p:sp>
        <p:sp>
          <p:nvSpPr>
            <p:cNvPr id="10383" name="Freeform 143"/>
            <p:cNvSpPr>
              <a:spLocks/>
            </p:cNvSpPr>
            <p:nvPr/>
          </p:nvSpPr>
          <p:spPr bwMode="auto">
            <a:xfrm>
              <a:off x="2680" y="3444"/>
              <a:ext cx="9" cy="95"/>
            </a:xfrm>
            <a:custGeom>
              <a:avLst/>
              <a:gdLst/>
              <a:ahLst/>
              <a:cxnLst>
                <a:cxn ang="0">
                  <a:pos x="0" y="0"/>
                </a:cxn>
                <a:cxn ang="0">
                  <a:pos x="0" y="94"/>
                </a:cxn>
                <a:cxn ang="0">
                  <a:pos x="8" y="94"/>
                </a:cxn>
                <a:cxn ang="0">
                  <a:pos x="8" y="0"/>
                </a:cxn>
                <a:cxn ang="0">
                  <a:pos x="0" y="0"/>
                </a:cxn>
              </a:cxnLst>
              <a:rect l="0" t="0" r="r" b="b"/>
              <a:pathLst>
                <a:path w="9" h="95">
                  <a:moveTo>
                    <a:pt x="0" y="0"/>
                  </a:moveTo>
                  <a:lnTo>
                    <a:pt x="0" y="94"/>
                  </a:lnTo>
                  <a:lnTo>
                    <a:pt x="8" y="94"/>
                  </a:lnTo>
                  <a:lnTo>
                    <a:pt x="8" y="0"/>
                  </a:lnTo>
                  <a:lnTo>
                    <a:pt x="0" y="0"/>
                  </a:lnTo>
                </a:path>
              </a:pathLst>
            </a:custGeom>
            <a:noFill/>
            <a:ln w="9525" cap="flat" cmpd="sng">
              <a:solidFill>
                <a:schemeClr val="tx2"/>
              </a:solidFill>
              <a:prstDash val="solid"/>
              <a:round/>
              <a:headEnd/>
              <a:tailEnd/>
            </a:ln>
            <a:effectLst/>
          </p:spPr>
          <p:txBody>
            <a:bodyPr/>
            <a:lstStyle/>
            <a:p>
              <a:endParaRPr lang="hu-HU"/>
            </a:p>
          </p:txBody>
        </p:sp>
        <p:sp>
          <p:nvSpPr>
            <p:cNvPr id="10384" name="Freeform 144"/>
            <p:cNvSpPr>
              <a:spLocks/>
            </p:cNvSpPr>
            <p:nvPr/>
          </p:nvSpPr>
          <p:spPr bwMode="auto">
            <a:xfrm>
              <a:off x="2636" y="3417"/>
              <a:ext cx="53" cy="34"/>
            </a:xfrm>
            <a:custGeom>
              <a:avLst/>
              <a:gdLst/>
              <a:ahLst/>
              <a:cxnLst>
                <a:cxn ang="0">
                  <a:pos x="0" y="6"/>
                </a:cxn>
                <a:cxn ang="0">
                  <a:pos x="49" y="33"/>
                </a:cxn>
                <a:cxn ang="0">
                  <a:pos x="52" y="27"/>
                </a:cxn>
                <a:cxn ang="0">
                  <a:pos x="4" y="0"/>
                </a:cxn>
                <a:cxn ang="0">
                  <a:pos x="0" y="6"/>
                </a:cxn>
              </a:cxnLst>
              <a:rect l="0" t="0" r="r" b="b"/>
              <a:pathLst>
                <a:path w="53" h="34">
                  <a:moveTo>
                    <a:pt x="0" y="6"/>
                  </a:moveTo>
                  <a:lnTo>
                    <a:pt x="49" y="33"/>
                  </a:lnTo>
                  <a:lnTo>
                    <a:pt x="52" y="27"/>
                  </a:lnTo>
                  <a:lnTo>
                    <a:pt x="4" y="0"/>
                  </a:lnTo>
                  <a:lnTo>
                    <a:pt x="0" y="6"/>
                  </a:lnTo>
                </a:path>
              </a:pathLst>
            </a:custGeom>
            <a:noFill/>
            <a:ln w="9525" cap="flat" cmpd="sng">
              <a:solidFill>
                <a:schemeClr val="tx2"/>
              </a:solidFill>
              <a:prstDash val="solid"/>
              <a:round/>
              <a:headEnd/>
              <a:tailEnd/>
            </a:ln>
            <a:effectLst/>
          </p:spPr>
          <p:txBody>
            <a:bodyPr/>
            <a:lstStyle/>
            <a:p>
              <a:endParaRPr lang="hu-HU"/>
            </a:p>
          </p:txBody>
        </p:sp>
        <p:sp>
          <p:nvSpPr>
            <p:cNvPr id="10385" name="Freeform 145"/>
            <p:cNvSpPr>
              <a:spLocks/>
            </p:cNvSpPr>
            <p:nvPr/>
          </p:nvSpPr>
          <p:spPr bwMode="auto">
            <a:xfrm>
              <a:off x="2687" y="3415"/>
              <a:ext cx="43" cy="38"/>
            </a:xfrm>
            <a:custGeom>
              <a:avLst/>
              <a:gdLst/>
              <a:ahLst/>
              <a:cxnLst>
                <a:cxn ang="0">
                  <a:pos x="0" y="32"/>
                </a:cxn>
                <a:cxn ang="0">
                  <a:pos x="37" y="0"/>
                </a:cxn>
                <a:cxn ang="0">
                  <a:pos x="42" y="5"/>
                </a:cxn>
                <a:cxn ang="0">
                  <a:pos x="5" y="37"/>
                </a:cxn>
                <a:cxn ang="0">
                  <a:pos x="0" y="32"/>
                </a:cxn>
              </a:cxnLst>
              <a:rect l="0" t="0" r="r" b="b"/>
              <a:pathLst>
                <a:path w="43" h="38">
                  <a:moveTo>
                    <a:pt x="0" y="32"/>
                  </a:moveTo>
                  <a:lnTo>
                    <a:pt x="37" y="0"/>
                  </a:lnTo>
                  <a:lnTo>
                    <a:pt x="42" y="5"/>
                  </a:lnTo>
                  <a:lnTo>
                    <a:pt x="5" y="37"/>
                  </a:lnTo>
                  <a:lnTo>
                    <a:pt x="0" y="32"/>
                  </a:lnTo>
                </a:path>
              </a:pathLst>
            </a:custGeom>
            <a:noFill/>
            <a:ln w="9525" cap="flat" cmpd="sng">
              <a:solidFill>
                <a:schemeClr val="tx2"/>
              </a:solidFill>
              <a:prstDash val="solid"/>
              <a:round/>
              <a:headEnd/>
              <a:tailEnd/>
            </a:ln>
            <a:effectLst/>
          </p:spPr>
          <p:txBody>
            <a:bodyPr/>
            <a:lstStyle/>
            <a:p>
              <a:endParaRPr lang="hu-HU"/>
            </a:p>
          </p:txBody>
        </p:sp>
        <p:sp>
          <p:nvSpPr>
            <p:cNvPr id="10386" name="Freeform 146"/>
            <p:cNvSpPr>
              <a:spLocks/>
            </p:cNvSpPr>
            <p:nvPr/>
          </p:nvSpPr>
          <p:spPr bwMode="auto">
            <a:xfrm>
              <a:off x="2798" y="3498"/>
              <a:ext cx="80" cy="65"/>
            </a:xfrm>
            <a:custGeom>
              <a:avLst/>
              <a:gdLst/>
              <a:ahLst/>
              <a:cxnLst>
                <a:cxn ang="0">
                  <a:pos x="0" y="58"/>
                </a:cxn>
                <a:cxn ang="0">
                  <a:pos x="74" y="0"/>
                </a:cxn>
                <a:cxn ang="0">
                  <a:pos x="79" y="6"/>
                </a:cxn>
                <a:cxn ang="0">
                  <a:pos x="5" y="64"/>
                </a:cxn>
                <a:cxn ang="0">
                  <a:pos x="0" y="58"/>
                </a:cxn>
              </a:cxnLst>
              <a:rect l="0" t="0" r="r" b="b"/>
              <a:pathLst>
                <a:path w="80" h="65">
                  <a:moveTo>
                    <a:pt x="0" y="58"/>
                  </a:moveTo>
                  <a:lnTo>
                    <a:pt x="74" y="0"/>
                  </a:lnTo>
                  <a:lnTo>
                    <a:pt x="79" y="6"/>
                  </a:lnTo>
                  <a:lnTo>
                    <a:pt x="5" y="64"/>
                  </a:lnTo>
                  <a:lnTo>
                    <a:pt x="0" y="58"/>
                  </a:lnTo>
                </a:path>
              </a:pathLst>
            </a:custGeom>
            <a:noFill/>
            <a:ln w="9525" cap="flat" cmpd="sng">
              <a:solidFill>
                <a:schemeClr val="tx2"/>
              </a:solidFill>
              <a:prstDash val="solid"/>
              <a:round/>
              <a:headEnd/>
              <a:tailEnd/>
            </a:ln>
            <a:effectLst/>
          </p:spPr>
          <p:txBody>
            <a:bodyPr/>
            <a:lstStyle/>
            <a:p>
              <a:endParaRPr lang="hu-HU"/>
            </a:p>
          </p:txBody>
        </p:sp>
        <p:sp>
          <p:nvSpPr>
            <p:cNvPr id="10387" name="Freeform 147"/>
            <p:cNvSpPr>
              <a:spLocks/>
            </p:cNvSpPr>
            <p:nvPr/>
          </p:nvSpPr>
          <p:spPr bwMode="auto">
            <a:xfrm>
              <a:off x="2865" y="3459"/>
              <a:ext cx="14" cy="38"/>
            </a:xfrm>
            <a:custGeom>
              <a:avLst/>
              <a:gdLst/>
              <a:ahLst/>
              <a:cxnLst>
                <a:cxn ang="0">
                  <a:pos x="5" y="37"/>
                </a:cxn>
                <a:cxn ang="0">
                  <a:pos x="0" y="1"/>
                </a:cxn>
                <a:cxn ang="0">
                  <a:pos x="7" y="0"/>
                </a:cxn>
                <a:cxn ang="0">
                  <a:pos x="13" y="36"/>
                </a:cxn>
                <a:cxn ang="0">
                  <a:pos x="5" y="37"/>
                </a:cxn>
              </a:cxnLst>
              <a:rect l="0" t="0" r="r" b="b"/>
              <a:pathLst>
                <a:path w="14" h="38">
                  <a:moveTo>
                    <a:pt x="5" y="37"/>
                  </a:moveTo>
                  <a:lnTo>
                    <a:pt x="0" y="1"/>
                  </a:lnTo>
                  <a:lnTo>
                    <a:pt x="7" y="0"/>
                  </a:lnTo>
                  <a:lnTo>
                    <a:pt x="13" y="36"/>
                  </a:lnTo>
                  <a:lnTo>
                    <a:pt x="5" y="37"/>
                  </a:lnTo>
                </a:path>
              </a:pathLst>
            </a:custGeom>
            <a:noFill/>
            <a:ln w="9525" cap="flat" cmpd="sng">
              <a:solidFill>
                <a:schemeClr val="tx2"/>
              </a:solidFill>
              <a:prstDash val="solid"/>
              <a:round/>
              <a:headEnd/>
              <a:tailEnd/>
            </a:ln>
            <a:effectLst/>
          </p:spPr>
          <p:txBody>
            <a:bodyPr/>
            <a:lstStyle/>
            <a:p>
              <a:endParaRPr lang="hu-HU"/>
            </a:p>
          </p:txBody>
        </p:sp>
        <p:sp>
          <p:nvSpPr>
            <p:cNvPr id="10388" name="Freeform 148"/>
            <p:cNvSpPr>
              <a:spLocks/>
            </p:cNvSpPr>
            <p:nvPr/>
          </p:nvSpPr>
          <p:spPr bwMode="auto">
            <a:xfrm>
              <a:off x="2872" y="3502"/>
              <a:ext cx="46" cy="8"/>
            </a:xfrm>
            <a:custGeom>
              <a:avLst/>
              <a:gdLst/>
              <a:ahLst/>
              <a:cxnLst>
                <a:cxn ang="0">
                  <a:pos x="0" y="7"/>
                </a:cxn>
                <a:cxn ang="0">
                  <a:pos x="45" y="7"/>
                </a:cxn>
                <a:cxn ang="0">
                  <a:pos x="45" y="0"/>
                </a:cxn>
                <a:cxn ang="0">
                  <a:pos x="0" y="0"/>
                </a:cxn>
                <a:cxn ang="0">
                  <a:pos x="0" y="7"/>
                </a:cxn>
              </a:cxnLst>
              <a:rect l="0" t="0" r="r" b="b"/>
              <a:pathLst>
                <a:path w="46" h="8">
                  <a:moveTo>
                    <a:pt x="0" y="7"/>
                  </a:moveTo>
                  <a:lnTo>
                    <a:pt x="45" y="7"/>
                  </a:lnTo>
                  <a:lnTo>
                    <a:pt x="45" y="0"/>
                  </a:lnTo>
                  <a:lnTo>
                    <a:pt x="0" y="0"/>
                  </a:lnTo>
                  <a:lnTo>
                    <a:pt x="0" y="7"/>
                  </a:lnTo>
                </a:path>
              </a:pathLst>
            </a:custGeom>
            <a:noFill/>
            <a:ln w="9525" cap="flat" cmpd="sng">
              <a:solidFill>
                <a:schemeClr val="tx2"/>
              </a:solidFill>
              <a:prstDash val="solid"/>
              <a:round/>
              <a:headEnd/>
              <a:tailEnd/>
            </a:ln>
            <a:effectLst/>
          </p:spPr>
          <p:txBody>
            <a:bodyPr/>
            <a:lstStyle/>
            <a:p>
              <a:endParaRPr lang="hu-HU"/>
            </a:p>
          </p:txBody>
        </p:sp>
        <p:sp>
          <p:nvSpPr>
            <p:cNvPr id="10389" name="Freeform 149"/>
            <p:cNvSpPr>
              <a:spLocks/>
            </p:cNvSpPr>
            <p:nvPr/>
          </p:nvSpPr>
          <p:spPr bwMode="auto">
            <a:xfrm>
              <a:off x="2791" y="3553"/>
              <a:ext cx="14" cy="18"/>
            </a:xfrm>
            <a:custGeom>
              <a:avLst/>
              <a:gdLst/>
              <a:ahLst/>
              <a:cxnLst>
                <a:cxn ang="0">
                  <a:pos x="6" y="0"/>
                </a:cxn>
                <a:cxn ang="0">
                  <a:pos x="0" y="15"/>
                </a:cxn>
                <a:cxn ang="0">
                  <a:pos x="7" y="17"/>
                </a:cxn>
                <a:cxn ang="0">
                  <a:pos x="13" y="3"/>
                </a:cxn>
                <a:cxn ang="0">
                  <a:pos x="6" y="0"/>
                </a:cxn>
              </a:cxnLst>
              <a:rect l="0" t="0" r="r" b="b"/>
              <a:pathLst>
                <a:path w="14" h="18">
                  <a:moveTo>
                    <a:pt x="6" y="0"/>
                  </a:moveTo>
                  <a:lnTo>
                    <a:pt x="0" y="15"/>
                  </a:lnTo>
                  <a:lnTo>
                    <a:pt x="7" y="17"/>
                  </a:lnTo>
                  <a:lnTo>
                    <a:pt x="13" y="3"/>
                  </a:lnTo>
                  <a:lnTo>
                    <a:pt x="6" y="0"/>
                  </a:lnTo>
                </a:path>
              </a:pathLst>
            </a:custGeom>
            <a:noFill/>
            <a:ln w="9525" cap="flat" cmpd="sng">
              <a:solidFill>
                <a:schemeClr val="tx2"/>
              </a:solidFill>
              <a:prstDash val="solid"/>
              <a:round/>
              <a:headEnd/>
              <a:tailEnd/>
            </a:ln>
            <a:effectLst/>
          </p:spPr>
          <p:txBody>
            <a:bodyPr/>
            <a:lstStyle/>
            <a:p>
              <a:endParaRPr lang="hu-HU"/>
            </a:p>
          </p:txBody>
        </p:sp>
        <p:sp>
          <p:nvSpPr>
            <p:cNvPr id="10390" name="Freeform 150"/>
            <p:cNvSpPr>
              <a:spLocks/>
            </p:cNvSpPr>
            <p:nvPr/>
          </p:nvSpPr>
          <p:spPr bwMode="auto">
            <a:xfrm>
              <a:off x="2838" y="3648"/>
              <a:ext cx="80" cy="9"/>
            </a:xfrm>
            <a:custGeom>
              <a:avLst/>
              <a:gdLst/>
              <a:ahLst/>
              <a:cxnLst>
                <a:cxn ang="0">
                  <a:pos x="0" y="8"/>
                </a:cxn>
                <a:cxn ang="0">
                  <a:pos x="79" y="8"/>
                </a:cxn>
                <a:cxn ang="0">
                  <a:pos x="79" y="0"/>
                </a:cxn>
                <a:cxn ang="0">
                  <a:pos x="0" y="0"/>
                </a:cxn>
                <a:cxn ang="0">
                  <a:pos x="0" y="8"/>
                </a:cxn>
              </a:cxnLst>
              <a:rect l="0" t="0" r="r" b="b"/>
              <a:pathLst>
                <a:path w="80" h="9">
                  <a:moveTo>
                    <a:pt x="0" y="8"/>
                  </a:moveTo>
                  <a:lnTo>
                    <a:pt x="79" y="8"/>
                  </a:lnTo>
                  <a:lnTo>
                    <a:pt x="79" y="0"/>
                  </a:lnTo>
                  <a:lnTo>
                    <a:pt x="0" y="0"/>
                  </a:lnTo>
                  <a:lnTo>
                    <a:pt x="0" y="8"/>
                  </a:lnTo>
                </a:path>
              </a:pathLst>
            </a:custGeom>
            <a:noFill/>
            <a:ln w="9525" cap="flat" cmpd="sng">
              <a:solidFill>
                <a:schemeClr val="tx2"/>
              </a:solidFill>
              <a:prstDash val="solid"/>
              <a:round/>
              <a:headEnd/>
              <a:tailEnd/>
            </a:ln>
            <a:effectLst/>
          </p:spPr>
          <p:txBody>
            <a:bodyPr/>
            <a:lstStyle/>
            <a:p>
              <a:endParaRPr lang="hu-HU"/>
            </a:p>
          </p:txBody>
        </p:sp>
        <p:sp>
          <p:nvSpPr>
            <p:cNvPr id="10391" name="Freeform 151"/>
            <p:cNvSpPr>
              <a:spLocks/>
            </p:cNvSpPr>
            <p:nvPr/>
          </p:nvSpPr>
          <p:spPr bwMode="auto">
            <a:xfrm>
              <a:off x="2911" y="3651"/>
              <a:ext cx="28" cy="11"/>
            </a:xfrm>
            <a:custGeom>
              <a:avLst/>
              <a:gdLst/>
              <a:ahLst/>
              <a:cxnLst>
                <a:cxn ang="0">
                  <a:pos x="0" y="3"/>
                </a:cxn>
                <a:cxn ang="0">
                  <a:pos x="26" y="0"/>
                </a:cxn>
                <a:cxn ang="0">
                  <a:pos x="27" y="7"/>
                </a:cxn>
                <a:cxn ang="0">
                  <a:pos x="1" y="10"/>
                </a:cxn>
                <a:cxn ang="0">
                  <a:pos x="0" y="3"/>
                </a:cxn>
              </a:cxnLst>
              <a:rect l="0" t="0" r="r" b="b"/>
              <a:pathLst>
                <a:path w="28" h="11">
                  <a:moveTo>
                    <a:pt x="0" y="3"/>
                  </a:moveTo>
                  <a:lnTo>
                    <a:pt x="26" y="0"/>
                  </a:lnTo>
                  <a:lnTo>
                    <a:pt x="27" y="7"/>
                  </a:lnTo>
                  <a:lnTo>
                    <a:pt x="1" y="10"/>
                  </a:lnTo>
                  <a:lnTo>
                    <a:pt x="0" y="3"/>
                  </a:lnTo>
                </a:path>
              </a:pathLst>
            </a:custGeom>
            <a:noFill/>
            <a:ln w="9525" cap="flat" cmpd="sng">
              <a:solidFill>
                <a:schemeClr val="tx2"/>
              </a:solidFill>
              <a:prstDash val="solid"/>
              <a:round/>
              <a:headEnd/>
              <a:tailEnd/>
            </a:ln>
            <a:effectLst/>
          </p:spPr>
          <p:txBody>
            <a:bodyPr/>
            <a:lstStyle/>
            <a:p>
              <a:endParaRPr lang="hu-HU"/>
            </a:p>
          </p:txBody>
        </p:sp>
        <p:sp>
          <p:nvSpPr>
            <p:cNvPr id="10392" name="Freeform 152"/>
            <p:cNvSpPr>
              <a:spLocks/>
            </p:cNvSpPr>
            <p:nvPr/>
          </p:nvSpPr>
          <p:spPr bwMode="auto">
            <a:xfrm>
              <a:off x="2931" y="3616"/>
              <a:ext cx="33" cy="39"/>
            </a:xfrm>
            <a:custGeom>
              <a:avLst/>
              <a:gdLst/>
              <a:ahLst/>
              <a:cxnLst>
                <a:cxn ang="0">
                  <a:pos x="0" y="34"/>
                </a:cxn>
                <a:cxn ang="0">
                  <a:pos x="26" y="0"/>
                </a:cxn>
                <a:cxn ang="0">
                  <a:pos x="32" y="4"/>
                </a:cxn>
                <a:cxn ang="0">
                  <a:pos x="6" y="38"/>
                </a:cxn>
                <a:cxn ang="0">
                  <a:pos x="0" y="34"/>
                </a:cxn>
              </a:cxnLst>
              <a:rect l="0" t="0" r="r" b="b"/>
              <a:pathLst>
                <a:path w="33" h="39">
                  <a:moveTo>
                    <a:pt x="0" y="34"/>
                  </a:moveTo>
                  <a:lnTo>
                    <a:pt x="26" y="0"/>
                  </a:lnTo>
                  <a:lnTo>
                    <a:pt x="32" y="4"/>
                  </a:lnTo>
                  <a:lnTo>
                    <a:pt x="6" y="38"/>
                  </a:lnTo>
                  <a:lnTo>
                    <a:pt x="0" y="34"/>
                  </a:lnTo>
                </a:path>
              </a:pathLst>
            </a:custGeom>
            <a:noFill/>
            <a:ln w="9525" cap="flat" cmpd="sng">
              <a:solidFill>
                <a:schemeClr val="tx2"/>
              </a:solidFill>
              <a:prstDash val="solid"/>
              <a:round/>
              <a:headEnd/>
              <a:tailEnd/>
            </a:ln>
            <a:effectLst/>
          </p:spPr>
          <p:txBody>
            <a:bodyPr/>
            <a:lstStyle/>
            <a:p>
              <a:endParaRPr lang="hu-HU"/>
            </a:p>
          </p:txBody>
        </p:sp>
        <p:sp>
          <p:nvSpPr>
            <p:cNvPr id="10393" name="Freeform 153"/>
            <p:cNvSpPr>
              <a:spLocks/>
            </p:cNvSpPr>
            <p:nvPr/>
          </p:nvSpPr>
          <p:spPr bwMode="auto">
            <a:xfrm>
              <a:off x="2932" y="3657"/>
              <a:ext cx="43" cy="36"/>
            </a:xfrm>
            <a:custGeom>
              <a:avLst/>
              <a:gdLst/>
              <a:ahLst/>
              <a:cxnLst>
                <a:cxn ang="0">
                  <a:pos x="0" y="6"/>
                </a:cxn>
                <a:cxn ang="0">
                  <a:pos x="37" y="35"/>
                </a:cxn>
                <a:cxn ang="0">
                  <a:pos x="42" y="29"/>
                </a:cxn>
                <a:cxn ang="0">
                  <a:pos x="5" y="0"/>
                </a:cxn>
                <a:cxn ang="0">
                  <a:pos x="0" y="6"/>
                </a:cxn>
              </a:cxnLst>
              <a:rect l="0" t="0" r="r" b="b"/>
              <a:pathLst>
                <a:path w="43" h="36">
                  <a:moveTo>
                    <a:pt x="0" y="6"/>
                  </a:moveTo>
                  <a:lnTo>
                    <a:pt x="37" y="35"/>
                  </a:lnTo>
                  <a:lnTo>
                    <a:pt x="42" y="29"/>
                  </a:lnTo>
                  <a:lnTo>
                    <a:pt x="5" y="0"/>
                  </a:lnTo>
                  <a:lnTo>
                    <a:pt x="0" y="6"/>
                  </a:lnTo>
                </a:path>
              </a:pathLst>
            </a:custGeom>
            <a:noFill/>
            <a:ln w="9525" cap="flat" cmpd="sng">
              <a:solidFill>
                <a:schemeClr val="tx2"/>
              </a:solidFill>
              <a:prstDash val="solid"/>
              <a:round/>
              <a:headEnd/>
              <a:tailEnd/>
            </a:ln>
            <a:effectLst/>
          </p:spPr>
          <p:txBody>
            <a:bodyPr/>
            <a:lstStyle/>
            <a:p>
              <a:endParaRPr lang="hu-HU"/>
            </a:p>
          </p:txBody>
        </p:sp>
        <p:sp>
          <p:nvSpPr>
            <p:cNvPr id="10394" name="Freeform 154"/>
            <p:cNvSpPr>
              <a:spLocks/>
            </p:cNvSpPr>
            <p:nvPr/>
          </p:nvSpPr>
          <p:spPr bwMode="auto">
            <a:xfrm>
              <a:off x="2689" y="3794"/>
              <a:ext cx="8" cy="97"/>
            </a:xfrm>
            <a:custGeom>
              <a:avLst/>
              <a:gdLst/>
              <a:ahLst/>
              <a:cxnLst>
                <a:cxn ang="0">
                  <a:pos x="0" y="0"/>
                </a:cxn>
                <a:cxn ang="0">
                  <a:pos x="0" y="96"/>
                </a:cxn>
                <a:cxn ang="0">
                  <a:pos x="7" y="96"/>
                </a:cxn>
                <a:cxn ang="0">
                  <a:pos x="7" y="0"/>
                </a:cxn>
                <a:cxn ang="0">
                  <a:pos x="0" y="0"/>
                </a:cxn>
              </a:cxnLst>
              <a:rect l="0" t="0" r="r" b="b"/>
              <a:pathLst>
                <a:path w="8" h="97">
                  <a:moveTo>
                    <a:pt x="0" y="0"/>
                  </a:moveTo>
                  <a:lnTo>
                    <a:pt x="0" y="96"/>
                  </a:lnTo>
                  <a:lnTo>
                    <a:pt x="7" y="96"/>
                  </a:lnTo>
                  <a:lnTo>
                    <a:pt x="7" y="0"/>
                  </a:lnTo>
                  <a:lnTo>
                    <a:pt x="0" y="0"/>
                  </a:lnTo>
                </a:path>
              </a:pathLst>
            </a:custGeom>
            <a:noFill/>
            <a:ln w="9525" cap="flat" cmpd="sng">
              <a:solidFill>
                <a:schemeClr val="tx2"/>
              </a:solidFill>
              <a:prstDash val="solid"/>
              <a:round/>
              <a:headEnd/>
              <a:tailEnd/>
            </a:ln>
            <a:effectLst/>
          </p:spPr>
          <p:txBody>
            <a:bodyPr/>
            <a:lstStyle/>
            <a:p>
              <a:endParaRPr lang="hu-HU"/>
            </a:p>
          </p:txBody>
        </p:sp>
        <p:sp>
          <p:nvSpPr>
            <p:cNvPr id="10395" name="Freeform 155"/>
            <p:cNvSpPr>
              <a:spLocks/>
            </p:cNvSpPr>
            <p:nvPr/>
          </p:nvSpPr>
          <p:spPr bwMode="auto">
            <a:xfrm>
              <a:off x="2646" y="3887"/>
              <a:ext cx="36" cy="40"/>
            </a:xfrm>
            <a:custGeom>
              <a:avLst/>
              <a:gdLst/>
              <a:ahLst/>
              <a:cxnLst>
                <a:cxn ang="0">
                  <a:pos x="29" y="0"/>
                </a:cxn>
                <a:cxn ang="0">
                  <a:pos x="0" y="34"/>
                </a:cxn>
                <a:cxn ang="0">
                  <a:pos x="6" y="39"/>
                </a:cxn>
                <a:cxn ang="0">
                  <a:pos x="35" y="5"/>
                </a:cxn>
                <a:cxn ang="0">
                  <a:pos x="29" y="0"/>
                </a:cxn>
              </a:cxnLst>
              <a:rect l="0" t="0" r="r" b="b"/>
              <a:pathLst>
                <a:path w="36" h="40">
                  <a:moveTo>
                    <a:pt x="29" y="0"/>
                  </a:moveTo>
                  <a:lnTo>
                    <a:pt x="0" y="34"/>
                  </a:lnTo>
                  <a:lnTo>
                    <a:pt x="6" y="39"/>
                  </a:lnTo>
                  <a:lnTo>
                    <a:pt x="35" y="5"/>
                  </a:lnTo>
                  <a:lnTo>
                    <a:pt x="29" y="0"/>
                  </a:lnTo>
                </a:path>
              </a:pathLst>
            </a:custGeom>
            <a:noFill/>
            <a:ln w="9525" cap="flat" cmpd="sng">
              <a:solidFill>
                <a:schemeClr val="tx2"/>
              </a:solidFill>
              <a:prstDash val="solid"/>
              <a:round/>
              <a:headEnd/>
              <a:tailEnd/>
            </a:ln>
            <a:effectLst/>
          </p:spPr>
          <p:txBody>
            <a:bodyPr/>
            <a:lstStyle/>
            <a:p>
              <a:endParaRPr lang="hu-HU"/>
            </a:p>
          </p:txBody>
        </p:sp>
        <p:sp>
          <p:nvSpPr>
            <p:cNvPr id="10396" name="Freeform 156"/>
            <p:cNvSpPr>
              <a:spLocks/>
            </p:cNvSpPr>
            <p:nvPr/>
          </p:nvSpPr>
          <p:spPr bwMode="auto">
            <a:xfrm>
              <a:off x="2695" y="3892"/>
              <a:ext cx="30" cy="35"/>
            </a:xfrm>
            <a:custGeom>
              <a:avLst/>
              <a:gdLst/>
              <a:ahLst/>
              <a:cxnLst>
                <a:cxn ang="0">
                  <a:pos x="0" y="5"/>
                </a:cxn>
                <a:cxn ang="0">
                  <a:pos x="23" y="34"/>
                </a:cxn>
                <a:cxn ang="0">
                  <a:pos x="29" y="29"/>
                </a:cxn>
                <a:cxn ang="0">
                  <a:pos x="6" y="0"/>
                </a:cxn>
                <a:cxn ang="0">
                  <a:pos x="0" y="5"/>
                </a:cxn>
              </a:cxnLst>
              <a:rect l="0" t="0" r="r" b="b"/>
              <a:pathLst>
                <a:path w="30" h="35">
                  <a:moveTo>
                    <a:pt x="0" y="5"/>
                  </a:moveTo>
                  <a:lnTo>
                    <a:pt x="23" y="34"/>
                  </a:lnTo>
                  <a:lnTo>
                    <a:pt x="29" y="29"/>
                  </a:lnTo>
                  <a:lnTo>
                    <a:pt x="6" y="0"/>
                  </a:lnTo>
                  <a:lnTo>
                    <a:pt x="0" y="5"/>
                  </a:lnTo>
                </a:path>
              </a:pathLst>
            </a:custGeom>
            <a:noFill/>
            <a:ln w="9525" cap="flat" cmpd="sng">
              <a:solidFill>
                <a:schemeClr val="tx2"/>
              </a:solidFill>
              <a:prstDash val="solid"/>
              <a:round/>
              <a:headEnd/>
              <a:tailEnd/>
            </a:ln>
            <a:effectLst/>
          </p:spPr>
          <p:txBody>
            <a:bodyPr/>
            <a:lstStyle/>
            <a:p>
              <a:endParaRPr lang="hu-HU"/>
            </a:p>
          </p:txBody>
        </p:sp>
        <p:sp>
          <p:nvSpPr>
            <p:cNvPr id="10397" name="Freeform 157"/>
            <p:cNvSpPr>
              <a:spLocks/>
            </p:cNvSpPr>
            <p:nvPr/>
          </p:nvSpPr>
          <p:spPr bwMode="auto">
            <a:xfrm>
              <a:off x="2809" y="3740"/>
              <a:ext cx="78" cy="61"/>
            </a:xfrm>
            <a:custGeom>
              <a:avLst/>
              <a:gdLst/>
              <a:ahLst/>
              <a:cxnLst>
                <a:cxn ang="0">
                  <a:pos x="0" y="6"/>
                </a:cxn>
                <a:cxn ang="0">
                  <a:pos x="72" y="60"/>
                </a:cxn>
                <a:cxn ang="0">
                  <a:pos x="77" y="54"/>
                </a:cxn>
                <a:cxn ang="0">
                  <a:pos x="5" y="0"/>
                </a:cxn>
                <a:cxn ang="0">
                  <a:pos x="0" y="6"/>
                </a:cxn>
              </a:cxnLst>
              <a:rect l="0" t="0" r="r" b="b"/>
              <a:pathLst>
                <a:path w="78" h="61">
                  <a:moveTo>
                    <a:pt x="0" y="6"/>
                  </a:moveTo>
                  <a:lnTo>
                    <a:pt x="72" y="60"/>
                  </a:lnTo>
                  <a:lnTo>
                    <a:pt x="77" y="54"/>
                  </a:lnTo>
                  <a:lnTo>
                    <a:pt x="5" y="0"/>
                  </a:lnTo>
                  <a:lnTo>
                    <a:pt x="0" y="6"/>
                  </a:lnTo>
                </a:path>
              </a:pathLst>
            </a:custGeom>
            <a:noFill/>
            <a:ln w="9525" cap="flat" cmpd="sng">
              <a:solidFill>
                <a:schemeClr val="tx2"/>
              </a:solidFill>
              <a:prstDash val="solid"/>
              <a:round/>
              <a:headEnd/>
              <a:tailEnd/>
            </a:ln>
            <a:effectLst/>
          </p:spPr>
          <p:txBody>
            <a:bodyPr/>
            <a:lstStyle/>
            <a:p>
              <a:endParaRPr lang="hu-HU"/>
            </a:p>
          </p:txBody>
        </p:sp>
        <p:sp>
          <p:nvSpPr>
            <p:cNvPr id="10398" name="Freeform 158"/>
            <p:cNvSpPr>
              <a:spLocks/>
            </p:cNvSpPr>
            <p:nvPr/>
          </p:nvSpPr>
          <p:spPr bwMode="auto">
            <a:xfrm>
              <a:off x="2882" y="3785"/>
              <a:ext cx="40" cy="16"/>
            </a:xfrm>
            <a:custGeom>
              <a:avLst/>
              <a:gdLst/>
              <a:ahLst/>
              <a:cxnLst>
                <a:cxn ang="0">
                  <a:pos x="0" y="8"/>
                </a:cxn>
                <a:cxn ang="0">
                  <a:pos x="37" y="0"/>
                </a:cxn>
                <a:cxn ang="0">
                  <a:pos x="39" y="8"/>
                </a:cxn>
                <a:cxn ang="0">
                  <a:pos x="2" y="15"/>
                </a:cxn>
                <a:cxn ang="0">
                  <a:pos x="0" y="8"/>
                </a:cxn>
              </a:cxnLst>
              <a:rect l="0" t="0" r="r" b="b"/>
              <a:pathLst>
                <a:path w="40" h="16">
                  <a:moveTo>
                    <a:pt x="0" y="8"/>
                  </a:moveTo>
                  <a:lnTo>
                    <a:pt x="37" y="0"/>
                  </a:lnTo>
                  <a:lnTo>
                    <a:pt x="39" y="8"/>
                  </a:lnTo>
                  <a:lnTo>
                    <a:pt x="2" y="15"/>
                  </a:lnTo>
                  <a:lnTo>
                    <a:pt x="0" y="8"/>
                  </a:lnTo>
                </a:path>
              </a:pathLst>
            </a:custGeom>
            <a:noFill/>
            <a:ln w="9525" cap="flat" cmpd="sng">
              <a:solidFill>
                <a:schemeClr val="tx2"/>
              </a:solidFill>
              <a:prstDash val="solid"/>
              <a:round/>
              <a:headEnd/>
              <a:tailEnd/>
            </a:ln>
            <a:effectLst/>
          </p:spPr>
          <p:txBody>
            <a:bodyPr/>
            <a:lstStyle/>
            <a:p>
              <a:endParaRPr lang="hu-HU"/>
            </a:p>
          </p:txBody>
        </p:sp>
        <p:sp>
          <p:nvSpPr>
            <p:cNvPr id="10399" name="Freeform 159"/>
            <p:cNvSpPr>
              <a:spLocks/>
            </p:cNvSpPr>
            <p:nvPr/>
          </p:nvSpPr>
          <p:spPr bwMode="auto">
            <a:xfrm>
              <a:off x="2868" y="3801"/>
              <a:ext cx="11" cy="46"/>
            </a:xfrm>
            <a:custGeom>
              <a:avLst/>
              <a:gdLst/>
              <a:ahLst/>
              <a:cxnLst>
                <a:cxn ang="0">
                  <a:pos x="2" y="0"/>
                </a:cxn>
                <a:cxn ang="0">
                  <a:pos x="0" y="44"/>
                </a:cxn>
                <a:cxn ang="0">
                  <a:pos x="7" y="45"/>
                </a:cxn>
                <a:cxn ang="0">
                  <a:pos x="10" y="0"/>
                </a:cxn>
                <a:cxn ang="0">
                  <a:pos x="2" y="0"/>
                </a:cxn>
              </a:cxnLst>
              <a:rect l="0" t="0" r="r" b="b"/>
              <a:pathLst>
                <a:path w="11" h="46">
                  <a:moveTo>
                    <a:pt x="2" y="0"/>
                  </a:moveTo>
                  <a:lnTo>
                    <a:pt x="0" y="44"/>
                  </a:lnTo>
                  <a:lnTo>
                    <a:pt x="7" y="45"/>
                  </a:lnTo>
                  <a:lnTo>
                    <a:pt x="10" y="0"/>
                  </a:lnTo>
                  <a:lnTo>
                    <a:pt x="2" y="0"/>
                  </a:lnTo>
                </a:path>
              </a:pathLst>
            </a:custGeom>
            <a:noFill/>
            <a:ln w="9525" cap="flat" cmpd="sng">
              <a:solidFill>
                <a:schemeClr val="tx2"/>
              </a:solidFill>
              <a:prstDash val="solid"/>
              <a:round/>
              <a:headEnd/>
              <a:tailEnd/>
            </a:ln>
            <a:effectLst/>
          </p:spPr>
          <p:txBody>
            <a:bodyPr/>
            <a:lstStyle/>
            <a:p>
              <a:endParaRPr lang="hu-HU"/>
            </a:p>
          </p:txBody>
        </p:sp>
        <p:sp>
          <p:nvSpPr>
            <p:cNvPr id="10400" name="Freeform 160"/>
            <p:cNvSpPr>
              <a:spLocks/>
            </p:cNvSpPr>
            <p:nvPr/>
          </p:nvSpPr>
          <p:spPr bwMode="auto">
            <a:xfrm>
              <a:off x="2491" y="3740"/>
              <a:ext cx="77" cy="65"/>
            </a:xfrm>
            <a:custGeom>
              <a:avLst/>
              <a:gdLst/>
              <a:ahLst/>
              <a:cxnLst>
                <a:cxn ang="0">
                  <a:pos x="71" y="0"/>
                </a:cxn>
                <a:cxn ang="0">
                  <a:pos x="0" y="58"/>
                </a:cxn>
                <a:cxn ang="0">
                  <a:pos x="5" y="64"/>
                </a:cxn>
                <a:cxn ang="0">
                  <a:pos x="76" y="6"/>
                </a:cxn>
                <a:cxn ang="0">
                  <a:pos x="71" y="0"/>
                </a:cxn>
              </a:cxnLst>
              <a:rect l="0" t="0" r="r" b="b"/>
              <a:pathLst>
                <a:path w="77" h="65">
                  <a:moveTo>
                    <a:pt x="71" y="0"/>
                  </a:moveTo>
                  <a:lnTo>
                    <a:pt x="0" y="58"/>
                  </a:lnTo>
                  <a:lnTo>
                    <a:pt x="5" y="64"/>
                  </a:lnTo>
                  <a:lnTo>
                    <a:pt x="76" y="6"/>
                  </a:lnTo>
                  <a:lnTo>
                    <a:pt x="71" y="0"/>
                  </a:lnTo>
                </a:path>
              </a:pathLst>
            </a:custGeom>
            <a:noFill/>
            <a:ln w="9525" cap="flat" cmpd="sng">
              <a:solidFill>
                <a:schemeClr val="tx2"/>
              </a:solidFill>
              <a:prstDash val="solid"/>
              <a:round/>
              <a:headEnd/>
              <a:tailEnd/>
            </a:ln>
            <a:effectLst/>
          </p:spPr>
          <p:txBody>
            <a:bodyPr/>
            <a:lstStyle/>
            <a:p>
              <a:endParaRPr lang="hu-HU"/>
            </a:p>
          </p:txBody>
        </p:sp>
        <p:sp>
          <p:nvSpPr>
            <p:cNvPr id="10401" name="Freeform 161"/>
            <p:cNvSpPr>
              <a:spLocks/>
            </p:cNvSpPr>
            <p:nvPr/>
          </p:nvSpPr>
          <p:spPr bwMode="auto">
            <a:xfrm>
              <a:off x="2442" y="3790"/>
              <a:ext cx="53" cy="16"/>
            </a:xfrm>
            <a:custGeom>
              <a:avLst/>
              <a:gdLst/>
              <a:ahLst/>
              <a:cxnLst>
                <a:cxn ang="0">
                  <a:pos x="51" y="15"/>
                </a:cxn>
                <a:cxn ang="0">
                  <a:pos x="0" y="8"/>
                </a:cxn>
                <a:cxn ang="0">
                  <a:pos x="0" y="0"/>
                </a:cxn>
                <a:cxn ang="0">
                  <a:pos x="52" y="8"/>
                </a:cxn>
                <a:cxn ang="0">
                  <a:pos x="51" y="15"/>
                </a:cxn>
              </a:cxnLst>
              <a:rect l="0" t="0" r="r" b="b"/>
              <a:pathLst>
                <a:path w="53" h="16">
                  <a:moveTo>
                    <a:pt x="51" y="15"/>
                  </a:moveTo>
                  <a:lnTo>
                    <a:pt x="0" y="8"/>
                  </a:lnTo>
                  <a:lnTo>
                    <a:pt x="0" y="0"/>
                  </a:lnTo>
                  <a:lnTo>
                    <a:pt x="52" y="8"/>
                  </a:lnTo>
                  <a:lnTo>
                    <a:pt x="51" y="15"/>
                  </a:lnTo>
                </a:path>
              </a:pathLst>
            </a:custGeom>
            <a:noFill/>
            <a:ln w="9525" cap="flat" cmpd="sng">
              <a:solidFill>
                <a:schemeClr val="tx2"/>
              </a:solidFill>
              <a:prstDash val="solid"/>
              <a:round/>
              <a:headEnd/>
              <a:tailEnd/>
            </a:ln>
            <a:effectLst/>
          </p:spPr>
          <p:txBody>
            <a:bodyPr/>
            <a:lstStyle/>
            <a:p>
              <a:endParaRPr lang="hu-HU"/>
            </a:p>
          </p:txBody>
        </p:sp>
        <p:sp>
          <p:nvSpPr>
            <p:cNvPr id="10402" name="Freeform 162"/>
            <p:cNvSpPr>
              <a:spLocks/>
            </p:cNvSpPr>
            <p:nvPr/>
          </p:nvSpPr>
          <p:spPr bwMode="auto">
            <a:xfrm>
              <a:off x="2481" y="3810"/>
              <a:ext cx="17" cy="35"/>
            </a:xfrm>
            <a:custGeom>
              <a:avLst/>
              <a:gdLst/>
              <a:ahLst/>
              <a:cxnLst>
                <a:cxn ang="0">
                  <a:pos x="0" y="2"/>
                </a:cxn>
                <a:cxn ang="0">
                  <a:pos x="8" y="34"/>
                </a:cxn>
                <a:cxn ang="0">
                  <a:pos x="16" y="32"/>
                </a:cxn>
                <a:cxn ang="0">
                  <a:pos x="7" y="0"/>
                </a:cxn>
                <a:cxn ang="0">
                  <a:pos x="0" y="2"/>
                </a:cxn>
              </a:cxnLst>
              <a:rect l="0" t="0" r="r" b="b"/>
              <a:pathLst>
                <a:path w="17" h="35">
                  <a:moveTo>
                    <a:pt x="0" y="2"/>
                  </a:moveTo>
                  <a:lnTo>
                    <a:pt x="8" y="34"/>
                  </a:lnTo>
                  <a:lnTo>
                    <a:pt x="16" y="32"/>
                  </a:lnTo>
                  <a:lnTo>
                    <a:pt x="7" y="0"/>
                  </a:lnTo>
                  <a:lnTo>
                    <a:pt x="0" y="2"/>
                  </a:lnTo>
                </a:path>
              </a:pathLst>
            </a:custGeom>
            <a:noFill/>
            <a:ln w="9525" cap="flat" cmpd="sng">
              <a:solidFill>
                <a:schemeClr val="tx2"/>
              </a:solidFill>
              <a:prstDash val="solid"/>
              <a:round/>
              <a:headEnd/>
              <a:tailEnd/>
            </a:ln>
            <a:effectLst/>
          </p:spPr>
          <p:txBody>
            <a:bodyPr/>
            <a:lstStyle/>
            <a:p>
              <a:endParaRPr lang="hu-HU"/>
            </a:p>
          </p:txBody>
        </p:sp>
        <p:sp>
          <p:nvSpPr>
            <p:cNvPr id="10403" name="Freeform 163"/>
            <p:cNvSpPr>
              <a:spLocks/>
            </p:cNvSpPr>
            <p:nvPr/>
          </p:nvSpPr>
          <p:spPr bwMode="auto">
            <a:xfrm>
              <a:off x="2480" y="3539"/>
              <a:ext cx="90" cy="54"/>
            </a:xfrm>
            <a:custGeom>
              <a:avLst/>
              <a:gdLst/>
              <a:ahLst/>
              <a:cxnLst>
                <a:cxn ang="0">
                  <a:pos x="86" y="53"/>
                </a:cxn>
                <a:cxn ang="0">
                  <a:pos x="0" y="7"/>
                </a:cxn>
                <a:cxn ang="0">
                  <a:pos x="4" y="0"/>
                </a:cxn>
                <a:cxn ang="0">
                  <a:pos x="89" y="47"/>
                </a:cxn>
                <a:cxn ang="0">
                  <a:pos x="86" y="53"/>
                </a:cxn>
              </a:cxnLst>
              <a:rect l="0" t="0" r="r" b="b"/>
              <a:pathLst>
                <a:path w="90" h="54">
                  <a:moveTo>
                    <a:pt x="86" y="53"/>
                  </a:moveTo>
                  <a:lnTo>
                    <a:pt x="0" y="7"/>
                  </a:lnTo>
                  <a:lnTo>
                    <a:pt x="4" y="0"/>
                  </a:lnTo>
                  <a:lnTo>
                    <a:pt x="89" y="47"/>
                  </a:lnTo>
                  <a:lnTo>
                    <a:pt x="86" y="53"/>
                  </a:lnTo>
                </a:path>
              </a:pathLst>
            </a:custGeom>
            <a:noFill/>
            <a:ln w="9525" cap="flat" cmpd="sng">
              <a:solidFill>
                <a:schemeClr val="tx2"/>
              </a:solidFill>
              <a:prstDash val="solid"/>
              <a:round/>
              <a:headEnd/>
              <a:tailEnd/>
            </a:ln>
            <a:effectLst/>
          </p:spPr>
          <p:txBody>
            <a:bodyPr/>
            <a:lstStyle/>
            <a:p>
              <a:endParaRPr lang="hu-HU"/>
            </a:p>
          </p:txBody>
        </p:sp>
        <p:sp>
          <p:nvSpPr>
            <p:cNvPr id="10404" name="Freeform 164"/>
            <p:cNvSpPr>
              <a:spLocks/>
            </p:cNvSpPr>
            <p:nvPr/>
          </p:nvSpPr>
          <p:spPr bwMode="auto">
            <a:xfrm>
              <a:off x="2438" y="3539"/>
              <a:ext cx="46" cy="18"/>
            </a:xfrm>
            <a:custGeom>
              <a:avLst/>
              <a:gdLst/>
              <a:ahLst/>
              <a:cxnLst>
                <a:cxn ang="0">
                  <a:pos x="43" y="0"/>
                </a:cxn>
                <a:cxn ang="0">
                  <a:pos x="0" y="9"/>
                </a:cxn>
                <a:cxn ang="0">
                  <a:pos x="2" y="17"/>
                </a:cxn>
                <a:cxn ang="0">
                  <a:pos x="45" y="7"/>
                </a:cxn>
                <a:cxn ang="0">
                  <a:pos x="43" y="0"/>
                </a:cxn>
              </a:cxnLst>
              <a:rect l="0" t="0" r="r" b="b"/>
              <a:pathLst>
                <a:path w="46" h="18">
                  <a:moveTo>
                    <a:pt x="43" y="0"/>
                  </a:moveTo>
                  <a:lnTo>
                    <a:pt x="0" y="9"/>
                  </a:lnTo>
                  <a:lnTo>
                    <a:pt x="2" y="17"/>
                  </a:lnTo>
                  <a:lnTo>
                    <a:pt x="45" y="7"/>
                  </a:lnTo>
                  <a:lnTo>
                    <a:pt x="43" y="0"/>
                  </a:lnTo>
                </a:path>
              </a:pathLst>
            </a:custGeom>
            <a:noFill/>
            <a:ln w="9525" cap="flat" cmpd="sng">
              <a:solidFill>
                <a:schemeClr val="tx2"/>
              </a:solidFill>
              <a:prstDash val="solid"/>
              <a:round/>
              <a:headEnd/>
              <a:tailEnd/>
            </a:ln>
            <a:effectLst/>
          </p:spPr>
          <p:txBody>
            <a:bodyPr/>
            <a:lstStyle/>
            <a:p>
              <a:endParaRPr lang="hu-HU"/>
            </a:p>
          </p:txBody>
        </p:sp>
        <p:sp>
          <p:nvSpPr>
            <p:cNvPr id="10405" name="Freeform 165"/>
            <p:cNvSpPr>
              <a:spLocks/>
            </p:cNvSpPr>
            <p:nvPr/>
          </p:nvSpPr>
          <p:spPr bwMode="auto">
            <a:xfrm>
              <a:off x="2475" y="3506"/>
              <a:ext cx="8" cy="35"/>
            </a:xfrm>
            <a:custGeom>
              <a:avLst/>
              <a:gdLst/>
              <a:ahLst/>
              <a:cxnLst>
                <a:cxn ang="0">
                  <a:pos x="0" y="34"/>
                </a:cxn>
                <a:cxn ang="0">
                  <a:pos x="0" y="0"/>
                </a:cxn>
                <a:cxn ang="0">
                  <a:pos x="7" y="0"/>
                </a:cxn>
                <a:cxn ang="0">
                  <a:pos x="7" y="34"/>
                </a:cxn>
                <a:cxn ang="0">
                  <a:pos x="0" y="34"/>
                </a:cxn>
              </a:cxnLst>
              <a:rect l="0" t="0" r="r" b="b"/>
              <a:pathLst>
                <a:path w="8" h="35">
                  <a:moveTo>
                    <a:pt x="0" y="34"/>
                  </a:moveTo>
                  <a:lnTo>
                    <a:pt x="0" y="0"/>
                  </a:lnTo>
                  <a:lnTo>
                    <a:pt x="7" y="0"/>
                  </a:lnTo>
                  <a:lnTo>
                    <a:pt x="7" y="34"/>
                  </a:lnTo>
                  <a:lnTo>
                    <a:pt x="0" y="34"/>
                  </a:lnTo>
                </a:path>
              </a:pathLst>
            </a:custGeom>
            <a:noFill/>
            <a:ln w="9525" cap="flat" cmpd="sng">
              <a:solidFill>
                <a:schemeClr val="tx2"/>
              </a:solidFill>
              <a:prstDash val="solid"/>
              <a:round/>
              <a:headEnd/>
              <a:tailEnd/>
            </a:ln>
            <a:effectLst/>
          </p:spPr>
          <p:txBody>
            <a:bodyPr/>
            <a:lstStyle/>
            <a:p>
              <a:endParaRPr lang="hu-HU"/>
            </a:p>
          </p:txBody>
        </p:sp>
      </p:grpSp>
      <p:grpSp>
        <p:nvGrpSpPr>
          <p:cNvPr id="9" name="Group 166"/>
          <p:cNvGrpSpPr>
            <a:grpSpLocks/>
          </p:cNvGrpSpPr>
          <p:nvPr/>
        </p:nvGrpSpPr>
        <p:grpSpPr bwMode="auto">
          <a:xfrm>
            <a:off x="6946900" y="581025"/>
            <a:ext cx="873125" cy="473075"/>
            <a:chOff x="4376" y="366"/>
            <a:chExt cx="550" cy="298"/>
          </a:xfrm>
        </p:grpSpPr>
        <p:sp>
          <p:nvSpPr>
            <p:cNvPr id="10407" name="Oval 167"/>
            <p:cNvSpPr>
              <a:spLocks noChangeArrowheads="1"/>
            </p:cNvSpPr>
            <p:nvPr/>
          </p:nvSpPr>
          <p:spPr bwMode="auto">
            <a:xfrm>
              <a:off x="4376" y="366"/>
              <a:ext cx="550" cy="298"/>
            </a:xfrm>
            <a:prstGeom prst="ellipse">
              <a:avLst/>
            </a:prstGeom>
            <a:noFill/>
            <a:ln w="9525">
              <a:solidFill>
                <a:schemeClr val="tx2"/>
              </a:solidFill>
              <a:round/>
              <a:headEnd/>
              <a:tailEnd/>
            </a:ln>
            <a:effectLst/>
          </p:spPr>
          <p:txBody>
            <a:bodyPr wrap="none" anchor="ctr"/>
            <a:lstStyle/>
            <a:p>
              <a:endParaRPr lang="hu-HU"/>
            </a:p>
          </p:txBody>
        </p:sp>
        <p:sp>
          <p:nvSpPr>
            <p:cNvPr id="10408" name="Oval 168" descr="Vastag átlós felfelé"/>
            <p:cNvSpPr>
              <a:spLocks noChangeArrowheads="1"/>
            </p:cNvSpPr>
            <p:nvPr/>
          </p:nvSpPr>
          <p:spPr bwMode="auto">
            <a:xfrm>
              <a:off x="4443" y="433"/>
              <a:ext cx="148" cy="145"/>
            </a:xfrm>
            <a:prstGeom prst="ellipse">
              <a:avLst/>
            </a:prstGeom>
            <a:pattFill prst="wdUpDiag">
              <a:fgClr>
                <a:schemeClr val="tx2"/>
              </a:fgClr>
              <a:bgClr>
                <a:schemeClr val="bg1"/>
              </a:bgClr>
            </a:pattFill>
            <a:ln w="9525">
              <a:solidFill>
                <a:schemeClr val="tx2"/>
              </a:solidFill>
              <a:round/>
              <a:headEnd/>
              <a:tailEnd/>
            </a:ln>
            <a:effectLst/>
          </p:spPr>
          <p:txBody>
            <a:bodyPr wrap="none" anchor="ctr"/>
            <a:lstStyle/>
            <a:p>
              <a:endParaRPr lang="hu-HU"/>
            </a:p>
          </p:txBody>
        </p:sp>
        <p:sp>
          <p:nvSpPr>
            <p:cNvPr id="10409" name="Freeform 169"/>
            <p:cNvSpPr>
              <a:spLocks/>
            </p:cNvSpPr>
            <p:nvPr/>
          </p:nvSpPr>
          <p:spPr bwMode="auto">
            <a:xfrm>
              <a:off x="4626" y="433"/>
              <a:ext cx="38" cy="173"/>
            </a:xfrm>
            <a:custGeom>
              <a:avLst/>
              <a:gdLst/>
              <a:ahLst/>
              <a:cxnLst>
                <a:cxn ang="0">
                  <a:pos x="14" y="0"/>
                </a:cxn>
                <a:cxn ang="0">
                  <a:pos x="14" y="0"/>
                </a:cxn>
                <a:cxn ang="0">
                  <a:pos x="14" y="0"/>
                </a:cxn>
                <a:cxn ang="0">
                  <a:pos x="14" y="0"/>
                </a:cxn>
                <a:cxn ang="0">
                  <a:pos x="14" y="0"/>
                </a:cxn>
                <a:cxn ang="0">
                  <a:pos x="14" y="0"/>
                </a:cxn>
                <a:cxn ang="0">
                  <a:pos x="14" y="1"/>
                </a:cxn>
                <a:cxn ang="0">
                  <a:pos x="16" y="4"/>
                </a:cxn>
                <a:cxn ang="0">
                  <a:pos x="17" y="8"/>
                </a:cxn>
                <a:cxn ang="0">
                  <a:pos x="17" y="8"/>
                </a:cxn>
                <a:cxn ang="0">
                  <a:pos x="19" y="13"/>
                </a:cxn>
                <a:cxn ang="0">
                  <a:pos x="21" y="20"/>
                </a:cxn>
                <a:cxn ang="0">
                  <a:pos x="24" y="28"/>
                </a:cxn>
                <a:cxn ang="0">
                  <a:pos x="27" y="37"/>
                </a:cxn>
                <a:cxn ang="0">
                  <a:pos x="31" y="47"/>
                </a:cxn>
                <a:cxn ang="0">
                  <a:pos x="34" y="57"/>
                </a:cxn>
                <a:cxn ang="0">
                  <a:pos x="36" y="66"/>
                </a:cxn>
                <a:cxn ang="0">
                  <a:pos x="37" y="75"/>
                </a:cxn>
                <a:cxn ang="0">
                  <a:pos x="37" y="75"/>
                </a:cxn>
                <a:cxn ang="0">
                  <a:pos x="37" y="85"/>
                </a:cxn>
                <a:cxn ang="0">
                  <a:pos x="37" y="95"/>
                </a:cxn>
                <a:cxn ang="0">
                  <a:pos x="36" y="105"/>
                </a:cxn>
                <a:cxn ang="0">
                  <a:pos x="34" y="114"/>
                </a:cxn>
                <a:cxn ang="0">
                  <a:pos x="32" y="124"/>
                </a:cxn>
                <a:cxn ang="0">
                  <a:pos x="29" y="132"/>
                </a:cxn>
                <a:cxn ang="0">
                  <a:pos x="27" y="139"/>
                </a:cxn>
                <a:cxn ang="0">
                  <a:pos x="24" y="146"/>
                </a:cxn>
                <a:cxn ang="0">
                  <a:pos x="24" y="146"/>
                </a:cxn>
                <a:cxn ang="0">
                  <a:pos x="22" y="151"/>
                </a:cxn>
                <a:cxn ang="0">
                  <a:pos x="19" y="156"/>
                </a:cxn>
                <a:cxn ang="0">
                  <a:pos x="16" y="159"/>
                </a:cxn>
                <a:cxn ang="0">
                  <a:pos x="13" y="162"/>
                </a:cxn>
                <a:cxn ang="0">
                  <a:pos x="10" y="164"/>
                </a:cxn>
                <a:cxn ang="0">
                  <a:pos x="7" y="166"/>
                </a:cxn>
                <a:cxn ang="0">
                  <a:pos x="5" y="168"/>
                </a:cxn>
                <a:cxn ang="0">
                  <a:pos x="3" y="170"/>
                </a:cxn>
                <a:cxn ang="0">
                  <a:pos x="3" y="170"/>
                </a:cxn>
                <a:cxn ang="0">
                  <a:pos x="2" y="171"/>
                </a:cxn>
                <a:cxn ang="0">
                  <a:pos x="1" y="172"/>
                </a:cxn>
                <a:cxn ang="0">
                  <a:pos x="0" y="172"/>
                </a:cxn>
                <a:cxn ang="0">
                  <a:pos x="0" y="172"/>
                </a:cxn>
                <a:cxn ang="0">
                  <a:pos x="0" y="172"/>
                </a:cxn>
                <a:cxn ang="0">
                  <a:pos x="0" y="172"/>
                </a:cxn>
                <a:cxn ang="0">
                  <a:pos x="0" y="172"/>
                </a:cxn>
                <a:cxn ang="0">
                  <a:pos x="0" y="172"/>
                </a:cxn>
              </a:cxnLst>
              <a:rect l="0" t="0" r="r" b="b"/>
              <a:pathLst>
                <a:path w="38" h="173">
                  <a:moveTo>
                    <a:pt x="14" y="0"/>
                  </a:moveTo>
                  <a:lnTo>
                    <a:pt x="14" y="0"/>
                  </a:lnTo>
                  <a:lnTo>
                    <a:pt x="14" y="0"/>
                  </a:lnTo>
                  <a:lnTo>
                    <a:pt x="14" y="0"/>
                  </a:lnTo>
                  <a:lnTo>
                    <a:pt x="14" y="0"/>
                  </a:lnTo>
                  <a:lnTo>
                    <a:pt x="14" y="0"/>
                  </a:lnTo>
                  <a:lnTo>
                    <a:pt x="14" y="1"/>
                  </a:lnTo>
                  <a:lnTo>
                    <a:pt x="16" y="4"/>
                  </a:lnTo>
                  <a:lnTo>
                    <a:pt x="17" y="8"/>
                  </a:lnTo>
                  <a:lnTo>
                    <a:pt x="17" y="8"/>
                  </a:lnTo>
                  <a:lnTo>
                    <a:pt x="19" y="13"/>
                  </a:lnTo>
                  <a:lnTo>
                    <a:pt x="21" y="20"/>
                  </a:lnTo>
                  <a:lnTo>
                    <a:pt x="24" y="28"/>
                  </a:lnTo>
                  <a:lnTo>
                    <a:pt x="27" y="37"/>
                  </a:lnTo>
                  <a:lnTo>
                    <a:pt x="31" y="47"/>
                  </a:lnTo>
                  <a:lnTo>
                    <a:pt x="34" y="57"/>
                  </a:lnTo>
                  <a:lnTo>
                    <a:pt x="36" y="66"/>
                  </a:lnTo>
                  <a:lnTo>
                    <a:pt x="37" y="75"/>
                  </a:lnTo>
                  <a:lnTo>
                    <a:pt x="37" y="75"/>
                  </a:lnTo>
                  <a:lnTo>
                    <a:pt x="37" y="85"/>
                  </a:lnTo>
                  <a:lnTo>
                    <a:pt x="37" y="95"/>
                  </a:lnTo>
                  <a:lnTo>
                    <a:pt x="36" y="105"/>
                  </a:lnTo>
                  <a:lnTo>
                    <a:pt x="34" y="114"/>
                  </a:lnTo>
                  <a:lnTo>
                    <a:pt x="32" y="124"/>
                  </a:lnTo>
                  <a:lnTo>
                    <a:pt x="29" y="132"/>
                  </a:lnTo>
                  <a:lnTo>
                    <a:pt x="27" y="139"/>
                  </a:lnTo>
                  <a:lnTo>
                    <a:pt x="24" y="146"/>
                  </a:lnTo>
                  <a:lnTo>
                    <a:pt x="24" y="146"/>
                  </a:lnTo>
                  <a:lnTo>
                    <a:pt x="22" y="151"/>
                  </a:lnTo>
                  <a:lnTo>
                    <a:pt x="19" y="156"/>
                  </a:lnTo>
                  <a:lnTo>
                    <a:pt x="16" y="159"/>
                  </a:lnTo>
                  <a:lnTo>
                    <a:pt x="13" y="162"/>
                  </a:lnTo>
                  <a:lnTo>
                    <a:pt x="10" y="164"/>
                  </a:lnTo>
                  <a:lnTo>
                    <a:pt x="7" y="166"/>
                  </a:lnTo>
                  <a:lnTo>
                    <a:pt x="5" y="168"/>
                  </a:lnTo>
                  <a:lnTo>
                    <a:pt x="3" y="170"/>
                  </a:lnTo>
                  <a:lnTo>
                    <a:pt x="3" y="170"/>
                  </a:lnTo>
                  <a:lnTo>
                    <a:pt x="2" y="171"/>
                  </a:lnTo>
                  <a:lnTo>
                    <a:pt x="1" y="172"/>
                  </a:lnTo>
                  <a:lnTo>
                    <a:pt x="0" y="172"/>
                  </a:lnTo>
                  <a:lnTo>
                    <a:pt x="0" y="172"/>
                  </a:lnTo>
                  <a:lnTo>
                    <a:pt x="0" y="172"/>
                  </a:lnTo>
                  <a:lnTo>
                    <a:pt x="0" y="172"/>
                  </a:lnTo>
                  <a:lnTo>
                    <a:pt x="0" y="172"/>
                  </a:lnTo>
                  <a:lnTo>
                    <a:pt x="0" y="172"/>
                  </a:lnTo>
                </a:path>
              </a:pathLst>
            </a:custGeom>
            <a:noFill/>
            <a:ln w="9525" cap="flat" cmpd="sng">
              <a:solidFill>
                <a:schemeClr val="tx2"/>
              </a:solidFill>
              <a:prstDash val="solid"/>
              <a:round/>
              <a:headEnd/>
              <a:tailEnd/>
            </a:ln>
            <a:effectLst/>
          </p:spPr>
          <p:txBody>
            <a:bodyPr/>
            <a:lstStyle/>
            <a:p>
              <a:endParaRPr lang="hu-HU"/>
            </a:p>
          </p:txBody>
        </p:sp>
        <p:sp>
          <p:nvSpPr>
            <p:cNvPr id="10410" name="Freeform 170"/>
            <p:cNvSpPr>
              <a:spLocks/>
            </p:cNvSpPr>
            <p:nvPr/>
          </p:nvSpPr>
          <p:spPr bwMode="auto">
            <a:xfrm>
              <a:off x="4686" y="442"/>
              <a:ext cx="7" cy="58"/>
            </a:xfrm>
            <a:custGeom>
              <a:avLst/>
              <a:gdLst/>
              <a:ahLst/>
              <a:cxnLst>
                <a:cxn ang="0">
                  <a:pos x="0" y="0"/>
                </a:cxn>
                <a:cxn ang="0">
                  <a:pos x="6" y="57"/>
                </a:cxn>
              </a:cxnLst>
              <a:rect l="0" t="0" r="r" b="b"/>
              <a:pathLst>
                <a:path w="7" h="58">
                  <a:moveTo>
                    <a:pt x="0" y="0"/>
                  </a:moveTo>
                  <a:lnTo>
                    <a:pt x="6" y="57"/>
                  </a:lnTo>
                </a:path>
              </a:pathLst>
            </a:custGeom>
            <a:noFill/>
            <a:ln w="9525" cap="flat" cmpd="sng">
              <a:solidFill>
                <a:schemeClr val="tx2"/>
              </a:solidFill>
              <a:prstDash val="solid"/>
              <a:round/>
              <a:headEnd/>
              <a:tailEnd/>
            </a:ln>
            <a:effectLst/>
          </p:spPr>
          <p:txBody>
            <a:bodyPr/>
            <a:lstStyle/>
            <a:p>
              <a:endParaRPr lang="hu-HU"/>
            </a:p>
          </p:txBody>
        </p:sp>
        <p:sp>
          <p:nvSpPr>
            <p:cNvPr id="10411" name="Freeform 171"/>
            <p:cNvSpPr>
              <a:spLocks/>
            </p:cNvSpPr>
            <p:nvPr/>
          </p:nvSpPr>
          <p:spPr bwMode="auto">
            <a:xfrm>
              <a:off x="4671" y="506"/>
              <a:ext cx="24" cy="100"/>
            </a:xfrm>
            <a:custGeom>
              <a:avLst/>
              <a:gdLst/>
              <a:ahLst/>
              <a:cxnLst>
                <a:cxn ang="0">
                  <a:pos x="17" y="0"/>
                </a:cxn>
                <a:cxn ang="0">
                  <a:pos x="17" y="0"/>
                </a:cxn>
                <a:cxn ang="0">
                  <a:pos x="17" y="0"/>
                </a:cxn>
                <a:cxn ang="0">
                  <a:pos x="17" y="0"/>
                </a:cxn>
                <a:cxn ang="0">
                  <a:pos x="17" y="0"/>
                </a:cxn>
                <a:cxn ang="0">
                  <a:pos x="17" y="0"/>
                </a:cxn>
                <a:cxn ang="0">
                  <a:pos x="17" y="0"/>
                </a:cxn>
                <a:cxn ang="0">
                  <a:pos x="17" y="0"/>
                </a:cxn>
                <a:cxn ang="0">
                  <a:pos x="17" y="1"/>
                </a:cxn>
                <a:cxn ang="0">
                  <a:pos x="17" y="1"/>
                </a:cxn>
                <a:cxn ang="0">
                  <a:pos x="17" y="2"/>
                </a:cxn>
                <a:cxn ang="0">
                  <a:pos x="18" y="3"/>
                </a:cxn>
                <a:cxn ang="0">
                  <a:pos x="18" y="4"/>
                </a:cxn>
                <a:cxn ang="0">
                  <a:pos x="18" y="6"/>
                </a:cxn>
                <a:cxn ang="0">
                  <a:pos x="19" y="7"/>
                </a:cxn>
                <a:cxn ang="0">
                  <a:pos x="19" y="9"/>
                </a:cxn>
                <a:cxn ang="0">
                  <a:pos x="19" y="11"/>
                </a:cxn>
                <a:cxn ang="0">
                  <a:pos x="20" y="13"/>
                </a:cxn>
                <a:cxn ang="0">
                  <a:pos x="20" y="13"/>
                </a:cxn>
                <a:cxn ang="0">
                  <a:pos x="21" y="16"/>
                </a:cxn>
                <a:cxn ang="0">
                  <a:pos x="21" y="18"/>
                </a:cxn>
                <a:cxn ang="0">
                  <a:pos x="22" y="20"/>
                </a:cxn>
                <a:cxn ang="0">
                  <a:pos x="23" y="22"/>
                </a:cxn>
                <a:cxn ang="0">
                  <a:pos x="23" y="25"/>
                </a:cxn>
                <a:cxn ang="0">
                  <a:pos x="23" y="28"/>
                </a:cxn>
                <a:cxn ang="0">
                  <a:pos x="23" y="31"/>
                </a:cxn>
                <a:cxn ang="0">
                  <a:pos x="23" y="35"/>
                </a:cxn>
                <a:cxn ang="0">
                  <a:pos x="23" y="35"/>
                </a:cxn>
                <a:cxn ang="0">
                  <a:pos x="23" y="40"/>
                </a:cxn>
                <a:cxn ang="0">
                  <a:pos x="22" y="44"/>
                </a:cxn>
                <a:cxn ang="0">
                  <a:pos x="21" y="50"/>
                </a:cxn>
                <a:cxn ang="0">
                  <a:pos x="20" y="55"/>
                </a:cxn>
                <a:cxn ang="0">
                  <a:pos x="19" y="61"/>
                </a:cxn>
                <a:cxn ang="0">
                  <a:pos x="17" y="66"/>
                </a:cxn>
                <a:cxn ang="0">
                  <a:pos x="16" y="71"/>
                </a:cxn>
                <a:cxn ang="0">
                  <a:pos x="15" y="74"/>
                </a:cxn>
                <a:cxn ang="0">
                  <a:pos x="15" y="74"/>
                </a:cxn>
                <a:cxn ang="0">
                  <a:pos x="15" y="77"/>
                </a:cxn>
                <a:cxn ang="0">
                  <a:pos x="14" y="80"/>
                </a:cxn>
                <a:cxn ang="0">
                  <a:pos x="14" y="81"/>
                </a:cxn>
                <a:cxn ang="0">
                  <a:pos x="14" y="82"/>
                </a:cxn>
                <a:cxn ang="0">
                  <a:pos x="14" y="82"/>
                </a:cxn>
                <a:cxn ang="0">
                  <a:pos x="14" y="84"/>
                </a:cxn>
                <a:cxn ang="0">
                  <a:pos x="13" y="84"/>
                </a:cxn>
                <a:cxn ang="0">
                  <a:pos x="13" y="86"/>
                </a:cxn>
                <a:cxn ang="0">
                  <a:pos x="13" y="86"/>
                </a:cxn>
                <a:cxn ang="0">
                  <a:pos x="12" y="87"/>
                </a:cxn>
                <a:cxn ang="0">
                  <a:pos x="11" y="89"/>
                </a:cxn>
                <a:cxn ang="0">
                  <a:pos x="9" y="90"/>
                </a:cxn>
                <a:cxn ang="0">
                  <a:pos x="8" y="92"/>
                </a:cxn>
                <a:cxn ang="0">
                  <a:pos x="6" y="93"/>
                </a:cxn>
                <a:cxn ang="0">
                  <a:pos x="4" y="95"/>
                </a:cxn>
                <a:cxn ang="0">
                  <a:pos x="3" y="96"/>
                </a:cxn>
                <a:cxn ang="0">
                  <a:pos x="2" y="97"/>
                </a:cxn>
                <a:cxn ang="0">
                  <a:pos x="2" y="97"/>
                </a:cxn>
                <a:cxn ang="0">
                  <a:pos x="1" y="98"/>
                </a:cxn>
                <a:cxn ang="0">
                  <a:pos x="1" y="99"/>
                </a:cxn>
                <a:cxn ang="0">
                  <a:pos x="0" y="99"/>
                </a:cxn>
                <a:cxn ang="0">
                  <a:pos x="0" y="99"/>
                </a:cxn>
                <a:cxn ang="0">
                  <a:pos x="0" y="99"/>
                </a:cxn>
                <a:cxn ang="0">
                  <a:pos x="0" y="99"/>
                </a:cxn>
                <a:cxn ang="0">
                  <a:pos x="0" y="99"/>
                </a:cxn>
                <a:cxn ang="0">
                  <a:pos x="0" y="99"/>
                </a:cxn>
              </a:cxnLst>
              <a:rect l="0" t="0" r="r" b="b"/>
              <a:pathLst>
                <a:path w="24" h="100">
                  <a:moveTo>
                    <a:pt x="17" y="0"/>
                  </a:moveTo>
                  <a:lnTo>
                    <a:pt x="17" y="0"/>
                  </a:lnTo>
                  <a:lnTo>
                    <a:pt x="17" y="0"/>
                  </a:lnTo>
                  <a:lnTo>
                    <a:pt x="17" y="0"/>
                  </a:lnTo>
                  <a:lnTo>
                    <a:pt x="17" y="0"/>
                  </a:lnTo>
                  <a:lnTo>
                    <a:pt x="17" y="0"/>
                  </a:lnTo>
                  <a:lnTo>
                    <a:pt x="17" y="0"/>
                  </a:lnTo>
                  <a:lnTo>
                    <a:pt x="17" y="0"/>
                  </a:lnTo>
                  <a:lnTo>
                    <a:pt x="17" y="1"/>
                  </a:lnTo>
                  <a:lnTo>
                    <a:pt x="17" y="1"/>
                  </a:lnTo>
                  <a:lnTo>
                    <a:pt x="17" y="2"/>
                  </a:lnTo>
                  <a:lnTo>
                    <a:pt x="18" y="3"/>
                  </a:lnTo>
                  <a:lnTo>
                    <a:pt x="18" y="4"/>
                  </a:lnTo>
                  <a:lnTo>
                    <a:pt x="18" y="6"/>
                  </a:lnTo>
                  <a:lnTo>
                    <a:pt x="19" y="7"/>
                  </a:lnTo>
                  <a:lnTo>
                    <a:pt x="19" y="9"/>
                  </a:lnTo>
                  <a:lnTo>
                    <a:pt x="19" y="11"/>
                  </a:lnTo>
                  <a:lnTo>
                    <a:pt x="20" y="13"/>
                  </a:lnTo>
                  <a:lnTo>
                    <a:pt x="20" y="13"/>
                  </a:lnTo>
                  <a:lnTo>
                    <a:pt x="21" y="16"/>
                  </a:lnTo>
                  <a:lnTo>
                    <a:pt x="21" y="18"/>
                  </a:lnTo>
                  <a:lnTo>
                    <a:pt x="22" y="20"/>
                  </a:lnTo>
                  <a:lnTo>
                    <a:pt x="23" y="22"/>
                  </a:lnTo>
                  <a:lnTo>
                    <a:pt x="23" y="25"/>
                  </a:lnTo>
                  <a:lnTo>
                    <a:pt x="23" y="28"/>
                  </a:lnTo>
                  <a:lnTo>
                    <a:pt x="23" y="31"/>
                  </a:lnTo>
                  <a:lnTo>
                    <a:pt x="23" y="35"/>
                  </a:lnTo>
                  <a:lnTo>
                    <a:pt x="23" y="35"/>
                  </a:lnTo>
                  <a:lnTo>
                    <a:pt x="23" y="40"/>
                  </a:lnTo>
                  <a:lnTo>
                    <a:pt x="22" y="44"/>
                  </a:lnTo>
                  <a:lnTo>
                    <a:pt x="21" y="50"/>
                  </a:lnTo>
                  <a:lnTo>
                    <a:pt x="20" y="55"/>
                  </a:lnTo>
                  <a:lnTo>
                    <a:pt x="19" y="61"/>
                  </a:lnTo>
                  <a:lnTo>
                    <a:pt x="17" y="66"/>
                  </a:lnTo>
                  <a:lnTo>
                    <a:pt x="16" y="71"/>
                  </a:lnTo>
                  <a:lnTo>
                    <a:pt x="15" y="74"/>
                  </a:lnTo>
                  <a:lnTo>
                    <a:pt x="15" y="74"/>
                  </a:lnTo>
                  <a:lnTo>
                    <a:pt x="15" y="77"/>
                  </a:lnTo>
                  <a:lnTo>
                    <a:pt x="14" y="80"/>
                  </a:lnTo>
                  <a:lnTo>
                    <a:pt x="14" y="81"/>
                  </a:lnTo>
                  <a:lnTo>
                    <a:pt x="14" y="82"/>
                  </a:lnTo>
                  <a:lnTo>
                    <a:pt x="14" y="82"/>
                  </a:lnTo>
                  <a:lnTo>
                    <a:pt x="14" y="84"/>
                  </a:lnTo>
                  <a:lnTo>
                    <a:pt x="13" y="84"/>
                  </a:lnTo>
                  <a:lnTo>
                    <a:pt x="13" y="86"/>
                  </a:lnTo>
                  <a:lnTo>
                    <a:pt x="13" y="86"/>
                  </a:lnTo>
                  <a:lnTo>
                    <a:pt x="12" y="87"/>
                  </a:lnTo>
                  <a:lnTo>
                    <a:pt x="11" y="89"/>
                  </a:lnTo>
                  <a:lnTo>
                    <a:pt x="9" y="90"/>
                  </a:lnTo>
                  <a:lnTo>
                    <a:pt x="8" y="92"/>
                  </a:lnTo>
                  <a:lnTo>
                    <a:pt x="6" y="93"/>
                  </a:lnTo>
                  <a:lnTo>
                    <a:pt x="4" y="95"/>
                  </a:lnTo>
                  <a:lnTo>
                    <a:pt x="3" y="96"/>
                  </a:lnTo>
                  <a:lnTo>
                    <a:pt x="2" y="97"/>
                  </a:lnTo>
                  <a:lnTo>
                    <a:pt x="2" y="97"/>
                  </a:lnTo>
                  <a:lnTo>
                    <a:pt x="1" y="98"/>
                  </a:lnTo>
                  <a:lnTo>
                    <a:pt x="1" y="99"/>
                  </a:lnTo>
                  <a:lnTo>
                    <a:pt x="0" y="99"/>
                  </a:lnTo>
                  <a:lnTo>
                    <a:pt x="0" y="99"/>
                  </a:lnTo>
                  <a:lnTo>
                    <a:pt x="0" y="99"/>
                  </a:lnTo>
                  <a:lnTo>
                    <a:pt x="0" y="99"/>
                  </a:lnTo>
                  <a:lnTo>
                    <a:pt x="0" y="99"/>
                  </a:lnTo>
                  <a:lnTo>
                    <a:pt x="0" y="99"/>
                  </a:lnTo>
                </a:path>
              </a:pathLst>
            </a:custGeom>
            <a:noFill/>
            <a:ln w="9525" cap="flat" cmpd="sng">
              <a:solidFill>
                <a:schemeClr val="tx2"/>
              </a:solidFill>
              <a:prstDash val="solid"/>
              <a:round/>
              <a:headEnd/>
              <a:tailEnd/>
            </a:ln>
            <a:effectLst/>
          </p:spPr>
          <p:txBody>
            <a:bodyPr/>
            <a:lstStyle/>
            <a:p>
              <a:endParaRPr lang="hu-HU"/>
            </a:p>
          </p:txBody>
        </p:sp>
        <p:sp>
          <p:nvSpPr>
            <p:cNvPr id="10412" name="Freeform 172"/>
            <p:cNvSpPr>
              <a:spLocks/>
            </p:cNvSpPr>
            <p:nvPr/>
          </p:nvSpPr>
          <p:spPr bwMode="auto">
            <a:xfrm>
              <a:off x="4723" y="450"/>
              <a:ext cx="38" cy="149"/>
            </a:xfrm>
            <a:custGeom>
              <a:avLst/>
              <a:gdLst/>
              <a:ahLst/>
              <a:cxnLst>
                <a:cxn ang="0">
                  <a:pos x="27" y="0"/>
                </a:cxn>
                <a:cxn ang="0">
                  <a:pos x="27" y="0"/>
                </a:cxn>
                <a:cxn ang="0">
                  <a:pos x="27" y="0"/>
                </a:cxn>
                <a:cxn ang="0">
                  <a:pos x="27" y="1"/>
                </a:cxn>
                <a:cxn ang="0">
                  <a:pos x="28" y="3"/>
                </a:cxn>
                <a:cxn ang="0">
                  <a:pos x="29" y="8"/>
                </a:cxn>
                <a:cxn ang="0">
                  <a:pos x="31" y="14"/>
                </a:cxn>
                <a:cxn ang="0">
                  <a:pos x="34" y="22"/>
                </a:cxn>
                <a:cxn ang="0">
                  <a:pos x="36" y="28"/>
                </a:cxn>
                <a:cxn ang="0">
                  <a:pos x="37" y="30"/>
                </a:cxn>
                <a:cxn ang="0">
                  <a:pos x="37" y="34"/>
                </a:cxn>
                <a:cxn ang="0">
                  <a:pos x="37" y="38"/>
                </a:cxn>
                <a:cxn ang="0">
                  <a:pos x="37" y="40"/>
                </a:cxn>
                <a:cxn ang="0">
                  <a:pos x="37" y="41"/>
                </a:cxn>
                <a:cxn ang="0">
                  <a:pos x="37" y="43"/>
                </a:cxn>
                <a:cxn ang="0">
                  <a:pos x="37" y="44"/>
                </a:cxn>
                <a:cxn ang="0">
                  <a:pos x="37" y="45"/>
                </a:cxn>
                <a:cxn ang="0">
                  <a:pos x="37" y="48"/>
                </a:cxn>
                <a:cxn ang="0">
                  <a:pos x="37" y="51"/>
                </a:cxn>
                <a:cxn ang="0">
                  <a:pos x="37" y="57"/>
                </a:cxn>
                <a:cxn ang="0">
                  <a:pos x="37" y="64"/>
                </a:cxn>
                <a:cxn ang="0">
                  <a:pos x="37" y="71"/>
                </a:cxn>
                <a:cxn ang="0">
                  <a:pos x="37" y="74"/>
                </a:cxn>
                <a:cxn ang="0">
                  <a:pos x="36" y="79"/>
                </a:cxn>
                <a:cxn ang="0">
                  <a:pos x="35" y="84"/>
                </a:cxn>
                <a:cxn ang="0">
                  <a:pos x="33" y="88"/>
                </a:cxn>
                <a:cxn ang="0">
                  <a:pos x="31" y="92"/>
                </a:cxn>
                <a:cxn ang="0">
                  <a:pos x="30" y="95"/>
                </a:cxn>
                <a:cxn ang="0">
                  <a:pos x="29" y="100"/>
                </a:cxn>
                <a:cxn ang="0">
                  <a:pos x="27" y="106"/>
                </a:cxn>
                <a:cxn ang="0">
                  <a:pos x="25" y="112"/>
                </a:cxn>
                <a:cxn ang="0">
                  <a:pos x="24" y="115"/>
                </a:cxn>
                <a:cxn ang="0">
                  <a:pos x="22" y="120"/>
                </a:cxn>
                <a:cxn ang="0">
                  <a:pos x="19" y="125"/>
                </a:cxn>
                <a:cxn ang="0">
                  <a:pos x="17" y="130"/>
                </a:cxn>
                <a:cxn ang="0">
                  <a:pos x="15" y="134"/>
                </a:cxn>
                <a:cxn ang="0">
                  <a:pos x="13" y="136"/>
                </a:cxn>
                <a:cxn ang="0">
                  <a:pos x="11" y="138"/>
                </a:cxn>
                <a:cxn ang="0">
                  <a:pos x="10" y="141"/>
                </a:cxn>
                <a:cxn ang="0">
                  <a:pos x="8" y="143"/>
                </a:cxn>
                <a:cxn ang="0">
                  <a:pos x="7" y="144"/>
                </a:cxn>
                <a:cxn ang="0">
                  <a:pos x="5" y="145"/>
                </a:cxn>
                <a:cxn ang="0">
                  <a:pos x="4" y="146"/>
                </a:cxn>
                <a:cxn ang="0">
                  <a:pos x="2" y="146"/>
                </a:cxn>
                <a:cxn ang="0">
                  <a:pos x="1" y="147"/>
                </a:cxn>
                <a:cxn ang="0">
                  <a:pos x="1" y="147"/>
                </a:cxn>
                <a:cxn ang="0">
                  <a:pos x="0" y="148"/>
                </a:cxn>
                <a:cxn ang="0">
                  <a:pos x="0" y="148"/>
                </a:cxn>
                <a:cxn ang="0">
                  <a:pos x="0" y="148"/>
                </a:cxn>
              </a:cxnLst>
              <a:rect l="0" t="0" r="r" b="b"/>
              <a:pathLst>
                <a:path w="38" h="149">
                  <a:moveTo>
                    <a:pt x="27" y="0"/>
                  </a:moveTo>
                  <a:lnTo>
                    <a:pt x="27" y="0"/>
                  </a:lnTo>
                  <a:lnTo>
                    <a:pt x="27" y="0"/>
                  </a:lnTo>
                  <a:lnTo>
                    <a:pt x="27" y="0"/>
                  </a:lnTo>
                  <a:lnTo>
                    <a:pt x="27" y="0"/>
                  </a:lnTo>
                  <a:lnTo>
                    <a:pt x="27" y="0"/>
                  </a:lnTo>
                  <a:lnTo>
                    <a:pt x="27" y="0"/>
                  </a:lnTo>
                  <a:lnTo>
                    <a:pt x="27" y="1"/>
                  </a:lnTo>
                  <a:lnTo>
                    <a:pt x="28" y="3"/>
                  </a:lnTo>
                  <a:lnTo>
                    <a:pt x="28" y="3"/>
                  </a:lnTo>
                  <a:lnTo>
                    <a:pt x="28" y="5"/>
                  </a:lnTo>
                  <a:lnTo>
                    <a:pt x="29" y="8"/>
                  </a:lnTo>
                  <a:lnTo>
                    <a:pt x="30" y="11"/>
                  </a:lnTo>
                  <a:lnTo>
                    <a:pt x="31" y="14"/>
                  </a:lnTo>
                  <a:lnTo>
                    <a:pt x="33" y="18"/>
                  </a:lnTo>
                  <a:lnTo>
                    <a:pt x="34" y="22"/>
                  </a:lnTo>
                  <a:lnTo>
                    <a:pt x="35" y="25"/>
                  </a:lnTo>
                  <a:lnTo>
                    <a:pt x="36" y="28"/>
                  </a:lnTo>
                  <a:lnTo>
                    <a:pt x="36" y="28"/>
                  </a:lnTo>
                  <a:lnTo>
                    <a:pt x="37" y="30"/>
                  </a:lnTo>
                  <a:lnTo>
                    <a:pt x="37" y="32"/>
                  </a:lnTo>
                  <a:lnTo>
                    <a:pt x="37" y="34"/>
                  </a:lnTo>
                  <a:lnTo>
                    <a:pt x="37" y="36"/>
                  </a:lnTo>
                  <a:lnTo>
                    <a:pt x="37" y="38"/>
                  </a:lnTo>
                  <a:lnTo>
                    <a:pt x="37" y="39"/>
                  </a:lnTo>
                  <a:lnTo>
                    <a:pt x="37" y="40"/>
                  </a:lnTo>
                  <a:lnTo>
                    <a:pt x="37" y="41"/>
                  </a:lnTo>
                  <a:lnTo>
                    <a:pt x="37" y="41"/>
                  </a:lnTo>
                  <a:lnTo>
                    <a:pt x="37" y="42"/>
                  </a:lnTo>
                  <a:lnTo>
                    <a:pt x="37" y="43"/>
                  </a:lnTo>
                  <a:lnTo>
                    <a:pt x="37" y="43"/>
                  </a:lnTo>
                  <a:lnTo>
                    <a:pt x="37" y="44"/>
                  </a:lnTo>
                  <a:lnTo>
                    <a:pt x="37" y="44"/>
                  </a:lnTo>
                  <a:lnTo>
                    <a:pt x="37" y="45"/>
                  </a:lnTo>
                  <a:lnTo>
                    <a:pt x="37" y="46"/>
                  </a:lnTo>
                  <a:lnTo>
                    <a:pt x="37" y="48"/>
                  </a:lnTo>
                  <a:lnTo>
                    <a:pt x="37" y="48"/>
                  </a:lnTo>
                  <a:lnTo>
                    <a:pt x="37" y="51"/>
                  </a:lnTo>
                  <a:lnTo>
                    <a:pt x="37" y="54"/>
                  </a:lnTo>
                  <a:lnTo>
                    <a:pt x="37" y="57"/>
                  </a:lnTo>
                  <a:lnTo>
                    <a:pt x="37" y="61"/>
                  </a:lnTo>
                  <a:lnTo>
                    <a:pt x="37" y="64"/>
                  </a:lnTo>
                  <a:lnTo>
                    <a:pt x="37" y="68"/>
                  </a:lnTo>
                  <a:lnTo>
                    <a:pt x="37" y="71"/>
                  </a:lnTo>
                  <a:lnTo>
                    <a:pt x="37" y="74"/>
                  </a:lnTo>
                  <a:lnTo>
                    <a:pt x="37" y="74"/>
                  </a:lnTo>
                  <a:lnTo>
                    <a:pt x="37" y="77"/>
                  </a:lnTo>
                  <a:lnTo>
                    <a:pt x="36" y="79"/>
                  </a:lnTo>
                  <a:lnTo>
                    <a:pt x="35" y="82"/>
                  </a:lnTo>
                  <a:lnTo>
                    <a:pt x="35" y="84"/>
                  </a:lnTo>
                  <a:lnTo>
                    <a:pt x="34" y="86"/>
                  </a:lnTo>
                  <a:lnTo>
                    <a:pt x="33" y="88"/>
                  </a:lnTo>
                  <a:lnTo>
                    <a:pt x="32" y="90"/>
                  </a:lnTo>
                  <a:lnTo>
                    <a:pt x="31" y="92"/>
                  </a:lnTo>
                  <a:lnTo>
                    <a:pt x="31" y="92"/>
                  </a:lnTo>
                  <a:lnTo>
                    <a:pt x="30" y="95"/>
                  </a:lnTo>
                  <a:lnTo>
                    <a:pt x="29" y="98"/>
                  </a:lnTo>
                  <a:lnTo>
                    <a:pt x="29" y="100"/>
                  </a:lnTo>
                  <a:lnTo>
                    <a:pt x="28" y="103"/>
                  </a:lnTo>
                  <a:lnTo>
                    <a:pt x="27" y="106"/>
                  </a:lnTo>
                  <a:lnTo>
                    <a:pt x="26" y="109"/>
                  </a:lnTo>
                  <a:lnTo>
                    <a:pt x="25" y="112"/>
                  </a:lnTo>
                  <a:lnTo>
                    <a:pt x="24" y="115"/>
                  </a:lnTo>
                  <a:lnTo>
                    <a:pt x="24" y="115"/>
                  </a:lnTo>
                  <a:lnTo>
                    <a:pt x="23" y="117"/>
                  </a:lnTo>
                  <a:lnTo>
                    <a:pt x="22" y="120"/>
                  </a:lnTo>
                  <a:lnTo>
                    <a:pt x="21" y="122"/>
                  </a:lnTo>
                  <a:lnTo>
                    <a:pt x="19" y="125"/>
                  </a:lnTo>
                  <a:lnTo>
                    <a:pt x="18" y="127"/>
                  </a:lnTo>
                  <a:lnTo>
                    <a:pt x="17" y="130"/>
                  </a:lnTo>
                  <a:lnTo>
                    <a:pt x="15" y="132"/>
                  </a:lnTo>
                  <a:lnTo>
                    <a:pt x="15" y="134"/>
                  </a:lnTo>
                  <a:lnTo>
                    <a:pt x="15" y="134"/>
                  </a:lnTo>
                  <a:lnTo>
                    <a:pt x="13" y="136"/>
                  </a:lnTo>
                  <a:lnTo>
                    <a:pt x="12" y="137"/>
                  </a:lnTo>
                  <a:lnTo>
                    <a:pt x="11" y="138"/>
                  </a:lnTo>
                  <a:lnTo>
                    <a:pt x="11" y="140"/>
                  </a:lnTo>
                  <a:lnTo>
                    <a:pt x="10" y="141"/>
                  </a:lnTo>
                  <a:lnTo>
                    <a:pt x="9" y="142"/>
                  </a:lnTo>
                  <a:lnTo>
                    <a:pt x="8" y="143"/>
                  </a:lnTo>
                  <a:lnTo>
                    <a:pt x="7" y="144"/>
                  </a:lnTo>
                  <a:lnTo>
                    <a:pt x="7" y="144"/>
                  </a:lnTo>
                  <a:lnTo>
                    <a:pt x="6" y="145"/>
                  </a:lnTo>
                  <a:lnTo>
                    <a:pt x="5" y="145"/>
                  </a:lnTo>
                  <a:lnTo>
                    <a:pt x="5" y="146"/>
                  </a:lnTo>
                  <a:lnTo>
                    <a:pt x="4" y="146"/>
                  </a:lnTo>
                  <a:lnTo>
                    <a:pt x="3" y="146"/>
                  </a:lnTo>
                  <a:lnTo>
                    <a:pt x="2" y="146"/>
                  </a:lnTo>
                  <a:lnTo>
                    <a:pt x="2" y="147"/>
                  </a:lnTo>
                  <a:lnTo>
                    <a:pt x="1" y="147"/>
                  </a:lnTo>
                  <a:lnTo>
                    <a:pt x="1" y="147"/>
                  </a:lnTo>
                  <a:lnTo>
                    <a:pt x="1" y="147"/>
                  </a:lnTo>
                  <a:lnTo>
                    <a:pt x="1" y="148"/>
                  </a:lnTo>
                  <a:lnTo>
                    <a:pt x="0" y="148"/>
                  </a:lnTo>
                  <a:lnTo>
                    <a:pt x="0" y="148"/>
                  </a:lnTo>
                  <a:lnTo>
                    <a:pt x="0" y="148"/>
                  </a:lnTo>
                  <a:lnTo>
                    <a:pt x="0" y="148"/>
                  </a:lnTo>
                  <a:lnTo>
                    <a:pt x="0" y="148"/>
                  </a:lnTo>
                  <a:lnTo>
                    <a:pt x="0" y="148"/>
                  </a:lnTo>
                </a:path>
              </a:pathLst>
            </a:custGeom>
            <a:noFill/>
            <a:ln w="9525" cap="flat" cmpd="sng">
              <a:solidFill>
                <a:schemeClr val="tx2"/>
              </a:solidFill>
              <a:prstDash val="solid"/>
              <a:round/>
              <a:headEnd/>
              <a:tailEnd/>
            </a:ln>
            <a:effectLst/>
          </p:spPr>
          <p:txBody>
            <a:bodyPr/>
            <a:lstStyle/>
            <a:p>
              <a:endParaRPr lang="hu-HU"/>
            </a:p>
          </p:txBody>
        </p:sp>
        <p:sp>
          <p:nvSpPr>
            <p:cNvPr id="10413" name="Oval 173"/>
            <p:cNvSpPr>
              <a:spLocks noChangeArrowheads="1"/>
            </p:cNvSpPr>
            <p:nvPr/>
          </p:nvSpPr>
          <p:spPr bwMode="auto">
            <a:xfrm>
              <a:off x="4820" y="545"/>
              <a:ext cx="47" cy="46"/>
            </a:xfrm>
            <a:prstGeom prst="ellipse">
              <a:avLst/>
            </a:prstGeom>
            <a:noFill/>
            <a:ln w="9525">
              <a:solidFill>
                <a:schemeClr val="tx2"/>
              </a:solidFill>
              <a:round/>
              <a:headEnd/>
              <a:tailEnd/>
            </a:ln>
            <a:effectLst/>
          </p:spPr>
          <p:txBody>
            <a:bodyPr wrap="none" anchor="ctr"/>
            <a:lstStyle/>
            <a:p>
              <a:endParaRPr lang="hu-HU"/>
            </a:p>
          </p:txBody>
        </p:sp>
      </p:grpSp>
      <p:grpSp>
        <p:nvGrpSpPr>
          <p:cNvPr id="10" name="Group 174"/>
          <p:cNvGrpSpPr>
            <a:grpSpLocks/>
          </p:cNvGrpSpPr>
          <p:nvPr/>
        </p:nvGrpSpPr>
        <p:grpSpPr bwMode="auto">
          <a:xfrm>
            <a:off x="6946900" y="2117725"/>
            <a:ext cx="873125" cy="473075"/>
            <a:chOff x="4376" y="1334"/>
            <a:chExt cx="550" cy="298"/>
          </a:xfrm>
        </p:grpSpPr>
        <p:sp>
          <p:nvSpPr>
            <p:cNvPr id="10415" name="Oval 175"/>
            <p:cNvSpPr>
              <a:spLocks noChangeArrowheads="1"/>
            </p:cNvSpPr>
            <p:nvPr/>
          </p:nvSpPr>
          <p:spPr bwMode="auto">
            <a:xfrm>
              <a:off x="4376" y="1334"/>
              <a:ext cx="550" cy="298"/>
            </a:xfrm>
            <a:prstGeom prst="ellipse">
              <a:avLst/>
            </a:prstGeom>
            <a:noFill/>
            <a:ln w="9525">
              <a:solidFill>
                <a:schemeClr val="tx2"/>
              </a:solidFill>
              <a:round/>
              <a:headEnd/>
              <a:tailEnd/>
            </a:ln>
            <a:effectLst/>
          </p:spPr>
          <p:txBody>
            <a:bodyPr wrap="none" anchor="ctr"/>
            <a:lstStyle/>
            <a:p>
              <a:endParaRPr lang="hu-HU"/>
            </a:p>
          </p:txBody>
        </p:sp>
        <p:sp>
          <p:nvSpPr>
            <p:cNvPr id="10416" name="Oval 176" descr="Vastag átlós felfelé"/>
            <p:cNvSpPr>
              <a:spLocks noChangeArrowheads="1"/>
            </p:cNvSpPr>
            <p:nvPr/>
          </p:nvSpPr>
          <p:spPr bwMode="auto">
            <a:xfrm>
              <a:off x="4443" y="1400"/>
              <a:ext cx="148" cy="146"/>
            </a:xfrm>
            <a:prstGeom prst="ellipse">
              <a:avLst/>
            </a:prstGeom>
            <a:pattFill prst="wdUpDiag">
              <a:fgClr>
                <a:schemeClr val="tx2"/>
              </a:fgClr>
              <a:bgClr>
                <a:schemeClr val="bg1"/>
              </a:bgClr>
            </a:pattFill>
            <a:ln w="9525">
              <a:solidFill>
                <a:schemeClr val="tx2"/>
              </a:solidFill>
              <a:round/>
              <a:headEnd/>
              <a:tailEnd/>
            </a:ln>
            <a:effectLst/>
          </p:spPr>
          <p:txBody>
            <a:bodyPr wrap="none" anchor="ctr"/>
            <a:lstStyle/>
            <a:p>
              <a:endParaRPr lang="hu-HU"/>
            </a:p>
          </p:txBody>
        </p:sp>
        <p:sp>
          <p:nvSpPr>
            <p:cNvPr id="10417" name="Freeform 177"/>
            <p:cNvSpPr>
              <a:spLocks/>
            </p:cNvSpPr>
            <p:nvPr/>
          </p:nvSpPr>
          <p:spPr bwMode="auto">
            <a:xfrm>
              <a:off x="4626" y="1400"/>
              <a:ext cx="38" cy="174"/>
            </a:xfrm>
            <a:custGeom>
              <a:avLst/>
              <a:gdLst/>
              <a:ahLst/>
              <a:cxnLst>
                <a:cxn ang="0">
                  <a:pos x="14" y="0"/>
                </a:cxn>
                <a:cxn ang="0">
                  <a:pos x="14" y="0"/>
                </a:cxn>
                <a:cxn ang="0">
                  <a:pos x="14" y="0"/>
                </a:cxn>
                <a:cxn ang="0">
                  <a:pos x="14" y="0"/>
                </a:cxn>
                <a:cxn ang="0">
                  <a:pos x="14" y="0"/>
                </a:cxn>
                <a:cxn ang="0">
                  <a:pos x="14" y="0"/>
                </a:cxn>
                <a:cxn ang="0">
                  <a:pos x="14" y="2"/>
                </a:cxn>
                <a:cxn ang="0">
                  <a:pos x="16" y="5"/>
                </a:cxn>
                <a:cxn ang="0">
                  <a:pos x="17" y="9"/>
                </a:cxn>
                <a:cxn ang="0">
                  <a:pos x="17" y="9"/>
                </a:cxn>
                <a:cxn ang="0">
                  <a:pos x="19" y="14"/>
                </a:cxn>
                <a:cxn ang="0">
                  <a:pos x="21" y="21"/>
                </a:cxn>
                <a:cxn ang="0">
                  <a:pos x="24" y="29"/>
                </a:cxn>
                <a:cxn ang="0">
                  <a:pos x="27" y="38"/>
                </a:cxn>
                <a:cxn ang="0">
                  <a:pos x="31" y="48"/>
                </a:cxn>
                <a:cxn ang="0">
                  <a:pos x="34" y="57"/>
                </a:cxn>
                <a:cxn ang="0">
                  <a:pos x="36" y="67"/>
                </a:cxn>
                <a:cxn ang="0">
                  <a:pos x="37" y="76"/>
                </a:cxn>
                <a:cxn ang="0">
                  <a:pos x="37" y="76"/>
                </a:cxn>
                <a:cxn ang="0">
                  <a:pos x="37" y="86"/>
                </a:cxn>
                <a:cxn ang="0">
                  <a:pos x="37" y="96"/>
                </a:cxn>
                <a:cxn ang="0">
                  <a:pos x="36" y="105"/>
                </a:cxn>
                <a:cxn ang="0">
                  <a:pos x="34" y="115"/>
                </a:cxn>
                <a:cxn ang="0">
                  <a:pos x="32" y="124"/>
                </a:cxn>
                <a:cxn ang="0">
                  <a:pos x="29" y="133"/>
                </a:cxn>
                <a:cxn ang="0">
                  <a:pos x="27" y="140"/>
                </a:cxn>
                <a:cxn ang="0">
                  <a:pos x="24" y="146"/>
                </a:cxn>
                <a:cxn ang="0">
                  <a:pos x="24" y="146"/>
                </a:cxn>
                <a:cxn ang="0">
                  <a:pos x="22" y="152"/>
                </a:cxn>
                <a:cxn ang="0">
                  <a:pos x="19" y="156"/>
                </a:cxn>
                <a:cxn ang="0">
                  <a:pos x="16" y="160"/>
                </a:cxn>
                <a:cxn ang="0">
                  <a:pos x="13" y="162"/>
                </a:cxn>
                <a:cxn ang="0">
                  <a:pos x="10" y="165"/>
                </a:cxn>
                <a:cxn ang="0">
                  <a:pos x="7" y="167"/>
                </a:cxn>
                <a:cxn ang="0">
                  <a:pos x="5" y="169"/>
                </a:cxn>
                <a:cxn ang="0">
                  <a:pos x="3" y="170"/>
                </a:cxn>
                <a:cxn ang="0">
                  <a:pos x="3" y="170"/>
                </a:cxn>
                <a:cxn ang="0">
                  <a:pos x="2" y="172"/>
                </a:cxn>
                <a:cxn ang="0">
                  <a:pos x="1" y="172"/>
                </a:cxn>
                <a:cxn ang="0">
                  <a:pos x="0" y="173"/>
                </a:cxn>
                <a:cxn ang="0">
                  <a:pos x="0" y="173"/>
                </a:cxn>
                <a:cxn ang="0">
                  <a:pos x="0" y="173"/>
                </a:cxn>
                <a:cxn ang="0">
                  <a:pos x="0" y="173"/>
                </a:cxn>
                <a:cxn ang="0">
                  <a:pos x="0" y="173"/>
                </a:cxn>
                <a:cxn ang="0">
                  <a:pos x="0" y="173"/>
                </a:cxn>
              </a:cxnLst>
              <a:rect l="0" t="0" r="r" b="b"/>
              <a:pathLst>
                <a:path w="38" h="174">
                  <a:moveTo>
                    <a:pt x="14" y="0"/>
                  </a:moveTo>
                  <a:lnTo>
                    <a:pt x="14" y="0"/>
                  </a:lnTo>
                  <a:lnTo>
                    <a:pt x="14" y="0"/>
                  </a:lnTo>
                  <a:lnTo>
                    <a:pt x="14" y="0"/>
                  </a:lnTo>
                  <a:lnTo>
                    <a:pt x="14" y="0"/>
                  </a:lnTo>
                  <a:lnTo>
                    <a:pt x="14" y="0"/>
                  </a:lnTo>
                  <a:lnTo>
                    <a:pt x="14" y="2"/>
                  </a:lnTo>
                  <a:lnTo>
                    <a:pt x="16" y="5"/>
                  </a:lnTo>
                  <a:lnTo>
                    <a:pt x="17" y="9"/>
                  </a:lnTo>
                  <a:lnTo>
                    <a:pt x="17" y="9"/>
                  </a:lnTo>
                  <a:lnTo>
                    <a:pt x="19" y="14"/>
                  </a:lnTo>
                  <a:lnTo>
                    <a:pt x="21" y="21"/>
                  </a:lnTo>
                  <a:lnTo>
                    <a:pt x="24" y="29"/>
                  </a:lnTo>
                  <a:lnTo>
                    <a:pt x="27" y="38"/>
                  </a:lnTo>
                  <a:lnTo>
                    <a:pt x="31" y="48"/>
                  </a:lnTo>
                  <a:lnTo>
                    <a:pt x="34" y="57"/>
                  </a:lnTo>
                  <a:lnTo>
                    <a:pt x="36" y="67"/>
                  </a:lnTo>
                  <a:lnTo>
                    <a:pt x="37" y="76"/>
                  </a:lnTo>
                  <a:lnTo>
                    <a:pt x="37" y="76"/>
                  </a:lnTo>
                  <a:lnTo>
                    <a:pt x="37" y="86"/>
                  </a:lnTo>
                  <a:lnTo>
                    <a:pt x="37" y="96"/>
                  </a:lnTo>
                  <a:lnTo>
                    <a:pt x="36" y="105"/>
                  </a:lnTo>
                  <a:lnTo>
                    <a:pt x="34" y="115"/>
                  </a:lnTo>
                  <a:lnTo>
                    <a:pt x="32" y="124"/>
                  </a:lnTo>
                  <a:lnTo>
                    <a:pt x="29" y="133"/>
                  </a:lnTo>
                  <a:lnTo>
                    <a:pt x="27" y="140"/>
                  </a:lnTo>
                  <a:lnTo>
                    <a:pt x="24" y="146"/>
                  </a:lnTo>
                  <a:lnTo>
                    <a:pt x="24" y="146"/>
                  </a:lnTo>
                  <a:lnTo>
                    <a:pt x="22" y="152"/>
                  </a:lnTo>
                  <a:lnTo>
                    <a:pt x="19" y="156"/>
                  </a:lnTo>
                  <a:lnTo>
                    <a:pt x="16" y="160"/>
                  </a:lnTo>
                  <a:lnTo>
                    <a:pt x="13" y="162"/>
                  </a:lnTo>
                  <a:lnTo>
                    <a:pt x="10" y="165"/>
                  </a:lnTo>
                  <a:lnTo>
                    <a:pt x="7" y="167"/>
                  </a:lnTo>
                  <a:lnTo>
                    <a:pt x="5" y="169"/>
                  </a:lnTo>
                  <a:lnTo>
                    <a:pt x="3" y="170"/>
                  </a:lnTo>
                  <a:lnTo>
                    <a:pt x="3" y="170"/>
                  </a:lnTo>
                  <a:lnTo>
                    <a:pt x="2" y="172"/>
                  </a:lnTo>
                  <a:lnTo>
                    <a:pt x="1" y="172"/>
                  </a:lnTo>
                  <a:lnTo>
                    <a:pt x="0" y="173"/>
                  </a:lnTo>
                  <a:lnTo>
                    <a:pt x="0" y="173"/>
                  </a:lnTo>
                  <a:lnTo>
                    <a:pt x="0" y="173"/>
                  </a:lnTo>
                  <a:lnTo>
                    <a:pt x="0" y="173"/>
                  </a:lnTo>
                  <a:lnTo>
                    <a:pt x="0" y="173"/>
                  </a:lnTo>
                  <a:lnTo>
                    <a:pt x="0" y="173"/>
                  </a:lnTo>
                </a:path>
              </a:pathLst>
            </a:custGeom>
            <a:noFill/>
            <a:ln w="9525" cap="flat" cmpd="sng">
              <a:solidFill>
                <a:schemeClr val="tx2"/>
              </a:solidFill>
              <a:prstDash val="solid"/>
              <a:round/>
              <a:headEnd/>
              <a:tailEnd/>
            </a:ln>
            <a:effectLst/>
          </p:spPr>
          <p:txBody>
            <a:bodyPr/>
            <a:lstStyle/>
            <a:p>
              <a:endParaRPr lang="hu-HU"/>
            </a:p>
          </p:txBody>
        </p:sp>
        <p:sp>
          <p:nvSpPr>
            <p:cNvPr id="10418" name="Freeform 178"/>
            <p:cNvSpPr>
              <a:spLocks/>
            </p:cNvSpPr>
            <p:nvPr/>
          </p:nvSpPr>
          <p:spPr bwMode="auto">
            <a:xfrm>
              <a:off x="4686" y="1410"/>
              <a:ext cx="7" cy="57"/>
            </a:xfrm>
            <a:custGeom>
              <a:avLst/>
              <a:gdLst/>
              <a:ahLst/>
              <a:cxnLst>
                <a:cxn ang="0">
                  <a:pos x="0" y="0"/>
                </a:cxn>
                <a:cxn ang="0">
                  <a:pos x="6" y="56"/>
                </a:cxn>
              </a:cxnLst>
              <a:rect l="0" t="0" r="r" b="b"/>
              <a:pathLst>
                <a:path w="7" h="57">
                  <a:moveTo>
                    <a:pt x="0" y="0"/>
                  </a:moveTo>
                  <a:lnTo>
                    <a:pt x="6" y="56"/>
                  </a:lnTo>
                </a:path>
              </a:pathLst>
            </a:custGeom>
            <a:noFill/>
            <a:ln w="9525" cap="flat" cmpd="sng">
              <a:solidFill>
                <a:schemeClr val="tx2"/>
              </a:solidFill>
              <a:prstDash val="solid"/>
              <a:round/>
              <a:headEnd/>
              <a:tailEnd/>
            </a:ln>
            <a:effectLst/>
          </p:spPr>
          <p:txBody>
            <a:bodyPr/>
            <a:lstStyle/>
            <a:p>
              <a:endParaRPr lang="hu-HU"/>
            </a:p>
          </p:txBody>
        </p:sp>
        <p:sp>
          <p:nvSpPr>
            <p:cNvPr id="10419" name="Freeform 179"/>
            <p:cNvSpPr>
              <a:spLocks/>
            </p:cNvSpPr>
            <p:nvPr/>
          </p:nvSpPr>
          <p:spPr bwMode="auto">
            <a:xfrm>
              <a:off x="4671" y="1473"/>
              <a:ext cx="24" cy="101"/>
            </a:xfrm>
            <a:custGeom>
              <a:avLst/>
              <a:gdLst/>
              <a:ahLst/>
              <a:cxnLst>
                <a:cxn ang="0">
                  <a:pos x="17" y="0"/>
                </a:cxn>
                <a:cxn ang="0">
                  <a:pos x="17" y="0"/>
                </a:cxn>
                <a:cxn ang="0">
                  <a:pos x="17" y="0"/>
                </a:cxn>
                <a:cxn ang="0">
                  <a:pos x="17" y="0"/>
                </a:cxn>
                <a:cxn ang="0">
                  <a:pos x="17" y="0"/>
                </a:cxn>
                <a:cxn ang="0">
                  <a:pos x="17" y="0"/>
                </a:cxn>
                <a:cxn ang="0">
                  <a:pos x="17" y="0"/>
                </a:cxn>
                <a:cxn ang="0">
                  <a:pos x="17" y="1"/>
                </a:cxn>
                <a:cxn ang="0">
                  <a:pos x="17" y="1"/>
                </a:cxn>
                <a:cxn ang="0">
                  <a:pos x="17" y="1"/>
                </a:cxn>
                <a:cxn ang="0">
                  <a:pos x="17" y="2"/>
                </a:cxn>
                <a:cxn ang="0">
                  <a:pos x="18" y="3"/>
                </a:cxn>
                <a:cxn ang="0">
                  <a:pos x="18" y="5"/>
                </a:cxn>
                <a:cxn ang="0">
                  <a:pos x="18" y="6"/>
                </a:cxn>
                <a:cxn ang="0">
                  <a:pos x="19" y="8"/>
                </a:cxn>
                <a:cxn ang="0">
                  <a:pos x="19" y="10"/>
                </a:cxn>
                <a:cxn ang="0">
                  <a:pos x="19" y="12"/>
                </a:cxn>
                <a:cxn ang="0">
                  <a:pos x="20" y="14"/>
                </a:cxn>
                <a:cxn ang="0">
                  <a:pos x="20" y="14"/>
                </a:cxn>
                <a:cxn ang="0">
                  <a:pos x="21" y="16"/>
                </a:cxn>
                <a:cxn ang="0">
                  <a:pos x="21" y="19"/>
                </a:cxn>
                <a:cxn ang="0">
                  <a:pos x="22" y="21"/>
                </a:cxn>
                <a:cxn ang="0">
                  <a:pos x="23" y="23"/>
                </a:cxn>
                <a:cxn ang="0">
                  <a:pos x="23" y="25"/>
                </a:cxn>
                <a:cxn ang="0">
                  <a:pos x="23" y="29"/>
                </a:cxn>
                <a:cxn ang="0">
                  <a:pos x="23" y="32"/>
                </a:cxn>
                <a:cxn ang="0">
                  <a:pos x="23" y="36"/>
                </a:cxn>
                <a:cxn ang="0">
                  <a:pos x="23" y="36"/>
                </a:cxn>
                <a:cxn ang="0">
                  <a:pos x="23" y="40"/>
                </a:cxn>
                <a:cxn ang="0">
                  <a:pos x="22" y="45"/>
                </a:cxn>
                <a:cxn ang="0">
                  <a:pos x="21" y="51"/>
                </a:cxn>
                <a:cxn ang="0">
                  <a:pos x="20" y="56"/>
                </a:cxn>
                <a:cxn ang="0">
                  <a:pos x="19" y="62"/>
                </a:cxn>
                <a:cxn ang="0">
                  <a:pos x="17" y="67"/>
                </a:cxn>
                <a:cxn ang="0">
                  <a:pos x="16" y="71"/>
                </a:cxn>
                <a:cxn ang="0">
                  <a:pos x="15" y="75"/>
                </a:cxn>
                <a:cxn ang="0">
                  <a:pos x="15" y="75"/>
                </a:cxn>
                <a:cxn ang="0">
                  <a:pos x="15" y="78"/>
                </a:cxn>
                <a:cxn ang="0">
                  <a:pos x="14" y="80"/>
                </a:cxn>
                <a:cxn ang="0">
                  <a:pos x="14" y="82"/>
                </a:cxn>
                <a:cxn ang="0">
                  <a:pos x="14" y="82"/>
                </a:cxn>
                <a:cxn ang="0">
                  <a:pos x="14" y="83"/>
                </a:cxn>
                <a:cxn ang="0">
                  <a:pos x="14" y="84"/>
                </a:cxn>
                <a:cxn ang="0">
                  <a:pos x="13" y="85"/>
                </a:cxn>
                <a:cxn ang="0">
                  <a:pos x="13" y="87"/>
                </a:cxn>
                <a:cxn ang="0">
                  <a:pos x="13" y="87"/>
                </a:cxn>
                <a:cxn ang="0">
                  <a:pos x="12" y="88"/>
                </a:cxn>
                <a:cxn ang="0">
                  <a:pos x="11" y="89"/>
                </a:cxn>
                <a:cxn ang="0">
                  <a:pos x="9" y="91"/>
                </a:cxn>
                <a:cxn ang="0">
                  <a:pos x="8" y="92"/>
                </a:cxn>
                <a:cxn ang="0">
                  <a:pos x="6" y="94"/>
                </a:cxn>
                <a:cxn ang="0">
                  <a:pos x="4" y="95"/>
                </a:cxn>
                <a:cxn ang="0">
                  <a:pos x="3" y="97"/>
                </a:cxn>
                <a:cxn ang="0">
                  <a:pos x="2" y="98"/>
                </a:cxn>
                <a:cxn ang="0">
                  <a:pos x="2" y="98"/>
                </a:cxn>
                <a:cxn ang="0">
                  <a:pos x="1" y="99"/>
                </a:cxn>
                <a:cxn ang="0">
                  <a:pos x="1" y="99"/>
                </a:cxn>
                <a:cxn ang="0">
                  <a:pos x="0" y="100"/>
                </a:cxn>
                <a:cxn ang="0">
                  <a:pos x="0" y="100"/>
                </a:cxn>
                <a:cxn ang="0">
                  <a:pos x="0" y="100"/>
                </a:cxn>
                <a:cxn ang="0">
                  <a:pos x="0" y="100"/>
                </a:cxn>
                <a:cxn ang="0">
                  <a:pos x="0" y="100"/>
                </a:cxn>
                <a:cxn ang="0">
                  <a:pos x="0" y="100"/>
                </a:cxn>
              </a:cxnLst>
              <a:rect l="0" t="0" r="r" b="b"/>
              <a:pathLst>
                <a:path w="24" h="101">
                  <a:moveTo>
                    <a:pt x="17" y="0"/>
                  </a:moveTo>
                  <a:lnTo>
                    <a:pt x="17" y="0"/>
                  </a:lnTo>
                  <a:lnTo>
                    <a:pt x="17" y="0"/>
                  </a:lnTo>
                  <a:lnTo>
                    <a:pt x="17" y="0"/>
                  </a:lnTo>
                  <a:lnTo>
                    <a:pt x="17" y="0"/>
                  </a:lnTo>
                  <a:lnTo>
                    <a:pt x="17" y="0"/>
                  </a:lnTo>
                  <a:lnTo>
                    <a:pt x="17" y="0"/>
                  </a:lnTo>
                  <a:lnTo>
                    <a:pt x="17" y="1"/>
                  </a:lnTo>
                  <a:lnTo>
                    <a:pt x="17" y="1"/>
                  </a:lnTo>
                  <a:lnTo>
                    <a:pt x="17" y="1"/>
                  </a:lnTo>
                  <a:lnTo>
                    <a:pt x="17" y="2"/>
                  </a:lnTo>
                  <a:lnTo>
                    <a:pt x="18" y="3"/>
                  </a:lnTo>
                  <a:lnTo>
                    <a:pt x="18" y="5"/>
                  </a:lnTo>
                  <a:lnTo>
                    <a:pt x="18" y="6"/>
                  </a:lnTo>
                  <a:lnTo>
                    <a:pt x="19" y="8"/>
                  </a:lnTo>
                  <a:lnTo>
                    <a:pt x="19" y="10"/>
                  </a:lnTo>
                  <a:lnTo>
                    <a:pt x="19" y="12"/>
                  </a:lnTo>
                  <a:lnTo>
                    <a:pt x="20" y="14"/>
                  </a:lnTo>
                  <a:lnTo>
                    <a:pt x="20" y="14"/>
                  </a:lnTo>
                  <a:lnTo>
                    <a:pt x="21" y="16"/>
                  </a:lnTo>
                  <a:lnTo>
                    <a:pt x="21" y="19"/>
                  </a:lnTo>
                  <a:lnTo>
                    <a:pt x="22" y="21"/>
                  </a:lnTo>
                  <a:lnTo>
                    <a:pt x="23" y="23"/>
                  </a:lnTo>
                  <a:lnTo>
                    <a:pt x="23" y="25"/>
                  </a:lnTo>
                  <a:lnTo>
                    <a:pt x="23" y="29"/>
                  </a:lnTo>
                  <a:lnTo>
                    <a:pt x="23" y="32"/>
                  </a:lnTo>
                  <a:lnTo>
                    <a:pt x="23" y="36"/>
                  </a:lnTo>
                  <a:lnTo>
                    <a:pt x="23" y="36"/>
                  </a:lnTo>
                  <a:lnTo>
                    <a:pt x="23" y="40"/>
                  </a:lnTo>
                  <a:lnTo>
                    <a:pt x="22" y="45"/>
                  </a:lnTo>
                  <a:lnTo>
                    <a:pt x="21" y="51"/>
                  </a:lnTo>
                  <a:lnTo>
                    <a:pt x="20" y="56"/>
                  </a:lnTo>
                  <a:lnTo>
                    <a:pt x="19" y="62"/>
                  </a:lnTo>
                  <a:lnTo>
                    <a:pt x="17" y="67"/>
                  </a:lnTo>
                  <a:lnTo>
                    <a:pt x="16" y="71"/>
                  </a:lnTo>
                  <a:lnTo>
                    <a:pt x="15" y="75"/>
                  </a:lnTo>
                  <a:lnTo>
                    <a:pt x="15" y="75"/>
                  </a:lnTo>
                  <a:lnTo>
                    <a:pt x="15" y="78"/>
                  </a:lnTo>
                  <a:lnTo>
                    <a:pt x="14" y="80"/>
                  </a:lnTo>
                  <a:lnTo>
                    <a:pt x="14" y="82"/>
                  </a:lnTo>
                  <a:lnTo>
                    <a:pt x="14" y="82"/>
                  </a:lnTo>
                  <a:lnTo>
                    <a:pt x="14" y="83"/>
                  </a:lnTo>
                  <a:lnTo>
                    <a:pt x="14" y="84"/>
                  </a:lnTo>
                  <a:lnTo>
                    <a:pt x="13" y="85"/>
                  </a:lnTo>
                  <a:lnTo>
                    <a:pt x="13" y="87"/>
                  </a:lnTo>
                  <a:lnTo>
                    <a:pt x="13" y="87"/>
                  </a:lnTo>
                  <a:lnTo>
                    <a:pt x="12" y="88"/>
                  </a:lnTo>
                  <a:lnTo>
                    <a:pt x="11" y="89"/>
                  </a:lnTo>
                  <a:lnTo>
                    <a:pt x="9" y="91"/>
                  </a:lnTo>
                  <a:lnTo>
                    <a:pt x="8" y="92"/>
                  </a:lnTo>
                  <a:lnTo>
                    <a:pt x="6" y="94"/>
                  </a:lnTo>
                  <a:lnTo>
                    <a:pt x="4" y="95"/>
                  </a:lnTo>
                  <a:lnTo>
                    <a:pt x="3" y="97"/>
                  </a:lnTo>
                  <a:lnTo>
                    <a:pt x="2" y="98"/>
                  </a:lnTo>
                  <a:lnTo>
                    <a:pt x="2" y="98"/>
                  </a:lnTo>
                  <a:lnTo>
                    <a:pt x="1" y="99"/>
                  </a:lnTo>
                  <a:lnTo>
                    <a:pt x="1" y="99"/>
                  </a:lnTo>
                  <a:lnTo>
                    <a:pt x="0" y="100"/>
                  </a:lnTo>
                  <a:lnTo>
                    <a:pt x="0" y="100"/>
                  </a:lnTo>
                  <a:lnTo>
                    <a:pt x="0" y="100"/>
                  </a:lnTo>
                  <a:lnTo>
                    <a:pt x="0" y="100"/>
                  </a:lnTo>
                  <a:lnTo>
                    <a:pt x="0" y="100"/>
                  </a:lnTo>
                  <a:lnTo>
                    <a:pt x="0" y="100"/>
                  </a:lnTo>
                </a:path>
              </a:pathLst>
            </a:custGeom>
            <a:noFill/>
            <a:ln w="9525" cap="flat" cmpd="sng">
              <a:solidFill>
                <a:schemeClr val="tx2"/>
              </a:solidFill>
              <a:prstDash val="solid"/>
              <a:round/>
              <a:headEnd/>
              <a:tailEnd/>
            </a:ln>
            <a:effectLst/>
          </p:spPr>
          <p:txBody>
            <a:bodyPr/>
            <a:lstStyle/>
            <a:p>
              <a:endParaRPr lang="hu-HU"/>
            </a:p>
          </p:txBody>
        </p:sp>
        <p:sp>
          <p:nvSpPr>
            <p:cNvPr id="10420" name="Freeform 180"/>
            <p:cNvSpPr>
              <a:spLocks/>
            </p:cNvSpPr>
            <p:nvPr/>
          </p:nvSpPr>
          <p:spPr bwMode="auto">
            <a:xfrm>
              <a:off x="4723" y="1417"/>
              <a:ext cx="38" cy="149"/>
            </a:xfrm>
            <a:custGeom>
              <a:avLst/>
              <a:gdLst/>
              <a:ahLst/>
              <a:cxnLst>
                <a:cxn ang="0">
                  <a:pos x="27" y="0"/>
                </a:cxn>
                <a:cxn ang="0">
                  <a:pos x="27" y="0"/>
                </a:cxn>
                <a:cxn ang="0">
                  <a:pos x="27" y="0"/>
                </a:cxn>
                <a:cxn ang="0">
                  <a:pos x="27" y="2"/>
                </a:cxn>
                <a:cxn ang="0">
                  <a:pos x="28" y="3"/>
                </a:cxn>
                <a:cxn ang="0">
                  <a:pos x="29" y="8"/>
                </a:cxn>
                <a:cxn ang="0">
                  <a:pos x="31" y="15"/>
                </a:cxn>
                <a:cxn ang="0">
                  <a:pos x="34" y="22"/>
                </a:cxn>
                <a:cxn ang="0">
                  <a:pos x="36" y="28"/>
                </a:cxn>
                <a:cxn ang="0">
                  <a:pos x="37" y="31"/>
                </a:cxn>
                <a:cxn ang="0">
                  <a:pos x="37" y="35"/>
                </a:cxn>
                <a:cxn ang="0">
                  <a:pos x="37" y="38"/>
                </a:cxn>
                <a:cxn ang="0">
                  <a:pos x="37" y="41"/>
                </a:cxn>
                <a:cxn ang="0">
                  <a:pos x="37" y="42"/>
                </a:cxn>
                <a:cxn ang="0">
                  <a:pos x="37" y="43"/>
                </a:cxn>
                <a:cxn ang="0">
                  <a:pos x="37" y="44"/>
                </a:cxn>
                <a:cxn ang="0">
                  <a:pos x="37" y="45"/>
                </a:cxn>
                <a:cxn ang="0">
                  <a:pos x="37" y="49"/>
                </a:cxn>
                <a:cxn ang="0">
                  <a:pos x="37" y="51"/>
                </a:cxn>
                <a:cxn ang="0">
                  <a:pos x="37" y="58"/>
                </a:cxn>
                <a:cxn ang="0">
                  <a:pos x="37" y="65"/>
                </a:cxn>
                <a:cxn ang="0">
                  <a:pos x="37" y="72"/>
                </a:cxn>
                <a:cxn ang="0">
                  <a:pos x="37" y="75"/>
                </a:cxn>
                <a:cxn ang="0">
                  <a:pos x="36" y="80"/>
                </a:cxn>
                <a:cxn ang="0">
                  <a:pos x="35" y="84"/>
                </a:cxn>
                <a:cxn ang="0">
                  <a:pos x="33" y="88"/>
                </a:cxn>
                <a:cxn ang="0">
                  <a:pos x="31" y="93"/>
                </a:cxn>
                <a:cxn ang="0">
                  <a:pos x="30" y="96"/>
                </a:cxn>
                <a:cxn ang="0">
                  <a:pos x="29" y="101"/>
                </a:cxn>
                <a:cxn ang="0">
                  <a:pos x="27" y="107"/>
                </a:cxn>
                <a:cxn ang="0">
                  <a:pos x="25" y="113"/>
                </a:cxn>
                <a:cxn ang="0">
                  <a:pos x="24" y="115"/>
                </a:cxn>
                <a:cxn ang="0">
                  <a:pos x="22" y="121"/>
                </a:cxn>
                <a:cxn ang="0">
                  <a:pos x="19" y="125"/>
                </a:cxn>
                <a:cxn ang="0">
                  <a:pos x="17" y="130"/>
                </a:cxn>
                <a:cxn ang="0">
                  <a:pos x="15" y="134"/>
                </a:cxn>
                <a:cxn ang="0">
                  <a:pos x="13" y="136"/>
                </a:cxn>
                <a:cxn ang="0">
                  <a:pos x="11" y="139"/>
                </a:cxn>
                <a:cxn ang="0">
                  <a:pos x="10" y="141"/>
                </a:cxn>
                <a:cxn ang="0">
                  <a:pos x="8" y="143"/>
                </a:cxn>
                <a:cxn ang="0">
                  <a:pos x="7" y="145"/>
                </a:cxn>
                <a:cxn ang="0">
                  <a:pos x="5" y="146"/>
                </a:cxn>
                <a:cxn ang="0">
                  <a:pos x="4" y="147"/>
                </a:cxn>
                <a:cxn ang="0">
                  <a:pos x="2" y="147"/>
                </a:cxn>
                <a:cxn ang="0">
                  <a:pos x="1" y="148"/>
                </a:cxn>
                <a:cxn ang="0">
                  <a:pos x="1" y="148"/>
                </a:cxn>
                <a:cxn ang="0">
                  <a:pos x="0" y="148"/>
                </a:cxn>
                <a:cxn ang="0">
                  <a:pos x="0" y="148"/>
                </a:cxn>
                <a:cxn ang="0">
                  <a:pos x="0" y="148"/>
                </a:cxn>
              </a:cxnLst>
              <a:rect l="0" t="0" r="r" b="b"/>
              <a:pathLst>
                <a:path w="38" h="149">
                  <a:moveTo>
                    <a:pt x="27" y="0"/>
                  </a:moveTo>
                  <a:lnTo>
                    <a:pt x="27" y="0"/>
                  </a:lnTo>
                  <a:lnTo>
                    <a:pt x="27" y="0"/>
                  </a:lnTo>
                  <a:lnTo>
                    <a:pt x="27" y="0"/>
                  </a:lnTo>
                  <a:lnTo>
                    <a:pt x="27" y="0"/>
                  </a:lnTo>
                  <a:lnTo>
                    <a:pt x="27" y="0"/>
                  </a:lnTo>
                  <a:lnTo>
                    <a:pt x="27" y="1"/>
                  </a:lnTo>
                  <a:lnTo>
                    <a:pt x="27" y="2"/>
                  </a:lnTo>
                  <a:lnTo>
                    <a:pt x="28" y="3"/>
                  </a:lnTo>
                  <a:lnTo>
                    <a:pt x="28" y="3"/>
                  </a:lnTo>
                  <a:lnTo>
                    <a:pt x="28" y="5"/>
                  </a:lnTo>
                  <a:lnTo>
                    <a:pt x="29" y="8"/>
                  </a:lnTo>
                  <a:lnTo>
                    <a:pt x="30" y="11"/>
                  </a:lnTo>
                  <a:lnTo>
                    <a:pt x="31" y="15"/>
                  </a:lnTo>
                  <a:lnTo>
                    <a:pt x="33" y="19"/>
                  </a:lnTo>
                  <a:lnTo>
                    <a:pt x="34" y="22"/>
                  </a:lnTo>
                  <a:lnTo>
                    <a:pt x="35" y="25"/>
                  </a:lnTo>
                  <a:lnTo>
                    <a:pt x="36" y="28"/>
                  </a:lnTo>
                  <a:lnTo>
                    <a:pt x="36" y="28"/>
                  </a:lnTo>
                  <a:lnTo>
                    <a:pt x="37" y="31"/>
                  </a:lnTo>
                  <a:lnTo>
                    <a:pt x="37" y="33"/>
                  </a:lnTo>
                  <a:lnTo>
                    <a:pt x="37" y="35"/>
                  </a:lnTo>
                  <a:lnTo>
                    <a:pt x="37" y="37"/>
                  </a:lnTo>
                  <a:lnTo>
                    <a:pt x="37" y="38"/>
                  </a:lnTo>
                  <a:lnTo>
                    <a:pt x="37" y="40"/>
                  </a:lnTo>
                  <a:lnTo>
                    <a:pt x="37" y="41"/>
                  </a:lnTo>
                  <a:lnTo>
                    <a:pt x="37" y="42"/>
                  </a:lnTo>
                  <a:lnTo>
                    <a:pt x="37" y="42"/>
                  </a:lnTo>
                  <a:lnTo>
                    <a:pt x="37" y="43"/>
                  </a:lnTo>
                  <a:lnTo>
                    <a:pt x="37" y="43"/>
                  </a:lnTo>
                  <a:lnTo>
                    <a:pt x="37" y="44"/>
                  </a:lnTo>
                  <a:lnTo>
                    <a:pt x="37" y="44"/>
                  </a:lnTo>
                  <a:lnTo>
                    <a:pt x="37" y="45"/>
                  </a:lnTo>
                  <a:lnTo>
                    <a:pt x="37" y="45"/>
                  </a:lnTo>
                  <a:lnTo>
                    <a:pt x="37" y="47"/>
                  </a:lnTo>
                  <a:lnTo>
                    <a:pt x="37" y="49"/>
                  </a:lnTo>
                  <a:lnTo>
                    <a:pt x="37" y="49"/>
                  </a:lnTo>
                  <a:lnTo>
                    <a:pt x="37" y="51"/>
                  </a:lnTo>
                  <a:lnTo>
                    <a:pt x="37" y="54"/>
                  </a:lnTo>
                  <a:lnTo>
                    <a:pt x="37" y="58"/>
                  </a:lnTo>
                  <a:lnTo>
                    <a:pt x="37" y="61"/>
                  </a:lnTo>
                  <a:lnTo>
                    <a:pt x="37" y="65"/>
                  </a:lnTo>
                  <a:lnTo>
                    <a:pt x="37" y="69"/>
                  </a:lnTo>
                  <a:lnTo>
                    <a:pt x="37" y="72"/>
                  </a:lnTo>
                  <a:lnTo>
                    <a:pt x="37" y="75"/>
                  </a:lnTo>
                  <a:lnTo>
                    <a:pt x="37" y="75"/>
                  </a:lnTo>
                  <a:lnTo>
                    <a:pt x="37" y="77"/>
                  </a:lnTo>
                  <a:lnTo>
                    <a:pt x="36" y="80"/>
                  </a:lnTo>
                  <a:lnTo>
                    <a:pt x="35" y="82"/>
                  </a:lnTo>
                  <a:lnTo>
                    <a:pt x="35" y="84"/>
                  </a:lnTo>
                  <a:lnTo>
                    <a:pt x="34" y="86"/>
                  </a:lnTo>
                  <a:lnTo>
                    <a:pt x="33" y="88"/>
                  </a:lnTo>
                  <a:lnTo>
                    <a:pt x="32" y="91"/>
                  </a:lnTo>
                  <a:lnTo>
                    <a:pt x="31" y="93"/>
                  </a:lnTo>
                  <a:lnTo>
                    <a:pt x="31" y="93"/>
                  </a:lnTo>
                  <a:lnTo>
                    <a:pt x="30" y="96"/>
                  </a:lnTo>
                  <a:lnTo>
                    <a:pt x="29" y="99"/>
                  </a:lnTo>
                  <a:lnTo>
                    <a:pt x="29" y="101"/>
                  </a:lnTo>
                  <a:lnTo>
                    <a:pt x="28" y="104"/>
                  </a:lnTo>
                  <a:lnTo>
                    <a:pt x="27" y="107"/>
                  </a:lnTo>
                  <a:lnTo>
                    <a:pt x="26" y="110"/>
                  </a:lnTo>
                  <a:lnTo>
                    <a:pt x="25" y="113"/>
                  </a:lnTo>
                  <a:lnTo>
                    <a:pt x="24" y="115"/>
                  </a:lnTo>
                  <a:lnTo>
                    <a:pt x="24" y="115"/>
                  </a:lnTo>
                  <a:lnTo>
                    <a:pt x="23" y="118"/>
                  </a:lnTo>
                  <a:lnTo>
                    <a:pt x="22" y="121"/>
                  </a:lnTo>
                  <a:lnTo>
                    <a:pt x="21" y="123"/>
                  </a:lnTo>
                  <a:lnTo>
                    <a:pt x="19" y="125"/>
                  </a:lnTo>
                  <a:lnTo>
                    <a:pt x="18" y="128"/>
                  </a:lnTo>
                  <a:lnTo>
                    <a:pt x="17" y="130"/>
                  </a:lnTo>
                  <a:lnTo>
                    <a:pt x="15" y="132"/>
                  </a:lnTo>
                  <a:lnTo>
                    <a:pt x="15" y="134"/>
                  </a:lnTo>
                  <a:lnTo>
                    <a:pt x="15" y="134"/>
                  </a:lnTo>
                  <a:lnTo>
                    <a:pt x="13" y="136"/>
                  </a:lnTo>
                  <a:lnTo>
                    <a:pt x="12" y="138"/>
                  </a:lnTo>
                  <a:lnTo>
                    <a:pt x="11" y="139"/>
                  </a:lnTo>
                  <a:lnTo>
                    <a:pt x="11" y="140"/>
                  </a:lnTo>
                  <a:lnTo>
                    <a:pt x="10" y="141"/>
                  </a:lnTo>
                  <a:lnTo>
                    <a:pt x="9" y="143"/>
                  </a:lnTo>
                  <a:lnTo>
                    <a:pt x="8" y="143"/>
                  </a:lnTo>
                  <a:lnTo>
                    <a:pt x="7" y="145"/>
                  </a:lnTo>
                  <a:lnTo>
                    <a:pt x="7" y="145"/>
                  </a:lnTo>
                  <a:lnTo>
                    <a:pt x="6" y="145"/>
                  </a:lnTo>
                  <a:lnTo>
                    <a:pt x="5" y="146"/>
                  </a:lnTo>
                  <a:lnTo>
                    <a:pt x="5" y="146"/>
                  </a:lnTo>
                  <a:lnTo>
                    <a:pt x="4" y="147"/>
                  </a:lnTo>
                  <a:lnTo>
                    <a:pt x="3" y="147"/>
                  </a:lnTo>
                  <a:lnTo>
                    <a:pt x="2" y="147"/>
                  </a:lnTo>
                  <a:lnTo>
                    <a:pt x="2" y="147"/>
                  </a:lnTo>
                  <a:lnTo>
                    <a:pt x="1" y="148"/>
                  </a:lnTo>
                  <a:lnTo>
                    <a:pt x="1" y="148"/>
                  </a:lnTo>
                  <a:lnTo>
                    <a:pt x="1" y="148"/>
                  </a:lnTo>
                  <a:lnTo>
                    <a:pt x="1" y="148"/>
                  </a:lnTo>
                  <a:lnTo>
                    <a:pt x="0" y="148"/>
                  </a:lnTo>
                  <a:lnTo>
                    <a:pt x="0" y="148"/>
                  </a:lnTo>
                  <a:lnTo>
                    <a:pt x="0" y="148"/>
                  </a:lnTo>
                  <a:lnTo>
                    <a:pt x="0" y="148"/>
                  </a:lnTo>
                  <a:lnTo>
                    <a:pt x="0" y="148"/>
                  </a:lnTo>
                  <a:lnTo>
                    <a:pt x="0" y="148"/>
                  </a:lnTo>
                </a:path>
              </a:pathLst>
            </a:custGeom>
            <a:noFill/>
            <a:ln w="9525" cap="flat" cmpd="sng">
              <a:solidFill>
                <a:schemeClr val="tx2"/>
              </a:solidFill>
              <a:prstDash val="solid"/>
              <a:round/>
              <a:headEnd/>
              <a:tailEnd/>
            </a:ln>
            <a:effectLst/>
          </p:spPr>
          <p:txBody>
            <a:bodyPr/>
            <a:lstStyle/>
            <a:p>
              <a:endParaRPr lang="hu-HU"/>
            </a:p>
          </p:txBody>
        </p:sp>
        <p:sp>
          <p:nvSpPr>
            <p:cNvPr id="10421" name="Oval 181"/>
            <p:cNvSpPr>
              <a:spLocks noChangeArrowheads="1"/>
            </p:cNvSpPr>
            <p:nvPr/>
          </p:nvSpPr>
          <p:spPr bwMode="auto">
            <a:xfrm>
              <a:off x="4820" y="1513"/>
              <a:ext cx="47" cy="46"/>
            </a:xfrm>
            <a:prstGeom prst="ellipse">
              <a:avLst/>
            </a:prstGeom>
            <a:noFill/>
            <a:ln w="9525">
              <a:solidFill>
                <a:schemeClr val="tx2"/>
              </a:solidFill>
              <a:round/>
              <a:headEnd/>
              <a:tailEnd/>
            </a:ln>
            <a:effectLst/>
          </p:spPr>
          <p:txBody>
            <a:bodyPr wrap="none" anchor="ctr"/>
            <a:lstStyle/>
            <a:p>
              <a:endParaRPr lang="hu-HU"/>
            </a:p>
          </p:txBody>
        </p:sp>
      </p:grpSp>
      <p:grpSp>
        <p:nvGrpSpPr>
          <p:cNvPr id="11" name="Group 182"/>
          <p:cNvGrpSpPr>
            <a:grpSpLocks/>
          </p:cNvGrpSpPr>
          <p:nvPr/>
        </p:nvGrpSpPr>
        <p:grpSpPr bwMode="auto">
          <a:xfrm>
            <a:off x="6902450" y="3949700"/>
            <a:ext cx="873125" cy="473075"/>
            <a:chOff x="4348" y="2488"/>
            <a:chExt cx="550" cy="298"/>
          </a:xfrm>
        </p:grpSpPr>
        <p:sp>
          <p:nvSpPr>
            <p:cNvPr id="10423" name="Oval 183"/>
            <p:cNvSpPr>
              <a:spLocks noChangeArrowheads="1"/>
            </p:cNvSpPr>
            <p:nvPr/>
          </p:nvSpPr>
          <p:spPr bwMode="auto">
            <a:xfrm>
              <a:off x="4348" y="2488"/>
              <a:ext cx="550" cy="298"/>
            </a:xfrm>
            <a:prstGeom prst="ellipse">
              <a:avLst/>
            </a:prstGeom>
            <a:noFill/>
            <a:ln w="9525">
              <a:solidFill>
                <a:schemeClr val="tx2"/>
              </a:solidFill>
              <a:round/>
              <a:headEnd/>
              <a:tailEnd/>
            </a:ln>
            <a:effectLst/>
          </p:spPr>
          <p:txBody>
            <a:bodyPr wrap="none" anchor="ctr"/>
            <a:lstStyle/>
            <a:p>
              <a:endParaRPr lang="hu-HU"/>
            </a:p>
          </p:txBody>
        </p:sp>
        <p:sp>
          <p:nvSpPr>
            <p:cNvPr id="10424" name="Oval 184" descr="Vastag átlós felfelé"/>
            <p:cNvSpPr>
              <a:spLocks noChangeArrowheads="1"/>
            </p:cNvSpPr>
            <p:nvPr/>
          </p:nvSpPr>
          <p:spPr bwMode="auto">
            <a:xfrm>
              <a:off x="4415" y="2555"/>
              <a:ext cx="148" cy="145"/>
            </a:xfrm>
            <a:prstGeom prst="ellipse">
              <a:avLst/>
            </a:prstGeom>
            <a:pattFill prst="wdUpDiag">
              <a:fgClr>
                <a:schemeClr val="tx2"/>
              </a:fgClr>
              <a:bgClr>
                <a:schemeClr val="bg1"/>
              </a:bgClr>
            </a:pattFill>
            <a:ln w="9525">
              <a:solidFill>
                <a:schemeClr val="tx2"/>
              </a:solidFill>
              <a:round/>
              <a:headEnd/>
              <a:tailEnd/>
            </a:ln>
            <a:effectLst/>
          </p:spPr>
          <p:txBody>
            <a:bodyPr wrap="none" anchor="ctr"/>
            <a:lstStyle/>
            <a:p>
              <a:endParaRPr lang="hu-HU"/>
            </a:p>
          </p:txBody>
        </p:sp>
        <p:sp>
          <p:nvSpPr>
            <p:cNvPr id="10425" name="Freeform 185"/>
            <p:cNvSpPr>
              <a:spLocks/>
            </p:cNvSpPr>
            <p:nvPr/>
          </p:nvSpPr>
          <p:spPr bwMode="auto">
            <a:xfrm>
              <a:off x="4598" y="2556"/>
              <a:ext cx="38" cy="171"/>
            </a:xfrm>
            <a:custGeom>
              <a:avLst/>
              <a:gdLst/>
              <a:ahLst/>
              <a:cxnLst>
                <a:cxn ang="0">
                  <a:pos x="14" y="0"/>
                </a:cxn>
                <a:cxn ang="0">
                  <a:pos x="14" y="0"/>
                </a:cxn>
                <a:cxn ang="0">
                  <a:pos x="14" y="0"/>
                </a:cxn>
                <a:cxn ang="0">
                  <a:pos x="14" y="0"/>
                </a:cxn>
                <a:cxn ang="0">
                  <a:pos x="14" y="0"/>
                </a:cxn>
                <a:cxn ang="0">
                  <a:pos x="14" y="0"/>
                </a:cxn>
                <a:cxn ang="0">
                  <a:pos x="15" y="1"/>
                </a:cxn>
                <a:cxn ang="0">
                  <a:pos x="16" y="4"/>
                </a:cxn>
                <a:cxn ang="0">
                  <a:pos x="17" y="8"/>
                </a:cxn>
                <a:cxn ang="0">
                  <a:pos x="17" y="8"/>
                </a:cxn>
                <a:cxn ang="0">
                  <a:pos x="19" y="13"/>
                </a:cxn>
                <a:cxn ang="0">
                  <a:pos x="21" y="19"/>
                </a:cxn>
                <a:cxn ang="0">
                  <a:pos x="24" y="27"/>
                </a:cxn>
                <a:cxn ang="0">
                  <a:pos x="27" y="36"/>
                </a:cxn>
                <a:cxn ang="0">
                  <a:pos x="31" y="46"/>
                </a:cxn>
                <a:cxn ang="0">
                  <a:pos x="33" y="56"/>
                </a:cxn>
                <a:cxn ang="0">
                  <a:pos x="35" y="65"/>
                </a:cxn>
                <a:cxn ang="0">
                  <a:pos x="37" y="75"/>
                </a:cxn>
                <a:cxn ang="0">
                  <a:pos x="37" y="75"/>
                </a:cxn>
                <a:cxn ang="0">
                  <a:pos x="37" y="84"/>
                </a:cxn>
                <a:cxn ang="0">
                  <a:pos x="37" y="94"/>
                </a:cxn>
                <a:cxn ang="0">
                  <a:pos x="36" y="104"/>
                </a:cxn>
                <a:cxn ang="0">
                  <a:pos x="34" y="113"/>
                </a:cxn>
                <a:cxn ang="0">
                  <a:pos x="31" y="122"/>
                </a:cxn>
                <a:cxn ang="0">
                  <a:pos x="29" y="131"/>
                </a:cxn>
                <a:cxn ang="0">
                  <a:pos x="27" y="138"/>
                </a:cxn>
                <a:cxn ang="0">
                  <a:pos x="24" y="145"/>
                </a:cxn>
                <a:cxn ang="0">
                  <a:pos x="24" y="145"/>
                </a:cxn>
                <a:cxn ang="0">
                  <a:pos x="22" y="150"/>
                </a:cxn>
                <a:cxn ang="0">
                  <a:pos x="19" y="155"/>
                </a:cxn>
                <a:cxn ang="0">
                  <a:pos x="16" y="158"/>
                </a:cxn>
                <a:cxn ang="0">
                  <a:pos x="13" y="161"/>
                </a:cxn>
                <a:cxn ang="0">
                  <a:pos x="10" y="163"/>
                </a:cxn>
                <a:cxn ang="0">
                  <a:pos x="7" y="165"/>
                </a:cxn>
                <a:cxn ang="0">
                  <a:pos x="5" y="167"/>
                </a:cxn>
                <a:cxn ang="0">
                  <a:pos x="3" y="168"/>
                </a:cxn>
                <a:cxn ang="0">
                  <a:pos x="3" y="168"/>
                </a:cxn>
                <a:cxn ang="0">
                  <a:pos x="2" y="170"/>
                </a:cxn>
                <a:cxn ang="0">
                  <a:pos x="1" y="170"/>
                </a:cxn>
                <a:cxn ang="0">
                  <a:pos x="0" y="170"/>
                </a:cxn>
                <a:cxn ang="0">
                  <a:pos x="0" y="170"/>
                </a:cxn>
                <a:cxn ang="0">
                  <a:pos x="0" y="170"/>
                </a:cxn>
                <a:cxn ang="0">
                  <a:pos x="0" y="170"/>
                </a:cxn>
                <a:cxn ang="0">
                  <a:pos x="0" y="170"/>
                </a:cxn>
                <a:cxn ang="0">
                  <a:pos x="0" y="170"/>
                </a:cxn>
              </a:cxnLst>
              <a:rect l="0" t="0" r="r" b="b"/>
              <a:pathLst>
                <a:path w="38" h="171">
                  <a:moveTo>
                    <a:pt x="14" y="0"/>
                  </a:moveTo>
                  <a:lnTo>
                    <a:pt x="14" y="0"/>
                  </a:lnTo>
                  <a:lnTo>
                    <a:pt x="14" y="0"/>
                  </a:lnTo>
                  <a:lnTo>
                    <a:pt x="14" y="0"/>
                  </a:lnTo>
                  <a:lnTo>
                    <a:pt x="14" y="0"/>
                  </a:lnTo>
                  <a:lnTo>
                    <a:pt x="14" y="0"/>
                  </a:lnTo>
                  <a:lnTo>
                    <a:pt x="15" y="1"/>
                  </a:lnTo>
                  <a:lnTo>
                    <a:pt x="16" y="4"/>
                  </a:lnTo>
                  <a:lnTo>
                    <a:pt x="17" y="8"/>
                  </a:lnTo>
                  <a:lnTo>
                    <a:pt x="17" y="8"/>
                  </a:lnTo>
                  <a:lnTo>
                    <a:pt x="19" y="13"/>
                  </a:lnTo>
                  <a:lnTo>
                    <a:pt x="21" y="19"/>
                  </a:lnTo>
                  <a:lnTo>
                    <a:pt x="24" y="27"/>
                  </a:lnTo>
                  <a:lnTo>
                    <a:pt x="27" y="36"/>
                  </a:lnTo>
                  <a:lnTo>
                    <a:pt x="31" y="46"/>
                  </a:lnTo>
                  <a:lnTo>
                    <a:pt x="33" y="56"/>
                  </a:lnTo>
                  <a:lnTo>
                    <a:pt x="35" y="65"/>
                  </a:lnTo>
                  <a:lnTo>
                    <a:pt x="37" y="75"/>
                  </a:lnTo>
                  <a:lnTo>
                    <a:pt x="37" y="75"/>
                  </a:lnTo>
                  <a:lnTo>
                    <a:pt x="37" y="84"/>
                  </a:lnTo>
                  <a:lnTo>
                    <a:pt x="37" y="94"/>
                  </a:lnTo>
                  <a:lnTo>
                    <a:pt x="36" y="104"/>
                  </a:lnTo>
                  <a:lnTo>
                    <a:pt x="34" y="113"/>
                  </a:lnTo>
                  <a:lnTo>
                    <a:pt x="31" y="122"/>
                  </a:lnTo>
                  <a:lnTo>
                    <a:pt x="29" y="131"/>
                  </a:lnTo>
                  <a:lnTo>
                    <a:pt x="27" y="138"/>
                  </a:lnTo>
                  <a:lnTo>
                    <a:pt x="24" y="145"/>
                  </a:lnTo>
                  <a:lnTo>
                    <a:pt x="24" y="145"/>
                  </a:lnTo>
                  <a:lnTo>
                    <a:pt x="22" y="150"/>
                  </a:lnTo>
                  <a:lnTo>
                    <a:pt x="19" y="155"/>
                  </a:lnTo>
                  <a:lnTo>
                    <a:pt x="16" y="158"/>
                  </a:lnTo>
                  <a:lnTo>
                    <a:pt x="13" y="161"/>
                  </a:lnTo>
                  <a:lnTo>
                    <a:pt x="10" y="163"/>
                  </a:lnTo>
                  <a:lnTo>
                    <a:pt x="7" y="165"/>
                  </a:lnTo>
                  <a:lnTo>
                    <a:pt x="5" y="167"/>
                  </a:lnTo>
                  <a:lnTo>
                    <a:pt x="3" y="168"/>
                  </a:lnTo>
                  <a:lnTo>
                    <a:pt x="3" y="168"/>
                  </a:lnTo>
                  <a:lnTo>
                    <a:pt x="2" y="170"/>
                  </a:lnTo>
                  <a:lnTo>
                    <a:pt x="1" y="170"/>
                  </a:lnTo>
                  <a:lnTo>
                    <a:pt x="0" y="170"/>
                  </a:lnTo>
                  <a:lnTo>
                    <a:pt x="0" y="170"/>
                  </a:lnTo>
                  <a:lnTo>
                    <a:pt x="0" y="170"/>
                  </a:lnTo>
                  <a:lnTo>
                    <a:pt x="0" y="170"/>
                  </a:lnTo>
                  <a:lnTo>
                    <a:pt x="0" y="170"/>
                  </a:lnTo>
                  <a:lnTo>
                    <a:pt x="0" y="170"/>
                  </a:lnTo>
                </a:path>
              </a:pathLst>
            </a:custGeom>
            <a:noFill/>
            <a:ln w="9525" cap="flat" cmpd="sng">
              <a:solidFill>
                <a:schemeClr val="tx2"/>
              </a:solidFill>
              <a:prstDash val="solid"/>
              <a:round/>
              <a:headEnd/>
              <a:tailEnd/>
            </a:ln>
            <a:effectLst/>
          </p:spPr>
          <p:txBody>
            <a:bodyPr/>
            <a:lstStyle/>
            <a:p>
              <a:endParaRPr lang="hu-HU"/>
            </a:p>
          </p:txBody>
        </p:sp>
        <p:sp>
          <p:nvSpPr>
            <p:cNvPr id="10426" name="Freeform 186"/>
            <p:cNvSpPr>
              <a:spLocks/>
            </p:cNvSpPr>
            <p:nvPr/>
          </p:nvSpPr>
          <p:spPr bwMode="auto">
            <a:xfrm>
              <a:off x="4657" y="2564"/>
              <a:ext cx="8" cy="58"/>
            </a:xfrm>
            <a:custGeom>
              <a:avLst/>
              <a:gdLst/>
              <a:ahLst/>
              <a:cxnLst>
                <a:cxn ang="0">
                  <a:pos x="0" y="0"/>
                </a:cxn>
                <a:cxn ang="0">
                  <a:pos x="7" y="57"/>
                </a:cxn>
              </a:cxnLst>
              <a:rect l="0" t="0" r="r" b="b"/>
              <a:pathLst>
                <a:path w="8" h="58">
                  <a:moveTo>
                    <a:pt x="0" y="0"/>
                  </a:moveTo>
                  <a:lnTo>
                    <a:pt x="7" y="57"/>
                  </a:lnTo>
                </a:path>
              </a:pathLst>
            </a:custGeom>
            <a:noFill/>
            <a:ln w="9525" cap="flat" cmpd="sng">
              <a:solidFill>
                <a:schemeClr val="tx2"/>
              </a:solidFill>
              <a:prstDash val="solid"/>
              <a:round/>
              <a:headEnd/>
              <a:tailEnd/>
            </a:ln>
            <a:effectLst/>
          </p:spPr>
          <p:txBody>
            <a:bodyPr/>
            <a:lstStyle/>
            <a:p>
              <a:endParaRPr lang="hu-HU"/>
            </a:p>
          </p:txBody>
        </p:sp>
        <p:sp>
          <p:nvSpPr>
            <p:cNvPr id="10427" name="Freeform 187"/>
            <p:cNvSpPr>
              <a:spLocks/>
            </p:cNvSpPr>
            <p:nvPr/>
          </p:nvSpPr>
          <p:spPr bwMode="auto">
            <a:xfrm>
              <a:off x="4643" y="2628"/>
              <a:ext cx="24" cy="99"/>
            </a:xfrm>
            <a:custGeom>
              <a:avLst/>
              <a:gdLst/>
              <a:ahLst/>
              <a:cxnLst>
                <a:cxn ang="0">
                  <a:pos x="17" y="0"/>
                </a:cxn>
                <a:cxn ang="0">
                  <a:pos x="17" y="0"/>
                </a:cxn>
                <a:cxn ang="0">
                  <a:pos x="17" y="0"/>
                </a:cxn>
                <a:cxn ang="0">
                  <a:pos x="17" y="0"/>
                </a:cxn>
                <a:cxn ang="0">
                  <a:pos x="17" y="0"/>
                </a:cxn>
                <a:cxn ang="0">
                  <a:pos x="17" y="0"/>
                </a:cxn>
                <a:cxn ang="0">
                  <a:pos x="17" y="0"/>
                </a:cxn>
                <a:cxn ang="0">
                  <a:pos x="17" y="1"/>
                </a:cxn>
                <a:cxn ang="0">
                  <a:pos x="17" y="2"/>
                </a:cxn>
                <a:cxn ang="0">
                  <a:pos x="17" y="2"/>
                </a:cxn>
                <a:cxn ang="0">
                  <a:pos x="17" y="2"/>
                </a:cxn>
                <a:cxn ang="0">
                  <a:pos x="18" y="4"/>
                </a:cxn>
                <a:cxn ang="0">
                  <a:pos x="18" y="5"/>
                </a:cxn>
                <a:cxn ang="0">
                  <a:pos x="18" y="6"/>
                </a:cxn>
                <a:cxn ang="0">
                  <a:pos x="19" y="8"/>
                </a:cxn>
                <a:cxn ang="0">
                  <a:pos x="19" y="10"/>
                </a:cxn>
                <a:cxn ang="0">
                  <a:pos x="19" y="12"/>
                </a:cxn>
                <a:cxn ang="0">
                  <a:pos x="20" y="14"/>
                </a:cxn>
                <a:cxn ang="0">
                  <a:pos x="20" y="14"/>
                </a:cxn>
                <a:cxn ang="0">
                  <a:pos x="21" y="16"/>
                </a:cxn>
                <a:cxn ang="0">
                  <a:pos x="21" y="18"/>
                </a:cxn>
                <a:cxn ang="0">
                  <a:pos x="22" y="20"/>
                </a:cxn>
                <a:cxn ang="0">
                  <a:pos x="22" y="22"/>
                </a:cxn>
                <a:cxn ang="0">
                  <a:pos x="23" y="25"/>
                </a:cxn>
                <a:cxn ang="0">
                  <a:pos x="23" y="28"/>
                </a:cxn>
                <a:cxn ang="0">
                  <a:pos x="23" y="31"/>
                </a:cxn>
                <a:cxn ang="0">
                  <a:pos x="23" y="35"/>
                </a:cxn>
                <a:cxn ang="0">
                  <a:pos x="23" y="35"/>
                </a:cxn>
                <a:cxn ang="0">
                  <a:pos x="22" y="40"/>
                </a:cxn>
                <a:cxn ang="0">
                  <a:pos x="21" y="44"/>
                </a:cxn>
                <a:cxn ang="0">
                  <a:pos x="21" y="50"/>
                </a:cxn>
                <a:cxn ang="0">
                  <a:pos x="19" y="55"/>
                </a:cxn>
                <a:cxn ang="0">
                  <a:pos x="18" y="61"/>
                </a:cxn>
                <a:cxn ang="0">
                  <a:pos x="17" y="66"/>
                </a:cxn>
                <a:cxn ang="0">
                  <a:pos x="16" y="71"/>
                </a:cxn>
                <a:cxn ang="0">
                  <a:pos x="15" y="74"/>
                </a:cxn>
                <a:cxn ang="0">
                  <a:pos x="15" y="74"/>
                </a:cxn>
                <a:cxn ang="0">
                  <a:pos x="15" y="77"/>
                </a:cxn>
                <a:cxn ang="0">
                  <a:pos x="14" y="80"/>
                </a:cxn>
                <a:cxn ang="0">
                  <a:pos x="14" y="81"/>
                </a:cxn>
                <a:cxn ang="0">
                  <a:pos x="14" y="82"/>
                </a:cxn>
                <a:cxn ang="0">
                  <a:pos x="14" y="82"/>
                </a:cxn>
                <a:cxn ang="0">
                  <a:pos x="14" y="84"/>
                </a:cxn>
                <a:cxn ang="0">
                  <a:pos x="13" y="85"/>
                </a:cxn>
                <a:cxn ang="0">
                  <a:pos x="13" y="86"/>
                </a:cxn>
                <a:cxn ang="0">
                  <a:pos x="13" y="86"/>
                </a:cxn>
                <a:cxn ang="0">
                  <a:pos x="12" y="88"/>
                </a:cxn>
                <a:cxn ang="0">
                  <a:pos x="11" y="89"/>
                </a:cxn>
                <a:cxn ang="0">
                  <a:pos x="9" y="91"/>
                </a:cxn>
                <a:cxn ang="0">
                  <a:pos x="8" y="92"/>
                </a:cxn>
                <a:cxn ang="0">
                  <a:pos x="6" y="94"/>
                </a:cxn>
                <a:cxn ang="0">
                  <a:pos x="5" y="95"/>
                </a:cxn>
                <a:cxn ang="0">
                  <a:pos x="3" y="96"/>
                </a:cxn>
                <a:cxn ang="0">
                  <a:pos x="2" y="97"/>
                </a:cxn>
                <a:cxn ang="0">
                  <a:pos x="2" y="97"/>
                </a:cxn>
                <a:cxn ang="0">
                  <a:pos x="1" y="98"/>
                </a:cxn>
                <a:cxn ang="0">
                  <a:pos x="1" y="98"/>
                </a:cxn>
                <a:cxn ang="0">
                  <a:pos x="0" y="98"/>
                </a:cxn>
                <a:cxn ang="0">
                  <a:pos x="0" y="98"/>
                </a:cxn>
                <a:cxn ang="0">
                  <a:pos x="0" y="98"/>
                </a:cxn>
                <a:cxn ang="0">
                  <a:pos x="0" y="98"/>
                </a:cxn>
                <a:cxn ang="0">
                  <a:pos x="0" y="98"/>
                </a:cxn>
                <a:cxn ang="0">
                  <a:pos x="0" y="98"/>
                </a:cxn>
              </a:cxnLst>
              <a:rect l="0" t="0" r="r" b="b"/>
              <a:pathLst>
                <a:path w="24" h="99">
                  <a:moveTo>
                    <a:pt x="17" y="0"/>
                  </a:moveTo>
                  <a:lnTo>
                    <a:pt x="17" y="0"/>
                  </a:lnTo>
                  <a:lnTo>
                    <a:pt x="17" y="0"/>
                  </a:lnTo>
                  <a:lnTo>
                    <a:pt x="17" y="0"/>
                  </a:lnTo>
                  <a:lnTo>
                    <a:pt x="17" y="0"/>
                  </a:lnTo>
                  <a:lnTo>
                    <a:pt x="17" y="0"/>
                  </a:lnTo>
                  <a:lnTo>
                    <a:pt x="17" y="0"/>
                  </a:lnTo>
                  <a:lnTo>
                    <a:pt x="17" y="1"/>
                  </a:lnTo>
                  <a:lnTo>
                    <a:pt x="17" y="2"/>
                  </a:lnTo>
                  <a:lnTo>
                    <a:pt x="17" y="2"/>
                  </a:lnTo>
                  <a:lnTo>
                    <a:pt x="17" y="2"/>
                  </a:lnTo>
                  <a:lnTo>
                    <a:pt x="18" y="4"/>
                  </a:lnTo>
                  <a:lnTo>
                    <a:pt x="18" y="5"/>
                  </a:lnTo>
                  <a:lnTo>
                    <a:pt x="18" y="6"/>
                  </a:lnTo>
                  <a:lnTo>
                    <a:pt x="19" y="8"/>
                  </a:lnTo>
                  <a:lnTo>
                    <a:pt x="19" y="10"/>
                  </a:lnTo>
                  <a:lnTo>
                    <a:pt x="19" y="12"/>
                  </a:lnTo>
                  <a:lnTo>
                    <a:pt x="20" y="14"/>
                  </a:lnTo>
                  <a:lnTo>
                    <a:pt x="20" y="14"/>
                  </a:lnTo>
                  <a:lnTo>
                    <a:pt x="21" y="16"/>
                  </a:lnTo>
                  <a:lnTo>
                    <a:pt x="21" y="18"/>
                  </a:lnTo>
                  <a:lnTo>
                    <a:pt x="22" y="20"/>
                  </a:lnTo>
                  <a:lnTo>
                    <a:pt x="22" y="22"/>
                  </a:lnTo>
                  <a:lnTo>
                    <a:pt x="23" y="25"/>
                  </a:lnTo>
                  <a:lnTo>
                    <a:pt x="23" y="28"/>
                  </a:lnTo>
                  <a:lnTo>
                    <a:pt x="23" y="31"/>
                  </a:lnTo>
                  <a:lnTo>
                    <a:pt x="23" y="35"/>
                  </a:lnTo>
                  <a:lnTo>
                    <a:pt x="23" y="35"/>
                  </a:lnTo>
                  <a:lnTo>
                    <a:pt x="22" y="40"/>
                  </a:lnTo>
                  <a:lnTo>
                    <a:pt x="21" y="44"/>
                  </a:lnTo>
                  <a:lnTo>
                    <a:pt x="21" y="50"/>
                  </a:lnTo>
                  <a:lnTo>
                    <a:pt x="19" y="55"/>
                  </a:lnTo>
                  <a:lnTo>
                    <a:pt x="18" y="61"/>
                  </a:lnTo>
                  <a:lnTo>
                    <a:pt x="17" y="66"/>
                  </a:lnTo>
                  <a:lnTo>
                    <a:pt x="16" y="71"/>
                  </a:lnTo>
                  <a:lnTo>
                    <a:pt x="15" y="74"/>
                  </a:lnTo>
                  <a:lnTo>
                    <a:pt x="15" y="74"/>
                  </a:lnTo>
                  <a:lnTo>
                    <a:pt x="15" y="77"/>
                  </a:lnTo>
                  <a:lnTo>
                    <a:pt x="14" y="80"/>
                  </a:lnTo>
                  <a:lnTo>
                    <a:pt x="14" y="81"/>
                  </a:lnTo>
                  <a:lnTo>
                    <a:pt x="14" y="82"/>
                  </a:lnTo>
                  <a:lnTo>
                    <a:pt x="14" y="82"/>
                  </a:lnTo>
                  <a:lnTo>
                    <a:pt x="14" y="84"/>
                  </a:lnTo>
                  <a:lnTo>
                    <a:pt x="13" y="85"/>
                  </a:lnTo>
                  <a:lnTo>
                    <a:pt x="13" y="86"/>
                  </a:lnTo>
                  <a:lnTo>
                    <a:pt x="13" y="86"/>
                  </a:lnTo>
                  <a:lnTo>
                    <a:pt x="12" y="88"/>
                  </a:lnTo>
                  <a:lnTo>
                    <a:pt x="11" y="89"/>
                  </a:lnTo>
                  <a:lnTo>
                    <a:pt x="9" y="91"/>
                  </a:lnTo>
                  <a:lnTo>
                    <a:pt x="8" y="92"/>
                  </a:lnTo>
                  <a:lnTo>
                    <a:pt x="6" y="94"/>
                  </a:lnTo>
                  <a:lnTo>
                    <a:pt x="5" y="95"/>
                  </a:lnTo>
                  <a:lnTo>
                    <a:pt x="3" y="96"/>
                  </a:lnTo>
                  <a:lnTo>
                    <a:pt x="2" y="97"/>
                  </a:lnTo>
                  <a:lnTo>
                    <a:pt x="2" y="97"/>
                  </a:lnTo>
                  <a:lnTo>
                    <a:pt x="1" y="98"/>
                  </a:lnTo>
                  <a:lnTo>
                    <a:pt x="1" y="98"/>
                  </a:lnTo>
                  <a:lnTo>
                    <a:pt x="0" y="98"/>
                  </a:lnTo>
                  <a:lnTo>
                    <a:pt x="0" y="98"/>
                  </a:lnTo>
                  <a:lnTo>
                    <a:pt x="0" y="98"/>
                  </a:lnTo>
                  <a:lnTo>
                    <a:pt x="0" y="98"/>
                  </a:lnTo>
                  <a:lnTo>
                    <a:pt x="0" y="98"/>
                  </a:lnTo>
                  <a:lnTo>
                    <a:pt x="0" y="98"/>
                  </a:lnTo>
                </a:path>
              </a:pathLst>
            </a:custGeom>
            <a:noFill/>
            <a:ln w="9525" cap="flat" cmpd="sng">
              <a:solidFill>
                <a:schemeClr val="tx2"/>
              </a:solidFill>
              <a:prstDash val="solid"/>
              <a:round/>
              <a:headEnd/>
              <a:tailEnd/>
            </a:ln>
            <a:effectLst/>
          </p:spPr>
          <p:txBody>
            <a:bodyPr/>
            <a:lstStyle/>
            <a:p>
              <a:endParaRPr lang="hu-HU"/>
            </a:p>
          </p:txBody>
        </p:sp>
        <p:sp>
          <p:nvSpPr>
            <p:cNvPr id="10428" name="Freeform 188"/>
            <p:cNvSpPr>
              <a:spLocks/>
            </p:cNvSpPr>
            <p:nvPr/>
          </p:nvSpPr>
          <p:spPr bwMode="auto">
            <a:xfrm>
              <a:off x="4694" y="2572"/>
              <a:ext cx="40" cy="149"/>
            </a:xfrm>
            <a:custGeom>
              <a:avLst/>
              <a:gdLst/>
              <a:ahLst/>
              <a:cxnLst>
                <a:cxn ang="0">
                  <a:pos x="28" y="0"/>
                </a:cxn>
                <a:cxn ang="0">
                  <a:pos x="28" y="0"/>
                </a:cxn>
                <a:cxn ang="0">
                  <a:pos x="28" y="0"/>
                </a:cxn>
                <a:cxn ang="0">
                  <a:pos x="28" y="2"/>
                </a:cxn>
                <a:cxn ang="0">
                  <a:pos x="29" y="3"/>
                </a:cxn>
                <a:cxn ang="0">
                  <a:pos x="30" y="8"/>
                </a:cxn>
                <a:cxn ang="0">
                  <a:pos x="32" y="14"/>
                </a:cxn>
                <a:cxn ang="0">
                  <a:pos x="35" y="22"/>
                </a:cxn>
                <a:cxn ang="0">
                  <a:pos x="37" y="27"/>
                </a:cxn>
                <a:cxn ang="0">
                  <a:pos x="38" y="30"/>
                </a:cxn>
                <a:cxn ang="0">
                  <a:pos x="39" y="34"/>
                </a:cxn>
                <a:cxn ang="0">
                  <a:pos x="39" y="37"/>
                </a:cxn>
                <a:cxn ang="0">
                  <a:pos x="39" y="40"/>
                </a:cxn>
                <a:cxn ang="0">
                  <a:pos x="39" y="41"/>
                </a:cxn>
                <a:cxn ang="0">
                  <a:pos x="39" y="43"/>
                </a:cxn>
                <a:cxn ang="0">
                  <a:pos x="39" y="44"/>
                </a:cxn>
                <a:cxn ang="0">
                  <a:pos x="39" y="45"/>
                </a:cxn>
                <a:cxn ang="0">
                  <a:pos x="39" y="48"/>
                </a:cxn>
                <a:cxn ang="0">
                  <a:pos x="39" y="51"/>
                </a:cxn>
                <a:cxn ang="0">
                  <a:pos x="39" y="57"/>
                </a:cxn>
                <a:cxn ang="0">
                  <a:pos x="39" y="64"/>
                </a:cxn>
                <a:cxn ang="0">
                  <a:pos x="38" y="71"/>
                </a:cxn>
                <a:cxn ang="0">
                  <a:pos x="38" y="74"/>
                </a:cxn>
                <a:cxn ang="0">
                  <a:pos x="37" y="79"/>
                </a:cxn>
                <a:cxn ang="0">
                  <a:pos x="36" y="84"/>
                </a:cxn>
                <a:cxn ang="0">
                  <a:pos x="34" y="88"/>
                </a:cxn>
                <a:cxn ang="0">
                  <a:pos x="32" y="92"/>
                </a:cxn>
                <a:cxn ang="0">
                  <a:pos x="31" y="95"/>
                </a:cxn>
                <a:cxn ang="0">
                  <a:pos x="29" y="100"/>
                </a:cxn>
                <a:cxn ang="0">
                  <a:pos x="28" y="106"/>
                </a:cxn>
                <a:cxn ang="0">
                  <a:pos x="26" y="112"/>
                </a:cxn>
                <a:cxn ang="0">
                  <a:pos x="25" y="115"/>
                </a:cxn>
                <a:cxn ang="0">
                  <a:pos x="22" y="120"/>
                </a:cxn>
                <a:cxn ang="0">
                  <a:pos x="20" y="125"/>
                </a:cxn>
                <a:cxn ang="0">
                  <a:pos x="18" y="130"/>
                </a:cxn>
                <a:cxn ang="0">
                  <a:pos x="15" y="134"/>
                </a:cxn>
                <a:cxn ang="0">
                  <a:pos x="14" y="135"/>
                </a:cxn>
                <a:cxn ang="0">
                  <a:pos x="12" y="138"/>
                </a:cxn>
                <a:cxn ang="0">
                  <a:pos x="11" y="141"/>
                </a:cxn>
                <a:cxn ang="0">
                  <a:pos x="9" y="143"/>
                </a:cxn>
                <a:cxn ang="0">
                  <a:pos x="8" y="144"/>
                </a:cxn>
                <a:cxn ang="0">
                  <a:pos x="6" y="145"/>
                </a:cxn>
                <a:cxn ang="0">
                  <a:pos x="5" y="146"/>
                </a:cxn>
                <a:cxn ang="0">
                  <a:pos x="3" y="147"/>
                </a:cxn>
                <a:cxn ang="0">
                  <a:pos x="2" y="148"/>
                </a:cxn>
                <a:cxn ang="0">
                  <a:pos x="1" y="148"/>
                </a:cxn>
                <a:cxn ang="0">
                  <a:pos x="0" y="148"/>
                </a:cxn>
                <a:cxn ang="0">
                  <a:pos x="0" y="148"/>
                </a:cxn>
                <a:cxn ang="0">
                  <a:pos x="0" y="148"/>
                </a:cxn>
              </a:cxnLst>
              <a:rect l="0" t="0" r="r" b="b"/>
              <a:pathLst>
                <a:path w="40" h="149">
                  <a:moveTo>
                    <a:pt x="28" y="0"/>
                  </a:moveTo>
                  <a:lnTo>
                    <a:pt x="28" y="0"/>
                  </a:lnTo>
                  <a:lnTo>
                    <a:pt x="28" y="0"/>
                  </a:lnTo>
                  <a:lnTo>
                    <a:pt x="28" y="0"/>
                  </a:lnTo>
                  <a:lnTo>
                    <a:pt x="28" y="0"/>
                  </a:lnTo>
                  <a:lnTo>
                    <a:pt x="28" y="0"/>
                  </a:lnTo>
                  <a:lnTo>
                    <a:pt x="28" y="1"/>
                  </a:lnTo>
                  <a:lnTo>
                    <a:pt x="28" y="2"/>
                  </a:lnTo>
                  <a:lnTo>
                    <a:pt x="29" y="3"/>
                  </a:lnTo>
                  <a:lnTo>
                    <a:pt x="29" y="3"/>
                  </a:lnTo>
                  <a:lnTo>
                    <a:pt x="29" y="5"/>
                  </a:lnTo>
                  <a:lnTo>
                    <a:pt x="30" y="8"/>
                  </a:lnTo>
                  <a:lnTo>
                    <a:pt x="31" y="11"/>
                  </a:lnTo>
                  <a:lnTo>
                    <a:pt x="32" y="14"/>
                  </a:lnTo>
                  <a:lnTo>
                    <a:pt x="34" y="18"/>
                  </a:lnTo>
                  <a:lnTo>
                    <a:pt x="35" y="22"/>
                  </a:lnTo>
                  <a:lnTo>
                    <a:pt x="36" y="24"/>
                  </a:lnTo>
                  <a:lnTo>
                    <a:pt x="37" y="27"/>
                  </a:lnTo>
                  <a:lnTo>
                    <a:pt x="37" y="27"/>
                  </a:lnTo>
                  <a:lnTo>
                    <a:pt x="38" y="30"/>
                  </a:lnTo>
                  <a:lnTo>
                    <a:pt x="38" y="32"/>
                  </a:lnTo>
                  <a:lnTo>
                    <a:pt x="39" y="34"/>
                  </a:lnTo>
                  <a:lnTo>
                    <a:pt x="39" y="35"/>
                  </a:lnTo>
                  <a:lnTo>
                    <a:pt x="39" y="37"/>
                  </a:lnTo>
                  <a:lnTo>
                    <a:pt x="39" y="38"/>
                  </a:lnTo>
                  <a:lnTo>
                    <a:pt x="39" y="40"/>
                  </a:lnTo>
                  <a:lnTo>
                    <a:pt x="39" y="41"/>
                  </a:lnTo>
                  <a:lnTo>
                    <a:pt x="39" y="41"/>
                  </a:lnTo>
                  <a:lnTo>
                    <a:pt x="39" y="42"/>
                  </a:lnTo>
                  <a:lnTo>
                    <a:pt x="39" y="43"/>
                  </a:lnTo>
                  <a:lnTo>
                    <a:pt x="39" y="43"/>
                  </a:lnTo>
                  <a:lnTo>
                    <a:pt x="39" y="44"/>
                  </a:lnTo>
                  <a:lnTo>
                    <a:pt x="39" y="44"/>
                  </a:lnTo>
                  <a:lnTo>
                    <a:pt x="39" y="45"/>
                  </a:lnTo>
                  <a:lnTo>
                    <a:pt x="39" y="46"/>
                  </a:lnTo>
                  <a:lnTo>
                    <a:pt x="39" y="48"/>
                  </a:lnTo>
                  <a:lnTo>
                    <a:pt x="39" y="48"/>
                  </a:lnTo>
                  <a:lnTo>
                    <a:pt x="39" y="51"/>
                  </a:lnTo>
                  <a:lnTo>
                    <a:pt x="39" y="54"/>
                  </a:lnTo>
                  <a:lnTo>
                    <a:pt x="39" y="57"/>
                  </a:lnTo>
                  <a:lnTo>
                    <a:pt x="39" y="60"/>
                  </a:lnTo>
                  <a:lnTo>
                    <a:pt x="39" y="64"/>
                  </a:lnTo>
                  <a:lnTo>
                    <a:pt x="38" y="68"/>
                  </a:lnTo>
                  <a:lnTo>
                    <a:pt x="38" y="71"/>
                  </a:lnTo>
                  <a:lnTo>
                    <a:pt x="38" y="74"/>
                  </a:lnTo>
                  <a:lnTo>
                    <a:pt x="38" y="74"/>
                  </a:lnTo>
                  <a:lnTo>
                    <a:pt x="37" y="77"/>
                  </a:lnTo>
                  <a:lnTo>
                    <a:pt x="37" y="79"/>
                  </a:lnTo>
                  <a:lnTo>
                    <a:pt x="36" y="82"/>
                  </a:lnTo>
                  <a:lnTo>
                    <a:pt x="36" y="84"/>
                  </a:lnTo>
                  <a:lnTo>
                    <a:pt x="35" y="86"/>
                  </a:lnTo>
                  <a:lnTo>
                    <a:pt x="34" y="88"/>
                  </a:lnTo>
                  <a:lnTo>
                    <a:pt x="33" y="90"/>
                  </a:lnTo>
                  <a:lnTo>
                    <a:pt x="32" y="92"/>
                  </a:lnTo>
                  <a:lnTo>
                    <a:pt x="32" y="92"/>
                  </a:lnTo>
                  <a:lnTo>
                    <a:pt x="31" y="95"/>
                  </a:lnTo>
                  <a:lnTo>
                    <a:pt x="30" y="98"/>
                  </a:lnTo>
                  <a:lnTo>
                    <a:pt x="29" y="100"/>
                  </a:lnTo>
                  <a:lnTo>
                    <a:pt x="29" y="103"/>
                  </a:lnTo>
                  <a:lnTo>
                    <a:pt x="28" y="106"/>
                  </a:lnTo>
                  <a:lnTo>
                    <a:pt x="27" y="109"/>
                  </a:lnTo>
                  <a:lnTo>
                    <a:pt x="26" y="112"/>
                  </a:lnTo>
                  <a:lnTo>
                    <a:pt x="25" y="115"/>
                  </a:lnTo>
                  <a:lnTo>
                    <a:pt x="25" y="115"/>
                  </a:lnTo>
                  <a:lnTo>
                    <a:pt x="24" y="117"/>
                  </a:lnTo>
                  <a:lnTo>
                    <a:pt x="22" y="120"/>
                  </a:lnTo>
                  <a:lnTo>
                    <a:pt x="21" y="122"/>
                  </a:lnTo>
                  <a:lnTo>
                    <a:pt x="20" y="125"/>
                  </a:lnTo>
                  <a:lnTo>
                    <a:pt x="19" y="127"/>
                  </a:lnTo>
                  <a:lnTo>
                    <a:pt x="18" y="130"/>
                  </a:lnTo>
                  <a:lnTo>
                    <a:pt x="16" y="132"/>
                  </a:lnTo>
                  <a:lnTo>
                    <a:pt x="15" y="134"/>
                  </a:lnTo>
                  <a:lnTo>
                    <a:pt x="15" y="134"/>
                  </a:lnTo>
                  <a:lnTo>
                    <a:pt x="14" y="135"/>
                  </a:lnTo>
                  <a:lnTo>
                    <a:pt x="13" y="137"/>
                  </a:lnTo>
                  <a:lnTo>
                    <a:pt x="12" y="138"/>
                  </a:lnTo>
                  <a:lnTo>
                    <a:pt x="12" y="140"/>
                  </a:lnTo>
                  <a:lnTo>
                    <a:pt x="11" y="141"/>
                  </a:lnTo>
                  <a:lnTo>
                    <a:pt x="10" y="142"/>
                  </a:lnTo>
                  <a:lnTo>
                    <a:pt x="9" y="143"/>
                  </a:lnTo>
                  <a:lnTo>
                    <a:pt x="8" y="144"/>
                  </a:lnTo>
                  <a:lnTo>
                    <a:pt x="8" y="144"/>
                  </a:lnTo>
                  <a:lnTo>
                    <a:pt x="7" y="144"/>
                  </a:lnTo>
                  <a:lnTo>
                    <a:pt x="6" y="145"/>
                  </a:lnTo>
                  <a:lnTo>
                    <a:pt x="5" y="146"/>
                  </a:lnTo>
                  <a:lnTo>
                    <a:pt x="5" y="146"/>
                  </a:lnTo>
                  <a:lnTo>
                    <a:pt x="4" y="146"/>
                  </a:lnTo>
                  <a:lnTo>
                    <a:pt x="3" y="147"/>
                  </a:lnTo>
                  <a:lnTo>
                    <a:pt x="2" y="147"/>
                  </a:lnTo>
                  <a:lnTo>
                    <a:pt x="2" y="148"/>
                  </a:lnTo>
                  <a:lnTo>
                    <a:pt x="2" y="148"/>
                  </a:lnTo>
                  <a:lnTo>
                    <a:pt x="1" y="148"/>
                  </a:lnTo>
                  <a:lnTo>
                    <a:pt x="0" y="148"/>
                  </a:lnTo>
                  <a:lnTo>
                    <a:pt x="0" y="148"/>
                  </a:lnTo>
                  <a:lnTo>
                    <a:pt x="0" y="148"/>
                  </a:lnTo>
                  <a:lnTo>
                    <a:pt x="0" y="148"/>
                  </a:lnTo>
                  <a:lnTo>
                    <a:pt x="0" y="148"/>
                  </a:lnTo>
                  <a:lnTo>
                    <a:pt x="0" y="148"/>
                  </a:lnTo>
                  <a:lnTo>
                    <a:pt x="0" y="148"/>
                  </a:lnTo>
                </a:path>
              </a:pathLst>
            </a:custGeom>
            <a:noFill/>
            <a:ln w="9525" cap="flat" cmpd="sng">
              <a:solidFill>
                <a:schemeClr val="tx2"/>
              </a:solidFill>
              <a:prstDash val="solid"/>
              <a:round/>
              <a:headEnd/>
              <a:tailEnd/>
            </a:ln>
            <a:effectLst/>
          </p:spPr>
          <p:txBody>
            <a:bodyPr/>
            <a:lstStyle/>
            <a:p>
              <a:endParaRPr lang="hu-HU"/>
            </a:p>
          </p:txBody>
        </p:sp>
        <p:sp>
          <p:nvSpPr>
            <p:cNvPr id="10429" name="Oval 189"/>
            <p:cNvSpPr>
              <a:spLocks noChangeArrowheads="1"/>
            </p:cNvSpPr>
            <p:nvPr/>
          </p:nvSpPr>
          <p:spPr bwMode="auto">
            <a:xfrm>
              <a:off x="4792" y="2667"/>
              <a:ext cx="47" cy="46"/>
            </a:xfrm>
            <a:prstGeom prst="ellipse">
              <a:avLst/>
            </a:prstGeom>
            <a:noFill/>
            <a:ln w="9525">
              <a:solidFill>
                <a:schemeClr val="tx2"/>
              </a:solidFill>
              <a:round/>
              <a:headEnd/>
              <a:tailEnd/>
            </a:ln>
            <a:effectLst/>
          </p:spPr>
          <p:txBody>
            <a:bodyPr wrap="none" anchor="ctr"/>
            <a:lstStyle/>
            <a:p>
              <a:endParaRPr lang="hu-HU"/>
            </a:p>
          </p:txBody>
        </p:sp>
      </p:grpSp>
      <p:sp>
        <p:nvSpPr>
          <p:cNvPr id="10430" name="Freeform 190"/>
          <p:cNvSpPr>
            <a:spLocks/>
          </p:cNvSpPr>
          <p:nvPr/>
        </p:nvSpPr>
        <p:spPr bwMode="auto">
          <a:xfrm>
            <a:off x="962025" y="3071813"/>
            <a:ext cx="828675" cy="155575"/>
          </a:xfrm>
          <a:custGeom>
            <a:avLst/>
            <a:gdLst/>
            <a:ahLst/>
            <a:cxnLst>
              <a:cxn ang="0">
                <a:pos x="521" y="49"/>
              </a:cxn>
              <a:cxn ang="0">
                <a:pos x="422" y="0"/>
              </a:cxn>
              <a:cxn ang="0">
                <a:pos x="422" y="33"/>
              </a:cxn>
              <a:cxn ang="0">
                <a:pos x="0" y="33"/>
              </a:cxn>
              <a:cxn ang="0">
                <a:pos x="0" y="65"/>
              </a:cxn>
              <a:cxn ang="0">
                <a:pos x="422" y="65"/>
              </a:cxn>
              <a:cxn ang="0">
                <a:pos x="422" y="97"/>
              </a:cxn>
              <a:cxn ang="0">
                <a:pos x="521" y="49"/>
              </a:cxn>
            </a:cxnLst>
            <a:rect l="0" t="0" r="r" b="b"/>
            <a:pathLst>
              <a:path w="522" h="98">
                <a:moveTo>
                  <a:pt x="521" y="49"/>
                </a:moveTo>
                <a:lnTo>
                  <a:pt x="422" y="0"/>
                </a:lnTo>
                <a:lnTo>
                  <a:pt x="422" y="33"/>
                </a:lnTo>
                <a:lnTo>
                  <a:pt x="0" y="33"/>
                </a:lnTo>
                <a:lnTo>
                  <a:pt x="0" y="65"/>
                </a:lnTo>
                <a:lnTo>
                  <a:pt x="422" y="65"/>
                </a:lnTo>
                <a:lnTo>
                  <a:pt x="422" y="97"/>
                </a:lnTo>
                <a:lnTo>
                  <a:pt x="521" y="49"/>
                </a:lnTo>
              </a:path>
            </a:pathLst>
          </a:custGeom>
          <a:solidFill>
            <a:schemeClr val="tx2"/>
          </a:solidFill>
          <a:ln w="9525" cap="flat" cmpd="sng">
            <a:solidFill>
              <a:schemeClr val="tx2"/>
            </a:solidFill>
            <a:prstDash val="solid"/>
            <a:round/>
            <a:headEnd/>
            <a:tailEnd/>
          </a:ln>
          <a:effectLst/>
        </p:spPr>
        <p:txBody>
          <a:bodyPr/>
          <a:lstStyle/>
          <a:p>
            <a:endParaRPr lang="hu-HU"/>
          </a:p>
        </p:txBody>
      </p:sp>
      <p:sp>
        <p:nvSpPr>
          <p:cNvPr id="10431" name="Freeform 191"/>
          <p:cNvSpPr>
            <a:spLocks/>
          </p:cNvSpPr>
          <p:nvPr/>
        </p:nvSpPr>
        <p:spPr bwMode="auto">
          <a:xfrm>
            <a:off x="2495550" y="1239838"/>
            <a:ext cx="917575" cy="1181100"/>
          </a:xfrm>
          <a:custGeom>
            <a:avLst/>
            <a:gdLst/>
            <a:ahLst/>
            <a:cxnLst>
              <a:cxn ang="0">
                <a:pos x="577" y="0"/>
              </a:cxn>
              <a:cxn ang="0">
                <a:pos x="557" y="107"/>
              </a:cxn>
              <a:cxn ang="0">
                <a:pos x="531" y="88"/>
              </a:cxn>
              <a:cxn ang="0">
                <a:pos x="27" y="743"/>
              </a:cxn>
              <a:cxn ang="0">
                <a:pos x="0" y="723"/>
              </a:cxn>
              <a:cxn ang="0">
                <a:pos x="504" y="68"/>
              </a:cxn>
              <a:cxn ang="0">
                <a:pos x="478" y="49"/>
              </a:cxn>
              <a:cxn ang="0">
                <a:pos x="577" y="0"/>
              </a:cxn>
            </a:cxnLst>
            <a:rect l="0" t="0" r="r" b="b"/>
            <a:pathLst>
              <a:path w="578" h="744">
                <a:moveTo>
                  <a:pt x="577" y="0"/>
                </a:moveTo>
                <a:lnTo>
                  <a:pt x="557" y="107"/>
                </a:lnTo>
                <a:lnTo>
                  <a:pt x="531" y="88"/>
                </a:lnTo>
                <a:lnTo>
                  <a:pt x="27" y="743"/>
                </a:lnTo>
                <a:lnTo>
                  <a:pt x="0" y="723"/>
                </a:lnTo>
                <a:lnTo>
                  <a:pt x="504" y="68"/>
                </a:lnTo>
                <a:lnTo>
                  <a:pt x="478" y="49"/>
                </a:lnTo>
                <a:lnTo>
                  <a:pt x="577" y="0"/>
                </a:lnTo>
              </a:path>
            </a:pathLst>
          </a:custGeom>
          <a:solidFill>
            <a:schemeClr val="tx2"/>
          </a:solidFill>
          <a:ln w="9525" cap="flat" cmpd="sng">
            <a:solidFill>
              <a:schemeClr val="tx2"/>
            </a:solidFill>
            <a:prstDash val="solid"/>
            <a:round/>
            <a:headEnd/>
            <a:tailEnd/>
          </a:ln>
          <a:effectLst/>
        </p:spPr>
        <p:txBody>
          <a:bodyPr/>
          <a:lstStyle/>
          <a:p>
            <a:endParaRPr lang="hu-HU"/>
          </a:p>
        </p:txBody>
      </p:sp>
      <p:sp>
        <p:nvSpPr>
          <p:cNvPr id="10432" name="Freeform 192"/>
          <p:cNvSpPr>
            <a:spLocks/>
          </p:cNvSpPr>
          <p:nvPr/>
        </p:nvSpPr>
        <p:spPr bwMode="auto">
          <a:xfrm>
            <a:off x="2889250" y="2520950"/>
            <a:ext cx="636588" cy="249238"/>
          </a:xfrm>
          <a:custGeom>
            <a:avLst/>
            <a:gdLst/>
            <a:ahLst/>
            <a:cxnLst>
              <a:cxn ang="0">
                <a:pos x="400" y="16"/>
              </a:cxn>
              <a:cxn ang="0">
                <a:pos x="321" y="92"/>
              </a:cxn>
              <a:cxn ang="0">
                <a:pos x="310" y="61"/>
              </a:cxn>
              <a:cxn ang="0">
                <a:pos x="10" y="156"/>
              </a:cxn>
              <a:cxn ang="0">
                <a:pos x="0" y="125"/>
              </a:cxn>
              <a:cxn ang="0">
                <a:pos x="300" y="30"/>
              </a:cxn>
              <a:cxn ang="0">
                <a:pos x="290" y="0"/>
              </a:cxn>
              <a:cxn ang="0">
                <a:pos x="400" y="16"/>
              </a:cxn>
            </a:cxnLst>
            <a:rect l="0" t="0" r="r" b="b"/>
            <a:pathLst>
              <a:path w="401" h="157">
                <a:moveTo>
                  <a:pt x="400" y="16"/>
                </a:moveTo>
                <a:lnTo>
                  <a:pt x="321" y="92"/>
                </a:lnTo>
                <a:lnTo>
                  <a:pt x="310" y="61"/>
                </a:lnTo>
                <a:lnTo>
                  <a:pt x="10" y="156"/>
                </a:lnTo>
                <a:lnTo>
                  <a:pt x="0" y="125"/>
                </a:lnTo>
                <a:lnTo>
                  <a:pt x="300" y="30"/>
                </a:lnTo>
                <a:lnTo>
                  <a:pt x="290" y="0"/>
                </a:lnTo>
                <a:lnTo>
                  <a:pt x="400" y="16"/>
                </a:lnTo>
              </a:path>
            </a:pathLst>
          </a:custGeom>
          <a:solidFill>
            <a:schemeClr val="tx2"/>
          </a:solidFill>
          <a:ln w="9525" cap="flat" cmpd="sng">
            <a:solidFill>
              <a:schemeClr val="tx2"/>
            </a:solidFill>
            <a:prstDash val="solid"/>
            <a:round/>
            <a:headEnd/>
            <a:tailEnd/>
          </a:ln>
          <a:effectLst/>
        </p:spPr>
        <p:txBody>
          <a:bodyPr/>
          <a:lstStyle/>
          <a:p>
            <a:endParaRPr lang="hu-HU"/>
          </a:p>
        </p:txBody>
      </p:sp>
      <p:sp>
        <p:nvSpPr>
          <p:cNvPr id="10433" name="Freeform 193"/>
          <p:cNvSpPr>
            <a:spLocks/>
          </p:cNvSpPr>
          <p:nvPr/>
        </p:nvSpPr>
        <p:spPr bwMode="auto">
          <a:xfrm>
            <a:off x="2844800" y="3362325"/>
            <a:ext cx="579438" cy="546100"/>
          </a:xfrm>
          <a:custGeom>
            <a:avLst/>
            <a:gdLst/>
            <a:ahLst/>
            <a:cxnLst>
              <a:cxn ang="0">
                <a:pos x="364" y="343"/>
              </a:cxn>
              <a:cxn ang="0">
                <a:pos x="327" y="240"/>
              </a:cxn>
              <a:cxn ang="0">
                <a:pos x="304" y="264"/>
              </a:cxn>
              <a:cxn ang="0">
                <a:pos x="24" y="0"/>
              </a:cxn>
              <a:cxn ang="0">
                <a:pos x="0" y="23"/>
              </a:cxn>
              <a:cxn ang="0">
                <a:pos x="281" y="287"/>
              </a:cxn>
              <a:cxn ang="0">
                <a:pos x="258" y="310"/>
              </a:cxn>
              <a:cxn ang="0">
                <a:pos x="364" y="343"/>
              </a:cxn>
            </a:cxnLst>
            <a:rect l="0" t="0" r="r" b="b"/>
            <a:pathLst>
              <a:path w="365" h="344">
                <a:moveTo>
                  <a:pt x="364" y="343"/>
                </a:moveTo>
                <a:lnTo>
                  <a:pt x="327" y="240"/>
                </a:lnTo>
                <a:lnTo>
                  <a:pt x="304" y="264"/>
                </a:lnTo>
                <a:lnTo>
                  <a:pt x="24" y="0"/>
                </a:lnTo>
                <a:lnTo>
                  <a:pt x="0" y="23"/>
                </a:lnTo>
                <a:lnTo>
                  <a:pt x="281" y="287"/>
                </a:lnTo>
                <a:lnTo>
                  <a:pt x="258" y="310"/>
                </a:lnTo>
                <a:lnTo>
                  <a:pt x="364" y="343"/>
                </a:lnTo>
              </a:path>
            </a:pathLst>
          </a:custGeom>
          <a:solidFill>
            <a:schemeClr val="tx2"/>
          </a:solidFill>
          <a:ln w="9525" cap="flat" cmpd="sng">
            <a:solidFill>
              <a:schemeClr val="tx2"/>
            </a:solidFill>
            <a:prstDash val="solid"/>
            <a:round/>
            <a:headEnd/>
            <a:tailEnd/>
          </a:ln>
          <a:effectLst/>
        </p:spPr>
        <p:txBody>
          <a:bodyPr/>
          <a:lstStyle/>
          <a:p>
            <a:endParaRPr lang="hu-HU"/>
          </a:p>
        </p:txBody>
      </p:sp>
      <p:sp>
        <p:nvSpPr>
          <p:cNvPr id="10434" name="Freeform 194"/>
          <p:cNvSpPr>
            <a:spLocks/>
          </p:cNvSpPr>
          <p:nvPr/>
        </p:nvSpPr>
        <p:spPr bwMode="auto">
          <a:xfrm>
            <a:off x="5011738" y="6059507"/>
            <a:ext cx="1612900" cy="155575"/>
          </a:xfrm>
          <a:custGeom>
            <a:avLst/>
            <a:gdLst/>
            <a:ahLst/>
            <a:cxnLst>
              <a:cxn ang="0">
                <a:pos x="1015" y="49"/>
              </a:cxn>
              <a:cxn ang="0">
                <a:pos x="916" y="0"/>
              </a:cxn>
              <a:cxn ang="0">
                <a:pos x="916" y="33"/>
              </a:cxn>
              <a:cxn ang="0">
                <a:pos x="0" y="33"/>
              </a:cxn>
              <a:cxn ang="0">
                <a:pos x="0" y="65"/>
              </a:cxn>
              <a:cxn ang="0">
                <a:pos x="916" y="65"/>
              </a:cxn>
              <a:cxn ang="0">
                <a:pos x="916" y="97"/>
              </a:cxn>
              <a:cxn ang="0">
                <a:pos x="1015" y="49"/>
              </a:cxn>
            </a:cxnLst>
            <a:rect l="0" t="0" r="r" b="b"/>
            <a:pathLst>
              <a:path w="1016" h="98">
                <a:moveTo>
                  <a:pt x="1015" y="49"/>
                </a:moveTo>
                <a:lnTo>
                  <a:pt x="916" y="0"/>
                </a:lnTo>
                <a:lnTo>
                  <a:pt x="916" y="33"/>
                </a:lnTo>
                <a:lnTo>
                  <a:pt x="0" y="33"/>
                </a:lnTo>
                <a:lnTo>
                  <a:pt x="0" y="65"/>
                </a:lnTo>
                <a:lnTo>
                  <a:pt x="916" y="65"/>
                </a:lnTo>
                <a:lnTo>
                  <a:pt x="916" y="97"/>
                </a:lnTo>
                <a:lnTo>
                  <a:pt x="1015" y="49"/>
                </a:lnTo>
              </a:path>
            </a:pathLst>
          </a:custGeom>
          <a:solidFill>
            <a:schemeClr val="tx2"/>
          </a:solidFill>
          <a:ln w="9525" cap="flat" cmpd="sng">
            <a:solidFill>
              <a:schemeClr val="tx2"/>
            </a:solidFill>
            <a:prstDash val="solid"/>
            <a:round/>
            <a:headEnd/>
            <a:tailEnd/>
          </a:ln>
          <a:effectLst/>
        </p:spPr>
        <p:txBody>
          <a:bodyPr/>
          <a:lstStyle/>
          <a:p>
            <a:endParaRPr lang="hu-HU"/>
          </a:p>
        </p:txBody>
      </p:sp>
      <p:sp>
        <p:nvSpPr>
          <p:cNvPr id="10435" name="Freeform 195"/>
          <p:cNvSpPr>
            <a:spLocks/>
          </p:cNvSpPr>
          <p:nvPr/>
        </p:nvSpPr>
        <p:spPr bwMode="auto">
          <a:xfrm>
            <a:off x="4989513" y="4273557"/>
            <a:ext cx="1612900" cy="155575"/>
          </a:xfrm>
          <a:custGeom>
            <a:avLst/>
            <a:gdLst/>
            <a:ahLst/>
            <a:cxnLst>
              <a:cxn ang="0">
                <a:pos x="1015" y="48"/>
              </a:cxn>
              <a:cxn ang="0">
                <a:pos x="916" y="0"/>
              </a:cxn>
              <a:cxn ang="0">
                <a:pos x="916" y="32"/>
              </a:cxn>
              <a:cxn ang="0">
                <a:pos x="0" y="32"/>
              </a:cxn>
              <a:cxn ang="0">
                <a:pos x="0" y="64"/>
              </a:cxn>
              <a:cxn ang="0">
                <a:pos x="916" y="64"/>
              </a:cxn>
              <a:cxn ang="0">
                <a:pos x="916" y="97"/>
              </a:cxn>
              <a:cxn ang="0">
                <a:pos x="1015" y="48"/>
              </a:cxn>
            </a:cxnLst>
            <a:rect l="0" t="0" r="r" b="b"/>
            <a:pathLst>
              <a:path w="1016" h="98">
                <a:moveTo>
                  <a:pt x="1015" y="48"/>
                </a:moveTo>
                <a:lnTo>
                  <a:pt x="916" y="0"/>
                </a:lnTo>
                <a:lnTo>
                  <a:pt x="916" y="32"/>
                </a:lnTo>
                <a:lnTo>
                  <a:pt x="0" y="32"/>
                </a:lnTo>
                <a:lnTo>
                  <a:pt x="0" y="64"/>
                </a:lnTo>
                <a:lnTo>
                  <a:pt x="916" y="64"/>
                </a:lnTo>
                <a:lnTo>
                  <a:pt x="916" y="97"/>
                </a:lnTo>
                <a:lnTo>
                  <a:pt x="1015" y="48"/>
                </a:lnTo>
              </a:path>
            </a:pathLst>
          </a:custGeom>
          <a:solidFill>
            <a:schemeClr val="tx2"/>
          </a:solidFill>
          <a:ln w="9525" cap="flat" cmpd="sng">
            <a:solidFill>
              <a:schemeClr val="tx2"/>
            </a:solidFill>
            <a:prstDash val="solid"/>
            <a:round/>
            <a:headEnd/>
            <a:tailEnd/>
          </a:ln>
          <a:effectLst/>
        </p:spPr>
        <p:txBody>
          <a:bodyPr/>
          <a:lstStyle/>
          <a:p>
            <a:endParaRPr lang="hu-HU"/>
          </a:p>
        </p:txBody>
      </p:sp>
      <p:sp>
        <p:nvSpPr>
          <p:cNvPr id="10436" name="Freeform 196"/>
          <p:cNvSpPr>
            <a:spLocks/>
          </p:cNvSpPr>
          <p:nvPr/>
        </p:nvSpPr>
        <p:spPr bwMode="auto">
          <a:xfrm>
            <a:off x="4967288" y="2559045"/>
            <a:ext cx="1612900" cy="155575"/>
          </a:xfrm>
          <a:custGeom>
            <a:avLst/>
            <a:gdLst/>
            <a:ahLst/>
            <a:cxnLst>
              <a:cxn ang="0">
                <a:pos x="1015" y="49"/>
              </a:cxn>
              <a:cxn ang="0">
                <a:pos x="916" y="0"/>
              </a:cxn>
              <a:cxn ang="0">
                <a:pos x="916" y="33"/>
              </a:cxn>
              <a:cxn ang="0">
                <a:pos x="0" y="33"/>
              </a:cxn>
              <a:cxn ang="0">
                <a:pos x="0" y="65"/>
              </a:cxn>
              <a:cxn ang="0">
                <a:pos x="916" y="65"/>
              </a:cxn>
              <a:cxn ang="0">
                <a:pos x="916" y="97"/>
              </a:cxn>
              <a:cxn ang="0">
                <a:pos x="1015" y="49"/>
              </a:cxn>
            </a:cxnLst>
            <a:rect l="0" t="0" r="r" b="b"/>
            <a:pathLst>
              <a:path w="1016" h="98">
                <a:moveTo>
                  <a:pt x="1015" y="49"/>
                </a:moveTo>
                <a:lnTo>
                  <a:pt x="916" y="0"/>
                </a:lnTo>
                <a:lnTo>
                  <a:pt x="916" y="33"/>
                </a:lnTo>
                <a:lnTo>
                  <a:pt x="0" y="33"/>
                </a:lnTo>
                <a:lnTo>
                  <a:pt x="0" y="65"/>
                </a:lnTo>
                <a:lnTo>
                  <a:pt x="916" y="65"/>
                </a:lnTo>
                <a:lnTo>
                  <a:pt x="916" y="97"/>
                </a:lnTo>
                <a:lnTo>
                  <a:pt x="1015" y="49"/>
                </a:lnTo>
              </a:path>
            </a:pathLst>
          </a:custGeom>
          <a:solidFill>
            <a:schemeClr val="tx2"/>
          </a:solidFill>
          <a:ln w="9525" cap="flat" cmpd="sng">
            <a:solidFill>
              <a:schemeClr val="tx2"/>
            </a:solidFill>
            <a:prstDash val="solid"/>
            <a:round/>
            <a:headEnd/>
            <a:tailEnd/>
          </a:ln>
          <a:effectLst/>
        </p:spPr>
        <p:txBody>
          <a:bodyPr/>
          <a:lstStyle/>
          <a:p>
            <a:endParaRPr lang="hu-HU"/>
          </a:p>
        </p:txBody>
      </p:sp>
      <p:sp>
        <p:nvSpPr>
          <p:cNvPr id="10437" name="Freeform 197"/>
          <p:cNvSpPr>
            <a:spLocks/>
          </p:cNvSpPr>
          <p:nvPr/>
        </p:nvSpPr>
        <p:spPr bwMode="auto">
          <a:xfrm>
            <a:off x="4967288" y="1058847"/>
            <a:ext cx="1612900" cy="155575"/>
          </a:xfrm>
          <a:custGeom>
            <a:avLst/>
            <a:gdLst/>
            <a:ahLst/>
            <a:cxnLst>
              <a:cxn ang="0">
                <a:pos x="1015" y="48"/>
              </a:cxn>
              <a:cxn ang="0">
                <a:pos x="916" y="0"/>
              </a:cxn>
              <a:cxn ang="0">
                <a:pos x="916" y="32"/>
              </a:cxn>
              <a:cxn ang="0">
                <a:pos x="0" y="32"/>
              </a:cxn>
              <a:cxn ang="0">
                <a:pos x="0" y="64"/>
              </a:cxn>
              <a:cxn ang="0">
                <a:pos x="916" y="64"/>
              </a:cxn>
              <a:cxn ang="0">
                <a:pos x="916" y="97"/>
              </a:cxn>
              <a:cxn ang="0">
                <a:pos x="1015" y="48"/>
              </a:cxn>
            </a:cxnLst>
            <a:rect l="0" t="0" r="r" b="b"/>
            <a:pathLst>
              <a:path w="1016" h="98">
                <a:moveTo>
                  <a:pt x="1015" y="48"/>
                </a:moveTo>
                <a:lnTo>
                  <a:pt x="916" y="0"/>
                </a:lnTo>
                <a:lnTo>
                  <a:pt x="916" y="32"/>
                </a:lnTo>
                <a:lnTo>
                  <a:pt x="0" y="32"/>
                </a:lnTo>
                <a:lnTo>
                  <a:pt x="0" y="64"/>
                </a:lnTo>
                <a:lnTo>
                  <a:pt x="916" y="64"/>
                </a:lnTo>
                <a:lnTo>
                  <a:pt x="916" y="97"/>
                </a:lnTo>
                <a:lnTo>
                  <a:pt x="1015" y="48"/>
                </a:lnTo>
              </a:path>
            </a:pathLst>
          </a:custGeom>
          <a:solidFill>
            <a:schemeClr val="tx2"/>
          </a:solidFill>
          <a:ln w="9525" cap="flat" cmpd="sng">
            <a:solidFill>
              <a:schemeClr val="tx2"/>
            </a:solidFill>
            <a:prstDash val="solid"/>
            <a:round/>
            <a:headEnd/>
            <a:tailEnd/>
          </a:ln>
          <a:effectLst/>
        </p:spPr>
        <p:txBody>
          <a:bodyPr/>
          <a:lstStyle/>
          <a:p>
            <a:endParaRPr lang="hu-HU"/>
          </a:p>
        </p:txBody>
      </p:sp>
      <p:sp>
        <p:nvSpPr>
          <p:cNvPr id="10438" name="Text Box 198"/>
          <p:cNvSpPr txBox="1">
            <a:spLocks noChangeArrowheads="1"/>
          </p:cNvSpPr>
          <p:nvPr/>
        </p:nvSpPr>
        <p:spPr bwMode="auto">
          <a:xfrm>
            <a:off x="1700213" y="1590675"/>
            <a:ext cx="0" cy="0"/>
          </a:xfrm>
          <a:prstGeom prst="rect">
            <a:avLst/>
          </a:prstGeom>
          <a:noFill/>
          <a:ln w="9525">
            <a:noFill/>
            <a:miter lim="800000"/>
            <a:headEnd/>
            <a:tailEnd/>
          </a:ln>
          <a:effectLst/>
        </p:spPr>
        <p:txBody>
          <a:bodyPr wrap="none"/>
          <a:lstStyle/>
          <a:p>
            <a:pPr algn="r" eaLnBrk="0" hangingPunct="0"/>
            <a:r>
              <a:rPr lang="en-US" sz="1900">
                <a:solidFill>
                  <a:schemeClr val="tx2"/>
                </a:solidFill>
                <a:latin typeface="Arial" charset="0"/>
              </a:rPr>
              <a:t>antigén</a:t>
            </a:r>
            <a:endParaRPr lang="en-US">
              <a:solidFill>
                <a:schemeClr val="tx2"/>
              </a:solidFill>
            </a:endParaRPr>
          </a:p>
        </p:txBody>
      </p:sp>
      <p:sp>
        <p:nvSpPr>
          <p:cNvPr id="10439" name="Text Box 199"/>
          <p:cNvSpPr txBox="1">
            <a:spLocks noChangeArrowheads="1"/>
          </p:cNvSpPr>
          <p:nvPr/>
        </p:nvSpPr>
        <p:spPr bwMode="auto">
          <a:xfrm>
            <a:off x="2292350" y="4718050"/>
            <a:ext cx="0" cy="0"/>
          </a:xfrm>
          <a:prstGeom prst="rect">
            <a:avLst/>
          </a:prstGeom>
          <a:noFill/>
          <a:ln w="9525">
            <a:noFill/>
            <a:miter lim="800000"/>
            <a:headEnd/>
            <a:tailEnd/>
          </a:ln>
          <a:effectLst/>
        </p:spPr>
        <p:txBody>
          <a:bodyPr wrap="none"/>
          <a:lstStyle/>
          <a:p>
            <a:pPr algn="r" eaLnBrk="0" hangingPunct="0"/>
            <a:r>
              <a:rPr lang="en-US" sz="1900">
                <a:solidFill>
                  <a:schemeClr val="tx2"/>
                </a:solidFill>
                <a:latin typeface="Arial" charset="0"/>
              </a:rPr>
              <a:t>IL-2</a:t>
            </a:r>
            <a:endParaRPr lang="en-US">
              <a:solidFill>
                <a:schemeClr val="tx2"/>
              </a:solidFill>
            </a:endParaRPr>
          </a:p>
        </p:txBody>
      </p:sp>
      <p:sp>
        <p:nvSpPr>
          <p:cNvPr id="10440" name="Text Box 200"/>
          <p:cNvSpPr txBox="1">
            <a:spLocks noChangeArrowheads="1"/>
          </p:cNvSpPr>
          <p:nvPr/>
        </p:nvSpPr>
        <p:spPr bwMode="auto">
          <a:xfrm>
            <a:off x="2292350" y="5002213"/>
            <a:ext cx="0" cy="0"/>
          </a:xfrm>
          <a:prstGeom prst="rect">
            <a:avLst/>
          </a:prstGeom>
          <a:noFill/>
          <a:ln w="9525">
            <a:noFill/>
            <a:miter lim="800000"/>
            <a:headEnd/>
            <a:tailEnd/>
          </a:ln>
          <a:effectLst/>
        </p:spPr>
        <p:txBody>
          <a:bodyPr wrap="none"/>
          <a:lstStyle/>
          <a:p>
            <a:pPr algn="r" eaLnBrk="0" hangingPunct="0"/>
            <a:r>
              <a:rPr lang="en-US" sz="1900">
                <a:solidFill>
                  <a:schemeClr val="tx2"/>
                </a:solidFill>
                <a:latin typeface="Arial" charset="0"/>
              </a:rPr>
              <a:t>IL-4</a:t>
            </a:r>
            <a:endParaRPr lang="en-US">
              <a:solidFill>
                <a:schemeClr val="tx2"/>
              </a:solidFill>
            </a:endParaRPr>
          </a:p>
        </p:txBody>
      </p:sp>
      <p:sp>
        <p:nvSpPr>
          <p:cNvPr id="10441" name="Text Box 201"/>
          <p:cNvSpPr txBox="1">
            <a:spLocks noChangeArrowheads="1"/>
          </p:cNvSpPr>
          <p:nvPr/>
        </p:nvSpPr>
        <p:spPr bwMode="auto">
          <a:xfrm>
            <a:off x="2292350" y="5286375"/>
            <a:ext cx="0" cy="0"/>
          </a:xfrm>
          <a:prstGeom prst="rect">
            <a:avLst/>
          </a:prstGeom>
          <a:noFill/>
          <a:ln w="9525">
            <a:noFill/>
            <a:miter lim="800000"/>
            <a:headEnd/>
            <a:tailEnd/>
          </a:ln>
          <a:effectLst/>
        </p:spPr>
        <p:txBody>
          <a:bodyPr wrap="none"/>
          <a:lstStyle/>
          <a:p>
            <a:pPr algn="r" eaLnBrk="0" hangingPunct="0"/>
            <a:r>
              <a:rPr lang="en-US" sz="1900">
                <a:solidFill>
                  <a:schemeClr val="tx2"/>
                </a:solidFill>
                <a:latin typeface="Arial" charset="0"/>
              </a:rPr>
              <a:t>IL-5</a:t>
            </a:r>
            <a:endParaRPr lang="en-US">
              <a:solidFill>
                <a:schemeClr val="tx2"/>
              </a:solidFill>
            </a:endParaRPr>
          </a:p>
        </p:txBody>
      </p:sp>
      <p:sp>
        <p:nvSpPr>
          <p:cNvPr id="10442" name="Text Box 202"/>
          <p:cNvSpPr txBox="1">
            <a:spLocks noChangeArrowheads="1"/>
          </p:cNvSpPr>
          <p:nvPr/>
        </p:nvSpPr>
        <p:spPr bwMode="auto">
          <a:xfrm>
            <a:off x="1846263" y="1909763"/>
            <a:ext cx="0" cy="0"/>
          </a:xfrm>
          <a:prstGeom prst="rect">
            <a:avLst/>
          </a:prstGeom>
          <a:noFill/>
          <a:ln w="9525">
            <a:noFill/>
            <a:miter lim="800000"/>
            <a:headEnd/>
            <a:tailEnd/>
          </a:ln>
          <a:effectLst/>
        </p:spPr>
        <p:txBody>
          <a:bodyPr wrap="none"/>
          <a:lstStyle/>
          <a:p>
            <a:pPr algn="r" eaLnBrk="0" hangingPunct="0"/>
            <a:r>
              <a:rPr lang="en-US" sz="1900">
                <a:solidFill>
                  <a:schemeClr val="tx2"/>
                </a:solidFill>
                <a:latin typeface="Arial" charset="0"/>
              </a:rPr>
              <a:t>aktiváció</a:t>
            </a:r>
            <a:endParaRPr lang="en-US">
              <a:solidFill>
                <a:schemeClr val="tx2"/>
              </a:solidFill>
            </a:endParaRPr>
          </a:p>
        </p:txBody>
      </p:sp>
      <p:sp>
        <p:nvSpPr>
          <p:cNvPr id="10443" name="Text Box 203"/>
          <p:cNvSpPr txBox="1">
            <a:spLocks noChangeArrowheads="1"/>
          </p:cNvSpPr>
          <p:nvPr/>
        </p:nvSpPr>
        <p:spPr bwMode="auto">
          <a:xfrm>
            <a:off x="4754563" y="6650038"/>
            <a:ext cx="0" cy="0"/>
          </a:xfrm>
          <a:prstGeom prst="rect">
            <a:avLst/>
          </a:prstGeom>
          <a:noFill/>
          <a:ln w="9525">
            <a:noFill/>
            <a:miter lim="800000"/>
            <a:headEnd/>
            <a:tailEnd/>
          </a:ln>
          <a:effectLst/>
        </p:spPr>
        <p:txBody>
          <a:bodyPr wrap="none"/>
          <a:lstStyle/>
          <a:p>
            <a:pPr algn="r" eaLnBrk="0" hangingPunct="0"/>
            <a:r>
              <a:rPr lang="en-US" sz="1900">
                <a:solidFill>
                  <a:schemeClr val="tx2"/>
                </a:solidFill>
                <a:latin typeface="Arial" charset="0"/>
              </a:rPr>
              <a:t>osztódás</a:t>
            </a:r>
            <a:endParaRPr lang="en-US">
              <a:solidFill>
                <a:schemeClr val="tx2"/>
              </a:solidFill>
            </a:endParaRPr>
          </a:p>
        </p:txBody>
      </p:sp>
      <p:sp>
        <p:nvSpPr>
          <p:cNvPr id="10444" name="Text Box 204"/>
          <p:cNvSpPr txBox="1">
            <a:spLocks noChangeArrowheads="1"/>
          </p:cNvSpPr>
          <p:nvPr/>
        </p:nvSpPr>
        <p:spPr bwMode="auto">
          <a:xfrm>
            <a:off x="5884863" y="5454650"/>
            <a:ext cx="0" cy="0"/>
          </a:xfrm>
          <a:prstGeom prst="rect">
            <a:avLst/>
          </a:prstGeom>
          <a:noFill/>
          <a:ln w="9525">
            <a:noFill/>
            <a:miter lim="800000"/>
            <a:headEnd/>
            <a:tailEnd/>
          </a:ln>
          <a:effectLst/>
        </p:spPr>
        <p:txBody>
          <a:bodyPr wrap="none"/>
          <a:lstStyle/>
          <a:p>
            <a:pPr algn="r" eaLnBrk="0" hangingPunct="0"/>
            <a:r>
              <a:rPr lang="en-US" sz="1900">
                <a:solidFill>
                  <a:schemeClr val="tx2"/>
                </a:solidFill>
                <a:latin typeface="Arial" charset="0"/>
              </a:rPr>
              <a:t>IL-4</a:t>
            </a:r>
            <a:endParaRPr lang="en-US">
              <a:solidFill>
                <a:schemeClr val="tx2"/>
              </a:solidFill>
            </a:endParaRPr>
          </a:p>
        </p:txBody>
      </p:sp>
      <p:sp>
        <p:nvSpPr>
          <p:cNvPr id="10445" name="Text Box 205"/>
          <p:cNvSpPr txBox="1">
            <a:spLocks noChangeArrowheads="1"/>
          </p:cNvSpPr>
          <p:nvPr/>
        </p:nvSpPr>
        <p:spPr bwMode="auto">
          <a:xfrm>
            <a:off x="5895975" y="3368675"/>
            <a:ext cx="0" cy="0"/>
          </a:xfrm>
          <a:prstGeom prst="rect">
            <a:avLst/>
          </a:prstGeom>
          <a:noFill/>
          <a:ln w="9525">
            <a:noFill/>
            <a:miter lim="800000"/>
            <a:headEnd/>
            <a:tailEnd/>
          </a:ln>
          <a:effectLst/>
        </p:spPr>
        <p:txBody>
          <a:bodyPr wrap="none"/>
          <a:lstStyle/>
          <a:p>
            <a:pPr algn="r" eaLnBrk="0" hangingPunct="0"/>
            <a:r>
              <a:rPr lang="en-US" sz="1900">
                <a:solidFill>
                  <a:schemeClr val="tx2"/>
                </a:solidFill>
                <a:latin typeface="Arial" charset="0"/>
              </a:rPr>
              <a:t>IL-5</a:t>
            </a:r>
            <a:endParaRPr lang="en-US">
              <a:solidFill>
                <a:schemeClr val="tx2"/>
              </a:solidFill>
            </a:endParaRPr>
          </a:p>
        </p:txBody>
      </p:sp>
      <p:sp>
        <p:nvSpPr>
          <p:cNvPr id="10446" name="Text Box 206"/>
          <p:cNvSpPr txBox="1">
            <a:spLocks noChangeArrowheads="1"/>
          </p:cNvSpPr>
          <p:nvPr/>
        </p:nvSpPr>
        <p:spPr bwMode="auto">
          <a:xfrm>
            <a:off x="5895975" y="3708400"/>
            <a:ext cx="0" cy="0"/>
          </a:xfrm>
          <a:prstGeom prst="rect">
            <a:avLst/>
          </a:prstGeom>
          <a:noFill/>
          <a:ln w="9525">
            <a:noFill/>
            <a:miter lim="800000"/>
            <a:headEnd/>
            <a:tailEnd/>
          </a:ln>
          <a:effectLst/>
        </p:spPr>
        <p:txBody>
          <a:bodyPr wrap="none"/>
          <a:lstStyle/>
          <a:p>
            <a:pPr algn="r" eaLnBrk="0" hangingPunct="0"/>
            <a:r>
              <a:rPr lang="en-US" sz="1900">
                <a:solidFill>
                  <a:schemeClr val="tx2"/>
                </a:solidFill>
                <a:latin typeface="Arial" charset="0"/>
              </a:rPr>
              <a:t>IL-2</a:t>
            </a:r>
            <a:endParaRPr lang="en-US">
              <a:solidFill>
                <a:schemeClr val="tx2"/>
              </a:solidFill>
            </a:endParaRPr>
          </a:p>
        </p:txBody>
      </p:sp>
      <p:sp>
        <p:nvSpPr>
          <p:cNvPr id="10447" name="Text Box 207"/>
          <p:cNvSpPr txBox="1">
            <a:spLocks noChangeArrowheads="1"/>
          </p:cNvSpPr>
          <p:nvPr/>
        </p:nvSpPr>
        <p:spPr bwMode="auto">
          <a:xfrm>
            <a:off x="5984875" y="3994150"/>
            <a:ext cx="0" cy="0"/>
          </a:xfrm>
          <a:prstGeom prst="rect">
            <a:avLst/>
          </a:prstGeom>
          <a:noFill/>
          <a:ln w="9525">
            <a:noFill/>
            <a:miter lim="800000"/>
            <a:headEnd/>
            <a:tailEnd/>
          </a:ln>
          <a:effectLst/>
        </p:spPr>
        <p:txBody>
          <a:bodyPr wrap="none"/>
          <a:lstStyle/>
          <a:p>
            <a:pPr algn="r" eaLnBrk="0" hangingPunct="0"/>
            <a:r>
              <a:rPr lang="en-US" sz="1900">
                <a:solidFill>
                  <a:schemeClr val="tx2"/>
                </a:solidFill>
                <a:latin typeface="Arial" charset="0"/>
              </a:rPr>
              <a:t>TGFß</a:t>
            </a:r>
            <a:endParaRPr lang="en-US">
              <a:solidFill>
                <a:schemeClr val="tx2"/>
              </a:solidFill>
            </a:endParaRPr>
          </a:p>
        </p:txBody>
      </p:sp>
      <p:sp>
        <p:nvSpPr>
          <p:cNvPr id="10448" name="Text Box 208"/>
          <p:cNvSpPr txBox="1">
            <a:spLocks noChangeArrowheads="1"/>
          </p:cNvSpPr>
          <p:nvPr/>
        </p:nvSpPr>
        <p:spPr bwMode="auto">
          <a:xfrm>
            <a:off x="5929313" y="1438275"/>
            <a:ext cx="0" cy="0"/>
          </a:xfrm>
          <a:prstGeom prst="rect">
            <a:avLst/>
          </a:prstGeom>
          <a:noFill/>
          <a:ln w="9525">
            <a:noFill/>
            <a:miter lim="800000"/>
            <a:headEnd/>
            <a:tailEnd/>
          </a:ln>
          <a:effectLst/>
        </p:spPr>
        <p:txBody>
          <a:bodyPr wrap="none"/>
          <a:lstStyle/>
          <a:p>
            <a:pPr algn="r" eaLnBrk="0" hangingPunct="0"/>
            <a:r>
              <a:rPr lang="en-US" sz="1900">
                <a:solidFill>
                  <a:schemeClr val="tx2"/>
                </a:solidFill>
                <a:latin typeface="Arial" charset="0"/>
              </a:rPr>
              <a:t>IL-4</a:t>
            </a:r>
            <a:endParaRPr lang="en-US">
              <a:solidFill>
                <a:schemeClr val="tx2"/>
              </a:solidFill>
            </a:endParaRPr>
          </a:p>
        </p:txBody>
      </p:sp>
      <p:sp>
        <p:nvSpPr>
          <p:cNvPr id="10449" name="Text Box 209"/>
          <p:cNvSpPr txBox="1">
            <a:spLocks noChangeArrowheads="1"/>
          </p:cNvSpPr>
          <p:nvPr/>
        </p:nvSpPr>
        <p:spPr bwMode="auto">
          <a:xfrm>
            <a:off x="5929313" y="1720850"/>
            <a:ext cx="0" cy="0"/>
          </a:xfrm>
          <a:prstGeom prst="rect">
            <a:avLst/>
          </a:prstGeom>
          <a:noFill/>
          <a:ln w="9525">
            <a:noFill/>
            <a:miter lim="800000"/>
            <a:headEnd/>
            <a:tailEnd/>
          </a:ln>
          <a:effectLst/>
        </p:spPr>
        <p:txBody>
          <a:bodyPr wrap="none"/>
          <a:lstStyle/>
          <a:p>
            <a:pPr algn="r" eaLnBrk="0" hangingPunct="0"/>
            <a:r>
              <a:rPr lang="en-US" sz="1900">
                <a:solidFill>
                  <a:schemeClr val="tx2"/>
                </a:solidFill>
                <a:latin typeface="Arial" charset="0"/>
              </a:rPr>
              <a:t>IL-6</a:t>
            </a:r>
            <a:endParaRPr lang="en-US">
              <a:solidFill>
                <a:schemeClr val="tx2"/>
              </a:solidFill>
            </a:endParaRPr>
          </a:p>
        </p:txBody>
      </p:sp>
      <p:sp>
        <p:nvSpPr>
          <p:cNvPr id="10450" name="Text Box 210"/>
          <p:cNvSpPr txBox="1">
            <a:spLocks noChangeArrowheads="1"/>
          </p:cNvSpPr>
          <p:nvPr/>
        </p:nvSpPr>
        <p:spPr bwMode="auto">
          <a:xfrm>
            <a:off x="5929313" y="2005013"/>
            <a:ext cx="0" cy="0"/>
          </a:xfrm>
          <a:prstGeom prst="rect">
            <a:avLst/>
          </a:prstGeom>
          <a:noFill/>
          <a:ln w="9525">
            <a:noFill/>
            <a:miter lim="800000"/>
            <a:headEnd/>
            <a:tailEnd/>
          </a:ln>
          <a:effectLst/>
        </p:spPr>
        <p:txBody>
          <a:bodyPr wrap="none"/>
          <a:lstStyle/>
          <a:p>
            <a:pPr algn="r" eaLnBrk="0" hangingPunct="0"/>
            <a:r>
              <a:rPr lang="en-US" sz="1900">
                <a:solidFill>
                  <a:schemeClr val="tx2"/>
                </a:solidFill>
                <a:latin typeface="Arial" charset="0"/>
              </a:rPr>
              <a:t>IL-2</a:t>
            </a:r>
            <a:endParaRPr lang="en-US">
              <a:solidFill>
                <a:schemeClr val="tx2"/>
              </a:solidFill>
            </a:endParaRPr>
          </a:p>
        </p:txBody>
      </p:sp>
      <p:sp>
        <p:nvSpPr>
          <p:cNvPr id="10451" name="Text Box 211"/>
          <p:cNvSpPr txBox="1">
            <a:spLocks noChangeArrowheads="1"/>
          </p:cNvSpPr>
          <p:nvPr/>
        </p:nvSpPr>
        <p:spPr bwMode="auto">
          <a:xfrm>
            <a:off x="5829300" y="2249488"/>
            <a:ext cx="0" cy="0"/>
          </a:xfrm>
          <a:prstGeom prst="rect">
            <a:avLst/>
          </a:prstGeom>
          <a:noFill/>
          <a:ln w="9525">
            <a:noFill/>
            <a:miter lim="800000"/>
            <a:headEnd/>
            <a:tailEnd/>
          </a:ln>
          <a:effectLst/>
        </p:spPr>
        <p:txBody>
          <a:bodyPr wrap="none"/>
          <a:lstStyle/>
          <a:p>
            <a:pPr algn="r" eaLnBrk="0" hangingPunct="0"/>
            <a:r>
              <a:rPr lang="hu-HU" sz="1900" dirty="0" smtClean="0">
                <a:solidFill>
                  <a:schemeClr val="tx2"/>
                </a:solidFill>
                <a:latin typeface="Arial" charset="0"/>
              </a:rPr>
              <a:t>   </a:t>
            </a:r>
            <a:r>
              <a:rPr lang="en-US" sz="1900" dirty="0" smtClean="0">
                <a:solidFill>
                  <a:schemeClr val="tx2"/>
                </a:solidFill>
                <a:latin typeface="Arial" charset="0"/>
              </a:rPr>
              <a:t>IFN</a:t>
            </a:r>
            <a:r>
              <a:rPr lang="hu-HU" sz="1900" dirty="0" smtClean="0">
                <a:solidFill>
                  <a:schemeClr val="tx2"/>
                </a:solidFill>
                <a:latin typeface="Symbol" pitchFamily="18" charset="2"/>
              </a:rPr>
              <a:t>g</a:t>
            </a:r>
            <a:endParaRPr lang="en-US" dirty="0">
              <a:solidFill>
                <a:schemeClr val="tx2"/>
              </a:solidFill>
              <a:latin typeface="Symbol" pitchFamily="18" charset="2"/>
            </a:endParaRPr>
          </a:p>
        </p:txBody>
      </p:sp>
      <p:sp>
        <p:nvSpPr>
          <p:cNvPr id="10452" name="Text Box 212"/>
          <p:cNvSpPr txBox="1">
            <a:spLocks noChangeArrowheads="1"/>
          </p:cNvSpPr>
          <p:nvPr/>
        </p:nvSpPr>
        <p:spPr bwMode="auto">
          <a:xfrm>
            <a:off x="5929313" y="219075"/>
            <a:ext cx="0" cy="0"/>
          </a:xfrm>
          <a:prstGeom prst="rect">
            <a:avLst/>
          </a:prstGeom>
          <a:noFill/>
          <a:ln w="9525">
            <a:noFill/>
            <a:miter lim="800000"/>
            <a:headEnd/>
            <a:tailEnd/>
          </a:ln>
          <a:effectLst/>
        </p:spPr>
        <p:txBody>
          <a:bodyPr wrap="none"/>
          <a:lstStyle/>
          <a:p>
            <a:pPr algn="r" eaLnBrk="0" hangingPunct="0"/>
            <a:r>
              <a:rPr lang="en-US" sz="1900">
                <a:solidFill>
                  <a:schemeClr val="tx2"/>
                </a:solidFill>
                <a:latin typeface="Arial" charset="0"/>
              </a:rPr>
              <a:t>IL-4</a:t>
            </a:r>
            <a:endParaRPr lang="en-US">
              <a:solidFill>
                <a:schemeClr val="tx2"/>
              </a:solidFill>
            </a:endParaRPr>
          </a:p>
        </p:txBody>
      </p:sp>
      <p:sp>
        <p:nvSpPr>
          <p:cNvPr id="10453" name="Text Box 213"/>
          <p:cNvSpPr txBox="1">
            <a:spLocks noChangeArrowheads="1"/>
          </p:cNvSpPr>
          <p:nvPr/>
        </p:nvSpPr>
        <p:spPr bwMode="auto">
          <a:xfrm>
            <a:off x="5929313" y="503238"/>
            <a:ext cx="0" cy="0"/>
          </a:xfrm>
          <a:prstGeom prst="rect">
            <a:avLst/>
          </a:prstGeom>
          <a:noFill/>
          <a:ln w="9525">
            <a:noFill/>
            <a:miter lim="800000"/>
            <a:headEnd/>
            <a:tailEnd/>
          </a:ln>
          <a:effectLst/>
        </p:spPr>
        <p:txBody>
          <a:bodyPr wrap="none"/>
          <a:lstStyle/>
          <a:p>
            <a:pPr algn="r" eaLnBrk="0" hangingPunct="0"/>
            <a:r>
              <a:rPr lang="en-US" sz="1900">
                <a:solidFill>
                  <a:schemeClr val="tx2"/>
                </a:solidFill>
                <a:latin typeface="Arial" charset="0"/>
              </a:rPr>
              <a:t>IL-5</a:t>
            </a:r>
            <a:endParaRPr lang="en-US">
              <a:solidFill>
                <a:schemeClr val="tx2"/>
              </a:solidFill>
            </a:endParaRPr>
          </a:p>
        </p:txBody>
      </p:sp>
      <p:sp>
        <p:nvSpPr>
          <p:cNvPr id="10454" name="Text Box 214"/>
          <p:cNvSpPr txBox="1">
            <a:spLocks noChangeArrowheads="1"/>
          </p:cNvSpPr>
          <p:nvPr/>
        </p:nvSpPr>
        <p:spPr bwMode="auto">
          <a:xfrm>
            <a:off x="5929313" y="787400"/>
            <a:ext cx="0" cy="0"/>
          </a:xfrm>
          <a:prstGeom prst="rect">
            <a:avLst/>
          </a:prstGeom>
          <a:noFill/>
          <a:ln w="9525">
            <a:noFill/>
            <a:miter lim="800000"/>
            <a:headEnd/>
            <a:tailEnd/>
          </a:ln>
          <a:effectLst/>
        </p:spPr>
        <p:txBody>
          <a:bodyPr wrap="none"/>
          <a:lstStyle/>
          <a:p>
            <a:pPr algn="r" eaLnBrk="0" hangingPunct="0"/>
            <a:r>
              <a:rPr lang="en-US" sz="1900">
                <a:solidFill>
                  <a:schemeClr val="tx2"/>
                </a:solidFill>
                <a:latin typeface="Arial" charset="0"/>
              </a:rPr>
              <a:t>IL-2</a:t>
            </a:r>
            <a:endParaRPr lang="en-US">
              <a:solidFill>
                <a:schemeClr val="tx2"/>
              </a:solidFill>
            </a:endParaRPr>
          </a:p>
        </p:txBody>
      </p:sp>
      <p:sp>
        <p:nvSpPr>
          <p:cNvPr id="10455" name="Text Box 215"/>
          <p:cNvSpPr txBox="1">
            <a:spLocks noChangeArrowheads="1"/>
          </p:cNvSpPr>
          <p:nvPr/>
        </p:nvSpPr>
        <p:spPr bwMode="auto">
          <a:xfrm>
            <a:off x="7115175" y="6397625"/>
            <a:ext cx="0" cy="0"/>
          </a:xfrm>
          <a:prstGeom prst="rect">
            <a:avLst/>
          </a:prstGeom>
          <a:noFill/>
          <a:ln w="9525">
            <a:noFill/>
            <a:miter lim="800000"/>
            <a:headEnd/>
            <a:tailEnd/>
          </a:ln>
          <a:effectLst/>
        </p:spPr>
        <p:txBody>
          <a:bodyPr wrap="none"/>
          <a:lstStyle/>
          <a:p>
            <a:pPr algn="r" eaLnBrk="0" hangingPunct="0"/>
            <a:r>
              <a:rPr lang="en-US" sz="1900" dirty="0" smtClean="0">
                <a:solidFill>
                  <a:schemeClr val="tx2"/>
                </a:solidFill>
                <a:latin typeface="Arial" charset="0"/>
              </a:rPr>
              <a:t>IL-6</a:t>
            </a:r>
            <a:r>
              <a:rPr lang="hu-HU" sz="1900" dirty="0" smtClean="0">
                <a:solidFill>
                  <a:schemeClr val="tx2"/>
                </a:solidFill>
                <a:latin typeface="Arial" charset="0"/>
              </a:rPr>
              <a:t>, IL-11</a:t>
            </a:r>
            <a:endParaRPr lang="en-US" dirty="0">
              <a:solidFill>
                <a:schemeClr val="tx2"/>
              </a:solidFill>
            </a:endParaRPr>
          </a:p>
        </p:txBody>
      </p:sp>
      <p:sp>
        <p:nvSpPr>
          <p:cNvPr id="10456" name="Text Box 216"/>
          <p:cNvSpPr txBox="1">
            <a:spLocks noChangeArrowheads="1"/>
          </p:cNvSpPr>
          <p:nvPr/>
        </p:nvSpPr>
        <p:spPr bwMode="auto">
          <a:xfrm>
            <a:off x="7115175" y="6681788"/>
            <a:ext cx="0" cy="0"/>
          </a:xfrm>
          <a:prstGeom prst="rect">
            <a:avLst/>
          </a:prstGeom>
          <a:noFill/>
          <a:ln w="9525">
            <a:noFill/>
            <a:miter lim="800000"/>
            <a:headEnd/>
            <a:tailEnd/>
          </a:ln>
          <a:effectLst/>
        </p:spPr>
        <p:txBody>
          <a:bodyPr wrap="none"/>
          <a:lstStyle/>
          <a:p>
            <a:pPr algn="r" eaLnBrk="0" hangingPunct="0"/>
            <a:endParaRPr lang="en-US" dirty="0">
              <a:solidFill>
                <a:schemeClr val="tx2"/>
              </a:solidFill>
            </a:endParaRPr>
          </a:p>
        </p:txBody>
      </p:sp>
      <p:sp>
        <p:nvSpPr>
          <p:cNvPr id="10457" name="Rectangle 217"/>
          <p:cNvSpPr>
            <a:spLocks noChangeArrowheads="1"/>
          </p:cNvSpPr>
          <p:nvPr/>
        </p:nvSpPr>
        <p:spPr bwMode="auto">
          <a:xfrm flipV="1">
            <a:off x="1733550" y="4595827"/>
            <a:ext cx="693738" cy="976313"/>
          </a:xfrm>
          <a:prstGeom prst="rect">
            <a:avLst/>
          </a:prstGeom>
          <a:noFill/>
          <a:ln w="9525">
            <a:solidFill>
              <a:schemeClr val="tx2"/>
            </a:solidFill>
            <a:miter lim="800000"/>
            <a:headEnd/>
            <a:tailEnd/>
          </a:ln>
          <a:effectLst/>
        </p:spPr>
        <p:txBody>
          <a:bodyPr wrap="none" anchor="ctr"/>
          <a:lstStyle/>
          <a:p>
            <a:endParaRPr lang="hu-HU"/>
          </a:p>
        </p:txBody>
      </p:sp>
      <p:sp>
        <p:nvSpPr>
          <p:cNvPr id="10458" name="Rectangle 218"/>
          <p:cNvSpPr>
            <a:spLocks noChangeArrowheads="1"/>
          </p:cNvSpPr>
          <p:nvPr/>
        </p:nvSpPr>
        <p:spPr bwMode="auto">
          <a:xfrm flipV="1">
            <a:off x="5929323" y="6226198"/>
            <a:ext cx="1343016" cy="560388"/>
          </a:xfrm>
          <a:prstGeom prst="rect">
            <a:avLst/>
          </a:prstGeom>
          <a:noFill/>
          <a:ln w="9525">
            <a:solidFill>
              <a:schemeClr val="tx2"/>
            </a:solidFill>
            <a:miter lim="800000"/>
            <a:headEnd/>
            <a:tailEnd/>
          </a:ln>
          <a:effectLst/>
        </p:spPr>
        <p:txBody>
          <a:bodyPr wrap="none" anchor="ctr"/>
          <a:lstStyle/>
          <a:p>
            <a:endParaRPr lang="hu-HU"/>
          </a:p>
        </p:txBody>
      </p:sp>
      <p:sp>
        <p:nvSpPr>
          <p:cNvPr id="10459" name="Text Box 219"/>
          <p:cNvSpPr txBox="1">
            <a:spLocks noChangeArrowheads="1"/>
          </p:cNvSpPr>
          <p:nvPr/>
        </p:nvSpPr>
        <p:spPr bwMode="auto">
          <a:xfrm>
            <a:off x="8502650" y="900113"/>
            <a:ext cx="0" cy="0"/>
          </a:xfrm>
          <a:prstGeom prst="rect">
            <a:avLst/>
          </a:prstGeom>
          <a:noFill/>
          <a:ln w="9525">
            <a:noFill/>
            <a:miter lim="800000"/>
            <a:headEnd/>
            <a:tailEnd/>
          </a:ln>
          <a:effectLst/>
        </p:spPr>
        <p:txBody>
          <a:bodyPr wrap="none"/>
          <a:lstStyle/>
          <a:p>
            <a:pPr algn="r" eaLnBrk="0" hangingPunct="0"/>
            <a:r>
              <a:rPr lang="en-US" sz="1900">
                <a:solidFill>
                  <a:schemeClr val="tx2"/>
                </a:solidFill>
                <a:latin typeface="Arial" charset="0"/>
              </a:rPr>
              <a:t>IgM</a:t>
            </a:r>
            <a:endParaRPr lang="en-US">
              <a:solidFill>
                <a:schemeClr val="tx2"/>
              </a:solidFill>
            </a:endParaRPr>
          </a:p>
        </p:txBody>
      </p:sp>
      <p:sp>
        <p:nvSpPr>
          <p:cNvPr id="10460" name="Text Box 220"/>
          <p:cNvSpPr txBox="1">
            <a:spLocks noChangeArrowheads="1"/>
          </p:cNvSpPr>
          <p:nvPr/>
        </p:nvSpPr>
        <p:spPr bwMode="auto">
          <a:xfrm>
            <a:off x="8435975" y="2414588"/>
            <a:ext cx="0" cy="0"/>
          </a:xfrm>
          <a:prstGeom prst="rect">
            <a:avLst/>
          </a:prstGeom>
          <a:noFill/>
          <a:ln w="9525">
            <a:noFill/>
            <a:miter lim="800000"/>
            <a:headEnd/>
            <a:tailEnd/>
          </a:ln>
          <a:effectLst/>
        </p:spPr>
        <p:txBody>
          <a:bodyPr wrap="none"/>
          <a:lstStyle/>
          <a:p>
            <a:pPr algn="r" eaLnBrk="0" hangingPunct="0"/>
            <a:r>
              <a:rPr lang="en-US" sz="1900">
                <a:solidFill>
                  <a:schemeClr val="tx2"/>
                </a:solidFill>
                <a:latin typeface="Arial" charset="0"/>
              </a:rPr>
              <a:t>IgG</a:t>
            </a:r>
            <a:endParaRPr lang="en-US">
              <a:solidFill>
                <a:schemeClr val="tx2"/>
              </a:solidFill>
            </a:endParaRPr>
          </a:p>
        </p:txBody>
      </p:sp>
      <p:sp>
        <p:nvSpPr>
          <p:cNvPr id="10461" name="Text Box 221"/>
          <p:cNvSpPr txBox="1">
            <a:spLocks noChangeArrowheads="1"/>
          </p:cNvSpPr>
          <p:nvPr/>
        </p:nvSpPr>
        <p:spPr bwMode="auto">
          <a:xfrm>
            <a:off x="8367713" y="4246563"/>
            <a:ext cx="0" cy="0"/>
          </a:xfrm>
          <a:prstGeom prst="rect">
            <a:avLst/>
          </a:prstGeom>
          <a:noFill/>
          <a:ln w="9525">
            <a:noFill/>
            <a:miter lim="800000"/>
            <a:headEnd/>
            <a:tailEnd/>
          </a:ln>
          <a:effectLst/>
        </p:spPr>
        <p:txBody>
          <a:bodyPr wrap="none"/>
          <a:lstStyle/>
          <a:p>
            <a:pPr algn="r" eaLnBrk="0" hangingPunct="0"/>
            <a:r>
              <a:rPr lang="en-US" sz="1900">
                <a:solidFill>
                  <a:schemeClr val="tx2"/>
                </a:solidFill>
                <a:latin typeface="Arial" charset="0"/>
              </a:rPr>
              <a:t>IgA</a:t>
            </a:r>
            <a:endParaRPr lang="en-US">
              <a:solidFill>
                <a:schemeClr val="tx2"/>
              </a:solidFill>
            </a:endParaRPr>
          </a:p>
        </p:txBody>
      </p:sp>
      <p:sp>
        <p:nvSpPr>
          <p:cNvPr id="10462" name="Text Box 222"/>
          <p:cNvSpPr txBox="1">
            <a:spLocks noChangeArrowheads="1"/>
          </p:cNvSpPr>
          <p:nvPr/>
        </p:nvSpPr>
        <p:spPr bwMode="auto">
          <a:xfrm>
            <a:off x="8356600" y="5870575"/>
            <a:ext cx="0" cy="0"/>
          </a:xfrm>
          <a:prstGeom prst="rect">
            <a:avLst/>
          </a:prstGeom>
          <a:noFill/>
          <a:ln w="9525">
            <a:noFill/>
            <a:miter lim="800000"/>
            <a:headEnd/>
            <a:tailEnd/>
          </a:ln>
          <a:effectLst/>
        </p:spPr>
        <p:txBody>
          <a:bodyPr wrap="none"/>
          <a:lstStyle/>
          <a:p>
            <a:pPr algn="r" eaLnBrk="0" hangingPunct="0"/>
            <a:r>
              <a:rPr lang="en-US" sz="1900">
                <a:solidFill>
                  <a:schemeClr val="tx2"/>
                </a:solidFill>
                <a:latin typeface="Arial" charset="0"/>
              </a:rPr>
              <a:t>IgE</a:t>
            </a:r>
            <a:endParaRPr lang="en-US">
              <a:solidFill>
                <a:schemeClr val="tx2"/>
              </a:solidFill>
            </a:endParaRPr>
          </a:p>
        </p:txBody>
      </p:sp>
      <p:sp>
        <p:nvSpPr>
          <p:cNvPr id="10463" name="Freeform 223"/>
          <p:cNvSpPr>
            <a:spLocks/>
          </p:cNvSpPr>
          <p:nvPr/>
        </p:nvSpPr>
        <p:spPr bwMode="auto">
          <a:xfrm>
            <a:off x="1174750" y="2160585"/>
            <a:ext cx="158750" cy="911225"/>
          </a:xfrm>
          <a:custGeom>
            <a:avLst/>
            <a:gdLst/>
            <a:ahLst/>
            <a:cxnLst>
              <a:cxn ang="0">
                <a:pos x="49" y="573"/>
              </a:cxn>
              <a:cxn ang="0">
                <a:pos x="99" y="476"/>
              </a:cxn>
              <a:cxn ang="0">
                <a:pos x="66" y="476"/>
              </a:cxn>
              <a:cxn ang="0">
                <a:pos x="66" y="0"/>
              </a:cxn>
              <a:cxn ang="0">
                <a:pos x="33" y="0"/>
              </a:cxn>
              <a:cxn ang="0">
                <a:pos x="33" y="476"/>
              </a:cxn>
              <a:cxn ang="0">
                <a:pos x="0" y="476"/>
              </a:cxn>
              <a:cxn ang="0">
                <a:pos x="49" y="573"/>
              </a:cxn>
            </a:cxnLst>
            <a:rect l="0" t="0" r="r" b="b"/>
            <a:pathLst>
              <a:path w="100" h="574">
                <a:moveTo>
                  <a:pt x="49" y="573"/>
                </a:moveTo>
                <a:lnTo>
                  <a:pt x="99" y="476"/>
                </a:lnTo>
                <a:lnTo>
                  <a:pt x="66" y="476"/>
                </a:lnTo>
                <a:lnTo>
                  <a:pt x="66" y="0"/>
                </a:lnTo>
                <a:lnTo>
                  <a:pt x="33" y="0"/>
                </a:lnTo>
                <a:lnTo>
                  <a:pt x="33" y="476"/>
                </a:lnTo>
                <a:lnTo>
                  <a:pt x="0" y="476"/>
                </a:lnTo>
                <a:lnTo>
                  <a:pt x="49" y="573"/>
                </a:lnTo>
              </a:path>
            </a:pathLst>
          </a:custGeom>
          <a:noFill/>
          <a:ln w="9525" cap="flat" cmpd="sng">
            <a:solidFill>
              <a:schemeClr val="tx2"/>
            </a:solidFill>
            <a:prstDash val="solid"/>
            <a:round/>
            <a:headEnd/>
            <a:tailEnd/>
          </a:ln>
          <a:effectLst/>
        </p:spPr>
        <p:txBody>
          <a:bodyPr/>
          <a:lstStyle/>
          <a:p>
            <a:endParaRPr lang="hu-HU"/>
          </a:p>
        </p:txBody>
      </p:sp>
      <p:sp>
        <p:nvSpPr>
          <p:cNvPr id="10464" name="Freeform 224"/>
          <p:cNvSpPr>
            <a:spLocks/>
          </p:cNvSpPr>
          <p:nvPr/>
        </p:nvSpPr>
        <p:spPr bwMode="auto">
          <a:xfrm>
            <a:off x="2495550" y="3694113"/>
            <a:ext cx="1309688" cy="1695450"/>
          </a:xfrm>
          <a:custGeom>
            <a:avLst/>
            <a:gdLst/>
            <a:ahLst/>
            <a:cxnLst>
              <a:cxn ang="0">
                <a:pos x="824" y="1067"/>
              </a:cxn>
              <a:cxn ang="0">
                <a:pos x="804" y="960"/>
              </a:cxn>
              <a:cxn ang="0">
                <a:pos x="778" y="979"/>
              </a:cxn>
              <a:cxn ang="0">
                <a:pos x="27" y="0"/>
              </a:cxn>
              <a:cxn ang="0">
                <a:pos x="0" y="19"/>
              </a:cxn>
              <a:cxn ang="0">
                <a:pos x="751" y="999"/>
              </a:cxn>
              <a:cxn ang="0">
                <a:pos x="725" y="1018"/>
              </a:cxn>
              <a:cxn ang="0">
                <a:pos x="824" y="1067"/>
              </a:cxn>
            </a:cxnLst>
            <a:rect l="0" t="0" r="r" b="b"/>
            <a:pathLst>
              <a:path w="825" h="1068">
                <a:moveTo>
                  <a:pt x="824" y="1067"/>
                </a:moveTo>
                <a:lnTo>
                  <a:pt x="804" y="960"/>
                </a:lnTo>
                <a:lnTo>
                  <a:pt x="778" y="979"/>
                </a:lnTo>
                <a:lnTo>
                  <a:pt x="27" y="0"/>
                </a:lnTo>
                <a:lnTo>
                  <a:pt x="0" y="19"/>
                </a:lnTo>
                <a:lnTo>
                  <a:pt x="751" y="999"/>
                </a:lnTo>
                <a:lnTo>
                  <a:pt x="725" y="1018"/>
                </a:lnTo>
                <a:lnTo>
                  <a:pt x="824" y="1067"/>
                </a:lnTo>
              </a:path>
            </a:pathLst>
          </a:custGeom>
          <a:solidFill>
            <a:schemeClr val="tx2"/>
          </a:solidFill>
          <a:ln w="9525" cap="flat" cmpd="sng">
            <a:solidFill>
              <a:schemeClr val="tx2"/>
            </a:solidFill>
            <a:prstDash val="solid"/>
            <a:round/>
            <a:headEnd/>
            <a:tailEnd/>
          </a:ln>
          <a:effectLst/>
        </p:spPr>
        <p:txBody>
          <a:bodyPr/>
          <a:lstStyle/>
          <a:p>
            <a:endParaRPr lang="hu-HU"/>
          </a:p>
        </p:txBody>
      </p:sp>
      <p:sp>
        <p:nvSpPr>
          <p:cNvPr id="10468" name="Text Box 228"/>
          <p:cNvSpPr txBox="1">
            <a:spLocks noChangeArrowheads="1"/>
          </p:cNvSpPr>
          <p:nvPr/>
        </p:nvSpPr>
        <p:spPr bwMode="auto">
          <a:xfrm>
            <a:off x="5984875" y="5738813"/>
            <a:ext cx="0" cy="0"/>
          </a:xfrm>
          <a:prstGeom prst="rect">
            <a:avLst/>
          </a:prstGeom>
          <a:noFill/>
          <a:ln w="9525">
            <a:noFill/>
            <a:miter lim="800000"/>
            <a:headEnd/>
            <a:tailEnd/>
          </a:ln>
          <a:effectLst/>
        </p:spPr>
        <p:txBody>
          <a:bodyPr wrap="none"/>
          <a:lstStyle/>
          <a:p>
            <a:pPr algn="r" eaLnBrk="0" hangingPunct="0"/>
            <a:r>
              <a:rPr lang="en-US" sz="1900">
                <a:solidFill>
                  <a:schemeClr val="tx2"/>
                </a:solidFill>
                <a:latin typeface="Arial" charset="0"/>
              </a:rPr>
              <a:t>IL-13</a:t>
            </a:r>
            <a:endParaRPr lang="en-US">
              <a:solidFill>
                <a:schemeClr val="tx2"/>
              </a:solidFill>
            </a:endParaRPr>
          </a:p>
        </p:txBody>
      </p:sp>
      <p:sp>
        <p:nvSpPr>
          <p:cNvPr id="10469" name="Text Box 229"/>
          <p:cNvSpPr txBox="1">
            <a:spLocks noChangeArrowheads="1"/>
          </p:cNvSpPr>
          <p:nvPr/>
        </p:nvSpPr>
        <p:spPr bwMode="auto">
          <a:xfrm>
            <a:off x="6156325" y="-34925"/>
            <a:ext cx="674688" cy="457200"/>
          </a:xfrm>
          <a:prstGeom prst="rect">
            <a:avLst/>
          </a:prstGeom>
          <a:noFill/>
          <a:ln w="9525">
            <a:noFill/>
            <a:miter lim="800000"/>
            <a:headEnd/>
            <a:tailEnd/>
          </a:ln>
          <a:effectLst/>
        </p:spPr>
        <p:txBody>
          <a:bodyPr wrap="none">
            <a:spAutoFit/>
          </a:bodyPr>
          <a:lstStyle/>
          <a:p>
            <a:r>
              <a:rPr lang="hu-HU"/>
              <a:t>Th2</a:t>
            </a:r>
          </a:p>
        </p:txBody>
      </p:sp>
      <p:sp>
        <p:nvSpPr>
          <p:cNvPr id="10471" name="Oval 231"/>
          <p:cNvSpPr>
            <a:spLocks noChangeArrowheads="1"/>
          </p:cNvSpPr>
          <p:nvPr/>
        </p:nvSpPr>
        <p:spPr bwMode="auto">
          <a:xfrm>
            <a:off x="6096000" y="0"/>
            <a:ext cx="762000" cy="609600"/>
          </a:xfrm>
          <a:prstGeom prst="ellipse">
            <a:avLst/>
          </a:prstGeom>
          <a:noFill/>
          <a:ln w="38100">
            <a:solidFill>
              <a:srgbClr val="FF0000"/>
            </a:solidFill>
            <a:round/>
            <a:headEnd/>
            <a:tailEnd/>
          </a:ln>
          <a:effectLst/>
        </p:spPr>
        <p:txBody>
          <a:bodyPr wrap="none" anchor="ctr"/>
          <a:lstStyle/>
          <a:p>
            <a:endParaRPr lang="hu-HU"/>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4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7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Rectangle 7"/>
          <p:cNvSpPr>
            <a:spLocks noGrp="1" noChangeArrowheads="1"/>
          </p:cNvSpPr>
          <p:nvPr>
            <p:ph type="body" idx="4294967295"/>
          </p:nvPr>
        </p:nvSpPr>
        <p:spPr>
          <a:xfrm>
            <a:off x="468313" y="2133600"/>
            <a:ext cx="8351837" cy="3455640"/>
          </a:xfrm>
        </p:spPr>
        <p:txBody>
          <a:bodyPr/>
          <a:lstStyle/>
          <a:p>
            <a:r>
              <a:rPr lang="hu-HU" sz="2400" dirty="0" err="1">
                <a:solidFill>
                  <a:srgbClr val="BFBFBF"/>
                </a:solidFill>
                <a:latin typeface="Comic Sans MS" pitchFamily="66" charset="0"/>
              </a:rPr>
              <a:t>Antigénprezentáció</a:t>
            </a:r>
            <a:r>
              <a:rPr lang="hu-HU" sz="2400" dirty="0">
                <a:solidFill>
                  <a:srgbClr val="BFBFBF"/>
                </a:solidFill>
                <a:latin typeface="Comic Sans MS" pitchFamily="66" charset="0"/>
              </a:rPr>
              <a:t> MHC </a:t>
            </a:r>
            <a:r>
              <a:rPr lang="hu-HU" sz="2400" dirty="0" err="1">
                <a:solidFill>
                  <a:srgbClr val="BFBFBF"/>
                </a:solidFill>
                <a:latin typeface="Comic Sans MS" pitchFamily="66" charset="0"/>
              </a:rPr>
              <a:t>II-vel</a:t>
            </a:r>
            <a:r>
              <a:rPr lang="hu-HU" sz="2400" dirty="0">
                <a:solidFill>
                  <a:srgbClr val="BFBFBF"/>
                </a:solidFill>
                <a:latin typeface="Comic Sans MS" pitchFamily="66" charset="0"/>
              </a:rPr>
              <a:t> a </a:t>
            </a:r>
            <a:r>
              <a:rPr lang="hu-HU" sz="2400" dirty="0" err="1">
                <a:solidFill>
                  <a:srgbClr val="BFBFBF"/>
                </a:solidFill>
                <a:latin typeface="Comic Sans MS" pitchFamily="66" charset="0"/>
              </a:rPr>
              <a:t>Th-nek</a:t>
            </a:r>
            <a:endParaRPr lang="hu-HU" sz="2400" dirty="0">
              <a:solidFill>
                <a:srgbClr val="BFBFBF"/>
              </a:solidFill>
              <a:latin typeface="Comic Sans MS" pitchFamily="66" charset="0"/>
            </a:endParaRPr>
          </a:p>
          <a:p>
            <a:r>
              <a:rPr lang="hu-HU" sz="2400" dirty="0" err="1">
                <a:solidFill>
                  <a:srgbClr val="BFBFBF"/>
                </a:solidFill>
                <a:latin typeface="Comic Sans MS" pitchFamily="66" charset="0"/>
              </a:rPr>
              <a:t>B-sejt</a:t>
            </a:r>
            <a:r>
              <a:rPr lang="hu-HU" sz="2400" dirty="0">
                <a:solidFill>
                  <a:srgbClr val="BFBFBF"/>
                </a:solidFill>
                <a:latin typeface="Comic Sans MS" pitchFamily="66" charset="0"/>
              </a:rPr>
              <a:t> aktiváció, </a:t>
            </a:r>
            <a:r>
              <a:rPr lang="hu-HU" sz="2400" dirty="0" err="1">
                <a:solidFill>
                  <a:srgbClr val="BFBFBF"/>
                </a:solidFill>
                <a:latin typeface="Comic Sans MS" pitchFamily="66" charset="0"/>
              </a:rPr>
              <a:t>Proliferáció</a:t>
            </a:r>
            <a:endParaRPr lang="hu-HU" sz="2400" dirty="0">
              <a:solidFill>
                <a:srgbClr val="BFBFBF"/>
              </a:solidFill>
              <a:latin typeface="Comic Sans MS" pitchFamily="66" charset="0"/>
            </a:endParaRPr>
          </a:p>
          <a:p>
            <a:r>
              <a:rPr lang="hu-HU" sz="2400" dirty="0">
                <a:solidFill>
                  <a:srgbClr val="BFBFBF"/>
                </a:solidFill>
                <a:latin typeface="Comic Sans MS" pitchFamily="66" charset="0"/>
              </a:rPr>
              <a:t>Osztályváltás</a:t>
            </a:r>
          </a:p>
          <a:p>
            <a:r>
              <a:rPr lang="hu-HU" sz="2400" dirty="0">
                <a:solidFill>
                  <a:srgbClr val="FFFF66"/>
                </a:solidFill>
                <a:latin typeface="Comic Sans MS" pitchFamily="66" charset="0"/>
              </a:rPr>
              <a:t>Affinitás érés</a:t>
            </a:r>
          </a:p>
          <a:p>
            <a:r>
              <a:rPr lang="hu-HU" sz="2400" dirty="0">
                <a:solidFill>
                  <a:srgbClr val="BFBFBF"/>
                </a:solidFill>
                <a:latin typeface="Comic Sans MS" pitchFamily="66" charset="0"/>
              </a:rPr>
              <a:t>Plazma- és memóriasejtté </a:t>
            </a:r>
            <a:r>
              <a:rPr lang="hu-HU" sz="2400" dirty="0" smtClean="0">
                <a:solidFill>
                  <a:srgbClr val="BFBFBF"/>
                </a:solidFill>
                <a:latin typeface="Comic Sans MS" pitchFamily="66" charset="0"/>
              </a:rPr>
              <a:t>differenciálódás</a:t>
            </a:r>
          </a:p>
          <a:p>
            <a:r>
              <a:rPr lang="hu-HU" sz="2400" dirty="0" smtClean="0">
                <a:solidFill>
                  <a:srgbClr val="BFBFBF"/>
                </a:solidFill>
                <a:latin typeface="Comic Sans MS" pitchFamily="66" charset="0"/>
              </a:rPr>
              <a:t>Idiotípus-hálózat</a:t>
            </a:r>
            <a:endParaRPr lang="hu-HU" sz="2400" dirty="0">
              <a:solidFill>
                <a:srgbClr val="BFBFBF"/>
              </a:solidFill>
              <a:latin typeface="Comic Sans MS" pitchFamily="66" charset="0"/>
            </a:endParaRPr>
          </a:p>
          <a:p>
            <a:r>
              <a:rPr lang="hu-HU" sz="2400" dirty="0">
                <a:solidFill>
                  <a:srgbClr val="BFBFBF"/>
                </a:solidFill>
                <a:latin typeface="Comic Sans MS" pitchFamily="66" charset="0"/>
              </a:rPr>
              <a:t>Effektor </a:t>
            </a:r>
            <a:r>
              <a:rPr lang="hu-HU" sz="2400" dirty="0" smtClean="0">
                <a:solidFill>
                  <a:srgbClr val="BFBFBF"/>
                </a:solidFill>
                <a:latin typeface="Comic Sans MS" pitchFamily="66" charset="0"/>
              </a:rPr>
              <a:t>hatás-monoklonális biotechnológia</a:t>
            </a:r>
            <a:endParaRPr lang="hu-HU" sz="2400" dirty="0">
              <a:solidFill>
                <a:srgbClr val="BFBFBF"/>
              </a:solidFill>
              <a:latin typeface="Comic Sans MS" pitchFamily="66" charset="0"/>
            </a:endParaRPr>
          </a:p>
        </p:txBody>
      </p:sp>
    </p:spTree>
    <p:extLst>
      <p:ext uri="{BB962C8B-B14F-4D97-AF65-F5344CB8AC3E}">
        <p14:creationId xmlns:p14="http://schemas.microsoft.com/office/powerpoint/2010/main" val="128291710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Box 3"/>
          <p:cNvSpPr txBox="1">
            <a:spLocks noChangeArrowheads="1"/>
          </p:cNvSpPr>
          <p:nvPr/>
        </p:nvSpPr>
        <p:spPr bwMode="auto">
          <a:xfrm>
            <a:off x="428597" y="538443"/>
            <a:ext cx="8715435" cy="461665"/>
          </a:xfrm>
          <a:prstGeom prst="rect">
            <a:avLst/>
          </a:prstGeom>
          <a:noFill/>
          <a:ln w="9525">
            <a:noFill/>
            <a:miter lim="800000"/>
            <a:headEnd/>
            <a:tailEnd/>
          </a:ln>
          <a:effectLst/>
        </p:spPr>
        <p:txBody>
          <a:bodyPr wrap="square">
            <a:spAutoFit/>
          </a:bodyPr>
          <a:lstStyle/>
          <a:p>
            <a:pPr>
              <a:spcBef>
                <a:spcPct val="50000"/>
              </a:spcBef>
            </a:pPr>
            <a:r>
              <a:rPr lang="en-US" dirty="0">
                <a:solidFill>
                  <a:schemeClr val="bg1"/>
                </a:solidFill>
              </a:rPr>
              <a:t>KLONÁLIS EXPANZIÓ </a:t>
            </a:r>
            <a:r>
              <a:rPr lang="en-US" dirty="0" err="1" smtClean="0">
                <a:solidFill>
                  <a:schemeClr val="bg1"/>
                </a:solidFill>
              </a:rPr>
              <a:t>miközben</a:t>
            </a:r>
            <a:r>
              <a:rPr lang="hu-HU" dirty="0" smtClean="0">
                <a:solidFill>
                  <a:schemeClr val="bg1"/>
                </a:solidFill>
              </a:rPr>
              <a:t> </a:t>
            </a:r>
            <a:r>
              <a:rPr lang="en-US" dirty="0" smtClean="0">
                <a:solidFill>
                  <a:schemeClr val="bg1"/>
                </a:solidFill>
              </a:rPr>
              <a:t>AFFINITÁS </a:t>
            </a:r>
            <a:r>
              <a:rPr lang="en-US" dirty="0">
                <a:solidFill>
                  <a:schemeClr val="bg1"/>
                </a:solidFill>
              </a:rPr>
              <a:t>ÉRÉS </a:t>
            </a:r>
            <a:r>
              <a:rPr lang="en-US" dirty="0" err="1">
                <a:solidFill>
                  <a:schemeClr val="bg1"/>
                </a:solidFill>
              </a:rPr>
              <a:t>zajlik</a:t>
            </a:r>
            <a:endParaRPr lang="en-US" dirty="0">
              <a:solidFill>
                <a:schemeClr val="bg1"/>
              </a:solidFill>
            </a:endParaRPr>
          </a:p>
        </p:txBody>
      </p:sp>
      <p:graphicFrame>
        <p:nvGraphicFramePr>
          <p:cNvPr id="30724" name="Object 4"/>
          <p:cNvGraphicFramePr>
            <a:graphicFrameLocks noChangeAspect="1"/>
          </p:cNvGraphicFramePr>
          <p:nvPr/>
        </p:nvGraphicFramePr>
        <p:xfrm>
          <a:off x="457200" y="1828800"/>
          <a:ext cx="8153400" cy="4689475"/>
        </p:xfrm>
        <a:graphic>
          <a:graphicData uri="http://schemas.openxmlformats.org/presentationml/2006/ole">
            <mc:AlternateContent xmlns:mc="http://schemas.openxmlformats.org/markup-compatibility/2006">
              <mc:Choice xmlns:v="urn:schemas-microsoft-com:vml" Requires="v">
                <p:oleObj spid="_x0000_s163855" name="Image" r:id="rId3" imgW="9390752" imgH="5400635" progId="">
                  <p:embed/>
                </p:oleObj>
              </mc:Choice>
              <mc:Fallback>
                <p:oleObj name="Image" r:id="rId3" imgW="9390752" imgH="5400635"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828800"/>
                        <a:ext cx="8153400" cy="468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ext Box 3"/>
          <p:cNvSpPr txBox="1">
            <a:spLocks noChangeArrowheads="1"/>
          </p:cNvSpPr>
          <p:nvPr/>
        </p:nvSpPr>
        <p:spPr bwMode="auto">
          <a:xfrm>
            <a:off x="755650" y="908050"/>
            <a:ext cx="7620000" cy="1384995"/>
          </a:xfrm>
          <a:prstGeom prst="rect">
            <a:avLst/>
          </a:prstGeom>
          <a:noFill/>
          <a:ln w="9525">
            <a:noFill/>
            <a:miter lim="800000"/>
            <a:headEnd/>
            <a:tailEnd/>
          </a:ln>
          <a:effectLst/>
        </p:spPr>
        <p:txBody>
          <a:bodyPr>
            <a:spAutoFit/>
          </a:bodyPr>
          <a:lstStyle/>
          <a:p>
            <a:pPr marL="457200" indent="-457200">
              <a:spcBef>
                <a:spcPct val="50000"/>
              </a:spcBef>
              <a:buFontTx/>
              <a:buAutoNum type="arabicPeriod"/>
            </a:pPr>
            <a:r>
              <a:rPr lang="hu-HU" dirty="0" err="1">
                <a:solidFill>
                  <a:schemeClr val="bg1"/>
                </a:solidFill>
              </a:rPr>
              <a:t>Ig</a:t>
            </a:r>
            <a:r>
              <a:rPr lang="hu-HU" dirty="0">
                <a:solidFill>
                  <a:schemeClr val="bg1"/>
                </a:solidFill>
              </a:rPr>
              <a:t> gének variábilis </a:t>
            </a:r>
            <a:r>
              <a:rPr lang="hu-HU" dirty="0" err="1">
                <a:solidFill>
                  <a:schemeClr val="bg1"/>
                </a:solidFill>
              </a:rPr>
              <a:t>doménjeiben</a:t>
            </a:r>
            <a:r>
              <a:rPr lang="hu-HU" dirty="0">
                <a:solidFill>
                  <a:schemeClr val="bg1"/>
                </a:solidFill>
              </a:rPr>
              <a:t> </a:t>
            </a:r>
            <a:r>
              <a:rPr lang="hu-HU" u="sng" dirty="0">
                <a:solidFill>
                  <a:schemeClr val="bg1"/>
                </a:solidFill>
              </a:rPr>
              <a:t>szomatikus </a:t>
            </a:r>
            <a:r>
              <a:rPr lang="hu-HU" u="sng" dirty="0" err="1">
                <a:solidFill>
                  <a:schemeClr val="bg1"/>
                </a:solidFill>
              </a:rPr>
              <a:t>hipermutációval</a:t>
            </a:r>
            <a:r>
              <a:rPr lang="hu-HU" dirty="0">
                <a:solidFill>
                  <a:schemeClr val="bg1"/>
                </a:solidFill>
              </a:rPr>
              <a:t> </a:t>
            </a:r>
            <a:r>
              <a:rPr lang="hu-HU" dirty="0">
                <a:solidFill>
                  <a:srgbClr val="FFFF00"/>
                </a:solidFill>
              </a:rPr>
              <a:t>genetikai sokféleség</a:t>
            </a:r>
            <a:r>
              <a:rPr lang="hu-HU" dirty="0">
                <a:solidFill>
                  <a:schemeClr val="bg1"/>
                </a:solidFill>
              </a:rPr>
              <a:t> alakul ki</a:t>
            </a:r>
          </a:p>
          <a:p>
            <a:pPr marL="457200" indent="-457200">
              <a:spcBef>
                <a:spcPct val="50000"/>
              </a:spcBef>
            </a:pPr>
            <a:r>
              <a:rPr lang="hu-HU" dirty="0">
                <a:solidFill>
                  <a:schemeClr val="bg1"/>
                </a:solidFill>
              </a:rPr>
              <a:t>10</a:t>
            </a:r>
            <a:r>
              <a:rPr lang="hu-HU" baseline="30000" dirty="0">
                <a:solidFill>
                  <a:schemeClr val="bg1"/>
                </a:solidFill>
              </a:rPr>
              <a:t>6 </a:t>
            </a:r>
            <a:r>
              <a:rPr lang="hu-HU" dirty="0">
                <a:solidFill>
                  <a:schemeClr val="bg1"/>
                </a:solidFill>
              </a:rPr>
              <a:t>–</a:t>
            </a:r>
            <a:r>
              <a:rPr lang="hu-HU" dirty="0" err="1">
                <a:solidFill>
                  <a:schemeClr val="bg1"/>
                </a:solidFill>
              </a:rPr>
              <a:t>al</a:t>
            </a:r>
            <a:r>
              <a:rPr lang="hu-HU" dirty="0">
                <a:solidFill>
                  <a:schemeClr val="bg1"/>
                </a:solidFill>
              </a:rPr>
              <a:t> nagyobb</a:t>
            </a:r>
            <a:r>
              <a:rPr lang="hu-HU" baseline="30000" dirty="0">
                <a:solidFill>
                  <a:schemeClr val="bg1"/>
                </a:solidFill>
              </a:rPr>
              <a:t>  </a:t>
            </a:r>
            <a:r>
              <a:rPr lang="hu-HU" dirty="0">
                <a:solidFill>
                  <a:schemeClr val="bg1"/>
                </a:solidFill>
              </a:rPr>
              <a:t>mutációs ráta</a:t>
            </a:r>
          </a:p>
        </p:txBody>
      </p:sp>
      <p:sp>
        <p:nvSpPr>
          <p:cNvPr id="31749" name="Text Box 5"/>
          <p:cNvSpPr txBox="1">
            <a:spLocks noChangeArrowheads="1"/>
          </p:cNvSpPr>
          <p:nvPr/>
        </p:nvSpPr>
        <p:spPr bwMode="auto">
          <a:xfrm>
            <a:off x="2133600" y="328594"/>
            <a:ext cx="4724400" cy="457200"/>
          </a:xfrm>
          <a:prstGeom prst="rect">
            <a:avLst/>
          </a:prstGeom>
          <a:noFill/>
          <a:ln w="9525">
            <a:noFill/>
            <a:miter lim="800000"/>
            <a:headEnd/>
            <a:tailEnd/>
          </a:ln>
          <a:effectLst/>
        </p:spPr>
        <p:txBody>
          <a:bodyPr>
            <a:spAutoFit/>
          </a:bodyPr>
          <a:lstStyle/>
          <a:p>
            <a:pPr>
              <a:spcBef>
                <a:spcPct val="50000"/>
              </a:spcBef>
            </a:pPr>
            <a:r>
              <a:rPr lang="en-US" dirty="0">
                <a:solidFill>
                  <a:schemeClr val="bg1"/>
                </a:solidFill>
              </a:rPr>
              <a:t>AFFINITÁS ÉRÉS</a:t>
            </a:r>
          </a:p>
        </p:txBody>
      </p:sp>
      <p:graphicFrame>
        <p:nvGraphicFramePr>
          <p:cNvPr id="31750" name="Object 6"/>
          <p:cNvGraphicFramePr>
            <a:graphicFrameLocks noChangeAspect="1"/>
          </p:cNvGraphicFramePr>
          <p:nvPr/>
        </p:nvGraphicFramePr>
        <p:xfrm>
          <a:off x="1905000" y="2971800"/>
          <a:ext cx="5541963" cy="1168400"/>
        </p:xfrm>
        <a:graphic>
          <a:graphicData uri="http://schemas.openxmlformats.org/presentationml/2006/ole">
            <mc:AlternateContent xmlns:mc="http://schemas.openxmlformats.org/markup-compatibility/2006">
              <mc:Choice xmlns:v="urn:schemas-microsoft-com:vml" Requires="v">
                <p:oleObj spid="_x0000_s164879" name="Image" r:id="rId3" imgW="5540417" imgH="1169079" progId="">
                  <p:embed/>
                </p:oleObj>
              </mc:Choice>
              <mc:Fallback>
                <p:oleObj name="Image" r:id="rId3" imgW="5540417" imgH="1169079"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2971800"/>
                        <a:ext cx="5541963" cy="116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1751" name="Line 7"/>
          <p:cNvSpPr>
            <a:spLocks noChangeShapeType="1"/>
          </p:cNvSpPr>
          <p:nvPr/>
        </p:nvSpPr>
        <p:spPr bwMode="auto">
          <a:xfrm>
            <a:off x="3429000" y="2590800"/>
            <a:ext cx="0" cy="533400"/>
          </a:xfrm>
          <a:prstGeom prst="line">
            <a:avLst/>
          </a:prstGeom>
          <a:noFill/>
          <a:ln w="57150">
            <a:solidFill>
              <a:srgbClr val="FF0000"/>
            </a:solidFill>
            <a:round/>
            <a:headEnd/>
            <a:tailEnd type="triangle" w="med" len="med"/>
          </a:ln>
          <a:effectLst/>
        </p:spPr>
        <p:txBody>
          <a:bodyPr wrap="none" anchor="ctr"/>
          <a:lstStyle/>
          <a:p>
            <a:endParaRPr lang="hu-HU"/>
          </a:p>
        </p:txBody>
      </p:sp>
      <p:sp>
        <p:nvSpPr>
          <p:cNvPr id="31752" name="Line 8"/>
          <p:cNvSpPr>
            <a:spLocks noChangeShapeType="1"/>
          </p:cNvSpPr>
          <p:nvPr/>
        </p:nvSpPr>
        <p:spPr bwMode="auto">
          <a:xfrm>
            <a:off x="4267200" y="2590800"/>
            <a:ext cx="0" cy="533400"/>
          </a:xfrm>
          <a:prstGeom prst="line">
            <a:avLst/>
          </a:prstGeom>
          <a:noFill/>
          <a:ln w="57150">
            <a:solidFill>
              <a:srgbClr val="FF0000"/>
            </a:solidFill>
            <a:round/>
            <a:headEnd/>
            <a:tailEnd type="triangle" w="med" len="med"/>
          </a:ln>
          <a:effectLst/>
        </p:spPr>
        <p:txBody>
          <a:bodyPr wrap="none" anchor="ctr"/>
          <a:lstStyle/>
          <a:p>
            <a:endParaRPr lang="hu-HU"/>
          </a:p>
        </p:txBody>
      </p:sp>
      <p:sp>
        <p:nvSpPr>
          <p:cNvPr id="31753" name="Line 9"/>
          <p:cNvSpPr>
            <a:spLocks noChangeShapeType="1"/>
          </p:cNvSpPr>
          <p:nvPr/>
        </p:nvSpPr>
        <p:spPr bwMode="auto">
          <a:xfrm>
            <a:off x="4800600" y="2590800"/>
            <a:ext cx="0" cy="533400"/>
          </a:xfrm>
          <a:prstGeom prst="line">
            <a:avLst/>
          </a:prstGeom>
          <a:noFill/>
          <a:ln w="57150">
            <a:solidFill>
              <a:srgbClr val="FF0000"/>
            </a:solidFill>
            <a:round/>
            <a:headEnd/>
            <a:tailEnd type="triangle" w="med" len="med"/>
          </a:ln>
          <a:effectLst/>
        </p:spPr>
        <p:txBody>
          <a:bodyPr wrap="none" anchor="ctr"/>
          <a:lstStyle/>
          <a:p>
            <a:endParaRPr lang="hu-HU"/>
          </a:p>
        </p:txBody>
      </p:sp>
      <p:sp>
        <p:nvSpPr>
          <p:cNvPr id="31754" name="Text Box 10"/>
          <p:cNvSpPr txBox="1">
            <a:spLocks noChangeArrowheads="1"/>
          </p:cNvSpPr>
          <p:nvPr/>
        </p:nvSpPr>
        <p:spPr bwMode="auto">
          <a:xfrm>
            <a:off x="0" y="4581525"/>
            <a:ext cx="9144000" cy="1938992"/>
          </a:xfrm>
          <a:prstGeom prst="rect">
            <a:avLst/>
          </a:prstGeom>
          <a:noFill/>
          <a:ln w="9525">
            <a:noFill/>
            <a:miter lim="800000"/>
            <a:headEnd/>
            <a:tailEnd/>
          </a:ln>
          <a:effectLst/>
        </p:spPr>
        <p:txBody>
          <a:bodyPr>
            <a:spAutoFit/>
          </a:bodyPr>
          <a:lstStyle/>
          <a:p>
            <a:pPr>
              <a:spcBef>
                <a:spcPct val="50000"/>
              </a:spcBef>
            </a:pPr>
            <a:r>
              <a:rPr lang="hu-HU" dirty="0">
                <a:solidFill>
                  <a:schemeClr val="bg1"/>
                </a:solidFill>
              </a:rPr>
              <a:t>Mutált BCR – </a:t>
            </a:r>
            <a:r>
              <a:rPr lang="hu-HU" dirty="0" smtClean="0">
                <a:solidFill>
                  <a:schemeClr val="bg1"/>
                </a:solidFill>
              </a:rPr>
              <a:t>ha nagyobb az affinitás: az antigént </a:t>
            </a:r>
            <a:r>
              <a:rPr lang="hu-HU" dirty="0">
                <a:solidFill>
                  <a:schemeClr val="bg1"/>
                </a:solidFill>
              </a:rPr>
              <a:t>nagyobb eséllyel köti meg</a:t>
            </a:r>
          </a:p>
          <a:p>
            <a:pPr>
              <a:spcBef>
                <a:spcPct val="50000"/>
              </a:spcBef>
            </a:pPr>
            <a:endParaRPr lang="hu-HU" dirty="0">
              <a:solidFill>
                <a:schemeClr val="bg1"/>
              </a:solidFill>
            </a:endParaRPr>
          </a:p>
          <a:p>
            <a:pPr>
              <a:spcBef>
                <a:spcPct val="50000"/>
              </a:spcBef>
            </a:pPr>
            <a:r>
              <a:rPr lang="hu-HU" dirty="0">
                <a:solidFill>
                  <a:schemeClr val="bg1"/>
                </a:solidFill>
              </a:rPr>
              <a:t> </a:t>
            </a:r>
          </a:p>
        </p:txBody>
      </p:sp>
      <p:sp>
        <p:nvSpPr>
          <p:cNvPr id="31755" name="Rectangle 11"/>
          <p:cNvSpPr>
            <a:spLocks noChangeArrowheads="1"/>
          </p:cNvSpPr>
          <p:nvPr/>
        </p:nvSpPr>
        <p:spPr bwMode="auto">
          <a:xfrm>
            <a:off x="0" y="5734050"/>
            <a:ext cx="9144000" cy="830997"/>
          </a:xfrm>
          <a:prstGeom prst="rect">
            <a:avLst/>
          </a:prstGeom>
          <a:noFill/>
          <a:ln w="9525">
            <a:noFill/>
            <a:miter lim="800000"/>
            <a:headEnd/>
            <a:tailEnd/>
          </a:ln>
          <a:effectLst/>
        </p:spPr>
        <p:txBody>
          <a:bodyPr>
            <a:spAutoFit/>
          </a:bodyPr>
          <a:lstStyle/>
          <a:p>
            <a:r>
              <a:rPr lang="hu-HU" dirty="0">
                <a:solidFill>
                  <a:schemeClr val="bg1"/>
                </a:solidFill>
              </a:rPr>
              <a:t>2. </a:t>
            </a:r>
            <a:r>
              <a:rPr lang="hu-HU" u="sng" dirty="0">
                <a:solidFill>
                  <a:schemeClr val="bg1"/>
                </a:solidFill>
              </a:rPr>
              <a:t>Szelekció:</a:t>
            </a:r>
            <a:r>
              <a:rPr lang="hu-HU" dirty="0">
                <a:solidFill>
                  <a:schemeClr val="bg1"/>
                </a:solidFill>
              </a:rPr>
              <a:t> Az antigén a különböző sejtfelszíni </a:t>
            </a:r>
            <a:r>
              <a:rPr lang="hu-HU" dirty="0" err="1" smtClean="0">
                <a:solidFill>
                  <a:schemeClr val="bg1"/>
                </a:solidFill>
              </a:rPr>
              <a:t>BCR-t</a:t>
            </a:r>
            <a:r>
              <a:rPr lang="hu-HU" dirty="0" smtClean="0">
                <a:solidFill>
                  <a:schemeClr val="bg1"/>
                </a:solidFill>
              </a:rPr>
              <a:t> hordozó </a:t>
            </a:r>
            <a:r>
              <a:rPr lang="hu-HU" dirty="0">
                <a:solidFill>
                  <a:schemeClr val="bg1"/>
                </a:solidFill>
              </a:rPr>
              <a:t>B sejtek közül a </a:t>
            </a:r>
            <a:r>
              <a:rPr lang="hu-HU" dirty="0" smtClean="0">
                <a:solidFill>
                  <a:schemeClr val="bg1"/>
                </a:solidFill>
              </a:rPr>
              <a:t>legmegfelelőbbhez </a:t>
            </a:r>
            <a:r>
              <a:rPr lang="hu-HU" dirty="0">
                <a:solidFill>
                  <a:schemeClr val="bg1"/>
                </a:solidFill>
              </a:rPr>
              <a:t>kötődik.</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2"/>
          <p:cNvGrpSpPr>
            <a:grpSpLocks/>
          </p:cNvGrpSpPr>
          <p:nvPr/>
        </p:nvGrpSpPr>
        <p:grpSpPr bwMode="auto">
          <a:xfrm>
            <a:off x="7092950" y="560388"/>
            <a:ext cx="798513" cy="814387"/>
            <a:chOff x="4468" y="353"/>
            <a:chExt cx="503" cy="513"/>
          </a:xfrm>
        </p:grpSpPr>
        <p:sp>
          <p:nvSpPr>
            <p:cNvPr id="11267" name="Oval 3"/>
            <p:cNvSpPr>
              <a:spLocks noChangeArrowheads="1"/>
            </p:cNvSpPr>
            <p:nvPr/>
          </p:nvSpPr>
          <p:spPr bwMode="auto">
            <a:xfrm>
              <a:off x="4561" y="466"/>
              <a:ext cx="289" cy="284"/>
            </a:xfrm>
            <a:prstGeom prst="ellipse">
              <a:avLst/>
            </a:prstGeom>
            <a:noFill/>
            <a:ln w="9525">
              <a:solidFill>
                <a:schemeClr val="tx2"/>
              </a:solidFill>
              <a:round/>
              <a:headEnd/>
              <a:tailEnd/>
            </a:ln>
            <a:effectLst/>
          </p:spPr>
          <p:txBody>
            <a:bodyPr wrap="none" anchor="ctr"/>
            <a:lstStyle/>
            <a:p>
              <a:endParaRPr lang="hu-HU"/>
            </a:p>
          </p:txBody>
        </p:sp>
        <p:sp>
          <p:nvSpPr>
            <p:cNvPr id="11268" name="Oval 4" descr="Vastag átlós felfelé"/>
            <p:cNvSpPr>
              <a:spLocks noChangeArrowheads="1"/>
            </p:cNvSpPr>
            <p:nvPr/>
          </p:nvSpPr>
          <p:spPr bwMode="auto">
            <a:xfrm>
              <a:off x="4599" y="530"/>
              <a:ext cx="140" cy="137"/>
            </a:xfrm>
            <a:prstGeom prst="ellipse">
              <a:avLst/>
            </a:prstGeom>
            <a:pattFill prst="wdUpDiag">
              <a:fgClr>
                <a:schemeClr val="tx2"/>
              </a:fgClr>
              <a:bgClr>
                <a:schemeClr val="bg1"/>
              </a:bgClr>
            </a:pattFill>
            <a:ln w="9525">
              <a:solidFill>
                <a:schemeClr val="tx2"/>
              </a:solidFill>
              <a:round/>
              <a:headEnd/>
              <a:tailEnd/>
            </a:ln>
            <a:effectLst/>
          </p:spPr>
          <p:txBody>
            <a:bodyPr wrap="none" anchor="ctr"/>
            <a:lstStyle/>
            <a:p>
              <a:endParaRPr lang="hu-HU"/>
            </a:p>
          </p:txBody>
        </p:sp>
        <p:sp>
          <p:nvSpPr>
            <p:cNvPr id="11269" name="Freeform 5"/>
            <p:cNvSpPr>
              <a:spLocks/>
            </p:cNvSpPr>
            <p:nvPr/>
          </p:nvSpPr>
          <p:spPr bwMode="auto">
            <a:xfrm>
              <a:off x="4695" y="382"/>
              <a:ext cx="8" cy="95"/>
            </a:xfrm>
            <a:custGeom>
              <a:avLst/>
              <a:gdLst/>
              <a:ahLst/>
              <a:cxnLst>
                <a:cxn ang="0">
                  <a:pos x="0" y="0"/>
                </a:cxn>
                <a:cxn ang="0">
                  <a:pos x="0" y="94"/>
                </a:cxn>
                <a:cxn ang="0">
                  <a:pos x="7" y="94"/>
                </a:cxn>
                <a:cxn ang="0">
                  <a:pos x="7" y="0"/>
                </a:cxn>
                <a:cxn ang="0">
                  <a:pos x="0" y="0"/>
                </a:cxn>
              </a:cxnLst>
              <a:rect l="0" t="0" r="r" b="b"/>
              <a:pathLst>
                <a:path w="8" h="95">
                  <a:moveTo>
                    <a:pt x="0" y="0"/>
                  </a:moveTo>
                  <a:lnTo>
                    <a:pt x="0" y="94"/>
                  </a:lnTo>
                  <a:lnTo>
                    <a:pt x="7" y="94"/>
                  </a:lnTo>
                  <a:lnTo>
                    <a:pt x="7" y="0"/>
                  </a:lnTo>
                  <a:lnTo>
                    <a:pt x="0" y="0"/>
                  </a:lnTo>
                </a:path>
              </a:pathLst>
            </a:custGeom>
            <a:noFill/>
            <a:ln w="9525" cap="flat" cmpd="sng">
              <a:solidFill>
                <a:schemeClr val="tx2"/>
              </a:solidFill>
              <a:prstDash val="solid"/>
              <a:round/>
              <a:headEnd/>
              <a:tailEnd/>
            </a:ln>
            <a:effectLst/>
          </p:spPr>
          <p:txBody>
            <a:bodyPr/>
            <a:lstStyle/>
            <a:p>
              <a:endParaRPr lang="hu-HU"/>
            </a:p>
          </p:txBody>
        </p:sp>
        <p:sp>
          <p:nvSpPr>
            <p:cNvPr id="11270" name="Freeform 6"/>
            <p:cNvSpPr>
              <a:spLocks/>
            </p:cNvSpPr>
            <p:nvPr/>
          </p:nvSpPr>
          <p:spPr bwMode="auto">
            <a:xfrm>
              <a:off x="4654" y="355"/>
              <a:ext cx="50" cy="34"/>
            </a:xfrm>
            <a:custGeom>
              <a:avLst/>
              <a:gdLst/>
              <a:ahLst/>
              <a:cxnLst>
                <a:cxn ang="0">
                  <a:pos x="0" y="6"/>
                </a:cxn>
                <a:cxn ang="0">
                  <a:pos x="45" y="33"/>
                </a:cxn>
                <a:cxn ang="0">
                  <a:pos x="49" y="27"/>
                </a:cxn>
                <a:cxn ang="0">
                  <a:pos x="4" y="0"/>
                </a:cxn>
                <a:cxn ang="0">
                  <a:pos x="0" y="6"/>
                </a:cxn>
              </a:cxnLst>
              <a:rect l="0" t="0" r="r" b="b"/>
              <a:pathLst>
                <a:path w="50" h="34">
                  <a:moveTo>
                    <a:pt x="0" y="6"/>
                  </a:moveTo>
                  <a:lnTo>
                    <a:pt x="45" y="33"/>
                  </a:lnTo>
                  <a:lnTo>
                    <a:pt x="49" y="27"/>
                  </a:lnTo>
                  <a:lnTo>
                    <a:pt x="4" y="0"/>
                  </a:lnTo>
                  <a:lnTo>
                    <a:pt x="0" y="6"/>
                  </a:lnTo>
                </a:path>
              </a:pathLst>
            </a:custGeom>
            <a:noFill/>
            <a:ln w="9525" cap="flat" cmpd="sng">
              <a:solidFill>
                <a:schemeClr val="tx2"/>
              </a:solidFill>
              <a:prstDash val="solid"/>
              <a:round/>
              <a:headEnd/>
              <a:tailEnd/>
            </a:ln>
            <a:effectLst/>
          </p:spPr>
          <p:txBody>
            <a:bodyPr/>
            <a:lstStyle/>
            <a:p>
              <a:endParaRPr lang="hu-HU"/>
            </a:p>
          </p:txBody>
        </p:sp>
        <p:sp>
          <p:nvSpPr>
            <p:cNvPr id="11271" name="Freeform 7"/>
            <p:cNvSpPr>
              <a:spLocks/>
            </p:cNvSpPr>
            <p:nvPr/>
          </p:nvSpPr>
          <p:spPr bwMode="auto">
            <a:xfrm>
              <a:off x="4701" y="353"/>
              <a:ext cx="41" cy="38"/>
            </a:xfrm>
            <a:custGeom>
              <a:avLst/>
              <a:gdLst/>
              <a:ahLst/>
              <a:cxnLst>
                <a:cxn ang="0">
                  <a:pos x="0" y="32"/>
                </a:cxn>
                <a:cxn ang="0">
                  <a:pos x="35" y="0"/>
                </a:cxn>
                <a:cxn ang="0">
                  <a:pos x="40" y="5"/>
                </a:cxn>
                <a:cxn ang="0">
                  <a:pos x="5" y="37"/>
                </a:cxn>
                <a:cxn ang="0">
                  <a:pos x="0" y="32"/>
                </a:cxn>
              </a:cxnLst>
              <a:rect l="0" t="0" r="r" b="b"/>
              <a:pathLst>
                <a:path w="41" h="38">
                  <a:moveTo>
                    <a:pt x="0" y="32"/>
                  </a:moveTo>
                  <a:lnTo>
                    <a:pt x="35" y="0"/>
                  </a:lnTo>
                  <a:lnTo>
                    <a:pt x="40" y="5"/>
                  </a:lnTo>
                  <a:lnTo>
                    <a:pt x="5" y="37"/>
                  </a:lnTo>
                  <a:lnTo>
                    <a:pt x="0" y="32"/>
                  </a:lnTo>
                </a:path>
              </a:pathLst>
            </a:custGeom>
            <a:noFill/>
            <a:ln w="9525" cap="flat" cmpd="sng">
              <a:solidFill>
                <a:schemeClr val="tx2"/>
              </a:solidFill>
              <a:prstDash val="solid"/>
              <a:round/>
              <a:headEnd/>
              <a:tailEnd/>
            </a:ln>
            <a:effectLst/>
          </p:spPr>
          <p:txBody>
            <a:bodyPr/>
            <a:lstStyle/>
            <a:p>
              <a:endParaRPr lang="hu-HU"/>
            </a:p>
          </p:txBody>
        </p:sp>
        <p:sp>
          <p:nvSpPr>
            <p:cNvPr id="11272" name="Freeform 8"/>
            <p:cNvSpPr>
              <a:spLocks/>
            </p:cNvSpPr>
            <p:nvPr/>
          </p:nvSpPr>
          <p:spPr bwMode="auto">
            <a:xfrm>
              <a:off x="4806" y="436"/>
              <a:ext cx="75" cy="65"/>
            </a:xfrm>
            <a:custGeom>
              <a:avLst/>
              <a:gdLst/>
              <a:ahLst/>
              <a:cxnLst>
                <a:cxn ang="0">
                  <a:pos x="0" y="59"/>
                </a:cxn>
                <a:cxn ang="0">
                  <a:pos x="69" y="0"/>
                </a:cxn>
                <a:cxn ang="0">
                  <a:pos x="74" y="6"/>
                </a:cxn>
                <a:cxn ang="0">
                  <a:pos x="4" y="64"/>
                </a:cxn>
                <a:cxn ang="0">
                  <a:pos x="0" y="59"/>
                </a:cxn>
              </a:cxnLst>
              <a:rect l="0" t="0" r="r" b="b"/>
              <a:pathLst>
                <a:path w="75" h="65">
                  <a:moveTo>
                    <a:pt x="0" y="59"/>
                  </a:moveTo>
                  <a:lnTo>
                    <a:pt x="69" y="0"/>
                  </a:lnTo>
                  <a:lnTo>
                    <a:pt x="74" y="6"/>
                  </a:lnTo>
                  <a:lnTo>
                    <a:pt x="4" y="64"/>
                  </a:lnTo>
                  <a:lnTo>
                    <a:pt x="0" y="59"/>
                  </a:lnTo>
                </a:path>
              </a:pathLst>
            </a:custGeom>
            <a:noFill/>
            <a:ln w="9525" cap="flat" cmpd="sng">
              <a:solidFill>
                <a:schemeClr val="tx2"/>
              </a:solidFill>
              <a:prstDash val="solid"/>
              <a:round/>
              <a:headEnd/>
              <a:tailEnd/>
            </a:ln>
            <a:effectLst/>
          </p:spPr>
          <p:txBody>
            <a:bodyPr/>
            <a:lstStyle/>
            <a:p>
              <a:endParaRPr lang="hu-HU"/>
            </a:p>
          </p:txBody>
        </p:sp>
        <p:sp>
          <p:nvSpPr>
            <p:cNvPr id="11273" name="Freeform 9"/>
            <p:cNvSpPr>
              <a:spLocks/>
            </p:cNvSpPr>
            <p:nvPr/>
          </p:nvSpPr>
          <p:spPr bwMode="auto">
            <a:xfrm>
              <a:off x="4868" y="397"/>
              <a:ext cx="14" cy="38"/>
            </a:xfrm>
            <a:custGeom>
              <a:avLst/>
              <a:gdLst/>
              <a:ahLst/>
              <a:cxnLst>
                <a:cxn ang="0">
                  <a:pos x="6" y="37"/>
                </a:cxn>
                <a:cxn ang="0">
                  <a:pos x="0" y="1"/>
                </a:cxn>
                <a:cxn ang="0">
                  <a:pos x="8" y="0"/>
                </a:cxn>
                <a:cxn ang="0">
                  <a:pos x="13" y="37"/>
                </a:cxn>
                <a:cxn ang="0">
                  <a:pos x="6" y="37"/>
                </a:cxn>
              </a:cxnLst>
              <a:rect l="0" t="0" r="r" b="b"/>
              <a:pathLst>
                <a:path w="14" h="38">
                  <a:moveTo>
                    <a:pt x="6" y="37"/>
                  </a:moveTo>
                  <a:lnTo>
                    <a:pt x="0" y="1"/>
                  </a:lnTo>
                  <a:lnTo>
                    <a:pt x="8" y="0"/>
                  </a:lnTo>
                  <a:lnTo>
                    <a:pt x="13" y="37"/>
                  </a:lnTo>
                  <a:lnTo>
                    <a:pt x="6" y="37"/>
                  </a:lnTo>
                </a:path>
              </a:pathLst>
            </a:custGeom>
            <a:noFill/>
            <a:ln w="9525" cap="flat" cmpd="sng">
              <a:solidFill>
                <a:schemeClr val="tx2"/>
              </a:solidFill>
              <a:prstDash val="solid"/>
              <a:round/>
              <a:headEnd/>
              <a:tailEnd/>
            </a:ln>
            <a:effectLst/>
          </p:spPr>
          <p:txBody>
            <a:bodyPr/>
            <a:lstStyle/>
            <a:p>
              <a:endParaRPr lang="hu-HU"/>
            </a:p>
          </p:txBody>
        </p:sp>
        <p:sp>
          <p:nvSpPr>
            <p:cNvPr id="11274" name="Freeform 10"/>
            <p:cNvSpPr>
              <a:spLocks/>
            </p:cNvSpPr>
            <p:nvPr/>
          </p:nvSpPr>
          <p:spPr bwMode="auto">
            <a:xfrm>
              <a:off x="4875" y="440"/>
              <a:ext cx="44" cy="9"/>
            </a:xfrm>
            <a:custGeom>
              <a:avLst/>
              <a:gdLst/>
              <a:ahLst/>
              <a:cxnLst>
                <a:cxn ang="0">
                  <a:pos x="0" y="8"/>
                </a:cxn>
                <a:cxn ang="0">
                  <a:pos x="43" y="8"/>
                </a:cxn>
                <a:cxn ang="0">
                  <a:pos x="43" y="0"/>
                </a:cxn>
                <a:cxn ang="0">
                  <a:pos x="0" y="0"/>
                </a:cxn>
                <a:cxn ang="0">
                  <a:pos x="0" y="8"/>
                </a:cxn>
              </a:cxnLst>
              <a:rect l="0" t="0" r="r" b="b"/>
              <a:pathLst>
                <a:path w="44" h="9">
                  <a:moveTo>
                    <a:pt x="0" y="8"/>
                  </a:moveTo>
                  <a:lnTo>
                    <a:pt x="43" y="8"/>
                  </a:lnTo>
                  <a:lnTo>
                    <a:pt x="43" y="0"/>
                  </a:lnTo>
                  <a:lnTo>
                    <a:pt x="0" y="0"/>
                  </a:lnTo>
                  <a:lnTo>
                    <a:pt x="0" y="8"/>
                  </a:lnTo>
                </a:path>
              </a:pathLst>
            </a:custGeom>
            <a:noFill/>
            <a:ln w="9525" cap="flat" cmpd="sng">
              <a:solidFill>
                <a:schemeClr val="tx2"/>
              </a:solidFill>
              <a:prstDash val="solid"/>
              <a:round/>
              <a:headEnd/>
              <a:tailEnd/>
            </a:ln>
            <a:effectLst/>
          </p:spPr>
          <p:txBody>
            <a:bodyPr/>
            <a:lstStyle/>
            <a:p>
              <a:endParaRPr lang="hu-HU"/>
            </a:p>
          </p:txBody>
        </p:sp>
        <p:sp>
          <p:nvSpPr>
            <p:cNvPr id="11275" name="Freeform 11"/>
            <p:cNvSpPr>
              <a:spLocks/>
            </p:cNvSpPr>
            <p:nvPr/>
          </p:nvSpPr>
          <p:spPr bwMode="auto">
            <a:xfrm>
              <a:off x="4799" y="492"/>
              <a:ext cx="14" cy="18"/>
            </a:xfrm>
            <a:custGeom>
              <a:avLst/>
              <a:gdLst/>
              <a:ahLst/>
              <a:cxnLst>
                <a:cxn ang="0">
                  <a:pos x="5" y="0"/>
                </a:cxn>
                <a:cxn ang="0">
                  <a:pos x="0" y="14"/>
                </a:cxn>
                <a:cxn ang="0">
                  <a:pos x="7" y="17"/>
                </a:cxn>
                <a:cxn ang="0">
                  <a:pos x="13" y="2"/>
                </a:cxn>
                <a:cxn ang="0">
                  <a:pos x="5" y="0"/>
                </a:cxn>
              </a:cxnLst>
              <a:rect l="0" t="0" r="r" b="b"/>
              <a:pathLst>
                <a:path w="14" h="18">
                  <a:moveTo>
                    <a:pt x="5" y="0"/>
                  </a:moveTo>
                  <a:lnTo>
                    <a:pt x="0" y="14"/>
                  </a:lnTo>
                  <a:lnTo>
                    <a:pt x="7" y="17"/>
                  </a:lnTo>
                  <a:lnTo>
                    <a:pt x="13" y="2"/>
                  </a:lnTo>
                  <a:lnTo>
                    <a:pt x="5" y="0"/>
                  </a:lnTo>
                </a:path>
              </a:pathLst>
            </a:custGeom>
            <a:noFill/>
            <a:ln w="9525" cap="flat" cmpd="sng">
              <a:solidFill>
                <a:schemeClr val="tx2"/>
              </a:solidFill>
              <a:prstDash val="solid"/>
              <a:round/>
              <a:headEnd/>
              <a:tailEnd/>
            </a:ln>
            <a:effectLst/>
          </p:spPr>
          <p:txBody>
            <a:bodyPr/>
            <a:lstStyle/>
            <a:p>
              <a:endParaRPr lang="hu-HU"/>
            </a:p>
          </p:txBody>
        </p:sp>
        <p:sp>
          <p:nvSpPr>
            <p:cNvPr id="11276" name="Freeform 12"/>
            <p:cNvSpPr>
              <a:spLocks/>
            </p:cNvSpPr>
            <p:nvPr/>
          </p:nvSpPr>
          <p:spPr bwMode="auto">
            <a:xfrm>
              <a:off x="4842" y="587"/>
              <a:ext cx="77" cy="8"/>
            </a:xfrm>
            <a:custGeom>
              <a:avLst/>
              <a:gdLst/>
              <a:ahLst/>
              <a:cxnLst>
                <a:cxn ang="0">
                  <a:pos x="0" y="7"/>
                </a:cxn>
                <a:cxn ang="0">
                  <a:pos x="76" y="7"/>
                </a:cxn>
                <a:cxn ang="0">
                  <a:pos x="76" y="0"/>
                </a:cxn>
                <a:cxn ang="0">
                  <a:pos x="0" y="0"/>
                </a:cxn>
                <a:cxn ang="0">
                  <a:pos x="0" y="7"/>
                </a:cxn>
              </a:cxnLst>
              <a:rect l="0" t="0" r="r" b="b"/>
              <a:pathLst>
                <a:path w="77" h="8">
                  <a:moveTo>
                    <a:pt x="0" y="7"/>
                  </a:moveTo>
                  <a:lnTo>
                    <a:pt x="76" y="7"/>
                  </a:lnTo>
                  <a:lnTo>
                    <a:pt x="76" y="0"/>
                  </a:lnTo>
                  <a:lnTo>
                    <a:pt x="0" y="0"/>
                  </a:lnTo>
                  <a:lnTo>
                    <a:pt x="0" y="7"/>
                  </a:lnTo>
                </a:path>
              </a:pathLst>
            </a:custGeom>
            <a:noFill/>
            <a:ln w="9525" cap="flat" cmpd="sng">
              <a:solidFill>
                <a:schemeClr val="tx2"/>
              </a:solidFill>
              <a:prstDash val="solid"/>
              <a:round/>
              <a:headEnd/>
              <a:tailEnd/>
            </a:ln>
            <a:effectLst/>
          </p:spPr>
          <p:txBody>
            <a:bodyPr/>
            <a:lstStyle/>
            <a:p>
              <a:endParaRPr lang="hu-HU"/>
            </a:p>
          </p:txBody>
        </p:sp>
        <p:sp>
          <p:nvSpPr>
            <p:cNvPr id="11277" name="Freeform 13"/>
            <p:cNvSpPr>
              <a:spLocks/>
            </p:cNvSpPr>
            <p:nvPr/>
          </p:nvSpPr>
          <p:spPr bwMode="auto">
            <a:xfrm>
              <a:off x="4912" y="590"/>
              <a:ext cx="25" cy="10"/>
            </a:xfrm>
            <a:custGeom>
              <a:avLst/>
              <a:gdLst/>
              <a:ahLst/>
              <a:cxnLst>
                <a:cxn ang="0">
                  <a:pos x="0" y="2"/>
                </a:cxn>
                <a:cxn ang="0">
                  <a:pos x="24" y="0"/>
                </a:cxn>
                <a:cxn ang="0">
                  <a:pos x="24" y="7"/>
                </a:cxn>
                <a:cxn ang="0">
                  <a:pos x="0" y="9"/>
                </a:cxn>
                <a:cxn ang="0">
                  <a:pos x="0" y="2"/>
                </a:cxn>
              </a:cxnLst>
              <a:rect l="0" t="0" r="r" b="b"/>
              <a:pathLst>
                <a:path w="25" h="10">
                  <a:moveTo>
                    <a:pt x="0" y="2"/>
                  </a:moveTo>
                  <a:lnTo>
                    <a:pt x="24" y="0"/>
                  </a:lnTo>
                  <a:lnTo>
                    <a:pt x="24" y="7"/>
                  </a:lnTo>
                  <a:lnTo>
                    <a:pt x="0" y="9"/>
                  </a:lnTo>
                  <a:lnTo>
                    <a:pt x="0" y="2"/>
                  </a:lnTo>
                </a:path>
              </a:pathLst>
            </a:custGeom>
            <a:noFill/>
            <a:ln w="9525" cap="flat" cmpd="sng">
              <a:solidFill>
                <a:schemeClr val="tx2"/>
              </a:solidFill>
              <a:prstDash val="solid"/>
              <a:round/>
              <a:headEnd/>
              <a:tailEnd/>
            </a:ln>
            <a:effectLst/>
          </p:spPr>
          <p:txBody>
            <a:bodyPr/>
            <a:lstStyle/>
            <a:p>
              <a:endParaRPr lang="hu-HU"/>
            </a:p>
          </p:txBody>
        </p:sp>
        <p:sp>
          <p:nvSpPr>
            <p:cNvPr id="11278" name="Freeform 14"/>
            <p:cNvSpPr>
              <a:spLocks/>
            </p:cNvSpPr>
            <p:nvPr/>
          </p:nvSpPr>
          <p:spPr bwMode="auto">
            <a:xfrm>
              <a:off x="4930" y="554"/>
              <a:ext cx="31" cy="40"/>
            </a:xfrm>
            <a:custGeom>
              <a:avLst/>
              <a:gdLst/>
              <a:ahLst/>
              <a:cxnLst>
                <a:cxn ang="0">
                  <a:pos x="0" y="34"/>
                </a:cxn>
                <a:cxn ang="0">
                  <a:pos x="24" y="0"/>
                </a:cxn>
                <a:cxn ang="0">
                  <a:pos x="30" y="5"/>
                </a:cxn>
                <a:cxn ang="0">
                  <a:pos x="6" y="39"/>
                </a:cxn>
                <a:cxn ang="0">
                  <a:pos x="0" y="34"/>
                </a:cxn>
              </a:cxnLst>
              <a:rect l="0" t="0" r="r" b="b"/>
              <a:pathLst>
                <a:path w="31" h="40">
                  <a:moveTo>
                    <a:pt x="0" y="34"/>
                  </a:moveTo>
                  <a:lnTo>
                    <a:pt x="24" y="0"/>
                  </a:lnTo>
                  <a:lnTo>
                    <a:pt x="30" y="5"/>
                  </a:lnTo>
                  <a:lnTo>
                    <a:pt x="6" y="39"/>
                  </a:lnTo>
                  <a:lnTo>
                    <a:pt x="0" y="34"/>
                  </a:lnTo>
                </a:path>
              </a:pathLst>
            </a:custGeom>
            <a:noFill/>
            <a:ln w="9525" cap="flat" cmpd="sng">
              <a:solidFill>
                <a:schemeClr val="tx2"/>
              </a:solidFill>
              <a:prstDash val="solid"/>
              <a:round/>
              <a:headEnd/>
              <a:tailEnd/>
            </a:ln>
            <a:effectLst/>
          </p:spPr>
          <p:txBody>
            <a:bodyPr/>
            <a:lstStyle/>
            <a:p>
              <a:endParaRPr lang="hu-HU"/>
            </a:p>
          </p:txBody>
        </p:sp>
        <p:sp>
          <p:nvSpPr>
            <p:cNvPr id="11279" name="Freeform 15"/>
            <p:cNvSpPr>
              <a:spLocks/>
            </p:cNvSpPr>
            <p:nvPr/>
          </p:nvSpPr>
          <p:spPr bwMode="auto">
            <a:xfrm>
              <a:off x="4931" y="596"/>
              <a:ext cx="40" cy="35"/>
            </a:xfrm>
            <a:custGeom>
              <a:avLst/>
              <a:gdLst/>
              <a:ahLst/>
              <a:cxnLst>
                <a:cxn ang="0">
                  <a:pos x="0" y="5"/>
                </a:cxn>
                <a:cxn ang="0">
                  <a:pos x="35" y="34"/>
                </a:cxn>
                <a:cxn ang="0">
                  <a:pos x="39" y="29"/>
                </a:cxn>
                <a:cxn ang="0">
                  <a:pos x="5" y="0"/>
                </a:cxn>
                <a:cxn ang="0">
                  <a:pos x="0" y="5"/>
                </a:cxn>
              </a:cxnLst>
              <a:rect l="0" t="0" r="r" b="b"/>
              <a:pathLst>
                <a:path w="40" h="35">
                  <a:moveTo>
                    <a:pt x="0" y="5"/>
                  </a:moveTo>
                  <a:lnTo>
                    <a:pt x="35" y="34"/>
                  </a:lnTo>
                  <a:lnTo>
                    <a:pt x="39" y="29"/>
                  </a:lnTo>
                  <a:lnTo>
                    <a:pt x="5" y="0"/>
                  </a:lnTo>
                  <a:lnTo>
                    <a:pt x="0" y="5"/>
                  </a:lnTo>
                </a:path>
              </a:pathLst>
            </a:custGeom>
            <a:noFill/>
            <a:ln w="9525" cap="flat" cmpd="sng">
              <a:solidFill>
                <a:schemeClr val="tx2"/>
              </a:solidFill>
              <a:prstDash val="solid"/>
              <a:round/>
              <a:headEnd/>
              <a:tailEnd/>
            </a:ln>
            <a:effectLst/>
          </p:spPr>
          <p:txBody>
            <a:bodyPr/>
            <a:lstStyle/>
            <a:p>
              <a:endParaRPr lang="hu-HU"/>
            </a:p>
          </p:txBody>
        </p:sp>
        <p:sp>
          <p:nvSpPr>
            <p:cNvPr id="11280" name="Freeform 16"/>
            <p:cNvSpPr>
              <a:spLocks/>
            </p:cNvSpPr>
            <p:nvPr/>
          </p:nvSpPr>
          <p:spPr bwMode="auto">
            <a:xfrm>
              <a:off x="4703" y="733"/>
              <a:ext cx="8" cy="96"/>
            </a:xfrm>
            <a:custGeom>
              <a:avLst/>
              <a:gdLst/>
              <a:ahLst/>
              <a:cxnLst>
                <a:cxn ang="0">
                  <a:pos x="0" y="0"/>
                </a:cxn>
                <a:cxn ang="0">
                  <a:pos x="0" y="95"/>
                </a:cxn>
                <a:cxn ang="0">
                  <a:pos x="7" y="95"/>
                </a:cxn>
                <a:cxn ang="0">
                  <a:pos x="7" y="0"/>
                </a:cxn>
                <a:cxn ang="0">
                  <a:pos x="0" y="0"/>
                </a:cxn>
              </a:cxnLst>
              <a:rect l="0" t="0" r="r" b="b"/>
              <a:pathLst>
                <a:path w="8" h="96">
                  <a:moveTo>
                    <a:pt x="0" y="0"/>
                  </a:moveTo>
                  <a:lnTo>
                    <a:pt x="0" y="95"/>
                  </a:lnTo>
                  <a:lnTo>
                    <a:pt x="7" y="95"/>
                  </a:lnTo>
                  <a:lnTo>
                    <a:pt x="7" y="0"/>
                  </a:lnTo>
                  <a:lnTo>
                    <a:pt x="0" y="0"/>
                  </a:lnTo>
                </a:path>
              </a:pathLst>
            </a:custGeom>
            <a:noFill/>
            <a:ln w="9525" cap="flat" cmpd="sng">
              <a:solidFill>
                <a:schemeClr val="tx2"/>
              </a:solidFill>
              <a:prstDash val="solid"/>
              <a:round/>
              <a:headEnd/>
              <a:tailEnd/>
            </a:ln>
            <a:effectLst/>
          </p:spPr>
          <p:txBody>
            <a:bodyPr/>
            <a:lstStyle/>
            <a:p>
              <a:endParaRPr lang="hu-HU"/>
            </a:p>
          </p:txBody>
        </p:sp>
        <p:sp>
          <p:nvSpPr>
            <p:cNvPr id="11281" name="Freeform 17"/>
            <p:cNvSpPr>
              <a:spLocks/>
            </p:cNvSpPr>
            <p:nvPr/>
          </p:nvSpPr>
          <p:spPr bwMode="auto">
            <a:xfrm>
              <a:off x="4663" y="826"/>
              <a:ext cx="34" cy="40"/>
            </a:xfrm>
            <a:custGeom>
              <a:avLst/>
              <a:gdLst/>
              <a:ahLst/>
              <a:cxnLst>
                <a:cxn ang="0">
                  <a:pos x="27" y="0"/>
                </a:cxn>
                <a:cxn ang="0">
                  <a:pos x="0" y="34"/>
                </a:cxn>
                <a:cxn ang="0">
                  <a:pos x="7" y="39"/>
                </a:cxn>
                <a:cxn ang="0">
                  <a:pos x="33" y="5"/>
                </a:cxn>
                <a:cxn ang="0">
                  <a:pos x="27" y="0"/>
                </a:cxn>
              </a:cxnLst>
              <a:rect l="0" t="0" r="r" b="b"/>
              <a:pathLst>
                <a:path w="34" h="40">
                  <a:moveTo>
                    <a:pt x="27" y="0"/>
                  </a:moveTo>
                  <a:lnTo>
                    <a:pt x="0" y="34"/>
                  </a:lnTo>
                  <a:lnTo>
                    <a:pt x="7" y="39"/>
                  </a:lnTo>
                  <a:lnTo>
                    <a:pt x="33" y="5"/>
                  </a:lnTo>
                  <a:lnTo>
                    <a:pt x="27" y="0"/>
                  </a:lnTo>
                </a:path>
              </a:pathLst>
            </a:custGeom>
            <a:noFill/>
            <a:ln w="9525" cap="flat" cmpd="sng">
              <a:solidFill>
                <a:schemeClr val="tx2"/>
              </a:solidFill>
              <a:prstDash val="solid"/>
              <a:round/>
              <a:headEnd/>
              <a:tailEnd/>
            </a:ln>
            <a:effectLst/>
          </p:spPr>
          <p:txBody>
            <a:bodyPr/>
            <a:lstStyle/>
            <a:p>
              <a:endParaRPr lang="hu-HU"/>
            </a:p>
          </p:txBody>
        </p:sp>
        <p:sp>
          <p:nvSpPr>
            <p:cNvPr id="11282" name="Freeform 18"/>
            <p:cNvSpPr>
              <a:spLocks/>
            </p:cNvSpPr>
            <p:nvPr/>
          </p:nvSpPr>
          <p:spPr bwMode="auto">
            <a:xfrm>
              <a:off x="4709" y="831"/>
              <a:ext cx="28" cy="35"/>
            </a:xfrm>
            <a:custGeom>
              <a:avLst/>
              <a:gdLst/>
              <a:ahLst/>
              <a:cxnLst>
                <a:cxn ang="0">
                  <a:pos x="0" y="5"/>
                </a:cxn>
                <a:cxn ang="0">
                  <a:pos x="21" y="34"/>
                </a:cxn>
                <a:cxn ang="0">
                  <a:pos x="27" y="30"/>
                </a:cxn>
                <a:cxn ang="0">
                  <a:pos x="6" y="0"/>
                </a:cxn>
                <a:cxn ang="0">
                  <a:pos x="0" y="5"/>
                </a:cxn>
              </a:cxnLst>
              <a:rect l="0" t="0" r="r" b="b"/>
              <a:pathLst>
                <a:path w="28" h="35">
                  <a:moveTo>
                    <a:pt x="0" y="5"/>
                  </a:moveTo>
                  <a:lnTo>
                    <a:pt x="21" y="34"/>
                  </a:lnTo>
                  <a:lnTo>
                    <a:pt x="27" y="30"/>
                  </a:lnTo>
                  <a:lnTo>
                    <a:pt x="6" y="0"/>
                  </a:lnTo>
                  <a:lnTo>
                    <a:pt x="0" y="5"/>
                  </a:lnTo>
                </a:path>
              </a:pathLst>
            </a:custGeom>
            <a:noFill/>
            <a:ln w="9525" cap="flat" cmpd="sng">
              <a:solidFill>
                <a:schemeClr val="tx2"/>
              </a:solidFill>
              <a:prstDash val="solid"/>
              <a:round/>
              <a:headEnd/>
              <a:tailEnd/>
            </a:ln>
            <a:effectLst/>
          </p:spPr>
          <p:txBody>
            <a:bodyPr/>
            <a:lstStyle/>
            <a:p>
              <a:endParaRPr lang="hu-HU"/>
            </a:p>
          </p:txBody>
        </p:sp>
        <p:sp>
          <p:nvSpPr>
            <p:cNvPr id="11283" name="Freeform 19"/>
            <p:cNvSpPr>
              <a:spLocks/>
            </p:cNvSpPr>
            <p:nvPr/>
          </p:nvSpPr>
          <p:spPr bwMode="auto">
            <a:xfrm>
              <a:off x="4816" y="678"/>
              <a:ext cx="73" cy="61"/>
            </a:xfrm>
            <a:custGeom>
              <a:avLst/>
              <a:gdLst/>
              <a:ahLst/>
              <a:cxnLst>
                <a:cxn ang="0">
                  <a:pos x="0" y="6"/>
                </a:cxn>
                <a:cxn ang="0">
                  <a:pos x="67" y="60"/>
                </a:cxn>
                <a:cxn ang="0">
                  <a:pos x="72" y="54"/>
                </a:cxn>
                <a:cxn ang="0">
                  <a:pos x="5" y="0"/>
                </a:cxn>
                <a:cxn ang="0">
                  <a:pos x="0" y="6"/>
                </a:cxn>
              </a:cxnLst>
              <a:rect l="0" t="0" r="r" b="b"/>
              <a:pathLst>
                <a:path w="73" h="61">
                  <a:moveTo>
                    <a:pt x="0" y="6"/>
                  </a:moveTo>
                  <a:lnTo>
                    <a:pt x="67" y="60"/>
                  </a:lnTo>
                  <a:lnTo>
                    <a:pt x="72" y="54"/>
                  </a:lnTo>
                  <a:lnTo>
                    <a:pt x="5" y="0"/>
                  </a:lnTo>
                  <a:lnTo>
                    <a:pt x="0" y="6"/>
                  </a:lnTo>
                </a:path>
              </a:pathLst>
            </a:custGeom>
            <a:noFill/>
            <a:ln w="9525" cap="flat" cmpd="sng">
              <a:solidFill>
                <a:schemeClr val="tx2"/>
              </a:solidFill>
              <a:prstDash val="solid"/>
              <a:round/>
              <a:headEnd/>
              <a:tailEnd/>
            </a:ln>
            <a:effectLst/>
          </p:spPr>
          <p:txBody>
            <a:bodyPr/>
            <a:lstStyle/>
            <a:p>
              <a:endParaRPr lang="hu-HU"/>
            </a:p>
          </p:txBody>
        </p:sp>
        <p:sp>
          <p:nvSpPr>
            <p:cNvPr id="11284" name="Freeform 20"/>
            <p:cNvSpPr>
              <a:spLocks/>
            </p:cNvSpPr>
            <p:nvPr/>
          </p:nvSpPr>
          <p:spPr bwMode="auto">
            <a:xfrm>
              <a:off x="4884" y="724"/>
              <a:ext cx="38" cy="16"/>
            </a:xfrm>
            <a:custGeom>
              <a:avLst/>
              <a:gdLst/>
              <a:ahLst/>
              <a:cxnLst>
                <a:cxn ang="0">
                  <a:pos x="0" y="8"/>
                </a:cxn>
                <a:cxn ang="0">
                  <a:pos x="35" y="0"/>
                </a:cxn>
                <a:cxn ang="0">
                  <a:pos x="37" y="8"/>
                </a:cxn>
                <a:cxn ang="0">
                  <a:pos x="2" y="15"/>
                </a:cxn>
                <a:cxn ang="0">
                  <a:pos x="0" y="8"/>
                </a:cxn>
              </a:cxnLst>
              <a:rect l="0" t="0" r="r" b="b"/>
              <a:pathLst>
                <a:path w="38" h="16">
                  <a:moveTo>
                    <a:pt x="0" y="8"/>
                  </a:moveTo>
                  <a:lnTo>
                    <a:pt x="35" y="0"/>
                  </a:lnTo>
                  <a:lnTo>
                    <a:pt x="37" y="8"/>
                  </a:lnTo>
                  <a:lnTo>
                    <a:pt x="2" y="15"/>
                  </a:lnTo>
                  <a:lnTo>
                    <a:pt x="0" y="8"/>
                  </a:lnTo>
                </a:path>
              </a:pathLst>
            </a:custGeom>
            <a:noFill/>
            <a:ln w="9525" cap="flat" cmpd="sng">
              <a:solidFill>
                <a:schemeClr val="tx2"/>
              </a:solidFill>
              <a:prstDash val="solid"/>
              <a:round/>
              <a:headEnd/>
              <a:tailEnd/>
            </a:ln>
            <a:effectLst/>
          </p:spPr>
          <p:txBody>
            <a:bodyPr/>
            <a:lstStyle/>
            <a:p>
              <a:endParaRPr lang="hu-HU"/>
            </a:p>
          </p:txBody>
        </p:sp>
        <p:sp>
          <p:nvSpPr>
            <p:cNvPr id="11285" name="Freeform 21"/>
            <p:cNvSpPr>
              <a:spLocks/>
            </p:cNvSpPr>
            <p:nvPr/>
          </p:nvSpPr>
          <p:spPr bwMode="auto">
            <a:xfrm>
              <a:off x="4871" y="740"/>
              <a:ext cx="11" cy="46"/>
            </a:xfrm>
            <a:custGeom>
              <a:avLst/>
              <a:gdLst/>
              <a:ahLst/>
              <a:cxnLst>
                <a:cxn ang="0">
                  <a:pos x="3" y="0"/>
                </a:cxn>
                <a:cxn ang="0">
                  <a:pos x="0" y="44"/>
                </a:cxn>
                <a:cxn ang="0">
                  <a:pos x="7" y="45"/>
                </a:cxn>
                <a:cxn ang="0">
                  <a:pos x="10" y="0"/>
                </a:cxn>
                <a:cxn ang="0">
                  <a:pos x="3" y="0"/>
                </a:cxn>
              </a:cxnLst>
              <a:rect l="0" t="0" r="r" b="b"/>
              <a:pathLst>
                <a:path w="11" h="46">
                  <a:moveTo>
                    <a:pt x="3" y="0"/>
                  </a:moveTo>
                  <a:lnTo>
                    <a:pt x="0" y="44"/>
                  </a:lnTo>
                  <a:lnTo>
                    <a:pt x="7" y="45"/>
                  </a:lnTo>
                  <a:lnTo>
                    <a:pt x="10" y="0"/>
                  </a:lnTo>
                  <a:lnTo>
                    <a:pt x="3" y="0"/>
                  </a:lnTo>
                </a:path>
              </a:pathLst>
            </a:custGeom>
            <a:noFill/>
            <a:ln w="9525" cap="flat" cmpd="sng">
              <a:solidFill>
                <a:schemeClr val="tx2"/>
              </a:solidFill>
              <a:prstDash val="solid"/>
              <a:round/>
              <a:headEnd/>
              <a:tailEnd/>
            </a:ln>
            <a:effectLst/>
          </p:spPr>
          <p:txBody>
            <a:bodyPr/>
            <a:lstStyle/>
            <a:p>
              <a:endParaRPr lang="hu-HU"/>
            </a:p>
          </p:txBody>
        </p:sp>
        <p:sp>
          <p:nvSpPr>
            <p:cNvPr id="11286" name="Freeform 22"/>
            <p:cNvSpPr>
              <a:spLocks/>
            </p:cNvSpPr>
            <p:nvPr/>
          </p:nvSpPr>
          <p:spPr bwMode="auto">
            <a:xfrm>
              <a:off x="4517" y="679"/>
              <a:ext cx="73" cy="65"/>
            </a:xfrm>
            <a:custGeom>
              <a:avLst/>
              <a:gdLst/>
              <a:ahLst/>
              <a:cxnLst>
                <a:cxn ang="0">
                  <a:pos x="67" y="0"/>
                </a:cxn>
                <a:cxn ang="0">
                  <a:pos x="0" y="59"/>
                </a:cxn>
                <a:cxn ang="0">
                  <a:pos x="5" y="64"/>
                </a:cxn>
                <a:cxn ang="0">
                  <a:pos x="72" y="5"/>
                </a:cxn>
                <a:cxn ang="0">
                  <a:pos x="67" y="0"/>
                </a:cxn>
              </a:cxnLst>
              <a:rect l="0" t="0" r="r" b="b"/>
              <a:pathLst>
                <a:path w="73" h="65">
                  <a:moveTo>
                    <a:pt x="67" y="0"/>
                  </a:moveTo>
                  <a:lnTo>
                    <a:pt x="0" y="59"/>
                  </a:lnTo>
                  <a:lnTo>
                    <a:pt x="5" y="64"/>
                  </a:lnTo>
                  <a:lnTo>
                    <a:pt x="72" y="5"/>
                  </a:lnTo>
                  <a:lnTo>
                    <a:pt x="67" y="0"/>
                  </a:lnTo>
                </a:path>
              </a:pathLst>
            </a:custGeom>
            <a:noFill/>
            <a:ln w="9525" cap="flat" cmpd="sng">
              <a:solidFill>
                <a:schemeClr val="tx2"/>
              </a:solidFill>
              <a:prstDash val="solid"/>
              <a:round/>
              <a:headEnd/>
              <a:tailEnd/>
            </a:ln>
            <a:effectLst/>
          </p:spPr>
          <p:txBody>
            <a:bodyPr/>
            <a:lstStyle/>
            <a:p>
              <a:endParaRPr lang="hu-HU"/>
            </a:p>
          </p:txBody>
        </p:sp>
        <p:sp>
          <p:nvSpPr>
            <p:cNvPr id="11287" name="Freeform 23"/>
            <p:cNvSpPr>
              <a:spLocks/>
            </p:cNvSpPr>
            <p:nvPr/>
          </p:nvSpPr>
          <p:spPr bwMode="auto">
            <a:xfrm>
              <a:off x="4471" y="729"/>
              <a:ext cx="50" cy="16"/>
            </a:xfrm>
            <a:custGeom>
              <a:avLst/>
              <a:gdLst/>
              <a:ahLst/>
              <a:cxnLst>
                <a:cxn ang="0">
                  <a:pos x="48" y="15"/>
                </a:cxn>
                <a:cxn ang="0">
                  <a:pos x="0" y="7"/>
                </a:cxn>
                <a:cxn ang="0">
                  <a:pos x="1" y="0"/>
                </a:cxn>
                <a:cxn ang="0">
                  <a:pos x="49" y="7"/>
                </a:cxn>
                <a:cxn ang="0">
                  <a:pos x="48" y="15"/>
                </a:cxn>
              </a:cxnLst>
              <a:rect l="0" t="0" r="r" b="b"/>
              <a:pathLst>
                <a:path w="50" h="16">
                  <a:moveTo>
                    <a:pt x="48" y="15"/>
                  </a:moveTo>
                  <a:lnTo>
                    <a:pt x="0" y="7"/>
                  </a:lnTo>
                  <a:lnTo>
                    <a:pt x="1" y="0"/>
                  </a:lnTo>
                  <a:lnTo>
                    <a:pt x="49" y="7"/>
                  </a:lnTo>
                  <a:lnTo>
                    <a:pt x="48" y="15"/>
                  </a:lnTo>
                </a:path>
              </a:pathLst>
            </a:custGeom>
            <a:noFill/>
            <a:ln w="9525" cap="flat" cmpd="sng">
              <a:solidFill>
                <a:schemeClr val="tx2"/>
              </a:solidFill>
              <a:prstDash val="solid"/>
              <a:round/>
              <a:headEnd/>
              <a:tailEnd/>
            </a:ln>
            <a:effectLst/>
          </p:spPr>
          <p:txBody>
            <a:bodyPr/>
            <a:lstStyle/>
            <a:p>
              <a:endParaRPr lang="hu-HU"/>
            </a:p>
          </p:txBody>
        </p:sp>
        <p:sp>
          <p:nvSpPr>
            <p:cNvPr id="11288" name="Freeform 24"/>
            <p:cNvSpPr>
              <a:spLocks/>
            </p:cNvSpPr>
            <p:nvPr/>
          </p:nvSpPr>
          <p:spPr bwMode="auto">
            <a:xfrm>
              <a:off x="4508" y="749"/>
              <a:ext cx="16" cy="35"/>
            </a:xfrm>
            <a:custGeom>
              <a:avLst/>
              <a:gdLst/>
              <a:ahLst/>
              <a:cxnLst>
                <a:cxn ang="0">
                  <a:pos x="0" y="2"/>
                </a:cxn>
                <a:cxn ang="0">
                  <a:pos x="8" y="34"/>
                </a:cxn>
                <a:cxn ang="0">
                  <a:pos x="15" y="32"/>
                </a:cxn>
                <a:cxn ang="0">
                  <a:pos x="7" y="0"/>
                </a:cxn>
                <a:cxn ang="0">
                  <a:pos x="0" y="2"/>
                </a:cxn>
              </a:cxnLst>
              <a:rect l="0" t="0" r="r" b="b"/>
              <a:pathLst>
                <a:path w="16" h="35">
                  <a:moveTo>
                    <a:pt x="0" y="2"/>
                  </a:moveTo>
                  <a:lnTo>
                    <a:pt x="8" y="34"/>
                  </a:lnTo>
                  <a:lnTo>
                    <a:pt x="15" y="32"/>
                  </a:lnTo>
                  <a:lnTo>
                    <a:pt x="7" y="0"/>
                  </a:lnTo>
                  <a:lnTo>
                    <a:pt x="0" y="2"/>
                  </a:lnTo>
                </a:path>
              </a:pathLst>
            </a:custGeom>
            <a:noFill/>
            <a:ln w="9525" cap="flat" cmpd="sng">
              <a:solidFill>
                <a:schemeClr val="tx2"/>
              </a:solidFill>
              <a:prstDash val="solid"/>
              <a:round/>
              <a:headEnd/>
              <a:tailEnd/>
            </a:ln>
            <a:effectLst/>
          </p:spPr>
          <p:txBody>
            <a:bodyPr/>
            <a:lstStyle/>
            <a:p>
              <a:endParaRPr lang="hu-HU"/>
            </a:p>
          </p:txBody>
        </p:sp>
        <p:sp>
          <p:nvSpPr>
            <p:cNvPr id="11289" name="Freeform 25"/>
            <p:cNvSpPr>
              <a:spLocks/>
            </p:cNvSpPr>
            <p:nvPr/>
          </p:nvSpPr>
          <p:spPr bwMode="auto">
            <a:xfrm>
              <a:off x="4507" y="477"/>
              <a:ext cx="85" cy="54"/>
            </a:xfrm>
            <a:custGeom>
              <a:avLst/>
              <a:gdLst/>
              <a:ahLst/>
              <a:cxnLst>
                <a:cxn ang="0">
                  <a:pos x="80" y="53"/>
                </a:cxn>
                <a:cxn ang="0">
                  <a:pos x="0" y="7"/>
                </a:cxn>
                <a:cxn ang="0">
                  <a:pos x="4" y="0"/>
                </a:cxn>
                <a:cxn ang="0">
                  <a:pos x="84" y="47"/>
                </a:cxn>
                <a:cxn ang="0">
                  <a:pos x="80" y="53"/>
                </a:cxn>
              </a:cxnLst>
              <a:rect l="0" t="0" r="r" b="b"/>
              <a:pathLst>
                <a:path w="85" h="54">
                  <a:moveTo>
                    <a:pt x="80" y="53"/>
                  </a:moveTo>
                  <a:lnTo>
                    <a:pt x="0" y="7"/>
                  </a:lnTo>
                  <a:lnTo>
                    <a:pt x="4" y="0"/>
                  </a:lnTo>
                  <a:lnTo>
                    <a:pt x="84" y="47"/>
                  </a:lnTo>
                  <a:lnTo>
                    <a:pt x="80" y="53"/>
                  </a:lnTo>
                </a:path>
              </a:pathLst>
            </a:custGeom>
            <a:noFill/>
            <a:ln w="9525" cap="flat" cmpd="sng">
              <a:solidFill>
                <a:schemeClr val="tx2"/>
              </a:solidFill>
              <a:prstDash val="solid"/>
              <a:round/>
              <a:headEnd/>
              <a:tailEnd/>
            </a:ln>
            <a:effectLst/>
          </p:spPr>
          <p:txBody>
            <a:bodyPr/>
            <a:lstStyle/>
            <a:p>
              <a:endParaRPr lang="hu-HU"/>
            </a:p>
          </p:txBody>
        </p:sp>
        <p:sp>
          <p:nvSpPr>
            <p:cNvPr id="11290" name="Freeform 26"/>
            <p:cNvSpPr>
              <a:spLocks/>
            </p:cNvSpPr>
            <p:nvPr/>
          </p:nvSpPr>
          <p:spPr bwMode="auto">
            <a:xfrm>
              <a:off x="4468" y="477"/>
              <a:ext cx="43" cy="18"/>
            </a:xfrm>
            <a:custGeom>
              <a:avLst/>
              <a:gdLst/>
              <a:ahLst/>
              <a:cxnLst>
                <a:cxn ang="0">
                  <a:pos x="40" y="0"/>
                </a:cxn>
                <a:cxn ang="0">
                  <a:pos x="0" y="10"/>
                </a:cxn>
                <a:cxn ang="0">
                  <a:pos x="2" y="17"/>
                </a:cxn>
                <a:cxn ang="0">
                  <a:pos x="42" y="7"/>
                </a:cxn>
                <a:cxn ang="0">
                  <a:pos x="40" y="0"/>
                </a:cxn>
              </a:cxnLst>
              <a:rect l="0" t="0" r="r" b="b"/>
              <a:pathLst>
                <a:path w="43" h="18">
                  <a:moveTo>
                    <a:pt x="40" y="0"/>
                  </a:moveTo>
                  <a:lnTo>
                    <a:pt x="0" y="10"/>
                  </a:lnTo>
                  <a:lnTo>
                    <a:pt x="2" y="17"/>
                  </a:lnTo>
                  <a:lnTo>
                    <a:pt x="42" y="7"/>
                  </a:lnTo>
                  <a:lnTo>
                    <a:pt x="40" y="0"/>
                  </a:lnTo>
                </a:path>
              </a:pathLst>
            </a:custGeom>
            <a:noFill/>
            <a:ln w="9525" cap="flat" cmpd="sng">
              <a:solidFill>
                <a:schemeClr val="tx2"/>
              </a:solidFill>
              <a:prstDash val="solid"/>
              <a:round/>
              <a:headEnd/>
              <a:tailEnd/>
            </a:ln>
            <a:effectLst/>
          </p:spPr>
          <p:txBody>
            <a:bodyPr/>
            <a:lstStyle/>
            <a:p>
              <a:endParaRPr lang="hu-HU"/>
            </a:p>
          </p:txBody>
        </p:sp>
        <p:sp>
          <p:nvSpPr>
            <p:cNvPr id="11291" name="Freeform 27"/>
            <p:cNvSpPr>
              <a:spLocks/>
            </p:cNvSpPr>
            <p:nvPr/>
          </p:nvSpPr>
          <p:spPr bwMode="auto">
            <a:xfrm>
              <a:off x="4502" y="444"/>
              <a:ext cx="9" cy="35"/>
            </a:xfrm>
            <a:custGeom>
              <a:avLst/>
              <a:gdLst/>
              <a:ahLst/>
              <a:cxnLst>
                <a:cxn ang="0">
                  <a:pos x="0" y="34"/>
                </a:cxn>
                <a:cxn ang="0">
                  <a:pos x="0" y="0"/>
                </a:cxn>
                <a:cxn ang="0">
                  <a:pos x="8" y="0"/>
                </a:cxn>
                <a:cxn ang="0">
                  <a:pos x="8" y="34"/>
                </a:cxn>
                <a:cxn ang="0">
                  <a:pos x="0" y="34"/>
                </a:cxn>
              </a:cxnLst>
              <a:rect l="0" t="0" r="r" b="b"/>
              <a:pathLst>
                <a:path w="9" h="35">
                  <a:moveTo>
                    <a:pt x="0" y="34"/>
                  </a:moveTo>
                  <a:lnTo>
                    <a:pt x="0" y="0"/>
                  </a:lnTo>
                  <a:lnTo>
                    <a:pt x="8" y="0"/>
                  </a:lnTo>
                  <a:lnTo>
                    <a:pt x="8" y="34"/>
                  </a:lnTo>
                  <a:lnTo>
                    <a:pt x="0" y="34"/>
                  </a:lnTo>
                </a:path>
              </a:pathLst>
            </a:custGeom>
            <a:noFill/>
            <a:ln w="9525" cap="flat" cmpd="sng">
              <a:solidFill>
                <a:schemeClr val="tx2"/>
              </a:solidFill>
              <a:prstDash val="solid"/>
              <a:round/>
              <a:headEnd/>
              <a:tailEnd/>
            </a:ln>
            <a:effectLst/>
          </p:spPr>
          <p:txBody>
            <a:bodyPr/>
            <a:lstStyle/>
            <a:p>
              <a:endParaRPr lang="hu-HU"/>
            </a:p>
          </p:txBody>
        </p:sp>
      </p:grpSp>
      <p:grpSp>
        <p:nvGrpSpPr>
          <p:cNvPr id="11292" name="Group 28"/>
          <p:cNvGrpSpPr>
            <a:grpSpLocks/>
          </p:cNvGrpSpPr>
          <p:nvPr/>
        </p:nvGrpSpPr>
        <p:grpSpPr bwMode="auto">
          <a:xfrm>
            <a:off x="5940425" y="1273175"/>
            <a:ext cx="798513" cy="814388"/>
            <a:chOff x="3742" y="802"/>
            <a:chExt cx="503" cy="513"/>
          </a:xfrm>
        </p:grpSpPr>
        <p:sp>
          <p:nvSpPr>
            <p:cNvPr id="11293" name="Oval 29"/>
            <p:cNvSpPr>
              <a:spLocks noChangeArrowheads="1"/>
            </p:cNvSpPr>
            <p:nvPr/>
          </p:nvSpPr>
          <p:spPr bwMode="auto">
            <a:xfrm>
              <a:off x="3835" y="915"/>
              <a:ext cx="289" cy="285"/>
            </a:xfrm>
            <a:prstGeom prst="ellipse">
              <a:avLst/>
            </a:prstGeom>
            <a:noFill/>
            <a:ln w="9525">
              <a:solidFill>
                <a:schemeClr val="tx2"/>
              </a:solidFill>
              <a:round/>
              <a:headEnd/>
              <a:tailEnd/>
            </a:ln>
            <a:effectLst/>
          </p:spPr>
          <p:txBody>
            <a:bodyPr wrap="none" anchor="ctr"/>
            <a:lstStyle/>
            <a:p>
              <a:endParaRPr lang="hu-HU"/>
            </a:p>
          </p:txBody>
        </p:sp>
        <p:sp>
          <p:nvSpPr>
            <p:cNvPr id="11294" name="Oval 30" descr="Vastag átlós felfelé"/>
            <p:cNvSpPr>
              <a:spLocks noChangeArrowheads="1"/>
            </p:cNvSpPr>
            <p:nvPr/>
          </p:nvSpPr>
          <p:spPr bwMode="auto">
            <a:xfrm>
              <a:off x="3873" y="979"/>
              <a:ext cx="140" cy="137"/>
            </a:xfrm>
            <a:prstGeom prst="ellipse">
              <a:avLst/>
            </a:prstGeom>
            <a:pattFill prst="wdUpDiag">
              <a:fgClr>
                <a:schemeClr val="tx2"/>
              </a:fgClr>
              <a:bgClr>
                <a:schemeClr val="bg1"/>
              </a:bgClr>
            </a:pattFill>
            <a:ln w="9525">
              <a:solidFill>
                <a:schemeClr val="tx2"/>
              </a:solidFill>
              <a:round/>
              <a:headEnd/>
              <a:tailEnd/>
            </a:ln>
            <a:effectLst/>
          </p:spPr>
          <p:txBody>
            <a:bodyPr wrap="none" anchor="ctr"/>
            <a:lstStyle/>
            <a:p>
              <a:endParaRPr lang="hu-HU"/>
            </a:p>
          </p:txBody>
        </p:sp>
        <p:sp>
          <p:nvSpPr>
            <p:cNvPr id="11295" name="Freeform 31"/>
            <p:cNvSpPr>
              <a:spLocks/>
            </p:cNvSpPr>
            <p:nvPr/>
          </p:nvSpPr>
          <p:spPr bwMode="auto">
            <a:xfrm>
              <a:off x="3969" y="832"/>
              <a:ext cx="8" cy="94"/>
            </a:xfrm>
            <a:custGeom>
              <a:avLst/>
              <a:gdLst/>
              <a:ahLst/>
              <a:cxnLst>
                <a:cxn ang="0">
                  <a:pos x="0" y="0"/>
                </a:cxn>
                <a:cxn ang="0">
                  <a:pos x="0" y="93"/>
                </a:cxn>
                <a:cxn ang="0">
                  <a:pos x="7" y="93"/>
                </a:cxn>
                <a:cxn ang="0">
                  <a:pos x="7" y="0"/>
                </a:cxn>
                <a:cxn ang="0">
                  <a:pos x="0" y="0"/>
                </a:cxn>
              </a:cxnLst>
              <a:rect l="0" t="0" r="r" b="b"/>
              <a:pathLst>
                <a:path w="8" h="94">
                  <a:moveTo>
                    <a:pt x="0" y="0"/>
                  </a:moveTo>
                  <a:lnTo>
                    <a:pt x="0" y="93"/>
                  </a:lnTo>
                  <a:lnTo>
                    <a:pt x="7" y="93"/>
                  </a:lnTo>
                  <a:lnTo>
                    <a:pt x="7" y="0"/>
                  </a:lnTo>
                  <a:lnTo>
                    <a:pt x="0" y="0"/>
                  </a:lnTo>
                </a:path>
              </a:pathLst>
            </a:custGeom>
            <a:noFill/>
            <a:ln w="9525" cap="flat" cmpd="sng">
              <a:solidFill>
                <a:schemeClr val="tx2"/>
              </a:solidFill>
              <a:prstDash val="solid"/>
              <a:round/>
              <a:headEnd/>
              <a:tailEnd/>
            </a:ln>
            <a:effectLst/>
          </p:spPr>
          <p:txBody>
            <a:bodyPr/>
            <a:lstStyle/>
            <a:p>
              <a:endParaRPr lang="hu-HU"/>
            </a:p>
          </p:txBody>
        </p:sp>
        <p:sp>
          <p:nvSpPr>
            <p:cNvPr id="11296" name="Freeform 32"/>
            <p:cNvSpPr>
              <a:spLocks/>
            </p:cNvSpPr>
            <p:nvPr/>
          </p:nvSpPr>
          <p:spPr bwMode="auto">
            <a:xfrm>
              <a:off x="3928" y="804"/>
              <a:ext cx="50" cy="35"/>
            </a:xfrm>
            <a:custGeom>
              <a:avLst/>
              <a:gdLst/>
              <a:ahLst/>
              <a:cxnLst>
                <a:cxn ang="0">
                  <a:pos x="0" y="7"/>
                </a:cxn>
                <a:cxn ang="0">
                  <a:pos x="45" y="34"/>
                </a:cxn>
                <a:cxn ang="0">
                  <a:pos x="49" y="27"/>
                </a:cxn>
                <a:cxn ang="0">
                  <a:pos x="4" y="0"/>
                </a:cxn>
                <a:cxn ang="0">
                  <a:pos x="0" y="7"/>
                </a:cxn>
              </a:cxnLst>
              <a:rect l="0" t="0" r="r" b="b"/>
              <a:pathLst>
                <a:path w="50" h="35">
                  <a:moveTo>
                    <a:pt x="0" y="7"/>
                  </a:moveTo>
                  <a:lnTo>
                    <a:pt x="45" y="34"/>
                  </a:lnTo>
                  <a:lnTo>
                    <a:pt x="49" y="27"/>
                  </a:lnTo>
                  <a:lnTo>
                    <a:pt x="4" y="0"/>
                  </a:lnTo>
                  <a:lnTo>
                    <a:pt x="0" y="7"/>
                  </a:lnTo>
                </a:path>
              </a:pathLst>
            </a:custGeom>
            <a:noFill/>
            <a:ln w="9525" cap="flat" cmpd="sng">
              <a:solidFill>
                <a:schemeClr val="tx2"/>
              </a:solidFill>
              <a:prstDash val="solid"/>
              <a:round/>
              <a:headEnd/>
              <a:tailEnd/>
            </a:ln>
            <a:effectLst/>
          </p:spPr>
          <p:txBody>
            <a:bodyPr/>
            <a:lstStyle/>
            <a:p>
              <a:endParaRPr lang="hu-HU"/>
            </a:p>
          </p:txBody>
        </p:sp>
        <p:sp>
          <p:nvSpPr>
            <p:cNvPr id="11297" name="Freeform 33"/>
            <p:cNvSpPr>
              <a:spLocks/>
            </p:cNvSpPr>
            <p:nvPr/>
          </p:nvSpPr>
          <p:spPr bwMode="auto">
            <a:xfrm>
              <a:off x="3975" y="802"/>
              <a:ext cx="41" cy="39"/>
            </a:xfrm>
            <a:custGeom>
              <a:avLst/>
              <a:gdLst/>
              <a:ahLst/>
              <a:cxnLst>
                <a:cxn ang="0">
                  <a:pos x="0" y="32"/>
                </a:cxn>
                <a:cxn ang="0">
                  <a:pos x="35" y="0"/>
                </a:cxn>
                <a:cxn ang="0">
                  <a:pos x="40" y="6"/>
                </a:cxn>
                <a:cxn ang="0">
                  <a:pos x="5" y="38"/>
                </a:cxn>
                <a:cxn ang="0">
                  <a:pos x="0" y="32"/>
                </a:cxn>
              </a:cxnLst>
              <a:rect l="0" t="0" r="r" b="b"/>
              <a:pathLst>
                <a:path w="41" h="39">
                  <a:moveTo>
                    <a:pt x="0" y="32"/>
                  </a:moveTo>
                  <a:lnTo>
                    <a:pt x="35" y="0"/>
                  </a:lnTo>
                  <a:lnTo>
                    <a:pt x="40" y="6"/>
                  </a:lnTo>
                  <a:lnTo>
                    <a:pt x="5" y="38"/>
                  </a:lnTo>
                  <a:lnTo>
                    <a:pt x="0" y="32"/>
                  </a:lnTo>
                </a:path>
              </a:pathLst>
            </a:custGeom>
            <a:noFill/>
            <a:ln w="9525" cap="flat" cmpd="sng">
              <a:solidFill>
                <a:schemeClr val="tx2"/>
              </a:solidFill>
              <a:prstDash val="solid"/>
              <a:round/>
              <a:headEnd/>
              <a:tailEnd/>
            </a:ln>
            <a:effectLst/>
          </p:spPr>
          <p:txBody>
            <a:bodyPr/>
            <a:lstStyle/>
            <a:p>
              <a:endParaRPr lang="hu-HU"/>
            </a:p>
          </p:txBody>
        </p:sp>
        <p:sp>
          <p:nvSpPr>
            <p:cNvPr id="11298" name="Freeform 34"/>
            <p:cNvSpPr>
              <a:spLocks/>
            </p:cNvSpPr>
            <p:nvPr/>
          </p:nvSpPr>
          <p:spPr bwMode="auto">
            <a:xfrm>
              <a:off x="4080" y="885"/>
              <a:ext cx="75" cy="66"/>
            </a:xfrm>
            <a:custGeom>
              <a:avLst/>
              <a:gdLst/>
              <a:ahLst/>
              <a:cxnLst>
                <a:cxn ang="0">
                  <a:pos x="0" y="59"/>
                </a:cxn>
                <a:cxn ang="0">
                  <a:pos x="69" y="0"/>
                </a:cxn>
                <a:cxn ang="0">
                  <a:pos x="74" y="6"/>
                </a:cxn>
                <a:cxn ang="0">
                  <a:pos x="4" y="65"/>
                </a:cxn>
                <a:cxn ang="0">
                  <a:pos x="0" y="59"/>
                </a:cxn>
              </a:cxnLst>
              <a:rect l="0" t="0" r="r" b="b"/>
              <a:pathLst>
                <a:path w="75" h="66">
                  <a:moveTo>
                    <a:pt x="0" y="59"/>
                  </a:moveTo>
                  <a:lnTo>
                    <a:pt x="69" y="0"/>
                  </a:lnTo>
                  <a:lnTo>
                    <a:pt x="74" y="6"/>
                  </a:lnTo>
                  <a:lnTo>
                    <a:pt x="4" y="65"/>
                  </a:lnTo>
                  <a:lnTo>
                    <a:pt x="0" y="59"/>
                  </a:lnTo>
                </a:path>
              </a:pathLst>
            </a:custGeom>
            <a:noFill/>
            <a:ln w="9525" cap="flat" cmpd="sng">
              <a:solidFill>
                <a:schemeClr val="tx2"/>
              </a:solidFill>
              <a:prstDash val="solid"/>
              <a:round/>
              <a:headEnd/>
              <a:tailEnd/>
            </a:ln>
            <a:effectLst/>
          </p:spPr>
          <p:txBody>
            <a:bodyPr/>
            <a:lstStyle/>
            <a:p>
              <a:endParaRPr lang="hu-HU"/>
            </a:p>
          </p:txBody>
        </p:sp>
        <p:sp>
          <p:nvSpPr>
            <p:cNvPr id="11299" name="Freeform 35"/>
            <p:cNvSpPr>
              <a:spLocks/>
            </p:cNvSpPr>
            <p:nvPr/>
          </p:nvSpPr>
          <p:spPr bwMode="auto">
            <a:xfrm>
              <a:off x="4142" y="846"/>
              <a:ext cx="14" cy="39"/>
            </a:xfrm>
            <a:custGeom>
              <a:avLst/>
              <a:gdLst/>
              <a:ahLst/>
              <a:cxnLst>
                <a:cxn ang="0">
                  <a:pos x="6" y="38"/>
                </a:cxn>
                <a:cxn ang="0">
                  <a:pos x="0" y="1"/>
                </a:cxn>
                <a:cxn ang="0">
                  <a:pos x="8" y="0"/>
                </a:cxn>
                <a:cxn ang="0">
                  <a:pos x="13" y="37"/>
                </a:cxn>
                <a:cxn ang="0">
                  <a:pos x="6" y="38"/>
                </a:cxn>
              </a:cxnLst>
              <a:rect l="0" t="0" r="r" b="b"/>
              <a:pathLst>
                <a:path w="14" h="39">
                  <a:moveTo>
                    <a:pt x="6" y="38"/>
                  </a:moveTo>
                  <a:lnTo>
                    <a:pt x="0" y="1"/>
                  </a:lnTo>
                  <a:lnTo>
                    <a:pt x="8" y="0"/>
                  </a:lnTo>
                  <a:lnTo>
                    <a:pt x="13" y="37"/>
                  </a:lnTo>
                  <a:lnTo>
                    <a:pt x="6" y="38"/>
                  </a:lnTo>
                </a:path>
              </a:pathLst>
            </a:custGeom>
            <a:noFill/>
            <a:ln w="9525" cap="flat" cmpd="sng">
              <a:solidFill>
                <a:schemeClr val="tx2"/>
              </a:solidFill>
              <a:prstDash val="solid"/>
              <a:round/>
              <a:headEnd/>
              <a:tailEnd/>
            </a:ln>
            <a:effectLst/>
          </p:spPr>
          <p:txBody>
            <a:bodyPr/>
            <a:lstStyle/>
            <a:p>
              <a:endParaRPr lang="hu-HU"/>
            </a:p>
          </p:txBody>
        </p:sp>
        <p:sp>
          <p:nvSpPr>
            <p:cNvPr id="11300" name="Freeform 36"/>
            <p:cNvSpPr>
              <a:spLocks/>
            </p:cNvSpPr>
            <p:nvPr/>
          </p:nvSpPr>
          <p:spPr bwMode="auto">
            <a:xfrm>
              <a:off x="4149" y="890"/>
              <a:ext cx="44" cy="8"/>
            </a:xfrm>
            <a:custGeom>
              <a:avLst/>
              <a:gdLst/>
              <a:ahLst/>
              <a:cxnLst>
                <a:cxn ang="0">
                  <a:pos x="0" y="7"/>
                </a:cxn>
                <a:cxn ang="0">
                  <a:pos x="43" y="7"/>
                </a:cxn>
                <a:cxn ang="0">
                  <a:pos x="43" y="0"/>
                </a:cxn>
                <a:cxn ang="0">
                  <a:pos x="0" y="0"/>
                </a:cxn>
                <a:cxn ang="0">
                  <a:pos x="0" y="7"/>
                </a:cxn>
              </a:cxnLst>
              <a:rect l="0" t="0" r="r" b="b"/>
              <a:pathLst>
                <a:path w="44" h="8">
                  <a:moveTo>
                    <a:pt x="0" y="7"/>
                  </a:moveTo>
                  <a:lnTo>
                    <a:pt x="43" y="7"/>
                  </a:lnTo>
                  <a:lnTo>
                    <a:pt x="43" y="0"/>
                  </a:lnTo>
                  <a:lnTo>
                    <a:pt x="0" y="0"/>
                  </a:lnTo>
                  <a:lnTo>
                    <a:pt x="0" y="7"/>
                  </a:lnTo>
                </a:path>
              </a:pathLst>
            </a:custGeom>
            <a:noFill/>
            <a:ln w="9525" cap="flat" cmpd="sng">
              <a:solidFill>
                <a:schemeClr val="tx2"/>
              </a:solidFill>
              <a:prstDash val="solid"/>
              <a:round/>
              <a:headEnd/>
              <a:tailEnd/>
            </a:ln>
            <a:effectLst/>
          </p:spPr>
          <p:txBody>
            <a:bodyPr/>
            <a:lstStyle/>
            <a:p>
              <a:endParaRPr lang="hu-HU"/>
            </a:p>
          </p:txBody>
        </p:sp>
        <p:sp>
          <p:nvSpPr>
            <p:cNvPr id="11301" name="Freeform 37"/>
            <p:cNvSpPr>
              <a:spLocks/>
            </p:cNvSpPr>
            <p:nvPr/>
          </p:nvSpPr>
          <p:spPr bwMode="auto">
            <a:xfrm>
              <a:off x="4073" y="941"/>
              <a:ext cx="14" cy="18"/>
            </a:xfrm>
            <a:custGeom>
              <a:avLst/>
              <a:gdLst/>
              <a:ahLst/>
              <a:cxnLst>
                <a:cxn ang="0">
                  <a:pos x="5" y="0"/>
                </a:cxn>
                <a:cxn ang="0">
                  <a:pos x="0" y="15"/>
                </a:cxn>
                <a:cxn ang="0">
                  <a:pos x="7" y="17"/>
                </a:cxn>
                <a:cxn ang="0">
                  <a:pos x="13" y="3"/>
                </a:cxn>
                <a:cxn ang="0">
                  <a:pos x="5" y="0"/>
                </a:cxn>
              </a:cxnLst>
              <a:rect l="0" t="0" r="r" b="b"/>
              <a:pathLst>
                <a:path w="14" h="18">
                  <a:moveTo>
                    <a:pt x="5" y="0"/>
                  </a:moveTo>
                  <a:lnTo>
                    <a:pt x="0" y="15"/>
                  </a:lnTo>
                  <a:lnTo>
                    <a:pt x="7" y="17"/>
                  </a:lnTo>
                  <a:lnTo>
                    <a:pt x="13" y="3"/>
                  </a:lnTo>
                  <a:lnTo>
                    <a:pt x="5" y="0"/>
                  </a:lnTo>
                </a:path>
              </a:pathLst>
            </a:custGeom>
            <a:noFill/>
            <a:ln w="9525" cap="flat" cmpd="sng">
              <a:solidFill>
                <a:schemeClr val="tx2"/>
              </a:solidFill>
              <a:prstDash val="solid"/>
              <a:round/>
              <a:headEnd/>
              <a:tailEnd/>
            </a:ln>
            <a:effectLst/>
          </p:spPr>
          <p:txBody>
            <a:bodyPr/>
            <a:lstStyle/>
            <a:p>
              <a:endParaRPr lang="hu-HU"/>
            </a:p>
          </p:txBody>
        </p:sp>
        <p:sp>
          <p:nvSpPr>
            <p:cNvPr id="11302" name="Freeform 38"/>
            <p:cNvSpPr>
              <a:spLocks/>
            </p:cNvSpPr>
            <p:nvPr/>
          </p:nvSpPr>
          <p:spPr bwMode="auto">
            <a:xfrm>
              <a:off x="4117" y="1036"/>
              <a:ext cx="76" cy="9"/>
            </a:xfrm>
            <a:custGeom>
              <a:avLst/>
              <a:gdLst/>
              <a:ahLst/>
              <a:cxnLst>
                <a:cxn ang="0">
                  <a:pos x="0" y="8"/>
                </a:cxn>
                <a:cxn ang="0">
                  <a:pos x="75" y="8"/>
                </a:cxn>
                <a:cxn ang="0">
                  <a:pos x="75" y="0"/>
                </a:cxn>
                <a:cxn ang="0">
                  <a:pos x="0" y="0"/>
                </a:cxn>
                <a:cxn ang="0">
                  <a:pos x="0" y="8"/>
                </a:cxn>
              </a:cxnLst>
              <a:rect l="0" t="0" r="r" b="b"/>
              <a:pathLst>
                <a:path w="76" h="9">
                  <a:moveTo>
                    <a:pt x="0" y="8"/>
                  </a:moveTo>
                  <a:lnTo>
                    <a:pt x="75" y="8"/>
                  </a:lnTo>
                  <a:lnTo>
                    <a:pt x="75" y="0"/>
                  </a:lnTo>
                  <a:lnTo>
                    <a:pt x="0" y="0"/>
                  </a:lnTo>
                  <a:lnTo>
                    <a:pt x="0" y="8"/>
                  </a:lnTo>
                </a:path>
              </a:pathLst>
            </a:custGeom>
            <a:noFill/>
            <a:ln w="9525" cap="flat" cmpd="sng">
              <a:solidFill>
                <a:schemeClr val="tx2"/>
              </a:solidFill>
              <a:prstDash val="solid"/>
              <a:round/>
              <a:headEnd/>
              <a:tailEnd/>
            </a:ln>
            <a:effectLst/>
          </p:spPr>
          <p:txBody>
            <a:bodyPr/>
            <a:lstStyle/>
            <a:p>
              <a:endParaRPr lang="hu-HU"/>
            </a:p>
          </p:txBody>
        </p:sp>
        <p:sp>
          <p:nvSpPr>
            <p:cNvPr id="11303" name="Freeform 39"/>
            <p:cNvSpPr>
              <a:spLocks/>
            </p:cNvSpPr>
            <p:nvPr/>
          </p:nvSpPr>
          <p:spPr bwMode="auto">
            <a:xfrm>
              <a:off x="4186" y="1039"/>
              <a:ext cx="26" cy="11"/>
            </a:xfrm>
            <a:custGeom>
              <a:avLst/>
              <a:gdLst/>
              <a:ahLst/>
              <a:cxnLst>
                <a:cxn ang="0">
                  <a:pos x="0" y="2"/>
                </a:cxn>
                <a:cxn ang="0">
                  <a:pos x="24" y="0"/>
                </a:cxn>
                <a:cxn ang="0">
                  <a:pos x="25" y="7"/>
                </a:cxn>
                <a:cxn ang="0">
                  <a:pos x="1" y="10"/>
                </a:cxn>
                <a:cxn ang="0">
                  <a:pos x="0" y="2"/>
                </a:cxn>
              </a:cxnLst>
              <a:rect l="0" t="0" r="r" b="b"/>
              <a:pathLst>
                <a:path w="26" h="11">
                  <a:moveTo>
                    <a:pt x="0" y="2"/>
                  </a:moveTo>
                  <a:lnTo>
                    <a:pt x="24" y="0"/>
                  </a:lnTo>
                  <a:lnTo>
                    <a:pt x="25" y="7"/>
                  </a:lnTo>
                  <a:lnTo>
                    <a:pt x="1" y="10"/>
                  </a:lnTo>
                  <a:lnTo>
                    <a:pt x="0" y="2"/>
                  </a:lnTo>
                </a:path>
              </a:pathLst>
            </a:custGeom>
            <a:noFill/>
            <a:ln w="9525" cap="flat" cmpd="sng">
              <a:solidFill>
                <a:schemeClr val="tx2"/>
              </a:solidFill>
              <a:prstDash val="solid"/>
              <a:round/>
              <a:headEnd/>
              <a:tailEnd/>
            </a:ln>
            <a:effectLst/>
          </p:spPr>
          <p:txBody>
            <a:bodyPr/>
            <a:lstStyle/>
            <a:p>
              <a:endParaRPr lang="hu-HU"/>
            </a:p>
          </p:txBody>
        </p:sp>
        <p:sp>
          <p:nvSpPr>
            <p:cNvPr id="11304" name="Freeform 40"/>
            <p:cNvSpPr>
              <a:spLocks/>
            </p:cNvSpPr>
            <p:nvPr/>
          </p:nvSpPr>
          <p:spPr bwMode="auto">
            <a:xfrm>
              <a:off x="4204" y="1004"/>
              <a:ext cx="32" cy="39"/>
            </a:xfrm>
            <a:custGeom>
              <a:avLst/>
              <a:gdLst/>
              <a:ahLst/>
              <a:cxnLst>
                <a:cxn ang="0">
                  <a:pos x="0" y="34"/>
                </a:cxn>
                <a:cxn ang="0">
                  <a:pos x="24" y="0"/>
                </a:cxn>
                <a:cxn ang="0">
                  <a:pos x="31" y="4"/>
                </a:cxn>
                <a:cxn ang="0">
                  <a:pos x="7" y="38"/>
                </a:cxn>
                <a:cxn ang="0">
                  <a:pos x="0" y="34"/>
                </a:cxn>
              </a:cxnLst>
              <a:rect l="0" t="0" r="r" b="b"/>
              <a:pathLst>
                <a:path w="32" h="39">
                  <a:moveTo>
                    <a:pt x="0" y="34"/>
                  </a:moveTo>
                  <a:lnTo>
                    <a:pt x="24" y="0"/>
                  </a:lnTo>
                  <a:lnTo>
                    <a:pt x="31" y="4"/>
                  </a:lnTo>
                  <a:lnTo>
                    <a:pt x="7" y="38"/>
                  </a:lnTo>
                  <a:lnTo>
                    <a:pt x="0" y="34"/>
                  </a:lnTo>
                </a:path>
              </a:pathLst>
            </a:custGeom>
            <a:noFill/>
            <a:ln w="9525" cap="flat" cmpd="sng">
              <a:solidFill>
                <a:schemeClr val="tx2"/>
              </a:solidFill>
              <a:prstDash val="solid"/>
              <a:round/>
              <a:headEnd/>
              <a:tailEnd/>
            </a:ln>
            <a:effectLst/>
          </p:spPr>
          <p:txBody>
            <a:bodyPr/>
            <a:lstStyle/>
            <a:p>
              <a:endParaRPr lang="hu-HU"/>
            </a:p>
          </p:txBody>
        </p:sp>
        <p:sp>
          <p:nvSpPr>
            <p:cNvPr id="11305" name="Freeform 41"/>
            <p:cNvSpPr>
              <a:spLocks/>
            </p:cNvSpPr>
            <p:nvPr/>
          </p:nvSpPr>
          <p:spPr bwMode="auto">
            <a:xfrm>
              <a:off x="4205" y="1045"/>
              <a:ext cx="40" cy="36"/>
            </a:xfrm>
            <a:custGeom>
              <a:avLst/>
              <a:gdLst/>
              <a:ahLst/>
              <a:cxnLst>
                <a:cxn ang="0">
                  <a:pos x="0" y="5"/>
                </a:cxn>
                <a:cxn ang="0">
                  <a:pos x="35" y="35"/>
                </a:cxn>
                <a:cxn ang="0">
                  <a:pos x="39" y="29"/>
                </a:cxn>
                <a:cxn ang="0">
                  <a:pos x="5" y="0"/>
                </a:cxn>
                <a:cxn ang="0">
                  <a:pos x="0" y="5"/>
                </a:cxn>
              </a:cxnLst>
              <a:rect l="0" t="0" r="r" b="b"/>
              <a:pathLst>
                <a:path w="40" h="36">
                  <a:moveTo>
                    <a:pt x="0" y="5"/>
                  </a:moveTo>
                  <a:lnTo>
                    <a:pt x="35" y="35"/>
                  </a:lnTo>
                  <a:lnTo>
                    <a:pt x="39" y="29"/>
                  </a:lnTo>
                  <a:lnTo>
                    <a:pt x="5" y="0"/>
                  </a:lnTo>
                  <a:lnTo>
                    <a:pt x="0" y="5"/>
                  </a:lnTo>
                </a:path>
              </a:pathLst>
            </a:custGeom>
            <a:noFill/>
            <a:ln w="9525" cap="flat" cmpd="sng">
              <a:solidFill>
                <a:schemeClr val="tx2"/>
              </a:solidFill>
              <a:prstDash val="solid"/>
              <a:round/>
              <a:headEnd/>
              <a:tailEnd/>
            </a:ln>
            <a:effectLst/>
          </p:spPr>
          <p:txBody>
            <a:bodyPr/>
            <a:lstStyle/>
            <a:p>
              <a:endParaRPr lang="hu-HU"/>
            </a:p>
          </p:txBody>
        </p:sp>
        <p:sp>
          <p:nvSpPr>
            <p:cNvPr id="11306" name="Freeform 42"/>
            <p:cNvSpPr>
              <a:spLocks/>
            </p:cNvSpPr>
            <p:nvPr/>
          </p:nvSpPr>
          <p:spPr bwMode="auto">
            <a:xfrm>
              <a:off x="3977" y="1182"/>
              <a:ext cx="8" cy="97"/>
            </a:xfrm>
            <a:custGeom>
              <a:avLst/>
              <a:gdLst/>
              <a:ahLst/>
              <a:cxnLst>
                <a:cxn ang="0">
                  <a:pos x="0" y="0"/>
                </a:cxn>
                <a:cxn ang="0">
                  <a:pos x="0" y="96"/>
                </a:cxn>
                <a:cxn ang="0">
                  <a:pos x="7" y="96"/>
                </a:cxn>
                <a:cxn ang="0">
                  <a:pos x="7" y="0"/>
                </a:cxn>
                <a:cxn ang="0">
                  <a:pos x="0" y="0"/>
                </a:cxn>
              </a:cxnLst>
              <a:rect l="0" t="0" r="r" b="b"/>
              <a:pathLst>
                <a:path w="8" h="97">
                  <a:moveTo>
                    <a:pt x="0" y="0"/>
                  </a:moveTo>
                  <a:lnTo>
                    <a:pt x="0" y="96"/>
                  </a:lnTo>
                  <a:lnTo>
                    <a:pt x="7" y="96"/>
                  </a:lnTo>
                  <a:lnTo>
                    <a:pt x="7" y="0"/>
                  </a:lnTo>
                  <a:lnTo>
                    <a:pt x="0" y="0"/>
                  </a:lnTo>
                </a:path>
              </a:pathLst>
            </a:custGeom>
            <a:noFill/>
            <a:ln w="9525" cap="flat" cmpd="sng">
              <a:solidFill>
                <a:schemeClr val="tx2"/>
              </a:solidFill>
              <a:prstDash val="solid"/>
              <a:round/>
              <a:headEnd/>
              <a:tailEnd/>
            </a:ln>
            <a:effectLst/>
          </p:spPr>
          <p:txBody>
            <a:bodyPr/>
            <a:lstStyle/>
            <a:p>
              <a:endParaRPr lang="hu-HU"/>
            </a:p>
          </p:txBody>
        </p:sp>
        <p:sp>
          <p:nvSpPr>
            <p:cNvPr id="11307" name="Freeform 43"/>
            <p:cNvSpPr>
              <a:spLocks/>
            </p:cNvSpPr>
            <p:nvPr/>
          </p:nvSpPr>
          <p:spPr bwMode="auto">
            <a:xfrm>
              <a:off x="3937" y="1276"/>
              <a:ext cx="34" cy="39"/>
            </a:xfrm>
            <a:custGeom>
              <a:avLst/>
              <a:gdLst/>
              <a:ahLst/>
              <a:cxnLst>
                <a:cxn ang="0">
                  <a:pos x="27" y="0"/>
                </a:cxn>
                <a:cxn ang="0">
                  <a:pos x="0" y="34"/>
                </a:cxn>
                <a:cxn ang="0">
                  <a:pos x="7" y="38"/>
                </a:cxn>
                <a:cxn ang="0">
                  <a:pos x="33" y="4"/>
                </a:cxn>
                <a:cxn ang="0">
                  <a:pos x="27" y="0"/>
                </a:cxn>
              </a:cxnLst>
              <a:rect l="0" t="0" r="r" b="b"/>
              <a:pathLst>
                <a:path w="34" h="39">
                  <a:moveTo>
                    <a:pt x="27" y="0"/>
                  </a:moveTo>
                  <a:lnTo>
                    <a:pt x="0" y="34"/>
                  </a:lnTo>
                  <a:lnTo>
                    <a:pt x="7" y="38"/>
                  </a:lnTo>
                  <a:lnTo>
                    <a:pt x="33" y="4"/>
                  </a:lnTo>
                  <a:lnTo>
                    <a:pt x="27" y="0"/>
                  </a:lnTo>
                </a:path>
              </a:pathLst>
            </a:custGeom>
            <a:noFill/>
            <a:ln w="9525" cap="flat" cmpd="sng">
              <a:solidFill>
                <a:schemeClr val="tx2"/>
              </a:solidFill>
              <a:prstDash val="solid"/>
              <a:round/>
              <a:headEnd/>
              <a:tailEnd/>
            </a:ln>
            <a:effectLst/>
          </p:spPr>
          <p:txBody>
            <a:bodyPr/>
            <a:lstStyle/>
            <a:p>
              <a:endParaRPr lang="hu-HU"/>
            </a:p>
          </p:txBody>
        </p:sp>
        <p:sp>
          <p:nvSpPr>
            <p:cNvPr id="11308" name="Freeform 44"/>
            <p:cNvSpPr>
              <a:spLocks/>
            </p:cNvSpPr>
            <p:nvPr/>
          </p:nvSpPr>
          <p:spPr bwMode="auto">
            <a:xfrm>
              <a:off x="3983" y="1281"/>
              <a:ext cx="28" cy="34"/>
            </a:xfrm>
            <a:custGeom>
              <a:avLst/>
              <a:gdLst/>
              <a:ahLst/>
              <a:cxnLst>
                <a:cxn ang="0">
                  <a:pos x="0" y="4"/>
                </a:cxn>
                <a:cxn ang="0">
                  <a:pos x="21" y="33"/>
                </a:cxn>
                <a:cxn ang="0">
                  <a:pos x="27" y="29"/>
                </a:cxn>
                <a:cxn ang="0">
                  <a:pos x="6" y="0"/>
                </a:cxn>
                <a:cxn ang="0">
                  <a:pos x="0" y="4"/>
                </a:cxn>
              </a:cxnLst>
              <a:rect l="0" t="0" r="r" b="b"/>
              <a:pathLst>
                <a:path w="28" h="34">
                  <a:moveTo>
                    <a:pt x="0" y="4"/>
                  </a:moveTo>
                  <a:lnTo>
                    <a:pt x="21" y="33"/>
                  </a:lnTo>
                  <a:lnTo>
                    <a:pt x="27" y="29"/>
                  </a:lnTo>
                  <a:lnTo>
                    <a:pt x="6" y="0"/>
                  </a:lnTo>
                  <a:lnTo>
                    <a:pt x="0" y="4"/>
                  </a:lnTo>
                </a:path>
              </a:pathLst>
            </a:custGeom>
            <a:noFill/>
            <a:ln w="9525" cap="flat" cmpd="sng">
              <a:solidFill>
                <a:schemeClr val="tx2"/>
              </a:solidFill>
              <a:prstDash val="solid"/>
              <a:round/>
              <a:headEnd/>
              <a:tailEnd/>
            </a:ln>
            <a:effectLst/>
          </p:spPr>
          <p:txBody>
            <a:bodyPr/>
            <a:lstStyle/>
            <a:p>
              <a:endParaRPr lang="hu-HU"/>
            </a:p>
          </p:txBody>
        </p:sp>
        <p:sp>
          <p:nvSpPr>
            <p:cNvPr id="11309" name="Freeform 45"/>
            <p:cNvSpPr>
              <a:spLocks/>
            </p:cNvSpPr>
            <p:nvPr/>
          </p:nvSpPr>
          <p:spPr bwMode="auto">
            <a:xfrm>
              <a:off x="4090" y="1128"/>
              <a:ext cx="73" cy="61"/>
            </a:xfrm>
            <a:custGeom>
              <a:avLst/>
              <a:gdLst/>
              <a:ahLst/>
              <a:cxnLst>
                <a:cxn ang="0">
                  <a:pos x="0" y="6"/>
                </a:cxn>
                <a:cxn ang="0">
                  <a:pos x="67" y="60"/>
                </a:cxn>
                <a:cxn ang="0">
                  <a:pos x="72" y="54"/>
                </a:cxn>
                <a:cxn ang="0">
                  <a:pos x="5" y="0"/>
                </a:cxn>
                <a:cxn ang="0">
                  <a:pos x="0" y="6"/>
                </a:cxn>
              </a:cxnLst>
              <a:rect l="0" t="0" r="r" b="b"/>
              <a:pathLst>
                <a:path w="73" h="61">
                  <a:moveTo>
                    <a:pt x="0" y="6"/>
                  </a:moveTo>
                  <a:lnTo>
                    <a:pt x="67" y="60"/>
                  </a:lnTo>
                  <a:lnTo>
                    <a:pt x="72" y="54"/>
                  </a:lnTo>
                  <a:lnTo>
                    <a:pt x="5" y="0"/>
                  </a:lnTo>
                  <a:lnTo>
                    <a:pt x="0" y="6"/>
                  </a:lnTo>
                </a:path>
              </a:pathLst>
            </a:custGeom>
            <a:noFill/>
            <a:ln w="9525" cap="flat" cmpd="sng">
              <a:solidFill>
                <a:schemeClr val="tx2"/>
              </a:solidFill>
              <a:prstDash val="solid"/>
              <a:round/>
              <a:headEnd/>
              <a:tailEnd/>
            </a:ln>
            <a:effectLst/>
          </p:spPr>
          <p:txBody>
            <a:bodyPr/>
            <a:lstStyle/>
            <a:p>
              <a:endParaRPr lang="hu-HU"/>
            </a:p>
          </p:txBody>
        </p:sp>
        <p:sp>
          <p:nvSpPr>
            <p:cNvPr id="11310" name="Freeform 46"/>
            <p:cNvSpPr>
              <a:spLocks/>
            </p:cNvSpPr>
            <p:nvPr/>
          </p:nvSpPr>
          <p:spPr bwMode="auto">
            <a:xfrm>
              <a:off x="4158" y="1174"/>
              <a:ext cx="38" cy="15"/>
            </a:xfrm>
            <a:custGeom>
              <a:avLst/>
              <a:gdLst/>
              <a:ahLst/>
              <a:cxnLst>
                <a:cxn ang="0">
                  <a:pos x="0" y="7"/>
                </a:cxn>
                <a:cxn ang="0">
                  <a:pos x="35" y="0"/>
                </a:cxn>
                <a:cxn ang="0">
                  <a:pos x="37" y="7"/>
                </a:cxn>
                <a:cxn ang="0">
                  <a:pos x="2" y="14"/>
                </a:cxn>
                <a:cxn ang="0">
                  <a:pos x="0" y="7"/>
                </a:cxn>
              </a:cxnLst>
              <a:rect l="0" t="0" r="r" b="b"/>
              <a:pathLst>
                <a:path w="38" h="15">
                  <a:moveTo>
                    <a:pt x="0" y="7"/>
                  </a:moveTo>
                  <a:lnTo>
                    <a:pt x="35" y="0"/>
                  </a:lnTo>
                  <a:lnTo>
                    <a:pt x="37" y="7"/>
                  </a:lnTo>
                  <a:lnTo>
                    <a:pt x="2" y="14"/>
                  </a:lnTo>
                  <a:lnTo>
                    <a:pt x="0" y="7"/>
                  </a:lnTo>
                </a:path>
              </a:pathLst>
            </a:custGeom>
            <a:noFill/>
            <a:ln w="9525" cap="flat" cmpd="sng">
              <a:solidFill>
                <a:schemeClr val="tx2"/>
              </a:solidFill>
              <a:prstDash val="solid"/>
              <a:round/>
              <a:headEnd/>
              <a:tailEnd/>
            </a:ln>
            <a:effectLst/>
          </p:spPr>
          <p:txBody>
            <a:bodyPr/>
            <a:lstStyle/>
            <a:p>
              <a:endParaRPr lang="hu-HU"/>
            </a:p>
          </p:txBody>
        </p:sp>
        <p:sp>
          <p:nvSpPr>
            <p:cNvPr id="11311" name="Freeform 47"/>
            <p:cNvSpPr>
              <a:spLocks/>
            </p:cNvSpPr>
            <p:nvPr/>
          </p:nvSpPr>
          <p:spPr bwMode="auto">
            <a:xfrm>
              <a:off x="4145" y="1189"/>
              <a:ext cx="11" cy="46"/>
            </a:xfrm>
            <a:custGeom>
              <a:avLst/>
              <a:gdLst/>
              <a:ahLst/>
              <a:cxnLst>
                <a:cxn ang="0">
                  <a:pos x="3" y="0"/>
                </a:cxn>
                <a:cxn ang="0">
                  <a:pos x="0" y="45"/>
                </a:cxn>
                <a:cxn ang="0">
                  <a:pos x="7" y="45"/>
                </a:cxn>
                <a:cxn ang="0">
                  <a:pos x="10" y="1"/>
                </a:cxn>
                <a:cxn ang="0">
                  <a:pos x="3" y="0"/>
                </a:cxn>
              </a:cxnLst>
              <a:rect l="0" t="0" r="r" b="b"/>
              <a:pathLst>
                <a:path w="11" h="46">
                  <a:moveTo>
                    <a:pt x="3" y="0"/>
                  </a:moveTo>
                  <a:lnTo>
                    <a:pt x="0" y="45"/>
                  </a:lnTo>
                  <a:lnTo>
                    <a:pt x="7" y="45"/>
                  </a:lnTo>
                  <a:lnTo>
                    <a:pt x="10" y="1"/>
                  </a:lnTo>
                  <a:lnTo>
                    <a:pt x="3" y="0"/>
                  </a:lnTo>
                </a:path>
              </a:pathLst>
            </a:custGeom>
            <a:noFill/>
            <a:ln w="9525" cap="flat" cmpd="sng">
              <a:solidFill>
                <a:schemeClr val="tx2"/>
              </a:solidFill>
              <a:prstDash val="solid"/>
              <a:round/>
              <a:headEnd/>
              <a:tailEnd/>
            </a:ln>
            <a:effectLst/>
          </p:spPr>
          <p:txBody>
            <a:bodyPr/>
            <a:lstStyle/>
            <a:p>
              <a:endParaRPr lang="hu-HU"/>
            </a:p>
          </p:txBody>
        </p:sp>
        <p:sp>
          <p:nvSpPr>
            <p:cNvPr id="11312" name="Freeform 48"/>
            <p:cNvSpPr>
              <a:spLocks/>
            </p:cNvSpPr>
            <p:nvPr/>
          </p:nvSpPr>
          <p:spPr bwMode="auto">
            <a:xfrm>
              <a:off x="3791" y="1128"/>
              <a:ext cx="73" cy="65"/>
            </a:xfrm>
            <a:custGeom>
              <a:avLst/>
              <a:gdLst/>
              <a:ahLst/>
              <a:cxnLst>
                <a:cxn ang="0">
                  <a:pos x="67" y="0"/>
                </a:cxn>
                <a:cxn ang="0">
                  <a:pos x="0" y="59"/>
                </a:cxn>
                <a:cxn ang="0">
                  <a:pos x="5" y="64"/>
                </a:cxn>
                <a:cxn ang="0">
                  <a:pos x="72" y="6"/>
                </a:cxn>
                <a:cxn ang="0">
                  <a:pos x="67" y="0"/>
                </a:cxn>
              </a:cxnLst>
              <a:rect l="0" t="0" r="r" b="b"/>
              <a:pathLst>
                <a:path w="73" h="65">
                  <a:moveTo>
                    <a:pt x="67" y="0"/>
                  </a:moveTo>
                  <a:lnTo>
                    <a:pt x="0" y="59"/>
                  </a:lnTo>
                  <a:lnTo>
                    <a:pt x="5" y="64"/>
                  </a:lnTo>
                  <a:lnTo>
                    <a:pt x="72" y="6"/>
                  </a:lnTo>
                  <a:lnTo>
                    <a:pt x="67" y="0"/>
                  </a:lnTo>
                </a:path>
              </a:pathLst>
            </a:custGeom>
            <a:noFill/>
            <a:ln w="9525" cap="flat" cmpd="sng">
              <a:solidFill>
                <a:schemeClr val="tx2"/>
              </a:solidFill>
              <a:prstDash val="solid"/>
              <a:round/>
              <a:headEnd/>
              <a:tailEnd/>
            </a:ln>
            <a:effectLst/>
          </p:spPr>
          <p:txBody>
            <a:bodyPr/>
            <a:lstStyle/>
            <a:p>
              <a:endParaRPr lang="hu-HU"/>
            </a:p>
          </p:txBody>
        </p:sp>
        <p:sp>
          <p:nvSpPr>
            <p:cNvPr id="11313" name="Freeform 49"/>
            <p:cNvSpPr>
              <a:spLocks/>
            </p:cNvSpPr>
            <p:nvPr/>
          </p:nvSpPr>
          <p:spPr bwMode="auto">
            <a:xfrm>
              <a:off x="3745" y="1178"/>
              <a:ext cx="50" cy="16"/>
            </a:xfrm>
            <a:custGeom>
              <a:avLst/>
              <a:gdLst/>
              <a:ahLst/>
              <a:cxnLst>
                <a:cxn ang="0">
                  <a:pos x="48" y="15"/>
                </a:cxn>
                <a:cxn ang="0">
                  <a:pos x="0" y="8"/>
                </a:cxn>
                <a:cxn ang="0">
                  <a:pos x="1" y="0"/>
                </a:cxn>
                <a:cxn ang="0">
                  <a:pos x="49" y="8"/>
                </a:cxn>
                <a:cxn ang="0">
                  <a:pos x="48" y="15"/>
                </a:cxn>
              </a:cxnLst>
              <a:rect l="0" t="0" r="r" b="b"/>
              <a:pathLst>
                <a:path w="50" h="16">
                  <a:moveTo>
                    <a:pt x="48" y="15"/>
                  </a:moveTo>
                  <a:lnTo>
                    <a:pt x="0" y="8"/>
                  </a:lnTo>
                  <a:lnTo>
                    <a:pt x="1" y="0"/>
                  </a:lnTo>
                  <a:lnTo>
                    <a:pt x="49" y="8"/>
                  </a:lnTo>
                  <a:lnTo>
                    <a:pt x="48" y="15"/>
                  </a:lnTo>
                </a:path>
              </a:pathLst>
            </a:custGeom>
            <a:noFill/>
            <a:ln w="9525" cap="flat" cmpd="sng">
              <a:solidFill>
                <a:schemeClr val="tx2"/>
              </a:solidFill>
              <a:prstDash val="solid"/>
              <a:round/>
              <a:headEnd/>
              <a:tailEnd/>
            </a:ln>
            <a:effectLst/>
          </p:spPr>
          <p:txBody>
            <a:bodyPr/>
            <a:lstStyle/>
            <a:p>
              <a:endParaRPr lang="hu-HU"/>
            </a:p>
          </p:txBody>
        </p:sp>
        <p:sp>
          <p:nvSpPr>
            <p:cNvPr id="11314" name="Freeform 50"/>
            <p:cNvSpPr>
              <a:spLocks/>
            </p:cNvSpPr>
            <p:nvPr/>
          </p:nvSpPr>
          <p:spPr bwMode="auto">
            <a:xfrm>
              <a:off x="3782" y="1198"/>
              <a:ext cx="16" cy="35"/>
            </a:xfrm>
            <a:custGeom>
              <a:avLst/>
              <a:gdLst/>
              <a:ahLst/>
              <a:cxnLst>
                <a:cxn ang="0">
                  <a:pos x="0" y="2"/>
                </a:cxn>
                <a:cxn ang="0">
                  <a:pos x="8" y="34"/>
                </a:cxn>
                <a:cxn ang="0">
                  <a:pos x="15" y="32"/>
                </a:cxn>
                <a:cxn ang="0">
                  <a:pos x="7" y="0"/>
                </a:cxn>
                <a:cxn ang="0">
                  <a:pos x="0" y="2"/>
                </a:cxn>
              </a:cxnLst>
              <a:rect l="0" t="0" r="r" b="b"/>
              <a:pathLst>
                <a:path w="16" h="35">
                  <a:moveTo>
                    <a:pt x="0" y="2"/>
                  </a:moveTo>
                  <a:lnTo>
                    <a:pt x="8" y="34"/>
                  </a:lnTo>
                  <a:lnTo>
                    <a:pt x="15" y="32"/>
                  </a:lnTo>
                  <a:lnTo>
                    <a:pt x="7" y="0"/>
                  </a:lnTo>
                  <a:lnTo>
                    <a:pt x="0" y="2"/>
                  </a:lnTo>
                </a:path>
              </a:pathLst>
            </a:custGeom>
            <a:noFill/>
            <a:ln w="9525" cap="flat" cmpd="sng">
              <a:solidFill>
                <a:schemeClr val="tx2"/>
              </a:solidFill>
              <a:prstDash val="solid"/>
              <a:round/>
              <a:headEnd/>
              <a:tailEnd/>
            </a:ln>
            <a:effectLst/>
          </p:spPr>
          <p:txBody>
            <a:bodyPr/>
            <a:lstStyle/>
            <a:p>
              <a:endParaRPr lang="hu-HU"/>
            </a:p>
          </p:txBody>
        </p:sp>
        <p:sp>
          <p:nvSpPr>
            <p:cNvPr id="11315" name="Freeform 51"/>
            <p:cNvSpPr>
              <a:spLocks/>
            </p:cNvSpPr>
            <p:nvPr/>
          </p:nvSpPr>
          <p:spPr bwMode="auto">
            <a:xfrm>
              <a:off x="3781" y="927"/>
              <a:ext cx="85" cy="54"/>
            </a:xfrm>
            <a:custGeom>
              <a:avLst/>
              <a:gdLst/>
              <a:ahLst/>
              <a:cxnLst>
                <a:cxn ang="0">
                  <a:pos x="80" y="53"/>
                </a:cxn>
                <a:cxn ang="0">
                  <a:pos x="0" y="6"/>
                </a:cxn>
                <a:cxn ang="0">
                  <a:pos x="4" y="0"/>
                </a:cxn>
                <a:cxn ang="0">
                  <a:pos x="84" y="46"/>
                </a:cxn>
                <a:cxn ang="0">
                  <a:pos x="80" y="53"/>
                </a:cxn>
              </a:cxnLst>
              <a:rect l="0" t="0" r="r" b="b"/>
              <a:pathLst>
                <a:path w="85" h="54">
                  <a:moveTo>
                    <a:pt x="80" y="53"/>
                  </a:moveTo>
                  <a:lnTo>
                    <a:pt x="0" y="6"/>
                  </a:lnTo>
                  <a:lnTo>
                    <a:pt x="4" y="0"/>
                  </a:lnTo>
                  <a:lnTo>
                    <a:pt x="84" y="46"/>
                  </a:lnTo>
                  <a:lnTo>
                    <a:pt x="80" y="53"/>
                  </a:lnTo>
                </a:path>
              </a:pathLst>
            </a:custGeom>
            <a:noFill/>
            <a:ln w="9525" cap="flat" cmpd="sng">
              <a:solidFill>
                <a:schemeClr val="tx2"/>
              </a:solidFill>
              <a:prstDash val="solid"/>
              <a:round/>
              <a:headEnd/>
              <a:tailEnd/>
            </a:ln>
            <a:effectLst/>
          </p:spPr>
          <p:txBody>
            <a:bodyPr/>
            <a:lstStyle/>
            <a:p>
              <a:endParaRPr lang="hu-HU"/>
            </a:p>
          </p:txBody>
        </p:sp>
        <p:sp>
          <p:nvSpPr>
            <p:cNvPr id="11316" name="Freeform 52"/>
            <p:cNvSpPr>
              <a:spLocks/>
            </p:cNvSpPr>
            <p:nvPr/>
          </p:nvSpPr>
          <p:spPr bwMode="auto">
            <a:xfrm>
              <a:off x="3742" y="926"/>
              <a:ext cx="43" cy="18"/>
            </a:xfrm>
            <a:custGeom>
              <a:avLst/>
              <a:gdLst/>
              <a:ahLst/>
              <a:cxnLst>
                <a:cxn ang="0">
                  <a:pos x="40" y="0"/>
                </a:cxn>
                <a:cxn ang="0">
                  <a:pos x="0" y="10"/>
                </a:cxn>
                <a:cxn ang="0">
                  <a:pos x="2" y="17"/>
                </a:cxn>
                <a:cxn ang="0">
                  <a:pos x="42" y="8"/>
                </a:cxn>
                <a:cxn ang="0">
                  <a:pos x="40" y="0"/>
                </a:cxn>
              </a:cxnLst>
              <a:rect l="0" t="0" r="r" b="b"/>
              <a:pathLst>
                <a:path w="43" h="18">
                  <a:moveTo>
                    <a:pt x="40" y="0"/>
                  </a:moveTo>
                  <a:lnTo>
                    <a:pt x="0" y="10"/>
                  </a:lnTo>
                  <a:lnTo>
                    <a:pt x="2" y="17"/>
                  </a:lnTo>
                  <a:lnTo>
                    <a:pt x="42" y="8"/>
                  </a:lnTo>
                  <a:lnTo>
                    <a:pt x="40" y="0"/>
                  </a:lnTo>
                </a:path>
              </a:pathLst>
            </a:custGeom>
            <a:noFill/>
            <a:ln w="9525" cap="flat" cmpd="sng">
              <a:solidFill>
                <a:schemeClr val="tx2"/>
              </a:solidFill>
              <a:prstDash val="solid"/>
              <a:round/>
              <a:headEnd/>
              <a:tailEnd/>
            </a:ln>
            <a:effectLst/>
          </p:spPr>
          <p:txBody>
            <a:bodyPr/>
            <a:lstStyle/>
            <a:p>
              <a:endParaRPr lang="hu-HU"/>
            </a:p>
          </p:txBody>
        </p:sp>
        <p:sp>
          <p:nvSpPr>
            <p:cNvPr id="11317" name="Freeform 53"/>
            <p:cNvSpPr>
              <a:spLocks/>
            </p:cNvSpPr>
            <p:nvPr/>
          </p:nvSpPr>
          <p:spPr bwMode="auto">
            <a:xfrm>
              <a:off x="3776" y="893"/>
              <a:ext cx="9" cy="36"/>
            </a:xfrm>
            <a:custGeom>
              <a:avLst/>
              <a:gdLst/>
              <a:ahLst/>
              <a:cxnLst>
                <a:cxn ang="0">
                  <a:pos x="0" y="35"/>
                </a:cxn>
                <a:cxn ang="0">
                  <a:pos x="0" y="0"/>
                </a:cxn>
                <a:cxn ang="0">
                  <a:pos x="8" y="0"/>
                </a:cxn>
                <a:cxn ang="0">
                  <a:pos x="8" y="35"/>
                </a:cxn>
                <a:cxn ang="0">
                  <a:pos x="0" y="35"/>
                </a:cxn>
              </a:cxnLst>
              <a:rect l="0" t="0" r="r" b="b"/>
              <a:pathLst>
                <a:path w="9" h="36">
                  <a:moveTo>
                    <a:pt x="0" y="35"/>
                  </a:moveTo>
                  <a:lnTo>
                    <a:pt x="0" y="0"/>
                  </a:lnTo>
                  <a:lnTo>
                    <a:pt x="8" y="0"/>
                  </a:lnTo>
                  <a:lnTo>
                    <a:pt x="8" y="35"/>
                  </a:lnTo>
                  <a:lnTo>
                    <a:pt x="0" y="35"/>
                  </a:lnTo>
                </a:path>
              </a:pathLst>
            </a:custGeom>
            <a:noFill/>
            <a:ln w="9525" cap="flat" cmpd="sng">
              <a:solidFill>
                <a:schemeClr val="tx2"/>
              </a:solidFill>
              <a:prstDash val="solid"/>
              <a:round/>
              <a:headEnd/>
              <a:tailEnd/>
            </a:ln>
            <a:effectLst/>
          </p:spPr>
          <p:txBody>
            <a:bodyPr/>
            <a:lstStyle/>
            <a:p>
              <a:endParaRPr lang="hu-HU"/>
            </a:p>
          </p:txBody>
        </p:sp>
      </p:grpSp>
      <p:grpSp>
        <p:nvGrpSpPr>
          <p:cNvPr id="11318" name="Group 54"/>
          <p:cNvGrpSpPr>
            <a:grpSpLocks/>
          </p:cNvGrpSpPr>
          <p:nvPr/>
        </p:nvGrpSpPr>
        <p:grpSpPr bwMode="auto">
          <a:xfrm>
            <a:off x="4619625" y="1811338"/>
            <a:ext cx="800100" cy="814387"/>
            <a:chOff x="2910" y="1141"/>
            <a:chExt cx="504" cy="513"/>
          </a:xfrm>
        </p:grpSpPr>
        <p:sp>
          <p:nvSpPr>
            <p:cNvPr id="11319" name="Oval 55"/>
            <p:cNvSpPr>
              <a:spLocks noChangeArrowheads="1"/>
            </p:cNvSpPr>
            <p:nvPr/>
          </p:nvSpPr>
          <p:spPr bwMode="auto">
            <a:xfrm>
              <a:off x="3003" y="1254"/>
              <a:ext cx="290" cy="284"/>
            </a:xfrm>
            <a:prstGeom prst="ellipse">
              <a:avLst/>
            </a:prstGeom>
            <a:noFill/>
            <a:ln w="9525">
              <a:solidFill>
                <a:schemeClr val="tx2"/>
              </a:solidFill>
              <a:round/>
              <a:headEnd/>
              <a:tailEnd/>
            </a:ln>
            <a:effectLst/>
          </p:spPr>
          <p:txBody>
            <a:bodyPr wrap="none" anchor="ctr"/>
            <a:lstStyle/>
            <a:p>
              <a:endParaRPr lang="hu-HU"/>
            </a:p>
          </p:txBody>
        </p:sp>
        <p:sp>
          <p:nvSpPr>
            <p:cNvPr id="11320" name="Oval 56" descr="Vastag átlós felfelé"/>
            <p:cNvSpPr>
              <a:spLocks noChangeArrowheads="1"/>
            </p:cNvSpPr>
            <p:nvPr/>
          </p:nvSpPr>
          <p:spPr bwMode="auto">
            <a:xfrm>
              <a:off x="3042" y="1318"/>
              <a:ext cx="139" cy="137"/>
            </a:xfrm>
            <a:prstGeom prst="ellipse">
              <a:avLst/>
            </a:prstGeom>
            <a:pattFill prst="wdUpDiag">
              <a:fgClr>
                <a:schemeClr val="tx2"/>
              </a:fgClr>
              <a:bgClr>
                <a:schemeClr val="bg1"/>
              </a:bgClr>
            </a:pattFill>
            <a:ln w="9525">
              <a:solidFill>
                <a:schemeClr val="tx2"/>
              </a:solidFill>
              <a:round/>
              <a:headEnd/>
              <a:tailEnd/>
            </a:ln>
            <a:effectLst/>
          </p:spPr>
          <p:txBody>
            <a:bodyPr wrap="none" anchor="ctr"/>
            <a:lstStyle/>
            <a:p>
              <a:endParaRPr lang="hu-HU"/>
            </a:p>
          </p:txBody>
        </p:sp>
        <p:sp>
          <p:nvSpPr>
            <p:cNvPr id="11321" name="Freeform 57"/>
            <p:cNvSpPr>
              <a:spLocks/>
            </p:cNvSpPr>
            <p:nvPr/>
          </p:nvSpPr>
          <p:spPr bwMode="auto">
            <a:xfrm>
              <a:off x="3137" y="1170"/>
              <a:ext cx="9" cy="95"/>
            </a:xfrm>
            <a:custGeom>
              <a:avLst/>
              <a:gdLst/>
              <a:ahLst/>
              <a:cxnLst>
                <a:cxn ang="0">
                  <a:pos x="0" y="0"/>
                </a:cxn>
                <a:cxn ang="0">
                  <a:pos x="0" y="94"/>
                </a:cxn>
                <a:cxn ang="0">
                  <a:pos x="8" y="94"/>
                </a:cxn>
                <a:cxn ang="0">
                  <a:pos x="8" y="0"/>
                </a:cxn>
                <a:cxn ang="0">
                  <a:pos x="0" y="0"/>
                </a:cxn>
              </a:cxnLst>
              <a:rect l="0" t="0" r="r" b="b"/>
              <a:pathLst>
                <a:path w="9" h="95">
                  <a:moveTo>
                    <a:pt x="0" y="0"/>
                  </a:moveTo>
                  <a:lnTo>
                    <a:pt x="0" y="94"/>
                  </a:lnTo>
                  <a:lnTo>
                    <a:pt x="8" y="94"/>
                  </a:lnTo>
                  <a:lnTo>
                    <a:pt x="8" y="0"/>
                  </a:lnTo>
                  <a:lnTo>
                    <a:pt x="0" y="0"/>
                  </a:lnTo>
                </a:path>
              </a:pathLst>
            </a:custGeom>
            <a:noFill/>
            <a:ln w="9525" cap="flat" cmpd="sng">
              <a:solidFill>
                <a:schemeClr val="tx2"/>
              </a:solidFill>
              <a:prstDash val="solid"/>
              <a:round/>
              <a:headEnd/>
              <a:tailEnd/>
            </a:ln>
            <a:effectLst/>
          </p:spPr>
          <p:txBody>
            <a:bodyPr/>
            <a:lstStyle/>
            <a:p>
              <a:endParaRPr lang="hu-HU"/>
            </a:p>
          </p:txBody>
        </p:sp>
        <p:sp>
          <p:nvSpPr>
            <p:cNvPr id="11322" name="Freeform 58"/>
            <p:cNvSpPr>
              <a:spLocks/>
            </p:cNvSpPr>
            <p:nvPr/>
          </p:nvSpPr>
          <p:spPr bwMode="auto">
            <a:xfrm>
              <a:off x="3096" y="1143"/>
              <a:ext cx="51" cy="34"/>
            </a:xfrm>
            <a:custGeom>
              <a:avLst/>
              <a:gdLst/>
              <a:ahLst/>
              <a:cxnLst>
                <a:cxn ang="0">
                  <a:pos x="0" y="6"/>
                </a:cxn>
                <a:cxn ang="0">
                  <a:pos x="46" y="33"/>
                </a:cxn>
                <a:cxn ang="0">
                  <a:pos x="50" y="27"/>
                </a:cxn>
                <a:cxn ang="0">
                  <a:pos x="4" y="0"/>
                </a:cxn>
                <a:cxn ang="0">
                  <a:pos x="0" y="6"/>
                </a:cxn>
              </a:cxnLst>
              <a:rect l="0" t="0" r="r" b="b"/>
              <a:pathLst>
                <a:path w="51" h="34">
                  <a:moveTo>
                    <a:pt x="0" y="6"/>
                  </a:moveTo>
                  <a:lnTo>
                    <a:pt x="46" y="33"/>
                  </a:lnTo>
                  <a:lnTo>
                    <a:pt x="50" y="27"/>
                  </a:lnTo>
                  <a:lnTo>
                    <a:pt x="4" y="0"/>
                  </a:lnTo>
                  <a:lnTo>
                    <a:pt x="0" y="6"/>
                  </a:lnTo>
                </a:path>
              </a:pathLst>
            </a:custGeom>
            <a:noFill/>
            <a:ln w="9525" cap="flat" cmpd="sng">
              <a:solidFill>
                <a:schemeClr val="tx2"/>
              </a:solidFill>
              <a:prstDash val="solid"/>
              <a:round/>
              <a:headEnd/>
              <a:tailEnd/>
            </a:ln>
            <a:effectLst/>
          </p:spPr>
          <p:txBody>
            <a:bodyPr/>
            <a:lstStyle/>
            <a:p>
              <a:endParaRPr lang="hu-HU"/>
            </a:p>
          </p:txBody>
        </p:sp>
        <p:sp>
          <p:nvSpPr>
            <p:cNvPr id="11323" name="Freeform 59"/>
            <p:cNvSpPr>
              <a:spLocks/>
            </p:cNvSpPr>
            <p:nvPr/>
          </p:nvSpPr>
          <p:spPr bwMode="auto">
            <a:xfrm>
              <a:off x="3144" y="1141"/>
              <a:ext cx="41" cy="38"/>
            </a:xfrm>
            <a:custGeom>
              <a:avLst/>
              <a:gdLst/>
              <a:ahLst/>
              <a:cxnLst>
                <a:cxn ang="0">
                  <a:pos x="0" y="32"/>
                </a:cxn>
                <a:cxn ang="0">
                  <a:pos x="34" y="0"/>
                </a:cxn>
                <a:cxn ang="0">
                  <a:pos x="40" y="5"/>
                </a:cxn>
                <a:cxn ang="0">
                  <a:pos x="5" y="37"/>
                </a:cxn>
                <a:cxn ang="0">
                  <a:pos x="0" y="32"/>
                </a:cxn>
              </a:cxnLst>
              <a:rect l="0" t="0" r="r" b="b"/>
              <a:pathLst>
                <a:path w="41" h="38">
                  <a:moveTo>
                    <a:pt x="0" y="32"/>
                  </a:moveTo>
                  <a:lnTo>
                    <a:pt x="34" y="0"/>
                  </a:lnTo>
                  <a:lnTo>
                    <a:pt x="40" y="5"/>
                  </a:lnTo>
                  <a:lnTo>
                    <a:pt x="5" y="37"/>
                  </a:lnTo>
                  <a:lnTo>
                    <a:pt x="0" y="32"/>
                  </a:lnTo>
                </a:path>
              </a:pathLst>
            </a:custGeom>
            <a:noFill/>
            <a:ln w="9525" cap="flat" cmpd="sng">
              <a:solidFill>
                <a:schemeClr val="tx2"/>
              </a:solidFill>
              <a:prstDash val="solid"/>
              <a:round/>
              <a:headEnd/>
              <a:tailEnd/>
            </a:ln>
            <a:effectLst/>
          </p:spPr>
          <p:txBody>
            <a:bodyPr/>
            <a:lstStyle/>
            <a:p>
              <a:endParaRPr lang="hu-HU"/>
            </a:p>
          </p:txBody>
        </p:sp>
        <p:sp>
          <p:nvSpPr>
            <p:cNvPr id="11324" name="Freeform 60"/>
            <p:cNvSpPr>
              <a:spLocks/>
            </p:cNvSpPr>
            <p:nvPr/>
          </p:nvSpPr>
          <p:spPr bwMode="auto">
            <a:xfrm>
              <a:off x="3248" y="1224"/>
              <a:ext cx="75" cy="65"/>
            </a:xfrm>
            <a:custGeom>
              <a:avLst/>
              <a:gdLst/>
              <a:ahLst/>
              <a:cxnLst>
                <a:cxn ang="0">
                  <a:pos x="0" y="59"/>
                </a:cxn>
                <a:cxn ang="0">
                  <a:pos x="70" y="0"/>
                </a:cxn>
                <a:cxn ang="0">
                  <a:pos x="74" y="6"/>
                </a:cxn>
                <a:cxn ang="0">
                  <a:pos x="5" y="64"/>
                </a:cxn>
                <a:cxn ang="0">
                  <a:pos x="0" y="59"/>
                </a:cxn>
              </a:cxnLst>
              <a:rect l="0" t="0" r="r" b="b"/>
              <a:pathLst>
                <a:path w="75" h="65">
                  <a:moveTo>
                    <a:pt x="0" y="59"/>
                  </a:moveTo>
                  <a:lnTo>
                    <a:pt x="70" y="0"/>
                  </a:lnTo>
                  <a:lnTo>
                    <a:pt x="74" y="6"/>
                  </a:lnTo>
                  <a:lnTo>
                    <a:pt x="5" y="64"/>
                  </a:lnTo>
                  <a:lnTo>
                    <a:pt x="0" y="59"/>
                  </a:lnTo>
                </a:path>
              </a:pathLst>
            </a:custGeom>
            <a:noFill/>
            <a:ln w="9525" cap="flat" cmpd="sng">
              <a:solidFill>
                <a:schemeClr val="tx2"/>
              </a:solidFill>
              <a:prstDash val="solid"/>
              <a:round/>
              <a:headEnd/>
              <a:tailEnd/>
            </a:ln>
            <a:effectLst/>
          </p:spPr>
          <p:txBody>
            <a:bodyPr/>
            <a:lstStyle/>
            <a:p>
              <a:endParaRPr lang="hu-HU"/>
            </a:p>
          </p:txBody>
        </p:sp>
        <p:sp>
          <p:nvSpPr>
            <p:cNvPr id="11325" name="Freeform 61"/>
            <p:cNvSpPr>
              <a:spLocks/>
            </p:cNvSpPr>
            <p:nvPr/>
          </p:nvSpPr>
          <p:spPr bwMode="auto">
            <a:xfrm>
              <a:off x="3311" y="1185"/>
              <a:ext cx="14" cy="38"/>
            </a:xfrm>
            <a:custGeom>
              <a:avLst/>
              <a:gdLst/>
              <a:ahLst/>
              <a:cxnLst>
                <a:cxn ang="0">
                  <a:pos x="5" y="37"/>
                </a:cxn>
                <a:cxn ang="0">
                  <a:pos x="0" y="1"/>
                </a:cxn>
                <a:cxn ang="0">
                  <a:pos x="7" y="0"/>
                </a:cxn>
                <a:cxn ang="0">
                  <a:pos x="13" y="37"/>
                </a:cxn>
                <a:cxn ang="0">
                  <a:pos x="5" y="37"/>
                </a:cxn>
              </a:cxnLst>
              <a:rect l="0" t="0" r="r" b="b"/>
              <a:pathLst>
                <a:path w="14" h="38">
                  <a:moveTo>
                    <a:pt x="5" y="37"/>
                  </a:moveTo>
                  <a:lnTo>
                    <a:pt x="0" y="1"/>
                  </a:lnTo>
                  <a:lnTo>
                    <a:pt x="7" y="0"/>
                  </a:lnTo>
                  <a:lnTo>
                    <a:pt x="13" y="37"/>
                  </a:lnTo>
                  <a:lnTo>
                    <a:pt x="5" y="37"/>
                  </a:lnTo>
                </a:path>
              </a:pathLst>
            </a:custGeom>
            <a:noFill/>
            <a:ln w="9525" cap="flat" cmpd="sng">
              <a:solidFill>
                <a:schemeClr val="tx2"/>
              </a:solidFill>
              <a:prstDash val="solid"/>
              <a:round/>
              <a:headEnd/>
              <a:tailEnd/>
            </a:ln>
            <a:effectLst/>
          </p:spPr>
          <p:txBody>
            <a:bodyPr/>
            <a:lstStyle/>
            <a:p>
              <a:endParaRPr lang="hu-HU"/>
            </a:p>
          </p:txBody>
        </p:sp>
        <p:sp>
          <p:nvSpPr>
            <p:cNvPr id="11326" name="Freeform 62"/>
            <p:cNvSpPr>
              <a:spLocks/>
            </p:cNvSpPr>
            <p:nvPr/>
          </p:nvSpPr>
          <p:spPr bwMode="auto">
            <a:xfrm>
              <a:off x="3317" y="1228"/>
              <a:ext cx="44" cy="9"/>
            </a:xfrm>
            <a:custGeom>
              <a:avLst/>
              <a:gdLst/>
              <a:ahLst/>
              <a:cxnLst>
                <a:cxn ang="0">
                  <a:pos x="0" y="8"/>
                </a:cxn>
                <a:cxn ang="0">
                  <a:pos x="43" y="8"/>
                </a:cxn>
                <a:cxn ang="0">
                  <a:pos x="43" y="0"/>
                </a:cxn>
                <a:cxn ang="0">
                  <a:pos x="0" y="0"/>
                </a:cxn>
                <a:cxn ang="0">
                  <a:pos x="0" y="8"/>
                </a:cxn>
              </a:cxnLst>
              <a:rect l="0" t="0" r="r" b="b"/>
              <a:pathLst>
                <a:path w="44" h="9">
                  <a:moveTo>
                    <a:pt x="0" y="8"/>
                  </a:moveTo>
                  <a:lnTo>
                    <a:pt x="43" y="8"/>
                  </a:lnTo>
                  <a:lnTo>
                    <a:pt x="43" y="0"/>
                  </a:lnTo>
                  <a:lnTo>
                    <a:pt x="0" y="0"/>
                  </a:lnTo>
                  <a:lnTo>
                    <a:pt x="0" y="8"/>
                  </a:lnTo>
                </a:path>
              </a:pathLst>
            </a:custGeom>
            <a:noFill/>
            <a:ln w="9525" cap="flat" cmpd="sng">
              <a:solidFill>
                <a:schemeClr val="tx2"/>
              </a:solidFill>
              <a:prstDash val="solid"/>
              <a:round/>
              <a:headEnd/>
              <a:tailEnd/>
            </a:ln>
            <a:effectLst/>
          </p:spPr>
          <p:txBody>
            <a:bodyPr/>
            <a:lstStyle/>
            <a:p>
              <a:endParaRPr lang="hu-HU"/>
            </a:p>
          </p:txBody>
        </p:sp>
        <p:sp>
          <p:nvSpPr>
            <p:cNvPr id="11327" name="Freeform 63"/>
            <p:cNvSpPr>
              <a:spLocks/>
            </p:cNvSpPr>
            <p:nvPr/>
          </p:nvSpPr>
          <p:spPr bwMode="auto">
            <a:xfrm>
              <a:off x="3242" y="1280"/>
              <a:ext cx="13" cy="18"/>
            </a:xfrm>
            <a:custGeom>
              <a:avLst/>
              <a:gdLst/>
              <a:ahLst/>
              <a:cxnLst>
                <a:cxn ang="0">
                  <a:pos x="5" y="0"/>
                </a:cxn>
                <a:cxn ang="0">
                  <a:pos x="0" y="14"/>
                </a:cxn>
                <a:cxn ang="0">
                  <a:pos x="6" y="17"/>
                </a:cxn>
                <a:cxn ang="0">
                  <a:pos x="12" y="2"/>
                </a:cxn>
                <a:cxn ang="0">
                  <a:pos x="5" y="0"/>
                </a:cxn>
              </a:cxnLst>
              <a:rect l="0" t="0" r="r" b="b"/>
              <a:pathLst>
                <a:path w="13" h="18">
                  <a:moveTo>
                    <a:pt x="5" y="0"/>
                  </a:moveTo>
                  <a:lnTo>
                    <a:pt x="0" y="14"/>
                  </a:lnTo>
                  <a:lnTo>
                    <a:pt x="6" y="17"/>
                  </a:lnTo>
                  <a:lnTo>
                    <a:pt x="12" y="2"/>
                  </a:lnTo>
                  <a:lnTo>
                    <a:pt x="5" y="0"/>
                  </a:lnTo>
                </a:path>
              </a:pathLst>
            </a:custGeom>
            <a:noFill/>
            <a:ln w="9525" cap="flat" cmpd="sng">
              <a:solidFill>
                <a:schemeClr val="tx2"/>
              </a:solidFill>
              <a:prstDash val="solid"/>
              <a:round/>
              <a:headEnd/>
              <a:tailEnd/>
            </a:ln>
            <a:effectLst/>
          </p:spPr>
          <p:txBody>
            <a:bodyPr/>
            <a:lstStyle/>
            <a:p>
              <a:endParaRPr lang="hu-HU"/>
            </a:p>
          </p:txBody>
        </p:sp>
        <p:sp>
          <p:nvSpPr>
            <p:cNvPr id="11328" name="Freeform 64"/>
            <p:cNvSpPr>
              <a:spLocks/>
            </p:cNvSpPr>
            <p:nvPr/>
          </p:nvSpPr>
          <p:spPr bwMode="auto">
            <a:xfrm>
              <a:off x="3285" y="1375"/>
              <a:ext cx="76" cy="8"/>
            </a:xfrm>
            <a:custGeom>
              <a:avLst/>
              <a:gdLst/>
              <a:ahLst/>
              <a:cxnLst>
                <a:cxn ang="0">
                  <a:pos x="0" y="7"/>
                </a:cxn>
                <a:cxn ang="0">
                  <a:pos x="75" y="7"/>
                </a:cxn>
                <a:cxn ang="0">
                  <a:pos x="75" y="0"/>
                </a:cxn>
                <a:cxn ang="0">
                  <a:pos x="0" y="0"/>
                </a:cxn>
                <a:cxn ang="0">
                  <a:pos x="0" y="7"/>
                </a:cxn>
              </a:cxnLst>
              <a:rect l="0" t="0" r="r" b="b"/>
              <a:pathLst>
                <a:path w="76" h="8">
                  <a:moveTo>
                    <a:pt x="0" y="7"/>
                  </a:moveTo>
                  <a:lnTo>
                    <a:pt x="75" y="7"/>
                  </a:lnTo>
                  <a:lnTo>
                    <a:pt x="75" y="0"/>
                  </a:lnTo>
                  <a:lnTo>
                    <a:pt x="0" y="0"/>
                  </a:lnTo>
                  <a:lnTo>
                    <a:pt x="0" y="7"/>
                  </a:lnTo>
                </a:path>
              </a:pathLst>
            </a:custGeom>
            <a:noFill/>
            <a:ln w="9525" cap="flat" cmpd="sng">
              <a:solidFill>
                <a:schemeClr val="tx2"/>
              </a:solidFill>
              <a:prstDash val="solid"/>
              <a:round/>
              <a:headEnd/>
              <a:tailEnd/>
            </a:ln>
            <a:effectLst/>
          </p:spPr>
          <p:txBody>
            <a:bodyPr/>
            <a:lstStyle/>
            <a:p>
              <a:endParaRPr lang="hu-HU"/>
            </a:p>
          </p:txBody>
        </p:sp>
        <p:sp>
          <p:nvSpPr>
            <p:cNvPr id="11329" name="Freeform 65"/>
            <p:cNvSpPr>
              <a:spLocks/>
            </p:cNvSpPr>
            <p:nvPr/>
          </p:nvSpPr>
          <p:spPr bwMode="auto">
            <a:xfrm>
              <a:off x="3354" y="1378"/>
              <a:ext cx="26" cy="10"/>
            </a:xfrm>
            <a:custGeom>
              <a:avLst/>
              <a:gdLst/>
              <a:ahLst/>
              <a:cxnLst>
                <a:cxn ang="0">
                  <a:pos x="0" y="2"/>
                </a:cxn>
                <a:cxn ang="0">
                  <a:pos x="24" y="0"/>
                </a:cxn>
                <a:cxn ang="0">
                  <a:pos x="25" y="7"/>
                </a:cxn>
                <a:cxn ang="0">
                  <a:pos x="1" y="9"/>
                </a:cxn>
                <a:cxn ang="0">
                  <a:pos x="0" y="2"/>
                </a:cxn>
              </a:cxnLst>
              <a:rect l="0" t="0" r="r" b="b"/>
              <a:pathLst>
                <a:path w="26" h="10">
                  <a:moveTo>
                    <a:pt x="0" y="2"/>
                  </a:moveTo>
                  <a:lnTo>
                    <a:pt x="24" y="0"/>
                  </a:lnTo>
                  <a:lnTo>
                    <a:pt x="25" y="7"/>
                  </a:lnTo>
                  <a:lnTo>
                    <a:pt x="1" y="9"/>
                  </a:lnTo>
                  <a:lnTo>
                    <a:pt x="0" y="2"/>
                  </a:lnTo>
                </a:path>
              </a:pathLst>
            </a:custGeom>
            <a:noFill/>
            <a:ln w="9525" cap="flat" cmpd="sng">
              <a:solidFill>
                <a:schemeClr val="tx2"/>
              </a:solidFill>
              <a:prstDash val="solid"/>
              <a:round/>
              <a:headEnd/>
              <a:tailEnd/>
            </a:ln>
            <a:effectLst/>
          </p:spPr>
          <p:txBody>
            <a:bodyPr/>
            <a:lstStyle/>
            <a:p>
              <a:endParaRPr lang="hu-HU"/>
            </a:p>
          </p:txBody>
        </p:sp>
        <p:sp>
          <p:nvSpPr>
            <p:cNvPr id="11330" name="Freeform 66"/>
            <p:cNvSpPr>
              <a:spLocks/>
            </p:cNvSpPr>
            <p:nvPr/>
          </p:nvSpPr>
          <p:spPr bwMode="auto">
            <a:xfrm>
              <a:off x="3373" y="1342"/>
              <a:ext cx="31" cy="40"/>
            </a:xfrm>
            <a:custGeom>
              <a:avLst/>
              <a:gdLst/>
              <a:ahLst/>
              <a:cxnLst>
                <a:cxn ang="0">
                  <a:pos x="0" y="34"/>
                </a:cxn>
                <a:cxn ang="0">
                  <a:pos x="24" y="0"/>
                </a:cxn>
                <a:cxn ang="0">
                  <a:pos x="30" y="5"/>
                </a:cxn>
                <a:cxn ang="0">
                  <a:pos x="6" y="39"/>
                </a:cxn>
                <a:cxn ang="0">
                  <a:pos x="0" y="34"/>
                </a:cxn>
              </a:cxnLst>
              <a:rect l="0" t="0" r="r" b="b"/>
              <a:pathLst>
                <a:path w="31" h="40">
                  <a:moveTo>
                    <a:pt x="0" y="34"/>
                  </a:moveTo>
                  <a:lnTo>
                    <a:pt x="24" y="0"/>
                  </a:lnTo>
                  <a:lnTo>
                    <a:pt x="30" y="5"/>
                  </a:lnTo>
                  <a:lnTo>
                    <a:pt x="6" y="39"/>
                  </a:lnTo>
                  <a:lnTo>
                    <a:pt x="0" y="34"/>
                  </a:lnTo>
                </a:path>
              </a:pathLst>
            </a:custGeom>
            <a:noFill/>
            <a:ln w="9525" cap="flat" cmpd="sng">
              <a:solidFill>
                <a:schemeClr val="tx2"/>
              </a:solidFill>
              <a:prstDash val="solid"/>
              <a:round/>
              <a:headEnd/>
              <a:tailEnd/>
            </a:ln>
            <a:effectLst/>
          </p:spPr>
          <p:txBody>
            <a:bodyPr/>
            <a:lstStyle/>
            <a:p>
              <a:endParaRPr lang="hu-HU"/>
            </a:p>
          </p:txBody>
        </p:sp>
        <p:sp>
          <p:nvSpPr>
            <p:cNvPr id="11331" name="Freeform 67"/>
            <p:cNvSpPr>
              <a:spLocks/>
            </p:cNvSpPr>
            <p:nvPr/>
          </p:nvSpPr>
          <p:spPr bwMode="auto">
            <a:xfrm>
              <a:off x="3374" y="1384"/>
              <a:ext cx="40" cy="35"/>
            </a:xfrm>
            <a:custGeom>
              <a:avLst/>
              <a:gdLst/>
              <a:ahLst/>
              <a:cxnLst>
                <a:cxn ang="0">
                  <a:pos x="0" y="5"/>
                </a:cxn>
                <a:cxn ang="0">
                  <a:pos x="34" y="34"/>
                </a:cxn>
                <a:cxn ang="0">
                  <a:pos x="39" y="29"/>
                </a:cxn>
                <a:cxn ang="0">
                  <a:pos x="4" y="0"/>
                </a:cxn>
                <a:cxn ang="0">
                  <a:pos x="0" y="5"/>
                </a:cxn>
              </a:cxnLst>
              <a:rect l="0" t="0" r="r" b="b"/>
              <a:pathLst>
                <a:path w="40" h="35">
                  <a:moveTo>
                    <a:pt x="0" y="5"/>
                  </a:moveTo>
                  <a:lnTo>
                    <a:pt x="34" y="34"/>
                  </a:lnTo>
                  <a:lnTo>
                    <a:pt x="39" y="29"/>
                  </a:lnTo>
                  <a:lnTo>
                    <a:pt x="4" y="0"/>
                  </a:lnTo>
                  <a:lnTo>
                    <a:pt x="0" y="5"/>
                  </a:lnTo>
                </a:path>
              </a:pathLst>
            </a:custGeom>
            <a:noFill/>
            <a:ln w="9525" cap="flat" cmpd="sng">
              <a:solidFill>
                <a:schemeClr val="tx2"/>
              </a:solidFill>
              <a:prstDash val="solid"/>
              <a:round/>
              <a:headEnd/>
              <a:tailEnd/>
            </a:ln>
            <a:effectLst/>
          </p:spPr>
          <p:txBody>
            <a:bodyPr/>
            <a:lstStyle/>
            <a:p>
              <a:endParaRPr lang="hu-HU"/>
            </a:p>
          </p:txBody>
        </p:sp>
        <p:sp>
          <p:nvSpPr>
            <p:cNvPr id="11332" name="Freeform 68"/>
            <p:cNvSpPr>
              <a:spLocks/>
            </p:cNvSpPr>
            <p:nvPr/>
          </p:nvSpPr>
          <p:spPr bwMode="auto">
            <a:xfrm>
              <a:off x="3145" y="1521"/>
              <a:ext cx="9" cy="96"/>
            </a:xfrm>
            <a:custGeom>
              <a:avLst/>
              <a:gdLst/>
              <a:ahLst/>
              <a:cxnLst>
                <a:cxn ang="0">
                  <a:pos x="0" y="0"/>
                </a:cxn>
                <a:cxn ang="0">
                  <a:pos x="0" y="95"/>
                </a:cxn>
                <a:cxn ang="0">
                  <a:pos x="8" y="95"/>
                </a:cxn>
                <a:cxn ang="0">
                  <a:pos x="8" y="0"/>
                </a:cxn>
                <a:cxn ang="0">
                  <a:pos x="0" y="0"/>
                </a:cxn>
              </a:cxnLst>
              <a:rect l="0" t="0" r="r" b="b"/>
              <a:pathLst>
                <a:path w="9" h="96">
                  <a:moveTo>
                    <a:pt x="0" y="0"/>
                  </a:moveTo>
                  <a:lnTo>
                    <a:pt x="0" y="95"/>
                  </a:lnTo>
                  <a:lnTo>
                    <a:pt x="8" y="95"/>
                  </a:lnTo>
                  <a:lnTo>
                    <a:pt x="8" y="0"/>
                  </a:lnTo>
                  <a:lnTo>
                    <a:pt x="0" y="0"/>
                  </a:lnTo>
                </a:path>
              </a:pathLst>
            </a:custGeom>
            <a:noFill/>
            <a:ln w="9525" cap="flat" cmpd="sng">
              <a:solidFill>
                <a:schemeClr val="tx2"/>
              </a:solidFill>
              <a:prstDash val="solid"/>
              <a:round/>
              <a:headEnd/>
              <a:tailEnd/>
            </a:ln>
            <a:effectLst/>
          </p:spPr>
          <p:txBody>
            <a:bodyPr/>
            <a:lstStyle/>
            <a:p>
              <a:endParaRPr lang="hu-HU"/>
            </a:p>
          </p:txBody>
        </p:sp>
        <p:sp>
          <p:nvSpPr>
            <p:cNvPr id="11333" name="Freeform 69"/>
            <p:cNvSpPr>
              <a:spLocks/>
            </p:cNvSpPr>
            <p:nvPr/>
          </p:nvSpPr>
          <p:spPr bwMode="auto">
            <a:xfrm>
              <a:off x="3106" y="1614"/>
              <a:ext cx="33" cy="40"/>
            </a:xfrm>
            <a:custGeom>
              <a:avLst/>
              <a:gdLst/>
              <a:ahLst/>
              <a:cxnLst>
                <a:cxn ang="0">
                  <a:pos x="26" y="0"/>
                </a:cxn>
                <a:cxn ang="0">
                  <a:pos x="0" y="34"/>
                </a:cxn>
                <a:cxn ang="0">
                  <a:pos x="6" y="39"/>
                </a:cxn>
                <a:cxn ang="0">
                  <a:pos x="32" y="5"/>
                </a:cxn>
                <a:cxn ang="0">
                  <a:pos x="26" y="0"/>
                </a:cxn>
              </a:cxnLst>
              <a:rect l="0" t="0" r="r" b="b"/>
              <a:pathLst>
                <a:path w="33" h="40">
                  <a:moveTo>
                    <a:pt x="26" y="0"/>
                  </a:moveTo>
                  <a:lnTo>
                    <a:pt x="0" y="34"/>
                  </a:lnTo>
                  <a:lnTo>
                    <a:pt x="6" y="39"/>
                  </a:lnTo>
                  <a:lnTo>
                    <a:pt x="32" y="5"/>
                  </a:lnTo>
                  <a:lnTo>
                    <a:pt x="26" y="0"/>
                  </a:lnTo>
                </a:path>
              </a:pathLst>
            </a:custGeom>
            <a:noFill/>
            <a:ln w="9525" cap="flat" cmpd="sng">
              <a:solidFill>
                <a:schemeClr val="tx2"/>
              </a:solidFill>
              <a:prstDash val="solid"/>
              <a:round/>
              <a:headEnd/>
              <a:tailEnd/>
            </a:ln>
            <a:effectLst/>
          </p:spPr>
          <p:txBody>
            <a:bodyPr/>
            <a:lstStyle/>
            <a:p>
              <a:endParaRPr lang="hu-HU"/>
            </a:p>
          </p:txBody>
        </p:sp>
        <p:sp>
          <p:nvSpPr>
            <p:cNvPr id="11334" name="Freeform 70"/>
            <p:cNvSpPr>
              <a:spLocks/>
            </p:cNvSpPr>
            <p:nvPr/>
          </p:nvSpPr>
          <p:spPr bwMode="auto">
            <a:xfrm>
              <a:off x="3151" y="1619"/>
              <a:ext cx="29" cy="35"/>
            </a:xfrm>
            <a:custGeom>
              <a:avLst/>
              <a:gdLst/>
              <a:ahLst/>
              <a:cxnLst>
                <a:cxn ang="0">
                  <a:pos x="0" y="5"/>
                </a:cxn>
                <a:cxn ang="0">
                  <a:pos x="21" y="34"/>
                </a:cxn>
                <a:cxn ang="0">
                  <a:pos x="28" y="30"/>
                </a:cxn>
                <a:cxn ang="0">
                  <a:pos x="6" y="0"/>
                </a:cxn>
                <a:cxn ang="0">
                  <a:pos x="0" y="5"/>
                </a:cxn>
              </a:cxnLst>
              <a:rect l="0" t="0" r="r" b="b"/>
              <a:pathLst>
                <a:path w="29" h="35">
                  <a:moveTo>
                    <a:pt x="0" y="5"/>
                  </a:moveTo>
                  <a:lnTo>
                    <a:pt x="21" y="34"/>
                  </a:lnTo>
                  <a:lnTo>
                    <a:pt x="28" y="30"/>
                  </a:lnTo>
                  <a:lnTo>
                    <a:pt x="6" y="0"/>
                  </a:lnTo>
                  <a:lnTo>
                    <a:pt x="0" y="5"/>
                  </a:lnTo>
                </a:path>
              </a:pathLst>
            </a:custGeom>
            <a:noFill/>
            <a:ln w="9525" cap="flat" cmpd="sng">
              <a:solidFill>
                <a:schemeClr val="tx2"/>
              </a:solidFill>
              <a:prstDash val="solid"/>
              <a:round/>
              <a:headEnd/>
              <a:tailEnd/>
            </a:ln>
            <a:effectLst/>
          </p:spPr>
          <p:txBody>
            <a:bodyPr/>
            <a:lstStyle/>
            <a:p>
              <a:endParaRPr lang="hu-HU"/>
            </a:p>
          </p:txBody>
        </p:sp>
        <p:sp>
          <p:nvSpPr>
            <p:cNvPr id="11335" name="Freeform 71"/>
            <p:cNvSpPr>
              <a:spLocks/>
            </p:cNvSpPr>
            <p:nvPr/>
          </p:nvSpPr>
          <p:spPr bwMode="auto">
            <a:xfrm>
              <a:off x="3259" y="1466"/>
              <a:ext cx="72" cy="61"/>
            </a:xfrm>
            <a:custGeom>
              <a:avLst/>
              <a:gdLst/>
              <a:ahLst/>
              <a:cxnLst>
                <a:cxn ang="0">
                  <a:pos x="0" y="6"/>
                </a:cxn>
                <a:cxn ang="0">
                  <a:pos x="66" y="60"/>
                </a:cxn>
                <a:cxn ang="0">
                  <a:pos x="71" y="54"/>
                </a:cxn>
                <a:cxn ang="0">
                  <a:pos x="5" y="0"/>
                </a:cxn>
                <a:cxn ang="0">
                  <a:pos x="0" y="6"/>
                </a:cxn>
              </a:cxnLst>
              <a:rect l="0" t="0" r="r" b="b"/>
              <a:pathLst>
                <a:path w="72" h="61">
                  <a:moveTo>
                    <a:pt x="0" y="6"/>
                  </a:moveTo>
                  <a:lnTo>
                    <a:pt x="66" y="60"/>
                  </a:lnTo>
                  <a:lnTo>
                    <a:pt x="71" y="54"/>
                  </a:lnTo>
                  <a:lnTo>
                    <a:pt x="5" y="0"/>
                  </a:lnTo>
                  <a:lnTo>
                    <a:pt x="0" y="6"/>
                  </a:lnTo>
                </a:path>
              </a:pathLst>
            </a:custGeom>
            <a:noFill/>
            <a:ln w="9525" cap="flat" cmpd="sng">
              <a:solidFill>
                <a:schemeClr val="tx2"/>
              </a:solidFill>
              <a:prstDash val="solid"/>
              <a:round/>
              <a:headEnd/>
              <a:tailEnd/>
            </a:ln>
            <a:effectLst/>
          </p:spPr>
          <p:txBody>
            <a:bodyPr/>
            <a:lstStyle/>
            <a:p>
              <a:endParaRPr lang="hu-HU"/>
            </a:p>
          </p:txBody>
        </p:sp>
        <p:sp>
          <p:nvSpPr>
            <p:cNvPr id="11336" name="Freeform 72"/>
            <p:cNvSpPr>
              <a:spLocks/>
            </p:cNvSpPr>
            <p:nvPr/>
          </p:nvSpPr>
          <p:spPr bwMode="auto">
            <a:xfrm>
              <a:off x="3327" y="1512"/>
              <a:ext cx="38" cy="16"/>
            </a:xfrm>
            <a:custGeom>
              <a:avLst/>
              <a:gdLst/>
              <a:ahLst/>
              <a:cxnLst>
                <a:cxn ang="0">
                  <a:pos x="0" y="8"/>
                </a:cxn>
                <a:cxn ang="0">
                  <a:pos x="35" y="0"/>
                </a:cxn>
                <a:cxn ang="0">
                  <a:pos x="37" y="8"/>
                </a:cxn>
                <a:cxn ang="0">
                  <a:pos x="2" y="15"/>
                </a:cxn>
                <a:cxn ang="0">
                  <a:pos x="0" y="8"/>
                </a:cxn>
              </a:cxnLst>
              <a:rect l="0" t="0" r="r" b="b"/>
              <a:pathLst>
                <a:path w="38" h="16">
                  <a:moveTo>
                    <a:pt x="0" y="8"/>
                  </a:moveTo>
                  <a:lnTo>
                    <a:pt x="35" y="0"/>
                  </a:lnTo>
                  <a:lnTo>
                    <a:pt x="37" y="8"/>
                  </a:lnTo>
                  <a:lnTo>
                    <a:pt x="2" y="15"/>
                  </a:lnTo>
                  <a:lnTo>
                    <a:pt x="0" y="8"/>
                  </a:lnTo>
                </a:path>
              </a:pathLst>
            </a:custGeom>
            <a:noFill/>
            <a:ln w="9525" cap="flat" cmpd="sng">
              <a:solidFill>
                <a:schemeClr val="tx2"/>
              </a:solidFill>
              <a:prstDash val="solid"/>
              <a:round/>
              <a:headEnd/>
              <a:tailEnd/>
            </a:ln>
            <a:effectLst/>
          </p:spPr>
          <p:txBody>
            <a:bodyPr/>
            <a:lstStyle/>
            <a:p>
              <a:endParaRPr lang="hu-HU"/>
            </a:p>
          </p:txBody>
        </p:sp>
        <p:sp>
          <p:nvSpPr>
            <p:cNvPr id="11337" name="Freeform 73"/>
            <p:cNvSpPr>
              <a:spLocks/>
            </p:cNvSpPr>
            <p:nvPr/>
          </p:nvSpPr>
          <p:spPr bwMode="auto">
            <a:xfrm>
              <a:off x="3314" y="1528"/>
              <a:ext cx="11" cy="46"/>
            </a:xfrm>
            <a:custGeom>
              <a:avLst/>
              <a:gdLst/>
              <a:ahLst/>
              <a:cxnLst>
                <a:cxn ang="0">
                  <a:pos x="2" y="0"/>
                </a:cxn>
                <a:cxn ang="0">
                  <a:pos x="0" y="44"/>
                </a:cxn>
                <a:cxn ang="0">
                  <a:pos x="7" y="45"/>
                </a:cxn>
                <a:cxn ang="0">
                  <a:pos x="10" y="0"/>
                </a:cxn>
                <a:cxn ang="0">
                  <a:pos x="2" y="0"/>
                </a:cxn>
              </a:cxnLst>
              <a:rect l="0" t="0" r="r" b="b"/>
              <a:pathLst>
                <a:path w="11" h="46">
                  <a:moveTo>
                    <a:pt x="2" y="0"/>
                  </a:moveTo>
                  <a:lnTo>
                    <a:pt x="0" y="44"/>
                  </a:lnTo>
                  <a:lnTo>
                    <a:pt x="7" y="45"/>
                  </a:lnTo>
                  <a:lnTo>
                    <a:pt x="10" y="0"/>
                  </a:lnTo>
                  <a:lnTo>
                    <a:pt x="2" y="0"/>
                  </a:lnTo>
                </a:path>
              </a:pathLst>
            </a:custGeom>
            <a:noFill/>
            <a:ln w="9525" cap="flat" cmpd="sng">
              <a:solidFill>
                <a:schemeClr val="tx2"/>
              </a:solidFill>
              <a:prstDash val="solid"/>
              <a:round/>
              <a:headEnd/>
              <a:tailEnd/>
            </a:ln>
            <a:effectLst/>
          </p:spPr>
          <p:txBody>
            <a:bodyPr/>
            <a:lstStyle/>
            <a:p>
              <a:endParaRPr lang="hu-HU"/>
            </a:p>
          </p:txBody>
        </p:sp>
        <p:sp>
          <p:nvSpPr>
            <p:cNvPr id="11338" name="Freeform 74"/>
            <p:cNvSpPr>
              <a:spLocks/>
            </p:cNvSpPr>
            <p:nvPr/>
          </p:nvSpPr>
          <p:spPr bwMode="auto">
            <a:xfrm>
              <a:off x="2959" y="1467"/>
              <a:ext cx="73" cy="65"/>
            </a:xfrm>
            <a:custGeom>
              <a:avLst/>
              <a:gdLst/>
              <a:ahLst/>
              <a:cxnLst>
                <a:cxn ang="0">
                  <a:pos x="67" y="0"/>
                </a:cxn>
                <a:cxn ang="0">
                  <a:pos x="0" y="58"/>
                </a:cxn>
                <a:cxn ang="0">
                  <a:pos x="5" y="64"/>
                </a:cxn>
                <a:cxn ang="0">
                  <a:pos x="72" y="5"/>
                </a:cxn>
                <a:cxn ang="0">
                  <a:pos x="67" y="0"/>
                </a:cxn>
              </a:cxnLst>
              <a:rect l="0" t="0" r="r" b="b"/>
              <a:pathLst>
                <a:path w="73" h="65">
                  <a:moveTo>
                    <a:pt x="67" y="0"/>
                  </a:moveTo>
                  <a:lnTo>
                    <a:pt x="0" y="58"/>
                  </a:lnTo>
                  <a:lnTo>
                    <a:pt x="5" y="64"/>
                  </a:lnTo>
                  <a:lnTo>
                    <a:pt x="72" y="5"/>
                  </a:lnTo>
                  <a:lnTo>
                    <a:pt x="67" y="0"/>
                  </a:lnTo>
                </a:path>
              </a:pathLst>
            </a:custGeom>
            <a:noFill/>
            <a:ln w="9525" cap="flat" cmpd="sng">
              <a:solidFill>
                <a:schemeClr val="tx2"/>
              </a:solidFill>
              <a:prstDash val="solid"/>
              <a:round/>
              <a:headEnd/>
              <a:tailEnd/>
            </a:ln>
            <a:effectLst/>
          </p:spPr>
          <p:txBody>
            <a:bodyPr/>
            <a:lstStyle/>
            <a:p>
              <a:endParaRPr lang="hu-HU"/>
            </a:p>
          </p:txBody>
        </p:sp>
        <p:sp>
          <p:nvSpPr>
            <p:cNvPr id="11339" name="Freeform 75"/>
            <p:cNvSpPr>
              <a:spLocks/>
            </p:cNvSpPr>
            <p:nvPr/>
          </p:nvSpPr>
          <p:spPr bwMode="auto">
            <a:xfrm>
              <a:off x="2913" y="1517"/>
              <a:ext cx="51" cy="16"/>
            </a:xfrm>
            <a:custGeom>
              <a:avLst/>
              <a:gdLst/>
              <a:ahLst/>
              <a:cxnLst>
                <a:cxn ang="0">
                  <a:pos x="48" y="15"/>
                </a:cxn>
                <a:cxn ang="0">
                  <a:pos x="0" y="7"/>
                </a:cxn>
                <a:cxn ang="0">
                  <a:pos x="1" y="0"/>
                </a:cxn>
                <a:cxn ang="0">
                  <a:pos x="50" y="7"/>
                </a:cxn>
                <a:cxn ang="0">
                  <a:pos x="48" y="15"/>
                </a:cxn>
              </a:cxnLst>
              <a:rect l="0" t="0" r="r" b="b"/>
              <a:pathLst>
                <a:path w="51" h="16">
                  <a:moveTo>
                    <a:pt x="48" y="15"/>
                  </a:moveTo>
                  <a:lnTo>
                    <a:pt x="0" y="7"/>
                  </a:lnTo>
                  <a:lnTo>
                    <a:pt x="1" y="0"/>
                  </a:lnTo>
                  <a:lnTo>
                    <a:pt x="50" y="7"/>
                  </a:lnTo>
                  <a:lnTo>
                    <a:pt x="48" y="15"/>
                  </a:lnTo>
                </a:path>
              </a:pathLst>
            </a:custGeom>
            <a:noFill/>
            <a:ln w="9525" cap="flat" cmpd="sng">
              <a:solidFill>
                <a:schemeClr val="tx2"/>
              </a:solidFill>
              <a:prstDash val="solid"/>
              <a:round/>
              <a:headEnd/>
              <a:tailEnd/>
            </a:ln>
            <a:effectLst/>
          </p:spPr>
          <p:txBody>
            <a:bodyPr/>
            <a:lstStyle/>
            <a:p>
              <a:endParaRPr lang="hu-HU"/>
            </a:p>
          </p:txBody>
        </p:sp>
        <p:sp>
          <p:nvSpPr>
            <p:cNvPr id="11340" name="Freeform 76"/>
            <p:cNvSpPr>
              <a:spLocks/>
            </p:cNvSpPr>
            <p:nvPr/>
          </p:nvSpPr>
          <p:spPr bwMode="auto">
            <a:xfrm>
              <a:off x="2950" y="1537"/>
              <a:ext cx="17" cy="35"/>
            </a:xfrm>
            <a:custGeom>
              <a:avLst/>
              <a:gdLst/>
              <a:ahLst/>
              <a:cxnLst>
                <a:cxn ang="0">
                  <a:pos x="0" y="2"/>
                </a:cxn>
                <a:cxn ang="0">
                  <a:pos x="8" y="34"/>
                </a:cxn>
                <a:cxn ang="0">
                  <a:pos x="16" y="32"/>
                </a:cxn>
                <a:cxn ang="0">
                  <a:pos x="8" y="0"/>
                </a:cxn>
                <a:cxn ang="0">
                  <a:pos x="0" y="2"/>
                </a:cxn>
              </a:cxnLst>
              <a:rect l="0" t="0" r="r" b="b"/>
              <a:pathLst>
                <a:path w="17" h="35">
                  <a:moveTo>
                    <a:pt x="0" y="2"/>
                  </a:moveTo>
                  <a:lnTo>
                    <a:pt x="8" y="34"/>
                  </a:lnTo>
                  <a:lnTo>
                    <a:pt x="16" y="32"/>
                  </a:lnTo>
                  <a:lnTo>
                    <a:pt x="8" y="0"/>
                  </a:lnTo>
                  <a:lnTo>
                    <a:pt x="0" y="2"/>
                  </a:lnTo>
                </a:path>
              </a:pathLst>
            </a:custGeom>
            <a:noFill/>
            <a:ln w="9525" cap="flat" cmpd="sng">
              <a:solidFill>
                <a:schemeClr val="tx2"/>
              </a:solidFill>
              <a:prstDash val="solid"/>
              <a:round/>
              <a:headEnd/>
              <a:tailEnd/>
            </a:ln>
            <a:effectLst/>
          </p:spPr>
          <p:txBody>
            <a:bodyPr/>
            <a:lstStyle/>
            <a:p>
              <a:endParaRPr lang="hu-HU"/>
            </a:p>
          </p:txBody>
        </p:sp>
        <p:sp>
          <p:nvSpPr>
            <p:cNvPr id="11341" name="Freeform 77"/>
            <p:cNvSpPr>
              <a:spLocks/>
            </p:cNvSpPr>
            <p:nvPr/>
          </p:nvSpPr>
          <p:spPr bwMode="auto">
            <a:xfrm>
              <a:off x="2949" y="1265"/>
              <a:ext cx="86" cy="54"/>
            </a:xfrm>
            <a:custGeom>
              <a:avLst/>
              <a:gdLst/>
              <a:ahLst/>
              <a:cxnLst>
                <a:cxn ang="0">
                  <a:pos x="81" y="53"/>
                </a:cxn>
                <a:cxn ang="0">
                  <a:pos x="0" y="7"/>
                </a:cxn>
                <a:cxn ang="0">
                  <a:pos x="4" y="0"/>
                </a:cxn>
                <a:cxn ang="0">
                  <a:pos x="85" y="47"/>
                </a:cxn>
                <a:cxn ang="0">
                  <a:pos x="81" y="53"/>
                </a:cxn>
              </a:cxnLst>
              <a:rect l="0" t="0" r="r" b="b"/>
              <a:pathLst>
                <a:path w="86" h="54">
                  <a:moveTo>
                    <a:pt x="81" y="53"/>
                  </a:moveTo>
                  <a:lnTo>
                    <a:pt x="0" y="7"/>
                  </a:lnTo>
                  <a:lnTo>
                    <a:pt x="4" y="0"/>
                  </a:lnTo>
                  <a:lnTo>
                    <a:pt x="85" y="47"/>
                  </a:lnTo>
                  <a:lnTo>
                    <a:pt x="81" y="53"/>
                  </a:lnTo>
                </a:path>
              </a:pathLst>
            </a:custGeom>
            <a:noFill/>
            <a:ln w="9525" cap="flat" cmpd="sng">
              <a:solidFill>
                <a:schemeClr val="tx2"/>
              </a:solidFill>
              <a:prstDash val="solid"/>
              <a:round/>
              <a:headEnd/>
              <a:tailEnd/>
            </a:ln>
            <a:effectLst/>
          </p:spPr>
          <p:txBody>
            <a:bodyPr/>
            <a:lstStyle/>
            <a:p>
              <a:endParaRPr lang="hu-HU"/>
            </a:p>
          </p:txBody>
        </p:sp>
        <p:sp>
          <p:nvSpPr>
            <p:cNvPr id="11342" name="Freeform 78"/>
            <p:cNvSpPr>
              <a:spLocks/>
            </p:cNvSpPr>
            <p:nvPr/>
          </p:nvSpPr>
          <p:spPr bwMode="auto">
            <a:xfrm>
              <a:off x="2910" y="1265"/>
              <a:ext cx="43" cy="18"/>
            </a:xfrm>
            <a:custGeom>
              <a:avLst/>
              <a:gdLst/>
              <a:ahLst/>
              <a:cxnLst>
                <a:cxn ang="0">
                  <a:pos x="40" y="0"/>
                </a:cxn>
                <a:cxn ang="0">
                  <a:pos x="0" y="9"/>
                </a:cxn>
                <a:cxn ang="0">
                  <a:pos x="2" y="17"/>
                </a:cxn>
                <a:cxn ang="0">
                  <a:pos x="42" y="7"/>
                </a:cxn>
                <a:cxn ang="0">
                  <a:pos x="40" y="0"/>
                </a:cxn>
              </a:cxnLst>
              <a:rect l="0" t="0" r="r" b="b"/>
              <a:pathLst>
                <a:path w="43" h="18">
                  <a:moveTo>
                    <a:pt x="40" y="0"/>
                  </a:moveTo>
                  <a:lnTo>
                    <a:pt x="0" y="9"/>
                  </a:lnTo>
                  <a:lnTo>
                    <a:pt x="2" y="17"/>
                  </a:lnTo>
                  <a:lnTo>
                    <a:pt x="42" y="7"/>
                  </a:lnTo>
                  <a:lnTo>
                    <a:pt x="40" y="0"/>
                  </a:lnTo>
                </a:path>
              </a:pathLst>
            </a:custGeom>
            <a:noFill/>
            <a:ln w="9525" cap="flat" cmpd="sng">
              <a:solidFill>
                <a:schemeClr val="tx2"/>
              </a:solidFill>
              <a:prstDash val="solid"/>
              <a:round/>
              <a:headEnd/>
              <a:tailEnd/>
            </a:ln>
            <a:effectLst/>
          </p:spPr>
          <p:txBody>
            <a:bodyPr/>
            <a:lstStyle/>
            <a:p>
              <a:endParaRPr lang="hu-HU"/>
            </a:p>
          </p:txBody>
        </p:sp>
        <p:sp>
          <p:nvSpPr>
            <p:cNvPr id="11343" name="Freeform 79"/>
            <p:cNvSpPr>
              <a:spLocks/>
            </p:cNvSpPr>
            <p:nvPr/>
          </p:nvSpPr>
          <p:spPr bwMode="auto">
            <a:xfrm>
              <a:off x="2945" y="1232"/>
              <a:ext cx="8" cy="35"/>
            </a:xfrm>
            <a:custGeom>
              <a:avLst/>
              <a:gdLst/>
              <a:ahLst/>
              <a:cxnLst>
                <a:cxn ang="0">
                  <a:pos x="0" y="34"/>
                </a:cxn>
                <a:cxn ang="0">
                  <a:pos x="0" y="0"/>
                </a:cxn>
                <a:cxn ang="0">
                  <a:pos x="7" y="0"/>
                </a:cxn>
                <a:cxn ang="0">
                  <a:pos x="7" y="34"/>
                </a:cxn>
                <a:cxn ang="0">
                  <a:pos x="0" y="34"/>
                </a:cxn>
              </a:cxnLst>
              <a:rect l="0" t="0" r="r" b="b"/>
              <a:pathLst>
                <a:path w="8" h="35">
                  <a:moveTo>
                    <a:pt x="0" y="34"/>
                  </a:moveTo>
                  <a:lnTo>
                    <a:pt x="0" y="0"/>
                  </a:lnTo>
                  <a:lnTo>
                    <a:pt x="7" y="0"/>
                  </a:lnTo>
                  <a:lnTo>
                    <a:pt x="7" y="34"/>
                  </a:lnTo>
                  <a:lnTo>
                    <a:pt x="0" y="34"/>
                  </a:lnTo>
                </a:path>
              </a:pathLst>
            </a:custGeom>
            <a:noFill/>
            <a:ln w="9525" cap="flat" cmpd="sng">
              <a:solidFill>
                <a:schemeClr val="tx2"/>
              </a:solidFill>
              <a:prstDash val="solid"/>
              <a:round/>
              <a:headEnd/>
              <a:tailEnd/>
            </a:ln>
            <a:effectLst/>
          </p:spPr>
          <p:txBody>
            <a:bodyPr/>
            <a:lstStyle/>
            <a:p>
              <a:endParaRPr lang="hu-HU"/>
            </a:p>
          </p:txBody>
        </p:sp>
      </p:grpSp>
      <p:grpSp>
        <p:nvGrpSpPr>
          <p:cNvPr id="11344" name="Group 80"/>
          <p:cNvGrpSpPr>
            <a:grpSpLocks/>
          </p:cNvGrpSpPr>
          <p:nvPr/>
        </p:nvGrpSpPr>
        <p:grpSpPr bwMode="auto">
          <a:xfrm>
            <a:off x="569913" y="4203700"/>
            <a:ext cx="800100" cy="814388"/>
            <a:chOff x="359" y="2648"/>
            <a:chExt cx="504" cy="513"/>
          </a:xfrm>
        </p:grpSpPr>
        <p:sp>
          <p:nvSpPr>
            <p:cNvPr id="11345" name="Oval 81"/>
            <p:cNvSpPr>
              <a:spLocks noChangeArrowheads="1"/>
            </p:cNvSpPr>
            <p:nvPr/>
          </p:nvSpPr>
          <p:spPr bwMode="auto">
            <a:xfrm>
              <a:off x="452" y="2761"/>
              <a:ext cx="290" cy="284"/>
            </a:xfrm>
            <a:prstGeom prst="ellipse">
              <a:avLst/>
            </a:prstGeom>
            <a:noFill/>
            <a:ln w="9525">
              <a:solidFill>
                <a:schemeClr val="tx2"/>
              </a:solidFill>
              <a:round/>
              <a:headEnd/>
              <a:tailEnd/>
            </a:ln>
            <a:effectLst/>
          </p:spPr>
          <p:txBody>
            <a:bodyPr wrap="none" anchor="ctr"/>
            <a:lstStyle/>
            <a:p>
              <a:endParaRPr lang="hu-HU"/>
            </a:p>
          </p:txBody>
        </p:sp>
        <p:sp>
          <p:nvSpPr>
            <p:cNvPr id="11346" name="Oval 82" descr="Vastag átlós felfelé"/>
            <p:cNvSpPr>
              <a:spLocks noChangeArrowheads="1"/>
            </p:cNvSpPr>
            <p:nvPr/>
          </p:nvSpPr>
          <p:spPr bwMode="auto">
            <a:xfrm>
              <a:off x="490" y="2825"/>
              <a:ext cx="140" cy="137"/>
            </a:xfrm>
            <a:prstGeom prst="ellipse">
              <a:avLst/>
            </a:prstGeom>
            <a:pattFill prst="wdUpDiag">
              <a:fgClr>
                <a:schemeClr val="tx2"/>
              </a:fgClr>
              <a:bgClr>
                <a:schemeClr val="bg1"/>
              </a:bgClr>
            </a:pattFill>
            <a:ln w="9525">
              <a:solidFill>
                <a:schemeClr val="tx2"/>
              </a:solidFill>
              <a:round/>
              <a:headEnd/>
              <a:tailEnd/>
            </a:ln>
            <a:effectLst/>
          </p:spPr>
          <p:txBody>
            <a:bodyPr wrap="none" anchor="ctr"/>
            <a:lstStyle/>
            <a:p>
              <a:endParaRPr lang="hu-HU"/>
            </a:p>
          </p:txBody>
        </p:sp>
        <p:sp>
          <p:nvSpPr>
            <p:cNvPr id="11347" name="Freeform 83"/>
            <p:cNvSpPr>
              <a:spLocks/>
            </p:cNvSpPr>
            <p:nvPr/>
          </p:nvSpPr>
          <p:spPr bwMode="auto">
            <a:xfrm>
              <a:off x="586" y="2677"/>
              <a:ext cx="9" cy="94"/>
            </a:xfrm>
            <a:custGeom>
              <a:avLst/>
              <a:gdLst/>
              <a:ahLst/>
              <a:cxnLst>
                <a:cxn ang="0">
                  <a:pos x="0" y="0"/>
                </a:cxn>
                <a:cxn ang="0">
                  <a:pos x="0" y="93"/>
                </a:cxn>
                <a:cxn ang="0">
                  <a:pos x="8" y="93"/>
                </a:cxn>
                <a:cxn ang="0">
                  <a:pos x="8" y="0"/>
                </a:cxn>
                <a:cxn ang="0">
                  <a:pos x="0" y="0"/>
                </a:cxn>
              </a:cxnLst>
              <a:rect l="0" t="0" r="r" b="b"/>
              <a:pathLst>
                <a:path w="9" h="94">
                  <a:moveTo>
                    <a:pt x="0" y="0"/>
                  </a:moveTo>
                  <a:lnTo>
                    <a:pt x="0" y="93"/>
                  </a:lnTo>
                  <a:lnTo>
                    <a:pt x="8" y="93"/>
                  </a:lnTo>
                  <a:lnTo>
                    <a:pt x="8" y="0"/>
                  </a:lnTo>
                  <a:lnTo>
                    <a:pt x="0" y="0"/>
                  </a:lnTo>
                </a:path>
              </a:pathLst>
            </a:custGeom>
            <a:noFill/>
            <a:ln w="9525" cap="flat" cmpd="sng">
              <a:solidFill>
                <a:schemeClr val="tx2"/>
              </a:solidFill>
              <a:prstDash val="solid"/>
              <a:round/>
              <a:headEnd/>
              <a:tailEnd/>
            </a:ln>
            <a:effectLst/>
          </p:spPr>
          <p:txBody>
            <a:bodyPr/>
            <a:lstStyle/>
            <a:p>
              <a:endParaRPr lang="hu-HU"/>
            </a:p>
          </p:txBody>
        </p:sp>
        <p:sp>
          <p:nvSpPr>
            <p:cNvPr id="11348" name="Freeform 84"/>
            <p:cNvSpPr>
              <a:spLocks/>
            </p:cNvSpPr>
            <p:nvPr/>
          </p:nvSpPr>
          <p:spPr bwMode="auto">
            <a:xfrm>
              <a:off x="545" y="2650"/>
              <a:ext cx="50" cy="34"/>
            </a:xfrm>
            <a:custGeom>
              <a:avLst/>
              <a:gdLst/>
              <a:ahLst/>
              <a:cxnLst>
                <a:cxn ang="0">
                  <a:pos x="0" y="6"/>
                </a:cxn>
                <a:cxn ang="0">
                  <a:pos x="45" y="33"/>
                </a:cxn>
                <a:cxn ang="0">
                  <a:pos x="49" y="27"/>
                </a:cxn>
                <a:cxn ang="0">
                  <a:pos x="4" y="0"/>
                </a:cxn>
                <a:cxn ang="0">
                  <a:pos x="0" y="6"/>
                </a:cxn>
              </a:cxnLst>
              <a:rect l="0" t="0" r="r" b="b"/>
              <a:pathLst>
                <a:path w="50" h="34">
                  <a:moveTo>
                    <a:pt x="0" y="6"/>
                  </a:moveTo>
                  <a:lnTo>
                    <a:pt x="45" y="33"/>
                  </a:lnTo>
                  <a:lnTo>
                    <a:pt x="49" y="27"/>
                  </a:lnTo>
                  <a:lnTo>
                    <a:pt x="4" y="0"/>
                  </a:lnTo>
                  <a:lnTo>
                    <a:pt x="0" y="6"/>
                  </a:lnTo>
                </a:path>
              </a:pathLst>
            </a:custGeom>
            <a:noFill/>
            <a:ln w="9525" cap="flat" cmpd="sng">
              <a:solidFill>
                <a:schemeClr val="tx2"/>
              </a:solidFill>
              <a:prstDash val="solid"/>
              <a:round/>
              <a:headEnd/>
              <a:tailEnd/>
            </a:ln>
            <a:effectLst/>
          </p:spPr>
          <p:txBody>
            <a:bodyPr/>
            <a:lstStyle/>
            <a:p>
              <a:endParaRPr lang="hu-HU"/>
            </a:p>
          </p:txBody>
        </p:sp>
        <p:sp>
          <p:nvSpPr>
            <p:cNvPr id="11349" name="Freeform 85"/>
            <p:cNvSpPr>
              <a:spLocks/>
            </p:cNvSpPr>
            <p:nvPr/>
          </p:nvSpPr>
          <p:spPr bwMode="auto">
            <a:xfrm>
              <a:off x="592" y="2648"/>
              <a:ext cx="41" cy="38"/>
            </a:xfrm>
            <a:custGeom>
              <a:avLst/>
              <a:gdLst/>
              <a:ahLst/>
              <a:cxnLst>
                <a:cxn ang="0">
                  <a:pos x="0" y="32"/>
                </a:cxn>
                <a:cxn ang="0">
                  <a:pos x="35" y="0"/>
                </a:cxn>
                <a:cxn ang="0">
                  <a:pos x="40" y="5"/>
                </a:cxn>
                <a:cxn ang="0">
                  <a:pos x="6" y="37"/>
                </a:cxn>
                <a:cxn ang="0">
                  <a:pos x="0" y="32"/>
                </a:cxn>
              </a:cxnLst>
              <a:rect l="0" t="0" r="r" b="b"/>
              <a:pathLst>
                <a:path w="41" h="38">
                  <a:moveTo>
                    <a:pt x="0" y="32"/>
                  </a:moveTo>
                  <a:lnTo>
                    <a:pt x="35" y="0"/>
                  </a:lnTo>
                  <a:lnTo>
                    <a:pt x="40" y="5"/>
                  </a:lnTo>
                  <a:lnTo>
                    <a:pt x="6" y="37"/>
                  </a:lnTo>
                  <a:lnTo>
                    <a:pt x="0" y="32"/>
                  </a:lnTo>
                </a:path>
              </a:pathLst>
            </a:custGeom>
            <a:noFill/>
            <a:ln w="9525" cap="flat" cmpd="sng">
              <a:solidFill>
                <a:schemeClr val="tx2"/>
              </a:solidFill>
              <a:prstDash val="solid"/>
              <a:round/>
              <a:headEnd/>
              <a:tailEnd/>
            </a:ln>
            <a:effectLst/>
          </p:spPr>
          <p:txBody>
            <a:bodyPr/>
            <a:lstStyle/>
            <a:p>
              <a:endParaRPr lang="hu-HU"/>
            </a:p>
          </p:txBody>
        </p:sp>
        <p:sp>
          <p:nvSpPr>
            <p:cNvPr id="11350" name="Freeform 86"/>
            <p:cNvSpPr>
              <a:spLocks/>
            </p:cNvSpPr>
            <p:nvPr/>
          </p:nvSpPr>
          <p:spPr bwMode="auto">
            <a:xfrm>
              <a:off x="697" y="2731"/>
              <a:ext cx="75" cy="65"/>
            </a:xfrm>
            <a:custGeom>
              <a:avLst/>
              <a:gdLst/>
              <a:ahLst/>
              <a:cxnLst>
                <a:cxn ang="0">
                  <a:pos x="0" y="59"/>
                </a:cxn>
                <a:cxn ang="0">
                  <a:pos x="69" y="0"/>
                </a:cxn>
                <a:cxn ang="0">
                  <a:pos x="74" y="5"/>
                </a:cxn>
                <a:cxn ang="0">
                  <a:pos x="5" y="64"/>
                </a:cxn>
                <a:cxn ang="0">
                  <a:pos x="0" y="59"/>
                </a:cxn>
              </a:cxnLst>
              <a:rect l="0" t="0" r="r" b="b"/>
              <a:pathLst>
                <a:path w="75" h="65">
                  <a:moveTo>
                    <a:pt x="0" y="59"/>
                  </a:moveTo>
                  <a:lnTo>
                    <a:pt x="69" y="0"/>
                  </a:lnTo>
                  <a:lnTo>
                    <a:pt x="74" y="5"/>
                  </a:lnTo>
                  <a:lnTo>
                    <a:pt x="5" y="64"/>
                  </a:lnTo>
                  <a:lnTo>
                    <a:pt x="0" y="59"/>
                  </a:lnTo>
                </a:path>
              </a:pathLst>
            </a:custGeom>
            <a:noFill/>
            <a:ln w="9525" cap="flat" cmpd="sng">
              <a:solidFill>
                <a:schemeClr val="tx2"/>
              </a:solidFill>
              <a:prstDash val="solid"/>
              <a:round/>
              <a:headEnd/>
              <a:tailEnd/>
            </a:ln>
            <a:effectLst/>
          </p:spPr>
          <p:txBody>
            <a:bodyPr/>
            <a:lstStyle/>
            <a:p>
              <a:endParaRPr lang="hu-HU"/>
            </a:p>
          </p:txBody>
        </p:sp>
        <p:sp>
          <p:nvSpPr>
            <p:cNvPr id="11351" name="Freeform 87"/>
            <p:cNvSpPr>
              <a:spLocks/>
            </p:cNvSpPr>
            <p:nvPr/>
          </p:nvSpPr>
          <p:spPr bwMode="auto">
            <a:xfrm>
              <a:off x="760" y="2692"/>
              <a:ext cx="13" cy="38"/>
            </a:xfrm>
            <a:custGeom>
              <a:avLst/>
              <a:gdLst/>
              <a:ahLst/>
              <a:cxnLst>
                <a:cxn ang="0">
                  <a:pos x="5" y="37"/>
                </a:cxn>
                <a:cxn ang="0">
                  <a:pos x="0" y="0"/>
                </a:cxn>
                <a:cxn ang="0">
                  <a:pos x="7" y="0"/>
                </a:cxn>
                <a:cxn ang="0">
                  <a:pos x="12" y="36"/>
                </a:cxn>
                <a:cxn ang="0">
                  <a:pos x="5" y="37"/>
                </a:cxn>
              </a:cxnLst>
              <a:rect l="0" t="0" r="r" b="b"/>
              <a:pathLst>
                <a:path w="13" h="38">
                  <a:moveTo>
                    <a:pt x="5" y="37"/>
                  </a:moveTo>
                  <a:lnTo>
                    <a:pt x="0" y="0"/>
                  </a:lnTo>
                  <a:lnTo>
                    <a:pt x="7" y="0"/>
                  </a:lnTo>
                  <a:lnTo>
                    <a:pt x="12" y="36"/>
                  </a:lnTo>
                  <a:lnTo>
                    <a:pt x="5" y="37"/>
                  </a:lnTo>
                </a:path>
              </a:pathLst>
            </a:custGeom>
            <a:noFill/>
            <a:ln w="9525" cap="flat" cmpd="sng">
              <a:solidFill>
                <a:schemeClr val="tx2"/>
              </a:solidFill>
              <a:prstDash val="solid"/>
              <a:round/>
              <a:headEnd/>
              <a:tailEnd/>
            </a:ln>
            <a:effectLst/>
          </p:spPr>
          <p:txBody>
            <a:bodyPr/>
            <a:lstStyle/>
            <a:p>
              <a:endParaRPr lang="hu-HU"/>
            </a:p>
          </p:txBody>
        </p:sp>
        <p:sp>
          <p:nvSpPr>
            <p:cNvPr id="11352" name="Freeform 88"/>
            <p:cNvSpPr>
              <a:spLocks/>
            </p:cNvSpPr>
            <p:nvPr/>
          </p:nvSpPr>
          <p:spPr bwMode="auto">
            <a:xfrm>
              <a:off x="766" y="2735"/>
              <a:ext cx="44" cy="8"/>
            </a:xfrm>
            <a:custGeom>
              <a:avLst/>
              <a:gdLst/>
              <a:ahLst/>
              <a:cxnLst>
                <a:cxn ang="0">
                  <a:pos x="0" y="7"/>
                </a:cxn>
                <a:cxn ang="0">
                  <a:pos x="43" y="7"/>
                </a:cxn>
                <a:cxn ang="0">
                  <a:pos x="43" y="0"/>
                </a:cxn>
                <a:cxn ang="0">
                  <a:pos x="0" y="0"/>
                </a:cxn>
                <a:cxn ang="0">
                  <a:pos x="0" y="7"/>
                </a:cxn>
              </a:cxnLst>
              <a:rect l="0" t="0" r="r" b="b"/>
              <a:pathLst>
                <a:path w="44" h="8">
                  <a:moveTo>
                    <a:pt x="0" y="7"/>
                  </a:moveTo>
                  <a:lnTo>
                    <a:pt x="43" y="7"/>
                  </a:lnTo>
                  <a:lnTo>
                    <a:pt x="43" y="0"/>
                  </a:lnTo>
                  <a:lnTo>
                    <a:pt x="0" y="0"/>
                  </a:lnTo>
                  <a:lnTo>
                    <a:pt x="0" y="7"/>
                  </a:lnTo>
                </a:path>
              </a:pathLst>
            </a:custGeom>
            <a:noFill/>
            <a:ln w="9525" cap="flat" cmpd="sng">
              <a:solidFill>
                <a:schemeClr val="tx2"/>
              </a:solidFill>
              <a:prstDash val="solid"/>
              <a:round/>
              <a:headEnd/>
              <a:tailEnd/>
            </a:ln>
            <a:effectLst/>
          </p:spPr>
          <p:txBody>
            <a:bodyPr/>
            <a:lstStyle/>
            <a:p>
              <a:endParaRPr lang="hu-HU"/>
            </a:p>
          </p:txBody>
        </p:sp>
        <p:sp>
          <p:nvSpPr>
            <p:cNvPr id="11353" name="Freeform 89"/>
            <p:cNvSpPr>
              <a:spLocks/>
            </p:cNvSpPr>
            <p:nvPr/>
          </p:nvSpPr>
          <p:spPr bwMode="auto">
            <a:xfrm>
              <a:off x="690" y="2786"/>
              <a:ext cx="14" cy="19"/>
            </a:xfrm>
            <a:custGeom>
              <a:avLst/>
              <a:gdLst/>
              <a:ahLst/>
              <a:cxnLst>
                <a:cxn ang="0">
                  <a:pos x="6" y="0"/>
                </a:cxn>
                <a:cxn ang="0">
                  <a:pos x="0" y="15"/>
                </a:cxn>
                <a:cxn ang="0">
                  <a:pos x="7" y="18"/>
                </a:cxn>
                <a:cxn ang="0">
                  <a:pos x="13" y="3"/>
                </a:cxn>
                <a:cxn ang="0">
                  <a:pos x="6" y="0"/>
                </a:cxn>
              </a:cxnLst>
              <a:rect l="0" t="0" r="r" b="b"/>
              <a:pathLst>
                <a:path w="14" h="19">
                  <a:moveTo>
                    <a:pt x="6" y="0"/>
                  </a:moveTo>
                  <a:lnTo>
                    <a:pt x="0" y="15"/>
                  </a:lnTo>
                  <a:lnTo>
                    <a:pt x="7" y="18"/>
                  </a:lnTo>
                  <a:lnTo>
                    <a:pt x="13" y="3"/>
                  </a:lnTo>
                  <a:lnTo>
                    <a:pt x="6" y="0"/>
                  </a:lnTo>
                </a:path>
              </a:pathLst>
            </a:custGeom>
            <a:noFill/>
            <a:ln w="9525" cap="flat" cmpd="sng">
              <a:solidFill>
                <a:schemeClr val="tx2"/>
              </a:solidFill>
              <a:prstDash val="solid"/>
              <a:round/>
              <a:headEnd/>
              <a:tailEnd/>
            </a:ln>
            <a:effectLst/>
          </p:spPr>
          <p:txBody>
            <a:bodyPr/>
            <a:lstStyle/>
            <a:p>
              <a:endParaRPr lang="hu-HU"/>
            </a:p>
          </p:txBody>
        </p:sp>
        <p:sp>
          <p:nvSpPr>
            <p:cNvPr id="11354" name="Freeform 90"/>
            <p:cNvSpPr>
              <a:spLocks/>
            </p:cNvSpPr>
            <p:nvPr/>
          </p:nvSpPr>
          <p:spPr bwMode="auto">
            <a:xfrm>
              <a:off x="734" y="2882"/>
              <a:ext cx="76" cy="8"/>
            </a:xfrm>
            <a:custGeom>
              <a:avLst/>
              <a:gdLst/>
              <a:ahLst/>
              <a:cxnLst>
                <a:cxn ang="0">
                  <a:pos x="0" y="7"/>
                </a:cxn>
                <a:cxn ang="0">
                  <a:pos x="75" y="7"/>
                </a:cxn>
                <a:cxn ang="0">
                  <a:pos x="75" y="0"/>
                </a:cxn>
                <a:cxn ang="0">
                  <a:pos x="0" y="0"/>
                </a:cxn>
                <a:cxn ang="0">
                  <a:pos x="0" y="7"/>
                </a:cxn>
              </a:cxnLst>
              <a:rect l="0" t="0" r="r" b="b"/>
              <a:pathLst>
                <a:path w="76" h="8">
                  <a:moveTo>
                    <a:pt x="0" y="7"/>
                  </a:moveTo>
                  <a:lnTo>
                    <a:pt x="75" y="7"/>
                  </a:lnTo>
                  <a:lnTo>
                    <a:pt x="75" y="0"/>
                  </a:lnTo>
                  <a:lnTo>
                    <a:pt x="0" y="0"/>
                  </a:lnTo>
                  <a:lnTo>
                    <a:pt x="0" y="7"/>
                  </a:lnTo>
                </a:path>
              </a:pathLst>
            </a:custGeom>
            <a:noFill/>
            <a:ln w="9525" cap="flat" cmpd="sng">
              <a:solidFill>
                <a:schemeClr val="tx2"/>
              </a:solidFill>
              <a:prstDash val="solid"/>
              <a:round/>
              <a:headEnd/>
              <a:tailEnd/>
            </a:ln>
            <a:effectLst/>
          </p:spPr>
          <p:txBody>
            <a:bodyPr/>
            <a:lstStyle/>
            <a:p>
              <a:endParaRPr lang="hu-HU"/>
            </a:p>
          </p:txBody>
        </p:sp>
        <p:sp>
          <p:nvSpPr>
            <p:cNvPr id="11355" name="Freeform 91"/>
            <p:cNvSpPr>
              <a:spLocks/>
            </p:cNvSpPr>
            <p:nvPr/>
          </p:nvSpPr>
          <p:spPr bwMode="auto">
            <a:xfrm>
              <a:off x="803" y="2884"/>
              <a:ext cx="26" cy="11"/>
            </a:xfrm>
            <a:custGeom>
              <a:avLst/>
              <a:gdLst/>
              <a:ahLst/>
              <a:cxnLst>
                <a:cxn ang="0">
                  <a:pos x="0" y="3"/>
                </a:cxn>
                <a:cxn ang="0">
                  <a:pos x="24" y="0"/>
                </a:cxn>
                <a:cxn ang="0">
                  <a:pos x="25" y="8"/>
                </a:cxn>
                <a:cxn ang="0">
                  <a:pos x="1" y="10"/>
                </a:cxn>
                <a:cxn ang="0">
                  <a:pos x="0" y="3"/>
                </a:cxn>
              </a:cxnLst>
              <a:rect l="0" t="0" r="r" b="b"/>
              <a:pathLst>
                <a:path w="26" h="11">
                  <a:moveTo>
                    <a:pt x="0" y="3"/>
                  </a:moveTo>
                  <a:lnTo>
                    <a:pt x="24" y="0"/>
                  </a:lnTo>
                  <a:lnTo>
                    <a:pt x="25" y="8"/>
                  </a:lnTo>
                  <a:lnTo>
                    <a:pt x="1" y="10"/>
                  </a:lnTo>
                  <a:lnTo>
                    <a:pt x="0" y="3"/>
                  </a:lnTo>
                </a:path>
              </a:pathLst>
            </a:custGeom>
            <a:noFill/>
            <a:ln w="9525" cap="flat" cmpd="sng">
              <a:solidFill>
                <a:schemeClr val="tx2"/>
              </a:solidFill>
              <a:prstDash val="solid"/>
              <a:round/>
              <a:headEnd/>
              <a:tailEnd/>
            </a:ln>
            <a:effectLst/>
          </p:spPr>
          <p:txBody>
            <a:bodyPr/>
            <a:lstStyle/>
            <a:p>
              <a:endParaRPr lang="hu-HU"/>
            </a:p>
          </p:txBody>
        </p:sp>
        <p:sp>
          <p:nvSpPr>
            <p:cNvPr id="11356" name="Freeform 92"/>
            <p:cNvSpPr>
              <a:spLocks/>
            </p:cNvSpPr>
            <p:nvPr/>
          </p:nvSpPr>
          <p:spPr bwMode="auto">
            <a:xfrm>
              <a:off x="822" y="2849"/>
              <a:ext cx="31" cy="40"/>
            </a:xfrm>
            <a:custGeom>
              <a:avLst/>
              <a:gdLst/>
              <a:ahLst/>
              <a:cxnLst>
                <a:cxn ang="0">
                  <a:pos x="0" y="34"/>
                </a:cxn>
                <a:cxn ang="0">
                  <a:pos x="24" y="0"/>
                </a:cxn>
                <a:cxn ang="0">
                  <a:pos x="30" y="5"/>
                </a:cxn>
                <a:cxn ang="0">
                  <a:pos x="6" y="39"/>
                </a:cxn>
                <a:cxn ang="0">
                  <a:pos x="0" y="34"/>
                </a:cxn>
              </a:cxnLst>
              <a:rect l="0" t="0" r="r" b="b"/>
              <a:pathLst>
                <a:path w="31" h="40">
                  <a:moveTo>
                    <a:pt x="0" y="34"/>
                  </a:moveTo>
                  <a:lnTo>
                    <a:pt x="24" y="0"/>
                  </a:lnTo>
                  <a:lnTo>
                    <a:pt x="30" y="5"/>
                  </a:lnTo>
                  <a:lnTo>
                    <a:pt x="6" y="39"/>
                  </a:lnTo>
                  <a:lnTo>
                    <a:pt x="0" y="34"/>
                  </a:lnTo>
                </a:path>
              </a:pathLst>
            </a:custGeom>
            <a:noFill/>
            <a:ln w="9525" cap="flat" cmpd="sng">
              <a:solidFill>
                <a:schemeClr val="tx2"/>
              </a:solidFill>
              <a:prstDash val="solid"/>
              <a:round/>
              <a:headEnd/>
              <a:tailEnd/>
            </a:ln>
            <a:effectLst/>
          </p:spPr>
          <p:txBody>
            <a:bodyPr/>
            <a:lstStyle/>
            <a:p>
              <a:endParaRPr lang="hu-HU"/>
            </a:p>
          </p:txBody>
        </p:sp>
        <p:sp>
          <p:nvSpPr>
            <p:cNvPr id="11357" name="Freeform 93"/>
            <p:cNvSpPr>
              <a:spLocks/>
            </p:cNvSpPr>
            <p:nvPr/>
          </p:nvSpPr>
          <p:spPr bwMode="auto">
            <a:xfrm>
              <a:off x="822" y="2890"/>
              <a:ext cx="41" cy="36"/>
            </a:xfrm>
            <a:custGeom>
              <a:avLst/>
              <a:gdLst/>
              <a:ahLst/>
              <a:cxnLst>
                <a:cxn ang="0">
                  <a:pos x="0" y="6"/>
                </a:cxn>
                <a:cxn ang="0">
                  <a:pos x="35" y="35"/>
                </a:cxn>
                <a:cxn ang="0">
                  <a:pos x="40" y="30"/>
                </a:cxn>
                <a:cxn ang="0">
                  <a:pos x="5" y="0"/>
                </a:cxn>
                <a:cxn ang="0">
                  <a:pos x="0" y="6"/>
                </a:cxn>
              </a:cxnLst>
              <a:rect l="0" t="0" r="r" b="b"/>
              <a:pathLst>
                <a:path w="41" h="36">
                  <a:moveTo>
                    <a:pt x="0" y="6"/>
                  </a:moveTo>
                  <a:lnTo>
                    <a:pt x="35" y="35"/>
                  </a:lnTo>
                  <a:lnTo>
                    <a:pt x="40" y="30"/>
                  </a:lnTo>
                  <a:lnTo>
                    <a:pt x="5" y="0"/>
                  </a:lnTo>
                  <a:lnTo>
                    <a:pt x="0" y="6"/>
                  </a:lnTo>
                </a:path>
              </a:pathLst>
            </a:custGeom>
            <a:noFill/>
            <a:ln w="9525" cap="flat" cmpd="sng">
              <a:solidFill>
                <a:schemeClr val="tx2"/>
              </a:solidFill>
              <a:prstDash val="solid"/>
              <a:round/>
              <a:headEnd/>
              <a:tailEnd/>
            </a:ln>
            <a:effectLst/>
          </p:spPr>
          <p:txBody>
            <a:bodyPr/>
            <a:lstStyle/>
            <a:p>
              <a:endParaRPr lang="hu-HU"/>
            </a:p>
          </p:txBody>
        </p:sp>
        <p:sp>
          <p:nvSpPr>
            <p:cNvPr id="11358" name="Freeform 94"/>
            <p:cNvSpPr>
              <a:spLocks/>
            </p:cNvSpPr>
            <p:nvPr/>
          </p:nvSpPr>
          <p:spPr bwMode="auto">
            <a:xfrm>
              <a:off x="594" y="3028"/>
              <a:ext cx="9" cy="96"/>
            </a:xfrm>
            <a:custGeom>
              <a:avLst/>
              <a:gdLst/>
              <a:ahLst/>
              <a:cxnLst>
                <a:cxn ang="0">
                  <a:pos x="0" y="0"/>
                </a:cxn>
                <a:cxn ang="0">
                  <a:pos x="0" y="95"/>
                </a:cxn>
                <a:cxn ang="0">
                  <a:pos x="8" y="95"/>
                </a:cxn>
                <a:cxn ang="0">
                  <a:pos x="8" y="0"/>
                </a:cxn>
                <a:cxn ang="0">
                  <a:pos x="0" y="0"/>
                </a:cxn>
              </a:cxnLst>
              <a:rect l="0" t="0" r="r" b="b"/>
              <a:pathLst>
                <a:path w="9" h="96">
                  <a:moveTo>
                    <a:pt x="0" y="0"/>
                  </a:moveTo>
                  <a:lnTo>
                    <a:pt x="0" y="95"/>
                  </a:lnTo>
                  <a:lnTo>
                    <a:pt x="8" y="95"/>
                  </a:lnTo>
                  <a:lnTo>
                    <a:pt x="8" y="0"/>
                  </a:lnTo>
                  <a:lnTo>
                    <a:pt x="0" y="0"/>
                  </a:lnTo>
                </a:path>
              </a:pathLst>
            </a:custGeom>
            <a:noFill/>
            <a:ln w="9525" cap="flat" cmpd="sng">
              <a:solidFill>
                <a:schemeClr val="tx2"/>
              </a:solidFill>
              <a:prstDash val="solid"/>
              <a:round/>
              <a:headEnd/>
              <a:tailEnd/>
            </a:ln>
            <a:effectLst/>
          </p:spPr>
          <p:txBody>
            <a:bodyPr/>
            <a:lstStyle/>
            <a:p>
              <a:endParaRPr lang="hu-HU"/>
            </a:p>
          </p:txBody>
        </p:sp>
        <p:sp>
          <p:nvSpPr>
            <p:cNvPr id="11359" name="Freeform 95"/>
            <p:cNvSpPr>
              <a:spLocks/>
            </p:cNvSpPr>
            <p:nvPr/>
          </p:nvSpPr>
          <p:spPr bwMode="auto">
            <a:xfrm>
              <a:off x="554" y="3121"/>
              <a:ext cx="34" cy="40"/>
            </a:xfrm>
            <a:custGeom>
              <a:avLst/>
              <a:gdLst/>
              <a:ahLst/>
              <a:cxnLst>
                <a:cxn ang="0">
                  <a:pos x="27" y="0"/>
                </a:cxn>
                <a:cxn ang="0">
                  <a:pos x="0" y="34"/>
                </a:cxn>
                <a:cxn ang="0">
                  <a:pos x="7" y="39"/>
                </a:cxn>
                <a:cxn ang="0">
                  <a:pos x="33" y="5"/>
                </a:cxn>
                <a:cxn ang="0">
                  <a:pos x="27" y="0"/>
                </a:cxn>
              </a:cxnLst>
              <a:rect l="0" t="0" r="r" b="b"/>
              <a:pathLst>
                <a:path w="34" h="40">
                  <a:moveTo>
                    <a:pt x="27" y="0"/>
                  </a:moveTo>
                  <a:lnTo>
                    <a:pt x="0" y="34"/>
                  </a:lnTo>
                  <a:lnTo>
                    <a:pt x="7" y="39"/>
                  </a:lnTo>
                  <a:lnTo>
                    <a:pt x="33" y="5"/>
                  </a:lnTo>
                  <a:lnTo>
                    <a:pt x="27" y="0"/>
                  </a:lnTo>
                </a:path>
              </a:pathLst>
            </a:custGeom>
            <a:noFill/>
            <a:ln w="9525" cap="flat" cmpd="sng">
              <a:solidFill>
                <a:schemeClr val="tx2"/>
              </a:solidFill>
              <a:prstDash val="solid"/>
              <a:round/>
              <a:headEnd/>
              <a:tailEnd/>
            </a:ln>
            <a:effectLst/>
          </p:spPr>
          <p:txBody>
            <a:bodyPr/>
            <a:lstStyle/>
            <a:p>
              <a:endParaRPr lang="hu-HU"/>
            </a:p>
          </p:txBody>
        </p:sp>
        <p:sp>
          <p:nvSpPr>
            <p:cNvPr id="11360" name="Freeform 96"/>
            <p:cNvSpPr>
              <a:spLocks/>
            </p:cNvSpPr>
            <p:nvPr/>
          </p:nvSpPr>
          <p:spPr bwMode="auto">
            <a:xfrm>
              <a:off x="600" y="3126"/>
              <a:ext cx="29" cy="35"/>
            </a:xfrm>
            <a:custGeom>
              <a:avLst/>
              <a:gdLst/>
              <a:ahLst/>
              <a:cxnLst>
                <a:cxn ang="0">
                  <a:pos x="0" y="4"/>
                </a:cxn>
                <a:cxn ang="0">
                  <a:pos x="21" y="34"/>
                </a:cxn>
                <a:cxn ang="0">
                  <a:pos x="28" y="30"/>
                </a:cxn>
                <a:cxn ang="0">
                  <a:pos x="6" y="0"/>
                </a:cxn>
                <a:cxn ang="0">
                  <a:pos x="0" y="4"/>
                </a:cxn>
              </a:cxnLst>
              <a:rect l="0" t="0" r="r" b="b"/>
              <a:pathLst>
                <a:path w="29" h="35">
                  <a:moveTo>
                    <a:pt x="0" y="4"/>
                  </a:moveTo>
                  <a:lnTo>
                    <a:pt x="21" y="34"/>
                  </a:lnTo>
                  <a:lnTo>
                    <a:pt x="28" y="30"/>
                  </a:lnTo>
                  <a:lnTo>
                    <a:pt x="6" y="0"/>
                  </a:lnTo>
                  <a:lnTo>
                    <a:pt x="0" y="4"/>
                  </a:lnTo>
                </a:path>
              </a:pathLst>
            </a:custGeom>
            <a:noFill/>
            <a:ln w="9525" cap="flat" cmpd="sng">
              <a:solidFill>
                <a:schemeClr val="tx2"/>
              </a:solidFill>
              <a:prstDash val="solid"/>
              <a:round/>
              <a:headEnd/>
              <a:tailEnd/>
            </a:ln>
            <a:effectLst/>
          </p:spPr>
          <p:txBody>
            <a:bodyPr/>
            <a:lstStyle/>
            <a:p>
              <a:endParaRPr lang="hu-HU"/>
            </a:p>
          </p:txBody>
        </p:sp>
        <p:sp>
          <p:nvSpPr>
            <p:cNvPr id="11361" name="Freeform 97"/>
            <p:cNvSpPr>
              <a:spLocks/>
            </p:cNvSpPr>
            <p:nvPr/>
          </p:nvSpPr>
          <p:spPr bwMode="auto">
            <a:xfrm>
              <a:off x="708" y="2973"/>
              <a:ext cx="72" cy="61"/>
            </a:xfrm>
            <a:custGeom>
              <a:avLst/>
              <a:gdLst/>
              <a:ahLst/>
              <a:cxnLst>
                <a:cxn ang="0">
                  <a:pos x="0" y="6"/>
                </a:cxn>
                <a:cxn ang="0">
                  <a:pos x="66" y="60"/>
                </a:cxn>
                <a:cxn ang="0">
                  <a:pos x="71" y="54"/>
                </a:cxn>
                <a:cxn ang="0">
                  <a:pos x="4" y="0"/>
                </a:cxn>
                <a:cxn ang="0">
                  <a:pos x="0" y="6"/>
                </a:cxn>
              </a:cxnLst>
              <a:rect l="0" t="0" r="r" b="b"/>
              <a:pathLst>
                <a:path w="72" h="61">
                  <a:moveTo>
                    <a:pt x="0" y="6"/>
                  </a:moveTo>
                  <a:lnTo>
                    <a:pt x="66" y="60"/>
                  </a:lnTo>
                  <a:lnTo>
                    <a:pt x="71" y="54"/>
                  </a:lnTo>
                  <a:lnTo>
                    <a:pt x="4" y="0"/>
                  </a:lnTo>
                  <a:lnTo>
                    <a:pt x="0" y="6"/>
                  </a:lnTo>
                </a:path>
              </a:pathLst>
            </a:custGeom>
            <a:noFill/>
            <a:ln w="9525" cap="flat" cmpd="sng">
              <a:solidFill>
                <a:schemeClr val="tx2"/>
              </a:solidFill>
              <a:prstDash val="solid"/>
              <a:round/>
              <a:headEnd/>
              <a:tailEnd/>
            </a:ln>
            <a:effectLst/>
          </p:spPr>
          <p:txBody>
            <a:bodyPr/>
            <a:lstStyle/>
            <a:p>
              <a:endParaRPr lang="hu-HU"/>
            </a:p>
          </p:txBody>
        </p:sp>
        <p:sp>
          <p:nvSpPr>
            <p:cNvPr id="11362" name="Freeform 98"/>
            <p:cNvSpPr>
              <a:spLocks/>
            </p:cNvSpPr>
            <p:nvPr/>
          </p:nvSpPr>
          <p:spPr bwMode="auto">
            <a:xfrm>
              <a:off x="776" y="3019"/>
              <a:ext cx="37" cy="16"/>
            </a:xfrm>
            <a:custGeom>
              <a:avLst/>
              <a:gdLst/>
              <a:ahLst/>
              <a:cxnLst>
                <a:cxn ang="0">
                  <a:pos x="0" y="7"/>
                </a:cxn>
                <a:cxn ang="0">
                  <a:pos x="34" y="0"/>
                </a:cxn>
                <a:cxn ang="0">
                  <a:pos x="36" y="7"/>
                </a:cxn>
                <a:cxn ang="0">
                  <a:pos x="2" y="15"/>
                </a:cxn>
                <a:cxn ang="0">
                  <a:pos x="0" y="7"/>
                </a:cxn>
              </a:cxnLst>
              <a:rect l="0" t="0" r="r" b="b"/>
              <a:pathLst>
                <a:path w="37" h="16">
                  <a:moveTo>
                    <a:pt x="0" y="7"/>
                  </a:moveTo>
                  <a:lnTo>
                    <a:pt x="34" y="0"/>
                  </a:lnTo>
                  <a:lnTo>
                    <a:pt x="36" y="7"/>
                  </a:lnTo>
                  <a:lnTo>
                    <a:pt x="2" y="15"/>
                  </a:lnTo>
                  <a:lnTo>
                    <a:pt x="0" y="7"/>
                  </a:lnTo>
                </a:path>
              </a:pathLst>
            </a:custGeom>
            <a:noFill/>
            <a:ln w="9525" cap="flat" cmpd="sng">
              <a:solidFill>
                <a:schemeClr val="tx2"/>
              </a:solidFill>
              <a:prstDash val="solid"/>
              <a:round/>
              <a:headEnd/>
              <a:tailEnd/>
            </a:ln>
            <a:effectLst/>
          </p:spPr>
          <p:txBody>
            <a:bodyPr/>
            <a:lstStyle/>
            <a:p>
              <a:endParaRPr lang="hu-HU"/>
            </a:p>
          </p:txBody>
        </p:sp>
        <p:sp>
          <p:nvSpPr>
            <p:cNvPr id="11363" name="Freeform 99"/>
            <p:cNvSpPr>
              <a:spLocks/>
            </p:cNvSpPr>
            <p:nvPr/>
          </p:nvSpPr>
          <p:spPr bwMode="auto">
            <a:xfrm>
              <a:off x="762" y="3035"/>
              <a:ext cx="11" cy="46"/>
            </a:xfrm>
            <a:custGeom>
              <a:avLst/>
              <a:gdLst/>
              <a:ahLst/>
              <a:cxnLst>
                <a:cxn ang="0">
                  <a:pos x="3" y="0"/>
                </a:cxn>
                <a:cxn ang="0">
                  <a:pos x="0" y="44"/>
                </a:cxn>
                <a:cxn ang="0">
                  <a:pos x="8" y="45"/>
                </a:cxn>
                <a:cxn ang="0">
                  <a:pos x="10" y="0"/>
                </a:cxn>
                <a:cxn ang="0">
                  <a:pos x="3" y="0"/>
                </a:cxn>
              </a:cxnLst>
              <a:rect l="0" t="0" r="r" b="b"/>
              <a:pathLst>
                <a:path w="11" h="46">
                  <a:moveTo>
                    <a:pt x="3" y="0"/>
                  </a:moveTo>
                  <a:lnTo>
                    <a:pt x="0" y="44"/>
                  </a:lnTo>
                  <a:lnTo>
                    <a:pt x="8" y="45"/>
                  </a:lnTo>
                  <a:lnTo>
                    <a:pt x="10" y="0"/>
                  </a:lnTo>
                  <a:lnTo>
                    <a:pt x="3" y="0"/>
                  </a:lnTo>
                </a:path>
              </a:pathLst>
            </a:custGeom>
            <a:noFill/>
            <a:ln w="9525" cap="flat" cmpd="sng">
              <a:solidFill>
                <a:schemeClr val="tx2"/>
              </a:solidFill>
              <a:prstDash val="solid"/>
              <a:round/>
              <a:headEnd/>
              <a:tailEnd/>
            </a:ln>
            <a:effectLst/>
          </p:spPr>
          <p:txBody>
            <a:bodyPr/>
            <a:lstStyle/>
            <a:p>
              <a:endParaRPr lang="hu-HU"/>
            </a:p>
          </p:txBody>
        </p:sp>
        <p:sp>
          <p:nvSpPr>
            <p:cNvPr id="11364" name="Freeform 100"/>
            <p:cNvSpPr>
              <a:spLocks/>
            </p:cNvSpPr>
            <p:nvPr/>
          </p:nvSpPr>
          <p:spPr bwMode="auto">
            <a:xfrm>
              <a:off x="408" y="2974"/>
              <a:ext cx="73" cy="65"/>
            </a:xfrm>
            <a:custGeom>
              <a:avLst/>
              <a:gdLst/>
              <a:ahLst/>
              <a:cxnLst>
                <a:cxn ang="0">
                  <a:pos x="67" y="0"/>
                </a:cxn>
                <a:cxn ang="0">
                  <a:pos x="0" y="58"/>
                </a:cxn>
                <a:cxn ang="0">
                  <a:pos x="5" y="64"/>
                </a:cxn>
                <a:cxn ang="0">
                  <a:pos x="72" y="5"/>
                </a:cxn>
                <a:cxn ang="0">
                  <a:pos x="67" y="0"/>
                </a:cxn>
              </a:cxnLst>
              <a:rect l="0" t="0" r="r" b="b"/>
              <a:pathLst>
                <a:path w="73" h="65">
                  <a:moveTo>
                    <a:pt x="67" y="0"/>
                  </a:moveTo>
                  <a:lnTo>
                    <a:pt x="0" y="58"/>
                  </a:lnTo>
                  <a:lnTo>
                    <a:pt x="5" y="64"/>
                  </a:lnTo>
                  <a:lnTo>
                    <a:pt x="72" y="5"/>
                  </a:lnTo>
                  <a:lnTo>
                    <a:pt x="67" y="0"/>
                  </a:lnTo>
                </a:path>
              </a:pathLst>
            </a:custGeom>
            <a:noFill/>
            <a:ln w="9525" cap="flat" cmpd="sng">
              <a:solidFill>
                <a:schemeClr val="tx2"/>
              </a:solidFill>
              <a:prstDash val="solid"/>
              <a:round/>
              <a:headEnd/>
              <a:tailEnd/>
            </a:ln>
            <a:effectLst/>
          </p:spPr>
          <p:txBody>
            <a:bodyPr/>
            <a:lstStyle/>
            <a:p>
              <a:endParaRPr lang="hu-HU"/>
            </a:p>
          </p:txBody>
        </p:sp>
        <p:sp>
          <p:nvSpPr>
            <p:cNvPr id="11365" name="Freeform 101"/>
            <p:cNvSpPr>
              <a:spLocks/>
            </p:cNvSpPr>
            <p:nvPr/>
          </p:nvSpPr>
          <p:spPr bwMode="auto">
            <a:xfrm>
              <a:off x="362" y="3024"/>
              <a:ext cx="51" cy="16"/>
            </a:xfrm>
            <a:custGeom>
              <a:avLst/>
              <a:gdLst/>
              <a:ahLst/>
              <a:cxnLst>
                <a:cxn ang="0">
                  <a:pos x="48" y="15"/>
                </a:cxn>
                <a:cxn ang="0">
                  <a:pos x="0" y="7"/>
                </a:cxn>
                <a:cxn ang="0">
                  <a:pos x="2" y="0"/>
                </a:cxn>
                <a:cxn ang="0">
                  <a:pos x="50" y="7"/>
                </a:cxn>
                <a:cxn ang="0">
                  <a:pos x="48" y="15"/>
                </a:cxn>
              </a:cxnLst>
              <a:rect l="0" t="0" r="r" b="b"/>
              <a:pathLst>
                <a:path w="51" h="16">
                  <a:moveTo>
                    <a:pt x="48" y="15"/>
                  </a:moveTo>
                  <a:lnTo>
                    <a:pt x="0" y="7"/>
                  </a:lnTo>
                  <a:lnTo>
                    <a:pt x="2" y="0"/>
                  </a:lnTo>
                  <a:lnTo>
                    <a:pt x="50" y="7"/>
                  </a:lnTo>
                  <a:lnTo>
                    <a:pt x="48" y="15"/>
                  </a:lnTo>
                </a:path>
              </a:pathLst>
            </a:custGeom>
            <a:noFill/>
            <a:ln w="9525" cap="flat" cmpd="sng">
              <a:solidFill>
                <a:schemeClr val="tx2"/>
              </a:solidFill>
              <a:prstDash val="solid"/>
              <a:round/>
              <a:headEnd/>
              <a:tailEnd/>
            </a:ln>
            <a:effectLst/>
          </p:spPr>
          <p:txBody>
            <a:bodyPr/>
            <a:lstStyle/>
            <a:p>
              <a:endParaRPr lang="hu-HU"/>
            </a:p>
          </p:txBody>
        </p:sp>
        <p:sp>
          <p:nvSpPr>
            <p:cNvPr id="11366" name="Freeform 102"/>
            <p:cNvSpPr>
              <a:spLocks/>
            </p:cNvSpPr>
            <p:nvPr/>
          </p:nvSpPr>
          <p:spPr bwMode="auto">
            <a:xfrm>
              <a:off x="399" y="3044"/>
              <a:ext cx="16" cy="35"/>
            </a:xfrm>
            <a:custGeom>
              <a:avLst/>
              <a:gdLst/>
              <a:ahLst/>
              <a:cxnLst>
                <a:cxn ang="0">
                  <a:pos x="0" y="2"/>
                </a:cxn>
                <a:cxn ang="0">
                  <a:pos x="8" y="34"/>
                </a:cxn>
                <a:cxn ang="0">
                  <a:pos x="15" y="32"/>
                </a:cxn>
                <a:cxn ang="0">
                  <a:pos x="7" y="0"/>
                </a:cxn>
                <a:cxn ang="0">
                  <a:pos x="0" y="2"/>
                </a:cxn>
              </a:cxnLst>
              <a:rect l="0" t="0" r="r" b="b"/>
              <a:pathLst>
                <a:path w="16" h="35">
                  <a:moveTo>
                    <a:pt x="0" y="2"/>
                  </a:moveTo>
                  <a:lnTo>
                    <a:pt x="8" y="34"/>
                  </a:lnTo>
                  <a:lnTo>
                    <a:pt x="15" y="32"/>
                  </a:lnTo>
                  <a:lnTo>
                    <a:pt x="7" y="0"/>
                  </a:lnTo>
                  <a:lnTo>
                    <a:pt x="0" y="2"/>
                  </a:lnTo>
                </a:path>
              </a:pathLst>
            </a:custGeom>
            <a:noFill/>
            <a:ln w="9525" cap="flat" cmpd="sng">
              <a:solidFill>
                <a:schemeClr val="tx2"/>
              </a:solidFill>
              <a:prstDash val="solid"/>
              <a:round/>
              <a:headEnd/>
              <a:tailEnd/>
            </a:ln>
            <a:effectLst/>
          </p:spPr>
          <p:txBody>
            <a:bodyPr/>
            <a:lstStyle/>
            <a:p>
              <a:endParaRPr lang="hu-HU"/>
            </a:p>
          </p:txBody>
        </p:sp>
        <p:sp>
          <p:nvSpPr>
            <p:cNvPr id="11367" name="Freeform 103"/>
            <p:cNvSpPr>
              <a:spLocks/>
            </p:cNvSpPr>
            <p:nvPr/>
          </p:nvSpPr>
          <p:spPr bwMode="auto">
            <a:xfrm>
              <a:off x="398" y="2772"/>
              <a:ext cx="85" cy="54"/>
            </a:xfrm>
            <a:custGeom>
              <a:avLst/>
              <a:gdLst/>
              <a:ahLst/>
              <a:cxnLst>
                <a:cxn ang="0">
                  <a:pos x="80" y="53"/>
                </a:cxn>
                <a:cxn ang="0">
                  <a:pos x="0" y="7"/>
                </a:cxn>
                <a:cxn ang="0">
                  <a:pos x="4" y="0"/>
                </a:cxn>
                <a:cxn ang="0">
                  <a:pos x="84" y="47"/>
                </a:cxn>
                <a:cxn ang="0">
                  <a:pos x="80" y="53"/>
                </a:cxn>
              </a:cxnLst>
              <a:rect l="0" t="0" r="r" b="b"/>
              <a:pathLst>
                <a:path w="85" h="54">
                  <a:moveTo>
                    <a:pt x="80" y="53"/>
                  </a:moveTo>
                  <a:lnTo>
                    <a:pt x="0" y="7"/>
                  </a:lnTo>
                  <a:lnTo>
                    <a:pt x="4" y="0"/>
                  </a:lnTo>
                  <a:lnTo>
                    <a:pt x="84" y="47"/>
                  </a:lnTo>
                  <a:lnTo>
                    <a:pt x="80" y="53"/>
                  </a:lnTo>
                </a:path>
              </a:pathLst>
            </a:custGeom>
            <a:noFill/>
            <a:ln w="9525" cap="flat" cmpd="sng">
              <a:solidFill>
                <a:schemeClr val="tx2"/>
              </a:solidFill>
              <a:prstDash val="solid"/>
              <a:round/>
              <a:headEnd/>
              <a:tailEnd/>
            </a:ln>
            <a:effectLst/>
          </p:spPr>
          <p:txBody>
            <a:bodyPr/>
            <a:lstStyle/>
            <a:p>
              <a:endParaRPr lang="hu-HU"/>
            </a:p>
          </p:txBody>
        </p:sp>
        <p:sp>
          <p:nvSpPr>
            <p:cNvPr id="11368" name="Freeform 104"/>
            <p:cNvSpPr>
              <a:spLocks/>
            </p:cNvSpPr>
            <p:nvPr/>
          </p:nvSpPr>
          <p:spPr bwMode="auto">
            <a:xfrm>
              <a:off x="359" y="2772"/>
              <a:ext cx="43" cy="18"/>
            </a:xfrm>
            <a:custGeom>
              <a:avLst/>
              <a:gdLst/>
              <a:ahLst/>
              <a:cxnLst>
                <a:cxn ang="0">
                  <a:pos x="40" y="0"/>
                </a:cxn>
                <a:cxn ang="0">
                  <a:pos x="0" y="10"/>
                </a:cxn>
                <a:cxn ang="0">
                  <a:pos x="2" y="17"/>
                </a:cxn>
                <a:cxn ang="0">
                  <a:pos x="42" y="7"/>
                </a:cxn>
                <a:cxn ang="0">
                  <a:pos x="40" y="0"/>
                </a:cxn>
              </a:cxnLst>
              <a:rect l="0" t="0" r="r" b="b"/>
              <a:pathLst>
                <a:path w="43" h="18">
                  <a:moveTo>
                    <a:pt x="40" y="0"/>
                  </a:moveTo>
                  <a:lnTo>
                    <a:pt x="0" y="10"/>
                  </a:lnTo>
                  <a:lnTo>
                    <a:pt x="2" y="17"/>
                  </a:lnTo>
                  <a:lnTo>
                    <a:pt x="42" y="7"/>
                  </a:lnTo>
                  <a:lnTo>
                    <a:pt x="40" y="0"/>
                  </a:lnTo>
                </a:path>
              </a:pathLst>
            </a:custGeom>
            <a:noFill/>
            <a:ln w="9525" cap="flat" cmpd="sng">
              <a:solidFill>
                <a:schemeClr val="tx2"/>
              </a:solidFill>
              <a:prstDash val="solid"/>
              <a:round/>
              <a:headEnd/>
              <a:tailEnd/>
            </a:ln>
            <a:effectLst/>
          </p:spPr>
          <p:txBody>
            <a:bodyPr/>
            <a:lstStyle/>
            <a:p>
              <a:endParaRPr lang="hu-HU"/>
            </a:p>
          </p:txBody>
        </p:sp>
        <p:sp>
          <p:nvSpPr>
            <p:cNvPr id="11369" name="Freeform 105"/>
            <p:cNvSpPr>
              <a:spLocks/>
            </p:cNvSpPr>
            <p:nvPr/>
          </p:nvSpPr>
          <p:spPr bwMode="auto">
            <a:xfrm>
              <a:off x="394" y="2739"/>
              <a:ext cx="8" cy="35"/>
            </a:xfrm>
            <a:custGeom>
              <a:avLst/>
              <a:gdLst/>
              <a:ahLst/>
              <a:cxnLst>
                <a:cxn ang="0">
                  <a:pos x="0" y="34"/>
                </a:cxn>
                <a:cxn ang="0">
                  <a:pos x="0" y="0"/>
                </a:cxn>
                <a:cxn ang="0">
                  <a:pos x="7" y="0"/>
                </a:cxn>
                <a:cxn ang="0">
                  <a:pos x="7" y="34"/>
                </a:cxn>
                <a:cxn ang="0">
                  <a:pos x="0" y="34"/>
                </a:cxn>
              </a:cxnLst>
              <a:rect l="0" t="0" r="r" b="b"/>
              <a:pathLst>
                <a:path w="8" h="35">
                  <a:moveTo>
                    <a:pt x="0" y="34"/>
                  </a:moveTo>
                  <a:lnTo>
                    <a:pt x="0" y="0"/>
                  </a:lnTo>
                  <a:lnTo>
                    <a:pt x="7" y="0"/>
                  </a:lnTo>
                  <a:lnTo>
                    <a:pt x="7" y="34"/>
                  </a:lnTo>
                  <a:lnTo>
                    <a:pt x="0" y="34"/>
                  </a:lnTo>
                </a:path>
              </a:pathLst>
            </a:custGeom>
            <a:noFill/>
            <a:ln w="9525" cap="flat" cmpd="sng">
              <a:solidFill>
                <a:schemeClr val="tx2"/>
              </a:solidFill>
              <a:prstDash val="solid"/>
              <a:round/>
              <a:headEnd/>
              <a:tailEnd/>
            </a:ln>
            <a:effectLst/>
          </p:spPr>
          <p:txBody>
            <a:bodyPr/>
            <a:lstStyle/>
            <a:p>
              <a:endParaRPr lang="hu-HU"/>
            </a:p>
          </p:txBody>
        </p:sp>
      </p:grpSp>
      <p:grpSp>
        <p:nvGrpSpPr>
          <p:cNvPr id="11370" name="Group 106"/>
          <p:cNvGrpSpPr>
            <a:grpSpLocks/>
          </p:cNvGrpSpPr>
          <p:nvPr/>
        </p:nvGrpSpPr>
        <p:grpSpPr bwMode="auto">
          <a:xfrm>
            <a:off x="1935163" y="5211763"/>
            <a:ext cx="800100" cy="815975"/>
            <a:chOff x="1219" y="3283"/>
            <a:chExt cx="504" cy="514"/>
          </a:xfrm>
        </p:grpSpPr>
        <p:sp>
          <p:nvSpPr>
            <p:cNvPr id="11371" name="Oval 107"/>
            <p:cNvSpPr>
              <a:spLocks noChangeArrowheads="1"/>
            </p:cNvSpPr>
            <p:nvPr/>
          </p:nvSpPr>
          <p:spPr bwMode="auto">
            <a:xfrm>
              <a:off x="1312" y="3396"/>
              <a:ext cx="290" cy="285"/>
            </a:xfrm>
            <a:prstGeom prst="ellipse">
              <a:avLst/>
            </a:prstGeom>
            <a:noFill/>
            <a:ln w="9525">
              <a:solidFill>
                <a:schemeClr val="tx2"/>
              </a:solidFill>
              <a:round/>
              <a:headEnd/>
              <a:tailEnd/>
            </a:ln>
            <a:effectLst/>
          </p:spPr>
          <p:txBody>
            <a:bodyPr wrap="none" anchor="ctr"/>
            <a:lstStyle/>
            <a:p>
              <a:endParaRPr lang="hu-HU"/>
            </a:p>
          </p:txBody>
        </p:sp>
        <p:sp>
          <p:nvSpPr>
            <p:cNvPr id="11372" name="Oval 108" descr="Vastag átlós felfelé"/>
            <p:cNvSpPr>
              <a:spLocks noChangeArrowheads="1"/>
            </p:cNvSpPr>
            <p:nvPr/>
          </p:nvSpPr>
          <p:spPr bwMode="auto">
            <a:xfrm>
              <a:off x="1350" y="3460"/>
              <a:ext cx="140" cy="138"/>
            </a:xfrm>
            <a:prstGeom prst="ellipse">
              <a:avLst/>
            </a:prstGeom>
            <a:pattFill prst="wdUpDiag">
              <a:fgClr>
                <a:schemeClr val="tx2"/>
              </a:fgClr>
              <a:bgClr>
                <a:schemeClr val="bg1"/>
              </a:bgClr>
            </a:pattFill>
            <a:ln w="9525">
              <a:solidFill>
                <a:schemeClr val="tx2"/>
              </a:solidFill>
              <a:round/>
              <a:headEnd/>
              <a:tailEnd/>
            </a:ln>
            <a:effectLst/>
          </p:spPr>
          <p:txBody>
            <a:bodyPr wrap="none" anchor="ctr"/>
            <a:lstStyle/>
            <a:p>
              <a:endParaRPr lang="hu-HU"/>
            </a:p>
          </p:txBody>
        </p:sp>
        <p:sp>
          <p:nvSpPr>
            <p:cNvPr id="11373" name="Freeform 109"/>
            <p:cNvSpPr>
              <a:spLocks/>
            </p:cNvSpPr>
            <p:nvPr/>
          </p:nvSpPr>
          <p:spPr bwMode="auto">
            <a:xfrm>
              <a:off x="1446" y="3313"/>
              <a:ext cx="8" cy="94"/>
            </a:xfrm>
            <a:custGeom>
              <a:avLst/>
              <a:gdLst/>
              <a:ahLst/>
              <a:cxnLst>
                <a:cxn ang="0">
                  <a:pos x="0" y="0"/>
                </a:cxn>
                <a:cxn ang="0">
                  <a:pos x="0" y="93"/>
                </a:cxn>
                <a:cxn ang="0">
                  <a:pos x="7" y="93"/>
                </a:cxn>
                <a:cxn ang="0">
                  <a:pos x="7" y="0"/>
                </a:cxn>
                <a:cxn ang="0">
                  <a:pos x="0" y="0"/>
                </a:cxn>
              </a:cxnLst>
              <a:rect l="0" t="0" r="r" b="b"/>
              <a:pathLst>
                <a:path w="8" h="94">
                  <a:moveTo>
                    <a:pt x="0" y="0"/>
                  </a:moveTo>
                  <a:lnTo>
                    <a:pt x="0" y="93"/>
                  </a:lnTo>
                  <a:lnTo>
                    <a:pt x="7" y="93"/>
                  </a:lnTo>
                  <a:lnTo>
                    <a:pt x="7" y="0"/>
                  </a:lnTo>
                  <a:lnTo>
                    <a:pt x="0" y="0"/>
                  </a:lnTo>
                </a:path>
              </a:pathLst>
            </a:custGeom>
            <a:noFill/>
            <a:ln w="9525" cap="flat" cmpd="sng">
              <a:solidFill>
                <a:schemeClr val="tx2"/>
              </a:solidFill>
              <a:prstDash val="solid"/>
              <a:round/>
              <a:headEnd/>
              <a:tailEnd/>
            </a:ln>
            <a:effectLst/>
          </p:spPr>
          <p:txBody>
            <a:bodyPr/>
            <a:lstStyle/>
            <a:p>
              <a:endParaRPr lang="hu-HU"/>
            </a:p>
          </p:txBody>
        </p:sp>
        <p:sp>
          <p:nvSpPr>
            <p:cNvPr id="11374" name="Freeform 110"/>
            <p:cNvSpPr>
              <a:spLocks/>
            </p:cNvSpPr>
            <p:nvPr/>
          </p:nvSpPr>
          <p:spPr bwMode="auto">
            <a:xfrm>
              <a:off x="1405" y="3286"/>
              <a:ext cx="50" cy="34"/>
            </a:xfrm>
            <a:custGeom>
              <a:avLst/>
              <a:gdLst/>
              <a:ahLst/>
              <a:cxnLst>
                <a:cxn ang="0">
                  <a:pos x="0" y="6"/>
                </a:cxn>
                <a:cxn ang="0">
                  <a:pos x="45" y="33"/>
                </a:cxn>
                <a:cxn ang="0">
                  <a:pos x="49" y="26"/>
                </a:cxn>
                <a:cxn ang="0">
                  <a:pos x="4" y="0"/>
                </a:cxn>
                <a:cxn ang="0">
                  <a:pos x="0" y="6"/>
                </a:cxn>
              </a:cxnLst>
              <a:rect l="0" t="0" r="r" b="b"/>
              <a:pathLst>
                <a:path w="50" h="34">
                  <a:moveTo>
                    <a:pt x="0" y="6"/>
                  </a:moveTo>
                  <a:lnTo>
                    <a:pt x="45" y="33"/>
                  </a:lnTo>
                  <a:lnTo>
                    <a:pt x="49" y="26"/>
                  </a:lnTo>
                  <a:lnTo>
                    <a:pt x="4" y="0"/>
                  </a:lnTo>
                  <a:lnTo>
                    <a:pt x="0" y="6"/>
                  </a:lnTo>
                </a:path>
              </a:pathLst>
            </a:custGeom>
            <a:noFill/>
            <a:ln w="9525" cap="flat" cmpd="sng">
              <a:solidFill>
                <a:schemeClr val="tx2"/>
              </a:solidFill>
              <a:prstDash val="solid"/>
              <a:round/>
              <a:headEnd/>
              <a:tailEnd/>
            </a:ln>
            <a:effectLst/>
          </p:spPr>
          <p:txBody>
            <a:bodyPr/>
            <a:lstStyle/>
            <a:p>
              <a:endParaRPr lang="hu-HU"/>
            </a:p>
          </p:txBody>
        </p:sp>
        <p:sp>
          <p:nvSpPr>
            <p:cNvPr id="11375" name="Freeform 111"/>
            <p:cNvSpPr>
              <a:spLocks/>
            </p:cNvSpPr>
            <p:nvPr/>
          </p:nvSpPr>
          <p:spPr bwMode="auto">
            <a:xfrm>
              <a:off x="1452" y="3283"/>
              <a:ext cx="41" cy="39"/>
            </a:xfrm>
            <a:custGeom>
              <a:avLst/>
              <a:gdLst/>
              <a:ahLst/>
              <a:cxnLst>
                <a:cxn ang="0">
                  <a:pos x="0" y="32"/>
                </a:cxn>
                <a:cxn ang="0">
                  <a:pos x="35" y="0"/>
                </a:cxn>
                <a:cxn ang="0">
                  <a:pos x="40" y="6"/>
                </a:cxn>
                <a:cxn ang="0">
                  <a:pos x="6" y="38"/>
                </a:cxn>
                <a:cxn ang="0">
                  <a:pos x="0" y="32"/>
                </a:cxn>
              </a:cxnLst>
              <a:rect l="0" t="0" r="r" b="b"/>
              <a:pathLst>
                <a:path w="41" h="39">
                  <a:moveTo>
                    <a:pt x="0" y="32"/>
                  </a:moveTo>
                  <a:lnTo>
                    <a:pt x="35" y="0"/>
                  </a:lnTo>
                  <a:lnTo>
                    <a:pt x="40" y="6"/>
                  </a:lnTo>
                  <a:lnTo>
                    <a:pt x="6" y="38"/>
                  </a:lnTo>
                  <a:lnTo>
                    <a:pt x="0" y="32"/>
                  </a:lnTo>
                </a:path>
              </a:pathLst>
            </a:custGeom>
            <a:noFill/>
            <a:ln w="9525" cap="flat" cmpd="sng">
              <a:solidFill>
                <a:schemeClr val="tx2"/>
              </a:solidFill>
              <a:prstDash val="solid"/>
              <a:round/>
              <a:headEnd/>
              <a:tailEnd/>
            </a:ln>
            <a:effectLst/>
          </p:spPr>
          <p:txBody>
            <a:bodyPr/>
            <a:lstStyle/>
            <a:p>
              <a:endParaRPr lang="hu-HU"/>
            </a:p>
          </p:txBody>
        </p:sp>
        <p:sp>
          <p:nvSpPr>
            <p:cNvPr id="11376" name="Freeform 112"/>
            <p:cNvSpPr>
              <a:spLocks/>
            </p:cNvSpPr>
            <p:nvPr/>
          </p:nvSpPr>
          <p:spPr bwMode="auto">
            <a:xfrm>
              <a:off x="1557" y="3367"/>
              <a:ext cx="75" cy="65"/>
            </a:xfrm>
            <a:custGeom>
              <a:avLst/>
              <a:gdLst/>
              <a:ahLst/>
              <a:cxnLst>
                <a:cxn ang="0">
                  <a:pos x="0" y="59"/>
                </a:cxn>
                <a:cxn ang="0">
                  <a:pos x="69" y="0"/>
                </a:cxn>
                <a:cxn ang="0">
                  <a:pos x="74" y="5"/>
                </a:cxn>
                <a:cxn ang="0">
                  <a:pos x="5" y="64"/>
                </a:cxn>
                <a:cxn ang="0">
                  <a:pos x="0" y="59"/>
                </a:cxn>
              </a:cxnLst>
              <a:rect l="0" t="0" r="r" b="b"/>
              <a:pathLst>
                <a:path w="75" h="65">
                  <a:moveTo>
                    <a:pt x="0" y="59"/>
                  </a:moveTo>
                  <a:lnTo>
                    <a:pt x="69" y="0"/>
                  </a:lnTo>
                  <a:lnTo>
                    <a:pt x="74" y="5"/>
                  </a:lnTo>
                  <a:lnTo>
                    <a:pt x="5" y="64"/>
                  </a:lnTo>
                  <a:lnTo>
                    <a:pt x="0" y="59"/>
                  </a:lnTo>
                </a:path>
              </a:pathLst>
            </a:custGeom>
            <a:noFill/>
            <a:ln w="9525" cap="flat" cmpd="sng">
              <a:solidFill>
                <a:schemeClr val="tx2"/>
              </a:solidFill>
              <a:prstDash val="solid"/>
              <a:round/>
              <a:headEnd/>
              <a:tailEnd/>
            </a:ln>
            <a:effectLst/>
          </p:spPr>
          <p:txBody>
            <a:bodyPr/>
            <a:lstStyle/>
            <a:p>
              <a:endParaRPr lang="hu-HU"/>
            </a:p>
          </p:txBody>
        </p:sp>
        <p:sp>
          <p:nvSpPr>
            <p:cNvPr id="11377" name="Freeform 113"/>
            <p:cNvSpPr>
              <a:spLocks/>
            </p:cNvSpPr>
            <p:nvPr/>
          </p:nvSpPr>
          <p:spPr bwMode="auto">
            <a:xfrm>
              <a:off x="1620" y="3328"/>
              <a:ext cx="13" cy="38"/>
            </a:xfrm>
            <a:custGeom>
              <a:avLst/>
              <a:gdLst/>
              <a:ahLst/>
              <a:cxnLst>
                <a:cxn ang="0">
                  <a:pos x="5" y="37"/>
                </a:cxn>
                <a:cxn ang="0">
                  <a:pos x="0" y="0"/>
                </a:cxn>
                <a:cxn ang="0">
                  <a:pos x="7" y="0"/>
                </a:cxn>
                <a:cxn ang="0">
                  <a:pos x="12" y="36"/>
                </a:cxn>
                <a:cxn ang="0">
                  <a:pos x="5" y="37"/>
                </a:cxn>
              </a:cxnLst>
              <a:rect l="0" t="0" r="r" b="b"/>
              <a:pathLst>
                <a:path w="13" h="38">
                  <a:moveTo>
                    <a:pt x="5" y="37"/>
                  </a:moveTo>
                  <a:lnTo>
                    <a:pt x="0" y="0"/>
                  </a:lnTo>
                  <a:lnTo>
                    <a:pt x="7" y="0"/>
                  </a:lnTo>
                  <a:lnTo>
                    <a:pt x="12" y="36"/>
                  </a:lnTo>
                  <a:lnTo>
                    <a:pt x="5" y="37"/>
                  </a:lnTo>
                </a:path>
              </a:pathLst>
            </a:custGeom>
            <a:noFill/>
            <a:ln w="9525" cap="flat" cmpd="sng">
              <a:solidFill>
                <a:schemeClr val="tx2"/>
              </a:solidFill>
              <a:prstDash val="solid"/>
              <a:round/>
              <a:headEnd/>
              <a:tailEnd/>
            </a:ln>
            <a:effectLst/>
          </p:spPr>
          <p:txBody>
            <a:bodyPr/>
            <a:lstStyle/>
            <a:p>
              <a:endParaRPr lang="hu-HU"/>
            </a:p>
          </p:txBody>
        </p:sp>
        <p:sp>
          <p:nvSpPr>
            <p:cNvPr id="11378" name="Freeform 114"/>
            <p:cNvSpPr>
              <a:spLocks/>
            </p:cNvSpPr>
            <p:nvPr/>
          </p:nvSpPr>
          <p:spPr bwMode="auto">
            <a:xfrm>
              <a:off x="1626" y="3371"/>
              <a:ext cx="43" cy="8"/>
            </a:xfrm>
            <a:custGeom>
              <a:avLst/>
              <a:gdLst/>
              <a:ahLst/>
              <a:cxnLst>
                <a:cxn ang="0">
                  <a:pos x="0" y="7"/>
                </a:cxn>
                <a:cxn ang="0">
                  <a:pos x="42" y="7"/>
                </a:cxn>
                <a:cxn ang="0">
                  <a:pos x="42" y="0"/>
                </a:cxn>
                <a:cxn ang="0">
                  <a:pos x="0" y="0"/>
                </a:cxn>
                <a:cxn ang="0">
                  <a:pos x="0" y="7"/>
                </a:cxn>
              </a:cxnLst>
              <a:rect l="0" t="0" r="r" b="b"/>
              <a:pathLst>
                <a:path w="43" h="8">
                  <a:moveTo>
                    <a:pt x="0" y="7"/>
                  </a:moveTo>
                  <a:lnTo>
                    <a:pt x="42" y="7"/>
                  </a:lnTo>
                  <a:lnTo>
                    <a:pt x="42" y="0"/>
                  </a:lnTo>
                  <a:lnTo>
                    <a:pt x="0" y="0"/>
                  </a:lnTo>
                  <a:lnTo>
                    <a:pt x="0" y="7"/>
                  </a:lnTo>
                </a:path>
              </a:pathLst>
            </a:custGeom>
            <a:noFill/>
            <a:ln w="9525" cap="flat" cmpd="sng">
              <a:solidFill>
                <a:schemeClr val="tx2"/>
              </a:solidFill>
              <a:prstDash val="solid"/>
              <a:round/>
              <a:headEnd/>
              <a:tailEnd/>
            </a:ln>
            <a:effectLst/>
          </p:spPr>
          <p:txBody>
            <a:bodyPr/>
            <a:lstStyle/>
            <a:p>
              <a:endParaRPr lang="hu-HU"/>
            </a:p>
          </p:txBody>
        </p:sp>
        <p:sp>
          <p:nvSpPr>
            <p:cNvPr id="11379" name="Freeform 115"/>
            <p:cNvSpPr>
              <a:spLocks/>
            </p:cNvSpPr>
            <p:nvPr/>
          </p:nvSpPr>
          <p:spPr bwMode="auto">
            <a:xfrm>
              <a:off x="1550" y="3422"/>
              <a:ext cx="13" cy="19"/>
            </a:xfrm>
            <a:custGeom>
              <a:avLst/>
              <a:gdLst/>
              <a:ahLst/>
              <a:cxnLst>
                <a:cxn ang="0">
                  <a:pos x="6" y="0"/>
                </a:cxn>
                <a:cxn ang="0">
                  <a:pos x="0" y="15"/>
                </a:cxn>
                <a:cxn ang="0">
                  <a:pos x="7" y="18"/>
                </a:cxn>
                <a:cxn ang="0">
                  <a:pos x="12" y="3"/>
                </a:cxn>
                <a:cxn ang="0">
                  <a:pos x="6" y="0"/>
                </a:cxn>
              </a:cxnLst>
              <a:rect l="0" t="0" r="r" b="b"/>
              <a:pathLst>
                <a:path w="13" h="19">
                  <a:moveTo>
                    <a:pt x="6" y="0"/>
                  </a:moveTo>
                  <a:lnTo>
                    <a:pt x="0" y="15"/>
                  </a:lnTo>
                  <a:lnTo>
                    <a:pt x="7" y="18"/>
                  </a:lnTo>
                  <a:lnTo>
                    <a:pt x="12" y="3"/>
                  </a:lnTo>
                  <a:lnTo>
                    <a:pt x="6" y="0"/>
                  </a:lnTo>
                </a:path>
              </a:pathLst>
            </a:custGeom>
            <a:noFill/>
            <a:ln w="9525" cap="flat" cmpd="sng">
              <a:solidFill>
                <a:schemeClr val="tx2"/>
              </a:solidFill>
              <a:prstDash val="solid"/>
              <a:round/>
              <a:headEnd/>
              <a:tailEnd/>
            </a:ln>
            <a:effectLst/>
          </p:spPr>
          <p:txBody>
            <a:bodyPr/>
            <a:lstStyle/>
            <a:p>
              <a:endParaRPr lang="hu-HU"/>
            </a:p>
          </p:txBody>
        </p:sp>
        <p:sp>
          <p:nvSpPr>
            <p:cNvPr id="11380" name="Freeform 116"/>
            <p:cNvSpPr>
              <a:spLocks/>
            </p:cNvSpPr>
            <p:nvPr/>
          </p:nvSpPr>
          <p:spPr bwMode="auto">
            <a:xfrm>
              <a:off x="1594" y="3518"/>
              <a:ext cx="75" cy="8"/>
            </a:xfrm>
            <a:custGeom>
              <a:avLst/>
              <a:gdLst/>
              <a:ahLst/>
              <a:cxnLst>
                <a:cxn ang="0">
                  <a:pos x="0" y="7"/>
                </a:cxn>
                <a:cxn ang="0">
                  <a:pos x="74" y="7"/>
                </a:cxn>
                <a:cxn ang="0">
                  <a:pos x="74" y="0"/>
                </a:cxn>
                <a:cxn ang="0">
                  <a:pos x="0" y="0"/>
                </a:cxn>
                <a:cxn ang="0">
                  <a:pos x="0" y="7"/>
                </a:cxn>
              </a:cxnLst>
              <a:rect l="0" t="0" r="r" b="b"/>
              <a:pathLst>
                <a:path w="75" h="8">
                  <a:moveTo>
                    <a:pt x="0" y="7"/>
                  </a:moveTo>
                  <a:lnTo>
                    <a:pt x="74" y="7"/>
                  </a:lnTo>
                  <a:lnTo>
                    <a:pt x="74" y="0"/>
                  </a:lnTo>
                  <a:lnTo>
                    <a:pt x="0" y="0"/>
                  </a:lnTo>
                  <a:lnTo>
                    <a:pt x="0" y="7"/>
                  </a:lnTo>
                </a:path>
              </a:pathLst>
            </a:custGeom>
            <a:noFill/>
            <a:ln w="9525" cap="flat" cmpd="sng">
              <a:solidFill>
                <a:schemeClr val="tx2"/>
              </a:solidFill>
              <a:prstDash val="solid"/>
              <a:round/>
              <a:headEnd/>
              <a:tailEnd/>
            </a:ln>
            <a:effectLst/>
          </p:spPr>
          <p:txBody>
            <a:bodyPr/>
            <a:lstStyle/>
            <a:p>
              <a:endParaRPr lang="hu-HU"/>
            </a:p>
          </p:txBody>
        </p:sp>
        <p:sp>
          <p:nvSpPr>
            <p:cNvPr id="11381" name="Freeform 117"/>
            <p:cNvSpPr>
              <a:spLocks/>
            </p:cNvSpPr>
            <p:nvPr/>
          </p:nvSpPr>
          <p:spPr bwMode="auto">
            <a:xfrm>
              <a:off x="1663" y="3520"/>
              <a:ext cx="26" cy="11"/>
            </a:xfrm>
            <a:custGeom>
              <a:avLst/>
              <a:gdLst/>
              <a:ahLst/>
              <a:cxnLst>
                <a:cxn ang="0">
                  <a:pos x="0" y="3"/>
                </a:cxn>
                <a:cxn ang="0">
                  <a:pos x="24" y="0"/>
                </a:cxn>
                <a:cxn ang="0">
                  <a:pos x="25" y="8"/>
                </a:cxn>
                <a:cxn ang="0">
                  <a:pos x="1" y="10"/>
                </a:cxn>
                <a:cxn ang="0">
                  <a:pos x="0" y="3"/>
                </a:cxn>
              </a:cxnLst>
              <a:rect l="0" t="0" r="r" b="b"/>
              <a:pathLst>
                <a:path w="26" h="11">
                  <a:moveTo>
                    <a:pt x="0" y="3"/>
                  </a:moveTo>
                  <a:lnTo>
                    <a:pt x="24" y="0"/>
                  </a:lnTo>
                  <a:lnTo>
                    <a:pt x="25" y="8"/>
                  </a:lnTo>
                  <a:lnTo>
                    <a:pt x="1" y="10"/>
                  </a:lnTo>
                  <a:lnTo>
                    <a:pt x="0" y="3"/>
                  </a:lnTo>
                </a:path>
              </a:pathLst>
            </a:custGeom>
            <a:noFill/>
            <a:ln w="9525" cap="flat" cmpd="sng">
              <a:solidFill>
                <a:schemeClr val="tx2"/>
              </a:solidFill>
              <a:prstDash val="solid"/>
              <a:round/>
              <a:headEnd/>
              <a:tailEnd/>
            </a:ln>
            <a:effectLst/>
          </p:spPr>
          <p:txBody>
            <a:bodyPr/>
            <a:lstStyle/>
            <a:p>
              <a:endParaRPr lang="hu-HU"/>
            </a:p>
          </p:txBody>
        </p:sp>
        <p:sp>
          <p:nvSpPr>
            <p:cNvPr id="11382" name="Freeform 118"/>
            <p:cNvSpPr>
              <a:spLocks/>
            </p:cNvSpPr>
            <p:nvPr/>
          </p:nvSpPr>
          <p:spPr bwMode="auto">
            <a:xfrm>
              <a:off x="1682" y="3485"/>
              <a:ext cx="31" cy="40"/>
            </a:xfrm>
            <a:custGeom>
              <a:avLst/>
              <a:gdLst/>
              <a:ahLst/>
              <a:cxnLst>
                <a:cxn ang="0">
                  <a:pos x="0" y="34"/>
                </a:cxn>
                <a:cxn ang="0">
                  <a:pos x="24" y="0"/>
                </a:cxn>
                <a:cxn ang="0">
                  <a:pos x="30" y="5"/>
                </a:cxn>
                <a:cxn ang="0">
                  <a:pos x="6" y="39"/>
                </a:cxn>
                <a:cxn ang="0">
                  <a:pos x="0" y="34"/>
                </a:cxn>
              </a:cxnLst>
              <a:rect l="0" t="0" r="r" b="b"/>
              <a:pathLst>
                <a:path w="31" h="40">
                  <a:moveTo>
                    <a:pt x="0" y="34"/>
                  </a:moveTo>
                  <a:lnTo>
                    <a:pt x="24" y="0"/>
                  </a:lnTo>
                  <a:lnTo>
                    <a:pt x="30" y="5"/>
                  </a:lnTo>
                  <a:lnTo>
                    <a:pt x="6" y="39"/>
                  </a:lnTo>
                  <a:lnTo>
                    <a:pt x="0" y="34"/>
                  </a:lnTo>
                </a:path>
              </a:pathLst>
            </a:custGeom>
            <a:noFill/>
            <a:ln w="9525" cap="flat" cmpd="sng">
              <a:solidFill>
                <a:schemeClr val="tx2"/>
              </a:solidFill>
              <a:prstDash val="solid"/>
              <a:round/>
              <a:headEnd/>
              <a:tailEnd/>
            </a:ln>
            <a:effectLst/>
          </p:spPr>
          <p:txBody>
            <a:bodyPr/>
            <a:lstStyle/>
            <a:p>
              <a:endParaRPr lang="hu-HU"/>
            </a:p>
          </p:txBody>
        </p:sp>
        <p:sp>
          <p:nvSpPr>
            <p:cNvPr id="11383" name="Freeform 119"/>
            <p:cNvSpPr>
              <a:spLocks/>
            </p:cNvSpPr>
            <p:nvPr/>
          </p:nvSpPr>
          <p:spPr bwMode="auto">
            <a:xfrm>
              <a:off x="1682" y="3526"/>
              <a:ext cx="41" cy="36"/>
            </a:xfrm>
            <a:custGeom>
              <a:avLst/>
              <a:gdLst/>
              <a:ahLst/>
              <a:cxnLst>
                <a:cxn ang="0">
                  <a:pos x="0" y="6"/>
                </a:cxn>
                <a:cxn ang="0">
                  <a:pos x="35" y="35"/>
                </a:cxn>
                <a:cxn ang="0">
                  <a:pos x="40" y="30"/>
                </a:cxn>
                <a:cxn ang="0">
                  <a:pos x="5" y="0"/>
                </a:cxn>
                <a:cxn ang="0">
                  <a:pos x="0" y="6"/>
                </a:cxn>
              </a:cxnLst>
              <a:rect l="0" t="0" r="r" b="b"/>
              <a:pathLst>
                <a:path w="41" h="36">
                  <a:moveTo>
                    <a:pt x="0" y="6"/>
                  </a:moveTo>
                  <a:lnTo>
                    <a:pt x="35" y="35"/>
                  </a:lnTo>
                  <a:lnTo>
                    <a:pt x="40" y="30"/>
                  </a:lnTo>
                  <a:lnTo>
                    <a:pt x="5" y="0"/>
                  </a:lnTo>
                  <a:lnTo>
                    <a:pt x="0" y="6"/>
                  </a:lnTo>
                </a:path>
              </a:pathLst>
            </a:custGeom>
            <a:noFill/>
            <a:ln w="9525" cap="flat" cmpd="sng">
              <a:solidFill>
                <a:schemeClr val="tx2"/>
              </a:solidFill>
              <a:prstDash val="solid"/>
              <a:round/>
              <a:headEnd/>
              <a:tailEnd/>
            </a:ln>
            <a:effectLst/>
          </p:spPr>
          <p:txBody>
            <a:bodyPr/>
            <a:lstStyle/>
            <a:p>
              <a:endParaRPr lang="hu-HU"/>
            </a:p>
          </p:txBody>
        </p:sp>
        <p:sp>
          <p:nvSpPr>
            <p:cNvPr id="11384" name="Freeform 120"/>
            <p:cNvSpPr>
              <a:spLocks/>
            </p:cNvSpPr>
            <p:nvPr/>
          </p:nvSpPr>
          <p:spPr bwMode="auto">
            <a:xfrm>
              <a:off x="1454" y="3664"/>
              <a:ext cx="8" cy="96"/>
            </a:xfrm>
            <a:custGeom>
              <a:avLst/>
              <a:gdLst/>
              <a:ahLst/>
              <a:cxnLst>
                <a:cxn ang="0">
                  <a:pos x="0" y="0"/>
                </a:cxn>
                <a:cxn ang="0">
                  <a:pos x="0" y="95"/>
                </a:cxn>
                <a:cxn ang="0">
                  <a:pos x="7" y="95"/>
                </a:cxn>
                <a:cxn ang="0">
                  <a:pos x="7" y="0"/>
                </a:cxn>
                <a:cxn ang="0">
                  <a:pos x="0" y="0"/>
                </a:cxn>
              </a:cxnLst>
              <a:rect l="0" t="0" r="r" b="b"/>
              <a:pathLst>
                <a:path w="8" h="96">
                  <a:moveTo>
                    <a:pt x="0" y="0"/>
                  </a:moveTo>
                  <a:lnTo>
                    <a:pt x="0" y="95"/>
                  </a:lnTo>
                  <a:lnTo>
                    <a:pt x="7" y="95"/>
                  </a:lnTo>
                  <a:lnTo>
                    <a:pt x="7" y="0"/>
                  </a:lnTo>
                  <a:lnTo>
                    <a:pt x="0" y="0"/>
                  </a:lnTo>
                </a:path>
              </a:pathLst>
            </a:custGeom>
            <a:noFill/>
            <a:ln w="9525" cap="flat" cmpd="sng">
              <a:solidFill>
                <a:schemeClr val="tx2"/>
              </a:solidFill>
              <a:prstDash val="solid"/>
              <a:round/>
              <a:headEnd/>
              <a:tailEnd/>
            </a:ln>
            <a:effectLst/>
          </p:spPr>
          <p:txBody>
            <a:bodyPr/>
            <a:lstStyle/>
            <a:p>
              <a:endParaRPr lang="hu-HU"/>
            </a:p>
          </p:txBody>
        </p:sp>
        <p:sp>
          <p:nvSpPr>
            <p:cNvPr id="11385" name="Freeform 121"/>
            <p:cNvSpPr>
              <a:spLocks/>
            </p:cNvSpPr>
            <p:nvPr/>
          </p:nvSpPr>
          <p:spPr bwMode="auto">
            <a:xfrm>
              <a:off x="1414" y="3757"/>
              <a:ext cx="34" cy="40"/>
            </a:xfrm>
            <a:custGeom>
              <a:avLst/>
              <a:gdLst/>
              <a:ahLst/>
              <a:cxnLst>
                <a:cxn ang="0">
                  <a:pos x="27" y="0"/>
                </a:cxn>
                <a:cxn ang="0">
                  <a:pos x="0" y="34"/>
                </a:cxn>
                <a:cxn ang="0">
                  <a:pos x="6" y="39"/>
                </a:cxn>
                <a:cxn ang="0">
                  <a:pos x="33" y="5"/>
                </a:cxn>
                <a:cxn ang="0">
                  <a:pos x="27" y="0"/>
                </a:cxn>
              </a:cxnLst>
              <a:rect l="0" t="0" r="r" b="b"/>
              <a:pathLst>
                <a:path w="34" h="40">
                  <a:moveTo>
                    <a:pt x="27" y="0"/>
                  </a:moveTo>
                  <a:lnTo>
                    <a:pt x="0" y="34"/>
                  </a:lnTo>
                  <a:lnTo>
                    <a:pt x="6" y="39"/>
                  </a:lnTo>
                  <a:lnTo>
                    <a:pt x="33" y="5"/>
                  </a:lnTo>
                  <a:lnTo>
                    <a:pt x="27" y="0"/>
                  </a:lnTo>
                </a:path>
              </a:pathLst>
            </a:custGeom>
            <a:noFill/>
            <a:ln w="9525" cap="flat" cmpd="sng">
              <a:solidFill>
                <a:schemeClr val="tx2"/>
              </a:solidFill>
              <a:prstDash val="solid"/>
              <a:round/>
              <a:headEnd/>
              <a:tailEnd/>
            </a:ln>
            <a:effectLst/>
          </p:spPr>
          <p:txBody>
            <a:bodyPr/>
            <a:lstStyle/>
            <a:p>
              <a:endParaRPr lang="hu-HU"/>
            </a:p>
          </p:txBody>
        </p:sp>
        <p:sp>
          <p:nvSpPr>
            <p:cNvPr id="11386" name="Freeform 122"/>
            <p:cNvSpPr>
              <a:spLocks/>
            </p:cNvSpPr>
            <p:nvPr/>
          </p:nvSpPr>
          <p:spPr bwMode="auto">
            <a:xfrm>
              <a:off x="1460" y="3762"/>
              <a:ext cx="28" cy="35"/>
            </a:xfrm>
            <a:custGeom>
              <a:avLst/>
              <a:gdLst/>
              <a:ahLst/>
              <a:cxnLst>
                <a:cxn ang="0">
                  <a:pos x="0" y="4"/>
                </a:cxn>
                <a:cxn ang="0">
                  <a:pos x="21" y="34"/>
                </a:cxn>
                <a:cxn ang="0">
                  <a:pos x="27" y="30"/>
                </a:cxn>
                <a:cxn ang="0">
                  <a:pos x="6" y="0"/>
                </a:cxn>
                <a:cxn ang="0">
                  <a:pos x="0" y="4"/>
                </a:cxn>
              </a:cxnLst>
              <a:rect l="0" t="0" r="r" b="b"/>
              <a:pathLst>
                <a:path w="28" h="35">
                  <a:moveTo>
                    <a:pt x="0" y="4"/>
                  </a:moveTo>
                  <a:lnTo>
                    <a:pt x="21" y="34"/>
                  </a:lnTo>
                  <a:lnTo>
                    <a:pt x="27" y="30"/>
                  </a:lnTo>
                  <a:lnTo>
                    <a:pt x="6" y="0"/>
                  </a:lnTo>
                  <a:lnTo>
                    <a:pt x="0" y="4"/>
                  </a:lnTo>
                </a:path>
              </a:pathLst>
            </a:custGeom>
            <a:noFill/>
            <a:ln w="9525" cap="flat" cmpd="sng">
              <a:solidFill>
                <a:schemeClr val="tx2"/>
              </a:solidFill>
              <a:prstDash val="solid"/>
              <a:round/>
              <a:headEnd/>
              <a:tailEnd/>
            </a:ln>
            <a:effectLst/>
          </p:spPr>
          <p:txBody>
            <a:bodyPr/>
            <a:lstStyle/>
            <a:p>
              <a:endParaRPr lang="hu-HU"/>
            </a:p>
          </p:txBody>
        </p:sp>
        <p:sp>
          <p:nvSpPr>
            <p:cNvPr id="11387" name="Freeform 123"/>
            <p:cNvSpPr>
              <a:spLocks/>
            </p:cNvSpPr>
            <p:nvPr/>
          </p:nvSpPr>
          <p:spPr bwMode="auto">
            <a:xfrm>
              <a:off x="1567" y="3609"/>
              <a:ext cx="73" cy="61"/>
            </a:xfrm>
            <a:custGeom>
              <a:avLst/>
              <a:gdLst/>
              <a:ahLst/>
              <a:cxnLst>
                <a:cxn ang="0">
                  <a:pos x="0" y="6"/>
                </a:cxn>
                <a:cxn ang="0">
                  <a:pos x="67" y="60"/>
                </a:cxn>
                <a:cxn ang="0">
                  <a:pos x="72" y="54"/>
                </a:cxn>
                <a:cxn ang="0">
                  <a:pos x="5" y="0"/>
                </a:cxn>
                <a:cxn ang="0">
                  <a:pos x="0" y="6"/>
                </a:cxn>
              </a:cxnLst>
              <a:rect l="0" t="0" r="r" b="b"/>
              <a:pathLst>
                <a:path w="73" h="61">
                  <a:moveTo>
                    <a:pt x="0" y="6"/>
                  </a:moveTo>
                  <a:lnTo>
                    <a:pt x="67" y="60"/>
                  </a:lnTo>
                  <a:lnTo>
                    <a:pt x="72" y="54"/>
                  </a:lnTo>
                  <a:lnTo>
                    <a:pt x="5" y="0"/>
                  </a:lnTo>
                  <a:lnTo>
                    <a:pt x="0" y="6"/>
                  </a:lnTo>
                </a:path>
              </a:pathLst>
            </a:custGeom>
            <a:noFill/>
            <a:ln w="9525" cap="flat" cmpd="sng">
              <a:solidFill>
                <a:schemeClr val="tx2"/>
              </a:solidFill>
              <a:prstDash val="solid"/>
              <a:round/>
              <a:headEnd/>
              <a:tailEnd/>
            </a:ln>
            <a:effectLst/>
          </p:spPr>
          <p:txBody>
            <a:bodyPr/>
            <a:lstStyle/>
            <a:p>
              <a:endParaRPr lang="hu-HU"/>
            </a:p>
          </p:txBody>
        </p:sp>
        <p:sp>
          <p:nvSpPr>
            <p:cNvPr id="11388" name="Freeform 124"/>
            <p:cNvSpPr>
              <a:spLocks/>
            </p:cNvSpPr>
            <p:nvPr/>
          </p:nvSpPr>
          <p:spPr bwMode="auto">
            <a:xfrm>
              <a:off x="1636" y="3655"/>
              <a:ext cx="37" cy="16"/>
            </a:xfrm>
            <a:custGeom>
              <a:avLst/>
              <a:gdLst/>
              <a:ahLst/>
              <a:cxnLst>
                <a:cxn ang="0">
                  <a:pos x="0" y="7"/>
                </a:cxn>
                <a:cxn ang="0">
                  <a:pos x="34" y="0"/>
                </a:cxn>
                <a:cxn ang="0">
                  <a:pos x="36" y="7"/>
                </a:cxn>
                <a:cxn ang="0">
                  <a:pos x="1" y="15"/>
                </a:cxn>
                <a:cxn ang="0">
                  <a:pos x="0" y="7"/>
                </a:cxn>
              </a:cxnLst>
              <a:rect l="0" t="0" r="r" b="b"/>
              <a:pathLst>
                <a:path w="37" h="16">
                  <a:moveTo>
                    <a:pt x="0" y="7"/>
                  </a:moveTo>
                  <a:lnTo>
                    <a:pt x="34" y="0"/>
                  </a:lnTo>
                  <a:lnTo>
                    <a:pt x="36" y="7"/>
                  </a:lnTo>
                  <a:lnTo>
                    <a:pt x="1" y="15"/>
                  </a:lnTo>
                  <a:lnTo>
                    <a:pt x="0" y="7"/>
                  </a:lnTo>
                </a:path>
              </a:pathLst>
            </a:custGeom>
            <a:noFill/>
            <a:ln w="9525" cap="flat" cmpd="sng">
              <a:solidFill>
                <a:schemeClr val="tx2"/>
              </a:solidFill>
              <a:prstDash val="solid"/>
              <a:round/>
              <a:headEnd/>
              <a:tailEnd/>
            </a:ln>
            <a:effectLst/>
          </p:spPr>
          <p:txBody>
            <a:bodyPr/>
            <a:lstStyle/>
            <a:p>
              <a:endParaRPr lang="hu-HU"/>
            </a:p>
          </p:txBody>
        </p:sp>
        <p:sp>
          <p:nvSpPr>
            <p:cNvPr id="11389" name="Freeform 125"/>
            <p:cNvSpPr>
              <a:spLocks/>
            </p:cNvSpPr>
            <p:nvPr/>
          </p:nvSpPr>
          <p:spPr bwMode="auto">
            <a:xfrm>
              <a:off x="1622" y="3671"/>
              <a:ext cx="11" cy="45"/>
            </a:xfrm>
            <a:custGeom>
              <a:avLst/>
              <a:gdLst/>
              <a:ahLst/>
              <a:cxnLst>
                <a:cxn ang="0">
                  <a:pos x="3" y="0"/>
                </a:cxn>
                <a:cxn ang="0">
                  <a:pos x="0" y="44"/>
                </a:cxn>
                <a:cxn ang="0">
                  <a:pos x="8" y="44"/>
                </a:cxn>
                <a:cxn ang="0">
                  <a:pos x="10" y="0"/>
                </a:cxn>
                <a:cxn ang="0">
                  <a:pos x="3" y="0"/>
                </a:cxn>
              </a:cxnLst>
              <a:rect l="0" t="0" r="r" b="b"/>
              <a:pathLst>
                <a:path w="11" h="45">
                  <a:moveTo>
                    <a:pt x="3" y="0"/>
                  </a:moveTo>
                  <a:lnTo>
                    <a:pt x="0" y="44"/>
                  </a:lnTo>
                  <a:lnTo>
                    <a:pt x="8" y="44"/>
                  </a:lnTo>
                  <a:lnTo>
                    <a:pt x="10" y="0"/>
                  </a:lnTo>
                  <a:lnTo>
                    <a:pt x="3" y="0"/>
                  </a:lnTo>
                </a:path>
              </a:pathLst>
            </a:custGeom>
            <a:noFill/>
            <a:ln w="9525" cap="flat" cmpd="sng">
              <a:solidFill>
                <a:schemeClr val="tx2"/>
              </a:solidFill>
              <a:prstDash val="solid"/>
              <a:round/>
              <a:headEnd/>
              <a:tailEnd/>
            </a:ln>
            <a:effectLst/>
          </p:spPr>
          <p:txBody>
            <a:bodyPr/>
            <a:lstStyle/>
            <a:p>
              <a:endParaRPr lang="hu-HU"/>
            </a:p>
          </p:txBody>
        </p:sp>
        <p:sp>
          <p:nvSpPr>
            <p:cNvPr id="11390" name="Freeform 126"/>
            <p:cNvSpPr>
              <a:spLocks/>
            </p:cNvSpPr>
            <p:nvPr/>
          </p:nvSpPr>
          <p:spPr bwMode="auto">
            <a:xfrm>
              <a:off x="1268" y="3609"/>
              <a:ext cx="73" cy="66"/>
            </a:xfrm>
            <a:custGeom>
              <a:avLst/>
              <a:gdLst/>
              <a:ahLst/>
              <a:cxnLst>
                <a:cxn ang="0">
                  <a:pos x="67" y="0"/>
                </a:cxn>
                <a:cxn ang="0">
                  <a:pos x="0" y="59"/>
                </a:cxn>
                <a:cxn ang="0">
                  <a:pos x="5" y="65"/>
                </a:cxn>
                <a:cxn ang="0">
                  <a:pos x="72" y="6"/>
                </a:cxn>
                <a:cxn ang="0">
                  <a:pos x="67" y="0"/>
                </a:cxn>
              </a:cxnLst>
              <a:rect l="0" t="0" r="r" b="b"/>
              <a:pathLst>
                <a:path w="73" h="66">
                  <a:moveTo>
                    <a:pt x="67" y="0"/>
                  </a:moveTo>
                  <a:lnTo>
                    <a:pt x="0" y="59"/>
                  </a:lnTo>
                  <a:lnTo>
                    <a:pt x="5" y="65"/>
                  </a:lnTo>
                  <a:lnTo>
                    <a:pt x="72" y="6"/>
                  </a:lnTo>
                  <a:lnTo>
                    <a:pt x="67" y="0"/>
                  </a:lnTo>
                </a:path>
              </a:pathLst>
            </a:custGeom>
            <a:noFill/>
            <a:ln w="9525" cap="flat" cmpd="sng">
              <a:solidFill>
                <a:schemeClr val="tx2"/>
              </a:solidFill>
              <a:prstDash val="solid"/>
              <a:round/>
              <a:headEnd/>
              <a:tailEnd/>
            </a:ln>
            <a:effectLst/>
          </p:spPr>
          <p:txBody>
            <a:bodyPr/>
            <a:lstStyle/>
            <a:p>
              <a:endParaRPr lang="hu-HU"/>
            </a:p>
          </p:txBody>
        </p:sp>
        <p:sp>
          <p:nvSpPr>
            <p:cNvPr id="11391" name="Freeform 127"/>
            <p:cNvSpPr>
              <a:spLocks/>
            </p:cNvSpPr>
            <p:nvPr/>
          </p:nvSpPr>
          <p:spPr bwMode="auto">
            <a:xfrm>
              <a:off x="1222" y="3660"/>
              <a:ext cx="50" cy="15"/>
            </a:xfrm>
            <a:custGeom>
              <a:avLst/>
              <a:gdLst/>
              <a:ahLst/>
              <a:cxnLst>
                <a:cxn ang="0">
                  <a:pos x="48" y="14"/>
                </a:cxn>
                <a:cxn ang="0">
                  <a:pos x="0" y="7"/>
                </a:cxn>
                <a:cxn ang="0">
                  <a:pos x="1" y="0"/>
                </a:cxn>
                <a:cxn ang="0">
                  <a:pos x="49" y="7"/>
                </a:cxn>
                <a:cxn ang="0">
                  <a:pos x="48" y="14"/>
                </a:cxn>
              </a:cxnLst>
              <a:rect l="0" t="0" r="r" b="b"/>
              <a:pathLst>
                <a:path w="50" h="15">
                  <a:moveTo>
                    <a:pt x="48" y="14"/>
                  </a:moveTo>
                  <a:lnTo>
                    <a:pt x="0" y="7"/>
                  </a:lnTo>
                  <a:lnTo>
                    <a:pt x="1" y="0"/>
                  </a:lnTo>
                  <a:lnTo>
                    <a:pt x="49" y="7"/>
                  </a:lnTo>
                  <a:lnTo>
                    <a:pt x="48" y="14"/>
                  </a:lnTo>
                </a:path>
              </a:pathLst>
            </a:custGeom>
            <a:noFill/>
            <a:ln w="9525" cap="flat" cmpd="sng">
              <a:solidFill>
                <a:schemeClr val="tx2"/>
              </a:solidFill>
              <a:prstDash val="solid"/>
              <a:round/>
              <a:headEnd/>
              <a:tailEnd/>
            </a:ln>
            <a:effectLst/>
          </p:spPr>
          <p:txBody>
            <a:bodyPr/>
            <a:lstStyle/>
            <a:p>
              <a:endParaRPr lang="hu-HU"/>
            </a:p>
          </p:txBody>
        </p:sp>
        <p:sp>
          <p:nvSpPr>
            <p:cNvPr id="11392" name="Freeform 128"/>
            <p:cNvSpPr>
              <a:spLocks/>
            </p:cNvSpPr>
            <p:nvPr/>
          </p:nvSpPr>
          <p:spPr bwMode="auto">
            <a:xfrm>
              <a:off x="1259" y="3680"/>
              <a:ext cx="16" cy="35"/>
            </a:xfrm>
            <a:custGeom>
              <a:avLst/>
              <a:gdLst/>
              <a:ahLst/>
              <a:cxnLst>
                <a:cxn ang="0">
                  <a:pos x="0" y="2"/>
                </a:cxn>
                <a:cxn ang="0">
                  <a:pos x="8" y="34"/>
                </a:cxn>
                <a:cxn ang="0">
                  <a:pos x="15" y="32"/>
                </a:cxn>
                <a:cxn ang="0">
                  <a:pos x="7" y="0"/>
                </a:cxn>
                <a:cxn ang="0">
                  <a:pos x="0" y="2"/>
                </a:cxn>
              </a:cxnLst>
              <a:rect l="0" t="0" r="r" b="b"/>
              <a:pathLst>
                <a:path w="16" h="35">
                  <a:moveTo>
                    <a:pt x="0" y="2"/>
                  </a:moveTo>
                  <a:lnTo>
                    <a:pt x="8" y="34"/>
                  </a:lnTo>
                  <a:lnTo>
                    <a:pt x="15" y="32"/>
                  </a:lnTo>
                  <a:lnTo>
                    <a:pt x="7" y="0"/>
                  </a:lnTo>
                  <a:lnTo>
                    <a:pt x="0" y="2"/>
                  </a:lnTo>
                </a:path>
              </a:pathLst>
            </a:custGeom>
            <a:noFill/>
            <a:ln w="9525" cap="flat" cmpd="sng">
              <a:solidFill>
                <a:schemeClr val="tx2"/>
              </a:solidFill>
              <a:prstDash val="solid"/>
              <a:round/>
              <a:headEnd/>
              <a:tailEnd/>
            </a:ln>
            <a:effectLst/>
          </p:spPr>
          <p:txBody>
            <a:bodyPr/>
            <a:lstStyle/>
            <a:p>
              <a:endParaRPr lang="hu-HU"/>
            </a:p>
          </p:txBody>
        </p:sp>
        <p:sp>
          <p:nvSpPr>
            <p:cNvPr id="11393" name="Freeform 129"/>
            <p:cNvSpPr>
              <a:spLocks/>
            </p:cNvSpPr>
            <p:nvPr/>
          </p:nvSpPr>
          <p:spPr bwMode="auto">
            <a:xfrm>
              <a:off x="1258" y="3408"/>
              <a:ext cx="85" cy="54"/>
            </a:xfrm>
            <a:custGeom>
              <a:avLst/>
              <a:gdLst/>
              <a:ahLst/>
              <a:cxnLst>
                <a:cxn ang="0">
                  <a:pos x="80" y="53"/>
                </a:cxn>
                <a:cxn ang="0">
                  <a:pos x="0" y="6"/>
                </a:cxn>
                <a:cxn ang="0">
                  <a:pos x="4" y="0"/>
                </a:cxn>
                <a:cxn ang="0">
                  <a:pos x="84" y="47"/>
                </a:cxn>
                <a:cxn ang="0">
                  <a:pos x="80" y="53"/>
                </a:cxn>
              </a:cxnLst>
              <a:rect l="0" t="0" r="r" b="b"/>
              <a:pathLst>
                <a:path w="85" h="54">
                  <a:moveTo>
                    <a:pt x="80" y="53"/>
                  </a:moveTo>
                  <a:lnTo>
                    <a:pt x="0" y="6"/>
                  </a:lnTo>
                  <a:lnTo>
                    <a:pt x="4" y="0"/>
                  </a:lnTo>
                  <a:lnTo>
                    <a:pt x="84" y="47"/>
                  </a:lnTo>
                  <a:lnTo>
                    <a:pt x="80" y="53"/>
                  </a:lnTo>
                </a:path>
              </a:pathLst>
            </a:custGeom>
            <a:noFill/>
            <a:ln w="9525" cap="flat" cmpd="sng">
              <a:solidFill>
                <a:schemeClr val="tx2"/>
              </a:solidFill>
              <a:prstDash val="solid"/>
              <a:round/>
              <a:headEnd/>
              <a:tailEnd/>
            </a:ln>
            <a:effectLst/>
          </p:spPr>
          <p:txBody>
            <a:bodyPr/>
            <a:lstStyle/>
            <a:p>
              <a:endParaRPr lang="hu-HU"/>
            </a:p>
          </p:txBody>
        </p:sp>
        <p:sp>
          <p:nvSpPr>
            <p:cNvPr id="11394" name="Freeform 130"/>
            <p:cNvSpPr>
              <a:spLocks/>
            </p:cNvSpPr>
            <p:nvPr/>
          </p:nvSpPr>
          <p:spPr bwMode="auto">
            <a:xfrm>
              <a:off x="1219" y="3408"/>
              <a:ext cx="43" cy="18"/>
            </a:xfrm>
            <a:custGeom>
              <a:avLst/>
              <a:gdLst/>
              <a:ahLst/>
              <a:cxnLst>
                <a:cxn ang="0">
                  <a:pos x="40" y="0"/>
                </a:cxn>
                <a:cxn ang="0">
                  <a:pos x="0" y="9"/>
                </a:cxn>
                <a:cxn ang="0">
                  <a:pos x="2" y="17"/>
                </a:cxn>
                <a:cxn ang="0">
                  <a:pos x="42" y="7"/>
                </a:cxn>
                <a:cxn ang="0">
                  <a:pos x="40" y="0"/>
                </a:cxn>
              </a:cxnLst>
              <a:rect l="0" t="0" r="r" b="b"/>
              <a:pathLst>
                <a:path w="43" h="18">
                  <a:moveTo>
                    <a:pt x="40" y="0"/>
                  </a:moveTo>
                  <a:lnTo>
                    <a:pt x="0" y="9"/>
                  </a:lnTo>
                  <a:lnTo>
                    <a:pt x="2" y="17"/>
                  </a:lnTo>
                  <a:lnTo>
                    <a:pt x="42" y="7"/>
                  </a:lnTo>
                  <a:lnTo>
                    <a:pt x="40" y="0"/>
                  </a:lnTo>
                </a:path>
              </a:pathLst>
            </a:custGeom>
            <a:noFill/>
            <a:ln w="9525" cap="flat" cmpd="sng">
              <a:solidFill>
                <a:schemeClr val="tx2"/>
              </a:solidFill>
              <a:prstDash val="solid"/>
              <a:round/>
              <a:headEnd/>
              <a:tailEnd/>
            </a:ln>
            <a:effectLst/>
          </p:spPr>
          <p:txBody>
            <a:bodyPr/>
            <a:lstStyle/>
            <a:p>
              <a:endParaRPr lang="hu-HU"/>
            </a:p>
          </p:txBody>
        </p:sp>
        <p:sp>
          <p:nvSpPr>
            <p:cNvPr id="11395" name="Freeform 131"/>
            <p:cNvSpPr>
              <a:spLocks/>
            </p:cNvSpPr>
            <p:nvPr/>
          </p:nvSpPr>
          <p:spPr bwMode="auto">
            <a:xfrm>
              <a:off x="1254" y="3374"/>
              <a:ext cx="8" cy="36"/>
            </a:xfrm>
            <a:custGeom>
              <a:avLst/>
              <a:gdLst/>
              <a:ahLst/>
              <a:cxnLst>
                <a:cxn ang="0">
                  <a:pos x="0" y="35"/>
                </a:cxn>
                <a:cxn ang="0">
                  <a:pos x="0" y="0"/>
                </a:cxn>
                <a:cxn ang="0">
                  <a:pos x="7" y="0"/>
                </a:cxn>
                <a:cxn ang="0">
                  <a:pos x="7" y="35"/>
                </a:cxn>
                <a:cxn ang="0">
                  <a:pos x="0" y="35"/>
                </a:cxn>
              </a:cxnLst>
              <a:rect l="0" t="0" r="r" b="b"/>
              <a:pathLst>
                <a:path w="8" h="36">
                  <a:moveTo>
                    <a:pt x="0" y="35"/>
                  </a:moveTo>
                  <a:lnTo>
                    <a:pt x="0" y="0"/>
                  </a:lnTo>
                  <a:lnTo>
                    <a:pt x="7" y="0"/>
                  </a:lnTo>
                  <a:lnTo>
                    <a:pt x="7" y="35"/>
                  </a:lnTo>
                  <a:lnTo>
                    <a:pt x="0" y="35"/>
                  </a:lnTo>
                </a:path>
              </a:pathLst>
            </a:custGeom>
            <a:noFill/>
            <a:ln w="9525" cap="flat" cmpd="sng">
              <a:solidFill>
                <a:schemeClr val="tx2"/>
              </a:solidFill>
              <a:prstDash val="solid"/>
              <a:round/>
              <a:headEnd/>
              <a:tailEnd/>
            </a:ln>
            <a:effectLst/>
          </p:spPr>
          <p:txBody>
            <a:bodyPr/>
            <a:lstStyle/>
            <a:p>
              <a:endParaRPr lang="hu-HU"/>
            </a:p>
          </p:txBody>
        </p:sp>
      </p:grpSp>
      <p:grpSp>
        <p:nvGrpSpPr>
          <p:cNvPr id="11396" name="Group 132"/>
          <p:cNvGrpSpPr>
            <a:grpSpLocks/>
          </p:cNvGrpSpPr>
          <p:nvPr/>
        </p:nvGrpSpPr>
        <p:grpSpPr bwMode="auto">
          <a:xfrm>
            <a:off x="3400425" y="6080125"/>
            <a:ext cx="895350" cy="603250"/>
            <a:chOff x="2142" y="3830"/>
            <a:chExt cx="564" cy="380"/>
          </a:xfrm>
        </p:grpSpPr>
        <p:sp>
          <p:nvSpPr>
            <p:cNvPr id="11397" name="Oval 133"/>
            <p:cNvSpPr>
              <a:spLocks noChangeArrowheads="1"/>
            </p:cNvSpPr>
            <p:nvPr/>
          </p:nvSpPr>
          <p:spPr bwMode="auto">
            <a:xfrm>
              <a:off x="2142" y="3830"/>
              <a:ext cx="564" cy="380"/>
            </a:xfrm>
            <a:prstGeom prst="ellipse">
              <a:avLst/>
            </a:prstGeom>
            <a:noFill/>
            <a:ln w="9525">
              <a:solidFill>
                <a:schemeClr val="tx2"/>
              </a:solidFill>
              <a:round/>
              <a:headEnd/>
              <a:tailEnd/>
            </a:ln>
            <a:effectLst/>
          </p:spPr>
          <p:txBody>
            <a:bodyPr wrap="none" anchor="ctr"/>
            <a:lstStyle/>
            <a:p>
              <a:endParaRPr lang="hu-HU"/>
            </a:p>
          </p:txBody>
        </p:sp>
        <p:sp>
          <p:nvSpPr>
            <p:cNvPr id="11398" name="Oval 134" descr="Vastag átlós felfelé"/>
            <p:cNvSpPr>
              <a:spLocks noChangeArrowheads="1"/>
            </p:cNvSpPr>
            <p:nvPr/>
          </p:nvSpPr>
          <p:spPr bwMode="auto">
            <a:xfrm>
              <a:off x="2197" y="3918"/>
              <a:ext cx="180" cy="177"/>
            </a:xfrm>
            <a:prstGeom prst="ellipse">
              <a:avLst/>
            </a:prstGeom>
            <a:pattFill prst="wdUpDiag">
              <a:fgClr>
                <a:schemeClr val="tx2"/>
              </a:fgClr>
              <a:bgClr>
                <a:schemeClr val="bg1"/>
              </a:bgClr>
            </a:pattFill>
            <a:ln w="9525">
              <a:solidFill>
                <a:schemeClr val="tx2"/>
              </a:solidFill>
              <a:round/>
              <a:headEnd/>
              <a:tailEnd/>
            </a:ln>
            <a:effectLst/>
          </p:spPr>
          <p:txBody>
            <a:bodyPr wrap="none" anchor="ctr"/>
            <a:lstStyle/>
            <a:p>
              <a:endParaRPr lang="hu-HU"/>
            </a:p>
          </p:txBody>
        </p:sp>
        <p:sp>
          <p:nvSpPr>
            <p:cNvPr id="11399" name="Freeform 135"/>
            <p:cNvSpPr>
              <a:spLocks/>
            </p:cNvSpPr>
            <p:nvPr/>
          </p:nvSpPr>
          <p:spPr bwMode="auto">
            <a:xfrm>
              <a:off x="2398" y="3915"/>
              <a:ext cx="39" cy="220"/>
            </a:xfrm>
            <a:custGeom>
              <a:avLst/>
              <a:gdLst/>
              <a:ahLst/>
              <a:cxnLst>
                <a:cxn ang="0">
                  <a:pos x="14" y="0"/>
                </a:cxn>
                <a:cxn ang="0">
                  <a:pos x="14" y="0"/>
                </a:cxn>
                <a:cxn ang="0">
                  <a:pos x="14" y="0"/>
                </a:cxn>
                <a:cxn ang="0">
                  <a:pos x="14" y="0"/>
                </a:cxn>
                <a:cxn ang="0">
                  <a:pos x="14" y="0"/>
                </a:cxn>
                <a:cxn ang="0">
                  <a:pos x="14" y="0"/>
                </a:cxn>
                <a:cxn ang="0">
                  <a:pos x="15" y="2"/>
                </a:cxn>
                <a:cxn ang="0">
                  <a:pos x="16" y="5"/>
                </a:cxn>
                <a:cxn ang="0">
                  <a:pos x="18" y="10"/>
                </a:cxn>
                <a:cxn ang="0">
                  <a:pos x="18" y="10"/>
                </a:cxn>
                <a:cxn ang="0">
                  <a:pos x="20" y="17"/>
                </a:cxn>
                <a:cxn ang="0">
                  <a:pos x="22" y="26"/>
                </a:cxn>
                <a:cxn ang="0">
                  <a:pos x="26" y="36"/>
                </a:cxn>
                <a:cxn ang="0">
                  <a:pos x="29" y="48"/>
                </a:cxn>
                <a:cxn ang="0">
                  <a:pos x="32" y="61"/>
                </a:cxn>
                <a:cxn ang="0">
                  <a:pos x="35" y="73"/>
                </a:cxn>
                <a:cxn ang="0">
                  <a:pos x="37" y="85"/>
                </a:cxn>
                <a:cxn ang="0">
                  <a:pos x="38" y="97"/>
                </a:cxn>
                <a:cxn ang="0">
                  <a:pos x="38" y="97"/>
                </a:cxn>
                <a:cxn ang="0">
                  <a:pos x="38" y="109"/>
                </a:cxn>
                <a:cxn ang="0">
                  <a:pos x="38" y="121"/>
                </a:cxn>
                <a:cxn ang="0">
                  <a:pos x="36" y="133"/>
                </a:cxn>
                <a:cxn ang="0">
                  <a:pos x="34" y="145"/>
                </a:cxn>
                <a:cxn ang="0">
                  <a:pos x="32" y="157"/>
                </a:cxn>
                <a:cxn ang="0">
                  <a:pos x="30" y="168"/>
                </a:cxn>
                <a:cxn ang="0">
                  <a:pos x="27" y="177"/>
                </a:cxn>
                <a:cxn ang="0">
                  <a:pos x="24" y="186"/>
                </a:cxn>
                <a:cxn ang="0">
                  <a:pos x="24" y="186"/>
                </a:cxn>
                <a:cxn ang="0">
                  <a:pos x="22" y="193"/>
                </a:cxn>
                <a:cxn ang="0">
                  <a:pos x="19" y="198"/>
                </a:cxn>
                <a:cxn ang="0">
                  <a:pos x="16" y="203"/>
                </a:cxn>
                <a:cxn ang="0">
                  <a:pos x="13" y="206"/>
                </a:cxn>
                <a:cxn ang="0">
                  <a:pos x="10" y="209"/>
                </a:cxn>
                <a:cxn ang="0">
                  <a:pos x="7" y="212"/>
                </a:cxn>
                <a:cxn ang="0">
                  <a:pos x="5" y="214"/>
                </a:cxn>
                <a:cxn ang="0">
                  <a:pos x="3" y="216"/>
                </a:cxn>
                <a:cxn ang="0">
                  <a:pos x="3" y="216"/>
                </a:cxn>
                <a:cxn ang="0">
                  <a:pos x="2" y="217"/>
                </a:cxn>
                <a:cxn ang="0">
                  <a:pos x="1" y="219"/>
                </a:cxn>
                <a:cxn ang="0">
                  <a:pos x="0" y="219"/>
                </a:cxn>
                <a:cxn ang="0">
                  <a:pos x="0" y="219"/>
                </a:cxn>
                <a:cxn ang="0">
                  <a:pos x="0" y="219"/>
                </a:cxn>
                <a:cxn ang="0">
                  <a:pos x="0" y="219"/>
                </a:cxn>
                <a:cxn ang="0">
                  <a:pos x="0" y="219"/>
                </a:cxn>
                <a:cxn ang="0">
                  <a:pos x="0" y="219"/>
                </a:cxn>
              </a:cxnLst>
              <a:rect l="0" t="0" r="r" b="b"/>
              <a:pathLst>
                <a:path w="39" h="220">
                  <a:moveTo>
                    <a:pt x="14" y="0"/>
                  </a:moveTo>
                  <a:lnTo>
                    <a:pt x="14" y="0"/>
                  </a:lnTo>
                  <a:lnTo>
                    <a:pt x="14" y="0"/>
                  </a:lnTo>
                  <a:lnTo>
                    <a:pt x="14" y="0"/>
                  </a:lnTo>
                  <a:lnTo>
                    <a:pt x="14" y="0"/>
                  </a:lnTo>
                  <a:lnTo>
                    <a:pt x="14" y="0"/>
                  </a:lnTo>
                  <a:lnTo>
                    <a:pt x="15" y="2"/>
                  </a:lnTo>
                  <a:lnTo>
                    <a:pt x="16" y="5"/>
                  </a:lnTo>
                  <a:lnTo>
                    <a:pt x="18" y="10"/>
                  </a:lnTo>
                  <a:lnTo>
                    <a:pt x="18" y="10"/>
                  </a:lnTo>
                  <a:lnTo>
                    <a:pt x="20" y="17"/>
                  </a:lnTo>
                  <a:lnTo>
                    <a:pt x="22" y="26"/>
                  </a:lnTo>
                  <a:lnTo>
                    <a:pt x="26" y="36"/>
                  </a:lnTo>
                  <a:lnTo>
                    <a:pt x="29" y="48"/>
                  </a:lnTo>
                  <a:lnTo>
                    <a:pt x="32" y="61"/>
                  </a:lnTo>
                  <a:lnTo>
                    <a:pt x="35" y="73"/>
                  </a:lnTo>
                  <a:lnTo>
                    <a:pt x="37" y="85"/>
                  </a:lnTo>
                  <a:lnTo>
                    <a:pt x="38" y="97"/>
                  </a:lnTo>
                  <a:lnTo>
                    <a:pt x="38" y="97"/>
                  </a:lnTo>
                  <a:lnTo>
                    <a:pt x="38" y="109"/>
                  </a:lnTo>
                  <a:lnTo>
                    <a:pt x="38" y="121"/>
                  </a:lnTo>
                  <a:lnTo>
                    <a:pt x="36" y="133"/>
                  </a:lnTo>
                  <a:lnTo>
                    <a:pt x="34" y="145"/>
                  </a:lnTo>
                  <a:lnTo>
                    <a:pt x="32" y="157"/>
                  </a:lnTo>
                  <a:lnTo>
                    <a:pt x="30" y="168"/>
                  </a:lnTo>
                  <a:lnTo>
                    <a:pt x="27" y="177"/>
                  </a:lnTo>
                  <a:lnTo>
                    <a:pt x="24" y="186"/>
                  </a:lnTo>
                  <a:lnTo>
                    <a:pt x="24" y="186"/>
                  </a:lnTo>
                  <a:lnTo>
                    <a:pt x="22" y="193"/>
                  </a:lnTo>
                  <a:lnTo>
                    <a:pt x="19" y="198"/>
                  </a:lnTo>
                  <a:lnTo>
                    <a:pt x="16" y="203"/>
                  </a:lnTo>
                  <a:lnTo>
                    <a:pt x="13" y="206"/>
                  </a:lnTo>
                  <a:lnTo>
                    <a:pt x="10" y="209"/>
                  </a:lnTo>
                  <a:lnTo>
                    <a:pt x="7" y="212"/>
                  </a:lnTo>
                  <a:lnTo>
                    <a:pt x="5" y="214"/>
                  </a:lnTo>
                  <a:lnTo>
                    <a:pt x="3" y="216"/>
                  </a:lnTo>
                  <a:lnTo>
                    <a:pt x="3" y="216"/>
                  </a:lnTo>
                  <a:lnTo>
                    <a:pt x="2" y="217"/>
                  </a:lnTo>
                  <a:lnTo>
                    <a:pt x="1" y="219"/>
                  </a:lnTo>
                  <a:lnTo>
                    <a:pt x="0" y="219"/>
                  </a:lnTo>
                  <a:lnTo>
                    <a:pt x="0" y="219"/>
                  </a:lnTo>
                  <a:lnTo>
                    <a:pt x="0" y="219"/>
                  </a:lnTo>
                  <a:lnTo>
                    <a:pt x="0" y="219"/>
                  </a:lnTo>
                  <a:lnTo>
                    <a:pt x="0" y="219"/>
                  </a:lnTo>
                  <a:lnTo>
                    <a:pt x="0" y="219"/>
                  </a:lnTo>
                </a:path>
              </a:pathLst>
            </a:custGeom>
            <a:noFill/>
            <a:ln w="9525" cap="flat" cmpd="sng">
              <a:solidFill>
                <a:schemeClr val="tx2"/>
              </a:solidFill>
              <a:prstDash val="solid"/>
              <a:round/>
              <a:headEnd/>
              <a:tailEnd/>
            </a:ln>
            <a:effectLst/>
          </p:spPr>
          <p:txBody>
            <a:bodyPr/>
            <a:lstStyle/>
            <a:p>
              <a:endParaRPr lang="hu-HU"/>
            </a:p>
          </p:txBody>
        </p:sp>
        <p:sp>
          <p:nvSpPr>
            <p:cNvPr id="11400" name="Freeform 136"/>
            <p:cNvSpPr>
              <a:spLocks/>
            </p:cNvSpPr>
            <p:nvPr/>
          </p:nvSpPr>
          <p:spPr bwMode="auto">
            <a:xfrm>
              <a:off x="2459" y="3927"/>
              <a:ext cx="8" cy="72"/>
            </a:xfrm>
            <a:custGeom>
              <a:avLst/>
              <a:gdLst/>
              <a:ahLst/>
              <a:cxnLst>
                <a:cxn ang="0">
                  <a:pos x="0" y="0"/>
                </a:cxn>
                <a:cxn ang="0">
                  <a:pos x="7" y="71"/>
                </a:cxn>
              </a:cxnLst>
              <a:rect l="0" t="0" r="r" b="b"/>
              <a:pathLst>
                <a:path w="8" h="72">
                  <a:moveTo>
                    <a:pt x="0" y="0"/>
                  </a:moveTo>
                  <a:lnTo>
                    <a:pt x="7" y="71"/>
                  </a:lnTo>
                </a:path>
              </a:pathLst>
            </a:custGeom>
            <a:noFill/>
            <a:ln w="9525" cap="flat" cmpd="sng">
              <a:solidFill>
                <a:schemeClr val="tx2"/>
              </a:solidFill>
              <a:prstDash val="solid"/>
              <a:round/>
              <a:headEnd/>
              <a:tailEnd/>
            </a:ln>
            <a:effectLst/>
          </p:spPr>
          <p:txBody>
            <a:bodyPr/>
            <a:lstStyle/>
            <a:p>
              <a:endParaRPr lang="hu-HU"/>
            </a:p>
          </p:txBody>
        </p:sp>
        <p:sp>
          <p:nvSpPr>
            <p:cNvPr id="11401" name="Freeform 137"/>
            <p:cNvSpPr>
              <a:spLocks/>
            </p:cNvSpPr>
            <p:nvPr/>
          </p:nvSpPr>
          <p:spPr bwMode="auto">
            <a:xfrm>
              <a:off x="2445" y="4007"/>
              <a:ext cx="24" cy="128"/>
            </a:xfrm>
            <a:custGeom>
              <a:avLst/>
              <a:gdLst/>
              <a:ahLst/>
              <a:cxnLst>
                <a:cxn ang="0">
                  <a:pos x="17" y="0"/>
                </a:cxn>
                <a:cxn ang="0">
                  <a:pos x="17" y="0"/>
                </a:cxn>
                <a:cxn ang="0">
                  <a:pos x="17" y="0"/>
                </a:cxn>
                <a:cxn ang="0">
                  <a:pos x="17" y="0"/>
                </a:cxn>
                <a:cxn ang="0">
                  <a:pos x="17" y="0"/>
                </a:cxn>
                <a:cxn ang="0">
                  <a:pos x="17" y="0"/>
                </a:cxn>
                <a:cxn ang="0">
                  <a:pos x="17" y="1"/>
                </a:cxn>
                <a:cxn ang="0">
                  <a:pos x="17" y="1"/>
                </a:cxn>
                <a:cxn ang="0">
                  <a:pos x="17" y="2"/>
                </a:cxn>
                <a:cxn ang="0">
                  <a:pos x="17" y="2"/>
                </a:cxn>
                <a:cxn ang="0">
                  <a:pos x="18" y="3"/>
                </a:cxn>
                <a:cxn ang="0">
                  <a:pos x="18" y="5"/>
                </a:cxn>
                <a:cxn ang="0">
                  <a:pos x="19" y="6"/>
                </a:cxn>
                <a:cxn ang="0">
                  <a:pos x="19" y="8"/>
                </a:cxn>
                <a:cxn ang="0">
                  <a:pos x="19" y="10"/>
                </a:cxn>
                <a:cxn ang="0">
                  <a:pos x="20" y="13"/>
                </a:cxn>
                <a:cxn ang="0">
                  <a:pos x="20" y="15"/>
                </a:cxn>
                <a:cxn ang="0">
                  <a:pos x="21" y="17"/>
                </a:cxn>
                <a:cxn ang="0">
                  <a:pos x="21" y="17"/>
                </a:cxn>
                <a:cxn ang="0">
                  <a:pos x="21" y="20"/>
                </a:cxn>
                <a:cxn ang="0">
                  <a:pos x="22" y="23"/>
                </a:cxn>
                <a:cxn ang="0">
                  <a:pos x="22" y="26"/>
                </a:cxn>
                <a:cxn ang="0">
                  <a:pos x="23" y="29"/>
                </a:cxn>
                <a:cxn ang="0">
                  <a:pos x="23" y="32"/>
                </a:cxn>
                <a:cxn ang="0">
                  <a:pos x="23" y="36"/>
                </a:cxn>
                <a:cxn ang="0">
                  <a:pos x="23" y="41"/>
                </a:cxn>
                <a:cxn ang="0">
                  <a:pos x="23" y="46"/>
                </a:cxn>
                <a:cxn ang="0">
                  <a:pos x="23" y="46"/>
                </a:cxn>
                <a:cxn ang="0">
                  <a:pos x="22" y="52"/>
                </a:cxn>
                <a:cxn ang="0">
                  <a:pos x="21" y="58"/>
                </a:cxn>
                <a:cxn ang="0">
                  <a:pos x="20" y="65"/>
                </a:cxn>
                <a:cxn ang="0">
                  <a:pos x="19" y="72"/>
                </a:cxn>
                <a:cxn ang="0">
                  <a:pos x="18" y="79"/>
                </a:cxn>
                <a:cxn ang="0">
                  <a:pos x="17" y="86"/>
                </a:cxn>
                <a:cxn ang="0">
                  <a:pos x="16" y="91"/>
                </a:cxn>
                <a:cxn ang="0">
                  <a:pos x="15" y="96"/>
                </a:cxn>
                <a:cxn ang="0">
                  <a:pos x="15" y="96"/>
                </a:cxn>
                <a:cxn ang="0">
                  <a:pos x="14" y="100"/>
                </a:cxn>
                <a:cxn ang="0">
                  <a:pos x="14" y="103"/>
                </a:cxn>
                <a:cxn ang="0">
                  <a:pos x="14" y="105"/>
                </a:cxn>
                <a:cxn ang="0">
                  <a:pos x="14" y="105"/>
                </a:cxn>
                <a:cxn ang="0">
                  <a:pos x="14" y="107"/>
                </a:cxn>
                <a:cxn ang="0">
                  <a:pos x="13" y="108"/>
                </a:cxn>
                <a:cxn ang="0">
                  <a:pos x="13" y="109"/>
                </a:cxn>
                <a:cxn ang="0">
                  <a:pos x="12" y="111"/>
                </a:cxn>
                <a:cxn ang="0">
                  <a:pos x="12" y="111"/>
                </a:cxn>
                <a:cxn ang="0">
                  <a:pos x="11" y="112"/>
                </a:cxn>
                <a:cxn ang="0">
                  <a:pos x="10" y="114"/>
                </a:cxn>
                <a:cxn ang="0">
                  <a:pos x="9" y="116"/>
                </a:cxn>
                <a:cxn ang="0">
                  <a:pos x="7" y="118"/>
                </a:cxn>
                <a:cxn ang="0">
                  <a:pos x="5" y="120"/>
                </a:cxn>
                <a:cxn ang="0">
                  <a:pos x="3" y="122"/>
                </a:cxn>
                <a:cxn ang="0">
                  <a:pos x="2" y="124"/>
                </a:cxn>
                <a:cxn ang="0">
                  <a:pos x="1" y="125"/>
                </a:cxn>
                <a:cxn ang="0">
                  <a:pos x="1" y="125"/>
                </a:cxn>
                <a:cxn ang="0">
                  <a:pos x="1" y="126"/>
                </a:cxn>
                <a:cxn ang="0">
                  <a:pos x="0" y="127"/>
                </a:cxn>
                <a:cxn ang="0">
                  <a:pos x="0" y="127"/>
                </a:cxn>
                <a:cxn ang="0">
                  <a:pos x="0" y="127"/>
                </a:cxn>
                <a:cxn ang="0">
                  <a:pos x="0" y="127"/>
                </a:cxn>
                <a:cxn ang="0">
                  <a:pos x="0" y="127"/>
                </a:cxn>
                <a:cxn ang="0">
                  <a:pos x="0" y="127"/>
                </a:cxn>
                <a:cxn ang="0">
                  <a:pos x="0" y="127"/>
                </a:cxn>
              </a:cxnLst>
              <a:rect l="0" t="0" r="r" b="b"/>
              <a:pathLst>
                <a:path w="24" h="128">
                  <a:moveTo>
                    <a:pt x="17" y="0"/>
                  </a:moveTo>
                  <a:lnTo>
                    <a:pt x="17" y="0"/>
                  </a:lnTo>
                  <a:lnTo>
                    <a:pt x="17" y="0"/>
                  </a:lnTo>
                  <a:lnTo>
                    <a:pt x="17" y="0"/>
                  </a:lnTo>
                  <a:lnTo>
                    <a:pt x="17" y="0"/>
                  </a:lnTo>
                  <a:lnTo>
                    <a:pt x="17" y="0"/>
                  </a:lnTo>
                  <a:lnTo>
                    <a:pt x="17" y="1"/>
                  </a:lnTo>
                  <a:lnTo>
                    <a:pt x="17" y="1"/>
                  </a:lnTo>
                  <a:lnTo>
                    <a:pt x="17" y="2"/>
                  </a:lnTo>
                  <a:lnTo>
                    <a:pt x="17" y="2"/>
                  </a:lnTo>
                  <a:lnTo>
                    <a:pt x="18" y="3"/>
                  </a:lnTo>
                  <a:lnTo>
                    <a:pt x="18" y="5"/>
                  </a:lnTo>
                  <a:lnTo>
                    <a:pt x="19" y="6"/>
                  </a:lnTo>
                  <a:lnTo>
                    <a:pt x="19" y="8"/>
                  </a:lnTo>
                  <a:lnTo>
                    <a:pt x="19" y="10"/>
                  </a:lnTo>
                  <a:lnTo>
                    <a:pt x="20" y="13"/>
                  </a:lnTo>
                  <a:lnTo>
                    <a:pt x="20" y="15"/>
                  </a:lnTo>
                  <a:lnTo>
                    <a:pt x="21" y="17"/>
                  </a:lnTo>
                  <a:lnTo>
                    <a:pt x="21" y="17"/>
                  </a:lnTo>
                  <a:lnTo>
                    <a:pt x="21" y="20"/>
                  </a:lnTo>
                  <a:lnTo>
                    <a:pt x="22" y="23"/>
                  </a:lnTo>
                  <a:lnTo>
                    <a:pt x="22" y="26"/>
                  </a:lnTo>
                  <a:lnTo>
                    <a:pt x="23" y="29"/>
                  </a:lnTo>
                  <a:lnTo>
                    <a:pt x="23" y="32"/>
                  </a:lnTo>
                  <a:lnTo>
                    <a:pt x="23" y="36"/>
                  </a:lnTo>
                  <a:lnTo>
                    <a:pt x="23" y="41"/>
                  </a:lnTo>
                  <a:lnTo>
                    <a:pt x="23" y="46"/>
                  </a:lnTo>
                  <a:lnTo>
                    <a:pt x="23" y="46"/>
                  </a:lnTo>
                  <a:lnTo>
                    <a:pt x="22" y="52"/>
                  </a:lnTo>
                  <a:lnTo>
                    <a:pt x="21" y="58"/>
                  </a:lnTo>
                  <a:lnTo>
                    <a:pt x="20" y="65"/>
                  </a:lnTo>
                  <a:lnTo>
                    <a:pt x="19" y="72"/>
                  </a:lnTo>
                  <a:lnTo>
                    <a:pt x="18" y="79"/>
                  </a:lnTo>
                  <a:lnTo>
                    <a:pt x="17" y="86"/>
                  </a:lnTo>
                  <a:lnTo>
                    <a:pt x="16" y="91"/>
                  </a:lnTo>
                  <a:lnTo>
                    <a:pt x="15" y="96"/>
                  </a:lnTo>
                  <a:lnTo>
                    <a:pt x="15" y="96"/>
                  </a:lnTo>
                  <a:lnTo>
                    <a:pt x="14" y="100"/>
                  </a:lnTo>
                  <a:lnTo>
                    <a:pt x="14" y="103"/>
                  </a:lnTo>
                  <a:lnTo>
                    <a:pt x="14" y="105"/>
                  </a:lnTo>
                  <a:lnTo>
                    <a:pt x="14" y="105"/>
                  </a:lnTo>
                  <a:lnTo>
                    <a:pt x="14" y="107"/>
                  </a:lnTo>
                  <a:lnTo>
                    <a:pt x="13" y="108"/>
                  </a:lnTo>
                  <a:lnTo>
                    <a:pt x="13" y="109"/>
                  </a:lnTo>
                  <a:lnTo>
                    <a:pt x="12" y="111"/>
                  </a:lnTo>
                  <a:lnTo>
                    <a:pt x="12" y="111"/>
                  </a:lnTo>
                  <a:lnTo>
                    <a:pt x="11" y="112"/>
                  </a:lnTo>
                  <a:lnTo>
                    <a:pt x="10" y="114"/>
                  </a:lnTo>
                  <a:lnTo>
                    <a:pt x="9" y="116"/>
                  </a:lnTo>
                  <a:lnTo>
                    <a:pt x="7" y="118"/>
                  </a:lnTo>
                  <a:lnTo>
                    <a:pt x="5" y="120"/>
                  </a:lnTo>
                  <a:lnTo>
                    <a:pt x="3" y="122"/>
                  </a:lnTo>
                  <a:lnTo>
                    <a:pt x="2" y="124"/>
                  </a:lnTo>
                  <a:lnTo>
                    <a:pt x="1" y="125"/>
                  </a:lnTo>
                  <a:lnTo>
                    <a:pt x="1" y="125"/>
                  </a:lnTo>
                  <a:lnTo>
                    <a:pt x="1" y="126"/>
                  </a:lnTo>
                  <a:lnTo>
                    <a:pt x="0" y="127"/>
                  </a:lnTo>
                  <a:lnTo>
                    <a:pt x="0" y="127"/>
                  </a:lnTo>
                  <a:lnTo>
                    <a:pt x="0" y="127"/>
                  </a:lnTo>
                  <a:lnTo>
                    <a:pt x="0" y="127"/>
                  </a:lnTo>
                  <a:lnTo>
                    <a:pt x="0" y="127"/>
                  </a:lnTo>
                  <a:lnTo>
                    <a:pt x="0" y="127"/>
                  </a:lnTo>
                  <a:lnTo>
                    <a:pt x="0" y="127"/>
                  </a:lnTo>
                </a:path>
              </a:pathLst>
            </a:custGeom>
            <a:noFill/>
            <a:ln w="9525" cap="flat" cmpd="sng">
              <a:solidFill>
                <a:schemeClr val="tx2"/>
              </a:solidFill>
              <a:prstDash val="solid"/>
              <a:round/>
              <a:headEnd/>
              <a:tailEnd/>
            </a:ln>
            <a:effectLst/>
          </p:spPr>
          <p:txBody>
            <a:bodyPr/>
            <a:lstStyle/>
            <a:p>
              <a:endParaRPr lang="hu-HU"/>
            </a:p>
          </p:txBody>
        </p:sp>
        <p:sp>
          <p:nvSpPr>
            <p:cNvPr id="11402" name="Freeform 138"/>
            <p:cNvSpPr>
              <a:spLocks/>
            </p:cNvSpPr>
            <p:nvPr/>
          </p:nvSpPr>
          <p:spPr bwMode="auto">
            <a:xfrm>
              <a:off x="2497" y="3936"/>
              <a:ext cx="40" cy="190"/>
            </a:xfrm>
            <a:custGeom>
              <a:avLst/>
              <a:gdLst/>
              <a:ahLst/>
              <a:cxnLst>
                <a:cxn ang="0">
                  <a:pos x="28" y="0"/>
                </a:cxn>
                <a:cxn ang="0">
                  <a:pos x="28" y="0"/>
                </a:cxn>
                <a:cxn ang="0">
                  <a:pos x="28" y="0"/>
                </a:cxn>
                <a:cxn ang="0">
                  <a:pos x="29" y="2"/>
                </a:cxn>
                <a:cxn ang="0">
                  <a:pos x="29" y="4"/>
                </a:cxn>
                <a:cxn ang="0">
                  <a:pos x="31" y="10"/>
                </a:cxn>
                <a:cxn ang="0">
                  <a:pos x="34" y="19"/>
                </a:cxn>
                <a:cxn ang="0">
                  <a:pos x="36" y="28"/>
                </a:cxn>
                <a:cxn ang="0">
                  <a:pos x="38" y="35"/>
                </a:cxn>
                <a:cxn ang="0">
                  <a:pos x="38" y="38"/>
                </a:cxn>
                <a:cxn ang="0">
                  <a:pos x="39" y="44"/>
                </a:cxn>
                <a:cxn ang="0">
                  <a:pos x="39" y="48"/>
                </a:cxn>
                <a:cxn ang="0">
                  <a:pos x="39" y="51"/>
                </a:cxn>
                <a:cxn ang="0">
                  <a:pos x="39" y="53"/>
                </a:cxn>
                <a:cxn ang="0">
                  <a:pos x="39" y="55"/>
                </a:cxn>
                <a:cxn ang="0">
                  <a:pos x="39" y="56"/>
                </a:cxn>
                <a:cxn ang="0">
                  <a:pos x="39" y="58"/>
                </a:cxn>
                <a:cxn ang="0">
                  <a:pos x="39" y="62"/>
                </a:cxn>
                <a:cxn ang="0">
                  <a:pos x="39" y="65"/>
                </a:cxn>
                <a:cxn ang="0">
                  <a:pos x="39" y="73"/>
                </a:cxn>
                <a:cxn ang="0">
                  <a:pos x="39" y="83"/>
                </a:cxn>
                <a:cxn ang="0">
                  <a:pos x="39" y="91"/>
                </a:cxn>
                <a:cxn ang="0">
                  <a:pos x="38" y="95"/>
                </a:cxn>
                <a:cxn ang="0">
                  <a:pos x="37" y="102"/>
                </a:cxn>
                <a:cxn ang="0">
                  <a:pos x="36" y="107"/>
                </a:cxn>
                <a:cxn ang="0">
                  <a:pos x="34" y="113"/>
                </a:cxn>
                <a:cxn ang="0">
                  <a:pos x="32" y="119"/>
                </a:cxn>
                <a:cxn ang="0">
                  <a:pos x="31" y="122"/>
                </a:cxn>
                <a:cxn ang="0">
                  <a:pos x="29" y="129"/>
                </a:cxn>
                <a:cxn ang="0">
                  <a:pos x="28" y="136"/>
                </a:cxn>
                <a:cxn ang="0">
                  <a:pos x="25" y="144"/>
                </a:cxn>
                <a:cxn ang="0">
                  <a:pos x="25" y="147"/>
                </a:cxn>
                <a:cxn ang="0">
                  <a:pos x="23" y="154"/>
                </a:cxn>
                <a:cxn ang="0">
                  <a:pos x="20" y="160"/>
                </a:cxn>
                <a:cxn ang="0">
                  <a:pos x="17" y="166"/>
                </a:cxn>
                <a:cxn ang="0">
                  <a:pos x="15" y="171"/>
                </a:cxn>
                <a:cxn ang="0">
                  <a:pos x="14" y="173"/>
                </a:cxn>
                <a:cxn ang="0">
                  <a:pos x="12" y="177"/>
                </a:cxn>
                <a:cxn ang="0">
                  <a:pos x="10" y="180"/>
                </a:cxn>
                <a:cxn ang="0">
                  <a:pos x="9" y="183"/>
                </a:cxn>
                <a:cxn ang="0">
                  <a:pos x="7" y="184"/>
                </a:cxn>
                <a:cxn ang="0">
                  <a:pos x="6" y="186"/>
                </a:cxn>
                <a:cxn ang="0">
                  <a:pos x="4" y="187"/>
                </a:cxn>
                <a:cxn ang="0">
                  <a:pos x="2" y="188"/>
                </a:cxn>
                <a:cxn ang="0">
                  <a:pos x="1" y="189"/>
                </a:cxn>
                <a:cxn ang="0">
                  <a:pos x="1" y="189"/>
                </a:cxn>
                <a:cxn ang="0">
                  <a:pos x="0" y="189"/>
                </a:cxn>
                <a:cxn ang="0">
                  <a:pos x="0" y="189"/>
                </a:cxn>
                <a:cxn ang="0">
                  <a:pos x="0" y="189"/>
                </a:cxn>
              </a:cxnLst>
              <a:rect l="0" t="0" r="r" b="b"/>
              <a:pathLst>
                <a:path w="40" h="190">
                  <a:moveTo>
                    <a:pt x="28" y="0"/>
                  </a:moveTo>
                  <a:lnTo>
                    <a:pt x="28" y="0"/>
                  </a:lnTo>
                  <a:lnTo>
                    <a:pt x="28" y="0"/>
                  </a:lnTo>
                  <a:lnTo>
                    <a:pt x="28" y="0"/>
                  </a:lnTo>
                  <a:lnTo>
                    <a:pt x="28" y="0"/>
                  </a:lnTo>
                  <a:lnTo>
                    <a:pt x="28" y="0"/>
                  </a:lnTo>
                  <a:lnTo>
                    <a:pt x="28" y="1"/>
                  </a:lnTo>
                  <a:lnTo>
                    <a:pt x="29" y="2"/>
                  </a:lnTo>
                  <a:lnTo>
                    <a:pt x="29" y="4"/>
                  </a:lnTo>
                  <a:lnTo>
                    <a:pt x="29" y="4"/>
                  </a:lnTo>
                  <a:lnTo>
                    <a:pt x="30" y="7"/>
                  </a:lnTo>
                  <a:lnTo>
                    <a:pt x="31" y="10"/>
                  </a:lnTo>
                  <a:lnTo>
                    <a:pt x="33" y="14"/>
                  </a:lnTo>
                  <a:lnTo>
                    <a:pt x="34" y="19"/>
                  </a:lnTo>
                  <a:lnTo>
                    <a:pt x="35" y="24"/>
                  </a:lnTo>
                  <a:lnTo>
                    <a:pt x="36" y="28"/>
                  </a:lnTo>
                  <a:lnTo>
                    <a:pt x="37" y="32"/>
                  </a:lnTo>
                  <a:lnTo>
                    <a:pt x="38" y="35"/>
                  </a:lnTo>
                  <a:lnTo>
                    <a:pt x="38" y="35"/>
                  </a:lnTo>
                  <a:lnTo>
                    <a:pt x="38" y="38"/>
                  </a:lnTo>
                  <a:lnTo>
                    <a:pt x="39" y="41"/>
                  </a:lnTo>
                  <a:lnTo>
                    <a:pt x="39" y="44"/>
                  </a:lnTo>
                  <a:lnTo>
                    <a:pt x="39" y="46"/>
                  </a:lnTo>
                  <a:lnTo>
                    <a:pt x="39" y="48"/>
                  </a:lnTo>
                  <a:lnTo>
                    <a:pt x="39" y="50"/>
                  </a:lnTo>
                  <a:lnTo>
                    <a:pt x="39" y="51"/>
                  </a:lnTo>
                  <a:lnTo>
                    <a:pt x="39" y="53"/>
                  </a:lnTo>
                  <a:lnTo>
                    <a:pt x="39" y="53"/>
                  </a:lnTo>
                  <a:lnTo>
                    <a:pt x="39" y="54"/>
                  </a:lnTo>
                  <a:lnTo>
                    <a:pt x="39" y="55"/>
                  </a:lnTo>
                  <a:lnTo>
                    <a:pt x="39" y="56"/>
                  </a:lnTo>
                  <a:lnTo>
                    <a:pt x="39" y="56"/>
                  </a:lnTo>
                  <a:lnTo>
                    <a:pt x="39" y="57"/>
                  </a:lnTo>
                  <a:lnTo>
                    <a:pt x="39" y="58"/>
                  </a:lnTo>
                  <a:lnTo>
                    <a:pt x="39" y="60"/>
                  </a:lnTo>
                  <a:lnTo>
                    <a:pt x="39" y="62"/>
                  </a:lnTo>
                  <a:lnTo>
                    <a:pt x="39" y="62"/>
                  </a:lnTo>
                  <a:lnTo>
                    <a:pt x="39" y="65"/>
                  </a:lnTo>
                  <a:lnTo>
                    <a:pt x="39" y="69"/>
                  </a:lnTo>
                  <a:lnTo>
                    <a:pt x="39" y="73"/>
                  </a:lnTo>
                  <a:lnTo>
                    <a:pt x="39" y="78"/>
                  </a:lnTo>
                  <a:lnTo>
                    <a:pt x="39" y="83"/>
                  </a:lnTo>
                  <a:lnTo>
                    <a:pt x="39" y="87"/>
                  </a:lnTo>
                  <a:lnTo>
                    <a:pt x="39" y="91"/>
                  </a:lnTo>
                  <a:lnTo>
                    <a:pt x="38" y="95"/>
                  </a:lnTo>
                  <a:lnTo>
                    <a:pt x="38" y="95"/>
                  </a:lnTo>
                  <a:lnTo>
                    <a:pt x="38" y="99"/>
                  </a:lnTo>
                  <a:lnTo>
                    <a:pt x="37" y="102"/>
                  </a:lnTo>
                  <a:lnTo>
                    <a:pt x="37" y="105"/>
                  </a:lnTo>
                  <a:lnTo>
                    <a:pt x="36" y="107"/>
                  </a:lnTo>
                  <a:lnTo>
                    <a:pt x="35" y="110"/>
                  </a:lnTo>
                  <a:lnTo>
                    <a:pt x="34" y="113"/>
                  </a:lnTo>
                  <a:lnTo>
                    <a:pt x="33" y="116"/>
                  </a:lnTo>
                  <a:lnTo>
                    <a:pt x="32" y="119"/>
                  </a:lnTo>
                  <a:lnTo>
                    <a:pt x="32" y="119"/>
                  </a:lnTo>
                  <a:lnTo>
                    <a:pt x="31" y="122"/>
                  </a:lnTo>
                  <a:lnTo>
                    <a:pt x="31" y="126"/>
                  </a:lnTo>
                  <a:lnTo>
                    <a:pt x="29" y="129"/>
                  </a:lnTo>
                  <a:lnTo>
                    <a:pt x="29" y="132"/>
                  </a:lnTo>
                  <a:lnTo>
                    <a:pt x="28" y="136"/>
                  </a:lnTo>
                  <a:lnTo>
                    <a:pt x="27" y="140"/>
                  </a:lnTo>
                  <a:lnTo>
                    <a:pt x="25" y="144"/>
                  </a:lnTo>
                  <a:lnTo>
                    <a:pt x="25" y="147"/>
                  </a:lnTo>
                  <a:lnTo>
                    <a:pt x="25" y="147"/>
                  </a:lnTo>
                  <a:lnTo>
                    <a:pt x="23" y="151"/>
                  </a:lnTo>
                  <a:lnTo>
                    <a:pt x="23" y="154"/>
                  </a:lnTo>
                  <a:lnTo>
                    <a:pt x="21" y="157"/>
                  </a:lnTo>
                  <a:lnTo>
                    <a:pt x="20" y="160"/>
                  </a:lnTo>
                  <a:lnTo>
                    <a:pt x="19" y="164"/>
                  </a:lnTo>
                  <a:lnTo>
                    <a:pt x="17" y="166"/>
                  </a:lnTo>
                  <a:lnTo>
                    <a:pt x="16" y="169"/>
                  </a:lnTo>
                  <a:lnTo>
                    <a:pt x="15" y="171"/>
                  </a:lnTo>
                  <a:lnTo>
                    <a:pt x="15" y="171"/>
                  </a:lnTo>
                  <a:lnTo>
                    <a:pt x="14" y="173"/>
                  </a:lnTo>
                  <a:lnTo>
                    <a:pt x="13" y="175"/>
                  </a:lnTo>
                  <a:lnTo>
                    <a:pt x="12" y="177"/>
                  </a:lnTo>
                  <a:lnTo>
                    <a:pt x="11" y="178"/>
                  </a:lnTo>
                  <a:lnTo>
                    <a:pt x="10" y="180"/>
                  </a:lnTo>
                  <a:lnTo>
                    <a:pt x="9" y="182"/>
                  </a:lnTo>
                  <a:lnTo>
                    <a:pt x="9" y="183"/>
                  </a:lnTo>
                  <a:lnTo>
                    <a:pt x="7" y="184"/>
                  </a:lnTo>
                  <a:lnTo>
                    <a:pt x="7" y="184"/>
                  </a:lnTo>
                  <a:lnTo>
                    <a:pt x="7" y="185"/>
                  </a:lnTo>
                  <a:lnTo>
                    <a:pt x="6" y="186"/>
                  </a:lnTo>
                  <a:lnTo>
                    <a:pt x="5" y="187"/>
                  </a:lnTo>
                  <a:lnTo>
                    <a:pt x="4" y="187"/>
                  </a:lnTo>
                  <a:lnTo>
                    <a:pt x="3" y="188"/>
                  </a:lnTo>
                  <a:lnTo>
                    <a:pt x="2" y="188"/>
                  </a:lnTo>
                  <a:lnTo>
                    <a:pt x="1" y="188"/>
                  </a:lnTo>
                  <a:lnTo>
                    <a:pt x="1" y="189"/>
                  </a:lnTo>
                  <a:lnTo>
                    <a:pt x="1" y="189"/>
                  </a:lnTo>
                  <a:lnTo>
                    <a:pt x="1" y="189"/>
                  </a:lnTo>
                  <a:lnTo>
                    <a:pt x="1" y="189"/>
                  </a:lnTo>
                  <a:lnTo>
                    <a:pt x="0" y="189"/>
                  </a:lnTo>
                  <a:lnTo>
                    <a:pt x="0" y="189"/>
                  </a:lnTo>
                  <a:lnTo>
                    <a:pt x="0" y="189"/>
                  </a:lnTo>
                  <a:lnTo>
                    <a:pt x="0" y="189"/>
                  </a:lnTo>
                  <a:lnTo>
                    <a:pt x="0" y="189"/>
                  </a:lnTo>
                  <a:lnTo>
                    <a:pt x="0" y="189"/>
                  </a:lnTo>
                </a:path>
              </a:pathLst>
            </a:custGeom>
            <a:noFill/>
            <a:ln w="9525" cap="flat" cmpd="sng">
              <a:solidFill>
                <a:schemeClr val="tx2"/>
              </a:solidFill>
              <a:prstDash val="solid"/>
              <a:round/>
              <a:headEnd/>
              <a:tailEnd/>
            </a:ln>
            <a:effectLst/>
          </p:spPr>
          <p:txBody>
            <a:bodyPr/>
            <a:lstStyle/>
            <a:p>
              <a:endParaRPr lang="hu-HU"/>
            </a:p>
          </p:txBody>
        </p:sp>
        <p:sp>
          <p:nvSpPr>
            <p:cNvPr id="11403" name="Oval 139"/>
            <p:cNvSpPr>
              <a:spLocks noChangeArrowheads="1"/>
            </p:cNvSpPr>
            <p:nvPr/>
          </p:nvSpPr>
          <p:spPr bwMode="auto">
            <a:xfrm>
              <a:off x="2597" y="4063"/>
              <a:ext cx="49" cy="48"/>
            </a:xfrm>
            <a:prstGeom prst="ellipse">
              <a:avLst/>
            </a:prstGeom>
            <a:noFill/>
            <a:ln w="9525">
              <a:solidFill>
                <a:schemeClr val="tx2"/>
              </a:solidFill>
              <a:round/>
              <a:headEnd/>
              <a:tailEnd/>
            </a:ln>
            <a:effectLst/>
          </p:spPr>
          <p:txBody>
            <a:bodyPr wrap="none" anchor="ctr"/>
            <a:lstStyle/>
            <a:p>
              <a:endParaRPr lang="hu-HU"/>
            </a:p>
          </p:txBody>
        </p:sp>
      </p:grpSp>
      <p:grpSp>
        <p:nvGrpSpPr>
          <p:cNvPr id="11404" name="Group 140"/>
          <p:cNvGrpSpPr>
            <a:grpSpLocks/>
          </p:cNvGrpSpPr>
          <p:nvPr/>
        </p:nvGrpSpPr>
        <p:grpSpPr bwMode="auto">
          <a:xfrm>
            <a:off x="5000625" y="4718050"/>
            <a:ext cx="895350" cy="603250"/>
            <a:chOff x="3150" y="2972"/>
            <a:chExt cx="564" cy="380"/>
          </a:xfrm>
        </p:grpSpPr>
        <p:sp>
          <p:nvSpPr>
            <p:cNvPr id="11405" name="Oval 141"/>
            <p:cNvSpPr>
              <a:spLocks noChangeArrowheads="1"/>
            </p:cNvSpPr>
            <p:nvPr/>
          </p:nvSpPr>
          <p:spPr bwMode="auto">
            <a:xfrm>
              <a:off x="3150" y="2972"/>
              <a:ext cx="564" cy="380"/>
            </a:xfrm>
            <a:prstGeom prst="ellipse">
              <a:avLst/>
            </a:prstGeom>
            <a:noFill/>
            <a:ln w="9525">
              <a:solidFill>
                <a:schemeClr val="tx2"/>
              </a:solidFill>
              <a:round/>
              <a:headEnd/>
              <a:tailEnd/>
            </a:ln>
            <a:effectLst/>
          </p:spPr>
          <p:txBody>
            <a:bodyPr wrap="none" anchor="ctr"/>
            <a:lstStyle/>
            <a:p>
              <a:endParaRPr lang="hu-HU"/>
            </a:p>
          </p:txBody>
        </p:sp>
        <p:sp>
          <p:nvSpPr>
            <p:cNvPr id="11406" name="Oval 142" descr="Vastag átlós felfelé"/>
            <p:cNvSpPr>
              <a:spLocks noChangeArrowheads="1"/>
            </p:cNvSpPr>
            <p:nvPr/>
          </p:nvSpPr>
          <p:spPr bwMode="auto">
            <a:xfrm>
              <a:off x="3204" y="3061"/>
              <a:ext cx="180" cy="177"/>
            </a:xfrm>
            <a:prstGeom prst="ellipse">
              <a:avLst/>
            </a:prstGeom>
            <a:pattFill prst="wdUpDiag">
              <a:fgClr>
                <a:schemeClr val="tx2"/>
              </a:fgClr>
              <a:bgClr>
                <a:schemeClr val="bg1"/>
              </a:bgClr>
            </a:pattFill>
            <a:ln w="9525">
              <a:solidFill>
                <a:schemeClr val="tx2"/>
              </a:solidFill>
              <a:round/>
              <a:headEnd/>
              <a:tailEnd/>
            </a:ln>
            <a:effectLst/>
          </p:spPr>
          <p:txBody>
            <a:bodyPr wrap="none" anchor="ctr"/>
            <a:lstStyle/>
            <a:p>
              <a:endParaRPr lang="hu-HU"/>
            </a:p>
          </p:txBody>
        </p:sp>
        <p:sp>
          <p:nvSpPr>
            <p:cNvPr id="11407" name="Freeform 143"/>
            <p:cNvSpPr>
              <a:spLocks/>
            </p:cNvSpPr>
            <p:nvPr/>
          </p:nvSpPr>
          <p:spPr bwMode="auto">
            <a:xfrm>
              <a:off x="3407" y="3058"/>
              <a:ext cx="38" cy="220"/>
            </a:xfrm>
            <a:custGeom>
              <a:avLst/>
              <a:gdLst/>
              <a:ahLst/>
              <a:cxnLst>
                <a:cxn ang="0">
                  <a:pos x="14" y="0"/>
                </a:cxn>
                <a:cxn ang="0">
                  <a:pos x="14" y="0"/>
                </a:cxn>
                <a:cxn ang="0">
                  <a:pos x="14" y="0"/>
                </a:cxn>
                <a:cxn ang="0">
                  <a:pos x="14" y="0"/>
                </a:cxn>
                <a:cxn ang="0">
                  <a:pos x="14" y="0"/>
                </a:cxn>
                <a:cxn ang="0">
                  <a:pos x="14" y="0"/>
                </a:cxn>
                <a:cxn ang="0">
                  <a:pos x="14" y="2"/>
                </a:cxn>
                <a:cxn ang="0">
                  <a:pos x="15" y="5"/>
                </a:cxn>
                <a:cxn ang="0">
                  <a:pos x="17" y="10"/>
                </a:cxn>
                <a:cxn ang="0">
                  <a:pos x="17" y="10"/>
                </a:cxn>
                <a:cxn ang="0">
                  <a:pos x="19" y="17"/>
                </a:cxn>
                <a:cxn ang="0">
                  <a:pos x="21" y="26"/>
                </a:cxn>
                <a:cxn ang="0">
                  <a:pos x="24" y="36"/>
                </a:cxn>
                <a:cxn ang="0">
                  <a:pos x="28" y="48"/>
                </a:cxn>
                <a:cxn ang="0">
                  <a:pos x="31" y="60"/>
                </a:cxn>
                <a:cxn ang="0">
                  <a:pos x="34" y="72"/>
                </a:cxn>
                <a:cxn ang="0">
                  <a:pos x="36" y="84"/>
                </a:cxn>
                <a:cxn ang="0">
                  <a:pos x="37" y="96"/>
                </a:cxn>
                <a:cxn ang="0">
                  <a:pos x="37" y="96"/>
                </a:cxn>
                <a:cxn ang="0">
                  <a:pos x="37" y="108"/>
                </a:cxn>
                <a:cxn ang="0">
                  <a:pos x="37" y="121"/>
                </a:cxn>
                <a:cxn ang="0">
                  <a:pos x="35" y="133"/>
                </a:cxn>
                <a:cxn ang="0">
                  <a:pos x="33" y="145"/>
                </a:cxn>
                <a:cxn ang="0">
                  <a:pos x="31" y="157"/>
                </a:cxn>
                <a:cxn ang="0">
                  <a:pos x="29" y="168"/>
                </a:cxn>
                <a:cxn ang="0">
                  <a:pos x="26" y="177"/>
                </a:cxn>
                <a:cxn ang="0">
                  <a:pos x="24" y="186"/>
                </a:cxn>
                <a:cxn ang="0">
                  <a:pos x="24" y="186"/>
                </a:cxn>
                <a:cxn ang="0">
                  <a:pos x="21" y="192"/>
                </a:cxn>
                <a:cxn ang="0">
                  <a:pos x="18" y="198"/>
                </a:cxn>
                <a:cxn ang="0">
                  <a:pos x="15" y="202"/>
                </a:cxn>
                <a:cxn ang="0">
                  <a:pos x="12" y="205"/>
                </a:cxn>
                <a:cxn ang="0">
                  <a:pos x="9" y="208"/>
                </a:cxn>
                <a:cxn ang="0">
                  <a:pos x="7" y="211"/>
                </a:cxn>
                <a:cxn ang="0">
                  <a:pos x="4" y="214"/>
                </a:cxn>
                <a:cxn ang="0">
                  <a:pos x="3" y="216"/>
                </a:cxn>
                <a:cxn ang="0">
                  <a:pos x="3" y="216"/>
                </a:cxn>
                <a:cxn ang="0">
                  <a:pos x="1" y="217"/>
                </a:cxn>
                <a:cxn ang="0">
                  <a:pos x="0" y="218"/>
                </a:cxn>
                <a:cxn ang="0">
                  <a:pos x="0" y="219"/>
                </a:cxn>
                <a:cxn ang="0">
                  <a:pos x="0" y="219"/>
                </a:cxn>
                <a:cxn ang="0">
                  <a:pos x="0" y="219"/>
                </a:cxn>
                <a:cxn ang="0">
                  <a:pos x="0" y="219"/>
                </a:cxn>
                <a:cxn ang="0">
                  <a:pos x="0" y="219"/>
                </a:cxn>
                <a:cxn ang="0">
                  <a:pos x="0" y="219"/>
                </a:cxn>
              </a:cxnLst>
              <a:rect l="0" t="0" r="r" b="b"/>
              <a:pathLst>
                <a:path w="38" h="220">
                  <a:moveTo>
                    <a:pt x="14" y="0"/>
                  </a:moveTo>
                  <a:lnTo>
                    <a:pt x="14" y="0"/>
                  </a:lnTo>
                  <a:lnTo>
                    <a:pt x="14" y="0"/>
                  </a:lnTo>
                  <a:lnTo>
                    <a:pt x="14" y="0"/>
                  </a:lnTo>
                  <a:lnTo>
                    <a:pt x="14" y="0"/>
                  </a:lnTo>
                  <a:lnTo>
                    <a:pt x="14" y="0"/>
                  </a:lnTo>
                  <a:lnTo>
                    <a:pt x="14" y="2"/>
                  </a:lnTo>
                  <a:lnTo>
                    <a:pt x="15" y="5"/>
                  </a:lnTo>
                  <a:lnTo>
                    <a:pt x="17" y="10"/>
                  </a:lnTo>
                  <a:lnTo>
                    <a:pt x="17" y="10"/>
                  </a:lnTo>
                  <a:lnTo>
                    <a:pt x="19" y="17"/>
                  </a:lnTo>
                  <a:lnTo>
                    <a:pt x="21" y="26"/>
                  </a:lnTo>
                  <a:lnTo>
                    <a:pt x="24" y="36"/>
                  </a:lnTo>
                  <a:lnTo>
                    <a:pt x="28" y="48"/>
                  </a:lnTo>
                  <a:lnTo>
                    <a:pt x="31" y="60"/>
                  </a:lnTo>
                  <a:lnTo>
                    <a:pt x="34" y="72"/>
                  </a:lnTo>
                  <a:lnTo>
                    <a:pt x="36" y="84"/>
                  </a:lnTo>
                  <a:lnTo>
                    <a:pt x="37" y="96"/>
                  </a:lnTo>
                  <a:lnTo>
                    <a:pt x="37" y="96"/>
                  </a:lnTo>
                  <a:lnTo>
                    <a:pt x="37" y="108"/>
                  </a:lnTo>
                  <a:lnTo>
                    <a:pt x="37" y="121"/>
                  </a:lnTo>
                  <a:lnTo>
                    <a:pt x="35" y="133"/>
                  </a:lnTo>
                  <a:lnTo>
                    <a:pt x="33" y="145"/>
                  </a:lnTo>
                  <a:lnTo>
                    <a:pt x="31" y="157"/>
                  </a:lnTo>
                  <a:lnTo>
                    <a:pt x="29" y="168"/>
                  </a:lnTo>
                  <a:lnTo>
                    <a:pt x="26" y="177"/>
                  </a:lnTo>
                  <a:lnTo>
                    <a:pt x="24" y="186"/>
                  </a:lnTo>
                  <a:lnTo>
                    <a:pt x="24" y="186"/>
                  </a:lnTo>
                  <a:lnTo>
                    <a:pt x="21" y="192"/>
                  </a:lnTo>
                  <a:lnTo>
                    <a:pt x="18" y="198"/>
                  </a:lnTo>
                  <a:lnTo>
                    <a:pt x="15" y="202"/>
                  </a:lnTo>
                  <a:lnTo>
                    <a:pt x="12" y="205"/>
                  </a:lnTo>
                  <a:lnTo>
                    <a:pt x="9" y="208"/>
                  </a:lnTo>
                  <a:lnTo>
                    <a:pt x="7" y="211"/>
                  </a:lnTo>
                  <a:lnTo>
                    <a:pt x="4" y="214"/>
                  </a:lnTo>
                  <a:lnTo>
                    <a:pt x="3" y="216"/>
                  </a:lnTo>
                  <a:lnTo>
                    <a:pt x="3" y="216"/>
                  </a:lnTo>
                  <a:lnTo>
                    <a:pt x="1" y="217"/>
                  </a:lnTo>
                  <a:lnTo>
                    <a:pt x="0" y="218"/>
                  </a:lnTo>
                  <a:lnTo>
                    <a:pt x="0" y="219"/>
                  </a:lnTo>
                  <a:lnTo>
                    <a:pt x="0" y="219"/>
                  </a:lnTo>
                  <a:lnTo>
                    <a:pt x="0" y="219"/>
                  </a:lnTo>
                  <a:lnTo>
                    <a:pt x="0" y="219"/>
                  </a:lnTo>
                  <a:lnTo>
                    <a:pt x="0" y="219"/>
                  </a:lnTo>
                  <a:lnTo>
                    <a:pt x="0" y="219"/>
                  </a:lnTo>
                </a:path>
              </a:pathLst>
            </a:custGeom>
            <a:noFill/>
            <a:ln w="9525" cap="flat" cmpd="sng">
              <a:solidFill>
                <a:schemeClr val="tx2"/>
              </a:solidFill>
              <a:prstDash val="solid"/>
              <a:round/>
              <a:headEnd/>
              <a:tailEnd/>
            </a:ln>
            <a:effectLst/>
          </p:spPr>
          <p:txBody>
            <a:bodyPr/>
            <a:lstStyle/>
            <a:p>
              <a:endParaRPr lang="hu-HU"/>
            </a:p>
          </p:txBody>
        </p:sp>
        <p:sp>
          <p:nvSpPr>
            <p:cNvPr id="11408" name="Freeform 144"/>
            <p:cNvSpPr>
              <a:spLocks/>
            </p:cNvSpPr>
            <p:nvPr/>
          </p:nvSpPr>
          <p:spPr bwMode="auto">
            <a:xfrm>
              <a:off x="3467" y="3070"/>
              <a:ext cx="8" cy="72"/>
            </a:xfrm>
            <a:custGeom>
              <a:avLst/>
              <a:gdLst/>
              <a:ahLst/>
              <a:cxnLst>
                <a:cxn ang="0">
                  <a:pos x="0" y="0"/>
                </a:cxn>
                <a:cxn ang="0">
                  <a:pos x="7" y="71"/>
                </a:cxn>
              </a:cxnLst>
              <a:rect l="0" t="0" r="r" b="b"/>
              <a:pathLst>
                <a:path w="8" h="72">
                  <a:moveTo>
                    <a:pt x="0" y="0"/>
                  </a:moveTo>
                  <a:lnTo>
                    <a:pt x="7" y="71"/>
                  </a:lnTo>
                </a:path>
              </a:pathLst>
            </a:custGeom>
            <a:noFill/>
            <a:ln w="9525" cap="flat" cmpd="sng">
              <a:solidFill>
                <a:schemeClr val="tx2"/>
              </a:solidFill>
              <a:prstDash val="solid"/>
              <a:round/>
              <a:headEnd/>
              <a:tailEnd/>
            </a:ln>
            <a:effectLst/>
          </p:spPr>
          <p:txBody>
            <a:bodyPr/>
            <a:lstStyle/>
            <a:p>
              <a:endParaRPr lang="hu-HU"/>
            </a:p>
          </p:txBody>
        </p:sp>
        <p:sp>
          <p:nvSpPr>
            <p:cNvPr id="11409" name="Freeform 145"/>
            <p:cNvSpPr>
              <a:spLocks/>
            </p:cNvSpPr>
            <p:nvPr/>
          </p:nvSpPr>
          <p:spPr bwMode="auto">
            <a:xfrm>
              <a:off x="3453" y="3150"/>
              <a:ext cx="24" cy="128"/>
            </a:xfrm>
            <a:custGeom>
              <a:avLst/>
              <a:gdLst/>
              <a:ahLst/>
              <a:cxnLst>
                <a:cxn ang="0">
                  <a:pos x="17" y="0"/>
                </a:cxn>
                <a:cxn ang="0">
                  <a:pos x="17" y="0"/>
                </a:cxn>
                <a:cxn ang="0">
                  <a:pos x="17" y="0"/>
                </a:cxn>
                <a:cxn ang="0">
                  <a:pos x="17" y="0"/>
                </a:cxn>
                <a:cxn ang="0">
                  <a:pos x="17" y="0"/>
                </a:cxn>
                <a:cxn ang="0">
                  <a:pos x="17" y="0"/>
                </a:cxn>
                <a:cxn ang="0">
                  <a:pos x="17" y="0"/>
                </a:cxn>
                <a:cxn ang="0">
                  <a:pos x="17" y="1"/>
                </a:cxn>
                <a:cxn ang="0">
                  <a:pos x="17" y="2"/>
                </a:cxn>
                <a:cxn ang="0">
                  <a:pos x="17" y="2"/>
                </a:cxn>
                <a:cxn ang="0">
                  <a:pos x="18" y="3"/>
                </a:cxn>
                <a:cxn ang="0">
                  <a:pos x="18" y="4"/>
                </a:cxn>
                <a:cxn ang="0">
                  <a:pos x="18" y="6"/>
                </a:cxn>
                <a:cxn ang="0">
                  <a:pos x="19" y="8"/>
                </a:cxn>
                <a:cxn ang="0">
                  <a:pos x="19" y="10"/>
                </a:cxn>
                <a:cxn ang="0">
                  <a:pos x="20" y="12"/>
                </a:cxn>
                <a:cxn ang="0">
                  <a:pos x="20" y="14"/>
                </a:cxn>
                <a:cxn ang="0">
                  <a:pos x="21" y="17"/>
                </a:cxn>
                <a:cxn ang="0">
                  <a:pos x="21" y="17"/>
                </a:cxn>
                <a:cxn ang="0">
                  <a:pos x="21" y="20"/>
                </a:cxn>
                <a:cxn ang="0">
                  <a:pos x="21" y="22"/>
                </a:cxn>
                <a:cxn ang="0">
                  <a:pos x="22" y="26"/>
                </a:cxn>
                <a:cxn ang="0">
                  <a:pos x="22" y="29"/>
                </a:cxn>
                <a:cxn ang="0">
                  <a:pos x="23" y="32"/>
                </a:cxn>
                <a:cxn ang="0">
                  <a:pos x="23" y="36"/>
                </a:cxn>
                <a:cxn ang="0">
                  <a:pos x="23" y="40"/>
                </a:cxn>
                <a:cxn ang="0">
                  <a:pos x="23" y="46"/>
                </a:cxn>
                <a:cxn ang="0">
                  <a:pos x="23" y="46"/>
                </a:cxn>
                <a:cxn ang="0">
                  <a:pos x="22" y="51"/>
                </a:cxn>
                <a:cxn ang="0">
                  <a:pos x="21" y="58"/>
                </a:cxn>
                <a:cxn ang="0">
                  <a:pos x="20" y="65"/>
                </a:cxn>
                <a:cxn ang="0">
                  <a:pos x="19" y="72"/>
                </a:cxn>
                <a:cxn ang="0">
                  <a:pos x="17" y="79"/>
                </a:cxn>
                <a:cxn ang="0">
                  <a:pos x="16" y="86"/>
                </a:cxn>
                <a:cxn ang="0">
                  <a:pos x="15" y="92"/>
                </a:cxn>
                <a:cxn ang="0">
                  <a:pos x="15" y="96"/>
                </a:cxn>
                <a:cxn ang="0">
                  <a:pos x="15" y="96"/>
                </a:cxn>
                <a:cxn ang="0">
                  <a:pos x="14" y="100"/>
                </a:cxn>
                <a:cxn ang="0">
                  <a:pos x="14" y="102"/>
                </a:cxn>
                <a:cxn ang="0">
                  <a:pos x="14" y="104"/>
                </a:cxn>
                <a:cxn ang="0">
                  <a:pos x="14" y="105"/>
                </a:cxn>
                <a:cxn ang="0">
                  <a:pos x="14" y="106"/>
                </a:cxn>
                <a:cxn ang="0">
                  <a:pos x="14" y="108"/>
                </a:cxn>
                <a:cxn ang="0">
                  <a:pos x="13" y="109"/>
                </a:cxn>
                <a:cxn ang="0">
                  <a:pos x="12" y="110"/>
                </a:cxn>
                <a:cxn ang="0">
                  <a:pos x="12" y="110"/>
                </a:cxn>
                <a:cxn ang="0">
                  <a:pos x="11" y="112"/>
                </a:cxn>
                <a:cxn ang="0">
                  <a:pos x="10" y="114"/>
                </a:cxn>
                <a:cxn ang="0">
                  <a:pos x="8" y="116"/>
                </a:cxn>
                <a:cxn ang="0">
                  <a:pos x="7" y="118"/>
                </a:cxn>
                <a:cxn ang="0">
                  <a:pos x="5" y="120"/>
                </a:cxn>
                <a:cxn ang="0">
                  <a:pos x="3" y="122"/>
                </a:cxn>
                <a:cxn ang="0">
                  <a:pos x="2" y="124"/>
                </a:cxn>
                <a:cxn ang="0">
                  <a:pos x="1" y="125"/>
                </a:cxn>
                <a:cxn ang="0">
                  <a:pos x="1" y="125"/>
                </a:cxn>
                <a:cxn ang="0">
                  <a:pos x="1" y="126"/>
                </a:cxn>
                <a:cxn ang="0">
                  <a:pos x="0" y="126"/>
                </a:cxn>
                <a:cxn ang="0">
                  <a:pos x="0" y="127"/>
                </a:cxn>
                <a:cxn ang="0">
                  <a:pos x="0" y="127"/>
                </a:cxn>
                <a:cxn ang="0">
                  <a:pos x="0" y="127"/>
                </a:cxn>
                <a:cxn ang="0">
                  <a:pos x="0" y="127"/>
                </a:cxn>
                <a:cxn ang="0">
                  <a:pos x="0" y="127"/>
                </a:cxn>
                <a:cxn ang="0">
                  <a:pos x="0" y="127"/>
                </a:cxn>
              </a:cxnLst>
              <a:rect l="0" t="0" r="r" b="b"/>
              <a:pathLst>
                <a:path w="24" h="128">
                  <a:moveTo>
                    <a:pt x="17" y="0"/>
                  </a:moveTo>
                  <a:lnTo>
                    <a:pt x="17" y="0"/>
                  </a:lnTo>
                  <a:lnTo>
                    <a:pt x="17" y="0"/>
                  </a:lnTo>
                  <a:lnTo>
                    <a:pt x="17" y="0"/>
                  </a:lnTo>
                  <a:lnTo>
                    <a:pt x="17" y="0"/>
                  </a:lnTo>
                  <a:lnTo>
                    <a:pt x="17" y="0"/>
                  </a:lnTo>
                  <a:lnTo>
                    <a:pt x="17" y="0"/>
                  </a:lnTo>
                  <a:lnTo>
                    <a:pt x="17" y="1"/>
                  </a:lnTo>
                  <a:lnTo>
                    <a:pt x="17" y="2"/>
                  </a:lnTo>
                  <a:lnTo>
                    <a:pt x="17" y="2"/>
                  </a:lnTo>
                  <a:lnTo>
                    <a:pt x="18" y="3"/>
                  </a:lnTo>
                  <a:lnTo>
                    <a:pt x="18" y="4"/>
                  </a:lnTo>
                  <a:lnTo>
                    <a:pt x="18" y="6"/>
                  </a:lnTo>
                  <a:lnTo>
                    <a:pt x="19" y="8"/>
                  </a:lnTo>
                  <a:lnTo>
                    <a:pt x="19" y="10"/>
                  </a:lnTo>
                  <a:lnTo>
                    <a:pt x="20" y="12"/>
                  </a:lnTo>
                  <a:lnTo>
                    <a:pt x="20" y="14"/>
                  </a:lnTo>
                  <a:lnTo>
                    <a:pt x="21" y="17"/>
                  </a:lnTo>
                  <a:lnTo>
                    <a:pt x="21" y="17"/>
                  </a:lnTo>
                  <a:lnTo>
                    <a:pt x="21" y="20"/>
                  </a:lnTo>
                  <a:lnTo>
                    <a:pt x="21" y="22"/>
                  </a:lnTo>
                  <a:lnTo>
                    <a:pt x="22" y="26"/>
                  </a:lnTo>
                  <a:lnTo>
                    <a:pt x="22" y="29"/>
                  </a:lnTo>
                  <a:lnTo>
                    <a:pt x="23" y="32"/>
                  </a:lnTo>
                  <a:lnTo>
                    <a:pt x="23" y="36"/>
                  </a:lnTo>
                  <a:lnTo>
                    <a:pt x="23" y="40"/>
                  </a:lnTo>
                  <a:lnTo>
                    <a:pt x="23" y="46"/>
                  </a:lnTo>
                  <a:lnTo>
                    <a:pt x="23" y="46"/>
                  </a:lnTo>
                  <a:lnTo>
                    <a:pt x="22" y="51"/>
                  </a:lnTo>
                  <a:lnTo>
                    <a:pt x="21" y="58"/>
                  </a:lnTo>
                  <a:lnTo>
                    <a:pt x="20" y="65"/>
                  </a:lnTo>
                  <a:lnTo>
                    <a:pt x="19" y="72"/>
                  </a:lnTo>
                  <a:lnTo>
                    <a:pt x="17" y="79"/>
                  </a:lnTo>
                  <a:lnTo>
                    <a:pt x="16" y="86"/>
                  </a:lnTo>
                  <a:lnTo>
                    <a:pt x="15" y="92"/>
                  </a:lnTo>
                  <a:lnTo>
                    <a:pt x="15" y="96"/>
                  </a:lnTo>
                  <a:lnTo>
                    <a:pt x="15" y="96"/>
                  </a:lnTo>
                  <a:lnTo>
                    <a:pt x="14" y="100"/>
                  </a:lnTo>
                  <a:lnTo>
                    <a:pt x="14" y="102"/>
                  </a:lnTo>
                  <a:lnTo>
                    <a:pt x="14" y="104"/>
                  </a:lnTo>
                  <a:lnTo>
                    <a:pt x="14" y="105"/>
                  </a:lnTo>
                  <a:lnTo>
                    <a:pt x="14" y="106"/>
                  </a:lnTo>
                  <a:lnTo>
                    <a:pt x="14" y="108"/>
                  </a:lnTo>
                  <a:lnTo>
                    <a:pt x="13" y="109"/>
                  </a:lnTo>
                  <a:lnTo>
                    <a:pt x="12" y="110"/>
                  </a:lnTo>
                  <a:lnTo>
                    <a:pt x="12" y="110"/>
                  </a:lnTo>
                  <a:lnTo>
                    <a:pt x="11" y="112"/>
                  </a:lnTo>
                  <a:lnTo>
                    <a:pt x="10" y="114"/>
                  </a:lnTo>
                  <a:lnTo>
                    <a:pt x="8" y="116"/>
                  </a:lnTo>
                  <a:lnTo>
                    <a:pt x="7" y="118"/>
                  </a:lnTo>
                  <a:lnTo>
                    <a:pt x="5" y="120"/>
                  </a:lnTo>
                  <a:lnTo>
                    <a:pt x="3" y="122"/>
                  </a:lnTo>
                  <a:lnTo>
                    <a:pt x="2" y="124"/>
                  </a:lnTo>
                  <a:lnTo>
                    <a:pt x="1" y="125"/>
                  </a:lnTo>
                  <a:lnTo>
                    <a:pt x="1" y="125"/>
                  </a:lnTo>
                  <a:lnTo>
                    <a:pt x="1" y="126"/>
                  </a:lnTo>
                  <a:lnTo>
                    <a:pt x="0" y="126"/>
                  </a:lnTo>
                  <a:lnTo>
                    <a:pt x="0" y="127"/>
                  </a:lnTo>
                  <a:lnTo>
                    <a:pt x="0" y="127"/>
                  </a:lnTo>
                  <a:lnTo>
                    <a:pt x="0" y="127"/>
                  </a:lnTo>
                  <a:lnTo>
                    <a:pt x="0" y="127"/>
                  </a:lnTo>
                  <a:lnTo>
                    <a:pt x="0" y="127"/>
                  </a:lnTo>
                  <a:lnTo>
                    <a:pt x="0" y="127"/>
                  </a:lnTo>
                </a:path>
              </a:pathLst>
            </a:custGeom>
            <a:noFill/>
            <a:ln w="9525" cap="flat" cmpd="sng">
              <a:solidFill>
                <a:schemeClr val="tx2"/>
              </a:solidFill>
              <a:prstDash val="solid"/>
              <a:round/>
              <a:headEnd/>
              <a:tailEnd/>
            </a:ln>
            <a:effectLst/>
          </p:spPr>
          <p:txBody>
            <a:bodyPr/>
            <a:lstStyle/>
            <a:p>
              <a:endParaRPr lang="hu-HU"/>
            </a:p>
          </p:txBody>
        </p:sp>
        <p:sp>
          <p:nvSpPr>
            <p:cNvPr id="11410" name="Freeform 146"/>
            <p:cNvSpPr>
              <a:spLocks/>
            </p:cNvSpPr>
            <p:nvPr/>
          </p:nvSpPr>
          <p:spPr bwMode="auto">
            <a:xfrm>
              <a:off x="3506" y="3079"/>
              <a:ext cx="39" cy="191"/>
            </a:xfrm>
            <a:custGeom>
              <a:avLst/>
              <a:gdLst/>
              <a:ahLst/>
              <a:cxnLst>
                <a:cxn ang="0">
                  <a:pos x="27" y="0"/>
                </a:cxn>
                <a:cxn ang="0">
                  <a:pos x="27" y="0"/>
                </a:cxn>
                <a:cxn ang="0">
                  <a:pos x="27" y="0"/>
                </a:cxn>
                <a:cxn ang="0">
                  <a:pos x="28" y="2"/>
                </a:cxn>
                <a:cxn ang="0">
                  <a:pos x="28" y="4"/>
                </a:cxn>
                <a:cxn ang="0">
                  <a:pos x="30" y="10"/>
                </a:cxn>
                <a:cxn ang="0">
                  <a:pos x="33" y="19"/>
                </a:cxn>
                <a:cxn ang="0">
                  <a:pos x="35" y="28"/>
                </a:cxn>
                <a:cxn ang="0">
                  <a:pos x="37" y="35"/>
                </a:cxn>
                <a:cxn ang="0">
                  <a:pos x="37" y="39"/>
                </a:cxn>
                <a:cxn ang="0">
                  <a:pos x="38" y="43"/>
                </a:cxn>
                <a:cxn ang="0">
                  <a:pos x="38" y="47"/>
                </a:cxn>
                <a:cxn ang="0">
                  <a:pos x="38" y="51"/>
                </a:cxn>
                <a:cxn ang="0">
                  <a:pos x="38" y="53"/>
                </a:cxn>
                <a:cxn ang="0">
                  <a:pos x="38" y="55"/>
                </a:cxn>
                <a:cxn ang="0">
                  <a:pos x="38" y="56"/>
                </a:cxn>
                <a:cxn ang="0">
                  <a:pos x="38" y="58"/>
                </a:cxn>
                <a:cxn ang="0">
                  <a:pos x="38" y="62"/>
                </a:cxn>
                <a:cxn ang="0">
                  <a:pos x="38" y="65"/>
                </a:cxn>
                <a:cxn ang="0">
                  <a:pos x="38" y="73"/>
                </a:cxn>
                <a:cxn ang="0">
                  <a:pos x="38" y="83"/>
                </a:cxn>
                <a:cxn ang="0">
                  <a:pos x="38" y="91"/>
                </a:cxn>
                <a:cxn ang="0">
                  <a:pos x="37" y="95"/>
                </a:cxn>
                <a:cxn ang="0">
                  <a:pos x="36" y="102"/>
                </a:cxn>
                <a:cxn ang="0">
                  <a:pos x="34" y="107"/>
                </a:cxn>
                <a:cxn ang="0">
                  <a:pos x="33" y="112"/>
                </a:cxn>
                <a:cxn ang="0">
                  <a:pos x="31" y="119"/>
                </a:cxn>
                <a:cxn ang="0">
                  <a:pos x="30" y="122"/>
                </a:cxn>
                <a:cxn ang="0">
                  <a:pos x="28" y="129"/>
                </a:cxn>
                <a:cxn ang="0">
                  <a:pos x="26" y="136"/>
                </a:cxn>
                <a:cxn ang="0">
                  <a:pos x="24" y="144"/>
                </a:cxn>
                <a:cxn ang="0">
                  <a:pos x="24" y="147"/>
                </a:cxn>
                <a:cxn ang="0">
                  <a:pos x="21" y="154"/>
                </a:cxn>
                <a:cxn ang="0">
                  <a:pos x="19" y="160"/>
                </a:cxn>
                <a:cxn ang="0">
                  <a:pos x="16" y="166"/>
                </a:cxn>
                <a:cxn ang="0">
                  <a:pos x="14" y="171"/>
                </a:cxn>
                <a:cxn ang="0">
                  <a:pos x="13" y="173"/>
                </a:cxn>
                <a:cxn ang="0">
                  <a:pos x="11" y="177"/>
                </a:cxn>
                <a:cxn ang="0">
                  <a:pos x="9" y="180"/>
                </a:cxn>
                <a:cxn ang="0">
                  <a:pos x="7" y="183"/>
                </a:cxn>
                <a:cxn ang="0">
                  <a:pos x="6" y="184"/>
                </a:cxn>
                <a:cxn ang="0">
                  <a:pos x="4" y="186"/>
                </a:cxn>
                <a:cxn ang="0">
                  <a:pos x="3" y="187"/>
                </a:cxn>
                <a:cxn ang="0">
                  <a:pos x="1" y="189"/>
                </a:cxn>
                <a:cxn ang="0">
                  <a:pos x="0" y="189"/>
                </a:cxn>
                <a:cxn ang="0">
                  <a:pos x="0" y="190"/>
                </a:cxn>
                <a:cxn ang="0">
                  <a:pos x="0" y="190"/>
                </a:cxn>
                <a:cxn ang="0">
                  <a:pos x="0" y="190"/>
                </a:cxn>
                <a:cxn ang="0">
                  <a:pos x="0" y="190"/>
                </a:cxn>
              </a:cxnLst>
              <a:rect l="0" t="0" r="r" b="b"/>
              <a:pathLst>
                <a:path w="39" h="191">
                  <a:moveTo>
                    <a:pt x="27" y="0"/>
                  </a:moveTo>
                  <a:lnTo>
                    <a:pt x="27" y="0"/>
                  </a:lnTo>
                  <a:lnTo>
                    <a:pt x="27" y="0"/>
                  </a:lnTo>
                  <a:lnTo>
                    <a:pt x="27" y="0"/>
                  </a:lnTo>
                  <a:lnTo>
                    <a:pt x="27" y="0"/>
                  </a:lnTo>
                  <a:lnTo>
                    <a:pt x="27" y="0"/>
                  </a:lnTo>
                  <a:lnTo>
                    <a:pt x="28" y="1"/>
                  </a:lnTo>
                  <a:lnTo>
                    <a:pt x="28" y="2"/>
                  </a:lnTo>
                  <a:lnTo>
                    <a:pt x="28" y="4"/>
                  </a:lnTo>
                  <a:lnTo>
                    <a:pt x="28" y="4"/>
                  </a:lnTo>
                  <a:lnTo>
                    <a:pt x="30" y="6"/>
                  </a:lnTo>
                  <a:lnTo>
                    <a:pt x="30" y="10"/>
                  </a:lnTo>
                  <a:lnTo>
                    <a:pt x="32" y="14"/>
                  </a:lnTo>
                  <a:lnTo>
                    <a:pt x="33" y="19"/>
                  </a:lnTo>
                  <a:lnTo>
                    <a:pt x="34" y="23"/>
                  </a:lnTo>
                  <a:lnTo>
                    <a:pt x="35" y="28"/>
                  </a:lnTo>
                  <a:lnTo>
                    <a:pt x="36" y="32"/>
                  </a:lnTo>
                  <a:lnTo>
                    <a:pt x="37" y="35"/>
                  </a:lnTo>
                  <a:lnTo>
                    <a:pt x="37" y="35"/>
                  </a:lnTo>
                  <a:lnTo>
                    <a:pt x="37" y="39"/>
                  </a:lnTo>
                  <a:lnTo>
                    <a:pt x="38" y="41"/>
                  </a:lnTo>
                  <a:lnTo>
                    <a:pt x="38" y="43"/>
                  </a:lnTo>
                  <a:lnTo>
                    <a:pt x="38" y="45"/>
                  </a:lnTo>
                  <a:lnTo>
                    <a:pt x="38" y="47"/>
                  </a:lnTo>
                  <a:lnTo>
                    <a:pt x="38" y="49"/>
                  </a:lnTo>
                  <a:lnTo>
                    <a:pt x="38" y="51"/>
                  </a:lnTo>
                  <a:lnTo>
                    <a:pt x="38" y="53"/>
                  </a:lnTo>
                  <a:lnTo>
                    <a:pt x="38" y="53"/>
                  </a:lnTo>
                  <a:lnTo>
                    <a:pt x="38" y="54"/>
                  </a:lnTo>
                  <a:lnTo>
                    <a:pt x="38" y="55"/>
                  </a:lnTo>
                  <a:lnTo>
                    <a:pt x="38" y="56"/>
                  </a:lnTo>
                  <a:lnTo>
                    <a:pt x="38" y="56"/>
                  </a:lnTo>
                  <a:lnTo>
                    <a:pt x="38" y="57"/>
                  </a:lnTo>
                  <a:lnTo>
                    <a:pt x="38" y="58"/>
                  </a:lnTo>
                  <a:lnTo>
                    <a:pt x="38" y="60"/>
                  </a:lnTo>
                  <a:lnTo>
                    <a:pt x="38" y="62"/>
                  </a:lnTo>
                  <a:lnTo>
                    <a:pt x="38" y="62"/>
                  </a:lnTo>
                  <a:lnTo>
                    <a:pt x="38" y="65"/>
                  </a:lnTo>
                  <a:lnTo>
                    <a:pt x="38" y="69"/>
                  </a:lnTo>
                  <a:lnTo>
                    <a:pt x="38" y="73"/>
                  </a:lnTo>
                  <a:lnTo>
                    <a:pt x="38" y="78"/>
                  </a:lnTo>
                  <a:lnTo>
                    <a:pt x="38" y="83"/>
                  </a:lnTo>
                  <a:lnTo>
                    <a:pt x="38" y="87"/>
                  </a:lnTo>
                  <a:lnTo>
                    <a:pt x="38" y="91"/>
                  </a:lnTo>
                  <a:lnTo>
                    <a:pt x="37" y="95"/>
                  </a:lnTo>
                  <a:lnTo>
                    <a:pt x="37" y="95"/>
                  </a:lnTo>
                  <a:lnTo>
                    <a:pt x="37" y="99"/>
                  </a:lnTo>
                  <a:lnTo>
                    <a:pt x="36" y="102"/>
                  </a:lnTo>
                  <a:lnTo>
                    <a:pt x="35" y="105"/>
                  </a:lnTo>
                  <a:lnTo>
                    <a:pt x="34" y="107"/>
                  </a:lnTo>
                  <a:lnTo>
                    <a:pt x="34" y="110"/>
                  </a:lnTo>
                  <a:lnTo>
                    <a:pt x="33" y="112"/>
                  </a:lnTo>
                  <a:lnTo>
                    <a:pt x="32" y="115"/>
                  </a:lnTo>
                  <a:lnTo>
                    <a:pt x="31" y="119"/>
                  </a:lnTo>
                  <a:lnTo>
                    <a:pt x="31" y="119"/>
                  </a:lnTo>
                  <a:lnTo>
                    <a:pt x="30" y="122"/>
                  </a:lnTo>
                  <a:lnTo>
                    <a:pt x="29" y="125"/>
                  </a:lnTo>
                  <a:lnTo>
                    <a:pt x="28" y="129"/>
                  </a:lnTo>
                  <a:lnTo>
                    <a:pt x="28" y="133"/>
                  </a:lnTo>
                  <a:lnTo>
                    <a:pt x="26" y="136"/>
                  </a:lnTo>
                  <a:lnTo>
                    <a:pt x="26" y="140"/>
                  </a:lnTo>
                  <a:lnTo>
                    <a:pt x="24" y="144"/>
                  </a:lnTo>
                  <a:lnTo>
                    <a:pt x="24" y="147"/>
                  </a:lnTo>
                  <a:lnTo>
                    <a:pt x="24" y="147"/>
                  </a:lnTo>
                  <a:lnTo>
                    <a:pt x="22" y="151"/>
                  </a:lnTo>
                  <a:lnTo>
                    <a:pt x="21" y="154"/>
                  </a:lnTo>
                  <a:lnTo>
                    <a:pt x="20" y="157"/>
                  </a:lnTo>
                  <a:lnTo>
                    <a:pt x="19" y="160"/>
                  </a:lnTo>
                  <a:lnTo>
                    <a:pt x="17" y="163"/>
                  </a:lnTo>
                  <a:lnTo>
                    <a:pt x="16" y="166"/>
                  </a:lnTo>
                  <a:lnTo>
                    <a:pt x="15" y="169"/>
                  </a:lnTo>
                  <a:lnTo>
                    <a:pt x="14" y="171"/>
                  </a:lnTo>
                  <a:lnTo>
                    <a:pt x="14" y="171"/>
                  </a:lnTo>
                  <a:lnTo>
                    <a:pt x="13" y="173"/>
                  </a:lnTo>
                  <a:lnTo>
                    <a:pt x="12" y="175"/>
                  </a:lnTo>
                  <a:lnTo>
                    <a:pt x="11" y="177"/>
                  </a:lnTo>
                  <a:lnTo>
                    <a:pt x="10" y="178"/>
                  </a:lnTo>
                  <a:lnTo>
                    <a:pt x="9" y="180"/>
                  </a:lnTo>
                  <a:lnTo>
                    <a:pt x="8" y="181"/>
                  </a:lnTo>
                  <a:lnTo>
                    <a:pt x="7" y="183"/>
                  </a:lnTo>
                  <a:lnTo>
                    <a:pt x="6" y="184"/>
                  </a:lnTo>
                  <a:lnTo>
                    <a:pt x="6" y="184"/>
                  </a:lnTo>
                  <a:lnTo>
                    <a:pt x="6" y="185"/>
                  </a:lnTo>
                  <a:lnTo>
                    <a:pt x="4" y="186"/>
                  </a:lnTo>
                  <a:lnTo>
                    <a:pt x="4" y="187"/>
                  </a:lnTo>
                  <a:lnTo>
                    <a:pt x="3" y="187"/>
                  </a:lnTo>
                  <a:lnTo>
                    <a:pt x="2" y="188"/>
                  </a:lnTo>
                  <a:lnTo>
                    <a:pt x="1" y="189"/>
                  </a:lnTo>
                  <a:lnTo>
                    <a:pt x="0" y="189"/>
                  </a:lnTo>
                  <a:lnTo>
                    <a:pt x="0" y="189"/>
                  </a:lnTo>
                  <a:lnTo>
                    <a:pt x="0" y="189"/>
                  </a:lnTo>
                  <a:lnTo>
                    <a:pt x="0" y="190"/>
                  </a:lnTo>
                  <a:lnTo>
                    <a:pt x="0" y="190"/>
                  </a:lnTo>
                  <a:lnTo>
                    <a:pt x="0" y="190"/>
                  </a:lnTo>
                  <a:lnTo>
                    <a:pt x="0" y="190"/>
                  </a:lnTo>
                  <a:lnTo>
                    <a:pt x="0" y="190"/>
                  </a:lnTo>
                  <a:lnTo>
                    <a:pt x="0" y="190"/>
                  </a:lnTo>
                  <a:lnTo>
                    <a:pt x="0" y="190"/>
                  </a:lnTo>
                  <a:lnTo>
                    <a:pt x="0" y="190"/>
                  </a:lnTo>
                </a:path>
              </a:pathLst>
            </a:custGeom>
            <a:noFill/>
            <a:ln w="9525" cap="flat" cmpd="sng">
              <a:solidFill>
                <a:schemeClr val="tx2"/>
              </a:solidFill>
              <a:prstDash val="solid"/>
              <a:round/>
              <a:headEnd/>
              <a:tailEnd/>
            </a:ln>
            <a:effectLst/>
          </p:spPr>
          <p:txBody>
            <a:bodyPr/>
            <a:lstStyle/>
            <a:p>
              <a:endParaRPr lang="hu-HU"/>
            </a:p>
          </p:txBody>
        </p:sp>
        <p:sp>
          <p:nvSpPr>
            <p:cNvPr id="11411" name="Oval 147"/>
            <p:cNvSpPr>
              <a:spLocks noChangeArrowheads="1"/>
            </p:cNvSpPr>
            <p:nvPr/>
          </p:nvSpPr>
          <p:spPr bwMode="auto">
            <a:xfrm>
              <a:off x="3604" y="3206"/>
              <a:ext cx="50" cy="48"/>
            </a:xfrm>
            <a:prstGeom prst="ellipse">
              <a:avLst/>
            </a:prstGeom>
            <a:noFill/>
            <a:ln w="9525">
              <a:solidFill>
                <a:schemeClr val="tx2"/>
              </a:solidFill>
              <a:round/>
              <a:headEnd/>
              <a:tailEnd/>
            </a:ln>
            <a:effectLst/>
          </p:spPr>
          <p:txBody>
            <a:bodyPr wrap="none" anchor="ctr"/>
            <a:lstStyle/>
            <a:p>
              <a:endParaRPr lang="hu-HU"/>
            </a:p>
          </p:txBody>
        </p:sp>
      </p:grpSp>
      <p:grpSp>
        <p:nvGrpSpPr>
          <p:cNvPr id="11412" name="Group 148"/>
          <p:cNvGrpSpPr>
            <a:grpSpLocks/>
          </p:cNvGrpSpPr>
          <p:nvPr/>
        </p:nvGrpSpPr>
        <p:grpSpPr bwMode="auto">
          <a:xfrm>
            <a:off x="8201025" y="1503363"/>
            <a:ext cx="895350" cy="603250"/>
            <a:chOff x="5166" y="947"/>
            <a:chExt cx="564" cy="380"/>
          </a:xfrm>
        </p:grpSpPr>
        <p:sp>
          <p:nvSpPr>
            <p:cNvPr id="11413" name="Oval 149"/>
            <p:cNvSpPr>
              <a:spLocks noChangeArrowheads="1"/>
            </p:cNvSpPr>
            <p:nvPr/>
          </p:nvSpPr>
          <p:spPr bwMode="auto">
            <a:xfrm>
              <a:off x="5166" y="947"/>
              <a:ext cx="564" cy="380"/>
            </a:xfrm>
            <a:prstGeom prst="ellipse">
              <a:avLst/>
            </a:prstGeom>
            <a:noFill/>
            <a:ln w="9525">
              <a:solidFill>
                <a:schemeClr val="tx2"/>
              </a:solidFill>
              <a:round/>
              <a:headEnd/>
              <a:tailEnd/>
            </a:ln>
            <a:effectLst/>
          </p:spPr>
          <p:txBody>
            <a:bodyPr wrap="none" anchor="ctr"/>
            <a:lstStyle/>
            <a:p>
              <a:endParaRPr lang="hu-HU"/>
            </a:p>
          </p:txBody>
        </p:sp>
        <p:sp>
          <p:nvSpPr>
            <p:cNvPr id="11414" name="Oval 150" descr="Vastag átlós felfelé"/>
            <p:cNvSpPr>
              <a:spLocks noChangeArrowheads="1"/>
            </p:cNvSpPr>
            <p:nvPr/>
          </p:nvSpPr>
          <p:spPr bwMode="auto">
            <a:xfrm>
              <a:off x="5220" y="1036"/>
              <a:ext cx="180" cy="177"/>
            </a:xfrm>
            <a:prstGeom prst="ellipse">
              <a:avLst/>
            </a:prstGeom>
            <a:pattFill prst="wdUpDiag">
              <a:fgClr>
                <a:schemeClr val="tx2"/>
              </a:fgClr>
              <a:bgClr>
                <a:schemeClr val="bg1"/>
              </a:bgClr>
            </a:pattFill>
            <a:ln w="9525">
              <a:solidFill>
                <a:schemeClr val="tx2"/>
              </a:solidFill>
              <a:round/>
              <a:headEnd/>
              <a:tailEnd/>
            </a:ln>
            <a:effectLst/>
          </p:spPr>
          <p:txBody>
            <a:bodyPr wrap="none" anchor="ctr"/>
            <a:lstStyle/>
            <a:p>
              <a:endParaRPr lang="hu-HU"/>
            </a:p>
          </p:txBody>
        </p:sp>
        <p:sp>
          <p:nvSpPr>
            <p:cNvPr id="11415" name="Freeform 151"/>
            <p:cNvSpPr>
              <a:spLocks/>
            </p:cNvSpPr>
            <p:nvPr/>
          </p:nvSpPr>
          <p:spPr bwMode="auto">
            <a:xfrm>
              <a:off x="5422" y="1032"/>
              <a:ext cx="39" cy="221"/>
            </a:xfrm>
            <a:custGeom>
              <a:avLst/>
              <a:gdLst/>
              <a:ahLst/>
              <a:cxnLst>
                <a:cxn ang="0">
                  <a:pos x="14" y="0"/>
                </a:cxn>
                <a:cxn ang="0">
                  <a:pos x="14" y="0"/>
                </a:cxn>
                <a:cxn ang="0">
                  <a:pos x="14" y="0"/>
                </a:cxn>
                <a:cxn ang="0">
                  <a:pos x="14" y="0"/>
                </a:cxn>
                <a:cxn ang="0">
                  <a:pos x="14" y="0"/>
                </a:cxn>
                <a:cxn ang="0">
                  <a:pos x="14" y="0"/>
                </a:cxn>
                <a:cxn ang="0">
                  <a:pos x="14" y="1"/>
                </a:cxn>
                <a:cxn ang="0">
                  <a:pos x="15" y="5"/>
                </a:cxn>
                <a:cxn ang="0">
                  <a:pos x="17" y="10"/>
                </a:cxn>
                <a:cxn ang="0">
                  <a:pos x="17" y="10"/>
                </a:cxn>
                <a:cxn ang="0">
                  <a:pos x="19" y="17"/>
                </a:cxn>
                <a:cxn ang="0">
                  <a:pos x="22" y="26"/>
                </a:cxn>
                <a:cxn ang="0">
                  <a:pos x="25" y="36"/>
                </a:cxn>
                <a:cxn ang="0">
                  <a:pos x="28" y="48"/>
                </a:cxn>
                <a:cxn ang="0">
                  <a:pos x="32" y="60"/>
                </a:cxn>
                <a:cxn ang="0">
                  <a:pos x="34" y="73"/>
                </a:cxn>
                <a:cxn ang="0">
                  <a:pos x="36" y="85"/>
                </a:cxn>
                <a:cxn ang="0">
                  <a:pos x="38" y="97"/>
                </a:cxn>
                <a:cxn ang="0">
                  <a:pos x="38" y="97"/>
                </a:cxn>
                <a:cxn ang="0">
                  <a:pos x="38" y="110"/>
                </a:cxn>
                <a:cxn ang="0">
                  <a:pos x="37" y="122"/>
                </a:cxn>
                <a:cxn ang="0">
                  <a:pos x="36" y="134"/>
                </a:cxn>
                <a:cxn ang="0">
                  <a:pos x="34" y="146"/>
                </a:cxn>
                <a:cxn ang="0">
                  <a:pos x="32" y="158"/>
                </a:cxn>
                <a:cxn ang="0">
                  <a:pos x="29" y="169"/>
                </a:cxn>
                <a:cxn ang="0">
                  <a:pos x="27" y="179"/>
                </a:cxn>
                <a:cxn ang="0">
                  <a:pos x="24" y="187"/>
                </a:cxn>
                <a:cxn ang="0">
                  <a:pos x="24" y="187"/>
                </a:cxn>
                <a:cxn ang="0">
                  <a:pos x="21" y="194"/>
                </a:cxn>
                <a:cxn ang="0">
                  <a:pos x="18" y="199"/>
                </a:cxn>
                <a:cxn ang="0">
                  <a:pos x="15" y="204"/>
                </a:cxn>
                <a:cxn ang="0">
                  <a:pos x="12" y="207"/>
                </a:cxn>
                <a:cxn ang="0">
                  <a:pos x="9" y="210"/>
                </a:cxn>
                <a:cxn ang="0">
                  <a:pos x="6" y="213"/>
                </a:cxn>
                <a:cxn ang="0">
                  <a:pos x="4" y="215"/>
                </a:cxn>
                <a:cxn ang="0">
                  <a:pos x="2" y="217"/>
                </a:cxn>
                <a:cxn ang="0">
                  <a:pos x="2" y="217"/>
                </a:cxn>
                <a:cxn ang="0">
                  <a:pos x="1" y="219"/>
                </a:cxn>
                <a:cxn ang="0">
                  <a:pos x="0" y="220"/>
                </a:cxn>
                <a:cxn ang="0">
                  <a:pos x="0" y="220"/>
                </a:cxn>
                <a:cxn ang="0">
                  <a:pos x="0" y="220"/>
                </a:cxn>
                <a:cxn ang="0">
                  <a:pos x="0" y="220"/>
                </a:cxn>
                <a:cxn ang="0">
                  <a:pos x="0" y="220"/>
                </a:cxn>
                <a:cxn ang="0">
                  <a:pos x="0" y="220"/>
                </a:cxn>
                <a:cxn ang="0">
                  <a:pos x="0" y="220"/>
                </a:cxn>
              </a:cxnLst>
              <a:rect l="0" t="0" r="r" b="b"/>
              <a:pathLst>
                <a:path w="39" h="221">
                  <a:moveTo>
                    <a:pt x="14" y="0"/>
                  </a:moveTo>
                  <a:lnTo>
                    <a:pt x="14" y="0"/>
                  </a:lnTo>
                  <a:lnTo>
                    <a:pt x="14" y="0"/>
                  </a:lnTo>
                  <a:lnTo>
                    <a:pt x="14" y="0"/>
                  </a:lnTo>
                  <a:lnTo>
                    <a:pt x="14" y="0"/>
                  </a:lnTo>
                  <a:lnTo>
                    <a:pt x="14" y="0"/>
                  </a:lnTo>
                  <a:lnTo>
                    <a:pt x="14" y="1"/>
                  </a:lnTo>
                  <a:lnTo>
                    <a:pt x="15" y="5"/>
                  </a:lnTo>
                  <a:lnTo>
                    <a:pt x="17" y="10"/>
                  </a:lnTo>
                  <a:lnTo>
                    <a:pt x="17" y="10"/>
                  </a:lnTo>
                  <a:lnTo>
                    <a:pt x="19" y="17"/>
                  </a:lnTo>
                  <a:lnTo>
                    <a:pt x="22" y="26"/>
                  </a:lnTo>
                  <a:lnTo>
                    <a:pt x="25" y="36"/>
                  </a:lnTo>
                  <a:lnTo>
                    <a:pt x="28" y="48"/>
                  </a:lnTo>
                  <a:lnTo>
                    <a:pt x="32" y="60"/>
                  </a:lnTo>
                  <a:lnTo>
                    <a:pt x="34" y="73"/>
                  </a:lnTo>
                  <a:lnTo>
                    <a:pt x="36" y="85"/>
                  </a:lnTo>
                  <a:lnTo>
                    <a:pt x="38" y="97"/>
                  </a:lnTo>
                  <a:lnTo>
                    <a:pt x="38" y="97"/>
                  </a:lnTo>
                  <a:lnTo>
                    <a:pt x="38" y="110"/>
                  </a:lnTo>
                  <a:lnTo>
                    <a:pt x="37" y="122"/>
                  </a:lnTo>
                  <a:lnTo>
                    <a:pt x="36" y="134"/>
                  </a:lnTo>
                  <a:lnTo>
                    <a:pt x="34" y="146"/>
                  </a:lnTo>
                  <a:lnTo>
                    <a:pt x="32" y="158"/>
                  </a:lnTo>
                  <a:lnTo>
                    <a:pt x="29" y="169"/>
                  </a:lnTo>
                  <a:lnTo>
                    <a:pt x="27" y="179"/>
                  </a:lnTo>
                  <a:lnTo>
                    <a:pt x="24" y="187"/>
                  </a:lnTo>
                  <a:lnTo>
                    <a:pt x="24" y="187"/>
                  </a:lnTo>
                  <a:lnTo>
                    <a:pt x="21" y="194"/>
                  </a:lnTo>
                  <a:lnTo>
                    <a:pt x="18" y="199"/>
                  </a:lnTo>
                  <a:lnTo>
                    <a:pt x="15" y="204"/>
                  </a:lnTo>
                  <a:lnTo>
                    <a:pt x="12" y="207"/>
                  </a:lnTo>
                  <a:lnTo>
                    <a:pt x="9" y="210"/>
                  </a:lnTo>
                  <a:lnTo>
                    <a:pt x="6" y="213"/>
                  </a:lnTo>
                  <a:lnTo>
                    <a:pt x="4" y="215"/>
                  </a:lnTo>
                  <a:lnTo>
                    <a:pt x="2" y="217"/>
                  </a:lnTo>
                  <a:lnTo>
                    <a:pt x="2" y="217"/>
                  </a:lnTo>
                  <a:lnTo>
                    <a:pt x="1" y="219"/>
                  </a:lnTo>
                  <a:lnTo>
                    <a:pt x="0" y="220"/>
                  </a:lnTo>
                  <a:lnTo>
                    <a:pt x="0" y="220"/>
                  </a:lnTo>
                  <a:lnTo>
                    <a:pt x="0" y="220"/>
                  </a:lnTo>
                  <a:lnTo>
                    <a:pt x="0" y="220"/>
                  </a:lnTo>
                  <a:lnTo>
                    <a:pt x="0" y="220"/>
                  </a:lnTo>
                  <a:lnTo>
                    <a:pt x="0" y="220"/>
                  </a:lnTo>
                  <a:lnTo>
                    <a:pt x="0" y="220"/>
                  </a:lnTo>
                </a:path>
              </a:pathLst>
            </a:custGeom>
            <a:noFill/>
            <a:ln w="9525" cap="flat" cmpd="sng">
              <a:solidFill>
                <a:schemeClr val="tx2"/>
              </a:solidFill>
              <a:prstDash val="solid"/>
              <a:round/>
              <a:headEnd/>
              <a:tailEnd/>
            </a:ln>
            <a:effectLst/>
          </p:spPr>
          <p:txBody>
            <a:bodyPr/>
            <a:lstStyle/>
            <a:p>
              <a:endParaRPr lang="hu-HU"/>
            </a:p>
          </p:txBody>
        </p:sp>
        <p:sp>
          <p:nvSpPr>
            <p:cNvPr id="11416" name="Freeform 152"/>
            <p:cNvSpPr>
              <a:spLocks/>
            </p:cNvSpPr>
            <p:nvPr/>
          </p:nvSpPr>
          <p:spPr bwMode="auto">
            <a:xfrm>
              <a:off x="5483" y="1044"/>
              <a:ext cx="8" cy="73"/>
            </a:xfrm>
            <a:custGeom>
              <a:avLst/>
              <a:gdLst/>
              <a:ahLst/>
              <a:cxnLst>
                <a:cxn ang="0">
                  <a:pos x="0" y="0"/>
                </a:cxn>
                <a:cxn ang="0">
                  <a:pos x="7" y="72"/>
                </a:cxn>
              </a:cxnLst>
              <a:rect l="0" t="0" r="r" b="b"/>
              <a:pathLst>
                <a:path w="8" h="73">
                  <a:moveTo>
                    <a:pt x="0" y="0"/>
                  </a:moveTo>
                  <a:lnTo>
                    <a:pt x="7" y="72"/>
                  </a:lnTo>
                </a:path>
              </a:pathLst>
            </a:custGeom>
            <a:noFill/>
            <a:ln w="9525" cap="flat" cmpd="sng">
              <a:solidFill>
                <a:schemeClr val="tx2"/>
              </a:solidFill>
              <a:prstDash val="solid"/>
              <a:round/>
              <a:headEnd/>
              <a:tailEnd/>
            </a:ln>
            <a:effectLst/>
          </p:spPr>
          <p:txBody>
            <a:bodyPr/>
            <a:lstStyle/>
            <a:p>
              <a:endParaRPr lang="hu-HU"/>
            </a:p>
          </p:txBody>
        </p:sp>
        <p:sp>
          <p:nvSpPr>
            <p:cNvPr id="11417" name="Freeform 153"/>
            <p:cNvSpPr>
              <a:spLocks/>
            </p:cNvSpPr>
            <p:nvPr/>
          </p:nvSpPr>
          <p:spPr bwMode="auto">
            <a:xfrm>
              <a:off x="5468" y="1125"/>
              <a:ext cx="25" cy="128"/>
            </a:xfrm>
            <a:custGeom>
              <a:avLst/>
              <a:gdLst/>
              <a:ahLst/>
              <a:cxnLst>
                <a:cxn ang="0">
                  <a:pos x="17" y="0"/>
                </a:cxn>
                <a:cxn ang="0">
                  <a:pos x="17" y="0"/>
                </a:cxn>
                <a:cxn ang="0">
                  <a:pos x="17" y="0"/>
                </a:cxn>
                <a:cxn ang="0">
                  <a:pos x="17" y="0"/>
                </a:cxn>
                <a:cxn ang="0">
                  <a:pos x="17" y="0"/>
                </a:cxn>
                <a:cxn ang="0">
                  <a:pos x="17" y="0"/>
                </a:cxn>
                <a:cxn ang="0">
                  <a:pos x="17" y="1"/>
                </a:cxn>
                <a:cxn ang="0">
                  <a:pos x="17" y="1"/>
                </a:cxn>
                <a:cxn ang="0">
                  <a:pos x="18" y="2"/>
                </a:cxn>
                <a:cxn ang="0">
                  <a:pos x="18" y="2"/>
                </a:cxn>
                <a:cxn ang="0">
                  <a:pos x="18" y="3"/>
                </a:cxn>
                <a:cxn ang="0">
                  <a:pos x="18" y="4"/>
                </a:cxn>
                <a:cxn ang="0">
                  <a:pos x="19" y="6"/>
                </a:cxn>
                <a:cxn ang="0">
                  <a:pos x="19" y="8"/>
                </a:cxn>
                <a:cxn ang="0">
                  <a:pos x="20" y="10"/>
                </a:cxn>
                <a:cxn ang="0">
                  <a:pos x="20" y="13"/>
                </a:cxn>
                <a:cxn ang="0">
                  <a:pos x="21" y="15"/>
                </a:cxn>
                <a:cxn ang="0">
                  <a:pos x="21" y="17"/>
                </a:cxn>
                <a:cxn ang="0">
                  <a:pos x="21" y="17"/>
                </a:cxn>
                <a:cxn ang="0">
                  <a:pos x="22" y="20"/>
                </a:cxn>
                <a:cxn ang="0">
                  <a:pos x="22" y="23"/>
                </a:cxn>
                <a:cxn ang="0">
                  <a:pos x="22" y="26"/>
                </a:cxn>
                <a:cxn ang="0">
                  <a:pos x="23" y="29"/>
                </a:cxn>
                <a:cxn ang="0">
                  <a:pos x="23" y="32"/>
                </a:cxn>
                <a:cxn ang="0">
                  <a:pos x="24" y="36"/>
                </a:cxn>
                <a:cxn ang="0">
                  <a:pos x="23" y="41"/>
                </a:cxn>
                <a:cxn ang="0">
                  <a:pos x="23" y="46"/>
                </a:cxn>
                <a:cxn ang="0">
                  <a:pos x="23" y="46"/>
                </a:cxn>
                <a:cxn ang="0">
                  <a:pos x="22" y="51"/>
                </a:cxn>
                <a:cxn ang="0">
                  <a:pos x="22" y="57"/>
                </a:cxn>
                <a:cxn ang="0">
                  <a:pos x="21" y="65"/>
                </a:cxn>
                <a:cxn ang="0">
                  <a:pos x="19" y="72"/>
                </a:cxn>
                <a:cxn ang="0">
                  <a:pos x="18" y="79"/>
                </a:cxn>
                <a:cxn ang="0">
                  <a:pos x="17" y="86"/>
                </a:cxn>
                <a:cxn ang="0">
                  <a:pos x="16" y="91"/>
                </a:cxn>
                <a:cxn ang="0">
                  <a:pos x="15" y="96"/>
                </a:cxn>
                <a:cxn ang="0">
                  <a:pos x="15" y="96"/>
                </a:cxn>
                <a:cxn ang="0">
                  <a:pos x="14" y="100"/>
                </a:cxn>
                <a:cxn ang="0">
                  <a:pos x="14" y="103"/>
                </a:cxn>
                <a:cxn ang="0">
                  <a:pos x="14" y="104"/>
                </a:cxn>
                <a:cxn ang="0">
                  <a:pos x="14" y="105"/>
                </a:cxn>
                <a:cxn ang="0">
                  <a:pos x="14" y="106"/>
                </a:cxn>
                <a:cxn ang="0">
                  <a:pos x="14" y="107"/>
                </a:cxn>
                <a:cxn ang="0">
                  <a:pos x="13" y="109"/>
                </a:cxn>
                <a:cxn ang="0">
                  <a:pos x="12" y="110"/>
                </a:cxn>
                <a:cxn ang="0">
                  <a:pos x="12" y="110"/>
                </a:cxn>
                <a:cxn ang="0">
                  <a:pos x="12" y="112"/>
                </a:cxn>
                <a:cxn ang="0">
                  <a:pos x="10" y="114"/>
                </a:cxn>
                <a:cxn ang="0">
                  <a:pos x="9" y="116"/>
                </a:cxn>
                <a:cxn ang="0">
                  <a:pos x="7" y="118"/>
                </a:cxn>
                <a:cxn ang="0">
                  <a:pos x="5" y="120"/>
                </a:cxn>
                <a:cxn ang="0">
                  <a:pos x="4" y="122"/>
                </a:cxn>
                <a:cxn ang="0">
                  <a:pos x="2" y="124"/>
                </a:cxn>
                <a:cxn ang="0">
                  <a:pos x="1" y="125"/>
                </a:cxn>
                <a:cxn ang="0">
                  <a:pos x="1" y="125"/>
                </a:cxn>
                <a:cxn ang="0">
                  <a:pos x="1" y="126"/>
                </a:cxn>
                <a:cxn ang="0">
                  <a:pos x="0" y="127"/>
                </a:cxn>
                <a:cxn ang="0">
                  <a:pos x="0" y="127"/>
                </a:cxn>
                <a:cxn ang="0">
                  <a:pos x="0" y="127"/>
                </a:cxn>
                <a:cxn ang="0">
                  <a:pos x="0" y="127"/>
                </a:cxn>
                <a:cxn ang="0">
                  <a:pos x="0" y="127"/>
                </a:cxn>
                <a:cxn ang="0">
                  <a:pos x="0" y="127"/>
                </a:cxn>
                <a:cxn ang="0">
                  <a:pos x="0" y="127"/>
                </a:cxn>
              </a:cxnLst>
              <a:rect l="0" t="0" r="r" b="b"/>
              <a:pathLst>
                <a:path w="25" h="128">
                  <a:moveTo>
                    <a:pt x="17" y="0"/>
                  </a:moveTo>
                  <a:lnTo>
                    <a:pt x="17" y="0"/>
                  </a:lnTo>
                  <a:lnTo>
                    <a:pt x="17" y="0"/>
                  </a:lnTo>
                  <a:lnTo>
                    <a:pt x="17" y="0"/>
                  </a:lnTo>
                  <a:lnTo>
                    <a:pt x="17" y="0"/>
                  </a:lnTo>
                  <a:lnTo>
                    <a:pt x="17" y="0"/>
                  </a:lnTo>
                  <a:lnTo>
                    <a:pt x="17" y="1"/>
                  </a:lnTo>
                  <a:lnTo>
                    <a:pt x="17" y="1"/>
                  </a:lnTo>
                  <a:lnTo>
                    <a:pt x="18" y="2"/>
                  </a:lnTo>
                  <a:lnTo>
                    <a:pt x="18" y="2"/>
                  </a:lnTo>
                  <a:lnTo>
                    <a:pt x="18" y="3"/>
                  </a:lnTo>
                  <a:lnTo>
                    <a:pt x="18" y="4"/>
                  </a:lnTo>
                  <a:lnTo>
                    <a:pt x="19" y="6"/>
                  </a:lnTo>
                  <a:lnTo>
                    <a:pt x="19" y="8"/>
                  </a:lnTo>
                  <a:lnTo>
                    <a:pt x="20" y="10"/>
                  </a:lnTo>
                  <a:lnTo>
                    <a:pt x="20" y="13"/>
                  </a:lnTo>
                  <a:lnTo>
                    <a:pt x="21" y="15"/>
                  </a:lnTo>
                  <a:lnTo>
                    <a:pt x="21" y="17"/>
                  </a:lnTo>
                  <a:lnTo>
                    <a:pt x="21" y="17"/>
                  </a:lnTo>
                  <a:lnTo>
                    <a:pt x="22" y="20"/>
                  </a:lnTo>
                  <a:lnTo>
                    <a:pt x="22" y="23"/>
                  </a:lnTo>
                  <a:lnTo>
                    <a:pt x="22" y="26"/>
                  </a:lnTo>
                  <a:lnTo>
                    <a:pt x="23" y="29"/>
                  </a:lnTo>
                  <a:lnTo>
                    <a:pt x="23" y="32"/>
                  </a:lnTo>
                  <a:lnTo>
                    <a:pt x="24" y="36"/>
                  </a:lnTo>
                  <a:lnTo>
                    <a:pt x="23" y="41"/>
                  </a:lnTo>
                  <a:lnTo>
                    <a:pt x="23" y="46"/>
                  </a:lnTo>
                  <a:lnTo>
                    <a:pt x="23" y="46"/>
                  </a:lnTo>
                  <a:lnTo>
                    <a:pt x="22" y="51"/>
                  </a:lnTo>
                  <a:lnTo>
                    <a:pt x="22" y="57"/>
                  </a:lnTo>
                  <a:lnTo>
                    <a:pt x="21" y="65"/>
                  </a:lnTo>
                  <a:lnTo>
                    <a:pt x="19" y="72"/>
                  </a:lnTo>
                  <a:lnTo>
                    <a:pt x="18" y="79"/>
                  </a:lnTo>
                  <a:lnTo>
                    <a:pt x="17" y="86"/>
                  </a:lnTo>
                  <a:lnTo>
                    <a:pt x="16" y="91"/>
                  </a:lnTo>
                  <a:lnTo>
                    <a:pt x="15" y="96"/>
                  </a:lnTo>
                  <a:lnTo>
                    <a:pt x="15" y="96"/>
                  </a:lnTo>
                  <a:lnTo>
                    <a:pt x="14" y="100"/>
                  </a:lnTo>
                  <a:lnTo>
                    <a:pt x="14" y="103"/>
                  </a:lnTo>
                  <a:lnTo>
                    <a:pt x="14" y="104"/>
                  </a:lnTo>
                  <a:lnTo>
                    <a:pt x="14" y="105"/>
                  </a:lnTo>
                  <a:lnTo>
                    <a:pt x="14" y="106"/>
                  </a:lnTo>
                  <a:lnTo>
                    <a:pt x="14" y="107"/>
                  </a:lnTo>
                  <a:lnTo>
                    <a:pt x="13" y="109"/>
                  </a:lnTo>
                  <a:lnTo>
                    <a:pt x="12" y="110"/>
                  </a:lnTo>
                  <a:lnTo>
                    <a:pt x="12" y="110"/>
                  </a:lnTo>
                  <a:lnTo>
                    <a:pt x="12" y="112"/>
                  </a:lnTo>
                  <a:lnTo>
                    <a:pt x="10" y="114"/>
                  </a:lnTo>
                  <a:lnTo>
                    <a:pt x="9" y="116"/>
                  </a:lnTo>
                  <a:lnTo>
                    <a:pt x="7" y="118"/>
                  </a:lnTo>
                  <a:lnTo>
                    <a:pt x="5" y="120"/>
                  </a:lnTo>
                  <a:lnTo>
                    <a:pt x="4" y="122"/>
                  </a:lnTo>
                  <a:lnTo>
                    <a:pt x="2" y="124"/>
                  </a:lnTo>
                  <a:lnTo>
                    <a:pt x="1" y="125"/>
                  </a:lnTo>
                  <a:lnTo>
                    <a:pt x="1" y="125"/>
                  </a:lnTo>
                  <a:lnTo>
                    <a:pt x="1" y="126"/>
                  </a:lnTo>
                  <a:lnTo>
                    <a:pt x="0" y="127"/>
                  </a:lnTo>
                  <a:lnTo>
                    <a:pt x="0" y="127"/>
                  </a:lnTo>
                  <a:lnTo>
                    <a:pt x="0" y="127"/>
                  </a:lnTo>
                  <a:lnTo>
                    <a:pt x="0" y="127"/>
                  </a:lnTo>
                  <a:lnTo>
                    <a:pt x="0" y="127"/>
                  </a:lnTo>
                  <a:lnTo>
                    <a:pt x="0" y="127"/>
                  </a:lnTo>
                  <a:lnTo>
                    <a:pt x="0" y="127"/>
                  </a:lnTo>
                </a:path>
              </a:pathLst>
            </a:custGeom>
            <a:noFill/>
            <a:ln w="9525" cap="flat" cmpd="sng">
              <a:solidFill>
                <a:schemeClr val="tx2"/>
              </a:solidFill>
              <a:prstDash val="solid"/>
              <a:round/>
              <a:headEnd/>
              <a:tailEnd/>
            </a:ln>
            <a:effectLst/>
          </p:spPr>
          <p:txBody>
            <a:bodyPr/>
            <a:lstStyle/>
            <a:p>
              <a:endParaRPr lang="hu-HU"/>
            </a:p>
          </p:txBody>
        </p:sp>
        <p:sp>
          <p:nvSpPr>
            <p:cNvPr id="11418" name="Freeform 154"/>
            <p:cNvSpPr>
              <a:spLocks/>
            </p:cNvSpPr>
            <p:nvPr/>
          </p:nvSpPr>
          <p:spPr bwMode="auto">
            <a:xfrm>
              <a:off x="5520" y="1053"/>
              <a:ext cx="40" cy="191"/>
            </a:xfrm>
            <a:custGeom>
              <a:avLst/>
              <a:gdLst/>
              <a:ahLst/>
              <a:cxnLst>
                <a:cxn ang="0">
                  <a:pos x="30" y="0"/>
                </a:cxn>
                <a:cxn ang="0">
                  <a:pos x="30" y="0"/>
                </a:cxn>
                <a:cxn ang="0">
                  <a:pos x="30" y="0"/>
                </a:cxn>
                <a:cxn ang="0">
                  <a:pos x="30" y="2"/>
                </a:cxn>
                <a:cxn ang="0">
                  <a:pos x="30" y="4"/>
                </a:cxn>
                <a:cxn ang="0">
                  <a:pos x="32" y="11"/>
                </a:cxn>
                <a:cxn ang="0">
                  <a:pos x="34" y="19"/>
                </a:cxn>
                <a:cxn ang="0">
                  <a:pos x="37" y="29"/>
                </a:cxn>
                <a:cxn ang="0">
                  <a:pos x="38" y="36"/>
                </a:cxn>
                <a:cxn ang="0">
                  <a:pos x="39" y="39"/>
                </a:cxn>
                <a:cxn ang="0">
                  <a:pos x="39" y="44"/>
                </a:cxn>
                <a:cxn ang="0">
                  <a:pos x="39" y="48"/>
                </a:cxn>
                <a:cxn ang="0">
                  <a:pos x="39" y="52"/>
                </a:cxn>
                <a:cxn ang="0">
                  <a:pos x="39" y="53"/>
                </a:cxn>
                <a:cxn ang="0">
                  <a:pos x="39" y="56"/>
                </a:cxn>
                <a:cxn ang="0">
                  <a:pos x="39" y="57"/>
                </a:cxn>
                <a:cxn ang="0">
                  <a:pos x="39" y="59"/>
                </a:cxn>
                <a:cxn ang="0">
                  <a:pos x="39" y="63"/>
                </a:cxn>
                <a:cxn ang="0">
                  <a:pos x="39" y="66"/>
                </a:cxn>
                <a:cxn ang="0">
                  <a:pos x="39" y="74"/>
                </a:cxn>
                <a:cxn ang="0">
                  <a:pos x="39" y="83"/>
                </a:cxn>
                <a:cxn ang="0">
                  <a:pos x="39" y="92"/>
                </a:cxn>
                <a:cxn ang="0">
                  <a:pos x="38" y="96"/>
                </a:cxn>
                <a:cxn ang="0">
                  <a:pos x="38" y="103"/>
                </a:cxn>
                <a:cxn ang="0">
                  <a:pos x="36" y="108"/>
                </a:cxn>
                <a:cxn ang="0">
                  <a:pos x="34" y="113"/>
                </a:cxn>
                <a:cxn ang="0">
                  <a:pos x="32" y="119"/>
                </a:cxn>
                <a:cxn ang="0">
                  <a:pos x="32" y="123"/>
                </a:cxn>
                <a:cxn ang="0">
                  <a:pos x="30" y="129"/>
                </a:cxn>
                <a:cxn ang="0">
                  <a:pos x="28" y="137"/>
                </a:cxn>
                <a:cxn ang="0">
                  <a:pos x="26" y="144"/>
                </a:cxn>
                <a:cxn ang="0">
                  <a:pos x="25" y="147"/>
                </a:cxn>
                <a:cxn ang="0">
                  <a:pos x="23" y="154"/>
                </a:cxn>
                <a:cxn ang="0">
                  <a:pos x="20" y="160"/>
                </a:cxn>
                <a:cxn ang="0">
                  <a:pos x="18" y="166"/>
                </a:cxn>
                <a:cxn ang="0">
                  <a:pos x="15" y="172"/>
                </a:cxn>
                <a:cxn ang="0">
                  <a:pos x="14" y="174"/>
                </a:cxn>
                <a:cxn ang="0">
                  <a:pos x="12" y="178"/>
                </a:cxn>
                <a:cxn ang="0">
                  <a:pos x="10" y="181"/>
                </a:cxn>
                <a:cxn ang="0">
                  <a:pos x="9" y="184"/>
                </a:cxn>
                <a:cxn ang="0">
                  <a:pos x="8" y="185"/>
                </a:cxn>
                <a:cxn ang="0">
                  <a:pos x="6" y="187"/>
                </a:cxn>
                <a:cxn ang="0">
                  <a:pos x="4" y="188"/>
                </a:cxn>
                <a:cxn ang="0">
                  <a:pos x="3" y="189"/>
                </a:cxn>
                <a:cxn ang="0">
                  <a:pos x="1" y="190"/>
                </a:cxn>
                <a:cxn ang="0">
                  <a:pos x="1" y="190"/>
                </a:cxn>
                <a:cxn ang="0">
                  <a:pos x="0" y="190"/>
                </a:cxn>
                <a:cxn ang="0">
                  <a:pos x="0" y="190"/>
                </a:cxn>
                <a:cxn ang="0">
                  <a:pos x="0" y="190"/>
                </a:cxn>
              </a:cxnLst>
              <a:rect l="0" t="0" r="r" b="b"/>
              <a:pathLst>
                <a:path w="40" h="191">
                  <a:moveTo>
                    <a:pt x="30" y="0"/>
                  </a:moveTo>
                  <a:lnTo>
                    <a:pt x="30" y="0"/>
                  </a:lnTo>
                  <a:lnTo>
                    <a:pt x="30" y="0"/>
                  </a:lnTo>
                  <a:lnTo>
                    <a:pt x="30" y="0"/>
                  </a:lnTo>
                  <a:lnTo>
                    <a:pt x="30" y="0"/>
                  </a:lnTo>
                  <a:lnTo>
                    <a:pt x="30" y="0"/>
                  </a:lnTo>
                  <a:lnTo>
                    <a:pt x="30" y="1"/>
                  </a:lnTo>
                  <a:lnTo>
                    <a:pt x="30" y="2"/>
                  </a:lnTo>
                  <a:lnTo>
                    <a:pt x="30" y="4"/>
                  </a:lnTo>
                  <a:lnTo>
                    <a:pt x="30" y="4"/>
                  </a:lnTo>
                  <a:lnTo>
                    <a:pt x="31" y="7"/>
                  </a:lnTo>
                  <a:lnTo>
                    <a:pt x="32" y="11"/>
                  </a:lnTo>
                  <a:lnTo>
                    <a:pt x="33" y="15"/>
                  </a:lnTo>
                  <a:lnTo>
                    <a:pt x="34" y="19"/>
                  </a:lnTo>
                  <a:lnTo>
                    <a:pt x="36" y="24"/>
                  </a:lnTo>
                  <a:lnTo>
                    <a:pt x="37" y="29"/>
                  </a:lnTo>
                  <a:lnTo>
                    <a:pt x="38" y="32"/>
                  </a:lnTo>
                  <a:lnTo>
                    <a:pt x="38" y="36"/>
                  </a:lnTo>
                  <a:lnTo>
                    <a:pt x="38" y="36"/>
                  </a:lnTo>
                  <a:lnTo>
                    <a:pt x="39" y="39"/>
                  </a:lnTo>
                  <a:lnTo>
                    <a:pt x="39" y="42"/>
                  </a:lnTo>
                  <a:lnTo>
                    <a:pt x="39" y="44"/>
                  </a:lnTo>
                  <a:lnTo>
                    <a:pt x="39" y="46"/>
                  </a:lnTo>
                  <a:lnTo>
                    <a:pt x="39" y="48"/>
                  </a:lnTo>
                  <a:lnTo>
                    <a:pt x="39" y="50"/>
                  </a:lnTo>
                  <a:lnTo>
                    <a:pt x="39" y="52"/>
                  </a:lnTo>
                  <a:lnTo>
                    <a:pt x="39" y="53"/>
                  </a:lnTo>
                  <a:lnTo>
                    <a:pt x="39" y="53"/>
                  </a:lnTo>
                  <a:lnTo>
                    <a:pt x="39" y="55"/>
                  </a:lnTo>
                  <a:lnTo>
                    <a:pt x="39" y="56"/>
                  </a:lnTo>
                  <a:lnTo>
                    <a:pt x="39" y="57"/>
                  </a:lnTo>
                  <a:lnTo>
                    <a:pt x="39" y="57"/>
                  </a:lnTo>
                  <a:lnTo>
                    <a:pt x="39" y="58"/>
                  </a:lnTo>
                  <a:lnTo>
                    <a:pt x="39" y="59"/>
                  </a:lnTo>
                  <a:lnTo>
                    <a:pt x="39" y="61"/>
                  </a:lnTo>
                  <a:lnTo>
                    <a:pt x="39" y="63"/>
                  </a:lnTo>
                  <a:lnTo>
                    <a:pt x="39" y="63"/>
                  </a:lnTo>
                  <a:lnTo>
                    <a:pt x="39" y="66"/>
                  </a:lnTo>
                  <a:lnTo>
                    <a:pt x="39" y="70"/>
                  </a:lnTo>
                  <a:lnTo>
                    <a:pt x="39" y="74"/>
                  </a:lnTo>
                  <a:lnTo>
                    <a:pt x="39" y="79"/>
                  </a:lnTo>
                  <a:lnTo>
                    <a:pt x="39" y="83"/>
                  </a:lnTo>
                  <a:lnTo>
                    <a:pt x="39" y="88"/>
                  </a:lnTo>
                  <a:lnTo>
                    <a:pt x="39" y="92"/>
                  </a:lnTo>
                  <a:lnTo>
                    <a:pt x="38" y="96"/>
                  </a:lnTo>
                  <a:lnTo>
                    <a:pt x="38" y="96"/>
                  </a:lnTo>
                  <a:lnTo>
                    <a:pt x="38" y="99"/>
                  </a:lnTo>
                  <a:lnTo>
                    <a:pt x="38" y="103"/>
                  </a:lnTo>
                  <a:lnTo>
                    <a:pt x="37" y="105"/>
                  </a:lnTo>
                  <a:lnTo>
                    <a:pt x="36" y="108"/>
                  </a:lnTo>
                  <a:lnTo>
                    <a:pt x="35" y="111"/>
                  </a:lnTo>
                  <a:lnTo>
                    <a:pt x="34" y="113"/>
                  </a:lnTo>
                  <a:lnTo>
                    <a:pt x="34" y="117"/>
                  </a:lnTo>
                  <a:lnTo>
                    <a:pt x="32" y="119"/>
                  </a:lnTo>
                  <a:lnTo>
                    <a:pt x="32" y="119"/>
                  </a:lnTo>
                  <a:lnTo>
                    <a:pt x="32" y="123"/>
                  </a:lnTo>
                  <a:lnTo>
                    <a:pt x="31" y="126"/>
                  </a:lnTo>
                  <a:lnTo>
                    <a:pt x="30" y="129"/>
                  </a:lnTo>
                  <a:lnTo>
                    <a:pt x="29" y="133"/>
                  </a:lnTo>
                  <a:lnTo>
                    <a:pt x="28" y="137"/>
                  </a:lnTo>
                  <a:lnTo>
                    <a:pt x="27" y="141"/>
                  </a:lnTo>
                  <a:lnTo>
                    <a:pt x="26" y="144"/>
                  </a:lnTo>
                  <a:lnTo>
                    <a:pt x="25" y="147"/>
                  </a:lnTo>
                  <a:lnTo>
                    <a:pt x="25" y="147"/>
                  </a:lnTo>
                  <a:lnTo>
                    <a:pt x="24" y="151"/>
                  </a:lnTo>
                  <a:lnTo>
                    <a:pt x="23" y="154"/>
                  </a:lnTo>
                  <a:lnTo>
                    <a:pt x="22" y="157"/>
                  </a:lnTo>
                  <a:lnTo>
                    <a:pt x="20" y="160"/>
                  </a:lnTo>
                  <a:lnTo>
                    <a:pt x="19" y="163"/>
                  </a:lnTo>
                  <a:lnTo>
                    <a:pt x="18" y="166"/>
                  </a:lnTo>
                  <a:lnTo>
                    <a:pt x="16" y="169"/>
                  </a:lnTo>
                  <a:lnTo>
                    <a:pt x="15" y="172"/>
                  </a:lnTo>
                  <a:lnTo>
                    <a:pt x="15" y="172"/>
                  </a:lnTo>
                  <a:lnTo>
                    <a:pt x="14" y="174"/>
                  </a:lnTo>
                  <a:lnTo>
                    <a:pt x="13" y="176"/>
                  </a:lnTo>
                  <a:lnTo>
                    <a:pt x="12" y="178"/>
                  </a:lnTo>
                  <a:lnTo>
                    <a:pt x="12" y="180"/>
                  </a:lnTo>
                  <a:lnTo>
                    <a:pt x="10" y="181"/>
                  </a:lnTo>
                  <a:lnTo>
                    <a:pt x="10" y="183"/>
                  </a:lnTo>
                  <a:lnTo>
                    <a:pt x="9" y="184"/>
                  </a:lnTo>
                  <a:lnTo>
                    <a:pt x="8" y="185"/>
                  </a:lnTo>
                  <a:lnTo>
                    <a:pt x="8" y="185"/>
                  </a:lnTo>
                  <a:lnTo>
                    <a:pt x="7" y="186"/>
                  </a:lnTo>
                  <a:lnTo>
                    <a:pt x="6" y="187"/>
                  </a:lnTo>
                  <a:lnTo>
                    <a:pt x="5" y="187"/>
                  </a:lnTo>
                  <a:lnTo>
                    <a:pt x="4" y="188"/>
                  </a:lnTo>
                  <a:lnTo>
                    <a:pt x="4" y="188"/>
                  </a:lnTo>
                  <a:lnTo>
                    <a:pt x="3" y="189"/>
                  </a:lnTo>
                  <a:lnTo>
                    <a:pt x="2" y="189"/>
                  </a:lnTo>
                  <a:lnTo>
                    <a:pt x="1" y="190"/>
                  </a:lnTo>
                  <a:lnTo>
                    <a:pt x="1" y="190"/>
                  </a:lnTo>
                  <a:lnTo>
                    <a:pt x="1" y="190"/>
                  </a:lnTo>
                  <a:lnTo>
                    <a:pt x="1" y="190"/>
                  </a:lnTo>
                  <a:lnTo>
                    <a:pt x="0" y="190"/>
                  </a:lnTo>
                  <a:lnTo>
                    <a:pt x="0" y="190"/>
                  </a:lnTo>
                  <a:lnTo>
                    <a:pt x="0" y="190"/>
                  </a:lnTo>
                  <a:lnTo>
                    <a:pt x="0" y="190"/>
                  </a:lnTo>
                  <a:lnTo>
                    <a:pt x="0" y="190"/>
                  </a:lnTo>
                  <a:lnTo>
                    <a:pt x="0" y="190"/>
                  </a:lnTo>
                </a:path>
              </a:pathLst>
            </a:custGeom>
            <a:noFill/>
            <a:ln w="9525" cap="flat" cmpd="sng">
              <a:solidFill>
                <a:schemeClr val="tx2"/>
              </a:solidFill>
              <a:prstDash val="solid"/>
              <a:round/>
              <a:headEnd/>
              <a:tailEnd/>
            </a:ln>
            <a:effectLst/>
          </p:spPr>
          <p:txBody>
            <a:bodyPr/>
            <a:lstStyle/>
            <a:p>
              <a:endParaRPr lang="hu-HU"/>
            </a:p>
          </p:txBody>
        </p:sp>
        <p:sp>
          <p:nvSpPr>
            <p:cNvPr id="11419" name="Oval 155"/>
            <p:cNvSpPr>
              <a:spLocks noChangeArrowheads="1"/>
            </p:cNvSpPr>
            <p:nvPr/>
          </p:nvSpPr>
          <p:spPr bwMode="auto">
            <a:xfrm>
              <a:off x="5620" y="1181"/>
              <a:ext cx="50" cy="48"/>
            </a:xfrm>
            <a:prstGeom prst="ellipse">
              <a:avLst/>
            </a:prstGeom>
            <a:noFill/>
            <a:ln w="9525">
              <a:solidFill>
                <a:schemeClr val="tx2"/>
              </a:solidFill>
              <a:round/>
              <a:headEnd/>
              <a:tailEnd/>
            </a:ln>
            <a:effectLst/>
          </p:spPr>
          <p:txBody>
            <a:bodyPr wrap="none" anchor="ctr"/>
            <a:lstStyle/>
            <a:p>
              <a:endParaRPr lang="hu-HU"/>
            </a:p>
          </p:txBody>
        </p:sp>
      </p:grpSp>
      <p:grpSp>
        <p:nvGrpSpPr>
          <p:cNvPr id="11420" name="Group 156"/>
          <p:cNvGrpSpPr>
            <a:grpSpLocks/>
          </p:cNvGrpSpPr>
          <p:nvPr/>
        </p:nvGrpSpPr>
        <p:grpSpPr bwMode="auto">
          <a:xfrm>
            <a:off x="3322638" y="2754313"/>
            <a:ext cx="800100" cy="815975"/>
            <a:chOff x="2093" y="1735"/>
            <a:chExt cx="504" cy="514"/>
          </a:xfrm>
        </p:grpSpPr>
        <p:sp>
          <p:nvSpPr>
            <p:cNvPr id="11421" name="Oval 157"/>
            <p:cNvSpPr>
              <a:spLocks noChangeArrowheads="1"/>
            </p:cNvSpPr>
            <p:nvPr/>
          </p:nvSpPr>
          <p:spPr bwMode="auto">
            <a:xfrm>
              <a:off x="2186" y="1848"/>
              <a:ext cx="290" cy="284"/>
            </a:xfrm>
            <a:prstGeom prst="ellipse">
              <a:avLst/>
            </a:prstGeom>
            <a:noFill/>
            <a:ln w="9525">
              <a:solidFill>
                <a:schemeClr val="tx2"/>
              </a:solidFill>
              <a:round/>
              <a:headEnd/>
              <a:tailEnd/>
            </a:ln>
            <a:effectLst/>
          </p:spPr>
          <p:txBody>
            <a:bodyPr wrap="none" anchor="ctr"/>
            <a:lstStyle/>
            <a:p>
              <a:endParaRPr lang="hu-HU"/>
            </a:p>
          </p:txBody>
        </p:sp>
        <p:sp>
          <p:nvSpPr>
            <p:cNvPr id="11422" name="Oval 158" descr="Vastag átlós felfelé"/>
            <p:cNvSpPr>
              <a:spLocks noChangeArrowheads="1"/>
            </p:cNvSpPr>
            <p:nvPr/>
          </p:nvSpPr>
          <p:spPr bwMode="auto">
            <a:xfrm>
              <a:off x="2224" y="1912"/>
              <a:ext cx="140" cy="137"/>
            </a:xfrm>
            <a:prstGeom prst="ellipse">
              <a:avLst/>
            </a:prstGeom>
            <a:pattFill prst="wdUpDiag">
              <a:fgClr>
                <a:schemeClr val="tx2"/>
              </a:fgClr>
              <a:bgClr>
                <a:schemeClr val="bg1"/>
              </a:bgClr>
            </a:pattFill>
            <a:ln w="9525">
              <a:solidFill>
                <a:schemeClr val="tx2"/>
              </a:solidFill>
              <a:round/>
              <a:headEnd/>
              <a:tailEnd/>
            </a:ln>
            <a:effectLst/>
          </p:spPr>
          <p:txBody>
            <a:bodyPr wrap="none" anchor="ctr"/>
            <a:lstStyle/>
            <a:p>
              <a:endParaRPr lang="hu-HU"/>
            </a:p>
          </p:txBody>
        </p:sp>
        <p:sp>
          <p:nvSpPr>
            <p:cNvPr id="11423" name="Freeform 159"/>
            <p:cNvSpPr>
              <a:spLocks/>
            </p:cNvSpPr>
            <p:nvPr/>
          </p:nvSpPr>
          <p:spPr bwMode="auto">
            <a:xfrm>
              <a:off x="2320" y="1765"/>
              <a:ext cx="8" cy="94"/>
            </a:xfrm>
            <a:custGeom>
              <a:avLst/>
              <a:gdLst/>
              <a:ahLst/>
              <a:cxnLst>
                <a:cxn ang="0">
                  <a:pos x="0" y="0"/>
                </a:cxn>
                <a:cxn ang="0">
                  <a:pos x="0" y="93"/>
                </a:cxn>
                <a:cxn ang="0">
                  <a:pos x="7" y="93"/>
                </a:cxn>
                <a:cxn ang="0">
                  <a:pos x="7" y="0"/>
                </a:cxn>
                <a:cxn ang="0">
                  <a:pos x="0" y="0"/>
                </a:cxn>
              </a:cxnLst>
              <a:rect l="0" t="0" r="r" b="b"/>
              <a:pathLst>
                <a:path w="8" h="94">
                  <a:moveTo>
                    <a:pt x="0" y="0"/>
                  </a:moveTo>
                  <a:lnTo>
                    <a:pt x="0" y="93"/>
                  </a:lnTo>
                  <a:lnTo>
                    <a:pt x="7" y="93"/>
                  </a:lnTo>
                  <a:lnTo>
                    <a:pt x="7" y="0"/>
                  </a:lnTo>
                  <a:lnTo>
                    <a:pt x="0" y="0"/>
                  </a:lnTo>
                </a:path>
              </a:pathLst>
            </a:custGeom>
            <a:noFill/>
            <a:ln w="9525" cap="flat" cmpd="sng">
              <a:solidFill>
                <a:schemeClr val="tx2"/>
              </a:solidFill>
              <a:prstDash val="solid"/>
              <a:round/>
              <a:headEnd/>
              <a:tailEnd/>
            </a:ln>
            <a:effectLst/>
          </p:spPr>
          <p:txBody>
            <a:bodyPr/>
            <a:lstStyle/>
            <a:p>
              <a:endParaRPr lang="hu-HU"/>
            </a:p>
          </p:txBody>
        </p:sp>
        <p:sp>
          <p:nvSpPr>
            <p:cNvPr id="11424" name="Freeform 160"/>
            <p:cNvSpPr>
              <a:spLocks/>
            </p:cNvSpPr>
            <p:nvPr/>
          </p:nvSpPr>
          <p:spPr bwMode="auto">
            <a:xfrm>
              <a:off x="2279" y="1737"/>
              <a:ext cx="50" cy="35"/>
            </a:xfrm>
            <a:custGeom>
              <a:avLst/>
              <a:gdLst/>
              <a:ahLst/>
              <a:cxnLst>
                <a:cxn ang="0">
                  <a:pos x="0" y="7"/>
                </a:cxn>
                <a:cxn ang="0">
                  <a:pos x="45" y="34"/>
                </a:cxn>
                <a:cxn ang="0">
                  <a:pos x="49" y="27"/>
                </a:cxn>
                <a:cxn ang="0">
                  <a:pos x="4" y="0"/>
                </a:cxn>
                <a:cxn ang="0">
                  <a:pos x="0" y="7"/>
                </a:cxn>
              </a:cxnLst>
              <a:rect l="0" t="0" r="r" b="b"/>
              <a:pathLst>
                <a:path w="50" h="35">
                  <a:moveTo>
                    <a:pt x="0" y="7"/>
                  </a:moveTo>
                  <a:lnTo>
                    <a:pt x="45" y="34"/>
                  </a:lnTo>
                  <a:lnTo>
                    <a:pt x="49" y="27"/>
                  </a:lnTo>
                  <a:lnTo>
                    <a:pt x="4" y="0"/>
                  </a:lnTo>
                  <a:lnTo>
                    <a:pt x="0" y="7"/>
                  </a:lnTo>
                </a:path>
              </a:pathLst>
            </a:custGeom>
            <a:noFill/>
            <a:ln w="9525" cap="flat" cmpd="sng">
              <a:solidFill>
                <a:schemeClr val="tx2"/>
              </a:solidFill>
              <a:prstDash val="solid"/>
              <a:round/>
              <a:headEnd/>
              <a:tailEnd/>
            </a:ln>
            <a:effectLst/>
          </p:spPr>
          <p:txBody>
            <a:bodyPr/>
            <a:lstStyle/>
            <a:p>
              <a:endParaRPr lang="hu-HU"/>
            </a:p>
          </p:txBody>
        </p:sp>
        <p:sp>
          <p:nvSpPr>
            <p:cNvPr id="11425" name="Freeform 161"/>
            <p:cNvSpPr>
              <a:spLocks/>
            </p:cNvSpPr>
            <p:nvPr/>
          </p:nvSpPr>
          <p:spPr bwMode="auto">
            <a:xfrm>
              <a:off x="2326" y="1735"/>
              <a:ext cx="41" cy="39"/>
            </a:xfrm>
            <a:custGeom>
              <a:avLst/>
              <a:gdLst/>
              <a:ahLst/>
              <a:cxnLst>
                <a:cxn ang="0">
                  <a:pos x="0" y="32"/>
                </a:cxn>
                <a:cxn ang="0">
                  <a:pos x="35" y="0"/>
                </a:cxn>
                <a:cxn ang="0">
                  <a:pos x="40" y="6"/>
                </a:cxn>
                <a:cxn ang="0">
                  <a:pos x="6" y="38"/>
                </a:cxn>
                <a:cxn ang="0">
                  <a:pos x="0" y="32"/>
                </a:cxn>
              </a:cxnLst>
              <a:rect l="0" t="0" r="r" b="b"/>
              <a:pathLst>
                <a:path w="41" h="39">
                  <a:moveTo>
                    <a:pt x="0" y="32"/>
                  </a:moveTo>
                  <a:lnTo>
                    <a:pt x="35" y="0"/>
                  </a:lnTo>
                  <a:lnTo>
                    <a:pt x="40" y="6"/>
                  </a:lnTo>
                  <a:lnTo>
                    <a:pt x="6" y="38"/>
                  </a:lnTo>
                  <a:lnTo>
                    <a:pt x="0" y="32"/>
                  </a:lnTo>
                </a:path>
              </a:pathLst>
            </a:custGeom>
            <a:noFill/>
            <a:ln w="9525" cap="flat" cmpd="sng">
              <a:solidFill>
                <a:schemeClr val="tx2"/>
              </a:solidFill>
              <a:prstDash val="solid"/>
              <a:round/>
              <a:headEnd/>
              <a:tailEnd/>
            </a:ln>
            <a:effectLst/>
          </p:spPr>
          <p:txBody>
            <a:bodyPr/>
            <a:lstStyle/>
            <a:p>
              <a:endParaRPr lang="hu-HU"/>
            </a:p>
          </p:txBody>
        </p:sp>
        <p:sp>
          <p:nvSpPr>
            <p:cNvPr id="11426" name="Freeform 162"/>
            <p:cNvSpPr>
              <a:spLocks/>
            </p:cNvSpPr>
            <p:nvPr/>
          </p:nvSpPr>
          <p:spPr bwMode="auto">
            <a:xfrm>
              <a:off x="2430" y="1818"/>
              <a:ext cx="76" cy="66"/>
            </a:xfrm>
            <a:custGeom>
              <a:avLst/>
              <a:gdLst/>
              <a:ahLst/>
              <a:cxnLst>
                <a:cxn ang="0">
                  <a:pos x="0" y="59"/>
                </a:cxn>
                <a:cxn ang="0">
                  <a:pos x="70" y="0"/>
                </a:cxn>
                <a:cxn ang="0">
                  <a:pos x="75" y="6"/>
                </a:cxn>
                <a:cxn ang="0">
                  <a:pos x="5" y="65"/>
                </a:cxn>
                <a:cxn ang="0">
                  <a:pos x="0" y="59"/>
                </a:cxn>
              </a:cxnLst>
              <a:rect l="0" t="0" r="r" b="b"/>
              <a:pathLst>
                <a:path w="76" h="66">
                  <a:moveTo>
                    <a:pt x="0" y="59"/>
                  </a:moveTo>
                  <a:lnTo>
                    <a:pt x="70" y="0"/>
                  </a:lnTo>
                  <a:lnTo>
                    <a:pt x="75" y="6"/>
                  </a:lnTo>
                  <a:lnTo>
                    <a:pt x="5" y="65"/>
                  </a:lnTo>
                  <a:lnTo>
                    <a:pt x="0" y="59"/>
                  </a:lnTo>
                </a:path>
              </a:pathLst>
            </a:custGeom>
            <a:noFill/>
            <a:ln w="9525" cap="flat" cmpd="sng">
              <a:solidFill>
                <a:schemeClr val="tx2"/>
              </a:solidFill>
              <a:prstDash val="solid"/>
              <a:round/>
              <a:headEnd/>
              <a:tailEnd/>
            </a:ln>
            <a:effectLst/>
          </p:spPr>
          <p:txBody>
            <a:bodyPr/>
            <a:lstStyle/>
            <a:p>
              <a:endParaRPr lang="hu-HU"/>
            </a:p>
          </p:txBody>
        </p:sp>
        <p:sp>
          <p:nvSpPr>
            <p:cNvPr id="11427" name="Freeform 163"/>
            <p:cNvSpPr>
              <a:spLocks/>
            </p:cNvSpPr>
            <p:nvPr/>
          </p:nvSpPr>
          <p:spPr bwMode="auto">
            <a:xfrm>
              <a:off x="2493" y="1779"/>
              <a:ext cx="14" cy="39"/>
            </a:xfrm>
            <a:custGeom>
              <a:avLst/>
              <a:gdLst/>
              <a:ahLst/>
              <a:cxnLst>
                <a:cxn ang="0">
                  <a:pos x="5" y="38"/>
                </a:cxn>
                <a:cxn ang="0">
                  <a:pos x="0" y="1"/>
                </a:cxn>
                <a:cxn ang="0">
                  <a:pos x="8" y="0"/>
                </a:cxn>
                <a:cxn ang="0">
                  <a:pos x="13" y="37"/>
                </a:cxn>
                <a:cxn ang="0">
                  <a:pos x="5" y="38"/>
                </a:cxn>
              </a:cxnLst>
              <a:rect l="0" t="0" r="r" b="b"/>
              <a:pathLst>
                <a:path w="14" h="39">
                  <a:moveTo>
                    <a:pt x="5" y="38"/>
                  </a:moveTo>
                  <a:lnTo>
                    <a:pt x="0" y="1"/>
                  </a:lnTo>
                  <a:lnTo>
                    <a:pt x="8" y="0"/>
                  </a:lnTo>
                  <a:lnTo>
                    <a:pt x="13" y="37"/>
                  </a:lnTo>
                  <a:lnTo>
                    <a:pt x="5" y="38"/>
                  </a:lnTo>
                </a:path>
              </a:pathLst>
            </a:custGeom>
            <a:noFill/>
            <a:ln w="9525" cap="flat" cmpd="sng">
              <a:solidFill>
                <a:schemeClr val="tx2"/>
              </a:solidFill>
              <a:prstDash val="solid"/>
              <a:round/>
              <a:headEnd/>
              <a:tailEnd/>
            </a:ln>
            <a:effectLst/>
          </p:spPr>
          <p:txBody>
            <a:bodyPr/>
            <a:lstStyle/>
            <a:p>
              <a:endParaRPr lang="hu-HU"/>
            </a:p>
          </p:txBody>
        </p:sp>
        <p:sp>
          <p:nvSpPr>
            <p:cNvPr id="11428" name="Freeform 164"/>
            <p:cNvSpPr>
              <a:spLocks/>
            </p:cNvSpPr>
            <p:nvPr/>
          </p:nvSpPr>
          <p:spPr bwMode="auto">
            <a:xfrm>
              <a:off x="2500" y="1822"/>
              <a:ext cx="43" cy="9"/>
            </a:xfrm>
            <a:custGeom>
              <a:avLst/>
              <a:gdLst/>
              <a:ahLst/>
              <a:cxnLst>
                <a:cxn ang="0">
                  <a:pos x="0" y="8"/>
                </a:cxn>
                <a:cxn ang="0">
                  <a:pos x="42" y="8"/>
                </a:cxn>
                <a:cxn ang="0">
                  <a:pos x="42" y="0"/>
                </a:cxn>
                <a:cxn ang="0">
                  <a:pos x="0" y="0"/>
                </a:cxn>
                <a:cxn ang="0">
                  <a:pos x="0" y="8"/>
                </a:cxn>
              </a:cxnLst>
              <a:rect l="0" t="0" r="r" b="b"/>
              <a:pathLst>
                <a:path w="43" h="9">
                  <a:moveTo>
                    <a:pt x="0" y="8"/>
                  </a:moveTo>
                  <a:lnTo>
                    <a:pt x="42" y="8"/>
                  </a:lnTo>
                  <a:lnTo>
                    <a:pt x="42" y="0"/>
                  </a:lnTo>
                  <a:lnTo>
                    <a:pt x="0" y="0"/>
                  </a:lnTo>
                  <a:lnTo>
                    <a:pt x="0" y="8"/>
                  </a:lnTo>
                </a:path>
              </a:pathLst>
            </a:custGeom>
            <a:noFill/>
            <a:ln w="9525" cap="flat" cmpd="sng">
              <a:solidFill>
                <a:schemeClr val="tx2"/>
              </a:solidFill>
              <a:prstDash val="solid"/>
              <a:round/>
              <a:headEnd/>
              <a:tailEnd/>
            </a:ln>
            <a:effectLst/>
          </p:spPr>
          <p:txBody>
            <a:bodyPr/>
            <a:lstStyle/>
            <a:p>
              <a:endParaRPr lang="hu-HU"/>
            </a:p>
          </p:txBody>
        </p:sp>
        <p:sp>
          <p:nvSpPr>
            <p:cNvPr id="11429" name="Freeform 165"/>
            <p:cNvSpPr>
              <a:spLocks/>
            </p:cNvSpPr>
            <p:nvPr/>
          </p:nvSpPr>
          <p:spPr bwMode="auto">
            <a:xfrm>
              <a:off x="2424" y="1874"/>
              <a:ext cx="13" cy="18"/>
            </a:xfrm>
            <a:custGeom>
              <a:avLst/>
              <a:gdLst/>
              <a:ahLst/>
              <a:cxnLst>
                <a:cxn ang="0">
                  <a:pos x="6" y="0"/>
                </a:cxn>
                <a:cxn ang="0">
                  <a:pos x="0" y="15"/>
                </a:cxn>
                <a:cxn ang="0">
                  <a:pos x="7" y="17"/>
                </a:cxn>
                <a:cxn ang="0">
                  <a:pos x="12" y="2"/>
                </a:cxn>
                <a:cxn ang="0">
                  <a:pos x="6" y="0"/>
                </a:cxn>
              </a:cxnLst>
              <a:rect l="0" t="0" r="r" b="b"/>
              <a:pathLst>
                <a:path w="13" h="18">
                  <a:moveTo>
                    <a:pt x="6" y="0"/>
                  </a:moveTo>
                  <a:lnTo>
                    <a:pt x="0" y="15"/>
                  </a:lnTo>
                  <a:lnTo>
                    <a:pt x="7" y="17"/>
                  </a:lnTo>
                  <a:lnTo>
                    <a:pt x="12" y="2"/>
                  </a:lnTo>
                  <a:lnTo>
                    <a:pt x="6" y="0"/>
                  </a:lnTo>
                </a:path>
              </a:pathLst>
            </a:custGeom>
            <a:noFill/>
            <a:ln w="9525" cap="flat" cmpd="sng">
              <a:solidFill>
                <a:schemeClr val="tx2"/>
              </a:solidFill>
              <a:prstDash val="solid"/>
              <a:round/>
              <a:headEnd/>
              <a:tailEnd/>
            </a:ln>
            <a:effectLst/>
          </p:spPr>
          <p:txBody>
            <a:bodyPr/>
            <a:lstStyle/>
            <a:p>
              <a:endParaRPr lang="hu-HU"/>
            </a:p>
          </p:txBody>
        </p:sp>
        <p:sp>
          <p:nvSpPr>
            <p:cNvPr id="11430" name="Freeform 166"/>
            <p:cNvSpPr>
              <a:spLocks/>
            </p:cNvSpPr>
            <p:nvPr/>
          </p:nvSpPr>
          <p:spPr bwMode="auto">
            <a:xfrm>
              <a:off x="2468" y="1970"/>
              <a:ext cx="75" cy="8"/>
            </a:xfrm>
            <a:custGeom>
              <a:avLst/>
              <a:gdLst/>
              <a:ahLst/>
              <a:cxnLst>
                <a:cxn ang="0">
                  <a:pos x="0" y="7"/>
                </a:cxn>
                <a:cxn ang="0">
                  <a:pos x="74" y="7"/>
                </a:cxn>
                <a:cxn ang="0">
                  <a:pos x="74" y="0"/>
                </a:cxn>
                <a:cxn ang="0">
                  <a:pos x="0" y="0"/>
                </a:cxn>
                <a:cxn ang="0">
                  <a:pos x="0" y="7"/>
                </a:cxn>
              </a:cxnLst>
              <a:rect l="0" t="0" r="r" b="b"/>
              <a:pathLst>
                <a:path w="75" h="8">
                  <a:moveTo>
                    <a:pt x="0" y="7"/>
                  </a:moveTo>
                  <a:lnTo>
                    <a:pt x="74" y="7"/>
                  </a:lnTo>
                  <a:lnTo>
                    <a:pt x="74" y="0"/>
                  </a:lnTo>
                  <a:lnTo>
                    <a:pt x="0" y="0"/>
                  </a:lnTo>
                  <a:lnTo>
                    <a:pt x="0" y="7"/>
                  </a:lnTo>
                </a:path>
              </a:pathLst>
            </a:custGeom>
            <a:noFill/>
            <a:ln w="9525" cap="flat" cmpd="sng">
              <a:solidFill>
                <a:schemeClr val="tx2"/>
              </a:solidFill>
              <a:prstDash val="solid"/>
              <a:round/>
              <a:headEnd/>
              <a:tailEnd/>
            </a:ln>
            <a:effectLst/>
          </p:spPr>
          <p:txBody>
            <a:bodyPr/>
            <a:lstStyle/>
            <a:p>
              <a:endParaRPr lang="hu-HU"/>
            </a:p>
          </p:txBody>
        </p:sp>
        <p:sp>
          <p:nvSpPr>
            <p:cNvPr id="11431" name="Freeform 167"/>
            <p:cNvSpPr>
              <a:spLocks/>
            </p:cNvSpPr>
            <p:nvPr/>
          </p:nvSpPr>
          <p:spPr bwMode="auto">
            <a:xfrm>
              <a:off x="2537" y="1972"/>
              <a:ext cx="26" cy="11"/>
            </a:xfrm>
            <a:custGeom>
              <a:avLst/>
              <a:gdLst/>
              <a:ahLst/>
              <a:cxnLst>
                <a:cxn ang="0">
                  <a:pos x="0" y="2"/>
                </a:cxn>
                <a:cxn ang="0">
                  <a:pos x="24" y="0"/>
                </a:cxn>
                <a:cxn ang="0">
                  <a:pos x="25" y="8"/>
                </a:cxn>
                <a:cxn ang="0">
                  <a:pos x="1" y="10"/>
                </a:cxn>
                <a:cxn ang="0">
                  <a:pos x="0" y="2"/>
                </a:cxn>
              </a:cxnLst>
              <a:rect l="0" t="0" r="r" b="b"/>
              <a:pathLst>
                <a:path w="26" h="11">
                  <a:moveTo>
                    <a:pt x="0" y="2"/>
                  </a:moveTo>
                  <a:lnTo>
                    <a:pt x="24" y="0"/>
                  </a:lnTo>
                  <a:lnTo>
                    <a:pt x="25" y="8"/>
                  </a:lnTo>
                  <a:lnTo>
                    <a:pt x="1" y="10"/>
                  </a:lnTo>
                  <a:lnTo>
                    <a:pt x="0" y="2"/>
                  </a:lnTo>
                </a:path>
              </a:pathLst>
            </a:custGeom>
            <a:noFill/>
            <a:ln w="9525" cap="flat" cmpd="sng">
              <a:solidFill>
                <a:schemeClr val="tx2"/>
              </a:solidFill>
              <a:prstDash val="solid"/>
              <a:round/>
              <a:headEnd/>
              <a:tailEnd/>
            </a:ln>
            <a:effectLst/>
          </p:spPr>
          <p:txBody>
            <a:bodyPr/>
            <a:lstStyle/>
            <a:p>
              <a:endParaRPr lang="hu-HU"/>
            </a:p>
          </p:txBody>
        </p:sp>
        <p:sp>
          <p:nvSpPr>
            <p:cNvPr id="11432" name="Freeform 168"/>
            <p:cNvSpPr>
              <a:spLocks/>
            </p:cNvSpPr>
            <p:nvPr/>
          </p:nvSpPr>
          <p:spPr bwMode="auto">
            <a:xfrm>
              <a:off x="2555" y="1937"/>
              <a:ext cx="32" cy="39"/>
            </a:xfrm>
            <a:custGeom>
              <a:avLst/>
              <a:gdLst/>
              <a:ahLst/>
              <a:cxnLst>
                <a:cxn ang="0">
                  <a:pos x="0" y="34"/>
                </a:cxn>
                <a:cxn ang="0">
                  <a:pos x="25" y="0"/>
                </a:cxn>
                <a:cxn ang="0">
                  <a:pos x="31" y="4"/>
                </a:cxn>
                <a:cxn ang="0">
                  <a:pos x="7" y="38"/>
                </a:cxn>
                <a:cxn ang="0">
                  <a:pos x="0" y="34"/>
                </a:cxn>
              </a:cxnLst>
              <a:rect l="0" t="0" r="r" b="b"/>
              <a:pathLst>
                <a:path w="32" h="39">
                  <a:moveTo>
                    <a:pt x="0" y="34"/>
                  </a:moveTo>
                  <a:lnTo>
                    <a:pt x="25" y="0"/>
                  </a:lnTo>
                  <a:lnTo>
                    <a:pt x="31" y="4"/>
                  </a:lnTo>
                  <a:lnTo>
                    <a:pt x="7" y="38"/>
                  </a:lnTo>
                  <a:lnTo>
                    <a:pt x="0" y="34"/>
                  </a:lnTo>
                </a:path>
              </a:pathLst>
            </a:custGeom>
            <a:noFill/>
            <a:ln w="9525" cap="flat" cmpd="sng">
              <a:solidFill>
                <a:schemeClr val="tx2"/>
              </a:solidFill>
              <a:prstDash val="solid"/>
              <a:round/>
              <a:headEnd/>
              <a:tailEnd/>
            </a:ln>
            <a:effectLst/>
          </p:spPr>
          <p:txBody>
            <a:bodyPr/>
            <a:lstStyle/>
            <a:p>
              <a:endParaRPr lang="hu-HU"/>
            </a:p>
          </p:txBody>
        </p:sp>
        <p:sp>
          <p:nvSpPr>
            <p:cNvPr id="11433" name="Freeform 169"/>
            <p:cNvSpPr>
              <a:spLocks/>
            </p:cNvSpPr>
            <p:nvPr/>
          </p:nvSpPr>
          <p:spPr bwMode="auto">
            <a:xfrm>
              <a:off x="2556" y="1978"/>
              <a:ext cx="41" cy="36"/>
            </a:xfrm>
            <a:custGeom>
              <a:avLst/>
              <a:gdLst/>
              <a:ahLst/>
              <a:cxnLst>
                <a:cxn ang="0">
                  <a:pos x="0" y="6"/>
                </a:cxn>
                <a:cxn ang="0">
                  <a:pos x="35" y="35"/>
                </a:cxn>
                <a:cxn ang="0">
                  <a:pos x="40" y="29"/>
                </a:cxn>
                <a:cxn ang="0">
                  <a:pos x="5" y="0"/>
                </a:cxn>
                <a:cxn ang="0">
                  <a:pos x="0" y="6"/>
                </a:cxn>
              </a:cxnLst>
              <a:rect l="0" t="0" r="r" b="b"/>
              <a:pathLst>
                <a:path w="41" h="36">
                  <a:moveTo>
                    <a:pt x="0" y="6"/>
                  </a:moveTo>
                  <a:lnTo>
                    <a:pt x="35" y="35"/>
                  </a:lnTo>
                  <a:lnTo>
                    <a:pt x="40" y="29"/>
                  </a:lnTo>
                  <a:lnTo>
                    <a:pt x="5" y="0"/>
                  </a:lnTo>
                  <a:lnTo>
                    <a:pt x="0" y="6"/>
                  </a:lnTo>
                </a:path>
              </a:pathLst>
            </a:custGeom>
            <a:noFill/>
            <a:ln w="9525" cap="flat" cmpd="sng">
              <a:solidFill>
                <a:schemeClr val="tx2"/>
              </a:solidFill>
              <a:prstDash val="solid"/>
              <a:round/>
              <a:headEnd/>
              <a:tailEnd/>
            </a:ln>
            <a:effectLst/>
          </p:spPr>
          <p:txBody>
            <a:bodyPr/>
            <a:lstStyle/>
            <a:p>
              <a:endParaRPr lang="hu-HU"/>
            </a:p>
          </p:txBody>
        </p:sp>
        <p:sp>
          <p:nvSpPr>
            <p:cNvPr id="11434" name="Freeform 170"/>
            <p:cNvSpPr>
              <a:spLocks/>
            </p:cNvSpPr>
            <p:nvPr/>
          </p:nvSpPr>
          <p:spPr bwMode="auto">
            <a:xfrm>
              <a:off x="2328" y="2115"/>
              <a:ext cx="8" cy="97"/>
            </a:xfrm>
            <a:custGeom>
              <a:avLst/>
              <a:gdLst/>
              <a:ahLst/>
              <a:cxnLst>
                <a:cxn ang="0">
                  <a:pos x="0" y="0"/>
                </a:cxn>
                <a:cxn ang="0">
                  <a:pos x="0" y="96"/>
                </a:cxn>
                <a:cxn ang="0">
                  <a:pos x="7" y="96"/>
                </a:cxn>
                <a:cxn ang="0">
                  <a:pos x="7" y="0"/>
                </a:cxn>
                <a:cxn ang="0">
                  <a:pos x="0" y="0"/>
                </a:cxn>
              </a:cxnLst>
              <a:rect l="0" t="0" r="r" b="b"/>
              <a:pathLst>
                <a:path w="8" h="97">
                  <a:moveTo>
                    <a:pt x="0" y="0"/>
                  </a:moveTo>
                  <a:lnTo>
                    <a:pt x="0" y="96"/>
                  </a:lnTo>
                  <a:lnTo>
                    <a:pt x="7" y="96"/>
                  </a:lnTo>
                  <a:lnTo>
                    <a:pt x="7" y="0"/>
                  </a:lnTo>
                  <a:lnTo>
                    <a:pt x="0" y="0"/>
                  </a:lnTo>
                </a:path>
              </a:pathLst>
            </a:custGeom>
            <a:noFill/>
            <a:ln w="9525" cap="flat" cmpd="sng">
              <a:solidFill>
                <a:schemeClr val="tx2"/>
              </a:solidFill>
              <a:prstDash val="solid"/>
              <a:round/>
              <a:headEnd/>
              <a:tailEnd/>
            </a:ln>
            <a:effectLst/>
          </p:spPr>
          <p:txBody>
            <a:bodyPr/>
            <a:lstStyle/>
            <a:p>
              <a:endParaRPr lang="hu-HU"/>
            </a:p>
          </p:txBody>
        </p:sp>
        <p:sp>
          <p:nvSpPr>
            <p:cNvPr id="11435" name="Freeform 171"/>
            <p:cNvSpPr>
              <a:spLocks/>
            </p:cNvSpPr>
            <p:nvPr/>
          </p:nvSpPr>
          <p:spPr bwMode="auto">
            <a:xfrm>
              <a:off x="2288" y="2208"/>
              <a:ext cx="34" cy="41"/>
            </a:xfrm>
            <a:custGeom>
              <a:avLst/>
              <a:gdLst/>
              <a:ahLst/>
              <a:cxnLst>
                <a:cxn ang="0">
                  <a:pos x="27" y="0"/>
                </a:cxn>
                <a:cxn ang="0">
                  <a:pos x="0" y="35"/>
                </a:cxn>
                <a:cxn ang="0">
                  <a:pos x="6" y="40"/>
                </a:cxn>
                <a:cxn ang="0">
                  <a:pos x="33" y="5"/>
                </a:cxn>
                <a:cxn ang="0">
                  <a:pos x="27" y="0"/>
                </a:cxn>
              </a:cxnLst>
              <a:rect l="0" t="0" r="r" b="b"/>
              <a:pathLst>
                <a:path w="34" h="41">
                  <a:moveTo>
                    <a:pt x="27" y="0"/>
                  </a:moveTo>
                  <a:lnTo>
                    <a:pt x="0" y="35"/>
                  </a:lnTo>
                  <a:lnTo>
                    <a:pt x="6" y="40"/>
                  </a:lnTo>
                  <a:lnTo>
                    <a:pt x="33" y="5"/>
                  </a:lnTo>
                  <a:lnTo>
                    <a:pt x="27" y="0"/>
                  </a:lnTo>
                </a:path>
              </a:pathLst>
            </a:custGeom>
            <a:noFill/>
            <a:ln w="9525" cap="flat" cmpd="sng">
              <a:solidFill>
                <a:schemeClr val="tx2"/>
              </a:solidFill>
              <a:prstDash val="solid"/>
              <a:round/>
              <a:headEnd/>
              <a:tailEnd/>
            </a:ln>
            <a:effectLst/>
          </p:spPr>
          <p:txBody>
            <a:bodyPr/>
            <a:lstStyle/>
            <a:p>
              <a:endParaRPr lang="hu-HU"/>
            </a:p>
          </p:txBody>
        </p:sp>
        <p:sp>
          <p:nvSpPr>
            <p:cNvPr id="11436" name="Freeform 172"/>
            <p:cNvSpPr>
              <a:spLocks/>
            </p:cNvSpPr>
            <p:nvPr/>
          </p:nvSpPr>
          <p:spPr bwMode="auto">
            <a:xfrm>
              <a:off x="2334" y="2214"/>
              <a:ext cx="28" cy="35"/>
            </a:xfrm>
            <a:custGeom>
              <a:avLst/>
              <a:gdLst/>
              <a:ahLst/>
              <a:cxnLst>
                <a:cxn ang="0">
                  <a:pos x="0" y="4"/>
                </a:cxn>
                <a:cxn ang="0">
                  <a:pos x="21" y="34"/>
                </a:cxn>
                <a:cxn ang="0">
                  <a:pos x="27" y="29"/>
                </a:cxn>
                <a:cxn ang="0">
                  <a:pos x="6" y="0"/>
                </a:cxn>
                <a:cxn ang="0">
                  <a:pos x="0" y="4"/>
                </a:cxn>
              </a:cxnLst>
              <a:rect l="0" t="0" r="r" b="b"/>
              <a:pathLst>
                <a:path w="28" h="35">
                  <a:moveTo>
                    <a:pt x="0" y="4"/>
                  </a:moveTo>
                  <a:lnTo>
                    <a:pt x="21" y="34"/>
                  </a:lnTo>
                  <a:lnTo>
                    <a:pt x="27" y="29"/>
                  </a:lnTo>
                  <a:lnTo>
                    <a:pt x="6" y="0"/>
                  </a:lnTo>
                  <a:lnTo>
                    <a:pt x="0" y="4"/>
                  </a:lnTo>
                </a:path>
              </a:pathLst>
            </a:custGeom>
            <a:noFill/>
            <a:ln w="9525" cap="flat" cmpd="sng">
              <a:solidFill>
                <a:schemeClr val="tx2"/>
              </a:solidFill>
              <a:prstDash val="solid"/>
              <a:round/>
              <a:headEnd/>
              <a:tailEnd/>
            </a:ln>
            <a:effectLst/>
          </p:spPr>
          <p:txBody>
            <a:bodyPr/>
            <a:lstStyle/>
            <a:p>
              <a:endParaRPr lang="hu-HU"/>
            </a:p>
          </p:txBody>
        </p:sp>
        <p:sp>
          <p:nvSpPr>
            <p:cNvPr id="11437" name="Freeform 173"/>
            <p:cNvSpPr>
              <a:spLocks/>
            </p:cNvSpPr>
            <p:nvPr/>
          </p:nvSpPr>
          <p:spPr bwMode="auto">
            <a:xfrm>
              <a:off x="2441" y="2061"/>
              <a:ext cx="73" cy="61"/>
            </a:xfrm>
            <a:custGeom>
              <a:avLst/>
              <a:gdLst/>
              <a:ahLst/>
              <a:cxnLst>
                <a:cxn ang="0">
                  <a:pos x="0" y="6"/>
                </a:cxn>
                <a:cxn ang="0">
                  <a:pos x="67" y="60"/>
                </a:cxn>
                <a:cxn ang="0">
                  <a:pos x="72" y="54"/>
                </a:cxn>
                <a:cxn ang="0">
                  <a:pos x="5" y="0"/>
                </a:cxn>
                <a:cxn ang="0">
                  <a:pos x="0" y="6"/>
                </a:cxn>
              </a:cxnLst>
              <a:rect l="0" t="0" r="r" b="b"/>
              <a:pathLst>
                <a:path w="73" h="61">
                  <a:moveTo>
                    <a:pt x="0" y="6"/>
                  </a:moveTo>
                  <a:lnTo>
                    <a:pt x="67" y="60"/>
                  </a:lnTo>
                  <a:lnTo>
                    <a:pt x="72" y="54"/>
                  </a:lnTo>
                  <a:lnTo>
                    <a:pt x="5" y="0"/>
                  </a:lnTo>
                  <a:lnTo>
                    <a:pt x="0" y="6"/>
                  </a:lnTo>
                </a:path>
              </a:pathLst>
            </a:custGeom>
            <a:noFill/>
            <a:ln w="9525" cap="flat" cmpd="sng">
              <a:solidFill>
                <a:schemeClr val="tx2"/>
              </a:solidFill>
              <a:prstDash val="solid"/>
              <a:round/>
              <a:headEnd/>
              <a:tailEnd/>
            </a:ln>
            <a:effectLst/>
          </p:spPr>
          <p:txBody>
            <a:bodyPr/>
            <a:lstStyle/>
            <a:p>
              <a:endParaRPr lang="hu-HU"/>
            </a:p>
          </p:txBody>
        </p:sp>
        <p:sp>
          <p:nvSpPr>
            <p:cNvPr id="11438" name="Freeform 174"/>
            <p:cNvSpPr>
              <a:spLocks/>
            </p:cNvSpPr>
            <p:nvPr/>
          </p:nvSpPr>
          <p:spPr bwMode="auto">
            <a:xfrm>
              <a:off x="2509" y="2107"/>
              <a:ext cx="38" cy="16"/>
            </a:xfrm>
            <a:custGeom>
              <a:avLst/>
              <a:gdLst/>
              <a:ahLst/>
              <a:cxnLst>
                <a:cxn ang="0">
                  <a:pos x="0" y="7"/>
                </a:cxn>
                <a:cxn ang="0">
                  <a:pos x="35" y="0"/>
                </a:cxn>
                <a:cxn ang="0">
                  <a:pos x="37" y="7"/>
                </a:cxn>
                <a:cxn ang="0">
                  <a:pos x="2" y="15"/>
                </a:cxn>
                <a:cxn ang="0">
                  <a:pos x="0" y="7"/>
                </a:cxn>
              </a:cxnLst>
              <a:rect l="0" t="0" r="r" b="b"/>
              <a:pathLst>
                <a:path w="38" h="16">
                  <a:moveTo>
                    <a:pt x="0" y="7"/>
                  </a:moveTo>
                  <a:lnTo>
                    <a:pt x="35" y="0"/>
                  </a:lnTo>
                  <a:lnTo>
                    <a:pt x="37" y="7"/>
                  </a:lnTo>
                  <a:lnTo>
                    <a:pt x="2" y="15"/>
                  </a:lnTo>
                  <a:lnTo>
                    <a:pt x="0" y="7"/>
                  </a:lnTo>
                </a:path>
              </a:pathLst>
            </a:custGeom>
            <a:noFill/>
            <a:ln w="9525" cap="flat" cmpd="sng">
              <a:solidFill>
                <a:schemeClr val="tx2"/>
              </a:solidFill>
              <a:prstDash val="solid"/>
              <a:round/>
              <a:headEnd/>
              <a:tailEnd/>
            </a:ln>
            <a:effectLst/>
          </p:spPr>
          <p:txBody>
            <a:bodyPr/>
            <a:lstStyle/>
            <a:p>
              <a:endParaRPr lang="hu-HU"/>
            </a:p>
          </p:txBody>
        </p:sp>
        <p:sp>
          <p:nvSpPr>
            <p:cNvPr id="11439" name="Freeform 175"/>
            <p:cNvSpPr>
              <a:spLocks/>
            </p:cNvSpPr>
            <p:nvPr/>
          </p:nvSpPr>
          <p:spPr bwMode="auto">
            <a:xfrm>
              <a:off x="2496" y="2122"/>
              <a:ext cx="11" cy="46"/>
            </a:xfrm>
            <a:custGeom>
              <a:avLst/>
              <a:gdLst/>
              <a:ahLst/>
              <a:cxnLst>
                <a:cxn ang="0">
                  <a:pos x="2" y="0"/>
                </a:cxn>
                <a:cxn ang="0">
                  <a:pos x="0" y="45"/>
                </a:cxn>
                <a:cxn ang="0">
                  <a:pos x="8" y="45"/>
                </a:cxn>
                <a:cxn ang="0">
                  <a:pos x="10" y="1"/>
                </a:cxn>
                <a:cxn ang="0">
                  <a:pos x="2" y="0"/>
                </a:cxn>
              </a:cxnLst>
              <a:rect l="0" t="0" r="r" b="b"/>
              <a:pathLst>
                <a:path w="11" h="46">
                  <a:moveTo>
                    <a:pt x="2" y="0"/>
                  </a:moveTo>
                  <a:lnTo>
                    <a:pt x="0" y="45"/>
                  </a:lnTo>
                  <a:lnTo>
                    <a:pt x="8" y="45"/>
                  </a:lnTo>
                  <a:lnTo>
                    <a:pt x="10" y="1"/>
                  </a:lnTo>
                  <a:lnTo>
                    <a:pt x="2" y="0"/>
                  </a:lnTo>
                </a:path>
              </a:pathLst>
            </a:custGeom>
            <a:noFill/>
            <a:ln w="9525" cap="flat" cmpd="sng">
              <a:solidFill>
                <a:schemeClr val="tx2"/>
              </a:solidFill>
              <a:prstDash val="solid"/>
              <a:round/>
              <a:headEnd/>
              <a:tailEnd/>
            </a:ln>
            <a:effectLst/>
          </p:spPr>
          <p:txBody>
            <a:bodyPr/>
            <a:lstStyle/>
            <a:p>
              <a:endParaRPr lang="hu-HU"/>
            </a:p>
          </p:txBody>
        </p:sp>
        <p:sp>
          <p:nvSpPr>
            <p:cNvPr id="11440" name="Freeform 176"/>
            <p:cNvSpPr>
              <a:spLocks/>
            </p:cNvSpPr>
            <p:nvPr/>
          </p:nvSpPr>
          <p:spPr bwMode="auto">
            <a:xfrm>
              <a:off x="2142" y="2061"/>
              <a:ext cx="73" cy="66"/>
            </a:xfrm>
            <a:custGeom>
              <a:avLst/>
              <a:gdLst/>
              <a:ahLst/>
              <a:cxnLst>
                <a:cxn ang="0">
                  <a:pos x="66" y="0"/>
                </a:cxn>
                <a:cxn ang="0">
                  <a:pos x="0" y="59"/>
                </a:cxn>
                <a:cxn ang="0">
                  <a:pos x="5" y="65"/>
                </a:cxn>
                <a:cxn ang="0">
                  <a:pos x="72" y="6"/>
                </a:cxn>
                <a:cxn ang="0">
                  <a:pos x="66" y="0"/>
                </a:cxn>
              </a:cxnLst>
              <a:rect l="0" t="0" r="r" b="b"/>
              <a:pathLst>
                <a:path w="73" h="66">
                  <a:moveTo>
                    <a:pt x="66" y="0"/>
                  </a:moveTo>
                  <a:lnTo>
                    <a:pt x="0" y="59"/>
                  </a:lnTo>
                  <a:lnTo>
                    <a:pt x="5" y="65"/>
                  </a:lnTo>
                  <a:lnTo>
                    <a:pt x="72" y="6"/>
                  </a:lnTo>
                  <a:lnTo>
                    <a:pt x="66" y="0"/>
                  </a:lnTo>
                </a:path>
              </a:pathLst>
            </a:custGeom>
            <a:noFill/>
            <a:ln w="9525" cap="flat" cmpd="sng">
              <a:solidFill>
                <a:schemeClr val="tx2"/>
              </a:solidFill>
              <a:prstDash val="solid"/>
              <a:round/>
              <a:headEnd/>
              <a:tailEnd/>
            </a:ln>
            <a:effectLst/>
          </p:spPr>
          <p:txBody>
            <a:bodyPr/>
            <a:lstStyle/>
            <a:p>
              <a:endParaRPr lang="hu-HU"/>
            </a:p>
          </p:txBody>
        </p:sp>
        <p:sp>
          <p:nvSpPr>
            <p:cNvPr id="11441" name="Freeform 177"/>
            <p:cNvSpPr>
              <a:spLocks/>
            </p:cNvSpPr>
            <p:nvPr/>
          </p:nvSpPr>
          <p:spPr bwMode="auto">
            <a:xfrm>
              <a:off x="2096" y="2112"/>
              <a:ext cx="50" cy="15"/>
            </a:xfrm>
            <a:custGeom>
              <a:avLst/>
              <a:gdLst/>
              <a:ahLst/>
              <a:cxnLst>
                <a:cxn ang="0">
                  <a:pos x="48" y="14"/>
                </a:cxn>
                <a:cxn ang="0">
                  <a:pos x="0" y="7"/>
                </a:cxn>
                <a:cxn ang="0">
                  <a:pos x="1" y="0"/>
                </a:cxn>
                <a:cxn ang="0">
                  <a:pos x="49" y="7"/>
                </a:cxn>
                <a:cxn ang="0">
                  <a:pos x="48" y="14"/>
                </a:cxn>
              </a:cxnLst>
              <a:rect l="0" t="0" r="r" b="b"/>
              <a:pathLst>
                <a:path w="50" h="15">
                  <a:moveTo>
                    <a:pt x="48" y="14"/>
                  </a:moveTo>
                  <a:lnTo>
                    <a:pt x="0" y="7"/>
                  </a:lnTo>
                  <a:lnTo>
                    <a:pt x="1" y="0"/>
                  </a:lnTo>
                  <a:lnTo>
                    <a:pt x="49" y="7"/>
                  </a:lnTo>
                  <a:lnTo>
                    <a:pt x="48" y="14"/>
                  </a:lnTo>
                </a:path>
              </a:pathLst>
            </a:custGeom>
            <a:noFill/>
            <a:ln w="9525" cap="flat" cmpd="sng">
              <a:solidFill>
                <a:schemeClr val="tx2"/>
              </a:solidFill>
              <a:prstDash val="solid"/>
              <a:round/>
              <a:headEnd/>
              <a:tailEnd/>
            </a:ln>
            <a:effectLst/>
          </p:spPr>
          <p:txBody>
            <a:bodyPr/>
            <a:lstStyle/>
            <a:p>
              <a:endParaRPr lang="hu-HU"/>
            </a:p>
          </p:txBody>
        </p:sp>
        <p:sp>
          <p:nvSpPr>
            <p:cNvPr id="11442" name="Freeform 178"/>
            <p:cNvSpPr>
              <a:spLocks/>
            </p:cNvSpPr>
            <p:nvPr/>
          </p:nvSpPr>
          <p:spPr bwMode="auto">
            <a:xfrm>
              <a:off x="2133" y="2132"/>
              <a:ext cx="16" cy="34"/>
            </a:xfrm>
            <a:custGeom>
              <a:avLst/>
              <a:gdLst/>
              <a:ahLst/>
              <a:cxnLst>
                <a:cxn ang="0">
                  <a:pos x="0" y="2"/>
                </a:cxn>
                <a:cxn ang="0">
                  <a:pos x="8" y="33"/>
                </a:cxn>
                <a:cxn ang="0">
                  <a:pos x="15" y="32"/>
                </a:cxn>
                <a:cxn ang="0">
                  <a:pos x="7" y="0"/>
                </a:cxn>
                <a:cxn ang="0">
                  <a:pos x="0" y="2"/>
                </a:cxn>
              </a:cxnLst>
              <a:rect l="0" t="0" r="r" b="b"/>
              <a:pathLst>
                <a:path w="16" h="34">
                  <a:moveTo>
                    <a:pt x="0" y="2"/>
                  </a:moveTo>
                  <a:lnTo>
                    <a:pt x="8" y="33"/>
                  </a:lnTo>
                  <a:lnTo>
                    <a:pt x="15" y="32"/>
                  </a:lnTo>
                  <a:lnTo>
                    <a:pt x="7" y="0"/>
                  </a:lnTo>
                  <a:lnTo>
                    <a:pt x="0" y="2"/>
                  </a:lnTo>
                </a:path>
              </a:pathLst>
            </a:custGeom>
            <a:noFill/>
            <a:ln w="9525" cap="flat" cmpd="sng">
              <a:solidFill>
                <a:schemeClr val="tx2"/>
              </a:solidFill>
              <a:prstDash val="solid"/>
              <a:round/>
              <a:headEnd/>
              <a:tailEnd/>
            </a:ln>
            <a:effectLst/>
          </p:spPr>
          <p:txBody>
            <a:bodyPr/>
            <a:lstStyle/>
            <a:p>
              <a:endParaRPr lang="hu-HU"/>
            </a:p>
          </p:txBody>
        </p:sp>
        <p:sp>
          <p:nvSpPr>
            <p:cNvPr id="11443" name="Freeform 179"/>
            <p:cNvSpPr>
              <a:spLocks/>
            </p:cNvSpPr>
            <p:nvPr/>
          </p:nvSpPr>
          <p:spPr bwMode="auto">
            <a:xfrm>
              <a:off x="2132" y="1860"/>
              <a:ext cx="85" cy="54"/>
            </a:xfrm>
            <a:custGeom>
              <a:avLst/>
              <a:gdLst/>
              <a:ahLst/>
              <a:cxnLst>
                <a:cxn ang="0">
                  <a:pos x="80" y="53"/>
                </a:cxn>
                <a:cxn ang="0">
                  <a:pos x="0" y="6"/>
                </a:cxn>
                <a:cxn ang="0">
                  <a:pos x="4" y="0"/>
                </a:cxn>
                <a:cxn ang="0">
                  <a:pos x="84" y="46"/>
                </a:cxn>
                <a:cxn ang="0">
                  <a:pos x="80" y="53"/>
                </a:cxn>
              </a:cxnLst>
              <a:rect l="0" t="0" r="r" b="b"/>
              <a:pathLst>
                <a:path w="85" h="54">
                  <a:moveTo>
                    <a:pt x="80" y="53"/>
                  </a:moveTo>
                  <a:lnTo>
                    <a:pt x="0" y="6"/>
                  </a:lnTo>
                  <a:lnTo>
                    <a:pt x="4" y="0"/>
                  </a:lnTo>
                  <a:lnTo>
                    <a:pt x="84" y="46"/>
                  </a:lnTo>
                  <a:lnTo>
                    <a:pt x="80" y="53"/>
                  </a:lnTo>
                </a:path>
              </a:pathLst>
            </a:custGeom>
            <a:noFill/>
            <a:ln w="9525" cap="flat" cmpd="sng">
              <a:solidFill>
                <a:schemeClr val="tx2"/>
              </a:solidFill>
              <a:prstDash val="solid"/>
              <a:round/>
              <a:headEnd/>
              <a:tailEnd/>
            </a:ln>
            <a:effectLst/>
          </p:spPr>
          <p:txBody>
            <a:bodyPr/>
            <a:lstStyle/>
            <a:p>
              <a:endParaRPr lang="hu-HU"/>
            </a:p>
          </p:txBody>
        </p:sp>
        <p:sp>
          <p:nvSpPr>
            <p:cNvPr id="11444" name="Freeform 180"/>
            <p:cNvSpPr>
              <a:spLocks/>
            </p:cNvSpPr>
            <p:nvPr/>
          </p:nvSpPr>
          <p:spPr bwMode="auto">
            <a:xfrm>
              <a:off x="2093" y="1859"/>
              <a:ext cx="43" cy="18"/>
            </a:xfrm>
            <a:custGeom>
              <a:avLst/>
              <a:gdLst/>
              <a:ahLst/>
              <a:cxnLst>
                <a:cxn ang="0">
                  <a:pos x="40" y="0"/>
                </a:cxn>
                <a:cxn ang="0">
                  <a:pos x="0" y="10"/>
                </a:cxn>
                <a:cxn ang="0">
                  <a:pos x="2" y="17"/>
                </a:cxn>
                <a:cxn ang="0">
                  <a:pos x="42" y="8"/>
                </a:cxn>
                <a:cxn ang="0">
                  <a:pos x="40" y="0"/>
                </a:cxn>
              </a:cxnLst>
              <a:rect l="0" t="0" r="r" b="b"/>
              <a:pathLst>
                <a:path w="43" h="18">
                  <a:moveTo>
                    <a:pt x="40" y="0"/>
                  </a:moveTo>
                  <a:lnTo>
                    <a:pt x="0" y="10"/>
                  </a:lnTo>
                  <a:lnTo>
                    <a:pt x="2" y="17"/>
                  </a:lnTo>
                  <a:lnTo>
                    <a:pt x="42" y="8"/>
                  </a:lnTo>
                  <a:lnTo>
                    <a:pt x="40" y="0"/>
                  </a:lnTo>
                </a:path>
              </a:pathLst>
            </a:custGeom>
            <a:noFill/>
            <a:ln w="9525" cap="flat" cmpd="sng">
              <a:solidFill>
                <a:schemeClr val="tx2"/>
              </a:solidFill>
              <a:prstDash val="solid"/>
              <a:round/>
              <a:headEnd/>
              <a:tailEnd/>
            </a:ln>
            <a:effectLst/>
          </p:spPr>
          <p:txBody>
            <a:bodyPr/>
            <a:lstStyle/>
            <a:p>
              <a:endParaRPr lang="hu-HU"/>
            </a:p>
          </p:txBody>
        </p:sp>
        <p:sp>
          <p:nvSpPr>
            <p:cNvPr id="11445" name="Freeform 181"/>
            <p:cNvSpPr>
              <a:spLocks/>
            </p:cNvSpPr>
            <p:nvPr/>
          </p:nvSpPr>
          <p:spPr bwMode="auto">
            <a:xfrm>
              <a:off x="2128" y="1826"/>
              <a:ext cx="8" cy="36"/>
            </a:xfrm>
            <a:custGeom>
              <a:avLst/>
              <a:gdLst/>
              <a:ahLst/>
              <a:cxnLst>
                <a:cxn ang="0">
                  <a:pos x="0" y="35"/>
                </a:cxn>
                <a:cxn ang="0">
                  <a:pos x="0" y="0"/>
                </a:cxn>
                <a:cxn ang="0">
                  <a:pos x="7" y="0"/>
                </a:cxn>
                <a:cxn ang="0">
                  <a:pos x="7" y="35"/>
                </a:cxn>
                <a:cxn ang="0">
                  <a:pos x="0" y="35"/>
                </a:cxn>
              </a:cxnLst>
              <a:rect l="0" t="0" r="r" b="b"/>
              <a:pathLst>
                <a:path w="8" h="36">
                  <a:moveTo>
                    <a:pt x="0" y="35"/>
                  </a:moveTo>
                  <a:lnTo>
                    <a:pt x="0" y="0"/>
                  </a:lnTo>
                  <a:lnTo>
                    <a:pt x="7" y="0"/>
                  </a:lnTo>
                  <a:lnTo>
                    <a:pt x="7" y="35"/>
                  </a:lnTo>
                  <a:lnTo>
                    <a:pt x="0" y="35"/>
                  </a:lnTo>
                </a:path>
              </a:pathLst>
            </a:custGeom>
            <a:noFill/>
            <a:ln w="9525" cap="flat" cmpd="sng">
              <a:solidFill>
                <a:schemeClr val="tx2"/>
              </a:solidFill>
              <a:prstDash val="solid"/>
              <a:round/>
              <a:headEnd/>
              <a:tailEnd/>
            </a:ln>
            <a:effectLst/>
          </p:spPr>
          <p:txBody>
            <a:bodyPr/>
            <a:lstStyle/>
            <a:p>
              <a:endParaRPr lang="hu-HU"/>
            </a:p>
          </p:txBody>
        </p:sp>
      </p:grpSp>
      <p:grpSp>
        <p:nvGrpSpPr>
          <p:cNvPr id="11446" name="Group 182"/>
          <p:cNvGrpSpPr>
            <a:grpSpLocks/>
          </p:cNvGrpSpPr>
          <p:nvPr/>
        </p:nvGrpSpPr>
        <p:grpSpPr bwMode="auto">
          <a:xfrm>
            <a:off x="1935163" y="3556000"/>
            <a:ext cx="800100" cy="814388"/>
            <a:chOff x="1219" y="2240"/>
            <a:chExt cx="504" cy="513"/>
          </a:xfrm>
        </p:grpSpPr>
        <p:sp>
          <p:nvSpPr>
            <p:cNvPr id="11447" name="Oval 183"/>
            <p:cNvSpPr>
              <a:spLocks noChangeArrowheads="1"/>
            </p:cNvSpPr>
            <p:nvPr/>
          </p:nvSpPr>
          <p:spPr bwMode="auto">
            <a:xfrm>
              <a:off x="1312" y="2353"/>
              <a:ext cx="290" cy="284"/>
            </a:xfrm>
            <a:prstGeom prst="ellipse">
              <a:avLst/>
            </a:prstGeom>
            <a:noFill/>
            <a:ln w="9525">
              <a:solidFill>
                <a:schemeClr val="tx2"/>
              </a:solidFill>
              <a:round/>
              <a:headEnd/>
              <a:tailEnd/>
            </a:ln>
            <a:effectLst/>
          </p:spPr>
          <p:txBody>
            <a:bodyPr wrap="none" anchor="ctr"/>
            <a:lstStyle/>
            <a:p>
              <a:endParaRPr lang="hu-HU"/>
            </a:p>
          </p:txBody>
        </p:sp>
        <p:sp>
          <p:nvSpPr>
            <p:cNvPr id="11448" name="Oval 184" descr="Vastag átlós felfelé"/>
            <p:cNvSpPr>
              <a:spLocks noChangeArrowheads="1"/>
            </p:cNvSpPr>
            <p:nvPr/>
          </p:nvSpPr>
          <p:spPr bwMode="auto">
            <a:xfrm>
              <a:off x="1350" y="2417"/>
              <a:ext cx="140" cy="137"/>
            </a:xfrm>
            <a:prstGeom prst="ellipse">
              <a:avLst/>
            </a:prstGeom>
            <a:pattFill prst="wdUpDiag">
              <a:fgClr>
                <a:schemeClr val="tx2"/>
              </a:fgClr>
              <a:bgClr>
                <a:schemeClr val="bg1"/>
              </a:bgClr>
            </a:pattFill>
            <a:ln w="9525">
              <a:solidFill>
                <a:schemeClr val="tx2"/>
              </a:solidFill>
              <a:round/>
              <a:headEnd/>
              <a:tailEnd/>
            </a:ln>
            <a:effectLst/>
          </p:spPr>
          <p:txBody>
            <a:bodyPr wrap="none" anchor="ctr"/>
            <a:lstStyle/>
            <a:p>
              <a:endParaRPr lang="hu-HU"/>
            </a:p>
          </p:txBody>
        </p:sp>
        <p:sp>
          <p:nvSpPr>
            <p:cNvPr id="11449" name="Freeform 185"/>
            <p:cNvSpPr>
              <a:spLocks/>
            </p:cNvSpPr>
            <p:nvPr/>
          </p:nvSpPr>
          <p:spPr bwMode="auto">
            <a:xfrm>
              <a:off x="1446" y="2270"/>
              <a:ext cx="8" cy="93"/>
            </a:xfrm>
            <a:custGeom>
              <a:avLst/>
              <a:gdLst/>
              <a:ahLst/>
              <a:cxnLst>
                <a:cxn ang="0">
                  <a:pos x="0" y="0"/>
                </a:cxn>
                <a:cxn ang="0">
                  <a:pos x="0" y="92"/>
                </a:cxn>
                <a:cxn ang="0">
                  <a:pos x="7" y="92"/>
                </a:cxn>
                <a:cxn ang="0">
                  <a:pos x="7" y="0"/>
                </a:cxn>
                <a:cxn ang="0">
                  <a:pos x="0" y="0"/>
                </a:cxn>
              </a:cxnLst>
              <a:rect l="0" t="0" r="r" b="b"/>
              <a:pathLst>
                <a:path w="8" h="93">
                  <a:moveTo>
                    <a:pt x="0" y="0"/>
                  </a:moveTo>
                  <a:lnTo>
                    <a:pt x="0" y="92"/>
                  </a:lnTo>
                  <a:lnTo>
                    <a:pt x="7" y="92"/>
                  </a:lnTo>
                  <a:lnTo>
                    <a:pt x="7" y="0"/>
                  </a:lnTo>
                  <a:lnTo>
                    <a:pt x="0" y="0"/>
                  </a:lnTo>
                </a:path>
              </a:pathLst>
            </a:custGeom>
            <a:noFill/>
            <a:ln w="9525" cap="flat" cmpd="sng">
              <a:solidFill>
                <a:schemeClr val="tx2"/>
              </a:solidFill>
              <a:prstDash val="solid"/>
              <a:round/>
              <a:headEnd/>
              <a:tailEnd/>
            </a:ln>
            <a:effectLst/>
          </p:spPr>
          <p:txBody>
            <a:bodyPr/>
            <a:lstStyle/>
            <a:p>
              <a:endParaRPr lang="hu-HU"/>
            </a:p>
          </p:txBody>
        </p:sp>
        <p:sp>
          <p:nvSpPr>
            <p:cNvPr id="11450" name="Freeform 186"/>
            <p:cNvSpPr>
              <a:spLocks/>
            </p:cNvSpPr>
            <p:nvPr/>
          </p:nvSpPr>
          <p:spPr bwMode="auto">
            <a:xfrm>
              <a:off x="1405" y="2242"/>
              <a:ext cx="50" cy="34"/>
            </a:xfrm>
            <a:custGeom>
              <a:avLst/>
              <a:gdLst/>
              <a:ahLst/>
              <a:cxnLst>
                <a:cxn ang="0">
                  <a:pos x="0" y="6"/>
                </a:cxn>
                <a:cxn ang="0">
                  <a:pos x="45" y="33"/>
                </a:cxn>
                <a:cxn ang="0">
                  <a:pos x="49" y="27"/>
                </a:cxn>
                <a:cxn ang="0">
                  <a:pos x="4" y="0"/>
                </a:cxn>
                <a:cxn ang="0">
                  <a:pos x="0" y="6"/>
                </a:cxn>
              </a:cxnLst>
              <a:rect l="0" t="0" r="r" b="b"/>
              <a:pathLst>
                <a:path w="50" h="34">
                  <a:moveTo>
                    <a:pt x="0" y="6"/>
                  </a:moveTo>
                  <a:lnTo>
                    <a:pt x="45" y="33"/>
                  </a:lnTo>
                  <a:lnTo>
                    <a:pt x="49" y="27"/>
                  </a:lnTo>
                  <a:lnTo>
                    <a:pt x="4" y="0"/>
                  </a:lnTo>
                  <a:lnTo>
                    <a:pt x="0" y="6"/>
                  </a:lnTo>
                </a:path>
              </a:pathLst>
            </a:custGeom>
            <a:noFill/>
            <a:ln w="9525" cap="flat" cmpd="sng">
              <a:solidFill>
                <a:schemeClr val="tx2"/>
              </a:solidFill>
              <a:prstDash val="solid"/>
              <a:round/>
              <a:headEnd/>
              <a:tailEnd/>
            </a:ln>
            <a:effectLst/>
          </p:spPr>
          <p:txBody>
            <a:bodyPr/>
            <a:lstStyle/>
            <a:p>
              <a:endParaRPr lang="hu-HU"/>
            </a:p>
          </p:txBody>
        </p:sp>
        <p:sp>
          <p:nvSpPr>
            <p:cNvPr id="11451" name="Freeform 187"/>
            <p:cNvSpPr>
              <a:spLocks/>
            </p:cNvSpPr>
            <p:nvPr/>
          </p:nvSpPr>
          <p:spPr bwMode="auto">
            <a:xfrm>
              <a:off x="1452" y="2240"/>
              <a:ext cx="41" cy="38"/>
            </a:xfrm>
            <a:custGeom>
              <a:avLst/>
              <a:gdLst/>
              <a:ahLst/>
              <a:cxnLst>
                <a:cxn ang="0">
                  <a:pos x="0" y="32"/>
                </a:cxn>
                <a:cxn ang="0">
                  <a:pos x="35" y="0"/>
                </a:cxn>
                <a:cxn ang="0">
                  <a:pos x="40" y="5"/>
                </a:cxn>
                <a:cxn ang="0">
                  <a:pos x="6" y="37"/>
                </a:cxn>
                <a:cxn ang="0">
                  <a:pos x="0" y="32"/>
                </a:cxn>
              </a:cxnLst>
              <a:rect l="0" t="0" r="r" b="b"/>
              <a:pathLst>
                <a:path w="41" h="38">
                  <a:moveTo>
                    <a:pt x="0" y="32"/>
                  </a:moveTo>
                  <a:lnTo>
                    <a:pt x="35" y="0"/>
                  </a:lnTo>
                  <a:lnTo>
                    <a:pt x="40" y="5"/>
                  </a:lnTo>
                  <a:lnTo>
                    <a:pt x="6" y="37"/>
                  </a:lnTo>
                  <a:lnTo>
                    <a:pt x="0" y="32"/>
                  </a:lnTo>
                </a:path>
              </a:pathLst>
            </a:custGeom>
            <a:noFill/>
            <a:ln w="9525" cap="flat" cmpd="sng">
              <a:solidFill>
                <a:schemeClr val="tx2"/>
              </a:solidFill>
              <a:prstDash val="solid"/>
              <a:round/>
              <a:headEnd/>
              <a:tailEnd/>
            </a:ln>
            <a:effectLst/>
          </p:spPr>
          <p:txBody>
            <a:bodyPr/>
            <a:lstStyle/>
            <a:p>
              <a:endParaRPr lang="hu-HU"/>
            </a:p>
          </p:txBody>
        </p:sp>
        <p:sp>
          <p:nvSpPr>
            <p:cNvPr id="11452" name="Freeform 188"/>
            <p:cNvSpPr>
              <a:spLocks/>
            </p:cNvSpPr>
            <p:nvPr/>
          </p:nvSpPr>
          <p:spPr bwMode="auto">
            <a:xfrm>
              <a:off x="1557" y="2323"/>
              <a:ext cx="75" cy="66"/>
            </a:xfrm>
            <a:custGeom>
              <a:avLst/>
              <a:gdLst/>
              <a:ahLst/>
              <a:cxnLst>
                <a:cxn ang="0">
                  <a:pos x="0" y="59"/>
                </a:cxn>
                <a:cxn ang="0">
                  <a:pos x="69" y="0"/>
                </a:cxn>
                <a:cxn ang="0">
                  <a:pos x="74" y="6"/>
                </a:cxn>
                <a:cxn ang="0">
                  <a:pos x="5" y="65"/>
                </a:cxn>
                <a:cxn ang="0">
                  <a:pos x="0" y="59"/>
                </a:cxn>
              </a:cxnLst>
              <a:rect l="0" t="0" r="r" b="b"/>
              <a:pathLst>
                <a:path w="75" h="66">
                  <a:moveTo>
                    <a:pt x="0" y="59"/>
                  </a:moveTo>
                  <a:lnTo>
                    <a:pt x="69" y="0"/>
                  </a:lnTo>
                  <a:lnTo>
                    <a:pt x="74" y="6"/>
                  </a:lnTo>
                  <a:lnTo>
                    <a:pt x="5" y="65"/>
                  </a:lnTo>
                  <a:lnTo>
                    <a:pt x="0" y="59"/>
                  </a:lnTo>
                </a:path>
              </a:pathLst>
            </a:custGeom>
            <a:noFill/>
            <a:ln w="9525" cap="flat" cmpd="sng">
              <a:solidFill>
                <a:schemeClr val="tx2"/>
              </a:solidFill>
              <a:prstDash val="solid"/>
              <a:round/>
              <a:headEnd/>
              <a:tailEnd/>
            </a:ln>
            <a:effectLst/>
          </p:spPr>
          <p:txBody>
            <a:bodyPr/>
            <a:lstStyle/>
            <a:p>
              <a:endParaRPr lang="hu-HU"/>
            </a:p>
          </p:txBody>
        </p:sp>
        <p:sp>
          <p:nvSpPr>
            <p:cNvPr id="11453" name="Freeform 189"/>
            <p:cNvSpPr>
              <a:spLocks/>
            </p:cNvSpPr>
            <p:nvPr/>
          </p:nvSpPr>
          <p:spPr bwMode="auto">
            <a:xfrm>
              <a:off x="1620" y="2284"/>
              <a:ext cx="13" cy="38"/>
            </a:xfrm>
            <a:custGeom>
              <a:avLst/>
              <a:gdLst/>
              <a:ahLst/>
              <a:cxnLst>
                <a:cxn ang="0">
                  <a:pos x="5" y="37"/>
                </a:cxn>
                <a:cxn ang="0">
                  <a:pos x="0" y="1"/>
                </a:cxn>
                <a:cxn ang="0">
                  <a:pos x="7" y="0"/>
                </a:cxn>
                <a:cxn ang="0">
                  <a:pos x="12" y="36"/>
                </a:cxn>
                <a:cxn ang="0">
                  <a:pos x="5" y="37"/>
                </a:cxn>
              </a:cxnLst>
              <a:rect l="0" t="0" r="r" b="b"/>
              <a:pathLst>
                <a:path w="13" h="38">
                  <a:moveTo>
                    <a:pt x="5" y="37"/>
                  </a:moveTo>
                  <a:lnTo>
                    <a:pt x="0" y="1"/>
                  </a:lnTo>
                  <a:lnTo>
                    <a:pt x="7" y="0"/>
                  </a:lnTo>
                  <a:lnTo>
                    <a:pt x="12" y="36"/>
                  </a:lnTo>
                  <a:lnTo>
                    <a:pt x="5" y="37"/>
                  </a:lnTo>
                </a:path>
              </a:pathLst>
            </a:custGeom>
            <a:noFill/>
            <a:ln w="9525" cap="flat" cmpd="sng">
              <a:solidFill>
                <a:schemeClr val="tx2"/>
              </a:solidFill>
              <a:prstDash val="solid"/>
              <a:round/>
              <a:headEnd/>
              <a:tailEnd/>
            </a:ln>
            <a:effectLst/>
          </p:spPr>
          <p:txBody>
            <a:bodyPr/>
            <a:lstStyle/>
            <a:p>
              <a:endParaRPr lang="hu-HU"/>
            </a:p>
          </p:txBody>
        </p:sp>
        <p:sp>
          <p:nvSpPr>
            <p:cNvPr id="11454" name="Freeform 190"/>
            <p:cNvSpPr>
              <a:spLocks/>
            </p:cNvSpPr>
            <p:nvPr/>
          </p:nvSpPr>
          <p:spPr bwMode="auto">
            <a:xfrm>
              <a:off x="1626" y="2327"/>
              <a:ext cx="43" cy="8"/>
            </a:xfrm>
            <a:custGeom>
              <a:avLst/>
              <a:gdLst/>
              <a:ahLst/>
              <a:cxnLst>
                <a:cxn ang="0">
                  <a:pos x="0" y="7"/>
                </a:cxn>
                <a:cxn ang="0">
                  <a:pos x="42" y="7"/>
                </a:cxn>
                <a:cxn ang="0">
                  <a:pos x="42" y="0"/>
                </a:cxn>
                <a:cxn ang="0">
                  <a:pos x="0" y="0"/>
                </a:cxn>
                <a:cxn ang="0">
                  <a:pos x="0" y="7"/>
                </a:cxn>
              </a:cxnLst>
              <a:rect l="0" t="0" r="r" b="b"/>
              <a:pathLst>
                <a:path w="43" h="8">
                  <a:moveTo>
                    <a:pt x="0" y="7"/>
                  </a:moveTo>
                  <a:lnTo>
                    <a:pt x="42" y="7"/>
                  </a:lnTo>
                  <a:lnTo>
                    <a:pt x="42" y="0"/>
                  </a:lnTo>
                  <a:lnTo>
                    <a:pt x="0" y="0"/>
                  </a:lnTo>
                  <a:lnTo>
                    <a:pt x="0" y="7"/>
                  </a:lnTo>
                </a:path>
              </a:pathLst>
            </a:custGeom>
            <a:noFill/>
            <a:ln w="9525" cap="flat" cmpd="sng">
              <a:solidFill>
                <a:schemeClr val="tx2"/>
              </a:solidFill>
              <a:prstDash val="solid"/>
              <a:round/>
              <a:headEnd/>
              <a:tailEnd/>
            </a:ln>
            <a:effectLst/>
          </p:spPr>
          <p:txBody>
            <a:bodyPr/>
            <a:lstStyle/>
            <a:p>
              <a:endParaRPr lang="hu-HU"/>
            </a:p>
          </p:txBody>
        </p:sp>
        <p:sp>
          <p:nvSpPr>
            <p:cNvPr id="11455" name="Freeform 191"/>
            <p:cNvSpPr>
              <a:spLocks/>
            </p:cNvSpPr>
            <p:nvPr/>
          </p:nvSpPr>
          <p:spPr bwMode="auto">
            <a:xfrm>
              <a:off x="1550" y="2378"/>
              <a:ext cx="13" cy="19"/>
            </a:xfrm>
            <a:custGeom>
              <a:avLst/>
              <a:gdLst/>
              <a:ahLst/>
              <a:cxnLst>
                <a:cxn ang="0">
                  <a:pos x="6" y="0"/>
                </a:cxn>
                <a:cxn ang="0">
                  <a:pos x="0" y="15"/>
                </a:cxn>
                <a:cxn ang="0">
                  <a:pos x="7" y="18"/>
                </a:cxn>
                <a:cxn ang="0">
                  <a:pos x="12" y="3"/>
                </a:cxn>
                <a:cxn ang="0">
                  <a:pos x="6" y="0"/>
                </a:cxn>
              </a:cxnLst>
              <a:rect l="0" t="0" r="r" b="b"/>
              <a:pathLst>
                <a:path w="13" h="19">
                  <a:moveTo>
                    <a:pt x="6" y="0"/>
                  </a:moveTo>
                  <a:lnTo>
                    <a:pt x="0" y="15"/>
                  </a:lnTo>
                  <a:lnTo>
                    <a:pt x="7" y="18"/>
                  </a:lnTo>
                  <a:lnTo>
                    <a:pt x="12" y="3"/>
                  </a:lnTo>
                  <a:lnTo>
                    <a:pt x="6" y="0"/>
                  </a:lnTo>
                </a:path>
              </a:pathLst>
            </a:custGeom>
            <a:noFill/>
            <a:ln w="9525" cap="flat" cmpd="sng">
              <a:solidFill>
                <a:schemeClr val="tx2"/>
              </a:solidFill>
              <a:prstDash val="solid"/>
              <a:round/>
              <a:headEnd/>
              <a:tailEnd/>
            </a:ln>
            <a:effectLst/>
          </p:spPr>
          <p:txBody>
            <a:bodyPr/>
            <a:lstStyle/>
            <a:p>
              <a:endParaRPr lang="hu-HU"/>
            </a:p>
          </p:txBody>
        </p:sp>
        <p:sp>
          <p:nvSpPr>
            <p:cNvPr id="11456" name="Freeform 192"/>
            <p:cNvSpPr>
              <a:spLocks/>
            </p:cNvSpPr>
            <p:nvPr/>
          </p:nvSpPr>
          <p:spPr bwMode="auto">
            <a:xfrm>
              <a:off x="1594" y="2474"/>
              <a:ext cx="75" cy="8"/>
            </a:xfrm>
            <a:custGeom>
              <a:avLst/>
              <a:gdLst/>
              <a:ahLst/>
              <a:cxnLst>
                <a:cxn ang="0">
                  <a:pos x="0" y="7"/>
                </a:cxn>
                <a:cxn ang="0">
                  <a:pos x="74" y="7"/>
                </a:cxn>
                <a:cxn ang="0">
                  <a:pos x="74" y="0"/>
                </a:cxn>
                <a:cxn ang="0">
                  <a:pos x="0" y="0"/>
                </a:cxn>
                <a:cxn ang="0">
                  <a:pos x="0" y="7"/>
                </a:cxn>
              </a:cxnLst>
              <a:rect l="0" t="0" r="r" b="b"/>
              <a:pathLst>
                <a:path w="75" h="8">
                  <a:moveTo>
                    <a:pt x="0" y="7"/>
                  </a:moveTo>
                  <a:lnTo>
                    <a:pt x="74" y="7"/>
                  </a:lnTo>
                  <a:lnTo>
                    <a:pt x="74" y="0"/>
                  </a:lnTo>
                  <a:lnTo>
                    <a:pt x="0" y="0"/>
                  </a:lnTo>
                  <a:lnTo>
                    <a:pt x="0" y="7"/>
                  </a:lnTo>
                </a:path>
              </a:pathLst>
            </a:custGeom>
            <a:noFill/>
            <a:ln w="9525" cap="flat" cmpd="sng">
              <a:solidFill>
                <a:schemeClr val="tx2"/>
              </a:solidFill>
              <a:prstDash val="solid"/>
              <a:round/>
              <a:headEnd/>
              <a:tailEnd/>
            </a:ln>
            <a:effectLst/>
          </p:spPr>
          <p:txBody>
            <a:bodyPr/>
            <a:lstStyle/>
            <a:p>
              <a:endParaRPr lang="hu-HU"/>
            </a:p>
          </p:txBody>
        </p:sp>
        <p:sp>
          <p:nvSpPr>
            <p:cNvPr id="11457" name="Freeform 193"/>
            <p:cNvSpPr>
              <a:spLocks/>
            </p:cNvSpPr>
            <p:nvPr/>
          </p:nvSpPr>
          <p:spPr bwMode="auto">
            <a:xfrm>
              <a:off x="1663" y="2477"/>
              <a:ext cx="26" cy="10"/>
            </a:xfrm>
            <a:custGeom>
              <a:avLst/>
              <a:gdLst/>
              <a:ahLst/>
              <a:cxnLst>
                <a:cxn ang="0">
                  <a:pos x="0" y="2"/>
                </a:cxn>
                <a:cxn ang="0">
                  <a:pos x="24" y="0"/>
                </a:cxn>
                <a:cxn ang="0">
                  <a:pos x="25" y="7"/>
                </a:cxn>
                <a:cxn ang="0">
                  <a:pos x="1" y="9"/>
                </a:cxn>
                <a:cxn ang="0">
                  <a:pos x="0" y="2"/>
                </a:cxn>
              </a:cxnLst>
              <a:rect l="0" t="0" r="r" b="b"/>
              <a:pathLst>
                <a:path w="26" h="10">
                  <a:moveTo>
                    <a:pt x="0" y="2"/>
                  </a:moveTo>
                  <a:lnTo>
                    <a:pt x="24" y="0"/>
                  </a:lnTo>
                  <a:lnTo>
                    <a:pt x="25" y="7"/>
                  </a:lnTo>
                  <a:lnTo>
                    <a:pt x="1" y="9"/>
                  </a:lnTo>
                  <a:lnTo>
                    <a:pt x="0" y="2"/>
                  </a:lnTo>
                </a:path>
              </a:pathLst>
            </a:custGeom>
            <a:noFill/>
            <a:ln w="9525" cap="flat" cmpd="sng">
              <a:solidFill>
                <a:schemeClr val="tx2"/>
              </a:solidFill>
              <a:prstDash val="solid"/>
              <a:round/>
              <a:headEnd/>
              <a:tailEnd/>
            </a:ln>
            <a:effectLst/>
          </p:spPr>
          <p:txBody>
            <a:bodyPr/>
            <a:lstStyle/>
            <a:p>
              <a:endParaRPr lang="hu-HU"/>
            </a:p>
          </p:txBody>
        </p:sp>
        <p:sp>
          <p:nvSpPr>
            <p:cNvPr id="11458" name="Freeform 194"/>
            <p:cNvSpPr>
              <a:spLocks/>
            </p:cNvSpPr>
            <p:nvPr/>
          </p:nvSpPr>
          <p:spPr bwMode="auto">
            <a:xfrm>
              <a:off x="1682" y="2442"/>
              <a:ext cx="31" cy="39"/>
            </a:xfrm>
            <a:custGeom>
              <a:avLst/>
              <a:gdLst/>
              <a:ahLst/>
              <a:cxnLst>
                <a:cxn ang="0">
                  <a:pos x="0" y="34"/>
                </a:cxn>
                <a:cxn ang="0">
                  <a:pos x="24" y="0"/>
                </a:cxn>
                <a:cxn ang="0">
                  <a:pos x="30" y="4"/>
                </a:cxn>
                <a:cxn ang="0">
                  <a:pos x="6" y="38"/>
                </a:cxn>
                <a:cxn ang="0">
                  <a:pos x="0" y="34"/>
                </a:cxn>
              </a:cxnLst>
              <a:rect l="0" t="0" r="r" b="b"/>
              <a:pathLst>
                <a:path w="31" h="39">
                  <a:moveTo>
                    <a:pt x="0" y="34"/>
                  </a:moveTo>
                  <a:lnTo>
                    <a:pt x="24" y="0"/>
                  </a:lnTo>
                  <a:lnTo>
                    <a:pt x="30" y="4"/>
                  </a:lnTo>
                  <a:lnTo>
                    <a:pt x="6" y="38"/>
                  </a:lnTo>
                  <a:lnTo>
                    <a:pt x="0" y="34"/>
                  </a:lnTo>
                </a:path>
              </a:pathLst>
            </a:custGeom>
            <a:noFill/>
            <a:ln w="9525" cap="flat" cmpd="sng">
              <a:solidFill>
                <a:schemeClr val="tx2"/>
              </a:solidFill>
              <a:prstDash val="solid"/>
              <a:round/>
              <a:headEnd/>
              <a:tailEnd/>
            </a:ln>
            <a:effectLst/>
          </p:spPr>
          <p:txBody>
            <a:bodyPr/>
            <a:lstStyle/>
            <a:p>
              <a:endParaRPr lang="hu-HU"/>
            </a:p>
          </p:txBody>
        </p:sp>
        <p:sp>
          <p:nvSpPr>
            <p:cNvPr id="11459" name="Freeform 195"/>
            <p:cNvSpPr>
              <a:spLocks/>
            </p:cNvSpPr>
            <p:nvPr/>
          </p:nvSpPr>
          <p:spPr bwMode="auto">
            <a:xfrm>
              <a:off x="1682" y="2482"/>
              <a:ext cx="41" cy="37"/>
            </a:xfrm>
            <a:custGeom>
              <a:avLst/>
              <a:gdLst/>
              <a:ahLst/>
              <a:cxnLst>
                <a:cxn ang="0">
                  <a:pos x="0" y="6"/>
                </a:cxn>
                <a:cxn ang="0">
                  <a:pos x="35" y="36"/>
                </a:cxn>
                <a:cxn ang="0">
                  <a:pos x="40" y="30"/>
                </a:cxn>
                <a:cxn ang="0">
                  <a:pos x="5" y="0"/>
                </a:cxn>
                <a:cxn ang="0">
                  <a:pos x="0" y="6"/>
                </a:cxn>
              </a:cxnLst>
              <a:rect l="0" t="0" r="r" b="b"/>
              <a:pathLst>
                <a:path w="41" h="37">
                  <a:moveTo>
                    <a:pt x="0" y="6"/>
                  </a:moveTo>
                  <a:lnTo>
                    <a:pt x="35" y="36"/>
                  </a:lnTo>
                  <a:lnTo>
                    <a:pt x="40" y="30"/>
                  </a:lnTo>
                  <a:lnTo>
                    <a:pt x="5" y="0"/>
                  </a:lnTo>
                  <a:lnTo>
                    <a:pt x="0" y="6"/>
                  </a:lnTo>
                </a:path>
              </a:pathLst>
            </a:custGeom>
            <a:noFill/>
            <a:ln w="9525" cap="flat" cmpd="sng">
              <a:solidFill>
                <a:schemeClr val="tx2"/>
              </a:solidFill>
              <a:prstDash val="solid"/>
              <a:round/>
              <a:headEnd/>
              <a:tailEnd/>
            </a:ln>
            <a:effectLst/>
          </p:spPr>
          <p:txBody>
            <a:bodyPr/>
            <a:lstStyle/>
            <a:p>
              <a:endParaRPr lang="hu-HU"/>
            </a:p>
          </p:txBody>
        </p:sp>
        <p:sp>
          <p:nvSpPr>
            <p:cNvPr id="11460" name="Freeform 196"/>
            <p:cNvSpPr>
              <a:spLocks/>
            </p:cNvSpPr>
            <p:nvPr/>
          </p:nvSpPr>
          <p:spPr bwMode="auto">
            <a:xfrm>
              <a:off x="1454" y="2620"/>
              <a:ext cx="8" cy="97"/>
            </a:xfrm>
            <a:custGeom>
              <a:avLst/>
              <a:gdLst/>
              <a:ahLst/>
              <a:cxnLst>
                <a:cxn ang="0">
                  <a:pos x="0" y="0"/>
                </a:cxn>
                <a:cxn ang="0">
                  <a:pos x="0" y="96"/>
                </a:cxn>
                <a:cxn ang="0">
                  <a:pos x="7" y="96"/>
                </a:cxn>
                <a:cxn ang="0">
                  <a:pos x="7" y="0"/>
                </a:cxn>
                <a:cxn ang="0">
                  <a:pos x="0" y="0"/>
                </a:cxn>
              </a:cxnLst>
              <a:rect l="0" t="0" r="r" b="b"/>
              <a:pathLst>
                <a:path w="8" h="97">
                  <a:moveTo>
                    <a:pt x="0" y="0"/>
                  </a:moveTo>
                  <a:lnTo>
                    <a:pt x="0" y="96"/>
                  </a:lnTo>
                  <a:lnTo>
                    <a:pt x="7" y="96"/>
                  </a:lnTo>
                  <a:lnTo>
                    <a:pt x="7" y="0"/>
                  </a:lnTo>
                  <a:lnTo>
                    <a:pt x="0" y="0"/>
                  </a:lnTo>
                </a:path>
              </a:pathLst>
            </a:custGeom>
            <a:noFill/>
            <a:ln w="9525" cap="flat" cmpd="sng">
              <a:solidFill>
                <a:schemeClr val="tx2"/>
              </a:solidFill>
              <a:prstDash val="solid"/>
              <a:round/>
              <a:headEnd/>
              <a:tailEnd/>
            </a:ln>
            <a:effectLst/>
          </p:spPr>
          <p:txBody>
            <a:bodyPr/>
            <a:lstStyle/>
            <a:p>
              <a:endParaRPr lang="hu-HU"/>
            </a:p>
          </p:txBody>
        </p:sp>
        <p:sp>
          <p:nvSpPr>
            <p:cNvPr id="11461" name="Freeform 197"/>
            <p:cNvSpPr>
              <a:spLocks/>
            </p:cNvSpPr>
            <p:nvPr/>
          </p:nvSpPr>
          <p:spPr bwMode="auto">
            <a:xfrm>
              <a:off x="1414" y="2713"/>
              <a:ext cx="34" cy="40"/>
            </a:xfrm>
            <a:custGeom>
              <a:avLst/>
              <a:gdLst/>
              <a:ahLst/>
              <a:cxnLst>
                <a:cxn ang="0">
                  <a:pos x="27" y="0"/>
                </a:cxn>
                <a:cxn ang="0">
                  <a:pos x="0" y="35"/>
                </a:cxn>
                <a:cxn ang="0">
                  <a:pos x="6" y="39"/>
                </a:cxn>
                <a:cxn ang="0">
                  <a:pos x="33" y="5"/>
                </a:cxn>
                <a:cxn ang="0">
                  <a:pos x="27" y="0"/>
                </a:cxn>
              </a:cxnLst>
              <a:rect l="0" t="0" r="r" b="b"/>
              <a:pathLst>
                <a:path w="34" h="40">
                  <a:moveTo>
                    <a:pt x="27" y="0"/>
                  </a:moveTo>
                  <a:lnTo>
                    <a:pt x="0" y="35"/>
                  </a:lnTo>
                  <a:lnTo>
                    <a:pt x="6" y="39"/>
                  </a:lnTo>
                  <a:lnTo>
                    <a:pt x="33" y="5"/>
                  </a:lnTo>
                  <a:lnTo>
                    <a:pt x="27" y="0"/>
                  </a:lnTo>
                </a:path>
              </a:pathLst>
            </a:custGeom>
            <a:noFill/>
            <a:ln w="9525" cap="flat" cmpd="sng">
              <a:solidFill>
                <a:schemeClr val="tx2"/>
              </a:solidFill>
              <a:prstDash val="solid"/>
              <a:round/>
              <a:headEnd/>
              <a:tailEnd/>
            </a:ln>
            <a:effectLst/>
          </p:spPr>
          <p:txBody>
            <a:bodyPr/>
            <a:lstStyle/>
            <a:p>
              <a:endParaRPr lang="hu-HU"/>
            </a:p>
          </p:txBody>
        </p:sp>
        <p:sp>
          <p:nvSpPr>
            <p:cNvPr id="11462" name="Freeform 198"/>
            <p:cNvSpPr>
              <a:spLocks/>
            </p:cNvSpPr>
            <p:nvPr/>
          </p:nvSpPr>
          <p:spPr bwMode="auto">
            <a:xfrm>
              <a:off x="1460" y="2718"/>
              <a:ext cx="28" cy="35"/>
            </a:xfrm>
            <a:custGeom>
              <a:avLst/>
              <a:gdLst/>
              <a:ahLst/>
              <a:cxnLst>
                <a:cxn ang="0">
                  <a:pos x="0" y="5"/>
                </a:cxn>
                <a:cxn ang="0">
                  <a:pos x="21" y="34"/>
                </a:cxn>
                <a:cxn ang="0">
                  <a:pos x="27" y="30"/>
                </a:cxn>
                <a:cxn ang="0">
                  <a:pos x="6" y="0"/>
                </a:cxn>
                <a:cxn ang="0">
                  <a:pos x="0" y="5"/>
                </a:cxn>
              </a:cxnLst>
              <a:rect l="0" t="0" r="r" b="b"/>
              <a:pathLst>
                <a:path w="28" h="35">
                  <a:moveTo>
                    <a:pt x="0" y="5"/>
                  </a:moveTo>
                  <a:lnTo>
                    <a:pt x="21" y="34"/>
                  </a:lnTo>
                  <a:lnTo>
                    <a:pt x="27" y="30"/>
                  </a:lnTo>
                  <a:lnTo>
                    <a:pt x="6" y="0"/>
                  </a:lnTo>
                  <a:lnTo>
                    <a:pt x="0" y="5"/>
                  </a:lnTo>
                </a:path>
              </a:pathLst>
            </a:custGeom>
            <a:noFill/>
            <a:ln w="9525" cap="flat" cmpd="sng">
              <a:solidFill>
                <a:schemeClr val="tx2"/>
              </a:solidFill>
              <a:prstDash val="solid"/>
              <a:round/>
              <a:headEnd/>
              <a:tailEnd/>
            </a:ln>
            <a:effectLst/>
          </p:spPr>
          <p:txBody>
            <a:bodyPr/>
            <a:lstStyle/>
            <a:p>
              <a:endParaRPr lang="hu-HU"/>
            </a:p>
          </p:txBody>
        </p:sp>
        <p:sp>
          <p:nvSpPr>
            <p:cNvPr id="11463" name="Freeform 199"/>
            <p:cNvSpPr>
              <a:spLocks/>
            </p:cNvSpPr>
            <p:nvPr/>
          </p:nvSpPr>
          <p:spPr bwMode="auto">
            <a:xfrm>
              <a:off x="1567" y="2566"/>
              <a:ext cx="73" cy="61"/>
            </a:xfrm>
            <a:custGeom>
              <a:avLst/>
              <a:gdLst/>
              <a:ahLst/>
              <a:cxnLst>
                <a:cxn ang="0">
                  <a:pos x="0" y="6"/>
                </a:cxn>
                <a:cxn ang="0">
                  <a:pos x="67" y="60"/>
                </a:cxn>
                <a:cxn ang="0">
                  <a:pos x="72" y="54"/>
                </a:cxn>
                <a:cxn ang="0">
                  <a:pos x="5" y="0"/>
                </a:cxn>
                <a:cxn ang="0">
                  <a:pos x="0" y="6"/>
                </a:cxn>
              </a:cxnLst>
              <a:rect l="0" t="0" r="r" b="b"/>
              <a:pathLst>
                <a:path w="73" h="61">
                  <a:moveTo>
                    <a:pt x="0" y="6"/>
                  </a:moveTo>
                  <a:lnTo>
                    <a:pt x="67" y="60"/>
                  </a:lnTo>
                  <a:lnTo>
                    <a:pt x="72" y="54"/>
                  </a:lnTo>
                  <a:lnTo>
                    <a:pt x="5" y="0"/>
                  </a:lnTo>
                  <a:lnTo>
                    <a:pt x="0" y="6"/>
                  </a:lnTo>
                </a:path>
              </a:pathLst>
            </a:custGeom>
            <a:noFill/>
            <a:ln w="9525" cap="flat" cmpd="sng">
              <a:solidFill>
                <a:schemeClr val="tx2"/>
              </a:solidFill>
              <a:prstDash val="solid"/>
              <a:round/>
              <a:headEnd/>
              <a:tailEnd/>
            </a:ln>
            <a:effectLst/>
          </p:spPr>
          <p:txBody>
            <a:bodyPr/>
            <a:lstStyle/>
            <a:p>
              <a:endParaRPr lang="hu-HU"/>
            </a:p>
          </p:txBody>
        </p:sp>
        <p:sp>
          <p:nvSpPr>
            <p:cNvPr id="11464" name="Freeform 200"/>
            <p:cNvSpPr>
              <a:spLocks/>
            </p:cNvSpPr>
            <p:nvPr/>
          </p:nvSpPr>
          <p:spPr bwMode="auto">
            <a:xfrm>
              <a:off x="1636" y="2612"/>
              <a:ext cx="37" cy="15"/>
            </a:xfrm>
            <a:custGeom>
              <a:avLst/>
              <a:gdLst/>
              <a:ahLst/>
              <a:cxnLst>
                <a:cxn ang="0">
                  <a:pos x="0" y="7"/>
                </a:cxn>
                <a:cxn ang="0">
                  <a:pos x="34" y="0"/>
                </a:cxn>
                <a:cxn ang="0">
                  <a:pos x="36" y="7"/>
                </a:cxn>
                <a:cxn ang="0">
                  <a:pos x="1" y="14"/>
                </a:cxn>
                <a:cxn ang="0">
                  <a:pos x="0" y="7"/>
                </a:cxn>
              </a:cxnLst>
              <a:rect l="0" t="0" r="r" b="b"/>
              <a:pathLst>
                <a:path w="37" h="15">
                  <a:moveTo>
                    <a:pt x="0" y="7"/>
                  </a:moveTo>
                  <a:lnTo>
                    <a:pt x="34" y="0"/>
                  </a:lnTo>
                  <a:lnTo>
                    <a:pt x="36" y="7"/>
                  </a:lnTo>
                  <a:lnTo>
                    <a:pt x="1" y="14"/>
                  </a:lnTo>
                  <a:lnTo>
                    <a:pt x="0" y="7"/>
                  </a:lnTo>
                </a:path>
              </a:pathLst>
            </a:custGeom>
            <a:noFill/>
            <a:ln w="9525" cap="flat" cmpd="sng">
              <a:solidFill>
                <a:schemeClr val="tx2"/>
              </a:solidFill>
              <a:prstDash val="solid"/>
              <a:round/>
              <a:headEnd/>
              <a:tailEnd/>
            </a:ln>
            <a:effectLst/>
          </p:spPr>
          <p:txBody>
            <a:bodyPr/>
            <a:lstStyle/>
            <a:p>
              <a:endParaRPr lang="hu-HU"/>
            </a:p>
          </p:txBody>
        </p:sp>
        <p:sp>
          <p:nvSpPr>
            <p:cNvPr id="11465" name="Freeform 201"/>
            <p:cNvSpPr>
              <a:spLocks/>
            </p:cNvSpPr>
            <p:nvPr/>
          </p:nvSpPr>
          <p:spPr bwMode="auto">
            <a:xfrm>
              <a:off x="1622" y="2627"/>
              <a:ext cx="11" cy="46"/>
            </a:xfrm>
            <a:custGeom>
              <a:avLst/>
              <a:gdLst/>
              <a:ahLst/>
              <a:cxnLst>
                <a:cxn ang="0">
                  <a:pos x="3" y="0"/>
                </a:cxn>
                <a:cxn ang="0">
                  <a:pos x="0" y="44"/>
                </a:cxn>
                <a:cxn ang="0">
                  <a:pos x="8" y="45"/>
                </a:cxn>
                <a:cxn ang="0">
                  <a:pos x="10" y="1"/>
                </a:cxn>
                <a:cxn ang="0">
                  <a:pos x="3" y="0"/>
                </a:cxn>
              </a:cxnLst>
              <a:rect l="0" t="0" r="r" b="b"/>
              <a:pathLst>
                <a:path w="11" h="46">
                  <a:moveTo>
                    <a:pt x="3" y="0"/>
                  </a:moveTo>
                  <a:lnTo>
                    <a:pt x="0" y="44"/>
                  </a:lnTo>
                  <a:lnTo>
                    <a:pt x="8" y="45"/>
                  </a:lnTo>
                  <a:lnTo>
                    <a:pt x="10" y="1"/>
                  </a:lnTo>
                  <a:lnTo>
                    <a:pt x="3" y="0"/>
                  </a:lnTo>
                </a:path>
              </a:pathLst>
            </a:custGeom>
            <a:noFill/>
            <a:ln w="9525" cap="flat" cmpd="sng">
              <a:solidFill>
                <a:schemeClr val="tx2"/>
              </a:solidFill>
              <a:prstDash val="solid"/>
              <a:round/>
              <a:headEnd/>
              <a:tailEnd/>
            </a:ln>
            <a:effectLst/>
          </p:spPr>
          <p:txBody>
            <a:bodyPr/>
            <a:lstStyle/>
            <a:p>
              <a:endParaRPr lang="hu-HU"/>
            </a:p>
          </p:txBody>
        </p:sp>
        <p:sp>
          <p:nvSpPr>
            <p:cNvPr id="11466" name="Freeform 202"/>
            <p:cNvSpPr>
              <a:spLocks/>
            </p:cNvSpPr>
            <p:nvPr/>
          </p:nvSpPr>
          <p:spPr bwMode="auto">
            <a:xfrm>
              <a:off x="1268" y="2566"/>
              <a:ext cx="73" cy="65"/>
            </a:xfrm>
            <a:custGeom>
              <a:avLst/>
              <a:gdLst/>
              <a:ahLst/>
              <a:cxnLst>
                <a:cxn ang="0">
                  <a:pos x="67" y="0"/>
                </a:cxn>
                <a:cxn ang="0">
                  <a:pos x="0" y="58"/>
                </a:cxn>
                <a:cxn ang="0">
                  <a:pos x="5" y="64"/>
                </a:cxn>
                <a:cxn ang="0">
                  <a:pos x="72" y="5"/>
                </a:cxn>
                <a:cxn ang="0">
                  <a:pos x="67" y="0"/>
                </a:cxn>
              </a:cxnLst>
              <a:rect l="0" t="0" r="r" b="b"/>
              <a:pathLst>
                <a:path w="73" h="65">
                  <a:moveTo>
                    <a:pt x="67" y="0"/>
                  </a:moveTo>
                  <a:lnTo>
                    <a:pt x="0" y="58"/>
                  </a:lnTo>
                  <a:lnTo>
                    <a:pt x="5" y="64"/>
                  </a:lnTo>
                  <a:lnTo>
                    <a:pt x="72" y="5"/>
                  </a:lnTo>
                  <a:lnTo>
                    <a:pt x="67" y="0"/>
                  </a:lnTo>
                </a:path>
              </a:pathLst>
            </a:custGeom>
            <a:noFill/>
            <a:ln w="9525" cap="flat" cmpd="sng">
              <a:solidFill>
                <a:schemeClr val="tx2"/>
              </a:solidFill>
              <a:prstDash val="solid"/>
              <a:round/>
              <a:headEnd/>
              <a:tailEnd/>
            </a:ln>
            <a:effectLst/>
          </p:spPr>
          <p:txBody>
            <a:bodyPr/>
            <a:lstStyle/>
            <a:p>
              <a:endParaRPr lang="hu-HU"/>
            </a:p>
          </p:txBody>
        </p:sp>
        <p:sp>
          <p:nvSpPr>
            <p:cNvPr id="11467" name="Freeform 203"/>
            <p:cNvSpPr>
              <a:spLocks/>
            </p:cNvSpPr>
            <p:nvPr/>
          </p:nvSpPr>
          <p:spPr bwMode="auto">
            <a:xfrm>
              <a:off x="1222" y="2616"/>
              <a:ext cx="50" cy="16"/>
            </a:xfrm>
            <a:custGeom>
              <a:avLst/>
              <a:gdLst/>
              <a:ahLst/>
              <a:cxnLst>
                <a:cxn ang="0">
                  <a:pos x="48" y="15"/>
                </a:cxn>
                <a:cxn ang="0">
                  <a:pos x="0" y="8"/>
                </a:cxn>
                <a:cxn ang="0">
                  <a:pos x="1" y="0"/>
                </a:cxn>
                <a:cxn ang="0">
                  <a:pos x="49" y="8"/>
                </a:cxn>
                <a:cxn ang="0">
                  <a:pos x="48" y="15"/>
                </a:cxn>
              </a:cxnLst>
              <a:rect l="0" t="0" r="r" b="b"/>
              <a:pathLst>
                <a:path w="50" h="16">
                  <a:moveTo>
                    <a:pt x="48" y="15"/>
                  </a:moveTo>
                  <a:lnTo>
                    <a:pt x="0" y="8"/>
                  </a:lnTo>
                  <a:lnTo>
                    <a:pt x="1" y="0"/>
                  </a:lnTo>
                  <a:lnTo>
                    <a:pt x="49" y="8"/>
                  </a:lnTo>
                  <a:lnTo>
                    <a:pt x="48" y="15"/>
                  </a:lnTo>
                </a:path>
              </a:pathLst>
            </a:custGeom>
            <a:noFill/>
            <a:ln w="9525" cap="flat" cmpd="sng">
              <a:solidFill>
                <a:schemeClr val="tx2"/>
              </a:solidFill>
              <a:prstDash val="solid"/>
              <a:round/>
              <a:headEnd/>
              <a:tailEnd/>
            </a:ln>
            <a:effectLst/>
          </p:spPr>
          <p:txBody>
            <a:bodyPr/>
            <a:lstStyle/>
            <a:p>
              <a:endParaRPr lang="hu-HU"/>
            </a:p>
          </p:txBody>
        </p:sp>
        <p:sp>
          <p:nvSpPr>
            <p:cNvPr id="11468" name="Freeform 204"/>
            <p:cNvSpPr>
              <a:spLocks/>
            </p:cNvSpPr>
            <p:nvPr/>
          </p:nvSpPr>
          <p:spPr bwMode="auto">
            <a:xfrm>
              <a:off x="1259" y="2636"/>
              <a:ext cx="16" cy="35"/>
            </a:xfrm>
            <a:custGeom>
              <a:avLst/>
              <a:gdLst/>
              <a:ahLst/>
              <a:cxnLst>
                <a:cxn ang="0">
                  <a:pos x="0" y="2"/>
                </a:cxn>
                <a:cxn ang="0">
                  <a:pos x="8" y="34"/>
                </a:cxn>
                <a:cxn ang="0">
                  <a:pos x="15" y="32"/>
                </a:cxn>
                <a:cxn ang="0">
                  <a:pos x="7" y="0"/>
                </a:cxn>
                <a:cxn ang="0">
                  <a:pos x="0" y="2"/>
                </a:cxn>
              </a:cxnLst>
              <a:rect l="0" t="0" r="r" b="b"/>
              <a:pathLst>
                <a:path w="16" h="35">
                  <a:moveTo>
                    <a:pt x="0" y="2"/>
                  </a:moveTo>
                  <a:lnTo>
                    <a:pt x="8" y="34"/>
                  </a:lnTo>
                  <a:lnTo>
                    <a:pt x="15" y="32"/>
                  </a:lnTo>
                  <a:lnTo>
                    <a:pt x="7" y="0"/>
                  </a:lnTo>
                  <a:lnTo>
                    <a:pt x="0" y="2"/>
                  </a:lnTo>
                </a:path>
              </a:pathLst>
            </a:custGeom>
            <a:noFill/>
            <a:ln w="9525" cap="flat" cmpd="sng">
              <a:solidFill>
                <a:schemeClr val="tx2"/>
              </a:solidFill>
              <a:prstDash val="solid"/>
              <a:round/>
              <a:headEnd/>
              <a:tailEnd/>
            </a:ln>
            <a:effectLst/>
          </p:spPr>
          <p:txBody>
            <a:bodyPr/>
            <a:lstStyle/>
            <a:p>
              <a:endParaRPr lang="hu-HU"/>
            </a:p>
          </p:txBody>
        </p:sp>
        <p:sp>
          <p:nvSpPr>
            <p:cNvPr id="11469" name="Freeform 205"/>
            <p:cNvSpPr>
              <a:spLocks/>
            </p:cNvSpPr>
            <p:nvPr/>
          </p:nvSpPr>
          <p:spPr bwMode="auto">
            <a:xfrm>
              <a:off x="1258" y="2364"/>
              <a:ext cx="85" cy="55"/>
            </a:xfrm>
            <a:custGeom>
              <a:avLst/>
              <a:gdLst/>
              <a:ahLst/>
              <a:cxnLst>
                <a:cxn ang="0">
                  <a:pos x="80" y="54"/>
                </a:cxn>
                <a:cxn ang="0">
                  <a:pos x="0" y="7"/>
                </a:cxn>
                <a:cxn ang="0">
                  <a:pos x="4" y="0"/>
                </a:cxn>
                <a:cxn ang="0">
                  <a:pos x="84" y="47"/>
                </a:cxn>
                <a:cxn ang="0">
                  <a:pos x="80" y="54"/>
                </a:cxn>
              </a:cxnLst>
              <a:rect l="0" t="0" r="r" b="b"/>
              <a:pathLst>
                <a:path w="85" h="55">
                  <a:moveTo>
                    <a:pt x="80" y="54"/>
                  </a:moveTo>
                  <a:lnTo>
                    <a:pt x="0" y="7"/>
                  </a:lnTo>
                  <a:lnTo>
                    <a:pt x="4" y="0"/>
                  </a:lnTo>
                  <a:lnTo>
                    <a:pt x="84" y="47"/>
                  </a:lnTo>
                  <a:lnTo>
                    <a:pt x="80" y="54"/>
                  </a:lnTo>
                </a:path>
              </a:pathLst>
            </a:custGeom>
            <a:noFill/>
            <a:ln w="9525" cap="flat" cmpd="sng">
              <a:solidFill>
                <a:schemeClr val="tx2"/>
              </a:solidFill>
              <a:prstDash val="solid"/>
              <a:round/>
              <a:headEnd/>
              <a:tailEnd/>
            </a:ln>
            <a:effectLst/>
          </p:spPr>
          <p:txBody>
            <a:bodyPr/>
            <a:lstStyle/>
            <a:p>
              <a:endParaRPr lang="hu-HU"/>
            </a:p>
          </p:txBody>
        </p:sp>
        <p:sp>
          <p:nvSpPr>
            <p:cNvPr id="11470" name="Freeform 206"/>
            <p:cNvSpPr>
              <a:spLocks/>
            </p:cNvSpPr>
            <p:nvPr/>
          </p:nvSpPr>
          <p:spPr bwMode="auto">
            <a:xfrm>
              <a:off x="1219" y="2364"/>
              <a:ext cx="43" cy="18"/>
            </a:xfrm>
            <a:custGeom>
              <a:avLst/>
              <a:gdLst/>
              <a:ahLst/>
              <a:cxnLst>
                <a:cxn ang="0">
                  <a:pos x="40" y="0"/>
                </a:cxn>
                <a:cxn ang="0">
                  <a:pos x="0" y="10"/>
                </a:cxn>
                <a:cxn ang="0">
                  <a:pos x="2" y="17"/>
                </a:cxn>
                <a:cxn ang="0">
                  <a:pos x="42" y="7"/>
                </a:cxn>
                <a:cxn ang="0">
                  <a:pos x="40" y="0"/>
                </a:cxn>
              </a:cxnLst>
              <a:rect l="0" t="0" r="r" b="b"/>
              <a:pathLst>
                <a:path w="43" h="18">
                  <a:moveTo>
                    <a:pt x="40" y="0"/>
                  </a:moveTo>
                  <a:lnTo>
                    <a:pt x="0" y="10"/>
                  </a:lnTo>
                  <a:lnTo>
                    <a:pt x="2" y="17"/>
                  </a:lnTo>
                  <a:lnTo>
                    <a:pt x="42" y="7"/>
                  </a:lnTo>
                  <a:lnTo>
                    <a:pt x="40" y="0"/>
                  </a:lnTo>
                </a:path>
              </a:pathLst>
            </a:custGeom>
            <a:noFill/>
            <a:ln w="9525" cap="flat" cmpd="sng">
              <a:solidFill>
                <a:schemeClr val="tx2"/>
              </a:solidFill>
              <a:prstDash val="solid"/>
              <a:round/>
              <a:headEnd/>
              <a:tailEnd/>
            </a:ln>
            <a:effectLst/>
          </p:spPr>
          <p:txBody>
            <a:bodyPr/>
            <a:lstStyle/>
            <a:p>
              <a:endParaRPr lang="hu-HU"/>
            </a:p>
          </p:txBody>
        </p:sp>
        <p:sp>
          <p:nvSpPr>
            <p:cNvPr id="11471" name="Freeform 207"/>
            <p:cNvSpPr>
              <a:spLocks/>
            </p:cNvSpPr>
            <p:nvPr/>
          </p:nvSpPr>
          <p:spPr bwMode="auto">
            <a:xfrm>
              <a:off x="1254" y="2331"/>
              <a:ext cx="8" cy="35"/>
            </a:xfrm>
            <a:custGeom>
              <a:avLst/>
              <a:gdLst/>
              <a:ahLst/>
              <a:cxnLst>
                <a:cxn ang="0">
                  <a:pos x="0" y="34"/>
                </a:cxn>
                <a:cxn ang="0">
                  <a:pos x="0" y="0"/>
                </a:cxn>
                <a:cxn ang="0">
                  <a:pos x="7" y="0"/>
                </a:cxn>
                <a:cxn ang="0">
                  <a:pos x="7" y="34"/>
                </a:cxn>
                <a:cxn ang="0">
                  <a:pos x="0" y="34"/>
                </a:cxn>
              </a:cxnLst>
              <a:rect l="0" t="0" r="r" b="b"/>
              <a:pathLst>
                <a:path w="8" h="35">
                  <a:moveTo>
                    <a:pt x="0" y="34"/>
                  </a:moveTo>
                  <a:lnTo>
                    <a:pt x="0" y="0"/>
                  </a:lnTo>
                  <a:lnTo>
                    <a:pt x="7" y="0"/>
                  </a:lnTo>
                  <a:lnTo>
                    <a:pt x="7" y="34"/>
                  </a:lnTo>
                  <a:lnTo>
                    <a:pt x="0" y="34"/>
                  </a:lnTo>
                </a:path>
              </a:pathLst>
            </a:custGeom>
            <a:noFill/>
            <a:ln w="9525" cap="flat" cmpd="sng">
              <a:solidFill>
                <a:schemeClr val="tx2"/>
              </a:solidFill>
              <a:prstDash val="solid"/>
              <a:round/>
              <a:headEnd/>
              <a:tailEnd/>
            </a:ln>
            <a:effectLst/>
          </p:spPr>
          <p:txBody>
            <a:bodyPr/>
            <a:lstStyle/>
            <a:p>
              <a:endParaRPr lang="hu-HU"/>
            </a:p>
          </p:txBody>
        </p:sp>
      </p:grpSp>
      <p:grpSp>
        <p:nvGrpSpPr>
          <p:cNvPr id="11472" name="Group 208"/>
          <p:cNvGrpSpPr>
            <a:grpSpLocks/>
          </p:cNvGrpSpPr>
          <p:nvPr/>
        </p:nvGrpSpPr>
        <p:grpSpPr bwMode="auto">
          <a:xfrm>
            <a:off x="3344863" y="4268788"/>
            <a:ext cx="800100" cy="815975"/>
            <a:chOff x="2107" y="2689"/>
            <a:chExt cx="504" cy="514"/>
          </a:xfrm>
        </p:grpSpPr>
        <p:sp>
          <p:nvSpPr>
            <p:cNvPr id="11473" name="Oval 209"/>
            <p:cNvSpPr>
              <a:spLocks noChangeArrowheads="1"/>
            </p:cNvSpPr>
            <p:nvPr/>
          </p:nvSpPr>
          <p:spPr bwMode="auto">
            <a:xfrm>
              <a:off x="2200" y="2802"/>
              <a:ext cx="290" cy="284"/>
            </a:xfrm>
            <a:prstGeom prst="ellipse">
              <a:avLst/>
            </a:prstGeom>
            <a:noFill/>
            <a:ln w="9525">
              <a:solidFill>
                <a:schemeClr val="tx2"/>
              </a:solidFill>
              <a:round/>
              <a:headEnd/>
              <a:tailEnd/>
            </a:ln>
            <a:effectLst/>
          </p:spPr>
          <p:txBody>
            <a:bodyPr wrap="none" anchor="ctr"/>
            <a:lstStyle/>
            <a:p>
              <a:endParaRPr lang="hu-HU"/>
            </a:p>
          </p:txBody>
        </p:sp>
        <p:sp>
          <p:nvSpPr>
            <p:cNvPr id="11474" name="Oval 210" descr="Vastag átlós felfelé"/>
            <p:cNvSpPr>
              <a:spLocks noChangeArrowheads="1"/>
            </p:cNvSpPr>
            <p:nvPr/>
          </p:nvSpPr>
          <p:spPr bwMode="auto">
            <a:xfrm>
              <a:off x="2238" y="2866"/>
              <a:ext cx="140" cy="137"/>
            </a:xfrm>
            <a:prstGeom prst="ellipse">
              <a:avLst/>
            </a:prstGeom>
            <a:pattFill prst="wdUpDiag">
              <a:fgClr>
                <a:schemeClr val="tx2"/>
              </a:fgClr>
              <a:bgClr>
                <a:schemeClr val="bg1"/>
              </a:bgClr>
            </a:pattFill>
            <a:ln w="9525">
              <a:solidFill>
                <a:schemeClr val="tx2"/>
              </a:solidFill>
              <a:round/>
              <a:headEnd/>
              <a:tailEnd/>
            </a:ln>
            <a:effectLst/>
          </p:spPr>
          <p:txBody>
            <a:bodyPr wrap="none" anchor="ctr"/>
            <a:lstStyle/>
            <a:p>
              <a:endParaRPr lang="hu-HU"/>
            </a:p>
          </p:txBody>
        </p:sp>
        <p:sp>
          <p:nvSpPr>
            <p:cNvPr id="11475" name="Freeform 211"/>
            <p:cNvSpPr>
              <a:spLocks/>
            </p:cNvSpPr>
            <p:nvPr/>
          </p:nvSpPr>
          <p:spPr bwMode="auto">
            <a:xfrm>
              <a:off x="2334" y="2719"/>
              <a:ext cx="8" cy="94"/>
            </a:xfrm>
            <a:custGeom>
              <a:avLst/>
              <a:gdLst/>
              <a:ahLst/>
              <a:cxnLst>
                <a:cxn ang="0">
                  <a:pos x="0" y="0"/>
                </a:cxn>
                <a:cxn ang="0">
                  <a:pos x="0" y="93"/>
                </a:cxn>
                <a:cxn ang="0">
                  <a:pos x="7" y="93"/>
                </a:cxn>
                <a:cxn ang="0">
                  <a:pos x="7" y="0"/>
                </a:cxn>
                <a:cxn ang="0">
                  <a:pos x="0" y="0"/>
                </a:cxn>
              </a:cxnLst>
              <a:rect l="0" t="0" r="r" b="b"/>
              <a:pathLst>
                <a:path w="8" h="94">
                  <a:moveTo>
                    <a:pt x="0" y="0"/>
                  </a:moveTo>
                  <a:lnTo>
                    <a:pt x="0" y="93"/>
                  </a:lnTo>
                  <a:lnTo>
                    <a:pt x="7" y="93"/>
                  </a:lnTo>
                  <a:lnTo>
                    <a:pt x="7" y="0"/>
                  </a:lnTo>
                  <a:lnTo>
                    <a:pt x="0" y="0"/>
                  </a:lnTo>
                </a:path>
              </a:pathLst>
            </a:custGeom>
            <a:noFill/>
            <a:ln w="9525" cap="flat" cmpd="sng">
              <a:solidFill>
                <a:schemeClr val="tx2"/>
              </a:solidFill>
              <a:prstDash val="solid"/>
              <a:round/>
              <a:headEnd/>
              <a:tailEnd/>
            </a:ln>
            <a:effectLst/>
          </p:spPr>
          <p:txBody>
            <a:bodyPr/>
            <a:lstStyle/>
            <a:p>
              <a:endParaRPr lang="hu-HU"/>
            </a:p>
          </p:txBody>
        </p:sp>
        <p:sp>
          <p:nvSpPr>
            <p:cNvPr id="11476" name="Freeform 212"/>
            <p:cNvSpPr>
              <a:spLocks/>
            </p:cNvSpPr>
            <p:nvPr/>
          </p:nvSpPr>
          <p:spPr bwMode="auto">
            <a:xfrm>
              <a:off x="2293" y="2691"/>
              <a:ext cx="50" cy="35"/>
            </a:xfrm>
            <a:custGeom>
              <a:avLst/>
              <a:gdLst/>
              <a:ahLst/>
              <a:cxnLst>
                <a:cxn ang="0">
                  <a:pos x="0" y="7"/>
                </a:cxn>
                <a:cxn ang="0">
                  <a:pos x="45" y="34"/>
                </a:cxn>
                <a:cxn ang="0">
                  <a:pos x="49" y="27"/>
                </a:cxn>
                <a:cxn ang="0">
                  <a:pos x="4" y="0"/>
                </a:cxn>
                <a:cxn ang="0">
                  <a:pos x="0" y="7"/>
                </a:cxn>
              </a:cxnLst>
              <a:rect l="0" t="0" r="r" b="b"/>
              <a:pathLst>
                <a:path w="50" h="35">
                  <a:moveTo>
                    <a:pt x="0" y="7"/>
                  </a:moveTo>
                  <a:lnTo>
                    <a:pt x="45" y="34"/>
                  </a:lnTo>
                  <a:lnTo>
                    <a:pt x="49" y="27"/>
                  </a:lnTo>
                  <a:lnTo>
                    <a:pt x="4" y="0"/>
                  </a:lnTo>
                  <a:lnTo>
                    <a:pt x="0" y="7"/>
                  </a:lnTo>
                </a:path>
              </a:pathLst>
            </a:custGeom>
            <a:noFill/>
            <a:ln w="9525" cap="flat" cmpd="sng">
              <a:solidFill>
                <a:schemeClr val="tx2"/>
              </a:solidFill>
              <a:prstDash val="solid"/>
              <a:round/>
              <a:headEnd/>
              <a:tailEnd/>
            </a:ln>
            <a:effectLst/>
          </p:spPr>
          <p:txBody>
            <a:bodyPr/>
            <a:lstStyle/>
            <a:p>
              <a:endParaRPr lang="hu-HU"/>
            </a:p>
          </p:txBody>
        </p:sp>
        <p:sp>
          <p:nvSpPr>
            <p:cNvPr id="11477" name="Freeform 213"/>
            <p:cNvSpPr>
              <a:spLocks/>
            </p:cNvSpPr>
            <p:nvPr/>
          </p:nvSpPr>
          <p:spPr bwMode="auto">
            <a:xfrm>
              <a:off x="2340" y="2689"/>
              <a:ext cx="41" cy="38"/>
            </a:xfrm>
            <a:custGeom>
              <a:avLst/>
              <a:gdLst/>
              <a:ahLst/>
              <a:cxnLst>
                <a:cxn ang="0">
                  <a:pos x="0" y="32"/>
                </a:cxn>
                <a:cxn ang="0">
                  <a:pos x="35" y="0"/>
                </a:cxn>
                <a:cxn ang="0">
                  <a:pos x="40" y="5"/>
                </a:cxn>
                <a:cxn ang="0">
                  <a:pos x="6" y="37"/>
                </a:cxn>
                <a:cxn ang="0">
                  <a:pos x="0" y="32"/>
                </a:cxn>
              </a:cxnLst>
              <a:rect l="0" t="0" r="r" b="b"/>
              <a:pathLst>
                <a:path w="41" h="38">
                  <a:moveTo>
                    <a:pt x="0" y="32"/>
                  </a:moveTo>
                  <a:lnTo>
                    <a:pt x="35" y="0"/>
                  </a:lnTo>
                  <a:lnTo>
                    <a:pt x="40" y="5"/>
                  </a:lnTo>
                  <a:lnTo>
                    <a:pt x="6" y="37"/>
                  </a:lnTo>
                  <a:lnTo>
                    <a:pt x="0" y="32"/>
                  </a:lnTo>
                </a:path>
              </a:pathLst>
            </a:custGeom>
            <a:noFill/>
            <a:ln w="9525" cap="flat" cmpd="sng">
              <a:solidFill>
                <a:schemeClr val="tx2"/>
              </a:solidFill>
              <a:prstDash val="solid"/>
              <a:round/>
              <a:headEnd/>
              <a:tailEnd/>
            </a:ln>
            <a:effectLst/>
          </p:spPr>
          <p:txBody>
            <a:bodyPr/>
            <a:lstStyle/>
            <a:p>
              <a:endParaRPr lang="hu-HU"/>
            </a:p>
          </p:txBody>
        </p:sp>
        <p:sp>
          <p:nvSpPr>
            <p:cNvPr id="11478" name="Freeform 214"/>
            <p:cNvSpPr>
              <a:spLocks/>
            </p:cNvSpPr>
            <p:nvPr/>
          </p:nvSpPr>
          <p:spPr bwMode="auto">
            <a:xfrm>
              <a:off x="2445" y="2772"/>
              <a:ext cx="75" cy="66"/>
            </a:xfrm>
            <a:custGeom>
              <a:avLst/>
              <a:gdLst/>
              <a:ahLst/>
              <a:cxnLst>
                <a:cxn ang="0">
                  <a:pos x="0" y="59"/>
                </a:cxn>
                <a:cxn ang="0">
                  <a:pos x="69" y="0"/>
                </a:cxn>
                <a:cxn ang="0">
                  <a:pos x="74" y="6"/>
                </a:cxn>
                <a:cxn ang="0">
                  <a:pos x="5" y="65"/>
                </a:cxn>
                <a:cxn ang="0">
                  <a:pos x="0" y="59"/>
                </a:cxn>
              </a:cxnLst>
              <a:rect l="0" t="0" r="r" b="b"/>
              <a:pathLst>
                <a:path w="75" h="66">
                  <a:moveTo>
                    <a:pt x="0" y="59"/>
                  </a:moveTo>
                  <a:lnTo>
                    <a:pt x="69" y="0"/>
                  </a:lnTo>
                  <a:lnTo>
                    <a:pt x="74" y="6"/>
                  </a:lnTo>
                  <a:lnTo>
                    <a:pt x="5" y="65"/>
                  </a:lnTo>
                  <a:lnTo>
                    <a:pt x="0" y="59"/>
                  </a:lnTo>
                </a:path>
              </a:pathLst>
            </a:custGeom>
            <a:noFill/>
            <a:ln w="9525" cap="flat" cmpd="sng">
              <a:solidFill>
                <a:schemeClr val="tx2"/>
              </a:solidFill>
              <a:prstDash val="solid"/>
              <a:round/>
              <a:headEnd/>
              <a:tailEnd/>
            </a:ln>
            <a:effectLst/>
          </p:spPr>
          <p:txBody>
            <a:bodyPr/>
            <a:lstStyle/>
            <a:p>
              <a:endParaRPr lang="hu-HU"/>
            </a:p>
          </p:txBody>
        </p:sp>
        <p:sp>
          <p:nvSpPr>
            <p:cNvPr id="11479" name="Freeform 215"/>
            <p:cNvSpPr>
              <a:spLocks/>
            </p:cNvSpPr>
            <p:nvPr/>
          </p:nvSpPr>
          <p:spPr bwMode="auto">
            <a:xfrm>
              <a:off x="2507" y="2733"/>
              <a:ext cx="14" cy="39"/>
            </a:xfrm>
            <a:custGeom>
              <a:avLst/>
              <a:gdLst/>
              <a:ahLst/>
              <a:cxnLst>
                <a:cxn ang="0">
                  <a:pos x="6" y="38"/>
                </a:cxn>
                <a:cxn ang="0">
                  <a:pos x="0" y="1"/>
                </a:cxn>
                <a:cxn ang="0">
                  <a:pos x="8" y="0"/>
                </a:cxn>
                <a:cxn ang="0">
                  <a:pos x="13" y="37"/>
                </a:cxn>
                <a:cxn ang="0">
                  <a:pos x="6" y="38"/>
                </a:cxn>
              </a:cxnLst>
              <a:rect l="0" t="0" r="r" b="b"/>
              <a:pathLst>
                <a:path w="14" h="39">
                  <a:moveTo>
                    <a:pt x="6" y="38"/>
                  </a:moveTo>
                  <a:lnTo>
                    <a:pt x="0" y="1"/>
                  </a:lnTo>
                  <a:lnTo>
                    <a:pt x="8" y="0"/>
                  </a:lnTo>
                  <a:lnTo>
                    <a:pt x="13" y="37"/>
                  </a:lnTo>
                  <a:lnTo>
                    <a:pt x="6" y="38"/>
                  </a:lnTo>
                </a:path>
              </a:pathLst>
            </a:custGeom>
            <a:noFill/>
            <a:ln w="9525" cap="flat" cmpd="sng">
              <a:solidFill>
                <a:schemeClr val="tx2"/>
              </a:solidFill>
              <a:prstDash val="solid"/>
              <a:round/>
              <a:headEnd/>
              <a:tailEnd/>
            </a:ln>
            <a:effectLst/>
          </p:spPr>
          <p:txBody>
            <a:bodyPr/>
            <a:lstStyle/>
            <a:p>
              <a:endParaRPr lang="hu-HU"/>
            </a:p>
          </p:txBody>
        </p:sp>
        <p:sp>
          <p:nvSpPr>
            <p:cNvPr id="11480" name="Freeform 216"/>
            <p:cNvSpPr>
              <a:spLocks/>
            </p:cNvSpPr>
            <p:nvPr/>
          </p:nvSpPr>
          <p:spPr bwMode="auto">
            <a:xfrm>
              <a:off x="2514" y="2776"/>
              <a:ext cx="43" cy="9"/>
            </a:xfrm>
            <a:custGeom>
              <a:avLst/>
              <a:gdLst/>
              <a:ahLst/>
              <a:cxnLst>
                <a:cxn ang="0">
                  <a:pos x="0" y="8"/>
                </a:cxn>
                <a:cxn ang="0">
                  <a:pos x="42" y="8"/>
                </a:cxn>
                <a:cxn ang="0">
                  <a:pos x="42" y="0"/>
                </a:cxn>
                <a:cxn ang="0">
                  <a:pos x="0" y="0"/>
                </a:cxn>
                <a:cxn ang="0">
                  <a:pos x="0" y="8"/>
                </a:cxn>
              </a:cxnLst>
              <a:rect l="0" t="0" r="r" b="b"/>
              <a:pathLst>
                <a:path w="43" h="9">
                  <a:moveTo>
                    <a:pt x="0" y="8"/>
                  </a:moveTo>
                  <a:lnTo>
                    <a:pt x="42" y="8"/>
                  </a:lnTo>
                  <a:lnTo>
                    <a:pt x="42" y="0"/>
                  </a:lnTo>
                  <a:lnTo>
                    <a:pt x="0" y="0"/>
                  </a:lnTo>
                  <a:lnTo>
                    <a:pt x="0" y="8"/>
                  </a:lnTo>
                </a:path>
              </a:pathLst>
            </a:custGeom>
            <a:noFill/>
            <a:ln w="9525" cap="flat" cmpd="sng">
              <a:solidFill>
                <a:schemeClr val="tx2"/>
              </a:solidFill>
              <a:prstDash val="solid"/>
              <a:round/>
              <a:headEnd/>
              <a:tailEnd/>
            </a:ln>
            <a:effectLst/>
          </p:spPr>
          <p:txBody>
            <a:bodyPr/>
            <a:lstStyle/>
            <a:p>
              <a:endParaRPr lang="hu-HU"/>
            </a:p>
          </p:txBody>
        </p:sp>
        <p:sp>
          <p:nvSpPr>
            <p:cNvPr id="11481" name="Freeform 217"/>
            <p:cNvSpPr>
              <a:spLocks/>
            </p:cNvSpPr>
            <p:nvPr/>
          </p:nvSpPr>
          <p:spPr bwMode="auto">
            <a:xfrm>
              <a:off x="2438" y="2828"/>
              <a:ext cx="13" cy="18"/>
            </a:xfrm>
            <a:custGeom>
              <a:avLst/>
              <a:gdLst/>
              <a:ahLst/>
              <a:cxnLst>
                <a:cxn ang="0">
                  <a:pos x="6" y="0"/>
                </a:cxn>
                <a:cxn ang="0">
                  <a:pos x="0" y="14"/>
                </a:cxn>
                <a:cxn ang="0">
                  <a:pos x="7" y="17"/>
                </a:cxn>
                <a:cxn ang="0">
                  <a:pos x="12" y="2"/>
                </a:cxn>
                <a:cxn ang="0">
                  <a:pos x="6" y="0"/>
                </a:cxn>
              </a:cxnLst>
              <a:rect l="0" t="0" r="r" b="b"/>
              <a:pathLst>
                <a:path w="13" h="18">
                  <a:moveTo>
                    <a:pt x="6" y="0"/>
                  </a:moveTo>
                  <a:lnTo>
                    <a:pt x="0" y="14"/>
                  </a:lnTo>
                  <a:lnTo>
                    <a:pt x="7" y="17"/>
                  </a:lnTo>
                  <a:lnTo>
                    <a:pt x="12" y="2"/>
                  </a:lnTo>
                  <a:lnTo>
                    <a:pt x="6" y="0"/>
                  </a:lnTo>
                </a:path>
              </a:pathLst>
            </a:custGeom>
            <a:noFill/>
            <a:ln w="9525" cap="flat" cmpd="sng">
              <a:solidFill>
                <a:schemeClr val="tx2"/>
              </a:solidFill>
              <a:prstDash val="solid"/>
              <a:round/>
              <a:headEnd/>
              <a:tailEnd/>
            </a:ln>
            <a:effectLst/>
          </p:spPr>
          <p:txBody>
            <a:bodyPr/>
            <a:lstStyle/>
            <a:p>
              <a:endParaRPr lang="hu-HU"/>
            </a:p>
          </p:txBody>
        </p:sp>
        <p:sp>
          <p:nvSpPr>
            <p:cNvPr id="11482" name="Freeform 218"/>
            <p:cNvSpPr>
              <a:spLocks/>
            </p:cNvSpPr>
            <p:nvPr/>
          </p:nvSpPr>
          <p:spPr bwMode="auto">
            <a:xfrm>
              <a:off x="2482" y="2923"/>
              <a:ext cx="75" cy="9"/>
            </a:xfrm>
            <a:custGeom>
              <a:avLst/>
              <a:gdLst/>
              <a:ahLst/>
              <a:cxnLst>
                <a:cxn ang="0">
                  <a:pos x="0" y="8"/>
                </a:cxn>
                <a:cxn ang="0">
                  <a:pos x="74" y="8"/>
                </a:cxn>
                <a:cxn ang="0">
                  <a:pos x="74" y="0"/>
                </a:cxn>
                <a:cxn ang="0">
                  <a:pos x="0" y="0"/>
                </a:cxn>
                <a:cxn ang="0">
                  <a:pos x="0" y="8"/>
                </a:cxn>
              </a:cxnLst>
              <a:rect l="0" t="0" r="r" b="b"/>
              <a:pathLst>
                <a:path w="75" h="9">
                  <a:moveTo>
                    <a:pt x="0" y="8"/>
                  </a:moveTo>
                  <a:lnTo>
                    <a:pt x="74" y="8"/>
                  </a:lnTo>
                  <a:lnTo>
                    <a:pt x="74" y="0"/>
                  </a:lnTo>
                  <a:lnTo>
                    <a:pt x="0" y="0"/>
                  </a:lnTo>
                  <a:lnTo>
                    <a:pt x="0" y="8"/>
                  </a:lnTo>
                </a:path>
              </a:pathLst>
            </a:custGeom>
            <a:noFill/>
            <a:ln w="9525" cap="flat" cmpd="sng">
              <a:solidFill>
                <a:schemeClr val="tx2"/>
              </a:solidFill>
              <a:prstDash val="solid"/>
              <a:round/>
              <a:headEnd/>
              <a:tailEnd/>
            </a:ln>
            <a:effectLst/>
          </p:spPr>
          <p:txBody>
            <a:bodyPr/>
            <a:lstStyle/>
            <a:p>
              <a:endParaRPr lang="hu-HU"/>
            </a:p>
          </p:txBody>
        </p:sp>
        <p:sp>
          <p:nvSpPr>
            <p:cNvPr id="11483" name="Freeform 219"/>
            <p:cNvSpPr>
              <a:spLocks/>
            </p:cNvSpPr>
            <p:nvPr/>
          </p:nvSpPr>
          <p:spPr bwMode="auto">
            <a:xfrm>
              <a:off x="2551" y="2926"/>
              <a:ext cx="26" cy="11"/>
            </a:xfrm>
            <a:custGeom>
              <a:avLst/>
              <a:gdLst/>
              <a:ahLst/>
              <a:cxnLst>
                <a:cxn ang="0">
                  <a:pos x="0" y="2"/>
                </a:cxn>
                <a:cxn ang="0">
                  <a:pos x="24" y="0"/>
                </a:cxn>
                <a:cxn ang="0">
                  <a:pos x="25" y="7"/>
                </a:cxn>
                <a:cxn ang="0">
                  <a:pos x="1" y="10"/>
                </a:cxn>
                <a:cxn ang="0">
                  <a:pos x="0" y="2"/>
                </a:cxn>
              </a:cxnLst>
              <a:rect l="0" t="0" r="r" b="b"/>
              <a:pathLst>
                <a:path w="26" h="11">
                  <a:moveTo>
                    <a:pt x="0" y="2"/>
                  </a:moveTo>
                  <a:lnTo>
                    <a:pt x="24" y="0"/>
                  </a:lnTo>
                  <a:lnTo>
                    <a:pt x="25" y="7"/>
                  </a:lnTo>
                  <a:lnTo>
                    <a:pt x="1" y="10"/>
                  </a:lnTo>
                  <a:lnTo>
                    <a:pt x="0" y="2"/>
                  </a:lnTo>
                </a:path>
              </a:pathLst>
            </a:custGeom>
            <a:noFill/>
            <a:ln w="9525" cap="flat" cmpd="sng">
              <a:solidFill>
                <a:schemeClr val="tx2"/>
              </a:solidFill>
              <a:prstDash val="solid"/>
              <a:round/>
              <a:headEnd/>
              <a:tailEnd/>
            </a:ln>
            <a:effectLst/>
          </p:spPr>
          <p:txBody>
            <a:bodyPr/>
            <a:lstStyle/>
            <a:p>
              <a:endParaRPr lang="hu-HU"/>
            </a:p>
          </p:txBody>
        </p:sp>
        <p:sp>
          <p:nvSpPr>
            <p:cNvPr id="11484" name="Freeform 220"/>
            <p:cNvSpPr>
              <a:spLocks/>
            </p:cNvSpPr>
            <p:nvPr/>
          </p:nvSpPr>
          <p:spPr bwMode="auto">
            <a:xfrm>
              <a:off x="2570" y="2891"/>
              <a:ext cx="31" cy="39"/>
            </a:xfrm>
            <a:custGeom>
              <a:avLst/>
              <a:gdLst/>
              <a:ahLst/>
              <a:cxnLst>
                <a:cxn ang="0">
                  <a:pos x="0" y="34"/>
                </a:cxn>
                <a:cxn ang="0">
                  <a:pos x="24" y="0"/>
                </a:cxn>
                <a:cxn ang="0">
                  <a:pos x="30" y="4"/>
                </a:cxn>
                <a:cxn ang="0">
                  <a:pos x="6" y="38"/>
                </a:cxn>
                <a:cxn ang="0">
                  <a:pos x="0" y="34"/>
                </a:cxn>
              </a:cxnLst>
              <a:rect l="0" t="0" r="r" b="b"/>
              <a:pathLst>
                <a:path w="31" h="39">
                  <a:moveTo>
                    <a:pt x="0" y="34"/>
                  </a:moveTo>
                  <a:lnTo>
                    <a:pt x="24" y="0"/>
                  </a:lnTo>
                  <a:lnTo>
                    <a:pt x="30" y="4"/>
                  </a:lnTo>
                  <a:lnTo>
                    <a:pt x="6" y="38"/>
                  </a:lnTo>
                  <a:lnTo>
                    <a:pt x="0" y="34"/>
                  </a:lnTo>
                </a:path>
              </a:pathLst>
            </a:custGeom>
            <a:noFill/>
            <a:ln w="9525" cap="flat" cmpd="sng">
              <a:solidFill>
                <a:schemeClr val="tx2"/>
              </a:solidFill>
              <a:prstDash val="solid"/>
              <a:round/>
              <a:headEnd/>
              <a:tailEnd/>
            </a:ln>
            <a:effectLst/>
          </p:spPr>
          <p:txBody>
            <a:bodyPr/>
            <a:lstStyle/>
            <a:p>
              <a:endParaRPr lang="hu-HU"/>
            </a:p>
          </p:txBody>
        </p:sp>
        <p:sp>
          <p:nvSpPr>
            <p:cNvPr id="11485" name="Freeform 221"/>
            <p:cNvSpPr>
              <a:spLocks/>
            </p:cNvSpPr>
            <p:nvPr/>
          </p:nvSpPr>
          <p:spPr bwMode="auto">
            <a:xfrm>
              <a:off x="2570" y="2932"/>
              <a:ext cx="41" cy="36"/>
            </a:xfrm>
            <a:custGeom>
              <a:avLst/>
              <a:gdLst/>
              <a:ahLst/>
              <a:cxnLst>
                <a:cxn ang="0">
                  <a:pos x="0" y="5"/>
                </a:cxn>
                <a:cxn ang="0">
                  <a:pos x="35" y="35"/>
                </a:cxn>
                <a:cxn ang="0">
                  <a:pos x="40" y="29"/>
                </a:cxn>
                <a:cxn ang="0">
                  <a:pos x="5" y="0"/>
                </a:cxn>
                <a:cxn ang="0">
                  <a:pos x="0" y="5"/>
                </a:cxn>
              </a:cxnLst>
              <a:rect l="0" t="0" r="r" b="b"/>
              <a:pathLst>
                <a:path w="41" h="36">
                  <a:moveTo>
                    <a:pt x="0" y="5"/>
                  </a:moveTo>
                  <a:lnTo>
                    <a:pt x="35" y="35"/>
                  </a:lnTo>
                  <a:lnTo>
                    <a:pt x="40" y="29"/>
                  </a:lnTo>
                  <a:lnTo>
                    <a:pt x="5" y="0"/>
                  </a:lnTo>
                  <a:lnTo>
                    <a:pt x="0" y="5"/>
                  </a:lnTo>
                </a:path>
              </a:pathLst>
            </a:custGeom>
            <a:noFill/>
            <a:ln w="9525" cap="flat" cmpd="sng">
              <a:solidFill>
                <a:schemeClr val="tx2"/>
              </a:solidFill>
              <a:prstDash val="solid"/>
              <a:round/>
              <a:headEnd/>
              <a:tailEnd/>
            </a:ln>
            <a:effectLst/>
          </p:spPr>
          <p:txBody>
            <a:bodyPr/>
            <a:lstStyle/>
            <a:p>
              <a:endParaRPr lang="hu-HU"/>
            </a:p>
          </p:txBody>
        </p:sp>
        <p:sp>
          <p:nvSpPr>
            <p:cNvPr id="11486" name="Freeform 222"/>
            <p:cNvSpPr>
              <a:spLocks/>
            </p:cNvSpPr>
            <p:nvPr/>
          </p:nvSpPr>
          <p:spPr bwMode="auto">
            <a:xfrm>
              <a:off x="2342" y="3069"/>
              <a:ext cx="8" cy="97"/>
            </a:xfrm>
            <a:custGeom>
              <a:avLst/>
              <a:gdLst/>
              <a:ahLst/>
              <a:cxnLst>
                <a:cxn ang="0">
                  <a:pos x="0" y="0"/>
                </a:cxn>
                <a:cxn ang="0">
                  <a:pos x="0" y="96"/>
                </a:cxn>
                <a:cxn ang="0">
                  <a:pos x="7" y="96"/>
                </a:cxn>
                <a:cxn ang="0">
                  <a:pos x="7" y="0"/>
                </a:cxn>
                <a:cxn ang="0">
                  <a:pos x="0" y="0"/>
                </a:cxn>
              </a:cxnLst>
              <a:rect l="0" t="0" r="r" b="b"/>
              <a:pathLst>
                <a:path w="8" h="97">
                  <a:moveTo>
                    <a:pt x="0" y="0"/>
                  </a:moveTo>
                  <a:lnTo>
                    <a:pt x="0" y="96"/>
                  </a:lnTo>
                  <a:lnTo>
                    <a:pt x="7" y="96"/>
                  </a:lnTo>
                  <a:lnTo>
                    <a:pt x="7" y="0"/>
                  </a:lnTo>
                  <a:lnTo>
                    <a:pt x="0" y="0"/>
                  </a:lnTo>
                </a:path>
              </a:pathLst>
            </a:custGeom>
            <a:noFill/>
            <a:ln w="9525" cap="flat" cmpd="sng">
              <a:solidFill>
                <a:schemeClr val="tx2"/>
              </a:solidFill>
              <a:prstDash val="solid"/>
              <a:round/>
              <a:headEnd/>
              <a:tailEnd/>
            </a:ln>
            <a:effectLst/>
          </p:spPr>
          <p:txBody>
            <a:bodyPr/>
            <a:lstStyle/>
            <a:p>
              <a:endParaRPr lang="hu-HU"/>
            </a:p>
          </p:txBody>
        </p:sp>
        <p:sp>
          <p:nvSpPr>
            <p:cNvPr id="11487" name="Freeform 223"/>
            <p:cNvSpPr>
              <a:spLocks/>
            </p:cNvSpPr>
            <p:nvPr/>
          </p:nvSpPr>
          <p:spPr bwMode="auto">
            <a:xfrm>
              <a:off x="2302" y="3162"/>
              <a:ext cx="34" cy="41"/>
            </a:xfrm>
            <a:custGeom>
              <a:avLst/>
              <a:gdLst/>
              <a:ahLst/>
              <a:cxnLst>
                <a:cxn ang="0">
                  <a:pos x="27" y="0"/>
                </a:cxn>
                <a:cxn ang="0">
                  <a:pos x="0" y="35"/>
                </a:cxn>
                <a:cxn ang="0">
                  <a:pos x="6" y="40"/>
                </a:cxn>
                <a:cxn ang="0">
                  <a:pos x="33" y="5"/>
                </a:cxn>
                <a:cxn ang="0">
                  <a:pos x="27" y="0"/>
                </a:cxn>
              </a:cxnLst>
              <a:rect l="0" t="0" r="r" b="b"/>
              <a:pathLst>
                <a:path w="34" h="41">
                  <a:moveTo>
                    <a:pt x="27" y="0"/>
                  </a:moveTo>
                  <a:lnTo>
                    <a:pt x="0" y="35"/>
                  </a:lnTo>
                  <a:lnTo>
                    <a:pt x="6" y="40"/>
                  </a:lnTo>
                  <a:lnTo>
                    <a:pt x="33" y="5"/>
                  </a:lnTo>
                  <a:lnTo>
                    <a:pt x="27" y="0"/>
                  </a:lnTo>
                </a:path>
              </a:pathLst>
            </a:custGeom>
            <a:noFill/>
            <a:ln w="9525" cap="flat" cmpd="sng">
              <a:solidFill>
                <a:schemeClr val="tx2"/>
              </a:solidFill>
              <a:prstDash val="solid"/>
              <a:round/>
              <a:headEnd/>
              <a:tailEnd/>
            </a:ln>
            <a:effectLst/>
          </p:spPr>
          <p:txBody>
            <a:bodyPr/>
            <a:lstStyle/>
            <a:p>
              <a:endParaRPr lang="hu-HU"/>
            </a:p>
          </p:txBody>
        </p:sp>
        <p:sp>
          <p:nvSpPr>
            <p:cNvPr id="11488" name="Freeform 224"/>
            <p:cNvSpPr>
              <a:spLocks/>
            </p:cNvSpPr>
            <p:nvPr/>
          </p:nvSpPr>
          <p:spPr bwMode="auto">
            <a:xfrm>
              <a:off x="2348" y="3168"/>
              <a:ext cx="28" cy="34"/>
            </a:xfrm>
            <a:custGeom>
              <a:avLst/>
              <a:gdLst/>
              <a:ahLst/>
              <a:cxnLst>
                <a:cxn ang="0">
                  <a:pos x="0" y="4"/>
                </a:cxn>
                <a:cxn ang="0">
                  <a:pos x="21" y="33"/>
                </a:cxn>
                <a:cxn ang="0">
                  <a:pos x="27" y="29"/>
                </a:cxn>
                <a:cxn ang="0">
                  <a:pos x="6" y="0"/>
                </a:cxn>
                <a:cxn ang="0">
                  <a:pos x="0" y="4"/>
                </a:cxn>
              </a:cxnLst>
              <a:rect l="0" t="0" r="r" b="b"/>
              <a:pathLst>
                <a:path w="28" h="34">
                  <a:moveTo>
                    <a:pt x="0" y="4"/>
                  </a:moveTo>
                  <a:lnTo>
                    <a:pt x="21" y="33"/>
                  </a:lnTo>
                  <a:lnTo>
                    <a:pt x="27" y="29"/>
                  </a:lnTo>
                  <a:lnTo>
                    <a:pt x="6" y="0"/>
                  </a:lnTo>
                  <a:lnTo>
                    <a:pt x="0" y="4"/>
                  </a:lnTo>
                </a:path>
              </a:pathLst>
            </a:custGeom>
            <a:noFill/>
            <a:ln w="9525" cap="flat" cmpd="sng">
              <a:solidFill>
                <a:schemeClr val="tx2"/>
              </a:solidFill>
              <a:prstDash val="solid"/>
              <a:round/>
              <a:headEnd/>
              <a:tailEnd/>
            </a:ln>
            <a:effectLst/>
          </p:spPr>
          <p:txBody>
            <a:bodyPr/>
            <a:lstStyle/>
            <a:p>
              <a:endParaRPr lang="hu-HU"/>
            </a:p>
          </p:txBody>
        </p:sp>
        <p:sp>
          <p:nvSpPr>
            <p:cNvPr id="11489" name="Freeform 225"/>
            <p:cNvSpPr>
              <a:spLocks/>
            </p:cNvSpPr>
            <p:nvPr/>
          </p:nvSpPr>
          <p:spPr bwMode="auto">
            <a:xfrm>
              <a:off x="2455" y="3015"/>
              <a:ext cx="73" cy="61"/>
            </a:xfrm>
            <a:custGeom>
              <a:avLst/>
              <a:gdLst/>
              <a:ahLst/>
              <a:cxnLst>
                <a:cxn ang="0">
                  <a:pos x="0" y="6"/>
                </a:cxn>
                <a:cxn ang="0">
                  <a:pos x="67" y="60"/>
                </a:cxn>
                <a:cxn ang="0">
                  <a:pos x="72" y="54"/>
                </a:cxn>
                <a:cxn ang="0">
                  <a:pos x="5" y="0"/>
                </a:cxn>
                <a:cxn ang="0">
                  <a:pos x="0" y="6"/>
                </a:cxn>
              </a:cxnLst>
              <a:rect l="0" t="0" r="r" b="b"/>
              <a:pathLst>
                <a:path w="73" h="61">
                  <a:moveTo>
                    <a:pt x="0" y="6"/>
                  </a:moveTo>
                  <a:lnTo>
                    <a:pt x="67" y="60"/>
                  </a:lnTo>
                  <a:lnTo>
                    <a:pt x="72" y="54"/>
                  </a:lnTo>
                  <a:lnTo>
                    <a:pt x="5" y="0"/>
                  </a:lnTo>
                  <a:lnTo>
                    <a:pt x="0" y="6"/>
                  </a:lnTo>
                </a:path>
              </a:pathLst>
            </a:custGeom>
            <a:noFill/>
            <a:ln w="9525" cap="flat" cmpd="sng">
              <a:solidFill>
                <a:schemeClr val="tx2"/>
              </a:solidFill>
              <a:prstDash val="solid"/>
              <a:round/>
              <a:headEnd/>
              <a:tailEnd/>
            </a:ln>
            <a:effectLst/>
          </p:spPr>
          <p:txBody>
            <a:bodyPr/>
            <a:lstStyle/>
            <a:p>
              <a:endParaRPr lang="hu-HU"/>
            </a:p>
          </p:txBody>
        </p:sp>
        <p:sp>
          <p:nvSpPr>
            <p:cNvPr id="11490" name="Freeform 226"/>
            <p:cNvSpPr>
              <a:spLocks/>
            </p:cNvSpPr>
            <p:nvPr/>
          </p:nvSpPr>
          <p:spPr bwMode="auto">
            <a:xfrm>
              <a:off x="2524" y="3061"/>
              <a:ext cx="37" cy="15"/>
            </a:xfrm>
            <a:custGeom>
              <a:avLst/>
              <a:gdLst/>
              <a:ahLst/>
              <a:cxnLst>
                <a:cxn ang="0">
                  <a:pos x="0" y="7"/>
                </a:cxn>
                <a:cxn ang="0">
                  <a:pos x="34" y="0"/>
                </a:cxn>
                <a:cxn ang="0">
                  <a:pos x="36" y="7"/>
                </a:cxn>
                <a:cxn ang="0">
                  <a:pos x="1" y="14"/>
                </a:cxn>
                <a:cxn ang="0">
                  <a:pos x="0" y="7"/>
                </a:cxn>
              </a:cxnLst>
              <a:rect l="0" t="0" r="r" b="b"/>
              <a:pathLst>
                <a:path w="37" h="15">
                  <a:moveTo>
                    <a:pt x="0" y="7"/>
                  </a:moveTo>
                  <a:lnTo>
                    <a:pt x="34" y="0"/>
                  </a:lnTo>
                  <a:lnTo>
                    <a:pt x="36" y="7"/>
                  </a:lnTo>
                  <a:lnTo>
                    <a:pt x="1" y="14"/>
                  </a:lnTo>
                  <a:lnTo>
                    <a:pt x="0" y="7"/>
                  </a:lnTo>
                </a:path>
              </a:pathLst>
            </a:custGeom>
            <a:noFill/>
            <a:ln w="9525" cap="flat" cmpd="sng">
              <a:solidFill>
                <a:schemeClr val="tx2"/>
              </a:solidFill>
              <a:prstDash val="solid"/>
              <a:round/>
              <a:headEnd/>
              <a:tailEnd/>
            </a:ln>
            <a:effectLst/>
          </p:spPr>
          <p:txBody>
            <a:bodyPr/>
            <a:lstStyle/>
            <a:p>
              <a:endParaRPr lang="hu-HU"/>
            </a:p>
          </p:txBody>
        </p:sp>
        <p:sp>
          <p:nvSpPr>
            <p:cNvPr id="11491" name="Freeform 227"/>
            <p:cNvSpPr>
              <a:spLocks/>
            </p:cNvSpPr>
            <p:nvPr/>
          </p:nvSpPr>
          <p:spPr bwMode="auto">
            <a:xfrm>
              <a:off x="2510" y="3076"/>
              <a:ext cx="11" cy="46"/>
            </a:xfrm>
            <a:custGeom>
              <a:avLst/>
              <a:gdLst/>
              <a:ahLst/>
              <a:cxnLst>
                <a:cxn ang="0">
                  <a:pos x="3" y="0"/>
                </a:cxn>
                <a:cxn ang="0">
                  <a:pos x="0" y="44"/>
                </a:cxn>
                <a:cxn ang="0">
                  <a:pos x="8" y="45"/>
                </a:cxn>
                <a:cxn ang="0">
                  <a:pos x="10" y="1"/>
                </a:cxn>
                <a:cxn ang="0">
                  <a:pos x="3" y="0"/>
                </a:cxn>
              </a:cxnLst>
              <a:rect l="0" t="0" r="r" b="b"/>
              <a:pathLst>
                <a:path w="11" h="46">
                  <a:moveTo>
                    <a:pt x="3" y="0"/>
                  </a:moveTo>
                  <a:lnTo>
                    <a:pt x="0" y="44"/>
                  </a:lnTo>
                  <a:lnTo>
                    <a:pt x="8" y="45"/>
                  </a:lnTo>
                  <a:lnTo>
                    <a:pt x="10" y="1"/>
                  </a:lnTo>
                  <a:lnTo>
                    <a:pt x="3" y="0"/>
                  </a:lnTo>
                </a:path>
              </a:pathLst>
            </a:custGeom>
            <a:noFill/>
            <a:ln w="9525" cap="flat" cmpd="sng">
              <a:solidFill>
                <a:schemeClr val="tx2"/>
              </a:solidFill>
              <a:prstDash val="solid"/>
              <a:round/>
              <a:headEnd/>
              <a:tailEnd/>
            </a:ln>
            <a:effectLst/>
          </p:spPr>
          <p:txBody>
            <a:bodyPr/>
            <a:lstStyle/>
            <a:p>
              <a:endParaRPr lang="hu-HU"/>
            </a:p>
          </p:txBody>
        </p:sp>
        <p:sp>
          <p:nvSpPr>
            <p:cNvPr id="11492" name="Freeform 228"/>
            <p:cNvSpPr>
              <a:spLocks/>
            </p:cNvSpPr>
            <p:nvPr/>
          </p:nvSpPr>
          <p:spPr bwMode="auto">
            <a:xfrm>
              <a:off x="2156" y="3015"/>
              <a:ext cx="73" cy="65"/>
            </a:xfrm>
            <a:custGeom>
              <a:avLst/>
              <a:gdLst/>
              <a:ahLst/>
              <a:cxnLst>
                <a:cxn ang="0">
                  <a:pos x="67" y="0"/>
                </a:cxn>
                <a:cxn ang="0">
                  <a:pos x="0" y="59"/>
                </a:cxn>
                <a:cxn ang="0">
                  <a:pos x="5" y="64"/>
                </a:cxn>
                <a:cxn ang="0">
                  <a:pos x="72" y="5"/>
                </a:cxn>
                <a:cxn ang="0">
                  <a:pos x="67" y="0"/>
                </a:cxn>
              </a:cxnLst>
              <a:rect l="0" t="0" r="r" b="b"/>
              <a:pathLst>
                <a:path w="73" h="65">
                  <a:moveTo>
                    <a:pt x="67" y="0"/>
                  </a:moveTo>
                  <a:lnTo>
                    <a:pt x="0" y="59"/>
                  </a:lnTo>
                  <a:lnTo>
                    <a:pt x="5" y="64"/>
                  </a:lnTo>
                  <a:lnTo>
                    <a:pt x="72" y="5"/>
                  </a:lnTo>
                  <a:lnTo>
                    <a:pt x="67" y="0"/>
                  </a:lnTo>
                </a:path>
              </a:pathLst>
            </a:custGeom>
            <a:noFill/>
            <a:ln w="9525" cap="flat" cmpd="sng">
              <a:solidFill>
                <a:schemeClr val="tx2"/>
              </a:solidFill>
              <a:prstDash val="solid"/>
              <a:round/>
              <a:headEnd/>
              <a:tailEnd/>
            </a:ln>
            <a:effectLst/>
          </p:spPr>
          <p:txBody>
            <a:bodyPr/>
            <a:lstStyle/>
            <a:p>
              <a:endParaRPr lang="hu-HU"/>
            </a:p>
          </p:txBody>
        </p:sp>
        <p:sp>
          <p:nvSpPr>
            <p:cNvPr id="11493" name="Freeform 229"/>
            <p:cNvSpPr>
              <a:spLocks/>
            </p:cNvSpPr>
            <p:nvPr/>
          </p:nvSpPr>
          <p:spPr bwMode="auto">
            <a:xfrm>
              <a:off x="2110" y="3066"/>
              <a:ext cx="50" cy="15"/>
            </a:xfrm>
            <a:custGeom>
              <a:avLst/>
              <a:gdLst/>
              <a:ahLst/>
              <a:cxnLst>
                <a:cxn ang="0">
                  <a:pos x="48" y="14"/>
                </a:cxn>
                <a:cxn ang="0">
                  <a:pos x="0" y="7"/>
                </a:cxn>
                <a:cxn ang="0">
                  <a:pos x="1" y="0"/>
                </a:cxn>
                <a:cxn ang="0">
                  <a:pos x="49" y="7"/>
                </a:cxn>
                <a:cxn ang="0">
                  <a:pos x="48" y="14"/>
                </a:cxn>
              </a:cxnLst>
              <a:rect l="0" t="0" r="r" b="b"/>
              <a:pathLst>
                <a:path w="50" h="15">
                  <a:moveTo>
                    <a:pt x="48" y="14"/>
                  </a:moveTo>
                  <a:lnTo>
                    <a:pt x="0" y="7"/>
                  </a:lnTo>
                  <a:lnTo>
                    <a:pt x="1" y="0"/>
                  </a:lnTo>
                  <a:lnTo>
                    <a:pt x="49" y="7"/>
                  </a:lnTo>
                  <a:lnTo>
                    <a:pt x="48" y="14"/>
                  </a:lnTo>
                </a:path>
              </a:pathLst>
            </a:custGeom>
            <a:noFill/>
            <a:ln w="9525" cap="flat" cmpd="sng">
              <a:solidFill>
                <a:schemeClr val="tx2"/>
              </a:solidFill>
              <a:prstDash val="solid"/>
              <a:round/>
              <a:headEnd/>
              <a:tailEnd/>
            </a:ln>
            <a:effectLst/>
          </p:spPr>
          <p:txBody>
            <a:bodyPr/>
            <a:lstStyle/>
            <a:p>
              <a:endParaRPr lang="hu-HU"/>
            </a:p>
          </p:txBody>
        </p:sp>
        <p:sp>
          <p:nvSpPr>
            <p:cNvPr id="11494" name="Freeform 230"/>
            <p:cNvSpPr>
              <a:spLocks/>
            </p:cNvSpPr>
            <p:nvPr/>
          </p:nvSpPr>
          <p:spPr bwMode="auto">
            <a:xfrm>
              <a:off x="2147" y="3086"/>
              <a:ext cx="16" cy="34"/>
            </a:xfrm>
            <a:custGeom>
              <a:avLst/>
              <a:gdLst/>
              <a:ahLst/>
              <a:cxnLst>
                <a:cxn ang="0">
                  <a:pos x="0" y="1"/>
                </a:cxn>
                <a:cxn ang="0">
                  <a:pos x="8" y="33"/>
                </a:cxn>
                <a:cxn ang="0">
                  <a:pos x="15" y="31"/>
                </a:cxn>
                <a:cxn ang="0">
                  <a:pos x="7" y="0"/>
                </a:cxn>
                <a:cxn ang="0">
                  <a:pos x="0" y="1"/>
                </a:cxn>
              </a:cxnLst>
              <a:rect l="0" t="0" r="r" b="b"/>
              <a:pathLst>
                <a:path w="16" h="34">
                  <a:moveTo>
                    <a:pt x="0" y="1"/>
                  </a:moveTo>
                  <a:lnTo>
                    <a:pt x="8" y="33"/>
                  </a:lnTo>
                  <a:lnTo>
                    <a:pt x="15" y="31"/>
                  </a:lnTo>
                  <a:lnTo>
                    <a:pt x="7" y="0"/>
                  </a:lnTo>
                  <a:lnTo>
                    <a:pt x="0" y="1"/>
                  </a:lnTo>
                </a:path>
              </a:pathLst>
            </a:custGeom>
            <a:noFill/>
            <a:ln w="9525" cap="flat" cmpd="sng">
              <a:solidFill>
                <a:schemeClr val="tx2"/>
              </a:solidFill>
              <a:prstDash val="solid"/>
              <a:round/>
              <a:headEnd/>
              <a:tailEnd/>
            </a:ln>
            <a:effectLst/>
          </p:spPr>
          <p:txBody>
            <a:bodyPr/>
            <a:lstStyle/>
            <a:p>
              <a:endParaRPr lang="hu-HU"/>
            </a:p>
          </p:txBody>
        </p:sp>
        <p:sp>
          <p:nvSpPr>
            <p:cNvPr id="11495" name="Freeform 231"/>
            <p:cNvSpPr>
              <a:spLocks/>
            </p:cNvSpPr>
            <p:nvPr/>
          </p:nvSpPr>
          <p:spPr bwMode="auto">
            <a:xfrm>
              <a:off x="2146" y="2814"/>
              <a:ext cx="85" cy="54"/>
            </a:xfrm>
            <a:custGeom>
              <a:avLst/>
              <a:gdLst/>
              <a:ahLst/>
              <a:cxnLst>
                <a:cxn ang="0">
                  <a:pos x="80" y="53"/>
                </a:cxn>
                <a:cxn ang="0">
                  <a:pos x="0" y="6"/>
                </a:cxn>
                <a:cxn ang="0">
                  <a:pos x="4" y="0"/>
                </a:cxn>
                <a:cxn ang="0">
                  <a:pos x="84" y="46"/>
                </a:cxn>
                <a:cxn ang="0">
                  <a:pos x="80" y="53"/>
                </a:cxn>
              </a:cxnLst>
              <a:rect l="0" t="0" r="r" b="b"/>
              <a:pathLst>
                <a:path w="85" h="54">
                  <a:moveTo>
                    <a:pt x="80" y="53"/>
                  </a:moveTo>
                  <a:lnTo>
                    <a:pt x="0" y="6"/>
                  </a:lnTo>
                  <a:lnTo>
                    <a:pt x="4" y="0"/>
                  </a:lnTo>
                  <a:lnTo>
                    <a:pt x="84" y="46"/>
                  </a:lnTo>
                  <a:lnTo>
                    <a:pt x="80" y="53"/>
                  </a:lnTo>
                </a:path>
              </a:pathLst>
            </a:custGeom>
            <a:noFill/>
            <a:ln w="9525" cap="flat" cmpd="sng">
              <a:solidFill>
                <a:schemeClr val="tx2"/>
              </a:solidFill>
              <a:prstDash val="solid"/>
              <a:round/>
              <a:headEnd/>
              <a:tailEnd/>
            </a:ln>
            <a:effectLst/>
          </p:spPr>
          <p:txBody>
            <a:bodyPr/>
            <a:lstStyle/>
            <a:p>
              <a:endParaRPr lang="hu-HU"/>
            </a:p>
          </p:txBody>
        </p:sp>
        <p:sp>
          <p:nvSpPr>
            <p:cNvPr id="11496" name="Freeform 232"/>
            <p:cNvSpPr>
              <a:spLocks/>
            </p:cNvSpPr>
            <p:nvPr/>
          </p:nvSpPr>
          <p:spPr bwMode="auto">
            <a:xfrm>
              <a:off x="2107" y="2813"/>
              <a:ext cx="43" cy="18"/>
            </a:xfrm>
            <a:custGeom>
              <a:avLst/>
              <a:gdLst/>
              <a:ahLst/>
              <a:cxnLst>
                <a:cxn ang="0">
                  <a:pos x="40" y="0"/>
                </a:cxn>
                <a:cxn ang="0">
                  <a:pos x="0" y="10"/>
                </a:cxn>
                <a:cxn ang="0">
                  <a:pos x="2" y="17"/>
                </a:cxn>
                <a:cxn ang="0">
                  <a:pos x="42" y="7"/>
                </a:cxn>
                <a:cxn ang="0">
                  <a:pos x="40" y="0"/>
                </a:cxn>
              </a:cxnLst>
              <a:rect l="0" t="0" r="r" b="b"/>
              <a:pathLst>
                <a:path w="43" h="18">
                  <a:moveTo>
                    <a:pt x="40" y="0"/>
                  </a:moveTo>
                  <a:lnTo>
                    <a:pt x="0" y="10"/>
                  </a:lnTo>
                  <a:lnTo>
                    <a:pt x="2" y="17"/>
                  </a:lnTo>
                  <a:lnTo>
                    <a:pt x="42" y="7"/>
                  </a:lnTo>
                  <a:lnTo>
                    <a:pt x="40" y="0"/>
                  </a:lnTo>
                </a:path>
              </a:pathLst>
            </a:custGeom>
            <a:noFill/>
            <a:ln w="9525" cap="flat" cmpd="sng">
              <a:solidFill>
                <a:schemeClr val="tx2"/>
              </a:solidFill>
              <a:prstDash val="solid"/>
              <a:round/>
              <a:headEnd/>
              <a:tailEnd/>
            </a:ln>
            <a:effectLst/>
          </p:spPr>
          <p:txBody>
            <a:bodyPr/>
            <a:lstStyle/>
            <a:p>
              <a:endParaRPr lang="hu-HU"/>
            </a:p>
          </p:txBody>
        </p:sp>
        <p:sp>
          <p:nvSpPr>
            <p:cNvPr id="11497" name="Freeform 233"/>
            <p:cNvSpPr>
              <a:spLocks/>
            </p:cNvSpPr>
            <p:nvPr/>
          </p:nvSpPr>
          <p:spPr bwMode="auto">
            <a:xfrm>
              <a:off x="2142" y="2780"/>
              <a:ext cx="8" cy="35"/>
            </a:xfrm>
            <a:custGeom>
              <a:avLst/>
              <a:gdLst/>
              <a:ahLst/>
              <a:cxnLst>
                <a:cxn ang="0">
                  <a:pos x="0" y="34"/>
                </a:cxn>
                <a:cxn ang="0">
                  <a:pos x="0" y="0"/>
                </a:cxn>
                <a:cxn ang="0">
                  <a:pos x="7" y="0"/>
                </a:cxn>
                <a:cxn ang="0">
                  <a:pos x="7" y="34"/>
                </a:cxn>
                <a:cxn ang="0">
                  <a:pos x="0" y="34"/>
                </a:cxn>
              </a:cxnLst>
              <a:rect l="0" t="0" r="r" b="b"/>
              <a:pathLst>
                <a:path w="8" h="35">
                  <a:moveTo>
                    <a:pt x="0" y="34"/>
                  </a:moveTo>
                  <a:lnTo>
                    <a:pt x="0" y="0"/>
                  </a:lnTo>
                  <a:lnTo>
                    <a:pt x="7" y="0"/>
                  </a:lnTo>
                  <a:lnTo>
                    <a:pt x="7" y="34"/>
                  </a:lnTo>
                  <a:lnTo>
                    <a:pt x="0" y="34"/>
                  </a:lnTo>
                </a:path>
              </a:pathLst>
            </a:custGeom>
            <a:noFill/>
            <a:ln w="9525" cap="flat" cmpd="sng">
              <a:solidFill>
                <a:schemeClr val="tx2"/>
              </a:solidFill>
              <a:prstDash val="solid"/>
              <a:round/>
              <a:headEnd/>
              <a:tailEnd/>
            </a:ln>
            <a:effectLst/>
          </p:spPr>
          <p:txBody>
            <a:bodyPr/>
            <a:lstStyle/>
            <a:p>
              <a:endParaRPr lang="hu-HU"/>
            </a:p>
          </p:txBody>
        </p:sp>
      </p:grpSp>
      <p:sp>
        <p:nvSpPr>
          <p:cNvPr id="11498" name="Text Box 234"/>
          <p:cNvSpPr txBox="1">
            <a:spLocks noChangeArrowheads="1"/>
          </p:cNvSpPr>
          <p:nvPr/>
        </p:nvSpPr>
        <p:spPr bwMode="auto">
          <a:xfrm>
            <a:off x="1611313" y="3819525"/>
            <a:ext cx="0" cy="0"/>
          </a:xfrm>
          <a:prstGeom prst="rect">
            <a:avLst/>
          </a:prstGeom>
          <a:noFill/>
          <a:ln w="9525">
            <a:noFill/>
            <a:miter lim="800000"/>
            <a:headEnd/>
            <a:tailEnd/>
          </a:ln>
          <a:effectLst/>
        </p:spPr>
        <p:txBody>
          <a:bodyPr wrap="none"/>
          <a:lstStyle/>
          <a:p>
            <a:pPr algn="r" eaLnBrk="0" hangingPunct="0"/>
            <a:r>
              <a:rPr lang="en-US" sz="1900">
                <a:solidFill>
                  <a:schemeClr val="tx2"/>
                </a:solidFill>
                <a:latin typeface="Arial" charset="0"/>
              </a:rPr>
              <a:t>ag, mut</a:t>
            </a:r>
            <a:endParaRPr lang="en-US">
              <a:solidFill>
                <a:schemeClr val="tx2"/>
              </a:solidFill>
            </a:endParaRPr>
          </a:p>
        </p:txBody>
      </p:sp>
      <p:sp>
        <p:nvSpPr>
          <p:cNvPr id="11500" name="Text Box 236"/>
          <p:cNvSpPr txBox="1">
            <a:spLocks noChangeArrowheads="1"/>
          </p:cNvSpPr>
          <p:nvPr/>
        </p:nvSpPr>
        <p:spPr bwMode="auto">
          <a:xfrm>
            <a:off x="2919413" y="3248025"/>
            <a:ext cx="0" cy="0"/>
          </a:xfrm>
          <a:prstGeom prst="rect">
            <a:avLst/>
          </a:prstGeom>
          <a:noFill/>
          <a:ln w="9525">
            <a:noFill/>
            <a:miter lim="800000"/>
            <a:headEnd/>
            <a:tailEnd/>
          </a:ln>
          <a:effectLst/>
        </p:spPr>
        <p:txBody>
          <a:bodyPr wrap="none"/>
          <a:lstStyle/>
          <a:p>
            <a:pPr algn="r" eaLnBrk="0" hangingPunct="0"/>
            <a:r>
              <a:rPr lang="en-US" sz="1900">
                <a:solidFill>
                  <a:schemeClr val="tx2"/>
                </a:solidFill>
                <a:latin typeface="Arial" charset="0"/>
              </a:rPr>
              <a:t>ag, mut</a:t>
            </a:r>
            <a:endParaRPr lang="en-US">
              <a:solidFill>
                <a:schemeClr val="tx2"/>
              </a:solidFill>
            </a:endParaRPr>
          </a:p>
        </p:txBody>
      </p:sp>
      <p:sp>
        <p:nvSpPr>
          <p:cNvPr id="11502" name="Text Box 238"/>
          <p:cNvSpPr txBox="1">
            <a:spLocks noChangeArrowheads="1"/>
          </p:cNvSpPr>
          <p:nvPr/>
        </p:nvSpPr>
        <p:spPr bwMode="auto">
          <a:xfrm>
            <a:off x="4262438" y="2457450"/>
            <a:ext cx="0" cy="0"/>
          </a:xfrm>
          <a:prstGeom prst="rect">
            <a:avLst/>
          </a:prstGeom>
          <a:noFill/>
          <a:ln w="9525">
            <a:noFill/>
            <a:miter lim="800000"/>
            <a:headEnd/>
            <a:tailEnd/>
          </a:ln>
          <a:effectLst/>
        </p:spPr>
        <p:txBody>
          <a:bodyPr wrap="none"/>
          <a:lstStyle/>
          <a:p>
            <a:pPr algn="r" eaLnBrk="0" hangingPunct="0"/>
            <a:r>
              <a:rPr lang="en-US" sz="1900">
                <a:solidFill>
                  <a:schemeClr val="tx2"/>
                </a:solidFill>
                <a:latin typeface="Arial" charset="0"/>
              </a:rPr>
              <a:t>ag, mut</a:t>
            </a:r>
            <a:endParaRPr lang="en-US">
              <a:solidFill>
                <a:schemeClr val="tx2"/>
              </a:solidFill>
            </a:endParaRPr>
          </a:p>
        </p:txBody>
      </p:sp>
      <p:sp>
        <p:nvSpPr>
          <p:cNvPr id="11504" name="Text Box 240"/>
          <p:cNvSpPr txBox="1">
            <a:spLocks noChangeArrowheads="1"/>
          </p:cNvSpPr>
          <p:nvPr/>
        </p:nvSpPr>
        <p:spPr bwMode="auto">
          <a:xfrm>
            <a:off x="5603875" y="1547813"/>
            <a:ext cx="0" cy="0"/>
          </a:xfrm>
          <a:prstGeom prst="rect">
            <a:avLst/>
          </a:prstGeom>
          <a:noFill/>
          <a:ln w="9525">
            <a:noFill/>
            <a:miter lim="800000"/>
            <a:headEnd/>
            <a:tailEnd/>
          </a:ln>
          <a:effectLst/>
        </p:spPr>
        <p:txBody>
          <a:bodyPr wrap="none"/>
          <a:lstStyle/>
          <a:p>
            <a:pPr algn="r" eaLnBrk="0" hangingPunct="0"/>
            <a:r>
              <a:rPr lang="en-US" sz="1900">
                <a:solidFill>
                  <a:schemeClr val="tx2"/>
                </a:solidFill>
                <a:latin typeface="Arial" charset="0"/>
              </a:rPr>
              <a:t>ag, mut</a:t>
            </a:r>
            <a:endParaRPr lang="en-US">
              <a:solidFill>
                <a:schemeClr val="tx2"/>
              </a:solidFill>
            </a:endParaRPr>
          </a:p>
        </p:txBody>
      </p:sp>
      <p:sp>
        <p:nvSpPr>
          <p:cNvPr id="11506" name="Text Box 242"/>
          <p:cNvSpPr txBox="1">
            <a:spLocks noChangeArrowheads="1"/>
          </p:cNvSpPr>
          <p:nvPr/>
        </p:nvSpPr>
        <p:spPr bwMode="auto">
          <a:xfrm>
            <a:off x="6769100" y="933450"/>
            <a:ext cx="0" cy="0"/>
          </a:xfrm>
          <a:prstGeom prst="rect">
            <a:avLst/>
          </a:prstGeom>
          <a:noFill/>
          <a:ln w="9525">
            <a:noFill/>
            <a:miter lim="800000"/>
            <a:headEnd/>
            <a:tailEnd/>
          </a:ln>
          <a:effectLst/>
        </p:spPr>
        <p:txBody>
          <a:bodyPr wrap="none"/>
          <a:lstStyle/>
          <a:p>
            <a:pPr algn="r" eaLnBrk="0" hangingPunct="0"/>
            <a:r>
              <a:rPr lang="en-US" sz="1900">
                <a:solidFill>
                  <a:schemeClr val="tx2"/>
                </a:solidFill>
                <a:latin typeface="Arial" charset="0"/>
              </a:rPr>
              <a:t>ag, mut</a:t>
            </a:r>
            <a:endParaRPr lang="en-US">
              <a:solidFill>
                <a:schemeClr val="tx2"/>
              </a:solidFill>
            </a:endParaRPr>
          </a:p>
        </p:txBody>
      </p:sp>
      <p:sp>
        <p:nvSpPr>
          <p:cNvPr id="11508" name="Freeform 244"/>
          <p:cNvSpPr>
            <a:spLocks/>
          </p:cNvSpPr>
          <p:nvPr/>
        </p:nvSpPr>
        <p:spPr bwMode="auto">
          <a:xfrm>
            <a:off x="1393825" y="4148138"/>
            <a:ext cx="396875" cy="274637"/>
          </a:xfrm>
          <a:custGeom>
            <a:avLst/>
            <a:gdLst/>
            <a:ahLst/>
            <a:cxnLst>
              <a:cxn ang="0">
                <a:pos x="249" y="0"/>
              </a:cxn>
              <a:cxn ang="0">
                <a:pos x="195" y="95"/>
              </a:cxn>
              <a:cxn ang="0">
                <a:pos x="176" y="68"/>
              </a:cxn>
              <a:cxn ang="0">
                <a:pos x="19" y="172"/>
              </a:cxn>
              <a:cxn ang="0">
                <a:pos x="0" y="145"/>
              </a:cxn>
              <a:cxn ang="0">
                <a:pos x="158" y="41"/>
              </a:cxn>
              <a:cxn ang="0">
                <a:pos x="140" y="14"/>
              </a:cxn>
              <a:cxn ang="0">
                <a:pos x="249" y="0"/>
              </a:cxn>
            </a:cxnLst>
            <a:rect l="0" t="0" r="r" b="b"/>
            <a:pathLst>
              <a:path w="250" h="173">
                <a:moveTo>
                  <a:pt x="249" y="0"/>
                </a:moveTo>
                <a:lnTo>
                  <a:pt x="195" y="95"/>
                </a:lnTo>
                <a:lnTo>
                  <a:pt x="176" y="68"/>
                </a:lnTo>
                <a:lnTo>
                  <a:pt x="19" y="172"/>
                </a:lnTo>
                <a:lnTo>
                  <a:pt x="0" y="145"/>
                </a:lnTo>
                <a:lnTo>
                  <a:pt x="158" y="41"/>
                </a:lnTo>
                <a:lnTo>
                  <a:pt x="140" y="14"/>
                </a:lnTo>
                <a:lnTo>
                  <a:pt x="249" y="0"/>
                </a:lnTo>
              </a:path>
            </a:pathLst>
          </a:custGeom>
          <a:noFill/>
          <a:ln w="9525" cap="flat" cmpd="sng">
            <a:solidFill>
              <a:schemeClr val="tx2"/>
            </a:solidFill>
            <a:prstDash val="solid"/>
            <a:round/>
            <a:headEnd/>
            <a:tailEnd/>
          </a:ln>
          <a:effectLst/>
        </p:spPr>
        <p:txBody>
          <a:bodyPr/>
          <a:lstStyle/>
          <a:p>
            <a:endParaRPr lang="hu-HU"/>
          </a:p>
        </p:txBody>
      </p:sp>
      <p:sp>
        <p:nvSpPr>
          <p:cNvPr id="11509" name="Freeform 245"/>
          <p:cNvSpPr>
            <a:spLocks/>
          </p:cNvSpPr>
          <p:nvPr/>
        </p:nvSpPr>
        <p:spPr bwMode="auto">
          <a:xfrm>
            <a:off x="2830513" y="3489325"/>
            <a:ext cx="396875" cy="274638"/>
          </a:xfrm>
          <a:custGeom>
            <a:avLst/>
            <a:gdLst/>
            <a:ahLst/>
            <a:cxnLst>
              <a:cxn ang="0">
                <a:pos x="249" y="0"/>
              </a:cxn>
              <a:cxn ang="0">
                <a:pos x="194" y="95"/>
              </a:cxn>
              <a:cxn ang="0">
                <a:pos x="176" y="68"/>
              </a:cxn>
              <a:cxn ang="0">
                <a:pos x="18" y="172"/>
              </a:cxn>
              <a:cxn ang="0">
                <a:pos x="0" y="146"/>
              </a:cxn>
              <a:cxn ang="0">
                <a:pos x="157" y="41"/>
              </a:cxn>
              <a:cxn ang="0">
                <a:pos x="139" y="14"/>
              </a:cxn>
              <a:cxn ang="0">
                <a:pos x="249" y="0"/>
              </a:cxn>
            </a:cxnLst>
            <a:rect l="0" t="0" r="r" b="b"/>
            <a:pathLst>
              <a:path w="250" h="173">
                <a:moveTo>
                  <a:pt x="249" y="0"/>
                </a:moveTo>
                <a:lnTo>
                  <a:pt x="194" y="95"/>
                </a:lnTo>
                <a:lnTo>
                  <a:pt x="176" y="68"/>
                </a:lnTo>
                <a:lnTo>
                  <a:pt x="18" y="172"/>
                </a:lnTo>
                <a:lnTo>
                  <a:pt x="0" y="146"/>
                </a:lnTo>
                <a:lnTo>
                  <a:pt x="157" y="41"/>
                </a:lnTo>
                <a:lnTo>
                  <a:pt x="139" y="14"/>
                </a:lnTo>
                <a:lnTo>
                  <a:pt x="249" y="0"/>
                </a:lnTo>
              </a:path>
            </a:pathLst>
          </a:custGeom>
          <a:noFill/>
          <a:ln w="9525" cap="flat" cmpd="sng">
            <a:solidFill>
              <a:schemeClr val="tx2"/>
            </a:solidFill>
            <a:prstDash val="solid"/>
            <a:round/>
            <a:headEnd/>
            <a:tailEnd/>
          </a:ln>
          <a:effectLst/>
        </p:spPr>
        <p:txBody>
          <a:bodyPr/>
          <a:lstStyle/>
          <a:p>
            <a:endParaRPr lang="hu-HU"/>
          </a:p>
        </p:txBody>
      </p:sp>
      <p:sp>
        <p:nvSpPr>
          <p:cNvPr id="11510" name="Freeform 246"/>
          <p:cNvSpPr>
            <a:spLocks/>
          </p:cNvSpPr>
          <p:nvPr/>
        </p:nvSpPr>
        <p:spPr bwMode="auto">
          <a:xfrm>
            <a:off x="4362450" y="2720975"/>
            <a:ext cx="396875" cy="276225"/>
          </a:xfrm>
          <a:custGeom>
            <a:avLst/>
            <a:gdLst/>
            <a:ahLst/>
            <a:cxnLst>
              <a:cxn ang="0">
                <a:pos x="249" y="0"/>
              </a:cxn>
              <a:cxn ang="0">
                <a:pos x="195" y="95"/>
              </a:cxn>
              <a:cxn ang="0">
                <a:pos x="176" y="68"/>
              </a:cxn>
              <a:cxn ang="0">
                <a:pos x="19" y="173"/>
              </a:cxn>
              <a:cxn ang="0">
                <a:pos x="0" y="146"/>
              </a:cxn>
              <a:cxn ang="0">
                <a:pos x="158" y="42"/>
              </a:cxn>
              <a:cxn ang="0">
                <a:pos x="139" y="15"/>
              </a:cxn>
              <a:cxn ang="0">
                <a:pos x="249" y="0"/>
              </a:cxn>
            </a:cxnLst>
            <a:rect l="0" t="0" r="r" b="b"/>
            <a:pathLst>
              <a:path w="250" h="174">
                <a:moveTo>
                  <a:pt x="249" y="0"/>
                </a:moveTo>
                <a:lnTo>
                  <a:pt x="195" y="95"/>
                </a:lnTo>
                <a:lnTo>
                  <a:pt x="176" y="68"/>
                </a:lnTo>
                <a:lnTo>
                  <a:pt x="19" y="173"/>
                </a:lnTo>
                <a:lnTo>
                  <a:pt x="0" y="146"/>
                </a:lnTo>
                <a:lnTo>
                  <a:pt x="158" y="42"/>
                </a:lnTo>
                <a:lnTo>
                  <a:pt x="139" y="15"/>
                </a:lnTo>
                <a:lnTo>
                  <a:pt x="249" y="0"/>
                </a:lnTo>
              </a:path>
            </a:pathLst>
          </a:custGeom>
          <a:noFill/>
          <a:ln w="9525" cap="flat" cmpd="sng">
            <a:solidFill>
              <a:schemeClr val="tx2"/>
            </a:solidFill>
            <a:prstDash val="solid"/>
            <a:round/>
            <a:headEnd/>
            <a:tailEnd/>
          </a:ln>
          <a:effectLst/>
        </p:spPr>
        <p:txBody>
          <a:bodyPr/>
          <a:lstStyle/>
          <a:p>
            <a:endParaRPr lang="hu-HU"/>
          </a:p>
        </p:txBody>
      </p:sp>
      <p:sp>
        <p:nvSpPr>
          <p:cNvPr id="11511" name="Freeform 247"/>
          <p:cNvSpPr>
            <a:spLocks/>
          </p:cNvSpPr>
          <p:nvPr/>
        </p:nvSpPr>
        <p:spPr bwMode="auto">
          <a:xfrm>
            <a:off x="5548313" y="1952625"/>
            <a:ext cx="396875" cy="276225"/>
          </a:xfrm>
          <a:custGeom>
            <a:avLst/>
            <a:gdLst/>
            <a:ahLst/>
            <a:cxnLst>
              <a:cxn ang="0">
                <a:pos x="249" y="0"/>
              </a:cxn>
              <a:cxn ang="0">
                <a:pos x="195" y="95"/>
              </a:cxn>
              <a:cxn ang="0">
                <a:pos x="176" y="68"/>
              </a:cxn>
              <a:cxn ang="0">
                <a:pos x="19" y="173"/>
              </a:cxn>
              <a:cxn ang="0">
                <a:pos x="0" y="146"/>
              </a:cxn>
              <a:cxn ang="0">
                <a:pos x="158" y="42"/>
              </a:cxn>
              <a:cxn ang="0">
                <a:pos x="139" y="15"/>
              </a:cxn>
              <a:cxn ang="0">
                <a:pos x="249" y="0"/>
              </a:cxn>
            </a:cxnLst>
            <a:rect l="0" t="0" r="r" b="b"/>
            <a:pathLst>
              <a:path w="250" h="174">
                <a:moveTo>
                  <a:pt x="249" y="0"/>
                </a:moveTo>
                <a:lnTo>
                  <a:pt x="195" y="95"/>
                </a:lnTo>
                <a:lnTo>
                  <a:pt x="176" y="68"/>
                </a:lnTo>
                <a:lnTo>
                  <a:pt x="19" y="173"/>
                </a:lnTo>
                <a:lnTo>
                  <a:pt x="0" y="146"/>
                </a:lnTo>
                <a:lnTo>
                  <a:pt x="158" y="42"/>
                </a:lnTo>
                <a:lnTo>
                  <a:pt x="139" y="15"/>
                </a:lnTo>
                <a:lnTo>
                  <a:pt x="249" y="0"/>
                </a:lnTo>
              </a:path>
            </a:pathLst>
          </a:custGeom>
          <a:noFill/>
          <a:ln w="9525" cap="flat" cmpd="sng">
            <a:solidFill>
              <a:schemeClr val="tx2"/>
            </a:solidFill>
            <a:prstDash val="solid"/>
            <a:round/>
            <a:headEnd/>
            <a:tailEnd/>
          </a:ln>
          <a:effectLst/>
        </p:spPr>
        <p:txBody>
          <a:bodyPr/>
          <a:lstStyle/>
          <a:p>
            <a:endParaRPr lang="hu-HU"/>
          </a:p>
        </p:txBody>
      </p:sp>
      <p:sp>
        <p:nvSpPr>
          <p:cNvPr id="11512" name="Freeform 248"/>
          <p:cNvSpPr>
            <a:spLocks/>
          </p:cNvSpPr>
          <p:nvPr/>
        </p:nvSpPr>
        <p:spPr bwMode="auto">
          <a:xfrm>
            <a:off x="6835775" y="1349375"/>
            <a:ext cx="396875" cy="276225"/>
          </a:xfrm>
          <a:custGeom>
            <a:avLst/>
            <a:gdLst/>
            <a:ahLst/>
            <a:cxnLst>
              <a:cxn ang="0">
                <a:pos x="249" y="0"/>
              </a:cxn>
              <a:cxn ang="0">
                <a:pos x="194" y="95"/>
              </a:cxn>
              <a:cxn ang="0">
                <a:pos x="176" y="68"/>
              </a:cxn>
              <a:cxn ang="0">
                <a:pos x="18" y="173"/>
              </a:cxn>
              <a:cxn ang="0">
                <a:pos x="0" y="146"/>
              </a:cxn>
              <a:cxn ang="0">
                <a:pos x="157" y="42"/>
              </a:cxn>
              <a:cxn ang="0">
                <a:pos x="139" y="15"/>
              </a:cxn>
              <a:cxn ang="0">
                <a:pos x="249" y="0"/>
              </a:cxn>
            </a:cxnLst>
            <a:rect l="0" t="0" r="r" b="b"/>
            <a:pathLst>
              <a:path w="250" h="174">
                <a:moveTo>
                  <a:pt x="249" y="0"/>
                </a:moveTo>
                <a:lnTo>
                  <a:pt x="194" y="95"/>
                </a:lnTo>
                <a:lnTo>
                  <a:pt x="176" y="68"/>
                </a:lnTo>
                <a:lnTo>
                  <a:pt x="18" y="173"/>
                </a:lnTo>
                <a:lnTo>
                  <a:pt x="0" y="146"/>
                </a:lnTo>
                <a:lnTo>
                  <a:pt x="157" y="42"/>
                </a:lnTo>
                <a:lnTo>
                  <a:pt x="139" y="15"/>
                </a:lnTo>
                <a:lnTo>
                  <a:pt x="249" y="0"/>
                </a:lnTo>
              </a:path>
            </a:pathLst>
          </a:custGeom>
          <a:noFill/>
          <a:ln w="9525" cap="flat" cmpd="sng">
            <a:solidFill>
              <a:schemeClr val="tx2"/>
            </a:solidFill>
            <a:prstDash val="solid"/>
            <a:round/>
            <a:headEnd/>
            <a:tailEnd/>
          </a:ln>
          <a:effectLst/>
        </p:spPr>
        <p:txBody>
          <a:bodyPr/>
          <a:lstStyle/>
          <a:p>
            <a:endParaRPr lang="hu-HU"/>
          </a:p>
        </p:txBody>
      </p:sp>
      <p:sp>
        <p:nvSpPr>
          <p:cNvPr id="11513" name="Freeform 249"/>
          <p:cNvSpPr>
            <a:spLocks/>
          </p:cNvSpPr>
          <p:nvPr/>
        </p:nvSpPr>
        <p:spPr bwMode="auto">
          <a:xfrm>
            <a:off x="4452938" y="3752850"/>
            <a:ext cx="12700" cy="122238"/>
          </a:xfrm>
          <a:custGeom>
            <a:avLst/>
            <a:gdLst/>
            <a:ahLst/>
            <a:cxnLst>
              <a:cxn ang="0">
                <a:pos x="0" y="0"/>
              </a:cxn>
              <a:cxn ang="0">
                <a:pos x="7" y="76"/>
              </a:cxn>
            </a:cxnLst>
            <a:rect l="0" t="0" r="r" b="b"/>
            <a:pathLst>
              <a:path w="8" h="77">
                <a:moveTo>
                  <a:pt x="0" y="0"/>
                </a:moveTo>
                <a:lnTo>
                  <a:pt x="7" y="76"/>
                </a:lnTo>
              </a:path>
            </a:pathLst>
          </a:custGeom>
          <a:noFill/>
          <a:ln w="9525" cap="flat">
            <a:solidFill>
              <a:schemeClr val="tx2"/>
            </a:solidFill>
            <a:prstDash val="dash"/>
            <a:round/>
            <a:headEnd/>
            <a:tailEnd/>
          </a:ln>
          <a:effectLst/>
        </p:spPr>
        <p:txBody>
          <a:bodyPr/>
          <a:lstStyle/>
          <a:p>
            <a:endParaRPr lang="hu-HU"/>
          </a:p>
        </p:txBody>
      </p:sp>
      <p:sp>
        <p:nvSpPr>
          <p:cNvPr id="11514" name="Freeform 250"/>
          <p:cNvSpPr>
            <a:spLocks/>
          </p:cNvSpPr>
          <p:nvPr/>
        </p:nvSpPr>
        <p:spPr bwMode="auto">
          <a:xfrm>
            <a:off x="5749925" y="2973388"/>
            <a:ext cx="12700" cy="122237"/>
          </a:xfrm>
          <a:custGeom>
            <a:avLst/>
            <a:gdLst/>
            <a:ahLst/>
            <a:cxnLst>
              <a:cxn ang="0">
                <a:pos x="0" y="0"/>
              </a:cxn>
              <a:cxn ang="0">
                <a:pos x="7" y="76"/>
              </a:cxn>
            </a:cxnLst>
            <a:rect l="0" t="0" r="r" b="b"/>
            <a:pathLst>
              <a:path w="8" h="77">
                <a:moveTo>
                  <a:pt x="0" y="0"/>
                </a:moveTo>
                <a:lnTo>
                  <a:pt x="7" y="76"/>
                </a:lnTo>
              </a:path>
            </a:pathLst>
          </a:custGeom>
          <a:noFill/>
          <a:ln w="9525" cap="flat">
            <a:solidFill>
              <a:schemeClr val="tx2"/>
            </a:solidFill>
            <a:prstDash val="dash"/>
            <a:round/>
            <a:headEnd/>
            <a:tailEnd/>
          </a:ln>
          <a:effectLst/>
        </p:spPr>
        <p:txBody>
          <a:bodyPr/>
          <a:lstStyle/>
          <a:p>
            <a:endParaRPr lang="hu-HU"/>
          </a:p>
        </p:txBody>
      </p:sp>
      <p:sp>
        <p:nvSpPr>
          <p:cNvPr id="11515" name="Freeform 251"/>
          <p:cNvSpPr>
            <a:spLocks/>
          </p:cNvSpPr>
          <p:nvPr/>
        </p:nvSpPr>
        <p:spPr bwMode="auto">
          <a:xfrm>
            <a:off x="5761038" y="2973388"/>
            <a:ext cx="1587" cy="122237"/>
          </a:xfrm>
          <a:custGeom>
            <a:avLst/>
            <a:gdLst/>
            <a:ahLst/>
            <a:cxnLst>
              <a:cxn ang="0">
                <a:pos x="0" y="76"/>
              </a:cxn>
              <a:cxn ang="0">
                <a:pos x="0" y="0"/>
              </a:cxn>
            </a:cxnLst>
            <a:rect l="0" t="0" r="r" b="b"/>
            <a:pathLst>
              <a:path w="1" h="77">
                <a:moveTo>
                  <a:pt x="0" y="76"/>
                </a:moveTo>
                <a:lnTo>
                  <a:pt x="0" y="0"/>
                </a:lnTo>
              </a:path>
            </a:pathLst>
          </a:custGeom>
          <a:noFill/>
          <a:ln w="9525" cap="flat">
            <a:solidFill>
              <a:schemeClr val="tx2"/>
            </a:solidFill>
            <a:prstDash val="dash"/>
            <a:round/>
            <a:headEnd/>
            <a:tailEnd/>
          </a:ln>
          <a:effectLst/>
        </p:spPr>
        <p:txBody>
          <a:bodyPr/>
          <a:lstStyle/>
          <a:p>
            <a:endParaRPr lang="hu-HU"/>
          </a:p>
        </p:txBody>
      </p:sp>
      <p:sp>
        <p:nvSpPr>
          <p:cNvPr id="11516" name="Freeform 252"/>
          <p:cNvSpPr>
            <a:spLocks/>
          </p:cNvSpPr>
          <p:nvPr/>
        </p:nvSpPr>
        <p:spPr bwMode="auto">
          <a:xfrm>
            <a:off x="2736850" y="4214813"/>
            <a:ext cx="307975" cy="231775"/>
          </a:xfrm>
          <a:custGeom>
            <a:avLst/>
            <a:gdLst/>
            <a:ahLst/>
            <a:cxnLst>
              <a:cxn ang="0">
                <a:pos x="193" y="145"/>
              </a:cxn>
              <a:cxn ang="0">
                <a:pos x="142" y="47"/>
              </a:cxn>
              <a:cxn ang="0">
                <a:pos x="122" y="74"/>
              </a:cxn>
              <a:cxn ang="0">
                <a:pos x="19" y="0"/>
              </a:cxn>
              <a:cxn ang="0">
                <a:pos x="0" y="27"/>
              </a:cxn>
              <a:cxn ang="0">
                <a:pos x="103" y="100"/>
              </a:cxn>
              <a:cxn ang="0">
                <a:pos x="84" y="127"/>
              </a:cxn>
              <a:cxn ang="0">
                <a:pos x="193" y="145"/>
              </a:cxn>
            </a:cxnLst>
            <a:rect l="0" t="0" r="r" b="b"/>
            <a:pathLst>
              <a:path w="194" h="146">
                <a:moveTo>
                  <a:pt x="193" y="145"/>
                </a:moveTo>
                <a:lnTo>
                  <a:pt x="142" y="47"/>
                </a:lnTo>
                <a:lnTo>
                  <a:pt x="122" y="74"/>
                </a:lnTo>
                <a:lnTo>
                  <a:pt x="19" y="0"/>
                </a:lnTo>
                <a:lnTo>
                  <a:pt x="0" y="27"/>
                </a:lnTo>
                <a:lnTo>
                  <a:pt x="103" y="100"/>
                </a:lnTo>
                <a:lnTo>
                  <a:pt x="84" y="127"/>
                </a:lnTo>
                <a:lnTo>
                  <a:pt x="193" y="145"/>
                </a:lnTo>
              </a:path>
            </a:pathLst>
          </a:custGeom>
          <a:noFill/>
          <a:ln w="9525" cap="flat" cmpd="sng">
            <a:solidFill>
              <a:schemeClr val="tx2"/>
            </a:solidFill>
            <a:prstDash val="solid"/>
            <a:round/>
            <a:headEnd/>
            <a:tailEnd/>
          </a:ln>
          <a:effectLst/>
        </p:spPr>
        <p:txBody>
          <a:bodyPr/>
          <a:lstStyle/>
          <a:p>
            <a:endParaRPr lang="hu-HU"/>
          </a:p>
        </p:txBody>
      </p:sp>
      <p:sp>
        <p:nvSpPr>
          <p:cNvPr id="11517" name="Freeform 253"/>
          <p:cNvSpPr>
            <a:spLocks/>
          </p:cNvSpPr>
          <p:nvPr/>
        </p:nvSpPr>
        <p:spPr bwMode="auto">
          <a:xfrm>
            <a:off x="4306888" y="3522663"/>
            <a:ext cx="307975" cy="231775"/>
          </a:xfrm>
          <a:custGeom>
            <a:avLst/>
            <a:gdLst/>
            <a:ahLst/>
            <a:cxnLst>
              <a:cxn ang="0">
                <a:pos x="193" y="145"/>
              </a:cxn>
              <a:cxn ang="0">
                <a:pos x="142" y="47"/>
              </a:cxn>
              <a:cxn ang="0">
                <a:pos x="123" y="74"/>
              </a:cxn>
              <a:cxn ang="0">
                <a:pos x="19" y="0"/>
              </a:cxn>
              <a:cxn ang="0">
                <a:pos x="0" y="26"/>
              </a:cxn>
              <a:cxn ang="0">
                <a:pos x="103" y="100"/>
              </a:cxn>
              <a:cxn ang="0">
                <a:pos x="84" y="127"/>
              </a:cxn>
              <a:cxn ang="0">
                <a:pos x="193" y="145"/>
              </a:cxn>
            </a:cxnLst>
            <a:rect l="0" t="0" r="r" b="b"/>
            <a:pathLst>
              <a:path w="194" h="146">
                <a:moveTo>
                  <a:pt x="193" y="145"/>
                </a:moveTo>
                <a:lnTo>
                  <a:pt x="142" y="47"/>
                </a:lnTo>
                <a:lnTo>
                  <a:pt x="123" y="74"/>
                </a:lnTo>
                <a:lnTo>
                  <a:pt x="19" y="0"/>
                </a:lnTo>
                <a:lnTo>
                  <a:pt x="0" y="26"/>
                </a:lnTo>
                <a:lnTo>
                  <a:pt x="103" y="100"/>
                </a:lnTo>
                <a:lnTo>
                  <a:pt x="84" y="127"/>
                </a:lnTo>
                <a:lnTo>
                  <a:pt x="193" y="145"/>
                </a:lnTo>
              </a:path>
            </a:pathLst>
          </a:custGeom>
          <a:noFill/>
          <a:ln w="9525" cap="flat" cmpd="sng">
            <a:solidFill>
              <a:schemeClr val="tx2"/>
            </a:solidFill>
            <a:prstDash val="solid"/>
            <a:round/>
            <a:headEnd/>
            <a:tailEnd/>
          </a:ln>
          <a:effectLst/>
        </p:spPr>
        <p:txBody>
          <a:bodyPr/>
          <a:lstStyle/>
          <a:p>
            <a:endParaRPr lang="hu-HU"/>
          </a:p>
        </p:txBody>
      </p:sp>
      <p:sp>
        <p:nvSpPr>
          <p:cNvPr id="11518" name="Freeform 254"/>
          <p:cNvSpPr>
            <a:spLocks/>
          </p:cNvSpPr>
          <p:nvPr/>
        </p:nvSpPr>
        <p:spPr bwMode="auto">
          <a:xfrm>
            <a:off x="5794375" y="2819400"/>
            <a:ext cx="307975" cy="231775"/>
          </a:xfrm>
          <a:custGeom>
            <a:avLst/>
            <a:gdLst/>
            <a:ahLst/>
            <a:cxnLst>
              <a:cxn ang="0">
                <a:pos x="193" y="145"/>
              </a:cxn>
              <a:cxn ang="0">
                <a:pos x="142" y="48"/>
              </a:cxn>
              <a:cxn ang="0">
                <a:pos x="123" y="74"/>
              </a:cxn>
              <a:cxn ang="0">
                <a:pos x="20" y="0"/>
              </a:cxn>
              <a:cxn ang="0">
                <a:pos x="0" y="27"/>
              </a:cxn>
              <a:cxn ang="0">
                <a:pos x="104" y="101"/>
              </a:cxn>
              <a:cxn ang="0">
                <a:pos x="84" y="127"/>
              </a:cxn>
              <a:cxn ang="0">
                <a:pos x="193" y="145"/>
              </a:cxn>
            </a:cxnLst>
            <a:rect l="0" t="0" r="r" b="b"/>
            <a:pathLst>
              <a:path w="194" h="146">
                <a:moveTo>
                  <a:pt x="193" y="145"/>
                </a:moveTo>
                <a:lnTo>
                  <a:pt x="142" y="48"/>
                </a:lnTo>
                <a:lnTo>
                  <a:pt x="123" y="74"/>
                </a:lnTo>
                <a:lnTo>
                  <a:pt x="20" y="0"/>
                </a:lnTo>
                <a:lnTo>
                  <a:pt x="0" y="27"/>
                </a:lnTo>
                <a:lnTo>
                  <a:pt x="104" y="101"/>
                </a:lnTo>
                <a:lnTo>
                  <a:pt x="84" y="127"/>
                </a:lnTo>
                <a:lnTo>
                  <a:pt x="193" y="145"/>
                </a:lnTo>
              </a:path>
            </a:pathLst>
          </a:custGeom>
          <a:noFill/>
          <a:ln w="9525" cap="flat" cmpd="sng">
            <a:solidFill>
              <a:schemeClr val="tx2"/>
            </a:solidFill>
            <a:prstDash val="solid"/>
            <a:round/>
            <a:headEnd/>
            <a:tailEnd/>
          </a:ln>
          <a:effectLst/>
        </p:spPr>
        <p:txBody>
          <a:bodyPr/>
          <a:lstStyle/>
          <a:p>
            <a:endParaRPr lang="hu-HU"/>
          </a:p>
        </p:txBody>
      </p:sp>
      <p:sp>
        <p:nvSpPr>
          <p:cNvPr id="11519" name="Freeform 255"/>
          <p:cNvSpPr>
            <a:spLocks/>
          </p:cNvSpPr>
          <p:nvPr/>
        </p:nvSpPr>
        <p:spPr bwMode="auto">
          <a:xfrm>
            <a:off x="7004050" y="2128838"/>
            <a:ext cx="306388" cy="231775"/>
          </a:xfrm>
          <a:custGeom>
            <a:avLst/>
            <a:gdLst/>
            <a:ahLst/>
            <a:cxnLst>
              <a:cxn ang="0">
                <a:pos x="192" y="145"/>
              </a:cxn>
              <a:cxn ang="0">
                <a:pos x="142" y="48"/>
              </a:cxn>
              <a:cxn ang="0">
                <a:pos x="122" y="74"/>
              </a:cxn>
              <a:cxn ang="0">
                <a:pos x="19" y="0"/>
              </a:cxn>
              <a:cxn ang="0">
                <a:pos x="0" y="27"/>
              </a:cxn>
              <a:cxn ang="0">
                <a:pos x="103" y="100"/>
              </a:cxn>
              <a:cxn ang="0">
                <a:pos x="84" y="127"/>
              </a:cxn>
              <a:cxn ang="0">
                <a:pos x="192" y="145"/>
              </a:cxn>
            </a:cxnLst>
            <a:rect l="0" t="0" r="r" b="b"/>
            <a:pathLst>
              <a:path w="193" h="146">
                <a:moveTo>
                  <a:pt x="192" y="145"/>
                </a:moveTo>
                <a:lnTo>
                  <a:pt x="142" y="48"/>
                </a:lnTo>
                <a:lnTo>
                  <a:pt x="122" y="74"/>
                </a:lnTo>
                <a:lnTo>
                  <a:pt x="19" y="0"/>
                </a:lnTo>
                <a:lnTo>
                  <a:pt x="0" y="27"/>
                </a:lnTo>
                <a:lnTo>
                  <a:pt x="103" y="100"/>
                </a:lnTo>
                <a:lnTo>
                  <a:pt x="84" y="127"/>
                </a:lnTo>
                <a:lnTo>
                  <a:pt x="192" y="145"/>
                </a:lnTo>
              </a:path>
            </a:pathLst>
          </a:custGeom>
          <a:noFill/>
          <a:ln w="9525" cap="flat" cmpd="sng">
            <a:solidFill>
              <a:schemeClr val="tx2"/>
            </a:solidFill>
            <a:prstDash val="solid"/>
            <a:round/>
            <a:headEnd/>
            <a:tailEnd/>
          </a:ln>
          <a:effectLst/>
        </p:spPr>
        <p:txBody>
          <a:bodyPr/>
          <a:lstStyle/>
          <a:p>
            <a:endParaRPr lang="hu-HU"/>
          </a:p>
        </p:txBody>
      </p:sp>
      <p:sp>
        <p:nvSpPr>
          <p:cNvPr id="11520" name="Freeform 256"/>
          <p:cNvSpPr>
            <a:spLocks/>
          </p:cNvSpPr>
          <p:nvPr/>
        </p:nvSpPr>
        <p:spPr bwMode="auto">
          <a:xfrm>
            <a:off x="1431925" y="4959350"/>
            <a:ext cx="307975" cy="231775"/>
          </a:xfrm>
          <a:custGeom>
            <a:avLst/>
            <a:gdLst/>
            <a:ahLst/>
            <a:cxnLst>
              <a:cxn ang="0">
                <a:pos x="193" y="145"/>
              </a:cxn>
              <a:cxn ang="0">
                <a:pos x="142" y="48"/>
              </a:cxn>
              <a:cxn ang="0">
                <a:pos x="122" y="74"/>
              </a:cxn>
              <a:cxn ang="0">
                <a:pos x="19" y="0"/>
              </a:cxn>
              <a:cxn ang="0">
                <a:pos x="0" y="27"/>
              </a:cxn>
              <a:cxn ang="0">
                <a:pos x="103" y="101"/>
              </a:cxn>
              <a:cxn ang="0">
                <a:pos x="84" y="127"/>
              </a:cxn>
              <a:cxn ang="0">
                <a:pos x="193" y="145"/>
              </a:cxn>
            </a:cxnLst>
            <a:rect l="0" t="0" r="r" b="b"/>
            <a:pathLst>
              <a:path w="194" h="146">
                <a:moveTo>
                  <a:pt x="193" y="145"/>
                </a:moveTo>
                <a:lnTo>
                  <a:pt x="142" y="48"/>
                </a:lnTo>
                <a:lnTo>
                  <a:pt x="122" y="74"/>
                </a:lnTo>
                <a:lnTo>
                  <a:pt x="19" y="0"/>
                </a:lnTo>
                <a:lnTo>
                  <a:pt x="0" y="27"/>
                </a:lnTo>
                <a:lnTo>
                  <a:pt x="103" y="101"/>
                </a:lnTo>
                <a:lnTo>
                  <a:pt x="84" y="127"/>
                </a:lnTo>
                <a:lnTo>
                  <a:pt x="193" y="145"/>
                </a:lnTo>
              </a:path>
            </a:pathLst>
          </a:custGeom>
          <a:noFill/>
          <a:ln w="9525" cap="flat" cmpd="sng">
            <a:solidFill>
              <a:schemeClr val="tx2"/>
            </a:solidFill>
            <a:prstDash val="solid"/>
            <a:round/>
            <a:headEnd/>
            <a:tailEnd/>
          </a:ln>
          <a:effectLst/>
        </p:spPr>
        <p:txBody>
          <a:bodyPr/>
          <a:lstStyle/>
          <a:p>
            <a:endParaRPr lang="hu-HU"/>
          </a:p>
        </p:txBody>
      </p:sp>
      <p:sp>
        <p:nvSpPr>
          <p:cNvPr id="11521" name="Freeform 257"/>
          <p:cNvSpPr>
            <a:spLocks/>
          </p:cNvSpPr>
          <p:nvPr/>
        </p:nvSpPr>
        <p:spPr bwMode="auto">
          <a:xfrm>
            <a:off x="2827338" y="5937250"/>
            <a:ext cx="419100" cy="285750"/>
          </a:xfrm>
          <a:custGeom>
            <a:avLst/>
            <a:gdLst/>
            <a:ahLst/>
            <a:cxnLst>
              <a:cxn ang="0">
                <a:pos x="263" y="179"/>
              </a:cxn>
              <a:cxn ang="0">
                <a:pos x="207" y="84"/>
              </a:cxn>
              <a:cxn ang="0">
                <a:pos x="189" y="112"/>
              </a:cxn>
              <a:cxn ang="0">
                <a:pos x="18" y="0"/>
              </a:cxn>
              <a:cxn ang="0">
                <a:pos x="0" y="27"/>
              </a:cxn>
              <a:cxn ang="0">
                <a:pos x="171" y="139"/>
              </a:cxn>
              <a:cxn ang="0">
                <a:pos x="153" y="166"/>
              </a:cxn>
              <a:cxn ang="0">
                <a:pos x="263" y="179"/>
              </a:cxn>
            </a:cxnLst>
            <a:rect l="0" t="0" r="r" b="b"/>
            <a:pathLst>
              <a:path w="264" h="180">
                <a:moveTo>
                  <a:pt x="263" y="179"/>
                </a:moveTo>
                <a:lnTo>
                  <a:pt x="207" y="84"/>
                </a:lnTo>
                <a:lnTo>
                  <a:pt x="189" y="112"/>
                </a:lnTo>
                <a:lnTo>
                  <a:pt x="18" y="0"/>
                </a:lnTo>
                <a:lnTo>
                  <a:pt x="0" y="27"/>
                </a:lnTo>
                <a:lnTo>
                  <a:pt x="171" y="139"/>
                </a:lnTo>
                <a:lnTo>
                  <a:pt x="153" y="166"/>
                </a:lnTo>
                <a:lnTo>
                  <a:pt x="263" y="179"/>
                </a:lnTo>
              </a:path>
            </a:pathLst>
          </a:custGeom>
          <a:solidFill>
            <a:schemeClr val="tx2"/>
          </a:solidFill>
          <a:ln w="9525" cap="flat" cmpd="sng">
            <a:solidFill>
              <a:schemeClr val="tx2"/>
            </a:solidFill>
            <a:prstDash val="solid"/>
            <a:round/>
            <a:headEnd/>
            <a:tailEnd/>
          </a:ln>
          <a:effectLst/>
        </p:spPr>
        <p:txBody>
          <a:bodyPr/>
          <a:lstStyle/>
          <a:p>
            <a:endParaRPr lang="hu-HU"/>
          </a:p>
        </p:txBody>
      </p:sp>
      <p:sp>
        <p:nvSpPr>
          <p:cNvPr id="11522" name="Freeform 258"/>
          <p:cNvSpPr>
            <a:spLocks/>
          </p:cNvSpPr>
          <p:nvPr/>
        </p:nvSpPr>
        <p:spPr bwMode="auto">
          <a:xfrm>
            <a:off x="4329113" y="4794250"/>
            <a:ext cx="471487" cy="157163"/>
          </a:xfrm>
          <a:custGeom>
            <a:avLst/>
            <a:gdLst/>
            <a:ahLst/>
            <a:cxnLst>
              <a:cxn ang="0">
                <a:pos x="296" y="49"/>
              </a:cxn>
              <a:cxn ang="0">
                <a:pos x="197" y="0"/>
              </a:cxn>
              <a:cxn ang="0">
                <a:pos x="197" y="33"/>
              </a:cxn>
              <a:cxn ang="0">
                <a:pos x="0" y="33"/>
              </a:cxn>
              <a:cxn ang="0">
                <a:pos x="0" y="65"/>
              </a:cxn>
              <a:cxn ang="0">
                <a:pos x="197" y="65"/>
              </a:cxn>
              <a:cxn ang="0">
                <a:pos x="197" y="98"/>
              </a:cxn>
              <a:cxn ang="0">
                <a:pos x="296" y="49"/>
              </a:cxn>
            </a:cxnLst>
            <a:rect l="0" t="0" r="r" b="b"/>
            <a:pathLst>
              <a:path w="297" h="99">
                <a:moveTo>
                  <a:pt x="296" y="49"/>
                </a:moveTo>
                <a:lnTo>
                  <a:pt x="197" y="0"/>
                </a:lnTo>
                <a:lnTo>
                  <a:pt x="197" y="33"/>
                </a:lnTo>
                <a:lnTo>
                  <a:pt x="0" y="33"/>
                </a:lnTo>
                <a:lnTo>
                  <a:pt x="0" y="65"/>
                </a:lnTo>
                <a:lnTo>
                  <a:pt x="197" y="65"/>
                </a:lnTo>
                <a:lnTo>
                  <a:pt x="197" y="98"/>
                </a:lnTo>
                <a:lnTo>
                  <a:pt x="296" y="49"/>
                </a:lnTo>
              </a:path>
            </a:pathLst>
          </a:custGeom>
          <a:solidFill>
            <a:schemeClr val="tx2"/>
          </a:solidFill>
          <a:ln w="9525" cap="flat" cmpd="sng">
            <a:solidFill>
              <a:schemeClr val="tx2"/>
            </a:solidFill>
            <a:prstDash val="solid"/>
            <a:round/>
            <a:headEnd/>
            <a:tailEnd/>
          </a:ln>
          <a:effectLst/>
        </p:spPr>
        <p:txBody>
          <a:bodyPr/>
          <a:lstStyle/>
          <a:p>
            <a:endParaRPr lang="hu-HU"/>
          </a:p>
        </p:txBody>
      </p:sp>
      <p:sp>
        <p:nvSpPr>
          <p:cNvPr id="11523" name="Freeform 259"/>
          <p:cNvSpPr>
            <a:spLocks/>
          </p:cNvSpPr>
          <p:nvPr/>
        </p:nvSpPr>
        <p:spPr bwMode="auto">
          <a:xfrm>
            <a:off x="7867650" y="1311275"/>
            <a:ext cx="233363" cy="271463"/>
          </a:xfrm>
          <a:custGeom>
            <a:avLst/>
            <a:gdLst/>
            <a:ahLst/>
            <a:cxnLst>
              <a:cxn ang="0">
                <a:pos x="146" y="170"/>
              </a:cxn>
              <a:cxn ang="0">
                <a:pos x="122" y="64"/>
              </a:cxn>
              <a:cxn ang="0">
                <a:pos x="96" y="84"/>
              </a:cxn>
              <a:cxn ang="0">
                <a:pos x="25" y="0"/>
              </a:cxn>
              <a:cxn ang="0">
                <a:pos x="0" y="21"/>
              </a:cxn>
              <a:cxn ang="0">
                <a:pos x="70" y="105"/>
              </a:cxn>
              <a:cxn ang="0">
                <a:pos x="45" y="126"/>
              </a:cxn>
              <a:cxn ang="0">
                <a:pos x="146" y="170"/>
              </a:cxn>
            </a:cxnLst>
            <a:rect l="0" t="0" r="r" b="b"/>
            <a:pathLst>
              <a:path w="147" h="171">
                <a:moveTo>
                  <a:pt x="146" y="170"/>
                </a:moveTo>
                <a:lnTo>
                  <a:pt x="122" y="64"/>
                </a:lnTo>
                <a:lnTo>
                  <a:pt x="96" y="84"/>
                </a:lnTo>
                <a:lnTo>
                  <a:pt x="25" y="0"/>
                </a:lnTo>
                <a:lnTo>
                  <a:pt x="0" y="21"/>
                </a:lnTo>
                <a:lnTo>
                  <a:pt x="70" y="105"/>
                </a:lnTo>
                <a:lnTo>
                  <a:pt x="45" y="126"/>
                </a:lnTo>
                <a:lnTo>
                  <a:pt x="146" y="170"/>
                </a:lnTo>
              </a:path>
            </a:pathLst>
          </a:custGeom>
          <a:solidFill>
            <a:schemeClr val="tx2"/>
          </a:solidFill>
          <a:ln w="9525" cap="flat" cmpd="sng">
            <a:solidFill>
              <a:schemeClr val="tx2"/>
            </a:solidFill>
            <a:prstDash val="solid"/>
            <a:round/>
            <a:headEnd/>
            <a:tailEnd/>
          </a:ln>
          <a:effectLst/>
        </p:spPr>
        <p:txBody>
          <a:bodyPr/>
          <a:lstStyle/>
          <a:p>
            <a:endParaRPr lang="hu-HU"/>
          </a:p>
        </p:txBody>
      </p:sp>
      <p:sp>
        <p:nvSpPr>
          <p:cNvPr id="11524" name="Text Box 260"/>
          <p:cNvSpPr txBox="1">
            <a:spLocks noChangeArrowheads="1"/>
          </p:cNvSpPr>
          <p:nvPr/>
        </p:nvSpPr>
        <p:spPr bwMode="auto">
          <a:xfrm>
            <a:off x="6600825" y="3317875"/>
            <a:ext cx="0" cy="0"/>
          </a:xfrm>
          <a:prstGeom prst="rect">
            <a:avLst/>
          </a:prstGeom>
          <a:noFill/>
          <a:ln w="9525">
            <a:noFill/>
            <a:miter lim="800000"/>
            <a:headEnd/>
            <a:tailEnd/>
          </a:ln>
          <a:effectLst/>
        </p:spPr>
        <p:txBody>
          <a:bodyPr wrap="none"/>
          <a:lstStyle/>
          <a:p>
            <a:pPr algn="r" eaLnBrk="0" hangingPunct="0"/>
            <a:r>
              <a:rPr lang="en-US" sz="4700">
                <a:solidFill>
                  <a:schemeClr val="tx2"/>
                </a:solidFill>
                <a:latin typeface="Arial" charset="0"/>
              </a:rPr>
              <a:t>...</a:t>
            </a:r>
            <a:endParaRPr lang="en-US">
              <a:solidFill>
                <a:schemeClr val="tx2"/>
              </a:solidFill>
            </a:endParaRPr>
          </a:p>
        </p:txBody>
      </p:sp>
      <p:sp>
        <p:nvSpPr>
          <p:cNvPr id="11525" name="Text Box 261"/>
          <p:cNvSpPr txBox="1">
            <a:spLocks noChangeArrowheads="1"/>
          </p:cNvSpPr>
          <p:nvPr/>
        </p:nvSpPr>
        <p:spPr bwMode="auto">
          <a:xfrm>
            <a:off x="7897813" y="2757488"/>
            <a:ext cx="0" cy="0"/>
          </a:xfrm>
          <a:prstGeom prst="rect">
            <a:avLst/>
          </a:prstGeom>
          <a:noFill/>
          <a:ln w="9525">
            <a:noFill/>
            <a:miter lim="800000"/>
            <a:headEnd/>
            <a:tailEnd/>
          </a:ln>
          <a:effectLst/>
        </p:spPr>
        <p:txBody>
          <a:bodyPr wrap="none"/>
          <a:lstStyle/>
          <a:p>
            <a:pPr algn="r" eaLnBrk="0" hangingPunct="0"/>
            <a:r>
              <a:rPr lang="en-US" sz="4700">
                <a:solidFill>
                  <a:schemeClr val="tx2"/>
                </a:solidFill>
                <a:latin typeface="Arial" charset="0"/>
              </a:rPr>
              <a:t>...</a:t>
            </a:r>
            <a:endParaRPr lang="en-US">
              <a:solidFill>
                <a:schemeClr val="tx2"/>
              </a:solidFill>
            </a:endParaRPr>
          </a:p>
        </p:txBody>
      </p:sp>
      <p:sp>
        <p:nvSpPr>
          <p:cNvPr id="11526" name="Text Box 262"/>
          <p:cNvSpPr txBox="1">
            <a:spLocks noChangeArrowheads="1"/>
          </p:cNvSpPr>
          <p:nvPr/>
        </p:nvSpPr>
        <p:spPr bwMode="auto">
          <a:xfrm>
            <a:off x="5235575" y="4019550"/>
            <a:ext cx="0" cy="0"/>
          </a:xfrm>
          <a:prstGeom prst="rect">
            <a:avLst/>
          </a:prstGeom>
          <a:noFill/>
          <a:ln w="9525">
            <a:noFill/>
            <a:miter lim="800000"/>
            <a:headEnd/>
            <a:tailEnd/>
          </a:ln>
          <a:effectLst/>
        </p:spPr>
        <p:txBody>
          <a:bodyPr wrap="none"/>
          <a:lstStyle/>
          <a:p>
            <a:pPr algn="r" eaLnBrk="0" hangingPunct="0"/>
            <a:r>
              <a:rPr lang="en-US" sz="4700">
                <a:solidFill>
                  <a:schemeClr val="tx2"/>
                </a:solidFill>
                <a:latin typeface="Arial" charset="0"/>
              </a:rPr>
              <a:t>...</a:t>
            </a:r>
            <a:endParaRPr lang="en-US">
              <a:solidFill>
                <a:schemeClr val="tx2"/>
              </a:solidFill>
            </a:endParaRPr>
          </a:p>
        </p:txBody>
      </p:sp>
      <p:sp>
        <p:nvSpPr>
          <p:cNvPr id="11527" name="Text Box 263"/>
          <p:cNvSpPr txBox="1">
            <a:spLocks noChangeArrowheads="1"/>
          </p:cNvSpPr>
          <p:nvPr/>
        </p:nvSpPr>
        <p:spPr bwMode="auto">
          <a:xfrm>
            <a:off x="6175375" y="6364288"/>
            <a:ext cx="0" cy="0"/>
          </a:xfrm>
          <a:prstGeom prst="rect">
            <a:avLst/>
          </a:prstGeom>
          <a:noFill/>
          <a:ln w="9525">
            <a:noFill/>
            <a:miter lim="800000"/>
            <a:headEnd/>
            <a:tailEnd/>
          </a:ln>
          <a:effectLst/>
        </p:spPr>
        <p:txBody>
          <a:bodyPr wrap="none"/>
          <a:lstStyle/>
          <a:p>
            <a:pPr algn="r" eaLnBrk="0" hangingPunct="0"/>
            <a:r>
              <a:rPr lang="hu-HU" sz="1900" dirty="0" smtClean="0">
                <a:solidFill>
                  <a:schemeClr val="tx2"/>
                </a:solidFill>
                <a:latin typeface="Arial" charset="0"/>
              </a:rPr>
              <a:t> </a:t>
            </a:r>
            <a:endParaRPr lang="en-US" dirty="0">
              <a:solidFill>
                <a:schemeClr val="tx2"/>
              </a:solidFill>
            </a:endParaRPr>
          </a:p>
        </p:txBody>
      </p:sp>
      <p:sp>
        <p:nvSpPr>
          <p:cNvPr id="11528" name="Text Box 264"/>
          <p:cNvSpPr txBox="1">
            <a:spLocks noChangeArrowheads="1"/>
          </p:cNvSpPr>
          <p:nvPr/>
        </p:nvSpPr>
        <p:spPr bwMode="auto">
          <a:xfrm>
            <a:off x="8339138" y="4838700"/>
            <a:ext cx="0" cy="0"/>
          </a:xfrm>
          <a:prstGeom prst="rect">
            <a:avLst/>
          </a:prstGeom>
          <a:noFill/>
          <a:ln w="9525">
            <a:noFill/>
            <a:miter lim="800000"/>
            <a:headEnd/>
            <a:tailEnd/>
          </a:ln>
          <a:effectLst/>
        </p:spPr>
        <p:txBody>
          <a:bodyPr wrap="none"/>
          <a:lstStyle/>
          <a:p>
            <a:pPr algn="r" eaLnBrk="0" hangingPunct="0"/>
            <a:r>
              <a:rPr lang="en-US" sz="1900">
                <a:solidFill>
                  <a:schemeClr val="tx2"/>
                </a:solidFill>
                <a:latin typeface="Arial" charset="0"/>
              </a:rPr>
              <a:t>közepes</a:t>
            </a:r>
            <a:endParaRPr lang="en-US">
              <a:solidFill>
                <a:schemeClr val="tx2"/>
              </a:solidFill>
            </a:endParaRPr>
          </a:p>
        </p:txBody>
      </p:sp>
      <p:sp>
        <p:nvSpPr>
          <p:cNvPr id="11529" name="Text Box 265"/>
          <p:cNvSpPr txBox="1">
            <a:spLocks noChangeArrowheads="1"/>
          </p:cNvSpPr>
          <p:nvPr/>
        </p:nvSpPr>
        <p:spPr bwMode="auto">
          <a:xfrm>
            <a:off x="9110663" y="3016250"/>
            <a:ext cx="0" cy="0"/>
          </a:xfrm>
          <a:prstGeom prst="rect">
            <a:avLst/>
          </a:prstGeom>
          <a:noFill/>
          <a:ln w="9525">
            <a:noFill/>
            <a:miter lim="800000"/>
            <a:headEnd/>
            <a:tailEnd/>
          </a:ln>
          <a:effectLst/>
        </p:spPr>
        <p:txBody>
          <a:bodyPr wrap="none"/>
          <a:lstStyle/>
          <a:p>
            <a:pPr algn="r" eaLnBrk="0" hangingPunct="0"/>
            <a:r>
              <a:rPr lang="en-US" sz="1900">
                <a:solidFill>
                  <a:schemeClr val="tx2"/>
                </a:solidFill>
                <a:latin typeface="Arial" charset="0"/>
              </a:rPr>
              <a:t>magas</a:t>
            </a:r>
            <a:endParaRPr lang="en-US">
              <a:solidFill>
                <a:schemeClr val="tx2"/>
              </a:solidFill>
            </a:endParaRPr>
          </a:p>
        </p:txBody>
      </p:sp>
      <p:sp>
        <p:nvSpPr>
          <p:cNvPr id="11530" name="Text Box 266"/>
          <p:cNvSpPr txBox="1">
            <a:spLocks noChangeArrowheads="1"/>
          </p:cNvSpPr>
          <p:nvPr/>
        </p:nvSpPr>
        <p:spPr bwMode="auto">
          <a:xfrm>
            <a:off x="9110663" y="3290888"/>
            <a:ext cx="0" cy="0"/>
          </a:xfrm>
          <a:prstGeom prst="rect">
            <a:avLst/>
          </a:prstGeom>
          <a:noFill/>
          <a:ln w="9525">
            <a:noFill/>
            <a:miter lim="800000"/>
            <a:headEnd/>
            <a:tailEnd/>
          </a:ln>
          <a:effectLst/>
        </p:spPr>
        <p:txBody>
          <a:bodyPr wrap="none"/>
          <a:lstStyle/>
          <a:p>
            <a:pPr algn="r" eaLnBrk="0" hangingPunct="0"/>
            <a:r>
              <a:rPr lang="en-US" sz="1900">
                <a:solidFill>
                  <a:schemeClr val="tx2"/>
                </a:solidFill>
                <a:latin typeface="Arial" charset="0"/>
              </a:rPr>
              <a:t>affinitású</a:t>
            </a:r>
            <a:endParaRPr lang="en-US">
              <a:solidFill>
                <a:schemeClr val="tx2"/>
              </a:solidFill>
            </a:endParaRPr>
          </a:p>
        </p:txBody>
      </p:sp>
      <p:sp>
        <p:nvSpPr>
          <p:cNvPr id="11531" name="Text Box 267"/>
          <p:cNvSpPr txBox="1">
            <a:spLocks noChangeArrowheads="1"/>
          </p:cNvSpPr>
          <p:nvPr/>
        </p:nvSpPr>
        <p:spPr bwMode="auto">
          <a:xfrm>
            <a:off x="8472488" y="5180013"/>
            <a:ext cx="0" cy="0"/>
          </a:xfrm>
          <a:prstGeom prst="rect">
            <a:avLst/>
          </a:prstGeom>
          <a:noFill/>
          <a:ln w="9525">
            <a:noFill/>
            <a:miter lim="800000"/>
            <a:headEnd/>
            <a:tailEnd/>
          </a:ln>
          <a:effectLst/>
        </p:spPr>
        <p:txBody>
          <a:bodyPr wrap="none"/>
          <a:lstStyle/>
          <a:p>
            <a:pPr algn="r" eaLnBrk="0" hangingPunct="0"/>
            <a:r>
              <a:rPr lang="en-US" sz="1900">
                <a:solidFill>
                  <a:schemeClr val="tx2"/>
                </a:solidFill>
                <a:latin typeface="Arial" charset="0"/>
              </a:rPr>
              <a:t>affinitású</a:t>
            </a:r>
            <a:endParaRPr lang="en-US">
              <a:solidFill>
                <a:schemeClr val="tx2"/>
              </a:solidFill>
            </a:endParaRPr>
          </a:p>
        </p:txBody>
      </p:sp>
      <p:sp>
        <p:nvSpPr>
          <p:cNvPr id="11532" name="Text Box 268"/>
          <p:cNvSpPr txBox="1">
            <a:spLocks noChangeArrowheads="1"/>
          </p:cNvSpPr>
          <p:nvPr/>
        </p:nvSpPr>
        <p:spPr bwMode="auto">
          <a:xfrm>
            <a:off x="6186488" y="6692900"/>
            <a:ext cx="0" cy="0"/>
          </a:xfrm>
          <a:prstGeom prst="rect">
            <a:avLst/>
          </a:prstGeom>
          <a:noFill/>
          <a:ln w="9525">
            <a:noFill/>
            <a:miter lim="800000"/>
            <a:headEnd/>
            <a:tailEnd/>
          </a:ln>
          <a:effectLst/>
        </p:spPr>
        <p:txBody>
          <a:bodyPr wrap="none"/>
          <a:lstStyle/>
          <a:p>
            <a:pPr algn="r" eaLnBrk="0" hangingPunct="0"/>
            <a:endParaRPr lang="en-US" dirty="0">
              <a:solidFill>
                <a:schemeClr val="tx2"/>
              </a:solidFill>
            </a:endParaRPr>
          </a:p>
        </p:txBody>
      </p:sp>
      <p:sp>
        <p:nvSpPr>
          <p:cNvPr id="11533" name="Text Box 269"/>
          <p:cNvSpPr txBox="1">
            <a:spLocks noChangeArrowheads="1"/>
          </p:cNvSpPr>
          <p:nvPr/>
        </p:nvSpPr>
        <p:spPr bwMode="auto">
          <a:xfrm>
            <a:off x="9121775" y="3597275"/>
            <a:ext cx="0" cy="0"/>
          </a:xfrm>
          <a:prstGeom prst="rect">
            <a:avLst/>
          </a:prstGeom>
          <a:noFill/>
          <a:ln w="9525">
            <a:noFill/>
            <a:miter lim="800000"/>
            <a:headEnd/>
            <a:tailEnd/>
          </a:ln>
          <a:effectLst/>
        </p:spPr>
        <p:txBody>
          <a:bodyPr wrap="none"/>
          <a:lstStyle/>
          <a:p>
            <a:pPr algn="r" eaLnBrk="0" hangingPunct="0"/>
            <a:r>
              <a:rPr lang="en-US" sz="1900">
                <a:solidFill>
                  <a:schemeClr val="tx2"/>
                </a:solidFill>
                <a:latin typeface="Arial" charset="0"/>
              </a:rPr>
              <a:t>antitest</a:t>
            </a:r>
            <a:endParaRPr lang="en-US">
              <a:solidFill>
                <a:schemeClr val="tx2"/>
              </a:solidFill>
            </a:endParaRPr>
          </a:p>
        </p:txBody>
      </p:sp>
      <p:sp>
        <p:nvSpPr>
          <p:cNvPr id="11534" name="Text Box 270"/>
          <p:cNvSpPr txBox="1">
            <a:spLocks noChangeArrowheads="1"/>
          </p:cNvSpPr>
          <p:nvPr/>
        </p:nvSpPr>
        <p:spPr bwMode="auto">
          <a:xfrm>
            <a:off x="8350250" y="5454650"/>
            <a:ext cx="0" cy="0"/>
          </a:xfrm>
          <a:prstGeom prst="rect">
            <a:avLst/>
          </a:prstGeom>
          <a:noFill/>
          <a:ln w="9525">
            <a:noFill/>
            <a:miter lim="800000"/>
            <a:headEnd/>
            <a:tailEnd/>
          </a:ln>
          <a:effectLst/>
        </p:spPr>
        <p:txBody>
          <a:bodyPr wrap="none"/>
          <a:lstStyle/>
          <a:p>
            <a:pPr algn="r" eaLnBrk="0" hangingPunct="0"/>
            <a:r>
              <a:rPr lang="en-US" sz="1900">
                <a:solidFill>
                  <a:schemeClr val="tx2"/>
                </a:solidFill>
                <a:latin typeface="Arial" charset="0"/>
              </a:rPr>
              <a:t>antitest</a:t>
            </a:r>
            <a:endParaRPr lang="en-US">
              <a:solidFill>
                <a:schemeClr val="tx2"/>
              </a:solidFill>
            </a:endParaRPr>
          </a:p>
        </p:txBody>
      </p:sp>
      <p:sp>
        <p:nvSpPr>
          <p:cNvPr id="11535" name="Text Box 271"/>
          <p:cNvSpPr txBox="1">
            <a:spLocks noChangeArrowheads="1"/>
          </p:cNvSpPr>
          <p:nvPr/>
        </p:nvSpPr>
        <p:spPr bwMode="auto">
          <a:xfrm>
            <a:off x="7261225" y="6683375"/>
            <a:ext cx="0" cy="0"/>
          </a:xfrm>
          <a:prstGeom prst="rect">
            <a:avLst/>
          </a:prstGeom>
          <a:noFill/>
          <a:ln w="9525">
            <a:noFill/>
            <a:miter lim="800000"/>
            <a:headEnd/>
            <a:tailEnd/>
          </a:ln>
          <a:effectLst/>
        </p:spPr>
        <p:txBody>
          <a:bodyPr wrap="none"/>
          <a:lstStyle/>
          <a:p>
            <a:pPr algn="r" eaLnBrk="0" hangingPunct="0"/>
            <a:endParaRPr lang="en-US" dirty="0">
              <a:solidFill>
                <a:schemeClr val="tx2"/>
              </a:solidFill>
            </a:endParaRPr>
          </a:p>
        </p:txBody>
      </p:sp>
      <p:grpSp>
        <p:nvGrpSpPr>
          <p:cNvPr id="11536" name="Group 272"/>
          <p:cNvGrpSpPr>
            <a:grpSpLocks/>
          </p:cNvGrpSpPr>
          <p:nvPr/>
        </p:nvGrpSpPr>
        <p:grpSpPr bwMode="auto">
          <a:xfrm>
            <a:off x="4497388" y="6386513"/>
            <a:ext cx="203200" cy="342900"/>
            <a:chOff x="2833" y="4023"/>
            <a:chExt cx="128" cy="216"/>
          </a:xfrm>
        </p:grpSpPr>
        <p:sp>
          <p:nvSpPr>
            <p:cNvPr id="11537" name="Freeform 273"/>
            <p:cNvSpPr>
              <a:spLocks/>
            </p:cNvSpPr>
            <p:nvPr/>
          </p:nvSpPr>
          <p:spPr bwMode="auto">
            <a:xfrm>
              <a:off x="2890" y="4092"/>
              <a:ext cx="5" cy="147"/>
            </a:xfrm>
            <a:custGeom>
              <a:avLst/>
              <a:gdLst/>
              <a:ahLst/>
              <a:cxnLst>
                <a:cxn ang="0">
                  <a:pos x="0" y="146"/>
                </a:cxn>
                <a:cxn ang="0">
                  <a:pos x="0" y="0"/>
                </a:cxn>
                <a:cxn ang="0">
                  <a:pos x="4" y="0"/>
                </a:cxn>
                <a:cxn ang="0">
                  <a:pos x="4" y="146"/>
                </a:cxn>
                <a:cxn ang="0">
                  <a:pos x="0" y="146"/>
                </a:cxn>
              </a:cxnLst>
              <a:rect l="0" t="0" r="r" b="b"/>
              <a:pathLst>
                <a:path w="5" h="147">
                  <a:moveTo>
                    <a:pt x="0" y="146"/>
                  </a:moveTo>
                  <a:lnTo>
                    <a:pt x="0" y="0"/>
                  </a:lnTo>
                  <a:lnTo>
                    <a:pt x="4" y="0"/>
                  </a:lnTo>
                  <a:lnTo>
                    <a:pt x="4" y="146"/>
                  </a:lnTo>
                  <a:lnTo>
                    <a:pt x="0" y="146"/>
                  </a:lnTo>
                </a:path>
              </a:pathLst>
            </a:custGeom>
            <a:noFill/>
            <a:ln w="9525" cap="flat" cmpd="sng">
              <a:solidFill>
                <a:schemeClr val="tx2"/>
              </a:solidFill>
              <a:prstDash val="solid"/>
              <a:round/>
              <a:headEnd/>
              <a:tailEnd/>
            </a:ln>
            <a:effectLst/>
          </p:spPr>
          <p:txBody>
            <a:bodyPr/>
            <a:lstStyle/>
            <a:p>
              <a:endParaRPr lang="hu-HU"/>
            </a:p>
          </p:txBody>
        </p:sp>
        <p:sp>
          <p:nvSpPr>
            <p:cNvPr id="11538" name="Freeform 274"/>
            <p:cNvSpPr>
              <a:spLocks/>
            </p:cNvSpPr>
            <p:nvPr/>
          </p:nvSpPr>
          <p:spPr bwMode="auto">
            <a:xfrm>
              <a:off x="2893" y="4023"/>
              <a:ext cx="68" cy="66"/>
            </a:xfrm>
            <a:custGeom>
              <a:avLst/>
              <a:gdLst/>
              <a:ahLst/>
              <a:cxnLst>
                <a:cxn ang="0">
                  <a:pos x="0" y="62"/>
                </a:cxn>
                <a:cxn ang="0">
                  <a:pos x="64" y="0"/>
                </a:cxn>
                <a:cxn ang="0">
                  <a:pos x="67" y="3"/>
                </a:cxn>
                <a:cxn ang="0">
                  <a:pos x="4" y="65"/>
                </a:cxn>
                <a:cxn ang="0">
                  <a:pos x="0" y="62"/>
                </a:cxn>
              </a:cxnLst>
              <a:rect l="0" t="0" r="r" b="b"/>
              <a:pathLst>
                <a:path w="68" h="66">
                  <a:moveTo>
                    <a:pt x="0" y="62"/>
                  </a:moveTo>
                  <a:lnTo>
                    <a:pt x="64" y="0"/>
                  </a:lnTo>
                  <a:lnTo>
                    <a:pt x="67" y="3"/>
                  </a:lnTo>
                  <a:lnTo>
                    <a:pt x="4" y="65"/>
                  </a:lnTo>
                  <a:lnTo>
                    <a:pt x="0" y="62"/>
                  </a:lnTo>
                </a:path>
              </a:pathLst>
            </a:custGeom>
            <a:noFill/>
            <a:ln w="9525" cap="flat" cmpd="sng">
              <a:solidFill>
                <a:schemeClr val="tx2"/>
              </a:solidFill>
              <a:prstDash val="solid"/>
              <a:round/>
              <a:headEnd/>
              <a:tailEnd/>
            </a:ln>
            <a:effectLst/>
          </p:spPr>
          <p:txBody>
            <a:bodyPr/>
            <a:lstStyle/>
            <a:p>
              <a:endParaRPr lang="hu-HU"/>
            </a:p>
          </p:txBody>
        </p:sp>
        <p:sp>
          <p:nvSpPr>
            <p:cNvPr id="11539" name="Freeform 275"/>
            <p:cNvSpPr>
              <a:spLocks/>
            </p:cNvSpPr>
            <p:nvPr/>
          </p:nvSpPr>
          <p:spPr bwMode="auto">
            <a:xfrm>
              <a:off x="2833" y="4025"/>
              <a:ext cx="57" cy="64"/>
            </a:xfrm>
            <a:custGeom>
              <a:avLst/>
              <a:gdLst/>
              <a:ahLst/>
              <a:cxnLst>
                <a:cxn ang="0">
                  <a:pos x="0" y="3"/>
                </a:cxn>
                <a:cxn ang="0">
                  <a:pos x="52" y="63"/>
                </a:cxn>
                <a:cxn ang="0">
                  <a:pos x="56" y="60"/>
                </a:cxn>
                <a:cxn ang="0">
                  <a:pos x="4" y="0"/>
                </a:cxn>
                <a:cxn ang="0">
                  <a:pos x="0" y="3"/>
                </a:cxn>
              </a:cxnLst>
              <a:rect l="0" t="0" r="r" b="b"/>
              <a:pathLst>
                <a:path w="57" h="64">
                  <a:moveTo>
                    <a:pt x="0" y="3"/>
                  </a:moveTo>
                  <a:lnTo>
                    <a:pt x="52" y="63"/>
                  </a:lnTo>
                  <a:lnTo>
                    <a:pt x="56" y="60"/>
                  </a:lnTo>
                  <a:lnTo>
                    <a:pt x="4" y="0"/>
                  </a:lnTo>
                  <a:lnTo>
                    <a:pt x="0" y="3"/>
                  </a:lnTo>
                </a:path>
              </a:pathLst>
            </a:custGeom>
            <a:noFill/>
            <a:ln w="9525" cap="flat" cmpd="sng">
              <a:solidFill>
                <a:schemeClr val="tx2"/>
              </a:solidFill>
              <a:prstDash val="solid"/>
              <a:round/>
              <a:headEnd/>
              <a:tailEnd/>
            </a:ln>
            <a:effectLst/>
          </p:spPr>
          <p:txBody>
            <a:bodyPr/>
            <a:lstStyle/>
            <a:p>
              <a:endParaRPr lang="hu-HU"/>
            </a:p>
          </p:txBody>
        </p:sp>
      </p:grpSp>
      <p:grpSp>
        <p:nvGrpSpPr>
          <p:cNvPr id="11540" name="Group 276"/>
          <p:cNvGrpSpPr>
            <a:grpSpLocks/>
          </p:cNvGrpSpPr>
          <p:nvPr/>
        </p:nvGrpSpPr>
        <p:grpSpPr bwMode="auto">
          <a:xfrm>
            <a:off x="4340225" y="5881688"/>
            <a:ext cx="204788" cy="342900"/>
            <a:chOff x="2734" y="3705"/>
            <a:chExt cx="129" cy="216"/>
          </a:xfrm>
        </p:grpSpPr>
        <p:sp>
          <p:nvSpPr>
            <p:cNvPr id="11541" name="Freeform 277"/>
            <p:cNvSpPr>
              <a:spLocks/>
            </p:cNvSpPr>
            <p:nvPr/>
          </p:nvSpPr>
          <p:spPr bwMode="auto">
            <a:xfrm>
              <a:off x="2791" y="3774"/>
              <a:ext cx="6" cy="147"/>
            </a:xfrm>
            <a:custGeom>
              <a:avLst/>
              <a:gdLst/>
              <a:ahLst/>
              <a:cxnLst>
                <a:cxn ang="0">
                  <a:pos x="0" y="146"/>
                </a:cxn>
                <a:cxn ang="0">
                  <a:pos x="0" y="0"/>
                </a:cxn>
                <a:cxn ang="0">
                  <a:pos x="5" y="0"/>
                </a:cxn>
                <a:cxn ang="0">
                  <a:pos x="5" y="146"/>
                </a:cxn>
                <a:cxn ang="0">
                  <a:pos x="0" y="146"/>
                </a:cxn>
              </a:cxnLst>
              <a:rect l="0" t="0" r="r" b="b"/>
              <a:pathLst>
                <a:path w="6" h="147">
                  <a:moveTo>
                    <a:pt x="0" y="146"/>
                  </a:moveTo>
                  <a:lnTo>
                    <a:pt x="0" y="0"/>
                  </a:lnTo>
                  <a:lnTo>
                    <a:pt x="5" y="0"/>
                  </a:lnTo>
                  <a:lnTo>
                    <a:pt x="5" y="146"/>
                  </a:lnTo>
                  <a:lnTo>
                    <a:pt x="0" y="146"/>
                  </a:lnTo>
                </a:path>
              </a:pathLst>
            </a:custGeom>
            <a:noFill/>
            <a:ln w="9525" cap="flat" cmpd="sng">
              <a:solidFill>
                <a:schemeClr val="tx2"/>
              </a:solidFill>
              <a:prstDash val="solid"/>
              <a:round/>
              <a:headEnd/>
              <a:tailEnd/>
            </a:ln>
            <a:effectLst/>
          </p:spPr>
          <p:txBody>
            <a:bodyPr/>
            <a:lstStyle/>
            <a:p>
              <a:endParaRPr lang="hu-HU"/>
            </a:p>
          </p:txBody>
        </p:sp>
        <p:sp>
          <p:nvSpPr>
            <p:cNvPr id="11542" name="Freeform 278"/>
            <p:cNvSpPr>
              <a:spLocks/>
            </p:cNvSpPr>
            <p:nvPr/>
          </p:nvSpPr>
          <p:spPr bwMode="auto">
            <a:xfrm>
              <a:off x="2794" y="3705"/>
              <a:ext cx="69" cy="66"/>
            </a:xfrm>
            <a:custGeom>
              <a:avLst/>
              <a:gdLst/>
              <a:ahLst/>
              <a:cxnLst>
                <a:cxn ang="0">
                  <a:pos x="0" y="62"/>
                </a:cxn>
                <a:cxn ang="0">
                  <a:pos x="64" y="0"/>
                </a:cxn>
                <a:cxn ang="0">
                  <a:pos x="68" y="3"/>
                </a:cxn>
                <a:cxn ang="0">
                  <a:pos x="4" y="65"/>
                </a:cxn>
                <a:cxn ang="0">
                  <a:pos x="0" y="62"/>
                </a:cxn>
              </a:cxnLst>
              <a:rect l="0" t="0" r="r" b="b"/>
              <a:pathLst>
                <a:path w="69" h="66">
                  <a:moveTo>
                    <a:pt x="0" y="62"/>
                  </a:moveTo>
                  <a:lnTo>
                    <a:pt x="64" y="0"/>
                  </a:lnTo>
                  <a:lnTo>
                    <a:pt x="68" y="3"/>
                  </a:lnTo>
                  <a:lnTo>
                    <a:pt x="4" y="65"/>
                  </a:lnTo>
                  <a:lnTo>
                    <a:pt x="0" y="62"/>
                  </a:lnTo>
                </a:path>
              </a:pathLst>
            </a:custGeom>
            <a:noFill/>
            <a:ln w="9525" cap="flat" cmpd="sng">
              <a:solidFill>
                <a:schemeClr val="tx2"/>
              </a:solidFill>
              <a:prstDash val="solid"/>
              <a:round/>
              <a:headEnd/>
              <a:tailEnd/>
            </a:ln>
            <a:effectLst/>
          </p:spPr>
          <p:txBody>
            <a:bodyPr/>
            <a:lstStyle/>
            <a:p>
              <a:endParaRPr lang="hu-HU"/>
            </a:p>
          </p:txBody>
        </p:sp>
        <p:sp>
          <p:nvSpPr>
            <p:cNvPr id="11543" name="Freeform 279"/>
            <p:cNvSpPr>
              <a:spLocks/>
            </p:cNvSpPr>
            <p:nvPr/>
          </p:nvSpPr>
          <p:spPr bwMode="auto">
            <a:xfrm>
              <a:off x="2734" y="3707"/>
              <a:ext cx="57" cy="64"/>
            </a:xfrm>
            <a:custGeom>
              <a:avLst/>
              <a:gdLst/>
              <a:ahLst/>
              <a:cxnLst>
                <a:cxn ang="0">
                  <a:pos x="0" y="3"/>
                </a:cxn>
                <a:cxn ang="0">
                  <a:pos x="52" y="63"/>
                </a:cxn>
                <a:cxn ang="0">
                  <a:pos x="56" y="60"/>
                </a:cxn>
                <a:cxn ang="0">
                  <a:pos x="4" y="0"/>
                </a:cxn>
                <a:cxn ang="0">
                  <a:pos x="0" y="3"/>
                </a:cxn>
              </a:cxnLst>
              <a:rect l="0" t="0" r="r" b="b"/>
              <a:pathLst>
                <a:path w="57" h="64">
                  <a:moveTo>
                    <a:pt x="0" y="3"/>
                  </a:moveTo>
                  <a:lnTo>
                    <a:pt x="52" y="63"/>
                  </a:lnTo>
                  <a:lnTo>
                    <a:pt x="56" y="60"/>
                  </a:lnTo>
                  <a:lnTo>
                    <a:pt x="4" y="0"/>
                  </a:lnTo>
                  <a:lnTo>
                    <a:pt x="0" y="3"/>
                  </a:lnTo>
                </a:path>
              </a:pathLst>
            </a:custGeom>
            <a:noFill/>
            <a:ln w="9525" cap="flat" cmpd="sng">
              <a:solidFill>
                <a:schemeClr val="tx2"/>
              </a:solidFill>
              <a:prstDash val="solid"/>
              <a:round/>
              <a:headEnd/>
              <a:tailEnd/>
            </a:ln>
            <a:effectLst/>
          </p:spPr>
          <p:txBody>
            <a:bodyPr/>
            <a:lstStyle/>
            <a:p>
              <a:endParaRPr lang="hu-HU"/>
            </a:p>
          </p:txBody>
        </p:sp>
      </p:grpSp>
      <p:grpSp>
        <p:nvGrpSpPr>
          <p:cNvPr id="11544" name="Group 280"/>
          <p:cNvGrpSpPr>
            <a:grpSpLocks/>
          </p:cNvGrpSpPr>
          <p:nvPr/>
        </p:nvGrpSpPr>
        <p:grpSpPr bwMode="auto">
          <a:xfrm>
            <a:off x="6018213" y="4587875"/>
            <a:ext cx="204787" cy="341313"/>
            <a:chOff x="3791" y="2890"/>
            <a:chExt cx="129" cy="215"/>
          </a:xfrm>
        </p:grpSpPr>
        <p:sp>
          <p:nvSpPr>
            <p:cNvPr id="11545" name="Freeform 281"/>
            <p:cNvSpPr>
              <a:spLocks/>
            </p:cNvSpPr>
            <p:nvPr/>
          </p:nvSpPr>
          <p:spPr bwMode="auto">
            <a:xfrm>
              <a:off x="3848" y="2959"/>
              <a:ext cx="6" cy="146"/>
            </a:xfrm>
            <a:custGeom>
              <a:avLst/>
              <a:gdLst/>
              <a:ahLst/>
              <a:cxnLst>
                <a:cxn ang="0">
                  <a:pos x="0" y="145"/>
                </a:cxn>
                <a:cxn ang="0">
                  <a:pos x="0" y="0"/>
                </a:cxn>
                <a:cxn ang="0">
                  <a:pos x="5" y="0"/>
                </a:cxn>
                <a:cxn ang="0">
                  <a:pos x="5" y="145"/>
                </a:cxn>
                <a:cxn ang="0">
                  <a:pos x="0" y="145"/>
                </a:cxn>
              </a:cxnLst>
              <a:rect l="0" t="0" r="r" b="b"/>
              <a:pathLst>
                <a:path w="6" h="146">
                  <a:moveTo>
                    <a:pt x="0" y="145"/>
                  </a:moveTo>
                  <a:lnTo>
                    <a:pt x="0" y="0"/>
                  </a:lnTo>
                  <a:lnTo>
                    <a:pt x="5" y="0"/>
                  </a:lnTo>
                  <a:lnTo>
                    <a:pt x="5" y="145"/>
                  </a:lnTo>
                  <a:lnTo>
                    <a:pt x="0" y="145"/>
                  </a:lnTo>
                </a:path>
              </a:pathLst>
            </a:custGeom>
            <a:noFill/>
            <a:ln w="9525" cap="flat" cmpd="sng">
              <a:solidFill>
                <a:schemeClr val="tx2"/>
              </a:solidFill>
              <a:prstDash val="solid"/>
              <a:round/>
              <a:headEnd/>
              <a:tailEnd/>
            </a:ln>
            <a:effectLst/>
          </p:spPr>
          <p:txBody>
            <a:bodyPr/>
            <a:lstStyle/>
            <a:p>
              <a:endParaRPr lang="hu-HU"/>
            </a:p>
          </p:txBody>
        </p:sp>
        <p:sp>
          <p:nvSpPr>
            <p:cNvPr id="11546" name="Freeform 282"/>
            <p:cNvSpPr>
              <a:spLocks/>
            </p:cNvSpPr>
            <p:nvPr/>
          </p:nvSpPr>
          <p:spPr bwMode="auto">
            <a:xfrm>
              <a:off x="3852" y="2890"/>
              <a:ext cx="68" cy="66"/>
            </a:xfrm>
            <a:custGeom>
              <a:avLst/>
              <a:gdLst/>
              <a:ahLst/>
              <a:cxnLst>
                <a:cxn ang="0">
                  <a:pos x="0" y="61"/>
                </a:cxn>
                <a:cxn ang="0">
                  <a:pos x="63" y="0"/>
                </a:cxn>
                <a:cxn ang="0">
                  <a:pos x="67" y="3"/>
                </a:cxn>
                <a:cxn ang="0">
                  <a:pos x="3" y="65"/>
                </a:cxn>
                <a:cxn ang="0">
                  <a:pos x="0" y="61"/>
                </a:cxn>
              </a:cxnLst>
              <a:rect l="0" t="0" r="r" b="b"/>
              <a:pathLst>
                <a:path w="68" h="66">
                  <a:moveTo>
                    <a:pt x="0" y="61"/>
                  </a:moveTo>
                  <a:lnTo>
                    <a:pt x="63" y="0"/>
                  </a:lnTo>
                  <a:lnTo>
                    <a:pt x="67" y="3"/>
                  </a:lnTo>
                  <a:lnTo>
                    <a:pt x="3" y="65"/>
                  </a:lnTo>
                  <a:lnTo>
                    <a:pt x="0" y="61"/>
                  </a:lnTo>
                </a:path>
              </a:pathLst>
            </a:custGeom>
            <a:noFill/>
            <a:ln w="9525" cap="flat" cmpd="sng">
              <a:solidFill>
                <a:schemeClr val="tx2"/>
              </a:solidFill>
              <a:prstDash val="solid"/>
              <a:round/>
              <a:headEnd/>
              <a:tailEnd/>
            </a:ln>
            <a:effectLst/>
          </p:spPr>
          <p:txBody>
            <a:bodyPr/>
            <a:lstStyle/>
            <a:p>
              <a:endParaRPr lang="hu-HU"/>
            </a:p>
          </p:txBody>
        </p:sp>
        <p:sp>
          <p:nvSpPr>
            <p:cNvPr id="11547" name="Freeform 283"/>
            <p:cNvSpPr>
              <a:spLocks/>
            </p:cNvSpPr>
            <p:nvPr/>
          </p:nvSpPr>
          <p:spPr bwMode="auto">
            <a:xfrm>
              <a:off x="3791" y="2892"/>
              <a:ext cx="57" cy="63"/>
            </a:xfrm>
            <a:custGeom>
              <a:avLst/>
              <a:gdLst/>
              <a:ahLst/>
              <a:cxnLst>
                <a:cxn ang="0">
                  <a:pos x="0" y="2"/>
                </a:cxn>
                <a:cxn ang="0">
                  <a:pos x="52" y="62"/>
                </a:cxn>
                <a:cxn ang="0">
                  <a:pos x="56" y="60"/>
                </a:cxn>
                <a:cxn ang="0">
                  <a:pos x="4" y="0"/>
                </a:cxn>
                <a:cxn ang="0">
                  <a:pos x="0" y="2"/>
                </a:cxn>
              </a:cxnLst>
              <a:rect l="0" t="0" r="r" b="b"/>
              <a:pathLst>
                <a:path w="57" h="63">
                  <a:moveTo>
                    <a:pt x="0" y="2"/>
                  </a:moveTo>
                  <a:lnTo>
                    <a:pt x="52" y="62"/>
                  </a:lnTo>
                  <a:lnTo>
                    <a:pt x="56" y="60"/>
                  </a:lnTo>
                  <a:lnTo>
                    <a:pt x="4" y="0"/>
                  </a:lnTo>
                  <a:lnTo>
                    <a:pt x="0" y="2"/>
                  </a:lnTo>
                </a:path>
              </a:pathLst>
            </a:custGeom>
            <a:noFill/>
            <a:ln w="9525" cap="flat" cmpd="sng">
              <a:solidFill>
                <a:schemeClr val="tx2"/>
              </a:solidFill>
              <a:prstDash val="solid"/>
              <a:round/>
              <a:headEnd/>
              <a:tailEnd/>
            </a:ln>
            <a:effectLst/>
          </p:spPr>
          <p:txBody>
            <a:bodyPr/>
            <a:lstStyle/>
            <a:p>
              <a:endParaRPr lang="hu-HU"/>
            </a:p>
          </p:txBody>
        </p:sp>
      </p:grpSp>
      <p:grpSp>
        <p:nvGrpSpPr>
          <p:cNvPr id="11548" name="Group 284"/>
          <p:cNvGrpSpPr>
            <a:grpSpLocks/>
          </p:cNvGrpSpPr>
          <p:nvPr/>
        </p:nvGrpSpPr>
        <p:grpSpPr bwMode="auto">
          <a:xfrm>
            <a:off x="6208713" y="4762500"/>
            <a:ext cx="204787" cy="342900"/>
            <a:chOff x="3911" y="3000"/>
            <a:chExt cx="129" cy="216"/>
          </a:xfrm>
        </p:grpSpPr>
        <p:sp>
          <p:nvSpPr>
            <p:cNvPr id="11549" name="Freeform 285"/>
            <p:cNvSpPr>
              <a:spLocks/>
            </p:cNvSpPr>
            <p:nvPr/>
          </p:nvSpPr>
          <p:spPr bwMode="auto">
            <a:xfrm>
              <a:off x="3968" y="3070"/>
              <a:ext cx="6" cy="146"/>
            </a:xfrm>
            <a:custGeom>
              <a:avLst/>
              <a:gdLst/>
              <a:ahLst/>
              <a:cxnLst>
                <a:cxn ang="0">
                  <a:pos x="0" y="145"/>
                </a:cxn>
                <a:cxn ang="0">
                  <a:pos x="0" y="0"/>
                </a:cxn>
                <a:cxn ang="0">
                  <a:pos x="5" y="0"/>
                </a:cxn>
                <a:cxn ang="0">
                  <a:pos x="5" y="145"/>
                </a:cxn>
                <a:cxn ang="0">
                  <a:pos x="0" y="145"/>
                </a:cxn>
              </a:cxnLst>
              <a:rect l="0" t="0" r="r" b="b"/>
              <a:pathLst>
                <a:path w="6" h="146">
                  <a:moveTo>
                    <a:pt x="0" y="145"/>
                  </a:moveTo>
                  <a:lnTo>
                    <a:pt x="0" y="0"/>
                  </a:lnTo>
                  <a:lnTo>
                    <a:pt x="5" y="0"/>
                  </a:lnTo>
                  <a:lnTo>
                    <a:pt x="5" y="145"/>
                  </a:lnTo>
                  <a:lnTo>
                    <a:pt x="0" y="145"/>
                  </a:lnTo>
                </a:path>
              </a:pathLst>
            </a:custGeom>
            <a:noFill/>
            <a:ln w="9525" cap="flat" cmpd="sng">
              <a:solidFill>
                <a:schemeClr val="tx2"/>
              </a:solidFill>
              <a:prstDash val="solid"/>
              <a:round/>
              <a:headEnd/>
              <a:tailEnd/>
            </a:ln>
            <a:effectLst/>
          </p:spPr>
          <p:txBody>
            <a:bodyPr/>
            <a:lstStyle/>
            <a:p>
              <a:endParaRPr lang="hu-HU"/>
            </a:p>
          </p:txBody>
        </p:sp>
        <p:sp>
          <p:nvSpPr>
            <p:cNvPr id="11550" name="Freeform 286"/>
            <p:cNvSpPr>
              <a:spLocks/>
            </p:cNvSpPr>
            <p:nvPr/>
          </p:nvSpPr>
          <p:spPr bwMode="auto">
            <a:xfrm>
              <a:off x="3972" y="3000"/>
              <a:ext cx="68" cy="66"/>
            </a:xfrm>
            <a:custGeom>
              <a:avLst/>
              <a:gdLst/>
              <a:ahLst/>
              <a:cxnLst>
                <a:cxn ang="0">
                  <a:pos x="0" y="62"/>
                </a:cxn>
                <a:cxn ang="0">
                  <a:pos x="63" y="0"/>
                </a:cxn>
                <a:cxn ang="0">
                  <a:pos x="67" y="4"/>
                </a:cxn>
                <a:cxn ang="0">
                  <a:pos x="3" y="65"/>
                </a:cxn>
                <a:cxn ang="0">
                  <a:pos x="0" y="62"/>
                </a:cxn>
              </a:cxnLst>
              <a:rect l="0" t="0" r="r" b="b"/>
              <a:pathLst>
                <a:path w="68" h="66">
                  <a:moveTo>
                    <a:pt x="0" y="62"/>
                  </a:moveTo>
                  <a:lnTo>
                    <a:pt x="63" y="0"/>
                  </a:lnTo>
                  <a:lnTo>
                    <a:pt x="67" y="4"/>
                  </a:lnTo>
                  <a:lnTo>
                    <a:pt x="3" y="65"/>
                  </a:lnTo>
                  <a:lnTo>
                    <a:pt x="0" y="62"/>
                  </a:lnTo>
                </a:path>
              </a:pathLst>
            </a:custGeom>
            <a:noFill/>
            <a:ln w="9525" cap="flat" cmpd="sng">
              <a:solidFill>
                <a:schemeClr val="tx2"/>
              </a:solidFill>
              <a:prstDash val="solid"/>
              <a:round/>
              <a:headEnd/>
              <a:tailEnd/>
            </a:ln>
            <a:effectLst/>
          </p:spPr>
          <p:txBody>
            <a:bodyPr/>
            <a:lstStyle/>
            <a:p>
              <a:endParaRPr lang="hu-HU"/>
            </a:p>
          </p:txBody>
        </p:sp>
        <p:sp>
          <p:nvSpPr>
            <p:cNvPr id="11551" name="Freeform 287"/>
            <p:cNvSpPr>
              <a:spLocks/>
            </p:cNvSpPr>
            <p:nvPr/>
          </p:nvSpPr>
          <p:spPr bwMode="auto">
            <a:xfrm>
              <a:off x="3911" y="3002"/>
              <a:ext cx="57" cy="64"/>
            </a:xfrm>
            <a:custGeom>
              <a:avLst/>
              <a:gdLst/>
              <a:ahLst/>
              <a:cxnLst>
                <a:cxn ang="0">
                  <a:pos x="0" y="3"/>
                </a:cxn>
                <a:cxn ang="0">
                  <a:pos x="52" y="63"/>
                </a:cxn>
                <a:cxn ang="0">
                  <a:pos x="56" y="60"/>
                </a:cxn>
                <a:cxn ang="0">
                  <a:pos x="4" y="0"/>
                </a:cxn>
                <a:cxn ang="0">
                  <a:pos x="0" y="3"/>
                </a:cxn>
              </a:cxnLst>
              <a:rect l="0" t="0" r="r" b="b"/>
              <a:pathLst>
                <a:path w="57" h="64">
                  <a:moveTo>
                    <a:pt x="0" y="3"/>
                  </a:moveTo>
                  <a:lnTo>
                    <a:pt x="52" y="63"/>
                  </a:lnTo>
                  <a:lnTo>
                    <a:pt x="56" y="60"/>
                  </a:lnTo>
                  <a:lnTo>
                    <a:pt x="4" y="0"/>
                  </a:lnTo>
                  <a:lnTo>
                    <a:pt x="0" y="3"/>
                  </a:lnTo>
                </a:path>
              </a:pathLst>
            </a:custGeom>
            <a:noFill/>
            <a:ln w="9525" cap="flat" cmpd="sng">
              <a:solidFill>
                <a:schemeClr val="tx2"/>
              </a:solidFill>
              <a:prstDash val="solid"/>
              <a:round/>
              <a:headEnd/>
              <a:tailEnd/>
            </a:ln>
            <a:effectLst/>
          </p:spPr>
          <p:txBody>
            <a:bodyPr/>
            <a:lstStyle/>
            <a:p>
              <a:endParaRPr lang="hu-HU"/>
            </a:p>
          </p:txBody>
        </p:sp>
      </p:grpSp>
      <p:grpSp>
        <p:nvGrpSpPr>
          <p:cNvPr id="11552" name="Group 288"/>
          <p:cNvGrpSpPr>
            <a:grpSpLocks/>
          </p:cNvGrpSpPr>
          <p:nvPr/>
        </p:nvGrpSpPr>
        <p:grpSpPr bwMode="auto">
          <a:xfrm>
            <a:off x="5984875" y="5168900"/>
            <a:ext cx="204788" cy="342900"/>
            <a:chOff x="3770" y="3256"/>
            <a:chExt cx="129" cy="216"/>
          </a:xfrm>
        </p:grpSpPr>
        <p:sp>
          <p:nvSpPr>
            <p:cNvPr id="11553" name="Freeform 289"/>
            <p:cNvSpPr>
              <a:spLocks/>
            </p:cNvSpPr>
            <p:nvPr/>
          </p:nvSpPr>
          <p:spPr bwMode="auto">
            <a:xfrm>
              <a:off x="3827" y="3325"/>
              <a:ext cx="6" cy="147"/>
            </a:xfrm>
            <a:custGeom>
              <a:avLst/>
              <a:gdLst/>
              <a:ahLst/>
              <a:cxnLst>
                <a:cxn ang="0">
                  <a:pos x="0" y="146"/>
                </a:cxn>
                <a:cxn ang="0">
                  <a:pos x="0" y="0"/>
                </a:cxn>
                <a:cxn ang="0">
                  <a:pos x="5" y="0"/>
                </a:cxn>
                <a:cxn ang="0">
                  <a:pos x="5" y="146"/>
                </a:cxn>
                <a:cxn ang="0">
                  <a:pos x="0" y="146"/>
                </a:cxn>
              </a:cxnLst>
              <a:rect l="0" t="0" r="r" b="b"/>
              <a:pathLst>
                <a:path w="6" h="147">
                  <a:moveTo>
                    <a:pt x="0" y="146"/>
                  </a:moveTo>
                  <a:lnTo>
                    <a:pt x="0" y="0"/>
                  </a:lnTo>
                  <a:lnTo>
                    <a:pt x="5" y="0"/>
                  </a:lnTo>
                  <a:lnTo>
                    <a:pt x="5" y="146"/>
                  </a:lnTo>
                  <a:lnTo>
                    <a:pt x="0" y="146"/>
                  </a:lnTo>
                </a:path>
              </a:pathLst>
            </a:custGeom>
            <a:noFill/>
            <a:ln w="9525" cap="flat" cmpd="sng">
              <a:solidFill>
                <a:schemeClr val="tx2"/>
              </a:solidFill>
              <a:prstDash val="solid"/>
              <a:round/>
              <a:headEnd/>
              <a:tailEnd/>
            </a:ln>
            <a:effectLst/>
          </p:spPr>
          <p:txBody>
            <a:bodyPr/>
            <a:lstStyle/>
            <a:p>
              <a:endParaRPr lang="hu-HU"/>
            </a:p>
          </p:txBody>
        </p:sp>
        <p:sp>
          <p:nvSpPr>
            <p:cNvPr id="11554" name="Freeform 290"/>
            <p:cNvSpPr>
              <a:spLocks/>
            </p:cNvSpPr>
            <p:nvPr/>
          </p:nvSpPr>
          <p:spPr bwMode="auto">
            <a:xfrm>
              <a:off x="3830" y="3256"/>
              <a:ext cx="69" cy="66"/>
            </a:xfrm>
            <a:custGeom>
              <a:avLst/>
              <a:gdLst/>
              <a:ahLst/>
              <a:cxnLst>
                <a:cxn ang="0">
                  <a:pos x="0" y="62"/>
                </a:cxn>
                <a:cxn ang="0">
                  <a:pos x="64" y="0"/>
                </a:cxn>
                <a:cxn ang="0">
                  <a:pos x="68" y="3"/>
                </a:cxn>
                <a:cxn ang="0">
                  <a:pos x="4" y="65"/>
                </a:cxn>
                <a:cxn ang="0">
                  <a:pos x="0" y="62"/>
                </a:cxn>
              </a:cxnLst>
              <a:rect l="0" t="0" r="r" b="b"/>
              <a:pathLst>
                <a:path w="69" h="66">
                  <a:moveTo>
                    <a:pt x="0" y="62"/>
                  </a:moveTo>
                  <a:lnTo>
                    <a:pt x="64" y="0"/>
                  </a:lnTo>
                  <a:lnTo>
                    <a:pt x="68" y="3"/>
                  </a:lnTo>
                  <a:lnTo>
                    <a:pt x="4" y="65"/>
                  </a:lnTo>
                  <a:lnTo>
                    <a:pt x="0" y="62"/>
                  </a:lnTo>
                </a:path>
              </a:pathLst>
            </a:custGeom>
            <a:noFill/>
            <a:ln w="9525" cap="flat" cmpd="sng">
              <a:solidFill>
                <a:schemeClr val="tx2"/>
              </a:solidFill>
              <a:prstDash val="solid"/>
              <a:round/>
              <a:headEnd/>
              <a:tailEnd/>
            </a:ln>
            <a:effectLst/>
          </p:spPr>
          <p:txBody>
            <a:bodyPr/>
            <a:lstStyle/>
            <a:p>
              <a:endParaRPr lang="hu-HU"/>
            </a:p>
          </p:txBody>
        </p:sp>
        <p:sp>
          <p:nvSpPr>
            <p:cNvPr id="11555" name="Freeform 291"/>
            <p:cNvSpPr>
              <a:spLocks/>
            </p:cNvSpPr>
            <p:nvPr/>
          </p:nvSpPr>
          <p:spPr bwMode="auto">
            <a:xfrm>
              <a:off x="3770" y="3258"/>
              <a:ext cx="57" cy="64"/>
            </a:xfrm>
            <a:custGeom>
              <a:avLst/>
              <a:gdLst/>
              <a:ahLst/>
              <a:cxnLst>
                <a:cxn ang="0">
                  <a:pos x="0" y="3"/>
                </a:cxn>
                <a:cxn ang="0">
                  <a:pos x="52" y="63"/>
                </a:cxn>
                <a:cxn ang="0">
                  <a:pos x="56" y="60"/>
                </a:cxn>
                <a:cxn ang="0">
                  <a:pos x="4" y="0"/>
                </a:cxn>
                <a:cxn ang="0">
                  <a:pos x="0" y="3"/>
                </a:cxn>
              </a:cxnLst>
              <a:rect l="0" t="0" r="r" b="b"/>
              <a:pathLst>
                <a:path w="57" h="64">
                  <a:moveTo>
                    <a:pt x="0" y="3"/>
                  </a:moveTo>
                  <a:lnTo>
                    <a:pt x="52" y="63"/>
                  </a:lnTo>
                  <a:lnTo>
                    <a:pt x="56" y="60"/>
                  </a:lnTo>
                  <a:lnTo>
                    <a:pt x="4" y="0"/>
                  </a:lnTo>
                  <a:lnTo>
                    <a:pt x="0" y="3"/>
                  </a:lnTo>
                </a:path>
              </a:pathLst>
            </a:custGeom>
            <a:noFill/>
            <a:ln w="9525" cap="flat" cmpd="sng">
              <a:solidFill>
                <a:schemeClr val="tx2"/>
              </a:solidFill>
              <a:prstDash val="solid"/>
              <a:round/>
              <a:headEnd/>
              <a:tailEnd/>
            </a:ln>
            <a:effectLst/>
          </p:spPr>
          <p:txBody>
            <a:bodyPr/>
            <a:lstStyle/>
            <a:p>
              <a:endParaRPr lang="hu-HU"/>
            </a:p>
          </p:txBody>
        </p:sp>
      </p:grpSp>
      <p:grpSp>
        <p:nvGrpSpPr>
          <p:cNvPr id="11556" name="Group 292"/>
          <p:cNvGrpSpPr>
            <a:grpSpLocks/>
          </p:cNvGrpSpPr>
          <p:nvPr/>
        </p:nvGrpSpPr>
        <p:grpSpPr bwMode="auto">
          <a:xfrm>
            <a:off x="6308725" y="5233988"/>
            <a:ext cx="204788" cy="342900"/>
            <a:chOff x="3974" y="3297"/>
            <a:chExt cx="129" cy="216"/>
          </a:xfrm>
        </p:grpSpPr>
        <p:sp>
          <p:nvSpPr>
            <p:cNvPr id="11557" name="Freeform 293"/>
            <p:cNvSpPr>
              <a:spLocks/>
            </p:cNvSpPr>
            <p:nvPr/>
          </p:nvSpPr>
          <p:spPr bwMode="auto">
            <a:xfrm>
              <a:off x="4031" y="3367"/>
              <a:ext cx="6" cy="146"/>
            </a:xfrm>
            <a:custGeom>
              <a:avLst/>
              <a:gdLst/>
              <a:ahLst/>
              <a:cxnLst>
                <a:cxn ang="0">
                  <a:pos x="0" y="145"/>
                </a:cxn>
                <a:cxn ang="0">
                  <a:pos x="0" y="0"/>
                </a:cxn>
                <a:cxn ang="0">
                  <a:pos x="5" y="0"/>
                </a:cxn>
                <a:cxn ang="0">
                  <a:pos x="5" y="145"/>
                </a:cxn>
                <a:cxn ang="0">
                  <a:pos x="0" y="145"/>
                </a:cxn>
              </a:cxnLst>
              <a:rect l="0" t="0" r="r" b="b"/>
              <a:pathLst>
                <a:path w="6" h="146">
                  <a:moveTo>
                    <a:pt x="0" y="145"/>
                  </a:moveTo>
                  <a:lnTo>
                    <a:pt x="0" y="0"/>
                  </a:lnTo>
                  <a:lnTo>
                    <a:pt x="5" y="0"/>
                  </a:lnTo>
                  <a:lnTo>
                    <a:pt x="5" y="145"/>
                  </a:lnTo>
                  <a:lnTo>
                    <a:pt x="0" y="145"/>
                  </a:lnTo>
                </a:path>
              </a:pathLst>
            </a:custGeom>
            <a:noFill/>
            <a:ln w="9525" cap="flat" cmpd="sng">
              <a:solidFill>
                <a:schemeClr val="tx2"/>
              </a:solidFill>
              <a:prstDash val="solid"/>
              <a:round/>
              <a:headEnd/>
              <a:tailEnd/>
            </a:ln>
            <a:effectLst/>
          </p:spPr>
          <p:txBody>
            <a:bodyPr/>
            <a:lstStyle/>
            <a:p>
              <a:endParaRPr lang="hu-HU"/>
            </a:p>
          </p:txBody>
        </p:sp>
        <p:sp>
          <p:nvSpPr>
            <p:cNvPr id="11558" name="Freeform 294"/>
            <p:cNvSpPr>
              <a:spLocks/>
            </p:cNvSpPr>
            <p:nvPr/>
          </p:nvSpPr>
          <p:spPr bwMode="auto">
            <a:xfrm>
              <a:off x="4035" y="3297"/>
              <a:ext cx="68" cy="66"/>
            </a:xfrm>
            <a:custGeom>
              <a:avLst/>
              <a:gdLst/>
              <a:ahLst/>
              <a:cxnLst>
                <a:cxn ang="0">
                  <a:pos x="0" y="62"/>
                </a:cxn>
                <a:cxn ang="0">
                  <a:pos x="63" y="0"/>
                </a:cxn>
                <a:cxn ang="0">
                  <a:pos x="67" y="4"/>
                </a:cxn>
                <a:cxn ang="0">
                  <a:pos x="3" y="65"/>
                </a:cxn>
                <a:cxn ang="0">
                  <a:pos x="0" y="62"/>
                </a:cxn>
              </a:cxnLst>
              <a:rect l="0" t="0" r="r" b="b"/>
              <a:pathLst>
                <a:path w="68" h="66">
                  <a:moveTo>
                    <a:pt x="0" y="62"/>
                  </a:moveTo>
                  <a:lnTo>
                    <a:pt x="63" y="0"/>
                  </a:lnTo>
                  <a:lnTo>
                    <a:pt x="67" y="4"/>
                  </a:lnTo>
                  <a:lnTo>
                    <a:pt x="3" y="65"/>
                  </a:lnTo>
                  <a:lnTo>
                    <a:pt x="0" y="62"/>
                  </a:lnTo>
                </a:path>
              </a:pathLst>
            </a:custGeom>
            <a:noFill/>
            <a:ln w="9525" cap="flat" cmpd="sng">
              <a:solidFill>
                <a:schemeClr val="tx2"/>
              </a:solidFill>
              <a:prstDash val="solid"/>
              <a:round/>
              <a:headEnd/>
              <a:tailEnd/>
            </a:ln>
            <a:effectLst/>
          </p:spPr>
          <p:txBody>
            <a:bodyPr/>
            <a:lstStyle/>
            <a:p>
              <a:endParaRPr lang="hu-HU"/>
            </a:p>
          </p:txBody>
        </p:sp>
        <p:sp>
          <p:nvSpPr>
            <p:cNvPr id="11559" name="Freeform 295"/>
            <p:cNvSpPr>
              <a:spLocks/>
            </p:cNvSpPr>
            <p:nvPr/>
          </p:nvSpPr>
          <p:spPr bwMode="auto">
            <a:xfrm>
              <a:off x="3974" y="3299"/>
              <a:ext cx="57" cy="64"/>
            </a:xfrm>
            <a:custGeom>
              <a:avLst/>
              <a:gdLst/>
              <a:ahLst/>
              <a:cxnLst>
                <a:cxn ang="0">
                  <a:pos x="0" y="3"/>
                </a:cxn>
                <a:cxn ang="0">
                  <a:pos x="52" y="63"/>
                </a:cxn>
                <a:cxn ang="0">
                  <a:pos x="56" y="60"/>
                </a:cxn>
                <a:cxn ang="0">
                  <a:pos x="4" y="0"/>
                </a:cxn>
                <a:cxn ang="0">
                  <a:pos x="0" y="3"/>
                </a:cxn>
              </a:cxnLst>
              <a:rect l="0" t="0" r="r" b="b"/>
              <a:pathLst>
                <a:path w="57" h="64">
                  <a:moveTo>
                    <a:pt x="0" y="3"/>
                  </a:moveTo>
                  <a:lnTo>
                    <a:pt x="52" y="63"/>
                  </a:lnTo>
                  <a:lnTo>
                    <a:pt x="56" y="60"/>
                  </a:lnTo>
                  <a:lnTo>
                    <a:pt x="4" y="0"/>
                  </a:lnTo>
                  <a:lnTo>
                    <a:pt x="0" y="3"/>
                  </a:lnTo>
                </a:path>
              </a:pathLst>
            </a:custGeom>
            <a:noFill/>
            <a:ln w="9525" cap="flat" cmpd="sng">
              <a:solidFill>
                <a:schemeClr val="tx2"/>
              </a:solidFill>
              <a:prstDash val="solid"/>
              <a:round/>
              <a:headEnd/>
              <a:tailEnd/>
            </a:ln>
            <a:effectLst/>
          </p:spPr>
          <p:txBody>
            <a:bodyPr/>
            <a:lstStyle/>
            <a:p>
              <a:endParaRPr lang="hu-HU"/>
            </a:p>
          </p:txBody>
        </p:sp>
      </p:grpSp>
      <p:grpSp>
        <p:nvGrpSpPr>
          <p:cNvPr id="11560" name="Group 296"/>
          <p:cNvGrpSpPr>
            <a:grpSpLocks/>
          </p:cNvGrpSpPr>
          <p:nvPr/>
        </p:nvGrpSpPr>
        <p:grpSpPr bwMode="auto">
          <a:xfrm>
            <a:off x="8826500" y="241300"/>
            <a:ext cx="204788" cy="342900"/>
            <a:chOff x="5560" y="152"/>
            <a:chExt cx="129" cy="216"/>
          </a:xfrm>
        </p:grpSpPr>
        <p:sp>
          <p:nvSpPr>
            <p:cNvPr id="11561" name="Freeform 297"/>
            <p:cNvSpPr>
              <a:spLocks/>
            </p:cNvSpPr>
            <p:nvPr/>
          </p:nvSpPr>
          <p:spPr bwMode="auto">
            <a:xfrm>
              <a:off x="5617" y="222"/>
              <a:ext cx="6" cy="146"/>
            </a:xfrm>
            <a:custGeom>
              <a:avLst/>
              <a:gdLst/>
              <a:ahLst/>
              <a:cxnLst>
                <a:cxn ang="0">
                  <a:pos x="0" y="145"/>
                </a:cxn>
                <a:cxn ang="0">
                  <a:pos x="0" y="0"/>
                </a:cxn>
                <a:cxn ang="0">
                  <a:pos x="5" y="0"/>
                </a:cxn>
                <a:cxn ang="0">
                  <a:pos x="5" y="145"/>
                </a:cxn>
                <a:cxn ang="0">
                  <a:pos x="0" y="145"/>
                </a:cxn>
              </a:cxnLst>
              <a:rect l="0" t="0" r="r" b="b"/>
              <a:pathLst>
                <a:path w="6" h="146">
                  <a:moveTo>
                    <a:pt x="0" y="145"/>
                  </a:moveTo>
                  <a:lnTo>
                    <a:pt x="0" y="0"/>
                  </a:lnTo>
                  <a:lnTo>
                    <a:pt x="5" y="0"/>
                  </a:lnTo>
                  <a:lnTo>
                    <a:pt x="5" y="145"/>
                  </a:lnTo>
                  <a:lnTo>
                    <a:pt x="0" y="145"/>
                  </a:lnTo>
                </a:path>
              </a:pathLst>
            </a:custGeom>
            <a:noFill/>
            <a:ln w="9525" cap="flat" cmpd="sng">
              <a:solidFill>
                <a:schemeClr val="tx2"/>
              </a:solidFill>
              <a:prstDash val="solid"/>
              <a:round/>
              <a:headEnd/>
              <a:tailEnd/>
            </a:ln>
            <a:effectLst/>
          </p:spPr>
          <p:txBody>
            <a:bodyPr/>
            <a:lstStyle/>
            <a:p>
              <a:endParaRPr lang="hu-HU"/>
            </a:p>
          </p:txBody>
        </p:sp>
        <p:sp>
          <p:nvSpPr>
            <p:cNvPr id="11562" name="Freeform 298"/>
            <p:cNvSpPr>
              <a:spLocks/>
            </p:cNvSpPr>
            <p:nvPr/>
          </p:nvSpPr>
          <p:spPr bwMode="auto">
            <a:xfrm>
              <a:off x="5621" y="152"/>
              <a:ext cx="68" cy="67"/>
            </a:xfrm>
            <a:custGeom>
              <a:avLst/>
              <a:gdLst/>
              <a:ahLst/>
              <a:cxnLst>
                <a:cxn ang="0">
                  <a:pos x="0" y="62"/>
                </a:cxn>
                <a:cxn ang="0">
                  <a:pos x="63" y="0"/>
                </a:cxn>
                <a:cxn ang="0">
                  <a:pos x="67" y="4"/>
                </a:cxn>
                <a:cxn ang="0">
                  <a:pos x="3" y="66"/>
                </a:cxn>
                <a:cxn ang="0">
                  <a:pos x="0" y="62"/>
                </a:cxn>
              </a:cxnLst>
              <a:rect l="0" t="0" r="r" b="b"/>
              <a:pathLst>
                <a:path w="68" h="67">
                  <a:moveTo>
                    <a:pt x="0" y="62"/>
                  </a:moveTo>
                  <a:lnTo>
                    <a:pt x="63" y="0"/>
                  </a:lnTo>
                  <a:lnTo>
                    <a:pt x="67" y="4"/>
                  </a:lnTo>
                  <a:lnTo>
                    <a:pt x="3" y="66"/>
                  </a:lnTo>
                  <a:lnTo>
                    <a:pt x="0" y="62"/>
                  </a:lnTo>
                </a:path>
              </a:pathLst>
            </a:custGeom>
            <a:noFill/>
            <a:ln w="9525" cap="flat" cmpd="sng">
              <a:solidFill>
                <a:schemeClr val="tx2"/>
              </a:solidFill>
              <a:prstDash val="solid"/>
              <a:round/>
              <a:headEnd/>
              <a:tailEnd/>
            </a:ln>
            <a:effectLst/>
          </p:spPr>
          <p:txBody>
            <a:bodyPr/>
            <a:lstStyle/>
            <a:p>
              <a:endParaRPr lang="hu-HU"/>
            </a:p>
          </p:txBody>
        </p:sp>
        <p:sp>
          <p:nvSpPr>
            <p:cNvPr id="11563" name="Freeform 299"/>
            <p:cNvSpPr>
              <a:spLocks/>
            </p:cNvSpPr>
            <p:nvPr/>
          </p:nvSpPr>
          <p:spPr bwMode="auto">
            <a:xfrm>
              <a:off x="5560" y="154"/>
              <a:ext cx="57" cy="64"/>
            </a:xfrm>
            <a:custGeom>
              <a:avLst/>
              <a:gdLst/>
              <a:ahLst/>
              <a:cxnLst>
                <a:cxn ang="0">
                  <a:pos x="0" y="4"/>
                </a:cxn>
                <a:cxn ang="0">
                  <a:pos x="52" y="63"/>
                </a:cxn>
                <a:cxn ang="0">
                  <a:pos x="56" y="60"/>
                </a:cxn>
                <a:cxn ang="0">
                  <a:pos x="4" y="0"/>
                </a:cxn>
                <a:cxn ang="0">
                  <a:pos x="0" y="4"/>
                </a:cxn>
              </a:cxnLst>
              <a:rect l="0" t="0" r="r" b="b"/>
              <a:pathLst>
                <a:path w="57" h="64">
                  <a:moveTo>
                    <a:pt x="0" y="4"/>
                  </a:moveTo>
                  <a:lnTo>
                    <a:pt x="52" y="63"/>
                  </a:lnTo>
                  <a:lnTo>
                    <a:pt x="56" y="60"/>
                  </a:lnTo>
                  <a:lnTo>
                    <a:pt x="4" y="0"/>
                  </a:lnTo>
                  <a:lnTo>
                    <a:pt x="0" y="4"/>
                  </a:lnTo>
                </a:path>
              </a:pathLst>
            </a:custGeom>
            <a:noFill/>
            <a:ln w="9525" cap="flat" cmpd="sng">
              <a:solidFill>
                <a:schemeClr val="tx2"/>
              </a:solidFill>
              <a:prstDash val="solid"/>
              <a:round/>
              <a:headEnd/>
              <a:tailEnd/>
            </a:ln>
            <a:effectLst/>
          </p:spPr>
          <p:txBody>
            <a:bodyPr/>
            <a:lstStyle/>
            <a:p>
              <a:endParaRPr lang="hu-HU"/>
            </a:p>
          </p:txBody>
        </p:sp>
      </p:grpSp>
      <p:grpSp>
        <p:nvGrpSpPr>
          <p:cNvPr id="11564" name="Group 300"/>
          <p:cNvGrpSpPr>
            <a:grpSpLocks/>
          </p:cNvGrpSpPr>
          <p:nvPr/>
        </p:nvGrpSpPr>
        <p:grpSpPr bwMode="auto">
          <a:xfrm>
            <a:off x="8547100" y="603250"/>
            <a:ext cx="204788" cy="344488"/>
            <a:chOff x="5384" y="380"/>
            <a:chExt cx="129" cy="217"/>
          </a:xfrm>
        </p:grpSpPr>
        <p:sp>
          <p:nvSpPr>
            <p:cNvPr id="11565" name="Freeform 301"/>
            <p:cNvSpPr>
              <a:spLocks/>
            </p:cNvSpPr>
            <p:nvPr/>
          </p:nvSpPr>
          <p:spPr bwMode="auto">
            <a:xfrm>
              <a:off x="5441" y="450"/>
              <a:ext cx="6" cy="147"/>
            </a:xfrm>
            <a:custGeom>
              <a:avLst/>
              <a:gdLst/>
              <a:ahLst/>
              <a:cxnLst>
                <a:cxn ang="0">
                  <a:pos x="0" y="146"/>
                </a:cxn>
                <a:cxn ang="0">
                  <a:pos x="0" y="0"/>
                </a:cxn>
                <a:cxn ang="0">
                  <a:pos x="5" y="0"/>
                </a:cxn>
                <a:cxn ang="0">
                  <a:pos x="5" y="146"/>
                </a:cxn>
                <a:cxn ang="0">
                  <a:pos x="0" y="146"/>
                </a:cxn>
              </a:cxnLst>
              <a:rect l="0" t="0" r="r" b="b"/>
              <a:pathLst>
                <a:path w="6" h="147">
                  <a:moveTo>
                    <a:pt x="0" y="146"/>
                  </a:moveTo>
                  <a:lnTo>
                    <a:pt x="0" y="0"/>
                  </a:lnTo>
                  <a:lnTo>
                    <a:pt x="5" y="0"/>
                  </a:lnTo>
                  <a:lnTo>
                    <a:pt x="5" y="146"/>
                  </a:lnTo>
                  <a:lnTo>
                    <a:pt x="0" y="146"/>
                  </a:lnTo>
                </a:path>
              </a:pathLst>
            </a:custGeom>
            <a:noFill/>
            <a:ln w="9525" cap="flat" cmpd="sng">
              <a:solidFill>
                <a:schemeClr val="tx2"/>
              </a:solidFill>
              <a:prstDash val="solid"/>
              <a:round/>
              <a:headEnd/>
              <a:tailEnd/>
            </a:ln>
            <a:effectLst/>
          </p:spPr>
          <p:txBody>
            <a:bodyPr/>
            <a:lstStyle/>
            <a:p>
              <a:endParaRPr lang="hu-HU"/>
            </a:p>
          </p:txBody>
        </p:sp>
        <p:sp>
          <p:nvSpPr>
            <p:cNvPr id="11566" name="Freeform 302"/>
            <p:cNvSpPr>
              <a:spLocks/>
            </p:cNvSpPr>
            <p:nvPr/>
          </p:nvSpPr>
          <p:spPr bwMode="auto">
            <a:xfrm>
              <a:off x="5444" y="380"/>
              <a:ext cx="69" cy="67"/>
            </a:xfrm>
            <a:custGeom>
              <a:avLst/>
              <a:gdLst/>
              <a:ahLst/>
              <a:cxnLst>
                <a:cxn ang="0">
                  <a:pos x="0" y="62"/>
                </a:cxn>
                <a:cxn ang="0">
                  <a:pos x="64" y="0"/>
                </a:cxn>
                <a:cxn ang="0">
                  <a:pos x="68" y="4"/>
                </a:cxn>
                <a:cxn ang="0">
                  <a:pos x="4" y="66"/>
                </a:cxn>
                <a:cxn ang="0">
                  <a:pos x="0" y="62"/>
                </a:cxn>
              </a:cxnLst>
              <a:rect l="0" t="0" r="r" b="b"/>
              <a:pathLst>
                <a:path w="69" h="67">
                  <a:moveTo>
                    <a:pt x="0" y="62"/>
                  </a:moveTo>
                  <a:lnTo>
                    <a:pt x="64" y="0"/>
                  </a:lnTo>
                  <a:lnTo>
                    <a:pt x="68" y="4"/>
                  </a:lnTo>
                  <a:lnTo>
                    <a:pt x="4" y="66"/>
                  </a:lnTo>
                  <a:lnTo>
                    <a:pt x="0" y="62"/>
                  </a:lnTo>
                </a:path>
              </a:pathLst>
            </a:custGeom>
            <a:noFill/>
            <a:ln w="9525" cap="flat" cmpd="sng">
              <a:solidFill>
                <a:schemeClr val="tx2"/>
              </a:solidFill>
              <a:prstDash val="solid"/>
              <a:round/>
              <a:headEnd/>
              <a:tailEnd/>
            </a:ln>
            <a:effectLst/>
          </p:spPr>
          <p:txBody>
            <a:bodyPr/>
            <a:lstStyle/>
            <a:p>
              <a:endParaRPr lang="hu-HU"/>
            </a:p>
          </p:txBody>
        </p:sp>
        <p:sp>
          <p:nvSpPr>
            <p:cNvPr id="11567" name="Freeform 303"/>
            <p:cNvSpPr>
              <a:spLocks/>
            </p:cNvSpPr>
            <p:nvPr/>
          </p:nvSpPr>
          <p:spPr bwMode="auto">
            <a:xfrm>
              <a:off x="5384" y="382"/>
              <a:ext cx="57" cy="64"/>
            </a:xfrm>
            <a:custGeom>
              <a:avLst/>
              <a:gdLst/>
              <a:ahLst/>
              <a:cxnLst>
                <a:cxn ang="0">
                  <a:pos x="0" y="4"/>
                </a:cxn>
                <a:cxn ang="0">
                  <a:pos x="52" y="63"/>
                </a:cxn>
                <a:cxn ang="0">
                  <a:pos x="56" y="60"/>
                </a:cxn>
                <a:cxn ang="0">
                  <a:pos x="4" y="0"/>
                </a:cxn>
                <a:cxn ang="0">
                  <a:pos x="0" y="4"/>
                </a:cxn>
              </a:cxnLst>
              <a:rect l="0" t="0" r="r" b="b"/>
              <a:pathLst>
                <a:path w="57" h="64">
                  <a:moveTo>
                    <a:pt x="0" y="4"/>
                  </a:moveTo>
                  <a:lnTo>
                    <a:pt x="52" y="63"/>
                  </a:lnTo>
                  <a:lnTo>
                    <a:pt x="56" y="60"/>
                  </a:lnTo>
                  <a:lnTo>
                    <a:pt x="4" y="0"/>
                  </a:lnTo>
                  <a:lnTo>
                    <a:pt x="0" y="4"/>
                  </a:lnTo>
                </a:path>
              </a:pathLst>
            </a:custGeom>
            <a:noFill/>
            <a:ln w="9525" cap="flat" cmpd="sng">
              <a:solidFill>
                <a:schemeClr val="tx2"/>
              </a:solidFill>
              <a:prstDash val="solid"/>
              <a:round/>
              <a:headEnd/>
              <a:tailEnd/>
            </a:ln>
            <a:effectLst/>
          </p:spPr>
          <p:txBody>
            <a:bodyPr/>
            <a:lstStyle/>
            <a:p>
              <a:endParaRPr lang="hu-HU"/>
            </a:p>
          </p:txBody>
        </p:sp>
      </p:grpSp>
      <p:grpSp>
        <p:nvGrpSpPr>
          <p:cNvPr id="11568" name="Group 304"/>
          <p:cNvGrpSpPr>
            <a:grpSpLocks/>
          </p:cNvGrpSpPr>
          <p:nvPr/>
        </p:nvGrpSpPr>
        <p:grpSpPr bwMode="auto">
          <a:xfrm>
            <a:off x="8737600" y="877888"/>
            <a:ext cx="204788" cy="342900"/>
            <a:chOff x="5504" y="553"/>
            <a:chExt cx="129" cy="216"/>
          </a:xfrm>
        </p:grpSpPr>
        <p:sp>
          <p:nvSpPr>
            <p:cNvPr id="11569" name="Freeform 305"/>
            <p:cNvSpPr>
              <a:spLocks/>
            </p:cNvSpPr>
            <p:nvPr/>
          </p:nvSpPr>
          <p:spPr bwMode="auto">
            <a:xfrm>
              <a:off x="5560" y="623"/>
              <a:ext cx="6" cy="146"/>
            </a:xfrm>
            <a:custGeom>
              <a:avLst/>
              <a:gdLst/>
              <a:ahLst/>
              <a:cxnLst>
                <a:cxn ang="0">
                  <a:pos x="0" y="145"/>
                </a:cxn>
                <a:cxn ang="0">
                  <a:pos x="0" y="0"/>
                </a:cxn>
                <a:cxn ang="0">
                  <a:pos x="5" y="0"/>
                </a:cxn>
                <a:cxn ang="0">
                  <a:pos x="5" y="145"/>
                </a:cxn>
                <a:cxn ang="0">
                  <a:pos x="0" y="145"/>
                </a:cxn>
              </a:cxnLst>
              <a:rect l="0" t="0" r="r" b="b"/>
              <a:pathLst>
                <a:path w="6" h="146">
                  <a:moveTo>
                    <a:pt x="0" y="145"/>
                  </a:moveTo>
                  <a:lnTo>
                    <a:pt x="0" y="0"/>
                  </a:lnTo>
                  <a:lnTo>
                    <a:pt x="5" y="0"/>
                  </a:lnTo>
                  <a:lnTo>
                    <a:pt x="5" y="145"/>
                  </a:lnTo>
                  <a:lnTo>
                    <a:pt x="0" y="145"/>
                  </a:lnTo>
                </a:path>
              </a:pathLst>
            </a:custGeom>
            <a:noFill/>
            <a:ln w="9525" cap="flat" cmpd="sng">
              <a:solidFill>
                <a:schemeClr val="tx2"/>
              </a:solidFill>
              <a:prstDash val="solid"/>
              <a:round/>
              <a:headEnd/>
              <a:tailEnd/>
            </a:ln>
            <a:effectLst/>
          </p:spPr>
          <p:txBody>
            <a:bodyPr/>
            <a:lstStyle/>
            <a:p>
              <a:endParaRPr lang="hu-HU"/>
            </a:p>
          </p:txBody>
        </p:sp>
        <p:sp>
          <p:nvSpPr>
            <p:cNvPr id="11570" name="Freeform 306"/>
            <p:cNvSpPr>
              <a:spLocks/>
            </p:cNvSpPr>
            <p:nvPr/>
          </p:nvSpPr>
          <p:spPr bwMode="auto">
            <a:xfrm>
              <a:off x="5564" y="553"/>
              <a:ext cx="69" cy="66"/>
            </a:xfrm>
            <a:custGeom>
              <a:avLst/>
              <a:gdLst/>
              <a:ahLst/>
              <a:cxnLst>
                <a:cxn ang="0">
                  <a:pos x="0" y="62"/>
                </a:cxn>
                <a:cxn ang="0">
                  <a:pos x="64" y="0"/>
                </a:cxn>
                <a:cxn ang="0">
                  <a:pos x="68" y="4"/>
                </a:cxn>
                <a:cxn ang="0">
                  <a:pos x="4" y="65"/>
                </a:cxn>
                <a:cxn ang="0">
                  <a:pos x="0" y="62"/>
                </a:cxn>
              </a:cxnLst>
              <a:rect l="0" t="0" r="r" b="b"/>
              <a:pathLst>
                <a:path w="69" h="66">
                  <a:moveTo>
                    <a:pt x="0" y="62"/>
                  </a:moveTo>
                  <a:lnTo>
                    <a:pt x="64" y="0"/>
                  </a:lnTo>
                  <a:lnTo>
                    <a:pt x="68" y="4"/>
                  </a:lnTo>
                  <a:lnTo>
                    <a:pt x="4" y="65"/>
                  </a:lnTo>
                  <a:lnTo>
                    <a:pt x="0" y="62"/>
                  </a:lnTo>
                </a:path>
              </a:pathLst>
            </a:custGeom>
            <a:noFill/>
            <a:ln w="9525" cap="flat" cmpd="sng">
              <a:solidFill>
                <a:schemeClr val="tx2"/>
              </a:solidFill>
              <a:prstDash val="solid"/>
              <a:round/>
              <a:headEnd/>
              <a:tailEnd/>
            </a:ln>
            <a:effectLst/>
          </p:spPr>
          <p:txBody>
            <a:bodyPr/>
            <a:lstStyle/>
            <a:p>
              <a:endParaRPr lang="hu-HU"/>
            </a:p>
          </p:txBody>
        </p:sp>
        <p:sp>
          <p:nvSpPr>
            <p:cNvPr id="11571" name="Freeform 307"/>
            <p:cNvSpPr>
              <a:spLocks/>
            </p:cNvSpPr>
            <p:nvPr/>
          </p:nvSpPr>
          <p:spPr bwMode="auto">
            <a:xfrm>
              <a:off x="5504" y="555"/>
              <a:ext cx="57" cy="64"/>
            </a:xfrm>
            <a:custGeom>
              <a:avLst/>
              <a:gdLst/>
              <a:ahLst/>
              <a:cxnLst>
                <a:cxn ang="0">
                  <a:pos x="0" y="3"/>
                </a:cxn>
                <a:cxn ang="0">
                  <a:pos x="52" y="63"/>
                </a:cxn>
                <a:cxn ang="0">
                  <a:pos x="56" y="60"/>
                </a:cxn>
                <a:cxn ang="0">
                  <a:pos x="4" y="0"/>
                </a:cxn>
                <a:cxn ang="0">
                  <a:pos x="0" y="3"/>
                </a:cxn>
              </a:cxnLst>
              <a:rect l="0" t="0" r="r" b="b"/>
              <a:pathLst>
                <a:path w="57" h="64">
                  <a:moveTo>
                    <a:pt x="0" y="3"/>
                  </a:moveTo>
                  <a:lnTo>
                    <a:pt x="52" y="63"/>
                  </a:lnTo>
                  <a:lnTo>
                    <a:pt x="56" y="60"/>
                  </a:lnTo>
                  <a:lnTo>
                    <a:pt x="4" y="0"/>
                  </a:lnTo>
                  <a:lnTo>
                    <a:pt x="0" y="3"/>
                  </a:lnTo>
                </a:path>
              </a:pathLst>
            </a:custGeom>
            <a:noFill/>
            <a:ln w="9525" cap="flat" cmpd="sng">
              <a:solidFill>
                <a:schemeClr val="tx2"/>
              </a:solidFill>
              <a:prstDash val="solid"/>
              <a:round/>
              <a:headEnd/>
              <a:tailEnd/>
            </a:ln>
            <a:effectLst/>
          </p:spPr>
          <p:txBody>
            <a:bodyPr/>
            <a:lstStyle/>
            <a:p>
              <a:endParaRPr lang="hu-HU"/>
            </a:p>
          </p:txBody>
        </p:sp>
      </p:grpSp>
      <p:grpSp>
        <p:nvGrpSpPr>
          <p:cNvPr id="11572" name="Group 308"/>
          <p:cNvGrpSpPr>
            <a:grpSpLocks/>
          </p:cNvGrpSpPr>
          <p:nvPr/>
        </p:nvGrpSpPr>
        <p:grpSpPr bwMode="auto">
          <a:xfrm>
            <a:off x="8916988" y="1185863"/>
            <a:ext cx="203200" cy="342900"/>
            <a:chOff x="5617" y="747"/>
            <a:chExt cx="128" cy="216"/>
          </a:xfrm>
        </p:grpSpPr>
        <p:sp>
          <p:nvSpPr>
            <p:cNvPr id="11573" name="Freeform 309"/>
            <p:cNvSpPr>
              <a:spLocks/>
            </p:cNvSpPr>
            <p:nvPr/>
          </p:nvSpPr>
          <p:spPr bwMode="auto">
            <a:xfrm>
              <a:off x="5673" y="816"/>
              <a:ext cx="6" cy="147"/>
            </a:xfrm>
            <a:custGeom>
              <a:avLst/>
              <a:gdLst/>
              <a:ahLst/>
              <a:cxnLst>
                <a:cxn ang="0">
                  <a:pos x="0" y="146"/>
                </a:cxn>
                <a:cxn ang="0">
                  <a:pos x="0" y="0"/>
                </a:cxn>
                <a:cxn ang="0">
                  <a:pos x="5" y="0"/>
                </a:cxn>
                <a:cxn ang="0">
                  <a:pos x="5" y="146"/>
                </a:cxn>
                <a:cxn ang="0">
                  <a:pos x="0" y="146"/>
                </a:cxn>
              </a:cxnLst>
              <a:rect l="0" t="0" r="r" b="b"/>
              <a:pathLst>
                <a:path w="6" h="147">
                  <a:moveTo>
                    <a:pt x="0" y="146"/>
                  </a:moveTo>
                  <a:lnTo>
                    <a:pt x="0" y="0"/>
                  </a:lnTo>
                  <a:lnTo>
                    <a:pt x="5" y="0"/>
                  </a:lnTo>
                  <a:lnTo>
                    <a:pt x="5" y="146"/>
                  </a:lnTo>
                  <a:lnTo>
                    <a:pt x="0" y="146"/>
                  </a:lnTo>
                </a:path>
              </a:pathLst>
            </a:custGeom>
            <a:noFill/>
            <a:ln w="9525" cap="flat" cmpd="sng">
              <a:solidFill>
                <a:schemeClr val="tx2"/>
              </a:solidFill>
              <a:prstDash val="solid"/>
              <a:round/>
              <a:headEnd/>
              <a:tailEnd/>
            </a:ln>
            <a:effectLst/>
          </p:spPr>
          <p:txBody>
            <a:bodyPr/>
            <a:lstStyle/>
            <a:p>
              <a:endParaRPr lang="hu-HU"/>
            </a:p>
          </p:txBody>
        </p:sp>
        <p:sp>
          <p:nvSpPr>
            <p:cNvPr id="11574" name="Freeform 310"/>
            <p:cNvSpPr>
              <a:spLocks/>
            </p:cNvSpPr>
            <p:nvPr/>
          </p:nvSpPr>
          <p:spPr bwMode="auto">
            <a:xfrm>
              <a:off x="5677" y="747"/>
              <a:ext cx="68" cy="66"/>
            </a:xfrm>
            <a:custGeom>
              <a:avLst/>
              <a:gdLst/>
              <a:ahLst/>
              <a:cxnLst>
                <a:cxn ang="0">
                  <a:pos x="0" y="61"/>
                </a:cxn>
                <a:cxn ang="0">
                  <a:pos x="64" y="0"/>
                </a:cxn>
                <a:cxn ang="0">
                  <a:pos x="67" y="3"/>
                </a:cxn>
                <a:cxn ang="0">
                  <a:pos x="3" y="65"/>
                </a:cxn>
                <a:cxn ang="0">
                  <a:pos x="0" y="61"/>
                </a:cxn>
              </a:cxnLst>
              <a:rect l="0" t="0" r="r" b="b"/>
              <a:pathLst>
                <a:path w="68" h="66">
                  <a:moveTo>
                    <a:pt x="0" y="61"/>
                  </a:moveTo>
                  <a:lnTo>
                    <a:pt x="64" y="0"/>
                  </a:lnTo>
                  <a:lnTo>
                    <a:pt x="67" y="3"/>
                  </a:lnTo>
                  <a:lnTo>
                    <a:pt x="3" y="65"/>
                  </a:lnTo>
                  <a:lnTo>
                    <a:pt x="0" y="61"/>
                  </a:lnTo>
                </a:path>
              </a:pathLst>
            </a:custGeom>
            <a:noFill/>
            <a:ln w="9525" cap="flat" cmpd="sng">
              <a:solidFill>
                <a:schemeClr val="tx2"/>
              </a:solidFill>
              <a:prstDash val="solid"/>
              <a:round/>
              <a:headEnd/>
              <a:tailEnd/>
            </a:ln>
            <a:effectLst/>
          </p:spPr>
          <p:txBody>
            <a:bodyPr/>
            <a:lstStyle/>
            <a:p>
              <a:endParaRPr lang="hu-HU"/>
            </a:p>
          </p:txBody>
        </p:sp>
        <p:sp>
          <p:nvSpPr>
            <p:cNvPr id="11575" name="Freeform 311"/>
            <p:cNvSpPr>
              <a:spLocks/>
            </p:cNvSpPr>
            <p:nvPr/>
          </p:nvSpPr>
          <p:spPr bwMode="auto">
            <a:xfrm>
              <a:off x="5617" y="749"/>
              <a:ext cx="56" cy="64"/>
            </a:xfrm>
            <a:custGeom>
              <a:avLst/>
              <a:gdLst/>
              <a:ahLst/>
              <a:cxnLst>
                <a:cxn ang="0">
                  <a:pos x="0" y="3"/>
                </a:cxn>
                <a:cxn ang="0">
                  <a:pos x="52" y="63"/>
                </a:cxn>
                <a:cxn ang="0">
                  <a:pos x="55" y="60"/>
                </a:cxn>
                <a:cxn ang="0">
                  <a:pos x="4" y="0"/>
                </a:cxn>
                <a:cxn ang="0">
                  <a:pos x="0" y="3"/>
                </a:cxn>
              </a:cxnLst>
              <a:rect l="0" t="0" r="r" b="b"/>
              <a:pathLst>
                <a:path w="56" h="64">
                  <a:moveTo>
                    <a:pt x="0" y="3"/>
                  </a:moveTo>
                  <a:lnTo>
                    <a:pt x="52" y="63"/>
                  </a:lnTo>
                  <a:lnTo>
                    <a:pt x="55" y="60"/>
                  </a:lnTo>
                  <a:lnTo>
                    <a:pt x="4" y="0"/>
                  </a:lnTo>
                  <a:lnTo>
                    <a:pt x="0" y="3"/>
                  </a:lnTo>
                </a:path>
              </a:pathLst>
            </a:custGeom>
            <a:noFill/>
            <a:ln w="9525" cap="flat" cmpd="sng">
              <a:solidFill>
                <a:schemeClr val="tx2"/>
              </a:solidFill>
              <a:prstDash val="solid"/>
              <a:round/>
              <a:headEnd/>
              <a:tailEnd/>
            </a:ln>
            <a:effectLst/>
          </p:spPr>
          <p:txBody>
            <a:bodyPr/>
            <a:lstStyle/>
            <a:p>
              <a:endParaRPr lang="hu-HU"/>
            </a:p>
          </p:txBody>
        </p:sp>
      </p:grpSp>
      <p:grpSp>
        <p:nvGrpSpPr>
          <p:cNvPr id="11576" name="Group 312"/>
          <p:cNvGrpSpPr>
            <a:grpSpLocks/>
          </p:cNvGrpSpPr>
          <p:nvPr/>
        </p:nvGrpSpPr>
        <p:grpSpPr bwMode="auto">
          <a:xfrm>
            <a:off x="8861425" y="2117725"/>
            <a:ext cx="203200" cy="342900"/>
            <a:chOff x="5582" y="1334"/>
            <a:chExt cx="128" cy="216"/>
          </a:xfrm>
        </p:grpSpPr>
        <p:sp>
          <p:nvSpPr>
            <p:cNvPr id="11577" name="Freeform 313"/>
            <p:cNvSpPr>
              <a:spLocks/>
            </p:cNvSpPr>
            <p:nvPr/>
          </p:nvSpPr>
          <p:spPr bwMode="auto">
            <a:xfrm>
              <a:off x="5638" y="1404"/>
              <a:ext cx="6" cy="146"/>
            </a:xfrm>
            <a:custGeom>
              <a:avLst/>
              <a:gdLst/>
              <a:ahLst/>
              <a:cxnLst>
                <a:cxn ang="0">
                  <a:pos x="0" y="145"/>
                </a:cxn>
                <a:cxn ang="0">
                  <a:pos x="0" y="0"/>
                </a:cxn>
                <a:cxn ang="0">
                  <a:pos x="5" y="0"/>
                </a:cxn>
                <a:cxn ang="0">
                  <a:pos x="5" y="145"/>
                </a:cxn>
                <a:cxn ang="0">
                  <a:pos x="0" y="145"/>
                </a:cxn>
              </a:cxnLst>
              <a:rect l="0" t="0" r="r" b="b"/>
              <a:pathLst>
                <a:path w="6" h="146">
                  <a:moveTo>
                    <a:pt x="0" y="145"/>
                  </a:moveTo>
                  <a:lnTo>
                    <a:pt x="0" y="0"/>
                  </a:lnTo>
                  <a:lnTo>
                    <a:pt x="5" y="0"/>
                  </a:lnTo>
                  <a:lnTo>
                    <a:pt x="5" y="145"/>
                  </a:lnTo>
                  <a:lnTo>
                    <a:pt x="0" y="145"/>
                  </a:lnTo>
                </a:path>
              </a:pathLst>
            </a:custGeom>
            <a:noFill/>
            <a:ln w="9525" cap="flat" cmpd="sng">
              <a:solidFill>
                <a:schemeClr val="tx2"/>
              </a:solidFill>
              <a:prstDash val="solid"/>
              <a:round/>
              <a:headEnd/>
              <a:tailEnd/>
            </a:ln>
            <a:effectLst/>
          </p:spPr>
          <p:txBody>
            <a:bodyPr/>
            <a:lstStyle/>
            <a:p>
              <a:endParaRPr lang="hu-HU"/>
            </a:p>
          </p:txBody>
        </p:sp>
        <p:sp>
          <p:nvSpPr>
            <p:cNvPr id="11578" name="Freeform 314"/>
            <p:cNvSpPr>
              <a:spLocks/>
            </p:cNvSpPr>
            <p:nvPr/>
          </p:nvSpPr>
          <p:spPr bwMode="auto">
            <a:xfrm>
              <a:off x="5642" y="1334"/>
              <a:ext cx="68" cy="67"/>
            </a:xfrm>
            <a:custGeom>
              <a:avLst/>
              <a:gdLst/>
              <a:ahLst/>
              <a:cxnLst>
                <a:cxn ang="0">
                  <a:pos x="0" y="62"/>
                </a:cxn>
                <a:cxn ang="0">
                  <a:pos x="64" y="0"/>
                </a:cxn>
                <a:cxn ang="0">
                  <a:pos x="67" y="4"/>
                </a:cxn>
                <a:cxn ang="0">
                  <a:pos x="3" y="66"/>
                </a:cxn>
                <a:cxn ang="0">
                  <a:pos x="0" y="62"/>
                </a:cxn>
              </a:cxnLst>
              <a:rect l="0" t="0" r="r" b="b"/>
              <a:pathLst>
                <a:path w="68" h="67">
                  <a:moveTo>
                    <a:pt x="0" y="62"/>
                  </a:moveTo>
                  <a:lnTo>
                    <a:pt x="64" y="0"/>
                  </a:lnTo>
                  <a:lnTo>
                    <a:pt x="67" y="4"/>
                  </a:lnTo>
                  <a:lnTo>
                    <a:pt x="3" y="66"/>
                  </a:lnTo>
                  <a:lnTo>
                    <a:pt x="0" y="62"/>
                  </a:lnTo>
                </a:path>
              </a:pathLst>
            </a:custGeom>
            <a:noFill/>
            <a:ln w="9525" cap="flat" cmpd="sng">
              <a:solidFill>
                <a:schemeClr val="tx2"/>
              </a:solidFill>
              <a:prstDash val="solid"/>
              <a:round/>
              <a:headEnd/>
              <a:tailEnd/>
            </a:ln>
            <a:effectLst/>
          </p:spPr>
          <p:txBody>
            <a:bodyPr/>
            <a:lstStyle/>
            <a:p>
              <a:endParaRPr lang="hu-HU"/>
            </a:p>
          </p:txBody>
        </p:sp>
        <p:sp>
          <p:nvSpPr>
            <p:cNvPr id="11579" name="Freeform 315"/>
            <p:cNvSpPr>
              <a:spLocks/>
            </p:cNvSpPr>
            <p:nvPr/>
          </p:nvSpPr>
          <p:spPr bwMode="auto">
            <a:xfrm>
              <a:off x="5582" y="1336"/>
              <a:ext cx="56" cy="64"/>
            </a:xfrm>
            <a:custGeom>
              <a:avLst/>
              <a:gdLst/>
              <a:ahLst/>
              <a:cxnLst>
                <a:cxn ang="0">
                  <a:pos x="0" y="3"/>
                </a:cxn>
                <a:cxn ang="0">
                  <a:pos x="51" y="63"/>
                </a:cxn>
                <a:cxn ang="0">
                  <a:pos x="55" y="60"/>
                </a:cxn>
                <a:cxn ang="0">
                  <a:pos x="3" y="0"/>
                </a:cxn>
                <a:cxn ang="0">
                  <a:pos x="0" y="3"/>
                </a:cxn>
              </a:cxnLst>
              <a:rect l="0" t="0" r="r" b="b"/>
              <a:pathLst>
                <a:path w="56" h="64">
                  <a:moveTo>
                    <a:pt x="0" y="3"/>
                  </a:moveTo>
                  <a:lnTo>
                    <a:pt x="51" y="63"/>
                  </a:lnTo>
                  <a:lnTo>
                    <a:pt x="55" y="60"/>
                  </a:lnTo>
                  <a:lnTo>
                    <a:pt x="3" y="0"/>
                  </a:lnTo>
                  <a:lnTo>
                    <a:pt x="0" y="3"/>
                  </a:lnTo>
                </a:path>
              </a:pathLst>
            </a:custGeom>
            <a:noFill/>
            <a:ln w="9525" cap="flat" cmpd="sng">
              <a:solidFill>
                <a:schemeClr val="tx2"/>
              </a:solidFill>
              <a:prstDash val="solid"/>
              <a:round/>
              <a:headEnd/>
              <a:tailEnd/>
            </a:ln>
            <a:effectLst/>
          </p:spPr>
          <p:txBody>
            <a:bodyPr/>
            <a:lstStyle/>
            <a:p>
              <a:endParaRPr lang="hu-HU"/>
            </a:p>
          </p:txBody>
        </p:sp>
      </p:grpSp>
      <p:grpSp>
        <p:nvGrpSpPr>
          <p:cNvPr id="11580" name="Group 316"/>
          <p:cNvGrpSpPr>
            <a:grpSpLocks/>
          </p:cNvGrpSpPr>
          <p:nvPr/>
        </p:nvGrpSpPr>
        <p:grpSpPr bwMode="auto">
          <a:xfrm>
            <a:off x="8054975" y="2128838"/>
            <a:ext cx="204788" cy="342900"/>
            <a:chOff x="5074" y="1341"/>
            <a:chExt cx="129" cy="216"/>
          </a:xfrm>
        </p:grpSpPr>
        <p:sp>
          <p:nvSpPr>
            <p:cNvPr id="11581" name="Freeform 317"/>
            <p:cNvSpPr>
              <a:spLocks/>
            </p:cNvSpPr>
            <p:nvPr/>
          </p:nvSpPr>
          <p:spPr bwMode="auto">
            <a:xfrm>
              <a:off x="5130" y="1411"/>
              <a:ext cx="7" cy="146"/>
            </a:xfrm>
            <a:custGeom>
              <a:avLst/>
              <a:gdLst/>
              <a:ahLst/>
              <a:cxnLst>
                <a:cxn ang="0">
                  <a:pos x="0" y="145"/>
                </a:cxn>
                <a:cxn ang="0">
                  <a:pos x="0" y="0"/>
                </a:cxn>
                <a:cxn ang="0">
                  <a:pos x="6" y="0"/>
                </a:cxn>
                <a:cxn ang="0">
                  <a:pos x="6" y="145"/>
                </a:cxn>
                <a:cxn ang="0">
                  <a:pos x="0" y="145"/>
                </a:cxn>
              </a:cxnLst>
              <a:rect l="0" t="0" r="r" b="b"/>
              <a:pathLst>
                <a:path w="7" h="146">
                  <a:moveTo>
                    <a:pt x="0" y="145"/>
                  </a:moveTo>
                  <a:lnTo>
                    <a:pt x="0" y="0"/>
                  </a:lnTo>
                  <a:lnTo>
                    <a:pt x="6" y="0"/>
                  </a:lnTo>
                  <a:lnTo>
                    <a:pt x="6" y="145"/>
                  </a:lnTo>
                  <a:lnTo>
                    <a:pt x="0" y="145"/>
                  </a:lnTo>
                </a:path>
              </a:pathLst>
            </a:custGeom>
            <a:noFill/>
            <a:ln w="9525" cap="flat" cmpd="sng">
              <a:solidFill>
                <a:schemeClr val="tx2"/>
              </a:solidFill>
              <a:prstDash val="solid"/>
              <a:round/>
              <a:headEnd/>
              <a:tailEnd/>
            </a:ln>
            <a:effectLst/>
          </p:spPr>
          <p:txBody>
            <a:bodyPr/>
            <a:lstStyle/>
            <a:p>
              <a:endParaRPr lang="hu-HU"/>
            </a:p>
          </p:txBody>
        </p:sp>
        <p:sp>
          <p:nvSpPr>
            <p:cNvPr id="11582" name="Freeform 318"/>
            <p:cNvSpPr>
              <a:spLocks/>
            </p:cNvSpPr>
            <p:nvPr/>
          </p:nvSpPr>
          <p:spPr bwMode="auto">
            <a:xfrm>
              <a:off x="5134" y="1341"/>
              <a:ext cx="69" cy="66"/>
            </a:xfrm>
            <a:custGeom>
              <a:avLst/>
              <a:gdLst/>
              <a:ahLst/>
              <a:cxnLst>
                <a:cxn ang="0">
                  <a:pos x="0" y="62"/>
                </a:cxn>
                <a:cxn ang="0">
                  <a:pos x="64" y="0"/>
                </a:cxn>
                <a:cxn ang="0">
                  <a:pos x="68" y="3"/>
                </a:cxn>
                <a:cxn ang="0">
                  <a:pos x="4" y="65"/>
                </a:cxn>
                <a:cxn ang="0">
                  <a:pos x="0" y="62"/>
                </a:cxn>
              </a:cxnLst>
              <a:rect l="0" t="0" r="r" b="b"/>
              <a:pathLst>
                <a:path w="69" h="66">
                  <a:moveTo>
                    <a:pt x="0" y="62"/>
                  </a:moveTo>
                  <a:lnTo>
                    <a:pt x="64" y="0"/>
                  </a:lnTo>
                  <a:lnTo>
                    <a:pt x="68" y="3"/>
                  </a:lnTo>
                  <a:lnTo>
                    <a:pt x="4" y="65"/>
                  </a:lnTo>
                  <a:lnTo>
                    <a:pt x="0" y="62"/>
                  </a:lnTo>
                </a:path>
              </a:pathLst>
            </a:custGeom>
            <a:noFill/>
            <a:ln w="9525" cap="flat" cmpd="sng">
              <a:solidFill>
                <a:schemeClr val="tx2"/>
              </a:solidFill>
              <a:prstDash val="solid"/>
              <a:round/>
              <a:headEnd/>
              <a:tailEnd/>
            </a:ln>
            <a:effectLst/>
          </p:spPr>
          <p:txBody>
            <a:bodyPr/>
            <a:lstStyle/>
            <a:p>
              <a:endParaRPr lang="hu-HU"/>
            </a:p>
          </p:txBody>
        </p:sp>
        <p:sp>
          <p:nvSpPr>
            <p:cNvPr id="11583" name="Freeform 319"/>
            <p:cNvSpPr>
              <a:spLocks/>
            </p:cNvSpPr>
            <p:nvPr/>
          </p:nvSpPr>
          <p:spPr bwMode="auto">
            <a:xfrm>
              <a:off x="5074" y="1343"/>
              <a:ext cx="57" cy="64"/>
            </a:xfrm>
            <a:custGeom>
              <a:avLst/>
              <a:gdLst/>
              <a:ahLst/>
              <a:cxnLst>
                <a:cxn ang="0">
                  <a:pos x="0" y="3"/>
                </a:cxn>
                <a:cxn ang="0">
                  <a:pos x="52" y="63"/>
                </a:cxn>
                <a:cxn ang="0">
                  <a:pos x="56" y="60"/>
                </a:cxn>
                <a:cxn ang="0">
                  <a:pos x="4" y="0"/>
                </a:cxn>
                <a:cxn ang="0">
                  <a:pos x="0" y="3"/>
                </a:cxn>
              </a:cxnLst>
              <a:rect l="0" t="0" r="r" b="b"/>
              <a:pathLst>
                <a:path w="57" h="64">
                  <a:moveTo>
                    <a:pt x="0" y="3"/>
                  </a:moveTo>
                  <a:lnTo>
                    <a:pt x="52" y="63"/>
                  </a:lnTo>
                  <a:lnTo>
                    <a:pt x="56" y="60"/>
                  </a:lnTo>
                  <a:lnTo>
                    <a:pt x="4" y="0"/>
                  </a:lnTo>
                  <a:lnTo>
                    <a:pt x="0" y="3"/>
                  </a:lnTo>
                </a:path>
              </a:pathLst>
            </a:custGeom>
            <a:noFill/>
            <a:ln w="9525" cap="flat" cmpd="sng">
              <a:solidFill>
                <a:schemeClr val="tx2"/>
              </a:solidFill>
              <a:prstDash val="solid"/>
              <a:round/>
              <a:headEnd/>
              <a:tailEnd/>
            </a:ln>
            <a:effectLst/>
          </p:spPr>
          <p:txBody>
            <a:bodyPr/>
            <a:lstStyle/>
            <a:p>
              <a:endParaRPr lang="hu-HU"/>
            </a:p>
          </p:txBody>
        </p:sp>
      </p:grpSp>
      <p:grpSp>
        <p:nvGrpSpPr>
          <p:cNvPr id="11584" name="Group 320"/>
          <p:cNvGrpSpPr>
            <a:grpSpLocks/>
          </p:cNvGrpSpPr>
          <p:nvPr/>
        </p:nvGrpSpPr>
        <p:grpSpPr bwMode="auto">
          <a:xfrm>
            <a:off x="8458200" y="2238375"/>
            <a:ext cx="203200" cy="342900"/>
            <a:chOff x="5328" y="1410"/>
            <a:chExt cx="128" cy="216"/>
          </a:xfrm>
        </p:grpSpPr>
        <p:sp>
          <p:nvSpPr>
            <p:cNvPr id="11585" name="Freeform 321"/>
            <p:cNvSpPr>
              <a:spLocks/>
            </p:cNvSpPr>
            <p:nvPr/>
          </p:nvSpPr>
          <p:spPr bwMode="auto">
            <a:xfrm>
              <a:off x="5384" y="1480"/>
              <a:ext cx="6" cy="146"/>
            </a:xfrm>
            <a:custGeom>
              <a:avLst/>
              <a:gdLst/>
              <a:ahLst/>
              <a:cxnLst>
                <a:cxn ang="0">
                  <a:pos x="0" y="145"/>
                </a:cxn>
                <a:cxn ang="0">
                  <a:pos x="0" y="0"/>
                </a:cxn>
                <a:cxn ang="0">
                  <a:pos x="5" y="0"/>
                </a:cxn>
                <a:cxn ang="0">
                  <a:pos x="5" y="145"/>
                </a:cxn>
                <a:cxn ang="0">
                  <a:pos x="0" y="145"/>
                </a:cxn>
              </a:cxnLst>
              <a:rect l="0" t="0" r="r" b="b"/>
              <a:pathLst>
                <a:path w="6" h="146">
                  <a:moveTo>
                    <a:pt x="0" y="145"/>
                  </a:moveTo>
                  <a:lnTo>
                    <a:pt x="0" y="0"/>
                  </a:lnTo>
                  <a:lnTo>
                    <a:pt x="5" y="0"/>
                  </a:lnTo>
                  <a:lnTo>
                    <a:pt x="5" y="145"/>
                  </a:lnTo>
                  <a:lnTo>
                    <a:pt x="0" y="145"/>
                  </a:lnTo>
                </a:path>
              </a:pathLst>
            </a:custGeom>
            <a:noFill/>
            <a:ln w="9525" cap="flat" cmpd="sng">
              <a:solidFill>
                <a:schemeClr val="tx2"/>
              </a:solidFill>
              <a:prstDash val="solid"/>
              <a:round/>
              <a:headEnd/>
              <a:tailEnd/>
            </a:ln>
            <a:effectLst/>
          </p:spPr>
          <p:txBody>
            <a:bodyPr/>
            <a:lstStyle/>
            <a:p>
              <a:endParaRPr lang="hu-HU"/>
            </a:p>
          </p:txBody>
        </p:sp>
        <p:sp>
          <p:nvSpPr>
            <p:cNvPr id="11586" name="Freeform 322"/>
            <p:cNvSpPr>
              <a:spLocks/>
            </p:cNvSpPr>
            <p:nvPr/>
          </p:nvSpPr>
          <p:spPr bwMode="auto">
            <a:xfrm>
              <a:off x="5388" y="1410"/>
              <a:ext cx="68" cy="67"/>
            </a:xfrm>
            <a:custGeom>
              <a:avLst/>
              <a:gdLst/>
              <a:ahLst/>
              <a:cxnLst>
                <a:cxn ang="0">
                  <a:pos x="0" y="62"/>
                </a:cxn>
                <a:cxn ang="0">
                  <a:pos x="64" y="0"/>
                </a:cxn>
                <a:cxn ang="0">
                  <a:pos x="67" y="4"/>
                </a:cxn>
                <a:cxn ang="0">
                  <a:pos x="4" y="66"/>
                </a:cxn>
                <a:cxn ang="0">
                  <a:pos x="0" y="62"/>
                </a:cxn>
              </a:cxnLst>
              <a:rect l="0" t="0" r="r" b="b"/>
              <a:pathLst>
                <a:path w="68" h="67">
                  <a:moveTo>
                    <a:pt x="0" y="62"/>
                  </a:moveTo>
                  <a:lnTo>
                    <a:pt x="64" y="0"/>
                  </a:lnTo>
                  <a:lnTo>
                    <a:pt x="67" y="4"/>
                  </a:lnTo>
                  <a:lnTo>
                    <a:pt x="4" y="66"/>
                  </a:lnTo>
                  <a:lnTo>
                    <a:pt x="0" y="62"/>
                  </a:lnTo>
                </a:path>
              </a:pathLst>
            </a:custGeom>
            <a:noFill/>
            <a:ln w="9525" cap="flat" cmpd="sng">
              <a:solidFill>
                <a:schemeClr val="tx2"/>
              </a:solidFill>
              <a:prstDash val="solid"/>
              <a:round/>
              <a:headEnd/>
              <a:tailEnd/>
            </a:ln>
            <a:effectLst/>
          </p:spPr>
          <p:txBody>
            <a:bodyPr/>
            <a:lstStyle/>
            <a:p>
              <a:endParaRPr lang="hu-HU"/>
            </a:p>
          </p:txBody>
        </p:sp>
        <p:sp>
          <p:nvSpPr>
            <p:cNvPr id="11587" name="Freeform 323"/>
            <p:cNvSpPr>
              <a:spLocks/>
            </p:cNvSpPr>
            <p:nvPr/>
          </p:nvSpPr>
          <p:spPr bwMode="auto">
            <a:xfrm>
              <a:off x="5328" y="1412"/>
              <a:ext cx="57" cy="64"/>
            </a:xfrm>
            <a:custGeom>
              <a:avLst/>
              <a:gdLst/>
              <a:ahLst/>
              <a:cxnLst>
                <a:cxn ang="0">
                  <a:pos x="0" y="4"/>
                </a:cxn>
                <a:cxn ang="0">
                  <a:pos x="52" y="63"/>
                </a:cxn>
                <a:cxn ang="0">
                  <a:pos x="56" y="60"/>
                </a:cxn>
                <a:cxn ang="0">
                  <a:pos x="4" y="0"/>
                </a:cxn>
                <a:cxn ang="0">
                  <a:pos x="0" y="4"/>
                </a:cxn>
              </a:cxnLst>
              <a:rect l="0" t="0" r="r" b="b"/>
              <a:pathLst>
                <a:path w="57" h="64">
                  <a:moveTo>
                    <a:pt x="0" y="4"/>
                  </a:moveTo>
                  <a:lnTo>
                    <a:pt x="52" y="63"/>
                  </a:lnTo>
                  <a:lnTo>
                    <a:pt x="56" y="60"/>
                  </a:lnTo>
                  <a:lnTo>
                    <a:pt x="4" y="0"/>
                  </a:lnTo>
                  <a:lnTo>
                    <a:pt x="0" y="4"/>
                  </a:lnTo>
                </a:path>
              </a:pathLst>
            </a:custGeom>
            <a:noFill/>
            <a:ln w="9525" cap="flat" cmpd="sng">
              <a:solidFill>
                <a:schemeClr val="tx2"/>
              </a:solidFill>
              <a:prstDash val="solid"/>
              <a:round/>
              <a:headEnd/>
              <a:tailEnd/>
            </a:ln>
            <a:effectLst/>
          </p:spPr>
          <p:txBody>
            <a:bodyPr/>
            <a:lstStyle/>
            <a:p>
              <a:endParaRPr lang="hu-HU"/>
            </a:p>
          </p:txBody>
        </p:sp>
      </p:grpSp>
      <p:grpSp>
        <p:nvGrpSpPr>
          <p:cNvPr id="11588" name="Group 324"/>
          <p:cNvGrpSpPr>
            <a:grpSpLocks/>
          </p:cNvGrpSpPr>
          <p:nvPr/>
        </p:nvGrpSpPr>
        <p:grpSpPr bwMode="auto">
          <a:xfrm>
            <a:off x="8715375" y="2347913"/>
            <a:ext cx="203200" cy="342900"/>
            <a:chOff x="5490" y="1479"/>
            <a:chExt cx="128" cy="216"/>
          </a:xfrm>
        </p:grpSpPr>
        <p:sp>
          <p:nvSpPr>
            <p:cNvPr id="11589" name="Freeform 325"/>
            <p:cNvSpPr>
              <a:spLocks/>
            </p:cNvSpPr>
            <p:nvPr/>
          </p:nvSpPr>
          <p:spPr bwMode="auto">
            <a:xfrm>
              <a:off x="5546" y="1549"/>
              <a:ext cx="6" cy="146"/>
            </a:xfrm>
            <a:custGeom>
              <a:avLst/>
              <a:gdLst/>
              <a:ahLst/>
              <a:cxnLst>
                <a:cxn ang="0">
                  <a:pos x="0" y="145"/>
                </a:cxn>
                <a:cxn ang="0">
                  <a:pos x="0" y="0"/>
                </a:cxn>
                <a:cxn ang="0">
                  <a:pos x="5" y="0"/>
                </a:cxn>
                <a:cxn ang="0">
                  <a:pos x="5" y="145"/>
                </a:cxn>
                <a:cxn ang="0">
                  <a:pos x="0" y="145"/>
                </a:cxn>
              </a:cxnLst>
              <a:rect l="0" t="0" r="r" b="b"/>
              <a:pathLst>
                <a:path w="6" h="146">
                  <a:moveTo>
                    <a:pt x="0" y="145"/>
                  </a:moveTo>
                  <a:lnTo>
                    <a:pt x="0" y="0"/>
                  </a:lnTo>
                  <a:lnTo>
                    <a:pt x="5" y="0"/>
                  </a:lnTo>
                  <a:lnTo>
                    <a:pt x="5" y="145"/>
                  </a:lnTo>
                  <a:lnTo>
                    <a:pt x="0" y="145"/>
                  </a:lnTo>
                </a:path>
              </a:pathLst>
            </a:custGeom>
            <a:noFill/>
            <a:ln w="9525" cap="flat" cmpd="sng">
              <a:solidFill>
                <a:schemeClr val="tx2"/>
              </a:solidFill>
              <a:prstDash val="solid"/>
              <a:round/>
              <a:headEnd/>
              <a:tailEnd/>
            </a:ln>
            <a:effectLst/>
          </p:spPr>
          <p:txBody>
            <a:bodyPr/>
            <a:lstStyle/>
            <a:p>
              <a:endParaRPr lang="hu-HU"/>
            </a:p>
          </p:txBody>
        </p:sp>
        <p:sp>
          <p:nvSpPr>
            <p:cNvPr id="11590" name="Freeform 326"/>
            <p:cNvSpPr>
              <a:spLocks/>
            </p:cNvSpPr>
            <p:nvPr/>
          </p:nvSpPr>
          <p:spPr bwMode="auto">
            <a:xfrm>
              <a:off x="5550" y="1479"/>
              <a:ext cx="68" cy="66"/>
            </a:xfrm>
            <a:custGeom>
              <a:avLst/>
              <a:gdLst/>
              <a:ahLst/>
              <a:cxnLst>
                <a:cxn ang="0">
                  <a:pos x="0" y="62"/>
                </a:cxn>
                <a:cxn ang="0">
                  <a:pos x="64" y="0"/>
                </a:cxn>
                <a:cxn ang="0">
                  <a:pos x="67" y="4"/>
                </a:cxn>
                <a:cxn ang="0">
                  <a:pos x="4" y="65"/>
                </a:cxn>
                <a:cxn ang="0">
                  <a:pos x="0" y="62"/>
                </a:cxn>
              </a:cxnLst>
              <a:rect l="0" t="0" r="r" b="b"/>
              <a:pathLst>
                <a:path w="68" h="66">
                  <a:moveTo>
                    <a:pt x="0" y="62"/>
                  </a:moveTo>
                  <a:lnTo>
                    <a:pt x="64" y="0"/>
                  </a:lnTo>
                  <a:lnTo>
                    <a:pt x="67" y="4"/>
                  </a:lnTo>
                  <a:lnTo>
                    <a:pt x="4" y="65"/>
                  </a:lnTo>
                  <a:lnTo>
                    <a:pt x="0" y="62"/>
                  </a:lnTo>
                </a:path>
              </a:pathLst>
            </a:custGeom>
            <a:noFill/>
            <a:ln w="9525" cap="flat" cmpd="sng">
              <a:solidFill>
                <a:schemeClr val="tx2"/>
              </a:solidFill>
              <a:prstDash val="solid"/>
              <a:round/>
              <a:headEnd/>
              <a:tailEnd/>
            </a:ln>
            <a:effectLst/>
          </p:spPr>
          <p:txBody>
            <a:bodyPr/>
            <a:lstStyle/>
            <a:p>
              <a:endParaRPr lang="hu-HU"/>
            </a:p>
          </p:txBody>
        </p:sp>
        <p:sp>
          <p:nvSpPr>
            <p:cNvPr id="11591" name="Freeform 327"/>
            <p:cNvSpPr>
              <a:spLocks/>
            </p:cNvSpPr>
            <p:nvPr/>
          </p:nvSpPr>
          <p:spPr bwMode="auto">
            <a:xfrm>
              <a:off x="5490" y="1482"/>
              <a:ext cx="57" cy="63"/>
            </a:xfrm>
            <a:custGeom>
              <a:avLst/>
              <a:gdLst/>
              <a:ahLst/>
              <a:cxnLst>
                <a:cxn ang="0">
                  <a:pos x="0" y="2"/>
                </a:cxn>
                <a:cxn ang="0">
                  <a:pos x="52" y="62"/>
                </a:cxn>
                <a:cxn ang="0">
                  <a:pos x="56" y="59"/>
                </a:cxn>
                <a:cxn ang="0">
                  <a:pos x="4" y="0"/>
                </a:cxn>
                <a:cxn ang="0">
                  <a:pos x="0" y="2"/>
                </a:cxn>
              </a:cxnLst>
              <a:rect l="0" t="0" r="r" b="b"/>
              <a:pathLst>
                <a:path w="57" h="63">
                  <a:moveTo>
                    <a:pt x="0" y="2"/>
                  </a:moveTo>
                  <a:lnTo>
                    <a:pt x="52" y="62"/>
                  </a:lnTo>
                  <a:lnTo>
                    <a:pt x="56" y="59"/>
                  </a:lnTo>
                  <a:lnTo>
                    <a:pt x="4" y="0"/>
                  </a:lnTo>
                  <a:lnTo>
                    <a:pt x="0" y="2"/>
                  </a:lnTo>
                </a:path>
              </a:pathLst>
            </a:custGeom>
            <a:noFill/>
            <a:ln w="9525" cap="flat" cmpd="sng">
              <a:solidFill>
                <a:schemeClr val="tx2"/>
              </a:solidFill>
              <a:prstDash val="solid"/>
              <a:round/>
              <a:headEnd/>
              <a:tailEnd/>
            </a:ln>
            <a:effectLst/>
          </p:spPr>
          <p:txBody>
            <a:bodyPr/>
            <a:lstStyle/>
            <a:p>
              <a:endParaRPr lang="hu-HU"/>
            </a:p>
          </p:txBody>
        </p:sp>
      </p:grpSp>
      <p:grpSp>
        <p:nvGrpSpPr>
          <p:cNvPr id="11592" name="Group 328"/>
          <p:cNvGrpSpPr>
            <a:grpSpLocks/>
          </p:cNvGrpSpPr>
          <p:nvPr/>
        </p:nvGrpSpPr>
        <p:grpSpPr bwMode="auto">
          <a:xfrm>
            <a:off x="8278813" y="2305050"/>
            <a:ext cx="203200" cy="342900"/>
            <a:chOff x="5215" y="1452"/>
            <a:chExt cx="128" cy="216"/>
          </a:xfrm>
        </p:grpSpPr>
        <p:sp>
          <p:nvSpPr>
            <p:cNvPr id="11593" name="Freeform 329"/>
            <p:cNvSpPr>
              <a:spLocks/>
            </p:cNvSpPr>
            <p:nvPr/>
          </p:nvSpPr>
          <p:spPr bwMode="auto">
            <a:xfrm>
              <a:off x="5272" y="1521"/>
              <a:ext cx="5" cy="147"/>
            </a:xfrm>
            <a:custGeom>
              <a:avLst/>
              <a:gdLst/>
              <a:ahLst/>
              <a:cxnLst>
                <a:cxn ang="0">
                  <a:pos x="0" y="146"/>
                </a:cxn>
                <a:cxn ang="0">
                  <a:pos x="0" y="0"/>
                </a:cxn>
                <a:cxn ang="0">
                  <a:pos x="4" y="0"/>
                </a:cxn>
                <a:cxn ang="0">
                  <a:pos x="4" y="146"/>
                </a:cxn>
                <a:cxn ang="0">
                  <a:pos x="0" y="146"/>
                </a:cxn>
              </a:cxnLst>
              <a:rect l="0" t="0" r="r" b="b"/>
              <a:pathLst>
                <a:path w="5" h="147">
                  <a:moveTo>
                    <a:pt x="0" y="146"/>
                  </a:moveTo>
                  <a:lnTo>
                    <a:pt x="0" y="0"/>
                  </a:lnTo>
                  <a:lnTo>
                    <a:pt x="4" y="0"/>
                  </a:lnTo>
                  <a:lnTo>
                    <a:pt x="4" y="146"/>
                  </a:lnTo>
                  <a:lnTo>
                    <a:pt x="0" y="146"/>
                  </a:lnTo>
                </a:path>
              </a:pathLst>
            </a:custGeom>
            <a:noFill/>
            <a:ln w="9525" cap="flat" cmpd="sng">
              <a:solidFill>
                <a:schemeClr val="tx2"/>
              </a:solidFill>
              <a:prstDash val="solid"/>
              <a:round/>
              <a:headEnd/>
              <a:tailEnd/>
            </a:ln>
            <a:effectLst/>
          </p:spPr>
          <p:txBody>
            <a:bodyPr/>
            <a:lstStyle/>
            <a:p>
              <a:endParaRPr lang="hu-HU"/>
            </a:p>
          </p:txBody>
        </p:sp>
        <p:sp>
          <p:nvSpPr>
            <p:cNvPr id="11594" name="Freeform 330"/>
            <p:cNvSpPr>
              <a:spLocks/>
            </p:cNvSpPr>
            <p:nvPr/>
          </p:nvSpPr>
          <p:spPr bwMode="auto">
            <a:xfrm>
              <a:off x="5275" y="1452"/>
              <a:ext cx="68" cy="66"/>
            </a:xfrm>
            <a:custGeom>
              <a:avLst/>
              <a:gdLst/>
              <a:ahLst/>
              <a:cxnLst>
                <a:cxn ang="0">
                  <a:pos x="0" y="62"/>
                </a:cxn>
                <a:cxn ang="0">
                  <a:pos x="64" y="0"/>
                </a:cxn>
                <a:cxn ang="0">
                  <a:pos x="67" y="3"/>
                </a:cxn>
                <a:cxn ang="0">
                  <a:pos x="4" y="65"/>
                </a:cxn>
                <a:cxn ang="0">
                  <a:pos x="0" y="62"/>
                </a:cxn>
              </a:cxnLst>
              <a:rect l="0" t="0" r="r" b="b"/>
              <a:pathLst>
                <a:path w="68" h="66">
                  <a:moveTo>
                    <a:pt x="0" y="62"/>
                  </a:moveTo>
                  <a:lnTo>
                    <a:pt x="64" y="0"/>
                  </a:lnTo>
                  <a:lnTo>
                    <a:pt x="67" y="3"/>
                  </a:lnTo>
                  <a:lnTo>
                    <a:pt x="4" y="65"/>
                  </a:lnTo>
                  <a:lnTo>
                    <a:pt x="0" y="62"/>
                  </a:lnTo>
                </a:path>
              </a:pathLst>
            </a:custGeom>
            <a:noFill/>
            <a:ln w="9525" cap="flat" cmpd="sng">
              <a:solidFill>
                <a:schemeClr val="tx2"/>
              </a:solidFill>
              <a:prstDash val="solid"/>
              <a:round/>
              <a:headEnd/>
              <a:tailEnd/>
            </a:ln>
            <a:effectLst/>
          </p:spPr>
          <p:txBody>
            <a:bodyPr/>
            <a:lstStyle/>
            <a:p>
              <a:endParaRPr lang="hu-HU"/>
            </a:p>
          </p:txBody>
        </p:sp>
        <p:sp>
          <p:nvSpPr>
            <p:cNvPr id="11595" name="Freeform 331"/>
            <p:cNvSpPr>
              <a:spLocks/>
            </p:cNvSpPr>
            <p:nvPr/>
          </p:nvSpPr>
          <p:spPr bwMode="auto">
            <a:xfrm>
              <a:off x="5215" y="1454"/>
              <a:ext cx="57" cy="64"/>
            </a:xfrm>
            <a:custGeom>
              <a:avLst/>
              <a:gdLst/>
              <a:ahLst/>
              <a:cxnLst>
                <a:cxn ang="0">
                  <a:pos x="0" y="3"/>
                </a:cxn>
                <a:cxn ang="0">
                  <a:pos x="52" y="63"/>
                </a:cxn>
                <a:cxn ang="0">
                  <a:pos x="56" y="60"/>
                </a:cxn>
                <a:cxn ang="0">
                  <a:pos x="4" y="0"/>
                </a:cxn>
                <a:cxn ang="0">
                  <a:pos x="0" y="3"/>
                </a:cxn>
              </a:cxnLst>
              <a:rect l="0" t="0" r="r" b="b"/>
              <a:pathLst>
                <a:path w="57" h="64">
                  <a:moveTo>
                    <a:pt x="0" y="3"/>
                  </a:moveTo>
                  <a:lnTo>
                    <a:pt x="52" y="63"/>
                  </a:lnTo>
                  <a:lnTo>
                    <a:pt x="56" y="60"/>
                  </a:lnTo>
                  <a:lnTo>
                    <a:pt x="4" y="0"/>
                  </a:lnTo>
                  <a:lnTo>
                    <a:pt x="0" y="3"/>
                  </a:lnTo>
                </a:path>
              </a:pathLst>
            </a:custGeom>
            <a:noFill/>
            <a:ln w="9525" cap="flat" cmpd="sng">
              <a:solidFill>
                <a:schemeClr val="tx2"/>
              </a:solidFill>
              <a:prstDash val="solid"/>
              <a:round/>
              <a:headEnd/>
              <a:tailEnd/>
            </a:ln>
            <a:effectLst/>
          </p:spPr>
          <p:txBody>
            <a:bodyPr/>
            <a:lstStyle/>
            <a:p>
              <a:endParaRPr lang="hu-HU"/>
            </a:p>
          </p:txBody>
        </p:sp>
      </p:grpSp>
      <p:sp>
        <p:nvSpPr>
          <p:cNvPr id="11596" name="Text Box 332"/>
          <p:cNvSpPr txBox="1">
            <a:spLocks noChangeArrowheads="1"/>
          </p:cNvSpPr>
          <p:nvPr/>
        </p:nvSpPr>
        <p:spPr bwMode="auto">
          <a:xfrm>
            <a:off x="1487488" y="842963"/>
            <a:ext cx="0" cy="0"/>
          </a:xfrm>
          <a:prstGeom prst="rect">
            <a:avLst/>
          </a:prstGeom>
          <a:noFill/>
          <a:ln w="9525">
            <a:noFill/>
            <a:miter lim="800000"/>
            <a:headEnd/>
            <a:tailEnd/>
          </a:ln>
          <a:effectLst/>
        </p:spPr>
        <p:txBody>
          <a:bodyPr wrap="none"/>
          <a:lstStyle/>
          <a:p>
            <a:pPr algn="r" eaLnBrk="0" hangingPunct="0"/>
            <a:r>
              <a:rPr lang="en-US" sz="2500">
                <a:solidFill>
                  <a:schemeClr val="tx2"/>
                </a:solidFill>
                <a:latin typeface="Arial" charset="0"/>
              </a:rPr>
              <a:t>ag,mut</a:t>
            </a:r>
            <a:endParaRPr lang="en-US">
              <a:solidFill>
                <a:schemeClr val="tx2"/>
              </a:solidFill>
            </a:endParaRPr>
          </a:p>
        </p:txBody>
      </p:sp>
      <p:sp>
        <p:nvSpPr>
          <p:cNvPr id="11597" name="Text Box 333"/>
          <p:cNvSpPr txBox="1">
            <a:spLocks noChangeArrowheads="1"/>
          </p:cNvSpPr>
          <p:nvPr/>
        </p:nvSpPr>
        <p:spPr bwMode="auto">
          <a:xfrm>
            <a:off x="2584450" y="1227138"/>
            <a:ext cx="0" cy="0"/>
          </a:xfrm>
          <a:prstGeom prst="rect">
            <a:avLst/>
          </a:prstGeom>
          <a:noFill/>
          <a:ln w="9525">
            <a:noFill/>
            <a:miter lim="800000"/>
            <a:headEnd/>
            <a:tailEnd/>
          </a:ln>
          <a:effectLst/>
        </p:spPr>
        <p:txBody>
          <a:bodyPr wrap="none"/>
          <a:lstStyle/>
          <a:p>
            <a:pPr algn="r" eaLnBrk="0" hangingPunct="0"/>
            <a:r>
              <a:rPr lang="en-US" sz="2500">
                <a:solidFill>
                  <a:schemeClr val="tx2"/>
                </a:solidFill>
                <a:latin typeface="Arial" charset="0"/>
              </a:rPr>
              <a:t>antigén-indukált</a:t>
            </a:r>
            <a:endParaRPr lang="en-US">
              <a:solidFill>
                <a:schemeClr val="tx2"/>
              </a:solidFill>
            </a:endParaRPr>
          </a:p>
        </p:txBody>
      </p:sp>
      <p:sp>
        <p:nvSpPr>
          <p:cNvPr id="11598" name="Text Box 334"/>
          <p:cNvSpPr txBox="1">
            <a:spLocks noChangeArrowheads="1"/>
          </p:cNvSpPr>
          <p:nvPr/>
        </p:nvSpPr>
        <p:spPr bwMode="auto">
          <a:xfrm>
            <a:off x="3165475" y="1600200"/>
            <a:ext cx="0" cy="0"/>
          </a:xfrm>
          <a:prstGeom prst="rect">
            <a:avLst/>
          </a:prstGeom>
          <a:noFill/>
          <a:ln w="9525">
            <a:noFill/>
            <a:miter lim="800000"/>
            <a:headEnd/>
            <a:tailEnd/>
          </a:ln>
          <a:effectLst/>
        </p:spPr>
        <p:txBody>
          <a:bodyPr wrap="none"/>
          <a:lstStyle/>
          <a:p>
            <a:pPr algn="r" eaLnBrk="0" hangingPunct="0"/>
            <a:r>
              <a:rPr lang="en-US" sz="2500">
                <a:solidFill>
                  <a:schemeClr val="tx2"/>
                </a:solidFill>
                <a:latin typeface="Arial" charset="0"/>
              </a:rPr>
              <a:t>szomatikus mutációk</a:t>
            </a:r>
            <a:endParaRPr lang="en-US">
              <a:solidFill>
                <a:schemeClr val="tx2"/>
              </a:solidFill>
            </a:endParaRPr>
          </a:p>
        </p:txBody>
      </p:sp>
      <p:sp>
        <p:nvSpPr>
          <p:cNvPr id="11600" name="Text Box 336"/>
          <p:cNvSpPr txBox="1">
            <a:spLocks noChangeArrowheads="1"/>
          </p:cNvSpPr>
          <p:nvPr/>
        </p:nvSpPr>
        <p:spPr bwMode="auto">
          <a:xfrm>
            <a:off x="1789113" y="928688"/>
            <a:ext cx="0" cy="0"/>
          </a:xfrm>
          <a:prstGeom prst="rect">
            <a:avLst/>
          </a:prstGeom>
          <a:noFill/>
          <a:ln w="9525">
            <a:noFill/>
            <a:miter lim="800000"/>
            <a:headEnd/>
            <a:tailEnd/>
          </a:ln>
          <a:effectLst/>
        </p:spPr>
        <p:txBody>
          <a:bodyPr wrap="none"/>
          <a:lstStyle/>
          <a:p>
            <a:pPr algn="r" eaLnBrk="0" hangingPunct="0"/>
            <a:endParaRPr lang="en-US" dirty="0">
              <a:solidFill>
                <a:schemeClr val="tx2"/>
              </a:solidFill>
            </a:endParaRPr>
          </a:p>
        </p:txBody>
      </p:sp>
      <p:sp>
        <p:nvSpPr>
          <p:cNvPr id="11601" name="Text Box 337"/>
          <p:cNvSpPr txBox="1">
            <a:spLocks noChangeArrowheads="1"/>
          </p:cNvSpPr>
          <p:nvPr/>
        </p:nvSpPr>
        <p:spPr bwMode="auto">
          <a:xfrm>
            <a:off x="457200" y="2444754"/>
            <a:ext cx="8034338" cy="1555750"/>
          </a:xfrm>
          <a:prstGeom prst="rect">
            <a:avLst/>
          </a:prstGeom>
          <a:solidFill>
            <a:schemeClr val="tx1"/>
          </a:solidFill>
          <a:ln w="9525">
            <a:noFill/>
            <a:miter lim="800000"/>
            <a:headEnd/>
            <a:tailEnd/>
          </a:ln>
          <a:effectLst/>
        </p:spPr>
        <p:txBody>
          <a:bodyPr wrap="none">
            <a:spAutoFit/>
          </a:bodyPr>
          <a:lstStyle/>
          <a:p>
            <a:pPr algn="ctr"/>
            <a:r>
              <a:rPr lang="hu-HU" sz="4800" dirty="0">
                <a:solidFill>
                  <a:schemeClr val="bg1"/>
                </a:solidFill>
              </a:rPr>
              <a:t>Egyre magasabb </a:t>
            </a:r>
          </a:p>
          <a:p>
            <a:pPr algn="ctr"/>
            <a:r>
              <a:rPr lang="hu-HU" sz="4800" dirty="0">
                <a:solidFill>
                  <a:schemeClr val="bg1"/>
                </a:solidFill>
              </a:rPr>
              <a:t>affinitású antitestek keletkeznek</a:t>
            </a:r>
          </a:p>
        </p:txBody>
      </p:sp>
      <p:sp>
        <p:nvSpPr>
          <p:cNvPr id="11603" name="Text Box 339"/>
          <p:cNvSpPr txBox="1">
            <a:spLocks noChangeArrowheads="1"/>
          </p:cNvSpPr>
          <p:nvPr/>
        </p:nvSpPr>
        <p:spPr bwMode="auto">
          <a:xfrm>
            <a:off x="3505200" y="152400"/>
            <a:ext cx="2727325" cy="457200"/>
          </a:xfrm>
          <a:prstGeom prst="rect">
            <a:avLst/>
          </a:prstGeom>
          <a:solidFill>
            <a:srgbClr val="FF0000"/>
          </a:solidFill>
          <a:ln w="9525">
            <a:noFill/>
            <a:miter lim="800000"/>
            <a:headEnd/>
            <a:tailEnd/>
          </a:ln>
          <a:effectLst/>
        </p:spPr>
        <p:txBody>
          <a:bodyPr wrap="none">
            <a:spAutoFit/>
          </a:bodyPr>
          <a:lstStyle/>
          <a:p>
            <a:r>
              <a:rPr lang="hu-HU" b="1">
                <a:solidFill>
                  <a:schemeClr val="bg1"/>
                </a:solidFill>
              </a:rPr>
              <a:t>AFFINITÁS-ÉRÉS</a:t>
            </a:r>
          </a:p>
        </p:txBody>
      </p:sp>
      <p:sp>
        <p:nvSpPr>
          <p:cNvPr id="340" name="Szövegdoboz 339"/>
          <p:cNvSpPr txBox="1"/>
          <p:nvPr/>
        </p:nvSpPr>
        <p:spPr>
          <a:xfrm>
            <a:off x="5000628" y="6286520"/>
            <a:ext cx="3185680" cy="400110"/>
          </a:xfrm>
          <a:prstGeom prst="rect">
            <a:avLst/>
          </a:prstGeom>
          <a:noFill/>
        </p:spPr>
        <p:txBody>
          <a:bodyPr wrap="none" rtlCol="0">
            <a:spAutoFit/>
          </a:bodyPr>
          <a:lstStyle/>
          <a:p>
            <a:r>
              <a:rPr lang="hu-HU" sz="2000" dirty="0" err="1" smtClean="0">
                <a:solidFill>
                  <a:schemeClr val="tx2"/>
                </a:solidFill>
                <a:latin typeface="Arial" charset="0"/>
              </a:rPr>
              <a:t>a</a:t>
            </a:r>
            <a:r>
              <a:rPr lang="en-US" sz="2000" dirty="0" err="1" smtClean="0">
                <a:solidFill>
                  <a:schemeClr val="tx2"/>
                </a:solidFill>
                <a:latin typeface="Arial" charset="0"/>
              </a:rPr>
              <a:t>lacsony</a:t>
            </a:r>
            <a:r>
              <a:rPr lang="hu-HU" sz="2000" dirty="0" smtClean="0">
                <a:solidFill>
                  <a:schemeClr val="tx2"/>
                </a:solidFill>
                <a:latin typeface="Arial" charset="0"/>
              </a:rPr>
              <a:t> affinitású antitest</a:t>
            </a:r>
            <a:endParaRPr lang="hu-HU" sz="20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1601"/>
                                        </p:tgtEl>
                                        <p:attrNameLst>
                                          <p:attrName>style.visibility</p:attrName>
                                        </p:attrNameLst>
                                      </p:cBhvr>
                                      <p:to>
                                        <p:strVal val="visible"/>
                                      </p:to>
                                    </p:set>
                                    <p:anim calcmode="lin" valueType="num">
                                      <p:cBhvr>
                                        <p:cTn id="7" dur="500" fill="hold"/>
                                        <p:tgtEl>
                                          <p:spTgt spid="11601"/>
                                        </p:tgtEl>
                                        <p:attrNameLst>
                                          <p:attrName>ppt_w</p:attrName>
                                        </p:attrNameLst>
                                      </p:cBhvr>
                                      <p:tavLst>
                                        <p:tav tm="0">
                                          <p:val>
                                            <p:fltVal val="0"/>
                                          </p:val>
                                        </p:tav>
                                        <p:tav tm="100000">
                                          <p:val>
                                            <p:strVal val="#ppt_w"/>
                                          </p:val>
                                        </p:tav>
                                      </p:tavLst>
                                    </p:anim>
                                    <p:anim calcmode="lin" valueType="num">
                                      <p:cBhvr>
                                        <p:cTn id="8" dur="500" fill="hold"/>
                                        <p:tgtEl>
                                          <p:spTgt spid="1160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01" grpId="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3"/>
          <p:cNvPicPr>
            <a:picLocks noChangeAspect="1" noChangeArrowheads="1"/>
          </p:cNvPicPr>
          <p:nvPr/>
        </p:nvPicPr>
        <p:blipFill>
          <a:blip r:embed="rId3"/>
          <a:srcRect/>
          <a:stretch>
            <a:fillRect/>
          </a:stretch>
        </p:blipFill>
        <p:spPr bwMode="auto">
          <a:xfrm>
            <a:off x="1692275" y="144463"/>
            <a:ext cx="6430963" cy="6630987"/>
          </a:xfrm>
          <a:prstGeom prst="rect">
            <a:avLst/>
          </a:prstGeom>
          <a:noFill/>
          <a:ln w="9525">
            <a:noFill/>
            <a:miter lim="800000"/>
            <a:headEnd/>
            <a:tailEnd/>
          </a:ln>
        </p:spPr>
      </p:pic>
      <p:sp>
        <p:nvSpPr>
          <p:cNvPr id="41987" name="Text Box 4"/>
          <p:cNvSpPr txBox="1">
            <a:spLocks noChangeArrowheads="1"/>
          </p:cNvSpPr>
          <p:nvPr/>
        </p:nvSpPr>
        <p:spPr bwMode="auto">
          <a:xfrm>
            <a:off x="323850" y="1628775"/>
            <a:ext cx="1008063" cy="400050"/>
          </a:xfrm>
          <a:prstGeom prst="rect">
            <a:avLst/>
          </a:prstGeom>
          <a:noFill/>
          <a:ln w="9525">
            <a:noFill/>
            <a:miter lim="800000"/>
            <a:headEnd/>
            <a:tailEnd/>
          </a:ln>
          <a:effectLst/>
        </p:spPr>
        <p:txBody>
          <a:bodyPr>
            <a:spAutoFit/>
          </a:bodyPr>
          <a:lstStyle/>
          <a:p>
            <a:r>
              <a:rPr lang="hu-HU" sz="2000" b="1">
                <a:solidFill>
                  <a:schemeClr val="bg1"/>
                </a:solidFill>
              </a:rPr>
              <a:t>7 nap</a:t>
            </a:r>
          </a:p>
        </p:txBody>
      </p:sp>
      <p:sp>
        <p:nvSpPr>
          <p:cNvPr id="41988" name="Text Box 5"/>
          <p:cNvSpPr txBox="1">
            <a:spLocks noChangeArrowheads="1"/>
          </p:cNvSpPr>
          <p:nvPr/>
        </p:nvSpPr>
        <p:spPr bwMode="auto">
          <a:xfrm>
            <a:off x="395288" y="3141663"/>
            <a:ext cx="1008062" cy="400050"/>
          </a:xfrm>
          <a:prstGeom prst="rect">
            <a:avLst/>
          </a:prstGeom>
          <a:noFill/>
          <a:ln w="9525">
            <a:noFill/>
            <a:miter lim="800000"/>
            <a:headEnd/>
            <a:tailEnd/>
          </a:ln>
          <a:effectLst/>
        </p:spPr>
        <p:txBody>
          <a:bodyPr>
            <a:spAutoFit/>
          </a:bodyPr>
          <a:lstStyle/>
          <a:p>
            <a:r>
              <a:rPr lang="hu-HU" sz="2000" b="1">
                <a:solidFill>
                  <a:schemeClr val="bg1"/>
                </a:solidFill>
              </a:rPr>
              <a:t>14 nap</a:t>
            </a: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p:cNvPicPr>
            <a:picLocks noChangeAspect="1" noChangeArrowheads="1"/>
          </p:cNvPicPr>
          <p:nvPr/>
        </p:nvPicPr>
        <p:blipFill>
          <a:blip r:embed="rId2"/>
          <a:srcRect/>
          <a:stretch>
            <a:fillRect/>
          </a:stretch>
        </p:blipFill>
        <p:spPr bwMode="auto">
          <a:xfrm>
            <a:off x="0" y="609600"/>
            <a:ext cx="5334000" cy="5137150"/>
          </a:xfrm>
          <a:prstGeom prst="rect">
            <a:avLst/>
          </a:prstGeom>
          <a:noFill/>
        </p:spPr>
      </p:pic>
      <p:grpSp>
        <p:nvGrpSpPr>
          <p:cNvPr id="70659" name="Group 3"/>
          <p:cNvGrpSpPr>
            <a:grpSpLocks/>
          </p:cNvGrpSpPr>
          <p:nvPr/>
        </p:nvGrpSpPr>
        <p:grpSpPr bwMode="auto">
          <a:xfrm>
            <a:off x="5943600" y="1357313"/>
            <a:ext cx="3048000" cy="2500315"/>
            <a:chOff x="3744" y="855"/>
            <a:chExt cx="1920" cy="1507"/>
          </a:xfrm>
        </p:grpSpPr>
        <p:sp>
          <p:nvSpPr>
            <p:cNvPr id="70662" name="Text Box 6"/>
            <p:cNvSpPr txBox="1">
              <a:spLocks noChangeArrowheads="1"/>
            </p:cNvSpPr>
            <p:nvPr/>
          </p:nvSpPr>
          <p:spPr bwMode="auto">
            <a:xfrm>
              <a:off x="4050" y="855"/>
              <a:ext cx="1440" cy="250"/>
            </a:xfrm>
            <a:prstGeom prst="rect">
              <a:avLst/>
            </a:prstGeom>
            <a:noFill/>
            <a:ln w="9525">
              <a:noFill/>
              <a:miter lim="800000"/>
              <a:headEnd/>
              <a:tailEnd/>
            </a:ln>
            <a:effectLst/>
          </p:spPr>
          <p:txBody>
            <a:bodyPr>
              <a:spAutoFit/>
            </a:bodyPr>
            <a:lstStyle/>
            <a:p>
              <a:pPr eaLnBrk="0" hangingPunct="0">
                <a:spcBef>
                  <a:spcPct val="50000"/>
                </a:spcBef>
              </a:pPr>
              <a:r>
                <a:rPr lang="en-GB" sz="2000" b="1" dirty="0">
                  <a:latin typeface="Times" pitchFamily="18" charset="0"/>
                </a:rPr>
                <a:t>Somatic mutation</a:t>
              </a:r>
              <a:r>
                <a:rPr lang="en-GB" sz="2000" b="1" i="1" dirty="0">
                  <a:solidFill>
                    <a:srgbClr val="E32619"/>
                  </a:solidFill>
                  <a:latin typeface="Times" pitchFamily="18" charset="0"/>
                </a:rPr>
                <a:t> </a:t>
              </a:r>
            </a:p>
          </p:txBody>
        </p:sp>
        <p:sp>
          <p:nvSpPr>
            <p:cNvPr id="70665" name="Text Box 9"/>
            <p:cNvSpPr txBox="1">
              <a:spLocks noChangeArrowheads="1"/>
            </p:cNvSpPr>
            <p:nvPr/>
          </p:nvSpPr>
          <p:spPr bwMode="auto">
            <a:xfrm>
              <a:off x="4032" y="1392"/>
              <a:ext cx="1440" cy="250"/>
            </a:xfrm>
            <a:prstGeom prst="rect">
              <a:avLst/>
            </a:prstGeom>
            <a:noFill/>
            <a:ln w="9525">
              <a:noFill/>
              <a:miter lim="800000"/>
              <a:headEnd/>
              <a:tailEnd/>
            </a:ln>
            <a:effectLst/>
          </p:spPr>
          <p:txBody>
            <a:bodyPr>
              <a:spAutoFit/>
            </a:bodyPr>
            <a:lstStyle/>
            <a:p>
              <a:pPr eaLnBrk="0" hangingPunct="0">
                <a:spcBef>
                  <a:spcPct val="50000"/>
                </a:spcBef>
              </a:pPr>
              <a:r>
                <a:rPr lang="en-GB" sz="2000" b="1">
                  <a:latin typeface="Times" pitchFamily="18" charset="0"/>
                </a:rPr>
                <a:t>Gene conversion</a:t>
              </a:r>
              <a:r>
                <a:rPr lang="en-GB" sz="2000" b="1" i="1">
                  <a:solidFill>
                    <a:srgbClr val="E32619"/>
                  </a:solidFill>
                  <a:latin typeface="Times" pitchFamily="18" charset="0"/>
                </a:rPr>
                <a:t> </a:t>
              </a:r>
            </a:p>
          </p:txBody>
        </p:sp>
        <p:sp>
          <p:nvSpPr>
            <p:cNvPr id="70668" name="Text Box 12"/>
            <p:cNvSpPr txBox="1">
              <a:spLocks noChangeArrowheads="1"/>
            </p:cNvSpPr>
            <p:nvPr/>
          </p:nvSpPr>
          <p:spPr bwMode="auto">
            <a:xfrm>
              <a:off x="4032" y="2112"/>
              <a:ext cx="1632" cy="250"/>
            </a:xfrm>
            <a:prstGeom prst="rect">
              <a:avLst/>
            </a:prstGeom>
            <a:noFill/>
            <a:ln w="9525">
              <a:noFill/>
              <a:miter lim="800000"/>
              <a:headEnd/>
              <a:tailEnd/>
            </a:ln>
            <a:effectLst/>
          </p:spPr>
          <p:txBody>
            <a:bodyPr>
              <a:spAutoFit/>
            </a:bodyPr>
            <a:lstStyle/>
            <a:p>
              <a:pPr eaLnBrk="0" hangingPunct="0">
                <a:spcBef>
                  <a:spcPct val="50000"/>
                </a:spcBef>
              </a:pPr>
              <a:r>
                <a:rPr lang="en-GB" sz="2000" b="1">
                  <a:latin typeface="Times" pitchFamily="18" charset="0"/>
                </a:rPr>
                <a:t>Switch recombination</a:t>
              </a:r>
              <a:r>
                <a:rPr lang="en-GB" sz="2000" b="1" i="1">
                  <a:solidFill>
                    <a:srgbClr val="E32619"/>
                  </a:solidFill>
                  <a:latin typeface="Times" pitchFamily="18" charset="0"/>
                </a:rPr>
                <a:t> </a:t>
              </a:r>
            </a:p>
          </p:txBody>
        </p:sp>
        <p:sp>
          <p:nvSpPr>
            <p:cNvPr id="70669" name="Line 13"/>
            <p:cNvSpPr>
              <a:spLocks noChangeShapeType="1"/>
            </p:cNvSpPr>
            <p:nvPr/>
          </p:nvSpPr>
          <p:spPr bwMode="auto">
            <a:xfrm flipV="1">
              <a:off x="3792" y="864"/>
              <a:ext cx="192" cy="384"/>
            </a:xfrm>
            <a:prstGeom prst="line">
              <a:avLst/>
            </a:prstGeom>
            <a:noFill/>
            <a:ln w="9525">
              <a:solidFill>
                <a:schemeClr val="tx1"/>
              </a:solidFill>
              <a:round/>
              <a:headEnd/>
              <a:tailEnd/>
            </a:ln>
            <a:effectLst/>
          </p:spPr>
          <p:txBody>
            <a:bodyPr wrap="none" anchor="ctr"/>
            <a:lstStyle/>
            <a:p>
              <a:endParaRPr lang="hu-HU"/>
            </a:p>
          </p:txBody>
        </p:sp>
        <p:sp>
          <p:nvSpPr>
            <p:cNvPr id="70670" name="Line 14"/>
            <p:cNvSpPr>
              <a:spLocks noChangeShapeType="1"/>
            </p:cNvSpPr>
            <p:nvPr/>
          </p:nvSpPr>
          <p:spPr bwMode="auto">
            <a:xfrm>
              <a:off x="3792" y="1584"/>
              <a:ext cx="192" cy="0"/>
            </a:xfrm>
            <a:prstGeom prst="line">
              <a:avLst/>
            </a:prstGeom>
            <a:noFill/>
            <a:ln w="9525">
              <a:solidFill>
                <a:schemeClr val="tx1"/>
              </a:solidFill>
              <a:round/>
              <a:headEnd/>
              <a:tailEnd/>
            </a:ln>
            <a:effectLst/>
          </p:spPr>
          <p:txBody>
            <a:bodyPr wrap="none" anchor="ctr"/>
            <a:lstStyle/>
            <a:p>
              <a:endParaRPr lang="hu-HU"/>
            </a:p>
          </p:txBody>
        </p:sp>
        <p:sp>
          <p:nvSpPr>
            <p:cNvPr id="70671" name="Line 15"/>
            <p:cNvSpPr>
              <a:spLocks noChangeShapeType="1"/>
            </p:cNvSpPr>
            <p:nvPr/>
          </p:nvSpPr>
          <p:spPr bwMode="auto">
            <a:xfrm>
              <a:off x="3744" y="1824"/>
              <a:ext cx="240" cy="336"/>
            </a:xfrm>
            <a:prstGeom prst="line">
              <a:avLst/>
            </a:prstGeom>
            <a:noFill/>
            <a:ln w="9525">
              <a:solidFill>
                <a:schemeClr val="tx1"/>
              </a:solidFill>
              <a:round/>
              <a:headEnd/>
              <a:tailEnd/>
            </a:ln>
            <a:effectLst/>
          </p:spPr>
          <p:txBody>
            <a:bodyPr wrap="none" anchor="ctr"/>
            <a:lstStyle/>
            <a:p>
              <a:endParaRPr lang="hu-HU"/>
            </a:p>
          </p:txBody>
        </p:sp>
      </p:grpSp>
      <p:sp>
        <p:nvSpPr>
          <p:cNvPr id="70672" name="Text Box 16"/>
          <p:cNvSpPr txBox="1">
            <a:spLocks noChangeArrowheads="1"/>
          </p:cNvSpPr>
          <p:nvPr/>
        </p:nvSpPr>
        <p:spPr bwMode="auto">
          <a:xfrm>
            <a:off x="2057400" y="1143000"/>
            <a:ext cx="1044575" cy="457200"/>
          </a:xfrm>
          <a:prstGeom prst="rect">
            <a:avLst/>
          </a:prstGeom>
          <a:noFill/>
          <a:ln w="9525">
            <a:noFill/>
            <a:miter lim="800000"/>
            <a:headEnd/>
            <a:tailEnd/>
          </a:ln>
          <a:effectLst/>
        </p:spPr>
        <p:txBody>
          <a:bodyPr>
            <a:spAutoFit/>
          </a:bodyPr>
          <a:lstStyle/>
          <a:p>
            <a:pPr eaLnBrk="0" hangingPunct="0">
              <a:spcBef>
                <a:spcPct val="50000"/>
              </a:spcBef>
            </a:pPr>
            <a:r>
              <a:rPr lang="en-GB">
                <a:latin typeface="Times" pitchFamily="18" charset="0"/>
              </a:rPr>
              <a:t>AID</a:t>
            </a:r>
          </a:p>
        </p:txBody>
      </p:sp>
      <p:sp>
        <p:nvSpPr>
          <p:cNvPr id="70675" name="AutoShape 19"/>
          <p:cNvSpPr>
            <a:spLocks noChangeArrowheads="1"/>
          </p:cNvSpPr>
          <p:nvPr/>
        </p:nvSpPr>
        <p:spPr bwMode="auto">
          <a:xfrm>
            <a:off x="1371600" y="5410200"/>
            <a:ext cx="2971800" cy="304800"/>
          </a:xfrm>
          <a:prstGeom prst="rightArrow">
            <a:avLst>
              <a:gd name="adj1" fmla="val 50000"/>
              <a:gd name="adj2" fmla="val 243750"/>
            </a:avLst>
          </a:prstGeom>
          <a:solidFill>
            <a:schemeClr val="accent1"/>
          </a:solidFill>
          <a:ln w="9525">
            <a:solidFill>
              <a:schemeClr val="tx1"/>
            </a:solidFill>
            <a:miter lim="800000"/>
            <a:headEnd/>
            <a:tailEnd/>
          </a:ln>
          <a:effectLst/>
        </p:spPr>
        <p:txBody>
          <a:bodyPr wrap="none" anchor="ctr"/>
          <a:lstStyle/>
          <a:p>
            <a:endParaRPr lang="hu-HU"/>
          </a:p>
        </p:txBody>
      </p:sp>
      <p:sp>
        <p:nvSpPr>
          <p:cNvPr id="20" name="Szövegdoboz 19"/>
          <p:cNvSpPr txBox="1"/>
          <p:nvPr/>
        </p:nvSpPr>
        <p:spPr>
          <a:xfrm>
            <a:off x="2410476" y="71414"/>
            <a:ext cx="4661854" cy="584775"/>
          </a:xfrm>
          <a:prstGeom prst="rect">
            <a:avLst/>
          </a:prstGeom>
          <a:noFill/>
        </p:spPr>
        <p:txBody>
          <a:bodyPr wrap="none" rtlCol="0">
            <a:spAutoFit/>
          </a:bodyPr>
          <a:lstStyle/>
          <a:p>
            <a:r>
              <a:rPr lang="hu-HU" sz="3200" b="1" dirty="0" smtClean="0"/>
              <a:t>Szomatikus </a:t>
            </a:r>
            <a:r>
              <a:rPr lang="hu-HU" sz="3200" b="1" dirty="0" err="1" smtClean="0"/>
              <a:t>hipermutáció</a:t>
            </a:r>
            <a:endParaRPr lang="hu-HU" sz="3200" b="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706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2"/>
          <p:cNvGrpSpPr>
            <a:grpSpLocks/>
          </p:cNvGrpSpPr>
          <p:nvPr/>
        </p:nvGrpSpPr>
        <p:grpSpPr bwMode="auto">
          <a:xfrm>
            <a:off x="7092950" y="560388"/>
            <a:ext cx="798513" cy="814387"/>
            <a:chOff x="4468" y="353"/>
            <a:chExt cx="503" cy="513"/>
          </a:xfrm>
        </p:grpSpPr>
        <p:sp>
          <p:nvSpPr>
            <p:cNvPr id="11267" name="Oval 3"/>
            <p:cNvSpPr>
              <a:spLocks noChangeArrowheads="1"/>
            </p:cNvSpPr>
            <p:nvPr/>
          </p:nvSpPr>
          <p:spPr bwMode="auto">
            <a:xfrm>
              <a:off x="4561" y="466"/>
              <a:ext cx="289" cy="284"/>
            </a:xfrm>
            <a:prstGeom prst="ellipse">
              <a:avLst/>
            </a:prstGeom>
            <a:noFill/>
            <a:ln w="9525">
              <a:solidFill>
                <a:schemeClr val="tx2"/>
              </a:solidFill>
              <a:round/>
              <a:headEnd/>
              <a:tailEnd/>
            </a:ln>
            <a:effectLst/>
          </p:spPr>
          <p:txBody>
            <a:bodyPr wrap="none" anchor="ctr"/>
            <a:lstStyle/>
            <a:p>
              <a:endParaRPr lang="hu-HU"/>
            </a:p>
          </p:txBody>
        </p:sp>
        <p:sp>
          <p:nvSpPr>
            <p:cNvPr id="11268" name="Oval 4" descr="Vastag átlós felfelé"/>
            <p:cNvSpPr>
              <a:spLocks noChangeArrowheads="1"/>
            </p:cNvSpPr>
            <p:nvPr/>
          </p:nvSpPr>
          <p:spPr bwMode="auto">
            <a:xfrm>
              <a:off x="4599" y="530"/>
              <a:ext cx="140" cy="137"/>
            </a:xfrm>
            <a:prstGeom prst="ellipse">
              <a:avLst/>
            </a:prstGeom>
            <a:pattFill prst="wdUpDiag">
              <a:fgClr>
                <a:schemeClr val="tx2"/>
              </a:fgClr>
              <a:bgClr>
                <a:schemeClr val="bg1"/>
              </a:bgClr>
            </a:pattFill>
            <a:ln w="9525">
              <a:solidFill>
                <a:schemeClr val="tx2"/>
              </a:solidFill>
              <a:round/>
              <a:headEnd/>
              <a:tailEnd/>
            </a:ln>
            <a:effectLst/>
          </p:spPr>
          <p:txBody>
            <a:bodyPr wrap="none" anchor="ctr"/>
            <a:lstStyle/>
            <a:p>
              <a:endParaRPr lang="hu-HU"/>
            </a:p>
          </p:txBody>
        </p:sp>
        <p:sp>
          <p:nvSpPr>
            <p:cNvPr id="11269" name="Freeform 5"/>
            <p:cNvSpPr>
              <a:spLocks/>
            </p:cNvSpPr>
            <p:nvPr/>
          </p:nvSpPr>
          <p:spPr bwMode="auto">
            <a:xfrm>
              <a:off x="4695" y="382"/>
              <a:ext cx="8" cy="95"/>
            </a:xfrm>
            <a:custGeom>
              <a:avLst/>
              <a:gdLst/>
              <a:ahLst/>
              <a:cxnLst>
                <a:cxn ang="0">
                  <a:pos x="0" y="0"/>
                </a:cxn>
                <a:cxn ang="0">
                  <a:pos x="0" y="94"/>
                </a:cxn>
                <a:cxn ang="0">
                  <a:pos x="7" y="94"/>
                </a:cxn>
                <a:cxn ang="0">
                  <a:pos x="7" y="0"/>
                </a:cxn>
                <a:cxn ang="0">
                  <a:pos x="0" y="0"/>
                </a:cxn>
              </a:cxnLst>
              <a:rect l="0" t="0" r="r" b="b"/>
              <a:pathLst>
                <a:path w="8" h="95">
                  <a:moveTo>
                    <a:pt x="0" y="0"/>
                  </a:moveTo>
                  <a:lnTo>
                    <a:pt x="0" y="94"/>
                  </a:lnTo>
                  <a:lnTo>
                    <a:pt x="7" y="94"/>
                  </a:lnTo>
                  <a:lnTo>
                    <a:pt x="7" y="0"/>
                  </a:lnTo>
                  <a:lnTo>
                    <a:pt x="0" y="0"/>
                  </a:lnTo>
                </a:path>
              </a:pathLst>
            </a:custGeom>
            <a:noFill/>
            <a:ln w="9525" cap="flat" cmpd="sng">
              <a:solidFill>
                <a:schemeClr val="tx2"/>
              </a:solidFill>
              <a:prstDash val="solid"/>
              <a:round/>
              <a:headEnd/>
              <a:tailEnd/>
            </a:ln>
            <a:effectLst/>
          </p:spPr>
          <p:txBody>
            <a:bodyPr/>
            <a:lstStyle/>
            <a:p>
              <a:endParaRPr lang="hu-HU"/>
            </a:p>
          </p:txBody>
        </p:sp>
        <p:sp>
          <p:nvSpPr>
            <p:cNvPr id="11270" name="Freeform 6"/>
            <p:cNvSpPr>
              <a:spLocks/>
            </p:cNvSpPr>
            <p:nvPr/>
          </p:nvSpPr>
          <p:spPr bwMode="auto">
            <a:xfrm>
              <a:off x="4654" y="355"/>
              <a:ext cx="50" cy="34"/>
            </a:xfrm>
            <a:custGeom>
              <a:avLst/>
              <a:gdLst/>
              <a:ahLst/>
              <a:cxnLst>
                <a:cxn ang="0">
                  <a:pos x="0" y="6"/>
                </a:cxn>
                <a:cxn ang="0">
                  <a:pos x="45" y="33"/>
                </a:cxn>
                <a:cxn ang="0">
                  <a:pos x="49" y="27"/>
                </a:cxn>
                <a:cxn ang="0">
                  <a:pos x="4" y="0"/>
                </a:cxn>
                <a:cxn ang="0">
                  <a:pos x="0" y="6"/>
                </a:cxn>
              </a:cxnLst>
              <a:rect l="0" t="0" r="r" b="b"/>
              <a:pathLst>
                <a:path w="50" h="34">
                  <a:moveTo>
                    <a:pt x="0" y="6"/>
                  </a:moveTo>
                  <a:lnTo>
                    <a:pt x="45" y="33"/>
                  </a:lnTo>
                  <a:lnTo>
                    <a:pt x="49" y="27"/>
                  </a:lnTo>
                  <a:lnTo>
                    <a:pt x="4" y="0"/>
                  </a:lnTo>
                  <a:lnTo>
                    <a:pt x="0" y="6"/>
                  </a:lnTo>
                </a:path>
              </a:pathLst>
            </a:custGeom>
            <a:noFill/>
            <a:ln w="9525" cap="flat" cmpd="sng">
              <a:solidFill>
                <a:schemeClr val="tx2"/>
              </a:solidFill>
              <a:prstDash val="solid"/>
              <a:round/>
              <a:headEnd/>
              <a:tailEnd/>
            </a:ln>
            <a:effectLst/>
          </p:spPr>
          <p:txBody>
            <a:bodyPr/>
            <a:lstStyle/>
            <a:p>
              <a:endParaRPr lang="hu-HU"/>
            </a:p>
          </p:txBody>
        </p:sp>
        <p:sp>
          <p:nvSpPr>
            <p:cNvPr id="11271" name="Freeform 7"/>
            <p:cNvSpPr>
              <a:spLocks/>
            </p:cNvSpPr>
            <p:nvPr/>
          </p:nvSpPr>
          <p:spPr bwMode="auto">
            <a:xfrm>
              <a:off x="4701" y="353"/>
              <a:ext cx="41" cy="38"/>
            </a:xfrm>
            <a:custGeom>
              <a:avLst/>
              <a:gdLst/>
              <a:ahLst/>
              <a:cxnLst>
                <a:cxn ang="0">
                  <a:pos x="0" y="32"/>
                </a:cxn>
                <a:cxn ang="0">
                  <a:pos x="35" y="0"/>
                </a:cxn>
                <a:cxn ang="0">
                  <a:pos x="40" y="5"/>
                </a:cxn>
                <a:cxn ang="0">
                  <a:pos x="5" y="37"/>
                </a:cxn>
                <a:cxn ang="0">
                  <a:pos x="0" y="32"/>
                </a:cxn>
              </a:cxnLst>
              <a:rect l="0" t="0" r="r" b="b"/>
              <a:pathLst>
                <a:path w="41" h="38">
                  <a:moveTo>
                    <a:pt x="0" y="32"/>
                  </a:moveTo>
                  <a:lnTo>
                    <a:pt x="35" y="0"/>
                  </a:lnTo>
                  <a:lnTo>
                    <a:pt x="40" y="5"/>
                  </a:lnTo>
                  <a:lnTo>
                    <a:pt x="5" y="37"/>
                  </a:lnTo>
                  <a:lnTo>
                    <a:pt x="0" y="32"/>
                  </a:lnTo>
                </a:path>
              </a:pathLst>
            </a:custGeom>
            <a:noFill/>
            <a:ln w="9525" cap="flat" cmpd="sng">
              <a:solidFill>
                <a:schemeClr val="tx2"/>
              </a:solidFill>
              <a:prstDash val="solid"/>
              <a:round/>
              <a:headEnd/>
              <a:tailEnd/>
            </a:ln>
            <a:effectLst/>
          </p:spPr>
          <p:txBody>
            <a:bodyPr/>
            <a:lstStyle/>
            <a:p>
              <a:endParaRPr lang="hu-HU"/>
            </a:p>
          </p:txBody>
        </p:sp>
        <p:sp>
          <p:nvSpPr>
            <p:cNvPr id="11272" name="Freeform 8"/>
            <p:cNvSpPr>
              <a:spLocks/>
            </p:cNvSpPr>
            <p:nvPr/>
          </p:nvSpPr>
          <p:spPr bwMode="auto">
            <a:xfrm>
              <a:off x="4806" y="436"/>
              <a:ext cx="75" cy="65"/>
            </a:xfrm>
            <a:custGeom>
              <a:avLst/>
              <a:gdLst/>
              <a:ahLst/>
              <a:cxnLst>
                <a:cxn ang="0">
                  <a:pos x="0" y="59"/>
                </a:cxn>
                <a:cxn ang="0">
                  <a:pos x="69" y="0"/>
                </a:cxn>
                <a:cxn ang="0">
                  <a:pos x="74" y="6"/>
                </a:cxn>
                <a:cxn ang="0">
                  <a:pos x="4" y="64"/>
                </a:cxn>
                <a:cxn ang="0">
                  <a:pos x="0" y="59"/>
                </a:cxn>
              </a:cxnLst>
              <a:rect l="0" t="0" r="r" b="b"/>
              <a:pathLst>
                <a:path w="75" h="65">
                  <a:moveTo>
                    <a:pt x="0" y="59"/>
                  </a:moveTo>
                  <a:lnTo>
                    <a:pt x="69" y="0"/>
                  </a:lnTo>
                  <a:lnTo>
                    <a:pt x="74" y="6"/>
                  </a:lnTo>
                  <a:lnTo>
                    <a:pt x="4" y="64"/>
                  </a:lnTo>
                  <a:lnTo>
                    <a:pt x="0" y="59"/>
                  </a:lnTo>
                </a:path>
              </a:pathLst>
            </a:custGeom>
            <a:noFill/>
            <a:ln w="9525" cap="flat" cmpd="sng">
              <a:solidFill>
                <a:schemeClr val="tx2"/>
              </a:solidFill>
              <a:prstDash val="solid"/>
              <a:round/>
              <a:headEnd/>
              <a:tailEnd/>
            </a:ln>
            <a:effectLst/>
          </p:spPr>
          <p:txBody>
            <a:bodyPr/>
            <a:lstStyle/>
            <a:p>
              <a:endParaRPr lang="hu-HU"/>
            </a:p>
          </p:txBody>
        </p:sp>
        <p:sp>
          <p:nvSpPr>
            <p:cNvPr id="11273" name="Freeform 9"/>
            <p:cNvSpPr>
              <a:spLocks/>
            </p:cNvSpPr>
            <p:nvPr/>
          </p:nvSpPr>
          <p:spPr bwMode="auto">
            <a:xfrm>
              <a:off x="4868" y="397"/>
              <a:ext cx="14" cy="38"/>
            </a:xfrm>
            <a:custGeom>
              <a:avLst/>
              <a:gdLst/>
              <a:ahLst/>
              <a:cxnLst>
                <a:cxn ang="0">
                  <a:pos x="6" y="37"/>
                </a:cxn>
                <a:cxn ang="0">
                  <a:pos x="0" y="1"/>
                </a:cxn>
                <a:cxn ang="0">
                  <a:pos x="8" y="0"/>
                </a:cxn>
                <a:cxn ang="0">
                  <a:pos x="13" y="37"/>
                </a:cxn>
                <a:cxn ang="0">
                  <a:pos x="6" y="37"/>
                </a:cxn>
              </a:cxnLst>
              <a:rect l="0" t="0" r="r" b="b"/>
              <a:pathLst>
                <a:path w="14" h="38">
                  <a:moveTo>
                    <a:pt x="6" y="37"/>
                  </a:moveTo>
                  <a:lnTo>
                    <a:pt x="0" y="1"/>
                  </a:lnTo>
                  <a:lnTo>
                    <a:pt x="8" y="0"/>
                  </a:lnTo>
                  <a:lnTo>
                    <a:pt x="13" y="37"/>
                  </a:lnTo>
                  <a:lnTo>
                    <a:pt x="6" y="37"/>
                  </a:lnTo>
                </a:path>
              </a:pathLst>
            </a:custGeom>
            <a:noFill/>
            <a:ln w="9525" cap="flat" cmpd="sng">
              <a:solidFill>
                <a:schemeClr val="tx2"/>
              </a:solidFill>
              <a:prstDash val="solid"/>
              <a:round/>
              <a:headEnd/>
              <a:tailEnd/>
            </a:ln>
            <a:effectLst/>
          </p:spPr>
          <p:txBody>
            <a:bodyPr/>
            <a:lstStyle/>
            <a:p>
              <a:endParaRPr lang="hu-HU"/>
            </a:p>
          </p:txBody>
        </p:sp>
        <p:sp>
          <p:nvSpPr>
            <p:cNvPr id="11274" name="Freeform 10"/>
            <p:cNvSpPr>
              <a:spLocks/>
            </p:cNvSpPr>
            <p:nvPr/>
          </p:nvSpPr>
          <p:spPr bwMode="auto">
            <a:xfrm>
              <a:off x="4875" y="440"/>
              <a:ext cx="44" cy="9"/>
            </a:xfrm>
            <a:custGeom>
              <a:avLst/>
              <a:gdLst/>
              <a:ahLst/>
              <a:cxnLst>
                <a:cxn ang="0">
                  <a:pos x="0" y="8"/>
                </a:cxn>
                <a:cxn ang="0">
                  <a:pos x="43" y="8"/>
                </a:cxn>
                <a:cxn ang="0">
                  <a:pos x="43" y="0"/>
                </a:cxn>
                <a:cxn ang="0">
                  <a:pos x="0" y="0"/>
                </a:cxn>
                <a:cxn ang="0">
                  <a:pos x="0" y="8"/>
                </a:cxn>
              </a:cxnLst>
              <a:rect l="0" t="0" r="r" b="b"/>
              <a:pathLst>
                <a:path w="44" h="9">
                  <a:moveTo>
                    <a:pt x="0" y="8"/>
                  </a:moveTo>
                  <a:lnTo>
                    <a:pt x="43" y="8"/>
                  </a:lnTo>
                  <a:lnTo>
                    <a:pt x="43" y="0"/>
                  </a:lnTo>
                  <a:lnTo>
                    <a:pt x="0" y="0"/>
                  </a:lnTo>
                  <a:lnTo>
                    <a:pt x="0" y="8"/>
                  </a:lnTo>
                </a:path>
              </a:pathLst>
            </a:custGeom>
            <a:noFill/>
            <a:ln w="9525" cap="flat" cmpd="sng">
              <a:solidFill>
                <a:schemeClr val="tx2"/>
              </a:solidFill>
              <a:prstDash val="solid"/>
              <a:round/>
              <a:headEnd/>
              <a:tailEnd/>
            </a:ln>
            <a:effectLst/>
          </p:spPr>
          <p:txBody>
            <a:bodyPr/>
            <a:lstStyle/>
            <a:p>
              <a:endParaRPr lang="hu-HU"/>
            </a:p>
          </p:txBody>
        </p:sp>
        <p:sp>
          <p:nvSpPr>
            <p:cNvPr id="11275" name="Freeform 11"/>
            <p:cNvSpPr>
              <a:spLocks/>
            </p:cNvSpPr>
            <p:nvPr/>
          </p:nvSpPr>
          <p:spPr bwMode="auto">
            <a:xfrm>
              <a:off x="4799" y="492"/>
              <a:ext cx="14" cy="18"/>
            </a:xfrm>
            <a:custGeom>
              <a:avLst/>
              <a:gdLst/>
              <a:ahLst/>
              <a:cxnLst>
                <a:cxn ang="0">
                  <a:pos x="5" y="0"/>
                </a:cxn>
                <a:cxn ang="0">
                  <a:pos x="0" y="14"/>
                </a:cxn>
                <a:cxn ang="0">
                  <a:pos x="7" y="17"/>
                </a:cxn>
                <a:cxn ang="0">
                  <a:pos x="13" y="2"/>
                </a:cxn>
                <a:cxn ang="0">
                  <a:pos x="5" y="0"/>
                </a:cxn>
              </a:cxnLst>
              <a:rect l="0" t="0" r="r" b="b"/>
              <a:pathLst>
                <a:path w="14" h="18">
                  <a:moveTo>
                    <a:pt x="5" y="0"/>
                  </a:moveTo>
                  <a:lnTo>
                    <a:pt x="0" y="14"/>
                  </a:lnTo>
                  <a:lnTo>
                    <a:pt x="7" y="17"/>
                  </a:lnTo>
                  <a:lnTo>
                    <a:pt x="13" y="2"/>
                  </a:lnTo>
                  <a:lnTo>
                    <a:pt x="5" y="0"/>
                  </a:lnTo>
                </a:path>
              </a:pathLst>
            </a:custGeom>
            <a:noFill/>
            <a:ln w="9525" cap="flat" cmpd="sng">
              <a:solidFill>
                <a:schemeClr val="tx2"/>
              </a:solidFill>
              <a:prstDash val="solid"/>
              <a:round/>
              <a:headEnd/>
              <a:tailEnd/>
            </a:ln>
            <a:effectLst/>
          </p:spPr>
          <p:txBody>
            <a:bodyPr/>
            <a:lstStyle/>
            <a:p>
              <a:endParaRPr lang="hu-HU"/>
            </a:p>
          </p:txBody>
        </p:sp>
        <p:sp>
          <p:nvSpPr>
            <p:cNvPr id="11276" name="Freeform 12"/>
            <p:cNvSpPr>
              <a:spLocks/>
            </p:cNvSpPr>
            <p:nvPr/>
          </p:nvSpPr>
          <p:spPr bwMode="auto">
            <a:xfrm>
              <a:off x="4842" y="587"/>
              <a:ext cx="77" cy="8"/>
            </a:xfrm>
            <a:custGeom>
              <a:avLst/>
              <a:gdLst/>
              <a:ahLst/>
              <a:cxnLst>
                <a:cxn ang="0">
                  <a:pos x="0" y="7"/>
                </a:cxn>
                <a:cxn ang="0">
                  <a:pos x="76" y="7"/>
                </a:cxn>
                <a:cxn ang="0">
                  <a:pos x="76" y="0"/>
                </a:cxn>
                <a:cxn ang="0">
                  <a:pos x="0" y="0"/>
                </a:cxn>
                <a:cxn ang="0">
                  <a:pos x="0" y="7"/>
                </a:cxn>
              </a:cxnLst>
              <a:rect l="0" t="0" r="r" b="b"/>
              <a:pathLst>
                <a:path w="77" h="8">
                  <a:moveTo>
                    <a:pt x="0" y="7"/>
                  </a:moveTo>
                  <a:lnTo>
                    <a:pt x="76" y="7"/>
                  </a:lnTo>
                  <a:lnTo>
                    <a:pt x="76" y="0"/>
                  </a:lnTo>
                  <a:lnTo>
                    <a:pt x="0" y="0"/>
                  </a:lnTo>
                  <a:lnTo>
                    <a:pt x="0" y="7"/>
                  </a:lnTo>
                </a:path>
              </a:pathLst>
            </a:custGeom>
            <a:noFill/>
            <a:ln w="9525" cap="flat" cmpd="sng">
              <a:solidFill>
                <a:schemeClr val="tx2"/>
              </a:solidFill>
              <a:prstDash val="solid"/>
              <a:round/>
              <a:headEnd/>
              <a:tailEnd/>
            </a:ln>
            <a:effectLst/>
          </p:spPr>
          <p:txBody>
            <a:bodyPr/>
            <a:lstStyle/>
            <a:p>
              <a:endParaRPr lang="hu-HU"/>
            </a:p>
          </p:txBody>
        </p:sp>
        <p:sp>
          <p:nvSpPr>
            <p:cNvPr id="11277" name="Freeform 13"/>
            <p:cNvSpPr>
              <a:spLocks/>
            </p:cNvSpPr>
            <p:nvPr/>
          </p:nvSpPr>
          <p:spPr bwMode="auto">
            <a:xfrm>
              <a:off x="4912" y="590"/>
              <a:ext cx="25" cy="10"/>
            </a:xfrm>
            <a:custGeom>
              <a:avLst/>
              <a:gdLst/>
              <a:ahLst/>
              <a:cxnLst>
                <a:cxn ang="0">
                  <a:pos x="0" y="2"/>
                </a:cxn>
                <a:cxn ang="0">
                  <a:pos x="24" y="0"/>
                </a:cxn>
                <a:cxn ang="0">
                  <a:pos x="24" y="7"/>
                </a:cxn>
                <a:cxn ang="0">
                  <a:pos x="0" y="9"/>
                </a:cxn>
                <a:cxn ang="0">
                  <a:pos x="0" y="2"/>
                </a:cxn>
              </a:cxnLst>
              <a:rect l="0" t="0" r="r" b="b"/>
              <a:pathLst>
                <a:path w="25" h="10">
                  <a:moveTo>
                    <a:pt x="0" y="2"/>
                  </a:moveTo>
                  <a:lnTo>
                    <a:pt x="24" y="0"/>
                  </a:lnTo>
                  <a:lnTo>
                    <a:pt x="24" y="7"/>
                  </a:lnTo>
                  <a:lnTo>
                    <a:pt x="0" y="9"/>
                  </a:lnTo>
                  <a:lnTo>
                    <a:pt x="0" y="2"/>
                  </a:lnTo>
                </a:path>
              </a:pathLst>
            </a:custGeom>
            <a:noFill/>
            <a:ln w="9525" cap="flat" cmpd="sng">
              <a:solidFill>
                <a:schemeClr val="tx2"/>
              </a:solidFill>
              <a:prstDash val="solid"/>
              <a:round/>
              <a:headEnd/>
              <a:tailEnd/>
            </a:ln>
            <a:effectLst/>
          </p:spPr>
          <p:txBody>
            <a:bodyPr/>
            <a:lstStyle/>
            <a:p>
              <a:endParaRPr lang="hu-HU"/>
            </a:p>
          </p:txBody>
        </p:sp>
        <p:sp>
          <p:nvSpPr>
            <p:cNvPr id="11278" name="Freeform 14"/>
            <p:cNvSpPr>
              <a:spLocks/>
            </p:cNvSpPr>
            <p:nvPr/>
          </p:nvSpPr>
          <p:spPr bwMode="auto">
            <a:xfrm>
              <a:off x="4930" y="554"/>
              <a:ext cx="31" cy="40"/>
            </a:xfrm>
            <a:custGeom>
              <a:avLst/>
              <a:gdLst/>
              <a:ahLst/>
              <a:cxnLst>
                <a:cxn ang="0">
                  <a:pos x="0" y="34"/>
                </a:cxn>
                <a:cxn ang="0">
                  <a:pos x="24" y="0"/>
                </a:cxn>
                <a:cxn ang="0">
                  <a:pos x="30" y="5"/>
                </a:cxn>
                <a:cxn ang="0">
                  <a:pos x="6" y="39"/>
                </a:cxn>
                <a:cxn ang="0">
                  <a:pos x="0" y="34"/>
                </a:cxn>
              </a:cxnLst>
              <a:rect l="0" t="0" r="r" b="b"/>
              <a:pathLst>
                <a:path w="31" h="40">
                  <a:moveTo>
                    <a:pt x="0" y="34"/>
                  </a:moveTo>
                  <a:lnTo>
                    <a:pt x="24" y="0"/>
                  </a:lnTo>
                  <a:lnTo>
                    <a:pt x="30" y="5"/>
                  </a:lnTo>
                  <a:lnTo>
                    <a:pt x="6" y="39"/>
                  </a:lnTo>
                  <a:lnTo>
                    <a:pt x="0" y="34"/>
                  </a:lnTo>
                </a:path>
              </a:pathLst>
            </a:custGeom>
            <a:noFill/>
            <a:ln w="9525" cap="flat" cmpd="sng">
              <a:solidFill>
                <a:schemeClr val="tx2"/>
              </a:solidFill>
              <a:prstDash val="solid"/>
              <a:round/>
              <a:headEnd/>
              <a:tailEnd/>
            </a:ln>
            <a:effectLst/>
          </p:spPr>
          <p:txBody>
            <a:bodyPr/>
            <a:lstStyle/>
            <a:p>
              <a:endParaRPr lang="hu-HU"/>
            </a:p>
          </p:txBody>
        </p:sp>
        <p:sp>
          <p:nvSpPr>
            <p:cNvPr id="11279" name="Freeform 15"/>
            <p:cNvSpPr>
              <a:spLocks/>
            </p:cNvSpPr>
            <p:nvPr/>
          </p:nvSpPr>
          <p:spPr bwMode="auto">
            <a:xfrm>
              <a:off x="4931" y="596"/>
              <a:ext cx="40" cy="35"/>
            </a:xfrm>
            <a:custGeom>
              <a:avLst/>
              <a:gdLst/>
              <a:ahLst/>
              <a:cxnLst>
                <a:cxn ang="0">
                  <a:pos x="0" y="5"/>
                </a:cxn>
                <a:cxn ang="0">
                  <a:pos x="35" y="34"/>
                </a:cxn>
                <a:cxn ang="0">
                  <a:pos x="39" y="29"/>
                </a:cxn>
                <a:cxn ang="0">
                  <a:pos x="5" y="0"/>
                </a:cxn>
                <a:cxn ang="0">
                  <a:pos x="0" y="5"/>
                </a:cxn>
              </a:cxnLst>
              <a:rect l="0" t="0" r="r" b="b"/>
              <a:pathLst>
                <a:path w="40" h="35">
                  <a:moveTo>
                    <a:pt x="0" y="5"/>
                  </a:moveTo>
                  <a:lnTo>
                    <a:pt x="35" y="34"/>
                  </a:lnTo>
                  <a:lnTo>
                    <a:pt x="39" y="29"/>
                  </a:lnTo>
                  <a:lnTo>
                    <a:pt x="5" y="0"/>
                  </a:lnTo>
                  <a:lnTo>
                    <a:pt x="0" y="5"/>
                  </a:lnTo>
                </a:path>
              </a:pathLst>
            </a:custGeom>
            <a:noFill/>
            <a:ln w="9525" cap="flat" cmpd="sng">
              <a:solidFill>
                <a:schemeClr val="tx2"/>
              </a:solidFill>
              <a:prstDash val="solid"/>
              <a:round/>
              <a:headEnd/>
              <a:tailEnd/>
            </a:ln>
            <a:effectLst/>
          </p:spPr>
          <p:txBody>
            <a:bodyPr/>
            <a:lstStyle/>
            <a:p>
              <a:endParaRPr lang="hu-HU"/>
            </a:p>
          </p:txBody>
        </p:sp>
        <p:sp>
          <p:nvSpPr>
            <p:cNvPr id="11280" name="Freeform 16"/>
            <p:cNvSpPr>
              <a:spLocks/>
            </p:cNvSpPr>
            <p:nvPr/>
          </p:nvSpPr>
          <p:spPr bwMode="auto">
            <a:xfrm>
              <a:off x="4703" y="733"/>
              <a:ext cx="8" cy="96"/>
            </a:xfrm>
            <a:custGeom>
              <a:avLst/>
              <a:gdLst/>
              <a:ahLst/>
              <a:cxnLst>
                <a:cxn ang="0">
                  <a:pos x="0" y="0"/>
                </a:cxn>
                <a:cxn ang="0">
                  <a:pos x="0" y="95"/>
                </a:cxn>
                <a:cxn ang="0">
                  <a:pos x="7" y="95"/>
                </a:cxn>
                <a:cxn ang="0">
                  <a:pos x="7" y="0"/>
                </a:cxn>
                <a:cxn ang="0">
                  <a:pos x="0" y="0"/>
                </a:cxn>
              </a:cxnLst>
              <a:rect l="0" t="0" r="r" b="b"/>
              <a:pathLst>
                <a:path w="8" h="96">
                  <a:moveTo>
                    <a:pt x="0" y="0"/>
                  </a:moveTo>
                  <a:lnTo>
                    <a:pt x="0" y="95"/>
                  </a:lnTo>
                  <a:lnTo>
                    <a:pt x="7" y="95"/>
                  </a:lnTo>
                  <a:lnTo>
                    <a:pt x="7" y="0"/>
                  </a:lnTo>
                  <a:lnTo>
                    <a:pt x="0" y="0"/>
                  </a:lnTo>
                </a:path>
              </a:pathLst>
            </a:custGeom>
            <a:noFill/>
            <a:ln w="9525" cap="flat" cmpd="sng">
              <a:solidFill>
                <a:schemeClr val="tx2"/>
              </a:solidFill>
              <a:prstDash val="solid"/>
              <a:round/>
              <a:headEnd/>
              <a:tailEnd/>
            </a:ln>
            <a:effectLst/>
          </p:spPr>
          <p:txBody>
            <a:bodyPr/>
            <a:lstStyle/>
            <a:p>
              <a:endParaRPr lang="hu-HU"/>
            </a:p>
          </p:txBody>
        </p:sp>
        <p:sp>
          <p:nvSpPr>
            <p:cNvPr id="11281" name="Freeform 17"/>
            <p:cNvSpPr>
              <a:spLocks/>
            </p:cNvSpPr>
            <p:nvPr/>
          </p:nvSpPr>
          <p:spPr bwMode="auto">
            <a:xfrm>
              <a:off x="4663" y="826"/>
              <a:ext cx="34" cy="40"/>
            </a:xfrm>
            <a:custGeom>
              <a:avLst/>
              <a:gdLst/>
              <a:ahLst/>
              <a:cxnLst>
                <a:cxn ang="0">
                  <a:pos x="27" y="0"/>
                </a:cxn>
                <a:cxn ang="0">
                  <a:pos x="0" y="34"/>
                </a:cxn>
                <a:cxn ang="0">
                  <a:pos x="7" y="39"/>
                </a:cxn>
                <a:cxn ang="0">
                  <a:pos x="33" y="5"/>
                </a:cxn>
                <a:cxn ang="0">
                  <a:pos x="27" y="0"/>
                </a:cxn>
              </a:cxnLst>
              <a:rect l="0" t="0" r="r" b="b"/>
              <a:pathLst>
                <a:path w="34" h="40">
                  <a:moveTo>
                    <a:pt x="27" y="0"/>
                  </a:moveTo>
                  <a:lnTo>
                    <a:pt x="0" y="34"/>
                  </a:lnTo>
                  <a:lnTo>
                    <a:pt x="7" y="39"/>
                  </a:lnTo>
                  <a:lnTo>
                    <a:pt x="33" y="5"/>
                  </a:lnTo>
                  <a:lnTo>
                    <a:pt x="27" y="0"/>
                  </a:lnTo>
                </a:path>
              </a:pathLst>
            </a:custGeom>
            <a:noFill/>
            <a:ln w="9525" cap="flat" cmpd="sng">
              <a:solidFill>
                <a:schemeClr val="tx2"/>
              </a:solidFill>
              <a:prstDash val="solid"/>
              <a:round/>
              <a:headEnd/>
              <a:tailEnd/>
            </a:ln>
            <a:effectLst/>
          </p:spPr>
          <p:txBody>
            <a:bodyPr/>
            <a:lstStyle/>
            <a:p>
              <a:endParaRPr lang="hu-HU"/>
            </a:p>
          </p:txBody>
        </p:sp>
        <p:sp>
          <p:nvSpPr>
            <p:cNvPr id="11282" name="Freeform 18"/>
            <p:cNvSpPr>
              <a:spLocks/>
            </p:cNvSpPr>
            <p:nvPr/>
          </p:nvSpPr>
          <p:spPr bwMode="auto">
            <a:xfrm>
              <a:off x="4709" y="831"/>
              <a:ext cx="28" cy="35"/>
            </a:xfrm>
            <a:custGeom>
              <a:avLst/>
              <a:gdLst/>
              <a:ahLst/>
              <a:cxnLst>
                <a:cxn ang="0">
                  <a:pos x="0" y="5"/>
                </a:cxn>
                <a:cxn ang="0">
                  <a:pos x="21" y="34"/>
                </a:cxn>
                <a:cxn ang="0">
                  <a:pos x="27" y="30"/>
                </a:cxn>
                <a:cxn ang="0">
                  <a:pos x="6" y="0"/>
                </a:cxn>
                <a:cxn ang="0">
                  <a:pos x="0" y="5"/>
                </a:cxn>
              </a:cxnLst>
              <a:rect l="0" t="0" r="r" b="b"/>
              <a:pathLst>
                <a:path w="28" h="35">
                  <a:moveTo>
                    <a:pt x="0" y="5"/>
                  </a:moveTo>
                  <a:lnTo>
                    <a:pt x="21" y="34"/>
                  </a:lnTo>
                  <a:lnTo>
                    <a:pt x="27" y="30"/>
                  </a:lnTo>
                  <a:lnTo>
                    <a:pt x="6" y="0"/>
                  </a:lnTo>
                  <a:lnTo>
                    <a:pt x="0" y="5"/>
                  </a:lnTo>
                </a:path>
              </a:pathLst>
            </a:custGeom>
            <a:noFill/>
            <a:ln w="9525" cap="flat" cmpd="sng">
              <a:solidFill>
                <a:schemeClr val="tx2"/>
              </a:solidFill>
              <a:prstDash val="solid"/>
              <a:round/>
              <a:headEnd/>
              <a:tailEnd/>
            </a:ln>
            <a:effectLst/>
          </p:spPr>
          <p:txBody>
            <a:bodyPr/>
            <a:lstStyle/>
            <a:p>
              <a:endParaRPr lang="hu-HU"/>
            </a:p>
          </p:txBody>
        </p:sp>
        <p:sp>
          <p:nvSpPr>
            <p:cNvPr id="11283" name="Freeform 19"/>
            <p:cNvSpPr>
              <a:spLocks/>
            </p:cNvSpPr>
            <p:nvPr/>
          </p:nvSpPr>
          <p:spPr bwMode="auto">
            <a:xfrm>
              <a:off x="4816" y="678"/>
              <a:ext cx="73" cy="61"/>
            </a:xfrm>
            <a:custGeom>
              <a:avLst/>
              <a:gdLst/>
              <a:ahLst/>
              <a:cxnLst>
                <a:cxn ang="0">
                  <a:pos x="0" y="6"/>
                </a:cxn>
                <a:cxn ang="0">
                  <a:pos x="67" y="60"/>
                </a:cxn>
                <a:cxn ang="0">
                  <a:pos x="72" y="54"/>
                </a:cxn>
                <a:cxn ang="0">
                  <a:pos x="5" y="0"/>
                </a:cxn>
                <a:cxn ang="0">
                  <a:pos x="0" y="6"/>
                </a:cxn>
              </a:cxnLst>
              <a:rect l="0" t="0" r="r" b="b"/>
              <a:pathLst>
                <a:path w="73" h="61">
                  <a:moveTo>
                    <a:pt x="0" y="6"/>
                  </a:moveTo>
                  <a:lnTo>
                    <a:pt x="67" y="60"/>
                  </a:lnTo>
                  <a:lnTo>
                    <a:pt x="72" y="54"/>
                  </a:lnTo>
                  <a:lnTo>
                    <a:pt x="5" y="0"/>
                  </a:lnTo>
                  <a:lnTo>
                    <a:pt x="0" y="6"/>
                  </a:lnTo>
                </a:path>
              </a:pathLst>
            </a:custGeom>
            <a:noFill/>
            <a:ln w="9525" cap="flat" cmpd="sng">
              <a:solidFill>
                <a:schemeClr val="tx2"/>
              </a:solidFill>
              <a:prstDash val="solid"/>
              <a:round/>
              <a:headEnd/>
              <a:tailEnd/>
            </a:ln>
            <a:effectLst/>
          </p:spPr>
          <p:txBody>
            <a:bodyPr/>
            <a:lstStyle/>
            <a:p>
              <a:endParaRPr lang="hu-HU"/>
            </a:p>
          </p:txBody>
        </p:sp>
        <p:sp>
          <p:nvSpPr>
            <p:cNvPr id="11284" name="Freeform 20"/>
            <p:cNvSpPr>
              <a:spLocks/>
            </p:cNvSpPr>
            <p:nvPr/>
          </p:nvSpPr>
          <p:spPr bwMode="auto">
            <a:xfrm>
              <a:off x="4884" y="724"/>
              <a:ext cx="38" cy="16"/>
            </a:xfrm>
            <a:custGeom>
              <a:avLst/>
              <a:gdLst/>
              <a:ahLst/>
              <a:cxnLst>
                <a:cxn ang="0">
                  <a:pos x="0" y="8"/>
                </a:cxn>
                <a:cxn ang="0">
                  <a:pos x="35" y="0"/>
                </a:cxn>
                <a:cxn ang="0">
                  <a:pos x="37" y="8"/>
                </a:cxn>
                <a:cxn ang="0">
                  <a:pos x="2" y="15"/>
                </a:cxn>
                <a:cxn ang="0">
                  <a:pos x="0" y="8"/>
                </a:cxn>
              </a:cxnLst>
              <a:rect l="0" t="0" r="r" b="b"/>
              <a:pathLst>
                <a:path w="38" h="16">
                  <a:moveTo>
                    <a:pt x="0" y="8"/>
                  </a:moveTo>
                  <a:lnTo>
                    <a:pt x="35" y="0"/>
                  </a:lnTo>
                  <a:lnTo>
                    <a:pt x="37" y="8"/>
                  </a:lnTo>
                  <a:lnTo>
                    <a:pt x="2" y="15"/>
                  </a:lnTo>
                  <a:lnTo>
                    <a:pt x="0" y="8"/>
                  </a:lnTo>
                </a:path>
              </a:pathLst>
            </a:custGeom>
            <a:noFill/>
            <a:ln w="9525" cap="flat" cmpd="sng">
              <a:solidFill>
                <a:schemeClr val="tx2"/>
              </a:solidFill>
              <a:prstDash val="solid"/>
              <a:round/>
              <a:headEnd/>
              <a:tailEnd/>
            </a:ln>
            <a:effectLst/>
          </p:spPr>
          <p:txBody>
            <a:bodyPr/>
            <a:lstStyle/>
            <a:p>
              <a:endParaRPr lang="hu-HU"/>
            </a:p>
          </p:txBody>
        </p:sp>
        <p:sp>
          <p:nvSpPr>
            <p:cNvPr id="11285" name="Freeform 21"/>
            <p:cNvSpPr>
              <a:spLocks/>
            </p:cNvSpPr>
            <p:nvPr/>
          </p:nvSpPr>
          <p:spPr bwMode="auto">
            <a:xfrm>
              <a:off x="4871" y="740"/>
              <a:ext cx="11" cy="46"/>
            </a:xfrm>
            <a:custGeom>
              <a:avLst/>
              <a:gdLst/>
              <a:ahLst/>
              <a:cxnLst>
                <a:cxn ang="0">
                  <a:pos x="3" y="0"/>
                </a:cxn>
                <a:cxn ang="0">
                  <a:pos x="0" y="44"/>
                </a:cxn>
                <a:cxn ang="0">
                  <a:pos x="7" y="45"/>
                </a:cxn>
                <a:cxn ang="0">
                  <a:pos x="10" y="0"/>
                </a:cxn>
                <a:cxn ang="0">
                  <a:pos x="3" y="0"/>
                </a:cxn>
              </a:cxnLst>
              <a:rect l="0" t="0" r="r" b="b"/>
              <a:pathLst>
                <a:path w="11" h="46">
                  <a:moveTo>
                    <a:pt x="3" y="0"/>
                  </a:moveTo>
                  <a:lnTo>
                    <a:pt x="0" y="44"/>
                  </a:lnTo>
                  <a:lnTo>
                    <a:pt x="7" y="45"/>
                  </a:lnTo>
                  <a:lnTo>
                    <a:pt x="10" y="0"/>
                  </a:lnTo>
                  <a:lnTo>
                    <a:pt x="3" y="0"/>
                  </a:lnTo>
                </a:path>
              </a:pathLst>
            </a:custGeom>
            <a:noFill/>
            <a:ln w="9525" cap="flat" cmpd="sng">
              <a:solidFill>
                <a:schemeClr val="tx2"/>
              </a:solidFill>
              <a:prstDash val="solid"/>
              <a:round/>
              <a:headEnd/>
              <a:tailEnd/>
            </a:ln>
            <a:effectLst/>
          </p:spPr>
          <p:txBody>
            <a:bodyPr/>
            <a:lstStyle/>
            <a:p>
              <a:endParaRPr lang="hu-HU"/>
            </a:p>
          </p:txBody>
        </p:sp>
        <p:sp>
          <p:nvSpPr>
            <p:cNvPr id="11286" name="Freeform 22"/>
            <p:cNvSpPr>
              <a:spLocks/>
            </p:cNvSpPr>
            <p:nvPr/>
          </p:nvSpPr>
          <p:spPr bwMode="auto">
            <a:xfrm>
              <a:off x="4517" y="679"/>
              <a:ext cx="73" cy="65"/>
            </a:xfrm>
            <a:custGeom>
              <a:avLst/>
              <a:gdLst/>
              <a:ahLst/>
              <a:cxnLst>
                <a:cxn ang="0">
                  <a:pos x="67" y="0"/>
                </a:cxn>
                <a:cxn ang="0">
                  <a:pos x="0" y="59"/>
                </a:cxn>
                <a:cxn ang="0">
                  <a:pos x="5" y="64"/>
                </a:cxn>
                <a:cxn ang="0">
                  <a:pos x="72" y="5"/>
                </a:cxn>
                <a:cxn ang="0">
                  <a:pos x="67" y="0"/>
                </a:cxn>
              </a:cxnLst>
              <a:rect l="0" t="0" r="r" b="b"/>
              <a:pathLst>
                <a:path w="73" h="65">
                  <a:moveTo>
                    <a:pt x="67" y="0"/>
                  </a:moveTo>
                  <a:lnTo>
                    <a:pt x="0" y="59"/>
                  </a:lnTo>
                  <a:lnTo>
                    <a:pt x="5" y="64"/>
                  </a:lnTo>
                  <a:lnTo>
                    <a:pt x="72" y="5"/>
                  </a:lnTo>
                  <a:lnTo>
                    <a:pt x="67" y="0"/>
                  </a:lnTo>
                </a:path>
              </a:pathLst>
            </a:custGeom>
            <a:noFill/>
            <a:ln w="9525" cap="flat" cmpd="sng">
              <a:solidFill>
                <a:schemeClr val="tx2"/>
              </a:solidFill>
              <a:prstDash val="solid"/>
              <a:round/>
              <a:headEnd/>
              <a:tailEnd/>
            </a:ln>
            <a:effectLst/>
          </p:spPr>
          <p:txBody>
            <a:bodyPr/>
            <a:lstStyle/>
            <a:p>
              <a:endParaRPr lang="hu-HU"/>
            </a:p>
          </p:txBody>
        </p:sp>
        <p:sp>
          <p:nvSpPr>
            <p:cNvPr id="11287" name="Freeform 23"/>
            <p:cNvSpPr>
              <a:spLocks/>
            </p:cNvSpPr>
            <p:nvPr/>
          </p:nvSpPr>
          <p:spPr bwMode="auto">
            <a:xfrm>
              <a:off x="4471" y="729"/>
              <a:ext cx="50" cy="16"/>
            </a:xfrm>
            <a:custGeom>
              <a:avLst/>
              <a:gdLst/>
              <a:ahLst/>
              <a:cxnLst>
                <a:cxn ang="0">
                  <a:pos x="48" y="15"/>
                </a:cxn>
                <a:cxn ang="0">
                  <a:pos x="0" y="7"/>
                </a:cxn>
                <a:cxn ang="0">
                  <a:pos x="1" y="0"/>
                </a:cxn>
                <a:cxn ang="0">
                  <a:pos x="49" y="7"/>
                </a:cxn>
                <a:cxn ang="0">
                  <a:pos x="48" y="15"/>
                </a:cxn>
              </a:cxnLst>
              <a:rect l="0" t="0" r="r" b="b"/>
              <a:pathLst>
                <a:path w="50" h="16">
                  <a:moveTo>
                    <a:pt x="48" y="15"/>
                  </a:moveTo>
                  <a:lnTo>
                    <a:pt x="0" y="7"/>
                  </a:lnTo>
                  <a:lnTo>
                    <a:pt x="1" y="0"/>
                  </a:lnTo>
                  <a:lnTo>
                    <a:pt x="49" y="7"/>
                  </a:lnTo>
                  <a:lnTo>
                    <a:pt x="48" y="15"/>
                  </a:lnTo>
                </a:path>
              </a:pathLst>
            </a:custGeom>
            <a:noFill/>
            <a:ln w="9525" cap="flat" cmpd="sng">
              <a:solidFill>
                <a:schemeClr val="tx2"/>
              </a:solidFill>
              <a:prstDash val="solid"/>
              <a:round/>
              <a:headEnd/>
              <a:tailEnd/>
            </a:ln>
            <a:effectLst/>
          </p:spPr>
          <p:txBody>
            <a:bodyPr/>
            <a:lstStyle/>
            <a:p>
              <a:endParaRPr lang="hu-HU"/>
            </a:p>
          </p:txBody>
        </p:sp>
        <p:sp>
          <p:nvSpPr>
            <p:cNvPr id="11288" name="Freeform 24"/>
            <p:cNvSpPr>
              <a:spLocks/>
            </p:cNvSpPr>
            <p:nvPr/>
          </p:nvSpPr>
          <p:spPr bwMode="auto">
            <a:xfrm>
              <a:off x="4508" y="749"/>
              <a:ext cx="16" cy="35"/>
            </a:xfrm>
            <a:custGeom>
              <a:avLst/>
              <a:gdLst/>
              <a:ahLst/>
              <a:cxnLst>
                <a:cxn ang="0">
                  <a:pos x="0" y="2"/>
                </a:cxn>
                <a:cxn ang="0">
                  <a:pos x="8" y="34"/>
                </a:cxn>
                <a:cxn ang="0">
                  <a:pos x="15" y="32"/>
                </a:cxn>
                <a:cxn ang="0">
                  <a:pos x="7" y="0"/>
                </a:cxn>
                <a:cxn ang="0">
                  <a:pos x="0" y="2"/>
                </a:cxn>
              </a:cxnLst>
              <a:rect l="0" t="0" r="r" b="b"/>
              <a:pathLst>
                <a:path w="16" h="35">
                  <a:moveTo>
                    <a:pt x="0" y="2"/>
                  </a:moveTo>
                  <a:lnTo>
                    <a:pt x="8" y="34"/>
                  </a:lnTo>
                  <a:lnTo>
                    <a:pt x="15" y="32"/>
                  </a:lnTo>
                  <a:lnTo>
                    <a:pt x="7" y="0"/>
                  </a:lnTo>
                  <a:lnTo>
                    <a:pt x="0" y="2"/>
                  </a:lnTo>
                </a:path>
              </a:pathLst>
            </a:custGeom>
            <a:noFill/>
            <a:ln w="9525" cap="flat" cmpd="sng">
              <a:solidFill>
                <a:schemeClr val="tx2"/>
              </a:solidFill>
              <a:prstDash val="solid"/>
              <a:round/>
              <a:headEnd/>
              <a:tailEnd/>
            </a:ln>
            <a:effectLst/>
          </p:spPr>
          <p:txBody>
            <a:bodyPr/>
            <a:lstStyle/>
            <a:p>
              <a:endParaRPr lang="hu-HU"/>
            </a:p>
          </p:txBody>
        </p:sp>
        <p:sp>
          <p:nvSpPr>
            <p:cNvPr id="11289" name="Freeform 25"/>
            <p:cNvSpPr>
              <a:spLocks/>
            </p:cNvSpPr>
            <p:nvPr/>
          </p:nvSpPr>
          <p:spPr bwMode="auto">
            <a:xfrm>
              <a:off x="4507" y="477"/>
              <a:ext cx="85" cy="54"/>
            </a:xfrm>
            <a:custGeom>
              <a:avLst/>
              <a:gdLst/>
              <a:ahLst/>
              <a:cxnLst>
                <a:cxn ang="0">
                  <a:pos x="80" y="53"/>
                </a:cxn>
                <a:cxn ang="0">
                  <a:pos x="0" y="7"/>
                </a:cxn>
                <a:cxn ang="0">
                  <a:pos x="4" y="0"/>
                </a:cxn>
                <a:cxn ang="0">
                  <a:pos x="84" y="47"/>
                </a:cxn>
                <a:cxn ang="0">
                  <a:pos x="80" y="53"/>
                </a:cxn>
              </a:cxnLst>
              <a:rect l="0" t="0" r="r" b="b"/>
              <a:pathLst>
                <a:path w="85" h="54">
                  <a:moveTo>
                    <a:pt x="80" y="53"/>
                  </a:moveTo>
                  <a:lnTo>
                    <a:pt x="0" y="7"/>
                  </a:lnTo>
                  <a:lnTo>
                    <a:pt x="4" y="0"/>
                  </a:lnTo>
                  <a:lnTo>
                    <a:pt x="84" y="47"/>
                  </a:lnTo>
                  <a:lnTo>
                    <a:pt x="80" y="53"/>
                  </a:lnTo>
                </a:path>
              </a:pathLst>
            </a:custGeom>
            <a:noFill/>
            <a:ln w="9525" cap="flat" cmpd="sng">
              <a:solidFill>
                <a:schemeClr val="tx2"/>
              </a:solidFill>
              <a:prstDash val="solid"/>
              <a:round/>
              <a:headEnd/>
              <a:tailEnd/>
            </a:ln>
            <a:effectLst/>
          </p:spPr>
          <p:txBody>
            <a:bodyPr/>
            <a:lstStyle/>
            <a:p>
              <a:endParaRPr lang="hu-HU"/>
            </a:p>
          </p:txBody>
        </p:sp>
        <p:sp>
          <p:nvSpPr>
            <p:cNvPr id="11290" name="Freeform 26"/>
            <p:cNvSpPr>
              <a:spLocks/>
            </p:cNvSpPr>
            <p:nvPr/>
          </p:nvSpPr>
          <p:spPr bwMode="auto">
            <a:xfrm>
              <a:off x="4468" y="477"/>
              <a:ext cx="43" cy="18"/>
            </a:xfrm>
            <a:custGeom>
              <a:avLst/>
              <a:gdLst/>
              <a:ahLst/>
              <a:cxnLst>
                <a:cxn ang="0">
                  <a:pos x="40" y="0"/>
                </a:cxn>
                <a:cxn ang="0">
                  <a:pos x="0" y="10"/>
                </a:cxn>
                <a:cxn ang="0">
                  <a:pos x="2" y="17"/>
                </a:cxn>
                <a:cxn ang="0">
                  <a:pos x="42" y="7"/>
                </a:cxn>
                <a:cxn ang="0">
                  <a:pos x="40" y="0"/>
                </a:cxn>
              </a:cxnLst>
              <a:rect l="0" t="0" r="r" b="b"/>
              <a:pathLst>
                <a:path w="43" h="18">
                  <a:moveTo>
                    <a:pt x="40" y="0"/>
                  </a:moveTo>
                  <a:lnTo>
                    <a:pt x="0" y="10"/>
                  </a:lnTo>
                  <a:lnTo>
                    <a:pt x="2" y="17"/>
                  </a:lnTo>
                  <a:lnTo>
                    <a:pt x="42" y="7"/>
                  </a:lnTo>
                  <a:lnTo>
                    <a:pt x="40" y="0"/>
                  </a:lnTo>
                </a:path>
              </a:pathLst>
            </a:custGeom>
            <a:noFill/>
            <a:ln w="9525" cap="flat" cmpd="sng">
              <a:solidFill>
                <a:schemeClr val="tx2"/>
              </a:solidFill>
              <a:prstDash val="solid"/>
              <a:round/>
              <a:headEnd/>
              <a:tailEnd/>
            </a:ln>
            <a:effectLst/>
          </p:spPr>
          <p:txBody>
            <a:bodyPr/>
            <a:lstStyle/>
            <a:p>
              <a:endParaRPr lang="hu-HU"/>
            </a:p>
          </p:txBody>
        </p:sp>
        <p:sp>
          <p:nvSpPr>
            <p:cNvPr id="11291" name="Freeform 27"/>
            <p:cNvSpPr>
              <a:spLocks/>
            </p:cNvSpPr>
            <p:nvPr/>
          </p:nvSpPr>
          <p:spPr bwMode="auto">
            <a:xfrm>
              <a:off x="4502" y="444"/>
              <a:ext cx="9" cy="35"/>
            </a:xfrm>
            <a:custGeom>
              <a:avLst/>
              <a:gdLst/>
              <a:ahLst/>
              <a:cxnLst>
                <a:cxn ang="0">
                  <a:pos x="0" y="34"/>
                </a:cxn>
                <a:cxn ang="0">
                  <a:pos x="0" y="0"/>
                </a:cxn>
                <a:cxn ang="0">
                  <a:pos x="8" y="0"/>
                </a:cxn>
                <a:cxn ang="0">
                  <a:pos x="8" y="34"/>
                </a:cxn>
                <a:cxn ang="0">
                  <a:pos x="0" y="34"/>
                </a:cxn>
              </a:cxnLst>
              <a:rect l="0" t="0" r="r" b="b"/>
              <a:pathLst>
                <a:path w="9" h="35">
                  <a:moveTo>
                    <a:pt x="0" y="34"/>
                  </a:moveTo>
                  <a:lnTo>
                    <a:pt x="0" y="0"/>
                  </a:lnTo>
                  <a:lnTo>
                    <a:pt x="8" y="0"/>
                  </a:lnTo>
                  <a:lnTo>
                    <a:pt x="8" y="34"/>
                  </a:lnTo>
                  <a:lnTo>
                    <a:pt x="0" y="34"/>
                  </a:lnTo>
                </a:path>
              </a:pathLst>
            </a:custGeom>
            <a:noFill/>
            <a:ln w="9525" cap="flat" cmpd="sng">
              <a:solidFill>
                <a:schemeClr val="tx2"/>
              </a:solidFill>
              <a:prstDash val="solid"/>
              <a:round/>
              <a:headEnd/>
              <a:tailEnd/>
            </a:ln>
            <a:effectLst/>
          </p:spPr>
          <p:txBody>
            <a:bodyPr/>
            <a:lstStyle/>
            <a:p>
              <a:endParaRPr lang="hu-HU"/>
            </a:p>
          </p:txBody>
        </p:sp>
      </p:grpSp>
      <p:grpSp>
        <p:nvGrpSpPr>
          <p:cNvPr id="11292" name="Group 28"/>
          <p:cNvGrpSpPr>
            <a:grpSpLocks/>
          </p:cNvGrpSpPr>
          <p:nvPr/>
        </p:nvGrpSpPr>
        <p:grpSpPr bwMode="auto">
          <a:xfrm>
            <a:off x="5940425" y="1273175"/>
            <a:ext cx="798513" cy="814388"/>
            <a:chOff x="3742" y="802"/>
            <a:chExt cx="503" cy="513"/>
          </a:xfrm>
        </p:grpSpPr>
        <p:sp>
          <p:nvSpPr>
            <p:cNvPr id="11293" name="Oval 29"/>
            <p:cNvSpPr>
              <a:spLocks noChangeArrowheads="1"/>
            </p:cNvSpPr>
            <p:nvPr/>
          </p:nvSpPr>
          <p:spPr bwMode="auto">
            <a:xfrm>
              <a:off x="3835" y="915"/>
              <a:ext cx="289" cy="285"/>
            </a:xfrm>
            <a:prstGeom prst="ellipse">
              <a:avLst/>
            </a:prstGeom>
            <a:noFill/>
            <a:ln w="9525">
              <a:solidFill>
                <a:schemeClr val="tx2"/>
              </a:solidFill>
              <a:round/>
              <a:headEnd/>
              <a:tailEnd/>
            </a:ln>
            <a:effectLst/>
          </p:spPr>
          <p:txBody>
            <a:bodyPr wrap="none" anchor="ctr"/>
            <a:lstStyle/>
            <a:p>
              <a:endParaRPr lang="hu-HU"/>
            </a:p>
          </p:txBody>
        </p:sp>
        <p:sp>
          <p:nvSpPr>
            <p:cNvPr id="11294" name="Oval 30" descr="Vastag átlós felfelé"/>
            <p:cNvSpPr>
              <a:spLocks noChangeArrowheads="1"/>
            </p:cNvSpPr>
            <p:nvPr/>
          </p:nvSpPr>
          <p:spPr bwMode="auto">
            <a:xfrm>
              <a:off x="3873" y="979"/>
              <a:ext cx="140" cy="137"/>
            </a:xfrm>
            <a:prstGeom prst="ellipse">
              <a:avLst/>
            </a:prstGeom>
            <a:pattFill prst="wdUpDiag">
              <a:fgClr>
                <a:schemeClr val="tx2"/>
              </a:fgClr>
              <a:bgClr>
                <a:schemeClr val="bg1"/>
              </a:bgClr>
            </a:pattFill>
            <a:ln w="9525">
              <a:solidFill>
                <a:schemeClr val="tx2"/>
              </a:solidFill>
              <a:round/>
              <a:headEnd/>
              <a:tailEnd/>
            </a:ln>
            <a:effectLst/>
          </p:spPr>
          <p:txBody>
            <a:bodyPr wrap="none" anchor="ctr"/>
            <a:lstStyle/>
            <a:p>
              <a:endParaRPr lang="hu-HU"/>
            </a:p>
          </p:txBody>
        </p:sp>
        <p:sp>
          <p:nvSpPr>
            <p:cNvPr id="11295" name="Freeform 31"/>
            <p:cNvSpPr>
              <a:spLocks/>
            </p:cNvSpPr>
            <p:nvPr/>
          </p:nvSpPr>
          <p:spPr bwMode="auto">
            <a:xfrm>
              <a:off x="3969" y="832"/>
              <a:ext cx="8" cy="94"/>
            </a:xfrm>
            <a:custGeom>
              <a:avLst/>
              <a:gdLst/>
              <a:ahLst/>
              <a:cxnLst>
                <a:cxn ang="0">
                  <a:pos x="0" y="0"/>
                </a:cxn>
                <a:cxn ang="0">
                  <a:pos x="0" y="93"/>
                </a:cxn>
                <a:cxn ang="0">
                  <a:pos x="7" y="93"/>
                </a:cxn>
                <a:cxn ang="0">
                  <a:pos x="7" y="0"/>
                </a:cxn>
                <a:cxn ang="0">
                  <a:pos x="0" y="0"/>
                </a:cxn>
              </a:cxnLst>
              <a:rect l="0" t="0" r="r" b="b"/>
              <a:pathLst>
                <a:path w="8" h="94">
                  <a:moveTo>
                    <a:pt x="0" y="0"/>
                  </a:moveTo>
                  <a:lnTo>
                    <a:pt x="0" y="93"/>
                  </a:lnTo>
                  <a:lnTo>
                    <a:pt x="7" y="93"/>
                  </a:lnTo>
                  <a:lnTo>
                    <a:pt x="7" y="0"/>
                  </a:lnTo>
                  <a:lnTo>
                    <a:pt x="0" y="0"/>
                  </a:lnTo>
                </a:path>
              </a:pathLst>
            </a:custGeom>
            <a:noFill/>
            <a:ln w="9525" cap="flat" cmpd="sng">
              <a:solidFill>
                <a:schemeClr val="tx2"/>
              </a:solidFill>
              <a:prstDash val="solid"/>
              <a:round/>
              <a:headEnd/>
              <a:tailEnd/>
            </a:ln>
            <a:effectLst/>
          </p:spPr>
          <p:txBody>
            <a:bodyPr/>
            <a:lstStyle/>
            <a:p>
              <a:endParaRPr lang="hu-HU"/>
            </a:p>
          </p:txBody>
        </p:sp>
        <p:sp>
          <p:nvSpPr>
            <p:cNvPr id="11296" name="Freeform 32"/>
            <p:cNvSpPr>
              <a:spLocks/>
            </p:cNvSpPr>
            <p:nvPr/>
          </p:nvSpPr>
          <p:spPr bwMode="auto">
            <a:xfrm>
              <a:off x="3928" y="804"/>
              <a:ext cx="50" cy="35"/>
            </a:xfrm>
            <a:custGeom>
              <a:avLst/>
              <a:gdLst/>
              <a:ahLst/>
              <a:cxnLst>
                <a:cxn ang="0">
                  <a:pos x="0" y="7"/>
                </a:cxn>
                <a:cxn ang="0">
                  <a:pos x="45" y="34"/>
                </a:cxn>
                <a:cxn ang="0">
                  <a:pos x="49" y="27"/>
                </a:cxn>
                <a:cxn ang="0">
                  <a:pos x="4" y="0"/>
                </a:cxn>
                <a:cxn ang="0">
                  <a:pos x="0" y="7"/>
                </a:cxn>
              </a:cxnLst>
              <a:rect l="0" t="0" r="r" b="b"/>
              <a:pathLst>
                <a:path w="50" h="35">
                  <a:moveTo>
                    <a:pt x="0" y="7"/>
                  </a:moveTo>
                  <a:lnTo>
                    <a:pt x="45" y="34"/>
                  </a:lnTo>
                  <a:lnTo>
                    <a:pt x="49" y="27"/>
                  </a:lnTo>
                  <a:lnTo>
                    <a:pt x="4" y="0"/>
                  </a:lnTo>
                  <a:lnTo>
                    <a:pt x="0" y="7"/>
                  </a:lnTo>
                </a:path>
              </a:pathLst>
            </a:custGeom>
            <a:noFill/>
            <a:ln w="9525" cap="flat" cmpd="sng">
              <a:solidFill>
                <a:schemeClr val="tx2"/>
              </a:solidFill>
              <a:prstDash val="solid"/>
              <a:round/>
              <a:headEnd/>
              <a:tailEnd/>
            </a:ln>
            <a:effectLst/>
          </p:spPr>
          <p:txBody>
            <a:bodyPr/>
            <a:lstStyle/>
            <a:p>
              <a:endParaRPr lang="hu-HU"/>
            </a:p>
          </p:txBody>
        </p:sp>
        <p:sp>
          <p:nvSpPr>
            <p:cNvPr id="11297" name="Freeform 33"/>
            <p:cNvSpPr>
              <a:spLocks/>
            </p:cNvSpPr>
            <p:nvPr/>
          </p:nvSpPr>
          <p:spPr bwMode="auto">
            <a:xfrm>
              <a:off x="3975" y="802"/>
              <a:ext cx="41" cy="39"/>
            </a:xfrm>
            <a:custGeom>
              <a:avLst/>
              <a:gdLst/>
              <a:ahLst/>
              <a:cxnLst>
                <a:cxn ang="0">
                  <a:pos x="0" y="32"/>
                </a:cxn>
                <a:cxn ang="0">
                  <a:pos x="35" y="0"/>
                </a:cxn>
                <a:cxn ang="0">
                  <a:pos x="40" y="6"/>
                </a:cxn>
                <a:cxn ang="0">
                  <a:pos x="5" y="38"/>
                </a:cxn>
                <a:cxn ang="0">
                  <a:pos x="0" y="32"/>
                </a:cxn>
              </a:cxnLst>
              <a:rect l="0" t="0" r="r" b="b"/>
              <a:pathLst>
                <a:path w="41" h="39">
                  <a:moveTo>
                    <a:pt x="0" y="32"/>
                  </a:moveTo>
                  <a:lnTo>
                    <a:pt x="35" y="0"/>
                  </a:lnTo>
                  <a:lnTo>
                    <a:pt x="40" y="6"/>
                  </a:lnTo>
                  <a:lnTo>
                    <a:pt x="5" y="38"/>
                  </a:lnTo>
                  <a:lnTo>
                    <a:pt x="0" y="32"/>
                  </a:lnTo>
                </a:path>
              </a:pathLst>
            </a:custGeom>
            <a:noFill/>
            <a:ln w="9525" cap="flat" cmpd="sng">
              <a:solidFill>
                <a:schemeClr val="tx2"/>
              </a:solidFill>
              <a:prstDash val="solid"/>
              <a:round/>
              <a:headEnd/>
              <a:tailEnd/>
            </a:ln>
            <a:effectLst/>
          </p:spPr>
          <p:txBody>
            <a:bodyPr/>
            <a:lstStyle/>
            <a:p>
              <a:endParaRPr lang="hu-HU"/>
            </a:p>
          </p:txBody>
        </p:sp>
        <p:sp>
          <p:nvSpPr>
            <p:cNvPr id="11298" name="Freeform 34"/>
            <p:cNvSpPr>
              <a:spLocks/>
            </p:cNvSpPr>
            <p:nvPr/>
          </p:nvSpPr>
          <p:spPr bwMode="auto">
            <a:xfrm>
              <a:off x="4080" y="885"/>
              <a:ext cx="75" cy="66"/>
            </a:xfrm>
            <a:custGeom>
              <a:avLst/>
              <a:gdLst/>
              <a:ahLst/>
              <a:cxnLst>
                <a:cxn ang="0">
                  <a:pos x="0" y="59"/>
                </a:cxn>
                <a:cxn ang="0">
                  <a:pos x="69" y="0"/>
                </a:cxn>
                <a:cxn ang="0">
                  <a:pos x="74" y="6"/>
                </a:cxn>
                <a:cxn ang="0">
                  <a:pos x="4" y="65"/>
                </a:cxn>
                <a:cxn ang="0">
                  <a:pos x="0" y="59"/>
                </a:cxn>
              </a:cxnLst>
              <a:rect l="0" t="0" r="r" b="b"/>
              <a:pathLst>
                <a:path w="75" h="66">
                  <a:moveTo>
                    <a:pt x="0" y="59"/>
                  </a:moveTo>
                  <a:lnTo>
                    <a:pt x="69" y="0"/>
                  </a:lnTo>
                  <a:lnTo>
                    <a:pt x="74" y="6"/>
                  </a:lnTo>
                  <a:lnTo>
                    <a:pt x="4" y="65"/>
                  </a:lnTo>
                  <a:lnTo>
                    <a:pt x="0" y="59"/>
                  </a:lnTo>
                </a:path>
              </a:pathLst>
            </a:custGeom>
            <a:noFill/>
            <a:ln w="9525" cap="flat" cmpd="sng">
              <a:solidFill>
                <a:schemeClr val="tx2"/>
              </a:solidFill>
              <a:prstDash val="solid"/>
              <a:round/>
              <a:headEnd/>
              <a:tailEnd/>
            </a:ln>
            <a:effectLst/>
          </p:spPr>
          <p:txBody>
            <a:bodyPr/>
            <a:lstStyle/>
            <a:p>
              <a:endParaRPr lang="hu-HU"/>
            </a:p>
          </p:txBody>
        </p:sp>
        <p:sp>
          <p:nvSpPr>
            <p:cNvPr id="11299" name="Freeform 35"/>
            <p:cNvSpPr>
              <a:spLocks/>
            </p:cNvSpPr>
            <p:nvPr/>
          </p:nvSpPr>
          <p:spPr bwMode="auto">
            <a:xfrm>
              <a:off x="4142" y="846"/>
              <a:ext cx="14" cy="39"/>
            </a:xfrm>
            <a:custGeom>
              <a:avLst/>
              <a:gdLst/>
              <a:ahLst/>
              <a:cxnLst>
                <a:cxn ang="0">
                  <a:pos x="6" y="38"/>
                </a:cxn>
                <a:cxn ang="0">
                  <a:pos x="0" y="1"/>
                </a:cxn>
                <a:cxn ang="0">
                  <a:pos x="8" y="0"/>
                </a:cxn>
                <a:cxn ang="0">
                  <a:pos x="13" y="37"/>
                </a:cxn>
                <a:cxn ang="0">
                  <a:pos x="6" y="38"/>
                </a:cxn>
              </a:cxnLst>
              <a:rect l="0" t="0" r="r" b="b"/>
              <a:pathLst>
                <a:path w="14" h="39">
                  <a:moveTo>
                    <a:pt x="6" y="38"/>
                  </a:moveTo>
                  <a:lnTo>
                    <a:pt x="0" y="1"/>
                  </a:lnTo>
                  <a:lnTo>
                    <a:pt x="8" y="0"/>
                  </a:lnTo>
                  <a:lnTo>
                    <a:pt x="13" y="37"/>
                  </a:lnTo>
                  <a:lnTo>
                    <a:pt x="6" y="38"/>
                  </a:lnTo>
                </a:path>
              </a:pathLst>
            </a:custGeom>
            <a:noFill/>
            <a:ln w="9525" cap="flat" cmpd="sng">
              <a:solidFill>
                <a:schemeClr val="tx2"/>
              </a:solidFill>
              <a:prstDash val="solid"/>
              <a:round/>
              <a:headEnd/>
              <a:tailEnd/>
            </a:ln>
            <a:effectLst/>
          </p:spPr>
          <p:txBody>
            <a:bodyPr/>
            <a:lstStyle/>
            <a:p>
              <a:endParaRPr lang="hu-HU"/>
            </a:p>
          </p:txBody>
        </p:sp>
        <p:sp>
          <p:nvSpPr>
            <p:cNvPr id="11300" name="Freeform 36"/>
            <p:cNvSpPr>
              <a:spLocks/>
            </p:cNvSpPr>
            <p:nvPr/>
          </p:nvSpPr>
          <p:spPr bwMode="auto">
            <a:xfrm>
              <a:off x="4149" y="890"/>
              <a:ext cx="44" cy="8"/>
            </a:xfrm>
            <a:custGeom>
              <a:avLst/>
              <a:gdLst/>
              <a:ahLst/>
              <a:cxnLst>
                <a:cxn ang="0">
                  <a:pos x="0" y="7"/>
                </a:cxn>
                <a:cxn ang="0">
                  <a:pos x="43" y="7"/>
                </a:cxn>
                <a:cxn ang="0">
                  <a:pos x="43" y="0"/>
                </a:cxn>
                <a:cxn ang="0">
                  <a:pos x="0" y="0"/>
                </a:cxn>
                <a:cxn ang="0">
                  <a:pos x="0" y="7"/>
                </a:cxn>
              </a:cxnLst>
              <a:rect l="0" t="0" r="r" b="b"/>
              <a:pathLst>
                <a:path w="44" h="8">
                  <a:moveTo>
                    <a:pt x="0" y="7"/>
                  </a:moveTo>
                  <a:lnTo>
                    <a:pt x="43" y="7"/>
                  </a:lnTo>
                  <a:lnTo>
                    <a:pt x="43" y="0"/>
                  </a:lnTo>
                  <a:lnTo>
                    <a:pt x="0" y="0"/>
                  </a:lnTo>
                  <a:lnTo>
                    <a:pt x="0" y="7"/>
                  </a:lnTo>
                </a:path>
              </a:pathLst>
            </a:custGeom>
            <a:noFill/>
            <a:ln w="9525" cap="flat" cmpd="sng">
              <a:solidFill>
                <a:schemeClr val="tx2"/>
              </a:solidFill>
              <a:prstDash val="solid"/>
              <a:round/>
              <a:headEnd/>
              <a:tailEnd/>
            </a:ln>
            <a:effectLst/>
          </p:spPr>
          <p:txBody>
            <a:bodyPr/>
            <a:lstStyle/>
            <a:p>
              <a:endParaRPr lang="hu-HU"/>
            </a:p>
          </p:txBody>
        </p:sp>
        <p:sp>
          <p:nvSpPr>
            <p:cNvPr id="11301" name="Freeform 37"/>
            <p:cNvSpPr>
              <a:spLocks/>
            </p:cNvSpPr>
            <p:nvPr/>
          </p:nvSpPr>
          <p:spPr bwMode="auto">
            <a:xfrm>
              <a:off x="4073" y="941"/>
              <a:ext cx="14" cy="18"/>
            </a:xfrm>
            <a:custGeom>
              <a:avLst/>
              <a:gdLst/>
              <a:ahLst/>
              <a:cxnLst>
                <a:cxn ang="0">
                  <a:pos x="5" y="0"/>
                </a:cxn>
                <a:cxn ang="0">
                  <a:pos x="0" y="15"/>
                </a:cxn>
                <a:cxn ang="0">
                  <a:pos x="7" y="17"/>
                </a:cxn>
                <a:cxn ang="0">
                  <a:pos x="13" y="3"/>
                </a:cxn>
                <a:cxn ang="0">
                  <a:pos x="5" y="0"/>
                </a:cxn>
              </a:cxnLst>
              <a:rect l="0" t="0" r="r" b="b"/>
              <a:pathLst>
                <a:path w="14" h="18">
                  <a:moveTo>
                    <a:pt x="5" y="0"/>
                  </a:moveTo>
                  <a:lnTo>
                    <a:pt x="0" y="15"/>
                  </a:lnTo>
                  <a:lnTo>
                    <a:pt x="7" y="17"/>
                  </a:lnTo>
                  <a:lnTo>
                    <a:pt x="13" y="3"/>
                  </a:lnTo>
                  <a:lnTo>
                    <a:pt x="5" y="0"/>
                  </a:lnTo>
                </a:path>
              </a:pathLst>
            </a:custGeom>
            <a:noFill/>
            <a:ln w="9525" cap="flat" cmpd="sng">
              <a:solidFill>
                <a:schemeClr val="tx2"/>
              </a:solidFill>
              <a:prstDash val="solid"/>
              <a:round/>
              <a:headEnd/>
              <a:tailEnd/>
            </a:ln>
            <a:effectLst/>
          </p:spPr>
          <p:txBody>
            <a:bodyPr/>
            <a:lstStyle/>
            <a:p>
              <a:endParaRPr lang="hu-HU"/>
            </a:p>
          </p:txBody>
        </p:sp>
        <p:sp>
          <p:nvSpPr>
            <p:cNvPr id="11302" name="Freeform 38"/>
            <p:cNvSpPr>
              <a:spLocks/>
            </p:cNvSpPr>
            <p:nvPr/>
          </p:nvSpPr>
          <p:spPr bwMode="auto">
            <a:xfrm>
              <a:off x="4117" y="1036"/>
              <a:ext cx="76" cy="9"/>
            </a:xfrm>
            <a:custGeom>
              <a:avLst/>
              <a:gdLst/>
              <a:ahLst/>
              <a:cxnLst>
                <a:cxn ang="0">
                  <a:pos x="0" y="8"/>
                </a:cxn>
                <a:cxn ang="0">
                  <a:pos x="75" y="8"/>
                </a:cxn>
                <a:cxn ang="0">
                  <a:pos x="75" y="0"/>
                </a:cxn>
                <a:cxn ang="0">
                  <a:pos x="0" y="0"/>
                </a:cxn>
                <a:cxn ang="0">
                  <a:pos x="0" y="8"/>
                </a:cxn>
              </a:cxnLst>
              <a:rect l="0" t="0" r="r" b="b"/>
              <a:pathLst>
                <a:path w="76" h="9">
                  <a:moveTo>
                    <a:pt x="0" y="8"/>
                  </a:moveTo>
                  <a:lnTo>
                    <a:pt x="75" y="8"/>
                  </a:lnTo>
                  <a:lnTo>
                    <a:pt x="75" y="0"/>
                  </a:lnTo>
                  <a:lnTo>
                    <a:pt x="0" y="0"/>
                  </a:lnTo>
                  <a:lnTo>
                    <a:pt x="0" y="8"/>
                  </a:lnTo>
                </a:path>
              </a:pathLst>
            </a:custGeom>
            <a:noFill/>
            <a:ln w="9525" cap="flat" cmpd="sng">
              <a:solidFill>
                <a:schemeClr val="tx2"/>
              </a:solidFill>
              <a:prstDash val="solid"/>
              <a:round/>
              <a:headEnd/>
              <a:tailEnd/>
            </a:ln>
            <a:effectLst/>
          </p:spPr>
          <p:txBody>
            <a:bodyPr/>
            <a:lstStyle/>
            <a:p>
              <a:endParaRPr lang="hu-HU"/>
            </a:p>
          </p:txBody>
        </p:sp>
        <p:sp>
          <p:nvSpPr>
            <p:cNvPr id="11303" name="Freeform 39"/>
            <p:cNvSpPr>
              <a:spLocks/>
            </p:cNvSpPr>
            <p:nvPr/>
          </p:nvSpPr>
          <p:spPr bwMode="auto">
            <a:xfrm>
              <a:off x="4186" y="1039"/>
              <a:ext cx="26" cy="11"/>
            </a:xfrm>
            <a:custGeom>
              <a:avLst/>
              <a:gdLst/>
              <a:ahLst/>
              <a:cxnLst>
                <a:cxn ang="0">
                  <a:pos x="0" y="2"/>
                </a:cxn>
                <a:cxn ang="0">
                  <a:pos x="24" y="0"/>
                </a:cxn>
                <a:cxn ang="0">
                  <a:pos x="25" y="7"/>
                </a:cxn>
                <a:cxn ang="0">
                  <a:pos x="1" y="10"/>
                </a:cxn>
                <a:cxn ang="0">
                  <a:pos x="0" y="2"/>
                </a:cxn>
              </a:cxnLst>
              <a:rect l="0" t="0" r="r" b="b"/>
              <a:pathLst>
                <a:path w="26" h="11">
                  <a:moveTo>
                    <a:pt x="0" y="2"/>
                  </a:moveTo>
                  <a:lnTo>
                    <a:pt x="24" y="0"/>
                  </a:lnTo>
                  <a:lnTo>
                    <a:pt x="25" y="7"/>
                  </a:lnTo>
                  <a:lnTo>
                    <a:pt x="1" y="10"/>
                  </a:lnTo>
                  <a:lnTo>
                    <a:pt x="0" y="2"/>
                  </a:lnTo>
                </a:path>
              </a:pathLst>
            </a:custGeom>
            <a:noFill/>
            <a:ln w="9525" cap="flat" cmpd="sng">
              <a:solidFill>
                <a:schemeClr val="tx2"/>
              </a:solidFill>
              <a:prstDash val="solid"/>
              <a:round/>
              <a:headEnd/>
              <a:tailEnd/>
            </a:ln>
            <a:effectLst/>
          </p:spPr>
          <p:txBody>
            <a:bodyPr/>
            <a:lstStyle/>
            <a:p>
              <a:endParaRPr lang="hu-HU"/>
            </a:p>
          </p:txBody>
        </p:sp>
        <p:sp>
          <p:nvSpPr>
            <p:cNvPr id="11304" name="Freeform 40"/>
            <p:cNvSpPr>
              <a:spLocks/>
            </p:cNvSpPr>
            <p:nvPr/>
          </p:nvSpPr>
          <p:spPr bwMode="auto">
            <a:xfrm>
              <a:off x="4204" y="1004"/>
              <a:ext cx="32" cy="39"/>
            </a:xfrm>
            <a:custGeom>
              <a:avLst/>
              <a:gdLst/>
              <a:ahLst/>
              <a:cxnLst>
                <a:cxn ang="0">
                  <a:pos x="0" y="34"/>
                </a:cxn>
                <a:cxn ang="0">
                  <a:pos x="24" y="0"/>
                </a:cxn>
                <a:cxn ang="0">
                  <a:pos x="31" y="4"/>
                </a:cxn>
                <a:cxn ang="0">
                  <a:pos x="7" y="38"/>
                </a:cxn>
                <a:cxn ang="0">
                  <a:pos x="0" y="34"/>
                </a:cxn>
              </a:cxnLst>
              <a:rect l="0" t="0" r="r" b="b"/>
              <a:pathLst>
                <a:path w="32" h="39">
                  <a:moveTo>
                    <a:pt x="0" y="34"/>
                  </a:moveTo>
                  <a:lnTo>
                    <a:pt x="24" y="0"/>
                  </a:lnTo>
                  <a:lnTo>
                    <a:pt x="31" y="4"/>
                  </a:lnTo>
                  <a:lnTo>
                    <a:pt x="7" y="38"/>
                  </a:lnTo>
                  <a:lnTo>
                    <a:pt x="0" y="34"/>
                  </a:lnTo>
                </a:path>
              </a:pathLst>
            </a:custGeom>
            <a:noFill/>
            <a:ln w="9525" cap="flat" cmpd="sng">
              <a:solidFill>
                <a:schemeClr val="tx2"/>
              </a:solidFill>
              <a:prstDash val="solid"/>
              <a:round/>
              <a:headEnd/>
              <a:tailEnd/>
            </a:ln>
            <a:effectLst/>
          </p:spPr>
          <p:txBody>
            <a:bodyPr/>
            <a:lstStyle/>
            <a:p>
              <a:endParaRPr lang="hu-HU"/>
            </a:p>
          </p:txBody>
        </p:sp>
        <p:sp>
          <p:nvSpPr>
            <p:cNvPr id="11305" name="Freeform 41"/>
            <p:cNvSpPr>
              <a:spLocks/>
            </p:cNvSpPr>
            <p:nvPr/>
          </p:nvSpPr>
          <p:spPr bwMode="auto">
            <a:xfrm>
              <a:off x="4205" y="1045"/>
              <a:ext cx="40" cy="36"/>
            </a:xfrm>
            <a:custGeom>
              <a:avLst/>
              <a:gdLst/>
              <a:ahLst/>
              <a:cxnLst>
                <a:cxn ang="0">
                  <a:pos x="0" y="5"/>
                </a:cxn>
                <a:cxn ang="0">
                  <a:pos x="35" y="35"/>
                </a:cxn>
                <a:cxn ang="0">
                  <a:pos x="39" y="29"/>
                </a:cxn>
                <a:cxn ang="0">
                  <a:pos x="5" y="0"/>
                </a:cxn>
                <a:cxn ang="0">
                  <a:pos x="0" y="5"/>
                </a:cxn>
              </a:cxnLst>
              <a:rect l="0" t="0" r="r" b="b"/>
              <a:pathLst>
                <a:path w="40" h="36">
                  <a:moveTo>
                    <a:pt x="0" y="5"/>
                  </a:moveTo>
                  <a:lnTo>
                    <a:pt x="35" y="35"/>
                  </a:lnTo>
                  <a:lnTo>
                    <a:pt x="39" y="29"/>
                  </a:lnTo>
                  <a:lnTo>
                    <a:pt x="5" y="0"/>
                  </a:lnTo>
                  <a:lnTo>
                    <a:pt x="0" y="5"/>
                  </a:lnTo>
                </a:path>
              </a:pathLst>
            </a:custGeom>
            <a:noFill/>
            <a:ln w="9525" cap="flat" cmpd="sng">
              <a:solidFill>
                <a:schemeClr val="tx2"/>
              </a:solidFill>
              <a:prstDash val="solid"/>
              <a:round/>
              <a:headEnd/>
              <a:tailEnd/>
            </a:ln>
            <a:effectLst/>
          </p:spPr>
          <p:txBody>
            <a:bodyPr/>
            <a:lstStyle/>
            <a:p>
              <a:endParaRPr lang="hu-HU"/>
            </a:p>
          </p:txBody>
        </p:sp>
        <p:sp>
          <p:nvSpPr>
            <p:cNvPr id="11306" name="Freeform 42"/>
            <p:cNvSpPr>
              <a:spLocks/>
            </p:cNvSpPr>
            <p:nvPr/>
          </p:nvSpPr>
          <p:spPr bwMode="auto">
            <a:xfrm>
              <a:off x="3977" y="1182"/>
              <a:ext cx="8" cy="97"/>
            </a:xfrm>
            <a:custGeom>
              <a:avLst/>
              <a:gdLst/>
              <a:ahLst/>
              <a:cxnLst>
                <a:cxn ang="0">
                  <a:pos x="0" y="0"/>
                </a:cxn>
                <a:cxn ang="0">
                  <a:pos x="0" y="96"/>
                </a:cxn>
                <a:cxn ang="0">
                  <a:pos x="7" y="96"/>
                </a:cxn>
                <a:cxn ang="0">
                  <a:pos x="7" y="0"/>
                </a:cxn>
                <a:cxn ang="0">
                  <a:pos x="0" y="0"/>
                </a:cxn>
              </a:cxnLst>
              <a:rect l="0" t="0" r="r" b="b"/>
              <a:pathLst>
                <a:path w="8" h="97">
                  <a:moveTo>
                    <a:pt x="0" y="0"/>
                  </a:moveTo>
                  <a:lnTo>
                    <a:pt x="0" y="96"/>
                  </a:lnTo>
                  <a:lnTo>
                    <a:pt x="7" y="96"/>
                  </a:lnTo>
                  <a:lnTo>
                    <a:pt x="7" y="0"/>
                  </a:lnTo>
                  <a:lnTo>
                    <a:pt x="0" y="0"/>
                  </a:lnTo>
                </a:path>
              </a:pathLst>
            </a:custGeom>
            <a:noFill/>
            <a:ln w="9525" cap="flat" cmpd="sng">
              <a:solidFill>
                <a:schemeClr val="tx2"/>
              </a:solidFill>
              <a:prstDash val="solid"/>
              <a:round/>
              <a:headEnd/>
              <a:tailEnd/>
            </a:ln>
            <a:effectLst/>
          </p:spPr>
          <p:txBody>
            <a:bodyPr/>
            <a:lstStyle/>
            <a:p>
              <a:endParaRPr lang="hu-HU"/>
            </a:p>
          </p:txBody>
        </p:sp>
        <p:sp>
          <p:nvSpPr>
            <p:cNvPr id="11307" name="Freeform 43"/>
            <p:cNvSpPr>
              <a:spLocks/>
            </p:cNvSpPr>
            <p:nvPr/>
          </p:nvSpPr>
          <p:spPr bwMode="auto">
            <a:xfrm>
              <a:off x="3937" y="1276"/>
              <a:ext cx="34" cy="39"/>
            </a:xfrm>
            <a:custGeom>
              <a:avLst/>
              <a:gdLst/>
              <a:ahLst/>
              <a:cxnLst>
                <a:cxn ang="0">
                  <a:pos x="27" y="0"/>
                </a:cxn>
                <a:cxn ang="0">
                  <a:pos x="0" y="34"/>
                </a:cxn>
                <a:cxn ang="0">
                  <a:pos x="7" y="38"/>
                </a:cxn>
                <a:cxn ang="0">
                  <a:pos x="33" y="4"/>
                </a:cxn>
                <a:cxn ang="0">
                  <a:pos x="27" y="0"/>
                </a:cxn>
              </a:cxnLst>
              <a:rect l="0" t="0" r="r" b="b"/>
              <a:pathLst>
                <a:path w="34" h="39">
                  <a:moveTo>
                    <a:pt x="27" y="0"/>
                  </a:moveTo>
                  <a:lnTo>
                    <a:pt x="0" y="34"/>
                  </a:lnTo>
                  <a:lnTo>
                    <a:pt x="7" y="38"/>
                  </a:lnTo>
                  <a:lnTo>
                    <a:pt x="33" y="4"/>
                  </a:lnTo>
                  <a:lnTo>
                    <a:pt x="27" y="0"/>
                  </a:lnTo>
                </a:path>
              </a:pathLst>
            </a:custGeom>
            <a:noFill/>
            <a:ln w="9525" cap="flat" cmpd="sng">
              <a:solidFill>
                <a:schemeClr val="tx2"/>
              </a:solidFill>
              <a:prstDash val="solid"/>
              <a:round/>
              <a:headEnd/>
              <a:tailEnd/>
            </a:ln>
            <a:effectLst/>
          </p:spPr>
          <p:txBody>
            <a:bodyPr/>
            <a:lstStyle/>
            <a:p>
              <a:endParaRPr lang="hu-HU"/>
            </a:p>
          </p:txBody>
        </p:sp>
        <p:sp>
          <p:nvSpPr>
            <p:cNvPr id="11308" name="Freeform 44"/>
            <p:cNvSpPr>
              <a:spLocks/>
            </p:cNvSpPr>
            <p:nvPr/>
          </p:nvSpPr>
          <p:spPr bwMode="auto">
            <a:xfrm>
              <a:off x="3983" y="1281"/>
              <a:ext cx="28" cy="34"/>
            </a:xfrm>
            <a:custGeom>
              <a:avLst/>
              <a:gdLst/>
              <a:ahLst/>
              <a:cxnLst>
                <a:cxn ang="0">
                  <a:pos x="0" y="4"/>
                </a:cxn>
                <a:cxn ang="0">
                  <a:pos x="21" y="33"/>
                </a:cxn>
                <a:cxn ang="0">
                  <a:pos x="27" y="29"/>
                </a:cxn>
                <a:cxn ang="0">
                  <a:pos x="6" y="0"/>
                </a:cxn>
                <a:cxn ang="0">
                  <a:pos x="0" y="4"/>
                </a:cxn>
              </a:cxnLst>
              <a:rect l="0" t="0" r="r" b="b"/>
              <a:pathLst>
                <a:path w="28" h="34">
                  <a:moveTo>
                    <a:pt x="0" y="4"/>
                  </a:moveTo>
                  <a:lnTo>
                    <a:pt x="21" y="33"/>
                  </a:lnTo>
                  <a:lnTo>
                    <a:pt x="27" y="29"/>
                  </a:lnTo>
                  <a:lnTo>
                    <a:pt x="6" y="0"/>
                  </a:lnTo>
                  <a:lnTo>
                    <a:pt x="0" y="4"/>
                  </a:lnTo>
                </a:path>
              </a:pathLst>
            </a:custGeom>
            <a:noFill/>
            <a:ln w="9525" cap="flat" cmpd="sng">
              <a:solidFill>
                <a:schemeClr val="tx2"/>
              </a:solidFill>
              <a:prstDash val="solid"/>
              <a:round/>
              <a:headEnd/>
              <a:tailEnd/>
            </a:ln>
            <a:effectLst/>
          </p:spPr>
          <p:txBody>
            <a:bodyPr/>
            <a:lstStyle/>
            <a:p>
              <a:endParaRPr lang="hu-HU"/>
            </a:p>
          </p:txBody>
        </p:sp>
        <p:sp>
          <p:nvSpPr>
            <p:cNvPr id="11309" name="Freeform 45"/>
            <p:cNvSpPr>
              <a:spLocks/>
            </p:cNvSpPr>
            <p:nvPr/>
          </p:nvSpPr>
          <p:spPr bwMode="auto">
            <a:xfrm>
              <a:off x="4090" y="1128"/>
              <a:ext cx="73" cy="61"/>
            </a:xfrm>
            <a:custGeom>
              <a:avLst/>
              <a:gdLst/>
              <a:ahLst/>
              <a:cxnLst>
                <a:cxn ang="0">
                  <a:pos x="0" y="6"/>
                </a:cxn>
                <a:cxn ang="0">
                  <a:pos x="67" y="60"/>
                </a:cxn>
                <a:cxn ang="0">
                  <a:pos x="72" y="54"/>
                </a:cxn>
                <a:cxn ang="0">
                  <a:pos x="5" y="0"/>
                </a:cxn>
                <a:cxn ang="0">
                  <a:pos x="0" y="6"/>
                </a:cxn>
              </a:cxnLst>
              <a:rect l="0" t="0" r="r" b="b"/>
              <a:pathLst>
                <a:path w="73" h="61">
                  <a:moveTo>
                    <a:pt x="0" y="6"/>
                  </a:moveTo>
                  <a:lnTo>
                    <a:pt x="67" y="60"/>
                  </a:lnTo>
                  <a:lnTo>
                    <a:pt x="72" y="54"/>
                  </a:lnTo>
                  <a:lnTo>
                    <a:pt x="5" y="0"/>
                  </a:lnTo>
                  <a:lnTo>
                    <a:pt x="0" y="6"/>
                  </a:lnTo>
                </a:path>
              </a:pathLst>
            </a:custGeom>
            <a:noFill/>
            <a:ln w="9525" cap="flat" cmpd="sng">
              <a:solidFill>
                <a:schemeClr val="tx2"/>
              </a:solidFill>
              <a:prstDash val="solid"/>
              <a:round/>
              <a:headEnd/>
              <a:tailEnd/>
            </a:ln>
            <a:effectLst/>
          </p:spPr>
          <p:txBody>
            <a:bodyPr/>
            <a:lstStyle/>
            <a:p>
              <a:endParaRPr lang="hu-HU"/>
            </a:p>
          </p:txBody>
        </p:sp>
        <p:sp>
          <p:nvSpPr>
            <p:cNvPr id="11310" name="Freeform 46"/>
            <p:cNvSpPr>
              <a:spLocks/>
            </p:cNvSpPr>
            <p:nvPr/>
          </p:nvSpPr>
          <p:spPr bwMode="auto">
            <a:xfrm>
              <a:off x="4158" y="1174"/>
              <a:ext cx="38" cy="15"/>
            </a:xfrm>
            <a:custGeom>
              <a:avLst/>
              <a:gdLst/>
              <a:ahLst/>
              <a:cxnLst>
                <a:cxn ang="0">
                  <a:pos x="0" y="7"/>
                </a:cxn>
                <a:cxn ang="0">
                  <a:pos x="35" y="0"/>
                </a:cxn>
                <a:cxn ang="0">
                  <a:pos x="37" y="7"/>
                </a:cxn>
                <a:cxn ang="0">
                  <a:pos x="2" y="14"/>
                </a:cxn>
                <a:cxn ang="0">
                  <a:pos x="0" y="7"/>
                </a:cxn>
              </a:cxnLst>
              <a:rect l="0" t="0" r="r" b="b"/>
              <a:pathLst>
                <a:path w="38" h="15">
                  <a:moveTo>
                    <a:pt x="0" y="7"/>
                  </a:moveTo>
                  <a:lnTo>
                    <a:pt x="35" y="0"/>
                  </a:lnTo>
                  <a:lnTo>
                    <a:pt x="37" y="7"/>
                  </a:lnTo>
                  <a:lnTo>
                    <a:pt x="2" y="14"/>
                  </a:lnTo>
                  <a:lnTo>
                    <a:pt x="0" y="7"/>
                  </a:lnTo>
                </a:path>
              </a:pathLst>
            </a:custGeom>
            <a:noFill/>
            <a:ln w="9525" cap="flat" cmpd="sng">
              <a:solidFill>
                <a:schemeClr val="tx2"/>
              </a:solidFill>
              <a:prstDash val="solid"/>
              <a:round/>
              <a:headEnd/>
              <a:tailEnd/>
            </a:ln>
            <a:effectLst/>
          </p:spPr>
          <p:txBody>
            <a:bodyPr/>
            <a:lstStyle/>
            <a:p>
              <a:endParaRPr lang="hu-HU"/>
            </a:p>
          </p:txBody>
        </p:sp>
        <p:sp>
          <p:nvSpPr>
            <p:cNvPr id="11311" name="Freeform 47"/>
            <p:cNvSpPr>
              <a:spLocks/>
            </p:cNvSpPr>
            <p:nvPr/>
          </p:nvSpPr>
          <p:spPr bwMode="auto">
            <a:xfrm>
              <a:off x="4145" y="1189"/>
              <a:ext cx="11" cy="46"/>
            </a:xfrm>
            <a:custGeom>
              <a:avLst/>
              <a:gdLst/>
              <a:ahLst/>
              <a:cxnLst>
                <a:cxn ang="0">
                  <a:pos x="3" y="0"/>
                </a:cxn>
                <a:cxn ang="0">
                  <a:pos x="0" y="45"/>
                </a:cxn>
                <a:cxn ang="0">
                  <a:pos x="7" y="45"/>
                </a:cxn>
                <a:cxn ang="0">
                  <a:pos x="10" y="1"/>
                </a:cxn>
                <a:cxn ang="0">
                  <a:pos x="3" y="0"/>
                </a:cxn>
              </a:cxnLst>
              <a:rect l="0" t="0" r="r" b="b"/>
              <a:pathLst>
                <a:path w="11" h="46">
                  <a:moveTo>
                    <a:pt x="3" y="0"/>
                  </a:moveTo>
                  <a:lnTo>
                    <a:pt x="0" y="45"/>
                  </a:lnTo>
                  <a:lnTo>
                    <a:pt x="7" y="45"/>
                  </a:lnTo>
                  <a:lnTo>
                    <a:pt x="10" y="1"/>
                  </a:lnTo>
                  <a:lnTo>
                    <a:pt x="3" y="0"/>
                  </a:lnTo>
                </a:path>
              </a:pathLst>
            </a:custGeom>
            <a:noFill/>
            <a:ln w="9525" cap="flat" cmpd="sng">
              <a:solidFill>
                <a:schemeClr val="tx2"/>
              </a:solidFill>
              <a:prstDash val="solid"/>
              <a:round/>
              <a:headEnd/>
              <a:tailEnd/>
            </a:ln>
            <a:effectLst/>
          </p:spPr>
          <p:txBody>
            <a:bodyPr/>
            <a:lstStyle/>
            <a:p>
              <a:endParaRPr lang="hu-HU"/>
            </a:p>
          </p:txBody>
        </p:sp>
        <p:sp>
          <p:nvSpPr>
            <p:cNvPr id="11312" name="Freeform 48"/>
            <p:cNvSpPr>
              <a:spLocks/>
            </p:cNvSpPr>
            <p:nvPr/>
          </p:nvSpPr>
          <p:spPr bwMode="auto">
            <a:xfrm>
              <a:off x="3791" y="1128"/>
              <a:ext cx="73" cy="65"/>
            </a:xfrm>
            <a:custGeom>
              <a:avLst/>
              <a:gdLst/>
              <a:ahLst/>
              <a:cxnLst>
                <a:cxn ang="0">
                  <a:pos x="67" y="0"/>
                </a:cxn>
                <a:cxn ang="0">
                  <a:pos x="0" y="59"/>
                </a:cxn>
                <a:cxn ang="0">
                  <a:pos x="5" y="64"/>
                </a:cxn>
                <a:cxn ang="0">
                  <a:pos x="72" y="6"/>
                </a:cxn>
                <a:cxn ang="0">
                  <a:pos x="67" y="0"/>
                </a:cxn>
              </a:cxnLst>
              <a:rect l="0" t="0" r="r" b="b"/>
              <a:pathLst>
                <a:path w="73" h="65">
                  <a:moveTo>
                    <a:pt x="67" y="0"/>
                  </a:moveTo>
                  <a:lnTo>
                    <a:pt x="0" y="59"/>
                  </a:lnTo>
                  <a:lnTo>
                    <a:pt x="5" y="64"/>
                  </a:lnTo>
                  <a:lnTo>
                    <a:pt x="72" y="6"/>
                  </a:lnTo>
                  <a:lnTo>
                    <a:pt x="67" y="0"/>
                  </a:lnTo>
                </a:path>
              </a:pathLst>
            </a:custGeom>
            <a:noFill/>
            <a:ln w="9525" cap="flat" cmpd="sng">
              <a:solidFill>
                <a:schemeClr val="tx2"/>
              </a:solidFill>
              <a:prstDash val="solid"/>
              <a:round/>
              <a:headEnd/>
              <a:tailEnd/>
            </a:ln>
            <a:effectLst/>
          </p:spPr>
          <p:txBody>
            <a:bodyPr/>
            <a:lstStyle/>
            <a:p>
              <a:endParaRPr lang="hu-HU"/>
            </a:p>
          </p:txBody>
        </p:sp>
        <p:sp>
          <p:nvSpPr>
            <p:cNvPr id="11313" name="Freeform 49"/>
            <p:cNvSpPr>
              <a:spLocks/>
            </p:cNvSpPr>
            <p:nvPr/>
          </p:nvSpPr>
          <p:spPr bwMode="auto">
            <a:xfrm>
              <a:off x="3745" y="1178"/>
              <a:ext cx="50" cy="16"/>
            </a:xfrm>
            <a:custGeom>
              <a:avLst/>
              <a:gdLst/>
              <a:ahLst/>
              <a:cxnLst>
                <a:cxn ang="0">
                  <a:pos x="48" y="15"/>
                </a:cxn>
                <a:cxn ang="0">
                  <a:pos x="0" y="8"/>
                </a:cxn>
                <a:cxn ang="0">
                  <a:pos x="1" y="0"/>
                </a:cxn>
                <a:cxn ang="0">
                  <a:pos x="49" y="8"/>
                </a:cxn>
                <a:cxn ang="0">
                  <a:pos x="48" y="15"/>
                </a:cxn>
              </a:cxnLst>
              <a:rect l="0" t="0" r="r" b="b"/>
              <a:pathLst>
                <a:path w="50" h="16">
                  <a:moveTo>
                    <a:pt x="48" y="15"/>
                  </a:moveTo>
                  <a:lnTo>
                    <a:pt x="0" y="8"/>
                  </a:lnTo>
                  <a:lnTo>
                    <a:pt x="1" y="0"/>
                  </a:lnTo>
                  <a:lnTo>
                    <a:pt x="49" y="8"/>
                  </a:lnTo>
                  <a:lnTo>
                    <a:pt x="48" y="15"/>
                  </a:lnTo>
                </a:path>
              </a:pathLst>
            </a:custGeom>
            <a:noFill/>
            <a:ln w="9525" cap="flat" cmpd="sng">
              <a:solidFill>
                <a:schemeClr val="tx2"/>
              </a:solidFill>
              <a:prstDash val="solid"/>
              <a:round/>
              <a:headEnd/>
              <a:tailEnd/>
            </a:ln>
            <a:effectLst/>
          </p:spPr>
          <p:txBody>
            <a:bodyPr/>
            <a:lstStyle/>
            <a:p>
              <a:endParaRPr lang="hu-HU"/>
            </a:p>
          </p:txBody>
        </p:sp>
        <p:sp>
          <p:nvSpPr>
            <p:cNvPr id="11314" name="Freeform 50"/>
            <p:cNvSpPr>
              <a:spLocks/>
            </p:cNvSpPr>
            <p:nvPr/>
          </p:nvSpPr>
          <p:spPr bwMode="auto">
            <a:xfrm>
              <a:off x="3782" y="1198"/>
              <a:ext cx="16" cy="35"/>
            </a:xfrm>
            <a:custGeom>
              <a:avLst/>
              <a:gdLst/>
              <a:ahLst/>
              <a:cxnLst>
                <a:cxn ang="0">
                  <a:pos x="0" y="2"/>
                </a:cxn>
                <a:cxn ang="0">
                  <a:pos x="8" y="34"/>
                </a:cxn>
                <a:cxn ang="0">
                  <a:pos x="15" y="32"/>
                </a:cxn>
                <a:cxn ang="0">
                  <a:pos x="7" y="0"/>
                </a:cxn>
                <a:cxn ang="0">
                  <a:pos x="0" y="2"/>
                </a:cxn>
              </a:cxnLst>
              <a:rect l="0" t="0" r="r" b="b"/>
              <a:pathLst>
                <a:path w="16" h="35">
                  <a:moveTo>
                    <a:pt x="0" y="2"/>
                  </a:moveTo>
                  <a:lnTo>
                    <a:pt x="8" y="34"/>
                  </a:lnTo>
                  <a:lnTo>
                    <a:pt x="15" y="32"/>
                  </a:lnTo>
                  <a:lnTo>
                    <a:pt x="7" y="0"/>
                  </a:lnTo>
                  <a:lnTo>
                    <a:pt x="0" y="2"/>
                  </a:lnTo>
                </a:path>
              </a:pathLst>
            </a:custGeom>
            <a:noFill/>
            <a:ln w="9525" cap="flat" cmpd="sng">
              <a:solidFill>
                <a:schemeClr val="tx2"/>
              </a:solidFill>
              <a:prstDash val="solid"/>
              <a:round/>
              <a:headEnd/>
              <a:tailEnd/>
            </a:ln>
            <a:effectLst/>
          </p:spPr>
          <p:txBody>
            <a:bodyPr/>
            <a:lstStyle/>
            <a:p>
              <a:endParaRPr lang="hu-HU"/>
            </a:p>
          </p:txBody>
        </p:sp>
        <p:sp>
          <p:nvSpPr>
            <p:cNvPr id="11315" name="Freeform 51"/>
            <p:cNvSpPr>
              <a:spLocks/>
            </p:cNvSpPr>
            <p:nvPr/>
          </p:nvSpPr>
          <p:spPr bwMode="auto">
            <a:xfrm>
              <a:off x="3781" y="927"/>
              <a:ext cx="85" cy="54"/>
            </a:xfrm>
            <a:custGeom>
              <a:avLst/>
              <a:gdLst/>
              <a:ahLst/>
              <a:cxnLst>
                <a:cxn ang="0">
                  <a:pos x="80" y="53"/>
                </a:cxn>
                <a:cxn ang="0">
                  <a:pos x="0" y="6"/>
                </a:cxn>
                <a:cxn ang="0">
                  <a:pos x="4" y="0"/>
                </a:cxn>
                <a:cxn ang="0">
                  <a:pos x="84" y="46"/>
                </a:cxn>
                <a:cxn ang="0">
                  <a:pos x="80" y="53"/>
                </a:cxn>
              </a:cxnLst>
              <a:rect l="0" t="0" r="r" b="b"/>
              <a:pathLst>
                <a:path w="85" h="54">
                  <a:moveTo>
                    <a:pt x="80" y="53"/>
                  </a:moveTo>
                  <a:lnTo>
                    <a:pt x="0" y="6"/>
                  </a:lnTo>
                  <a:lnTo>
                    <a:pt x="4" y="0"/>
                  </a:lnTo>
                  <a:lnTo>
                    <a:pt x="84" y="46"/>
                  </a:lnTo>
                  <a:lnTo>
                    <a:pt x="80" y="53"/>
                  </a:lnTo>
                </a:path>
              </a:pathLst>
            </a:custGeom>
            <a:noFill/>
            <a:ln w="9525" cap="flat" cmpd="sng">
              <a:solidFill>
                <a:schemeClr val="tx2"/>
              </a:solidFill>
              <a:prstDash val="solid"/>
              <a:round/>
              <a:headEnd/>
              <a:tailEnd/>
            </a:ln>
            <a:effectLst/>
          </p:spPr>
          <p:txBody>
            <a:bodyPr/>
            <a:lstStyle/>
            <a:p>
              <a:endParaRPr lang="hu-HU"/>
            </a:p>
          </p:txBody>
        </p:sp>
        <p:sp>
          <p:nvSpPr>
            <p:cNvPr id="11316" name="Freeform 52"/>
            <p:cNvSpPr>
              <a:spLocks/>
            </p:cNvSpPr>
            <p:nvPr/>
          </p:nvSpPr>
          <p:spPr bwMode="auto">
            <a:xfrm>
              <a:off x="3742" y="926"/>
              <a:ext cx="43" cy="18"/>
            </a:xfrm>
            <a:custGeom>
              <a:avLst/>
              <a:gdLst/>
              <a:ahLst/>
              <a:cxnLst>
                <a:cxn ang="0">
                  <a:pos x="40" y="0"/>
                </a:cxn>
                <a:cxn ang="0">
                  <a:pos x="0" y="10"/>
                </a:cxn>
                <a:cxn ang="0">
                  <a:pos x="2" y="17"/>
                </a:cxn>
                <a:cxn ang="0">
                  <a:pos x="42" y="8"/>
                </a:cxn>
                <a:cxn ang="0">
                  <a:pos x="40" y="0"/>
                </a:cxn>
              </a:cxnLst>
              <a:rect l="0" t="0" r="r" b="b"/>
              <a:pathLst>
                <a:path w="43" h="18">
                  <a:moveTo>
                    <a:pt x="40" y="0"/>
                  </a:moveTo>
                  <a:lnTo>
                    <a:pt x="0" y="10"/>
                  </a:lnTo>
                  <a:lnTo>
                    <a:pt x="2" y="17"/>
                  </a:lnTo>
                  <a:lnTo>
                    <a:pt x="42" y="8"/>
                  </a:lnTo>
                  <a:lnTo>
                    <a:pt x="40" y="0"/>
                  </a:lnTo>
                </a:path>
              </a:pathLst>
            </a:custGeom>
            <a:noFill/>
            <a:ln w="9525" cap="flat" cmpd="sng">
              <a:solidFill>
                <a:schemeClr val="tx2"/>
              </a:solidFill>
              <a:prstDash val="solid"/>
              <a:round/>
              <a:headEnd/>
              <a:tailEnd/>
            </a:ln>
            <a:effectLst/>
          </p:spPr>
          <p:txBody>
            <a:bodyPr/>
            <a:lstStyle/>
            <a:p>
              <a:endParaRPr lang="hu-HU"/>
            </a:p>
          </p:txBody>
        </p:sp>
        <p:sp>
          <p:nvSpPr>
            <p:cNvPr id="11317" name="Freeform 53"/>
            <p:cNvSpPr>
              <a:spLocks/>
            </p:cNvSpPr>
            <p:nvPr/>
          </p:nvSpPr>
          <p:spPr bwMode="auto">
            <a:xfrm>
              <a:off x="3776" y="893"/>
              <a:ext cx="9" cy="36"/>
            </a:xfrm>
            <a:custGeom>
              <a:avLst/>
              <a:gdLst/>
              <a:ahLst/>
              <a:cxnLst>
                <a:cxn ang="0">
                  <a:pos x="0" y="35"/>
                </a:cxn>
                <a:cxn ang="0">
                  <a:pos x="0" y="0"/>
                </a:cxn>
                <a:cxn ang="0">
                  <a:pos x="8" y="0"/>
                </a:cxn>
                <a:cxn ang="0">
                  <a:pos x="8" y="35"/>
                </a:cxn>
                <a:cxn ang="0">
                  <a:pos x="0" y="35"/>
                </a:cxn>
              </a:cxnLst>
              <a:rect l="0" t="0" r="r" b="b"/>
              <a:pathLst>
                <a:path w="9" h="36">
                  <a:moveTo>
                    <a:pt x="0" y="35"/>
                  </a:moveTo>
                  <a:lnTo>
                    <a:pt x="0" y="0"/>
                  </a:lnTo>
                  <a:lnTo>
                    <a:pt x="8" y="0"/>
                  </a:lnTo>
                  <a:lnTo>
                    <a:pt x="8" y="35"/>
                  </a:lnTo>
                  <a:lnTo>
                    <a:pt x="0" y="35"/>
                  </a:lnTo>
                </a:path>
              </a:pathLst>
            </a:custGeom>
            <a:noFill/>
            <a:ln w="9525" cap="flat" cmpd="sng">
              <a:solidFill>
                <a:schemeClr val="tx2"/>
              </a:solidFill>
              <a:prstDash val="solid"/>
              <a:round/>
              <a:headEnd/>
              <a:tailEnd/>
            </a:ln>
            <a:effectLst/>
          </p:spPr>
          <p:txBody>
            <a:bodyPr/>
            <a:lstStyle/>
            <a:p>
              <a:endParaRPr lang="hu-HU"/>
            </a:p>
          </p:txBody>
        </p:sp>
      </p:grpSp>
      <p:grpSp>
        <p:nvGrpSpPr>
          <p:cNvPr id="11318" name="Group 54"/>
          <p:cNvGrpSpPr>
            <a:grpSpLocks/>
          </p:cNvGrpSpPr>
          <p:nvPr/>
        </p:nvGrpSpPr>
        <p:grpSpPr bwMode="auto">
          <a:xfrm>
            <a:off x="4619625" y="1811338"/>
            <a:ext cx="800100" cy="814387"/>
            <a:chOff x="2910" y="1141"/>
            <a:chExt cx="504" cy="513"/>
          </a:xfrm>
        </p:grpSpPr>
        <p:sp>
          <p:nvSpPr>
            <p:cNvPr id="11319" name="Oval 55"/>
            <p:cNvSpPr>
              <a:spLocks noChangeArrowheads="1"/>
            </p:cNvSpPr>
            <p:nvPr/>
          </p:nvSpPr>
          <p:spPr bwMode="auto">
            <a:xfrm>
              <a:off x="3003" y="1254"/>
              <a:ext cx="290" cy="284"/>
            </a:xfrm>
            <a:prstGeom prst="ellipse">
              <a:avLst/>
            </a:prstGeom>
            <a:noFill/>
            <a:ln w="9525">
              <a:solidFill>
                <a:schemeClr val="tx2"/>
              </a:solidFill>
              <a:round/>
              <a:headEnd/>
              <a:tailEnd/>
            </a:ln>
            <a:effectLst/>
          </p:spPr>
          <p:txBody>
            <a:bodyPr wrap="none" anchor="ctr"/>
            <a:lstStyle/>
            <a:p>
              <a:endParaRPr lang="hu-HU"/>
            </a:p>
          </p:txBody>
        </p:sp>
        <p:sp>
          <p:nvSpPr>
            <p:cNvPr id="11320" name="Oval 56" descr="Vastag átlós felfelé"/>
            <p:cNvSpPr>
              <a:spLocks noChangeArrowheads="1"/>
            </p:cNvSpPr>
            <p:nvPr/>
          </p:nvSpPr>
          <p:spPr bwMode="auto">
            <a:xfrm>
              <a:off x="3042" y="1318"/>
              <a:ext cx="139" cy="137"/>
            </a:xfrm>
            <a:prstGeom prst="ellipse">
              <a:avLst/>
            </a:prstGeom>
            <a:pattFill prst="wdUpDiag">
              <a:fgClr>
                <a:schemeClr val="tx2"/>
              </a:fgClr>
              <a:bgClr>
                <a:schemeClr val="bg1"/>
              </a:bgClr>
            </a:pattFill>
            <a:ln w="9525">
              <a:solidFill>
                <a:schemeClr val="tx2"/>
              </a:solidFill>
              <a:round/>
              <a:headEnd/>
              <a:tailEnd/>
            </a:ln>
            <a:effectLst/>
          </p:spPr>
          <p:txBody>
            <a:bodyPr wrap="none" anchor="ctr"/>
            <a:lstStyle/>
            <a:p>
              <a:endParaRPr lang="hu-HU"/>
            </a:p>
          </p:txBody>
        </p:sp>
        <p:sp>
          <p:nvSpPr>
            <p:cNvPr id="11321" name="Freeform 57"/>
            <p:cNvSpPr>
              <a:spLocks/>
            </p:cNvSpPr>
            <p:nvPr/>
          </p:nvSpPr>
          <p:spPr bwMode="auto">
            <a:xfrm>
              <a:off x="3137" y="1170"/>
              <a:ext cx="9" cy="95"/>
            </a:xfrm>
            <a:custGeom>
              <a:avLst/>
              <a:gdLst/>
              <a:ahLst/>
              <a:cxnLst>
                <a:cxn ang="0">
                  <a:pos x="0" y="0"/>
                </a:cxn>
                <a:cxn ang="0">
                  <a:pos x="0" y="94"/>
                </a:cxn>
                <a:cxn ang="0">
                  <a:pos x="8" y="94"/>
                </a:cxn>
                <a:cxn ang="0">
                  <a:pos x="8" y="0"/>
                </a:cxn>
                <a:cxn ang="0">
                  <a:pos x="0" y="0"/>
                </a:cxn>
              </a:cxnLst>
              <a:rect l="0" t="0" r="r" b="b"/>
              <a:pathLst>
                <a:path w="9" h="95">
                  <a:moveTo>
                    <a:pt x="0" y="0"/>
                  </a:moveTo>
                  <a:lnTo>
                    <a:pt x="0" y="94"/>
                  </a:lnTo>
                  <a:lnTo>
                    <a:pt x="8" y="94"/>
                  </a:lnTo>
                  <a:lnTo>
                    <a:pt x="8" y="0"/>
                  </a:lnTo>
                  <a:lnTo>
                    <a:pt x="0" y="0"/>
                  </a:lnTo>
                </a:path>
              </a:pathLst>
            </a:custGeom>
            <a:noFill/>
            <a:ln w="9525" cap="flat" cmpd="sng">
              <a:solidFill>
                <a:schemeClr val="tx2"/>
              </a:solidFill>
              <a:prstDash val="solid"/>
              <a:round/>
              <a:headEnd/>
              <a:tailEnd/>
            </a:ln>
            <a:effectLst/>
          </p:spPr>
          <p:txBody>
            <a:bodyPr/>
            <a:lstStyle/>
            <a:p>
              <a:endParaRPr lang="hu-HU"/>
            </a:p>
          </p:txBody>
        </p:sp>
        <p:sp>
          <p:nvSpPr>
            <p:cNvPr id="11322" name="Freeform 58"/>
            <p:cNvSpPr>
              <a:spLocks/>
            </p:cNvSpPr>
            <p:nvPr/>
          </p:nvSpPr>
          <p:spPr bwMode="auto">
            <a:xfrm>
              <a:off x="3096" y="1143"/>
              <a:ext cx="51" cy="34"/>
            </a:xfrm>
            <a:custGeom>
              <a:avLst/>
              <a:gdLst/>
              <a:ahLst/>
              <a:cxnLst>
                <a:cxn ang="0">
                  <a:pos x="0" y="6"/>
                </a:cxn>
                <a:cxn ang="0">
                  <a:pos x="46" y="33"/>
                </a:cxn>
                <a:cxn ang="0">
                  <a:pos x="50" y="27"/>
                </a:cxn>
                <a:cxn ang="0">
                  <a:pos x="4" y="0"/>
                </a:cxn>
                <a:cxn ang="0">
                  <a:pos x="0" y="6"/>
                </a:cxn>
              </a:cxnLst>
              <a:rect l="0" t="0" r="r" b="b"/>
              <a:pathLst>
                <a:path w="51" h="34">
                  <a:moveTo>
                    <a:pt x="0" y="6"/>
                  </a:moveTo>
                  <a:lnTo>
                    <a:pt x="46" y="33"/>
                  </a:lnTo>
                  <a:lnTo>
                    <a:pt x="50" y="27"/>
                  </a:lnTo>
                  <a:lnTo>
                    <a:pt x="4" y="0"/>
                  </a:lnTo>
                  <a:lnTo>
                    <a:pt x="0" y="6"/>
                  </a:lnTo>
                </a:path>
              </a:pathLst>
            </a:custGeom>
            <a:noFill/>
            <a:ln w="9525" cap="flat" cmpd="sng">
              <a:solidFill>
                <a:schemeClr val="tx2"/>
              </a:solidFill>
              <a:prstDash val="solid"/>
              <a:round/>
              <a:headEnd/>
              <a:tailEnd/>
            </a:ln>
            <a:effectLst/>
          </p:spPr>
          <p:txBody>
            <a:bodyPr/>
            <a:lstStyle/>
            <a:p>
              <a:endParaRPr lang="hu-HU"/>
            </a:p>
          </p:txBody>
        </p:sp>
        <p:sp>
          <p:nvSpPr>
            <p:cNvPr id="11323" name="Freeform 59"/>
            <p:cNvSpPr>
              <a:spLocks/>
            </p:cNvSpPr>
            <p:nvPr/>
          </p:nvSpPr>
          <p:spPr bwMode="auto">
            <a:xfrm>
              <a:off x="3144" y="1141"/>
              <a:ext cx="41" cy="38"/>
            </a:xfrm>
            <a:custGeom>
              <a:avLst/>
              <a:gdLst/>
              <a:ahLst/>
              <a:cxnLst>
                <a:cxn ang="0">
                  <a:pos x="0" y="32"/>
                </a:cxn>
                <a:cxn ang="0">
                  <a:pos x="34" y="0"/>
                </a:cxn>
                <a:cxn ang="0">
                  <a:pos x="40" y="5"/>
                </a:cxn>
                <a:cxn ang="0">
                  <a:pos x="5" y="37"/>
                </a:cxn>
                <a:cxn ang="0">
                  <a:pos x="0" y="32"/>
                </a:cxn>
              </a:cxnLst>
              <a:rect l="0" t="0" r="r" b="b"/>
              <a:pathLst>
                <a:path w="41" h="38">
                  <a:moveTo>
                    <a:pt x="0" y="32"/>
                  </a:moveTo>
                  <a:lnTo>
                    <a:pt x="34" y="0"/>
                  </a:lnTo>
                  <a:lnTo>
                    <a:pt x="40" y="5"/>
                  </a:lnTo>
                  <a:lnTo>
                    <a:pt x="5" y="37"/>
                  </a:lnTo>
                  <a:lnTo>
                    <a:pt x="0" y="32"/>
                  </a:lnTo>
                </a:path>
              </a:pathLst>
            </a:custGeom>
            <a:noFill/>
            <a:ln w="9525" cap="flat" cmpd="sng">
              <a:solidFill>
                <a:schemeClr val="tx2"/>
              </a:solidFill>
              <a:prstDash val="solid"/>
              <a:round/>
              <a:headEnd/>
              <a:tailEnd/>
            </a:ln>
            <a:effectLst/>
          </p:spPr>
          <p:txBody>
            <a:bodyPr/>
            <a:lstStyle/>
            <a:p>
              <a:endParaRPr lang="hu-HU"/>
            </a:p>
          </p:txBody>
        </p:sp>
        <p:sp>
          <p:nvSpPr>
            <p:cNvPr id="11324" name="Freeform 60"/>
            <p:cNvSpPr>
              <a:spLocks/>
            </p:cNvSpPr>
            <p:nvPr/>
          </p:nvSpPr>
          <p:spPr bwMode="auto">
            <a:xfrm>
              <a:off x="3248" y="1224"/>
              <a:ext cx="75" cy="65"/>
            </a:xfrm>
            <a:custGeom>
              <a:avLst/>
              <a:gdLst/>
              <a:ahLst/>
              <a:cxnLst>
                <a:cxn ang="0">
                  <a:pos x="0" y="59"/>
                </a:cxn>
                <a:cxn ang="0">
                  <a:pos x="70" y="0"/>
                </a:cxn>
                <a:cxn ang="0">
                  <a:pos x="74" y="6"/>
                </a:cxn>
                <a:cxn ang="0">
                  <a:pos x="5" y="64"/>
                </a:cxn>
                <a:cxn ang="0">
                  <a:pos x="0" y="59"/>
                </a:cxn>
              </a:cxnLst>
              <a:rect l="0" t="0" r="r" b="b"/>
              <a:pathLst>
                <a:path w="75" h="65">
                  <a:moveTo>
                    <a:pt x="0" y="59"/>
                  </a:moveTo>
                  <a:lnTo>
                    <a:pt x="70" y="0"/>
                  </a:lnTo>
                  <a:lnTo>
                    <a:pt x="74" y="6"/>
                  </a:lnTo>
                  <a:lnTo>
                    <a:pt x="5" y="64"/>
                  </a:lnTo>
                  <a:lnTo>
                    <a:pt x="0" y="59"/>
                  </a:lnTo>
                </a:path>
              </a:pathLst>
            </a:custGeom>
            <a:noFill/>
            <a:ln w="9525" cap="flat" cmpd="sng">
              <a:solidFill>
                <a:schemeClr val="tx2"/>
              </a:solidFill>
              <a:prstDash val="solid"/>
              <a:round/>
              <a:headEnd/>
              <a:tailEnd/>
            </a:ln>
            <a:effectLst/>
          </p:spPr>
          <p:txBody>
            <a:bodyPr/>
            <a:lstStyle/>
            <a:p>
              <a:endParaRPr lang="hu-HU"/>
            </a:p>
          </p:txBody>
        </p:sp>
        <p:sp>
          <p:nvSpPr>
            <p:cNvPr id="11325" name="Freeform 61"/>
            <p:cNvSpPr>
              <a:spLocks/>
            </p:cNvSpPr>
            <p:nvPr/>
          </p:nvSpPr>
          <p:spPr bwMode="auto">
            <a:xfrm>
              <a:off x="3311" y="1185"/>
              <a:ext cx="14" cy="38"/>
            </a:xfrm>
            <a:custGeom>
              <a:avLst/>
              <a:gdLst/>
              <a:ahLst/>
              <a:cxnLst>
                <a:cxn ang="0">
                  <a:pos x="5" y="37"/>
                </a:cxn>
                <a:cxn ang="0">
                  <a:pos x="0" y="1"/>
                </a:cxn>
                <a:cxn ang="0">
                  <a:pos x="7" y="0"/>
                </a:cxn>
                <a:cxn ang="0">
                  <a:pos x="13" y="37"/>
                </a:cxn>
                <a:cxn ang="0">
                  <a:pos x="5" y="37"/>
                </a:cxn>
              </a:cxnLst>
              <a:rect l="0" t="0" r="r" b="b"/>
              <a:pathLst>
                <a:path w="14" h="38">
                  <a:moveTo>
                    <a:pt x="5" y="37"/>
                  </a:moveTo>
                  <a:lnTo>
                    <a:pt x="0" y="1"/>
                  </a:lnTo>
                  <a:lnTo>
                    <a:pt x="7" y="0"/>
                  </a:lnTo>
                  <a:lnTo>
                    <a:pt x="13" y="37"/>
                  </a:lnTo>
                  <a:lnTo>
                    <a:pt x="5" y="37"/>
                  </a:lnTo>
                </a:path>
              </a:pathLst>
            </a:custGeom>
            <a:noFill/>
            <a:ln w="9525" cap="flat" cmpd="sng">
              <a:solidFill>
                <a:schemeClr val="tx2"/>
              </a:solidFill>
              <a:prstDash val="solid"/>
              <a:round/>
              <a:headEnd/>
              <a:tailEnd/>
            </a:ln>
            <a:effectLst/>
          </p:spPr>
          <p:txBody>
            <a:bodyPr/>
            <a:lstStyle/>
            <a:p>
              <a:endParaRPr lang="hu-HU"/>
            </a:p>
          </p:txBody>
        </p:sp>
        <p:sp>
          <p:nvSpPr>
            <p:cNvPr id="11326" name="Freeform 62"/>
            <p:cNvSpPr>
              <a:spLocks/>
            </p:cNvSpPr>
            <p:nvPr/>
          </p:nvSpPr>
          <p:spPr bwMode="auto">
            <a:xfrm>
              <a:off x="3317" y="1228"/>
              <a:ext cx="44" cy="9"/>
            </a:xfrm>
            <a:custGeom>
              <a:avLst/>
              <a:gdLst/>
              <a:ahLst/>
              <a:cxnLst>
                <a:cxn ang="0">
                  <a:pos x="0" y="8"/>
                </a:cxn>
                <a:cxn ang="0">
                  <a:pos x="43" y="8"/>
                </a:cxn>
                <a:cxn ang="0">
                  <a:pos x="43" y="0"/>
                </a:cxn>
                <a:cxn ang="0">
                  <a:pos x="0" y="0"/>
                </a:cxn>
                <a:cxn ang="0">
                  <a:pos x="0" y="8"/>
                </a:cxn>
              </a:cxnLst>
              <a:rect l="0" t="0" r="r" b="b"/>
              <a:pathLst>
                <a:path w="44" h="9">
                  <a:moveTo>
                    <a:pt x="0" y="8"/>
                  </a:moveTo>
                  <a:lnTo>
                    <a:pt x="43" y="8"/>
                  </a:lnTo>
                  <a:lnTo>
                    <a:pt x="43" y="0"/>
                  </a:lnTo>
                  <a:lnTo>
                    <a:pt x="0" y="0"/>
                  </a:lnTo>
                  <a:lnTo>
                    <a:pt x="0" y="8"/>
                  </a:lnTo>
                </a:path>
              </a:pathLst>
            </a:custGeom>
            <a:noFill/>
            <a:ln w="9525" cap="flat" cmpd="sng">
              <a:solidFill>
                <a:schemeClr val="tx2"/>
              </a:solidFill>
              <a:prstDash val="solid"/>
              <a:round/>
              <a:headEnd/>
              <a:tailEnd/>
            </a:ln>
            <a:effectLst/>
          </p:spPr>
          <p:txBody>
            <a:bodyPr/>
            <a:lstStyle/>
            <a:p>
              <a:endParaRPr lang="hu-HU"/>
            </a:p>
          </p:txBody>
        </p:sp>
        <p:sp>
          <p:nvSpPr>
            <p:cNvPr id="11327" name="Freeform 63"/>
            <p:cNvSpPr>
              <a:spLocks/>
            </p:cNvSpPr>
            <p:nvPr/>
          </p:nvSpPr>
          <p:spPr bwMode="auto">
            <a:xfrm>
              <a:off x="3242" y="1280"/>
              <a:ext cx="13" cy="18"/>
            </a:xfrm>
            <a:custGeom>
              <a:avLst/>
              <a:gdLst/>
              <a:ahLst/>
              <a:cxnLst>
                <a:cxn ang="0">
                  <a:pos x="5" y="0"/>
                </a:cxn>
                <a:cxn ang="0">
                  <a:pos x="0" y="14"/>
                </a:cxn>
                <a:cxn ang="0">
                  <a:pos x="6" y="17"/>
                </a:cxn>
                <a:cxn ang="0">
                  <a:pos x="12" y="2"/>
                </a:cxn>
                <a:cxn ang="0">
                  <a:pos x="5" y="0"/>
                </a:cxn>
              </a:cxnLst>
              <a:rect l="0" t="0" r="r" b="b"/>
              <a:pathLst>
                <a:path w="13" h="18">
                  <a:moveTo>
                    <a:pt x="5" y="0"/>
                  </a:moveTo>
                  <a:lnTo>
                    <a:pt x="0" y="14"/>
                  </a:lnTo>
                  <a:lnTo>
                    <a:pt x="6" y="17"/>
                  </a:lnTo>
                  <a:lnTo>
                    <a:pt x="12" y="2"/>
                  </a:lnTo>
                  <a:lnTo>
                    <a:pt x="5" y="0"/>
                  </a:lnTo>
                </a:path>
              </a:pathLst>
            </a:custGeom>
            <a:noFill/>
            <a:ln w="9525" cap="flat" cmpd="sng">
              <a:solidFill>
                <a:schemeClr val="tx2"/>
              </a:solidFill>
              <a:prstDash val="solid"/>
              <a:round/>
              <a:headEnd/>
              <a:tailEnd/>
            </a:ln>
            <a:effectLst/>
          </p:spPr>
          <p:txBody>
            <a:bodyPr/>
            <a:lstStyle/>
            <a:p>
              <a:endParaRPr lang="hu-HU"/>
            </a:p>
          </p:txBody>
        </p:sp>
        <p:sp>
          <p:nvSpPr>
            <p:cNvPr id="11328" name="Freeform 64"/>
            <p:cNvSpPr>
              <a:spLocks/>
            </p:cNvSpPr>
            <p:nvPr/>
          </p:nvSpPr>
          <p:spPr bwMode="auto">
            <a:xfrm>
              <a:off x="3285" y="1375"/>
              <a:ext cx="76" cy="8"/>
            </a:xfrm>
            <a:custGeom>
              <a:avLst/>
              <a:gdLst/>
              <a:ahLst/>
              <a:cxnLst>
                <a:cxn ang="0">
                  <a:pos x="0" y="7"/>
                </a:cxn>
                <a:cxn ang="0">
                  <a:pos x="75" y="7"/>
                </a:cxn>
                <a:cxn ang="0">
                  <a:pos x="75" y="0"/>
                </a:cxn>
                <a:cxn ang="0">
                  <a:pos x="0" y="0"/>
                </a:cxn>
                <a:cxn ang="0">
                  <a:pos x="0" y="7"/>
                </a:cxn>
              </a:cxnLst>
              <a:rect l="0" t="0" r="r" b="b"/>
              <a:pathLst>
                <a:path w="76" h="8">
                  <a:moveTo>
                    <a:pt x="0" y="7"/>
                  </a:moveTo>
                  <a:lnTo>
                    <a:pt x="75" y="7"/>
                  </a:lnTo>
                  <a:lnTo>
                    <a:pt x="75" y="0"/>
                  </a:lnTo>
                  <a:lnTo>
                    <a:pt x="0" y="0"/>
                  </a:lnTo>
                  <a:lnTo>
                    <a:pt x="0" y="7"/>
                  </a:lnTo>
                </a:path>
              </a:pathLst>
            </a:custGeom>
            <a:noFill/>
            <a:ln w="9525" cap="flat" cmpd="sng">
              <a:solidFill>
                <a:schemeClr val="tx2"/>
              </a:solidFill>
              <a:prstDash val="solid"/>
              <a:round/>
              <a:headEnd/>
              <a:tailEnd/>
            </a:ln>
            <a:effectLst/>
          </p:spPr>
          <p:txBody>
            <a:bodyPr/>
            <a:lstStyle/>
            <a:p>
              <a:endParaRPr lang="hu-HU"/>
            </a:p>
          </p:txBody>
        </p:sp>
        <p:sp>
          <p:nvSpPr>
            <p:cNvPr id="11329" name="Freeform 65"/>
            <p:cNvSpPr>
              <a:spLocks/>
            </p:cNvSpPr>
            <p:nvPr/>
          </p:nvSpPr>
          <p:spPr bwMode="auto">
            <a:xfrm>
              <a:off x="3354" y="1378"/>
              <a:ext cx="26" cy="10"/>
            </a:xfrm>
            <a:custGeom>
              <a:avLst/>
              <a:gdLst/>
              <a:ahLst/>
              <a:cxnLst>
                <a:cxn ang="0">
                  <a:pos x="0" y="2"/>
                </a:cxn>
                <a:cxn ang="0">
                  <a:pos x="24" y="0"/>
                </a:cxn>
                <a:cxn ang="0">
                  <a:pos x="25" y="7"/>
                </a:cxn>
                <a:cxn ang="0">
                  <a:pos x="1" y="9"/>
                </a:cxn>
                <a:cxn ang="0">
                  <a:pos x="0" y="2"/>
                </a:cxn>
              </a:cxnLst>
              <a:rect l="0" t="0" r="r" b="b"/>
              <a:pathLst>
                <a:path w="26" h="10">
                  <a:moveTo>
                    <a:pt x="0" y="2"/>
                  </a:moveTo>
                  <a:lnTo>
                    <a:pt x="24" y="0"/>
                  </a:lnTo>
                  <a:lnTo>
                    <a:pt x="25" y="7"/>
                  </a:lnTo>
                  <a:lnTo>
                    <a:pt x="1" y="9"/>
                  </a:lnTo>
                  <a:lnTo>
                    <a:pt x="0" y="2"/>
                  </a:lnTo>
                </a:path>
              </a:pathLst>
            </a:custGeom>
            <a:noFill/>
            <a:ln w="9525" cap="flat" cmpd="sng">
              <a:solidFill>
                <a:schemeClr val="tx2"/>
              </a:solidFill>
              <a:prstDash val="solid"/>
              <a:round/>
              <a:headEnd/>
              <a:tailEnd/>
            </a:ln>
            <a:effectLst/>
          </p:spPr>
          <p:txBody>
            <a:bodyPr/>
            <a:lstStyle/>
            <a:p>
              <a:endParaRPr lang="hu-HU"/>
            </a:p>
          </p:txBody>
        </p:sp>
        <p:sp>
          <p:nvSpPr>
            <p:cNvPr id="11330" name="Freeform 66"/>
            <p:cNvSpPr>
              <a:spLocks/>
            </p:cNvSpPr>
            <p:nvPr/>
          </p:nvSpPr>
          <p:spPr bwMode="auto">
            <a:xfrm>
              <a:off x="3373" y="1342"/>
              <a:ext cx="31" cy="40"/>
            </a:xfrm>
            <a:custGeom>
              <a:avLst/>
              <a:gdLst/>
              <a:ahLst/>
              <a:cxnLst>
                <a:cxn ang="0">
                  <a:pos x="0" y="34"/>
                </a:cxn>
                <a:cxn ang="0">
                  <a:pos x="24" y="0"/>
                </a:cxn>
                <a:cxn ang="0">
                  <a:pos x="30" y="5"/>
                </a:cxn>
                <a:cxn ang="0">
                  <a:pos x="6" y="39"/>
                </a:cxn>
                <a:cxn ang="0">
                  <a:pos x="0" y="34"/>
                </a:cxn>
              </a:cxnLst>
              <a:rect l="0" t="0" r="r" b="b"/>
              <a:pathLst>
                <a:path w="31" h="40">
                  <a:moveTo>
                    <a:pt x="0" y="34"/>
                  </a:moveTo>
                  <a:lnTo>
                    <a:pt x="24" y="0"/>
                  </a:lnTo>
                  <a:lnTo>
                    <a:pt x="30" y="5"/>
                  </a:lnTo>
                  <a:lnTo>
                    <a:pt x="6" y="39"/>
                  </a:lnTo>
                  <a:lnTo>
                    <a:pt x="0" y="34"/>
                  </a:lnTo>
                </a:path>
              </a:pathLst>
            </a:custGeom>
            <a:noFill/>
            <a:ln w="9525" cap="flat" cmpd="sng">
              <a:solidFill>
                <a:schemeClr val="tx2"/>
              </a:solidFill>
              <a:prstDash val="solid"/>
              <a:round/>
              <a:headEnd/>
              <a:tailEnd/>
            </a:ln>
            <a:effectLst/>
          </p:spPr>
          <p:txBody>
            <a:bodyPr/>
            <a:lstStyle/>
            <a:p>
              <a:endParaRPr lang="hu-HU"/>
            </a:p>
          </p:txBody>
        </p:sp>
        <p:sp>
          <p:nvSpPr>
            <p:cNvPr id="11331" name="Freeform 67"/>
            <p:cNvSpPr>
              <a:spLocks/>
            </p:cNvSpPr>
            <p:nvPr/>
          </p:nvSpPr>
          <p:spPr bwMode="auto">
            <a:xfrm>
              <a:off x="3374" y="1384"/>
              <a:ext cx="40" cy="35"/>
            </a:xfrm>
            <a:custGeom>
              <a:avLst/>
              <a:gdLst/>
              <a:ahLst/>
              <a:cxnLst>
                <a:cxn ang="0">
                  <a:pos x="0" y="5"/>
                </a:cxn>
                <a:cxn ang="0">
                  <a:pos x="34" y="34"/>
                </a:cxn>
                <a:cxn ang="0">
                  <a:pos x="39" y="29"/>
                </a:cxn>
                <a:cxn ang="0">
                  <a:pos x="4" y="0"/>
                </a:cxn>
                <a:cxn ang="0">
                  <a:pos x="0" y="5"/>
                </a:cxn>
              </a:cxnLst>
              <a:rect l="0" t="0" r="r" b="b"/>
              <a:pathLst>
                <a:path w="40" h="35">
                  <a:moveTo>
                    <a:pt x="0" y="5"/>
                  </a:moveTo>
                  <a:lnTo>
                    <a:pt x="34" y="34"/>
                  </a:lnTo>
                  <a:lnTo>
                    <a:pt x="39" y="29"/>
                  </a:lnTo>
                  <a:lnTo>
                    <a:pt x="4" y="0"/>
                  </a:lnTo>
                  <a:lnTo>
                    <a:pt x="0" y="5"/>
                  </a:lnTo>
                </a:path>
              </a:pathLst>
            </a:custGeom>
            <a:noFill/>
            <a:ln w="9525" cap="flat" cmpd="sng">
              <a:solidFill>
                <a:schemeClr val="tx2"/>
              </a:solidFill>
              <a:prstDash val="solid"/>
              <a:round/>
              <a:headEnd/>
              <a:tailEnd/>
            </a:ln>
            <a:effectLst/>
          </p:spPr>
          <p:txBody>
            <a:bodyPr/>
            <a:lstStyle/>
            <a:p>
              <a:endParaRPr lang="hu-HU"/>
            </a:p>
          </p:txBody>
        </p:sp>
        <p:sp>
          <p:nvSpPr>
            <p:cNvPr id="11332" name="Freeform 68"/>
            <p:cNvSpPr>
              <a:spLocks/>
            </p:cNvSpPr>
            <p:nvPr/>
          </p:nvSpPr>
          <p:spPr bwMode="auto">
            <a:xfrm>
              <a:off x="3145" y="1521"/>
              <a:ext cx="9" cy="96"/>
            </a:xfrm>
            <a:custGeom>
              <a:avLst/>
              <a:gdLst/>
              <a:ahLst/>
              <a:cxnLst>
                <a:cxn ang="0">
                  <a:pos x="0" y="0"/>
                </a:cxn>
                <a:cxn ang="0">
                  <a:pos x="0" y="95"/>
                </a:cxn>
                <a:cxn ang="0">
                  <a:pos x="8" y="95"/>
                </a:cxn>
                <a:cxn ang="0">
                  <a:pos x="8" y="0"/>
                </a:cxn>
                <a:cxn ang="0">
                  <a:pos x="0" y="0"/>
                </a:cxn>
              </a:cxnLst>
              <a:rect l="0" t="0" r="r" b="b"/>
              <a:pathLst>
                <a:path w="9" h="96">
                  <a:moveTo>
                    <a:pt x="0" y="0"/>
                  </a:moveTo>
                  <a:lnTo>
                    <a:pt x="0" y="95"/>
                  </a:lnTo>
                  <a:lnTo>
                    <a:pt x="8" y="95"/>
                  </a:lnTo>
                  <a:lnTo>
                    <a:pt x="8" y="0"/>
                  </a:lnTo>
                  <a:lnTo>
                    <a:pt x="0" y="0"/>
                  </a:lnTo>
                </a:path>
              </a:pathLst>
            </a:custGeom>
            <a:noFill/>
            <a:ln w="9525" cap="flat" cmpd="sng">
              <a:solidFill>
                <a:schemeClr val="tx2"/>
              </a:solidFill>
              <a:prstDash val="solid"/>
              <a:round/>
              <a:headEnd/>
              <a:tailEnd/>
            </a:ln>
            <a:effectLst/>
          </p:spPr>
          <p:txBody>
            <a:bodyPr/>
            <a:lstStyle/>
            <a:p>
              <a:endParaRPr lang="hu-HU"/>
            </a:p>
          </p:txBody>
        </p:sp>
        <p:sp>
          <p:nvSpPr>
            <p:cNvPr id="11333" name="Freeform 69"/>
            <p:cNvSpPr>
              <a:spLocks/>
            </p:cNvSpPr>
            <p:nvPr/>
          </p:nvSpPr>
          <p:spPr bwMode="auto">
            <a:xfrm>
              <a:off x="3106" y="1614"/>
              <a:ext cx="33" cy="40"/>
            </a:xfrm>
            <a:custGeom>
              <a:avLst/>
              <a:gdLst/>
              <a:ahLst/>
              <a:cxnLst>
                <a:cxn ang="0">
                  <a:pos x="26" y="0"/>
                </a:cxn>
                <a:cxn ang="0">
                  <a:pos x="0" y="34"/>
                </a:cxn>
                <a:cxn ang="0">
                  <a:pos x="6" y="39"/>
                </a:cxn>
                <a:cxn ang="0">
                  <a:pos x="32" y="5"/>
                </a:cxn>
                <a:cxn ang="0">
                  <a:pos x="26" y="0"/>
                </a:cxn>
              </a:cxnLst>
              <a:rect l="0" t="0" r="r" b="b"/>
              <a:pathLst>
                <a:path w="33" h="40">
                  <a:moveTo>
                    <a:pt x="26" y="0"/>
                  </a:moveTo>
                  <a:lnTo>
                    <a:pt x="0" y="34"/>
                  </a:lnTo>
                  <a:lnTo>
                    <a:pt x="6" y="39"/>
                  </a:lnTo>
                  <a:lnTo>
                    <a:pt x="32" y="5"/>
                  </a:lnTo>
                  <a:lnTo>
                    <a:pt x="26" y="0"/>
                  </a:lnTo>
                </a:path>
              </a:pathLst>
            </a:custGeom>
            <a:noFill/>
            <a:ln w="9525" cap="flat" cmpd="sng">
              <a:solidFill>
                <a:schemeClr val="tx2"/>
              </a:solidFill>
              <a:prstDash val="solid"/>
              <a:round/>
              <a:headEnd/>
              <a:tailEnd/>
            </a:ln>
            <a:effectLst/>
          </p:spPr>
          <p:txBody>
            <a:bodyPr/>
            <a:lstStyle/>
            <a:p>
              <a:endParaRPr lang="hu-HU"/>
            </a:p>
          </p:txBody>
        </p:sp>
        <p:sp>
          <p:nvSpPr>
            <p:cNvPr id="11334" name="Freeform 70"/>
            <p:cNvSpPr>
              <a:spLocks/>
            </p:cNvSpPr>
            <p:nvPr/>
          </p:nvSpPr>
          <p:spPr bwMode="auto">
            <a:xfrm>
              <a:off x="3151" y="1619"/>
              <a:ext cx="29" cy="35"/>
            </a:xfrm>
            <a:custGeom>
              <a:avLst/>
              <a:gdLst/>
              <a:ahLst/>
              <a:cxnLst>
                <a:cxn ang="0">
                  <a:pos x="0" y="5"/>
                </a:cxn>
                <a:cxn ang="0">
                  <a:pos x="21" y="34"/>
                </a:cxn>
                <a:cxn ang="0">
                  <a:pos x="28" y="30"/>
                </a:cxn>
                <a:cxn ang="0">
                  <a:pos x="6" y="0"/>
                </a:cxn>
                <a:cxn ang="0">
                  <a:pos x="0" y="5"/>
                </a:cxn>
              </a:cxnLst>
              <a:rect l="0" t="0" r="r" b="b"/>
              <a:pathLst>
                <a:path w="29" h="35">
                  <a:moveTo>
                    <a:pt x="0" y="5"/>
                  </a:moveTo>
                  <a:lnTo>
                    <a:pt x="21" y="34"/>
                  </a:lnTo>
                  <a:lnTo>
                    <a:pt x="28" y="30"/>
                  </a:lnTo>
                  <a:lnTo>
                    <a:pt x="6" y="0"/>
                  </a:lnTo>
                  <a:lnTo>
                    <a:pt x="0" y="5"/>
                  </a:lnTo>
                </a:path>
              </a:pathLst>
            </a:custGeom>
            <a:noFill/>
            <a:ln w="9525" cap="flat" cmpd="sng">
              <a:solidFill>
                <a:schemeClr val="tx2"/>
              </a:solidFill>
              <a:prstDash val="solid"/>
              <a:round/>
              <a:headEnd/>
              <a:tailEnd/>
            </a:ln>
            <a:effectLst/>
          </p:spPr>
          <p:txBody>
            <a:bodyPr/>
            <a:lstStyle/>
            <a:p>
              <a:endParaRPr lang="hu-HU"/>
            </a:p>
          </p:txBody>
        </p:sp>
        <p:sp>
          <p:nvSpPr>
            <p:cNvPr id="11335" name="Freeform 71"/>
            <p:cNvSpPr>
              <a:spLocks/>
            </p:cNvSpPr>
            <p:nvPr/>
          </p:nvSpPr>
          <p:spPr bwMode="auto">
            <a:xfrm>
              <a:off x="3259" y="1466"/>
              <a:ext cx="72" cy="61"/>
            </a:xfrm>
            <a:custGeom>
              <a:avLst/>
              <a:gdLst/>
              <a:ahLst/>
              <a:cxnLst>
                <a:cxn ang="0">
                  <a:pos x="0" y="6"/>
                </a:cxn>
                <a:cxn ang="0">
                  <a:pos x="66" y="60"/>
                </a:cxn>
                <a:cxn ang="0">
                  <a:pos x="71" y="54"/>
                </a:cxn>
                <a:cxn ang="0">
                  <a:pos x="5" y="0"/>
                </a:cxn>
                <a:cxn ang="0">
                  <a:pos x="0" y="6"/>
                </a:cxn>
              </a:cxnLst>
              <a:rect l="0" t="0" r="r" b="b"/>
              <a:pathLst>
                <a:path w="72" h="61">
                  <a:moveTo>
                    <a:pt x="0" y="6"/>
                  </a:moveTo>
                  <a:lnTo>
                    <a:pt x="66" y="60"/>
                  </a:lnTo>
                  <a:lnTo>
                    <a:pt x="71" y="54"/>
                  </a:lnTo>
                  <a:lnTo>
                    <a:pt x="5" y="0"/>
                  </a:lnTo>
                  <a:lnTo>
                    <a:pt x="0" y="6"/>
                  </a:lnTo>
                </a:path>
              </a:pathLst>
            </a:custGeom>
            <a:noFill/>
            <a:ln w="9525" cap="flat" cmpd="sng">
              <a:solidFill>
                <a:schemeClr val="tx2"/>
              </a:solidFill>
              <a:prstDash val="solid"/>
              <a:round/>
              <a:headEnd/>
              <a:tailEnd/>
            </a:ln>
            <a:effectLst/>
          </p:spPr>
          <p:txBody>
            <a:bodyPr/>
            <a:lstStyle/>
            <a:p>
              <a:endParaRPr lang="hu-HU"/>
            </a:p>
          </p:txBody>
        </p:sp>
        <p:sp>
          <p:nvSpPr>
            <p:cNvPr id="11336" name="Freeform 72"/>
            <p:cNvSpPr>
              <a:spLocks/>
            </p:cNvSpPr>
            <p:nvPr/>
          </p:nvSpPr>
          <p:spPr bwMode="auto">
            <a:xfrm>
              <a:off x="3327" y="1512"/>
              <a:ext cx="38" cy="16"/>
            </a:xfrm>
            <a:custGeom>
              <a:avLst/>
              <a:gdLst/>
              <a:ahLst/>
              <a:cxnLst>
                <a:cxn ang="0">
                  <a:pos x="0" y="8"/>
                </a:cxn>
                <a:cxn ang="0">
                  <a:pos x="35" y="0"/>
                </a:cxn>
                <a:cxn ang="0">
                  <a:pos x="37" y="8"/>
                </a:cxn>
                <a:cxn ang="0">
                  <a:pos x="2" y="15"/>
                </a:cxn>
                <a:cxn ang="0">
                  <a:pos x="0" y="8"/>
                </a:cxn>
              </a:cxnLst>
              <a:rect l="0" t="0" r="r" b="b"/>
              <a:pathLst>
                <a:path w="38" h="16">
                  <a:moveTo>
                    <a:pt x="0" y="8"/>
                  </a:moveTo>
                  <a:lnTo>
                    <a:pt x="35" y="0"/>
                  </a:lnTo>
                  <a:lnTo>
                    <a:pt x="37" y="8"/>
                  </a:lnTo>
                  <a:lnTo>
                    <a:pt x="2" y="15"/>
                  </a:lnTo>
                  <a:lnTo>
                    <a:pt x="0" y="8"/>
                  </a:lnTo>
                </a:path>
              </a:pathLst>
            </a:custGeom>
            <a:noFill/>
            <a:ln w="9525" cap="flat" cmpd="sng">
              <a:solidFill>
                <a:schemeClr val="tx2"/>
              </a:solidFill>
              <a:prstDash val="solid"/>
              <a:round/>
              <a:headEnd/>
              <a:tailEnd/>
            </a:ln>
            <a:effectLst/>
          </p:spPr>
          <p:txBody>
            <a:bodyPr/>
            <a:lstStyle/>
            <a:p>
              <a:endParaRPr lang="hu-HU"/>
            </a:p>
          </p:txBody>
        </p:sp>
        <p:sp>
          <p:nvSpPr>
            <p:cNvPr id="11337" name="Freeform 73"/>
            <p:cNvSpPr>
              <a:spLocks/>
            </p:cNvSpPr>
            <p:nvPr/>
          </p:nvSpPr>
          <p:spPr bwMode="auto">
            <a:xfrm>
              <a:off x="3314" y="1528"/>
              <a:ext cx="11" cy="46"/>
            </a:xfrm>
            <a:custGeom>
              <a:avLst/>
              <a:gdLst/>
              <a:ahLst/>
              <a:cxnLst>
                <a:cxn ang="0">
                  <a:pos x="2" y="0"/>
                </a:cxn>
                <a:cxn ang="0">
                  <a:pos x="0" y="44"/>
                </a:cxn>
                <a:cxn ang="0">
                  <a:pos x="7" y="45"/>
                </a:cxn>
                <a:cxn ang="0">
                  <a:pos x="10" y="0"/>
                </a:cxn>
                <a:cxn ang="0">
                  <a:pos x="2" y="0"/>
                </a:cxn>
              </a:cxnLst>
              <a:rect l="0" t="0" r="r" b="b"/>
              <a:pathLst>
                <a:path w="11" h="46">
                  <a:moveTo>
                    <a:pt x="2" y="0"/>
                  </a:moveTo>
                  <a:lnTo>
                    <a:pt x="0" y="44"/>
                  </a:lnTo>
                  <a:lnTo>
                    <a:pt x="7" y="45"/>
                  </a:lnTo>
                  <a:lnTo>
                    <a:pt x="10" y="0"/>
                  </a:lnTo>
                  <a:lnTo>
                    <a:pt x="2" y="0"/>
                  </a:lnTo>
                </a:path>
              </a:pathLst>
            </a:custGeom>
            <a:noFill/>
            <a:ln w="9525" cap="flat" cmpd="sng">
              <a:solidFill>
                <a:schemeClr val="tx2"/>
              </a:solidFill>
              <a:prstDash val="solid"/>
              <a:round/>
              <a:headEnd/>
              <a:tailEnd/>
            </a:ln>
            <a:effectLst/>
          </p:spPr>
          <p:txBody>
            <a:bodyPr/>
            <a:lstStyle/>
            <a:p>
              <a:endParaRPr lang="hu-HU"/>
            </a:p>
          </p:txBody>
        </p:sp>
        <p:sp>
          <p:nvSpPr>
            <p:cNvPr id="11338" name="Freeform 74"/>
            <p:cNvSpPr>
              <a:spLocks/>
            </p:cNvSpPr>
            <p:nvPr/>
          </p:nvSpPr>
          <p:spPr bwMode="auto">
            <a:xfrm>
              <a:off x="2959" y="1467"/>
              <a:ext cx="73" cy="65"/>
            </a:xfrm>
            <a:custGeom>
              <a:avLst/>
              <a:gdLst/>
              <a:ahLst/>
              <a:cxnLst>
                <a:cxn ang="0">
                  <a:pos x="67" y="0"/>
                </a:cxn>
                <a:cxn ang="0">
                  <a:pos x="0" y="58"/>
                </a:cxn>
                <a:cxn ang="0">
                  <a:pos x="5" y="64"/>
                </a:cxn>
                <a:cxn ang="0">
                  <a:pos x="72" y="5"/>
                </a:cxn>
                <a:cxn ang="0">
                  <a:pos x="67" y="0"/>
                </a:cxn>
              </a:cxnLst>
              <a:rect l="0" t="0" r="r" b="b"/>
              <a:pathLst>
                <a:path w="73" h="65">
                  <a:moveTo>
                    <a:pt x="67" y="0"/>
                  </a:moveTo>
                  <a:lnTo>
                    <a:pt x="0" y="58"/>
                  </a:lnTo>
                  <a:lnTo>
                    <a:pt x="5" y="64"/>
                  </a:lnTo>
                  <a:lnTo>
                    <a:pt x="72" y="5"/>
                  </a:lnTo>
                  <a:lnTo>
                    <a:pt x="67" y="0"/>
                  </a:lnTo>
                </a:path>
              </a:pathLst>
            </a:custGeom>
            <a:noFill/>
            <a:ln w="9525" cap="flat" cmpd="sng">
              <a:solidFill>
                <a:schemeClr val="tx2"/>
              </a:solidFill>
              <a:prstDash val="solid"/>
              <a:round/>
              <a:headEnd/>
              <a:tailEnd/>
            </a:ln>
            <a:effectLst/>
          </p:spPr>
          <p:txBody>
            <a:bodyPr/>
            <a:lstStyle/>
            <a:p>
              <a:endParaRPr lang="hu-HU"/>
            </a:p>
          </p:txBody>
        </p:sp>
        <p:sp>
          <p:nvSpPr>
            <p:cNvPr id="11339" name="Freeform 75"/>
            <p:cNvSpPr>
              <a:spLocks/>
            </p:cNvSpPr>
            <p:nvPr/>
          </p:nvSpPr>
          <p:spPr bwMode="auto">
            <a:xfrm>
              <a:off x="2913" y="1517"/>
              <a:ext cx="51" cy="16"/>
            </a:xfrm>
            <a:custGeom>
              <a:avLst/>
              <a:gdLst/>
              <a:ahLst/>
              <a:cxnLst>
                <a:cxn ang="0">
                  <a:pos x="48" y="15"/>
                </a:cxn>
                <a:cxn ang="0">
                  <a:pos x="0" y="7"/>
                </a:cxn>
                <a:cxn ang="0">
                  <a:pos x="1" y="0"/>
                </a:cxn>
                <a:cxn ang="0">
                  <a:pos x="50" y="7"/>
                </a:cxn>
                <a:cxn ang="0">
                  <a:pos x="48" y="15"/>
                </a:cxn>
              </a:cxnLst>
              <a:rect l="0" t="0" r="r" b="b"/>
              <a:pathLst>
                <a:path w="51" h="16">
                  <a:moveTo>
                    <a:pt x="48" y="15"/>
                  </a:moveTo>
                  <a:lnTo>
                    <a:pt x="0" y="7"/>
                  </a:lnTo>
                  <a:lnTo>
                    <a:pt x="1" y="0"/>
                  </a:lnTo>
                  <a:lnTo>
                    <a:pt x="50" y="7"/>
                  </a:lnTo>
                  <a:lnTo>
                    <a:pt x="48" y="15"/>
                  </a:lnTo>
                </a:path>
              </a:pathLst>
            </a:custGeom>
            <a:noFill/>
            <a:ln w="9525" cap="flat" cmpd="sng">
              <a:solidFill>
                <a:schemeClr val="tx2"/>
              </a:solidFill>
              <a:prstDash val="solid"/>
              <a:round/>
              <a:headEnd/>
              <a:tailEnd/>
            </a:ln>
            <a:effectLst/>
          </p:spPr>
          <p:txBody>
            <a:bodyPr/>
            <a:lstStyle/>
            <a:p>
              <a:endParaRPr lang="hu-HU"/>
            </a:p>
          </p:txBody>
        </p:sp>
        <p:sp>
          <p:nvSpPr>
            <p:cNvPr id="11340" name="Freeform 76"/>
            <p:cNvSpPr>
              <a:spLocks/>
            </p:cNvSpPr>
            <p:nvPr/>
          </p:nvSpPr>
          <p:spPr bwMode="auto">
            <a:xfrm>
              <a:off x="2950" y="1537"/>
              <a:ext cx="17" cy="35"/>
            </a:xfrm>
            <a:custGeom>
              <a:avLst/>
              <a:gdLst/>
              <a:ahLst/>
              <a:cxnLst>
                <a:cxn ang="0">
                  <a:pos x="0" y="2"/>
                </a:cxn>
                <a:cxn ang="0">
                  <a:pos x="8" y="34"/>
                </a:cxn>
                <a:cxn ang="0">
                  <a:pos x="16" y="32"/>
                </a:cxn>
                <a:cxn ang="0">
                  <a:pos x="8" y="0"/>
                </a:cxn>
                <a:cxn ang="0">
                  <a:pos x="0" y="2"/>
                </a:cxn>
              </a:cxnLst>
              <a:rect l="0" t="0" r="r" b="b"/>
              <a:pathLst>
                <a:path w="17" h="35">
                  <a:moveTo>
                    <a:pt x="0" y="2"/>
                  </a:moveTo>
                  <a:lnTo>
                    <a:pt x="8" y="34"/>
                  </a:lnTo>
                  <a:lnTo>
                    <a:pt x="16" y="32"/>
                  </a:lnTo>
                  <a:lnTo>
                    <a:pt x="8" y="0"/>
                  </a:lnTo>
                  <a:lnTo>
                    <a:pt x="0" y="2"/>
                  </a:lnTo>
                </a:path>
              </a:pathLst>
            </a:custGeom>
            <a:noFill/>
            <a:ln w="9525" cap="flat" cmpd="sng">
              <a:solidFill>
                <a:schemeClr val="tx2"/>
              </a:solidFill>
              <a:prstDash val="solid"/>
              <a:round/>
              <a:headEnd/>
              <a:tailEnd/>
            </a:ln>
            <a:effectLst/>
          </p:spPr>
          <p:txBody>
            <a:bodyPr/>
            <a:lstStyle/>
            <a:p>
              <a:endParaRPr lang="hu-HU"/>
            </a:p>
          </p:txBody>
        </p:sp>
        <p:sp>
          <p:nvSpPr>
            <p:cNvPr id="11341" name="Freeform 77"/>
            <p:cNvSpPr>
              <a:spLocks/>
            </p:cNvSpPr>
            <p:nvPr/>
          </p:nvSpPr>
          <p:spPr bwMode="auto">
            <a:xfrm>
              <a:off x="2949" y="1265"/>
              <a:ext cx="86" cy="54"/>
            </a:xfrm>
            <a:custGeom>
              <a:avLst/>
              <a:gdLst/>
              <a:ahLst/>
              <a:cxnLst>
                <a:cxn ang="0">
                  <a:pos x="81" y="53"/>
                </a:cxn>
                <a:cxn ang="0">
                  <a:pos x="0" y="7"/>
                </a:cxn>
                <a:cxn ang="0">
                  <a:pos x="4" y="0"/>
                </a:cxn>
                <a:cxn ang="0">
                  <a:pos x="85" y="47"/>
                </a:cxn>
                <a:cxn ang="0">
                  <a:pos x="81" y="53"/>
                </a:cxn>
              </a:cxnLst>
              <a:rect l="0" t="0" r="r" b="b"/>
              <a:pathLst>
                <a:path w="86" h="54">
                  <a:moveTo>
                    <a:pt x="81" y="53"/>
                  </a:moveTo>
                  <a:lnTo>
                    <a:pt x="0" y="7"/>
                  </a:lnTo>
                  <a:lnTo>
                    <a:pt x="4" y="0"/>
                  </a:lnTo>
                  <a:lnTo>
                    <a:pt x="85" y="47"/>
                  </a:lnTo>
                  <a:lnTo>
                    <a:pt x="81" y="53"/>
                  </a:lnTo>
                </a:path>
              </a:pathLst>
            </a:custGeom>
            <a:noFill/>
            <a:ln w="9525" cap="flat" cmpd="sng">
              <a:solidFill>
                <a:schemeClr val="tx2"/>
              </a:solidFill>
              <a:prstDash val="solid"/>
              <a:round/>
              <a:headEnd/>
              <a:tailEnd/>
            </a:ln>
            <a:effectLst/>
          </p:spPr>
          <p:txBody>
            <a:bodyPr/>
            <a:lstStyle/>
            <a:p>
              <a:endParaRPr lang="hu-HU"/>
            </a:p>
          </p:txBody>
        </p:sp>
        <p:sp>
          <p:nvSpPr>
            <p:cNvPr id="11342" name="Freeform 78"/>
            <p:cNvSpPr>
              <a:spLocks/>
            </p:cNvSpPr>
            <p:nvPr/>
          </p:nvSpPr>
          <p:spPr bwMode="auto">
            <a:xfrm>
              <a:off x="2910" y="1265"/>
              <a:ext cx="43" cy="18"/>
            </a:xfrm>
            <a:custGeom>
              <a:avLst/>
              <a:gdLst/>
              <a:ahLst/>
              <a:cxnLst>
                <a:cxn ang="0">
                  <a:pos x="40" y="0"/>
                </a:cxn>
                <a:cxn ang="0">
                  <a:pos x="0" y="9"/>
                </a:cxn>
                <a:cxn ang="0">
                  <a:pos x="2" y="17"/>
                </a:cxn>
                <a:cxn ang="0">
                  <a:pos x="42" y="7"/>
                </a:cxn>
                <a:cxn ang="0">
                  <a:pos x="40" y="0"/>
                </a:cxn>
              </a:cxnLst>
              <a:rect l="0" t="0" r="r" b="b"/>
              <a:pathLst>
                <a:path w="43" h="18">
                  <a:moveTo>
                    <a:pt x="40" y="0"/>
                  </a:moveTo>
                  <a:lnTo>
                    <a:pt x="0" y="9"/>
                  </a:lnTo>
                  <a:lnTo>
                    <a:pt x="2" y="17"/>
                  </a:lnTo>
                  <a:lnTo>
                    <a:pt x="42" y="7"/>
                  </a:lnTo>
                  <a:lnTo>
                    <a:pt x="40" y="0"/>
                  </a:lnTo>
                </a:path>
              </a:pathLst>
            </a:custGeom>
            <a:noFill/>
            <a:ln w="9525" cap="flat" cmpd="sng">
              <a:solidFill>
                <a:schemeClr val="tx2"/>
              </a:solidFill>
              <a:prstDash val="solid"/>
              <a:round/>
              <a:headEnd/>
              <a:tailEnd/>
            </a:ln>
            <a:effectLst/>
          </p:spPr>
          <p:txBody>
            <a:bodyPr/>
            <a:lstStyle/>
            <a:p>
              <a:endParaRPr lang="hu-HU"/>
            </a:p>
          </p:txBody>
        </p:sp>
        <p:sp>
          <p:nvSpPr>
            <p:cNvPr id="11343" name="Freeform 79"/>
            <p:cNvSpPr>
              <a:spLocks/>
            </p:cNvSpPr>
            <p:nvPr/>
          </p:nvSpPr>
          <p:spPr bwMode="auto">
            <a:xfrm>
              <a:off x="2945" y="1232"/>
              <a:ext cx="8" cy="35"/>
            </a:xfrm>
            <a:custGeom>
              <a:avLst/>
              <a:gdLst/>
              <a:ahLst/>
              <a:cxnLst>
                <a:cxn ang="0">
                  <a:pos x="0" y="34"/>
                </a:cxn>
                <a:cxn ang="0">
                  <a:pos x="0" y="0"/>
                </a:cxn>
                <a:cxn ang="0">
                  <a:pos x="7" y="0"/>
                </a:cxn>
                <a:cxn ang="0">
                  <a:pos x="7" y="34"/>
                </a:cxn>
                <a:cxn ang="0">
                  <a:pos x="0" y="34"/>
                </a:cxn>
              </a:cxnLst>
              <a:rect l="0" t="0" r="r" b="b"/>
              <a:pathLst>
                <a:path w="8" h="35">
                  <a:moveTo>
                    <a:pt x="0" y="34"/>
                  </a:moveTo>
                  <a:lnTo>
                    <a:pt x="0" y="0"/>
                  </a:lnTo>
                  <a:lnTo>
                    <a:pt x="7" y="0"/>
                  </a:lnTo>
                  <a:lnTo>
                    <a:pt x="7" y="34"/>
                  </a:lnTo>
                  <a:lnTo>
                    <a:pt x="0" y="34"/>
                  </a:lnTo>
                </a:path>
              </a:pathLst>
            </a:custGeom>
            <a:noFill/>
            <a:ln w="9525" cap="flat" cmpd="sng">
              <a:solidFill>
                <a:schemeClr val="tx2"/>
              </a:solidFill>
              <a:prstDash val="solid"/>
              <a:round/>
              <a:headEnd/>
              <a:tailEnd/>
            </a:ln>
            <a:effectLst/>
          </p:spPr>
          <p:txBody>
            <a:bodyPr/>
            <a:lstStyle/>
            <a:p>
              <a:endParaRPr lang="hu-HU"/>
            </a:p>
          </p:txBody>
        </p:sp>
      </p:grpSp>
      <p:grpSp>
        <p:nvGrpSpPr>
          <p:cNvPr id="11344" name="Group 80"/>
          <p:cNvGrpSpPr>
            <a:grpSpLocks/>
          </p:cNvGrpSpPr>
          <p:nvPr/>
        </p:nvGrpSpPr>
        <p:grpSpPr bwMode="auto">
          <a:xfrm>
            <a:off x="569913" y="4203700"/>
            <a:ext cx="800100" cy="814388"/>
            <a:chOff x="359" y="2648"/>
            <a:chExt cx="504" cy="513"/>
          </a:xfrm>
        </p:grpSpPr>
        <p:sp>
          <p:nvSpPr>
            <p:cNvPr id="11345" name="Oval 81"/>
            <p:cNvSpPr>
              <a:spLocks noChangeArrowheads="1"/>
            </p:cNvSpPr>
            <p:nvPr/>
          </p:nvSpPr>
          <p:spPr bwMode="auto">
            <a:xfrm>
              <a:off x="452" y="2761"/>
              <a:ext cx="290" cy="284"/>
            </a:xfrm>
            <a:prstGeom prst="ellipse">
              <a:avLst/>
            </a:prstGeom>
            <a:noFill/>
            <a:ln w="9525">
              <a:solidFill>
                <a:schemeClr val="tx2"/>
              </a:solidFill>
              <a:round/>
              <a:headEnd/>
              <a:tailEnd/>
            </a:ln>
            <a:effectLst/>
          </p:spPr>
          <p:txBody>
            <a:bodyPr wrap="none" anchor="ctr"/>
            <a:lstStyle/>
            <a:p>
              <a:endParaRPr lang="hu-HU"/>
            </a:p>
          </p:txBody>
        </p:sp>
        <p:sp>
          <p:nvSpPr>
            <p:cNvPr id="11346" name="Oval 82" descr="Vastag átlós felfelé"/>
            <p:cNvSpPr>
              <a:spLocks noChangeArrowheads="1"/>
            </p:cNvSpPr>
            <p:nvPr/>
          </p:nvSpPr>
          <p:spPr bwMode="auto">
            <a:xfrm>
              <a:off x="490" y="2825"/>
              <a:ext cx="140" cy="137"/>
            </a:xfrm>
            <a:prstGeom prst="ellipse">
              <a:avLst/>
            </a:prstGeom>
            <a:pattFill prst="wdUpDiag">
              <a:fgClr>
                <a:schemeClr val="tx2"/>
              </a:fgClr>
              <a:bgClr>
                <a:schemeClr val="bg1"/>
              </a:bgClr>
            </a:pattFill>
            <a:ln w="9525">
              <a:solidFill>
                <a:schemeClr val="tx2"/>
              </a:solidFill>
              <a:round/>
              <a:headEnd/>
              <a:tailEnd/>
            </a:ln>
            <a:effectLst/>
          </p:spPr>
          <p:txBody>
            <a:bodyPr wrap="none" anchor="ctr"/>
            <a:lstStyle/>
            <a:p>
              <a:endParaRPr lang="hu-HU"/>
            </a:p>
          </p:txBody>
        </p:sp>
        <p:sp>
          <p:nvSpPr>
            <p:cNvPr id="11347" name="Freeform 83"/>
            <p:cNvSpPr>
              <a:spLocks/>
            </p:cNvSpPr>
            <p:nvPr/>
          </p:nvSpPr>
          <p:spPr bwMode="auto">
            <a:xfrm>
              <a:off x="586" y="2677"/>
              <a:ext cx="9" cy="94"/>
            </a:xfrm>
            <a:custGeom>
              <a:avLst/>
              <a:gdLst/>
              <a:ahLst/>
              <a:cxnLst>
                <a:cxn ang="0">
                  <a:pos x="0" y="0"/>
                </a:cxn>
                <a:cxn ang="0">
                  <a:pos x="0" y="93"/>
                </a:cxn>
                <a:cxn ang="0">
                  <a:pos x="8" y="93"/>
                </a:cxn>
                <a:cxn ang="0">
                  <a:pos x="8" y="0"/>
                </a:cxn>
                <a:cxn ang="0">
                  <a:pos x="0" y="0"/>
                </a:cxn>
              </a:cxnLst>
              <a:rect l="0" t="0" r="r" b="b"/>
              <a:pathLst>
                <a:path w="9" h="94">
                  <a:moveTo>
                    <a:pt x="0" y="0"/>
                  </a:moveTo>
                  <a:lnTo>
                    <a:pt x="0" y="93"/>
                  </a:lnTo>
                  <a:lnTo>
                    <a:pt x="8" y="93"/>
                  </a:lnTo>
                  <a:lnTo>
                    <a:pt x="8" y="0"/>
                  </a:lnTo>
                  <a:lnTo>
                    <a:pt x="0" y="0"/>
                  </a:lnTo>
                </a:path>
              </a:pathLst>
            </a:custGeom>
            <a:noFill/>
            <a:ln w="9525" cap="flat" cmpd="sng">
              <a:solidFill>
                <a:schemeClr val="tx2"/>
              </a:solidFill>
              <a:prstDash val="solid"/>
              <a:round/>
              <a:headEnd/>
              <a:tailEnd/>
            </a:ln>
            <a:effectLst/>
          </p:spPr>
          <p:txBody>
            <a:bodyPr/>
            <a:lstStyle/>
            <a:p>
              <a:endParaRPr lang="hu-HU"/>
            </a:p>
          </p:txBody>
        </p:sp>
        <p:sp>
          <p:nvSpPr>
            <p:cNvPr id="11348" name="Freeform 84"/>
            <p:cNvSpPr>
              <a:spLocks/>
            </p:cNvSpPr>
            <p:nvPr/>
          </p:nvSpPr>
          <p:spPr bwMode="auto">
            <a:xfrm>
              <a:off x="545" y="2650"/>
              <a:ext cx="50" cy="34"/>
            </a:xfrm>
            <a:custGeom>
              <a:avLst/>
              <a:gdLst/>
              <a:ahLst/>
              <a:cxnLst>
                <a:cxn ang="0">
                  <a:pos x="0" y="6"/>
                </a:cxn>
                <a:cxn ang="0">
                  <a:pos x="45" y="33"/>
                </a:cxn>
                <a:cxn ang="0">
                  <a:pos x="49" y="27"/>
                </a:cxn>
                <a:cxn ang="0">
                  <a:pos x="4" y="0"/>
                </a:cxn>
                <a:cxn ang="0">
                  <a:pos x="0" y="6"/>
                </a:cxn>
              </a:cxnLst>
              <a:rect l="0" t="0" r="r" b="b"/>
              <a:pathLst>
                <a:path w="50" h="34">
                  <a:moveTo>
                    <a:pt x="0" y="6"/>
                  </a:moveTo>
                  <a:lnTo>
                    <a:pt x="45" y="33"/>
                  </a:lnTo>
                  <a:lnTo>
                    <a:pt x="49" y="27"/>
                  </a:lnTo>
                  <a:lnTo>
                    <a:pt x="4" y="0"/>
                  </a:lnTo>
                  <a:lnTo>
                    <a:pt x="0" y="6"/>
                  </a:lnTo>
                </a:path>
              </a:pathLst>
            </a:custGeom>
            <a:noFill/>
            <a:ln w="9525" cap="flat" cmpd="sng">
              <a:solidFill>
                <a:schemeClr val="tx2"/>
              </a:solidFill>
              <a:prstDash val="solid"/>
              <a:round/>
              <a:headEnd/>
              <a:tailEnd/>
            </a:ln>
            <a:effectLst/>
          </p:spPr>
          <p:txBody>
            <a:bodyPr/>
            <a:lstStyle/>
            <a:p>
              <a:endParaRPr lang="hu-HU"/>
            </a:p>
          </p:txBody>
        </p:sp>
        <p:sp>
          <p:nvSpPr>
            <p:cNvPr id="11349" name="Freeform 85"/>
            <p:cNvSpPr>
              <a:spLocks/>
            </p:cNvSpPr>
            <p:nvPr/>
          </p:nvSpPr>
          <p:spPr bwMode="auto">
            <a:xfrm>
              <a:off x="592" y="2648"/>
              <a:ext cx="41" cy="38"/>
            </a:xfrm>
            <a:custGeom>
              <a:avLst/>
              <a:gdLst/>
              <a:ahLst/>
              <a:cxnLst>
                <a:cxn ang="0">
                  <a:pos x="0" y="32"/>
                </a:cxn>
                <a:cxn ang="0">
                  <a:pos x="35" y="0"/>
                </a:cxn>
                <a:cxn ang="0">
                  <a:pos x="40" y="5"/>
                </a:cxn>
                <a:cxn ang="0">
                  <a:pos x="6" y="37"/>
                </a:cxn>
                <a:cxn ang="0">
                  <a:pos x="0" y="32"/>
                </a:cxn>
              </a:cxnLst>
              <a:rect l="0" t="0" r="r" b="b"/>
              <a:pathLst>
                <a:path w="41" h="38">
                  <a:moveTo>
                    <a:pt x="0" y="32"/>
                  </a:moveTo>
                  <a:lnTo>
                    <a:pt x="35" y="0"/>
                  </a:lnTo>
                  <a:lnTo>
                    <a:pt x="40" y="5"/>
                  </a:lnTo>
                  <a:lnTo>
                    <a:pt x="6" y="37"/>
                  </a:lnTo>
                  <a:lnTo>
                    <a:pt x="0" y="32"/>
                  </a:lnTo>
                </a:path>
              </a:pathLst>
            </a:custGeom>
            <a:noFill/>
            <a:ln w="9525" cap="flat" cmpd="sng">
              <a:solidFill>
                <a:schemeClr val="tx2"/>
              </a:solidFill>
              <a:prstDash val="solid"/>
              <a:round/>
              <a:headEnd/>
              <a:tailEnd/>
            </a:ln>
            <a:effectLst/>
          </p:spPr>
          <p:txBody>
            <a:bodyPr/>
            <a:lstStyle/>
            <a:p>
              <a:endParaRPr lang="hu-HU"/>
            </a:p>
          </p:txBody>
        </p:sp>
        <p:sp>
          <p:nvSpPr>
            <p:cNvPr id="11350" name="Freeform 86"/>
            <p:cNvSpPr>
              <a:spLocks/>
            </p:cNvSpPr>
            <p:nvPr/>
          </p:nvSpPr>
          <p:spPr bwMode="auto">
            <a:xfrm>
              <a:off x="697" y="2731"/>
              <a:ext cx="75" cy="65"/>
            </a:xfrm>
            <a:custGeom>
              <a:avLst/>
              <a:gdLst/>
              <a:ahLst/>
              <a:cxnLst>
                <a:cxn ang="0">
                  <a:pos x="0" y="59"/>
                </a:cxn>
                <a:cxn ang="0">
                  <a:pos x="69" y="0"/>
                </a:cxn>
                <a:cxn ang="0">
                  <a:pos x="74" y="5"/>
                </a:cxn>
                <a:cxn ang="0">
                  <a:pos x="5" y="64"/>
                </a:cxn>
                <a:cxn ang="0">
                  <a:pos x="0" y="59"/>
                </a:cxn>
              </a:cxnLst>
              <a:rect l="0" t="0" r="r" b="b"/>
              <a:pathLst>
                <a:path w="75" h="65">
                  <a:moveTo>
                    <a:pt x="0" y="59"/>
                  </a:moveTo>
                  <a:lnTo>
                    <a:pt x="69" y="0"/>
                  </a:lnTo>
                  <a:lnTo>
                    <a:pt x="74" y="5"/>
                  </a:lnTo>
                  <a:lnTo>
                    <a:pt x="5" y="64"/>
                  </a:lnTo>
                  <a:lnTo>
                    <a:pt x="0" y="59"/>
                  </a:lnTo>
                </a:path>
              </a:pathLst>
            </a:custGeom>
            <a:noFill/>
            <a:ln w="9525" cap="flat" cmpd="sng">
              <a:solidFill>
                <a:schemeClr val="tx2"/>
              </a:solidFill>
              <a:prstDash val="solid"/>
              <a:round/>
              <a:headEnd/>
              <a:tailEnd/>
            </a:ln>
            <a:effectLst/>
          </p:spPr>
          <p:txBody>
            <a:bodyPr/>
            <a:lstStyle/>
            <a:p>
              <a:endParaRPr lang="hu-HU"/>
            </a:p>
          </p:txBody>
        </p:sp>
        <p:sp>
          <p:nvSpPr>
            <p:cNvPr id="11351" name="Freeform 87"/>
            <p:cNvSpPr>
              <a:spLocks/>
            </p:cNvSpPr>
            <p:nvPr/>
          </p:nvSpPr>
          <p:spPr bwMode="auto">
            <a:xfrm>
              <a:off x="760" y="2692"/>
              <a:ext cx="13" cy="38"/>
            </a:xfrm>
            <a:custGeom>
              <a:avLst/>
              <a:gdLst/>
              <a:ahLst/>
              <a:cxnLst>
                <a:cxn ang="0">
                  <a:pos x="5" y="37"/>
                </a:cxn>
                <a:cxn ang="0">
                  <a:pos x="0" y="0"/>
                </a:cxn>
                <a:cxn ang="0">
                  <a:pos x="7" y="0"/>
                </a:cxn>
                <a:cxn ang="0">
                  <a:pos x="12" y="36"/>
                </a:cxn>
                <a:cxn ang="0">
                  <a:pos x="5" y="37"/>
                </a:cxn>
              </a:cxnLst>
              <a:rect l="0" t="0" r="r" b="b"/>
              <a:pathLst>
                <a:path w="13" h="38">
                  <a:moveTo>
                    <a:pt x="5" y="37"/>
                  </a:moveTo>
                  <a:lnTo>
                    <a:pt x="0" y="0"/>
                  </a:lnTo>
                  <a:lnTo>
                    <a:pt x="7" y="0"/>
                  </a:lnTo>
                  <a:lnTo>
                    <a:pt x="12" y="36"/>
                  </a:lnTo>
                  <a:lnTo>
                    <a:pt x="5" y="37"/>
                  </a:lnTo>
                </a:path>
              </a:pathLst>
            </a:custGeom>
            <a:noFill/>
            <a:ln w="9525" cap="flat" cmpd="sng">
              <a:solidFill>
                <a:schemeClr val="tx2"/>
              </a:solidFill>
              <a:prstDash val="solid"/>
              <a:round/>
              <a:headEnd/>
              <a:tailEnd/>
            </a:ln>
            <a:effectLst/>
          </p:spPr>
          <p:txBody>
            <a:bodyPr/>
            <a:lstStyle/>
            <a:p>
              <a:endParaRPr lang="hu-HU"/>
            </a:p>
          </p:txBody>
        </p:sp>
        <p:sp>
          <p:nvSpPr>
            <p:cNvPr id="11352" name="Freeform 88"/>
            <p:cNvSpPr>
              <a:spLocks/>
            </p:cNvSpPr>
            <p:nvPr/>
          </p:nvSpPr>
          <p:spPr bwMode="auto">
            <a:xfrm>
              <a:off x="766" y="2735"/>
              <a:ext cx="44" cy="8"/>
            </a:xfrm>
            <a:custGeom>
              <a:avLst/>
              <a:gdLst/>
              <a:ahLst/>
              <a:cxnLst>
                <a:cxn ang="0">
                  <a:pos x="0" y="7"/>
                </a:cxn>
                <a:cxn ang="0">
                  <a:pos x="43" y="7"/>
                </a:cxn>
                <a:cxn ang="0">
                  <a:pos x="43" y="0"/>
                </a:cxn>
                <a:cxn ang="0">
                  <a:pos x="0" y="0"/>
                </a:cxn>
                <a:cxn ang="0">
                  <a:pos x="0" y="7"/>
                </a:cxn>
              </a:cxnLst>
              <a:rect l="0" t="0" r="r" b="b"/>
              <a:pathLst>
                <a:path w="44" h="8">
                  <a:moveTo>
                    <a:pt x="0" y="7"/>
                  </a:moveTo>
                  <a:lnTo>
                    <a:pt x="43" y="7"/>
                  </a:lnTo>
                  <a:lnTo>
                    <a:pt x="43" y="0"/>
                  </a:lnTo>
                  <a:lnTo>
                    <a:pt x="0" y="0"/>
                  </a:lnTo>
                  <a:lnTo>
                    <a:pt x="0" y="7"/>
                  </a:lnTo>
                </a:path>
              </a:pathLst>
            </a:custGeom>
            <a:noFill/>
            <a:ln w="9525" cap="flat" cmpd="sng">
              <a:solidFill>
                <a:schemeClr val="tx2"/>
              </a:solidFill>
              <a:prstDash val="solid"/>
              <a:round/>
              <a:headEnd/>
              <a:tailEnd/>
            </a:ln>
            <a:effectLst/>
          </p:spPr>
          <p:txBody>
            <a:bodyPr/>
            <a:lstStyle/>
            <a:p>
              <a:endParaRPr lang="hu-HU"/>
            </a:p>
          </p:txBody>
        </p:sp>
        <p:sp>
          <p:nvSpPr>
            <p:cNvPr id="11353" name="Freeform 89"/>
            <p:cNvSpPr>
              <a:spLocks/>
            </p:cNvSpPr>
            <p:nvPr/>
          </p:nvSpPr>
          <p:spPr bwMode="auto">
            <a:xfrm>
              <a:off x="690" y="2786"/>
              <a:ext cx="14" cy="19"/>
            </a:xfrm>
            <a:custGeom>
              <a:avLst/>
              <a:gdLst/>
              <a:ahLst/>
              <a:cxnLst>
                <a:cxn ang="0">
                  <a:pos x="6" y="0"/>
                </a:cxn>
                <a:cxn ang="0">
                  <a:pos x="0" y="15"/>
                </a:cxn>
                <a:cxn ang="0">
                  <a:pos x="7" y="18"/>
                </a:cxn>
                <a:cxn ang="0">
                  <a:pos x="13" y="3"/>
                </a:cxn>
                <a:cxn ang="0">
                  <a:pos x="6" y="0"/>
                </a:cxn>
              </a:cxnLst>
              <a:rect l="0" t="0" r="r" b="b"/>
              <a:pathLst>
                <a:path w="14" h="19">
                  <a:moveTo>
                    <a:pt x="6" y="0"/>
                  </a:moveTo>
                  <a:lnTo>
                    <a:pt x="0" y="15"/>
                  </a:lnTo>
                  <a:lnTo>
                    <a:pt x="7" y="18"/>
                  </a:lnTo>
                  <a:lnTo>
                    <a:pt x="13" y="3"/>
                  </a:lnTo>
                  <a:lnTo>
                    <a:pt x="6" y="0"/>
                  </a:lnTo>
                </a:path>
              </a:pathLst>
            </a:custGeom>
            <a:noFill/>
            <a:ln w="9525" cap="flat" cmpd="sng">
              <a:solidFill>
                <a:schemeClr val="tx2"/>
              </a:solidFill>
              <a:prstDash val="solid"/>
              <a:round/>
              <a:headEnd/>
              <a:tailEnd/>
            </a:ln>
            <a:effectLst/>
          </p:spPr>
          <p:txBody>
            <a:bodyPr/>
            <a:lstStyle/>
            <a:p>
              <a:endParaRPr lang="hu-HU"/>
            </a:p>
          </p:txBody>
        </p:sp>
        <p:sp>
          <p:nvSpPr>
            <p:cNvPr id="11354" name="Freeform 90"/>
            <p:cNvSpPr>
              <a:spLocks/>
            </p:cNvSpPr>
            <p:nvPr/>
          </p:nvSpPr>
          <p:spPr bwMode="auto">
            <a:xfrm>
              <a:off x="734" y="2882"/>
              <a:ext cx="76" cy="8"/>
            </a:xfrm>
            <a:custGeom>
              <a:avLst/>
              <a:gdLst/>
              <a:ahLst/>
              <a:cxnLst>
                <a:cxn ang="0">
                  <a:pos x="0" y="7"/>
                </a:cxn>
                <a:cxn ang="0">
                  <a:pos x="75" y="7"/>
                </a:cxn>
                <a:cxn ang="0">
                  <a:pos x="75" y="0"/>
                </a:cxn>
                <a:cxn ang="0">
                  <a:pos x="0" y="0"/>
                </a:cxn>
                <a:cxn ang="0">
                  <a:pos x="0" y="7"/>
                </a:cxn>
              </a:cxnLst>
              <a:rect l="0" t="0" r="r" b="b"/>
              <a:pathLst>
                <a:path w="76" h="8">
                  <a:moveTo>
                    <a:pt x="0" y="7"/>
                  </a:moveTo>
                  <a:lnTo>
                    <a:pt x="75" y="7"/>
                  </a:lnTo>
                  <a:lnTo>
                    <a:pt x="75" y="0"/>
                  </a:lnTo>
                  <a:lnTo>
                    <a:pt x="0" y="0"/>
                  </a:lnTo>
                  <a:lnTo>
                    <a:pt x="0" y="7"/>
                  </a:lnTo>
                </a:path>
              </a:pathLst>
            </a:custGeom>
            <a:noFill/>
            <a:ln w="9525" cap="flat" cmpd="sng">
              <a:solidFill>
                <a:schemeClr val="tx2"/>
              </a:solidFill>
              <a:prstDash val="solid"/>
              <a:round/>
              <a:headEnd/>
              <a:tailEnd/>
            </a:ln>
            <a:effectLst/>
          </p:spPr>
          <p:txBody>
            <a:bodyPr/>
            <a:lstStyle/>
            <a:p>
              <a:endParaRPr lang="hu-HU"/>
            </a:p>
          </p:txBody>
        </p:sp>
        <p:sp>
          <p:nvSpPr>
            <p:cNvPr id="11355" name="Freeform 91"/>
            <p:cNvSpPr>
              <a:spLocks/>
            </p:cNvSpPr>
            <p:nvPr/>
          </p:nvSpPr>
          <p:spPr bwMode="auto">
            <a:xfrm>
              <a:off x="803" y="2884"/>
              <a:ext cx="26" cy="11"/>
            </a:xfrm>
            <a:custGeom>
              <a:avLst/>
              <a:gdLst/>
              <a:ahLst/>
              <a:cxnLst>
                <a:cxn ang="0">
                  <a:pos x="0" y="3"/>
                </a:cxn>
                <a:cxn ang="0">
                  <a:pos x="24" y="0"/>
                </a:cxn>
                <a:cxn ang="0">
                  <a:pos x="25" y="8"/>
                </a:cxn>
                <a:cxn ang="0">
                  <a:pos x="1" y="10"/>
                </a:cxn>
                <a:cxn ang="0">
                  <a:pos x="0" y="3"/>
                </a:cxn>
              </a:cxnLst>
              <a:rect l="0" t="0" r="r" b="b"/>
              <a:pathLst>
                <a:path w="26" h="11">
                  <a:moveTo>
                    <a:pt x="0" y="3"/>
                  </a:moveTo>
                  <a:lnTo>
                    <a:pt x="24" y="0"/>
                  </a:lnTo>
                  <a:lnTo>
                    <a:pt x="25" y="8"/>
                  </a:lnTo>
                  <a:lnTo>
                    <a:pt x="1" y="10"/>
                  </a:lnTo>
                  <a:lnTo>
                    <a:pt x="0" y="3"/>
                  </a:lnTo>
                </a:path>
              </a:pathLst>
            </a:custGeom>
            <a:noFill/>
            <a:ln w="9525" cap="flat" cmpd="sng">
              <a:solidFill>
                <a:schemeClr val="tx2"/>
              </a:solidFill>
              <a:prstDash val="solid"/>
              <a:round/>
              <a:headEnd/>
              <a:tailEnd/>
            </a:ln>
            <a:effectLst/>
          </p:spPr>
          <p:txBody>
            <a:bodyPr/>
            <a:lstStyle/>
            <a:p>
              <a:endParaRPr lang="hu-HU"/>
            </a:p>
          </p:txBody>
        </p:sp>
        <p:sp>
          <p:nvSpPr>
            <p:cNvPr id="11356" name="Freeform 92"/>
            <p:cNvSpPr>
              <a:spLocks/>
            </p:cNvSpPr>
            <p:nvPr/>
          </p:nvSpPr>
          <p:spPr bwMode="auto">
            <a:xfrm>
              <a:off x="822" y="2849"/>
              <a:ext cx="31" cy="40"/>
            </a:xfrm>
            <a:custGeom>
              <a:avLst/>
              <a:gdLst/>
              <a:ahLst/>
              <a:cxnLst>
                <a:cxn ang="0">
                  <a:pos x="0" y="34"/>
                </a:cxn>
                <a:cxn ang="0">
                  <a:pos x="24" y="0"/>
                </a:cxn>
                <a:cxn ang="0">
                  <a:pos x="30" y="5"/>
                </a:cxn>
                <a:cxn ang="0">
                  <a:pos x="6" y="39"/>
                </a:cxn>
                <a:cxn ang="0">
                  <a:pos x="0" y="34"/>
                </a:cxn>
              </a:cxnLst>
              <a:rect l="0" t="0" r="r" b="b"/>
              <a:pathLst>
                <a:path w="31" h="40">
                  <a:moveTo>
                    <a:pt x="0" y="34"/>
                  </a:moveTo>
                  <a:lnTo>
                    <a:pt x="24" y="0"/>
                  </a:lnTo>
                  <a:lnTo>
                    <a:pt x="30" y="5"/>
                  </a:lnTo>
                  <a:lnTo>
                    <a:pt x="6" y="39"/>
                  </a:lnTo>
                  <a:lnTo>
                    <a:pt x="0" y="34"/>
                  </a:lnTo>
                </a:path>
              </a:pathLst>
            </a:custGeom>
            <a:noFill/>
            <a:ln w="9525" cap="flat" cmpd="sng">
              <a:solidFill>
                <a:schemeClr val="tx2"/>
              </a:solidFill>
              <a:prstDash val="solid"/>
              <a:round/>
              <a:headEnd/>
              <a:tailEnd/>
            </a:ln>
            <a:effectLst/>
          </p:spPr>
          <p:txBody>
            <a:bodyPr/>
            <a:lstStyle/>
            <a:p>
              <a:endParaRPr lang="hu-HU"/>
            </a:p>
          </p:txBody>
        </p:sp>
        <p:sp>
          <p:nvSpPr>
            <p:cNvPr id="11357" name="Freeform 93"/>
            <p:cNvSpPr>
              <a:spLocks/>
            </p:cNvSpPr>
            <p:nvPr/>
          </p:nvSpPr>
          <p:spPr bwMode="auto">
            <a:xfrm>
              <a:off x="822" y="2890"/>
              <a:ext cx="41" cy="36"/>
            </a:xfrm>
            <a:custGeom>
              <a:avLst/>
              <a:gdLst/>
              <a:ahLst/>
              <a:cxnLst>
                <a:cxn ang="0">
                  <a:pos x="0" y="6"/>
                </a:cxn>
                <a:cxn ang="0">
                  <a:pos x="35" y="35"/>
                </a:cxn>
                <a:cxn ang="0">
                  <a:pos x="40" y="30"/>
                </a:cxn>
                <a:cxn ang="0">
                  <a:pos x="5" y="0"/>
                </a:cxn>
                <a:cxn ang="0">
                  <a:pos x="0" y="6"/>
                </a:cxn>
              </a:cxnLst>
              <a:rect l="0" t="0" r="r" b="b"/>
              <a:pathLst>
                <a:path w="41" h="36">
                  <a:moveTo>
                    <a:pt x="0" y="6"/>
                  </a:moveTo>
                  <a:lnTo>
                    <a:pt x="35" y="35"/>
                  </a:lnTo>
                  <a:lnTo>
                    <a:pt x="40" y="30"/>
                  </a:lnTo>
                  <a:lnTo>
                    <a:pt x="5" y="0"/>
                  </a:lnTo>
                  <a:lnTo>
                    <a:pt x="0" y="6"/>
                  </a:lnTo>
                </a:path>
              </a:pathLst>
            </a:custGeom>
            <a:noFill/>
            <a:ln w="9525" cap="flat" cmpd="sng">
              <a:solidFill>
                <a:schemeClr val="tx2"/>
              </a:solidFill>
              <a:prstDash val="solid"/>
              <a:round/>
              <a:headEnd/>
              <a:tailEnd/>
            </a:ln>
            <a:effectLst/>
          </p:spPr>
          <p:txBody>
            <a:bodyPr/>
            <a:lstStyle/>
            <a:p>
              <a:endParaRPr lang="hu-HU"/>
            </a:p>
          </p:txBody>
        </p:sp>
        <p:sp>
          <p:nvSpPr>
            <p:cNvPr id="11358" name="Freeform 94"/>
            <p:cNvSpPr>
              <a:spLocks/>
            </p:cNvSpPr>
            <p:nvPr/>
          </p:nvSpPr>
          <p:spPr bwMode="auto">
            <a:xfrm>
              <a:off x="594" y="3028"/>
              <a:ext cx="9" cy="96"/>
            </a:xfrm>
            <a:custGeom>
              <a:avLst/>
              <a:gdLst/>
              <a:ahLst/>
              <a:cxnLst>
                <a:cxn ang="0">
                  <a:pos x="0" y="0"/>
                </a:cxn>
                <a:cxn ang="0">
                  <a:pos x="0" y="95"/>
                </a:cxn>
                <a:cxn ang="0">
                  <a:pos x="8" y="95"/>
                </a:cxn>
                <a:cxn ang="0">
                  <a:pos x="8" y="0"/>
                </a:cxn>
                <a:cxn ang="0">
                  <a:pos x="0" y="0"/>
                </a:cxn>
              </a:cxnLst>
              <a:rect l="0" t="0" r="r" b="b"/>
              <a:pathLst>
                <a:path w="9" h="96">
                  <a:moveTo>
                    <a:pt x="0" y="0"/>
                  </a:moveTo>
                  <a:lnTo>
                    <a:pt x="0" y="95"/>
                  </a:lnTo>
                  <a:lnTo>
                    <a:pt x="8" y="95"/>
                  </a:lnTo>
                  <a:lnTo>
                    <a:pt x="8" y="0"/>
                  </a:lnTo>
                  <a:lnTo>
                    <a:pt x="0" y="0"/>
                  </a:lnTo>
                </a:path>
              </a:pathLst>
            </a:custGeom>
            <a:noFill/>
            <a:ln w="9525" cap="flat" cmpd="sng">
              <a:solidFill>
                <a:schemeClr val="tx2"/>
              </a:solidFill>
              <a:prstDash val="solid"/>
              <a:round/>
              <a:headEnd/>
              <a:tailEnd/>
            </a:ln>
            <a:effectLst/>
          </p:spPr>
          <p:txBody>
            <a:bodyPr/>
            <a:lstStyle/>
            <a:p>
              <a:endParaRPr lang="hu-HU"/>
            </a:p>
          </p:txBody>
        </p:sp>
        <p:sp>
          <p:nvSpPr>
            <p:cNvPr id="11359" name="Freeform 95"/>
            <p:cNvSpPr>
              <a:spLocks/>
            </p:cNvSpPr>
            <p:nvPr/>
          </p:nvSpPr>
          <p:spPr bwMode="auto">
            <a:xfrm>
              <a:off x="554" y="3121"/>
              <a:ext cx="34" cy="40"/>
            </a:xfrm>
            <a:custGeom>
              <a:avLst/>
              <a:gdLst/>
              <a:ahLst/>
              <a:cxnLst>
                <a:cxn ang="0">
                  <a:pos x="27" y="0"/>
                </a:cxn>
                <a:cxn ang="0">
                  <a:pos x="0" y="34"/>
                </a:cxn>
                <a:cxn ang="0">
                  <a:pos x="7" y="39"/>
                </a:cxn>
                <a:cxn ang="0">
                  <a:pos x="33" y="5"/>
                </a:cxn>
                <a:cxn ang="0">
                  <a:pos x="27" y="0"/>
                </a:cxn>
              </a:cxnLst>
              <a:rect l="0" t="0" r="r" b="b"/>
              <a:pathLst>
                <a:path w="34" h="40">
                  <a:moveTo>
                    <a:pt x="27" y="0"/>
                  </a:moveTo>
                  <a:lnTo>
                    <a:pt x="0" y="34"/>
                  </a:lnTo>
                  <a:lnTo>
                    <a:pt x="7" y="39"/>
                  </a:lnTo>
                  <a:lnTo>
                    <a:pt x="33" y="5"/>
                  </a:lnTo>
                  <a:lnTo>
                    <a:pt x="27" y="0"/>
                  </a:lnTo>
                </a:path>
              </a:pathLst>
            </a:custGeom>
            <a:noFill/>
            <a:ln w="9525" cap="flat" cmpd="sng">
              <a:solidFill>
                <a:schemeClr val="tx2"/>
              </a:solidFill>
              <a:prstDash val="solid"/>
              <a:round/>
              <a:headEnd/>
              <a:tailEnd/>
            </a:ln>
            <a:effectLst/>
          </p:spPr>
          <p:txBody>
            <a:bodyPr/>
            <a:lstStyle/>
            <a:p>
              <a:endParaRPr lang="hu-HU"/>
            </a:p>
          </p:txBody>
        </p:sp>
        <p:sp>
          <p:nvSpPr>
            <p:cNvPr id="11360" name="Freeform 96"/>
            <p:cNvSpPr>
              <a:spLocks/>
            </p:cNvSpPr>
            <p:nvPr/>
          </p:nvSpPr>
          <p:spPr bwMode="auto">
            <a:xfrm>
              <a:off x="600" y="3126"/>
              <a:ext cx="29" cy="35"/>
            </a:xfrm>
            <a:custGeom>
              <a:avLst/>
              <a:gdLst/>
              <a:ahLst/>
              <a:cxnLst>
                <a:cxn ang="0">
                  <a:pos x="0" y="4"/>
                </a:cxn>
                <a:cxn ang="0">
                  <a:pos x="21" y="34"/>
                </a:cxn>
                <a:cxn ang="0">
                  <a:pos x="28" y="30"/>
                </a:cxn>
                <a:cxn ang="0">
                  <a:pos x="6" y="0"/>
                </a:cxn>
                <a:cxn ang="0">
                  <a:pos x="0" y="4"/>
                </a:cxn>
              </a:cxnLst>
              <a:rect l="0" t="0" r="r" b="b"/>
              <a:pathLst>
                <a:path w="29" h="35">
                  <a:moveTo>
                    <a:pt x="0" y="4"/>
                  </a:moveTo>
                  <a:lnTo>
                    <a:pt x="21" y="34"/>
                  </a:lnTo>
                  <a:lnTo>
                    <a:pt x="28" y="30"/>
                  </a:lnTo>
                  <a:lnTo>
                    <a:pt x="6" y="0"/>
                  </a:lnTo>
                  <a:lnTo>
                    <a:pt x="0" y="4"/>
                  </a:lnTo>
                </a:path>
              </a:pathLst>
            </a:custGeom>
            <a:noFill/>
            <a:ln w="9525" cap="flat" cmpd="sng">
              <a:solidFill>
                <a:schemeClr val="tx2"/>
              </a:solidFill>
              <a:prstDash val="solid"/>
              <a:round/>
              <a:headEnd/>
              <a:tailEnd/>
            </a:ln>
            <a:effectLst/>
          </p:spPr>
          <p:txBody>
            <a:bodyPr/>
            <a:lstStyle/>
            <a:p>
              <a:endParaRPr lang="hu-HU"/>
            </a:p>
          </p:txBody>
        </p:sp>
        <p:sp>
          <p:nvSpPr>
            <p:cNvPr id="11361" name="Freeform 97"/>
            <p:cNvSpPr>
              <a:spLocks/>
            </p:cNvSpPr>
            <p:nvPr/>
          </p:nvSpPr>
          <p:spPr bwMode="auto">
            <a:xfrm>
              <a:off x="708" y="2973"/>
              <a:ext cx="72" cy="61"/>
            </a:xfrm>
            <a:custGeom>
              <a:avLst/>
              <a:gdLst/>
              <a:ahLst/>
              <a:cxnLst>
                <a:cxn ang="0">
                  <a:pos x="0" y="6"/>
                </a:cxn>
                <a:cxn ang="0">
                  <a:pos x="66" y="60"/>
                </a:cxn>
                <a:cxn ang="0">
                  <a:pos x="71" y="54"/>
                </a:cxn>
                <a:cxn ang="0">
                  <a:pos x="4" y="0"/>
                </a:cxn>
                <a:cxn ang="0">
                  <a:pos x="0" y="6"/>
                </a:cxn>
              </a:cxnLst>
              <a:rect l="0" t="0" r="r" b="b"/>
              <a:pathLst>
                <a:path w="72" h="61">
                  <a:moveTo>
                    <a:pt x="0" y="6"/>
                  </a:moveTo>
                  <a:lnTo>
                    <a:pt x="66" y="60"/>
                  </a:lnTo>
                  <a:lnTo>
                    <a:pt x="71" y="54"/>
                  </a:lnTo>
                  <a:lnTo>
                    <a:pt x="4" y="0"/>
                  </a:lnTo>
                  <a:lnTo>
                    <a:pt x="0" y="6"/>
                  </a:lnTo>
                </a:path>
              </a:pathLst>
            </a:custGeom>
            <a:noFill/>
            <a:ln w="9525" cap="flat" cmpd="sng">
              <a:solidFill>
                <a:schemeClr val="tx2"/>
              </a:solidFill>
              <a:prstDash val="solid"/>
              <a:round/>
              <a:headEnd/>
              <a:tailEnd/>
            </a:ln>
            <a:effectLst/>
          </p:spPr>
          <p:txBody>
            <a:bodyPr/>
            <a:lstStyle/>
            <a:p>
              <a:endParaRPr lang="hu-HU"/>
            </a:p>
          </p:txBody>
        </p:sp>
        <p:sp>
          <p:nvSpPr>
            <p:cNvPr id="11362" name="Freeform 98"/>
            <p:cNvSpPr>
              <a:spLocks/>
            </p:cNvSpPr>
            <p:nvPr/>
          </p:nvSpPr>
          <p:spPr bwMode="auto">
            <a:xfrm>
              <a:off x="776" y="3019"/>
              <a:ext cx="37" cy="16"/>
            </a:xfrm>
            <a:custGeom>
              <a:avLst/>
              <a:gdLst/>
              <a:ahLst/>
              <a:cxnLst>
                <a:cxn ang="0">
                  <a:pos x="0" y="7"/>
                </a:cxn>
                <a:cxn ang="0">
                  <a:pos x="34" y="0"/>
                </a:cxn>
                <a:cxn ang="0">
                  <a:pos x="36" y="7"/>
                </a:cxn>
                <a:cxn ang="0">
                  <a:pos x="2" y="15"/>
                </a:cxn>
                <a:cxn ang="0">
                  <a:pos x="0" y="7"/>
                </a:cxn>
              </a:cxnLst>
              <a:rect l="0" t="0" r="r" b="b"/>
              <a:pathLst>
                <a:path w="37" h="16">
                  <a:moveTo>
                    <a:pt x="0" y="7"/>
                  </a:moveTo>
                  <a:lnTo>
                    <a:pt x="34" y="0"/>
                  </a:lnTo>
                  <a:lnTo>
                    <a:pt x="36" y="7"/>
                  </a:lnTo>
                  <a:lnTo>
                    <a:pt x="2" y="15"/>
                  </a:lnTo>
                  <a:lnTo>
                    <a:pt x="0" y="7"/>
                  </a:lnTo>
                </a:path>
              </a:pathLst>
            </a:custGeom>
            <a:noFill/>
            <a:ln w="9525" cap="flat" cmpd="sng">
              <a:solidFill>
                <a:schemeClr val="tx2"/>
              </a:solidFill>
              <a:prstDash val="solid"/>
              <a:round/>
              <a:headEnd/>
              <a:tailEnd/>
            </a:ln>
            <a:effectLst/>
          </p:spPr>
          <p:txBody>
            <a:bodyPr/>
            <a:lstStyle/>
            <a:p>
              <a:endParaRPr lang="hu-HU"/>
            </a:p>
          </p:txBody>
        </p:sp>
        <p:sp>
          <p:nvSpPr>
            <p:cNvPr id="11363" name="Freeform 99"/>
            <p:cNvSpPr>
              <a:spLocks/>
            </p:cNvSpPr>
            <p:nvPr/>
          </p:nvSpPr>
          <p:spPr bwMode="auto">
            <a:xfrm>
              <a:off x="762" y="3035"/>
              <a:ext cx="11" cy="46"/>
            </a:xfrm>
            <a:custGeom>
              <a:avLst/>
              <a:gdLst/>
              <a:ahLst/>
              <a:cxnLst>
                <a:cxn ang="0">
                  <a:pos x="3" y="0"/>
                </a:cxn>
                <a:cxn ang="0">
                  <a:pos x="0" y="44"/>
                </a:cxn>
                <a:cxn ang="0">
                  <a:pos x="8" y="45"/>
                </a:cxn>
                <a:cxn ang="0">
                  <a:pos x="10" y="0"/>
                </a:cxn>
                <a:cxn ang="0">
                  <a:pos x="3" y="0"/>
                </a:cxn>
              </a:cxnLst>
              <a:rect l="0" t="0" r="r" b="b"/>
              <a:pathLst>
                <a:path w="11" h="46">
                  <a:moveTo>
                    <a:pt x="3" y="0"/>
                  </a:moveTo>
                  <a:lnTo>
                    <a:pt x="0" y="44"/>
                  </a:lnTo>
                  <a:lnTo>
                    <a:pt x="8" y="45"/>
                  </a:lnTo>
                  <a:lnTo>
                    <a:pt x="10" y="0"/>
                  </a:lnTo>
                  <a:lnTo>
                    <a:pt x="3" y="0"/>
                  </a:lnTo>
                </a:path>
              </a:pathLst>
            </a:custGeom>
            <a:noFill/>
            <a:ln w="9525" cap="flat" cmpd="sng">
              <a:solidFill>
                <a:schemeClr val="tx2"/>
              </a:solidFill>
              <a:prstDash val="solid"/>
              <a:round/>
              <a:headEnd/>
              <a:tailEnd/>
            </a:ln>
            <a:effectLst/>
          </p:spPr>
          <p:txBody>
            <a:bodyPr/>
            <a:lstStyle/>
            <a:p>
              <a:endParaRPr lang="hu-HU"/>
            </a:p>
          </p:txBody>
        </p:sp>
        <p:sp>
          <p:nvSpPr>
            <p:cNvPr id="11364" name="Freeform 100"/>
            <p:cNvSpPr>
              <a:spLocks/>
            </p:cNvSpPr>
            <p:nvPr/>
          </p:nvSpPr>
          <p:spPr bwMode="auto">
            <a:xfrm>
              <a:off x="408" y="2974"/>
              <a:ext cx="73" cy="65"/>
            </a:xfrm>
            <a:custGeom>
              <a:avLst/>
              <a:gdLst/>
              <a:ahLst/>
              <a:cxnLst>
                <a:cxn ang="0">
                  <a:pos x="67" y="0"/>
                </a:cxn>
                <a:cxn ang="0">
                  <a:pos x="0" y="58"/>
                </a:cxn>
                <a:cxn ang="0">
                  <a:pos x="5" y="64"/>
                </a:cxn>
                <a:cxn ang="0">
                  <a:pos x="72" y="5"/>
                </a:cxn>
                <a:cxn ang="0">
                  <a:pos x="67" y="0"/>
                </a:cxn>
              </a:cxnLst>
              <a:rect l="0" t="0" r="r" b="b"/>
              <a:pathLst>
                <a:path w="73" h="65">
                  <a:moveTo>
                    <a:pt x="67" y="0"/>
                  </a:moveTo>
                  <a:lnTo>
                    <a:pt x="0" y="58"/>
                  </a:lnTo>
                  <a:lnTo>
                    <a:pt x="5" y="64"/>
                  </a:lnTo>
                  <a:lnTo>
                    <a:pt x="72" y="5"/>
                  </a:lnTo>
                  <a:lnTo>
                    <a:pt x="67" y="0"/>
                  </a:lnTo>
                </a:path>
              </a:pathLst>
            </a:custGeom>
            <a:noFill/>
            <a:ln w="9525" cap="flat" cmpd="sng">
              <a:solidFill>
                <a:schemeClr val="tx2"/>
              </a:solidFill>
              <a:prstDash val="solid"/>
              <a:round/>
              <a:headEnd/>
              <a:tailEnd/>
            </a:ln>
            <a:effectLst/>
          </p:spPr>
          <p:txBody>
            <a:bodyPr/>
            <a:lstStyle/>
            <a:p>
              <a:endParaRPr lang="hu-HU"/>
            </a:p>
          </p:txBody>
        </p:sp>
        <p:sp>
          <p:nvSpPr>
            <p:cNvPr id="11365" name="Freeform 101"/>
            <p:cNvSpPr>
              <a:spLocks/>
            </p:cNvSpPr>
            <p:nvPr/>
          </p:nvSpPr>
          <p:spPr bwMode="auto">
            <a:xfrm>
              <a:off x="362" y="3024"/>
              <a:ext cx="51" cy="16"/>
            </a:xfrm>
            <a:custGeom>
              <a:avLst/>
              <a:gdLst/>
              <a:ahLst/>
              <a:cxnLst>
                <a:cxn ang="0">
                  <a:pos x="48" y="15"/>
                </a:cxn>
                <a:cxn ang="0">
                  <a:pos x="0" y="7"/>
                </a:cxn>
                <a:cxn ang="0">
                  <a:pos x="2" y="0"/>
                </a:cxn>
                <a:cxn ang="0">
                  <a:pos x="50" y="7"/>
                </a:cxn>
                <a:cxn ang="0">
                  <a:pos x="48" y="15"/>
                </a:cxn>
              </a:cxnLst>
              <a:rect l="0" t="0" r="r" b="b"/>
              <a:pathLst>
                <a:path w="51" h="16">
                  <a:moveTo>
                    <a:pt x="48" y="15"/>
                  </a:moveTo>
                  <a:lnTo>
                    <a:pt x="0" y="7"/>
                  </a:lnTo>
                  <a:lnTo>
                    <a:pt x="2" y="0"/>
                  </a:lnTo>
                  <a:lnTo>
                    <a:pt x="50" y="7"/>
                  </a:lnTo>
                  <a:lnTo>
                    <a:pt x="48" y="15"/>
                  </a:lnTo>
                </a:path>
              </a:pathLst>
            </a:custGeom>
            <a:noFill/>
            <a:ln w="9525" cap="flat" cmpd="sng">
              <a:solidFill>
                <a:schemeClr val="tx2"/>
              </a:solidFill>
              <a:prstDash val="solid"/>
              <a:round/>
              <a:headEnd/>
              <a:tailEnd/>
            </a:ln>
            <a:effectLst/>
          </p:spPr>
          <p:txBody>
            <a:bodyPr/>
            <a:lstStyle/>
            <a:p>
              <a:endParaRPr lang="hu-HU"/>
            </a:p>
          </p:txBody>
        </p:sp>
        <p:sp>
          <p:nvSpPr>
            <p:cNvPr id="11366" name="Freeform 102"/>
            <p:cNvSpPr>
              <a:spLocks/>
            </p:cNvSpPr>
            <p:nvPr/>
          </p:nvSpPr>
          <p:spPr bwMode="auto">
            <a:xfrm>
              <a:off x="399" y="3044"/>
              <a:ext cx="16" cy="35"/>
            </a:xfrm>
            <a:custGeom>
              <a:avLst/>
              <a:gdLst/>
              <a:ahLst/>
              <a:cxnLst>
                <a:cxn ang="0">
                  <a:pos x="0" y="2"/>
                </a:cxn>
                <a:cxn ang="0">
                  <a:pos x="8" y="34"/>
                </a:cxn>
                <a:cxn ang="0">
                  <a:pos x="15" y="32"/>
                </a:cxn>
                <a:cxn ang="0">
                  <a:pos x="7" y="0"/>
                </a:cxn>
                <a:cxn ang="0">
                  <a:pos x="0" y="2"/>
                </a:cxn>
              </a:cxnLst>
              <a:rect l="0" t="0" r="r" b="b"/>
              <a:pathLst>
                <a:path w="16" h="35">
                  <a:moveTo>
                    <a:pt x="0" y="2"/>
                  </a:moveTo>
                  <a:lnTo>
                    <a:pt x="8" y="34"/>
                  </a:lnTo>
                  <a:lnTo>
                    <a:pt x="15" y="32"/>
                  </a:lnTo>
                  <a:lnTo>
                    <a:pt x="7" y="0"/>
                  </a:lnTo>
                  <a:lnTo>
                    <a:pt x="0" y="2"/>
                  </a:lnTo>
                </a:path>
              </a:pathLst>
            </a:custGeom>
            <a:noFill/>
            <a:ln w="9525" cap="flat" cmpd="sng">
              <a:solidFill>
                <a:schemeClr val="tx2"/>
              </a:solidFill>
              <a:prstDash val="solid"/>
              <a:round/>
              <a:headEnd/>
              <a:tailEnd/>
            </a:ln>
            <a:effectLst/>
          </p:spPr>
          <p:txBody>
            <a:bodyPr/>
            <a:lstStyle/>
            <a:p>
              <a:endParaRPr lang="hu-HU"/>
            </a:p>
          </p:txBody>
        </p:sp>
        <p:sp>
          <p:nvSpPr>
            <p:cNvPr id="11367" name="Freeform 103"/>
            <p:cNvSpPr>
              <a:spLocks/>
            </p:cNvSpPr>
            <p:nvPr/>
          </p:nvSpPr>
          <p:spPr bwMode="auto">
            <a:xfrm>
              <a:off x="398" y="2772"/>
              <a:ext cx="85" cy="54"/>
            </a:xfrm>
            <a:custGeom>
              <a:avLst/>
              <a:gdLst/>
              <a:ahLst/>
              <a:cxnLst>
                <a:cxn ang="0">
                  <a:pos x="80" y="53"/>
                </a:cxn>
                <a:cxn ang="0">
                  <a:pos x="0" y="7"/>
                </a:cxn>
                <a:cxn ang="0">
                  <a:pos x="4" y="0"/>
                </a:cxn>
                <a:cxn ang="0">
                  <a:pos x="84" y="47"/>
                </a:cxn>
                <a:cxn ang="0">
                  <a:pos x="80" y="53"/>
                </a:cxn>
              </a:cxnLst>
              <a:rect l="0" t="0" r="r" b="b"/>
              <a:pathLst>
                <a:path w="85" h="54">
                  <a:moveTo>
                    <a:pt x="80" y="53"/>
                  </a:moveTo>
                  <a:lnTo>
                    <a:pt x="0" y="7"/>
                  </a:lnTo>
                  <a:lnTo>
                    <a:pt x="4" y="0"/>
                  </a:lnTo>
                  <a:lnTo>
                    <a:pt x="84" y="47"/>
                  </a:lnTo>
                  <a:lnTo>
                    <a:pt x="80" y="53"/>
                  </a:lnTo>
                </a:path>
              </a:pathLst>
            </a:custGeom>
            <a:noFill/>
            <a:ln w="9525" cap="flat" cmpd="sng">
              <a:solidFill>
                <a:schemeClr val="tx2"/>
              </a:solidFill>
              <a:prstDash val="solid"/>
              <a:round/>
              <a:headEnd/>
              <a:tailEnd/>
            </a:ln>
            <a:effectLst/>
          </p:spPr>
          <p:txBody>
            <a:bodyPr/>
            <a:lstStyle/>
            <a:p>
              <a:endParaRPr lang="hu-HU"/>
            </a:p>
          </p:txBody>
        </p:sp>
        <p:sp>
          <p:nvSpPr>
            <p:cNvPr id="11368" name="Freeform 104"/>
            <p:cNvSpPr>
              <a:spLocks/>
            </p:cNvSpPr>
            <p:nvPr/>
          </p:nvSpPr>
          <p:spPr bwMode="auto">
            <a:xfrm>
              <a:off x="359" y="2772"/>
              <a:ext cx="43" cy="18"/>
            </a:xfrm>
            <a:custGeom>
              <a:avLst/>
              <a:gdLst/>
              <a:ahLst/>
              <a:cxnLst>
                <a:cxn ang="0">
                  <a:pos x="40" y="0"/>
                </a:cxn>
                <a:cxn ang="0">
                  <a:pos x="0" y="10"/>
                </a:cxn>
                <a:cxn ang="0">
                  <a:pos x="2" y="17"/>
                </a:cxn>
                <a:cxn ang="0">
                  <a:pos x="42" y="7"/>
                </a:cxn>
                <a:cxn ang="0">
                  <a:pos x="40" y="0"/>
                </a:cxn>
              </a:cxnLst>
              <a:rect l="0" t="0" r="r" b="b"/>
              <a:pathLst>
                <a:path w="43" h="18">
                  <a:moveTo>
                    <a:pt x="40" y="0"/>
                  </a:moveTo>
                  <a:lnTo>
                    <a:pt x="0" y="10"/>
                  </a:lnTo>
                  <a:lnTo>
                    <a:pt x="2" y="17"/>
                  </a:lnTo>
                  <a:lnTo>
                    <a:pt x="42" y="7"/>
                  </a:lnTo>
                  <a:lnTo>
                    <a:pt x="40" y="0"/>
                  </a:lnTo>
                </a:path>
              </a:pathLst>
            </a:custGeom>
            <a:noFill/>
            <a:ln w="9525" cap="flat" cmpd="sng">
              <a:solidFill>
                <a:schemeClr val="tx2"/>
              </a:solidFill>
              <a:prstDash val="solid"/>
              <a:round/>
              <a:headEnd/>
              <a:tailEnd/>
            </a:ln>
            <a:effectLst/>
          </p:spPr>
          <p:txBody>
            <a:bodyPr/>
            <a:lstStyle/>
            <a:p>
              <a:endParaRPr lang="hu-HU"/>
            </a:p>
          </p:txBody>
        </p:sp>
        <p:sp>
          <p:nvSpPr>
            <p:cNvPr id="11369" name="Freeform 105"/>
            <p:cNvSpPr>
              <a:spLocks/>
            </p:cNvSpPr>
            <p:nvPr/>
          </p:nvSpPr>
          <p:spPr bwMode="auto">
            <a:xfrm>
              <a:off x="394" y="2739"/>
              <a:ext cx="8" cy="35"/>
            </a:xfrm>
            <a:custGeom>
              <a:avLst/>
              <a:gdLst/>
              <a:ahLst/>
              <a:cxnLst>
                <a:cxn ang="0">
                  <a:pos x="0" y="34"/>
                </a:cxn>
                <a:cxn ang="0">
                  <a:pos x="0" y="0"/>
                </a:cxn>
                <a:cxn ang="0">
                  <a:pos x="7" y="0"/>
                </a:cxn>
                <a:cxn ang="0">
                  <a:pos x="7" y="34"/>
                </a:cxn>
                <a:cxn ang="0">
                  <a:pos x="0" y="34"/>
                </a:cxn>
              </a:cxnLst>
              <a:rect l="0" t="0" r="r" b="b"/>
              <a:pathLst>
                <a:path w="8" h="35">
                  <a:moveTo>
                    <a:pt x="0" y="34"/>
                  </a:moveTo>
                  <a:lnTo>
                    <a:pt x="0" y="0"/>
                  </a:lnTo>
                  <a:lnTo>
                    <a:pt x="7" y="0"/>
                  </a:lnTo>
                  <a:lnTo>
                    <a:pt x="7" y="34"/>
                  </a:lnTo>
                  <a:lnTo>
                    <a:pt x="0" y="34"/>
                  </a:lnTo>
                </a:path>
              </a:pathLst>
            </a:custGeom>
            <a:noFill/>
            <a:ln w="9525" cap="flat" cmpd="sng">
              <a:solidFill>
                <a:schemeClr val="tx2"/>
              </a:solidFill>
              <a:prstDash val="solid"/>
              <a:round/>
              <a:headEnd/>
              <a:tailEnd/>
            </a:ln>
            <a:effectLst/>
          </p:spPr>
          <p:txBody>
            <a:bodyPr/>
            <a:lstStyle/>
            <a:p>
              <a:endParaRPr lang="hu-HU"/>
            </a:p>
          </p:txBody>
        </p:sp>
      </p:grpSp>
      <p:grpSp>
        <p:nvGrpSpPr>
          <p:cNvPr id="11370" name="Group 106"/>
          <p:cNvGrpSpPr>
            <a:grpSpLocks/>
          </p:cNvGrpSpPr>
          <p:nvPr/>
        </p:nvGrpSpPr>
        <p:grpSpPr bwMode="auto">
          <a:xfrm>
            <a:off x="1935163" y="5211763"/>
            <a:ext cx="800100" cy="815975"/>
            <a:chOff x="1219" y="3283"/>
            <a:chExt cx="504" cy="514"/>
          </a:xfrm>
        </p:grpSpPr>
        <p:sp>
          <p:nvSpPr>
            <p:cNvPr id="11371" name="Oval 107"/>
            <p:cNvSpPr>
              <a:spLocks noChangeArrowheads="1"/>
            </p:cNvSpPr>
            <p:nvPr/>
          </p:nvSpPr>
          <p:spPr bwMode="auto">
            <a:xfrm>
              <a:off x="1312" y="3396"/>
              <a:ext cx="290" cy="285"/>
            </a:xfrm>
            <a:prstGeom prst="ellipse">
              <a:avLst/>
            </a:prstGeom>
            <a:noFill/>
            <a:ln w="9525">
              <a:solidFill>
                <a:schemeClr val="tx2"/>
              </a:solidFill>
              <a:round/>
              <a:headEnd/>
              <a:tailEnd/>
            </a:ln>
            <a:effectLst/>
          </p:spPr>
          <p:txBody>
            <a:bodyPr wrap="none" anchor="ctr"/>
            <a:lstStyle/>
            <a:p>
              <a:endParaRPr lang="hu-HU"/>
            </a:p>
          </p:txBody>
        </p:sp>
        <p:sp>
          <p:nvSpPr>
            <p:cNvPr id="11372" name="Oval 108" descr="Vastag átlós felfelé"/>
            <p:cNvSpPr>
              <a:spLocks noChangeArrowheads="1"/>
            </p:cNvSpPr>
            <p:nvPr/>
          </p:nvSpPr>
          <p:spPr bwMode="auto">
            <a:xfrm>
              <a:off x="1350" y="3460"/>
              <a:ext cx="140" cy="138"/>
            </a:xfrm>
            <a:prstGeom prst="ellipse">
              <a:avLst/>
            </a:prstGeom>
            <a:pattFill prst="wdUpDiag">
              <a:fgClr>
                <a:schemeClr val="tx2"/>
              </a:fgClr>
              <a:bgClr>
                <a:schemeClr val="bg1"/>
              </a:bgClr>
            </a:pattFill>
            <a:ln w="9525">
              <a:solidFill>
                <a:schemeClr val="tx2"/>
              </a:solidFill>
              <a:round/>
              <a:headEnd/>
              <a:tailEnd/>
            </a:ln>
            <a:effectLst/>
          </p:spPr>
          <p:txBody>
            <a:bodyPr wrap="none" anchor="ctr"/>
            <a:lstStyle/>
            <a:p>
              <a:endParaRPr lang="hu-HU"/>
            </a:p>
          </p:txBody>
        </p:sp>
        <p:sp>
          <p:nvSpPr>
            <p:cNvPr id="11373" name="Freeform 109"/>
            <p:cNvSpPr>
              <a:spLocks/>
            </p:cNvSpPr>
            <p:nvPr/>
          </p:nvSpPr>
          <p:spPr bwMode="auto">
            <a:xfrm>
              <a:off x="1446" y="3313"/>
              <a:ext cx="8" cy="94"/>
            </a:xfrm>
            <a:custGeom>
              <a:avLst/>
              <a:gdLst/>
              <a:ahLst/>
              <a:cxnLst>
                <a:cxn ang="0">
                  <a:pos x="0" y="0"/>
                </a:cxn>
                <a:cxn ang="0">
                  <a:pos x="0" y="93"/>
                </a:cxn>
                <a:cxn ang="0">
                  <a:pos x="7" y="93"/>
                </a:cxn>
                <a:cxn ang="0">
                  <a:pos x="7" y="0"/>
                </a:cxn>
                <a:cxn ang="0">
                  <a:pos x="0" y="0"/>
                </a:cxn>
              </a:cxnLst>
              <a:rect l="0" t="0" r="r" b="b"/>
              <a:pathLst>
                <a:path w="8" h="94">
                  <a:moveTo>
                    <a:pt x="0" y="0"/>
                  </a:moveTo>
                  <a:lnTo>
                    <a:pt x="0" y="93"/>
                  </a:lnTo>
                  <a:lnTo>
                    <a:pt x="7" y="93"/>
                  </a:lnTo>
                  <a:lnTo>
                    <a:pt x="7" y="0"/>
                  </a:lnTo>
                  <a:lnTo>
                    <a:pt x="0" y="0"/>
                  </a:lnTo>
                </a:path>
              </a:pathLst>
            </a:custGeom>
            <a:noFill/>
            <a:ln w="9525" cap="flat" cmpd="sng">
              <a:solidFill>
                <a:schemeClr val="tx2"/>
              </a:solidFill>
              <a:prstDash val="solid"/>
              <a:round/>
              <a:headEnd/>
              <a:tailEnd/>
            </a:ln>
            <a:effectLst/>
          </p:spPr>
          <p:txBody>
            <a:bodyPr/>
            <a:lstStyle/>
            <a:p>
              <a:endParaRPr lang="hu-HU"/>
            </a:p>
          </p:txBody>
        </p:sp>
        <p:sp>
          <p:nvSpPr>
            <p:cNvPr id="11374" name="Freeform 110"/>
            <p:cNvSpPr>
              <a:spLocks/>
            </p:cNvSpPr>
            <p:nvPr/>
          </p:nvSpPr>
          <p:spPr bwMode="auto">
            <a:xfrm>
              <a:off x="1405" y="3286"/>
              <a:ext cx="50" cy="34"/>
            </a:xfrm>
            <a:custGeom>
              <a:avLst/>
              <a:gdLst/>
              <a:ahLst/>
              <a:cxnLst>
                <a:cxn ang="0">
                  <a:pos x="0" y="6"/>
                </a:cxn>
                <a:cxn ang="0">
                  <a:pos x="45" y="33"/>
                </a:cxn>
                <a:cxn ang="0">
                  <a:pos x="49" y="26"/>
                </a:cxn>
                <a:cxn ang="0">
                  <a:pos x="4" y="0"/>
                </a:cxn>
                <a:cxn ang="0">
                  <a:pos x="0" y="6"/>
                </a:cxn>
              </a:cxnLst>
              <a:rect l="0" t="0" r="r" b="b"/>
              <a:pathLst>
                <a:path w="50" h="34">
                  <a:moveTo>
                    <a:pt x="0" y="6"/>
                  </a:moveTo>
                  <a:lnTo>
                    <a:pt x="45" y="33"/>
                  </a:lnTo>
                  <a:lnTo>
                    <a:pt x="49" y="26"/>
                  </a:lnTo>
                  <a:lnTo>
                    <a:pt x="4" y="0"/>
                  </a:lnTo>
                  <a:lnTo>
                    <a:pt x="0" y="6"/>
                  </a:lnTo>
                </a:path>
              </a:pathLst>
            </a:custGeom>
            <a:noFill/>
            <a:ln w="9525" cap="flat" cmpd="sng">
              <a:solidFill>
                <a:schemeClr val="tx2"/>
              </a:solidFill>
              <a:prstDash val="solid"/>
              <a:round/>
              <a:headEnd/>
              <a:tailEnd/>
            </a:ln>
            <a:effectLst/>
          </p:spPr>
          <p:txBody>
            <a:bodyPr/>
            <a:lstStyle/>
            <a:p>
              <a:endParaRPr lang="hu-HU"/>
            </a:p>
          </p:txBody>
        </p:sp>
        <p:sp>
          <p:nvSpPr>
            <p:cNvPr id="11375" name="Freeform 111"/>
            <p:cNvSpPr>
              <a:spLocks/>
            </p:cNvSpPr>
            <p:nvPr/>
          </p:nvSpPr>
          <p:spPr bwMode="auto">
            <a:xfrm>
              <a:off x="1452" y="3283"/>
              <a:ext cx="41" cy="39"/>
            </a:xfrm>
            <a:custGeom>
              <a:avLst/>
              <a:gdLst/>
              <a:ahLst/>
              <a:cxnLst>
                <a:cxn ang="0">
                  <a:pos x="0" y="32"/>
                </a:cxn>
                <a:cxn ang="0">
                  <a:pos x="35" y="0"/>
                </a:cxn>
                <a:cxn ang="0">
                  <a:pos x="40" y="6"/>
                </a:cxn>
                <a:cxn ang="0">
                  <a:pos x="6" y="38"/>
                </a:cxn>
                <a:cxn ang="0">
                  <a:pos x="0" y="32"/>
                </a:cxn>
              </a:cxnLst>
              <a:rect l="0" t="0" r="r" b="b"/>
              <a:pathLst>
                <a:path w="41" h="39">
                  <a:moveTo>
                    <a:pt x="0" y="32"/>
                  </a:moveTo>
                  <a:lnTo>
                    <a:pt x="35" y="0"/>
                  </a:lnTo>
                  <a:lnTo>
                    <a:pt x="40" y="6"/>
                  </a:lnTo>
                  <a:lnTo>
                    <a:pt x="6" y="38"/>
                  </a:lnTo>
                  <a:lnTo>
                    <a:pt x="0" y="32"/>
                  </a:lnTo>
                </a:path>
              </a:pathLst>
            </a:custGeom>
            <a:noFill/>
            <a:ln w="9525" cap="flat" cmpd="sng">
              <a:solidFill>
                <a:schemeClr val="tx2"/>
              </a:solidFill>
              <a:prstDash val="solid"/>
              <a:round/>
              <a:headEnd/>
              <a:tailEnd/>
            </a:ln>
            <a:effectLst/>
          </p:spPr>
          <p:txBody>
            <a:bodyPr/>
            <a:lstStyle/>
            <a:p>
              <a:endParaRPr lang="hu-HU"/>
            </a:p>
          </p:txBody>
        </p:sp>
        <p:sp>
          <p:nvSpPr>
            <p:cNvPr id="11376" name="Freeform 112"/>
            <p:cNvSpPr>
              <a:spLocks/>
            </p:cNvSpPr>
            <p:nvPr/>
          </p:nvSpPr>
          <p:spPr bwMode="auto">
            <a:xfrm>
              <a:off x="1557" y="3367"/>
              <a:ext cx="75" cy="65"/>
            </a:xfrm>
            <a:custGeom>
              <a:avLst/>
              <a:gdLst/>
              <a:ahLst/>
              <a:cxnLst>
                <a:cxn ang="0">
                  <a:pos x="0" y="59"/>
                </a:cxn>
                <a:cxn ang="0">
                  <a:pos x="69" y="0"/>
                </a:cxn>
                <a:cxn ang="0">
                  <a:pos x="74" y="5"/>
                </a:cxn>
                <a:cxn ang="0">
                  <a:pos x="5" y="64"/>
                </a:cxn>
                <a:cxn ang="0">
                  <a:pos x="0" y="59"/>
                </a:cxn>
              </a:cxnLst>
              <a:rect l="0" t="0" r="r" b="b"/>
              <a:pathLst>
                <a:path w="75" h="65">
                  <a:moveTo>
                    <a:pt x="0" y="59"/>
                  </a:moveTo>
                  <a:lnTo>
                    <a:pt x="69" y="0"/>
                  </a:lnTo>
                  <a:lnTo>
                    <a:pt x="74" y="5"/>
                  </a:lnTo>
                  <a:lnTo>
                    <a:pt x="5" y="64"/>
                  </a:lnTo>
                  <a:lnTo>
                    <a:pt x="0" y="59"/>
                  </a:lnTo>
                </a:path>
              </a:pathLst>
            </a:custGeom>
            <a:noFill/>
            <a:ln w="9525" cap="flat" cmpd="sng">
              <a:solidFill>
                <a:schemeClr val="tx2"/>
              </a:solidFill>
              <a:prstDash val="solid"/>
              <a:round/>
              <a:headEnd/>
              <a:tailEnd/>
            </a:ln>
            <a:effectLst/>
          </p:spPr>
          <p:txBody>
            <a:bodyPr/>
            <a:lstStyle/>
            <a:p>
              <a:endParaRPr lang="hu-HU"/>
            </a:p>
          </p:txBody>
        </p:sp>
        <p:sp>
          <p:nvSpPr>
            <p:cNvPr id="11377" name="Freeform 113"/>
            <p:cNvSpPr>
              <a:spLocks/>
            </p:cNvSpPr>
            <p:nvPr/>
          </p:nvSpPr>
          <p:spPr bwMode="auto">
            <a:xfrm>
              <a:off x="1620" y="3328"/>
              <a:ext cx="13" cy="38"/>
            </a:xfrm>
            <a:custGeom>
              <a:avLst/>
              <a:gdLst/>
              <a:ahLst/>
              <a:cxnLst>
                <a:cxn ang="0">
                  <a:pos x="5" y="37"/>
                </a:cxn>
                <a:cxn ang="0">
                  <a:pos x="0" y="0"/>
                </a:cxn>
                <a:cxn ang="0">
                  <a:pos x="7" y="0"/>
                </a:cxn>
                <a:cxn ang="0">
                  <a:pos x="12" y="36"/>
                </a:cxn>
                <a:cxn ang="0">
                  <a:pos x="5" y="37"/>
                </a:cxn>
              </a:cxnLst>
              <a:rect l="0" t="0" r="r" b="b"/>
              <a:pathLst>
                <a:path w="13" h="38">
                  <a:moveTo>
                    <a:pt x="5" y="37"/>
                  </a:moveTo>
                  <a:lnTo>
                    <a:pt x="0" y="0"/>
                  </a:lnTo>
                  <a:lnTo>
                    <a:pt x="7" y="0"/>
                  </a:lnTo>
                  <a:lnTo>
                    <a:pt x="12" y="36"/>
                  </a:lnTo>
                  <a:lnTo>
                    <a:pt x="5" y="37"/>
                  </a:lnTo>
                </a:path>
              </a:pathLst>
            </a:custGeom>
            <a:noFill/>
            <a:ln w="9525" cap="flat" cmpd="sng">
              <a:solidFill>
                <a:schemeClr val="tx2"/>
              </a:solidFill>
              <a:prstDash val="solid"/>
              <a:round/>
              <a:headEnd/>
              <a:tailEnd/>
            </a:ln>
            <a:effectLst/>
          </p:spPr>
          <p:txBody>
            <a:bodyPr/>
            <a:lstStyle/>
            <a:p>
              <a:endParaRPr lang="hu-HU"/>
            </a:p>
          </p:txBody>
        </p:sp>
        <p:sp>
          <p:nvSpPr>
            <p:cNvPr id="11378" name="Freeform 114"/>
            <p:cNvSpPr>
              <a:spLocks/>
            </p:cNvSpPr>
            <p:nvPr/>
          </p:nvSpPr>
          <p:spPr bwMode="auto">
            <a:xfrm>
              <a:off x="1626" y="3371"/>
              <a:ext cx="43" cy="8"/>
            </a:xfrm>
            <a:custGeom>
              <a:avLst/>
              <a:gdLst/>
              <a:ahLst/>
              <a:cxnLst>
                <a:cxn ang="0">
                  <a:pos x="0" y="7"/>
                </a:cxn>
                <a:cxn ang="0">
                  <a:pos x="42" y="7"/>
                </a:cxn>
                <a:cxn ang="0">
                  <a:pos x="42" y="0"/>
                </a:cxn>
                <a:cxn ang="0">
                  <a:pos x="0" y="0"/>
                </a:cxn>
                <a:cxn ang="0">
                  <a:pos x="0" y="7"/>
                </a:cxn>
              </a:cxnLst>
              <a:rect l="0" t="0" r="r" b="b"/>
              <a:pathLst>
                <a:path w="43" h="8">
                  <a:moveTo>
                    <a:pt x="0" y="7"/>
                  </a:moveTo>
                  <a:lnTo>
                    <a:pt x="42" y="7"/>
                  </a:lnTo>
                  <a:lnTo>
                    <a:pt x="42" y="0"/>
                  </a:lnTo>
                  <a:lnTo>
                    <a:pt x="0" y="0"/>
                  </a:lnTo>
                  <a:lnTo>
                    <a:pt x="0" y="7"/>
                  </a:lnTo>
                </a:path>
              </a:pathLst>
            </a:custGeom>
            <a:noFill/>
            <a:ln w="9525" cap="flat" cmpd="sng">
              <a:solidFill>
                <a:schemeClr val="tx2"/>
              </a:solidFill>
              <a:prstDash val="solid"/>
              <a:round/>
              <a:headEnd/>
              <a:tailEnd/>
            </a:ln>
            <a:effectLst/>
          </p:spPr>
          <p:txBody>
            <a:bodyPr/>
            <a:lstStyle/>
            <a:p>
              <a:endParaRPr lang="hu-HU"/>
            </a:p>
          </p:txBody>
        </p:sp>
        <p:sp>
          <p:nvSpPr>
            <p:cNvPr id="11379" name="Freeform 115"/>
            <p:cNvSpPr>
              <a:spLocks/>
            </p:cNvSpPr>
            <p:nvPr/>
          </p:nvSpPr>
          <p:spPr bwMode="auto">
            <a:xfrm>
              <a:off x="1550" y="3422"/>
              <a:ext cx="13" cy="19"/>
            </a:xfrm>
            <a:custGeom>
              <a:avLst/>
              <a:gdLst/>
              <a:ahLst/>
              <a:cxnLst>
                <a:cxn ang="0">
                  <a:pos x="6" y="0"/>
                </a:cxn>
                <a:cxn ang="0">
                  <a:pos x="0" y="15"/>
                </a:cxn>
                <a:cxn ang="0">
                  <a:pos x="7" y="18"/>
                </a:cxn>
                <a:cxn ang="0">
                  <a:pos x="12" y="3"/>
                </a:cxn>
                <a:cxn ang="0">
                  <a:pos x="6" y="0"/>
                </a:cxn>
              </a:cxnLst>
              <a:rect l="0" t="0" r="r" b="b"/>
              <a:pathLst>
                <a:path w="13" h="19">
                  <a:moveTo>
                    <a:pt x="6" y="0"/>
                  </a:moveTo>
                  <a:lnTo>
                    <a:pt x="0" y="15"/>
                  </a:lnTo>
                  <a:lnTo>
                    <a:pt x="7" y="18"/>
                  </a:lnTo>
                  <a:lnTo>
                    <a:pt x="12" y="3"/>
                  </a:lnTo>
                  <a:lnTo>
                    <a:pt x="6" y="0"/>
                  </a:lnTo>
                </a:path>
              </a:pathLst>
            </a:custGeom>
            <a:noFill/>
            <a:ln w="9525" cap="flat" cmpd="sng">
              <a:solidFill>
                <a:schemeClr val="tx2"/>
              </a:solidFill>
              <a:prstDash val="solid"/>
              <a:round/>
              <a:headEnd/>
              <a:tailEnd/>
            </a:ln>
            <a:effectLst/>
          </p:spPr>
          <p:txBody>
            <a:bodyPr/>
            <a:lstStyle/>
            <a:p>
              <a:endParaRPr lang="hu-HU"/>
            </a:p>
          </p:txBody>
        </p:sp>
        <p:sp>
          <p:nvSpPr>
            <p:cNvPr id="11380" name="Freeform 116"/>
            <p:cNvSpPr>
              <a:spLocks/>
            </p:cNvSpPr>
            <p:nvPr/>
          </p:nvSpPr>
          <p:spPr bwMode="auto">
            <a:xfrm>
              <a:off x="1594" y="3518"/>
              <a:ext cx="75" cy="8"/>
            </a:xfrm>
            <a:custGeom>
              <a:avLst/>
              <a:gdLst/>
              <a:ahLst/>
              <a:cxnLst>
                <a:cxn ang="0">
                  <a:pos x="0" y="7"/>
                </a:cxn>
                <a:cxn ang="0">
                  <a:pos x="74" y="7"/>
                </a:cxn>
                <a:cxn ang="0">
                  <a:pos x="74" y="0"/>
                </a:cxn>
                <a:cxn ang="0">
                  <a:pos x="0" y="0"/>
                </a:cxn>
                <a:cxn ang="0">
                  <a:pos x="0" y="7"/>
                </a:cxn>
              </a:cxnLst>
              <a:rect l="0" t="0" r="r" b="b"/>
              <a:pathLst>
                <a:path w="75" h="8">
                  <a:moveTo>
                    <a:pt x="0" y="7"/>
                  </a:moveTo>
                  <a:lnTo>
                    <a:pt x="74" y="7"/>
                  </a:lnTo>
                  <a:lnTo>
                    <a:pt x="74" y="0"/>
                  </a:lnTo>
                  <a:lnTo>
                    <a:pt x="0" y="0"/>
                  </a:lnTo>
                  <a:lnTo>
                    <a:pt x="0" y="7"/>
                  </a:lnTo>
                </a:path>
              </a:pathLst>
            </a:custGeom>
            <a:noFill/>
            <a:ln w="9525" cap="flat" cmpd="sng">
              <a:solidFill>
                <a:schemeClr val="tx2"/>
              </a:solidFill>
              <a:prstDash val="solid"/>
              <a:round/>
              <a:headEnd/>
              <a:tailEnd/>
            </a:ln>
            <a:effectLst/>
          </p:spPr>
          <p:txBody>
            <a:bodyPr/>
            <a:lstStyle/>
            <a:p>
              <a:endParaRPr lang="hu-HU"/>
            </a:p>
          </p:txBody>
        </p:sp>
        <p:sp>
          <p:nvSpPr>
            <p:cNvPr id="11381" name="Freeform 117"/>
            <p:cNvSpPr>
              <a:spLocks/>
            </p:cNvSpPr>
            <p:nvPr/>
          </p:nvSpPr>
          <p:spPr bwMode="auto">
            <a:xfrm>
              <a:off x="1663" y="3520"/>
              <a:ext cx="26" cy="11"/>
            </a:xfrm>
            <a:custGeom>
              <a:avLst/>
              <a:gdLst/>
              <a:ahLst/>
              <a:cxnLst>
                <a:cxn ang="0">
                  <a:pos x="0" y="3"/>
                </a:cxn>
                <a:cxn ang="0">
                  <a:pos x="24" y="0"/>
                </a:cxn>
                <a:cxn ang="0">
                  <a:pos x="25" y="8"/>
                </a:cxn>
                <a:cxn ang="0">
                  <a:pos x="1" y="10"/>
                </a:cxn>
                <a:cxn ang="0">
                  <a:pos x="0" y="3"/>
                </a:cxn>
              </a:cxnLst>
              <a:rect l="0" t="0" r="r" b="b"/>
              <a:pathLst>
                <a:path w="26" h="11">
                  <a:moveTo>
                    <a:pt x="0" y="3"/>
                  </a:moveTo>
                  <a:lnTo>
                    <a:pt x="24" y="0"/>
                  </a:lnTo>
                  <a:lnTo>
                    <a:pt x="25" y="8"/>
                  </a:lnTo>
                  <a:lnTo>
                    <a:pt x="1" y="10"/>
                  </a:lnTo>
                  <a:lnTo>
                    <a:pt x="0" y="3"/>
                  </a:lnTo>
                </a:path>
              </a:pathLst>
            </a:custGeom>
            <a:noFill/>
            <a:ln w="9525" cap="flat" cmpd="sng">
              <a:solidFill>
                <a:schemeClr val="tx2"/>
              </a:solidFill>
              <a:prstDash val="solid"/>
              <a:round/>
              <a:headEnd/>
              <a:tailEnd/>
            </a:ln>
            <a:effectLst/>
          </p:spPr>
          <p:txBody>
            <a:bodyPr/>
            <a:lstStyle/>
            <a:p>
              <a:endParaRPr lang="hu-HU"/>
            </a:p>
          </p:txBody>
        </p:sp>
        <p:sp>
          <p:nvSpPr>
            <p:cNvPr id="11382" name="Freeform 118"/>
            <p:cNvSpPr>
              <a:spLocks/>
            </p:cNvSpPr>
            <p:nvPr/>
          </p:nvSpPr>
          <p:spPr bwMode="auto">
            <a:xfrm>
              <a:off x="1682" y="3485"/>
              <a:ext cx="31" cy="40"/>
            </a:xfrm>
            <a:custGeom>
              <a:avLst/>
              <a:gdLst/>
              <a:ahLst/>
              <a:cxnLst>
                <a:cxn ang="0">
                  <a:pos x="0" y="34"/>
                </a:cxn>
                <a:cxn ang="0">
                  <a:pos x="24" y="0"/>
                </a:cxn>
                <a:cxn ang="0">
                  <a:pos x="30" y="5"/>
                </a:cxn>
                <a:cxn ang="0">
                  <a:pos x="6" y="39"/>
                </a:cxn>
                <a:cxn ang="0">
                  <a:pos x="0" y="34"/>
                </a:cxn>
              </a:cxnLst>
              <a:rect l="0" t="0" r="r" b="b"/>
              <a:pathLst>
                <a:path w="31" h="40">
                  <a:moveTo>
                    <a:pt x="0" y="34"/>
                  </a:moveTo>
                  <a:lnTo>
                    <a:pt x="24" y="0"/>
                  </a:lnTo>
                  <a:lnTo>
                    <a:pt x="30" y="5"/>
                  </a:lnTo>
                  <a:lnTo>
                    <a:pt x="6" y="39"/>
                  </a:lnTo>
                  <a:lnTo>
                    <a:pt x="0" y="34"/>
                  </a:lnTo>
                </a:path>
              </a:pathLst>
            </a:custGeom>
            <a:noFill/>
            <a:ln w="9525" cap="flat" cmpd="sng">
              <a:solidFill>
                <a:schemeClr val="tx2"/>
              </a:solidFill>
              <a:prstDash val="solid"/>
              <a:round/>
              <a:headEnd/>
              <a:tailEnd/>
            </a:ln>
            <a:effectLst/>
          </p:spPr>
          <p:txBody>
            <a:bodyPr/>
            <a:lstStyle/>
            <a:p>
              <a:endParaRPr lang="hu-HU"/>
            </a:p>
          </p:txBody>
        </p:sp>
        <p:sp>
          <p:nvSpPr>
            <p:cNvPr id="11383" name="Freeform 119"/>
            <p:cNvSpPr>
              <a:spLocks/>
            </p:cNvSpPr>
            <p:nvPr/>
          </p:nvSpPr>
          <p:spPr bwMode="auto">
            <a:xfrm>
              <a:off x="1682" y="3526"/>
              <a:ext cx="41" cy="36"/>
            </a:xfrm>
            <a:custGeom>
              <a:avLst/>
              <a:gdLst/>
              <a:ahLst/>
              <a:cxnLst>
                <a:cxn ang="0">
                  <a:pos x="0" y="6"/>
                </a:cxn>
                <a:cxn ang="0">
                  <a:pos x="35" y="35"/>
                </a:cxn>
                <a:cxn ang="0">
                  <a:pos x="40" y="30"/>
                </a:cxn>
                <a:cxn ang="0">
                  <a:pos x="5" y="0"/>
                </a:cxn>
                <a:cxn ang="0">
                  <a:pos x="0" y="6"/>
                </a:cxn>
              </a:cxnLst>
              <a:rect l="0" t="0" r="r" b="b"/>
              <a:pathLst>
                <a:path w="41" h="36">
                  <a:moveTo>
                    <a:pt x="0" y="6"/>
                  </a:moveTo>
                  <a:lnTo>
                    <a:pt x="35" y="35"/>
                  </a:lnTo>
                  <a:lnTo>
                    <a:pt x="40" y="30"/>
                  </a:lnTo>
                  <a:lnTo>
                    <a:pt x="5" y="0"/>
                  </a:lnTo>
                  <a:lnTo>
                    <a:pt x="0" y="6"/>
                  </a:lnTo>
                </a:path>
              </a:pathLst>
            </a:custGeom>
            <a:noFill/>
            <a:ln w="9525" cap="flat" cmpd="sng">
              <a:solidFill>
                <a:schemeClr val="tx2"/>
              </a:solidFill>
              <a:prstDash val="solid"/>
              <a:round/>
              <a:headEnd/>
              <a:tailEnd/>
            </a:ln>
            <a:effectLst/>
          </p:spPr>
          <p:txBody>
            <a:bodyPr/>
            <a:lstStyle/>
            <a:p>
              <a:endParaRPr lang="hu-HU"/>
            </a:p>
          </p:txBody>
        </p:sp>
        <p:sp>
          <p:nvSpPr>
            <p:cNvPr id="11384" name="Freeform 120"/>
            <p:cNvSpPr>
              <a:spLocks/>
            </p:cNvSpPr>
            <p:nvPr/>
          </p:nvSpPr>
          <p:spPr bwMode="auto">
            <a:xfrm>
              <a:off x="1454" y="3664"/>
              <a:ext cx="8" cy="96"/>
            </a:xfrm>
            <a:custGeom>
              <a:avLst/>
              <a:gdLst/>
              <a:ahLst/>
              <a:cxnLst>
                <a:cxn ang="0">
                  <a:pos x="0" y="0"/>
                </a:cxn>
                <a:cxn ang="0">
                  <a:pos x="0" y="95"/>
                </a:cxn>
                <a:cxn ang="0">
                  <a:pos x="7" y="95"/>
                </a:cxn>
                <a:cxn ang="0">
                  <a:pos x="7" y="0"/>
                </a:cxn>
                <a:cxn ang="0">
                  <a:pos x="0" y="0"/>
                </a:cxn>
              </a:cxnLst>
              <a:rect l="0" t="0" r="r" b="b"/>
              <a:pathLst>
                <a:path w="8" h="96">
                  <a:moveTo>
                    <a:pt x="0" y="0"/>
                  </a:moveTo>
                  <a:lnTo>
                    <a:pt x="0" y="95"/>
                  </a:lnTo>
                  <a:lnTo>
                    <a:pt x="7" y="95"/>
                  </a:lnTo>
                  <a:lnTo>
                    <a:pt x="7" y="0"/>
                  </a:lnTo>
                  <a:lnTo>
                    <a:pt x="0" y="0"/>
                  </a:lnTo>
                </a:path>
              </a:pathLst>
            </a:custGeom>
            <a:noFill/>
            <a:ln w="9525" cap="flat" cmpd="sng">
              <a:solidFill>
                <a:schemeClr val="tx2"/>
              </a:solidFill>
              <a:prstDash val="solid"/>
              <a:round/>
              <a:headEnd/>
              <a:tailEnd/>
            </a:ln>
            <a:effectLst/>
          </p:spPr>
          <p:txBody>
            <a:bodyPr/>
            <a:lstStyle/>
            <a:p>
              <a:endParaRPr lang="hu-HU"/>
            </a:p>
          </p:txBody>
        </p:sp>
        <p:sp>
          <p:nvSpPr>
            <p:cNvPr id="11385" name="Freeform 121"/>
            <p:cNvSpPr>
              <a:spLocks/>
            </p:cNvSpPr>
            <p:nvPr/>
          </p:nvSpPr>
          <p:spPr bwMode="auto">
            <a:xfrm>
              <a:off x="1414" y="3757"/>
              <a:ext cx="34" cy="40"/>
            </a:xfrm>
            <a:custGeom>
              <a:avLst/>
              <a:gdLst/>
              <a:ahLst/>
              <a:cxnLst>
                <a:cxn ang="0">
                  <a:pos x="27" y="0"/>
                </a:cxn>
                <a:cxn ang="0">
                  <a:pos x="0" y="34"/>
                </a:cxn>
                <a:cxn ang="0">
                  <a:pos x="6" y="39"/>
                </a:cxn>
                <a:cxn ang="0">
                  <a:pos x="33" y="5"/>
                </a:cxn>
                <a:cxn ang="0">
                  <a:pos x="27" y="0"/>
                </a:cxn>
              </a:cxnLst>
              <a:rect l="0" t="0" r="r" b="b"/>
              <a:pathLst>
                <a:path w="34" h="40">
                  <a:moveTo>
                    <a:pt x="27" y="0"/>
                  </a:moveTo>
                  <a:lnTo>
                    <a:pt x="0" y="34"/>
                  </a:lnTo>
                  <a:lnTo>
                    <a:pt x="6" y="39"/>
                  </a:lnTo>
                  <a:lnTo>
                    <a:pt x="33" y="5"/>
                  </a:lnTo>
                  <a:lnTo>
                    <a:pt x="27" y="0"/>
                  </a:lnTo>
                </a:path>
              </a:pathLst>
            </a:custGeom>
            <a:noFill/>
            <a:ln w="9525" cap="flat" cmpd="sng">
              <a:solidFill>
                <a:schemeClr val="tx2"/>
              </a:solidFill>
              <a:prstDash val="solid"/>
              <a:round/>
              <a:headEnd/>
              <a:tailEnd/>
            </a:ln>
            <a:effectLst/>
          </p:spPr>
          <p:txBody>
            <a:bodyPr/>
            <a:lstStyle/>
            <a:p>
              <a:endParaRPr lang="hu-HU"/>
            </a:p>
          </p:txBody>
        </p:sp>
        <p:sp>
          <p:nvSpPr>
            <p:cNvPr id="11386" name="Freeform 122"/>
            <p:cNvSpPr>
              <a:spLocks/>
            </p:cNvSpPr>
            <p:nvPr/>
          </p:nvSpPr>
          <p:spPr bwMode="auto">
            <a:xfrm>
              <a:off x="1460" y="3762"/>
              <a:ext cx="28" cy="35"/>
            </a:xfrm>
            <a:custGeom>
              <a:avLst/>
              <a:gdLst/>
              <a:ahLst/>
              <a:cxnLst>
                <a:cxn ang="0">
                  <a:pos x="0" y="4"/>
                </a:cxn>
                <a:cxn ang="0">
                  <a:pos x="21" y="34"/>
                </a:cxn>
                <a:cxn ang="0">
                  <a:pos x="27" y="30"/>
                </a:cxn>
                <a:cxn ang="0">
                  <a:pos x="6" y="0"/>
                </a:cxn>
                <a:cxn ang="0">
                  <a:pos x="0" y="4"/>
                </a:cxn>
              </a:cxnLst>
              <a:rect l="0" t="0" r="r" b="b"/>
              <a:pathLst>
                <a:path w="28" h="35">
                  <a:moveTo>
                    <a:pt x="0" y="4"/>
                  </a:moveTo>
                  <a:lnTo>
                    <a:pt x="21" y="34"/>
                  </a:lnTo>
                  <a:lnTo>
                    <a:pt x="27" y="30"/>
                  </a:lnTo>
                  <a:lnTo>
                    <a:pt x="6" y="0"/>
                  </a:lnTo>
                  <a:lnTo>
                    <a:pt x="0" y="4"/>
                  </a:lnTo>
                </a:path>
              </a:pathLst>
            </a:custGeom>
            <a:noFill/>
            <a:ln w="9525" cap="flat" cmpd="sng">
              <a:solidFill>
                <a:schemeClr val="tx2"/>
              </a:solidFill>
              <a:prstDash val="solid"/>
              <a:round/>
              <a:headEnd/>
              <a:tailEnd/>
            </a:ln>
            <a:effectLst/>
          </p:spPr>
          <p:txBody>
            <a:bodyPr/>
            <a:lstStyle/>
            <a:p>
              <a:endParaRPr lang="hu-HU"/>
            </a:p>
          </p:txBody>
        </p:sp>
        <p:sp>
          <p:nvSpPr>
            <p:cNvPr id="11387" name="Freeform 123"/>
            <p:cNvSpPr>
              <a:spLocks/>
            </p:cNvSpPr>
            <p:nvPr/>
          </p:nvSpPr>
          <p:spPr bwMode="auto">
            <a:xfrm>
              <a:off x="1567" y="3609"/>
              <a:ext cx="73" cy="61"/>
            </a:xfrm>
            <a:custGeom>
              <a:avLst/>
              <a:gdLst/>
              <a:ahLst/>
              <a:cxnLst>
                <a:cxn ang="0">
                  <a:pos x="0" y="6"/>
                </a:cxn>
                <a:cxn ang="0">
                  <a:pos x="67" y="60"/>
                </a:cxn>
                <a:cxn ang="0">
                  <a:pos x="72" y="54"/>
                </a:cxn>
                <a:cxn ang="0">
                  <a:pos x="5" y="0"/>
                </a:cxn>
                <a:cxn ang="0">
                  <a:pos x="0" y="6"/>
                </a:cxn>
              </a:cxnLst>
              <a:rect l="0" t="0" r="r" b="b"/>
              <a:pathLst>
                <a:path w="73" h="61">
                  <a:moveTo>
                    <a:pt x="0" y="6"/>
                  </a:moveTo>
                  <a:lnTo>
                    <a:pt x="67" y="60"/>
                  </a:lnTo>
                  <a:lnTo>
                    <a:pt x="72" y="54"/>
                  </a:lnTo>
                  <a:lnTo>
                    <a:pt x="5" y="0"/>
                  </a:lnTo>
                  <a:lnTo>
                    <a:pt x="0" y="6"/>
                  </a:lnTo>
                </a:path>
              </a:pathLst>
            </a:custGeom>
            <a:noFill/>
            <a:ln w="9525" cap="flat" cmpd="sng">
              <a:solidFill>
                <a:schemeClr val="tx2"/>
              </a:solidFill>
              <a:prstDash val="solid"/>
              <a:round/>
              <a:headEnd/>
              <a:tailEnd/>
            </a:ln>
            <a:effectLst/>
          </p:spPr>
          <p:txBody>
            <a:bodyPr/>
            <a:lstStyle/>
            <a:p>
              <a:endParaRPr lang="hu-HU"/>
            </a:p>
          </p:txBody>
        </p:sp>
        <p:sp>
          <p:nvSpPr>
            <p:cNvPr id="11388" name="Freeform 124"/>
            <p:cNvSpPr>
              <a:spLocks/>
            </p:cNvSpPr>
            <p:nvPr/>
          </p:nvSpPr>
          <p:spPr bwMode="auto">
            <a:xfrm>
              <a:off x="1636" y="3655"/>
              <a:ext cx="37" cy="16"/>
            </a:xfrm>
            <a:custGeom>
              <a:avLst/>
              <a:gdLst/>
              <a:ahLst/>
              <a:cxnLst>
                <a:cxn ang="0">
                  <a:pos x="0" y="7"/>
                </a:cxn>
                <a:cxn ang="0">
                  <a:pos x="34" y="0"/>
                </a:cxn>
                <a:cxn ang="0">
                  <a:pos x="36" y="7"/>
                </a:cxn>
                <a:cxn ang="0">
                  <a:pos x="1" y="15"/>
                </a:cxn>
                <a:cxn ang="0">
                  <a:pos x="0" y="7"/>
                </a:cxn>
              </a:cxnLst>
              <a:rect l="0" t="0" r="r" b="b"/>
              <a:pathLst>
                <a:path w="37" h="16">
                  <a:moveTo>
                    <a:pt x="0" y="7"/>
                  </a:moveTo>
                  <a:lnTo>
                    <a:pt x="34" y="0"/>
                  </a:lnTo>
                  <a:lnTo>
                    <a:pt x="36" y="7"/>
                  </a:lnTo>
                  <a:lnTo>
                    <a:pt x="1" y="15"/>
                  </a:lnTo>
                  <a:lnTo>
                    <a:pt x="0" y="7"/>
                  </a:lnTo>
                </a:path>
              </a:pathLst>
            </a:custGeom>
            <a:noFill/>
            <a:ln w="9525" cap="flat" cmpd="sng">
              <a:solidFill>
                <a:schemeClr val="tx2"/>
              </a:solidFill>
              <a:prstDash val="solid"/>
              <a:round/>
              <a:headEnd/>
              <a:tailEnd/>
            </a:ln>
            <a:effectLst/>
          </p:spPr>
          <p:txBody>
            <a:bodyPr/>
            <a:lstStyle/>
            <a:p>
              <a:endParaRPr lang="hu-HU"/>
            </a:p>
          </p:txBody>
        </p:sp>
        <p:sp>
          <p:nvSpPr>
            <p:cNvPr id="11389" name="Freeform 125"/>
            <p:cNvSpPr>
              <a:spLocks/>
            </p:cNvSpPr>
            <p:nvPr/>
          </p:nvSpPr>
          <p:spPr bwMode="auto">
            <a:xfrm>
              <a:off x="1622" y="3671"/>
              <a:ext cx="11" cy="45"/>
            </a:xfrm>
            <a:custGeom>
              <a:avLst/>
              <a:gdLst/>
              <a:ahLst/>
              <a:cxnLst>
                <a:cxn ang="0">
                  <a:pos x="3" y="0"/>
                </a:cxn>
                <a:cxn ang="0">
                  <a:pos x="0" y="44"/>
                </a:cxn>
                <a:cxn ang="0">
                  <a:pos x="8" y="44"/>
                </a:cxn>
                <a:cxn ang="0">
                  <a:pos x="10" y="0"/>
                </a:cxn>
                <a:cxn ang="0">
                  <a:pos x="3" y="0"/>
                </a:cxn>
              </a:cxnLst>
              <a:rect l="0" t="0" r="r" b="b"/>
              <a:pathLst>
                <a:path w="11" h="45">
                  <a:moveTo>
                    <a:pt x="3" y="0"/>
                  </a:moveTo>
                  <a:lnTo>
                    <a:pt x="0" y="44"/>
                  </a:lnTo>
                  <a:lnTo>
                    <a:pt x="8" y="44"/>
                  </a:lnTo>
                  <a:lnTo>
                    <a:pt x="10" y="0"/>
                  </a:lnTo>
                  <a:lnTo>
                    <a:pt x="3" y="0"/>
                  </a:lnTo>
                </a:path>
              </a:pathLst>
            </a:custGeom>
            <a:noFill/>
            <a:ln w="9525" cap="flat" cmpd="sng">
              <a:solidFill>
                <a:schemeClr val="tx2"/>
              </a:solidFill>
              <a:prstDash val="solid"/>
              <a:round/>
              <a:headEnd/>
              <a:tailEnd/>
            </a:ln>
            <a:effectLst/>
          </p:spPr>
          <p:txBody>
            <a:bodyPr/>
            <a:lstStyle/>
            <a:p>
              <a:endParaRPr lang="hu-HU"/>
            </a:p>
          </p:txBody>
        </p:sp>
        <p:sp>
          <p:nvSpPr>
            <p:cNvPr id="11390" name="Freeform 126"/>
            <p:cNvSpPr>
              <a:spLocks/>
            </p:cNvSpPr>
            <p:nvPr/>
          </p:nvSpPr>
          <p:spPr bwMode="auto">
            <a:xfrm>
              <a:off x="1268" y="3609"/>
              <a:ext cx="73" cy="66"/>
            </a:xfrm>
            <a:custGeom>
              <a:avLst/>
              <a:gdLst/>
              <a:ahLst/>
              <a:cxnLst>
                <a:cxn ang="0">
                  <a:pos x="67" y="0"/>
                </a:cxn>
                <a:cxn ang="0">
                  <a:pos x="0" y="59"/>
                </a:cxn>
                <a:cxn ang="0">
                  <a:pos x="5" y="65"/>
                </a:cxn>
                <a:cxn ang="0">
                  <a:pos x="72" y="6"/>
                </a:cxn>
                <a:cxn ang="0">
                  <a:pos x="67" y="0"/>
                </a:cxn>
              </a:cxnLst>
              <a:rect l="0" t="0" r="r" b="b"/>
              <a:pathLst>
                <a:path w="73" h="66">
                  <a:moveTo>
                    <a:pt x="67" y="0"/>
                  </a:moveTo>
                  <a:lnTo>
                    <a:pt x="0" y="59"/>
                  </a:lnTo>
                  <a:lnTo>
                    <a:pt x="5" y="65"/>
                  </a:lnTo>
                  <a:lnTo>
                    <a:pt x="72" y="6"/>
                  </a:lnTo>
                  <a:lnTo>
                    <a:pt x="67" y="0"/>
                  </a:lnTo>
                </a:path>
              </a:pathLst>
            </a:custGeom>
            <a:noFill/>
            <a:ln w="9525" cap="flat" cmpd="sng">
              <a:solidFill>
                <a:schemeClr val="tx2"/>
              </a:solidFill>
              <a:prstDash val="solid"/>
              <a:round/>
              <a:headEnd/>
              <a:tailEnd/>
            </a:ln>
            <a:effectLst/>
          </p:spPr>
          <p:txBody>
            <a:bodyPr/>
            <a:lstStyle/>
            <a:p>
              <a:endParaRPr lang="hu-HU"/>
            </a:p>
          </p:txBody>
        </p:sp>
        <p:sp>
          <p:nvSpPr>
            <p:cNvPr id="11391" name="Freeform 127"/>
            <p:cNvSpPr>
              <a:spLocks/>
            </p:cNvSpPr>
            <p:nvPr/>
          </p:nvSpPr>
          <p:spPr bwMode="auto">
            <a:xfrm>
              <a:off x="1222" y="3660"/>
              <a:ext cx="50" cy="15"/>
            </a:xfrm>
            <a:custGeom>
              <a:avLst/>
              <a:gdLst/>
              <a:ahLst/>
              <a:cxnLst>
                <a:cxn ang="0">
                  <a:pos x="48" y="14"/>
                </a:cxn>
                <a:cxn ang="0">
                  <a:pos x="0" y="7"/>
                </a:cxn>
                <a:cxn ang="0">
                  <a:pos x="1" y="0"/>
                </a:cxn>
                <a:cxn ang="0">
                  <a:pos x="49" y="7"/>
                </a:cxn>
                <a:cxn ang="0">
                  <a:pos x="48" y="14"/>
                </a:cxn>
              </a:cxnLst>
              <a:rect l="0" t="0" r="r" b="b"/>
              <a:pathLst>
                <a:path w="50" h="15">
                  <a:moveTo>
                    <a:pt x="48" y="14"/>
                  </a:moveTo>
                  <a:lnTo>
                    <a:pt x="0" y="7"/>
                  </a:lnTo>
                  <a:lnTo>
                    <a:pt x="1" y="0"/>
                  </a:lnTo>
                  <a:lnTo>
                    <a:pt x="49" y="7"/>
                  </a:lnTo>
                  <a:lnTo>
                    <a:pt x="48" y="14"/>
                  </a:lnTo>
                </a:path>
              </a:pathLst>
            </a:custGeom>
            <a:noFill/>
            <a:ln w="9525" cap="flat" cmpd="sng">
              <a:solidFill>
                <a:schemeClr val="tx2"/>
              </a:solidFill>
              <a:prstDash val="solid"/>
              <a:round/>
              <a:headEnd/>
              <a:tailEnd/>
            </a:ln>
            <a:effectLst/>
          </p:spPr>
          <p:txBody>
            <a:bodyPr/>
            <a:lstStyle/>
            <a:p>
              <a:endParaRPr lang="hu-HU"/>
            </a:p>
          </p:txBody>
        </p:sp>
        <p:sp>
          <p:nvSpPr>
            <p:cNvPr id="11392" name="Freeform 128"/>
            <p:cNvSpPr>
              <a:spLocks/>
            </p:cNvSpPr>
            <p:nvPr/>
          </p:nvSpPr>
          <p:spPr bwMode="auto">
            <a:xfrm>
              <a:off x="1259" y="3680"/>
              <a:ext cx="16" cy="35"/>
            </a:xfrm>
            <a:custGeom>
              <a:avLst/>
              <a:gdLst/>
              <a:ahLst/>
              <a:cxnLst>
                <a:cxn ang="0">
                  <a:pos x="0" y="2"/>
                </a:cxn>
                <a:cxn ang="0">
                  <a:pos x="8" y="34"/>
                </a:cxn>
                <a:cxn ang="0">
                  <a:pos x="15" y="32"/>
                </a:cxn>
                <a:cxn ang="0">
                  <a:pos x="7" y="0"/>
                </a:cxn>
                <a:cxn ang="0">
                  <a:pos x="0" y="2"/>
                </a:cxn>
              </a:cxnLst>
              <a:rect l="0" t="0" r="r" b="b"/>
              <a:pathLst>
                <a:path w="16" h="35">
                  <a:moveTo>
                    <a:pt x="0" y="2"/>
                  </a:moveTo>
                  <a:lnTo>
                    <a:pt x="8" y="34"/>
                  </a:lnTo>
                  <a:lnTo>
                    <a:pt x="15" y="32"/>
                  </a:lnTo>
                  <a:lnTo>
                    <a:pt x="7" y="0"/>
                  </a:lnTo>
                  <a:lnTo>
                    <a:pt x="0" y="2"/>
                  </a:lnTo>
                </a:path>
              </a:pathLst>
            </a:custGeom>
            <a:noFill/>
            <a:ln w="9525" cap="flat" cmpd="sng">
              <a:solidFill>
                <a:schemeClr val="tx2"/>
              </a:solidFill>
              <a:prstDash val="solid"/>
              <a:round/>
              <a:headEnd/>
              <a:tailEnd/>
            </a:ln>
            <a:effectLst/>
          </p:spPr>
          <p:txBody>
            <a:bodyPr/>
            <a:lstStyle/>
            <a:p>
              <a:endParaRPr lang="hu-HU"/>
            </a:p>
          </p:txBody>
        </p:sp>
        <p:sp>
          <p:nvSpPr>
            <p:cNvPr id="11393" name="Freeform 129"/>
            <p:cNvSpPr>
              <a:spLocks/>
            </p:cNvSpPr>
            <p:nvPr/>
          </p:nvSpPr>
          <p:spPr bwMode="auto">
            <a:xfrm>
              <a:off x="1258" y="3408"/>
              <a:ext cx="85" cy="54"/>
            </a:xfrm>
            <a:custGeom>
              <a:avLst/>
              <a:gdLst/>
              <a:ahLst/>
              <a:cxnLst>
                <a:cxn ang="0">
                  <a:pos x="80" y="53"/>
                </a:cxn>
                <a:cxn ang="0">
                  <a:pos x="0" y="6"/>
                </a:cxn>
                <a:cxn ang="0">
                  <a:pos x="4" y="0"/>
                </a:cxn>
                <a:cxn ang="0">
                  <a:pos x="84" y="47"/>
                </a:cxn>
                <a:cxn ang="0">
                  <a:pos x="80" y="53"/>
                </a:cxn>
              </a:cxnLst>
              <a:rect l="0" t="0" r="r" b="b"/>
              <a:pathLst>
                <a:path w="85" h="54">
                  <a:moveTo>
                    <a:pt x="80" y="53"/>
                  </a:moveTo>
                  <a:lnTo>
                    <a:pt x="0" y="6"/>
                  </a:lnTo>
                  <a:lnTo>
                    <a:pt x="4" y="0"/>
                  </a:lnTo>
                  <a:lnTo>
                    <a:pt x="84" y="47"/>
                  </a:lnTo>
                  <a:lnTo>
                    <a:pt x="80" y="53"/>
                  </a:lnTo>
                </a:path>
              </a:pathLst>
            </a:custGeom>
            <a:noFill/>
            <a:ln w="9525" cap="flat" cmpd="sng">
              <a:solidFill>
                <a:schemeClr val="tx2"/>
              </a:solidFill>
              <a:prstDash val="solid"/>
              <a:round/>
              <a:headEnd/>
              <a:tailEnd/>
            </a:ln>
            <a:effectLst/>
          </p:spPr>
          <p:txBody>
            <a:bodyPr/>
            <a:lstStyle/>
            <a:p>
              <a:endParaRPr lang="hu-HU"/>
            </a:p>
          </p:txBody>
        </p:sp>
        <p:sp>
          <p:nvSpPr>
            <p:cNvPr id="11394" name="Freeform 130"/>
            <p:cNvSpPr>
              <a:spLocks/>
            </p:cNvSpPr>
            <p:nvPr/>
          </p:nvSpPr>
          <p:spPr bwMode="auto">
            <a:xfrm>
              <a:off x="1219" y="3408"/>
              <a:ext cx="43" cy="18"/>
            </a:xfrm>
            <a:custGeom>
              <a:avLst/>
              <a:gdLst/>
              <a:ahLst/>
              <a:cxnLst>
                <a:cxn ang="0">
                  <a:pos x="40" y="0"/>
                </a:cxn>
                <a:cxn ang="0">
                  <a:pos x="0" y="9"/>
                </a:cxn>
                <a:cxn ang="0">
                  <a:pos x="2" y="17"/>
                </a:cxn>
                <a:cxn ang="0">
                  <a:pos x="42" y="7"/>
                </a:cxn>
                <a:cxn ang="0">
                  <a:pos x="40" y="0"/>
                </a:cxn>
              </a:cxnLst>
              <a:rect l="0" t="0" r="r" b="b"/>
              <a:pathLst>
                <a:path w="43" h="18">
                  <a:moveTo>
                    <a:pt x="40" y="0"/>
                  </a:moveTo>
                  <a:lnTo>
                    <a:pt x="0" y="9"/>
                  </a:lnTo>
                  <a:lnTo>
                    <a:pt x="2" y="17"/>
                  </a:lnTo>
                  <a:lnTo>
                    <a:pt x="42" y="7"/>
                  </a:lnTo>
                  <a:lnTo>
                    <a:pt x="40" y="0"/>
                  </a:lnTo>
                </a:path>
              </a:pathLst>
            </a:custGeom>
            <a:noFill/>
            <a:ln w="9525" cap="flat" cmpd="sng">
              <a:solidFill>
                <a:schemeClr val="tx2"/>
              </a:solidFill>
              <a:prstDash val="solid"/>
              <a:round/>
              <a:headEnd/>
              <a:tailEnd/>
            </a:ln>
            <a:effectLst/>
          </p:spPr>
          <p:txBody>
            <a:bodyPr/>
            <a:lstStyle/>
            <a:p>
              <a:endParaRPr lang="hu-HU"/>
            </a:p>
          </p:txBody>
        </p:sp>
        <p:sp>
          <p:nvSpPr>
            <p:cNvPr id="11395" name="Freeform 131"/>
            <p:cNvSpPr>
              <a:spLocks/>
            </p:cNvSpPr>
            <p:nvPr/>
          </p:nvSpPr>
          <p:spPr bwMode="auto">
            <a:xfrm>
              <a:off x="1254" y="3374"/>
              <a:ext cx="8" cy="36"/>
            </a:xfrm>
            <a:custGeom>
              <a:avLst/>
              <a:gdLst/>
              <a:ahLst/>
              <a:cxnLst>
                <a:cxn ang="0">
                  <a:pos x="0" y="35"/>
                </a:cxn>
                <a:cxn ang="0">
                  <a:pos x="0" y="0"/>
                </a:cxn>
                <a:cxn ang="0">
                  <a:pos x="7" y="0"/>
                </a:cxn>
                <a:cxn ang="0">
                  <a:pos x="7" y="35"/>
                </a:cxn>
                <a:cxn ang="0">
                  <a:pos x="0" y="35"/>
                </a:cxn>
              </a:cxnLst>
              <a:rect l="0" t="0" r="r" b="b"/>
              <a:pathLst>
                <a:path w="8" h="36">
                  <a:moveTo>
                    <a:pt x="0" y="35"/>
                  </a:moveTo>
                  <a:lnTo>
                    <a:pt x="0" y="0"/>
                  </a:lnTo>
                  <a:lnTo>
                    <a:pt x="7" y="0"/>
                  </a:lnTo>
                  <a:lnTo>
                    <a:pt x="7" y="35"/>
                  </a:lnTo>
                  <a:lnTo>
                    <a:pt x="0" y="35"/>
                  </a:lnTo>
                </a:path>
              </a:pathLst>
            </a:custGeom>
            <a:noFill/>
            <a:ln w="9525" cap="flat" cmpd="sng">
              <a:solidFill>
                <a:schemeClr val="tx2"/>
              </a:solidFill>
              <a:prstDash val="solid"/>
              <a:round/>
              <a:headEnd/>
              <a:tailEnd/>
            </a:ln>
            <a:effectLst/>
          </p:spPr>
          <p:txBody>
            <a:bodyPr/>
            <a:lstStyle/>
            <a:p>
              <a:endParaRPr lang="hu-HU"/>
            </a:p>
          </p:txBody>
        </p:sp>
      </p:grpSp>
      <p:grpSp>
        <p:nvGrpSpPr>
          <p:cNvPr id="11396" name="Group 132"/>
          <p:cNvGrpSpPr>
            <a:grpSpLocks/>
          </p:cNvGrpSpPr>
          <p:nvPr/>
        </p:nvGrpSpPr>
        <p:grpSpPr bwMode="auto">
          <a:xfrm>
            <a:off x="3400425" y="6080125"/>
            <a:ext cx="895350" cy="603250"/>
            <a:chOff x="2142" y="3830"/>
            <a:chExt cx="564" cy="380"/>
          </a:xfrm>
        </p:grpSpPr>
        <p:sp>
          <p:nvSpPr>
            <p:cNvPr id="11397" name="Oval 133"/>
            <p:cNvSpPr>
              <a:spLocks noChangeArrowheads="1"/>
            </p:cNvSpPr>
            <p:nvPr/>
          </p:nvSpPr>
          <p:spPr bwMode="auto">
            <a:xfrm>
              <a:off x="2142" y="3830"/>
              <a:ext cx="564" cy="380"/>
            </a:xfrm>
            <a:prstGeom prst="ellipse">
              <a:avLst/>
            </a:prstGeom>
            <a:noFill/>
            <a:ln w="9525">
              <a:solidFill>
                <a:schemeClr val="tx2"/>
              </a:solidFill>
              <a:round/>
              <a:headEnd/>
              <a:tailEnd/>
            </a:ln>
            <a:effectLst/>
          </p:spPr>
          <p:txBody>
            <a:bodyPr wrap="none" anchor="ctr"/>
            <a:lstStyle/>
            <a:p>
              <a:endParaRPr lang="hu-HU"/>
            </a:p>
          </p:txBody>
        </p:sp>
        <p:sp>
          <p:nvSpPr>
            <p:cNvPr id="11398" name="Oval 134" descr="Vastag átlós felfelé"/>
            <p:cNvSpPr>
              <a:spLocks noChangeArrowheads="1"/>
            </p:cNvSpPr>
            <p:nvPr/>
          </p:nvSpPr>
          <p:spPr bwMode="auto">
            <a:xfrm>
              <a:off x="2197" y="3918"/>
              <a:ext cx="180" cy="177"/>
            </a:xfrm>
            <a:prstGeom prst="ellipse">
              <a:avLst/>
            </a:prstGeom>
            <a:pattFill prst="wdUpDiag">
              <a:fgClr>
                <a:schemeClr val="tx2"/>
              </a:fgClr>
              <a:bgClr>
                <a:schemeClr val="bg1"/>
              </a:bgClr>
            </a:pattFill>
            <a:ln w="9525">
              <a:solidFill>
                <a:schemeClr val="tx2"/>
              </a:solidFill>
              <a:round/>
              <a:headEnd/>
              <a:tailEnd/>
            </a:ln>
            <a:effectLst/>
          </p:spPr>
          <p:txBody>
            <a:bodyPr wrap="none" anchor="ctr"/>
            <a:lstStyle/>
            <a:p>
              <a:endParaRPr lang="hu-HU"/>
            </a:p>
          </p:txBody>
        </p:sp>
        <p:sp>
          <p:nvSpPr>
            <p:cNvPr id="11399" name="Freeform 135"/>
            <p:cNvSpPr>
              <a:spLocks/>
            </p:cNvSpPr>
            <p:nvPr/>
          </p:nvSpPr>
          <p:spPr bwMode="auto">
            <a:xfrm>
              <a:off x="2398" y="3915"/>
              <a:ext cx="39" cy="220"/>
            </a:xfrm>
            <a:custGeom>
              <a:avLst/>
              <a:gdLst/>
              <a:ahLst/>
              <a:cxnLst>
                <a:cxn ang="0">
                  <a:pos x="14" y="0"/>
                </a:cxn>
                <a:cxn ang="0">
                  <a:pos x="14" y="0"/>
                </a:cxn>
                <a:cxn ang="0">
                  <a:pos x="14" y="0"/>
                </a:cxn>
                <a:cxn ang="0">
                  <a:pos x="14" y="0"/>
                </a:cxn>
                <a:cxn ang="0">
                  <a:pos x="14" y="0"/>
                </a:cxn>
                <a:cxn ang="0">
                  <a:pos x="14" y="0"/>
                </a:cxn>
                <a:cxn ang="0">
                  <a:pos x="15" y="2"/>
                </a:cxn>
                <a:cxn ang="0">
                  <a:pos x="16" y="5"/>
                </a:cxn>
                <a:cxn ang="0">
                  <a:pos x="18" y="10"/>
                </a:cxn>
                <a:cxn ang="0">
                  <a:pos x="18" y="10"/>
                </a:cxn>
                <a:cxn ang="0">
                  <a:pos x="20" y="17"/>
                </a:cxn>
                <a:cxn ang="0">
                  <a:pos x="22" y="26"/>
                </a:cxn>
                <a:cxn ang="0">
                  <a:pos x="26" y="36"/>
                </a:cxn>
                <a:cxn ang="0">
                  <a:pos x="29" y="48"/>
                </a:cxn>
                <a:cxn ang="0">
                  <a:pos x="32" y="61"/>
                </a:cxn>
                <a:cxn ang="0">
                  <a:pos x="35" y="73"/>
                </a:cxn>
                <a:cxn ang="0">
                  <a:pos x="37" y="85"/>
                </a:cxn>
                <a:cxn ang="0">
                  <a:pos x="38" y="97"/>
                </a:cxn>
                <a:cxn ang="0">
                  <a:pos x="38" y="97"/>
                </a:cxn>
                <a:cxn ang="0">
                  <a:pos x="38" y="109"/>
                </a:cxn>
                <a:cxn ang="0">
                  <a:pos x="38" y="121"/>
                </a:cxn>
                <a:cxn ang="0">
                  <a:pos x="36" y="133"/>
                </a:cxn>
                <a:cxn ang="0">
                  <a:pos x="34" y="145"/>
                </a:cxn>
                <a:cxn ang="0">
                  <a:pos x="32" y="157"/>
                </a:cxn>
                <a:cxn ang="0">
                  <a:pos x="30" y="168"/>
                </a:cxn>
                <a:cxn ang="0">
                  <a:pos x="27" y="177"/>
                </a:cxn>
                <a:cxn ang="0">
                  <a:pos x="24" y="186"/>
                </a:cxn>
                <a:cxn ang="0">
                  <a:pos x="24" y="186"/>
                </a:cxn>
                <a:cxn ang="0">
                  <a:pos x="22" y="193"/>
                </a:cxn>
                <a:cxn ang="0">
                  <a:pos x="19" y="198"/>
                </a:cxn>
                <a:cxn ang="0">
                  <a:pos x="16" y="203"/>
                </a:cxn>
                <a:cxn ang="0">
                  <a:pos x="13" y="206"/>
                </a:cxn>
                <a:cxn ang="0">
                  <a:pos x="10" y="209"/>
                </a:cxn>
                <a:cxn ang="0">
                  <a:pos x="7" y="212"/>
                </a:cxn>
                <a:cxn ang="0">
                  <a:pos x="5" y="214"/>
                </a:cxn>
                <a:cxn ang="0">
                  <a:pos x="3" y="216"/>
                </a:cxn>
                <a:cxn ang="0">
                  <a:pos x="3" y="216"/>
                </a:cxn>
                <a:cxn ang="0">
                  <a:pos x="2" y="217"/>
                </a:cxn>
                <a:cxn ang="0">
                  <a:pos x="1" y="219"/>
                </a:cxn>
                <a:cxn ang="0">
                  <a:pos x="0" y="219"/>
                </a:cxn>
                <a:cxn ang="0">
                  <a:pos x="0" y="219"/>
                </a:cxn>
                <a:cxn ang="0">
                  <a:pos x="0" y="219"/>
                </a:cxn>
                <a:cxn ang="0">
                  <a:pos x="0" y="219"/>
                </a:cxn>
                <a:cxn ang="0">
                  <a:pos x="0" y="219"/>
                </a:cxn>
                <a:cxn ang="0">
                  <a:pos x="0" y="219"/>
                </a:cxn>
              </a:cxnLst>
              <a:rect l="0" t="0" r="r" b="b"/>
              <a:pathLst>
                <a:path w="39" h="220">
                  <a:moveTo>
                    <a:pt x="14" y="0"/>
                  </a:moveTo>
                  <a:lnTo>
                    <a:pt x="14" y="0"/>
                  </a:lnTo>
                  <a:lnTo>
                    <a:pt x="14" y="0"/>
                  </a:lnTo>
                  <a:lnTo>
                    <a:pt x="14" y="0"/>
                  </a:lnTo>
                  <a:lnTo>
                    <a:pt x="14" y="0"/>
                  </a:lnTo>
                  <a:lnTo>
                    <a:pt x="14" y="0"/>
                  </a:lnTo>
                  <a:lnTo>
                    <a:pt x="15" y="2"/>
                  </a:lnTo>
                  <a:lnTo>
                    <a:pt x="16" y="5"/>
                  </a:lnTo>
                  <a:lnTo>
                    <a:pt x="18" y="10"/>
                  </a:lnTo>
                  <a:lnTo>
                    <a:pt x="18" y="10"/>
                  </a:lnTo>
                  <a:lnTo>
                    <a:pt x="20" y="17"/>
                  </a:lnTo>
                  <a:lnTo>
                    <a:pt x="22" y="26"/>
                  </a:lnTo>
                  <a:lnTo>
                    <a:pt x="26" y="36"/>
                  </a:lnTo>
                  <a:lnTo>
                    <a:pt x="29" y="48"/>
                  </a:lnTo>
                  <a:lnTo>
                    <a:pt x="32" y="61"/>
                  </a:lnTo>
                  <a:lnTo>
                    <a:pt x="35" y="73"/>
                  </a:lnTo>
                  <a:lnTo>
                    <a:pt x="37" y="85"/>
                  </a:lnTo>
                  <a:lnTo>
                    <a:pt x="38" y="97"/>
                  </a:lnTo>
                  <a:lnTo>
                    <a:pt x="38" y="97"/>
                  </a:lnTo>
                  <a:lnTo>
                    <a:pt x="38" y="109"/>
                  </a:lnTo>
                  <a:lnTo>
                    <a:pt x="38" y="121"/>
                  </a:lnTo>
                  <a:lnTo>
                    <a:pt x="36" y="133"/>
                  </a:lnTo>
                  <a:lnTo>
                    <a:pt x="34" y="145"/>
                  </a:lnTo>
                  <a:lnTo>
                    <a:pt x="32" y="157"/>
                  </a:lnTo>
                  <a:lnTo>
                    <a:pt x="30" y="168"/>
                  </a:lnTo>
                  <a:lnTo>
                    <a:pt x="27" y="177"/>
                  </a:lnTo>
                  <a:lnTo>
                    <a:pt x="24" y="186"/>
                  </a:lnTo>
                  <a:lnTo>
                    <a:pt x="24" y="186"/>
                  </a:lnTo>
                  <a:lnTo>
                    <a:pt x="22" y="193"/>
                  </a:lnTo>
                  <a:lnTo>
                    <a:pt x="19" y="198"/>
                  </a:lnTo>
                  <a:lnTo>
                    <a:pt x="16" y="203"/>
                  </a:lnTo>
                  <a:lnTo>
                    <a:pt x="13" y="206"/>
                  </a:lnTo>
                  <a:lnTo>
                    <a:pt x="10" y="209"/>
                  </a:lnTo>
                  <a:lnTo>
                    <a:pt x="7" y="212"/>
                  </a:lnTo>
                  <a:lnTo>
                    <a:pt x="5" y="214"/>
                  </a:lnTo>
                  <a:lnTo>
                    <a:pt x="3" y="216"/>
                  </a:lnTo>
                  <a:lnTo>
                    <a:pt x="3" y="216"/>
                  </a:lnTo>
                  <a:lnTo>
                    <a:pt x="2" y="217"/>
                  </a:lnTo>
                  <a:lnTo>
                    <a:pt x="1" y="219"/>
                  </a:lnTo>
                  <a:lnTo>
                    <a:pt x="0" y="219"/>
                  </a:lnTo>
                  <a:lnTo>
                    <a:pt x="0" y="219"/>
                  </a:lnTo>
                  <a:lnTo>
                    <a:pt x="0" y="219"/>
                  </a:lnTo>
                  <a:lnTo>
                    <a:pt x="0" y="219"/>
                  </a:lnTo>
                  <a:lnTo>
                    <a:pt x="0" y="219"/>
                  </a:lnTo>
                  <a:lnTo>
                    <a:pt x="0" y="219"/>
                  </a:lnTo>
                </a:path>
              </a:pathLst>
            </a:custGeom>
            <a:noFill/>
            <a:ln w="9525" cap="flat" cmpd="sng">
              <a:solidFill>
                <a:schemeClr val="tx2"/>
              </a:solidFill>
              <a:prstDash val="solid"/>
              <a:round/>
              <a:headEnd/>
              <a:tailEnd/>
            </a:ln>
            <a:effectLst/>
          </p:spPr>
          <p:txBody>
            <a:bodyPr/>
            <a:lstStyle/>
            <a:p>
              <a:endParaRPr lang="hu-HU"/>
            </a:p>
          </p:txBody>
        </p:sp>
        <p:sp>
          <p:nvSpPr>
            <p:cNvPr id="11400" name="Freeform 136"/>
            <p:cNvSpPr>
              <a:spLocks/>
            </p:cNvSpPr>
            <p:nvPr/>
          </p:nvSpPr>
          <p:spPr bwMode="auto">
            <a:xfrm>
              <a:off x="2459" y="3927"/>
              <a:ext cx="8" cy="72"/>
            </a:xfrm>
            <a:custGeom>
              <a:avLst/>
              <a:gdLst/>
              <a:ahLst/>
              <a:cxnLst>
                <a:cxn ang="0">
                  <a:pos x="0" y="0"/>
                </a:cxn>
                <a:cxn ang="0">
                  <a:pos x="7" y="71"/>
                </a:cxn>
              </a:cxnLst>
              <a:rect l="0" t="0" r="r" b="b"/>
              <a:pathLst>
                <a:path w="8" h="72">
                  <a:moveTo>
                    <a:pt x="0" y="0"/>
                  </a:moveTo>
                  <a:lnTo>
                    <a:pt x="7" y="71"/>
                  </a:lnTo>
                </a:path>
              </a:pathLst>
            </a:custGeom>
            <a:noFill/>
            <a:ln w="9525" cap="flat" cmpd="sng">
              <a:solidFill>
                <a:schemeClr val="tx2"/>
              </a:solidFill>
              <a:prstDash val="solid"/>
              <a:round/>
              <a:headEnd/>
              <a:tailEnd/>
            </a:ln>
            <a:effectLst/>
          </p:spPr>
          <p:txBody>
            <a:bodyPr/>
            <a:lstStyle/>
            <a:p>
              <a:endParaRPr lang="hu-HU"/>
            </a:p>
          </p:txBody>
        </p:sp>
        <p:sp>
          <p:nvSpPr>
            <p:cNvPr id="11401" name="Freeform 137"/>
            <p:cNvSpPr>
              <a:spLocks/>
            </p:cNvSpPr>
            <p:nvPr/>
          </p:nvSpPr>
          <p:spPr bwMode="auto">
            <a:xfrm>
              <a:off x="2445" y="4007"/>
              <a:ext cx="24" cy="128"/>
            </a:xfrm>
            <a:custGeom>
              <a:avLst/>
              <a:gdLst/>
              <a:ahLst/>
              <a:cxnLst>
                <a:cxn ang="0">
                  <a:pos x="17" y="0"/>
                </a:cxn>
                <a:cxn ang="0">
                  <a:pos x="17" y="0"/>
                </a:cxn>
                <a:cxn ang="0">
                  <a:pos x="17" y="0"/>
                </a:cxn>
                <a:cxn ang="0">
                  <a:pos x="17" y="0"/>
                </a:cxn>
                <a:cxn ang="0">
                  <a:pos x="17" y="0"/>
                </a:cxn>
                <a:cxn ang="0">
                  <a:pos x="17" y="0"/>
                </a:cxn>
                <a:cxn ang="0">
                  <a:pos x="17" y="1"/>
                </a:cxn>
                <a:cxn ang="0">
                  <a:pos x="17" y="1"/>
                </a:cxn>
                <a:cxn ang="0">
                  <a:pos x="17" y="2"/>
                </a:cxn>
                <a:cxn ang="0">
                  <a:pos x="17" y="2"/>
                </a:cxn>
                <a:cxn ang="0">
                  <a:pos x="18" y="3"/>
                </a:cxn>
                <a:cxn ang="0">
                  <a:pos x="18" y="5"/>
                </a:cxn>
                <a:cxn ang="0">
                  <a:pos x="19" y="6"/>
                </a:cxn>
                <a:cxn ang="0">
                  <a:pos x="19" y="8"/>
                </a:cxn>
                <a:cxn ang="0">
                  <a:pos x="19" y="10"/>
                </a:cxn>
                <a:cxn ang="0">
                  <a:pos x="20" y="13"/>
                </a:cxn>
                <a:cxn ang="0">
                  <a:pos x="20" y="15"/>
                </a:cxn>
                <a:cxn ang="0">
                  <a:pos x="21" y="17"/>
                </a:cxn>
                <a:cxn ang="0">
                  <a:pos x="21" y="17"/>
                </a:cxn>
                <a:cxn ang="0">
                  <a:pos x="21" y="20"/>
                </a:cxn>
                <a:cxn ang="0">
                  <a:pos x="22" y="23"/>
                </a:cxn>
                <a:cxn ang="0">
                  <a:pos x="22" y="26"/>
                </a:cxn>
                <a:cxn ang="0">
                  <a:pos x="23" y="29"/>
                </a:cxn>
                <a:cxn ang="0">
                  <a:pos x="23" y="32"/>
                </a:cxn>
                <a:cxn ang="0">
                  <a:pos x="23" y="36"/>
                </a:cxn>
                <a:cxn ang="0">
                  <a:pos x="23" y="41"/>
                </a:cxn>
                <a:cxn ang="0">
                  <a:pos x="23" y="46"/>
                </a:cxn>
                <a:cxn ang="0">
                  <a:pos x="23" y="46"/>
                </a:cxn>
                <a:cxn ang="0">
                  <a:pos x="22" y="52"/>
                </a:cxn>
                <a:cxn ang="0">
                  <a:pos x="21" y="58"/>
                </a:cxn>
                <a:cxn ang="0">
                  <a:pos x="20" y="65"/>
                </a:cxn>
                <a:cxn ang="0">
                  <a:pos x="19" y="72"/>
                </a:cxn>
                <a:cxn ang="0">
                  <a:pos x="18" y="79"/>
                </a:cxn>
                <a:cxn ang="0">
                  <a:pos x="17" y="86"/>
                </a:cxn>
                <a:cxn ang="0">
                  <a:pos x="16" y="91"/>
                </a:cxn>
                <a:cxn ang="0">
                  <a:pos x="15" y="96"/>
                </a:cxn>
                <a:cxn ang="0">
                  <a:pos x="15" y="96"/>
                </a:cxn>
                <a:cxn ang="0">
                  <a:pos x="14" y="100"/>
                </a:cxn>
                <a:cxn ang="0">
                  <a:pos x="14" y="103"/>
                </a:cxn>
                <a:cxn ang="0">
                  <a:pos x="14" y="105"/>
                </a:cxn>
                <a:cxn ang="0">
                  <a:pos x="14" y="105"/>
                </a:cxn>
                <a:cxn ang="0">
                  <a:pos x="14" y="107"/>
                </a:cxn>
                <a:cxn ang="0">
                  <a:pos x="13" y="108"/>
                </a:cxn>
                <a:cxn ang="0">
                  <a:pos x="13" y="109"/>
                </a:cxn>
                <a:cxn ang="0">
                  <a:pos x="12" y="111"/>
                </a:cxn>
                <a:cxn ang="0">
                  <a:pos x="12" y="111"/>
                </a:cxn>
                <a:cxn ang="0">
                  <a:pos x="11" y="112"/>
                </a:cxn>
                <a:cxn ang="0">
                  <a:pos x="10" y="114"/>
                </a:cxn>
                <a:cxn ang="0">
                  <a:pos x="9" y="116"/>
                </a:cxn>
                <a:cxn ang="0">
                  <a:pos x="7" y="118"/>
                </a:cxn>
                <a:cxn ang="0">
                  <a:pos x="5" y="120"/>
                </a:cxn>
                <a:cxn ang="0">
                  <a:pos x="3" y="122"/>
                </a:cxn>
                <a:cxn ang="0">
                  <a:pos x="2" y="124"/>
                </a:cxn>
                <a:cxn ang="0">
                  <a:pos x="1" y="125"/>
                </a:cxn>
                <a:cxn ang="0">
                  <a:pos x="1" y="125"/>
                </a:cxn>
                <a:cxn ang="0">
                  <a:pos x="1" y="126"/>
                </a:cxn>
                <a:cxn ang="0">
                  <a:pos x="0" y="127"/>
                </a:cxn>
                <a:cxn ang="0">
                  <a:pos x="0" y="127"/>
                </a:cxn>
                <a:cxn ang="0">
                  <a:pos x="0" y="127"/>
                </a:cxn>
                <a:cxn ang="0">
                  <a:pos x="0" y="127"/>
                </a:cxn>
                <a:cxn ang="0">
                  <a:pos x="0" y="127"/>
                </a:cxn>
                <a:cxn ang="0">
                  <a:pos x="0" y="127"/>
                </a:cxn>
                <a:cxn ang="0">
                  <a:pos x="0" y="127"/>
                </a:cxn>
              </a:cxnLst>
              <a:rect l="0" t="0" r="r" b="b"/>
              <a:pathLst>
                <a:path w="24" h="128">
                  <a:moveTo>
                    <a:pt x="17" y="0"/>
                  </a:moveTo>
                  <a:lnTo>
                    <a:pt x="17" y="0"/>
                  </a:lnTo>
                  <a:lnTo>
                    <a:pt x="17" y="0"/>
                  </a:lnTo>
                  <a:lnTo>
                    <a:pt x="17" y="0"/>
                  </a:lnTo>
                  <a:lnTo>
                    <a:pt x="17" y="0"/>
                  </a:lnTo>
                  <a:lnTo>
                    <a:pt x="17" y="0"/>
                  </a:lnTo>
                  <a:lnTo>
                    <a:pt x="17" y="1"/>
                  </a:lnTo>
                  <a:lnTo>
                    <a:pt x="17" y="1"/>
                  </a:lnTo>
                  <a:lnTo>
                    <a:pt x="17" y="2"/>
                  </a:lnTo>
                  <a:lnTo>
                    <a:pt x="17" y="2"/>
                  </a:lnTo>
                  <a:lnTo>
                    <a:pt x="18" y="3"/>
                  </a:lnTo>
                  <a:lnTo>
                    <a:pt x="18" y="5"/>
                  </a:lnTo>
                  <a:lnTo>
                    <a:pt x="19" y="6"/>
                  </a:lnTo>
                  <a:lnTo>
                    <a:pt x="19" y="8"/>
                  </a:lnTo>
                  <a:lnTo>
                    <a:pt x="19" y="10"/>
                  </a:lnTo>
                  <a:lnTo>
                    <a:pt x="20" y="13"/>
                  </a:lnTo>
                  <a:lnTo>
                    <a:pt x="20" y="15"/>
                  </a:lnTo>
                  <a:lnTo>
                    <a:pt x="21" y="17"/>
                  </a:lnTo>
                  <a:lnTo>
                    <a:pt x="21" y="17"/>
                  </a:lnTo>
                  <a:lnTo>
                    <a:pt x="21" y="20"/>
                  </a:lnTo>
                  <a:lnTo>
                    <a:pt x="22" y="23"/>
                  </a:lnTo>
                  <a:lnTo>
                    <a:pt x="22" y="26"/>
                  </a:lnTo>
                  <a:lnTo>
                    <a:pt x="23" y="29"/>
                  </a:lnTo>
                  <a:lnTo>
                    <a:pt x="23" y="32"/>
                  </a:lnTo>
                  <a:lnTo>
                    <a:pt x="23" y="36"/>
                  </a:lnTo>
                  <a:lnTo>
                    <a:pt x="23" y="41"/>
                  </a:lnTo>
                  <a:lnTo>
                    <a:pt x="23" y="46"/>
                  </a:lnTo>
                  <a:lnTo>
                    <a:pt x="23" y="46"/>
                  </a:lnTo>
                  <a:lnTo>
                    <a:pt x="22" y="52"/>
                  </a:lnTo>
                  <a:lnTo>
                    <a:pt x="21" y="58"/>
                  </a:lnTo>
                  <a:lnTo>
                    <a:pt x="20" y="65"/>
                  </a:lnTo>
                  <a:lnTo>
                    <a:pt x="19" y="72"/>
                  </a:lnTo>
                  <a:lnTo>
                    <a:pt x="18" y="79"/>
                  </a:lnTo>
                  <a:lnTo>
                    <a:pt x="17" y="86"/>
                  </a:lnTo>
                  <a:lnTo>
                    <a:pt x="16" y="91"/>
                  </a:lnTo>
                  <a:lnTo>
                    <a:pt x="15" y="96"/>
                  </a:lnTo>
                  <a:lnTo>
                    <a:pt x="15" y="96"/>
                  </a:lnTo>
                  <a:lnTo>
                    <a:pt x="14" y="100"/>
                  </a:lnTo>
                  <a:lnTo>
                    <a:pt x="14" y="103"/>
                  </a:lnTo>
                  <a:lnTo>
                    <a:pt x="14" y="105"/>
                  </a:lnTo>
                  <a:lnTo>
                    <a:pt x="14" y="105"/>
                  </a:lnTo>
                  <a:lnTo>
                    <a:pt x="14" y="107"/>
                  </a:lnTo>
                  <a:lnTo>
                    <a:pt x="13" y="108"/>
                  </a:lnTo>
                  <a:lnTo>
                    <a:pt x="13" y="109"/>
                  </a:lnTo>
                  <a:lnTo>
                    <a:pt x="12" y="111"/>
                  </a:lnTo>
                  <a:lnTo>
                    <a:pt x="12" y="111"/>
                  </a:lnTo>
                  <a:lnTo>
                    <a:pt x="11" y="112"/>
                  </a:lnTo>
                  <a:lnTo>
                    <a:pt x="10" y="114"/>
                  </a:lnTo>
                  <a:lnTo>
                    <a:pt x="9" y="116"/>
                  </a:lnTo>
                  <a:lnTo>
                    <a:pt x="7" y="118"/>
                  </a:lnTo>
                  <a:lnTo>
                    <a:pt x="5" y="120"/>
                  </a:lnTo>
                  <a:lnTo>
                    <a:pt x="3" y="122"/>
                  </a:lnTo>
                  <a:lnTo>
                    <a:pt x="2" y="124"/>
                  </a:lnTo>
                  <a:lnTo>
                    <a:pt x="1" y="125"/>
                  </a:lnTo>
                  <a:lnTo>
                    <a:pt x="1" y="125"/>
                  </a:lnTo>
                  <a:lnTo>
                    <a:pt x="1" y="126"/>
                  </a:lnTo>
                  <a:lnTo>
                    <a:pt x="0" y="127"/>
                  </a:lnTo>
                  <a:lnTo>
                    <a:pt x="0" y="127"/>
                  </a:lnTo>
                  <a:lnTo>
                    <a:pt x="0" y="127"/>
                  </a:lnTo>
                  <a:lnTo>
                    <a:pt x="0" y="127"/>
                  </a:lnTo>
                  <a:lnTo>
                    <a:pt x="0" y="127"/>
                  </a:lnTo>
                  <a:lnTo>
                    <a:pt x="0" y="127"/>
                  </a:lnTo>
                  <a:lnTo>
                    <a:pt x="0" y="127"/>
                  </a:lnTo>
                </a:path>
              </a:pathLst>
            </a:custGeom>
            <a:noFill/>
            <a:ln w="9525" cap="flat" cmpd="sng">
              <a:solidFill>
                <a:schemeClr val="tx2"/>
              </a:solidFill>
              <a:prstDash val="solid"/>
              <a:round/>
              <a:headEnd/>
              <a:tailEnd/>
            </a:ln>
            <a:effectLst/>
          </p:spPr>
          <p:txBody>
            <a:bodyPr/>
            <a:lstStyle/>
            <a:p>
              <a:endParaRPr lang="hu-HU"/>
            </a:p>
          </p:txBody>
        </p:sp>
        <p:sp>
          <p:nvSpPr>
            <p:cNvPr id="11402" name="Freeform 138"/>
            <p:cNvSpPr>
              <a:spLocks/>
            </p:cNvSpPr>
            <p:nvPr/>
          </p:nvSpPr>
          <p:spPr bwMode="auto">
            <a:xfrm>
              <a:off x="2497" y="3936"/>
              <a:ext cx="40" cy="190"/>
            </a:xfrm>
            <a:custGeom>
              <a:avLst/>
              <a:gdLst/>
              <a:ahLst/>
              <a:cxnLst>
                <a:cxn ang="0">
                  <a:pos x="28" y="0"/>
                </a:cxn>
                <a:cxn ang="0">
                  <a:pos x="28" y="0"/>
                </a:cxn>
                <a:cxn ang="0">
                  <a:pos x="28" y="0"/>
                </a:cxn>
                <a:cxn ang="0">
                  <a:pos x="29" y="2"/>
                </a:cxn>
                <a:cxn ang="0">
                  <a:pos x="29" y="4"/>
                </a:cxn>
                <a:cxn ang="0">
                  <a:pos x="31" y="10"/>
                </a:cxn>
                <a:cxn ang="0">
                  <a:pos x="34" y="19"/>
                </a:cxn>
                <a:cxn ang="0">
                  <a:pos x="36" y="28"/>
                </a:cxn>
                <a:cxn ang="0">
                  <a:pos x="38" y="35"/>
                </a:cxn>
                <a:cxn ang="0">
                  <a:pos x="38" y="38"/>
                </a:cxn>
                <a:cxn ang="0">
                  <a:pos x="39" y="44"/>
                </a:cxn>
                <a:cxn ang="0">
                  <a:pos x="39" y="48"/>
                </a:cxn>
                <a:cxn ang="0">
                  <a:pos x="39" y="51"/>
                </a:cxn>
                <a:cxn ang="0">
                  <a:pos x="39" y="53"/>
                </a:cxn>
                <a:cxn ang="0">
                  <a:pos x="39" y="55"/>
                </a:cxn>
                <a:cxn ang="0">
                  <a:pos x="39" y="56"/>
                </a:cxn>
                <a:cxn ang="0">
                  <a:pos x="39" y="58"/>
                </a:cxn>
                <a:cxn ang="0">
                  <a:pos x="39" y="62"/>
                </a:cxn>
                <a:cxn ang="0">
                  <a:pos x="39" y="65"/>
                </a:cxn>
                <a:cxn ang="0">
                  <a:pos x="39" y="73"/>
                </a:cxn>
                <a:cxn ang="0">
                  <a:pos x="39" y="83"/>
                </a:cxn>
                <a:cxn ang="0">
                  <a:pos x="39" y="91"/>
                </a:cxn>
                <a:cxn ang="0">
                  <a:pos x="38" y="95"/>
                </a:cxn>
                <a:cxn ang="0">
                  <a:pos x="37" y="102"/>
                </a:cxn>
                <a:cxn ang="0">
                  <a:pos x="36" y="107"/>
                </a:cxn>
                <a:cxn ang="0">
                  <a:pos x="34" y="113"/>
                </a:cxn>
                <a:cxn ang="0">
                  <a:pos x="32" y="119"/>
                </a:cxn>
                <a:cxn ang="0">
                  <a:pos x="31" y="122"/>
                </a:cxn>
                <a:cxn ang="0">
                  <a:pos x="29" y="129"/>
                </a:cxn>
                <a:cxn ang="0">
                  <a:pos x="28" y="136"/>
                </a:cxn>
                <a:cxn ang="0">
                  <a:pos x="25" y="144"/>
                </a:cxn>
                <a:cxn ang="0">
                  <a:pos x="25" y="147"/>
                </a:cxn>
                <a:cxn ang="0">
                  <a:pos x="23" y="154"/>
                </a:cxn>
                <a:cxn ang="0">
                  <a:pos x="20" y="160"/>
                </a:cxn>
                <a:cxn ang="0">
                  <a:pos x="17" y="166"/>
                </a:cxn>
                <a:cxn ang="0">
                  <a:pos x="15" y="171"/>
                </a:cxn>
                <a:cxn ang="0">
                  <a:pos x="14" y="173"/>
                </a:cxn>
                <a:cxn ang="0">
                  <a:pos x="12" y="177"/>
                </a:cxn>
                <a:cxn ang="0">
                  <a:pos x="10" y="180"/>
                </a:cxn>
                <a:cxn ang="0">
                  <a:pos x="9" y="183"/>
                </a:cxn>
                <a:cxn ang="0">
                  <a:pos x="7" y="184"/>
                </a:cxn>
                <a:cxn ang="0">
                  <a:pos x="6" y="186"/>
                </a:cxn>
                <a:cxn ang="0">
                  <a:pos x="4" y="187"/>
                </a:cxn>
                <a:cxn ang="0">
                  <a:pos x="2" y="188"/>
                </a:cxn>
                <a:cxn ang="0">
                  <a:pos x="1" y="189"/>
                </a:cxn>
                <a:cxn ang="0">
                  <a:pos x="1" y="189"/>
                </a:cxn>
                <a:cxn ang="0">
                  <a:pos x="0" y="189"/>
                </a:cxn>
                <a:cxn ang="0">
                  <a:pos x="0" y="189"/>
                </a:cxn>
                <a:cxn ang="0">
                  <a:pos x="0" y="189"/>
                </a:cxn>
              </a:cxnLst>
              <a:rect l="0" t="0" r="r" b="b"/>
              <a:pathLst>
                <a:path w="40" h="190">
                  <a:moveTo>
                    <a:pt x="28" y="0"/>
                  </a:moveTo>
                  <a:lnTo>
                    <a:pt x="28" y="0"/>
                  </a:lnTo>
                  <a:lnTo>
                    <a:pt x="28" y="0"/>
                  </a:lnTo>
                  <a:lnTo>
                    <a:pt x="28" y="0"/>
                  </a:lnTo>
                  <a:lnTo>
                    <a:pt x="28" y="0"/>
                  </a:lnTo>
                  <a:lnTo>
                    <a:pt x="28" y="0"/>
                  </a:lnTo>
                  <a:lnTo>
                    <a:pt x="28" y="1"/>
                  </a:lnTo>
                  <a:lnTo>
                    <a:pt x="29" y="2"/>
                  </a:lnTo>
                  <a:lnTo>
                    <a:pt x="29" y="4"/>
                  </a:lnTo>
                  <a:lnTo>
                    <a:pt x="29" y="4"/>
                  </a:lnTo>
                  <a:lnTo>
                    <a:pt x="30" y="7"/>
                  </a:lnTo>
                  <a:lnTo>
                    <a:pt x="31" y="10"/>
                  </a:lnTo>
                  <a:lnTo>
                    <a:pt x="33" y="14"/>
                  </a:lnTo>
                  <a:lnTo>
                    <a:pt x="34" y="19"/>
                  </a:lnTo>
                  <a:lnTo>
                    <a:pt x="35" y="24"/>
                  </a:lnTo>
                  <a:lnTo>
                    <a:pt x="36" y="28"/>
                  </a:lnTo>
                  <a:lnTo>
                    <a:pt x="37" y="32"/>
                  </a:lnTo>
                  <a:lnTo>
                    <a:pt x="38" y="35"/>
                  </a:lnTo>
                  <a:lnTo>
                    <a:pt x="38" y="35"/>
                  </a:lnTo>
                  <a:lnTo>
                    <a:pt x="38" y="38"/>
                  </a:lnTo>
                  <a:lnTo>
                    <a:pt x="39" y="41"/>
                  </a:lnTo>
                  <a:lnTo>
                    <a:pt x="39" y="44"/>
                  </a:lnTo>
                  <a:lnTo>
                    <a:pt x="39" y="46"/>
                  </a:lnTo>
                  <a:lnTo>
                    <a:pt x="39" y="48"/>
                  </a:lnTo>
                  <a:lnTo>
                    <a:pt x="39" y="50"/>
                  </a:lnTo>
                  <a:lnTo>
                    <a:pt x="39" y="51"/>
                  </a:lnTo>
                  <a:lnTo>
                    <a:pt x="39" y="53"/>
                  </a:lnTo>
                  <a:lnTo>
                    <a:pt x="39" y="53"/>
                  </a:lnTo>
                  <a:lnTo>
                    <a:pt x="39" y="54"/>
                  </a:lnTo>
                  <a:lnTo>
                    <a:pt x="39" y="55"/>
                  </a:lnTo>
                  <a:lnTo>
                    <a:pt x="39" y="56"/>
                  </a:lnTo>
                  <a:lnTo>
                    <a:pt x="39" y="56"/>
                  </a:lnTo>
                  <a:lnTo>
                    <a:pt x="39" y="57"/>
                  </a:lnTo>
                  <a:lnTo>
                    <a:pt x="39" y="58"/>
                  </a:lnTo>
                  <a:lnTo>
                    <a:pt x="39" y="60"/>
                  </a:lnTo>
                  <a:lnTo>
                    <a:pt x="39" y="62"/>
                  </a:lnTo>
                  <a:lnTo>
                    <a:pt x="39" y="62"/>
                  </a:lnTo>
                  <a:lnTo>
                    <a:pt x="39" y="65"/>
                  </a:lnTo>
                  <a:lnTo>
                    <a:pt x="39" y="69"/>
                  </a:lnTo>
                  <a:lnTo>
                    <a:pt x="39" y="73"/>
                  </a:lnTo>
                  <a:lnTo>
                    <a:pt x="39" y="78"/>
                  </a:lnTo>
                  <a:lnTo>
                    <a:pt x="39" y="83"/>
                  </a:lnTo>
                  <a:lnTo>
                    <a:pt x="39" y="87"/>
                  </a:lnTo>
                  <a:lnTo>
                    <a:pt x="39" y="91"/>
                  </a:lnTo>
                  <a:lnTo>
                    <a:pt x="38" y="95"/>
                  </a:lnTo>
                  <a:lnTo>
                    <a:pt x="38" y="95"/>
                  </a:lnTo>
                  <a:lnTo>
                    <a:pt x="38" y="99"/>
                  </a:lnTo>
                  <a:lnTo>
                    <a:pt x="37" y="102"/>
                  </a:lnTo>
                  <a:lnTo>
                    <a:pt x="37" y="105"/>
                  </a:lnTo>
                  <a:lnTo>
                    <a:pt x="36" y="107"/>
                  </a:lnTo>
                  <a:lnTo>
                    <a:pt x="35" y="110"/>
                  </a:lnTo>
                  <a:lnTo>
                    <a:pt x="34" y="113"/>
                  </a:lnTo>
                  <a:lnTo>
                    <a:pt x="33" y="116"/>
                  </a:lnTo>
                  <a:lnTo>
                    <a:pt x="32" y="119"/>
                  </a:lnTo>
                  <a:lnTo>
                    <a:pt x="32" y="119"/>
                  </a:lnTo>
                  <a:lnTo>
                    <a:pt x="31" y="122"/>
                  </a:lnTo>
                  <a:lnTo>
                    <a:pt x="31" y="126"/>
                  </a:lnTo>
                  <a:lnTo>
                    <a:pt x="29" y="129"/>
                  </a:lnTo>
                  <a:lnTo>
                    <a:pt x="29" y="132"/>
                  </a:lnTo>
                  <a:lnTo>
                    <a:pt x="28" y="136"/>
                  </a:lnTo>
                  <a:lnTo>
                    <a:pt x="27" y="140"/>
                  </a:lnTo>
                  <a:lnTo>
                    <a:pt x="25" y="144"/>
                  </a:lnTo>
                  <a:lnTo>
                    <a:pt x="25" y="147"/>
                  </a:lnTo>
                  <a:lnTo>
                    <a:pt x="25" y="147"/>
                  </a:lnTo>
                  <a:lnTo>
                    <a:pt x="23" y="151"/>
                  </a:lnTo>
                  <a:lnTo>
                    <a:pt x="23" y="154"/>
                  </a:lnTo>
                  <a:lnTo>
                    <a:pt x="21" y="157"/>
                  </a:lnTo>
                  <a:lnTo>
                    <a:pt x="20" y="160"/>
                  </a:lnTo>
                  <a:lnTo>
                    <a:pt x="19" y="164"/>
                  </a:lnTo>
                  <a:lnTo>
                    <a:pt x="17" y="166"/>
                  </a:lnTo>
                  <a:lnTo>
                    <a:pt x="16" y="169"/>
                  </a:lnTo>
                  <a:lnTo>
                    <a:pt x="15" y="171"/>
                  </a:lnTo>
                  <a:lnTo>
                    <a:pt x="15" y="171"/>
                  </a:lnTo>
                  <a:lnTo>
                    <a:pt x="14" y="173"/>
                  </a:lnTo>
                  <a:lnTo>
                    <a:pt x="13" y="175"/>
                  </a:lnTo>
                  <a:lnTo>
                    <a:pt x="12" y="177"/>
                  </a:lnTo>
                  <a:lnTo>
                    <a:pt x="11" y="178"/>
                  </a:lnTo>
                  <a:lnTo>
                    <a:pt x="10" y="180"/>
                  </a:lnTo>
                  <a:lnTo>
                    <a:pt x="9" y="182"/>
                  </a:lnTo>
                  <a:lnTo>
                    <a:pt x="9" y="183"/>
                  </a:lnTo>
                  <a:lnTo>
                    <a:pt x="7" y="184"/>
                  </a:lnTo>
                  <a:lnTo>
                    <a:pt x="7" y="184"/>
                  </a:lnTo>
                  <a:lnTo>
                    <a:pt x="7" y="185"/>
                  </a:lnTo>
                  <a:lnTo>
                    <a:pt x="6" y="186"/>
                  </a:lnTo>
                  <a:lnTo>
                    <a:pt x="5" y="187"/>
                  </a:lnTo>
                  <a:lnTo>
                    <a:pt x="4" y="187"/>
                  </a:lnTo>
                  <a:lnTo>
                    <a:pt x="3" y="188"/>
                  </a:lnTo>
                  <a:lnTo>
                    <a:pt x="2" y="188"/>
                  </a:lnTo>
                  <a:lnTo>
                    <a:pt x="1" y="188"/>
                  </a:lnTo>
                  <a:lnTo>
                    <a:pt x="1" y="189"/>
                  </a:lnTo>
                  <a:lnTo>
                    <a:pt x="1" y="189"/>
                  </a:lnTo>
                  <a:lnTo>
                    <a:pt x="1" y="189"/>
                  </a:lnTo>
                  <a:lnTo>
                    <a:pt x="1" y="189"/>
                  </a:lnTo>
                  <a:lnTo>
                    <a:pt x="0" y="189"/>
                  </a:lnTo>
                  <a:lnTo>
                    <a:pt x="0" y="189"/>
                  </a:lnTo>
                  <a:lnTo>
                    <a:pt x="0" y="189"/>
                  </a:lnTo>
                  <a:lnTo>
                    <a:pt x="0" y="189"/>
                  </a:lnTo>
                  <a:lnTo>
                    <a:pt x="0" y="189"/>
                  </a:lnTo>
                  <a:lnTo>
                    <a:pt x="0" y="189"/>
                  </a:lnTo>
                </a:path>
              </a:pathLst>
            </a:custGeom>
            <a:noFill/>
            <a:ln w="9525" cap="flat" cmpd="sng">
              <a:solidFill>
                <a:schemeClr val="tx2"/>
              </a:solidFill>
              <a:prstDash val="solid"/>
              <a:round/>
              <a:headEnd/>
              <a:tailEnd/>
            </a:ln>
            <a:effectLst/>
          </p:spPr>
          <p:txBody>
            <a:bodyPr/>
            <a:lstStyle/>
            <a:p>
              <a:endParaRPr lang="hu-HU"/>
            </a:p>
          </p:txBody>
        </p:sp>
        <p:sp>
          <p:nvSpPr>
            <p:cNvPr id="11403" name="Oval 139"/>
            <p:cNvSpPr>
              <a:spLocks noChangeArrowheads="1"/>
            </p:cNvSpPr>
            <p:nvPr/>
          </p:nvSpPr>
          <p:spPr bwMode="auto">
            <a:xfrm>
              <a:off x="2597" y="4063"/>
              <a:ext cx="49" cy="48"/>
            </a:xfrm>
            <a:prstGeom prst="ellipse">
              <a:avLst/>
            </a:prstGeom>
            <a:noFill/>
            <a:ln w="9525">
              <a:solidFill>
                <a:schemeClr val="tx2"/>
              </a:solidFill>
              <a:round/>
              <a:headEnd/>
              <a:tailEnd/>
            </a:ln>
            <a:effectLst/>
          </p:spPr>
          <p:txBody>
            <a:bodyPr wrap="none" anchor="ctr"/>
            <a:lstStyle/>
            <a:p>
              <a:endParaRPr lang="hu-HU"/>
            </a:p>
          </p:txBody>
        </p:sp>
      </p:grpSp>
      <p:grpSp>
        <p:nvGrpSpPr>
          <p:cNvPr id="11404" name="Group 140"/>
          <p:cNvGrpSpPr>
            <a:grpSpLocks/>
          </p:cNvGrpSpPr>
          <p:nvPr/>
        </p:nvGrpSpPr>
        <p:grpSpPr bwMode="auto">
          <a:xfrm>
            <a:off x="5000625" y="4718050"/>
            <a:ext cx="895350" cy="603250"/>
            <a:chOff x="3150" y="2972"/>
            <a:chExt cx="564" cy="380"/>
          </a:xfrm>
        </p:grpSpPr>
        <p:sp>
          <p:nvSpPr>
            <p:cNvPr id="11405" name="Oval 141"/>
            <p:cNvSpPr>
              <a:spLocks noChangeArrowheads="1"/>
            </p:cNvSpPr>
            <p:nvPr/>
          </p:nvSpPr>
          <p:spPr bwMode="auto">
            <a:xfrm>
              <a:off x="3150" y="2972"/>
              <a:ext cx="564" cy="380"/>
            </a:xfrm>
            <a:prstGeom prst="ellipse">
              <a:avLst/>
            </a:prstGeom>
            <a:noFill/>
            <a:ln w="9525">
              <a:solidFill>
                <a:schemeClr val="tx2"/>
              </a:solidFill>
              <a:round/>
              <a:headEnd/>
              <a:tailEnd/>
            </a:ln>
            <a:effectLst/>
          </p:spPr>
          <p:txBody>
            <a:bodyPr wrap="none" anchor="ctr"/>
            <a:lstStyle/>
            <a:p>
              <a:endParaRPr lang="hu-HU"/>
            </a:p>
          </p:txBody>
        </p:sp>
        <p:sp>
          <p:nvSpPr>
            <p:cNvPr id="11406" name="Oval 142" descr="Vastag átlós felfelé"/>
            <p:cNvSpPr>
              <a:spLocks noChangeArrowheads="1"/>
            </p:cNvSpPr>
            <p:nvPr/>
          </p:nvSpPr>
          <p:spPr bwMode="auto">
            <a:xfrm>
              <a:off x="3204" y="3061"/>
              <a:ext cx="180" cy="177"/>
            </a:xfrm>
            <a:prstGeom prst="ellipse">
              <a:avLst/>
            </a:prstGeom>
            <a:pattFill prst="wdUpDiag">
              <a:fgClr>
                <a:schemeClr val="tx2"/>
              </a:fgClr>
              <a:bgClr>
                <a:schemeClr val="bg1"/>
              </a:bgClr>
            </a:pattFill>
            <a:ln w="9525">
              <a:solidFill>
                <a:schemeClr val="tx2"/>
              </a:solidFill>
              <a:round/>
              <a:headEnd/>
              <a:tailEnd/>
            </a:ln>
            <a:effectLst/>
          </p:spPr>
          <p:txBody>
            <a:bodyPr wrap="none" anchor="ctr"/>
            <a:lstStyle/>
            <a:p>
              <a:endParaRPr lang="hu-HU"/>
            </a:p>
          </p:txBody>
        </p:sp>
        <p:sp>
          <p:nvSpPr>
            <p:cNvPr id="11407" name="Freeform 143"/>
            <p:cNvSpPr>
              <a:spLocks/>
            </p:cNvSpPr>
            <p:nvPr/>
          </p:nvSpPr>
          <p:spPr bwMode="auto">
            <a:xfrm>
              <a:off x="3407" y="3058"/>
              <a:ext cx="38" cy="220"/>
            </a:xfrm>
            <a:custGeom>
              <a:avLst/>
              <a:gdLst/>
              <a:ahLst/>
              <a:cxnLst>
                <a:cxn ang="0">
                  <a:pos x="14" y="0"/>
                </a:cxn>
                <a:cxn ang="0">
                  <a:pos x="14" y="0"/>
                </a:cxn>
                <a:cxn ang="0">
                  <a:pos x="14" y="0"/>
                </a:cxn>
                <a:cxn ang="0">
                  <a:pos x="14" y="0"/>
                </a:cxn>
                <a:cxn ang="0">
                  <a:pos x="14" y="0"/>
                </a:cxn>
                <a:cxn ang="0">
                  <a:pos x="14" y="0"/>
                </a:cxn>
                <a:cxn ang="0">
                  <a:pos x="14" y="2"/>
                </a:cxn>
                <a:cxn ang="0">
                  <a:pos x="15" y="5"/>
                </a:cxn>
                <a:cxn ang="0">
                  <a:pos x="17" y="10"/>
                </a:cxn>
                <a:cxn ang="0">
                  <a:pos x="17" y="10"/>
                </a:cxn>
                <a:cxn ang="0">
                  <a:pos x="19" y="17"/>
                </a:cxn>
                <a:cxn ang="0">
                  <a:pos x="21" y="26"/>
                </a:cxn>
                <a:cxn ang="0">
                  <a:pos x="24" y="36"/>
                </a:cxn>
                <a:cxn ang="0">
                  <a:pos x="28" y="48"/>
                </a:cxn>
                <a:cxn ang="0">
                  <a:pos x="31" y="60"/>
                </a:cxn>
                <a:cxn ang="0">
                  <a:pos x="34" y="72"/>
                </a:cxn>
                <a:cxn ang="0">
                  <a:pos x="36" y="84"/>
                </a:cxn>
                <a:cxn ang="0">
                  <a:pos x="37" y="96"/>
                </a:cxn>
                <a:cxn ang="0">
                  <a:pos x="37" y="96"/>
                </a:cxn>
                <a:cxn ang="0">
                  <a:pos x="37" y="108"/>
                </a:cxn>
                <a:cxn ang="0">
                  <a:pos x="37" y="121"/>
                </a:cxn>
                <a:cxn ang="0">
                  <a:pos x="35" y="133"/>
                </a:cxn>
                <a:cxn ang="0">
                  <a:pos x="33" y="145"/>
                </a:cxn>
                <a:cxn ang="0">
                  <a:pos x="31" y="157"/>
                </a:cxn>
                <a:cxn ang="0">
                  <a:pos x="29" y="168"/>
                </a:cxn>
                <a:cxn ang="0">
                  <a:pos x="26" y="177"/>
                </a:cxn>
                <a:cxn ang="0">
                  <a:pos x="24" y="186"/>
                </a:cxn>
                <a:cxn ang="0">
                  <a:pos x="24" y="186"/>
                </a:cxn>
                <a:cxn ang="0">
                  <a:pos x="21" y="192"/>
                </a:cxn>
                <a:cxn ang="0">
                  <a:pos x="18" y="198"/>
                </a:cxn>
                <a:cxn ang="0">
                  <a:pos x="15" y="202"/>
                </a:cxn>
                <a:cxn ang="0">
                  <a:pos x="12" y="205"/>
                </a:cxn>
                <a:cxn ang="0">
                  <a:pos x="9" y="208"/>
                </a:cxn>
                <a:cxn ang="0">
                  <a:pos x="7" y="211"/>
                </a:cxn>
                <a:cxn ang="0">
                  <a:pos x="4" y="214"/>
                </a:cxn>
                <a:cxn ang="0">
                  <a:pos x="3" y="216"/>
                </a:cxn>
                <a:cxn ang="0">
                  <a:pos x="3" y="216"/>
                </a:cxn>
                <a:cxn ang="0">
                  <a:pos x="1" y="217"/>
                </a:cxn>
                <a:cxn ang="0">
                  <a:pos x="0" y="218"/>
                </a:cxn>
                <a:cxn ang="0">
                  <a:pos x="0" y="219"/>
                </a:cxn>
                <a:cxn ang="0">
                  <a:pos x="0" y="219"/>
                </a:cxn>
                <a:cxn ang="0">
                  <a:pos x="0" y="219"/>
                </a:cxn>
                <a:cxn ang="0">
                  <a:pos x="0" y="219"/>
                </a:cxn>
                <a:cxn ang="0">
                  <a:pos x="0" y="219"/>
                </a:cxn>
                <a:cxn ang="0">
                  <a:pos x="0" y="219"/>
                </a:cxn>
              </a:cxnLst>
              <a:rect l="0" t="0" r="r" b="b"/>
              <a:pathLst>
                <a:path w="38" h="220">
                  <a:moveTo>
                    <a:pt x="14" y="0"/>
                  </a:moveTo>
                  <a:lnTo>
                    <a:pt x="14" y="0"/>
                  </a:lnTo>
                  <a:lnTo>
                    <a:pt x="14" y="0"/>
                  </a:lnTo>
                  <a:lnTo>
                    <a:pt x="14" y="0"/>
                  </a:lnTo>
                  <a:lnTo>
                    <a:pt x="14" y="0"/>
                  </a:lnTo>
                  <a:lnTo>
                    <a:pt x="14" y="0"/>
                  </a:lnTo>
                  <a:lnTo>
                    <a:pt x="14" y="2"/>
                  </a:lnTo>
                  <a:lnTo>
                    <a:pt x="15" y="5"/>
                  </a:lnTo>
                  <a:lnTo>
                    <a:pt x="17" y="10"/>
                  </a:lnTo>
                  <a:lnTo>
                    <a:pt x="17" y="10"/>
                  </a:lnTo>
                  <a:lnTo>
                    <a:pt x="19" y="17"/>
                  </a:lnTo>
                  <a:lnTo>
                    <a:pt x="21" y="26"/>
                  </a:lnTo>
                  <a:lnTo>
                    <a:pt x="24" y="36"/>
                  </a:lnTo>
                  <a:lnTo>
                    <a:pt x="28" y="48"/>
                  </a:lnTo>
                  <a:lnTo>
                    <a:pt x="31" y="60"/>
                  </a:lnTo>
                  <a:lnTo>
                    <a:pt x="34" y="72"/>
                  </a:lnTo>
                  <a:lnTo>
                    <a:pt x="36" y="84"/>
                  </a:lnTo>
                  <a:lnTo>
                    <a:pt x="37" y="96"/>
                  </a:lnTo>
                  <a:lnTo>
                    <a:pt x="37" y="96"/>
                  </a:lnTo>
                  <a:lnTo>
                    <a:pt x="37" y="108"/>
                  </a:lnTo>
                  <a:lnTo>
                    <a:pt x="37" y="121"/>
                  </a:lnTo>
                  <a:lnTo>
                    <a:pt x="35" y="133"/>
                  </a:lnTo>
                  <a:lnTo>
                    <a:pt x="33" y="145"/>
                  </a:lnTo>
                  <a:lnTo>
                    <a:pt x="31" y="157"/>
                  </a:lnTo>
                  <a:lnTo>
                    <a:pt x="29" y="168"/>
                  </a:lnTo>
                  <a:lnTo>
                    <a:pt x="26" y="177"/>
                  </a:lnTo>
                  <a:lnTo>
                    <a:pt x="24" y="186"/>
                  </a:lnTo>
                  <a:lnTo>
                    <a:pt x="24" y="186"/>
                  </a:lnTo>
                  <a:lnTo>
                    <a:pt x="21" y="192"/>
                  </a:lnTo>
                  <a:lnTo>
                    <a:pt x="18" y="198"/>
                  </a:lnTo>
                  <a:lnTo>
                    <a:pt x="15" y="202"/>
                  </a:lnTo>
                  <a:lnTo>
                    <a:pt x="12" y="205"/>
                  </a:lnTo>
                  <a:lnTo>
                    <a:pt x="9" y="208"/>
                  </a:lnTo>
                  <a:lnTo>
                    <a:pt x="7" y="211"/>
                  </a:lnTo>
                  <a:lnTo>
                    <a:pt x="4" y="214"/>
                  </a:lnTo>
                  <a:lnTo>
                    <a:pt x="3" y="216"/>
                  </a:lnTo>
                  <a:lnTo>
                    <a:pt x="3" y="216"/>
                  </a:lnTo>
                  <a:lnTo>
                    <a:pt x="1" y="217"/>
                  </a:lnTo>
                  <a:lnTo>
                    <a:pt x="0" y="218"/>
                  </a:lnTo>
                  <a:lnTo>
                    <a:pt x="0" y="219"/>
                  </a:lnTo>
                  <a:lnTo>
                    <a:pt x="0" y="219"/>
                  </a:lnTo>
                  <a:lnTo>
                    <a:pt x="0" y="219"/>
                  </a:lnTo>
                  <a:lnTo>
                    <a:pt x="0" y="219"/>
                  </a:lnTo>
                  <a:lnTo>
                    <a:pt x="0" y="219"/>
                  </a:lnTo>
                  <a:lnTo>
                    <a:pt x="0" y="219"/>
                  </a:lnTo>
                </a:path>
              </a:pathLst>
            </a:custGeom>
            <a:noFill/>
            <a:ln w="9525" cap="flat" cmpd="sng">
              <a:solidFill>
                <a:schemeClr val="tx2"/>
              </a:solidFill>
              <a:prstDash val="solid"/>
              <a:round/>
              <a:headEnd/>
              <a:tailEnd/>
            </a:ln>
            <a:effectLst/>
          </p:spPr>
          <p:txBody>
            <a:bodyPr/>
            <a:lstStyle/>
            <a:p>
              <a:endParaRPr lang="hu-HU"/>
            </a:p>
          </p:txBody>
        </p:sp>
        <p:sp>
          <p:nvSpPr>
            <p:cNvPr id="11408" name="Freeform 144"/>
            <p:cNvSpPr>
              <a:spLocks/>
            </p:cNvSpPr>
            <p:nvPr/>
          </p:nvSpPr>
          <p:spPr bwMode="auto">
            <a:xfrm>
              <a:off x="3467" y="3070"/>
              <a:ext cx="8" cy="72"/>
            </a:xfrm>
            <a:custGeom>
              <a:avLst/>
              <a:gdLst/>
              <a:ahLst/>
              <a:cxnLst>
                <a:cxn ang="0">
                  <a:pos x="0" y="0"/>
                </a:cxn>
                <a:cxn ang="0">
                  <a:pos x="7" y="71"/>
                </a:cxn>
              </a:cxnLst>
              <a:rect l="0" t="0" r="r" b="b"/>
              <a:pathLst>
                <a:path w="8" h="72">
                  <a:moveTo>
                    <a:pt x="0" y="0"/>
                  </a:moveTo>
                  <a:lnTo>
                    <a:pt x="7" y="71"/>
                  </a:lnTo>
                </a:path>
              </a:pathLst>
            </a:custGeom>
            <a:noFill/>
            <a:ln w="9525" cap="flat" cmpd="sng">
              <a:solidFill>
                <a:schemeClr val="tx2"/>
              </a:solidFill>
              <a:prstDash val="solid"/>
              <a:round/>
              <a:headEnd/>
              <a:tailEnd/>
            </a:ln>
            <a:effectLst/>
          </p:spPr>
          <p:txBody>
            <a:bodyPr/>
            <a:lstStyle/>
            <a:p>
              <a:endParaRPr lang="hu-HU"/>
            </a:p>
          </p:txBody>
        </p:sp>
        <p:sp>
          <p:nvSpPr>
            <p:cNvPr id="11409" name="Freeform 145"/>
            <p:cNvSpPr>
              <a:spLocks/>
            </p:cNvSpPr>
            <p:nvPr/>
          </p:nvSpPr>
          <p:spPr bwMode="auto">
            <a:xfrm>
              <a:off x="3453" y="3150"/>
              <a:ext cx="24" cy="128"/>
            </a:xfrm>
            <a:custGeom>
              <a:avLst/>
              <a:gdLst/>
              <a:ahLst/>
              <a:cxnLst>
                <a:cxn ang="0">
                  <a:pos x="17" y="0"/>
                </a:cxn>
                <a:cxn ang="0">
                  <a:pos x="17" y="0"/>
                </a:cxn>
                <a:cxn ang="0">
                  <a:pos x="17" y="0"/>
                </a:cxn>
                <a:cxn ang="0">
                  <a:pos x="17" y="0"/>
                </a:cxn>
                <a:cxn ang="0">
                  <a:pos x="17" y="0"/>
                </a:cxn>
                <a:cxn ang="0">
                  <a:pos x="17" y="0"/>
                </a:cxn>
                <a:cxn ang="0">
                  <a:pos x="17" y="0"/>
                </a:cxn>
                <a:cxn ang="0">
                  <a:pos x="17" y="1"/>
                </a:cxn>
                <a:cxn ang="0">
                  <a:pos x="17" y="2"/>
                </a:cxn>
                <a:cxn ang="0">
                  <a:pos x="17" y="2"/>
                </a:cxn>
                <a:cxn ang="0">
                  <a:pos x="18" y="3"/>
                </a:cxn>
                <a:cxn ang="0">
                  <a:pos x="18" y="4"/>
                </a:cxn>
                <a:cxn ang="0">
                  <a:pos x="18" y="6"/>
                </a:cxn>
                <a:cxn ang="0">
                  <a:pos x="19" y="8"/>
                </a:cxn>
                <a:cxn ang="0">
                  <a:pos x="19" y="10"/>
                </a:cxn>
                <a:cxn ang="0">
                  <a:pos x="20" y="12"/>
                </a:cxn>
                <a:cxn ang="0">
                  <a:pos x="20" y="14"/>
                </a:cxn>
                <a:cxn ang="0">
                  <a:pos x="21" y="17"/>
                </a:cxn>
                <a:cxn ang="0">
                  <a:pos x="21" y="17"/>
                </a:cxn>
                <a:cxn ang="0">
                  <a:pos x="21" y="20"/>
                </a:cxn>
                <a:cxn ang="0">
                  <a:pos x="21" y="22"/>
                </a:cxn>
                <a:cxn ang="0">
                  <a:pos x="22" y="26"/>
                </a:cxn>
                <a:cxn ang="0">
                  <a:pos x="22" y="29"/>
                </a:cxn>
                <a:cxn ang="0">
                  <a:pos x="23" y="32"/>
                </a:cxn>
                <a:cxn ang="0">
                  <a:pos x="23" y="36"/>
                </a:cxn>
                <a:cxn ang="0">
                  <a:pos x="23" y="40"/>
                </a:cxn>
                <a:cxn ang="0">
                  <a:pos x="23" y="46"/>
                </a:cxn>
                <a:cxn ang="0">
                  <a:pos x="23" y="46"/>
                </a:cxn>
                <a:cxn ang="0">
                  <a:pos x="22" y="51"/>
                </a:cxn>
                <a:cxn ang="0">
                  <a:pos x="21" y="58"/>
                </a:cxn>
                <a:cxn ang="0">
                  <a:pos x="20" y="65"/>
                </a:cxn>
                <a:cxn ang="0">
                  <a:pos x="19" y="72"/>
                </a:cxn>
                <a:cxn ang="0">
                  <a:pos x="17" y="79"/>
                </a:cxn>
                <a:cxn ang="0">
                  <a:pos x="16" y="86"/>
                </a:cxn>
                <a:cxn ang="0">
                  <a:pos x="15" y="92"/>
                </a:cxn>
                <a:cxn ang="0">
                  <a:pos x="15" y="96"/>
                </a:cxn>
                <a:cxn ang="0">
                  <a:pos x="15" y="96"/>
                </a:cxn>
                <a:cxn ang="0">
                  <a:pos x="14" y="100"/>
                </a:cxn>
                <a:cxn ang="0">
                  <a:pos x="14" y="102"/>
                </a:cxn>
                <a:cxn ang="0">
                  <a:pos x="14" y="104"/>
                </a:cxn>
                <a:cxn ang="0">
                  <a:pos x="14" y="105"/>
                </a:cxn>
                <a:cxn ang="0">
                  <a:pos x="14" y="106"/>
                </a:cxn>
                <a:cxn ang="0">
                  <a:pos x="14" y="108"/>
                </a:cxn>
                <a:cxn ang="0">
                  <a:pos x="13" y="109"/>
                </a:cxn>
                <a:cxn ang="0">
                  <a:pos x="12" y="110"/>
                </a:cxn>
                <a:cxn ang="0">
                  <a:pos x="12" y="110"/>
                </a:cxn>
                <a:cxn ang="0">
                  <a:pos x="11" y="112"/>
                </a:cxn>
                <a:cxn ang="0">
                  <a:pos x="10" y="114"/>
                </a:cxn>
                <a:cxn ang="0">
                  <a:pos x="8" y="116"/>
                </a:cxn>
                <a:cxn ang="0">
                  <a:pos x="7" y="118"/>
                </a:cxn>
                <a:cxn ang="0">
                  <a:pos x="5" y="120"/>
                </a:cxn>
                <a:cxn ang="0">
                  <a:pos x="3" y="122"/>
                </a:cxn>
                <a:cxn ang="0">
                  <a:pos x="2" y="124"/>
                </a:cxn>
                <a:cxn ang="0">
                  <a:pos x="1" y="125"/>
                </a:cxn>
                <a:cxn ang="0">
                  <a:pos x="1" y="125"/>
                </a:cxn>
                <a:cxn ang="0">
                  <a:pos x="1" y="126"/>
                </a:cxn>
                <a:cxn ang="0">
                  <a:pos x="0" y="126"/>
                </a:cxn>
                <a:cxn ang="0">
                  <a:pos x="0" y="127"/>
                </a:cxn>
                <a:cxn ang="0">
                  <a:pos x="0" y="127"/>
                </a:cxn>
                <a:cxn ang="0">
                  <a:pos x="0" y="127"/>
                </a:cxn>
                <a:cxn ang="0">
                  <a:pos x="0" y="127"/>
                </a:cxn>
                <a:cxn ang="0">
                  <a:pos x="0" y="127"/>
                </a:cxn>
                <a:cxn ang="0">
                  <a:pos x="0" y="127"/>
                </a:cxn>
              </a:cxnLst>
              <a:rect l="0" t="0" r="r" b="b"/>
              <a:pathLst>
                <a:path w="24" h="128">
                  <a:moveTo>
                    <a:pt x="17" y="0"/>
                  </a:moveTo>
                  <a:lnTo>
                    <a:pt x="17" y="0"/>
                  </a:lnTo>
                  <a:lnTo>
                    <a:pt x="17" y="0"/>
                  </a:lnTo>
                  <a:lnTo>
                    <a:pt x="17" y="0"/>
                  </a:lnTo>
                  <a:lnTo>
                    <a:pt x="17" y="0"/>
                  </a:lnTo>
                  <a:lnTo>
                    <a:pt x="17" y="0"/>
                  </a:lnTo>
                  <a:lnTo>
                    <a:pt x="17" y="0"/>
                  </a:lnTo>
                  <a:lnTo>
                    <a:pt x="17" y="1"/>
                  </a:lnTo>
                  <a:lnTo>
                    <a:pt x="17" y="2"/>
                  </a:lnTo>
                  <a:lnTo>
                    <a:pt x="17" y="2"/>
                  </a:lnTo>
                  <a:lnTo>
                    <a:pt x="18" y="3"/>
                  </a:lnTo>
                  <a:lnTo>
                    <a:pt x="18" y="4"/>
                  </a:lnTo>
                  <a:lnTo>
                    <a:pt x="18" y="6"/>
                  </a:lnTo>
                  <a:lnTo>
                    <a:pt x="19" y="8"/>
                  </a:lnTo>
                  <a:lnTo>
                    <a:pt x="19" y="10"/>
                  </a:lnTo>
                  <a:lnTo>
                    <a:pt x="20" y="12"/>
                  </a:lnTo>
                  <a:lnTo>
                    <a:pt x="20" y="14"/>
                  </a:lnTo>
                  <a:lnTo>
                    <a:pt x="21" y="17"/>
                  </a:lnTo>
                  <a:lnTo>
                    <a:pt x="21" y="17"/>
                  </a:lnTo>
                  <a:lnTo>
                    <a:pt x="21" y="20"/>
                  </a:lnTo>
                  <a:lnTo>
                    <a:pt x="21" y="22"/>
                  </a:lnTo>
                  <a:lnTo>
                    <a:pt x="22" y="26"/>
                  </a:lnTo>
                  <a:lnTo>
                    <a:pt x="22" y="29"/>
                  </a:lnTo>
                  <a:lnTo>
                    <a:pt x="23" y="32"/>
                  </a:lnTo>
                  <a:lnTo>
                    <a:pt x="23" y="36"/>
                  </a:lnTo>
                  <a:lnTo>
                    <a:pt x="23" y="40"/>
                  </a:lnTo>
                  <a:lnTo>
                    <a:pt x="23" y="46"/>
                  </a:lnTo>
                  <a:lnTo>
                    <a:pt x="23" y="46"/>
                  </a:lnTo>
                  <a:lnTo>
                    <a:pt x="22" y="51"/>
                  </a:lnTo>
                  <a:lnTo>
                    <a:pt x="21" y="58"/>
                  </a:lnTo>
                  <a:lnTo>
                    <a:pt x="20" y="65"/>
                  </a:lnTo>
                  <a:lnTo>
                    <a:pt x="19" y="72"/>
                  </a:lnTo>
                  <a:lnTo>
                    <a:pt x="17" y="79"/>
                  </a:lnTo>
                  <a:lnTo>
                    <a:pt x="16" y="86"/>
                  </a:lnTo>
                  <a:lnTo>
                    <a:pt x="15" y="92"/>
                  </a:lnTo>
                  <a:lnTo>
                    <a:pt x="15" y="96"/>
                  </a:lnTo>
                  <a:lnTo>
                    <a:pt x="15" y="96"/>
                  </a:lnTo>
                  <a:lnTo>
                    <a:pt x="14" y="100"/>
                  </a:lnTo>
                  <a:lnTo>
                    <a:pt x="14" y="102"/>
                  </a:lnTo>
                  <a:lnTo>
                    <a:pt x="14" y="104"/>
                  </a:lnTo>
                  <a:lnTo>
                    <a:pt x="14" y="105"/>
                  </a:lnTo>
                  <a:lnTo>
                    <a:pt x="14" y="106"/>
                  </a:lnTo>
                  <a:lnTo>
                    <a:pt x="14" y="108"/>
                  </a:lnTo>
                  <a:lnTo>
                    <a:pt x="13" y="109"/>
                  </a:lnTo>
                  <a:lnTo>
                    <a:pt x="12" y="110"/>
                  </a:lnTo>
                  <a:lnTo>
                    <a:pt x="12" y="110"/>
                  </a:lnTo>
                  <a:lnTo>
                    <a:pt x="11" y="112"/>
                  </a:lnTo>
                  <a:lnTo>
                    <a:pt x="10" y="114"/>
                  </a:lnTo>
                  <a:lnTo>
                    <a:pt x="8" y="116"/>
                  </a:lnTo>
                  <a:lnTo>
                    <a:pt x="7" y="118"/>
                  </a:lnTo>
                  <a:lnTo>
                    <a:pt x="5" y="120"/>
                  </a:lnTo>
                  <a:lnTo>
                    <a:pt x="3" y="122"/>
                  </a:lnTo>
                  <a:lnTo>
                    <a:pt x="2" y="124"/>
                  </a:lnTo>
                  <a:lnTo>
                    <a:pt x="1" y="125"/>
                  </a:lnTo>
                  <a:lnTo>
                    <a:pt x="1" y="125"/>
                  </a:lnTo>
                  <a:lnTo>
                    <a:pt x="1" y="126"/>
                  </a:lnTo>
                  <a:lnTo>
                    <a:pt x="0" y="126"/>
                  </a:lnTo>
                  <a:lnTo>
                    <a:pt x="0" y="127"/>
                  </a:lnTo>
                  <a:lnTo>
                    <a:pt x="0" y="127"/>
                  </a:lnTo>
                  <a:lnTo>
                    <a:pt x="0" y="127"/>
                  </a:lnTo>
                  <a:lnTo>
                    <a:pt x="0" y="127"/>
                  </a:lnTo>
                  <a:lnTo>
                    <a:pt x="0" y="127"/>
                  </a:lnTo>
                  <a:lnTo>
                    <a:pt x="0" y="127"/>
                  </a:lnTo>
                </a:path>
              </a:pathLst>
            </a:custGeom>
            <a:noFill/>
            <a:ln w="9525" cap="flat" cmpd="sng">
              <a:solidFill>
                <a:schemeClr val="tx2"/>
              </a:solidFill>
              <a:prstDash val="solid"/>
              <a:round/>
              <a:headEnd/>
              <a:tailEnd/>
            </a:ln>
            <a:effectLst/>
          </p:spPr>
          <p:txBody>
            <a:bodyPr/>
            <a:lstStyle/>
            <a:p>
              <a:endParaRPr lang="hu-HU"/>
            </a:p>
          </p:txBody>
        </p:sp>
        <p:sp>
          <p:nvSpPr>
            <p:cNvPr id="11410" name="Freeform 146"/>
            <p:cNvSpPr>
              <a:spLocks/>
            </p:cNvSpPr>
            <p:nvPr/>
          </p:nvSpPr>
          <p:spPr bwMode="auto">
            <a:xfrm>
              <a:off x="3506" y="3079"/>
              <a:ext cx="39" cy="191"/>
            </a:xfrm>
            <a:custGeom>
              <a:avLst/>
              <a:gdLst/>
              <a:ahLst/>
              <a:cxnLst>
                <a:cxn ang="0">
                  <a:pos x="27" y="0"/>
                </a:cxn>
                <a:cxn ang="0">
                  <a:pos x="27" y="0"/>
                </a:cxn>
                <a:cxn ang="0">
                  <a:pos x="27" y="0"/>
                </a:cxn>
                <a:cxn ang="0">
                  <a:pos x="28" y="2"/>
                </a:cxn>
                <a:cxn ang="0">
                  <a:pos x="28" y="4"/>
                </a:cxn>
                <a:cxn ang="0">
                  <a:pos x="30" y="10"/>
                </a:cxn>
                <a:cxn ang="0">
                  <a:pos x="33" y="19"/>
                </a:cxn>
                <a:cxn ang="0">
                  <a:pos x="35" y="28"/>
                </a:cxn>
                <a:cxn ang="0">
                  <a:pos x="37" y="35"/>
                </a:cxn>
                <a:cxn ang="0">
                  <a:pos x="37" y="39"/>
                </a:cxn>
                <a:cxn ang="0">
                  <a:pos x="38" y="43"/>
                </a:cxn>
                <a:cxn ang="0">
                  <a:pos x="38" y="47"/>
                </a:cxn>
                <a:cxn ang="0">
                  <a:pos x="38" y="51"/>
                </a:cxn>
                <a:cxn ang="0">
                  <a:pos x="38" y="53"/>
                </a:cxn>
                <a:cxn ang="0">
                  <a:pos x="38" y="55"/>
                </a:cxn>
                <a:cxn ang="0">
                  <a:pos x="38" y="56"/>
                </a:cxn>
                <a:cxn ang="0">
                  <a:pos x="38" y="58"/>
                </a:cxn>
                <a:cxn ang="0">
                  <a:pos x="38" y="62"/>
                </a:cxn>
                <a:cxn ang="0">
                  <a:pos x="38" y="65"/>
                </a:cxn>
                <a:cxn ang="0">
                  <a:pos x="38" y="73"/>
                </a:cxn>
                <a:cxn ang="0">
                  <a:pos x="38" y="83"/>
                </a:cxn>
                <a:cxn ang="0">
                  <a:pos x="38" y="91"/>
                </a:cxn>
                <a:cxn ang="0">
                  <a:pos x="37" y="95"/>
                </a:cxn>
                <a:cxn ang="0">
                  <a:pos x="36" y="102"/>
                </a:cxn>
                <a:cxn ang="0">
                  <a:pos x="34" y="107"/>
                </a:cxn>
                <a:cxn ang="0">
                  <a:pos x="33" y="112"/>
                </a:cxn>
                <a:cxn ang="0">
                  <a:pos x="31" y="119"/>
                </a:cxn>
                <a:cxn ang="0">
                  <a:pos x="30" y="122"/>
                </a:cxn>
                <a:cxn ang="0">
                  <a:pos x="28" y="129"/>
                </a:cxn>
                <a:cxn ang="0">
                  <a:pos x="26" y="136"/>
                </a:cxn>
                <a:cxn ang="0">
                  <a:pos x="24" y="144"/>
                </a:cxn>
                <a:cxn ang="0">
                  <a:pos x="24" y="147"/>
                </a:cxn>
                <a:cxn ang="0">
                  <a:pos x="21" y="154"/>
                </a:cxn>
                <a:cxn ang="0">
                  <a:pos x="19" y="160"/>
                </a:cxn>
                <a:cxn ang="0">
                  <a:pos x="16" y="166"/>
                </a:cxn>
                <a:cxn ang="0">
                  <a:pos x="14" y="171"/>
                </a:cxn>
                <a:cxn ang="0">
                  <a:pos x="13" y="173"/>
                </a:cxn>
                <a:cxn ang="0">
                  <a:pos x="11" y="177"/>
                </a:cxn>
                <a:cxn ang="0">
                  <a:pos x="9" y="180"/>
                </a:cxn>
                <a:cxn ang="0">
                  <a:pos x="7" y="183"/>
                </a:cxn>
                <a:cxn ang="0">
                  <a:pos x="6" y="184"/>
                </a:cxn>
                <a:cxn ang="0">
                  <a:pos x="4" y="186"/>
                </a:cxn>
                <a:cxn ang="0">
                  <a:pos x="3" y="187"/>
                </a:cxn>
                <a:cxn ang="0">
                  <a:pos x="1" y="189"/>
                </a:cxn>
                <a:cxn ang="0">
                  <a:pos x="0" y="189"/>
                </a:cxn>
                <a:cxn ang="0">
                  <a:pos x="0" y="190"/>
                </a:cxn>
                <a:cxn ang="0">
                  <a:pos x="0" y="190"/>
                </a:cxn>
                <a:cxn ang="0">
                  <a:pos x="0" y="190"/>
                </a:cxn>
                <a:cxn ang="0">
                  <a:pos x="0" y="190"/>
                </a:cxn>
              </a:cxnLst>
              <a:rect l="0" t="0" r="r" b="b"/>
              <a:pathLst>
                <a:path w="39" h="191">
                  <a:moveTo>
                    <a:pt x="27" y="0"/>
                  </a:moveTo>
                  <a:lnTo>
                    <a:pt x="27" y="0"/>
                  </a:lnTo>
                  <a:lnTo>
                    <a:pt x="27" y="0"/>
                  </a:lnTo>
                  <a:lnTo>
                    <a:pt x="27" y="0"/>
                  </a:lnTo>
                  <a:lnTo>
                    <a:pt x="27" y="0"/>
                  </a:lnTo>
                  <a:lnTo>
                    <a:pt x="27" y="0"/>
                  </a:lnTo>
                  <a:lnTo>
                    <a:pt x="28" y="1"/>
                  </a:lnTo>
                  <a:lnTo>
                    <a:pt x="28" y="2"/>
                  </a:lnTo>
                  <a:lnTo>
                    <a:pt x="28" y="4"/>
                  </a:lnTo>
                  <a:lnTo>
                    <a:pt x="28" y="4"/>
                  </a:lnTo>
                  <a:lnTo>
                    <a:pt x="30" y="6"/>
                  </a:lnTo>
                  <a:lnTo>
                    <a:pt x="30" y="10"/>
                  </a:lnTo>
                  <a:lnTo>
                    <a:pt x="32" y="14"/>
                  </a:lnTo>
                  <a:lnTo>
                    <a:pt x="33" y="19"/>
                  </a:lnTo>
                  <a:lnTo>
                    <a:pt x="34" y="23"/>
                  </a:lnTo>
                  <a:lnTo>
                    <a:pt x="35" y="28"/>
                  </a:lnTo>
                  <a:lnTo>
                    <a:pt x="36" y="32"/>
                  </a:lnTo>
                  <a:lnTo>
                    <a:pt x="37" y="35"/>
                  </a:lnTo>
                  <a:lnTo>
                    <a:pt x="37" y="35"/>
                  </a:lnTo>
                  <a:lnTo>
                    <a:pt x="37" y="39"/>
                  </a:lnTo>
                  <a:lnTo>
                    <a:pt x="38" y="41"/>
                  </a:lnTo>
                  <a:lnTo>
                    <a:pt x="38" y="43"/>
                  </a:lnTo>
                  <a:lnTo>
                    <a:pt x="38" y="45"/>
                  </a:lnTo>
                  <a:lnTo>
                    <a:pt x="38" y="47"/>
                  </a:lnTo>
                  <a:lnTo>
                    <a:pt x="38" y="49"/>
                  </a:lnTo>
                  <a:lnTo>
                    <a:pt x="38" y="51"/>
                  </a:lnTo>
                  <a:lnTo>
                    <a:pt x="38" y="53"/>
                  </a:lnTo>
                  <a:lnTo>
                    <a:pt x="38" y="53"/>
                  </a:lnTo>
                  <a:lnTo>
                    <a:pt x="38" y="54"/>
                  </a:lnTo>
                  <a:lnTo>
                    <a:pt x="38" y="55"/>
                  </a:lnTo>
                  <a:lnTo>
                    <a:pt x="38" y="56"/>
                  </a:lnTo>
                  <a:lnTo>
                    <a:pt x="38" y="56"/>
                  </a:lnTo>
                  <a:lnTo>
                    <a:pt x="38" y="57"/>
                  </a:lnTo>
                  <a:lnTo>
                    <a:pt x="38" y="58"/>
                  </a:lnTo>
                  <a:lnTo>
                    <a:pt x="38" y="60"/>
                  </a:lnTo>
                  <a:lnTo>
                    <a:pt x="38" y="62"/>
                  </a:lnTo>
                  <a:lnTo>
                    <a:pt x="38" y="62"/>
                  </a:lnTo>
                  <a:lnTo>
                    <a:pt x="38" y="65"/>
                  </a:lnTo>
                  <a:lnTo>
                    <a:pt x="38" y="69"/>
                  </a:lnTo>
                  <a:lnTo>
                    <a:pt x="38" y="73"/>
                  </a:lnTo>
                  <a:lnTo>
                    <a:pt x="38" y="78"/>
                  </a:lnTo>
                  <a:lnTo>
                    <a:pt x="38" y="83"/>
                  </a:lnTo>
                  <a:lnTo>
                    <a:pt x="38" y="87"/>
                  </a:lnTo>
                  <a:lnTo>
                    <a:pt x="38" y="91"/>
                  </a:lnTo>
                  <a:lnTo>
                    <a:pt x="37" y="95"/>
                  </a:lnTo>
                  <a:lnTo>
                    <a:pt x="37" y="95"/>
                  </a:lnTo>
                  <a:lnTo>
                    <a:pt x="37" y="99"/>
                  </a:lnTo>
                  <a:lnTo>
                    <a:pt x="36" y="102"/>
                  </a:lnTo>
                  <a:lnTo>
                    <a:pt x="35" y="105"/>
                  </a:lnTo>
                  <a:lnTo>
                    <a:pt x="34" y="107"/>
                  </a:lnTo>
                  <a:lnTo>
                    <a:pt x="34" y="110"/>
                  </a:lnTo>
                  <a:lnTo>
                    <a:pt x="33" y="112"/>
                  </a:lnTo>
                  <a:lnTo>
                    <a:pt x="32" y="115"/>
                  </a:lnTo>
                  <a:lnTo>
                    <a:pt x="31" y="119"/>
                  </a:lnTo>
                  <a:lnTo>
                    <a:pt x="31" y="119"/>
                  </a:lnTo>
                  <a:lnTo>
                    <a:pt x="30" y="122"/>
                  </a:lnTo>
                  <a:lnTo>
                    <a:pt x="29" y="125"/>
                  </a:lnTo>
                  <a:lnTo>
                    <a:pt x="28" y="129"/>
                  </a:lnTo>
                  <a:lnTo>
                    <a:pt x="28" y="133"/>
                  </a:lnTo>
                  <a:lnTo>
                    <a:pt x="26" y="136"/>
                  </a:lnTo>
                  <a:lnTo>
                    <a:pt x="26" y="140"/>
                  </a:lnTo>
                  <a:lnTo>
                    <a:pt x="24" y="144"/>
                  </a:lnTo>
                  <a:lnTo>
                    <a:pt x="24" y="147"/>
                  </a:lnTo>
                  <a:lnTo>
                    <a:pt x="24" y="147"/>
                  </a:lnTo>
                  <a:lnTo>
                    <a:pt x="22" y="151"/>
                  </a:lnTo>
                  <a:lnTo>
                    <a:pt x="21" y="154"/>
                  </a:lnTo>
                  <a:lnTo>
                    <a:pt x="20" y="157"/>
                  </a:lnTo>
                  <a:lnTo>
                    <a:pt x="19" y="160"/>
                  </a:lnTo>
                  <a:lnTo>
                    <a:pt x="17" y="163"/>
                  </a:lnTo>
                  <a:lnTo>
                    <a:pt x="16" y="166"/>
                  </a:lnTo>
                  <a:lnTo>
                    <a:pt x="15" y="169"/>
                  </a:lnTo>
                  <a:lnTo>
                    <a:pt x="14" y="171"/>
                  </a:lnTo>
                  <a:lnTo>
                    <a:pt x="14" y="171"/>
                  </a:lnTo>
                  <a:lnTo>
                    <a:pt x="13" y="173"/>
                  </a:lnTo>
                  <a:lnTo>
                    <a:pt x="12" y="175"/>
                  </a:lnTo>
                  <a:lnTo>
                    <a:pt x="11" y="177"/>
                  </a:lnTo>
                  <a:lnTo>
                    <a:pt x="10" y="178"/>
                  </a:lnTo>
                  <a:lnTo>
                    <a:pt x="9" y="180"/>
                  </a:lnTo>
                  <a:lnTo>
                    <a:pt x="8" y="181"/>
                  </a:lnTo>
                  <a:lnTo>
                    <a:pt x="7" y="183"/>
                  </a:lnTo>
                  <a:lnTo>
                    <a:pt x="6" y="184"/>
                  </a:lnTo>
                  <a:lnTo>
                    <a:pt x="6" y="184"/>
                  </a:lnTo>
                  <a:lnTo>
                    <a:pt x="6" y="185"/>
                  </a:lnTo>
                  <a:lnTo>
                    <a:pt x="4" y="186"/>
                  </a:lnTo>
                  <a:lnTo>
                    <a:pt x="4" y="187"/>
                  </a:lnTo>
                  <a:lnTo>
                    <a:pt x="3" y="187"/>
                  </a:lnTo>
                  <a:lnTo>
                    <a:pt x="2" y="188"/>
                  </a:lnTo>
                  <a:lnTo>
                    <a:pt x="1" y="189"/>
                  </a:lnTo>
                  <a:lnTo>
                    <a:pt x="0" y="189"/>
                  </a:lnTo>
                  <a:lnTo>
                    <a:pt x="0" y="189"/>
                  </a:lnTo>
                  <a:lnTo>
                    <a:pt x="0" y="189"/>
                  </a:lnTo>
                  <a:lnTo>
                    <a:pt x="0" y="190"/>
                  </a:lnTo>
                  <a:lnTo>
                    <a:pt x="0" y="190"/>
                  </a:lnTo>
                  <a:lnTo>
                    <a:pt x="0" y="190"/>
                  </a:lnTo>
                  <a:lnTo>
                    <a:pt x="0" y="190"/>
                  </a:lnTo>
                  <a:lnTo>
                    <a:pt x="0" y="190"/>
                  </a:lnTo>
                  <a:lnTo>
                    <a:pt x="0" y="190"/>
                  </a:lnTo>
                  <a:lnTo>
                    <a:pt x="0" y="190"/>
                  </a:lnTo>
                  <a:lnTo>
                    <a:pt x="0" y="190"/>
                  </a:lnTo>
                </a:path>
              </a:pathLst>
            </a:custGeom>
            <a:noFill/>
            <a:ln w="9525" cap="flat" cmpd="sng">
              <a:solidFill>
                <a:schemeClr val="tx2"/>
              </a:solidFill>
              <a:prstDash val="solid"/>
              <a:round/>
              <a:headEnd/>
              <a:tailEnd/>
            </a:ln>
            <a:effectLst/>
          </p:spPr>
          <p:txBody>
            <a:bodyPr/>
            <a:lstStyle/>
            <a:p>
              <a:endParaRPr lang="hu-HU"/>
            </a:p>
          </p:txBody>
        </p:sp>
        <p:sp>
          <p:nvSpPr>
            <p:cNvPr id="11411" name="Oval 147"/>
            <p:cNvSpPr>
              <a:spLocks noChangeArrowheads="1"/>
            </p:cNvSpPr>
            <p:nvPr/>
          </p:nvSpPr>
          <p:spPr bwMode="auto">
            <a:xfrm>
              <a:off x="3604" y="3206"/>
              <a:ext cx="50" cy="48"/>
            </a:xfrm>
            <a:prstGeom prst="ellipse">
              <a:avLst/>
            </a:prstGeom>
            <a:noFill/>
            <a:ln w="9525">
              <a:solidFill>
                <a:schemeClr val="tx2"/>
              </a:solidFill>
              <a:round/>
              <a:headEnd/>
              <a:tailEnd/>
            </a:ln>
            <a:effectLst/>
          </p:spPr>
          <p:txBody>
            <a:bodyPr wrap="none" anchor="ctr"/>
            <a:lstStyle/>
            <a:p>
              <a:endParaRPr lang="hu-HU"/>
            </a:p>
          </p:txBody>
        </p:sp>
      </p:grpSp>
      <p:grpSp>
        <p:nvGrpSpPr>
          <p:cNvPr id="11412" name="Group 148"/>
          <p:cNvGrpSpPr>
            <a:grpSpLocks/>
          </p:cNvGrpSpPr>
          <p:nvPr/>
        </p:nvGrpSpPr>
        <p:grpSpPr bwMode="auto">
          <a:xfrm>
            <a:off x="8201025" y="1503363"/>
            <a:ext cx="895350" cy="603250"/>
            <a:chOff x="5166" y="947"/>
            <a:chExt cx="564" cy="380"/>
          </a:xfrm>
        </p:grpSpPr>
        <p:sp>
          <p:nvSpPr>
            <p:cNvPr id="11413" name="Oval 149"/>
            <p:cNvSpPr>
              <a:spLocks noChangeArrowheads="1"/>
            </p:cNvSpPr>
            <p:nvPr/>
          </p:nvSpPr>
          <p:spPr bwMode="auto">
            <a:xfrm>
              <a:off x="5166" y="947"/>
              <a:ext cx="564" cy="380"/>
            </a:xfrm>
            <a:prstGeom prst="ellipse">
              <a:avLst/>
            </a:prstGeom>
            <a:noFill/>
            <a:ln w="9525">
              <a:solidFill>
                <a:schemeClr val="tx2"/>
              </a:solidFill>
              <a:round/>
              <a:headEnd/>
              <a:tailEnd/>
            </a:ln>
            <a:effectLst/>
          </p:spPr>
          <p:txBody>
            <a:bodyPr wrap="none" anchor="ctr"/>
            <a:lstStyle/>
            <a:p>
              <a:endParaRPr lang="hu-HU"/>
            </a:p>
          </p:txBody>
        </p:sp>
        <p:sp>
          <p:nvSpPr>
            <p:cNvPr id="11414" name="Oval 150" descr="Vastag átlós felfelé"/>
            <p:cNvSpPr>
              <a:spLocks noChangeArrowheads="1"/>
            </p:cNvSpPr>
            <p:nvPr/>
          </p:nvSpPr>
          <p:spPr bwMode="auto">
            <a:xfrm>
              <a:off x="5220" y="1036"/>
              <a:ext cx="180" cy="177"/>
            </a:xfrm>
            <a:prstGeom prst="ellipse">
              <a:avLst/>
            </a:prstGeom>
            <a:pattFill prst="wdUpDiag">
              <a:fgClr>
                <a:schemeClr val="tx2"/>
              </a:fgClr>
              <a:bgClr>
                <a:schemeClr val="bg1"/>
              </a:bgClr>
            </a:pattFill>
            <a:ln w="9525">
              <a:solidFill>
                <a:schemeClr val="tx2"/>
              </a:solidFill>
              <a:round/>
              <a:headEnd/>
              <a:tailEnd/>
            </a:ln>
            <a:effectLst/>
          </p:spPr>
          <p:txBody>
            <a:bodyPr wrap="none" anchor="ctr"/>
            <a:lstStyle/>
            <a:p>
              <a:endParaRPr lang="hu-HU"/>
            </a:p>
          </p:txBody>
        </p:sp>
        <p:sp>
          <p:nvSpPr>
            <p:cNvPr id="11415" name="Freeform 151"/>
            <p:cNvSpPr>
              <a:spLocks/>
            </p:cNvSpPr>
            <p:nvPr/>
          </p:nvSpPr>
          <p:spPr bwMode="auto">
            <a:xfrm>
              <a:off x="5422" y="1032"/>
              <a:ext cx="39" cy="221"/>
            </a:xfrm>
            <a:custGeom>
              <a:avLst/>
              <a:gdLst/>
              <a:ahLst/>
              <a:cxnLst>
                <a:cxn ang="0">
                  <a:pos x="14" y="0"/>
                </a:cxn>
                <a:cxn ang="0">
                  <a:pos x="14" y="0"/>
                </a:cxn>
                <a:cxn ang="0">
                  <a:pos x="14" y="0"/>
                </a:cxn>
                <a:cxn ang="0">
                  <a:pos x="14" y="0"/>
                </a:cxn>
                <a:cxn ang="0">
                  <a:pos x="14" y="0"/>
                </a:cxn>
                <a:cxn ang="0">
                  <a:pos x="14" y="0"/>
                </a:cxn>
                <a:cxn ang="0">
                  <a:pos x="14" y="1"/>
                </a:cxn>
                <a:cxn ang="0">
                  <a:pos x="15" y="5"/>
                </a:cxn>
                <a:cxn ang="0">
                  <a:pos x="17" y="10"/>
                </a:cxn>
                <a:cxn ang="0">
                  <a:pos x="17" y="10"/>
                </a:cxn>
                <a:cxn ang="0">
                  <a:pos x="19" y="17"/>
                </a:cxn>
                <a:cxn ang="0">
                  <a:pos x="22" y="26"/>
                </a:cxn>
                <a:cxn ang="0">
                  <a:pos x="25" y="36"/>
                </a:cxn>
                <a:cxn ang="0">
                  <a:pos x="28" y="48"/>
                </a:cxn>
                <a:cxn ang="0">
                  <a:pos x="32" y="60"/>
                </a:cxn>
                <a:cxn ang="0">
                  <a:pos x="34" y="73"/>
                </a:cxn>
                <a:cxn ang="0">
                  <a:pos x="36" y="85"/>
                </a:cxn>
                <a:cxn ang="0">
                  <a:pos x="38" y="97"/>
                </a:cxn>
                <a:cxn ang="0">
                  <a:pos x="38" y="97"/>
                </a:cxn>
                <a:cxn ang="0">
                  <a:pos x="38" y="110"/>
                </a:cxn>
                <a:cxn ang="0">
                  <a:pos x="37" y="122"/>
                </a:cxn>
                <a:cxn ang="0">
                  <a:pos x="36" y="134"/>
                </a:cxn>
                <a:cxn ang="0">
                  <a:pos x="34" y="146"/>
                </a:cxn>
                <a:cxn ang="0">
                  <a:pos x="32" y="158"/>
                </a:cxn>
                <a:cxn ang="0">
                  <a:pos x="29" y="169"/>
                </a:cxn>
                <a:cxn ang="0">
                  <a:pos x="27" y="179"/>
                </a:cxn>
                <a:cxn ang="0">
                  <a:pos x="24" y="187"/>
                </a:cxn>
                <a:cxn ang="0">
                  <a:pos x="24" y="187"/>
                </a:cxn>
                <a:cxn ang="0">
                  <a:pos x="21" y="194"/>
                </a:cxn>
                <a:cxn ang="0">
                  <a:pos x="18" y="199"/>
                </a:cxn>
                <a:cxn ang="0">
                  <a:pos x="15" y="204"/>
                </a:cxn>
                <a:cxn ang="0">
                  <a:pos x="12" y="207"/>
                </a:cxn>
                <a:cxn ang="0">
                  <a:pos x="9" y="210"/>
                </a:cxn>
                <a:cxn ang="0">
                  <a:pos x="6" y="213"/>
                </a:cxn>
                <a:cxn ang="0">
                  <a:pos x="4" y="215"/>
                </a:cxn>
                <a:cxn ang="0">
                  <a:pos x="2" y="217"/>
                </a:cxn>
                <a:cxn ang="0">
                  <a:pos x="2" y="217"/>
                </a:cxn>
                <a:cxn ang="0">
                  <a:pos x="1" y="219"/>
                </a:cxn>
                <a:cxn ang="0">
                  <a:pos x="0" y="220"/>
                </a:cxn>
                <a:cxn ang="0">
                  <a:pos x="0" y="220"/>
                </a:cxn>
                <a:cxn ang="0">
                  <a:pos x="0" y="220"/>
                </a:cxn>
                <a:cxn ang="0">
                  <a:pos x="0" y="220"/>
                </a:cxn>
                <a:cxn ang="0">
                  <a:pos x="0" y="220"/>
                </a:cxn>
                <a:cxn ang="0">
                  <a:pos x="0" y="220"/>
                </a:cxn>
                <a:cxn ang="0">
                  <a:pos x="0" y="220"/>
                </a:cxn>
              </a:cxnLst>
              <a:rect l="0" t="0" r="r" b="b"/>
              <a:pathLst>
                <a:path w="39" h="221">
                  <a:moveTo>
                    <a:pt x="14" y="0"/>
                  </a:moveTo>
                  <a:lnTo>
                    <a:pt x="14" y="0"/>
                  </a:lnTo>
                  <a:lnTo>
                    <a:pt x="14" y="0"/>
                  </a:lnTo>
                  <a:lnTo>
                    <a:pt x="14" y="0"/>
                  </a:lnTo>
                  <a:lnTo>
                    <a:pt x="14" y="0"/>
                  </a:lnTo>
                  <a:lnTo>
                    <a:pt x="14" y="0"/>
                  </a:lnTo>
                  <a:lnTo>
                    <a:pt x="14" y="1"/>
                  </a:lnTo>
                  <a:lnTo>
                    <a:pt x="15" y="5"/>
                  </a:lnTo>
                  <a:lnTo>
                    <a:pt x="17" y="10"/>
                  </a:lnTo>
                  <a:lnTo>
                    <a:pt x="17" y="10"/>
                  </a:lnTo>
                  <a:lnTo>
                    <a:pt x="19" y="17"/>
                  </a:lnTo>
                  <a:lnTo>
                    <a:pt x="22" y="26"/>
                  </a:lnTo>
                  <a:lnTo>
                    <a:pt x="25" y="36"/>
                  </a:lnTo>
                  <a:lnTo>
                    <a:pt x="28" y="48"/>
                  </a:lnTo>
                  <a:lnTo>
                    <a:pt x="32" y="60"/>
                  </a:lnTo>
                  <a:lnTo>
                    <a:pt x="34" y="73"/>
                  </a:lnTo>
                  <a:lnTo>
                    <a:pt x="36" y="85"/>
                  </a:lnTo>
                  <a:lnTo>
                    <a:pt x="38" y="97"/>
                  </a:lnTo>
                  <a:lnTo>
                    <a:pt x="38" y="97"/>
                  </a:lnTo>
                  <a:lnTo>
                    <a:pt x="38" y="110"/>
                  </a:lnTo>
                  <a:lnTo>
                    <a:pt x="37" y="122"/>
                  </a:lnTo>
                  <a:lnTo>
                    <a:pt x="36" y="134"/>
                  </a:lnTo>
                  <a:lnTo>
                    <a:pt x="34" y="146"/>
                  </a:lnTo>
                  <a:lnTo>
                    <a:pt x="32" y="158"/>
                  </a:lnTo>
                  <a:lnTo>
                    <a:pt x="29" y="169"/>
                  </a:lnTo>
                  <a:lnTo>
                    <a:pt x="27" y="179"/>
                  </a:lnTo>
                  <a:lnTo>
                    <a:pt x="24" y="187"/>
                  </a:lnTo>
                  <a:lnTo>
                    <a:pt x="24" y="187"/>
                  </a:lnTo>
                  <a:lnTo>
                    <a:pt x="21" y="194"/>
                  </a:lnTo>
                  <a:lnTo>
                    <a:pt x="18" y="199"/>
                  </a:lnTo>
                  <a:lnTo>
                    <a:pt x="15" y="204"/>
                  </a:lnTo>
                  <a:lnTo>
                    <a:pt x="12" y="207"/>
                  </a:lnTo>
                  <a:lnTo>
                    <a:pt x="9" y="210"/>
                  </a:lnTo>
                  <a:lnTo>
                    <a:pt x="6" y="213"/>
                  </a:lnTo>
                  <a:lnTo>
                    <a:pt x="4" y="215"/>
                  </a:lnTo>
                  <a:lnTo>
                    <a:pt x="2" y="217"/>
                  </a:lnTo>
                  <a:lnTo>
                    <a:pt x="2" y="217"/>
                  </a:lnTo>
                  <a:lnTo>
                    <a:pt x="1" y="219"/>
                  </a:lnTo>
                  <a:lnTo>
                    <a:pt x="0" y="220"/>
                  </a:lnTo>
                  <a:lnTo>
                    <a:pt x="0" y="220"/>
                  </a:lnTo>
                  <a:lnTo>
                    <a:pt x="0" y="220"/>
                  </a:lnTo>
                  <a:lnTo>
                    <a:pt x="0" y="220"/>
                  </a:lnTo>
                  <a:lnTo>
                    <a:pt x="0" y="220"/>
                  </a:lnTo>
                  <a:lnTo>
                    <a:pt x="0" y="220"/>
                  </a:lnTo>
                  <a:lnTo>
                    <a:pt x="0" y="220"/>
                  </a:lnTo>
                </a:path>
              </a:pathLst>
            </a:custGeom>
            <a:noFill/>
            <a:ln w="9525" cap="flat" cmpd="sng">
              <a:solidFill>
                <a:schemeClr val="tx2"/>
              </a:solidFill>
              <a:prstDash val="solid"/>
              <a:round/>
              <a:headEnd/>
              <a:tailEnd/>
            </a:ln>
            <a:effectLst/>
          </p:spPr>
          <p:txBody>
            <a:bodyPr/>
            <a:lstStyle/>
            <a:p>
              <a:endParaRPr lang="hu-HU"/>
            </a:p>
          </p:txBody>
        </p:sp>
        <p:sp>
          <p:nvSpPr>
            <p:cNvPr id="11416" name="Freeform 152"/>
            <p:cNvSpPr>
              <a:spLocks/>
            </p:cNvSpPr>
            <p:nvPr/>
          </p:nvSpPr>
          <p:spPr bwMode="auto">
            <a:xfrm>
              <a:off x="5483" y="1044"/>
              <a:ext cx="8" cy="73"/>
            </a:xfrm>
            <a:custGeom>
              <a:avLst/>
              <a:gdLst/>
              <a:ahLst/>
              <a:cxnLst>
                <a:cxn ang="0">
                  <a:pos x="0" y="0"/>
                </a:cxn>
                <a:cxn ang="0">
                  <a:pos x="7" y="72"/>
                </a:cxn>
              </a:cxnLst>
              <a:rect l="0" t="0" r="r" b="b"/>
              <a:pathLst>
                <a:path w="8" h="73">
                  <a:moveTo>
                    <a:pt x="0" y="0"/>
                  </a:moveTo>
                  <a:lnTo>
                    <a:pt x="7" y="72"/>
                  </a:lnTo>
                </a:path>
              </a:pathLst>
            </a:custGeom>
            <a:noFill/>
            <a:ln w="9525" cap="flat" cmpd="sng">
              <a:solidFill>
                <a:schemeClr val="tx2"/>
              </a:solidFill>
              <a:prstDash val="solid"/>
              <a:round/>
              <a:headEnd/>
              <a:tailEnd/>
            </a:ln>
            <a:effectLst/>
          </p:spPr>
          <p:txBody>
            <a:bodyPr/>
            <a:lstStyle/>
            <a:p>
              <a:endParaRPr lang="hu-HU"/>
            </a:p>
          </p:txBody>
        </p:sp>
        <p:sp>
          <p:nvSpPr>
            <p:cNvPr id="11417" name="Freeform 153"/>
            <p:cNvSpPr>
              <a:spLocks/>
            </p:cNvSpPr>
            <p:nvPr/>
          </p:nvSpPr>
          <p:spPr bwMode="auto">
            <a:xfrm>
              <a:off x="5468" y="1125"/>
              <a:ext cx="25" cy="128"/>
            </a:xfrm>
            <a:custGeom>
              <a:avLst/>
              <a:gdLst/>
              <a:ahLst/>
              <a:cxnLst>
                <a:cxn ang="0">
                  <a:pos x="17" y="0"/>
                </a:cxn>
                <a:cxn ang="0">
                  <a:pos x="17" y="0"/>
                </a:cxn>
                <a:cxn ang="0">
                  <a:pos x="17" y="0"/>
                </a:cxn>
                <a:cxn ang="0">
                  <a:pos x="17" y="0"/>
                </a:cxn>
                <a:cxn ang="0">
                  <a:pos x="17" y="0"/>
                </a:cxn>
                <a:cxn ang="0">
                  <a:pos x="17" y="0"/>
                </a:cxn>
                <a:cxn ang="0">
                  <a:pos x="17" y="1"/>
                </a:cxn>
                <a:cxn ang="0">
                  <a:pos x="17" y="1"/>
                </a:cxn>
                <a:cxn ang="0">
                  <a:pos x="18" y="2"/>
                </a:cxn>
                <a:cxn ang="0">
                  <a:pos x="18" y="2"/>
                </a:cxn>
                <a:cxn ang="0">
                  <a:pos x="18" y="3"/>
                </a:cxn>
                <a:cxn ang="0">
                  <a:pos x="18" y="4"/>
                </a:cxn>
                <a:cxn ang="0">
                  <a:pos x="19" y="6"/>
                </a:cxn>
                <a:cxn ang="0">
                  <a:pos x="19" y="8"/>
                </a:cxn>
                <a:cxn ang="0">
                  <a:pos x="20" y="10"/>
                </a:cxn>
                <a:cxn ang="0">
                  <a:pos x="20" y="13"/>
                </a:cxn>
                <a:cxn ang="0">
                  <a:pos x="21" y="15"/>
                </a:cxn>
                <a:cxn ang="0">
                  <a:pos x="21" y="17"/>
                </a:cxn>
                <a:cxn ang="0">
                  <a:pos x="21" y="17"/>
                </a:cxn>
                <a:cxn ang="0">
                  <a:pos x="22" y="20"/>
                </a:cxn>
                <a:cxn ang="0">
                  <a:pos x="22" y="23"/>
                </a:cxn>
                <a:cxn ang="0">
                  <a:pos x="22" y="26"/>
                </a:cxn>
                <a:cxn ang="0">
                  <a:pos x="23" y="29"/>
                </a:cxn>
                <a:cxn ang="0">
                  <a:pos x="23" y="32"/>
                </a:cxn>
                <a:cxn ang="0">
                  <a:pos x="24" y="36"/>
                </a:cxn>
                <a:cxn ang="0">
                  <a:pos x="23" y="41"/>
                </a:cxn>
                <a:cxn ang="0">
                  <a:pos x="23" y="46"/>
                </a:cxn>
                <a:cxn ang="0">
                  <a:pos x="23" y="46"/>
                </a:cxn>
                <a:cxn ang="0">
                  <a:pos x="22" y="51"/>
                </a:cxn>
                <a:cxn ang="0">
                  <a:pos x="22" y="57"/>
                </a:cxn>
                <a:cxn ang="0">
                  <a:pos x="21" y="65"/>
                </a:cxn>
                <a:cxn ang="0">
                  <a:pos x="19" y="72"/>
                </a:cxn>
                <a:cxn ang="0">
                  <a:pos x="18" y="79"/>
                </a:cxn>
                <a:cxn ang="0">
                  <a:pos x="17" y="86"/>
                </a:cxn>
                <a:cxn ang="0">
                  <a:pos x="16" y="91"/>
                </a:cxn>
                <a:cxn ang="0">
                  <a:pos x="15" y="96"/>
                </a:cxn>
                <a:cxn ang="0">
                  <a:pos x="15" y="96"/>
                </a:cxn>
                <a:cxn ang="0">
                  <a:pos x="14" y="100"/>
                </a:cxn>
                <a:cxn ang="0">
                  <a:pos x="14" y="103"/>
                </a:cxn>
                <a:cxn ang="0">
                  <a:pos x="14" y="104"/>
                </a:cxn>
                <a:cxn ang="0">
                  <a:pos x="14" y="105"/>
                </a:cxn>
                <a:cxn ang="0">
                  <a:pos x="14" y="106"/>
                </a:cxn>
                <a:cxn ang="0">
                  <a:pos x="14" y="107"/>
                </a:cxn>
                <a:cxn ang="0">
                  <a:pos x="13" y="109"/>
                </a:cxn>
                <a:cxn ang="0">
                  <a:pos x="12" y="110"/>
                </a:cxn>
                <a:cxn ang="0">
                  <a:pos x="12" y="110"/>
                </a:cxn>
                <a:cxn ang="0">
                  <a:pos x="12" y="112"/>
                </a:cxn>
                <a:cxn ang="0">
                  <a:pos x="10" y="114"/>
                </a:cxn>
                <a:cxn ang="0">
                  <a:pos x="9" y="116"/>
                </a:cxn>
                <a:cxn ang="0">
                  <a:pos x="7" y="118"/>
                </a:cxn>
                <a:cxn ang="0">
                  <a:pos x="5" y="120"/>
                </a:cxn>
                <a:cxn ang="0">
                  <a:pos x="4" y="122"/>
                </a:cxn>
                <a:cxn ang="0">
                  <a:pos x="2" y="124"/>
                </a:cxn>
                <a:cxn ang="0">
                  <a:pos x="1" y="125"/>
                </a:cxn>
                <a:cxn ang="0">
                  <a:pos x="1" y="125"/>
                </a:cxn>
                <a:cxn ang="0">
                  <a:pos x="1" y="126"/>
                </a:cxn>
                <a:cxn ang="0">
                  <a:pos x="0" y="127"/>
                </a:cxn>
                <a:cxn ang="0">
                  <a:pos x="0" y="127"/>
                </a:cxn>
                <a:cxn ang="0">
                  <a:pos x="0" y="127"/>
                </a:cxn>
                <a:cxn ang="0">
                  <a:pos x="0" y="127"/>
                </a:cxn>
                <a:cxn ang="0">
                  <a:pos x="0" y="127"/>
                </a:cxn>
                <a:cxn ang="0">
                  <a:pos x="0" y="127"/>
                </a:cxn>
                <a:cxn ang="0">
                  <a:pos x="0" y="127"/>
                </a:cxn>
              </a:cxnLst>
              <a:rect l="0" t="0" r="r" b="b"/>
              <a:pathLst>
                <a:path w="25" h="128">
                  <a:moveTo>
                    <a:pt x="17" y="0"/>
                  </a:moveTo>
                  <a:lnTo>
                    <a:pt x="17" y="0"/>
                  </a:lnTo>
                  <a:lnTo>
                    <a:pt x="17" y="0"/>
                  </a:lnTo>
                  <a:lnTo>
                    <a:pt x="17" y="0"/>
                  </a:lnTo>
                  <a:lnTo>
                    <a:pt x="17" y="0"/>
                  </a:lnTo>
                  <a:lnTo>
                    <a:pt x="17" y="0"/>
                  </a:lnTo>
                  <a:lnTo>
                    <a:pt x="17" y="1"/>
                  </a:lnTo>
                  <a:lnTo>
                    <a:pt x="17" y="1"/>
                  </a:lnTo>
                  <a:lnTo>
                    <a:pt x="18" y="2"/>
                  </a:lnTo>
                  <a:lnTo>
                    <a:pt x="18" y="2"/>
                  </a:lnTo>
                  <a:lnTo>
                    <a:pt x="18" y="3"/>
                  </a:lnTo>
                  <a:lnTo>
                    <a:pt x="18" y="4"/>
                  </a:lnTo>
                  <a:lnTo>
                    <a:pt x="19" y="6"/>
                  </a:lnTo>
                  <a:lnTo>
                    <a:pt x="19" y="8"/>
                  </a:lnTo>
                  <a:lnTo>
                    <a:pt x="20" y="10"/>
                  </a:lnTo>
                  <a:lnTo>
                    <a:pt x="20" y="13"/>
                  </a:lnTo>
                  <a:lnTo>
                    <a:pt x="21" y="15"/>
                  </a:lnTo>
                  <a:lnTo>
                    <a:pt x="21" y="17"/>
                  </a:lnTo>
                  <a:lnTo>
                    <a:pt x="21" y="17"/>
                  </a:lnTo>
                  <a:lnTo>
                    <a:pt x="22" y="20"/>
                  </a:lnTo>
                  <a:lnTo>
                    <a:pt x="22" y="23"/>
                  </a:lnTo>
                  <a:lnTo>
                    <a:pt x="22" y="26"/>
                  </a:lnTo>
                  <a:lnTo>
                    <a:pt x="23" y="29"/>
                  </a:lnTo>
                  <a:lnTo>
                    <a:pt x="23" y="32"/>
                  </a:lnTo>
                  <a:lnTo>
                    <a:pt x="24" y="36"/>
                  </a:lnTo>
                  <a:lnTo>
                    <a:pt x="23" y="41"/>
                  </a:lnTo>
                  <a:lnTo>
                    <a:pt x="23" y="46"/>
                  </a:lnTo>
                  <a:lnTo>
                    <a:pt x="23" y="46"/>
                  </a:lnTo>
                  <a:lnTo>
                    <a:pt x="22" y="51"/>
                  </a:lnTo>
                  <a:lnTo>
                    <a:pt x="22" y="57"/>
                  </a:lnTo>
                  <a:lnTo>
                    <a:pt x="21" y="65"/>
                  </a:lnTo>
                  <a:lnTo>
                    <a:pt x="19" y="72"/>
                  </a:lnTo>
                  <a:lnTo>
                    <a:pt x="18" y="79"/>
                  </a:lnTo>
                  <a:lnTo>
                    <a:pt x="17" y="86"/>
                  </a:lnTo>
                  <a:lnTo>
                    <a:pt x="16" y="91"/>
                  </a:lnTo>
                  <a:lnTo>
                    <a:pt x="15" y="96"/>
                  </a:lnTo>
                  <a:lnTo>
                    <a:pt x="15" y="96"/>
                  </a:lnTo>
                  <a:lnTo>
                    <a:pt x="14" y="100"/>
                  </a:lnTo>
                  <a:lnTo>
                    <a:pt x="14" y="103"/>
                  </a:lnTo>
                  <a:lnTo>
                    <a:pt x="14" y="104"/>
                  </a:lnTo>
                  <a:lnTo>
                    <a:pt x="14" y="105"/>
                  </a:lnTo>
                  <a:lnTo>
                    <a:pt x="14" y="106"/>
                  </a:lnTo>
                  <a:lnTo>
                    <a:pt x="14" y="107"/>
                  </a:lnTo>
                  <a:lnTo>
                    <a:pt x="13" y="109"/>
                  </a:lnTo>
                  <a:lnTo>
                    <a:pt x="12" y="110"/>
                  </a:lnTo>
                  <a:lnTo>
                    <a:pt x="12" y="110"/>
                  </a:lnTo>
                  <a:lnTo>
                    <a:pt x="12" y="112"/>
                  </a:lnTo>
                  <a:lnTo>
                    <a:pt x="10" y="114"/>
                  </a:lnTo>
                  <a:lnTo>
                    <a:pt x="9" y="116"/>
                  </a:lnTo>
                  <a:lnTo>
                    <a:pt x="7" y="118"/>
                  </a:lnTo>
                  <a:lnTo>
                    <a:pt x="5" y="120"/>
                  </a:lnTo>
                  <a:lnTo>
                    <a:pt x="4" y="122"/>
                  </a:lnTo>
                  <a:lnTo>
                    <a:pt x="2" y="124"/>
                  </a:lnTo>
                  <a:lnTo>
                    <a:pt x="1" y="125"/>
                  </a:lnTo>
                  <a:lnTo>
                    <a:pt x="1" y="125"/>
                  </a:lnTo>
                  <a:lnTo>
                    <a:pt x="1" y="126"/>
                  </a:lnTo>
                  <a:lnTo>
                    <a:pt x="0" y="127"/>
                  </a:lnTo>
                  <a:lnTo>
                    <a:pt x="0" y="127"/>
                  </a:lnTo>
                  <a:lnTo>
                    <a:pt x="0" y="127"/>
                  </a:lnTo>
                  <a:lnTo>
                    <a:pt x="0" y="127"/>
                  </a:lnTo>
                  <a:lnTo>
                    <a:pt x="0" y="127"/>
                  </a:lnTo>
                  <a:lnTo>
                    <a:pt x="0" y="127"/>
                  </a:lnTo>
                  <a:lnTo>
                    <a:pt x="0" y="127"/>
                  </a:lnTo>
                </a:path>
              </a:pathLst>
            </a:custGeom>
            <a:noFill/>
            <a:ln w="9525" cap="flat" cmpd="sng">
              <a:solidFill>
                <a:schemeClr val="tx2"/>
              </a:solidFill>
              <a:prstDash val="solid"/>
              <a:round/>
              <a:headEnd/>
              <a:tailEnd/>
            </a:ln>
            <a:effectLst/>
          </p:spPr>
          <p:txBody>
            <a:bodyPr/>
            <a:lstStyle/>
            <a:p>
              <a:endParaRPr lang="hu-HU"/>
            </a:p>
          </p:txBody>
        </p:sp>
        <p:sp>
          <p:nvSpPr>
            <p:cNvPr id="11418" name="Freeform 154"/>
            <p:cNvSpPr>
              <a:spLocks/>
            </p:cNvSpPr>
            <p:nvPr/>
          </p:nvSpPr>
          <p:spPr bwMode="auto">
            <a:xfrm>
              <a:off x="5520" y="1053"/>
              <a:ext cx="40" cy="191"/>
            </a:xfrm>
            <a:custGeom>
              <a:avLst/>
              <a:gdLst/>
              <a:ahLst/>
              <a:cxnLst>
                <a:cxn ang="0">
                  <a:pos x="30" y="0"/>
                </a:cxn>
                <a:cxn ang="0">
                  <a:pos x="30" y="0"/>
                </a:cxn>
                <a:cxn ang="0">
                  <a:pos x="30" y="0"/>
                </a:cxn>
                <a:cxn ang="0">
                  <a:pos x="30" y="2"/>
                </a:cxn>
                <a:cxn ang="0">
                  <a:pos x="30" y="4"/>
                </a:cxn>
                <a:cxn ang="0">
                  <a:pos x="32" y="11"/>
                </a:cxn>
                <a:cxn ang="0">
                  <a:pos x="34" y="19"/>
                </a:cxn>
                <a:cxn ang="0">
                  <a:pos x="37" y="29"/>
                </a:cxn>
                <a:cxn ang="0">
                  <a:pos x="38" y="36"/>
                </a:cxn>
                <a:cxn ang="0">
                  <a:pos x="39" y="39"/>
                </a:cxn>
                <a:cxn ang="0">
                  <a:pos x="39" y="44"/>
                </a:cxn>
                <a:cxn ang="0">
                  <a:pos x="39" y="48"/>
                </a:cxn>
                <a:cxn ang="0">
                  <a:pos x="39" y="52"/>
                </a:cxn>
                <a:cxn ang="0">
                  <a:pos x="39" y="53"/>
                </a:cxn>
                <a:cxn ang="0">
                  <a:pos x="39" y="56"/>
                </a:cxn>
                <a:cxn ang="0">
                  <a:pos x="39" y="57"/>
                </a:cxn>
                <a:cxn ang="0">
                  <a:pos x="39" y="59"/>
                </a:cxn>
                <a:cxn ang="0">
                  <a:pos x="39" y="63"/>
                </a:cxn>
                <a:cxn ang="0">
                  <a:pos x="39" y="66"/>
                </a:cxn>
                <a:cxn ang="0">
                  <a:pos x="39" y="74"/>
                </a:cxn>
                <a:cxn ang="0">
                  <a:pos x="39" y="83"/>
                </a:cxn>
                <a:cxn ang="0">
                  <a:pos x="39" y="92"/>
                </a:cxn>
                <a:cxn ang="0">
                  <a:pos x="38" y="96"/>
                </a:cxn>
                <a:cxn ang="0">
                  <a:pos x="38" y="103"/>
                </a:cxn>
                <a:cxn ang="0">
                  <a:pos x="36" y="108"/>
                </a:cxn>
                <a:cxn ang="0">
                  <a:pos x="34" y="113"/>
                </a:cxn>
                <a:cxn ang="0">
                  <a:pos x="32" y="119"/>
                </a:cxn>
                <a:cxn ang="0">
                  <a:pos x="32" y="123"/>
                </a:cxn>
                <a:cxn ang="0">
                  <a:pos x="30" y="129"/>
                </a:cxn>
                <a:cxn ang="0">
                  <a:pos x="28" y="137"/>
                </a:cxn>
                <a:cxn ang="0">
                  <a:pos x="26" y="144"/>
                </a:cxn>
                <a:cxn ang="0">
                  <a:pos x="25" y="147"/>
                </a:cxn>
                <a:cxn ang="0">
                  <a:pos x="23" y="154"/>
                </a:cxn>
                <a:cxn ang="0">
                  <a:pos x="20" y="160"/>
                </a:cxn>
                <a:cxn ang="0">
                  <a:pos x="18" y="166"/>
                </a:cxn>
                <a:cxn ang="0">
                  <a:pos x="15" y="172"/>
                </a:cxn>
                <a:cxn ang="0">
                  <a:pos x="14" y="174"/>
                </a:cxn>
                <a:cxn ang="0">
                  <a:pos x="12" y="178"/>
                </a:cxn>
                <a:cxn ang="0">
                  <a:pos x="10" y="181"/>
                </a:cxn>
                <a:cxn ang="0">
                  <a:pos x="9" y="184"/>
                </a:cxn>
                <a:cxn ang="0">
                  <a:pos x="8" y="185"/>
                </a:cxn>
                <a:cxn ang="0">
                  <a:pos x="6" y="187"/>
                </a:cxn>
                <a:cxn ang="0">
                  <a:pos x="4" y="188"/>
                </a:cxn>
                <a:cxn ang="0">
                  <a:pos x="3" y="189"/>
                </a:cxn>
                <a:cxn ang="0">
                  <a:pos x="1" y="190"/>
                </a:cxn>
                <a:cxn ang="0">
                  <a:pos x="1" y="190"/>
                </a:cxn>
                <a:cxn ang="0">
                  <a:pos x="0" y="190"/>
                </a:cxn>
                <a:cxn ang="0">
                  <a:pos x="0" y="190"/>
                </a:cxn>
                <a:cxn ang="0">
                  <a:pos x="0" y="190"/>
                </a:cxn>
              </a:cxnLst>
              <a:rect l="0" t="0" r="r" b="b"/>
              <a:pathLst>
                <a:path w="40" h="191">
                  <a:moveTo>
                    <a:pt x="30" y="0"/>
                  </a:moveTo>
                  <a:lnTo>
                    <a:pt x="30" y="0"/>
                  </a:lnTo>
                  <a:lnTo>
                    <a:pt x="30" y="0"/>
                  </a:lnTo>
                  <a:lnTo>
                    <a:pt x="30" y="0"/>
                  </a:lnTo>
                  <a:lnTo>
                    <a:pt x="30" y="0"/>
                  </a:lnTo>
                  <a:lnTo>
                    <a:pt x="30" y="0"/>
                  </a:lnTo>
                  <a:lnTo>
                    <a:pt x="30" y="1"/>
                  </a:lnTo>
                  <a:lnTo>
                    <a:pt x="30" y="2"/>
                  </a:lnTo>
                  <a:lnTo>
                    <a:pt x="30" y="4"/>
                  </a:lnTo>
                  <a:lnTo>
                    <a:pt x="30" y="4"/>
                  </a:lnTo>
                  <a:lnTo>
                    <a:pt x="31" y="7"/>
                  </a:lnTo>
                  <a:lnTo>
                    <a:pt x="32" y="11"/>
                  </a:lnTo>
                  <a:lnTo>
                    <a:pt x="33" y="15"/>
                  </a:lnTo>
                  <a:lnTo>
                    <a:pt x="34" y="19"/>
                  </a:lnTo>
                  <a:lnTo>
                    <a:pt x="36" y="24"/>
                  </a:lnTo>
                  <a:lnTo>
                    <a:pt x="37" y="29"/>
                  </a:lnTo>
                  <a:lnTo>
                    <a:pt x="38" y="32"/>
                  </a:lnTo>
                  <a:lnTo>
                    <a:pt x="38" y="36"/>
                  </a:lnTo>
                  <a:lnTo>
                    <a:pt x="38" y="36"/>
                  </a:lnTo>
                  <a:lnTo>
                    <a:pt x="39" y="39"/>
                  </a:lnTo>
                  <a:lnTo>
                    <a:pt x="39" y="42"/>
                  </a:lnTo>
                  <a:lnTo>
                    <a:pt x="39" y="44"/>
                  </a:lnTo>
                  <a:lnTo>
                    <a:pt x="39" y="46"/>
                  </a:lnTo>
                  <a:lnTo>
                    <a:pt x="39" y="48"/>
                  </a:lnTo>
                  <a:lnTo>
                    <a:pt x="39" y="50"/>
                  </a:lnTo>
                  <a:lnTo>
                    <a:pt x="39" y="52"/>
                  </a:lnTo>
                  <a:lnTo>
                    <a:pt x="39" y="53"/>
                  </a:lnTo>
                  <a:lnTo>
                    <a:pt x="39" y="53"/>
                  </a:lnTo>
                  <a:lnTo>
                    <a:pt x="39" y="55"/>
                  </a:lnTo>
                  <a:lnTo>
                    <a:pt x="39" y="56"/>
                  </a:lnTo>
                  <a:lnTo>
                    <a:pt x="39" y="57"/>
                  </a:lnTo>
                  <a:lnTo>
                    <a:pt x="39" y="57"/>
                  </a:lnTo>
                  <a:lnTo>
                    <a:pt x="39" y="58"/>
                  </a:lnTo>
                  <a:lnTo>
                    <a:pt x="39" y="59"/>
                  </a:lnTo>
                  <a:lnTo>
                    <a:pt x="39" y="61"/>
                  </a:lnTo>
                  <a:lnTo>
                    <a:pt x="39" y="63"/>
                  </a:lnTo>
                  <a:lnTo>
                    <a:pt x="39" y="63"/>
                  </a:lnTo>
                  <a:lnTo>
                    <a:pt x="39" y="66"/>
                  </a:lnTo>
                  <a:lnTo>
                    <a:pt x="39" y="70"/>
                  </a:lnTo>
                  <a:lnTo>
                    <a:pt x="39" y="74"/>
                  </a:lnTo>
                  <a:lnTo>
                    <a:pt x="39" y="79"/>
                  </a:lnTo>
                  <a:lnTo>
                    <a:pt x="39" y="83"/>
                  </a:lnTo>
                  <a:lnTo>
                    <a:pt x="39" y="88"/>
                  </a:lnTo>
                  <a:lnTo>
                    <a:pt x="39" y="92"/>
                  </a:lnTo>
                  <a:lnTo>
                    <a:pt x="38" y="96"/>
                  </a:lnTo>
                  <a:lnTo>
                    <a:pt x="38" y="96"/>
                  </a:lnTo>
                  <a:lnTo>
                    <a:pt x="38" y="99"/>
                  </a:lnTo>
                  <a:lnTo>
                    <a:pt x="38" y="103"/>
                  </a:lnTo>
                  <a:lnTo>
                    <a:pt x="37" y="105"/>
                  </a:lnTo>
                  <a:lnTo>
                    <a:pt x="36" y="108"/>
                  </a:lnTo>
                  <a:lnTo>
                    <a:pt x="35" y="111"/>
                  </a:lnTo>
                  <a:lnTo>
                    <a:pt x="34" y="113"/>
                  </a:lnTo>
                  <a:lnTo>
                    <a:pt x="34" y="117"/>
                  </a:lnTo>
                  <a:lnTo>
                    <a:pt x="32" y="119"/>
                  </a:lnTo>
                  <a:lnTo>
                    <a:pt x="32" y="119"/>
                  </a:lnTo>
                  <a:lnTo>
                    <a:pt x="32" y="123"/>
                  </a:lnTo>
                  <a:lnTo>
                    <a:pt x="31" y="126"/>
                  </a:lnTo>
                  <a:lnTo>
                    <a:pt x="30" y="129"/>
                  </a:lnTo>
                  <a:lnTo>
                    <a:pt x="29" y="133"/>
                  </a:lnTo>
                  <a:lnTo>
                    <a:pt x="28" y="137"/>
                  </a:lnTo>
                  <a:lnTo>
                    <a:pt x="27" y="141"/>
                  </a:lnTo>
                  <a:lnTo>
                    <a:pt x="26" y="144"/>
                  </a:lnTo>
                  <a:lnTo>
                    <a:pt x="25" y="147"/>
                  </a:lnTo>
                  <a:lnTo>
                    <a:pt x="25" y="147"/>
                  </a:lnTo>
                  <a:lnTo>
                    <a:pt x="24" y="151"/>
                  </a:lnTo>
                  <a:lnTo>
                    <a:pt x="23" y="154"/>
                  </a:lnTo>
                  <a:lnTo>
                    <a:pt x="22" y="157"/>
                  </a:lnTo>
                  <a:lnTo>
                    <a:pt x="20" y="160"/>
                  </a:lnTo>
                  <a:lnTo>
                    <a:pt x="19" y="163"/>
                  </a:lnTo>
                  <a:lnTo>
                    <a:pt x="18" y="166"/>
                  </a:lnTo>
                  <a:lnTo>
                    <a:pt x="16" y="169"/>
                  </a:lnTo>
                  <a:lnTo>
                    <a:pt x="15" y="172"/>
                  </a:lnTo>
                  <a:lnTo>
                    <a:pt x="15" y="172"/>
                  </a:lnTo>
                  <a:lnTo>
                    <a:pt x="14" y="174"/>
                  </a:lnTo>
                  <a:lnTo>
                    <a:pt x="13" y="176"/>
                  </a:lnTo>
                  <a:lnTo>
                    <a:pt x="12" y="178"/>
                  </a:lnTo>
                  <a:lnTo>
                    <a:pt x="12" y="180"/>
                  </a:lnTo>
                  <a:lnTo>
                    <a:pt x="10" y="181"/>
                  </a:lnTo>
                  <a:lnTo>
                    <a:pt x="10" y="183"/>
                  </a:lnTo>
                  <a:lnTo>
                    <a:pt x="9" y="184"/>
                  </a:lnTo>
                  <a:lnTo>
                    <a:pt x="8" y="185"/>
                  </a:lnTo>
                  <a:lnTo>
                    <a:pt x="8" y="185"/>
                  </a:lnTo>
                  <a:lnTo>
                    <a:pt x="7" y="186"/>
                  </a:lnTo>
                  <a:lnTo>
                    <a:pt x="6" y="187"/>
                  </a:lnTo>
                  <a:lnTo>
                    <a:pt x="5" y="187"/>
                  </a:lnTo>
                  <a:lnTo>
                    <a:pt x="4" y="188"/>
                  </a:lnTo>
                  <a:lnTo>
                    <a:pt x="4" y="188"/>
                  </a:lnTo>
                  <a:lnTo>
                    <a:pt x="3" y="189"/>
                  </a:lnTo>
                  <a:lnTo>
                    <a:pt x="2" y="189"/>
                  </a:lnTo>
                  <a:lnTo>
                    <a:pt x="1" y="190"/>
                  </a:lnTo>
                  <a:lnTo>
                    <a:pt x="1" y="190"/>
                  </a:lnTo>
                  <a:lnTo>
                    <a:pt x="1" y="190"/>
                  </a:lnTo>
                  <a:lnTo>
                    <a:pt x="1" y="190"/>
                  </a:lnTo>
                  <a:lnTo>
                    <a:pt x="0" y="190"/>
                  </a:lnTo>
                  <a:lnTo>
                    <a:pt x="0" y="190"/>
                  </a:lnTo>
                  <a:lnTo>
                    <a:pt x="0" y="190"/>
                  </a:lnTo>
                  <a:lnTo>
                    <a:pt x="0" y="190"/>
                  </a:lnTo>
                  <a:lnTo>
                    <a:pt x="0" y="190"/>
                  </a:lnTo>
                  <a:lnTo>
                    <a:pt x="0" y="190"/>
                  </a:lnTo>
                </a:path>
              </a:pathLst>
            </a:custGeom>
            <a:noFill/>
            <a:ln w="9525" cap="flat" cmpd="sng">
              <a:solidFill>
                <a:schemeClr val="tx2"/>
              </a:solidFill>
              <a:prstDash val="solid"/>
              <a:round/>
              <a:headEnd/>
              <a:tailEnd/>
            </a:ln>
            <a:effectLst/>
          </p:spPr>
          <p:txBody>
            <a:bodyPr/>
            <a:lstStyle/>
            <a:p>
              <a:endParaRPr lang="hu-HU"/>
            </a:p>
          </p:txBody>
        </p:sp>
        <p:sp>
          <p:nvSpPr>
            <p:cNvPr id="11419" name="Oval 155"/>
            <p:cNvSpPr>
              <a:spLocks noChangeArrowheads="1"/>
            </p:cNvSpPr>
            <p:nvPr/>
          </p:nvSpPr>
          <p:spPr bwMode="auto">
            <a:xfrm>
              <a:off x="5620" y="1181"/>
              <a:ext cx="50" cy="48"/>
            </a:xfrm>
            <a:prstGeom prst="ellipse">
              <a:avLst/>
            </a:prstGeom>
            <a:noFill/>
            <a:ln w="9525">
              <a:solidFill>
                <a:schemeClr val="tx2"/>
              </a:solidFill>
              <a:round/>
              <a:headEnd/>
              <a:tailEnd/>
            </a:ln>
            <a:effectLst/>
          </p:spPr>
          <p:txBody>
            <a:bodyPr wrap="none" anchor="ctr"/>
            <a:lstStyle/>
            <a:p>
              <a:endParaRPr lang="hu-HU"/>
            </a:p>
          </p:txBody>
        </p:sp>
      </p:grpSp>
      <p:grpSp>
        <p:nvGrpSpPr>
          <p:cNvPr id="11420" name="Group 156"/>
          <p:cNvGrpSpPr>
            <a:grpSpLocks/>
          </p:cNvGrpSpPr>
          <p:nvPr/>
        </p:nvGrpSpPr>
        <p:grpSpPr bwMode="auto">
          <a:xfrm>
            <a:off x="3322638" y="2754313"/>
            <a:ext cx="800100" cy="815975"/>
            <a:chOff x="2093" y="1735"/>
            <a:chExt cx="504" cy="514"/>
          </a:xfrm>
        </p:grpSpPr>
        <p:sp>
          <p:nvSpPr>
            <p:cNvPr id="11421" name="Oval 157"/>
            <p:cNvSpPr>
              <a:spLocks noChangeArrowheads="1"/>
            </p:cNvSpPr>
            <p:nvPr/>
          </p:nvSpPr>
          <p:spPr bwMode="auto">
            <a:xfrm>
              <a:off x="2186" y="1848"/>
              <a:ext cx="290" cy="284"/>
            </a:xfrm>
            <a:prstGeom prst="ellipse">
              <a:avLst/>
            </a:prstGeom>
            <a:noFill/>
            <a:ln w="9525">
              <a:solidFill>
                <a:schemeClr val="tx2"/>
              </a:solidFill>
              <a:round/>
              <a:headEnd/>
              <a:tailEnd/>
            </a:ln>
            <a:effectLst/>
          </p:spPr>
          <p:txBody>
            <a:bodyPr wrap="none" anchor="ctr"/>
            <a:lstStyle/>
            <a:p>
              <a:endParaRPr lang="hu-HU"/>
            </a:p>
          </p:txBody>
        </p:sp>
        <p:sp>
          <p:nvSpPr>
            <p:cNvPr id="11422" name="Oval 158" descr="Vastag átlós felfelé"/>
            <p:cNvSpPr>
              <a:spLocks noChangeArrowheads="1"/>
            </p:cNvSpPr>
            <p:nvPr/>
          </p:nvSpPr>
          <p:spPr bwMode="auto">
            <a:xfrm>
              <a:off x="2224" y="1912"/>
              <a:ext cx="140" cy="137"/>
            </a:xfrm>
            <a:prstGeom prst="ellipse">
              <a:avLst/>
            </a:prstGeom>
            <a:pattFill prst="wdUpDiag">
              <a:fgClr>
                <a:schemeClr val="tx2"/>
              </a:fgClr>
              <a:bgClr>
                <a:schemeClr val="bg1"/>
              </a:bgClr>
            </a:pattFill>
            <a:ln w="9525">
              <a:solidFill>
                <a:schemeClr val="tx2"/>
              </a:solidFill>
              <a:round/>
              <a:headEnd/>
              <a:tailEnd/>
            </a:ln>
            <a:effectLst/>
          </p:spPr>
          <p:txBody>
            <a:bodyPr wrap="none" anchor="ctr"/>
            <a:lstStyle/>
            <a:p>
              <a:endParaRPr lang="hu-HU"/>
            </a:p>
          </p:txBody>
        </p:sp>
        <p:sp>
          <p:nvSpPr>
            <p:cNvPr id="11423" name="Freeform 159"/>
            <p:cNvSpPr>
              <a:spLocks/>
            </p:cNvSpPr>
            <p:nvPr/>
          </p:nvSpPr>
          <p:spPr bwMode="auto">
            <a:xfrm>
              <a:off x="2320" y="1765"/>
              <a:ext cx="8" cy="94"/>
            </a:xfrm>
            <a:custGeom>
              <a:avLst/>
              <a:gdLst/>
              <a:ahLst/>
              <a:cxnLst>
                <a:cxn ang="0">
                  <a:pos x="0" y="0"/>
                </a:cxn>
                <a:cxn ang="0">
                  <a:pos x="0" y="93"/>
                </a:cxn>
                <a:cxn ang="0">
                  <a:pos x="7" y="93"/>
                </a:cxn>
                <a:cxn ang="0">
                  <a:pos x="7" y="0"/>
                </a:cxn>
                <a:cxn ang="0">
                  <a:pos x="0" y="0"/>
                </a:cxn>
              </a:cxnLst>
              <a:rect l="0" t="0" r="r" b="b"/>
              <a:pathLst>
                <a:path w="8" h="94">
                  <a:moveTo>
                    <a:pt x="0" y="0"/>
                  </a:moveTo>
                  <a:lnTo>
                    <a:pt x="0" y="93"/>
                  </a:lnTo>
                  <a:lnTo>
                    <a:pt x="7" y="93"/>
                  </a:lnTo>
                  <a:lnTo>
                    <a:pt x="7" y="0"/>
                  </a:lnTo>
                  <a:lnTo>
                    <a:pt x="0" y="0"/>
                  </a:lnTo>
                </a:path>
              </a:pathLst>
            </a:custGeom>
            <a:noFill/>
            <a:ln w="9525" cap="flat" cmpd="sng">
              <a:solidFill>
                <a:schemeClr val="tx2"/>
              </a:solidFill>
              <a:prstDash val="solid"/>
              <a:round/>
              <a:headEnd/>
              <a:tailEnd/>
            </a:ln>
            <a:effectLst/>
          </p:spPr>
          <p:txBody>
            <a:bodyPr/>
            <a:lstStyle/>
            <a:p>
              <a:endParaRPr lang="hu-HU"/>
            </a:p>
          </p:txBody>
        </p:sp>
        <p:sp>
          <p:nvSpPr>
            <p:cNvPr id="11424" name="Freeform 160"/>
            <p:cNvSpPr>
              <a:spLocks/>
            </p:cNvSpPr>
            <p:nvPr/>
          </p:nvSpPr>
          <p:spPr bwMode="auto">
            <a:xfrm>
              <a:off x="2279" y="1737"/>
              <a:ext cx="50" cy="35"/>
            </a:xfrm>
            <a:custGeom>
              <a:avLst/>
              <a:gdLst/>
              <a:ahLst/>
              <a:cxnLst>
                <a:cxn ang="0">
                  <a:pos x="0" y="7"/>
                </a:cxn>
                <a:cxn ang="0">
                  <a:pos x="45" y="34"/>
                </a:cxn>
                <a:cxn ang="0">
                  <a:pos x="49" y="27"/>
                </a:cxn>
                <a:cxn ang="0">
                  <a:pos x="4" y="0"/>
                </a:cxn>
                <a:cxn ang="0">
                  <a:pos x="0" y="7"/>
                </a:cxn>
              </a:cxnLst>
              <a:rect l="0" t="0" r="r" b="b"/>
              <a:pathLst>
                <a:path w="50" h="35">
                  <a:moveTo>
                    <a:pt x="0" y="7"/>
                  </a:moveTo>
                  <a:lnTo>
                    <a:pt x="45" y="34"/>
                  </a:lnTo>
                  <a:lnTo>
                    <a:pt x="49" y="27"/>
                  </a:lnTo>
                  <a:lnTo>
                    <a:pt x="4" y="0"/>
                  </a:lnTo>
                  <a:lnTo>
                    <a:pt x="0" y="7"/>
                  </a:lnTo>
                </a:path>
              </a:pathLst>
            </a:custGeom>
            <a:noFill/>
            <a:ln w="9525" cap="flat" cmpd="sng">
              <a:solidFill>
                <a:schemeClr val="tx2"/>
              </a:solidFill>
              <a:prstDash val="solid"/>
              <a:round/>
              <a:headEnd/>
              <a:tailEnd/>
            </a:ln>
            <a:effectLst/>
          </p:spPr>
          <p:txBody>
            <a:bodyPr/>
            <a:lstStyle/>
            <a:p>
              <a:endParaRPr lang="hu-HU"/>
            </a:p>
          </p:txBody>
        </p:sp>
        <p:sp>
          <p:nvSpPr>
            <p:cNvPr id="11425" name="Freeform 161"/>
            <p:cNvSpPr>
              <a:spLocks/>
            </p:cNvSpPr>
            <p:nvPr/>
          </p:nvSpPr>
          <p:spPr bwMode="auto">
            <a:xfrm>
              <a:off x="2326" y="1735"/>
              <a:ext cx="41" cy="39"/>
            </a:xfrm>
            <a:custGeom>
              <a:avLst/>
              <a:gdLst/>
              <a:ahLst/>
              <a:cxnLst>
                <a:cxn ang="0">
                  <a:pos x="0" y="32"/>
                </a:cxn>
                <a:cxn ang="0">
                  <a:pos x="35" y="0"/>
                </a:cxn>
                <a:cxn ang="0">
                  <a:pos x="40" y="6"/>
                </a:cxn>
                <a:cxn ang="0">
                  <a:pos x="6" y="38"/>
                </a:cxn>
                <a:cxn ang="0">
                  <a:pos x="0" y="32"/>
                </a:cxn>
              </a:cxnLst>
              <a:rect l="0" t="0" r="r" b="b"/>
              <a:pathLst>
                <a:path w="41" h="39">
                  <a:moveTo>
                    <a:pt x="0" y="32"/>
                  </a:moveTo>
                  <a:lnTo>
                    <a:pt x="35" y="0"/>
                  </a:lnTo>
                  <a:lnTo>
                    <a:pt x="40" y="6"/>
                  </a:lnTo>
                  <a:lnTo>
                    <a:pt x="6" y="38"/>
                  </a:lnTo>
                  <a:lnTo>
                    <a:pt x="0" y="32"/>
                  </a:lnTo>
                </a:path>
              </a:pathLst>
            </a:custGeom>
            <a:noFill/>
            <a:ln w="9525" cap="flat" cmpd="sng">
              <a:solidFill>
                <a:schemeClr val="tx2"/>
              </a:solidFill>
              <a:prstDash val="solid"/>
              <a:round/>
              <a:headEnd/>
              <a:tailEnd/>
            </a:ln>
            <a:effectLst/>
          </p:spPr>
          <p:txBody>
            <a:bodyPr/>
            <a:lstStyle/>
            <a:p>
              <a:endParaRPr lang="hu-HU"/>
            </a:p>
          </p:txBody>
        </p:sp>
        <p:sp>
          <p:nvSpPr>
            <p:cNvPr id="11426" name="Freeform 162"/>
            <p:cNvSpPr>
              <a:spLocks/>
            </p:cNvSpPr>
            <p:nvPr/>
          </p:nvSpPr>
          <p:spPr bwMode="auto">
            <a:xfrm>
              <a:off x="2430" y="1818"/>
              <a:ext cx="76" cy="66"/>
            </a:xfrm>
            <a:custGeom>
              <a:avLst/>
              <a:gdLst/>
              <a:ahLst/>
              <a:cxnLst>
                <a:cxn ang="0">
                  <a:pos x="0" y="59"/>
                </a:cxn>
                <a:cxn ang="0">
                  <a:pos x="70" y="0"/>
                </a:cxn>
                <a:cxn ang="0">
                  <a:pos x="75" y="6"/>
                </a:cxn>
                <a:cxn ang="0">
                  <a:pos x="5" y="65"/>
                </a:cxn>
                <a:cxn ang="0">
                  <a:pos x="0" y="59"/>
                </a:cxn>
              </a:cxnLst>
              <a:rect l="0" t="0" r="r" b="b"/>
              <a:pathLst>
                <a:path w="76" h="66">
                  <a:moveTo>
                    <a:pt x="0" y="59"/>
                  </a:moveTo>
                  <a:lnTo>
                    <a:pt x="70" y="0"/>
                  </a:lnTo>
                  <a:lnTo>
                    <a:pt x="75" y="6"/>
                  </a:lnTo>
                  <a:lnTo>
                    <a:pt x="5" y="65"/>
                  </a:lnTo>
                  <a:lnTo>
                    <a:pt x="0" y="59"/>
                  </a:lnTo>
                </a:path>
              </a:pathLst>
            </a:custGeom>
            <a:noFill/>
            <a:ln w="9525" cap="flat" cmpd="sng">
              <a:solidFill>
                <a:schemeClr val="tx2"/>
              </a:solidFill>
              <a:prstDash val="solid"/>
              <a:round/>
              <a:headEnd/>
              <a:tailEnd/>
            </a:ln>
            <a:effectLst/>
          </p:spPr>
          <p:txBody>
            <a:bodyPr/>
            <a:lstStyle/>
            <a:p>
              <a:endParaRPr lang="hu-HU"/>
            </a:p>
          </p:txBody>
        </p:sp>
        <p:sp>
          <p:nvSpPr>
            <p:cNvPr id="11427" name="Freeform 163"/>
            <p:cNvSpPr>
              <a:spLocks/>
            </p:cNvSpPr>
            <p:nvPr/>
          </p:nvSpPr>
          <p:spPr bwMode="auto">
            <a:xfrm>
              <a:off x="2493" y="1779"/>
              <a:ext cx="14" cy="39"/>
            </a:xfrm>
            <a:custGeom>
              <a:avLst/>
              <a:gdLst/>
              <a:ahLst/>
              <a:cxnLst>
                <a:cxn ang="0">
                  <a:pos x="5" y="38"/>
                </a:cxn>
                <a:cxn ang="0">
                  <a:pos x="0" y="1"/>
                </a:cxn>
                <a:cxn ang="0">
                  <a:pos x="8" y="0"/>
                </a:cxn>
                <a:cxn ang="0">
                  <a:pos x="13" y="37"/>
                </a:cxn>
                <a:cxn ang="0">
                  <a:pos x="5" y="38"/>
                </a:cxn>
              </a:cxnLst>
              <a:rect l="0" t="0" r="r" b="b"/>
              <a:pathLst>
                <a:path w="14" h="39">
                  <a:moveTo>
                    <a:pt x="5" y="38"/>
                  </a:moveTo>
                  <a:lnTo>
                    <a:pt x="0" y="1"/>
                  </a:lnTo>
                  <a:lnTo>
                    <a:pt x="8" y="0"/>
                  </a:lnTo>
                  <a:lnTo>
                    <a:pt x="13" y="37"/>
                  </a:lnTo>
                  <a:lnTo>
                    <a:pt x="5" y="38"/>
                  </a:lnTo>
                </a:path>
              </a:pathLst>
            </a:custGeom>
            <a:noFill/>
            <a:ln w="9525" cap="flat" cmpd="sng">
              <a:solidFill>
                <a:schemeClr val="tx2"/>
              </a:solidFill>
              <a:prstDash val="solid"/>
              <a:round/>
              <a:headEnd/>
              <a:tailEnd/>
            </a:ln>
            <a:effectLst/>
          </p:spPr>
          <p:txBody>
            <a:bodyPr/>
            <a:lstStyle/>
            <a:p>
              <a:endParaRPr lang="hu-HU"/>
            </a:p>
          </p:txBody>
        </p:sp>
        <p:sp>
          <p:nvSpPr>
            <p:cNvPr id="11428" name="Freeform 164"/>
            <p:cNvSpPr>
              <a:spLocks/>
            </p:cNvSpPr>
            <p:nvPr/>
          </p:nvSpPr>
          <p:spPr bwMode="auto">
            <a:xfrm>
              <a:off x="2500" y="1822"/>
              <a:ext cx="43" cy="9"/>
            </a:xfrm>
            <a:custGeom>
              <a:avLst/>
              <a:gdLst/>
              <a:ahLst/>
              <a:cxnLst>
                <a:cxn ang="0">
                  <a:pos x="0" y="8"/>
                </a:cxn>
                <a:cxn ang="0">
                  <a:pos x="42" y="8"/>
                </a:cxn>
                <a:cxn ang="0">
                  <a:pos x="42" y="0"/>
                </a:cxn>
                <a:cxn ang="0">
                  <a:pos x="0" y="0"/>
                </a:cxn>
                <a:cxn ang="0">
                  <a:pos x="0" y="8"/>
                </a:cxn>
              </a:cxnLst>
              <a:rect l="0" t="0" r="r" b="b"/>
              <a:pathLst>
                <a:path w="43" h="9">
                  <a:moveTo>
                    <a:pt x="0" y="8"/>
                  </a:moveTo>
                  <a:lnTo>
                    <a:pt x="42" y="8"/>
                  </a:lnTo>
                  <a:lnTo>
                    <a:pt x="42" y="0"/>
                  </a:lnTo>
                  <a:lnTo>
                    <a:pt x="0" y="0"/>
                  </a:lnTo>
                  <a:lnTo>
                    <a:pt x="0" y="8"/>
                  </a:lnTo>
                </a:path>
              </a:pathLst>
            </a:custGeom>
            <a:noFill/>
            <a:ln w="9525" cap="flat" cmpd="sng">
              <a:solidFill>
                <a:schemeClr val="tx2"/>
              </a:solidFill>
              <a:prstDash val="solid"/>
              <a:round/>
              <a:headEnd/>
              <a:tailEnd/>
            </a:ln>
            <a:effectLst/>
          </p:spPr>
          <p:txBody>
            <a:bodyPr/>
            <a:lstStyle/>
            <a:p>
              <a:endParaRPr lang="hu-HU"/>
            </a:p>
          </p:txBody>
        </p:sp>
        <p:sp>
          <p:nvSpPr>
            <p:cNvPr id="11429" name="Freeform 165"/>
            <p:cNvSpPr>
              <a:spLocks/>
            </p:cNvSpPr>
            <p:nvPr/>
          </p:nvSpPr>
          <p:spPr bwMode="auto">
            <a:xfrm>
              <a:off x="2424" y="1874"/>
              <a:ext cx="13" cy="18"/>
            </a:xfrm>
            <a:custGeom>
              <a:avLst/>
              <a:gdLst/>
              <a:ahLst/>
              <a:cxnLst>
                <a:cxn ang="0">
                  <a:pos x="6" y="0"/>
                </a:cxn>
                <a:cxn ang="0">
                  <a:pos x="0" y="15"/>
                </a:cxn>
                <a:cxn ang="0">
                  <a:pos x="7" y="17"/>
                </a:cxn>
                <a:cxn ang="0">
                  <a:pos x="12" y="2"/>
                </a:cxn>
                <a:cxn ang="0">
                  <a:pos x="6" y="0"/>
                </a:cxn>
              </a:cxnLst>
              <a:rect l="0" t="0" r="r" b="b"/>
              <a:pathLst>
                <a:path w="13" h="18">
                  <a:moveTo>
                    <a:pt x="6" y="0"/>
                  </a:moveTo>
                  <a:lnTo>
                    <a:pt x="0" y="15"/>
                  </a:lnTo>
                  <a:lnTo>
                    <a:pt x="7" y="17"/>
                  </a:lnTo>
                  <a:lnTo>
                    <a:pt x="12" y="2"/>
                  </a:lnTo>
                  <a:lnTo>
                    <a:pt x="6" y="0"/>
                  </a:lnTo>
                </a:path>
              </a:pathLst>
            </a:custGeom>
            <a:noFill/>
            <a:ln w="9525" cap="flat" cmpd="sng">
              <a:solidFill>
                <a:schemeClr val="tx2"/>
              </a:solidFill>
              <a:prstDash val="solid"/>
              <a:round/>
              <a:headEnd/>
              <a:tailEnd/>
            </a:ln>
            <a:effectLst/>
          </p:spPr>
          <p:txBody>
            <a:bodyPr/>
            <a:lstStyle/>
            <a:p>
              <a:endParaRPr lang="hu-HU"/>
            </a:p>
          </p:txBody>
        </p:sp>
        <p:sp>
          <p:nvSpPr>
            <p:cNvPr id="11430" name="Freeform 166"/>
            <p:cNvSpPr>
              <a:spLocks/>
            </p:cNvSpPr>
            <p:nvPr/>
          </p:nvSpPr>
          <p:spPr bwMode="auto">
            <a:xfrm>
              <a:off x="2468" y="1970"/>
              <a:ext cx="75" cy="8"/>
            </a:xfrm>
            <a:custGeom>
              <a:avLst/>
              <a:gdLst/>
              <a:ahLst/>
              <a:cxnLst>
                <a:cxn ang="0">
                  <a:pos x="0" y="7"/>
                </a:cxn>
                <a:cxn ang="0">
                  <a:pos x="74" y="7"/>
                </a:cxn>
                <a:cxn ang="0">
                  <a:pos x="74" y="0"/>
                </a:cxn>
                <a:cxn ang="0">
                  <a:pos x="0" y="0"/>
                </a:cxn>
                <a:cxn ang="0">
                  <a:pos x="0" y="7"/>
                </a:cxn>
              </a:cxnLst>
              <a:rect l="0" t="0" r="r" b="b"/>
              <a:pathLst>
                <a:path w="75" h="8">
                  <a:moveTo>
                    <a:pt x="0" y="7"/>
                  </a:moveTo>
                  <a:lnTo>
                    <a:pt x="74" y="7"/>
                  </a:lnTo>
                  <a:lnTo>
                    <a:pt x="74" y="0"/>
                  </a:lnTo>
                  <a:lnTo>
                    <a:pt x="0" y="0"/>
                  </a:lnTo>
                  <a:lnTo>
                    <a:pt x="0" y="7"/>
                  </a:lnTo>
                </a:path>
              </a:pathLst>
            </a:custGeom>
            <a:noFill/>
            <a:ln w="9525" cap="flat" cmpd="sng">
              <a:solidFill>
                <a:schemeClr val="tx2"/>
              </a:solidFill>
              <a:prstDash val="solid"/>
              <a:round/>
              <a:headEnd/>
              <a:tailEnd/>
            </a:ln>
            <a:effectLst/>
          </p:spPr>
          <p:txBody>
            <a:bodyPr/>
            <a:lstStyle/>
            <a:p>
              <a:endParaRPr lang="hu-HU"/>
            </a:p>
          </p:txBody>
        </p:sp>
        <p:sp>
          <p:nvSpPr>
            <p:cNvPr id="11431" name="Freeform 167"/>
            <p:cNvSpPr>
              <a:spLocks/>
            </p:cNvSpPr>
            <p:nvPr/>
          </p:nvSpPr>
          <p:spPr bwMode="auto">
            <a:xfrm>
              <a:off x="2537" y="1972"/>
              <a:ext cx="26" cy="11"/>
            </a:xfrm>
            <a:custGeom>
              <a:avLst/>
              <a:gdLst/>
              <a:ahLst/>
              <a:cxnLst>
                <a:cxn ang="0">
                  <a:pos x="0" y="2"/>
                </a:cxn>
                <a:cxn ang="0">
                  <a:pos x="24" y="0"/>
                </a:cxn>
                <a:cxn ang="0">
                  <a:pos x="25" y="8"/>
                </a:cxn>
                <a:cxn ang="0">
                  <a:pos x="1" y="10"/>
                </a:cxn>
                <a:cxn ang="0">
                  <a:pos x="0" y="2"/>
                </a:cxn>
              </a:cxnLst>
              <a:rect l="0" t="0" r="r" b="b"/>
              <a:pathLst>
                <a:path w="26" h="11">
                  <a:moveTo>
                    <a:pt x="0" y="2"/>
                  </a:moveTo>
                  <a:lnTo>
                    <a:pt x="24" y="0"/>
                  </a:lnTo>
                  <a:lnTo>
                    <a:pt x="25" y="8"/>
                  </a:lnTo>
                  <a:lnTo>
                    <a:pt x="1" y="10"/>
                  </a:lnTo>
                  <a:lnTo>
                    <a:pt x="0" y="2"/>
                  </a:lnTo>
                </a:path>
              </a:pathLst>
            </a:custGeom>
            <a:noFill/>
            <a:ln w="9525" cap="flat" cmpd="sng">
              <a:solidFill>
                <a:schemeClr val="tx2"/>
              </a:solidFill>
              <a:prstDash val="solid"/>
              <a:round/>
              <a:headEnd/>
              <a:tailEnd/>
            </a:ln>
            <a:effectLst/>
          </p:spPr>
          <p:txBody>
            <a:bodyPr/>
            <a:lstStyle/>
            <a:p>
              <a:endParaRPr lang="hu-HU"/>
            </a:p>
          </p:txBody>
        </p:sp>
        <p:sp>
          <p:nvSpPr>
            <p:cNvPr id="11432" name="Freeform 168"/>
            <p:cNvSpPr>
              <a:spLocks/>
            </p:cNvSpPr>
            <p:nvPr/>
          </p:nvSpPr>
          <p:spPr bwMode="auto">
            <a:xfrm>
              <a:off x="2555" y="1937"/>
              <a:ext cx="32" cy="39"/>
            </a:xfrm>
            <a:custGeom>
              <a:avLst/>
              <a:gdLst/>
              <a:ahLst/>
              <a:cxnLst>
                <a:cxn ang="0">
                  <a:pos x="0" y="34"/>
                </a:cxn>
                <a:cxn ang="0">
                  <a:pos x="25" y="0"/>
                </a:cxn>
                <a:cxn ang="0">
                  <a:pos x="31" y="4"/>
                </a:cxn>
                <a:cxn ang="0">
                  <a:pos x="7" y="38"/>
                </a:cxn>
                <a:cxn ang="0">
                  <a:pos x="0" y="34"/>
                </a:cxn>
              </a:cxnLst>
              <a:rect l="0" t="0" r="r" b="b"/>
              <a:pathLst>
                <a:path w="32" h="39">
                  <a:moveTo>
                    <a:pt x="0" y="34"/>
                  </a:moveTo>
                  <a:lnTo>
                    <a:pt x="25" y="0"/>
                  </a:lnTo>
                  <a:lnTo>
                    <a:pt x="31" y="4"/>
                  </a:lnTo>
                  <a:lnTo>
                    <a:pt x="7" y="38"/>
                  </a:lnTo>
                  <a:lnTo>
                    <a:pt x="0" y="34"/>
                  </a:lnTo>
                </a:path>
              </a:pathLst>
            </a:custGeom>
            <a:noFill/>
            <a:ln w="9525" cap="flat" cmpd="sng">
              <a:solidFill>
                <a:schemeClr val="tx2"/>
              </a:solidFill>
              <a:prstDash val="solid"/>
              <a:round/>
              <a:headEnd/>
              <a:tailEnd/>
            </a:ln>
            <a:effectLst/>
          </p:spPr>
          <p:txBody>
            <a:bodyPr/>
            <a:lstStyle/>
            <a:p>
              <a:endParaRPr lang="hu-HU"/>
            </a:p>
          </p:txBody>
        </p:sp>
        <p:sp>
          <p:nvSpPr>
            <p:cNvPr id="11433" name="Freeform 169"/>
            <p:cNvSpPr>
              <a:spLocks/>
            </p:cNvSpPr>
            <p:nvPr/>
          </p:nvSpPr>
          <p:spPr bwMode="auto">
            <a:xfrm>
              <a:off x="2556" y="1978"/>
              <a:ext cx="41" cy="36"/>
            </a:xfrm>
            <a:custGeom>
              <a:avLst/>
              <a:gdLst/>
              <a:ahLst/>
              <a:cxnLst>
                <a:cxn ang="0">
                  <a:pos x="0" y="6"/>
                </a:cxn>
                <a:cxn ang="0">
                  <a:pos x="35" y="35"/>
                </a:cxn>
                <a:cxn ang="0">
                  <a:pos x="40" y="29"/>
                </a:cxn>
                <a:cxn ang="0">
                  <a:pos x="5" y="0"/>
                </a:cxn>
                <a:cxn ang="0">
                  <a:pos x="0" y="6"/>
                </a:cxn>
              </a:cxnLst>
              <a:rect l="0" t="0" r="r" b="b"/>
              <a:pathLst>
                <a:path w="41" h="36">
                  <a:moveTo>
                    <a:pt x="0" y="6"/>
                  </a:moveTo>
                  <a:lnTo>
                    <a:pt x="35" y="35"/>
                  </a:lnTo>
                  <a:lnTo>
                    <a:pt x="40" y="29"/>
                  </a:lnTo>
                  <a:lnTo>
                    <a:pt x="5" y="0"/>
                  </a:lnTo>
                  <a:lnTo>
                    <a:pt x="0" y="6"/>
                  </a:lnTo>
                </a:path>
              </a:pathLst>
            </a:custGeom>
            <a:noFill/>
            <a:ln w="9525" cap="flat" cmpd="sng">
              <a:solidFill>
                <a:schemeClr val="tx2"/>
              </a:solidFill>
              <a:prstDash val="solid"/>
              <a:round/>
              <a:headEnd/>
              <a:tailEnd/>
            </a:ln>
            <a:effectLst/>
          </p:spPr>
          <p:txBody>
            <a:bodyPr/>
            <a:lstStyle/>
            <a:p>
              <a:endParaRPr lang="hu-HU"/>
            </a:p>
          </p:txBody>
        </p:sp>
        <p:sp>
          <p:nvSpPr>
            <p:cNvPr id="11434" name="Freeform 170"/>
            <p:cNvSpPr>
              <a:spLocks/>
            </p:cNvSpPr>
            <p:nvPr/>
          </p:nvSpPr>
          <p:spPr bwMode="auto">
            <a:xfrm>
              <a:off x="2328" y="2115"/>
              <a:ext cx="8" cy="97"/>
            </a:xfrm>
            <a:custGeom>
              <a:avLst/>
              <a:gdLst/>
              <a:ahLst/>
              <a:cxnLst>
                <a:cxn ang="0">
                  <a:pos x="0" y="0"/>
                </a:cxn>
                <a:cxn ang="0">
                  <a:pos x="0" y="96"/>
                </a:cxn>
                <a:cxn ang="0">
                  <a:pos x="7" y="96"/>
                </a:cxn>
                <a:cxn ang="0">
                  <a:pos x="7" y="0"/>
                </a:cxn>
                <a:cxn ang="0">
                  <a:pos x="0" y="0"/>
                </a:cxn>
              </a:cxnLst>
              <a:rect l="0" t="0" r="r" b="b"/>
              <a:pathLst>
                <a:path w="8" h="97">
                  <a:moveTo>
                    <a:pt x="0" y="0"/>
                  </a:moveTo>
                  <a:lnTo>
                    <a:pt x="0" y="96"/>
                  </a:lnTo>
                  <a:lnTo>
                    <a:pt x="7" y="96"/>
                  </a:lnTo>
                  <a:lnTo>
                    <a:pt x="7" y="0"/>
                  </a:lnTo>
                  <a:lnTo>
                    <a:pt x="0" y="0"/>
                  </a:lnTo>
                </a:path>
              </a:pathLst>
            </a:custGeom>
            <a:noFill/>
            <a:ln w="9525" cap="flat" cmpd="sng">
              <a:solidFill>
                <a:schemeClr val="tx2"/>
              </a:solidFill>
              <a:prstDash val="solid"/>
              <a:round/>
              <a:headEnd/>
              <a:tailEnd/>
            </a:ln>
            <a:effectLst/>
          </p:spPr>
          <p:txBody>
            <a:bodyPr/>
            <a:lstStyle/>
            <a:p>
              <a:endParaRPr lang="hu-HU"/>
            </a:p>
          </p:txBody>
        </p:sp>
        <p:sp>
          <p:nvSpPr>
            <p:cNvPr id="11435" name="Freeform 171"/>
            <p:cNvSpPr>
              <a:spLocks/>
            </p:cNvSpPr>
            <p:nvPr/>
          </p:nvSpPr>
          <p:spPr bwMode="auto">
            <a:xfrm>
              <a:off x="2288" y="2208"/>
              <a:ext cx="34" cy="41"/>
            </a:xfrm>
            <a:custGeom>
              <a:avLst/>
              <a:gdLst/>
              <a:ahLst/>
              <a:cxnLst>
                <a:cxn ang="0">
                  <a:pos x="27" y="0"/>
                </a:cxn>
                <a:cxn ang="0">
                  <a:pos x="0" y="35"/>
                </a:cxn>
                <a:cxn ang="0">
                  <a:pos x="6" y="40"/>
                </a:cxn>
                <a:cxn ang="0">
                  <a:pos x="33" y="5"/>
                </a:cxn>
                <a:cxn ang="0">
                  <a:pos x="27" y="0"/>
                </a:cxn>
              </a:cxnLst>
              <a:rect l="0" t="0" r="r" b="b"/>
              <a:pathLst>
                <a:path w="34" h="41">
                  <a:moveTo>
                    <a:pt x="27" y="0"/>
                  </a:moveTo>
                  <a:lnTo>
                    <a:pt x="0" y="35"/>
                  </a:lnTo>
                  <a:lnTo>
                    <a:pt x="6" y="40"/>
                  </a:lnTo>
                  <a:lnTo>
                    <a:pt x="33" y="5"/>
                  </a:lnTo>
                  <a:lnTo>
                    <a:pt x="27" y="0"/>
                  </a:lnTo>
                </a:path>
              </a:pathLst>
            </a:custGeom>
            <a:noFill/>
            <a:ln w="9525" cap="flat" cmpd="sng">
              <a:solidFill>
                <a:schemeClr val="tx2"/>
              </a:solidFill>
              <a:prstDash val="solid"/>
              <a:round/>
              <a:headEnd/>
              <a:tailEnd/>
            </a:ln>
            <a:effectLst/>
          </p:spPr>
          <p:txBody>
            <a:bodyPr/>
            <a:lstStyle/>
            <a:p>
              <a:endParaRPr lang="hu-HU"/>
            </a:p>
          </p:txBody>
        </p:sp>
        <p:sp>
          <p:nvSpPr>
            <p:cNvPr id="11436" name="Freeform 172"/>
            <p:cNvSpPr>
              <a:spLocks/>
            </p:cNvSpPr>
            <p:nvPr/>
          </p:nvSpPr>
          <p:spPr bwMode="auto">
            <a:xfrm>
              <a:off x="2334" y="2214"/>
              <a:ext cx="28" cy="35"/>
            </a:xfrm>
            <a:custGeom>
              <a:avLst/>
              <a:gdLst/>
              <a:ahLst/>
              <a:cxnLst>
                <a:cxn ang="0">
                  <a:pos x="0" y="4"/>
                </a:cxn>
                <a:cxn ang="0">
                  <a:pos x="21" y="34"/>
                </a:cxn>
                <a:cxn ang="0">
                  <a:pos x="27" y="29"/>
                </a:cxn>
                <a:cxn ang="0">
                  <a:pos x="6" y="0"/>
                </a:cxn>
                <a:cxn ang="0">
                  <a:pos x="0" y="4"/>
                </a:cxn>
              </a:cxnLst>
              <a:rect l="0" t="0" r="r" b="b"/>
              <a:pathLst>
                <a:path w="28" h="35">
                  <a:moveTo>
                    <a:pt x="0" y="4"/>
                  </a:moveTo>
                  <a:lnTo>
                    <a:pt x="21" y="34"/>
                  </a:lnTo>
                  <a:lnTo>
                    <a:pt x="27" y="29"/>
                  </a:lnTo>
                  <a:lnTo>
                    <a:pt x="6" y="0"/>
                  </a:lnTo>
                  <a:lnTo>
                    <a:pt x="0" y="4"/>
                  </a:lnTo>
                </a:path>
              </a:pathLst>
            </a:custGeom>
            <a:noFill/>
            <a:ln w="9525" cap="flat" cmpd="sng">
              <a:solidFill>
                <a:schemeClr val="tx2"/>
              </a:solidFill>
              <a:prstDash val="solid"/>
              <a:round/>
              <a:headEnd/>
              <a:tailEnd/>
            </a:ln>
            <a:effectLst/>
          </p:spPr>
          <p:txBody>
            <a:bodyPr/>
            <a:lstStyle/>
            <a:p>
              <a:endParaRPr lang="hu-HU"/>
            </a:p>
          </p:txBody>
        </p:sp>
        <p:sp>
          <p:nvSpPr>
            <p:cNvPr id="11437" name="Freeform 173"/>
            <p:cNvSpPr>
              <a:spLocks/>
            </p:cNvSpPr>
            <p:nvPr/>
          </p:nvSpPr>
          <p:spPr bwMode="auto">
            <a:xfrm>
              <a:off x="2441" y="2061"/>
              <a:ext cx="73" cy="61"/>
            </a:xfrm>
            <a:custGeom>
              <a:avLst/>
              <a:gdLst/>
              <a:ahLst/>
              <a:cxnLst>
                <a:cxn ang="0">
                  <a:pos x="0" y="6"/>
                </a:cxn>
                <a:cxn ang="0">
                  <a:pos x="67" y="60"/>
                </a:cxn>
                <a:cxn ang="0">
                  <a:pos x="72" y="54"/>
                </a:cxn>
                <a:cxn ang="0">
                  <a:pos x="5" y="0"/>
                </a:cxn>
                <a:cxn ang="0">
                  <a:pos x="0" y="6"/>
                </a:cxn>
              </a:cxnLst>
              <a:rect l="0" t="0" r="r" b="b"/>
              <a:pathLst>
                <a:path w="73" h="61">
                  <a:moveTo>
                    <a:pt x="0" y="6"/>
                  </a:moveTo>
                  <a:lnTo>
                    <a:pt x="67" y="60"/>
                  </a:lnTo>
                  <a:lnTo>
                    <a:pt x="72" y="54"/>
                  </a:lnTo>
                  <a:lnTo>
                    <a:pt x="5" y="0"/>
                  </a:lnTo>
                  <a:lnTo>
                    <a:pt x="0" y="6"/>
                  </a:lnTo>
                </a:path>
              </a:pathLst>
            </a:custGeom>
            <a:noFill/>
            <a:ln w="9525" cap="flat" cmpd="sng">
              <a:solidFill>
                <a:schemeClr val="tx2"/>
              </a:solidFill>
              <a:prstDash val="solid"/>
              <a:round/>
              <a:headEnd/>
              <a:tailEnd/>
            </a:ln>
            <a:effectLst/>
          </p:spPr>
          <p:txBody>
            <a:bodyPr/>
            <a:lstStyle/>
            <a:p>
              <a:endParaRPr lang="hu-HU"/>
            </a:p>
          </p:txBody>
        </p:sp>
        <p:sp>
          <p:nvSpPr>
            <p:cNvPr id="11438" name="Freeform 174"/>
            <p:cNvSpPr>
              <a:spLocks/>
            </p:cNvSpPr>
            <p:nvPr/>
          </p:nvSpPr>
          <p:spPr bwMode="auto">
            <a:xfrm>
              <a:off x="2509" y="2107"/>
              <a:ext cx="38" cy="16"/>
            </a:xfrm>
            <a:custGeom>
              <a:avLst/>
              <a:gdLst/>
              <a:ahLst/>
              <a:cxnLst>
                <a:cxn ang="0">
                  <a:pos x="0" y="7"/>
                </a:cxn>
                <a:cxn ang="0">
                  <a:pos x="35" y="0"/>
                </a:cxn>
                <a:cxn ang="0">
                  <a:pos x="37" y="7"/>
                </a:cxn>
                <a:cxn ang="0">
                  <a:pos x="2" y="15"/>
                </a:cxn>
                <a:cxn ang="0">
                  <a:pos x="0" y="7"/>
                </a:cxn>
              </a:cxnLst>
              <a:rect l="0" t="0" r="r" b="b"/>
              <a:pathLst>
                <a:path w="38" h="16">
                  <a:moveTo>
                    <a:pt x="0" y="7"/>
                  </a:moveTo>
                  <a:lnTo>
                    <a:pt x="35" y="0"/>
                  </a:lnTo>
                  <a:lnTo>
                    <a:pt x="37" y="7"/>
                  </a:lnTo>
                  <a:lnTo>
                    <a:pt x="2" y="15"/>
                  </a:lnTo>
                  <a:lnTo>
                    <a:pt x="0" y="7"/>
                  </a:lnTo>
                </a:path>
              </a:pathLst>
            </a:custGeom>
            <a:noFill/>
            <a:ln w="9525" cap="flat" cmpd="sng">
              <a:solidFill>
                <a:schemeClr val="tx2"/>
              </a:solidFill>
              <a:prstDash val="solid"/>
              <a:round/>
              <a:headEnd/>
              <a:tailEnd/>
            </a:ln>
            <a:effectLst/>
          </p:spPr>
          <p:txBody>
            <a:bodyPr/>
            <a:lstStyle/>
            <a:p>
              <a:endParaRPr lang="hu-HU"/>
            </a:p>
          </p:txBody>
        </p:sp>
        <p:sp>
          <p:nvSpPr>
            <p:cNvPr id="11439" name="Freeform 175"/>
            <p:cNvSpPr>
              <a:spLocks/>
            </p:cNvSpPr>
            <p:nvPr/>
          </p:nvSpPr>
          <p:spPr bwMode="auto">
            <a:xfrm>
              <a:off x="2496" y="2122"/>
              <a:ext cx="11" cy="46"/>
            </a:xfrm>
            <a:custGeom>
              <a:avLst/>
              <a:gdLst/>
              <a:ahLst/>
              <a:cxnLst>
                <a:cxn ang="0">
                  <a:pos x="2" y="0"/>
                </a:cxn>
                <a:cxn ang="0">
                  <a:pos x="0" y="45"/>
                </a:cxn>
                <a:cxn ang="0">
                  <a:pos x="8" y="45"/>
                </a:cxn>
                <a:cxn ang="0">
                  <a:pos x="10" y="1"/>
                </a:cxn>
                <a:cxn ang="0">
                  <a:pos x="2" y="0"/>
                </a:cxn>
              </a:cxnLst>
              <a:rect l="0" t="0" r="r" b="b"/>
              <a:pathLst>
                <a:path w="11" h="46">
                  <a:moveTo>
                    <a:pt x="2" y="0"/>
                  </a:moveTo>
                  <a:lnTo>
                    <a:pt x="0" y="45"/>
                  </a:lnTo>
                  <a:lnTo>
                    <a:pt x="8" y="45"/>
                  </a:lnTo>
                  <a:lnTo>
                    <a:pt x="10" y="1"/>
                  </a:lnTo>
                  <a:lnTo>
                    <a:pt x="2" y="0"/>
                  </a:lnTo>
                </a:path>
              </a:pathLst>
            </a:custGeom>
            <a:noFill/>
            <a:ln w="9525" cap="flat" cmpd="sng">
              <a:solidFill>
                <a:schemeClr val="tx2"/>
              </a:solidFill>
              <a:prstDash val="solid"/>
              <a:round/>
              <a:headEnd/>
              <a:tailEnd/>
            </a:ln>
            <a:effectLst/>
          </p:spPr>
          <p:txBody>
            <a:bodyPr/>
            <a:lstStyle/>
            <a:p>
              <a:endParaRPr lang="hu-HU"/>
            </a:p>
          </p:txBody>
        </p:sp>
        <p:sp>
          <p:nvSpPr>
            <p:cNvPr id="11440" name="Freeform 176"/>
            <p:cNvSpPr>
              <a:spLocks/>
            </p:cNvSpPr>
            <p:nvPr/>
          </p:nvSpPr>
          <p:spPr bwMode="auto">
            <a:xfrm>
              <a:off x="2142" y="2061"/>
              <a:ext cx="73" cy="66"/>
            </a:xfrm>
            <a:custGeom>
              <a:avLst/>
              <a:gdLst/>
              <a:ahLst/>
              <a:cxnLst>
                <a:cxn ang="0">
                  <a:pos x="66" y="0"/>
                </a:cxn>
                <a:cxn ang="0">
                  <a:pos x="0" y="59"/>
                </a:cxn>
                <a:cxn ang="0">
                  <a:pos x="5" y="65"/>
                </a:cxn>
                <a:cxn ang="0">
                  <a:pos x="72" y="6"/>
                </a:cxn>
                <a:cxn ang="0">
                  <a:pos x="66" y="0"/>
                </a:cxn>
              </a:cxnLst>
              <a:rect l="0" t="0" r="r" b="b"/>
              <a:pathLst>
                <a:path w="73" h="66">
                  <a:moveTo>
                    <a:pt x="66" y="0"/>
                  </a:moveTo>
                  <a:lnTo>
                    <a:pt x="0" y="59"/>
                  </a:lnTo>
                  <a:lnTo>
                    <a:pt x="5" y="65"/>
                  </a:lnTo>
                  <a:lnTo>
                    <a:pt x="72" y="6"/>
                  </a:lnTo>
                  <a:lnTo>
                    <a:pt x="66" y="0"/>
                  </a:lnTo>
                </a:path>
              </a:pathLst>
            </a:custGeom>
            <a:noFill/>
            <a:ln w="9525" cap="flat" cmpd="sng">
              <a:solidFill>
                <a:schemeClr val="tx2"/>
              </a:solidFill>
              <a:prstDash val="solid"/>
              <a:round/>
              <a:headEnd/>
              <a:tailEnd/>
            </a:ln>
            <a:effectLst/>
          </p:spPr>
          <p:txBody>
            <a:bodyPr/>
            <a:lstStyle/>
            <a:p>
              <a:endParaRPr lang="hu-HU"/>
            </a:p>
          </p:txBody>
        </p:sp>
        <p:sp>
          <p:nvSpPr>
            <p:cNvPr id="11441" name="Freeform 177"/>
            <p:cNvSpPr>
              <a:spLocks/>
            </p:cNvSpPr>
            <p:nvPr/>
          </p:nvSpPr>
          <p:spPr bwMode="auto">
            <a:xfrm>
              <a:off x="2096" y="2112"/>
              <a:ext cx="50" cy="15"/>
            </a:xfrm>
            <a:custGeom>
              <a:avLst/>
              <a:gdLst/>
              <a:ahLst/>
              <a:cxnLst>
                <a:cxn ang="0">
                  <a:pos x="48" y="14"/>
                </a:cxn>
                <a:cxn ang="0">
                  <a:pos x="0" y="7"/>
                </a:cxn>
                <a:cxn ang="0">
                  <a:pos x="1" y="0"/>
                </a:cxn>
                <a:cxn ang="0">
                  <a:pos x="49" y="7"/>
                </a:cxn>
                <a:cxn ang="0">
                  <a:pos x="48" y="14"/>
                </a:cxn>
              </a:cxnLst>
              <a:rect l="0" t="0" r="r" b="b"/>
              <a:pathLst>
                <a:path w="50" h="15">
                  <a:moveTo>
                    <a:pt x="48" y="14"/>
                  </a:moveTo>
                  <a:lnTo>
                    <a:pt x="0" y="7"/>
                  </a:lnTo>
                  <a:lnTo>
                    <a:pt x="1" y="0"/>
                  </a:lnTo>
                  <a:lnTo>
                    <a:pt x="49" y="7"/>
                  </a:lnTo>
                  <a:lnTo>
                    <a:pt x="48" y="14"/>
                  </a:lnTo>
                </a:path>
              </a:pathLst>
            </a:custGeom>
            <a:noFill/>
            <a:ln w="9525" cap="flat" cmpd="sng">
              <a:solidFill>
                <a:schemeClr val="tx2"/>
              </a:solidFill>
              <a:prstDash val="solid"/>
              <a:round/>
              <a:headEnd/>
              <a:tailEnd/>
            </a:ln>
            <a:effectLst/>
          </p:spPr>
          <p:txBody>
            <a:bodyPr/>
            <a:lstStyle/>
            <a:p>
              <a:endParaRPr lang="hu-HU"/>
            </a:p>
          </p:txBody>
        </p:sp>
        <p:sp>
          <p:nvSpPr>
            <p:cNvPr id="11442" name="Freeform 178"/>
            <p:cNvSpPr>
              <a:spLocks/>
            </p:cNvSpPr>
            <p:nvPr/>
          </p:nvSpPr>
          <p:spPr bwMode="auto">
            <a:xfrm>
              <a:off x="2133" y="2132"/>
              <a:ext cx="16" cy="34"/>
            </a:xfrm>
            <a:custGeom>
              <a:avLst/>
              <a:gdLst/>
              <a:ahLst/>
              <a:cxnLst>
                <a:cxn ang="0">
                  <a:pos x="0" y="2"/>
                </a:cxn>
                <a:cxn ang="0">
                  <a:pos x="8" y="33"/>
                </a:cxn>
                <a:cxn ang="0">
                  <a:pos x="15" y="32"/>
                </a:cxn>
                <a:cxn ang="0">
                  <a:pos x="7" y="0"/>
                </a:cxn>
                <a:cxn ang="0">
                  <a:pos x="0" y="2"/>
                </a:cxn>
              </a:cxnLst>
              <a:rect l="0" t="0" r="r" b="b"/>
              <a:pathLst>
                <a:path w="16" h="34">
                  <a:moveTo>
                    <a:pt x="0" y="2"/>
                  </a:moveTo>
                  <a:lnTo>
                    <a:pt x="8" y="33"/>
                  </a:lnTo>
                  <a:lnTo>
                    <a:pt x="15" y="32"/>
                  </a:lnTo>
                  <a:lnTo>
                    <a:pt x="7" y="0"/>
                  </a:lnTo>
                  <a:lnTo>
                    <a:pt x="0" y="2"/>
                  </a:lnTo>
                </a:path>
              </a:pathLst>
            </a:custGeom>
            <a:noFill/>
            <a:ln w="9525" cap="flat" cmpd="sng">
              <a:solidFill>
                <a:schemeClr val="tx2"/>
              </a:solidFill>
              <a:prstDash val="solid"/>
              <a:round/>
              <a:headEnd/>
              <a:tailEnd/>
            </a:ln>
            <a:effectLst/>
          </p:spPr>
          <p:txBody>
            <a:bodyPr/>
            <a:lstStyle/>
            <a:p>
              <a:endParaRPr lang="hu-HU"/>
            </a:p>
          </p:txBody>
        </p:sp>
        <p:sp>
          <p:nvSpPr>
            <p:cNvPr id="11443" name="Freeform 179"/>
            <p:cNvSpPr>
              <a:spLocks/>
            </p:cNvSpPr>
            <p:nvPr/>
          </p:nvSpPr>
          <p:spPr bwMode="auto">
            <a:xfrm>
              <a:off x="2132" y="1860"/>
              <a:ext cx="85" cy="54"/>
            </a:xfrm>
            <a:custGeom>
              <a:avLst/>
              <a:gdLst/>
              <a:ahLst/>
              <a:cxnLst>
                <a:cxn ang="0">
                  <a:pos x="80" y="53"/>
                </a:cxn>
                <a:cxn ang="0">
                  <a:pos x="0" y="6"/>
                </a:cxn>
                <a:cxn ang="0">
                  <a:pos x="4" y="0"/>
                </a:cxn>
                <a:cxn ang="0">
                  <a:pos x="84" y="46"/>
                </a:cxn>
                <a:cxn ang="0">
                  <a:pos x="80" y="53"/>
                </a:cxn>
              </a:cxnLst>
              <a:rect l="0" t="0" r="r" b="b"/>
              <a:pathLst>
                <a:path w="85" h="54">
                  <a:moveTo>
                    <a:pt x="80" y="53"/>
                  </a:moveTo>
                  <a:lnTo>
                    <a:pt x="0" y="6"/>
                  </a:lnTo>
                  <a:lnTo>
                    <a:pt x="4" y="0"/>
                  </a:lnTo>
                  <a:lnTo>
                    <a:pt x="84" y="46"/>
                  </a:lnTo>
                  <a:lnTo>
                    <a:pt x="80" y="53"/>
                  </a:lnTo>
                </a:path>
              </a:pathLst>
            </a:custGeom>
            <a:noFill/>
            <a:ln w="9525" cap="flat" cmpd="sng">
              <a:solidFill>
                <a:schemeClr val="tx2"/>
              </a:solidFill>
              <a:prstDash val="solid"/>
              <a:round/>
              <a:headEnd/>
              <a:tailEnd/>
            </a:ln>
            <a:effectLst/>
          </p:spPr>
          <p:txBody>
            <a:bodyPr/>
            <a:lstStyle/>
            <a:p>
              <a:endParaRPr lang="hu-HU"/>
            </a:p>
          </p:txBody>
        </p:sp>
        <p:sp>
          <p:nvSpPr>
            <p:cNvPr id="11444" name="Freeform 180"/>
            <p:cNvSpPr>
              <a:spLocks/>
            </p:cNvSpPr>
            <p:nvPr/>
          </p:nvSpPr>
          <p:spPr bwMode="auto">
            <a:xfrm>
              <a:off x="2093" y="1859"/>
              <a:ext cx="43" cy="18"/>
            </a:xfrm>
            <a:custGeom>
              <a:avLst/>
              <a:gdLst/>
              <a:ahLst/>
              <a:cxnLst>
                <a:cxn ang="0">
                  <a:pos x="40" y="0"/>
                </a:cxn>
                <a:cxn ang="0">
                  <a:pos x="0" y="10"/>
                </a:cxn>
                <a:cxn ang="0">
                  <a:pos x="2" y="17"/>
                </a:cxn>
                <a:cxn ang="0">
                  <a:pos x="42" y="8"/>
                </a:cxn>
                <a:cxn ang="0">
                  <a:pos x="40" y="0"/>
                </a:cxn>
              </a:cxnLst>
              <a:rect l="0" t="0" r="r" b="b"/>
              <a:pathLst>
                <a:path w="43" h="18">
                  <a:moveTo>
                    <a:pt x="40" y="0"/>
                  </a:moveTo>
                  <a:lnTo>
                    <a:pt x="0" y="10"/>
                  </a:lnTo>
                  <a:lnTo>
                    <a:pt x="2" y="17"/>
                  </a:lnTo>
                  <a:lnTo>
                    <a:pt x="42" y="8"/>
                  </a:lnTo>
                  <a:lnTo>
                    <a:pt x="40" y="0"/>
                  </a:lnTo>
                </a:path>
              </a:pathLst>
            </a:custGeom>
            <a:noFill/>
            <a:ln w="9525" cap="flat" cmpd="sng">
              <a:solidFill>
                <a:schemeClr val="tx2"/>
              </a:solidFill>
              <a:prstDash val="solid"/>
              <a:round/>
              <a:headEnd/>
              <a:tailEnd/>
            </a:ln>
            <a:effectLst/>
          </p:spPr>
          <p:txBody>
            <a:bodyPr/>
            <a:lstStyle/>
            <a:p>
              <a:endParaRPr lang="hu-HU"/>
            </a:p>
          </p:txBody>
        </p:sp>
        <p:sp>
          <p:nvSpPr>
            <p:cNvPr id="11445" name="Freeform 181"/>
            <p:cNvSpPr>
              <a:spLocks/>
            </p:cNvSpPr>
            <p:nvPr/>
          </p:nvSpPr>
          <p:spPr bwMode="auto">
            <a:xfrm>
              <a:off x="2128" y="1826"/>
              <a:ext cx="8" cy="36"/>
            </a:xfrm>
            <a:custGeom>
              <a:avLst/>
              <a:gdLst/>
              <a:ahLst/>
              <a:cxnLst>
                <a:cxn ang="0">
                  <a:pos x="0" y="35"/>
                </a:cxn>
                <a:cxn ang="0">
                  <a:pos x="0" y="0"/>
                </a:cxn>
                <a:cxn ang="0">
                  <a:pos x="7" y="0"/>
                </a:cxn>
                <a:cxn ang="0">
                  <a:pos x="7" y="35"/>
                </a:cxn>
                <a:cxn ang="0">
                  <a:pos x="0" y="35"/>
                </a:cxn>
              </a:cxnLst>
              <a:rect l="0" t="0" r="r" b="b"/>
              <a:pathLst>
                <a:path w="8" h="36">
                  <a:moveTo>
                    <a:pt x="0" y="35"/>
                  </a:moveTo>
                  <a:lnTo>
                    <a:pt x="0" y="0"/>
                  </a:lnTo>
                  <a:lnTo>
                    <a:pt x="7" y="0"/>
                  </a:lnTo>
                  <a:lnTo>
                    <a:pt x="7" y="35"/>
                  </a:lnTo>
                  <a:lnTo>
                    <a:pt x="0" y="35"/>
                  </a:lnTo>
                </a:path>
              </a:pathLst>
            </a:custGeom>
            <a:noFill/>
            <a:ln w="9525" cap="flat" cmpd="sng">
              <a:solidFill>
                <a:schemeClr val="tx2"/>
              </a:solidFill>
              <a:prstDash val="solid"/>
              <a:round/>
              <a:headEnd/>
              <a:tailEnd/>
            </a:ln>
            <a:effectLst/>
          </p:spPr>
          <p:txBody>
            <a:bodyPr/>
            <a:lstStyle/>
            <a:p>
              <a:endParaRPr lang="hu-HU"/>
            </a:p>
          </p:txBody>
        </p:sp>
      </p:grpSp>
      <p:grpSp>
        <p:nvGrpSpPr>
          <p:cNvPr id="11446" name="Group 182"/>
          <p:cNvGrpSpPr>
            <a:grpSpLocks/>
          </p:cNvGrpSpPr>
          <p:nvPr/>
        </p:nvGrpSpPr>
        <p:grpSpPr bwMode="auto">
          <a:xfrm>
            <a:off x="1935163" y="3556000"/>
            <a:ext cx="800100" cy="814388"/>
            <a:chOff x="1219" y="2240"/>
            <a:chExt cx="504" cy="513"/>
          </a:xfrm>
        </p:grpSpPr>
        <p:sp>
          <p:nvSpPr>
            <p:cNvPr id="11447" name="Oval 183"/>
            <p:cNvSpPr>
              <a:spLocks noChangeArrowheads="1"/>
            </p:cNvSpPr>
            <p:nvPr/>
          </p:nvSpPr>
          <p:spPr bwMode="auto">
            <a:xfrm>
              <a:off x="1312" y="2353"/>
              <a:ext cx="290" cy="284"/>
            </a:xfrm>
            <a:prstGeom prst="ellipse">
              <a:avLst/>
            </a:prstGeom>
            <a:noFill/>
            <a:ln w="9525">
              <a:solidFill>
                <a:schemeClr val="tx2"/>
              </a:solidFill>
              <a:round/>
              <a:headEnd/>
              <a:tailEnd/>
            </a:ln>
            <a:effectLst/>
          </p:spPr>
          <p:txBody>
            <a:bodyPr wrap="none" anchor="ctr"/>
            <a:lstStyle/>
            <a:p>
              <a:endParaRPr lang="hu-HU"/>
            </a:p>
          </p:txBody>
        </p:sp>
        <p:sp>
          <p:nvSpPr>
            <p:cNvPr id="11448" name="Oval 184" descr="Vastag átlós felfelé"/>
            <p:cNvSpPr>
              <a:spLocks noChangeArrowheads="1"/>
            </p:cNvSpPr>
            <p:nvPr/>
          </p:nvSpPr>
          <p:spPr bwMode="auto">
            <a:xfrm>
              <a:off x="1350" y="2417"/>
              <a:ext cx="140" cy="137"/>
            </a:xfrm>
            <a:prstGeom prst="ellipse">
              <a:avLst/>
            </a:prstGeom>
            <a:pattFill prst="wdUpDiag">
              <a:fgClr>
                <a:schemeClr val="tx2"/>
              </a:fgClr>
              <a:bgClr>
                <a:schemeClr val="bg1"/>
              </a:bgClr>
            </a:pattFill>
            <a:ln w="9525">
              <a:solidFill>
                <a:schemeClr val="tx2"/>
              </a:solidFill>
              <a:round/>
              <a:headEnd/>
              <a:tailEnd/>
            </a:ln>
            <a:effectLst/>
          </p:spPr>
          <p:txBody>
            <a:bodyPr wrap="none" anchor="ctr"/>
            <a:lstStyle/>
            <a:p>
              <a:endParaRPr lang="hu-HU"/>
            </a:p>
          </p:txBody>
        </p:sp>
        <p:sp>
          <p:nvSpPr>
            <p:cNvPr id="11449" name="Freeform 185"/>
            <p:cNvSpPr>
              <a:spLocks/>
            </p:cNvSpPr>
            <p:nvPr/>
          </p:nvSpPr>
          <p:spPr bwMode="auto">
            <a:xfrm>
              <a:off x="1446" y="2270"/>
              <a:ext cx="8" cy="93"/>
            </a:xfrm>
            <a:custGeom>
              <a:avLst/>
              <a:gdLst/>
              <a:ahLst/>
              <a:cxnLst>
                <a:cxn ang="0">
                  <a:pos x="0" y="0"/>
                </a:cxn>
                <a:cxn ang="0">
                  <a:pos x="0" y="92"/>
                </a:cxn>
                <a:cxn ang="0">
                  <a:pos x="7" y="92"/>
                </a:cxn>
                <a:cxn ang="0">
                  <a:pos x="7" y="0"/>
                </a:cxn>
                <a:cxn ang="0">
                  <a:pos x="0" y="0"/>
                </a:cxn>
              </a:cxnLst>
              <a:rect l="0" t="0" r="r" b="b"/>
              <a:pathLst>
                <a:path w="8" h="93">
                  <a:moveTo>
                    <a:pt x="0" y="0"/>
                  </a:moveTo>
                  <a:lnTo>
                    <a:pt x="0" y="92"/>
                  </a:lnTo>
                  <a:lnTo>
                    <a:pt x="7" y="92"/>
                  </a:lnTo>
                  <a:lnTo>
                    <a:pt x="7" y="0"/>
                  </a:lnTo>
                  <a:lnTo>
                    <a:pt x="0" y="0"/>
                  </a:lnTo>
                </a:path>
              </a:pathLst>
            </a:custGeom>
            <a:noFill/>
            <a:ln w="9525" cap="flat" cmpd="sng">
              <a:solidFill>
                <a:schemeClr val="tx2"/>
              </a:solidFill>
              <a:prstDash val="solid"/>
              <a:round/>
              <a:headEnd/>
              <a:tailEnd/>
            </a:ln>
            <a:effectLst/>
          </p:spPr>
          <p:txBody>
            <a:bodyPr/>
            <a:lstStyle/>
            <a:p>
              <a:endParaRPr lang="hu-HU"/>
            </a:p>
          </p:txBody>
        </p:sp>
        <p:sp>
          <p:nvSpPr>
            <p:cNvPr id="11450" name="Freeform 186"/>
            <p:cNvSpPr>
              <a:spLocks/>
            </p:cNvSpPr>
            <p:nvPr/>
          </p:nvSpPr>
          <p:spPr bwMode="auto">
            <a:xfrm>
              <a:off x="1405" y="2242"/>
              <a:ext cx="50" cy="34"/>
            </a:xfrm>
            <a:custGeom>
              <a:avLst/>
              <a:gdLst/>
              <a:ahLst/>
              <a:cxnLst>
                <a:cxn ang="0">
                  <a:pos x="0" y="6"/>
                </a:cxn>
                <a:cxn ang="0">
                  <a:pos x="45" y="33"/>
                </a:cxn>
                <a:cxn ang="0">
                  <a:pos x="49" y="27"/>
                </a:cxn>
                <a:cxn ang="0">
                  <a:pos x="4" y="0"/>
                </a:cxn>
                <a:cxn ang="0">
                  <a:pos x="0" y="6"/>
                </a:cxn>
              </a:cxnLst>
              <a:rect l="0" t="0" r="r" b="b"/>
              <a:pathLst>
                <a:path w="50" h="34">
                  <a:moveTo>
                    <a:pt x="0" y="6"/>
                  </a:moveTo>
                  <a:lnTo>
                    <a:pt x="45" y="33"/>
                  </a:lnTo>
                  <a:lnTo>
                    <a:pt x="49" y="27"/>
                  </a:lnTo>
                  <a:lnTo>
                    <a:pt x="4" y="0"/>
                  </a:lnTo>
                  <a:lnTo>
                    <a:pt x="0" y="6"/>
                  </a:lnTo>
                </a:path>
              </a:pathLst>
            </a:custGeom>
            <a:noFill/>
            <a:ln w="9525" cap="flat" cmpd="sng">
              <a:solidFill>
                <a:schemeClr val="tx2"/>
              </a:solidFill>
              <a:prstDash val="solid"/>
              <a:round/>
              <a:headEnd/>
              <a:tailEnd/>
            </a:ln>
            <a:effectLst/>
          </p:spPr>
          <p:txBody>
            <a:bodyPr/>
            <a:lstStyle/>
            <a:p>
              <a:endParaRPr lang="hu-HU"/>
            </a:p>
          </p:txBody>
        </p:sp>
        <p:sp>
          <p:nvSpPr>
            <p:cNvPr id="11451" name="Freeform 187"/>
            <p:cNvSpPr>
              <a:spLocks/>
            </p:cNvSpPr>
            <p:nvPr/>
          </p:nvSpPr>
          <p:spPr bwMode="auto">
            <a:xfrm>
              <a:off x="1452" y="2240"/>
              <a:ext cx="41" cy="38"/>
            </a:xfrm>
            <a:custGeom>
              <a:avLst/>
              <a:gdLst/>
              <a:ahLst/>
              <a:cxnLst>
                <a:cxn ang="0">
                  <a:pos x="0" y="32"/>
                </a:cxn>
                <a:cxn ang="0">
                  <a:pos x="35" y="0"/>
                </a:cxn>
                <a:cxn ang="0">
                  <a:pos x="40" y="5"/>
                </a:cxn>
                <a:cxn ang="0">
                  <a:pos x="6" y="37"/>
                </a:cxn>
                <a:cxn ang="0">
                  <a:pos x="0" y="32"/>
                </a:cxn>
              </a:cxnLst>
              <a:rect l="0" t="0" r="r" b="b"/>
              <a:pathLst>
                <a:path w="41" h="38">
                  <a:moveTo>
                    <a:pt x="0" y="32"/>
                  </a:moveTo>
                  <a:lnTo>
                    <a:pt x="35" y="0"/>
                  </a:lnTo>
                  <a:lnTo>
                    <a:pt x="40" y="5"/>
                  </a:lnTo>
                  <a:lnTo>
                    <a:pt x="6" y="37"/>
                  </a:lnTo>
                  <a:lnTo>
                    <a:pt x="0" y="32"/>
                  </a:lnTo>
                </a:path>
              </a:pathLst>
            </a:custGeom>
            <a:noFill/>
            <a:ln w="9525" cap="flat" cmpd="sng">
              <a:solidFill>
                <a:schemeClr val="tx2"/>
              </a:solidFill>
              <a:prstDash val="solid"/>
              <a:round/>
              <a:headEnd/>
              <a:tailEnd/>
            </a:ln>
            <a:effectLst/>
          </p:spPr>
          <p:txBody>
            <a:bodyPr/>
            <a:lstStyle/>
            <a:p>
              <a:endParaRPr lang="hu-HU"/>
            </a:p>
          </p:txBody>
        </p:sp>
        <p:sp>
          <p:nvSpPr>
            <p:cNvPr id="11452" name="Freeform 188"/>
            <p:cNvSpPr>
              <a:spLocks/>
            </p:cNvSpPr>
            <p:nvPr/>
          </p:nvSpPr>
          <p:spPr bwMode="auto">
            <a:xfrm>
              <a:off x="1557" y="2323"/>
              <a:ext cx="75" cy="66"/>
            </a:xfrm>
            <a:custGeom>
              <a:avLst/>
              <a:gdLst/>
              <a:ahLst/>
              <a:cxnLst>
                <a:cxn ang="0">
                  <a:pos x="0" y="59"/>
                </a:cxn>
                <a:cxn ang="0">
                  <a:pos x="69" y="0"/>
                </a:cxn>
                <a:cxn ang="0">
                  <a:pos x="74" y="6"/>
                </a:cxn>
                <a:cxn ang="0">
                  <a:pos x="5" y="65"/>
                </a:cxn>
                <a:cxn ang="0">
                  <a:pos x="0" y="59"/>
                </a:cxn>
              </a:cxnLst>
              <a:rect l="0" t="0" r="r" b="b"/>
              <a:pathLst>
                <a:path w="75" h="66">
                  <a:moveTo>
                    <a:pt x="0" y="59"/>
                  </a:moveTo>
                  <a:lnTo>
                    <a:pt x="69" y="0"/>
                  </a:lnTo>
                  <a:lnTo>
                    <a:pt x="74" y="6"/>
                  </a:lnTo>
                  <a:lnTo>
                    <a:pt x="5" y="65"/>
                  </a:lnTo>
                  <a:lnTo>
                    <a:pt x="0" y="59"/>
                  </a:lnTo>
                </a:path>
              </a:pathLst>
            </a:custGeom>
            <a:noFill/>
            <a:ln w="9525" cap="flat" cmpd="sng">
              <a:solidFill>
                <a:schemeClr val="tx2"/>
              </a:solidFill>
              <a:prstDash val="solid"/>
              <a:round/>
              <a:headEnd/>
              <a:tailEnd/>
            </a:ln>
            <a:effectLst/>
          </p:spPr>
          <p:txBody>
            <a:bodyPr/>
            <a:lstStyle/>
            <a:p>
              <a:endParaRPr lang="hu-HU"/>
            </a:p>
          </p:txBody>
        </p:sp>
        <p:sp>
          <p:nvSpPr>
            <p:cNvPr id="11453" name="Freeform 189"/>
            <p:cNvSpPr>
              <a:spLocks/>
            </p:cNvSpPr>
            <p:nvPr/>
          </p:nvSpPr>
          <p:spPr bwMode="auto">
            <a:xfrm>
              <a:off x="1620" y="2284"/>
              <a:ext cx="13" cy="38"/>
            </a:xfrm>
            <a:custGeom>
              <a:avLst/>
              <a:gdLst/>
              <a:ahLst/>
              <a:cxnLst>
                <a:cxn ang="0">
                  <a:pos x="5" y="37"/>
                </a:cxn>
                <a:cxn ang="0">
                  <a:pos x="0" y="1"/>
                </a:cxn>
                <a:cxn ang="0">
                  <a:pos x="7" y="0"/>
                </a:cxn>
                <a:cxn ang="0">
                  <a:pos x="12" y="36"/>
                </a:cxn>
                <a:cxn ang="0">
                  <a:pos x="5" y="37"/>
                </a:cxn>
              </a:cxnLst>
              <a:rect l="0" t="0" r="r" b="b"/>
              <a:pathLst>
                <a:path w="13" h="38">
                  <a:moveTo>
                    <a:pt x="5" y="37"/>
                  </a:moveTo>
                  <a:lnTo>
                    <a:pt x="0" y="1"/>
                  </a:lnTo>
                  <a:lnTo>
                    <a:pt x="7" y="0"/>
                  </a:lnTo>
                  <a:lnTo>
                    <a:pt x="12" y="36"/>
                  </a:lnTo>
                  <a:lnTo>
                    <a:pt x="5" y="37"/>
                  </a:lnTo>
                </a:path>
              </a:pathLst>
            </a:custGeom>
            <a:noFill/>
            <a:ln w="9525" cap="flat" cmpd="sng">
              <a:solidFill>
                <a:schemeClr val="tx2"/>
              </a:solidFill>
              <a:prstDash val="solid"/>
              <a:round/>
              <a:headEnd/>
              <a:tailEnd/>
            </a:ln>
            <a:effectLst/>
          </p:spPr>
          <p:txBody>
            <a:bodyPr/>
            <a:lstStyle/>
            <a:p>
              <a:endParaRPr lang="hu-HU"/>
            </a:p>
          </p:txBody>
        </p:sp>
        <p:sp>
          <p:nvSpPr>
            <p:cNvPr id="11454" name="Freeform 190"/>
            <p:cNvSpPr>
              <a:spLocks/>
            </p:cNvSpPr>
            <p:nvPr/>
          </p:nvSpPr>
          <p:spPr bwMode="auto">
            <a:xfrm>
              <a:off x="1626" y="2327"/>
              <a:ext cx="43" cy="8"/>
            </a:xfrm>
            <a:custGeom>
              <a:avLst/>
              <a:gdLst/>
              <a:ahLst/>
              <a:cxnLst>
                <a:cxn ang="0">
                  <a:pos x="0" y="7"/>
                </a:cxn>
                <a:cxn ang="0">
                  <a:pos x="42" y="7"/>
                </a:cxn>
                <a:cxn ang="0">
                  <a:pos x="42" y="0"/>
                </a:cxn>
                <a:cxn ang="0">
                  <a:pos x="0" y="0"/>
                </a:cxn>
                <a:cxn ang="0">
                  <a:pos x="0" y="7"/>
                </a:cxn>
              </a:cxnLst>
              <a:rect l="0" t="0" r="r" b="b"/>
              <a:pathLst>
                <a:path w="43" h="8">
                  <a:moveTo>
                    <a:pt x="0" y="7"/>
                  </a:moveTo>
                  <a:lnTo>
                    <a:pt x="42" y="7"/>
                  </a:lnTo>
                  <a:lnTo>
                    <a:pt x="42" y="0"/>
                  </a:lnTo>
                  <a:lnTo>
                    <a:pt x="0" y="0"/>
                  </a:lnTo>
                  <a:lnTo>
                    <a:pt x="0" y="7"/>
                  </a:lnTo>
                </a:path>
              </a:pathLst>
            </a:custGeom>
            <a:noFill/>
            <a:ln w="9525" cap="flat" cmpd="sng">
              <a:solidFill>
                <a:schemeClr val="tx2"/>
              </a:solidFill>
              <a:prstDash val="solid"/>
              <a:round/>
              <a:headEnd/>
              <a:tailEnd/>
            </a:ln>
            <a:effectLst/>
          </p:spPr>
          <p:txBody>
            <a:bodyPr/>
            <a:lstStyle/>
            <a:p>
              <a:endParaRPr lang="hu-HU"/>
            </a:p>
          </p:txBody>
        </p:sp>
        <p:sp>
          <p:nvSpPr>
            <p:cNvPr id="11455" name="Freeform 191"/>
            <p:cNvSpPr>
              <a:spLocks/>
            </p:cNvSpPr>
            <p:nvPr/>
          </p:nvSpPr>
          <p:spPr bwMode="auto">
            <a:xfrm>
              <a:off x="1550" y="2378"/>
              <a:ext cx="13" cy="19"/>
            </a:xfrm>
            <a:custGeom>
              <a:avLst/>
              <a:gdLst/>
              <a:ahLst/>
              <a:cxnLst>
                <a:cxn ang="0">
                  <a:pos x="6" y="0"/>
                </a:cxn>
                <a:cxn ang="0">
                  <a:pos x="0" y="15"/>
                </a:cxn>
                <a:cxn ang="0">
                  <a:pos x="7" y="18"/>
                </a:cxn>
                <a:cxn ang="0">
                  <a:pos x="12" y="3"/>
                </a:cxn>
                <a:cxn ang="0">
                  <a:pos x="6" y="0"/>
                </a:cxn>
              </a:cxnLst>
              <a:rect l="0" t="0" r="r" b="b"/>
              <a:pathLst>
                <a:path w="13" h="19">
                  <a:moveTo>
                    <a:pt x="6" y="0"/>
                  </a:moveTo>
                  <a:lnTo>
                    <a:pt x="0" y="15"/>
                  </a:lnTo>
                  <a:lnTo>
                    <a:pt x="7" y="18"/>
                  </a:lnTo>
                  <a:lnTo>
                    <a:pt x="12" y="3"/>
                  </a:lnTo>
                  <a:lnTo>
                    <a:pt x="6" y="0"/>
                  </a:lnTo>
                </a:path>
              </a:pathLst>
            </a:custGeom>
            <a:noFill/>
            <a:ln w="9525" cap="flat" cmpd="sng">
              <a:solidFill>
                <a:schemeClr val="tx2"/>
              </a:solidFill>
              <a:prstDash val="solid"/>
              <a:round/>
              <a:headEnd/>
              <a:tailEnd/>
            </a:ln>
            <a:effectLst/>
          </p:spPr>
          <p:txBody>
            <a:bodyPr/>
            <a:lstStyle/>
            <a:p>
              <a:endParaRPr lang="hu-HU"/>
            </a:p>
          </p:txBody>
        </p:sp>
        <p:sp>
          <p:nvSpPr>
            <p:cNvPr id="11456" name="Freeform 192"/>
            <p:cNvSpPr>
              <a:spLocks/>
            </p:cNvSpPr>
            <p:nvPr/>
          </p:nvSpPr>
          <p:spPr bwMode="auto">
            <a:xfrm>
              <a:off x="1594" y="2474"/>
              <a:ext cx="75" cy="8"/>
            </a:xfrm>
            <a:custGeom>
              <a:avLst/>
              <a:gdLst/>
              <a:ahLst/>
              <a:cxnLst>
                <a:cxn ang="0">
                  <a:pos x="0" y="7"/>
                </a:cxn>
                <a:cxn ang="0">
                  <a:pos x="74" y="7"/>
                </a:cxn>
                <a:cxn ang="0">
                  <a:pos x="74" y="0"/>
                </a:cxn>
                <a:cxn ang="0">
                  <a:pos x="0" y="0"/>
                </a:cxn>
                <a:cxn ang="0">
                  <a:pos x="0" y="7"/>
                </a:cxn>
              </a:cxnLst>
              <a:rect l="0" t="0" r="r" b="b"/>
              <a:pathLst>
                <a:path w="75" h="8">
                  <a:moveTo>
                    <a:pt x="0" y="7"/>
                  </a:moveTo>
                  <a:lnTo>
                    <a:pt x="74" y="7"/>
                  </a:lnTo>
                  <a:lnTo>
                    <a:pt x="74" y="0"/>
                  </a:lnTo>
                  <a:lnTo>
                    <a:pt x="0" y="0"/>
                  </a:lnTo>
                  <a:lnTo>
                    <a:pt x="0" y="7"/>
                  </a:lnTo>
                </a:path>
              </a:pathLst>
            </a:custGeom>
            <a:noFill/>
            <a:ln w="9525" cap="flat" cmpd="sng">
              <a:solidFill>
                <a:schemeClr val="tx2"/>
              </a:solidFill>
              <a:prstDash val="solid"/>
              <a:round/>
              <a:headEnd/>
              <a:tailEnd/>
            </a:ln>
            <a:effectLst/>
          </p:spPr>
          <p:txBody>
            <a:bodyPr/>
            <a:lstStyle/>
            <a:p>
              <a:endParaRPr lang="hu-HU"/>
            </a:p>
          </p:txBody>
        </p:sp>
        <p:sp>
          <p:nvSpPr>
            <p:cNvPr id="11457" name="Freeform 193"/>
            <p:cNvSpPr>
              <a:spLocks/>
            </p:cNvSpPr>
            <p:nvPr/>
          </p:nvSpPr>
          <p:spPr bwMode="auto">
            <a:xfrm>
              <a:off x="1663" y="2477"/>
              <a:ext cx="26" cy="10"/>
            </a:xfrm>
            <a:custGeom>
              <a:avLst/>
              <a:gdLst/>
              <a:ahLst/>
              <a:cxnLst>
                <a:cxn ang="0">
                  <a:pos x="0" y="2"/>
                </a:cxn>
                <a:cxn ang="0">
                  <a:pos x="24" y="0"/>
                </a:cxn>
                <a:cxn ang="0">
                  <a:pos x="25" y="7"/>
                </a:cxn>
                <a:cxn ang="0">
                  <a:pos x="1" y="9"/>
                </a:cxn>
                <a:cxn ang="0">
                  <a:pos x="0" y="2"/>
                </a:cxn>
              </a:cxnLst>
              <a:rect l="0" t="0" r="r" b="b"/>
              <a:pathLst>
                <a:path w="26" h="10">
                  <a:moveTo>
                    <a:pt x="0" y="2"/>
                  </a:moveTo>
                  <a:lnTo>
                    <a:pt x="24" y="0"/>
                  </a:lnTo>
                  <a:lnTo>
                    <a:pt x="25" y="7"/>
                  </a:lnTo>
                  <a:lnTo>
                    <a:pt x="1" y="9"/>
                  </a:lnTo>
                  <a:lnTo>
                    <a:pt x="0" y="2"/>
                  </a:lnTo>
                </a:path>
              </a:pathLst>
            </a:custGeom>
            <a:noFill/>
            <a:ln w="9525" cap="flat" cmpd="sng">
              <a:solidFill>
                <a:schemeClr val="tx2"/>
              </a:solidFill>
              <a:prstDash val="solid"/>
              <a:round/>
              <a:headEnd/>
              <a:tailEnd/>
            </a:ln>
            <a:effectLst/>
          </p:spPr>
          <p:txBody>
            <a:bodyPr/>
            <a:lstStyle/>
            <a:p>
              <a:endParaRPr lang="hu-HU"/>
            </a:p>
          </p:txBody>
        </p:sp>
        <p:sp>
          <p:nvSpPr>
            <p:cNvPr id="11458" name="Freeform 194"/>
            <p:cNvSpPr>
              <a:spLocks/>
            </p:cNvSpPr>
            <p:nvPr/>
          </p:nvSpPr>
          <p:spPr bwMode="auto">
            <a:xfrm>
              <a:off x="1682" y="2442"/>
              <a:ext cx="31" cy="39"/>
            </a:xfrm>
            <a:custGeom>
              <a:avLst/>
              <a:gdLst/>
              <a:ahLst/>
              <a:cxnLst>
                <a:cxn ang="0">
                  <a:pos x="0" y="34"/>
                </a:cxn>
                <a:cxn ang="0">
                  <a:pos x="24" y="0"/>
                </a:cxn>
                <a:cxn ang="0">
                  <a:pos x="30" y="4"/>
                </a:cxn>
                <a:cxn ang="0">
                  <a:pos x="6" y="38"/>
                </a:cxn>
                <a:cxn ang="0">
                  <a:pos x="0" y="34"/>
                </a:cxn>
              </a:cxnLst>
              <a:rect l="0" t="0" r="r" b="b"/>
              <a:pathLst>
                <a:path w="31" h="39">
                  <a:moveTo>
                    <a:pt x="0" y="34"/>
                  </a:moveTo>
                  <a:lnTo>
                    <a:pt x="24" y="0"/>
                  </a:lnTo>
                  <a:lnTo>
                    <a:pt x="30" y="4"/>
                  </a:lnTo>
                  <a:lnTo>
                    <a:pt x="6" y="38"/>
                  </a:lnTo>
                  <a:lnTo>
                    <a:pt x="0" y="34"/>
                  </a:lnTo>
                </a:path>
              </a:pathLst>
            </a:custGeom>
            <a:noFill/>
            <a:ln w="9525" cap="flat" cmpd="sng">
              <a:solidFill>
                <a:schemeClr val="tx2"/>
              </a:solidFill>
              <a:prstDash val="solid"/>
              <a:round/>
              <a:headEnd/>
              <a:tailEnd/>
            </a:ln>
            <a:effectLst/>
          </p:spPr>
          <p:txBody>
            <a:bodyPr/>
            <a:lstStyle/>
            <a:p>
              <a:endParaRPr lang="hu-HU"/>
            </a:p>
          </p:txBody>
        </p:sp>
        <p:sp>
          <p:nvSpPr>
            <p:cNvPr id="11459" name="Freeform 195"/>
            <p:cNvSpPr>
              <a:spLocks/>
            </p:cNvSpPr>
            <p:nvPr/>
          </p:nvSpPr>
          <p:spPr bwMode="auto">
            <a:xfrm>
              <a:off x="1682" y="2482"/>
              <a:ext cx="41" cy="37"/>
            </a:xfrm>
            <a:custGeom>
              <a:avLst/>
              <a:gdLst/>
              <a:ahLst/>
              <a:cxnLst>
                <a:cxn ang="0">
                  <a:pos x="0" y="6"/>
                </a:cxn>
                <a:cxn ang="0">
                  <a:pos x="35" y="36"/>
                </a:cxn>
                <a:cxn ang="0">
                  <a:pos x="40" y="30"/>
                </a:cxn>
                <a:cxn ang="0">
                  <a:pos x="5" y="0"/>
                </a:cxn>
                <a:cxn ang="0">
                  <a:pos x="0" y="6"/>
                </a:cxn>
              </a:cxnLst>
              <a:rect l="0" t="0" r="r" b="b"/>
              <a:pathLst>
                <a:path w="41" h="37">
                  <a:moveTo>
                    <a:pt x="0" y="6"/>
                  </a:moveTo>
                  <a:lnTo>
                    <a:pt x="35" y="36"/>
                  </a:lnTo>
                  <a:lnTo>
                    <a:pt x="40" y="30"/>
                  </a:lnTo>
                  <a:lnTo>
                    <a:pt x="5" y="0"/>
                  </a:lnTo>
                  <a:lnTo>
                    <a:pt x="0" y="6"/>
                  </a:lnTo>
                </a:path>
              </a:pathLst>
            </a:custGeom>
            <a:noFill/>
            <a:ln w="9525" cap="flat" cmpd="sng">
              <a:solidFill>
                <a:schemeClr val="tx2"/>
              </a:solidFill>
              <a:prstDash val="solid"/>
              <a:round/>
              <a:headEnd/>
              <a:tailEnd/>
            </a:ln>
            <a:effectLst/>
          </p:spPr>
          <p:txBody>
            <a:bodyPr/>
            <a:lstStyle/>
            <a:p>
              <a:endParaRPr lang="hu-HU"/>
            </a:p>
          </p:txBody>
        </p:sp>
        <p:sp>
          <p:nvSpPr>
            <p:cNvPr id="11460" name="Freeform 196"/>
            <p:cNvSpPr>
              <a:spLocks/>
            </p:cNvSpPr>
            <p:nvPr/>
          </p:nvSpPr>
          <p:spPr bwMode="auto">
            <a:xfrm>
              <a:off x="1454" y="2620"/>
              <a:ext cx="8" cy="97"/>
            </a:xfrm>
            <a:custGeom>
              <a:avLst/>
              <a:gdLst/>
              <a:ahLst/>
              <a:cxnLst>
                <a:cxn ang="0">
                  <a:pos x="0" y="0"/>
                </a:cxn>
                <a:cxn ang="0">
                  <a:pos x="0" y="96"/>
                </a:cxn>
                <a:cxn ang="0">
                  <a:pos x="7" y="96"/>
                </a:cxn>
                <a:cxn ang="0">
                  <a:pos x="7" y="0"/>
                </a:cxn>
                <a:cxn ang="0">
                  <a:pos x="0" y="0"/>
                </a:cxn>
              </a:cxnLst>
              <a:rect l="0" t="0" r="r" b="b"/>
              <a:pathLst>
                <a:path w="8" h="97">
                  <a:moveTo>
                    <a:pt x="0" y="0"/>
                  </a:moveTo>
                  <a:lnTo>
                    <a:pt x="0" y="96"/>
                  </a:lnTo>
                  <a:lnTo>
                    <a:pt x="7" y="96"/>
                  </a:lnTo>
                  <a:lnTo>
                    <a:pt x="7" y="0"/>
                  </a:lnTo>
                  <a:lnTo>
                    <a:pt x="0" y="0"/>
                  </a:lnTo>
                </a:path>
              </a:pathLst>
            </a:custGeom>
            <a:noFill/>
            <a:ln w="9525" cap="flat" cmpd="sng">
              <a:solidFill>
                <a:schemeClr val="tx2"/>
              </a:solidFill>
              <a:prstDash val="solid"/>
              <a:round/>
              <a:headEnd/>
              <a:tailEnd/>
            </a:ln>
            <a:effectLst/>
          </p:spPr>
          <p:txBody>
            <a:bodyPr/>
            <a:lstStyle/>
            <a:p>
              <a:endParaRPr lang="hu-HU"/>
            </a:p>
          </p:txBody>
        </p:sp>
        <p:sp>
          <p:nvSpPr>
            <p:cNvPr id="11461" name="Freeform 197"/>
            <p:cNvSpPr>
              <a:spLocks/>
            </p:cNvSpPr>
            <p:nvPr/>
          </p:nvSpPr>
          <p:spPr bwMode="auto">
            <a:xfrm>
              <a:off x="1414" y="2713"/>
              <a:ext cx="34" cy="40"/>
            </a:xfrm>
            <a:custGeom>
              <a:avLst/>
              <a:gdLst/>
              <a:ahLst/>
              <a:cxnLst>
                <a:cxn ang="0">
                  <a:pos x="27" y="0"/>
                </a:cxn>
                <a:cxn ang="0">
                  <a:pos x="0" y="35"/>
                </a:cxn>
                <a:cxn ang="0">
                  <a:pos x="6" y="39"/>
                </a:cxn>
                <a:cxn ang="0">
                  <a:pos x="33" y="5"/>
                </a:cxn>
                <a:cxn ang="0">
                  <a:pos x="27" y="0"/>
                </a:cxn>
              </a:cxnLst>
              <a:rect l="0" t="0" r="r" b="b"/>
              <a:pathLst>
                <a:path w="34" h="40">
                  <a:moveTo>
                    <a:pt x="27" y="0"/>
                  </a:moveTo>
                  <a:lnTo>
                    <a:pt x="0" y="35"/>
                  </a:lnTo>
                  <a:lnTo>
                    <a:pt x="6" y="39"/>
                  </a:lnTo>
                  <a:lnTo>
                    <a:pt x="33" y="5"/>
                  </a:lnTo>
                  <a:lnTo>
                    <a:pt x="27" y="0"/>
                  </a:lnTo>
                </a:path>
              </a:pathLst>
            </a:custGeom>
            <a:noFill/>
            <a:ln w="9525" cap="flat" cmpd="sng">
              <a:solidFill>
                <a:schemeClr val="tx2"/>
              </a:solidFill>
              <a:prstDash val="solid"/>
              <a:round/>
              <a:headEnd/>
              <a:tailEnd/>
            </a:ln>
            <a:effectLst/>
          </p:spPr>
          <p:txBody>
            <a:bodyPr/>
            <a:lstStyle/>
            <a:p>
              <a:endParaRPr lang="hu-HU"/>
            </a:p>
          </p:txBody>
        </p:sp>
        <p:sp>
          <p:nvSpPr>
            <p:cNvPr id="11462" name="Freeform 198"/>
            <p:cNvSpPr>
              <a:spLocks/>
            </p:cNvSpPr>
            <p:nvPr/>
          </p:nvSpPr>
          <p:spPr bwMode="auto">
            <a:xfrm>
              <a:off x="1460" y="2718"/>
              <a:ext cx="28" cy="35"/>
            </a:xfrm>
            <a:custGeom>
              <a:avLst/>
              <a:gdLst/>
              <a:ahLst/>
              <a:cxnLst>
                <a:cxn ang="0">
                  <a:pos x="0" y="5"/>
                </a:cxn>
                <a:cxn ang="0">
                  <a:pos x="21" y="34"/>
                </a:cxn>
                <a:cxn ang="0">
                  <a:pos x="27" y="30"/>
                </a:cxn>
                <a:cxn ang="0">
                  <a:pos x="6" y="0"/>
                </a:cxn>
                <a:cxn ang="0">
                  <a:pos x="0" y="5"/>
                </a:cxn>
              </a:cxnLst>
              <a:rect l="0" t="0" r="r" b="b"/>
              <a:pathLst>
                <a:path w="28" h="35">
                  <a:moveTo>
                    <a:pt x="0" y="5"/>
                  </a:moveTo>
                  <a:lnTo>
                    <a:pt x="21" y="34"/>
                  </a:lnTo>
                  <a:lnTo>
                    <a:pt x="27" y="30"/>
                  </a:lnTo>
                  <a:lnTo>
                    <a:pt x="6" y="0"/>
                  </a:lnTo>
                  <a:lnTo>
                    <a:pt x="0" y="5"/>
                  </a:lnTo>
                </a:path>
              </a:pathLst>
            </a:custGeom>
            <a:noFill/>
            <a:ln w="9525" cap="flat" cmpd="sng">
              <a:solidFill>
                <a:schemeClr val="tx2"/>
              </a:solidFill>
              <a:prstDash val="solid"/>
              <a:round/>
              <a:headEnd/>
              <a:tailEnd/>
            </a:ln>
            <a:effectLst/>
          </p:spPr>
          <p:txBody>
            <a:bodyPr/>
            <a:lstStyle/>
            <a:p>
              <a:endParaRPr lang="hu-HU"/>
            </a:p>
          </p:txBody>
        </p:sp>
        <p:sp>
          <p:nvSpPr>
            <p:cNvPr id="11463" name="Freeform 199"/>
            <p:cNvSpPr>
              <a:spLocks/>
            </p:cNvSpPr>
            <p:nvPr/>
          </p:nvSpPr>
          <p:spPr bwMode="auto">
            <a:xfrm>
              <a:off x="1567" y="2566"/>
              <a:ext cx="73" cy="61"/>
            </a:xfrm>
            <a:custGeom>
              <a:avLst/>
              <a:gdLst/>
              <a:ahLst/>
              <a:cxnLst>
                <a:cxn ang="0">
                  <a:pos x="0" y="6"/>
                </a:cxn>
                <a:cxn ang="0">
                  <a:pos x="67" y="60"/>
                </a:cxn>
                <a:cxn ang="0">
                  <a:pos x="72" y="54"/>
                </a:cxn>
                <a:cxn ang="0">
                  <a:pos x="5" y="0"/>
                </a:cxn>
                <a:cxn ang="0">
                  <a:pos x="0" y="6"/>
                </a:cxn>
              </a:cxnLst>
              <a:rect l="0" t="0" r="r" b="b"/>
              <a:pathLst>
                <a:path w="73" h="61">
                  <a:moveTo>
                    <a:pt x="0" y="6"/>
                  </a:moveTo>
                  <a:lnTo>
                    <a:pt x="67" y="60"/>
                  </a:lnTo>
                  <a:lnTo>
                    <a:pt x="72" y="54"/>
                  </a:lnTo>
                  <a:lnTo>
                    <a:pt x="5" y="0"/>
                  </a:lnTo>
                  <a:lnTo>
                    <a:pt x="0" y="6"/>
                  </a:lnTo>
                </a:path>
              </a:pathLst>
            </a:custGeom>
            <a:noFill/>
            <a:ln w="9525" cap="flat" cmpd="sng">
              <a:solidFill>
                <a:schemeClr val="tx2"/>
              </a:solidFill>
              <a:prstDash val="solid"/>
              <a:round/>
              <a:headEnd/>
              <a:tailEnd/>
            </a:ln>
            <a:effectLst/>
          </p:spPr>
          <p:txBody>
            <a:bodyPr/>
            <a:lstStyle/>
            <a:p>
              <a:endParaRPr lang="hu-HU"/>
            </a:p>
          </p:txBody>
        </p:sp>
        <p:sp>
          <p:nvSpPr>
            <p:cNvPr id="11464" name="Freeform 200"/>
            <p:cNvSpPr>
              <a:spLocks/>
            </p:cNvSpPr>
            <p:nvPr/>
          </p:nvSpPr>
          <p:spPr bwMode="auto">
            <a:xfrm>
              <a:off x="1636" y="2612"/>
              <a:ext cx="37" cy="15"/>
            </a:xfrm>
            <a:custGeom>
              <a:avLst/>
              <a:gdLst/>
              <a:ahLst/>
              <a:cxnLst>
                <a:cxn ang="0">
                  <a:pos x="0" y="7"/>
                </a:cxn>
                <a:cxn ang="0">
                  <a:pos x="34" y="0"/>
                </a:cxn>
                <a:cxn ang="0">
                  <a:pos x="36" y="7"/>
                </a:cxn>
                <a:cxn ang="0">
                  <a:pos x="1" y="14"/>
                </a:cxn>
                <a:cxn ang="0">
                  <a:pos x="0" y="7"/>
                </a:cxn>
              </a:cxnLst>
              <a:rect l="0" t="0" r="r" b="b"/>
              <a:pathLst>
                <a:path w="37" h="15">
                  <a:moveTo>
                    <a:pt x="0" y="7"/>
                  </a:moveTo>
                  <a:lnTo>
                    <a:pt x="34" y="0"/>
                  </a:lnTo>
                  <a:lnTo>
                    <a:pt x="36" y="7"/>
                  </a:lnTo>
                  <a:lnTo>
                    <a:pt x="1" y="14"/>
                  </a:lnTo>
                  <a:lnTo>
                    <a:pt x="0" y="7"/>
                  </a:lnTo>
                </a:path>
              </a:pathLst>
            </a:custGeom>
            <a:noFill/>
            <a:ln w="9525" cap="flat" cmpd="sng">
              <a:solidFill>
                <a:schemeClr val="tx2"/>
              </a:solidFill>
              <a:prstDash val="solid"/>
              <a:round/>
              <a:headEnd/>
              <a:tailEnd/>
            </a:ln>
            <a:effectLst/>
          </p:spPr>
          <p:txBody>
            <a:bodyPr/>
            <a:lstStyle/>
            <a:p>
              <a:endParaRPr lang="hu-HU"/>
            </a:p>
          </p:txBody>
        </p:sp>
        <p:sp>
          <p:nvSpPr>
            <p:cNvPr id="11465" name="Freeform 201"/>
            <p:cNvSpPr>
              <a:spLocks/>
            </p:cNvSpPr>
            <p:nvPr/>
          </p:nvSpPr>
          <p:spPr bwMode="auto">
            <a:xfrm>
              <a:off x="1622" y="2627"/>
              <a:ext cx="11" cy="46"/>
            </a:xfrm>
            <a:custGeom>
              <a:avLst/>
              <a:gdLst/>
              <a:ahLst/>
              <a:cxnLst>
                <a:cxn ang="0">
                  <a:pos x="3" y="0"/>
                </a:cxn>
                <a:cxn ang="0">
                  <a:pos x="0" y="44"/>
                </a:cxn>
                <a:cxn ang="0">
                  <a:pos x="8" y="45"/>
                </a:cxn>
                <a:cxn ang="0">
                  <a:pos x="10" y="1"/>
                </a:cxn>
                <a:cxn ang="0">
                  <a:pos x="3" y="0"/>
                </a:cxn>
              </a:cxnLst>
              <a:rect l="0" t="0" r="r" b="b"/>
              <a:pathLst>
                <a:path w="11" h="46">
                  <a:moveTo>
                    <a:pt x="3" y="0"/>
                  </a:moveTo>
                  <a:lnTo>
                    <a:pt x="0" y="44"/>
                  </a:lnTo>
                  <a:lnTo>
                    <a:pt x="8" y="45"/>
                  </a:lnTo>
                  <a:lnTo>
                    <a:pt x="10" y="1"/>
                  </a:lnTo>
                  <a:lnTo>
                    <a:pt x="3" y="0"/>
                  </a:lnTo>
                </a:path>
              </a:pathLst>
            </a:custGeom>
            <a:noFill/>
            <a:ln w="9525" cap="flat" cmpd="sng">
              <a:solidFill>
                <a:schemeClr val="tx2"/>
              </a:solidFill>
              <a:prstDash val="solid"/>
              <a:round/>
              <a:headEnd/>
              <a:tailEnd/>
            </a:ln>
            <a:effectLst/>
          </p:spPr>
          <p:txBody>
            <a:bodyPr/>
            <a:lstStyle/>
            <a:p>
              <a:endParaRPr lang="hu-HU"/>
            </a:p>
          </p:txBody>
        </p:sp>
        <p:sp>
          <p:nvSpPr>
            <p:cNvPr id="11466" name="Freeform 202"/>
            <p:cNvSpPr>
              <a:spLocks/>
            </p:cNvSpPr>
            <p:nvPr/>
          </p:nvSpPr>
          <p:spPr bwMode="auto">
            <a:xfrm>
              <a:off x="1268" y="2566"/>
              <a:ext cx="73" cy="65"/>
            </a:xfrm>
            <a:custGeom>
              <a:avLst/>
              <a:gdLst/>
              <a:ahLst/>
              <a:cxnLst>
                <a:cxn ang="0">
                  <a:pos x="67" y="0"/>
                </a:cxn>
                <a:cxn ang="0">
                  <a:pos x="0" y="58"/>
                </a:cxn>
                <a:cxn ang="0">
                  <a:pos x="5" y="64"/>
                </a:cxn>
                <a:cxn ang="0">
                  <a:pos x="72" y="5"/>
                </a:cxn>
                <a:cxn ang="0">
                  <a:pos x="67" y="0"/>
                </a:cxn>
              </a:cxnLst>
              <a:rect l="0" t="0" r="r" b="b"/>
              <a:pathLst>
                <a:path w="73" h="65">
                  <a:moveTo>
                    <a:pt x="67" y="0"/>
                  </a:moveTo>
                  <a:lnTo>
                    <a:pt x="0" y="58"/>
                  </a:lnTo>
                  <a:lnTo>
                    <a:pt x="5" y="64"/>
                  </a:lnTo>
                  <a:lnTo>
                    <a:pt x="72" y="5"/>
                  </a:lnTo>
                  <a:lnTo>
                    <a:pt x="67" y="0"/>
                  </a:lnTo>
                </a:path>
              </a:pathLst>
            </a:custGeom>
            <a:noFill/>
            <a:ln w="9525" cap="flat" cmpd="sng">
              <a:solidFill>
                <a:schemeClr val="tx2"/>
              </a:solidFill>
              <a:prstDash val="solid"/>
              <a:round/>
              <a:headEnd/>
              <a:tailEnd/>
            </a:ln>
            <a:effectLst/>
          </p:spPr>
          <p:txBody>
            <a:bodyPr/>
            <a:lstStyle/>
            <a:p>
              <a:endParaRPr lang="hu-HU"/>
            </a:p>
          </p:txBody>
        </p:sp>
        <p:sp>
          <p:nvSpPr>
            <p:cNvPr id="11467" name="Freeform 203"/>
            <p:cNvSpPr>
              <a:spLocks/>
            </p:cNvSpPr>
            <p:nvPr/>
          </p:nvSpPr>
          <p:spPr bwMode="auto">
            <a:xfrm>
              <a:off x="1222" y="2616"/>
              <a:ext cx="50" cy="16"/>
            </a:xfrm>
            <a:custGeom>
              <a:avLst/>
              <a:gdLst/>
              <a:ahLst/>
              <a:cxnLst>
                <a:cxn ang="0">
                  <a:pos x="48" y="15"/>
                </a:cxn>
                <a:cxn ang="0">
                  <a:pos x="0" y="8"/>
                </a:cxn>
                <a:cxn ang="0">
                  <a:pos x="1" y="0"/>
                </a:cxn>
                <a:cxn ang="0">
                  <a:pos x="49" y="8"/>
                </a:cxn>
                <a:cxn ang="0">
                  <a:pos x="48" y="15"/>
                </a:cxn>
              </a:cxnLst>
              <a:rect l="0" t="0" r="r" b="b"/>
              <a:pathLst>
                <a:path w="50" h="16">
                  <a:moveTo>
                    <a:pt x="48" y="15"/>
                  </a:moveTo>
                  <a:lnTo>
                    <a:pt x="0" y="8"/>
                  </a:lnTo>
                  <a:lnTo>
                    <a:pt x="1" y="0"/>
                  </a:lnTo>
                  <a:lnTo>
                    <a:pt x="49" y="8"/>
                  </a:lnTo>
                  <a:lnTo>
                    <a:pt x="48" y="15"/>
                  </a:lnTo>
                </a:path>
              </a:pathLst>
            </a:custGeom>
            <a:noFill/>
            <a:ln w="9525" cap="flat" cmpd="sng">
              <a:solidFill>
                <a:schemeClr val="tx2"/>
              </a:solidFill>
              <a:prstDash val="solid"/>
              <a:round/>
              <a:headEnd/>
              <a:tailEnd/>
            </a:ln>
            <a:effectLst/>
          </p:spPr>
          <p:txBody>
            <a:bodyPr/>
            <a:lstStyle/>
            <a:p>
              <a:endParaRPr lang="hu-HU"/>
            </a:p>
          </p:txBody>
        </p:sp>
        <p:sp>
          <p:nvSpPr>
            <p:cNvPr id="11468" name="Freeform 204"/>
            <p:cNvSpPr>
              <a:spLocks/>
            </p:cNvSpPr>
            <p:nvPr/>
          </p:nvSpPr>
          <p:spPr bwMode="auto">
            <a:xfrm>
              <a:off x="1259" y="2636"/>
              <a:ext cx="16" cy="35"/>
            </a:xfrm>
            <a:custGeom>
              <a:avLst/>
              <a:gdLst/>
              <a:ahLst/>
              <a:cxnLst>
                <a:cxn ang="0">
                  <a:pos x="0" y="2"/>
                </a:cxn>
                <a:cxn ang="0">
                  <a:pos x="8" y="34"/>
                </a:cxn>
                <a:cxn ang="0">
                  <a:pos x="15" y="32"/>
                </a:cxn>
                <a:cxn ang="0">
                  <a:pos x="7" y="0"/>
                </a:cxn>
                <a:cxn ang="0">
                  <a:pos x="0" y="2"/>
                </a:cxn>
              </a:cxnLst>
              <a:rect l="0" t="0" r="r" b="b"/>
              <a:pathLst>
                <a:path w="16" h="35">
                  <a:moveTo>
                    <a:pt x="0" y="2"/>
                  </a:moveTo>
                  <a:lnTo>
                    <a:pt x="8" y="34"/>
                  </a:lnTo>
                  <a:lnTo>
                    <a:pt x="15" y="32"/>
                  </a:lnTo>
                  <a:lnTo>
                    <a:pt x="7" y="0"/>
                  </a:lnTo>
                  <a:lnTo>
                    <a:pt x="0" y="2"/>
                  </a:lnTo>
                </a:path>
              </a:pathLst>
            </a:custGeom>
            <a:noFill/>
            <a:ln w="9525" cap="flat" cmpd="sng">
              <a:solidFill>
                <a:schemeClr val="tx2"/>
              </a:solidFill>
              <a:prstDash val="solid"/>
              <a:round/>
              <a:headEnd/>
              <a:tailEnd/>
            </a:ln>
            <a:effectLst/>
          </p:spPr>
          <p:txBody>
            <a:bodyPr/>
            <a:lstStyle/>
            <a:p>
              <a:endParaRPr lang="hu-HU"/>
            </a:p>
          </p:txBody>
        </p:sp>
        <p:sp>
          <p:nvSpPr>
            <p:cNvPr id="11469" name="Freeform 205"/>
            <p:cNvSpPr>
              <a:spLocks/>
            </p:cNvSpPr>
            <p:nvPr/>
          </p:nvSpPr>
          <p:spPr bwMode="auto">
            <a:xfrm>
              <a:off x="1258" y="2364"/>
              <a:ext cx="85" cy="55"/>
            </a:xfrm>
            <a:custGeom>
              <a:avLst/>
              <a:gdLst/>
              <a:ahLst/>
              <a:cxnLst>
                <a:cxn ang="0">
                  <a:pos x="80" y="54"/>
                </a:cxn>
                <a:cxn ang="0">
                  <a:pos x="0" y="7"/>
                </a:cxn>
                <a:cxn ang="0">
                  <a:pos x="4" y="0"/>
                </a:cxn>
                <a:cxn ang="0">
                  <a:pos x="84" y="47"/>
                </a:cxn>
                <a:cxn ang="0">
                  <a:pos x="80" y="54"/>
                </a:cxn>
              </a:cxnLst>
              <a:rect l="0" t="0" r="r" b="b"/>
              <a:pathLst>
                <a:path w="85" h="55">
                  <a:moveTo>
                    <a:pt x="80" y="54"/>
                  </a:moveTo>
                  <a:lnTo>
                    <a:pt x="0" y="7"/>
                  </a:lnTo>
                  <a:lnTo>
                    <a:pt x="4" y="0"/>
                  </a:lnTo>
                  <a:lnTo>
                    <a:pt x="84" y="47"/>
                  </a:lnTo>
                  <a:lnTo>
                    <a:pt x="80" y="54"/>
                  </a:lnTo>
                </a:path>
              </a:pathLst>
            </a:custGeom>
            <a:noFill/>
            <a:ln w="9525" cap="flat" cmpd="sng">
              <a:solidFill>
                <a:schemeClr val="tx2"/>
              </a:solidFill>
              <a:prstDash val="solid"/>
              <a:round/>
              <a:headEnd/>
              <a:tailEnd/>
            </a:ln>
            <a:effectLst/>
          </p:spPr>
          <p:txBody>
            <a:bodyPr/>
            <a:lstStyle/>
            <a:p>
              <a:endParaRPr lang="hu-HU"/>
            </a:p>
          </p:txBody>
        </p:sp>
        <p:sp>
          <p:nvSpPr>
            <p:cNvPr id="11470" name="Freeform 206"/>
            <p:cNvSpPr>
              <a:spLocks/>
            </p:cNvSpPr>
            <p:nvPr/>
          </p:nvSpPr>
          <p:spPr bwMode="auto">
            <a:xfrm>
              <a:off x="1219" y="2364"/>
              <a:ext cx="43" cy="18"/>
            </a:xfrm>
            <a:custGeom>
              <a:avLst/>
              <a:gdLst/>
              <a:ahLst/>
              <a:cxnLst>
                <a:cxn ang="0">
                  <a:pos x="40" y="0"/>
                </a:cxn>
                <a:cxn ang="0">
                  <a:pos x="0" y="10"/>
                </a:cxn>
                <a:cxn ang="0">
                  <a:pos x="2" y="17"/>
                </a:cxn>
                <a:cxn ang="0">
                  <a:pos x="42" y="7"/>
                </a:cxn>
                <a:cxn ang="0">
                  <a:pos x="40" y="0"/>
                </a:cxn>
              </a:cxnLst>
              <a:rect l="0" t="0" r="r" b="b"/>
              <a:pathLst>
                <a:path w="43" h="18">
                  <a:moveTo>
                    <a:pt x="40" y="0"/>
                  </a:moveTo>
                  <a:lnTo>
                    <a:pt x="0" y="10"/>
                  </a:lnTo>
                  <a:lnTo>
                    <a:pt x="2" y="17"/>
                  </a:lnTo>
                  <a:lnTo>
                    <a:pt x="42" y="7"/>
                  </a:lnTo>
                  <a:lnTo>
                    <a:pt x="40" y="0"/>
                  </a:lnTo>
                </a:path>
              </a:pathLst>
            </a:custGeom>
            <a:noFill/>
            <a:ln w="9525" cap="flat" cmpd="sng">
              <a:solidFill>
                <a:schemeClr val="tx2"/>
              </a:solidFill>
              <a:prstDash val="solid"/>
              <a:round/>
              <a:headEnd/>
              <a:tailEnd/>
            </a:ln>
            <a:effectLst/>
          </p:spPr>
          <p:txBody>
            <a:bodyPr/>
            <a:lstStyle/>
            <a:p>
              <a:endParaRPr lang="hu-HU"/>
            </a:p>
          </p:txBody>
        </p:sp>
        <p:sp>
          <p:nvSpPr>
            <p:cNvPr id="11471" name="Freeform 207"/>
            <p:cNvSpPr>
              <a:spLocks/>
            </p:cNvSpPr>
            <p:nvPr/>
          </p:nvSpPr>
          <p:spPr bwMode="auto">
            <a:xfrm>
              <a:off x="1254" y="2331"/>
              <a:ext cx="8" cy="35"/>
            </a:xfrm>
            <a:custGeom>
              <a:avLst/>
              <a:gdLst/>
              <a:ahLst/>
              <a:cxnLst>
                <a:cxn ang="0">
                  <a:pos x="0" y="34"/>
                </a:cxn>
                <a:cxn ang="0">
                  <a:pos x="0" y="0"/>
                </a:cxn>
                <a:cxn ang="0">
                  <a:pos x="7" y="0"/>
                </a:cxn>
                <a:cxn ang="0">
                  <a:pos x="7" y="34"/>
                </a:cxn>
                <a:cxn ang="0">
                  <a:pos x="0" y="34"/>
                </a:cxn>
              </a:cxnLst>
              <a:rect l="0" t="0" r="r" b="b"/>
              <a:pathLst>
                <a:path w="8" h="35">
                  <a:moveTo>
                    <a:pt x="0" y="34"/>
                  </a:moveTo>
                  <a:lnTo>
                    <a:pt x="0" y="0"/>
                  </a:lnTo>
                  <a:lnTo>
                    <a:pt x="7" y="0"/>
                  </a:lnTo>
                  <a:lnTo>
                    <a:pt x="7" y="34"/>
                  </a:lnTo>
                  <a:lnTo>
                    <a:pt x="0" y="34"/>
                  </a:lnTo>
                </a:path>
              </a:pathLst>
            </a:custGeom>
            <a:noFill/>
            <a:ln w="9525" cap="flat" cmpd="sng">
              <a:solidFill>
                <a:schemeClr val="tx2"/>
              </a:solidFill>
              <a:prstDash val="solid"/>
              <a:round/>
              <a:headEnd/>
              <a:tailEnd/>
            </a:ln>
            <a:effectLst/>
          </p:spPr>
          <p:txBody>
            <a:bodyPr/>
            <a:lstStyle/>
            <a:p>
              <a:endParaRPr lang="hu-HU"/>
            </a:p>
          </p:txBody>
        </p:sp>
      </p:grpSp>
      <p:grpSp>
        <p:nvGrpSpPr>
          <p:cNvPr id="11472" name="Group 208"/>
          <p:cNvGrpSpPr>
            <a:grpSpLocks/>
          </p:cNvGrpSpPr>
          <p:nvPr/>
        </p:nvGrpSpPr>
        <p:grpSpPr bwMode="auto">
          <a:xfrm>
            <a:off x="3344863" y="4268788"/>
            <a:ext cx="800100" cy="815975"/>
            <a:chOff x="2107" y="2689"/>
            <a:chExt cx="504" cy="514"/>
          </a:xfrm>
        </p:grpSpPr>
        <p:sp>
          <p:nvSpPr>
            <p:cNvPr id="11473" name="Oval 209"/>
            <p:cNvSpPr>
              <a:spLocks noChangeArrowheads="1"/>
            </p:cNvSpPr>
            <p:nvPr/>
          </p:nvSpPr>
          <p:spPr bwMode="auto">
            <a:xfrm>
              <a:off x="2200" y="2802"/>
              <a:ext cx="290" cy="284"/>
            </a:xfrm>
            <a:prstGeom prst="ellipse">
              <a:avLst/>
            </a:prstGeom>
            <a:noFill/>
            <a:ln w="9525">
              <a:solidFill>
                <a:schemeClr val="tx2"/>
              </a:solidFill>
              <a:round/>
              <a:headEnd/>
              <a:tailEnd/>
            </a:ln>
            <a:effectLst/>
          </p:spPr>
          <p:txBody>
            <a:bodyPr wrap="none" anchor="ctr"/>
            <a:lstStyle/>
            <a:p>
              <a:endParaRPr lang="hu-HU"/>
            </a:p>
          </p:txBody>
        </p:sp>
        <p:sp>
          <p:nvSpPr>
            <p:cNvPr id="11474" name="Oval 210" descr="Vastag átlós felfelé"/>
            <p:cNvSpPr>
              <a:spLocks noChangeArrowheads="1"/>
            </p:cNvSpPr>
            <p:nvPr/>
          </p:nvSpPr>
          <p:spPr bwMode="auto">
            <a:xfrm>
              <a:off x="2238" y="2866"/>
              <a:ext cx="140" cy="137"/>
            </a:xfrm>
            <a:prstGeom prst="ellipse">
              <a:avLst/>
            </a:prstGeom>
            <a:pattFill prst="wdUpDiag">
              <a:fgClr>
                <a:schemeClr val="tx2"/>
              </a:fgClr>
              <a:bgClr>
                <a:schemeClr val="bg1"/>
              </a:bgClr>
            </a:pattFill>
            <a:ln w="9525">
              <a:solidFill>
                <a:schemeClr val="tx2"/>
              </a:solidFill>
              <a:round/>
              <a:headEnd/>
              <a:tailEnd/>
            </a:ln>
            <a:effectLst/>
          </p:spPr>
          <p:txBody>
            <a:bodyPr wrap="none" anchor="ctr"/>
            <a:lstStyle/>
            <a:p>
              <a:endParaRPr lang="hu-HU"/>
            </a:p>
          </p:txBody>
        </p:sp>
        <p:sp>
          <p:nvSpPr>
            <p:cNvPr id="11475" name="Freeform 211"/>
            <p:cNvSpPr>
              <a:spLocks/>
            </p:cNvSpPr>
            <p:nvPr/>
          </p:nvSpPr>
          <p:spPr bwMode="auto">
            <a:xfrm>
              <a:off x="2334" y="2719"/>
              <a:ext cx="8" cy="94"/>
            </a:xfrm>
            <a:custGeom>
              <a:avLst/>
              <a:gdLst/>
              <a:ahLst/>
              <a:cxnLst>
                <a:cxn ang="0">
                  <a:pos x="0" y="0"/>
                </a:cxn>
                <a:cxn ang="0">
                  <a:pos x="0" y="93"/>
                </a:cxn>
                <a:cxn ang="0">
                  <a:pos x="7" y="93"/>
                </a:cxn>
                <a:cxn ang="0">
                  <a:pos x="7" y="0"/>
                </a:cxn>
                <a:cxn ang="0">
                  <a:pos x="0" y="0"/>
                </a:cxn>
              </a:cxnLst>
              <a:rect l="0" t="0" r="r" b="b"/>
              <a:pathLst>
                <a:path w="8" h="94">
                  <a:moveTo>
                    <a:pt x="0" y="0"/>
                  </a:moveTo>
                  <a:lnTo>
                    <a:pt x="0" y="93"/>
                  </a:lnTo>
                  <a:lnTo>
                    <a:pt x="7" y="93"/>
                  </a:lnTo>
                  <a:lnTo>
                    <a:pt x="7" y="0"/>
                  </a:lnTo>
                  <a:lnTo>
                    <a:pt x="0" y="0"/>
                  </a:lnTo>
                </a:path>
              </a:pathLst>
            </a:custGeom>
            <a:noFill/>
            <a:ln w="9525" cap="flat" cmpd="sng">
              <a:solidFill>
                <a:schemeClr val="tx2"/>
              </a:solidFill>
              <a:prstDash val="solid"/>
              <a:round/>
              <a:headEnd/>
              <a:tailEnd/>
            </a:ln>
            <a:effectLst/>
          </p:spPr>
          <p:txBody>
            <a:bodyPr/>
            <a:lstStyle/>
            <a:p>
              <a:endParaRPr lang="hu-HU"/>
            </a:p>
          </p:txBody>
        </p:sp>
        <p:sp>
          <p:nvSpPr>
            <p:cNvPr id="11476" name="Freeform 212"/>
            <p:cNvSpPr>
              <a:spLocks/>
            </p:cNvSpPr>
            <p:nvPr/>
          </p:nvSpPr>
          <p:spPr bwMode="auto">
            <a:xfrm>
              <a:off x="2293" y="2691"/>
              <a:ext cx="50" cy="35"/>
            </a:xfrm>
            <a:custGeom>
              <a:avLst/>
              <a:gdLst/>
              <a:ahLst/>
              <a:cxnLst>
                <a:cxn ang="0">
                  <a:pos x="0" y="7"/>
                </a:cxn>
                <a:cxn ang="0">
                  <a:pos x="45" y="34"/>
                </a:cxn>
                <a:cxn ang="0">
                  <a:pos x="49" y="27"/>
                </a:cxn>
                <a:cxn ang="0">
                  <a:pos x="4" y="0"/>
                </a:cxn>
                <a:cxn ang="0">
                  <a:pos x="0" y="7"/>
                </a:cxn>
              </a:cxnLst>
              <a:rect l="0" t="0" r="r" b="b"/>
              <a:pathLst>
                <a:path w="50" h="35">
                  <a:moveTo>
                    <a:pt x="0" y="7"/>
                  </a:moveTo>
                  <a:lnTo>
                    <a:pt x="45" y="34"/>
                  </a:lnTo>
                  <a:lnTo>
                    <a:pt x="49" y="27"/>
                  </a:lnTo>
                  <a:lnTo>
                    <a:pt x="4" y="0"/>
                  </a:lnTo>
                  <a:lnTo>
                    <a:pt x="0" y="7"/>
                  </a:lnTo>
                </a:path>
              </a:pathLst>
            </a:custGeom>
            <a:noFill/>
            <a:ln w="9525" cap="flat" cmpd="sng">
              <a:solidFill>
                <a:schemeClr val="tx2"/>
              </a:solidFill>
              <a:prstDash val="solid"/>
              <a:round/>
              <a:headEnd/>
              <a:tailEnd/>
            </a:ln>
            <a:effectLst/>
          </p:spPr>
          <p:txBody>
            <a:bodyPr/>
            <a:lstStyle/>
            <a:p>
              <a:endParaRPr lang="hu-HU"/>
            </a:p>
          </p:txBody>
        </p:sp>
        <p:sp>
          <p:nvSpPr>
            <p:cNvPr id="11477" name="Freeform 213"/>
            <p:cNvSpPr>
              <a:spLocks/>
            </p:cNvSpPr>
            <p:nvPr/>
          </p:nvSpPr>
          <p:spPr bwMode="auto">
            <a:xfrm>
              <a:off x="2340" y="2689"/>
              <a:ext cx="41" cy="38"/>
            </a:xfrm>
            <a:custGeom>
              <a:avLst/>
              <a:gdLst/>
              <a:ahLst/>
              <a:cxnLst>
                <a:cxn ang="0">
                  <a:pos x="0" y="32"/>
                </a:cxn>
                <a:cxn ang="0">
                  <a:pos x="35" y="0"/>
                </a:cxn>
                <a:cxn ang="0">
                  <a:pos x="40" y="5"/>
                </a:cxn>
                <a:cxn ang="0">
                  <a:pos x="6" y="37"/>
                </a:cxn>
                <a:cxn ang="0">
                  <a:pos x="0" y="32"/>
                </a:cxn>
              </a:cxnLst>
              <a:rect l="0" t="0" r="r" b="b"/>
              <a:pathLst>
                <a:path w="41" h="38">
                  <a:moveTo>
                    <a:pt x="0" y="32"/>
                  </a:moveTo>
                  <a:lnTo>
                    <a:pt x="35" y="0"/>
                  </a:lnTo>
                  <a:lnTo>
                    <a:pt x="40" y="5"/>
                  </a:lnTo>
                  <a:lnTo>
                    <a:pt x="6" y="37"/>
                  </a:lnTo>
                  <a:lnTo>
                    <a:pt x="0" y="32"/>
                  </a:lnTo>
                </a:path>
              </a:pathLst>
            </a:custGeom>
            <a:noFill/>
            <a:ln w="9525" cap="flat" cmpd="sng">
              <a:solidFill>
                <a:schemeClr val="tx2"/>
              </a:solidFill>
              <a:prstDash val="solid"/>
              <a:round/>
              <a:headEnd/>
              <a:tailEnd/>
            </a:ln>
            <a:effectLst/>
          </p:spPr>
          <p:txBody>
            <a:bodyPr/>
            <a:lstStyle/>
            <a:p>
              <a:endParaRPr lang="hu-HU"/>
            </a:p>
          </p:txBody>
        </p:sp>
        <p:sp>
          <p:nvSpPr>
            <p:cNvPr id="11478" name="Freeform 214"/>
            <p:cNvSpPr>
              <a:spLocks/>
            </p:cNvSpPr>
            <p:nvPr/>
          </p:nvSpPr>
          <p:spPr bwMode="auto">
            <a:xfrm>
              <a:off x="2445" y="2772"/>
              <a:ext cx="75" cy="66"/>
            </a:xfrm>
            <a:custGeom>
              <a:avLst/>
              <a:gdLst/>
              <a:ahLst/>
              <a:cxnLst>
                <a:cxn ang="0">
                  <a:pos x="0" y="59"/>
                </a:cxn>
                <a:cxn ang="0">
                  <a:pos x="69" y="0"/>
                </a:cxn>
                <a:cxn ang="0">
                  <a:pos x="74" y="6"/>
                </a:cxn>
                <a:cxn ang="0">
                  <a:pos x="5" y="65"/>
                </a:cxn>
                <a:cxn ang="0">
                  <a:pos x="0" y="59"/>
                </a:cxn>
              </a:cxnLst>
              <a:rect l="0" t="0" r="r" b="b"/>
              <a:pathLst>
                <a:path w="75" h="66">
                  <a:moveTo>
                    <a:pt x="0" y="59"/>
                  </a:moveTo>
                  <a:lnTo>
                    <a:pt x="69" y="0"/>
                  </a:lnTo>
                  <a:lnTo>
                    <a:pt x="74" y="6"/>
                  </a:lnTo>
                  <a:lnTo>
                    <a:pt x="5" y="65"/>
                  </a:lnTo>
                  <a:lnTo>
                    <a:pt x="0" y="59"/>
                  </a:lnTo>
                </a:path>
              </a:pathLst>
            </a:custGeom>
            <a:noFill/>
            <a:ln w="9525" cap="flat" cmpd="sng">
              <a:solidFill>
                <a:schemeClr val="tx2"/>
              </a:solidFill>
              <a:prstDash val="solid"/>
              <a:round/>
              <a:headEnd/>
              <a:tailEnd/>
            </a:ln>
            <a:effectLst/>
          </p:spPr>
          <p:txBody>
            <a:bodyPr/>
            <a:lstStyle/>
            <a:p>
              <a:endParaRPr lang="hu-HU"/>
            </a:p>
          </p:txBody>
        </p:sp>
        <p:sp>
          <p:nvSpPr>
            <p:cNvPr id="11479" name="Freeform 215"/>
            <p:cNvSpPr>
              <a:spLocks/>
            </p:cNvSpPr>
            <p:nvPr/>
          </p:nvSpPr>
          <p:spPr bwMode="auto">
            <a:xfrm>
              <a:off x="2507" y="2733"/>
              <a:ext cx="14" cy="39"/>
            </a:xfrm>
            <a:custGeom>
              <a:avLst/>
              <a:gdLst/>
              <a:ahLst/>
              <a:cxnLst>
                <a:cxn ang="0">
                  <a:pos x="6" y="38"/>
                </a:cxn>
                <a:cxn ang="0">
                  <a:pos x="0" y="1"/>
                </a:cxn>
                <a:cxn ang="0">
                  <a:pos x="8" y="0"/>
                </a:cxn>
                <a:cxn ang="0">
                  <a:pos x="13" y="37"/>
                </a:cxn>
                <a:cxn ang="0">
                  <a:pos x="6" y="38"/>
                </a:cxn>
              </a:cxnLst>
              <a:rect l="0" t="0" r="r" b="b"/>
              <a:pathLst>
                <a:path w="14" h="39">
                  <a:moveTo>
                    <a:pt x="6" y="38"/>
                  </a:moveTo>
                  <a:lnTo>
                    <a:pt x="0" y="1"/>
                  </a:lnTo>
                  <a:lnTo>
                    <a:pt x="8" y="0"/>
                  </a:lnTo>
                  <a:lnTo>
                    <a:pt x="13" y="37"/>
                  </a:lnTo>
                  <a:lnTo>
                    <a:pt x="6" y="38"/>
                  </a:lnTo>
                </a:path>
              </a:pathLst>
            </a:custGeom>
            <a:noFill/>
            <a:ln w="9525" cap="flat" cmpd="sng">
              <a:solidFill>
                <a:schemeClr val="tx2"/>
              </a:solidFill>
              <a:prstDash val="solid"/>
              <a:round/>
              <a:headEnd/>
              <a:tailEnd/>
            </a:ln>
            <a:effectLst/>
          </p:spPr>
          <p:txBody>
            <a:bodyPr/>
            <a:lstStyle/>
            <a:p>
              <a:endParaRPr lang="hu-HU"/>
            </a:p>
          </p:txBody>
        </p:sp>
        <p:sp>
          <p:nvSpPr>
            <p:cNvPr id="11480" name="Freeform 216"/>
            <p:cNvSpPr>
              <a:spLocks/>
            </p:cNvSpPr>
            <p:nvPr/>
          </p:nvSpPr>
          <p:spPr bwMode="auto">
            <a:xfrm>
              <a:off x="2514" y="2776"/>
              <a:ext cx="43" cy="9"/>
            </a:xfrm>
            <a:custGeom>
              <a:avLst/>
              <a:gdLst/>
              <a:ahLst/>
              <a:cxnLst>
                <a:cxn ang="0">
                  <a:pos x="0" y="8"/>
                </a:cxn>
                <a:cxn ang="0">
                  <a:pos x="42" y="8"/>
                </a:cxn>
                <a:cxn ang="0">
                  <a:pos x="42" y="0"/>
                </a:cxn>
                <a:cxn ang="0">
                  <a:pos x="0" y="0"/>
                </a:cxn>
                <a:cxn ang="0">
                  <a:pos x="0" y="8"/>
                </a:cxn>
              </a:cxnLst>
              <a:rect l="0" t="0" r="r" b="b"/>
              <a:pathLst>
                <a:path w="43" h="9">
                  <a:moveTo>
                    <a:pt x="0" y="8"/>
                  </a:moveTo>
                  <a:lnTo>
                    <a:pt x="42" y="8"/>
                  </a:lnTo>
                  <a:lnTo>
                    <a:pt x="42" y="0"/>
                  </a:lnTo>
                  <a:lnTo>
                    <a:pt x="0" y="0"/>
                  </a:lnTo>
                  <a:lnTo>
                    <a:pt x="0" y="8"/>
                  </a:lnTo>
                </a:path>
              </a:pathLst>
            </a:custGeom>
            <a:noFill/>
            <a:ln w="9525" cap="flat" cmpd="sng">
              <a:solidFill>
                <a:schemeClr val="tx2"/>
              </a:solidFill>
              <a:prstDash val="solid"/>
              <a:round/>
              <a:headEnd/>
              <a:tailEnd/>
            </a:ln>
            <a:effectLst/>
          </p:spPr>
          <p:txBody>
            <a:bodyPr/>
            <a:lstStyle/>
            <a:p>
              <a:endParaRPr lang="hu-HU"/>
            </a:p>
          </p:txBody>
        </p:sp>
        <p:sp>
          <p:nvSpPr>
            <p:cNvPr id="11481" name="Freeform 217"/>
            <p:cNvSpPr>
              <a:spLocks/>
            </p:cNvSpPr>
            <p:nvPr/>
          </p:nvSpPr>
          <p:spPr bwMode="auto">
            <a:xfrm>
              <a:off x="2438" y="2828"/>
              <a:ext cx="13" cy="18"/>
            </a:xfrm>
            <a:custGeom>
              <a:avLst/>
              <a:gdLst/>
              <a:ahLst/>
              <a:cxnLst>
                <a:cxn ang="0">
                  <a:pos x="6" y="0"/>
                </a:cxn>
                <a:cxn ang="0">
                  <a:pos x="0" y="14"/>
                </a:cxn>
                <a:cxn ang="0">
                  <a:pos x="7" y="17"/>
                </a:cxn>
                <a:cxn ang="0">
                  <a:pos x="12" y="2"/>
                </a:cxn>
                <a:cxn ang="0">
                  <a:pos x="6" y="0"/>
                </a:cxn>
              </a:cxnLst>
              <a:rect l="0" t="0" r="r" b="b"/>
              <a:pathLst>
                <a:path w="13" h="18">
                  <a:moveTo>
                    <a:pt x="6" y="0"/>
                  </a:moveTo>
                  <a:lnTo>
                    <a:pt x="0" y="14"/>
                  </a:lnTo>
                  <a:lnTo>
                    <a:pt x="7" y="17"/>
                  </a:lnTo>
                  <a:lnTo>
                    <a:pt x="12" y="2"/>
                  </a:lnTo>
                  <a:lnTo>
                    <a:pt x="6" y="0"/>
                  </a:lnTo>
                </a:path>
              </a:pathLst>
            </a:custGeom>
            <a:noFill/>
            <a:ln w="9525" cap="flat" cmpd="sng">
              <a:solidFill>
                <a:schemeClr val="tx2"/>
              </a:solidFill>
              <a:prstDash val="solid"/>
              <a:round/>
              <a:headEnd/>
              <a:tailEnd/>
            </a:ln>
            <a:effectLst/>
          </p:spPr>
          <p:txBody>
            <a:bodyPr/>
            <a:lstStyle/>
            <a:p>
              <a:endParaRPr lang="hu-HU"/>
            </a:p>
          </p:txBody>
        </p:sp>
        <p:sp>
          <p:nvSpPr>
            <p:cNvPr id="11482" name="Freeform 218"/>
            <p:cNvSpPr>
              <a:spLocks/>
            </p:cNvSpPr>
            <p:nvPr/>
          </p:nvSpPr>
          <p:spPr bwMode="auto">
            <a:xfrm>
              <a:off x="2482" y="2923"/>
              <a:ext cx="75" cy="9"/>
            </a:xfrm>
            <a:custGeom>
              <a:avLst/>
              <a:gdLst/>
              <a:ahLst/>
              <a:cxnLst>
                <a:cxn ang="0">
                  <a:pos x="0" y="8"/>
                </a:cxn>
                <a:cxn ang="0">
                  <a:pos x="74" y="8"/>
                </a:cxn>
                <a:cxn ang="0">
                  <a:pos x="74" y="0"/>
                </a:cxn>
                <a:cxn ang="0">
                  <a:pos x="0" y="0"/>
                </a:cxn>
                <a:cxn ang="0">
                  <a:pos x="0" y="8"/>
                </a:cxn>
              </a:cxnLst>
              <a:rect l="0" t="0" r="r" b="b"/>
              <a:pathLst>
                <a:path w="75" h="9">
                  <a:moveTo>
                    <a:pt x="0" y="8"/>
                  </a:moveTo>
                  <a:lnTo>
                    <a:pt x="74" y="8"/>
                  </a:lnTo>
                  <a:lnTo>
                    <a:pt x="74" y="0"/>
                  </a:lnTo>
                  <a:lnTo>
                    <a:pt x="0" y="0"/>
                  </a:lnTo>
                  <a:lnTo>
                    <a:pt x="0" y="8"/>
                  </a:lnTo>
                </a:path>
              </a:pathLst>
            </a:custGeom>
            <a:noFill/>
            <a:ln w="9525" cap="flat" cmpd="sng">
              <a:solidFill>
                <a:schemeClr val="tx2"/>
              </a:solidFill>
              <a:prstDash val="solid"/>
              <a:round/>
              <a:headEnd/>
              <a:tailEnd/>
            </a:ln>
            <a:effectLst/>
          </p:spPr>
          <p:txBody>
            <a:bodyPr/>
            <a:lstStyle/>
            <a:p>
              <a:endParaRPr lang="hu-HU"/>
            </a:p>
          </p:txBody>
        </p:sp>
        <p:sp>
          <p:nvSpPr>
            <p:cNvPr id="11483" name="Freeform 219"/>
            <p:cNvSpPr>
              <a:spLocks/>
            </p:cNvSpPr>
            <p:nvPr/>
          </p:nvSpPr>
          <p:spPr bwMode="auto">
            <a:xfrm>
              <a:off x="2551" y="2926"/>
              <a:ext cx="26" cy="11"/>
            </a:xfrm>
            <a:custGeom>
              <a:avLst/>
              <a:gdLst/>
              <a:ahLst/>
              <a:cxnLst>
                <a:cxn ang="0">
                  <a:pos x="0" y="2"/>
                </a:cxn>
                <a:cxn ang="0">
                  <a:pos x="24" y="0"/>
                </a:cxn>
                <a:cxn ang="0">
                  <a:pos x="25" y="7"/>
                </a:cxn>
                <a:cxn ang="0">
                  <a:pos x="1" y="10"/>
                </a:cxn>
                <a:cxn ang="0">
                  <a:pos x="0" y="2"/>
                </a:cxn>
              </a:cxnLst>
              <a:rect l="0" t="0" r="r" b="b"/>
              <a:pathLst>
                <a:path w="26" h="11">
                  <a:moveTo>
                    <a:pt x="0" y="2"/>
                  </a:moveTo>
                  <a:lnTo>
                    <a:pt x="24" y="0"/>
                  </a:lnTo>
                  <a:lnTo>
                    <a:pt x="25" y="7"/>
                  </a:lnTo>
                  <a:lnTo>
                    <a:pt x="1" y="10"/>
                  </a:lnTo>
                  <a:lnTo>
                    <a:pt x="0" y="2"/>
                  </a:lnTo>
                </a:path>
              </a:pathLst>
            </a:custGeom>
            <a:noFill/>
            <a:ln w="9525" cap="flat" cmpd="sng">
              <a:solidFill>
                <a:schemeClr val="tx2"/>
              </a:solidFill>
              <a:prstDash val="solid"/>
              <a:round/>
              <a:headEnd/>
              <a:tailEnd/>
            </a:ln>
            <a:effectLst/>
          </p:spPr>
          <p:txBody>
            <a:bodyPr/>
            <a:lstStyle/>
            <a:p>
              <a:endParaRPr lang="hu-HU"/>
            </a:p>
          </p:txBody>
        </p:sp>
        <p:sp>
          <p:nvSpPr>
            <p:cNvPr id="11484" name="Freeform 220"/>
            <p:cNvSpPr>
              <a:spLocks/>
            </p:cNvSpPr>
            <p:nvPr/>
          </p:nvSpPr>
          <p:spPr bwMode="auto">
            <a:xfrm>
              <a:off x="2570" y="2891"/>
              <a:ext cx="31" cy="39"/>
            </a:xfrm>
            <a:custGeom>
              <a:avLst/>
              <a:gdLst/>
              <a:ahLst/>
              <a:cxnLst>
                <a:cxn ang="0">
                  <a:pos x="0" y="34"/>
                </a:cxn>
                <a:cxn ang="0">
                  <a:pos x="24" y="0"/>
                </a:cxn>
                <a:cxn ang="0">
                  <a:pos x="30" y="4"/>
                </a:cxn>
                <a:cxn ang="0">
                  <a:pos x="6" y="38"/>
                </a:cxn>
                <a:cxn ang="0">
                  <a:pos x="0" y="34"/>
                </a:cxn>
              </a:cxnLst>
              <a:rect l="0" t="0" r="r" b="b"/>
              <a:pathLst>
                <a:path w="31" h="39">
                  <a:moveTo>
                    <a:pt x="0" y="34"/>
                  </a:moveTo>
                  <a:lnTo>
                    <a:pt x="24" y="0"/>
                  </a:lnTo>
                  <a:lnTo>
                    <a:pt x="30" y="4"/>
                  </a:lnTo>
                  <a:lnTo>
                    <a:pt x="6" y="38"/>
                  </a:lnTo>
                  <a:lnTo>
                    <a:pt x="0" y="34"/>
                  </a:lnTo>
                </a:path>
              </a:pathLst>
            </a:custGeom>
            <a:noFill/>
            <a:ln w="9525" cap="flat" cmpd="sng">
              <a:solidFill>
                <a:schemeClr val="tx2"/>
              </a:solidFill>
              <a:prstDash val="solid"/>
              <a:round/>
              <a:headEnd/>
              <a:tailEnd/>
            </a:ln>
            <a:effectLst/>
          </p:spPr>
          <p:txBody>
            <a:bodyPr/>
            <a:lstStyle/>
            <a:p>
              <a:endParaRPr lang="hu-HU"/>
            </a:p>
          </p:txBody>
        </p:sp>
        <p:sp>
          <p:nvSpPr>
            <p:cNvPr id="11485" name="Freeform 221"/>
            <p:cNvSpPr>
              <a:spLocks/>
            </p:cNvSpPr>
            <p:nvPr/>
          </p:nvSpPr>
          <p:spPr bwMode="auto">
            <a:xfrm>
              <a:off x="2570" y="2932"/>
              <a:ext cx="41" cy="36"/>
            </a:xfrm>
            <a:custGeom>
              <a:avLst/>
              <a:gdLst/>
              <a:ahLst/>
              <a:cxnLst>
                <a:cxn ang="0">
                  <a:pos x="0" y="5"/>
                </a:cxn>
                <a:cxn ang="0">
                  <a:pos x="35" y="35"/>
                </a:cxn>
                <a:cxn ang="0">
                  <a:pos x="40" y="29"/>
                </a:cxn>
                <a:cxn ang="0">
                  <a:pos x="5" y="0"/>
                </a:cxn>
                <a:cxn ang="0">
                  <a:pos x="0" y="5"/>
                </a:cxn>
              </a:cxnLst>
              <a:rect l="0" t="0" r="r" b="b"/>
              <a:pathLst>
                <a:path w="41" h="36">
                  <a:moveTo>
                    <a:pt x="0" y="5"/>
                  </a:moveTo>
                  <a:lnTo>
                    <a:pt x="35" y="35"/>
                  </a:lnTo>
                  <a:lnTo>
                    <a:pt x="40" y="29"/>
                  </a:lnTo>
                  <a:lnTo>
                    <a:pt x="5" y="0"/>
                  </a:lnTo>
                  <a:lnTo>
                    <a:pt x="0" y="5"/>
                  </a:lnTo>
                </a:path>
              </a:pathLst>
            </a:custGeom>
            <a:noFill/>
            <a:ln w="9525" cap="flat" cmpd="sng">
              <a:solidFill>
                <a:schemeClr val="tx2"/>
              </a:solidFill>
              <a:prstDash val="solid"/>
              <a:round/>
              <a:headEnd/>
              <a:tailEnd/>
            </a:ln>
            <a:effectLst/>
          </p:spPr>
          <p:txBody>
            <a:bodyPr/>
            <a:lstStyle/>
            <a:p>
              <a:endParaRPr lang="hu-HU"/>
            </a:p>
          </p:txBody>
        </p:sp>
        <p:sp>
          <p:nvSpPr>
            <p:cNvPr id="11486" name="Freeform 222"/>
            <p:cNvSpPr>
              <a:spLocks/>
            </p:cNvSpPr>
            <p:nvPr/>
          </p:nvSpPr>
          <p:spPr bwMode="auto">
            <a:xfrm>
              <a:off x="2342" y="3069"/>
              <a:ext cx="8" cy="97"/>
            </a:xfrm>
            <a:custGeom>
              <a:avLst/>
              <a:gdLst/>
              <a:ahLst/>
              <a:cxnLst>
                <a:cxn ang="0">
                  <a:pos x="0" y="0"/>
                </a:cxn>
                <a:cxn ang="0">
                  <a:pos x="0" y="96"/>
                </a:cxn>
                <a:cxn ang="0">
                  <a:pos x="7" y="96"/>
                </a:cxn>
                <a:cxn ang="0">
                  <a:pos x="7" y="0"/>
                </a:cxn>
                <a:cxn ang="0">
                  <a:pos x="0" y="0"/>
                </a:cxn>
              </a:cxnLst>
              <a:rect l="0" t="0" r="r" b="b"/>
              <a:pathLst>
                <a:path w="8" h="97">
                  <a:moveTo>
                    <a:pt x="0" y="0"/>
                  </a:moveTo>
                  <a:lnTo>
                    <a:pt x="0" y="96"/>
                  </a:lnTo>
                  <a:lnTo>
                    <a:pt x="7" y="96"/>
                  </a:lnTo>
                  <a:lnTo>
                    <a:pt x="7" y="0"/>
                  </a:lnTo>
                  <a:lnTo>
                    <a:pt x="0" y="0"/>
                  </a:lnTo>
                </a:path>
              </a:pathLst>
            </a:custGeom>
            <a:noFill/>
            <a:ln w="9525" cap="flat" cmpd="sng">
              <a:solidFill>
                <a:schemeClr val="tx2"/>
              </a:solidFill>
              <a:prstDash val="solid"/>
              <a:round/>
              <a:headEnd/>
              <a:tailEnd/>
            </a:ln>
            <a:effectLst/>
          </p:spPr>
          <p:txBody>
            <a:bodyPr/>
            <a:lstStyle/>
            <a:p>
              <a:endParaRPr lang="hu-HU"/>
            </a:p>
          </p:txBody>
        </p:sp>
        <p:sp>
          <p:nvSpPr>
            <p:cNvPr id="11487" name="Freeform 223"/>
            <p:cNvSpPr>
              <a:spLocks/>
            </p:cNvSpPr>
            <p:nvPr/>
          </p:nvSpPr>
          <p:spPr bwMode="auto">
            <a:xfrm>
              <a:off x="2302" y="3162"/>
              <a:ext cx="34" cy="41"/>
            </a:xfrm>
            <a:custGeom>
              <a:avLst/>
              <a:gdLst/>
              <a:ahLst/>
              <a:cxnLst>
                <a:cxn ang="0">
                  <a:pos x="27" y="0"/>
                </a:cxn>
                <a:cxn ang="0">
                  <a:pos x="0" y="35"/>
                </a:cxn>
                <a:cxn ang="0">
                  <a:pos x="6" y="40"/>
                </a:cxn>
                <a:cxn ang="0">
                  <a:pos x="33" y="5"/>
                </a:cxn>
                <a:cxn ang="0">
                  <a:pos x="27" y="0"/>
                </a:cxn>
              </a:cxnLst>
              <a:rect l="0" t="0" r="r" b="b"/>
              <a:pathLst>
                <a:path w="34" h="41">
                  <a:moveTo>
                    <a:pt x="27" y="0"/>
                  </a:moveTo>
                  <a:lnTo>
                    <a:pt x="0" y="35"/>
                  </a:lnTo>
                  <a:lnTo>
                    <a:pt x="6" y="40"/>
                  </a:lnTo>
                  <a:lnTo>
                    <a:pt x="33" y="5"/>
                  </a:lnTo>
                  <a:lnTo>
                    <a:pt x="27" y="0"/>
                  </a:lnTo>
                </a:path>
              </a:pathLst>
            </a:custGeom>
            <a:noFill/>
            <a:ln w="9525" cap="flat" cmpd="sng">
              <a:solidFill>
                <a:schemeClr val="tx2"/>
              </a:solidFill>
              <a:prstDash val="solid"/>
              <a:round/>
              <a:headEnd/>
              <a:tailEnd/>
            </a:ln>
            <a:effectLst/>
          </p:spPr>
          <p:txBody>
            <a:bodyPr/>
            <a:lstStyle/>
            <a:p>
              <a:endParaRPr lang="hu-HU"/>
            </a:p>
          </p:txBody>
        </p:sp>
        <p:sp>
          <p:nvSpPr>
            <p:cNvPr id="11488" name="Freeform 224"/>
            <p:cNvSpPr>
              <a:spLocks/>
            </p:cNvSpPr>
            <p:nvPr/>
          </p:nvSpPr>
          <p:spPr bwMode="auto">
            <a:xfrm>
              <a:off x="2348" y="3168"/>
              <a:ext cx="28" cy="34"/>
            </a:xfrm>
            <a:custGeom>
              <a:avLst/>
              <a:gdLst/>
              <a:ahLst/>
              <a:cxnLst>
                <a:cxn ang="0">
                  <a:pos x="0" y="4"/>
                </a:cxn>
                <a:cxn ang="0">
                  <a:pos x="21" y="33"/>
                </a:cxn>
                <a:cxn ang="0">
                  <a:pos x="27" y="29"/>
                </a:cxn>
                <a:cxn ang="0">
                  <a:pos x="6" y="0"/>
                </a:cxn>
                <a:cxn ang="0">
                  <a:pos x="0" y="4"/>
                </a:cxn>
              </a:cxnLst>
              <a:rect l="0" t="0" r="r" b="b"/>
              <a:pathLst>
                <a:path w="28" h="34">
                  <a:moveTo>
                    <a:pt x="0" y="4"/>
                  </a:moveTo>
                  <a:lnTo>
                    <a:pt x="21" y="33"/>
                  </a:lnTo>
                  <a:lnTo>
                    <a:pt x="27" y="29"/>
                  </a:lnTo>
                  <a:lnTo>
                    <a:pt x="6" y="0"/>
                  </a:lnTo>
                  <a:lnTo>
                    <a:pt x="0" y="4"/>
                  </a:lnTo>
                </a:path>
              </a:pathLst>
            </a:custGeom>
            <a:noFill/>
            <a:ln w="9525" cap="flat" cmpd="sng">
              <a:solidFill>
                <a:schemeClr val="tx2"/>
              </a:solidFill>
              <a:prstDash val="solid"/>
              <a:round/>
              <a:headEnd/>
              <a:tailEnd/>
            </a:ln>
            <a:effectLst/>
          </p:spPr>
          <p:txBody>
            <a:bodyPr/>
            <a:lstStyle/>
            <a:p>
              <a:endParaRPr lang="hu-HU"/>
            </a:p>
          </p:txBody>
        </p:sp>
        <p:sp>
          <p:nvSpPr>
            <p:cNvPr id="11489" name="Freeform 225"/>
            <p:cNvSpPr>
              <a:spLocks/>
            </p:cNvSpPr>
            <p:nvPr/>
          </p:nvSpPr>
          <p:spPr bwMode="auto">
            <a:xfrm>
              <a:off x="2455" y="3015"/>
              <a:ext cx="73" cy="61"/>
            </a:xfrm>
            <a:custGeom>
              <a:avLst/>
              <a:gdLst/>
              <a:ahLst/>
              <a:cxnLst>
                <a:cxn ang="0">
                  <a:pos x="0" y="6"/>
                </a:cxn>
                <a:cxn ang="0">
                  <a:pos x="67" y="60"/>
                </a:cxn>
                <a:cxn ang="0">
                  <a:pos x="72" y="54"/>
                </a:cxn>
                <a:cxn ang="0">
                  <a:pos x="5" y="0"/>
                </a:cxn>
                <a:cxn ang="0">
                  <a:pos x="0" y="6"/>
                </a:cxn>
              </a:cxnLst>
              <a:rect l="0" t="0" r="r" b="b"/>
              <a:pathLst>
                <a:path w="73" h="61">
                  <a:moveTo>
                    <a:pt x="0" y="6"/>
                  </a:moveTo>
                  <a:lnTo>
                    <a:pt x="67" y="60"/>
                  </a:lnTo>
                  <a:lnTo>
                    <a:pt x="72" y="54"/>
                  </a:lnTo>
                  <a:lnTo>
                    <a:pt x="5" y="0"/>
                  </a:lnTo>
                  <a:lnTo>
                    <a:pt x="0" y="6"/>
                  </a:lnTo>
                </a:path>
              </a:pathLst>
            </a:custGeom>
            <a:noFill/>
            <a:ln w="9525" cap="flat" cmpd="sng">
              <a:solidFill>
                <a:schemeClr val="tx2"/>
              </a:solidFill>
              <a:prstDash val="solid"/>
              <a:round/>
              <a:headEnd/>
              <a:tailEnd/>
            </a:ln>
            <a:effectLst/>
          </p:spPr>
          <p:txBody>
            <a:bodyPr/>
            <a:lstStyle/>
            <a:p>
              <a:endParaRPr lang="hu-HU"/>
            </a:p>
          </p:txBody>
        </p:sp>
        <p:sp>
          <p:nvSpPr>
            <p:cNvPr id="11490" name="Freeform 226"/>
            <p:cNvSpPr>
              <a:spLocks/>
            </p:cNvSpPr>
            <p:nvPr/>
          </p:nvSpPr>
          <p:spPr bwMode="auto">
            <a:xfrm>
              <a:off x="2524" y="3061"/>
              <a:ext cx="37" cy="15"/>
            </a:xfrm>
            <a:custGeom>
              <a:avLst/>
              <a:gdLst/>
              <a:ahLst/>
              <a:cxnLst>
                <a:cxn ang="0">
                  <a:pos x="0" y="7"/>
                </a:cxn>
                <a:cxn ang="0">
                  <a:pos x="34" y="0"/>
                </a:cxn>
                <a:cxn ang="0">
                  <a:pos x="36" y="7"/>
                </a:cxn>
                <a:cxn ang="0">
                  <a:pos x="1" y="14"/>
                </a:cxn>
                <a:cxn ang="0">
                  <a:pos x="0" y="7"/>
                </a:cxn>
              </a:cxnLst>
              <a:rect l="0" t="0" r="r" b="b"/>
              <a:pathLst>
                <a:path w="37" h="15">
                  <a:moveTo>
                    <a:pt x="0" y="7"/>
                  </a:moveTo>
                  <a:lnTo>
                    <a:pt x="34" y="0"/>
                  </a:lnTo>
                  <a:lnTo>
                    <a:pt x="36" y="7"/>
                  </a:lnTo>
                  <a:lnTo>
                    <a:pt x="1" y="14"/>
                  </a:lnTo>
                  <a:lnTo>
                    <a:pt x="0" y="7"/>
                  </a:lnTo>
                </a:path>
              </a:pathLst>
            </a:custGeom>
            <a:noFill/>
            <a:ln w="9525" cap="flat" cmpd="sng">
              <a:solidFill>
                <a:schemeClr val="tx2"/>
              </a:solidFill>
              <a:prstDash val="solid"/>
              <a:round/>
              <a:headEnd/>
              <a:tailEnd/>
            </a:ln>
            <a:effectLst/>
          </p:spPr>
          <p:txBody>
            <a:bodyPr/>
            <a:lstStyle/>
            <a:p>
              <a:endParaRPr lang="hu-HU"/>
            </a:p>
          </p:txBody>
        </p:sp>
        <p:sp>
          <p:nvSpPr>
            <p:cNvPr id="11491" name="Freeform 227"/>
            <p:cNvSpPr>
              <a:spLocks/>
            </p:cNvSpPr>
            <p:nvPr/>
          </p:nvSpPr>
          <p:spPr bwMode="auto">
            <a:xfrm>
              <a:off x="2510" y="3076"/>
              <a:ext cx="11" cy="46"/>
            </a:xfrm>
            <a:custGeom>
              <a:avLst/>
              <a:gdLst/>
              <a:ahLst/>
              <a:cxnLst>
                <a:cxn ang="0">
                  <a:pos x="3" y="0"/>
                </a:cxn>
                <a:cxn ang="0">
                  <a:pos x="0" y="44"/>
                </a:cxn>
                <a:cxn ang="0">
                  <a:pos x="8" y="45"/>
                </a:cxn>
                <a:cxn ang="0">
                  <a:pos x="10" y="1"/>
                </a:cxn>
                <a:cxn ang="0">
                  <a:pos x="3" y="0"/>
                </a:cxn>
              </a:cxnLst>
              <a:rect l="0" t="0" r="r" b="b"/>
              <a:pathLst>
                <a:path w="11" h="46">
                  <a:moveTo>
                    <a:pt x="3" y="0"/>
                  </a:moveTo>
                  <a:lnTo>
                    <a:pt x="0" y="44"/>
                  </a:lnTo>
                  <a:lnTo>
                    <a:pt x="8" y="45"/>
                  </a:lnTo>
                  <a:lnTo>
                    <a:pt x="10" y="1"/>
                  </a:lnTo>
                  <a:lnTo>
                    <a:pt x="3" y="0"/>
                  </a:lnTo>
                </a:path>
              </a:pathLst>
            </a:custGeom>
            <a:noFill/>
            <a:ln w="9525" cap="flat" cmpd="sng">
              <a:solidFill>
                <a:schemeClr val="tx2"/>
              </a:solidFill>
              <a:prstDash val="solid"/>
              <a:round/>
              <a:headEnd/>
              <a:tailEnd/>
            </a:ln>
            <a:effectLst/>
          </p:spPr>
          <p:txBody>
            <a:bodyPr/>
            <a:lstStyle/>
            <a:p>
              <a:endParaRPr lang="hu-HU"/>
            </a:p>
          </p:txBody>
        </p:sp>
        <p:sp>
          <p:nvSpPr>
            <p:cNvPr id="11492" name="Freeform 228"/>
            <p:cNvSpPr>
              <a:spLocks/>
            </p:cNvSpPr>
            <p:nvPr/>
          </p:nvSpPr>
          <p:spPr bwMode="auto">
            <a:xfrm>
              <a:off x="2156" y="3015"/>
              <a:ext cx="73" cy="65"/>
            </a:xfrm>
            <a:custGeom>
              <a:avLst/>
              <a:gdLst/>
              <a:ahLst/>
              <a:cxnLst>
                <a:cxn ang="0">
                  <a:pos x="67" y="0"/>
                </a:cxn>
                <a:cxn ang="0">
                  <a:pos x="0" y="59"/>
                </a:cxn>
                <a:cxn ang="0">
                  <a:pos x="5" y="64"/>
                </a:cxn>
                <a:cxn ang="0">
                  <a:pos x="72" y="5"/>
                </a:cxn>
                <a:cxn ang="0">
                  <a:pos x="67" y="0"/>
                </a:cxn>
              </a:cxnLst>
              <a:rect l="0" t="0" r="r" b="b"/>
              <a:pathLst>
                <a:path w="73" h="65">
                  <a:moveTo>
                    <a:pt x="67" y="0"/>
                  </a:moveTo>
                  <a:lnTo>
                    <a:pt x="0" y="59"/>
                  </a:lnTo>
                  <a:lnTo>
                    <a:pt x="5" y="64"/>
                  </a:lnTo>
                  <a:lnTo>
                    <a:pt x="72" y="5"/>
                  </a:lnTo>
                  <a:lnTo>
                    <a:pt x="67" y="0"/>
                  </a:lnTo>
                </a:path>
              </a:pathLst>
            </a:custGeom>
            <a:noFill/>
            <a:ln w="9525" cap="flat" cmpd="sng">
              <a:solidFill>
                <a:schemeClr val="tx2"/>
              </a:solidFill>
              <a:prstDash val="solid"/>
              <a:round/>
              <a:headEnd/>
              <a:tailEnd/>
            </a:ln>
            <a:effectLst/>
          </p:spPr>
          <p:txBody>
            <a:bodyPr/>
            <a:lstStyle/>
            <a:p>
              <a:endParaRPr lang="hu-HU"/>
            </a:p>
          </p:txBody>
        </p:sp>
        <p:sp>
          <p:nvSpPr>
            <p:cNvPr id="11493" name="Freeform 229"/>
            <p:cNvSpPr>
              <a:spLocks/>
            </p:cNvSpPr>
            <p:nvPr/>
          </p:nvSpPr>
          <p:spPr bwMode="auto">
            <a:xfrm>
              <a:off x="2110" y="3066"/>
              <a:ext cx="50" cy="15"/>
            </a:xfrm>
            <a:custGeom>
              <a:avLst/>
              <a:gdLst/>
              <a:ahLst/>
              <a:cxnLst>
                <a:cxn ang="0">
                  <a:pos x="48" y="14"/>
                </a:cxn>
                <a:cxn ang="0">
                  <a:pos x="0" y="7"/>
                </a:cxn>
                <a:cxn ang="0">
                  <a:pos x="1" y="0"/>
                </a:cxn>
                <a:cxn ang="0">
                  <a:pos x="49" y="7"/>
                </a:cxn>
                <a:cxn ang="0">
                  <a:pos x="48" y="14"/>
                </a:cxn>
              </a:cxnLst>
              <a:rect l="0" t="0" r="r" b="b"/>
              <a:pathLst>
                <a:path w="50" h="15">
                  <a:moveTo>
                    <a:pt x="48" y="14"/>
                  </a:moveTo>
                  <a:lnTo>
                    <a:pt x="0" y="7"/>
                  </a:lnTo>
                  <a:lnTo>
                    <a:pt x="1" y="0"/>
                  </a:lnTo>
                  <a:lnTo>
                    <a:pt x="49" y="7"/>
                  </a:lnTo>
                  <a:lnTo>
                    <a:pt x="48" y="14"/>
                  </a:lnTo>
                </a:path>
              </a:pathLst>
            </a:custGeom>
            <a:noFill/>
            <a:ln w="9525" cap="flat" cmpd="sng">
              <a:solidFill>
                <a:schemeClr val="tx2"/>
              </a:solidFill>
              <a:prstDash val="solid"/>
              <a:round/>
              <a:headEnd/>
              <a:tailEnd/>
            </a:ln>
            <a:effectLst/>
          </p:spPr>
          <p:txBody>
            <a:bodyPr/>
            <a:lstStyle/>
            <a:p>
              <a:endParaRPr lang="hu-HU"/>
            </a:p>
          </p:txBody>
        </p:sp>
        <p:sp>
          <p:nvSpPr>
            <p:cNvPr id="11494" name="Freeform 230"/>
            <p:cNvSpPr>
              <a:spLocks/>
            </p:cNvSpPr>
            <p:nvPr/>
          </p:nvSpPr>
          <p:spPr bwMode="auto">
            <a:xfrm>
              <a:off x="2147" y="3086"/>
              <a:ext cx="16" cy="34"/>
            </a:xfrm>
            <a:custGeom>
              <a:avLst/>
              <a:gdLst/>
              <a:ahLst/>
              <a:cxnLst>
                <a:cxn ang="0">
                  <a:pos x="0" y="1"/>
                </a:cxn>
                <a:cxn ang="0">
                  <a:pos x="8" y="33"/>
                </a:cxn>
                <a:cxn ang="0">
                  <a:pos x="15" y="31"/>
                </a:cxn>
                <a:cxn ang="0">
                  <a:pos x="7" y="0"/>
                </a:cxn>
                <a:cxn ang="0">
                  <a:pos x="0" y="1"/>
                </a:cxn>
              </a:cxnLst>
              <a:rect l="0" t="0" r="r" b="b"/>
              <a:pathLst>
                <a:path w="16" h="34">
                  <a:moveTo>
                    <a:pt x="0" y="1"/>
                  </a:moveTo>
                  <a:lnTo>
                    <a:pt x="8" y="33"/>
                  </a:lnTo>
                  <a:lnTo>
                    <a:pt x="15" y="31"/>
                  </a:lnTo>
                  <a:lnTo>
                    <a:pt x="7" y="0"/>
                  </a:lnTo>
                  <a:lnTo>
                    <a:pt x="0" y="1"/>
                  </a:lnTo>
                </a:path>
              </a:pathLst>
            </a:custGeom>
            <a:noFill/>
            <a:ln w="9525" cap="flat" cmpd="sng">
              <a:solidFill>
                <a:schemeClr val="tx2"/>
              </a:solidFill>
              <a:prstDash val="solid"/>
              <a:round/>
              <a:headEnd/>
              <a:tailEnd/>
            </a:ln>
            <a:effectLst/>
          </p:spPr>
          <p:txBody>
            <a:bodyPr/>
            <a:lstStyle/>
            <a:p>
              <a:endParaRPr lang="hu-HU"/>
            </a:p>
          </p:txBody>
        </p:sp>
        <p:sp>
          <p:nvSpPr>
            <p:cNvPr id="11495" name="Freeform 231"/>
            <p:cNvSpPr>
              <a:spLocks/>
            </p:cNvSpPr>
            <p:nvPr/>
          </p:nvSpPr>
          <p:spPr bwMode="auto">
            <a:xfrm>
              <a:off x="2146" y="2814"/>
              <a:ext cx="85" cy="54"/>
            </a:xfrm>
            <a:custGeom>
              <a:avLst/>
              <a:gdLst/>
              <a:ahLst/>
              <a:cxnLst>
                <a:cxn ang="0">
                  <a:pos x="80" y="53"/>
                </a:cxn>
                <a:cxn ang="0">
                  <a:pos x="0" y="6"/>
                </a:cxn>
                <a:cxn ang="0">
                  <a:pos x="4" y="0"/>
                </a:cxn>
                <a:cxn ang="0">
                  <a:pos x="84" y="46"/>
                </a:cxn>
                <a:cxn ang="0">
                  <a:pos x="80" y="53"/>
                </a:cxn>
              </a:cxnLst>
              <a:rect l="0" t="0" r="r" b="b"/>
              <a:pathLst>
                <a:path w="85" h="54">
                  <a:moveTo>
                    <a:pt x="80" y="53"/>
                  </a:moveTo>
                  <a:lnTo>
                    <a:pt x="0" y="6"/>
                  </a:lnTo>
                  <a:lnTo>
                    <a:pt x="4" y="0"/>
                  </a:lnTo>
                  <a:lnTo>
                    <a:pt x="84" y="46"/>
                  </a:lnTo>
                  <a:lnTo>
                    <a:pt x="80" y="53"/>
                  </a:lnTo>
                </a:path>
              </a:pathLst>
            </a:custGeom>
            <a:noFill/>
            <a:ln w="9525" cap="flat" cmpd="sng">
              <a:solidFill>
                <a:schemeClr val="tx2"/>
              </a:solidFill>
              <a:prstDash val="solid"/>
              <a:round/>
              <a:headEnd/>
              <a:tailEnd/>
            </a:ln>
            <a:effectLst/>
          </p:spPr>
          <p:txBody>
            <a:bodyPr/>
            <a:lstStyle/>
            <a:p>
              <a:endParaRPr lang="hu-HU"/>
            </a:p>
          </p:txBody>
        </p:sp>
        <p:sp>
          <p:nvSpPr>
            <p:cNvPr id="11496" name="Freeform 232"/>
            <p:cNvSpPr>
              <a:spLocks/>
            </p:cNvSpPr>
            <p:nvPr/>
          </p:nvSpPr>
          <p:spPr bwMode="auto">
            <a:xfrm>
              <a:off x="2107" y="2813"/>
              <a:ext cx="43" cy="18"/>
            </a:xfrm>
            <a:custGeom>
              <a:avLst/>
              <a:gdLst/>
              <a:ahLst/>
              <a:cxnLst>
                <a:cxn ang="0">
                  <a:pos x="40" y="0"/>
                </a:cxn>
                <a:cxn ang="0">
                  <a:pos x="0" y="10"/>
                </a:cxn>
                <a:cxn ang="0">
                  <a:pos x="2" y="17"/>
                </a:cxn>
                <a:cxn ang="0">
                  <a:pos x="42" y="7"/>
                </a:cxn>
                <a:cxn ang="0">
                  <a:pos x="40" y="0"/>
                </a:cxn>
              </a:cxnLst>
              <a:rect l="0" t="0" r="r" b="b"/>
              <a:pathLst>
                <a:path w="43" h="18">
                  <a:moveTo>
                    <a:pt x="40" y="0"/>
                  </a:moveTo>
                  <a:lnTo>
                    <a:pt x="0" y="10"/>
                  </a:lnTo>
                  <a:lnTo>
                    <a:pt x="2" y="17"/>
                  </a:lnTo>
                  <a:lnTo>
                    <a:pt x="42" y="7"/>
                  </a:lnTo>
                  <a:lnTo>
                    <a:pt x="40" y="0"/>
                  </a:lnTo>
                </a:path>
              </a:pathLst>
            </a:custGeom>
            <a:noFill/>
            <a:ln w="9525" cap="flat" cmpd="sng">
              <a:solidFill>
                <a:schemeClr val="tx2"/>
              </a:solidFill>
              <a:prstDash val="solid"/>
              <a:round/>
              <a:headEnd/>
              <a:tailEnd/>
            </a:ln>
            <a:effectLst/>
          </p:spPr>
          <p:txBody>
            <a:bodyPr/>
            <a:lstStyle/>
            <a:p>
              <a:endParaRPr lang="hu-HU"/>
            </a:p>
          </p:txBody>
        </p:sp>
        <p:sp>
          <p:nvSpPr>
            <p:cNvPr id="11497" name="Freeform 233"/>
            <p:cNvSpPr>
              <a:spLocks/>
            </p:cNvSpPr>
            <p:nvPr/>
          </p:nvSpPr>
          <p:spPr bwMode="auto">
            <a:xfrm>
              <a:off x="2142" y="2780"/>
              <a:ext cx="8" cy="35"/>
            </a:xfrm>
            <a:custGeom>
              <a:avLst/>
              <a:gdLst/>
              <a:ahLst/>
              <a:cxnLst>
                <a:cxn ang="0">
                  <a:pos x="0" y="34"/>
                </a:cxn>
                <a:cxn ang="0">
                  <a:pos x="0" y="0"/>
                </a:cxn>
                <a:cxn ang="0">
                  <a:pos x="7" y="0"/>
                </a:cxn>
                <a:cxn ang="0">
                  <a:pos x="7" y="34"/>
                </a:cxn>
                <a:cxn ang="0">
                  <a:pos x="0" y="34"/>
                </a:cxn>
              </a:cxnLst>
              <a:rect l="0" t="0" r="r" b="b"/>
              <a:pathLst>
                <a:path w="8" h="35">
                  <a:moveTo>
                    <a:pt x="0" y="34"/>
                  </a:moveTo>
                  <a:lnTo>
                    <a:pt x="0" y="0"/>
                  </a:lnTo>
                  <a:lnTo>
                    <a:pt x="7" y="0"/>
                  </a:lnTo>
                  <a:lnTo>
                    <a:pt x="7" y="34"/>
                  </a:lnTo>
                  <a:lnTo>
                    <a:pt x="0" y="34"/>
                  </a:lnTo>
                </a:path>
              </a:pathLst>
            </a:custGeom>
            <a:noFill/>
            <a:ln w="9525" cap="flat" cmpd="sng">
              <a:solidFill>
                <a:schemeClr val="tx2"/>
              </a:solidFill>
              <a:prstDash val="solid"/>
              <a:round/>
              <a:headEnd/>
              <a:tailEnd/>
            </a:ln>
            <a:effectLst/>
          </p:spPr>
          <p:txBody>
            <a:bodyPr/>
            <a:lstStyle/>
            <a:p>
              <a:endParaRPr lang="hu-HU"/>
            </a:p>
          </p:txBody>
        </p:sp>
      </p:grpSp>
      <p:sp>
        <p:nvSpPr>
          <p:cNvPr id="11498" name="Text Box 234"/>
          <p:cNvSpPr txBox="1">
            <a:spLocks noChangeArrowheads="1"/>
          </p:cNvSpPr>
          <p:nvPr/>
        </p:nvSpPr>
        <p:spPr bwMode="auto">
          <a:xfrm>
            <a:off x="1611313" y="3819525"/>
            <a:ext cx="0" cy="0"/>
          </a:xfrm>
          <a:prstGeom prst="rect">
            <a:avLst/>
          </a:prstGeom>
          <a:noFill/>
          <a:ln w="9525">
            <a:noFill/>
            <a:miter lim="800000"/>
            <a:headEnd/>
            <a:tailEnd/>
          </a:ln>
          <a:effectLst/>
        </p:spPr>
        <p:txBody>
          <a:bodyPr wrap="none"/>
          <a:lstStyle/>
          <a:p>
            <a:pPr algn="r" eaLnBrk="0" hangingPunct="0"/>
            <a:r>
              <a:rPr lang="en-US" sz="1900">
                <a:solidFill>
                  <a:schemeClr val="tx2"/>
                </a:solidFill>
                <a:latin typeface="Arial" charset="0"/>
              </a:rPr>
              <a:t>ag, mut</a:t>
            </a:r>
            <a:endParaRPr lang="en-US">
              <a:solidFill>
                <a:schemeClr val="tx2"/>
              </a:solidFill>
            </a:endParaRPr>
          </a:p>
        </p:txBody>
      </p:sp>
      <p:sp>
        <p:nvSpPr>
          <p:cNvPr id="11500" name="Text Box 236"/>
          <p:cNvSpPr txBox="1">
            <a:spLocks noChangeArrowheads="1"/>
          </p:cNvSpPr>
          <p:nvPr/>
        </p:nvSpPr>
        <p:spPr bwMode="auto">
          <a:xfrm>
            <a:off x="2919413" y="3248025"/>
            <a:ext cx="0" cy="0"/>
          </a:xfrm>
          <a:prstGeom prst="rect">
            <a:avLst/>
          </a:prstGeom>
          <a:noFill/>
          <a:ln w="9525">
            <a:noFill/>
            <a:miter lim="800000"/>
            <a:headEnd/>
            <a:tailEnd/>
          </a:ln>
          <a:effectLst/>
        </p:spPr>
        <p:txBody>
          <a:bodyPr wrap="none"/>
          <a:lstStyle/>
          <a:p>
            <a:pPr algn="r" eaLnBrk="0" hangingPunct="0"/>
            <a:r>
              <a:rPr lang="en-US" sz="1900">
                <a:solidFill>
                  <a:schemeClr val="tx2"/>
                </a:solidFill>
                <a:latin typeface="Arial" charset="0"/>
              </a:rPr>
              <a:t>ag, mut</a:t>
            </a:r>
            <a:endParaRPr lang="en-US">
              <a:solidFill>
                <a:schemeClr val="tx2"/>
              </a:solidFill>
            </a:endParaRPr>
          </a:p>
        </p:txBody>
      </p:sp>
      <p:sp>
        <p:nvSpPr>
          <p:cNvPr id="11502" name="Text Box 238"/>
          <p:cNvSpPr txBox="1">
            <a:spLocks noChangeArrowheads="1"/>
          </p:cNvSpPr>
          <p:nvPr/>
        </p:nvSpPr>
        <p:spPr bwMode="auto">
          <a:xfrm>
            <a:off x="4262438" y="2457450"/>
            <a:ext cx="0" cy="0"/>
          </a:xfrm>
          <a:prstGeom prst="rect">
            <a:avLst/>
          </a:prstGeom>
          <a:noFill/>
          <a:ln w="9525">
            <a:noFill/>
            <a:miter lim="800000"/>
            <a:headEnd/>
            <a:tailEnd/>
          </a:ln>
          <a:effectLst/>
        </p:spPr>
        <p:txBody>
          <a:bodyPr wrap="none"/>
          <a:lstStyle/>
          <a:p>
            <a:pPr algn="r" eaLnBrk="0" hangingPunct="0"/>
            <a:r>
              <a:rPr lang="en-US" sz="1900">
                <a:solidFill>
                  <a:schemeClr val="tx2"/>
                </a:solidFill>
                <a:latin typeface="Arial" charset="0"/>
              </a:rPr>
              <a:t>ag, mut</a:t>
            </a:r>
            <a:endParaRPr lang="en-US">
              <a:solidFill>
                <a:schemeClr val="tx2"/>
              </a:solidFill>
            </a:endParaRPr>
          </a:p>
        </p:txBody>
      </p:sp>
      <p:sp>
        <p:nvSpPr>
          <p:cNvPr id="11504" name="Text Box 240"/>
          <p:cNvSpPr txBox="1">
            <a:spLocks noChangeArrowheads="1"/>
          </p:cNvSpPr>
          <p:nvPr/>
        </p:nvSpPr>
        <p:spPr bwMode="auto">
          <a:xfrm>
            <a:off x="5603875" y="1547813"/>
            <a:ext cx="0" cy="0"/>
          </a:xfrm>
          <a:prstGeom prst="rect">
            <a:avLst/>
          </a:prstGeom>
          <a:noFill/>
          <a:ln w="9525">
            <a:noFill/>
            <a:miter lim="800000"/>
            <a:headEnd/>
            <a:tailEnd/>
          </a:ln>
          <a:effectLst/>
        </p:spPr>
        <p:txBody>
          <a:bodyPr wrap="none"/>
          <a:lstStyle/>
          <a:p>
            <a:pPr algn="r" eaLnBrk="0" hangingPunct="0"/>
            <a:r>
              <a:rPr lang="en-US" sz="1900">
                <a:solidFill>
                  <a:schemeClr val="tx2"/>
                </a:solidFill>
                <a:latin typeface="Arial" charset="0"/>
              </a:rPr>
              <a:t>ag, mut</a:t>
            </a:r>
            <a:endParaRPr lang="en-US">
              <a:solidFill>
                <a:schemeClr val="tx2"/>
              </a:solidFill>
            </a:endParaRPr>
          </a:p>
        </p:txBody>
      </p:sp>
      <p:sp>
        <p:nvSpPr>
          <p:cNvPr id="11506" name="Text Box 242"/>
          <p:cNvSpPr txBox="1">
            <a:spLocks noChangeArrowheads="1"/>
          </p:cNvSpPr>
          <p:nvPr/>
        </p:nvSpPr>
        <p:spPr bwMode="auto">
          <a:xfrm>
            <a:off x="6769100" y="933450"/>
            <a:ext cx="0" cy="0"/>
          </a:xfrm>
          <a:prstGeom prst="rect">
            <a:avLst/>
          </a:prstGeom>
          <a:noFill/>
          <a:ln w="9525">
            <a:noFill/>
            <a:miter lim="800000"/>
            <a:headEnd/>
            <a:tailEnd/>
          </a:ln>
          <a:effectLst/>
        </p:spPr>
        <p:txBody>
          <a:bodyPr wrap="none"/>
          <a:lstStyle/>
          <a:p>
            <a:pPr algn="r" eaLnBrk="0" hangingPunct="0"/>
            <a:r>
              <a:rPr lang="en-US" sz="1900">
                <a:solidFill>
                  <a:schemeClr val="tx2"/>
                </a:solidFill>
                <a:latin typeface="Arial" charset="0"/>
              </a:rPr>
              <a:t>ag, mut</a:t>
            </a:r>
            <a:endParaRPr lang="en-US">
              <a:solidFill>
                <a:schemeClr val="tx2"/>
              </a:solidFill>
            </a:endParaRPr>
          </a:p>
        </p:txBody>
      </p:sp>
      <p:sp>
        <p:nvSpPr>
          <p:cNvPr id="11508" name="Freeform 244"/>
          <p:cNvSpPr>
            <a:spLocks/>
          </p:cNvSpPr>
          <p:nvPr/>
        </p:nvSpPr>
        <p:spPr bwMode="auto">
          <a:xfrm>
            <a:off x="1393825" y="4148138"/>
            <a:ext cx="396875" cy="274637"/>
          </a:xfrm>
          <a:custGeom>
            <a:avLst/>
            <a:gdLst/>
            <a:ahLst/>
            <a:cxnLst>
              <a:cxn ang="0">
                <a:pos x="249" y="0"/>
              </a:cxn>
              <a:cxn ang="0">
                <a:pos x="195" y="95"/>
              </a:cxn>
              <a:cxn ang="0">
                <a:pos x="176" y="68"/>
              </a:cxn>
              <a:cxn ang="0">
                <a:pos x="19" y="172"/>
              </a:cxn>
              <a:cxn ang="0">
                <a:pos x="0" y="145"/>
              </a:cxn>
              <a:cxn ang="0">
                <a:pos x="158" y="41"/>
              </a:cxn>
              <a:cxn ang="0">
                <a:pos x="140" y="14"/>
              </a:cxn>
              <a:cxn ang="0">
                <a:pos x="249" y="0"/>
              </a:cxn>
            </a:cxnLst>
            <a:rect l="0" t="0" r="r" b="b"/>
            <a:pathLst>
              <a:path w="250" h="173">
                <a:moveTo>
                  <a:pt x="249" y="0"/>
                </a:moveTo>
                <a:lnTo>
                  <a:pt x="195" y="95"/>
                </a:lnTo>
                <a:lnTo>
                  <a:pt x="176" y="68"/>
                </a:lnTo>
                <a:lnTo>
                  <a:pt x="19" y="172"/>
                </a:lnTo>
                <a:lnTo>
                  <a:pt x="0" y="145"/>
                </a:lnTo>
                <a:lnTo>
                  <a:pt x="158" y="41"/>
                </a:lnTo>
                <a:lnTo>
                  <a:pt x="140" y="14"/>
                </a:lnTo>
                <a:lnTo>
                  <a:pt x="249" y="0"/>
                </a:lnTo>
              </a:path>
            </a:pathLst>
          </a:custGeom>
          <a:noFill/>
          <a:ln w="9525" cap="flat" cmpd="sng">
            <a:solidFill>
              <a:schemeClr val="tx2"/>
            </a:solidFill>
            <a:prstDash val="solid"/>
            <a:round/>
            <a:headEnd/>
            <a:tailEnd/>
          </a:ln>
          <a:effectLst/>
        </p:spPr>
        <p:txBody>
          <a:bodyPr/>
          <a:lstStyle/>
          <a:p>
            <a:endParaRPr lang="hu-HU"/>
          </a:p>
        </p:txBody>
      </p:sp>
      <p:sp>
        <p:nvSpPr>
          <p:cNvPr id="11509" name="Freeform 245"/>
          <p:cNvSpPr>
            <a:spLocks/>
          </p:cNvSpPr>
          <p:nvPr/>
        </p:nvSpPr>
        <p:spPr bwMode="auto">
          <a:xfrm>
            <a:off x="2830513" y="3489325"/>
            <a:ext cx="396875" cy="274638"/>
          </a:xfrm>
          <a:custGeom>
            <a:avLst/>
            <a:gdLst/>
            <a:ahLst/>
            <a:cxnLst>
              <a:cxn ang="0">
                <a:pos x="249" y="0"/>
              </a:cxn>
              <a:cxn ang="0">
                <a:pos x="194" y="95"/>
              </a:cxn>
              <a:cxn ang="0">
                <a:pos x="176" y="68"/>
              </a:cxn>
              <a:cxn ang="0">
                <a:pos x="18" y="172"/>
              </a:cxn>
              <a:cxn ang="0">
                <a:pos x="0" y="146"/>
              </a:cxn>
              <a:cxn ang="0">
                <a:pos x="157" y="41"/>
              </a:cxn>
              <a:cxn ang="0">
                <a:pos x="139" y="14"/>
              </a:cxn>
              <a:cxn ang="0">
                <a:pos x="249" y="0"/>
              </a:cxn>
            </a:cxnLst>
            <a:rect l="0" t="0" r="r" b="b"/>
            <a:pathLst>
              <a:path w="250" h="173">
                <a:moveTo>
                  <a:pt x="249" y="0"/>
                </a:moveTo>
                <a:lnTo>
                  <a:pt x="194" y="95"/>
                </a:lnTo>
                <a:lnTo>
                  <a:pt x="176" y="68"/>
                </a:lnTo>
                <a:lnTo>
                  <a:pt x="18" y="172"/>
                </a:lnTo>
                <a:lnTo>
                  <a:pt x="0" y="146"/>
                </a:lnTo>
                <a:lnTo>
                  <a:pt x="157" y="41"/>
                </a:lnTo>
                <a:lnTo>
                  <a:pt x="139" y="14"/>
                </a:lnTo>
                <a:lnTo>
                  <a:pt x="249" y="0"/>
                </a:lnTo>
              </a:path>
            </a:pathLst>
          </a:custGeom>
          <a:noFill/>
          <a:ln w="9525" cap="flat" cmpd="sng">
            <a:solidFill>
              <a:schemeClr val="tx2"/>
            </a:solidFill>
            <a:prstDash val="solid"/>
            <a:round/>
            <a:headEnd/>
            <a:tailEnd/>
          </a:ln>
          <a:effectLst/>
        </p:spPr>
        <p:txBody>
          <a:bodyPr/>
          <a:lstStyle/>
          <a:p>
            <a:endParaRPr lang="hu-HU"/>
          </a:p>
        </p:txBody>
      </p:sp>
      <p:sp>
        <p:nvSpPr>
          <p:cNvPr id="11510" name="Freeform 246"/>
          <p:cNvSpPr>
            <a:spLocks/>
          </p:cNvSpPr>
          <p:nvPr/>
        </p:nvSpPr>
        <p:spPr bwMode="auto">
          <a:xfrm>
            <a:off x="4362450" y="2720975"/>
            <a:ext cx="396875" cy="276225"/>
          </a:xfrm>
          <a:custGeom>
            <a:avLst/>
            <a:gdLst/>
            <a:ahLst/>
            <a:cxnLst>
              <a:cxn ang="0">
                <a:pos x="249" y="0"/>
              </a:cxn>
              <a:cxn ang="0">
                <a:pos x="195" y="95"/>
              </a:cxn>
              <a:cxn ang="0">
                <a:pos x="176" y="68"/>
              </a:cxn>
              <a:cxn ang="0">
                <a:pos x="19" y="173"/>
              </a:cxn>
              <a:cxn ang="0">
                <a:pos x="0" y="146"/>
              </a:cxn>
              <a:cxn ang="0">
                <a:pos x="158" y="42"/>
              </a:cxn>
              <a:cxn ang="0">
                <a:pos x="139" y="15"/>
              </a:cxn>
              <a:cxn ang="0">
                <a:pos x="249" y="0"/>
              </a:cxn>
            </a:cxnLst>
            <a:rect l="0" t="0" r="r" b="b"/>
            <a:pathLst>
              <a:path w="250" h="174">
                <a:moveTo>
                  <a:pt x="249" y="0"/>
                </a:moveTo>
                <a:lnTo>
                  <a:pt x="195" y="95"/>
                </a:lnTo>
                <a:lnTo>
                  <a:pt x="176" y="68"/>
                </a:lnTo>
                <a:lnTo>
                  <a:pt x="19" y="173"/>
                </a:lnTo>
                <a:lnTo>
                  <a:pt x="0" y="146"/>
                </a:lnTo>
                <a:lnTo>
                  <a:pt x="158" y="42"/>
                </a:lnTo>
                <a:lnTo>
                  <a:pt x="139" y="15"/>
                </a:lnTo>
                <a:lnTo>
                  <a:pt x="249" y="0"/>
                </a:lnTo>
              </a:path>
            </a:pathLst>
          </a:custGeom>
          <a:noFill/>
          <a:ln w="9525" cap="flat" cmpd="sng">
            <a:solidFill>
              <a:schemeClr val="tx2"/>
            </a:solidFill>
            <a:prstDash val="solid"/>
            <a:round/>
            <a:headEnd/>
            <a:tailEnd/>
          </a:ln>
          <a:effectLst/>
        </p:spPr>
        <p:txBody>
          <a:bodyPr/>
          <a:lstStyle/>
          <a:p>
            <a:endParaRPr lang="hu-HU"/>
          </a:p>
        </p:txBody>
      </p:sp>
      <p:sp>
        <p:nvSpPr>
          <p:cNvPr id="11511" name="Freeform 247"/>
          <p:cNvSpPr>
            <a:spLocks/>
          </p:cNvSpPr>
          <p:nvPr/>
        </p:nvSpPr>
        <p:spPr bwMode="auto">
          <a:xfrm>
            <a:off x="5548313" y="1952625"/>
            <a:ext cx="396875" cy="276225"/>
          </a:xfrm>
          <a:custGeom>
            <a:avLst/>
            <a:gdLst/>
            <a:ahLst/>
            <a:cxnLst>
              <a:cxn ang="0">
                <a:pos x="249" y="0"/>
              </a:cxn>
              <a:cxn ang="0">
                <a:pos x="195" y="95"/>
              </a:cxn>
              <a:cxn ang="0">
                <a:pos x="176" y="68"/>
              </a:cxn>
              <a:cxn ang="0">
                <a:pos x="19" y="173"/>
              </a:cxn>
              <a:cxn ang="0">
                <a:pos x="0" y="146"/>
              </a:cxn>
              <a:cxn ang="0">
                <a:pos x="158" y="42"/>
              </a:cxn>
              <a:cxn ang="0">
                <a:pos x="139" y="15"/>
              </a:cxn>
              <a:cxn ang="0">
                <a:pos x="249" y="0"/>
              </a:cxn>
            </a:cxnLst>
            <a:rect l="0" t="0" r="r" b="b"/>
            <a:pathLst>
              <a:path w="250" h="174">
                <a:moveTo>
                  <a:pt x="249" y="0"/>
                </a:moveTo>
                <a:lnTo>
                  <a:pt x="195" y="95"/>
                </a:lnTo>
                <a:lnTo>
                  <a:pt x="176" y="68"/>
                </a:lnTo>
                <a:lnTo>
                  <a:pt x="19" y="173"/>
                </a:lnTo>
                <a:lnTo>
                  <a:pt x="0" y="146"/>
                </a:lnTo>
                <a:lnTo>
                  <a:pt x="158" y="42"/>
                </a:lnTo>
                <a:lnTo>
                  <a:pt x="139" y="15"/>
                </a:lnTo>
                <a:lnTo>
                  <a:pt x="249" y="0"/>
                </a:lnTo>
              </a:path>
            </a:pathLst>
          </a:custGeom>
          <a:noFill/>
          <a:ln w="9525" cap="flat" cmpd="sng">
            <a:solidFill>
              <a:schemeClr val="tx2"/>
            </a:solidFill>
            <a:prstDash val="solid"/>
            <a:round/>
            <a:headEnd/>
            <a:tailEnd/>
          </a:ln>
          <a:effectLst/>
        </p:spPr>
        <p:txBody>
          <a:bodyPr/>
          <a:lstStyle/>
          <a:p>
            <a:endParaRPr lang="hu-HU"/>
          </a:p>
        </p:txBody>
      </p:sp>
      <p:sp>
        <p:nvSpPr>
          <p:cNvPr id="11512" name="Freeform 248"/>
          <p:cNvSpPr>
            <a:spLocks/>
          </p:cNvSpPr>
          <p:nvPr/>
        </p:nvSpPr>
        <p:spPr bwMode="auto">
          <a:xfrm>
            <a:off x="6835775" y="1349375"/>
            <a:ext cx="396875" cy="276225"/>
          </a:xfrm>
          <a:custGeom>
            <a:avLst/>
            <a:gdLst/>
            <a:ahLst/>
            <a:cxnLst>
              <a:cxn ang="0">
                <a:pos x="249" y="0"/>
              </a:cxn>
              <a:cxn ang="0">
                <a:pos x="194" y="95"/>
              </a:cxn>
              <a:cxn ang="0">
                <a:pos x="176" y="68"/>
              </a:cxn>
              <a:cxn ang="0">
                <a:pos x="18" y="173"/>
              </a:cxn>
              <a:cxn ang="0">
                <a:pos x="0" y="146"/>
              </a:cxn>
              <a:cxn ang="0">
                <a:pos x="157" y="42"/>
              </a:cxn>
              <a:cxn ang="0">
                <a:pos x="139" y="15"/>
              </a:cxn>
              <a:cxn ang="0">
                <a:pos x="249" y="0"/>
              </a:cxn>
            </a:cxnLst>
            <a:rect l="0" t="0" r="r" b="b"/>
            <a:pathLst>
              <a:path w="250" h="174">
                <a:moveTo>
                  <a:pt x="249" y="0"/>
                </a:moveTo>
                <a:lnTo>
                  <a:pt x="194" y="95"/>
                </a:lnTo>
                <a:lnTo>
                  <a:pt x="176" y="68"/>
                </a:lnTo>
                <a:lnTo>
                  <a:pt x="18" y="173"/>
                </a:lnTo>
                <a:lnTo>
                  <a:pt x="0" y="146"/>
                </a:lnTo>
                <a:lnTo>
                  <a:pt x="157" y="42"/>
                </a:lnTo>
                <a:lnTo>
                  <a:pt x="139" y="15"/>
                </a:lnTo>
                <a:lnTo>
                  <a:pt x="249" y="0"/>
                </a:lnTo>
              </a:path>
            </a:pathLst>
          </a:custGeom>
          <a:noFill/>
          <a:ln w="9525" cap="flat" cmpd="sng">
            <a:solidFill>
              <a:schemeClr val="tx2"/>
            </a:solidFill>
            <a:prstDash val="solid"/>
            <a:round/>
            <a:headEnd/>
            <a:tailEnd/>
          </a:ln>
          <a:effectLst/>
        </p:spPr>
        <p:txBody>
          <a:bodyPr/>
          <a:lstStyle/>
          <a:p>
            <a:endParaRPr lang="hu-HU"/>
          </a:p>
        </p:txBody>
      </p:sp>
      <p:sp>
        <p:nvSpPr>
          <p:cNvPr id="11513" name="Freeform 249"/>
          <p:cNvSpPr>
            <a:spLocks/>
          </p:cNvSpPr>
          <p:nvPr/>
        </p:nvSpPr>
        <p:spPr bwMode="auto">
          <a:xfrm>
            <a:off x="4452938" y="3752850"/>
            <a:ext cx="12700" cy="122238"/>
          </a:xfrm>
          <a:custGeom>
            <a:avLst/>
            <a:gdLst/>
            <a:ahLst/>
            <a:cxnLst>
              <a:cxn ang="0">
                <a:pos x="0" y="0"/>
              </a:cxn>
              <a:cxn ang="0">
                <a:pos x="7" y="76"/>
              </a:cxn>
            </a:cxnLst>
            <a:rect l="0" t="0" r="r" b="b"/>
            <a:pathLst>
              <a:path w="8" h="77">
                <a:moveTo>
                  <a:pt x="0" y="0"/>
                </a:moveTo>
                <a:lnTo>
                  <a:pt x="7" y="76"/>
                </a:lnTo>
              </a:path>
            </a:pathLst>
          </a:custGeom>
          <a:noFill/>
          <a:ln w="9525" cap="flat">
            <a:solidFill>
              <a:schemeClr val="tx2"/>
            </a:solidFill>
            <a:prstDash val="dash"/>
            <a:round/>
            <a:headEnd/>
            <a:tailEnd/>
          </a:ln>
          <a:effectLst/>
        </p:spPr>
        <p:txBody>
          <a:bodyPr/>
          <a:lstStyle/>
          <a:p>
            <a:endParaRPr lang="hu-HU"/>
          </a:p>
        </p:txBody>
      </p:sp>
      <p:sp>
        <p:nvSpPr>
          <p:cNvPr id="11514" name="Freeform 250"/>
          <p:cNvSpPr>
            <a:spLocks/>
          </p:cNvSpPr>
          <p:nvPr/>
        </p:nvSpPr>
        <p:spPr bwMode="auto">
          <a:xfrm>
            <a:off x="5749925" y="2973388"/>
            <a:ext cx="12700" cy="122237"/>
          </a:xfrm>
          <a:custGeom>
            <a:avLst/>
            <a:gdLst/>
            <a:ahLst/>
            <a:cxnLst>
              <a:cxn ang="0">
                <a:pos x="0" y="0"/>
              </a:cxn>
              <a:cxn ang="0">
                <a:pos x="7" y="76"/>
              </a:cxn>
            </a:cxnLst>
            <a:rect l="0" t="0" r="r" b="b"/>
            <a:pathLst>
              <a:path w="8" h="77">
                <a:moveTo>
                  <a:pt x="0" y="0"/>
                </a:moveTo>
                <a:lnTo>
                  <a:pt x="7" y="76"/>
                </a:lnTo>
              </a:path>
            </a:pathLst>
          </a:custGeom>
          <a:noFill/>
          <a:ln w="9525" cap="flat">
            <a:solidFill>
              <a:schemeClr val="tx2"/>
            </a:solidFill>
            <a:prstDash val="dash"/>
            <a:round/>
            <a:headEnd/>
            <a:tailEnd/>
          </a:ln>
          <a:effectLst/>
        </p:spPr>
        <p:txBody>
          <a:bodyPr/>
          <a:lstStyle/>
          <a:p>
            <a:endParaRPr lang="hu-HU"/>
          </a:p>
        </p:txBody>
      </p:sp>
      <p:sp>
        <p:nvSpPr>
          <p:cNvPr id="11515" name="Freeform 251"/>
          <p:cNvSpPr>
            <a:spLocks/>
          </p:cNvSpPr>
          <p:nvPr/>
        </p:nvSpPr>
        <p:spPr bwMode="auto">
          <a:xfrm>
            <a:off x="5761038" y="2973388"/>
            <a:ext cx="1587" cy="122237"/>
          </a:xfrm>
          <a:custGeom>
            <a:avLst/>
            <a:gdLst/>
            <a:ahLst/>
            <a:cxnLst>
              <a:cxn ang="0">
                <a:pos x="0" y="76"/>
              </a:cxn>
              <a:cxn ang="0">
                <a:pos x="0" y="0"/>
              </a:cxn>
            </a:cxnLst>
            <a:rect l="0" t="0" r="r" b="b"/>
            <a:pathLst>
              <a:path w="1" h="77">
                <a:moveTo>
                  <a:pt x="0" y="76"/>
                </a:moveTo>
                <a:lnTo>
                  <a:pt x="0" y="0"/>
                </a:lnTo>
              </a:path>
            </a:pathLst>
          </a:custGeom>
          <a:noFill/>
          <a:ln w="9525" cap="flat">
            <a:solidFill>
              <a:schemeClr val="tx2"/>
            </a:solidFill>
            <a:prstDash val="dash"/>
            <a:round/>
            <a:headEnd/>
            <a:tailEnd/>
          </a:ln>
          <a:effectLst/>
        </p:spPr>
        <p:txBody>
          <a:bodyPr/>
          <a:lstStyle/>
          <a:p>
            <a:endParaRPr lang="hu-HU"/>
          </a:p>
        </p:txBody>
      </p:sp>
      <p:sp>
        <p:nvSpPr>
          <p:cNvPr id="11516" name="Freeform 252"/>
          <p:cNvSpPr>
            <a:spLocks/>
          </p:cNvSpPr>
          <p:nvPr/>
        </p:nvSpPr>
        <p:spPr bwMode="auto">
          <a:xfrm>
            <a:off x="2736850" y="4214813"/>
            <a:ext cx="307975" cy="231775"/>
          </a:xfrm>
          <a:custGeom>
            <a:avLst/>
            <a:gdLst/>
            <a:ahLst/>
            <a:cxnLst>
              <a:cxn ang="0">
                <a:pos x="193" y="145"/>
              </a:cxn>
              <a:cxn ang="0">
                <a:pos x="142" y="47"/>
              </a:cxn>
              <a:cxn ang="0">
                <a:pos x="122" y="74"/>
              </a:cxn>
              <a:cxn ang="0">
                <a:pos x="19" y="0"/>
              </a:cxn>
              <a:cxn ang="0">
                <a:pos x="0" y="27"/>
              </a:cxn>
              <a:cxn ang="0">
                <a:pos x="103" y="100"/>
              </a:cxn>
              <a:cxn ang="0">
                <a:pos x="84" y="127"/>
              </a:cxn>
              <a:cxn ang="0">
                <a:pos x="193" y="145"/>
              </a:cxn>
            </a:cxnLst>
            <a:rect l="0" t="0" r="r" b="b"/>
            <a:pathLst>
              <a:path w="194" h="146">
                <a:moveTo>
                  <a:pt x="193" y="145"/>
                </a:moveTo>
                <a:lnTo>
                  <a:pt x="142" y="47"/>
                </a:lnTo>
                <a:lnTo>
                  <a:pt x="122" y="74"/>
                </a:lnTo>
                <a:lnTo>
                  <a:pt x="19" y="0"/>
                </a:lnTo>
                <a:lnTo>
                  <a:pt x="0" y="27"/>
                </a:lnTo>
                <a:lnTo>
                  <a:pt x="103" y="100"/>
                </a:lnTo>
                <a:lnTo>
                  <a:pt x="84" y="127"/>
                </a:lnTo>
                <a:lnTo>
                  <a:pt x="193" y="145"/>
                </a:lnTo>
              </a:path>
            </a:pathLst>
          </a:custGeom>
          <a:noFill/>
          <a:ln w="9525" cap="flat" cmpd="sng">
            <a:solidFill>
              <a:schemeClr val="tx2"/>
            </a:solidFill>
            <a:prstDash val="solid"/>
            <a:round/>
            <a:headEnd/>
            <a:tailEnd/>
          </a:ln>
          <a:effectLst/>
        </p:spPr>
        <p:txBody>
          <a:bodyPr/>
          <a:lstStyle/>
          <a:p>
            <a:endParaRPr lang="hu-HU"/>
          </a:p>
        </p:txBody>
      </p:sp>
      <p:sp>
        <p:nvSpPr>
          <p:cNvPr id="11517" name="Freeform 253"/>
          <p:cNvSpPr>
            <a:spLocks/>
          </p:cNvSpPr>
          <p:nvPr/>
        </p:nvSpPr>
        <p:spPr bwMode="auto">
          <a:xfrm>
            <a:off x="4306888" y="3522663"/>
            <a:ext cx="307975" cy="231775"/>
          </a:xfrm>
          <a:custGeom>
            <a:avLst/>
            <a:gdLst/>
            <a:ahLst/>
            <a:cxnLst>
              <a:cxn ang="0">
                <a:pos x="193" y="145"/>
              </a:cxn>
              <a:cxn ang="0">
                <a:pos x="142" y="47"/>
              </a:cxn>
              <a:cxn ang="0">
                <a:pos x="123" y="74"/>
              </a:cxn>
              <a:cxn ang="0">
                <a:pos x="19" y="0"/>
              </a:cxn>
              <a:cxn ang="0">
                <a:pos x="0" y="26"/>
              </a:cxn>
              <a:cxn ang="0">
                <a:pos x="103" y="100"/>
              </a:cxn>
              <a:cxn ang="0">
                <a:pos x="84" y="127"/>
              </a:cxn>
              <a:cxn ang="0">
                <a:pos x="193" y="145"/>
              </a:cxn>
            </a:cxnLst>
            <a:rect l="0" t="0" r="r" b="b"/>
            <a:pathLst>
              <a:path w="194" h="146">
                <a:moveTo>
                  <a:pt x="193" y="145"/>
                </a:moveTo>
                <a:lnTo>
                  <a:pt x="142" y="47"/>
                </a:lnTo>
                <a:lnTo>
                  <a:pt x="123" y="74"/>
                </a:lnTo>
                <a:lnTo>
                  <a:pt x="19" y="0"/>
                </a:lnTo>
                <a:lnTo>
                  <a:pt x="0" y="26"/>
                </a:lnTo>
                <a:lnTo>
                  <a:pt x="103" y="100"/>
                </a:lnTo>
                <a:lnTo>
                  <a:pt x="84" y="127"/>
                </a:lnTo>
                <a:lnTo>
                  <a:pt x="193" y="145"/>
                </a:lnTo>
              </a:path>
            </a:pathLst>
          </a:custGeom>
          <a:noFill/>
          <a:ln w="9525" cap="flat" cmpd="sng">
            <a:solidFill>
              <a:schemeClr val="tx2"/>
            </a:solidFill>
            <a:prstDash val="solid"/>
            <a:round/>
            <a:headEnd/>
            <a:tailEnd/>
          </a:ln>
          <a:effectLst/>
        </p:spPr>
        <p:txBody>
          <a:bodyPr/>
          <a:lstStyle/>
          <a:p>
            <a:endParaRPr lang="hu-HU"/>
          </a:p>
        </p:txBody>
      </p:sp>
      <p:sp>
        <p:nvSpPr>
          <p:cNvPr id="11518" name="Freeform 254"/>
          <p:cNvSpPr>
            <a:spLocks/>
          </p:cNvSpPr>
          <p:nvPr/>
        </p:nvSpPr>
        <p:spPr bwMode="auto">
          <a:xfrm>
            <a:off x="5794375" y="2819400"/>
            <a:ext cx="307975" cy="231775"/>
          </a:xfrm>
          <a:custGeom>
            <a:avLst/>
            <a:gdLst/>
            <a:ahLst/>
            <a:cxnLst>
              <a:cxn ang="0">
                <a:pos x="193" y="145"/>
              </a:cxn>
              <a:cxn ang="0">
                <a:pos x="142" y="48"/>
              </a:cxn>
              <a:cxn ang="0">
                <a:pos x="123" y="74"/>
              </a:cxn>
              <a:cxn ang="0">
                <a:pos x="20" y="0"/>
              </a:cxn>
              <a:cxn ang="0">
                <a:pos x="0" y="27"/>
              </a:cxn>
              <a:cxn ang="0">
                <a:pos x="104" y="101"/>
              </a:cxn>
              <a:cxn ang="0">
                <a:pos x="84" y="127"/>
              </a:cxn>
              <a:cxn ang="0">
                <a:pos x="193" y="145"/>
              </a:cxn>
            </a:cxnLst>
            <a:rect l="0" t="0" r="r" b="b"/>
            <a:pathLst>
              <a:path w="194" h="146">
                <a:moveTo>
                  <a:pt x="193" y="145"/>
                </a:moveTo>
                <a:lnTo>
                  <a:pt x="142" y="48"/>
                </a:lnTo>
                <a:lnTo>
                  <a:pt x="123" y="74"/>
                </a:lnTo>
                <a:lnTo>
                  <a:pt x="20" y="0"/>
                </a:lnTo>
                <a:lnTo>
                  <a:pt x="0" y="27"/>
                </a:lnTo>
                <a:lnTo>
                  <a:pt x="104" y="101"/>
                </a:lnTo>
                <a:lnTo>
                  <a:pt x="84" y="127"/>
                </a:lnTo>
                <a:lnTo>
                  <a:pt x="193" y="145"/>
                </a:lnTo>
              </a:path>
            </a:pathLst>
          </a:custGeom>
          <a:noFill/>
          <a:ln w="9525" cap="flat" cmpd="sng">
            <a:solidFill>
              <a:schemeClr val="tx2"/>
            </a:solidFill>
            <a:prstDash val="solid"/>
            <a:round/>
            <a:headEnd/>
            <a:tailEnd/>
          </a:ln>
          <a:effectLst/>
        </p:spPr>
        <p:txBody>
          <a:bodyPr/>
          <a:lstStyle/>
          <a:p>
            <a:endParaRPr lang="hu-HU"/>
          </a:p>
        </p:txBody>
      </p:sp>
      <p:sp>
        <p:nvSpPr>
          <p:cNvPr id="11519" name="Freeform 255"/>
          <p:cNvSpPr>
            <a:spLocks/>
          </p:cNvSpPr>
          <p:nvPr/>
        </p:nvSpPr>
        <p:spPr bwMode="auto">
          <a:xfrm>
            <a:off x="7004050" y="2128838"/>
            <a:ext cx="306388" cy="231775"/>
          </a:xfrm>
          <a:custGeom>
            <a:avLst/>
            <a:gdLst/>
            <a:ahLst/>
            <a:cxnLst>
              <a:cxn ang="0">
                <a:pos x="192" y="145"/>
              </a:cxn>
              <a:cxn ang="0">
                <a:pos x="142" y="48"/>
              </a:cxn>
              <a:cxn ang="0">
                <a:pos x="122" y="74"/>
              </a:cxn>
              <a:cxn ang="0">
                <a:pos x="19" y="0"/>
              </a:cxn>
              <a:cxn ang="0">
                <a:pos x="0" y="27"/>
              </a:cxn>
              <a:cxn ang="0">
                <a:pos x="103" y="100"/>
              </a:cxn>
              <a:cxn ang="0">
                <a:pos x="84" y="127"/>
              </a:cxn>
              <a:cxn ang="0">
                <a:pos x="192" y="145"/>
              </a:cxn>
            </a:cxnLst>
            <a:rect l="0" t="0" r="r" b="b"/>
            <a:pathLst>
              <a:path w="193" h="146">
                <a:moveTo>
                  <a:pt x="192" y="145"/>
                </a:moveTo>
                <a:lnTo>
                  <a:pt x="142" y="48"/>
                </a:lnTo>
                <a:lnTo>
                  <a:pt x="122" y="74"/>
                </a:lnTo>
                <a:lnTo>
                  <a:pt x="19" y="0"/>
                </a:lnTo>
                <a:lnTo>
                  <a:pt x="0" y="27"/>
                </a:lnTo>
                <a:lnTo>
                  <a:pt x="103" y="100"/>
                </a:lnTo>
                <a:lnTo>
                  <a:pt x="84" y="127"/>
                </a:lnTo>
                <a:lnTo>
                  <a:pt x="192" y="145"/>
                </a:lnTo>
              </a:path>
            </a:pathLst>
          </a:custGeom>
          <a:noFill/>
          <a:ln w="9525" cap="flat" cmpd="sng">
            <a:solidFill>
              <a:schemeClr val="tx2"/>
            </a:solidFill>
            <a:prstDash val="solid"/>
            <a:round/>
            <a:headEnd/>
            <a:tailEnd/>
          </a:ln>
          <a:effectLst/>
        </p:spPr>
        <p:txBody>
          <a:bodyPr/>
          <a:lstStyle/>
          <a:p>
            <a:endParaRPr lang="hu-HU"/>
          </a:p>
        </p:txBody>
      </p:sp>
      <p:sp>
        <p:nvSpPr>
          <p:cNvPr id="11520" name="Freeform 256"/>
          <p:cNvSpPr>
            <a:spLocks/>
          </p:cNvSpPr>
          <p:nvPr/>
        </p:nvSpPr>
        <p:spPr bwMode="auto">
          <a:xfrm>
            <a:off x="1431925" y="4959350"/>
            <a:ext cx="307975" cy="231775"/>
          </a:xfrm>
          <a:custGeom>
            <a:avLst/>
            <a:gdLst/>
            <a:ahLst/>
            <a:cxnLst>
              <a:cxn ang="0">
                <a:pos x="193" y="145"/>
              </a:cxn>
              <a:cxn ang="0">
                <a:pos x="142" y="48"/>
              </a:cxn>
              <a:cxn ang="0">
                <a:pos x="122" y="74"/>
              </a:cxn>
              <a:cxn ang="0">
                <a:pos x="19" y="0"/>
              </a:cxn>
              <a:cxn ang="0">
                <a:pos x="0" y="27"/>
              </a:cxn>
              <a:cxn ang="0">
                <a:pos x="103" y="101"/>
              </a:cxn>
              <a:cxn ang="0">
                <a:pos x="84" y="127"/>
              </a:cxn>
              <a:cxn ang="0">
                <a:pos x="193" y="145"/>
              </a:cxn>
            </a:cxnLst>
            <a:rect l="0" t="0" r="r" b="b"/>
            <a:pathLst>
              <a:path w="194" h="146">
                <a:moveTo>
                  <a:pt x="193" y="145"/>
                </a:moveTo>
                <a:lnTo>
                  <a:pt x="142" y="48"/>
                </a:lnTo>
                <a:lnTo>
                  <a:pt x="122" y="74"/>
                </a:lnTo>
                <a:lnTo>
                  <a:pt x="19" y="0"/>
                </a:lnTo>
                <a:lnTo>
                  <a:pt x="0" y="27"/>
                </a:lnTo>
                <a:lnTo>
                  <a:pt x="103" y="101"/>
                </a:lnTo>
                <a:lnTo>
                  <a:pt x="84" y="127"/>
                </a:lnTo>
                <a:lnTo>
                  <a:pt x="193" y="145"/>
                </a:lnTo>
              </a:path>
            </a:pathLst>
          </a:custGeom>
          <a:noFill/>
          <a:ln w="9525" cap="flat" cmpd="sng">
            <a:solidFill>
              <a:schemeClr val="tx2"/>
            </a:solidFill>
            <a:prstDash val="solid"/>
            <a:round/>
            <a:headEnd/>
            <a:tailEnd/>
          </a:ln>
          <a:effectLst/>
        </p:spPr>
        <p:txBody>
          <a:bodyPr/>
          <a:lstStyle/>
          <a:p>
            <a:endParaRPr lang="hu-HU"/>
          </a:p>
        </p:txBody>
      </p:sp>
      <p:sp>
        <p:nvSpPr>
          <p:cNvPr id="11521" name="Freeform 257"/>
          <p:cNvSpPr>
            <a:spLocks/>
          </p:cNvSpPr>
          <p:nvPr/>
        </p:nvSpPr>
        <p:spPr bwMode="auto">
          <a:xfrm>
            <a:off x="2827338" y="5937250"/>
            <a:ext cx="419100" cy="285750"/>
          </a:xfrm>
          <a:custGeom>
            <a:avLst/>
            <a:gdLst/>
            <a:ahLst/>
            <a:cxnLst>
              <a:cxn ang="0">
                <a:pos x="263" y="179"/>
              </a:cxn>
              <a:cxn ang="0">
                <a:pos x="207" y="84"/>
              </a:cxn>
              <a:cxn ang="0">
                <a:pos x="189" y="112"/>
              </a:cxn>
              <a:cxn ang="0">
                <a:pos x="18" y="0"/>
              </a:cxn>
              <a:cxn ang="0">
                <a:pos x="0" y="27"/>
              </a:cxn>
              <a:cxn ang="0">
                <a:pos x="171" y="139"/>
              </a:cxn>
              <a:cxn ang="0">
                <a:pos x="153" y="166"/>
              </a:cxn>
              <a:cxn ang="0">
                <a:pos x="263" y="179"/>
              </a:cxn>
            </a:cxnLst>
            <a:rect l="0" t="0" r="r" b="b"/>
            <a:pathLst>
              <a:path w="264" h="180">
                <a:moveTo>
                  <a:pt x="263" y="179"/>
                </a:moveTo>
                <a:lnTo>
                  <a:pt x="207" y="84"/>
                </a:lnTo>
                <a:lnTo>
                  <a:pt x="189" y="112"/>
                </a:lnTo>
                <a:lnTo>
                  <a:pt x="18" y="0"/>
                </a:lnTo>
                <a:lnTo>
                  <a:pt x="0" y="27"/>
                </a:lnTo>
                <a:lnTo>
                  <a:pt x="171" y="139"/>
                </a:lnTo>
                <a:lnTo>
                  <a:pt x="153" y="166"/>
                </a:lnTo>
                <a:lnTo>
                  <a:pt x="263" y="179"/>
                </a:lnTo>
              </a:path>
            </a:pathLst>
          </a:custGeom>
          <a:solidFill>
            <a:schemeClr val="tx2"/>
          </a:solidFill>
          <a:ln w="9525" cap="flat" cmpd="sng">
            <a:solidFill>
              <a:schemeClr val="tx2"/>
            </a:solidFill>
            <a:prstDash val="solid"/>
            <a:round/>
            <a:headEnd/>
            <a:tailEnd/>
          </a:ln>
          <a:effectLst/>
        </p:spPr>
        <p:txBody>
          <a:bodyPr/>
          <a:lstStyle/>
          <a:p>
            <a:endParaRPr lang="hu-HU"/>
          </a:p>
        </p:txBody>
      </p:sp>
      <p:sp>
        <p:nvSpPr>
          <p:cNvPr id="11522" name="Freeform 258"/>
          <p:cNvSpPr>
            <a:spLocks/>
          </p:cNvSpPr>
          <p:nvPr/>
        </p:nvSpPr>
        <p:spPr bwMode="auto">
          <a:xfrm>
            <a:off x="4329113" y="4794250"/>
            <a:ext cx="471487" cy="157163"/>
          </a:xfrm>
          <a:custGeom>
            <a:avLst/>
            <a:gdLst/>
            <a:ahLst/>
            <a:cxnLst>
              <a:cxn ang="0">
                <a:pos x="296" y="49"/>
              </a:cxn>
              <a:cxn ang="0">
                <a:pos x="197" y="0"/>
              </a:cxn>
              <a:cxn ang="0">
                <a:pos x="197" y="33"/>
              </a:cxn>
              <a:cxn ang="0">
                <a:pos x="0" y="33"/>
              </a:cxn>
              <a:cxn ang="0">
                <a:pos x="0" y="65"/>
              </a:cxn>
              <a:cxn ang="0">
                <a:pos x="197" y="65"/>
              </a:cxn>
              <a:cxn ang="0">
                <a:pos x="197" y="98"/>
              </a:cxn>
              <a:cxn ang="0">
                <a:pos x="296" y="49"/>
              </a:cxn>
            </a:cxnLst>
            <a:rect l="0" t="0" r="r" b="b"/>
            <a:pathLst>
              <a:path w="297" h="99">
                <a:moveTo>
                  <a:pt x="296" y="49"/>
                </a:moveTo>
                <a:lnTo>
                  <a:pt x="197" y="0"/>
                </a:lnTo>
                <a:lnTo>
                  <a:pt x="197" y="33"/>
                </a:lnTo>
                <a:lnTo>
                  <a:pt x="0" y="33"/>
                </a:lnTo>
                <a:lnTo>
                  <a:pt x="0" y="65"/>
                </a:lnTo>
                <a:lnTo>
                  <a:pt x="197" y="65"/>
                </a:lnTo>
                <a:lnTo>
                  <a:pt x="197" y="98"/>
                </a:lnTo>
                <a:lnTo>
                  <a:pt x="296" y="49"/>
                </a:lnTo>
              </a:path>
            </a:pathLst>
          </a:custGeom>
          <a:solidFill>
            <a:schemeClr val="tx2"/>
          </a:solidFill>
          <a:ln w="9525" cap="flat" cmpd="sng">
            <a:solidFill>
              <a:schemeClr val="tx2"/>
            </a:solidFill>
            <a:prstDash val="solid"/>
            <a:round/>
            <a:headEnd/>
            <a:tailEnd/>
          </a:ln>
          <a:effectLst/>
        </p:spPr>
        <p:txBody>
          <a:bodyPr/>
          <a:lstStyle/>
          <a:p>
            <a:endParaRPr lang="hu-HU"/>
          </a:p>
        </p:txBody>
      </p:sp>
      <p:sp>
        <p:nvSpPr>
          <p:cNvPr id="11523" name="Freeform 259"/>
          <p:cNvSpPr>
            <a:spLocks/>
          </p:cNvSpPr>
          <p:nvPr/>
        </p:nvSpPr>
        <p:spPr bwMode="auto">
          <a:xfrm>
            <a:off x="7867650" y="1311275"/>
            <a:ext cx="233363" cy="271463"/>
          </a:xfrm>
          <a:custGeom>
            <a:avLst/>
            <a:gdLst/>
            <a:ahLst/>
            <a:cxnLst>
              <a:cxn ang="0">
                <a:pos x="146" y="170"/>
              </a:cxn>
              <a:cxn ang="0">
                <a:pos x="122" y="64"/>
              </a:cxn>
              <a:cxn ang="0">
                <a:pos x="96" y="84"/>
              </a:cxn>
              <a:cxn ang="0">
                <a:pos x="25" y="0"/>
              </a:cxn>
              <a:cxn ang="0">
                <a:pos x="0" y="21"/>
              </a:cxn>
              <a:cxn ang="0">
                <a:pos x="70" y="105"/>
              </a:cxn>
              <a:cxn ang="0">
                <a:pos x="45" y="126"/>
              </a:cxn>
              <a:cxn ang="0">
                <a:pos x="146" y="170"/>
              </a:cxn>
            </a:cxnLst>
            <a:rect l="0" t="0" r="r" b="b"/>
            <a:pathLst>
              <a:path w="147" h="171">
                <a:moveTo>
                  <a:pt x="146" y="170"/>
                </a:moveTo>
                <a:lnTo>
                  <a:pt x="122" y="64"/>
                </a:lnTo>
                <a:lnTo>
                  <a:pt x="96" y="84"/>
                </a:lnTo>
                <a:lnTo>
                  <a:pt x="25" y="0"/>
                </a:lnTo>
                <a:lnTo>
                  <a:pt x="0" y="21"/>
                </a:lnTo>
                <a:lnTo>
                  <a:pt x="70" y="105"/>
                </a:lnTo>
                <a:lnTo>
                  <a:pt x="45" y="126"/>
                </a:lnTo>
                <a:lnTo>
                  <a:pt x="146" y="170"/>
                </a:lnTo>
              </a:path>
            </a:pathLst>
          </a:custGeom>
          <a:solidFill>
            <a:schemeClr val="tx2"/>
          </a:solidFill>
          <a:ln w="9525" cap="flat" cmpd="sng">
            <a:solidFill>
              <a:schemeClr val="tx2"/>
            </a:solidFill>
            <a:prstDash val="solid"/>
            <a:round/>
            <a:headEnd/>
            <a:tailEnd/>
          </a:ln>
          <a:effectLst/>
        </p:spPr>
        <p:txBody>
          <a:bodyPr/>
          <a:lstStyle/>
          <a:p>
            <a:endParaRPr lang="hu-HU"/>
          </a:p>
        </p:txBody>
      </p:sp>
      <p:sp>
        <p:nvSpPr>
          <p:cNvPr id="11524" name="Text Box 260"/>
          <p:cNvSpPr txBox="1">
            <a:spLocks noChangeArrowheads="1"/>
          </p:cNvSpPr>
          <p:nvPr/>
        </p:nvSpPr>
        <p:spPr bwMode="auto">
          <a:xfrm>
            <a:off x="6600825" y="3317875"/>
            <a:ext cx="0" cy="0"/>
          </a:xfrm>
          <a:prstGeom prst="rect">
            <a:avLst/>
          </a:prstGeom>
          <a:noFill/>
          <a:ln w="9525">
            <a:noFill/>
            <a:miter lim="800000"/>
            <a:headEnd/>
            <a:tailEnd/>
          </a:ln>
          <a:effectLst/>
        </p:spPr>
        <p:txBody>
          <a:bodyPr wrap="none"/>
          <a:lstStyle/>
          <a:p>
            <a:pPr algn="r" eaLnBrk="0" hangingPunct="0"/>
            <a:r>
              <a:rPr lang="en-US" sz="4700">
                <a:solidFill>
                  <a:schemeClr val="tx2"/>
                </a:solidFill>
                <a:latin typeface="Arial" charset="0"/>
              </a:rPr>
              <a:t>...</a:t>
            </a:r>
            <a:endParaRPr lang="en-US">
              <a:solidFill>
                <a:schemeClr val="tx2"/>
              </a:solidFill>
            </a:endParaRPr>
          </a:p>
        </p:txBody>
      </p:sp>
      <p:sp>
        <p:nvSpPr>
          <p:cNvPr id="11525" name="Text Box 261"/>
          <p:cNvSpPr txBox="1">
            <a:spLocks noChangeArrowheads="1"/>
          </p:cNvSpPr>
          <p:nvPr/>
        </p:nvSpPr>
        <p:spPr bwMode="auto">
          <a:xfrm>
            <a:off x="7897813" y="2757488"/>
            <a:ext cx="0" cy="0"/>
          </a:xfrm>
          <a:prstGeom prst="rect">
            <a:avLst/>
          </a:prstGeom>
          <a:noFill/>
          <a:ln w="9525">
            <a:noFill/>
            <a:miter lim="800000"/>
            <a:headEnd/>
            <a:tailEnd/>
          </a:ln>
          <a:effectLst/>
        </p:spPr>
        <p:txBody>
          <a:bodyPr wrap="none"/>
          <a:lstStyle/>
          <a:p>
            <a:pPr algn="r" eaLnBrk="0" hangingPunct="0"/>
            <a:r>
              <a:rPr lang="en-US" sz="4700">
                <a:solidFill>
                  <a:schemeClr val="tx2"/>
                </a:solidFill>
                <a:latin typeface="Arial" charset="0"/>
              </a:rPr>
              <a:t>...</a:t>
            </a:r>
            <a:endParaRPr lang="en-US">
              <a:solidFill>
                <a:schemeClr val="tx2"/>
              </a:solidFill>
            </a:endParaRPr>
          </a:p>
        </p:txBody>
      </p:sp>
      <p:sp>
        <p:nvSpPr>
          <p:cNvPr id="11526" name="Text Box 262"/>
          <p:cNvSpPr txBox="1">
            <a:spLocks noChangeArrowheads="1"/>
          </p:cNvSpPr>
          <p:nvPr/>
        </p:nvSpPr>
        <p:spPr bwMode="auto">
          <a:xfrm>
            <a:off x="5235575" y="4019550"/>
            <a:ext cx="0" cy="0"/>
          </a:xfrm>
          <a:prstGeom prst="rect">
            <a:avLst/>
          </a:prstGeom>
          <a:noFill/>
          <a:ln w="9525">
            <a:noFill/>
            <a:miter lim="800000"/>
            <a:headEnd/>
            <a:tailEnd/>
          </a:ln>
          <a:effectLst/>
        </p:spPr>
        <p:txBody>
          <a:bodyPr wrap="none"/>
          <a:lstStyle/>
          <a:p>
            <a:pPr algn="r" eaLnBrk="0" hangingPunct="0"/>
            <a:r>
              <a:rPr lang="en-US" sz="4700">
                <a:solidFill>
                  <a:schemeClr val="tx2"/>
                </a:solidFill>
                <a:latin typeface="Arial" charset="0"/>
              </a:rPr>
              <a:t>...</a:t>
            </a:r>
            <a:endParaRPr lang="en-US">
              <a:solidFill>
                <a:schemeClr val="tx2"/>
              </a:solidFill>
            </a:endParaRPr>
          </a:p>
        </p:txBody>
      </p:sp>
      <p:sp>
        <p:nvSpPr>
          <p:cNvPr id="11527" name="Text Box 263"/>
          <p:cNvSpPr txBox="1">
            <a:spLocks noChangeArrowheads="1"/>
          </p:cNvSpPr>
          <p:nvPr/>
        </p:nvSpPr>
        <p:spPr bwMode="auto">
          <a:xfrm>
            <a:off x="6175375" y="6364288"/>
            <a:ext cx="0" cy="0"/>
          </a:xfrm>
          <a:prstGeom prst="rect">
            <a:avLst/>
          </a:prstGeom>
          <a:noFill/>
          <a:ln w="9525">
            <a:noFill/>
            <a:miter lim="800000"/>
            <a:headEnd/>
            <a:tailEnd/>
          </a:ln>
          <a:effectLst/>
        </p:spPr>
        <p:txBody>
          <a:bodyPr wrap="none"/>
          <a:lstStyle/>
          <a:p>
            <a:pPr algn="r" eaLnBrk="0" hangingPunct="0"/>
            <a:r>
              <a:rPr lang="hu-HU" sz="1900" dirty="0" smtClean="0">
                <a:solidFill>
                  <a:schemeClr val="tx2"/>
                </a:solidFill>
                <a:latin typeface="Arial" charset="0"/>
              </a:rPr>
              <a:t> </a:t>
            </a:r>
            <a:endParaRPr lang="en-US" dirty="0">
              <a:solidFill>
                <a:schemeClr val="tx2"/>
              </a:solidFill>
            </a:endParaRPr>
          </a:p>
        </p:txBody>
      </p:sp>
      <p:sp>
        <p:nvSpPr>
          <p:cNvPr id="11528" name="Text Box 264"/>
          <p:cNvSpPr txBox="1">
            <a:spLocks noChangeArrowheads="1"/>
          </p:cNvSpPr>
          <p:nvPr/>
        </p:nvSpPr>
        <p:spPr bwMode="auto">
          <a:xfrm>
            <a:off x="8339138" y="4838700"/>
            <a:ext cx="0" cy="0"/>
          </a:xfrm>
          <a:prstGeom prst="rect">
            <a:avLst/>
          </a:prstGeom>
          <a:noFill/>
          <a:ln w="9525">
            <a:noFill/>
            <a:miter lim="800000"/>
            <a:headEnd/>
            <a:tailEnd/>
          </a:ln>
          <a:effectLst/>
        </p:spPr>
        <p:txBody>
          <a:bodyPr wrap="none"/>
          <a:lstStyle/>
          <a:p>
            <a:pPr algn="r" eaLnBrk="0" hangingPunct="0"/>
            <a:r>
              <a:rPr lang="en-US" sz="1900">
                <a:solidFill>
                  <a:schemeClr val="tx2"/>
                </a:solidFill>
                <a:latin typeface="Arial" charset="0"/>
              </a:rPr>
              <a:t>közepes</a:t>
            </a:r>
            <a:endParaRPr lang="en-US">
              <a:solidFill>
                <a:schemeClr val="tx2"/>
              </a:solidFill>
            </a:endParaRPr>
          </a:p>
        </p:txBody>
      </p:sp>
      <p:sp>
        <p:nvSpPr>
          <p:cNvPr id="11529" name="Text Box 265"/>
          <p:cNvSpPr txBox="1">
            <a:spLocks noChangeArrowheads="1"/>
          </p:cNvSpPr>
          <p:nvPr/>
        </p:nvSpPr>
        <p:spPr bwMode="auto">
          <a:xfrm>
            <a:off x="9110663" y="3016250"/>
            <a:ext cx="0" cy="0"/>
          </a:xfrm>
          <a:prstGeom prst="rect">
            <a:avLst/>
          </a:prstGeom>
          <a:noFill/>
          <a:ln w="9525">
            <a:noFill/>
            <a:miter lim="800000"/>
            <a:headEnd/>
            <a:tailEnd/>
          </a:ln>
          <a:effectLst/>
        </p:spPr>
        <p:txBody>
          <a:bodyPr wrap="none"/>
          <a:lstStyle/>
          <a:p>
            <a:pPr algn="r" eaLnBrk="0" hangingPunct="0"/>
            <a:r>
              <a:rPr lang="en-US" sz="1900">
                <a:solidFill>
                  <a:schemeClr val="tx2"/>
                </a:solidFill>
                <a:latin typeface="Arial" charset="0"/>
              </a:rPr>
              <a:t>magas</a:t>
            </a:r>
            <a:endParaRPr lang="en-US">
              <a:solidFill>
                <a:schemeClr val="tx2"/>
              </a:solidFill>
            </a:endParaRPr>
          </a:p>
        </p:txBody>
      </p:sp>
      <p:sp>
        <p:nvSpPr>
          <p:cNvPr id="11530" name="Text Box 266"/>
          <p:cNvSpPr txBox="1">
            <a:spLocks noChangeArrowheads="1"/>
          </p:cNvSpPr>
          <p:nvPr/>
        </p:nvSpPr>
        <p:spPr bwMode="auto">
          <a:xfrm>
            <a:off x="9110663" y="3290888"/>
            <a:ext cx="0" cy="0"/>
          </a:xfrm>
          <a:prstGeom prst="rect">
            <a:avLst/>
          </a:prstGeom>
          <a:noFill/>
          <a:ln w="9525">
            <a:noFill/>
            <a:miter lim="800000"/>
            <a:headEnd/>
            <a:tailEnd/>
          </a:ln>
          <a:effectLst/>
        </p:spPr>
        <p:txBody>
          <a:bodyPr wrap="none"/>
          <a:lstStyle/>
          <a:p>
            <a:pPr algn="r" eaLnBrk="0" hangingPunct="0"/>
            <a:r>
              <a:rPr lang="en-US" sz="1900">
                <a:solidFill>
                  <a:schemeClr val="tx2"/>
                </a:solidFill>
                <a:latin typeface="Arial" charset="0"/>
              </a:rPr>
              <a:t>affinitású</a:t>
            </a:r>
            <a:endParaRPr lang="en-US">
              <a:solidFill>
                <a:schemeClr val="tx2"/>
              </a:solidFill>
            </a:endParaRPr>
          </a:p>
        </p:txBody>
      </p:sp>
      <p:sp>
        <p:nvSpPr>
          <p:cNvPr id="11531" name="Text Box 267"/>
          <p:cNvSpPr txBox="1">
            <a:spLocks noChangeArrowheads="1"/>
          </p:cNvSpPr>
          <p:nvPr/>
        </p:nvSpPr>
        <p:spPr bwMode="auto">
          <a:xfrm>
            <a:off x="8472488" y="5180013"/>
            <a:ext cx="0" cy="0"/>
          </a:xfrm>
          <a:prstGeom prst="rect">
            <a:avLst/>
          </a:prstGeom>
          <a:noFill/>
          <a:ln w="9525">
            <a:noFill/>
            <a:miter lim="800000"/>
            <a:headEnd/>
            <a:tailEnd/>
          </a:ln>
          <a:effectLst/>
        </p:spPr>
        <p:txBody>
          <a:bodyPr wrap="none"/>
          <a:lstStyle/>
          <a:p>
            <a:pPr algn="r" eaLnBrk="0" hangingPunct="0"/>
            <a:r>
              <a:rPr lang="en-US" sz="1900">
                <a:solidFill>
                  <a:schemeClr val="tx2"/>
                </a:solidFill>
                <a:latin typeface="Arial" charset="0"/>
              </a:rPr>
              <a:t>affinitású</a:t>
            </a:r>
            <a:endParaRPr lang="en-US">
              <a:solidFill>
                <a:schemeClr val="tx2"/>
              </a:solidFill>
            </a:endParaRPr>
          </a:p>
        </p:txBody>
      </p:sp>
      <p:sp>
        <p:nvSpPr>
          <p:cNvPr id="11532" name="Text Box 268"/>
          <p:cNvSpPr txBox="1">
            <a:spLocks noChangeArrowheads="1"/>
          </p:cNvSpPr>
          <p:nvPr/>
        </p:nvSpPr>
        <p:spPr bwMode="auto">
          <a:xfrm>
            <a:off x="6186488" y="6692900"/>
            <a:ext cx="0" cy="0"/>
          </a:xfrm>
          <a:prstGeom prst="rect">
            <a:avLst/>
          </a:prstGeom>
          <a:noFill/>
          <a:ln w="9525">
            <a:noFill/>
            <a:miter lim="800000"/>
            <a:headEnd/>
            <a:tailEnd/>
          </a:ln>
          <a:effectLst/>
        </p:spPr>
        <p:txBody>
          <a:bodyPr wrap="none"/>
          <a:lstStyle/>
          <a:p>
            <a:pPr algn="r" eaLnBrk="0" hangingPunct="0"/>
            <a:endParaRPr lang="en-US" dirty="0">
              <a:solidFill>
                <a:schemeClr val="tx2"/>
              </a:solidFill>
            </a:endParaRPr>
          </a:p>
        </p:txBody>
      </p:sp>
      <p:sp>
        <p:nvSpPr>
          <p:cNvPr id="11533" name="Text Box 269"/>
          <p:cNvSpPr txBox="1">
            <a:spLocks noChangeArrowheads="1"/>
          </p:cNvSpPr>
          <p:nvPr/>
        </p:nvSpPr>
        <p:spPr bwMode="auto">
          <a:xfrm>
            <a:off x="9121775" y="3597275"/>
            <a:ext cx="0" cy="0"/>
          </a:xfrm>
          <a:prstGeom prst="rect">
            <a:avLst/>
          </a:prstGeom>
          <a:noFill/>
          <a:ln w="9525">
            <a:noFill/>
            <a:miter lim="800000"/>
            <a:headEnd/>
            <a:tailEnd/>
          </a:ln>
          <a:effectLst/>
        </p:spPr>
        <p:txBody>
          <a:bodyPr wrap="none"/>
          <a:lstStyle/>
          <a:p>
            <a:pPr algn="r" eaLnBrk="0" hangingPunct="0"/>
            <a:r>
              <a:rPr lang="en-US" sz="1900">
                <a:solidFill>
                  <a:schemeClr val="tx2"/>
                </a:solidFill>
                <a:latin typeface="Arial" charset="0"/>
              </a:rPr>
              <a:t>antitest</a:t>
            </a:r>
            <a:endParaRPr lang="en-US">
              <a:solidFill>
                <a:schemeClr val="tx2"/>
              </a:solidFill>
            </a:endParaRPr>
          </a:p>
        </p:txBody>
      </p:sp>
      <p:sp>
        <p:nvSpPr>
          <p:cNvPr id="11534" name="Text Box 270"/>
          <p:cNvSpPr txBox="1">
            <a:spLocks noChangeArrowheads="1"/>
          </p:cNvSpPr>
          <p:nvPr/>
        </p:nvSpPr>
        <p:spPr bwMode="auto">
          <a:xfrm>
            <a:off x="8350250" y="5454650"/>
            <a:ext cx="0" cy="0"/>
          </a:xfrm>
          <a:prstGeom prst="rect">
            <a:avLst/>
          </a:prstGeom>
          <a:noFill/>
          <a:ln w="9525">
            <a:noFill/>
            <a:miter lim="800000"/>
            <a:headEnd/>
            <a:tailEnd/>
          </a:ln>
          <a:effectLst/>
        </p:spPr>
        <p:txBody>
          <a:bodyPr wrap="none"/>
          <a:lstStyle/>
          <a:p>
            <a:pPr algn="r" eaLnBrk="0" hangingPunct="0"/>
            <a:r>
              <a:rPr lang="en-US" sz="1900">
                <a:solidFill>
                  <a:schemeClr val="tx2"/>
                </a:solidFill>
                <a:latin typeface="Arial" charset="0"/>
              </a:rPr>
              <a:t>antitest</a:t>
            </a:r>
            <a:endParaRPr lang="en-US">
              <a:solidFill>
                <a:schemeClr val="tx2"/>
              </a:solidFill>
            </a:endParaRPr>
          </a:p>
        </p:txBody>
      </p:sp>
      <p:sp>
        <p:nvSpPr>
          <p:cNvPr id="11535" name="Text Box 271"/>
          <p:cNvSpPr txBox="1">
            <a:spLocks noChangeArrowheads="1"/>
          </p:cNvSpPr>
          <p:nvPr/>
        </p:nvSpPr>
        <p:spPr bwMode="auto">
          <a:xfrm>
            <a:off x="7261225" y="6683375"/>
            <a:ext cx="0" cy="0"/>
          </a:xfrm>
          <a:prstGeom prst="rect">
            <a:avLst/>
          </a:prstGeom>
          <a:noFill/>
          <a:ln w="9525">
            <a:noFill/>
            <a:miter lim="800000"/>
            <a:headEnd/>
            <a:tailEnd/>
          </a:ln>
          <a:effectLst/>
        </p:spPr>
        <p:txBody>
          <a:bodyPr wrap="none"/>
          <a:lstStyle/>
          <a:p>
            <a:pPr algn="r" eaLnBrk="0" hangingPunct="0"/>
            <a:endParaRPr lang="en-US" dirty="0">
              <a:solidFill>
                <a:schemeClr val="tx2"/>
              </a:solidFill>
            </a:endParaRPr>
          </a:p>
        </p:txBody>
      </p:sp>
      <p:grpSp>
        <p:nvGrpSpPr>
          <p:cNvPr id="11536" name="Group 272"/>
          <p:cNvGrpSpPr>
            <a:grpSpLocks/>
          </p:cNvGrpSpPr>
          <p:nvPr/>
        </p:nvGrpSpPr>
        <p:grpSpPr bwMode="auto">
          <a:xfrm>
            <a:off x="4497388" y="6386513"/>
            <a:ext cx="203200" cy="342900"/>
            <a:chOff x="2833" y="4023"/>
            <a:chExt cx="128" cy="216"/>
          </a:xfrm>
        </p:grpSpPr>
        <p:sp>
          <p:nvSpPr>
            <p:cNvPr id="11537" name="Freeform 273"/>
            <p:cNvSpPr>
              <a:spLocks/>
            </p:cNvSpPr>
            <p:nvPr/>
          </p:nvSpPr>
          <p:spPr bwMode="auto">
            <a:xfrm>
              <a:off x="2890" y="4092"/>
              <a:ext cx="5" cy="147"/>
            </a:xfrm>
            <a:custGeom>
              <a:avLst/>
              <a:gdLst/>
              <a:ahLst/>
              <a:cxnLst>
                <a:cxn ang="0">
                  <a:pos x="0" y="146"/>
                </a:cxn>
                <a:cxn ang="0">
                  <a:pos x="0" y="0"/>
                </a:cxn>
                <a:cxn ang="0">
                  <a:pos x="4" y="0"/>
                </a:cxn>
                <a:cxn ang="0">
                  <a:pos x="4" y="146"/>
                </a:cxn>
                <a:cxn ang="0">
                  <a:pos x="0" y="146"/>
                </a:cxn>
              </a:cxnLst>
              <a:rect l="0" t="0" r="r" b="b"/>
              <a:pathLst>
                <a:path w="5" h="147">
                  <a:moveTo>
                    <a:pt x="0" y="146"/>
                  </a:moveTo>
                  <a:lnTo>
                    <a:pt x="0" y="0"/>
                  </a:lnTo>
                  <a:lnTo>
                    <a:pt x="4" y="0"/>
                  </a:lnTo>
                  <a:lnTo>
                    <a:pt x="4" y="146"/>
                  </a:lnTo>
                  <a:lnTo>
                    <a:pt x="0" y="146"/>
                  </a:lnTo>
                </a:path>
              </a:pathLst>
            </a:custGeom>
            <a:noFill/>
            <a:ln w="9525" cap="flat" cmpd="sng">
              <a:solidFill>
                <a:schemeClr val="tx2"/>
              </a:solidFill>
              <a:prstDash val="solid"/>
              <a:round/>
              <a:headEnd/>
              <a:tailEnd/>
            </a:ln>
            <a:effectLst/>
          </p:spPr>
          <p:txBody>
            <a:bodyPr/>
            <a:lstStyle/>
            <a:p>
              <a:endParaRPr lang="hu-HU"/>
            </a:p>
          </p:txBody>
        </p:sp>
        <p:sp>
          <p:nvSpPr>
            <p:cNvPr id="11538" name="Freeform 274"/>
            <p:cNvSpPr>
              <a:spLocks/>
            </p:cNvSpPr>
            <p:nvPr/>
          </p:nvSpPr>
          <p:spPr bwMode="auto">
            <a:xfrm>
              <a:off x="2893" y="4023"/>
              <a:ext cx="68" cy="66"/>
            </a:xfrm>
            <a:custGeom>
              <a:avLst/>
              <a:gdLst/>
              <a:ahLst/>
              <a:cxnLst>
                <a:cxn ang="0">
                  <a:pos x="0" y="62"/>
                </a:cxn>
                <a:cxn ang="0">
                  <a:pos x="64" y="0"/>
                </a:cxn>
                <a:cxn ang="0">
                  <a:pos x="67" y="3"/>
                </a:cxn>
                <a:cxn ang="0">
                  <a:pos x="4" y="65"/>
                </a:cxn>
                <a:cxn ang="0">
                  <a:pos x="0" y="62"/>
                </a:cxn>
              </a:cxnLst>
              <a:rect l="0" t="0" r="r" b="b"/>
              <a:pathLst>
                <a:path w="68" h="66">
                  <a:moveTo>
                    <a:pt x="0" y="62"/>
                  </a:moveTo>
                  <a:lnTo>
                    <a:pt x="64" y="0"/>
                  </a:lnTo>
                  <a:lnTo>
                    <a:pt x="67" y="3"/>
                  </a:lnTo>
                  <a:lnTo>
                    <a:pt x="4" y="65"/>
                  </a:lnTo>
                  <a:lnTo>
                    <a:pt x="0" y="62"/>
                  </a:lnTo>
                </a:path>
              </a:pathLst>
            </a:custGeom>
            <a:noFill/>
            <a:ln w="9525" cap="flat" cmpd="sng">
              <a:solidFill>
                <a:schemeClr val="tx2"/>
              </a:solidFill>
              <a:prstDash val="solid"/>
              <a:round/>
              <a:headEnd/>
              <a:tailEnd/>
            </a:ln>
            <a:effectLst/>
          </p:spPr>
          <p:txBody>
            <a:bodyPr/>
            <a:lstStyle/>
            <a:p>
              <a:endParaRPr lang="hu-HU"/>
            </a:p>
          </p:txBody>
        </p:sp>
        <p:sp>
          <p:nvSpPr>
            <p:cNvPr id="11539" name="Freeform 275"/>
            <p:cNvSpPr>
              <a:spLocks/>
            </p:cNvSpPr>
            <p:nvPr/>
          </p:nvSpPr>
          <p:spPr bwMode="auto">
            <a:xfrm>
              <a:off x="2833" y="4025"/>
              <a:ext cx="57" cy="64"/>
            </a:xfrm>
            <a:custGeom>
              <a:avLst/>
              <a:gdLst/>
              <a:ahLst/>
              <a:cxnLst>
                <a:cxn ang="0">
                  <a:pos x="0" y="3"/>
                </a:cxn>
                <a:cxn ang="0">
                  <a:pos x="52" y="63"/>
                </a:cxn>
                <a:cxn ang="0">
                  <a:pos x="56" y="60"/>
                </a:cxn>
                <a:cxn ang="0">
                  <a:pos x="4" y="0"/>
                </a:cxn>
                <a:cxn ang="0">
                  <a:pos x="0" y="3"/>
                </a:cxn>
              </a:cxnLst>
              <a:rect l="0" t="0" r="r" b="b"/>
              <a:pathLst>
                <a:path w="57" h="64">
                  <a:moveTo>
                    <a:pt x="0" y="3"/>
                  </a:moveTo>
                  <a:lnTo>
                    <a:pt x="52" y="63"/>
                  </a:lnTo>
                  <a:lnTo>
                    <a:pt x="56" y="60"/>
                  </a:lnTo>
                  <a:lnTo>
                    <a:pt x="4" y="0"/>
                  </a:lnTo>
                  <a:lnTo>
                    <a:pt x="0" y="3"/>
                  </a:lnTo>
                </a:path>
              </a:pathLst>
            </a:custGeom>
            <a:noFill/>
            <a:ln w="9525" cap="flat" cmpd="sng">
              <a:solidFill>
                <a:schemeClr val="tx2"/>
              </a:solidFill>
              <a:prstDash val="solid"/>
              <a:round/>
              <a:headEnd/>
              <a:tailEnd/>
            </a:ln>
            <a:effectLst/>
          </p:spPr>
          <p:txBody>
            <a:bodyPr/>
            <a:lstStyle/>
            <a:p>
              <a:endParaRPr lang="hu-HU"/>
            </a:p>
          </p:txBody>
        </p:sp>
      </p:grpSp>
      <p:grpSp>
        <p:nvGrpSpPr>
          <p:cNvPr id="11540" name="Group 276"/>
          <p:cNvGrpSpPr>
            <a:grpSpLocks/>
          </p:cNvGrpSpPr>
          <p:nvPr/>
        </p:nvGrpSpPr>
        <p:grpSpPr bwMode="auto">
          <a:xfrm>
            <a:off x="4340225" y="5881688"/>
            <a:ext cx="204788" cy="342900"/>
            <a:chOff x="2734" y="3705"/>
            <a:chExt cx="129" cy="216"/>
          </a:xfrm>
        </p:grpSpPr>
        <p:sp>
          <p:nvSpPr>
            <p:cNvPr id="11541" name="Freeform 277"/>
            <p:cNvSpPr>
              <a:spLocks/>
            </p:cNvSpPr>
            <p:nvPr/>
          </p:nvSpPr>
          <p:spPr bwMode="auto">
            <a:xfrm>
              <a:off x="2791" y="3774"/>
              <a:ext cx="6" cy="147"/>
            </a:xfrm>
            <a:custGeom>
              <a:avLst/>
              <a:gdLst/>
              <a:ahLst/>
              <a:cxnLst>
                <a:cxn ang="0">
                  <a:pos x="0" y="146"/>
                </a:cxn>
                <a:cxn ang="0">
                  <a:pos x="0" y="0"/>
                </a:cxn>
                <a:cxn ang="0">
                  <a:pos x="5" y="0"/>
                </a:cxn>
                <a:cxn ang="0">
                  <a:pos x="5" y="146"/>
                </a:cxn>
                <a:cxn ang="0">
                  <a:pos x="0" y="146"/>
                </a:cxn>
              </a:cxnLst>
              <a:rect l="0" t="0" r="r" b="b"/>
              <a:pathLst>
                <a:path w="6" h="147">
                  <a:moveTo>
                    <a:pt x="0" y="146"/>
                  </a:moveTo>
                  <a:lnTo>
                    <a:pt x="0" y="0"/>
                  </a:lnTo>
                  <a:lnTo>
                    <a:pt x="5" y="0"/>
                  </a:lnTo>
                  <a:lnTo>
                    <a:pt x="5" y="146"/>
                  </a:lnTo>
                  <a:lnTo>
                    <a:pt x="0" y="146"/>
                  </a:lnTo>
                </a:path>
              </a:pathLst>
            </a:custGeom>
            <a:noFill/>
            <a:ln w="9525" cap="flat" cmpd="sng">
              <a:solidFill>
                <a:schemeClr val="tx2"/>
              </a:solidFill>
              <a:prstDash val="solid"/>
              <a:round/>
              <a:headEnd/>
              <a:tailEnd/>
            </a:ln>
            <a:effectLst/>
          </p:spPr>
          <p:txBody>
            <a:bodyPr/>
            <a:lstStyle/>
            <a:p>
              <a:endParaRPr lang="hu-HU"/>
            </a:p>
          </p:txBody>
        </p:sp>
        <p:sp>
          <p:nvSpPr>
            <p:cNvPr id="11542" name="Freeform 278"/>
            <p:cNvSpPr>
              <a:spLocks/>
            </p:cNvSpPr>
            <p:nvPr/>
          </p:nvSpPr>
          <p:spPr bwMode="auto">
            <a:xfrm>
              <a:off x="2794" y="3705"/>
              <a:ext cx="69" cy="66"/>
            </a:xfrm>
            <a:custGeom>
              <a:avLst/>
              <a:gdLst/>
              <a:ahLst/>
              <a:cxnLst>
                <a:cxn ang="0">
                  <a:pos x="0" y="62"/>
                </a:cxn>
                <a:cxn ang="0">
                  <a:pos x="64" y="0"/>
                </a:cxn>
                <a:cxn ang="0">
                  <a:pos x="68" y="3"/>
                </a:cxn>
                <a:cxn ang="0">
                  <a:pos x="4" y="65"/>
                </a:cxn>
                <a:cxn ang="0">
                  <a:pos x="0" y="62"/>
                </a:cxn>
              </a:cxnLst>
              <a:rect l="0" t="0" r="r" b="b"/>
              <a:pathLst>
                <a:path w="69" h="66">
                  <a:moveTo>
                    <a:pt x="0" y="62"/>
                  </a:moveTo>
                  <a:lnTo>
                    <a:pt x="64" y="0"/>
                  </a:lnTo>
                  <a:lnTo>
                    <a:pt x="68" y="3"/>
                  </a:lnTo>
                  <a:lnTo>
                    <a:pt x="4" y="65"/>
                  </a:lnTo>
                  <a:lnTo>
                    <a:pt x="0" y="62"/>
                  </a:lnTo>
                </a:path>
              </a:pathLst>
            </a:custGeom>
            <a:noFill/>
            <a:ln w="9525" cap="flat" cmpd="sng">
              <a:solidFill>
                <a:schemeClr val="tx2"/>
              </a:solidFill>
              <a:prstDash val="solid"/>
              <a:round/>
              <a:headEnd/>
              <a:tailEnd/>
            </a:ln>
            <a:effectLst/>
          </p:spPr>
          <p:txBody>
            <a:bodyPr/>
            <a:lstStyle/>
            <a:p>
              <a:endParaRPr lang="hu-HU"/>
            </a:p>
          </p:txBody>
        </p:sp>
        <p:sp>
          <p:nvSpPr>
            <p:cNvPr id="11543" name="Freeform 279"/>
            <p:cNvSpPr>
              <a:spLocks/>
            </p:cNvSpPr>
            <p:nvPr/>
          </p:nvSpPr>
          <p:spPr bwMode="auto">
            <a:xfrm>
              <a:off x="2734" y="3707"/>
              <a:ext cx="57" cy="64"/>
            </a:xfrm>
            <a:custGeom>
              <a:avLst/>
              <a:gdLst/>
              <a:ahLst/>
              <a:cxnLst>
                <a:cxn ang="0">
                  <a:pos x="0" y="3"/>
                </a:cxn>
                <a:cxn ang="0">
                  <a:pos x="52" y="63"/>
                </a:cxn>
                <a:cxn ang="0">
                  <a:pos x="56" y="60"/>
                </a:cxn>
                <a:cxn ang="0">
                  <a:pos x="4" y="0"/>
                </a:cxn>
                <a:cxn ang="0">
                  <a:pos x="0" y="3"/>
                </a:cxn>
              </a:cxnLst>
              <a:rect l="0" t="0" r="r" b="b"/>
              <a:pathLst>
                <a:path w="57" h="64">
                  <a:moveTo>
                    <a:pt x="0" y="3"/>
                  </a:moveTo>
                  <a:lnTo>
                    <a:pt x="52" y="63"/>
                  </a:lnTo>
                  <a:lnTo>
                    <a:pt x="56" y="60"/>
                  </a:lnTo>
                  <a:lnTo>
                    <a:pt x="4" y="0"/>
                  </a:lnTo>
                  <a:lnTo>
                    <a:pt x="0" y="3"/>
                  </a:lnTo>
                </a:path>
              </a:pathLst>
            </a:custGeom>
            <a:noFill/>
            <a:ln w="9525" cap="flat" cmpd="sng">
              <a:solidFill>
                <a:schemeClr val="tx2"/>
              </a:solidFill>
              <a:prstDash val="solid"/>
              <a:round/>
              <a:headEnd/>
              <a:tailEnd/>
            </a:ln>
            <a:effectLst/>
          </p:spPr>
          <p:txBody>
            <a:bodyPr/>
            <a:lstStyle/>
            <a:p>
              <a:endParaRPr lang="hu-HU"/>
            </a:p>
          </p:txBody>
        </p:sp>
      </p:grpSp>
      <p:grpSp>
        <p:nvGrpSpPr>
          <p:cNvPr id="11544" name="Group 280"/>
          <p:cNvGrpSpPr>
            <a:grpSpLocks/>
          </p:cNvGrpSpPr>
          <p:nvPr/>
        </p:nvGrpSpPr>
        <p:grpSpPr bwMode="auto">
          <a:xfrm>
            <a:off x="6018213" y="4587875"/>
            <a:ext cx="204787" cy="341313"/>
            <a:chOff x="3791" y="2890"/>
            <a:chExt cx="129" cy="215"/>
          </a:xfrm>
        </p:grpSpPr>
        <p:sp>
          <p:nvSpPr>
            <p:cNvPr id="11545" name="Freeform 281"/>
            <p:cNvSpPr>
              <a:spLocks/>
            </p:cNvSpPr>
            <p:nvPr/>
          </p:nvSpPr>
          <p:spPr bwMode="auto">
            <a:xfrm>
              <a:off x="3848" y="2959"/>
              <a:ext cx="6" cy="146"/>
            </a:xfrm>
            <a:custGeom>
              <a:avLst/>
              <a:gdLst/>
              <a:ahLst/>
              <a:cxnLst>
                <a:cxn ang="0">
                  <a:pos x="0" y="145"/>
                </a:cxn>
                <a:cxn ang="0">
                  <a:pos x="0" y="0"/>
                </a:cxn>
                <a:cxn ang="0">
                  <a:pos x="5" y="0"/>
                </a:cxn>
                <a:cxn ang="0">
                  <a:pos x="5" y="145"/>
                </a:cxn>
                <a:cxn ang="0">
                  <a:pos x="0" y="145"/>
                </a:cxn>
              </a:cxnLst>
              <a:rect l="0" t="0" r="r" b="b"/>
              <a:pathLst>
                <a:path w="6" h="146">
                  <a:moveTo>
                    <a:pt x="0" y="145"/>
                  </a:moveTo>
                  <a:lnTo>
                    <a:pt x="0" y="0"/>
                  </a:lnTo>
                  <a:lnTo>
                    <a:pt x="5" y="0"/>
                  </a:lnTo>
                  <a:lnTo>
                    <a:pt x="5" y="145"/>
                  </a:lnTo>
                  <a:lnTo>
                    <a:pt x="0" y="145"/>
                  </a:lnTo>
                </a:path>
              </a:pathLst>
            </a:custGeom>
            <a:noFill/>
            <a:ln w="9525" cap="flat" cmpd="sng">
              <a:solidFill>
                <a:schemeClr val="tx2"/>
              </a:solidFill>
              <a:prstDash val="solid"/>
              <a:round/>
              <a:headEnd/>
              <a:tailEnd/>
            </a:ln>
            <a:effectLst/>
          </p:spPr>
          <p:txBody>
            <a:bodyPr/>
            <a:lstStyle/>
            <a:p>
              <a:endParaRPr lang="hu-HU"/>
            </a:p>
          </p:txBody>
        </p:sp>
        <p:sp>
          <p:nvSpPr>
            <p:cNvPr id="11546" name="Freeform 282"/>
            <p:cNvSpPr>
              <a:spLocks/>
            </p:cNvSpPr>
            <p:nvPr/>
          </p:nvSpPr>
          <p:spPr bwMode="auto">
            <a:xfrm>
              <a:off x="3852" y="2890"/>
              <a:ext cx="68" cy="66"/>
            </a:xfrm>
            <a:custGeom>
              <a:avLst/>
              <a:gdLst/>
              <a:ahLst/>
              <a:cxnLst>
                <a:cxn ang="0">
                  <a:pos x="0" y="61"/>
                </a:cxn>
                <a:cxn ang="0">
                  <a:pos x="63" y="0"/>
                </a:cxn>
                <a:cxn ang="0">
                  <a:pos x="67" y="3"/>
                </a:cxn>
                <a:cxn ang="0">
                  <a:pos x="3" y="65"/>
                </a:cxn>
                <a:cxn ang="0">
                  <a:pos x="0" y="61"/>
                </a:cxn>
              </a:cxnLst>
              <a:rect l="0" t="0" r="r" b="b"/>
              <a:pathLst>
                <a:path w="68" h="66">
                  <a:moveTo>
                    <a:pt x="0" y="61"/>
                  </a:moveTo>
                  <a:lnTo>
                    <a:pt x="63" y="0"/>
                  </a:lnTo>
                  <a:lnTo>
                    <a:pt x="67" y="3"/>
                  </a:lnTo>
                  <a:lnTo>
                    <a:pt x="3" y="65"/>
                  </a:lnTo>
                  <a:lnTo>
                    <a:pt x="0" y="61"/>
                  </a:lnTo>
                </a:path>
              </a:pathLst>
            </a:custGeom>
            <a:noFill/>
            <a:ln w="9525" cap="flat" cmpd="sng">
              <a:solidFill>
                <a:schemeClr val="tx2"/>
              </a:solidFill>
              <a:prstDash val="solid"/>
              <a:round/>
              <a:headEnd/>
              <a:tailEnd/>
            </a:ln>
            <a:effectLst/>
          </p:spPr>
          <p:txBody>
            <a:bodyPr/>
            <a:lstStyle/>
            <a:p>
              <a:endParaRPr lang="hu-HU"/>
            </a:p>
          </p:txBody>
        </p:sp>
        <p:sp>
          <p:nvSpPr>
            <p:cNvPr id="11547" name="Freeform 283"/>
            <p:cNvSpPr>
              <a:spLocks/>
            </p:cNvSpPr>
            <p:nvPr/>
          </p:nvSpPr>
          <p:spPr bwMode="auto">
            <a:xfrm>
              <a:off x="3791" y="2892"/>
              <a:ext cx="57" cy="63"/>
            </a:xfrm>
            <a:custGeom>
              <a:avLst/>
              <a:gdLst/>
              <a:ahLst/>
              <a:cxnLst>
                <a:cxn ang="0">
                  <a:pos x="0" y="2"/>
                </a:cxn>
                <a:cxn ang="0">
                  <a:pos x="52" y="62"/>
                </a:cxn>
                <a:cxn ang="0">
                  <a:pos x="56" y="60"/>
                </a:cxn>
                <a:cxn ang="0">
                  <a:pos x="4" y="0"/>
                </a:cxn>
                <a:cxn ang="0">
                  <a:pos x="0" y="2"/>
                </a:cxn>
              </a:cxnLst>
              <a:rect l="0" t="0" r="r" b="b"/>
              <a:pathLst>
                <a:path w="57" h="63">
                  <a:moveTo>
                    <a:pt x="0" y="2"/>
                  </a:moveTo>
                  <a:lnTo>
                    <a:pt x="52" y="62"/>
                  </a:lnTo>
                  <a:lnTo>
                    <a:pt x="56" y="60"/>
                  </a:lnTo>
                  <a:lnTo>
                    <a:pt x="4" y="0"/>
                  </a:lnTo>
                  <a:lnTo>
                    <a:pt x="0" y="2"/>
                  </a:lnTo>
                </a:path>
              </a:pathLst>
            </a:custGeom>
            <a:noFill/>
            <a:ln w="9525" cap="flat" cmpd="sng">
              <a:solidFill>
                <a:schemeClr val="tx2"/>
              </a:solidFill>
              <a:prstDash val="solid"/>
              <a:round/>
              <a:headEnd/>
              <a:tailEnd/>
            </a:ln>
            <a:effectLst/>
          </p:spPr>
          <p:txBody>
            <a:bodyPr/>
            <a:lstStyle/>
            <a:p>
              <a:endParaRPr lang="hu-HU"/>
            </a:p>
          </p:txBody>
        </p:sp>
      </p:grpSp>
      <p:grpSp>
        <p:nvGrpSpPr>
          <p:cNvPr id="11548" name="Group 284"/>
          <p:cNvGrpSpPr>
            <a:grpSpLocks/>
          </p:cNvGrpSpPr>
          <p:nvPr/>
        </p:nvGrpSpPr>
        <p:grpSpPr bwMode="auto">
          <a:xfrm>
            <a:off x="6208713" y="4762500"/>
            <a:ext cx="204787" cy="342900"/>
            <a:chOff x="3911" y="3000"/>
            <a:chExt cx="129" cy="216"/>
          </a:xfrm>
        </p:grpSpPr>
        <p:sp>
          <p:nvSpPr>
            <p:cNvPr id="11549" name="Freeform 285"/>
            <p:cNvSpPr>
              <a:spLocks/>
            </p:cNvSpPr>
            <p:nvPr/>
          </p:nvSpPr>
          <p:spPr bwMode="auto">
            <a:xfrm>
              <a:off x="3968" y="3070"/>
              <a:ext cx="6" cy="146"/>
            </a:xfrm>
            <a:custGeom>
              <a:avLst/>
              <a:gdLst/>
              <a:ahLst/>
              <a:cxnLst>
                <a:cxn ang="0">
                  <a:pos x="0" y="145"/>
                </a:cxn>
                <a:cxn ang="0">
                  <a:pos x="0" y="0"/>
                </a:cxn>
                <a:cxn ang="0">
                  <a:pos x="5" y="0"/>
                </a:cxn>
                <a:cxn ang="0">
                  <a:pos x="5" y="145"/>
                </a:cxn>
                <a:cxn ang="0">
                  <a:pos x="0" y="145"/>
                </a:cxn>
              </a:cxnLst>
              <a:rect l="0" t="0" r="r" b="b"/>
              <a:pathLst>
                <a:path w="6" h="146">
                  <a:moveTo>
                    <a:pt x="0" y="145"/>
                  </a:moveTo>
                  <a:lnTo>
                    <a:pt x="0" y="0"/>
                  </a:lnTo>
                  <a:lnTo>
                    <a:pt x="5" y="0"/>
                  </a:lnTo>
                  <a:lnTo>
                    <a:pt x="5" y="145"/>
                  </a:lnTo>
                  <a:lnTo>
                    <a:pt x="0" y="145"/>
                  </a:lnTo>
                </a:path>
              </a:pathLst>
            </a:custGeom>
            <a:noFill/>
            <a:ln w="9525" cap="flat" cmpd="sng">
              <a:solidFill>
                <a:schemeClr val="tx2"/>
              </a:solidFill>
              <a:prstDash val="solid"/>
              <a:round/>
              <a:headEnd/>
              <a:tailEnd/>
            </a:ln>
            <a:effectLst/>
          </p:spPr>
          <p:txBody>
            <a:bodyPr/>
            <a:lstStyle/>
            <a:p>
              <a:endParaRPr lang="hu-HU"/>
            </a:p>
          </p:txBody>
        </p:sp>
        <p:sp>
          <p:nvSpPr>
            <p:cNvPr id="11550" name="Freeform 286"/>
            <p:cNvSpPr>
              <a:spLocks/>
            </p:cNvSpPr>
            <p:nvPr/>
          </p:nvSpPr>
          <p:spPr bwMode="auto">
            <a:xfrm>
              <a:off x="3972" y="3000"/>
              <a:ext cx="68" cy="66"/>
            </a:xfrm>
            <a:custGeom>
              <a:avLst/>
              <a:gdLst/>
              <a:ahLst/>
              <a:cxnLst>
                <a:cxn ang="0">
                  <a:pos x="0" y="62"/>
                </a:cxn>
                <a:cxn ang="0">
                  <a:pos x="63" y="0"/>
                </a:cxn>
                <a:cxn ang="0">
                  <a:pos x="67" y="4"/>
                </a:cxn>
                <a:cxn ang="0">
                  <a:pos x="3" y="65"/>
                </a:cxn>
                <a:cxn ang="0">
                  <a:pos x="0" y="62"/>
                </a:cxn>
              </a:cxnLst>
              <a:rect l="0" t="0" r="r" b="b"/>
              <a:pathLst>
                <a:path w="68" h="66">
                  <a:moveTo>
                    <a:pt x="0" y="62"/>
                  </a:moveTo>
                  <a:lnTo>
                    <a:pt x="63" y="0"/>
                  </a:lnTo>
                  <a:lnTo>
                    <a:pt x="67" y="4"/>
                  </a:lnTo>
                  <a:lnTo>
                    <a:pt x="3" y="65"/>
                  </a:lnTo>
                  <a:lnTo>
                    <a:pt x="0" y="62"/>
                  </a:lnTo>
                </a:path>
              </a:pathLst>
            </a:custGeom>
            <a:noFill/>
            <a:ln w="9525" cap="flat" cmpd="sng">
              <a:solidFill>
                <a:schemeClr val="tx2"/>
              </a:solidFill>
              <a:prstDash val="solid"/>
              <a:round/>
              <a:headEnd/>
              <a:tailEnd/>
            </a:ln>
            <a:effectLst/>
          </p:spPr>
          <p:txBody>
            <a:bodyPr/>
            <a:lstStyle/>
            <a:p>
              <a:endParaRPr lang="hu-HU"/>
            </a:p>
          </p:txBody>
        </p:sp>
        <p:sp>
          <p:nvSpPr>
            <p:cNvPr id="11551" name="Freeform 287"/>
            <p:cNvSpPr>
              <a:spLocks/>
            </p:cNvSpPr>
            <p:nvPr/>
          </p:nvSpPr>
          <p:spPr bwMode="auto">
            <a:xfrm>
              <a:off x="3911" y="3002"/>
              <a:ext cx="57" cy="64"/>
            </a:xfrm>
            <a:custGeom>
              <a:avLst/>
              <a:gdLst/>
              <a:ahLst/>
              <a:cxnLst>
                <a:cxn ang="0">
                  <a:pos x="0" y="3"/>
                </a:cxn>
                <a:cxn ang="0">
                  <a:pos x="52" y="63"/>
                </a:cxn>
                <a:cxn ang="0">
                  <a:pos x="56" y="60"/>
                </a:cxn>
                <a:cxn ang="0">
                  <a:pos x="4" y="0"/>
                </a:cxn>
                <a:cxn ang="0">
                  <a:pos x="0" y="3"/>
                </a:cxn>
              </a:cxnLst>
              <a:rect l="0" t="0" r="r" b="b"/>
              <a:pathLst>
                <a:path w="57" h="64">
                  <a:moveTo>
                    <a:pt x="0" y="3"/>
                  </a:moveTo>
                  <a:lnTo>
                    <a:pt x="52" y="63"/>
                  </a:lnTo>
                  <a:lnTo>
                    <a:pt x="56" y="60"/>
                  </a:lnTo>
                  <a:lnTo>
                    <a:pt x="4" y="0"/>
                  </a:lnTo>
                  <a:lnTo>
                    <a:pt x="0" y="3"/>
                  </a:lnTo>
                </a:path>
              </a:pathLst>
            </a:custGeom>
            <a:noFill/>
            <a:ln w="9525" cap="flat" cmpd="sng">
              <a:solidFill>
                <a:schemeClr val="tx2"/>
              </a:solidFill>
              <a:prstDash val="solid"/>
              <a:round/>
              <a:headEnd/>
              <a:tailEnd/>
            </a:ln>
            <a:effectLst/>
          </p:spPr>
          <p:txBody>
            <a:bodyPr/>
            <a:lstStyle/>
            <a:p>
              <a:endParaRPr lang="hu-HU"/>
            </a:p>
          </p:txBody>
        </p:sp>
      </p:grpSp>
      <p:grpSp>
        <p:nvGrpSpPr>
          <p:cNvPr id="11552" name="Group 288"/>
          <p:cNvGrpSpPr>
            <a:grpSpLocks/>
          </p:cNvGrpSpPr>
          <p:nvPr/>
        </p:nvGrpSpPr>
        <p:grpSpPr bwMode="auto">
          <a:xfrm>
            <a:off x="5984875" y="5168900"/>
            <a:ext cx="204788" cy="342900"/>
            <a:chOff x="3770" y="3256"/>
            <a:chExt cx="129" cy="216"/>
          </a:xfrm>
        </p:grpSpPr>
        <p:sp>
          <p:nvSpPr>
            <p:cNvPr id="11553" name="Freeform 289"/>
            <p:cNvSpPr>
              <a:spLocks/>
            </p:cNvSpPr>
            <p:nvPr/>
          </p:nvSpPr>
          <p:spPr bwMode="auto">
            <a:xfrm>
              <a:off x="3827" y="3325"/>
              <a:ext cx="6" cy="147"/>
            </a:xfrm>
            <a:custGeom>
              <a:avLst/>
              <a:gdLst/>
              <a:ahLst/>
              <a:cxnLst>
                <a:cxn ang="0">
                  <a:pos x="0" y="146"/>
                </a:cxn>
                <a:cxn ang="0">
                  <a:pos x="0" y="0"/>
                </a:cxn>
                <a:cxn ang="0">
                  <a:pos x="5" y="0"/>
                </a:cxn>
                <a:cxn ang="0">
                  <a:pos x="5" y="146"/>
                </a:cxn>
                <a:cxn ang="0">
                  <a:pos x="0" y="146"/>
                </a:cxn>
              </a:cxnLst>
              <a:rect l="0" t="0" r="r" b="b"/>
              <a:pathLst>
                <a:path w="6" h="147">
                  <a:moveTo>
                    <a:pt x="0" y="146"/>
                  </a:moveTo>
                  <a:lnTo>
                    <a:pt x="0" y="0"/>
                  </a:lnTo>
                  <a:lnTo>
                    <a:pt x="5" y="0"/>
                  </a:lnTo>
                  <a:lnTo>
                    <a:pt x="5" y="146"/>
                  </a:lnTo>
                  <a:lnTo>
                    <a:pt x="0" y="146"/>
                  </a:lnTo>
                </a:path>
              </a:pathLst>
            </a:custGeom>
            <a:noFill/>
            <a:ln w="9525" cap="flat" cmpd="sng">
              <a:solidFill>
                <a:schemeClr val="tx2"/>
              </a:solidFill>
              <a:prstDash val="solid"/>
              <a:round/>
              <a:headEnd/>
              <a:tailEnd/>
            </a:ln>
            <a:effectLst/>
          </p:spPr>
          <p:txBody>
            <a:bodyPr/>
            <a:lstStyle/>
            <a:p>
              <a:endParaRPr lang="hu-HU"/>
            </a:p>
          </p:txBody>
        </p:sp>
        <p:sp>
          <p:nvSpPr>
            <p:cNvPr id="11554" name="Freeform 290"/>
            <p:cNvSpPr>
              <a:spLocks/>
            </p:cNvSpPr>
            <p:nvPr/>
          </p:nvSpPr>
          <p:spPr bwMode="auto">
            <a:xfrm>
              <a:off x="3830" y="3256"/>
              <a:ext cx="69" cy="66"/>
            </a:xfrm>
            <a:custGeom>
              <a:avLst/>
              <a:gdLst/>
              <a:ahLst/>
              <a:cxnLst>
                <a:cxn ang="0">
                  <a:pos x="0" y="62"/>
                </a:cxn>
                <a:cxn ang="0">
                  <a:pos x="64" y="0"/>
                </a:cxn>
                <a:cxn ang="0">
                  <a:pos x="68" y="3"/>
                </a:cxn>
                <a:cxn ang="0">
                  <a:pos x="4" y="65"/>
                </a:cxn>
                <a:cxn ang="0">
                  <a:pos x="0" y="62"/>
                </a:cxn>
              </a:cxnLst>
              <a:rect l="0" t="0" r="r" b="b"/>
              <a:pathLst>
                <a:path w="69" h="66">
                  <a:moveTo>
                    <a:pt x="0" y="62"/>
                  </a:moveTo>
                  <a:lnTo>
                    <a:pt x="64" y="0"/>
                  </a:lnTo>
                  <a:lnTo>
                    <a:pt x="68" y="3"/>
                  </a:lnTo>
                  <a:lnTo>
                    <a:pt x="4" y="65"/>
                  </a:lnTo>
                  <a:lnTo>
                    <a:pt x="0" y="62"/>
                  </a:lnTo>
                </a:path>
              </a:pathLst>
            </a:custGeom>
            <a:noFill/>
            <a:ln w="9525" cap="flat" cmpd="sng">
              <a:solidFill>
                <a:schemeClr val="tx2"/>
              </a:solidFill>
              <a:prstDash val="solid"/>
              <a:round/>
              <a:headEnd/>
              <a:tailEnd/>
            </a:ln>
            <a:effectLst/>
          </p:spPr>
          <p:txBody>
            <a:bodyPr/>
            <a:lstStyle/>
            <a:p>
              <a:endParaRPr lang="hu-HU"/>
            </a:p>
          </p:txBody>
        </p:sp>
        <p:sp>
          <p:nvSpPr>
            <p:cNvPr id="11555" name="Freeform 291"/>
            <p:cNvSpPr>
              <a:spLocks/>
            </p:cNvSpPr>
            <p:nvPr/>
          </p:nvSpPr>
          <p:spPr bwMode="auto">
            <a:xfrm>
              <a:off x="3770" y="3258"/>
              <a:ext cx="57" cy="64"/>
            </a:xfrm>
            <a:custGeom>
              <a:avLst/>
              <a:gdLst/>
              <a:ahLst/>
              <a:cxnLst>
                <a:cxn ang="0">
                  <a:pos x="0" y="3"/>
                </a:cxn>
                <a:cxn ang="0">
                  <a:pos x="52" y="63"/>
                </a:cxn>
                <a:cxn ang="0">
                  <a:pos x="56" y="60"/>
                </a:cxn>
                <a:cxn ang="0">
                  <a:pos x="4" y="0"/>
                </a:cxn>
                <a:cxn ang="0">
                  <a:pos x="0" y="3"/>
                </a:cxn>
              </a:cxnLst>
              <a:rect l="0" t="0" r="r" b="b"/>
              <a:pathLst>
                <a:path w="57" h="64">
                  <a:moveTo>
                    <a:pt x="0" y="3"/>
                  </a:moveTo>
                  <a:lnTo>
                    <a:pt x="52" y="63"/>
                  </a:lnTo>
                  <a:lnTo>
                    <a:pt x="56" y="60"/>
                  </a:lnTo>
                  <a:lnTo>
                    <a:pt x="4" y="0"/>
                  </a:lnTo>
                  <a:lnTo>
                    <a:pt x="0" y="3"/>
                  </a:lnTo>
                </a:path>
              </a:pathLst>
            </a:custGeom>
            <a:noFill/>
            <a:ln w="9525" cap="flat" cmpd="sng">
              <a:solidFill>
                <a:schemeClr val="tx2"/>
              </a:solidFill>
              <a:prstDash val="solid"/>
              <a:round/>
              <a:headEnd/>
              <a:tailEnd/>
            </a:ln>
            <a:effectLst/>
          </p:spPr>
          <p:txBody>
            <a:bodyPr/>
            <a:lstStyle/>
            <a:p>
              <a:endParaRPr lang="hu-HU"/>
            </a:p>
          </p:txBody>
        </p:sp>
      </p:grpSp>
      <p:grpSp>
        <p:nvGrpSpPr>
          <p:cNvPr id="11556" name="Group 292"/>
          <p:cNvGrpSpPr>
            <a:grpSpLocks/>
          </p:cNvGrpSpPr>
          <p:nvPr/>
        </p:nvGrpSpPr>
        <p:grpSpPr bwMode="auto">
          <a:xfrm>
            <a:off x="6308725" y="5233988"/>
            <a:ext cx="204788" cy="342900"/>
            <a:chOff x="3974" y="3297"/>
            <a:chExt cx="129" cy="216"/>
          </a:xfrm>
        </p:grpSpPr>
        <p:sp>
          <p:nvSpPr>
            <p:cNvPr id="11557" name="Freeform 293"/>
            <p:cNvSpPr>
              <a:spLocks/>
            </p:cNvSpPr>
            <p:nvPr/>
          </p:nvSpPr>
          <p:spPr bwMode="auto">
            <a:xfrm>
              <a:off x="4031" y="3367"/>
              <a:ext cx="6" cy="146"/>
            </a:xfrm>
            <a:custGeom>
              <a:avLst/>
              <a:gdLst/>
              <a:ahLst/>
              <a:cxnLst>
                <a:cxn ang="0">
                  <a:pos x="0" y="145"/>
                </a:cxn>
                <a:cxn ang="0">
                  <a:pos x="0" y="0"/>
                </a:cxn>
                <a:cxn ang="0">
                  <a:pos x="5" y="0"/>
                </a:cxn>
                <a:cxn ang="0">
                  <a:pos x="5" y="145"/>
                </a:cxn>
                <a:cxn ang="0">
                  <a:pos x="0" y="145"/>
                </a:cxn>
              </a:cxnLst>
              <a:rect l="0" t="0" r="r" b="b"/>
              <a:pathLst>
                <a:path w="6" h="146">
                  <a:moveTo>
                    <a:pt x="0" y="145"/>
                  </a:moveTo>
                  <a:lnTo>
                    <a:pt x="0" y="0"/>
                  </a:lnTo>
                  <a:lnTo>
                    <a:pt x="5" y="0"/>
                  </a:lnTo>
                  <a:lnTo>
                    <a:pt x="5" y="145"/>
                  </a:lnTo>
                  <a:lnTo>
                    <a:pt x="0" y="145"/>
                  </a:lnTo>
                </a:path>
              </a:pathLst>
            </a:custGeom>
            <a:noFill/>
            <a:ln w="9525" cap="flat" cmpd="sng">
              <a:solidFill>
                <a:schemeClr val="tx2"/>
              </a:solidFill>
              <a:prstDash val="solid"/>
              <a:round/>
              <a:headEnd/>
              <a:tailEnd/>
            </a:ln>
            <a:effectLst/>
          </p:spPr>
          <p:txBody>
            <a:bodyPr/>
            <a:lstStyle/>
            <a:p>
              <a:endParaRPr lang="hu-HU"/>
            </a:p>
          </p:txBody>
        </p:sp>
        <p:sp>
          <p:nvSpPr>
            <p:cNvPr id="11558" name="Freeform 294"/>
            <p:cNvSpPr>
              <a:spLocks/>
            </p:cNvSpPr>
            <p:nvPr/>
          </p:nvSpPr>
          <p:spPr bwMode="auto">
            <a:xfrm>
              <a:off x="4035" y="3297"/>
              <a:ext cx="68" cy="66"/>
            </a:xfrm>
            <a:custGeom>
              <a:avLst/>
              <a:gdLst/>
              <a:ahLst/>
              <a:cxnLst>
                <a:cxn ang="0">
                  <a:pos x="0" y="62"/>
                </a:cxn>
                <a:cxn ang="0">
                  <a:pos x="63" y="0"/>
                </a:cxn>
                <a:cxn ang="0">
                  <a:pos x="67" y="4"/>
                </a:cxn>
                <a:cxn ang="0">
                  <a:pos x="3" y="65"/>
                </a:cxn>
                <a:cxn ang="0">
                  <a:pos x="0" y="62"/>
                </a:cxn>
              </a:cxnLst>
              <a:rect l="0" t="0" r="r" b="b"/>
              <a:pathLst>
                <a:path w="68" h="66">
                  <a:moveTo>
                    <a:pt x="0" y="62"/>
                  </a:moveTo>
                  <a:lnTo>
                    <a:pt x="63" y="0"/>
                  </a:lnTo>
                  <a:lnTo>
                    <a:pt x="67" y="4"/>
                  </a:lnTo>
                  <a:lnTo>
                    <a:pt x="3" y="65"/>
                  </a:lnTo>
                  <a:lnTo>
                    <a:pt x="0" y="62"/>
                  </a:lnTo>
                </a:path>
              </a:pathLst>
            </a:custGeom>
            <a:noFill/>
            <a:ln w="9525" cap="flat" cmpd="sng">
              <a:solidFill>
                <a:schemeClr val="tx2"/>
              </a:solidFill>
              <a:prstDash val="solid"/>
              <a:round/>
              <a:headEnd/>
              <a:tailEnd/>
            </a:ln>
            <a:effectLst/>
          </p:spPr>
          <p:txBody>
            <a:bodyPr/>
            <a:lstStyle/>
            <a:p>
              <a:endParaRPr lang="hu-HU"/>
            </a:p>
          </p:txBody>
        </p:sp>
        <p:sp>
          <p:nvSpPr>
            <p:cNvPr id="11559" name="Freeform 295"/>
            <p:cNvSpPr>
              <a:spLocks/>
            </p:cNvSpPr>
            <p:nvPr/>
          </p:nvSpPr>
          <p:spPr bwMode="auto">
            <a:xfrm>
              <a:off x="3974" y="3299"/>
              <a:ext cx="57" cy="64"/>
            </a:xfrm>
            <a:custGeom>
              <a:avLst/>
              <a:gdLst/>
              <a:ahLst/>
              <a:cxnLst>
                <a:cxn ang="0">
                  <a:pos x="0" y="3"/>
                </a:cxn>
                <a:cxn ang="0">
                  <a:pos x="52" y="63"/>
                </a:cxn>
                <a:cxn ang="0">
                  <a:pos x="56" y="60"/>
                </a:cxn>
                <a:cxn ang="0">
                  <a:pos x="4" y="0"/>
                </a:cxn>
                <a:cxn ang="0">
                  <a:pos x="0" y="3"/>
                </a:cxn>
              </a:cxnLst>
              <a:rect l="0" t="0" r="r" b="b"/>
              <a:pathLst>
                <a:path w="57" h="64">
                  <a:moveTo>
                    <a:pt x="0" y="3"/>
                  </a:moveTo>
                  <a:lnTo>
                    <a:pt x="52" y="63"/>
                  </a:lnTo>
                  <a:lnTo>
                    <a:pt x="56" y="60"/>
                  </a:lnTo>
                  <a:lnTo>
                    <a:pt x="4" y="0"/>
                  </a:lnTo>
                  <a:lnTo>
                    <a:pt x="0" y="3"/>
                  </a:lnTo>
                </a:path>
              </a:pathLst>
            </a:custGeom>
            <a:noFill/>
            <a:ln w="9525" cap="flat" cmpd="sng">
              <a:solidFill>
                <a:schemeClr val="tx2"/>
              </a:solidFill>
              <a:prstDash val="solid"/>
              <a:round/>
              <a:headEnd/>
              <a:tailEnd/>
            </a:ln>
            <a:effectLst/>
          </p:spPr>
          <p:txBody>
            <a:bodyPr/>
            <a:lstStyle/>
            <a:p>
              <a:endParaRPr lang="hu-HU"/>
            </a:p>
          </p:txBody>
        </p:sp>
      </p:grpSp>
      <p:grpSp>
        <p:nvGrpSpPr>
          <p:cNvPr id="11560" name="Group 296"/>
          <p:cNvGrpSpPr>
            <a:grpSpLocks/>
          </p:cNvGrpSpPr>
          <p:nvPr/>
        </p:nvGrpSpPr>
        <p:grpSpPr bwMode="auto">
          <a:xfrm>
            <a:off x="8826500" y="241300"/>
            <a:ext cx="204788" cy="342900"/>
            <a:chOff x="5560" y="152"/>
            <a:chExt cx="129" cy="216"/>
          </a:xfrm>
        </p:grpSpPr>
        <p:sp>
          <p:nvSpPr>
            <p:cNvPr id="11561" name="Freeform 297"/>
            <p:cNvSpPr>
              <a:spLocks/>
            </p:cNvSpPr>
            <p:nvPr/>
          </p:nvSpPr>
          <p:spPr bwMode="auto">
            <a:xfrm>
              <a:off x="5617" y="222"/>
              <a:ext cx="6" cy="146"/>
            </a:xfrm>
            <a:custGeom>
              <a:avLst/>
              <a:gdLst/>
              <a:ahLst/>
              <a:cxnLst>
                <a:cxn ang="0">
                  <a:pos x="0" y="145"/>
                </a:cxn>
                <a:cxn ang="0">
                  <a:pos x="0" y="0"/>
                </a:cxn>
                <a:cxn ang="0">
                  <a:pos x="5" y="0"/>
                </a:cxn>
                <a:cxn ang="0">
                  <a:pos x="5" y="145"/>
                </a:cxn>
                <a:cxn ang="0">
                  <a:pos x="0" y="145"/>
                </a:cxn>
              </a:cxnLst>
              <a:rect l="0" t="0" r="r" b="b"/>
              <a:pathLst>
                <a:path w="6" h="146">
                  <a:moveTo>
                    <a:pt x="0" y="145"/>
                  </a:moveTo>
                  <a:lnTo>
                    <a:pt x="0" y="0"/>
                  </a:lnTo>
                  <a:lnTo>
                    <a:pt x="5" y="0"/>
                  </a:lnTo>
                  <a:lnTo>
                    <a:pt x="5" y="145"/>
                  </a:lnTo>
                  <a:lnTo>
                    <a:pt x="0" y="145"/>
                  </a:lnTo>
                </a:path>
              </a:pathLst>
            </a:custGeom>
            <a:noFill/>
            <a:ln w="9525" cap="flat" cmpd="sng">
              <a:solidFill>
                <a:schemeClr val="tx2"/>
              </a:solidFill>
              <a:prstDash val="solid"/>
              <a:round/>
              <a:headEnd/>
              <a:tailEnd/>
            </a:ln>
            <a:effectLst/>
          </p:spPr>
          <p:txBody>
            <a:bodyPr/>
            <a:lstStyle/>
            <a:p>
              <a:endParaRPr lang="hu-HU"/>
            </a:p>
          </p:txBody>
        </p:sp>
        <p:sp>
          <p:nvSpPr>
            <p:cNvPr id="11562" name="Freeform 298"/>
            <p:cNvSpPr>
              <a:spLocks/>
            </p:cNvSpPr>
            <p:nvPr/>
          </p:nvSpPr>
          <p:spPr bwMode="auto">
            <a:xfrm>
              <a:off x="5621" y="152"/>
              <a:ext cx="68" cy="67"/>
            </a:xfrm>
            <a:custGeom>
              <a:avLst/>
              <a:gdLst/>
              <a:ahLst/>
              <a:cxnLst>
                <a:cxn ang="0">
                  <a:pos x="0" y="62"/>
                </a:cxn>
                <a:cxn ang="0">
                  <a:pos x="63" y="0"/>
                </a:cxn>
                <a:cxn ang="0">
                  <a:pos x="67" y="4"/>
                </a:cxn>
                <a:cxn ang="0">
                  <a:pos x="3" y="66"/>
                </a:cxn>
                <a:cxn ang="0">
                  <a:pos x="0" y="62"/>
                </a:cxn>
              </a:cxnLst>
              <a:rect l="0" t="0" r="r" b="b"/>
              <a:pathLst>
                <a:path w="68" h="67">
                  <a:moveTo>
                    <a:pt x="0" y="62"/>
                  </a:moveTo>
                  <a:lnTo>
                    <a:pt x="63" y="0"/>
                  </a:lnTo>
                  <a:lnTo>
                    <a:pt x="67" y="4"/>
                  </a:lnTo>
                  <a:lnTo>
                    <a:pt x="3" y="66"/>
                  </a:lnTo>
                  <a:lnTo>
                    <a:pt x="0" y="62"/>
                  </a:lnTo>
                </a:path>
              </a:pathLst>
            </a:custGeom>
            <a:noFill/>
            <a:ln w="9525" cap="flat" cmpd="sng">
              <a:solidFill>
                <a:schemeClr val="tx2"/>
              </a:solidFill>
              <a:prstDash val="solid"/>
              <a:round/>
              <a:headEnd/>
              <a:tailEnd/>
            </a:ln>
            <a:effectLst/>
          </p:spPr>
          <p:txBody>
            <a:bodyPr/>
            <a:lstStyle/>
            <a:p>
              <a:endParaRPr lang="hu-HU"/>
            </a:p>
          </p:txBody>
        </p:sp>
        <p:sp>
          <p:nvSpPr>
            <p:cNvPr id="11563" name="Freeform 299"/>
            <p:cNvSpPr>
              <a:spLocks/>
            </p:cNvSpPr>
            <p:nvPr/>
          </p:nvSpPr>
          <p:spPr bwMode="auto">
            <a:xfrm>
              <a:off x="5560" y="154"/>
              <a:ext cx="57" cy="64"/>
            </a:xfrm>
            <a:custGeom>
              <a:avLst/>
              <a:gdLst/>
              <a:ahLst/>
              <a:cxnLst>
                <a:cxn ang="0">
                  <a:pos x="0" y="4"/>
                </a:cxn>
                <a:cxn ang="0">
                  <a:pos x="52" y="63"/>
                </a:cxn>
                <a:cxn ang="0">
                  <a:pos x="56" y="60"/>
                </a:cxn>
                <a:cxn ang="0">
                  <a:pos x="4" y="0"/>
                </a:cxn>
                <a:cxn ang="0">
                  <a:pos x="0" y="4"/>
                </a:cxn>
              </a:cxnLst>
              <a:rect l="0" t="0" r="r" b="b"/>
              <a:pathLst>
                <a:path w="57" h="64">
                  <a:moveTo>
                    <a:pt x="0" y="4"/>
                  </a:moveTo>
                  <a:lnTo>
                    <a:pt x="52" y="63"/>
                  </a:lnTo>
                  <a:lnTo>
                    <a:pt x="56" y="60"/>
                  </a:lnTo>
                  <a:lnTo>
                    <a:pt x="4" y="0"/>
                  </a:lnTo>
                  <a:lnTo>
                    <a:pt x="0" y="4"/>
                  </a:lnTo>
                </a:path>
              </a:pathLst>
            </a:custGeom>
            <a:noFill/>
            <a:ln w="9525" cap="flat" cmpd="sng">
              <a:solidFill>
                <a:schemeClr val="tx2"/>
              </a:solidFill>
              <a:prstDash val="solid"/>
              <a:round/>
              <a:headEnd/>
              <a:tailEnd/>
            </a:ln>
            <a:effectLst/>
          </p:spPr>
          <p:txBody>
            <a:bodyPr/>
            <a:lstStyle/>
            <a:p>
              <a:endParaRPr lang="hu-HU"/>
            </a:p>
          </p:txBody>
        </p:sp>
      </p:grpSp>
      <p:grpSp>
        <p:nvGrpSpPr>
          <p:cNvPr id="11564" name="Group 300"/>
          <p:cNvGrpSpPr>
            <a:grpSpLocks/>
          </p:cNvGrpSpPr>
          <p:nvPr/>
        </p:nvGrpSpPr>
        <p:grpSpPr bwMode="auto">
          <a:xfrm>
            <a:off x="8547100" y="603250"/>
            <a:ext cx="204788" cy="344488"/>
            <a:chOff x="5384" y="380"/>
            <a:chExt cx="129" cy="217"/>
          </a:xfrm>
        </p:grpSpPr>
        <p:sp>
          <p:nvSpPr>
            <p:cNvPr id="11565" name="Freeform 301"/>
            <p:cNvSpPr>
              <a:spLocks/>
            </p:cNvSpPr>
            <p:nvPr/>
          </p:nvSpPr>
          <p:spPr bwMode="auto">
            <a:xfrm>
              <a:off x="5441" y="450"/>
              <a:ext cx="6" cy="147"/>
            </a:xfrm>
            <a:custGeom>
              <a:avLst/>
              <a:gdLst/>
              <a:ahLst/>
              <a:cxnLst>
                <a:cxn ang="0">
                  <a:pos x="0" y="146"/>
                </a:cxn>
                <a:cxn ang="0">
                  <a:pos x="0" y="0"/>
                </a:cxn>
                <a:cxn ang="0">
                  <a:pos x="5" y="0"/>
                </a:cxn>
                <a:cxn ang="0">
                  <a:pos x="5" y="146"/>
                </a:cxn>
                <a:cxn ang="0">
                  <a:pos x="0" y="146"/>
                </a:cxn>
              </a:cxnLst>
              <a:rect l="0" t="0" r="r" b="b"/>
              <a:pathLst>
                <a:path w="6" h="147">
                  <a:moveTo>
                    <a:pt x="0" y="146"/>
                  </a:moveTo>
                  <a:lnTo>
                    <a:pt x="0" y="0"/>
                  </a:lnTo>
                  <a:lnTo>
                    <a:pt x="5" y="0"/>
                  </a:lnTo>
                  <a:lnTo>
                    <a:pt x="5" y="146"/>
                  </a:lnTo>
                  <a:lnTo>
                    <a:pt x="0" y="146"/>
                  </a:lnTo>
                </a:path>
              </a:pathLst>
            </a:custGeom>
            <a:noFill/>
            <a:ln w="9525" cap="flat" cmpd="sng">
              <a:solidFill>
                <a:schemeClr val="tx2"/>
              </a:solidFill>
              <a:prstDash val="solid"/>
              <a:round/>
              <a:headEnd/>
              <a:tailEnd/>
            </a:ln>
            <a:effectLst/>
          </p:spPr>
          <p:txBody>
            <a:bodyPr/>
            <a:lstStyle/>
            <a:p>
              <a:endParaRPr lang="hu-HU"/>
            </a:p>
          </p:txBody>
        </p:sp>
        <p:sp>
          <p:nvSpPr>
            <p:cNvPr id="11566" name="Freeform 302"/>
            <p:cNvSpPr>
              <a:spLocks/>
            </p:cNvSpPr>
            <p:nvPr/>
          </p:nvSpPr>
          <p:spPr bwMode="auto">
            <a:xfrm>
              <a:off x="5444" y="380"/>
              <a:ext cx="69" cy="67"/>
            </a:xfrm>
            <a:custGeom>
              <a:avLst/>
              <a:gdLst/>
              <a:ahLst/>
              <a:cxnLst>
                <a:cxn ang="0">
                  <a:pos x="0" y="62"/>
                </a:cxn>
                <a:cxn ang="0">
                  <a:pos x="64" y="0"/>
                </a:cxn>
                <a:cxn ang="0">
                  <a:pos x="68" y="4"/>
                </a:cxn>
                <a:cxn ang="0">
                  <a:pos x="4" y="66"/>
                </a:cxn>
                <a:cxn ang="0">
                  <a:pos x="0" y="62"/>
                </a:cxn>
              </a:cxnLst>
              <a:rect l="0" t="0" r="r" b="b"/>
              <a:pathLst>
                <a:path w="69" h="67">
                  <a:moveTo>
                    <a:pt x="0" y="62"/>
                  </a:moveTo>
                  <a:lnTo>
                    <a:pt x="64" y="0"/>
                  </a:lnTo>
                  <a:lnTo>
                    <a:pt x="68" y="4"/>
                  </a:lnTo>
                  <a:lnTo>
                    <a:pt x="4" y="66"/>
                  </a:lnTo>
                  <a:lnTo>
                    <a:pt x="0" y="62"/>
                  </a:lnTo>
                </a:path>
              </a:pathLst>
            </a:custGeom>
            <a:noFill/>
            <a:ln w="9525" cap="flat" cmpd="sng">
              <a:solidFill>
                <a:schemeClr val="tx2"/>
              </a:solidFill>
              <a:prstDash val="solid"/>
              <a:round/>
              <a:headEnd/>
              <a:tailEnd/>
            </a:ln>
            <a:effectLst/>
          </p:spPr>
          <p:txBody>
            <a:bodyPr/>
            <a:lstStyle/>
            <a:p>
              <a:endParaRPr lang="hu-HU"/>
            </a:p>
          </p:txBody>
        </p:sp>
        <p:sp>
          <p:nvSpPr>
            <p:cNvPr id="11567" name="Freeform 303"/>
            <p:cNvSpPr>
              <a:spLocks/>
            </p:cNvSpPr>
            <p:nvPr/>
          </p:nvSpPr>
          <p:spPr bwMode="auto">
            <a:xfrm>
              <a:off x="5384" y="382"/>
              <a:ext cx="57" cy="64"/>
            </a:xfrm>
            <a:custGeom>
              <a:avLst/>
              <a:gdLst/>
              <a:ahLst/>
              <a:cxnLst>
                <a:cxn ang="0">
                  <a:pos x="0" y="4"/>
                </a:cxn>
                <a:cxn ang="0">
                  <a:pos x="52" y="63"/>
                </a:cxn>
                <a:cxn ang="0">
                  <a:pos x="56" y="60"/>
                </a:cxn>
                <a:cxn ang="0">
                  <a:pos x="4" y="0"/>
                </a:cxn>
                <a:cxn ang="0">
                  <a:pos x="0" y="4"/>
                </a:cxn>
              </a:cxnLst>
              <a:rect l="0" t="0" r="r" b="b"/>
              <a:pathLst>
                <a:path w="57" h="64">
                  <a:moveTo>
                    <a:pt x="0" y="4"/>
                  </a:moveTo>
                  <a:lnTo>
                    <a:pt x="52" y="63"/>
                  </a:lnTo>
                  <a:lnTo>
                    <a:pt x="56" y="60"/>
                  </a:lnTo>
                  <a:lnTo>
                    <a:pt x="4" y="0"/>
                  </a:lnTo>
                  <a:lnTo>
                    <a:pt x="0" y="4"/>
                  </a:lnTo>
                </a:path>
              </a:pathLst>
            </a:custGeom>
            <a:noFill/>
            <a:ln w="9525" cap="flat" cmpd="sng">
              <a:solidFill>
                <a:schemeClr val="tx2"/>
              </a:solidFill>
              <a:prstDash val="solid"/>
              <a:round/>
              <a:headEnd/>
              <a:tailEnd/>
            </a:ln>
            <a:effectLst/>
          </p:spPr>
          <p:txBody>
            <a:bodyPr/>
            <a:lstStyle/>
            <a:p>
              <a:endParaRPr lang="hu-HU"/>
            </a:p>
          </p:txBody>
        </p:sp>
      </p:grpSp>
      <p:grpSp>
        <p:nvGrpSpPr>
          <p:cNvPr id="11568" name="Group 304"/>
          <p:cNvGrpSpPr>
            <a:grpSpLocks/>
          </p:cNvGrpSpPr>
          <p:nvPr/>
        </p:nvGrpSpPr>
        <p:grpSpPr bwMode="auto">
          <a:xfrm>
            <a:off x="8737600" y="877888"/>
            <a:ext cx="204788" cy="342900"/>
            <a:chOff x="5504" y="553"/>
            <a:chExt cx="129" cy="216"/>
          </a:xfrm>
        </p:grpSpPr>
        <p:sp>
          <p:nvSpPr>
            <p:cNvPr id="11569" name="Freeform 305"/>
            <p:cNvSpPr>
              <a:spLocks/>
            </p:cNvSpPr>
            <p:nvPr/>
          </p:nvSpPr>
          <p:spPr bwMode="auto">
            <a:xfrm>
              <a:off x="5560" y="623"/>
              <a:ext cx="6" cy="146"/>
            </a:xfrm>
            <a:custGeom>
              <a:avLst/>
              <a:gdLst/>
              <a:ahLst/>
              <a:cxnLst>
                <a:cxn ang="0">
                  <a:pos x="0" y="145"/>
                </a:cxn>
                <a:cxn ang="0">
                  <a:pos x="0" y="0"/>
                </a:cxn>
                <a:cxn ang="0">
                  <a:pos x="5" y="0"/>
                </a:cxn>
                <a:cxn ang="0">
                  <a:pos x="5" y="145"/>
                </a:cxn>
                <a:cxn ang="0">
                  <a:pos x="0" y="145"/>
                </a:cxn>
              </a:cxnLst>
              <a:rect l="0" t="0" r="r" b="b"/>
              <a:pathLst>
                <a:path w="6" h="146">
                  <a:moveTo>
                    <a:pt x="0" y="145"/>
                  </a:moveTo>
                  <a:lnTo>
                    <a:pt x="0" y="0"/>
                  </a:lnTo>
                  <a:lnTo>
                    <a:pt x="5" y="0"/>
                  </a:lnTo>
                  <a:lnTo>
                    <a:pt x="5" y="145"/>
                  </a:lnTo>
                  <a:lnTo>
                    <a:pt x="0" y="145"/>
                  </a:lnTo>
                </a:path>
              </a:pathLst>
            </a:custGeom>
            <a:noFill/>
            <a:ln w="9525" cap="flat" cmpd="sng">
              <a:solidFill>
                <a:schemeClr val="tx2"/>
              </a:solidFill>
              <a:prstDash val="solid"/>
              <a:round/>
              <a:headEnd/>
              <a:tailEnd/>
            </a:ln>
            <a:effectLst/>
          </p:spPr>
          <p:txBody>
            <a:bodyPr/>
            <a:lstStyle/>
            <a:p>
              <a:endParaRPr lang="hu-HU"/>
            </a:p>
          </p:txBody>
        </p:sp>
        <p:sp>
          <p:nvSpPr>
            <p:cNvPr id="11570" name="Freeform 306"/>
            <p:cNvSpPr>
              <a:spLocks/>
            </p:cNvSpPr>
            <p:nvPr/>
          </p:nvSpPr>
          <p:spPr bwMode="auto">
            <a:xfrm>
              <a:off x="5564" y="553"/>
              <a:ext cx="69" cy="66"/>
            </a:xfrm>
            <a:custGeom>
              <a:avLst/>
              <a:gdLst/>
              <a:ahLst/>
              <a:cxnLst>
                <a:cxn ang="0">
                  <a:pos x="0" y="62"/>
                </a:cxn>
                <a:cxn ang="0">
                  <a:pos x="64" y="0"/>
                </a:cxn>
                <a:cxn ang="0">
                  <a:pos x="68" y="4"/>
                </a:cxn>
                <a:cxn ang="0">
                  <a:pos x="4" y="65"/>
                </a:cxn>
                <a:cxn ang="0">
                  <a:pos x="0" y="62"/>
                </a:cxn>
              </a:cxnLst>
              <a:rect l="0" t="0" r="r" b="b"/>
              <a:pathLst>
                <a:path w="69" h="66">
                  <a:moveTo>
                    <a:pt x="0" y="62"/>
                  </a:moveTo>
                  <a:lnTo>
                    <a:pt x="64" y="0"/>
                  </a:lnTo>
                  <a:lnTo>
                    <a:pt x="68" y="4"/>
                  </a:lnTo>
                  <a:lnTo>
                    <a:pt x="4" y="65"/>
                  </a:lnTo>
                  <a:lnTo>
                    <a:pt x="0" y="62"/>
                  </a:lnTo>
                </a:path>
              </a:pathLst>
            </a:custGeom>
            <a:noFill/>
            <a:ln w="9525" cap="flat" cmpd="sng">
              <a:solidFill>
                <a:schemeClr val="tx2"/>
              </a:solidFill>
              <a:prstDash val="solid"/>
              <a:round/>
              <a:headEnd/>
              <a:tailEnd/>
            </a:ln>
            <a:effectLst/>
          </p:spPr>
          <p:txBody>
            <a:bodyPr/>
            <a:lstStyle/>
            <a:p>
              <a:endParaRPr lang="hu-HU"/>
            </a:p>
          </p:txBody>
        </p:sp>
        <p:sp>
          <p:nvSpPr>
            <p:cNvPr id="11571" name="Freeform 307"/>
            <p:cNvSpPr>
              <a:spLocks/>
            </p:cNvSpPr>
            <p:nvPr/>
          </p:nvSpPr>
          <p:spPr bwMode="auto">
            <a:xfrm>
              <a:off x="5504" y="555"/>
              <a:ext cx="57" cy="64"/>
            </a:xfrm>
            <a:custGeom>
              <a:avLst/>
              <a:gdLst/>
              <a:ahLst/>
              <a:cxnLst>
                <a:cxn ang="0">
                  <a:pos x="0" y="3"/>
                </a:cxn>
                <a:cxn ang="0">
                  <a:pos x="52" y="63"/>
                </a:cxn>
                <a:cxn ang="0">
                  <a:pos x="56" y="60"/>
                </a:cxn>
                <a:cxn ang="0">
                  <a:pos x="4" y="0"/>
                </a:cxn>
                <a:cxn ang="0">
                  <a:pos x="0" y="3"/>
                </a:cxn>
              </a:cxnLst>
              <a:rect l="0" t="0" r="r" b="b"/>
              <a:pathLst>
                <a:path w="57" h="64">
                  <a:moveTo>
                    <a:pt x="0" y="3"/>
                  </a:moveTo>
                  <a:lnTo>
                    <a:pt x="52" y="63"/>
                  </a:lnTo>
                  <a:lnTo>
                    <a:pt x="56" y="60"/>
                  </a:lnTo>
                  <a:lnTo>
                    <a:pt x="4" y="0"/>
                  </a:lnTo>
                  <a:lnTo>
                    <a:pt x="0" y="3"/>
                  </a:lnTo>
                </a:path>
              </a:pathLst>
            </a:custGeom>
            <a:noFill/>
            <a:ln w="9525" cap="flat" cmpd="sng">
              <a:solidFill>
                <a:schemeClr val="tx2"/>
              </a:solidFill>
              <a:prstDash val="solid"/>
              <a:round/>
              <a:headEnd/>
              <a:tailEnd/>
            </a:ln>
            <a:effectLst/>
          </p:spPr>
          <p:txBody>
            <a:bodyPr/>
            <a:lstStyle/>
            <a:p>
              <a:endParaRPr lang="hu-HU"/>
            </a:p>
          </p:txBody>
        </p:sp>
      </p:grpSp>
      <p:grpSp>
        <p:nvGrpSpPr>
          <p:cNvPr id="11572" name="Group 308"/>
          <p:cNvGrpSpPr>
            <a:grpSpLocks/>
          </p:cNvGrpSpPr>
          <p:nvPr/>
        </p:nvGrpSpPr>
        <p:grpSpPr bwMode="auto">
          <a:xfrm>
            <a:off x="8916988" y="1185863"/>
            <a:ext cx="203200" cy="342900"/>
            <a:chOff x="5617" y="747"/>
            <a:chExt cx="128" cy="216"/>
          </a:xfrm>
        </p:grpSpPr>
        <p:sp>
          <p:nvSpPr>
            <p:cNvPr id="11573" name="Freeform 309"/>
            <p:cNvSpPr>
              <a:spLocks/>
            </p:cNvSpPr>
            <p:nvPr/>
          </p:nvSpPr>
          <p:spPr bwMode="auto">
            <a:xfrm>
              <a:off x="5673" y="816"/>
              <a:ext cx="6" cy="147"/>
            </a:xfrm>
            <a:custGeom>
              <a:avLst/>
              <a:gdLst/>
              <a:ahLst/>
              <a:cxnLst>
                <a:cxn ang="0">
                  <a:pos x="0" y="146"/>
                </a:cxn>
                <a:cxn ang="0">
                  <a:pos x="0" y="0"/>
                </a:cxn>
                <a:cxn ang="0">
                  <a:pos x="5" y="0"/>
                </a:cxn>
                <a:cxn ang="0">
                  <a:pos x="5" y="146"/>
                </a:cxn>
                <a:cxn ang="0">
                  <a:pos x="0" y="146"/>
                </a:cxn>
              </a:cxnLst>
              <a:rect l="0" t="0" r="r" b="b"/>
              <a:pathLst>
                <a:path w="6" h="147">
                  <a:moveTo>
                    <a:pt x="0" y="146"/>
                  </a:moveTo>
                  <a:lnTo>
                    <a:pt x="0" y="0"/>
                  </a:lnTo>
                  <a:lnTo>
                    <a:pt x="5" y="0"/>
                  </a:lnTo>
                  <a:lnTo>
                    <a:pt x="5" y="146"/>
                  </a:lnTo>
                  <a:lnTo>
                    <a:pt x="0" y="146"/>
                  </a:lnTo>
                </a:path>
              </a:pathLst>
            </a:custGeom>
            <a:noFill/>
            <a:ln w="9525" cap="flat" cmpd="sng">
              <a:solidFill>
                <a:schemeClr val="tx2"/>
              </a:solidFill>
              <a:prstDash val="solid"/>
              <a:round/>
              <a:headEnd/>
              <a:tailEnd/>
            </a:ln>
            <a:effectLst/>
          </p:spPr>
          <p:txBody>
            <a:bodyPr/>
            <a:lstStyle/>
            <a:p>
              <a:endParaRPr lang="hu-HU"/>
            </a:p>
          </p:txBody>
        </p:sp>
        <p:sp>
          <p:nvSpPr>
            <p:cNvPr id="11574" name="Freeform 310"/>
            <p:cNvSpPr>
              <a:spLocks/>
            </p:cNvSpPr>
            <p:nvPr/>
          </p:nvSpPr>
          <p:spPr bwMode="auto">
            <a:xfrm>
              <a:off x="5677" y="747"/>
              <a:ext cx="68" cy="66"/>
            </a:xfrm>
            <a:custGeom>
              <a:avLst/>
              <a:gdLst/>
              <a:ahLst/>
              <a:cxnLst>
                <a:cxn ang="0">
                  <a:pos x="0" y="61"/>
                </a:cxn>
                <a:cxn ang="0">
                  <a:pos x="64" y="0"/>
                </a:cxn>
                <a:cxn ang="0">
                  <a:pos x="67" y="3"/>
                </a:cxn>
                <a:cxn ang="0">
                  <a:pos x="3" y="65"/>
                </a:cxn>
                <a:cxn ang="0">
                  <a:pos x="0" y="61"/>
                </a:cxn>
              </a:cxnLst>
              <a:rect l="0" t="0" r="r" b="b"/>
              <a:pathLst>
                <a:path w="68" h="66">
                  <a:moveTo>
                    <a:pt x="0" y="61"/>
                  </a:moveTo>
                  <a:lnTo>
                    <a:pt x="64" y="0"/>
                  </a:lnTo>
                  <a:lnTo>
                    <a:pt x="67" y="3"/>
                  </a:lnTo>
                  <a:lnTo>
                    <a:pt x="3" y="65"/>
                  </a:lnTo>
                  <a:lnTo>
                    <a:pt x="0" y="61"/>
                  </a:lnTo>
                </a:path>
              </a:pathLst>
            </a:custGeom>
            <a:noFill/>
            <a:ln w="9525" cap="flat" cmpd="sng">
              <a:solidFill>
                <a:schemeClr val="tx2"/>
              </a:solidFill>
              <a:prstDash val="solid"/>
              <a:round/>
              <a:headEnd/>
              <a:tailEnd/>
            </a:ln>
            <a:effectLst/>
          </p:spPr>
          <p:txBody>
            <a:bodyPr/>
            <a:lstStyle/>
            <a:p>
              <a:endParaRPr lang="hu-HU"/>
            </a:p>
          </p:txBody>
        </p:sp>
        <p:sp>
          <p:nvSpPr>
            <p:cNvPr id="11575" name="Freeform 311"/>
            <p:cNvSpPr>
              <a:spLocks/>
            </p:cNvSpPr>
            <p:nvPr/>
          </p:nvSpPr>
          <p:spPr bwMode="auto">
            <a:xfrm>
              <a:off x="5617" y="749"/>
              <a:ext cx="56" cy="64"/>
            </a:xfrm>
            <a:custGeom>
              <a:avLst/>
              <a:gdLst/>
              <a:ahLst/>
              <a:cxnLst>
                <a:cxn ang="0">
                  <a:pos x="0" y="3"/>
                </a:cxn>
                <a:cxn ang="0">
                  <a:pos x="52" y="63"/>
                </a:cxn>
                <a:cxn ang="0">
                  <a:pos x="55" y="60"/>
                </a:cxn>
                <a:cxn ang="0">
                  <a:pos x="4" y="0"/>
                </a:cxn>
                <a:cxn ang="0">
                  <a:pos x="0" y="3"/>
                </a:cxn>
              </a:cxnLst>
              <a:rect l="0" t="0" r="r" b="b"/>
              <a:pathLst>
                <a:path w="56" h="64">
                  <a:moveTo>
                    <a:pt x="0" y="3"/>
                  </a:moveTo>
                  <a:lnTo>
                    <a:pt x="52" y="63"/>
                  </a:lnTo>
                  <a:lnTo>
                    <a:pt x="55" y="60"/>
                  </a:lnTo>
                  <a:lnTo>
                    <a:pt x="4" y="0"/>
                  </a:lnTo>
                  <a:lnTo>
                    <a:pt x="0" y="3"/>
                  </a:lnTo>
                </a:path>
              </a:pathLst>
            </a:custGeom>
            <a:noFill/>
            <a:ln w="9525" cap="flat" cmpd="sng">
              <a:solidFill>
                <a:schemeClr val="tx2"/>
              </a:solidFill>
              <a:prstDash val="solid"/>
              <a:round/>
              <a:headEnd/>
              <a:tailEnd/>
            </a:ln>
            <a:effectLst/>
          </p:spPr>
          <p:txBody>
            <a:bodyPr/>
            <a:lstStyle/>
            <a:p>
              <a:endParaRPr lang="hu-HU"/>
            </a:p>
          </p:txBody>
        </p:sp>
      </p:grpSp>
      <p:grpSp>
        <p:nvGrpSpPr>
          <p:cNvPr id="11576" name="Group 312"/>
          <p:cNvGrpSpPr>
            <a:grpSpLocks/>
          </p:cNvGrpSpPr>
          <p:nvPr/>
        </p:nvGrpSpPr>
        <p:grpSpPr bwMode="auto">
          <a:xfrm>
            <a:off x="8861425" y="2117725"/>
            <a:ext cx="203200" cy="342900"/>
            <a:chOff x="5582" y="1334"/>
            <a:chExt cx="128" cy="216"/>
          </a:xfrm>
        </p:grpSpPr>
        <p:sp>
          <p:nvSpPr>
            <p:cNvPr id="11577" name="Freeform 313"/>
            <p:cNvSpPr>
              <a:spLocks/>
            </p:cNvSpPr>
            <p:nvPr/>
          </p:nvSpPr>
          <p:spPr bwMode="auto">
            <a:xfrm>
              <a:off x="5638" y="1404"/>
              <a:ext cx="6" cy="146"/>
            </a:xfrm>
            <a:custGeom>
              <a:avLst/>
              <a:gdLst/>
              <a:ahLst/>
              <a:cxnLst>
                <a:cxn ang="0">
                  <a:pos x="0" y="145"/>
                </a:cxn>
                <a:cxn ang="0">
                  <a:pos x="0" y="0"/>
                </a:cxn>
                <a:cxn ang="0">
                  <a:pos x="5" y="0"/>
                </a:cxn>
                <a:cxn ang="0">
                  <a:pos x="5" y="145"/>
                </a:cxn>
                <a:cxn ang="0">
                  <a:pos x="0" y="145"/>
                </a:cxn>
              </a:cxnLst>
              <a:rect l="0" t="0" r="r" b="b"/>
              <a:pathLst>
                <a:path w="6" h="146">
                  <a:moveTo>
                    <a:pt x="0" y="145"/>
                  </a:moveTo>
                  <a:lnTo>
                    <a:pt x="0" y="0"/>
                  </a:lnTo>
                  <a:lnTo>
                    <a:pt x="5" y="0"/>
                  </a:lnTo>
                  <a:lnTo>
                    <a:pt x="5" y="145"/>
                  </a:lnTo>
                  <a:lnTo>
                    <a:pt x="0" y="145"/>
                  </a:lnTo>
                </a:path>
              </a:pathLst>
            </a:custGeom>
            <a:noFill/>
            <a:ln w="9525" cap="flat" cmpd="sng">
              <a:solidFill>
                <a:schemeClr val="tx2"/>
              </a:solidFill>
              <a:prstDash val="solid"/>
              <a:round/>
              <a:headEnd/>
              <a:tailEnd/>
            </a:ln>
            <a:effectLst/>
          </p:spPr>
          <p:txBody>
            <a:bodyPr/>
            <a:lstStyle/>
            <a:p>
              <a:endParaRPr lang="hu-HU"/>
            </a:p>
          </p:txBody>
        </p:sp>
        <p:sp>
          <p:nvSpPr>
            <p:cNvPr id="11578" name="Freeform 314"/>
            <p:cNvSpPr>
              <a:spLocks/>
            </p:cNvSpPr>
            <p:nvPr/>
          </p:nvSpPr>
          <p:spPr bwMode="auto">
            <a:xfrm>
              <a:off x="5642" y="1334"/>
              <a:ext cx="68" cy="67"/>
            </a:xfrm>
            <a:custGeom>
              <a:avLst/>
              <a:gdLst/>
              <a:ahLst/>
              <a:cxnLst>
                <a:cxn ang="0">
                  <a:pos x="0" y="62"/>
                </a:cxn>
                <a:cxn ang="0">
                  <a:pos x="64" y="0"/>
                </a:cxn>
                <a:cxn ang="0">
                  <a:pos x="67" y="4"/>
                </a:cxn>
                <a:cxn ang="0">
                  <a:pos x="3" y="66"/>
                </a:cxn>
                <a:cxn ang="0">
                  <a:pos x="0" y="62"/>
                </a:cxn>
              </a:cxnLst>
              <a:rect l="0" t="0" r="r" b="b"/>
              <a:pathLst>
                <a:path w="68" h="67">
                  <a:moveTo>
                    <a:pt x="0" y="62"/>
                  </a:moveTo>
                  <a:lnTo>
                    <a:pt x="64" y="0"/>
                  </a:lnTo>
                  <a:lnTo>
                    <a:pt x="67" y="4"/>
                  </a:lnTo>
                  <a:lnTo>
                    <a:pt x="3" y="66"/>
                  </a:lnTo>
                  <a:lnTo>
                    <a:pt x="0" y="62"/>
                  </a:lnTo>
                </a:path>
              </a:pathLst>
            </a:custGeom>
            <a:noFill/>
            <a:ln w="9525" cap="flat" cmpd="sng">
              <a:solidFill>
                <a:schemeClr val="tx2"/>
              </a:solidFill>
              <a:prstDash val="solid"/>
              <a:round/>
              <a:headEnd/>
              <a:tailEnd/>
            </a:ln>
            <a:effectLst/>
          </p:spPr>
          <p:txBody>
            <a:bodyPr/>
            <a:lstStyle/>
            <a:p>
              <a:endParaRPr lang="hu-HU"/>
            </a:p>
          </p:txBody>
        </p:sp>
        <p:sp>
          <p:nvSpPr>
            <p:cNvPr id="11579" name="Freeform 315"/>
            <p:cNvSpPr>
              <a:spLocks/>
            </p:cNvSpPr>
            <p:nvPr/>
          </p:nvSpPr>
          <p:spPr bwMode="auto">
            <a:xfrm>
              <a:off x="5582" y="1336"/>
              <a:ext cx="56" cy="64"/>
            </a:xfrm>
            <a:custGeom>
              <a:avLst/>
              <a:gdLst/>
              <a:ahLst/>
              <a:cxnLst>
                <a:cxn ang="0">
                  <a:pos x="0" y="3"/>
                </a:cxn>
                <a:cxn ang="0">
                  <a:pos x="51" y="63"/>
                </a:cxn>
                <a:cxn ang="0">
                  <a:pos x="55" y="60"/>
                </a:cxn>
                <a:cxn ang="0">
                  <a:pos x="3" y="0"/>
                </a:cxn>
                <a:cxn ang="0">
                  <a:pos x="0" y="3"/>
                </a:cxn>
              </a:cxnLst>
              <a:rect l="0" t="0" r="r" b="b"/>
              <a:pathLst>
                <a:path w="56" h="64">
                  <a:moveTo>
                    <a:pt x="0" y="3"/>
                  </a:moveTo>
                  <a:lnTo>
                    <a:pt x="51" y="63"/>
                  </a:lnTo>
                  <a:lnTo>
                    <a:pt x="55" y="60"/>
                  </a:lnTo>
                  <a:lnTo>
                    <a:pt x="3" y="0"/>
                  </a:lnTo>
                  <a:lnTo>
                    <a:pt x="0" y="3"/>
                  </a:lnTo>
                </a:path>
              </a:pathLst>
            </a:custGeom>
            <a:noFill/>
            <a:ln w="9525" cap="flat" cmpd="sng">
              <a:solidFill>
                <a:schemeClr val="tx2"/>
              </a:solidFill>
              <a:prstDash val="solid"/>
              <a:round/>
              <a:headEnd/>
              <a:tailEnd/>
            </a:ln>
            <a:effectLst/>
          </p:spPr>
          <p:txBody>
            <a:bodyPr/>
            <a:lstStyle/>
            <a:p>
              <a:endParaRPr lang="hu-HU"/>
            </a:p>
          </p:txBody>
        </p:sp>
      </p:grpSp>
      <p:grpSp>
        <p:nvGrpSpPr>
          <p:cNvPr id="11580" name="Group 316"/>
          <p:cNvGrpSpPr>
            <a:grpSpLocks/>
          </p:cNvGrpSpPr>
          <p:nvPr/>
        </p:nvGrpSpPr>
        <p:grpSpPr bwMode="auto">
          <a:xfrm>
            <a:off x="8054975" y="2128838"/>
            <a:ext cx="204788" cy="342900"/>
            <a:chOff x="5074" y="1341"/>
            <a:chExt cx="129" cy="216"/>
          </a:xfrm>
        </p:grpSpPr>
        <p:sp>
          <p:nvSpPr>
            <p:cNvPr id="11581" name="Freeform 317"/>
            <p:cNvSpPr>
              <a:spLocks/>
            </p:cNvSpPr>
            <p:nvPr/>
          </p:nvSpPr>
          <p:spPr bwMode="auto">
            <a:xfrm>
              <a:off x="5130" y="1411"/>
              <a:ext cx="7" cy="146"/>
            </a:xfrm>
            <a:custGeom>
              <a:avLst/>
              <a:gdLst/>
              <a:ahLst/>
              <a:cxnLst>
                <a:cxn ang="0">
                  <a:pos x="0" y="145"/>
                </a:cxn>
                <a:cxn ang="0">
                  <a:pos x="0" y="0"/>
                </a:cxn>
                <a:cxn ang="0">
                  <a:pos x="6" y="0"/>
                </a:cxn>
                <a:cxn ang="0">
                  <a:pos x="6" y="145"/>
                </a:cxn>
                <a:cxn ang="0">
                  <a:pos x="0" y="145"/>
                </a:cxn>
              </a:cxnLst>
              <a:rect l="0" t="0" r="r" b="b"/>
              <a:pathLst>
                <a:path w="7" h="146">
                  <a:moveTo>
                    <a:pt x="0" y="145"/>
                  </a:moveTo>
                  <a:lnTo>
                    <a:pt x="0" y="0"/>
                  </a:lnTo>
                  <a:lnTo>
                    <a:pt x="6" y="0"/>
                  </a:lnTo>
                  <a:lnTo>
                    <a:pt x="6" y="145"/>
                  </a:lnTo>
                  <a:lnTo>
                    <a:pt x="0" y="145"/>
                  </a:lnTo>
                </a:path>
              </a:pathLst>
            </a:custGeom>
            <a:noFill/>
            <a:ln w="9525" cap="flat" cmpd="sng">
              <a:solidFill>
                <a:schemeClr val="tx2"/>
              </a:solidFill>
              <a:prstDash val="solid"/>
              <a:round/>
              <a:headEnd/>
              <a:tailEnd/>
            </a:ln>
            <a:effectLst/>
          </p:spPr>
          <p:txBody>
            <a:bodyPr/>
            <a:lstStyle/>
            <a:p>
              <a:endParaRPr lang="hu-HU"/>
            </a:p>
          </p:txBody>
        </p:sp>
        <p:sp>
          <p:nvSpPr>
            <p:cNvPr id="11582" name="Freeform 318"/>
            <p:cNvSpPr>
              <a:spLocks/>
            </p:cNvSpPr>
            <p:nvPr/>
          </p:nvSpPr>
          <p:spPr bwMode="auto">
            <a:xfrm>
              <a:off x="5134" y="1341"/>
              <a:ext cx="69" cy="66"/>
            </a:xfrm>
            <a:custGeom>
              <a:avLst/>
              <a:gdLst/>
              <a:ahLst/>
              <a:cxnLst>
                <a:cxn ang="0">
                  <a:pos x="0" y="62"/>
                </a:cxn>
                <a:cxn ang="0">
                  <a:pos x="64" y="0"/>
                </a:cxn>
                <a:cxn ang="0">
                  <a:pos x="68" y="3"/>
                </a:cxn>
                <a:cxn ang="0">
                  <a:pos x="4" y="65"/>
                </a:cxn>
                <a:cxn ang="0">
                  <a:pos x="0" y="62"/>
                </a:cxn>
              </a:cxnLst>
              <a:rect l="0" t="0" r="r" b="b"/>
              <a:pathLst>
                <a:path w="69" h="66">
                  <a:moveTo>
                    <a:pt x="0" y="62"/>
                  </a:moveTo>
                  <a:lnTo>
                    <a:pt x="64" y="0"/>
                  </a:lnTo>
                  <a:lnTo>
                    <a:pt x="68" y="3"/>
                  </a:lnTo>
                  <a:lnTo>
                    <a:pt x="4" y="65"/>
                  </a:lnTo>
                  <a:lnTo>
                    <a:pt x="0" y="62"/>
                  </a:lnTo>
                </a:path>
              </a:pathLst>
            </a:custGeom>
            <a:noFill/>
            <a:ln w="9525" cap="flat" cmpd="sng">
              <a:solidFill>
                <a:schemeClr val="tx2"/>
              </a:solidFill>
              <a:prstDash val="solid"/>
              <a:round/>
              <a:headEnd/>
              <a:tailEnd/>
            </a:ln>
            <a:effectLst/>
          </p:spPr>
          <p:txBody>
            <a:bodyPr/>
            <a:lstStyle/>
            <a:p>
              <a:endParaRPr lang="hu-HU"/>
            </a:p>
          </p:txBody>
        </p:sp>
        <p:sp>
          <p:nvSpPr>
            <p:cNvPr id="11583" name="Freeform 319"/>
            <p:cNvSpPr>
              <a:spLocks/>
            </p:cNvSpPr>
            <p:nvPr/>
          </p:nvSpPr>
          <p:spPr bwMode="auto">
            <a:xfrm>
              <a:off x="5074" y="1343"/>
              <a:ext cx="57" cy="64"/>
            </a:xfrm>
            <a:custGeom>
              <a:avLst/>
              <a:gdLst/>
              <a:ahLst/>
              <a:cxnLst>
                <a:cxn ang="0">
                  <a:pos x="0" y="3"/>
                </a:cxn>
                <a:cxn ang="0">
                  <a:pos x="52" y="63"/>
                </a:cxn>
                <a:cxn ang="0">
                  <a:pos x="56" y="60"/>
                </a:cxn>
                <a:cxn ang="0">
                  <a:pos x="4" y="0"/>
                </a:cxn>
                <a:cxn ang="0">
                  <a:pos x="0" y="3"/>
                </a:cxn>
              </a:cxnLst>
              <a:rect l="0" t="0" r="r" b="b"/>
              <a:pathLst>
                <a:path w="57" h="64">
                  <a:moveTo>
                    <a:pt x="0" y="3"/>
                  </a:moveTo>
                  <a:lnTo>
                    <a:pt x="52" y="63"/>
                  </a:lnTo>
                  <a:lnTo>
                    <a:pt x="56" y="60"/>
                  </a:lnTo>
                  <a:lnTo>
                    <a:pt x="4" y="0"/>
                  </a:lnTo>
                  <a:lnTo>
                    <a:pt x="0" y="3"/>
                  </a:lnTo>
                </a:path>
              </a:pathLst>
            </a:custGeom>
            <a:noFill/>
            <a:ln w="9525" cap="flat" cmpd="sng">
              <a:solidFill>
                <a:schemeClr val="tx2"/>
              </a:solidFill>
              <a:prstDash val="solid"/>
              <a:round/>
              <a:headEnd/>
              <a:tailEnd/>
            </a:ln>
            <a:effectLst/>
          </p:spPr>
          <p:txBody>
            <a:bodyPr/>
            <a:lstStyle/>
            <a:p>
              <a:endParaRPr lang="hu-HU"/>
            </a:p>
          </p:txBody>
        </p:sp>
      </p:grpSp>
      <p:grpSp>
        <p:nvGrpSpPr>
          <p:cNvPr id="11584" name="Group 320"/>
          <p:cNvGrpSpPr>
            <a:grpSpLocks/>
          </p:cNvGrpSpPr>
          <p:nvPr/>
        </p:nvGrpSpPr>
        <p:grpSpPr bwMode="auto">
          <a:xfrm>
            <a:off x="8458200" y="2238375"/>
            <a:ext cx="203200" cy="342900"/>
            <a:chOff x="5328" y="1410"/>
            <a:chExt cx="128" cy="216"/>
          </a:xfrm>
        </p:grpSpPr>
        <p:sp>
          <p:nvSpPr>
            <p:cNvPr id="11585" name="Freeform 321"/>
            <p:cNvSpPr>
              <a:spLocks/>
            </p:cNvSpPr>
            <p:nvPr/>
          </p:nvSpPr>
          <p:spPr bwMode="auto">
            <a:xfrm>
              <a:off x="5384" y="1480"/>
              <a:ext cx="6" cy="146"/>
            </a:xfrm>
            <a:custGeom>
              <a:avLst/>
              <a:gdLst/>
              <a:ahLst/>
              <a:cxnLst>
                <a:cxn ang="0">
                  <a:pos x="0" y="145"/>
                </a:cxn>
                <a:cxn ang="0">
                  <a:pos x="0" y="0"/>
                </a:cxn>
                <a:cxn ang="0">
                  <a:pos x="5" y="0"/>
                </a:cxn>
                <a:cxn ang="0">
                  <a:pos x="5" y="145"/>
                </a:cxn>
                <a:cxn ang="0">
                  <a:pos x="0" y="145"/>
                </a:cxn>
              </a:cxnLst>
              <a:rect l="0" t="0" r="r" b="b"/>
              <a:pathLst>
                <a:path w="6" h="146">
                  <a:moveTo>
                    <a:pt x="0" y="145"/>
                  </a:moveTo>
                  <a:lnTo>
                    <a:pt x="0" y="0"/>
                  </a:lnTo>
                  <a:lnTo>
                    <a:pt x="5" y="0"/>
                  </a:lnTo>
                  <a:lnTo>
                    <a:pt x="5" y="145"/>
                  </a:lnTo>
                  <a:lnTo>
                    <a:pt x="0" y="145"/>
                  </a:lnTo>
                </a:path>
              </a:pathLst>
            </a:custGeom>
            <a:noFill/>
            <a:ln w="9525" cap="flat" cmpd="sng">
              <a:solidFill>
                <a:schemeClr val="tx2"/>
              </a:solidFill>
              <a:prstDash val="solid"/>
              <a:round/>
              <a:headEnd/>
              <a:tailEnd/>
            </a:ln>
            <a:effectLst/>
          </p:spPr>
          <p:txBody>
            <a:bodyPr/>
            <a:lstStyle/>
            <a:p>
              <a:endParaRPr lang="hu-HU"/>
            </a:p>
          </p:txBody>
        </p:sp>
        <p:sp>
          <p:nvSpPr>
            <p:cNvPr id="11586" name="Freeform 322"/>
            <p:cNvSpPr>
              <a:spLocks/>
            </p:cNvSpPr>
            <p:nvPr/>
          </p:nvSpPr>
          <p:spPr bwMode="auto">
            <a:xfrm>
              <a:off x="5388" y="1410"/>
              <a:ext cx="68" cy="67"/>
            </a:xfrm>
            <a:custGeom>
              <a:avLst/>
              <a:gdLst/>
              <a:ahLst/>
              <a:cxnLst>
                <a:cxn ang="0">
                  <a:pos x="0" y="62"/>
                </a:cxn>
                <a:cxn ang="0">
                  <a:pos x="64" y="0"/>
                </a:cxn>
                <a:cxn ang="0">
                  <a:pos x="67" y="4"/>
                </a:cxn>
                <a:cxn ang="0">
                  <a:pos x="4" y="66"/>
                </a:cxn>
                <a:cxn ang="0">
                  <a:pos x="0" y="62"/>
                </a:cxn>
              </a:cxnLst>
              <a:rect l="0" t="0" r="r" b="b"/>
              <a:pathLst>
                <a:path w="68" h="67">
                  <a:moveTo>
                    <a:pt x="0" y="62"/>
                  </a:moveTo>
                  <a:lnTo>
                    <a:pt x="64" y="0"/>
                  </a:lnTo>
                  <a:lnTo>
                    <a:pt x="67" y="4"/>
                  </a:lnTo>
                  <a:lnTo>
                    <a:pt x="4" y="66"/>
                  </a:lnTo>
                  <a:lnTo>
                    <a:pt x="0" y="62"/>
                  </a:lnTo>
                </a:path>
              </a:pathLst>
            </a:custGeom>
            <a:noFill/>
            <a:ln w="9525" cap="flat" cmpd="sng">
              <a:solidFill>
                <a:schemeClr val="tx2"/>
              </a:solidFill>
              <a:prstDash val="solid"/>
              <a:round/>
              <a:headEnd/>
              <a:tailEnd/>
            </a:ln>
            <a:effectLst/>
          </p:spPr>
          <p:txBody>
            <a:bodyPr/>
            <a:lstStyle/>
            <a:p>
              <a:endParaRPr lang="hu-HU"/>
            </a:p>
          </p:txBody>
        </p:sp>
        <p:sp>
          <p:nvSpPr>
            <p:cNvPr id="11587" name="Freeform 323"/>
            <p:cNvSpPr>
              <a:spLocks/>
            </p:cNvSpPr>
            <p:nvPr/>
          </p:nvSpPr>
          <p:spPr bwMode="auto">
            <a:xfrm>
              <a:off x="5328" y="1412"/>
              <a:ext cx="57" cy="64"/>
            </a:xfrm>
            <a:custGeom>
              <a:avLst/>
              <a:gdLst/>
              <a:ahLst/>
              <a:cxnLst>
                <a:cxn ang="0">
                  <a:pos x="0" y="4"/>
                </a:cxn>
                <a:cxn ang="0">
                  <a:pos x="52" y="63"/>
                </a:cxn>
                <a:cxn ang="0">
                  <a:pos x="56" y="60"/>
                </a:cxn>
                <a:cxn ang="0">
                  <a:pos x="4" y="0"/>
                </a:cxn>
                <a:cxn ang="0">
                  <a:pos x="0" y="4"/>
                </a:cxn>
              </a:cxnLst>
              <a:rect l="0" t="0" r="r" b="b"/>
              <a:pathLst>
                <a:path w="57" h="64">
                  <a:moveTo>
                    <a:pt x="0" y="4"/>
                  </a:moveTo>
                  <a:lnTo>
                    <a:pt x="52" y="63"/>
                  </a:lnTo>
                  <a:lnTo>
                    <a:pt x="56" y="60"/>
                  </a:lnTo>
                  <a:lnTo>
                    <a:pt x="4" y="0"/>
                  </a:lnTo>
                  <a:lnTo>
                    <a:pt x="0" y="4"/>
                  </a:lnTo>
                </a:path>
              </a:pathLst>
            </a:custGeom>
            <a:noFill/>
            <a:ln w="9525" cap="flat" cmpd="sng">
              <a:solidFill>
                <a:schemeClr val="tx2"/>
              </a:solidFill>
              <a:prstDash val="solid"/>
              <a:round/>
              <a:headEnd/>
              <a:tailEnd/>
            </a:ln>
            <a:effectLst/>
          </p:spPr>
          <p:txBody>
            <a:bodyPr/>
            <a:lstStyle/>
            <a:p>
              <a:endParaRPr lang="hu-HU"/>
            </a:p>
          </p:txBody>
        </p:sp>
      </p:grpSp>
      <p:grpSp>
        <p:nvGrpSpPr>
          <p:cNvPr id="11588" name="Group 324"/>
          <p:cNvGrpSpPr>
            <a:grpSpLocks/>
          </p:cNvGrpSpPr>
          <p:nvPr/>
        </p:nvGrpSpPr>
        <p:grpSpPr bwMode="auto">
          <a:xfrm>
            <a:off x="8715375" y="2347913"/>
            <a:ext cx="203200" cy="342900"/>
            <a:chOff x="5490" y="1479"/>
            <a:chExt cx="128" cy="216"/>
          </a:xfrm>
        </p:grpSpPr>
        <p:sp>
          <p:nvSpPr>
            <p:cNvPr id="11589" name="Freeform 325"/>
            <p:cNvSpPr>
              <a:spLocks/>
            </p:cNvSpPr>
            <p:nvPr/>
          </p:nvSpPr>
          <p:spPr bwMode="auto">
            <a:xfrm>
              <a:off x="5546" y="1549"/>
              <a:ext cx="6" cy="146"/>
            </a:xfrm>
            <a:custGeom>
              <a:avLst/>
              <a:gdLst/>
              <a:ahLst/>
              <a:cxnLst>
                <a:cxn ang="0">
                  <a:pos x="0" y="145"/>
                </a:cxn>
                <a:cxn ang="0">
                  <a:pos x="0" y="0"/>
                </a:cxn>
                <a:cxn ang="0">
                  <a:pos x="5" y="0"/>
                </a:cxn>
                <a:cxn ang="0">
                  <a:pos x="5" y="145"/>
                </a:cxn>
                <a:cxn ang="0">
                  <a:pos x="0" y="145"/>
                </a:cxn>
              </a:cxnLst>
              <a:rect l="0" t="0" r="r" b="b"/>
              <a:pathLst>
                <a:path w="6" h="146">
                  <a:moveTo>
                    <a:pt x="0" y="145"/>
                  </a:moveTo>
                  <a:lnTo>
                    <a:pt x="0" y="0"/>
                  </a:lnTo>
                  <a:lnTo>
                    <a:pt x="5" y="0"/>
                  </a:lnTo>
                  <a:lnTo>
                    <a:pt x="5" y="145"/>
                  </a:lnTo>
                  <a:lnTo>
                    <a:pt x="0" y="145"/>
                  </a:lnTo>
                </a:path>
              </a:pathLst>
            </a:custGeom>
            <a:noFill/>
            <a:ln w="9525" cap="flat" cmpd="sng">
              <a:solidFill>
                <a:schemeClr val="tx2"/>
              </a:solidFill>
              <a:prstDash val="solid"/>
              <a:round/>
              <a:headEnd/>
              <a:tailEnd/>
            </a:ln>
            <a:effectLst/>
          </p:spPr>
          <p:txBody>
            <a:bodyPr/>
            <a:lstStyle/>
            <a:p>
              <a:endParaRPr lang="hu-HU"/>
            </a:p>
          </p:txBody>
        </p:sp>
        <p:sp>
          <p:nvSpPr>
            <p:cNvPr id="11590" name="Freeform 326"/>
            <p:cNvSpPr>
              <a:spLocks/>
            </p:cNvSpPr>
            <p:nvPr/>
          </p:nvSpPr>
          <p:spPr bwMode="auto">
            <a:xfrm>
              <a:off x="5550" y="1479"/>
              <a:ext cx="68" cy="66"/>
            </a:xfrm>
            <a:custGeom>
              <a:avLst/>
              <a:gdLst/>
              <a:ahLst/>
              <a:cxnLst>
                <a:cxn ang="0">
                  <a:pos x="0" y="62"/>
                </a:cxn>
                <a:cxn ang="0">
                  <a:pos x="64" y="0"/>
                </a:cxn>
                <a:cxn ang="0">
                  <a:pos x="67" y="4"/>
                </a:cxn>
                <a:cxn ang="0">
                  <a:pos x="4" y="65"/>
                </a:cxn>
                <a:cxn ang="0">
                  <a:pos x="0" y="62"/>
                </a:cxn>
              </a:cxnLst>
              <a:rect l="0" t="0" r="r" b="b"/>
              <a:pathLst>
                <a:path w="68" h="66">
                  <a:moveTo>
                    <a:pt x="0" y="62"/>
                  </a:moveTo>
                  <a:lnTo>
                    <a:pt x="64" y="0"/>
                  </a:lnTo>
                  <a:lnTo>
                    <a:pt x="67" y="4"/>
                  </a:lnTo>
                  <a:lnTo>
                    <a:pt x="4" y="65"/>
                  </a:lnTo>
                  <a:lnTo>
                    <a:pt x="0" y="62"/>
                  </a:lnTo>
                </a:path>
              </a:pathLst>
            </a:custGeom>
            <a:noFill/>
            <a:ln w="9525" cap="flat" cmpd="sng">
              <a:solidFill>
                <a:schemeClr val="tx2"/>
              </a:solidFill>
              <a:prstDash val="solid"/>
              <a:round/>
              <a:headEnd/>
              <a:tailEnd/>
            </a:ln>
            <a:effectLst/>
          </p:spPr>
          <p:txBody>
            <a:bodyPr/>
            <a:lstStyle/>
            <a:p>
              <a:endParaRPr lang="hu-HU"/>
            </a:p>
          </p:txBody>
        </p:sp>
        <p:sp>
          <p:nvSpPr>
            <p:cNvPr id="11591" name="Freeform 327"/>
            <p:cNvSpPr>
              <a:spLocks/>
            </p:cNvSpPr>
            <p:nvPr/>
          </p:nvSpPr>
          <p:spPr bwMode="auto">
            <a:xfrm>
              <a:off x="5490" y="1482"/>
              <a:ext cx="57" cy="63"/>
            </a:xfrm>
            <a:custGeom>
              <a:avLst/>
              <a:gdLst/>
              <a:ahLst/>
              <a:cxnLst>
                <a:cxn ang="0">
                  <a:pos x="0" y="2"/>
                </a:cxn>
                <a:cxn ang="0">
                  <a:pos x="52" y="62"/>
                </a:cxn>
                <a:cxn ang="0">
                  <a:pos x="56" y="59"/>
                </a:cxn>
                <a:cxn ang="0">
                  <a:pos x="4" y="0"/>
                </a:cxn>
                <a:cxn ang="0">
                  <a:pos x="0" y="2"/>
                </a:cxn>
              </a:cxnLst>
              <a:rect l="0" t="0" r="r" b="b"/>
              <a:pathLst>
                <a:path w="57" h="63">
                  <a:moveTo>
                    <a:pt x="0" y="2"/>
                  </a:moveTo>
                  <a:lnTo>
                    <a:pt x="52" y="62"/>
                  </a:lnTo>
                  <a:lnTo>
                    <a:pt x="56" y="59"/>
                  </a:lnTo>
                  <a:lnTo>
                    <a:pt x="4" y="0"/>
                  </a:lnTo>
                  <a:lnTo>
                    <a:pt x="0" y="2"/>
                  </a:lnTo>
                </a:path>
              </a:pathLst>
            </a:custGeom>
            <a:noFill/>
            <a:ln w="9525" cap="flat" cmpd="sng">
              <a:solidFill>
                <a:schemeClr val="tx2"/>
              </a:solidFill>
              <a:prstDash val="solid"/>
              <a:round/>
              <a:headEnd/>
              <a:tailEnd/>
            </a:ln>
            <a:effectLst/>
          </p:spPr>
          <p:txBody>
            <a:bodyPr/>
            <a:lstStyle/>
            <a:p>
              <a:endParaRPr lang="hu-HU"/>
            </a:p>
          </p:txBody>
        </p:sp>
      </p:grpSp>
      <p:grpSp>
        <p:nvGrpSpPr>
          <p:cNvPr id="11592" name="Group 328"/>
          <p:cNvGrpSpPr>
            <a:grpSpLocks/>
          </p:cNvGrpSpPr>
          <p:nvPr/>
        </p:nvGrpSpPr>
        <p:grpSpPr bwMode="auto">
          <a:xfrm>
            <a:off x="8278813" y="2305050"/>
            <a:ext cx="203200" cy="342900"/>
            <a:chOff x="5215" y="1452"/>
            <a:chExt cx="128" cy="216"/>
          </a:xfrm>
        </p:grpSpPr>
        <p:sp>
          <p:nvSpPr>
            <p:cNvPr id="11593" name="Freeform 329"/>
            <p:cNvSpPr>
              <a:spLocks/>
            </p:cNvSpPr>
            <p:nvPr/>
          </p:nvSpPr>
          <p:spPr bwMode="auto">
            <a:xfrm>
              <a:off x="5272" y="1521"/>
              <a:ext cx="5" cy="147"/>
            </a:xfrm>
            <a:custGeom>
              <a:avLst/>
              <a:gdLst/>
              <a:ahLst/>
              <a:cxnLst>
                <a:cxn ang="0">
                  <a:pos x="0" y="146"/>
                </a:cxn>
                <a:cxn ang="0">
                  <a:pos x="0" y="0"/>
                </a:cxn>
                <a:cxn ang="0">
                  <a:pos x="4" y="0"/>
                </a:cxn>
                <a:cxn ang="0">
                  <a:pos x="4" y="146"/>
                </a:cxn>
                <a:cxn ang="0">
                  <a:pos x="0" y="146"/>
                </a:cxn>
              </a:cxnLst>
              <a:rect l="0" t="0" r="r" b="b"/>
              <a:pathLst>
                <a:path w="5" h="147">
                  <a:moveTo>
                    <a:pt x="0" y="146"/>
                  </a:moveTo>
                  <a:lnTo>
                    <a:pt x="0" y="0"/>
                  </a:lnTo>
                  <a:lnTo>
                    <a:pt x="4" y="0"/>
                  </a:lnTo>
                  <a:lnTo>
                    <a:pt x="4" y="146"/>
                  </a:lnTo>
                  <a:lnTo>
                    <a:pt x="0" y="146"/>
                  </a:lnTo>
                </a:path>
              </a:pathLst>
            </a:custGeom>
            <a:noFill/>
            <a:ln w="9525" cap="flat" cmpd="sng">
              <a:solidFill>
                <a:schemeClr val="tx2"/>
              </a:solidFill>
              <a:prstDash val="solid"/>
              <a:round/>
              <a:headEnd/>
              <a:tailEnd/>
            </a:ln>
            <a:effectLst/>
          </p:spPr>
          <p:txBody>
            <a:bodyPr/>
            <a:lstStyle/>
            <a:p>
              <a:endParaRPr lang="hu-HU"/>
            </a:p>
          </p:txBody>
        </p:sp>
        <p:sp>
          <p:nvSpPr>
            <p:cNvPr id="11594" name="Freeform 330"/>
            <p:cNvSpPr>
              <a:spLocks/>
            </p:cNvSpPr>
            <p:nvPr/>
          </p:nvSpPr>
          <p:spPr bwMode="auto">
            <a:xfrm>
              <a:off x="5275" y="1452"/>
              <a:ext cx="68" cy="66"/>
            </a:xfrm>
            <a:custGeom>
              <a:avLst/>
              <a:gdLst/>
              <a:ahLst/>
              <a:cxnLst>
                <a:cxn ang="0">
                  <a:pos x="0" y="62"/>
                </a:cxn>
                <a:cxn ang="0">
                  <a:pos x="64" y="0"/>
                </a:cxn>
                <a:cxn ang="0">
                  <a:pos x="67" y="3"/>
                </a:cxn>
                <a:cxn ang="0">
                  <a:pos x="4" y="65"/>
                </a:cxn>
                <a:cxn ang="0">
                  <a:pos x="0" y="62"/>
                </a:cxn>
              </a:cxnLst>
              <a:rect l="0" t="0" r="r" b="b"/>
              <a:pathLst>
                <a:path w="68" h="66">
                  <a:moveTo>
                    <a:pt x="0" y="62"/>
                  </a:moveTo>
                  <a:lnTo>
                    <a:pt x="64" y="0"/>
                  </a:lnTo>
                  <a:lnTo>
                    <a:pt x="67" y="3"/>
                  </a:lnTo>
                  <a:lnTo>
                    <a:pt x="4" y="65"/>
                  </a:lnTo>
                  <a:lnTo>
                    <a:pt x="0" y="62"/>
                  </a:lnTo>
                </a:path>
              </a:pathLst>
            </a:custGeom>
            <a:noFill/>
            <a:ln w="9525" cap="flat" cmpd="sng">
              <a:solidFill>
                <a:schemeClr val="tx2"/>
              </a:solidFill>
              <a:prstDash val="solid"/>
              <a:round/>
              <a:headEnd/>
              <a:tailEnd/>
            </a:ln>
            <a:effectLst/>
          </p:spPr>
          <p:txBody>
            <a:bodyPr/>
            <a:lstStyle/>
            <a:p>
              <a:endParaRPr lang="hu-HU"/>
            </a:p>
          </p:txBody>
        </p:sp>
        <p:sp>
          <p:nvSpPr>
            <p:cNvPr id="11595" name="Freeform 331"/>
            <p:cNvSpPr>
              <a:spLocks/>
            </p:cNvSpPr>
            <p:nvPr/>
          </p:nvSpPr>
          <p:spPr bwMode="auto">
            <a:xfrm>
              <a:off x="5215" y="1454"/>
              <a:ext cx="57" cy="64"/>
            </a:xfrm>
            <a:custGeom>
              <a:avLst/>
              <a:gdLst/>
              <a:ahLst/>
              <a:cxnLst>
                <a:cxn ang="0">
                  <a:pos x="0" y="3"/>
                </a:cxn>
                <a:cxn ang="0">
                  <a:pos x="52" y="63"/>
                </a:cxn>
                <a:cxn ang="0">
                  <a:pos x="56" y="60"/>
                </a:cxn>
                <a:cxn ang="0">
                  <a:pos x="4" y="0"/>
                </a:cxn>
                <a:cxn ang="0">
                  <a:pos x="0" y="3"/>
                </a:cxn>
              </a:cxnLst>
              <a:rect l="0" t="0" r="r" b="b"/>
              <a:pathLst>
                <a:path w="57" h="64">
                  <a:moveTo>
                    <a:pt x="0" y="3"/>
                  </a:moveTo>
                  <a:lnTo>
                    <a:pt x="52" y="63"/>
                  </a:lnTo>
                  <a:lnTo>
                    <a:pt x="56" y="60"/>
                  </a:lnTo>
                  <a:lnTo>
                    <a:pt x="4" y="0"/>
                  </a:lnTo>
                  <a:lnTo>
                    <a:pt x="0" y="3"/>
                  </a:lnTo>
                </a:path>
              </a:pathLst>
            </a:custGeom>
            <a:noFill/>
            <a:ln w="9525" cap="flat" cmpd="sng">
              <a:solidFill>
                <a:schemeClr val="tx2"/>
              </a:solidFill>
              <a:prstDash val="solid"/>
              <a:round/>
              <a:headEnd/>
              <a:tailEnd/>
            </a:ln>
            <a:effectLst/>
          </p:spPr>
          <p:txBody>
            <a:bodyPr/>
            <a:lstStyle/>
            <a:p>
              <a:endParaRPr lang="hu-HU"/>
            </a:p>
          </p:txBody>
        </p:sp>
      </p:grpSp>
      <p:sp>
        <p:nvSpPr>
          <p:cNvPr id="11596" name="Text Box 332"/>
          <p:cNvSpPr txBox="1">
            <a:spLocks noChangeArrowheads="1"/>
          </p:cNvSpPr>
          <p:nvPr/>
        </p:nvSpPr>
        <p:spPr bwMode="auto">
          <a:xfrm>
            <a:off x="1487488" y="842963"/>
            <a:ext cx="0" cy="0"/>
          </a:xfrm>
          <a:prstGeom prst="rect">
            <a:avLst/>
          </a:prstGeom>
          <a:noFill/>
          <a:ln w="9525">
            <a:noFill/>
            <a:miter lim="800000"/>
            <a:headEnd/>
            <a:tailEnd/>
          </a:ln>
          <a:effectLst/>
        </p:spPr>
        <p:txBody>
          <a:bodyPr wrap="none"/>
          <a:lstStyle/>
          <a:p>
            <a:pPr algn="r" eaLnBrk="0" hangingPunct="0"/>
            <a:r>
              <a:rPr lang="en-US" sz="2500">
                <a:solidFill>
                  <a:schemeClr val="tx2"/>
                </a:solidFill>
                <a:latin typeface="Arial" charset="0"/>
              </a:rPr>
              <a:t>ag,mut</a:t>
            </a:r>
            <a:endParaRPr lang="en-US">
              <a:solidFill>
                <a:schemeClr val="tx2"/>
              </a:solidFill>
            </a:endParaRPr>
          </a:p>
        </p:txBody>
      </p:sp>
      <p:sp>
        <p:nvSpPr>
          <p:cNvPr id="11597" name="Text Box 333"/>
          <p:cNvSpPr txBox="1">
            <a:spLocks noChangeArrowheads="1"/>
          </p:cNvSpPr>
          <p:nvPr/>
        </p:nvSpPr>
        <p:spPr bwMode="auto">
          <a:xfrm>
            <a:off x="2584450" y="1227138"/>
            <a:ext cx="0" cy="0"/>
          </a:xfrm>
          <a:prstGeom prst="rect">
            <a:avLst/>
          </a:prstGeom>
          <a:noFill/>
          <a:ln w="9525">
            <a:noFill/>
            <a:miter lim="800000"/>
            <a:headEnd/>
            <a:tailEnd/>
          </a:ln>
          <a:effectLst/>
        </p:spPr>
        <p:txBody>
          <a:bodyPr wrap="none"/>
          <a:lstStyle/>
          <a:p>
            <a:pPr algn="r" eaLnBrk="0" hangingPunct="0"/>
            <a:r>
              <a:rPr lang="en-US" sz="2500">
                <a:solidFill>
                  <a:schemeClr val="tx2"/>
                </a:solidFill>
                <a:latin typeface="Arial" charset="0"/>
              </a:rPr>
              <a:t>antigén-indukált</a:t>
            </a:r>
            <a:endParaRPr lang="en-US">
              <a:solidFill>
                <a:schemeClr val="tx2"/>
              </a:solidFill>
            </a:endParaRPr>
          </a:p>
        </p:txBody>
      </p:sp>
      <p:sp>
        <p:nvSpPr>
          <p:cNvPr id="11598" name="Text Box 334"/>
          <p:cNvSpPr txBox="1">
            <a:spLocks noChangeArrowheads="1"/>
          </p:cNvSpPr>
          <p:nvPr/>
        </p:nvSpPr>
        <p:spPr bwMode="auto">
          <a:xfrm>
            <a:off x="3165475" y="1600200"/>
            <a:ext cx="0" cy="0"/>
          </a:xfrm>
          <a:prstGeom prst="rect">
            <a:avLst/>
          </a:prstGeom>
          <a:noFill/>
          <a:ln w="9525">
            <a:noFill/>
            <a:miter lim="800000"/>
            <a:headEnd/>
            <a:tailEnd/>
          </a:ln>
          <a:effectLst/>
        </p:spPr>
        <p:txBody>
          <a:bodyPr wrap="none"/>
          <a:lstStyle/>
          <a:p>
            <a:pPr algn="r" eaLnBrk="0" hangingPunct="0"/>
            <a:r>
              <a:rPr lang="en-US" sz="2500">
                <a:solidFill>
                  <a:schemeClr val="tx2"/>
                </a:solidFill>
                <a:latin typeface="Arial" charset="0"/>
              </a:rPr>
              <a:t>szomatikus mutációk</a:t>
            </a:r>
            <a:endParaRPr lang="en-US">
              <a:solidFill>
                <a:schemeClr val="tx2"/>
              </a:solidFill>
            </a:endParaRPr>
          </a:p>
        </p:txBody>
      </p:sp>
      <p:sp>
        <p:nvSpPr>
          <p:cNvPr id="11600" name="Text Box 336"/>
          <p:cNvSpPr txBox="1">
            <a:spLocks noChangeArrowheads="1"/>
          </p:cNvSpPr>
          <p:nvPr/>
        </p:nvSpPr>
        <p:spPr bwMode="auto">
          <a:xfrm>
            <a:off x="1789113" y="928688"/>
            <a:ext cx="0" cy="0"/>
          </a:xfrm>
          <a:prstGeom prst="rect">
            <a:avLst/>
          </a:prstGeom>
          <a:noFill/>
          <a:ln w="9525">
            <a:noFill/>
            <a:miter lim="800000"/>
            <a:headEnd/>
            <a:tailEnd/>
          </a:ln>
          <a:effectLst/>
        </p:spPr>
        <p:txBody>
          <a:bodyPr wrap="none"/>
          <a:lstStyle/>
          <a:p>
            <a:pPr algn="r" eaLnBrk="0" hangingPunct="0"/>
            <a:endParaRPr lang="en-US" dirty="0">
              <a:solidFill>
                <a:schemeClr val="tx2"/>
              </a:solidFill>
            </a:endParaRPr>
          </a:p>
        </p:txBody>
      </p:sp>
      <p:sp>
        <p:nvSpPr>
          <p:cNvPr id="11602" name="Text Box 338"/>
          <p:cNvSpPr txBox="1">
            <a:spLocks noChangeArrowheads="1"/>
          </p:cNvSpPr>
          <p:nvPr/>
        </p:nvSpPr>
        <p:spPr bwMode="auto">
          <a:xfrm>
            <a:off x="451804" y="3284984"/>
            <a:ext cx="7636526" cy="830997"/>
          </a:xfrm>
          <a:prstGeom prst="rect">
            <a:avLst/>
          </a:prstGeom>
          <a:solidFill>
            <a:schemeClr val="bg1"/>
          </a:solidFill>
          <a:ln w="9525">
            <a:solidFill>
              <a:schemeClr val="tx2"/>
            </a:solidFill>
            <a:miter lim="800000"/>
            <a:headEnd/>
            <a:tailEnd/>
          </a:ln>
          <a:effectLst/>
        </p:spPr>
        <p:txBody>
          <a:bodyPr wrap="none">
            <a:spAutoFit/>
          </a:bodyPr>
          <a:lstStyle/>
          <a:p>
            <a:pPr algn="ctr"/>
            <a:r>
              <a:rPr lang="hu-HU" b="1" dirty="0" smtClean="0"/>
              <a:t>Van egy kicsi </a:t>
            </a:r>
            <a:r>
              <a:rPr lang="hu-HU" b="1" dirty="0"/>
              <a:t>B sejt populáció (B1), amely sosem megy át</a:t>
            </a:r>
          </a:p>
          <a:p>
            <a:pPr algn="ctr"/>
            <a:r>
              <a:rPr lang="hu-HU" b="1" dirty="0"/>
              <a:t>affinitás érésen. </a:t>
            </a:r>
          </a:p>
        </p:txBody>
      </p:sp>
      <p:sp>
        <p:nvSpPr>
          <p:cNvPr id="11603" name="Text Box 339"/>
          <p:cNvSpPr txBox="1">
            <a:spLocks noChangeArrowheads="1"/>
          </p:cNvSpPr>
          <p:nvPr/>
        </p:nvSpPr>
        <p:spPr bwMode="auto">
          <a:xfrm>
            <a:off x="3505200" y="152400"/>
            <a:ext cx="2727325" cy="457200"/>
          </a:xfrm>
          <a:prstGeom prst="rect">
            <a:avLst/>
          </a:prstGeom>
          <a:solidFill>
            <a:srgbClr val="FF0000"/>
          </a:solidFill>
          <a:ln w="9525">
            <a:noFill/>
            <a:miter lim="800000"/>
            <a:headEnd/>
            <a:tailEnd/>
          </a:ln>
          <a:effectLst/>
        </p:spPr>
        <p:txBody>
          <a:bodyPr wrap="none">
            <a:spAutoFit/>
          </a:bodyPr>
          <a:lstStyle/>
          <a:p>
            <a:r>
              <a:rPr lang="hu-HU" b="1">
                <a:solidFill>
                  <a:schemeClr val="bg1"/>
                </a:solidFill>
              </a:rPr>
              <a:t>AFFINITÁS-ÉRÉS</a:t>
            </a:r>
          </a:p>
        </p:txBody>
      </p:sp>
      <p:sp>
        <p:nvSpPr>
          <p:cNvPr id="340" name="Szövegdoboz 339"/>
          <p:cNvSpPr txBox="1"/>
          <p:nvPr/>
        </p:nvSpPr>
        <p:spPr>
          <a:xfrm>
            <a:off x="5000628" y="6286520"/>
            <a:ext cx="3185680" cy="400110"/>
          </a:xfrm>
          <a:prstGeom prst="rect">
            <a:avLst/>
          </a:prstGeom>
          <a:noFill/>
        </p:spPr>
        <p:txBody>
          <a:bodyPr wrap="none" rtlCol="0">
            <a:spAutoFit/>
          </a:bodyPr>
          <a:lstStyle/>
          <a:p>
            <a:r>
              <a:rPr lang="hu-HU" sz="2000" dirty="0" err="1" smtClean="0">
                <a:solidFill>
                  <a:schemeClr val="tx2"/>
                </a:solidFill>
                <a:latin typeface="Arial" charset="0"/>
              </a:rPr>
              <a:t>a</a:t>
            </a:r>
            <a:r>
              <a:rPr lang="en-US" sz="2000" dirty="0" err="1" smtClean="0">
                <a:solidFill>
                  <a:schemeClr val="tx2"/>
                </a:solidFill>
                <a:latin typeface="Arial" charset="0"/>
              </a:rPr>
              <a:t>lacsony</a:t>
            </a:r>
            <a:r>
              <a:rPr lang="hu-HU" sz="2000" dirty="0" smtClean="0">
                <a:solidFill>
                  <a:schemeClr val="tx2"/>
                </a:solidFill>
                <a:latin typeface="Arial" charset="0"/>
              </a:rPr>
              <a:t> affinitású antitest</a:t>
            </a:r>
            <a:endParaRPr lang="hu-HU" sz="2000" dirty="0"/>
          </a:p>
        </p:txBody>
      </p:sp>
    </p:spTree>
    <p:extLst>
      <p:ext uri="{BB962C8B-B14F-4D97-AF65-F5344CB8AC3E}">
        <p14:creationId xmlns:p14="http://schemas.microsoft.com/office/powerpoint/2010/main" val="30101238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6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02" grpId="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1789011" y="116632"/>
            <a:ext cx="5470508" cy="923330"/>
          </a:xfrm>
          <a:prstGeom prst="rect">
            <a:avLst/>
          </a:prstGeom>
          <a:solidFill>
            <a:srgbClr val="FFFF00"/>
          </a:solidFill>
          <a:ln w="9525">
            <a:noFill/>
            <a:miter lim="800000"/>
            <a:headEnd/>
            <a:tailEnd/>
          </a:ln>
          <a:effectLst/>
        </p:spPr>
        <p:txBody>
          <a:bodyPr wrap="square">
            <a:spAutoFit/>
          </a:bodyPr>
          <a:lstStyle/>
          <a:p>
            <a:pPr>
              <a:spcBef>
                <a:spcPct val="50000"/>
              </a:spcBef>
            </a:pPr>
            <a:r>
              <a:rPr lang="hu-HU" sz="5400" b="1" dirty="0"/>
              <a:t>CD5+ B1 sejtek</a:t>
            </a:r>
            <a:endParaRPr lang="en-US" sz="5400" b="1" dirty="0"/>
          </a:p>
        </p:txBody>
      </p:sp>
      <p:sp>
        <p:nvSpPr>
          <p:cNvPr id="3" name="Text Box 11"/>
          <p:cNvSpPr txBox="1">
            <a:spLocks noChangeArrowheads="1"/>
          </p:cNvSpPr>
          <p:nvPr/>
        </p:nvSpPr>
        <p:spPr bwMode="auto">
          <a:xfrm>
            <a:off x="971600" y="1496973"/>
            <a:ext cx="7272808" cy="5355313"/>
          </a:xfrm>
          <a:prstGeom prst="rect">
            <a:avLst/>
          </a:prstGeom>
          <a:noFill/>
          <a:ln w="9525">
            <a:noFill/>
            <a:miter lim="800000"/>
            <a:headEnd/>
            <a:tailEnd/>
          </a:ln>
          <a:effectLst/>
        </p:spPr>
        <p:txBody>
          <a:bodyPr wrap="square">
            <a:spAutoFit/>
          </a:bodyPr>
          <a:lstStyle/>
          <a:p>
            <a:pPr>
              <a:spcBef>
                <a:spcPct val="50000"/>
              </a:spcBef>
            </a:pPr>
            <a:r>
              <a:rPr lang="hu-HU" sz="3600" dirty="0"/>
              <a:t>Első vonal </a:t>
            </a:r>
            <a:r>
              <a:rPr lang="hu-HU" sz="3600" dirty="0" smtClean="0"/>
              <a:t>védelem, nincs affinitás érés</a:t>
            </a:r>
            <a:endParaRPr lang="hu-HU" sz="3600" dirty="0"/>
          </a:p>
          <a:p>
            <a:pPr>
              <a:spcBef>
                <a:spcPct val="50000"/>
              </a:spcBef>
            </a:pPr>
            <a:r>
              <a:rPr lang="hu-HU" sz="3600" dirty="0"/>
              <a:t>Primitívebb, kevésbé adaptív immunválasz </a:t>
            </a:r>
            <a:r>
              <a:rPr lang="hu-HU" sz="3600" dirty="0" smtClean="0"/>
              <a:t>mint a </a:t>
            </a:r>
            <a:r>
              <a:rPr lang="hu-HU" sz="3600" dirty="0"/>
              <a:t>klasszikus (B2 sejtes) </a:t>
            </a:r>
            <a:r>
              <a:rPr lang="hu-HU" sz="3600" dirty="0" smtClean="0"/>
              <a:t>immunválasz </a:t>
            </a:r>
          </a:p>
          <a:p>
            <a:pPr>
              <a:spcBef>
                <a:spcPct val="50000"/>
              </a:spcBef>
            </a:pPr>
            <a:r>
              <a:rPr lang="hu-HU" sz="3600" dirty="0" smtClean="0"/>
              <a:t>Ebben </a:t>
            </a:r>
            <a:r>
              <a:rPr lang="hu-HU" sz="3600" dirty="0"/>
              <a:t>a tekintetben hasonlóak a gamma-delta T-</a:t>
            </a:r>
            <a:r>
              <a:rPr lang="hu-HU" sz="3600" dirty="0" smtClean="0"/>
              <a:t>sejtekhez</a:t>
            </a:r>
          </a:p>
          <a:p>
            <a:pPr>
              <a:spcBef>
                <a:spcPct val="50000"/>
              </a:spcBef>
            </a:pPr>
            <a:r>
              <a:rPr lang="hu-HU" sz="3600" dirty="0" smtClean="0"/>
              <a:t>Meglepően nagy biológiai jelentőség</a:t>
            </a:r>
            <a:endParaRPr lang="hu-HU" sz="3600" dirty="0"/>
          </a:p>
        </p:txBody>
      </p:sp>
    </p:spTree>
    <p:extLst>
      <p:ext uri="{BB962C8B-B14F-4D97-AF65-F5344CB8AC3E}">
        <p14:creationId xmlns:p14="http://schemas.microsoft.com/office/powerpoint/2010/main" val="405319817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2"/>
          <p:cNvGraphicFramePr>
            <a:graphicFrameLocks noChangeAspect="1"/>
          </p:cNvGraphicFramePr>
          <p:nvPr/>
        </p:nvGraphicFramePr>
        <p:xfrm>
          <a:off x="838200" y="1752600"/>
          <a:ext cx="7407275" cy="3292475"/>
        </p:xfrm>
        <a:graphic>
          <a:graphicData uri="http://schemas.openxmlformats.org/presentationml/2006/ole">
            <mc:AlternateContent xmlns:mc="http://schemas.openxmlformats.org/markup-compatibility/2006">
              <mc:Choice xmlns:v="urn:schemas-microsoft-com:vml" Requires="v">
                <p:oleObj spid="_x0000_s169999" name="Image" r:id="rId3" imgW="7802330" imgH="3469114" progId="">
                  <p:embed/>
                </p:oleObj>
              </mc:Choice>
              <mc:Fallback>
                <p:oleObj name="Image" r:id="rId3" imgW="7802330" imgH="3469114"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752600"/>
                        <a:ext cx="7407275" cy="329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099" name="Text Box 3"/>
          <p:cNvSpPr txBox="1">
            <a:spLocks noChangeArrowheads="1"/>
          </p:cNvSpPr>
          <p:nvPr/>
        </p:nvSpPr>
        <p:spPr bwMode="auto">
          <a:xfrm>
            <a:off x="285720" y="214290"/>
            <a:ext cx="9144000" cy="519113"/>
          </a:xfrm>
          <a:prstGeom prst="rect">
            <a:avLst/>
          </a:prstGeom>
          <a:noFill/>
          <a:ln w="9525">
            <a:noFill/>
            <a:miter lim="800000"/>
            <a:headEnd/>
            <a:tailEnd/>
          </a:ln>
          <a:effectLst/>
        </p:spPr>
        <p:txBody>
          <a:bodyPr>
            <a:spAutoFit/>
          </a:bodyPr>
          <a:lstStyle/>
          <a:p>
            <a:pPr>
              <a:spcBef>
                <a:spcPct val="50000"/>
              </a:spcBef>
            </a:pPr>
            <a:r>
              <a:rPr lang="hu-HU" sz="2800" dirty="0" smtClean="0"/>
              <a:t>B sejt receptor: a</a:t>
            </a:r>
            <a:r>
              <a:rPr lang="en-US" sz="2800" dirty="0" smtClean="0"/>
              <a:t>z </a:t>
            </a:r>
            <a:r>
              <a:rPr lang="en-US" sz="2800" dirty="0" err="1" smtClean="0"/>
              <a:t>antitest</a:t>
            </a:r>
            <a:endParaRPr lang="en-US" sz="2800" dirty="0"/>
          </a:p>
        </p:txBody>
      </p:sp>
      <p:sp>
        <p:nvSpPr>
          <p:cNvPr id="4100" name="Text Box 4"/>
          <p:cNvSpPr txBox="1">
            <a:spLocks noChangeArrowheads="1"/>
          </p:cNvSpPr>
          <p:nvPr/>
        </p:nvSpPr>
        <p:spPr bwMode="auto">
          <a:xfrm>
            <a:off x="1676400" y="1752600"/>
            <a:ext cx="2286000" cy="457200"/>
          </a:xfrm>
          <a:prstGeom prst="rect">
            <a:avLst/>
          </a:prstGeom>
          <a:noFill/>
          <a:ln w="9525">
            <a:noFill/>
            <a:miter lim="800000"/>
            <a:headEnd/>
            <a:tailEnd/>
          </a:ln>
          <a:effectLst/>
        </p:spPr>
        <p:txBody>
          <a:bodyPr>
            <a:spAutoFit/>
          </a:bodyPr>
          <a:lstStyle/>
          <a:p>
            <a:pPr algn="l">
              <a:spcBef>
                <a:spcPct val="50000"/>
              </a:spcBef>
            </a:pPr>
            <a:r>
              <a:rPr lang="en-US">
                <a:solidFill>
                  <a:srgbClr val="008000"/>
                </a:solidFill>
              </a:rPr>
              <a:t>Könnyű lánc</a:t>
            </a:r>
            <a:endParaRPr lang="en-US">
              <a:solidFill>
                <a:srgbClr val="008000"/>
              </a:solidFill>
              <a:latin typeface="Times New Roman" pitchFamily="18" charset="0"/>
            </a:endParaRPr>
          </a:p>
        </p:txBody>
      </p:sp>
      <p:sp>
        <p:nvSpPr>
          <p:cNvPr id="4101" name="Text Box 5"/>
          <p:cNvSpPr txBox="1">
            <a:spLocks noChangeArrowheads="1"/>
          </p:cNvSpPr>
          <p:nvPr/>
        </p:nvSpPr>
        <p:spPr bwMode="auto">
          <a:xfrm>
            <a:off x="914400" y="3657600"/>
            <a:ext cx="1295400" cy="822325"/>
          </a:xfrm>
          <a:prstGeom prst="rect">
            <a:avLst/>
          </a:prstGeom>
          <a:noFill/>
          <a:ln w="9525">
            <a:noFill/>
            <a:miter lim="800000"/>
            <a:headEnd/>
            <a:tailEnd/>
          </a:ln>
          <a:effectLst/>
        </p:spPr>
        <p:txBody>
          <a:bodyPr>
            <a:spAutoFit/>
          </a:bodyPr>
          <a:lstStyle/>
          <a:p>
            <a:pPr algn="l">
              <a:spcBef>
                <a:spcPct val="50000"/>
              </a:spcBef>
            </a:pPr>
            <a:r>
              <a:rPr lang="en-US">
                <a:solidFill>
                  <a:srgbClr val="CC3300"/>
                </a:solidFill>
              </a:rPr>
              <a:t>Nehéz</a:t>
            </a:r>
            <a:r>
              <a:rPr lang="en-US">
                <a:solidFill>
                  <a:srgbClr val="CC3300"/>
                </a:solidFill>
                <a:latin typeface="Times New Roman" pitchFamily="18" charset="0"/>
              </a:rPr>
              <a:t> </a:t>
            </a:r>
            <a:r>
              <a:rPr lang="en-US">
                <a:solidFill>
                  <a:srgbClr val="CC3300"/>
                </a:solidFill>
              </a:rPr>
              <a:t>lánc</a:t>
            </a:r>
          </a:p>
        </p:txBody>
      </p:sp>
      <p:sp>
        <p:nvSpPr>
          <p:cNvPr id="4103" name="Text Box 7"/>
          <p:cNvSpPr txBox="1">
            <a:spLocks noChangeArrowheads="1"/>
          </p:cNvSpPr>
          <p:nvPr/>
        </p:nvSpPr>
        <p:spPr bwMode="auto">
          <a:xfrm>
            <a:off x="5181600" y="1371600"/>
            <a:ext cx="2438400" cy="457200"/>
          </a:xfrm>
          <a:prstGeom prst="rect">
            <a:avLst/>
          </a:prstGeom>
          <a:solidFill>
            <a:schemeClr val="bg1"/>
          </a:solidFill>
          <a:ln w="9525">
            <a:noFill/>
            <a:miter lim="800000"/>
            <a:headEnd/>
            <a:tailEnd/>
          </a:ln>
          <a:effectLst/>
        </p:spPr>
        <p:txBody>
          <a:bodyPr>
            <a:spAutoFit/>
          </a:bodyPr>
          <a:lstStyle/>
          <a:p>
            <a:pPr>
              <a:spcBef>
                <a:spcPct val="50000"/>
              </a:spcBef>
            </a:pPr>
            <a:r>
              <a:rPr lang="en-US">
                <a:solidFill>
                  <a:srgbClr val="CC3300"/>
                </a:solidFill>
              </a:rPr>
              <a:t>Variábilis régió</a:t>
            </a:r>
          </a:p>
        </p:txBody>
      </p:sp>
      <p:sp>
        <p:nvSpPr>
          <p:cNvPr id="4104" name="Text Box 8"/>
          <p:cNvSpPr txBox="1">
            <a:spLocks noChangeArrowheads="1"/>
          </p:cNvSpPr>
          <p:nvPr/>
        </p:nvSpPr>
        <p:spPr bwMode="auto">
          <a:xfrm>
            <a:off x="6858000" y="3810000"/>
            <a:ext cx="1447800" cy="822325"/>
          </a:xfrm>
          <a:prstGeom prst="rect">
            <a:avLst/>
          </a:prstGeom>
          <a:noFill/>
          <a:ln w="9525">
            <a:noFill/>
            <a:miter lim="800000"/>
            <a:headEnd/>
            <a:tailEnd/>
          </a:ln>
          <a:effectLst/>
        </p:spPr>
        <p:txBody>
          <a:bodyPr>
            <a:spAutoFit/>
          </a:bodyPr>
          <a:lstStyle/>
          <a:p>
            <a:pPr algn="l">
              <a:spcBef>
                <a:spcPct val="50000"/>
              </a:spcBef>
            </a:pPr>
            <a:r>
              <a:rPr lang="en-US">
                <a:solidFill>
                  <a:srgbClr val="000066"/>
                </a:solidFill>
              </a:rPr>
              <a:t>Konstans régió</a:t>
            </a:r>
            <a:endParaRPr lang="en-US" sz="1800">
              <a:solidFill>
                <a:srgbClr val="000066"/>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1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autoUpdateAnimBg="0"/>
      <p:bldP spid="4103" grpId="0" animBg="1" autoUpdateAnimBg="0"/>
      <p:bldP spid="4104"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Rectangle 7"/>
          <p:cNvSpPr>
            <a:spLocks noGrp="1" noChangeArrowheads="1"/>
          </p:cNvSpPr>
          <p:nvPr>
            <p:ph type="body" idx="4294967295"/>
          </p:nvPr>
        </p:nvSpPr>
        <p:spPr>
          <a:xfrm>
            <a:off x="468313" y="2133600"/>
            <a:ext cx="8351837" cy="3455640"/>
          </a:xfrm>
        </p:spPr>
        <p:txBody>
          <a:bodyPr/>
          <a:lstStyle/>
          <a:p>
            <a:r>
              <a:rPr lang="hu-HU" sz="2400" dirty="0" err="1">
                <a:solidFill>
                  <a:srgbClr val="BFBFBF"/>
                </a:solidFill>
                <a:latin typeface="Comic Sans MS" pitchFamily="66" charset="0"/>
              </a:rPr>
              <a:t>Antigénprezentáció</a:t>
            </a:r>
            <a:r>
              <a:rPr lang="hu-HU" sz="2400" dirty="0">
                <a:solidFill>
                  <a:srgbClr val="BFBFBF"/>
                </a:solidFill>
                <a:latin typeface="Comic Sans MS" pitchFamily="66" charset="0"/>
              </a:rPr>
              <a:t> MHC </a:t>
            </a:r>
            <a:r>
              <a:rPr lang="hu-HU" sz="2400" dirty="0" err="1">
                <a:solidFill>
                  <a:srgbClr val="BFBFBF"/>
                </a:solidFill>
                <a:latin typeface="Comic Sans MS" pitchFamily="66" charset="0"/>
              </a:rPr>
              <a:t>II-vel</a:t>
            </a:r>
            <a:r>
              <a:rPr lang="hu-HU" sz="2400" dirty="0">
                <a:solidFill>
                  <a:srgbClr val="BFBFBF"/>
                </a:solidFill>
                <a:latin typeface="Comic Sans MS" pitchFamily="66" charset="0"/>
              </a:rPr>
              <a:t> a </a:t>
            </a:r>
            <a:r>
              <a:rPr lang="hu-HU" sz="2400" dirty="0" err="1">
                <a:solidFill>
                  <a:srgbClr val="BFBFBF"/>
                </a:solidFill>
                <a:latin typeface="Comic Sans MS" pitchFamily="66" charset="0"/>
              </a:rPr>
              <a:t>Th-nek</a:t>
            </a:r>
            <a:endParaRPr lang="hu-HU" sz="2400" dirty="0">
              <a:solidFill>
                <a:srgbClr val="BFBFBF"/>
              </a:solidFill>
              <a:latin typeface="Comic Sans MS" pitchFamily="66" charset="0"/>
            </a:endParaRPr>
          </a:p>
          <a:p>
            <a:r>
              <a:rPr lang="hu-HU" sz="2400" dirty="0" err="1">
                <a:solidFill>
                  <a:srgbClr val="BFBFBF"/>
                </a:solidFill>
                <a:latin typeface="Comic Sans MS" pitchFamily="66" charset="0"/>
              </a:rPr>
              <a:t>B-sejt</a:t>
            </a:r>
            <a:r>
              <a:rPr lang="hu-HU" sz="2400" dirty="0">
                <a:solidFill>
                  <a:srgbClr val="BFBFBF"/>
                </a:solidFill>
                <a:latin typeface="Comic Sans MS" pitchFamily="66" charset="0"/>
              </a:rPr>
              <a:t> aktiváció, </a:t>
            </a:r>
            <a:r>
              <a:rPr lang="hu-HU" sz="2400" dirty="0" err="1">
                <a:solidFill>
                  <a:srgbClr val="BFBFBF"/>
                </a:solidFill>
                <a:latin typeface="Comic Sans MS" pitchFamily="66" charset="0"/>
              </a:rPr>
              <a:t>Proliferáció</a:t>
            </a:r>
            <a:endParaRPr lang="hu-HU" sz="2400" dirty="0">
              <a:solidFill>
                <a:srgbClr val="BFBFBF"/>
              </a:solidFill>
              <a:latin typeface="Comic Sans MS" pitchFamily="66" charset="0"/>
            </a:endParaRPr>
          </a:p>
          <a:p>
            <a:r>
              <a:rPr lang="hu-HU" sz="2400" dirty="0">
                <a:solidFill>
                  <a:srgbClr val="BFBFBF"/>
                </a:solidFill>
                <a:latin typeface="Comic Sans MS" pitchFamily="66" charset="0"/>
              </a:rPr>
              <a:t>Osztályváltás</a:t>
            </a:r>
          </a:p>
          <a:p>
            <a:r>
              <a:rPr lang="hu-HU" sz="2400" dirty="0">
                <a:solidFill>
                  <a:srgbClr val="BFBFBF"/>
                </a:solidFill>
                <a:latin typeface="Comic Sans MS" pitchFamily="66" charset="0"/>
              </a:rPr>
              <a:t>Affinitás érés</a:t>
            </a:r>
          </a:p>
          <a:p>
            <a:r>
              <a:rPr lang="hu-HU" sz="2400" dirty="0">
                <a:solidFill>
                  <a:srgbClr val="FFFF66"/>
                </a:solidFill>
                <a:latin typeface="Comic Sans MS" pitchFamily="66" charset="0"/>
              </a:rPr>
              <a:t>Plazma- és memóriasejtté </a:t>
            </a:r>
            <a:r>
              <a:rPr lang="hu-HU" sz="2400" dirty="0" smtClean="0">
                <a:solidFill>
                  <a:srgbClr val="FFFF66"/>
                </a:solidFill>
                <a:latin typeface="Comic Sans MS" pitchFamily="66" charset="0"/>
              </a:rPr>
              <a:t>differenciálódás</a:t>
            </a:r>
          </a:p>
          <a:p>
            <a:r>
              <a:rPr lang="hu-HU" sz="2400" dirty="0" smtClean="0">
                <a:solidFill>
                  <a:srgbClr val="BFBFBF"/>
                </a:solidFill>
                <a:latin typeface="Comic Sans MS" pitchFamily="66" charset="0"/>
              </a:rPr>
              <a:t>Idiotípus-hálózat</a:t>
            </a:r>
            <a:endParaRPr lang="hu-HU" sz="2400" dirty="0">
              <a:solidFill>
                <a:srgbClr val="BFBFBF"/>
              </a:solidFill>
              <a:latin typeface="Comic Sans MS" pitchFamily="66" charset="0"/>
            </a:endParaRPr>
          </a:p>
          <a:p>
            <a:r>
              <a:rPr lang="hu-HU" sz="2400" dirty="0">
                <a:solidFill>
                  <a:srgbClr val="BFBFBF"/>
                </a:solidFill>
                <a:latin typeface="Comic Sans MS" pitchFamily="66" charset="0"/>
              </a:rPr>
              <a:t>Effektor </a:t>
            </a:r>
            <a:r>
              <a:rPr lang="hu-HU" sz="2400" dirty="0" smtClean="0">
                <a:solidFill>
                  <a:srgbClr val="BFBFBF"/>
                </a:solidFill>
                <a:latin typeface="Comic Sans MS" pitchFamily="66" charset="0"/>
              </a:rPr>
              <a:t>hatás-monoklonális biotechnológia</a:t>
            </a:r>
            <a:endParaRPr lang="hu-HU" sz="2400" dirty="0">
              <a:solidFill>
                <a:srgbClr val="BFBFBF"/>
              </a:solidFill>
              <a:latin typeface="Comic Sans MS" pitchFamily="66" charset="0"/>
            </a:endParaRPr>
          </a:p>
        </p:txBody>
      </p:sp>
    </p:spTree>
    <p:extLst>
      <p:ext uri="{BB962C8B-B14F-4D97-AF65-F5344CB8AC3E}">
        <p14:creationId xmlns:p14="http://schemas.microsoft.com/office/powerpoint/2010/main" val="128291710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5474" name="Object 2"/>
          <p:cNvGraphicFramePr>
            <a:graphicFrameLocks noChangeAspect="1"/>
          </p:cNvGraphicFramePr>
          <p:nvPr/>
        </p:nvGraphicFramePr>
        <p:xfrm>
          <a:off x="1143000" y="990600"/>
          <a:ext cx="4616450" cy="5295900"/>
        </p:xfrm>
        <a:graphic>
          <a:graphicData uri="http://schemas.openxmlformats.org/presentationml/2006/ole">
            <mc:AlternateContent xmlns:mc="http://schemas.openxmlformats.org/markup-compatibility/2006">
              <mc:Choice xmlns:v="urn:schemas-microsoft-com:vml" Requires="v">
                <p:oleObj spid="_x0000_s107535" name="Image" r:id="rId3" imgW="6468055" imgH="7421108" progId="">
                  <p:embed/>
                </p:oleObj>
              </mc:Choice>
              <mc:Fallback>
                <p:oleObj name="Image" r:id="rId3" imgW="6468055" imgH="7421108"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990600"/>
                        <a:ext cx="4616450" cy="529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5475" name="Text Box 3"/>
          <p:cNvSpPr txBox="1">
            <a:spLocks noChangeArrowheads="1"/>
          </p:cNvSpPr>
          <p:nvPr/>
        </p:nvSpPr>
        <p:spPr bwMode="auto">
          <a:xfrm>
            <a:off x="785850" y="152400"/>
            <a:ext cx="9144000" cy="457200"/>
          </a:xfrm>
          <a:prstGeom prst="rect">
            <a:avLst/>
          </a:prstGeom>
          <a:noFill/>
          <a:ln w="9525">
            <a:noFill/>
            <a:miter lim="800000"/>
            <a:headEnd/>
            <a:tailEnd/>
          </a:ln>
          <a:effectLst/>
        </p:spPr>
        <p:txBody>
          <a:bodyPr>
            <a:spAutoFit/>
          </a:bodyPr>
          <a:lstStyle/>
          <a:p>
            <a:pPr>
              <a:spcBef>
                <a:spcPct val="50000"/>
              </a:spcBef>
            </a:pPr>
            <a:r>
              <a:rPr lang="en-US" dirty="0" smtClean="0">
                <a:solidFill>
                  <a:schemeClr val="bg1"/>
                </a:solidFill>
              </a:rPr>
              <a:t> </a:t>
            </a:r>
            <a:r>
              <a:rPr lang="en-US" dirty="0" err="1" smtClean="0">
                <a:solidFill>
                  <a:schemeClr val="bg1"/>
                </a:solidFill>
              </a:rPr>
              <a:t>Differenciálódás</a:t>
            </a:r>
            <a:endParaRPr lang="en-US" dirty="0">
              <a:solidFill>
                <a:schemeClr val="bg1"/>
              </a:solidFill>
            </a:endParaRPr>
          </a:p>
        </p:txBody>
      </p:sp>
      <p:sp>
        <p:nvSpPr>
          <p:cNvPr id="105476" name="Text Box 4"/>
          <p:cNvSpPr txBox="1">
            <a:spLocks noChangeArrowheads="1"/>
          </p:cNvSpPr>
          <p:nvPr/>
        </p:nvSpPr>
        <p:spPr bwMode="auto">
          <a:xfrm>
            <a:off x="5943600" y="1528763"/>
            <a:ext cx="2082800" cy="457200"/>
          </a:xfrm>
          <a:prstGeom prst="rect">
            <a:avLst/>
          </a:prstGeom>
          <a:noFill/>
          <a:ln w="9525">
            <a:noFill/>
            <a:miter lim="800000"/>
            <a:headEnd/>
            <a:tailEnd/>
          </a:ln>
          <a:effectLst/>
        </p:spPr>
        <p:txBody>
          <a:bodyPr>
            <a:spAutoFit/>
          </a:bodyPr>
          <a:lstStyle/>
          <a:p>
            <a:pPr algn="l"/>
            <a:r>
              <a:rPr lang="en-US" dirty="0">
                <a:solidFill>
                  <a:schemeClr val="bg1"/>
                </a:solidFill>
              </a:rPr>
              <a:t>II. </a:t>
            </a:r>
            <a:r>
              <a:rPr lang="en-US" dirty="0" err="1">
                <a:solidFill>
                  <a:schemeClr val="bg1"/>
                </a:solidFill>
              </a:rPr>
              <a:t>Aktiváció</a:t>
            </a:r>
            <a:endParaRPr lang="en-US" dirty="0">
              <a:solidFill>
                <a:schemeClr val="bg1"/>
              </a:solidFill>
            </a:endParaRPr>
          </a:p>
        </p:txBody>
      </p:sp>
      <p:sp>
        <p:nvSpPr>
          <p:cNvPr id="105477" name="Text Box 5"/>
          <p:cNvSpPr txBox="1">
            <a:spLocks noChangeArrowheads="1"/>
          </p:cNvSpPr>
          <p:nvPr/>
        </p:nvSpPr>
        <p:spPr bwMode="auto">
          <a:xfrm>
            <a:off x="5867400" y="3048000"/>
            <a:ext cx="3392488" cy="830997"/>
          </a:xfrm>
          <a:prstGeom prst="rect">
            <a:avLst/>
          </a:prstGeom>
          <a:noFill/>
          <a:ln w="9525">
            <a:noFill/>
            <a:miter lim="800000"/>
            <a:headEnd/>
            <a:tailEnd/>
          </a:ln>
          <a:effectLst/>
        </p:spPr>
        <p:txBody>
          <a:bodyPr>
            <a:spAutoFit/>
          </a:bodyPr>
          <a:lstStyle/>
          <a:p>
            <a:pPr algn="l"/>
            <a:r>
              <a:rPr lang="en-US">
                <a:solidFill>
                  <a:schemeClr val="bg1"/>
                </a:solidFill>
              </a:rPr>
              <a:t>III. Klonális expanzió</a:t>
            </a:r>
          </a:p>
          <a:p>
            <a:pPr algn="l"/>
            <a:r>
              <a:rPr lang="en-US">
                <a:solidFill>
                  <a:schemeClr val="bg1"/>
                </a:solidFill>
              </a:rPr>
              <a:t>Affinitás érés</a:t>
            </a:r>
          </a:p>
        </p:txBody>
      </p:sp>
      <p:sp>
        <p:nvSpPr>
          <p:cNvPr id="105478" name="Text Box 6"/>
          <p:cNvSpPr txBox="1">
            <a:spLocks noChangeArrowheads="1"/>
          </p:cNvSpPr>
          <p:nvPr/>
        </p:nvSpPr>
        <p:spPr bwMode="auto">
          <a:xfrm>
            <a:off x="5943600" y="4724400"/>
            <a:ext cx="3200400" cy="457200"/>
          </a:xfrm>
          <a:prstGeom prst="rect">
            <a:avLst/>
          </a:prstGeom>
          <a:noFill/>
          <a:ln w="9525">
            <a:noFill/>
            <a:miter lim="800000"/>
            <a:headEnd/>
            <a:tailEnd/>
          </a:ln>
          <a:effectLst/>
        </p:spPr>
        <p:txBody>
          <a:bodyPr>
            <a:spAutoFit/>
          </a:bodyPr>
          <a:lstStyle/>
          <a:p>
            <a:pPr algn="l">
              <a:spcBef>
                <a:spcPct val="50000"/>
              </a:spcBef>
            </a:pPr>
            <a:r>
              <a:rPr lang="en-US">
                <a:solidFill>
                  <a:schemeClr val="bg1"/>
                </a:solidFill>
              </a:rPr>
              <a:t>IV. Differenciálódás</a:t>
            </a:r>
          </a:p>
        </p:txBody>
      </p:sp>
      <p:sp>
        <p:nvSpPr>
          <p:cNvPr id="105479" name="Text Box 7"/>
          <p:cNvSpPr txBox="1">
            <a:spLocks noChangeArrowheads="1"/>
          </p:cNvSpPr>
          <p:nvPr/>
        </p:nvSpPr>
        <p:spPr bwMode="auto">
          <a:xfrm>
            <a:off x="1219200" y="5791200"/>
            <a:ext cx="2133600" cy="457200"/>
          </a:xfrm>
          <a:prstGeom prst="rect">
            <a:avLst/>
          </a:prstGeom>
          <a:solidFill>
            <a:srgbClr val="FF66FF"/>
          </a:solidFill>
          <a:ln w="9525">
            <a:noFill/>
            <a:miter lim="800000"/>
            <a:headEnd/>
            <a:tailEnd/>
          </a:ln>
          <a:effectLst/>
        </p:spPr>
        <p:txBody>
          <a:bodyPr>
            <a:spAutoFit/>
          </a:bodyPr>
          <a:lstStyle/>
          <a:p>
            <a:pPr>
              <a:spcBef>
                <a:spcPct val="50000"/>
              </a:spcBef>
            </a:pPr>
            <a:r>
              <a:rPr lang="en-US">
                <a:solidFill>
                  <a:schemeClr val="tx1"/>
                </a:solidFill>
              </a:rPr>
              <a:t>antitestek</a:t>
            </a:r>
            <a:endParaRPr lang="en-US"/>
          </a:p>
        </p:txBody>
      </p:sp>
      <p:sp>
        <p:nvSpPr>
          <p:cNvPr id="105480" name="Text Box 8"/>
          <p:cNvSpPr txBox="1">
            <a:spLocks noChangeArrowheads="1"/>
          </p:cNvSpPr>
          <p:nvPr/>
        </p:nvSpPr>
        <p:spPr bwMode="auto">
          <a:xfrm>
            <a:off x="0" y="4724400"/>
            <a:ext cx="1219200" cy="830997"/>
          </a:xfrm>
          <a:prstGeom prst="rect">
            <a:avLst/>
          </a:prstGeom>
          <a:noFill/>
          <a:ln w="9525">
            <a:noFill/>
            <a:miter lim="800000"/>
            <a:headEnd/>
            <a:tailEnd/>
          </a:ln>
          <a:effectLst/>
        </p:spPr>
        <p:txBody>
          <a:bodyPr>
            <a:spAutoFit/>
          </a:bodyPr>
          <a:lstStyle/>
          <a:p>
            <a:pPr>
              <a:spcBef>
                <a:spcPct val="50000"/>
              </a:spcBef>
            </a:pPr>
            <a:r>
              <a:rPr lang="en-US" dirty="0" err="1" smtClean="0">
                <a:solidFill>
                  <a:schemeClr val="bg1"/>
                </a:solidFill>
              </a:rPr>
              <a:t>Plazma</a:t>
            </a:r>
            <a:r>
              <a:rPr lang="en-US" dirty="0" smtClean="0">
                <a:solidFill>
                  <a:schemeClr val="bg1"/>
                </a:solidFill>
              </a:rPr>
              <a:t> </a:t>
            </a:r>
            <a:r>
              <a:rPr lang="en-US" dirty="0" err="1">
                <a:solidFill>
                  <a:schemeClr val="bg1"/>
                </a:solidFill>
              </a:rPr>
              <a:t>sejtek</a:t>
            </a:r>
            <a:endParaRPr lang="en-US" dirty="0">
              <a:solidFill>
                <a:schemeClr val="bg1"/>
              </a:solidFill>
            </a:endParaRPr>
          </a:p>
        </p:txBody>
      </p:sp>
      <p:sp>
        <p:nvSpPr>
          <p:cNvPr id="105481" name="Text Box 9"/>
          <p:cNvSpPr txBox="1">
            <a:spLocks noChangeArrowheads="1"/>
          </p:cNvSpPr>
          <p:nvPr/>
        </p:nvSpPr>
        <p:spPr bwMode="auto">
          <a:xfrm>
            <a:off x="3429000" y="5410200"/>
            <a:ext cx="2438400" cy="461665"/>
          </a:xfrm>
          <a:prstGeom prst="rect">
            <a:avLst/>
          </a:prstGeom>
          <a:noFill/>
          <a:ln w="9525">
            <a:noFill/>
            <a:miter lim="800000"/>
            <a:headEnd/>
            <a:tailEnd/>
          </a:ln>
          <a:effectLst/>
        </p:spPr>
        <p:txBody>
          <a:bodyPr>
            <a:spAutoFit/>
          </a:bodyPr>
          <a:lstStyle/>
          <a:p>
            <a:pPr>
              <a:spcBef>
                <a:spcPct val="50000"/>
              </a:spcBef>
            </a:pPr>
            <a:r>
              <a:rPr lang="en-US" dirty="0" err="1" smtClean="0">
                <a:solidFill>
                  <a:schemeClr val="tx1"/>
                </a:solidFill>
              </a:rPr>
              <a:t>Memória</a:t>
            </a:r>
            <a:r>
              <a:rPr lang="en-US" dirty="0" smtClean="0">
                <a:solidFill>
                  <a:schemeClr val="tx1"/>
                </a:solidFill>
              </a:rPr>
              <a:t> </a:t>
            </a:r>
            <a:r>
              <a:rPr lang="en-US" dirty="0" err="1">
                <a:solidFill>
                  <a:schemeClr val="tx1"/>
                </a:solidFill>
              </a:rPr>
              <a:t>sejtek</a:t>
            </a:r>
            <a:endParaRPr lang="en-US" dirty="0"/>
          </a:p>
        </p:txBody>
      </p:sp>
      <p:grpSp>
        <p:nvGrpSpPr>
          <p:cNvPr id="2" name="Group 10"/>
          <p:cNvGrpSpPr>
            <a:grpSpLocks/>
          </p:cNvGrpSpPr>
          <p:nvPr/>
        </p:nvGrpSpPr>
        <p:grpSpPr bwMode="auto">
          <a:xfrm>
            <a:off x="1331913" y="6308725"/>
            <a:ext cx="7416800" cy="549275"/>
            <a:chOff x="839" y="3974"/>
            <a:chExt cx="4672" cy="346"/>
          </a:xfrm>
        </p:grpSpPr>
        <p:grpSp>
          <p:nvGrpSpPr>
            <p:cNvPr id="3" name="Group 11"/>
            <p:cNvGrpSpPr>
              <a:grpSpLocks/>
            </p:cNvGrpSpPr>
            <p:nvPr/>
          </p:nvGrpSpPr>
          <p:grpSpPr bwMode="auto">
            <a:xfrm rot="-17254276">
              <a:off x="893" y="4056"/>
              <a:ext cx="210" cy="318"/>
              <a:chOff x="2496" y="336"/>
              <a:chExt cx="288" cy="480"/>
            </a:xfrm>
          </p:grpSpPr>
          <p:sp>
            <p:nvSpPr>
              <p:cNvPr id="105484" name="AutoShape 12"/>
              <p:cNvSpPr>
                <a:spLocks noChangeArrowheads="1"/>
              </p:cNvSpPr>
              <p:nvPr/>
            </p:nvSpPr>
            <p:spPr bwMode="auto">
              <a:xfrm rot="-1404882">
                <a:off x="2544" y="336"/>
                <a:ext cx="48" cy="240"/>
              </a:xfrm>
              <a:prstGeom prst="roundRect">
                <a:avLst>
                  <a:gd name="adj" fmla="val 16667"/>
                </a:avLst>
              </a:prstGeom>
              <a:solidFill>
                <a:srgbClr val="FF66FF"/>
              </a:solidFill>
              <a:ln w="9525">
                <a:solidFill>
                  <a:schemeClr val="tx1"/>
                </a:solidFill>
                <a:round/>
                <a:headEnd/>
                <a:tailEnd/>
              </a:ln>
              <a:effectLst/>
            </p:spPr>
            <p:txBody>
              <a:bodyPr wrap="none" anchor="ctr"/>
              <a:lstStyle/>
              <a:p>
                <a:endParaRPr lang="hu-HU">
                  <a:solidFill>
                    <a:schemeClr val="bg1"/>
                  </a:solidFill>
                </a:endParaRPr>
              </a:p>
            </p:txBody>
          </p:sp>
          <p:sp>
            <p:nvSpPr>
              <p:cNvPr id="105485" name="AutoShape 13"/>
              <p:cNvSpPr>
                <a:spLocks noChangeArrowheads="1"/>
              </p:cNvSpPr>
              <p:nvPr/>
            </p:nvSpPr>
            <p:spPr bwMode="auto">
              <a:xfrm rot="990850">
                <a:off x="2688" y="336"/>
                <a:ext cx="48" cy="240"/>
              </a:xfrm>
              <a:prstGeom prst="roundRect">
                <a:avLst>
                  <a:gd name="adj" fmla="val 16667"/>
                </a:avLst>
              </a:prstGeom>
              <a:solidFill>
                <a:srgbClr val="FF66FF"/>
              </a:solidFill>
              <a:ln w="9525">
                <a:solidFill>
                  <a:schemeClr val="tx1"/>
                </a:solidFill>
                <a:round/>
                <a:headEnd/>
                <a:tailEnd/>
              </a:ln>
              <a:effectLst/>
            </p:spPr>
            <p:txBody>
              <a:bodyPr wrap="none" anchor="ctr"/>
              <a:lstStyle/>
              <a:p>
                <a:endParaRPr lang="hu-HU">
                  <a:solidFill>
                    <a:schemeClr val="bg1"/>
                  </a:solidFill>
                </a:endParaRPr>
              </a:p>
            </p:txBody>
          </p:sp>
          <p:sp>
            <p:nvSpPr>
              <p:cNvPr id="105486" name="AutoShape 14"/>
              <p:cNvSpPr>
                <a:spLocks noChangeArrowheads="1"/>
              </p:cNvSpPr>
              <p:nvPr/>
            </p:nvSpPr>
            <p:spPr bwMode="auto">
              <a:xfrm rot="-1404882">
                <a:off x="2496" y="384"/>
                <a:ext cx="48" cy="240"/>
              </a:xfrm>
              <a:prstGeom prst="roundRect">
                <a:avLst>
                  <a:gd name="adj" fmla="val 16667"/>
                </a:avLst>
              </a:prstGeom>
              <a:solidFill>
                <a:srgbClr val="FF66FF"/>
              </a:solidFill>
              <a:ln w="9525">
                <a:solidFill>
                  <a:schemeClr val="tx1"/>
                </a:solidFill>
                <a:round/>
                <a:headEnd/>
                <a:tailEnd/>
              </a:ln>
              <a:effectLst/>
            </p:spPr>
            <p:txBody>
              <a:bodyPr wrap="none" anchor="ctr"/>
              <a:lstStyle/>
              <a:p>
                <a:endParaRPr lang="hu-HU">
                  <a:solidFill>
                    <a:schemeClr val="bg1"/>
                  </a:solidFill>
                </a:endParaRPr>
              </a:p>
            </p:txBody>
          </p:sp>
          <p:sp>
            <p:nvSpPr>
              <p:cNvPr id="105487" name="AutoShape 15"/>
              <p:cNvSpPr>
                <a:spLocks noChangeArrowheads="1"/>
              </p:cNvSpPr>
              <p:nvPr/>
            </p:nvSpPr>
            <p:spPr bwMode="auto">
              <a:xfrm rot="990850">
                <a:off x="2736" y="384"/>
                <a:ext cx="48" cy="240"/>
              </a:xfrm>
              <a:prstGeom prst="roundRect">
                <a:avLst>
                  <a:gd name="adj" fmla="val 16667"/>
                </a:avLst>
              </a:prstGeom>
              <a:solidFill>
                <a:srgbClr val="FF66FF"/>
              </a:solidFill>
              <a:ln w="9525">
                <a:solidFill>
                  <a:schemeClr val="tx1"/>
                </a:solidFill>
                <a:round/>
                <a:headEnd/>
                <a:tailEnd/>
              </a:ln>
              <a:effectLst/>
            </p:spPr>
            <p:txBody>
              <a:bodyPr wrap="none" anchor="ctr"/>
              <a:lstStyle/>
              <a:p>
                <a:endParaRPr lang="hu-HU">
                  <a:solidFill>
                    <a:schemeClr val="bg1"/>
                  </a:solidFill>
                </a:endParaRPr>
              </a:p>
            </p:txBody>
          </p:sp>
          <p:sp>
            <p:nvSpPr>
              <p:cNvPr id="105488" name="AutoShape 16"/>
              <p:cNvSpPr>
                <a:spLocks noChangeArrowheads="1"/>
              </p:cNvSpPr>
              <p:nvPr/>
            </p:nvSpPr>
            <p:spPr bwMode="auto">
              <a:xfrm rot="33392">
                <a:off x="2640" y="576"/>
                <a:ext cx="48" cy="240"/>
              </a:xfrm>
              <a:prstGeom prst="roundRect">
                <a:avLst>
                  <a:gd name="adj" fmla="val 16667"/>
                </a:avLst>
              </a:prstGeom>
              <a:solidFill>
                <a:srgbClr val="FF66FF"/>
              </a:solidFill>
              <a:ln w="9525">
                <a:solidFill>
                  <a:schemeClr val="tx1"/>
                </a:solidFill>
                <a:round/>
                <a:headEnd/>
                <a:tailEnd/>
              </a:ln>
              <a:effectLst/>
            </p:spPr>
            <p:txBody>
              <a:bodyPr wrap="none" anchor="ctr"/>
              <a:lstStyle/>
              <a:p>
                <a:endParaRPr lang="hu-HU">
                  <a:solidFill>
                    <a:schemeClr val="bg1"/>
                  </a:solidFill>
                </a:endParaRPr>
              </a:p>
            </p:txBody>
          </p:sp>
          <p:sp>
            <p:nvSpPr>
              <p:cNvPr id="105489" name="AutoShape 17"/>
              <p:cNvSpPr>
                <a:spLocks noChangeArrowheads="1"/>
              </p:cNvSpPr>
              <p:nvPr/>
            </p:nvSpPr>
            <p:spPr bwMode="auto">
              <a:xfrm rot="33392">
                <a:off x="2592" y="576"/>
                <a:ext cx="48" cy="240"/>
              </a:xfrm>
              <a:prstGeom prst="roundRect">
                <a:avLst>
                  <a:gd name="adj" fmla="val 16667"/>
                </a:avLst>
              </a:prstGeom>
              <a:solidFill>
                <a:srgbClr val="FF66FF"/>
              </a:solidFill>
              <a:ln w="9525">
                <a:solidFill>
                  <a:schemeClr val="tx1"/>
                </a:solidFill>
                <a:round/>
                <a:headEnd/>
                <a:tailEnd/>
              </a:ln>
              <a:effectLst/>
            </p:spPr>
            <p:txBody>
              <a:bodyPr wrap="none" anchor="ctr"/>
              <a:lstStyle/>
              <a:p>
                <a:endParaRPr lang="hu-HU">
                  <a:solidFill>
                    <a:schemeClr val="bg1"/>
                  </a:solidFill>
                </a:endParaRPr>
              </a:p>
            </p:txBody>
          </p:sp>
        </p:grpSp>
        <p:grpSp>
          <p:nvGrpSpPr>
            <p:cNvPr id="4" name="Group 18"/>
            <p:cNvGrpSpPr>
              <a:grpSpLocks/>
            </p:cNvGrpSpPr>
            <p:nvPr/>
          </p:nvGrpSpPr>
          <p:grpSpPr bwMode="auto">
            <a:xfrm rot="-14309138">
              <a:off x="1346" y="3966"/>
              <a:ext cx="210" cy="318"/>
              <a:chOff x="2496" y="336"/>
              <a:chExt cx="288" cy="480"/>
            </a:xfrm>
          </p:grpSpPr>
          <p:sp>
            <p:nvSpPr>
              <p:cNvPr id="105491" name="AutoShape 19"/>
              <p:cNvSpPr>
                <a:spLocks noChangeArrowheads="1"/>
              </p:cNvSpPr>
              <p:nvPr/>
            </p:nvSpPr>
            <p:spPr bwMode="auto">
              <a:xfrm rot="-1404882">
                <a:off x="2544" y="336"/>
                <a:ext cx="48" cy="240"/>
              </a:xfrm>
              <a:prstGeom prst="roundRect">
                <a:avLst>
                  <a:gd name="adj" fmla="val 16667"/>
                </a:avLst>
              </a:prstGeom>
              <a:solidFill>
                <a:srgbClr val="FF66FF"/>
              </a:solidFill>
              <a:ln w="9525">
                <a:solidFill>
                  <a:schemeClr val="tx1"/>
                </a:solidFill>
                <a:round/>
                <a:headEnd/>
                <a:tailEnd/>
              </a:ln>
              <a:effectLst/>
            </p:spPr>
            <p:txBody>
              <a:bodyPr wrap="none" anchor="ctr"/>
              <a:lstStyle/>
              <a:p>
                <a:endParaRPr lang="hu-HU">
                  <a:solidFill>
                    <a:schemeClr val="bg1"/>
                  </a:solidFill>
                </a:endParaRPr>
              </a:p>
            </p:txBody>
          </p:sp>
          <p:sp>
            <p:nvSpPr>
              <p:cNvPr id="105492" name="AutoShape 20"/>
              <p:cNvSpPr>
                <a:spLocks noChangeArrowheads="1"/>
              </p:cNvSpPr>
              <p:nvPr/>
            </p:nvSpPr>
            <p:spPr bwMode="auto">
              <a:xfrm rot="990850">
                <a:off x="2688" y="336"/>
                <a:ext cx="48" cy="240"/>
              </a:xfrm>
              <a:prstGeom prst="roundRect">
                <a:avLst>
                  <a:gd name="adj" fmla="val 16667"/>
                </a:avLst>
              </a:prstGeom>
              <a:solidFill>
                <a:srgbClr val="FF66FF"/>
              </a:solidFill>
              <a:ln w="9525">
                <a:solidFill>
                  <a:schemeClr val="tx1"/>
                </a:solidFill>
                <a:round/>
                <a:headEnd/>
                <a:tailEnd/>
              </a:ln>
              <a:effectLst/>
            </p:spPr>
            <p:txBody>
              <a:bodyPr wrap="none" anchor="ctr"/>
              <a:lstStyle/>
              <a:p>
                <a:endParaRPr lang="hu-HU">
                  <a:solidFill>
                    <a:schemeClr val="bg1"/>
                  </a:solidFill>
                </a:endParaRPr>
              </a:p>
            </p:txBody>
          </p:sp>
          <p:sp>
            <p:nvSpPr>
              <p:cNvPr id="105493" name="AutoShape 21"/>
              <p:cNvSpPr>
                <a:spLocks noChangeArrowheads="1"/>
              </p:cNvSpPr>
              <p:nvPr/>
            </p:nvSpPr>
            <p:spPr bwMode="auto">
              <a:xfrm rot="-1404882">
                <a:off x="2496" y="384"/>
                <a:ext cx="48" cy="240"/>
              </a:xfrm>
              <a:prstGeom prst="roundRect">
                <a:avLst>
                  <a:gd name="adj" fmla="val 16667"/>
                </a:avLst>
              </a:prstGeom>
              <a:solidFill>
                <a:srgbClr val="FF66FF"/>
              </a:solidFill>
              <a:ln w="9525">
                <a:solidFill>
                  <a:schemeClr val="tx1"/>
                </a:solidFill>
                <a:round/>
                <a:headEnd/>
                <a:tailEnd/>
              </a:ln>
              <a:effectLst/>
            </p:spPr>
            <p:txBody>
              <a:bodyPr wrap="none" anchor="ctr"/>
              <a:lstStyle/>
              <a:p>
                <a:endParaRPr lang="hu-HU">
                  <a:solidFill>
                    <a:schemeClr val="bg1"/>
                  </a:solidFill>
                </a:endParaRPr>
              </a:p>
            </p:txBody>
          </p:sp>
          <p:sp>
            <p:nvSpPr>
              <p:cNvPr id="105494" name="AutoShape 22"/>
              <p:cNvSpPr>
                <a:spLocks noChangeArrowheads="1"/>
              </p:cNvSpPr>
              <p:nvPr/>
            </p:nvSpPr>
            <p:spPr bwMode="auto">
              <a:xfrm rot="990850">
                <a:off x="2736" y="384"/>
                <a:ext cx="48" cy="240"/>
              </a:xfrm>
              <a:prstGeom prst="roundRect">
                <a:avLst>
                  <a:gd name="adj" fmla="val 16667"/>
                </a:avLst>
              </a:prstGeom>
              <a:solidFill>
                <a:srgbClr val="FF66FF"/>
              </a:solidFill>
              <a:ln w="9525">
                <a:solidFill>
                  <a:schemeClr val="tx1"/>
                </a:solidFill>
                <a:round/>
                <a:headEnd/>
                <a:tailEnd/>
              </a:ln>
              <a:effectLst/>
            </p:spPr>
            <p:txBody>
              <a:bodyPr wrap="none" anchor="ctr"/>
              <a:lstStyle/>
              <a:p>
                <a:endParaRPr lang="hu-HU">
                  <a:solidFill>
                    <a:schemeClr val="bg1"/>
                  </a:solidFill>
                </a:endParaRPr>
              </a:p>
            </p:txBody>
          </p:sp>
          <p:sp>
            <p:nvSpPr>
              <p:cNvPr id="105495" name="AutoShape 23"/>
              <p:cNvSpPr>
                <a:spLocks noChangeArrowheads="1"/>
              </p:cNvSpPr>
              <p:nvPr/>
            </p:nvSpPr>
            <p:spPr bwMode="auto">
              <a:xfrm rot="33392">
                <a:off x="2640" y="576"/>
                <a:ext cx="48" cy="240"/>
              </a:xfrm>
              <a:prstGeom prst="roundRect">
                <a:avLst>
                  <a:gd name="adj" fmla="val 16667"/>
                </a:avLst>
              </a:prstGeom>
              <a:solidFill>
                <a:srgbClr val="FF66FF"/>
              </a:solidFill>
              <a:ln w="9525">
                <a:solidFill>
                  <a:schemeClr val="tx1"/>
                </a:solidFill>
                <a:round/>
                <a:headEnd/>
                <a:tailEnd/>
              </a:ln>
              <a:effectLst/>
            </p:spPr>
            <p:txBody>
              <a:bodyPr wrap="none" anchor="ctr"/>
              <a:lstStyle/>
              <a:p>
                <a:endParaRPr lang="hu-HU">
                  <a:solidFill>
                    <a:schemeClr val="bg1"/>
                  </a:solidFill>
                </a:endParaRPr>
              </a:p>
            </p:txBody>
          </p:sp>
          <p:sp>
            <p:nvSpPr>
              <p:cNvPr id="105496" name="AutoShape 24"/>
              <p:cNvSpPr>
                <a:spLocks noChangeArrowheads="1"/>
              </p:cNvSpPr>
              <p:nvPr/>
            </p:nvSpPr>
            <p:spPr bwMode="auto">
              <a:xfrm rot="33392">
                <a:off x="2592" y="576"/>
                <a:ext cx="48" cy="240"/>
              </a:xfrm>
              <a:prstGeom prst="roundRect">
                <a:avLst>
                  <a:gd name="adj" fmla="val 16667"/>
                </a:avLst>
              </a:prstGeom>
              <a:solidFill>
                <a:srgbClr val="FF66FF"/>
              </a:solidFill>
              <a:ln w="9525">
                <a:solidFill>
                  <a:schemeClr val="tx1"/>
                </a:solidFill>
                <a:round/>
                <a:headEnd/>
                <a:tailEnd/>
              </a:ln>
              <a:effectLst/>
            </p:spPr>
            <p:txBody>
              <a:bodyPr wrap="none" anchor="ctr"/>
              <a:lstStyle/>
              <a:p>
                <a:endParaRPr lang="hu-HU">
                  <a:solidFill>
                    <a:schemeClr val="bg1"/>
                  </a:solidFill>
                </a:endParaRPr>
              </a:p>
            </p:txBody>
          </p:sp>
        </p:grpSp>
        <p:grpSp>
          <p:nvGrpSpPr>
            <p:cNvPr id="5" name="Group 25"/>
            <p:cNvGrpSpPr>
              <a:grpSpLocks/>
            </p:cNvGrpSpPr>
            <p:nvPr/>
          </p:nvGrpSpPr>
          <p:grpSpPr bwMode="auto">
            <a:xfrm rot="-19384014">
              <a:off x="1701" y="4002"/>
              <a:ext cx="210" cy="318"/>
              <a:chOff x="2496" y="336"/>
              <a:chExt cx="288" cy="480"/>
            </a:xfrm>
          </p:grpSpPr>
          <p:sp>
            <p:nvSpPr>
              <p:cNvPr id="105498" name="AutoShape 26"/>
              <p:cNvSpPr>
                <a:spLocks noChangeArrowheads="1"/>
              </p:cNvSpPr>
              <p:nvPr/>
            </p:nvSpPr>
            <p:spPr bwMode="auto">
              <a:xfrm rot="-1404882">
                <a:off x="2544" y="336"/>
                <a:ext cx="48" cy="240"/>
              </a:xfrm>
              <a:prstGeom prst="roundRect">
                <a:avLst>
                  <a:gd name="adj" fmla="val 16667"/>
                </a:avLst>
              </a:prstGeom>
              <a:solidFill>
                <a:srgbClr val="FF66FF"/>
              </a:solidFill>
              <a:ln w="9525">
                <a:solidFill>
                  <a:schemeClr val="tx1"/>
                </a:solidFill>
                <a:round/>
                <a:headEnd/>
                <a:tailEnd/>
              </a:ln>
              <a:effectLst/>
            </p:spPr>
            <p:txBody>
              <a:bodyPr wrap="none" anchor="ctr"/>
              <a:lstStyle/>
              <a:p>
                <a:endParaRPr lang="hu-HU">
                  <a:solidFill>
                    <a:schemeClr val="bg1"/>
                  </a:solidFill>
                </a:endParaRPr>
              </a:p>
            </p:txBody>
          </p:sp>
          <p:sp>
            <p:nvSpPr>
              <p:cNvPr id="105499" name="AutoShape 27"/>
              <p:cNvSpPr>
                <a:spLocks noChangeArrowheads="1"/>
              </p:cNvSpPr>
              <p:nvPr/>
            </p:nvSpPr>
            <p:spPr bwMode="auto">
              <a:xfrm rot="990850">
                <a:off x="2688" y="336"/>
                <a:ext cx="48" cy="240"/>
              </a:xfrm>
              <a:prstGeom prst="roundRect">
                <a:avLst>
                  <a:gd name="adj" fmla="val 16667"/>
                </a:avLst>
              </a:prstGeom>
              <a:solidFill>
                <a:srgbClr val="FF66FF"/>
              </a:solidFill>
              <a:ln w="9525">
                <a:solidFill>
                  <a:schemeClr val="tx1"/>
                </a:solidFill>
                <a:round/>
                <a:headEnd/>
                <a:tailEnd/>
              </a:ln>
              <a:effectLst/>
            </p:spPr>
            <p:txBody>
              <a:bodyPr wrap="none" anchor="ctr"/>
              <a:lstStyle/>
              <a:p>
                <a:endParaRPr lang="hu-HU">
                  <a:solidFill>
                    <a:schemeClr val="bg1"/>
                  </a:solidFill>
                </a:endParaRPr>
              </a:p>
            </p:txBody>
          </p:sp>
          <p:sp>
            <p:nvSpPr>
              <p:cNvPr id="105500" name="AutoShape 28"/>
              <p:cNvSpPr>
                <a:spLocks noChangeArrowheads="1"/>
              </p:cNvSpPr>
              <p:nvPr/>
            </p:nvSpPr>
            <p:spPr bwMode="auto">
              <a:xfrm rot="-1404882">
                <a:off x="2496" y="384"/>
                <a:ext cx="48" cy="240"/>
              </a:xfrm>
              <a:prstGeom prst="roundRect">
                <a:avLst>
                  <a:gd name="adj" fmla="val 16667"/>
                </a:avLst>
              </a:prstGeom>
              <a:solidFill>
                <a:srgbClr val="FF66FF"/>
              </a:solidFill>
              <a:ln w="9525">
                <a:solidFill>
                  <a:schemeClr val="tx1"/>
                </a:solidFill>
                <a:round/>
                <a:headEnd/>
                <a:tailEnd/>
              </a:ln>
              <a:effectLst/>
            </p:spPr>
            <p:txBody>
              <a:bodyPr wrap="none" anchor="ctr"/>
              <a:lstStyle/>
              <a:p>
                <a:endParaRPr lang="hu-HU">
                  <a:solidFill>
                    <a:schemeClr val="bg1"/>
                  </a:solidFill>
                </a:endParaRPr>
              </a:p>
            </p:txBody>
          </p:sp>
          <p:sp>
            <p:nvSpPr>
              <p:cNvPr id="105501" name="AutoShape 29"/>
              <p:cNvSpPr>
                <a:spLocks noChangeArrowheads="1"/>
              </p:cNvSpPr>
              <p:nvPr/>
            </p:nvSpPr>
            <p:spPr bwMode="auto">
              <a:xfrm rot="990850">
                <a:off x="2736" y="384"/>
                <a:ext cx="48" cy="240"/>
              </a:xfrm>
              <a:prstGeom prst="roundRect">
                <a:avLst>
                  <a:gd name="adj" fmla="val 16667"/>
                </a:avLst>
              </a:prstGeom>
              <a:solidFill>
                <a:srgbClr val="FF66FF"/>
              </a:solidFill>
              <a:ln w="9525">
                <a:solidFill>
                  <a:schemeClr val="tx1"/>
                </a:solidFill>
                <a:round/>
                <a:headEnd/>
                <a:tailEnd/>
              </a:ln>
              <a:effectLst/>
            </p:spPr>
            <p:txBody>
              <a:bodyPr wrap="none" anchor="ctr"/>
              <a:lstStyle/>
              <a:p>
                <a:endParaRPr lang="hu-HU">
                  <a:solidFill>
                    <a:schemeClr val="bg1"/>
                  </a:solidFill>
                </a:endParaRPr>
              </a:p>
            </p:txBody>
          </p:sp>
          <p:sp>
            <p:nvSpPr>
              <p:cNvPr id="105502" name="AutoShape 30"/>
              <p:cNvSpPr>
                <a:spLocks noChangeArrowheads="1"/>
              </p:cNvSpPr>
              <p:nvPr/>
            </p:nvSpPr>
            <p:spPr bwMode="auto">
              <a:xfrm rot="33392">
                <a:off x="2640" y="576"/>
                <a:ext cx="48" cy="240"/>
              </a:xfrm>
              <a:prstGeom prst="roundRect">
                <a:avLst>
                  <a:gd name="adj" fmla="val 16667"/>
                </a:avLst>
              </a:prstGeom>
              <a:solidFill>
                <a:srgbClr val="FF66FF"/>
              </a:solidFill>
              <a:ln w="9525">
                <a:solidFill>
                  <a:schemeClr val="tx1"/>
                </a:solidFill>
                <a:round/>
                <a:headEnd/>
                <a:tailEnd/>
              </a:ln>
              <a:effectLst/>
            </p:spPr>
            <p:txBody>
              <a:bodyPr wrap="none" anchor="ctr"/>
              <a:lstStyle/>
              <a:p>
                <a:endParaRPr lang="hu-HU">
                  <a:solidFill>
                    <a:schemeClr val="bg1"/>
                  </a:solidFill>
                </a:endParaRPr>
              </a:p>
            </p:txBody>
          </p:sp>
          <p:sp>
            <p:nvSpPr>
              <p:cNvPr id="105503" name="AutoShape 31"/>
              <p:cNvSpPr>
                <a:spLocks noChangeArrowheads="1"/>
              </p:cNvSpPr>
              <p:nvPr/>
            </p:nvSpPr>
            <p:spPr bwMode="auto">
              <a:xfrm rot="33392">
                <a:off x="2592" y="576"/>
                <a:ext cx="48" cy="240"/>
              </a:xfrm>
              <a:prstGeom prst="roundRect">
                <a:avLst>
                  <a:gd name="adj" fmla="val 16667"/>
                </a:avLst>
              </a:prstGeom>
              <a:solidFill>
                <a:srgbClr val="FF66FF"/>
              </a:solidFill>
              <a:ln w="9525">
                <a:solidFill>
                  <a:schemeClr val="tx1"/>
                </a:solidFill>
                <a:round/>
                <a:headEnd/>
                <a:tailEnd/>
              </a:ln>
              <a:effectLst/>
            </p:spPr>
            <p:txBody>
              <a:bodyPr wrap="none" anchor="ctr"/>
              <a:lstStyle/>
              <a:p>
                <a:endParaRPr lang="hu-HU">
                  <a:solidFill>
                    <a:schemeClr val="bg1"/>
                  </a:solidFill>
                </a:endParaRPr>
              </a:p>
            </p:txBody>
          </p:sp>
        </p:grpSp>
        <p:sp>
          <p:nvSpPr>
            <p:cNvPr id="105504" name="Text Box 32"/>
            <p:cNvSpPr txBox="1">
              <a:spLocks noChangeArrowheads="1"/>
            </p:cNvSpPr>
            <p:nvPr/>
          </p:nvSpPr>
          <p:spPr bwMode="auto">
            <a:xfrm>
              <a:off x="1905" y="3974"/>
              <a:ext cx="3606" cy="288"/>
            </a:xfrm>
            <a:prstGeom prst="rect">
              <a:avLst/>
            </a:prstGeom>
            <a:noFill/>
            <a:ln w="9525">
              <a:noFill/>
              <a:miter lim="800000"/>
              <a:headEnd/>
              <a:tailEnd/>
            </a:ln>
            <a:effectLst/>
          </p:spPr>
          <p:txBody>
            <a:bodyPr>
              <a:spAutoFit/>
            </a:bodyPr>
            <a:lstStyle/>
            <a:p>
              <a:pPr>
                <a:spcBef>
                  <a:spcPct val="50000"/>
                </a:spcBef>
              </a:pPr>
              <a:r>
                <a:rPr lang="hu-HU">
                  <a:solidFill>
                    <a:schemeClr val="bg1"/>
                  </a:solidFill>
                </a:rPr>
                <a:t>1 klón – azonos specificitású antitest</a:t>
              </a: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54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548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80" grpId="0" autoUpdateAnimBg="0"/>
      <p:bldP spid="105481"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3203848" y="980728"/>
            <a:ext cx="2664296" cy="792087"/>
          </a:xfrm>
          <a:prstGeom prst="rect">
            <a:avLst/>
          </a:prstGeom>
          <a:solidFill>
            <a:srgbClr val="3399FF"/>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eaLnBrk="0" hangingPunct="0">
              <a:spcBef>
                <a:spcPct val="50000"/>
              </a:spcBef>
              <a:defRPr/>
            </a:pPr>
            <a:endParaRPr lang="hu-HU" dirty="0"/>
          </a:p>
        </p:txBody>
      </p:sp>
      <p:sp>
        <p:nvSpPr>
          <p:cNvPr id="19461" name="Rectangle 1"/>
          <p:cNvSpPr>
            <a:spLocks noChangeArrowheads="1"/>
          </p:cNvSpPr>
          <p:nvPr/>
        </p:nvSpPr>
        <p:spPr bwMode="auto">
          <a:xfrm>
            <a:off x="2286000" y="1120775"/>
            <a:ext cx="4572000" cy="1169988"/>
          </a:xfrm>
          <a:prstGeom prst="rect">
            <a:avLst/>
          </a:prstGeom>
          <a:noFill/>
          <a:ln w="9525">
            <a:noFill/>
            <a:miter lim="800000"/>
            <a:headEnd/>
            <a:tailEnd/>
          </a:ln>
        </p:spPr>
        <p:txBody>
          <a:bodyPr>
            <a:spAutoFit/>
          </a:bodyPr>
          <a:lstStyle/>
          <a:p>
            <a:pPr algn="ctr" eaLnBrk="0" hangingPunct="0">
              <a:spcBef>
                <a:spcPct val="50000"/>
              </a:spcBef>
            </a:pPr>
            <a:r>
              <a:rPr lang="hu-HU" b="1">
                <a:solidFill>
                  <a:srgbClr val="000099"/>
                </a:solidFill>
              </a:rPr>
              <a:t>B sejt- B reg</a:t>
            </a:r>
          </a:p>
          <a:p>
            <a:pPr algn="ctr" eaLnBrk="0" hangingPunct="0">
              <a:spcBef>
                <a:spcPct val="50000"/>
              </a:spcBef>
            </a:pPr>
            <a:endParaRPr lang="hu-HU">
              <a:solidFill>
                <a:schemeClr val="bg1"/>
              </a:solidFill>
            </a:endParaRPr>
          </a:p>
        </p:txBody>
      </p:sp>
      <p:pic>
        <p:nvPicPr>
          <p:cNvPr id="19462" name="Picture 2"/>
          <p:cNvPicPr>
            <a:picLocks noChangeAspect="1" noChangeArrowheads="1"/>
          </p:cNvPicPr>
          <p:nvPr/>
        </p:nvPicPr>
        <p:blipFill>
          <a:blip r:embed="rId3"/>
          <a:srcRect/>
          <a:stretch>
            <a:fillRect/>
          </a:stretch>
        </p:blipFill>
        <p:spPr bwMode="auto">
          <a:xfrm>
            <a:off x="508744" y="2276872"/>
            <a:ext cx="8222839" cy="3838178"/>
          </a:xfrm>
          <a:prstGeom prst="rect">
            <a:avLst/>
          </a:prstGeom>
          <a:noFill/>
          <a:ln w="9525">
            <a:noFill/>
            <a:miter lim="800000"/>
            <a:headEnd/>
            <a:tailEnd/>
          </a:ln>
        </p:spPr>
      </p:pic>
      <p:sp>
        <p:nvSpPr>
          <p:cNvPr id="19463" name="TextBox 5"/>
          <p:cNvSpPr txBox="1">
            <a:spLocks noChangeArrowheads="1"/>
          </p:cNvSpPr>
          <p:nvPr/>
        </p:nvSpPr>
        <p:spPr bwMode="auto">
          <a:xfrm>
            <a:off x="1763713" y="5445125"/>
            <a:ext cx="1728787" cy="523875"/>
          </a:xfrm>
          <a:prstGeom prst="rect">
            <a:avLst/>
          </a:prstGeom>
          <a:noFill/>
          <a:ln w="9525">
            <a:noFill/>
            <a:miter lim="800000"/>
            <a:headEnd/>
            <a:tailEnd/>
          </a:ln>
        </p:spPr>
        <p:txBody>
          <a:bodyPr>
            <a:spAutoFit/>
          </a:bodyPr>
          <a:lstStyle/>
          <a:p>
            <a:pPr algn="ctr" eaLnBrk="0" hangingPunct="0">
              <a:spcBef>
                <a:spcPct val="50000"/>
              </a:spcBef>
            </a:pPr>
            <a:r>
              <a:rPr lang="hu-HU" b="1">
                <a:solidFill>
                  <a:srgbClr val="000099"/>
                </a:solidFill>
              </a:rPr>
              <a:t>B</a:t>
            </a:r>
            <a:r>
              <a:rPr lang="hu-HU" b="1" baseline="-25000">
                <a:solidFill>
                  <a:srgbClr val="000099"/>
                </a:solidFill>
              </a:rPr>
              <a:t>reg</a:t>
            </a:r>
            <a:r>
              <a:rPr lang="hu-HU" b="1">
                <a:solidFill>
                  <a:srgbClr val="000099"/>
                </a:solidFill>
              </a:rPr>
              <a:t> sejt</a:t>
            </a:r>
          </a:p>
        </p:txBody>
      </p:sp>
      <p:sp>
        <p:nvSpPr>
          <p:cNvPr id="19464" name="TextBox 6"/>
          <p:cNvSpPr txBox="1">
            <a:spLocks noChangeArrowheads="1"/>
          </p:cNvSpPr>
          <p:nvPr/>
        </p:nvSpPr>
        <p:spPr bwMode="auto">
          <a:xfrm>
            <a:off x="4140200" y="6581775"/>
            <a:ext cx="4824413" cy="276225"/>
          </a:xfrm>
          <a:prstGeom prst="rect">
            <a:avLst/>
          </a:prstGeom>
          <a:noFill/>
          <a:ln w="9525">
            <a:noFill/>
            <a:miter lim="800000"/>
            <a:headEnd/>
            <a:tailEnd/>
          </a:ln>
        </p:spPr>
        <p:txBody>
          <a:bodyPr>
            <a:spAutoFit/>
          </a:bodyPr>
          <a:lstStyle/>
          <a:p>
            <a:pPr algn="ctr" eaLnBrk="0" hangingPunct="0">
              <a:spcBef>
                <a:spcPct val="50000"/>
              </a:spcBef>
            </a:pPr>
            <a:r>
              <a:rPr lang="en-US" sz="1200" i="1">
                <a:solidFill>
                  <a:schemeClr val="bg1"/>
                </a:solidFill>
              </a:rPr>
              <a:t>Nature Reviews Rheumatology </a:t>
            </a:r>
            <a:r>
              <a:rPr lang="en-US" sz="1200" b="1">
                <a:solidFill>
                  <a:schemeClr val="bg1"/>
                </a:solidFill>
              </a:rPr>
              <a:t>6</a:t>
            </a:r>
            <a:r>
              <a:rPr lang="en-US" sz="1200">
                <a:solidFill>
                  <a:schemeClr val="bg1"/>
                </a:solidFill>
              </a:rPr>
              <a:t>, 636-643</a:t>
            </a:r>
            <a:r>
              <a:rPr lang="hu-HU" sz="1200">
                <a:solidFill>
                  <a:schemeClr val="bg1"/>
                </a:solidFill>
              </a:rPr>
              <a:t>, </a:t>
            </a:r>
            <a:r>
              <a:rPr lang="en-US" sz="1200">
                <a:solidFill>
                  <a:schemeClr val="bg1"/>
                </a:solidFill>
              </a:rPr>
              <a:t>2010</a:t>
            </a:r>
            <a:endParaRPr lang="hu-HU" sz="1200">
              <a:solidFill>
                <a:schemeClr val="bg1"/>
              </a:solidFill>
            </a:endParaRPr>
          </a:p>
        </p:txBody>
      </p:sp>
    </p:spTree>
    <p:extLst>
      <p:ext uri="{BB962C8B-B14F-4D97-AF65-F5344CB8AC3E}">
        <p14:creationId xmlns:p14="http://schemas.microsoft.com/office/powerpoint/2010/main" val="258930792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ext Box 2"/>
          <p:cNvSpPr txBox="1">
            <a:spLocks noChangeArrowheads="1"/>
          </p:cNvSpPr>
          <p:nvPr/>
        </p:nvSpPr>
        <p:spPr bwMode="auto">
          <a:xfrm>
            <a:off x="323850" y="4648200"/>
            <a:ext cx="8820150" cy="2308324"/>
          </a:xfrm>
          <a:prstGeom prst="rect">
            <a:avLst/>
          </a:prstGeom>
          <a:noFill/>
          <a:ln w="9525">
            <a:noFill/>
            <a:miter lim="800000"/>
            <a:headEnd/>
            <a:tailEnd/>
          </a:ln>
          <a:effectLst/>
        </p:spPr>
        <p:txBody>
          <a:bodyPr>
            <a:spAutoFit/>
          </a:bodyPr>
          <a:lstStyle/>
          <a:p>
            <a:pPr algn="l">
              <a:spcBef>
                <a:spcPct val="50000"/>
              </a:spcBef>
            </a:pPr>
            <a:r>
              <a:rPr lang="hu-HU" dirty="0">
                <a:solidFill>
                  <a:schemeClr val="bg1"/>
                </a:solidFill>
              </a:rPr>
              <a:t>Antigén specifikus osztódó </a:t>
            </a:r>
            <a:r>
              <a:rPr lang="hu-HU" dirty="0" err="1">
                <a:solidFill>
                  <a:schemeClr val="bg1"/>
                </a:solidFill>
              </a:rPr>
              <a:t>B-sejtek</a:t>
            </a:r>
            <a:r>
              <a:rPr lang="hu-HU" dirty="0">
                <a:solidFill>
                  <a:schemeClr val="bg1"/>
                </a:solidFill>
              </a:rPr>
              <a:t> alkotják </a:t>
            </a:r>
            <a:r>
              <a:rPr lang="hu-HU" dirty="0" smtClean="0">
                <a:solidFill>
                  <a:schemeClr val="bg1"/>
                </a:solidFill>
              </a:rPr>
              <a:t>nyirokcsomó </a:t>
            </a:r>
            <a:r>
              <a:rPr lang="hu-HU" dirty="0" err="1">
                <a:solidFill>
                  <a:schemeClr val="bg1"/>
                </a:solidFill>
              </a:rPr>
              <a:t>germinális</a:t>
            </a:r>
            <a:r>
              <a:rPr lang="hu-HU" dirty="0">
                <a:solidFill>
                  <a:schemeClr val="bg1"/>
                </a:solidFill>
              </a:rPr>
              <a:t> centrumát</a:t>
            </a:r>
          </a:p>
          <a:p>
            <a:pPr algn="l">
              <a:spcBef>
                <a:spcPct val="50000"/>
              </a:spcBef>
            </a:pPr>
            <a:r>
              <a:rPr lang="hu-HU" dirty="0">
                <a:solidFill>
                  <a:schemeClr val="bg1"/>
                </a:solidFill>
              </a:rPr>
              <a:t>Egy </a:t>
            </a:r>
            <a:r>
              <a:rPr lang="hu-HU" dirty="0" err="1">
                <a:solidFill>
                  <a:schemeClr val="bg1"/>
                </a:solidFill>
              </a:rPr>
              <a:t>germinális</a:t>
            </a:r>
            <a:r>
              <a:rPr lang="hu-HU" dirty="0">
                <a:solidFill>
                  <a:schemeClr val="bg1"/>
                </a:solidFill>
              </a:rPr>
              <a:t> centrum = egy-két </a:t>
            </a:r>
            <a:r>
              <a:rPr lang="hu-HU" dirty="0" err="1">
                <a:solidFill>
                  <a:schemeClr val="bg1"/>
                </a:solidFill>
              </a:rPr>
              <a:t>B-sejt</a:t>
            </a:r>
            <a:r>
              <a:rPr lang="hu-HU" dirty="0">
                <a:solidFill>
                  <a:schemeClr val="bg1"/>
                </a:solidFill>
              </a:rPr>
              <a:t> </a:t>
            </a:r>
            <a:r>
              <a:rPr lang="hu-HU" dirty="0" smtClean="0">
                <a:solidFill>
                  <a:schemeClr val="bg1"/>
                </a:solidFill>
              </a:rPr>
              <a:t>klón</a:t>
            </a:r>
            <a:r>
              <a:rPr lang="hu-HU" dirty="0">
                <a:solidFill>
                  <a:schemeClr val="bg1"/>
                </a:solidFill>
              </a:rPr>
              <a:t>	    </a:t>
            </a:r>
            <a:endParaRPr lang="hu-HU" dirty="0" smtClean="0">
              <a:solidFill>
                <a:schemeClr val="bg1"/>
              </a:solidFill>
            </a:endParaRPr>
          </a:p>
          <a:p>
            <a:pPr algn="l">
              <a:spcBef>
                <a:spcPct val="50000"/>
              </a:spcBef>
            </a:pPr>
            <a:r>
              <a:rPr lang="hu-HU" dirty="0" smtClean="0">
                <a:solidFill>
                  <a:schemeClr val="bg1"/>
                </a:solidFill>
              </a:rPr>
              <a:t>Minden </a:t>
            </a:r>
            <a:r>
              <a:rPr lang="hu-HU" dirty="0">
                <a:solidFill>
                  <a:schemeClr val="bg1"/>
                </a:solidFill>
              </a:rPr>
              <a:t>egyes </a:t>
            </a:r>
            <a:r>
              <a:rPr lang="hu-HU" dirty="0" err="1">
                <a:solidFill>
                  <a:schemeClr val="bg1"/>
                </a:solidFill>
              </a:rPr>
              <a:t>germinális</a:t>
            </a:r>
            <a:r>
              <a:rPr lang="hu-HU" dirty="0">
                <a:solidFill>
                  <a:schemeClr val="bg1"/>
                </a:solidFill>
              </a:rPr>
              <a:t> centrumot csak egyféle </a:t>
            </a:r>
            <a:r>
              <a:rPr lang="hu-HU" dirty="0" err="1">
                <a:solidFill>
                  <a:schemeClr val="bg1"/>
                </a:solidFill>
              </a:rPr>
              <a:t>B-sejt</a:t>
            </a:r>
            <a:r>
              <a:rPr lang="hu-HU" dirty="0">
                <a:solidFill>
                  <a:schemeClr val="bg1"/>
                </a:solidFill>
              </a:rPr>
              <a:t> leszármazottjai alkotnak</a:t>
            </a:r>
          </a:p>
        </p:txBody>
      </p:sp>
      <p:graphicFrame>
        <p:nvGraphicFramePr>
          <p:cNvPr id="139267" name="Object 3"/>
          <p:cNvGraphicFramePr>
            <a:graphicFrameLocks noChangeAspect="1"/>
          </p:cNvGraphicFramePr>
          <p:nvPr/>
        </p:nvGraphicFramePr>
        <p:xfrm>
          <a:off x="609600" y="0"/>
          <a:ext cx="7867650" cy="4535488"/>
        </p:xfrm>
        <a:graphic>
          <a:graphicData uri="http://schemas.openxmlformats.org/presentationml/2006/ole">
            <mc:AlternateContent xmlns:mc="http://schemas.openxmlformats.org/markup-compatibility/2006">
              <mc:Choice xmlns:v="urn:schemas-microsoft-com:vml" Requires="v">
                <p:oleObj spid="_x0000_s172049" name="Image" r:id="rId3" imgW="11309566" imgH="6518885" progId="">
                  <p:embed/>
                </p:oleObj>
              </mc:Choice>
              <mc:Fallback>
                <p:oleObj name="Image" r:id="rId3" imgW="11309566" imgH="6518885"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0"/>
                        <a:ext cx="7867650" cy="453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39268" name="Rectangle 4"/>
          <p:cNvSpPr>
            <a:spLocks noChangeArrowheads="1"/>
          </p:cNvSpPr>
          <p:nvPr/>
        </p:nvSpPr>
        <p:spPr bwMode="auto">
          <a:xfrm>
            <a:off x="971550" y="2205038"/>
            <a:ext cx="1655763" cy="863600"/>
          </a:xfrm>
          <a:prstGeom prst="rect">
            <a:avLst/>
          </a:prstGeom>
          <a:gradFill rotWithShape="1">
            <a:gsLst>
              <a:gs pos="0">
                <a:srgbClr val="0099FF"/>
              </a:gs>
              <a:gs pos="50000">
                <a:srgbClr val="FFFFFF">
                  <a:alpha val="0"/>
                </a:srgbClr>
              </a:gs>
              <a:gs pos="100000">
                <a:srgbClr val="0099FF"/>
              </a:gs>
            </a:gsLst>
            <a:lin ang="5400000" scaled="1"/>
          </a:gradFill>
          <a:ln w="57150">
            <a:solidFill>
              <a:srgbClr val="FF0000"/>
            </a:solidFill>
            <a:miter lim="800000"/>
            <a:headEnd/>
            <a:tailEnd/>
          </a:ln>
          <a:effectLst/>
        </p:spPr>
        <p:txBody>
          <a:bodyPr wrap="none" anchor="ctr"/>
          <a:lstStyle/>
          <a:p>
            <a:endParaRPr lang="hu-HU"/>
          </a:p>
        </p:txBody>
      </p:sp>
      <p:sp>
        <p:nvSpPr>
          <p:cNvPr id="139269" name="Rectangle 5"/>
          <p:cNvSpPr>
            <a:spLocks noChangeArrowheads="1"/>
          </p:cNvSpPr>
          <p:nvPr/>
        </p:nvSpPr>
        <p:spPr bwMode="auto">
          <a:xfrm>
            <a:off x="6732588" y="404813"/>
            <a:ext cx="1511300" cy="865187"/>
          </a:xfrm>
          <a:prstGeom prst="rect">
            <a:avLst/>
          </a:prstGeom>
          <a:gradFill rotWithShape="1">
            <a:gsLst>
              <a:gs pos="0">
                <a:srgbClr val="FF99FF">
                  <a:alpha val="71001"/>
                </a:srgbClr>
              </a:gs>
              <a:gs pos="50000">
                <a:srgbClr val="FFFFFF">
                  <a:alpha val="0"/>
                </a:srgbClr>
              </a:gs>
              <a:gs pos="100000">
                <a:srgbClr val="FF99FF">
                  <a:alpha val="71001"/>
                </a:srgbClr>
              </a:gs>
            </a:gsLst>
            <a:lin ang="5400000" scaled="1"/>
          </a:gradFill>
          <a:ln w="57150">
            <a:solidFill>
              <a:srgbClr val="FF0000"/>
            </a:solidFill>
            <a:miter lim="800000"/>
            <a:headEnd/>
            <a:tailEnd/>
          </a:ln>
          <a:effectLst/>
        </p:spPr>
        <p:txBody>
          <a:bodyPr wrap="none" anchor="ctr"/>
          <a:lstStyle/>
          <a:p>
            <a:endParaRPr lang="hu-HU"/>
          </a:p>
        </p:txBody>
      </p:sp>
      <p:sp>
        <p:nvSpPr>
          <p:cNvPr id="139270" name="Rectangle 6"/>
          <p:cNvSpPr>
            <a:spLocks noChangeArrowheads="1"/>
          </p:cNvSpPr>
          <p:nvPr/>
        </p:nvSpPr>
        <p:spPr bwMode="auto">
          <a:xfrm>
            <a:off x="1187450" y="3500438"/>
            <a:ext cx="1368425" cy="649287"/>
          </a:xfrm>
          <a:prstGeom prst="rect">
            <a:avLst/>
          </a:prstGeom>
          <a:solidFill>
            <a:srgbClr val="000066"/>
          </a:solidFill>
          <a:ln w="57150">
            <a:solidFill>
              <a:srgbClr val="FF3300"/>
            </a:solidFill>
            <a:miter lim="800000"/>
            <a:headEnd/>
            <a:tailEnd/>
          </a:ln>
          <a:effectLst/>
        </p:spPr>
        <p:txBody>
          <a:bodyPr wrap="none" anchor="ctr"/>
          <a:lstStyle/>
          <a:p>
            <a:r>
              <a:rPr lang="hu-HU" sz="2000" dirty="0" err="1">
                <a:solidFill>
                  <a:schemeClr val="bg1"/>
                </a:solidFill>
              </a:rPr>
              <a:t>Germinális</a:t>
            </a:r>
            <a:endParaRPr lang="hu-HU" sz="2000" dirty="0">
              <a:solidFill>
                <a:schemeClr val="bg1"/>
              </a:solidFill>
            </a:endParaRPr>
          </a:p>
          <a:p>
            <a:r>
              <a:rPr lang="hu-HU" sz="2000" dirty="0">
                <a:solidFill>
                  <a:schemeClr val="bg1"/>
                </a:solidFill>
              </a:rPr>
              <a:t> centrum</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CH1F8"/>
          <p:cNvPicPr>
            <a:picLocks noChangeAspect="1" noChangeArrowheads="1"/>
          </p:cNvPicPr>
          <p:nvPr/>
        </p:nvPicPr>
        <p:blipFill>
          <a:blip r:embed="rId2"/>
          <a:srcRect r="33698"/>
          <a:stretch>
            <a:fillRect/>
          </a:stretch>
        </p:blipFill>
        <p:spPr bwMode="auto">
          <a:xfrm>
            <a:off x="250825" y="1295424"/>
            <a:ext cx="8840788" cy="5562600"/>
          </a:xfrm>
          <a:prstGeom prst="rect">
            <a:avLst/>
          </a:prstGeom>
          <a:noFill/>
        </p:spPr>
      </p:pic>
      <p:sp>
        <p:nvSpPr>
          <p:cNvPr id="61443" name="Rectangle 3"/>
          <p:cNvSpPr>
            <a:spLocks noChangeArrowheads="1"/>
          </p:cNvSpPr>
          <p:nvPr/>
        </p:nvSpPr>
        <p:spPr bwMode="auto">
          <a:xfrm>
            <a:off x="0" y="228600"/>
            <a:ext cx="9144000" cy="1569660"/>
          </a:xfrm>
          <a:prstGeom prst="rect">
            <a:avLst/>
          </a:prstGeom>
          <a:solidFill>
            <a:srgbClr val="000066"/>
          </a:solidFill>
          <a:ln w="9525">
            <a:noFill/>
            <a:miter lim="800000"/>
            <a:headEnd/>
            <a:tailEnd/>
          </a:ln>
          <a:effectLst/>
        </p:spPr>
        <p:txBody>
          <a:bodyPr>
            <a:spAutoFit/>
          </a:bodyPr>
          <a:lstStyle/>
          <a:p>
            <a:pPr>
              <a:spcBef>
                <a:spcPct val="50000"/>
              </a:spcBef>
            </a:pPr>
            <a:r>
              <a:rPr lang="en-US" b="1" dirty="0" smtClean="0">
                <a:solidFill>
                  <a:schemeClr val="bg1"/>
                </a:solidFill>
              </a:rPr>
              <a:t>B-</a:t>
            </a:r>
            <a:r>
              <a:rPr lang="hu-HU" b="1" dirty="0">
                <a:solidFill>
                  <a:schemeClr val="bg1"/>
                </a:solidFill>
              </a:rPr>
              <a:t>SEJT</a:t>
            </a:r>
            <a:r>
              <a:rPr lang="en-US" b="1" dirty="0">
                <a:solidFill>
                  <a:schemeClr val="bg1"/>
                </a:solidFill>
              </a:rPr>
              <a:t> A</a:t>
            </a:r>
            <a:r>
              <a:rPr lang="hu-HU" b="1" dirty="0">
                <a:solidFill>
                  <a:schemeClr val="bg1"/>
                </a:solidFill>
              </a:rPr>
              <a:t>KTIVÁCIÓ</a:t>
            </a:r>
            <a:r>
              <a:rPr lang="en-US" b="1" dirty="0">
                <a:solidFill>
                  <a:schemeClr val="bg1"/>
                </a:solidFill>
              </a:rPr>
              <a:t>:</a:t>
            </a:r>
          </a:p>
          <a:p>
            <a:pPr>
              <a:spcBef>
                <a:spcPct val="50000"/>
              </a:spcBef>
              <a:buFontTx/>
              <a:buChar char="-"/>
            </a:pPr>
            <a:r>
              <a:rPr lang="en-US" dirty="0">
                <a:solidFill>
                  <a:schemeClr val="bg1"/>
                </a:solidFill>
              </a:rPr>
              <a:t> </a:t>
            </a:r>
            <a:r>
              <a:rPr lang="hu-HU" dirty="0">
                <a:solidFill>
                  <a:schemeClr val="bg1"/>
                </a:solidFill>
              </a:rPr>
              <a:t>Másodlagos immunszervekben</a:t>
            </a:r>
          </a:p>
          <a:p>
            <a:pPr>
              <a:spcBef>
                <a:spcPct val="50000"/>
              </a:spcBef>
              <a:buFontTx/>
              <a:buChar char="-"/>
            </a:pPr>
            <a:r>
              <a:rPr lang="hu-HU" dirty="0">
                <a:solidFill>
                  <a:schemeClr val="bg1"/>
                </a:solidFill>
              </a:rPr>
              <a:t>Találkozás a megfelelő antigénnel</a:t>
            </a:r>
            <a:endParaRPr lang="en-US" dirty="0">
              <a:solidFill>
                <a:schemeClr val="bg1"/>
              </a:solidFill>
            </a:endParaRPr>
          </a:p>
        </p:txBody>
      </p:sp>
      <p:sp>
        <p:nvSpPr>
          <p:cNvPr id="61444" name="Rectangle 4"/>
          <p:cNvSpPr>
            <a:spLocks noChangeArrowheads="1"/>
          </p:cNvSpPr>
          <p:nvPr/>
        </p:nvSpPr>
        <p:spPr bwMode="auto">
          <a:xfrm>
            <a:off x="7092950" y="2276475"/>
            <a:ext cx="1727200" cy="865188"/>
          </a:xfrm>
          <a:prstGeom prst="rect">
            <a:avLst/>
          </a:prstGeom>
          <a:gradFill rotWithShape="1">
            <a:gsLst>
              <a:gs pos="0">
                <a:srgbClr val="FF99FF">
                  <a:alpha val="71001"/>
                </a:srgbClr>
              </a:gs>
              <a:gs pos="50000">
                <a:srgbClr val="FFFFFF">
                  <a:alpha val="0"/>
                </a:srgbClr>
              </a:gs>
              <a:gs pos="100000">
                <a:srgbClr val="FF99FF">
                  <a:alpha val="71001"/>
                </a:srgbClr>
              </a:gs>
            </a:gsLst>
            <a:lin ang="5400000" scaled="1"/>
          </a:gradFill>
          <a:ln w="57150">
            <a:solidFill>
              <a:srgbClr val="FF0000"/>
            </a:solidFill>
            <a:miter lim="800000"/>
            <a:headEnd/>
            <a:tailEnd/>
          </a:ln>
          <a:effectLst/>
        </p:spPr>
        <p:txBody>
          <a:bodyPr wrap="none" anchor="ctr"/>
          <a:lstStyle/>
          <a:p>
            <a:endParaRPr lang="hu-HU"/>
          </a:p>
        </p:txBody>
      </p:sp>
      <p:sp>
        <p:nvSpPr>
          <p:cNvPr id="61445" name="Rectangle 5"/>
          <p:cNvSpPr>
            <a:spLocks noChangeArrowheads="1"/>
          </p:cNvSpPr>
          <p:nvPr/>
        </p:nvSpPr>
        <p:spPr bwMode="auto">
          <a:xfrm>
            <a:off x="684213" y="4221163"/>
            <a:ext cx="1800225" cy="863600"/>
          </a:xfrm>
          <a:prstGeom prst="rect">
            <a:avLst/>
          </a:prstGeom>
          <a:gradFill rotWithShape="1">
            <a:gsLst>
              <a:gs pos="0">
                <a:srgbClr val="0099FF"/>
              </a:gs>
              <a:gs pos="50000">
                <a:srgbClr val="FFFFFF">
                  <a:alpha val="0"/>
                </a:srgbClr>
              </a:gs>
              <a:gs pos="100000">
                <a:srgbClr val="0099FF"/>
              </a:gs>
            </a:gsLst>
            <a:lin ang="5400000" scaled="1"/>
          </a:gradFill>
          <a:ln w="57150">
            <a:solidFill>
              <a:srgbClr val="FF0000"/>
            </a:solidFill>
            <a:miter lim="800000"/>
            <a:headEnd/>
            <a:tailEnd/>
          </a:ln>
          <a:effectLst/>
        </p:spPr>
        <p:txBody>
          <a:bodyPr wrap="none" anchor="ctr"/>
          <a:lstStyle/>
          <a:p>
            <a:endParaRPr lang="hu-HU"/>
          </a:p>
        </p:txBody>
      </p:sp>
      <p:grpSp>
        <p:nvGrpSpPr>
          <p:cNvPr id="3" name="Group 49"/>
          <p:cNvGrpSpPr>
            <a:grpSpLocks/>
          </p:cNvGrpSpPr>
          <p:nvPr/>
        </p:nvGrpSpPr>
        <p:grpSpPr bwMode="auto">
          <a:xfrm>
            <a:off x="0" y="5084763"/>
            <a:ext cx="3635375" cy="935037"/>
            <a:chOff x="0" y="3203"/>
            <a:chExt cx="2290" cy="589"/>
          </a:xfrm>
        </p:grpSpPr>
        <p:grpSp>
          <p:nvGrpSpPr>
            <p:cNvPr id="4" name="Group 7"/>
            <p:cNvGrpSpPr>
              <a:grpSpLocks/>
            </p:cNvGrpSpPr>
            <p:nvPr/>
          </p:nvGrpSpPr>
          <p:grpSpPr bwMode="auto">
            <a:xfrm>
              <a:off x="1474" y="3203"/>
              <a:ext cx="318" cy="453"/>
              <a:chOff x="1565" y="1026"/>
              <a:chExt cx="1723" cy="1616"/>
            </a:xfrm>
          </p:grpSpPr>
          <p:grpSp>
            <p:nvGrpSpPr>
              <p:cNvPr id="5" name="Group 8"/>
              <p:cNvGrpSpPr>
                <a:grpSpLocks/>
              </p:cNvGrpSpPr>
              <p:nvPr/>
            </p:nvGrpSpPr>
            <p:grpSpPr bwMode="auto">
              <a:xfrm>
                <a:off x="1565" y="1026"/>
                <a:ext cx="1723" cy="1616"/>
                <a:chOff x="600" y="2238"/>
                <a:chExt cx="1296" cy="1266"/>
              </a:xfrm>
            </p:grpSpPr>
            <p:sp>
              <p:nvSpPr>
                <p:cNvPr id="61449" name="Freeform 9"/>
                <p:cNvSpPr>
                  <a:spLocks/>
                </p:cNvSpPr>
                <p:nvPr/>
              </p:nvSpPr>
              <p:spPr bwMode="auto">
                <a:xfrm>
                  <a:off x="600" y="2238"/>
                  <a:ext cx="1296" cy="1266"/>
                </a:xfrm>
                <a:custGeom>
                  <a:avLst/>
                  <a:gdLst/>
                  <a:ahLst/>
                  <a:cxnLst>
                    <a:cxn ang="0">
                      <a:pos x="368" y="282"/>
                    </a:cxn>
                    <a:cxn ang="0">
                      <a:pos x="296" y="226"/>
                    </a:cxn>
                    <a:cxn ang="0">
                      <a:pos x="160" y="138"/>
                    </a:cxn>
                    <a:cxn ang="0">
                      <a:pos x="128" y="178"/>
                    </a:cxn>
                    <a:cxn ang="0">
                      <a:pos x="272" y="314"/>
                    </a:cxn>
                    <a:cxn ang="0">
                      <a:pos x="352" y="434"/>
                    </a:cxn>
                    <a:cxn ang="0">
                      <a:pos x="264" y="570"/>
                    </a:cxn>
                    <a:cxn ang="0">
                      <a:pos x="216" y="594"/>
                    </a:cxn>
                    <a:cxn ang="0">
                      <a:pos x="144" y="642"/>
                    </a:cxn>
                    <a:cxn ang="0">
                      <a:pos x="64" y="730"/>
                    </a:cxn>
                    <a:cxn ang="0">
                      <a:pos x="8" y="882"/>
                    </a:cxn>
                    <a:cxn ang="0">
                      <a:pos x="64" y="1018"/>
                    </a:cxn>
                    <a:cxn ang="0">
                      <a:pos x="120" y="962"/>
                    </a:cxn>
                    <a:cxn ang="0">
                      <a:pos x="152" y="890"/>
                    </a:cxn>
                    <a:cxn ang="0">
                      <a:pos x="384" y="786"/>
                    </a:cxn>
                    <a:cxn ang="0">
                      <a:pos x="496" y="1218"/>
                    </a:cxn>
                    <a:cxn ang="0">
                      <a:pos x="560" y="1258"/>
                    </a:cxn>
                    <a:cxn ang="0">
                      <a:pos x="600" y="1242"/>
                    </a:cxn>
                    <a:cxn ang="0">
                      <a:pos x="528" y="1098"/>
                    </a:cxn>
                    <a:cxn ang="0">
                      <a:pos x="584" y="818"/>
                    </a:cxn>
                    <a:cxn ang="0">
                      <a:pos x="704" y="866"/>
                    </a:cxn>
                    <a:cxn ang="0">
                      <a:pos x="936" y="1122"/>
                    </a:cxn>
                    <a:cxn ang="0">
                      <a:pos x="1216" y="1202"/>
                    </a:cxn>
                    <a:cxn ang="0">
                      <a:pos x="1096" y="1018"/>
                    </a:cxn>
                    <a:cxn ang="0">
                      <a:pos x="968" y="930"/>
                    </a:cxn>
                    <a:cxn ang="0">
                      <a:pos x="872" y="794"/>
                    </a:cxn>
                    <a:cxn ang="0">
                      <a:pos x="1056" y="626"/>
                    </a:cxn>
                    <a:cxn ang="0">
                      <a:pos x="1272" y="442"/>
                    </a:cxn>
                    <a:cxn ang="0">
                      <a:pos x="1296" y="362"/>
                    </a:cxn>
                    <a:cxn ang="0">
                      <a:pos x="1256" y="258"/>
                    </a:cxn>
                    <a:cxn ang="0">
                      <a:pos x="1184" y="338"/>
                    </a:cxn>
                    <a:cxn ang="0">
                      <a:pos x="920" y="530"/>
                    </a:cxn>
                    <a:cxn ang="0">
                      <a:pos x="784" y="450"/>
                    </a:cxn>
                    <a:cxn ang="0">
                      <a:pos x="720" y="498"/>
                    </a:cxn>
                    <a:cxn ang="0">
                      <a:pos x="712" y="226"/>
                    </a:cxn>
                    <a:cxn ang="0">
                      <a:pos x="760" y="122"/>
                    </a:cxn>
                    <a:cxn ang="0">
                      <a:pos x="744" y="2"/>
                    </a:cxn>
                    <a:cxn ang="0">
                      <a:pos x="640" y="26"/>
                    </a:cxn>
                    <a:cxn ang="0">
                      <a:pos x="568" y="106"/>
                    </a:cxn>
                    <a:cxn ang="0">
                      <a:pos x="560" y="322"/>
                    </a:cxn>
                    <a:cxn ang="0">
                      <a:pos x="504" y="410"/>
                    </a:cxn>
                  </a:cxnLst>
                  <a:rect l="0" t="0" r="r" b="b"/>
                  <a:pathLst>
                    <a:path w="1296" h="1266">
                      <a:moveTo>
                        <a:pt x="504" y="410"/>
                      </a:moveTo>
                      <a:cubicBezTo>
                        <a:pt x="454" y="372"/>
                        <a:pt x="416" y="322"/>
                        <a:pt x="368" y="282"/>
                      </a:cubicBezTo>
                      <a:cubicBezTo>
                        <a:pt x="359" y="275"/>
                        <a:pt x="353" y="265"/>
                        <a:pt x="344" y="258"/>
                      </a:cubicBezTo>
                      <a:cubicBezTo>
                        <a:pt x="329" y="246"/>
                        <a:pt x="296" y="226"/>
                        <a:pt x="296" y="226"/>
                      </a:cubicBezTo>
                      <a:cubicBezTo>
                        <a:pt x="276" y="196"/>
                        <a:pt x="243" y="166"/>
                        <a:pt x="208" y="154"/>
                      </a:cubicBezTo>
                      <a:cubicBezTo>
                        <a:pt x="192" y="149"/>
                        <a:pt x="160" y="138"/>
                        <a:pt x="160" y="138"/>
                      </a:cubicBezTo>
                      <a:cubicBezTo>
                        <a:pt x="147" y="141"/>
                        <a:pt x="128" y="135"/>
                        <a:pt x="120" y="146"/>
                      </a:cubicBezTo>
                      <a:cubicBezTo>
                        <a:pt x="113" y="155"/>
                        <a:pt x="123" y="168"/>
                        <a:pt x="128" y="178"/>
                      </a:cubicBezTo>
                      <a:cubicBezTo>
                        <a:pt x="151" y="225"/>
                        <a:pt x="151" y="220"/>
                        <a:pt x="184" y="242"/>
                      </a:cubicBezTo>
                      <a:cubicBezTo>
                        <a:pt x="207" y="277"/>
                        <a:pt x="244" y="286"/>
                        <a:pt x="272" y="314"/>
                      </a:cubicBezTo>
                      <a:cubicBezTo>
                        <a:pt x="288" y="330"/>
                        <a:pt x="320" y="362"/>
                        <a:pt x="320" y="362"/>
                      </a:cubicBezTo>
                      <a:cubicBezTo>
                        <a:pt x="329" y="388"/>
                        <a:pt x="343" y="408"/>
                        <a:pt x="352" y="434"/>
                      </a:cubicBezTo>
                      <a:cubicBezTo>
                        <a:pt x="346" y="463"/>
                        <a:pt x="342" y="536"/>
                        <a:pt x="312" y="554"/>
                      </a:cubicBezTo>
                      <a:cubicBezTo>
                        <a:pt x="298" y="563"/>
                        <a:pt x="280" y="565"/>
                        <a:pt x="264" y="570"/>
                      </a:cubicBezTo>
                      <a:cubicBezTo>
                        <a:pt x="255" y="573"/>
                        <a:pt x="249" y="582"/>
                        <a:pt x="240" y="586"/>
                      </a:cubicBezTo>
                      <a:cubicBezTo>
                        <a:pt x="232" y="590"/>
                        <a:pt x="223" y="590"/>
                        <a:pt x="216" y="594"/>
                      </a:cubicBezTo>
                      <a:cubicBezTo>
                        <a:pt x="199" y="603"/>
                        <a:pt x="184" y="615"/>
                        <a:pt x="168" y="626"/>
                      </a:cubicBezTo>
                      <a:cubicBezTo>
                        <a:pt x="160" y="631"/>
                        <a:pt x="144" y="642"/>
                        <a:pt x="144" y="642"/>
                      </a:cubicBezTo>
                      <a:cubicBezTo>
                        <a:pt x="89" y="725"/>
                        <a:pt x="177" y="601"/>
                        <a:pt x="96" y="682"/>
                      </a:cubicBezTo>
                      <a:cubicBezTo>
                        <a:pt x="82" y="696"/>
                        <a:pt x="75" y="714"/>
                        <a:pt x="64" y="730"/>
                      </a:cubicBezTo>
                      <a:cubicBezTo>
                        <a:pt x="40" y="766"/>
                        <a:pt x="41" y="819"/>
                        <a:pt x="24" y="858"/>
                      </a:cubicBezTo>
                      <a:cubicBezTo>
                        <a:pt x="20" y="867"/>
                        <a:pt x="12" y="873"/>
                        <a:pt x="8" y="882"/>
                      </a:cubicBezTo>
                      <a:cubicBezTo>
                        <a:pt x="4" y="890"/>
                        <a:pt x="3" y="898"/>
                        <a:pt x="0" y="906"/>
                      </a:cubicBezTo>
                      <a:cubicBezTo>
                        <a:pt x="15" y="951"/>
                        <a:pt x="14" y="1001"/>
                        <a:pt x="64" y="1018"/>
                      </a:cubicBezTo>
                      <a:cubicBezTo>
                        <a:pt x="80" y="1007"/>
                        <a:pt x="96" y="997"/>
                        <a:pt x="112" y="986"/>
                      </a:cubicBezTo>
                      <a:cubicBezTo>
                        <a:pt x="119" y="981"/>
                        <a:pt x="116" y="970"/>
                        <a:pt x="120" y="962"/>
                      </a:cubicBezTo>
                      <a:cubicBezTo>
                        <a:pt x="124" y="953"/>
                        <a:pt x="132" y="947"/>
                        <a:pt x="136" y="938"/>
                      </a:cubicBezTo>
                      <a:cubicBezTo>
                        <a:pt x="143" y="923"/>
                        <a:pt x="147" y="906"/>
                        <a:pt x="152" y="890"/>
                      </a:cubicBezTo>
                      <a:cubicBezTo>
                        <a:pt x="183" y="797"/>
                        <a:pt x="200" y="693"/>
                        <a:pt x="304" y="658"/>
                      </a:cubicBezTo>
                      <a:cubicBezTo>
                        <a:pt x="371" y="675"/>
                        <a:pt x="374" y="728"/>
                        <a:pt x="384" y="786"/>
                      </a:cubicBezTo>
                      <a:cubicBezTo>
                        <a:pt x="388" y="915"/>
                        <a:pt x="367" y="1041"/>
                        <a:pt x="432" y="1154"/>
                      </a:cubicBezTo>
                      <a:cubicBezTo>
                        <a:pt x="449" y="1183"/>
                        <a:pt x="475" y="1192"/>
                        <a:pt x="496" y="1218"/>
                      </a:cubicBezTo>
                      <a:cubicBezTo>
                        <a:pt x="502" y="1225"/>
                        <a:pt x="504" y="1237"/>
                        <a:pt x="512" y="1242"/>
                      </a:cubicBezTo>
                      <a:cubicBezTo>
                        <a:pt x="526" y="1251"/>
                        <a:pt x="544" y="1253"/>
                        <a:pt x="560" y="1258"/>
                      </a:cubicBezTo>
                      <a:cubicBezTo>
                        <a:pt x="568" y="1261"/>
                        <a:pt x="584" y="1266"/>
                        <a:pt x="584" y="1266"/>
                      </a:cubicBezTo>
                      <a:cubicBezTo>
                        <a:pt x="589" y="1258"/>
                        <a:pt x="598" y="1251"/>
                        <a:pt x="600" y="1242"/>
                      </a:cubicBezTo>
                      <a:cubicBezTo>
                        <a:pt x="603" y="1227"/>
                        <a:pt x="581" y="1204"/>
                        <a:pt x="576" y="1194"/>
                      </a:cubicBezTo>
                      <a:cubicBezTo>
                        <a:pt x="560" y="1162"/>
                        <a:pt x="544" y="1130"/>
                        <a:pt x="528" y="1098"/>
                      </a:cubicBezTo>
                      <a:cubicBezTo>
                        <a:pt x="518" y="1078"/>
                        <a:pt x="515" y="1044"/>
                        <a:pt x="512" y="1026"/>
                      </a:cubicBezTo>
                      <a:cubicBezTo>
                        <a:pt x="517" y="943"/>
                        <a:pt x="489" y="842"/>
                        <a:pt x="584" y="818"/>
                      </a:cubicBezTo>
                      <a:cubicBezTo>
                        <a:pt x="590" y="819"/>
                        <a:pt x="643" y="825"/>
                        <a:pt x="656" y="834"/>
                      </a:cubicBezTo>
                      <a:cubicBezTo>
                        <a:pt x="716" y="874"/>
                        <a:pt x="647" y="847"/>
                        <a:pt x="704" y="866"/>
                      </a:cubicBezTo>
                      <a:cubicBezTo>
                        <a:pt x="724" y="896"/>
                        <a:pt x="745" y="893"/>
                        <a:pt x="768" y="922"/>
                      </a:cubicBezTo>
                      <a:cubicBezTo>
                        <a:pt x="817" y="985"/>
                        <a:pt x="854" y="1095"/>
                        <a:pt x="936" y="1122"/>
                      </a:cubicBezTo>
                      <a:cubicBezTo>
                        <a:pt x="1006" y="1174"/>
                        <a:pt x="1067" y="1196"/>
                        <a:pt x="1152" y="1210"/>
                      </a:cubicBezTo>
                      <a:cubicBezTo>
                        <a:pt x="1173" y="1207"/>
                        <a:pt x="1196" y="1210"/>
                        <a:pt x="1216" y="1202"/>
                      </a:cubicBezTo>
                      <a:cubicBezTo>
                        <a:pt x="1265" y="1183"/>
                        <a:pt x="1209" y="1107"/>
                        <a:pt x="1184" y="1090"/>
                      </a:cubicBezTo>
                      <a:cubicBezTo>
                        <a:pt x="1163" y="1059"/>
                        <a:pt x="1131" y="1030"/>
                        <a:pt x="1096" y="1018"/>
                      </a:cubicBezTo>
                      <a:cubicBezTo>
                        <a:pt x="1069" y="991"/>
                        <a:pt x="1048" y="981"/>
                        <a:pt x="1016" y="962"/>
                      </a:cubicBezTo>
                      <a:cubicBezTo>
                        <a:pt x="1000" y="952"/>
                        <a:pt x="968" y="930"/>
                        <a:pt x="968" y="930"/>
                      </a:cubicBezTo>
                      <a:cubicBezTo>
                        <a:pt x="946" y="896"/>
                        <a:pt x="905" y="880"/>
                        <a:pt x="888" y="842"/>
                      </a:cubicBezTo>
                      <a:cubicBezTo>
                        <a:pt x="881" y="827"/>
                        <a:pt x="872" y="794"/>
                        <a:pt x="872" y="794"/>
                      </a:cubicBezTo>
                      <a:cubicBezTo>
                        <a:pt x="879" y="750"/>
                        <a:pt x="877" y="728"/>
                        <a:pt x="920" y="714"/>
                      </a:cubicBezTo>
                      <a:cubicBezTo>
                        <a:pt x="953" y="665"/>
                        <a:pt x="1003" y="644"/>
                        <a:pt x="1056" y="626"/>
                      </a:cubicBezTo>
                      <a:cubicBezTo>
                        <a:pt x="1097" y="612"/>
                        <a:pt x="1147" y="562"/>
                        <a:pt x="1184" y="538"/>
                      </a:cubicBezTo>
                      <a:cubicBezTo>
                        <a:pt x="1202" y="502"/>
                        <a:pt x="1238" y="464"/>
                        <a:pt x="1272" y="442"/>
                      </a:cubicBezTo>
                      <a:cubicBezTo>
                        <a:pt x="1275" y="431"/>
                        <a:pt x="1277" y="421"/>
                        <a:pt x="1280" y="410"/>
                      </a:cubicBezTo>
                      <a:cubicBezTo>
                        <a:pt x="1285" y="394"/>
                        <a:pt x="1296" y="362"/>
                        <a:pt x="1296" y="362"/>
                      </a:cubicBezTo>
                      <a:cubicBezTo>
                        <a:pt x="1293" y="343"/>
                        <a:pt x="1295" y="324"/>
                        <a:pt x="1288" y="306"/>
                      </a:cubicBezTo>
                      <a:cubicBezTo>
                        <a:pt x="1281" y="288"/>
                        <a:pt x="1256" y="258"/>
                        <a:pt x="1256" y="258"/>
                      </a:cubicBezTo>
                      <a:cubicBezTo>
                        <a:pt x="1251" y="260"/>
                        <a:pt x="1205" y="282"/>
                        <a:pt x="1200" y="290"/>
                      </a:cubicBezTo>
                      <a:cubicBezTo>
                        <a:pt x="1191" y="304"/>
                        <a:pt x="1193" y="324"/>
                        <a:pt x="1184" y="338"/>
                      </a:cubicBezTo>
                      <a:cubicBezTo>
                        <a:pt x="1156" y="379"/>
                        <a:pt x="1121" y="450"/>
                        <a:pt x="1072" y="466"/>
                      </a:cubicBezTo>
                      <a:cubicBezTo>
                        <a:pt x="1029" y="531"/>
                        <a:pt x="994" y="523"/>
                        <a:pt x="920" y="530"/>
                      </a:cubicBezTo>
                      <a:cubicBezTo>
                        <a:pt x="846" y="515"/>
                        <a:pt x="863" y="490"/>
                        <a:pt x="856" y="410"/>
                      </a:cubicBezTo>
                      <a:cubicBezTo>
                        <a:pt x="810" y="425"/>
                        <a:pt x="812" y="417"/>
                        <a:pt x="784" y="450"/>
                      </a:cubicBezTo>
                      <a:cubicBezTo>
                        <a:pt x="778" y="457"/>
                        <a:pt x="776" y="468"/>
                        <a:pt x="768" y="474"/>
                      </a:cubicBezTo>
                      <a:cubicBezTo>
                        <a:pt x="754" y="485"/>
                        <a:pt x="735" y="488"/>
                        <a:pt x="720" y="498"/>
                      </a:cubicBezTo>
                      <a:cubicBezTo>
                        <a:pt x="677" y="489"/>
                        <a:pt x="664" y="486"/>
                        <a:pt x="640" y="450"/>
                      </a:cubicBezTo>
                      <a:cubicBezTo>
                        <a:pt x="649" y="370"/>
                        <a:pt x="672" y="296"/>
                        <a:pt x="712" y="226"/>
                      </a:cubicBezTo>
                      <a:cubicBezTo>
                        <a:pt x="723" y="207"/>
                        <a:pt x="735" y="190"/>
                        <a:pt x="744" y="170"/>
                      </a:cubicBezTo>
                      <a:cubicBezTo>
                        <a:pt x="751" y="155"/>
                        <a:pt x="760" y="122"/>
                        <a:pt x="760" y="122"/>
                      </a:cubicBezTo>
                      <a:cubicBezTo>
                        <a:pt x="757" y="90"/>
                        <a:pt x="756" y="58"/>
                        <a:pt x="752" y="26"/>
                      </a:cubicBezTo>
                      <a:cubicBezTo>
                        <a:pt x="751" y="18"/>
                        <a:pt x="752" y="3"/>
                        <a:pt x="744" y="2"/>
                      </a:cubicBezTo>
                      <a:cubicBezTo>
                        <a:pt x="727" y="0"/>
                        <a:pt x="712" y="13"/>
                        <a:pt x="696" y="18"/>
                      </a:cubicBezTo>
                      <a:cubicBezTo>
                        <a:pt x="678" y="24"/>
                        <a:pt x="659" y="23"/>
                        <a:pt x="640" y="26"/>
                      </a:cubicBezTo>
                      <a:cubicBezTo>
                        <a:pt x="598" y="40"/>
                        <a:pt x="621" y="27"/>
                        <a:pt x="584" y="82"/>
                      </a:cubicBezTo>
                      <a:cubicBezTo>
                        <a:pt x="579" y="90"/>
                        <a:pt x="568" y="106"/>
                        <a:pt x="568" y="106"/>
                      </a:cubicBezTo>
                      <a:cubicBezTo>
                        <a:pt x="550" y="178"/>
                        <a:pt x="568" y="90"/>
                        <a:pt x="568" y="210"/>
                      </a:cubicBezTo>
                      <a:cubicBezTo>
                        <a:pt x="568" y="247"/>
                        <a:pt x="564" y="285"/>
                        <a:pt x="560" y="322"/>
                      </a:cubicBezTo>
                      <a:cubicBezTo>
                        <a:pt x="560" y="324"/>
                        <a:pt x="550" y="378"/>
                        <a:pt x="544" y="386"/>
                      </a:cubicBezTo>
                      <a:cubicBezTo>
                        <a:pt x="538" y="394"/>
                        <a:pt x="484" y="410"/>
                        <a:pt x="504" y="410"/>
                      </a:cubicBezTo>
                      <a:close/>
                    </a:path>
                  </a:pathLst>
                </a:custGeom>
                <a:solidFill>
                  <a:srgbClr val="FFFF00"/>
                </a:solidFill>
                <a:ln w="9525">
                  <a:solidFill>
                    <a:schemeClr val="tx1"/>
                  </a:solidFill>
                  <a:round/>
                  <a:headEnd/>
                  <a:tailEnd/>
                </a:ln>
                <a:effectLst/>
              </p:spPr>
              <p:txBody>
                <a:bodyPr/>
                <a:lstStyle/>
                <a:p>
                  <a:endParaRPr lang="hu-HU"/>
                </a:p>
              </p:txBody>
            </p:sp>
            <p:sp>
              <p:nvSpPr>
                <p:cNvPr id="61450" name="Oval 10"/>
                <p:cNvSpPr>
                  <a:spLocks noChangeArrowheads="1"/>
                </p:cNvSpPr>
                <p:nvPr/>
              </p:nvSpPr>
              <p:spPr bwMode="auto">
                <a:xfrm>
                  <a:off x="1111" y="2840"/>
                  <a:ext cx="181" cy="136"/>
                </a:xfrm>
                <a:prstGeom prst="ellipse">
                  <a:avLst/>
                </a:prstGeom>
                <a:solidFill>
                  <a:srgbClr val="FFFF00"/>
                </a:solidFill>
                <a:ln w="9525">
                  <a:solidFill>
                    <a:schemeClr val="tx1"/>
                  </a:solidFill>
                  <a:round/>
                  <a:headEnd/>
                  <a:tailEnd/>
                </a:ln>
                <a:effectLst/>
              </p:spPr>
              <p:txBody>
                <a:bodyPr wrap="none" anchor="ctr"/>
                <a:lstStyle/>
                <a:p>
                  <a:endParaRPr lang="hu-HU"/>
                </a:p>
              </p:txBody>
            </p:sp>
          </p:grpSp>
          <p:grpSp>
            <p:nvGrpSpPr>
              <p:cNvPr id="6" name="Group 11"/>
              <p:cNvGrpSpPr>
                <a:grpSpLocks/>
              </p:cNvGrpSpPr>
              <p:nvPr/>
            </p:nvGrpSpPr>
            <p:grpSpPr bwMode="auto">
              <a:xfrm>
                <a:off x="2109" y="1570"/>
                <a:ext cx="227" cy="227"/>
                <a:chOff x="2109" y="1570"/>
                <a:chExt cx="227" cy="227"/>
              </a:xfrm>
            </p:grpSpPr>
            <p:sp>
              <p:nvSpPr>
                <p:cNvPr id="61452" name="AutoShape 12"/>
                <p:cNvSpPr>
                  <a:spLocks noChangeArrowheads="1"/>
                </p:cNvSpPr>
                <p:nvPr/>
              </p:nvSpPr>
              <p:spPr bwMode="auto">
                <a:xfrm rot="-2876784">
                  <a:off x="2120" y="1630"/>
                  <a:ext cx="46" cy="45"/>
                </a:xfrm>
                <a:prstGeom prst="roundRect">
                  <a:avLst>
                    <a:gd name="adj" fmla="val 46324"/>
                  </a:avLst>
                </a:prstGeom>
                <a:solidFill>
                  <a:srgbClr val="FF0000"/>
                </a:solidFill>
                <a:ln w="9525">
                  <a:solidFill>
                    <a:srgbClr val="FF0000"/>
                  </a:solidFill>
                  <a:round/>
                  <a:headEnd/>
                  <a:tailEnd/>
                </a:ln>
                <a:effectLst/>
              </p:spPr>
              <p:txBody>
                <a:bodyPr wrap="none" anchor="ctr"/>
                <a:lstStyle/>
                <a:p>
                  <a:endParaRPr lang="hu-HU"/>
                </a:p>
              </p:txBody>
            </p:sp>
            <p:sp>
              <p:nvSpPr>
                <p:cNvPr id="61453" name="Oval 13"/>
                <p:cNvSpPr>
                  <a:spLocks noChangeArrowheads="1"/>
                </p:cNvSpPr>
                <p:nvPr/>
              </p:nvSpPr>
              <p:spPr bwMode="auto">
                <a:xfrm>
                  <a:off x="2109" y="1570"/>
                  <a:ext cx="227" cy="227"/>
                </a:xfrm>
                <a:prstGeom prst="ellipse">
                  <a:avLst/>
                </a:prstGeom>
                <a:noFill/>
                <a:ln w="9525">
                  <a:solidFill>
                    <a:schemeClr val="tx1"/>
                  </a:solidFill>
                  <a:round/>
                  <a:headEnd/>
                  <a:tailEnd/>
                </a:ln>
                <a:effectLst/>
              </p:spPr>
              <p:txBody>
                <a:bodyPr wrap="none" anchor="ctr"/>
                <a:lstStyle/>
                <a:p>
                  <a:endParaRPr lang="hu-HU"/>
                </a:p>
              </p:txBody>
            </p:sp>
            <p:sp>
              <p:nvSpPr>
                <p:cNvPr id="61454" name="AutoShape 14"/>
                <p:cNvSpPr>
                  <a:spLocks noChangeArrowheads="1"/>
                </p:cNvSpPr>
                <p:nvPr/>
              </p:nvSpPr>
              <p:spPr bwMode="auto">
                <a:xfrm rot="-2876784">
                  <a:off x="2211" y="1585"/>
                  <a:ext cx="45" cy="45"/>
                </a:xfrm>
                <a:prstGeom prst="roundRect">
                  <a:avLst>
                    <a:gd name="adj" fmla="val 46324"/>
                  </a:avLst>
                </a:prstGeom>
                <a:solidFill>
                  <a:srgbClr val="FF0000"/>
                </a:solidFill>
                <a:ln w="9525">
                  <a:solidFill>
                    <a:srgbClr val="FF0000"/>
                  </a:solidFill>
                  <a:round/>
                  <a:headEnd/>
                  <a:tailEnd/>
                </a:ln>
                <a:effectLst/>
              </p:spPr>
              <p:txBody>
                <a:bodyPr wrap="none" anchor="ctr"/>
                <a:lstStyle/>
                <a:p>
                  <a:endParaRPr lang="hu-HU"/>
                </a:p>
              </p:txBody>
            </p:sp>
            <p:sp>
              <p:nvSpPr>
                <p:cNvPr id="61455" name="AutoShape 15"/>
                <p:cNvSpPr>
                  <a:spLocks noChangeArrowheads="1"/>
                </p:cNvSpPr>
                <p:nvPr/>
              </p:nvSpPr>
              <p:spPr bwMode="auto">
                <a:xfrm rot="-2876784">
                  <a:off x="2200" y="1661"/>
                  <a:ext cx="45" cy="45"/>
                </a:xfrm>
                <a:prstGeom prst="roundRect">
                  <a:avLst>
                    <a:gd name="adj" fmla="val 46324"/>
                  </a:avLst>
                </a:prstGeom>
                <a:solidFill>
                  <a:srgbClr val="FF0000"/>
                </a:solidFill>
                <a:ln w="9525">
                  <a:solidFill>
                    <a:srgbClr val="FF0000"/>
                  </a:solidFill>
                  <a:round/>
                  <a:headEnd/>
                  <a:tailEnd/>
                </a:ln>
                <a:effectLst/>
              </p:spPr>
              <p:txBody>
                <a:bodyPr wrap="none" anchor="ctr"/>
                <a:lstStyle/>
                <a:p>
                  <a:endParaRPr lang="hu-HU"/>
                </a:p>
              </p:txBody>
            </p:sp>
            <p:sp>
              <p:nvSpPr>
                <p:cNvPr id="61456" name="AutoShape 16"/>
                <p:cNvSpPr>
                  <a:spLocks noChangeArrowheads="1"/>
                </p:cNvSpPr>
                <p:nvPr/>
              </p:nvSpPr>
              <p:spPr bwMode="auto">
                <a:xfrm rot="-2876784">
                  <a:off x="2154" y="1706"/>
                  <a:ext cx="45" cy="45"/>
                </a:xfrm>
                <a:prstGeom prst="roundRect">
                  <a:avLst>
                    <a:gd name="adj" fmla="val 46324"/>
                  </a:avLst>
                </a:prstGeom>
                <a:solidFill>
                  <a:srgbClr val="FF0000"/>
                </a:solidFill>
                <a:ln w="9525">
                  <a:solidFill>
                    <a:srgbClr val="FF0000"/>
                  </a:solidFill>
                  <a:round/>
                  <a:headEnd/>
                  <a:tailEnd/>
                </a:ln>
                <a:effectLst/>
              </p:spPr>
              <p:txBody>
                <a:bodyPr wrap="none" anchor="ctr"/>
                <a:lstStyle/>
                <a:p>
                  <a:endParaRPr lang="hu-HU"/>
                </a:p>
              </p:txBody>
            </p:sp>
            <p:sp>
              <p:nvSpPr>
                <p:cNvPr id="61457" name="AutoShape 17"/>
                <p:cNvSpPr>
                  <a:spLocks noChangeArrowheads="1"/>
                </p:cNvSpPr>
                <p:nvPr/>
              </p:nvSpPr>
              <p:spPr bwMode="auto">
                <a:xfrm rot="-2876784">
                  <a:off x="2245" y="1706"/>
                  <a:ext cx="45" cy="45"/>
                </a:xfrm>
                <a:prstGeom prst="roundRect">
                  <a:avLst>
                    <a:gd name="adj" fmla="val 46324"/>
                  </a:avLst>
                </a:prstGeom>
                <a:solidFill>
                  <a:srgbClr val="FF0000"/>
                </a:solidFill>
                <a:ln w="9525">
                  <a:solidFill>
                    <a:srgbClr val="FF0000"/>
                  </a:solidFill>
                  <a:round/>
                  <a:headEnd/>
                  <a:tailEnd/>
                </a:ln>
                <a:effectLst/>
              </p:spPr>
              <p:txBody>
                <a:bodyPr wrap="none" anchor="ctr"/>
                <a:lstStyle/>
                <a:p>
                  <a:endParaRPr lang="hu-HU"/>
                </a:p>
              </p:txBody>
            </p:sp>
          </p:grpSp>
        </p:grpSp>
        <p:grpSp>
          <p:nvGrpSpPr>
            <p:cNvPr id="7" name="Group 18"/>
            <p:cNvGrpSpPr>
              <a:grpSpLocks/>
            </p:cNvGrpSpPr>
            <p:nvPr/>
          </p:nvGrpSpPr>
          <p:grpSpPr bwMode="auto">
            <a:xfrm>
              <a:off x="975" y="3203"/>
              <a:ext cx="318" cy="453"/>
              <a:chOff x="1565" y="1026"/>
              <a:chExt cx="1723" cy="1616"/>
            </a:xfrm>
          </p:grpSpPr>
          <p:grpSp>
            <p:nvGrpSpPr>
              <p:cNvPr id="8" name="Group 19"/>
              <p:cNvGrpSpPr>
                <a:grpSpLocks/>
              </p:cNvGrpSpPr>
              <p:nvPr/>
            </p:nvGrpSpPr>
            <p:grpSpPr bwMode="auto">
              <a:xfrm>
                <a:off x="1565" y="1026"/>
                <a:ext cx="1723" cy="1616"/>
                <a:chOff x="600" y="2238"/>
                <a:chExt cx="1296" cy="1266"/>
              </a:xfrm>
            </p:grpSpPr>
            <p:sp>
              <p:nvSpPr>
                <p:cNvPr id="61460" name="Freeform 20"/>
                <p:cNvSpPr>
                  <a:spLocks/>
                </p:cNvSpPr>
                <p:nvPr/>
              </p:nvSpPr>
              <p:spPr bwMode="auto">
                <a:xfrm>
                  <a:off x="600" y="2238"/>
                  <a:ext cx="1296" cy="1266"/>
                </a:xfrm>
                <a:custGeom>
                  <a:avLst/>
                  <a:gdLst/>
                  <a:ahLst/>
                  <a:cxnLst>
                    <a:cxn ang="0">
                      <a:pos x="368" y="282"/>
                    </a:cxn>
                    <a:cxn ang="0">
                      <a:pos x="296" y="226"/>
                    </a:cxn>
                    <a:cxn ang="0">
                      <a:pos x="160" y="138"/>
                    </a:cxn>
                    <a:cxn ang="0">
                      <a:pos x="128" y="178"/>
                    </a:cxn>
                    <a:cxn ang="0">
                      <a:pos x="272" y="314"/>
                    </a:cxn>
                    <a:cxn ang="0">
                      <a:pos x="352" y="434"/>
                    </a:cxn>
                    <a:cxn ang="0">
                      <a:pos x="264" y="570"/>
                    </a:cxn>
                    <a:cxn ang="0">
                      <a:pos x="216" y="594"/>
                    </a:cxn>
                    <a:cxn ang="0">
                      <a:pos x="144" y="642"/>
                    </a:cxn>
                    <a:cxn ang="0">
                      <a:pos x="64" y="730"/>
                    </a:cxn>
                    <a:cxn ang="0">
                      <a:pos x="8" y="882"/>
                    </a:cxn>
                    <a:cxn ang="0">
                      <a:pos x="64" y="1018"/>
                    </a:cxn>
                    <a:cxn ang="0">
                      <a:pos x="120" y="962"/>
                    </a:cxn>
                    <a:cxn ang="0">
                      <a:pos x="152" y="890"/>
                    </a:cxn>
                    <a:cxn ang="0">
                      <a:pos x="384" y="786"/>
                    </a:cxn>
                    <a:cxn ang="0">
                      <a:pos x="496" y="1218"/>
                    </a:cxn>
                    <a:cxn ang="0">
                      <a:pos x="560" y="1258"/>
                    </a:cxn>
                    <a:cxn ang="0">
                      <a:pos x="600" y="1242"/>
                    </a:cxn>
                    <a:cxn ang="0">
                      <a:pos x="528" y="1098"/>
                    </a:cxn>
                    <a:cxn ang="0">
                      <a:pos x="584" y="818"/>
                    </a:cxn>
                    <a:cxn ang="0">
                      <a:pos x="704" y="866"/>
                    </a:cxn>
                    <a:cxn ang="0">
                      <a:pos x="936" y="1122"/>
                    </a:cxn>
                    <a:cxn ang="0">
                      <a:pos x="1216" y="1202"/>
                    </a:cxn>
                    <a:cxn ang="0">
                      <a:pos x="1096" y="1018"/>
                    </a:cxn>
                    <a:cxn ang="0">
                      <a:pos x="968" y="930"/>
                    </a:cxn>
                    <a:cxn ang="0">
                      <a:pos x="872" y="794"/>
                    </a:cxn>
                    <a:cxn ang="0">
                      <a:pos x="1056" y="626"/>
                    </a:cxn>
                    <a:cxn ang="0">
                      <a:pos x="1272" y="442"/>
                    </a:cxn>
                    <a:cxn ang="0">
                      <a:pos x="1296" y="362"/>
                    </a:cxn>
                    <a:cxn ang="0">
                      <a:pos x="1256" y="258"/>
                    </a:cxn>
                    <a:cxn ang="0">
                      <a:pos x="1184" y="338"/>
                    </a:cxn>
                    <a:cxn ang="0">
                      <a:pos x="920" y="530"/>
                    </a:cxn>
                    <a:cxn ang="0">
                      <a:pos x="784" y="450"/>
                    </a:cxn>
                    <a:cxn ang="0">
                      <a:pos x="720" y="498"/>
                    </a:cxn>
                    <a:cxn ang="0">
                      <a:pos x="712" y="226"/>
                    </a:cxn>
                    <a:cxn ang="0">
                      <a:pos x="760" y="122"/>
                    </a:cxn>
                    <a:cxn ang="0">
                      <a:pos x="744" y="2"/>
                    </a:cxn>
                    <a:cxn ang="0">
                      <a:pos x="640" y="26"/>
                    </a:cxn>
                    <a:cxn ang="0">
                      <a:pos x="568" y="106"/>
                    </a:cxn>
                    <a:cxn ang="0">
                      <a:pos x="560" y="322"/>
                    </a:cxn>
                    <a:cxn ang="0">
                      <a:pos x="504" y="410"/>
                    </a:cxn>
                  </a:cxnLst>
                  <a:rect l="0" t="0" r="r" b="b"/>
                  <a:pathLst>
                    <a:path w="1296" h="1266">
                      <a:moveTo>
                        <a:pt x="504" y="410"/>
                      </a:moveTo>
                      <a:cubicBezTo>
                        <a:pt x="454" y="372"/>
                        <a:pt x="416" y="322"/>
                        <a:pt x="368" y="282"/>
                      </a:cubicBezTo>
                      <a:cubicBezTo>
                        <a:pt x="359" y="275"/>
                        <a:pt x="353" y="265"/>
                        <a:pt x="344" y="258"/>
                      </a:cubicBezTo>
                      <a:cubicBezTo>
                        <a:pt x="329" y="246"/>
                        <a:pt x="296" y="226"/>
                        <a:pt x="296" y="226"/>
                      </a:cubicBezTo>
                      <a:cubicBezTo>
                        <a:pt x="276" y="196"/>
                        <a:pt x="243" y="166"/>
                        <a:pt x="208" y="154"/>
                      </a:cubicBezTo>
                      <a:cubicBezTo>
                        <a:pt x="192" y="149"/>
                        <a:pt x="160" y="138"/>
                        <a:pt x="160" y="138"/>
                      </a:cubicBezTo>
                      <a:cubicBezTo>
                        <a:pt x="147" y="141"/>
                        <a:pt x="128" y="135"/>
                        <a:pt x="120" y="146"/>
                      </a:cubicBezTo>
                      <a:cubicBezTo>
                        <a:pt x="113" y="155"/>
                        <a:pt x="123" y="168"/>
                        <a:pt x="128" y="178"/>
                      </a:cubicBezTo>
                      <a:cubicBezTo>
                        <a:pt x="151" y="225"/>
                        <a:pt x="151" y="220"/>
                        <a:pt x="184" y="242"/>
                      </a:cubicBezTo>
                      <a:cubicBezTo>
                        <a:pt x="207" y="277"/>
                        <a:pt x="244" y="286"/>
                        <a:pt x="272" y="314"/>
                      </a:cubicBezTo>
                      <a:cubicBezTo>
                        <a:pt x="288" y="330"/>
                        <a:pt x="320" y="362"/>
                        <a:pt x="320" y="362"/>
                      </a:cubicBezTo>
                      <a:cubicBezTo>
                        <a:pt x="329" y="388"/>
                        <a:pt x="343" y="408"/>
                        <a:pt x="352" y="434"/>
                      </a:cubicBezTo>
                      <a:cubicBezTo>
                        <a:pt x="346" y="463"/>
                        <a:pt x="342" y="536"/>
                        <a:pt x="312" y="554"/>
                      </a:cubicBezTo>
                      <a:cubicBezTo>
                        <a:pt x="298" y="563"/>
                        <a:pt x="280" y="565"/>
                        <a:pt x="264" y="570"/>
                      </a:cubicBezTo>
                      <a:cubicBezTo>
                        <a:pt x="255" y="573"/>
                        <a:pt x="249" y="582"/>
                        <a:pt x="240" y="586"/>
                      </a:cubicBezTo>
                      <a:cubicBezTo>
                        <a:pt x="232" y="590"/>
                        <a:pt x="223" y="590"/>
                        <a:pt x="216" y="594"/>
                      </a:cubicBezTo>
                      <a:cubicBezTo>
                        <a:pt x="199" y="603"/>
                        <a:pt x="184" y="615"/>
                        <a:pt x="168" y="626"/>
                      </a:cubicBezTo>
                      <a:cubicBezTo>
                        <a:pt x="160" y="631"/>
                        <a:pt x="144" y="642"/>
                        <a:pt x="144" y="642"/>
                      </a:cubicBezTo>
                      <a:cubicBezTo>
                        <a:pt x="89" y="725"/>
                        <a:pt x="177" y="601"/>
                        <a:pt x="96" y="682"/>
                      </a:cubicBezTo>
                      <a:cubicBezTo>
                        <a:pt x="82" y="696"/>
                        <a:pt x="75" y="714"/>
                        <a:pt x="64" y="730"/>
                      </a:cubicBezTo>
                      <a:cubicBezTo>
                        <a:pt x="40" y="766"/>
                        <a:pt x="41" y="819"/>
                        <a:pt x="24" y="858"/>
                      </a:cubicBezTo>
                      <a:cubicBezTo>
                        <a:pt x="20" y="867"/>
                        <a:pt x="12" y="873"/>
                        <a:pt x="8" y="882"/>
                      </a:cubicBezTo>
                      <a:cubicBezTo>
                        <a:pt x="4" y="890"/>
                        <a:pt x="3" y="898"/>
                        <a:pt x="0" y="906"/>
                      </a:cubicBezTo>
                      <a:cubicBezTo>
                        <a:pt x="15" y="951"/>
                        <a:pt x="14" y="1001"/>
                        <a:pt x="64" y="1018"/>
                      </a:cubicBezTo>
                      <a:cubicBezTo>
                        <a:pt x="80" y="1007"/>
                        <a:pt x="96" y="997"/>
                        <a:pt x="112" y="986"/>
                      </a:cubicBezTo>
                      <a:cubicBezTo>
                        <a:pt x="119" y="981"/>
                        <a:pt x="116" y="970"/>
                        <a:pt x="120" y="962"/>
                      </a:cubicBezTo>
                      <a:cubicBezTo>
                        <a:pt x="124" y="953"/>
                        <a:pt x="132" y="947"/>
                        <a:pt x="136" y="938"/>
                      </a:cubicBezTo>
                      <a:cubicBezTo>
                        <a:pt x="143" y="923"/>
                        <a:pt x="147" y="906"/>
                        <a:pt x="152" y="890"/>
                      </a:cubicBezTo>
                      <a:cubicBezTo>
                        <a:pt x="183" y="797"/>
                        <a:pt x="200" y="693"/>
                        <a:pt x="304" y="658"/>
                      </a:cubicBezTo>
                      <a:cubicBezTo>
                        <a:pt x="371" y="675"/>
                        <a:pt x="374" y="728"/>
                        <a:pt x="384" y="786"/>
                      </a:cubicBezTo>
                      <a:cubicBezTo>
                        <a:pt x="388" y="915"/>
                        <a:pt x="367" y="1041"/>
                        <a:pt x="432" y="1154"/>
                      </a:cubicBezTo>
                      <a:cubicBezTo>
                        <a:pt x="449" y="1183"/>
                        <a:pt x="475" y="1192"/>
                        <a:pt x="496" y="1218"/>
                      </a:cubicBezTo>
                      <a:cubicBezTo>
                        <a:pt x="502" y="1225"/>
                        <a:pt x="504" y="1237"/>
                        <a:pt x="512" y="1242"/>
                      </a:cubicBezTo>
                      <a:cubicBezTo>
                        <a:pt x="526" y="1251"/>
                        <a:pt x="544" y="1253"/>
                        <a:pt x="560" y="1258"/>
                      </a:cubicBezTo>
                      <a:cubicBezTo>
                        <a:pt x="568" y="1261"/>
                        <a:pt x="584" y="1266"/>
                        <a:pt x="584" y="1266"/>
                      </a:cubicBezTo>
                      <a:cubicBezTo>
                        <a:pt x="589" y="1258"/>
                        <a:pt x="598" y="1251"/>
                        <a:pt x="600" y="1242"/>
                      </a:cubicBezTo>
                      <a:cubicBezTo>
                        <a:pt x="603" y="1227"/>
                        <a:pt x="581" y="1204"/>
                        <a:pt x="576" y="1194"/>
                      </a:cubicBezTo>
                      <a:cubicBezTo>
                        <a:pt x="560" y="1162"/>
                        <a:pt x="544" y="1130"/>
                        <a:pt x="528" y="1098"/>
                      </a:cubicBezTo>
                      <a:cubicBezTo>
                        <a:pt x="518" y="1078"/>
                        <a:pt x="515" y="1044"/>
                        <a:pt x="512" y="1026"/>
                      </a:cubicBezTo>
                      <a:cubicBezTo>
                        <a:pt x="517" y="943"/>
                        <a:pt x="489" y="842"/>
                        <a:pt x="584" y="818"/>
                      </a:cubicBezTo>
                      <a:cubicBezTo>
                        <a:pt x="590" y="819"/>
                        <a:pt x="643" y="825"/>
                        <a:pt x="656" y="834"/>
                      </a:cubicBezTo>
                      <a:cubicBezTo>
                        <a:pt x="716" y="874"/>
                        <a:pt x="647" y="847"/>
                        <a:pt x="704" y="866"/>
                      </a:cubicBezTo>
                      <a:cubicBezTo>
                        <a:pt x="724" y="896"/>
                        <a:pt x="745" y="893"/>
                        <a:pt x="768" y="922"/>
                      </a:cubicBezTo>
                      <a:cubicBezTo>
                        <a:pt x="817" y="985"/>
                        <a:pt x="854" y="1095"/>
                        <a:pt x="936" y="1122"/>
                      </a:cubicBezTo>
                      <a:cubicBezTo>
                        <a:pt x="1006" y="1174"/>
                        <a:pt x="1067" y="1196"/>
                        <a:pt x="1152" y="1210"/>
                      </a:cubicBezTo>
                      <a:cubicBezTo>
                        <a:pt x="1173" y="1207"/>
                        <a:pt x="1196" y="1210"/>
                        <a:pt x="1216" y="1202"/>
                      </a:cubicBezTo>
                      <a:cubicBezTo>
                        <a:pt x="1265" y="1183"/>
                        <a:pt x="1209" y="1107"/>
                        <a:pt x="1184" y="1090"/>
                      </a:cubicBezTo>
                      <a:cubicBezTo>
                        <a:pt x="1163" y="1059"/>
                        <a:pt x="1131" y="1030"/>
                        <a:pt x="1096" y="1018"/>
                      </a:cubicBezTo>
                      <a:cubicBezTo>
                        <a:pt x="1069" y="991"/>
                        <a:pt x="1048" y="981"/>
                        <a:pt x="1016" y="962"/>
                      </a:cubicBezTo>
                      <a:cubicBezTo>
                        <a:pt x="1000" y="952"/>
                        <a:pt x="968" y="930"/>
                        <a:pt x="968" y="930"/>
                      </a:cubicBezTo>
                      <a:cubicBezTo>
                        <a:pt x="946" y="896"/>
                        <a:pt x="905" y="880"/>
                        <a:pt x="888" y="842"/>
                      </a:cubicBezTo>
                      <a:cubicBezTo>
                        <a:pt x="881" y="827"/>
                        <a:pt x="872" y="794"/>
                        <a:pt x="872" y="794"/>
                      </a:cubicBezTo>
                      <a:cubicBezTo>
                        <a:pt x="879" y="750"/>
                        <a:pt x="877" y="728"/>
                        <a:pt x="920" y="714"/>
                      </a:cubicBezTo>
                      <a:cubicBezTo>
                        <a:pt x="953" y="665"/>
                        <a:pt x="1003" y="644"/>
                        <a:pt x="1056" y="626"/>
                      </a:cubicBezTo>
                      <a:cubicBezTo>
                        <a:pt x="1097" y="612"/>
                        <a:pt x="1147" y="562"/>
                        <a:pt x="1184" y="538"/>
                      </a:cubicBezTo>
                      <a:cubicBezTo>
                        <a:pt x="1202" y="502"/>
                        <a:pt x="1238" y="464"/>
                        <a:pt x="1272" y="442"/>
                      </a:cubicBezTo>
                      <a:cubicBezTo>
                        <a:pt x="1275" y="431"/>
                        <a:pt x="1277" y="421"/>
                        <a:pt x="1280" y="410"/>
                      </a:cubicBezTo>
                      <a:cubicBezTo>
                        <a:pt x="1285" y="394"/>
                        <a:pt x="1296" y="362"/>
                        <a:pt x="1296" y="362"/>
                      </a:cubicBezTo>
                      <a:cubicBezTo>
                        <a:pt x="1293" y="343"/>
                        <a:pt x="1295" y="324"/>
                        <a:pt x="1288" y="306"/>
                      </a:cubicBezTo>
                      <a:cubicBezTo>
                        <a:pt x="1281" y="288"/>
                        <a:pt x="1256" y="258"/>
                        <a:pt x="1256" y="258"/>
                      </a:cubicBezTo>
                      <a:cubicBezTo>
                        <a:pt x="1251" y="260"/>
                        <a:pt x="1205" y="282"/>
                        <a:pt x="1200" y="290"/>
                      </a:cubicBezTo>
                      <a:cubicBezTo>
                        <a:pt x="1191" y="304"/>
                        <a:pt x="1193" y="324"/>
                        <a:pt x="1184" y="338"/>
                      </a:cubicBezTo>
                      <a:cubicBezTo>
                        <a:pt x="1156" y="379"/>
                        <a:pt x="1121" y="450"/>
                        <a:pt x="1072" y="466"/>
                      </a:cubicBezTo>
                      <a:cubicBezTo>
                        <a:pt x="1029" y="531"/>
                        <a:pt x="994" y="523"/>
                        <a:pt x="920" y="530"/>
                      </a:cubicBezTo>
                      <a:cubicBezTo>
                        <a:pt x="846" y="515"/>
                        <a:pt x="863" y="490"/>
                        <a:pt x="856" y="410"/>
                      </a:cubicBezTo>
                      <a:cubicBezTo>
                        <a:pt x="810" y="425"/>
                        <a:pt x="812" y="417"/>
                        <a:pt x="784" y="450"/>
                      </a:cubicBezTo>
                      <a:cubicBezTo>
                        <a:pt x="778" y="457"/>
                        <a:pt x="776" y="468"/>
                        <a:pt x="768" y="474"/>
                      </a:cubicBezTo>
                      <a:cubicBezTo>
                        <a:pt x="754" y="485"/>
                        <a:pt x="735" y="488"/>
                        <a:pt x="720" y="498"/>
                      </a:cubicBezTo>
                      <a:cubicBezTo>
                        <a:pt x="677" y="489"/>
                        <a:pt x="664" y="486"/>
                        <a:pt x="640" y="450"/>
                      </a:cubicBezTo>
                      <a:cubicBezTo>
                        <a:pt x="649" y="370"/>
                        <a:pt x="672" y="296"/>
                        <a:pt x="712" y="226"/>
                      </a:cubicBezTo>
                      <a:cubicBezTo>
                        <a:pt x="723" y="207"/>
                        <a:pt x="735" y="190"/>
                        <a:pt x="744" y="170"/>
                      </a:cubicBezTo>
                      <a:cubicBezTo>
                        <a:pt x="751" y="155"/>
                        <a:pt x="760" y="122"/>
                        <a:pt x="760" y="122"/>
                      </a:cubicBezTo>
                      <a:cubicBezTo>
                        <a:pt x="757" y="90"/>
                        <a:pt x="756" y="58"/>
                        <a:pt x="752" y="26"/>
                      </a:cubicBezTo>
                      <a:cubicBezTo>
                        <a:pt x="751" y="18"/>
                        <a:pt x="752" y="3"/>
                        <a:pt x="744" y="2"/>
                      </a:cubicBezTo>
                      <a:cubicBezTo>
                        <a:pt x="727" y="0"/>
                        <a:pt x="712" y="13"/>
                        <a:pt x="696" y="18"/>
                      </a:cubicBezTo>
                      <a:cubicBezTo>
                        <a:pt x="678" y="24"/>
                        <a:pt x="659" y="23"/>
                        <a:pt x="640" y="26"/>
                      </a:cubicBezTo>
                      <a:cubicBezTo>
                        <a:pt x="598" y="40"/>
                        <a:pt x="621" y="27"/>
                        <a:pt x="584" y="82"/>
                      </a:cubicBezTo>
                      <a:cubicBezTo>
                        <a:pt x="579" y="90"/>
                        <a:pt x="568" y="106"/>
                        <a:pt x="568" y="106"/>
                      </a:cubicBezTo>
                      <a:cubicBezTo>
                        <a:pt x="550" y="178"/>
                        <a:pt x="568" y="90"/>
                        <a:pt x="568" y="210"/>
                      </a:cubicBezTo>
                      <a:cubicBezTo>
                        <a:pt x="568" y="247"/>
                        <a:pt x="564" y="285"/>
                        <a:pt x="560" y="322"/>
                      </a:cubicBezTo>
                      <a:cubicBezTo>
                        <a:pt x="560" y="324"/>
                        <a:pt x="550" y="378"/>
                        <a:pt x="544" y="386"/>
                      </a:cubicBezTo>
                      <a:cubicBezTo>
                        <a:pt x="538" y="394"/>
                        <a:pt x="484" y="410"/>
                        <a:pt x="504" y="410"/>
                      </a:cubicBezTo>
                      <a:close/>
                    </a:path>
                  </a:pathLst>
                </a:custGeom>
                <a:solidFill>
                  <a:srgbClr val="FFFF00"/>
                </a:solidFill>
                <a:ln w="9525">
                  <a:solidFill>
                    <a:schemeClr val="tx1"/>
                  </a:solidFill>
                  <a:round/>
                  <a:headEnd/>
                  <a:tailEnd/>
                </a:ln>
                <a:effectLst/>
              </p:spPr>
              <p:txBody>
                <a:bodyPr/>
                <a:lstStyle/>
                <a:p>
                  <a:endParaRPr lang="hu-HU"/>
                </a:p>
              </p:txBody>
            </p:sp>
            <p:sp>
              <p:nvSpPr>
                <p:cNvPr id="61461" name="Oval 21"/>
                <p:cNvSpPr>
                  <a:spLocks noChangeArrowheads="1"/>
                </p:cNvSpPr>
                <p:nvPr/>
              </p:nvSpPr>
              <p:spPr bwMode="auto">
                <a:xfrm>
                  <a:off x="1111" y="2840"/>
                  <a:ext cx="181" cy="136"/>
                </a:xfrm>
                <a:prstGeom prst="ellipse">
                  <a:avLst/>
                </a:prstGeom>
                <a:solidFill>
                  <a:srgbClr val="FFFF00"/>
                </a:solidFill>
                <a:ln w="9525">
                  <a:solidFill>
                    <a:schemeClr val="tx1"/>
                  </a:solidFill>
                  <a:round/>
                  <a:headEnd/>
                  <a:tailEnd/>
                </a:ln>
                <a:effectLst/>
              </p:spPr>
              <p:txBody>
                <a:bodyPr wrap="none" anchor="ctr"/>
                <a:lstStyle/>
                <a:p>
                  <a:endParaRPr lang="hu-HU"/>
                </a:p>
              </p:txBody>
            </p:sp>
          </p:grpSp>
          <p:grpSp>
            <p:nvGrpSpPr>
              <p:cNvPr id="9" name="Group 22"/>
              <p:cNvGrpSpPr>
                <a:grpSpLocks/>
              </p:cNvGrpSpPr>
              <p:nvPr/>
            </p:nvGrpSpPr>
            <p:grpSpPr bwMode="auto">
              <a:xfrm>
                <a:off x="2109" y="1570"/>
                <a:ext cx="227" cy="227"/>
                <a:chOff x="2109" y="1570"/>
                <a:chExt cx="227" cy="227"/>
              </a:xfrm>
            </p:grpSpPr>
            <p:sp>
              <p:nvSpPr>
                <p:cNvPr id="61463" name="AutoShape 23"/>
                <p:cNvSpPr>
                  <a:spLocks noChangeArrowheads="1"/>
                </p:cNvSpPr>
                <p:nvPr/>
              </p:nvSpPr>
              <p:spPr bwMode="auto">
                <a:xfrm rot="-2876784">
                  <a:off x="2120" y="1630"/>
                  <a:ext cx="46" cy="45"/>
                </a:xfrm>
                <a:prstGeom prst="roundRect">
                  <a:avLst>
                    <a:gd name="adj" fmla="val 46324"/>
                  </a:avLst>
                </a:prstGeom>
                <a:solidFill>
                  <a:srgbClr val="FF0000"/>
                </a:solidFill>
                <a:ln w="9525">
                  <a:solidFill>
                    <a:srgbClr val="FF0000"/>
                  </a:solidFill>
                  <a:round/>
                  <a:headEnd/>
                  <a:tailEnd/>
                </a:ln>
                <a:effectLst/>
              </p:spPr>
              <p:txBody>
                <a:bodyPr wrap="none" anchor="ctr"/>
                <a:lstStyle/>
                <a:p>
                  <a:endParaRPr lang="hu-HU"/>
                </a:p>
              </p:txBody>
            </p:sp>
            <p:sp>
              <p:nvSpPr>
                <p:cNvPr id="61464" name="Oval 24"/>
                <p:cNvSpPr>
                  <a:spLocks noChangeArrowheads="1"/>
                </p:cNvSpPr>
                <p:nvPr/>
              </p:nvSpPr>
              <p:spPr bwMode="auto">
                <a:xfrm>
                  <a:off x="2109" y="1570"/>
                  <a:ext cx="227" cy="227"/>
                </a:xfrm>
                <a:prstGeom prst="ellipse">
                  <a:avLst/>
                </a:prstGeom>
                <a:noFill/>
                <a:ln w="9525">
                  <a:solidFill>
                    <a:schemeClr val="tx1"/>
                  </a:solidFill>
                  <a:round/>
                  <a:headEnd/>
                  <a:tailEnd/>
                </a:ln>
                <a:effectLst/>
              </p:spPr>
              <p:txBody>
                <a:bodyPr wrap="none" anchor="ctr"/>
                <a:lstStyle/>
                <a:p>
                  <a:endParaRPr lang="hu-HU"/>
                </a:p>
              </p:txBody>
            </p:sp>
            <p:sp>
              <p:nvSpPr>
                <p:cNvPr id="61465" name="AutoShape 25"/>
                <p:cNvSpPr>
                  <a:spLocks noChangeArrowheads="1"/>
                </p:cNvSpPr>
                <p:nvPr/>
              </p:nvSpPr>
              <p:spPr bwMode="auto">
                <a:xfrm rot="-2876784">
                  <a:off x="2211" y="1585"/>
                  <a:ext cx="45" cy="45"/>
                </a:xfrm>
                <a:prstGeom prst="roundRect">
                  <a:avLst>
                    <a:gd name="adj" fmla="val 46324"/>
                  </a:avLst>
                </a:prstGeom>
                <a:solidFill>
                  <a:srgbClr val="FF0000"/>
                </a:solidFill>
                <a:ln w="9525">
                  <a:solidFill>
                    <a:srgbClr val="FF0000"/>
                  </a:solidFill>
                  <a:round/>
                  <a:headEnd/>
                  <a:tailEnd/>
                </a:ln>
                <a:effectLst/>
              </p:spPr>
              <p:txBody>
                <a:bodyPr wrap="none" anchor="ctr"/>
                <a:lstStyle/>
                <a:p>
                  <a:endParaRPr lang="hu-HU"/>
                </a:p>
              </p:txBody>
            </p:sp>
            <p:sp>
              <p:nvSpPr>
                <p:cNvPr id="61466" name="AutoShape 26"/>
                <p:cNvSpPr>
                  <a:spLocks noChangeArrowheads="1"/>
                </p:cNvSpPr>
                <p:nvPr/>
              </p:nvSpPr>
              <p:spPr bwMode="auto">
                <a:xfrm rot="-2876784">
                  <a:off x="2200" y="1661"/>
                  <a:ext cx="45" cy="45"/>
                </a:xfrm>
                <a:prstGeom prst="roundRect">
                  <a:avLst>
                    <a:gd name="adj" fmla="val 46324"/>
                  </a:avLst>
                </a:prstGeom>
                <a:solidFill>
                  <a:srgbClr val="FF0000"/>
                </a:solidFill>
                <a:ln w="9525">
                  <a:solidFill>
                    <a:srgbClr val="FF0000"/>
                  </a:solidFill>
                  <a:round/>
                  <a:headEnd/>
                  <a:tailEnd/>
                </a:ln>
                <a:effectLst/>
              </p:spPr>
              <p:txBody>
                <a:bodyPr wrap="none" anchor="ctr"/>
                <a:lstStyle/>
                <a:p>
                  <a:endParaRPr lang="hu-HU"/>
                </a:p>
              </p:txBody>
            </p:sp>
            <p:sp>
              <p:nvSpPr>
                <p:cNvPr id="61467" name="AutoShape 27"/>
                <p:cNvSpPr>
                  <a:spLocks noChangeArrowheads="1"/>
                </p:cNvSpPr>
                <p:nvPr/>
              </p:nvSpPr>
              <p:spPr bwMode="auto">
                <a:xfrm rot="-2876784">
                  <a:off x="2154" y="1706"/>
                  <a:ext cx="45" cy="45"/>
                </a:xfrm>
                <a:prstGeom prst="roundRect">
                  <a:avLst>
                    <a:gd name="adj" fmla="val 46324"/>
                  </a:avLst>
                </a:prstGeom>
                <a:solidFill>
                  <a:srgbClr val="FF0000"/>
                </a:solidFill>
                <a:ln w="9525">
                  <a:solidFill>
                    <a:srgbClr val="FF0000"/>
                  </a:solidFill>
                  <a:round/>
                  <a:headEnd/>
                  <a:tailEnd/>
                </a:ln>
                <a:effectLst/>
              </p:spPr>
              <p:txBody>
                <a:bodyPr wrap="none" anchor="ctr"/>
                <a:lstStyle/>
                <a:p>
                  <a:endParaRPr lang="hu-HU"/>
                </a:p>
              </p:txBody>
            </p:sp>
            <p:sp>
              <p:nvSpPr>
                <p:cNvPr id="61468" name="AutoShape 28"/>
                <p:cNvSpPr>
                  <a:spLocks noChangeArrowheads="1"/>
                </p:cNvSpPr>
                <p:nvPr/>
              </p:nvSpPr>
              <p:spPr bwMode="auto">
                <a:xfrm rot="-2876784">
                  <a:off x="2245" y="1706"/>
                  <a:ext cx="45" cy="45"/>
                </a:xfrm>
                <a:prstGeom prst="roundRect">
                  <a:avLst>
                    <a:gd name="adj" fmla="val 46324"/>
                  </a:avLst>
                </a:prstGeom>
                <a:solidFill>
                  <a:srgbClr val="FF0000"/>
                </a:solidFill>
                <a:ln w="9525">
                  <a:solidFill>
                    <a:srgbClr val="FF0000"/>
                  </a:solidFill>
                  <a:round/>
                  <a:headEnd/>
                  <a:tailEnd/>
                </a:ln>
                <a:effectLst/>
              </p:spPr>
              <p:txBody>
                <a:bodyPr wrap="none" anchor="ctr"/>
                <a:lstStyle/>
                <a:p>
                  <a:endParaRPr lang="hu-HU"/>
                </a:p>
              </p:txBody>
            </p:sp>
          </p:grpSp>
        </p:grpSp>
        <p:grpSp>
          <p:nvGrpSpPr>
            <p:cNvPr id="10" name="Group 29"/>
            <p:cNvGrpSpPr>
              <a:grpSpLocks/>
            </p:cNvGrpSpPr>
            <p:nvPr/>
          </p:nvGrpSpPr>
          <p:grpSpPr bwMode="auto">
            <a:xfrm>
              <a:off x="1202" y="3339"/>
              <a:ext cx="318" cy="453"/>
              <a:chOff x="1565" y="1026"/>
              <a:chExt cx="1723" cy="1616"/>
            </a:xfrm>
          </p:grpSpPr>
          <p:grpSp>
            <p:nvGrpSpPr>
              <p:cNvPr id="11" name="Group 30"/>
              <p:cNvGrpSpPr>
                <a:grpSpLocks/>
              </p:cNvGrpSpPr>
              <p:nvPr/>
            </p:nvGrpSpPr>
            <p:grpSpPr bwMode="auto">
              <a:xfrm>
                <a:off x="1565" y="1026"/>
                <a:ext cx="1723" cy="1616"/>
                <a:chOff x="600" y="2238"/>
                <a:chExt cx="1296" cy="1266"/>
              </a:xfrm>
            </p:grpSpPr>
            <p:sp>
              <p:nvSpPr>
                <p:cNvPr id="61471" name="Freeform 31"/>
                <p:cNvSpPr>
                  <a:spLocks/>
                </p:cNvSpPr>
                <p:nvPr/>
              </p:nvSpPr>
              <p:spPr bwMode="auto">
                <a:xfrm>
                  <a:off x="600" y="2238"/>
                  <a:ext cx="1296" cy="1266"/>
                </a:xfrm>
                <a:custGeom>
                  <a:avLst/>
                  <a:gdLst/>
                  <a:ahLst/>
                  <a:cxnLst>
                    <a:cxn ang="0">
                      <a:pos x="368" y="282"/>
                    </a:cxn>
                    <a:cxn ang="0">
                      <a:pos x="296" y="226"/>
                    </a:cxn>
                    <a:cxn ang="0">
                      <a:pos x="160" y="138"/>
                    </a:cxn>
                    <a:cxn ang="0">
                      <a:pos x="128" y="178"/>
                    </a:cxn>
                    <a:cxn ang="0">
                      <a:pos x="272" y="314"/>
                    </a:cxn>
                    <a:cxn ang="0">
                      <a:pos x="352" y="434"/>
                    </a:cxn>
                    <a:cxn ang="0">
                      <a:pos x="264" y="570"/>
                    </a:cxn>
                    <a:cxn ang="0">
                      <a:pos x="216" y="594"/>
                    </a:cxn>
                    <a:cxn ang="0">
                      <a:pos x="144" y="642"/>
                    </a:cxn>
                    <a:cxn ang="0">
                      <a:pos x="64" y="730"/>
                    </a:cxn>
                    <a:cxn ang="0">
                      <a:pos x="8" y="882"/>
                    </a:cxn>
                    <a:cxn ang="0">
                      <a:pos x="64" y="1018"/>
                    </a:cxn>
                    <a:cxn ang="0">
                      <a:pos x="120" y="962"/>
                    </a:cxn>
                    <a:cxn ang="0">
                      <a:pos x="152" y="890"/>
                    </a:cxn>
                    <a:cxn ang="0">
                      <a:pos x="384" y="786"/>
                    </a:cxn>
                    <a:cxn ang="0">
                      <a:pos x="496" y="1218"/>
                    </a:cxn>
                    <a:cxn ang="0">
                      <a:pos x="560" y="1258"/>
                    </a:cxn>
                    <a:cxn ang="0">
                      <a:pos x="600" y="1242"/>
                    </a:cxn>
                    <a:cxn ang="0">
                      <a:pos x="528" y="1098"/>
                    </a:cxn>
                    <a:cxn ang="0">
                      <a:pos x="584" y="818"/>
                    </a:cxn>
                    <a:cxn ang="0">
                      <a:pos x="704" y="866"/>
                    </a:cxn>
                    <a:cxn ang="0">
                      <a:pos x="936" y="1122"/>
                    </a:cxn>
                    <a:cxn ang="0">
                      <a:pos x="1216" y="1202"/>
                    </a:cxn>
                    <a:cxn ang="0">
                      <a:pos x="1096" y="1018"/>
                    </a:cxn>
                    <a:cxn ang="0">
                      <a:pos x="968" y="930"/>
                    </a:cxn>
                    <a:cxn ang="0">
                      <a:pos x="872" y="794"/>
                    </a:cxn>
                    <a:cxn ang="0">
                      <a:pos x="1056" y="626"/>
                    </a:cxn>
                    <a:cxn ang="0">
                      <a:pos x="1272" y="442"/>
                    </a:cxn>
                    <a:cxn ang="0">
                      <a:pos x="1296" y="362"/>
                    </a:cxn>
                    <a:cxn ang="0">
                      <a:pos x="1256" y="258"/>
                    </a:cxn>
                    <a:cxn ang="0">
                      <a:pos x="1184" y="338"/>
                    </a:cxn>
                    <a:cxn ang="0">
                      <a:pos x="920" y="530"/>
                    </a:cxn>
                    <a:cxn ang="0">
                      <a:pos x="784" y="450"/>
                    </a:cxn>
                    <a:cxn ang="0">
                      <a:pos x="720" y="498"/>
                    </a:cxn>
                    <a:cxn ang="0">
                      <a:pos x="712" y="226"/>
                    </a:cxn>
                    <a:cxn ang="0">
                      <a:pos x="760" y="122"/>
                    </a:cxn>
                    <a:cxn ang="0">
                      <a:pos x="744" y="2"/>
                    </a:cxn>
                    <a:cxn ang="0">
                      <a:pos x="640" y="26"/>
                    </a:cxn>
                    <a:cxn ang="0">
                      <a:pos x="568" y="106"/>
                    </a:cxn>
                    <a:cxn ang="0">
                      <a:pos x="560" y="322"/>
                    </a:cxn>
                    <a:cxn ang="0">
                      <a:pos x="504" y="410"/>
                    </a:cxn>
                  </a:cxnLst>
                  <a:rect l="0" t="0" r="r" b="b"/>
                  <a:pathLst>
                    <a:path w="1296" h="1266">
                      <a:moveTo>
                        <a:pt x="504" y="410"/>
                      </a:moveTo>
                      <a:cubicBezTo>
                        <a:pt x="454" y="372"/>
                        <a:pt x="416" y="322"/>
                        <a:pt x="368" y="282"/>
                      </a:cubicBezTo>
                      <a:cubicBezTo>
                        <a:pt x="359" y="275"/>
                        <a:pt x="353" y="265"/>
                        <a:pt x="344" y="258"/>
                      </a:cubicBezTo>
                      <a:cubicBezTo>
                        <a:pt x="329" y="246"/>
                        <a:pt x="296" y="226"/>
                        <a:pt x="296" y="226"/>
                      </a:cubicBezTo>
                      <a:cubicBezTo>
                        <a:pt x="276" y="196"/>
                        <a:pt x="243" y="166"/>
                        <a:pt x="208" y="154"/>
                      </a:cubicBezTo>
                      <a:cubicBezTo>
                        <a:pt x="192" y="149"/>
                        <a:pt x="160" y="138"/>
                        <a:pt x="160" y="138"/>
                      </a:cubicBezTo>
                      <a:cubicBezTo>
                        <a:pt x="147" y="141"/>
                        <a:pt x="128" y="135"/>
                        <a:pt x="120" y="146"/>
                      </a:cubicBezTo>
                      <a:cubicBezTo>
                        <a:pt x="113" y="155"/>
                        <a:pt x="123" y="168"/>
                        <a:pt x="128" y="178"/>
                      </a:cubicBezTo>
                      <a:cubicBezTo>
                        <a:pt x="151" y="225"/>
                        <a:pt x="151" y="220"/>
                        <a:pt x="184" y="242"/>
                      </a:cubicBezTo>
                      <a:cubicBezTo>
                        <a:pt x="207" y="277"/>
                        <a:pt x="244" y="286"/>
                        <a:pt x="272" y="314"/>
                      </a:cubicBezTo>
                      <a:cubicBezTo>
                        <a:pt x="288" y="330"/>
                        <a:pt x="320" y="362"/>
                        <a:pt x="320" y="362"/>
                      </a:cubicBezTo>
                      <a:cubicBezTo>
                        <a:pt x="329" y="388"/>
                        <a:pt x="343" y="408"/>
                        <a:pt x="352" y="434"/>
                      </a:cubicBezTo>
                      <a:cubicBezTo>
                        <a:pt x="346" y="463"/>
                        <a:pt x="342" y="536"/>
                        <a:pt x="312" y="554"/>
                      </a:cubicBezTo>
                      <a:cubicBezTo>
                        <a:pt x="298" y="563"/>
                        <a:pt x="280" y="565"/>
                        <a:pt x="264" y="570"/>
                      </a:cubicBezTo>
                      <a:cubicBezTo>
                        <a:pt x="255" y="573"/>
                        <a:pt x="249" y="582"/>
                        <a:pt x="240" y="586"/>
                      </a:cubicBezTo>
                      <a:cubicBezTo>
                        <a:pt x="232" y="590"/>
                        <a:pt x="223" y="590"/>
                        <a:pt x="216" y="594"/>
                      </a:cubicBezTo>
                      <a:cubicBezTo>
                        <a:pt x="199" y="603"/>
                        <a:pt x="184" y="615"/>
                        <a:pt x="168" y="626"/>
                      </a:cubicBezTo>
                      <a:cubicBezTo>
                        <a:pt x="160" y="631"/>
                        <a:pt x="144" y="642"/>
                        <a:pt x="144" y="642"/>
                      </a:cubicBezTo>
                      <a:cubicBezTo>
                        <a:pt x="89" y="725"/>
                        <a:pt x="177" y="601"/>
                        <a:pt x="96" y="682"/>
                      </a:cubicBezTo>
                      <a:cubicBezTo>
                        <a:pt x="82" y="696"/>
                        <a:pt x="75" y="714"/>
                        <a:pt x="64" y="730"/>
                      </a:cubicBezTo>
                      <a:cubicBezTo>
                        <a:pt x="40" y="766"/>
                        <a:pt x="41" y="819"/>
                        <a:pt x="24" y="858"/>
                      </a:cubicBezTo>
                      <a:cubicBezTo>
                        <a:pt x="20" y="867"/>
                        <a:pt x="12" y="873"/>
                        <a:pt x="8" y="882"/>
                      </a:cubicBezTo>
                      <a:cubicBezTo>
                        <a:pt x="4" y="890"/>
                        <a:pt x="3" y="898"/>
                        <a:pt x="0" y="906"/>
                      </a:cubicBezTo>
                      <a:cubicBezTo>
                        <a:pt x="15" y="951"/>
                        <a:pt x="14" y="1001"/>
                        <a:pt x="64" y="1018"/>
                      </a:cubicBezTo>
                      <a:cubicBezTo>
                        <a:pt x="80" y="1007"/>
                        <a:pt x="96" y="997"/>
                        <a:pt x="112" y="986"/>
                      </a:cubicBezTo>
                      <a:cubicBezTo>
                        <a:pt x="119" y="981"/>
                        <a:pt x="116" y="970"/>
                        <a:pt x="120" y="962"/>
                      </a:cubicBezTo>
                      <a:cubicBezTo>
                        <a:pt x="124" y="953"/>
                        <a:pt x="132" y="947"/>
                        <a:pt x="136" y="938"/>
                      </a:cubicBezTo>
                      <a:cubicBezTo>
                        <a:pt x="143" y="923"/>
                        <a:pt x="147" y="906"/>
                        <a:pt x="152" y="890"/>
                      </a:cubicBezTo>
                      <a:cubicBezTo>
                        <a:pt x="183" y="797"/>
                        <a:pt x="200" y="693"/>
                        <a:pt x="304" y="658"/>
                      </a:cubicBezTo>
                      <a:cubicBezTo>
                        <a:pt x="371" y="675"/>
                        <a:pt x="374" y="728"/>
                        <a:pt x="384" y="786"/>
                      </a:cubicBezTo>
                      <a:cubicBezTo>
                        <a:pt x="388" y="915"/>
                        <a:pt x="367" y="1041"/>
                        <a:pt x="432" y="1154"/>
                      </a:cubicBezTo>
                      <a:cubicBezTo>
                        <a:pt x="449" y="1183"/>
                        <a:pt x="475" y="1192"/>
                        <a:pt x="496" y="1218"/>
                      </a:cubicBezTo>
                      <a:cubicBezTo>
                        <a:pt x="502" y="1225"/>
                        <a:pt x="504" y="1237"/>
                        <a:pt x="512" y="1242"/>
                      </a:cubicBezTo>
                      <a:cubicBezTo>
                        <a:pt x="526" y="1251"/>
                        <a:pt x="544" y="1253"/>
                        <a:pt x="560" y="1258"/>
                      </a:cubicBezTo>
                      <a:cubicBezTo>
                        <a:pt x="568" y="1261"/>
                        <a:pt x="584" y="1266"/>
                        <a:pt x="584" y="1266"/>
                      </a:cubicBezTo>
                      <a:cubicBezTo>
                        <a:pt x="589" y="1258"/>
                        <a:pt x="598" y="1251"/>
                        <a:pt x="600" y="1242"/>
                      </a:cubicBezTo>
                      <a:cubicBezTo>
                        <a:pt x="603" y="1227"/>
                        <a:pt x="581" y="1204"/>
                        <a:pt x="576" y="1194"/>
                      </a:cubicBezTo>
                      <a:cubicBezTo>
                        <a:pt x="560" y="1162"/>
                        <a:pt x="544" y="1130"/>
                        <a:pt x="528" y="1098"/>
                      </a:cubicBezTo>
                      <a:cubicBezTo>
                        <a:pt x="518" y="1078"/>
                        <a:pt x="515" y="1044"/>
                        <a:pt x="512" y="1026"/>
                      </a:cubicBezTo>
                      <a:cubicBezTo>
                        <a:pt x="517" y="943"/>
                        <a:pt x="489" y="842"/>
                        <a:pt x="584" y="818"/>
                      </a:cubicBezTo>
                      <a:cubicBezTo>
                        <a:pt x="590" y="819"/>
                        <a:pt x="643" y="825"/>
                        <a:pt x="656" y="834"/>
                      </a:cubicBezTo>
                      <a:cubicBezTo>
                        <a:pt x="716" y="874"/>
                        <a:pt x="647" y="847"/>
                        <a:pt x="704" y="866"/>
                      </a:cubicBezTo>
                      <a:cubicBezTo>
                        <a:pt x="724" y="896"/>
                        <a:pt x="745" y="893"/>
                        <a:pt x="768" y="922"/>
                      </a:cubicBezTo>
                      <a:cubicBezTo>
                        <a:pt x="817" y="985"/>
                        <a:pt x="854" y="1095"/>
                        <a:pt x="936" y="1122"/>
                      </a:cubicBezTo>
                      <a:cubicBezTo>
                        <a:pt x="1006" y="1174"/>
                        <a:pt x="1067" y="1196"/>
                        <a:pt x="1152" y="1210"/>
                      </a:cubicBezTo>
                      <a:cubicBezTo>
                        <a:pt x="1173" y="1207"/>
                        <a:pt x="1196" y="1210"/>
                        <a:pt x="1216" y="1202"/>
                      </a:cubicBezTo>
                      <a:cubicBezTo>
                        <a:pt x="1265" y="1183"/>
                        <a:pt x="1209" y="1107"/>
                        <a:pt x="1184" y="1090"/>
                      </a:cubicBezTo>
                      <a:cubicBezTo>
                        <a:pt x="1163" y="1059"/>
                        <a:pt x="1131" y="1030"/>
                        <a:pt x="1096" y="1018"/>
                      </a:cubicBezTo>
                      <a:cubicBezTo>
                        <a:pt x="1069" y="991"/>
                        <a:pt x="1048" y="981"/>
                        <a:pt x="1016" y="962"/>
                      </a:cubicBezTo>
                      <a:cubicBezTo>
                        <a:pt x="1000" y="952"/>
                        <a:pt x="968" y="930"/>
                        <a:pt x="968" y="930"/>
                      </a:cubicBezTo>
                      <a:cubicBezTo>
                        <a:pt x="946" y="896"/>
                        <a:pt x="905" y="880"/>
                        <a:pt x="888" y="842"/>
                      </a:cubicBezTo>
                      <a:cubicBezTo>
                        <a:pt x="881" y="827"/>
                        <a:pt x="872" y="794"/>
                        <a:pt x="872" y="794"/>
                      </a:cubicBezTo>
                      <a:cubicBezTo>
                        <a:pt x="879" y="750"/>
                        <a:pt x="877" y="728"/>
                        <a:pt x="920" y="714"/>
                      </a:cubicBezTo>
                      <a:cubicBezTo>
                        <a:pt x="953" y="665"/>
                        <a:pt x="1003" y="644"/>
                        <a:pt x="1056" y="626"/>
                      </a:cubicBezTo>
                      <a:cubicBezTo>
                        <a:pt x="1097" y="612"/>
                        <a:pt x="1147" y="562"/>
                        <a:pt x="1184" y="538"/>
                      </a:cubicBezTo>
                      <a:cubicBezTo>
                        <a:pt x="1202" y="502"/>
                        <a:pt x="1238" y="464"/>
                        <a:pt x="1272" y="442"/>
                      </a:cubicBezTo>
                      <a:cubicBezTo>
                        <a:pt x="1275" y="431"/>
                        <a:pt x="1277" y="421"/>
                        <a:pt x="1280" y="410"/>
                      </a:cubicBezTo>
                      <a:cubicBezTo>
                        <a:pt x="1285" y="394"/>
                        <a:pt x="1296" y="362"/>
                        <a:pt x="1296" y="362"/>
                      </a:cubicBezTo>
                      <a:cubicBezTo>
                        <a:pt x="1293" y="343"/>
                        <a:pt x="1295" y="324"/>
                        <a:pt x="1288" y="306"/>
                      </a:cubicBezTo>
                      <a:cubicBezTo>
                        <a:pt x="1281" y="288"/>
                        <a:pt x="1256" y="258"/>
                        <a:pt x="1256" y="258"/>
                      </a:cubicBezTo>
                      <a:cubicBezTo>
                        <a:pt x="1251" y="260"/>
                        <a:pt x="1205" y="282"/>
                        <a:pt x="1200" y="290"/>
                      </a:cubicBezTo>
                      <a:cubicBezTo>
                        <a:pt x="1191" y="304"/>
                        <a:pt x="1193" y="324"/>
                        <a:pt x="1184" y="338"/>
                      </a:cubicBezTo>
                      <a:cubicBezTo>
                        <a:pt x="1156" y="379"/>
                        <a:pt x="1121" y="450"/>
                        <a:pt x="1072" y="466"/>
                      </a:cubicBezTo>
                      <a:cubicBezTo>
                        <a:pt x="1029" y="531"/>
                        <a:pt x="994" y="523"/>
                        <a:pt x="920" y="530"/>
                      </a:cubicBezTo>
                      <a:cubicBezTo>
                        <a:pt x="846" y="515"/>
                        <a:pt x="863" y="490"/>
                        <a:pt x="856" y="410"/>
                      </a:cubicBezTo>
                      <a:cubicBezTo>
                        <a:pt x="810" y="425"/>
                        <a:pt x="812" y="417"/>
                        <a:pt x="784" y="450"/>
                      </a:cubicBezTo>
                      <a:cubicBezTo>
                        <a:pt x="778" y="457"/>
                        <a:pt x="776" y="468"/>
                        <a:pt x="768" y="474"/>
                      </a:cubicBezTo>
                      <a:cubicBezTo>
                        <a:pt x="754" y="485"/>
                        <a:pt x="735" y="488"/>
                        <a:pt x="720" y="498"/>
                      </a:cubicBezTo>
                      <a:cubicBezTo>
                        <a:pt x="677" y="489"/>
                        <a:pt x="664" y="486"/>
                        <a:pt x="640" y="450"/>
                      </a:cubicBezTo>
                      <a:cubicBezTo>
                        <a:pt x="649" y="370"/>
                        <a:pt x="672" y="296"/>
                        <a:pt x="712" y="226"/>
                      </a:cubicBezTo>
                      <a:cubicBezTo>
                        <a:pt x="723" y="207"/>
                        <a:pt x="735" y="190"/>
                        <a:pt x="744" y="170"/>
                      </a:cubicBezTo>
                      <a:cubicBezTo>
                        <a:pt x="751" y="155"/>
                        <a:pt x="760" y="122"/>
                        <a:pt x="760" y="122"/>
                      </a:cubicBezTo>
                      <a:cubicBezTo>
                        <a:pt x="757" y="90"/>
                        <a:pt x="756" y="58"/>
                        <a:pt x="752" y="26"/>
                      </a:cubicBezTo>
                      <a:cubicBezTo>
                        <a:pt x="751" y="18"/>
                        <a:pt x="752" y="3"/>
                        <a:pt x="744" y="2"/>
                      </a:cubicBezTo>
                      <a:cubicBezTo>
                        <a:pt x="727" y="0"/>
                        <a:pt x="712" y="13"/>
                        <a:pt x="696" y="18"/>
                      </a:cubicBezTo>
                      <a:cubicBezTo>
                        <a:pt x="678" y="24"/>
                        <a:pt x="659" y="23"/>
                        <a:pt x="640" y="26"/>
                      </a:cubicBezTo>
                      <a:cubicBezTo>
                        <a:pt x="598" y="40"/>
                        <a:pt x="621" y="27"/>
                        <a:pt x="584" y="82"/>
                      </a:cubicBezTo>
                      <a:cubicBezTo>
                        <a:pt x="579" y="90"/>
                        <a:pt x="568" y="106"/>
                        <a:pt x="568" y="106"/>
                      </a:cubicBezTo>
                      <a:cubicBezTo>
                        <a:pt x="550" y="178"/>
                        <a:pt x="568" y="90"/>
                        <a:pt x="568" y="210"/>
                      </a:cubicBezTo>
                      <a:cubicBezTo>
                        <a:pt x="568" y="247"/>
                        <a:pt x="564" y="285"/>
                        <a:pt x="560" y="322"/>
                      </a:cubicBezTo>
                      <a:cubicBezTo>
                        <a:pt x="560" y="324"/>
                        <a:pt x="550" y="378"/>
                        <a:pt x="544" y="386"/>
                      </a:cubicBezTo>
                      <a:cubicBezTo>
                        <a:pt x="538" y="394"/>
                        <a:pt x="484" y="410"/>
                        <a:pt x="504" y="410"/>
                      </a:cubicBezTo>
                      <a:close/>
                    </a:path>
                  </a:pathLst>
                </a:custGeom>
                <a:solidFill>
                  <a:srgbClr val="FFFF00"/>
                </a:solidFill>
                <a:ln w="9525">
                  <a:solidFill>
                    <a:schemeClr val="tx1"/>
                  </a:solidFill>
                  <a:round/>
                  <a:headEnd/>
                  <a:tailEnd/>
                </a:ln>
                <a:effectLst/>
              </p:spPr>
              <p:txBody>
                <a:bodyPr/>
                <a:lstStyle/>
                <a:p>
                  <a:endParaRPr lang="hu-HU"/>
                </a:p>
              </p:txBody>
            </p:sp>
            <p:sp>
              <p:nvSpPr>
                <p:cNvPr id="61472" name="Oval 32"/>
                <p:cNvSpPr>
                  <a:spLocks noChangeArrowheads="1"/>
                </p:cNvSpPr>
                <p:nvPr/>
              </p:nvSpPr>
              <p:spPr bwMode="auto">
                <a:xfrm>
                  <a:off x="1111" y="2840"/>
                  <a:ext cx="181" cy="136"/>
                </a:xfrm>
                <a:prstGeom prst="ellipse">
                  <a:avLst/>
                </a:prstGeom>
                <a:solidFill>
                  <a:srgbClr val="FFFF00"/>
                </a:solidFill>
                <a:ln w="9525">
                  <a:solidFill>
                    <a:schemeClr val="tx1"/>
                  </a:solidFill>
                  <a:round/>
                  <a:headEnd/>
                  <a:tailEnd/>
                </a:ln>
                <a:effectLst/>
              </p:spPr>
              <p:txBody>
                <a:bodyPr wrap="none" anchor="ctr"/>
                <a:lstStyle/>
                <a:p>
                  <a:endParaRPr lang="hu-HU"/>
                </a:p>
              </p:txBody>
            </p:sp>
          </p:grpSp>
          <p:grpSp>
            <p:nvGrpSpPr>
              <p:cNvPr id="12" name="Group 33"/>
              <p:cNvGrpSpPr>
                <a:grpSpLocks/>
              </p:cNvGrpSpPr>
              <p:nvPr/>
            </p:nvGrpSpPr>
            <p:grpSpPr bwMode="auto">
              <a:xfrm>
                <a:off x="2109" y="1570"/>
                <a:ext cx="227" cy="227"/>
                <a:chOff x="2109" y="1570"/>
                <a:chExt cx="227" cy="227"/>
              </a:xfrm>
            </p:grpSpPr>
            <p:sp>
              <p:nvSpPr>
                <p:cNvPr id="61474" name="AutoShape 34"/>
                <p:cNvSpPr>
                  <a:spLocks noChangeArrowheads="1"/>
                </p:cNvSpPr>
                <p:nvPr/>
              </p:nvSpPr>
              <p:spPr bwMode="auto">
                <a:xfrm rot="-2876784">
                  <a:off x="2120" y="1630"/>
                  <a:ext cx="46" cy="45"/>
                </a:xfrm>
                <a:prstGeom prst="roundRect">
                  <a:avLst>
                    <a:gd name="adj" fmla="val 46324"/>
                  </a:avLst>
                </a:prstGeom>
                <a:solidFill>
                  <a:srgbClr val="FF0000"/>
                </a:solidFill>
                <a:ln w="9525">
                  <a:solidFill>
                    <a:srgbClr val="FF0000"/>
                  </a:solidFill>
                  <a:round/>
                  <a:headEnd/>
                  <a:tailEnd/>
                </a:ln>
                <a:effectLst/>
              </p:spPr>
              <p:txBody>
                <a:bodyPr wrap="none" anchor="ctr"/>
                <a:lstStyle/>
                <a:p>
                  <a:endParaRPr lang="hu-HU"/>
                </a:p>
              </p:txBody>
            </p:sp>
            <p:sp>
              <p:nvSpPr>
                <p:cNvPr id="61475" name="Oval 35"/>
                <p:cNvSpPr>
                  <a:spLocks noChangeArrowheads="1"/>
                </p:cNvSpPr>
                <p:nvPr/>
              </p:nvSpPr>
              <p:spPr bwMode="auto">
                <a:xfrm>
                  <a:off x="2109" y="1570"/>
                  <a:ext cx="227" cy="227"/>
                </a:xfrm>
                <a:prstGeom prst="ellipse">
                  <a:avLst/>
                </a:prstGeom>
                <a:noFill/>
                <a:ln w="9525">
                  <a:solidFill>
                    <a:schemeClr val="tx1"/>
                  </a:solidFill>
                  <a:round/>
                  <a:headEnd/>
                  <a:tailEnd/>
                </a:ln>
                <a:effectLst/>
              </p:spPr>
              <p:txBody>
                <a:bodyPr wrap="none" anchor="ctr"/>
                <a:lstStyle/>
                <a:p>
                  <a:endParaRPr lang="hu-HU"/>
                </a:p>
              </p:txBody>
            </p:sp>
            <p:sp>
              <p:nvSpPr>
                <p:cNvPr id="61476" name="AutoShape 36"/>
                <p:cNvSpPr>
                  <a:spLocks noChangeArrowheads="1"/>
                </p:cNvSpPr>
                <p:nvPr/>
              </p:nvSpPr>
              <p:spPr bwMode="auto">
                <a:xfrm rot="-2876784">
                  <a:off x="2211" y="1585"/>
                  <a:ext cx="45" cy="45"/>
                </a:xfrm>
                <a:prstGeom prst="roundRect">
                  <a:avLst>
                    <a:gd name="adj" fmla="val 46324"/>
                  </a:avLst>
                </a:prstGeom>
                <a:solidFill>
                  <a:srgbClr val="FF0000"/>
                </a:solidFill>
                <a:ln w="9525">
                  <a:solidFill>
                    <a:srgbClr val="FF0000"/>
                  </a:solidFill>
                  <a:round/>
                  <a:headEnd/>
                  <a:tailEnd/>
                </a:ln>
                <a:effectLst/>
              </p:spPr>
              <p:txBody>
                <a:bodyPr wrap="none" anchor="ctr"/>
                <a:lstStyle/>
                <a:p>
                  <a:endParaRPr lang="hu-HU"/>
                </a:p>
              </p:txBody>
            </p:sp>
            <p:sp>
              <p:nvSpPr>
                <p:cNvPr id="61477" name="AutoShape 37"/>
                <p:cNvSpPr>
                  <a:spLocks noChangeArrowheads="1"/>
                </p:cNvSpPr>
                <p:nvPr/>
              </p:nvSpPr>
              <p:spPr bwMode="auto">
                <a:xfrm rot="-2876784">
                  <a:off x="2200" y="1661"/>
                  <a:ext cx="45" cy="45"/>
                </a:xfrm>
                <a:prstGeom prst="roundRect">
                  <a:avLst>
                    <a:gd name="adj" fmla="val 46324"/>
                  </a:avLst>
                </a:prstGeom>
                <a:solidFill>
                  <a:srgbClr val="FF0000"/>
                </a:solidFill>
                <a:ln w="9525">
                  <a:solidFill>
                    <a:srgbClr val="FF0000"/>
                  </a:solidFill>
                  <a:round/>
                  <a:headEnd/>
                  <a:tailEnd/>
                </a:ln>
                <a:effectLst/>
              </p:spPr>
              <p:txBody>
                <a:bodyPr wrap="none" anchor="ctr"/>
                <a:lstStyle/>
                <a:p>
                  <a:endParaRPr lang="hu-HU"/>
                </a:p>
              </p:txBody>
            </p:sp>
            <p:sp>
              <p:nvSpPr>
                <p:cNvPr id="61478" name="AutoShape 38"/>
                <p:cNvSpPr>
                  <a:spLocks noChangeArrowheads="1"/>
                </p:cNvSpPr>
                <p:nvPr/>
              </p:nvSpPr>
              <p:spPr bwMode="auto">
                <a:xfrm rot="-2876784">
                  <a:off x="2154" y="1706"/>
                  <a:ext cx="45" cy="45"/>
                </a:xfrm>
                <a:prstGeom prst="roundRect">
                  <a:avLst>
                    <a:gd name="adj" fmla="val 46324"/>
                  </a:avLst>
                </a:prstGeom>
                <a:solidFill>
                  <a:srgbClr val="FF0000"/>
                </a:solidFill>
                <a:ln w="9525">
                  <a:solidFill>
                    <a:srgbClr val="FF0000"/>
                  </a:solidFill>
                  <a:round/>
                  <a:headEnd/>
                  <a:tailEnd/>
                </a:ln>
                <a:effectLst/>
              </p:spPr>
              <p:txBody>
                <a:bodyPr wrap="none" anchor="ctr"/>
                <a:lstStyle/>
                <a:p>
                  <a:endParaRPr lang="hu-HU"/>
                </a:p>
              </p:txBody>
            </p:sp>
            <p:sp>
              <p:nvSpPr>
                <p:cNvPr id="61479" name="AutoShape 39"/>
                <p:cNvSpPr>
                  <a:spLocks noChangeArrowheads="1"/>
                </p:cNvSpPr>
                <p:nvPr/>
              </p:nvSpPr>
              <p:spPr bwMode="auto">
                <a:xfrm rot="-2876784">
                  <a:off x="2245" y="1706"/>
                  <a:ext cx="45" cy="45"/>
                </a:xfrm>
                <a:prstGeom prst="roundRect">
                  <a:avLst>
                    <a:gd name="adj" fmla="val 46324"/>
                  </a:avLst>
                </a:prstGeom>
                <a:solidFill>
                  <a:srgbClr val="FF0000"/>
                </a:solidFill>
                <a:ln w="9525">
                  <a:solidFill>
                    <a:srgbClr val="FF0000"/>
                  </a:solidFill>
                  <a:round/>
                  <a:headEnd/>
                  <a:tailEnd/>
                </a:ln>
                <a:effectLst/>
              </p:spPr>
              <p:txBody>
                <a:bodyPr wrap="none" anchor="ctr"/>
                <a:lstStyle/>
                <a:p>
                  <a:endParaRPr lang="hu-HU"/>
                </a:p>
              </p:txBody>
            </p:sp>
          </p:grpSp>
        </p:grpSp>
        <p:sp>
          <p:nvSpPr>
            <p:cNvPr id="61480" name="Text Box 40"/>
            <p:cNvSpPr txBox="1">
              <a:spLocks noChangeArrowheads="1"/>
            </p:cNvSpPr>
            <p:nvPr/>
          </p:nvSpPr>
          <p:spPr bwMode="auto">
            <a:xfrm>
              <a:off x="0" y="3294"/>
              <a:ext cx="930" cy="404"/>
            </a:xfrm>
            <a:prstGeom prst="rect">
              <a:avLst/>
            </a:prstGeom>
            <a:solidFill>
              <a:srgbClr val="FFFF00"/>
            </a:solidFill>
            <a:ln w="9525">
              <a:noFill/>
              <a:miter lim="800000"/>
              <a:headEnd/>
              <a:tailEnd/>
            </a:ln>
            <a:effectLst/>
          </p:spPr>
          <p:txBody>
            <a:bodyPr>
              <a:spAutoFit/>
            </a:bodyPr>
            <a:lstStyle/>
            <a:p>
              <a:pPr>
                <a:spcBef>
                  <a:spcPct val="50000"/>
                </a:spcBef>
              </a:pPr>
              <a:r>
                <a:rPr lang="hu-HU" sz="1800">
                  <a:solidFill>
                    <a:schemeClr val="tx1"/>
                  </a:solidFill>
                </a:rPr>
                <a:t>Dendritikus sejt</a:t>
              </a:r>
            </a:p>
          </p:txBody>
        </p:sp>
        <p:sp>
          <p:nvSpPr>
            <p:cNvPr id="61488" name="AutoShape 48"/>
            <p:cNvSpPr>
              <a:spLocks noChangeArrowheads="1"/>
            </p:cNvSpPr>
            <p:nvPr/>
          </p:nvSpPr>
          <p:spPr bwMode="auto">
            <a:xfrm rot="-1270309">
              <a:off x="1791" y="3249"/>
              <a:ext cx="499" cy="181"/>
            </a:xfrm>
            <a:prstGeom prst="rightArrow">
              <a:avLst>
                <a:gd name="adj1" fmla="val 50000"/>
                <a:gd name="adj2" fmla="val 68923"/>
              </a:avLst>
            </a:prstGeom>
            <a:solidFill>
              <a:srgbClr val="FFFF00"/>
            </a:solidFill>
            <a:ln w="57150">
              <a:solidFill>
                <a:schemeClr val="tx1"/>
              </a:solidFill>
              <a:miter lim="800000"/>
              <a:headEnd/>
              <a:tailEnd/>
            </a:ln>
            <a:effectLst/>
          </p:spPr>
          <p:txBody>
            <a:bodyPr wrap="none" anchor="ctr"/>
            <a:lstStyle/>
            <a:p>
              <a:endParaRPr lang="hu-HU"/>
            </a:p>
          </p:txBody>
        </p:sp>
      </p:gr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000099"/>
            </a:gs>
            <a:gs pos="100000">
              <a:srgbClr val="000099">
                <a:gamma/>
                <a:shade val="57255"/>
                <a:invGamma/>
              </a:srgbClr>
            </a:gs>
          </a:gsLst>
          <a:path path="shape">
            <a:fillToRect l="50000" t="50000" r="50000" b="50000"/>
          </a:path>
        </a:gradFill>
        <a:effectLst/>
      </p:bgPr>
    </p:bg>
    <p:spTree>
      <p:nvGrpSpPr>
        <p:cNvPr id="1" name=""/>
        <p:cNvGrpSpPr/>
        <p:nvPr/>
      </p:nvGrpSpPr>
      <p:grpSpPr>
        <a:xfrm>
          <a:off x="0" y="0"/>
          <a:ext cx="0" cy="0"/>
          <a:chOff x="0" y="0"/>
          <a:chExt cx="0" cy="0"/>
        </a:xfrm>
      </p:grpSpPr>
      <p:sp>
        <p:nvSpPr>
          <p:cNvPr id="202754" name="Text Box 2"/>
          <p:cNvSpPr txBox="1">
            <a:spLocks noChangeArrowheads="1"/>
          </p:cNvSpPr>
          <p:nvPr/>
        </p:nvSpPr>
        <p:spPr bwMode="auto">
          <a:xfrm>
            <a:off x="863600" y="182563"/>
            <a:ext cx="7426325" cy="549275"/>
          </a:xfrm>
          <a:prstGeom prst="rect">
            <a:avLst/>
          </a:prstGeom>
          <a:noFill/>
          <a:ln w="12700">
            <a:noFill/>
            <a:miter lim="800000"/>
            <a:headEnd/>
            <a:tailEnd/>
          </a:ln>
          <a:effectLst/>
        </p:spPr>
        <p:txBody>
          <a:bodyPr wrap="none">
            <a:spAutoFit/>
          </a:bodyPr>
          <a:lstStyle/>
          <a:p>
            <a:pPr defTabSz="762000"/>
            <a:r>
              <a:rPr lang="hu-HU" sz="3000" b="1" i="1">
                <a:solidFill>
                  <a:srgbClr val="FFFFEB"/>
                </a:solidFill>
                <a:latin typeface="Arial" pitchFamily="34" charset="0"/>
              </a:rPr>
              <a:t>A humorális (T-sejt függő) immunválasz</a:t>
            </a:r>
          </a:p>
        </p:txBody>
      </p:sp>
      <p:grpSp>
        <p:nvGrpSpPr>
          <p:cNvPr id="2" name="Group 6"/>
          <p:cNvGrpSpPr>
            <a:grpSpLocks noChangeAspect="1"/>
          </p:cNvGrpSpPr>
          <p:nvPr/>
        </p:nvGrpSpPr>
        <p:grpSpPr bwMode="auto">
          <a:xfrm rot="5400000">
            <a:off x="1065213" y="1876425"/>
            <a:ext cx="1289050" cy="1476375"/>
            <a:chOff x="567" y="1718"/>
            <a:chExt cx="771" cy="884"/>
          </a:xfrm>
        </p:grpSpPr>
        <p:sp>
          <p:nvSpPr>
            <p:cNvPr id="202759" name="Freeform 7"/>
            <p:cNvSpPr>
              <a:spLocks noChangeAspect="1"/>
            </p:cNvSpPr>
            <p:nvPr/>
          </p:nvSpPr>
          <p:spPr bwMode="auto">
            <a:xfrm>
              <a:off x="567" y="1718"/>
              <a:ext cx="771" cy="884"/>
            </a:xfrm>
            <a:custGeom>
              <a:avLst/>
              <a:gdLst/>
              <a:ahLst/>
              <a:cxnLst>
                <a:cxn ang="0">
                  <a:pos x="108" y="17"/>
                </a:cxn>
                <a:cxn ang="0">
                  <a:pos x="144" y="141"/>
                </a:cxn>
                <a:cxn ang="0">
                  <a:pos x="188" y="181"/>
                </a:cxn>
                <a:cxn ang="0">
                  <a:pos x="224" y="193"/>
                </a:cxn>
                <a:cxn ang="0">
                  <a:pos x="236" y="189"/>
                </a:cxn>
                <a:cxn ang="0">
                  <a:pos x="240" y="177"/>
                </a:cxn>
                <a:cxn ang="0">
                  <a:pos x="300" y="157"/>
                </a:cxn>
                <a:cxn ang="0">
                  <a:pos x="348" y="133"/>
                </a:cxn>
                <a:cxn ang="0">
                  <a:pos x="408" y="181"/>
                </a:cxn>
                <a:cxn ang="0">
                  <a:pos x="812" y="277"/>
                </a:cxn>
                <a:cxn ang="0">
                  <a:pos x="832" y="341"/>
                </a:cxn>
                <a:cxn ang="0">
                  <a:pos x="724" y="325"/>
                </a:cxn>
                <a:cxn ang="0">
                  <a:pos x="668" y="329"/>
                </a:cxn>
                <a:cxn ang="0">
                  <a:pos x="660" y="353"/>
                </a:cxn>
                <a:cxn ang="0">
                  <a:pos x="664" y="441"/>
                </a:cxn>
                <a:cxn ang="0">
                  <a:pos x="636" y="425"/>
                </a:cxn>
                <a:cxn ang="0">
                  <a:pos x="572" y="413"/>
                </a:cxn>
                <a:cxn ang="0">
                  <a:pos x="548" y="373"/>
                </a:cxn>
                <a:cxn ang="0">
                  <a:pos x="444" y="349"/>
                </a:cxn>
                <a:cxn ang="0">
                  <a:pos x="400" y="385"/>
                </a:cxn>
                <a:cxn ang="0">
                  <a:pos x="348" y="445"/>
                </a:cxn>
                <a:cxn ang="0">
                  <a:pos x="268" y="465"/>
                </a:cxn>
                <a:cxn ang="0">
                  <a:pos x="208" y="537"/>
                </a:cxn>
                <a:cxn ang="0">
                  <a:pos x="172" y="565"/>
                </a:cxn>
                <a:cxn ang="0">
                  <a:pos x="112" y="529"/>
                </a:cxn>
                <a:cxn ang="0">
                  <a:pos x="156" y="501"/>
                </a:cxn>
                <a:cxn ang="0">
                  <a:pos x="220" y="361"/>
                </a:cxn>
                <a:cxn ang="0">
                  <a:pos x="172" y="341"/>
                </a:cxn>
                <a:cxn ang="0">
                  <a:pos x="128" y="345"/>
                </a:cxn>
                <a:cxn ang="0">
                  <a:pos x="80" y="353"/>
                </a:cxn>
                <a:cxn ang="0">
                  <a:pos x="36" y="385"/>
                </a:cxn>
                <a:cxn ang="0">
                  <a:pos x="0" y="389"/>
                </a:cxn>
                <a:cxn ang="0">
                  <a:pos x="52" y="353"/>
                </a:cxn>
                <a:cxn ang="0">
                  <a:pos x="96" y="345"/>
                </a:cxn>
                <a:cxn ang="0">
                  <a:pos x="100" y="333"/>
                </a:cxn>
                <a:cxn ang="0">
                  <a:pos x="112" y="325"/>
                </a:cxn>
                <a:cxn ang="0">
                  <a:pos x="136" y="301"/>
                </a:cxn>
                <a:cxn ang="0">
                  <a:pos x="132" y="261"/>
                </a:cxn>
                <a:cxn ang="0">
                  <a:pos x="104" y="221"/>
                </a:cxn>
                <a:cxn ang="0">
                  <a:pos x="92" y="185"/>
                </a:cxn>
                <a:cxn ang="0">
                  <a:pos x="80" y="93"/>
                </a:cxn>
                <a:cxn ang="0">
                  <a:pos x="96" y="29"/>
                </a:cxn>
                <a:cxn ang="0">
                  <a:pos x="108" y="33"/>
                </a:cxn>
                <a:cxn ang="0">
                  <a:pos x="108" y="9"/>
                </a:cxn>
                <a:cxn ang="0">
                  <a:pos x="108" y="41"/>
                </a:cxn>
              </a:cxnLst>
              <a:rect l="0" t="0" r="r" b="b"/>
              <a:pathLst>
                <a:path w="845" h="565">
                  <a:moveTo>
                    <a:pt x="108" y="17"/>
                  </a:moveTo>
                  <a:cubicBezTo>
                    <a:pt x="110" y="69"/>
                    <a:pt x="98" y="110"/>
                    <a:pt x="144" y="141"/>
                  </a:cubicBezTo>
                  <a:cubicBezTo>
                    <a:pt x="161" y="152"/>
                    <a:pt x="170" y="173"/>
                    <a:pt x="188" y="181"/>
                  </a:cubicBezTo>
                  <a:cubicBezTo>
                    <a:pt x="200" y="186"/>
                    <a:pt x="224" y="193"/>
                    <a:pt x="224" y="193"/>
                  </a:cubicBezTo>
                  <a:cubicBezTo>
                    <a:pt x="228" y="192"/>
                    <a:pt x="233" y="192"/>
                    <a:pt x="236" y="189"/>
                  </a:cubicBezTo>
                  <a:cubicBezTo>
                    <a:pt x="239" y="186"/>
                    <a:pt x="237" y="179"/>
                    <a:pt x="240" y="177"/>
                  </a:cubicBezTo>
                  <a:cubicBezTo>
                    <a:pt x="252" y="168"/>
                    <a:pt x="287" y="159"/>
                    <a:pt x="300" y="157"/>
                  </a:cubicBezTo>
                  <a:cubicBezTo>
                    <a:pt x="320" y="144"/>
                    <a:pt x="322" y="137"/>
                    <a:pt x="348" y="133"/>
                  </a:cubicBezTo>
                  <a:cubicBezTo>
                    <a:pt x="397" y="137"/>
                    <a:pt x="408" y="133"/>
                    <a:pt x="408" y="181"/>
                  </a:cubicBezTo>
                  <a:cubicBezTo>
                    <a:pt x="528" y="265"/>
                    <a:pt x="665" y="277"/>
                    <a:pt x="812" y="277"/>
                  </a:cubicBezTo>
                  <a:cubicBezTo>
                    <a:pt x="845" y="293"/>
                    <a:pt x="836" y="300"/>
                    <a:pt x="832" y="341"/>
                  </a:cubicBezTo>
                  <a:cubicBezTo>
                    <a:pt x="796" y="329"/>
                    <a:pt x="762" y="328"/>
                    <a:pt x="724" y="325"/>
                  </a:cubicBezTo>
                  <a:cubicBezTo>
                    <a:pt x="705" y="326"/>
                    <a:pt x="685" y="321"/>
                    <a:pt x="668" y="329"/>
                  </a:cubicBezTo>
                  <a:cubicBezTo>
                    <a:pt x="660" y="332"/>
                    <a:pt x="660" y="353"/>
                    <a:pt x="660" y="353"/>
                  </a:cubicBezTo>
                  <a:cubicBezTo>
                    <a:pt x="662" y="375"/>
                    <a:pt x="672" y="417"/>
                    <a:pt x="664" y="441"/>
                  </a:cubicBezTo>
                  <a:cubicBezTo>
                    <a:pt x="620" y="430"/>
                    <a:pt x="675" y="447"/>
                    <a:pt x="636" y="425"/>
                  </a:cubicBezTo>
                  <a:cubicBezTo>
                    <a:pt x="617" y="415"/>
                    <a:pt x="592" y="415"/>
                    <a:pt x="572" y="413"/>
                  </a:cubicBezTo>
                  <a:cubicBezTo>
                    <a:pt x="552" y="400"/>
                    <a:pt x="562" y="392"/>
                    <a:pt x="548" y="373"/>
                  </a:cubicBezTo>
                  <a:cubicBezTo>
                    <a:pt x="527" y="345"/>
                    <a:pt x="476" y="353"/>
                    <a:pt x="444" y="349"/>
                  </a:cubicBezTo>
                  <a:cubicBezTo>
                    <a:pt x="416" y="340"/>
                    <a:pt x="414" y="364"/>
                    <a:pt x="400" y="385"/>
                  </a:cubicBezTo>
                  <a:cubicBezTo>
                    <a:pt x="398" y="388"/>
                    <a:pt x="353" y="442"/>
                    <a:pt x="348" y="445"/>
                  </a:cubicBezTo>
                  <a:cubicBezTo>
                    <a:pt x="313" y="467"/>
                    <a:pt x="312" y="461"/>
                    <a:pt x="268" y="465"/>
                  </a:cubicBezTo>
                  <a:cubicBezTo>
                    <a:pt x="238" y="495"/>
                    <a:pt x="246" y="512"/>
                    <a:pt x="208" y="537"/>
                  </a:cubicBezTo>
                  <a:cubicBezTo>
                    <a:pt x="195" y="545"/>
                    <a:pt x="172" y="565"/>
                    <a:pt x="172" y="565"/>
                  </a:cubicBezTo>
                  <a:cubicBezTo>
                    <a:pt x="125" y="549"/>
                    <a:pt x="145" y="562"/>
                    <a:pt x="112" y="529"/>
                  </a:cubicBezTo>
                  <a:cubicBezTo>
                    <a:pt x="118" y="499"/>
                    <a:pt x="125" y="505"/>
                    <a:pt x="156" y="501"/>
                  </a:cubicBezTo>
                  <a:cubicBezTo>
                    <a:pt x="211" y="474"/>
                    <a:pt x="181" y="400"/>
                    <a:pt x="220" y="361"/>
                  </a:cubicBezTo>
                  <a:cubicBezTo>
                    <a:pt x="212" y="338"/>
                    <a:pt x="192" y="348"/>
                    <a:pt x="172" y="341"/>
                  </a:cubicBezTo>
                  <a:cubicBezTo>
                    <a:pt x="157" y="342"/>
                    <a:pt x="143" y="343"/>
                    <a:pt x="128" y="345"/>
                  </a:cubicBezTo>
                  <a:cubicBezTo>
                    <a:pt x="112" y="347"/>
                    <a:pt x="80" y="353"/>
                    <a:pt x="80" y="353"/>
                  </a:cubicBezTo>
                  <a:cubicBezTo>
                    <a:pt x="63" y="364"/>
                    <a:pt x="57" y="378"/>
                    <a:pt x="36" y="385"/>
                  </a:cubicBezTo>
                  <a:cubicBezTo>
                    <a:pt x="19" y="398"/>
                    <a:pt x="13" y="408"/>
                    <a:pt x="0" y="389"/>
                  </a:cubicBezTo>
                  <a:cubicBezTo>
                    <a:pt x="7" y="356"/>
                    <a:pt x="19" y="357"/>
                    <a:pt x="52" y="353"/>
                  </a:cubicBezTo>
                  <a:cubicBezTo>
                    <a:pt x="66" y="348"/>
                    <a:pt x="82" y="351"/>
                    <a:pt x="96" y="345"/>
                  </a:cubicBezTo>
                  <a:cubicBezTo>
                    <a:pt x="100" y="343"/>
                    <a:pt x="97" y="336"/>
                    <a:pt x="100" y="333"/>
                  </a:cubicBezTo>
                  <a:cubicBezTo>
                    <a:pt x="103" y="329"/>
                    <a:pt x="108" y="328"/>
                    <a:pt x="112" y="325"/>
                  </a:cubicBezTo>
                  <a:cubicBezTo>
                    <a:pt x="120" y="317"/>
                    <a:pt x="136" y="301"/>
                    <a:pt x="136" y="301"/>
                  </a:cubicBezTo>
                  <a:cubicBezTo>
                    <a:pt x="135" y="288"/>
                    <a:pt x="135" y="274"/>
                    <a:pt x="132" y="261"/>
                  </a:cubicBezTo>
                  <a:cubicBezTo>
                    <a:pt x="129" y="246"/>
                    <a:pt x="110" y="236"/>
                    <a:pt x="104" y="221"/>
                  </a:cubicBezTo>
                  <a:cubicBezTo>
                    <a:pt x="99" y="209"/>
                    <a:pt x="92" y="185"/>
                    <a:pt x="92" y="185"/>
                  </a:cubicBezTo>
                  <a:cubicBezTo>
                    <a:pt x="89" y="139"/>
                    <a:pt x="89" y="129"/>
                    <a:pt x="80" y="93"/>
                  </a:cubicBezTo>
                  <a:cubicBezTo>
                    <a:pt x="83" y="63"/>
                    <a:pt x="81" y="52"/>
                    <a:pt x="96" y="29"/>
                  </a:cubicBezTo>
                  <a:cubicBezTo>
                    <a:pt x="100" y="30"/>
                    <a:pt x="104" y="35"/>
                    <a:pt x="108" y="33"/>
                  </a:cubicBezTo>
                  <a:cubicBezTo>
                    <a:pt x="116" y="29"/>
                    <a:pt x="110" y="0"/>
                    <a:pt x="108" y="9"/>
                  </a:cubicBezTo>
                  <a:cubicBezTo>
                    <a:pt x="106" y="19"/>
                    <a:pt x="108" y="30"/>
                    <a:pt x="108" y="41"/>
                  </a:cubicBezTo>
                </a:path>
              </a:pathLst>
            </a:custGeom>
            <a:solidFill>
              <a:schemeClr val="accent1"/>
            </a:solidFill>
            <a:ln w="12700" cmpd="sng">
              <a:solidFill>
                <a:schemeClr val="tx1"/>
              </a:solidFill>
              <a:round/>
              <a:headEnd/>
              <a:tailEnd/>
            </a:ln>
            <a:effectLst/>
          </p:spPr>
          <p:txBody>
            <a:bodyPr wrap="none" anchor="ctr"/>
            <a:lstStyle/>
            <a:p>
              <a:endParaRPr lang="hu-HU"/>
            </a:p>
          </p:txBody>
        </p:sp>
        <p:sp>
          <p:nvSpPr>
            <p:cNvPr id="202760" name="Oval 8"/>
            <p:cNvSpPr>
              <a:spLocks noChangeAspect="1" noChangeArrowheads="1"/>
            </p:cNvSpPr>
            <p:nvPr/>
          </p:nvSpPr>
          <p:spPr bwMode="auto">
            <a:xfrm>
              <a:off x="793" y="2081"/>
              <a:ext cx="182" cy="158"/>
            </a:xfrm>
            <a:prstGeom prst="ellipse">
              <a:avLst/>
            </a:prstGeom>
            <a:solidFill>
              <a:schemeClr val="folHlink"/>
            </a:solidFill>
            <a:ln w="12700">
              <a:noFill/>
              <a:round/>
              <a:headEnd/>
              <a:tailEnd/>
            </a:ln>
            <a:effectLst/>
          </p:spPr>
          <p:txBody>
            <a:bodyPr wrap="none" anchor="ctr"/>
            <a:lstStyle/>
            <a:p>
              <a:endParaRPr lang="hu-HU"/>
            </a:p>
          </p:txBody>
        </p:sp>
      </p:grpSp>
      <p:sp>
        <p:nvSpPr>
          <p:cNvPr id="202765" name="Rectangle 13"/>
          <p:cNvSpPr>
            <a:spLocks noChangeAspect="1" noChangeArrowheads="1"/>
          </p:cNvSpPr>
          <p:nvPr/>
        </p:nvSpPr>
        <p:spPr bwMode="auto">
          <a:xfrm>
            <a:off x="2797175" y="1052513"/>
            <a:ext cx="946150" cy="312737"/>
          </a:xfrm>
          <a:prstGeom prst="rect">
            <a:avLst/>
          </a:prstGeom>
          <a:noFill/>
          <a:ln w="12700">
            <a:noFill/>
            <a:miter lim="800000"/>
            <a:headEnd/>
            <a:tailEnd/>
          </a:ln>
          <a:effectLst/>
        </p:spPr>
        <p:txBody>
          <a:bodyPr wrap="none" lIns="47625" tIns="19050" rIns="47625" bIns="19050">
            <a:spAutoFit/>
          </a:bodyPr>
          <a:lstStyle/>
          <a:p>
            <a:pPr algn="ctr" defTabSz="762000"/>
            <a:r>
              <a:rPr lang="hu-HU" sz="1800" b="1">
                <a:solidFill>
                  <a:srgbClr val="FFFFEB"/>
                </a:solidFill>
                <a:latin typeface="Arial" pitchFamily="34" charset="0"/>
              </a:rPr>
              <a:t>Antigén</a:t>
            </a:r>
          </a:p>
        </p:txBody>
      </p:sp>
      <p:sp>
        <p:nvSpPr>
          <p:cNvPr id="202769" name="Rectangle 17"/>
          <p:cNvSpPr>
            <a:spLocks noChangeAspect="1" noChangeArrowheads="1"/>
          </p:cNvSpPr>
          <p:nvPr/>
        </p:nvSpPr>
        <p:spPr bwMode="auto">
          <a:xfrm>
            <a:off x="946150" y="2503488"/>
            <a:ext cx="425450" cy="312737"/>
          </a:xfrm>
          <a:prstGeom prst="rect">
            <a:avLst/>
          </a:prstGeom>
          <a:noFill/>
          <a:ln w="12700">
            <a:noFill/>
            <a:miter lim="800000"/>
            <a:headEnd/>
            <a:tailEnd/>
          </a:ln>
          <a:effectLst/>
        </p:spPr>
        <p:txBody>
          <a:bodyPr wrap="none" lIns="47625" tIns="19050" rIns="47625" bIns="19050">
            <a:spAutoFit/>
          </a:bodyPr>
          <a:lstStyle/>
          <a:p>
            <a:pPr algn="ctr" defTabSz="762000"/>
            <a:r>
              <a:rPr lang="hu-HU" sz="1800" b="1">
                <a:solidFill>
                  <a:srgbClr val="FFFFEB"/>
                </a:solidFill>
                <a:latin typeface="Arial" pitchFamily="34" charset="0"/>
              </a:rPr>
              <a:t>DC</a:t>
            </a:r>
          </a:p>
        </p:txBody>
      </p:sp>
      <p:sp>
        <p:nvSpPr>
          <p:cNvPr id="202819" name="Arc 67"/>
          <p:cNvSpPr>
            <a:spLocks/>
          </p:cNvSpPr>
          <p:nvPr/>
        </p:nvSpPr>
        <p:spPr bwMode="auto">
          <a:xfrm flipH="1">
            <a:off x="1728788" y="1233488"/>
            <a:ext cx="935037" cy="75565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rgbClr val="FF9933"/>
            </a:solidFill>
            <a:round/>
            <a:headEnd/>
            <a:tailEnd type="triangle" w="med" len="med"/>
          </a:ln>
          <a:effectLst/>
        </p:spPr>
        <p:txBody>
          <a:bodyPr wrap="none" anchor="ctr"/>
          <a:lstStyle/>
          <a:p>
            <a:endParaRPr lang="hu-HU"/>
          </a:p>
        </p:txBody>
      </p:sp>
      <p:grpSp>
        <p:nvGrpSpPr>
          <p:cNvPr id="3" name="Group 68"/>
          <p:cNvGrpSpPr>
            <a:grpSpLocks/>
          </p:cNvGrpSpPr>
          <p:nvPr/>
        </p:nvGrpSpPr>
        <p:grpSpPr bwMode="auto">
          <a:xfrm>
            <a:off x="935038" y="3319463"/>
            <a:ext cx="1476375" cy="1873250"/>
            <a:chOff x="589" y="2091"/>
            <a:chExt cx="930" cy="1180"/>
          </a:xfrm>
        </p:grpSpPr>
        <p:grpSp>
          <p:nvGrpSpPr>
            <p:cNvPr id="4" name="Group 69"/>
            <p:cNvGrpSpPr>
              <a:grpSpLocks noChangeAspect="1"/>
            </p:cNvGrpSpPr>
            <p:nvPr/>
          </p:nvGrpSpPr>
          <p:grpSpPr bwMode="auto">
            <a:xfrm rot="5400000">
              <a:off x="648" y="2210"/>
              <a:ext cx="812" cy="930"/>
              <a:chOff x="567" y="1718"/>
              <a:chExt cx="771" cy="884"/>
            </a:xfrm>
          </p:grpSpPr>
          <p:sp>
            <p:nvSpPr>
              <p:cNvPr id="202822" name="Freeform 70"/>
              <p:cNvSpPr>
                <a:spLocks noChangeAspect="1"/>
              </p:cNvSpPr>
              <p:nvPr/>
            </p:nvSpPr>
            <p:spPr bwMode="auto">
              <a:xfrm>
                <a:off x="567" y="1718"/>
                <a:ext cx="771" cy="884"/>
              </a:xfrm>
              <a:custGeom>
                <a:avLst/>
                <a:gdLst/>
                <a:ahLst/>
                <a:cxnLst>
                  <a:cxn ang="0">
                    <a:pos x="108" y="17"/>
                  </a:cxn>
                  <a:cxn ang="0">
                    <a:pos x="144" y="141"/>
                  </a:cxn>
                  <a:cxn ang="0">
                    <a:pos x="188" y="181"/>
                  </a:cxn>
                  <a:cxn ang="0">
                    <a:pos x="224" y="193"/>
                  </a:cxn>
                  <a:cxn ang="0">
                    <a:pos x="236" y="189"/>
                  </a:cxn>
                  <a:cxn ang="0">
                    <a:pos x="240" y="177"/>
                  </a:cxn>
                  <a:cxn ang="0">
                    <a:pos x="300" y="157"/>
                  </a:cxn>
                  <a:cxn ang="0">
                    <a:pos x="348" y="133"/>
                  </a:cxn>
                  <a:cxn ang="0">
                    <a:pos x="408" y="181"/>
                  </a:cxn>
                  <a:cxn ang="0">
                    <a:pos x="812" y="277"/>
                  </a:cxn>
                  <a:cxn ang="0">
                    <a:pos x="832" y="341"/>
                  </a:cxn>
                  <a:cxn ang="0">
                    <a:pos x="724" y="325"/>
                  </a:cxn>
                  <a:cxn ang="0">
                    <a:pos x="668" y="329"/>
                  </a:cxn>
                  <a:cxn ang="0">
                    <a:pos x="660" y="353"/>
                  </a:cxn>
                  <a:cxn ang="0">
                    <a:pos x="664" y="441"/>
                  </a:cxn>
                  <a:cxn ang="0">
                    <a:pos x="636" y="425"/>
                  </a:cxn>
                  <a:cxn ang="0">
                    <a:pos x="572" y="413"/>
                  </a:cxn>
                  <a:cxn ang="0">
                    <a:pos x="548" y="373"/>
                  </a:cxn>
                  <a:cxn ang="0">
                    <a:pos x="444" y="349"/>
                  </a:cxn>
                  <a:cxn ang="0">
                    <a:pos x="400" y="385"/>
                  </a:cxn>
                  <a:cxn ang="0">
                    <a:pos x="348" y="445"/>
                  </a:cxn>
                  <a:cxn ang="0">
                    <a:pos x="268" y="465"/>
                  </a:cxn>
                  <a:cxn ang="0">
                    <a:pos x="208" y="537"/>
                  </a:cxn>
                  <a:cxn ang="0">
                    <a:pos x="172" y="565"/>
                  </a:cxn>
                  <a:cxn ang="0">
                    <a:pos x="112" y="529"/>
                  </a:cxn>
                  <a:cxn ang="0">
                    <a:pos x="156" y="501"/>
                  </a:cxn>
                  <a:cxn ang="0">
                    <a:pos x="220" y="361"/>
                  </a:cxn>
                  <a:cxn ang="0">
                    <a:pos x="172" y="341"/>
                  </a:cxn>
                  <a:cxn ang="0">
                    <a:pos x="128" y="345"/>
                  </a:cxn>
                  <a:cxn ang="0">
                    <a:pos x="80" y="353"/>
                  </a:cxn>
                  <a:cxn ang="0">
                    <a:pos x="36" y="385"/>
                  </a:cxn>
                  <a:cxn ang="0">
                    <a:pos x="0" y="389"/>
                  </a:cxn>
                  <a:cxn ang="0">
                    <a:pos x="52" y="353"/>
                  </a:cxn>
                  <a:cxn ang="0">
                    <a:pos x="96" y="345"/>
                  </a:cxn>
                  <a:cxn ang="0">
                    <a:pos x="100" y="333"/>
                  </a:cxn>
                  <a:cxn ang="0">
                    <a:pos x="112" y="325"/>
                  </a:cxn>
                  <a:cxn ang="0">
                    <a:pos x="136" y="301"/>
                  </a:cxn>
                  <a:cxn ang="0">
                    <a:pos x="132" y="261"/>
                  </a:cxn>
                  <a:cxn ang="0">
                    <a:pos x="104" y="221"/>
                  </a:cxn>
                  <a:cxn ang="0">
                    <a:pos x="92" y="185"/>
                  </a:cxn>
                  <a:cxn ang="0">
                    <a:pos x="80" y="93"/>
                  </a:cxn>
                  <a:cxn ang="0">
                    <a:pos x="96" y="29"/>
                  </a:cxn>
                  <a:cxn ang="0">
                    <a:pos x="108" y="33"/>
                  </a:cxn>
                  <a:cxn ang="0">
                    <a:pos x="108" y="9"/>
                  </a:cxn>
                  <a:cxn ang="0">
                    <a:pos x="108" y="41"/>
                  </a:cxn>
                </a:cxnLst>
                <a:rect l="0" t="0" r="r" b="b"/>
                <a:pathLst>
                  <a:path w="845" h="565">
                    <a:moveTo>
                      <a:pt x="108" y="17"/>
                    </a:moveTo>
                    <a:cubicBezTo>
                      <a:pt x="110" y="69"/>
                      <a:pt x="98" y="110"/>
                      <a:pt x="144" y="141"/>
                    </a:cubicBezTo>
                    <a:cubicBezTo>
                      <a:pt x="161" y="152"/>
                      <a:pt x="170" y="173"/>
                      <a:pt x="188" y="181"/>
                    </a:cubicBezTo>
                    <a:cubicBezTo>
                      <a:pt x="200" y="186"/>
                      <a:pt x="224" y="193"/>
                      <a:pt x="224" y="193"/>
                    </a:cubicBezTo>
                    <a:cubicBezTo>
                      <a:pt x="228" y="192"/>
                      <a:pt x="233" y="192"/>
                      <a:pt x="236" y="189"/>
                    </a:cubicBezTo>
                    <a:cubicBezTo>
                      <a:pt x="239" y="186"/>
                      <a:pt x="237" y="179"/>
                      <a:pt x="240" y="177"/>
                    </a:cubicBezTo>
                    <a:cubicBezTo>
                      <a:pt x="252" y="168"/>
                      <a:pt x="287" y="159"/>
                      <a:pt x="300" y="157"/>
                    </a:cubicBezTo>
                    <a:cubicBezTo>
                      <a:pt x="320" y="144"/>
                      <a:pt x="322" y="137"/>
                      <a:pt x="348" y="133"/>
                    </a:cubicBezTo>
                    <a:cubicBezTo>
                      <a:pt x="397" y="137"/>
                      <a:pt x="408" y="133"/>
                      <a:pt x="408" y="181"/>
                    </a:cubicBezTo>
                    <a:cubicBezTo>
                      <a:pt x="528" y="265"/>
                      <a:pt x="665" y="277"/>
                      <a:pt x="812" y="277"/>
                    </a:cubicBezTo>
                    <a:cubicBezTo>
                      <a:pt x="845" y="293"/>
                      <a:pt x="836" y="300"/>
                      <a:pt x="832" y="341"/>
                    </a:cubicBezTo>
                    <a:cubicBezTo>
                      <a:pt x="796" y="329"/>
                      <a:pt x="762" y="328"/>
                      <a:pt x="724" y="325"/>
                    </a:cubicBezTo>
                    <a:cubicBezTo>
                      <a:pt x="705" y="326"/>
                      <a:pt x="685" y="321"/>
                      <a:pt x="668" y="329"/>
                    </a:cubicBezTo>
                    <a:cubicBezTo>
                      <a:pt x="660" y="332"/>
                      <a:pt x="660" y="353"/>
                      <a:pt x="660" y="353"/>
                    </a:cubicBezTo>
                    <a:cubicBezTo>
                      <a:pt x="662" y="375"/>
                      <a:pt x="672" y="417"/>
                      <a:pt x="664" y="441"/>
                    </a:cubicBezTo>
                    <a:cubicBezTo>
                      <a:pt x="620" y="430"/>
                      <a:pt x="675" y="447"/>
                      <a:pt x="636" y="425"/>
                    </a:cubicBezTo>
                    <a:cubicBezTo>
                      <a:pt x="617" y="415"/>
                      <a:pt x="592" y="415"/>
                      <a:pt x="572" y="413"/>
                    </a:cubicBezTo>
                    <a:cubicBezTo>
                      <a:pt x="552" y="400"/>
                      <a:pt x="562" y="392"/>
                      <a:pt x="548" y="373"/>
                    </a:cubicBezTo>
                    <a:cubicBezTo>
                      <a:pt x="527" y="345"/>
                      <a:pt x="476" y="353"/>
                      <a:pt x="444" y="349"/>
                    </a:cubicBezTo>
                    <a:cubicBezTo>
                      <a:pt x="416" y="340"/>
                      <a:pt x="414" y="364"/>
                      <a:pt x="400" y="385"/>
                    </a:cubicBezTo>
                    <a:cubicBezTo>
                      <a:pt x="398" y="388"/>
                      <a:pt x="353" y="442"/>
                      <a:pt x="348" y="445"/>
                    </a:cubicBezTo>
                    <a:cubicBezTo>
                      <a:pt x="313" y="467"/>
                      <a:pt x="312" y="461"/>
                      <a:pt x="268" y="465"/>
                    </a:cubicBezTo>
                    <a:cubicBezTo>
                      <a:pt x="238" y="495"/>
                      <a:pt x="246" y="512"/>
                      <a:pt x="208" y="537"/>
                    </a:cubicBezTo>
                    <a:cubicBezTo>
                      <a:pt x="195" y="545"/>
                      <a:pt x="172" y="565"/>
                      <a:pt x="172" y="565"/>
                    </a:cubicBezTo>
                    <a:cubicBezTo>
                      <a:pt x="125" y="549"/>
                      <a:pt x="145" y="562"/>
                      <a:pt x="112" y="529"/>
                    </a:cubicBezTo>
                    <a:cubicBezTo>
                      <a:pt x="118" y="499"/>
                      <a:pt x="125" y="505"/>
                      <a:pt x="156" y="501"/>
                    </a:cubicBezTo>
                    <a:cubicBezTo>
                      <a:pt x="211" y="474"/>
                      <a:pt x="181" y="400"/>
                      <a:pt x="220" y="361"/>
                    </a:cubicBezTo>
                    <a:cubicBezTo>
                      <a:pt x="212" y="338"/>
                      <a:pt x="192" y="348"/>
                      <a:pt x="172" y="341"/>
                    </a:cubicBezTo>
                    <a:cubicBezTo>
                      <a:pt x="157" y="342"/>
                      <a:pt x="143" y="343"/>
                      <a:pt x="128" y="345"/>
                    </a:cubicBezTo>
                    <a:cubicBezTo>
                      <a:pt x="112" y="347"/>
                      <a:pt x="80" y="353"/>
                      <a:pt x="80" y="353"/>
                    </a:cubicBezTo>
                    <a:cubicBezTo>
                      <a:pt x="63" y="364"/>
                      <a:pt x="57" y="378"/>
                      <a:pt x="36" y="385"/>
                    </a:cubicBezTo>
                    <a:cubicBezTo>
                      <a:pt x="19" y="398"/>
                      <a:pt x="13" y="408"/>
                      <a:pt x="0" y="389"/>
                    </a:cubicBezTo>
                    <a:cubicBezTo>
                      <a:pt x="7" y="356"/>
                      <a:pt x="19" y="357"/>
                      <a:pt x="52" y="353"/>
                    </a:cubicBezTo>
                    <a:cubicBezTo>
                      <a:pt x="66" y="348"/>
                      <a:pt x="82" y="351"/>
                      <a:pt x="96" y="345"/>
                    </a:cubicBezTo>
                    <a:cubicBezTo>
                      <a:pt x="100" y="343"/>
                      <a:pt x="97" y="336"/>
                      <a:pt x="100" y="333"/>
                    </a:cubicBezTo>
                    <a:cubicBezTo>
                      <a:pt x="103" y="329"/>
                      <a:pt x="108" y="328"/>
                      <a:pt x="112" y="325"/>
                    </a:cubicBezTo>
                    <a:cubicBezTo>
                      <a:pt x="120" y="317"/>
                      <a:pt x="136" y="301"/>
                      <a:pt x="136" y="301"/>
                    </a:cubicBezTo>
                    <a:cubicBezTo>
                      <a:pt x="135" y="288"/>
                      <a:pt x="135" y="274"/>
                      <a:pt x="132" y="261"/>
                    </a:cubicBezTo>
                    <a:cubicBezTo>
                      <a:pt x="129" y="246"/>
                      <a:pt x="110" y="236"/>
                      <a:pt x="104" y="221"/>
                    </a:cubicBezTo>
                    <a:cubicBezTo>
                      <a:pt x="99" y="209"/>
                      <a:pt x="92" y="185"/>
                      <a:pt x="92" y="185"/>
                    </a:cubicBezTo>
                    <a:cubicBezTo>
                      <a:pt x="89" y="139"/>
                      <a:pt x="89" y="129"/>
                      <a:pt x="80" y="93"/>
                    </a:cubicBezTo>
                    <a:cubicBezTo>
                      <a:pt x="83" y="63"/>
                      <a:pt x="81" y="52"/>
                      <a:pt x="96" y="29"/>
                    </a:cubicBezTo>
                    <a:cubicBezTo>
                      <a:pt x="100" y="30"/>
                      <a:pt x="104" y="35"/>
                      <a:pt x="108" y="33"/>
                    </a:cubicBezTo>
                    <a:cubicBezTo>
                      <a:pt x="116" y="29"/>
                      <a:pt x="110" y="0"/>
                      <a:pt x="108" y="9"/>
                    </a:cubicBezTo>
                    <a:cubicBezTo>
                      <a:pt x="106" y="19"/>
                      <a:pt x="108" y="30"/>
                      <a:pt x="108" y="41"/>
                    </a:cubicBezTo>
                  </a:path>
                </a:pathLst>
              </a:custGeom>
              <a:solidFill>
                <a:schemeClr val="accent1"/>
              </a:solidFill>
              <a:ln w="12700" cmpd="sng">
                <a:solidFill>
                  <a:srgbClr val="DF2E11"/>
                </a:solidFill>
                <a:round/>
                <a:headEnd/>
                <a:tailEnd/>
              </a:ln>
              <a:effectLst/>
            </p:spPr>
            <p:txBody>
              <a:bodyPr wrap="none" anchor="ctr"/>
              <a:lstStyle/>
              <a:p>
                <a:endParaRPr lang="hu-HU"/>
              </a:p>
            </p:txBody>
          </p:sp>
          <p:sp>
            <p:nvSpPr>
              <p:cNvPr id="202823" name="Oval 71"/>
              <p:cNvSpPr>
                <a:spLocks noChangeAspect="1" noChangeArrowheads="1"/>
              </p:cNvSpPr>
              <p:nvPr/>
            </p:nvSpPr>
            <p:spPr bwMode="auto">
              <a:xfrm>
                <a:off x="793" y="2081"/>
                <a:ext cx="182" cy="158"/>
              </a:xfrm>
              <a:prstGeom prst="ellipse">
                <a:avLst/>
              </a:prstGeom>
              <a:solidFill>
                <a:srgbClr val="DF2E11"/>
              </a:solidFill>
              <a:ln w="12700">
                <a:solidFill>
                  <a:srgbClr val="EC3112"/>
                </a:solidFill>
                <a:round/>
                <a:headEnd/>
                <a:tailEnd/>
              </a:ln>
              <a:effectLst/>
            </p:spPr>
            <p:txBody>
              <a:bodyPr wrap="none" anchor="ctr"/>
              <a:lstStyle/>
              <a:p>
                <a:endParaRPr lang="hu-HU"/>
              </a:p>
            </p:txBody>
          </p:sp>
        </p:grpSp>
        <p:sp>
          <p:nvSpPr>
            <p:cNvPr id="202824" name="Rectangle 72"/>
            <p:cNvSpPr>
              <a:spLocks noChangeAspect="1" noChangeArrowheads="1"/>
            </p:cNvSpPr>
            <p:nvPr/>
          </p:nvSpPr>
          <p:spPr bwMode="auto">
            <a:xfrm>
              <a:off x="641" y="3074"/>
              <a:ext cx="828" cy="197"/>
            </a:xfrm>
            <a:prstGeom prst="rect">
              <a:avLst/>
            </a:prstGeom>
            <a:noFill/>
            <a:ln w="12700">
              <a:noFill/>
              <a:miter lim="800000"/>
              <a:headEnd/>
              <a:tailEnd/>
            </a:ln>
            <a:effectLst/>
          </p:spPr>
          <p:txBody>
            <a:bodyPr wrap="none" lIns="47625" tIns="19050" rIns="47625" bIns="19050">
              <a:spAutoFit/>
            </a:bodyPr>
            <a:lstStyle/>
            <a:p>
              <a:pPr algn="ctr" defTabSz="762000"/>
              <a:r>
                <a:rPr lang="hu-HU" sz="1800" b="1">
                  <a:solidFill>
                    <a:srgbClr val="FFFFEB"/>
                  </a:solidFill>
                  <a:latin typeface="Arial" pitchFamily="34" charset="0"/>
                </a:rPr>
                <a:t>Aktivált DC</a:t>
              </a:r>
            </a:p>
          </p:txBody>
        </p:sp>
        <p:sp>
          <p:nvSpPr>
            <p:cNvPr id="202825" name="Line 73"/>
            <p:cNvSpPr>
              <a:spLocks noChangeShapeType="1"/>
            </p:cNvSpPr>
            <p:nvPr/>
          </p:nvSpPr>
          <p:spPr bwMode="auto">
            <a:xfrm>
              <a:off x="1084" y="2091"/>
              <a:ext cx="0" cy="272"/>
            </a:xfrm>
            <a:prstGeom prst="line">
              <a:avLst/>
            </a:prstGeom>
            <a:noFill/>
            <a:ln w="57150">
              <a:solidFill>
                <a:srgbClr val="FF9933"/>
              </a:solidFill>
              <a:round/>
              <a:headEnd/>
              <a:tailEnd type="triangle" w="med" len="med"/>
            </a:ln>
            <a:effectLst/>
          </p:spPr>
          <p:txBody>
            <a:bodyPr/>
            <a:lstStyle/>
            <a:p>
              <a:endParaRPr lang="hu-HU"/>
            </a:p>
          </p:txBody>
        </p:sp>
      </p:grpSp>
      <p:grpSp>
        <p:nvGrpSpPr>
          <p:cNvPr id="5" name="Group 74"/>
          <p:cNvGrpSpPr>
            <a:grpSpLocks/>
          </p:cNvGrpSpPr>
          <p:nvPr/>
        </p:nvGrpSpPr>
        <p:grpSpPr bwMode="auto">
          <a:xfrm>
            <a:off x="1582738" y="4041775"/>
            <a:ext cx="2736850" cy="2411413"/>
            <a:chOff x="997" y="2546"/>
            <a:chExt cx="1724" cy="1519"/>
          </a:xfrm>
        </p:grpSpPr>
        <p:grpSp>
          <p:nvGrpSpPr>
            <p:cNvPr id="6" name="Group 75"/>
            <p:cNvGrpSpPr>
              <a:grpSpLocks noChangeAspect="1"/>
            </p:cNvGrpSpPr>
            <p:nvPr/>
          </p:nvGrpSpPr>
          <p:grpSpPr bwMode="auto">
            <a:xfrm rot="5400000">
              <a:off x="1748" y="2981"/>
              <a:ext cx="812" cy="930"/>
              <a:chOff x="567" y="1718"/>
              <a:chExt cx="771" cy="884"/>
            </a:xfrm>
          </p:grpSpPr>
          <p:sp>
            <p:nvSpPr>
              <p:cNvPr id="202828" name="Freeform 76"/>
              <p:cNvSpPr>
                <a:spLocks noChangeAspect="1"/>
              </p:cNvSpPr>
              <p:nvPr/>
            </p:nvSpPr>
            <p:spPr bwMode="auto">
              <a:xfrm>
                <a:off x="567" y="1718"/>
                <a:ext cx="771" cy="884"/>
              </a:xfrm>
              <a:custGeom>
                <a:avLst/>
                <a:gdLst/>
                <a:ahLst/>
                <a:cxnLst>
                  <a:cxn ang="0">
                    <a:pos x="108" y="17"/>
                  </a:cxn>
                  <a:cxn ang="0">
                    <a:pos x="144" y="141"/>
                  </a:cxn>
                  <a:cxn ang="0">
                    <a:pos x="188" y="181"/>
                  </a:cxn>
                  <a:cxn ang="0">
                    <a:pos x="224" y="193"/>
                  </a:cxn>
                  <a:cxn ang="0">
                    <a:pos x="236" y="189"/>
                  </a:cxn>
                  <a:cxn ang="0">
                    <a:pos x="240" y="177"/>
                  </a:cxn>
                  <a:cxn ang="0">
                    <a:pos x="300" y="157"/>
                  </a:cxn>
                  <a:cxn ang="0">
                    <a:pos x="348" y="133"/>
                  </a:cxn>
                  <a:cxn ang="0">
                    <a:pos x="408" y="181"/>
                  </a:cxn>
                  <a:cxn ang="0">
                    <a:pos x="812" y="277"/>
                  </a:cxn>
                  <a:cxn ang="0">
                    <a:pos x="832" y="341"/>
                  </a:cxn>
                  <a:cxn ang="0">
                    <a:pos x="724" y="325"/>
                  </a:cxn>
                  <a:cxn ang="0">
                    <a:pos x="668" y="329"/>
                  </a:cxn>
                  <a:cxn ang="0">
                    <a:pos x="660" y="353"/>
                  </a:cxn>
                  <a:cxn ang="0">
                    <a:pos x="664" y="441"/>
                  </a:cxn>
                  <a:cxn ang="0">
                    <a:pos x="636" y="425"/>
                  </a:cxn>
                  <a:cxn ang="0">
                    <a:pos x="572" y="413"/>
                  </a:cxn>
                  <a:cxn ang="0">
                    <a:pos x="548" y="373"/>
                  </a:cxn>
                  <a:cxn ang="0">
                    <a:pos x="444" y="349"/>
                  </a:cxn>
                  <a:cxn ang="0">
                    <a:pos x="400" y="385"/>
                  </a:cxn>
                  <a:cxn ang="0">
                    <a:pos x="348" y="445"/>
                  </a:cxn>
                  <a:cxn ang="0">
                    <a:pos x="268" y="465"/>
                  </a:cxn>
                  <a:cxn ang="0">
                    <a:pos x="208" y="537"/>
                  </a:cxn>
                  <a:cxn ang="0">
                    <a:pos x="172" y="565"/>
                  </a:cxn>
                  <a:cxn ang="0">
                    <a:pos x="112" y="529"/>
                  </a:cxn>
                  <a:cxn ang="0">
                    <a:pos x="156" y="501"/>
                  </a:cxn>
                  <a:cxn ang="0">
                    <a:pos x="220" y="361"/>
                  </a:cxn>
                  <a:cxn ang="0">
                    <a:pos x="172" y="341"/>
                  </a:cxn>
                  <a:cxn ang="0">
                    <a:pos x="128" y="345"/>
                  </a:cxn>
                  <a:cxn ang="0">
                    <a:pos x="80" y="353"/>
                  </a:cxn>
                  <a:cxn ang="0">
                    <a:pos x="36" y="385"/>
                  </a:cxn>
                  <a:cxn ang="0">
                    <a:pos x="0" y="389"/>
                  </a:cxn>
                  <a:cxn ang="0">
                    <a:pos x="52" y="353"/>
                  </a:cxn>
                  <a:cxn ang="0">
                    <a:pos x="96" y="345"/>
                  </a:cxn>
                  <a:cxn ang="0">
                    <a:pos x="100" y="333"/>
                  </a:cxn>
                  <a:cxn ang="0">
                    <a:pos x="112" y="325"/>
                  </a:cxn>
                  <a:cxn ang="0">
                    <a:pos x="136" y="301"/>
                  </a:cxn>
                  <a:cxn ang="0">
                    <a:pos x="132" y="261"/>
                  </a:cxn>
                  <a:cxn ang="0">
                    <a:pos x="104" y="221"/>
                  </a:cxn>
                  <a:cxn ang="0">
                    <a:pos x="92" y="185"/>
                  </a:cxn>
                  <a:cxn ang="0">
                    <a:pos x="80" y="93"/>
                  </a:cxn>
                  <a:cxn ang="0">
                    <a:pos x="96" y="29"/>
                  </a:cxn>
                  <a:cxn ang="0">
                    <a:pos x="108" y="33"/>
                  </a:cxn>
                  <a:cxn ang="0">
                    <a:pos x="108" y="9"/>
                  </a:cxn>
                  <a:cxn ang="0">
                    <a:pos x="108" y="41"/>
                  </a:cxn>
                </a:cxnLst>
                <a:rect l="0" t="0" r="r" b="b"/>
                <a:pathLst>
                  <a:path w="845" h="565">
                    <a:moveTo>
                      <a:pt x="108" y="17"/>
                    </a:moveTo>
                    <a:cubicBezTo>
                      <a:pt x="110" y="69"/>
                      <a:pt x="98" y="110"/>
                      <a:pt x="144" y="141"/>
                    </a:cubicBezTo>
                    <a:cubicBezTo>
                      <a:pt x="161" y="152"/>
                      <a:pt x="170" y="173"/>
                      <a:pt x="188" y="181"/>
                    </a:cubicBezTo>
                    <a:cubicBezTo>
                      <a:pt x="200" y="186"/>
                      <a:pt x="224" y="193"/>
                      <a:pt x="224" y="193"/>
                    </a:cubicBezTo>
                    <a:cubicBezTo>
                      <a:pt x="228" y="192"/>
                      <a:pt x="233" y="192"/>
                      <a:pt x="236" y="189"/>
                    </a:cubicBezTo>
                    <a:cubicBezTo>
                      <a:pt x="239" y="186"/>
                      <a:pt x="237" y="179"/>
                      <a:pt x="240" y="177"/>
                    </a:cubicBezTo>
                    <a:cubicBezTo>
                      <a:pt x="252" y="168"/>
                      <a:pt x="287" y="159"/>
                      <a:pt x="300" y="157"/>
                    </a:cubicBezTo>
                    <a:cubicBezTo>
                      <a:pt x="320" y="144"/>
                      <a:pt x="322" y="137"/>
                      <a:pt x="348" y="133"/>
                    </a:cubicBezTo>
                    <a:cubicBezTo>
                      <a:pt x="397" y="137"/>
                      <a:pt x="408" y="133"/>
                      <a:pt x="408" y="181"/>
                    </a:cubicBezTo>
                    <a:cubicBezTo>
                      <a:pt x="528" y="265"/>
                      <a:pt x="665" y="277"/>
                      <a:pt x="812" y="277"/>
                    </a:cubicBezTo>
                    <a:cubicBezTo>
                      <a:pt x="845" y="293"/>
                      <a:pt x="836" y="300"/>
                      <a:pt x="832" y="341"/>
                    </a:cubicBezTo>
                    <a:cubicBezTo>
                      <a:pt x="796" y="329"/>
                      <a:pt x="762" y="328"/>
                      <a:pt x="724" y="325"/>
                    </a:cubicBezTo>
                    <a:cubicBezTo>
                      <a:pt x="705" y="326"/>
                      <a:pt x="685" y="321"/>
                      <a:pt x="668" y="329"/>
                    </a:cubicBezTo>
                    <a:cubicBezTo>
                      <a:pt x="660" y="332"/>
                      <a:pt x="660" y="353"/>
                      <a:pt x="660" y="353"/>
                    </a:cubicBezTo>
                    <a:cubicBezTo>
                      <a:pt x="662" y="375"/>
                      <a:pt x="672" y="417"/>
                      <a:pt x="664" y="441"/>
                    </a:cubicBezTo>
                    <a:cubicBezTo>
                      <a:pt x="620" y="430"/>
                      <a:pt x="675" y="447"/>
                      <a:pt x="636" y="425"/>
                    </a:cubicBezTo>
                    <a:cubicBezTo>
                      <a:pt x="617" y="415"/>
                      <a:pt x="592" y="415"/>
                      <a:pt x="572" y="413"/>
                    </a:cubicBezTo>
                    <a:cubicBezTo>
                      <a:pt x="552" y="400"/>
                      <a:pt x="562" y="392"/>
                      <a:pt x="548" y="373"/>
                    </a:cubicBezTo>
                    <a:cubicBezTo>
                      <a:pt x="527" y="345"/>
                      <a:pt x="476" y="353"/>
                      <a:pt x="444" y="349"/>
                    </a:cubicBezTo>
                    <a:cubicBezTo>
                      <a:pt x="416" y="340"/>
                      <a:pt x="414" y="364"/>
                      <a:pt x="400" y="385"/>
                    </a:cubicBezTo>
                    <a:cubicBezTo>
                      <a:pt x="398" y="388"/>
                      <a:pt x="353" y="442"/>
                      <a:pt x="348" y="445"/>
                    </a:cubicBezTo>
                    <a:cubicBezTo>
                      <a:pt x="313" y="467"/>
                      <a:pt x="312" y="461"/>
                      <a:pt x="268" y="465"/>
                    </a:cubicBezTo>
                    <a:cubicBezTo>
                      <a:pt x="238" y="495"/>
                      <a:pt x="246" y="512"/>
                      <a:pt x="208" y="537"/>
                    </a:cubicBezTo>
                    <a:cubicBezTo>
                      <a:pt x="195" y="545"/>
                      <a:pt x="172" y="565"/>
                      <a:pt x="172" y="565"/>
                    </a:cubicBezTo>
                    <a:cubicBezTo>
                      <a:pt x="125" y="549"/>
                      <a:pt x="145" y="562"/>
                      <a:pt x="112" y="529"/>
                    </a:cubicBezTo>
                    <a:cubicBezTo>
                      <a:pt x="118" y="499"/>
                      <a:pt x="125" y="505"/>
                      <a:pt x="156" y="501"/>
                    </a:cubicBezTo>
                    <a:cubicBezTo>
                      <a:pt x="211" y="474"/>
                      <a:pt x="181" y="400"/>
                      <a:pt x="220" y="361"/>
                    </a:cubicBezTo>
                    <a:cubicBezTo>
                      <a:pt x="212" y="338"/>
                      <a:pt x="192" y="348"/>
                      <a:pt x="172" y="341"/>
                    </a:cubicBezTo>
                    <a:cubicBezTo>
                      <a:pt x="157" y="342"/>
                      <a:pt x="143" y="343"/>
                      <a:pt x="128" y="345"/>
                    </a:cubicBezTo>
                    <a:cubicBezTo>
                      <a:pt x="112" y="347"/>
                      <a:pt x="80" y="353"/>
                      <a:pt x="80" y="353"/>
                    </a:cubicBezTo>
                    <a:cubicBezTo>
                      <a:pt x="63" y="364"/>
                      <a:pt x="57" y="378"/>
                      <a:pt x="36" y="385"/>
                    </a:cubicBezTo>
                    <a:cubicBezTo>
                      <a:pt x="19" y="398"/>
                      <a:pt x="13" y="408"/>
                      <a:pt x="0" y="389"/>
                    </a:cubicBezTo>
                    <a:cubicBezTo>
                      <a:pt x="7" y="356"/>
                      <a:pt x="19" y="357"/>
                      <a:pt x="52" y="353"/>
                    </a:cubicBezTo>
                    <a:cubicBezTo>
                      <a:pt x="66" y="348"/>
                      <a:pt x="82" y="351"/>
                      <a:pt x="96" y="345"/>
                    </a:cubicBezTo>
                    <a:cubicBezTo>
                      <a:pt x="100" y="343"/>
                      <a:pt x="97" y="336"/>
                      <a:pt x="100" y="333"/>
                    </a:cubicBezTo>
                    <a:cubicBezTo>
                      <a:pt x="103" y="329"/>
                      <a:pt x="108" y="328"/>
                      <a:pt x="112" y="325"/>
                    </a:cubicBezTo>
                    <a:cubicBezTo>
                      <a:pt x="120" y="317"/>
                      <a:pt x="136" y="301"/>
                      <a:pt x="136" y="301"/>
                    </a:cubicBezTo>
                    <a:cubicBezTo>
                      <a:pt x="135" y="288"/>
                      <a:pt x="135" y="274"/>
                      <a:pt x="132" y="261"/>
                    </a:cubicBezTo>
                    <a:cubicBezTo>
                      <a:pt x="129" y="246"/>
                      <a:pt x="110" y="236"/>
                      <a:pt x="104" y="221"/>
                    </a:cubicBezTo>
                    <a:cubicBezTo>
                      <a:pt x="99" y="209"/>
                      <a:pt x="92" y="185"/>
                      <a:pt x="92" y="185"/>
                    </a:cubicBezTo>
                    <a:cubicBezTo>
                      <a:pt x="89" y="139"/>
                      <a:pt x="89" y="129"/>
                      <a:pt x="80" y="93"/>
                    </a:cubicBezTo>
                    <a:cubicBezTo>
                      <a:pt x="83" y="63"/>
                      <a:pt x="81" y="52"/>
                      <a:pt x="96" y="29"/>
                    </a:cubicBezTo>
                    <a:cubicBezTo>
                      <a:pt x="100" y="30"/>
                      <a:pt x="104" y="35"/>
                      <a:pt x="108" y="33"/>
                    </a:cubicBezTo>
                    <a:cubicBezTo>
                      <a:pt x="116" y="29"/>
                      <a:pt x="110" y="0"/>
                      <a:pt x="108" y="9"/>
                    </a:cubicBezTo>
                    <a:cubicBezTo>
                      <a:pt x="106" y="19"/>
                      <a:pt x="108" y="30"/>
                      <a:pt x="108" y="41"/>
                    </a:cubicBezTo>
                  </a:path>
                </a:pathLst>
              </a:custGeom>
              <a:solidFill>
                <a:schemeClr val="accent1"/>
              </a:solidFill>
              <a:ln w="12700" cmpd="sng">
                <a:solidFill>
                  <a:srgbClr val="DF2E11"/>
                </a:solidFill>
                <a:round/>
                <a:headEnd/>
                <a:tailEnd/>
              </a:ln>
              <a:effectLst/>
            </p:spPr>
            <p:txBody>
              <a:bodyPr wrap="none" anchor="ctr"/>
              <a:lstStyle/>
              <a:p>
                <a:endParaRPr lang="hu-HU"/>
              </a:p>
            </p:txBody>
          </p:sp>
          <p:sp>
            <p:nvSpPr>
              <p:cNvPr id="202829" name="Oval 77"/>
              <p:cNvSpPr>
                <a:spLocks noChangeAspect="1" noChangeArrowheads="1"/>
              </p:cNvSpPr>
              <p:nvPr/>
            </p:nvSpPr>
            <p:spPr bwMode="auto">
              <a:xfrm>
                <a:off x="793" y="2081"/>
                <a:ext cx="182" cy="158"/>
              </a:xfrm>
              <a:prstGeom prst="ellipse">
                <a:avLst/>
              </a:prstGeom>
              <a:solidFill>
                <a:srgbClr val="DF2E11"/>
              </a:solidFill>
              <a:ln w="12700">
                <a:solidFill>
                  <a:srgbClr val="EC3112"/>
                </a:solidFill>
                <a:round/>
                <a:headEnd/>
                <a:tailEnd/>
              </a:ln>
              <a:effectLst/>
            </p:spPr>
            <p:txBody>
              <a:bodyPr wrap="none" anchor="ctr"/>
              <a:lstStyle/>
              <a:p>
                <a:endParaRPr lang="hu-HU"/>
              </a:p>
            </p:txBody>
          </p:sp>
        </p:grpSp>
        <p:grpSp>
          <p:nvGrpSpPr>
            <p:cNvPr id="7" name="Group 78"/>
            <p:cNvGrpSpPr>
              <a:grpSpLocks noChangeAspect="1"/>
            </p:cNvGrpSpPr>
            <p:nvPr/>
          </p:nvGrpSpPr>
          <p:grpSpPr bwMode="auto">
            <a:xfrm>
              <a:off x="2203" y="3438"/>
              <a:ext cx="399" cy="423"/>
              <a:chOff x="1386" y="2016"/>
              <a:chExt cx="486" cy="384"/>
            </a:xfrm>
          </p:grpSpPr>
          <p:sp>
            <p:nvSpPr>
              <p:cNvPr id="202831" name="Oval 79"/>
              <p:cNvSpPr>
                <a:spLocks noChangeAspect="1" noChangeArrowheads="1"/>
              </p:cNvSpPr>
              <p:nvPr/>
            </p:nvSpPr>
            <p:spPr bwMode="auto">
              <a:xfrm>
                <a:off x="1386" y="2016"/>
                <a:ext cx="486" cy="384"/>
              </a:xfrm>
              <a:prstGeom prst="ellipse">
                <a:avLst/>
              </a:prstGeom>
              <a:solidFill>
                <a:srgbClr val="FFFFEB"/>
              </a:solidFill>
              <a:ln w="9525">
                <a:noFill/>
                <a:round/>
                <a:headEnd/>
                <a:tailEnd/>
              </a:ln>
              <a:effectLst/>
            </p:spPr>
            <p:txBody>
              <a:bodyPr wrap="none" anchor="ctr"/>
              <a:lstStyle/>
              <a:p>
                <a:endParaRPr lang="hu-HU"/>
              </a:p>
            </p:txBody>
          </p:sp>
          <p:sp>
            <p:nvSpPr>
              <p:cNvPr id="202832" name="Oval 80"/>
              <p:cNvSpPr>
                <a:spLocks noChangeAspect="1" noChangeArrowheads="1"/>
              </p:cNvSpPr>
              <p:nvPr/>
            </p:nvSpPr>
            <p:spPr bwMode="auto">
              <a:xfrm>
                <a:off x="1440" y="2064"/>
                <a:ext cx="378" cy="288"/>
              </a:xfrm>
              <a:prstGeom prst="ellipse">
                <a:avLst/>
              </a:prstGeom>
              <a:solidFill>
                <a:schemeClr val="folHlink"/>
              </a:solidFill>
              <a:ln w="9525">
                <a:noFill/>
                <a:round/>
                <a:headEnd/>
                <a:tailEnd/>
              </a:ln>
              <a:effectLst/>
            </p:spPr>
            <p:txBody>
              <a:bodyPr wrap="none" anchor="ctr"/>
              <a:lstStyle/>
              <a:p>
                <a:endParaRPr lang="hu-HU"/>
              </a:p>
            </p:txBody>
          </p:sp>
        </p:grpSp>
        <p:sp>
          <p:nvSpPr>
            <p:cNvPr id="202833" name="Rectangle 81"/>
            <p:cNvSpPr>
              <a:spLocks noChangeAspect="1" noChangeArrowheads="1"/>
            </p:cNvSpPr>
            <p:nvPr/>
          </p:nvSpPr>
          <p:spPr bwMode="auto">
            <a:xfrm>
              <a:off x="2149" y="3868"/>
              <a:ext cx="513" cy="197"/>
            </a:xfrm>
            <a:prstGeom prst="rect">
              <a:avLst/>
            </a:prstGeom>
            <a:noFill/>
            <a:ln w="12700">
              <a:noFill/>
              <a:miter lim="800000"/>
              <a:headEnd/>
              <a:tailEnd/>
            </a:ln>
            <a:effectLst/>
          </p:spPr>
          <p:txBody>
            <a:bodyPr wrap="none" lIns="47625" tIns="19050" rIns="47625" bIns="19050">
              <a:spAutoFit/>
            </a:bodyPr>
            <a:lstStyle/>
            <a:p>
              <a:pPr algn="ctr" defTabSz="762000"/>
              <a:r>
                <a:rPr lang="hu-HU" sz="1800" b="1">
                  <a:solidFill>
                    <a:srgbClr val="FFFFEB"/>
                  </a:solidFill>
                  <a:latin typeface="Arial" pitchFamily="34" charset="0"/>
                </a:rPr>
                <a:t>T</a:t>
              </a:r>
              <a:r>
                <a:rPr lang="hu-HU" sz="1800" b="1" baseline="-25000">
                  <a:solidFill>
                    <a:srgbClr val="FFFFEB"/>
                  </a:solidFill>
                  <a:latin typeface="Arial" pitchFamily="34" charset="0"/>
                </a:rPr>
                <a:t>H</a:t>
              </a:r>
              <a:r>
                <a:rPr lang="hu-HU" sz="1800" b="1">
                  <a:solidFill>
                    <a:srgbClr val="FFFFEB"/>
                  </a:solidFill>
                  <a:latin typeface="Arial" pitchFamily="34" charset="0"/>
                </a:rPr>
                <a:t>-sejt</a:t>
              </a:r>
            </a:p>
          </p:txBody>
        </p:sp>
        <p:sp>
          <p:nvSpPr>
            <p:cNvPr id="202834" name="Arc 82"/>
            <p:cNvSpPr>
              <a:spLocks/>
            </p:cNvSpPr>
            <p:nvPr/>
          </p:nvSpPr>
          <p:spPr bwMode="auto">
            <a:xfrm flipH="1" flipV="1">
              <a:off x="997" y="3249"/>
              <a:ext cx="738" cy="249"/>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rgbClr val="FF9933"/>
              </a:solidFill>
              <a:round/>
              <a:headEnd type="triangle" w="med" len="med"/>
              <a:tailEnd/>
            </a:ln>
            <a:effectLst/>
          </p:spPr>
          <p:txBody>
            <a:bodyPr wrap="none" anchor="ctr"/>
            <a:lstStyle/>
            <a:p>
              <a:endParaRPr lang="hu-HU"/>
            </a:p>
          </p:txBody>
        </p:sp>
        <p:sp>
          <p:nvSpPr>
            <p:cNvPr id="202835" name="Rectangle 83"/>
            <p:cNvSpPr>
              <a:spLocks noChangeAspect="1" noChangeArrowheads="1"/>
            </p:cNvSpPr>
            <p:nvPr/>
          </p:nvSpPr>
          <p:spPr bwMode="auto">
            <a:xfrm>
              <a:off x="1622" y="2546"/>
              <a:ext cx="1099" cy="408"/>
            </a:xfrm>
            <a:prstGeom prst="rect">
              <a:avLst/>
            </a:prstGeom>
            <a:noFill/>
            <a:ln w="12700">
              <a:noFill/>
              <a:miter lim="800000"/>
              <a:headEnd/>
              <a:tailEnd/>
            </a:ln>
            <a:effectLst/>
          </p:spPr>
          <p:txBody>
            <a:bodyPr wrap="none" lIns="47625" tIns="19050" rIns="47625" bIns="19050">
              <a:spAutoFit/>
            </a:bodyPr>
            <a:lstStyle/>
            <a:p>
              <a:pPr algn="ctr" defTabSz="762000"/>
              <a:r>
                <a:rPr lang="hu-HU" sz="2000" b="1" dirty="0">
                  <a:solidFill>
                    <a:srgbClr val="FFFF00"/>
                  </a:solidFill>
                  <a:latin typeface="Arial" pitchFamily="34" charset="0"/>
                </a:rPr>
                <a:t>Immunológiai</a:t>
              </a:r>
            </a:p>
            <a:p>
              <a:pPr algn="ctr" defTabSz="762000"/>
              <a:r>
                <a:rPr lang="hu-HU" sz="2000" b="1" dirty="0">
                  <a:solidFill>
                    <a:srgbClr val="FFFF00"/>
                  </a:solidFill>
                  <a:latin typeface="Arial" pitchFamily="34" charset="0"/>
                </a:rPr>
                <a:t>szinapszis I.</a:t>
              </a:r>
            </a:p>
          </p:txBody>
        </p:sp>
        <p:sp>
          <p:nvSpPr>
            <p:cNvPr id="202836" name="Rectangle 84"/>
            <p:cNvSpPr>
              <a:spLocks noChangeArrowheads="1"/>
            </p:cNvSpPr>
            <p:nvPr/>
          </p:nvSpPr>
          <p:spPr bwMode="auto">
            <a:xfrm rot="2883832">
              <a:off x="2207" y="3358"/>
              <a:ext cx="127" cy="289"/>
            </a:xfrm>
            <a:prstGeom prst="rect">
              <a:avLst/>
            </a:prstGeom>
            <a:noFill/>
            <a:ln w="28575">
              <a:solidFill>
                <a:srgbClr val="DF2E11"/>
              </a:solidFill>
              <a:miter lim="800000"/>
              <a:headEnd/>
              <a:tailEnd/>
            </a:ln>
            <a:effectLst/>
          </p:spPr>
          <p:txBody>
            <a:bodyPr wrap="none" anchor="ctr"/>
            <a:lstStyle/>
            <a:p>
              <a:endParaRPr lang="hu-HU"/>
            </a:p>
          </p:txBody>
        </p:sp>
      </p:grpSp>
      <p:grpSp>
        <p:nvGrpSpPr>
          <p:cNvPr id="8" name="Group 85"/>
          <p:cNvGrpSpPr>
            <a:grpSpLocks/>
          </p:cNvGrpSpPr>
          <p:nvPr/>
        </p:nvGrpSpPr>
        <p:grpSpPr bwMode="auto">
          <a:xfrm>
            <a:off x="4283075" y="4713288"/>
            <a:ext cx="2971800" cy="1955800"/>
            <a:chOff x="2698" y="2969"/>
            <a:chExt cx="1872" cy="1232"/>
          </a:xfrm>
        </p:grpSpPr>
        <p:grpSp>
          <p:nvGrpSpPr>
            <p:cNvPr id="9" name="Group 86"/>
            <p:cNvGrpSpPr>
              <a:grpSpLocks noChangeAspect="1"/>
            </p:cNvGrpSpPr>
            <p:nvPr/>
          </p:nvGrpSpPr>
          <p:grpSpPr bwMode="auto">
            <a:xfrm>
              <a:off x="3463" y="3173"/>
              <a:ext cx="218" cy="204"/>
              <a:chOff x="1386" y="2016"/>
              <a:chExt cx="486" cy="384"/>
            </a:xfrm>
          </p:grpSpPr>
          <p:sp>
            <p:nvSpPr>
              <p:cNvPr id="202839" name="Oval 87"/>
              <p:cNvSpPr>
                <a:spLocks noChangeAspect="1" noChangeArrowheads="1"/>
              </p:cNvSpPr>
              <p:nvPr/>
            </p:nvSpPr>
            <p:spPr bwMode="auto">
              <a:xfrm>
                <a:off x="1386" y="2016"/>
                <a:ext cx="486" cy="384"/>
              </a:xfrm>
              <a:prstGeom prst="ellipse">
                <a:avLst/>
              </a:prstGeom>
              <a:solidFill>
                <a:srgbClr val="FFFFEB"/>
              </a:solidFill>
              <a:ln w="9525">
                <a:noFill/>
                <a:round/>
                <a:headEnd/>
                <a:tailEnd/>
              </a:ln>
              <a:effectLst/>
            </p:spPr>
            <p:txBody>
              <a:bodyPr wrap="none" anchor="ctr"/>
              <a:lstStyle/>
              <a:p>
                <a:endParaRPr lang="hu-HU"/>
              </a:p>
            </p:txBody>
          </p:sp>
          <p:sp>
            <p:nvSpPr>
              <p:cNvPr id="202840" name="Oval 88"/>
              <p:cNvSpPr>
                <a:spLocks noChangeAspect="1" noChangeArrowheads="1"/>
              </p:cNvSpPr>
              <p:nvPr/>
            </p:nvSpPr>
            <p:spPr bwMode="auto">
              <a:xfrm>
                <a:off x="1440" y="2064"/>
                <a:ext cx="378" cy="288"/>
              </a:xfrm>
              <a:prstGeom prst="ellipse">
                <a:avLst/>
              </a:prstGeom>
              <a:solidFill>
                <a:schemeClr val="accent1"/>
              </a:solidFill>
              <a:ln w="9525">
                <a:noFill/>
                <a:round/>
                <a:headEnd/>
                <a:tailEnd/>
              </a:ln>
              <a:effectLst/>
            </p:spPr>
            <p:txBody>
              <a:bodyPr wrap="none" anchor="ctr"/>
              <a:lstStyle/>
              <a:p>
                <a:endParaRPr lang="hu-HU"/>
              </a:p>
            </p:txBody>
          </p:sp>
        </p:grpSp>
        <p:grpSp>
          <p:nvGrpSpPr>
            <p:cNvPr id="10" name="Group 89"/>
            <p:cNvGrpSpPr>
              <a:grpSpLocks noChangeAspect="1"/>
            </p:cNvGrpSpPr>
            <p:nvPr/>
          </p:nvGrpSpPr>
          <p:grpSpPr bwMode="auto">
            <a:xfrm>
              <a:off x="3821" y="3581"/>
              <a:ext cx="218" cy="204"/>
              <a:chOff x="1386" y="2016"/>
              <a:chExt cx="486" cy="384"/>
            </a:xfrm>
          </p:grpSpPr>
          <p:sp>
            <p:nvSpPr>
              <p:cNvPr id="202842" name="Oval 90"/>
              <p:cNvSpPr>
                <a:spLocks noChangeAspect="1" noChangeArrowheads="1"/>
              </p:cNvSpPr>
              <p:nvPr/>
            </p:nvSpPr>
            <p:spPr bwMode="auto">
              <a:xfrm>
                <a:off x="1386" y="2016"/>
                <a:ext cx="486" cy="384"/>
              </a:xfrm>
              <a:prstGeom prst="ellipse">
                <a:avLst/>
              </a:prstGeom>
              <a:solidFill>
                <a:srgbClr val="FFFFEB"/>
              </a:solidFill>
              <a:ln w="9525">
                <a:noFill/>
                <a:round/>
                <a:headEnd/>
                <a:tailEnd/>
              </a:ln>
              <a:effectLst/>
            </p:spPr>
            <p:txBody>
              <a:bodyPr wrap="none" anchor="ctr"/>
              <a:lstStyle/>
              <a:p>
                <a:endParaRPr lang="hu-HU"/>
              </a:p>
            </p:txBody>
          </p:sp>
          <p:sp>
            <p:nvSpPr>
              <p:cNvPr id="202843" name="Oval 91"/>
              <p:cNvSpPr>
                <a:spLocks noChangeAspect="1" noChangeArrowheads="1"/>
              </p:cNvSpPr>
              <p:nvPr/>
            </p:nvSpPr>
            <p:spPr bwMode="auto">
              <a:xfrm>
                <a:off x="1440" y="2064"/>
                <a:ext cx="378" cy="288"/>
              </a:xfrm>
              <a:prstGeom prst="ellipse">
                <a:avLst/>
              </a:prstGeom>
              <a:solidFill>
                <a:schemeClr val="accent1"/>
              </a:solidFill>
              <a:ln w="9525">
                <a:noFill/>
                <a:round/>
                <a:headEnd/>
                <a:tailEnd/>
              </a:ln>
              <a:effectLst/>
            </p:spPr>
            <p:txBody>
              <a:bodyPr wrap="none" anchor="ctr"/>
              <a:lstStyle/>
              <a:p>
                <a:endParaRPr lang="hu-HU"/>
              </a:p>
            </p:txBody>
          </p:sp>
        </p:grpSp>
        <p:grpSp>
          <p:nvGrpSpPr>
            <p:cNvPr id="11" name="Group 92"/>
            <p:cNvGrpSpPr>
              <a:grpSpLocks noChangeAspect="1"/>
            </p:cNvGrpSpPr>
            <p:nvPr/>
          </p:nvGrpSpPr>
          <p:grpSpPr bwMode="auto">
            <a:xfrm>
              <a:off x="3572" y="2969"/>
              <a:ext cx="218" cy="204"/>
              <a:chOff x="1386" y="2016"/>
              <a:chExt cx="486" cy="384"/>
            </a:xfrm>
          </p:grpSpPr>
          <p:sp>
            <p:nvSpPr>
              <p:cNvPr id="202845" name="Oval 93"/>
              <p:cNvSpPr>
                <a:spLocks noChangeAspect="1" noChangeArrowheads="1"/>
              </p:cNvSpPr>
              <p:nvPr/>
            </p:nvSpPr>
            <p:spPr bwMode="auto">
              <a:xfrm>
                <a:off x="1386" y="2016"/>
                <a:ext cx="486" cy="384"/>
              </a:xfrm>
              <a:prstGeom prst="ellipse">
                <a:avLst/>
              </a:prstGeom>
              <a:solidFill>
                <a:srgbClr val="FFFFEB"/>
              </a:solidFill>
              <a:ln w="9525">
                <a:noFill/>
                <a:round/>
                <a:headEnd/>
                <a:tailEnd/>
              </a:ln>
              <a:effectLst/>
            </p:spPr>
            <p:txBody>
              <a:bodyPr wrap="none" anchor="ctr"/>
              <a:lstStyle/>
              <a:p>
                <a:endParaRPr lang="hu-HU"/>
              </a:p>
            </p:txBody>
          </p:sp>
          <p:sp>
            <p:nvSpPr>
              <p:cNvPr id="202846" name="Oval 94"/>
              <p:cNvSpPr>
                <a:spLocks noChangeAspect="1" noChangeArrowheads="1"/>
              </p:cNvSpPr>
              <p:nvPr/>
            </p:nvSpPr>
            <p:spPr bwMode="auto">
              <a:xfrm>
                <a:off x="1440" y="2064"/>
                <a:ext cx="378" cy="288"/>
              </a:xfrm>
              <a:prstGeom prst="ellipse">
                <a:avLst/>
              </a:prstGeom>
              <a:solidFill>
                <a:schemeClr val="accent1"/>
              </a:solidFill>
              <a:ln w="9525">
                <a:noFill/>
                <a:round/>
                <a:headEnd/>
                <a:tailEnd/>
              </a:ln>
              <a:effectLst/>
            </p:spPr>
            <p:txBody>
              <a:bodyPr wrap="none" anchor="ctr"/>
              <a:lstStyle/>
              <a:p>
                <a:endParaRPr lang="hu-HU"/>
              </a:p>
            </p:txBody>
          </p:sp>
        </p:grpSp>
        <p:grpSp>
          <p:nvGrpSpPr>
            <p:cNvPr id="12" name="Group 95"/>
            <p:cNvGrpSpPr>
              <a:grpSpLocks noChangeAspect="1"/>
            </p:cNvGrpSpPr>
            <p:nvPr/>
          </p:nvGrpSpPr>
          <p:grpSpPr bwMode="auto">
            <a:xfrm>
              <a:off x="3572" y="3423"/>
              <a:ext cx="218" cy="204"/>
              <a:chOff x="1386" y="2016"/>
              <a:chExt cx="486" cy="384"/>
            </a:xfrm>
          </p:grpSpPr>
          <p:sp>
            <p:nvSpPr>
              <p:cNvPr id="202848" name="Oval 96"/>
              <p:cNvSpPr>
                <a:spLocks noChangeAspect="1" noChangeArrowheads="1"/>
              </p:cNvSpPr>
              <p:nvPr/>
            </p:nvSpPr>
            <p:spPr bwMode="auto">
              <a:xfrm>
                <a:off x="1386" y="2016"/>
                <a:ext cx="486" cy="384"/>
              </a:xfrm>
              <a:prstGeom prst="ellipse">
                <a:avLst/>
              </a:prstGeom>
              <a:solidFill>
                <a:srgbClr val="FFFFEB"/>
              </a:solidFill>
              <a:ln w="9525">
                <a:noFill/>
                <a:round/>
                <a:headEnd/>
                <a:tailEnd/>
              </a:ln>
              <a:effectLst/>
            </p:spPr>
            <p:txBody>
              <a:bodyPr wrap="none" anchor="ctr"/>
              <a:lstStyle/>
              <a:p>
                <a:endParaRPr lang="hu-HU"/>
              </a:p>
            </p:txBody>
          </p:sp>
          <p:sp>
            <p:nvSpPr>
              <p:cNvPr id="202849" name="Oval 97"/>
              <p:cNvSpPr>
                <a:spLocks noChangeAspect="1" noChangeArrowheads="1"/>
              </p:cNvSpPr>
              <p:nvPr/>
            </p:nvSpPr>
            <p:spPr bwMode="auto">
              <a:xfrm>
                <a:off x="1440" y="2064"/>
                <a:ext cx="378" cy="288"/>
              </a:xfrm>
              <a:prstGeom prst="ellipse">
                <a:avLst/>
              </a:prstGeom>
              <a:solidFill>
                <a:schemeClr val="accent1"/>
              </a:solidFill>
              <a:ln w="9525">
                <a:noFill/>
                <a:round/>
                <a:headEnd/>
                <a:tailEnd/>
              </a:ln>
              <a:effectLst/>
            </p:spPr>
            <p:txBody>
              <a:bodyPr wrap="none" anchor="ctr"/>
              <a:lstStyle/>
              <a:p>
                <a:endParaRPr lang="hu-HU"/>
              </a:p>
            </p:txBody>
          </p:sp>
        </p:grpSp>
        <p:grpSp>
          <p:nvGrpSpPr>
            <p:cNvPr id="13" name="Group 98"/>
            <p:cNvGrpSpPr>
              <a:grpSpLocks noChangeAspect="1"/>
            </p:cNvGrpSpPr>
            <p:nvPr/>
          </p:nvGrpSpPr>
          <p:grpSpPr bwMode="auto">
            <a:xfrm>
              <a:off x="3844" y="3241"/>
              <a:ext cx="218" cy="204"/>
              <a:chOff x="1386" y="2016"/>
              <a:chExt cx="486" cy="384"/>
            </a:xfrm>
          </p:grpSpPr>
          <p:sp>
            <p:nvSpPr>
              <p:cNvPr id="202851" name="Oval 99"/>
              <p:cNvSpPr>
                <a:spLocks noChangeAspect="1" noChangeArrowheads="1"/>
              </p:cNvSpPr>
              <p:nvPr/>
            </p:nvSpPr>
            <p:spPr bwMode="auto">
              <a:xfrm>
                <a:off x="1386" y="2016"/>
                <a:ext cx="486" cy="384"/>
              </a:xfrm>
              <a:prstGeom prst="ellipse">
                <a:avLst/>
              </a:prstGeom>
              <a:solidFill>
                <a:srgbClr val="FFFFEB"/>
              </a:solidFill>
              <a:ln w="9525">
                <a:noFill/>
                <a:round/>
                <a:headEnd/>
                <a:tailEnd/>
              </a:ln>
              <a:effectLst/>
            </p:spPr>
            <p:txBody>
              <a:bodyPr wrap="none" anchor="ctr"/>
              <a:lstStyle/>
              <a:p>
                <a:endParaRPr lang="hu-HU"/>
              </a:p>
            </p:txBody>
          </p:sp>
          <p:sp>
            <p:nvSpPr>
              <p:cNvPr id="202852" name="Oval 100"/>
              <p:cNvSpPr>
                <a:spLocks noChangeAspect="1" noChangeArrowheads="1"/>
              </p:cNvSpPr>
              <p:nvPr/>
            </p:nvSpPr>
            <p:spPr bwMode="auto">
              <a:xfrm>
                <a:off x="1440" y="2064"/>
                <a:ext cx="378" cy="288"/>
              </a:xfrm>
              <a:prstGeom prst="ellipse">
                <a:avLst/>
              </a:prstGeom>
              <a:solidFill>
                <a:schemeClr val="accent1"/>
              </a:solidFill>
              <a:ln w="9525">
                <a:noFill/>
                <a:round/>
                <a:headEnd/>
                <a:tailEnd/>
              </a:ln>
              <a:effectLst/>
            </p:spPr>
            <p:txBody>
              <a:bodyPr wrap="none" anchor="ctr"/>
              <a:lstStyle/>
              <a:p>
                <a:endParaRPr lang="hu-HU"/>
              </a:p>
            </p:txBody>
          </p:sp>
        </p:grpSp>
        <p:sp>
          <p:nvSpPr>
            <p:cNvPr id="202853" name="Rectangle 101"/>
            <p:cNvSpPr>
              <a:spLocks noChangeAspect="1" noChangeArrowheads="1"/>
            </p:cNvSpPr>
            <p:nvPr/>
          </p:nvSpPr>
          <p:spPr bwMode="auto">
            <a:xfrm>
              <a:off x="3145" y="3831"/>
              <a:ext cx="1425" cy="370"/>
            </a:xfrm>
            <a:prstGeom prst="rect">
              <a:avLst/>
            </a:prstGeom>
            <a:noFill/>
            <a:ln w="12700">
              <a:noFill/>
              <a:miter lim="800000"/>
              <a:headEnd/>
              <a:tailEnd/>
            </a:ln>
            <a:effectLst/>
          </p:spPr>
          <p:txBody>
            <a:bodyPr wrap="none" lIns="47625" tIns="19050" rIns="47625" bIns="19050">
              <a:spAutoFit/>
            </a:bodyPr>
            <a:lstStyle/>
            <a:p>
              <a:pPr algn="ctr" defTabSz="762000"/>
              <a:r>
                <a:rPr lang="hu-HU" sz="1800" b="1">
                  <a:solidFill>
                    <a:srgbClr val="FFFFEB"/>
                  </a:solidFill>
                  <a:latin typeface="Arial" pitchFamily="34" charset="0"/>
                </a:rPr>
                <a:t>Az aktivált T</a:t>
              </a:r>
              <a:r>
                <a:rPr lang="hu-HU" sz="1800" b="1" baseline="-25000">
                  <a:solidFill>
                    <a:srgbClr val="FFFFEB"/>
                  </a:solidFill>
                  <a:latin typeface="Arial" pitchFamily="34" charset="0"/>
                </a:rPr>
                <a:t>H</a:t>
              </a:r>
              <a:r>
                <a:rPr lang="hu-HU" sz="1800" b="1">
                  <a:solidFill>
                    <a:srgbClr val="FFFFEB"/>
                  </a:solidFill>
                  <a:latin typeface="Arial" pitchFamily="34" charset="0"/>
                </a:rPr>
                <a:t>-sejtek</a:t>
              </a:r>
            </a:p>
            <a:p>
              <a:pPr algn="ctr" defTabSz="762000"/>
              <a:r>
                <a:rPr lang="hu-HU" sz="1800" b="1">
                  <a:solidFill>
                    <a:srgbClr val="FFFFEB"/>
                  </a:solidFill>
                  <a:latin typeface="Arial" pitchFamily="34" charset="0"/>
                </a:rPr>
                <a:t>osztódása</a:t>
              </a:r>
            </a:p>
          </p:txBody>
        </p:sp>
        <p:sp>
          <p:nvSpPr>
            <p:cNvPr id="202854" name="Line 102"/>
            <p:cNvSpPr>
              <a:spLocks noChangeShapeType="1"/>
            </p:cNvSpPr>
            <p:nvPr/>
          </p:nvSpPr>
          <p:spPr bwMode="auto">
            <a:xfrm>
              <a:off x="2698" y="3475"/>
              <a:ext cx="725" cy="0"/>
            </a:xfrm>
            <a:prstGeom prst="line">
              <a:avLst/>
            </a:prstGeom>
            <a:noFill/>
            <a:ln w="57150">
              <a:solidFill>
                <a:srgbClr val="FF9933"/>
              </a:solidFill>
              <a:round/>
              <a:headEnd/>
              <a:tailEnd type="triangle" w="med" len="med"/>
            </a:ln>
            <a:effectLst/>
          </p:spPr>
          <p:txBody>
            <a:bodyPr/>
            <a:lstStyle/>
            <a:p>
              <a:endParaRPr lang="hu-HU"/>
            </a:p>
          </p:txBody>
        </p:sp>
      </p:grpSp>
      <p:grpSp>
        <p:nvGrpSpPr>
          <p:cNvPr id="14" name="Group 103"/>
          <p:cNvGrpSpPr>
            <a:grpSpLocks/>
          </p:cNvGrpSpPr>
          <p:nvPr/>
        </p:nvGrpSpPr>
        <p:grpSpPr bwMode="auto">
          <a:xfrm>
            <a:off x="4283075" y="2060575"/>
            <a:ext cx="3889375" cy="3384550"/>
            <a:chOff x="2698" y="1298"/>
            <a:chExt cx="2450" cy="2132"/>
          </a:xfrm>
        </p:grpSpPr>
        <p:grpSp>
          <p:nvGrpSpPr>
            <p:cNvPr id="15" name="Group 104"/>
            <p:cNvGrpSpPr>
              <a:grpSpLocks noChangeAspect="1"/>
            </p:cNvGrpSpPr>
            <p:nvPr/>
          </p:nvGrpSpPr>
          <p:grpSpPr bwMode="auto">
            <a:xfrm>
              <a:off x="3878" y="1298"/>
              <a:ext cx="623" cy="635"/>
              <a:chOff x="1386" y="2016"/>
              <a:chExt cx="486" cy="384"/>
            </a:xfrm>
          </p:grpSpPr>
          <p:sp>
            <p:nvSpPr>
              <p:cNvPr id="202857" name="Oval 105"/>
              <p:cNvSpPr>
                <a:spLocks noChangeAspect="1" noChangeArrowheads="1"/>
              </p:cNvSpPr>
              <p:nvPr/>
            </p:nvSpPr>
            <p:spPr bwMode="auto">
              <a:xfrm>
                <a:off x="1386" y="2016"/>
                <a:ext cx="486" cy="384"/>
              </a:xfrm>
              <a:prstGeom prst="ellipse">
                <a:avLst/>
              </a:prstGeom>
              <a:solidFill>
                <a:srgbClr val="FF9933"/>
              </a:solidFill>
              <a:ln w="9525">
                <a:noFill/>
                <a:round/>
                <a:headEnd/>
                <a:tailEnd/>
              </a:ln>
              <a:effectLst/>
            </p:spPr>
            <p:txBody>
              <a:bodyPr wrap="none" anchor="ctr"/>
              <a:lstStyle/>
              <a:p>
                <a:endParaRPr lang="hu-HU"/>
              </a:p>
            </p:txBody>
          </p:sp>
          <p:sp>
            <p:nvSpPr>
              <p:cNvPr id="202858" name="Oval 106"/>
              <p:cNvSpPr>
                <a:spLocks noChangeAspect="1" noChangeArrowheads="1"/>
              </p:cNvSpPr>
              <p:nvPr/>
            </p:nvSpPr>
            <p:spPr bwMode="auto">
              <a:xfrm>
                <a:off x="1440" y="2064"/>
                <a:ext cx="378" cy="288"/>
              </a:xfrm>
              <a:prstGeom prst="ellipse">
                <a:avLst/>
              </a:prstGeom>
              <a:solidFill>
                <a:srgbClr val="FF6600"/>
              </a:solidFill>
              <a:ln w="9525">
                <a:noFill/>
                <a:round/>
                <a:headEnd/>
                <a:tailEnd/>
              </a:ln>
              <a:effectLst/>
            </p:spPr>
            <p:txBody>
              <a:bodyPr wrap="none" anchor="ctr"/>
              <a:lstStyle/>
              <a:p>
                <a:endParaRPr lang="hu-HU"/>
              </a:p>
            </p:txBody>
          </p:sp>
        </p:grpSp>
        <p:grpSp>
          <p:nvGrpSpPr>
            <p:cNvPr id="16" name="Group 107"/>
            <p:cNvGrpSpPr>
              <a:grpSpLocks noChangeAspect="1"/>
            </p:cNvGrpSpPr>
            <p:nvPr/>
          </p:nvGrpSpPr>
          <p:grpSpPr bwMode="auto">
            <a:xfrm>
              <a:off x="4525" y="1298"/>
              <a:ext cx="623" cy="635"/>
              <a:chOff x="1386" y="2016"/>
              <a:chExt cx="486" cy="384"/>
            </a:xfrm>
          </p:grpSpPr>
          <p:sp>
            <p:nvSpPr>
              <p:cNvPr id="202860" name="Oval 108"/>
              <p:cNvSpPr>
                <a:spLocks noChangeAspect="1" noChangeArrowheads="1"/>
              </p:cNvSpPr>
              <p:nvPr/>
            </p:nvSpPr>
            <p:spPr bwMode="auto">
              <a:xfrm>
                <a:off x="1386" y="2016"/>
                <a:ext cx="486" cy="384"/>
              </a:xfrm>
              <a:prstGeom prst="ellipse">
                <a:avLst/>
              </a:prstGeom>
              <a:solidFill>
                <a:srgbClr val="FFFFEB"/>
              </a:solidFill>
              <a:ln w="9525">
                <a:noFill/>
                <a:round/>
                <a:headEnd/>
                <a:tailEnd/>
              </a:ln>
              <a:effectLst/>
            </p:spPr>
            <p:txBody>
              <a:bodyPr wrap="none" anchor="ctr"/>
              <a:lstStyle/>
              <a:p>
                <a:endParaRPr lang="hu-HU"/>
              </a:p>
            </p:txBody>
          </p:sp>
          <p:sp>
            <p:nvSpPr>
              <p:cNvPr id="202861" name="Oval 109"/>
              <p:cNvSpPr>
                <a:spLocks noChangeAspect="1" noChangeArrowheads="1"/>
              </p:cNvSpPr>
              <p:nvPr/>
            </p:nvSpPr>
            <p:spPr bwMode="auto">
              <a:xfrm>
                <a:off x="1440" y="2064"/>
                <a:ext cx="378" cy="288"/>
              </a:xfrm>
              <a:prstGeom prst="ellipse">
                <a:avLst/>
              </a:prstGeom>
              <a:solidFill>
                <a:schemeClr val="accent1"/>
              </a:solidFill>
              <a:ln w="9525">
                <a:noFill/>
                <a:round/>
                <a:headEnd/>
                <a:tailEnd/>
              </a:ln>
              <a:effectLst/>
            </p:spPr>
            <p:txBody>
              <a:bodyPr wrap="none" anchor="ctr"/>
              <a:lstStyle/>
              <a:p>
                <a:endParaRPr lang="hu-HU"/>
              </a:p>
            </p:txBody>
          </p:sp>
        </p:grpSp>
        <p:sp>
          <p:nvSpPr>
            <p:cNvPr id="202862" name="Rectangle 110"/>
            <p:cNvSpPr>
              <a:spLocks noChangeAspect="1" noChangeArrowheads="1"/>
            </p:cNvSpPr>
            <p:nvPr/>
          </p:nvSpPr>
          <p:spPr bwMode="auto">
            <a:xfrm>
              <a:off x="4545" y="1949"/>
              <a:ext cx="580" cy="370"/>
            </a:xfrm>
            <a:prstGeom prst="rect">
              <a:avLst/>
            </a:prstGeom>
            <a:noFill/>
            <a:ln w="12700">
              <a:noFill/>
              <a:miter lim="800000"/>
              <a:headEnd/>
              <a:tailEnd/>
            </a:ln>
            <a:effectLst/>
          </p:spPr>
          <p:txBody>
            <a:bodyPr wrap="none" lIns="47625" tIns="19050" rIns="47625" bIns="19050">
              <a:spAutoFit/>
            </a:bodyPr>
            <a:lstStyle/>
            <a:p>
              <a:pPr algn="ctr" defTabSz="762000"/>
              <a:r>
                <a:rPr lang="hu-HU" sz="1800" b="1">
                  <a:solidFill>
                    <a:srgbClr val="FFFFEB"/>
                  </a:solidFill>
                  <a:latin typeface="Arial" pitchFamily="34" charset="0"/>
                </a:rPr>
                <a:t>Aktivált</a:t>
              </a:r>
            </a:p>
            <a:p>
              <a:pPr algn="ctr" defTabSz="762000"/>
              <a:r>
                <a:rPr lang="hu-HU" sz="1800" b="1">
                  <a:solidFill>
                    <a:srgbClr val="FFFFEB"/>
                  </a:solidFill>
                  <a:latin typeface="Arial" pitchFamily="34" charset="0"/>
                </a:rPr>
                <a:t>T</a:t>
              </a:r>
              <a:r>
                <a:rPr lang="hu-HU" sz="1800" b="1" baseline="-25000">
                  <a:solidFill>
                    <a:srgbClr val="FFFFEB"/>
                  </a:solidFill>
                  <a:latin typeface="Arial" pitchFamily="34" charset="0"/>
                </a:rPr>
                <a:t>H</a:t>
              </a:r>
              <a:r>
                <a:rPr lang="hu-HU" sz="1800" b="1">
                  <a:solidFill>
                    <a:srgbClr val="FFFFEB"/>
                  </a:solidFill>
                  <a:latin typeface="Arial" pitchFamily="34" charset="0"/>
                </a:rPr>
                <a:t>-sejt</a:t>
              </a:r>
            </a:p>
          </p:txBody>
        </p:sp>
        <p:sp>
          <p:nvSpPr>
            <p:cNvPr id="202863" name="Rectangle 111"/>
            <p:cNvSpPr>
              <a:spLocks noChangeAspect="1" noChangeArrowheads="1"/>
            </p:cNvSpPr>
            <p:nvPr/>
          </p:nvSpPr>
          <p:spPr bwMode="auto">
            <a:xfrm>
              <a:off x="3939" y="2008"/>
              <a:ext cx="460" cy="197"/>
            </a:xfrm>
            <a:prstGeom prst="rect">
              <a:avLst/>
            </a:prstGeom>
            <a:noFill/>
            <a:ln w="12700">
              <a:noFill/>
              <a:miter lim="800000"/>
              <a:headEnd/>
              <a:tailEnd/>
            </a:ln>
            <a:effectLst/>
          </p:spPr>
          <p:txBody>
            <a:bodyPr wrap="none" lIns="47625" tIns="19050" rIns="47625" bIns="19050">
              <a:spAutoFit/>
            </a:bodyPr>
            <a:lstStyle/>
            <a:p>
              <a:pPr algn="ctr" defTabSz="762000"/>
              <a:r>
                <a:rPr lang="hu-HU" sz="1800" b="1">
                  <a:solidFill>
                    <a:srgbClr val="FFFFEB"/>
                  </a:solidFill>
                  <a:latin typeface="Arial" pitchFamily="34" charset="0"/>
                </a:rPr>
                <a:t>B-sejt</a:t>
              </a:r>
            </a:p>
          </p:txBody>
        </p:sp>
        <p:sp>
          <p:nvSpPr>
            <p:cNvPr id="202864" name="Arc 112"/>
            <p:cNvSpPr>
              <a:spLocks/>
            </p:cNvSpPr>
            <p:nvPr/>
          </p:nvSpPr>
          <p:spPr bwMode="auto">
            <a:xfrm flipV="1">
              <a:off x="4184" y="2341"/>
              <a:ext cx="318" cy="1089"/>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rgbClr val="FF9933"/>
              </a:solidFill>
              <a:round/>
              <a:headEnd/>
              <a:tailEnd type="triangle" w="med" len="med"/>
            </a:ln>
            <a:effectLst/>
          </p:spPr>
          <p:txBody>
            <a:bodyPr wrap="none" anchor="ctr"/>
            <a:lstStyle/>
            <a:p>
              <a:endParaRPr lang="hu-HU"/>
            </a:p>
          </p:txBody>
        </p:sp>
        <p:sp>
          <p:nvSpPr>
            <p:cNvPr id="202865" name="Rectangle 113"/>
            <p:cNvSpPr>
              <a:spLocks noChangeAspect="1" noChangeArrowheads="1"/>
            </p:cNvSpPr>
            <p:nvPr/>
          </p:nvSpPr>
          <p:spPr bwMode="auto">
            <a:xfrm>
              <a:off x="2698" y="1382"/>
              <a:ext cx="1099" cy="408"/>
            </a:xfrm>
            <a:prstGeom prst="rect">
              <a:avLst/>
            </a:prstGeom>
            <a:noFill/>
            <a:ln w="12700">
              <a:noFill/>
              <a:miter lim="800000"/>
              <a:headEnd/>
              <a:tailEnd/>
            </a:ln>
            <a:effectLst/>
          </p:spPr>
          <p:txBody>
            <a:bodyPr wrap="none" lIns="47625" tIns="19050" rIns="47625" bIns="19050">
              <a:spAutoFit/>
            </a:bodyPr>
            <a:lstStyle/>
            <a:p>
              <a:pPr algn="ctr" defTabSz="762000"/>
              <a:r>
                <a:rPr lang="hu-HU" sz="2000" b="1" dirty="0">
                  <a:solidFill>
                    <a:srgbClr val="FFFF00"/>
                  </a:solidFill>
                  <a:latin typeface="Arial" pitchFamily="34" charset="0"/>
                </a:rPr>
                <a:t>Immunológiai</a:t>
              </a:r>
            </a:p>
            <a:p>
              <a:pPr algn="ctr" defTabSz="762000"/>
              <a:r>
                <a:rPr lang="hu-HU" sz="2000" b="1" dirty="0">
                  <a:solidFill>
                    <a:srgbClr val="FFFF00"/>
                  </a:solidFill>
                  <a:latin typeface="Arial" pitchFamily="34" charset="0"/>
                </a:rPr>
                <a:t>szinapszis II.</a:t>
              </a:r>
            </a:p>
          </p:txBody>
        </p:sp>
        <p:sp>
          <p:nvSpPr>
            <p:cNvPr id="202866" name="Rectangle 114"/>
            <p:cNvSpPr>
              <a:spLocks noChangeArrowheads="1"/>
            </p:cNvSpPr>
            <p:nvPr/>
          </p:nvSpPr>
          <p:spPr bwMode="auto">
            <a:xfrm>
              <a:off x="4423" y="1366"/>
              <a:ext cx="181" cy="474"/>
            </a:xfrm>
            <a:prstGeom prst="rect">
              <a:avLst/>
            </a:prstGeom>
            <a:noFill/>
            <a:ln w="28575">
              <a:solidFill>
                <a:srgbClr val="DF2E11"/>
              </a:solidFill>
              <a:miter lim="800000"/>
              <a:headEnd/>
              <a:tailEnd/>
            </a:ln>
            <a:effectLst/>
          </p:spPr>
          <p:txBody>
            <a:bodyPr wrap="none" anchor="ctr"/>
            <a:lstStyle/>
            <a:p>
              <a:endParaRPr lang="hu-HU"/>
            </a:p>
          </p:txBody>
        </p:sp>
      </p:grpSp>
      <p:grpSp>
        <p:nvGrpSpPr>
          <p:cNvPr id="17" name="Group 115"/>
          <p:cNvGrpSpPr>
            <a:grpSpLocks/>
          </p:cNvGrpSpPr>
          <p:nvPr/>
        </p:nvGrpSpPr>
        <p:grpSpPr bwMode="auto">
          <a:xfrm>
            <a:off x="4714875" y="981075"/>
            <a:ext cx="2449513" cy="1008063"/>
            <a:chOff x="2970" y="618"/>
            <a:chExt cx="1543" cy="635"/>
          </a:xfrm>
        </p:grpSpPr>
        <p:grpSp>
          <p:nvGrpSpPr>
            <p:cNvPr id="18" name="Group 116"/>
            <p:cNvGrpSpPr>
              <a:grpSpLocks noChangeAspect="1"/>
            </p:cNvGrpSpPr>
            <p:nvPr/>
          </p:nvGrpSpPr>
          <p:grpSpPr bwMode="auto">
            <a:xfrm>
              <a:off x="3605" y="663"/>
              <a:ext cx="283" cy="280"/>
              <a:chOff x="1292" y="1094"/>
              <a:chExt cx="367" cy="363"/>
            </a:xfrm>
          </p:grpSpPr>
          <p:sp>
            <p:nvSpPr>
              <p:cNvPr id="202869" name="Oval 117"/>
              <p:cNvSpPr>
                <a:spLocks noChangeAspect="1" noChangeArrowheads="1"/>
              </p:cNvSpPr>
              <p:nvPr/>
            </p:nvSpPr>
            <p:spPr bwMode="auto">
              <a:xfrm>
                <a:off x="1292" y="1094"/>
                <a:ext cx="367" cy="363"/>
              </a:xfrm>
              <a:prstGeom prst="ellipse">
                <a:avLst/>
              </a:prstGeom>
              <a:gradFill rotWithShape="1">
                <a:gsLst>
                  <a:gs pos="0">
                    <a:srgbClr val="FF6600"/>
                  </a:gs>
                  <a:gs pos="100000">
                    <a:srgbClr val="FF6600">
                      <a:gamma/>
                      <a:shade val="46275"/>
                      <a:invGamma/>
                    </a:srgbClr>
                  </a:gs>
                </a:gsLst>
                <a:path path="shape">
                  <a:fillToRect l="50000" t="50000" r="50000" b="50000"/>
                </a:path>
              </a:gradFill>
              <a:ln w="9525">
                <a:noFill/>
                <a:round/>
                <a:headEnd/>
                <a:tailEnd/>
              </a:ln>
              <a:effectLst/>
            </p:spPr>
            <p:txBody>
              <a:bodyPr wrap="none" anchor="ctr"/>
              <a:lstStyle/>
              <a:p>
                <a:endParaRPr lang="hu-HU"/>
              </a:p>
            </p:txBody>
          </p:sp>
          <p:sp>
            <p:nvSpPr>
              <p:cNvPr id="202870" name="Oval 118"/>
              <p:cNvSpPr>
                <a:spLocks noChangeAspect="1" noChangeArrowheads="1"/>
              </p:cNvSpPr>
              <p:nvPr/>
            </p:nvSpPr>
            <p:spPr bwMode="auto">
              <a:xfrm>
                <a:off x="1335" y="1139"/>
                <a:ext cx="281" cy="273"/>
              </a:xfrm>
              <a:prstGeom prst="ellipse">
                <a:avLst/>
              </a:prstGeom>
              <a:gradFill rotWithShape="1">
                <a:gsLst>
                  <a:gs pos="0">
                    <a:srgbClr val="FF3300"/>
                  </a:gs>
                  <a:gs pos="100000">
                    <a:srgbClr val="FF3300">
                      <a:gamma/>
                      <a:shade val="46275"/>
                      <a:invGamma/>
                    </a:srgbClr>
                  </a:gs>
                </a:gsLst>
                <a:path path="shape">
                  <a:fillToRect l="50000" t="50000" r="50000" b="50000"/>
                </a:path>
              </a:gradFill>
              <a:ln w="9525">
                <a:noFill/>
                <a:round/>
                <a:headEnd/>
                <a:tailEnd/>
              </a:ln>
              <a:effectLst/>
            </p:spPr>
            <p:txBody>
              <a:bodyPr wrap="none" anchor="ctr"/>
              <a:lstStyle/>
              <a:p>
                <a:endParaRPr lang="hu-HU"/>
              </a:p>
            </p:txBody>
          </p:sp>
        </p:grpSp>
        <p:sp>
          <p:nvSpPr>
            <p:cNvPr id="202871" name="Arc 119"/>
            <p:cNvSpPr>
              <a:spLocks/>
            </p:cNvSpPr>
            <p:nvPr/>
          </p:nvSpPr>
          <p:spPr bwMode="auto">
            <a:xfrm rot="16200000" flipV="1">
              <a:off x="4003" y="742"/>
              <a:ext cx="454" cy="56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rgbClr val="FF9933"/>
              </a:solidFill>
              <a:round/>
              <a:headEnd/>
              <a:tailEnd type="triangle" w="med" len="med"/>
            </a:ln>
            <a:effectLst/>
          </p:spPr>
          <p:txBody>
            <a:bodyPr wrap="none" anchor="ctr"/>
            <a:lstStyle/>
            <a:p>
              <a:endParaRPr lang="hu-HU"/>
            </a:p>
          </p:txBody>
        </p:sp>
        <p:sp>
          <p:nvSpPr>
            <p:cNvPr id="202872" name="Rectangle 120"/>
            <p:cNvSpPr>
              <a:spLocks noChangeAspect="1" noChangeArrowheads="1"/>
            </p:cNvSpPr>
            <p:nvPr/>
          </p:nvSpPr>
          <p:spPr bwMode="auto">
            <a:xfrm>
              <a:off x="2970" y="618"/>
              <a:ext cx="580" cy="370"/>
            </a:xfrm>
            <a:prstGeom prst="rect">
              <a:avLst/>
            </a:prstGeom>
            <a:noFill/>
            <a:ln w="12700">
              <a:noFill/>
              <a:miter lim="800000"/>
              <a:headEnd/>
              <a:tailEnd/>
            </a:ln>
            <a:effectLst/>
          </p:spPr>
          <p:txBody>
            <a:bodyPr wrap="none" lIns="47625" tIns="19050" rIns="47625" bIns="19050">
              <a:spAutoFit/>
            </a:bodyPr>
            <a:lstStyle/>
            <a:p>
              <a:pPr algn="ctr" defTabSz="762000"/>
              <a:r>
                <a:rPr lang="hu-HU" sz="1800" b="1">
                  <a:solidFill>
                    <a:srgbClr val="FFFFEB"/>
                  </a:solidFill>
                  <a:latin typeface="Arial" pitchFamily="34" charset="0"/>
                </a:rPr>
                <a:t>Aktivált</a:t>
              </a:r>
            </a:p>
            <a:p>
              <a:pPr algn="ctr" defTabSz="762000"/>
              <a:r>
                <a:rPr lang="hu-HU" sz="1800" b="1">
                  <a:solidFill>
                    <a:srgbClr val="FFFFEB"/>
                  </a:solidFill>
                  <a:latin typeface="Arial" pitchFamily="34" charset="0"/>
                </a:rPr>
                <a:t>B-sejt</a:t>
              </a:r>
            </a:p>
          </p:txBody>
        </p:sp>
      </p:grpSp>
    </p:spTree>
  </p:cSld>
  <p:clrMapOvr>
    <a:masterClrMapping/>
  </p:clrMapOvr>
  <p:transition xmlns:p14="http://schemas.microsoft.com/office/powerpoint/2010/main">
    <p:zoom/>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heckerboard(across)">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checkerboard(across)">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checkerboard(across)">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p:cNvPicPr>
            <a:picLocks noChangeAspect="1" noChangeArrowheads="1"/>
          </p:cNvPicPr>
          <p:nvPr/>
        </p:nvPicPr>
        <p:blipFill>
          <a:blip r:embed="rId2"/>
          <a:srcRect t="52628"/>
          <a:stretch>
            <a:fillRect/>
          </a:stretch>
        </p:blipFill>
        <p:spPr bwMode="auto">
          <a:xfrm>
            <a:off x="971550" y="836613"/>
            <a:ext cx="7345363" cy="3833812"/>
          </a:xfrm>
          <a:prstGeom prst="rect">
            <a:avLst/>
          </a:prstGeom>
          <a:noFill/>
          <a:ln w="9525">
            <a:noFill/>
            <a:miter lim="800000"/>
            <a:headEnd/>
            <a:tailEnd/>
          </a:ln>
          <a:effectLst/>
        </p:spPr>
      </p:pic>
      <p:sp>
        <p:nvSpPr>
          <p:cNvPr id="113667" name="Text Box 3"/>
          <p:cNvSpPr txBox="1">
            <a:spLocks noChangeArrowheads="1"/>
          </p:cNvSpPr>
          <p:nvPr/>
        </p:nvSpPr>
        <p:spPr bwMode="auto">
          <a:xfrm>
            <a:off x="4283075" y="3140075"/>
            <a:ext cx="1873250" cy="425450"/>
          </a:xfrm>
          <a:prstGeom prst="rect">
            <a:avLst/>
          </a:prstGeom>
          <a:solidFill>
            <a:srgbClr val="CCFFFF"/>
          </a:solidFill>
          <a:ln w="28575">
            <a:solidFill>
              <a:srgbClr val="FF0000"/>
            </a:solidFill>
            <a:miter lim="800000"/>
            <a:headEnd/>
            <a:tailEnd/>
          </a:ln>
          <a:effectLst/>
        </p:spPr>
        <p:txBody>
          <a:bodyPr>
            <a:spAutoFit/>
          </a:bodyPr>
          <a:lstStyle/>
          <a:p>
            <a:pPr>
              <a:spcBef>
                <a:spcPct val="50000"/>
              </a:spcBef>
            </a:pPr>
            <a:r>
              <a:rPr lang="hu-HU" sz="2000" dirty="0">
                <a:solidFill>
                  <a:srgbClr val="000066"/>
                </a:solidFill>
              </a:rPr>
              <a:t>Osztályváltás</a:t>
            </a:r>
          </a:p>
        </p:txBody>
      </p:sp>
      <p:grpSp>
        <p:nvGrpSpPr>
          <p:cNvPr id="2" name="Group 33"/>
          <p:cNvGrpSpPr>
            <a:grpSpLocks/>
          </p:cNvGrpSpPr>
          <p:nvPr/>
        </p:nvGrpSpPr>
        <p:grpSpPr bwMode="auto">
          <a:xfrm rot="-14309138">
            <a:off x="3536157" y="1996281"/>
            <a:ext cx="165100" cy="252413"/>
            <a:chOff x="2496" y="336"/>
            <a:chExt cx="288" cy="480"/>
          </a:xfrm>
        </p:grpSpPr>
        <p:sp>
          <p:nvSpPr>
            <p:cNvPr id="113698" name="AutoShape 34"/>
            <p:cNvSpPr>
              <a:spLocks noChangeArrowheads="1"/>
            </p:cNvSpPr>
            <p:nvPr/>
          </p:nvSpPr>
          <p:spPr bwMode="auto">
            <a:xfrm rot="-1404882">
              <a:off x="2544" y="336"/>
              <a:ext cx="48" cy="240"/>
            </a:xfrm>
            <a:prstGeom prst="roundRect">
              <a:avLst>
                <a:gd name="adj" fmla="val 16667"/>
              </a:avLst>
            </a:prstGeom>
            <a:solidFill>
              <a:srgbClr val="FF66FF"/>
            </a:solidFill>
            <a:ln w="9525">
              <a:solidFill>
                <a:schemeClr val="tx1"/>
              </a:solidFill>
              <a:round/>
              <a:headEnd/>
              <a:tailEnd/>
            </a:ln>
            <a:effectLst/>
          </p:spPr>
          <p:txBody>
            <a:bodyPr wrap="none" anchor="ctr"/>
            <a:lstStyle/>
            <a:p>
              <a:endParaRPr lang="hu-HU"/>
            </a:p>
          </p:txBody>
        </p:sp>
        <p:sp>
          <p:nvSpPr>
            <p:cNvPr id="113699" name="AutoShape 35"/>
            <p:cNvSpPr>
              <a:spLocks noChangeArrowheads="1"/>
            </p:cNvSpPr>
            <p:nvPr/>
          </p:nvSpPr>
          <p:spPr bwMode="auto">
            <a:xfrm rot="990850">
              <a:off x="2688" y="336"/>
              <a:ext cx="48" cy="240"/>
            </a:xfrm>
            <a:prstGeom prst="roundRect">
              <a:avLst>
                <a:gd name="adj" fmla="val 16667"/>
              </a:avLst>
            </a:prstGeom>
            <a:solidFill>
              <a:srgbClr val="FF66FF"/>
            </a:solidFill>
            <a:ln w="9525">
              <a:solidFill>
                <a:schemeClr val="tx1"/>
              </a:solidFill>
              <a:round/>
              <a:headEnd/>
              <a:tailEnd/>
            </a:ln>
            <a:effectLst/>
          </p:spPr>
          <p:txBody>
            <a:bodyPr wrap="none" anchor="ctr"/>
            <a:lstStyle/>
            <a:p>
              <a:endParaRPr lang="hu-HU"/>
            </a:p>
          </p:txBody>
        </p:sp>
        <p:sp>
          <p:nvSpPr>
            <p:cNvPr id="113700" name="AutoShape 36"/>
            <p:cNvSpPr>
              <a:spLocks noChangeArrowheads="1"/>
            </p:cNvSpPr>
            <p:nvPr/>
          </p:nvSpPr>
          <p:spPr bwMode="auto">
            <a:xfrm rot="-1404882">
              <a:off x="2496" y="384"/>
              <a:ext cx="48" cy="240"/>
            </a:xfrm>
            <a:prstGeom prst="roundRect">
              <a:avLst>
                <a:gd name="adj" fmla="val 16667"/>
              </a:avLst>
            </a:prstGeom>
            <a:solidFill>
              <a:srgbClr val="FF66FF"/>
            </a:solidFill>
            <a:ln w="9525">
              <a:solidFill>
                <a:schemeClr val="tx1"/>
              </a:solidFill>
              <a:round/>
              <a:headEnd/>
              <a:tailEnd/>
            </a:ln>
            <a:effectLst/>
          </p:spPr>
          <p:txBody>
            <a:bodyPr wrap="none" anchor="ctr"/>
            <a:lstStyle/>
            <a:p>
              <a:endParaRPr lang="hu-HU"/>
            </a:p>
          </p:txBody>
        </p:sp>
        <p:sp>
          <p:nvSpPr>
            <p:cNvPr id="113701" name="AutoShape 37"/>
            <p:cNvSpPr>
              <a:spLocks noChangeArrowheads="1"/>
            </p:cNvSpPr>
            <p:nvPr/>
          </p:nvSpPr>
          <p:spPr bwMode="auto">
            <a:xfrm rot="990850">
              <a:off x="2736" y="384"/>
              <a:ext cx="48" cy="240"/>
            </a:xfrm>
            <a:prstGeom prst="roundRect">
              <a:avLst>
                <a:gd name="adj" fmla="val 16667"/>
              </a:avLst>
            </a:prstGeom>
            <a:solidFill>
              <a:srgbClr val="FF66FF"/>
            </a:solidFill>
            <a:ln w="9525">
              <a:solidFill>
                <a:schemeClr val="tx1"/>
              </a:solidFill>
              <a:round/>
              <a:headEnd/>
              <a:tailEnd/>
            </a:ln>
            <a:effectLst/>
          </p:spPr>
          <p:txBody>
            <a:bodyPr wrap="none" anchor="ctr"/>
            <a:lstStyle/>
            <a:p>
              <a:endParaRPr lang="hu-HU"/>
            </a:p>
          </p:txBody>
        </p:sp>
        <p:sp>
          <p:nvSpPr>
            <p:cNvPr id="113702" name="AutoShape 38"/>
            <p:cNvSpPr>
              <a:spLocks noChangeArrowheads="1"/>
            </p:cNvSpPr>
            <p:nvPr/>
          </p:nvSpPr>
          <p:spPr bwMode="auto">
            <a:xfrm rot="33392">
              <a:off x="2640" y="576"/>
              <a:ext cx="48" cy="240"/>
            </a:xfrm>
            <a:prstGeom prst="roundRect">
              <a:avLst>
                <a:gd name="adj" fmla="val 16667"/>
              </a:avLst>
            </a:prstGeom>
            <a:solidFill>
              <a:srgbClr val="FF66FF"/>
            </a:solidFill>
            <a:ln w="9525">
              <a:solidFill>
                <a:schemeClr val="tx1"/>
              </a:solidFill>
              <a:round/>
              <a:headEnd/>
              <a:tailEnd/>
            </a:ln>
            <a:effectLst/>
          </p:spPr>
          <p:txBody>
            <a:bodyPr wrap="none" anchor="ctr"/>
            <a:lstStyle/>
            <a:p>
              <a:endParaRPr lang="hu-HU"/>
            </a:p>
          </p:txBody>
        </p:sp>
        <p:sp>
          <p:nvSpPr>
            <p:cNvPr id="113703" name="AutoShape 39"/>
            <p:cNvSpPr>
              <a:spLocks noChangeArrowheads="1"/>
            </p:cNvSpPr>
            <p:nvPr/>
          </p:nvSpPr>
          <p:spPr bwMode="auto">
            <a:xfrm rot="33392">
              <a:off x="2592" y="576"/>
              <a:ext cx="48" cy="240"/>
            </a:xfrm>
            <a:prstGeom prst="roundRect">
              <a:avLst>
                <a:gd name="adj" fmla="val 16667"/>
              </a:avLst>
            </a:prstGeom>
            <a:solidFill>
              <a:srgbClr val="FF66FF"/>
            </a:solidFill>
            <a:ln w="9525">
              <a:solidFill>
                <a:schemeClr val="tx1"/>
              </a:solidFill>
              <a:round/>
              <a:headEnd/>
              <a:tailEnd/>
            </a:ln>
            <a:effectLst/>
          </p:spPr>
          <p:txBody>
            <a:bodyPr wrap="none" anchor="ctr"/>
            <a:lstStyle/>
            <a:p>
              <a:endParaRPr lang="hu-HU"/>
            </a:p>
          </p:txBody>
        </p:sp>
      </p:grpSp>
      <p:grpSp>
        <p:nvGrpSpPr>
          <p:cNvPr id="3" name="Group 40"/>
          <p:cNvGrpSpPr>
            <a:grpSpLocks/>
          </p:cNvGrpSpPr>
          <p:nvPr/>
        </p:nvGrpSpPr>
        <p:grpSpPr bwMode="auto">
          <a:xfrm rot="-10417760">
            <a:off x="2627313" y="2168525"/>
            <a:ext cx="165100" cy="252413"/>
            <a:chOff x="2496" y="336"/>
            <a:chExt cx="288" cy="480"/>
          </a:xfrm>
        </p:grpSpPr>
        <p:sp>
          <p:nvSpPr>
            <p:cNvPr id="113705" name="AutoShape 41"/>
            <p:cNvSpPr>
              <a:spLocks noChangeArrowheads="1"/>
            </p:cNvSpPr>
            <p:nvPr/>
          </p:nvSpPr>
          <p:spPr bwMode="auto">
            <a:xfrm rot="-1404882">
              <a:off x="2544" y="336"/>
              <a:ext cx="48" cy="240"/>
            </a:xfrm>
            <a:prstGeom prst="roundRect">
              <a:avLst>
                <a:gd name="adj" fmla="val 16667"/>
              </a:avLst>
            </a:prstGeom>
            <a:solidFill>
              <a:srgbClr val="FF66FF"/>
            </a:solidFill>
            <a:ln w="9525">
              <a:solidFill>
                <a:schemeClr val="tx1"/>
              </a:solidFill>
              <a:round/>
              <a:headEnd/>
              <a:tailEnd/>
            </a:ln>
            <a:effectLst/>
          </p:spPr>
          <p:txBody>
            <a:bodyPr wrap="none" anchor="ctr"/>
            <a:lstStyle/>
            <a:p>
              <a:endParaRPr lang="hu-HU"/>
            </a:p>
          </p:txBody>
        </p:sp>
        <p:sp>
          <p:nvSpPr>
            <p:cNvPr id="113706" name="AutoShape 42"/>
            <p:cNvSpPr>
              <a:spLocks noChangeArrowheads="1"/>
            </p:cNvSpPr>
            <p:nvPr/>
          </p:nvSpPr>
          <p:spPr bwMode="auto">
            <a:xfrm rot="990850">
              <a:off x="2688" y="336"/>
              <a:ext cx="48" cy="240"/>
            </a:xfrm>
            <a:prstGeom prst="roundRect">
              <a:avLst>
                <a:gd name="adj" fmla="val 16667"/>
              </a:avLst>
            </a:prstGeom>
            <a:solidFill>
              <a:srgbClr val="FF66FF"/>
            </a:solidFill>
            <a:ln w="9525">
              <a:solidFill>
                <a:schemeClr val="tx1"/>
              </a:solidFill>
              <a:round/>
              <a:headEnd/>
              <a:tailEnd/>
            </a:ln>
            <a:effectLst/>
          </p:spPr>
          <p:txBody>
            <a:bodyPr wrap="none" anchor="ctr"/>
            <a:lstStyle/>
            <a:p>
              <a:endParaRPr lang="hu-HU"/>
            </a:p>
          </p:txBody>
        </p:sp>
        <p:sp>
          <p:nvSpPr>
            <p:cNvPr id="113707" name="AutoShape 43"/>
            <p:cNvSpPr>
              <a:spLocks noChangeArrowheads="1"/>
            </p:cNvSpPr>
            <p:nvPr/>
          </p:nvSpPr>
          <p:spPr bwMode="auto">
            <a:xfrm rot="-1404882">
              <a:off x="2496" y="384"/>
              <a:ext cx="48" cy="240"/>
            </a:xfrm>
            <a:prstGeom prst="roundRect">
              <a:avLst>
                <a:gd name="adj" fmla="val 16667"/>
              </a:avLst>
            </a:prstGeom>
            <a:solidFill>
              <a:srgbClr val="FF66FF"/>
            </a:solidFill>
            <a:ln w="9525">
              <a:solidFill>
                <a:schemeClr val="tx1"/>
              </a:solidFill>
              <a:round/>
              <a:headEnd/>
              <a:tailEnd/>
            </a:ln>
            <a:effectLst/>
          </p:spPr>
          <p:txBody>
            <a:bodyPr wrap="none" anchor="ctr"/>
            <a:lstStyle/>
            <a:p>
              <a:endParaRPr lang="hu-HU"/>
            </a:p>
          </p:txBody>
        </p:sp>
        <p:sp>
          <p:nvSpPr>
            <p:cNvPr id="113708" name="AutoShape 44"/>
            <p:cNvSpPr>
              <a:spLocks noChangeArrowheads="1"/>
            </p:cNvSpPr>
            <p:nvPr/>
          </p:nvSpPr>
          <p:spPr bwMode="auto">
            <a:xfrm rot="990850">
              <a:off x="2736" y="384"/>
              <a:ext cx="48" cy="240"/>
            </a:xfrm>
            <a:prstGeom prst="roundRect">
              <a:avLst>
                <a:gd name="adj" fmla="val 16667"/>
              </a:avLst>
            </a:prstGeom>
            <a:solidFill>
              <a:srgbClr val="FF66FF"/>
            </a:solidFill>
            <a:ln w="9525">
              <a:solidFill>
                <a:schemeClr val="tx1"/>
              </a:solidFill>
              <a:round/>
              <a:headEnd/>
              <a:tailEnd/>
            </a:ln>
            <a:effectLst/>
          </p:spPr>
          <p:txBody>
            <a:bodyPr wrap="none" anchor="ctr"/>
            <a:lstStyle/>
            <a:p>
              <a:endParaRPr lang="hu-HU"/>
            </a:p>
          </p:txBody>
        </p:sp>
        <p:sp>
          <p:nvSpPr>
            <p:cNvPr id="113709" name="AutoShape 45"/>
            <p:cNvSpPr>
              <a:spLocks noChangeArrowheads="1"/>
            </p:cNvSpPr>
            <p:nvPr/>
          </p:nvSpPr>
          <p:spPr bwMode="auto">
            <a:xfrm rot="33392">
              <a:off x="2640" y="576"/>
              <a:ext cx="48" cy="240"/>
            </a:xfrm>
            <a:prstGeom prst="roundRect">
              <a:avLst>
                <a:gd name="adj" fmla="val 16667"/>
              </a:avLst>
            </a:prstGeom>
            <a:solidFill>
              <a:srgbClr val="FF66FF"/>
            </a:solidFill>
            <a:ln w="9525">
              <a:solidFill>
                <a:schemeClr val="tx1"/>
              </a:solidFill>
              <a:round/>
              <a:headEnd/>
              <a:tailEnd/>
            </a:ln>
            <a:effectLst/>
          </p:spPr>
          <p:txBody>
            <a:bodyPr wrap="none" anchor="ctr"/>
            <a:lstStyle/>
            <a:p>
              <a:endParaRPr lang="hu-HU"/>
            </a:p>
          </p:txBody>
        </p:sp>
        <p:sp>
          <p:nvSpPr>
            <p:cNvPr id="113710" name="AutoShape 46"/>
            <p:cNvSpPr>
              <a:spLocks noChangeArrowheads="1"/>
            </p:cNvSpPr>
            <p:nvPr/>
          </p:nvSpPr>
          <p:spPr bwMode="auto">
            <a:xfrm rot="33392">
              <a:off x="2592" y="576"/>
              <a:ext cx="48" cy="240"/>
            </a:xfrm>
            <a:prstGeom prst="roundRect">
              <a:avLst>
                <a:gd name="adj" fmla="val 16667"/>
              </a:avLst>
            </a:prstGeom>
            <a:solidFill>
              <a:srgbClr val="FF66FF"/>
            </a:solidFill>
            <a:ln w="9525">
              <a:solidFill>
                <a:schemeClr val="tx1"/>
              </a:solidFill>
              <a:round/>
              <a:headEnd/>
              <a:tailEnd/>
            </a:ln>
            <a:effectLst/>
          </p:spPr>
          <p:txBody>
            <a:bodyPr wrap="none" anchor="ctr"/>
            <a:lstStyle/>
            <a:p>
              <a:endParaRPr lang="hu-HU"/>
            </a:p>
          </p:txBody>
        </p:sp>
      </p:grpSp>
      <p:grpSp>
        <p:nvGrpSpPr>
          <p:cNvPr id="4" name="Group 47"/>
          <p:cNvGrpSpPr>
            <a:grpSpLocks/>
          </p:cNvGrpSpPr>
          <p:nvPr/>
        </p:nvGrpSpPr>
        <p:grpSpPr bwMode="auto">
          <a:xfrm rot="-16325532">
            <a:off x="3283744" y="1348582"/>
            <a:ext cx="165100" cy="252412"/>
            <a:chOff x="2496" y="336"/>
            <a:chExt cx="288" cy="480"/>
          </a:xfrm>
        </p:grpSpPr>
        <p:sp>
          <p:nvSpPr>
            <p:cNvPr id="113712" name="AutoShape 48"/>
            <p:cNvSpPr>
              <a:spLocks noChangeArrowheads="1"/>
            </p:cNvSpPr>
            <p:nvPr/>
          </p:nvSpPr>
          <p:spPr bwMode="auto">
            <a:xfrm rot="-1404882">
              <a:off x="2544" y="336"/>
              <a:ext cx="48" cy="240"/>
            </a:xfrm>
            <a:prstGeom prst="roundRect">
              <a:avLst>
                <a:gd name="adj" fmla="val 16667"/>
              </a:avLst>
            </a:prstGeom>
            <a:solidFill>
              <a:srgbClr val="FF66FF"/>
            </a:solidFill>
            <a:ln w="9525">
              <a:solidFill>
                <a:schemeClr val="tx1"/>
              </a:solidFill>
              <a:round/>
              <a:headEnd/>
              <a:tailEnd/>
            </a:ln>
            <a:effectLst/>
          </p:spPr>
          <p:txBody>
            <a:bodyPr wrap="none" anchor="ctr"/>
            <a:lstStyle/>
            <a:p>
              <a:endParaRPr lang="hu-HU"/>
            </a:p>
          </p:txBody>
        </p:sp>
        <p:sp>
          <p:nvSpPr>
            <p:cNvPr id="113713" name="AutoShape 49"/>
            <p:cNvSpPr>
              <a:spLocks noChangeArrowheads="1"/>
            </p:cNvSpPr>
            <p:nvPr/>
          </p:nvSpPr>
          <p:spPr bwMode="auto">
            <a:xfrm rot="990850">
              <a:off x="2688" y="336"/>
              <a:ext cx="48" cy="240"/>
            </a:xfrm>
            <a:prstGeom prst="roundRect">
              <a:avLst>
                <a:gd name="adj" fmla="val 16667"/>
              </a:avLst>
            </a:prstGeom>
            <a:solidFill>
              <a:srgbClr val="FF66FF"/>
            </a:solidFill>
            <a:ln w="9525">
              <a:solidFill>
                <a:schemeClr val="tx1"/>
              </a:solidFill>
              <a:round/>
              <a:headEnd/>
              <a:tailEnd/>
            </a:ln>
            <a:effectLst/>
          </p:spPr>
          <p:txBody>
            <a:bodyPr wrap="none" anchor="ctr"/>
            <a:lstStyle/>
            <a:p>
              <a:endParaRPr lang="hu-HU"/>
            </a:p>
          </p:txBody>
        </p:sp>
        <p:sp>
          <p:nvSpPr>
            <p:cNvPr id="113714" name="AutoShape 50"/>
            <p:cNvSpPr>
              <a:spLocks noChangeArrowheads="1"/>
            </p:cNvSpPr>
            <p:nvPr/>
          </p:nvSpPr>
          <p:spPr bwMode="auto">
            <a:xfrm rot="-1404882">
              <a:off x="2496" y="384"/>
              <a:ext cx="48" cy="240"/>
            </a:xfrm>
            <a:prstGeom prst="roundRect">
              <a:avLst>
                <a:gd name="adj" fmla="val 16667"/>
              </a:avLst>
            </a:prstGeom>
            <a:solidFill>
              <a:srgbClr val="FF66FF"/>
            </a:solidFill>
            <a:ln w="9525">
              <a:solidFill>
                <a:schemeClr val="tx1"/>
              </a:solidFill>
              <a:round/>
              <a:headEnd/>
              <a:tailEnd/>
            </a:ln>
            <a:effectLst/>
          </p:spPr>
          <p:txBody>
            <a:bodyPr wrap="none" anchor="ctr"/>
            <a:lstStyle/>
            <a:p>
              <a:endParaRPr lang="hu-HU"/>
            </a:p>
          </p:txBody>
        </p:sp>
        <p:sp>
          <p:nvSpPr>
            <p:cNvPr id="113715" name="AutoShape 51"/>
            <p:cNvSpPr>
              <a:spLocks noChangeArrowheads="1"/>
            </p:cNvSpPr>
            <p:nvPr/>
          </p:nvSpPr>
          <p:spPr bwMode="auto">
            <a:xfrm rot="990850">
              <a:off x="2736" y="384"/>
              <a:ext cx="48" cy="240"/>
            </a:xfrm>
            <a:prstGeom prst="roundRect">
              <a:avLst>
                <a:gd name="adj" fmla="val 16667"/>
              </a:avLst>
            </a:prstGeom>
            <a:solidFill>
              <a:srgbClr val="FF66FF"/>
            </a:solidFill>
            <a:ln w="9525">
              <a:solidFill>
                <a:schemeClr val="tx1"/>
              </a:solidFill>
              <a:round/>
              <a:headEnd/>
              <a:tailEnd/>
            </a:ln>
            <a:effectLst/>
          </p:spPr>
          <p:txBody>
            <a:bodyPr wrap="none" anchor="ctr"/>
            <a:lstStyle/>
            <a:p>
              <a:endParaRPr lang="hu-HU"/>
            </a:p>
          </p:txBody>
        </p:sp>
        <p:sp>
          <p:nvSpPr>
            <p:cNvPr id="113716" name="AutoShape 52"/>
            <p:cNvSpPr>
              <a:spLocks noChangeArrowheads="1"/>
            </p:cNvSpPr>
            <p:nvPr/>
          </p:nvSpPr>
          <p:spPr bwMode="auto">
            <a:xfrm rot="33392">
              <a:off x="2640" y="576"/>
              <a:ext cx="48" cy="240"/>
            </a:xfrm>
            <a:prstGeom prst="roundRect">
              <a:avLst>
                <a:gd name="adj" fmla="val 16667"/>
              </a:avLst>
            </a:prstGeom>
            <a:solidFill>
              <a:srgbClr val="FF66FF"/>
            </a:solidFill>
            <a:ln w="9525">
              <a:solidFill>
                <a:schemeClr val="tx1"/>
              </a:solidFill>
              <a:round/>
              <a:headEnd/>
              <a:tailEnd/>
            </a:ln>
            <a:effectLst/>
          </p:spPr>
          <p:txBody>
            <a:bodyPr wrap="none" anchor="ctr"/>
            <a:lstStyle/>
            <a:p>
              <a:endParaRPr lang="hu-HU"/>
            </a:p>
          </p:txBody>
        </p:sp>
        <p:sp>
          <p:nvSpPr>
            <p:cNvPr id="113717" name="AutoShape 53"/>
            <p:cNvSpPr>
              <a:spLocks noChangeArrowheads="1"/>
            </p:cNvSpPr>
            <p:nvPr/>
          </p:nvSpPr>
          <p:spPr bwMode="auto">
            <a:xfrm rot="33392">
              <a:off x="2592" y="576"/>
              <a:ext cx="48" cy="240"/>
            </a:xfrm>
            <a:prstGeom prst="roundRect">
              <a:avLst>
                <a:gd name="adj" fmla="val 16667"/>
              </a:avLst>
            </a:prstGeom>
            <a:solidFill>
              <a:srgbClr val="FF66FF"/>
            </a:solidFill>
            <a:ln w="9525">
              <a:solidFill>
                <a:schemeClr val="tx1"/>
              </a:solidFill>
              <a:round/>
              <a:headEnd/>
              <a:tailEnd/>
            </a:ln>
            <a:effectLst/>
          </p:spPr>
          <p:txBody>
            <a:bodyPr wrap="none" anchor="ctr"/>
            <a:lstStyle/>
            <a:p>
              <a:endParaRPr lang="hu-HU"/>
            </a:p>
          </p:txBody>
        </p:sp>
      </p:grpSp>
      <p:grpSp>
        <p:nvGrpSpPr>
          <p:cNvPr id="5" name="Group 54"/>
          <p:cNvGrpSpPr>
            <a:grpSpLocks/>
          </p:cNvGrpSpPr>
          <p:nvPr/>
        </p:nvGrpSpPr>
        <p:grpSpPr bwMode="auto">
          <a:xfrm rot="-14309138">
            <a:off x="1735932" y="1851818"/>
            <a:ext cx="165100" cy="252413"/>
            <a:chOff x="2496" y="336"/>
            <a:chExt cx="288" cy="480"/>
          </a:xfrm>
        </p:grpSpPr>
        <p:sp>
          <p:nvSpPr>
            <p:cNvPr id="113719" name="AutoShape 55"/>
            <p:cNvSpPr>
              <a:spLocks noChangeArrowheads="1"/>
            </p:cNvSpPr>
            <p:nvPr/>
          </p:nvSpPr>
          <p:spPr bwMode="auto">
            <a:xfrm rot="-1404882">
              <a:off x="2544" y="336"/>
              <a:ext cx="48" cy="240"/>
            </a:xfrm>
            <a:prstGeom prst="roundRect">
              <a:avLst>
                <a:gd name="adj" fmla="val 16667"/>
              </a:avLst>
            </a:prstGeom>
            <a:solidFill>
              <a:srgbClr val="FF66FF"/>
            </a:solidFill>
            <a:ln w="9525">
              <a:solidFill>
                <a:schemeClr val="tx1"/>
              </a:solidFill>
              <a:round/>
              <a:headEnd/>
              <a:tailEnd/>
            </a:ln>
            <a:effectLst/>
          </p:spPr>
          <p:txBody>
            <a:bodyPr wrap="none" anchor="ctr"/>
            <a:lstStyle/>
            <a:p>
              <a:endParaRPr lang="hu-HU"/>
            </a:p>
          </p:txBody>
        </p:sp>
        <p:sp>
          <p:nvSpPr>
            <p:cNvPr id="113720" name="AutoShape 56"/>
            <p:cNvSpPr>
              <a:spLocks noChangeArrowheads="1"/>
            </p:cNvSpPr>
            <p:nvPr/>
          </p:nvSpPr>
          <p:spPr bwMode="auto">
            <a:xfrm rot="990850">
              <a:off x="2688" y="336"/>
              <a:ext cx="48" cy="240"/>
            </a:xfrm>
            <a:prstGeom prst="roundRect">
              <a:avLst>
                <a:gd name="adj" fmla="val 16667"/>
              </a:avLst>
            </a:prstGeom>
            <a:solidFill>
              <a:srgbClr val="FF66FF"/>
            </a:solidFill>
            <a:ln w="9525">
              <a:solidFill>
                <a:schemeClr val="tx1"/>
              </a:solidFill>
              <a:round/>
              <a:headEnd/>
              <a:tailEnd/>
            </a:ln>
            <a:effectLst/>
          </p:spPr>
          <p:txBody>
            <a:bodyPr wrap="none" anchor="ctr"/>
            <a:lstStyle/>
            <a:p>
              <a:endParaRPr lang="hu-HU"/>
            </a:p>
          </p:txBody>
        </p:sp>
        <p:sp>
          <p:nvSpPr>
            <p:cNvPr id="113721" name="AutoShape 57"/>
            <p:cNvSpPr>
              <a:spLocks noChangeArrowheads="1"/>
            </p:cNvSpPr>
            <p:nvPr/>
          </p:nvSpPr>
          <p:spPr bwMode="auto">
            <a:xfrm rot="-1404882">
              <a:off x="2496" y="384"/>
              <a:ext cx="48" cy="240"/>
            </a:xfrm>
            <a:prstGeom prst="roundRect">
              <a:avLst>
                <a:gd name="adj" fmla="val 16667"/>
              </a:avLst>
            </a:prstGeom>
            <a:solidFill>
              <a:srgbClr val="FF66FF"/>
            </a:solidFill>
            <a:ln w="9525">
              <a:solidFill>
                <a:schemeClr val="tx1"/>
              </a:solidFill>
              <a:round/>
              <a:headEnd/>
              <a:tailEnd/>
            </a:ln>
            <a:effectLst/>
          </p:spPr>
          <p:txBody>
            <a:bodyPr wrap="none" anchor="ctr"/>
            <a:lstStyle/>
            <a:p>
              <a:endParaRPr lang="hu-HU"/>
            </a:p>
          </p:txBody>
        </p:sp>
        <p:sp>
          <p:nvSpPr>
            <p:cNvPr id="113722" name="AutoShape 58"/>
            <p:cNvSpPr>
              <a:spLocks noChangeArrowheads="1"/>
            </p:cNvSpPr>
            <p:nvPr/>
          </p:nvSpPr>
          <p:spPr bwMode="auto">
            <a:xfrm rot="990850">
              <a:off x="2736" y="384"/>
              <a:ext cx="48" cy="240"/>
            </a:xfrm>
            <a:prstGeom prst="roundRect">
              <a:avLst>
                <a:gd name="adj" fmla="val 16667"/>
              </a:avLst>
            </a:prstGeom>
            <a:solidFill>
              <a:srgbClr val="FF66FF"/>
            </a:solidFill>
            <a:ln w="9525">
              <a:solidFill>
                <a:schemeClr val="tx1"/>
              </a:solidFill>
              <a:round/>
              <a:headEnd/>
              <a:tailEnd/>
            </a:ln>
            <a:effectLst/>
          </p:spPr>
          <p:txBody>
            <a:bodyPr wrap="none" anchor="ctr"/>
            <a:lstStyle/>
            <a:p>
              <a:endParaRPr lang="hu-HU"/>
            </a:p>
          </p:txBody>
        </p:sp>
        <p:sp>
          <p:nvSpPr>
            <p:cNvPr id="113723" name="AutoShape 59"/>
            <p:cNvSpPr>
              <a:spLocks noChangeArrowheads="1"/>
            </p:cNvSpPr>
            <p:nvPr/>
          </p:nvSpPr>
          <p:spPr bwMode="auto">
            <a:xfrm rot="33392">
              <a:off x="2640" y="576"/>
              <a:ext cx="48" cy="240"/>
            </a:xfrm>
            <a:prstGeom prst="roundRect">
              <a:avLst>
                <a:gd name="adj" fmla="val 16667"/>
              </a:avLst>
            </a:prstGeom>
            <a:solidFill>
              <a:srgbClr val="FF66FF"/>
            </a:solidFill>
            <a:ln w="9525">
              <a:solidFill>
                <a:schemeClr val="tx1"/>
              </a:solidFill>
              <a:round/>
              <a:headEnd/>
              <a:tailEnd/>
            </a:ln>
            <a:effectLst/>
          </p:spPr>
          <p:txBody>
            <a:bodyPr wrap="none" anchor="ctr"/>
            <a:lstStyle/>
            <a:p>
              <a:endParaRPr lang="hu-HU"/>
            </a:p>
          </p:txBody>
        </p:sp>
        <p:sp>
          <p:nvSpPr>
            <p:cNvPr id="113724" name="AutoShape 60"/>
            <p:cNvSpPr>
              <a:spLocks noChangeArrowheads="1"/>
            </p:cNvSpPr>
            <p:nvPr/>
          </p:nvSpPr>
          <p:spPr bwMode="auto">
            <a:xfrm rot="33392">
              <a:off x="2592" y="576"/>
              <a:ext cx="48" cy="240"/>
            </a:xfrm>
            <a:prstGeom prst="roundRect">
              <a:avLst>
                <a:gd name="adj" fmla="val 16667"/>
              </a:avLst>
            </a:prstGeom>
            <a:solidFill>
              <a:srgbClr val="FF66FF"/>
            </a:solidFill>
            <a:ln w="9525">
              <a:solidFill>
                <a:schemeClr val="tx1"/>
              </a:solidFill>
              <a:round/>
              <a:headEnd/>
              <a:tailEnd/>
            </a:ln>
            <a:effectLst/>
          </p:spPr>
          <p:txBody>
            <a:bodyPr wrap="none" anchor="ctr"/>
            <a:lstStyle/>
            <a:p>
              <a:endParaRPr lang="hu-HU"/>
            </a:p>
          </p:txBody>
        </p:sp>
      </p:grpSp>
      <p:grpSp>
        <p:nvGrpSpPr>
          <p:cNvPr id="6" name="Group 62"/>
          <p:cNvGrpSpPr>
            <a:grpSpLocks/>
          </p:cNvGrpSpPr>
          <p:nvPr/>
        </p:nvGrpSpPr>
        <p:grpSpPr bwMode="auto">
          <a:xfrm rot="-18523455">
            <a:off x="5984082" y="1369218"/>
            <a:ext cx="165100" cy="252413"/>
            <a:chOff x="2496" y="336"/>
            <a:chExt cx="288" cy="480"/>
          </a:xfrm>
        </p:grpSpPr>
        <p:sp>
          <p:nvSpPr>
            <p:cNvPr id="113727" name="AutoShape 63"/>
            <p:cNvSpPr>
              <a:spLocks noChangeArrowheads="1"/>
            </p:cNvSpPr>
            <p:nvPr/>
          </p:nvSpPr>
          <p:spPr bwMode="auto">
            <a:xfrm rot="-1404882">
              <a:off x="2544" y="336"/>
              <a:ext cx="48" cy="240"/>
            </a:xfrm>
            <a:prstGeom prst="roundRect">
              <a:avLst>
                <a:gd name="adj" fmla="val 16667"/>
              </a:avLst>
            </a:prstGeom>
            <a:solidFill>
              <a:srgbClr val="FF66FF"/>
            </a:solidFill>
            <a:ln w="9525">
              <a:solidFill>
                <a:schemeClr val="tx1"/>
              </a:solidFill>
              <a:round/>
              <a:headEnd/>
              <a:tailEnd/>
            </a:ln>
            <a:effectLst/>
          </p:spPr>
          <p:txBody>
            <a:bodyPr wrap="none" anchor="ctr"/>
            <a:lstStyle/>
            <a:p>
              <a:endParaRPr lang="hu-HU"/>
            </a:p>
          </p:txBody>
        </p:sp>
        <p:sp>
          <p:nvSpPr>
            <p:cNvPr id="113728" name="AutoShape 64"/>
            <p:cNvSpPr>
              <a:spLocks noChangeArrowheads="1"/>
            </p:cNvSpPr>
            <p:nvPr/>
          </p:nvSpPr>
          <p:spPr bwMode="auto">
            <a:xfrm rot="990850">
              <a:off x="2688" y="336"/>
              <a:ext cx="48" cy="240"/>
            </a:xfrm>
            <a:prstGeom prst="roundRect">
              <a:avLst>
                <a:gd name="adj" fmla="val 16667"/>
              </a:avLst>
            </a:prstGeom>
            <a:solidFill>
              <a:srgbClr val="FF66FF"/>
            </a:solidFill>
            <a:ln w="9525">
              <a:solidFill>
                <a:schemeClr val="tx1"/>
              </a:solidFill>
              <a:round/>
              <a:headEnd/>
              <a:tailEnd/>
            </a:ln>
            <a:effectLst/>
          </p:spPr>
          <p:txBody>
            <a:bodyPr wrap="none" anchor="ctr"/>
            <a:lstStyle/>
            <a:p>
              <a:endParaRPr lang="hu-HU"/>
            </a:p>
          </p:txBody>
        </p:sp>
        <p:sp>
          <p:nvSpPr>
            <p:cNvPr id="113729" name="AutoShape 65"/>
            <p:cNvSpPr>
              <a:spLocks noChangeArrowheads="1"/>
            </p:cNvSpPr>
            <p:nvPr/>
          </p:nvSpPr>
          <p:spPr bwMode="auto">
            <a:xfrm rot="-1404882">
              <a:off x="2496" y="384"/>
              <a:ext cx="48" cy="240"/>
            </a:xfrm>
            <a:prstGeom prst="roundRect">
              <a:avLst>
                <a:gd name="adj" fmla="val 16667"/>
              </a:avLst>
            </a:prstGeom>
            <a:solidFill>
              <a:srgbClr val="FF66FF"/>
            </a:solidFill>
            <a:ln w="9525">
              <a:solidFill>
                <a:schemeClr val="tx1"/>
              </a:solidFill>
              <a:round/>
              <a:headEnd/>
              <a:tailEnd/>
            </a:ln>
            <a:effectLst/>
          </p:spPr>
          <p:txBody>
            <a:bodyPr wrap="none" anchor="ctr"/>
            <a:lstStyle/>
            <a:p>
              <a:endParaRPr lang="hu-HU"/>
            </a:p>
          </p:txBody>
        </p:sp>
        <p:sp>
          <p:nvSpPr>
            <p:cNvPr id="113730" name="AutoShape 66"/>
            <p:cNvSpPr>
              <a:spLocks noChangeArrowheads="1"/>
            </p:cNvSpPr>
            <p:nvPr/>
          </p:nvSpPr>
          <p:spPr bwMode="auto">
            <a:xfrm rot="990850">
              <a:off x="2736" y="384"/>
              <a:ext cx="48" cy="240"/>
            </a:xfrm>
            <a:prstGeom prst="roundRect">
              <a:avLst>
                <a:gd name="adj" fmla="val 16667"/>
              </a:avLst>
            </a:prstGeom>
            <a:solidFill>
              <a:srgbClr val="FF66FF"/>
            </a:solidFill>
            <a:ln w="9525">
              <a:solidFill>
                <a:schemeClr val="tx1"/>
              </a:solidFill>
              <a:round/>
              <a:headEnd/>
              <a:tailEnd/>
            </a:ln>
            <a:effectLst/>
          </p:spPr>
          <p:txBody>
            <a:bodyPr wrap="none" anchor="ctr"/>
            <a:lstStyle/>
            <a:p>
              <a:endParaRPr lang="hu-HU"/>
            </a:p>
          </p:txBody>
        </p:sp>
        <p:sp>
          <p:nvSpPr>
            <p:cNvPr id="113731" name="AutoShape 67"/>
            <p:cNvSpPr>
              <a:spLocks noChangeArrowheads="1"/>
            </p:cNvSpPr>
            <p:nvPr/>
          </p:nvSpPr>
          <p:spPr bwMode="auto">
            <a:xfrm rot="33392">
              <a:off x="2640" y="576"/>
              <a:ext cx="48" cy="240"/>
            </a:xfrm>
            <a:prstGeom prst="roundRect">
              <a:avLst>
                <a:gd name="adj" fmla="val 16667"/>
              </a:avLst>
            </a:prstGeom>
            <a:solidFill>
              <a:srgbClr val="FF66FF"/>
            </a:solidFill>
            <a:ln w="9525">
              <a:solidFill>
                <a:schemeClr val="tx1"/>
              </a:solidFill>
              <a:round/>
              <a:headEnd/>
              <a:tailEnd/>
            </a:ln>
            <a:effectLst/>
          </p:spPr>
          <p:txBody>
            <a:bodyPr wrap="none" anchor="ctr"/>
            <a:lstStyle/>
            <a:p>
              <a:endParaRPr lang="hu-HU"/>
            </a:p>
          </p:txBody>
        </p:sp>
        <p:sp>
          <p:nvSpPr>
            <p:cNvPr id="113732" name="AutoShape 68"/>
            <p:cNvSpPr>
              <a:spLocks noChangeArrowheads="1"/>
            </p:cNvSpPr>
            <p:nvPr/>
          </p:nvSpPr>
          <p:spPr bwMode="auto">
            <a:xfrm rot="33392">
              <a:off x="2592" y="576"/>
              <a:ext cx="48" cy="240"/>
            </a:xfrm>
            <a:prstGeom prst="roundRect">
              <a:avLst>
                <a:gd name="adj" fmla="val 16667"/>
              </a:avLst>
            </a:prstGeom>
            <a:solidFill>
              <a:srgbClr val="FF66FF"/>
            </a:solidFill>
            <a:ln w="9525">
              <a:solidFill>
                <a:schemeClr val="tx1"/>
              </a:solidFill>
              <a:round/>
              <a:headEnd/>
              <a:tailEnd/>
            </a:ln>
            <a:effectLst/>
          </p:spPr>
          <p:txBody>
            <a:bodyPr wrap="none" anchor="ctr"/>
            <a:lstStyle/>
            <a:p>
              <a:endParaRPr lang="hu-HU"/>
            </a:p>
          </p:txBody>
        </p:sp>
      </p:grpSp>
      <p:grpSp>
        <p:nvGrpSpPr>
          <p:cNvPr id="7" name="Group 69"/>
          <p:cNvGrpSpPr>
            <a:grpSpLocks/>
          </p:cNvGrpSpPr>
          <p:nvPr/>
        </p:nvGrpSpPr>
        <p:grpSpPr bwMode="auto">
          <a:xfrm rot="-18523455">
            <a:off x="5407819" y="1224757"/>
            <a:ext cx="165100" cy="252412"/>
            <a:chOff x="2496" y="336"/>
            <a:chExt cx="288" cy="480"/>
          </a:xfrm>
        </p:grpSpPr>
        <p:sp>
          <p:nvSpPr>
            <p:cNvPr id="113734" name="AutoShape 70"/>
            <p:cNvSpPr>
              <a:spLocks noChangeArrowheads="1"/>
            </p:cNvSpPr>
            <p:nvPr/>
          </p:nvSpPr>
          <p:spPr bwMode="auto">
            <a:xfrm rot="-1404882">
              <a:off x="2544" y="336"/>
              <a:ext cx="48" cy="240"/>
            </a:xfrm>
            <a:prstGeom prst="roundRect">
              <a:avLst>
                <a:gd name="adj" fmla="val 16667"/>
              </a:avLst>
            </a:prstGeom>
            <a:solidFill>
              <a:srgbClr val="FF66FF"/>
            </a:solidFill>
            <a:ln w="9525">
              <a:solidFill>
                <a:schemeClr val="tx1"/>
              </a:solidFill>
              <a:round/>
              <a:headEnd/>
              <a:tailEnd/>
            </a:ln>
            <a:effectLst/>
          </p:spPr>
          <p:txBody>
            <a:bodyPr wrap="none" anchor="ctr"/>
            <a:lstStyle/>
            <a:p>
              <a:endParaRPr lang="hu-HU"/>
            </a:p>
          </p:txBody>
        </p:sp>
        <p:sp>
          <p:nvSpPr>
            <p:cNvPr id="113735" name="AutoShape 71"/>
            <p:cNvSpPr>
              <a:spLocks noChangeArrowheads="1"/>
            </p:cNvSpPr>
            <p:nvPr/>
          </p:nvSpPr>
          <p:spPr bwMode="auto">
            <a:xfrm rot="990850">
              <a:off x="2688" y="336"/>
              <a:ext cx="48" cy="240"/>
            </a:xfrm>
            <a:prstGeom prst="roundRect">
              <a:avLst>
                <a:gd name="adj" fmla="val 16667"/>
              </a:avLst>
            </a:prstGeom>
            <a:solidFill>
              <a:srgbClr val="FF66FF"/>
            </a:solidFill>
            <a:ln w="9525">
              <a:solidFill>
                <a:schemeClr val="tx1"/>
              </a:solidFill>
              <a:round/>
              <a:headEnd/>
              <a:tailEnd/>
            </a:ln>
            <a:effectLst/>
          </p:spPr>
          <p:txBody>
            <a:bodyPr wrap="none" anchor="ctr"/>
            <a:lstStyle/>
            <a:p>
              <a:endParaRPr lang="hu-HU"/>
            </a:p>
          </p:txBody>
        </p:sp>
        <p:sp>
          <p:nvSpPr>
            <p:cNvPr id="113736" name="AutoShape 72"/>
            <p:cNvSpPr>
              <a:spLocks noChangeArrowheads="1"/>
            </p:cNvSpPr>
            <p:nvPr/>
          </p:nvSpPr>
          <p:spPr bwMode="auto">
            <a:xfrm rot="-1404882">
              <a:off x="2496" y="384"/>
              <a:ext cx="48" cy="240"/>
            </a:xfrm>
            <a:prstGeom prst="roundRect">
              <a:avLst>
                <a:gd name="adj" fmla="val 16667"/>
              </a:avLst>
            </a:prstGeom>
            <a:solidFill>
              <a:srgbClr val="FF66FF"/>
            </a:solidFill>
            <a:ln w="9525">
              <a:solidFill>
                <a:schemeClr val="tx1"/>
              </a:solidFill>
              <a:round/>
              <a:headEnd/>
              <a:tailEnd/>
            </a:ln>
            <a:effectLst/>
          </p:spPr>
          <p:txBody>
            <a:bodyPr wrap="none" anchor="ctr"/>
            <a:lstStyle/>
            <a:p>
              <a:endParaRPr lang="hu-HU"/>
            </a:p>
          </p:txBody>
        </p:sp>
        <p:sp>
          <p:nvSpPr>
            <p:cNvPr id="113737" name="AutoShape 73"/>
            <p:cNvSpPr>
              <a:spLocks noChangeArrowheads="1"/>
            </p:cNvSpPr>
            <p:nvPr/>
          </p:nvSpPr>
          <p:spPr bwMode="auto">
            <a:xfrm rot="990850">
              <a:off x="2736" y="384"/>
              <a:ext cx="48" cy="240"/>
            </a:xfrm>
            <a:prstGeom prst="roundRect">
              <a:avLst>
                <a:gd name="adj" fmla="val 16667"/>
              </a:avLst>
            </a:prstGeom>
            <a:solidFill>
              <a:srgbClr val="FF66FF"/>
            </a:solidFill>
            <a:ln w="9525">
              <a:solidFill>
                <a:schemeClr val="tx1"/>
              </a:solidFill>
              <a:round/>
              <a:headEnd/>
              <a:tailEnd/>
            </a:ln>
            <a:effectLst/>
          </p:spPr>
          <p:txBody>
            <a:bodyPr wrap="none" anchor="ctr"/>
            <a:lstStyle/>
            <a:p>
              <a:endParaRPr lang="hu-HU"/>
            </a:p>
          </p:txBody>
        </p:sp>
        <p:sp>
          <p:nvSpPr>
            <p:cNvPr id="113738" name="AutoShape 74"/>
            <p:cNvSpPr>
              <a:spLocks noChangeArrowheads="1"/>
            </p:cNvSpPr>
            <p:nvPr/>
          </p:nvSpPr>
          <p:spPr bwMode="auto">
            <a:xfrm rot="33392">
              <a:off x="2640" y="576"/>
              <a:ext cx="48" cy="240"/>
            </a:xfrm>
            <a:prstGeom prst="roundRect">
              <a:avLst>
                <a:gd name="adj" fmla="val 16667"/>
              </a:avLst>
            </a:prstGeom>
            <a:solidFill>
              <a:srgbClr val="FF66FF"/>
            </a:solidFill>
            <a:ln w="9525">
              <a:solidFill>
                <a:schemeClr val="tx1"/>
              </a:solidFill>
              <a:round/>
              <a:headEnd/>
              <a:tailEnd/>
            </a:ln>
            <a:effectLst/>
          </p:spPr>
          <p:txBody>
            <a:bodyPr wrap="none" anchor="ctr"/>
            <a:lstStyle/>
            <a:p>
              <a:endParaRPr lang="hu-HU"/>
            </a:p>
          </p:txBody>
        </p:sp>
        <p:sp>
          <p:nvSpPr>
            <p:cNvPr id="113739" name="AutoShape 75"/>
            <p:cNvSpPr>
              <a:spLocks noChangeArrowheads="1"/>
            </p:cNvSpPr>
            <p:nvPr/>
          </p:nvSpPr>
          <p:spPr bwMode="auto">
            <a:xfrm rot="33392">
              <a:off x="2592" y="576"/>
              <a:ext cx="48" cy="240"/>
            </a:xfrm>
            <a:prstGeom prst="roundRect">
              <a:avLst>
                <a:gd name="adj" fmla="val 16667"/>
              </a:avLst>
            </a:prstGeom>
            <a:solidFill>
              <a:srgbClr val="FF66FF"/>
            </a:solidFill>
            <a:ln w="9525">
              <a:solidFill>
                <a:schemeClr val="tx1"/>
              </a:solidFill>
              <a:round/>
              <a:headEnd/>
              <a:tailEnd/>
            </a:ln>
            <a:effectLst/>
          </p:spPr>
          <p:txBody>
            <a:bodyPr wrap="none" anchor="ctr"/>
            <a:lstStyle/>
            <a:p>
              <a:endParaRPr lang="hu-HU"/>
            </a:p>
          </p:txBody>
        </p:sp>
      </p:grpSp>
      <p:grpSp>
        <p:nvGrpSpPr>
          <p:cNvPr id="8" name="Group 76"/>
          <p:cNvGrpSpPr>
            <a:grpSpLocks/>
          </p:cNvGrpSpPr>
          <p:nvPr/>
        </p:nvGrpSpPr>
        <p:grpSpPr bwMode="auto">
          <a:xfrm rot="-23451564">
            <a:off x="4500563" y="1196975"/>
            <a:ext cx="165100" cy="252413"/>
            <a:chOff x="2496" y="336"/>
            <a:chExt cx="288" cy="480"/>
          </a:xfrm>
        </p:grpSpPr>
        <p:sp>
          <p:nvSpPr>
            <p:cNvPr id="113741" name="AutoShape 77"/>
            <p:cNvSpPr>
              <a:spLocks noChangeArrowheads="1"/>
            </p:cNvSpPr>
            <p:nvPr/>
          </p:nvSpPr>
          <p:spPr bwMode="auto">
            <a:xfrm rot="-1404882">
              <a:off x="2544" y="336"/>
              <a:ext cx="48" cy="240"/>
            </a:xfrm>
            <a:prstGeom prst="roundRect">
              <a:avLst>
                <a:gd name="adj" fmla="val 16667"/>
              </a:avLst>
            </a:prstGeom>
            <a:solidFill>
              <a:srgbClr val="FF66FF"/>
            </a:solidFill>
            <a:ln w="9525">
              <a:solidFill>
                <a:schemeClr val="tx1"/>
              </a:solidFill>
              <a:round/>
              <a:headEnd/>
              <a:tailEnd/>
            </a:ln>
            <a:effectLst/>
          </p:spPr>
          <p:txBody>
            <a:bodyPr wrap="none" anchor="ctr"/>
            <a:lstStyle/>
            <a:p>
              <a:endParaRPr lang="hu-HU"/>
            </a:p>
          </p:txBody>
        </p:sp>
        <p:sp>
          <p:nvSpPr>
            <p:cNvPr id="113742" name="AutoShape 78"/>
            <p:cNvSpPr>
              <a:spLocks noChangeArrowheads="1"/>
            </p:cNvSpPr>
            <p:nvPr/>
          </p:nvSpPr>
          <p:spPr bwMode="auto">
            <a:xfrm rot="990850">
              <a:off x="2688" y="336"/>
              <a:ext cx="48" cy="240"/>
            </a:xfrm>
            <a:prstGeom prst="roundRect">
              <a:avLst>
                <a:gd name="adj" fmla="val 16667"/>
              </a:avLst>
            </a:prstGeom>
            <a:solidFill>
              <a:srgbClr val="FF66FF"/>
            </a:solidFill>
            <a:ln w="9525">
              <a:solidFill>
                <a:schemeClr val="tx1"/>
              </a:solidFill>
              <a:round/>
              <a:headEnd/>
              <a:tailEnd/>
            </a:ln>
            <a:effectLst/>
          </p:spPr>
          <p:txBody>
            <a:bodyPr wrap="none" anchor="ctr"/>
            <a:lstStyle/>
            <a:p>
              <a:endParaRPr lang="hu-HU"/>
            </a:p>
          </p:txBody>
        </p:sp>
        <p:sp>
          <p:nvSpPr>
            <p:cNvPr id="113743" name="AutoShape 79"/>
            <p:cNvSpPr>
              <a:spLocks noChangeArrowheads="1"/>
            </p:cNvSpPr>
            <p:nvPr/>
          </p:nvSpPr>
          <p:spPr bwMode="auto">
            <a:xfrm rot="-1404882">
              <a:off x="2496" y="384"/>
              <a:ext cx="48" cy="240"/>
            </a:xfrm>
            <a:prstGeom prst="roundRect">
              <a:avLst>
                <a:gd name="adj" fmla="val 16667"/>
              </a:avLst>
            </a:prstGeom>
            <a:solidFill>
              <a:srgbClr val="FF66FF"/>
            </a:solidFill>
            <a:ln w="9525">
              <a:solidFill>
                <a:schemeClr val="tx1"/>
              </a:solidFill>
              <a:round/>
              <a:headEnd/>
              <a:tailEnd/>
            </a:ln>
            <a:effectLst/>
          </p:spPr>
          <p:txBody>
            <a:bodyPr wrap="none" anchor="ctr"/>
            <a:lstStyle/>
            <a:p>
              <a:endParaRPr lang="hu-HU"/>
            </a:p>
          </p:txBody>
        </p:sp>
        <p:sp>
          <p:nvSpPr>
            <p:cNvPr id="113744" name="AutoShape 80"/>
            <p:cNvSpPr>
              <a:spLocks noChangeArrowheads="1"/>
            </p:cNvSpPr>
            <p:nvPr/>
          </p:nvSpPr>
          <p:spPr bwMode="auto">
            <a:xfrm rot="990850">
              <a:off x="2736" y="384"/>
              <a:ext cx="48" cy="240"/>
            </a:xfrm>
            <a:prstGeom prst="roundRect">
              <a:avLst>
                <a:gd name="adj" fmla="val 16667"/>
              </a:avLst>
            </a:prstGeom>
            <a:solidFill>
              <a:srgbClr val="FF66FF"/>
            </a:solidFill>
            <a:ln w="9525">
              <a:solidFill>
                <a:schemeClr val="tx1"/>
              </a:solidFill>
              <a:round/>
              <a:headEnd/>
              <a:tailEnd/>
            </a:ln>
            <a:effectLst/>
          </p:spPr>
          <p:txBody>
            <a:bodyPr wrap="none" anchor="ctr"/>
            <a:lstStyle/>
            <a:p>
              <a:endParaRPr lang="hu-HU"/>
            </a:p>
          </p:txBody>
        </p:sp>
        <p:sp>
          <p:nvSpPr>
            <p:cNvPr id="113745" name="AutoShape 81"/>
            <p:cNvSpPr>
              <a:spLocks noChangeArrowheads="1"/>
            </p:cNvSpPr>
            <p:nvPr/>
          </p:nvSpPr>
          <p:spPr bwMode="auto">
            <a:xfrm rot="33392">
              <a:off x="2640" y="576"/>
              <a:ext cx="48" cy="240"/>
            </a:xfrm>
            <a:prstGeom prst="roundRect">
              <a:avLst>
                <a:gd name="adj" fmla="val 16667"/>
              </a:avLst>
            </a:prstGeom>
            <a:solidFill>
              <a:srgbClr val="FF66FF"/>
            </a:solidFill>
            <a:ln w="9525">
              <a:solidFill>
                <a:schemeClr val="tx1"/>
              </a:solidFill>
              <a:round/>
              <a:headEnd/>
              <a:tailEnd/>
            </a:ln>
            <a:effectLst/>
          </p:spPr>
          <p:txBody>
            <a:bodyPr wrap="none" anchor="ctr"/>
            <a:lstStyle/>
            <a:p>
              <a:endParaRPr lang="hu-HU"/>
            </a:p>
          </p:txBody>
        </p:sp>
        <p:sp>
          <p:nvSpPr>
            <p:cNvPr id="113746" name="AutoShape 82"/>
            <p:cNvSpPr>
              <a:spLocks noChangeArrowheads="1"/>
            </p:cNvSpPr>
            <p:nvPr/>
          </p:nvSpPr>
          <p:spPr bwMode="auto">
            <a:xfrm rot="33392">
              <a:off x="2592" y="576"/>
              <a:ext cx="48" cy="240"/>
            </a:xfrm>
            <a:prstGeom prst="roundRect">
              <a:avLst>
                <a:gd name="adj" fmla="val 16667"/>
              </a:avLst>
            </a:prstGeom>
            <a:solidFill>
              <a:srgbClr val="FF66FF"/>
            </a:solidFill>
            <a:ln w="9525">
              <a:solidFill>
                <a:schemeClr val="tx1"/>
              </a:solidFill>
              <a:round/>
              <a:headEnd/>
              <a:tailEnd/>
            </a:ln>
            <a:effectLst/>
          </p:spPr>
          <p:txBody>
            <a:bodyPr wrap="none" anchor="ctr"/>
            <a:lstStyle/>
            <a:p>
              <a:endParaRPr lang="hu-HU"/>
            </a:p>
          </p:txBody>
        </p:sp>
      </p:grpSp>
      <p:grpSp>
        <p:nvGrpSpPr>
          <p:cNvPr id="9" name="Group 83"/>
          <p:cNvGrpSpPr>
            <a:grpSpLocks/>
          </p:cNvGrpSpPr>
          <p:nvPr/>
        </p:nvGrpSpPr>
        <p:grpSpPr bwMode="auto">
          <a:xfrm rot="-23451564">
            <a:off x="4211638" y="1484313"/>
            <a:ext cx="165100" cy="252412"/>
            <a:chOff x="2496" y="336"/>
            <a:chExt cx="288" cy="480"/>
          </a:xfrm>
        </p:grpSpPr>
        <p:sp>
          <p:nvSpPr>
            <p:cNvPr id="113748" name="AutoShape 84"/>
            <p:cNvSpPr>
              <a:spLocks noChangeArrowheads="1"/>
            </p:cNvSpPr>
            <p:nvPr/>
          </p:nvSpPr>
          <p:spPr bwMode="auto">
            <a:xfrm rot="-1404882">
              <a:off x="2544" y="336"/>
              <a:ext cx="48" cy="240"/>
            </a:xfrm>
            <a:prstGeom prst="roundRect">
              <a:avLst>
                <a:gd name="adj" fmla="val 16667"/>
              </a:avLst>
            </a:prstGeom>
            <a:solidFill>
              <a:srgbClr val="FF66FF"/>
            </a:solidFill>
            <a:ln w="9525">
              <a:solidFill>
                <a:schemeClr val="tx1"/>
              </a:solidFill>
              <a:round/>
              <a:headEnd/>
              <a:tailEnd/>
            </a:ln>
            <a:effectLst/>
          </p:spPr>
          <p:txBody>
            <a:bodyPr wrap="none" anchor="ctr"/>
            <a:lstStyle/>
            <a:p>
              <a:endParaRPr lang="hu-HU"/>
            </a:p>
          </p:txBody>
        </p:sp>
        <p:sp>
          <p:nvSpPr>
            <p:cNvPr id="113749" name="AutoShape 85"/>
            <p:cNvSpPr>
              <a:spLocks noChangeArrowheads="1"/>
            </p:cNvSpPr>
            <p:nvPr/>
          </p:nvSpPr>
          <p:spPr bwMode="auto">
            <a:xfrm rot="990850">
              <a:off x="2688" y="336"/>
              <a:ext cx="48" cy="240"/>
            </a:xfrm>
            <a:prstGeom prst="roundRect">
              <a:avLst>
                <a:gd name="adj" fmla="val 16667"/>
              </a:avLst>
            </a:prstGeom>
            <a:solidFill>
              <a:srgbClr val="FF66FF"/>
            </a:solidFill>
            <a:ln w="9525">
              <a:solidFill>
                <a:schemeClr val="tx1"/>
              </a:solidFill>
              <a:round/>
              <a:headEnd/>
              <a:tailEnd/>
            </a:ln>
            <a:effectLst/>
          </p:spPr>
          <p:txBody>
            <a:bodyPr wrap="none" anchor="ctr"/>
            <a:lstStyle/>
            <a:p>
              <a:endParaRPr lang="hu-HU"/>
            </a:p>
          </p:txBody>
        </p:sp>
        <p:sp>
          <p:nvSpPr>
            <p:cNvPr id="113750" name="AutoShape 86"/>
            <p:cNvSpPr>
              <a:spLocks noChangeArrowheads="1"/>
            </p:cNvSpPr>
            <p:nvPr/>
          </p:nvSpPr>
          <p:spPr bwMode="auto">
            <a:xfrm rot="-1404882">
              <a:off x="2496" y="384"/>
              <a:ext cx="48" cy="240"/>
            </a:xfrm>
            <a:prstGeom prst="roundRect">
              <a:avLst>
                <a:gd name="adj" fmla="val 16667"/>
              </a:avLst>
            </a:prstGeom>
            <a:solidFill>
              <a:srgbClr val="FF66FF"/>
            </a:solidFill>
            <a:ln w="9525">
              <a:solidFill>
                <a:schemeClr val="tx1"/>
              </a:solidFill>
              <a:round/>
              <a:headEnd/>
              <a:tailEnd/>
            </a:ln>
            <a:effectLst/>
          </p:spPr>
          <p:txBody>
            <a:bodyPr wrap="none" anchor="ctr"/>
            <a:lstStyle/>
            <a:p>
              <a:endParaRPr lang="hu-HU"/>
            </a:p>
          </p:txBody>
        </p:sp>
        <p:sp>
          <p:nvSpPr>
            <p:cNvPr id="113751" name="AutoShape 87"/>
            <p:cNvSpPr>
              <a:spLocks noChangeArrowheads="1"/>
            </p:cNvSpPr>
            <p:nvPr/>
          </p:nvSpPr>
          <p:spPr bwMode="auto">
            <a:xfrm rot="990850">
              <a:off x="2736" y="384"/>
              <a:ext cx="48" cy="240"/>
            </a:xfrm>
            <a:prstGeom prst="roundRect">
              <a:avLst>
                <a:gd name="adj" fmla="val 16667"/>
              </a:avLst>
            </a:prstGeom>
            <a:solidFill>
              <a:srgbClr val="FF66FF"/>
            </a:solidFill>
            <a:ln w="9525">
              <a:solidFill>
                <a:schemeClr val="tx1"/>
              </a:solidFill>
              <a:round/>
              <a:headEnd/>
              <a:tailEnd/>
            </a:ln>
            <a:effectLst/>
          </p:spPr>
          <p:txBody>
            <a:bodyPr wrap="none" anchor="ctr"/>
            <a:lstStyle/>
            <a:p>
              <a:endParaRPr lang="hu-HU"/>
            </a:p>
          </p:txBody>
        </p:sp>
        <p:sp>
          <p:nvSpPr>
            <p:cNvPr id="113752" name="AutoShape 88"/>
            <p:cNvSpPr>
              <a:spLocks noChangeArrowheads="1"/>
            </p:cNvSpPr>
            <p:nvPr/>
          </p:nvSpPr>
          <p:spPr bwMode="auto">
            <a:xfrm rot="33392">
              <a:off x="2640" y="576"/>
              <a:ext cx="48" cy="240"/>
            </a:xfrm>
            <a:prstGeom prst="roundRect">
              <a:avLst>
                <a:gd name="adj" fmla="val 16667"/>
              </a:avLst>
            </a:prstGeom>
            <a:solidFill>
              <a:srgbClr val="FF66FF"/>
            </a:solidFill>
            <a:ln w="9525">
              <a:solidFill>
                <a:schemeClr val="tx1"/>
              </a:solidFill>
              <a:round/>
              <a:headEnd/>
              <a:tailEnd/>
            </a:ln>
            <a:effectLst/>
          </p:spPr>
          <p:txBody>
            <a:bodyPr wrap="none" anchor="ctr"/>
            <a:lstStyle/>
            <a:p>
              <a:endParaRPr lang="hu-HU"/>
            </a:p>
          </p:txBody>
        </p:sp>
        <p:sp>
          <p:nvSpPr>
            <p:cNvPr id="113753" name="AutoShape 89"/>
            <p:cNvSpPr>
              <a:spLocks noChangeArrowheads="1"/>
            </p:cNvSpPr>
            <p:nvPr/>
          </p:nvSpPr>
          <p:spPr bwMode="auto">
            <a:xfrm rot="33392">
              <a:off x="2592" y="576"/>
              <a:ext cx="48" cy="240"/>
            </a:xfrm>
            <a:prstGeom prst="roundRect">
              <a:avLst>
                <a:gd name="adj" fmla="val 16667"/>
              </a:avLst>
            </a:prstGeom>
            <a:solidFill>
              <a:srgbClr val="FF66FF"/>
            </a:solidFill>
            <a:ln w="9525">
              <a:solidFill>
                <a:schemeClr val="tx1"/>
              </a:solidFill>
              <a:round/>
              <a:headEnd/>
              <a:tailEnd/>
            </a:ln>
            <a:effectLst/>
          </p:spPr>
          <p:txBody>
            <a:bodyPr wrap="none" anchor="ctr"/>
            <a:lstStyle/>
            <a:p>
              <a:endParaRPr lang="hu-HU"/>
            </a:p>
          </p:txBody>
        </p:sp>
      </p:grpSp>
      <p:grpSp>
        <p:nvGrpSpPr>
          <p:cNvPr id="10" name="Group 90"/>
          <p:cNvGrpSpPr>
            <a:grpSpLocks/>
          </p:cNvGrpSpPr>
          <p:nvPr/>
        </p:nvGrpSpPr>
        <p:grpSpPr bwMode="auto">
          <a:xfrm rot="-20887965">
            <a:off x="5192713" y="2303463"/>
            <a:ext cx="165100" cy="252412"/>
            <a:chOff x="2496" y="336"/>
            <a:chExt cx="288" cy="480"/>
          </a:xfrm>
        </p:grpSpPr>
        <p:sp>
          <p:nvSpPr>
            <p:cNvPr id="113755" name="AutoShape 91"/>
            <p:cNvSpPr>
              <a:spLocks noChangeArrowheads="1"/>
            </p:cNvSpPr>
            <p:nvPr/>
          </p:nvSpPr>
          <p:spPr bwMode="auto">
            <a:xfrm rot="-1404882">
              <a:off x="2544" y="336"/>
              <a:ext cx="48" cy="240"/>
            </a:xfrm>
            <a:prstGeom prst="roundRect">
              <a:avLst>
                <a:gd name="adj" fmla="val 16667"/>
              </a:avLst>
            </a:prstGeom>
            <a:solidFill>
              <a:srgbClr val="FF66FF"/>
            </a:solidFill>
            <a:ln w="9525">
              <a:solidFill>
                <a:schemeClr val="tx1"/>
              </a:solidFill>
              <a:round/>
              <a:headEnd/>
              <a:tailEnd/>
            </a:ln>
            <a:effectLst/>
          </p:spPr>
          <p:txBody>
            <a:bodyPr wrap="none" anchor="ctr"/>
            <a:lstStyle/>
            <a:p>
              <a:endParaRPr lang="hu-HU"/>
            </a:p>
          </p:txBody>
        </p:sp>
        <p:sp>
          <p:nvSpPr>
            <p:cNvPr id="113756" name="AutoShape 92"/>
            <p:cNvSpPr>
              <a:spLocks noChangeArrowheads="1"/>
            </p:cNvSpPr>
            <p:nvPr/>
          </p:nvSpPr>
          <p:spPr bwMode="auto">
            <a:xfrm rot="990850">
              <a:off x="2688" y="336"/>
              <a:ext cx="48" cy="240"/>
            </a:xfrm>
            <a:prstGeom prst="roundRect">
              <a:avLst>
                <a:gd name="adj" fmla="val 16667"/>
              </a:avLst>
            </a:prstGeom>
            <a:solidFill>
              <a:srgbClr val="FF66FF"/>
            </a:solidFill>
            <a:ln w="9525">
              <a:solidFill>
                <a:schemeClr val="tx1"/>
              </a:solidFill>
              <a:round/>
              <a:headEnd/>
              <a:tailEnd/>
            </a:ln>
            <a:effectLst/>
          </p:spPr>
          <p:txBody>
            <a:bodyPr wrap="none" anchor="ctr"/>
            <a:lstStyle/>
            <a:p>
              <a:endParaRPr lang="hu-HU"/>
            </a:p>
          </p:txBody>
        </p:sp>
        <p:sp>
          <p:nvSpPr>
            <p:cNvPr id="113757" name="AutoShape 93"/>
            <p:cNvSpPr>
              <a:spLocks noChangeArrowheads="1"/>
            </p:cNvSpPr>
            <p:nvPr/>
          </p:nvSpPr>
          <p:spPr bwMode="auto">
            <a:xfrm rot="-1404882">
              <a:off x="2496" y="384"/>
              <a:ext cx="48" cy="240"/>
            </a:xfrm>
            <a:prstGeom prst="roundRect">
              <a:avLst>
                <a:gd name="adj" fmla="val 16667"/>
              </a:avLst>
            </a:prstGeom>
            <a:solidFill>
              <a:srgbClr val="FF66FF"/>
            </a:solidFill>
            <a:ln w="9525">
              <a:solidFill>
                <a:schemeClr val="tx1"/>
              </a:solidFill>
              <a:round/>
              <a:headEnd/>
              <a:tailEnd/>
            </a:ln>
            <a:effectLst/>
          </p:spPr>
          <p:txBody>
            <a:bodyPr wrap="none" anchor="ctr"/>
            <a:lstStyle/>
            <a:p>
              <a:endParaRPr lang="hu-HU"/>
            </a:p>
          </p:txBody>
        </p:sp>
        <p:sp>
          <p:nvSpPr>
            <p:cNvPr id="113758" name="AutoShape 94"/>
            <p:cNvSpPr>
              <a:spLocks noChangeArrowheads="1"/>
            </p:cNvSpPr>
            <p:nvPr/>
          </p:nvSpPr>
          <p:spPr bwMode="auto">
            <a:xfrm rot="990850">
              <a:off x="2736" y="384"/>
              <a:ext cx="48" cy="240"/>
            </a:xfrm>
            <a:prstGeom prst="roundRect">
              <a:avLst>
                <a:gd name="adj" fmla="val 16667"/>
              </a:avLst>
            </a:prstGeom>
            <a:solidFill>
              <a:srgbClr val="FF66FF"/>
            </a:solidFill>
            <a:ln w="9525">
              <a:solidFill>
                <a:schemeClr val="tx1"/>
              </a:solidFill>
              <a:round/>
              <a:headEnd/>
              <a:tailEnd/>
            </a:ln>
            <a:effectLst/>
          </p:spPr>
          <p:txBody>
            <a:bodyPr wrap="none" anchor="ctr"/>
            <a:lstStyle/>
            <a:p>
              <a:endParaRPr lang="hu-HU"/>
            </a:p>
          </p:txBody>
        </p:sp>
        <p:sp>
          <p:nvSpPr>
            <p:cNvPr id="113759" name="AutoShape 95"/>
            <p:cNvSpPr>
              <a:spLocks noChangeArrowheads="1"/>
            </p:cNvSpPr>
            <p:nvPr/>
          </p:nvSpPr>
          <p:spPr bwMode="auto">
            <a:xfrm rot="33392">
              <a:off x="2640" y="576"/>
              <a:ext cx="48" cy="240"/>
            </a:xfrm>
            <a:prstGeom prst="roundRect">
              <a:avLst>
                <a:gd name="adj" fmla="val 16667"/>
              </a:avLst>
            </a:prstGeom>
            <a:solidFill>
              <a:srgbClr val="FF66FF"/>
            </a:solidFill>
            <a:ln w="9525">
              <a:solidFill>
                <a:schemeClr val="tx1"/>
              </a:solidFill>
              <a:round/>
              <a:headEnd/>
              <a:tailEnd/>
            </a:ln>
            <a:effectLst/>
          </p:spPr>
          <p:txBody>
            <a:bodyPr wrap="none" anchor="ctr"/>
            <a:lstStyle/>
            <a:p>
              <a:endParaRPr lang="hu-HU"/>
            </a:p>
          </p:txBody>
        </p:sp>
        <p:sp>
          <p:nvSpPr>
            <p:cNvPr id="113760" name="AutoShape 96"/>
            <p:cNvSpPr>
              <a:spLocks noChangeArrowheads="1"/>
            </p:cNvSpPr>
            <p:nvPr/>
          </p:nvSpPr>
          <p:spPr bwMode="auto">
            <a:xfrm rot="33392">
              <a:off x="2592" y="576"/>
              <a:ext cx="48" cy="240"/>
            </a:xfrm>
            <a:prstGeom prst="roundRect">
              <a:avLst>
                <a:gd name="adj" fmla="val 16667"/>
              </a:avLst>
            </a:prstGeom>
            <a:solidFill>
              <a:srgbClr val="FF66FF"/>
            </a:solidFill>
            <a:ln w="9525">
              <a:solidFill>
                <a:schemeClr val="tx1"/>
              </a:solidFill>
              <a:round/>
              <a:headEnd/>
              <a:tailEnd/>
            </a:ln>
            <a:effectLst/>
          </p:spPr>
          <p:txBody>
            <a:bodyPr wrap="none" anchor="ctr"/>
            <a:lstStyle/>
            <a:p>
              <a:endParaRPr lang="hu-HU"/>
            </a:p>
          </p:txBody>
        </p:sp>
      </p:grpSp>
      <p:grpSp>
        <p:nvGrpSpPr>
          <p:cNvPr id="11" name="Group 97"/>
          <p:cNvGrpSpPr>
            <a:grpSpLocks/>
          </p:cNvGrpSpPr>
          <p:nvPr/>
        </p:nvGrpSpPr>
        <p:grpSpPr bwMode="auto">
          <a:xfrm rot="-20887965">
            <a:off x="7235825" y="1339850"/>
            <a:ext cx="165100" cy="252413"/>
            <a:chOff x="2496" y="336"/>
            <a:chExt cx="288" cy="480"/>
          </a:xfrm>
        </p:grpSpPr>
        <p:sp>
          <p:nvSpPr>
            <p:cNvPr id="113762" name="AutoShape 98"/>
            <p:cNvSpPr>
              <a:spLocks noChangeArrowheads="1"/>
            </p:cNvSpPr>
            <p:nvPr/>
          </p:nvSpPr>
          <p:spPr bwMode="auto">
            <a:xfrm rot="-1404882">
              <a:off x="2544" y="336"/>
              <a:ext cx="48" cy="240"/>
            </a:xfrm>
            <a:prstGeom prst="roundRect">
              <a:avLst>
                <a:gd name="adj" fmla="val 16667"/>
              </a:avLst>
            </a:prstGeom>
            <a:solidFill>
              <a:srgbClr val="FF66FF"/>
            </a:solidFill>
            <a:ln w="9525">
              <a:solidFill>
                <a:schemeClr val="tx1"/>
              </a:solidFill>
              <a:round/>
              <a:headEnd/>
              <a:tailEnd/>
            </a:ln>
            <a:effectLst/>
          </p:spPr>
          <p:txBody>
            <a:bodyPr wrap="none" anchor="ctr"/>
            <a:lstStyle/>
            <a:p>
              <a:endParaRPr lang="hu-HU"/>
            </a:p>
          </p:txBody>
        </p:sp>
        <p:sp>
          <p:nvSpPr>
            <p:cNvPr id="113763" name="AutoShape 99"/>
            <p:cNvSpPr>
              <a:spLocks noChangeArrowheads="1"/>
            </p:cNvSpPr>
            <p:nvPr/>
          </p:nvSpPr>
          <p:spPr bwMode="auto">
            <a:xfrm rot="990850">
              <a:off x="2688" y="336"/>
              <a:ext cx="48" cy="240"/>
            </a:xfrm>
            <a:prstGeom prst="roundRect">
              <a:avLst>
                <a:gd name="adj" fmla="val 16667"/>
              </a:avLst>
            </a:prstGeom>
            <a:solidFill>
              <a:srgbClr val="FF66FF"/>
            </a:solidFill>
            <a:ln w="9525">
              <a:solidFill>
                <a:schemeClr val="tx1"/>
              </a:solidFill>
              <a:round/>
              <a:headEnd/>
              <a:tailEnd/>
            </a:ln>
            <a:effectLst/>
          </p:spPr>
          <p:txBody>
            <a:bodyPr wrap="none" anchor="ctr"/>
            <a:lstStyle/>
            <a:p>
              <a:endParaRPr lang="hu-HU"/>
            </a:p>
          </p:txBody>
        </p:sp>
        <p:sp>
          <p:nvSpPr>
            <p:cNvPr id="113764" name="AutoShape 100"/>
            <p:cNvSpPr>
              <a:spLocks noChangeArrowheads="1"/>
            </p:cNvSpPr>
            <p:nvPr/>
          </p:nvSpPr>
          <p:spPr bwMode="auto">
            <a:xfrm rot="-1404882">
              <a:off x="2496" y="384"/>
              <a:ext cx="48" cy="240"/>
            </a:xfrm>
            <a:prstGeom prst="roundRect">
              <a:avLst>
                <a:gd name="adj" fmla="val 16667"/>
              </a:avLst>
            </a:prstGeom>
            <a:solidFill>
              <a:srgbClr val="FF66FF"/>
            </a:solidFill>
            <a:ln w="9525">
              <a:solidFill>
                <a:schemeClr val="tx1"/>
              </a:solidFill>
              <a:round/>
              <a:headEnd/>
              <a:tailEnd/>
            </a:ln>
            <a:effectLst/>
          </p:spPr>
          <p:txBody>
            <a:bodyPr wrap="none" anchor="ctr"/>
            <a:lstStyle/>
            <a:p>
              <a:endParaRPr lang="hu-HU"/>
            </a:p>
          </p:txBody>
        </p:sp>
        <p:sp>
          <p:nvSpPr>
            <p:cNvPr id="113765" name="AutoShape 101"/>
            <p:cNvSpPr>
              <a:spLocks noChangeArrowheads="1"/>
            </p:cNvSpPr>
            <p:nvPr/>
          </p:nvSpPr>
          <p:spPr bwMode="auto">
            <a:xfrm rot="990850">
              <a:off x="2736" y="384"/>
              <a:ext cx="48" cy="240"/>
            </a:xfrm>
            <a:prstGeom prst="roundRect">
              <a:avLst>
                <a:gd name="adj" fmla="val 16667"/>
              </a:avLst>
            </a:prstGeom>
            <a:solidFill>
              <a:srgbClr val="FF66FF"/>
            </a:solidFill>
            <a:ln w="9525">
              <a:solidFill>
                <a:schemeClr val="tx1"/>
              </a:solidFill>
              <a:round/>
              <a:headEnd/>
              <a:tailEnd/>
            </a:ln>
            <a:effectLst/>
          </p:spPr>
          <p:txBody>
            <a:bodyPr wrap="none" anchor="ctr"/>
            <a:lstStyle/>
            <a:p>
              <a:endParaRPr lang="hu-HU"/>
            </a:p>
          </p:txBody>
        </p:sp>
        <p:sp>
          <p:nvSpPr>
            <p:cNvPr id="113766" name="AutoShape 102"/>
            <p:cNvSpPr>
              <a:spLocks noChangeArrowheads="1"/>
            </p:cNvSpPr>
            <p:nvPr/>
          </p:nvSpPr>
          <p:spPr bwMode="auto">
            <a:xfrm rot="33392">
              <a:off x="2640" y="576"/>
              <a:ext cx="48" cy="240"/>
            </a:xfrm>
            <a:prstGeom prst="roundRect">
              <a:avLst>
                <a:gd name="adj" fmla="val 16667"/>
              </a:avLst>
            </a:prstGeom>
            <a:solidFill>
              <a:srgbClr val="FF66FF"/>
            </a:solidFill>
            <a:ln w="9525">
              <a:solidFill>
                <a:schemeClr val="tx1"/>
              </a:solidFill>
              <a:round/>
              <a:headEnd/>
              <a:tailEnd/>
            </a:ln>
            <a:effectLst/>
          </p:spPr>
          <p:txBody>
            <a:bodyPr wrap="none" anchor="ctr"/>
            <a:lstStyle/>
            <a:p>
              <a:endParaRPr lang="hu-HU"/>
            </a:p>
          </p:txBody>
        </p:sp>
        <p:sp>
          <p:nvSpPr>
            <p:cNvPr id="113767" name="AutoShape 103"/>
            <p:cNvSpPr>
              <a:spLocks noChangeArrowheads="1"/>
            </p:cNvSpPr>
            <p:nvPr/>
          </p:nvSpPr>
          <p:spPr bwMode="auto">
            <a:xfrm rot="33392">
              <a:off x="2592" y="576"/>
              <a:ext cx="48" cy="240"/>
            </a:xfrm>
            <a:prstGeom prst="roundRect">
              <a:avLst>
                <a:gd name="adj" fmla="val 16667"/>
              </a:avLst>
            </a:prstGeom>
            <a:solidFill>
              <a:srgbClr val="FF66FF"/>
            </a:solidFill>
            <a:ln w="9525">
              <a:solidFill>
                <a:schemeClr val="tx1"/>
              </a:solidFill>
              <a:round/>
              <a:headEnd/>
              <a:tailEnd/>
            </a:ln>
            <a:effectLst/>
          </p:spPr>
          <p:txBody>
            <a:bodyPr wrap="none" anchor="ctr"/>
            <a:lstStyle/>
            <a:p>
              <a:endParaRPr lang="hu-HU"/>
            </a:p>
          </p:txBody>
        </p:sp>
      </p:grpSp>
      <p:pic>
        <p:nvPicPr>
          <p:cNvPr id="113768" name="Picture 104"/>
          <p:cNvPicPr>
            <a:picLocks noChangeAspect="1" noChangeArrowheads="1"/>
          </p:cNvPicPr>
          <p:nvPr/>
        </p:nvPicPr>
        <p:blipFill>
          <a:blip r:embed="rId3"/>
          <a:srcRect t="50746" r="44276"/>
          <a:stretch>
            <a:fillRect/>
          </a:stretch>
        </p:blipFill>
        <p:spPr bwMode="auto">
          <a:xfrm>
            <a:off x="3060700" y="4972050"/>
            <a:ext cx="3168650" cy="1885950"/>
          </a:xfrm>
          <a:prstGeom prst="rect">
            <a:avLst/>
          </a:prstGeom>
          <a:noFill/>
          <a:ln w="9525">
            <a:noFill/>
            <a:miter lim="800000"/>
            <a:headEnd/>
            <a:tailEnd/>
          </a:ln>
          <a:effectLst/>
        </p:spPr>
      </p:pic>
      <p:sp>
        <p:nvSpPr>
          <p:cNvPr id="113769" name="Text Box 105"/>
          <p:cNvSpPr txBox="1">
            <a:spLocks noChangeArrowheads="1"/>
          </p:cNvSpPr>
          <p:nvPr/>
        </p:nvSpPr>
        <p:spPr bwMode="auto">
          <a:xfrm>
            <a:off x="6227763" y="6092825"/>
            <a:ext cx="1800225" cy="457200"/>
          </a:xfrm>
          <a:prstGeom prst="rect">
            <a:avLst/>
          </a:prstGeom>
          <a:solidFill>
            <a:schemeClr val="bg1"/>
          </a:solidFill>
          <a:ln w="9525">
            <a:noFill/>
            <a:miter lim="800000"/>
            <a:headEnd/>
            <a:tailEnd/>
          </a:ln>
          <a:effectLst/>
        </p:spPr>
        <p:txBody>
          <a:bodyPr>
            <a:spAutoFit/>
          </a:bodyPr>
          <a:lstStyle/>
          <a:p>
            <a:pPr eaLnBrk="1" hangingPunct="1">
              <a:spcBef>
                <a:spcPct val="50000"/>
              </a:spcBef>
            </a:pPr>
            <a:r>
              <a:rPr lang="hu-HU">
                <a:solidFill>
                  <a:schemeClr val="tx2"/>
                </a:solidFill>
              </a:rPr>
              <a:t>IgM</a:t>
            </a:r>
          </a:p>
        </p:txBody>
      </p:sp>
      <p:sp>
        <p:nvSpPr>
          <p:cNvPr id="113770" name="Text Box 106"/>
          <p:cNvSpPr txBox="1">
            <a:spLocks noChangeArrowheads="1"/>
          </p:cNvSpPr>
          <p:nvPr/>
        </p:nvSpPr>
        <p:spPr bwMode="auto">
          <a:xfrm>
            <a:off x="6227763" y="5373688"/>
            <a:ext cx="1800225" cy="457200"/>
          </a:xfrm>
          <a:prstGeom prst="rect">
            <a:avLst/>
          </a:prstGeom>
          <a:solidFill>
            <a:schemeClr val="bg1"/>
          </a:solidFill>
          <a:ln w="9525">
            <a:noFill/>
            <a:miter lim="800000"/>
            <a:headEnd/>
            <a:tailEnd/>
          </a:ln>
          <a:effectLst/>
        </p:spPr>
        <p:txBody>
          <a:bodyPr>
            <a:spAutoFit/>
          </a:bodyPr>
          <a:lstStyle/>
          <a:p>
            <a:pPr eaLnBrk="1" hangingPunct="1">
              <a:spcBef>
                <a:spcPct val="50000"/>
              </a:spcBef>
            </a:pPr>
            <a:r>
              <a:rPr lang="hu-HU">
                <a:solidFill>
                  <a:schemeClr val="tx2"/>
                </a:solidFill>
              </a:rPr>
              <a:t>IgG</a:t>
            </a:r>
          </a:p>
        </p:txBody>
      </p:sp>
      <p:sp>
        <p:nvSpPr>
          <p:cNvPr id="77" name="Text Box 3"/>
          <p:cNvSpPr txBox="1">
            <a:spLocks noChangeArrowheads="1"/>
          </p:cNvSpPr>
          <p:nvPr/>
        </p:nvSpPr>
        <p:spPr bwMode="auto">
          <a:xfrm>
            <a:off x="6342088" y="857232"/>
            <a:ext cx="1873250" cy="400110"/>
          </a:xfrm>
          <a:prstGeom prst="rect">
            <a:avLst/>
          </a:prstGeom>
          <a:solidFill>
            <a:srgbClr val="CCFFFF"/>
          </a:solidFill>
          <a:ln w="28575">
            <a:solidFill>
              <a:srgbClr val="FF0000"/>
            </a:solidFill>
            <a:miter lim="800000"/>
            <a:headEnd/>
            <a:tailEnd/>
          </a:ln>
          <a:effectLst/>
        </p:spPr>
        <p:txBody>
          <a:bodyPr>
            <a:spAutoFit/>
          </a:bodyPr>
          <a:lstStyle/>
          <a:p>
            <a:pPr>
              <a:spcBef>
                <a:spcPct val="50000"/>
              </a:spcBef>
            </a:pPr>
            <a:r>
              <a:rPr lang="hu-HU" sz="2000" dirty="0" smtClean="0">
                <a:solidFill>
                  <a:srgbClr val="000066"/>
                </a:solidFill>
              </a:rPr>
              <a:t>Affinitás érés</a:t>
            </a:r>
            <a:endParaRPr lang="hu-HU" sz="2000" dirty="0">
              <a:solidFill>
                <a:srgbClr val="000066"/>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3" descr="D:\kuloth\December\nri_aop\images\nri3128-f3.jpg"/>
          <p:cNvPicPr>
            <a:picLocks noChangeAspect="1" noChangeArrowheads="1"/>
          </p:cNvPicPr>
          <p:nvPr/>
        </p:nvPicPr>
        <p:blipFill>
          <a:blip r:embed="rId2"/>
          <a:srcRect/>
          <a:stretch>
            <a:fillRect/>
          </a:stretch>
        </p:blipFill>
        <p:spPr bwMode="auto">
          <a:xfrm>
            <a:off x="0" y="714356"/>
            <a:ext cx="4573331" cy="5500702"/>
          </a:xfrm>
          <a:prstGeom prst="rect">
            <a:avLst/>
          </a:prstGeom>
          <a:noFill/>
          <a:ln w="9525">
            <a:noFill/>
            <a:miter lim="800000"/>
            <a:headEnd/>
            <a:tailEnd/>
          </a:ln>
        </p:spPr>
      </p:pic>
      <p:pic>
        <p:nvPicPr>
          <p:cNvPr id="283652" name="Picture 4" descr="http://www.pnas.org/content/100/5/2639/F4.large.jpg"/>
          <p:cNvPicPr>
            <a:picLocks noChangeAspect="1" noChangeArrowheads="1"/>
          </p:cNvPicPr>
          <p:nvPr/>
        </p:nvPicPr>
        <p:blipFill>
          <a:blip r:embed="rId3"/>
          <a:srcRect l="1554" r="32014" b="11419"/>
          <a:stretch>
            <a:fillRect/>
          </a:stretch>
        </p:blipFill>
        <p:spPr bwMode="auto">
          <a:xfrm>
            <a:off x="5000628" y="1857364"/>
            <a:ext cx="4005799" cy="290698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a:srcRect/>
          <a:stretch>
            <a:fillRect/>
          </a:stretch>
        </p:blipFill>
        <p:spPr bwMode="auto">
          <a:xfrm>
            <a:off x="738188" y="1514475"/>
            <a:ext cx="5686425" cy="3829050"/>
          </a:xfrm>
          <a:prstGeom prst="rect">
            <a:avLst/>
          </a:prstGeom>
          <a:noFill/>
          <a:ln w="9525">
            <a:noFill/>
            <a:miter lim="800000"/>
            <a:headEnd/>
            <a:tailEnd/>
          </a:ln>
          <a:effectLst/>
        </p:spPr>
      </p:pic>
      <p:sp>
        <p:nvSpPr>
          <p:cNvPr id="47107" name="AutoShape 3"/>
          <p:cNvSpPr>
            <a:spLocks noChangeArrowheads="1"/>
          </p:cNvSpPr>
          <p:nvPr/>
        </p:nvSpPr>
        <p:spPr bwMode="auto">
          <a:xfrm>
            <a:off x="6324600" y="2362200"/>
            <a:ext cx="914400" cy="152400"/>
          </a:xfrm>
          <a:prstGeom prst="leftArrow">
            <a:avLst>
              <a:gd name="adj1" fmla="val 50000"/>
              <a:gd name="adj2" fmla="val 150000"/>
            </a:avLst>
          </a:prstGeom>
          <a:solidFill>
            <a:srgbClr val="FFFF00"/>
          </a:solidFill>
          <a:ln w="9525">
            <a:solidFill>
              <a:schemeClr val="bg1"/>
            </a:solidFill>
            <a:miter lim="800000"/>
            <a:headEnd/>
            <a:tailEnd/>
          </a:ln>
          <a:effectLst/>
        </p:spPr>
        <p:txBody>
          <a:bodyPr wrap="none" anchor="ctr"/>
          <a:lstStyle/>
          <a:p>
            <a:endParaRPr lang="hu-HU"/>
          </a:p>
        </p:txBody>
      </p:sp>
      <p:sp>
        <p:nvSpPr>
          <p:cNvPr id="47108" name="AutoShape 4"/>
          <p:cNvSpPr>
            <a:spLocks noChangeArrowheads="1"/>
          </p:cNvSpPr>
          <p:nvPr/>
        </p:nvSpPr>
        <p:spPr bwMode="auto">
          <a:xfrm>
            <a:off x="6372225" y="4797425"/>
            <a:ext cx="914400" cy="152400"/>
          </a:xfrm>
          <a:prstGeom prst="leftArrow">
            <a:avLst>
              <a:gd name="adj1" fmla="val 50000"/>
              <a:gd name="adj2" fmla="val 150000"/>
            </a:avLst>
          </a:prstGeom>
          <a:solidFill>
            <a:srgbClr val="FFFF00"/>
          </a:solidFill>
          <a:ln w="9525">
            <a:solidFill>
              <a:schemeClr val="bg1"/>
            </a:solidFill>
            <a:miter lim="800000"/>
            <a:headEnd/>
            <a:tailEnd/>
          </a:ln>
          <a:effectLst/>
        </p:spPr>
        <p:txBody>
          <a:bodyPr wrap="none" anchor="ctr"/>
          <a:lstStyle/>
          <a:p>
            <a:endParaRPr lang="hu-HU"/>
          </a:p>
        </p:txBody>
      </p:sp>
      <p:sp>
        <p:nvSpPr>
          <p:cNvPr id="47109" name="Text Box 5"/>
          <p:cNvSpPr txBox="1">
            <a:spLocks noChangeArrowheads="1"/>
          </p:cNvSpPr>
          <p:nvPr/>
        </p:nvSpPr>
        <p:spPr bwMode="auto">
          <a:xfrm>
            <a:off x="1447800" y="1524000"/>
            <a:ext cx="1219200" cy="457200"/>
          </a:xfrm>
          <a:prstGeom prst="rect">
            <a:avLst/>
          </a:prstGeom>
          <a:solidFill>
            <a:schemeClr val="bg1"/>
          </a:solidFill>
          <a:ln w="9525">
            <a:noFill/>
            <a:miter lim="800000"/>
            <a:headEnd/>
            <a:tailEnd/>
          </a:ln>
          <a:effectLst/>
        </p:spPr>
        <p:txBody>
          <a:bodyPr>
            <a:spAutoFit/>
          </a:bodyPr>
          <a:lstStyle/>
          <a:p>
            <a:pPr>
              <a:spcBef>
                <a:spcPct val="50000"/>
              </a:spcBef>
            </a:pPr>
            <a:r>
              <a:rPr lang="hu-HU" b="1">
                <a:solidFill>
                  <a:srgbClr val="000099"/>
                </a:solidFill>
              </a:rPr>
              <a:t>primer</a:t>
            </a:r>
          </a:p>
        </p:txBody>
      </p:sp>
      <p:sp>
        <p:nvSpPr>
          <p:cNvPr id="47110" name="Text Box 6"/>
          <p:cNvSpPr txBox="1">
            <a:spLocks noChangeArrowheads="1"/>
          </p:cNvSpPr>
          <p:nvPr/>
        </p:nvSpPr>
        <p:spPr bwMode="auto">
          <a:xfrm>
            <a:off x="7439052" y="4572000"/>
            <a:ext cx="990600" cy="457200"/>
          </a:xfrm>
          <a:prstGeom prst="rect">
            <a:avLst/>
          </a:prstGeom>
          <a:noFill/>
          <a:ln w="9525">
            <a:noFill/>
            <a:miter lim="800000"/>
            <a:headEnd/>
            <a:tailEnd/>
          </a:ln>
          <a:effectLst/>
        </p:spPr>
        <p:txBody>
          <a:bodyPr>
            <a:spAutoFit/>
          </a:bodyPr>
          <a:lstStyle/>
          <a:p>
            <a:pPr>
              <a:spcBef>
                <a:spcPct val="50000"/>
              </a:spcBef>
            </a:pPr>
            <a:r>
              <a:rPr lang="hu-HU" b="1" dirty="0" err="1">
                <a:solidFill>
                  <a:schemeClr val="bg1"/>
                </a:solidFill>
              </a:rPr>
              <a:t>IgM</a:t>
            </a:r>
            <a:endParaRPr lang="hu-HU" b="1" dirty="0">
              <a:solidFill>
                <a:schemeClr val="bg1"/>
              </a:solidFill>
            </a:endParaRPr>
          </a:p>
        </p:txBody>
      </p:sp>
      <p:sp>
        <p:nvSpPr>
          <p:cNvPr id="47111" name="Text Box 7"/>
          <p:cNvSpPr txBox="1">
            <a:spLocks noChangeArrowheads="1"/>
          </p:cNvSpPr>
          <p:nvPr/>
        </p:nvSpPr>
        <p:spPr bwMode="auto">
          <a:xfrm>
            <a:off x="4495800" y="1524000"/>
            <a:ext cx="1676400" cy="457200"/>
          </a:xfrm>
          <a:prstGeom prst="rect">
            <a:avLst/>
          </a:prstGeom>
          <a:solidFill>
            <a:schemeClr val="bg1"/>
          </a:solidFill>
          <a:ln w="9525">
            <a:noFill/>
            <a:miter lim="800000"/>
            <a:headEnd/>
            <a:tailEnd/>
          </a:ln>
          <a:effectLst/>
        </p:spPr>
        <p:txBody>
          <a:bodyPr>
            <a:spAutoFit/>
          </a:bodyPr>
          <a:lstStyle/>
          <a:p>
            <a:pPr>
              <a:spcBef>
                <a:spcPct val="50000"/>
              </a:spcBef>
            </a:pPr>
            <a:r>
              <a:rPr lang="hu-HU" b="1">
                <a:solidFill>
                  <a:srgbClr val="000099"/>
                </a:solidFill>
              </a:rPr>
              <a:t>szekunder</a:t>
            </a:r>
            <a:endParaRPr lang="hu-HU">
              <a:solidFill>
                <a:schemeClr val="tx1"/>
              </a:solidFill>
            </a:endParaRPr>
          </a:p>
        </p:txBody>
      </p:sp>
      <p:sp>
        <p:nvSpPr>
          <p:cNvPr id="47112" name="Text Box 8"/>
          <p:cNvSpPr txBox="1">
            <a:spLocks noChangeArrowheads="1"/>
          </p:cNvSpPr>
          <p:nvPr/>
        </p:nvSpPr>
        <p:spPr bwMode="auto">
          <a:xfrm>
            <a:off x="7391400" y="2209800"/>
            <a:ext cx="762000" cy="457200"/>
          </a:xfrm>
          <a:prstGeom prst="rect">
            <a:avLst/>
          </a:prstGeom>
          <a:noFill/>
          <a:ln w="9525">
            <a:noFill/>
            <a:miter lim="800000"/>
            <a:headEnd/>
            <a:tailEnd/>
          </a:ln>
          <a:effectLst/>
        </p:spPr>
        <p:txBody>
          <a:bodyPr>
            <a:spAutoFit/>
          </a:bodyPr>
          <a:lstStyle/>
          <a:p>
            <a:pPr>
              <a:spcBef>
                <a:spcPct val="50000"/>
              </a:spcBef>
            </a:pPr>
            <a:r>
              <a:rPr lang="hu-HU" b="1" dirty="0" err="1">
                <a:solidFill>
                  <a:schemeClr val="bg1"/>
                </a:solidFill>
              </a:rPr>
              <a:t>IgG</a:t>
            </a:r>
            <a:endParaRPr lang="hu-HU" dirty="0">
              <a:solidFill>
                <a:schemeClr val="bg1"/>
              </a:solidFill>
            </a:endParaRPr>
          </a:p>
        </p:txBody>
      </p:sp>
      <p:sp>
        <p:nvSpPr>
          <p:cNvPr id="47113" name="Text Box 9"/>
          <p:cNvSpPr txBox="1">
            <a:spLocks noChangeArrowheads="1"/>
          </p:cNvSpPr>
          <p:nvPr/>
        </p:nvSpPr>
        <p:spPr bwMode="auto">
          <a:xfrm>
            <a:off x="6629400" y="1066800"/>
            <a:ext cx="2362200" cy="519113"/>
          </a:xfrm>
          <a:prstGeom prst="rect">
            <a:avLst/>
          </a:prstGeom>
          <a:noFill/>
          <a:ln w="9525">
            <a:noFill/>
            <a:miter lim="800000"/>
            <a:headEnd/>
            <a:tailEnd/>
          </a:ln>
          <a:effectLst/>
        </p:spPr>
        <p:txBody>
          <a:bodyPr>
            <a:spAutoFit/>
          </a:bodyPr>
          <a:lstStyle/>
          <a:p>
            <a:pPr>
              <a:spcBef>
                <a:spcPct val="50000"/>
              </a:spcBef>
            </a:pPr>
            <a:r>
              <a:rPr lang="hu-HU" sz="2800" b="1" dirty="0">
                <a:solidFill>
                  <a:schemeClr val="bg1"/>
                </a:solidFill>
              </a:rPr>
              <a:t>antitest</a:t>
            </a: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p:cNvPicPr>
            <a:picLocks noChangeAspect="1" noChangeArrowheads="1"/>
          </p:cNvPicPr>
          <p:nvPr/>
        </p:nvPicPr>
        <p:blipFill>
          <a:blip r:embed="rId2"/>
          <a:srcRect t="7080" r="-5887"/>
          <a:stretch>
            <a:fillRect/>
          </a:stretch>
        </p:blipFill>
        <p:spPr bwMode="auto">
          <a:xfrm>
            <a:off x="1619250" y="817563"/>
            <a:ext cx="6913563" cy="6067425"/>
          </a:xfrm>
          <a:prstGeom prst="rect">
            <a:avLst/>
          </a:prstGeom>
          <a:noFill/>
          <a:ln w="9525">
            <a:noFill/>
            <a:miter lim="800000"/>
            <a:headEnd/>
            <a:tailEnd/>
          </a:ln>
        </p:spPr>
      </p:pic>
      <p:sp>
        <p:nvSpPr>
          <p:cNvPr id="116739" name="Text Box 3"/>
          <p:cNvSpPr txBox="1">
            <a:spLocks noChangeArrowheads="1"/>
          </p:cNvSpPr>
          <p:nvPr/>
        </p:nvSpPr>
        <p:spPr bwMode="auto">
          <a:xfrm>
            <a:off x="144463" y="187325"/>
            <a:ext cx="7164141" cy="584775"/>
          </a:xfrm>
          <a:prstGeom prst="rect">
            <a:avLst/>
          </a:prstGeom>
          <a:noFill/>
          <a:ln w="38100">
            <a:noFill/>
            <a:miter lim="800000"/>
            <a:headEnd/>
            <a:tailEnd/>
          </a:ln>
          <a:effectLst/>
        </p:spPr>
        <p:txBody>
          <a:bodyPr wrap="none">
            <a:spAutoFit/>
          </a:bodyPr>
          <a:lstStyle/>
          <a:p>
            <a:pPr algn="l"/>
            <a:r>
              <a:rPr lang="hu-HU" sz="3200" b="1" dirty="0">
                <a:solidFill>
                  <a:schemeClr val="bg1"/>
                </a:solidFill>
              </a:rPr>
              <a:t>Elsődleges és </a:t>
            </a:r>
            <a:r>
              <a:rPr lang="hu-HU" sz="3200" b="1" dirty="0" smtClean="0">
                <a:solidFill>
                  <a:schemeClr val="bg1"/>
                </a:solidFill>
              </a:rPr>
              <a:t>másodlagos </a:t>
            </a:r>
            <a:r>
              <a:rPr lang="hu-HU" sz="3200" b="1" dirty="0">
                <a:solidFill>
                  <a:schemeClr val="bg1"/>
                </a:solidFill>
              </a:rPr>
              <a:t>antitest válasz</a:t>
            </a:r>
            <a:endParaRPr lang="en-US" sz="3200" b="1" dirty="0">
              <a:solidFill>
                <a:schemeClr val="bg1"/>
              </a:solidFill>
            </a:endParaRPr>
          </a:p>
        </p:txBody>
      </p:sp>
      <p:sp>
        <p:nvSpPr>
          <p:cNvPr id="116740" name="Rectangle 4"/>
          <p:cNvSpPr>
            <a:spLocks noChangeArrowheads="1"/>
          </p:cNvSpPr>
          <p:nvPr/>
        </p:nvSpPr>
        <p:spPr bwMode="auto">
          <a:xfrm>
            <a:off x="1619250" y="4797425"/>
            <a:ext cx="1223963" cy="431800"/>
          </a:xfrm>
          <a:prstGeom prst="rect">
            <a:avLst/>
          </a:prstGeom>
          <a:solidFill>
            <a:schemeClr val="bg1"/>
          </a:solidFill>
          <a:ln w="9525">
            <a:solidFill>
              <a:schemeClr val="tx1"/>
            </a:solidFill>
            <a:miter lim="800000"/>
            <a:headEnd/>
            <a:tailEnd/>
          </a:ln>
          <a:effectLst/>
        </p:spPr>
        <p:txBody>
          <a:bodyPr wrap="none" anchor="ctr"/>
          <a:lstStyle/>
          <a:p>
            <a:pPr>
              <a:lnSpc>
                <a:spcPct val="75000"/>
              </a:lnSpc>
            </a:pPr>
            <a:r>
              <a:rPr lang="hu-HU" sz="1600">
                <a:solidFill>
                  <a:schemeClr val="tx1"/>
                </a:solidFill>
              </a:rPr>
              <a:t>Immunizálás</a:t>
            </a:r>
          </a:p>
          <a:p>
            <a:pPr>
              <a:lnSpc>
                <a:spcPct val="75000"/>
              </a:lnSpc>
            </a:pPr>
            <a:r>
              <a:rPr lang="hu-HU" sz="1600">
                <a:solidFill>
                  <a:schemeClr val="tx1"/>
                </a:solidFill>
              </a:rPr>
              <a:t> után</a:t>
            </a:r>
          </a:p>
        </p:txBody>
      </p:sp>
      <p:sp>
        <p:nvSpPr>
          <p:cNvPr id="116741" name="Rectangle 5"/>
          <p:cNvSpPr>
            <a:spLocks noChangeArrowheads="1"/>
          </p:cNvSpPr>
          <p:nvPr/>
        </p:nvSpPr>
        <p:spPr bwMode="auto">
          <a:xfrm>
            <a:off x="1619250" y="5229225"/>
            <a:ext cx="1223963" cy="431800"/>
          </a:xfrm>
          <a:prstGeom prst="rect">
            <a:avLst/>
          </a:prstGeom>
          <a:solidFill>
            <a:schemeClr val="bg1"/>
          </a:solidFill>
          <a:ln w="9525">
            <a:solidFill>
              <a:schemeClr val="tx1"/>
            </a:solidFill>
            <a:miter lim="800000"/>
            <a:headEnd/>
            <a:tailEnd/>
          </a:ln>
          <a:effectLst/>
        </p:spPr>
        <p:txBody>
          <a:bodyPr wrap="none" anchor="ctr"/>
          <a:lstStyle/>
          <a:p>
            <a:pPr>
              <a:lnSpc>
                <a:spcPct val="75000"/>
              </a:lnSpc>
            </a:pPr>
            <a:r>
              <a:rPr lang="hu-HU" sz="1600">
                <a:solidFill>
                  <a:schemeClr val="tx1"/>
                </a:solidFill>
              </a:rPr>
              <a:t>Válasz </a:t>
            </a:r>
          </a:p>
          <a:p>
            <a:pPr>
              <a:lnSpc>
                <a:spcPct val="75000"/>
              </a:lnSpc>
            </a:pPr>
            <a:r>
              <a:rPr lang="hu-HU" sz="1600">
                <a:solidFill>
                  <a:schemeClr val="tx1"/>
                </a:solidFill>
              </a:rPr>
              <a:t>amplitúdó</a:t>
            </a:r>
          </a:p>
        </p:txBody>
      </p:sp>
      <p:sp>
        <p:nvSpPr>
          <p:cNvPr id="116742" name="Rectangle 6"/>
          <p:cNvSpPr>
            <a:spLocks noChangeArrowheads="1"/>
          </p:cNvSpPr>
          <p:nvPr/>
        </p:nvSpPr>
        <p:spPr bwMode="auto">
          <a:xfrm>
            <a:off x="1619250" y="5661025"/>
            <a:ext cx="1223963" cy="504825"/>
          </a:xfrm>
          <a:prstGeom prst="rect">
            <a:avLst/>
          </a:prstGeom>
          <a:solidFill>
            <a:schemeClr val="bg1"/>
          </a:solidFill>
          <a:ln w="9525">
            <a:solidFill>
              <a:schemeClr val="tx1"/>
            </a:solidFill>
            <a:miter lim="800000"/>
            <a:headEnd/>
            <a:tailEnd/>
          </a:ln>
          <a:effectLst/>
        </p:spPr>
        <p:txBody>
          <a:bodyPr wrap="none" anchor="ctr"/>
          <a:lstStyle/>
          <a:p>
            <a:pPr>
              <a:lnSpc>
                <a:spcPct val="75000"/>
              </a:lnSpc>
            </a:pPr>
            <a:r>
              <a:rPr lang="hu-HU" sz="1600">
                <a:solidFill>
                  <a:schemeClr val="tx1"/>
                </a:solidFill>
              </a:rPr>
              <a:t>Antitest</a:t>
            </a:r>
          </a:p>
          <a:p>
            <a:pPr>
              <a:lnSpc>
                <a:spcPct val="75000"/>
              </a:lnSpc>
            </a:pPr>
            <a:r>
              <a:rPr lang="hu-HU" sz="1600">
                <a:solidFill>
                  <a:schemeClr val="tx1"/>
                </a:solidFill>
              </a:rPr>
              <a:t>izotípus</a:t>
            </a:r>
          </a:p>
        </p:txBody>
      </p:sp>
      <p:sp>
        <p:nvSpPr>
          <p:cNvPr id="116743" name="Rectangle 7"/>
          <p:cNvSpPr>
            <a:spLocks noChangeArrowheads="1"/>
          </p:cNvSpPr>
          <p:nvPr/>
        </p:nvSpPr>
        <p:spPr bwMode="auto">
          <a:xfrm>
            <a:off x="1619250" y="6165850"/>
            <a:ext cx="1223963" cy="503238"/>
          </a:xfrm>
          <a:prstGeom prst="rect">
            <a:avLst/>
          </a:prstGeom>
          <a:solidFill>
            <a:schemeClr val="bg1"/>
          </a:solidFill>
          <a:ln w="9525">
            <a:solidFill>
              <a:schemeClr val="tx1"/>
            </a:solidFill>
            <a:miter lim="800000"/>
            <a:headEnd/>
            <a:tailEnd/>
          </a:ln>
          <a:effectLst/>
        </p:spPr>
        <p:txBody>
          <a:bodyPr wrap="none" anchor="ctr"/>
          <a:lstStyle/>
          <a:p>
            <a:pPr>
              <a:lnSpc>
                <a:spcPct val="75000"/>
              </a:lnSpc>
            </a:pPr>
            <a:r>
              <a:rPr lang="hu-HU" sz="1600">
                <a:solidFill>
                  <a:schemeClr val="tx1"/>
                </a:solidFill>
              </a:rPr>
              <a:t>Antitest</a:t>
            </a:r>
          </a:p>
          <a:p>
            <a:pPr>
              <a:lnSpc>
                <a:spcPct val="75000"/>
              </a:lnSpc>
            </a:pPr>
            <a:r>
              <a:rPr lang="hu-HU" sz="1600">
                <a:solidFill>
                  <a:schemeClr val="tx1"/>
                </a:solidFill>
              </a:rPr>
              <a:t>affinitás</a:t>
            </a:r>
          </a:p>
        </p:txBody>
      </p:sp>
      <p:sp>
        <p:nvSpPr>
          <p:cNvPr id="116744" name="Rectangle 8"/>
          <p:cNvSpPr>
            <a:spLocks noChangeArrowheads="1"/>
          </p:cNvSpPr>
          <p:nvPr/>
        </p:nvSpPr>
        <p:spPr bwMode="auto">
          <a:xfrm>
            <a:off x="2843213" y="4437063"/>
            <a:ext cx="2592387" cy="287337"/>
          </a:xfrm>
          <a:prstGeom prst="rect">
            <a:avLst/>
          </a:prstGeom>
          <a:solidFill>
            <a:srgbClr val="FFFF00"/>
          </a:solidFill>
          <a:ln w="9525">
            <a:solidFill>
              <a:schemeClr val="tx1"/>
            </a:solidFill>
            <a:miter lim="800000"/>
            <a:headEnd/>
            <a:tailEnd/>
          </a:ln>
          <a:effectLst/>
        </p:spPr>
        <p:txBody>
          <a:bodyPr wrap="none" anchor="ctr"/>
          <a:lstStyle/>
          <a:p>
            <a:r>
              <a:rPr lang="hu-HU" sz="2000">
                <a:solidFill>
                  <a:schemeClr val="tx1"/>
                </a:solidFill>
              </a:rPr>
              <a:t>Elsődleges </a:t>
            </a:r>
          </a:p>
        </p:txBody>
      </p:sp>
      <p:sp>
        <p:nvSpPr>
          <p:cNvPr id="116745" name="Rectangle 9"/>
          <p:cNvSpPr>
            <a:spLocks noChangeArrowheads="1"/>
          </p:cNvSpPr>
          <p:nvPr/>
        </p:nvSpPr>
        <p:spPr bwMode="auto">
          <a:xfrm>
            <a:off x="5508625" y="4437063"/>
            <a:ext cx="2592388" cy="287337"/>
          </a:xfrm>
          <a:prstGeom prst="rect">
            <a:avLst/>
          </a:prstGeom>
          <a:solidFill>
            <a:srgbClr val="FFFF00"/>
          </a:solidFill>
          <a:ln w="9525">
            <a:solidFill>
              <a:schemeClr val="tx1"/>
            </a:solidFill>
            <a:miter lim="800000"/>
            <a:headEnd/>
            <a:tailEnd/>
          </a:ln>
          <a:effectLst/>
        </p:spPr>
        <p:txBody>
          <a:bodyPr wrap="none" anchor="ctr"/>
          <a:lstStyle/>
          <a:p>
            <a:r>
              <a:rPr lang="hu-HU" sz="2000">
                <a:solidFill>
                  <a:schemeClr val="tx1"/>
                </a:solidFill>
              </a:rPr>
              <a:t>Másodlagos </a:t>
            </a:r>
          </a:p>
        </p:txBody>
      </p:sp>
      <p:sp>
        <p:nvSpPr>
          <p:cNvPr id="116746" name="Rectangle 10"/>
          <p:cNvSpPr>
            <a:spLocks noChangeArrowheads="1"/>
          </p:cNvSpPr>
          <p:nvPr/>
        </p:nvSpPr>
        <p:spPr bwMode="auto">
          <a:xfrm>
            <a:off x="2843213" y="4797425"/>
            <a:ext cx="2592387" cy="431800"/>
          </a:xfrm>
          <a:prstGeom prst="rect">
            <a:avLst/>
          </a:prstGeom>
          <a:solidFill>
            <a:schemeClr val="bg1"/>
          </a:solidFill>
          <a:ln w="9525">
            <a:solidFill>
              <a:schemeClr val="tx1"/>
            </a:solidFill>
            <a:miter lim="800000"/>
            <a:headEnd/>
            <a:tailEnd/>
          </a:ln>
          <a:effectLst/>
        </p:spPr>
        <p:txBody>
          <a:bodyPr wrap="none" anchor="ctr"/>
          <a:lstStyle/>
          <a:p>
            <a:r>
              <a:rPr lang="hu-HU" sz="2000">
                <a:solidFill>
                  <a:schemeClr val="tx1"/>
                </a:solidFill>
              </a:rPr>
              <a:t>5-10 nap</a:t>
            </a:r>
          </a:p>
        </p:txBody>
      </p:sp>
      <p:sp>
        <p:nvSpPr>
          <p:cNvPr id="116747" name="Rectangle 11"/>
          <p:cNvSpPr>
            <a:spLocks noChangeArrowheads="1"/>
          </p:cNvSpPr>
          <p:nvPr/>
        </p:nvSpPr>
        <p:spPr bwMode="auto">
          <a:xfrm>
            <a:off x="5508625" y="4797425"/>
            <a:ext cx="2592388" cy="431800"/>
          </a:xfrm>
          <a:prstGeom prst="rect">
            <a:avLst/>
          </a:prstGeom>
          <a:solidFill>
            <a:schemeClr val="bg1"/>
          </a:solidFill>
          <a:ln w="9525">
            <a:solidFill>
              <a:schemeClr val="tx1"/>
            </a:solidFill>
            <a:miter lim="800000"/>
            <a:headEnd/>
            <a:tailEnd/>
          </a:ln>
          <a:effectLst/>
        </p:spPr>
        <p:txBody>
          <a:bodyPr wrap="none" anchor="ctr"/>
          <a:lstStyle/>
          <a:p>
            <a:r>
              <a:rPr lang="hu-HU" sz="2000">
                <a:solidFill>
                  <a:schemeClr val="tx1"/>
                </a:solidFill>
              </a:rPr>
              <a:t>1-3 nap</a:t>
            </a:r>
          </a:p>
        </p:txBody>
      </p:sp>
      <p:sp>
        <p:nvSpPr>
          <p:cNvPr id="116748" name="Rectangle 12"/>
          <p:cNvSpPr>
            <a:spLocks noChangeArrowheads="1"/>
          </p:cNvSpPr>
          <p:nvPr/>
        </p:nvSpPr>
        <p:spPr bwMode="auto">
          <a:xfrm>
            <a:off x="2843213" y="5229225"/>
            <a:ext cx="2592387" cy="431800"/>
          </a:xfrm>
          <a:prstGeom prst="rect">
            <a:avLst/>
          </a:prstGeom>
          <a:solidFill>
            <a:schemeClr val="bg1"/>
          </a:solidFill>
          <a:ln w="9525">
            <a:solidFill>
              <a:schemeClr val="tx1"/>
            </a:solidFill>
            <a:miter lim="800000"/>
            <a:headEnd/>
            <a:tailEnd/>
          </a:ln>
          <a:effectLst/>
        </p:spPr>
        <p:txBody>
          <a:bodyPr wrap="none" anchor="ctr"/>
          <a:lstStyle/>
          <a:p>
            <a:r>
              <a:rPr lang="hu-HU" sz="2000">
                <a:solidFill>
                  <a:schemeClr val="tx1"/>
                </a:solidFill>
              </a:rPr>
              <a:t>kisebb</a:t>
            </a:r>
          </a:p>
        </p:txBody>
      </p:sp>
      <p:sp>
        <p:nvSpPr>
          <p:cNvPr id="116749" name="Rectangle 13"/>
          <p:cNvSpPr>
            <a:spLocks noChangeArrowheads="1"/>
          </p:cNvSpPr>
          <p:nvPr/>
        </p:nvSpPr>
        <p:spPr bwMode="auto">
          <a:xfrm>
            <a:off x="5508625" y="5229225"/>
            <a:ext cx="2592388" cy="431800"/>
          </a:xfrm>
          <a:prstGeom prst="rect">
            <a:avLst/>
          </a:prstGeom>
          <a:solidFill>
            <a:schemeClr val="bg1"/>
          </a:solidFill>
          <a:ln w="9525">
            <a:solidFill>
              <a:schemeClr val="tx1"/>
            </a:solidFill>
            <a:miter lim="800000"/>
            <a:headEnd/>
            <a:tailEnd/>
          </a:ln>
          <a:effectLst/>
        </p:spPr>
        <p:txBody>
          <a:bodyPr wrap="none" anchor="ctr"/>
          <a:lstStyle/>
          <a:p>
            <a:r>
              <a:rPr lang="hu-HU" sz="2000">
                <a:solidFill>
                  <a:schemeClr val="tx1"/>
                </a:solidFill>
              </a:rPr>
              <a:t>nagyobb</a:t>
            </a:r>
          </a:p>
        </p:txBody>
      </p:sp>
      <p:sp>
        <p:nvSpPr>
          <p:cNvPr id="116750" name="Rectangle 14"/>
          <p:cNvSpPr>
            <a:spLocks noChangeArrowheads="1"/>
          </p:cNvSpPr>
          <p:nvPr/>
        </p:nvSpPr>
        <p:spPr bwMode="auto">
          <a:xfrm>
            <a:off x="2843213" y="5661025"/>
            <a:ext cx="2592387" cy="504825"/>
          </a:xfrm>
          <a:prstGeom prst="rect">
            <a:avLst/>
          </a:prstGeom>
          <a:solidFill>
            <a:schemeClr val="bg1"/>
          </a:solidFill>
          <a:ln w="9525">
            <a:solidFill>
              <a:schemeClr val="tx1"/>
            </a:solidFill>
            <a:miter lim="800000"/>
            <a:headEnd/>
            <a:tailEnd/>
          </a:ln>
          <a:effectLst/>
        </p:spPr>
        <p:txBody>
          <a:bodyPr wrap="none" anchor="ctr"/>
          <a:lstStyle/>
          <a:p>
            <a:r>
              <a:rPr lang="hu-HU" sz="2000">
                <a:solidFill>
                  <a:schemeClr val="tx1"/>
                </a:solidFill>
              </a:rPr>
              <a:t>IgM</a:t>
            </a:r>
            <a:r>
              <a:rPr lang="hu-HU" sz="2000" b="1">
                <a:solidFill>
                  <a:schemeClr val="tx1"/>
                </a:solidFill>
                <a:sym typeface="Symbol" pitchFamily="18" charset="2"/>
              </a:rPr>
              <a:t></a:t>
            </a:r>
            <a:r>
              <a:rPr lang="hu-HU" sz="2000">
                <a:solidFill>
                  <a:schemeClr val="tx1"/>
                </a:solidFill>
                <a:sym typeface="Symbol" pitchFamily="18" charset="2"/>
              </a:rPr>
              <a:t>IgG</a:t>
            </a:r>
          </a:p>
        </p:txBody>
      </p:sp>
      <p:sp>
        <p:nvSpPr>
          <p:cNvPr id="116751" name="Rectangle 15"/>
          <p:cNvSpPr>
            <a:spLocks noChangeArrowheads="1"/>
          </p:cNvSpPr>
          <p:nvPr/>
        </p:nvSpPr>
        <p:spPr bwMode="auto">
          <a:xfrm>
            <a:off x="5508625" y="5661025"/>
            <a:ext cx="2592388" cy="504825"/>
          </a:xfrm>
          <a:prstGeom prst="rect">
            <a:avLst/>
          </a:prstGeom>
          <a:solidFill>
            <a:schemeClr val="bg1"/>
          </a:solidFill>
          <a:ln w="9525">
            <a:solidFill>
              <a:schemeClr val="tx1"/>
            </a:solidFill>
            <a:miter lim="800000"/>
            <a:headEnd/>
            <a:tailEnd/>
          </a:ln>
          <a:effectLst/>
        </p:spPr>
        <p:txBody>
          <a:bodyPr wrap="none" anchor="ctr"/>
          <a:lstStyle/>
          <a:p>
            <a:r>
              <a:rPr lang="hu-HU" sz="2000">
                <a:solidFill>
                  <a:schemeClr val="tx1"/>
                </a:solidFill>
              </a:rPr>
              <a:t>Több IgG </a:t>
            </a:r>
          </a:p>
          <a:p>
            <a:r>
              <a:rPr lang="hu-HU" sz="1400">
                <a:solidFill>
                  <a:schemeClr val="tx1"/>
                </a:solidFill>
              </a:rPr>
              <a:t>(bizonyos esetekben IgA, IgE)</a:t>
            </a:r>
            <a:endParaRPr lang="hu-HU" sz="1400">
              <a:solidFill>
                <a:schemeClr val="tx1"/>
              </a:solidFill>
              <a:sym typeface="Symbol" pitchFamily="18" charset="2"/>
            </a:endParaRPr>
          </a:p>
        </p:txBody>
      </p:sp>
      <p:sp>
        <p:nvSpPr>
          <p:cNvPr id="116752" name="Rectangle 16"/>
          <p:cNvSpPr>
            <a:spLocks noChangeArrowheads="1"/>
          </p:cNvSpPr>
          <p:nvPr/>
        </p:nvSpPr>
        <p:spPr bwMode="auto">
          <a:xfrm>
            <a:off x="2843213" y="6165850"/>
            <a:ext cx="2592387" cy="504825"/>
          </a:xfrm>
          <a:prstGeom prst="rect">
            <a:avLst/>
          </a:prstGeom>
          <a:solidFill>
            <a:schemeClr val="bg1"/>
          </a:solidFill>
          <a:ln w="9525">
            <a:solidFill>
              <a:schemeClr val="tx1"/>
            </a:solidFill>
            <a:miter lim="800000"/>
            <a:headEnd/>
            <a:tailEnd/>
          </a:ln>
          <a:effectLst/>
        </p:spPr>
        <p:txBody>
          <a:bodyPr wrap="none" anchor="ctr"/>
          <a:lstStyle/>
          <a:p>
            <a:r>
              <a:rPr lang="hu-HU" sz="1600">
                <a:solidFill>
                  <a:schemeClr val="tx1"/>
                </a:solidFill>
              </a:rPr>
              <a:t>Kisebb átlag affinitás, </a:t>
            </a:r>
          </a:p>
          <a:p>
            <a:r>
              <a:rPr lang="hu-HU" sz="1600">
                <a:solidFill>
                  <a:schemeClr val="tx1"/>
                </a:solidFill>
              </a:rPr>
              <a:t>nagyobb variabilitás</a:t>
            </a:r>
            <a:endParaRPr lang="hu-HU" sz="1600">
              <a:solidFill>
                <a:schemeClr val="tx1"/>
              </a:solidFill>
              <a:sym typeface="Symbol" pitchFamily="18" charset="2"/>
            </a:endParaRPr>
          </a:p>
        </p:txBody>
      </p:sp>
      <p:sp>
        <p:nvSpPr>
          <p:cNvPr id="116753" name="Rectangle 17"/>
          <p:cNvSpPr>
            <a:spLocks noChangeArrowheads="1"/>
          </p:cNvSpPr>
          <p:nvPr/>
        </p:nvSpPr>
        <p:spPr bwMode="auto">
          <a:xfrm>
            <a:off x="5508625" y="6165850"/>
            <a:ext cx="2592388" cy="504825"/>
          </a:xfrm>
          <a:prstGeom prst="rect">
            <a:avLst/>
          </a:prstGeom>
          <a:solidFill>
            <a:schemeClr val="bg1"/>
          </a:solidFill>
          <a:ln w="9525">
            <a:solidFill>
              <a:schemeClr val="tx1"/>
            </a:solidFill>
            <a:miter lim="800000"/>
            <a:headEnd/>
            <a:tailEnd/>
          </a:ln>
          <a:effectLst/>
        </p:spPr>
        <p:txBody>
          <a:bodyPr wrap="none" anchor="ctr"/>
          <a:lstStyle/>
          <a:p>
            <a:r>
              <a:rPr lang="hu-HU" sz="1600">
                <a:solidFill>
                  <a:schemeClr val="tx1"/>
                </a:solidFill>
              </a:rPr>
              <a:t>Nagyobb átlag affinitás</a:t>
            </a:r>
          </a:p>
          <a:p>
            <a:r>
              <a:rPr lang="hu-HU" sz="1600">
                <a:solidFill>
                  <a:schemeClr val="tx1"/>
                </a:solidFill>
              </a:rPr>
              <a:t>(affinitás érés)</a:t>
            </a:r>
            <a:endParaRPr lang="hu-HU" sz="1600">
              <a:solidFill>
                <a:schemeClr val="tx1"/>
              </a:solidFill>
              <a:sym typeface="Symbol" pitchFamily="18" charset="2"/>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ext Box 2"/>
          <p:cNvSpPr txBox="1">
            <a:spLocks noChangeArrowheads="1"/>
          </p:cNvSpPr>
          <p:nvPr/>
        </p:nvSpPr>
        <p:spPr bwMode="auto">
          <a:xfrm>
            <a:off x="1744663" y="3813175"/>
            <a:ext cx="0" cy="0"/>
          </a:xfrm>
          <a:prstGeom prst="rect">
            <a:avLst/>
          </a:prstGeom>
          <a:noFill/>
          <a:ln w="9525">
            <a:noFill/>
            <a:miter lim="800000"/>
            <a:headEnd/>
            <a:tailEnd/>
          </a:ln>
        </p:spPr>
        <p:txBody>
          <a:bodyPr wrap="none"/>
          <a:lstStyle/>
          <a:p>
            <a:pPr algn="r" eaLnBrk="0" hangingPunct="0"/>
            <a:endParaRPr lang="hu-HU">
              <a:solidFill>
                <a:srgbClr val="000000"/>
              </a:solidFill>
            </a:endParaRPr>
          </a:p>
        </p:txBody>
      </p:sp>
      <p:sp>
        <p:nvSpPr>
          <p:cNvPr id="159747" name="Text Box 3"/>
          <p:cNvSpPr txBox="1">
            <a:spLocks noChangeArrowheads="1"/>
          </p:cNvSpPr>
          <p:nvPr/>
        </p:nvSpPr>
        <p:spPr bwMode="auto">
          <a:xfrm>
            <a:off x="1960563" y="4164013"/>
            <a:ext cx="0" cy="0"/>
          </a:xfrm>
          <a:prstGeom prst="rect">
            <a:avLst/>
          </a:prstGeom>
          <a:noFill/>
          <a:ln w="9525">
            <a:noFill/>
            <a:miter lim="800000"/>
            <a:headEnd/>
            <a:tailEnd/>
          </a:ln>
        </p:spPr>
        <p:txBody>
          <a:bodyPr wrap="none"/>
          <a:lstStyle/>
          <a:p>
            <a:pPr algn="r" eaLnBrk="0" hangingPunct="0"/>
            <a:endParaRPr lang="hu-HU">
              <a:solidFill>
                <a:srgbClr val="000000"/>
              </a:solidFill>
              <a:latin typeface="Symbol" pitchFamily="18" charset="2"/>
            </a:endParaRPr>
          </a:p>
        </p:txBody>
      </p:sp>
      <p:sp>
        <p:nvSpPr>
          <p:cNvPr id="159748" name="Text Box 4"/>
          <p:cNvSpPr txBox="1">
            <a:spLocks noChangeArrowheads="1"/>
          </p:cNvSpPr>
          <p:nvPr/>
        </p:nvSpPr>
        <p:spPr bwMode="auto">
          <a:xfrm>
            <a:off x="8435975" y="6178550"/>
            <a:ext cx="0" cy="0"/>
          </a:xfrm>
          <a:prstGeom prst="rect">
            <a:avLst/>
          </a:prstGeom>
          <a:noFill/>
          <a:ln w="9525">
            <a:noFill/>
            <a:miter lim="800000"/>
            <a:headEnd/>
            <a:tailEnd/>
          </a:ln>
        </p:spPr>
        <p:txBody>
          <a:bodyPr wrap="none"/>
          <a:lstStyle/>
          <a:p>
            <a:pPr algn="r" eaLnBrk="0" hangingPunct="0"/>
            <a:r>
              <a:rPr lang="en-US" sz="1900">
                <a:solidFill>
                  <a:srgbClr val="000000"/>
                </a:solidFill>
                <a:latin typeface="Arial" pitchFamily="34" charset="0"/>
              </a:rPr>
              <a:t>: Y-P</a:t>
            </a:r>
            <a:endParaRPr lang="en-US">
              <a:solidFill>
                <a:srgbClr val="000000"/>
              </a:solidFill>
            </a:endParaRPr>
          </a:p>
        </p:txBody>
      </p:sp>
      <p:sp>
        <p:nvSpPr>
          <p:cNvPr id="159749" name="Freeform 5"/>
          <p:cNvSpPr>
            <a:spLocks/>
          </p:cNvSpPr>
          <p:nvPr/>
        </p:nvSpPr>
        <p:spPr bwMode="auto">
          <a:xfrm>
            <a:off x="66675" y="2854325"/>
            <a:ext cx="8796338" cy="52388"/>
          </a:xfrm>
          <a:custGeom>
            <a:avLst/>
            <a:gdLst>
              <a:gd name="T0" fmla="*/ 0 w 5541"/>
              <a:gd name="T1" fmla="*/ 0 h 33"/>
              <a:gd name="T2" fmla="*/ 2147483647 w 5541"/>
              <a:gd name="T3" fmla="*/ 0 h 33"/>
              <a:gd name="T4" fmla="*/ 2147483647 w 5541"/>
              <a:gd name="T5" fmla="*/ 80645757 h 33"/>
              <a:gd name="T6" fmla="*/ 0 w 5541"/>
              <a:gd name="T7" fmla="*/ 80645757 h 33"/>
              <a:gd name="T8" fmla="*/ 0 w 5541"/>
              <a:gd name="T9" fmla="*/ 0 h 33"/>
              <a:gd name="T10" fmla="*/ 0 60000 65536"/>
              <a:gd name="T11" fmla="*/ 0 60000 65536"/>
              <a:gd name="T12" fmla="*/ 0 60000 65536"/>
              <a:gd name="T13" fmla="*/ 0 60000 65536"/>
              <a:gd name="T14" fmla="*/ 0 60000 65536"/>
              <a:gd name="T15" fmla="*/ 0 w 5541"/>
              <a:gd name="T16" fmla="*/ 0 h 33"/>
              <a:gd name="T17" fmla="*/ 5541 w 5541"/>
              <a:gd name="T18" fmla="*/ 33 h 33"/>
            </a:gdLst>
            <a:ahLst/>
            <a:cxnLst>
              <a:cxn ang="T10">
                <a:pos x="T0" y="T1"/>
              </a:cxn>
              <a:cxn ang="T11">
                <a:pos x="T2" y="T3"/>
              </a:cxn>
              <a:cxn ang="T12">
                <a:pos x="T4" y="T5"/>
              </a:cxn>
              <a:cxn ang="T13">
                <a:pos x="T6" y="T7"/>
              </a:cxn>
              <a:cxn ang="T14">
                <a:pos x="T8" y="T9"/>
              </a:cxn>
            </a:cxnLst>
            <a:rect l="T15" t="T16" r="T17" b="T18"/>
            <a:pathLst>
              <a:path w="5541" h="33">
                <a:moveTo>
                  <a:pt x="0" y="0"/>
                </a:moveTo>
                <a:lnTo>
                  <a:pt x="5540" y="0"/>
                </a:lnTo>
                <a:lnTo>
                  <a:pt x="5540" y="32"/>
                </a:lnTo>
                <a:lnTo>
                  <a:pt x="0" y="32"/>
                </a:lnTo>
                <a:lnTo>
                  <a:pt x="0" y="0"/>
                </a:lnTo>
              </a:path>
            </a:pathLst>
          </a:custGeom>
          <a:noFill/>
          <a:ln w="9525" cap="flat" cmpd="sng">
            <a:solidFill>
              <a:schemeClr val="tx2"/>
            </a:solidFill>
            <a:prstDash val="solid"/>
            <a:round/>
            <a:headEnd/>
            <a:tailEnd/>
          </a:ln>
        </p:spPr>
        <p:txBody>
          <a:bodyPr/>
          <a:lstStyle/>
          <a:p>
            <a:pPr algn="ctr" eaLnBrk="0" hangingPunct="0"/>
            <a:endParaRPr lang="hu-HU">
              <a:solidFill>
                <a:srgbClr val="FFFF00"/>
              </a:solidFill>
              <a:latin typeface="Comic Sans MS" pitchFamily="66" charset="0"/>
            </a:endParaRPr>
          </a:p>
        </p:txBody>
      </p:sp>
      <p:sp>
        <p:nvSpPr>
          <p:cNvPr id="159750" name="Freeform 6"/>
          <p:cNvSpPr>
            <a:spLocks/>
          </p:cNvSpPr>
          <p:nvPr/>
        </p:nvSpPr>
        <p:spPr bwMode="auto">
          <a:xfrm>
            <a:off x="95250" y="3325813"/>
            <a:ext cx="8761413" cy="53975"/>
          </a:xfrm>
          <a:custGeom>
            <a:avLst/>
            <a:gdLst>
              <a:gd name="T0" fmla="*/ 0 w 5519"/>
              <a:gd name="T1" fmla="*/ 0 h 34"/>
              <a:gd name="T2" fmla="*/ 2147483647 w 5519"/>
              <a:gd name="T3" fmla="*/ 0 h 34"/>
              <a:gd name="T4" fmla="*/ 2147483647 w 5519"/>
              <a:gd name="T5" fmla="*/ 83165937 h 34"/>
              <a:gd name="T6" fmla="*/ 0 w 5519"/>
              <a:gd name="T7" fmla="*/ 83165937 h 34"/>
              <a:gd name="T8" fmla="*/ 0 w 5519"/>
              <a:gd name="T9" fmla="*/ 0 h 34"/>
              <a:gd name="T10" fmla="*/ 0 60000 65536"/>
              <a:gd name="T11" fmla="*/ 0 60000 65536"/>
              <a:gd name="T12" fmla="*/ 0 60000 65536"/>
              <a:gd name="T13" fmla="*/ 0 60000 65536"/>
              <a:gd name="T14" fmla="*/ 0 60000 65536"/>
              <a:gd name="T15" fmla="*/ 0 w 5519"/>
              <a:gd name="T16" fmla="*/ 0 h 34"/>
              <a:gd name="T17" fmla="*/ 5519 w 5519"/>
              <a:gd name="T18" fmla="*/ 34 h 34"/>
            </a:gdLst>
            <a:ahLst/>
            <a:cxnLst>
              <a:cxn ang="T10">
                <a:pos x="T0" y="T1"/>
              </a:cxn>
              <a:cxn ang="T11">
                <a:pos x="T2" y="T3"/>
              </a:cxn>
              <a:cxn ang="T12">
                <a:pos x="T4" y="T5"/>
              </a:cxn>
              <a:cxn ang="T13">
                <a:pos x="T6" y="T7"/>
              </a:cxn>
              <a:cxn ang="T14">
                <a:pos x="T8" y="T9"/>
              </a:cxn>
            </a:cxnLst>
            <a:rect l="T15" t="T16" r="T17" b="T18"/>
            <a:pathLst>
              <a:path w="5519" h="34">
                <a:moveTo>
                  <a:pt x="0" y="0"/>
                </a:moveTo>
                <a:lnTo>
                  <a:pt x="5518" y="0"/>
                </a:lnTo>
                <a:lnTo>
                  <a:pt x="5518" y="33"/>
                </a:lnTo>
                <a:lnTo>
                  <a:pt x="0" y="33"/>
                </a:lnTo>
                <a:lnTo>
                  <a:pt x="0" y="0"/>
                </a:lnTo>
              </a:path>
            </a:pathLst>
          </a:custGeom>
          <a:noFill/>
          <a:ln w="9525" cap="flat" cmpd="sng">
            <a:solidFill>
              <a:schemeClr val="tx2"/>
            </a:solidFill>
            <a:prstDash val="solid"/>
            <a:round/>
            <a:headEnd/>
            <a:tailEnd/>
          </a:ln>
        </p:spPr>
        <p:txBody>
          <a:bodyPr/>
          <a:lstStyle/>
          <a:p>
            <a:pPr algn="ctr" eaLnBrk="0" hangingPunct="0"/>
            <a:endParaRPr lang="hu-HU">
              <a:solidFill>
                <a:srgbClr val="FFFF00"/>
              </a:solidFill>
              <a:latin typeface="Comic Sans MS" pitchFamily="66" charset="0"/>
            </a:endParaRPr>
          </a:p>
        </p:txBody>
      </p:sp>
      <p:sp>
        <p:nvSpPr>
          <p:cNvPr id="4103" name="AutoShape 7" descr="20%-os"/>
          <p:cNvSpPr>
            <a:spLocks noChangeArrowheads="1"/>
          </p:cNvSpPr>
          <p:nvPr/>
        </p:nvSpPr>
        <p:spPr bwMode="auto">
          <a:xfrm flipV="1">
            <a:off x="2571750" y="358775"/>
            <a:ext cx="207963" cy="436563"/>
          </a:xfrm>
          <a:prstGeom prst="roundRect">
            <a:avLst>
              <a:gd name="adj" fmla="val 93694"/>
            </a:avLst>
          </a:prstGeom>
          <a:solidFill>
            <a:schemeClr val="accent1">
              <a:lumMod val="60000"/>
              <a:lumOff val="40000"/>
            </a:schemeClr>
          </a:solidFill>
          <a:ln w="9525">
            <a:solidFill>
              <a:schemeClr val="tx2"/>
            </a:solidFill>
            <a:round/>
            <a:headEnd/>
            <a:tailEnd/>
          </a:ln>
          <a:effectLst/>
        </p:spPr>
        <p:txBody>
          <a:bodyPr wrap="none" anchor="ctr"/>
          <a:lstStyle/>
          <a:p>
            <a:pPr>
              <a:defRPr/>
            </a:pPr>
            <a:endParaRPr lang="en-US">
              <a:solidFill>
                <a:srgbClr val="92D050"/>
              </a:solidFill>
            </a:endParaRPr>
          </a:p>
        </p:txBody>
      </p:sp>
      <p:sp>
        <p:nvSpPr>
          <p:cNvPr id="4104" name="AutoShape 8" descr="20%-os"/>
          <p:cNvSpPr>
            <a:spLocks noChangeArrowheads="1"/>
          </p:cNvSpPr>
          <p:nvPr/>
        </p:nvSpPr>
        <p:spPr bwMode="auto">
          <a:xfrm flipV="1">
            <a:off x="3238500" y="349250"/>
            <a:ext cx="209550" cy="433388"/>
          </a:xfrm>
          <a:prstGeom prst="roundRect">
            <a:avLst>
              <a:gd name="adj" fmla="val 93690"/>
            </a:avLst>
          </a:prstGeom>
          <a:solidFill>
            <a:schemeClr val="accent1">
              <a:lumMod val="60000"/>
              <a:lumOff val="40000"/>
            </a:schemeClr>
          </a:solidFill>
          <a:ln w="9525">
            <a:solidFill>
              <a:schemeClr val="tx2"/>
            </a:solidFill>
            <a:round/>
            <a:headEnd/>
            <a:tailEnd/>
          </a:ln>
          <a:effectLst/>
        </p:spPr>
        <p:txBody>
          <a:bodyPr wrap="none" anchor="ctr"/>
          <a:lstStyle/>
          <a:p>
            <a:pPr>
              <a:defRPr/>
            </a:pPr>
            <a:endParaRPr lang="en-US">
              <a:solidFill>
                <a:srgbClr val="92D050"/>
              </a:solidFill>
            </a:endParaRPr>
          </a:p>
        </p:txBody>
      </p:sp>
      <p:sp>
        <p:nvSpPr>
          <p:cNvPr id="159753" name="AutoShape 9"/>
          <p:cNvSpPr>
            <a:spLocks noChangeArrowheads="1"/>
          </p:cNvSpPr>
          <p:nvPr/>
        </p:nvSpPr>
        <p:spPr bwMode="auto">
          <a:xfrm flipV="1">
            <a:off x="2749550" y="836613"/>
            <a:ext cx="207963" cy="434975"/>
          </a:xfrm>
          <a:prstGeom prst="roundRect">
            <a:avLst>
              <a:gd name="adj" fmla="val 93690"/>
            </a:avLst>
          </a:prstGeom>
          <a:noFill/>
          <a:ln w="9525">
            <a:solidFill>
              <a:schemeClr val="tx2"/>
            </a:solidFill>
            <a:round/>
            <a:headEnd/>
            <a:tailEnd/>
          </a:ln>
        </p:spPr>
        <p:txBody>
          <a:bodyPr wrap="none" anchor="ctr"/>
          <a:lstStyle/>
          <a:p>
            <a:endParaRPr lang="hu-HU">
              <a:solidFill>
                <a:srgbClr val="000000"/>
              </a:solidFill>
            </a:endParaRPr>
          </a:p>
        </p:txBody>
      </p:sp>
      <p:sp>
        <p:nvSpPr>
          <p:cNvPr id="159754" name="AutoShape 10"/>
          <p:cNvSpPr>
            <a:spLocks noChangeArrowheads="1"/>
          </p:cNvSpPr>
          <p:nvPr/>
        </p:nvSpPr>
        <p:spPr bwMode="auto">
          <a:xfrm flipV="1">
            <a:off x="3036888" y="822325"/>
            <a:ext cx="207962" cy="434975"/>
          </a:xfrm>
          <a:prstGeom prst="roundRect">
            <a:avLst>
              <a:gd name="adj" fmla="val 93690"/>
            </a:avLst>
          </a:prstGeom>
          <a:noFill/>
          <a:ln w="9525">
            <a:solidFill>
              <a:schemeClr val="tx2"/>
            </a:solidFill>
            <a:round/>
            <a:headEnd/>
            <a:tailEnd/>
          </a:ln>
        </p:spPr>
        <p:txBody>
          <a:bodyPr wrap="none" anchor="ctr"/>
          <a:lstStyle/>
          <a:p>
            <a:endParaRPr lang="hu-HU">
              <a:solidFill>
                <a:srgbClr val="000000"/>
              </a:solidFill>
            </a:endParaRPr>
          </a:p>
        </p:txBody>
      </p:sp>
      <p:sp>
        <p:nvSpPr>
          <p:cNvPr id="159755" name="AutoShape 11"/>
          <p:cNvSpPr>
            <a:spLocks noChangeArrowheads="1"/>
          </p:cNvSpPr>
          <p:nvPr/>
        </p:nvSpPr>
        <p:spPr bwMode="auto">
          <a:xfrm flipV="1">
            <a:off x="2755900" y="1347788"/>
            <a:ext cx="207963" cy="434975"/>
          </a:xfrm>
          <a:prstGeom prst="roundRect">
            <a:avLst>
              <a:gd name="adj" fmla="val 93690"/>
            </a:avLst>
          </a:prstGeom>
          <a:noFill/>
          <a:ln w="9525">
            <a:solidFill>
              <a:schemeClr val="tx2"/>
            </a:solidFill>
            <a:round/>
            <a:headEnd/>
            <a:tailEnd/>
          </a:ln>
        </p:spPr>
        <p:txBody>
          <a:bodyPr wrap="none" anchor="ctr"/>
          <a:lstStyle/>
          <a:p>
            <a:endParaRPr lang="hu-HU">
              <a:solidFill>
                <a:srgbClr val="000000"/>
              </a:solidFill>
            </a:endParaRPr>
          </a:p>
        </p:txBody>
      </p:sp>
      <p:sp>
        <p:nvSpPr>
          <p:cNvPr id="159756" name="AutoShape 12"/>
          <p:cNvSpPr>
            <a:spLocks noChangeArrowheads="1"/>
          </p:cNvSpPr>
          <p:nvPr/>
        </p:nvSpPr>
        <p:spPr bwMode="auto">
          <a:xfrm flipV="1">
            <a:off x="2644775" y="1866900"/>
            <a:ext cx="207963" cy="434975"/>
          </a:xfrm>
          <a:prstGeom prst="roundRect">
            <a:avLst>
              <a:gd name="adj" fmla="val 93690"/>
            </a:avLst>
          </a:prstGeom>
          <a:noFill/>
          <a:ln w="9525">
            <a:solidFill>
              <a:schemeClr val="tx2"/>
            </a:solidFill>
            <a:round/>
            <a:headEnd/>
            <a:tailEnd/>
          </a:ln>
        </p:spPr>
        <p:txBody>
          <a:bodyPr wrap="none" anchor="ctr"/>
          <a:lstStyle/>
          <a:p>
            <a:endParaRPr lang="hu-HU">
              <a:solidFill>
                <a:srgbClr val="000000"/>
              </a:solidFill>
            </a:endParaRPr>
          </a:p>
        </p:txBody>
      </p:sp>
      <p:sp>
        <p:nvSpPr>
          <p:cNvPr id="159757" name="AutoShape 13"/>
          <p:cNvSpPr>
            <a:spLocks noChangeArrowheads="1"/>
          </p:cNvSpPr>
          <p:nvPr/>
        </p:nvSpPr>
        <p:spPr bwMode="auto">
          <a:xfrm flipV="1">
            <a:off x="2767013" y="2362200"/>
            <a:ext cx="209550" cy="434975"/>
          </a:xfrm>
          <a:prstGeom prst="roundRect">
            <a:avLst>
              <a:gd name="adj" fmla="val 93690"/>
            </a:avLst>
          </a:prstGeom>
          <a:noFill/>
          <a:ln w="9525">
            <a:solidFill>
              <a:schemeClr val="tx2"/>
            </a:solidFill>
            <a:round/>
            <a:headEnd/>
            <a:tailEnd/>
          </a:ln>
        </p:spPr>
        <p:txBody>
          <a:bodyPr wrap="none" anchor="ctr"/>
          <a:lstStyle/>
          <a:p>
            <a:endParaRPr lang="hu-HU">
              <a:solidFill>
                <a:srgbClr val="000000"/>
              </a:solidFill>
            </a:endParaRPr>
          </a:p>
        </p:txBody>
      </p:sp>
      <p:sp>
        <p:nvSpPr>
          <p:cNvPr id="159758" name="AutoShape 14"/>
          <p:cNvSpPr>
            <a:spLocks noChangeArrowheads="1"/>
          </p:cNvSpPr>
          <p:nvPr/>
        </p:nvSpPr>
        <p:spPr bwMode="auto">
          <a:xfrm flipV="1">
            <a:off x="3036888" y="1347788"/>
            <a:ext cx="207962" cy="434975"/>
          </a:xfrm>
          <a:prstGeom prst="roundRect">
            <a:avLst>
              <a:gd name="adj" fmla="val 93690"/>
            </a:avLst>
          </a:prstGeom>
          <a:noFill/>
          <a:ln w="9525">
            <a:solidFill>
              <a:schemeClr val="tx2"/>
            </a:solidFill>
            <a:round/>
            <a:headEnd/>
            <a:tailEnd/>
          </a:ln>
        </p:spPr>
        <p:txBody>
          <a:bodyPr wrap="none" anchor="ctr"/>
          <a:lstStyle/>
          <a:p>
            <a:endParaRPr lang="hu-HU">
              <a:solidFill>
                <a:srgbClr val="000000"/>
              </a:solidFill>
            </a:endParaRPr>
          </a:p>
        </p:txBody>
      </p:sp>
      <p:sp>
        <p:nvSpPr>
          <p:cNvPr id="159759" name="AutoShape 15"/>
          <p:cNvSpPr>
            <a:spLocks noChangeArrowheads="1"/>
          </p:cNvSpPr>
          <p:nvPr/>
        </p:nvSpPr>
        <p:spPr bwMode="auto">
          <a:xfrm flipV="1">
            <a:off x="3159125" y="1866900"/>
            <a:ext cx="209550" cy="434975"/>
          </a:xfrm>
          <a:prstGeom prst="roundRect">
            <a:avLst>
              <a:gd name="adj" fmla="val 93690"/>
            </a:avLst>
          </a:prstGeom>
          <a:noFill/>
          <a:ln w="9525">
            <a:solidFill>
              <a:schemeClr val="tx2"/>
            </a:solidFill>
            <a:round/>
            <a:headEnd/>
            <a:tailEnd/>
          </a:ln>
        </p:spPr>
        <p:txBody>
          <a:bodyPr wrap="none" anchor="ctr"/>
          <a:lstStyle/>
          <a:p>
            <a:endParaRPr lang="hu-HU">
              <a:solidFill>
                <a:srgbClr val="000000"/>
              </a:solidFill>
            </a:endParaRPr>
          </a:p>
        </p:txBody>
      </p:sp>
      <p:sp>
        <p:nvSpPr>
          <p:cNvPr id="159760" name="AutoShape 16"/>
          <p:cNvSpPr>
            <a:spLocks noChangeArrowheads="1"/>
          </p:cNvSpPr>
          <p:nvPr/>
        </p:nvSpPr>
        <p:spPr bwMode="auto">
          <a:xfrm flipV="1">
            <a:off x="3036888" y="2370138"/>
            <a:ext cx="207962" cy="434975"/>
          </a:xfrm>
          <a:prstGeom prst="roundRect">
            <a:avLst>
              <a:gd name="adj" fmla="val 93694"/>
            </a:avLst>
          </a:prstGeom>
          <a:noFill/>
          <a:ln w="9525">
            <a:solidFill>
              <a:schemeClr val="tx2"/>
            </a:solidFill>
            <a:round/>
            <a:headEnd/>
            <a:tailEnd/>
          </a:ln>
        </p:spPr>
        <p:txBody>
          <a:bodyPr wrap="none" anchor="ctr"/>
          <a:lstStyle/>
          <a:p>
            <a:endParaRPr lang="hu-HU">
              <a:solidFill>
                <a:srgbClr val="000000"/>
              </a:solidFill>
            </a:endParaRPr>
          </a:p>
        </p:txBody>
      </p:sp>
      <p:sp>
        <p:nvSpPr>
          <p:cNvPr id="4113" name="AutoShape 17" descr="10%-os"/>
          <p:cNvSpPr>
            <a:spLocks noChangeArrowheads="1"/>
          </p:cNvSpPr>
          <p:nvPr/>
        </p:nvSpPr>
        <p:spPr bwMode="auto">
          <a:xfrm flipV="1">
            <a:off x="2259013" y="401638"/>
            <a:ext cx="207962" cy="434975"/>
          </a:xfrm>
          <a:prstGeom prst="roundRect">
            <a:avLst>
              <a:gd name="adj" fmla="val 93690"/>
            </a:avLst>
          </a:prstGeom>
          <a:solidFill>
            <a:schemeClr val="accent1">
              <a:lumMod val="60000"/>
              <a:lumOff val="40000"/>
            </a:schemeClr>
          </a:solidFill>
          <a:ln w="9525">
            <a:solidFill>
              <a:schemeClr val="tx2"/>
            </a:solidFill>
            <a:round/>
            <a:headEnd/>
            <a:tailEnd/>
          </a:ln>
          <a:effectLst/>
        </p:spPr>
        <p:txBody>
          <a:bodyPr wrap="none" anchor="ctr"/>
          <a:lstStyle/>
          <a:p>
            <a:pPr>
              <a:defRPr/>
            </a:pPr>
            <a:endParaRPr lang="en-US">
              <a:solidFill>
                <a:srgbClr val="92D050"/>
              </a:solidFill>
            </a:endParaRPr>
          </a:p>
        </p:txBody>
      </p:sp>
      <p:sp>
        <p:nvSpPr>
          <p:cNvPr id="159762" name="AutoShape 18"/>
          <p:cNvSpPr>
            <a:spLocks noChangeArrowheads="1"/>
          </p:cNvSpPr>
          <p:nvPr/>
        </p:nvSpPr>
        <p:spPr bwMode="auto">
          <a:xfrm flipV="1">
            <a:off x="2406650" y="890588"/>
            <a:ext cx="207963" cy="434975"/>
          </a:xfrm>
          <a:prstGeom prst="roundRect">
            <a:avLst>
              <a:gd name="adj" fmla="val 93690"/>
            </a:avLst>
          </a:prstGeom>
          <a:solidFill>
            <a:schemeClr val="bg1"/>
          </a:solidFill>
          <a:ln w="9525">
            <a:solidFill>
              <a:schemeClr val="tx2"/>
            </a:solidFill>
            <a:round/>
            <a:headEnd/>
            <a:tailEnd/>
          </a:ln>
        </p:spPr>
        <p:txBody>
          <a:bodyPr wrap="none" anchor="ctr"/>
          <a:lstStyle/>
          <a:p>
            <a:endParaRPr lang="hu-HU">
              <a:solidFill>
                <a:srgbClr val="FFFFFF"/>
              </a:solidFill>
            </a:endParaRPr>
          </a:p>
        </p:txBody>
      </p:sp>
      <p:sp>
        <p:nvSpPr>
          <p:cNvPr id="4115" name="AutoShape 19" descr="10%-os"/>
          <p:cNvSpPr>
            <a:spLocks noChangeArrowheads="1"/>
          </p:cNvSpPr>
          <p:nvPr/>
        </p:nvSpPr>
        <p:spPr bwMode="auto">
          <a:xfrm flipV="1">
            <a:off x="3546475" y="363538"/>
            <a:ext cx="207963" cy="434975"/>
          </a:xfrm>
          <a:prstGeom prst="roundRect">
            <a:avLst>
              <a:gd name="adj" fmla="val 93690"/>
            </a:avLst>
          </a:prstGeom>
          <a:solidFill>
            <a:schemeClr val="accent1">
              <a:lumMod val="60000"/>
              <a:lumOff val="40000"/>
            </a:schemeClr>
          </a:solidFill>
          <a:ln w="9525">
            <a:solidFill>
              <a:schemeClr val="tx2"/>
            </a:solidFill>
            <a:round/>
            <a:headEnd/>
            <a:tailEnd/>
          </a:ln>
          <a:effectLst/>
        </p:spPr>
        <p:txBody>
          <a:bodyPr wrap="none" anchor="ctr"/>
          <a:lstStyle/>
          <a:p>
            <a:pPr>
              <a:defRPr/>
            </a:pPr>
            <a:endParaRPr lang="en-US">
              <a:solidFill>
                <a:srgbClr val="92D050"/>
              </a:solidFill>
            </a:endParaRPr>
          </a:p>
        </p:txBody>
      </p:sp>
      <p:sp>
        <p:nvSpPr>
          <p:cNvPr id="159764" name="AutoShape 20"/>
          <p:cNvSpPr>
            <a:spLocks noChangeArrowheads="1"/>
          </p:cNvSpPr>
          <p:nvPr/>
        </p:nvSpPr>
        <p:spPr bwMode="auto">
          <a:xfrm flipV="1">
            <a:off x="3392488" y="882650"/>
            <a:ext cx="207962" cy="434975"/>
          </a:xfrm>
          <a:prstGeom prst="roundRect">
            <a:avLst>
              <a:gd name="adj" fmla="val 93690"/>
            </a:avLst>
          </a:prstGeom>
          <a:solidFill>
            <a:schemeClr val="bg1"/>
          </a:solidFill>
          <a:ln w="9525">
            <a:solidFill>
              <a:schemeClr val="tx2"/>
            </a:solidFill>
            <a:round/>
            <a:headEnd/>
            <a:tailEnd/>
          </a:ln>
        </p:spPr>
        <p:txBody>
          <a:bodyPr wrap="none" anchor="ctr"/>
          <a:lstStyle/>
          <a:p>
            <a:endParaRPr lang="hu-HU">
              <a:solidFill>
                <a:srgbClr val="000000"/>
              </a:solidFill>
            </a:endParaRPr>
          </a:p>
        </p:txBody>
      </p:sp>
      <p:sp>
        <p:nvSpPr>
          <p:cNvPr id="159765" name="Freeform 21"/>
          <p:cNvSpPr>
            <a:spLocks/>
          </p:cNvSpPr>
          <p:nvPr/>
        </p:nvSpPr>
        <p:spPr bwMode="auto">
          <a:xfrm>
            <a:off x="2413000" y="817563"/>
            <a:ext cx="6350" cy="115887"/>
          </a:xfrm>
          <a:custGeom>
            <a:avLst/>
            <a:gdLst>
              <a:gd name="T0" fmla="*/ 0 w 4"/>
              <a:gd name="T1" fmla="*/ 0 h 73"/>
              <a:gd name="T2" fmla="*/ 7559674 w 4"/>
              <a:gd name="T3" fmla="*/ 181450441 h 73"/>
              <a:gd name="T4" fmla="*/ 0 60000 65536"/>
              <a:gd name="T5" fmla="*/ 0 60000 65536"/>
              <a:gd name="T6" fmla="*/ 0 w 4"/>
              <a:gd name="T7" fmla="*/ 0 h 73"/>
              <a:gd name="T8" fmla="*/ 4 w 4"/>
              <a:gd name="T9" fmla="*/ 73 h 73"/>
            </a:gdLst>
            <a:ahLst/>
            <a:cxnLst>
              <a:cxn ang="T4">
                <a:pos x="T0" y="T1"/>
              </a:cxn>
              <a:cxn ang="T5">
                <a:pos x="T2" y="T3"/>
              </a:cxn>
            </a:cxnLst>
            <a:rect l="T6" t="T7" r="T8" b="T9"/>
            <a:pathLst>
              <a:path w="4" h="73">
                <a:moveTo>
                  <a:pt x="0" y="0"/>
                </a:moveTo>
                <a:lnTo>
                  <a:pt x="3" y="72"/>
                </a:lnTo>
              </a:path>
            </a:pathLst>
          </a:custGeom>
          <a:noFill/>
          <a:ln w="31750" cap="flat" cmpd="sng">
            <a:solidFill>
              <a:schemeClr val="tx2"/>
            </a:solidFill>
            <a:prstDash val="solid"/>
            <a:round/>
            <a:headEnd/>
            <a:tailEnd/>
          </a:ln>
        </p:spPr>
        <p:txBody>
          <a:bodyPr/>
          <a:lstStyle/>
          <a:p>
            <a:pPr algn="ctr" eaLnBrk="0" hangingPunct="0"/>
            <a:endParaRPr lang="hu-HU">
              <a:solidFill>
                <a:srgbClr val="FFFF00"/>
              </a:solidFill>
              <a:latin typeface="Comic Sans MS" pitchFamily="66" charset="0"/>
            </a:endParaRPr>
          </a:p>
        </p:txBody>
      </p:sp>
      <p:sp>
        <p:nvSpPr>
          <p:cNvPr id="159766" name="Freeform 22"/>
          <p:cNvSpPr>
            <a:spLocks/>
          </p:cNvSpPr>
          <p:nvPr/>
        </p:nvSpPr>
        <p:spPr bwMode="auto">
          <a:xfrm>
            <a:off x="2601913" y="1176338"/>
            <a:ext cx="142875" cy="9525"/>
          </a:xfrm>
          <a:custGeom>
            <a:avLst/>
            <a:gdLst>
              <a:gd name="T0" fmla="*/ 0 w 90"/>
              <a:gd name="T1" fmla="*/ 0 h 6"/>
              <a:gd name="T2" fmla="*/ 224294723 w 90"/>
              <a:gd name="T3" fmla="*/ 12601574 h 6"/>
              <a:gd name="T4" fmla="*/ 0 60000 65536"/>
              <a:gd name="T5" fmla="*/ 0 60000 65536"/>
              <a:gd name="T6" fmla="*/ 0 w 90"/>
              <a:gd name="T7" fmla="*/ 0 h 6"/>
              <a:gd name="T8" fmla="*/ 90 w 90"/>
              <a:gd name="T9" fmla="*/ 6 h 6"/>
            </a:gdLst>
            <a:ahLst/>
            <a:cxnLst>
              <a:cxn ang="T4">
                <a:pos x="T0" y="T1"/>
              </a:cxn>
              <a:cxn ang="T5">
                <a:pos x="T2" y="T3"/>
              </a:cxn>
            </a:cxnLst>
            <a:rect l="T6" t="T7" r="T8" b="T9"/>
            <a:pathLst>
              <a:path w="90" h="6">
                <a:moveTo>
                  <a:pt x="0" y="0"/>
                </a:moveTo>
                <a:lnTo>
                  <a:pt x="89" y="5"/>
                </a:lnTo>
              </a:path>
            </a:pathLst>
          </a:custGeom>
          <a:noFill/>
          <a:ln w="31750" cap="flat" cmpd="sng">
            <a:solidFill>
              <a:schemeClr val="tx2"/>
            </a:solidFill>
            <a:prstDash val="solid"/>
            <a:round/>
            <a:headEnd/>
            <a:tailEnd/>
          </a:ln>
        </p:spPr>
        <p:txBody>
          <a:bodyPr/>
          <a:lstStyle/>
          <a:p>
            <a:pPr algn="ctr" eaLnBrk="0" hangingPunct="0"/>
            <a:endParaRPr lang="hu-HU">
              <a:solidFill>
                <a:srgbClr val="FFFF00"/>
              </a:solidFill>
              <a:latin typeface="Comic Sans MS" pitchFamily="66" charset="0"/>
            </a:endParaRPr>
          </a:p>
        </p:txBody>
      </p:sp>
      <p:sp>
        <p:nvSpPr>
          <p:cNvPr id="159767" name="Freeform 23"/>
          <p:cNvSpPr>
            <a:spLocks/>
          </p:cNvSpPr>
          <p:nvPr/>
        </p:nvSpPr>
        <p:spPr bwMode="auto">
          <a:xfrm>
            <a:off x="3244850" y="1122363"/>
            <a:ext cx="131763" cy="9525"/>
          </a:xfrm>
          <a:custGeom>
            <a:avLst/>
            <a:gdLst>
              <a:gd name="T0" fmla="*/ 0 w 83"/>
              <a:gd name="T1" fmla="*/ 12601574 h 6"/>
              <a:gd name="T2" fmla="*/ 206653570 w 83"/>
              <a:gd name="T3" fmla="*/ 0 h 6"/>
              <a:gd name="T4" fmla="*/ 0 60000 65536"/>
              <a:gd name="T5" fmla="*/ 0 60000 65536"/>
              <a:gd name="T6" fmla="*/ 0 w 83"/>
              <a:gd name="T7" fmla="*/ 0 h 6"/>
              <a:gd name="T8" fmla="*/ 83 w 83"/>
              <a:gd name="T9" fmla="*/ 6 h 6"/>
            </a:gdLst>
            <a:ahLst/>
            <a:cxnLst>
              <a:cxn ang="T4">
                <a:pos x="T0" y="T1"/>
              </a:cxn>
              <a:cxn ang="T5">
                <a:pos x="T2" y="T3"/>
              </a:cxn>
            </a:cxnLst>
            <a:rect l="T6" t="T7" r="T8" b="T9"/>
            <a:pathLst>
              <a:path w="83" h="6">
                <a:moveTo>
                  <a:pt x="0" y="5"/>
                </a:moveTo>
                <a:lnTo>
                  <a:pt x="82" y="0"/>
                </a:lnTo>
              </a:path>
            </a:pathLst>
          </a:custGeom>
          <a:noFill/>
          <a:ln w="31750" cap="flat" cmpd="sng">
            <a:solidFill>
              <a:schemeClr val="tx2"/>
            </a:solidFill>
            <a:prstDash val="solid"/>
            <a:round/>
            <a:headEnd/>
            <a:tailEnd/>
          </a:ln>
        </p:spPr>
        <p:txBody>
          <a:bodyPr/>
          <a:lstStyle/>
          <a:p>
            <a:pPr algn="ctr" eaLnBrk="0" hangingPunct="0"/>
            <a:endParaRPr lang="hu-HU">
              <a:solidFill>
                <a:srgbClr val="FFFF00"/>
              </a:solidFill>
              <a:latin typeface="Comic Sans MS" pitchFamily="66" charset="0"/>
            </a:endParaRPr>
          </a:p>
        </p:txBody>
      </p:sp>
      <p:sp>
        <p:nvSpPr>
          <p:cNvPr id="159768" name="Freeform 24"/>
          <p:cNvSpPr>
            <a:spLocks/>
          </p:cNvSpPr>
          <p:nvPr/>
        </p:nvSpPr>
        <p:spPr bwMode="auto">
          <a:xfrm>
            <a:off x="3582988" y="787400"/>
            <a:ext cx="6350" cy="115888"/>
          </a:xfrm>
          <a:custGeom>
            <a:avLst/>
            <a:gdLst>
              <a:gd name="T0" fmla="*/ 0 w 4"/>
              <a:gd name="T1" fmla="*/ 0 h 73"/>
              <a:gd name="T2" fmla="*/ 7559674 w 4"/>
              <a:gd name="T3" fmla="*/ 181452007 h 73"/>
              <a:gd name="T4" fmla="*/ 0 60000 65536"/>
              <a:gd name="T5" fmla="*/ 0 60000 65536"/>
              <a:gd name="T6" fmla="*/ 0 w 4"/>
              <a:gd name="T7" fmla="*/ 0 h 73"/>
              <a:gd name="T8" fmla="*/ 4 w 4"/>
              <a:gd name="T9" fmla="*/ 73 h 73"/>
            </a:gdLst>
            <a:ahLst/>
            <a:cxnLst>
              <a:cxn ang="T4">
                <a:pos x="T0" y="T1"/>
              </a:cxn>
              <a:cxn ang="T5">
                <a:pos x="T2" y="T3"/>
              </a:cxn>
            </a:cxnLst>
            <a:rect l="T6" t="T7" r="T8" b="T9"/>
            <a:pathLst>
              <a:path w="4" h="73">
                <a:moveTo>
                  <a:pt x="0" y="0"/>
                </a:moveTo>
                <a:lnTo>
                  <a:pt x="3" y="72"/>
                </a:lnTo>
              </a:path>
            </a:pathLst>
          </a:custGeom>
          <a:noFill/>
          <a:ln w="31750" cap="flat" cmpd="sng">
            <a:solidFill>
              <a:schemeClr val="tx2"/>
            </a:solidFill>
            <a:prstDash val="solid"/>
            <a:round/>
            <a:headEnd/>
            <a:tailEnd/>
          </a:ln>
        </p:spPr>
        <p:txBody>
          <a:bodyPr/>
          <a:lstStyle/>
          <a:p>
            <a:pPr algn="ctr" eaLnBrk="0" hangingPunct="0"/>
            <a:endParaRPr lang="hu-HU">
              <a:solidFill>
                <a:srgbClr val="FFFF00"/>
              </a:solidFill>
              <a:latin typeface="Comic Sans MS" pitchFamily="66" charset="0"/>
            </a:endParaRPr>
          </a:p>
        </p:txBody>
      </p:sp>
      <p:sp>
        <p:nvSpPr>
          <p:cNvPr id="159769" name="Freeform 25"/>
          <p:cNvSpPr>
            <a:spLocks/>
          </p:cNvSpPr>
          <p:nvPr/>
        </p:nvSpPr>
        <p:spPr bwMode="auto">
          <a:xfrm>
            <a:off x="2736850" y="779463"/>
            <a:ext cx="50800" cy="69850"/>
          </a:xfrm>
          <a:custGeom>
            <a:avLst/>
            <a:gdLst>
              <a:gd name="T0" fmla="*/ 0 w 32"/>
              <a:gd name="T1" fmla="*/ 0 h 44"/>
              <a:gd name="T2" fmla="*/ 78124038 w 32"/>
              <a:gd name="T3" fmla="*/ 108367525 h 44"/>
              <a:gd name="T4" fmla="*/ 0 60000 65536"/>
              <a:gd name="T5" fmla="*/ 0 60000 65536"/>
              <a:gd name="T6" fmla="*/ 0 w 32"/>
              <a:gd name="T7" fmla="*/ 0 h 44"/>
              <a:gd name="T8" fmla="*/ 32 w 32"/>
              <a:gd name="T9" fmla="*/ 44 h 44"/>
            </a:gdLst>
            <a:ahLst/>
            <a:cxnLst>
              <a:cxn ang="T4">
                <a:pos x="T0" y="T1"/>
              </a:cxn>
              <a:cxn ang="T5">
                <a:pos x="T2" y="T3"/>
              </a:cxn>
            </a:cxnLst>
            <a:rect l="T6" t="T7" r="T8" b="T9"/>
            <a:pathLst>
              <a:path w="32" h="44">
                <a:moveTo>
                  <a:pt x="0" y="0"/>
                </a:moveTo>
                <a:lnTo>
                  <a:pt x="31" y="43"/>
                </a:lnTo>
              </a:path>
            </a:pathLst>
          </a:custGeom>
          <a:noFill/>
          <a:ln w="31750" cap="flat" cmpd="sng">
            <a:solidFill>
              <a:schemeClr val="tx2"/>
            </a:solidFill>
            <a:prstDash val="solid"/>
            <a:round/>
            <a:headEnd/>
            <a:tailEnd/>
          </a:ln>
        </p:spPr>
        <p:txBody>
          <a:bodyPr/>
          <a:lstStyle/>
          <a:p>
            <a:pPr algn="ctr" eaLnBrk="0" hangingPunct="0"/>
            <a:endParaRPr lang="hu-HU">
              <a:solidFill>
                <a:srgbClr val="FFFF00"/>
              </a:solidFill>
              <a:latin typeface="Comic Sans MS" pitchFamily="66" charset="0"/>
            </a:endParaRPr>
          </a:p>
        </p:txBody>
      </p:sp>
      <p:sp>
        <p:nvSpPr>
          <p:cNvPr id="159770" name="Freeform 26"/>
          <p:cNvSpPr>
            <a:spLocks/>
          </p:cNvSpPr>
          <p:nvPr/>
        </p:nvSpPr>
        <p:spPr bwMode="auto">
          <a:xfrm>
            <a:off x="3233738" y="771525"/>
            <a:ext cx="38100" cy="47625"/>
          </a:xfrm>
          <a:custGeom>
            <a:avLst/>
            <a:gdLst>
              <a:gd name="T0" fmla="*/ 57964394 w 24"/>
              <a:gd name="T1" fmla="*/ 0 h 30"/>
              <a:gd name="T2" fmla="*/ 0 w 24"/>
              <a:gd name="T3" fmla="*/ 73085331 h 30"/>
              <a:gd name="T4" fmla="*/ 0 60000 65536"/>
              <a:gd name="T5" fmla="*/ 0 60000 65536"/>
              <a:gd name="T6" fmla="*/ 0 w 24"/>
              <a:gd name="T7" fmla="*/ 0 h 30"/>
              <a:gd name="T8" fmla="*/ 24 w 24"/>
              <a:gd name="T9" fmla="*/ 30 h 30"/>
            </a:gdLst>
            <a:ahLst/>
            <a:cxnLst>
              <a:cxn ang="T4">
                <a:pos x="T0" y="T1"/>
              </a:cxn>
              <a:cxn ang="T5">
                <a:pos x="T2" y="T3"/>
              </a:cxn>
            </a:cxnLst>
            <a:rect l="T6" t="T7" r="T8" b="T9"/>
            <a:pathLst>
              <a:path w="24" h="30">
                <a:moveTo>
                  <a:pt x="23" y="0"/>
                </a:moveTo>
                <a:lnTo>
                  <a:pt x="0" y="29"/>
                </a:lnTo>
              </a:path>
            </a:pathLst>
          </a:custGeom>
          <a:noFill/>
          <a:ln w="31750" cap="flat" cmpd="sng">
            <a:solidFill>
              <a:schemeClr val="tx2"/>
            </a:solidFill>
            <a:prstDash val="solid"/>
            <a:round/>
            <a:headEnd/>
            <a:tailEnd/>
          </a:ln>
        </p:spPr>
        <p:txBody>
          <a:bodyPr/>
          <a:lstStyle/>
          <a:p>
            <a:pPr algn="ctr" eaLnBrk="0" hangingPunct="0"/>
            <a:endParaRPr lang="hu-HU">
              <a:solidFill>
                <a:srgbClr val="FFFF00"/>
              </a:solidFill>
              <a:latin typeface="Comic Sans MS" pitchFamily="66" charset="0"/>
            </a:endParaRPr>
          </a:p>
        </p:txBody>
      </p:sp>
      <p:sp>
        <p:nvSpPr>
          <p:cNvPr id="159771" name="Freeform 27"/>
          <p:cNvSpPr>
            <a:spLocks/>
          </p:cNvSpPr>
          <p:nvPr/>
        </p:nvSpPr>
        <p:spPr bwMode="auto">
          <a:xfrm>
            <a:off x="2846388" y="1266825"/>
            <a:ext cx="7937" cy="71438"/>
          </a:xfrm>
          <a:custGeom>
            <a:avLst/>
            <a:gdLst>
              <a:gd name="T0" fmla="*/ 0 w 5"/>
              <a:gd name="T1" fmla="*/ 0 h 45"/>
              <a:gd name="T2" fmla="*/ 10079989 w 5"/>
              <a:gd name="T3" fmla="*/ 110887663 h 45"/>
              <a:gd name="T4" fmla="*/ 10079989 w 5"/>
              <a:gd name="T5" fmla="*/ 110887663 h 45"/>
              <a:gd name="T6" fmla="*/ 0 60000 65536"/>
              <a:gd name="T7" fmla="*/ 0 60000 65536"/>
              <a:gd name="T8" fmla="*/ 0 60000 65536"/>
              <a:gd name="T9" fmla="*/ 0 w 5"/>
              <a:gd name="T10" fmla="*/ 0 h 45"/>
              <a:gd name="T11" fmla="*/ 5 w 5"/>
              <a:gd name="T12" fmla="*/ 45 h 45"/>
            </a:gdLst>
            <a:ahLst/>
            <a:cxnLst>
              <a:cxn ang="T6">
                <a:pos x="T0" y="T1"/>
              </a:cxn>
              <a:cxn ang="T7">
                <a:pos x="T2" y="T3"/>
              </a:cxn>
              <a:cxn ang="T8">
                <a:pos x="T4" y="T5"/>
              </a:cxn>
            </a:cxnLst>
            <a:rect l="T9" t="T10" r="T11" b="T12"/>
            <a:pathLst>
              <a:path w="5" h="45">
                <a:moveTo>
                  <a:pt x="0" y="0"/>
                </a:moveTo>
                <a:lnTo>
                  <a:pt x="4" y="44"/>
                </a:lnTo>
              </a:path>
            </a:pathLst>
          </a:custGeom>
          <a:noFill/>
          <a:ln w="31750" cap="flat" cmpd="sng">
            <a:solidFill>
              <a:schemeClr val="tx2"/>
            </a:solidFill>
            <a:prstDash val="solid"/>
            <a:round/>
            <a:headEnd/>
            <a:tailEnd/>
          </a:ln>
        </p:spPr>
        <p:txBody>
          <a:bodyPr/>
          <a:lstStyle/>
          <a:p>
            <a:pPr algn="ctr" eaLnBrk="0" hangingPunct="0"/>
            <a:endParaRPr lang="hu-HU">
              <a:solidFill>
                <a:srgbClr val="FFFF00"/>
              </a:solidFill>
              <a:latin typeface="Comic Sans MS" pitchFamily="66" charset="0"/>
            </a:endParaRPr>
          </a:p>
        </p:txBody>
      </p:sp>
      <p:sp>
        <p:nvSpPr>
          <p:cNvPr id="159772" name="Freeform 28"/>
          <p:cNvSpPr>
            <a:spLocks/>
          </p:cNvSpPr>
          <p:nvPr/>
        </p:nvSpPr>
        <p:spPr bwMode="auto">
          <a:xfrm>
            <a:off x="2779713" y="1785938"/>
            <a:ext cx="38100" cy="71437"/>
          </a:xfrm>
          <a:custGeom>
            <a:avLst/>
            <a:gdLst>
              <a:gd name="T0" fmla="*/ 57964394 w 24"/>
              <a:gd name="T1" fmla="*/ 0 h 45"/>
              <a:gd name="T2" fmla="*/ 0 w 24"/>
              <a:gd name="T3" fmla="*/ 110886111 h 45"/>
              <a:gd name="T4" fmla="*/ 0 60000 65536"/>
              <a:gd name="T5" fmla="*/ 0 60000 65536"/>
              <a:gd name="T6" fmla="*/ 0 w 24"/>
              <a:gd name="T7" fmla="*/ 0 h 45"/>
              <a:gd name="T8" fmla="*/ 24 w 24"/>
              <a:gd name="T9" fmla="*/ 45 h 45"/>
            </a:gdLst>
            <a:ahLst/>
            <a:cxnLst>
              <a:cxn ang="T4">
                <a:pos x="T0" y="T1"/>
              </a:cxn>
              <a:cxn ang="T5">
                <a:pos x="T2" y="T3"/>
              </a:cxn>
            </a:cxnLst>
            <a:rect l="T6" t="T7" r="T8" b="T9"/>
            <a:pathLst>
              <a:path w="24" h="45">
                <a:moveTo>
                  <a:pt x="23" y="0"/>
                </a:moveTo>
                <a:lnTo>
                  <a:pt x="0" y="44"/>
                </a:lnTo>
              </a:path>
            </a:pathLst>
          </a:custGeom>
          <a:noFill/>
          <a:ln w="31750" cap="flat" cmpd="sng">
            <a:solidFill>
              <a:schemeClr val="tx2"/>
            </a:solidFill>
            <a:prstDash val="solid"/>
            <a:round/>
            <a:headEnd/>
            <a:tailEnd/>
          </a:ln>
        </p:spPr>
        <p:txBody>
          <a:bodyPr/>
          <a:lstStyle/>
          <a:p>
            <a:pPr algn="ctr" eaLnBrk="0" hangingPunct="0"/>
            <a:endParaRPr lang="hu-HU">
              <a:solidFill>
                <a:srgbClr val="FFFF00"/>
              </a:solidFill>
              <a:latin typeface="Comic Sans MS" pitchFamily="66" charset="0"/>
            </a:endParaRPr>
          </a:p>
        </p:txBody>
      </p:sp>
      <p:sp>
        <p:nvSpPr>
          <p:cNvPr id="159773" name="Freeform 29"/>
          <p:cNvSpPr>
            <a:spLocks/>
          </p:cNvSpPr>
          <p:nvPr/>
        </p:nvSpPr>
        <p:spPr bwMode="auto">
          <a:xfrm>
            <a:off x="3208338" y="1778000"/>
            <a:ext cx="31750" cy="87313"/>
          </a:xfrm>
          <a:custGeom>
            <a:avLst/>
            <a:gdLst>
              <a:gd name="T0" fmla="*/ 0 w 20"/>
              <a:gd name="T1" fmla="*/ 0 h 55"/>
              <a:gd name="T2" fmla="*/ 47883757 w 20"/>
              <a:gd name="T3" fmla="*/ 136089229 h 55"/>
              <a:gd name="T4" fmla="*/ 0 60000 65536"/>
              <a:gd name="T5" fmla="*/ 0 60000 65536"/>
              <a:gd name="T6" fmla="*/ 0 w 20"/>
              <a:gd name="T7" fmla="*/ 0 h 55"/>
              <a:gd name="T8" fmla="*/ 20 w 20"/>
              <a:gd name="T9" fmla="*/ 55 h 55"/>
            </a:gdLst>
            <a:ahLst/>
            <a:cxnLst>
              <a:cxn ang="T4">
                <a:pos x="T0" y="T1"/>
              </a:cxn>
              <a:cxn ang="T5">
                <a:pos x="T2" y="T3"/>
              </a:cxn>
            </a:cxnLst>
            <a:rect l="T6" t="T7" r="T8" b="T9"/>
            <a:pathLst>
              <a:path w="20" h="55">
                <a:moveTo>
                  <a:pt x="0" y="0"/>
                </a:moveTo>
                <a:lnTo>
                  <a:pt x="19" y="54"/>
                </a:lnTo>
              </a:path>
            </a:pathLst>
          </a:custGeom>
          <a:noFill/>
          <a:ln w="31750" cap="flat" cmpd="sng">
            <a:solidFill>
              <a:schemeClr val="tx2"/>
            </a:solidFill>
            <a:prstDash val="solid"/>
            <a:round/>
            <a:headEnd/>
            <a:tailEnd/>
          </a:ln>
        </p:spPr>
        <p:txBody>
          <a:bodyPr/>
          <a:lstStyle/>
          <a:p>
            <a:pPr algn="ctr" eaLnBrk="0" hangingPunct="0"/>
            <a:endParaRPr lang="hu-HU">
              <a:solidFill>
                <a:srgbClr val="FFFF00"/>
              </a:solidFill>
              <a:latin typeface="Comic Sans MS" pitchFamily="66" charset="0"/>
            </a:endParaRPr>
          </a:p>
        </p:txBody>
      </p:sp>
      <p:sp>
        <p:nvSpPr>
          <p:cNvPr id="159774" name="Freeform 30"/>
          <p:cNvSpPr>
            <a:spLocks/>
          </p:cNvSpPr>
          <p:nvPr/>
        </p:nvSpPr>
        <p:spPr bwMode="auto">
          <a:xfrm>
            <a:off x="3152775" y="1274763"/>
            <a:ext cx="1588" cy="63500"/>
          </a:xfrm>
          <a:custGeom>
            <a:avLst/>
            <a:gdLst>
              <a:gd name="T0" fmla="*/ 0 w 1"/>
              <a:gd name="T1" fmla="*/ 0 h 40"/>
              <a:gd name="T2" fmla="*/ 0 w 1"/>
              <a:gd name="T3" fmla="*/ 98286875 h 40"/>
              <a:gd name="T4" fmla="*/ 0 60000 65536"/>
              <a:gd name="T5" fmla="*/ 0 60000 65536"/>
              <a:gd name="T6" fmla="*/ 0 w 1"/>
              <a:gd name="T7" fmla="*/ 0 h 40"/>
              <a:gd name="T8" fmla="*/ 1 w 1"/>
              <a:gd name="T9" fmla="*/ 40 h 40"/>
            </a:gdLst>
            <a:ahLst/>
            <a:cxnLst>
              <a:cxn ang="T4">
                <a:pos x="T0" y="T1"/>
              </a:cxn>
              <a:cxn ang="T5">
                <a:pos x="T2" y="T3"/>
              </a:cxn>
            </a:cxnLst>
            <a:rect l="T6" t="T7" r="T8" b="T9"/>
            <a:pathLst>
              <a:path w="1" h="40">
                <a:moveTo>
                  <a:pt x="0" y="0"/>
                </a:moveTo>
                <a:lnTo>
                  <a:pt x="0" y="39"/>
                </a:lnTo>
              </a:path>
            </a:pathLst>
          </a:custGeom>
          <a:noFill/>
          <a:ln w="31750" cap="flat" cmpd="sng">
            <a:solidFill>
              <a:schemeClr val="tx2"/>
            </a:solidFill>
            <a:prstDash val="solid"/>
            <a:round/>
            <a:headEnd/>
            <a:tailEnd/>
          </a:ln>
        </p:spPr>
        <p:txBody>
          <a:bodyPr/>
          <a:lstStyle/>
          <a:p>
            <a:pPr algn="ctr" eaLnBrk="0" hangingPunct="0"/>
            <a:endParaRPr lang="hu-HU">
              <a:solidFill>
                <a:srgbClr val="FFFF00"/>
              </a:solidFill>
              <a:latin typeface="Comic Sans MS" pitchFamily="66" charset="0"/>
            </a:endParaRPr>
          </a:p>
        </p:txBody>
      </p:sp>
      <p:sp>
        <p:nvSpPr>
          <p:cNvPr id="159775" name="Freeform 31"/>
          <p:cNvSpPr>
            <a:spLocks/>
          </p:cNvSpPr>
          <p:nvPr/>
        </p:nvSpPr>
        <p:spPr bwMode="auto">
          <a:xfrm>
            <a:off x="3214688" y="2328863"/>
            <a:ext cx="38100" cy="38100"/>
          </a:xfrm>
          <a:custGeom>
            <a:avLst/>
            <a:gdLst>
              <a:gd name="T0" fmla="*/ 57964394 w 24"/>
              <a:gd name="T1" fmla="*/ 0 h 24"/>
              <a:gd name="T2" fmla="*/ 0 w 24"/>
              <a:gd name="T3" fmla="*/ 57964394 h 24"/>
              <a:gd name="T4" fmla="*/ 0 60000 65536"/>
              <a:gd name="T5" fmla="*/ 0 60000 65536"/>
              <a:gd name="T6" fmla="*/ 0 w 24"/>
              <a:gd name="T7" fmla="*/ 0 h 24"/>
              <a:gd name="T8" fmla="*/ 24 w 24"/>
              <a:gd name="T9" fmla="*/ 24 h 24"/>
            </a:gdLst>
            <a:ahLst/>
            <a:cxnLst>
              <a:cxn ang="T4">
                <a:pos x="T0" y="T1"/>
              </a:cxn>
              <a:cxn ang="T5">
                <a:pos x="T2" y="T3"/>
              </a:cxn>
            </a:cxnLst>
            <a:rect l="T6" t="T7" r="T8" b="T9"/>
            <a:pathLst>
              <a:path w="24" h="24">
                <a:moveTo>
                  <a:pt x="23" y="0"/>
                </a:moveTo>
                <a:lnTo>
                  <a:pt x="0" y="23"/>
                </a:lnTo>
              </a:path>
            </a:pathLst>
          </a:custGeom>
          <a:noFill/>
          <a:ln w="31750" cap="flat" cmpd="sng">
            <a:solidFill>
              <a:schemeClr val="tx2"/>
            </a:solidFill>
            <a:prstDash val="solid"/>
            <a:round/>
            <a:headEnd/>
            <a:tailEnd/>
          </a:ln>
        </p:spPr>
        <p:txBody>
          <a:bodyPr/>
          <a:lstStyle/>
          <a:p>
            <a:pPr algn="ctr" eaLnBrk="0" hangingPunct="0"/>
            <a:endParaRPr lang="hu-HU">
              <a:solidFill>
                <a:srgbClr val="FFFF00"/>
              </a:solidFill>
              <a:latin typeface="Comic Sans MS" pitchFamily="66" charset="0"/>
            </a:endParaRPr>
          </a:p>
        </p:txBody>
      </p:sp>
      <p:sp>
        <p:nvSpPr>
          <p:cNvPr id="159776" name="Freeform 32"/>
          <p:cNvSpPr>
            <a:spLocks/>
          </p:cNvSpPr>
          <p:nvPr/>
        </p:nvSpPr>
        <p:spPr bwMode="auto">
          <a:xfrm>
            <a:off x="2786063" y="2312988"/>
            <a:ext cx="25400" cy="39687"/>
          </a:xfrm>
          <a:custGeom>
            <a:avLst/>
            <a:gdLst>
              <a:gd name="T0" fmla="*/ 0 w 16"/>
              <a:gd name="T1" fmla="*/ 0 h 25"/>
              <a:gd name="T2" fmla="*/ 37801544 w 16"/>
              <a:gd name="T3" fmla="*/ 60482994 h 25"/>
              <a:gd name="T4" fmla="*/ 0 60000 65536"/>
              <a:gd name="T5" fmla="*/ 0 60000 65536"/>
              <a:gd name="T6" fmla="*/ 0 w 16"/>
              <a:gd name="T7" fmla="*/ 0 h 25"/>
              <a:gd name="T8" fmla="*/ 16 w 16"/>
              <a:gd name="T9" fmla="*/ 25 h 25"/>
            </a:gdLst>
            <a:ahLst/>
            <a:cxnLst>
              <a:cxn ang="T4">
                <a:pos x="T0" y="T1"/>
              </a:cxn>
              <a:cxn ang="T5">
                <a:pos x="T2" y="T3"/>
              </a:cxn>
            </a:cxnLst>
            <a:rect l="T6" t="T7" r="T8" b="T9"/>
            <a:pathLst>
              <a:path w="16" h="25">
                <a:moveTo>
                  <a:pt x="0" y="0"/>
                </a:moveTo>
                <a:lnTo>
                  <a:pt x="15" y="24"/>
                </a:lnTo>
              </a:path>
            </a:pathLst>
          </a:custGeom>
          <a:noFill/>
          <a:ln w="31750" cap="flat" cmpd="sng">
            <a:solidFill>
              <a:schemeClr val="tx2"/>
            </a:solidFill>
            <a:prstDash val="solid"/>
            <a:round/>
            <a:headEnd/>
            <a:tailEnd/>
          </a:ln>
        </p:spPr>
        <p:txBody>
          <a:bodyPr/>
          <a:lstStyle/>
          <a:p>
            <a:pPr algn="ctr" eaLnBrk="0" hangingPunct="0"/>
            <a:endParaRPr lang="hu-HU">
              <a:solidFill>
                <a:srgbClr val="FFFF00"/>
              </a:solidFill>
              <a:latin typeface="Comic Sans MS" pitchFamily="66" charset="0"/>
            </a:endParaRPr>
          </a:p>
        </p:txBody>
      </p:sp>
      <p:sp>
        <p:nvSpPr>
          <p:cNvPr id="159777" name="Freeform 33"/>
          <p:cNvSpPr>
            <a:spLocks/>
          </p:cNvSpPr>
          <p:nvPr/>
        </p:nvSpPr>
        <p:spPr bwMode="auto">
          <a:xfrm>
            <a:off x="2865438" y="2794000"/>
            <a:ext cx="7937" cy="107950"/>
          </a:xfrm>
          <a:custGeom>
            <a:avLst/>
            <a:gdLst>
              <a:gd name="T0" fmla="*/ 0 w 5"/>
              <a:gd name="T1" fmla="*/ 0 h 68"/>
              <a:gd name="T2" fmla="*/ 0 w 5"/>
              <a:gd name="T3" fmla="*/ 168851236 h 68"/>
              <a:gd name="T4" fmla="*/ 10079989 w 5"/>
              <a:gd name="T5" fmla="*/ 168851236 h 68"/>
              <a:gd name="T6" fmla="*/ 0 60000 65536"/>
              <a:gd name="T7" fmla="*/ 0 60000 65536"/>
              <a:gd name="T8" fmla="*/ 0 60000 65536"/>
              <a:gd name="T9" fmla="*/ 0 w 5"/>
              <a:gd name="T10" fmla="*/ 0 h 68"/>
              <a:gd name="T11" fmla="*/ 5 w 5"/>
              <a:gd name="T12" fmla="*/ 68 h 68"/>
            </a:gdLst>
            <a:ahLst/>
            <a:cxnLst>
              <a:cxn ang="T6">
                <a:pos x="T0" y="T1"/>
              </a:cxn>
              <a:cxn ang="T7">
                <a:pos x="T2" y="T3"/>
              </a:cxn>
              <a:cxn ang="T8">
                <a:pos x="T4" y="T5"/>
              </a:cxn>
            </a:cxnLst>
            <a:rect l="T9" t="T10" r="T11" b="T12"/>
            <a:pathLst>
              <a:path w="5" h="68">
                <a:moveTo>
                  <a:pt x="0" y="0"/>
                </a:moveTo>
                <a:lnTo>
                  <a:pt x="0" y="67"/>
                </a:lnTo>
                <a:lnTo>
                  <a:pt x="4" y="67"/>
                </a:lnTo>
              </a:path>
            </a:pathLst>
          </a:custGeom>
          <a:noFill/>
          <a:ln w="31750" cap="flat" cmpd="sng">
            <a:solidFill>
              <a:schemeClr val="tx2"/>
            </a:solidFill>
            <a:prstDash val="solid"/>
            <a:round/>
            <a:headEnd/>
            <a:tailEnd/>
          </a:ln>
        </p:spPr>
        <p:txBody>
          <a:bodyPr/>
          <a:lstStyle/>
          <a:p>
            <a:pPr algn="ctr" eaLnBrk="0" hangingPunct="0"/>
            <a:endParaRPr lang="hu-HU">
              <a:solidFill>
                <a:srgbClr val="FFFF00"/>
              </a:solidFill>
              <a:latin typeface="Comic Sans MS" pitchFamily="66" charset="0"/>
            </a:endParaRPr>
          </a:p>
        </p:txBody>
      </p:sp>
      <p:sp>
        <p:nvSpPr>
          <p:cNvPr id="159778" name="Freeform 34"/>
          <p:cNvSpPr>
            <a:spLocks/>
          </p:cNvSpPr>
          <p:nvPr/>
        </p:nvSpPr>
        <p:spPr bwMode="auto">
          <a:xfrm>
            <a:off x="3117850" y="2801938"/>
            <a:ext cx="6350" cy="92075"/>
          </a:xfrm>
          <a:custGeom>
            <a:avLst/>
            <a:gdLst>
              <a:gd name="T0" fmla="*/ 7559674 w 4"/>
              <a:gd name="T1" fmla="*/ 0 h 58"/>
              <a:gd name="T2" fmla="*/ 0 w 4"/>
              <a:gd name="T3" fmla="*/ 143649712 h 58"/>
              <a:gd name="T4" fmla="*/ 0 60000 65536"/>
              <a:gd name="T5" fmla="*/ 0 60000 65536"/>
              <a:gd name="T6" fmla="*/ 0 w 4"/>
              <a:gd name="T7" fmla="*/ 0 h 58"/>
              <a:gd name="T8" fmla="*/ 4 w 4"/>
              <a:gd name="T9" fmla="*/ 58 h 58"/>
            </a:gdLst>
            <a:ahLst/>
            <a:cxnLst>
              <a:cxn ang="T4">
                <a:pos x="T0" y="T1"/>
              </a:cxn>
              <a:cxn ang="T5">
                <a:pos x="T2" y="T3"/>
              </a:cxn>
            </a:cxnLst>
            <a:rect l="T6" t="T7" r="T8" b="T9"/>
            <a:pathLst>
              <a:path w="4" h="58">
                <a:moveTo>
                  <a:pt x="3" y="0"/>
                </a:moveTo>
                <a:lnTo>
                  <a:pt x="0" y="57"/>
                </a:lnTo>
              </a:path>
            </a:pathLst>
          </a:custGeom>
          <a:noFill/>
          <a:ln w="31750" cap="flat" cmpd="sng">
            <a:solidFill>
              <a:schemeClr val="tx2"/>
            </a:solidFill>
            <a:prstDash val="solid"/>
            <a:round/>
            <a:headEnd/>
            <a:tailEnd/>
          </a:ln>
        </p:spPr>
        <p:txBody>
          <a:bodyPr/>
          <a:lstStyle/>
          <a:p>
            <a:pPr algn="ctr" eaLnBrk="0" hangingPunct="0"/>
            <a:endParaRPr lang="hu-HU">
              <a:solidFill>
                <a:srgbClr val="FFFF00"/>
              </a:solidFill>
              <a:latin typeface="Comic Sans MS" pitchFamily="66" charset="0"/>
            </a:endParaRPr>
          </a:p>
        </p:txBody>
      </p:sp>
      <p:sp>
        <p:nvSpPr>
          <p:cNvPr id="159779" name="Rectangle 35"/>
          <p:cNvSpPr>
            <a:spLocks noChangeArrowheads="1"/>
          </p:cNvSpPr>
          <p:nvPr/>
        </p:nvSpPr>
        <p:spPr bwMode="auto">
          <a:xfrm flipV="1">
            <a:off x="2816225" y="2962275"/>
            <a:ext cx="104775" cy="296863"/>
          </a:xfrm>
          <a:prstGeom prst="rect">
            <a:avLst/>
          </a:prstGeom>
          <a:solidFill>
            <a:schemeClr val="tx2"/>
          </a:solidFill>
          <a:ln w="9525">
            <a:solidFill>
              <a:schemeClr val="tx2"/>
            </a:solidFill>
            <a:miter lim="800000"/>
            <a:headEnd/>
            <a:tailEnd/>
          </a:ln>
        </p:spPr>
        <p:txBody>
          <a:bodyPr wrap="none" anchor="ctr"/>
          <a:lstStyle/>
          <a:p>
            <a:endParaRPr lang="hu-HU">
              <a:solidFill>
                <a:srgbClr val="000000"/>
              </a:solidFill>
            </a:endParaRPr>
          </a:p>
        </p:txBody>
      </p:sp>
      <p:sp>
        <p:nvSpPr>
          <p:cNvPr id="159780" name="Rectangle 36"/>
          <p:cNvSpPr>
            <a:spLocks noChangeArrowheads="1"/>
          </p:cNvSpPr>
          <p:nvPr/>
        </p:nvSpPr>
        <p:spPr bwMode="auto">
          <a:xfrm flipV="1">
            <a:off x="3070225" y="2965450"/>
            <a:ext cx="104775" cy="298450"/>
          </a:xfrm>
          <a:prstGeom prst="rect">
            <a:avLst/>
          </a:prstGeom>
          <a:solidFill>
            <a:schemeClr val="tx2"/>
          </a:solidFill>
          <a:ln w="9525">
            <a:solidFill>
              <a:schemeClr val="tx2"/>
            </a:solidFill>
            <a:miter lim="800000"/>
            <a:headEnd/>
            <a:tailEnd/>
          </a:ln>
        </p:spPr>
        <p:txBody>
          <a:bodyPr wrap="none" anchor="ctr"/>
          <a:lstStyle/>
          <a:p>
            <a:endParaRPr lang="hu-HU">
              <a:solidFill>
                <a:srgbClr val="000000"/>
              </a:solidFill>
            </a:endParaRPr>
          </a:p>
        </p:txBody>
      </p:sp>
      <p:sp>
        <p:nvSpPr>
          <p:cNvPr id="159781" name="AutoShape 37"/>
          <p:cNvSpPr>
            <a:spLocks noChangeArrowheads="1"/>
          </p:cNvSpPr>
          <p:nvPr/>
        </p:nvSpPr>
        <p:spPr bwMode="auto">
          <a:xfrm flipV="1">
            <a:off x="1817688" y="2386013"/>
            <a:ext cx="207962" cy="433387"/>
          </a:xfrm>
          <a:prstGeom prst="roundRect">
            <a:avLst>
              <a:gd name="adj" fmla="val 93690"/>
            </a:avLst>
          </a:prstGeom>
          <a:noFill/>
          <a:ln w="9525">
            <a:solidFill>
              <a:schemeClr val="tx2"/>
            </a:solidFill>
            <a:round/>
            <a:headEnd/>
            <a:tailEnd/>
          </a:ln>
        </p:spPr>
        <p:txBody>
          <a:bodyPr wrap="none" anchor="ctr"/>
          <a:lstStyle/>
          <a:p>
            <a:endParaRPr lang="hu-HU">
              <a:solidFill>
                <a:srgbClr val="000000"/>
              </a:solidFill>
            </a:endParaRPr>
          </a:p>
        </p:txBody>
      </p:sp>
      <p:sp>
        <p:nvSpPr>
          <p:cNvPr id="159782" name="AutoShape 38"/>
          <p:cNvSpPr>
            <a:spLocks noChangeArrowheads="1"/>
          </p:cNvSpPr>
          <p:nvPr/>
        </p:nvSpPr>
        <p:spPr bwMode="auto">
          <a:xfrm flipV="1">
            <a:off x="2166938" y="2378075"/>
            <a:ext cx="207962" cy="434975"/>
          </a:xfrm>
          <a:prstGeom prst="roundRect">
            <a:avLst>
              <a:gd name="adj" fmla="val 93690"/>
            </a:avLst>
          </a:prstGeom>
          <a:noFill/>
          <a:ln w="9525">
            <a:solidFill>
              <a:schemeClr val="tx2"/>
            </a:solidFill>
            <a:round/>
            <a:headEnd/>
            <a:tailEnd/>
          </a:ln>
        </p:spPr>
        <p:txBody>
          <a:bodyPr wrap="none" anchor="ctr"/>
          <a:lstStyle/>
          <a:p>
            <a:endParaRPr lang="hu-HU">
              <a:solidFill>
                <a:srgbClr val="000000"/>
              </a:solidFill>
            </a:endParaRPr>
          </a:p>
        </p:txBody>
      </p:sp>
      <p:sp>
        <p:nvSpPr>
          <p:cNvPr id="159783" name="AutoShape 39"/>
          <p:cNvSpPr>
            <a:spLocks noChangeArrowheads="1"/>
          </p:cNvSpPr>
          <p:nvPr/>
        </p:nvSpPr>
        <p:spPr bwMode="auto">
          <a:xfrm flipV="1">
            <a:off x="3619500" y="2378075"/>
            <a:ext cx="207963" cy="434975"/>
          </a:xfrm>
          <a:prstGeom prst="roundRect">
            <a:avLst>
              <a:gd name="adj" fmla="val 93690"/>
            </a:avLst>
          </a:prstGeom>
          <a:noFill/>
          <a:ln w="9525">
            <a:solidFill>
              <a:schemeClr val="tx2"/>
            </a:solidFill>
            <a:round/>
            <a:headEnd/>
            <a:tailEnd/>
          </a:ln>
        </p:spPr>
        <p:txBody>
          <a:bodyPr wrap="none" anchor="ctr"/>
          <a:lstStyle/>
          <a:p>
            <a:endParaRPr lang="hu-HU">
              <a:solidFill>
                <a:srgbClr val="000000"/>
              </a:solidFill>
            </a:endParaRPr>
          </a:p>
        </p:txBody>
      </p:sp>
      <p:sp>
        <p:nvSpPr>
          <p:cNvPr id="159784" name="AutoShape 40"/>
          <p:cNvSpPr>
            <a:spLocks noChangeArrowheads="1"/>
          </p:cNvSpPr>
          <p:nvPr/>
        </p:nvSpPr>
        <p:spPr bwMode="auto">
          <a:xfrm flipV="1">
            <a:off x="3962400" y="2386013"/>
            <a:ext cx="207963" cy="433387"/>
          </a:xfrm>
          <a:prstGeom prst="roundRect">
            <a:avLst>
              <a:gd name="adj" fmla="val 93690"/>
            </a:avLst>
          </a:prstGeom>
          <a:noFill/>
          <a:ln w="9525">
            <a:solidFill>
              <a:schemeClr val="tx2"/>
            </a:solidFill>
            <a:round/>
            <a:headEnd/>
            <a:tailEnd/>
          </a:ln>
        </p:spPr>
        <p:txBody>
          <a:bodyPr wrap="none" anchor="ctr"/>
          <a:lstStyle/>
          <a:p>
            <a:endParaRPr lang="hu-HU">
              <a:solidFill>
                <a:srgbClr val="000000"/>
              </a:solidFill>
            </a:endParaRPr>
          </a:p>
        </p:txBody>
      </p:sp>
      <p:sp>
        <p:nvSpPr>
          <p:cNvPr id="159785" name="Rectangle 41"/>
          <p:cNvSpPr>
            <a:spLocks noChangeArrowheads="1"/>
          </p:cNvSpPr>
          <p:nvPr/>
        </p:nvSpPr>
        <p:spPr bwMode="auto">
          <a:xfrm flipV="1">
            <a:off x="1863725" y="2949575"/>
            <a:ext cx="104775" cy="298450"/>
          </a:xfrm>
          <a:prstGeom prst="rect">
            <a:avLst/>
          </a:prstGeom>
          <a:solidFill>
            <a:schemeClr val="tx2"/>
          </a:solidFill>
          <a:ln w="9525">
            <a:solidFill>
              <a:schemeClr val="tx2"/>
            </a:solidFill>
            <a:miter lim="800000"/>
            <a:headEnd/>
            <a:tailEnd/>
          </a:ln>
        </p:spPr>
        <p:txBody>
          <a:bodyPr wrap="none" anchor="ctr"/>
          <a:lstStyle/>
          <a:p>
            <a:endParaRPr lang="hu-HU">
              <a:solidFill>
                <a:srgbClr val="000000"/>
              </a:solidFill>
            </a:endParaRPr>
          </a:p>
        </p:txBody>
      </p:sp>
      <p:sp>
        <p:nvSpPr>
          <p:cNvPr id="159786" name="Rectangle 42"/>
          <p:cNvSpPr>
            <a:spLocks noChangeArrowheads="1"/>
          </p:cNvSpPr>
          <p:nvPr/>
        </p:nvSpPr>
        <p:spPr bwMode="auto">
          <a:xfrm flipV="1">
            <a:off x="2225675" y="2949575"/>
            <a:ext cx="103188" cy="298450"/>
          </a:xfrm>
          <a:prstGeom prst="rect">
            <a:avLst/>
          </a:prstGeom>
          <a:solidFill>
            <a:schemeClr val="tx2"/>
          </a:solidFill>
          <a:ln w="9525">
            <a:solidFill>
              <a:schemeClr val="tx2"/>
            </a:solidFill>
            <a:miter lim="800000"/>
            <a:headEnd/>
            <a:tailEnd/>
          </a:ln>
        </p:spPr>
        <p:txBody>
          <a:bodyPr wrap="none" anchor="ctr"/>
          <a:lstStyle/>
          <a:p>
            <a:endParaRPr lang="hu-HU">
              <a:solidFill>
                <a:srgbClr val="000000"/>
              </a:solidFill>
            </a:endParaRPr>
          </a:p>
        </p:txBody>
      </p:sp>
      <p:sp>
        <p:nvSpPr>
          <p:cNvPr id="159787" name="Rectangle 43"/>
          <p:cNvSpPr>
            <a:spLocks noChangeArrowheads="1"/>
          </p:cNvSpPr>
          <p:nvPr/>
        </p:nvSpPr>
        <p:spPr bwMode="auto">
          <a:xfrm flipV="1">
            <a:off x="3683000" y="2943225"/>
            <a:ext cx="104775" cy="296863"/>
          </a:xfrm>
          <a:prstGeom prst="rect">
            <a:avLst/>
          </a:prstGeom>
          <a:solidFill>
            <a:schemeClr val="tx2"/>
          </a:solidFill>
          <a:ln w="9525">
            <a:solidFill>
              <a:schemeClr val="tx2"/>
            </a:solidFill>
            <a:miter lim="800000"/>
            <a:headEnd/>
            <a:tailEnd/>
          </a:ln>
        </p:spPr>
        <p:txBody>
          <a:bodyPr wrap="none" anchor="ctr"/>
          <a:lstStyle/>
          <a:p>
            <a:endParaRPr lang="hu-HU">
              <a:solidFill>
                <a:srgbClr val="000000"/>
              </a:solidFill>
            </a:endParaRPr>
          </a:p>
        </p:txBody>
      </p:sp>
      <p:sp>
        <p:nvSpPr>
          <p:cNvPr id="159788" name="Rectangle 44"/>
          <p:cNvSpPr>
            <a:spLocks noChangeArrowheads="1"/>
          </p:cNvSpPr>
          <p:nvPr/>
        </p:nvSpPr>
        <p:spPr bwMode="auto">
          <a:xfrm flipV="1">
            <a:off x="4032250" y="2949575"/>
            <a:ext cx="104775" cy="298450"/>
          </a:xfrm>
          <a:prstGeom prst="rect">
            <a:avLst/>
          </a:prstGeom>
          <a:solidFill>
            <a:schemeClr val="tx2"/>
          </a:solidFill>
          <a:ln w="9525">
            <a:solidFill>
              <a:schemeClr val="tx2"/>
            </a:solidFill>
            <a:miter lim="800000"/>
            <a:headEnd/>
            <a:tailEnd/>
          </a:ln>
        </p:spPr>
        <p:txBody>
          <a:bodyPr wrap="none" anchor="ctr"/>
          <a:lstStyle/>
          <a:p>
            <a:endParaRPr lang="hu-HU">
              <a:solidFill>
                <a:srgbClr val="000000"/>
              </a:solidFill>
            </a:endParaRPr>
          </a:p>
        </p:txBody>
      </p:sp>
      <p:sp>
        <p:nvSpPr>
          <p:cNvPr id="159789" name="Rectangle 45"/>
          <p:cNvSpPr>
            <a:spLocks noChangeArrowheads="1"/>
          </p:cNvSpPr>
          <p:nvPr/>
        </p:nvSpPr>
        <p:spPr bwMode="auto">
          <a:xfrm flipV="1">
            <a:off x="1830388" y="3335338"/>
            <a:ext cx="141287" cy="442912"/>
          </a:xfrm>
          <a:prstGeom prst="rect">
            <a:avLst/>
          </a:prstGeom>
          <a:noFill/>
          <a:ln w="9525">
            <a:solidFill>
              <a:schemeClr val="tx2"/>
            </a:solidFill>
            <a:miter lim="800000"/>
            <a:headEnd/>
            <a:tailEnd/>
          </a:ln>
        </p:spPr>
        <p:txBody>
          <a:bodyPr wrap="none" anchor="ctr"/>
          <a:lstStyle/>
          <a:p>
            <a:endParaRPr lang="hu-HU">
              <a:solidFill>
                <a:srgbClr val="000000"/>
              </a:solidFill>
            </a:endParaRPr>
          </a:p>
        </p:txBody>
      </p:sp>
      <p:sp>
        <p:nvSpPr>
          <p:cNvPr id="159790" name="Rectangle 46"/>
          <p:cNvSpPr>
            <a:spLocks noChangeArrowheads="1"/>
          </p:cNvSpPr>
          <p:nvPr/>
        </p:nvSpPr>
        <p:spPr bwMode="auto">
          <a:xfrm flipV="1">
            <a:off x="2190750" y="3343275"/>
            <a:ext cx="171450" cy="685800"/>
          </a:xfrm>
          <a:prstGeom prst="rect">
            <a:avLst/>
          </a:prstGeom>
          <a:noFill/>
          <a:ln w="9525">
            <a:solidFill>
              <a:schemeClr val="tx2"/>
            </a:solidFill>
            <a:miter lim="800000"/>
            <a:headEnd/>
            <a:tailEnd/>
          </a:ln>
        </p:spPr>
        <p:txBody>
          <a:bodyPr wrap="none" anchor="ctr"/>
          <a:lstStyle/>
          <a:p>
            <a:endParaRPr lang="hu-HU">
              <a:solidFill>
                <a:srgbClr val="000000"/>
              </a:solidFill>
            </a:endParaRPr>
          </a:p>
        </p:txBody>
      </p:sp>
      <p:sp>
        <p:nvSpPr>
          <p:cNvPr id="159791" name="Rectangle 47"/>
          <p:cNvSpPr>
            <a:spLocks noChangeArrowheads="1"/>
          </p:cNvSpPr>
          <p:nvPr/>
        </p:nvSpPr>
        <p:spPr bwMode="auto">
          <a:xfrm flipV="1">
            <a:off x="3656013" y="3343275"/>
            <a:ext cx="171450" cy="685800"/>
          </a:xfrm>
          <a:prstGeom prst="rect">
            <a:avLst/>
          </a:prstGeom>
          <a:noFill/>
          <a:ln w="9525">
            <a:solidFill>
              <a:schemeClr val="tx2"/>
            </a:solidFill>
            <a:miter lim="800000"/>
            <a:headEnd/>
            <a:tailEnd/>
          </a:ln>
        </p:spPr>
        <p:txBody>
          <a:bodyPr wrap="none" anchor="ctr"/>
          <a:lstStyle/>
          <a:p>
            <a:endParaRPr lang="hu-HU">
              <a:solidFill>
                <a:srgbClr val="000000"/>
              </a:solidFill>
            </a:endParaRPr>
          </a:p>
        </p:txBody>
      </p:sp>
      <p:sp>
        <p:nvSpPr>
          <p:cNvPr id="159792" name="Rectangle 48"/>
          <p:cNvSpPr>
            <a:spLocks noChangeArrowheads="1"/>
          </p:cNvSpPr>
          <p:nvPr/>
        </p:nvSpPr>
        <p:spPr bwMode="auto">
          <a:xfrm flipV="1">
            <a:off x="4021138" y="3335338"/>
            <a:ext cx="141287" cy="442912"/>
          </a:xfrm>
          <a:prstGeom prst="rect">
            <a:avLst/>
          </a:prstGeom>
          <a:noFill/>
          <a:ln w="9525">
            <a:solidFill>
              <a:schemeClr val="tx2"/>
            </a:solidFill>
            <a:miter lim="800000"/>
            <a:headEnd/>
            <a:tailEnd/>
          </a:ln>
        </p:spPr>
        <p:txBody>
          <a:bodyPr wrap="none" anchor="ctr"/>
          <a:lstStyle/>
          <a:p>
            <a:endParaRPr lang="hu-HU">
              <a:solidFill>
                <a:srgbClr val="000000"/>
              </a:solidFill>
            </a:endParaRPr>
          </a:p>
        </p:txBody>
      </p:sp>
      <p:sp>
        <p:nvSpPr>
          <p:cNvPr id="159793" name="Freeform 49"/>
          <p:cNvSpPr>
            <a:spLocks/>
          </p:cNvSpPr>
          <p:nvPr/>
        </p:nvSpPr>
        <p:spPr bwMode="auto">
          <a:xfrm>
            <a:off x="3727450" y="2809875"/>
            <a:ext cx="6350" cy="107950"/>
          </a:xfrm>
          <a:custGeom>
            <a:avLst/>
            <a:gdLst>
              <a:gd name="T0" fmla="*/ 0 w 4"/>
              <a:gd name="T1" fmla="*/ 0 h 68"/>
              <a:gd name="T2" fmla="*/ 0 w 4"/>
              <a:gd name="T3" fmla="*/ 168851236 h 68"/>
              <a:gd name="T4" fmla="*/ 7559674 w 4"/>
              <a:gd name="T5" fmla="*/ 168851236 h 68"/>
              <a:gd name="T6" fmla="*/ 0 60000 65536"/>
              <a:gd name="T7" fmla="*/ 0 60000 65536"/>
              <a:gd name="T8" fmla="*/ 0 60000 65536"/>
              <a:gd name="T9" fmla="*/ 0 w 4"/>
              <a:gd name="T10" fmla="*/ 0 h 68"/>
              <a:gd name="T11" fmla="*/ 4 w 4"/>
              <a:gd name="T12" fmla="*/ 68 h 68"/>
            </a:gdLst>
            <a:ahLst/>
            <a:cxnLst>
              <a:cxn ang="T6">
                <a:pos x="T0" y="T1"/>
              </a:cxn>
              <a:cxn ang="T7">
                <a:pos x="T2" y="T3"/>
              </a:cxn>
              <a:cxn ang="T8">
                <a:pos x="T4" y="T5"/>
              </a:cxn>
            </a:cxnLst>
            <a:rect l="T9" t="T10" r="T11" b="T12"/>
            <a:pathLst>
              <a:path w="4" h="68">
                <a:moveTo>
                  <a:pt x="0" y="0"/>
                </a:moveTo>
                <a:lnTo>
                  <a:pt x="0" y="67"/>
                </a:lnTo>
                <a:lnTo>
                  <a:pt x="3" y="67"/>
                </a:lnTo>
              </a:path>
            </a:pathLst>
          </a:custGeom>
          <a:noFill/>
          <a:ln w="31750" cap="flat" cmpd="sng">
            <a:solidFill>
              <a:schemeClr val="tx2"/>
            </a:solidFill>
            <a:prstDash val="solid"/>
            <a:round/>
            <a:headEnd/>
            <a:tailEnd/>
          </a:ln>
        </p:spPr>
        <p:txBody>
          <a:bodyPr/>
          <a:lstStyle/>
          <a:p>
            <a:pPr algn="ctr" eaLnBrk="0" hangingPunct="0"/>
            <a:endParaRPr lang="hu-HU">
              <a:solidFill>
                <a:srgbClr val="FFFF00"/>
              </a:solidFill>
              <a:latin typeface="Comic Sans MS" pitchFamily="66" charset="0"/>
            </a:endParaRPr>
          </a:p>
        </p:txBody>
      </p:sp>
      <p:sp>
        <p:nvSpPr>
          <p:cNvPr id="159794" name="Freeform 50"/>
          <p:cNvSpPr>
            <a:spLocks/>
          </p:cNvSpPr>
          <p:nvPr/>
        </p:nvSpPr>
        <p:spPr bwMode="auto">
          <a:xfrm>
            <a:off x="4076700" y="2854325"/>
            <a:ext cx="6350" cy="109538"/>
          </a:xfrm>
          <a:custGeom>
            <a:avLst/>
            <a:gdLst>
              <a:gd name="T0" fmla="*/ 0 w 4"/>
              <a:gd name="T1" fmla="*/ 0 h 69"/>
              <a:gd name="T2" fmla="*/ 0 w 4"/>
              <a:gd name="T3" fmla="*/ 171371381 h 69"/>
              <a:gd name="T4" fmla="*/ 7559674 w 4"/>
              <a:gd name="T5" fmla="*/ 171371381 h 69"/>
              <a:gd name="T6" fmla="*/ 0 60000 65536"/>
              <a:gd name="T7" fmla="*/ 0 60000 65536"/>
              <a:gd name="T8" fmla="*/ 0 60000 65536"/>
              <a:gd name="T9" fmla="*/ 0 w 4"/>
              <a:gd name="T10" fmla="*/ 0 h 69"/>
              <a:gd name="T11" fmla="*/ 4 w 4"/>
              <a:gd name="T12" fmla="*/ 69 h 69"/>
            </a:gdLst>
            <a:ahLst/>
            <a:cxnLst>
              <a:cxn ang="T6">
                <a:pos x="T0" y="T1"/>
              </a:cxn>
              <a:cxn ang="T7">
                <a:pos x="T2" y="T3"/>
              </a:cxn>
              <a:cxn ang="T8">
                <a:pos x="T4" y="T5"/>
              </a:cxn>
            </a:cxnLst>
            <a:rect l="T9" t="T10" r="T11" b="T12"/>
            <a:pathLst>
              <a:path w="4" h="69">
                <a:moveTo>
                  <a:pt x="0" y="0"/>
                </a:moveTo>
                <a:lnTo>
                  <a:pt x="0" y="68"/>
                </a:lnTo>
                <a:lnTo>
                  <a:pt x="3" y="68"/>
                </a:lnTo>
              </a:path>
            </a:pathLst>
          </a:custGeom>
          <a:noFill/>
          <a:ln w="31750" cap="flat" cmpd="sng">
            <a:solidFill>
              <a:schemeClr val="tx2"/>
            </a:solidFill>
            <a:prstDash val="solid"/>
            <a:round/>
            <a:headEnd/>
            <a:tailEnd/>
          </a:ln>
        </p:spPr>
        <p:txBody>
          <a:bodyPr/>
          <a:lstStyle/>
          <a:p>
            <a:pPr algn="ctr" eaLnBrk="0" hangingPunct="0"/>
            <a:endParaRPr lang="hu-HU">
              <a:solidFill>
                <a:srgbClr val="FFFF00"/>
              </a:solidFill>
              <a:latin typeface="Comic Sans MS" pitchFamily="66" charset="0"/>
            </a:endParaRPr>
          </a:p>
        </p:txBody>
      </p:sp>
      <p:sp>
        <p:nvSpPr>
          <p:cNvPr id="159795" name="Freeform 51"/>
          <p:cNvSpPr>
            <a:spLocks/>
          </p:cNvSpPr>
          <p:nvPr/>
        </p:nvSpPr>
        <p:spPr bwMode="auto">
          <a:xfrm>
            <a:off x="2279650" y="2840038"/>
            <a:ext cx="7938" cy="107950"/>
          </a:xfrm>
          <a:custGeom>
            <a:avLst/>
            <a:gdLst>
              <a:gd name="T0" fmla="*/ 0 w 5"/>
              <a:gd name="T1" fmla="*/ 0 h 68"/>
              <a:gd name="T2" fmla="*/ 0 w 5"/>
              <a:gd name="T3" fmla="*/ 168851236 h 68"/>
              <a:gd name="T4" fmla="*/ 10081259 w 5"/>
              <a:gd name="T5" fmla="*/ 168851236 h 68"/>
              <a:gd name="T6" fmla="*/ 0 60000 65536"/>
              <a:gd name="T7" fmla="*/ 0 60000 65536"/>
              <a:gd name="T8" fmla="*/ 0 60000 65536"/>
              <a:gd name="T9" fmla="*/ 0 w 5"/>
              <a:gd name="T10" fmla="*/ 0 h 68"/>
              <a:gd name="T11" fmla="*/ 5 w 5"/>
              <a:gd name="T12" fmla="*/ 68 h 68"/>
            </a:gdLst>
            <a:ahLst/>
            <a:cxnLst>
              <a:cxn ang="T6">
                <a:pos x="T0" y="T1"/>
              </a:cxn>
              <a:cxn ang="T7">
                <a:pos x="T2" y="T3"/>
              </a:cxn>
              <a:cxn ang="T8">
                <a:pos x="T4" y="T5"/>
              </a:cxn>
            </a:cxnLst>
            <a:rect l="T9" t="T10" r="T11" b="T12"/>
            <a:pathLst>
              <a:path w="5" h="68">
                <a:moveTo>
                  <a:pt x="0" y="0"/>
                </a:moveTo>
                <a:lnTo>
                  <a:pt x="0" y="67"/>
                </a:lnTo>
                <a:lnTo>
                  <a:pt x="4" y="67"/>
                </a:lnTo>
              </a:path>
            </a:pathLst>
          </a:custGeom>
          <a:noFill/>
          <a:ln w="31750" cap="flat" cmpd="sng">
            <a:solidFill>
              <a:schemeClr val="tx2"/>
            </a:solidFill>
            <a:prstDash val="solid"/>
            <a:round/>
            <a:headEnd/>
            <a:tailEnd/>
          </a:ln>
        </p:spPr>
        <p:txBody>
          <a:bodyPr/>
          <a:lstStyle/>
          <a:p>
            <a:pPr algn="ctr" eaLnBrk="0" hangingPunct="0"/>
            <a:endParaRPr lang="hu-HU">
              <a:solidFill>
                <a:srgbClr val="FFFF00"/>
              </a:solidFill>
              <a:latin typeface="Comic Sans MS" pitchFamily="66" charset="0"/>
            </a:endParaRPr>
          </a:p>
        </p:txBody>
      </p:sp>
      <p:sp>
        <p:nvSpPr>
          <p:cNvPr id="159796" name="Freeform 52"/>
          <p:cNvSpPr>
            <a:spLocks/>
          </p:cNvSpPr>
          <p:nvPr/>
        </p:nvSpPr>
        <p:spPr bwMode="auto">
          <a:xfrm>
            <a:off x="1912938" y="2847975"/>
            <a:ext cx="7937" cy="107950"/>
          </a:xfrm>
          <a:custGeom>
            <a:avLst/>
            <a:gdLst>
              <a:gd name="T0" fmla="*/ 0 w 5"/>
              <a:gd name="T1" fmla="*/ 0 h 68"/>
              <a:gd name="T2" fmla="*/ 0 w 5"/>
              <a:gd name="T3" fmla="*/ 168851236 h 68"/>
              <a:gd name="T4" fmla="*/ 10079989 w 5"/>
              <a:gd name="T5" fmla="*/ 168851236 h 68"/>
              <a:gd name="T6" fmla="*/ 0 60000 65536"/>
              <a:gd name="T7" fmla="*/ 0 60000 65536"/>
              <a:gd name="T8" fmla="*/ 0 60000 65536"/>
              <a:gd name="T9" fmla="*/ 0 w 5"/>
              <a:gd name="T10" fmla="*/ 0 h 68"/>
              <a:gd name="T11" fmla="*/ 5 w 5"/>
              <a:gd name="T12" fmla="*/ 68 h 68"/>
            </a:gdLst>
            <a:ahLst/>
            <a:cxnLst>
              <a:cxn ang="T6">
                <a:pos x="T0" y="T1"/>
              </a:cxn>
              <a:cxn ang="T7">
                <a:pos x="T2" y="T3"/>
              </a:cxn>
              <a:cxn ang="T8">
                <a:pos x="T4" y="T5"/>
              </a:cxn>
            </a:cxnLst>
            <a:rect l="T9" t="T10" r="T11" b="T12"/>
            <a:pathLst>
              <a:path w="5" h="68">
                <a:moveTo>
                  <a:pt x="0" y="0"/>
                </a:moveTo>
                <a:lnTo>
                  <a:pt x="0" y="67"/>
                </a:lnTo>
                <a:lnTo>
                  <a:pt x="4" y="67"/>
                </a:lnTo>
              </a:path>
            </a:pathLst>
          </a:custGeom>
          <a:noFill/>
          <a:ln w="31750" cap="flat" cmpd="sng">
            <a:solidFill>
              <a:schemeClr val="tx2"/>
            </a:solidFill>
            <a:prstDash val="solid"/>
            <a:round/>
            <a:headEnd/>
            <a:tailEnd/>
          </a:ln>
        </p:spPr>
        <p:txBody>
          <a:bodyPr/>
          <a:lstStyle/>
          <a:p>
            <a:pPr algn="ctr" eaLnBrk="0" hangingPunct="0"/>
            <a:endParaRPr lang="hu-HU">
              <a:solidFill>
                <a:srgbClr val="FFFF00"/>
              </a:solidFill>
              <a:latin typeface="Comic Sans MS" pitchFamily="66" charset="0"/>
            </a:endParaRPr>
          </a:p>
        </p:txBody>
      </p:sp>
      <p:sp>
        <p:nvSpPr>
          <p:cNvPr id="159797" name="Freeform 53"/>
          <p:cNvSpPr>
            <a:spLocks/>
          </p:cNvSpPr>
          <p:nvPr/>
        </p:nvSpPr>
        <p:spPr bwMode="auto">
          <a:xfrm>
            <a:off x="2032000" y="2617788"/>
            <a:ext cx="130175" cy="1587"/>
          </a:xfrm>
          <a:custGeom>
            <a:avLst/>
            <a:gdLst>
              <a:gd name="T0" fmla="*/ 0 w 82"/>
              <a:gd name="T1" fmla="*/ 0 h 1"/>
              <a:gd name="T2" fmla="*/ 204133424 w 82"/>
              <a:gd name="T3" fmla="*/ 0 h 1"/>
              <a:gd name="T4" fmla="*/ 0 60000 65536"/>
              <a:gd name="T5" fmla="*/ 0 60000 65536"/>
              <a:gd name="T6" fmla="*/ 0 w 82"/>
              <a:gd name="T7" fmla="*/ 0 h 1"/>
              <a:gd name="T8" fmla="*/ 82 w 82"/>
              <a:gd name="T9" fmla="*/ 1 h 1"/>
            </a:gdLst>
            <a:ahLst/>
            <a:cxnLst>
              <a:cxn ang="T4">
                <a:pos x="T0" y="T1"/>
              </a:cxn>
              <a:cxn ang="T5">
                <a:pos x="T2" y="T3"/>
              </a:cxn>
            </a:cxnLst>
            <a:rect l="T6" t="T7" r="T8" b="T9"/>
            <a:pathLst>
              <a:path w="82" h="1">
                <a:moveTo>
                  <a:pt x="0" y="0"/>
                </a:moveTo>
                <a:lnTo>
                  <a:pt x="81" y="0"/>
                </a:lnTo>
              </a:path>
            </a:pathLst>
          </a:custGeom>
          <a:noFill/>
          <a:ln w="31750" cap="flat" cmpd="sng">
            <a:solidFill>
              <a:schemeClr val="tx2"/>
            </a:solidFill>
            <a:prstDash val="solid"/>
            <a:round/>
            <a:headEnd/>
            <a:tailEnd/>
          </a:ln>
        </p:spPr>
        <p:txBody>
          <a:bodyPr/>
          <a:lstStyle/>
          <a:p>
            <a:pPr algn="ctr" eaLnBrk="0" hangingPunct="0"/>
            <a:endParaRPr lang="hu-HU">
              <a:solidFill>
                <a:srgbClr val="FFFF00"/>
              </a:solidFill>
              <a:latin typeface="Comic Sans MS" pitchFamily="66" charset="0"/>
            </a:endParaRPr>
          </a:p>
        </p:txBody>
      </p:sp>
      <p:sp>
        <p:nvSpPr>
          <p:cNvPr id="159798" name="Freeform 54"/>
          <p:cNvSpPr>
            <a:spLocks/>
          </p:cNvSpPr>
          <p:nvPr/>
        </p:nvSpPr>
        <p:spPr bwMode="auto">
          <a:xfrm>
            <a:off x="3833813" y="2609850"/>
            <a:ext cx="130175" cy="9525"/>
          </a:xfrm>
          <a:custGeom>
            <a:avLst/>
            <a:gdLst>
              <a:gd name="T0" fmla="*/ 0 w 82"/>
              <a:gd name="T1" fmla="*/ 12601574 h 6"/>
              <a:gd name="T2" fmla="*/ 204133424 w 82"/>
              <a:gd name="T3" fmla="*/ 0 h 6"/>
              <a:gd name="T4" fmla="*/ 0 60000 65536"/>
              <a:gd name="T5" fmla="*/ 0 60000 65536"/>
              <a:gd name="T6" fmla="*/ 0 w 82"/>
              <a:gd name="T7" fmla="*/ 0 h 6"/>
              <a:gd name="T8" fmla="*/ 82 w 82"/>
              <a:gd name="T9" fmla="*/ 6 h 6"/>
            </a:gdLst>
            <a:ahLst/>
            <a:cxnLst>
              <a:cxn ang="T4">
                <a:pos x="T0" y="T1"/>
              </a:cxn>
              <a:cxn ang="T5">
                <a:pos x="T2" y="T3"/>
              </a:cxn>
            </a:cxnLst>
            <a:rect l="T6" t="T7" r="T8" b="T9"/>
            <a:pathLst>
              <a:path w="82" h="6">
                <a:moveTo>
                  <a:pt x="0" y="5"/>
                </a:moveTo>
                <a:lnTo>
                  <a:pt x="81" y="0"/>
                </a:lnTo>
              </a:path>
            </a:pathLst>
          </a:custGeom>
          <a:noFill/>
          <a:ln w="31750" cap="flat" cmpd="sng">
            <a:solidFill>
              <a:schemeClr val="tx2"/>
            </a:solidFill>
            <a:prstDash val="solid"/>
            <a:round/>
            <a:headEnd/>
            <a:tailEnd/>
          </a:ln>
        </p:spPr>
        <p:txBody>
          <a:bodyPr/>
          <a:lstStyle/>
          <a:p>
            <a:pPr algn="ctr" eaLnBrk="0" hangingPunct="0"/>
            <a:endParaRPr lang="hu-HU">
              <a:solidFill>
                <a:srgbClr val="FFFF00"/>
              </a:solidFill>
              <a:latin typeface="Comic Sans MS" pitchFamily="66" charset="0"/>
            </a:endParaRPr>
          </a:p>
        </p:txBody>
      </p:sp>
      <p:sp>
        <p:nvSpPr>
          <p:cNvPr id="159799" name="Text Box 55"/>
          <p:cNvSpPr txBox="1">
            <a:spLocks noChangeArrowheads="1"/>
          </p:cNvSpPr>
          <p:nvPr/>
        </p:nvSpPr>
        <p:spPr bwMode="auto">
          <a:xfrm>
            <a:off x="1933575" y="3502025"/>
            <a:ext cx="0" cy="0"/>
          </a:xfrm>
          <a:prstGeom prst="rect">
            <a:avLst/>
          </a:prstGeom>
          <a:noFill/>
          <a:ln w="9525">
            <a:noFill/>
            <a:miter lim="800000"/>
            <a:headEnd/>
            <a:tailEnd/>
          </a:ln>
        </p:spPr>
        <p:txBody>
          <a:bodyPr wrap="none"/>
          <a:lstStyle/>
          <a:p>
            <a:pPr algn="r" eaLnBrk="0" hangingPunct="0"/>
            <a:r>
              <a:rPr lang="en-US" sz="1000">
                <a:solidFill>
                  <a:srgbClr val="000000"/>
                </a:solidFill>
                <a:latin typeface="Arial" pitchFamily="34" charset="0"/>
              </a:rPr>
              <a:t>Y</a:t>
            </a:r>
            <a:endParaRPr lang="en-US">
              <a:solidFill>
                <a:srgbClr val="000000"/>
              </a:solidFill>
            </a:endParaRPr>
          </a:p>
        </p:txBody>
      </p:sp>
      <p:sp>
        <p:nvSpPr>
          <p:cNvPr id="159800" name="Text Box 56"/>
          <p:cNvSpPr txBox="1">
            <a:spLocks noChangeArrowheads="1"/>
          </p:cNvSpPr>
          <p:nvPr/>
        </p:nvSpPr>
        <p:spPr bwMode="auto">
          <a:xfrm>
            <a:off x="1946275" y="3700463"/>
            <a:ext cx="0" cy="0"/>
          </a:xfrm>
          <a:prstGeom prst="rect">
            <a:avLst/>
          </a:prstGeom>
          <a:noFill/>
          <a:ln w="9525">
            <a:noFill/>
            <a:miter lim="800000"/>
            <a:headEnd/>
            <a:tailEnd/>
          </a:ln>
        </p:spPr>
        <p:txBody>
          <a:bodyPr wrap="none"/>
          <a:lstStyle/>
          <a:p>
            <a:pPr algn="r" eaLnBrk="0" hangingPunct="0"/>
            <a:r>
              <a:rPr lang="en-US" sz="1000">
                <a:solidFill>
                  <a:srgbClr val="000000"/>
                </a:solidFill>
                <a:latin typeface="Arial" pitchFamily="34" charset="0"/>
              </a:rPr>
              <a:t>Y</a:t>
            </a:r>
            <a:endParaRPr lang="en-US">
              <a:solidFill>
                <a:srgbClr val="000000"/>
              </a:solidFill>
            </a:endParaRPr>
          </a:p>
        </p:txBody>
      </p:sp>
      <p:sp>
        <p:nvSpPr>
          <p:cNvPr id="159801" name="Text Box 57"/>
          <p:cNvSpPr txBox="1">
            <a:spLocks noChangeArrowheads="1"/>
          </p:cNvSpPr>
          <p:nvPr/>
        </p:nvSpPr>
        <p:spPr bwMode="auto">
          <a:xfrm>
            <a:off x="2320925" y="3494088"/>
            <a:ext cx="0" cy="0"/>
          </a:xfrm>
          <a:prstGeom prst="rect">
            <a:avLst/>
          </a:prstGeom>
          <a:noFill/>
          <a:ln w="9525">
            <a:noFill/>
            <a:miter lim="800000"/>
            <a:headEnd/>
            <a:tailEnd/>
          </a:ln>
        </p:spPr>
        <p:txBody>
          <a:bodyPr wrap="none"/>
          <a:lstStyle/>
          <a:p>
            <a:pPr algn="r" eaLnBrk="0" hangingPunct="0"/>
            <a:r>
              <a:rPr lang="en-US" sz="1000">
                <a:solidFill>
                  <a:srgbClr val="000000"/>
                </a:solidFill>
                <a:latin typeface="Arial" pitchFamily="34" charset="0"/>
              </a:rPr>
              <a:t>Y</a:t>
            </a:r>
            <a:endParaRPr lang="en-US">
              <a:solidFill>
                <a:srgbClr val="000000"/>
              </a:solidFill>
            </a:endParaRPr>
          </a:p>
        </p:txBody>
      </p:sp>
      <p:sp>
        <p:nvSpPr>
          <p:cNvPr id="159802" name="Text Box 58"/>
          <p:cNvSpPr txBox="1">
            <a:spLocks noChangeArrowheads="1"/>
          </p:cNvSpPr>
          <p:nvPr/>
        </p:nvSpPr>
        <p:spPr bwMode="auto">
          <a:xfrm>
            <a:off x="2320925" y="3662363"/>
            <a:ext cx="0" cy="0"/>
          </a:xfrm>
          <a:prstGeom prst="rect">
            <a:avLst/>
          </a:prstGeom>
          <a:noFill/>
          <a:ln w="9525">
            <a:noFill/>
            <a:miter lim="800000"/>
            <a:headEnd/>
            <a:tailEnd/>
          </a:ln>
        </p:spPr>
        <p:txBody>
          <a:bodyPr wrap="none"/>
          <a:lstStyle/>
          <a:p>
            <a:pPr algn="r" eaLnBrk="0" hangingPunct="0"/>
            <a:r>
              <a:rPr lang="en-US" sz="1000">
                <a:solidFill>
                  <a:srgbClr val="000000"/>
                </a:solidFill>
                <a:latin typeface="Arial" pitchFamily="34" charset="0"/>
              </a:rPr>
              <a:t>Y</a:t>
            </a:r>
            <a:endParaRPr lang="en-US">
              <a:solidFill>
                <a:srgbClr val="000000"/>
              </a:solidFill>
            </a:endParaRPr>
          </a:p>
        </p:txBody>
      </p:sp>
      <p:sp>
        <p:nvSpPr>
          <p:cNvPr id="159803" name="Text Box 59"/>
          <p:cNvSpPr txBox="1">
            <a:spLocks noChangeArrowheads="1"/>
          </p:cNvSpPr>
          <p:nvPr/>
        </p:nvSpPr>
        <p:spPr bwMode="auto">
          <a:xfrm>
            <a:off x="2327275" y="3830638"/>
            <a:ext cx="0" cy="0"/>
          </a:xfrm>
          <a:prstGeom prst="rect">
            <a:avLst/>
          </a:prstGeom>
          <a:noFill/>
          <a:ln w="9525">
            <a:noFill/>
            <a:miter lim="800000"/>
            <a:headEnd/>
            <a:tailEnd/>
          </a:ln>
        </p:spPr>
        <p:txBody>
          <a:bodyPr wrap="none"/>
          <a:lstStyle/>
          <a:p>
            <a:pPr algn="r" eaLnBrk="0" hangingPunct="0"/>
            <a:r>
              <a:rPr lang="en-US" sz="1000">
                <a:solidFill>
                  <a:srgbClr val="000000"/>
                </a:solidFill>
                <a:latin typeface="Arial" pitchFamily="34" charset="0"/>
              </a:rPr>
              <a:t>Y</a:t>
            </a:r>
            <a:endParaRPr lang="en-US">
              <a:solidFill>
                <a:srgbClr val="000000"/>
              </a:solidFill>
            </a:endParaRPr>
          </a:p>
        </p:txBody>
      </p:sp>
      <p:sp>
        <p:nvSpPr>
          <p:cNvPr id="159804" name="Text Box 60"/>
          <p:cNvSpPr txBox="1">
            <a:spLocks noChangeArrowheads="1"/>
          </p:cNvSpPr>
          <p:nvPr/>
        </p:nvSpPr>
        <p:spPr bwMode="auto">
          <a:xfrm>
            <a:off x="2314575" y="3997325"/>
            <a:ext cx="0" cy="0"/>
          </a:xfrm>
          <a:prstGeom prst="rect">
            <a:avLst/>
          </a:prstGeom>
          <a:noFill/>
          <a:ln w="9525">
            <a:noFill/>
            <a:miter lim="800000"/>
            <a:headEnd/>
            <a:tailEnd/>
          </a:ln>
        </p:spPr>
        <p:txBody>
          <a:bodyPr wrap="none"/>
          <a:lstStyle/>
          <a:p>
            <a:pPr algn="r" eaLnBrk="0" hangingPunct="0"/>
            <a:r>
              <a:rPr lang="en-US" sz="1000">
                <a:solidFill>
                  <a:srgbClr val="000000"/>
                </a:solidFill>
                <a:latin typeface="Arial" pitchFamily="34" charset="0"/>
              </a:rPr>
              <a:t>Y</a:t>
            </a:r>
            <a:endParaRPr lang="en-US">
              <a:solidFill>
                <a:srgbClr val="000000"/>
              </a:solidFill>
            </a:endParaRPr>
          </a:p>
        </p:txBody>
      </p:sp>
      <p:sp>
        <p:nvSpPr>
          <p:cNvPr id="159805" name="Text Box 61"/>
          <p:cNvSpPr txBox="1">
            <a:spLocks noChangeArrowheads="1"/>
          </p:cNvSpPr>
          <p:nvPr/>
        </p:nvSpPr>
        <p:spPr bwMode="auto">
          <a:xfrm>
            <a:off x="3784600" y="3494088"/>
            <a:ext cx="0" cy="0"/>
          </a:xfrm>
          <a:prstGeom prst="rect">
            <a:avLst/>
          </a:prstGeom>
          <a:noFill/>
          <a:ln w="9525">
            <a:noFill/>
            <a:miter lim="800000"/>
            <a:headEnd/>
            <a:tailEnd/>
          </a:ln>
        </p:spPr>
        <p:txBody>
          <a:bodyPr wrap="none"/>
          <a:lstStyle/>
          <a:p>
            <a:pPr algn="r" eaLnBrk="0" hangingPunct="0"/>
            <a:r>
              <a:rPr lang="en-US" sz="1000">
                <a:solidFill>
                  <a:srgbClr val="000000"/>
                </a:solidFill>
                <a:latin typeface="Arial" pitchFamily="34" charset="0"/>
              </a:rPr>
              <a:t>Y</a:t>
            </a:r>
            <a:endParaRPr lang="en-US">
              <a:solidFill>
                <a:srgbClr val="000000"/>
              </a:solidFill>
            </a:endParaRPr>
          </a:p>
        </p:txBody>
      </p:sp>
      <p:sp>
        <p:nvSpPr>
          <p:cNvPr id="159806" name="Text Box 62"/>
          <p:cNvSpPr txBox="1">
            <a:spLocks noChangeArrowheads="1"/>
          </p:cNvSpPr>
          <p:nvPr/>
        </p:nvSpPr>
        <p:spPr bwMode="auto">
          <a:xfrm>
            <a:off x="3784600" y="3654425"/>
            <a:ext cx="0" cy="0"/>
          </a:xfrm>
          <a:prstGeom prst="rect">
            <a:avLst/>
          </a:prstGeom>
          <a:noFill/>
          <a:ln w="9525">
            <a:noFill/>
            <a:miter lim="800000"/>
            <a:headEnd/>
            <a:tailEnd/>
          </a:ln>
        </p:spPr>
        <p:txBody>
          <a:bodyPr wrap="none"/>
          <a:lstStyle/>
          <a:p>
            <a:pPr algn="r" eaLnBrk="0" hangingPunct="0"/>
            <a:r>
              <a:rPr lang="en-US" sz="1000">
                <a:solidFill>
                  <a:srgbClr val="000000"/>
                </a:solidFill>
                <a:latin typeface="Arial" pitchFamily="34" charset="0"/>
              </a:rPr>
              <a:t>Y</a:t>
            </a:r>
            <a:endParaRPr lang="en-US">
              <a:solidFill>
                <a:srgbClr val="000000"/>
              </a:solidFill>
            </a:endParaRPr>
          </a:p>
        </p:txBody>
      </p:sp>
      <p:sp>
        <p:nvSpPr>
          <p:cNvPr id="159807" name="Text Box 63"/>
          <p:cNvSpPr txBox="1">
            <a:spLocks noChangeArrowheads="1"/>
          </p:cNvSpPr>
          <p:nvPr/>
        </p:nvSpPr>
        <p:spPr bwMode="auto">
          <a:xfrm>
            <a:off x="3778250" y="3822700"/>
            <a:ext cx="0" cy="0"/>
          </a:xfrm>
          <a:prstGeom prst="rect">
            <a:avLst/>
          </a:prstGeom>
          <a:noFill/>
          <a:ln w="9525">
            <a:noFill/>
            <a:miter lim="800000"/>
            <a:headEnd/>
            <a:tailEnd/>
          </a:ln>
        </p:spPr>
        <p:txBody>
          <a:bodyPr wrap="none"/>
          <a:lstStyle/>
          <a:p>
            <a:pPr algn="r" eaLnBrk="0" hangingPunct="0"/>
            <a:r>
              <a:rPr lang="en-US" sz="1000">
                <a:solidFill>
                  <a:srgbClr val="000000"/>
                </a:solidFill>
                <a:latin typeface="Arial" pitchFamily="34" charset="0"/>
              </a:rPr>
              <a:t>Y</a:t>
            </a:r>
            <a:endParaRPr lang="en-US">
              <a:solidFill>
                <a:srgbClr val="000000"/>
              </a:solidFill>
            </a:endParaRPr>
          </a:p>
        </p:txBody>
      </p:sp>
      <p:sp>
        <p:nvSpPr>
          <p:cNvPr id="159808" name="Text Box 64"/>
          <p:cNvSpPr txBox="1">
            <a:spLocks noChangeArrowheads="1"/>
          </p:cNvSpPr>
          <p:nvPr/>
        </p:nvSpPr>
        <p:spPr bwMode="auto">
          <a:xfrm>
            <a:off x="3778250" y="3983038"/>
            <a:ext cx="0" cy="0"/>
          </a:xfrm>
          <a:prstGeom prst="rect">
            <a:avLst/>
          </a:prstGeom>
          <a:noFill/>
          <a:ln w="9525">
            <a:noFill/>
            <a:miter lim="800000"/>
            <a:headEnd/>
            <a:tailEnd/>
          </a:ln>
        </p:spPr>
        <p:txBody>
          <a:bodyPr wrap="none"/>
          <a:lstStyle/>
          <a:p>
            <a:pPr algn="r" eaLnBrk="0" hangingPunct="0"/>
            <a:r>
              <a:rPr lang="en-US" sz="1000">
                <a:solidFill>
                  <a:srgbClr val="000000"/>
                </a:solidFill>
                <a:latin typeface="Arial" pitchFamily="34" charset="0"/>
              </a:rPr>
              <a:t>Y</a:t>
            </a:r>
            <a:endParaRPr lang="en-US">
              <a:solidFill>
                <a:srgbClr val="000000"/>
              </a:solidFill>
            </a:endParaRPr>
          </a:p>
        </p:txBody>
      </p:sp>
      <p:sp>
        <p:nvSpPr>
          <p:cNvPr id="159809" name="Text Box 65"/>
          <p:cNvSpPr txBox="1">
            <a:spLocks noChangeArrowheads="1"/>
          </p:cNvSpPr>
          <p:nvPr/>
        </p:nvSpPr>
        <p:spPr bwMode="auto">
          <a:xfrm>
            <a:off x="4133850" y="3502025"/>
            <a:ext cx="0" cy="0"/>
          </a:xfrm>
          <a:prstGeom prst="rect">
            <a:avLst/>
          </a:prstGeom>
          <a:noFill/>
          <a:ln w="9525">
            <a:noFill/>
            <a:miter lim="800000"/>
            <a:headEnd/>
            <a:tailEnd/>
          </a:ln>
        </p:spPr>
        <p:txBody>
          <a:bodyPr wrap="none"/>
          <a:lstStyle/>
          <a:p>
            <a:pPr algn="r" eaLnBrk="0" hangingPunct="0"/>
            <a:r>
              <a:rPr lang="en-US" sz="1000">
                <a:solidFill>
                  <a:srgbClr val="000000"/>
                </a:solidFill>
                <a:latin typeface="Arial" pitchFamily="34" charset="0"/>
              </a:rPr>
              <a:t>Y</a:t>
            </a:r>
            <a:endParaRPr lang="en-US">
              <a:solidFill>
                <a:srgbClr val="000000"/>
              </a:solidFill>
            </a:endParaRPr>
          </a:p>
        </p:txBody>
      </p:sp>
      <p:sp>
        <p:nvSpPr>
          <p:cNvPr id="159810" name="Text Box 66"/>
          <p:cNvSpPr txBox="1">
            <a:spLocks noChangeArrowheads="1"/>
          </p:cNvSpPr>
          <p:nvPr/>
        </p:nvSpPr>
        <p:spPr bwMode="auto">
          <a:xfrm>
            <a:off x="4140200" y="3684588"/>
            <a:ext cx="0" cy="0"/>
          </a:xfrm>
          <a:prstGeom prst="rect">
            <a:avLst/>
          </a:prstGeom>
          <a:noFill/>
          <a:ln w="9525">
            <a:noFill/>
            <a:miter lim="800000"/>
            <a:headEnd/>
            <a:tailEnd/>
          </a:ln>
        </p:spPr>
        <p:txBody>
          <a:bodyPr wrap="none"/>
          <a:lstStyle/>
          <a:p>
            <a:pPr algn="r" eaLnBrk="0" hangingPunct="0"/>
            <a:r>
              <a:rPr lang="en-US" sz="1000">
                <a:solidFill>
                  <a:srgbClr val="000000"/>
                </a:solidFill>
                <a:latin typeface="Arial" pitchFamily="34" charset="0"/>
              </a:rPr>
              <a:t>Y</a:t>
            </a:r>
            <a:endParaRPr lang="en-US">
              <a:solidFill>
                <a:srgbClr val="000000"/>
              </a:solidFill>
            </a:endParaRPr>
          </a:p>
        </p:txBody>
      </p:sp>
      <p:sp>
        <p:nvSpPr>
          <p:cNvPr id="159811" name="Text Box 67"/>
          <p:cNvSpPr txBox="1">
            <a:spLocks noChangeArrowheads="1"/>
          </p:cNvSpPr>
          <p:nvPr/>
        </p:nvSpPr>
        <p:spPr bwMode="auto">
          <a:xfrm>
            <a:off x="4687888" y="4700588"/>
            <a:ext cx="0" cy="0"/>
          </a:xfrm>
          <a:prstGeom prst="rect">
            <a:avLst/>
          </a:prstGeom>
          <a:noFill/>
          <a:ln w="9525">
            <a:noFill/>
            <a:miter lim="800000"/>
            <a:headEnd/>
            <a:tailEnd/>
          </a:ln>
        </p:spPr>
        <p:txBody>
          <a:bodyPr wrap="none"/>
          <a:lstStyle/>
          <a:p>
            <a:pPr algn="r" eaLnBrk="0" hangingPunct="0"/>
            <a:endParaRPr lang="hu-HU">
              <a:solidFill>
                <a:srgbClr val="000000"/>
              </a:solidFill>
            </a:endParaRPr>
          </a:p>
        </p:txBody>
      </p:sp>
      <p:sp>
        <p:nvSpPr>
          <p:cNvPr id="159812" name="Freeform 68"/>
          <p:cNvSpPr>
            <a:spLocks/>
          </p:cNvSpPr>
          <p:nvPr/>
        </p:nvSpPr>
        <p:spPr bwMode="auto">
          <a:xfrm>
            <a:off x="2863850" y="3297238"/>
            <a:ext cx="1588" cy="276225"/>
          </a:xfrm>
          <a:custGeom>
            <a:avLst/>
            <a:gdLst>
              <a:gd name="T0" fmla="*/ 0 w 1"/>
              <a:gd name="T1" fmla="*/ 0 h 174"/>
              <a:gd name="T2" fmla="*/ 0 w 1"/>
              <a:gd name="T3" fmla="*/ 435987871 h 174"/>
              <a:gd name="T4" fmla="*/ 0 60000 65536"/>
              <a:gd name="T5" fmla="*/ 0 60000 65536"/>
              <a:gd name="T6" fmla="*/ 0 w 1"/>
              <a:gd name="T7" fmla="*/ 0 h 174"/>
              <a:gd name="T8" fmla="*/ 1 w 1"/>
              <a:gd name="T9" fmla="*/ 174 h 174"/>
            </a:gdLst>
            <a:ahLst/>
            <a:cxnLst>
              <a:cxn ang="T4">
                <a:pos x="T0" y="T1"/>
              </a:cxn>
              <a:cxn ang="T5">
                <a:pos x="T2" y="T3"/>
              </a:cxn>
            </a:cxnLst>
            <a:rect l="T6" t="T7" r="T8" b="T9"/>
            <a:pathLst>
              <a:path w="1" h="174">
                <a:moveTo>
                  <a:pt x="0" y="0"/>
                </a:moveTo>
                <a:lnTo>
                  <a:pt x="0" y="173"/>
                </a:lnTo>
              </a:path>
            </a:pathLst>
          </a:custGeom>
          <a:noFill/>
          <a:ln w="31750" cap="flat" cmpd="sng">
            <a:solidFill>
              <a:schemeClr val="tx2"/>
            </a:solidFill>
            <a:prstDash val="solid"/>
            <a:round/>
            <a:headEnd/>
            <a:tailEnd/>
          </a:ln>
        </p:spPr>
        <p:txBody>
          <a:bodyPr/>
          <a:lstStyle/>
          <a:p>
            <a:pPr algn="ctr" eaLnBrk="0" hangingPunct="0"/>
            <a:endParaRPr lang="hu-HU">
              <a:solidFill>
                <a:srgbClr val="FFFF00"/>
              </a:solidFill>
              <a:latin typeface="Comic Sans MS" pitchFamily="66" charset="0"/>
            </a:endParaRPr>
          </a:p>
        </p:txBody>
      </p:sp>
      <p:sp>
        <p:nvSpPr>
          <p:cNvPr id="159813" name="Freeform 69"/>
          <p:cNvSpPr>
            <a:spLocks/>
          </p:cNvSpPr>
          <p:nvPr/>
        </p:nvSpPr>
        <p:spPr bwMode="auto">
          <a:xfrm>
            <a:off x="3121025" y="3286125"/>
            <a:ext cx="1588" cy="287338"/>
          </a:xfrm>
          <a:custGeom>
            <a:avLst/>
            <a:gdLst>
              <a:gd name="T0" fmla="*/ 0 w 1"/>
              <a:gd name="T1" fmla="*/ 0 h 181"/>
              <a:gd name="T2" fmla="*/ 0 w 1"/>
              <a:gd name="T3" fmla="*/ 453628960 h 181"/>
              <a:gd name="T4" fmla="*/ 0 60000 65536"/>
              <a:gd name="T5" fmla="*/ 0 60000 65536"/>
              <a:gd name="T6" fmla="*/ 0 w 1"/>
              <a:gd name="T7" fmla="*/ 0 h 181"/>
              <a:gd name="T8" fmla="*/ 1 w 1"/>
              <a:gd name="T9" fmla="*/ 181 h 181"/>
            </a:gdLst>
            <a:ahLst/>
            <a:cxnLst>
              <a:cxn ang="T4">
                <a:pos x="T0" y="T1"/>
              </a:cxn>
              <a:cxn ang="T5">
                <a:pos x="T2" y="T3"/>
              </a:cxn>
            </a:cxnLst>
            <a:rect l="T6" t="T7" r="T8" b="T9"/>
            <a:pathLst>
              <a:path w="1" h="181">
                <a:moveTo>
                  <a:pt x="0" y="0"/>
                </a:moveTo>
                <a:lnTo>
                  <a:pt x="0" y="180"/>
                </a:lnTo>
              </a:path>
            </a:pathLst>
          </a:custGeom>
          <a:noFill/>
          <a:ln w="31750" cap="flat" cmpd="sng">
            <a:solidFill>
              <a:schemeClr val="tx2"/>
            </a:solidFill>
            <a:prstDash val="solid"/>
            <a:round/>
            <a:headEnd/>
            <a:tailEnd/>
          </a:ln>
        </p:spPr>
        <p:txBody>
          <a:bodyPr/>
          <a:lstStyle/>
          <a:p>
            <a:pPr algn="ctr" eaLnBrk="0" hangingPunct="0"/>
            <a:endParaRPr lang="hu-HU">
              <a:solidFill>
                <a:srgbClr val="FFFF00"/>
              </a:solidFill>
              <a:latin typeface="Comic Sans MS" pitchFamily="66" charset="0"/>
            </a:endParaRPr>
          </a:p>
        </p:txBody>
      </p:sp>
      <p:sp>
        <p:nvSpPr>
          <p:cNvPr id="159814" name="Freeform 70"/>
          <p:cNvSpPr>
            <a:spLocks/>
          </p:cNvSpPr>
          <p:nvPr/>
        </p:nvSpPr>
        <p:spPr bwMode="auto">
          <a:xfrm>
            <a:off x="1971675" y="4041775"/>
            <a:ext cx="182563" cy="157163"/>
          </a:xfrm>
          <a:custGeom>
            <a:avLst/>
            <a:gdLst>
              <a:gd name="T0" fmla="*/ 201613048 w 115"/>
              <a:gd name="T1" fmla="*/ 90725910 h 99"/>
              <a:gd name="T2" fmla="*/ 186492073 w 115"/>
              <a:gd name="T3" fmla="*/ 50403282 h 99"/>
              <a:gd name="T4" fmla="*/ 161290449 w 115"/>
              <a:gd name="T5" fmla="*/ 25201641 h 99"/>
              <a:gd name="T6" fmla="*/ 138609780 w 115"/>
              <a:gd name="T7" fmla="*/ 15120987 h 99"/>
              <a:gd name="T8" fmla="*/ 105846874 w 115"/>
              <a:gd name="T9" fmla="*/ 12601614 h 99"/>
              <a:gd name="T10" fmla="*/ 75604899 w 115"/>
              <a:gd name="T11" fmla="*/ 20161314 h 99"/>
              <a:gd name="T12" fmla="*/ 50403262 w 115"/>
              <a:gd name="T13" fmla="*/ 37803259 h 99"/>
              <a:gd name="T14" fmla="*/ 27722593 w 115"/>
              <a:gd name="T15" fmla="*/ 70564603 h 99"/>
              <a:gd name="T16" fmla="*/ 7561284 w 115"/>
              <a:gd name="T17" fmla="*/ 115927570 h 99"/>
              <a:gd name="T18" fmla="*/ 0 w 115"/>
              <a:gd name="T19" fmla="*/ 161290513 h 99"/>
              <a:gd name="T20" fmla="*/ 10080653 w 115"/>
              <a:gd name="T21" fmla="*/ 201613129 h 99"/>
              <a:gd name="T22" fmla="*/ 37803243 w 115"/>
              <a:gd name="T23" fmla="*/ 236895467 h 99"/>
              <a:gd name="T24" fmla="*/ 68045206 w 115"/>
              <a:gd name="T25" fmla="*/ 246976121 h 99"/>
              <a:gd name="T26" fmla="*/ 105846874 w 115"/>
              <a:gd name="T27" fmla="*/ 241935794 h 99"/>
              <a:gd name="T28" fmla="*/ 151209799 w 115"/>
              <a:gd name="T29" fmla="*/ 219255117 h 99"/>
              <a:gd name="T30" fmla="*/ 181451748 w 115"/>
              <a:gd name="T31" fmla="*/ 173892124 h 99"/>
              <a:gd name="T32" fmla="*/ 141129149 w 115"/>
              <a:gd name="T33" fmla="*/ 206653456 h 99"/>
              <a:gd name="T34" fmla="*/ 100806524 w 115"/>
              <a:gd name="T35" fmla="*/ 221774486 h 99"/>
              <a:gd name="T36" fmla="*/ 73085531 w 115"/>
              <a:gd name="T37" fmla="*/ 221774486 h 99"/>
              <a:gd name="T38" fmla="*/ 50403262 w 115"/>
              <a:gd name="T39" fmla="*/ 209174463 h 99"/>
              <a:gd name="T40" fmla="*/ 37803243 w 115"/>
              <a:gd name="T41" fmla="*/ 176411494 h 99"/>
              <a:gd name="T42" fmla="*/ 40322612 w 115"/>
              <a:gd name="T43" fmla="*/ 128529181 h 99"/>
              <a:gd name="T44" fmla="*/ 57964556 w 115"/>
              <a:gd name="T45" fmla="*/ 75604930 h 99"/>
              <a:gd name="T46" fmla="*/ 70564574 w 115"/>
              <a:gd name="T47" fmla="*/ 55443622 h 99"/>
              <a:gd name="T48" fmla="*/ 100806524 w 115"/>
              <a:gd name="T49" fmla="*/ 35282301 h 99"/>
              <a:gd name="T50" fmla="*/ 126008174 w 115"/>
              <a:gd name="T51" fmla="*/ 35282301 h 99"/>
              <a:gd name="T52" fmla="*/ 153730755 w 115"/>
              <a:gd name="T53" fmla="*/ 47883912 h 99"/>
              <a:gd name="T54" fmla="*/ 166330774 w 115"/>
              <a:gd name="T55" fmla="*/ 75604930 h 99"/>
              <a:gd name="T56" fmla="*/ 181451748 w 115"/>
              <a:gd name="T57" fmla="*/ 171371167 h 99"/>
              <a:gd name="T58" fmla="*/ 189013030 w 115"/>
              <a:gd name="T59" fmla="*/ 216734159 h 99"/>
              <a:gd name="T60" fmla="*/ 204134005 w 115"/>
              <a:gd name="T61" fmla="*/ 236895467 h 99"/>
              <a:gd name="T62" fmla="*/ 226814723 w 115"/>
              <a:gd name="T63" fmla="*/ 244456752 h 99"/>
              <a:gd name="T64" fmla="*/ 257056673 w 115"/>
              <a:gd name="T65" fmla="*/ 236895467 h 99"/>
              <a:gd name="T66" fmla="*/ 277217972 w 115"/>
              <a:gd name="T67" fmla="*/ 216734159 h 99"/>
              <a:gd name="T68" fmla="*/ 252016348 w 115"/>
              <a:gd name="T69" fmla="*/ 211693832 h 99"/>
              <a:gd name="T70" fmla="*/ 236895373 w 115"/>
              <a:gd name="T71" fmla="*/ 216734159 h 99"/>
              <a:gd name="T72" fmla="*/ 224295354 w 115"/>
              <a:gd name="T73" fmla="*/ 206653456 h 99"/>
              <a:gd name="T74" fmla="*/ 214214704 w 115"/>
              <a:gd name="T75" fmla="*/ 166330840 h 99"/>
              <a:gd name="T76" fmla="*/ 244456654 w 115"/>
              <a:gd name="T77" fmla="*/ 128529181 h 99"/>
              <a:gd name="T78" fmla="*/ 269658279 w 115"/>
              <a:gd name="T79" fmla="*/ 83166214 h 99"/>
              <a:gd name="T80" fmla="*/ 282258297 w 115"/>
              <a:gd name="T81" fmla="*/ 45362955 h 99"/>
              <a:gd name="T82" fmla="*/ 287298622 w 115"/>
              <a:gd name="T83" fmla="*/ 15120987 h 99"/>
              <a:gd name="T84" fmla="*/ 279738929 w 115"/>
              <a:gd name="T85" fmla="*/ 2520958 h 99"/>
              <a:gd name="T86" fmla="*/ 267137322 w 115"/>
              <a:gd name="T87" fmla="*/ 0 h 99"/>
              <a:gd name="T88" fmla="*/ 254537304 w 115"/>
              <a:gd name="T89" fmla="*/ 5040329 h 99"/>
              <a:gd name="T90" fmla="*/ 252016348 w 115"/>
              <a:gd name="T91" fmla="*/ 20161314 h 99"/>
              <a:gd name="T92" fmla="*/ 246976023 w 115"/>
              <a:gd name="T93" fmla="*/ 70564603 h 99"/>
              <a:gd name="T94" fmla="*/ 226814723 w 115"/>
              <a:gd name="T95" fmla="*/ 120967897 h 99"/>
              <a:gd name="T96" fmla="*/ 209174379 w 115"/>
              <a:gd name="T97" fmla="*/ 146169532 h 9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5"/>
              <a:gd name="T148" fmla="*/ 0 h 99"/>
              <a:gd name="T149" fmla="*/ 115 w 115"/>
              <a:gd name="T150" fmla="*/ 99 h 9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5" h="99">
                <a:moveTo>
                  <a:pt x="83" y="58"/>
                </a:moveTo>
                <a:lnTo>
                  <a:pt x="81" y="45"/>
                </a:lnTo>
                <a:lnTo>
                  <a:pt x="80" y="36"/>
                </a:lnTo>
                <a:lnTo>
                  <a:pt x="78" y="30"/>
                </a:lnTo>
                <a:lnTo>
                  <a:pt x="76" y="24"/>
                </a:lnTo>
                <a:lnTo>
                  <a:pt x="74" y="20"/>
                </a:lnTo>
                <a:lnTo>
                  <a:pt x="71" y="15"/>
                </a:lnTo>
                <a:lnTo>
                  <a:pt x="67" y="12"/>
                </a:lnTo>
                <a:lnTo>
                  <a:pt x="64" y="10"/>
                </a:lnTo>
                <a:lnTo>
                  <a:pt x="62" y="8"/>
                </a:lnTo>
                <a:lnTo>
                  <a:pt x="58" y="7"/>
                </a:lnTo>
                <a:lnTo>
                  <a:pt x="55" y="6"/>
                </a:lnTo>
                <a:lnTo>
                  <a:pt x="51" y="5"/>
                </a:lnTo>
                <a:lnTo>
                  <a:pt x="46" y="5"/>
                </a:lnTo>
                <a:lnTo>
                  <a:pt x="42" y="5"/>
                </a:lnTo>
                <a:lnTo>
                  <a:pt x="38" y="6"/>
                </a:lnTo>
                <a:lnTo>
                  <a:pt x="34" y="7"/>
                </a:lnTo>
                <a:lnTo>
                  <a:pt x="30" y="8"/>
                </a:lnTo>
                <a:lnTo>
                  <a:pt x="27" y="10"/>
                </a:lnTo>
                <a:lnTo>
                  <a:pt x="24" y="12"/>
                </a:lnTo>
                <a:lnTo>
                  <a:pt x="20" y="15"/>
                </a:lnTo>
                <a:lnTo>
                  <a:pt x="17" y="19"/>
                </a:lnTo>
                <a:lnTo>
                  <a:pt x="14" y="23"/>
                </a:lnTo>
                <a:lnTo>
                  <a:pt x="11" y="28"/>
                </a:lnTo>
                <a:lnTo>
                  <a:pt x="8" y="34"/>
                </a:lnTo>
                <a:lnTo>
                  <a:pt x="4" y="40"/>
                </a:lnTo>
                <a:lnTo>
                  <a:pt x="3" y="46"/>
                </a:lnTo>
                <a:lnTo>
                  <a:pt x="1" y="52"/>
                </a:lnTo>
                <a:lnTo>
                  <a:pt x="0" y="58"/>
                </a:lnTo>
                <a:lnTo>
                  <a:pt x="0" y="64"/>
                </a:lnTo>
                <a:lnTo>
                  <a:pt x="0" y="70"/>
                </a:lnTo>
                <a:lnTo>
                  <a:pt x="2" y="76"/>
                </a:lnTo>
                <a:lnTo>
                  <a:pt x="4" y="80"/>
                </a:lnTo>
                <a:lnTo>
                  <a:pt x="7" y="86"/>
                </a:lnTo>
                <a:lnTo>
                  <a:pt x="10" y="90"/>
                </a:lnTo>
                <a:lnTo>
                  <a:pt x="15" y="94"/>
                </a:lnTo>
                <a:lnTo>
                  <a:pt x="18" y="96"/>
                </a:lnTo>
                <a:lnTo>
                  <a:pt x="21" y="97"/>
                </a:lnTo>
                <a:lnTo>
                  <a:pt x="27" y="98"/>
                </a:lnTo>
                <a:lnTo>
                  <a:pt x="34" y="98"/>
                </a:lnTo>
                <a:lnTo>
                  <a:pt x="38" y="97"/>
                </a:lnTo>
                <a:lnTo>
                  <a:pt x="42" y="96"/>
                </a:lnTo>
                <a:lnTo>
                  <a:pt x="47" y="94"/>
                </a:lnTo>
                <a:lnTo>
                  <a:pt x="53" y="91"/>
                </a:lnTo>
                <a:lnTo>
                  <a:pt x="60" y="87"/>
                </a:lnTo>
                <a:lnTo>
                  <a:pt x="66" y="82"/>
                </a:lnTo>
                <a:lnTo>
                  <a:pt x="72" y="76"/>
                </a:lnTo>
                <a:lnTo>
                  <a:pt x="72" y="69"/>
                </a:lnTo>
                <a:lnTo>
                  <a:pt x="68" y="73"/>
                </a:lnTo>
                <a:lnTo>
                  <a:pt x="63" y="77"/>
                </a:lnTo>
                <a:lnTo>
                  <a:pt x="56" y="82"/>
                </a:lnTo>
                <a:lnTo>
                  <a:pt x="50" y="85"/>
                </a:lnTo>
                <a:lnTo>
                  <a:pt x="44" y="88"/>
                </a:lnTo>
                <a:lnTo>
                  <a:pt x="40" y="88"/>
                </a:lnTo>
                <a:lnTo>
                  <a:pt x="35" y="89"/>
                </a:lnTo>
                <a:lnTo>
                  <a:pt x="32" y="89"/>
                </a:lnTo>
                <a:lnTo>
                  <a:pt x="29" y="88"/>
                </a:lnTo>
                <a:lnTo>
                  <a:pt x="26" y="88"/>
                </a:lnTo>
                <a:lnTo>
                  <a:pt x="23" y="85"/>
                </a:lnTo>
                <a:lnTo>
                  <a:pt x="20" y="83"/>
                </a:lnTo>
                <a:lnTo>
                  <a:pt x="18" y="79"/>
                </a:lnTo>
                <a:lnTo>
                  <a:pt x="16" y="76"/>
                </a:lnTo>
                <a:lnTo>
                  <a:pt x="15" y="70"/>
                </a:lnTo>
                <a:lnTo>
                  <a:pt x="15" y="63"/>
                </a:lnTo>
                <a:lnTo>
                  <a:pt x="16" y="57"/>
                </a:lnTo>
                <a:lnTo>
                  <a:pt x="16" y="51"/>
                </a:lnTo>
                <a:lnTo>
                  <a:pt x="18" y="44"/>
                </a:lnTo>
                <a:lnTo>
                  <a:pt x="20" y="37"/>
                </a:lnTo>
                <a:lnTo>
                  <a:pt x="23" y="30"/>
                </a:lnTo>
                <a:lnTo>
                  <a:pt x="26" y="26"/>
                </a:lnTo>
                <a:lnTo>
                  <a:pt x="27" y="24"/>
                </a:lnTo>
                <a:lnTo>
                  <a:pt x="28" y="22"/>
                </a:lnTo>
                <a:lnTo>
                  <a:pt x="32" y="18"/>
                </a:lnTo>
                <a:lnTo>
                  <a:pt x="35" y="16"/>
                </a:lnTo>
                <a:lnTo>
                  <a:pt x="40" y="14"/>
                </a:lnTo>
                <a:lnTo>
                  <a:pt x="42" y="14"/>
                </a:lnTo>
                <a:lnTo>
                  <a:pt x="47" y="13"/>
                </a:lnTo>
                <a:lnTo>
                  <a:pt x="50" y="14"/>
                </a:lnTo>
                <a:lnTo>
                  <a:pt x="54" y="14"/>
                </a:lnTo>
                <a:lnTo>
                  <a:pt x="57" y="16"/>
                </a:lnTo>
                <a:lnTo>
                  <a:pt x="61" y="19"/>
                </a:lnTo>
                <a:lnTo>
                  <a:pt x="63" y="22"/>
                </a:lnTo>
                <a:lnTo>
                  <a:pt x="65" y="26"/>
                </a:lnTo>
                <a:lnTo>
                  <a:pt x="66" y="30"/>
                </a:lnTo>
                <a:lnTo>
                  <a:pt x="68" y="40"/>
                </a:lnTo>
                <a:lnTo>
                  <a:pt x="70" y="54"/>
                </a:lnTo>
                <a:lnTo>
                  <a:pt x="72" y="68"/>
                </a:lnTo>
                <a:lnTo>
                  <a:pt x="73" y="78"/>
                </a:lnTo>
                <a:lnTo>
                  <a:pt x="74" y="82"/>
                </a:lnTo>
                <a:lnTo>
                  <a:pt x="75" y="86"/>
                </a:lnTo>
                <a:lnTo>
                  <a:pt x="76" y="89"/>
                </a:lnTo>
                <a:lnTo>
                  <a:pt x="79" y="92"/>
                </a:lnTo>
                <a:lnTo>
                  <a:pt x="81" y="94"/>
                </a:lnTo>
                <a:lnTo>
                  <a:pt x="83" y="96"/>
                </a:lnTo>
                <a:lnTo>
                  <a:pt x="86" y="96"/>
                </a:lnTo>
                <a:lnTo>
                  <a:pt x="90" y="97"/>
                </a:lnTo>
                <a:lnTo>
                  <a:pt x="95" y="97"/>
                </a:lnTo>
                <a:lnTo>
                  <a:pt x="98" y="96"/>
                </a:lnTo>
                <a:lnTo>
                  <a:pt x="102" y="94"/>
                </a:lnTo>
                <a:lnTo>
                  <a:pt x="105" y="92"/>
                </a:lnTo>
                <a:lnTo>
                  <a:pt x="107" y="90"/>
                </a:lnTo>
                <a:lnTo>
                  <a:pt x="110" y="86"/>
                </a:lnTo>
                <a:lnTo>
                  <a:pt x="106" y="80"/>
                </a:lnTo>
                <a:lnTo>
                  <a:pt x="102" y="83"/>
                </a:lnTo>
                <a:lnTo>
                  <a:pt x="100" y="84"/>
                </a:lnTo>
                <a:lnTo>
                  <a:pt x="98" y="86"/>
                </a:lnTo>
                <a:lnTo>
                  <a:pt x="95" y="86"/>
                </a:lnTo>
                <a:lnTo>
                  <a:pt x="94" y="86"/>
                </a:lnTo>
                <a:lnTo>
                  <a:pt x="92" y="85"/>
                </a:lnTo>
                <a:lnTo>
                  <a:pt x="90" y="84"/>
                </a:lnTo>
                <a:lnTo>
                  <a:pt x="89" y="82"/>
                </a:lnTo>
                <a:lnTo>
                  <a:pt x="87" y="76"/>
                </a:lnTo>
                <a:lnTo>
                  <a:pt x="86" y="70"/>
                </a:lnTo>
                <a:lnTo>
                  <a:pt x="85" y="66"/>
                </a:lnTo>
                <a:lnTo>
                  <a:pt x="92" y="59"/>
                </a:lnTo>
                <a:lnTo>
                  <a:pt x="97" y="51"/>
                </a:lnTo>
                <a:lnTo>
                  <a:pt x="102" y="44"/>
                </a:lnTo>
                <a:lnTo>
                  <a:pt x="104" y="38"/>
                </a:lnTo>
                <a:lnTo>
                  <a:pt x="107" y="33"/>
                </a:lnTo>
                <a:lnTo>
                  <a:pt x="108" y="28"/>
                </a:lnTo>
                <a:lnTo>
                  <a:pt x="110" y="24"/>
                </a:lnTo>
                <a:lnTo>
                  <a:pt x="112" y="18"/>
                </a:lnTo>
                <a:lnTo>
                  <a:pt x="113" y="12"/>
                </a:lnTo>
                <a:lnTo>
                  <a:pt x="113" y="9"/>
                </a:lnTo>
                <a:lnTo>
                  <a:pt x="114" y="6"/>
                </a:lnTo>
                <a:lnTo>
                  <a:pt x="114" y="4"/>
                </a:lnTo>
                <a:lnTo>
                  <a:pt x="113" y="2"/>
                </a:lnTo>
                <a:lnTo>
                  <a:pt x="111" y="1"/>
                </a:lnTo>
                <a:lnTo>
                  <a:pt x="110" y="0"/>
                </a:lnTo>
                <a:lnTo>
                  <a:pt x="108" y="0"/>
                </a:lnTo>
                <a:lnTo>
                  <a:pt x="106" y="0"/>
                </a:lnTo>
                <a:lnTo>
                  <a:pt x="104" y="0"/>
                </a:lnTo>
                <a:lnTo>
                  <a:pt x="102" y="2"/>
                </a:lnTo>
                <a:lnTo>
                  <a:pt x="101" y="2"/>
                </a:lnTo>
                <a:lnTo>
                  <a:pt x="100" y="4"/>
                </a:lnTo>
                <a:lnTo>
                  <a:pt x="100" y="6"/>
                </a:lnTo>
                <a:lnTo>
                  <a:pt x="100" y="8"/>
                </a:lnTo>
                <a:lnTo>
                  <a:pt x="100" y="15"/>
                </a:lnTo>
                <a:lnTo>
                  <a:pt x="99" y="22"/>
                </a:lnTo>
                <a:lnTo>
                  <a:pt x="98" y="28"/>
                </a:lnTo>
                <a:lnTo>
                  <a:pt x="95" y="37"/>
                </a:lnTo>
                <a:lnTo>
                  <a:pt x="93" y="44"/>
                </a:lnTo>
                <a:lnTo>
                  <a:pt x="90" y="48"/>
                </a:lnTo>
                <a:lnTo>
                  <a:pt x="88" y="53"/>
                </a:lnTo>
                <a:lnTo>
                  <a:pt x="83" y="59"/>
                </a:lnTo>
                <a:lnTo>
                  <a:pt x="83" y="58"/>
                </a:lnTo>
              </a:path>
            </a:pathLst>
          </a:custGeom>
          <a:solidFill>
            <a:srgbClr val="FFFFFF"/>
          </a:solidFill>
          <a:ln w="9525" cap="flat" cmpd="sng">
            <a:solidFill>
              <a:srgbClr val="FFFFFF"/>
            </a:solidFill>
            <a:prstDash val="solid"/>
            <a:round/>
            <a:headEnd/>
            <a:tailEnd/>
          </a:ln>
        </p:spPr>
        <p:txBody>
          <a:bodyPr/>
          <a:lstStyle/>
          <a:p>
            <a:pPr algn="ctr" eaLnBrk="0" hangingPunct="0"/>
            <a:endParaRPr lang="hu-HU">
              <a:solidFill>
                <a:srgbClr val="FFFF00"/>
              </a:solidFill>
              <a:latin typeface="Comic Sans MS" pitchFamily="66" charset="0"/>
            </a:endParaRPr>
          </a:p>
        </p:txBody>
      </p:sp>
      <p:sp>
        <p:nvSpPr>
          <p:cNvPr id="159815" name="Oval 71"/>
          <p:cNvSpPr>
            <a:spLocks noChangeArrowheads="1"/>
          </p:cNvSpPr>
          <p:nvPr/>
        </p:nvSpPr>
        <p:spPr bwMode="auto">
          <a:xfrm>
            <a:off x="2371725" y="3900488"/>
            <a:ext cx="134938" cy="131762"/>
          </a:xfrm>
          <a:prstGeom prst="ellipse">
            <a:avLst/>
          </a:prstGeom>
          <a:solidFill>
            <a:schemeClr val="tx2"/>
          </a:solidFill>
          <a:ln w="9525">
            <a:solidFill>
              <a:schemeClr val="tx2"/>
            </a:solidFill>
            <a:round/>
            <a:headEnd/>
            <a:tailEnd/>
          </a:ln>
        </p:spPr>
        <p:txBody>
          <a:bodyPr wrap="none" anchor="ctr"/>
          <a:lstStyle/>
          <a:p>
            <a:endParaRPr lang="hu-HU">
              <a:solidFill>
                <a:srgbClr val="000000"/>
              </a:solidFill>
            </a:endParaRPr>
          </a:p>
        </p:txBody>
      </p:sp>
      <p:sp>
        <p:nvSpPr>
          <p:cNvPr id="159816" name="Oval 72"/>
          <p:cNvSpPr>
            <a:spLocks noChangeArrowheads="1"/>
          </p:cNvSpPr>
          <p:nvPr/>
        </p:nvSpPr>
        <p:spPr bwMode="auto">
          <a:xfrm>
            <a:off x="3502025" y="3911600"/>
            <a:ext cx="133350" cy="131763"/>
          </a:xfrm>
          <a:prstGeom prst="ellipse">
            <a:avLst/>
          </a:prstGeom>
          <a:solidFill>
            <a:schemeClr val="tx2"/>
          </a:solidFill>
          <a:ln w="9525">
            <a:solidFill>
              <a:schemeClr val="tx2"/>
            </a:solidFill>
            <a:round/>
            <a:headEnd/>
            <a:tailEnd/>
          </a:ln>
        </p:spPr>
        <p:txBody>
          <a:bodyPr wrap="none" anchor="ctr"/>
          <a:lstStyle/>
          <a:p>
            <a:endParaRPr lang="hu-HU">
              <a:solidFill>
                <a:srgbClr val="000000"/>
              </a:solidFill>
            </a:endParaRPr>
          </a:p>
        </p:txBody>
      </p:sp>
      <p:sp>
        <p:nvSpPr>
          <p:cNvPr id="159817" name="Text Box 73"/>
          <p:cNvSpPr txBox="1">
            <a:spLocks noChangeArrowheads="1"/>
          </p:cNvSpPr>
          <p:nvPr/>
        </p:nvSpPr>
        <p:spPr bwMode="auto">
          <a:xfrm>
            <a:off x="3143250" y="4537075"/>
            <a:ext cx="0" cy="0"/>
          </a:xfrm>
          <a:prstGeom prst="rect">
            <a:avLst/>
          </a:prstGeom>
          <a:noFill/>
          <a:ln w="9525">
            <a:noFill/>
            <a:miter lim="800000"/>
            <a:headEnd/>
            <a:tailEnd/>
          </a:ln>
        </p:spPr>
        <p:txBody>
          <a:bodyPr wrap="none"/>
          <a:lstStyle/>
          <a:p>
            <a:pPr algn="r" eaLnBrk="0" hangingPunct="0"/>
            <a:endParaRPr lang="hu-HU">
              <a:solidFill>
                <a:srgbClr val="000000"/>
              </a:solidFill>
            </a:endParaRPr>
          </a:p>
        </p:txBody>
      </p:sp>
      <p:sp>
        <p:nvSpPr>
          <p:cNvPr id="159818" name="Oval 74"/>
          <p:cNvSpPr>
            <a:spLocks noChangeArrowheads="1"/>
          </p:cNvSpPr>
          <p:nvPr/>
        </p:nvSpPr>
        <p:spPr bwMode="auto">
          <a:xfrm>
            <a:off x="3803650" y="4086225"/>
            <a:ext cx="134938" cy="133350"/>
          </a:xfrm>
          <a:prstGeom prst="ellipse">
            <a:avLst/>
          </a:prstGeom>
          <a:solidFill>
            <a:schemeClr val="tx2"/>
          </a:solidFill>
          <a:ln w="9525">
            <a:solidFill>
              <a:schemeClr val="tx2"/>
            </a:solidFill>
            <a:round/>
            <a:headEnd/>
            <a:tailEnd/>
          </a:ln>
        </p:spPr>
        <p:txBody>
          <a:bodyPr wrap="none" anchor="ctr"/>
          <a:lstStyle/>
          <a:p>
            <a:endParaRPr lang="hu-HU">
              <a:solidFill>
                <a:srgbClr val="000000"/>
              </a:solidFill>
            </a:endParaRPr>
          </a:p>
        </p:txBody>
      </p:sp>
      <p:sp>
        <p:nvSpPr>
          <p:cNvPr id="159819" name="Oval 75"/>
          <p:cNvSpPr>
            <a:spLocks noChangeArrowheads="1"/>
          </p:cNvSpPr>
          <p:nvPr/>
        </p:nvSpPr>
        <p:spPr bwMode="auto">
          <a:xfrm>
            <a:off x="4171950" y="3516313"/>
            <a:ext cx="134938" cy="131762"/>
          </a:xfrm>
          <a:prstGeom prst="ellipse">
            <a:avLst/>
          </a:prstGeom>
          <a:solidFill>
            <a:schemeClr val="tx2"/>
          </a:solidFill>
          <a:ln w="9525">
            <a:solidFill>
              <a:schemeClr val="tx2"/>
            </a:solidFill>
            <a:round/>
            <a:headEnd/>
            <a:tailEnd/>
          </a:ln>
        </p:spPr>
        <p:txBody>
          <a:bodyPr wrap="none" anchor="ctr"/>
          <a:lstStyle/>
          <a:p>
            <a:endParaRPr lang="hu-HU">
              <a:solidFill>
                <a:srgbClr val="000000"/>
              </a:solidFill>
            </a:endParaRPr>
          </a:p>
        </p:txBody>
      </p:sp>
      <p:sp>
        <p:nvSpPr>
          <p:cNvPr id="159820" name="Oval 76"/>
          <p:cNvSpPr>
            <a:spLocks noChangeArrowheads="1"/>
          </p:cNvSpPr>
          <p:nvPr/>
        </p:nvSpPr>
        <p:spPr bwMode="auto">
          <a:xfrm>
            <a:off x="1677988" y="3473450"/>
            <a:ext cx="134937" cy="131763"/>
          </a:xfrm>
          <a:prstGeom prst="ellipse">
            <a:avLst/>
          </a:prstGeom>
          <a:solidFill>
            <a:schemeClr val="tx2"/>
          </a:solidFill>
          <a:ln w="9525">
            <a:solidFill>
              <a:schemeClr val="tx2"/>
            </a:solidFill>
            <a:round/>
            <a:headEnd/>
            <a:tailEnd/>
          </a:ln>
        </p:spPr>
        <p:txBody>
          <a:bodyPr wrap="none" anchor="ctr"/>
          <a:lstStyle/>
          <a:p>
            <a:endParaRPr lang="hu-HU">
              <a:solidFill>
                <a:srgbClr val="000000"/>
              </a:solidFill>
            </a:endParaRPr>
          </a:p>
        </p:txBody>
      </p:sp>
      <p:sp>
        <p:nvSpPr>
          <p:cNvPr id="159821" name="Text Box 78"/>
          <p:cNvSpPr txBox="1">
            <a:spLocks noChangeArrowheads="1"/>
          </p:cNvSpPr>
          <p:nvPr/>
        </p:nvSpPr>
        <p:spPr bwMode="auto">
          <a:xfrm>
            <a:off x="4541838" y="4349750"/>
            <a:ext cx="0" cy="0"/>
          </a:xfrm>
          <a:prstGeom prst="rect">
            <a:avLst/>
          </a:prstGeom>
          <a:noFill/>
          <a:ln w="9525">
            <a:noFill/>
            <a:miter lim="800000"/>
            <a:headEnd/>
            <a:tailEnd/>
          </a:ln>
        </p:spPr>
        <p:txBody>
          <a:bodyPr wrap="none"/>
          <a:lstStyle/>
          <a:p>
            <a:pPr algn="r" eaLnBrk="0" hangingPunct="0"/>
            <a:endParaRPr lang="hu-HU">
              <a:solidFill>
                <a:srgbClr val="000000"/>
              </a:solidFill>
            </a:endParaRPr>
          </a:p>
        </p:txBody>
      </p:sp>
      <p:sp>
        <p:nvSpPr>
          <p:cNvPr id="159822" name="Text Box 79"/>
          <p:cNvSpPr txBox="1">
            <a:spLocks noChangeArrowheads="1"/>
          </p:cNvSpPr>
          <p:nvPr/>
        </p:nvSpPr>
        <p:spPr bwMode="auto">
          <a:xfrm>
            <a:off x="3087688" y="3987800"/>
            <a:ext cx="0" cy="0"/>
          </a:xfrm>
          <a:prstGeom prst="rect">
            <a:avLst/>
          </a:prstGeom>
          <a:noFill/>
          <a:ln w="9525">
            <a:noFill/>
            <a:miter lim="800000"/>
            <a:headEnd/>
            <a:tailEnd/>
          </a:ln>
        </p:spPr>
        <p:txBody>
          <a:bodyPr wrap="none"/>
          <a:lstStyle/>
          <a:p>
            <a:pPr algn="r" eaLnBrk="0" hangingPunct="0"/>
            <a:endParaRPr lang="hu-HU">
              <a:solidFill>
                <a:srgbClr val="000000"/>
              </a:solidFill>
            </a:endParaRPr>
          </a:p>
        </p:txBody>
      </p:sp>
      <p:sp>
        <p:nvSpPr>
          <p:cNvPr id="159823" name="Text Box 80"/>
          <p:cNvSpPr txBox="1">
            <a:spLocks noChangeArrowheads="1"/>
          </p:cNvSpPr>
          <p:nvPr/>
        </p:nvSpPr>
        <p:spPr bwMode="auto">
          <a:xfrm>
            <a:off x="4475163" y="5238750"/>
            <a:ext cx="0" cy="0"/>
          </a:xfrm>
          <a:prstGeom prst="rect">
            <a:avLst/>
          </a:prstGeom>
          <a:noFill/>
          <a:ln w="9525">
            <a:noFill/>
            <a:miter lim="800000"/>
            <a:headEnd/>
            <a:tailEnd/>
          </a:ln>
        </p:spPr>
        <p:txBody>
          <a:bodyPr wrap="none"/>
          <a:lstStyle/>
          <a:p>
            <a:pPr algn="r" eaLnBrk="0" hangingPunct="0"/>
            <a:endParaRPr lang="hu-HU">
              <a:solidFill>
                <a:srgbClr val="000000"/>
              </a:solidFill>
            </a:endParaRPr>
          </a:p>
        </p:txBody>
      </p:sp>
      <p:sp>
        <p:nvSpPr>
          <p:cNvPr id="159824" name="Text Box 81"/>
          <p:cNvSpPr txBox="1">
            <a:spLocks noChangeArrowheads="1"/>
          </p:cNvSpPr>
          <p:nvPr/>
        </p:nvSpPr>
        <p:spPr bwMode="auto">
          <a:xfrm>
            <a:off x="2941638" y="5151438"/>
            <a:ext cx="0" cy="0"/>
          </a:xfrm>
          <a:prstGeom prst="rect">
            <a:avLst/>
          </a:prstGeom>
          <a:noFill/>
          <a:ln w="9525">
            <a:noFill/>
            <a:miter lim="800000"/>
            <a:headEnd/>
            <a:tailEnd/>
          </a:ln>
        </p:spPr>
        <p:txBody>
          <a:bodyPr wrap="none"/>
          <a:lstStyle/>
          <a:p>
            <a:pPr algn="r" eaLnBrk="0" hangingPunct="0"/>
            <a:endParaRPr lang="hu-HU">
              <a:solidFill>
                <a:srgbClr val="000000"/>
              </a:solidFill>
            </a:endParaRPr>
          </a:p>
        </p:txBody>
      </p:sp>
      <p:sp>
        <p:nvSpPr>
          <p:cNvPr id="159825" name="Text Box 82"/>
          <p:cNvSpPr txBox="1">
            <a:spLocks noChangeArrowheads="1"/>
          </p:cNvSpPr>
          <p:nvPr/>
        </p:nvSpPr>
        <p:spPr bwMode="auto">
          <a:xfrm>
            <a:off x="1073150" y="5184775"/>
            <a:ext cx="0" cy="0"/>
          </a:xfrm>
          <a:prstGeom prst="rect">
            <a:avLst/>
          </a:prstGeom>
          <a:noFill/>
          <a:ln w="9525">
            <a:noFill/>
            <a:miter lim="800000"/>
            <a:headEnd/>
            <a:tailEnd/>
          </a:ln>
        </p:spPr>
        <p:txBody>
          <a:bodyPr wrap="none"/>
          <a:lstStyle/>
          <a:p>
            <a:pPr algn="r" eaLnBrk="0" hangingPunct="0"/>
            <a:endParaRPr lang="hu-HU">
              <a:solidFill>
                <a:srgbClr val="000000"/>
              </a:solidFill>
            </a:endParaRPr>
          </a:p>
        </p:txBody>
      </p:sp>
      <p:sp>
        <p:nvSpPr>
          <p:cNvPr id="159826" name="Text Box 83"/>
          <p:cNvSpPr txBox="1">
            <a:spLocks noChangeArrowheads="1"/>
          </p:cNvSpPr>
          <p:nvPr/>
        </p:nvSpPr>
        <p:spPr bwMode="auto">
          <a:xfrm>
            <a:off x="3132138" y="5524500"/>
            <a:ext cx="0" cy="0"/>
          </a:xfrm>
          <a:prstGeom prst="rect">
            <a:avLst/>
          </a:prstGeom>
          <a:noFill/>
          <a:ln w="9525">
            <a:noFill/>
            <a:miter lim="800000"/>
            <a:headEnd/>
            <a:tailEnd/>
          </a:ln>
        </p:spPr>
        <p:txBody>
          <a:bodyPr wrap="none"/>
          <a:lstStyle/>
          <a:p>
            <a:pPr algn="r" eaLnBrk="0" hangingPunct="0"/>
            <a:endParaRPr lang="hu-HU">
              <a:solidFill>
                <a:srgbClr val="000000"/>
              </a:solidFill>
            </a:endParaRPr>
          </a:p>
        </p:txBody>
      </p:sp>
      <p:sp>
        <p:nvSpPr>
          <p:cNvPr id="159827" name="Text Box 84"/>
          <p:cNvSpPr txBox="1">
            <a:spLocks noChangeArrowheads="1"/>
          </p:cNvSpPr>
          <p:nvPr/>
        </p:nvSpPr>
        <p:spPr bwMode="auto">
          <a:xfrm>
            <a:off x="1509713" y="5622925"/>
            <a:ext cx="0" cy="0"/>
          </a:xfrm>
          <a:prstGeom prst="rect">
            <a:avLst/>
          </a:prstGeom>
          <a:noFill/>
          <a:ln w="9525">
            <a:noFill/>
            <a:miter lim="800000"/>
            <a:headEnd/>
            <a:tailEnd/>
          </a:ln>
        </p:spPr>
        <p:txBody>
          <a:bodyPr wrap="none"/>
          <a:lstStyle/>
          <a:p>
            <a:pPr algn="r" eaLnBrk="0" hangingPunct="0"/>
            <a:endParaRPr lang="hu-HU">
              <a:solidFill>
                <a:srgbClr val="000000"/>
              </a:solidFill>
            </a:endParaRPr>
          </a:p>
        </p:txBody>
      </p:sp>
      <p:sp>
        <p:nvSpPr>
          <p:cNvPr id="159828" name="Text Box 85"/>
          <p:cNvSpPr txBox="1">
            <a:spLocks noChangeArrowheads="1"/>
          </p:cNvSpPr>
          <p:nvPr/>
        </p:nvSpPr>
        <p:spPr bwMode="auto">
          <a:xfrm>
            <a:off x="939800" y="5524500"/>
            <a:ext cx="0" cy="0"/>
          </a:xfrm>
          <a:prstGeom prst="rect">
            <a:avLst/>
          </a:prstGeom>
          <a:noFill/>
          <a:ln w="9525">
            <a:noFill/>
            <a:miter lim="800000"/>
            <a:headEnd/>
            <a:tailEnd/>
          </a:ln>
        </p:spPr>
        <p:txBody>
          <a:bodyPr wrap="none"/>
          <a:lstStyle/>
          <a:p>
            <a:pPr algn="r" eaLnBrk="0" hangingPunct="0"/>
            <a:endParaRPr lang="hu-HU">
              <a:solidFill>
                <a:srgbClr val="000000"/>
              </a:solidFill>
            </a:endParaRPr>
          </a:p>
        </p:txBody>
      </p:sp>
      <p:sp>
        <p:nvSpPr>
          <p:cNvPr id="159829" name="AutoShape 94"/>
          <p:cNvSpPr>
            <a:spLocks noChangeArrowheads="1"/>
          </p:cNvSpPr>
          <p:nvPr/>
        </p:nvSpPr>
        <p:spPr bwMode="auto">
          <a:xfrm flipV="1">
            <a:off x="7008813" y="1828800"/>
            <a:ext cx="347662" cy="1920875"/>
          </a:xfrm>
          <a:prstGeom prst="roundRect">
            <a:avLst>
              <a:gd name="adj" fmla="val 96787"/>
            </a:avLst>
          </a:prstGeom>
          <a:solidFill>
            <a:schemeClr val="accent1"/>
          </a:solidFill>
          <a:ln w="9525">
            <a:noFill/>
            <a:round/>
            <a:headEnd/>
            <a:tailEnd/>
          </a:ln>
        </p:spPr>
        <p:txBody>
          <a:bodyPr wrap="none" anchor="ctr"/>
          <a:lstStyle/>
          <a:p>
            <a:endParaRPr lang="hu-HU">
              <a:solidFill>
                <a:srgbClr val="000000"/>
              </a:solidFill>
            </a:endParaRPr>
          </a:p>
        </p:txBody>
      </p:sp>
      <p:sp>
        <p:nvSpPr>
          <p:cNvPr id="159830" name="AutoShape 95" descr="20%-os"/>
          <p:cNvSpPr>
            <a:spLocks noChangeArrowheads="1"/>
          </p:cNvSpPr>
          <p:nvPr/>
        </p:nvSpPr>
        <p:spPr bwMode="auto">
          <a:xfrm flipV="1">
            <a:off x="6589713" y="2054225"/>
            <a:ext cx="346075" cy="1920875"/>
          </a:xfrm>
          <a:prstGeom prst="roundRect">
            <a:avLst>
              <a:gd name="adj" fmla="val 96787"/>
            </a:avLst>
          </a:prstGeom>
          <a:pattFill prst="pct20">
            <a:fgClr>
              <a:schemeClr val="tx2"/>
            </a:fgClr>
            <a:bgClr>
              <a:schemeClr val="bg1"/>
            </a:bgClr>
          </a:pattFill>
          <a:ln w="9525">
            <a:solidFill>
              <a:schemeClr val="tx1"/>
            </a:solidFill>
            <a:round/>
            <a:headEnd/>
            <a:tailEnd/>
          </a:ln>
        </p:spPr>
        <p:txBody>
          <a:bodyPr wrap="none" anchor="ctr"/>
          <a:lstStyle/>
          <a:p>
            <a:endParaRPr lang="hu-HU">
              <a:solidFill>
                <a:srgbClr val="000000"/>
              </a:solidFill>
            </a:endParaRPr>
          </a:p>
        </p:txBody>
      </p:sp>
      <p:sp>
        <p:nvSpPr>
          <p:cNvPr id="159831" name="Rectangle 96"/>
          <p:cNvSpPr>
            <a:spLocks noChangeArrowheads="1"/>
          </p:cNvSpPr>
          <p:nvPr/>
        </p:nvSpPr>
        <p:spPr bwMode="auto">
          <a:xfrm flipV="1">
            <a:off x="6308725" y="2720975"/>
            <a:ext cx="241300" cy="831850"/>
          </a:xfrm>
          <a:prstGeom prst="rect">
            <a:avLst/>
          </a:prstGeom>
          <a:solidFill>
            <a:schemeClr val="tx2"/>
          </a:solidFill>
          <a:ln w="9525">
            <a:solidFill>
              <a:schemeClr val="tx2"/>
            </a:solidFill>
            <a:miter lim="800000"/>
            <a:headEnd/>
            <a:tailEnd/>
          </a:ln>
        </p:spPr>
        <p:txBody>
          <a:bodyPr wrap="none" anchor="ctr"/>
          <a:lstStyle/>
          <a:p>
            <a:endParaRPr lang="hu-HU">
              <a:solidFill>
                <a:srgbClr val="000000"/>
              </a:solidFill>
            </a:endParaRPr>
          </a:p>
        </p:txBody>
      </p:sp>
      <p:sp>
        <p:nvSpPr>
          <p:cNvPr id="159832" name="Text Box 97"/>
          <p:cNvSpPr txBox="1">
            <a:spLocks noChangeArrowheads="1"/>
          </p:cNvSpPr>
          <p:nvPr/>
        </p:nvSpPr>
        <p:spPr bwMode="auto">
          <a:xfrm>
            <a:off x="7797800" y="1695450"/>
            <a:ext cx="0" cy="0"/>
          </a:xfrm>
          <a:prstGeom prst="rect">
            <a:avLst/>
          </a:prstGeom>
          <a:noFill/>
          <a:ln w="9525">
            <a:noFill/>
            <a:miter lim="800000"/>
            <a:headEnd/>
            <a:tailEnd/>
          </a:ln>
        </p:spPr>
        <p:txBody>
          <a:bodyPr wrap="none"/>
          <a:lstStyle/>
          <a:p>
            <a:pPr algn="r" eaLnBrk="0" hangingPunct="0"/>
            <a:endParaRPr lang="hu-HU">
              <a:solidFill>
                <a:srgbClr val="000000"/>
              </a:solidFill>
            </a:endParaRPr>
          </a:p>
        </p:txBody>
      </p:sp>
      <p:sp>
        <p:nvSpPr>
          <p:cNvPr id="159833" name="Text Box 98"/>
          <p:cNvSpPr txBox="1">
            <a:spLocks noChangeArrowheads="1"/>
          </p:cNvSpPr>
          <p:nvPr/>
        </p:nvSpPr>
        <p:spPr bwMode="auto">
          <a:xfrm>
            <a:off x="6869113" y="1925638"/>
            <a:ext cx="0" cy="0"/>
          </a:xfrm>
          <a:prstGeom prst="rect">
            <a:avLst/>
          </a:prstGeom>
          <a:noFill/>
          <a:ln w="9525">
            <a:noFill/>
            <a:miter lim="800000"/>
            <a:headEnd/>
            <a:tailEnd/>
          </a:ln>
        </p:spPr>
        <p:txBody>
          <a:bodyPr wrap="none"/>
          <a:lstStyle/>
          <a:p>
            <a:pPr algn="r" eaLnBrk="0" hangingPunct="0"/>
            <a:endParaRPr lang="hu-HU">
              <a:solidFill>
                <a:srgbClr val="000000"/>
              </a:solidFill>
            </a:endParaRPr>
          </a:p>
        </p:txBody>
      </p:sp>
      <p:sp>
        <p:nvSpPr>
          <p:cNvPr id="159834" name="Text Box 100"/>
          <p:cNvSpPr txBox="1">
            <a:spLocks noChangeArrowheads="1"/>
          </p:cNvSpPr>
          <p:nvPr/>
        </p:nvSpPr>
        <p:spPr bwMode="auto">
          <a:xfrm>
            <a:off x="6662738" y="5495925"/>
            <a:ext cx="0" cy="0"/>
          </a:xfrm>
          <a:prstGeom prst="rect">
            <a:avLst/>
          </a:prstGeom>
          <a:noFill/>
          <a:ln w="9525">
            <a:noFill/>
            <a:miter lim="800000"/>
            <a:headEnd/>
            <a:tailEnd/>
          </a:ln>
        </p:spPr>
        <p:txBody>
          <a:bodyPr wrap="none"/>
          <a:lstStyle/>
          <a:p>
            <a:pPr algn="r" eaLnBrk="0" hangingPunct="0"/>
            <a:r>
              <a:rPr lang="en-US" sz="1900">
                <a:solidFill>
                  <a:srgbClr val="000000"/>
                </a:solidFill>
                <a:latin typeface="Arial" pitchFamily="34" charset="0"/>
              </a:rPr>
              <a:t>PL-3 kináz</a:t>
            </a:r>
            <a:endParaRPr lang="en-US">
              <a:solidFill>
                <a:srgbClr val="000000"/>
              </a:solidFill>
            </a:endParaRPr>
          </a:p>
        </p:txBody>
      </p:sp>
      <p:sp>
        <p:nvSpPr>
          <p:cNvPr id="159835" name="Text Box 101"/>
          <p:cNvSpPr txBox="1">
            <a:spLocks noChangeArrowheads="1"/>
          </p:cNvSpPr>
          <p:nvPr/>
        </p:nvSpPr>
        <p:spPr bwMode="auto">
          <a:xfrm>
            <a:off x="8704263" y="5870575"/>
            <a:ext cx="0" cy="0"/>
          </a:xfrm>
          <a:prstGeom prst="rect">
            <a:avLst/>
          </a:prstGeom>
          <a:noFill/>
          <a:ln w="9525">
            <a:noFill/>
            <a:miter lim="800000"/>
            <a:headEnd/>
            <a:tailEnd/>
          </a:ln>
        </p:spPr>
        <p:txBody>
          <a:bodyPr wrap="none"/>
          <a:lstStyle/>
          <a:p>
            <a:pPr algn="r" eaLnBrk="0" hangingPunct="0"/>
            <a:r>
              <a:rPr lang="en-US" sz="1900">
                <a:solidFill>
                  <a:srgbClr val="000000"/>
                </a:solidFill>
                <a:latin typeface="Arial" pitchFamily="34" charset="0"/>
              </a:rPr>
              <a:t>Y: tirozin</a:t>
            </a:r>
            <a:endParaRPr lang="en-US">
              <a:solidFill>
                <a:srgbClr val="000000"/>
              </a:solidFill>
            </a:endParaRPr>
          </a:p>
        </p:txBody>
      </p:sp>
      <p:sp>
        <p:nvSpPr>
          <p:cNvPr id="159836" name="Oval 102"/>
          <p:cNvSpPr>
            <a:spLocks noChangeArrowheads="1"/>
          </p:cNvSpPr>
          <p:nvPr/>
        </p:nvSpPr>
        <p:spPr bwMode="auto">
          <a:xfrm>
            <a:off x="7618413" y="6024563"/>
            <a:ext cx="134937" cy="131762"/>
          </a:xfrm>
          <a:prstGeom prst="ellipse">
            <a:avLst/>
          </a:prstGeom>
          <a:solidFill>
            <a:schemeClr val="tx2"/>
          </a:solidFill>
          <a:ln w="9525">
            <a:solidFill>
              <a:schemeClr val="tx2"/>
            </a:solidFill>
            <a:round/>
            <a:headEnd/>
            <a:tailEnd/>
          </a:ln>
        </p:spPr>
        <p:txBody>
          <a:bodyPr wrap="none" anchor="ctr"/>
          <a:lstStyle/>
          <a:p>
            <a:endParaRPr lang="hu-HU">
              <a:solidFill>
                <a:srgbClr val="000000"/>
              </a:solidFill>
            </a:endParaRPr>
          </a:p>
        </p:txBody>
      </p:sp>
      <p:sp>
        <p:nvSpPr>
          <p:cNvPr id="159837" name="Text Box 103"/>
          <p:cNvSpPr txBox="1">
            <a:spLocks noChangeArrowheads="1"/>
          </p:cNvSpPr>
          <p:nvPr/>
        </p:nvSpPr>
        <p:spPr bwMode="auto">
          <a:xfrm>
            <a:off x="2001838" y="438150"/>
            <a:ext cx="0" cy="0"/>
          </a:xfrm>
          <a:prstGeom prst="rect">
            <a:avLst/>
          </a:prstGeom>
          <a:noFill/>
          <a:ln w="9525">
            <a:noFill/>
            <a:miter lim="800000"/>
            <a:headEnd/>
            <a:tailEnd/>
          </a:ln>
        </p:spPr>
        <p:txBody>
          <a:bodyPr wrap="none"/>
          <a:lstStyle/>
          <a:p>
            <a:pPr algn="r" eaLnBrk="0" hangingPunct="0"/>
            <a:r>
              <a:rPr lang="en-US" sz="2500" b="1">
                <a:solidFill>
                  <a:srgbClr val="000000"/>
                </a:solidFill>
                <a:latin typeface="Arial" pitchFamily="34" charset="0"/>
              </a:rPr>
              <a:t>BCR</a:t>
            </a:r>
            <a:endParaRPr lang="en-US" b="1">
              <a:solidFill>
                <a:srgbClr val="000000"/>
              </a:solidFill>
            </a:endParaRPr>
          </a:p>
        </p:txBody>
      </p:sp>
      <p:sp>
        <p:nvSpPr>
          <p:cNvPr id="159838" name="Oval 104"/>
          <p:cNvSpPr>
            <a:spLocks noChangeArrowheads="1"/>
          </p:cNvSpPr>
          <p:nvPr/>
        </p:nvSpPr>
        <p:spPr bwMode="auto">
          <a:xfrm>
            <a:off x="6465888" y="3643313"/>
            <a:ext cx="134937" cy="131762"/>
          </a:xfrm>
          <a:prstGeom prst="ellipse">
            <a:avLst/>
          </a:prstGeom>
          <a:solidFill>
            <a:schemeClr val="tx2"/>
          </a:solidFill>
          <a:ln w="9525">
            <a:solidFill>
              <a:schemeClr val="tx2"/>
            </a:solidFill>
            <a:round/>
            <a:headEnd/>
            <a:tailEnd/>
          </a:ln>
        </p:spPr>
        <p:txBody>
          <a:bodyPr wrap="none" anchor="ctr"/>
          <a:lstStyle/>
          <a:p>
            <a:endParaRPr lang="hu-HU">
              <a:solidFill>
                <a:srgbClr val="000000"/>
              </a:solidFill>
            </a:endParaRPr>
          </a:p>
        </p:txBody>
      </p:sp>
      <p:sp>
        <p:nvSpPr>
          <p:cNvPr id="159839" name="Oval 105"/>
          <p:cNvSpPr>
            <a:spLocks noChangeArrowheads="1"/>
          </p:cNvSpPr>
          <p:nvPr/>
        </p:nvSpPr>
        <p:spPr bwMode="auto">
          <a:xfrm>
            <a:off x="6745288" y="3971925"/>
            <a:ext cx="134937" cy="133350"/>
          </a:xfrm>
          <a:prstGeom prst="ellipse">
            <a:avLst/>
          </a:prstGeom>
          <a:solidFill>
            <a:schemeClr val="tx2"/>
          </a:solidFill>
          <a:ln w="9525">
            <a:solidFill>
              <a:schemeClr val="tx2"/>
            </a:solidFill>
            <a:round/>
            <a:headEnd/>
            <a:tailEnd/>
          </a:ln>
        </p:spPr>
        <p:txBody>
          <a:bodyPr wrap="none" anchor="ctr"/>
          <a:lstStyle/>
          <a:p>
            <a:endParaRPr lang="hu-HU">
              <a:solidFill>
                <a:srgbClr val="000000"/>
              </a:solidFill>
            </a:endParaRPr>
          </a:p>
        </p:txBody>
      </p:sp>
      <p:sp>
        <p:nvSpPr>
          <p:cNvPr id="159840" name="Rectangle 106" descr="5%-os"/>
          <p:cNvSpPr>
            <a:spLocks noChangeArrowheads="1"/>
          </p:cNvSpPr>
          <p:nvPr/>
        </p:nvSpPr>
        <p:spPr bwMode="auto">
          <a:xfrm flipV="1">
            <a:off x="7500938" y="2357438"/>
            <a:ext cx="144462" cy="1371600"/>
          </a:xfrm>
          <a:prstGeom prst="rect">
            <a:avLst/>
          </a:prstGeom>
          <a:pattFill prst="pct5">
            <a:fgClr>
              <a:schemeClr val="tx2"/>
            </a:fgClr>
            <a:bgClr>
              <a:schemeClr val="bg1"/>
            </a:bgClr>
          </a:pattFill>
          <a:ln w="9525">
            <a:solidFill>
              <a:schemeClr val="tx1"/>
            </a:solidFill>
            <a:miter lim="800000"/>
            <a:headEnd/>
            <a:tailEnd/>
          </a:ln>
        </p:spPr>
        <p:txBody>
          <a:bodyPr wrap="none" anchor="ctr"/>
          <a:lstStyle/>
          <a:p>
            <a:endParaRPr lang="hu-HU">
              <a:solidFill>
                <a:srgbClr val="000000"/>
              </a:solidFill>
            </a:endParaRPr>
          </a:p>
        </p:txBody>
      </p:sp>
      <p:sp>
        <p:nvSpPr>
          <p:cNvPr id="159841" name="Text Box 107"/>
          <p:cNvSpPr txBox="1">
            <a:spLocks noChangeArrowheads="1"/>
          </p:cNvSpPr>
          <p:nvPr/>
        </p:nvSpPr>
        <p:spPr bwMode="auto">
          <a:xfrm>
            <a:off x="8278813" y="2271713"/>
            <a:ext cx="0" cy="0"/>
          </a:xfrm>
          <a:prstGeom prst="rect">
            <a:avLst/>
          </a:prstGeom>
          <a:noFill/>
          <a:ln w="9525">
            <a:noFill/>
            <a:miter lim="800000"/>
            <a:headEnd/>
            <a:tailEnd/>
          </a:ln>
        </p:spPr>
        <p:txBody>
          <a:bodyPr wrap="none"/>
          <a:lstStyle/>
          <a:p>
            <a:pPr algn="r" eaLnBrk="0" hangingPunct="0"/>
            <a:endParaRPr lang="hu-HU">
              <a:solidFill>
                <a:srgbClr val="000000"/>
              </a:solidFill>
            </a:endParaRPr>
          </a:p>
        </p:txBody>
      </p:sp>
      <p:sp>
        <p:nvSpPr>
          <p:cNvPr id="159842" name="Freeform 108"/>
          <p:cNvSpPr>
            <a:spLocks/>
          </p:cNvSpPr>
          <p:nvPr/>
        </p:nvSpPr>
        <p:spPr bwMode="auto">
          <a:xfrm>
            <a:off x="6276975" y="4257675"/>
            <a:ext cx="796925" cy="944563"/>
          </a:xfrm>
          <a:custGeom>
            <a:avLst/>
            <a:gdLst>
              <a:gd name="T0" fmla="*/ 0 w 502"/>
              <a:gd name="T1" fmla="*/ 1496973388 h 595"/>
              <a:gd name="T2" fmla="*/ 168851271 w 502"/>
              <a:gd name="T3" fmla="*/ 1423889641 h 595"/>
              <a:gd name="T4" fmla="*/ 126007831 w 502"/>
              <a:gd name="T5" fmla="*/ 1388607450 h 595"/>
              <a:gd name="T6" fmla="*/ 1262599165 w 502"/>
              <a:gd name="T7" fmla="*/ 35282204 h 595"/>
              <a:gd name="T8" fmla="*/ 1219755725 w 502"/>
              <a:gd name="T9" fmla="*/ 0 h 595"/>
              <a:gd name="T10" fmla="*/ 83165955 w 502"/>
              <a:gd name="T11" fmla="*/ 1355844621 h 595"/>
              <a:gd name="T12" fmla="*/ 40322503 w 502"/>
              <a:gd name="T13" fmla="*/ 1320562429 h 595"/>
              <a:gd name="T14" fmla="*/ 0 w 502"/>
              <a:gd name="T15" fmla="*/ 1496973388 h 595"/>
              <a:gd name="T16" fmla="*/ 0 60000 65536"/>
              <a:gd name="T17" fmla="*/ 0 60000 65536"/>
              <a:gd name="T18" fmla="*/ 0 60000 65536"/>
              <a:gd name="T19" fmla="*/ 0 60000 65536"/>
              <a:gd name="T20" fmla="*/ 0 60000 65536"/>
              <a:gd name="T21" fmla="*/ 0 60000 65536"/>
              <a:gd name="T22" fmla="*/ 0 60000 65536"/>
              <a:gd name="T23" fmla="*/ 0 60000 65536"/>
              <a:gd name="T24" fmla="*/ 0 w 502"/>
              <a:gd name="T25" fmla="*/ 0 h 595"/>
              <a:gd name="T26" fmla="*/ 502 w 502"/>
              <a:gd name="T27" fmla="*/ 595 h 59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2" h="595">
                <a:moveTo>
                  <a:pt x="0" y="594"/>
                </a:moveTo>
                <a:lnTo>
                  <a:pt x="67" y="565"/>
                </a:lnTo>
                <a:lnTo>
                  <a:pt x="50" y="551"/>
                </a:lnTo>
                <a:lnTo>
                  <a:pt x="501" y="14"/>
                </a:lnTo>
                <a:lnTo>
                  <a:pt x="484" y="0"/>
                </a:lnTo>
                <a:lnTo>
                  <a:pt x="33" y="538"/>
                </a:lnTo>
                <a:lnTo>
                  <a:pt x="16" y="524"/>
                </a:lnTo>
                <a:lnTo>
                  <a:pt x="0" y="594"/>
                </a:lnTo>
              </a:path>
            </a:pathLst>
          </a:custGeom>
          <a:solidFill>
            <a:schemeClr val="tx2"/>
          </a:solidFill>
          <a:ln w="9525" cap="flat" cmpd="sng">
            <a:solidFill>
              <a:schemeClr val="tx2"/>
            </a:solidFill>
            <a:prstDash val="solid"/>
            <a:round/>
            <a:headEnd/>
            <a:tailEnd/>
          </a:ln>
        </p:spPr>
        <p:txBody>
          <a:bodyPr/>
          <a:lstStyle/>
          <a:p>
            <a:pPr algn="ctr" eaLnBrk="0" hangingPunct="0"/>
            <a:endParaRPr lang="hu-HU">
              <a:solidFill>
                <a:srgbClr val="FFFF00"/>
              </a:solidFill>
              <a:latin typeface="Comic Sans MS" pitchFamily="66" charset="0"/>
            </a:endParaRPr>
          </a:p>
        </p:txBody>
      </p:sp>
      <p:sp>
        <p:nvSpPr>
          <p:cNvPr id="159843" name="Text Box 109"/>
          <p:cNvSpPr txBox="1">
            <a:spLocks noChangeArrowheads="1"/>
          </p:cNvSpPr>
          <p:nvPr/>
        </p:nvSpPr>
        <p:spPr bwMode="auto">
          <a:xfrm>
            <a:off x="6108700" y="4191000"/>
            <a:ext cx="0" cy="0"/>
          </a:xfrm>
          <a:prstGeom prst="rect">
            <a:avLst/>
          </a:prstGeom>
          <a:noFill/>
          <a:ln w="9525">
            <a:noFill/>
            <a:miter lim="800000"/>
            <a:headEnd/>
            <a:tailEnd/>
          </a:ln>
        </p:spPr>
        <p:txBody>
          <a:bodyPr wrap="none"/>
          <a:lstStyle/>
          <a:p>
            <a:pPr algn="r" eaLnBrk="0" hangingPunct="0"/>
            <a:r>
              <a:rPr lang="en-US" sz="1900">
                <a:solidFill>
                  <a:srgbClr val="000000"/>
                </a:solidFill>
                <a:latin typeface="Arial" pitchFamily="34" charset="0"/>
              </a:rPr>
              <a:t>Src</a:t>
            </a:r>
            <a:endParaRPr lang="en-US">
              <a:solidFill>
                <a:srgbClr val="000000"/>
              </a:solidFill>
            </a:endParaRPr>
          </a:p>
        </p:txBody>
      </p:sp>
      <p:sp>
        <p:nvSpPr>
          <p:cNvPr id="159844" name="Freeform 110"/>
          <p:cNvSpPr>
            <a:spLocks/>
          </p:cNvSpPr>
          <p:nvPr/>
        </p:nvSpPr>
        <p:spPr bwMode="auto">
          <a:xfrm>
            <a:off x="6226175" y="3905250"/>
            <a:ext cx="236538" cy="201613"/>
          </a:xfrm>
          <a:custGeom>
            <a:avLst/>
            <a:gdLst>
              <a:gd name="T0" fmla="*/ 372983860 w 149"/>
              <a:gd name="T1" fmla="*/ 0 h 127"/>
              <a:gd name="T2" fmla="*/ 297379044 w 149"/>
              <a:gd name="T3" fmla="*/ 168851690 h 127"/>
              <a:gd name="T4" fmla="*/ 262096796 w 149"/>
              <a:gd name="T5" fmla="*/ 126008144 h 127"/>
              <a:gd name="T6" fmla="*/ 35282260 w 149"/>
              <a:gd name="T7" fmla="*/ 317540498 h 127"/>
              <a:gd name="T8" fmla="*/ 0 w 149"/>
              <a:gd name="T9" fmla="*/ 277217908 h 127"/>
              <a:gd name="T10" fmla="*/ 226814548 w 149"/>
              <a:gd name="T11" fmla="*/ 85685529 h 127"/>
              <a:gd name="T12" fmla="*/ 191532251 w 149"/>
              <a:gd name="T13" fmla="*/ 45362927 h 127"/>
              <a:gd name="T14" fmla="*/ 372983860 w 149"/>
              <a:gd name="T15" fmla="*/ 0 h 127"/>
              <a:gd name="T16" fmla="*/ 0 60000 65536"/>
              <a:gd name="T17" fmla="*/ 0 60000 65536"/>
              <a:gd name="T18" fmla="*/ 0 60000 65536"/>
              <a:gd name="T19" fmla="*/ 0 60000 65536"/>
              <a:gd name="T20" fmla="*/ 0 60000 65536"/>
              <a:gd name="T21" fmla="*/ 0 60000 65536"/>
              <a:gd name="T22" fmla="*/ 0 60000 65536"/>
              <a:gd name="T23" fmla="*/ 0 60000 65536"/>
              <a:gd name="T24" fmla="*/ 0 w 149"/>
              <a:gd name="T25" fmla="*/ 0 h 127"/>
              <a:gd name="T26" fmla="*/ 149 w 149"/>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9" h="127">
                <a:moveTo>
                  <a:pt x="148" y="0"/>
                </a:moveTo>
                <a:lnTo>
                  <a:pt x="118" y="67"/>
                </a:lnTo>
                <a:lnTo>
                  <a:pt x="104" y="50"/>
                </a:lnTo>
                <a:lnTo>
                  <a:pt x="14" y="126"/>
                </a:lnTo>
                <a:lnTo>
                  <a:pt x="0" y="110"/>
                </a:lnTo>
                <a:lnTo>
                  <a:pt x="90" y="34"/>
                </a:lnTo>
                <a:lnTo>
                  <a:pt x="76" y="18"/>
                </a:lnTo>
                <a:lnTo>
                  <a:pt x="148" y="0"/>
                </a:lnTo>
              </a:path>
            </a:pathLst>
          </a:custGeom>
          <a:solidFill>
            <a:schemeClr val="tx2"/>
          </a:solidFill>
          <a:ln w="9525" cap="flat" cmpd="sng">
            <a:solidFill>
              <a:schemeClr val="tx2"/>
            </a:solidFill>
            <a:prstDash val="solid"/>
            <a:round/>
            <a:headEnd/>
            <a:tailEnd/>
          </a:ln>
        </p:spPr>
        <p:txBody>
          <a:bodyPr/>
          <a:lstStyle/>
          <a:p>
            <a:pPr algn="ctr" eaLnBrk="0" hangingPunct="0"/>
            <a:endParaRPr lang="hu-HU">
              <a:solidFill>
                <a:srgbClr val="FFFF00"/>
              </a:solidFill>
              <a:latin typeface="Comic Sans MS" pitchFamily="66" charset="0"/>
            </a:endParaRPr>
          </a:p>
        </p:txBody>
      </p:sp>
      <p:sp>
        <p:nvSpPr>
          <p:cNvPr id="159845" name="Text Box 112"/>
          <p:cNvSpPr txBox="1">
            <a:spLocks noChangeArrowheads="1"/>
          </p:cNvSpPr>
          <p:nvPr/>
        </p:nvSpPr>
        <p:spPr bwMode="auto">
          <a:xfrm>
            <a:off x="6643688" y="1143000"/>
            <a:ext cx="777875" cy="457200"/>
          </a:xfrm>
          <a:prstGeom prst="rect">
            <a:avLst/>
          </a:prstGeom>
          <a:solidFill>
            <a:schemeClr val="tx1"/>
          </a:solidFill>
          <a:ln w="9525">
            <a:noFill/>
            <a:miter lim="800000"/>
            <a:headEnd/>
            <a:tailEnd/>
          </a:ln>
        </p:spPr>
        <p:txBody>
          <a:bodyPr wrap="none">
            <a:spAutoFit/>
          </a:bodyPr>
          <a:lstStyle/>
          <a:p>
            <a:r>
              <a:rPr lang="hu-HU" b="1">
                <a:solidFill>
                  <a:srgbClr val="FFFFFF"/>
                </a:solidFill>
              </a:rPr>
              <a:t>CR2</a:t>
            </a:r>
          </a:p>
        </p:txBody>
      </p:sp>
      <p:sp>
        <p:nvSpPr>
          <p:cNvPr id="159846" name="Text Box 113"/>
          <p:cNvSpPr txBox="1">
            <a:spLocks noChangeArrowheads="1"/>
          </p:cNvSpPr>
          <p:nvPr/>
        </p:nvSpPr>
        <p:spPr bwMode="auto">
          <a:xfrm>
            <a:off x="5500688" y="214313"/>
            <a:ext cx="2841625" cy="461962"/>
          </a:xfrm>
          <a:prstGeom prst="rect">
            <a:avLst/>
          </a:prstGeom>
          <a:solidFill>
            <a:schemeClr val="folHlink"/>
          </a:solidFill>
          <a:ln w="9525">
            <a:noFill/>
            <a:miter lim="800000"/>
            <a:headEnd/>
            <a:tailEnd/>
          </a:ln>
        </p:spPr>
        <p:txBody>
          <a:bodyPr wrap="none">
            <a:spAutoFit/>
          </a:bodyPr>
          <a:lstStyle/>
          <a:p>
            <a:r>
              <a:rPr lang="hu-HU" b="1">
                <a:solidFill>
                  <a:srgbClr val="000000"/>
                </a:solidFill>
              </a:rPr>
              <a:t>Pozitív kostimuláció</a:t>
            </a:r>
          </a:p>
        </p:txBody>
      </p:sp>
      <p:sp>
        <p:nvSpPr>
          <p:cNvPr id="120" name="Téglalap 119"/>
          <p:cNvSpPr/>
          <p:nvPr/>
        </p:nvSpPr>
        <p:spPr>
          <a:xfrm>
            <a:off x="5357813" y="0"/>
            <a:ext cx="407193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0" hangingPunct="0">
              <a:defRPr/>
            </a:pPr>
            <a:endParaRPr lang="en-US" dirty="0">
              <a:solidFill>
                <a:srgbClr val="000000"/>
              </a:solidFill>
              <a:latin typeface="Symbol" pitchFamily="18" charset="2"/>
            </a:endParaRPr>
          </a:p>
        </p:txBody>
      </p:sp>
      <p:sp>
        <p:nvSpPr>
          <p:cNvPr id="159848" name="Téglalap 120"/>
          <p:cNvSpPr>
            <a:spLocks noChangeArrowheads="1"/>
          </p:cNvSpPr>
          <p:nvPr/>
        </p:nvSpPr>
        <p:spPr bwMode="auto">
          <a:xfrm>
            <a:off x="3571875" y="4286250"/>
            <a:ext cx="731838" cy="461963"/>
          </a:xfrm>
          <a:prstGeom prst="rect">
            <a:avLst/>
          </a:prstGeom>
          <a:noFill/>
          <a:ln w="9525">
            <a:noFill/>
            <a:miter lim="800000"/>
            <a:headEnd/>
            <a:tailEnd/>
          </a:ln>
        </p:spPr>
        <p:txBody>
          <a:bodyPr wrap="none">
            <a:spAutoFit/>
          </a:bodyPr>
          <a:lstStyle/>
          <a:p>
            <a:pPr algn="r" eaLnBrk="0" hangingPunct="0"/>
            <a:r>
              <a:rPr lang="en-US">
                <a:solidFill>
                  <a:srgbClr val="000000"/>
                </a:solidFill>
                <a:latin typeface="Arial" pitchFamily="34" charset="0"/>
              </a:rPr>
              <a:t>Ig-ß</a:t>
            </a:r>
            <a:endParaRPr lang="en-US">
              <a:solidFill>
                <a:srgbClr val="000000"/>
              </a:solidFill>
            </a:endParaRPr>
          </a:p>
        </p:txBody>
      </p:sp>
      <p:sp>
        <p:nvSpPr>
          <p:cNvPr id="159849" name="Téglalap 121"/>
          <p:cNvSpPr>
            <a:spLocks noChangeArrowheads="1"/>
          </p:cNvSpPr>
          <p:nvPr/>
        </p:nvSpPr>
        <p:spPr bwMode="auto">
          <a:xfrm>
            <a:off x="4071938" y="3857625"/>
            <a:ext cx="738187" cy="461963"/>
          </a:xfrm>
          <a:prstGeom prst="rect">
            <a:avLst/>
          </a:prstGeom>
          <a:noFill/>
          <a:ln w="9525">
            <a:noFill/>
            <a:miter lim="800000"/>
            <a:headEnd/>
            <a:tailEnd/>
          </a:ln>
        </p:spPr>
        <p:txBody>
          <a:bodyPr wrap="none">
            <a:spAutoFit/>
          </a:bodyPr>
          <a:lstStyle/>
          <a:p>
            <a:pPr algn="r" eaLnBrk="0" hangingPunct="0"/>
            <a:r>
              <a:rPr lang="en-US">
                <a:solidFill>
                  <a:srgbClr val="000000"/>
                </a:solidFill>
                <a:latin typeface="Arial" pitchFamily="34" charset="0"/>
              </a:rPr>
              <a:t>Ig-</a:t>
            </a:r>
            <a:r>
              <a:rPr lang="hu-HU">
                <a:solidFill>
                  <a:srgbClr val="000000"/>
                </a:solidFill>
                <a:latin typeface="Symbol" pitchFamily="18" charset="2"/>
              </a:rPr>
              <a:t>a</a:t>
            </a:r>
            <a:endParaRPr lang="en-US">
              <a:solidFill>
                <a:srgbClr val="000000"/>
              </a:solidFill>
              <a:latin typeface="Symbol" pitchFamily="18" charset="2"/>
            </a:endParaRPr>
          </a:p>
        </p:txBody>
      </p:sp>
      <p:sp>
        <p:nvSpPr>
          <p:cNvPr id="159850" name="Téglalap 122"/>
          <p:cNvSpPr>
            <a:spLocks noChangeArrowheads="1"/>
          </p:cNvSpPr>
          <p:nvPr/>
        </p:nvSpPr>
        <p:spPr bwMode="auto">
          <a:xfrm>
            <a:off x="1214438" y="3786188"/>
            <a:ext cx="738187" cy="461962"/>
          </a:xfrm>
          <a:prstGeom prst="rect">
            <a:avLst/>
          </a:prstGeom>
          <a:noFill/>
          <a:ln w="9525">
            <a:noFill/>
            <a:miter lim="800000"/>
            <a:headEnd/>
            <a:tailEnd/>
          </a:ln>
        </p:spPr>
        <p:txBody>
          <a:bodyPr wrap="none">
            <a:spAutoFit/>
          </a:bodyPr>
          <a:lstStyle/>
          <a:p>
            <a:pPr algn="r" eaLnBrk="0" hangingPunct="0"/>
            <a:r>
              <a:rPr lang="en-US">
                <a:solidFill>
                  <a:srgbClr val="000000"/>
                </a:solidFill>
                <a:latin typeface="Arial" pitchFamily="34" charset="0"/>
              </a:rPr>
              <a:t>Ig-</a:t>
            </a:r>
            <a:r>
              <a:rPr lang="hu-HU">
                <a:solidFill>
                  <a:srgbClr val="000000"/>
                </a:solidFill>
                <a:latin typeface="Symbol" pitchFamily="18" charset="2"/>
              </a:rPr>
              <a:t>a</a:t>
            </a:r>
            <a:endParaRPr lang="en-US">
              <a:solidFill>
                <a:srgbClr val="000000"/>
              </a:solidFill>
              <a:latin typeface="Symbol" pitchFamily="18" charset="2"/>
            </a:endParaRPr>
          </a:p>
        </p:txBody>
      </p:sp>
      <p:sp>
        <p:nvSpPr>
          <p:cNvPr id="159851" name="Téglalap 123"/>
          <p:cNvSpPr>
            <a:spLocks noChangeArrowheads="1"/>
          </p:cNvSpPr>
          <p:nvPr/>
        </p:nvSpPr>
        <p:spPr bwMode="auto">
          <a:xfrm>
            <a:off x="2000250" y="4143375"/>
            <a:ext cx="731838" cy="461963"/>
          </a:xfrm>
          <a:prstGeom prst="rect">
            <a:avLst/>
          </a:prstGeom>
          <a:noFill/>
          <a:ln w="9525">
            <a:noFill/>
            <a:miter lim="800000"/>
            <a:headEnd/>
            <a:tailEnd/>
          </a:ln>
        </p:spPr>
        <p:txBody>
          <a:bodyPr wrap="none">
            <a:spAutoFit/>
          </a:bodyPr>
          <a:lstStyle/>
          <a:p>
            <a:pPr algn="r" eaLnBrk="0" hangingPunct="0"/>
            <a:r>
              <a:rPr lang="en-US">
                <a:solidFill>
                  <a:srgbClr val="000000"/>
                </a:solidFill>
                <a:latin typeface="Arial" pitchFamily="34" charset="0"/>
              </a:rPr>
              <a:t>Ig-ß</a:t>
            </a:r>
            <a:endParaRPr lang="en-US">
              <a:solidFill>
                <a:srgbClr val="000000"/>
              </a:solidFill>
            </a:endParaRPr>
          </a:p>
        </p:txBody>
      </p:sp>
      <p:sp>
        <p:nvSpPr>
          <p:cNvPr id="159852" name="Szövegdoboz 124"/>
          <p:cNvSpPr txBox="1">
            <a:spLocks noChangeArrowheads="1"/>
          </p:cNvSpPr>
          <p:nvPr/>
        </p:nvSpPr>
        <p:spPr bwMode="auto">
          <a:xfrm>
            <a:off x="1246188" y="5500688"/>
            <a:ext cx="5989637" cy="461962"/>
          </a:xfrm>
          <a:prstGeom prst="rect">
            <a:avLst/>
          </a:prstGeom>
          <a:noFill/>
          <a:ln w="9525">
            <a:noFill/>
            <a:miter lim="800000"/>
            <a:headEnd/>
            <a:tailEnd/>
          </a:ln>
        </p:spPr>
        <p:txBody>
          <a:bodyPr wrap="none">
            <a:spAutoFit/>
          </a:bodyPr>
          <a:lstStyle/>
          <a:p>
            <a:pPr algn="ctr" eaLnBrk="0" hangingPunct="0"/>
            <a:r>
              <a:rPr lang="hu-HU">
                <a:solidFill>
                  <a:srgbClr val="000000"/>
                </a:solidFill>
                <a:latin typeface="Comic Sans MS" pitchFamily="66" charset="0"/>
              </a:rPr>
              <a:t>B sejt felszíni Ig</a:t>
            </a:r>
            <a:r>
              <a:rPr lang="en-US">
                <a:solidFill>
                  <a:srgbClr val="000000"/>
                </a:solidFill>
                <a:latin typeface="Comic Sans MS" pitchFamily="66" charset="0"/>
              </a:rPr>
              <a:t>=</a:t>
            </a:r>
            <a:r>
              <a:rPr lang="hu-HU">
                <a:solidFill>
                  <a:srgbClr val="000000"/>
                </a:solidFill>
                <a:latin typeface="Comic Sans MS" pitchFamily="66" charset="0"/>
              </a:rPr>
              <a:t> B sejt receptor (BCR)</a:t>
            </a:r>
            <a:endParaRPr lang="en-US">
              <a:solidFill>
                <a:srgbClr val="000000"/>
              </a:solidFill>
              <a:latin typeface="Comic Sans MS" pitchFamily="66" charset="0"/>
            </a:endParaRPr>
          </a:p>
        </p:txBody>
      </p:sp>
      <p:sp>
        <p:nvSpPr>
          <p:cNvPr id="159853" name="Szövegdoboz 125"/>
          <p:cNvSpPr txBox="1">
            <a:spLocks noChangeArrowheads="1"/>
          </p:cNvSpPr>
          <p:nvPr/>
        </p:nvSpPr>
        <p:spPr bwMode="auto">
          <a:xfrm>
            <a:off x="4857750" y="1500188"/>
            <a:ext cx="2757488" cy="461962"/>
          </a:xfrm>
          <a:prstGeom prst="rect">
            <a:avLst/>
          </a:prstGeom>
          <a:noFill/>
          <a:ln w="9525">
            <a:noFill/>
            <a:miter lim="800000"/>
            <a:headEnd/>
            <a:tailEnd/>
          </a:ln>
        </p:spPr>
        <p:txBody>
          <a:bodyPr wrap="none">
            <a:spAutoFit/>
          </a:bodyPr>
          <a:lstStyle/>
          <a:p>
            <a:pPr algn="ctr" eaLnBrk="0" hangingPunct="0"/>
            <a:r>
              <a:rPr lang="en-US">
                <a:solidFill>
                  <a:srgbClr val="000000"/>
                </a:solidFill>
                <a:latin typeface="Comic Sans MS" pitchFamily="66" charset="0"/>
              </a:rPr>
              <a:t>~ 10</a:t>
            </a:r>
            <a:r>
              <a:rPr lang="en-US" baseline="30000">
                <a:solidFill>
                  <a:srgbClr val="000000"/>
                </a:solidFill>
                <a:latin typeface="Comic Sans MS" pitchFamily="66" charset="0"/>
              </a:rPr>
              <a:t>4</a:t>
            </a:r>
            <a:r>
              <a:rPr lang="en-US">
                <a:solidFill>
                  <a:srgbClr val="000000"/>
                </a:solidFill>
                <a:latin typeface="Comic Sans MS" pitchFamily="66" charset="0"/>
              </a:rPr>
              <a:t> BCR</a:t>
            </a:r>
            <a:r>
              <a:rPr lang="hu-HU">
                <a:solidFill>
                  <a:srgbClr val="000000"/>
                </a:solidFill>
                <a:latin typeface="Comic Sans MS" pitchFamily="66" charset="0"/>
              </a:rPr>
              <a:t>/ B sejt</a:t>
            </a:r>
            <a:endParaRPr lang="en-US">
              <a:solidFill>
                <a:srgbClr val="000000"/>
              </a:solidFill>
              <a:latin typeface="Comic Sans MS" pitchFamily="66" charset="0"/>
            </a:endParaRPr>
          </a:p>
        </p:txBody>
      </p:sp>
      <p:sp>
        <p:nvSpPr>
          <p:cNvPr id="110" name="Dátum helye 109"/>
          <p:cNvSpPr>
            <a:spLocks noGrp="1"/>
          </p:cNvSpPr>
          <p:nvPr>
            <p:ph type="dt" sz="half" idx="10"/>
          </p:nvPr>
        </p:nvSpPr>
        <p:spPr/>
        <p:txBody>
          <a:bodyPr/>
          <a:lstStyle/>
          <a:p>
            <a:pPr>
              <a:defRPr/>
            </a:pPr>
            <a:endParaRPr lang="hu-HU"/>
          </a:p>
        </p:txBody>
      </p:sp>
      <p:sp>
        <p:nvSpPr>
          <p:cNvPr id="111" name="Dia számának helye 110"/>
          <p:cNvSpPr>
            <a:spLocks noGrp="1"/>
          </p:cNvSpPr>
          <p:nvPr>
            <p:ph type="sldNum" sz="quarter" idx="12"/>
          </p:nvPr>
        </p:nvSpPr>
        <p:spPr/>
        <p:txBody>
          <a:bodyPr/>
          <a:lstStyle/>
          <a:p>
            <a:pPr>
              <a:defRPr/>
            </a:pPr>
            <a:fld id="{3698DC32-F56E-4B19-9DDA-BD32DE4DBABC}" type="slidenum">
              <a:rPr lang="hu-HU" smtClean="0"/>
              <a:pPr>
                <a:defRPr/>
              </a:pPr>
              <a:t>4</a:t>
            </a:fld>
            <a:endParaRPr lang="hu-HU"/>
          </a:p>
        </p:txBody>
      </p:sp>
      <p:sp>
        <p:nvSpPr>
          <p:cNvPr id="112" name="Szövegdoboz 3"/>
          <p:cNvSpPr txBox="1"/>
          <p:nvPr/>
        </p:nvSpPr>
        <p:spPr>
          <a:xfrm>
            <a:off x="5076056" y="3717032"/>
            <a:ext cx="1214447" cy="307777"/>
          </a:xfrm>
          <a:prstGeom prst="rect">
            <a:avLst/>
          </a:prstGeom>
          <a:noFill/>
        </p:spPr>
        <p:txBody>
          <a:bodyPr wrap="square" rtlCol="0">
            <a:spAutoFit/>
          </a:bodyPr>
          <a:lstStyle/>
          <a:p>
            <a:r>
              <a:rPr lang="hu-HU" sz="1400" b="1" dirty="0" smtClean="0">
                <a:solidFill>
                  <a:srgbClr val="FF0000"/>
                </a:solidFill>
              </a:rPr>
              <a:t>ITAM</a:t>
            </a:r>
          </a:p>
        </p:txBody>
      </p:sp>
      <p:sp>
        <p:nvSpPr>
          <p:cNvPr id="113" name="Villám 4"/>
          <p:cNvSpPr/>
          <p:nvPr/>
        </p:nvSpPr>
        <p:spPr>
          <a:xfrm>
            <a:off x="5004048" y="4149080"/>
            <a:ext cx="642942" cy="285752"/>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4" name="Villám 5"/>
          <p:cNvSpPr/>
          <p:nvPr/>
        </p:nvSpPr>
        <p:spPr>
          <a:xfrm>
            <a:off x="4789734" y="4434832"/>
            <a:ext cx="642942" cy="285752"/>
          </a:xfrm>
          <a:prstGeom prst="lightningBol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115" name="Szövegdoboz 6"/>
          <p:cNvSpPr txBox="1"/>
          <p:nvPr/>
        </p:nvSpPr>
        <p:spPr>
          <a:xfrm>
            <a:off x="5646990" y="4077642"/>
            <a:ext cx="447558" cy="646331"/>
          </a:xfrm>
          <a:prstGeom prst="rect">
            <a:avLst/>
          </a:prstGeom>
          <a:noFill/>
        </p:spPr>
        <p:txBody>
          <a:bodyPr wrap="none" rtlCol="0">
            <a:spAutoFit/>
          </a:bodyPr>
          <a:lstStyle/>
          <a:p>
            <a:r>
              <a:rPr lang="hu-HU" sz="3600" b="1" dirty="0" smtClean="0"/>
              <a:t>+</a:t>
            </a:r>
            <a:endParaRPr lang="hu-HU" sz="3600" b="1" dirty="0"/>
          </a:p>
        </p:txBody>
      </p:sp>
      <p:sp>
        <p:nvSpPr>
          <p:cNvPr id="116" name="Szövegdoboz 7"/>
          <p:cNvSpPr txBox="1"/>
          <p:nvPr/>
        </p:nvSpPr>
        <p:spPr>
          <a:xfrm>
            <a:off x="5432676" y="4434832"/>
            <a:ext cx="338554" cy="646331"/>
          </a:xfrm>
          <a:prstGeom prst="rect">
            <a:avLst/>
          </a:prstGeom>
          <a:noFill/>
        </p:spPr>
        <p:txBody>
          <a:bodyPr wrap="none" rtlCol="0">
            <a:spAutoFit/>
          </a:bodyPr>
          <a:lstStyle/>
          <a:p>
            <a:r>
              <a:rPr lang="hu-HU" sz="3600" b="1" dirty="0" smtClean="0"/>
              <a:t>-</a:t>
            </a:r>
            <a:endParaRPr lang="hu-HU" sz="3600" b="1" dirty="0"/>
          </a:p>
        </p:txBody>
      </p:sp>
      <p:sp>
        <p:nvSpPr>
          <p:cNvPr id="117" name="Szövegdoboz 3"/>
          <p:cNvSpPr txBox="1"/>
          <p:nvPr/>
        </p:nvSpPr>
        <p:spPr>
          <a:xfrm>
            <a:off x="4427984" y="4869160"/>
            <a:ext cx="1214447" cy="307777"/>
          </a:xfrm>
          <a:prstGeom prst="rect">
            <a:avLst/>
          </a:prstGeom>
          <a:noFill/>
        </p:spPr>
        <p:txBody>
          <a:bodyPr wrap="square" rtlCol="0">
            <a:spAutoFit/>
          </a:bodyPr>
          <a:lstStyle/>
          <a:p>
            <a:r>
              <a:rPr lang="hu-HU" sz="1400" b="1" dirty="0" smtClean="0">
                <a:solidFill>
                  <a:srgbClr val="FF0000"/>
                </a:solidFill>
              </a:rPr>
              <a:t>ITIM</a:t>
            </a:r>
          </a:p>
        </p:txBody>
      </p:sp>
    </p:spTree>
    <p:extLst>
      <p:ext uri="{BB962C8B-B14F-4D97-AF65-F5344CB8AC3E}">
        <p14:creationId xmlns:p14="http://schemas.microsoft.com/office/powerpoint/2010/main" val="53666890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blinds(horizontal)">
                                      <p:cBhvr>
                                        <p:cTn id="7" dur="500"/>
                                        <p:tgtEl>
                                          <p:spTgt spid="112"/>
                                        </p:tgtEl>
                                      </p:cBhvr>
                                    </p:animEffect>
                                  </p:childTnLst>
                                </p:cTn>
                              </p:par>
                              <p:par>
                                <p:cTn id="8" presetID="3" presetClass="entr" presetSubtype="10" fill="hold" grpId="1" nodeType="withEffect">
                                  <p:stCondLst>
                                    <p:cond delay="0"/>
                                  </p:stCondLst>
                                  <p:childTnLst>
                                    <p:set>
                                      <p:cBhvr>
                                        <p:cTn id="9" dur="1" fill="hold">
                                          <p:stCondLst>
                                            <p:cond delay="0"/>
                                          </p:stCondLst>
                                        </p:cTn>
                                        <p:tgtEl>
                                          <p:spTgt spid="112"/>
                                        </p:tgtEl>
                                        <p:attrNameLst>
                                          <p:attrName>style.visibility</p:attrName>
                                        </p:attrNameLst>
                                      </p:cBhvr>
                                      <p:to>
                                        <p:strVal val="visible"/>
                                      </p:to>
                                    </p:set>
                                    <p:animEffect transition="in" filter="blinds(horizontal)">
                                      <p:cBhvr>
                                        <p:cTn id="10" dur="500"/>
                                        <p:tgtEl>
                                          <p:spTgt spid="11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16"/>
                                        </p:tgtEl>
                                        <p:attrNameLst>
                                          <p:attrName>style.visibility</p:attrName>
                                        </p:attrNameLst>
                                      </p:cBhvr>
                                      <p:to>
                                        <p:strVal val="visible"/>
                                      </p:to>
                                    </p:set>
                                    <p:animEffect transition="in" filter="blinds(horizontal)">
                                      <p:cBhvr>
                                        <p:cTn id="15" dur="500"/>
                                        <p:tgtEl>
                                          <p:spTgt spid="11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blinds(horizontal)">
                                      <p:cBhvr>
                                        <p:cTn id="18" dur="500"/>
                                        <p:tgtEl>
                                          <p:spTgt spid="115"/>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blinds(horizontal)">
                                      <p:cBhvr>
                                        <p:cTn id="21" dur="500"/>
                                        <p:tgtEl>
                                          <p:spTgt spid="114"/>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13"/>
                                        </p:tgtEl>
                                        <p:attrNameLst>
                                          <p:attrName>style.visibility</p:attrName>
                                        </p:attrNameLst>
                                      </p:cBhvr>
                                      <p:to>
                                        <p:strVal val="visible"/>
                                      </p:to>
                                    </p:set>
                                    <p:animEffect transition="in" filter="blinds(horizontal)">
                                      <p:cBhvr>
                                        <p:cTn id="24" dur="500"/>
                                        <p:tgtEl>
                                          <p:spTgt spid="113"/>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17"/>
                                        </p:tgtEl>
                                        <p:attrNameLst>
                                          <p:attrName>style.visibility</p:attrName>
                                        </p:attrNameLst>
                                      </p:cBhvr>
                                      <p:to>
                                        <p:strVal val="visible"/>
                                      </p:to>
                                    </p:set>
                                    <p:animEffect transition="in" filter="blinds(horizontal)">
                                      <p:cBhvr>
                                        <p:cTn id="29" dur="500"/>
                                        <p:tgtEl>
                                          <p:spTgt spid="117"/>
                                        </p:tgtEl>
                                      </p:cBhvr>
                                    </p:animEffect>
                                  </p:childTnLst>
                                </p:cTn>
                              </p:par>
                              <p:par>
                                <p:cTn id="30" presetID="3" presetClass="entr" presetSubtype="10" fill="hold" grpId="1" nodeType="withEffect">
                                  <p:stCondLst>
                                    <p:cond delay="0"/>
                                  </p:stCondLst>
                                  <p:childTnLst>
                                    <p:set>
                                      <p:cBhvr>
                                        <p:cTn id="31" dur="1" fill="hold">
                                          <p:stCondLst>
                                            <p:cond delay="0"/>
                                          </p:stCondLst>
                                        </p:cTn>
                                        <p:tgtEl>
                                          <p:spTgt spid="117"/>
                                        </p:tgtEl>
                                        <p:attrNameLst>
                                          <p:attrName>style.visibility</p:attrName>
                                        </p:attrNameLst>
                                      </p:cBhvr>
                                      <p:to>
                                        <p:strVal val="visible"/>
                                      </p:to>
                                    </p:set>
                                    <p:animEffect transition="in" filter="blinds(horizontal)">
                                      <p:cBhvr>
                                        <p:cTn id="32"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p:bldP spid="112" grpId="1"/>
      <p:bldP spid="113" grpId="0" animBg="1"/>
      <p:bldP spid="114" grpId="0" animBg="1"/>
      <p:bldP spid="115" grpId="0"/>
      <p:bldP spid="116" grpId="0"/>
      <p:bldP spid="117" grpId="0"/>
      <p:bldP spid="117" grpId="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Rectangle 7"/>
          <p:cNvSpPr>
            <a:spLocks noGrp="1" noChangeArrowheads="1"/>
          </p:cNvSpPr>
          <p:nvPr>
            <p:ph type="body" idx="4294967295"/>
          </p:nvPr>
        </p:nvSpPr>
        <p:spPr>
          <a:xfrm>
            <a:off x="468313" y="2133600"/>
            <a:ext cx="8351837" cy="3455640"/>
          </a:xfrm>
        </p:spPr>
        <p:txBody>
          <a:bodyPr/>
          <a:lstStyle/>
          <a:p>
            <a:r>
              <a:rPr lang="hu-HU" sz="2400" dirty="0" err="1">
                <a:solidFill>
                  <a:srgbClr val="BFBFBF"/>
                </a:solidFill>
                <a:latin typeface="Comic Sans MS" pitchFamily="66" charset="0"/>
              </a:rPr>
              <a:t>Antigénprezentáció</a:t>
            </a:r>
            <a:r>
              <a:rPr lang="hu-HU" sz="2400" dirty="0">
                <a:solidFill>
                  <a:srgbClr val="BFBFBF"/>
                </a:solidFill>
                <a:latin typeface="Comic Sans MS" pitchFamily="66" charset="0"/>
              </a:rPr>
              <a:t> MHC </a:t>
            </a:r>
            <a:r>
              <a:rPr lang="hu-HU" sz="2400" dirty="0" err="1">
                <a:solidFill>
                  <a:srgbClr val="BFBFBF"/>
                </a:solidFill>
                <a:latin typeface="Comic Sans MS" pitchFamily="66" charset="0"/>
              </a:rPr>
              <a:t>II-vel</a:t>
            </a:r>
            <a:r>
              <a:rPr lang="hu-HU" sz="2400" dirty="0">
                <a:solidFill>
                  <a:srgbClr val="BFBFBF"/>
                </a:solidFill>
                <a:latin typeface="Comic Sans MS" pitchFamily="66" charset="0"/>
              </a:rPr>
              <a:t> a </a:t>
            </a:r>
            <a:r>
              <a:rPr lang="hu-HU" sz="2400" dirty="0" err="1">
                <a:solidFill>
                  <a:srgbClr val="BFBFBF"/>
                </a:solidFill>
                <a:latin typeface="Comic Sans MS" pitchFamily="66" charset="0"/>
              </a:rPr>
              <a:t>Th-nek</a:t>
            </a:r>
            <a:endParaRPr lang="hu-HU" sz="2400" dirty="0">
              <a:solidFill>
                <a:srgbClr val="BFBFBF"/>
              </a:solidFill>
              <a:latin typeface="Comic Sans MS" pitchFamily="66" charset="0"/>
            </a:endParaRPr>
          </a:p>
          <a:p>
            <a:r>
              <a:rPr lang="hu-HU" sz="2400" dirty="0" err="1">
                <a:solidFill>
                  <a:srgbClr val="BFBFBF"/>
                </a:solidFill>
                <a:latin typeface="Comic Sans MS" pitchFamily="66" charset="0"/>
              </a:rPr>
              <a:t>B-sejt</a:t>
            </a:r>
            <a:r>
              <a:rPr lang="hu-HU" sz="2400" dirty="0">
                <a:solidFill>
                  <a:srgbClr val="BFBFBF"/>
                </a:solidFill>
                <a:latin typeface="Comic Sans MS" pitchFamily="66" charset="0"/>
              </a:rPr>
              <a:t> aktiváció, </a:t>
            </a:r>
            <a:r>
              <a:rPr lang="hu-HU" sz="2400" dirty="0" err="1">
                <a:solidFill>
                  <a:srgbClr val="BFBFBF"/>
                </a:solidFill>
                <a:latin typeface="Comic Sans MS" pitchFamily="66" charset="0"/>
              </a:rPr>
              <a:t>Proliferáció</a:t>
            </a:r>
            <a:endParaRPr lang="hu-HU" sz="2400" dirty="0">
              <a:solidFill>
                <a:srgbClr val="BFBFBF"/>
              </a:solidFill>
              <a:latin typeface="Comic Sans MS" pitchFamily="66" charset="0"/>
            </a:endParaRPr>
          </a:p>
          <a:p>
            <a:r>
              <a:rPr lang="hu-HU" sz="2400" dirty="0">
                <a:solidFill>
                  <a:srgbClr val="BFBFBF"/>
                </a:solidFill>
                <a:latin typeface="Comic Sans MS" pitchFamily="66" charset="0"/>
              </a:rPr>
              <a:t>Osztályváltás</a:t>
            </a:r>
          </a:p>
          <a:p>
            <a:r>
              <a:rPr lang="hu-HU" sz="2400" dirty="0">
                <a:solidFill>
                  <a:srgbClr val="BFBFBF"/>
                </a:solidFill>
                <a:latin typeface="Comic Sans MS" pitchFamily="66" charset="0"/>
              </a:rPr>
              <a:t>Affinitás érés</a:t>
            </a:r>
          </a:p>
          <a:p>
            <a:r>
              <a:rPr lang="hu-HU" sz="2400" dirty="0">
                <a:solidFill>
                  <a:srgbClr val="BFBFBF"/>
                </a:solidFill>
                <a:latin typeface="Comic Sans MS" pitchFamily="66" charset="0"/>
              </a:rPr>
              <a:t>Plazma- és memóriasejtté </a:t>
            </a:r>
            <a:r>
              <a:rPr lang="hu-HU" sz="2400" dirty="0" smtClean="0">
                <a:solidFill>
                  <a:srgbClr val="BFBFBF"/>
                </a:solidFill>
                <a:latin typeface="Comic Sans MS" pitchFamily="66" charset="0"/>
              </a:rPr>
              <a:t>differenciálódás</a:t>
            </a:r>
          </a:p>
          <a:p>
            <a:r>
              <a:rPr lang="hu-HU" sz="2400" dirty="0" smtClean="0">
                <a:solidFill>
                  <a:srgbClr val="FFFF66"/>
                </a:solidFill>
                <a:latin typeface="Comic Sans MS" pitchFamily="66" charset="0"/>
              </a:rPr>
              <a:t>Idiotípus-hálózat</a:t>
            </a:r>
            <a:endParaRPr lang="hu-HU" sz="2400" dirty="0">
              <a:solidFill>
                <a:srgbClr val="FFFF66"/>
              </a:solidFill>
              <a:latin typeface="Comic Sans MS" pitchFamily="66" charset="0"/>
            </a:endParaRPr>
          </a:p>
          <a:p>
            <a:r>
              <a:rPr lang="hu-HU" sz="2400" dirty="0">
                <a:solidFill>
                  <a:srgbClr val="BFBFBF"/>
                </a:solidFill>
                <a:latin typeface="Comic Sans MS" pitchFamily="66" charset="0"/>
              </a:rPr>
              <a:t>Effektor </a:t>
            </a:r>
            <a:r>
              <a:rPr lang="hu-HU" sz="2400" dirty="0" smtClean="0">
                <a:solidFill>
                  <a:srgbClr val="BFBFBF"/>
                </a:solidFill>
                <a:latin typeface="Comic Sans MS" pitchFamily="66" charset="0"/>
              </a:rPr>
              <a:t>hatás-monoklonális biotechnológia</a:t>
            </a:r>
            <a:endParaRPr lang="hu-HU" sz="2400" dirty="0">
              <a:solidFill>
                <a:srgbClr val="BFBFBF"/>
              </a:solidFill>
              <a:latin typeface="Comic Sans MS" pitchFamily="66" charset="0"/>
            </a:endParaRPr>
          </a:p>
        </p:txBody>
      </p:sp>
    </p:spTree>
    <p:extLst>
      <p:ext uri="{BB962C8B-B14F-4D97-AF65-F5344CB8AC3E}">
        <p14:creationId xmlns:p14="http://schemas.microsoft.com/office/powerpoint/2010/main" val="128291710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67544" y="836712"/>
            <a:ext cx="7204348" cy="5616624"/>
            <a:chOff x="1584" y="672"/>
            <a:chExt cx="3816" cy="2709"/>
          </a:xfrm>
        </p:grpSpPr>
        <p:pic>
          <p:nvPicPr>
            <p:cNvPr id="3" name="Picture 3"/>
            <p:cNvPicPr>
              <a:picLocks noChangeAspect="1" noChangeArrowheads="1"/>
            </p:cNvPicPr>
            <p:nvPr/>
          </p:nvPicPr>
          <p:blipFill>
            <a:blip r:embed="rId2"/>
            <a:srcRect/>
            <a:stretch>
              <a:fillRect/>
            </a:stretch>
          </p:blipFill>
          <p:spPr bwMode="auto">
            <a:xfrm>
              <a:off x="1872" y="672"/>
              <a:ext cx="3528" cy="2709"/>
            </a:xfrm>
            <a:prstGeom prst="rect">
              <a:avLst/>
            </a:prstGeom>
            <a:noFill/>
            <a:ln w="9525">
              <a:noFill/>
              <a:miter lim="800000"/>
              <a:headEnd/>
              <a:tailEnd/>
            </a:ln>
            <a:effectLst/>
          </p:spPr>
        </p:pic>
        <p:sp>
          <p:nvSpPr>
            <p:cNvPr id="5" name="AutoShape 5"/>
            <p:cNvSpPr>
              <a:spLocks noChangeArrowheads="1"/>
            </p:cNvSpPr>
            <p:nvPr/>
          </p:nvSpPr>
          <p:spPr bwMode="auto">
            <a:xfrm rot="-2256990">
              <a:off x="1584" y="2016"/>
              <a:ext cx="384" cy="144"/>
            </a:xfrm>
            <a:prstGeom prst="rightArrow">
              <a:avLst>
                <a:gd name="adj1" fmla="val 50000"/>
                <a:gd name="adj2" fmla="val 66667"/>
              </a:avLst>
            </a:prstGeom>
            <a:solidFill>
              <a:srgbClr val="FFFF00"/>
            </a:solidFill>
            <a:ln w="9525">
              <a:solidFill>
                <a:srgbClr val="000099"/>
              </a:solidFill>
              <a:miter lim="800000"/>
              <a:headEnd/>
              <a:tailEnd/>
            </a:ln>
            <a:effectLst/>
          </p:spPr>
          <p:txBody>
            <a:bodyPr wrap="none" anchor="ctr"/>
            <a:lstStyle/>
            <a:p>
              <a:endParaRPr lang="hu-HU"/>
            </a:p>
          </p:txBody>
        </p:sp>
      </p:grpSp>
      <p:sp>
        <p:nvSpPr>
          <p:cNvPr id="6" name="Oval 5"/>
          <p:cNvSpPr/>
          <p:nvPr/>
        </p:nvSpPr>
        <p:spPr bwMode="auto">
          <a:xfrm>
            <a:off x="1115616" y="2348880"/>
            <a:ext cx="1440160" cy="1512168"/>
          </a:xfrm>
          <a:prstGeom prst="ellipse">
            <a:avLst/>
          </a:prstGeom>
          <a:no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FF00"/>
              </a:solidFill>
              <a:effectLst/>
              <a:latin typeface="Comic Sans MS" pitchFamily="66" charset="0"/>
            </a:endParaRPr>
          </a:p>
        </p:txBody>
      </p:sp>
    </p:spTree>
    <p:extLst>
      <p:ext uri="{BB962C8B-B14F-4D97-AF65-F5344CB8AC3E}">
        <p14:creationId xmlns:p14="http://schemas.microsoft.com/office/powerpoint/2010/main" val="32527788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1922" name="Group 2"/>
          <p:cNvGrpSpPr>
            <a:grpSpLocks/>
          </p:cNvGrpSpPr>
          <p:nvPr/>
        </p:nvGrpSpPr>
        <p:grpSpPr bwMode="auto">
          <a:xfrm>
            <a:off x="2411413" y="4652963"/>
            <a:ext cx="792162" cy="1008062"/>
            <a:chOff x="1020" y="618"/>
            <a:chExt cx="499" cy="635"/>
          </a:xfrm>
        </p:grpSpPr>
        <p:grpSp>
          <p:nvGrpSpPr>
            <p:cNvPr id="82050" name="Group 3"/>
            <p:cNvGrpSpPr>
              <a:grpSpLocks/>
            </p:cNvGrpSpPr>
            <p:nvPr/>
          </p:nvGrpSpPr>
          <p:grpSpPr bwMode="auto">
            <a:xfrm>
              <a:off x="1066" y="618"/>
              <a:ext cx="409" cy="589"/>
              <a:chOff x="1066" y="618"/>
              <a:chExt cx="409" cy="589"/>
            </a:xfrm>
          </p:grpSpPr>
          <p:sp>
            <p:nvSpPr>
              <p:cNvPr id="82053" name="Line 4"/>
              <p:cNvSpPr>
                <a:spLocks noChangeShapeType="1"/>
              </p:cNvSpPr>
              <p:nvPr/>
            </p:nvSpPr>
            <p:spPr bwMode="auto">
              <a:xfrm>
                <a:off x="1247" y="618"/>
                <a:ext cx="0" cy="363"/>
              </a:xfrm>
              <a:prstGeom prst="line">
                <a:avLst/>
              </a:prstGeom>
              <a:noFill/>
              <a:ln w="76200">
                <a:solidFill>
                  <a:srgbClr val="FF33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000000"/>
                  </a:solidFill>
                  <a:latin typeface="Times New Roman" charset="0"/>
                  <a:ea typeface="ＭＳ Ｐゴシック" charset="0"/>
                </a:endParaRPr>
              </a:p>
            </p:txBody>
          </p:sp>
          <p:sp>
            <p:nvSpPr>
              <p:cNvPr id="82054" name="Line 5"/>
              <p:cNvSpPr>
                <a:spLocks noChangeShapeType="1"/>
              </p:cNvSpPr>
              <p:nvPr/>
            </p:nvSpPr>
            <p:spPr bwMode="auto">
              <a:xfrm>
                <a:off x="1292" y="618"/>
                <a:ext cx="0" cy="363"/>
              </a:xfrm>
              <a:prstGeom prst="line">
                <a:avLst/>
              </a:prstGeom>
              <a:noFill/>
              <a:ln w="76200">
                <a:solidFill>
                  <a:srgbClr val="FF33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000000"/>
                  </a:solidFill>
                  <a:latin typeface="Times New Roman" charset="0"/>
                  <a:ea typeface="ＭＳ Ｐゴシック" charset="0"/>
                </a:endParaRPr>
              </a:p>
            </p:txBody>
          </p:sp>
          <p:sp>
            <p:nvSpPr>
              <p:cNvPr id="82055" name="Line 6"/>
              <p:cNvSpPr>
                <a:spLocks noChangeShapeType="1"/>
              </p:cNvSpPr>
              <p:nvPr/>
            </p:nvSpPr>
            <p:spPr bwMode="auto">
              <a:xfrm>
                <a:off x="1292" y="981"/>
                <a:ext cx="137" cy="226"/>
              </a:xfrm>
              <a:prstGeom prst="line">
                <a:avLst/>
              </a:prstGeom>
              <a:noFill/>
              <a:ln w="76200">
                <a:solidFill>
                  <a:srgbClr val="FF33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000000"/>
                  </a:solidFill>
                  <a:latin typeface="Times New Roman" charset="0"/>
                  <a:ea typeface="ＭＳ Ｐゴシック" charset="0"/>
                </a:endParaRPr>
              </a:p>
            </p:txBody>
          </p:sp>
          <p:sp>
            <p:nvSpPr>
              <p:cNvPr id="82056" name="Line 7"/>
              <p:cNvSpPr>
                <a:spLocks noChangeShapeType="1"/>
              </p:cNvSpPr>
              <p:nvPr/>
            </p:nvSpPr>
            <p:spPr bwMode="auto">
              <a:xfrm flipH="1">
                <a:off x="1111" y="981"/>
                <a:ext cx="136" cy="226"/>
              </a:xfrm>
              <a:prstGeom prst="line">
                <a:avLst/>
              </a:prstGeom>
              <a:noFill/>
              <a:ln w="76200">
                <a:solidFill>
                  <a:srgbClr val="FF33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000000"/>
                  </a:solidFill>
                  <a:latin typeface="Times New Roman" charset="0"/>
                  <a:ea typeface="ＭＳ Ｐゴシック" charset="0"/>
                </a:endParaRPr>
              </a:p>
            </p:txBody>
          </p:sp>
          <p:sp>
            <p:nvSpPr>
              <p:cNvPr id="82057" name="Line 8"/>
              <p:cNvSpPr>
                <a:spLocks noChangeShapeType="1"/>
              </p:cNvSpPr>
              <p:nvPr/>
            </p:nvSpPr>
            <p:spPr bwMode="auto">
              <a:xfrm flipH="1">
                <a:off x="1066" y="981"/>
                <a:ext cx="136" cy="226"/>
              </a:xfrm>
              <a:prstGeom prst="line">
                <a:avLst/>
              </a:prstGeom>
              <a:noFill/>
              <a:ln w="76200">
                <a:solidFill>
                  <a:srgbClr val="FF33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000000"/>
                  </a:solidFill>
                  <a:latin typeface="Times New Roman" charset="0"/>
                  <a:ea typeface="ＭＳ Ｐゴシック" charset="0"/>
                </a:endParaRPr>
              </a:p>
            </p:txBody>
          </p:sp>
          <p:sp>
            <p:nvSpPr>
              <p:cNvPr id="82058" name="Line 9"/>
              <p:cNvSpPr>
                <a:spLocks noChangeShapeType="1"/>
              </p:cNvSpPr>
              <p:nvPr/>
            </p:nvSpPr>
            <p:spPr bwMode="auto">
              <a:xfrm>
                <a:off x="1338" y="981"/>
                <a:ext cx="137" cy="226"/>
              </a:xfrm>
              <a:prstGeom prst="line">
                <a:avLst/>
              </a:prstGeom>
              <a:noFill/>
              <a:ln w="76200">
                <a:solidFill>
                  <a:srgbClr val="FF33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000000"/>
                  </a:solidFill>
                  <a:latin typeface="Times New Roman" charset="0"/>
                  <a:ea typeface="ＭＳ Ｐゴシック" charset="0"/>
                </a:endParaRPr>
              </a:p>
            </p:txBody>
          </p:sp>
        </p:grpSp>
        <p:sp>
          <p:nvSpPr>
            <p:cNvPr id="82051" name="Oval 10"/>
            <p:cNvSpPr>
              <a:spLocks noChangeArrowheads="1"/>
            </p:cNvSpPr>
            <p:nvPr/>
          </p:nvSpPr>
          <p:spPr bwMode="auto">
            <a:xfrm>
              <a:off x="1020" y="1162"/>
              <a:ext cx="136" cy="91"/>
            </a:xfrm>
            <a:prstGeom prst="ellipse">
              <a:avLst/>
            </a:prstGeom>
            <a:solidFill>
              <a:srgbClr val="FF3300"/>
            </a:solidFill>
            <a:ln w="9525">
              <a:solidFill>
                <a:srgbClr val="FF3300"/>
              </a:solidFill>
              <a:round/>
              <a:headEnd/>
              <a:tailEnd/>
            </a:ln>
          </p:spPr>
          <p:txBody>
            <a:bodyPr wrap="none" anchor="ctr"/>
            <a:lstStyle/>
            <a:p>
              <a:pPr defTabSz="914400" eaLnBrk="0" fontAlgn="base" hangingPunct="0">
                <a:spcBef>
                  <a:spcPct val="0"/>
                </a:spcBef>
                <a:spcAft>
                  <a:spcPct val="0"/>
                </a:spcAft>
              </a:pPr>
              <a:endParaRPr lang="en-US" sz="2400">
                <a:solidFill>
                  <a:srgbClr val="000000"/>
                </a:solidFill>
                <a:latin typeface="Times New Roman" charset="0"/>
                <a:ea typeface="ＭＳ Ｐゴシック" charset="0"/>
              </a:endParaRPr>
            </a:p>
          </p:txBody>
        </p:sp>
        <p:sp>
          <p:nvSpPr>
            <p:cNvPr id="82052" name="Oval 11"/>
            <p:cNvSpPr>
              <a:spLocks noChangeArrowheads="1"/>
            </p:cNvSpPr>
            <p:nvPr/>
          </p:nvSpPr>
          <p:spPr bwMode="auto">
            <a:xfrm>
              <a:off x="1383" y="1162"/>
              <a:ext cx="136" cy="91"/>
            </a:xfrm>
            <a:prstGeom prst="ellipse">
              <a:avLst/>
            </a:prstGeom>
            <a:solidFill>
              <a:srgbClr val="FF3300"/>
            </a:solidFill>
            <a:ln w="9525">
              <a:solidFill>
                <a:srgbClr val="FF3300"/>
              </a:solidFill>
              <a:round/>
              <a:headEnd/>
              <a:tailEnd/>
            </a:ln>
          </p:spPr>
          <p:txBody>
            <a:bodyPr wrap="none" anchor="ctr"/>
            <a:lstStyle/>
            <a:p>
              <a:pPr defTabSz="914400" eaLnBrk="0" fontAlgn="base" hangingPunct="0">
                <a:spcBef>
                  <a:spcPct val="0"/>
                </a:spcBef>
                <a:spcAft>
                  <a:spcPct val="0"/>
                </a:spcAft>
              </a:pPr>
              <a:endParaRPr lang="en-US" sz="2400">
                <a:solidFill>
                  <a:srgbClr val="000000"/>
                </a:solidFill>
                <a:latin typeface="Times New Roman" charset="0"/>
                <a:ea typeface="ＭＳ Ｐゴシック" charset="0"/>
              </a:endParaRPr>
            </a:p>
          </p:txBody>
        </p:sp>
      </p:grpSp>
      <p:sp>
        <p:nvSpPr>
          <p:cNvPr id="81923" name="AutoShape 12"/>
          <p:cNvSpPr>
            <a:spLocks noChangeArrowheads="1"/>
          </p:cNvSpPr>
          <p:nvPr/>
        </p:nvSpPr>
        <p:spPr bwMode="auto">
          <a:xfrm rot="-5400000">
            <a:off x="2340769" y="5588794"/>
            <a:ext cx="358775" cy="503237"/>
          </a:xfrm>
          <a:prstGeom prst="moon">
            <a:avLst>
              <a:gd name="adj" fmla="val 50000"/>
            </a:avLst>
          </a:prstGeom>
          <a:solidFill>
            <a:srgbClr val="FFCC00"/>
          </a:solidFill>
          <a:ln w="9525">
            <a:solidFill>
              <a:schemeClr val="tx1"/>
            </a:solidFill>
            <a:miter lim="800000"/>
            <a:headEnd/>
            <a:tailEnd/>
          </a:ln>
        </p:spPr>
        <p:txBody>
          <a:bodyPr wrap="none" anchor="ctr"/>
          <a:lstStyle/>
          <a:p>
            <a:pPr defTabSz="914400" eaLnBrk="0" fontAlgn="base" hangingPunct="0">
              <a:spcBef>
                <a:spcPct val="0"/>
              </a:spcBef>
              <a:spcAft>
                <a:spcPct val="0"/>
              </a:spcAft>
            </a:pPr>
            <a:endParaRPr lang="en-US" sz="2400">
              <a:solidFill>
                <a:srgbClr val="000000"/>
              </a:solidFill>
              <a:latin typeface="Times New Roman" charset="0"/>
              <a:ea typeface="ＭＳ Ｐゴシック" charset="0"/>
            </a:endParaRPr>
          </a:p>
        </p:txBody>
      </p:sp>
      <p:sp>
        <p:nvSpPr>
          <p:cNvPr id="81924" name="AutoShape 13"/>
          <p:cNvSpPr>
            <a:spLocks noChangeArrowheads="1"/>
          </p:cNvSpPr>
          <p:nvPr/>
        </p:nvSpPr>
        <p:spPr bwMode="auto">
          <a:xfrm rot="-5400000">
            <a:off x="2988469" y="5588794"/>
            <a:ext cx="358775" cy="503237"/>
          </a:xfrm>
          <a:prstGeom prst="moon">
            <a:avLst>
              <a:gd name="adj" fmla="val 50000"/>
            </a:avLst>
          </a:prstGeom>
          <a:solidFill>
            <a:srgbClr val="FFCC00"/>
          </a:solidFill>
          <a:ln w="9525">
            <a:solidFill>
              <a:schemeClr val="tx1"/>
            </a:solidFill>
            <a:miter lim="800000"/>
            <a:headEnd/>
            <a:tailEnd/>
          </a:ln>
        </p:spPr>
        <p:txBody>
          <a:bodyPr wrap="none" anchor="ctr"/>
          <a:lstStyle/>
          <a:p>
            <a:pPr defTabSz="914400" eaLnBrk="0" fontAlgn="base" hangingPunct="0">
              <a:spcBef>
                <a:spcPct val="0"/>
              </a:spcBef>
              <a:spcAft>
                <a:spcPct val="0"/>
              </a:spcAft>
            </a:pPr>
            <a:endParaRPr lang="en-US" sz="2400">
              <a:solidFill>
                <a:srgbClr val="000000"/>
              </a:solidFill>
              <a:latin typeface="Times New Roman" charset="0"/>
              <a:ea typeface="ＭＳ Ｐゴシック" charset="0"/>
            </a:endParaRPr>
          </a:p>
        </p:txBody>
      </p:sp>
      <p:sp>
        <p:nvSpPr>
          <p:cNvPr id="81925" name="Oval 14"/>
          <p:cNvSpPr>
            <a:spLocks noChangeArrowheads="1"/>
          </p:cNvSpPr>
          <p:nvPr/>
        </p:nvSpPr>
        <p:spPr bwMode="auto">
          <a:xfrm>
            <a:off x="2051050" y="6021388"/>
            <a:ext cx="1655763" cy="504825"/>
          </a:xfrm>
          <a:prstGeom prst="ellipse">
            <a:avLst/>
          </a:prstGeom>
          <a:solidFill>
            <a:srgbClr val="FFCC00"/>
          </a:solidFill>
          <a:ln w="9525">
            <a:solidFill>
              <a:schemeClr val="tx1"/>
            </a:solidFill>
            <a:round/>
            <a:headEnd/>
            <a:tailEnd/>
          </a:ln>
        </p:spPr>
        <p:txBody>
          <a:bodyPr wrap="none" anchor="ctr"/>
          <a:lstStyle/>
          <a:p>
            <a:pPr defTabSz="914400" eaLnBrk="0" fontAlgn="base" hangingPunct="0">
              <a:spcBef>
                <a:spcPct val="0"/>
              </a:spcBef>
              <a:spcAft>
                <a:spcPct val="0"/>
              </a:spcAft>
            </a:pPr>
            <a:endParaRPr lang="en-US" sz="2400">
              <a:solidFill>
                <a:srgbClr val="000000"/>
              </a:solidFill>
              <a:latin typeface="Times New Roman" charset="0"/>
              <a:ea typeface="ＭＳ Ｐゴシック" charset="0"/>
            </a:endParaRPr>
          </a:p>
        </p:txBody>
      </p:sp>
      <p:grpSp>
        <p:nvGrpSpPr>
          <p:cNvPr id="81926" name="Group 15"/>
          <p:cNvGrpSpPr>
            <a:grpSpLocks/>
          </p:cNvGrpSpPr>
          <p:nvPr/>
        </p:nvGrpSpPr>
        <p:grpSpPr bwMode="auto">
          <a:xfrm rot="10800000">
            <a:off x="3924300" y="4652963"/>
            <a:ext cx="792163" cy="1008062"/>
            <a:chOff x="1020" y="618"/>
            <a:chExt cx="499" cy="635"/>
          </a:xfrm>
        </p:grpSpPr>
        <p:grpSp>
          <p:nvGrpSpPr>
            <p:cNvPr id="82041" name="Group 16"/>
            <p:cNvGrpSpPr>
              <a:grpSpLocks/>
            </p:cNvGrpSpPr>
            <p:nvPr/>
          </p:nvGrpSpPr>
          <p:grpSpPr bwMode="auto">
            <a:xfrm>
              <a:off x="1066" y="618"/>
              <a:ext cx="409" cy="589"/>
              <a:chOff x="1066" y="618"/>
              <a:chExt cx="409" cy="589"/>
            </a:xfrm>
          </p:grpSpPr>
          <p:sp>
            <p:nvSpPr>
              <p:cNvPr id="82044" name="Line 17"/>
              <p:cNvSpPr>
                <a:spLocks noChangeShapeType="1"/>
              </p:cNvSpPr>
              <p:nvPr/>
            </p:nvSpPr>
            <p:spPr bwMode="auto">
              <a:xfrm>
                <a:off x="1247" y="618"/>
                <a:ext cx="0" cy="363"/>
              </a:xfrm>
              <a:prstGeom prst="line">
                <a:avLst/>
              </a:prstGeom>
              <a:noFill/>
              <a:ln w="76200">
                <a:solidFill>
                  <a:srgbClr val="FF33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000000"/>
                  </a:solidFill>
                  <a:latin typeface="Times New Roman" charset="0"/>
                  <a:ea typeface="ＭＳ Ｐゴシック" charset="0"/>
                </a:endParaRPr>
              </a:p>
            </p:txBody>
          </p:sp>
          <p:sp>
            <p:nvSpPr>
              <p:cNvPr id="82045" name="Line 18"/>
              <p:cNvSpPr>
                <a:spLocks noChangeShapeType="1"/>
              </p:cNvSpPr>
              <p:nvPr/>
            </p:nvSpPr>
            <p:spPr bwMode="auto">
              <a:xfrm>
                <a:off x="1292" y="618"/>
                <a:ext cx="0" cy="363"/>
              </a:xfrm>
              <a:prstGeom prst="line">
                <a:avLst/>
              </a:prstGeom>
              <a:noFill/>
              <a:ln w="76200">
                <a:solidFill>
                  <a:srgbClr val="FF33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000000"/>
                  </a:solidFill>
                  <a:latin typeface="Times New Roman" charset="0"/>
                  <a:ea typeface="ＭＳ Ｐゴシック" charset="0"/>
                </a:endParaRPr>
              </a:p>
            </p:txBody>
          </p:sp>
          <p:sp>
            <p:nvSpPr>
              <p:cNvPr id="82046" name="Line 19"/>
              <p:cNvSpPr>
                <a:spLocks noChangeShapeType="1"/>
              </p:cNvSpPr>
              <p:nvPr/>
            </p:nvSpPr>
            <p:spPr bwMode="auto">
              <a:xfrm>
                <a:off x="1292" y="981"/>
                <a:ext cx="137" cy="226"/>
              </a:xfrm>
              <a:prstGeom prst="line">
                <a:avLst/>
              </a:prstGeom>
              <a:noFill/>
              <a:ln w="76200">
                <a:solidFill>
                  <a:srgbClr val="FF33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000000"/>
                  </a:solidFill>
                  <a:latin typeface="Times New Roman" charset="0"/>
                  <a:ea typeface="ＭＳ Ｐゴシック" charset="0"/>
                </a:endParaRPr>
              </a:p>
            </p:txBody>
          </p:sp>
          <p:sp>
            <p:nvSpPr>
              <p:cNvPr id="82047" name="Line 20"/>
              <p:cNvSpPr>
                <a:spLocks noChangeShapeType="1"/>
              </p:cNvSpPr>
              <p:nvPr/>
            </p:nvSpPr>
            <p:spPr bwMode="auto">
              <a:xfrm flipH="1">
                <a:off x="1111" y="981"/>
                <a:ext cx="136" cy="226"/>
              </a:xfrm>
              <a:prstGeom prst="line">
                <a:avLst/>
              </a:prstGeom>
              <a:noFill/>
              <a:ln w="76200">
                <a:solidFill>
                  <a:srgbClr val="FF33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000000"/>
                  </a:solidFill>
                  <a:latin typeface="Times New Roman" charset="0"/>
                  <a:ea typeface="ＭＳ Ｐゴシック" charset="0"/>
                </a:endParaRPr>
              </a:p>
            </p:txBody>
          </p:sp>
          <p:sp>
            <p:nvSpPr>
              <p:cNvPr id="82048" name="Line 21"/>
              <p:cNvSpPr>
                <a:spLocks noChangeShapeType="1"/>
              </p:cNvSpPr>
              <p:nvPr/>
            </p:nvSpPr>
            <p:spPr bwMode="auto">
              <a:xfrm flipH="1">
                <a:off x="1066" y="981"/>
                <a:ext cx="136" cy="226"/>
              </a:xfrm>
              <a:prstGeom prst="line">
                <a:avLst/>
              </a:prstGeom>
              <a:noFill/>
              <a:ln w="76200">
                <a:solidFill>
                  <a:srgbClr val="FF33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000000"/>
                  </a:solidFill>
                  <a:latin typeface="Times New Roman" charset="0"/>
                  <a:ea typeface="ＭＳ Ｐゴシック" charset="0"/>
                </a:endParaRPr>
              </a:p>
            </p:txBody>
          </p:sp>
          <p:sp>
            <p:nvSpPr>
              <p:cNvPr id="82049" name="Line 22"/>
              <p:cNvSpPr>
                <a:spLocks noChangeShapeType="1"/>
              </p:cNvSpPr>
              <p:nvPr/>
            </p:nvSpPr>
            <p:spPr bwMode="auto">
              <a:xfrm>
                <a:off x="1338" y="981"/>
                <a:ext cx="137" cy="226"/>
              </a:xfrm>
              <a:prstGeom prst="line">
                <a:avLst/>
              </a:prstGeom>
              <a:noFill/>
              <a:ln w="76200">
                <a:solidFill>
                  <a:srgbClr val="FF33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000000"/>
                  </a:solidFill>
                  <a:latin typeface="Times New Roman" charset="0"/>
                  <a:ea typeface="ＭＳ Ｐゴシック" charset="0"/>
                </a:endParaRPr>
              </a:p>
            </p:txBody>
          </p:sp>
        </p:grpSp>
        <p:sp>
          <p:nvSpPr>
            <p:cNvPr id="82042" name="Oval 23"/>
            <p:cNvSpPr>
              <a:spLocks noChangeArrowheads="1"/>
            </p:cNvSpPr>
            <p:nvPr/>
          </p:nvSpPr>
          <p:spPr bwMode="auto">
            <a:xfrm>
              <a:off x="1020" y="1162"/>
              <a:ext cx="136" cy="91"/>
            </a:xfrm>
            <a:prstGeom prst="ellipse">
              <a:avLst/>
            </a:prstGeom>
            <a:solidFill>
              <a:srgbClr val="FF3300"/>
            </a:solidFill>
            <a:ln w="9525">
              <a:solidFill>
                <a:srgbClr val="FF3300"/>
              </a:solidFill>
              <a:round/>
              <a:headEnd/>
              <a:tailEnd/>
            </a:ln>
          </p:spPr>
          <p:txBody>
            <a:bodyPr wrap="none" anchor="ctr"/>
            <a:lstStyle/>
            <a:p>
              <a:pPr defTabSz="914400" eaLnBrk="0" fontAlgn="base" hangingPunct="0">
                <a:spcBef>
                  <a:spcPct val="0"/>
                </a:spcBef>
                <a:spcAft>
                  <a:spcPct val="0"/>
                </a:spcAft>
              </a:pPr>
              <a:endParaRPr lang="en-US" sz="2400">
                <a:solidFill>
                  <a:srgbClr val="000000"/>
                </a:solidFill>
                <a:latin typeface="Times New Roman" charset="0"/>
                <a:ea typeface="ＭＳ Ｐゴシック" charset="0"/>
              </a:endParaRPr>
            </a:p>
          </p:txBody>
        </p:sp>
        <p:sp>
          <p:nvSpPr>
            <p:cNvPr id="82043" name="Oval 24"/>
            <p:cNvSpPr>
              <a:spLocks noChangeArrowheads="1"/>
            </p:cNvSpPr>
            <p:nvPr/>
          </p:nvSpPr>
          <p:spPr bwMode="auto">
            <a:xfrm>
              <a:off x="1383" y="1162"/>
              <a:ext cx="136" cy="91"/>
            </a:xfrm>
            <a:prstGeom prst="ellipse">
              <a:avLst/>
            </a:prstGeom>
            <a:solidFill>
              <a:srgbClr val="FF3300"/>
            </a:solidFill>
            <a:ln w="9525">
              <a:solidFill>
                <a:srgbClr val="FF3300"/>
              </a:solidFill>
              <a:round/>
              <a:headEnd/>
              <a:tailEnd/>
            </a:ln>
          </p:spPr>
          <p:txBody>
            <a:bodyPr wrap="none" anchor="ctr"/>
            <a:lstStyle/>
            <a:p>
              <a:pPr defTabSz="914400" eaLnBrk="0" fontAlgn="base" hangingPunct="0">
                <a:spcBef>
                  <a:spcPct val="0"/>
                </a:spcBef>
                <a:spcAft>
                  <a:spcPct val="0"/>
                </a:spcAft>
              </a:pPr>
              <a:endParaRPr lang="en-US" sz="2400">
                <a:solidFill>
                  <a:srgbClr val="000000"/>
                </a:solidFill>
                <a:latin typeface="Times New Roman" charset="0"/>
                <a:ea typeface="ＭＳ Ｐゴシック" charset="0"/>
              </a:endParaRPr>
            </a:p>
          </p:txBody>
        </p:sp>
      </p:grpSp>
      <p:grpSp>
        <p:nvGrpSpPr>
          <p:cNvPr id="81927" name="Group 25"/>
          <p:cNvGrpSpPr>
            <a:grpSpLocks/>
          </p:cNvGrpSpPr>
          <p:nvPr/>
        </p:nvGrpSpPr>
        <p:grpSpPr bwMode="auto">
          <a:xfrm rot="10800000">
            <a:off x="3635375" y="333375"/>
            <a:ext cx="1079500" cy="1152525"/>
            <a:chOff x="2381" y="1253"/>
            <a:chExt cx="680" cy="726"/>
          </a:xfrm>
        </p:grpSpPr>
        <p:grpSp>
          <p:nvGrpSpPr>
            <p:cNvPr id="82032" name="Group 26"/>
            <p:cNvGrpSpPr>
              <a:grpSpLocks/>
            </p:cNvGrpSpPr>
            <p:nvPr/>
          </p:nvGrpSpPr>
          <p:grpSpPr bwMode="auto">
            <a:xfrm rot="10800000">
              <a:off x="2516" y="1390"/>
              <a:ext cx="409" cy="589"/>
              <a:chOff x="1066" y="618"/>
              <a:chExt cx="409" cy="589"/>
            </a:xfrm>
          </p:grpSpPr>
          <p:sp>
            <p:nvSpPr>
              <p:cNvPr id="82035" name="Line 27"/>
              <p:cNvSpPr>
                <a:spLocks noChangeShapeType="1"/>
              </p:cNvSpPr>
              <p:nvPr/>
            </p:nvSpPr>
            <p:spPr bwMode="auto">
              <a:xfrm>
                <a:off x="1247" y="618"/>
                <a:ext cx="0" cy="363"/>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000000"/>
                  </a:solidFill>
                  <a:latin typeface="Times New Roman" charset="0"/>
                  <a:ea typeface="ＭＳ Ｐゴシック" charset="0"/>
                </a:endParaRPr>
              </a:p>
            </p:txBody>
          </p:sp>
          <p:sp>
            <p:nvSpPr>
              <p:cNvPr id="82036" name="Line 28"/>
              <p:cNvSpPr>
                <a:spLocks noChangeShapeType="1"/>
              </p:cNvSpPr>
              <p:nvPr/>
            </p:nvSpPr>
            <p:spPr bwMode="auto">
              <a:xfrm>
                <a:off x="1292" y="618"/>
                <a:ext cx="0" cy="363"/>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000000"/>
                  </a:solidFill>
                  <a:latin typeface="Times New Roman" charset="0"/>
                  <a:ea typeface="ＭＳ Ｐゴシック" charset="0"/>
                </a:endParaRPr>
              </a:p>
            </p:txBody>
          </p:sp>
          <p:sp>
            <p:nvSpPr>
              <p:cNvPr id="82037" name="Line 29"/>
              <p:cNvSpPr>
                <a:spLocks noChangeShapeType="1"/>
              </p:cNvSpPr>
              <p:nvPr/>
            </p:nvSpPr>
            <p:spPr bwMode="auto">
              <a:xfrm>
                <a:off x="1292" y="981"/>
                <a:ext cx="137" cy="226"/>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000000"/>
                  </a:solidFill>
                  <a:latin typeface="Times New Roman" charset="0"/>
                  <a:ea typeface="ＭＳ Ｐゴシック" charset="0"/>
                </a:endParaRPr>
              </a:p>
            </p:txBody>
          </p:sp>
          <p:sp>
            <p:nvSpPr>
              <p:cNvPr id="82038" name="Line 30"/>
              <p:cNvSpPr>
                <a:spLocks noChangeShapeType="1"/>
              </p:cNvSpPr>
              <p:nvPr/>
            </p:nvSpPr>
            <p:spPr bwMode="auto">
              <a:xfrm flipH="1">
                <a:off x="1111" y="981"/>
                <a:ext cx="136" cy="226"/>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000000"/>
                  </a:solidFill>
                  <a:latin typeface="Times New Roman" charset="0"/>
                  <a:ea typeface="ＭＳ Ｐゴシック" charset="0"/>
                </a:endParaRPr>
              </a:p>
            </p:txBody>
          </p:sp>
          <p:sp>
            <p:nvSpPr>
              <p:cNvPr id="82039" name="Line 31"/>
              <p:cNvSpPr>
                <a:spLocks noChangeShapeType="1"/>
              </p:cNvSpPr>
              <p:nvPr/>
            </p:nvSpPr>
            <p:spPr bwMode="auto">
              <a:xfrm flipH="1">
                <a:off x="1066" y="981"/>
                <a:ext cx="136" cy="226"/>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000000"/>
                  </a:solidFill>
                  <a:latin typeface="Times New Roman" charset="0"/>
                  <a:ea typeface="ＭＳ Ｐゴシック" charset="0"/>
                </a:endParaRPr>
              </a:p>
            </p:txBody>
          </p:sp>
          <p:sp>
            <p:nvSpPr>
              <p:cNvPr id="82040" name="Line 32"/>
              <p:cNvSpPr>
                <a:spLocks noChangeShapeType="1"/>
              </p:cNvSpPr>
              <p:nvPr/>
            </p:nvSpPr>
            <p:spPr bwMode="auto">
              <a:xfrm>
                <a:off x="1338" y="981"/>
                <a:ext cx="137" cy="226"/>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000000"/>
                  </a:solidFill>
                  <a:latin typeface="Times New Roman" charset="0"/>
                  <a:ea typeface="ＭＳ Ｐゴシック" charset="0"/>
                </a:endParaRPr>
              </a:p>
            </p:txBody>
          </p:sp>
        </p:grpSp>
        <p:sp>
          <p:nvSpPr>
            <p:cNvPr id="82033" name="AutoShape 33"/>
            <p:cNvSpPr>
              <a:spLocks noChangeArrowheads="1"/>
            </p:cNvSpPr>
            <p:nvPr/>
          </p:nvSpPr>
          <p:spPr bwMode="auto">
            <a:xfrm rot="-5400000">
              <a:off x="2427" y="1207"/>
              <a:ext cx="226" cy="317"/>
            </a:xfrm>
            <a:prstGeom prst="moon">
              <a:avLst>
                <a:gd name="adj" fmla="val 50000"/>
              </a:avLst>
            </a:prstGeom>
            <a:solidFill>
              <a:schemeClr val="accent2"/>
            </a:solidFill>
            <a:ln w="9525">
              <a:solidFill>
                <a:schemeClr val="accent2"/>
              </a:solidFill>
              <a:miter lim="800000"/>
              <a:headEnd/>
              <a:tailEnd/>
            </a:ln>
          </p:spPr>
          <p:txBody>
            <a:bodyPr wrap="none" anchor="ctr"/>
            <a:lstStyle/>
            <a:p>
              <a:pPr defTabSz="914400" eaLnBrk="0" fontAlgn="base" hangingPunct="0">
                <a:spcBef>
                  <a:spcPct val="0"/>
                </a:spcBef>
                <a:spcAft>
                  <a:spcPct val="0"/>
                </a:spcAft>
              </a:pPr>
              <a:endParaRPr lang="en-US" sz="2400">
                <a:solidFill>
                  <a:srgbClr val="000000"/>
                </a:solidFill>
                <a:latin typeface="Times New Roman" charset="0"/>
                <a:ea typeface="ＭＳ Ｐゴシック" charset="0"/>
              </a:endParaRPr>
            </a:p>
          </p:txBody>
        </p:sp>
        <p:sp>
          <p:nvSpPr>
            <p:cNvPr id="82034" name="AutoShape 34"/>
            <p:cNvSpPr>
              <a:spLocks noChangeArrowheads="1"/>
            </p:cNvSpPr>
            <p:nvPr/>
          </p:nvSpPr>
          <p:spPr bwMode="auto">
            <a:xfrm rot="-5400000">
              <a:off x="2790" y="1207"/>
              <a:ext cx="226" cy="317"/>
            </a:xfrm>
            <a:prstGeom prst="moon">
              <a:avLst>
                <a:gd name="adj" fmla="val 50000"/>
              </a:avLst>
            </a:prstGeom>
            <a:solidFill>
              <a:schemeClr val="accent2"/>
            </a:solidFill>
            <a:ln w="9525">
              <a:solidFill>
                <a:schemeClr val="tx1"/>
              </a:solidFill>
              <a:miter lim="800000"/>
              <a:headEnd/>
              <a:tailEnd/>
            </a:ln>
          </p:spPr>
          <p:txBody>
            <a:bodyPr wrap="none" anchor="ctr"/>
            <a:lstStyle/>
            <a:p>
              <a:pPr defTabSz="914400" eaLnBrk="0" fontAlgn="base" hangingPunct="0">
                <a:spcBef>
                  <a:spcPct val="0"/>
                </a:spcBef>
                <a:spcAft>
                  <a:spcPct val="0"/>
                </a:spcAft>
              </a:pPr>
              <a:endParaRPr lang="en-US" sz="2400">
                <a:solidFill>
                  <a:srgbClr val="000000"/>
                </a:solidFill>
                <a:latin typeface="Times New Roman" charset="0"/>
                <a:ea typeface="ＭＳ Ｐゴシック" charset="0"/>
              </a:endParaRPr>
            </a:p>
          </p:txBody>
        </p:sp>
      </p:grpSp>
      <p:sp>
        <p:nvSpPr>
          <p:cNvPr id="81928" name="Text Box 35"/>
          <p:cNvSpPr txBox="1">
            <a:spLocks noChangeArrowheads="1"/>
          </p:cNvSpPr>
          <p:nvPr/>
        </p:nvSpPr>
        <p:spPr bwMode="auto">
          <a:xfrm>
            <a:off x="2124075" y="4868863"/>
            <a:ext cx="5048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defTabSz="914400" fontAlgn="base">
              <a:spcBef>
                <a:spcPct val="50000"/>
              </a:spcBef>
              <a:spcAft>
                <a:spcPct val="0"/>
              </a:spcAft>
            </a:pPr>
            <a:r>
              <a:rPr lang="hu-HU" sz="1800">
                <a:solidFill>
                  <a:srgbClr val="000000"/>
                </a:solidFill>
                <a:latin typeface="Arial" charset="0"/>
              </a:rPr>
              <a:t>1.</a:t>
            </a:r>
          </a:p>
        </p:txBody>
      </p:sp>
      <p:sp>
        <p:nvSpPr>
          <p:cNvPr id="81929" name="Text Box 36"/>
          <p:cNvSpPr txBox="1">
            <a:spLocks noChangeArrowheads="1"/>
          </p:cNvSpPr>
          <p:nvPr/>
        </p:nvSpPr>
        <p:spPr bwMode="auto">
          <a:xfrm>
            <a:off x="3708400" y="3500438"/>
            <a:ext cx="9366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defTabSz="914400" fontAlgn="base">
              <a:spcBef>
                <a:spcPct val="50000"/>
              </a:spcBef>
              <a:spcAft>
                <a:spcPct val="0"/>
              </a:spcAft>
            </a:pPr>
            <a:r>
              <a:rPr lang="hu-HU" sz="1800">
                <a:solidFill>
                  <a:srgbClr val="000000"/>
                </a:solidFill>
                <a:latin typeface="Arial" charset="0"/>
              </a:rPr>
              <a:t>2.</a:t>
            </a:r>
          </a:p>
        </p:txBody>
      </p:sp>
      <p:grpSp>
        <p:nvGrpSpPr>
          <p:cNvPr id="81930" name="Group 37"/>
          <p:cNvGrpSpPr>
            <a:grpSpLocks/>
          </p:cNvGrpSpPr>
          <p:nvPr/>
        </p:nvGrpSpPr>
        <p:grpSpPr bwMode="auto">
          <a:xfrm>
            <a:off x="5148263" y="3068638"/>
            <a:ext cx="1079500" cy="1152525"/>
            <a:chOff x="2381" y="1253"/>
            <a:chExt cx="680" cy="726"/>
          </a:xfrm>
        </p:grpSpPr>
        <p:grpSp>
          <p:nvGrpSpPr>
            <p:cNvPr id="82023" name="Group 38"/>
            <p:cNvGrpSpPr>
              <a:grpSpLocks/>
            </p:cNvGrpSpPr>
            <p:nvPr/>
          </p:nvGrpSpPr>
          <p:grpSpPr bwMode="auto">
            <a:xfrm rot="10800000">
              <a:off x="2516" y="1390"/>
              <a:ext cx="409" cy="589"/>
              <a:chOff x="1066" y="618"/>
              <a:chExt cx="409" cy="589"/>
            </a:xfrm>
          </p:grpSpPr>
          <p:sp>
            <p:nvSpPr>
              <p:cNvPr id="82026" name="Line 39"/>
              <p:cNvSpPr>
                <a:spLocks noChangeShapeType="1"/>
              </p:cNvSpPr>
              <p:nvPr/>
            </p:nvSpPr>
            <p:spPr bwMode="auto">
              <a:xfrm>
                <a:off x="1247" y="618"/>
                <a:ext cx="0" cy="363"/>
              </a:xfrm>
              <a:prstGeom prst="line">
                <a:avLst/>
              </a:prstGeom>
              <a:noFill/>
              <a:ln w="76200">
                <a:solidFill>
                  <a:srgbClr val="33CCFF"/>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000000"/>
                  </a:solidFill>
                  <a:latin typeface="Times New Roman" charset="0"/>
                  <a:ea typeface="ＭＳ Ｐゴシック" charset="0"/>
                </a:endParaRPr>
              </a:p>
            </p:txBody>
          </p:sp>
          <p:sp>
            <p:nvSpPr>
              <p:cNvPr id="82027" name="Line 40"/>
              <p:cNvSpPr>
                <a:spLocks noChangeShapeType="1"/>
              </p:cNvSpPr>
              <p:nvPr/>
            </p:nvSpPr>
            <p:spPr bwMode="auto">
              <a:xfrm>
                <a:off x="1292" y="618"/>
                <a:ext cx="0" cy="363"/>
              </a:xfrm>
              <a:prstGeom prst="line">
                <a:avLst/>
              </a:prstGeom>
              <a:noFill/>
              <a:ln w="76200">
                <a:solidFill>
                  <a:srgbClr val="33CCFF"/>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000000"/>
                  </a:solidFill>
                  <a:latin typeface="Times New Roman" charset="0"/>
                  <a:ea typeface="ＭＳ Ｐゴシック" charset="0"/>
                </a:endParaRPr>
              </a:p>
            </p:txBody>
          </p:sp>
          <p:sp>
            <p:nvSpPr>
              <p:cNvPr id="82028" name="Line 41"/>
              <p:cNvSpPr>
                <a:spLocks noChangeShapeType="1"/>
              </p:cNvSpPr>
              <p:nvPr/>
            </p:nvSpPr>
            <p:spPr bwMode="auto">
              <a:xfrm>
                <a:off x="1292" y="981"/>
                <a:ext cx="137" cy="226"/>
              </a:xfrm>
              <a:prstGeom prst="line">
                <a:avLst/>
              </a:prstGeom>
              <a:noFill/>
              <a:ln w="76200">
                <a:solidFill>
                  <a:srgbClr val="33CCFF"/>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000000"/>
                  </a:solidFill>
                  <a:latin typeface="Times New Roman" charset="0"/>
                  <a:ea typeface="ＭＳ Ｐゴシック" charset="0"/>
                </a:endParaRPr>
              </a:p>
            </p:txBody>
          </p:sp>
          <p:sp>
            <p:nvSpPr>
              <p:cNvPr id="82029" name="Line 42"/>
              <p:cNvSpPr>
                <a:spLocks noChangeShapeType="1"/>
              </p:cNvSpPr>
              <p:nvPr/>
            </p:nvSpPr>
            <p:spPr bwMode="auto">
              <a:xfrm flipH="1">
                <a:off x="1111" y="981"/>
                <a:ext cx="136" cy="226"/>
              </a:xfrm>
              <a:prstGeom prst="line">
                <a:avLst/>
              </a:prstGeom>
              <a:noFill/>
              <a:ln w="76200">
                <a:solidFill>
                  <a:srgbClr val="33CCFF"/>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000000"/>
                  </a:solidFill>
                  <a:latin typeface="Times New Roman" charset="0"/>
                  <a:ea typeface="ＭＳ Ｐゴシック" charset="0"/>
                </a:endParaRPr>
              </a:p>
            </p:txBody>
          </p:sp>
          <p:sp>
            <p:nvSpPr>
              <p:cNvPr id="82030" name="Line 43"/>
              <p:cNvSpPr>
                <a:spLocks noChangeShapeType="1"/>
              </p:cNvSpPr>
              <p:nvPr/>
            </p:nvSpPr>
            <p:spPr bwMode="auto">
              <a:xfrm flipH="1">
                <a:off x="1066" y="981"/>
                <a:ext cx="136" cy="226"/>
              </a:xfrm>
              <a:prstGeom prst="line">
                <a:avLst/>
              </a:prstGeom>
              <a:noFill/>
              <a:ln w="76200">
                <a:solidFill>
                  <a:srgbClr val="33CCFF"/>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000000"/>
                  </a:solidFill>
                  <a:latin typeface="Times New Roman" charset="0"/>
                  <a:ea typeface="ＭＳ Ｐゴシック" charset="0"/>
                </a:endParaRPr>
              </a:p>
            </p:txBody>
          </p:sp>
          <p:sp>
            <p:nvSpPr>
              <p:cNvPr id="82031" name="Line 44"/>
              <p:cNvSpPr>
                <a:spLocks noChangeShapeType="1"/>
              </p:cNvSpPr>
              <p:nvPr/>
            </p:nvSpPr>
            <p:spPr bwMode="auto">
              <a:xfrm>
                <a:off x="1338" y="981"/>
                <a:ext cx="137" cy="226"/>
              </a:xfrm>
              <a:prstGeom prst="line">
                <a:avLst/>
              </a:prstGeom>
              <a:noFill/>
              <a:ln w="76200">
                <a:solidFill>
                  <a:srgbClr val="33CCFF"/>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000000"/>
                  </a:solidFill>
                  <a:latin typeface="Times New Roman" charset="0"/>
                  <a:ea typeface="ＭＳ Ｐゴシック" charset="0"/>
                </a:endParaRPr>
              </a:p>
            </p:txBody>
          </p:sp>
        </p:grpSp>
        <p:sp>
          <p:nvSpPr>
            <p:cNvPr id="82024" name="AutoShape 45"/>
            <p:cNvSpPr>
              <a:spLocks noChangeArrowheads="1"/>
            </p:cNvSpPr>
            <p:nvPr/>
          </p:nvSpPr>
          <p:spPr bwMode="auto">
            <a:xfrm rot="-5400000">
              <a:off x="2427" y="1207"/>
              <a:ext cx="226" cy="317"/>
            </a:xfrm>
            <a:prstGeom prst="moon">
              <a:avLst>
                <a:gd name="adj" fmla="val 50000"/>
              </a:avLst>
            </a:prstGeom>
            <a:solidFill>
              <a:srgbClr val="33CCFF"/>
            </a:solidFill>
            <a:ln w="9525">
              <a:solidFill>
                <a:srgbClr val="33CCFF"/>
              </a:solidFill>
              <a:miter lim="800000"/>
              <a:headEnd/>
              <a:tailEnd/>
            </a:ln>
          </p:spPr>
          <p:txBody>
            <a:bodyPr wrap="none" anchor="ctr"/>
            <a:lstStyle/>
            <a:p>
              <a:pPr defTabSz="914400" eaLnBrk="0" fontAlgn="base" hangingPunct="0">
                <a:spcBef>
                  <a:spcPct val="0"/>
                </a:spcBef>
                <a:spcAft>
                  <a:spcPct val="0"/>
                </a:spcAft>
              </a:pPr>
              <a:endParaRPr lang="en-US" sz="2400">
                <a:solidFill>
                  <a:srgbClr val="000000"/>
                </a:solidFill>
                <a:latin typeface="Times New Roman" charset="0"/>
                <a:ea typeface="ＭＳ Ｐゴシック" charset="0"/>
              </a:endParaRPr>
            </a:p>
          </p:txBody>
        </p:sp>
        <p:sp>
          <p:nvSpPr>
            <p:cNvPr id="82025" name="AutoShape 46"/>
            <p:cNvSpPr>
              <a:spLocks noChangeArrowheads="1"/>
            </p:cNvSpPr>
            <p:nvPr/>
          </p:nvSpPr>
          <p:spPr bwMode="auto">
            <a:xfrm rot="-5400000">
              <a:off x="2790" y="1207"/>
              <a:ext cx="226" cy="317"/>
            </a:xfrm>
            <a:prstGeom prst="moon">
              <a:avLst>
                <a:gd name="adj" fmla="val 50000"/>
              </a:avLst>
            </a:prstGeom>
            <a:solidFill>
              <a:srgbClr val="33CCFF"/>
            </a:solidFill>
            <a:ln w="9525">
              <a:solidFill>
                <a:srgbClr val="33CCFF"/>
              </a:solidFill>
              <a:miter lim="800000"/>
              <a:headEnd/>
              <a:tailEnd/>
            </a:ln>
          </p:spPr>
          <p:txBody>
            <a:bodyPr wrap="none" anchor="ctr"/>
            <a:lstStyle/>
            <a:p>
              <a:pPr defTabSz="914400" eaLnBrk="0" fontAlgn="base" hangingPunct="0">
                <a:spcBef>
                  <a:spcPct val="0"/>
                </a:spcBef>
                <a:spcAft>
                  <a:spcPct val="0"/>
                </a:spcAft>
              </a:pPr>
              <a:endParaRPr lang="en-US" sz="2400">
                <a:solidFill>
                  <a:srgbClr val="000000"/>
                </a:solidFill>
                <a:latin typeface="Times New Roman" charset="0"/>
                <a:ea typeface="ＭＳ Ｐゴシック" charset="0"/>
              </a:endParaRPr>
            </a:p>
          </p:txBody>
        </p:sp>
      </p:grpSp>
      <p:grpSp>
        <p:nvGrpSpPr>
          <p:cNvPr id="81931" name="Group 47"/>
          <p:cNvGrpSpPr>
            <a:grpSpLocks/>
          </p:cNvGrpSpPr>
          <p:nvPr/>
        </p:nvGrpSpPr>
        <p:grpSpPr bwMode="auto">
          <a:xfrm rot="10800000">
            <a:off x="5435600" y="4652963"/>
            <a:ext cx="792163" cy="1008062"/>
            <a:chOff x="1020" y="618"/>
            <a:chExt cx="499" cy="635"/>
          </a:xfrm>
        </p:grpSpPr>
        <p:grpSp>
          <p:nvGrpSpPr>
            <p:cNvPr id="82014" name="Group 48"/>
            <p:cNvGrpSpPr>
              <a:grpSpLocks/>
            </p:cNvGrpSpPr>
            <p:nvPr/>
          </p:nvGrpSpPr>
          <p:grpSpPr bwMode="auto">
            <a:xfrm>
              <a:off x="1066" y="618"/>
              <a:ext cx="409" cy="589"/>
              <a:chOff x="1066" y="618"/>
              <a:chExt cx="409" cy="589"/>
            </a:xfrm>
          </p:grpSpPr>
          <p:sp>
            <p:nvSpPr>
              <p:cNvPr id="82017" name="Line 49"/>
              <p:cNvSpPr>
                <a:spLocks noChangeShapeType="1"/>
              </p:cNvSpPr>
              <p:nvPr/>
            </p:nvSpPr>
            <p:spPr bwMode="auto">
              <a:xfrm>
                <a:off x="1247" y="618"/>
                <a:ext cx="0" cy="363"/>
              </a:xfrm>
              <a:prstGeom prst="line">
                <a:avLst/>
              </a:prstGeom>
              <a:noFill/>
              <a:ln w="76200">
                <a:solidFill>
                  <a:srgbClr val="FF33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000000"/>
                  </a:solidFill>
                  <a:latin typeface="Times New Roman" charset="0"/>
                  <a:ea typeface="ＭＳ Ｐゴシック" charset="0"/>
                </a:endParaRPr>
              </a:p>
            </p:txBody>
          </p:sp>
          <p:sp>
            <p:nvSpPr>
              <p:cNvPr id="82018" name="Line 50"/>
              <p:cNvSpPr>
                <a:spLocks noChangeShapeType="1"/>
              </p:cNvSpPr>
              <p:nvPr/>
            </p:nvSpPr>
            <p:spPr bwMode="auto">
              <a:xfrm>
                <a:off x="1292" y="618"/>
                <a:ext cx="0" cy="363"/>
              </a:xfrm>
              <a:prstGeom prst="line">
                <a:avLst/>
              </a:prstGeom>
              <a:noFill/>
              <a:ln w="76200">
                <a:solidFill>
                  <a:srgbClr val="FF33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000000"/>
                  </a:solidFill>
                  <a:latin typeface="Times New Roman" charset="0"/>
                  <a:ea typeface="ＭＳ Ｐゴシック" charset="0"/>
                </a:endParaRPr>
              </a:p>
            </p:txBody>
          </p:sp>
          <p:sp>
            <p:nvSpPr>
              <p:cNvPr id="82019" name="Line 51"/>
              <p:cNvSpPr>
                <a:spLocks noChangeShapeType="1"/>
              </p:cNvSpPr>
              <p:nvPr/>
            </p:nvSpPr>
            <p:spPr bwMode="auto">
              <a:xfrm>
                <a:off x="1292" y="981"/>
                <a:ext cx="137" cy="226"/>
              </a:xfrm>
              <a:prstGeom prst="line">
                <a:avLst/>
              </a:prstGeom>
              <a:noFill/>
              <a:ln w="76200">
                <a:solidFill>
                  <a:srgbClr val="FF33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000000"/>
                  </a:solidFill>
                  <a:latin typeface="Times New Roman" charset="0"/>
                  <a:ea typeface="ＭＳ Ｐゴシック" charset="0"/>
                </a:endParaRPr>
              </a:p>
            </p:txBody>
          </p:sp>
          <p:sp>
            <p:nvSpPr>
              <p:cNvPr id="82020" name="Line 52"/>
              <p:cNvSpPr>
                <a:spLocks noChangeShapeType="1"/>
              </p:cNvSpPr>
              <p:nvPr/>
            </p:nvSpPr>
            <p:spPr bwMode="auto">
              <a:xfrm flipH="1">
                <a:off x="1111" y="981"/>
                <a:ext cx="136" cy="226"/>
              </a:xfrm>
              <a:prstGeom prst="line">
                <a:avLst/>
              </a:prstGeom>
              <a:noFill/>
              <a:ln w="76200">
                <a:solidFill>
                  <a:srgbClr val="FF33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000000"/>
                  </a:solidFill>
                  <a:latin typeface="Times New Roman" charset="0"/>
                  <a:ea typeface="ＭＳ Ｐゴシック" charset="0"/>
                </a:endParaRPr>
              </a:p>
            </p:txBody>
          </p:sp>
          <p:sp>
            <p:nvSpPr>
              <p:cNvPr id="82021" name="Line 53"/>
              <p:cNvSpPr>
                <a:spLocks noChangeShapeType="1"/>
              </p:cNvSpPr>
              <p:nvPr/>
            </p:nvSpPr>
            <p:spPr bwMode="auto">
              <a:xfrm flipH="1">
                <a:off x="1066" y="981"/>
                <a:ext cx="136" cy="226"/>
              </a:xfrm>
              <a:prstGeom prst="line">
                <a:avLst/>
              </a:prstGeom>
              <a:noFill/>
              <a:ln w="76200">
                <a:solidFill>
                  <a:srgbClr val="FF33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000000"/>
                  </a:solidFill>
                  <a:latin typeface="Times New Roman" charset="0"/>
                  <a:ea typeface="ＭＳ Ｐゴシック" charset="0"/>
                </a:endParaRPr>
              </a:p>
            </p:txBody>
          </p:sp>
          <p:sp>
            <p:nvSpPr>
              <p:cNvPr id="82022" name="Line 54"/>
              <p:cNvSpPr>
                <a:spLocks noChangeShapeType="1"/>
              </p:cNvSpPr>
              <p:nvPr/>
            </p:nvSpPr>
            <p:spPr bwMode="auto">
              <a:xfrm>
                <a:off x="1338" y="981"/>
                <a:ext cx="137" cy="226"/>
              </a:xfrm>
              <a:prstGeom prst="line">
                <a:avLst/>
              </a:prstGeom>
              <a:noFill/>
              <a:ln w="76200">
                <a:solidFill>
                  <a:srgbClr val="FF33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000000"/>
                  </a:solidFill>
                  <a:latin typeface="Times New Roman" charset="0"/>
                  <a:ea typeface="ＭＳ Ｐゴシック" charset="0"/>
                </a:endParaRPr>
              </a:p>
            </p:txBody>
          </p:sp>
        </p:grpSp>
        <p:sp>
          <p:nvSpPr>
            <p:cNvPr id="82015" name="Oval 55"/>
            <p:cNvSpPr>
              <a:spLocks noChangeArrowheads="1"/>
            </p:cNvSpPr>
            <p:nvPr/>
          </p:nvSpPr>
          <p:spPr bwMode="auto">
            <a:xfrm>
              <a:off x="1020" y="1162"/>
              <a:ext cx="136" cy="91"/>
            </a:xfrm>
            <a:prstGeom prst="ellipse">
              <a:avLst/>
            </a:prstGeom>
            <a:solidFill>
              <a:srgbClr val="FF3300"/>
            </a:solidFill>
            <a:ln w="9525">
              <a:solidFill>
                <a:srgbClr val="FF3300"/>
              </a:solidFill>
              <a:round/>
              <a:headEnd/>
              <a:tailEnd/>
            </a:ln>
          </p:spPr>
          <p:txBody>
            <a:bodyPr wrap="none" anchor="ctr"/>
            <a:lstStyle/>
            <a:p>
              <a:pPr defTabSz="914400" eaLnBrk="0" fontAlgn="base" hangingPunct="0">
                <a:spcBef>
                  <a:spcPct val="0"/>
                </a:spcBef>
                <a:spcAft>
                  <a:spcPct val="0"/>
                </a:spcAft>
              </a:pPr>
              <a:endParaRPr lang="en-US" sz="2400">
                <a:solidFill>
                  <a:srgbClr val="000000"/>
                </a:solidFill>
                <a:latin typeface="Times New Roman" charset="0"/>
                <a:ea typeface="ＭＳ Ｐゴシック" charset="0"/>
              </a:endParaRPr>
            </a:p>
          </p:txBody>
        </p:sp>
        <p:sp>
          <p:nvSpPr>
            <p:cNvPr id="82016" name="Oval 56"/>
            <p:cNvSpPr>
              <a:spLocks noChangeArrowheads="1"/>
            </p:cNvSpPr>
            <p:nvPr/>
          </p:nvSpPr>
          <p:spPr bwMode="auto">
            <a:xfrm>
              <a:off x="1383" y="1162"/>
              <a:ext cx="136" cy="91"/>
            </a:xfrm>
            <a:prstGeom prst="ellipse">
              <a:avLst/>
            </a:prstGeom>
            <a:solidFill>
              <a:srgbClr val="FF3300"/>
            </a:solidFill>
            <a:ln w="9525">
              <a:solidFill>
                <a:srgbClr val="FF3300"/>
              </a:solidFill>
              <a:round/>
              <a:headEnd/>
              <a:tailEnd/>
            </a:ln>
          </p:spPr>
          <p:txBody>
            <a:bodyPr wrap="none" anchor="ctr"/>
            <a:lstStyle/>
            <a:p>
              <a:pPr defTabSz="914400" eaLnBrk="0" fontAlgn="base" hangingPunct="0">
                <a:spcBef>
                  <a:spcPct val="0"/>
                </a:spcBef>
                <a:spcAft>
                  <a:spcPct val="0"/>
                </a:spcAft>
              </a:pPr>
              <a:endParaRPr lang="en-US" sz="2400">
                <a:solidFill>
                  <a:srgbClr val="000000"/>
                </a:solidFill>
                <a:latin typeface="Times New Roman" charset="0"/>
                <a:ea typeface="ＭＳ Ｐゴシック" charset="0"/>
              </a:endParaRPr>
            </a:p>
          </p:txBody>
        </p:sp>
      </p:grpSp>
      <p:grpSp>
        <p:nvGrpSpPr>
          <p:cNvPr id="81932" name="Group 57"/>
          <p:cNvGrpSpPr>
            <a:grpSpLocks/>
          </p:cNvGrpSpPr>
          <p:nvPr/>
        </p:nvGrpSpPr>
        <p:grpSpPr bwMode="auto">
          <a:xfrm rot="10800000">
            <a:off x="1042988" y="4652963"/>
            <a:ext cx="792162" cy="1008062"/>
            <a:chOff x="1020" y="618"/>
            <a:chExt cx="499" cy="635"/>
          </a:xfrm>
        </p:grpSpPr>
        <p:grpSp>
          <p:nvGrpSpPr>
            <p:cNvPr id="82005" name="Group 58"/>
            <p:cNvGrpSpPr>
              <a:grpSpLocks/>
            </p:cNvGrpSpPr>
            <p:nvPr/>
          </p:nvGrpSpPr>
          <p:grpSpPr bwMode="auto">
            <a:xfrm>
              <a:off x="1066" y="618"/>
              <a:ext cx="409" cy="589"/>
              <a:chOff x="1066" y="618"/>
              <a:chExt cx="409" cy="589"/>
            </a:xfrm>
          </p:grpSpPr>
          <p:sp>
            <p:nvSpPr>
              <p:cNvPr id="82008" name="Line 59"/>
              <p:cNvSpPr>
                <a:spLocks noChangeShapeType="1"/>
              </p:cNvSpPr>
              <p:nvPr/>
            </p:nvSpPr>
            <p:spPr bwMode="auto">
              <a:xfrm>
                <a:off x="1247" y="618"/>
                <a:ext cx="0" cy="363"/>
              </a:xfrm>
              <a:prstGeom prst="line">
                <a:avLst/>
              </a:prstGeom>
              <a:noFill/>
              <a:ln w="76200">
                <a:solidFill>
                  <a:srgbClr val="FF33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000000"/>
                  </a:solidFill>
                  <a:latin typeface="Times New Roman" charset="0"/>
                  <a:ea typeface="ＭＳ Ｐゴシック" charset="0"/>
                </a:endParaRPr>
              </a:p>
            </p:txBody>
          </p:sp>
          <p:sp>
            <p:nvSpPr>
              <p:cNvPr id="82009" name="Line 60"/>
              <p:cNvSpPr>
                <a:spLocks noChangeShapeType="1"/>
              </p:cNvSpPr>
              <p:nvPr/>
            </p:nvSpPr>
            <p:spPr bwMode="auto">
              <a:xfrm>
                <a:off x="1292" y="618"/>
                <a:ext cx="0" cy="363"/>
              </a:xfrm>
              <a:prstGeom prst="line">
                <a:avLst/>
              </a:prstGeom>
              <a:noFill/>
              <a:ln w="76200">
                <a:solidFill>
                  <a:srgbClr val="FF33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000000"/>
                  </a:solidFill>
                  <a:latin typeface="Times New Roman" charset="0"/>
                  <a:ea typeface="ＭＳ Ｐゴシック" charset="0"/>
                </a:endParaRPr>
              </a:p>
            </p:txBody>
          </p:sp>
          <p:sp>
            <p:nvSpPr>
              <p:cNvPr id="82010" name="Line 61"/>
              <p:cNvSpPr>
                <a:spLocks noChangeShapeType="1"/>
              </p:cNvSpPr>
              <p:nvPr/>
            </p:nvSpPr>
            <p:spPr bwMode="auto">
              <a:xfrm>
                <a:off x="1292" y="981"/>
                <a:ext cx="137" cy="226"/>
              </a:xfrm>
              <a:prstGeom prst="line">
                <a:avLst/>
              </a:prstGeom>
              <a:noFill/>
              <a:ln w="76200">
                <a:solidFill>
                  <a:srgbClr val="FF33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000000"/>
                  </a:solidFill>
                  <a:latin typeface="Times New Roman" charset="0"/>
                  <a:ea typeface="ＭＳ Ｐゴシック" charset="0"/>
                </a:endParaRPr>
              </a:p>
            </p:txBody>
          </p:sp>
          <p:sp>
            <p:nvSpPr>
              <p:cNvPr id="82011" name="Line 62"/>
              <p:cNvSpPr>
                <a:spLocks noChangeShapeType="1"/>
              </p:cNvSpPr>
              <p:nvPr/>
            </p:nvSpPr>
            <p:spPr bwMode="auto">
              <a:xfrm flipH="1">
                <a:off x="1111" y="981"/>
                <a:ext cx="136" cy="226"/>
              </a:xfrm>
              <a:prstGeom prst="line">
                <a:avLst/>
              </a:prstGeom>
              <a:noFill/>
              <a:ln w="76200">
                <a:solidFill>
                  <a:srgbClr val="FF33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000000"/>
                  </a:solidFill>
                  <a:latin typeface="Times New Roman" charset="0"/>
                  <a:ea typeface="ＭＳ Ｐゴシック" charset="0"/>
                </a:endParaRPr>
              </a:p>
            </p:txBody>
          </p:sp>
          <p:sp>
            <p:nvSpPr>
              <p:cNvPr id="82012" name="Line 63"/>
              <p:cNvSpPr>
                <a:spLocks noChangeShapeType="1"/>
              </p:cNvSpPr>
              <p:nvPr/>
            </p:nvSpPr>
            <p:spPr bwMode="auto">
              <a:xfrm flipH="1">
                <a:off x="1066" y="981"/>
                <a:ext cx="136" cy="226"/>
              </a:xfrm>
              <a:prstGeom prst="line">
                <a:avLst/>
              </a:prstGeom>
              <a:noFill/>
              <a:ln w="76200">
                <a:solidFill>
                  <a:srgbClr val="FF33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000000"/>
                  </a:solidFill>
                  <a:latin typeface="Times New Roman" charset="0"/>
                  <a:ea typeface="ＭＳ Ｐゴシック" charset="0"/>
                </a:endParaRPr>
              </a:p>
            </p:txBody>
          </p:sp>
          <p:sp>
            <p:nvSpPr>
              <p:cNvPr id="82013" name="Line 64"/>
              <p:cNvSpPr>
                <a:spLocks noChangeShapeType="1"/>
              </p:cNvSpPr>
              <p:nvPr/>
            </p:nvSpPr>
            <p:spPr bwMode="auto">
              <a:xfrm>
                <a:off x="1338" y="981"/>
                <a:ext cx="137" cy="226"/>
              </a:xfrm>
              <a:prstGeom prst="line">
                <a:avLst/>
              </a:prstGeom>
              <a:noFill/>
              <a:ln w="76200">
                <a:solidFill>
                  <a:srgbClr val="FF33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000000"/>
                  </a:solidFill>
                  <a:latin typeface="Times New Roman" charset="0"/>
                  <a:ea typeface="ＭＳ Ｐゴシック" charset="0"/>
                </a:endParaRPr>
              </a:p>
            </p:txBody>
          </p:sp>
        </p:grpSp>
        <p:sp>
          <p:nvSpPr>
            <p:cNvPr id="82006" name="Oval 65"/>
            <p:cNvSpPr>
              <a:spLocks noChangeArrowheads="1"/>
            </p:cNvSpPr>
            <p:nvPr/>
          </p:nvSpPr>
          <p:spPr bwMode="auto">
            <a:xfrm>
              <a:off x="1020" y="1162"/>
              <a:ext cx="136" cy="91"/>
            </a:xfrm>
            <a:prstGeom prst="ellipse">
              <a:avLst/>
            </a:prstGeom>
            <a:solidFill>
              <a:srgbClr val="FF3300"/>
            </a:solidFill>
            <a:ln w="9525">
              <a:solidFill>
                <a:srgbClr val="FF3300"/>
              </a:solidFill>
              <a:round/>
              <a:headEnd/>
              <a:tailEnd/>
            </a:ln>
          </p:spPr>
          <p:txBody>
            <a:bodyPr wrap="none" anchor="ctr"/>
            <a:lstStyle/>
            <a:p>
              <a:pPr defTabSz="914400" eaLnBrk="0" fontAlgn="base" hangingPunct="0">
                <a:spcBef>
                  <a:spcPct val="0"/>
                </a:spcBef>
                <a:spcAft>
                  <a:spcPct val="0"/>
                </a:spcAft>
              </a:pPr>
              <a:endParaRPr lang="en-US" sz="2400">
                <a:solidFill>
                  <a:srgbClr val="000000"/>
                </a:solidFill>
                <a:latin typeface="Times New Roman" charset="0"/>
                <a:ea typeface="ＭＳ Ｐゴシック" charset="0"/>
              </a:endParaRPr>
            </a:p>
          </p:txBody>
        </p:sp>
        <p:sp>
          <p:nvSpPr>
            <p:cNvPr id="82007" name="Oval 66"/>
            <p:cNvSpPr>
              <a:spLocks noChangeArrowheads="1"/>
            </p:cNvSpPr>
            <p:nvPr/>
          </p:nvSpPr>
          <p:spPr bwMode="auto">
            <a:xfrm>
              <a:off x="1383" y="1162"/>
              <a:ext cx="136" cy="91"/>
            </a:xfrm>
            <a:prstGeom prst="ellipse">
              <a:avLst/>
            </a:prstGeom>
            <a:solidFill>
              <a:srgbClr val="FF3300"/>
            </a:solidFill>
            <a:ln w="9525">
              <a:solidFill>
                <a:srgbClr val="FF3300"/>
              </a:solidFill>
              <a:round/>
              <a:headEnd/>
              <a:tailEnd/>
            </a:ln>
          </p:spPr>
          <p:txBody>
            <a:bodyPr wrap="none" anchor="ctr"/>
            <a:lstStyle/>
            <a:p>
              <a:pPr defTabSz="914400" eaLnBrk="0" fontAlgn="base" hangingPunct="0">
                <a:spcBef>
                  <a:spcPct val="0"/>
                </a:spcBef>
                <a:spcAft>
                  <a:spcPct val="0"/>
                </a:spcAft>
              </a:pPr>
              <a:endParaRPr lang="en-US" sz="2400">
                <a:solidFill>
                  <a:srgbClr val="000000"/>
                </a:solidFill>
                <a:latin typeface="Times New Roman" charset="0"/>
                <a:ea typeface="ＭＳ Ｐゴシック" charset="0"/>
              </a:endParaRPr>
            </a:p>
          </p:txBody>
        </p:sp>
      </p:grpSp>
      <p:sp>
        <p:nvSpPr>
          <p:cNvPr id="81933" name="Text Box 67"/>
          <p:cNvSpPr txBox="1">
            <a:spLocks noChangeArrowheads="1"/>
          </p:cNvSpPr>
          <p:nvPr/>
        </p:nvSpPr>
        <p:spPr bwMode="auto">
          <a:xfrm>
            <a:off x="3492500" y="4797425"/>
            <a:ext cx="5048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defTabSz="914400" fontAlgn="base">
              <a:spcBef>
                <a:spcPct val="50000"/>
              </a:spcBef>
              <a:spcAft>
                <a:spcPct val="0"/>
              </a:spcAft>
            </a:pPr>
            <a:r>
              <a:rPr lang="hu-HU" sz="1800">
                <a:solidFill>
                  <a:srgbClr val="000000"/>
                </a:solidFill>
                <a:latin typeface="Arial" charset="0"/>
              </a:rPr>
              <a:t>1.</a:t>
            </a:r>
          </a:p>
        </p:txBody>
      </p:sp>
      <p:sp>
        <p:nvSpPr>
          <p:cNvPr id="81934" name="Text Box 68"/>
          <p:cNvSpPr txBox="1">
            <a:spLocks noChangeArrowheads="1"/>
          </p:cNvSpPr>
          <p:nvPr/>
        </p:nvSpPr>
        <p:spPr bwMode="auto">
          <a:xfrm>
            <a:off x="4932363" y="4797425"/>
            <a:ext cx="5048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defTabSz="914400" fontAlgn="base">
              <a:spcBef>
                <a:spcPct val="50000"/>
              </a:spcBef>
              <a:spcAft>
                <a:spcPct val="0"/>
              </a:spcAft>
            </a:pPr>
            <a:r>
              <a:rPr lang="hu-HU" sz="1800">
                <a:solidFill>
                  <a:srgbClr val="000000"/>
                </a:solidFill>
                <a:latin typeface="Arial" charset="0"/>
              </a:rPr>
              <a:t>1.</a:t>
            </a:r>
          </a:p>
        </p:txBody>
      </p:sp>
      <p:sp>
        <p:nvSpPr>
          <p:cNvPr id="81935" name="Text Box 69"/>
          <p:cNvSpPr txBox="1">
            <a:spLocks noChangeArrowheads="1"/>
          </p:cNvSpPr>
          <p:nvPr/>
        </p:nvSpPr>
        <p:spPr bwMode="auto">
          <a:xfrm>
            <a:off x="684213" y="4941888"/>
            <a:ext cx="5048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defTabSz="914400" fontAlgn="base">
              <a:spcBef>
                <a:spcPct val="50000"/>
              </a:spcBef>
              <a:spcAft>
                <a:spcPct val="0"/>
              </a:spcAft>
            </a:pPr>
            <a:r>
              <a:rPr lang="hu-HU" sz="1800">
                <a:solidFill>
                  <a:srgbClr val="000000"/>
                </a:solidFill>
                <a:latin typeface="Arial" charset="0"/>
              </a:rPr>
              <a:t>1.</a:t>
            </a:r>
          </a:p>
        </p:txBody>
      </p:sp>
      <p:grpSp>
        <p:nvGrpSpPr>
          <p:cNvPr id="81936" name="Group 70"/>
          <p:cNvGrpSpPr>
            <a:grpSpLocks/>
          </p:cNvGrpSpPr>
          <p:nvPr/>
        </p:nvGrpSpPr>
        <p:grpSpPr bwMode="auto">
          <a:xfrm rot="10800000">
            <a:off x="827088" y="3284538"/>
            <a:ext cx="1079500" cy="1152525"/>
            <a:chOff x="2381" y="1253"/>
            <a:chExt cx="680" cy="726"/>
          </a:xfrm>
        </p:grpSpPr>
        <p:grpSp>
          <p:nvGrpSpPr>
            <p:cNvPr id="81996" name="Group 71"/>
            <p:cNvGrpSpPr>
              <a:grpSpLocks/>
            </p:cNvGrpSpPr>
            <p:nvPr/>
          </p:nvGrpSpPr>
          <p:grpSpPr bwMode="auto">
            <a:xfrm rot="10800000">
              <a:off x="2516" y="1390"/>
              <a:ext cx="409" cy="589"/>
              <a:chOff x="1066" y="618"/>
              <a:chExt cx="409" cy="589"/>
            </a:xfrm>
          </p:grpSpPr>
          <p:sp>
            <p:nvSpPr>
              <p:cNvPr id="81999" name="Line 72"/>
              <p:cNvSpPr>
                <a:spLocks noChangeShapeType="1"/>
              </p:cNvSpPr>
              <p:nvPr/>
            </p:nvSpPr>
            <p:spPr bwMode="auto">
              <a:xfrm>
                <a:off x="1247" y="618"/>
                <a:ext cx="0" cy="363"/>
              </a:xfrm>
              <a:prstGeom prst="line">
                <a:avLst/>
              </a:prstGeom>
              <a:noFill/>
              <a:ln w="76200">
                <a:solidFill>
                  <a:srgbClr val="33CCFF"/>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000000"/>
                  </a:solidFill>
                  <a:latin typeface="Times New Roman" charset="0"/>
                  <a:ea typeface="ＭＳ Ｐゴシック" charset="0"/>
                </a:endParaRPr>
              </a:p>
            </p:txBody>
          </p:sp>
          <p:sp>
            <p:nvSpPr>
              <p:cNvPr id="82000" name="Line 73"/>
              <p:cNvSpPr>
                <a:spLocks noChangeShapeType="1"/>
              </p:cNvSpPr>
              <p:nvPr/>
            </p:nvSpPr>
            <p:spPr bwMode="auto">
              <a:xfrm>
                <a:off x="1292" y="618"/>
                <a:ext cx="0" cy="363"/>
              </a:xfrm>
              <a:prstGeom prst="line">
                <a:avLst/>
              </a:prstGeom>
              <a:noFill/>
              <a:ln w="76200">
                <a:solidFill>
                  <a:srgbClr val="33CCFF"/>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000000"/>
                  </a:solidFill>
                  <a:latin typeface="Times New Roman" charset="0"/>
                  <a:ea typeface="ＭＳ Ｐゴシック" charset="0"/>
                </a:endParaRPr>
              </a:p>
            </p:txBody>
          </p:sp>
          <p:sp>
            <p:nvSpPr>
              <p:cNvPr id="82001" name="Line 74"/>
              <p:cNvSpPr>
                <a:spLocks noChangeShapeType="1"/>
              </p:cNvSpPr>
              <p:nvPr/>
            </p:nvSpPr>
            <p:spPr bwMode="auto">
              <a:xfrm>
                <a:off x="1292" y="981"/>
                <a:ext cx="137" cy="226"/>
              </a:xfrm>
              <a:prstGeom prst="line">
                <a:avLst/>
              </a:prstGeom>
              <a:noFill/>
              <a:ln w="76200">
                <a:solidFill>
                  <a:srgbClr val="33CCFF"/>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000000"/>
                  </a:solidFill>
                  <a:latin typeface="Times New Roman" charset="0"/>
                  <a:ea typeface="ＭＳ Ｐゴシック" charset="0"/>
                </a:endParaRPr>
              </a:p>
            </p:txBody>
          </p:sp>
          <p:sp>
            <p:nvSpPr>
              <p:cNvPr id="82002" name="Line 75"/>
              <p:cNvSpPr>
                <a:spLocks noChangeShapeType="1"/>
              </p:cNvSpPr>
              <p:nvPr/>
            </p:nvSpPr>
            <p:spPr bwMode="auto">
              <a:xfrm flipH="1">
                <a:off x="1111" y="981"/>
                <a:ext cx="136" cy="226"/>
              </a:xfrm>
              <a:prstGeom prst="line">
                <a:avLst/>
              </a:prstGeom>
              <a:noFill/>
              <a:ln w="76200">
                <a:solidFill>
                  <a:srgbClr val="33CCFF"/>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000000"/>
                  </a:solidFill>
                  <a:latin typeface="Times New Roman" charset="0"/>
                  <a:ea typeface="ＭＳ Ｐゴシック" charset="0"/>
                </a:endParaRPr>
              </a:p>
            </p:txBody>
          </p:sp>
          <p:sp>
            <p:nvSpPr>
              <p:cNvPr id="82003" name="Line 76"/>
              <p:cNvSpPr>
                <a:spLocks noChangeShapeType="1"/>
              </p:cNvSpPr>
              <p:nvPr/>
            </p:nvSpPr>
            <p:spPr bwMode="auto">
              <a:xfrm flipH="1">
                <a:off x="1066" y="981"/>
                <a:ext cx="136" cy="226"/>
              </a:xfrm>
              <a:prstGeom prst="line">
                <a:avLst/>
              </a:prstGeom>
              <a:noFill/>
              <a:ln w="76200">
                <a:solidFill>
                  <a:srgbClr val="33CCFF"/>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000000"/>
                  </a:solidFill>
                  <a:latin typeface="Times New Roman" charset="0"/>
                  <a:ea typeface="ＭＳ Ｐゴシック" charset="0"/>
                </a:endParaRPr>
              </a:p>
            </p:txBody>
          </p:sp>
          <p:sp>
            <p:nvSpPr>
              <p:cNvPr id="82004" name="Line 77"/>
              <p:cNvSpPr>
                <a:spLocks noChangeShapeType="1"/>
              </p:cNvSpPr>
              <p:nvPr/>
            </p:nvSpPr>
            <p:spPr bwMode="auto">
              <a:xfrm>
                <a:off x="1338" y="981"/>
                <a:ext cx="137" cy="226"/>
              </a:xfrm>
              <a:prstGeom prst="line">
                <a:avLst/>
              </a:prstGeom>
              <a:noFill/>
              <a:ln w="76200">
                <a:solidFill>
                  <a:srgbClr val="33CCFF"/>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000000"/>
                  </a:solidFill>
                  <a:latin typeface="Times New Roman" charset="0"/>
                  <a:ea typeface="ＭＳ Ｐゴシック" charset="0"/>
                </a:endParaRPr>
              </a:p>
            </p:txBody>
          </p:sp>
        </p:grpSp>
        <p:sp>
          <p:nvSpPr>
            <p:cNvPr id="81997" name="AutoShape 78"/>
            <p:cNvSpPr>
              <a:spLocks noChangeArrowheads="1"/>
            </p:cNvSpPr>
            <p:nvPr/>
          </p:nvSpPr>
          <p:spPr bwMode="auto">
            <a:xfrm rot="-5400000">
              <a:off x="2427" y="1207"/>
              <a:ext cx="226" cy="317"/>
            </a:xfrm>
            <a:prstGeom prst="moon">
              <a:avLst>
                <a:gd name="adj" fmla="val 50000"/>
              </a:avLst>
            </a:prstGeom>
            <a:solidFill>
              <a:srgbClr val="33CCFF"/>
            </a:solidFill>
            <a:ln w="9525">
              <a:solidFill>
                <a:srgbClr val="33CCFF"/>
              </a:solidFill>
              <a:miter lim="800000"/>
              <a:headEnd/>
              <a:tailEnd/>
            </a:ln>
          </p:spPr>
          <p:txBody>
            <a:bodyPr wrap="none" anchor="ctr"/>
            <a:lstStyle/>
            <a:p>
              <a:pPr defTabSz="914400" eaLnBrk="0" fontAlgn="base" hangingPunct="0">
                <a:spcBef>
                  <a:spcPct val="0"/>
                </a:spcBef>
                <a:spcAft>
                  <a:spcPct val="0"/>
                </a:spcAft>
              </a:pPr>
              <a:endParaRPr lang="en-US" sz="2400">
                <a:solidFill>
                  <a:srgbClr val="000000"/>
                </a:solidFill>
                <a:latin typeface="Times New Roman" charset="0"/>
                <a:ea typeface="ＭＳ Ｐゴシック" charset="0"/>
              </a:endParaRPr>
            </a:p>
          </p:txBody>
        </p:sp>
        <p:sp>
          <p:nvSpPr>
            <p:cNvPr id="81998" name="AutoShape 79"/>
            <p:cNvSpPr>
              <a:spLocks noChangeArrowheads="1"/>
            </p:cNvSpPr>
            <p:nvPr/>
          </p:nvSpPr>
          <p:spPr bwMode="auto">
            <a:xfrm rot="-5400000">
              <a:off x="2790" y="1207"/>
              <a:ext cx="226" cy="317"/>
            </a:xfrm>
            <a:prstGeom prst="moon">
              <a:avLst>
                <a:gd name="adj" fmla="val 50000"/>
              </a:avLst>
            </a:prstGeom>
            <a:solidFill>
              <a:srgbClr val="33CCFF"/>
            </a:solidFill>
            <a:ln w="9525">
              <a:solidFill>
                <a:srgbClr val="33CCFF"/>
              </a:solidFill>
              <a:miter lim="800000"/>
              <a:headEnd/>
              <a:tailEnd/>
            </a:ln>
          </p:spPr>
          <p:txBody>
            <a:bodyPr wrap="none" anchor="ctr"/>
            <a:lstStyle/>
            <a:p>
              <a:pPr defTabSz="914400" eaLnBrk="0" fontAlgn="base" hangingPunct="0">
                <a:spcBef>
                  <a:spcPct val="0"/>
                </a:spcBef>
                <a:spcAft>
                  <a:spcPct val="0"/>
                </a:spcAft>
              </a:pPr>
              <a:endParaRPr lang="en-US" sz="2400">
                <a:solidFill>
                  <a:srgbClr val="000000"/>
                </a:solidFill>
                <a:latin typeface="Times New Roman" charset="0"/>
                <a:ea typeface="ＭＳ Ｐゴシック" charset="0"/>
              </a:endParaRPr>
            </a:p>
          </p:txBody>
        </p:sp>
      </p:grpSp>
      <p:sp>
        <p:nvSpPr>
          <p:cNvPr id="81937" name="Text Box 80"/>
          <p:cNvSpPr txBox="1">
            <a:spLocks noChangeArrowheads="1"/>
          </p:cNvSpPr>
          <p:nvPr/>
        </p:nvSpPr>
        <p:spPr bwMode="auto">
          <a:xfrm>
            <a:off x="1692275" y="3500438"/>
            <a:ext cx="9366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defTabSz="914400" fontAlgn="base">
              <a:spcBef>
                <a:spcPct val="50000"/>
              </a:spcBef>
              <a:spcAft>
                <a:spcPct val="0"/>
              </a:spcAft>
            </a:pPr>
            <a:r>
              <a:rPr lang="hu-HU" sz="1800">
                <a:solidFill>
                  <a:srgbClr val="000000"/>
                </a:solidFill>
                <a:latin typeface="Arial" charset="0"/>
              </a:rPr>
              <a:t>2.</a:t>
            </a:r>
          </a:p>
        </p:txBody>
      </p:sp>
      <p:grpSp>
        <p:nvGrpSpPr>
          <p:cNvPr id="81938" name="Group 81"/>
          <p:cNvGrpSpPr>
            <a:grpSpLocks/>
          </p:cNvGrpSpPr>
          <p:nvPr/>
        </p:nvGrpSpPr>
        <p:grpSpPr bwMode="auto">
          <a:xfrm>
            <a:off x="2195513" y="3141663"/>
            <a:ext cx="1079500" cy="1152525"/>
            <a:chOff x="2381" y="1253"/>
            <a:chExt cx="680" cy="726"/>
          </a:xfrm>
        </p:grpSpPr>
        <p:grpSp>
          <p:nvGrpSpPr>
            <p:cNvPr id="81987" name="Group 82"/>
            <p:cNvGrpSpPr>
              <a:grpSpLocks/>
            </p:cNvGrpSpPr>
            <p:nvPr/>
          </p:nvGrpSpPr>
          <p:grpSpPr bwMode="auto">
            <a:xfrm rot="10800000">
              <a:off x="2516" y="1390"/>
              <a:ext cx="409" cy="589"/>
              <a:chOff x="1066" y="618"/>
              <a:chExt cx="409" cy="589"/>
            </a:xfrm>
          </p:grpSpPr>
          <p:sp>
            <p:nvSpPr>
              <p:cNvPr id="81990" name="Line 83"/>
              <p:cNvSpPr>
                <a:spLocks noChangeShapeType="1"/>
              </p:cNvSpPr>
              <p:nvPr/>
            </p:nvSpPr>
            <p:spPr bwMode="auto">
              <a:xfrm>
                <a:off x="1247" y="618"/>
                <a:ext cx="0" cy="363"/>
              </a:xfrm>
              <a:prstGeom prst="line">
                <a:avLst/>
              </a:prstGeom>
              <a:noFill/>
              <a:ln w="76200">
                <a:solidFill>
                  <a:srgbClr val="33CCFF"/>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000000"/>
                  </a:solidFill>
                  <a:latin typeface="Times New Roman" charset="0"/>
                  <a:ea typeface="ＭＳ Ｐゴシック" charset="0"/>
                </a:endParaRPr>
              </a:p>
            </p:txBody>
          </p:sp>
          <p:sp>
            <p:nvSpPr>
              <p:cNvPr id="81991" name="Line 84"/>
              <p:cNvSpPr>
                <a:spLocks noChangeShapeType="1"/>
              </p:cNvSpPr>
              <p:nvPr/>
            </p:nvSpPr>
            <p:spPr bwMode="auto">
              <a:xfrm>
                <a:off x="1292" y="618"/>
                <a:ext cx="0" cy="363"/>
              </a:xfrm>
              <a:prstGeom prst="line">
                <a:avLst/>
              </a:prstGeom>
              <a:noFill/>
              <a:ln w="76200">
                <a:solidFill>
                  <a:srgbClr val="33CCFF"/>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000000"/>
                  </a:solidFill>
                  <a:latin typeface="Times New Roman" charset="0"/>
                  <a:ea typeface="ＭＳ Ｐゴシック" charset="0"/>
                </a:endParaRPr>
              </a:p>
            </p:txBody>
          </p:sp>
          <p:sp>
            <p:nvSpPr>
              <p:cNvPr id="81992" name="Line 85"/>
              <p:cNvSpPr>
                <a:spLocks noChangeShapeType="1"/>
              </p:cNvSpPr>
              <p:nvPr/>
            </p:nvSpPr>
            <p:spPr bwMode="auto">
              <a:xfrm>
                <a:off x="1292" y="981"/>
                <a:ext cx="137" cy="226"/>
              </a:xfrm>
              <a:prstGeom prst="line">
                <a:avLst/>
              </a:prstGeom>
              <a:noFill/>
              <a:ln w="76200">
                <a:solidFill>
                  <a:srgbClr val="33CCFF"/>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000000"/>
                  </a:solidFill>
                  <a:latin typeface="Times New Roman" charset="0"/>
                  <a:ea typeface="ＭＳ Ｐゴシック" charset="0"/>
                </a:endParaRPr>
              </a:p>
            </p:txBody>
          </p:sp>
          <p:sp>
            <p:nvSpPr>
              <p:cNvPr id="81993" name="Line 86"/>
              <p:cNvSpPr>
                <a:spLocks noChangeShapeType="1"/>
              </p:cNvSpPr>
              <p:nvPr/>
            </p:nvSpPr>
            <p:spPr bwMode="auto">
              <a:xfrm flipH="1">
                <a:off x="1111" y="981"/>
                <a:ext cx="136" cy="226"/>
              </a:xfrm>
              <a:prstGeom prst="line">
                <a:avLst/>
              </a:prstGeom>
              <a:noFill/>
              <a:ln w="76200">
                <a:solidFill>
                  <a:srgbClr val="33CCFF"/>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000000"/>
                  </a:solidFill>
                  <a:latin typeface="Times New Roman" charset="0"/>
                  <a:ea typeface="ＭＳ Ｐゴシック" charset="0"/>
                </a:endParaRPr>
              </a:p>
            </p:txBody>
          </p:sp>
          <p:sp>
            <p:nvSpPr>
              <p:cNvPr id="81994" name="Line 87"/>
              <p:cNvSpPr>
                <a:spLocks noChangeShapeType="1"/>
              </p:cNvSpPr>
              <p:nvPr/>
            </p:nvSpPr>
            <p:spPr bwMode="auto">
              <a:xfrm flipH="1">
                <a:off x="1066" y="981"/>
                <a:ext cx="136" cy="226"/>
              </a:xfrm>
              <a:prstGeom prst="line">
                <a:avLst/>
              </a:prstGeom>
              <a:noFill/>
              <a:ln w="76200">
                <a:solidFill>
                  <a:srgbClr val="33CCFF"/>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000000"/>
                  </a:solidFill>
                  <a:latin typeface="Times New Roman" charset="0"/>
                  <a:ea typeface="ＭＳ Ｐゴシック" charset="0"/>
                </a:endParaRPr>
              </a:p>
            </p:txBody>
          </p:sp>
          <p:sp>
            <p:nvSpPr>
              <p:cNvPr id="81995" name="Line 88"/>
              <p:cNvSpPr>
                <a:spLocks noChangeShapeType="1"/>
              </p:cNvSpPr>
              <p:nvPr/>
            </p:nvSpPr>
            <p:spPr bwMode="auto">
              <a:xfrm>
                <a:off x="1338" y="981"/>
                <a:ext cx="137" cy="226"/>
              </a:xfrm>
              <a:prstGeom prst="line">
                <a:avLst/>
              </a:prstGeom>
              <a:noFill/>
              <a:ln w="76200">
                <a:solidFill>
                  <a:srgbClr val="33CCFF"/>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000000"/>
                  </a:solidFill>
                  <a:latin typeface="Times New Roman" charset="0"/>
                  <a:ea typeface="ＭＳ Ｐゴシック" charset="0"/>
                </a:endParaRPr>
              </a:p>
            </p:txBody>
          </p:sp>
        </p:grpSp>
        <p:sp>
          <p:nvSpPr>
            <p:cNvPr id="81988" name="AutoShape 89"/>
            <p:cNvSpPr>
              <a:spLocks noChangeArrowheads="1"/>
            </p:cNvSpPr>
            <p:nvPr/>
          </p:nvSpPr>
          <p:spPr bwMode="auto">
            <a:xfrm rot="-5400000">
              <a:off x="2427" y="1207"/>
              <a:ext cx="226" cy="317"/>
            </a:xfrm>
            <a:prstGeom prst="moon">
              <a:avLst>
                <a:gd name="adj" fmla="val 50000"/>
              </a:avLst>
            </a:prstGeom>
            <a:solidFill>
              <a:srgbClr val="33CCFF"/>
            </a:solidFill>
            <a:ln w="9525">
              <a:solidFill>
                <a:srgbClr val="33CCFF"/>
              </a:solidFill>
              <a:miter lim="800000"/>
              <a:headEnd/>
              <a:tailEnd/>
            </a:ln>
          </p:spPr>
          <p:txBody>
            <a:bodyPr wrap="none" anchor="ctr"/>
            <a:lstStyle/>
            <a:p>
              <a:pPr defTabSz="914400" eaLnBrk="0" fontAlgn="base" hangingPunct="0">
                <a:spcBef>
                  <a:spcPct val="0"/>
                </a:spcBef>
                <a:spcAft>
                  <a:spcPct val="0"/>
                </a:spcAft>
              </a:pPr>
              <a:endParaRPr lang="en-US" sz="2400">
                <a:solidFill>
                  <a:srgbClr val="000000"/>
                </a:solidFill>
                <a:latin typeface="Times New Roman" charset="0"/>
                <a:ea typeface="ＭＳ Ｐゴシック" charset="0"/>
              </a:endParaRPr>
            </a:p>
          </p:txBody>
        </p:sp>
        <p:sp>
          <p:nvSpPr>
            <p:cNvPr id="81989" name="AutoShape 90"/>
            <p:cNvSpPr>
              <a:spLocks noChangeArrowheads="1"/>
            </p:cNvSpPr>
            <p:nvPr/>
          </p:nvSpPr>
          <p:spPr bwMode="auto">
            <a:xfrm rot="-5400000">
              <a:off x="2790" y="1207"/>
              <a:ext cx="226" cy="317"/>
            </a:xfrm>
            <a:prstGeom prst="moon">
              <a:avLst>
                <a:gd name="adj" fmla="val 50000"/>
              </a:avLst>
            </a:prstGeom>
            <a:solidFill>
              <a:srgbClr val="33CCFF"/>
            </a:solidFill>
            <a:ln w="9525">
              <a:solidFill>
                <a:srgbClr val="33CCFF"/>
              </a:solidFill>
              <a:miter lim="800000"/>
              <a:headEnd/>
              <a:tailEnd/>
            </a:ln>
          </p:spPr>
          <p:txBody>
            <a:bodyPr wrap="none" anchor="ctr"/>
            <a:lstStyle/>
            <a:p>
              <a:pPr defTabSz="914400" eaLnBrk="0" fontAlgn="base" hangingPunct="0">
                <a:spcBef>
                  <a:spcPct val="0"/>
                </a:spcBef>
                <a:spcAft>
                  <a:spcPct val="0"/>
                </a:spcAft>
              </a:pPr>
              <a:endParaRPr lang="en-US" sz="2400">
                <a:solidFill>
                  <a:srgbClr val="000000"/>
                </a:solidFill>
                <a:latin typeface="Times New Roman" charset="0"/>
                <a:ea typeface="ＭＳ Ｐゴシック" charset="0"/>
              </a:endParaRPr>
            </a:p>
          </p:txBody>
        </p:sp>
      </p:grpSp>
      <p:grpSp>
        <p:nvGrpSpPr>
          <p:cNvPr id="81939" name="Group 91"/>
          <p:cNvGrpSpPr>
            <a:grpSpLocks/>
          </p:cNvGrpSpPr>
          <p:nvPr/>
        </p:nvGrpSpPr>
        <p:grpSpPr bwMode="auto">
          <a:xfrm rot="216561">
            <a:off x="2339975" y="1844675"/>
            <a:ext cx="792163" cy="1008063"/>
            <a:chOff x="1020" y="618"/>
            <a:chExt cx="499" cy="635"/>
          </a:xfrm>
        </p:grpSpPr>
        <p:grpSp>
          <p:nvGrpSpPr>
            <p:cNvPr id="81978" name="Group 92"/>
            <p:cNvGrpSpPr>
              <a:grpSpLocks/>
            </p:cNvGrpSpPr>
            <p:nvPr/>
          </p:nvGrpSpPr>
          <p:grpSpPr bwMode="auto">
            <a:xfrm>
              <a:off x="1066" y="618"/>
              <a:ext cx="409" cy="589"/>
              <a:chOff x="1066" y="618"/>
              <a:chExt cx="409" cy="589"/>
            </a:xfrm>
          </p:grpSpPr>
          <p:sp>
            <p:nvSpPr>
              <p:cNvPr id="81981" name="Line 93"/>
              <p:cNvSpPr>
                <a:spLocks noChangeShapeType="1"/>
              </p:cNvSpPr>
              <p:nvPr/>
            </p:nvSpPr>
            <p:spPr bwMode="auto">
              <a:xfrm>
                <a:off x="1247" y="618"/>
                <a:ext cx="0" cy="363"/>
              </a:xfrm>
              <a:prstGeom prst="line">
                <a:avLst/>
              </a:prstGeom>
              <a:noFill/>
              <a:ln w="76200">
                <a:solidFill>
                  <a:srgbClr val="00FF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000000"/>
                  </a:solidFill>
                  <a:latin typeface="Times New Roman" charset="0"/>
                  <a:ea typeface="ＭＳ Ｐゴシック" charset="0"/>
                </a:endParaRPr>
              </a:p>
            </p:txBody>
          </p:sp>
          <p:sp>
            <p:nvSpPr>
              <p:cNvPr id="81982" name="Line 94"/>
              <p:cNvSpPr>
                <a:spLocks noChangeShapeType="1"/>
              </p:cNvSpPr>
              <p:nvPr/>
            </p:nvSpPr>
            <p:spPr bwMode="auto">
              <a:xfrm>
                <a:off x="1292" y="618"/>
                <a:ext cx="0" cy="363"/>
              </a:xfrm>
              <a:prstGeom prst="line">
                <a:avLst/>
              </a:prstGeom>
              <a:noFill/>
              <a:ln w="76200">
                <a:solidFill>
                  <a:srgbClr val="00FF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000000"/>
                  </a:solidFill>
                  <a:latin typeface="Times New Roman" charset="0"/>
                  <a:ea typeface="ＭＳ Ｐゴシック" charset="0"/>
                </a:endParaRPr>
              </a:p>
            </p:txBody>
          </p:sp>
          <p:sp>
            <p:nvSpPr>
              <p:cNvPr id="81983" name="Line 95"/>
              <p:cNvSpPr>
                <a:spLocks noChangeShapeType="1"/>
              </p:cNvSpPr>
              <p:nvPr/>
            </p:nvSpPr>
            <p:spPr bwMode="auto">
              <a:xfrm>
                <a:off x="1292" y="981"/>
                <a:ext cx="137" cy="226"/>
              </a:xfrm>
              <a:prstGeom prst="line">
                <a:avLst/>
              </a:prstGeom>
              <a:noFill/>
              <a:ln w="76200">
                <a:solidFill>
                  <a:srgbClr val="00FF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000000"/>
                  </a:solidFill>
                  <a:latin typeface="Times New Roman" charset="0"/>
                  <a:ea typeface="ＭＳ Ｐゴシック" charset="0"/>
                </a:endParaRPr>
              </a:p>
            </p:txBody>
          </p:sp>
          <p:sp>
            <p:nvSpPr>
              <p:cNvPr id="81984" name="Line 96"/>
              <p:cNvSpPr>
                <a:spLocks noChangeShapeType="1"/>
              </p:cNvSpPr>
              <p:nvPr/>
            </p:nvSpPr>
            <p:spPr bwMode="auto">
              <a:xfrm flipH="1">
                <a:off x="1111" y="981"/>
                <a:ext cx="136" cy="226"/>
              </a:xfrm>
              <a:prstGeom prst="line">
                <a:avLst/>
              </a:prstGeom>
              <a:noFill/>
              <a:ln w="76200">
                <a:solidFill>
                  <a:srgbClr val="00FF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000000"/>
                  </a:solidFill>
                  <a:latin typeface="Times New Roman" charset="0"/>
                  <a:ea typeface="ＭＳ Ｐゴシック" charset="0"/>
                </a:endParaRPr>
              </a:p>
            </p:txBody>
          </p:sp>
          <p:sp>
            <p:nvSpPr>
              <p:cNvPr id="81985" name="Line 97"/>
              <p:cNvSpPr>
                <a:spLocks noChangeShapeType="1"/>
              </p:cNvSpPr>
              <p:nvPr/>
            </p:nvSpPr>
            <p:spPr bwMode="auto">
              <a:xfrm flipH="1">
                <a:off x="1066" y="981"/>
                <a:ext cx="136" cy="226"/>
              </a:xfrm>
              <a:prstGeom prst="line">
                <a:avLst/>
              </a:prstGeom>
              <a:noFill/>
              <a:ln w="76200">
                <a:solidFill>
                  <a:srgbClr val="00FF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000000"/>
                  </a:solidFill>
                  <a:latin typeface="Times New Roman" charset="0"/>
                  <a:ea typeface="ＭＳ Ｐゴシック" charset="0"/>
                </a:endParaRPr>
              </a:p>
            </p:txBody>
          </p:sp>
          <p:sp>
            <p:nvSpPr>
              <p:cNvPr id="81986" name="Line 98"/>
              <p:cNvSpPr>
                <a:spLocks noChangeShapeType="1"/>
              </p:cNvSpPr>
              <p:nvPr/>
            </p:nvSpPr>
            <p:spPr bwMode="auto">
              <a:xfrm>
                <a:off x="1338" y="981"/>
                <a:ext cx="137" cy="226"/>
              </a:xfrm>
              <a:prstGeom prst="line">
                <a:avLst/>
              </a:prstGeom>
              <a:noFill/>
              <a:ln w="76200">
                <a:solidFill>
                  <a:srgbClr val="00FF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000000"/>
                  </a:solidFill>
                  <a:latin typeface="Times New Roman" charset="0"/>
                  <a:ea typeface="ＭＳ Ｐゴシック" charset="0"/>
                </a:endParaRPr>
              </a:p>
            </p:txBody>
          </p:sp>
        </p:grpSp>
        <p:sp>
          <p:nvSpPr>
            <p:cNvPr id="81979" name="Oval 99"/>
            <p:cNvSpPr>
              <a:spLocks noChangeArrowheads="1"/>
            </p:cNvSpPr>
            <p:nvPr/>
          </p:nvSpPr>
          <p:spPr bwMode="auto">
            <a:xfrm>
              <a:off x="1020" y="1162"/>
              <a:ext cx="136" cy="91"/>
            </a:xfrm>
            <a:prstGeom prst="ellipse">
              <a:avLst/>
            </a:prstGeom>
            <a:solidFill>
              <a:srgbClr val="00FF00"/>
            </a:solidFill>
            <a:ln w="9525">
              <a:solidFill>
                <a:srgbClr val="00FF00"/>
              </a:solidFill>
              <a:round/>
              <a:headEnd/>
              <a:tailEnd/>
            </a:ln>
          </p:spPr>
          <p:txBody>
            <a:bodyPr wrap="none" anchor="ctr"/>
            <a:lstStyle/>
            <a:p>
              <a:pPr defTabSz="914400" eaLnBrk="0" fontAlgn="base" hangingPunct="0">
                <a:spcBef>
                  <a:spcPct val="0"/>
                </a:spcBef>
                <a:spcAft>
                  <a:spcPct val="0"/>
                </a:spcAft>
              </a:pPr>
              <a:endParaRPr lang="en-US" sz="2400">
                <a:solidFill>
                  <a:srgbClr val="000000"/>
                </a:solidFill>
                <a:latin typeface="Times New Roman" charset="0"/>
                <a:ea typeface="ＭＳ Ｐゴシック" charset="0"/>
              </a:endParaRPr>
            </a:p>
          </p:txBody>
        </p:sp>
        <p:sp>
          <p:nvSpPr>
            <p:cNvPr id="81980" name="Oval 100"/>
            <p:cNvSpPr>
              <a:spLocks noChangeArrowheads="1"/>
            </p:cNvSpPr>
            <p:nvPr/>
          </p:nvSpPr>
          <p:spPr bwMode="auto">
            <a:xfrm>
              <a:off x="1383" y="1162"/>
              <a:ext cx="136" cy="91"/>
            </a:xfrm>
            <a:prstGeom prst="ellipse">
              <a:avLst/>
            </a:prstGeom>
            <a:solidFill>
              <a:srgbClr val="00FF00"/>
            </a:solidFill>
            <a:ln w="9525">
              <a:solidFill>
                <a:srgbClr val="00FF00"/>
              </a:solidFill>
              <a:round/>
              <a:headEnd/>
              <a:tailEnd/>
            </a:ln>
          </p:spPr>
          <p:txBody>
            <a:bodyPr wrap="none" anchor="ctr"/>
            <a:lstStyle/>
            <a:p>
              <a:pPr defTabSz="914400" eaLnBrk="0" fontAlgn="base" hangingPunct="0">
                <a:spcBef>
                  <a:spcPct val="0"/>
                </a:spcBef>
                <a:spcAft>
                  <a:spcPct val="0"/>
                </a:spcAft>
              </a:pPr>
              <a:endParaRPr lang="en-US" sz="2400">
                <a:solidFill>
                  <a:srgbClr val="000000"/>
                </a:solidFill>
                <a:latin typeface="Times New Roman" charset="0"/>
                <a:ea typeface="ＭＳ Ｐゴシック" charset="0"/>
              </a:endParaRPr>
            </a:p>
          </p:txBody>
        </p:sp>
      </p:grpSp>
      <p:grpSp>
        <p:nvGrpSpPr>
          <p:cNvPr id="81940" name="Group 101"/>
          <p:cNvGrpSpPr>
            <a:grpSpLocks/>
          </p:cNvGrpSpPr>
          <p:nvPr/>
        </p:nvGrpSpPr>
        <p:grpSpPr bwMode="auto">
          <a:xfrm>
            <a:off x="5292725" y="1773238"/>
            <a:ext cx="792163" cy="1008062"/>
            <a:chOff x="1020" y="618"/>
            <a:chExt cx="499" cy="635"/>
          </a:xfrm>
        </p:grpSpPr>
        <p:grpSp>
          <p:nvGrpSpPr>
            <p:cNvPr id="81969" name="Group 102"/>
            <p:cNvGrpSpPr>
              <a:grpSpLocks/>
            </p:cNvGrpSpPr>
            <p:nvPr/>
          </p:nvGrpSpPr>
          <p:grpSpPr bwMode="auto">
            <a:xfrm>
              <a:off x="1066" y="618"/>
              <a:ext cx="409" cy="589"/>
              <a:chOff x="1066" y="618"/>
              <a:chExt cx="409" cy="589"/>
            </a:xfrm>
          </p:grpSpPr>
          <p:sp>
            <p:nvSpPr>
              <p:cNvPr id="81972" name="Line 103"/>
              <p:cNvSpPr>
                <a:spLocks noChangeShapeType="1"/>
              </p:cNvSpPr>
              <p:nvPr/>
            </p:nvSpPr>
            <p:spPr bwMode="auto">
              <a:xfrm>
                <a:off x="1247" y="618"/>
                <a:ext cx="0" cy="363"/>
              </a:xfrm>
              <a:prstGeom prst="line">
                <a:avLst/>
              </a:prstGeom>
              <a:noFill/>
              <a:ln w="76200">
                <a:solidFill>
                  <a:srgbClr val="00FF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000000"/>
                  </a:solidFill>
                  <a:latin typeface="Times New Roman" charset="0"/>
                  <a:ea typeface="ＭＳ Ｐゴシック" charset="0"/>
                </a:endParaRPr>
              </a:p>
            </p:txBody>
          </p:sp>
          <p:sp>
            <p:nvSpPr>
              <p:cNvPr id="81973" name="Line 104"/>
              <p:cNvSpPr>
                <a:spLocks noChangeShapeType="1"/>
              </p:cNvSpPr>
              <p:nvPr/>
            </p:nvSpPr>
            <p:spPr bwMode="auto">
              <a:xfrm>
                <a:off x="1292" y="618"/>
                <a:ext cx="0" cy="363"/>
              </a:xfrm>
              <a:prstGeom prst="line">
                <a:avLst/>
              </a:prstGeom>
              <a:noFill/>
              <a:ln w="76200">
                <a:solidFill>
                  <a:srgbClr val="00FF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000000"/>
                  </a:solidFill>
                  <a:latin typeface="Times New Roman" charset="0"/>
                  <a:ea typeface="ＭＳ Ｐゴシック" charset="0"/>
                </a:endParaRPr>
              </a:p>
            </p:txBody>
          </p:sp>
          <p:sp>
            <p:nvSpPr>
              <p:cNvPr id="81974" name="Line 105"/>
              <p:cNvSpPr>
                <a:spLocks noChangeShapeType="1"/>
              </p:cNvSpPr>
              <p:nvPr/>
            </p:nvSpPr>
            <p:spPr bwMode="auto">
              <a:xfrm>
                <a:off x="1292" y="981"/>
                <a:ext cx="137" cy="226"/>
              </a:xfrm>
              <a:prstGeom prst="line">
                <a:avLst/>
              </a:prstGeom>
              <a:noFill/>
              <a:ln w="76200">
                <a:solidFill>
                  <a:srgbClr val="00FF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000000"/>
                  </a:solidFill>
                  <a:latin typeface="Times New Roman" charset="0"/>
                  <a:ea typeface="ＭＳ Ｐゴシック" charset="0"/>
                </a:endParaRPr>
              </a:p>
            </p:txBody>
          </p:sp>
          <p:sp>
            <p:nvSpPr>
              <p:cNvPr id="81975" name="Line 106"/>
              <p:cNvSpPr>
                <a:spLocks noChangeShapeType="1"/>
              </p:cNvSpPr>
              <p:nvPr/>
            </p:nvSpPr>
            <p:spPr bwMode="auto">
              <a:xfrm flipH="1">
                <a:off x="1111" y="981"/>
                <a:ext cx="136" cy="226"/>
              </a:xfrm>
              <a:prstGeom prst="line">
                <a:avLst/>
              </a:prstGeom>
              <a:noFill/>
              <a:ln w="76200">
                <a:solidFill>
                  <a:srgbClr val="00FF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000000"/>
                  </a:solidFill>
                  <a:latin typeface="Times New Roman" charset="0"/>
                  <a:ea typeface="ＭＳ Ｐゴシック" charset="0"/>
                </a:endParaRPr>
              </a:p>
            </p:txBody>
          </p:sp>
          <p:sp>
            <p:nvSpPr>
              <p:cNvPr id="81976" name="Line 107"/>
              <p:cNvSpPr>
                <a:spLocks noChangeShapeType="1"/>
              </p:cNvSpPr>
              <p:nvPr/>
            </p:nvSpPr>
            <p:spPr bwMode="auto">
              <a:xfrm flipH="1">
                <a:off x="1066" y="981"/>
                <a:ext cx="136" cy="226"/>
              </a:xfrm>
              <a:prstGeom prst="line">
                <a:avLst/>
              </a:prstGeom>
              <a:noFill/>
              <a:ln w="76200">
                <a:solidFill>
                  <a:srgbClr val="00FF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000000"/>
                  </a:solidFill>
                  <a:latin typeface="Times New Roman" charset="0"/>
                  <a:ea typeface="ＭＳ Ｐゴシック" charset="0"/>
                </a:endParaRPr>
              </a:p>
            </p:txBody>
          </p:sp>
          <p:sp>
            <p:nvSpPr>
              <p:cNvPr id="81977" name="Line 108"/>
              <p:cNvSpPr>
                <a:spLocks noChangeShapeType="1"/>
              </p:cNvSpPr>
              <p:nvPr/>
            </p:nvSpPr>
            <p:spPr bwMode="auto">
              <a:xfrm>
                <a:off x="1338" y="981"/>
                <a:ext cx="137" cy="226"/>
              </a:xfrm>
              <a:prstGeom prst="line">
                <a:avLst/>
              </a:prstGeom>
              <a:noFill/>
              <a:ln w="76200">
                <a:solidFill>
                  <a:srgbClr val="00FF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000000"/>
                  </a:solidFill>
                  <a:latin typeface="Times New Roman" charset="0"/>
                  <a:ea typeface="ＭＳ Ｐゴシック" charset="0"/>
                </a:endParaRPr>
              </a:p>
            </p:txBody>
          </p:sp>
        </p:grpSp>
        <p:sp>
          <p:nvSpPr>
            <p:cNvPr id="81970" name="Oval 109"/>
            <p:cNvSpPr>
              <a:spLocks noChangeArrowheads="1"/>
            </p:cNvSpPr>
            <p:nvPr/>
          </p:nvSpPr>
          <p:spPr bwMode="auto">
            <a:xfrm>
              <a:off x="1020" y="1162"/>
              <a:ext cx="136" cy="91"/>
            </a:xfrm>
            <a:prstGeom prst="ellipse">
              <a:avLst/>
            </a:prstGeom>
            <a:solidFill>
              <a:srgbClr val="00FF00"/>
            </a:solidFill>
            <a:ln w="9525">
              <a:solidFill>
                <a:srgbClr val="00FF00"/>
              </a:solidFill>
              <a:round/>
              <a:headEnd/>
              <a:tailEnd/>
            </a:ln>
          </p:spPr>
          <p:txBody>
            <a:bodyPr wrap="none" anchor="ctr"/>
            <a:lstStyle/>
            <a:p>
              <a:pPr defTabSz="914400" eaLnBrk="0" fontAlgn="base" hangingPunct="0">
                <a:spcBef>
                  <a:spcPct val="0"/>
                </a:spcBef>
                <a:spcAft>
                  <a:spcPct val="0"/>
                </a:spcAft>
              </a:pPr>
              <a:endParaRPr lang="en-US" sz="2400">
                <a:solidFill>
                  <a:srgbClr val="000000"/>
                </a:solidFill>
                <a:latin typeface="Times New Roman" charset="0"/>
                <a:ea typeface="ＭＳ Ｐゴシック" charset="0"/>
              </a:endParaRPr>
            </a:p>
          </p:txBody>
        </p:sp>
        <p:sp>
          <p:nvSpPr>
            <p:cNvPr id="81971" name="Oval 110"/>
            <p:cNvSpPr>
              <a:spLocks noChangeArrowheads="1"/>
            </p:cNvSpPr>
            <p:nvPr/>
          </p:nvSpPr>
          <p:spPr bwMode="auto">
            <a:xfrm>
              <a:off x="1383" y="1162"/>
              <a:ext cx="136" cy="91"/>
            </a:xfrm>
            <a:prstGeom prst="ellipse">
              <a:avLst/>
            </a:prstGeom>
            <a:solidFill>
              <a:srgbClr val="00FF00"/>
            </a:solidFill>
            <a:ln w="9525">
              <a:solidFill>
                <a:srgbClr val="00FF00"/>
              </a:solidFill>
              <a:round/>
              <a:headEnd/>
              <a:tailEnd/>
            </a:ln>
          </p:spPr>
          <p:txBody>
            <a:bodyPr wrap="none" anchor="ctr"/>
            <a:lstStyle/>
            <a:p>
              <a:pPr defTabSz="914400" eaLnBrk="0" fontAlgn="base" hangingPunct="0">
                <a:spcBef>
                  <a:spcPct val="0"/>
                </a:spcBef>
                <a:spcAft>
                  <a:spcPct val="0"/>
                </a:spcAft>
              </a:pPr>
              <a:endParaRPr lang="en-US" sz="2400">
                <a:solidFill>
                  <a:srgbClr val="000000"/>
                </a:solidFill>
                <a:latin typeface="Times New Roman" charset="0"/>
                <a:ea typeface="ＭＳ Ｐゴシック" charset="0"/>
              </a:endParaRPr>
            </a:p>
          </p:txBody>
        </p:sp>
      </p:grpSp>
      <p:grpSp>
        <p:nvGrpSpPr>
          <p:cNvPr id="81941" name="Group 111"/>
          <p:cNvGrpSpPr>
            <a:grpSpLocks/>
          </p:cNvGrpSpPr>
          <p:nvPr/>
        </p:nvGrpSpPr>
        <p:grpSpPr bwMode="auto">
          <a:xfrm rot="10800000">
            <a:off x="3779838" y="1700213"/>
            <a:ext cx="792162" cy="1008062"/>
            <a:chOff x="1020" y="618"/>
            <a:chExt cx="499" cy="635"/>
          </a:xfrm>
        </p:grpSpPr>
        <p:grpSp>
          <p:nvGrpSpPr>
            <p:cNvPr id="81960" name="Group 112"/>
            <p:cNvGrpSpPr>
              <a:grpSpLocks/>
            </p:cNvGrpSpPr>
            <p:nvPr/>
          </p:nvGrpSpPr>
          <p:grpSpPr bwMode="auto">
            <a:xfrm>
              <a:off x="1066" y="618"/>
              <a:ext cx="409" cy="589"/>
              <a:chOff x="1066" y="618"/>
              <a:chExt cx="409" cy="589"/>
            </a:xfrm>
          </p:grpSpPr>
          <p:sp>
            <p:nvSpPr>
              <p:cNvPr id="81963" name="Line 113"/>
              <p:cNvSpPr>
                <a:spLocks noChangeShapeType="1"/>
              </p:cNvSpPr>
              <p:nvPr/>
            </p:nvSpPr>
            <p:spPr bwMode="auto">
              <a:xfrm>
                <a:off x="1247" y="618"/>
                <a:ext cx="0" cy="363"/>
              </a:xfrm>
              <a:prstGeom prst="line">
                <a:avLst/>
              </a:prstGeom>
              <a:noFill/>
              <a:ln w="76200">
                <a:solidFill>
                  <a:srgbClr val="00FF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000000"/>
                  </a:solidFill>
                  <a:latin typeface="Times New Roman" charset="0"/>
                  <a:ea typeface="ＭＳ Ｐゴシック" charset="0"/>
                </a:endParaRPr>
              </a:p>
            </p:txBody>
          </p:sp>
          <p:sp>
            <p:nvSpPr>
              <p:cNvPr id="81964" name="Line 114"/>
              <p:cNvSpPr>
                <a:spLocks noChangeShapeType="1"/>
              </p:cNvSpPr>
              <p:nvPr/>
            </p:nvSpPr>
            <p:spPr bwMode="auto">
              <a:xfrm>
                <a:off x="1292" y="618"/>
                <a:ext cx="0" cy="363"/>
              </a:xfrm>
              <a:prstGeom prst="line">
                <a:avLst/>
              </a:prstGeom>
              <a:noFill/>
              <a:ln w="76200">
                <a:solidFill>
                  <a:srgbClr val="00FF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000000"/>
                  </a:solidFill>
                  <a:latin typeface="Times New Roman" charset="0"/>
                  <a:ea typeface="ＭＳ Ｐゴシック" charset="0"/>
                </a:endParaRPr>
              </a:p>
            </p:txBody>
          </p:sp>
          <p:sp>
            <p:nvSpPr>
              <p:cNvPr id="81965" name="Line 115"/>
              <p:cNvSpPr>
                <a:spLocks noChangeShapeType="1"/>
              </p:cNvSpPr>
              <p:nvPr/>
            </p:nvSpPr>
            <p:spPr bwMode="auto">
              <a:xfrm>
                <a:off x="1292" y="981"/>
                <a:ext cx="137" cy="226"/>
              </a:xfrm>
              <a:prstGeom prst="line">
                <a:avLst/>
              </a:prstGeom>
              <a:noFill/>
              <a:ln w="76200">
                <a:solidFill>
                  <a:srgbClr val="00FF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000000"/>
                  </a:solidFill>
                  <a:latin typeface="Times New Roman" charset="0"/>
                  <a:ea typeface="ＭＳ Ｐゴシック" charset="0"/>
                </a:endParaRPr>
              </a:p>
            </p:txBody>
          </p:sp>
          <p:sp>
            <p:nvSpPr>
              <p:cNvPr id="81966" name="Line 116"/>
              <p:cNvSpPr>
                <a:spLocks noChangeShapeType="1"/>
              </p:cNvSpPr>
              <p:nvPr/>
            </p:nvSpPr>
            <p:spPr bwMode="auto">
              <a:xfrm flipH="1">
                <a:off x="1111" y="981"/>
                <a:ext cx="136" cy="226"/>
              </a:xfrm>
              <a:prstGeom prst="line">
                <a:avLst/>
              </a:prstGeom>
              <a:noFill/>
              <a:ln w="76200">
                <a:solidFill>
                  <a:srgbClr val="00FF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000000"/>
                  </a:solidFill>
                  <a:latin typeface="Times New Roman" charset="0"/>
                  <a:ea typeface="ＭＳ Ｐゴシック" charset="0"/>
                </a:endParaRPr>
              </a:p>
            </p:txBody>
          </p:sp>
          <p:sp>
            <p:nvSpPr>
              <p:cNvPr id="81967" name="Line 117"/>
              <p:cNvSpPr>
                <a:spLocks noChangeShapeType="1"/>
              </p:cNvSpPr>
              <p:nvPr/>
            </p:nvSpPr>
            <p:spPr bwMode="auto">
              <a:xfrm flipH="1">
                <a:off x="1066" y="981"/>
                <a:ext cx="136" cy="226"/>
              </a:xfrm>
              <a:prstGeom prst="line">
                <a:avLst/>
              </a:prstGeom>
              <a:noFill/>
              <a:ln w="76200">
                <a:solidFill>
                  <a:srgbClr val="00FF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000000"/>
                  </a:solidFill>
                  <a:latin typeface="Times New Roman" charset="0"/>
                  <a:ea typeface="ＭＳ Ｐゴシック" charset="0"/>
                </a:endParaRPr>
              </a:p>
            </p:txBody>
          </p:sp>
          <p:sp>
            <p:nvSpPr>
              <p:cNvPr id="81968" name="Line 118"/>
              <p:cNvSpPr>
                <a:spLocks noChangeShapeType="1"/>
              </p:cNvSpPr>
              <p:nvPr/>
            </p:nvSpPr>
            <p:spPr bwMode="auto">
              <a:xfrm>
                <a:off x="1338" y="981"/>
                <a:ext cx="137" cy="226"/>
              </a:xfrm>
              <a:prstGeom prst="line">
                <a:avLst/>
              </a:prstGeom>
              <a:noFill/>
              <a:ln w="76200">
                <a:solidFill>
                  <a:srgbClr val="00FF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000000"/>
                  </a:solidFill>
                  <a:latin typeface="Times New Roman" charset="0"/>
                  <a:ea typeface="ＭＳ Ｐゴシック" charset="0"/>
                </a:endParaRPr>
              </a:p>
            </p:txBody>
          </p:sp>
        </p:grpSp>
        <p:sp>
          <p:nvSpPr>
            <p:cNvPr id="81961" name="Oval 119"/>
            <p:cNvSpPr>
              <a:spLocks noChangeArrowheads="1"/>
            </p:cNvSpPr>
            <p:nvPr/>
          </p:nvSpPr>
          <p:spPr bwMode="auto">
            <a:xfrm>
              <a:off x="1020" y="1162"/>
              <a:ext cx="136" cy="91"/>
            </a:xfrm>
            <a:prstGeom prst="ellipse">
              <a:avLst/>
            </a:prstGeom>
            <a:solidFill>
              <a:srgbClr val="00FF00"/>
            </a:solidFill>
            <a:ln w="9525">
              <a:solidFill>
                <a:srgbClr val="00FF00"/>
              </a:solidFill>
              <a:round/>
              <a:headEnd/>
              <a:tailEnd/>
            </a:ln>
          </p:spPr>
          <p:txBody>
            <a:bodyPr wrap="none" anchor="ctr"/>
            <a:lstStyle/>
            <a:p>
              <a:pPr defTabSz="914400" eaLnBrk="0" fontAlgn="base" hangingPunct="0">
                <a:spcBef>
                  <a:spcPct val="0"/>
                </a:spcBef>
                <a:spcAft>
                  <a:spcPct val="0"/>
                </a:spcAft>
              </a:pPr>
              <a:endParaRPr lang="en-US" sz="2400">
                <a:solidFill>
                  <a:srgbClr val="000000"/>
                </a:solidFill>
                <a:latin typeface="Times New Roman" charset="0"/>
                <a:ea typeface="ＭＳ Ｐゴシック" charset="0"/>
              </a:endParaRPr>
            </a:p>
          </p:txBody>
        </p:sp>
        <p:sp>
          <p:nvSpPr>
            <p:cNvPr id="81962" name="Oval 120"/>
            <p:cNvSpPr>
              <a:spLocks noChangeArrowheads="1"/>
            </p:cNvSpPr>
            <p:nvPr/>
          </p:nvSpPr>
          <p:spPr bwMode="auto">
            <a:xfrm>
              <a:off x="1383" y="1162"/>
              <a:ext cx="136" cy="91"/>
            </a:xfrm>
            <a:prstGeom prst="ellipse">
              <a:avLst/>
            </a:prstGeom>
            <a:solidFill>
              <a:srgbClr val="00FF00"/>
            </a:solidFill>
            <a:ln w="9525">
              <a:solidFill>
                <a:srgbClr val="00FF00"/>
              </a:solidFill>
              <a:round/>
              <a:headEnd/>
              <a:tailEnd/>
            </a:ln>
          </p:spPr>
          <p:txBody>
            <a:bodyPr wrap="none" anchor="ctr"/>
            <a:lstStyle/>
            <a:p>
              <a:pPr defTabSz="914400" eaLnBrk="0" fontAlgn="base" hangingPunct="0">
                <a:spcBef>
                  <a:spcPct val="0"/>
                </a:spcBef>
                <a:spcAft>
                  <a:spcPct val="0"/>
                </a:spcAft>
              </a:pPr>
              <a:endParaRPr lang="en-US" sz="2400">
                <a:solidFill>
                  <a:srgbClr val="000000"/>
                </a:solidFill>
                <a:latin typeface="Times New Roman" charset="0"/>
                <a:ea typeface="ＭＳ Ｐゴシック" charset="0"/>
              </a:endParaRPr>
            </a:p>
          </p:txBody>
        </p:sp>
      </p:grpSp>
      <p:grpSp>
        <p:nvGrpSpPr>
          <p:cNvPr id="81942" name="Group 121"/>
          <p:cNvGrpSpPr>
            <a:grpSpLocks/>
          </p:cNvGrpSpPr>
          <p:nvPr/>
        </p:nvGrpSpPr>
        <p:grpSpPr bwMode="auto">
          <a:xfrm rot="10800000">
            <a:off x="3779838" y="3284538"/>
            <a:ext cx="1079500" cy="1152525"/>
            <a:chOff x="2381" y="1253"/>
            <a:chExt cx="680" cy="726"/>
          </a:xfrm>
        </p:grpSpPr>
        <p:grpSp>
          <p:nvGrpSpPr>
            <p:cNvPr id="81951" name="Group 122"/>
            <p:cNvGrpSpPr>
              <a:grpSpLocks/>
            </p:cNvGrpSpPr>
            <p:nvPr/>
          </p:nvGrpSpPr>
          <p:grpSpPr bwMode="auto">
            <a:xfrm rot="10800000">
              <a:off x="2516" y="1390"/>
              <a:ext cx="409" cy="589"/>
              <a:chOff x="1066" y="618"/>
              <a:chExt cx="409" cy="589"/>
            </a:xfrm>
          </p:grpSpPr>
          <p:sp>
            <p:nvSpPr>
              <p:cNvPr id="81954" name="Line 123"/>
              <p:cNvSpPr>
                <a:spLocks noChangeShapeType="1"/>
              </p:cNvSpPr>
              <p:nvPr/>
            </p:nvSpPr>
            <p:spPr bwMode="auto">
              <a:xfrm>
                <a:off x="1247" y="618"/>
                <a:ext cx="0" cy="363"/>
              </a:xfrm>
              <a:prstGeom prst="line">
                <a:avLst/>
              </a:prstGeom>
              <a:noFill/>
              <a:ln w="76200">
                <a:solidFill>
                  <a:srgbClr val="33CCFF"/>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000000"/>
                  </a:solidFill>
                  <a:latin typeface="Times New Roman" charset="0"/>
                  <a:ea typeface="ＭＳ Ｐゴシック" charset="0"/>
                </a:endParaRPr>
              </a:p>
            </p:txBody>
          </p:sp>
          <p:sp>
            <p:nvSpPr>
              <p:cNvPr id="81955" name="Line 124"/>
              <p:cNvSpPr>
                <a:spLocks noChangeShapeType="1"/>
              </p:cNvSpPr>
              <p:nvPr/>
            </p:nvSpPr>
            <p:spPr bwMode="auto">
              <a:xfrm>
                <a:off x="1292" y="618"/>
                <a:ext cx="0" cy="363"/>
              </a:xfrm>
              <a:prstGeom prst="line">
                <a:avLst/>
              </a:prstGeom>
              <a:noFill/>
              <a:ln w="76200">
                <a:solidFill>
                  <a:srgbClr val="33CCFF"/>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000000"/>
                  </a:solidFill>
                  <a:latin typeface="Times New Roman" charset="0"/>
                  <a:ea typeface="ＭＳ Ｐゴシック" charset="0"/>
                </a:endParaRPr>
              </a:p>
            </p:txBody>
          </p:sp>
          <p:sp>
            <p:nvSpPr>
              <p:cNvPr id="81956" name="Line 125"/>
              <p:cNvSpPr>
                <a:spLocks noChangeShapeType="1"/>
              </p:cNvSpPr>
              <p:nvPr/>
            </p:nvSpPr>
            <p:spPr bwMode="auto">
              <a:xfrm>
                <a:off x="1292" y="981"/>
                <a:ext cx="137" cy="226"/>
              </a:xfrm>
              <a:prstGeom prst="line">
                <a:avLst/>
              </a:prstGeom>
              <a:noFill/>
              <a:ln w="76200">
                <a:solidFill>
                  <a:srgbClr val="33CCFF"/>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000000"/>
                  </a:solidFill>
                  <a:latin typeface="Times New Roman" charset="0"/>
                  <a:ea typeface="ＭＳ Ｐゴシック" charset="0"/>
                </a:endParaRPr>
              </a:p>
            </p:txBody>
          </p:sp>
          <p:sp>
            <p:nvSpPr>
              <p:cNvPr id="81957" name="Line 126"/>
              <p:cNvSpPr>
                <a:spLocks noChangeShapeType="1"/>
              </p:cNvSpPr>
              <p:nvPr/>
            </p:nvSpPr>
            <p:spPr bwMode="auto">
              <a:xfrm flipH="1">
                <a:off x="1111" y="981"/>
                <a:ext cx="136" cy="226"/>
              </a:xfrm>
              <a:prstGeom prst="line">
                <a:avLst/>
              </a:prstGeom>
              <a:noFill/>
              <a:ln w="76200">
                <a:solidFill>
                  <a:srgbClr val="33CCFF"/>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000000"/>
                  </a:solidFill>
                  <a:latin typeface="Times New Roman" charset="0"/>
                  <a:ea typeface="ＭＳ Ｐゴシック" charset="0"/>
                </a:endParaRPr>
              </a:p>
            </p:txBody>
          </p:sp>
          <p:sp>
            <p:nvSpPr>
              <p:cNvPr id="81958" name="Line 127"/>
              <p:cNvSpPr>
                <a:spLocks noChangeShapeType="1"/>
              </p:cNvSpPr>
              <p:nvPr/>
            </p:nvSpPr>
            <p:spPr bwMode="auto">
              <a:xfrm flipH="1">
                <a:off x="1066" y="981"/>
                <a:ext cx="136" cy="226"/>
              </a:xfrm>
              <a:prstGeom prst="line">
                <a:avLst/>
              </a:prstGeom>
              <a:noFill/>
              <a:ln w="76200">
                <a:solidFill>
                  <a:srgbClr val="33CCFF"/>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000000"/>
                  </a:solidFill>
                  <a:latin typeface="Times New Roman" charset="0"/>
                  <a:ea typeface="ＭＳ Ｐゴシック" charset="0"/>
                </a:endParaRPr>
              </a:p>
            </p:txBody>
          </p:sp>
          <p:sp>
            <p:nvSpPr>
              <p:cNvPr id="81959" name="Line 128"/>
              <p:cNvSpPr>
                <a:spLocks noChangeShapeType="1"/>
              </p:cNvSpPr>
              <p:nvPr/>
            </p:nvSpPr>
            <p:spPr bwMode="auto">
              <a:xfrm>
                <a:off x="1338" y="981"/>
                <a:ext cx="137" cy="226"/>
              </a:xfrm>
              <a:prstGeom prst="line">
                <a:avLst/>
              </a:prstGeom>
              <a:noFill/>
              <a:ln w="76200">
                <a:solidFill>
                  <a:srgbClr val="33CCFF"/>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000000"/>
                  </a:solidFill>
                  <a:latin typeface="Times New Roman" charset="0"/>
                  <a:ea typeface="ＭＳ Ｐゴシック" charset="0"/>
                </a:endParaRPr>
              </a:p>
            </p:txBody>
          </p:sp>
        </p:grpSp>
        <p:sp>
          <p:nvSpPr>
            <p:cNvPr id="81952" name="AutoShape 129"/>
            <p:cNvSpPr>
              <a:spLocks noChangeArrowheads="1"/>
            </p:cNvSpPr>
            <p:nvPr/>
          </p:nvSpPr>
          <p:spPr bwMode="auto">
            <a:xfrm rot="-5400000">
              <a:off x="2427" y="1207"/>
              <a:ext cx="226" cy="317"/>
            </a:xfrm>
            <a:prstGeom prst="moon">
              <a:avLst>
                <a:gd name="adj" fmla="val 50000"/>
              </a:avLst>
            </a:prstGeom>
            <a:solidFill>
              <a:srgbClr val="33CCFF"/>
            </a:solidFill>
            <a:ln w="9525">
              <a:solidFill>
                <a:srgbClr val="33CCFF"/>
              </a:solidFill>
              <a:miter lim="800000"/>
              <a:headEnd/>
              <a:tailEnd/>
            </a:ln>
          </p:spPr>
          <p:txBody>
            <a:bodyPr wrap="none" anchor="ctr"/>
            <a:lstStyle/>
            <a:p>
              <a:pPr defTabSz="914400" eaLnBrk="0" fontAlgn="base" hangingPunct="0">
                <a:spcBef>
                  <a:spcPct val="0"/>
                </a:spcBef>
                <a:spcAft>
                  <a:spcPct val="0"/>
                </a:spcAft>
              </a:pPr>
              <a:endParaRPr lang="en-US" sz="2400">
                <a:solidFill>
                  <a:srgbClr val="000000"/>
                </a:solidFill>
                <a:latin typeface="Times New Roman" charset="0"/>
                <a:ea typeface="ＭＳ Ｐゴシック" charset="0"/>
              </a:endParaRPr>
            </a:p>
          </p:txBody>
        </p:sp>
        <p:sp>
          <p:nvSpPr>
            <p:cNvPr id="81953" name="AutoShape 130"/>
            <p:cNvSpPr>
              <a:spLocks noChangeArrowheads="1"/>
            </p:cNvSpPr>
            <p:nvPr/>
          </p:nvSpPr>
          <p:spPr bwMode="auto">
            <a:xfrm rot="-5400000">
              <a:off x="2790" y="1207"/>
              <a:ext cx="226" cy="317"/>
            </a:xfrm>
            <a:prstGeom prst="moon">
              <a:avLst>
                <a:gd name="adj" fmla="val 50000"/>
              </a:avLst>
            </a:prstGeom>
            <a:solidFill>
              <a:srgbClr val="33CCFF"/>
            </a:solidFill>
            <a:ln w="9525">
              <a:solidFill>
                <a:srgbClr val="33CCFF"/>
              </a:solidFill>
              <a:miter lim="800000"/>
              <a:headEnd/>
              <a:tailEnd/>
            </a:ln>
          </p:spPr>
          <p:txBody>
            <a:bodyPr wrap="none" anchor="ctr"/>
            <a:lstStyle/>
            <a:p>
              <a:pPr defTabSz="914400" eaLnBrk="0" fontAlgn="base" hangingPunct="0">
                <a:spcBef>
                  <a:spcPct val="0"/>
                </a:spcBef>
                <a:spcAft>
                  <a:spcPct val="0"/>
                </a:spcAft>
              </a:pPr>
              <a:endParaRPr lang="en-US" sz="2400">
                <a:solidFill>
                  <a:srgbClr val="000000"/>
                </a:solidFill>
                <a:latin typeface="Times New Roman" charset="0"/>
                <a:ea typeface="ＭＳ Ｐゴシック" charset="0"/>
              </a:endParaRPr>
            </a:p>
          </p:txBody>
        </p:sp>
      </p:grpSp>
      <p:sp>
        <p:nvSpPr>
          <p:cNvPr id="81943" name="Text Box 131"/>
          <p:cNvSpPr txBox="1">
            <a:spLocks noChangeArrowheads="1"/>
          </p:cNvSpPr>
          <p:nvPr/>
        </p:nvSpPr>
        <p:spPr bwMode="auto">
          <a:xfrm>
            <a:off x="2339975" y="6092825"/>
            <a:ext cx="10080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defTabSz="914400" fontAlgn="base">
              <a:spcBef>
                <a:spcPct val="50000"/>
              </a:spcBef>
              <a:spcAft>
                <a:spcPct val="0"/>
              </a:spcAft>
            </a:pPr>
            <a:r>
              <a:rPr lang="hu-HU" sz="1800" b="1" dirty="0" smtClean="0">
                <a:solidFill>
                  <a:srgbClr val="000000"/>
                </a:solidFill>
                <a:latin typeface="Arial" charset="0"/>
              </a:rPr>
              <a:t>antigen</a:t>
            </a:r>
            <a:endParaRPr lang="hu-HU" sz="1800" b="1" dirty="0">
              <a:solidFill>
                <a:srgbClr val="000000"/>
              </a:solidFill>
              <a:latin typeface="Arial" charset="0"/>
            </a:endParaRPr>
          </a:p>
        </p:txBody>
      </p:sp>
      <p:sp>
        <p:nvSpPr>
          <p:cNvPr id="81944" name="Text Box 132"/>
          <p:cNvSpPr txBox="1">
            <a:spLocks noChangeArrowheads="1"/>
          </p:cNvSpPr>
          <p:nvPr/>
        </p:nvSpPr>
        <p:spPr bwMode="auto">
          <a:xfrm>
            <a:off x="3276600" y="2205038"/>
            <a:ext cx="5032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defTabSz="914400" fontAlgn="base">
              <a:spcBef>
                <a:spcPct val="50000"/>
              </a:spcBef>
              <a:spcAft>
                <a:spcPct val="0"/>
              </a:spcAft>
            </a:pPr>
            <a:r>
              <a:rPr lang="hu-HU" sz="1800">
                <a:solidFill>
                  <a:srgbClr val="000000"/>
                </a:solidFill>
                <a:latin typeface="Arial" charset="0"/>
              </a:rPr>
              <a:t>3.</a:t>
            </a:r>
          </a:p>
        </p:txBody>
      </p:sp>
      <p:sp>
        <p:nvSpPr>
          <p:cNvPr id="81945" name="Text Box 133"/>
          <p:cNvSpPr txBox="1">
            <a:spLocks noChangeArrowheads="1"/>
          </p:cNvSpPr>
          <p:nvPr/>
        </p:nvSpPr>
        <p:spPr bwMode="auto">
          <a:xfrm>
            <a:off x="4572000" y="2133600"/>
            <a:ext cx="5762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defTabSz="914400" fontAlgn="base">
              <a:spcBef>
                <a:spcPct val="50000"/>
              </a:spcBef>
              <a:spcAft>
                <a:spcPct val="0"/>
              </a:spcAft>
            </a:pPr>
            <a:r>
              <a:rPr lang="hu-HU" sz="1800">
                <a:solidFill>
                  <a:srgbClr val="000000"/>
                </a:solidFill>
                <a:latin typeface="Arial" charset="0"/>
              </a:rPr>
              <a:t>3.</a:t>
            </a:r>
          </a:p>
        </p:txBody>
      </p:sp>
      <p:sp>
        <p:nvSpPr>
          <p:cNvPr id="81946" name="Text Box 134"/>
          <p:cNvSpPr txBox="1">
            <a:spLocks noChangeArrowheads="1"/>
          </p:cNvSpPr>
          <p:nvPr/>
        </p:nvSpPr>
        <p:spPr bwMode="auto">
          <a:xfrm>
            <a:off x="4643438" y="620713"/>
            <a:ext cx="10080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defTabSz="914400" fontAlgn="base">
              <a:spcBef>
                <a:spcPct val="50000"/>
              </a:spcBef>
              <a:spcAft>
                <a:spcPct val="0"/>
              </a:spcAft>
            </a:pPr>
            <a:r>
              <a:rPr lang="hu-HU" sz="1800">
                <a:solidFill>
                  <a:srgbClr val="000000"/>
                </a:solidFill>
                <a:latin typeface="Arial" charset="0"/>
              </a:rPr>
              <a:t>4.</a:t>
            </a:r>
          </a:p>
        </p:txBody>
      </p:sp>
    </p:spTree>
    <p:extLst>
      <p:ext uri="{BB962C8B-B14F-4D97-AF65-F5344CB8AC3E}">
        <p14:creationId xmlns:p14="http://schemas.microsoft.com/office/powerpoint/2010/main" val="380535196"/>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5361" name="Text Box 1"/>
          <p:cNvSpPr txBox="1">
            <a:spLocks noChangeArrowheads="1"/>
          </p:cNvSpPr>
          <p:nvPr/>
        </p:nvSpPr>
        <p:spPr bwMode="auto">
          <a:xfrm>
            <a:off x="685800" y="205370"/>
            <a:ext cx="77724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icrosoft YaHei"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icrosoft YaHei"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icrosoft YaHei"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icrosoft YaHei"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icrosoft YaHei" charset="0"/>
              </a:defRPr>
            </a:lvl5pPr>
            <a:lvl6pPr marL="25146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icrosoft YaHei" charset="0"/>
              </a:defRPr>
            </a:lvl6pPr>
            <a:lvl7pPr marL="29718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icrosoft YaHei" charset="0"/>
              </a:defRPr>
            </a:lvl7pPr>
            <a:lvl8pPr marL="34290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icrosoft YaHei" charset="0"/>
              </a:defRPr>
            </a:lvl8pPr>
            <a:lvl9pPr marL="38862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icrosoft YaHei" charset="0"/>
              </a:defRPr>
            </a:lvl9pPr>
          </a:lstStyle>
          <a:p>
            <a:pPr algn="ctr">
              <a:buClrTx/>
              <a:buFontTx/>
              <a:buNone/>
            </a:pPr>
            <a:r>
              <a:rPr lang="pl-PL" sz="3200" b="1" dirty="0" smtClean="0">
                <a:solidFill>
                  <a:srgbClr val="CC0000"/>
                </a:solidFill>
                <a:latin typeface="Arial" charset="0"/>
              </a:rPr>
              <a:t>JERNE:  IDIOTYPUS HÁLÓZAT </a:t>
            </a:r>
            <a:r>
              <a:rPr lang="pl-PL" sz="3200" b="1" dirty="0">
                <a:solidFill>
                  <a:srgbClr val="CC0000"/>
                </a:solidFill>
                <a:latin typeface="Arial" charset="0"/>
              </a:rPr>
              <a:t/>
            </a:r>
            <a:br>
              <a:rPr lang="pl-PL" sz="3200" b="1" dirty="0">
                <a:solidFill>
                  <a:srgbClr val="CC0000"/>
                </a:solidFill>
                <a:latin typeface="Arial" charset="0"/>
              </a:rPr>
            </a:br>
            <a:r>
              <a:rPr lang="pl-PL" sz="3000" b="1" dirty="0">
                <a:solidFill>
                  <a:srgbClr val="CC0000"/>
                </a:solidFill>
                <a:latin typeface="Arial" charset="0"/>
              </a:rPr>
              <a:t>(NOBEL </a:t>
            </a:r>
            <a:r>
              <a:rPr lang="pl-PL" sz="3000" b="1" dirty="0" err="1">
                <a:solidFill>
                  <a:srgbClr val="CC0000"/>
                </a:solidFill>
                <a:latin typeface="Arial" charset="0"/>
              </a:rPr>
              <a:t>d</a:t>
            </a:r>
            <a:r>
              <a:rPr lang="pl-PL" sz="3000" b="1" dirty="0" err="1" smtClean="0">
                <a:solidFill>
                  <a:srgbClr val="CC0000"/>
                </a:solidFill>
                <a:latin typeface="Arial" charset="0"/>
              </a:rPr>
              <a:t>íj</a:t>
            </a:r>
            <a:r>
              <a:rPr lang="pl-PL" sz="3000" b="1" dirty="0" smtClean="0">
                <a:solidFill>
                  <a:srgbClr val="CC0000"/>
                </a:solidFill>
                <a:latin typeface="Arial" charset="0"/>
              </a:rPr>
              <a:t>,  </a:t>
            </a:r>
            <a:r>
              <a:rPr lang="pl-PL" sz="3000" b="1" dirty="0">
                <a:solidFill>
                  <a:srgbClr val="CC0000"/>
                </a:solidFill>
                <a:latin typeface="Arial" charset="0"/>
              </a:rPr>
              <a:t>1984)</a:t>
            </a:r>
          </a:p>
        </p:txBody>
      </p:sp>
      <p:sp>
        <p:nvSpPr>
          <p:cNvPr id="15362" name="Text Box 2"/>
          <p:cNvSpPr txBox="1">
            <a:spLocks noChangeArrowheads="1"/>
          </p:cNvSpPr>
          <p:nvPr/>
        </p:nvSpPr>
        <p:spPr bwMode="auto">
          <a:xfrm>
            <a:off x="685800" y="1413780"/>
            <a:ext cx="7772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Times New Roman" charset="0"/>
                <a:ea typeface="ＭＳ Ｐゴシック" charset="0"/>
                <a:cs typeface="Microsoft YaHei"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Times New Roman" charset="0"/>
                <a:ea typeface="ＭＳ Ｐゴシック" charset="0"/>
                <a:cs typeface="Microsoft YaHei"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Times New Roman" charset="0"/>
                <a:ea typeface="ＭＳ Ｐゴシック" charset="0"/>
                <a:cs typeface="Microsoft YaHei"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Times New Roman" charset="0"/>
                <a:ea typeface="ＭＳ Ｐゴシック" charset="0"/>
                <a:cs typeface="Microsoft YaHei"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Times New Roman" charset="0"/>
                <a:ea typeface="ＭＳ Ｐゴシック" charset="0"/>
                <a:cs typeface="Microsoft YaHei" charset="0"/>
              </a:defRPr>
            </a:lvl5pPr>
            <a:lvl6pPr marL="2514600" indent="-228600" defTabSz="449263"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Times New Roman" charset="0"/>
                <a:ea typeface="ＭＳ Ｐゴシック" charset="0"/>
                <a:cs typeface="Microsoft YaHei" charset="0"/>
              </a:defRPr>
            </a:lvl6pPr>
            <a:lvl7pPr marL="2971800" indent="-228600" defTabSz="449263"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Times New Roman" charset="0"/>
                <a:ea typeface="ＭＳ Ｐゴシック" charset="0"/>
                <a:cs typeface="Microsoft YaHei" charset="0"/>
              </a:defRPr>
            </a:lvl7pPr>
            <a:lvl8pPr marL="3429000" indent="-228600" defTabSz="449263"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Times New Roman" charset="0"/>
                <a:ea typeface="ＭＳ Ｐゴシック" charset="0"/>
                <a:cs typeface="Microsoft YaHei" charset="0"/>
              </a:defRPr>
            </a:lvl8pPr>
            <a:lvl9pPr marL="3886200" indent="-228600" defTabSz="449263"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Times New Roman" charset="0"/>
                <a:ea typeface="ＭＳ Ｐゴシック" charset="0"/>
                <a:cs typeface="Microsoft YaHei" charset="0"/>
              </a:defRPr>
            </a:lvl9pPr>
          </a:lstStyle>
          <a:p>
            <a:pPr>
              <a:spcBef>
                <a:spcPts val="750"/>
              </a:spcBef>
              <a:buFont typeface="Wingdings" charset="0"/>
              <a:buChar char=""/>
            </a:pPr>
            <a:r>
              <a:rPr lang="pl-PL" sz="3000" dirty="0" smtClean="0">
                <a:latin typeface="Arial" charset="0"/>
              </a:rPr>
              <a:t>A </a:t>
            </a:r>
            <a:r>
              <a:rPr lang="pl-PL" sz="3000" dirty="0" err="1" smtClean="0">
                <a:latin typeface="Arial" charset="0"/>
              </a:rPr>
              <a:t>hipervariábilis</a:t>
            </a:r>
            <a:r>
              <a:rPr lang="pl-PL" sz="3000" dirty="0" smtClean="0">
                <a:latin typeface="Arial" charset="0"/>
              </a:rPr>
              <a:t> </a:t>
            </a:r>
            <a:r>
              <a:rPr lang="pl-PL" sz="3000" dirty="0" err="1" smtClean="0">
                <a:latin typeface="Arial" charset="0"/>
              </a:rPr>
              <a:t>régiók</a:t>
            </a:r>
            <a:r>
              <a:rPr lang="pl-PL" sz="3000" dirty="0">
                <a:latin typeface="Arial" charset="0"/>
              </a:rPr>
              <a:t>=</a:t>
            </a:r>
            <a:r>
              <a:rPr lang="pl-PL" sz="3000" dirty="0" smtClean="0">
                <a:latin typeface="Arial" charset="0"/>
              </a:rPr>
              <a:t> </a:t>
            </a:r>
            <a:r>
              <a:rPr lang="pl-PL" sz="3000" dirty="0" err="1" smtClean="0">
                <a:latin typeface="Arial" charset="0"/>
              </a:rPr>
              <a:t>egyedi</a:t>
            </a:r>
            <a:r>
              <a:rPr lang="pl-PL" sz="3000" dirty="0" smtClean="0">
                <a:latin typeface="Arial" charset="0"/>
              </a:rPr>
              <a:t> </a:t>
            </a:r>
            <a:r>
              <a:rPr lang="pl-PL" sz="3000" dirty="0" err="1" smtClean="0">
                <a:latin typeface="Arial" charset="0"/>
              </a:rPr>
              <a:t>antigének</a:t>
            </a:r>
            <a:r>
              <a:rPr lang="pl-PL" sz="3000" dirty="0" smtClean="0">
                <a:latin typeface="Arial" charset="0"/>
              </a:rPr>
              <a:t>=  	</a:t>
            </a:r>
            <a:r>
              <a:rPr lang="pl-PL" sz="3000" dirty="0" err="1" smtClean="0">
                <a:latin typeface="Arial" charset="0"/>
              </a:rPr>
              <a:t>idiotópok</a:t>
            </a:r>
            <a:endParaRPr lang="pl-PL" sz="3000" dirty="0">
              <a:latin typeface="Arial" charset="0"/>
            </a:endParaRPr>
          </a:p>
          <a:p>
            <a:pPr>
              <a:spcBef>
                <a:spcPts val="750"/>
              </a:spcBef>
              <a:buClr>
                <a:srgbClr val="000099"/>
              </a:buClr>
              <a:buFont typeface="Wingdings" charset="0"/>
              <a:buChar char=""/>
            </a:pPr>
            <a:r>
              <a:rPr lang="pl-PL" sz="3000" dirty="0" err="1" smtClean="0">
                <a:solidFill>
                  <a:srgbClr val="000099"/>
                </a:solidFill>
                <a:latin typeface="Arial" charset="0"/>
              </a:rPr>
              <a:t>Anti-idiotípus</a:t>
            </a:r>
            <a:r>
              <a:rPr lang="pl-PL" sz="3000" dirty="0" smtClean="0">
                <a:solidFill>
                  <a:srgbClr val="000099"/>
                </a:solidFill>
                <a:latin typeface="Arial" charset="0"/>
              </a:rPr>
              <a:t> </a:t>
            </a:r>
            <a:r>
              <a:rPr lang="pl-PL" sz="3000" dirty="0" err="1" smtClean="0">
                <a:solidFill>
                  <a:srgbClr val="000099"/>
                </a:solidFill>
                <a:latin typeface="Arial" charset="0"/>
              </a:rPr>
              <a:t>antitestek</a:t>
            </a:r>
            <a:r>
              <a:rPr lang="pl-PL" sz="3000" dirty="0" smtClean="0">
                <a:solidFill>
                  <a:srgbClr val="000099"/>
                </a:solidFill>
                <a:latin typeface="Arial" charset="0"/>
              </a:rPr>
              <a:t> </a:t>
            </a:r>
            <a:r>
              <a:rPr lang="pl-PL" sz="3000" dirty="0" err="1" smtClean="0">
                <a:solidFill>
                  <a:srgbClr val="000099"/>
                </a:solidFill>
                <a:latin typeface="Arial" charset="0"/>
              </a:rPr>
              <a:t>mindig</a:t>
            </a:r>
            <a:r>
              <a:rPr lang="pl-PL" sz="3000" dirty="0" smtClean="0">
                <a:solidFill>
                  <a:srgbClr val="000099"/>
                </a:solidFill>
                <a:latin typeface="Arial" charset="0"/>
              </a:rPr>
              <a:t> </a:t>
            </a:r>
            <a:r>
              <a:rPr lang="pl-PL" sz="3000" dirty="0" err="1" smtClean="0">
                <a:solidFill>
                  <a:srgbClr val="000099"/>
                </a:solidFill>
                <a:latin typeface="Arial" charset="0"/>
              </a:rPr>
              <a:t>keletkeznek</a:t>
            </a:r>
            <a:endParaRPr lang="pl-PL" sz="3000" dirty="0">
              <a:solidFill>
                <a:srgbClr val="000099"/>
              </a:solidFill>
              <a:latin typeface="Arial" charset="0"/>
            </a:endParaRPr>
          </a:p>
          <a:p>
            <a:pPr>
              <a:spcBef>
                <a:spcPts val="750"/>
              </a:spcBef>
              <a:buClr>
                <a:srgbClr val="000099"/>
              </a:buClr>
              <a:buFont typeface="Wingdings" charset="0"/>
              <a:buChar char=""/>
            </a:pPr>
            <a:r>
              <a:rPr lang="pl-PL" sz="3000" dirty="0" smtClean="0">
                <a:solidFill>
                  <a:srgbClr val="000099"/>
                </a:solidFill>
                <a:latin typeface="Arial" charset="0"/>
              </a:rPr>
              <a:t>Az </a:t>
            </a:r>
            <a:r>
              <a:rPr lang="pl-PL" sz="3000" dirty="0" err="1" smtClean="0">
                <a:solidFill>
                  <a:srgbClr val="000099"/>
                </a:solidFill>
                <a:latin typeface="Arial" charset="0"/>
              </a:rPr>
              <a:t>immunválasz</a:t>
            </a:r>
            <a:r>
              <a:rPr lang="pl-PL" sz="3000" dirty="0" smtClean="0">
                <a:solidFill>
                  <a:srgbClr val="000099"/>
                </a:solidFill>
                <a:latin typeface="Arial" charset="0"/>
              </a:rPr>
              <a:t> </a:t>
            </a:r>
            <a:r>
              <a:rPr lang="pl-PL" sz="3000" dirty="0" err="1" smtClean="0">
                <a:solidFill>
                  <a:srgbClr val="000099"/>
                </a:solidFill>
                <a:latin typeface="Arial" charset="0"/>
              </a:rPr>
              <a:t>fokozatos</a:t>
            </a:r>
            <a:r>
              <a:rPr lang="pl-PL" sz="3000" dirty="0" smtClean="0">
                <a:solidFill>
                  <a:srgbClr val="000099"/>
                </a:solidFill>
                <a:latin typeface="Arial" charset="0"/>
              </a:rPr>
              <a:t> </a:t>
            </a:r>
            <a:r>
              <a:rPr lang="pl-PL" sz="3000" dirty="0" err="1" smtClean="0">
                <a:solidFill>
                  <a:srgbClr val="000099"/>
                </a:solidFill>
                <a:latin typeface="Arial" charset="0"/>
              </a:rPr>
              <a:t>elcsendesedéséhez</a:t>
            </a:r>
            <a:r>
              <a:rPr lang="pl-PL" sz="3000" dirty="0" smtClean="0">
                <a:solidFill>
                  <a:srgbClr val="000099"/>
                </a:solidFill>
                <a:latin typeface="Arial" charset="0"/>
              </a:rPr>
              <a:t> </a:t>
            </a:r>
            <a:r>
              <a:rPr lang="pl-PL" sz="3000" dirty="0" err="1" smtClean="0">
                <a:solidFill>
                  <a:srgbClr val="000099"/>
                </a:solidFill>
                <a:latin typeface="Arial" charset="0"/>
              </a:rPr>
              <a:t>vezet</a:t>
            </a:r>
            <a:endParaRPr lang="pl-PL" sz="3000" dirty="0">
              <a:solidFill>
                <a:srgbClr val="000099"/>
              </a:solidFill>
              <a:latin typeface="Arial" charset="0"/>
            </a:endParaRPr>
          </a:p>
        </p:txBody>
      </p:sp>
      <p:pic>
        <p:nvPicPr>
          <p:cNvPr id="2" name="Picture 1"/>
          <p:cNvPicPr>
            <a:picLocks noChangeAspect="1"/>
          </p:cNvPicPr>
          <p:nvPr/>
        </p:nvPicPr>
        <p:blipFill>
          <a:blip r:embed="rId3"/>
          <a:stretch>
            <a:fillRect/>
          </a:stretch>
        </p:blipFill>
        <p:spPr>
          <a:xfrm>
            <a:off x="5940153" y="3664887"/>
            <a:ext cx="2518048" cy="2755351"/>
          </a:xfrm>
          <a:prstGeom prst="rect">
            <a:avLst/>
          </a:prstGeom>
        </p:spPr>
      </p:pic>
    </p:spTree>
    <p:extLst>
      <p:ext uri="{BB962C8B-B14F-4D97-AF65-F5344CB8AC3E}">
        <p14:creationId xmlns:p14="http://schemas.microsoft.com/office/powerpoint/2010/main" val="3153415031"/>
      </p:ext>
    </p:extLst>
  </p:cSld>
  <p:clrMapOvr>
    <a:masterClrMapping/>
  </p:clrMapOvr>
  <p:transition xmlns:p14="http://schemas.microsoft.com/office/powerpoint/2010/main">
    <p:split dir="in"/>
  </p:transitio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srcRect/>
          <a:stretch>
            <a:fillRect/>
          </a:stretch>
        </p:blipFill>
        <p:spPr bwMode="auto">
          <a:xfrm>
            <a:off x="1871663" y="0"/>
            <a:ext cx="5400675" cy="6858000"/>
          </a:xfrm>
          <a:prstGeom prst="rect">
            <a:avLst/>
          </a:prstGeom>
          <a:noFill/>
          <a:ln w="9525">
            <a:noFill/>
            <a:miter lim="800000"/>
            <a:headEnd/>
            <a:tailEnd/>
          </a:ln>
          <a:effectLst/>
        </p:spPr>
      </p:pic>
    </p:spTree>
    <p:extLst>
      <p:ext uri="{BB962C8B-B14F-4D97-AF65-F5344CB8AC3E}">
        <p14:creationId xmlns:p14="http://schemas.microsoft.com/office/powerpoint/2010/main" val="1968456031"/>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Rectangle 7"/>
          <p:cNvSpPr>
            <a:spLocks noGrp="1" noChangeArrowheads="1"/>
          </p:cNvSpPr>
          <p:nvPr>
            <p:ph type="body" idx="4294967295"/>
          </p:nvPr>
        </p:nvSpPr>
        <p:spPr>
          <a:xfrm>
            <a:off x="468313" y="2133600"/>
            <a:ext cx="8351837" cy="3455640"/>
          </a:xfrm>
        </p:spPr>
        <p:txBody>
          <a:bodyPr/>
          <a:lstStyle/>
          <a:p>
            <a:r>
              <a:rPr lang="hu-HU" sz="2400" dirty="0" err="1">
                <a:solidFill>
                  <a:srgbClr val="BFBFBF"/>
                </a:solidFill>
                <a:latin typeface="Comic Sans MS" pitchFamily="66" charset="0"/>
              </a:rPr>
              <a:t>Antigénprezentáció</a:t>
            </a:r>
            <a:r>
              <a:rPr lang="hu-HU" sz="2400" dirty="0">
                <a:solidFill>
                  <a:srgbClr val="BFBFBF"/>
                </a:solidFill>
                <a:latin typeface="Comic Sans MS" pitchFamily="66" charset="0"/>
              </a:rPr>
              <a:t> MHC </a:t>
            </a:r>
            <a:r>
              <a:rPr lang="hu-HU" sz="2400" dirty="0" err="1">
                <a:solidFill>
                  <a:srgbClr val="BFBFBF"/>
                </a:solidFill>
                <a:latin typeface="Comic Sans MS" pitchFamily="66" charset="0"/>
              </a:rPr>
              <a:t>II-vel</a:t>
            </a:r>
            <a:r>
              <a:rPr lang="hu-HU" sz="2400" dirty="0">
                <a:solidFill>
                  <a:srgbClr val="BFBFBF"/>
                </a:solidFill>
                <a:latin typeface="Comic Sans MS" pitchFamily="66" charset="0"/>
              </a:rPr>
              <a:t> a </a:t>
            </a:r>
            <a:r>
              <a:rPr lang="hu-HU" sz="2400" dirty="0" err="1">
                <a:solidFill>
                  <a:srgbClr val="BFBFBF"/>
                </a:solidFill>
                <a:latin typeface="Comic Sans MS" pitchFamily="66" charset="0"/>
              </a:rPr>
              <a:t>Th-nek</a:t>
            </a:r>
            <a:endParaRPr lang="hu-HU" sz="2400" dirty="0">
              <a:solidFill>
                <a:srgbClr val="BFBFBF"/>
              </a:solidFill>
              <a:latin typeface="Comic Sans MS" pitchFamily="66" charset="0"/>
            </a:endParaRPr>
          </a:p>
          <a:p>
            <a:r>
              <a:rPr lang="hu-HU" sz="2400" dirty="0" err="1">
                <a:solidFill>
                  <a:srgbClr val="BFBFBF"/>
                </a:solidFill>
                <a:latin typeface="Comic Sans MS" pitchFamily="66" charset="0"/>
              </a:rPr>
              <a:t>B-sejt</a:t>
            </a:r>
            <a:r>
              <a:rPr lang="hu-HU" sz="2400" dirty="0">
                <a:solidFill>
                  <a:srgbClr val="BFBFBF"/>
                </a:solidFill>
                <a:latin typeface="Comic Sans MS" pitchFamily="66" charset="0"/>
              </a:rPr>
              <a:t> aktiváció, </a:t>
            </a:r>
            <a:r>
              <a:rPr lang="hu-HU" sz="2400" dirty="0" err="1">
                <a:solidFill>
                  <a:srgbClr val="BFBFBF"/>
                </a:solidFill>
                <a:latin typeface="Comic Sans MS" pitchFamily="66" charset="0"/>
              </a:rPr>
              <a:t>Proliferáció</a:t>
            </a:r>
            <a:endParaRPr lang="hu-HU" sz="2400" dirty="0">
              <a:solidFill>
                <a:srgbClr val="BFBFBF"/>
              </a:solidFill>
              <a:latin typeface="Comic Sans MS" pitchFamily="66" charset="0"/>
            </a:endParaRPr>
          </a:p>
          <a:p>
            <a:r>
              <a:rPr lang="hu-HU" sz="2400" dirty="0">
                <a:solidFill>
                  <a:srgbClr val="BFBFBF"/>
                </a:solidFill>
                <a:latin typeface="Comic Sans MS" pitchFamily="66" charset="0"/>
              </a:rPr>
              <a:t>Osztályváltás</a:t>
            </a:r>
          </a:p>
          <a:p>
            <a:r>
              <a:rPr lang="hu-HU" sz="2400" dirty="0">
                <a:solidFill>
                  <a:srgbClr val="BFBFBF"/>
                </a:solidFill>
                <a:latin typeface="Comic Sans MS" pitchFamily="66" charset="0"/>
              </a:rPr>
              <a:t>Affinitás érés</a:t>
            </a:r>
          </a:p>
          <a:p>
            <a:r>
              <a:rPr lang="hu-HU" sz="2400" dirty="0">
                <a:solidFill>
                  <a:srgbClr val="BFBFBF"/>
                </a:solidFill>
                <a:latin typeface="Comic Sans MS" pitchFamily="66" charset="0"/>
              </a:rPr>
              <a:t>Plazma- és memóriasejtté </a:t>
            </a:r>
            <a:r>
              <a:rPr lang="hu-HU" sz="2400" dirty="0" smtClean="0">
                <a:solidFill>
                  <a:srgbClr val="BFBFBF"/>
                </a:solidFill>
                <a:latin typeface="Comic Sans MS" pitchFamily="66" charset="0"/>
              </a:rPr>
              <a:t>differenciálódás</a:t>
            </a:r>
          </a:p>
          <a:p>
            <a:r>
              <a:rPr lang="hu-HU" sz="2400" dirty="0" smtClean="0">
                <a:solidFill>
                  <a:srgbClr val="BFBFBF"/>
                </a:solidFill>
                <a:latin typeface="Comic Sans MS" pitchFamily="66" charset="0"/>
              </a:rPr>
              <a:t>Idiotípus-hálózat</a:t>
            </a:r>
            <a:endParaRPr lang="hu-HU" sz="2400" dirty="0">
              <a:solidFill>
                <a:srgbClr val="BFBFBF"/>
              </a:solidFill>
              <a:latin typeface="Comic Sans MS" pitchFamily="66" charset="0"/>
            </a:endParaRPr>
          </a:p>
          <a:p>
            <a:r>
              <a:rPr lang="hu-HU" sz="2400" dirty="0">
                <a:solidFill>
                  <a:srgbClr val="FFFF66"/>
                </a:solidFill>
                <a:latin typeface="Comic Sans MS" pitchFamily="66" charset="0"/>
              </a:rPr>
              <a:t>Effektor </a:t>
            </a:r>
            <a:r>
              <a:rPr lang="hu-HU" sz="2400" dirty="0" smtClean="0">
                <a:solidFill>
                  <a:srgbClr val="FFFF66"/>
                </a:solidFill>
                <a:latin typeface="Comic Sans MS" pitchFamily="66" charset="0"/>
              </a:rPr>
              <a:t>hatás-monoklonális biotechnológia</a:t>
            </a:r>
            <a:endParaRPr lang="hu-HU" sz="2400" dirty="0">
              <a:solidFill>
                <a:srgbClr val="FFFF66"/>
              </a:solidFill>
              <a:latin typeface="Comic Sans MS" pitchFamily="66" charset="0"/>
            </a:endParaRPr>
          </a:p>
        </p:txBody>
      </p:sp>
    </p:spTree>
    <p:extLst>
      <p:ext uri="{BB962C8B-B14F-4D97-AF65-F5344CB8AC3E}">
        <p14:creationId xmlns:p14="http://schemas.microsoft.com/office/powerpoint/2010/main" val="1282917101"/>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9872" y="188640"/>
            <a:ext cx="9144000" cy="1143000"/>
          </a:xfrm>
        </p:spPr>
        <p:txBody>
          <a:bodyPr/>
          <a:lstStyle/>
          <a:p>
            <a:pPr eaLnBrk="1" hangingPunct="1"/>
            <a:r>
              <a:rPr lang="hu-HU" sz="3600" dirty="0" smtClean="0">
                <a:solidFill>
                  <a:srgbClr val="FFFF00"/>
                </a:solidFill>
              </a:rPr>
              <a:t>Mi a „haszna” a több Ig osztálynak?</a:t>
            </a:r>
            <a:endParaRPr lang="en-GB" sz="3600" dirty="0" smtClean="0">
              <a:solidFill>
                <a:srgbClr val="FFFF00"/>
              </a:solidFill>
            </a:endParaRPr>
          </a:p>
        </p:txBody>
      </p:sp>
      <p:graphicFrame>
        <p:nvGraphicFramePr>
          <p:cNvPr id="76922" name="Group 122"/>
          <p:cNvGraphicFramePr>
            <a:graphicFrameLocks noGrp="1"/>
          </p:cNvGraphicFramePr>
          <p:nvPr>
            <p:extLst>
              <p:ext uri="{D42A27DB-BD31-4B8C-83A1-F6EECF244321}">
                <p14:modId xmlns:p14="http://schemas.microsoft.com/office/powerpoint/2010/main" val="2160642415"/>
              </p:ext>
            </p:extLst>
          </p:nvPr>
        </p:nvGraphicFramePr>
        <p:xfrm>
          <a:off x="838200" y="1639888"/>
          <a:ext cx="7391400" cy="4846319"/>
        </p:xfrm>
        <a:graphic>
          <a:graphicData uri="http://schemas.openxmlformats.org/drawingml/2006/table">
            <a:tbl>
              <a:tblPr/>
              <a:tblGrid>
                <a:gridCol w="3581400"/>
                <a:gridCol w="762000"/>
                <a:gridCol w="762000"/>
                <a:gridCol w="838200"/>
                <a:gridCol w="685800"/>
                <a:gridCol w="762000"/>
              </a:tblGrid>
              <a:tr h="50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sz="2800" b="0" i="0" u="none" strike="noStrike" cap="none" normalizeH="0" baseline="0" dirty="0" smtClean="0">
                        <a:ln>
                          <a:noFill/>
                        </a:ln>
                        <a:solidFill>
                          <a:schemeClr val="tx1"/>
                        </a:solidFill>
                        <a:effectLst/>
                        <a:latin typeface="Verdan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sz="2000" b="1" i="0" u="none" strike="noStrike" cap="none" normalizeH="0" baseline="0" smtClean="0">
                          <a:ln>
                            <a:noFill/>
                          </a:ln>
                          <a:solidFill>
                            <a:srgbClr val="FFFF99"/>
                          </a:solidFill>
                          <a:effectLst/>
                          <a:latin typeface="Verdana" pitchFamily="34" charset="0"/>
                        </a:rPr>
                        <a:t>IgM</a:t>
                      </a:r>
                      <a:endParaRPr kumimoji="0" lang="en-GB" sz="2000" b="1" i="0" u="none" strike="noStrike" cap="none" normalizeH="0" baseline="0" smtClean="0">
                        <a:ln>
                          <a:noFill/>
                        </a:ln>
                        <a:solidFill>
                          <a:srgbClr val="FFFF99"/>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sz="2000" b="1" i="0" u="none" strike="noStrike" cap="none" normalizeH="0" baseline="0" smtClean="0">
                          <a:ln>
                            <a:noFill/>
                          </a:ln>
                          <a:solidFill>
                            <a:srgbClr val="FFFF99"/>
                          </a:solidFill>
                          <a:effectLst/>
                          <a:latin typeface="Verdana" pitchFamily="34" charset="0"/>
                        </a:rPr>
                        <a:t>IgD</a:t>
                      </a:r>
                      <a:endParaRPr kumimoji="0" lang="en-GB" sz="2000" b="1" i="0" u="none" strike="noStrike" cap="none" normalizeH="0" baseline="0" smtClean="0">
                        <a:ln>
                          <a:noFill/>
                        </a:ln>
                        <a:solidFill>
                          <a:srgbClr val="FFFF99"/>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sz="2000" b="1" i="0" u="none" strike="noStrike" cap="none" normalizeH="0" baseline="0" smtClean="0">
                          <a:ln>
                            <a:noFill/>
                          </a:ln>
                          <a:solidFill>
                            <a:srgbClr val="FFFF99"/>
                          </a:solidFill>
                          <a:effectLst/>
                          <a:latin typeface="Verdana" pitchFamily="34" charset="0"/>
                        </a:rPr>
                        <a:t>IgG</a:t>
                      </a:r>
                      <a:endParaRPr kumimoji="0" lang="en-GB" sz="2000" b="1" i="0" u="none" strike="noStrike" cap="none" normalizeH="0" baseline="0" smtClean="0">
                        <a:ln>
                          <a:noFill/>
                        </a:ln>
                        <a:solidFill>
                          <a:srgbClr val="FFFF99"/>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sz="2000" b="1" i="0" u="none" strike="noStrike" cap="none" normalizeH="0" baseline="0" smtClean="0">
                          <a:ln>
                            <a:noFill/>
                          </a:ln>
                          <a:solidFill>
                            <a:srgbClr val="FFFF99"/>
                          </a:solidFill>
                          <a:effectLst/>
                          <a:latin typeface="Verdana" pitchFamily="34" charset="0"/>
                        </a:rPr>
                        <a:t>IgE</a:t>
                      </a:r>
                      <a:endParaRPr kumimoji="0" lang="en-GB" sz="2000" b="1" i="0" u="none" strike="noStrike" cap="none" normalizeH="0" baseline="0" smtClean="0">
                        <a:ln>
                          <a:noFill/>
                        </a:ln>
                        <a:solidFill>
                          <a:srgbClr val="FFFF99"/>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sz="2000" b="1" i="0" u="none" strike="noStrike" cap="none" normalizeH="0" baseline="0" smtClean="0">
                          <a:ln>
                            <a:noFill/>
                          </a:ln>
                          <a:solidFill>
                            <a:srgbClr val="FFFF99"/>
                          </a:solidFill>
                          <a:effectLst/>
                          <a:latin typeface="Verdana" pitchFamily="34" charset="0"/>
                        </a:rPr>
                        <a:t>IgA</a:t>
                      </a:r>
                      <a:endParaRPr kumimoji="0" lang="en-GB" sz="2000" b="1" i="0" u="none" strike="noStrike" cap="none" normalizeH="0" baseline="0" smtClean="0">
                        <a:ln>
                          <a:noFill/>
                        </a:ln>
                        <a:solidFill>
                          <a:srgbClr val="FFFF99"/>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sz="2400" b="1" i="0" u="none" strike="noStrike" cap="none" normalizeH="0" baseline="0" smtClean="0">
                          <a:ln>
                            <a:noFill/>
                          </a:ln>
                          <a:solidFill>
                            <a:srgbClr val="FFFF99"/>
                          </a:solidFill>
                          <a:effectLst/>
                          <a:latin typeface="Verdana" pitchFamily="34" charset="0"/>
                        </a:rPr>
                        <a:t>Komplement aktiválás</a:t>
                      </a:r>
                      <a:endParaRPr kumimoji="0" lang="en-GB" sz="2400" b="1" i="0" u="none" strike="noStrike" cap="none" normalizeH="0" baseline="0" smtClean="0">
                        <a:ln>
                          <a:noFill/>
                        </a:ln>
                        <a:solidFill>
                          <a:srgbClr val="FFFF99"/>
                        </a:solidFill>
                        <a:effectLst/>
                        <a:latin typeface="Verdan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sz="2800" b="0" i="0" u="none" strike="noStrike" cap="none" normalizeH="0" baseline="0" dirty="0" smtClean="0">
                          <a:ln>
                            <a:noFill/>
                          </a:ln>
                          <a:solidFill>
                            <a:schemeClr val="bg1"/>
                          </a:solidFill>
                          <a:effectLst/>
                          <a:latin typeface="Verdana" pitchFamily="34" charset="0"/>
                        </a:rPr>
                        <a:t>+</a:t>
                      </a:r>
                      <a:endParaRPr kumimoji="0" lang="en-GB" sz="2800" b="0" i="0" u="none" strike="noStrike" cap="none" normalizeH="0" baseline="0" dirty="0" smtClean="0">
                        <a:ln>
                          <a:noFill/>
                        </a:ln>
                        <a:solidFill>
                          <a:schemeClr val="bg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sz="2800" b="0" i="0" u="none" strike="noStrike" cap="none" normalizeH="0" baseline="0" dirty="0" smtClean="0">
                        <a:ln>
                          <a:noFill/>
                        </a:ln>
                        <a:solidFill>
                          <a:schemeClr val="bg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sz="2800" b="0" i="0" u="none" strike="noStrike" cap="none" normalizeH="0" baseline="0" smtClean="0">
                          <a:ln>
                            <a:noFill/>
                          </a:ln>
                          <a:solidFill>
                            <a:schemeClr val="bg1"/>
                          </a:solidFill>
                          <a:effectLst/>
                          <a:latin typeface="Verdana" pitchFamily="34" charset="0"/>
                        </a:rPr>
                        <a:t>+</a:t>
                      </a:r>
                      <a:endParaRPr kumimoji="0" lang="en-GB" sz="2800" b="0" i="0" u="none" strike="noStrike" cap="none" normalizeH="0" baseline="0" smtClean="0">
                        <a:ln>
                          <a:noFill/>
                        </a:ln>
                        <a:solidFill>
                          <a:schemeClr val="bg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sz="2800" b="0" i="0" u="none" strike="noStrike" cap="none" normalizeH="0" baseline="0" smtClean="0">
                        <a:ln>
                          <a:noFill/>
                        </a:ln>
                        <a:solidFill>
                          <a:schemeClr val="bg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sz="2800" b="0" i="0" u="none" strike="noStrike" cap="none" normalizeH="0" baseline="0" smtClean="0">
                        <a:ln>
                          <a:noFill/>
                        </a:ln>
                        <a:solidFill>
                          <a:schemeClr val="bg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sz="2400" b="1" i="0" u="none" strike="noStrike" cap="none" normalizeH="0" baseline="0" smtClean="0">
                          <a:ln>
                            <a:noFill/>
                          </a:ln>
                          <a:solidFill>
                            <a:srgbClr val="FFFF99"/>
                          </a:solidFill>
                          <a:effectLst/>
                          <a:latin typeface="Verdana" pitchFamily="34" charset="0"/>
                        </a:rPr>
                        <a:t>Átjutás magzatba</a:t>
                      </a:r>
                      <a:endParaRPr kumimoji="0" lang="en-GB" sz="2400" b="1" i="0" u="none" strike="noStrike" cap="none" normalizeH="0" baseline="0" smtClean="0">
                        <a:ln>
                          <a:noFill/>
                        </a:ln>
                        <a:solidFill>
                          <a:srgbClr val="FFFF99"/>
                        </a:solidFill>
                        <a:effectLst/>
                        <a:latin typeface="Verdan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sz="2800" b="0" i="0" u="none" strike="noStrike" cap="none" normalizeH="0" baseline="0" smtClean="0">
                        <a:ln>
                          <a:noFill/>
                        </a:ln>
                        <a:solidFill>
                          <a:schemeClr val="bg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sz="2800" b="0" i="0" u="none" strike="noStrike" cap="none" normalizeH="0" baseline="0" dirty="0" smtClean="0">
                        <a:ln>
                          <a:noFill/>
                        </a:ln>
                        <a:solidFill>
                          <a:schemeClr val="bg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sz="2800" b="0" i="0" u="none" strike="noStrike" cap="none" normalizeH="0" baseline="0" dirty="0" smtClean="0">
                          <a:ln>
                            <a:noFill/>
                          </a:ln>
                          <a:solidFill>
                            <a:schemeClr val="bg1"/>
                          </a:solidFill>
                          <a:effectLst/>
                          <a:latin typeface="Verdana" pitchFamily="34" charset="0"/>
                        </a:rPr>
                        <a:t>+</a:t>
                      </a:r>
                      <a:endParaRPr kumimoji="0" lang="en-GB" sz="2800" b="0" i="0" u="none" strike="noStrike" cap="none" normalizeH="0" baseline="0" dirty="0" smtClean="0">
                        <a:ln>
                          <a:noFill/>
                        </a:ln>
                        <a:solidFill>
                          <a:schemeClr val="bg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sz="2800" b="0" i="0" u="none" strike="noStrike" cap="none" normalizeH="0" baseline="0" smtClean="0">
                        <a:ln>
                          <a:noFill/>
                        </a:ln>
                        <a:solidFill>
                          <a:schemeClr val="bg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sz="2800" b="0" i="0" u="none" strike="noStrike" cap="none" normalizeH="0" baseline="0" smtClean="0">
                        <a:ln>
                          <a:noFill/>
                        </a:ln>
                        <a:solidFill>
                          <a:schemeClr val="bg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sz="2400" b="1" i="0" u="none" strike="noStrike" cap="none" normalizeH="0" baseline="0" smtClean="0">
                          <a:ln>
                            <a:noFill/>
                          </a:ln>
                          <a:solidFill>
                            <a:srgbClr val="FFFF99"/>
                          </a:solidFill>
                          <a:effectLst/>
                          <a:latin typeface="Verdana" pitchFamily="34" charset="0"/>
                        </a:rPr>
                        <a:t>Átjutás nyálkahártyán</a:t>
                      </a:r>
                      <a:endParaRPr kumimoji="0" lang="en-GB" sz="2400" b="1" i="0" u="none" strike="noStrike" cap="none" normalizeH="0" baseline="0" smtClean="0">
                        <a:ln>
                          <a:noFill/>
                        </a:ln>
                        <a:solidFill>
                          <a:srgbClr val="FFFF99"/>
                        </a:solidFill>
                        <a:effectLst/>
                        <a:latin typeface="Verdan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sz="2800" b="0" i="0" u="none" strike="noStrike" cap="none" normalizeH="0" baseline="0" smtClean="0">
                        <a:ln>
                          <a:noFill/>
                        </a:ln>
                        <a:solidFill>
                          <a:schemeClr val="bg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sz="2800" b="0" i="0" u="none" strike="noStrike" cap="none" normalizeH="0" baseline="0" smtClean="0">
                        <a:ln>
                          <a:noFill/>
                        </a:ln>
                        <a:solidFill>
                          <a:schemeClr val="bg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sz="2800" b="0" i="0" u="none" strike="noStrike" cap="none" normalizeH="0" baseline="0" dirty="0" smtClean="0">
                        <a:ln>
                          <a:noFill/>
                        </a:ln>
                        <a:solidFill>
                          <a:schemeClr val="bg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sz="2800" b="0" i="0" u="none" strike="noStrike" cap="none" normalizeH="0" baseline="0" smtClean="0">
                        <a:ln>
                          <a:noFill/>
                        </a:ln>
                        <a:solidFill>
                          <a:schemeClr val="bg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sz="2800" b="0" i="0" u="none" strike="noStrike" cap="none" normalizeH="0" baseline="0" smtClean="0">
                          <a:ln>
                            <a:noFill/>
                          </a:ln>
                          <a:solidFill>
                            <a:schemeClr val="bg1"/>
                          </a:solidFill>
                          <a:effectLst/>
                          <a:latin typeface="Verdana" pitchFamily="34" charset="0"/>
                        </a:rPr>
                        <a:t>+</a:t>
                      </a:r>
                      <a:endParaRPr kumimoji="0" lang="en-GB" sz="2800" b="0" i="0" u="none" strike="noStrike" cap="none" normalizeH="0" baseline="0" smtClean="0">
                        <a:ln>
                          <a:noFill/>
                        </a:ln>
                        <a:solidFill>
                          <a:schemeClr val="bg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sz="2400" b="1" i="0" u="none" strike="noStrike" cap="none" normalizeH="0" baseline="0" smtClean="0">
                          <a:ln>
                            <a:noFill/>
                          </a:ln>
                          <a:solidFill>
                            <a:srgbClr val="FFFF99"/>
                          </a:solidFill>
                          <a:effectLst/>
                          <a:latin typeface="Verdana" pitchFamily="34" charset="0"/>
                        </a:rPr>
                        <a:t>Allergia, antiparazita iv.</a:t>
                      </a:r>
                      <a:endParaRPr kumimoji="0" lang="en-GB" sz="2400" b="1" i="0" u="none" strike="noStrike" cap="none" normalizeH="0" baseline="0" smtClean="0">
                        <a:ln>
                          <a:noFill/>
                        </a:ln>
                        <a:solidFill>
                          <a:srgbClr val="FFFF99"/>
                        </a:solidFill>
                        <a:effectLst/>
                        <a:latin typeface="Verdan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sz="2800" b="0" i="0" u="none" strike="noStrike" cap="none" normalizeH="0" baseline="0" smtClean="0">
                        <a:ln>
                          <a:noFill/>
                        </a:ln>
                        <a:solidFill>
                          <a:schemeClr val="bg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sz="2800" b="0" i="0" u="none" strike="noStrike" cap="none" normalizeH="0" baseline="0" smtClean="0">
                        <a:ln>
                          <a:noFill/>
                        </a:ln>
                        <a:solidFill>
                          <a:schemeClr val="bg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sz="2800" b="0" i="0" u="none" strike="noStrike" cap="none" normalizeH="0" baseline="0" dirty="0" smtClean="0">
                        <a:ln>
                          <a:noFill/>
                        </a:ln>
                        <a:solidFill>
                          <a:schemeClr val="bg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sz="2800" b="0" i="0" u="none" strike="noStrike" cap="none" normalizeH="0" baseline="0" dirty="0" smtClean="0">
                          <a:ln>
                            <a:noFill/>
                          </a:ln>
                          <a:solidFill>
                            <a:schemeClr val="bg1"/>
                          </a:solidFill>
                          <a:effectLst/>
                          <a:latin typeface="Verdana" pitchFamily="34" charset="0"/>
                        </a:rPr>
                        <a:t>+</a:t>
                      </a:r>
                      <a:endParaRPr kumimoji="0" lang="en-GB" sz="2800" b="0" i="0" u="none" strike="noStrike" cap="none" normalizeH="0" baseline="0" dirty="0" smtClean="0">
                        <a:ln>
                          <a:noFill/>
                        </a:ln>
                        <a:solidFill>
                          <a:schemeClr val="bg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sz="2800" b="0" i="0" u="none" strike="noStrike" cap="none" normalizeH="0" baseline="0" smtClean="0">
                        <a:ln>
                          <a:noFill/>
                        </a:ln>
                        <a:solidFill>
                          <a:schemeClr val="bg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sz="2400" b="1" i="0" u="none" strike="noStrike" cap="none" normalizeH="0" baseline="0" smtClean="0">
                          <a:ln>
                            <a:noFill/>
                          </a:ln>
                          <a:solidFill>
                            <a:srgbClr val="FFFF99"/>
                          </a:solidFill>
                          <a:effectLst/>
                          <a:latin typeface="Verdana" pitchFamily="34" charset="0"/>
                        </a:rPr>
                        <a:t>Baktérium neutralizálás</a:t>
                      </a:r>
                      <a:endParaRPr kumimoji="0" lang="en-GB" sz="2400" b="1" i="0" u="none" strike="noStrike" cap="none" normalizeH="0" baseline="0" smtClean="0">
                        <a:ln>
                          <a:noFill/>
                        </a:ln>
                        <a:solidFill>
                          <a:srgbClr val="FFFF99"/>
                        </a:solidFill>
                        <a:effectLst/>
                        <a:latin typeface="Verdan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sz="2800" b="0" i="0" u="none" strike="noStrike" cap="none" normalizeH="0" baseline="0" smtClean="0">
                        <a:ln>
                          <a:noFill/>
                        </a:ln>
                        <a:solidFill>
                          <a:schemeClr val="bg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sz="2800" b="0" i="0" u="none" strike="noStrike" cap="none" normalizeH="0" baseline="0" smtClean="0">
                        <a:ln>
                          <a:noFill/>
                        </a:ln>
                        <a:solidFill>
                          <a:schemeClr val="bg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sz="2800" b="0" i="0" u="none" strike="noStrike" cap="none" normalizeH="0" baseline="0" smtClean="0">
                          <a:ln>
                            <a:noFill/>
                          </a:ln>
                          <a:solidFill>
                            <a:schemeClr val="bg1"/>
                          </a:solidFill>
                          <a:effectLst/>
                          <a:latin typeface="Verdana" pitchFamily="34" charset="0"/>
                        </a:rPr>
                        <a:t>+</a:t>
                      </a:r>
                      <a:endParaRPr kumimoji="0" lang="en-GB" sz="2800" b="0" i="0" u="none" strike="noStrike" cap="none" normalizeH="0" baseline="0" smtClean="0">
                        <a:ln>
                          <a:noFill/>
                        </a:ln>
                        <a:solidFill>
                          <a:schemeClr val="bg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sz="2800" b="0" i="0" u="none" strike="noStrike" cap="none" normalizeH="0" baseline="0" dirty="0" smtClean="0">
                        <a:ln>
                          <a:noFill/>
                        </a:ln>
                        <a:solidFill>
                          <a:schemeClr val="bg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sz="2800" b="0" i="0" u="none" strike="noStrike" cap="none" normalizeH="0" baseline="0" dirty="0" smtClean="0">
                        <a:ln>
                          <a:noFill/>
                        </a:ln>
                        <a:solidFill>
                          <a:schemeClr val="bg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sz="2400" b="1" i="0" u="none" strike="noStrike" cap="none" normalizeH="0" baseline="0" smtClean="0">
                          <a:ln>
                            <a:noFill/>
                          </a:ln>
                          <a:solidFill>
                            <a:srgbClr val="FFFF99"/>
                          </a:solidFill>
                          <a:effectLst/>
                          <a:latin typeface="Verdana" pitchFamily="34" charset="0"/>
                        </a:rPr>
                        <a:t>Opszonizáció</a:t>
                      </a:r>
                      <a:endParaRPr kumimoji="0" lang="en-GB" sz="2400" b="1" i="0" u="none" strike="noStrike" cap="none" normalizeH="0" baseline="0" smtClean="0">
                        <a:ln>
                          <a:noFill/>
                        </a:ln>
                        <a:solidFill>
                          <a:srgbClr val="FFFF99"/>
                        </a:solidFill>
                        <a:effectLst/>
                        <a:latin typeface="Verdan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sz="2800" b="0" i="0" u="none" strike="noStrike" cap="none" normalizeH="0" baseline="0" smtClean="0">
                        <a:ln>
                          <a:noFill/>
                        </a:ln>
                        <a:solidFill>
                          <a:schemeClr val="bg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sz="2800" b="0" i="0" u="none" strike="noStrike" cap="none" normalizeH="0" baseline="0" smtClean="0">
                        <a:ln>
                          <a:noFill/>
                        </a:ln>
                        <a:solidFill>
                          <a:schemeClr val="bg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sz="2800" b="0" i="0" u="none" strike="noStrike" cap="none" normalizeH="0" baseline="0" smtClean="0">
                          <a:ln>
                            <a:noFill/>
                          </a:ln>
                          <a:solidFill>
                            <a:schemeClr val="bg1"/>
                          </a:solidFill>
                          <a:effectLst/>
                          <a:latin typeface="Verdana" pitchFamily="34" charset="0"/>
                        </a:rPr>
                        <a:t>+</a:t>
                      </a:r>
                      <a:endParaRPr kumimoji="0" lang="en-GB" sz="2800" b="0" i="0" u="none" strike="noStrike" cap="none" normalizeH="0" baseline="0" smtClean="0">
                        <a:ln>
                          <a:noFill/>
                        </a:ln>
                        <a:solidFill>
                          <a:schemeClr val="bg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sz="2800" b="0" i="0" u="none" strike="noStrike" cap="none" normalizeH="0" baseline="0" smtClean="0">
                          <a:ln>
                            <a:noFill/>
                          </a:ln>
                          <a:solidFill>
                            <a:schemeClr val="bg1"/>
                          </a:solidFill>
                          <a:effectLst/>
                          <a:latin typeface="Verdana" pitchFamily="34" charset="0"/>
                        </a:rPr>
                        <a:t>+</a:t>
                      </a:r>
                      <a:endParaRPr kumimoji="0" lang="en-GB" sz="2800" b="0" i="0" u="none" strike="noStrike" cap="none" normalizeH="0" baseline="0" smtClean="0">
                        <a:ln>
                          <a:noFill/>
                        </a:ln>
                        <a:solidFill>
                          <a:schemeClr val="bg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sz="2800" b="0" i="0" u="none" strike="noStrike" cap="none" normalizeH="0" baseline="0" dirty="0" smtClean="0">
                          <a:ln>
                            <a:noFill/>
                          </a:ln>
                          <a:solidFill>
                            <a:schemeClr val="bg1"/>
                          </a:solidFill>
                          <a:effectLst/>
                          <a:latin typeface="Verdana" pitchFamily="34" charset="0"/>
                        </a:rPr>
                        <a:t>+</a:t>
                      </a:r>
                      <a:endParaRPr kumimoji="0" lang="en-GB" sz="2800" b="0" i="0" u="none" strike="noStrike" cap="none" normalizeH="0" baseline="0" dirty="0" smtClean="0">
                        <a:ln>
                          <a:noFill/>
                        </a:ln>
                        <a:solidFill>
                          <a:schemeClr val="bg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Dátum helye 3"/>
          <p:cNvSpPr>
            <a:spLocks noGrp="1"/>
          </p:cNvSpPr>
          <p:nvPr>
            <p:ph type="dt" sz="half" idx="10"/>
          </p:nvPr>
        </p:nvSpPr>
        <p:spPr/>
        <p:txBody>
          <a:bodyPr/>
          <a:lstStyle/>
          <a:p>
            <a:pPr>
              <a:defRPr/>
            </a:pPr>
            <a:endParaRPr lang="en-GB"/>
          </a:p>
        </p:txBody>
      </p:sp>
      <p:sp>
        <p:nvSpPr>
          <p:cNvPr id="5" name="Dia számának helye 4"/>
          <p:cNvSpPr>
            <a:spLocks noGrp="1"/>
          </p:cNvSpPr>
          <p:nvPr>
            <p:ph type="sldNum" sz="quarter" idx="12"/>
          </p:nvPr>
        </p:nvSpPr>
        <p:spPr/>
        <p:txBody>
          <a:bodyPr/>
          <a:lstStyle/>
          <a:p>
            <a:pPr>
              <a:defRPr/>
            </a:pPr>
            <a:fld id="{634231D9-DEDE-4ACF-A1F0-0D0C02F50B2D}" type="slidenum">
              <a:rPr lang="en-GB" smtClean="0"/>
              <a:pPr>
                <a:defRPr/>
              </a:pPr>
              <a:t>46</a:t>
            </a:fld>
            <a:endParaRPr lang="en-GB"/>
          </a:p>
        </p:txBody>
      </p:sp>
    </p:spTree>
    <p:extLst>
      <p:ext uri="{BB962C8B-B14F-4D97-AF65-F5344CB8AC3E}">
        <p14:creationId xmlns:p14="http://schemas.microsoft.com/office/powerpoint/2010/main" val="1650102748"/>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a:grpSpLocks/>
          </p:cNvGrpSpPr>
          <p:nvPr/>
        </p:nvGrpSpPr>
        <p:grpSpPr bwMode="auto">
          <a:xfrm>
            <a:off x="828675" y="115888"/>
            <a:ext cx="5784850" cy="6481762"/>
            <a:chOff x="884" y="73"/>
            <a:chExt cx="3644" cy="4083"/>
          </a:xfrm>
        </p:grpSpPr>
        <p:pic>
          <p:nvPicPr>
            <p:cNvPr id="98306" name="Picture 2" descr="msoF2A9E"/>
            <p:cNvPicPr>
              <a:picLocks noChangeAspect="1" noChangeArrowheads="1"/>
            </p:cNvPicPr>
            <p:nvPr/>
          </p:nvPicPr>
          <p:blipFill>
            <a:blip r:embed="rId2"/>
            <a:srcRect r="139" b="1883"/>
            <a:stretch>
              <a:fillRect/>
            </a:stretch>
          </p:blipFill>
          <p:spPr bwMode="auto">
            <a:xfrm>
              <a:off x="884" y="73"/>
              <a:ext cx="3644" cy="4080"/>
            </a:xfrm>
            <a:prstGeom prst="rect">
              <a:avLst/>
            </a:prstGeom>
            <a:noFill/>
          </p:spPr>
        </p:pic>
        <p:sp>
          <p:nvSpPr>
            <p:cNvPr id="98308" name="Rectangle 4"/>
            <p:cNvSpPr>
              <a:spLocks noChangeArrowheads="1"/>
            </p:cNvSpPr>
            <p:nvPr/>
          </p:nvSpPr>
          <p:spPr bwMode="auto">
            <a:xfrm>
              <a:off x="3334" y="119"/>
              <a:ext cx="861" cy="453"/>
            </a:xfrm>
            <a:prstGeom prst="rect">
              <a:avLst/>
            </a:prstGeom>
            <a:solidFill>
              <a:schemeClr val="bg1"/>
            </a:solidFill>
            <a:ln w="9525">
              <a:solidFill>
                <a:schemeClr val="tx1"/>
              </a:solidFill>
              <a:miter lim="800000"/>
              <a:headEnd/>
              <a:tailEnd/>
            </a:ln>
            <a:effectLst/>
          </p:spPr>
          <p:txBody>
            <a:bodyPr wrap="none" anchor="ctr"/>
            <a:lstStyle/>
            <a:p>
              <a:r>
                <a:rPr lang="hu-HU" sz="1800">
                  <a:solidFill>
                    <a:schemeClr val="tx1"/>
                  </a:solidFill>
                </a:rPr>
                <a:t>neutralizálás</a:t>
              </a:r>
            </a:p>
          </p:txBody>
        </p:sp>
        <p:sp>
          <p:nvSpPr>
            <p:cNvPr id="98309" name="Text Box 5"/>
            <p:cNvSpPr txBox="1">
              <a:spLocks noChangeArrowheads="1"/>
            </p:cNvSpPr>
            <p:nvPr/>
          </p:nvSpPr>
          <p:spPr bwMode="auto">
            <a:xfrm>
              <a:off x="3379" y="709"/>
              <a:ext cx="1043" cy="288"/>
            </a:xfrm>
            <a:prstGeom prst="rect">
              <a:avLst/>
            </a:prstGeom>
            <a:noFill/>
            <a:ln w="9525">
              <a:noFill/>
              <a:miter lim="800000"/>
              <a:headEnd/>
              <a:tailEnd/>
            </a:ln>
            <a:effectLst/>
          </p:spPr>
          <p:txBody>
            <a:bodyPr>
              <a:spAutoFit/>
            </a:bodyPr>
            <a:lstStyle/>
            <a:p>
              <a:pPr>
                <a:spcBef>
                  <a:spcPct val="50000"/>
                </a:spcBef>
              </a:pPr>
              <a:endParaRPr lang="hu-HU"/>
            </a:p>
          </p:txBody>
        </p:sp>
        <p:sp>
          <p:nvSpPr>
            <p:cNvPr id="98310" name="Rectangle 6"/>
            <p:cNvSpPr>
              <a:spLocks noChangeArrowheads="1"/>
            </p:cNvSpPr>
            <p:nvPr/>
          </p:nvSpPr>
          <p:spPr bwMode="auto">
            <a:xfrm>
              <a:off x="3379" y="709"/>
              <a:ext cx="1043" cy="408"/>
            </a:xfrm>
            <a:prstGeom prst="rect">
              <a:avLst/>
            </a:prstGeom>
            <a:solidFill>
              <a:schemeClr val="bg1"/>
            </a:solidFill>
            <a:ln w="9525">
              <a:solidFill>
                <a:schemeClr val="tx1"/>
              </a:solidFill>
              <a:miter lim="800000"/>
              <a:headEnd/>
              <a:tailEnd/>
            </a:ln>
            <a:effectLst/>
          </p:spPr>
          <p:txBody>
            <a:bodyPr wrap="none" anchor="ctr"/>
            <a:lstStyle/>
            <a:p>
              <a:r>
                <a:rPr lang="hu-HU" sz="1800">
                  <a:solidFill>
                    <a:schemeClr val="tx1"/>
                  </a:solidFill>
                </a:rPr>
                <a:t>opszonizálás</a:t>
              </a:r>
            </a:p>
          </p:txBody>
        </p:sp>
        <p:sp>
          <p:nvSpPr>
            <p:cNvPr id="98311" name="Rectangle 7"/>
            <p:cNvSpPr>
              <a:spLocks noChangeArrowheads="1"/>
            </p:cNvSpPr>
            <p:nvPr/>
          </p:nvSpPr>
          <p:spPr bwMode="auto">
            <a:xfrm>
              <a:off x="3379" y="1798"/>
              <a:ext cx="1089" cy="680"/>
            </a:xfrm>
            <a:prstGeom prst="rect">
              <a:avLst/>
            </a:prstGeom>
            <a:solidFill>
              <a:schemeClr val="bg1"/>
            </a:solidFill>
            <a:ln w="9525">
              <a:solidFill>
                <a:schemeClr val="tx1"/>
              </a:solidFill>
              <a:miter lim="800000"/>
              <a:headEnd/>
              <a:tailEnd/>
            </a:ln>
            <a:effectLst/>
          </p:spPr>
          <p:txBody>
            <a:bodyPr wrap="none" anchor="ctr"/>
            <a:lstStyle/>
            <a:p>
              <a:r>
                <a:rPr lang="hu-HU" sz="1800" dirty="0">
                  <a:solidFill>
                    <a:schemeClr val="tx1"/>
                  </a:solidFill>
                </a:rPr>
                <a:t>Antitest</a:t>
              </a:r>
            </a:p>
            <a:p>
              <a:r>
                <a:rPr lang="hu-HU" sz="1800" dirty="0">
                  <a:solidFill>
                    <a:schemeClr val="tx1"/>
                  </a:solidFill>
                </a:rPr>
                <a:t> függő</a:t>
              </a:r>
            </a:p>
            <a:p>
              <a:r>
                <a:rPr lang="hu-HU" sz="1800" dirty="0">
                  <a:solidFill>
                    <a:schemeClr val="tx1"/>
                  </a:solidFill>
                </a:rPr>
                <a:t> celluláris</a:t>
              </a:r>
            </a:p>
            <a:p>
              <a:r>
                <a:rPr lang="hu-HU" sz="1800" dirty="0">
                  <a:solidFill>
                    <a:schemeClr val="tx1"/>
                  </a:solidFill>
                </a:rPr>
                <a:t> </a:t>
              </a:r>
              <a:r>
                <a:rPr lang="hu-HU" sz="1800" dirty="0" err="1">
                  <a:solidFill>
                    <a:schemeClr val="tx1"/>
                  </a:solidFill>
                </a:rPr>
                <a:t>citotoxicitás</a:t>
              </a:r>
              <a:endParaRPr lang="hu-HU" sz="1800" dirty="0">
                <a:solidFill>
                  <a:schemeClr val="tx1"/>
                </a:solidFill>
              </a:endParaRPr>
            </a:p>
          </p:txBody>
        </p:sp>
        <p:sp>
          <p:nvSpPr>
            <p:cNvPr id="98312" name="Rectangle 8"/>
            <p:cNvSpPr>
              <a:spLocks noChangeArrowheads="1"/>
            </p:cNvSpPr>
            <p:nvPr/>
          </p:nvSpPr>
          <p:spPr bwMode="auto">
            <a:xfrm>
              <a:off x="1655" y="3612"/>
              <a:ext cx="862" cy="453"/>
            </a:xfrm>
            <a:prstGeom prst="rect">
              <a:avLst/>
            </a:prstGeom>
            <a:solidFill>
              <a:schemeClr val="bg1"/>
            </a:solidFill>
            <a:ln w="9525">
              <a:solidFill>
                <a:schemeClr val="tx1"/>
              </a:solidFill>
              <a:miter lim="800000"/>
              <a:headEnd/>
              <a:tailEnd/>
            </a:ln>
            <a:effectLst/>
          </p:spPr>
          <p:txBody>
            <a:bodyPr wrap="none" anchor="ctr"/>
            <a:lstStyle/>
            <a:p>
              <a:r>
                <a:rPr lang="hu-HU" sz="1800">
                  <a:solidFill>
                    <a:schemeClr val="tx1"/>
                  </a:solidFill>
                </a:rPr>
                <a:t>Komplement </a:t>
              </a:r>
            </a:p>
            <a:p>
              <a:r>
                <a:rPr lang="hu-HU" sz="1800">
                  <a:solidFill>
                    <a:schemeClr val="tx1"/>
                  </a:solidFill>
                </a:rPr>
                <a:t>aktiválás</a:t>
              </a:r>
            </a:p>
          </p:txBody>
        </p:sp>
        <p:sp>
          <p:nvSpPr>
            <p:cNvPr id="98313" name="Rectangle 9"/>
            <p:cNvSpPr>
              <a:spLocks noChangeArrowheads="1"/>
            </p:cNvSpPr>
            <p:nvPr/>
          </p:nvSpPr>
          <p:spPr bwMode="auto">
            <a:xfrm>
              <a:off x="3288" y="2704"/>
              <a:ext cx="1225" cy="1452"/>
            </a:xfrm>
            <a:prstGeom prst="rect">
              <a:avLst/>
            </a:prstGeom>
            <a:solidFill>
              <a:schemeClr val="bg1"/>
            </a:solidFill>
            <a:ln w="9525">
              <a:noFill/>
              <a:miter lim="800000"/>
              <a:headEnd/>
              <a:tailEnd/>
            </a:ln>
            <a:effectLst/>
          </p:spPr>
          <p:txBody>
            <a:bodyPr wrap="none" anchor="ctr"/>
            <a:lstStyle/>
            <a:p>
              <a:endParaRPr lang="hu-HU"/>
            </a:p>
          </p:txBody>
        </p:sp>
      </p:grpSp>
      <p:sp>
        <p:nvSpPr>
          <p:cNvPr id="98307" name="Rectangle 3"/>
          <p:cNvSpPr>
            <a:spLocks noChangeArrowheads="1"/>
          </p:cNvSpPr>
          <p:nvPr/>
        </p:nvSpPr>
        <p:spPr bwMode="auto">
          <a:xfrm>
            <a:off x="323850" y="115888"/>
            <a:ext cx="2808288" cy="1187450"/>
          </a:xfrm>
          <a:prstGeom prst="rect">
            <a:avLst/>
          </a:prstGeom>
          <a:solidFill>
            <a:schemeClr val="bg1"/>
          </a:solidFill>
          <a:ln w="9525">
            <a:noFill/>
            <a:miter lim="800000"/>
            <a:headEnd/>
            <a:tailEnd/>
          </a:ln>
          <a:effectLst/>
        </p:spPr>
        <p:txBody>
          <a:bodyPr>
            <a:spAutoFit/>
          </a:bodyPr>
          <a:lstStyle/>
          <a:p>
            <a:r>
              <a:rPr lang="hu-HU">
                <a:solidFill>
                  <a:schemeClr val="tx1"/>
                </a:solidFill>
              </a:rPr>
              <a:t>Antitest függő effektor mechanizmusok</a:t>
            </a:r>
          </a:p>
        </p:txBody>
      </p:sp>
      <p:grpSp>
        <p:nvGrpSpPr>
          <p:cNvPr id="3" name="Group 11"/>
          <p:cNvGrpSpPr>
            <a:grpSpLocks/>
          </p:cNvGrpSpPr>
          <p:nvPr/>
        </p:nvGrpSpPr>
        <p:grpSpPr bwMode="auto">
          <a:xfrm>
            <a:off x="6732588" y="620713"/>
            <a:ext cx="2555875" cy="5832475"/>
            <a:chOff x="4150" y="391"/>
            <a:chExt cx="1610" cy="3674"/>
          </a:xfrm>
        </p:grpSpPr>
        <p:sp>
          <p:nvSpPr>
            <p:cNvPr id="98316" name="AutoShape 12"/>
            <p:cNvSpPr>
              <a:spLocks/>
            </p:cNvSpPr>
            <p:nvPr/>
          </p:nvSpPr>
          <p:spPr bwMode="auto">
            <a:xfrm>
              <a:off x="4150" y="754"/>
              <a:ext cx="272" cy="3311"/>
            </a:xfrm>
            <a:prstGeom prst="rightBrace">
              <a:avLst>
                <a:gd name="adj1" fmla="val 101440"/>
                <a:gd name="adj2" fmla="val 50000"/>
              </a:avLst>
            </a:prstGeom>
            <a:noFill/>
            <a:ln w="38100">
              <a:solidFill>
                <a:srgbClr val="FFFF00"/>
              </a:solidFill>
              <a:round/>
              <a:headEnd/>
              <a:tailEnd/>
            </a:ln>
            <a:effectLst/>
          </p:spPr>
          <p:txBody>
            <a:bodyPr wrap="none" anchor="ctr"/>
            <a:lstStyle/>
            <a:p>
              <a:endParaRPr lang="hu-HU">
                <a:solidFill>
                  <a:schemeClr val="bg1"/>
                </a:solidFill>
              </a:endParaRPr>
            </a:p>
          </p:txBody>
        </p:sp>
        <p:sp>
          <p:nvSpPr>
            <p:cNvPr id="98317" name="Text Box 13"/>
            <p:cNvSpPr txBox="1">
              <a:spLocks noChangeArrowheads="1"/>
            </p:cNvSpPr>
            <p:nvPr/>
          </p:nvSpPr>
          <p:spPr bwMode="auto">
            <a:xfrm>
              <a:off x="4332" y="1888"/>
              <a:ext cx="1428" cy="989"/>
            </a:xfrm>
            <a:prstGeom prst="rect">
              <a:avLst/>
            </a:prstGeom>
            <a:noFill/>
            <a:ln w="9525">
              <a:noFill/>
              <a:miter lim="800000"/>
              <a:headEnd/>
              <a:tailEnd/>
            </a:ln>
            <a:effectLst/>
          </p:spPr>
          <p:txBody>
            <a:bodyPr>
              <a:spAutoFit/>
            </a:bodyPr>
            <a:lstStyle/>
            <a:p>
              <a:pPr>
                <a:spcBef>
                  <a:spcPct val="50000"/>
                </a:spcBef>
              </a:pPr>
              <a:r>
                <a:rPr lang="hu-HU">
                  <a:solidFill>
                    <a:schemeClr val="bg1"/>
                  </a:solidFill>
                </a:rPr>
                <a:t>Az antitest </a:t>
              </a:r>
            </a:p>
            <a:p>
              <a:pPr>
                <a:spcBef>
                  <a:spcPct val="50000"/>
                </a:spcBef>
              </a:pPr>
              <a:r>
                <a:rPr lang="hu-HU">
                  <a:solidFill>
                    <a:schemeClr val="bg1"/>
                  </a:solidFill>
                </a:rPr>
                <a:t>Fc régiója</a:t>
              </a:r>
            </a:p>
            <a:p>
              <a:pPr>
                <a:spcBef>
                  <a:spcPct val="50000"/>
                </a:spcBef>
              </a:pPr>
              <a:r>
                <a:rPr lang="hu-HU">
                  <a:solidFill>
                    <a:schemeClr val="bg1"/>
                  </a:solidFill>
                </a:rPr>
                <a:t> által mediált</a:t>
              </a:r>
            </a:p>
          </p:txBody>
        </p:sp>
        <p:grpSp>
          <p:nvGrpSpPr>
            <p:cNvPr id="4" name="Group 14"/>
            <p:cNvGrpSpPr>
              <a:grpSpLocks/>
            </p:cNvGrpSpPr>
            <p:nvPr/>
          </p:nvGrpSpPr>
          <p:grpSpPr bwMode="auto">
            <a:xfrm>
              <a:off x="4604" y="391"/>
              <a:ext cx="771" cy="1128"/>
              <a:chOff x="2496" y="336"/>
              <a:chExt cx="288" cy="480"/>
            </a:xfrm>
          </p:grpSpPr>
          <p:sp>
            <p:nvSpPr>
              <p:cNvPr id="98319" name="AutoShape 15"/>
              <p:cNvSpPr>
                <a:spLocks noChangeArrowheads="1"/>
              </p:cNvSpPr>
              <p:nvPr/>
            </p:nvSpPr>
            <p:spPr bwMode="auto">
              <a:xfrm rot="-1404882">
                <a:off x="2544" y="336"/>
                <a:ext cx="48" cy="240"/>
              </a:xfrm>
              <a:prstGeom prst="roundRect">
                <a:avLst>
                  <a:gd name="adj" fmla="val 16667"/>
                </a:avLst>
              </a:prstGeom>
              <a:solidFill>
                <a:srgbClr val="FF66FF"/>
              </a:solidFill>
              <a:ln w="9525">
                <a:solidFill>
                  <a:schemeClr val="tx1"/>
                </a:solidFill>
                <a:round/>
                <a:headEnd/>
                <a:tailEnd/>
              </a:ln>
              <a:effectLst/>
            </p:spPr>
            <p:txBody>
              <a:bodyPr wrap="none" anchor="ctr"/>
              <a:lstStyle/>
              <a:p>
                <a:endParaRPr lang="hu-HU">
                  <a:solidFill>
                    <a:schemeClr val="bg1"/>
                  </a:solidFill>
                </a:endParaRPr>
              </a:p>
            </p:txBody>
          </p:sp>
          <p:sp>
            <p:nvSpPr>
              <p:cNvPr id="98320" name="AutoShape 16"/>
              <p:cNvSpPr>
                <a:spLocks noChangeArrowheads="1"/>
              </p:cNvSpPr>
              <p:nvPr/>
            </p:nvSpPr>
            <p:spPr bwMode="auto">
              <a:xfrm rot="990850">
                <a:off x="2688" y="336"/>
                <a:ext cx="48" cy="240"/>
              </a:xfrm>
              <a:prstGeom prst="roundRect">
                <a:avLst>
                  <a:gd name="adj" fmla="val 16667"/>
                </a:avLst>
              </a:prstGeom>
              <a:solidFill>
                <a:srgbClr val="FF66FF"/>
              </a:solidFill>
              <a:ln w="9525">
                <a:solidFill>
                  <a:schemeClr val="tx1"/>
                </a:solidFill>
                <a:round/>
                <a:headEnd/>
                <a:tailEnd/>
              </a:ln>
              <a:effectLst/>
            </p:spPr>
            <p:txBody>
              <a:bodyPr wrap="none" anchor="ctr"/>
              <a:lstStyle/>
              <a:p>
                <a:endParaRPr lang="hu-HU">
                  <a:solidFill>
                    <a:schemeClr val="bg1"/>
                  </a:solidFill>
                </a:endParaRPr>
              </a:p>
            </p:txBody>
          </p:sp>
          <p:sp>
            <p:nvSpPr>
              <p:cNvPr id="98321" name="AutoShape 17"/>
              <p:cNvSpPr>
                <a:spLocks noChangeArrowheads="1"/>
              </p:cNvSpPr>
              <p:nvPr/>
            </p:nvSpPr>
            <p:spPr bwMode="auto">
              <a:xfrm rot="-1404882">
                <a:off x="2496" y="384"/>
                <a:ext cx="48" cy="240"/>
              </a:xfrm>
              <a:prstGeom prst="roundRect">
                <a:avLst>
                  <a:gd name="adj" fmla="val 16667"/>
                </a:avLst>
              </a:prstGeom>
              <a:solidFill>
                <a:srgbClr val="FF66FF"/>
              </a:solidFill>
              <a:ln w="9525">
                <a:solidFill>
                  <a:schemeClr val="tx1"/>
                </a:solidFill>
                <a:round/>
                <a:headEnd/>
                <a:tailEnd/>
              </a:ln>
              <a:effectLst/>
            </p:spPr>
            <p:txBody>
              <a:bodyPr wrap="none" anchor="ctr"/>
              <a:lstStyle/>
              <a:p>
                <a:endParaRPr lang="hu-HU">
                  <a:solidFill>
                    <a:schemeClr val="bg1"/>
                  </a:solidFill>
                </a:endParaRPr>
              </a:p>
            </p:txBody>
          </p:sp>
          <p:sp>
            <p:nvSpPr>
              <p:cNvPr id="98322" name="AutoShape 18"/>
              <p:cNvSpPr>
                <a:spLocks noChangeArrowheads="1"/>
              </p:cNvSpPr>
              <p:nvPr/>
            </p:nvSpPr>
            <p:spPr bwMode="auto">
              <a:xfrm rot="990850">
                <a:off x="2736" y="384"/>
                <a:ext cx="48" cy="240"/>
              </a:xfrm>
              <a:prstGeom prst="roundRect">
                <a:avLst>
                  <a:gd name="adj" fmla="val 16667"/>
                </a:avLst>
              </a:prstGeom>
              <a:solidFill>
                <a:srgbClr val="FF66FF"/>
              </a:solidFill>
              <a:ln w="9525">
                <a:solidFill>
                  <a:schemeClr val="tx1"/>
                </a:solidFill>
                <a:round/>
                <a:headEnd/>
                <a:tailEnd/>
              </a:ln>
              <a:effectLst/>
            </p:spPr>
            <p:txBody>
              <a:bodyPr wrap="none" anchor="ctr"/>
              <a:lstStyle/>
              <a:p>
                <a:endParaRPr lang="hu-HU">
                  <a:solidFill>
                    <a:schemeClr val="bg1"/>
                  </a:solidFill>
                </a:endParaRPr>
              </a:p>
            </p:txBody>
          </p:sp>
          <p:sp>
            <p:nvSpPr>
              <p:cNvPr id="98323" name="AutoShape 19"/>
              <p:cNvSpPr>
                <a:spLocks noChangeArrowheads="1"/>
              </p:cNvSpPr>
              <p:nvPr/>
            </p:nvSpPr>
            <p:spPr bwMode="auto">
              <a:xfrm rot="33392">
                <a:off x="2640" y="576"/>
                <a:ext cx="48" cy="240"/>
              </a:xfrm>
              <a:prstGeom prst="roundRect">
                <a:avLst>
                  <a:gd name="adj" fmla="val 16667"/>
                </a:avLst>
              </a:prstGeom>
              <a:solidFill>
                <a:srgbClr val="FF66FF"/>
              </a:solidFill>
              <a:ln w="9525">
                <a:solidFill>
                  <a:schemeClr val="tx1"/>
                </a:solidFill>
                <a:round/>
                <a:headEnd/>
                <a:tailEnd/>
              </a:ln>
              <a:effectLst/>
            </p:spPr>
            <p:txBody>
              <a:bodyPr wrap="none" anchor="ctr"/>
              <a:lstStyle/>
              <a:p>
                <a:endParaRPr lang="hu-HU">
                  <a:solidFill>
                    <a:schemeClr val="bg1"/>
                  </a:solidFill>
                </a:endParaRPr>
              </a:p>
            </p:txBody>
          </p:sp>
          <p:sp>
            <p:nvSpPr>
              <p:cNvPr id="98324" name="AutoShape 20"/>
              <p:cNvSpPr>
                <a:spLocks noChangeArrowheads="1"/>
              </p:cNvSpPr>
              <p:nvPr/>
            </p:nvSpPr>
            <p:spPr bwMode="auto">
              <a:xfrm rot="33392">
                <a:off x="2592" y="576"/>
                <a:ext cx="48" cy="240"/>
              </a:xfrm>
              <a:prstGeom prst="roundRect">
                <a:avLst>
                  <a:gd name="adj" fmla="val 16667"/>
                </a:avLst>
              </a:prstGeom>
              <a:solidFill>
                <a:srgbClr val="FF66FF"/>
              </a:solidFill>
              <a:ln w="9525">
                <a:solidFill>
                  <a:schemeClr val="tx1"/>
                </a:solidFill>
                <a:round/>
                <a:headEnd/>
                <a:tailEnd/>
              </a:ln>
              <a:effectLst/>
            </p:spPr>
            <p:txBody>
              <a:bodyPr wrap="none" anchor="ctr"/>
              <a:lstStyle/>
              <a:p>
                <a:endParaRPr lang="hu-HU">
                  <a:solidFill>
                    <a:schemeClr val="bg1"/>
                  </a:solidFill>
                </a:endParaRPr>
              </a:p>
            </p:txBody>
          </p:sp>
        </p:grpSp>
        <p:sp>
          <p:nvSpPr>
            <p:cNvPr id="98325" name="Text Box 21"/>
            <p:cNvSpPr txBox="1">
              <a:spLocks noChangeArrowheads="1"/>
            </p:cNvSpPr>
            <p:nvPr/>
          </p:nvSpPr>
          <p:spPr bwMode="auto">
            <a:xfrm>
              <a:off x="5147" y="1162"/>
              <a:ext cx="409" cy="365"/>
            </a:xfrm>
            <a:prstGeom prst="rect">
              <a:avLst/>
            </a:prstGeom>
            <a:noFill/>
            <a:ln w="9525">
              <a:noFill/>
              <a:miter lim="800000"/>
              <a:headEnd/>
              <a:tailEnd/>
            </a:ln>
            <a:effectLst/>
          </p:spPr>
          <p:txBody>
            <a:bodyPr>
              <a:spAutoFit/>
            </a:bodyPr>
            <a:lstStyle/>
            <a:p>
              <a:pPr>
                <a:spcBef>
                  <a:spcPct val="50000"/>
                </a:spcBef>
              </a:pPr>
              <a:r>
                <a:rPr lang="hu-HU" sz="3200" dirty="0" err="1">
                  <a:solidFill>
                    <a:schemeClr val="bg1"/>
                  </a:solidFill>
                </a:rPr>
                <a:t>Fc</a:t>
              </a:r>
              <a:endParaRPr lang="hu-HU" sz="3200" dirty="0">
                <a:solidFill>
                  <a:schemeClr val="bg1"/>
                </a:solidFill>
              </a:endParaRP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ext Box 2"/>
          <p:cNvSpPr txBox="1">
            <a:spLocks noChangeArrowheads="1"/>
          </p:cNvSpPr>
          <p:nvPr/>
        </p:nvSpPr>
        <p:spPr bwMode="auto">
          <a:xfrm>
            <a:off x="304800" y="228600"/>
            <a:ext cx="5181600" cy="1015663"/>
          </a:xfrm>
          <a:prstGeom prst="rect">
            <a:avLst/>
          </a:prstGeom>
          <a:noFill/>
          <a:ln w="9525">
            <a:noFill/>
            <a:miter lim="800000"/>
            <a:headEnd/>
            <a:tailEnd/>
          </a:ln>
          <a:effectLst/>
        </p:spPr>
        <p:txBody>
          <a:bodyPr>
            <a:spAutoFit/>
          </a:bodyPr>
          <a:lstStyle/>
          <a:p>
            <a:pPr algn="l">
              <a:spcBef>
                <a:spcPct val="50000"/>
              </a:spcBef>
            </a:pPr>
            <a:r>
              <a:rPr lang="en-US" dirty="0">
                <a:solidFill>
                  <a:schemeClr val="bg1"/>
                </a:solidFill>
              </a:rPr>
              <a:t>NEUTRALIZÁLÓ ANTITEST </a:t>
            </a:r>
          </a:p>
          <a:p>
            <a:pPr>
              <a:spcBef>
                <a:spcPct val="50000"/>
              </a:spcBef>
            </a:pPr>
            <a:r>
              <a:rPr lang="en-US" dirty="0" err="1">
                <a:solidFill>
                  <a:schemeClr val="bg1"/>
                </a:solidFill>
              </a:rPr>
              <a:t>főleg</a:t>
            </a:r>
            <a:r>
              <a:rPr lang="en-US" dirty="0">
                <a:solidFill>
                  <a:schemeClr val="bg1"/>
                </a:solidFill>
              </a:rPr>
              <a:t> </a:t>
            </a:r>
            <a:r>
              <a:rPr lang="en-US" dirty="0" err="1">
                <a:solidFill>
                  <a:schemeClr val="bg1"/>
                </a:solidFill>
              </a:rPr>
              <a:t>IgA</a:t>
            </a:r>
            <a:r>
              <a:rPr lang="en-US" dirty="0">
                <a:solidFill>
                  <a:schemeClr val="bg1"/>
                </a:solidFill>
              </a:rPr>
              <a:t>, </a:t>
            </a:r>
            <a:r>
              <a:rPr lang="en-US" dirty="0" err="1">
                <a:solidFill>
                  <a:schemeClr val="bg1"/>
                </a:solidFill>
              </a:rPr>
              <a:t>IgG</a:t>
            </a:r>
            <a:endParaRPr lang="en-US" dirty="0">
              <a:solidFill>
                <a:schemeClr val="bg1"/>
              </a:solidFill>
            </a:endParaRPr>
          </a:p>
        </p:txBody>
      </p:sp>
      <p:sp>
        <p:nvSpPr>
          <p:cNvPr id="123907" name="Text Box 3"/>
          <p:cNvSpPr txBox="1">
            <a:spLocks noChangeArrowheads="1"/>
          </p:cNvSpPr>
          <p:nvPr/>
        </p:nvSpPr>
        <p:spPr bwMode="auto">
          <a:xfrm>
            <a:off x="0" y="4038600"/>
            <a:ext cx="5638800" cy="1200329"/>
          </a:xfrm>
          <a:prstGeom prst="rect">
            <a:avLst/>
          </a:prstGeom>
          <a:noFill/>
          <a:ln w="9525">
            <a:noFill/>
            <a:miter lim="800000"/>
            <a:headEnd/>
            <a:tailEnd/>
          </a:ln>
          <a:effectLst/>
        </p:spPr>
        <p:txBody>
          <a:bodyPr>
            <a:spAutoFit/>
          </a:bodyPr>
          <a:lstStyle/>
          <a:p>
            <a:pPr algn="l"/>
            <a:endParaRPr lang="en-US" dirty="0">
              <a:solidFill>
                <a:schemeClr val="bg1"/>
              </a:solidFill>
            </a:endParaRPr>
          </a:p>
          <a:p>
            <a:pPr algn="l"/>
            <a:endParaRPr lang="en-US" dirty="0">
              <a:solidFill>
                <a:schemeClr val="bg1"/>
              </a:solidFill>
            </a:endParaRPr>
          </a:p>
          <a:p>
            <a:pPr algn="l"/>
            <a:r>
              <a:rPr lang="en-US" dirty="0">
                <a:solidFill>
                  <a:schemeClr val="bg1"/>
                </a:solidFill>
              </a:rPr>
              <a:t>ADSZORPCIÓ MEGAKADÁLYOZÁSA</a:t>
            </a:r>
          </a:p>
        </p:txBody>
      </p:sp>
      <p:graphicFrame>
        <p:nvGraphicFramePr>
          <p:cNvPr id="123908" name="Object 4"/>
          <p:cNvGraphicFramePr>
            <a:graphicFrameLocks noChangeAspect="1"/>
          </p:cNvGraphicFramePr>
          <p:nvPr/>
        </p:nvGraphicFramePr>
        <p:xfrm>
          <a:off x="5638800" y="0"/>
          <a:ext cx="3121025" cy="6553200"/>
        </p:xfrm>
        <a:graphic>
          <a:graphicData uri="http://schemas.openxmlformats.org/presentationml/2006/ole">
            <mc:AlternateContent xmlns:mc="http://schemas.openxmlformats.org/markup-compatibility/2006">
              <mc:Choice xmlns:v="urn:schemas-microsoft-com:vml" Requires="v">
                <p:oleObj spid="_x0000_s109592" name="Image" r:id="rId4" imgW="1893399" imgH="4244264" progId="">
                  <p:embed/>
                </p:oleObj>
              </mc:Choice>
              <mc:Fallback>
                <p:oleObj name="Image" r:id="rId4" imgW="1893399" imgH="4244264"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0"/>
                        <a:ext cx="3121025"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23909" name="Object 5"/>
          <p:cNvGraphicFramePr>
            <a:graphicFrameLocks noChangeAspect="1"/>
          </p:cNvGraphicFramePr>
          <p:nvPr/>
        </p:nvGraphicFramePr>
        <p:xfrm>
          <a:off x="5638800" y="0"/>
          <a:ext cx="3121025" cy="3217863"/>
        </p:xfrm>
        <a:graphic>
          <a:graphicData uri="http://schemas.openxmlformats.org/presentationml/2006/ole">
            <mc:AlternateContent xmlns:mc="http://schemas.openxmlformats.org/markup-compatibility/2006">
              <mc:Choice xmlns:v="urn:schemas-microsoft-com:vml" Requires="v">
                <p:oleObj spid="_x0000_s109593" name="Image" r:id="rId6" imgW="1893399" imgH="4244264" progId="">
                  <p:embed/>
                </p:oleObj>
              </mc:Choice>
              <mc:Fallback>
                <p:oleObj name="Image" r:id="rId6" imgW="1893399" imgH="4244264" progId="">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b="50893"/>
                      <a:stretch>
                        <a:fillRect/>
                      </a:stretch>
                    </p:blipFill>
                    <p:spPr bwMode="auto">
                      <a:xfrm>
                        <a:off x="5638800" y="0"/>
                        <a:ext cx="3121025" cy="321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239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2390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39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7"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1727200"/>
            <a:ext cx="9144000" cy="5130800"/>
            <a:chOff x="0" y="1088"/>
            <a:chExt cx="5760" cy="3232"/>
          </a:xfrm>
        </p:grpSpPr>
        <p:pic>
          <p:nvPicPr>
            <p:cNvPr id="117763" name="Picture 3" descr="CH10F20"/>
            <p:cNvPicPr>
              <a:picLocks noChangeAspect="1" noChangeArrowheads="1"/>
            </p:cNvPicPr>
            <p:nvPr/>
          </p:nvPicPr>
          <p:blipFill>
            <a:blip r:embed="rId3"/>
            <a:srcRect/>
            <a:stretch>
              <a:fillRect/>
            </a:stretch>
          </p:blipFill>
          <p:spPr bwMode="auto">
            <a:xfrm>
              <a:off x="0" y="1088"/>
              <a:ext cx="5760" cy="3232"/>
            </a:xfrm>
            <a:prstGeom prst="rect">
              <a:avLst/>
            </a:prstGeom>
            <a:noFill/>
          </p:spPr>
        </p:pic>
        <p:sp>
          <p:nvSpPr>
            <p:cNvPr id="117764" name="Text Box 4"/>
            <p:cNvSpPr txBox="1">
              <a:spLocks noChangeArrowheads="1"/>
            </p:cNvSpPr>
            <p:nvPr/>
          </p:nvSpPr>
          <p:spPr bwMode="auto">
            <a:xfrm>
              <a:off x="1968" y="2976"/>
              <a:ext cx="3792" cy="288"/>
            </a:xfrm>
            <a:prstGeom prst="rect">
              <a:avLst/>
            </a:prstGeom>
            <a:solidFill>
              <a:srgbClr val="000066"/>
            </a:solidFill>
            <a:ln w="9525">
              <a:noFill/>
              <a:miter lim="800000"/>
              <a:headEnd/>
              <a:tailEnd/>
            </a:ln>
            <a:effectLst/>
          </p:spPr>
          <p:txBody>
            <a:bodyPr>
              <a:spAutoFit/>
            </a:bodyPr>
            <a:lstStyle/>
            <a:p>
              <a:pPr>
                <a:spcBef>
                  <a:spcPct val="50000"/>
                </a:spcBef>
              </a:pPr>
              <a:r>
                <a:rPr lang="hu-HU" dirty="0">
                  <a:solidFill>
                    <a:schemeClr val="bg1"/>
                  </a:solidFill>
                </a:rPr>
                <a:t>NEUTRALIZÁLÓ ANTITEST</a:t>
              </a:r>
            </a:p>
          </p:txBody>
        </p:sp>
      </p:grpSp>
      <p:pic>
        <p:nvPicPr>
          <p:cNvPr id="117766" name="Picture 6" descr="CH4F23"/>
          <p:cNvPicPr>
            <a:picLocks noChangeAspect="1" noChangeArrowheads="1"/>
          </p:cNvPicPr>
          <p:nvPr/>
        </p:nvPicPr>
        <p:blipFill>
          <a:blip r:embed="rId4"/>
          <a:srcRect t="73589"/>
          <a:stretch>
            <a:fillRect/>
          </a:stretch>
        </p:blipFill>
        <p:spPr bwMode="auto">
          <a:xfrm>
            <a:off x="0" y="650875"/>
            <a:ext cx="9144000" cy="2201863"/>
          </a:xfrm>
          <a:prstGeom prst="rect">
            <a:avLst/>
          </a:prstGeom>
          <a:noFill/>
        </p:spPr>
      </p:pic>
      <p:sp>
        <p:nvSpPr>
          <p:cNvPr id="117767" name="Text Box 7"/>
          <p:cNvSpPr txBox="1">
            <a:spLocks noChangeArrowheads="1"/>
          </p:cNvSpPr>
          <p:nvPr/>
        </p:nvSpPr>
        <p:spPr bwMode="auto">
          <a:xfrm>
            <a:off x="2705100" y="76200"/>
            <a:ext cx="3733800" cy="457200"/>
          </a:xfrm>
          <a:prstGeom prst="rect">
            <a:avLst/>
          </a:prstGeom>
          <a:noFill/>
          <a:ln w="9525">
            <a:noFill/>
            <a:miter lim="800000"/>
            <a:headEnd/>
            <a:tailEnd/>
          </a:ln>
          <a:effectLst/>
        </p:spPr>
        <p:txBody>
          <a:bodyPr>
            <a:spAutoFit/>
          </a:bodyPr>
          <a:lstStyle/>
          <a:p>
            <a:pPr>
              <a:spcBef>
                <a:spcPct val="50000"/>
              </a:spcBef>
            </a:pPr>
            <a:r>
              <a:rPr lang="hu-HU"/>
              <a:t>IgA</a:t>
            </a:r>
          </a:p>
        </p:txBody>
      </p:sp>
      <p:sp>
        <p:nvSpPr>
          <p:cNvPr id="3" name="TextBox 2"/>
          <p:cNvSpPr txBox="1"/>
          <p:nvPr/>
        </p:nvSpPr>
        <p:spPr>
          <a:xfrm>
            <a:off x="5844237" y="2276872"/>
            <a:ext cx="671979" cy="461665"/>
          </a:xfrm>
          <a:prstGeom prst="rect">
            <a:avLst/>
          </a:prstGeom>
          <a:noFill/>
        </p:spPr>
        <p:txBody>
          <a:bodyPr wrap="none" rtlCol="0">
            <a:spAutoFit/>
          </a:bodyPr>
          <a:lstStyle/>
          <a:p>
            <a:r>
              <a:rPr lang="en-US" b="1" dirty="0" smtClean="0"/>
              <a:t>IgA</a:t>
            </a:r>
            <a:endParaRPr lang="en-US" b="1"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26988"/>
            <a:ext cx="8572500" cy="4300538"/>
            <a:chOff x="0" y="672"/>
            <a:chExt cx="5400" cy="2709"/>
          </a:xfrm>
        </p:grpSpPr>
        <p:pic>
          <p:nvPicPr>
            <p:cNvPr id="66563" name="Picture 3"/>
            <p:cNvPicPr>
              <a:picLocks noChangeAspect="1" noChangeArrowheads="1"/>
            </p:cNvPicPr>
            <p:nvPr/>
          </p:nvPicPr>
          <p:blipFill>
            <a:blip r:embed="rId2"/>
            <a:srcRect/>
            <a:stretch>
              <a:fillRect/>
            </a:stretch>
          </p:blipFill>
          <p:spPr bwMode="auto">
            <a:xfrm>
              <a:off x="1872" y="672"/>
              <a:ext cx="3528" cy="2709"/>
            </a:xfrm>
            <a:prstGeom prst="rect">
              <a:avLst/>
            </a:prstGeom>
            <a:noFill/>
            <a:ln w="9525">
              <a:noFill/>
              <a:miter lim="800000"/>
              <a:headEnd/>
              <a:tailEnd/>
            </a:ln>
            <a:effectLst/>
          </p:spPr>
        </p:pic>
        <p:sp>
          <p:nvSpPr>
            <p:cNvPr id="66564" name="Text Box 4"/>
            <p:cNvSpPr txBox="1">
              <a:spLocks noChangeArrowheads="1"/>
            </p:cNvSpPr>
            <p:nvPr/>
          </p:nvSpPr>
          <p:spPr bwMode="auto">
            <a:xfrm>
              <a:off x="0" y="2016"/>
              <a:ext cx="1824" cy="989"/>
            </a:xfrm>
            <a:prstGeom prst="rect">
              <a:avLst/>
            </a:prstGeom>
            <a:noFill/>
            <a:ln w="9525">
              <a:noFill/>
              <a:miter lim="800000"/>
              <a:headEnd/>
              <a:tailEnd/>
            </a:ln>
            <a:effectLst/>
          </p:spPr>
          <p:txBody>
            <a:bodyPr>
              <a:spAutoFit/>
            </a:bodyPr>
            <a:lstStyle/>
            <a:p>
              <a:pPr>
                <a:spcBef>
                  <a:spcPct val="50000"/>
                </a:spcBef>
              </a:pPr>
              <a:r>
                <a:rPr lang="hu-HU" dirty="0"/>
                <a:t>hipervariábilis </a:t>
              </a:r>
              <a:r>
                <a:rPr lang="hu-HU" i="1" dirty="0"/>
                <a:t>complementarity determining regions </a:t>
              </a:r>
              <a:r>
                <a:rPr lang="hu-HU" dirty="0"/>
                <a:t>(CDRs)</a:t>
              </a:r>
            </a:p>
          </p:txBody>
        </p:sp>
        <p:sp>
          <p:nvSpPr>
            <p:cNvPr id="66565" name="AutoShape 5"/>
            <p:cNvSpPr>
              <a:spLocks noChangeArrowheads="1"/>
            </p:cNvSpPr>
            <p:nvPr/>
          </p:nvSpPr>
          <p:spPr bwMode="auto">
            <a:xfrm rot="-2256990">
              <a:off x="1584" y="2016"/>
              <a:ext cx="384" cy="144"/>
            </a:xfrm>
            <a:prstGeom prst="rightArrow">
              <a:avLst>
                <a:gd name="adj1" fmla="val 50000"/>
                <a:gd name="adj2" fmla="val 66667"/>
              </a:avLst>
            </a:prstGeom>
            <a:solidFill>
              <a:srgbClr val="FFFF00"/>
            </a:solidFill>
            <a:ln w="9525">
              <a:solidFill>
                <a:srgbClr val="000099"/>
              </a:solidFill>
              <a:miter lim="800000"/>
              <a:headEnd/>
              <a:tailEnd/>
            </a:ln>
            <a:effectLst/>
          </p:spPr>
          <p:txBody>
            <a:bodyPr wrap="none" anchor="ctr"/>
            <a:lstStyle/>
            <a:p>
              <a:endParaRPr lang="hu-HU"/>
            </a:p>
          </p:txBody>
        </p:sp>
      </p:grpSp>
      <p:pic>
        <p:nvPicPr>
          <p:cNvPr id="66566" name="Picture 6"/>
          <p:cNvPicPr>
            <a:picLocks noChangeAspect="1" noChangeArrowheads="1"/>
          </p:cNvPicPr>
          <p:nvPr/>
        </p:nvPicPr>
        <p:blipFill>
          <a:blip r:embed="rId3"/>
          <a:srcRect l="23640" t="58824" r="23640"/>
          <a:stretch>
            <a:fillRect/>
          </a:stretch>
        </p:blipFill>
        <p:spPr bwMode="auto">
          <a:xfrm>
            <a:off x="323850" y="4243388"/>
            <a:ext cx="4014788" cy="2570162"/>
          </a:xfrm>
          <a:prstGeom prst="rect">
            <a:avLst/>
          </a:prstGeom>
          <a:noFill/>
        </p:spPr>
      </p:pic>
      <p:sp>
        <p:nvSpPr>
          <p:cNvPr id="66567" name="Text Box 7"/>
          <p:cNvSpPr txBox="1">
            <a:spLocks noChangeArrowheads="1"/>
          </p:cNvSpPr>
          <p:nvPr/>
        </p:nvSpPr>
        <p:spPr bwMode="auto">
          <a:xfrm>
            <a:off x="4355976" y="5229200"/>
            <a:ext cx="4320480" cy="954107"/>
          </a:xfrm>
          <a:prstGeom prst="rect">
            <a:avLst/>
          </a:prstGeom>
          <a:solidFill>
            <a:srgbClr val="22228B"/>
          </a:solidFill>
          <a:ln w="9525">
            <a:noFill/>
            <a:miter lim="800000"/>
            <a:headEnd/>
            <a:tailEnd/>
          </a:ln>
          <a:effectLst/>
        </p:spPr>
        <p:txBody>
          <a:bodyPr wrap="square">
            <a:spAutoFit/>
          </a:bodyPr>
          <a:lstStyle/>
          <a:p>
            <a:pPr algn="ctr" eaLnBrk="1" hangingPunct="1">
              <a:spcBef>
                <a:spcPct val="50000"/>
              </a:spcBef>
            </a:pPr>
            <a:r>
              <a:rPr lang="en-US" sz="2800" dirty="0" smtClean="0">
                <a:solidFill>
                  <a:srgbClr val="CCFFCC"/>
                </a:solidFill>
              </a:rPr>
              <a:t>N</a:t>
            </a:r>
            <a:r>
              <a:rPr lang="hu-HU" sz="2800" dirty="0" smtClean="0">
                <a:solidFill>
                  <a:srgbClr val="CCFFCC"/>
                </a:solidFill>
              </a:rPr>
              <a:t>agyon egyedi szakaszok-idiotópok</a:t>
            </a:r>
            <a:endParaRPr lang="hu-HU" sz="2800" dirty="0">
              <a:solidFill>
                <a:srgbClr val="CCFFCC"/>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5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 Box 2"/>
          <p:cNvSpPr txBox="1">
            <a:spLocks noChangeArrowheads="1"/>
          </p:cNvSpPr>
          <p:nvPr/>
        </p:nvSpPr>
        <p:spPr bwMode="auto">
          <a:xfrm>
            <a:off x="0" y="381000"/>
            <a:ext cx="9144000" cy="1015663"/>
          </a:xfrm>
          <a:prstGeom prst="rect">
            <a:avLst/>
          </a:prstGeom>
          <a:noFill/>
          <a:ln w="9525">
            <a:noFill/>
            <a:miter lim="800000"/>
            <a:headEnd/>
            <a:tailEnd/>
          </a:ln>
          <a:effectLst/>
        </p:spPr>
        <p:txBody>
          <a:bodyPr>
            <a:spAutoFit/>
          </a:bodyPr>
          <a:lstStyle/>
          <a:p>
            <a:pPr>
              <a:spcBef>
                <a:spcPct val="50000"/>
              </a:spcBef>
            </a:pPr>
            <a:r>
              <a:rPr lang="en-US" dirty="0">
                <a:solidFill>
                  <a:schemeClr val="bg1"/>
                </a:solidFill>
              </a:rPr>
              <a:t>OPS</a:t>
            </a:r>
            <a:r>
              <a:rPr lang="hu-HU" dirty="0">
                <a:solidFill>
                  <a:schemeClr val="bg1"/>
                </a:solidFill>
              </a:rPr>
              <a:t>Z</a:t>
            </a:r>
            <a:r>
              <a:rPr lang="en-US" dirty="0">
                <a:solidFill>
                  <a:schemeClr val="bg1"/>
                </a:solidFill>
              </a:rPr>
              <a:t>ONIZ</a:t>
            </a:r>
            <a:r>
              <a:rPr lang="hu-HU" dirty="0">
                <a:solidFill>
                  <a:schemeClr val="bg1"/>
                </a:solidFill>
              </a:rPr>
              <a:t>ÁLÓ</a:t>
            </a:r>
            <a:r>
              <a:rPr lang="en-US" dirty="0">
                <a:solidFill>
                  <a:schemeClr val="bg1"/>
                </a:solidFill>
              </a:rPr>
              <a:t> ANTI</a:t>
            </a:r>
            <a:r>
              <a:rPr lang="hu-HU" dirty="0">
                <a:solidFill>
                  <a:schemeClr val="bg1"/>
                </a:solidFill>
              </a:rPr>
              <a:t>TEST</a:t>
            </a:r>
            <a:endParaRPr lang="en-US" dirty="0">
              <a:solidFill>
                <a:schemeClr val="bg1"/>
              </a:solidFill>
            </a:endParaRPr>
          </a:p>
          <a:p>
            <a:pPr>
              <a:spcBef>
                <a:spcPct val="50000"/>
              </a:spcBef>
            </a:pPr>
            <a:r>
              <a:rPr lang="hu-HU" dirty="0">
                <a:solidFill>
                  <a:schemeClr val="bg1"/>
                </a:solidFill>
              </a:rPr>
              <a:t>főleg</a:t>
            </a:r>
            <a:r>
              <a:rPr lang="en-US" dirty="0">
                <a:solidFill>
                  <a:schemeClr val="bg1"/>
                </a:solidFill>
              </a:rPr>
              <a:t> </a:t>
            </a:r>
            <a:r>
              <a:rPr lang="en-US" dirty="0" err="1">
                <a:solidFill>
                  <a:schemeClr val="bg1"/>
                </a:solidFill>
              </a:rPr>
              <a:t>IgG</a:t>
            </a:r>
            <a:endParaRPr lang="en-US" dirty="0">
              <a:solidFill>
                <a:schemeClr val="bg1"/>
              </a:solidFill>
            </a:endParaRPr>
          </a:p>
        </p:txBody>
      </p:sp>
      <p:graphicFrame>
        <p:nvGraphicFramePr>
          <p:cNvPr id="121859" name="Object 3"/>
          <p:cNvGraphicFramePr>
            <a:graphicFrameLocks noChangeAspect="1"/>
          </p:cNvGraphicFramePr>
          <p:nvPr/>
        </p:nvGraphicFramePr>
        <p:xfrm>
          <a:off x="5165725" y="1628775"/>
          <a:ext cx="3400425" cy="3816350"/>
        </p:xfrm>
        <a:graphic>
          <a:graphicData uri="http://schemas.openxmlformats.org/presentationml/2006/ole">
            <mc:AlternateContent xmlns:mc="http://schemas.openxmlformats.org/markup-compatibility/2006">
              <mc:Choice xmlns:v="urn:schemas-microsoft-com:vml" Requires="v">
                <p:oleObj spid="_x0000_s110616" name="Image" r:id="rId3" imgW="1867984" imgH="2948112" progId="">
                  <p:embed/>
                </p:oleObj>
              </mc:Choice>
              <mc:Fallback>
                <p:oleObj name="Image" r:id="rId3" imgW="1867984" imgH="2948112"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t="24422"/>
                      <a:stretch>
                        <a:fillRect/>
                      </a:stretch>
                    </p:blipFill>
                    <p:spPr bwMode="auto">
                      <a:xfrm>
                        <a:off x="5165725" y="1628775"/>
                        <a:ext cx="3400425" cy="381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21860" name="Text Box 4"/>
          <p:cNvSpPr txBox="1">
            <a:spLocks noChangeArrowheads="1"/>
          </p:cNvSpPr>
          <p:nvPr/>
        </p:nvSpPr>
        <p:spPr bwMode="auto">
          <a:xfrm>
            <a:off x="914400" y="6172200"/>
            <a:ext cx="3962400" cy="457200"/>
          </a:xfrm>
          <a:prstGeom prst="rect">
            <a:avLst/>
          </a:prstGeom>
          <a:noFill/>
          <a:ln w="9525">
            <a:noFill/>
            <a:miter lim="800000"/>
            <a:headEnd/>
            <a:tailEnd/>
          </a:ln>
          <a:effectLst/>
        </p:spPr>
        <p:txBody>
          <a:bodyPr>
            <a:spAutoFit/>
          </a:bodyPr>
          <a:lstStyle/>
          <a:p>
            <a:pPr algn="l">
              <a:spcBef>
                <a:spcPct val="50000"/>
              </a:spcBef>
            </a:pPr>
            <a:endParaRPr lang="hu-HU">
              <a:solidFill>
                <a:schemeClr val="tx1"/>
              </a:solidFill>
              <a:latin typeface="Times New Roman" pitchFamily="18" charset="0"/>
            </a:endParaRPr>
          </a:p>
        </p:txBody>
      </p:sp>
      <p:graphicFrame>
        <p:nvGraphicFramePr>
          <p:cNvPr id="121861" name="Object 5"/>
          <p:cNvGraphicFramePr>
            <a:graphicFrameLocks noChangeAspect="1"/>
          </p:cNvGraphicFramePr>
          <p:nvPr/>
        </p:nvGraphicFramePr>
        <p:xfrm>
          <a:off x="755650" y="1916113"/>
          <a:ext cx="3962400" cy="2655887"/>
        </p:xfrm>
        <a:graphic>
          <a:graphicData uri="http://schemas.openxmlformats.org/presentationml/2006/ole">
            <mc:AlternateContent xmlns:mc="http://schemas.openxmlformats.org/markup-compatibility/2006">
              <mc:Choice xmlns:v="urn:schemas-microsoft-com:vml" Requires="v">
                <p:oleObj spid="_x0000_s110617" name="Image" r:id="rId5" imgW="4256971" imgH="2427109" progId="">
                  <p:embed/>
                </p:oleObj>
              </mc:Choice>
              <mc:Fallback>
                <p:oleObj name="Image" r:id="rId5" imgW="4256971" imgH="2427109"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650" y="1916113"/>
                        <a:ext cx="3962400" cy="2655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21862" name="Text Box 6"/>
          <p:cNvSpPr txBox="1">
            <a:spLocks noChangeArrowheads="1"/>
          </p:cNvSpPr>
          <p:nvPr/>
        </p:nvSpPr>
        <p:spPr bwMode="auto">
          <a:xfrm>
            <a:off x="900113" y="4868863"/>
            <a:ext cx="3886200" cy="461665"/>
          </a:xfrm>
          <a:prstGeom prst="rect">
            <a:avLst/>
          </a:prstGeom>
          <a:noFill/>
          <a:ln w="9525">
            <a:noFill/>
            <a:miter lim="800000"/>
            <a:headEnd/>
            <a:tailEnd/>
          </a:ln>
          <a:effectLst/>
        </p:spPr>
        <p:txBody>
          <a:bodyPr>
            <a:spAutoFit/>
          </a:bodyPr>
          <a:lstStyle/>
          <a:p>
            <a:pPr>
              <a:spcBef>
                <a:spcPct val="50000"/>
              </a:spcBef>
            </a:pPr>
            <a:r>
              <a:rPr lang="en-US" dirty="0" err="1">
                <a:solidFill>
                  <a:schemeClr val="bg1"/>
                </a:solidFill>
              </a:rPr>
              <a:t>Fc</a:t>
            </a:r>
            <a:r>
              <a:rPr lang="en-US" b="1" dirty="0">
                <a:solidFill>
                  <a:schemeClr val="bg1"/>
                </a:solidFill>
                <a:sym typeface="Symbol" pitchFamily="18" charset="2"/>
              </a:rPr>
              <a:t></a:t>
            </a:r>
            <a:r>
              <a:rPr lang="hu-HU" b="1" dirty="0">
                <a:solidFill>
                  <a:schemeClr val="bg1"/>
                </a:solidFill>
                <a:sym typeface="Symbol" pitchFamily="18" charset="2"/>
              </a:rPr>
              <a:t>-</a:t>
            </a:r>
            <a:r>
              <a:rPr lang="en-US" dirty="0">
                <a:solidFill>
                  <a:schemeClr val="bg1"/>
                </a:solidFill>
              </a:rPr>
              <a:t>R</a:t>
            </a:r>
            <a:r>
              <a:rPr lang="hu-HU" dirty="0" err="1">
                <a:solidFill>
                  <a:schemeClr val="bg1"/>
                </a:solidFill>
              </a:rPr>
              <a:t>eceptor</a:t>
            </a:r>
            <a:r>
              <a:rPr lang="en-US" dirty="0">
                <a:solidFill>
                  <a:schemeClr val="bg1"/>
                </a:solidFill>
              </a:rPr>
              <a:t> </a:t>
            </a:r>
            <a:r>
              <a:rPr lang="hu-HU" dirty="0">
                <a:solidFill>
                  <a:schemeClr val="bg1"/>
                </a:solidFill>
              </a:rPr>
              <a:t>a </a:t>
            </a:r>
            <a:r>
              <a:rPr lang="hu-HU" dirty="0" err="1">
                <a:solidFill>
                  <a:schemeClr val="bg1"/>
                </a:solidFill>
              </a:rPr>
              <a:t>makrofágokon</a:t>
            </a:r>
            <a:endParaRPr lang="en-US" dirty="0">
              <a:solidFill>
                <a:schemeClr val="bg1"/>
              </a:solidFill>
            </a:endParaRPr>
          </a:p>
        </p:txBody>
      </p:sp>
      <p:sp>
        <p:nvSpPr>
          <p:cNvPr id="121863" name="Text Box 7"/>
          <p:cNvSpPr txBox="1">
            <a:spLocks noChangeArrowheads="1"/>
          </p:cNvSpPr>
          <p:nvPr/>
        </p:nvSpPr>
        <p:spPr bwMode="auto">
          <a:xfrm>
            <a:off x="3348038" y="3284538"/>
            <a:ext cx="792162" cy="434975"/>
          </a:xfrm>
          <a:prstGeom prst="rect">
            <a:avLst/>
          </a:prstGeom>
          <a:noFill/>
          <a:ln w="38100">
            <a:solidFill>
              <a:srgbClr val="339933"/>
            </a:solidFill>
            <a:miter lim="800000"/>
            <a:headEnd/>
            <a:tailEnd/>
          </a:ln>
          <a:effectLst/>
        </p:spPr>
        <p:txBody>
          <a:bodyPr>
            <a:spAutoFit/>
          </a:bodyPr>
          <a:lstStyle/>
          <a:p>
            <a:pPr algn="l">
              <a:spcBef>
                <a:spcPct val="50000"/>
              </a:spcBef>
            </a:pPr>
            <a:r>
              <a:rPr lang="en-US" sz="2000">
                <a:solidFill>
                  <a:srgbClr val="339933"/>
                </a:solidFill>
              </a:rPr>
              <a:t>Fc</a:t>
            </a:r>
            <a:r>
              <a:rPr lang="en-US" sz="2000">
                <a:solidFill>
                  <a:srgbClr val="339933"/>
                </a:solidFill>
                <a:sym typeface="Symbol" pitchFamily="18" charset="2"/>
              </a:rPr>
              <a:t></a:t>
            </a:r>
            <a:r>
              <a:rPr lang="en-US" sz="2000">
                <a:solidFill>
                  <a:srgbClr val="339933"/>
                </a:solidFill>
              </a:rPr>
              <a:t>R</a:t>
            </a:r>
            <a:endParaRPr lang="en-US">
              <a:solidFill>
                <a:schemeClr val="tx1"/>
              </a:solidFill>
              <a:latin typeface="Times New Roman" pitchFamily="18"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218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p:cNvPicPr>
            <a:picLocks noChangeAspect="1" noChangeArrowheads="1"/>
          </p:cNvPicPr>
          <p:nvPr/>
        </p:nvPicPr>
        <p:blipFill>
          <a:blip r:embed="rId2"/>
          <a:srcRect t="10374" r="50667" b="11534"/>
          <a:stretch>
            <a:fillRect/>
          </a:stretch>
        </p:blipFill>
        <p:spPr bwMode="auto">
          <a:xfrm>
            <a:off x="2809875" y="1196975"/>
            <a:ext cx="3662363" cy="5661025"/>
          </a:xfrm>
          <a:prstGeom prst="rect">
            <a:avLst/>
          </a:prstGeom>
          <a:noFill/>
        </p:spPr>
      </p:pic>
      <p:sp>
        <p:nvSpPr>
          <p:cNvPr id="122883" name="Text Box 3"/>
          <p:cNvSpPr txBox="1">
            <a:spLocks noChangeArrowheads="1"/>
          </p:cNvSpPr>
          <p:nvPr/>
        </p:nvSpPr>
        <p:spPr bwMode="auto">
          <a:xfrm>
            <a:off x="1476375" y="115888"/>
            <a:ext cx="6408738" cy="1015663"/>
          </a:xfrm>
          <a:prstGeom prst="rect">
            <a:avLst/>
          </a:prstGeom>
          <a:noFill/>
          <a:ln w="9525">
            <a:noFill/>
            <a:miter lim="800000"/>
            <a:headEnd/>
            <a:tailEnd/>
          </a:ln>
          <a:effectLst/>
        </p:spPr>
        <p:txBody>
          <a:bodyPr>
            <a:spAutoFit/>
          </a:bodyPr>
          <a:lstStyle/>
          <a:p>
            <a:pPr>
              <a:spcBef>
                <a:spcPct val="50000"/>
              </a:spcBef>
            </a:pPr>
            <a:r>
              <a:rPr lang="hu-HU" dirty="0">
                <a:solidFill>
                  <a:schemeClr val="bg1"/>
                </a:solidFill>
              </a:rPr>
              <a:t>Klasszikus komplement aktiváció</a:t>
            </a:r>
          </a:p>
          <a:p>
            <a:pPr>
              <a:spcBef>
                <a:spcPct val="50000"/>
              </a:spcBef>
            </a:pPr>
            <a:r>
              <a:rPr lang="hu-HU" dirty="0">
                <a:solidFill>
                  <a:schemeClr val="bg1"/>
                </a:solidFill>
              </a:rPr>
              <a:t>Főleg </a:t>
            </a:r>
            <a:r>
              <a:rPr lang="hu-HU" dirty="0" err="1">
                <a:solidFill>
                  <a:schemeClr val="bg1"/>
                </a:solidFill>
              </a:rPr>
              <a:t>IgM</a:t>
            </a:r>
            <a:endParaRPr lang="hu-HU" dirty="0">
              <a:solidFill>
                <a:schemeClr val="bg1"/>
              </a:solidFill>
            </a:endParaRPr>
          </a:p>
        </p:txBody>
      </p:sp>
      <p:sp>
        <p:nvSpPr>
          <p:cNvPr id="122884" name="Rectangle 4"/>
          <p:cNvSpPr>
            <a:spLocks noChangeArrowheads="1"/>
          </p:cNvSpPr>
          <p:nvPr/>
        </p:nvSpPr>
        <p:spPr bwMode="auto">
          <a:xfrm>
            <a:off x="2916238" y="3860800"/>
            <a:ext cx="3455987" cy="504825"/>
          </a:xfrm>
          <a:prstGeom prst="rect">
            <a:avLst/>
          </a:prstGeom>
          <a:solidFill>
            <a:srgbClr val="66CCFF"/>
          </a:solidFill>
          <a:ln w="9525">
            <a:noFill/>
            <a:miter lim="800000"/>
            <a:headEnd/>
            <a:tailEnd/>
          </a:ln>
          <a:effectLst/>
        </p:spPr>
        <p:txBody>
          <a:bodyPr wrap="none" anchor="ctr"/>
          <a:lstStyle/>
          <a:p>
            <a:r>
              <a:rPr lang="hu-HU" sz="2000">
                <a:solidFill>
                  <a:schemeClr val="tx1"/>
                </a:solidFill>
              </a:rPr>
              <a:t>C1q a pentamer IgM-hez köt</a:t>
            </a:r>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ChangeArrowheads="1"/>
          </p:cNvSpPr>
          <p:nvPr/>
        </p:nvSpPr>
        <p:spPr bwMode="auto">
          <a:xfrm>
            <a:off x="936625" y="115888"/>
            <a:ext cx="6244017" cy="461665"/>
          </a:xfrm>
          <a:prstGeom prst="rect">
            <a:avLst/>
          </a:prstGeom>
          <a:noFill/>
          <a:ln w="9525">
            <a:noFill/>
            <a:miter lim="800000"/>
            <a:headEnd/>
            <a:tailEnd/>
          </a:ln>
          <a:effectLst/>
        </p:spPr>
        <p:txBody>
          <a:bodyPr wrap="none">
            <a:spAutoFit/>
          </a:bodyPr>
          <a:lstStyle/>
          <a:p>
            <a:pPr eaLnBrk="1" hangingPunct="1"/>
            <a:r>
              <a:rPr lang="hu-HU" dirty="0">
                <a:solidFill>
                  <a:schemeClr val="bg1"/>
                </a:solidFill>
              </a:rPr>
              <a:t>ADCC: antitest </a:t>
            </a:r>
            <a:r>
              <a:rPr lang="hu-HU" dirty="0" err="1">
                <a:solidFill>
                  <a:schemeClr val="bg1"/>
                </a:solidFill>
              </a:rPr>
              <a:t>dependens</a:t>
            </a:r>
            <a:r>
              <a:rPr lang="hu-HU" dirty="0">
                <a:solidFill>
                  <a:schemeClr val="bg1"/>
                </a:solidFill>
              </a:rPr>
              <a:t> celluláris </a:t>
            </a:r>
            <a:r>
              <a:rPr lang="hu-HU" dirty="0" err="1">
                <a:solidFill>
                  <a:schemeClr val="bg1"/>
                </a:solidFill>
              </a:rPr>
              <a:t>citotoxicitás</a:t>
            </a:r>
            <a:endParaRPr lang="hu-HU" dirty="0">
              <a:solidFill>
                <a:schemeClr val="bg1"/>
              </a:solidFill>
            </a:endParaRPr>
          </a:p>
        </p:txBody>
      </p:sp>
      <p:pic>
        <p:nvPicPr>
          <p:cNvPr id="142339" name="Picture 3"/>
          <p:cNvPicPr>
            <a:picLocks noChangeAspect="1" noChangeArrowheads="1"/>
          </p:cNvPicPr>
          <p:nvPr/>
        </p:nvPicPr>
        <p:blipFill>
          <a:blip r:embed="rId3"/>
          <a:srcRect t="20335" b="9842"/>
          <a:stretch>
            <a:fillRect/>
          </a:stretch>
        </p:blipFill>
        <p:spPr bwMode="auto">
          <a:xfrm>
            <a:off x="0" y="2420938"/>
            <a:ext cx="9144000" cy="2376487"/>
          </a:xfrm>
          <a:prstGeom prst="rect">
            <a:avLst/>
          </a:prstGeom>
          <a:noFill/>
        </p:spPr>
      </p:pic>
      <p:sp>
        <p:nvSpPr>
          <p:cNvPr id="142340" name="Text Box 4"/>
          <p:cNvSpPr txBox="1">
            <a:spLocks noChangeArrowheads="1"/>
          </p:cNvSpPr>
          <p:nvPr/>
        </p:nvSpPr>
        <p:spPr bwMode="auto">
          <a:xfrm>
            <a:off x="250825" y="549275"/>
            <a:ext cx="8893175" cy="457200"/>
          </a:xfrm>
          <a:prstGeom prst="rect">
            <a:avLst/>
          </a:prstGeom>
          <a:noFill/>
          <a:ln w="9525">
            <a:noFill/>
            <a:miter lim="800000"/>
            <a:headEnd/>
            <a:tailEnd/>
          </a:ln>
          <a:effectLst/>
        </p:spPr>
        <p:txBody>
          <a:bodyPr>
            <a:spAutoFit/>
          </a:bodyPr>
          <a:lstStyle/>
          <a:p>
            <a:pPr eaLnBrk="1" hangingPunct="1">
              <a:spcBef>
                <a:spcPct val="50000"/>
              </a:spcBef>
            </a:pPr>
            <a:r>
              <a:rPr lang="hu-HU" dirty="0" err="1">
                <a:solidFill>
                  <a:schemeClr val="bg1"/>
                </a:solidFill>
              </a:rPr>
              <a:t>IgG</a:t>
            </a:r>
            <a:r>
              <a:rPr lang="hu-HU" dirty="0">
                <a:solidFill>
                  <a:schemeClr val="bg1"/>
                </a:solidFill>
              </a:rPr>
              <a:t> - NK-ADCC</a:t>
            </a:r>
            <a:endParaRPr lang="hu-HU" sz="2000" dirty="0">
              <a:solidFill>
                <a:schemeClr val="bg1"/>
              </a:solidFill>
            </a:endParaRPr>
          </a:p>
        </p:txBody>
      </p:sp>
      <p:sp>
        <p:nvSpPr>
          <p:cNvPr id="142341" name="Text Box 5"/>
          <p:cNvSpPr txBox="1">
            <a:spLocks noChangeArrowheads="1"/>
          </p:cNvSpPr>
          <p:nvPr/>
        </p:nvSpPr>
        <p:spPr bwMode="auto">
          <a:xfrm>
            <a:off x="0" y="1844675"/>
            <a:ext cx="2195513" cy="396875"/>
          </a:xfrm>
          <a:prstGeom prst="rect">
            <a:avLst/>
          </a:prstGeom>
          <a:solidFill>
            <a:srgbClr val="000066"/>
          </a:solidFill>
          <a:ln w="9525">
            <a:noFill/>
            <a:miter lim="800000"/>
            <a:headEnd/>
            <a:tailEnd/>
          </a:ln>
          <a:effectLst/>
        </p:spPr>
        <p:txBody>
          <a:bodyPr>
            <a:spAutoFit/>
          </a:bodyPr>
          <a:lstStyle/>
          <a:p>
            <a:pPr eaLnBrk="1" hangingPunct="1">
              <a:spcBef>
                <a:spcPct val="50000"/>
              </a:spcBef>
            </a:pPr>
            <a:endParaRPr lang="hu-HU" sz="2000"/>
          </a:p>
        </p:txBody>
      </p:sp>
      <p:sp>
        <p:nvSpPr>
          <p:cNvPr id="2" name="TextBox 1"/>
          <p:cNvSpPr txBox="1"/>
          <p:nvPr/>
        </p:nvSpPr>
        <p:spPr>
          <a:xfrm>
            <a:off x="2267744" y="5805264"/>
            <a:ext cx="5480988" cy="646331"/>
          </a:xfrm>
          <a:prstGeom prst="rect">
            <a:avLst/>
          </a:prstGeom>
          <a:noFill/>
        </p:spPr>
        <p:txBody>
          <a:bodyPr wrap="none" rtlCol="0">
            <a:spAutoFit/>
          </a:bodyPr>
          <a:lstStyle/>
          <a:p>
            <a:r>
              <a:rPr lang="en-US" sz="3600" dirty="0" err="1" smtClean="0">
                <a:solidFill>
                  <a:schemeClr val="bg1"/>
                </a:solidFill>
              </a:rPr>
              <a:t>Fc</a:t>
            </a:r>
            <a:r>
              <a:rPr lang="en-US" sz="3600" b="1" dirty="0" err="1" smtClean="0">
                <a:solidFill>
                  <a:schemeClr val="bg1"/>
                </a:solidFill>
                <a:latin typeface="Symbol" charset="2"/>
                <a:cs typeface="Symbol" charset="2"/>
              </a:rPr>
              <a:t>g</a:t>
            </a:r>
            <a:r>
              <a:rPr lang="en-US" sz="3600" dirty="0" smtClean="0">
                <a:solidFill>
                  <a:schemeClr val="bg1"/>
                </a:solidFill>
              </a:rPr>
              <a:t>-receptor-</a:t>
            </a:r>
            <a:r>
              <a:rPr lang="en-US" sz="3600" dirty="0" err="1" smtClean="0">
                <a:solidFill>
                  <a:schemeClr val="bg1"/>
                </a:solidFill>
              </a:rPr>
              <a:t>függő</a:t>
            </a:r>
            <a:r>
              <a:rPr lang="en-US" sz="3600" dirty="0" smtClean="0">
                <a:solidFill>
                  <a:schemeClr val="bg1"/>
                </a:solidFill>
              </a:rPr>
              <a:t> </a:t>
            </a:r>
            <a:r>
              <a:rPr lang="en-US" sz="3600" dirty="0" err="1" smtClean="0">
                <a:solidFill>
                  <a:schemeClr val="bg1"/>
                </a:solidFill>
              </a:rPr>
              <a:t>folyamat</a:t>
            </a:r>
            <a:endParaRPr lang="en-US" sz="3600"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2" descr="u3fig2t"/>
          <p:cNvPicPr>
            <a:picLocks noChangeAspect="1" noChangeArrowheads="1"/>
          </p:cNvPicPr>
          <p:nvPr/>
        </p:nvPicPr>
        <p:blipFill>
          <a:blip r:embed="rId2"/>
          <a:srcRect/>
          <a:stretch>
            <a:fillRect/>
          </a:stretch>
        </p:blipFill>
        <p:spPr bwMode="auto">
          <a:xfrm>
            <a:off x="1403350" y="1255713"/>
            <a:ext cx="4105275" cy="3279775"/>
          </a:xfrm>
          <a:prstGeom prst="rect">
            <a:avLst/>
          </a:prstGeom>
          <a:noFill/>
        </p:spPr>
      </p:pic>
      <p:sp>
        <p:nvSpPr>
          <p:cNvPr id="144387" name="Rectangle 3"/>
          <p:cNvSpPr>
            <a:spLocks noChangeArrowheads="1"/>
          </p:cNvSpPr>
          <p:nvPr/>
        </p:nvSpPr>
        <p:spPr bwMode="auto">
          <a:xfrm>
            <a:off x="1187450" y="260350"/>
            <a:ext cx="6624638" cy="457200"/>
          </a:xfrm>
          <a:prstGeom prst="rect">
            <a:avLst/>
          </a:prstGeom>
          <a:noFill/>
          <a:ln w="9525">
            <a:noFill/>
            <a:miter lim="800000"/>
            <a:headEnd/>
            <a:tailEnd/>
          </a:ln>
          <a:effectLst/>
        </p:spPr>
        <p:txBody>
          <a:bodyPr>
            <a:spAutoFit/>
          </a:bodyPr>
          <a:lstStyle/>
          <a:p>
            <a:pPr algn="l" eaLnBrk="1" hangingPunct="1"/>
            <a:r>
              <a:rPr lang="hu-HU" dirty="0" err="1">
                <a:solidFill>
                  <a:schemeClr val="bg1"/>
                </a:solidFill>
              </a:rPr>
              <a:t>Ig-E</a:t>
            </a:r>
            <a:r>
              <a:rPr lang="hu-HU" dirty="0">
                <a:solidFill>
                  <a:schemeClr val="bg1"/>
                </a:solidFill>
              </a:rPr>
              <a:t> – </a:t>
            </a:r>
            <a:r>
              <a:rPr lang="hu-HU" dirty="0" err="1">
                <a:solidFill>
                  <a:schemeClr val="bg1"/>
                </a:solidFill>
              </a:rPr>
              <a:t>eosinoph</a:t>
            </a:r>
            <a:r>
              <a:rPr lang="hu-HU" dirty="0" err="1">
                <a:solidFill>
                  <a:schemeClr val="bg1"/>
                </a:solidFill>
                <a:latin typeface="Arial" charset="0"/>
              </a:rPr>
              <a:t>i</a:t>
            </a:r>
            <a:r>
              <a:rPr lang="hu-HU" dirty="0" err="1">
                <a:solidFill>
                  <a:schemeClr val="bg1"/>
                </a:solidFill>
              </a:rPr>
              <a:t>l</a:t>
            </a:r>
            <a:r>
              <a:rPr lang="hu-HU" dirty="0">
                <a:solidFill>
                  <a:schemeClr val="bg1"/>
                </a:solidFill>
              </a:rPr>
              <a:t> </a:t>
            </a:r>
            <a:r>
              <a:rPr lang="hu-HU" dirty="0" err="1">
                <a:solidFill>
                  <a:schemeClr val="bg1"/>
                </a:solidFill>
              </a:rPr>
              <a:t>granulocita</a:t>
            </a:r>
            <a:r>
              <a:rPr lang="hu-HU" dirty="0">
                <a:solidFill>
                  <a:schemeClr val="bg1"/>
                </a:solidFill>
              </a:rPr>
              <a:t> ADCC</a:t>
            </a:r>
            <a:endParaRPr lang="hu-HU" sz="2000" dirty="0">
              <a:solidFill>
                <a:schemeClr val="bg1"/>
              </a:solidFill>
            </a:endParaRPr>
          </a:p>
        </p:txBody>
      </p:sp>
      <p:pic>
        <p:nvPicPr>
          <p:cNvPr id="144388" name="Picture 4"/>
          <p:cNvPicPr>
            <a:picLocks noChangeAspect="1" noChangeArrowheads="1"/>
          </p:cNvPicPr>
          <p:nvPr/>
        </p:nvPicPr>
        <p:blipFill>
          <a:blip r:embed="rId3" cstate="print"/>
          <a:srcRect/>
          <a:stretch>
            <a:fillRect/>
          </a:stretch>
        </p:blipFill>
        <p:spPr bwMode="auto">
          <a:xfrm>
            <a:off x="6084888" y="1916113"/>
            <a:ext cx="2209800" cy="1511300"/>
          </a:xfrm>
          <a:prstGeom prst="rect">
            <a:avLst/>
          </a:prstGeom>
          <a:noFill/>
        </p:spPr>
      </p:pic>
      <p:sp>
        <p:nvSpPr>
          <p:cNvPr id="5" name="TextBox 4"/>
          <p:cNvSpPr txBox="1"/>
          <p:nvPr/>
        </p:nvSpPr>
        <p:spPr>
          <a:xfrm>
            <a:off x="2267744" y="5805264"/>
            <a:ext cx="5480988" cy="646331"/>
          </a:xfrm>
          <a:prstGeom prst="rect">
            <a:avLst/>
          </a:prstGeom>
          <a:noFill/>
        </p:spPr>
        <p:txBody>
          <a:bodyPr wrap="none" rtlCol="0">
            <a:spAutoFit/>
          </a:bodyPr>
          <a:lstStyle/>
          <a:p>
            <a:r>
              <a:rPr lang="en-US" sz="3600" dirty="0" err="1" smtClean="0">
                <a:solidFill>
                  <a:schemeClr val="bg1"/>
                </a:solidFill>
              </a:rPr>
              <a:t>Fc</a:t>
            </a:r>
            <a:r>
              <a:rPr lang="en-US" sz="3600" b="1" dirty="0" err="1" smtClean="0">
                <a:solidFill>
                  <a:schemeClr val="bg1"/>
                </a:solidFill>
                <a:latin typeface="Symbol" charset="2"/>
                <a:cs typeface="Symbol" charset="2"/>
              </a:rPr>
              <a:t>e</a:t>
            </a:r>
            <a:r>
              <a:rPr lang="en-US" sz="3600" dirty="0" smtClean="0">
                <a:solidFill>
                  <a:schemeClr val="bg1"/>
                </a:solidFill>
              </a:rPr>
              <a:t>-receptor-</a:t>
            </a:r>
            <a:r>
              <a:rPr lang="en-US" sz="3600" dirty="0" err="1" smtClean="0">
                <a:solidFill>
                  <a:schemeClr val="bg1"/>
                </a:solidFill>
              </a:rPr>
              <a:t>függő</a:t>
            </a:r>
            <a:r>
              <a:rPr lang="en-US" sz="3600" dirty="0" smtClean="0">
                <a:solidFill>
                  <a:schemeClr val="bg1"/>
                </a:solidFill>
              </a:rPr>
              <a:t> </a:t>
            </a:r>
            <a:r>
              <a:rPr lang="en-US" sz="3600" dirty="0" err="1" smtClean="0">
                <a:solidFill>
                  <a:schemeClr val="bg1"/>
                </a:solidFill>
              </a:rPr>
              <a:t>folyamat</a:t>
            </a:r>
            <a:endParaRPr lang="en-US" sz="3600" dirty="0">
              <a:solidFill>
                <a:schemeClr val="bg1"/>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43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Rectangle 3"/>
          <p:cNvSpPr>
            <a:spLocks noChangeArrowheads="1"/>
          </p:cNvSpPr>
          <p:nvPr/>
        </p:nvSpPr>
        <p:spPr bwMode="auto">
          <a:xfrm>
            <a:off x="0" y="249238"/>
            <a:ext cx="9144000" cy="457200"/>
          </a:xfrm>
          <a:prstGeom prst="rect">
            <a:avLst/>
          </a:prstGeom>
          <a:noFill/>
          <a:ln w="9525">
            <a:noFill/>
            <a:miter lim="800000"/>
            <a:headEnd/>
            <a:tailEnd/>
          </a:ln>
          <a:effectLst/>
        </p:spPr>
        <p:txBody>
          <a:bodyPr>
            <a:spAutoFit/>
          </a:bodyPr>
          <a:lstStyle/>
          <a:p>
            <a:pPr eaLnBrk="1" hangingPunct="1"/>
            <a:r>
              <a:rPr lang="hu-HU" dirty="0" err="1">
                <a:solidFill>
                  <a:schemeClr val="bg1"/>
                </a:solidFill>
              </a:rPr>
              <a:t>IgE</a:t>
            </a:r>
            <a:r>
              <a:rPr lang="hu-HU" dirty="0">
                <a:solidFill>
                  <a:schemeClr val="bg1"/>
                </a:solidFill>
              </a:rPr>
              <a:t> – hízósejt aktiváció</a:t>
            </a:r>
          </a:p>
        </p:txBody>
      </p:sp>
      <p:pic>
        <p:nvPicPr>
          <p:cNvPr id="145412" name="Picture 4"/>
          <p:cNvPicPr>
            <a:picLocks noChangeAspect="1" noChangeArrowheads="1"/>
          </p:cNvPicPr>
          <p:nvPr/>
        </p:nvPicPr>
        <p:blipFill>
          <a:blip r:embed="rId2"/>
          <a:srcRect b="12810"/>
          <a:stretch>
            <a:fillRect/>
          </a:stretch>
        </p:blipFill>
        <p:spPr bwMode="auto">
          <a:xfrm>
            <a:off x="1862138" y="1295400"/>
            <a:ext cx="4870450" cy="4581525"/>
          </a:xfrm>
          <a:prstGeom prst="rect">
            <a:avLst/>
          </a:prstGeom>
          <a:noFill/>
        </p:spPr>
      </p:pic>
      <p:sp>
        <p:nvSpPr>
          <p:cNvPr id="145413" name="Text Box 5"/>
          <p:cNvSpPr txBox="1">
            <a:spLocks noChangeArrowheads="1"/>
          </p:cNvSpPr>
          <p:nvPr/>
        </p:nvSpPr>
        <p:spPr bwMode="auto">
          <a:xfrm>
            <a:off x="1852613" y="1268413"/>
            <a:ext cx="2413000" cy="396875"/>
          </a:xfrm>
          <a:prstGeom prst="rect">
            <a:avLst/>
          </a:prstGeom>
          <a:solidFill>
            <a:srgbClr val="000066"/>
          </a:solidFill>
          <a:ln w="9525">
            <a:noFill/>
            <a:miter lim="800000"/>
            <a:headEnd/>
            <a:tailEnd/>
          </a:ln>
          <a:effectLst/>
        </p:spPr>
        <p:txBody>
          <a:bodyPr>
            <a:spAutoFit/>
          </a:bodyPr>
          <a:lstStyle/>
          <a:p>
            <a:pPr eaLnBrk="1" hangingPunct="1">
              <a:spcBef>
                <a:spcPct val="50000"/>
              </a:spcBef>
            </a:pPr>
            <a:r>
              <a:rPr lang="hu-HU" sz="2000" dirty="0">
                <a:solidFill>
                  <a:schemeClr val="bg1"/>
                </a:solidFill>
              </a:rPr>
              <a:t>Nyugvó hízósejt</a:t>
            </a:r>
          </a:p>
        </p:txBody>
      </p:sp>
      <p:sp>
        <p:nvSpPr>
          <p:cNvPr id="145414" name="Text Box 6"/>
          <p:cNvSpPr txBox="1">
            <a:spLocks noChangeArrowheads="1"/>
          </p:cNvSpPr>
          <p:nvPr/>
        </p:nvSpPr>
        <p:spPr bwMode="auto">
          <a:xfrm>
            <a:off x="4337050" y="1341438"/>
            <a:ext cx="2376488" cy="396875"/>
          </a:xfrm>
          <a:prstGeom prst="rect">
            <a:avLst/>
          </a:prstGeom>
          <a:solidFill>
            <a:srgbClr val="000066"/>
          </a:solidFill>
          <a:ln w="9525">
            <a:noFill/>
            <a:miter lim="800000"/>
            <a:headEnd/>
            <a:tailEnd/>
          </a:ln>
          <a:effectLst/>
        </p:spPr>
        <p:txBody>
          <a:bodyPr>
            <a:spAutoFit/>
          </a:bodyPr>
          <a:lstStyle/>
          <a:p>
            <a:pPr eaLnBrk="1" hangingPunct="1">
              <a:spcBef>
                <a:spcPct val="50000"/>
              </a:spcBef>
            </a:pPr>
            <a:r>
              <a:rPr lang="hu-HU" sz="2000" dirty="0">
                <a:solidFill>
                  <a:schemeClr val="bg1"/>
                </a:solidFill>
              </a:rPr>
              <a:t>Aktivált hízósejt</a:t>
            </a:r>
          </a:p>
        </p:txBody>
      </p:sp>
      <p:sp>
        <p:nvSpPr>
          <p:cNvPr id="6" name="TextBox 5"/>
          <p:cNvSpPr txBox="1"/>
          <p:nvPr/>
        </p:nvSpPr>
        <p:spPr>
          <a:xfrm>
            <a:off x="2267744" y="5951021"/>
            <a:ext cx="5480988" cy="646331"/>
          </a:xfrm>
          <a:prstGeom prst="rect">
            <a:avLst/>
          </a:prstGeom>
          <a:noFill/>
        </p:spPr>
        <p:txBody>
          <a:bodyPr wrap="none" rtlCol="0">
            <a:spAutoFit/>
          </a:bodyPr>
          <a:lstStyle/>
          <a:p>
            <a:r>
              <a:rPr lang="en-US" sz="3600" dirty="0" err="1" smtClean="0">
                <a:solidFill>
                  <a:schemeClr val="bg1"/>
                </a:solidFill>
              </a:rPr>
              <a:t>Fc</a:t>
            </a:r>
            <a:r>
              <a:rPr lang="en-US" sz="3600" b="1" dirty="0" err="1" smtClean="0">
                <a:solidFill>
                  <a:schemeClr val="bg1"/>
                </a:solidFill>
                <a:latin typeface="Symbol" charset="2"/>
                <a:cs typeface="Symbol" charset="2"/>
              </a:rPr>
              <a:t>e</a:t>
            </a:r>
            <a:r>
              <a:rPr lang="en-US" sz="3600" dirty="0" smtClean="0">
                <a:solidFill>
                  <a:schemeClr val="bg1"/>
                </a:solidFill>
              </a:rPr>
              <a:t>-receptor-</a:t>
            </a:r>
            <a:r>
              <a:rPr lang="en-US" sz="3600" dirty="0" err="1" smtClean="0">
                <a:solidFill>
                  <a:schemeClr val="bg1"/>
                </a:solidFill>
              </a:rPr>
              <a:t>függő</a:t>
            </a:r>
            <a:r>
              <a:rPr lang="en-US" sz="3600" dirty="0" smtClean="0">
                <a:solidFill>
                  <a:schemeClr val="bg1"/>
                </a:solidFill>
              </a:rPr>
              <a:t> </a:t>
            </a:r>
            <a:r>
              <a:rPr lang="en-US" sz="3600" dirty="0" err="1" smtClean="0">
                <a:solidFill>
                  <a:schemeClr val="bg1"/>
                </a:solidFill>
              </a:rPr>
              <a:t>folyamat</a:t>
            </a:r>
            <a:endParaRPr lang="en-US" sz="3600"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5" name="Picture 7" descr="F:\Backup D\Zoltán dokumentumai\SOTE\7 Adjunktus\Oktatás\Janeway IMM7\Art of IMM7\JPEGs\Chapter 09\figure_09_22.jpg"/>
          <p:cNvPicPr>
            <a:picLocks noChangeAspect="1" noChangeArrowheads="1"/>
          </p:cNvPicPr>
          <p:nvPr/>
        </p:nvPicPr>
        <p:blipFill>
          <a:blip r:embed="rId3"/>
          <a:srcRect/>
          <a:stretch>
            <a:fillRect/>
          </a:stretch>
        </p:blipFill>
        <p:spPr bwMode="auto">
          <a:xfrm>
            <a:off x="1907704" y="1268760"/>
            <a:ext cx="3168823" cy="5435452"/>
          </a:xfrm>
          <a:prstGeom prst="rect">
            <a:avLst/>
          </a:prstGeom>
          <a:noFill/>
          <a:ln w="9525">
            <a:noFill/>
            <a:miter lim="800000"/>
            <a:headEnd/>
            <a:tailEnd/>
          </a:ln>
        </p:spPr>
      </p:pic>
      <p:sp>
        <p:nvSpPr>
          <p:cNvPr id="146436" name="Text Box 6"/>
          <p:cNvSpPr txBox="1">
            <a:spLocks noChangeArrowheads="1"/>
          </p:cNvSpPr>
          <p:nvPr/>
        </p:nvSpPr>
        <p:spPr bwMode="auto">
          <a:xfrm>
            <a:off x="323850" y="188913"/>
            <a:ext cx="8424863" cy="1200328"/>
          </a:xfrm>
          <a:prstGeom prst="rect">
            <a:avLst/>
          </a:prstGeom>
          <a:noFill/>
          <a:ln w="9525">
            <a:noFill/>
            <a:miter lim="800000"/>
            <a:headEnd/>
            <a:tailEnd/>
          </a:ln>
        </p:spPr>
        <p:txBody>
          <a:bodyPr>
            <a:spAutoFit/>
          </a:bodyPr>
          <a:lstStyle/>
          <a:p>
            <a:pPr eaLnBrk="1" hangingPunct="1"/>
            <a:r>
              <a:rPr lang="hu-HU" dirty="0">
                <a:solidFill>
                  <a:schemeClr val="bg1"/>
                </a:solidFill>
              </a:rPr>
              <a:t> </a:t>
            </a:r>
            <a:r>
              <a:rPr lang="hu-HU" dirty="0" smtClean="0">
                <a:solidFill>
                  <a:schemeClr val="bg1"/>
                </a:solidFill>
              </a:rPr>
              <a:t>Magzat </a:t>
            </a:r>
            <a:r>
              <a:rPr lang="hu-HU" dirty="0">
                <a:solidFill>
                  <a:schemeClr val="bg1"/>
                </a:solidFill>
              </a:rPr>
              <a:t>passzív immunizálása a placentán </a:t>
            </a:r>
            <a:r>
              <a:rPr lang="hu-HU" dirty="0" smtClean="0">
                <a:solidFill>
                  <a:schemeClr val="bg1"/>
                </a:solidFill>
              </a:rPr>
              <a:t>át (IgG-Fc</a:t>
            </a:r>
            <a:r>
              <a:rPr lang="hu-HU" dirty="0" smtClean="0">
                <a:solidFill>
                  <a:schemeClr val="bg1"/>
                </a:solidFill>
                <a:latin typeface="Symbol" charset="2"/>
                <a:cs typeface="Symbol" charset="2"/>
              </a:rPr>
              <a:t>g</a:t>
            </a:r>
            <a:r>
              <a:rPr lang="hu-HU" dirty="0" smtClean="0">
                <a:solidFill>
                  <a:schemeClr val="bg1"/>
                </a:solidFill>
              </a:rPr>
              <a:t>R) </a:t>
            </a:r>
          </a:p>
          <a:p>
            <a:pPr eaLnBrk="1" hangingPunct="1"/>
            <a:r>
              <a:rPr lang="hu-HU" dirty="0">
                <a:solidFill>
                  <a:schemeClr val="bg1"/>
                </a:solidFill>
              </a:rPr>
              <a:t> </a:t>
            </a:r>
            <a:r>
              <a:rPr lang="hu-HU" dirty="0" smtClean="0">
                <a:solidFill>
                  <a:schemeClr val="bg1"/>
                </a:solidFill>
              </a:rPr>
              <a:t>                                                       és </a:t>
            </a:r>
            <a:r>
              <a:rPr lang="hu-HU" dirty="0">
                <a:solidFill>
                  <a:schemeClr val="bg1"/>
                </a:solidFill>
              </a:rPr>
              <a:t>az </a:t>
            </a:r>
            <a:r>
              <a:rPr lang="hu-HU" dirty="0" smtClean="0">
                <a:solidFill>
                  <a:schemeClr val="bg1"/>
                </a:solidFill>
              </a:rPr>
              <a:t>anyatejjel (IgG, IgA, IgM)</a:t>
            </a:r>
            <a:endParaRPr lang="hu-HU" dirty="0">
              <a:solidFill>
                <a:schemeClr val="bg1"/>
              </a:solidFill>
            </a:endParaRPr>
          </a:p>
          <a:p>
            <a:pPr eaLnBrk="1" hangingPunct="1"/>
            <a:endParaRPr lang="hu-HU" b="1" dirty="0">
              <a:solidFill>
                <a:schemeClr val="bg1"/>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643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643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5580063" cy="5445125"/>
            <a:chOff x="1296" y="0"/>
            <a:chExt cx="3216" cy="3034"/>
          </a:xfrm>
        </p:grpSpPr>
        <p:graphicFrame>
          <p:nvGraphicFramePr>
            <p:cNvPr id="107523" name="Object 3"/>
            <p:cNvGraphicFramePr>
              <a:graphicFrameLocks noChangeAspect="1"/>
            </p:cNvGraphicFramePr>
            <p:nvPr/>
          </p:nvGraphicFramePr>
          <p:xfrm>
            <a:off x="1296" y="0"/>
            <a:ext cx="3216" cy="3034"/>
          </p:xfrm>
          <a:graphic>
            <a:graphicData uri="http://schemas.openxmlformats.org/presentationml/2006/ole">
              <mc:AlternateContent xmlns:mc="http://schemas.openxmlformats.org/markup-compatibility/2006">
                <mc:Choice xmlns:v="urn:schemas-microsoft-com:vml" Requires="v">
                  <p:oleObj spid="_x0000_s1028" name="Image" r:id="rId3" imgW="7421108" imgH="7001765" progId="">
                    <p:embed/>
                  </p:oleObj>
                </mc:Choice>
                <mc:Fallback>
                  <p:oleObj name="Image" r:id="rId3" imgW="7421108" imgH="7001765"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6" y="0"/>
                          <a:ext cx="3216" cy="3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7524" name="Rectangle 4"/>
            <p:cNvSpPr>
              <a:spLocks noChangeArrowheads="1"/>
            </p:cNvSpPr>
            <p:nvPr/>
          </p:nvSpPr>
          <p:spPr bwMode="auto">
            <a:xfrm>
              <a:off x="2448" y="1296"/>
              <a:ext cx="816" cy="384"/>
            </a:xfrm>
            <a:prstGeom prst="rect">
              <a:avLst/>
            </a:prstGeom>
            <a:solidFill>
              <a:srgbClr val="FF0000"/>
            </a:solidFill>
            <a:ln w="9525">
              <a:noFill/>
              <a:miter lim="800000"/>
              <a:headEnd/>
              <a:tailEnd/>
            </a:ln>
            <a:effectLst/>
          </p:spPr>
          <p:txBody>
            <a:bodyPr wrap="none" anchor="ctr"/>
            <a:lstStyle/>
            <a:p>
              <a:r>
                <a:rPr lang="en-US">
                  <a:solidFill>
                    <a:schemeClr val="tx1"/>
                  </a:solidFill>
                </a:rPr>
                <a:t>pathog</a:t>
              </a:r>
              <a:r>
                <a:rPr lang="hu-HU">
                  <a:solidFill>
                    <a:schemeClr val="tx1"/>
                  </a:solidFill>
                </a:rPr>
                <a:t>é</a:t>
              </a:r>
              <a:r>
                <a:rPr lang="en-US">
                  <a:solidFill>
                    <a:schemeClr val="tx1"/>
                  </a:solidFill>
                </a:rPr>
                <a:t>n</a:t>
              </a:r>
            </a:p>
          </p:txBody>
        </p:sp>
      </p:grpSp>
      <p:grpSp>
        <p:nvGrpSpPr>
          <p:cNvPr id="3" name="Group 5"/>
          <p:cNvGrpSpPr>
            <a:grpSpLocks/>
          </p:cNvGrpSpPr>
          <p:nvPr/>
        </p:nvGrpSpPr>
        <p:grpSpPr bwMode="auto">
          <a:xfrm>
            <a:off x="5915025" y="381000"/>
            <a:ext cx="2644775" cy="3243263"/>
            <a:chOff x="3726" y="240"/>
            <a:chExt cx="1666" cy="2043"/>
          </a:xfrm>
        </p:grpSpPr>
        <p:pic>
          <p:nvPicPr>
            <p:cNvPr id="107526" name="Picture 6"/>
            <p:cNvPicPr>
              <a:picLocks noChangeAspect="1" noChangeArrowheads="1"/>
            </p:cNvPicPr>
            <p:nvPr/>
          </p:nvPicPr>
          <p:blipFill>
            <a:blip r:embed="rId5"/>
            <a:srcRect l="63000" t="9521" r="4666" b="9521"/>
            <a:stretch>
              <a:fillRect/>
            </a:stretch>
          </p:blipFill>
          <p:spPr bwMode="auto">
            <a:xfrm>
              <a:off x="3726" y="240"/>
              <a:ext cx="1666" cy="2043"/>
            </a:xfrm>
            <a:prstGeom prst="rect">
              <a:avLst/>
            </a:prstGeom>
            <a:noFill/>
            <a:ln w="9525">
              <a:noFill/>
              <a:miter lim="800000"/>
              <a:headEnd/>
              <a:tailEnd/>
            </a:ln>
            <a:effectLst/>
          </p:spPr>
        </p:pic>
        <p:sp>
          <p:nvSpPr>
            <p:cNvPr id="107527" name="AutoShape 7"/>
            <p:cNvSpPr>
              <a:spLocks noChangeArrowheads="1"/>
            </p:cNvSpPr>
            <p:nvPr/>
          </p:nvSpPr>
          <p:spPr bwMode="auto">
            <a:xfrm flipV="1">
              <a:off x="4468" y="1026"/>
              <a:ext cx="226" cy="272"/>
            </a:xfrm>
            <a:prstGeom prst="flowChartOffpageConnector">
              <a:avLst/>
            </a:prstGeom>
            <a:solidFill>
              <a:srgbClr val="FF3300"/>
            </a:solidFill>
            <a:ln w="9525">
              <a:solidFill>
                <a:schemeClr val="tx1"/>
              </a:solidFill>
              <a:miter lim="800000"/>
              <a:headEnd/>
              <a:tailEnd/>
            </a:ln>
            <a:effectLst/>
          </p:spPr>
          <p:txBody>
            <a:bodyPr wrap="none" anchor="ctr"/>
            <a:lstStyle/>
            <a:p>
              <a:endParaRPr lang="hu-HU"/>
            </a:p>
          </p:txBody>
        </p:sp>
        <p:sp>
          <p:nvSpPr>
            <p:cNvPr id="107528" name="AutoShape 8"/>
            <p:cNvSpPr>
              <a:spLocks noChangeArrowheads="1"/>
            </p:cNvSpPr>
            <p:nvPr/>
          </p:nvSpPr>
          <p:spPr bwMode="auto">
            <a:xfrm rot="-5400000">
              <a:off x="4445" y="1412"/>
              <a:ext cx="272" cy="226"/>
            </a:xfrm>
            <a:prstGeom prst="flowChartDelay">
              <a:avLst/>
            </a:prstGeom>
            <a:solidFill>
              <a:srgbClr val="FF3300"/>
            </a:solidFill>
            <a:ln w="9525">
              <a:solidFill>
                <a:schemeClr val="tx1"/>
              </a:solidFill>
              <a:miter lim="800000"/>
              <a:headEnd/>
              <a:tailEnd/>
            </a:ln>
            <a:effectLst/>
          </p:spPr>
          <p:txBody>
            <a:bodyPr wrap="none" anchor="ctr"/>
            <a:lstStyle/>
            <a:p>
              <a:endParaRPr lang="hu-HU"/>
            </a:p>
          </p:txBody>
        </p:sp>
        <p:sp>
          <p:nvSpPr>
            <p:cNvPr id="107529" name="Rectangle 9"/>
            <p:cNvSpPr>
              <a:spLocks noChangeArrowheads="1"/>
            </p:cNvSpPr>
            <p:nvPr/>
          </p:nvSpPr>
          <p:spPr bwMode="auto">
            <a:xfrm>
              <a:off x="4468" y="1842"/>
              <a:ext cx="226" cy="227"/>
            </a:xfrm>
            <a:prstGeom prst="rect">
              <a:avLst/>
            </a:prstGeom>
            <a:solidFill>
              <a:srgbClr val="FF3300"/>
            </a:solidFill>
            <a:ln w="9525">
              <a:solidFill>
                <a:schemeClr val="tx1"/>
              </a:solidFill>
              <a:miter lim="800000"/>
              <a:headEnd/>
              <a:tailEnd/>
            </a:ln>
            <a:effectLst/>
          </p:spPr>
          <p:txBody>
            <a:bodyPr wrap="none" anchor="ctr"/>
            <a:lstStyle/>
            <a:p>
              <a:endParaRPr lang="hu-HU"/>
            </a:p>
          </p:txBody>
        </p:sp>
        <p:sp>
          <p:nvSpPr>
            <p:cNvPr id="107530" name="Rectangle 10"/>
            <p:cNvSpPr>
              <a:spLocks noChangeArrowheads="1"/>
            </p:cNvSpPr>
            <p:nvPr/>
          </p:nvSpPr>
          <p:spPr bwMode="auto">
            <a:xfrm>
              <a:off x="4558" y="1752"/>
              <a:ext cx="46" cy="90"/>
            </a:xfrm>
            <a:prstGeom prst="rect">
              <a:avLst/>
            </a:prstGeom>
            <a:solidFill>
              <a:srgbClr val="FF3300"/>
            </a:solidFill>
            <a:ln w="9525">
              <a:solidFill>
                <a:srgbClr val="FF3300"/>
              </a:solidFill>
              <a:miter lim="800000"/>
              <a:headEnd/>
              <a:tailEnd/>
            </a:ln>
            <a:effectLst/>
          </p:spPr>
          <p:txBody>
            <a:bodyPr wrap="none" anchor="ctr"/>
            <a:lstStyle/>
            <a:p>
              <a:endParaRPr lang="hu-HU"/>
            </a:p>
          </p:txBody>
        </p:sp>
      </p:grpSp>
      <p:sp>
        <p:nvSpPr>
          <p:cNvPr id="107531" name="Text Box 11"/>
          <p:cNvSpPr txBox="1">
            <a:spLocks noChangeArrowheads="1"/>
          </p:cNvSpPr>
          <p:nvPr/>
        </p:nvSpPr>
        <p:spPr bwMode="auto">
          <a:xfrm>
            <a:off x="5940425" y="595313"/>
            <a:ext cx="2592388" cy="457200"/>
          </a:xfrm>
          <a:prstGeom prst="rect">
            <a:avLst/>
          </a:prstGeom>
          <a:solidFill>
            <a:srgbClr val="000066"/>
          </a:solidFill>
          <a:ln w="9525">
            <a:noFill/>
            <a:miter lim="800000"/>
            <a:headEnd/>
            <a:tailEnd/>
          </a:ln>
          <a:effectLst/>
        </p:spPr>
        <p:txBody>
          <a:bodyPr>
            <a:spAutoFit/>
          </a:bodyPr>
          <a:lstStyle/>
          <a:p>
            <a:pPr>
              <a:spcBef>
                <a:spcPct val="50000"/>
              </a:spcBef>
            </a:pPr>
            <a:r>
              <a:rPr lang="hu-HU" dirty="0">
                <a:solidFill>
                  <a:schemeClr val="bg1"/>
                </a:solidFill>
              </a:rPr>
              <a:t>EPITÓPOK</a:t>
            </a:r>
          </a:p>
        </p:txBody>
      </p:sp>
      <p:grpSp>
        <p:nvGrpSpPr>
          <p:cNvPr id="4" name="Group 12"/>
          <p:cNvGrpSpPr>
            <a:grpSpLocks/>
          </p:cNvGrpSpPr>
          <p:nvPr/>
        </p:nvGrpSpPr>
        <p:grpSpPr bwMode="auto">
          <a:xfrm>
            <a:off x="0" y="3983038"/>
            <a:ext cx="9244013" cy="2874962"/>
            <a:chOff x="0" y="2509"/>
            <a:chExt cx="5823" cy="1811"/>
          </a:xfrm>
        </p:grpSpPr>
        <p:pic>
          <p:nvPicPr>
            <p:cNvPr id="107533" name="Picture 13"/>
            <p:cNvPicPr>
              <a:picLocks noChangeAspect="1" noChangeArrowheads="1"/>
            </p:cNvPicPr>
            <p:nvPr/>
          </p:nvPicPr>
          <p:blipFill>
            <a:blip r:embed="rId5"/>
            <a:srcRect r="32666"/>
            <a:stretch>
              <a:fillRect/>
            </a:stretch>
          </p:blipFill>
          <p:spPr bwMode="auto">
            <a:xfrm>
              <a:off x="3334" y="2509"/>
              <a:ext cx="2489" cy="1811"/>
            </a:xfrm>
            <a:prstGeom prst="rect">
              <a:avLst/>
            </a:prstGeom>
            <a:noFill/>
            <a:ln w="9525">
              <a:noFill/>
              <a:miter lim="800000"/>
              <a:headEnd/>
              <a:tailEnd/>
            </a:ln>
            <a:effectLst/>
          </p:spPr>
        </p:pic>
        <p:sp>
          <p:nvSpPr>
            <p:cNvPr id="107534" name="Text Box 14"/>
            <p:cNvSpPr txBox="1">
              <a:spLocks noChangeArrowheads="1"/>
            </p:cNvSpPr>
            <p:nvPr/>
          </p:nvSpPr>
          <p:spPr bwMode="auto">
            <a:xfrm>
              <a:off x="0" y="3475"/>
              <a:ext cx="3334" cy="601"/>
            </a:xfrm>
            <a:prstGeom prst="rect">
              <a:avLst/>
            </a:prstGeom>
            <a:noFill/>
            <a:ln w="9525">
              <a:noFill/>
              <a:miter lim="800000"/>
              <a:headEnd/>
              <a:tailEnd/>
            </a:ln>
            <a:effectLst/>
          </p:spPr>
          <p:txBody>
            <a:bodyPr>
              <a:spAutoFit/>
            </a:bodyPr>
            <a:lstStyle/>
            <a:p>
              <a:pPr>
                <a:spcBef>
                  <a:spcPct val="50000"/>
                </a:spcBef>
              </a:pPr>
              <a:r>
                <a:rPr lang="hu-HU" sz="2000" dirty="0">
                  <a:solidFill>
                    <a:schemeClr val="bg1"/>
                  </a:solidFill>
                </a:rPr>
                <a:t>1 antigén – több klón – többféle antitest</a:t>
              </a:r>
            </a:p>
            <a:p>
              <a:pPr>
                <a:spcBef>
                  <a:spcPct val="50000"/>
                </a:spcBef>
              </a:pPr>
              <a:r>
                <a:rPr lang="hu-HU" dirty="0" err="1">
                  <a:solidFill>
                    <a:schemeClr val="bg1"/>
                  </a:solidFill>
                </a:rPr>
                <a:t>Poliklonális</a:t>
              </a:r>
              <a:r>
                <a:rPr lang="hu-HU" dirty="0">
                  <a:solidFill>
                    <a:schemeClr val="bg1"/>
                  </a:solidFill>
                </a:rPr>
                <a:t> antitestek</a:t>
              </a:r>
            </a:p>
          </p:txBody>
        </p:sp>
      </p:grpSp>
    </p:spTree>
    <p:extLst>
      <p:ext uri="{BB962C8B-B14F-4D97-AF65-F5344CB8AC3E}">
        <p14:creationId xmlns:p14="http://schemas.microsoft.com/office/powerpoint/2010/main" val="37082661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doboz 2"/>
          <p:cNvSpPr txBox="1"/>
          <p:nvPr/>
        </p:nvSpPr>
        <p:spPr>
          <a:xfrm>
            <a:off x="5287028" y="214290"/>
            <a:ext cx="3031599" cy="461665"/>
          </a:xfrm>
          <a:prstGeom prst="rect">
            <a:avLst/>
          </a:prstGeom>
          <a:noFill/>
        </p:spPr>
        <p:txBody>
          <a:bodyPr wrap="none" rtlCol="0">
            <a:spAutoFit/>
          </a:bodyPr>
          <a:lstStyle/>
          <a:p>
            <a:r>
              <a:rPr lang="hu-HU" b="1" dirty="0" err="1" smtClean="0">
                <a:solidFill>
                  <a:schemeClr val="bg1"/>
                </a:solidFill>
              </a:rPr>
              <a:t>Monoklonális</a:t>
            </a:r>
            <a:r>
              <a:rPr lang="hu-HU" b="1" dirty="0" smtClean="0">
                <a:solidFill>
                  <a:schemeClr val="bg1"/>
                </a:solidFill>
              </a:rPr>
              <a:t> antitest</a:t>
            </a:r>
            <a:endParaRPr lang="hu-HU" b="1" dirty="0">
              <a:solidFill>
                <a:schemeClr val="bg1"/>
              </a:solidFill>
            </a:endParaRPr>
          </a:p>
        </p:txBody>
      </p:sp>
      <p:pic>
        <p:nvPicPr>
          <p:cNvPr id="304132" name="Picture 4" descr="http://www.tankonyvtar.hu/hu/tartalom/tamop425/0011_1A_Molekularis_terapiak_hu_book/images/image045.png"/>
          <p:cNvPicPr>
            <a:picLocks noChangeAspect="1" noChangeArrowheads="1"/>
          </p:cNvPicPr>
          <p:nvPr/>
        </p:nvPicPr>
        <p:blipFill>
          <a:blip r:embed="rId2"/>
          <a:srcRect/>
          <a:stretch>
            <a:fillRect/>
          </a:stretch>
        </p:blipFill>
        <p:spPr bwMode="auto">
          <a:xfrm>
            <a:off x="0" y="642918"/>
            <a:ext cx="9362098" cy="5929330"/>
          </a:xfrm>
          <a:prstGeom prst="rect">
            <a:avLst/>
          </a:prstGeom>
          <a:noFill/>
        </p:spPr>
      </p:pic>
      <p:sp>
        <p:nvSpPr>
          <p:cNvPr id="2" name="TextBox 1"/>
          <p:cNvSpPr txBox="1"/>
          <p:nvPr/>
        </p:nvSpPr>
        <p:spPr>
          <a:xfrm>
            <a:off x="395536" y="4797152"/>
            <a:ext cx="1813317" cy="1200328"/>
          </a:xfrm>
          <a:prstGeom prst="rect">
            <a:avLst/>
          </a:prstGeom>
          <a:solidFill>
            <a:schemeClr val="accent6">
              <a:lumMod val="75000"/>
            </a:schemeClr>
          </a:solidFill>
        </p:spPr>
        <p:txBody>
          <a:bodyPr wrap="none" rtlCol="0">
            <a:spAutoFit/>
          </a:bodyPr>
          <a:lstStyle/>
          <a:p>
            <a:r>
              <a:rPr lang="en-US" dirty="0" err="1" smtClean="0">
                <a:solidFill>
                  <a:srgbClr val="CCFFCC"/>
                </a:solidFill>
              </a:rPr>
              <a:t>Diagnosztika</a:t>
            </a:r>
            <a:endParaRPr lang="en-US" dirty="0" smtClean="0">
              <a:solidFill>
                <a:srgbClr val="CCFFCC"/>
              </a:solidFill>
            </a:endParaRPr>
          </a:p>
          <a:p>
            <a:r>
              <a:rPr lang="en-US" dirty="0" err="1" smtClean="0">
                <a:solidFill>
                  <a:srgbClr val="CCFFCC"/>
                </a:solidFill>
              </a:rPr>
              <a:t>Terápia</a:t>
            </a:r>
            <a:endParaRPr lang="en-US" dirty="0" smtClean="0">
              <a:solidFill>
                <a:srgbClr val="CCFFCC"/>
              </a:solidFill>
            </a:endParaRPr>
          </a:p>
          <a:p>
            <a:r>
              <a:rPr lang="en-US" dirty="0" err="1" smtClean="0">
                <a:solidFill>
                  <a:srgbClr val="CCFFCC"/>
                </a:solidFill>
              </a:rPr>
              <a:t>Kutatás</a:t>
            </a:r>
            <a:endParaRPr lang="en-US" dirty="0">
              <a:solidFill>
                <a:srgbClr val="CCFFCC"/>
              </a:solidFill>
            </a:endParaRPr>
          </a:p>
        </p:txBody>
      </p:sp>
    </p:spTree>
    <p:extLst>
      <p:ext uri="{BB962C8B-B14F-4D97-AF65-F5344CB8AC3E}">
        <p14:creationId xmlns:p14="http://schemas.microsoft.com/office/powerpoint/2010/main" val="2250064894"/>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bwMode="auto">
          <a:xfrm>
            <a:off x="23813" y="1449388"/>
            <a:ext cx="4548187" cy="4306887"/>
            <a:chOff x="0" y="210"/>
            <a:chExt cx="3185" cy="3016"/>
          </a:xfrm>
        </p:grpSpPr>
        <p:pic>
          <p:nvPicPr>
            <p:cNvPr id="328707" name="Picture 3" descr="b-cell-buds-virus_c2005AECO"/>
            <p:cNvPicPr>
              <a:picLocks noChangeAspect="1" noChangeArrowheads="1"/>
            </p:cNvPicPr>
            <p:nvPr/>
          </p:nvPicPr>
          <p:blipFill>
            <a:blip r:embed="rId2">
              <a:lum bright="4000" contrast="20000"/>
            </a:blip>
            <a:srcRect/>
            <a:stretch>
              <a:fillRect/>
            </a:stretch>
          </p:blipFill>
          <p:spPr bwMode="auto">
            <a:xfrm>
              <a:off x="113" y="210"/>
              <a:ext cx="3072" cy="2838"/>
            </a:xfrm>
            <a:prstGeom prst="rect">
              <a:avLst/>
            </a:prstGeom>
            <a:noFill/>
          </p:spPr>
        </p:pic>
        <p:sp>
          <p:nvSpPr>
            <p:cNvPr id="328708" name="Rectangle 4"/>
            <p:cNvSpPr>
              <a:spLocks noChangeAspect="1" noChangeArrowheads="1"/>
            </p:cNvSpPr>
            <p:nvPr/>
          </p:nvSpPr>
          <p:spPr bwMode="auto">
            <a:xfrm>
              <a:off x="0" y="2863"/>
              <a:ext cx="907" cy="363"/>
            </a:xfrm>
            <a:prstGeom prst="rect">
              <a:avLst/>
            </a:prstGeom>
            <a:solidFill>
              <a:schemeClr val="tx1"/>
            </a:solidFill>
            <a:ln w="12700">
              <a:noFill/>
              <a:miter lim="800000"/>
              <a:headEnd/>
              <a:tailEnd/>
            </a:ln>
            <a:effectLst/>
          </p:spPr>
          <p:txBody>
            <a:bodyPr wrap="none" anchor="ctr"/>
            <a:lstStyle/>
            <a:p>
              <a:endParaRPr lang="hu-HU"/>
            </a:p>
          </p:txBody>
        </p:sp>
      </p:grpSp>
      <p:pic>
        <p:nvPicPr>
          <p:cNvPr id="328709" name="Picture 5" descr="uher6"/>
          <p:cNvPicPr preferRelativeResize="0">
            <a:picLocks noChangeAspect="1" noChangeArrowheads="1"/>
          </p:cNvPicPr>
          <p:nvPr/>
        </p:nvPicPr>
        <p:blipFill>
          <a:blip r:embed="rId3">
            <a:lum bright="10000" contrast="30000"/>
          </a:blip>
          <a:srcRect/>
          <a:stretch>
            <a:fillRect/>
          </a:stretch>
        </p:blipFill>
        <p:spPr bwMode="auto">
          <a:xfrm>
            <a:off x="4032250" y="0"/>
            <a:ext cx="3192463" cy="2540000"/>
          </a:xfrm>
          <a:prstGeom prst="rect">
            <a:avLst/>
          </a:prstGeom>
          <a:noFill/>
        </p:spPr>
      </p:pic>
      <p:sp>
        <p:nvSpPr>
          <p:cNvPr id="328710" name="Text Box 6"/>
          <p:cNvSpPr txBox="1">
            <a:spLocks noChangeArrowheads="1"/>
          </p:cNvSpPr>
          <p:nvPr/>
        </p:nvSpPr>
        <p:spPr bwMode="auto">
          <a:xfrm>
            <a:off x="5616575" y="2528888"/>
            <a:ext cx="577850" cy="366712"/>
          </a:xfrm>
          <a:prstGeom prst="rect">
            <a:avLst/>
          </a:prstGeom>
          <a:noFill/>
          <a:ln w="12700">
            <a:noFill/>
            <a:miter lim="800000"/>
            <a:headEnd/>
            <a:tailEnd/>
          </a:ln>
          <a:effectLst/>
        </p:spPr>
        <p:txBody>
          <a:bodyPr wrap="none">
            <a:spAutoFit/>
          </a:bodyPr>
          <a:lstStyle/>
          <a:p>
            <a:pPr defTabSz="762000"/>
            <a:r>
              <a:rPr lang="hu-HU" sz="1800" b="1">
                <a:solidFill>
                  <a:srgbClr val="FFFFE5"/>
                </a:solidFill>
                <a:latin typeface="Arial" pitchFamily="34" charset="0"/>
              </a:rPr>
              <a:t>IgM</a:t>
            </a:r>
          </a:p>
        </p:txBody>
      </p:sp>
      <p:pic>
        <p:nvPicPr>
          <p:cNvPr id="328711" name="Picture 7" descr="uher1"/>
          <p:cNvPicPr>
            <a:picLocks noChangeAspect="1" noChangeArrowheads="1"/>
          </p:cNvPicPr>
          <p:nvPr/>
        </p:nvPicPr>
        <p:blipFill>
          <a:blip r:embed="rId4">
            <a:lum bright="4000" contrast="30000"/>
          </a:blip>
          <a:srcRect/>
          <a:stretch>
            <a:fillRect/>
          </a:stretch>
        </p:blipFill>
        <p:spPr bwMode="auto">
          <a:xfrm>
            <a:off x="7212013" y="2224088"/>
            <a:ext cx="1931987" cy="2536825"/>
          </a:xfrm>
          <a:prstGeom prst="rect">
            <a:avLst/>
          </a:prstGeom>
          <a:noFill/>
        </p:spPr>
      </p:pic>
      <p:sp>
        <p:nvSpPr>
          <p:cNvPr id="328712" name="Text Box 8"/>
          <p:cNvSpPr txBox="1">
            <a:spLocks noChangeArrowheads="1"/>
          </p:cNvSpPr>
          <p:nvPr/>
        </p:nvSpPr>
        <p:spPr bwMode="auto">
          <a:xfrm>
            <a:off x="7440613" y="3783013"/>
            <a:ext cx="552450" cy="366712"/>
          </a:xfrm>
          <a:prstGeom prst="rect">
            <a:avLst/>
          </a:prstGeom>
          <a:noFill/>
          <a:ln w="12700">
            <a:noFill/>
            <a:miter lim="800000"/>
            <a:headEnd/>
            <a:tailEnd/>
          </a:ln>
          <a:effectLst/>
        </p:spPr>
        <p:txBody>
          <a:bodyPr wrap="none">
            <a:spAutoFit/>
          </a:bodyPr>
          <a:lstStyle/>
          <a:p>
            <a:pPr defTabSz="762000"/>
            <a:r>
              <a:rPr lang="hu-HU" sz="1800" b="1">
                <a:solidFill>
                  <a:srgbClr val="FFFFE5"/>
                </a:solidFill>
                <a:latin typeface="Arial" pitchFamily="34" charset="0"/>
              </a:rPr>
              <a:t>IgA</a:t>
            </a:r>
          </a:p>
        </p:txBody>
      </p:sp>
      <p:sp>
        <p:nvSpPr>
          <p:cNvPr id="328713" name="Text Box 9"/>
          <p:cNvSpPr txBox="1">
            <a:spLocks noChangeAspect="1" noChangeArrowheads="1"/>
          </p:cNvSpPr>
          <p:nvPr/>
        </p:nvSpPr>
        <p:spPr bwMode="auto">
          <a:xfrm>
            <a:off x="5616575" y="5748338"/>
            <a:ext cx="692150" cy="366712"/>
          </a:xfrm>
          <a:prstGeom prst="rect">
            <a:avLst/>
          </a:prstGeom>
          <a:noFill/>
          <a:ln w="9525">
            <a:noFill/>
            <a:miter lim="800000"/>
            <a:headEnd/>
            <a:tailEnd/>
          </a:ln>
          <a:effectLst/>
        </p:spPr>
        <p:txBody>
          <a:bodyPr wrap="none">
            <a:spAutoFit/>
          </a:bodyPr>
          <a:lstStyle/>
          <a:p>
            <a:r>
              <a:rPr lang="hu-HU" sz="1800" b="1">
                <a:latin typeface="Arial" pitchFamily="34" charset="0"/>
              </a:rPr>
              <a:t>IgG1</a:t>
            </a:r>
          </a:p>
        </p:txBody>
      </p:sp>
      <p:sp>
        <p:nvSpPr>
          <p:cNvPr id="328714" name="Text Box 10"/>
          <p:cNvSpPr txBox="1">
            <a:spLocks noChangeArrowheads="1"/>
          </p:cNvSpPr>
          <p:nvPr/>
        </p:nvSpPr>
        <p:spPr bwMode="auto">
          <a:xfrm>
            <a:off x="1835150" y="908050"/>
            <a:ext cx="1031875" cy="457200"/>
          </a:xfrm>
          <a:prstGeom prst="rect">
            <a:avLst/>
          </a:prstGeom>
          <a:noFill/>
          <a:ln w="12700">
            <a:noFill/>
            <a:miter lim="800000"/>
            <a:headEnd/>
            <a:tailEnd/>
          </a:ln>
          <a:effectLst/>
        </p:spPr>
        <p:txBody>
          <a:bodyPr wrap="none">
            <a:spAutoFit/>
          </a:bodyPr>
          <a:lstStyle/>
          <a:p>
            <a:pPr defTabSz="762000"/>
            <a:r>
              <a:rPr lang="hu-HU" b="1">
                <a:solidFill>
                  <a:srgbClr val="FFFFE5"/>
                </a:solidFill>
                <a:latin typeface="Arial" pitchFamily="34" charset="0"/>
              </a:rPr>
              <a:t>B-sejt</a:t>
            </a:r>
          </a:p>
        </p:txBody>
      </p:sp>
      <p:pic>
        <p:nvPicPr>
          <p:cNvPr id="328716" name="Picture 12" descr="uher3"/>
          <p:cNvPicPr>
            <a:picLocks noChangeAspect="1" noChangeArrowheads="1"/>
          </p:cNvPicPr>
          <p:nvPr/>
        </p:nvPicPr>
        <p:blipFill>
          <a:blip r:embed="rId5">
            <a:lum bright="10000" contrast="20000"/>
          </a:blip>
          <a:srcRect/>
          <a:stretch>
            <a:fillRect/>
          </a:stretch>
        </p:blipFill>
        <p:spPr bwMode="auto">
          <a:xfrm>
            <a:off x="5033963" y="4760913"/>
            <a:ext cx="2346325" cy="2057400"/>
          </a:xfrm>
          <a:prstGeom prst="rect">
            <a:avLst/>
          </a:prstGeom>
          <a:noFill/>
          <a:ln w="9525">
            <a:noFill/>
            <a:miter lim="800000"/>
            <a:headEnd/>
            <a:tailEnd/>
          </a:ln>
        </p:spPr>
      </p:pic>
      <p:sp>
        <p:nvSpPr>
          <p:cNvPr id="328717" name="Text Box 13"/>
          <p:cNvSpPr txBox="1">
            <a:spLocks noChangeArrowheads="1"/>
          </p:cNvSpPr>
          <p:nvPr/>
        </p:nvSpPr>
        <p:spPr bwMode="auto">
          <a:xfrm>
            <a:off x="6840538" y="6273800"/>
            <a:ext cx="565150" cy="366713"/>
          </a:xfrm>
          <a:prstGeom prst="rect">
            <a:avLst/>
          </a:prstGeom>
          <a:noFill/>
          <a:ln w="12700">
            <a:noFill/>
            <a:miter lim="800000"/>
            <a:headEnd/>
            <a:tailEnd/>
          </a:ln>
          <a:effectLst/>
        </p:spPr>
        <p:txBody>
          <a:bodyPr wrap="none">
            <a:spAutoFit/>
          </a:bodyPr>
          <a:lstStyle/>
          <a:p>
            <a:pPr defTabSz="762000"/>
            <a:r>
              <a:rPr lang="hu-HU" sz="1800" b="1">
                <a:solidFill>
                  <a:srgbClr val="FFFFE5"/>
                </a:solidFill>
                <a:latin typeface="Arial" pitchFamily="34" charset="0"/>
              </a:rPr>
              <a:t>IgG</a:t>
            </a:r>
          </a:p>
        </p:txBody>
      </p:sp>
      <p:sp>
        <p:nvSpPr>
          <p:cNvPr id="328718" name="AutoShape 14"/>
          <p:cNvSpPr>
            <a:spLocks noChangeAspect="1" noChangeArrowheads="1"/>
          </p:cNvSpPr>
          <p:nvPr/>
        </p:nvSpPr>
        <p:spPr bwMode="auto">
          <a:xfrm>
            <a:off x="2555875" y="4203700"/>
            <a:ext cx="3852863" cy="917575"/>
          </a:xfrm>
          <a:custGeom>
            <a:avLst/>
            <a:gdLst>
              <a:gd name="G0" fmla="+- -134085 0 0"/>
              <a:gd name="G1" fmla="+- -6453174 0 0"/>
              <a:gd name="G2" fmla="+- -134085 0 -6453174"/>
              <a:gd name="G3" fmla="+- 10800 0 0"/>
              <a:gd name="G4" fmla="+- 0 0 -134085"/>
              <a:gd name="T0" fmla="*/ 360 256 1"/>
              <a:gd name="T1" fmla="*/ 0 256 1"/>
              <a:gd name="G5" fmla="+- G2 T0 T1"/>
              <a:gd name="G6" fmla="?: G2 G2 G5"/>
              <a:gd name="G7" fmla="+- 0 0 G6"/>
              <a:gd name="G8" fmla="+- 7338 0 0"/>
              <a:gd name="G9" fmla="+- 0 0 -6453174"/>
              <a:gd name="G10" fmla="+- 7338 0 2700"/>
              <a:gd name="G11" fmla="cos G10 -134085"/>
              <a:gd name="G12" fmla="sin G10 -134085"/>
              <a:gd name="G13" fmla="cos 13500 -134085"/>
              <a:gd name="G14" fmla="sin 13500 -134085"/>
              <a:gd name="G15" fmla="+- G11 10800 0"/>
              <a:gd name="G16" fmla="+- G12 10800 0"/>
              <a:gd name="G17" fmla="+- G13 10800 0"/>
              <a:gd name="G18" fmla="+- G14 10800 0"/>
              <a:gd name="G19" fmla="*/ 7338 1 2"/>
              <a:gd name="G20" fmla="+- G19 5400 0"/>
              <a:gd name="G21" fmla="cos G20 -134085"/>
              <a:gd name="G22" fmla="sin G20 -134085"/>
              <a:gd name="G23" fmla="+- G21 10800 0"/>
              <a:gd name="G24" fmla="+- G12 G23 G22"/>
              <a:gd name="G25" fmla="+- G22 G23 G11"/>
              <a:gd name="G26" fmla="cos 10800 -134085"/>
              <a:gd name="G27" fmla="sin 10800 -134085"/>
              <a:gd name="G28" fmla="cos 7338 -134085"/>
              <a:gd name="G29" fmla="sin 7338 -134085"/>
              <a:gd name="G30" fmla="+- G26 10800 0"/>
              <a:gd name="G31" fmla="+- G27 10800 0"/>
              <a:gd name="G32" fmla="+- G28 10800 0"/>
              <a:gd name="G33" fmla="+- G29 10800 0"/>
              <a:gd name="G34" fmla="+- G19 5400 0"/>
              <a:gd name="G35" fmla="cos G34 -6453174"/>
              <a:gd name="G36" fmla="sin G34 -6453174"/>
              <a:gd name="G37" fmla="+/ -6453174 -134085 2"/>
              <a:gd name="T2" fmla="*/ 180 256 1"/>
              <a:gd name="T3" fmla="*/ 0 256 1"/>
              <a:gd name="G38" fmla="+- G37 T2 T3"/>
              <a:gd name="G39" fmla="?: G2 G37 G38"/>
              <a:gd name="G40" fmla="cos 10800 G39"/>
              <a:gd name="G41" fmla="sin 10800 G39"/>
              <a:gd name="G42" fmla="cos 7338 G39"/>
              <a:gd name="G43" fmla="sin 7338 G39"/>
              <a:gd name="G44" fmla="+- G40 10800 0"/>
              <a:gd name="G45" fmla="+- G41 10800 0"/>
              <a:gd name="G46" fmla="+- G42 10800 0"/>
              <a:gd name="G47" fmla="+- G43 10800 0"/>
              <a:gd name="G48" fmla="+- G35 10800 0"/>
              <a:gd name="G49" fmla="+- G36 10800 0"/>
              <a:gd name="T4" fmla="*/ 17704 w 21600"/>
              <a:gd name="T5" fmla="*/ 2495 h 21600"/>
              <a:gd name="T6" fmla="*/ 9464 w 21600"/>
              <a:gd name="T7" fmla="*/ 1829 h 21600"/>
              <a:gd name="T8" fmla="*/ 15491 w 21600"/>
              <a:gd name="T9" fmla="*/ 5157 h 21600"/>
              <a:gd name="T10" fmla="*/ 24291 w 21600"/>
              <a:gd name="T11" fmla="*/ 10318 h 21600"/>
              <a:gd name="T12" fmla="*/ 20021 w 21600"/>
              <a:gd name="T13" fmla="*/ 14904 h 21600"/>
              <a:gd name="T14" fmla="*/ 15435 w 21600"/>
              <a:gd name="T15" fmla="*/ 1063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133" y="10538"/>
                </a:moveTo>
                <a:cubicBezTo>
                  <a:pt x="17992" y="6589"/>
                  <a:pt x="14750" y="3462"/>
                  <a:pt x="10800" y="3462"/>
                </a:cubicBezTo>
                <a:cubicBezTo>
                  <a:pt x="10438" y="3461"/>
                  <a:pt x="10077" y="3488"/>
                  <a:pt x="9719" y="3541"/>
                </a:cubicBezTo>
                <a:lnTo>
                  <a:pt x="9209" y="117"/>
                </a:lnTo>
                <a:cubicBezTo>
                  <a:pt x="9736" y="39"/>
                  <a:pt x="10267" y="-1"/>
                  <a:pt x="10800" y="0"/>
                </a:cubicBezTo>
                <a:cubicBezTo>
                  <a:pt x="16614" y="0"/>
                  <a:pt x="21385" y="4603"/>
                  <a:pt x="21593" y="10414"/>
                </a:cubicBezTo>
                <a:lnTo>
                  <a:pt x="24291" y="10318"/>
                </a:lnTo>
                <a:lnTo>
                  <a:pt x="20021" y="14904"/>
                </a:lnTo>
                <a:lnTo>
                  <a:pt x="15435" y="10634"/>
                </a:lnTo>
                <a:lnTo>
                  <a:pt x="18133" y="10538"/>
                </a:lnTo>
                <a:close/>
              </a:path>
            </a:pathLst>
          </a:custGeom>
          <a:solidFill>
            <a:srgbClr val="C0C0C0"/>
          </a:solidFill>
          <a:ln w="12700">
            <a:solidFill>
              <a:schemeClr val="tx1"/>
            </a:solidFill>
            <a:miter lim="800000"/>
            <a:headEnd/>
            <a:tailEnd/>
          </a:ln>
          <a:effectLst/>
        </p:spPr>
        <p:txBody>
          <a:bodyPr wrap="none" anchor="ctr"/>
          <a:lstStyle/>
          <a:p>
            <a:endParaRPr lang="hu-HU"/>
          </a:p>
        </p:txBody>
      </p:sp>
      <p:sp>
        <p:nvSpPr>
          <p:cNvPr id="328720" name="AutoShape 16"/>
          <p:cNvSpPr>
            <a:spLocks noChangeAspect="1" noChangeArrowheads="1"/>
          </p:cNvSpPr>
          <p:nvPr/>
        </p:nvSpPr>
        <p:spPr bwMode="auto">
          <a:xfrm flipV="1">
            <a:off x="3816350" y="2708275"/>
            <a:ext cx="1784350" cy="917575"/>
          </a:xfrm>
          <a:custGeom>
            <a:avLst/>
            <a:gdLst>
              <a:gd name="G0" fmla="+- 14972 0 0"/>
              <a:gd name="G1" fmla="+- -6453174 0 0"/>
              <a:gd name="G2" fmla="+- 14972 0 -6453174"/>
              <a:gd name="G3" fmla="+- 10800 0 0"/>
              <a:gd name="G4" fmla="+- 0 0 14972"/>
              <a:gd name="T0" fmla="*/ 360 256 1"/>
              <a:gd name="T1" fmla="*/ 0 256 1"/>
              <a:gd name="G5" fmla="+- G2 T0 T1"/>
              <a:gd name="G6" fmla="?: G2 G2 G5"/>
              <a:gd name="G7" fmla="+- 0 0 G6"/>
              <a:gd name="G8" fmla="+- 7022 0 0"/>
              <a:gd name="G9" fmla="+- 0 0 -6453174"/>
              <a:gd name="G10" fmla="+- 7022 0 2700"/>
              <a:gd name="G11" fmla="cos G10 14972"/>
              <a:gd name="G12" fmla="sin G10 14972"/>
              <a:gd name="G13" fmla="cos 13500 14972"/>
              <a:gd name="G14" fmla="sin 13500 14972"/>
              <a:gd name="G15" fmla="+- G11 10800 0"/>
              <a:gd name="G16" fmla="+- G12 10800 0"/>
              <a:gd name="G17" fmla="+- G13 10800 0"/>
              <a:gd name="G18" fmla="+- G14 10800 0"/>
              <a:gd name="G19" fmla="*/ 7022 1 2"/>
              <a:gd name="G20" fmla="+- G19 5400 0"/>
              <a:gd name="G21" fmla="cos G20 14972"/>
              <a:gd name="G22" fmla="sin G20 14972"/>
              <a:gd name="G23" fmla="+- G21 10800 0"/>
              <a:gd name="G24" fmla="+- G12 G23 G22"/>
              <a:gd name="G25" fmla="+- G22 G23 G11"/>
              <a:gd name="G26" fmla="cos 10800 14972"/>
              <a:gd name="G27" fmla="sin 10800 14972"/>
              <a:gd name="G28" fmla="cos 7022 14972"/>
              <a:gd name="G29" fmla="sin 7022 14972"/>
              <a:gd name="G30" fmla="+- G26 10800 0"/>
              <a:gd name="G31" fmla="+- G27 10800 0"/>
              <a:gd name="G32" fmla="+- G28 10800 0"/>
              <a:gd name="G33" fmla="+- G29 10800 0"/>
              <a:gd name="G34" fmla="+- G19 5400 0"/>
              <a:gd name="G35" fmla="cos G34 -6453174"/>
              <a:gd name="G36" fmla="sin G34 -6453174"/>
              <a:gd name="G37" fmla="+/ -6453174 14972 2"/>
              <a:gd name="T2" fmla="*/ 180 256 1"/>
              <a:gd name="T3" fmla="*/ 0 256 1"/>
              <a:gd name="G38" fmla="+- G37 T2 T3"/>
              <a:gd name="G39" fmla="?: G2 G37 G38"/>
              <a:gd name="G40" fmla="cos 10800 G39"/>
              <a:gd name="G41" fmla="sin 10800 G39"/>
              <a:gd name="G42" fmla="cos 7022 G39"/>
              <a:gd name="G43" fmla="sin 7022 G39"/>
              <a:gd name="G44" fmla="+- G40 10800 0"/>
              <a:gd name="G45" fmla="+- G41 10800 0"/>
              <a:gd name="G46" fmla="+- G42 10800 0"/>
              <a:gd name="G47" fmla="+- G43 10800 0"/>
              <a:gd name="G48" fmla="+- G35 10800 0"/>
              <a:gd name="G49" fmla="+- G36 10800 0"/>
              <a:gd name="T4" fmla="*/ 17868 w 21600"/>
              <a:gd name="T5" fmla="*/ 2634 h 21600"/>
              <a:gd name="T6" fmla="*/ 9487 w 21600"/>
              <a:gd name="T7" fmla="*/ 1986 h 21600"/>
              <a:gd name="T8" fmla="*/ 15395 w 21600"/>
              <a:gd name="T9" fmla="*/ 5490 h 21600"/>
              <a:gd name="T10" fmla="*/ 24299 w 21600"/>
              <a:gd name="T11" fmla="*/ 10853 h 21600"/>
              <a:gd name="T12" fmla="*/ 19692 w 21600"/>
              <a:gd name="T13" fmla="*/ 15424 h 21600"/>
              <a:gd name="T14" fmla="*/ 15121 w 21600"/>
              <a:gd name="T15" fmla="*/ 10817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7821" y="10827"/>
                </a:moveTo>
                <a:cubicBezTo>
                  <a:pt x="17821" y="10818"/>
                  <a:pt x="17822" y="10809"/>
                  <a:pt x="17822" y="10800"/>
                </a:cubicBezTo>
                <a:cubicBezTo>
                  <a:pt x="17822" y="6921"/>
                  <a:pt x="14678" y="3778"/>
                  <a:pt x="10800" y="3778"/>
                </a:cubicBezTo>
                <a:cubicBezTo>
                  <a:pt x="10453" y="3777"/>
                  <a:pt x="10108" y="3803"/>
                  <a:pt x="9766" y="3854"/>
                </a:cubicBezTo>
                <a:lnTo>
                  <a:pt x="9209" y="117"/>
                </a:lnTo>
                <a:cubicBezTo>
                  <a:pt x="9736" y="39"/>
                  <a:pt x="10267" y="-1"/>
                  <a:pt x="10800" y="0"/>
                </a:cubicBezTo>
                <a:cubicBezTo>
                  <a:pt x="16764" y="0"/>
                  <a:pt x="21600" y="4835"/>
                  <a:pt x="21600" y="10800"/>
                </a:cubicBezTo>
                <a:cubicBezTo>
                  <a:pt x="21600" y="10814"/>
                  <a:pt x="21599" y="10828"/>
                  <a:pt x="21599" y="10843"/>
                </a:cubicBezTo>
                <a:lnTo>
                  <a:pt x="24299" y="10853"/>
                </a:lnTo>
                <a:lnTo>
                  <a:pt x="19692" y="15424"/>
                </a:lnTo>
                <a:lnTo>
                  <a:pt x="15121" y="10817"/>
                </a:lnTo>
                <a:lnTo>
                  <a:pt x="17821" y="10827"/>
                </a:lnTo>
                <a:close/>
              </a:path>
            </a:pathLst>
          </a:custGeom>
          <a:solidFill>
            <a:srgbClr val="C0C0C0"/>
          </a:solidFill>
          <a:ln w="12700">
            <a:solidFill>
              <a:schemeClr val="tx1"/>
            </a:solidFill>
            <a:miter lim="800000"/>
            <a:headEnd/>
            <a:tailEnd/>
          </a:ln>
          <a:effectLst/>
        </p:spPr>
        <p:txBody>
          <a:bodyPr wrap="none" anchor="ctr"/>
          <a:lstStyle/>
          <a:p>
            <a:endParaRPr lang="hu-HU"/>
          </a:p>
        </p:txBody>
      </p:sp>
      <p:sp>
        <p:nvSpPr>
          <p:cNvPr id="328724" name="AutoShape 20"/>
          <p:cNvSpPr>
            <a:spLocks noChangeAspect="1" noChangeArrowheads="1"/>
          </p:cNvSpPr>
          <p:nvPr/>
        </p:nvSpPr>
        <p:spPr bwMode="auto">
          <a:xfrm>
            <a:off x="3924300" y="3824288"/>
            <a:ext cx="3852863" cy="917575"/>
          </a:xfrm>
          <a:custGeom>
            <a:avLst/>
            <a:gdLst>
              <a:gd name="G0" fmla="+- -4442423 0 0"/>
              <a:gd name="G1" fmla="+- -6453174 0 0"/>
              <a:gd name="G2" fmla="+- -4442423 0 -6453174"/>
              <a:gd name="G3" fmla="+- 10800 0 0"/>
              <a:gd name="G4" fmla="+- 0 0 -4442423"/>
              <a:gd name="T0" fmla="*/ 360 256 1"/>
              <a:gd name="T1" fmla="*/ 0 256 1"/>
              <a:gd name="G5" fmla="+- G2 T0 T1"/>
              <a:gd name="G6" fmla="?: G2 G2 G5"/>
              <a:gd name="G7" fmla="+- 0 0 G6"/>
              <a:gd name="G8" fmla="+- 7710 0 0"/>
              <a:gd name="G9" fmla="+- 0 0 -6453174"/>
              <a:gd name="G10" fmla="+- 7710 0 2700"/>
              <a:gd name="G11" fmla="cos G10 -4442423"/>
              <a:gd name="G12" fmla="sin G10 -4442423"/>
              <a:gd name="G13" fmla="cos 13500 -4442423"/>
              <a:gd name="G14" fmla="sin 13500 -4442423"/>
              <a:gd name="G15" fmla="+- G11 10800 0"/>
              <a:gd name="G16" fmla="+- G12 10800 0"/>
              <a:gd name="G17" fmla="+- G13 10800 0"/>
              <a:gd name="G18" fmla="+- G14 10800 0"/>
              <a:gd name="G19" fmla="*/ 7710 1 2"/>
              <a:gd name="G20" fmla="+- G19 5400 0"/>
              <a:gd name="G21" fmla="cos G20 -4442423"/>
              <a:gd name="G22" fmla="sin G20 -4442423"/>
              <a:gd name="G23" fmla="+- G21 10800 0"/>
              <a:gd name="G24" fmla="+- G12 G23 G22"/>
              <a:gd name="G25" fmla="+- G22 G23 G11"/>
              <a:gd name="G26" fmla="cos 10800 -4442423"/>
              <a:gd name="G27" fmla="sin 10800 -4442423"/>
              <a:gd name="G28" fmla="cos 7710 -4442423"/>
              <a:gd name="G29" fmla="sin 7710 -4442423"/>
              <a:gd name="G30" fmla="+- G26 10800 0"/>
              <a:gd name="G31" fmla="+- G27 10800 0"/>
              <a:gd name="G32" fmla="+- G28 10800 0"/>
              <a:gd name="G33" fmla="+- G29 10800 0"/>
              <a:gd name="G34" fmla="+- G19 5400 0"/>
              <a:gd name="G35" fmla="cos G34 -6453174"/>
              <a:gd name="G36" fmla="sin G34 -6453174"/>
              <a:gd name="G37" fmla="+/ -6453174 -4442423 2"/>
              <a:gd name="T2" fmla="*/ 180 256 1"/>
              <a:gd name="T3" fmla="*/ 0 256 1"/>
              <a:gd name="G38" fmla="+- G37 T2 T3"/>
              <a:gd name="G39" fmla="?: G2 G37 G38"/>
              <a:gd name="G40" fmla="cos 10800 G39"/>
              <a:gd name="G41" fmla="sin 10800 G39"/>
              <a:gd name="G42" fmla="cos 7710 G39"/>
              <a:gd name="G43" fmla="sin 7710 G39"/>
              <a:gd name="G44" fmla="+- G40 10800 0"/>
              <a:gd name="G45" fmla="+- G41 10800 0"/>
              <a:gd name="G46" fmla="+- G42 10800 0"/>
              <a:gd name="G47" fmla="+- G43 10800 0"/>
              <a:gd name="G48" fmla="+- G35 10800 0"/>
              <a:gd name="G49" fmla="+- G36 10800 0"/>
              <a:gd name="T4" fmla="*/ 12092 w 21600"/>
              <a:gd name="T5" fmla="*/ 77 h 21600"/>
              <a:gd name="T6" fmla="*/ 9437 w 21600"/>
              <a:gd name="T7" fmla="*/ 1645 h 21600"/>
              <a:gd name="T8" fmla="*/ 11722 w 21600"/>
              <a:gd name="T9" fmla="*/ 3145 h 21600"/>
              <a:gd name="T10" fmla="*/ 15903 w 21600"/>
              <a:gd name="T11" fmla="*/ -1699 h 21600"/>
              <a:gd name="T12" fmla="*/ 18229 w 21600"/>
              <a:gd name="T13" fmla="*/ 3836 h 21600"/>
              <a:gd name="T14" fmla="*/ 12694 w 21600"/>
              <a:gd name="T15" fmla="*/ 6161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3714" y="3662"/>
                </a:moveTo>
                <a:cubicBezTo>
                  <a:pt x="12789" y="3284"/>
                  <a:pt x="11799" y="3090"/>
                  <a:pt x="10800" y="3090"/>
                </a:cubicBezTo>
                <a:cubicBezTo>
                  <a:pt x="10420" y="3089"/>
                  <a:pt x="10040" y="3118"/>
                  <a:pt x="9664" y="3174"/>
                </a:cubicBezTo>
                <a:lnTo>
                  <a:pt x="9209" y="117"/>
                </a:lnTo>
                <a:cubicBezTo>
                  <a:pt x="9736" y="39"/>
                  <a:pt x="10267" y="-1"/>
                  <a:pt x="10800" y="0"/>
                </a:cubicBezTo>
                <a:cubicBezTo>
                  <a:pt x="12200" y="0"/>
                  <a:pt x="13586" y="272"/>
                  <a:pt x="14883" y="801"/>
                </a:cubicBezTo>
                <a:lnTo>
                  <a:pt x="15903" y="-1699"/>
                </a:lnTo>
                <a:lnTo>
                  <a:pt x="18229" y="3836"/>
                </a:lnTo>
                <a:lnTo>
                  <a:pt x="12694" y="6161"/>
                </a:lnTo>
                <a:lnTo>
                  <a:pt x="13714" y="3662"/>
                </a:lnTo>
                <a:close/>
              </a:path>
            </a:pathLst>
          </a:custGeom>
          <a:solidFill>
            <a:srgbClr val="C0C0C0"/>
          </a:solidFill>
          <a:ln w="12700">
            <a:solidFill>
              <a:schemeClr val="tx1"/>
            </a:solidFill>
            <a:miter lim="800000"/>
            <a:headEnd/>
            <a:tailEnd/>
          </a:ln>
          <a:effectLst/>
        </p:spPr>
        <p:txBody>
          <a:bodyPr wrap="none" anchor="ctr"/>
          <a:lstStyle/>
          <a:p>
            <a:endParaRPr lang="hu-HU"/>
          </a:p>
        </p:txBody>
      </p:sp>
    </p:spTree>
  </p:cSld>
  <p:clrMapOvr>
    <a:masterClrMapping/>
  </p:clrMapOvr>
  <p:transition xmlns:p14="http://schemas.microsoft.com/office/powerpoint/2010/main">
    <p:zoom/>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79388" y="5300663"/>
            <a:ext cx="8785225" cy="1557337"/>
            <a:chOff x="113" y="3339"/>
            <a:chExt cx="5534" cy="981"/>
          </a:xfrm>
        </p:grpSpPr>
        <p:sp>
          <p:nvSpPr>
            <p:cNvPr id="101379" name="Rectangle 3"/>
            <p:cNvSpPr>
              <a:spLocks noChangeArrowheads="1"/>
            </p:cNvSpPr>
            <p:nvPr/>
          </p:nvSpPr>
          <p:spPr bwMode="auto">
            <a:xfrm>
              <a:off x="113" y="3339"/>
              <a:ext cx="5534" cy="981"/>
            </a:xfrm>
            <a:prstGeom prst="rect">
              <a:avLst/>
            </a:prstGeom>
            <a:solidFill>
              <a:schemeClr val="bg1"/>
            </a:solidFill>
            <a:ln w="9525">
              <a:noFill/>
              <a:miter lim="800000"/>
              <a:headEnd/>
              <a:tailEnd/>
            </a:ln>
            <a:effectLst/>
          </p:spPr>
          <p:txBody>
            <a:bodyPr wrap="none" anchor="ctr"/>
            <a:lstStyle/>
            <a:p>
              <a:endParaRPr lang="hu-HU"/>
            </a:p>
          </p:txBody>
        </p:sp>
        <p:sp>
          <p:nvSpPr>
            <p:cNvPr id="101380" name="Text Box 4"/>
            <p:cNvSpPr txBox="1">
              <a:spLocks noChangeArrowheads="1"/>
            </p:cNvSpPr>
            <p:nvPr/>
          </p:nvSpPr>
          <p:spPr bwMode="auto">
            <a:xfrm>
              <a:off x="3470" y="3430"/>
              <a:ext cx="362" cy="377"/>
            </a:xfrm>
            <a:prstGeom prst="rect">
              <a:avLst/>
            </a:prstGeom>
            <a:solidFill>
              <a:srgbClr val="B4B3D1"/>
            </a:solidFill>
            <a:ln w="19050">
              <a:solidFill>
                <a:schemeClr val="tx1"/>
              </a:solidFill>
              <a:miter lim="800000"/>
              <a:headEnd/>
              <a:tailEnd/>
            </a:ln>
            <a:effectLst/>
          </p:spPr>
          <p:txBody>
            <a:bodyPr>
              <a:spAutoFit/>
            </a:bodyPr>
            <a:lstStyle/>
            <a:p>
              <a:pPr>
                <a:spcBef>
                  <a:spcPct val="50000"/>
                </a:spcBef>
              </a:pPr>
              <a:r>
                <a:rPr lang="en-US" sz="3200" b="1">
                  <a:solidFill>
                    <a:schemeClr val="tx1"/>
                  </a:solidFill>
                  <a:sym typeface="Symbol" pitchFamily="18" charset="2"/>
                </a:rPr>
                <a:t></a:t>
              </a:r>
              <a:endParaRPr lang="en-US" sz="3200">
                <a:solidFill>
                  <a:schemeClr val="tx1"/>
                </a:solidFill>
              </a:endParaRPr>
            </a:p>
          </p:txBody>
        </p:sp>
        <p:sp>
          <p:nvSpPr>
            <p:cNvPr id="101381" name="Rectangle 5"/>
            <p:cNvSpPr>
              <a:spLocks noChangeArrowheads="1"/>
            </p:cNvSpPr>
            <p:nvPr/>
          </p:nvSpPr>
          <p:spPr bwMode="auto">
            <a:xfrm>
              <a:off x="1973" y="3430"/>
              <a:ext cx="1157" cy="362"/>
            </a:xfrm>
            <a:prstGeom prst="rect">
              <a:avLst/>
            </a:prstGeom>
            <a:solidFill>
              <a:schemeClr val="hlink"/>
            </a:solidFill>
            <a:ln w="76200">
              <a:solidFill>
                <a:srgbClr val="FF3300"/>
              </a:solidFill>
              <a:miter lim="800000"/>
              <a:headEnd/>
              <a:tailEnd/>
            </a:ln>
            <a:effectLst/>
          </p:spPr>
          <p:txBody>
            <a:bodyPr wrap="none" anchor="ctr"/>
            <a:lstStyle/>
            <a:p>
              <a:endParaRPr lang="hu-HU"/>
            </a:p>
          </p:txBody>
        </p:sp>
        <p:sp>
          <p:nvSpPr>
            <p:cNvPr id="101382" name="Text Box 6"/>
            <p:cNvSpPr txBox="1">
              <a:spLocks noChangeArrowheads="1"/>
            </p:cNvSpPr>
            <p:nvPr/>
          </p:nvSpPr>
          <p:spPr bwMode="auto">
            <a:xfrm>
              <a:off x="1973" y="3475"/>
              <a:ext cx="408" cy="288"/>
            </a:xfrm>
            <a:prstGeom prst="rect">
              <a:avLst/>
            </a:prstGeom>
            <a:noFill/>
            <a:ln w="9525">
              <a:noFill/>
              <a:miter lim="800000"/>
              <a:headEnd/>
              <a:tailEnd/>
            </a:ln>
            <a:effectLst/>
          </p:spPr>
          <p:txBody>
            <a:bodyPr>
              <a:spAutoFit/>
            </a:bodyPr>
            <a:lstStyle/>
            <a:p>
              <a:pPr>
                <a:spcBef>
                  <a:spcPct val="50000"/>
                </a:spcBef>
              </a:pPr>
              <a:r>
                <a:rPr lang="hu-HU">
                  <a:solidFill>
                    <a:schemeClr val="tx1"/>
                  </a:solidFill>
                  <a:latin typeface="Times New Roman" pitchFamily="18" charset="0"/>
                </a:rPr>
                <a:t>V</a:t>
              </a:r>
              <a:r>
                <a:rPr lang="hu-HU" baseline="-25000">
                  <a:solidFill>
                    <a:schemeClr val="tx1"/>
                  </a:solidFill>
                  <a:latin typeface="Times New Roman" pitchFamily="18" charset="0"/>
                </a:rPr>
                <a:t>33</a:t>
              </a:r>
              <a:endParaRPr lang="hu-HU">
                <a:solidFill>
                  <a:schemeClr val="tx1"/>
                </a:solidFill>
                <a:latin typeface="Times New Roman" pitchFamily="18" charset="0"/>
              </a:endParaRPr>
            </a:p>
          </p:txBody>
        </p:sp>
        <p:sp>
          <p:nvSpPr>
            <p:cNvPr id="101383" name="Text Box 7"/>
            <p:cNvSpPr txBox="1">
              <a:spLocks noChangeArrowheads="1"/>
            </p:cNvSpPr>
            <p:nvPr/>
          </p:nvSpPr>
          <p:spPr bwMode="auto">
            <a:xfrm>
              <a:off x="2426" y="3475"/>
              <a:ext cx="363" cy="288"/>
            </a:xfrm>
            <a:prstGeom prst="rect">
              <a:avLst/>
            </a:prstGeom>
            <a:noFill/>
            <a:ln w="9525">
              <a:noFill/>
              <a:miter lim="800000"/>
              <a:headEnd/>
              <a:tailEnd/>
            </a:ln>
            <a:effectLst/>
          </p:spPr>
          <p:txBody>
            <a:bodyPr>
              <a:spAutoFit/>
            </a:bodyPr>
            <a:lstStyle/>
            <a:p>
              <a:pPr>
                <a:spcBef>
                  <a:spcPct val="50000"/>
                </a:spcBef>
              </a:pPr>
              <a:r>
                <a:rPr lang="hu-HU">
                  <a:solidFill>
                    <a:schemeClr val="tx1"/>
                  </a:solidFill>
                  <a:latin typeface="Times New Roman" pitchFamily="18" charset="0"/>
                </a:rPr>
                <a:t>D</a:t>
              </a:r>
              <a:r>
                <a:rPr lang="hu-HU" baseline="-25000">
                  <a:solidFill>
                    <a:schemeClr val="tx1"/>
                  </a:solidFill>
                  <a:latin typeface="Times New Roman" pitchFamily="18" charset="0"/>
                </a:rPr>
                <a:t>3</a:t>
              </a:r>
              <a:endParaRPr lang="hu-HU">
                <a:solidFill>
                  <a:schemeClr val="tx1"/>
                </a:solidFill>
                <a:latin typeface="Times New Roman" pitchFamily="18" charset="0"/>
              </a:endParaRPr>
            </a:p>
          </p:txBody>
        </p:sp>
        <p:sp>
          <p:nvSpPr>
            <p:cNvPr id="101384" name="Text Box 8"/>
            <p:cNvSpPr txBox="1">
              <a:spLocks noChangeArrowheads="1"/>
            </p:cNvSpPr>
            <p:nvPr/>
          </p:nvSpPr>
          <p:spPr bwMode="auto">
            <a:xfrm>
              <a:off x="2744" y="3475"/>
              <a:ext cx="363" cy="288"/>
            </a:xfrm>
            <a:prstGeom prst="rect">
              <a:avLst/>
            </a:prstGeom>
            <a:noFill/>
            <a:ln w="9525">
              <a:noFill/>
              <a:miter lim="800000"/>
              <a:headEnd/>
              <a:tailEnd/>
            </a:ln>
            <a:effectLst/>
          </p:spPr>
          <p:txBody>
            <a:bodyPr>
              <a:spAutoFit/>
            </a:bodyPr>
            <a:lstStyle/>
            <a:p>
              <a:pPr>
                <a:spcBef>
                  <a:spcPct val="50000"/>
                </a:spcBef>
              </a:pPr>
              <a:r>
                <a:rPr lang="hu-HU">
                  <a:solidFill>
                    <a:schemeClr val="tx1"/>
                  </a:solidFill>
                  <a:latin typeface="Times New Roman" pitchFamily="18" charset="0"/>
                </a:rPr>
                <a:t>J</a:t>
              </a:r>
              <a:r>
                <a:rPr lang="hu-HU" baseline="-25000">
                  <a:solidFill>
                    <a:schemeClr val="tx1"/>
                  </a:solidFill>
                  <a:latin typeface="Times New Roman" pitchFamily="18" charset="0"/>
                </a:rPr>
                <a:t>2</a:t>
              </a:r>
              <a:endParaRPr lang="hu-HU">
                <a:solidFill>
                  <a:schemeClr val="tx1"/>
                </a:solidFill>
                <a:latin typeface="Times New Roman" pitchFamily="18" charset="0"/>
              </a:endParaRPr>
            </a:p>
          </p:txBody>
        </p:sp>
        <p:sp>
          <p:nvSpPr>
            <p:cNvPr id="101385" name="Line 9"/>
            <p:cNvSpPr>
              <a:spLocks noChangeShapeType="1"/>
            </p:cNvSpPr>
            <p:nvPr/>
          </p:nvSpPr>
          <p:spPr bwMode="auto">
            <a:xfrm>
              <a:off x="2381" y="3430"/>
              <a:ext cx="0" cy="363"/>
            </a:xfrm>
            <a:prstGeom prst="line">
              <a:avLst/>
            </a:prstGeom>
            <a:noFill/>
            <a:ln w="9525">
              <a:solidFill>
                <a:schemeClr val="tx1"/>
              </a:solidFill>
              <a:round/>
              <a:headEnd/>
              <a:tailEnd/>
            </a:ln>
            <a:effectLst/>
          </p:spPr>
          <p:txBody>
            <a:bodyPr/>
            <a:lstStyle/>
            <a:p>
              <a:endParaRPr lang="hu-HU"/>
            </a:p>
          </p:txBody>
        </p:sp>
        <p:sp>
          <p:nvSpPr>
            <p:cNvPr id="101386" name="Line 10"/>
            <p:cNvSpPr>
              <a:spLocks noChangeShapeType="1"/>
            </p:cNvSpPr>
            <p:nvPr/>
          </p:nvSpPr>
          <p:spPr bwMode="auto">
            <a:xfrm>
              <a:off x="2789" y="3430"/>
              <a:ext cx="0" cy="363"/>
            </a:xfrm>
            <a:prstGeom prst="line">
              <a:avLst/>
            </a:prstGeom>
            <a:noFill/>
            <a:ln w="9525">
              <a:solidFill>
                <a:schemeClr val="tx1"/>
              </a:solidFill>
              <a:round/>
              <a:headEnd/>
              <a:tailEnd/>
            </a:ln>
            <a:effectLst/>
          </p:spPr>
          <p:txBody>
            <a:bodyPr/>
            <a:lstStyle/>
            <a:p>
              <a:endParaRPr lang="hu-HU"/>
            </a:p>
          </p:txBody>
        </p:sp>
        <p:sp>
          <p:nvSpPr>
            <p:cNvPr id="101387" name="Text Box 11"/>
            <p:cNvSpPr txBox="1">
              <a:spLocks noChangeArrowheads="1"/>
            </p:cNvSpPr>
            <p:nvPr/>
          </p:nvSpPr>
          <p:spPr bwMode="auto">
            <a:xfrm>
              <a:off x="204" y="3521"/>
              <a:ext cx="1451" cy="288"/>
            </a:xfrm>
            <a:prstGeom prst="rect">
              <a:avLst/>
            </a:prstGeom>
            <a:solidFill>
              <a:schemeClr val="bg1"/>
            </a:solidFill>
            <a:ln w="9525">
              <a:noFill/>
              <a:miter lim="800000"/>
              <a:headEnd/>
              <a:tailEnd/>
            </a:ln>
            <a:effectLst/>
          </p:spPr>
          <p:txBody>
            <a:bodyPr>
              <a:spAutoFit/>
            </a:bodyPr>
            <a:lstStyle/>
            <a:p>
              <a:pPr>
                <a:spcBef>
                  <a:spcPct val="50000"/>
                </a:spcBef>
              </a:pPr>
              <a:r>
                <a:rPr lang="hu-HU">
                  <a:solidFill>
                    <a:schemeClr val="tx1"/>
                  </a:solidFill>
                </a:rPr>
                <a:t>B sejt mRNS</a:t>
              </a:r>
            </a:p>
          </p:txBody>
        </p:sp>
        <p:sp>
          <p:nvSpPr>
            <p:cNvPr id="101388" name="Freeform 12"/>
            <p:cNvSpPr>
              <a:spLocks/>
            </p:cNvSpPr>
            <p:nvPr/>
          </p:nvSpPr>
          <p:spPr bwMode="auto">
            <a:xfrm>
              <a:off x="3152" y="3657"/>
              <a:ext cx="318" cy="1"/>
            </a:xfrm>
            <a:custGeom>
              <a:avLst/>
              <a:gdLst/>
              <a:ahLst/>
              <a:cxnLst>
                <a:cxn ang="0">
                  <a:pos x="0" y="0"/>
                </a:cxn>
                <a:cxn ang="0">
                  <a:pos x="318" y="0"/>
                </a:cxn>
              </a:cxnLst>
              <a:rect l="0" t="0" r="r" b="b"/>
              <a:pathLst>
                <a:path w="318" h="1">
                  <a:moveTo>
                    <a:pt x="0" y="0"/>
                  </a:moveTo>
                  <a:cubicBezTo>
                    <a:pt x="132" y="0"/>
                    <a:pt x="265" y="0"/>
                    <a:pt x="318" y="0"/>
                  </a:cubicBezTo>
                </a:path>
              </a:pathLst>
            </a:custGeom>
            <a:noFill/>
            <a:ln w="19050" cmpd="sng">
              <a:solidFill>
                <a:schemeClr val="tx1"/>
              </a:solidFill>
              <a:round/>
              <a:headEnd/>
              <a:tailEnd/>
            </a:ln>
            <a:effectLst/>
          </p:spPr>
          <p:txBody>
            <a:bodyPr/>
            <a:lstStyle/>
            <a:p>
              <a:endParaRPr lang="hu-HU"/>
            </a:p>
          </p:txBody>
        </p:sp>
      </p:grpSp>
      <p:sp>
        <p:nvSpPr>
          <p:cNvPr id="101389" name="Rectangle 13"/>
          <p:cNvSpPr>
            <a:spLocks noChangeArrowheads="1"/>
          </p:cNvSpPr>
          <p:nvPr/>
        </p:nvSpPr>
        <p:spPr bwMode="auto">
          <a:xfrm>
            <a:off x="0" y="188913"/>
            <a:ext cx="9144000" cy="1138773"/>
          </a:xfrm>
          <a:prstGeom prst="rect">
            <a:avLst/>
          </a:prstGeom>
          <a:noFill/>
          <a:ln w="9525">
            <a:noFill/>
            <a:miter lim="800000"/>
            <a:headEnd/>
            <a:tailEnd/>
          </a:ln>
          <a:effectLst/>
        </p:spPr>
        <p:txBody>
          <a:bodyPr>
            <a:spAutoFit/>
          </a:bodyPr>
          <a:lstStyle/>
          <a:p>
            <a:pPr>
              <a:spcBef>
                <a:spcPct val="50000"/>
              </a:spcBef>
            </a:pPr>
            <a:r>
              <a:rPr lang="hu-HU" sz="3200" b="1" dirty="0" smtClean="0">
                <a:solidFill>
                  <a:schemeClr val="bg1"/>
                </a:solidFill>
              </a:rPr>
              <a:t>       Génátrendeződés    (</a:t>
            </a:r>
            <a:r>
              <a:rPr lang="hu-HU" sz="3200" b="1" dirty="0">
                <a:solidFill>
                  <a:schemeClr val="bg1"/>
                </a:solidFill>
              </a:rPr>
              <a:t>csontvelőben)</a:t>
            </a:r>
            <a:endParaRPr lang="en-US" sz="3200" b="1" dirty="0">
              <a:solidFill>
                <a:schemeClr val="bg1"/>
              </a:solidFill>
            </a:endParaRPr>
          </a:p>
          <a:p>
            <a:pPr>
              <a:spcBef>
                <a:spcPct val="50000"/>
              </a:spcBef>
            </a:pPr>
            <a:r>
              <a:rPr lang="en-US" dirty="0">
                <a:solidFill>
                  <a:schemeClr val="bg1"/>
                </a:solidFill>
              </a:rPr>
              <a:t>DNS </a:t>
            </a:r>
            <a:r>
              <a:rPr lang="en-US" dirty="0" err="1">
                <a:solidFill>
                  <a:schemeClr val="bg1"/>
                </a:solidFill>
              </a:rPr>
              <a:t>szinten</a:t>
            </a:r>
            <a:r>
              <a:rPr lang="en-US" dirty="0">
                <a:solidFill>
                  <a:schemeClr val="bg1"/>
                </a:solidFill>
              </a:rPr>
              <a:t> a B-</a:t>
            </a:r>
            <a:r>
              <a:rPr lang="en-US" dirty="0" err="1">
                <a:solidFill>
                  <a:schemeClr val="bg1"/>
                </a:solidFill>
              </a:rPr>
              <a:t>sejt</a:t>
            </a:r>
            <a:r>
              <a:rPr lang="en-US" dirty="0">
                <a:solidFill>
                  <a:schemeClr val="bg1"/>
                </a:solidFill>
              </a:rPr>
              <a:t> receptor </a:t>
            </a:r>
            <a:r>
              <a:rPr lang="en-US" dirty="0" err="1">
                <a:solidFill>
                  <a:schemeClr val="bg1"/>
                </a:solidFill>
              </a:rPr>
              <a:t>kódoló</a:t>
            </a:r>
            <a:r>
              <a:rPr lang="en-US" dirty="0">
                <a:solidFill>
                  <a:schemeClr val="bg1"/>
                </a:solidFill>
              </a:rPr>
              <a:t> </a:t>
            </a:r>
            <a:r>
              <a:rPr lang="en-US" dirty="0" err="1">
                <a:solidFill>
                  <a:schemeClr val="bg1"/>
                </a:solidFill>
              </a:rPr>
              <a:t>régióban</a:t>
            </a:r>
            <a:endParaRPr lang="en-US" dirty="0">
              <a:solidFill>
                <a:schemeClr val="bg1"/>
              </a:solidFill>
            </a:endParaRPr>
          </a:p>
        </p:txBody>
      </p:sp>
      <p:graphicFrame>
        <p:nvGraphicFramePr>
          <p:cNvPr id="101390" name="Object 14"/>
          <p:cNvGraphicFramePr>
            <a:graphicFrameLocks noChangeAspect="1"/>
          </p:cNvGraphicFramePr>
          <p:nvPr/>
        </p:nvGraphicFramePr>
        <p:xfrm>
          <a:off x="179388" y="1341438"/>
          <a:ext cx="8785225" cy="3924300"/>
        </p:xfrm>
        <a:graphic>
          <a:graphicData uri="http://schemas.openxmlformats.org/presentationml/2006/ole">
            <mc:AlternateContent xmlns:mc="http://schemas.openxmlformats.org/markup-compatibility/2006">
              <mc:Choice xmlns:v="urn:schemas-microsoft-com:vml" Requires="v">
                <p:oleObj spid="_x0000_s101391" name="Image" r:id="rId3" imgW="11779739" imgH="5235439" progId="">
                  <p:embed/>
                </p:oleObj>
              </mc:Choice>
              <mc:Fallback>
                <p:oleObj name="Image" r:id="rId3" imgW="11779739" imgH="5235439"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l="502"/>
                      <a:stretch>
                        <a:fillRect/>
                      </a:stretch>
                    </p:blipFill>
                    <p:spPr bwMode="auto">
                      <a:xfrm>
                        <a:off x="179388" y="1341438"/>
                        <a:ext cx="8785225" cy="392430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1391" name="Rectangle 15"/>
          <p:cNvSpPr>
            <a:spLocks noChangeArrowheads="1"/>
          </p:cNvSpPr>
          <p:nvPr/>
        </p:nvSpPr>
        <p:spPr bwMode="auto">
          <a:xfrm>
            <a:off x="1401763" y="4797425"/>
            <a:ext cx="6411912" cy="457200"/>
          </a:xfrm>
          <a:prstGeom prst="rect">
            <a:avLst/>
          </a:prstGeom>
          <a:noFill/>
          <a:ln w="9525">
            <a:noFill/>
            <a:miter lim="800000"/>
            <a:headEnd/>
            <a:tailEnd/>
          </a:ln>
          <a:effectLst/>
        </p:spPr>
        <p:txBody>
          <a:bodyPr wrap="none">
            <a:spAutoFit/>
          </a:bodyPr>
          <a:lstStyle/>
          <a:p>
            <a:pPr>
              <a:spcBef>
                <a:spcPct val="50000"/>
              </a:spcBef>
            </a:pPr>
            <a:r>
              <a:rPr lang="hu-HU" b="1">
                <a:solidFill>
                  <a:srgbClr val="000066"/>
                </a:solidFill>
              </a:rPr>
              <a:t>Átrendeződés a nehéz és könnyű láncon is</a:t>
            </a:r>
            <a:endParaRPr lang="en-US" b="1">
              <a:solidFill>
                <a:srgbClr val="000066"/>
              </a:solidFill>
            </a:endParaRPr>
          </a:p>
        </p:txBody>
      </p:sp>
      <p:sp>
        <p:nvSpPr>
          <p:cNvPr id="101392" name="Rectangle 16"/>
          <p:cNvSpPr>
            <a:spLocks noChangeArrowheads="1"/>
          </p:cNvSpPr>
          <p:nvPr/>
        </p:nvSpPr>
        <p:spPr bwMode="auto">
          <a:xfrm>
            <a:off x="1682750" y="1989138"/>
            <a:ext cx="4800600" cy="431800"/>
          </a:xfrm>
          <a:prstGeom prst="rect">
            <a:avLst/>
          </a:prstGeom>
          <a:solidFill>
            <a:schemeClr val="hlink"/>
          </a:solidFill>
          <a:ln w="76200">
            <a:solidFill>
              <a:srgbClr val="FF3300"/>
            </a:solidFill>
            <a:miter lim="800000"/>
            <a:headEnd/>
            <a:tailEnd/>
          </a:ln>
          <a:effectLst/>
        </p:spPr>
        <p:txBody>
          <a:bodyPr wrap="none" anchor="ctr"/>
          <a:lstStyle/>
          <a:p>
            <a:r>
              <a:rPr lang="hu-HU">
                <a:solidFill>
                  <a:schemeClr val="tx1"/>
                </a:solidFill>
              </a:rPr>
              <a:t>Variábilis régió</a:t>
            </a:r>
          </a:p>
        </p:txBody>
      </p:sp>
      <p:sp>
        <p:nvSpPr>
          <p:cNvPr id="101393" name="Line 17"/>
          <p:cNvSpPr>
            <a:spLocks noChangeShapeType="1"/>
          </p:cNvSpPr>
          <p:nvPr/>
        </p:nvSpPr>
        <p:spPr bwMode="auto">
          <a:xfrm>
            <a:off x="2874963" y="3303588"/>
            <a:ext cx="536575" cy="720725"/>
          </a:xfrm>
          <a:prstGeom prst="line">
            <a:avLst/>
          </a:prstGeom>
          <a:noFill/>
          <a:ln w="76200">
            <a:solidFill>
              <a:srgbClr val="FF3300"/>
            </a:solidFill>
            <a:round/>
            <a:headEnd/>
            <a:tailEnd type="triangle" w="med" len="med"/>
          </a:ln>
          <a:effectLst/>
        </p:spPr>
        <p:txBody>
          <a:bodyPr/>
          <a:lstStyle/>
          <a:p>
            <a:endParaRPr lang="hu-HU"/>
          </a:p>
        </p:txBody>
      </p:sp>
      <p:sp>
        <p:nvSpPr>
          <p:cNvPr id="101394" name="Line 18"/>
          <p:cNvSpPr>
            <a:spLocks noChangeShapeType="1"/>
          </p:cNvSpPr>
          <p:nvPr/>
        </p:nvSpPr>
        <p:spPr bwMode="auto">
          <a:xfrm flipH="1">
            <a:off x="4059238" y="3303588"/>
            <a:ext cx="647700" cy="720725"/>
          </a:xfrm>
          <a:prstGeom prst="line">
            <a:avLst/>
          </a:prstGeom>
          <a:noFill/>
          <a:ln w="76200">
            <a:solidFill>
              <a:srgbClr val="FF3300"/>
            </a:solidFill>
            <a:round/>
            <a:headEnd/>
            <a:tailEnd type="triangle" w="med" len="med"/>
          </a:ln>
          <a:effectLst/>
        </p:spPr>
        <p:txBody>
          <a:bodyPr/>
          <a:lstStyle/>
          <a:p>
            <a:endParaRPr lang="hu-HU"/>
          </a:p>
        </p:txBody>
      </p:sp>
      <p:sp>
        <p:nvSpPr>
          <p:cNvPr id="101395" name="Line 19"/>
          <p:cNvSpPr>
            <a:spLocks noChangeShapeType="1"/>
          </p:cNvSpPr>
          <p:nvPr/>
        </p:nvSpPr>
        <p:spPr bwMode="auto">
          <a:xfrm flipH="1">
            <a:off x="4635500" y="3303588"/>
            <a:ext cx="1295400" cy="720725"/>
          </a:xfrm>
          <a:prstGeom prst="line">
            <a:avLst/>
          </a:prstGeom>
          <a:noFill/>
          <a:ln w="76200">
            <a:solidFill>
              <a:srgbClr val="FF3300"/>
            </a:solidFill>
            <a:round/>
            <a:headEnd/>
            <a:tailEnd type="triangle" w="med" len="med"/>
          </a:ln>
          <a:effectLst/>
        </p:spPr>
        <p:txBody>
          <a:bodyPr/>
          <a:lstStyle/>
          <a:p>
            <a:endParaRPr lang="hu-HU"/>
          </a:p>
        </p:txBody>
      </p:sp>
      <p:sp>
        <p:nvSpPr>
          <p:cNvPr id="101396" name="Rectangle 20"/>
          <p:cNvSpPr>
            <a:spLocks noChangeArrowheads="1"/>
          </p:cNvSpPr>
          <p:nvPr/>
        </p:nvSpPr>
        <p:spPr bwMode="auto">
          <a:xfrm>
            <a:off x="1692275" y="2709863"/>
            <a:ext cx="2438400" cy="593725"/>
          </a:xfrm>
          <a:prstGeom prst="rect">
            <a:avLst/>
          </a:prstGeom>
          <a:noFill/>
          <a:ln w="76200">
            <a:solidFill>
              <a:srgbClr val="FF3300"/>
            </a:solidFill>
            <a:miter lim="800000"/>
            <a:headEnd/>
            <a:tailEnd/>
          </a:ln>
          <a:effectLst/>
        </p:spPr>
        <p:txBody>
          <a:bodyPr wrap="none" anchor="ctr"/>
          <a:lstStyle/>
          <a:p>
            <a:endParaRPr lang="hu-HU"/>
          </a:p>
        </p:txBody>
      </p:sp>
      <p:sp>
        <p:nvSpPr>
          <p:cNvPr id="101397" name="Rectangle 21"/>
          <p:cNvSpPr>
            <a:spLocks noChangeArrowheads="1"/>
          </p:cNvSpPr>
          <p:nvPr/>
        </p:nvSpPr>
        <p:spPr bwMode="auto">
          <a:xfrm>
            <a:off x="4376738" y="2686050"/>
            <a:ext cx="762000" cy="617538"/>
          </a:xfrm>
          <a:prstGeom prst="rect">
            <a:avLst/>
          </a:prstGeom>
          <a:noFill/>
          <a:ln w="76200">
            <a:solidFill>
              <a:srgbClr val="FF3300"/>
            </a:solidFill>
            <a:miter lim="800000"/>
            <a:headEnd/>
            <a:tailEnd/>
          </a:ln>
          <a:effectLst/>
        </p:spPr>
        <p:txBody>
          <a:bodyPr wrap="none" anchor="ctr"/>
          <a:lstStyle/>
          <a:p>
            <a:endParaRPr lang="hu-HU"/>
          </a:p>
        </p:txBody>
      </p:sp>
      <p:sp>
        <p:nvSpPr>
          <p:cNvPr id="101398" name="Rectangle 22"/>
          <p:cNvSpPr>
            <a:spLocks noChangeArrowheads="1"/>
          </p:cNvSpPr>
          <p:nvPr/>
        </p:nvSpPr>
        <p:spPr bwMode="auto">
          <a:xfrm>
            <a:off x="5453063" y="2686050"/>
            <a:ext cx="838200" cy="617538"/>
          </a:xfrm>
          <a:prstGeom prst="rect">
            <a:avLst/>
          </a:prstGeom>
          <a:noFill/>
          <a:ln w="76200">
            <a:solidFill>
              <a:srgbClr val="FF3300"/>
            </a:solidFill>
            <a:miter lim="800000"/>
            <a:headEnd/>
            <a:tailEnd/>
          </a:ln>
          <a:effectLst/>
        </p:spPr>
        <p:txBody>
          <a:bodyPr wrap="none" anchor="ctr"/>
          <a:lstStyle/>
          <a:p>
            <a:endParaRPr lang="hu-HU"/>
          </a:p>
        </p:txBody>
      </p:sp>
      <p:sp>
        <p:nvSpPr>
          <p:cNvPr id="101399" name="Rectangle 23"/>
          <p:cNvSpPr>
            <a:spLocks noChangeArrowheads="1"/>
          </p:cNvSpPr>
          <p:nvPr/>
        </p:nvSpPr>
        <p:spPr bwMode="auto">
          <a:xfrm>
            <a:off x="3086100" y="4024313"/>
            <a:ext cx="1836738" cy="574675"/>
          </a:xfrm>
          <a:prstGeom prst="rect">
            <a:avLst/>
          </a:prstGeom>
          <a:noFill/>
          <a:ln w="76200">
            <a:solidFill>
              <a:srgbClr val="FF3300"/>
            </a:solidFill>
            <a:miter lim="800000"/>
            <a:headEnd/>
            <a:tailEnd/>
          </a:ln>
          <a:effectLst/>
        </p:spPr>
        <p:txBody>
          <a:bodyPr wrap="none" anchor="ctr"/>
          <a:lstStyle/>
          <a:p>
            <a:endParaRPr lang="hu-HU"/>
          </a:p>
        </p:txBody>
      </p:sp>
      <p:grpSp>
        <p:nvGrpSpPr>
          <p:cNvPr id="3" name="Group 24"/>
          <p:cNvGrpSpPr>
            <a:grpSpLocks/>
          </p:cNvGrpSpPr>
          <p:nvPr/>
        </p:nvGrpSpPr>
        <p:grpSpPr bwMode="auto">
          <a:xfrm>
            <a:off x="6578600" y="2655888"/>
            <a:ext cx="2160588" cy="647700"/>
            <a:chOff x="4059" y="1752"/>
            <a:chExt cx="1361" cy="408"/>
          </a:xfrm>
        </p:grpSpPr>
        <p:sp>
          <p:nvSpPr>
            <p:cNvPr id="101401" name="Rectangle 25"/>
            <p:cNvSpPr>
              <a:spLocks noChangeArrowheads="1"/>
            </p:cNvSpPr>
            <p:nvPr/>
          </p:nvSpPr>
          <p:spPr bwMode="auto">
            <a:xfrm>
              <a:off x="4059" y="1752"/>
              <a:ext cx="1361" cy="406"/>
            </a:xfrm>
            <a:prstGeom prst="rect">
              <a:avLst/>
            </a:prstGeom>
            <a:solidFill>
              <a:srgbClr val="B4B3D1"/>
            </a:solidFill>
            <a:ln w="9525">
              <a:solidFill>
                <a:schemeClr val="tx1"/>
              </a:solidFill>
              <a:miter lim="800000"/>
              <a:headEnd/>
              <a:tailEnd/>
            </a:ln>
            <a:effectLst/>
          </p:spPr>
          <p:txBody>
            <a:bodyPr wrap="none" anchor="ctr"/>
            <a:lstStyle/>
            <a:p>
              <a:endParaRPr lang="hu-HU"/>
            </a:p>
          </p:txBody>
        </p:sp>
        <p:sp>
          <p:nvSpPr>
            <p:cNvPr id="101402" name="Text Box 26"/>
            <p:cNvSpPr txBox="1">
              <a:spLocks noChangeArrowheads="1"/>
            </p:cNvSpPr>
            <p:nvPr/>
          </p:nvSpPr>
          <p:spPr bwMode="auto">
            <a:xfrm>
              <a:off x="4059" y="1752"/>
              <a:ext cx="272" cy="365"/>
            </a:xfrm>
            <a:prstGeom prst="rect">
              <a:avLst/>
            </a:prstGeom>
            <a:noFill/>
            <a:ln w="9525">
              <a:noFill/>
              <a:miter lim="800000"/>
              <a:headEnd/>
              <a:tailEnd/>
            </a:ln>
            <a:effectLst/>
          </p:spPr>
          <p:txBody>
            <a:bodyPr>
              <a:spAutoFit/>
            </a:bodyPr>
            <a:lstStyle/>
            <a:p>
              <a:pPr algn="l">
                <a:spcBef>
                  <a:spcPct val="50000"/>
                </a:spcBef>
              </a:pPr>
              <a:r>
                <a:rPr lang="en-US" sz="3200" b="1">
                  <a:solidFill>
                    <a:schemeClr val="tx1"/>
                  </a:solidFill>
                  <a:sym typeface="Symbol" pitchFamily="18" charset="2"/>
                </a:rPr>
                <a:t></a:t>
              </a:r>
              <a:endParaRPr lang="en-US" sz="3200">
                <a:solidFill>
                  <a:schemeClr val="tx1"/>
                </a:solidFill>
              </a:endParaRPr>
            </a:p>
          </p:txBody>
        </p:sp>
        <p:sp>
          <p:nvSpPr>
            <p:cNvPr id="101403" name="Text Box 27"/>
            <p:cNvSpPr txBox="1">
              <a:spLocks noChangeArrowheads="1"/>
            </p:cNvSpPr>
            <p:nvPr/>
          </p:nvSpPr>
          <p:spPr bwMode="auto">
            <a:xfrm>
              <a:off x="4376" y="1827"/>
              <a:ext cx="272" cy="288"/>
            </a:xfrm>
            <a:prstGeom prst="rect">
              <a:avLst/>
            </a:prstGeom>
            <a:noFill/>
            <a:ln w="9525">
              <a:noFill/>
              <a:miter lim="800000"/>
              <a:headEnd/>
              <a:tailEnd/>
            </a:ln>
            <a:effectLst/>
          </p:spPr>
          <p:txBody>
            <a:bodyPr>
              <a:spAutoFit/>
            </a:bodyPr>
            <a:lstStyle/>
            <a:p>
              <a:pPr algn="l">
                <a:spcBef>
                  <a:spcPct val="50000"/>
                </a:spcBef>
              </a:pPr>
              <a:r>
                <a:rPr lang="en-US" b="1">
                  <a:solidFill>
                    <a:schemeClr val="tx1"/>
                  </a:solidFill>
                  <a:sym typeface="Symbol" pitchFamily="18" charset="2"/>
                </a:rPr>
                <a:t></a:t>
              </a:r>
              <a:endParaRPr lang="en-US">
                <a:solidFill>
                  <a:schemeClr val="tx1"/>
                </a:solidFill>
                <a:sym typeface="Symbol" pitchFamily="18" charset="2"/>
              </a:endParaRPr>
            </a:p>
          </p:txBody>
        </p:sp>
        <p:sp>
          <p:nvSpPr>
            <p:cNvPr id="101404" name="Text Box 28"/>
            <p:cNvSpPr txBox="1">
              <a:spLocks noChangeArrowheads="1"/>
            </p:cNvSpPr>
            <p:nvPr/>
          </p:nvSpPr>
          <p:spPr bwMode="auto">
            <a:xfrm>
              <a:off x="4603" y="1827"/>
              <a:ext cx="272" cy="288"/>
            </a:xfrm>
            <a:prstGeom prst="rect">
              <a:avLst/>
            </a:prstGeom>
            <a:noFill/>
            <a:ln w="9525">
              <a:noFill/>
              <a:miter lim="800000"/>
              <a:headEnd/>
              <a:tailEnd/>
            </a:ln>
            <a:effectLst/>
          </p:spPr>
          <p:txBody>
            <a:bodyPr>
              <a:spAutoFit/>
            </a:bodyPr>
            <a:lstStyle/>
            <a:p>
              <a:pPr algn="l">
                <a:spcBef>
                  <a:spcPct val="50000"/>
                </a:spcBef>
              </a:pPr>
              <a:r>
                <a:rPr lang="en-US" b="1">
                  <a:solidFill>
                    <a:schemeClr val="tx1"/>
                  </a:solidFill>
                  <a:sym typeface="Symbol" pitchFamily="18" charset="2"/>
                </a:rPr>
                <a:t></a:t>
              </a:r>
              <a:endParaRPr lang="en-US">
                <a:solidFill>
                  <a:schemeClr val="tx1"/>
                </a:solidFill>
                <a:sym typeface="Symbol" pitchFamily="18" charset="2"/>
              </a:endParaRPr>
            </a:p>
          </p:txBody>
        </p:sp>
        <p:sp>
          <p:nvSpPr>
            <p:cNvPr id="101405" name="Text Box 29"/>
            <p:cNvSpPr txBox="1">
              <a:spLocks noChangeArrowheads="1"/>
            </p:cNvSpPr>
            <p:nvPr/>
          </p:nvSpPr>
          <p:spPr bwMode="auto">
            <a:xfrm>
              <a:off x="4829" y="1827"/>
              <a:ext cx="272" cy="288"/>
            </a:xfrm>
            <a:prstGeom prst="rect">
              <a:avLst/>
            </a:prstGeom>
            <a:noFill/>
            <a:ln w="9525">
              <a:noFill/>
              <a:miter lim="800000"/>
              <a:headEnd/>
              <a:tailEnd/>
            </a:ln>
            <a:effectLst/>
          </p:spPr>
          <p:txBody>
            <a:bodyPr>
              <a:spAutoFit/>
            </a:bodyPr>
            <a:lstStyle/>
            <a:p>
              <a:pPr algn="l">
                <a:spcBef>
                  <a:spcPct val="50000"/>
                </a:spcBef>
              </a:pPr>
              <a:r>
                <a:rPr lang="en-US" b="1">
                  <a:solidFill>
                    <a:schemeClr val="tx1"/>
                  </a:solidFill>
                  <a:sym typeface="Symbol" pitchFamily="18" charset="2"/>
                </a:rPr>
                <a:t></a:t>
              </a:r>
              <a:endParaRPr lang="en-US">
                <a:solidFill>
                  <a:schemeClr val="tx1"/>
                </a:solidFill>
                <a:sym typeface="Symbol" pitchFamily="18" charset="2"/>
              </a:endParaRPr>
            </a:p>
          </p:txBody>
        </p:sp>
        <p:sp>
          <p:nvSpPr>
            <p:cNvPr id="101406" name="Text Box 30"/>
            <p:cNvSpPr txBox="1">
              <a:spLocks noChangeArrowheads="1"/>
            </p:cNvSpPr>
            <p:nvPr/>
          </p:nvSpPr>
          <p:spPr bwMode="auto">
            <a:xfrm>
              <a:off x="5102" y="1825"/>
              <a:ext cx="272" cy="288"/>
            </a:xfrm>
            <a:prstGeom prst="rect">
              <a:avLst/>
            </a:prstGeom>
            <a:noFill/>
            <a:ln w="9525">
              <a:noFill/>
              <a:miter lim="800000"/>
              <a:headEnd/>
              <a:tailEnd/>
            </a:ln>
            <a:effectLst/>
          </p:spPr>
          <p:txBody>
            <a:bodyPr>
              <a:spAutoFit/>
            </a:bodyPr>
            <a:lstStyle/>
            <a:p>
              <a:pPr algn="l">
                <a:spcBef>
                  <a:spcPct val="50000"/>
                </a:spcBef>
              </a:pPr>
              <a:r>
                <a:rPr lang="en-US" b="1">
                  <a:solidFill>
                    <a:schemeClr val="tx1"/>
                  </a:solidFill>
                  <a:sym typeface="Symbol" pitchFamily="18" charset="2"/>
                </a:rPr>
                <a:t></a:t>
              </a:r>
              <a:endParaRPr lang="en-US">
                <a:solidFill>
                  <a:schemeClr val="tx1"/>
                </a:solidFill>
                <a:sym typeface="Symbol" pitchFamily="18" charset="2"/>
              </a:endParaRPr>
            </a:p>
          </p:txBody>
        </p:sp>
        <p:sp>
          <p:nvSpPr>
            <p:cNvPr id="101407" name="Line 31"/>
            <p:cNvSpPr>
              <a:spLocks noChangeShapeType="1"/>
            </p:cNvSpPr>
            <p:nvPr/>
          </p:nvSpPr>
          <p:spPr bwMode="auto">
            <a:xfrm>
              <a:off x="4377" y="1752"/>
              <a:ext cx="0" cy="408"/>
            </a:xfrm>
            <a:prstGeom prst="line">
              <a:avLst/>
            </a:prstGeom>
            <a:noFill/>
            <a:ln w="9525">
              <a:solidFill>
                <a:schemeClr val="tx1"/>
              </a:solidFill>
              <a:round/>
              <a:headEnd/>
              <a:tailEnd/>
            </a:ln>
            <a:effectLst/>
          </p:spPr>
          <p:txBody>
            <a:bodyPr/>
            <a:lstStyle/>
            <a:p>
              <a:endParaRPr lang="hu-HU"/>
            </a:p>
          </p:txBody>
        </p:sp>
        <p:sp>
          <p:nvSpPr>
            <p:cNvPr id="101408" name="Line 32"/>
            <p:cNvSpPr>
              <a:spLocks noChangeShapeType="1"/>
            </p:cNvSpPr>
            <p:nvPr/>
          </p:nvSpPr>
          <p:spPr bwMode="auto">
            <a:xfrm>
              <a:off x="4604" y="1752"/>
              <a:ext cx="0" cy="408"/>
            </a:xfrm>
            <a:prstGeom prst="line">
              <a:avLst/>
            </a:prstGeom>
            <a:noFill/>
            <a:ln w="9525">
              <a:solidFill>
                <a:schemeClr val="tx1"/>
              </a:solidFill>
              <a:round/>
              <a:headEnd/>
              <a:tailEnd/>
            </a:ln>
            <a:effectLst/>
          </p:spPr>
          <p:txBody>
            <a:bodyPr/>
            <a:lstStyle/>
            <a:p>
              <a:endParaRPr lang="hu-HU"/>
            </a:p>
          </p:txBody>
        </p:sp>
        <p:sp>
          <p:nvSpPr>
            <p:cNvPr id="101409" name="Line 33"/>
            <p:cNvSpPr>
              <a:spLocks noChangeShapeType="1"/>
            </p:cNvSpPr>
            <p:nvPr/>
          </p:nvSpPr>
          <p:spPr bwMode="auto">
            <a:xfrm>
              <a:off x="4830" y="1752"/>
              <a:ext cx="0" cy="408"/>
            </a:xfrm>
            <a:prstGeom prst="line">
              <a:avLst/>
            </a:prstGeom>
            <a:noFill/>
            <a:ln w="9525">
              <a:solidFill>
                <a:schemeClr val="tx1"/>
              </a:solidFill>
              <a:round/>
              <a:headEnd/>
              <a:tailEnd/>
            </a:ln>
            <a:effectLst/>
          </p:spPr>
          <p:txBody>
            <a:bodyPr/>
            <a:lstStyle/>
            <a:p>
              <a:endParaRPr lang="hu-HU"/>
            </a:p>
          </p:txBody>
        </p:sp>
        <p:sp>
          <p:nvSpPr>
            <p:cNvPr id="101410" name="Line 34"/>
            <p:cNvSpPr>
              <a:spLocks noChangeShapeType="1"/>
            </p:cNvSpPr>
            <p:nvPr/>
          </p:nvSpPr>
          <p:spPr bwMode="auto">
            <a:xfrm>
              <a:off x="5103" y="1752"/>
              <a:ext cx="0" cy="408"/>
            </a:xfrm>
            <a:prstGeom prst="line">
              <a:avLst/>
            </a:prstGeom>
            <a:noFill/>
            <a:ln w="9525">
              <a:solidFill>
                <a:schemeClr val="tx1"/>
              </a:solidFill>
              <a:round/>
              <a:headEnd/>
              <a:tailEnd/>
            </a:ln>
            <a:effectLst/>
          </p:spPr>
          <p:txBody>
            <a:bodyPr/>
            <a:lstStyle/>
            <a:p>
              <a:endParaRPr lang="hu-HU"/>
            </a:p>
          </p:txBody>
        </p:sp>
      </p:grpSp>
      <p:grpSp>
        <p:nvGrpSpPr>
          <p:cNvPr id="4" name="Group 35"/>
          <p:cNvGrpSpPr>
            <a:grpSpLocks/>
          </p:cNvGrpSpPr>
          <p:nvPr/>
        </p:nvGrpSpPr>
        <p:grpSpPr bwMode="auto">
          <a:xfrm>
            <a:off x="5427663" y="4024313"/>
            <a:ext cx="2160587" cy="647700"/>
            <a:chOff x="4059" y="1752"/>
            <a:chExt cx="1361" cy="408"/>
          </a:xfrm>
        </p:grpSpPr>
        <p:sp>
          <p:nvSpPr>
            <p:cNvPr id="101412" name="Rectangle 36"/>
            <p:cNvSpPr>
              <a:spLocks noChangeArrowheads="1"/>
            </p:cNvSpPr>
            <p:nvPr/>
          </p:nvSpPr>
          <p:spPr bwMode="auto">
            <a:xfrm>
              <a:off x="4059" y="1752"/>
              <a:ext cx="1361" cy="406"/>
            </a:xfrm>
            <a:prstGeom prst="rect">
              <a:avLst/>
            </a:prstGeom>
            <a:solidFill>
              <a:srgbClr val="B4B3D1"/>
            </a:solidFill>
            <a:ln w="9525">
              <a:solidFill>
                <a:schemeClr val="tx1"/>
              </a:solidFill>
              <a:miter lim="800000"/>
              <a:headEnd/>
              <a:tailEnd/>
            </a:ln>
            <a:effectLst/>
          </p:spPr>
          <p:txBody>
            <a:bodyPr wrap="none" anchor="ctr"/>
            <a:lstStyle/>
            <a:p>
              <a:endParaRPr lang="hu-HU"/>
            </a:p>
          </p:txBody>
        </p:sp>
        <p:sp>
          <p:nvSpPr>
            <p:cNvPr id="101413" name="Text Box 37"/>
            <p:cNvSpPr txBox="1">
              <a:spLocks noChangeArrowheads="1"/>
            </p:cNvSpPr>
            <p:nvPr/>
          </p:nvSpPr>
          <p:spPr bwMode="auto">
            <a:xfrm>
              <a:off x="4059" y="1752"/>
              <a:ext cx="272" cy="365"/>
            </a:xfrm>
            <a:prstGeom prst="rect">
              <a:avLst/>
            </a:prstGeom>
            <a:noFill/>
            <a:ln w="9525">
              <a:noFill/>
              <a:miter lim="800000"/>
              <a:headEnd/>
              <a:tailEnd/>
            </a:ln>
            <a:effectLst/>
          </p:spPr>
          <p:txBody>
            <a:bodyPr>
              <a:spAutoFit/>
            </a:bodyPr>
            <a:lstStyle/>
            <a:p>
              <a:pPr algn="l">
                <a:spcBef>
                  <a:spcPct val="50000"/>
                </a:spcBef>
              </a:pPr>
              <a:r>
                <a:rPr lang="en-US" sz="3200" b="1">
                  <a:solidFill>
                    <a:schemeClr val="tx1"/>
                  </a:solidFill>
                  <a:sym typeface="Symbol" pitchFamily="18" charset="2"/>
                </a:rPr>
                <a:t></a:t>
              </a:r>
              <a:endParaRPr lang="en-US" sz="3200">
                <a:solidFill>
                  <a:schemeClr val="tx1"/>
                </a:solidFill>
              </a:endParaRPr>
            </a:p>
          </p:txBody>
        </p:sp>
        <p:sp>
          <p:nvSpPr>
            <p:cNvPr id="101414" name="Text Box 38"/>
            <p:cNvSpPr txBox="1">
              <a:spLocks noChangeArrowheads="1"/>
            </p:cNvSpPr>
            <p:nvPr/>
          </p:nvSpPr>
          <p:spPr bwMode="auto">
            <a:xfrm>
              <a:off x="4376" y="1827"/>
              <a:ext cx="272" cy="288"/>
            </a:xfrm>
            <a:prstGeom prst="rect">
              <a:avLst/>
            </a:prstGeom>
            <a:noFill/>
            <a:ln w="9525">
              <a:noFill/>
              <a:miter lim="800000"/>
              <a:headEnd/>
              <a:tailEnd/>
            </a:ln>
            <a:effectLst/>
          </p:spPr>
          <p:txBody>
            <a:bodyPr>
              <a:spAutoFit/>
            </a:bodyPr>
            <a:lstStyle/>
            <a:p>
              <a:pPr algn="l">
                <a:spcBef>
                  <a:spcPct val="50000"/>
                </a:spcBef>
              </a:pPr>
              <a:r>
                <a:rPr lang="en-US" b="1">
                  <a:solidFill>
                    <a:schemeClr val="tx1"/>
                  </a:solidFill>
                  <a:sym typeface="Symbol" pitchFamily="18" charset="2"/>
                </a:rPr>
                <a:t></a:t>
              </a:r>
              <a:endParaRPr lang="en-US">
                <a:solidFill>
                  <a:schemeClr val="tx1"/>
                </a:solidFill>
                <a:sym typeface="Symbol" pitchFamily="18" charset="2"/>
              </a:endParaRPr>
            </a:p>
          </p:txBody>
        </p:sp>
        <p:sp>
          <p:nvSpPr>
            <p:cNvPr id="101415" name="Text Box 39"/>
            <p:cNvSpPr txBox="1">
              <a:spLocks noChangeArrowheads="1"/>
            </p:cNvSpPr>
            <p:nvPr/>
          </p:nvSpPr>
          <p:spPr bwMode="auto">
            <a:xfrm>
              <a:off x="4603" y="1827"/>
              <a:ext cx="272" cy="288"/>
            </a:xfrm>
            <a:prstGeom prst="rect">
              <a:avLst/>
            </a:prstGeom>
            <a:noFill/>
            <a:ln w="9525">
              <a:noFill/>
              <a:miter lim="800000"/>
              <a:headEnd/>
              <a:tailEnd/>
            </a:ln>
            <a:effectLst/>
          </p:spPr>
          <p:txBody>
            <a:bodyPr>
              <a:spAutoFit/>
            </a:bodyPr>
            <a:lstStyle/>
            <a:p>
              <a:pPr algn="l">
                <a:spcBef>
                  <a:spcPct val="50000"/>
                </a:spcBef>
              </a:pPr>
              <a:r>
                <a:rPr lang="en-US" b="1">
                  <a:solidFill>
                    <a:schemeClr val="tx1"/>
                  </a:solidFill>
                  <a:sym typeface="Symbol" pitchFamily="18" charset="2"/>
                </a:rPr>
                <a:t></a:t>
              </a:r>
              <a:endParaRPr lang="en-US">
                <a:solidFill>
                  <a:schemeClr val="tx1"/>
                </a:solidFill>
                <a:sym typeface="Symbol" pitchFamily="18" charset="2"/>
              </a:endParaRPr>
            </a:p>
          </p:txBody>
        </p:sp>
        <p:sp>
          <p:nvSpPr>
            <p:cNvPr id="101416" name="Text Box 40"/>
            <p:cNvSpPr txBox="1">
              <a:spLocks noChangeArrowheads="1"/>
            </p:cNvSpPr>
            <p:nvPr/>
          </p:nvSpPr>
          <p:spPr bwMode="auto">
            <a:xfrm>
              <a:off x="4829" y="1827"/>
              <a:ext cx="272" cy="288"/>
            </a:xfrm>
            <a:prstGeom prst="rect">
              <a:avLst/>
            </a:prstGeom>
            <a:noFill/>
            <a:ln w="9525">
              <a:noFill/>
              <a:miter lim="800000"/>
              <a:headEnd/>
              <a:tailEnd/>
            </a:ln>
            <a:effectLst/>
          </p:spPr>
          <p:txBody>
            <a:bodyPr>
              <a:spAutoFit/>
            </a:bodyPr>
            <a:lstStyle/>
            <a:p>
              <a:pPr algn="l">
                <a:spcBef>
                  <a:spcPct val="50000"/>
                </a:spcBef>
              </a:pPr>
              <a:r>
                <a:rPr lang="en-US" b="1">
                  <a:solidFill>
                    <a:schemeClr val="tx1"/>
                  </a:solidFill>
                  <a:sym typeface="Symbol" pitchFamily="18" charset="2"/>
                </a:rPr>
                <a:t></a:t>
              </a:r>
              <a:endParaRPr lang="en-US">
                <a:solidFill>
                  <a:schemeClr val="tx1"/>
                </a:solidFill>
                <a:sym typeface="Symbol" pitchFamily="18" charset="2"/>
              </a:endParaRPr>
            </a:p>
          </p:txBody>
        </p:sp>
        <p:sp>
          <p:nvSpPr>
            <p:cNvPr id="101417" name="Text Box 41"/>
            <p:cNvSpPr txBox="1">
              <a:spLocks noChangeArrowheads="1"/>
            </p:cNvSpPr>
            <p:nvPr/>
          </p:nvSpPr>
          <p:spPr bwMode="auto">
            <a:xfrm>
              <a:off x="5102" y="1825"/>
              <a:ext cx="272" cy="288"/>
            </a:xfrm>
            <a:prstGeom prst="rect">
              <a:avLst/>
            </a:prstGeom>
            <a:noFill/>
            <a:ln w="9525">
              <a:noFill/>
              <a:miter lim="800000"/>
              <a:headEnd/>
              <a:tailEnd/>
            </a:ln>
            <a:effectLst/>
          </p:spPr>
          <p:txBody>
            <a:bodyPr>
              <a:spAutoFit/>
            </a:bodyPr>
            <a:lstStyle/>
            <a:p>
              <a:pPr algn="l">
                <a:spcBef>
                  <a:spcPct val="50000"/>
                </a:spcBef>
              </a:pPr>
              <a:r>
                <a:rPr lang="en-US" b="1">
                  <a:solidFill>
                    <a:schemeClr val="tx1"/>
                  </a:solidFill>
                  <a:sym typeface="Symbol" pitchFamily="18" charset="2"/>
                </a:rPr>
                <a:t></a:t>
              </a:r>
              <a:endParaRPr lang="en-US">
                <a:solidFill>
                  <a:schemeClr val="tx1"/>
                </a:solidFill>
                <a:sym typeface="Symbol" pitchFamily="18" charset="2"/>
              </a:endParaRPr>
            </a:p>
          </p:txBody>
        </p:sp>
        <p:sp>
          <p:nvSpPr>
            <p:cNvPr id="101418" name="Line 42"/>
            <p:cNvSpPr>
              <a:spLocks noChangeShapeType="1"/>
            </p:cNvSpPr>
            <p:nvPr/>
          </p:nvSpPr>
          <p:spPr bwMode="auto">
            <a:xfrm>
              <a:off x="4377" y="1752"/>
              <a:ext cx="0" cy="408"/>
            </a:xfrm>
            <a:prstGeom prst="line">
              <a:avLst/>
            </a:prstGeom>
            <a:noFill/>
            <a:ln w="9525">
              <a:solidFill>
                <a:schemeClr val="tx1"/>
              </a:solidFill>
              <a:round/>
              <a:headEnd/>
              <a:tailEnd/>
            </a:ln>
            <a:effectLst/>
          </p:spPr>
          <p:txBody>
            <a:bodyPr/>
            <a:lstStyle/>
            <a:p>
              <a:endParaRPr lang="hu-HU"/>
            </a:p>
          </p:txBody>
        </p:sp>
        <p:sp>
          <p:nvSpPr>
            <p:cNvPr id="101419" name="Line 43"/>
            <p:cNvSpPr>
              <a:spLocks noChangeShapeType="1"/>
            </p:cNvSpPr>
            <p:nvPr/>
          </p:nvSpPr>
          <p:spPr bwMode="auto">
            <a:xfrm>
              <a:off x="4604" y="1752"/>
              <a:ext cx="0" cy="408"/>
            </a:xfrm>
            <a:prstGeom prst="line">
              <a:avLst/>
            </a:prstGeom>
            <a:noFill/>
            <a:ln w="9525">
              <a:solidFill>
                <a:schemeClr val="tx1"/>
              </a:solidFill>
              <a:round/>
              <a:headEnd/>
              <a:tailEnd/>
            </a:ln>
            <a:effectLst/>
          </p:spPr>
          <p:txBody>
            <a:bodyPr/>
            <a:lstStyle/>
            <a:p>
              <a:endParaRPr lang="hu-HU"/>
            </a:p>
          </p:txBody>
        </p:sp>
        <p:sp>
          <p:nvSpPr>
            <p:cNvPr id="101420" name="Line 44"/>
            <p:cNvSpPr>
              <a:spLocks noChangeShapeType="1"/>
            </p:cNvSpPr>
            <p:nvPr/>
          </p:nvSpPr>
          <p:spPr bwMode="auto">
            <a:xfrm>
              <a:off x="4830" y="1752"/>
              <a:ext cx="0" cy="408"/>
            </a:xfrm>
            <a:prstGeom prst="line">
              <a:avLst/>
            </a:prstGeom>
            <a:noFill/>
            <a:ln w="9525">
              <a:solidFill>
                <a:schemeClr val="tx1"/>
              </a:solidFill>
              <a:round/>
              <a:headEnd/>
              <a:tailEnd/>
            </a:ln>
            <a:effectLst/>
          </p:spPr>
          <p:txBody>
            <a:bodyPr/>
            <a:lstStyle/>
            <a:p>
              <a:endParaRPr lang="hu-HU"/>
            </a:p>
          </p:txBody>
        </p:sp>
        <p:sp>
          <p:nvSpPr>
            <p:cNvPr id="101421" name="Line 45"/>
            <p:cNvSpPr>
              <a:spLocks noChangeShapeType="1"/>
            </p:cNvSpPr>
            <p:nvPr/>
          </p:nvSpPr>
          <p:spPr bwMode="auto">
            <a:xfrm>
              <a:off x="5103" y="1752"/>
              <a:ext cx="0" cy="408"/>
            </a:xfrm>
            <a:prstGeom prst="line">
              <a:avLst/>
            </a:prstGeom>
            <a:noFill/>
            <a:ln w="9525">
              <a:solidFill>
                <a:schemeClr val="tx1"/>
              </a:solidFill>
              <a:round/>
              <a:headEnd/>
              <a:tailEnd/>
            </a:ln>
            <a:effectLst/>
          </p:spPr>
          <p:txBody>
            <a:bodyPr/>
            <a:lstStyle/>
            <a:p>
              <a:endParaRPr lang="hu-HU"/>
            </a:p>
          </p:txBody>
        </p:sp>
      </p:grpSp>
      <p:grpSp>
        <p:nvGrpSpPr>
          <p:cNvPr id="5" name="Group 46"/>
          <p:cNvGrpSpPr>
            <a:grpSpLocks/>
          </p:cNvGrpSpPr>
          <p:nvPr/>
        </p:nvGrpSpPr>
        <p:grpSpPr bwMode="auto">
          <a:xfrm>
            <a:off x="3132138" y="6142038"/>
            <a:ext cx="3600450" cy="598487"/>
            <a:chOff x="1973" y="3869"/>
            <a:chExt cx="2268" cy="377"/>
          </a:xfrm>
        </p:grpSpPr>
        <p:sp>
          <p:nvSpPr>
            <p:cNvPr id="101423" name="Text Box 47"/>
            <p:cNvSpPr txBox="1">
              <a:spLocks noChangeArrowheads="1"/>
            </p:cNvSpPr>
            <p:nvPr/>
          </p:nvSpPr>
          <p:spPr bwMode="auto">
            <a:xfrm>
              <a:off x="3879" y="3869"/>
              <a:ext cx="362" cy="377"/>
            </a:xfrm>
            <a:prstGeom prst="rect">
              <a:avLst/>
            </a:prstGeom>
            <a:solidFill>
              <a:srgbClr val="B4B3D1"/>
            </a:solidFill>
            <a:ln w="19050">
              <a:solidFill>
                <a:schemeClr val="tx1"/>
              </a:solidFill>
              <a:miter lim="800000"/>
              <a:headEnd/>
              <a:tailEnd/>
            </a:ln>
            <a:effectLst/>
          </p:spPr>
          <p:txBody>
            <a:bodyPr>
              <a:spAutoFit/>
            </a:bodyPr>
            <a:lstStyle/>
            <a:p>
              <a:pPr>
                <a:spcBef>
                  <a:spcPct val="50000"/>
                </a:spcBef>
              </a:pPr>
              <a:r>
                <a:rPr lang="en-US" sz="3200" b="1">
                  <a:solidFill>
                    <a:schemeClr val="tx1"/>
                  </a:solidFill>
                  <a:sym typeface="Symbol" pitchFamily="18" charset="2"/>
                </a:rPr>
                <a:t></a:t>
              </a:r>
              <a:endParaRPr lang="en-US" sz="3200">
                <a:solidFill>
                  <a:schemeClr val="tx1"/>
                </a:solidFill>
                <a:sym typeface="Symbol" pitchFamily="18" charset="2"/>
              </a:endParaRPr>
            </a:p>
          </p:txBody>
        </p:sp>
        <p:sp>
          <p:nvSpPr>
            <p:cNvPr id="101424" name="Rectangle 48"/>
            <p:cNvSpPr>
              <a:spLocks noChangeArrowheads="1"/>
            </p:cNvSpPr>
            <p:nvPr/>
          </p:nvSpPr>
          <p:spPr bwMode="auto">
            <a:xfrm>
              <a:off x="1973" y="3869"/>
              <a:ext cx="1157" cy="362"/>
            </a:xfrm>
            <a:prstGeom prst="rect">
              <a:avLst/>
            </a:prstGeom>
            <a:solidFill>
              <a:schemeClr val="hlink"/>
            </a:solidFill>
            <a:ln w="76200">
              <a:solidFill>
                <a:srgbClr val="FF3300"/>
              </a:solidFill>
              <a:miter lim="800000"/>
              <a:headEnd/>
              <a:tailEnd/>
            </a:ln>
            <a:effectLst/>
          </p:spPr>
          <p:txBody>
            <a:bodyPr wrap="none" anchor="ctr"/>
            <a:lstStyle/>
            <a:p>
              <a:endParaRPr lang="hu-HU"/>
            </a:p>
          </p:txBody>
        </p:sp>
        <p:sp>
          <p:nvSpPr>
            <p:cNvPr id="101425" name="Text Box 49"/>
            <p:cNvSpPr txBox="1">
              <a:spLocks noChangeArrowheads="1"/>
            </p:cNvSpPr>
            <p:nvPr/>
          </p:nvSpPr>
          <p:spPr bwMode="auto">
            <a:xfrm>
              <a:off x="1973" y="3914"/>
              <a:ext cx="408" cy="288"/>
            </a:xfrm>
            <a:prstGeom prst="rect">
              <a:avLst/>
            </a:prstGeom>
            <a:noFill/>
            <a:ln w="9525">
              <a:noFill/>
              <a:miter lim="800000"/>
              <a:headEnd/>
              <a:tailEnd/>
            </a:ln>
            <a:effectLst/>
          </p:spPr>
          <p:txBody>
            <a:bodyPr>
              <a:spAutoFit/>
            </a:bodyPr>
            <a:lstStyle/>
            <a:p>
              <a:pPr>
                <a:spcBef>
                  <a:spcPct val="50000"/>
                </a:spcBef>
              </a:pPr>
              <a:r>
                <a:rPr lang="hu-HU">
                  <a:solidFill>
                    <a:schemeClr val="tx1"/>
                  </a:solidFill>
                  <a:latin typeface="Times New Roman" pitchFamily="18" charset="0"/>
                </a:rPr>
                <a:t>V</a:t>
              </a:r>
              <a:r>
                <a:rPr lang="hu-HU" baseline="-25000">
                  <a:solidFill>
                    <a:schemeClr val="tx1"/>
                  </a:solidFill>
                  <a:latin typeface="Times New Roman" pitchFamily="18" charset="0"/>
                </a:rPr>
                <a:t>33</a:t>
              </a:r>
              <a:endParaRPr lang="hu-HU">
                <a:solidFill>
                  <a:schemeClr val="tx1"/>
                </a:solidFill>
                <a:latin typeface="Times New Roman" pitchFamily="18" charset="0"/>
              </a:endParaRPr>
            </a:p>
          </p:txBody>
        </p:sp>
        <p:sp>
          <p:nvSpPr>
            <p:cNvPr id="101426" name="Text Box 50"/>
            <p:cNvSpPr txBox="1">
              <a:spLocks noChangeArrowheads="1"/>
            </p:cNvSpPr>
            <p:nvPr/>
          </p:nvSpPr>
          <p:spPr bwMode="auto">
            <a:xfrm>
              <a:off x="2426" y="3914"/>
              <a:ext cx="363" cy="288"/>
            </a:xfrm>
            <a:prstGeom prst="rect">
              <a:avLst/>
            </a:prstGeom>
            <a:noFill/>
            <a:ln w="9525">
              <a:noFill/>
              <a:miter lim="800000"/>
              <a:headEnd/>
              <a:tailEnd/>
            </a:ln>
            <a:effectLst/>
          </p:spPr>
          <p:txBody>
            <a:bodyPr>
              <a:spAutoFit/>
            </a:bodyPr>
            <a:lstStyle/>
            <a:p>
              <a:pPr>
                <a:spcBef>
                  <a:spcPct val="50000"/>
                </a:spcBef>
              </a:pPr>
              <a:r>
                <a:rPr lang="hu-HU">
                  <a:solidFill>
                    <a:schemeClr val="tx1"/>
                  </a:solidFill>
                  <a:latin typeface="Times New Roman" pitchFamily="18" charset="0"/>
                </a:rPr>
                <a:t>D</a:t>
              </a:r>
              <a:r>
                <a:rPr lang="hu-HU" baseline="-25000">
                  <a:solidFill>
                    <a:schemeClr val="tx1"/>
                  </a:solidFill>
                  <a:latin typeface="Times New Roman" pitchFamily="18" charset="0"/>
                </a:rPr>
                <a:t>3</a:t>
              </a:r>
              <a:endParaRPr lang="hu-HU">
                <a:solidFill>
                  <a:schemeClr val="tx1"/>
                </a:solidFill>
                <a:latin typeface="Times New Roman" pitchFamily="18" charset="0"/>
              </a:endParaRPr>
            </a:p>
          </p:txBody>
        </p:sp>
        <p:sp>
          <p:nvSpPr>
            <p:cNvPr id="101427" name="Text Box 51"/>
            <p:cNvSpPr txBox="1">
              <a:spLocks noChangeArrowheads="1"/>
            </p:cNvSpPr>
            <p:nvPr/>
          </p:nvSpPr>
          <p:spPr bwMode="auto">
            <a:xfrm>
              <a:off x="2744" y="3914"/>
              <a:ext cx="363" cy="288"/>
            </a:xfrm>
            <a:prstGeom prst="rect">
              <a:avLst/>
            </a:prstGeom>
            <a:noFill/>
            <a:ln w="9525">
              <a:noFill/>
              <a:miter lim="800000"/>
              <a:headEnd/>
              <a:tailEnd/>
            </a:ln>
            <a:effectLst/>
          </p:spPr>
          <p:txBody>
            <a:bodyPr>
              <a:spAutoFit/>
            </a:bodyPr>
            <a:lstStyle/>
            <a:p>
              <a:pPr>
                <a:spcBef>
                  <a:spcPct val="50000"/>
                </a:spcBef>
              </a:pPr>
              <a:r>
                <a:rPr lang="hu-HU">
                  <a:solidFill>
                    <a:schemeClr val="tx1"/>
                  </a:solidFill>
                  <a:latin typeface="Times New Roman" pitchFamily="18" charset="0"/>
                </a:rPr>
                <a:t>J</a:t>
              </a:r>
              <a:r>
                <a:rPr lang="hu-HU" baseline="-25000">
                  <a:solidFill>
                    <a:schemeClr val="tx1"/>
                  </a:solidFill>
                  <a:latin typeface="Times New Roman" pitchFamily="18" charset="0"/>
                </a:rPr>
                <a:t>2</a:t>
              </a:r>
              <a:endParaRPr lang="hu-HU">
                <a:solidFill>
                  <a:schemeClr val="tx1"/>
                </a:solidFill>
                <a:latin typeface="Times New Roman" pitchFamily="18" charset="0"/>
              </a:endParaRPr>
            </a:p>
          </p:txBody>
        </p:sp>
        <p:sp>
          <p:nvSpPr>
            <p:cNvPr id="101428" name="Line 52"/>
            <p:cNvSpPr>
              <a:spLocks noChangeShapeType="1"/>
            </p:cNvSpPr>
            <p:nvPr/>
          </p:nvSpPr>
          <p:spPr bwMode="auto">
            <a:xfrm>
              <a:off x="2381" y="3869"/>
              <a:ext cx="0" cy="363"/>
            </a:xfrm>
            <a:prstGeom prst="line">
              <a:avLst/>
            </a:prstGeom>
            <a:noFill/>
            <a:ln w="9525">
              <a:solidFill>
                <a:schemeClr val="tx1"/>
              </a:solidFill>
              <a:round/>
              <a:headEnd/>
              <a:tailEnd/>
            </a:ln>
            <a:effectLst/>
          </p:spPr>
          <p:txBody>
            <a:bodyPr/>
            <a:lstStyle/>
            <a:p>
              <a:endParaRPr lang="hu-HU"/>
            </a:p>
          </p:txBody>
        </p:sp>
        <p:sp>
          <p:nvSpPr>
            <p:cNvPr id="101429" name="Line 53"/>
            <p:cNvSpPr>
              <a:spLocks noChangeShapeType="1"/>
            </p:cNvSpPr>
            <p:nvPr/>
          </p:nvSpPr>
          <p:spPr bwMode="auto">
            <a:xfrm>
              <a:off x="2789" y="3869"/>
              <a:ext cx="0" cy="363"/>
            </a:xfrm>
            <a:prstGeom prst="line">
              <a:avLst/>
            </a:prstGeom>
            <a:noFill/>
            <a:ln w="9525">
              <a:solidFill>
                <a:schemeClr val="tx1"/>
              </a:solidFill>
              <a:round/>
              <a:headEnd/>
              <a:tailEnd/>
            </a:ln>
            <a:effectLst/>
          </p:spPr>
          <p:txBody>
            <a:bodyPr/>
            <a:lstStyle/>
            <a:p>
              <a:endParaRPr lang="hu-HU"/>
            </a:p>
          </p:txBody>
        </p:sp>
        <p:sp>
          <p:nvSpPr>
            <p:cNvPr id="101430" name="Line 54"/>
            <p:cNvSpPr>
              <a:spLocks noChangeShapeType="1"/>
            </p:cNvSpPr>
            <p:nvPr/>
          </p:nvSpPr>
          <p:spPr bwMode="auto">
            <a:xfrm>
              <a:off x="3152" y="4065"/>
              <a:ext cx="726" cy="0"/>
            </a:xfrm>
            <a:prstGeom prst="line">
              <a:avLst/>
            </a:prstGeom>
            <a:noFill/>
            <a:ln w="19050">
              <a:solidFill>
                <a:schemeClr val="tx1"/>
              </a:solidFill>
              <a:round/>
              <a:headEnd/>
              <a:tailEnd/>
            </a:ln>
            <a:effectLst/>
          </p:spPr>
          <p:txBody>
            <a:bodyPr/>
            <a:lstStyle/>
            <a:p>
              <a:endParaRPr lang="hu-HU"/>
            </a:p>
          </p:txBody>
        </p:sp>
      </p:grpSp>
      <p:sp>
        <p:nvSpPr>
          <p:cNvPr id="101433" name="Rectangle 57"/>
          <p:cNvSpPr>
            <a:spLocks noChangeArrowheads="1"/>
          </p:cNvSpPr>
          <p:nvPr/>
        </p:nvSpPr>
        <p:spPr bwMode="auto">
          <a:xfrm>
            <a:off x="4156075" y="1341438"/>
            <a:ext cx="184150" cy="457200"/>
          </a:xfrm>
          <a:prstGeom prst="rect">
            <a:avLst/>
          </a:prstGeom>
          <a:noFill/>
          <a:ln w="9525">
            <a:noFill/>
            <a:miter lim="800000"/>
            <a:headEnd/>
            <a:tailEnd/>
          </a:ln>
          <a:effectLst/>
        </p:spPr>
        <p:txBody>
          <a:bodyPr wrap="none">
            <a:spAutoFit/>
          </a:bodyPr>
          <a:lstStyle/>
          <a:p>
            <a:endParaRPr lang="hu-HU"/>
          </a:p>
        </p:txBody>
      </p:sp>
      <p:sp>
        <p:nvSpPr>
          <p:cNvPr id="101434" name="Rectangle 58"/>
          <p:cNvSpPr>
            <a:spLocks noChangeArrowheads="1"/>
          </p:cNvSpPr>
          <p:nvPr/>
        </p:nvSpPr>
        <p:spPr bwMode="auto">
          <a:xfrm>
            <a:off x="250825" y="1412875"/>
            <a:ext cx="8642350" cy="360363"/>
          </a:xfrm>
          <a:prstGeom prst="rect">
            <a:avLst/>
          </a:prstGeom>
          <a:solidFill>
            <a:srgbClr val="FFFFFF"/>
          </a:solidFill>
          <a:ln w="9525">
            <a:noFill/>
            <a:miter lim="800000"/>
            <a:headEnd/>
            <a:tailEnd/>
          </a:ln>
          <a:effectLst/>
        </p:spPr>
        <p:txBody>
          <a:bodyPr wrap="none" anchor="ctr"/>
          <a:lstStyle/>
          <a:p>
            <a:r>
              <a:rPr lang="en-US">
                <a:solidFill>
                  <a:schemeClr val="tx1"/>
                </a:solidFill>
              </a:rPr>
              <a:t>Emberi nehéz lánc gének</a:t>
            </a:r>
            <a:endParaRPr lang="hu-HU">
              <a:solidFill>
                <a:schemeClr val="tx1"/>
              </a:solidFill>
            </a:endParaRPr>
          </a:p>
        </p:txBody>
      </p:sp>
      <p:sp>
        <p:nvSpPr>
          <p:cNvPr id="101435" name="Rectangle 59"/>
          <p:cNvSpPr>
            <a:spLocks noChangeArrowheads="1"/>
          </p:cNvSpPr>
          <p:nvPr/>
        </p:nvSpPr>
        <p:spPr bwMode="auto">
          <a:xfrm>
            <a:off x="322263" y="2565400"/>
            <a:ext cx="1296987" cy="792163"/>
          </a:xfrm>
          <a:prstGeom prst="rect">
            <a:avLst/>
          </a:prstGeom>
          <a:solidFill>
            <a:srgbClr val="FFFFFF"/>
          </a:solidFill>
          <a:ln w="9525">
            <a:noFill/>
            <a:miter lim="800000"/>
            <a:headEnd/>
            <a:tailEnd/>
          </a:ln>
          <a:effectLst/>
        </p:spPr>
        <p:txBody>
          <a:bodyPr wrap="none" anchor="ctr"/>
          <a:lstStyle/>
          <a:p>
            <a:r>
              <a:rPr lang="en-US">
                <a:solidFill>
                  <a:schemeClr val="tx1"/>
                </a:solidFill>
              </a:rPr>
              <a:t>csíravonal </a:t>
            </a:r>
            <a:endParaRPr lang="hu-HU">
              <a:solidFill>
                <a:schemeClr val="tx1"/>
              </a:solidFill>
            </a:endParaRPr>
          </a:p>
          <a:p>
            <a:r>
              <a:rPr lang="en-US">
                <a:solidFill>
                  <a:schemeClr val="tx1"/>
                </a:solidFill>
              </a:rPr>
              <a:t>gének</a:t>
            </a:r>
            <a:endParaRPr lang="hu-HU">
              <a:solidFill>
                <a:schemeClr val="tx1"/>
              </a:solidFill>
            </a:endParaRPr>
          </a:p>
        </p:txBody>
      </p:sp>
      <p:sp>
        <p:nvSpPr>
          <p:cNvPr id="101436" name="Rectangle 60"/>
          <p:cNvSpPr>
            <a:spLocks noChangeArrowheads="1"/>
          </p:cNvSpPr>
          <p:nvPr/>
        </p:nvSpPr>
        <p:spPr bwMode="auto">
          <a:xfrm>
            <a:off x="323850" y="4005263"/>
            <a:ext cx="1152525" cy="792162"/>
          </a:xfrm>
          <a:prstGeom prst="rect">
            <a:avLst/>
          </a:prstGeom>
          <a:solidFill>
            <a:srgbClr val="FFFFFF"/>
          </a:solidFill>
          <a:ln w="9525">
            <a:noFill/>
            <a:miter lim="800000"/>
            <a:headEnd/>
            <a:tailEnd/>
          </a:ln>
          <a:effectLst/>
        </p:spPr>
        <p:txBody>
          <a:bodyPr wrap="none" anchor="ctr"/>
          <a:lstStyle/>
          <a:p>
            <a:r>
              <a:rPr lang="en-US">
                <a:solidFill>
                  <a:schemeClr val="tx1"/>
                </a:solidFill>
              </a:rPr>
              <a:t>B-sejt</a:t>
            </a:r>
            <a:endParaRPr lang="hu-HU">
              <a:solidFill>
                <a:schemeClr val="tx1"/>
              </a:solidFill>
            </a:endParaRPr>
          </a:p>
          <a:p>
            <a:r>
              <a:rPr lang="hu-HU">
                <a:solidFill>
                  <a:schemeClr val="tx1"/>
                </a:solidFill>
              </a:rPr>
              <a:t>DNS</a:t>
            </a:r>
          </a:p>
        </p:txBody>
      </p:sp>
      <p:sp>
        <p:nvSpPr>
          <p:cNvPr id="101437" name="Rectangle 61"/>
          <p:cNvSpPr>
            <a:spLocks noChangeArrowheads="1"/>
          </p:cNvSpPr>
          <p:nvPr/>
        </p:nvSpPr>
        <p:spPr bwMode="auto">
          <a:xfrm>
            <a:off x="1547813" y="3500438"/>
            <a:ext cx="1295400" cy="288925"/>
          </a:xfrm>
          <a:prstGeom prst="rect">
            <a:avLst/>
          </a:prstGeom>
          <a:solidFill>
            <a:srgbClr val="FFFFFF"/>
          </a:solidFill>
          <a:ln w="9525">
            <a:noFill/>
            <a:miter lim="800000"/>
            <a:headEnd/>
            <a:tailEnd/>
          </a:ln>
          <a:effectLst/>
        </p:spPr>
        <p:txBody>
          <a:bodyPr wrap="none" anchor="ctr"/>
          <a:lstStyle/>
          <a:p>
            <a:endParaRPr lang="hu-HU"/>
          </a:p>
        </p:txBody>
      </p:sp>
      <p:sp>
        <p:nvSpPr>
          <p:cNvPr id="101438" name="Rectangle 62"/>
          <p:cNvSpPr>
            <a:spLocks noChangeArrowheads="1"/>
          </p:cNvSpPr>
          <p:nvPr/>
        </p:nvSpPr>
        <p:spPr bwMode="auto">
          <a:xfrm>
            <a:off x="6516688" y="1989138"/>
            <a:ext cx="2232025" cy="431800"/>
          </a:xfrm>
          <a:prstGeom prst="rect">
            <a:avLst/>
          </a:prstGeom>
          <a:solidFill>
            <a:srgbClr val="A5A8C3"/>
          </a:solidFill>
          <a:ln w="9525">
            <a:solidFill>
              <a:schemeClr val="tx1"/>
            </a:solidFill>
            <a:miter lim="800000"/>
            <a:headEnd/>
            <a:tailEnd/>
          </a:ln>
          <a:effectLst/>
        </p:spPr>
        <p:txBody>
          <a:bodyPr wrap="none" anchor="ctr"/>
          <a:lstStyle/>
          <a:p>
            <a:r>
              <a:rPr lang="hu-HU">
                <a:solidFill>
                  <a:schemeClr val="tx1"/>
                </a:solidFill>
              </a:rPr>
              <a:t>Konstans régió</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214282" y="214293"/>
            <a:ext cx="8555038" cy="5605463"/>
            <a:chOff x="180" y="-180"/>
            <a:chExt cx="5389" cy="3531"/>
          </a:xfrm>
        </p:grpSpPr>
        <p:sp>
          <p:nvSpPr>
            <p:cNvPr id="21" name="Rectangle 5"/>
            <p:cNvSpPr/>
            <p:nvPr/>
          </p:nvSpPr>
          <p:spPr bwMode="auto">
            <a:xfrm>
              <a:off x="225" y="-180"/>
              <a:ext cx="5218" cy="409"/>
            </a:xfrm>
            <a:prstGeom prst="rect">
              <a:avLst/>
            </a:prstGeom>
            <a:solidFill>
              <a:srgbClr val="3399FF"/>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l">
                <a:defRPr/>
              </a:pPr>
              <a:endParaRPr lang="hu-HU" sz="2800" dirty="0"/>
            </a:p>
          </p:txBody>
        </p:sp>
        <p:graphicFrame>
          <p:nvGraphicFramePr>
            <p:cNvPr id="11270" name="Objektum 3"/>
            <p:cNvGraphicFramePr>
              <a:graphicFrameLocks noChangeAspect="1"/>
            </p:cNvGraphicFramePr>
            <p:nvPr/>
          </p:nvGraphicFramePr>
          <p:xfrm>
            <a:off x="180" y="1035"/>
            <a:ext cx="5389" cy="1968"/>
          </p:xfrm>
          <a:graphic>
            <a:graphicData uri="http://schemas.openxmlformats.org/presentationml/2006/ole">
              <mc:AlternateContent xmlns:mc="http://schemas.openxmlformats.org/markup-compatibility/2006">
                <mc:Choice xmlns:v="urn:schemas-microsoft-com:vml" Requires="v">
                  <p:oleObj spid="_x0000_s168975" name="CorelPhotoPaint.Image.6" r:id="rId4" imgW="6046577" imgH="2210303" progId="">
                    <p:embed/>
                  </p:oleObj>
                </mc:Choice>
                <mc:Fallback>
                  <p:oleObj name="CorelPhotoPaint.Image.6" r:id="rId4" imgW="6046577" imgH="2210303" progId="">
                    <p:embed/>
                    <p:pic>
                      <p:nvPicPr>
                        <p:cNvPr id="0" name="Objektum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 y="1035"/>
                          <a:ext cx="5389" cy="19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71" name="Text Box 4"/>
            <p:cNvSpPr txBox="1">
              <a:spLocks noChangeArrowheads="1"/>
            </p:cNvSpPr>
            <p:nvPr/>
          </p:nvSpPr>
          <p:spPr bwMode="auto">
            <a:xfrm>
              <a:off x="630" y="-180"/>
              <a:ext cx="4355" cy="368"/>
            </a:xfrm>
            <a:prstGeom prst="rect">
              <a:avLst/>
            </a:prstGeom>
            <a:noFill/>
            <a:ln w="9525">
              <a:noFill/>
              <a:miter lim="800000"/>
              <a:headEnd/>
              <a:tailEnd/>
            </a:ln>
            <a:effectLst/>
          </p:spPr>
          <p:txBody>
            <a:bodyPr>
              <a:spAutoFit/>
            </a:bodyPr>
            <a:lstStyle/>
            <a:p>
              <a:pPr algn="ctr"/>
              <a:r>
                <a:rPr lang="hu-HU" sz="3200" b="1" dirty="0" err="1" smtClean="0">
                  <a:solidFill>
                    <a:schemeClr val="bg1"/>
                  </a:solidFill>
                </a:rPr>
                <a:t>B-sejt</a:t>
              </a:r>
              <a:r>
                <a:rPr lang="hu-HU" sz="3200" b="1" dirty="0" smtClean="0">
                  <a:solidFill>
                    <a:schemeClr val="bg1"/>
                  </a:solidFill>
                </a:rPr>
                <a:t> receptor </a:t>
              </a:r>
              <a:r>
                <a:rPr lang="hu-HU" sz="3200" b="1" dirty="0">
                  <a:solidFill>
                    <a:schemeClr val="bg1"/>
                  </a:solidFill>
                </a:rPr>
                <a:t>érés</a:t>
              </a:r>
            </a:p>
          </p:txBody>
        </p:sp>
        <p:sp>
          <p:nvSpPr>
            <p:cNvPr id="11272" name="Text Box 8"/>
            <p:cNvSpPr txBox="1">
              <a:spLocks noChangeArrowheads="1"/>
            </p:cNvSpPr>
            <p:nvPr/>
          </p:nvSpPr>
          <p:spPr bwMode="auto">
            <a:xfrm>
              <a:off x="2115" y="585"/>
              <a:ext cx="1406" cy="446"/>
            </a:xfrm>
            <a:prstGeom prst="rect">
              <a:avLst/>
            </a:prstGeom>
            <a:noFill/>
            <a:ln w="9525">
              <a:noFill/>
              <a:miter lim="800000"/>
              <a:headEnd/>
              <a:tailEnd/>
            </a:ln>
            <a:effectLst/>
          </p:spPr>
          <p:txBody>
            <a:bodyPr>
              <a:spAutoFit/>
            </a:bodyPr>
            <a:lstStyle/>
            <a:p>
              <a:r>
                <a:rPr lang="hu-HU" sz="2000" b="1" dirty="0" err="1">
                  <a:solidFill>
                    <a:schemeClr val="bg1"/>
                  </a:solidFill>
                </a:rPr>
                <a:t>pre-BCR</a:t>
              </a:r>
              <a:r>
                <a:rPr lang="hu-HU" sz="1600" b="1" dirty="0">
                  <a:solidFill>
                    <a:schemeClr val="bg1"/>
                  </a:solidFill>
                </a:rPr>
                <a:t> </a:t>
              </a:r>
              <a:r>
                <a:rPr lang="hu-HU" sz="2000" b="1" dirty="0">
                  <a:solidFill>
                    <a:schemeClr val="bg1"/>
                  </a:solidFill>
                </a:rPr>
                <a:t>pót könnyű lánc</a:t>
              </a:r>
            </a:p>
          </p:txBody>
        </p:sp>
        <p:sp>
          <p:nvSpPr>
            <p:cNvPr id="11273" name="Text Box 9"/>
            <p:cNvSpPr txBox="1">
              <a:spLocks noChangeArrowheads="1"/>
            </p:cNvSpPr>
            <p:nvPr/>
          </p:nvSpPr>
          <p:spPr bwMode="auto">
            <a:xfrm>
              <a:off x="765" y="3060"/>
              <a:ext cx="1089" cy="291"/>
            </a:xfrm>
            <a:prstGeom prst="rect">
              <a:avLst/>
            </a:prstGeom>
            <a:solidFill>
              <a:schemeClr val="bg1"/>
            </a:solidFill>
            <a:ln w="9525">
              <a:noFill/>
              <a:miter lim="800000"/>
              <a:headEnd/>
              <a:tailEnd/>
            </a:ln>
            <a:effectLst/>
          </p:spPr>
          <p:txBody>
            <a:bodyPr>
              <a:spAutoFit/>
            </a:bodyPr>
            <a:lstStyle/>
            <a:p>
              <a:r>
                <a:rPr lang="hu-HU" b="1" dirty="0" err="1" smtClean="0"/>
                <a:t>pro-B</a:t>
              </a:r>
              <a:r>
                <a:rPr lang="hu-HU" b="1" dirty="0" smtClean="0"/>
                <a:t> </a:t>
              </a:r>
              <a:r>
                <a:rPr lang="hu-HU" b="1" dirty="0"/>
                <a:t>sejt</a:t>
              </a:r>
            </a:p>
          </p:txBody>
        </p:sp>
        <p:sp>
          <p:nvSpPr>
            <p:cNvPr id="11274" name="Text Box 10"/>
            <p:cNvSpPr txBox="1">
              <a:spLocks noChangeArrowheads="1"/>
            </p:cNvSpPr>
            <p:nvPr/>
          </p:nvSpPr>
          <p:spPr bwMode="auto">
            <a:xfrm>
              <a:off x="1935" y="3060"/>
              <a:ext cx="1089" cy="291"/>
            </a:xfrm>
            <a:prstGeom prst="rect">
              <a:avLst/>
            </a:prstGeom>
            <a:solidFill>
              <a:schemeClr val="bg1"/>
            </a:solidFill>
            <a:ln w="9525">
              <a:noFill/>
              <a:miter lim="800000"/>
              <a:headEnd/>
              <a:tailEnd/>
            </a:ln>
            <a:effectLst/>
          </p:spPr>
          <p:txBody>
            <a:bodyPr>
              <a:spAutoFit/>
            </a:bodyPr>
            <a:lstStyle/>
            <a:p>
              <a:r>
                <a:rPr lang="hu-HU" b="1" dirty="0" err="1" smtClean="0"/>
                <a:t>pre-B</a:t>
              </a:r>
              <a:r>
                <a:rPr lang="hu-HU" b="1" dirty="0" smtClean="0"/>
                <a:t> sejt </a:t>
              </a:r>
              <a:endParaRPr lang="hu-HU" b="1" dirty="0"/>
            </a:p>
          </p:txBody>
        </p:sp>
        <p:sp>
          <p:nvSpPr>
            <p:cNvPr id="11275" name="Text Box 11"/>
            <p:cNvSpPr txBox="1">
              <a:spLocks noChangeArrowheads="1"/>
            </p:cNvSpPr>
            <p:nvPr/>
          </p:nvSpPr>
          <p:spPr bwMode="auto">
            <a:xfrm>
              <a:off x="3060" y="3060"/>
              <a:ext cx="1316" cy="291"/>
            </a:xfrm>
            <a:prstGeom prst="rect">
              <a:avLst/>
            </a:prstGeom>
            <a:solidFill>
              <a:schemeClr val="bg1"/>
            </a:solidFill>
            <a:ln w="9525">
              <a:noFill/>
              <a:miter lim="800000"/>
              <a:headEnd/>
              <a:tailEnd/>
            </a:ln>
            <a:effectLst/>
          </p:spPr>
          <p:txBody>
            <a:bodyPr>
              <a:spAutoFit/>
            </a:bodyPr>
            <a:lstStyle/>
            <a:p>
              <a:r>
                <a:rPr lang="hu-HU" b="1" dirty="0"/>
                <a:t>é</a:t>
              </a:r>
              <a:r>
                <a:rPr lang="hu-HU" b="1" dirty="0" smtClean="0"/>
                <a:t>retlen </a:t>
              </a:r>
              <a:r>
                <a:rPr lang="hu-HU" b="1" dirty="0"/>
                <a:t>B sejt</a:t>
              </a:r>
            </a:p>
          </p:txBody>
        </p:sp>
        <p:sp>
          <p:nvSpPr>
            <p:cNvPr id="11276" name="Text Box 12"/>
            <p:cNvSpPr txBox="1">
              <a:spLocks noChangeArrowheads="1"/>
            </p:cNvSpPr>
            <p:nvPr/>
          </p:nvSpPr>
          <p:spPr bwMode="auto">
            <a:xfrm>
              <a:off x="4455" y="3060"/>
              <a:ext cx="1089" cy="291"/>
            </a:xfrm>
            <a:prstGeom prst="rect">
              <a:avLst/>
            </a:prstGeom>
            <a:solidFill>
              <a:schemeClr val="bg1"/>
            </a:solidFill>
            <a:ln w="9525">
              <a:noFill/>
              <a:miter lim="800000"/>
              <a:headEnd/>
              <a:tailEnd/>
            </a:ln>
            <a:effectLst/>
          </p:spPr>
          <p:txBody>
            <a:bodyPr>
              <a:spAutoFit/>
            </a:bodyPr>
            <a:lstStyle/>
            <a:p>
              <a:r>
                <a:rPr lang="hu-HU" b="1" dirty="0"/>
                <a:t>é</a:t>
              </a:r>
              <a:r>
                <a:rPr lang="hu-HU" b="1" dirty="0" smtClean="0"/>
                <a:t>rett </a:t>
              </a:r>
              <a:r>
                <a:rPr lang="hu-HU" b="1" dirty="0"/>
                <a:t>B sejt</a:t>
              </a:r>
            </a:p>
          </p:txBody>
        </p:sp>
      </p:gr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srcRect/>
          <a:stretch>
            <a:fillRect/>
          </a:stretch>
        </p:blipFill>
        <p:spPr bwMode="auto">
          <a:xfrm>
            <a:off x="701675" y="1484313"/>
            <a:ext cx="7829550" cy="4068762"/>
          </a:xfrm>
          <a:prstGeom prst="rect">
            <a:avLst/>
          </a:prstGeom>
          <a:noFill/>
          <a:ln w="9525">
            <a:noFill/>
            <a:miter lim="800000"/>
            <a:headEnd/>
            <a:tailEnd/>
          </a:ln>
          <a:effectLst/>
        </p:spPr>
      </p:pic>
      <p:sp>
        <p:nvSpPr>
          <p:cNvPr id="13319" name="Rectangle 9"/>
          <p:cNvSpPr>
            <a:spLocks noChangeArrowheads="1"/>
          </p:cNvSpPr>
          <p:nvPr/>
        </p:nvSpPr>
        <p:spPr bwMode="auto">
          <a:xfrm>
            <a:off x="3267075" y="2565400"/>
            <a:ext cx="873125" cy="277813"/>
          </a:xfrm>
          <a:prstGeom prst="rect">
            <a:avLst/>
          </a:prstGeom>
          <a:solidFill>
            <a:schemeClr val="bg1"/>
          </a:solidFill>
          <a:ln w="9525">
            <a:solidFill>
              <a:schemeClr val="bg1"/>
            </a:solidFill>
            <a:miter lim="800000"/>
            <a:headEnd/>
            <a:tailEnd/>
          </a:ln>
          <a:effectLst/>
        </p:spPr>
        <p:txBody>
          <a:bodyPr wrap="none" anchor="ctr"/>
          <a:lstStyle/>
          <a:p>
            <a:endParaRPr lang="en-US"/>
          </a:p>
        </p:txBody>
      </p:sp>
      <p:sp>
        <p:nvSpPr>
          <p:cNvPr id="13320" name="Text Box 8"/>
          <p:cNvSpPr txBox="1">
            <a:spLocks noChangeArrowheads="1"/>
          </p:cNvSpPr>
          <p:nvPr/>
        </p:nvSpPr>
        <p:spPr bwMode="auto">
          <a:xfrm>
            <a:off x="2987675" y="2479675"/>
            <a:ext cx="1079500" cy="593725"/>
          </a:xfrm>
          <a:prstGeom prst="rect">
            <a:avLst/>
          </a:prstGeom>
          <a:solidFill>
            <a:schemeClr val="bg1"/>
          </a:solidFill>
          <a:ln w="76200">
            <a:solidFill>
              <a:schemeClr val="bg1"/>
            </a:solidFill>
            <a:miter lim="800000"/>
            <a:headEnd/>
            <a:tailEnd/>
          </a:ln>
          <a:effectLst/>
        </p:spPr>
        <p:txBody>
          <a:bodyPr>
            <a:spAutoFit/>
          </a:bodyPr>
          <a:lstStyle/>
          <a:p>
            <a:r>
              <a:rPr lang="hu-HU" sz="1400"/>
              <a:t>Pót könnyű lánc</a:t>
            </a:r>
          </a:p>
        </p:txBody>
      </p:sp>
      <p:sp>
        <p:nvSpPr>
          <p:cNvPr id="13321" name="Rectangle 10"/>
          <p:cNvSpPr>
            <a:spLocks noChangeArrowheads="1"/>
          </p:cNvSpPr>
          <p:nvPr/>
        </p:nvSpPr>
        <p:spPr bwMode="auto">
          <a:xfrm>
            <a:off x="4067175" y="2708275"/>
            <a:ext cx="144463" cy="144463"/>
          </a:xfrm>
          <a:prstGeom prst="rect">
            <a:avLst/>
          </a:prstGeom>
          <a:solidFill>
            <a:schemeClr val="bg1"/>
          </a:solidFill>
          <a:ln w="9525">
            <a:solidFill>
              <a:schemeClr val="bg1"/>
            </a:solidFill>
            <a:miter lim="800000"/>
            <a:headEnd/>
            <a:tailEnd/>
          </a:ln>
          <a:effectLst/>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p:nvPr/>
        </p:nvSpPr>
        <p:spPr bwMode="auto">
          <a:xfrm>
            <a:off x="0" y="311677"/>
            <a:ext cx="8153400" cy="831850"/>
          </a:xfrm>
          <a:prstGeom prst="rect">
            <a:avLst/>
          </a:prstGeom>
          <a:solidFill>
            <a:srgbClr val="3399FF"/>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l">
              <a:defRPr/>
            </a:pPr>
            <a:endParaRPr lang="hu-HU" sz="2400" dirty="0"/>
          </a:p>
        </p:txBody>
      </p:sp>
      <p:sp>
        <p:nvSpPr>
          <p:cNvPr id="12293" name="Text Box 2"/>
          <p:cNvSpPr txBox="1">
            <a:spLocks noChangeArrowheads="1"/>
          </p:cNvSpPr>
          <p:nvPr/>
        </p:nvSpPr>
        <p:spPr bwMode="auto">
          <a:xfrm>
            <a:off x="0" y="274638"/>
            <a:ext cx="9144000" cy="1570037"/>
          </a:xfrm>
          <a:prstGeom prst="rect">
            <a:avLst/>
          </a:prstGeom>
          <a:noFill/>
          <a:ln w="9525">
            <a:noFill/>
            <a:miter lim="800000"/>
            <a:headEnd/>
            <a:tailEnd/>
          </a:ln>
        </p:spPr>
        <p:txBody>
          <a:bodyPr>
            <a:spAutoFit/>
          </a:bodyPr>
          <a:lstStyle/>
          <a:p>
            <a:pPr eaLnBrk="1" hangingPunct="1"/>
            <a:r>
              <a:rPr lang="en-US" sz="2400" b="1">
                <a:solidFill>
                  <a:schemeClr val="bg1"/>
                </a:solidFill>
              </a:rPr>
              <a:t>IgM</a:t>
            </a:r>
            <a:r>
              <a:rPr lang="hu-HU" sz="2400" b="1">
                <a:solidFill>
                  <a:schemeClr val="bg1"/>
                </a:solidFill>
              </a:rPr>
              <a:t> + IgD</a:t>
            </a:r>
            <a:r>
              <a:rPr lang="en-US" sz="2400" b="1">
                <a:solidFill>
                  <a:schemeClr val="bg1"/>
                </a:solidFill>
              </a:rPr>
              <a:t> </a:t>
            </a:r>
            <a:r>
              <a:rPr lang="hu-HU" sz="2400" b="1">
                <a:solidFill>
                  <a:schemeClr val="bg1"/>
                </a:solidFill>
              </a:rPr>
              <a:t>+ érett B sejtek:</a:t>
            </a:r>
          </a:p>
          <a:p>
            <a:pPr eaLnBrk="1" hangingPunct="1"/>
            <a:endParaRPr lang="hu-HU" sz="2400">
              <a:solidFill>
                <a:schemeClr val="bg1"/>
              </a:solidFill>
            </a:endParaRPr>
          </a:p>
          <a:p>
            <a:endParaRPr lang="en-US" sz="2400">
              <a:solidFill>
                <a:schemeClr val="bg1"/>
              </a:solidFill>
            </a:endParaRPr>
          </a:p>
        </p:txBody>
      </p:sp>
      <p:pic>
        <p:nvPicPr>
          <p:cNvPr id="12294" name="Picture 3" descr="figure%2004-03%20(2)"/>
          <p:cNvPicPr>
            <a:picLocks noChangeAspect="1" noChangeArrowheads="1"/>
          </p:cNvPicPr>
          <p:nvPr/>
        </p:nvPicPr>
        <p:blipFill>
          <a:blip r:embed="rId3"/>
          <a:srcRect l="58664" b="57860"/>
          <a:stretch>
            <a:fillRect/>
          </a:stretch>
        </p:blipFill>
        <p:spPr bwMode="auto">
          <a:xfrm>
            <a:off x="2411413" y="1700213"/>
            <a:ext cx="4824412" cy="3400425"/>
          </a:xfrm>
          <a:prstGeom prst="rect">
            <a:avLst/>
          </a:prstGeom>
          <a:noFill/>
          <a:ln w="9525">
            <a:noFill/>
            <a:miter lim="800000"/>
            <a:headEnd/>
            <a:tailEnd/>
          </a:ln>
        </p:spPr>
      </p:pic>
      <p:sp>
        <p:nvSpPr>
          <p:cNvPr id="12295" name="Rectangle 5"/>
          <p:cNvSpPr>
            <a:spLocks noChangeArrowheads="1"/>
          </p:cNvSpPr>
          <p:nvPr/>
        </p:nvSpPr>
        <p:spPr bwMode="auto">
          <a:xfrm>
            <a:off x="1646238" y="663575"/>
            <a:ext cx="5953874" cy="461665"/>
          </a:xfrm>
          <a:prstGeom prst="rect">
            <a:avLst/>
          </a:prstGeom>
          <a:noFill/>
          <a:ln w="9525">
            <a:noFill/>
            <a:miter lim="800000"/>
            <a:headEnd/>
            <a:tailEnd/>
          </a:ln>
        </p:spPr>
        <p:txBody>
          <a:bodyPr wrap="none">
            <a:spAutoFit/>
          </a:bodyPr>
          <a:lstStyle/>
          <a:p>
            <a:r>
              <a:rPr lang="hu-HU" sz="2400" b="1" dirty="0">
                <a:solidFill>
                  <a:schemeClr val="bg1"/>
                </a:solidFill>
              </a:rPr>
              <a:t>~</a:t>
            </a:r>
            <a:r>
              <a:rPr lang="en-US" sz="2400" b="1" dirty="0" smtClean="0">
                <a:solidFill>
                  <a:schemeClr val="bg1"/>
                </a:solidFill>
              </a:rPr>
              <a:t>10</a:t>
            </a:r>
            <a:r>
              <a:rPr lang="en-US" sz="2400" b="1" baseline="30000" dirty="0" smtClean="0">
                <a:solidFill>
                  <a:schemeClr val="bg1"/>
                </a:solidFill>
              </a:rPr>
              <a:t>1</a:t>
            </a:r>
            <a:r>
              <a:rPr lang="hu-HU" sz="2400" b="1" baseline="30000" dirty="0" smtClean="0">
                <a:solidFill>
                  <a:schemeClr val="bg1"/>
                </a:solidFill>
              </a:rPr>
              <a:t>3</a:t>
            </a:r>
            <a:r>
              <a:rPr lang="en-US" sz="2400" b="1" dirty="0" smtClean="0">
                <a:solidFill>
                  <a:schemeClr val="bg1"/>
                </a:solidFill>
              </a:rPr>
              <a:t> </a:t>
            </a:r>
            <a:r>
              <a:rPr lang="en-US" sz="2400" b="1" dirty="0">
                <a:solidFill>
                  <a:schemeClr val="bg1"/>
                </a:solidFill>
              </a:rPr>
              <a:t>B-</a:t>
            </a:r>
            <a:r>
              <a:rPr lang="hu-HU" sz="2400" b="1" dirty="0">
                <a:solidFill>
                  <a:schemeClr val="bg1"/>
                </a:solidFill>
              </a:rPr>
              <a:t>sejt különböző antigén </a:t>
            </a:r>
            <a:r>
              <a:rPr lang="hu-HU" sz="2400" b="1" dirty="0" err="1">
                <a:solidFill>
                  <a:schemeClr val="bg1"/>
                </a:solidFill>
              </a:rPr>
              <a:t>specifitással</a:t>
            </a:r>
            <a:endParaRPr lang="hu-HU" sz="2400" b="1"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Alapértelmezett terv">
  <a:themeElements>
    <a:clrScheme name="Alapértelmezett terv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lapértelmezett terv">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lapértelmezett terv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lapértelmezett terv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lapértelmezett terv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lapértelmezett terv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lapértelmezett terv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lapértelmezett terv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lapértelmezett terv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Alapértelmezett terv">
  <a:themeElements>
    <a:clrScheme name="Alapértelmezett terv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lapértelmezett terv">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FFFF00"/>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FFFF00"/>
            </a:solidFill>
            <a:effectLst/>
            <a:latin typeface="Comic Sans MS" pitchFamily="66" charset="0"/>
          </a:defRPr>
        </a:defPPr>
      </a:lstStyle>
    </a:lnDef>
  </a:objectDefaults>
  <a:extraClrSchemeLst>
    <a:extraClrScheme>
      <a:clrScheme name="Alapértelmezett terv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lapértelmezett terv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lapértelmezett terv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lapértelmezett terv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lapértelmezett terv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lapértelmezett terv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lapértelmezett terv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CCFF"/>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hu-HU"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rgbClr val="66CCFF"/>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hu-HU"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Alapértelmezett terv">
  <a:themeElements>
    <a:clrScheme name="">
      <a:dk1>
        <a:srgbClr val="54A8FF"/>
      </a:dk1>
      <a:lt1>
        <a:srgbClr val="FFFFFF"/>
      </a:lt1>
      <a:dk2>
        <a:srgbClr val="000054"/>
      </a:dk2>
      <a:lt2>
        <a:srgbClr val="FFFFFF"/>
      </a:lt2>
      <a:accent1>
        <a:srgbClr val="A8FFFF"/>
      </a:accent1>
      <a:accent2>
        <a:srgbClr val="00A8A8"/>
      </a:accent2>
      <a:accent3>
        <a:srgbClr val="AAAAB3"/>
      </a:accent3>
      <a:accent4>
        <a:srgbClr val="DADADA"/>
      </a:accent4>
      <a:accent5>
        <a:srgbClr val="D1FFFF"/>
      </a:accent5>
      <a:accent6>
        <a:srgbClr val="009898"/>
      </a:accent6>
      <a:hlink>
        <a:srgbClr val="0054A8"/>
      </a:hlink>
      <a:folHlink>
        <a:srgbClr val="FFFFA8"/>
      </a:folHlink>
    </a:clrScheme>
    <a:fontScheme name="Alapértelmezett terv">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lapértelmezett terv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lapértelmezett terv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lapértelmezett terv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lapértelmezett terv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lapértelmezett terv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lapértelmezett terv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lapértelmezett terv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3,5&quot; lemez (A:)">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1_3,5&quot; lemez (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hu-HU"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hu-HU"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3,5&quot; lemez (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3,5&quot; lemez (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3,5&quot; lemez (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3,5&quot; lemez (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3,5&quot; lemez (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3,5&quot; lemez (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3,5&quot; lemez (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Alapértelmezett terv">
  <a:themeElements>
    <a:clrScheme name="">
      <a:dk1>
        <a:srgbClr val="54A8FF"/>
      </a:dk1>
      <a:lt1>
        <a:srgbClr val="FFFFFF"/>
      </a:lt1>
      <a:dk2>
        <a:srgbClr val="000054"/>
      </a:dk2>
      <a:lt2>
        <a:srgbClr val="FFFFFF"/>
      </a:lt2>
      <a:accent1>
        <a:srgbClr val="A8FFFF"/>
      </a:accent1>
      <a:accent2>
        <a:srgbClr val="00A8A8"/>
      </a:accent2>
      <a:accent3>
        <a:srgbClr val="AAAAB3"/>
      </a:accent3>
      <a:accent4>
        <a:srgbClr val="DADADA"/>
      </a:accent4>
      <a:accent5>
        <a:srgbClr val="D1FFFF"/>
      </a:accent5>
      <a:accent6>
        <a:srgbClr val="009898"/>
      </a:accent6>
      <a:hlink>
        <a:srgbClr val="0054A8"/>
      </a:hlink>
      <a:folHlink>
        <a:srgbClr val="FFFFA8"/>
      </a:folHlink>
    </a:clrScheme>
    <a:fontScheme name="2_Alapértelmezett terv">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Alapértelmezett terv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Alapértelmezett terv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Alapértelmezett terv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Alapértelmezett terv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Alapértelmezett terv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Alapértelmezett terv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Alapértelmezett terv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Alapértelmezett terv">
  <a:themeElements>
    <a:clrScheme name="Alapértelmezett terv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lapértelmezett terv">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lapértelmezett terv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lapértelmezett terv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lapértelmezett terv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lapértelmezett terv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lapértelmezett terv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lapértelmezett terv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lapértelmezett terv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899</TotalTime>
  <Words>1636</Words>
  <Application>Microsoft Macintosh PowerPoint</Application>
  <PresentationFormat>On-screen Show (4:3)</PresentationFormat>
  <Paragraphs>475</Paragraphs>
  <Slides>58</Slides>
  <Notes>14</Notes>
  <HiddenSlides>0</HiddenSlides>
  <MMClips>0</MMClips>
  <ScaleCrop>false</ScaleCrop>
  <HeadingPairs>
    <vt:vector size="6" baseType="variant">
      <vt:variant>
        <vt:lpstr>Theme</vt:lpstr>
      </vt:variant>
      <vt:variant>
        <vt:i4>8</vt:i4>
      </vt:variant>
      <vt:variant>
        <vt:lpstr>Embedded OLE Servers</vt:lpstr>
      </vt:variant>
      <vt:variant>
        <vt:i4>2</vt:i4>
      </vt:variant>
      <vt:variant>
        <vt:lpstr>Slide Titles</vt:lpstr>
      </vt:variant>
      <vt:variant>
        <vt:i4>58</vt:i4>
      </vt:variant>
    </vt:vector>
  </HeadingPairs>
  <TitlesOfParts>
    <vt:vector size="68" baseType="lpstr">
      <vt:lpstr>Alapértelmezett terv</vt:lpstr>
      <vt:lpstr>2_Alapértelmezett terv</vt:lpstr>
      <vt:lpstr>Default Design</vt:lpstr>
      <vt:lpstr>1_Default Design</vt:lpstr>
      <vt:lpstr>1_Alapértelmezett terv</vt:lpstr>
      <vt:lpstr>1_3,5" lemez (A:)</vt:lpstr>
      <vt:lpstr>3_Alapértelmezett terv</vt:lpstr>
      <vt:lpstr>4_Alapértelmezett terv</vt:lpstr>
      <vt:lpstr>Image</vt:lpstr>
      <vt:lpstr>CorelPhotoPaint.Image.6</vt:lpstr>
      <vt:lpstr>B lymphocyták (ontogenezis, aktiváció, osztály/izotípus, humorális immunitás)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 a „haszna” a több Ig osztálynak?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Semmelweis Egyetem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bemutató</dc:title>
  <dc:creator>Falus Andras</dc:creator>
  <cp:lastModifiedBy>András Falus</cp:lastModifiedBy>
  <cp:revision>52</cp:revision>
  <dcterms:created xsi:type="dcterms:W3CDTF">2003-02-28T21:54:16Z</dcterms:created>
  <dcterms:modified xsi:type="dcterms:W3CDTF">2016-11-15T16:17:43Z</dcterms:modified>
</cp:coreProperties>
</file>