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7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8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9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0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1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6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9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0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2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embeddings/oleObject13.bin" ContentType="application/vnd.openxmlformats-officedocument.oleObject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14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5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embeddings/oleObject16.bin" ContentType="application/vnd.openxmlformats-officedocument.oleObject"/>
  <Override PartName="/ppt/notesSlides/notesSlide60.xml" ContentType="application/vnd.openxmlformats-officedocument.presentationml.notesSlide+xml"/>
  <Override PartName="/ppt/embeddings/oleObject17.bin" ContentType="application/vnd.openxmlformats-officedocument.oleObject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18.bin" ContentType="application/vnd.openxmlformats-officedocument.oleObject"/>
  <Override PartName="/ppt/notesSlides/notesSlide63.xml" ContentType="application/vnd.openxmlformats-officedocument.presentationml.notesSlide+xml"/>
  <Override PartName="/ppt/embeddings/oleObject19.bin" ContentType="application/vnd.openxmlformats-officedocument.oleObject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86" r:id="rId3"/>
    <p:sldMasterId id="2147483700" r:id="rId4"/>
    <p:sldMasterId id="2147483713" r:id="rId5"/>
    <p:sldMasterId id="2147483884" r:id="rId6"/>
    <p:sldMasterId id="2147484037" r:id="rId7"/>
    <p:sldMasterId id="2147484049" r:id="rId8"/>
    <p:sldMasterId id="2147484061" r:id="rId9"/>
    <p:sldMasterId id="2147484076" r:id="rId10"/>
    <p:sldMasterId id="2147484088" r:id="rId11"/>
    <p:sldMasterId id="2147484353" r:id="rId12"/>
    <p:sldMasterId id="2147484377" r:id="rId13"/>
    <p:sldMasterId id="2147484952" r:id="rId14"/>
    <p:sldMasterId id="2147484964" r:id="rId15"/>
    <p:sldMasterId id="2147484979" r:id="rId16"/>
    <p:sldMasterId id="2147484993" r:id="rId17"/>
    <p:sldMasterId id="2147485008" r:id="rId18"/>
    <p:sldMasterId id="2147485023" r:id="rId19"/>
    <p:sldMasterId id="2147485038" r:id="rId20"/>
    <p:sldMasterId id="2147485053" r:id="rId21"/>
    <p:sldMasterId id="2147485068" r:id="rId22"/>
  </p:sldMasterIdLst>
  <p:notesMasterIdLst>
    <p:notesMasterId r:id="rId97"/>
  </p:notesMasterIdLst>
  <p:sldIdLst>
    <p:sldId id="328" r:id="rId23"/>
    <p:sldId id="357" r:id="rId24"/>
    <p:sldId id="358" r:id="rId25"/>
    <p:sldId id="433" r:id="rId26"/>
    <p:sldId id="458" r:id="rId27"/>
    <p:sldId id="459" r:id="rId28"/>
    <p:sldId id="490" r:id="rId29"/>
    <p:sldId id="460" r:id="rId30"/>
    <p:sldId id="439" r:id="rId31"/>
    <p:sldId id="440" r:id="rId32"/>
    <p:sldId id="461" r:id="rId33"/>
    <p:sldId id="441" r:id="rId34"/>
    <p:sldId id="434" r:id="rId35"/>
    <p:sldId id="442" r:id="rId36"/>
    <p:sldId id="435" r:id="rId37"/>
    <p:sldId id="305" r:id="rId38"/>
    <p:sldId id="266" r:id="rId39"/>
    <p:sldId id="268" r:id="rId40"/>
    <p:sldId id="269" r:id="rId41"/>
    <p:sldId id="432" r:id="rId42"/>
    <p:sldId id="289" r:id="rId43"/>
    <p:sldId id="330" r:id="rId44"/>
    <p:sldId id="438" r:id="rId45"/>
    <p:sldId id="270" r:id="rId46"/>
    <p:sldId id="409" r:id="rId47"/>
    <p:sldId id="430" r:id="rId48"/>
    <p:sldId id="489" r:id="rId49"/>
    <p:sldId id="443" r:id="rId50"/>
    <p:sldId id="309" r:id="rId51"/>
    <p:sldId id="412" r:id="rId52"/>
    <p:sldId id="411" r:id="rId53"/>
    <p:sldId id="462" r:id="rId54"/>
    <p:sldId id="450" r:id="rId55"/>
    <p:sldId id="334" r:id="rId56"/>
    <p:sldId id="427" r:id="rId57"/>
    <p:sldId id="335" r:id="rId58"/>
    <p:sldId id="472" r:id="rId59"/>
    <p:sldId id="463" r:id="rId60"/>
    <p:sldId id="444" r:id="rId61"/>
    <p:sldId id="413" r:id="rId62"/>
    <p:sldId id="480" r:id="rId63"/>
    <p:sldId id="464" r:id="rId64"/>
    <p:sldId id="414" r:id="rId65"/>
    <p:sldId id="455" r:id="rId66"/>
    <p:sldId id="337" r:id="rId67"/>
    <p:sldId id="491" r:id="rId68"/>
    <p:sldId id="447" r:id="rId69"/>
    <p:sldId id="338" r:id="rId70"/>
    <p:sldId id="473" r:id="rId71"/>
    <p:sldId id="339" r:id="rId72"/>
    <p:sldId id="466" r:id="rId73"/>
    <p:sldId id="467" r:id="rId74"/>
    <p:sldId id="468" r:id="rId75"/>
    <p:sldId id="465" r:id="rId76"/>
    <p:sldId id="425" r:id="rId77"/>
    <p:sldId id="478" r:id="rId78"/>
    <p:sldId id="479" r:id="rId79"/>
    <p:sldId id="349" r:id="rId80"/>
    <p:sldId id="417" r:id="rId81"/>
    <p:sldId id="469" r:id="rId82"/>
    <p:sldId id="423" r:id="rId83"/>
    <p:sldId id="424" r:id="rId84"/>
    <p:sldId id="451" r:id="rId85"/>
    <p:sldId id="452" r:id="rId86"/>
    <p:sldId id="470" r:id="rId87"/>
    <p:sldId id="421" r:id="rId88"/>
    <p:sldId id="471" r:id="rId89"/>
    <p:sldId id="481" r:id="rId90"/>
    <p:sldId id="482" r:id="rId91"/>
    <p:sldId id="422" r:id="rId92"/>
    <p:sldId id="484" r:id="rId93"/>
    <p:sldId id="483" r:id="rId94"/>
    <p:sldId id="488" r:id="rId95"/>
    <p:sldId id="437" r:id="rId9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018F"/>
    <a:srgbClr val="510193"/>
    <a:srgbClr val="D60093"/>
    <a:srgbClr val="003366"/>
    <a:srgbClr val="FFFF00"/>
    <a:srgbClr val="5A01A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56" y="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50" Type="http://schemas.openxmlformats.org/officeDocument/2006/relationships/slide" Target="slides/slide28.xml"/><Relationship Id="rId51" Type="http://schemas.openxmlformats.org/officeDocument/2006/relationships/slide" Target="slides/slide29.xml"/><Relationship Id="rId52" Type="http://schemas.openxmlformats.org/officeDocument/2006/relationships/slide" Target="slides/slide30.xml"/><Relationship Id="rId53" Type="http://schemas.openxmlformats.org/officeDocument/2006/relationships/slide" Target="slides/slide31.xml"/><Relationship Id="rId54" Type="http://schemas.openxmlformats.org/officeDocument/2006/relationships/slide" Target="slides/slide32.xml"/><Relationship Id="rId55" Type="http://schemas.openxmlformats.org/officeDocument/2006/relationships/slide" Target="slides/slide33.xml"/><Relationship Id="rId56" Type="http://schemas.openxmlformats.org/officeDocument/2006/relationships/slide" Target="slides/slide34.xml"/><Relationship Id="rId57" Type="http://schemas.openxmlformats.org/officeDocument/2006/relationships/slide" Target="slides/slide35.xml"/><Relationship Id="rId58" Type="http://schemas.openxmlformats.org/officeDocument/2006/relationships/slide" Target="slides/slide36.xml"/><Relationship Id="rId59" Type="http://schemas.openxmlformats.org/officeDocument/2006/relationships/slide" Target="slides/slide37.xml"/><Relationship Id="rId70" Type="http://schemas.openxmlformats.org/officeDocument/2006/relationships/slide" Target="slides/slide48.xml"/><Relationship Id="rId71" Type="http://schemas.openxmlformats.org/officeDocument/2006/relationships/slide" Target="slides/slide49.xml"/><Relationship Id="rId72" Type="http://schemas.openxmlformats.org/officeDocument/2006/relationships/slide" Target="slides/slide50.xml"/><Relationship Id="rId73" Type="http://schemas.openxmlformats.org/officeDocument/2006/relationships/slide" Target="slides/slide51.xml"/><Relationship Id="rId74" Type="http://schemas.openxmlformats.org/officeDocument/2006/relationships/slide" Target="slides/slide52.xml"/><Relationship Id="rId75" Type="http://schemas.openxmlformats.org/officeDocument/2006/relationships/slide" Target="slides/slide53.xml"/><Relationship Id="rId76" Type="http://schemas.openxmlformats.org/officeDocument/2006/relationships/slide" Target="slides/slide54.xml"/><Relationship Id="rId77" Type="http://schemas.openxmlformats.org/officeDocument/2006/relationships/slide" Target="slides/slide55.xml"/><Relationship Id="rId78" Type="http://schemas.openxmlformats.org/officeDocument/2006/relationships/slide" Target="slides/slide56.xml"/><Relationship Id="rId79" Type="http://schemas.openxmlformats.org/officeDocument/2006/relationships/slide" Target="slides/slide57.xml"/><Relationship Id="rId90" Type="http://schemas.openxmlformats.org/officeDocument/2006/relationships/slide" Target="slides/slide68.xml"/><Relationship Id="rId91" Type="http://schemas.openxmlformats.org/officeDocument/2006/relationships/slide" Target="slides/slide69.xml"/><Relationship Id="rId92" Type="http://schemas.openxmlformats.org/officeDocument/2006/relationships/slide" Target="slides/slide70.xml"/><Relationship Id="rId93" Type="http://schemas.openxmlformats.org/officeDocument/2006/relationships/slide" Target="slides/slide71.xml"/><Relationship Id="rId94" Type="http://schemas.openxmlformats.org/officeDocument/2006/relationships/slide" Target="slides/slide72.xml"/><Relationship Id="rId95" Type="http://schemas.openxmlformats.org/officeDocument/2006/relationships/slide" Target="slides/slide73.xml"/><Relationship Id="rId9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slide" Target="slides/slide27.xml"/><Relationship Id="rId60" Type="http://schemas.openxmlformats.org/officeDocument/2006/relationships/slide" Target="slides/slide38.xml"/><Relationship Id="rId61" Type="http://schemas.openxmlformats.org/officeDocument/2006/relationships/slide" Target="slides/slide39.xml"/><Relationship Id="rId62" Type="http://schemas.openxmlformats.org/officeDocument/2006/relationships/slide" Target="slides/slide40.xml"/><Relationship Id="rId63" Type="http://schemas.openxmlformats.org/officeDocument/2006/relationships/slide" Target="slides/slide41.xml"/><Relationship Id="rId64" Type="http://schemas.openxmlformats.org/officeDocument/2006/relationships/slide" Target="slides/slide42.xml"/><Relationship Id="rId65" Type="http://schemas.openxmlformats.org/officeDocument/2006/relationships/slide" Target="slides/slide43.xml"/><Relationship Id="rId66" Type="http://schemas.openxmlformats.org/officeDocument/2006/relationships/slide" Target="slides/slide44.xml"/><Relationship Id="rId67" Type="http://schemas.openxmlformats.org/officeDocument/2006/relationships/slide" Target="slides/slide45.xml"/><Relationship Id="rId68" Type="http://schemas.openxmlformats.org/officeDocument/2006/relationships/slide" Target="slides/slide46.xml"/><Relationship Id="rId69" Type="http://schemas.openxmlformats.org/officeDocument/2006/relationships/slide" Target="slides/slide47.xml"/><Relationship Id="rId100" Type="http://schemas.openxmlformats.org/officeDocument/2006/relationships/viewProps" Target="viewProps.xml"/><Relationship Id="rId80" Type="http://schemas.openxmlformats.org/officeDocument/2006/relationships/slide" Target="slides/slide58.xml"/><Relationship Id="rId81" Type="http://schemas.openxmlformats.org/officeDocument/2006/relationships/slide" Target="slides/slide59.xml"/><Relationship Id="rId82" Type="http://schemas.openxmlformats.org/officeDocument/2006/relationships/slide" Target="slides/slide60.xml"/><Relationship Id="rId83" Type="http://schemas.openxmlformats.org/officeDocument/2006/relationships/slide" Target="slides/slide61.xml"/><Relationship Id="rId84" Type="http://schemas.openxmlformats.org/officeDocument/2006/relationships/slide" Target="slides/slide62.xml"/><Relationship Id="rId85" Type="http://schemas.openxmlformats.org/officeDocument/2006/relationships/slide" Target="slides/slide63.xml"/><Relationship Id="rId86" Type="http://schemas.openxmlformats.org/officeDocument/2006/relationships/slide" Target="slides/slide64.xml"/><Relationship Id="rId87" Type="http://schemas.openxmlformats.org/officeDocument/2006/relationships/slide" Target="slides/slide65.xml"/><Relationship Id="rId88" Type="http://schemas.openxmlformats.org/officeDocument/2006/relationships/slide" Target="slides/slide66.xml"/><Relationship Id="rId89" Type="http://schemas.openxmlformats.org/officeDocument/2006/relationships/slide" Target="slides/slide6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 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B2F4C-4439-46DE-96E0-70C7000DD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5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A4D7E-6ED9-4337-B4A3-7BB9F4B2614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C2F9D-F19A-4E47-AE3E-C1A53FDB776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4E098-E832-4088-8EFD-A3276F70569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822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03202-87A8-47C6-BFBE-554981EE31F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8330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4A7BC-07E0-4D47-A23C-F1F90B792CCC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843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284B8-D0E7-4438-B42D-0EF83C69E128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5E2BF-BB63-4263-99AA-31ABBAD923C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CC423-AC3A-42F1-BB24-030E696B87C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96A9A-A5FD-4199-9F4F-20D5F7CEE49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2BD58-960A-4EDC-A9C4-0E227AB451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740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AAD4069E-C325-45DC-BCF4-3193EF299691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8A9BF-93A4-4BEF-87AE-ED86B349C9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2E76B-CF8D-4622-AC2C-66894654EEE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2C716-47E3-4F3F-8C5E-49D038F423D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925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89B5D-4A9F-45BC-B883-89FD2F8B74BB}" type="slidenum">
              <a:rPr lang="hu-HU" smtClean="0">
                <a:solidFill>
                  <a:srgbClr val="000000"/>
                </a:solidFill>
              </a:rPr>
              <a:pPr/>
              <a:t>23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91E60-2E0C-4C70-85B7-F9BC8D7A9B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9558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C01268A9-2672-4085-8B47-CDF8BCD00362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DEF95C-EA28-4678-9330-A5CE7BE2529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9866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80551-50EB-4D90-9F9A-3782626D7516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EA1FD-127E-4C00-8DBF-56A0557DDDF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63F92-5F14-4CE0-B545-E567FB95660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7510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0299C9E1-55BD-4FF8-82C1-7A25392CCEA7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017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32F39ACA-34AA-430A-B44B-17724DB48D43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027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66994-F6F8-48F2-AD87-F32D74C5C6A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11F1B-3764-4C31-8165-0B83AFA01CD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57853-568F-4AF9-B8D0-32EE6F032913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757B9-3ABA-4A95-9382-A1349187F60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0685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A0AF1-4A7F-43DB-ABC9-D414FBD6AE3F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078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00FA3A0D-369C-40A2-BDA2-8D3DA0C3E873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D6F4F-9721-4C68-9A08-5D3886CAA336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6EC46-ECAB-4B69-ACAD-1EC1D43B894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Scanning EM of T cell and APC-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099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73A76213-718B-4E7F-807B-C74411C89B84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99B13-4C27-447F-A1C3-F485FBDFC79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119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75101-29B0-4C9E-8A9B-5E9A7C53F362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8EA6E-80C0-462B-BCDA-16E44EB3B9F7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01ED7-4E28-4247-9B47-3983835FDD8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C773CB5C-3505-4906-BF3A-FA511E760388}" type="slidenum">
              <a:rPr lang="en-US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9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1914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52E747-D799-4592-85F7-A93ABE95AB12}" type="slidenum">
              <a:rPr lang="en-US" sz="1200">
                <a:solidFill>
                  <a:srgbClr val="000000"/>
                </a:solidFill>
              </a:rPr>
              <a:pPr algn="r"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6A0AD002-4144-4230-967E-A86FE2E96717}" type="slidenum">
              <a:rPr lang="en-US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01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2016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FC4BED-2B3C-40B4-A576-35DEECC15F9A}" type="slidenum">
              <a:rPr lang="en-US" sz="1200">
                <a:solidFill>
                  <a:srgbClr val="000000"/>
                </a:solidFill>
              </a:rPr>
              <a:pPr algn="r"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7877EED0-B695-4380-8B5A-295D8AC262BE}" type="slidenum">
              <a:rPr lang="en-US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D6F4F-9721-4C68-9A08-5D3886CAA336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94773-8258-4CD5-B1C4-8D197380A1BB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27F3D-C47B-40A1-9995-8C5476A4605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1811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869981C1-3497-40D9-A69F-FA1B65558934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D6F4F-9721-4C68-9A08-5D3886CAA336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41459-2265-462B-89EB-5D1030731E2C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74403-3A80-460B-BF22-C565D7E3C2FD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B6508-7495-49F8-B3DA-C946241DFB2C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573A6-A73E-43C2-8A2D-474AC772E87B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D6F4F-9721-4C68-9A08-5D3886CAA336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606E6B-55B9-4860-9200-C2240F86233A}" type="slidenum">
              <a:rPr lang="en-US" sz="1200">
                <a:solidFill>
                  <a:srgbClr val="000000"/>
                </a:solidFill>
              </a:rPr>
              <a:pPr algn="r"/>
              <a:t>66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D6F4F-9721-4C68-9A08-5D3886CAA336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22733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EEECE1"/>
              </a:buClr>
            </a:pPr>
            <a:fld id="{67FC73BF-A9A2-4943-BF93-5620A43B6D91}" type="slidenum">
              <a:rPr lang="en-US" smtClean="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229380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23635-73A8-46F2-940C-B0FC3AAE9F38}" type="slidenum">
              <a:rPr lang="hu-HU" smtClean="0">
                <a:solidFill>
                  <a:srgbClr val="000000"/>
                </a:solidFill>
              </a:rPr>
              <a:pPr/>
              <a:t>74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5DEE4-FA39-4768-B8BD-96C25340353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7F21D-2E08-42E0-9767-15E1AB18CE3F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EB2F-2A81-4266-95E4-DCCE3ADAB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B9D7-7C58-43A5-8635-ADC417D0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2985-576C-4E0B-9D3A-A845C740B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93DA-762A-4A9F-88A9-DBB93F102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8A1A-F44C-4435-B5C8-D96401490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615-367F-4C8C-83A9-AB7180FB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5C24-BC6E-4641-9699-49DB26A77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5553-BFCA-49D2-9756-9C98B9095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5587-9307-4C3A-B241-4CAFF6CD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40D5-B288-40CA-9F49-46CAA7479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0ECB-90C4-4B22-949E-103F7BBCA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0AD0-66E6-41DE-B177-12B507753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CC64-9B4E-4B74-91DF-3582D6D1C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650D-190B-4A14-BA0E-71CEEAE53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38EA-0EBB-4657-9701-708591430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2FFD-8885-4605-8975-7D3FF41C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1F00-5A17-4C82-A06B-A98448560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BA1649-162C-4745-BF08-0E4D7F90E0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6D7303-476F-4F58-B944-8D51676560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176C4C-3AB7-4E9F-A84D-EB37878C1C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69CF0F-511B-4D35-BA6F-8FBF4A54E9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492D6A-0C1D-4CC3-8609-4C5988D95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423C4C-FD07-47D9-A214-29AB45098D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D720-A699-45E4-95CB-C068E491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976DE4-1BC2-4DEC-A9CF-49F7D02A10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FAA535-2F27-4227-B284-78526F2B80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3D75CA-DDAD-4A66-8077-C676489888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8791A-9203-490F-8BEA-8B8D360169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A426D6-2ADD-4E8E-AB4E-0B853FDAEE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BBBB1-C729-4EFE-B870-9D0C1BA6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6079-1E75-458F-B033-AFA4F0975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A995-81A4-4A41-BC90-A8A923F88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CC19-3653-47AB-B333-722697A9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45D2-608B-4C8B-A732-EE8D03708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9907-566A-4A9F-8F7C-7415D645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3F32-BD5F-4AB3-8575-E2198789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8FFF-510E-4831-85FC-BAB23F938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F060-F65A-4350-9239-F494C1F7A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8402-81D8-47C8-81EB-834E1B70A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C7E4-AD0C-4B53-AC6F-8A393EA88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6098-42CB-49CD-AD02-BA22A6ADC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C392-A723-431A-8437-1B8823EE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1CBA-499D-4F72-9F11-E76424BBF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3308-CF4D-435B-8BBE-61297D7E3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A492-5825-4BB6-9C5D-623021A11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A08C-4998-4CF8-971B-5738B781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8F57E-A216-4F46-9B2F-00AC7B73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2C22C-B866-493B-ADF8-28B6E2CA0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CDF03-C31D-4A61-B11C-239CA73A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8625-FBB8-4D7F-8B74-911C18B66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ACA2-69D7-4E6B-A71A-4635AC423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A8474-C395-499E-B96E-EB3053E81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F24F-BC3D-463B-BF44-78290EAAC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8363-A2BC-47BF-90C2-D4466B545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664D-6A60-4218-BF93-77986596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2FCF-F5D1-4795-8439-D47373E7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A620-3D08-4994-BC45-FE527BA67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44E9-717D-4731-89D1-8EC2D5861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5110-5625-48DA-856E-39FD64E95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20DC-AB30-41C5-AD18-93912BAA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F7B5-54D7-4B49-85EC-E77BB6138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5F87-438C-4DC3-B525-CC159D5D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5887-5F56-4719-B905-C6BAB484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7166-C9FB-4A0E-A622-DF3A3E1A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CEF2-90BB-4DB9-8F90-7E8F5DCC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EF24-3784-453A-872B-3B79A518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271C-F691-4EF0-80AA-67F1E6801F3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791E-E996-46F5-8D96-9D8097154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931A7-CA79-4B3B-8D18-BF6CD30814D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A558-8E8E-4513-AE32-545F4326ED7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C4AF2-E5C1-4E6B-A462-1219978B2CEA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C25C-3996-4A59-9AEB-E957C8AF6B0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B5ED-ED30-46D9-BA79-D8D13C9776A2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6BC7-D8F1-4B96-AFAF-2FCAC9616BC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7A698-A796-4157-8112-2D50631ADDB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6AA4-2A37-486E-9D5E-5DE134EE2E29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8CC8-E152-4700-AE68-B6688077FFA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B317-9A94-47AD-8CBC-35F372AC794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ACE6-C5D2-4FC2-9A28-08A7880ED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F3ED-2D26-4DB1-901D-B1E4A62C2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805-BD56-4F0A-BF95-E0CEF3155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8F6-48A3-420A-A70C-683DA7B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5E9-E21E-412B-9CFE-99FB15F6B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0F3-4D75-42BB-A1C7-9687D27BB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3E5-FBA7-407E-9B84-98E42533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57F6-C2AF-4836-B7C1-AB81C1A52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1198-7C4D-41DF-B962-A4177DE4D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A409-223C-415E-8FB4-B48070567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F10-A826-4FA7-9B6E-3AA92FBCA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27D5-7D5D-47CD-8033-877F12C0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8CB3-366B-4086-AB0C-4D8B744D7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42A5-C9F7-40FA-9E8C-EBB8157BA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0176-588A-4530-BB51-7985AB602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35B-ECA0-4F47-9D03-A209017C1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EB2F-2A81-4266-95E4-DCCE3ADABE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9757-9DEB-49F4-862B-BFEEB4636C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37C7-E27A-4791-9350-3DCE1033C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2299-9767-454F-9762-308806986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8353-6762-43A3-B4A7-79D30B98E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F39A-C1D7-4968-AFC1-6EC375CBA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81FC-4748-4405-914A-76FFAE1C5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6ABA-53BB-43BF-956E-6556CCD45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8992-B87C-418A-8151-D44961B28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6DE7-766F-4323-BFC9-B9A9074F3F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B9D7-7C58-43A5-8635-ADC417D0F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CC64-9B4E-4B74-91DF-3582D6D1C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D720-A699-45E4-95CB-C068E491E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F3ED-2D26-4DB1-901D-B1E4A62C2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805-BD56-4F0A-BF95-E0CEF3155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8F6-48A3-420A-A70C-683DA7B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5E9-E21E-412B-9CFE-99FB15F6B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9757-9DEB-49F4-862B-BFEEB463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A991-9BC4-4010-8786-30BBD310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0F3-4D75-42BB-A1C7-9687D27BB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3E5-FBA7-407E-9B84-98E42533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57F6-C2AF-4836-B7C1-AB81C1A52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1198-7C4D-41DF-B962-A4177DE4D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A409-223C-415E-8FB4-B48070567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F10-A826-4FA7-9B6E-3AA92FBCA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8CB3-366B-4086-AB0C-4D8B744D7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42A5-C9F7-40FA-9E8C-EBB8157BA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0176-588A-4530-BB51-7985AB602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35B-ECA0-4F47-9D03-A209017C1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CC15-2617-48C4-83F8-917084F1B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F3ED-2D26-4DB1-901D-B1E4A62C2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805-BD56-4F0A-BF95-E0CEF3155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8F6-48A3-420A-A70C-683DA7B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5E9-E21E-412B-9CFE-99FB15F6B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0F3-4D75-42BB-A1C7-9687D27BB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3E5-FBA7-407E-9B84-98E42533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57F6-C2AF-4836-B7C1-AB81C1A52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1198-7C4D-41DF-B962-A4177DE4D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A409-223C-415E-8FB4-B48070567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F10-A826-4FA7-9B6E-3AA92FBCA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A1A5-A723-4B45-9EE6-C8FCB6A2B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8CB3-366B-4086-AB0C-4D8B744D7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42A5-C9F7-40FA-9E8C-EBB8157BA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0176-588A-4530-BB51-7985AB602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35B-ECA0-4F47-9D03-A209017C1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F3ED-2D26-4DB1-901D-B1E4A62C2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805-BD56-4F0A-BF95-E0CEF3155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8F6-48A3-420A-A70C-683DA7B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5E9-E21E-412B-9CFE-99FB15F6B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0F3-4D75-42BB-A1C7-9687D27BB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3E5-FBA7-407E-9B84-98E42533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1B9B-F7BD-4958-ABBD-469BB9244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57F6-C2AF-4836-B7C1-AB81C1A52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1198-7C4D-41DF-B962-A4177DE4D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A409-223C-415E-8FB4-B48070567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F10-A826-4FA7-9B6E-3AA92FBCA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8CB3-366B-4086-AB0C-4D8B744D7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42A5-C9F7-40FA-9E8C-EBB8157BA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0176-588A-4530-BB51-7985AB602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35B-ECA0-4F47-9D03-A209017C1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F3ED-2D26-4DB1-901D-B1E4A62C2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805-BD56-4F0A-BF95-E0CEF3155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3686-94AA-4EEE-B136-282A0CA6C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8F6-48A3-420A-A70C-683DA7B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5E9-E21E-412B-9CFE-99FB15F6B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0F3-4D75-42BB-A1C7-9687D27BB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3E5-FBA7-407E-9B84-98E42533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57F6-C2AF-4836-B7C1-AB81C1A52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1198-7C4D-41DF-B962-A4177DE4D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A409-223C-415E-8FB4-B48070567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F10-A826-4FA7-9B6E-3AA92FBCA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8CB3-366B-4086-AB0C-4D8B744D7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42A5-C9F7-40FA-9E8C-EBB8157BA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  <a:defRPr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hu-HU"/>
              <a:t>Mintaalcím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DEFAD41F-1233-4D80-8F5A-6E15C3EFEB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0176-588A-4530-BB51-7985AB602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35B-ECA0-4F47-9D03-A209017C1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F3ED-2D26-4DB1-901D-B1E4A62C2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1805-BD56-4F0A-BF95-E0CEF3155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58F6-48A3-420A-A70C-683DA7B5A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5E9-E21E-412B-9CFE-99FB15F6B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F0F3-4D75-42BB-A1C7-9687D27BB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F3E5-FBA7-407E-9B84-98E42533E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57F6-C2AF-4836-B7C1-AB81C1A52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1198-7C4D-41DF-B962-A4177DE4D1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39F1-D602-4F46-86CB-0918051F57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A409-223C-415E-8FB4-B48070567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CF10-A826-4FA7-9B6E-3AA92FBCA2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B8CB3-366B-4086-AB0C-4D8B744D72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42A5-C9F7-40FA-9E8C-EBB8157BA7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0176-588A-4530-BB51-7985AB602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35B-ECA0-4F47-9D03-A209017C1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9907-566A-4A9F-8F7C-7415D645D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A08C-4998-4CF8-971B-5738B78173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A620-3D08-4994-BC45-FE527BA67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791E-E996-46F5-8D96-9D8097154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478C0-5EC7-4203-900B-45A075EB12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ACE6-C5D2-4FC2-9A28-08A7880ED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27D5-7D5D-47CD-8033-877F12C0C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81FC-4748-4405-914A-76FFAE1C5D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A991-9BC4-4010-8786-30BBD3106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CC15-2617-48C4-83F8-917084F1B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A1A5-A723-4B45-9EE6-C8FCB6A2BA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1B9B-F7BD-4958-ABBD-469BB92443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3686-94AA-4EEE-B136-282A0CA6C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64C4-2E99-4FBA-8827-CCA1DDEC19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376BB-22FD-4467-86E0-1064FE05D4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37C7-E27A-4791-9350-3DCE1033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580CE-8F25-4BE2-9828-45F776C19A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9B52-3484-40E4-A5F0-F26BF0ED92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21E8-C8C6-4739-9374-E8C617106A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131A-C4EA-452B-AA52-03F71942F8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23E2-A729-406D-A751-CE8203F6AB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58F3-F927-407F-850B-C56FDDBFF4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D45E-A936-48D1-9A0D-65BDDC8F04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3CB4-83D6-4715-AC7D-CDD3B36652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3686-94AA-4EEE-B136-282A0CA6C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E78B-7EF5-449F-8AEE-CF2B0F37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2299-9767-454F-9762-30880698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DA10-9044-4FDF-8F72-57F63FC5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57B4-8446-4DB2-9ADF-E58E7036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DD73-A3F1-440A-8008-404D2AAB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9D17-6765-4726-AA92-CDEAAC885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56342-EA33-4C93-B6AF-E50C3AD9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146F4-43AC-4D23-8603-2C805F5DB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A2760-0C96-466F-B6B5-C9C3CC47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6619-B35F-4E7C-A734-412C75A58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020BD-3C13-428C-9C04-CFF8D85DC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088C-BE61-470D-968B-989F02AF6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8353-6762-43A3-B4A7-79D30B98E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6C481-D048-4223-BA62-EE29F4AB4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CCB0A-E7AF-4459-910E-E7CCC9333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5CBD-CA87-4A78-AE47-05940A01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E156-6E7D-4CBC-B5FB-C2CCF465A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3FF2-D878-415C-BEB3-2016F29F6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FF3E-DC39-49AA-9093-0443AEC0B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F922-A3CF-469F-B112-F9741FDA6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1A53-4B38-45B6-909F-70C0CD615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6121-FF34-451A-8419-F5C6E846D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43C1-1D48-40FC-85C6-602B79912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F39A-C1D7-4968-AFC1-6EC375CBA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F099-898F-474B-A16E-00541C827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DD86-0A21-4F85-8D26-9B357F2F4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AE01-C69B-4943-9D7F-EDA7B6F2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F5B6-D1B0-4605-B89C-E5AF9B62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E6BE-56E9-40E6-A302-D375034DD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79D5-B4B9-432D-8BC5-21D8F46CC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2371-719D-4807-B623-38026D96B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3AD1-12CC-4413-823B-B9176E81A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9487-7923-47A4-93EA-C93E71394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048F-B304-43F4-A7F3-9CF069DE2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F6ABA-53BB-43BF-956E-6556CCD45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1563-1C32-41D1-92BB-16302B5D7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40D0-BEA8-4211-ABF2-8C8755B54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C644-53ED-49E1-AB82-AB520DD6D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3293-1470-4292-8BB9-71049A13A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AD87-BCCF-4C8C-B06C-61C8039C8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EC075-88A2-4015-B936-6C5E8BA1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8597-E325-4DFE-926D-9F44F6221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A07A-8351-41E3-B27C-3D865B46A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7FEE14-B5AD-42EA-ADEF-7284215904C2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191690-0497-4955-AD06-BAA48EE55F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16D0DE-CCC2-41B3-BA6B-736209813EF7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538571-0591-408D-BB39-DC6C6285AA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8992-B87C-418A-8151-D44961B28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997C87-A586-4C15-BDC1-68393530BF80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3E9FA7-FB95-4C6C-97BC-43186260231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E02DB5-EBC8-49F5-B60B-43E09C969CB6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727540-2CE7-4A18-A752-9A2AAAF621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19BD12-1770-4059-B125-703784F4D290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14D541-E4B2-47B8-9544-B2E09AAF5D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BBA192-1405-4FCA-818A-358A950C8A4F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706A69-B5FC-4199-AFEC-27647A16BB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105A43-AF00-452C-9B64-B366D7078647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7566D8-3162-485F-B3E3-15974D1D9E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005671-591F-43F3-BE57-4074CE3B29C1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9CBAC4-7747-473E-8361-D0943E4007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C4A4A0-E67A-4584-9E21-8229329669FD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539AAF-F068-4799-9D92-FE869EDF64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38ECBE-EEB5-4CED-A942-937F476E7E27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47E516-1899-4865-9EFB-08F3557135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EF458F-02F6-49D8-960C-792845209B76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CCF696-4541-4CA3-B391-F0C5399906D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52C4-FCE1-4A09-AC23-E19F156972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6DE7-766F-4323-BFC9-B9A9074F3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021B-307F-4753-824E-BECADA04F4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7AF3-9BAB-4469-9E46-266B7DD958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17DC-9191-4F49-907E-789F04E2C8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5BF5-443E-4A22-AA4C-6BF9A69C5C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91DF6-6B7B-4F27-AED9-5BFDAA1228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A63F-A36E-498A-AE2F-67AFF7B06F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BE4C-A9F4-4BB7-9200-FE7A662533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7DE5-4958-465A-966C-A57476ACB5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4232-9A8E-4256-AD3D-A1E1A1C534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CF33-C0D1-4697-A7AB-2FB6DF214F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58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3.xml"/><Relationship Id="rId15" Type="http://schemas.openxmlformats.org/officeDocument/2006/relationships/theme" Target="../theme/theme15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5.xml"/><Relationship Id="rId13" Type="http://schemas.openxmlformats.org/officeDocument/2006/relationships/theme" Target="../theme/theme16.xml"/><Relationship Id="rId1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0.xml"/><Relationship Id="rId8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09.xml"/><Relationship Id="rId15" Type="http://schemas.openxmlformats.org/officeDocument/2006/relationships/theme" Target="../theme/theme17.xml"/><Relationship Id="rId1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3.xml"/><Relationship Id="rId15" Type="http://schemas.openxmlformats.org/officeDocument/2006/relationships/theme" Target="../theme/theme18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37.xml"/><Relationship Id="rId15" Type="http://schemas.openxmlformats.org/officeDocument/2006/relationships/theme" Target="../theme/theme19.xml"/><Relationship Id="rId1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1.xml"/><Relationship Id="rId15" Type="http://schemas.openxmlformats.org/officeDocument/2006/relationships/theme" Target="../theme/theme20.xml"/><Relationship Id="rId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5.xml"/><Relationship Id="rId15" Type="http://schemas.openxmlformats.org/officeDocument/2006/relationships/theme" Target="../theme/theme21.xml"/><Relationship Id="rId1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77.xml"/><Relationship Id="rId13" Type="http://schemas.openxmlformats.org/officeDocument/2006/relationships/theme" Target="../theme/theme22.xml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3.xml"/><Relationship Id="rId15" Type="http://schemas.openxmlformats.org/officeDocument/2006/relationships/theme" Target="../theme/theme9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E92B19-BE3B-4E40-9FA9-25D1AEF98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7D380C-D70A-4387-A2DF-616B4ACB3E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62FA91-50C1-4129-872B-C2715452B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2EE0CE-E38D-4932-97A7-F19B2BC6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8CEC70-9C1D-44DD-95D2-56141FC2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endParaRPr lang="hu-H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defRPr/>
            </a:pPr>
            <a:fld id="{B685584E-B564-4043-B7BD-9E66B3D62BA3}" type="slidenum">
              <a:rPr lang="hu-HU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hu-HU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00B365-26E9-4AB5-8D59-91F384AC3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69" r:id="rId5"/>
    <p:sldLayoutId id="2147484970" r:id="rId6"/>
    <p:sldLayoutId id="2147484971" r:id="rId7"/>
    <p:sldLayoutId id="2147484972" r:id="rId8"/>
    <p:sldLayoutId id="2147484973" r:id="rId9"/>
    <p:sldLayoutId id="2147484974" r:id="rId10"/>
    <p:sldLayoutId id="2147484975" r:id="rId11"/>
    <p:sldLayoutId id="2147484976" r:id="rId12"/>
    <p:sldLayoutId id="2147484977" r:id="rId13"/>
    <p:sldLayoutId id="21474849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E92B19-BE3B-4E40-9FA9-25D1AEF98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0" r:id="rId1"/>
    <p:sldLayoutId id="2147484981" r:id="rId2"/>
    <p:sldLayoutId id="2147484982" r:id="rId3"/>
    <p:sldLayoutId id="2147484983" r:id="rId4"/>
    <p:sldLayoutId id="2147484984" r:id="rId5"/>
    <p:sldLayoutId id="2147484985" r:id="rId6"/>
    <p:sldLayoutId id="2147484986" r:id="rId7"/>
    <p:sldLayoutId id="2147484987" r:id="rId8"/>
    <p:sldLayoutId id="2147484988" r:id="rId9"/>
    <p:sldLayoutId id="2147484989" r:id="rId10"/>
    <p:sldLayoutId id="2147484990" r:id="rId11"/>
    <p:sldLayoutId id="21474849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00B365-26E9-4AB5-8D59-91F384AC3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  <p:sldLayoutId id="2147485005" r:id="rId12"/>
    <p:sldLayoutId id="2147485006" r:id="rId13"/>
    <p:sldLayoutId id="21474850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00B365-26E9-4AB5-8D59-91F384AC3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  <p:sldLayoutId id="2147485020" r:id="rId12"/>
    <p:sldLayoutId id="2147485021" r:id="rId13"/>
    <p:sldLayoutId id="214748502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00B365-26E9-4AB5-8D59-91F384AC3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8" r:id="rId5"/>
    <p:sldLayoutId id="2147485029" r:id="rId6"/>
    <p:sldLayoutId id="2147485030" r:id="rId7"/>
    <p:sldLayoutId id="2147485031" r:id="rId8"/>
    <p:sldLayoutId id="2147485032" r:id="rId9"/>
    <p:sldLayoutId id="2147485033" r:id="rId10"/>
    <p:sldLayoutId id="2147485034" r:id="rId11"/>
    <p:sldLayoutId id="2147485035" r:id="rId12"/>
    <p:sldLayoutId id="2147485036" r:id="rId13"/>
    <p:sldLayoutId id="214748503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EA8DDE-291C-48F0-9CD7-C7C6C60E1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774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  <p:sldLayoutId id="21474847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00B365-26E9-4AB5-8D59-91F384AC3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  <p:sldLayoutId id="2147485050" r:id="rId12"/>
    <p:sldLayoutId id="2147485051" r:id="rId13"/>
    <p:sldLayoutId id="21474850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00B365-26E9-4AB5-8D59-91F384AC35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55" r:id="rId2"/>
    <p:sldLayoutId id="2147485056" r:id="rId3"/>
    <p:sldLayoutId id="2147485057" r:id="rId4"/>
    <p:sldLayoutId id="2147485058" r:id="rId5"/>
    <p:sldLayoutId id="2147485059" r:id="rId6"/>
    <p:sldLayoutId id="2147485060" r:id="rId7"/>
    <p:sldLayoutId id="2147485061" r:id="rId8"/>
    <p:sldLayoutId id="2147485062" r:id="rId9"/>
    <p:sldLayoutId id="2147485063" r:id="rId10"/>
    <p:sldLayoutId id="2147485064" r:id="rId11"/>
    <p:sldLayoutId id="2147485065" r:id="rId12"/>
    <p:sldLayoutId id="2147485066" r:id="rId13"/>
    <p:sldLayoutId id="21474850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EA8DDE-291C-48F0-9CD7-C7C6C60E1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FontTx/>
              <a:buNone/>
              <a:defRPr kumimoji="0"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FontTx/>
              <a:buNone/>
              <a:defRPr kumimoji="0"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FontTx/>
              <a:buNone/>
              <a:defRPr kumimoji="0" sz="140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FFEBD6EE-FAFA-4ADD-AD66-0AF593E1CA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9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EBAEF-B9C5-426A-9C0D-2A8AA0341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264DA1-8370-44A3-ADB5-352E9694F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  <p:sldLayoutId id="2147484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00BF59-BE83-4CCF-A785-34EF76CA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  <p:sldLayoutId id="2147484856" r:id="rId12"/>
    <p:sldLayoutId id="2147484857" r:id="rId13"/>
    <p:sldLayoutId id="2147484858" r:id="rId14"/>
    <p:sldLayoutId id="21474848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48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AEA51-8EBC-4EBD-AF3A-4CE02A9A9805}" type="datetimeFigureOut">
              <a:rPr lang="hu-HU"/>
              <a:pPr>
                <a:defRPr/>
              </a:pPr>
              <a:t>16. 11. 09.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AE65C-56E2-4FD9-B05C-E571D1980B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9D59FA-9EDD-41C3-A772-DC090831C0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B4D05B-9444-406D-B447-95A4A31E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  <p:sldLayoutId id="2147484904" r:id="rId12"/>
    <p:sldLayoutId id="2147484905" r:id="rId13"/>
    <p:sldLayoutId id="21474849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7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1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0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25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9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://images.google.co.hu/imgres?imgurl=www.keratin.com/az/2013.jpg&amp;imgrefurl=http://www.keratin.com/ad/ad003i3.shtml&amp;hl=hu&amp;h=400&amp;w=480&amp;start=3&amp;prev=/images?q=lymphocyte+electron+microscope&amp;svnum=10&amp;hl=hu&amp;lr=&amp;ie=UTF-8&amp;oe=UTF-8" TargetMode="External"/><Relationship Id="rId8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7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5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3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3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4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69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Relationship Id="rId2" Type="http://schemas.openxmlformats.org/officeDocument/2006/relationships/notesSlide" Target="../notesSlides/notesSlide6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8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0" y="5661248"/>
            <a:ext cx="7250088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457200" y="1773238"/>
            <a:ext cx="8229600" cy="18716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219200" y="20574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6000" b="1">
                <a:solidFill>
                  <a:srgbClr val="000066"/>
                </a:solidFill>
              </a:rPr>
              <a:t> A T limfociták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07504" y="5661248"/>
            <a:ext cx="67659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>
                <a:solidFill>
                  <a:srgbClr val="000066"/>
                </a:solidFill>
              </a:rPr>
              <a:t>Falus András</a:t>
            </a:r>
            <a:r>
              <a:rPr lang="en-US" sz="2000" b="1" dirty="0">
                <a:solidFill>
                  <a:srgbClr val="000066"/>
                </a:solidFill>
              </a:rPr>
              <a:t>                                                </a:t>
            </a:r>
            <a:r>
              <a:rPr lang="hu-HU" sz="2000" b="1" dirty="0">
                <a:solidFill>
                  <a:srgbClr val="000066"/>
                </a:solidFill>
              </a:rPr>
              <a:t>                       </a:t>
            </a:r>
            <a:r>
              <a:rPr lang="hu-HU" sz="2000" b="1" dirty="0" smtClean="0">
                <a:solidFill>
                  <a:srgbClr val="000066"/>
                </a:solidFill>
              </a:rPr>
              <a:t>S</a:t>
            </a:r>
            <a:r>
              <a:rPr lang="en-US" sz="2000" b="1" dirty="0" smtClean="0">
                <a:solidFill>
                  <a:srgbClr val="000066"/>
                </a:solidFill>
              </a:rPr>
              <a:t>e</a:t>
            </a:r>
            <a:r>
              <a:rPr lang="hu-HU" sz="2000" b="1" dirty="0" smtClean="0">
                <a:solidFill>
                  <a:srgbClr val="000066"/>
                </a:solidFill>
              </a:rPr>
              <a:t>mmelweis Egyetem, Genetikai</a:t>
            </a:r>
            <a:r>
              <a:rPr lang="hu-HU" sz="2000" b="1" dirty="0">
                <a:solidFill>
                  <a:srgbClr val="000066"/>
                </a:solidFill>
              </a:rPr>
              <a:t>, Sejt- és Immunbiológiai Intézet</a:t>
            </a:r>
            <a:endParaRPr lang="en-US" sz="2000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620000" y="5638800"/>
          <a:ext cx="1308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Kép" r:id="rId4" imgW="1308960" imgH="1054440" progId="Word.Picture.8">
                  <p:embed/>
                </p:oleObj>
              </mc:Choice>
              <mc:Fallback>
                <p:oleObj name="Kép" r:id="rId4" imgW="1308960" imgH="10544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638800"/>
                        <a:ext cx="1308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339725"/>
            <a:ext cx="9017000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14313"/>
            <a:ext cx="4968551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Figure 3-12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 sz="4400">
              <a:solidFill>
                <a:srgbClr val="000000"/>
              </a:solidFill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Szövegdoboz 4"/>
          <p:cNvSpPr txBox="1">
            <a:spLocks noChangeArrowheads="1"/>
          </p:cNvSpPr>
          <p:nvPr/>
        </p:nvSpPr>
        <p:spPr bwMode="auto">
          <a:xfrm>
            <a:off x="3143250" y="2786063"/>
            <a:ext cx="125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/>
              <a:t>koreceptor</a:t>
            </a:r>
            <a:endParaRPr lang="en-US" sz="1800" b="1"/>
          </a:p>
        </p:txBody>
      </p:sp>
      <p:sp>
        <p:nvSpPr>
          <p:cNvPr id="134150" name="Szövegdoboz 5"/>
          <p:cNvSpPr txBox="1">
            <a:spLocks noChangeArrowheads="1"/>
          </p:cNvSpPr>
          <p:nvPr/>
        </p:nvSpPr>
        <p:spPr bwMode="auto">
          <a:xfrm>
            <a:off x="7715250" y="3500438"/>
            <a:ext cx="125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 b="1"/>
              <a:t>koreceptor</a:t>
            </a:r>
            <a:endParaRPr lang="en-US" sz="18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62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4400">
              <a:solidFill>
                <a:srgbClr val="000000"/>
              </a:solidFill>
            </a:endParaRPr>
          </a:p>
        </p:txBody>
      </p:sp>
      <p:sp>
        <p:nvSpPr>
          <p:cNvPr id="135171" name="Text Box 4"/>
          <p:cNvSpPr txBox="1">
            <a:spLocks noChangeArrowheads="1"/>
          </p:cNvSpPr>
          <p:nvPr/>
        </p:nvSpPr>
        <p:spPr bwMode="auto">
          <a:xfrm>
            <a:off x="0" y="1857375"/>
            <a:ext cx="9715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1.T sejt ontogenezis (</a:t>
            </a:r>
            <a:r>
              <a:rPr lang="hu-HU" sz="3600" b="1" i="1">
                <a:solidFill>
                  <a:srgbClr val="0033CC"/>
                </a:solidFill>
              </a:rPr>
              <a:t>thymus</a:t>
            </a:r>
            <a:r>
              <a:rPr lang="hu-HU" sz="3600" b="1">
                <a:solidFill>
                  <a:srgbClr val="0033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2. T sejt aktiváció (</a:t>
            </a:r>
            <a:r>
              <a:rPr lang="hu-HU" sz="3600" b="1" i="1">
                <a:solidFill>
                  <a:srgbClr val="0033CC"/>
                </a:solidFill>
              </a:rPr>
              <a:t>szekunder nyirokszervek</a:t>
            </a:r>
            <a:r>
              <a:rPr lang="hu-HU" sz="3600" b="1">
                <a:solidFill>
                  <a:srgbClr val="0033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3. T sejtek típusok és működésük  (</a:t>
            </a:r>
            <a:r>
              <a:rPr lang="hu-HU" sz="3600" b="1" i="1">
                <a:solidFill>
                  <a:srgbClr val="0033CC"/>
                </a:solidFill>
              </a:rPr>
              <a:t>szövetek</a:t>
            </a:r>
            <a:r>
              <a:rPr lang="hu-HU" sz="3600" b="1">
                <a:solidFill>
                  <a:srgbClr val="0033CC"/>
                </a:solidFill>
              </a:rPr>
              <a:t>)</a:t>
            </a:r>
            <a:r>
              <a:rPr lang="hu-HU" sz="3600" b="1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62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4400">
              <a:solidFill>
                <a:srgbClr val="000000"/>
              </a:solidFill>
            </a:endParaRP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0" y="1857375"/>
            <a:ext cx="9715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FF0000"/>
                </a:solidFill>
              </a:rPr>
              <a:t>1.T sejt ontogenezis (</a:t>
            </a:r>
            <a:r>
              <a:rPr lang="hu-HU" sz="3600" b="1" i="1">
                <a:solidFill>
                  <a:srgbClr val="FF0000"/>
                </a:solidFill>
              </a:rPr>
              <a:t>thymus</a:t>
            </a:r>
            <a:r>
              <a:rPr lang="hu-HU" sz="3600" b="1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2. T sejt aktiváció (</a:t>
            </a:r>
            <a:r>
              <a:rPr lang="hu-HU" sz="3600" b="1" i="1">
                <a:solidFill>
                  <a:srgbClr val="0033CC"/>
                </a:solidFill>
              </a:rPr>
              <a:t>szekunder nyirokszervek</a:t>
            </a:r>
            <a:r>
              <a:rPr lang="hu-HU" sz="3600" b="1">
                <a:solidFill>
                  <a:srgbClr val="0033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3. T sejtek típusok és működésük  (</a:t>
            </a:r>
            <a:r>
              <a:rPr lang="hu-HU" sz="3600" b="1" i="1">
                <a:solidFill>
                  <a:srgbClr val="0033CC"/>
                </a:solidFill>
              </a:rPr>
              <a:t>szövetek</a:t>
            </a:r>
            <a:r>
              <a:rPr lang="hu-HU" sz="3600" b="1">
                <a:solidFill>
                  <a:srgbClr val="0033CC"/>
                </a:solidFill>
              </a:rPr>
              <a:t>)</a:t>
            </a:r>
            <a:r>
              <a:rPr lang="hu-HU" sz="3600" b="1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embryo_labe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43000"/>
            <a:ext cx="26003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388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3200">
                <a:solidFill>
                  <a:srgbClr val="FFFF00"/>
                </a:solidFill>
              </a:rPr>
              <a:t>szikhólyag fala</a:t>
            </a:r>
          </a:p>
          <a:p>
            <a:pPr algn="ctr"/>
            <a:endParaRPr lang="hu-HU" sz="3200">
              <a:solidFill>
                <a:srgbClr val="FFFF00"/>
              </a:solidFill>
              <a:sym typeface="Symbol" pitchFamily="18" charset="2"/>
            </a:endParaRPr>
          </a:p>
          <a:p>
            <a:pPr algn="ctr"/>
            <a:r>
              <a:rPr lang="hu-HU" sz="3200">
                <a:solidFill>
                  <a:srgbClr val="FFFF00"/>
                </a:solidFill>
                <a:sym typeface="Symbol" pitchFamily="18" charset="2"/>
              </a:rPr>
              <a:t></a:t>
            </a:r>
            <a:endParaRPr lang="hu-HU" sz="3200">
              <a:solidFill>
                <a:srgbClr val="FFFF00"/>
              </a:solidFill>
            </a:endParaRPr>
          </a:p>
          <a:p>
            <a:pPr algn="ctr"/>
            <a:r>
              <a:rPr lang="hu-HU" sz="3200">
                <a:solidFill>
                  <a:srgbClr val="FFFF00"/>
                </a:solidFill>
              </a:rPr>
              <a:t>embrionális máj</a:t>
            </a:r>
          </a:p>
          <a:p>
            <a:pPr algn="ctr"/>
            <a:endParaRPr lang="hu-HU" sz="3200">
              <a:solidFill>
                <a:srgbClr val="FFFF00"/>
              </a:solidFill>
              <a:sym typeface="Symbol" pitchFamily="18" charset="2"/>
            </a:endParaRPr>
          </a:p>
          <a:p>
            <a:pPr algn="ctr"/>
            <a:r>
              <a:rPr lang="hu-HU" sz="3200">
                <a:solidFill>
                  <a:srgbClr val="FFFF00"/>
                </a:solidFill>
                <a:sym typeface="Symbol" pitchFamily="18" charset="2"/>
              </a:rPr>
              <a:t></a:t>
            </a:r>
            <a:endParaRPr lang="hu-HU" sz="3200">
              <a:solidFill>
                <a:srgbClr val="FFFF00"/>
              </a:solidFill>
            </a:endParaRPr>
          </a:p>
          <a:p>
            <a:pPr algn="ctr"/>
            <a:r>
              <a:rPr lang="hu-HU" sz="3200">
                <a:solidFill>
                  <a:srgbClr val="FFFF00"/>
                </a:solidFill>
              </a:rPr>
              <a:t>embrionális csontvelő</a:t>
            </a:r>
          </a:p>
          <a:p>
            <a:pPr algn="ctr"/>
            <a:endParaRPr lang="hu-HU" sz="3200">
              <a:solidFill>
                <a:srgbClr val="FFFF00"/>
              </a:solidFill>
            </a:endParaRPr>
          </a:p>
          <a:p>
            <a:pPr algn="ctr"/>
            <a:r>
              <a:rPr lang="hu-HU" sz="3200">
                <a:solidFill>
                  <a:srgbClr val="FFFF00"/>
                </a:solidFill>
                <a:sym typeface="Symbol" pitchFamily="18" charset="2"/>
              </a:rPr>
              <a:t></a:t>
            </a:r>
            <a:endParaRPr lang="hu-HU" sz="3200">
              <a:solidFill>
                <a:srgbClr val="FFFF00"/>
              </a:solidFill>
            </a:endParaRPr>
          </a:p>
          <a:p>
            <a:pPr algn="ctr"/>
            <a:r>
              <a:rPr lang="hu-HU" sz="3200">
                <a:solidFill>
                  <a:srgbClr val="FFFF00"/>
                </a:solidFill>
              </a:rPr>
              <a:t>thymus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580063" y="1916113"/>
            <a:ext cx="376237" cy="11525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6227763" y="3068638"/>
            <a:ext cx="431800" cy="1444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501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1. T </a:t>
            </a:r>
            <a:r>
              <a:rPr lang="hu-HU" sz="4000" b="1">
                <a:solidFill>
                  <a:srgbClr val="FFFF00"/>
                </a:solidFill>
              </a:rPr>
              <a:t>sejt ontogenezis</a:t>
            </a:r>
            <a:endParaRPr lang="en-US" sz="4000">
              <a:solidFill>
                <a:srgbClr val="FFFF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787900" y="4508500"/>
          <a:ext cx="2520950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5" imgW="3034921" imgH="2298413" progId="">
                  <p:embed/>
                </p:oleObj>
              </mc:Choice>
              <mc:Fallback>
                <p:oleObj name="Image" r:id="rId5" imgW="3034921" imgH="229841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2520950" cy="1909763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3399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Line 9"/>
          <p:cNvSpPr>
            <a:spLocks noChangeShapeType="1"/>
          </p:cNvSpPr>
          <p:nvPr/>
        </p:nvSpPr>
        <p:spPr bwMode="auto">
          <a:xfrm flipH="1">
            <a:off x="6084888" y="3357563"/>
            <a:ext cx="574675" cy="20161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FFFF00"/>
                </a:solidFill>
                <a:latin typeface="Comic Sans MS" pitchFamily="66" charset="0"/>
              </a:rPr>
              <a:t>Csontvelő és t</a:t>
            </a:r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hymus 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752600" y="1763713"/>
          <a:ext cx="6019800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" r:id="rId4" imgW="5540417" imgH="4320508" progId="">
                  <p:embed/>
                </p:oleObj>
              </mc:Choice>
              <mc:Fallback>
                <p:oleObj name="Image" r:id="rId4" imgW="5540417" imgH="432050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63713"/>
                        <a:ext cx="6019800" cy="484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29000" y="1905000"/>
            <a:ext cx="19288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csontvelő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93900" y="3276600"/>
            <a:ext cx="15875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őssejtek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691188" y="3397250"/>
            <a:ext cx="17684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T-sejt prekurzorok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500688" y="4357688"/>
            <a:ext cx="22383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00"/>
                </a:solidFill>
                <a:latin typeface="Comic Sans MS" pitchFamily="66" charset="0"/>
              </a:rPr>
              <a:t>Antigén </a:t>
            </a:r>
            <a:r>
              <a:rPr lang="hu-HU" sz="1600" b="1">
                <a:solidFill>
                  <a:srgbClr val="FF3300"/>
                </a:solidFill>
                <a:latin typeface="Comic Sans MS" pitchFamily="66" charset="0"/>
              </a:rPr>
              <a:t>„</a:t>
            </a:r>
            <a:r>
              <a:rPr lang="en-US" sz="1600" b="1">
                <a:solidFill>
                  <a:srgbClr val="FF3300"/>
                </a:solidFill>
                <a:latin typeface="Comic Sans MS" pitchFamily="66" charset="0"/>
              </a:rPr>
              <a:t>független</a:t>
            </a:r>
            <a:r>
              <a:rPr lang="hu-HU" sz="1600" b="1">
                <a:solidFill>
                  <a:srgbClr val="FF3300"/>
                </a:solidFill>
                <a:latin typeface="Comic Sans MS" pitchFamily="66" charset="0"/>
              </a:rPr>
              <a:t>”</a:t>
            </a:r>
            <a:r>
              <a:rPr lang="en-US" sz="1600">
                <a:latin typeface="Comic Sans MS" pitchFamily="66" charset="0"/>
              </a:rPr>
              <a:t> differenciálódás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TCR kialakulása a T-sejteken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685800" y="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Az érés iránya: cortex</a:t>
            </a:r>
            <a:r>
              <a:rPr lang="en-US" sz="32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 medulla</a:t>
            </a:r>
            <a:endParaRPr lang="en-US" sz="3200" b="1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372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4623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AutoShape 15"/>
          <p:cNvSpPr>
            <a:spLocks noChangeArrowheads="1"/>
          </p:cNvSpPr>
          <p:nvPr/>
        </p:nvSpPr>
        <p:spPr bwMode="auto">
          <a:xfrm>
            <a:off x="1905000" y="1981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37221" name="Group 29"/>
          <p:cNvGrpSpPr>
            <a:grpSpLocks/>
          </p:cNvGrpSpPr>
          <p:nvPr/>
        </p:nvGrpSpPr>
        <p:grpSpPr bwMode="auto">
          <a:xfrm>
            <a:off x="2286000" y="1066800"/>
            <a:ext cx="6173727" cy="5797550"/>
            <a:chOff x="1440" y="624"/>
            <a:chExt cx="4042" cy="3700"/>
          </a:xfrm>
        </p:grpSpPr>
        <p:grpSp>
          <p:nvGrpSpPr>
            <p:cNvPr id="137224" name="Group 22"/>
            <p:cNvGrpSpPr>
              <a:grpSpLocks/>
            </p:cNvGrpSpPr>
            <p:nvPr/>
          </p:nvGrpSpPr>
          <p:grpSpPr bwMode="auto">
            <a:xfrm>
              <a:off x="1440" y="624"/>
              <a:ext cx="4041" cy="3696"/>
              <a:chOff x="1440" y="624"/>
              <a:chExt cx="4041" cy="3696"/>
            </a:xfrm>
          </p:grpSpPr>
          <p:sp>
            <p:nvSpPr>
              <p:cNvPr id="137230" name="Rectangle 1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480" cy="33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7231" name="Line 18"/>
              <p:cNvSpPr>
                <a:spLocks noChangeShapeType="1"/>
              </p:cNvSpPr>
              <p:nvPr/>
            </p:nvSpPr>
            <p:spPr bwMode="auto">
              <a:xfrm flipV="1">
                <a:off x="1920" y="672"/>
                <a:ext cx="816" cy="48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7232" name="Line 19"/>
              <p:cNvSpPr>
                <a:spLocks noChangeShapeType="1"/>
              </p:cNvSpPr>
              <p:nvPr/>
            </p:nvSpPr>
            <p:spPr bwMode="auto">
              <a:xfrm>
                <a:off x="1872" y="1488"/>
                <a:ext cx="912" cy="100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grpSp>
            <p:nvGrpSpPr>
              <p:cNvPr id="137233" name="Group 21"/>
              <p:cNvGrpSpPr>
                <a:grpSpLocks/>
              </p:cNvGrpSpPr>
              <p:nvPr/>
            </p:nvGrpSpPr>
            <p:grpSpPr bwMode="auto">
              <a:xfrm>
                <a:off x="2784" y="624"/>
                <a:ext cx="2697" cy="3696"/>
                <a:chOff x="2784" y="624"/>
                <a:chExt cx="2697" cy="3696"/>
              </a:xfrm>
            </p:grpSpPr>
            <p:pic>
              <p:nvPicPr>
                <p:cNvPr id="137234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84" y="624"/>
                  <a:ext cx="2697" cy="3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7235" name="AutoShape 20"/>
                <p:cNvSpPr>
                  <a:spLocks noChangeArrowheads="1"/>
                </p:cNvSpPr>
                <p:nvPr/>
              </p:nvSpPr>
              <p:spPr bwMode="auto">
                <a:xfrm>
                  <a:off x="3936" y="1728"/>
                  <a:ext cx="240" cy="528"/>
                </a:xfrm>
                <a:prstGeom prst="downArrow">
                  <a:avLst>
                    <a:gd name="adj1" fmla="val 50000"/>
                    <a:gd name="adj2" fmla="val 5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</p:grpSp>
        <p:sp>
          <p:nvSpPr>
            <p:cNvPr id="137225" name="Text Box 23"/>
            <p:cNvSpPr txBox="1">
              <a:spLocks noChangeArrowheads="1"/>
            </p:cNvSpPr>
            <p:nvPr/>
          </p:nvSpPr>
          <p:spPr bwMode="auto">
            <a:xfrm>
              <a:off x="3216" y="2880"/>
              <a:ext cx="1200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th</a:t>
              </a:r>
              <a:r>
                <a:rPr lang="hu-HU">
                  <a:latin typeface="Comic Sans MS" pitchFamily="66" charset="0"/>
                </a:rPr>
                <a:t>y</a:t>
              </a:r>
              <a:r>
                <a:rPr lang="en-US">
                  <a:latin typeface="Comic Sans MS" pitchFamily="66" charset="0"/>
                </a:rPr>
                <a:t>mociták</a:t>
              </a:r>
            </a:p>
          </p:txBody>
        </p:sp>
        <p:sp>
          <p:nvSpPr>
            <p:cNvPr id="137226" name="Text Box 25"/>
            <p:cNvSpPr txBox="1">
              <a:spLocks noChangeArrowheads="1"/>
            </p:cNvSpPr>
            <p:nvPr/>
          </p:nvSpPr>
          <p:spPr bwMode="auto">
            <a:xfrm>
              <a:off x="3216" y="3168"/>
              <a:ext cx="2266" cy="5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dirty="0" smtClean="0">
                  <a:latin typeface="Comic Sans MS" pitchFamily="66" charset="0"/>
                </a:rPr>
                <a:t> </a:t>
              </a:r>
              <a:r>
                <a:rPr lang="en-US" dirty="0" err="1" smtClean="0">
                  <a:latin typeface="Comic Sans MS" pitchFamily="66" charset="0"/>
                </a:rPr>
                <a:t>kortikális</a:t>
              </a:r>
              <a:r>
                <a:rPr lang="en-US" dirty="0" smtClean="0">
                  <a:latin typeface="Comic Sans MS" pitchFamily="66" charset="0"/>
                </a:rPr>
                <a:t> </a:t>
              </a:r>
              <a:r>
                <a:rPr lang="en-US" dirty="0" err="1" smtClean="0">
                  <a:latin typeface="Comic Sans MS" pitchFamily="66" charset="0"/>
                </a:rPr>
                <a:t>epiteliális</a:t>
              </a:r>
              <a:r>
                <a:rPr lang="hu-HU" dirty="0" smtClean="0">
                  <a:latin typeface="Comic Sans MS" pitchFamily="66" charset="0"/>
                </a:rPr>
                <a:t> </a:t>
              </a:r>
              <a:r>
                <a:rPr lang="en-US" dirty="0" err="1" smtClean="0">
                  <a:latin typeface="Comic Sans MS" pitchFamily="66" charset="0"/>
                </a:rPr>
                <a:t>ejtek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37227" name="Text Box 26"/>
            <p:cNvSpPr txBox="1">
              <a:spLocks noChangeArrowheads="1"/>
            </p:cNvSpPr>
            <p:nvPr/>
          </p:nvSpPr>
          <p:spPr bwMode="auto">
            <a:xfrm>
              <a:off x="3216" y="3456"/>
              <a:ext cx="2256" cy="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medulláris epiteliális sejtek</a:t>
              </a:r>
            </a:p>
          </p:txBody>
        </p:sp>
        <p:sp>
          <p:nvSpPr>
            <p:cNvPr id="137228" name="Text Box 27"/>
            <p:cNvSpPr txBox="1">
              <a:spLocks noChangeArrowheads="1"/>
            </p:cNvSpPr>
            <p:nvPr/>
          </p:nvSpPr>
          <p:spPr bwMode="auto">
            <a:xfrm>
              <a:off x="3216" y="3743"/>
              <a:ext cx="2112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dendritikus sejtek</a:t>
              </a:r>
            </a:p>
          </p:txBody>
        </p:sp>
        <p:sp>
          <p:nvSpPr>
            <p:cNvPr id="137229" name="Text Box 28"/>
            <p:cNvSpPr txBox="1">
              <a:spLocks noChangeArrowheads="1"/>
            </p:cNvSpPr>
            <p:nvPr/>
          </p:nvSpPr>
          <p:spPr bwMode="auto">
            <a:xfrm>
              <a:off x="3216" y="4032"/>
              <a:ext cx="1584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makrofágok</a:t>
              </a:r>
            </a:p>
          </p:txBody>
        </p:sp>
      </p:grpSp>
      <p:sp>
        <p:nvSpPr>
          <p:cNvPr id="137222" name="Rectangle 3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solidFill>
                <a:srgbClr val="FFCC00"/>
              </a:solidFill>
              <a:latin typeface="Comic Sans MS" pitchFamily="66" charset="0"/>
            </a:endParaRPr>
          </a:p>
          <a:p>
            <a:pPr algn="ctr"/>
            <a:r>
              <a:rPr lang="en-US" sz="3200">
                <a:solidFill>
                  <a:srgbClr val="FFCC00"/>
                </a:solidFill>
                <a:latin typeface="Comic Sans MS" pitchFamily="66" charset="0"/>
              </a:rPr>
              <a:t>Különböző sejtfelszíni molekulák expressziója</a:t>
            </a:r>
            <a:endParaRPr lang="en-US">
              <a:solidFill>
                <a:srgbClr val="FFCC00"/>
              </a:solidFill>
              <a:latin typeface="Comic Sans MS" pitchFamily="66" charset="0"/>
            </a:endParaRPr>
          </a:p>
        </p:txBody>
      </p:sp>
      <p:sp>
        <p:nvSpPr>
          <p:cNvPr id="137223" name="Rectangle 31"/>
          <p:cNvSpPr>
            <a:spLocks noChangeArrowheads="1"/>
          </p:cNvSpPr>
          <p:nvPr/>
        </p:nvSpPr>
        <p:spPr bwMode="auto">
          <a:xfrm>
            <a:off x="5651500" y="1125538"/>
            <a:ext cx="4333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Szövegdoboz 1"/>
          <p:cNvSpPr txBox="1">
            <a:spLocks noChangeArrowheads="1"/>
          </p:cNvSpPr>
          <p:nvPr/>
        </p:nvSpPr>
        <p:spPr bwMode="auto">
          <a:xfrm>
            <a:off x="323528" y="5842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 smtClean="0">
                <a:solidFill>
                  <a:schemeClr val="bg1"/>
                </a:solidFill>
                <a:latin typeface="Comic Sans MS" pitchFamily="66" charset="0"/>
              </a:rPr>
              <a:t>Corticalis</a:t>
            </a:r>
            <a:r>
              <a:rPr lang="hu-HU" sz="2000" dirty="0" smtClean="0">
                <a:solidFill>
                  <a:schemeClr val="bg1"/>
                </a:solidFill>
                <a:latin typeface="Comic Sans MS" pitchFamily="66" charset="0"/>
              </a:rPr>
              <a:t> és </a:t>
            </a:r>
            <a:r>
              <a:rPr lang="hu-HU" sz="2000" dirty="0" err="1" smtClean="0">
                <a:solidFill>
                  <a:schemeClr val="bg1"/>
                </a:solidFill>
                <a:latin typeface="Comic Sans MS" pitchFamily="66" charset="0"/>
              </a:rPr>
              <a:t>medulláris</a:t>
            </a:r>
            <a:endParaRPr lang="hu-H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omic Sans MS" pitchFamily="66" charset="0"/>
              </a:rPr>
              <a:t>thymus</a:t>
            </a:r>
            <a:r>
              <a:rPr lang="hu-HU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u-HU" sz="2000" dirty="0" err="1">
                <a:solidFill>
                  <a:schemeClr val="bg1"/>
                </a:solidFill>
                <a:latin typeface="Comic Sans MS" pitchFamily="66" charset="0"/>
              </a:rPr>
              <a:t>epitheliális</a:t>
            </a:r>
            <a:r>
              <a:rPr lang="hu-HU" sz="2000" dirty="0">
                <a:solidFill>
                  <a:schemeClr val="bg1"/>
                </a:solidFill>
                <a:latin typeface="Comic Sans MS" pitchFamily="66" charset="0"/>
              </a:rPr>
              <a:t> sejtek </a:t>
            </a:r>
            <a:endParaRPr lang="hu-H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hu-HU" sz="2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hu-HU" sz="2000" b="1" dirty="0" err="1" smtClean="0">
                <a:solidFill>
                  <a:schemeClr val="bg1"/>
                </a:solidFill>
                <a:latin typeface="Comic Sans MS" pitchFamily="66" charset="0"/>
              </a:rPr>
              <a:t>cTEC</a:t>
            </a:r>
            <a:r>
              <a:rPr lang="hu-HU" sz="2000" b="1" dirty="0" smtClean="0">
                <a:solidFill>
                  <a:schemeClr val="bg1"/>
                </a:solidFill>
                <a:latin typeface="Comic Sans MS" pitchFamily="66" charset="0"/>
              </a:rPr>
              <a:t> és </a:t>
            </a:r>
            <a:r>
              <a:rPr lang="hu-HU" sz="2000" b="1" dirty="0" err="1" smtClean="0">
                <a:solidFill>
                  <a:schemeClr val="bg1"/>
                </a:solidFill>
                <a:latin typeface="Comic Sans MS" pitchFamily="66" charset="0"/>
              </a:rPr>
              <a:t>mTEC</a:t>
            </a:r>
            <a:r>
              <a:rPr lang="hu-HU" sz="2000" b="1" dirty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kle_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158750"/>
            <a:ext cx="6351587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876800" y="31242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609600" y="1066800"/>
            <a:ext cx="381000" cy="2895600"/>
          </a:xfrm>
          <a:prstGeom prst="downArrow">
            <a:avLst>
              <a:gd name="adj1" fmla="val 50000"/>
              <a:gd name="adj2" fmla="val 19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45" name="Freeform 5"/>
          <p:cNvSpPr>
            <a:spLocks/>
          </p:cNvSpPr>
          <p:nvPr/>
        </p:nvSpPr>
        <p:spPr bwMode="auto">
          <a:xfrm>
            <a:off x="2438400" y="977900"/>
            <a:ext cx="990600" cy="2338388"/>
          </a:xfrm>
          <a:custGeom>
            <a:avLst/>
            <a:gdLst>
              <a:gd name="T0" fmla="*/ 0 w 624"/>
              <a:gd name="T1" fmla="*/ 2147483647 h 1473"/>
              <a:gd name="T2" fmla="*/ 2147483647 w 624"/>
              <a:gd name="T3" fmla="*/ 2147483647 h 1473"/>
              <a:gd name="T4" fmla="*/ 2147483647 w 624"/>
              <a:gd name="T5" fmla="*/ 2147483647 h 1473"/>
              <a:gd name="T6" fmla="*/ 2147483647 w 624"/>
              <a:gd name="T7" fmla="*/ 2147483647 h 1473"/>
              <a:gd name="T8" fmla="*/ 2147483647 w 624"/>
              <a:gd name="T9" fmla="*/ 2147483647 h 1473"/>
              <a:gd name="T10" fmla="*/ 2147483647 w 624"/>
              <a:gd name="T11" fmla="*/ 2147483647 h 1473"/>
              <a:gd name="T12" fmla="*/ 2147483647 w 624"/>
              <a:gd name="T13" fmla="*/ 2147483647 h 1473"/>
              <a:gd name="T14" fmla="*/ 2147483647 w 624"/>
              <a:gd name="T15" fmla="*/ 2147483647 h 1473"/>
              <a:gd name="T16" fmla="*/ 2147483647 w 624"/>
              <a:gd name="T17" fmla="*/ 2147483647 h 1473"/>
              <a:gd name="T18" fmla="*/ 2147483647 w 624"/>
              <a:gd name="T19" fmla="*/ 2147483647 h 1473"/>
              <a:gd name="T20" fmla="*/ 2147483647 w 624"/>
              <a:gd name="T21" fmla="*/ 2147483647 h 1473"/>
              <a:gd name="T22" fmla="*/ 2147483647 w 624"/>
              <a:gd name="T23" fmla="*/ 2147483647 h 1473"/>
              <a:gd name="T24" fmla="*/ 2147483647 w 624"/>
              <a:gd name="T25" fmla="*/ 2147483647 h 1473"/>
              <a:gd name="T26" fmla="*/ 2147483647 w 624"/>
              <a:gd name="T27" fmla="*/ 2147483647 h 1473"/>
              <a:gd name="T28" fmla="*/ 2147483647 w 624"/>
              <a:gd name="T29" fmla="*/ 2147483647 h 1473"/>
              <a:gd name="T30" fmla="*/ 2147483647 w 624"/>
              <a:gd name="T31" fmla="*/ 2147483647 h 1473"/>
              <a:gd name="T32" fmla="*/ 2147483647 w 624"/>
              <a:gd name="T33" fmla="*/ 2147483647 h 1473"/>
              <a:gd name="T34" fmla="*/ 2147483647 w 624"/>
              <a:gd name="T35" fmla="*/ 2147483647 h 1473"/>
              <a:gd name="T36" fmla="*/ 2147483647 w 624"/>
              <a:gd name="T37" fmla="*/ 2147483647 h 1473"/>
              <a:gd name="T38" fmla="*/ 2147483647 w 624"/>
              <a:gd name="T39" fmla="*/ 2147483647 h 1473"/>
              <a:gd name="T40" fmla="*/ 2147483647 w 624"/>
              <a:gd name="T41" fmla="*/ 2147483647 h 1473"/>
              <a:gd name="T42" fmla="*/ 2147483647 w 624"/>
              <a:gd name="T43" fmla="*/ 2147483647 h 1473"/>
              <a:gd name="T44" fmla="*/ 2147483647 w 624"/>
              <a:gd name="T45" fmla="*/ 2147483647 h 1473"/>
              <a:gd name="T46" fmla="*/ 2147483647 w 624"/>
              <a:gd name="T47" fmla="*/ 2147483647 h 1473"/>
              <a:gd name="T48" fmla="*/ 2147483647 w 624"/>
              <a:gd name="T49" fmla="*/ 2147483647 h 1473"/>
              <a:gd name="T50" fmla="*/ 2147483647 w 624"/>
              <a:gd name="T51" fmla="*/ 2147483647 h 1473"/>
              <a:gd name="T52" fmla="*/ 2147483647 w 624"/>
              <a:gd name="T53" fmla="*/ 2147483647 h 1473"/>
              <a:gd name="T54" fmla="*/ 2147483647 w 624"/>
              <a:gd name="T55" fmla="*/ 2147483647 h 1473"/>
              <a:gd name="T56" fmla="*/ 2147483647 w 624"/>
              <a:gd name="T57" fmla="*/ 0 h 1473"/>
              <a:gd name="T58" fmla="*/ 2147483647 w 624"/>
              <a:gd name="T59" fmla="*/ 2147483647 h 1473"/>
              <a:gd name="T60" fmla="*/ 2147483647 w 624"/>
              <a:gd name="T61" fmla="*/ 2147483647 h 1473"/>
              <a:gd name="T62" fmla="*/ 2147483647 w 624"/>
              <a:gd name="T63" fmla="*/ 2147483647 h 1473"/>
              <a:gd name="T64" fmla="*/ 2147483647 w 624"/>
              <a:gd name="T65" fmla="*/ 2147483647 h 1473"/>
              <a:gd name="T66" fmla="*/ 2147483647 w 624"/>
              <a:gd name="T67" fmla="*/ 2147483647 h 1473"/>
              <a:gd name="T68" fmla="*/ 2147483647 w 624"/>
              <a:gd name="T69" fmla="*/ 2147483647 h 1473"/>
              <a:gd name="T70" fmla="*/ 2147483647 w 624"/>
              <a:gd name="T71" fmla="*/ 2147483647 h 1473"/>
              <a:gd name="T72" fmla="*/ 2147483647 w 624"/>
              <a:gd name="T73" fmla="*/ 2147483647 h 1473"/>
              <a:gd name="T74" fmla="*/ 2147483647 w 624"/>
              <a:gd name="T75" fmla="*/ 2147483647 h 1473"/>
              <a:gd name="T76" fmla="*/ 2147483647 w 624"/>
              <a:gd name="T77" fmla="*/ 2147483647 h 1473"/>
              <a:gd name="T78" fmla="*/ 2147483647 w 624"/>
              <a:gd name="T79" fmla="*/ 2147483647 h 1473"/>
              <a:gd name="T80" fmla="*/ 2147483647 w 624"/>
              <a:gd name="T81" fmla="*/ 2147483647 h 1473"/>
              <a:gd name="T82" fmla="*/ 2147483647 w 624"/>
              <a:gd name="T83" fmla="*/ 2147483647 h 1473"/>
              <a:gd name="T84" fmla="*/ 2147483647 w 624"/>
              <a:gd name="T85" fmla="*/ 2147483647 h 1473"/>
              <a:gd name="T86" fmla="*/ 2147483647 w 624"/>
              <a:gd name="T87" fmla="*/ 2147483647 h 1473"/>
              <a:gd name="T88" fmla="*/ 2147483647 w 624"/>
              <a:gd name="T89" fmla="*/ 2147483647 h 1473"/>
              <a:gd name="T90" fmla="*/ 2147483647 w 624"/>
              <a:gd name="T91" fmla="*/ 2147483647 h 1473"/>
              <a:gd name="T92" fmla="*/ 2147483647 w 624"/>
              <a:gd name="T93" fmla="*/ 2147483647 h 1473"/>
              <a:gd name="T94" fmla="*/ 2147483647 w 624"/>
              <a:gd name="T95" fmla="*/ 2147483647 h 1473"/>
              <a:gd name="T96" fmla="*/ 2147483647 w 624"/>
              <a:gd name="T97" fmla="*/ 2147483647 h 14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4"/>
              <a:gd name="T148" fmla="*/ 0 h 1473"/>
              <a:gd name="T149" fmla="*/ 624 w 624"/>
              <a:gd name="T150" fmla="*/ 1473 h 14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4" h="1473">
                <a:moveTo>
                  <a:pt x="0" y="1440"/>
                </a:moveTo>
                <a:cubicBezTo>
                  <a:pt x="16" y="1432"/>
                  <a:pt x="30" y="1416"/>
                  <a:pt x="48" y="1416"/>
                </a:cubicBezTo>
                <a:cubicBezTo>
                  <a:pt x="58" y="1416"/>
                  <a:pt x="57" y="1434"/>
                  <a:pt x="64" y="1440"/>
                </a:cubicBezTo>
                <a:cubicBezTo>
                  <a:pt x="78" y="1453"/>
                  <a:pt x="112" y="1472"/>
                  <a:pt x="112" y="1472"/>
                </a:cubicBezTo>
                <a:cubicBezTo>
                  <a:pt x="136" y="1469"/>
                  <a:pt x="162" y="1473"/>
                  <a:pt x="184" y="1464"/>
                </a:cubicBezTo>
                <a:cubicBezTo>
                  <a:pt x="194" y="1460"/>
                  <a:pt x="159" y="1464"/>
                  <a:pt x="152" y="1456"/>
                </a:cubicBezTo>
                <a:cubicBezTo>
                  <a:pt x="141" y="1443"/>
                  <a:pt x="136" y="1408"/>
                  <a:pt x="136" y="1408"/>
                </a:cubicBezTo>
                <a:cubicBezTo>
                  <a:pt x="139" y="1392"/>
                  <a:pt x="136" y="1374"/>
                  <a:pt x="144" y="1360"/>
                </a:cubicBezTo>
                <a:cubicBezTo>
                  <a:pt x="148" y="1353"/>
                  <a:pt x="163" y="1359"/>
                  <a:pt x="168" y="1352"/>
                </a:cubicBezTo>
                <a:cubicBezTo>
                  <a:pt x="172" y="1347"/>
                  <a:pt x="183" y="1281"/>
                  <a:pt x="184" y="1280"/>
                </a:cubicBezTo>
                <a:cubicBezTo>
                  <a:pt x="196" y="1268"/>
                  <a:pt x="216" y="1269"/>
                  <a:pt x="232" y="1264"/>
                </a:cubicBezTo>
                <a:cubicBezTo>
                  <a:pt x="240" y="1261"/>
                  <a:pt x="256" y="1256"/>
                  <a:pt x="256" y="1256"/>
                </a:cubicBezTo>
                <a:cubicBezTo>
                  <a:pt x="269" y="1205"/>
                  <a:pt x="234" y="1164"/>
                  <a:pt x="288" y="1128"/>
                </a:cubicBezTo>
                <a:cubicBezTo>
                  <a:pt x="299" y="1112"/>
                  <a:pt x="336" y="1091"/>
                  <a:pt x="320" y="1080"/>
                </a:cubicBezTo>
                <a:cubicBezTo>
                  <a:pt x="304" y="1069"/>
                  <a:pt x="272" y="1048"/>
                  <a:pt x="272" y="1048"/>
                </a:cubicBezTo>
                <a:cubicBezTo>
                  <a:pt x="233" y="990"/>
                  <a:pt x="262" y="967"/>
                  <a:pt x="280" y="896"/>
                </a:cubicBezTo>
                <a:cubicBezTo>
                  <a:pt x="297" y="827"/>
                  <a:pt x="274" y="868"/>
                  <a:pt x="304" y="824"/>
                </a:cubicBezTo>
                <a:cubicBezTo>
                  <a:pt x="296" y="747"/>
                  <a:pt x="310" y="741"/>
                  <a:pt x="248" y="720"/>
                </a:cubicBezTo>
                <a:cubicBezTo>
                  <a:pt x="211" y="726"/>
                  <a:pt x="193" y="741"/>
                  <a:pt x="168" y="704"/>
                </a:cubicBezTo>
                <a:cubicBezTo>
                  <a:pt x="159" y="690"/>
                  <a:pt x="157" y="672"/>
                  <a:pt x="152" y="656"/>
                </a:cubicBezTo>
                <a:cubicBezTo>
                  <a:pt x="149" y="648"/>
                  <a:pt x="144" y="632"/>
                  <a:pt x="144" y="632"/>
                </a:cubicBezTo>
                <a:cubicBezTo>
                  <a:pt x="192" y="600"/>
                  <a:pt x="207" y="595"/>
                  <a:pt x="264" y="584"/>
                </a:cubicBezTo>
                <a:cubicBezTo>
                  <a:pt x="272" y="579"/>
                  <a:pt x="286" y="577"/>
                  <a:pt x="288" y="568"/>
                </a:cubicBezTo>
                <a:cubicBezTo>
                  <a:pt x="300" y="519"/>
                  <a:pt x="236" y="448"/>
                  <a:pt x="200" y="424"/>
                </a:cubicBezTo>
                <a:cubicBezTo>
                  <a:pt x="180" y="395"/>
                  <a:pt x="157" y="387"/>
                  <a:pt x="128" y="368"/>
                </a:cubicBezTo>
                <a:cubicBezTo>
                  <a:pt x="110" y="341"/>
                  <a:pt x="104" y="320"/>
                  <a:pt x="96" y="288"/>
                </a:cubicBezTo>
                <a:cubicBezTo>
                  <a:pt x="104" y="222"/>
                  <a:pt x="115" y="159"/>
                  <a:pt x="136" y="96"/>
                </a:cubicBezTo>
                <a:cubicBezTo>
                  <a:pt x="144" y="72"/>
                  <a:pt x="149" y="43"/>
                  <a:pt x="168" y="24"/>
                </a:cubicBezTo>
                <a:cubicBezTo>
                  <a:pt x="184" y="8"/>
                  <a:pt x="196" y="7"/>
                  <a:pt x="216" y="0"/>
                </a:cubicBezTo>
                <a:cubicBezTo>
                  <a:pt x="282" y="22"/>
                  <a:pt x="255" y="2"/>
                  <a:pt x="296" y="64"/>
                </a:cubicBezTo>
                <a:cubicBezTo>
                  <a:pt x="301" y="72"/>
                  <a:pt x="307" y="80"/>
                  <a:pt x="312" y="88"/>
                </a:cubicBezTo>
                <a:cubicBezTo>
                  <a:pt x="317" y="96"/>
                  <a:pt x="328" y="112"/>
                  <a:pt x="328" y="112"/>
                </a:cubicBezTo>
                <a:cubicBezTo>
                  <a:pt x="325" y="125"/>
                  <a:pt x="327" y="140"/>
                  <a:pt x="320" y="152"/>
                </a:cubicBezTo>
                <a:cubicBezTo>
                  <a:pt x="313" y="165"/>
                  <a:pt x="261" y="196"/>
                  <a:pt x="248" y="208"/>
                </a:cubicBezTo>
                <a:cubicBezTo>
                  <a:pt x="205" y="246"/>
                  <a:pt x="205" y="249"/>
                  <a:pt x="176" y="288"/>
                </a:cubicBezTo>
                <a:cubicBezTo>
                  <a:pt x="156" y="348"/>
                  <a:pt x="210" y="306"/>
                  <a:pt x="240" y="296"/>
                </a:cubicBezTo>
                <a:cubicBezTo>
                  <a:pt x="269" y="267"/>
                  <a:pt x="302" y="239"/>
                  <a:pt x="336" y="216"/>
                </a:cubicBezTo>
                <a:cubicBezTo>
                  <a:pt x="370" y="227"/>
                  <a:pt x="381" y="247"/>
                  <a:pt x="392" y="280"/>
                </a:cubicBezTo>
                <a:cubicBezTo>
                  <a:pt x="381" y="406"/>
                  <a:pt x="392" y="345"/>
                  <a:pt x="360" y="464"/>
                </a:cubicBezTo>
                <a:cubicBezTo>
                  <a:pt x="452" y="556"/>
                  <a:pt x="472" y="567"/>
                  <a:pt x="528" y="680"/>
                </a:cubicBezTo>
                <a:cubicBezTo>
                  <a:pt x="496" y="696"/>
                  <a:pt x="468" y="728"/>
                  <a:pt x="432" y="728"/>
                </a:cubicBezTo>
                <a:cubicBezTo>
                  <a:pt x="409" y="728"/>
                  <a:pt x="457" y="680"/>
                  <a:pt x="480" y="680"/>
                </a:cubicBezTo>
                <a:cubicBezTo>
                  <a:pt x="538" y="680"/>
                  <a:pt x="587" y="739"/>
                  <a:pt x="624" y="776"/>
                </a:cubicBezTo>
                <a:cubicBezTo>
                  <a:pt x="592" y="856"/>
                  <a:pt x="580" y="947"/>
                  <a:pt x="528" y="1016"/>
                </a:cubicBezTo>
                <a:cubicBezTo>
                  <a:pt x="514" y="1034"/>
                  <a:pt x="490" y="988"/>
                  <a:pt x="480" y="968"/>
                </a:cubicBezTo>
                <a:cubicBezTo>
                  <a:pt x="457" y="923"/>
                  <a:pt x="448" y="872"/>
                  <a:pt x="432" y="824"/>
                </a:cubicBezTo>
                <a:cubicBezTo>
                  <a:pt x="416" y="840"/>
                  <a:pt x="407" y="872"/>
                  <a:pt x="384" y="872"/>
                </a:cubicBezTo>
                <a:cubicBezTo>
                  <a:pt x="361" y="872"/>
                  <a:pt x="356" y="834"/>
                  <a:pt x="336" y="824"/>
                </a:cubicBezTo>
                <a:cubicBezTo>
                  <a:pt x="322" y="817"/>
                  <a:pt x="304" y="824"/>
                  <a:pt x="288" y="82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46" name="Freeform 6"/>
          <p:cNvSpPr>
            <a:spLocks/>
          </p:cNvSpPr>
          <p:nvPr/>
        </p:nvSpPr>
        <p:spPr bwMode="auto">
          <a:xfrm>
            <a:off x="2024063" y="1028700"/>
            <a:ext cx="746125" cy="1346200"/>
          </a:xfrm>
          <a:custGeom>
            <a:avLst/>
            <a:gdLst>
              <a:gd name="T0" fmla="*/ 2147483647 w 470"/>
              <a:gd name="T1" fmla="*/ 2147483647 h 848"/>
              <a:gd name="T2" fmla="*/ 2147483647 w 470"/>
              <a:gd name="T3" fmla="*/ 2147483647 h 848"/>
              <a:gd name="T4" fmla="*/ 2147483647 w 470"/>
              <a:gd name="T5" fmla="*/ 2147483647 h 848"/>
              <a:gd name="T6" fmla="*/ 2147483647 w 470"/>
              <a:gd name="T7" fmla="*/ 0 h 848"/>
              <a:gd name="T8" fmla="*/ 2147483647 w 470"/>
              <a:gd name="T9" fmla="*/ 2147483647 h 848"/>
              <a:gd name="T10" fmla="*/ 2147483647 w 470"/>
              <a:gd name="T11" fmla="*/ 2147483647 h 848"/>
              <a:gd name="T12" fmla="*/ 2147483647 w 470"/>
              <a:gd name="T13" fmla="*/ 2147483647 h 848"/>
              <a:gd name="T14" fmla="*/ 2147483647 w 470"/>
              <a:gd name="T15" fmla="*/ 2147483647 h 848"/>
              <a:gd name="T16" fmla="*/ 2147483647 w 470"/>
              <a:gd name="T17" fmla="*/ 2147483647 h 848"/>
              <a:gd name="T18" fmla="*/ 2147483647 w 470"/>
              <a:gd name="T19" fmla="*/ 2147483647 h 848"/>
              <a:gd name="T20" fmla="*/ 2147483647 w 470"/>
              <a:gd name="T21" fmla="*/ 2147483647 h 848"/>
              <a:gd name="T22" fmla="*/ 2147483647 w 470"/>
              <a:gd name="T23" fmla="*/ 2147483647 h 848"/>
              <a:gd name="T24" fmla="*/ 2147483647 w 470"/>
              <a:gd name="T25" fmla="*/ 2147483647 h 848"/>
              <a:gd name="T26" fmla="*/ 2147483647 w 470"/>
              <a:gd name="T27" fmla="*/ 2147483647 h 848"/>
              <a:gd name="T28" fmla="*/ 2147483647 w 470"/>
              <a:gd name="T29" fmla="*/ 2147483647 h 848"/>
              <a:gd name="T30" fmla="*/ 2147483647 w 470"/>
              <a:gd name="T31" fmla="*/ 2147483647 h 848"/>
              <a:gd name="T32" fmla="*/ 2147483647 w 470"/>
              <a:gd name="T33" fmla="*/ 2147483647 h 848"/>
              <a:gd name="T34" fmla="*/ 2147483647 w 470"/>
              <a:gd name="T35" fmla="*/ 2147483647 h 848"/>
              <a:gd name="T36" fmla="*/ 2147483647 w 470"/>
              <a:gd name="T37" fmla="*/ 2147483647 h 848"/>
              <a:gd name="T38" fmla="*/ 2147483647 w 470"/>
              <a:gd name="T39" fmla="*/ 2147483647 h 848"/>
              <a:gd name="T40" fmla="*/ 2147483647 w 470"/>
              <a:gd name="T41" fmla="*/ 2147483647 h 848"/>
              <a:gd name="T42" fmla="*/ 2147483647 w 470"/>
              <a:gd name="T43" fmla="*/ 2147483647 h 848"/>
              <a:gd name="T44" fmla="*/ 2147483647 w 470"/>
              <a:gd name="T45" fmla="*/ 2147483647 h 848"/>
              <a:gd name="T46" fmla="*/ 2147483647 w 470"/>
              <a:gd name="T47" fmla="*/ 2147483647 h 848"/>
              <a:gd name="T48" fmla="*/ 2147483647 w 470"/>
              <a:gd name="T49" fmla="*/ 2147483647 h 848"/>
              <a:gd name="T50" fmla="*/ 2147483647 w 470"/>
              <a:gd name="T51" fmla="*/ 2147483647 h 848"/>
              <a:gd name="T52" fmla="*/ 2147483647 w 470"/>
              <a:gd name="T53" fmla="*/ 2147483647 h 848"/>
              <a:gd name="T54" fmla="*/ 2147483647 w 470"/>
              <a:gd name="T55" fmla="*/ 2147483647 h 848"/>
              <a:gd name="T56" fmla="*/ 2147483647 w 470"/>
              <a:gd name="T57" fmla="*/ 2147483647 h 848"/>
              <a:gd name="T58" fmla="*/ 2147483647 w 470"/>
              <a:gd name="T59" fmla="*/ 2147483647 h 848"/>
              <a:gd name="T60" fmla="*/ 2147483647 w 470"/>
              <a:gd name="T61" fmla="*/ 2147483647 h 848"/>
              <a:gd name="T62" fmla="*/ 2147483647 w 470"/>
              <a:gd name="T63" fmla="*/ 2147483647 h 848"/>
              <a:gd name="T64" fmla="*/ 2147483647 w 470"/>
              <a:gd name="T65" fmla="*/ 2147483647 h 848"/>
              <a:gd name="T66" fmla="*/ 2147483647 w 470"/>
              <a:gd name="T67" fmla="*/ 2147483647 h 848"/>
              <a:gd name="T68" fmla="*/ 2147483647 w 470"/>
              <a:gd name="T69" fmla="*/ 2147483647 h 848"/>
              <a:gd name="T70" fmla="*/ 2147483647 w 470"/>
              <a:gd name="T71" fmla="*/ 2147483647 h 848"/>
              <a:gd name="T72" fmla="*/ 2147483647 w 470"/>
              <a:gd name="T73" fmla="*/ 2147483647 h 848"/>
              <a:gd name="T74" fmla="*/ 2147483647 w 470"/>
              <a:gd name="T75" fmla="*/ 2147483647 h 8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0"/>
              <a:gd name="T115" fmla="*/ 0 h 848"/>
              <a:gd name="T116" fmla="*/ 470 w 470"/>
              <a:gd name="T117" fmla="*/ 848 h 8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0" h="848">
                <a:moveTo>
                  <a:pt x="85" y="80"/>
                </a:moveTo>
                <a:cubicBezTo>
                  <a:pt x="109" y="77"/>
                  <a:pt x="134" y="80"/>
                  <a:pt x="157" y="72"/>
                </a:cubicBezTo>
                <a:cubicBezTo>
                  <a:pt x="177" y="65"/>
                  <a:pt x="186" y="40"/>
                  <a:pt x="205" y="32"/>
                </a:cubicBezTo>
                <a:cubicBezTo>
                  <a:pt x="243" y="15"/>
                  <a:pt x="285" y="10"/>
                  <a:pt x="325" y="0"/>
                </a:cubicBezTo>
                <a:cubicBezTo>
                  <a:pt x="329" y="11"/>
                  <a:pt x="341" y="46"/>
                  <a:pt x="341" y="56"/>
                </a:cubicBezTo>
                <a:cubicBezTo>
                  <a:pt x="341" y="91"/>
                  <a:pt x="339" y="126"/>
                  <a:pt x="333" y="160"/>
                </a:cubicBezTo>
                <a:cubicBezTo>
                  <a:pt x="331" y="169"/>
                  <a:pt x="321" y="175"/>
                  <a:pt x="317" y="184"/>
                </a:cubicBezTo>
                <a:cubicBezTo>
                  <a:pt x="278" y="262"/>
                  <a:pt x="186" y="265"/>
                  <a:pt x="109" y="280"/>
                </a:cubicBezTo>
                <a:cubicBezTo>
                  <a:pt x="74" y="273"/>
                  <a:pt x="54" y="261"/>
                  <a:pt x="21" y="272"/>
                </a:cubicBezTo>
                <a:cubicBezTo>
                  <a:pt x="23" y="279"/>
                  <a:pt x="30" y="325"/>
                  <a:pt x="45" y="328"/>
                </a:cubicBezTo>
                <a:cubicBezTo>
                  <a:pt x="103" y="340"/>
                  <a:pt x="221" y="344"/>
                  <a:pt x="221" y="344"/>
                </a:cubicBezTo>
                <a:cubicBezTo>
                  <a:pt x="224" y="352"/>
                  <a:pt x="228" y="360"/>
                  <a:pt x="229" y="368"/>
                </a:cubicBezTo>
                <a:cubicBezTo>
                  <a:pt x="248" y="614"/>
                  <a:pt x="230" y="593"/>
                  <a:pt x="253" y="488"/>
                </a:cubicBezTo>
                <a:cubicBezTo>
                  <a:pt x="255" y="477"/>
                  <a:pt x="254" y="464"/>
                  <a:pt x="261" y="456"/>
                </a:cubicBezTo>
                <a:cubicBezTo>
                  <a:pt x="275" y="440"/>
                  <a:pt x="336" y="399"/>
                  <a:pt x="357" y="392"/>
                </a:cubicBezTo>
                <a:cubicBezTo>
                  <a:pt x="407" y="409"/>
                  <a:pt x="441" y="437"/>
                  <a:pt x="469" y="480"/>
                </a:cubicBezTo>
                <a:cubicBezTo>
                  <a:pt x="466" y="496"/>
                  <a:pt x="470" y="515"/>
                  <a:pt x="461" y="528"/>
                </a:cubicBezTo>
                <a:cubicBezTo>
                  <a:pt x="455" y="537"/>
                  <a:pt x="440" y="535"/>
                  <a:pt x="429" y="536"/>
                </a:cubicBezTo>
                <a:cubicBezTo>
                  <a:pt x="392" y="540"/>
                  <a:pt x="354" y="541"/>
                  <a:pt x="317" y="544"/>
                </a:cubicBezTo>
                <a:cubicBezTo>
                  <a:pt x="296" y="541"/>
                  <a:pt x="273" y="543"/>
                  <a:pt x="253" y="536"/>
                </a:cubicBezTo>
                <a:cubicBezTo>
                  <a:pt x="230" y="528"/>
                  <a:pt x="218" y="500"/>
                  <a:pt x="197" y="488"/>
                </a:cubicBezTo>
                <a:cubicBezTo>
                  <a:pt x="166" y="470"/>
                  <a:pt x="137" y="462"/>
                  <a:pt x="101" y="456"/>
                </a:cubicBezTo>
                <a:cubicBezTo>
                  <a:pt x="90" y="461"/>
                  <a:pt x="77" y="464"/>
                  <a:pt x="69" y="472"/>
                </a:cubicBezTo>
                <a:cubicBezTo>
                  <a:pt x="53" y="488"/>
                  <a:pt x="63" y="508"/>
                  <a:pt x="77" y="520"/>
                </a:cubicBezTo>
                <a:cubicBezTo>
                  <a:pt x="109" y="547"/>
                  <a:pt x="162" y="541"/>
                  <a:pt x="197" y="544"/>
                </a:cubicBezTo>
                <a:cubicBezTo>
                  <a:pt x="209" y="581"/>
                  <a:pt x="226" y="574"/>
                  <a:pt x="261" y="592"/>
                </a:cubicBezTo>
                <a:cubicBezTo>
                  <a:pt x="271" y="623"/>
                  <a:pt x="291" y="625"/>
                  <a:pt x="301" y="656"/>
                </a:cubicBezTo>
                <a:cubicBezTo>
                  <a:pt x="292" y="818"/>
                  <a:pt x="299" y="759"/>
                  <a:pt x="269" y="848"/>
                </a:cubicBezTo>
                <a:cubicBezTo>
                  <a:pt x="256" y="843"/>
                  <a:pt x="240" y="841"/>
                  <a:pt x="229" y="832"/>
                </a:cubicBezTo>
                <a:cubicBezTo>
                  <a:pt x="220" y="824"/>
                  <a:pt x="220" y="809"/>
                  <a:pt x="213" y="800"/>
                </a:cubicBezTo>
                <a:cubicBezTo>
                  <a:pt x="175" y="753"/>
                  <a:pt x="175" y="757"/>
                  <a:pt x="133" y="736"/>
                </a:cubicBezTo>
                <a:cubicBezTo>
                  <a:pt x="110" y="691"/>
                  <a:pt x="104" y="660"/>
                  <a:pt x="85" y="616"/>
                </a:cubicBezTo>
                <a:cubicBezTo>
                  <a:pt x="69" y="579"/>
                  <a:pt x="62" y="582"/>
                  <a:pt x="53" y="536"/>
                </a:cubicBezTo>
                <a:cubicBezTo>
                  <a:pt x="48" y="509"/>
                  <a:pt x="42" y="483"/>
                  <a:pt x="37" y="456"/>
                </a:cubicBezTo>
                <a:cubicBezTo>
                  <a:pt x="34" y="443"/>
                  <a:pt x="29" y="416"/>
                  <a:pt x="29" y="416"/>
                </a:cubicBezTo>
                <a:cubicBezTo>
                  <a:pt x="23" y="332"/>
                  <a:pt x="0" y="223"/>
                  <a:pt x="61" y="152"/>
                </a:cubicBezTo>
                <a:cubicBezTo>
                  <a:pt x="77" y="133"/>
                  <a:pt x="100" y="121"/>
                  <a:pt x="117" y="104"/>
                </a:cubicBezTo>
                <a:cubicBezTo>
                  <a:pt x="130" y="66"/>
                  <a:pt x="125" y="32"/>
                  <a:pt x="165" y="7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47" name="Freeform 7"/>
          <p:cNvSpPr>
            <a:spLocks/>
          </p:cNvSpPr>
          <p:nvPr/>
        </p:nvSpPr>
        <p:spPr bwMode="auto">
          <a:xfrm>
            <a:off x="2268538" y="2111375"/>
            <a:ext cx="1274762" cy="1671638"/>
          </a:xfrm>
          <a:custGeom>
            <a:avLst/>
            <a:gdLst>
              <a:gd name="T0" fmla="*/ 2147483647 w 803"/>
              <a:gd name="T1" fmla="*/ 2147483647 h 1053"/>
              <a:gd name="T2" fmla="*/ 2147483647 w 803"/>
              <a:gd name="T3" fmla="*/ 2147483647 h 1053"/>
              <a:gd name="T4" fmla="*/ 2147483647 w 803"/>
              <a:gd name="T5" fmla="*/ 2147483647 h 1053"/>
              <a:gd name="T6" fmla="*/ 2147483647 w 803"/>
              <a:gd name="T7" fmla="*/ 2147483647 h 1053"/>
              <a:gd name="T8" fmla="*/ 2147483647 w 803"/>
              <a:gd name="T9" fmla="*/ 2147483647 h 1053"/>
              <a:gd name="T10" fmla="*/ 2147483647 w 803"/>
              <a:gd name="T11" fmla="*/ 2147483647 h 1053"/>
              <a:gd name="T12" fmla="*/ 2147483647 w 803"/>
              <a:gd name="T13" fmla="*/ 2147483647 h 1053"/>
              <a:gd name="T14" fmla="*/ 2147483647 w 803"/>
              <a:gd name="T15" fmla="*/ 2147483647 h 1053"/>
              <a:gd name="T16" fmla="*/ 2147483647 w 803"/>
              <a:gd name="T17" fmla="*/ 2147483647 h 1053"/>
              <a:gd name="T18" fmla="*/ 2147483647 w 803"/>
              <a:gd name="T19" fmla="*/ 2147483647 h 1053"/>
              <a:gd name="T20" fmla="*/ 2147483647 w 803"/>
              <a:gd name="T21" fmla="*/ 2147483647 h 1053"/>
              <a:gd name="T22" fmla="*/ 2147483647 w 803"/>
              <a:gd name="T23" fmla="*/ 2147483647 h 1053"/>
              <a:gd name="T24" fmla="*/ 2147483647 w 803"/>
              <a:gd name="T25" fmla="*/ 2147483647 h 1053"/>
              <a:gd name="T26" fmla="*/ 2147483647 w 803"/>
              <a:gd name="T27" fmla="*/ 2147483647 h 1053"/>
              <a:gd name="T28" fmla="*/ 2147483647 w 803"/>
              <a:gd name="T29" fmla="*/ 2147483647 h 1053"/>
              <a:gd name="T30" fmla="*/ 2147483647 w 803"/>
              <a:gd name="T31" fmla="*/ 2147483647 h 1053"/>
              <a:gd name="T32" fmla="*/ 2147483647 w 803"/>
              <a:gd name="T33" fmla="*/ 2147483647 h 1053"/>
              <a:gd name="T34" fmla="*/ 2147483647 w 803"/>
              <a:gd name="T35" fmla="*/ 2147483647 h 1053"/>
              <a:gd name="T36" fmla="*/ 2147483647 w 803"/>
              <a:gd name="T37" fmla="*/ 2147483647 h 1053"/>
              <a:gd name="T38" fmla="*/ 2147483647 w 803"/>
              <a:gd name="T39" fmla="*/ 2147483647 h 1053"/>
              <a:gd name="T40" fmla="*/ 2147483647 w 803"/>
              <a:gd name="T41" fmla="*/ 2147483647 h 1053"/>
              <a:gd name="T42" fmla="*/ 2147483647 w 803"/>
              <a:gd name="T43" fmla="*/ 2147483647 h 1053"/>
              <a:gd name="T44" fmla="*/ 2147483647 w 803"/>
              <a:gd name="T45" fmla="*/ 2147483647 h 1053"/>
              <a:gd name="T46" fmla="*/ 2147483647 w 803"/>
              <a:gd name="T47" fmla="*/ 2147483647 h 1053"/>
              <a:gd name="T48" fmla="*/ 2147483647 w 803"/>
              <a:gd name="T49" fmla="*/ 2147483647 h 1053"/>
              <a:gd name="T50" fmla="*/ 2147483647 w 803"/>
              <a:gd name="T51" fmla="*/ 2147483647 h 1053"/>
              <a:gd name="T52" fmla="*/ 2147483647 w 803"/>
              <a:gd name="T53" fmla="*/ 2147483647 h 1053"/>
              <a:gd name="T54" fmla="*/ 2147483647 w 803"/>
              <a:gd name="T55" fmla="*/ 2147483647 h 1053"/>
              <a:gd name="T56" fmla="*/ 2147483647 w 803"/>
              <a:gd name="T57" fmla="*/ 2147483647 h 1053"/>
              <a:gd name="T58" fmla="*/ 2147483647 w 803"/>
              <a:gd name="T59" fmla="*/ 2147483647 h 1053"/>
              <a:gd name="T60" fmla="*/ 2147483647 w 803"/>
              <a:gd name="T61" fmla="*/ 2147483647 h 1053"/>
              <a:gd name="T62" fmla="*/ 2147483647 w 803"/>
              <a:gd name="T63" fmla="*/ 2147483647 h 1053"/>
              <a:gd name="T64" fmla="*/ 2147483647 w 803"/>
              <a:gd name="T65" fmla="*/ 2147483647 h 1053"/>
              <a:gd name="T66" fmla="*/ 2147483647 w 803"/>
              <a:gd name="T67" fmla="*/ 2147483647 h 1053"/>
              <a:gd name="T68" fmla="*/ 2147483647 w 803"/>
              <a:gd name="T69" fmla="*/ 2147483647 h 1053"/>
              <a:gd name="T70" fmla="*/ 2147483647 w 803"/>
              <a:gd name="T71" fmla="*/ 2147483647 h 1053"/>
              <a:gd name="T72" fmla="*/ 2147483647 w 803"/>
              <a:gd name="T73" fmla="*/ 2147483647 h 1053"/>
              <a:gd name="T74" fmla="*/ 2147483647 w 803"/>
              <a:gd name="T75" fmla="*/ 2147483647 h 1053"/>
              <a:gd name="T76" fmla="*/ 2147483647 w 803"/>
              <a:gd name="T77" fmla="*/ 2147483647 h 1053"/>
              <a:gd name="T78" fmla="*/ 2147483647 w 803"/>
              <a:gd name="T79" fmla="*/ 2147483647 h 1053"/>
              <a:gd name="T80" fmla="*/ 2147483647 w 803"/>
              <a:gd name="T81" fmla="*/ 2147483647 h 1053"/>
              <a:gd name="T82" fmla="*/ 2147483647 w 803"/>
              <a:gd name="T83" fmla="*/ 2147483647 h 10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03"/>
              <a:gd name="T127" fmla="*/ 0 h 1053"/>
              <a:gd name="T128" fmla="*/ 803 w 803"/>
              <a:gd name="T129" fmla="*/ 1053 h 10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03" h="1053">
                <a:moveTo>
                  <a:pt x="195" y="102"/>
                </a:moveTo>
                <a:cubicBezTo>
                  <a:pt x="228" y="53"/>
                  <a:pt x="252" y="72"/>
                  <a:pt x="315" y="78"/>
                </a:cubicBezTo>
                <a:cubicBezTo>
                  <a:pt x="348" y="100"/>
                  <a:pt x="372" y="110"/>
                  <a:pt x="411" y="118"/>
                </a:cubicBezTo>
                <a:cubicBezTo>
                  <a:pt x="401" y="157"/>
                  <a:pt x="383" y="185"/>
                  <a:pt x="371" y="222"/>
                </a:cubicBezTo>
                <a:cubicBezTo>
                  <a:pt x="400" y="265"/>
                  <a:pt x="401" y="235"/>
                  <a:pt x="427" y="286"/>
                </a:cubicBezTo>
                <a:cubicBezTo>
                  <a:pt x="394" y="308"/>
                  <a:pt x="378" y="314"/>
                  <a:pt x="355" y="342"/>
                </a:cubicBezTo>
                <a:cubicBezTo>
                  <a:pt x="334" y="367"/>
                  <a:pt x="327" y="396"/>
                  <a:pt x="307" y="422"/>
                </a:cubicBezTo>
                <a:cubicBezTo>
                  <a:pt x="303" y="433"/>
                  <a:pt x="286" y="464"/>
                  <a:pt x="315" y="470"/>
                </a:cubicBezTo>
                <a:cubicBezTo>
                  <a:pt x="324" y="472"/>
                  <a:pt x="331" y="459"/>
                  <a:pt x="339" y="454"/>
                </a:cubicBezTo>
                <a:cubicBezTo>
                  <a:pt x="386" y="384"/>
                  <a:pt x="359" y="422"/>
                  <a:pt x="419" y="382"/>
                </a:cubicBezTo>
                <a:cubicBezTo>
                  <a:pt x="446" y="423"/>
                  <a:pt x="426" y="481"/>
                  <a:pt x="483" y="462"/>
                </a:cubicBezTo>
                <a:cubicBezTo>
                  <a:pt x="494" y="451"/>
                  <a:pt x="505" y="441"/>
                  <a:pt x="515" y="430"/>
                </a:cubicBezTo>
                <a:cubicBezTo>
                  <a:pt x="536" y="405"/>
                  <a:pt x="540" y="367"/>
                  <a:pt x="571" y="350"/>
                </a:cubicBezTo>
                <a:cubicBezTo>
                  <a:pt x="604" y="331"/>
                  <a:pt x="647" y="330"/>
                  <a:pt x="683" y="318"/>
                </a:cubicBezTo>
                <a:cubicBezTo>
                  <a:pt x="691" y="321"/>
                  <a:pt x="701" y="320"/>
                  <a:pt x="707" y="326"/>
                </a:cubicBezTo>
                <a:cubicBezTo>
                  <a:pt x="713" y="332"/>
                  <a:pt x="735" y="387"/>
                  <a:pt x="739" y="398"/>
                </a:cubicBezTo>
                <a:cubicBezTo>
                  <a:pt x="749" y="512"/>
                  <a:pt x="732" y="468"/>
                  <a:pt x="795" y="510"/>
                </a:cubicBezTo>
                <a:cubicBezTo>
                  <a:pt x="792" y="529"/>
                  <a:pt x="803" y="556"/>
                  <a:pt x="787" y="566"/>
                </a:cubicBezTo>
                <a:cubicBezTo>
                  <a:pt x="753" y="587"/>
                  <a:pt x="705" y="569"/>
                  <a:pt x="667" y="582"/>
                </a:cubicBezTo>
                <a:cubicBezTo>
                  <a:pt x="680" y="622"/>
                  <a:pt x="716" y="633"/>
                  <a:pt x="739" y="678"/>
                </a:cubicBezTo>
                <a:cubicBezTo>
                  <a:pt x="730" y="716"/>
                  <a:pt x="719" y="730"/>
                  <a:pt x="691" y="758"/>
                </a:cubicBezTo>
                <a:cubicBezTo>
                  <a:pt x="686" y="801"/>
                  <a:pt x="692" y="847"/>
                  <a:pt x="675" y="886"/>
                </a:cubicBezTo>
                <a:cubicBezTo>
                  <a:pt x="668" y="901"/>
                  <a:pt x="627" y="902"/>
                  <a:pt x="627" y="902"/>
                </a:cubicBezTo>
                <a:cubicBezTo>
                  <a:pt x="622" y="910"/>
                  <a:pt x="618" y="919"/>
                  <a:pt x="611" y="926"/>
                </a:cubicBezTo>
                <a:cubicBezTo>
                  <a:pt x="604" y="933"/>
                  <a:pt x="583" y="933"/>
                  <a:pt x="587" y="942"/>
                </a:cubicBezTo>
                <a:cubicBezTo>
                  <a:pt x="596" y="959"/>
                  <a:pt x="635" y="974"/>
                  <a:pt x="635" y="974"/>
                </a:cubicBezTo>
                <a:cubicBezTo>
                  <a:pt x="688" y="1053"/>
                  <a:pt x="627" y="1040"/>
                  <a:pt x="563" y="1046"/>
                </a:cubicBezTo>
                <a:cubicBezTo>
                  <a:pt x="408" y="1041"/>
                  <a:pt x="253" y="1040"/>
                  <a:pt x="99" y="1030"/>
                </a:cubicBezTo>
                <a:cubicBezTo>
                  <a:pt x="63" y="1028"/>
                  <a:pt x="50" y="955"/>
                  <a:pt x="43" y="934"/>
                </a:cubicBezTo>
                <a:cubicBezTo>
                  <a:pt x="40" y="926"/>
                  <a:pt x="35" y="910"/>
                  <a:pt x="35" y="910"/>
                </a:cubicBezTo>
                <a:cubicBezTo>
                  <a:pt x="20" y="793"/>
                  <a:pt x="15" y="675"/>
                  <a:pt x="3" y="558"/>
                </a:cubicBezTo>
                <a:cubicBezTo>
                  <a:pt x="12" y="512"/>
                  <a:pt x="0" y="519"/>
                  <a:pt x="43" y="502"/>
                </a:cubicBezTo>
                <a:cubicBezTo>
                  <a:pt x="59" y="496"/>
                  <a:pt x="91" y="486"/>
                  <a:pt x="91" y="486"/>
                </a:cubicBezTo>
                <a:cubicBezTo>
                  <a:pt x="102" y="478"/>
                  <a:pt x="139" y="452"/>
                  <a:pt x="147" y="438"/>
                </a:cubicBezTo>
                <a:cubicBezTo>
                  <a:pt x="155" y="423"/>
                  <a:pt x="154" y="404"/>
                  <a:pt x="163" y="390"/>
                </a:cubicBezTo>
                <a:cubicBezTo>
                  <a:pt x="168" y="382"/>
                  <a:pt x="175" y="375"/>
                  <a:pt x="179" y="366"/>
                </a:cubicBezTo>
                <a:cubicBezTo>
                  <a:pt x="186" y="351"/>
                  <a:pt x="195" y="318"/>
                  <a:pt x="195" y="318"/>
                </a:cubicBezTo>
                <a:cubicBezTo>
                  <a:pt x="176" y="224"/>
                  <a:pt x="155" y="198"/>
                  <a:pt x="187" y="70"/>
                </a:cubicBezTo>
                <a:cubicBezTo>
                  <a:pt x="190" y="57"/>
                  <a:pt x="213" y="64"/>
                  <a:pt x="227" y="62"/>
                </a:cubicBezTo>
                <a:cubicBezTo>
                  <a:pt x="262" y="58"/>
                  <a:pt x="296" y="57"/>
                  <a:pt x="331" y="54"/>
                </a:cubicBezTo>
                <a:cubicBezTo>
                  <a:pt x="367" y="0"/>
                  <a:pt x="378" y="15"/>
                  <a:pt x="451" y="22"/>
                </a:cubicBezTo>
                <a:cubicBezTo>
                  <a:pt x="441" y="62"/>
                  <a:pt x="413" y="82"/>
                  <a:pt x="395" y="11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3962400" y="0"/>
            <a:ext cx="762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49" name="Freeform 9"/>
          <p:cNvSpPr>
            <a:spLocks/>
          </p:cNvSpPr>
          <p:nvPr/>
        </p:nvSpPr>
        <p:spPr bwMode="auto">
          <a:xfrm>
            <a:off x="2628900" y="749300"/>
            <a:ext cx="1368425" cy="442913"/>
          </a:xfrm>
          <a:custGeom>
            <a:avLst/>
            <a:gdLst>
              <a:gd name="T0" fmla="*/ 2147483647 w 862"/>
              <a:gd name="T1" fmla="*/ 2147483647 h 279"/>
              <a:gd name="T2" fmla="*/ 0 w 862"/>
              <a:gd name="T3" fmla="*/ 2147483647 h 279"/>
              <a:gd name="T4" fmla="*/ 2147483647 w 862"/>
              <a:gd name="T5" fmla="*/ 2147483647 h 279"/>
              <a:gd name="T6" fmla="*/ 2147483647 w 862"/>
              <a:gd name="T7" fmla="*/ 2147483647 h 279"/>
              <a:gd name="T8" fmla="*/ 2147483647 w 862"/>
              <a:gd name="T9" fmla="*/ 2147483647 h 279"/>
              <a:gd name="T10" fmla="*/ 2147483647 w 862"/>
              <a:gd name="T11" fmla="*/ 2147483647 h 279"/>
              <a:gd name="T12" fmla="*/ 2147483647 w 862"/>
              <a:gd name="T13" fmla="*/ 2147483647 h 279"/>
              <a:gd name="T14" fmla="*/ 2147483647 w 862"/>
              <a:gd name="T15" fmla="*/ 2147483647 h 279"/>
              <a:gd name="T16" fmla="*/ 2147483647 w 862"/>
              <a:gd name="T17" fmla="*/ 2147483647 h 279"/>
              <a:gd name="T18" fmla="*/ 2147483647 w 862"/>
              <a:gd name="T19" fmla="*/ 2147483647 h 279"/>
              <a:gd name="T20" fmla="*/ 2147483647 w 862"/>
              <a:gd name="T21" fmla="*/ 2147483647 h 279"/>
              <a:gd name="T22" fmla="*/ 2147483647 w 862"/>
              <a:gd name="T23" fmla="*/ 2147483647 h 279"/>
              <a:gd name="T24" fmla="*/ 2147483647 w 862"/>
              <a:gd name="T25" fmla="*/ 2147483647 h 279"/>
              <a:gd name="T26" fmla="*/ 2147483647 w 862"/>
              <a:gd name="T27" fmla="*/ 2147483647 h 279"/>
              <a:gd name="T28" fmla="*/ 2147483647 w 862"/>
              <a:gd name="T29" fmla="*/ 2147483647 h 279"/>
              <a:gd name="T30" fmla="*/ 2147483647 w 862"/>
              <a:gd name="T31" fmla="*/ 2147483647 h 279"/>
              <a:gd name="T32" fmla="*/ 2147483647 w 862"/>
              <a:gd name="T33" fmla="*/ 2147483647 h 279"/>
              <a:gd name="T34" fmla="*/ 2147483647 w 862"/>
              <a:gd name="T35" fmla="*/ 2147483647 h 279"/>
              <a:gd name="T36" fmla="*/ 2147483647 w 862"/>
              <a:gd name="T37" fmla="*/ 2147483647 h 279"/>
              <a:gd name="T38" fmla="*/ 2147483647 w 862"/>
              <a:gd name="T39" fmla="*/ 2147483647 h 279"/>
              <a:gd name="T40" fmla="*/ 2147483647 w 862"/>
              <a:gd name="T41" fmla="*/ 2147483647 h 279"/>
              <a:gd name="T42" fmla="*/ 2147483647 w 862"/>
              <a:gd name="T43" fmla="*/ 2147483647 h 279"/>
              <a:gd name="T44" fmla="*/ 2147483647 w 862"/>
              <a:gd name="T45" fmla="*/ 2147483647 h 279"/>
              <a:gd name="T46" fmla="*/ 2147483647 w 862"/>
              <a:gd name="T47" fmla="*/ 2147483647 h 27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279"/>
              <a:gd name="T74" fmla="*/ 862 w 862"/>
              <a:gd name="T75" fmla="*/ 279 h 27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279">
                <a:moveTo>
                  <a:pt x="88" y="232"/>
                </a:moveTo>
                <a:cubicBezTo>
                  <a:pt x="57" y="279"/>
                  <a:pt x="28" y="265"/>
                  <a:pt x="0" y="224"/>
                </a:cubicBezTo>
                <a:cubicBezTo>
                  <a:pt x="5" y="195"/>
                  <a:pt x="3" y="163"/>
                  <a:pt x="16" y="136"/>
                </a:cubicBezTo>
                <a:cubicBezTo>
                  <a:pt x="23" y="122"/>
                  <a:pt x="42" y="118"/>
                  <a:pt x="56" y="112"/>
                </a:cubicBezTo>
                <a:cubicBezTo>
                  <a:pt x="102" y="91"/>
                  <a:pt x="150" y="78"/>
                  <a:pt x="200" y="72"/>
                </a:cubicBezTo>
                <a:cubicBezTo>
                  <a:pt x="289" y="42"/>
                  <a:pt x="378" y="38"/>
                  <a:pt x="472" y="32"/>
                </a:cubicBezTo>
                <a:cubicBezTo>
                  <a:pt x="519" y="26"/>
                  <a:pt x="562" y="19"/>
                  <a:pt x="608" y="8"/>
                </a:cubicBezTo>
                <a:cubicBezTo>
                  <a:pt x="675" y="11"/>
                  <a:pt x="743" y="0"/>
                  <a:pt x="808" y="16"/>
                </a:cubicBezTo>
                <a:cubicBezTo>
                  <a:pt x="843" y="24"/>
                  <a:pt x="856" y="112"/>
                  <a:pt x="856" y="112"/>
                </a:cubicBezTo>
                <a:cubicBezTo>
                  <a:pt x="853" y="125"/>
                  <a:pt x="856" y="141"/>
                  <a:pt x="848" y="152"/>
                </a:cubicBezTo>
                <a:cubicBezTo>
                  <a:pt x="843" y="159"/>
                  <a:pt x="832" y="156"/>
                  <a:pt x="824" y="160"/>
                </a:cubicBezTo>
                <a:cubicBezTo>
                  <a:pt x="752" y="196"/>
                  <a:pt x="862" y="156"/>
                  <a:pt x="760" y="184"/>
                </a:cubicBezTo>
                <a:cubicBezTo>
                  <a:pt x="744" y="188"/>
                  <a:pt x="712" y="200"/>
                  <a:pt x="712" y="200"/>
                </a:cubicBezTo>
                <a:cubicBezTo>
                  <a:pt x="632" y="190"/>
                  <a:pt x="644" y="195"/>
                  <a:pt x="600" y="136"/>
                </a:cubicBezTo>
                <a:cubicBezTo>
                  <a:pt x="583" y="85"/>
                  <a:pt x="562" y="57"/>
                  <a:pt x="512" y="40"/>
                </a:cubicBezTo>
                <a:cubicBezTo>
                  <a:pt x="475" y="96"/>
                  <a:pt x="510" y="139"/>
                  <a:pt x="528" y="192"/>
                </a:cubicBezTo>
                <a:cubicBezTo>
                  <a:pt x="512" y="239"/>
                  <a:pt x="531" y="208"/>
                  <a:pt x="456" y="224"/>
                </a:cubicBezTo>
                <a:cubicBezTo>
                  <a:pt x="440" y="228"/>
                  <a:pt x="424" y="235"/>
                  <a:pt x="408" y="240"/>
                </a:cubicBezTo>
                <a:cubicBezTo>
                  <a:pt x="390" y="246"/>
                  <a:pt x="360" y="272"/>
                  <a:pt x="360" y="272"/>
                </a:cubicBezTo>
                <a:cubicBezTo>
                  <a:pt x="317" y="243"/>
                  <a:pt x="281" y="216"/>
                  <a:pt x="232" y="200"/>
                </a:cubicBezTo>
                <a:cubicBezTo>
                  <a:pt x="213" y="172"/>
                  <a:pt x="200" y="163"/>
                  <a:pt x="168" y="152"/>
                </a:cubicBezTo>
                <a:cubicBezTo>
                  <a:pt x="163" y="160"/>
                  <a:pt x="156" y="167"/>
                  <a:pt x="152" y="176"/>
                </a:cubicBezTo>
                <a:cubicBezTo>
                  <a:pt x="148" y="186"/>
                  <a:pt x="150" y="199"/>
                  <a:pt x="144" y="208"/>
                </a:cubicBezTo>
                <a:cubicBezTo>
                  <a:pt x="133" y="225"/>
                  <a:pt x="88" y="232"/>
                  <a:pt x="88" y="2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0" name="Freeform 10"/>
          <p:cNvSpPr>
            <a:spLocks/>
          </p:cNvSpPr>
          <p:nvPr/>
        </p:nvSpPr>
        <p:spPr bwMode="auto">
          <a:xfrm>
            <a:off x="3086100" y="1165225"/>
            <a:ext cx="673100" cy="727075"/>
          </a:xfrm>
          <a:custGeom>
            <a:avLst/>
            <a:gdLst>
              <a:gd name="T0" fmla="*/ 2147483647 w 424"/>
              <a:gd name="T1" fmla="*/ 2147483647 h 458"/>
              <a:gd name="T2" fmla="*/ 2147483647 w 424"/>
              <a:gd name="T3" fmla="*/ 2147483647 h 458"/>
              <a:gd name="T4" fmla="*/ 2147483647 w 424"/>
              <a:gd name="T5" fmla="*/ 2147483647 h 458"/>
              <a:gd name="T6" fmla="*/ 2147483647 w 424"/>
              <a:gd name="T7" fmla="*/ 2147483647 h 458"/>
              <a:gd name="T8" fmla="*/ 2147483647 w 424"/>
              <a:gd name="T9" fmla="*/ 2147483647 h 458"/>
              <a:gd name="T10" fmla="*/ 2147483647 w 424"/>
              <a:gd name="T11" fmla="*/ 2147483647 h 458"/>
              <a:gd name="T12" fmla="*/ 2147483647 w 424"/>
              <a:gd name="T13" fmla="*/ 2147483647 h 458"/>
              <a:gd name="T14" fmla="*/ 2147483647 w 424"/>
              <a:gd name="T15" fmla="*/ 2147483647 h 458"/>
              <a:gd name="T16" fmla="*/ 2147483647 w 424"/>
              <a:gd name="T17" fmla="*/ 2147483647 h 458"/>
              <a:gd name="T18" fmla="*/ 2147483647 w 424"/>
              <a:gd name="T19" fmla="*/ 2147483647 h 458"/>
              <a:gd name="T20" fmla="*/ 2147483647 w 424"/>
              <a:gd name="T21" fmla="*/ 2147483647 h 458"/>
              <a:gd name="T22" fmla="*/ 2147483647 w 424"/>
              <a:gd name="T23" fmla="*/ 2147483647 h 458"/>
              <a:gd name="T24" fmla="*/ 2147483647 w 424"/>
              <a:gd name="T25" fmla="*/ 2147483647 h 458"/>
              <a:gd name="T26" fmla="*/ 2147483647 w 424"/>
              <a:gd name="T27" fmla="*/ 2147483647 h 458"/>
              <a:gd name="T28" fmla="*/ 2147483647 w 424"/>
              <a:gd name="T29" fmla="*/ 2147483647 h 458"/>
              <a:gd name="T30" fmla="*/ 2147483647 w 424"/>
              <a:gd name="T31" fmla="*/ 2147483647 h 458"/>
              <a:gd name="T32" fmla="*/ 2147483647 w 424"/>
              <a:gd name="T33" fmla="*/ 2147483647 h 458"/>
              <a:gd name="T34" fmla="*/ 2147483647 w 424"/>
              <a:gd name="T35" fmla="*/ 2147483647 h 458"/>
              <a:gd name="T36" fmla="*/ 2147483647 w 424"/>
              <a:gd name="T37" fmla="*/ 2147483647 h 4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4"/>
              <a:gd name="T58" fmla="*/ 0 h 458"/>
              <a:gd name="T59" fmla="*/ 424 w 424"/>
              <a:gd name="T60" fmla="*/ 458 h 4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4" h="458">
                <a:moveTo>
                  <a:pt x="128" y="34"/>
                </a:moveTo>
                <a:cubicBezTo>
                  <a:pt x="137" y="28"/>
                  <a:pt x="162" y="8"/>
                  <a:pt x="176" y="10"/>
                </a:cubicBezTo>
                <a:cubicBezTo>
                  <a:pt x="193" y="12"/>
                  <a:pt x="208" y="21"/>
                  <a:pt x="224" y="26"/>
                </a:cubicBezTo>
                <a:cubicBezTo>
                  <a:pt x="232" y="29"/>
                  <a:pt x="248" y="34"/>
                  <a:pt x="248" y="34"/>
                </a:cubicBezTo>
                <a:cubicBezTo>
                  <a:pt x="235" y="85"/>
                  <a:pt x="206" y="98"/>
                  <a:pt x="176" y="138"/>
                </a:cubicBezTo>
                <a:cubicBezTo>
                  <a:pt x="179" y="151"/>
                  <a:pt x="171" y="182"/>
                  <a:pt x="184" y="178"/>
                </a:cubicBezTo>
                <a:cubicBezTo>
                  <a:pt x="200" y="173"/>
                  <a:pt x="195" y="146"/>
                  <a:pt x="200" y="130"/>
                </a:cubicBezTo>
                <a:cubicBezTo>
                  <a:pt x="209" y="103"/>
                  <a:pt x="229" y="108"/>
                  <a:pt x="248" y="98"/>
                </a:cubicBezTo>
                <a:cubicBezTo>
                  <a:pt x="277" y="84"/>
                  <a:pt x="301" y="60"/>
                  <a:pt x="328" y="42"/>
                </a:cubicBezTo>
                <a:cubicBezTo>
                  <a:pt x="352" y="45"/>
                  <a:pt x="378" y="39"/>
                  <a:pt x="400" y="50"/>
                </a:cubicBezTo>
                <a:cubicBezTo>
                  <a:pt x="403" y="51"/>
                  <a:pt x="423" y="143"/>
                  <a:pt x="424" y="146"/>
                </a:cubicBezTo>
                <a:cubicBezTo>
                  <a:pt x="406" y="217"/>
                  <a:pt x="400" y="335"/>
                  <a:pt x="320" y="362"/>
                </a:cubicBezTo>
                <a:cubicBezTo>
                  <a:pt x="282" y="419"/>
                  <a:pt x="228" y="423"/>
                  <a:pt x="176" y="458"/>
                </a:cubicBezTo>
                <a:cubicBezTo>
                  <a:pt x="81" y="444"/>
                  <a:pt x="96" y="434"/>
                  <a:pt x="24" y="386"/>
                </a:cubicBezTo>
                <a:cubicBezTo>
                  <a:pt x="0" y="350"/>
                  <a:pt x="17" y="329"/>
                  <a:pt x="24" y="282"/>
                </a:cubicBezTo>
                <a:cubicBezTo>
                  <a:pt x="27" y="244"/>
                  <a:pt x="22" y="144"/>
                  <a:pt x="48" y="98"/>
                </a:cubicBezTo>
                <a:cubicBezTo>
                  <a:pt x="77" y="46"/>
                  <a:pt x="82" y="49"/>
                  <a:pt x="128" y="26"/>
                </a:cubicBezTo>
                <a:cubicBezTo>
                  <a:pt x="137" y="22"/>
                  <a:pt x="152" y="0"/>
                  <a:pt x="152" y="10"/>
                </a:cubicBezTo>
                <a:cubicBezTo>
                  <a:pt x="152" y="21"/>
                  <a:pt x="136" y="26"/>
                  <a:pt x="128" y="3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1" name="Freeform 11"/>
          <p:cNvSpPr>
            <a:spLocks/>
          </p:cNvSpPr>
          <p:nvPr/>
        </p:nvSpPr>
        <p:spPr bwMode="auto">
          <a:xfrm>
            <a:off x="3652838" y="1079500"/>
            <a:ext cx="376237" cy="558800"/>
          </a:xfrm>
          <a:custGeom>
            <a:avLst/>
            <a:gdLst>
              <a:gd name="T0" fmla="*/ 2147483647 w 237"/>
              <a:gd name="T1" fmla="*/ 2147483647 h 352"/>
              <a:gd name="T2" fmla="*/ 2147483647 w 237"/>
              <a:gd name="T3" fmla="*/ 2147483647 h 352"/>
              <a:gd name="T4" fmla="*/ 2147483647 w 237"/>
              <a:gd name="T5" fmla="*/ 2147483647 h 352"/>
              <a:gd name="T6" fmla="*/ 2147483647 w 237"/>
              <a:gd name="T7" fmla="*/ 0 h 352"/>
              <a:gd name="T8" fmla="*/ 2147483647 w 237"/>
              <a:gd name="T9" fmla="*/ 2147483647 h 352"/>
              <a:gd name="T10" fmla="*/ 2147483647 w 237"/>
              <a:gd name="T11" fmla="*/ 2147483647 h 352"/>
              <a:gd name="T12" fmla="*/ 2147483647 w 237"/>
              <a:gd name="T13" fmla="*/ 2147483647 h 352"/>
              <a:gd name="T14" fmla="*/ 2147483647 w 237"/>
              <a:gd name="T15" fmla="*/ 2147483647 h 352"/>
              <a:gd name="T16" fmla="*/ 2147483647 w 237"/>
              <a:gd name="T17" fmla="*/ 2147483647 h 352"/>
              <a:gd name="T18" fmla="*/ 2147483647 w 237"/>
              <a:gd name="T19" fmla="*/ 2147483647 h 352"/>
              <a:gd name="T20" fmla="*/ 2147483647 w 237"/>
              <a:gd name="T21" fmla="*/ 2147483647 h 3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"/>
              <a:gd name="T34" fmla="*/ 0 h 352"/>
              <a:gd name="T35" fmla="*/ 237 w 237"/>
              <a:gd name="T36" fmla="*/ 352 h 3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" h="352">
                <a:moveTo>
                  <a:pt x="83" y="152"/>
                </a:moveTo>
                <a:cubicBezTo>
                  <a:pt x="96" y="112"/>
                  <a:pt x="104" y="78"/>
                  <a:pt x="123" y="40"/>
                </a:cubicBezTo>
                <a:cubicBezTo>
                  <a:pt x="127" y="32"/>
                  <a:pt x="124" y="21"/>
                  <a:pt x="131" y="16"/>
                </a:cubicBezTo>
                <a:cubicBezTo>
                  <a:pt x="145" y="6"/>
                  <a:pt x="179" y="0"/>
                  <a:pt x="179" y="0"/>
                </a:cubicBezTo>
                <a:cubicBezTo>
                  <a:pt x="191" y="35"/>
                  <a:pt x="202" y="68"/>
                  <a:pt x="211" y="104"/>
                </a:cubicBezTo>
                <a:cubicBezTo>
                  <a:pt x="204" y="219"/>
                  <a:pt x="237" y="237"/>
                  <a:pt x="155" y="264"/>
                </a:cubicBezTo>
                <a:cubicBezTo>
                  <a:pt x="118" y="301"/>
                  <a:pt x="74" y="329"/>
                  <a:pt x="27" y="352"/>
                </a:cubicBezTo>
                <a:cubicBezTo>
                  <a:pt x="2" y="314"/>
                  <a:pt x="0" y="322"/>
                  <a:pt x="19" y="256"/>
                </a:cubicBezTo>
                <a:cubicBezTo>
                  <a:pt x="26" y="233"/>
                  <a:pt x="51" y="192"/>
                  <a:pt x="51" y="192"/>
                </a:cubicBezTo>
                <a:cubicBezTo>
                  <a:pt x="61" y="140"/>
                  <a:pt x="68" y="126"/>
                  <a:pt x="99" y="80"/>
                </a:cubicBezTo>
                <a:cubicBezTo>
                  <a:pt x="104" y="72"/>
                  <a:pt x="115" y="56"/>
                  <a:pt x="115" y="5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2" name="Freeform 12"/>
          <p:cNvSpPr>
            <a:spLocks/>
          </p:cNvSpPr>
          <p:nvPr/>
        </p:nvSpPr>
        <p:spPr bwMode="auto">
          <a:xfrm>
            <a:off x="2579688" y="1574800"/>
            <a:ext cx="1460500" cy="1155700"/>
          </a:xfrm>
          <a:custGeom>
            <a:avLst/>
            <a:gdLst>
              <a:gd name="T0" fmla="*/ 2147483647 w 920"/>
              <a:gd name="T1" fmla="*/ 2147483647 h 728"/>
              <a:gd name="T2" fmla="*/ 2147483647 w 920"/>
              <a:gd name="T3" fmla="*/ 2147483647 h 728"/>
              <a:gd name="T4" fmla="*/ 2147483647 w 920"/>
              <a:gd name="T5" fmla="*/ 2147483647 h 728"/>
              <a:gd name="T6" fmla="*/ 2147483647 w 920"/>
              <a:gd name="T7" fmla="*/ 2147483647 h 728"/>
              <a:gd name="T8" fmla="*/ 2147483647 w 920"/>
              <a:gd name="T9" fmla="*/ 0 h 728"/>
              <a:gd name="T10" fmla="*/ 2147483647 w 920"/>
              <a:gd name="T11" fmla="*/ 2147483647 h 728"/>
              <a:gd name="T12" fmla="*/ 2147483647 w 920"/>
              <a:gd name="T13" fmla="*/ 2147483647 h 728"/>
              <a:gd name="T14" fmla="*/ 2147483647 w 920"/>
              <a:gd name="T15" fmla="*/ 2147483647 h 728"/>
              <a:gd name="T16" fmla="*/ 2147483647 w 920"/>
              <a:gd name="T17" fmla="*/ 2147483647 h 728"/>
              <a:gd name="T18" fmla="*/ 2147483647 w 920"/>
              <a:gd name="T19" fmla="*/ 2147483647 h 728"/>
              <a:gd name="T20" fmla="*/ 2147483647 w 920"/>
              <a:gd name="T21" fmla="*/ 2147483647 h 728"/>
              <a:gd name="T22" fmla="*/ 2147483647 w 920"/>
              <a:gd name="T23" fmla="*/ 2147483647 h 728"/>
              <a:gd name="T24" fmla="*/ 2147483647 w 920"/>
              <a:gd name="T25" fmla="*/ 2147483647 h 728"/>
              <a:gd name="T26" fmla="*/ 2147483647 w 920"/>
              <a:gd name="T27" fmla="*/ 2147483647 h 728"/>
              <a:gd name="T28" fmla="*/ 2147483647 w 920"/>
              <a:gd name="T29" fmla="*/ 2147483647 h 728"/>
              <a:gd name="T30" fmla="*/ 2147483647 w 920"/>
              <a:gd name="T31" fmla="*/ 2147483647 h 728"/>
              <a:gd name="T32" fmla="*/ 2147483647 w 920"/>
              <a:gd name="T33" fmla="*/ 2147483647 h 728"/>
              <a:gd name="T34" fmla="*/ 2147483647 w 920"/>
              <a:gd name="T35" fmla="*/ 2147483647 h 728"/>
              <a:gd name="T36" fmla="*/ 2147483647 w 920"/>
              <a:gd name="T37" fmla="*/ 2147483647 h 728"/>
              <a:gd name="T38" fmla="*/ 2147483647 w 920"/>
              <a:gd name="T39" fmla="*/ 2147483647 h 728"/>
              <a:gd name="T40" fmla="*/ 2147483647 w 920"/>
              <a:gd name="T41" fmla="*/ 2147483647 h 728"/>
              <a:gd name="T42" fmla="*/ 2147483647 w 920"/>
              <a:gd name="T43" fmla="*/ 2147483647 h 728"/>
              <a:gd name="T44" fmla="*/ 2147483647 w 920"/>
              <a:gd name="T45" fmla="*/ 2147483647 h 728"/>
              <a:gd name="T46" fmla="*/ 2147483647 w 920"/>
              <a:gd name="T47" fmla="*/ 2147483647 h 728"/>
              <a:gd name="T48" fmla="*/ 2147483647 w 920"/>
              <a:gd name="T49" fmla="*/ 2147483647 h 728"/>
              <a:gd name="T50" fmla="*/ 2147483647 w 920"/>
              <a:gd name="T51" fmla="*/ 2147483647 h 728"/>
              <a:gd name="T52" fmla="*/ 2147483647 w 920"/>
              <a:gd name="T53" fmla="*/ 2147483647 h 728"/>
              <a:gd name="T54" fmla="*/ 2147483647 w 920"/>
              <a:gd name="T55" fmla="*/ 2147483647 h 728"/>
              <a:gd name="T56" fmla="*/ 2147483647 w 920"/>
              <a:gd name="T57" fmla="*/ 2147483647 h 728"/>
              <a:gd name="T58" fmla="*/ 2147483647 w 920"/>
              <a:gd name="T59" fmla="*/ 2147483647 h 728"/>
              <a:gd name="T60" fmla="*/ 2147483647 w 920"/>
              <a:gd name="T61" fmla="*/ 2147483647 h 7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20"/>
              <a:gd name="T94" fmla="*/ 0 h 728"/>
              <a:gd name="T95" fmla="*/ 920 w 920"/>
              <a:gd name="T96" fmla="*/ 728 h 7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20" h="728">
                <a:moveTo>
                  <a:pt x="591" y="192"/>
                </a:moveTo>
                <a:cubicBezTo>
                  <a:pt x="638" y="161"/>
                  <a:pt x="677" y="124"/>
                  <a:pt x="719" y="88"/>
                </a:cubicBezTo>
                <a:cubicBezTo>
                  <a:pt x="739" y="71"/>
                  <a:pt x="743" y="59"/>
                  <a:pt x="767" y="48"/>
                </a:cubicBezTo>
                <a:cubicBezTo>
                  <a:pt x="782" y="41"/>
                  <a:pt x="801" y="41"/>
                  <a:pt x="815" y="32"/>
                </a:cubicBezTo>
                <a:cubicBezTo>
                  <a:pt x="831" y="21"/>
                  <a:pt x="863" y="0"/>
                  <a:pt x="863" y="0"/>
                </a:cubicBezTo>
                <a:cubicBezTo>
                  <a:pt x="865" y="41"/>
                  <a:pt x="920" y="205"/>
                  <a:pt x="839" y="232"/>
                </a:cubicBezTo>
                <a:cubicBezTo>
                  <a:pt x="790" y="227"/>
                  <a:pt x="701" y="213"/>
                  <a:pt x="655" y="232"/>
                </a:cubicBezTo>
                <a:cubicBezTo>
                  <a:pt x="644" y="236"/>
                  <a:pt x="670" y="250"/>
                  <a:pt x="679" y="256"/>
                </a:cubicBezTo>
                <a:cubicBezTo>
                  <a:pt x="690" y="263"/>
                  <a:pt x="737" y="271"/>
                  <a:pt x="743" y="272"/>
                </a:cubicBezTo>
                <a:cubicBezTo>
                  <a:pt x="781" y="297"/>
                  <a:pt x="825" y="303"/>
                  <a:pt x="863" y="328"/>
                </a:cubicBezTo>
                <a:cubicBezTo>
                  <a:pt x="903" y="388"/>
                  <a:pt x="885" y="462"/>
                  <a:pt x="863" y="528"/>
                </a:cubicBezTo>
                <a:cubicBezTo>
                  <a:pt x="870" y="673"/>
                  <a:pt x="919" y="702"/>
                  <a:pt x="815" y="728"/>
                </a:cubicBezTo>
                <a:cubicBezTo>
                  <a:pt x="756" y="721"/>
                  <a:pt x="741" y="726"/>
                  <a:pt x="711" y="680"/>
                </a:cubicBezTo>
                <a:cubicBezTo>
                  <a:pt x="696" y="574"/>
                  <a:pt x="700" y="626"/>
                  <a:pt x="655" y="632"/>
                </a:cubicBezTo>
                <a:cubicBezTo>
                  <a:pt x="599" y="639"/>
                  <a:pt x="543" y="637"/>
                  <a:pt x="487" y="640"/>
                </a:cubicBezTo>
                <a:cubicBezTo>
                  <a:pt x="447" y="670"/>
                  <a:pt x="407" y="704"/>
                  <a:pt x="359" y="720"/>
                </a:cubicBezTo>
                <a:cubicBezTo>
                  <a:pt x="324" y="717"/>
                  <a:pt x="172" y="704"/>
                  <a:pt x="151" y="696"/>
                </a:cubicBezTo>
                <a:cubicBezTo>
                  <a:pt x="137" y="690"/>
                  <a:pt x="135" y="669"/>
                  <a:pt x="127" y="656"/>
                </a:cubicBezTo>
                <a:cubicBezTo>
                  <a:pt x="117" y="617"/>
                  <a:pt x="128" y="573"/>
                  <a:pt x="111" y="536"/>
                </a:cubicBezTo>
                <a:cubicBezTo>
                  <a:pt x="101" y="514"/>
                  <a:pt x="62" y="504"/>
                  <a:pt x="39" y="496"/>
                </a:cubicBezTo>
                <a:cubicBezTo>
                  <a:pt x="33" y="490"/>
                  <a:pt x="0" y="465"/>
                  <a:pt x="7" y="448"/>
                </a:cubicBezTo>
                <a:cubicBezTo>
                  <a:pt x="19" y="417"/>
                  <a:pt x="120" y="409"/>
                  <a:pt x="143" y="408"/>
                </a:cubicBezTo>
                <a:cubicBezTo>
                  <a:pt x="223" y="404"/>
                  <a:pt x="303" y="403"/>
                  <a:pt x="383" y="400"/>
                </a:cubicBezTo>
                <a:cubicBezTo>
                  <a:pt x="440" y="381"/>
                  <a:pt x="414" y="331"/>
                  <a:pt x="471" y="312"/>
                </a:cubicBezTo>
                <a:cubicBezTo>
                  <a:pt x="484" y="315"/>
                  <a:pt x="500" y="312"/>
                  <a:pt x="511" y="320"/>
                </a:cubicBezTo>
                <a:cubicBezTo>
                  <a:pt x="518" y="325"/>
                  <a:pt x="518" y="336"/>
                  <a:pt x="519" y="344"/>
                </a:cubicBezTo>
                <a:cubicBezTo>
                  <a:pt x="527" y="447"/>
                  <a:pt x="485" y="535"/>
                  <a:pt x="583" y="568"/>
                </a:cubicBezTo>
                <a:cubicBezTo>
                  <a:pt x="605" y="502"/>
                  <a:pt x="598" y="517"/>
                  <a:pt x="575" y="448"/>
                </a:cubicBezTo>
                <a:cubicBezTo>
                  <a:pt x="570" y="432"/>
                  <a:pt x="559" y="400"/>
                  <a:pt x="559" y="400"/>
                </a:cubicBezTo>
                <a:cubicBezTo>
                  <a:pt x="553" y="360"/>
                  <a:pt x="530" y="256"/>
                  <a:pt x="607" y="256"/>
                </a:cubicBezTo>
                <a:cubicBezTo>
                  <a:pt x="623" y="256"/>
                  <a:pt x="639" y="256"/>
                  <a:pt x="655" y="25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3" name="Freeform 13"/>
          <p:cNvSpPr>
            <a:spLocks/>
          </p:cNvSpPr>
          <p:nvPr/>
        </p:nvSpPr>
        <p:spPr bwMode="auto">
          <a:xfrm>
            <a:off x="3302000" y="2681288"/>
            <a:ext cx="760413" cy="1293812"/>
          </a:xfrm>
          <a:custGeom>
            <a:avLst/>
            <a:gdLst>
              <a:gd name="T0" fmla="*/ 2147483647 w 479"/>
              <a:gd name="T1" fmla="*/ 2147483647 h 815"/>
              <a:gd name="T2" fmla="*/ 2147483647 w 479"/>
              <a:gd name="T3" fmla="*/ 2147483647 h 815"/>
              <a:gd name="T4" fmla="*/ 2147483647 w 479"/>
              <a:gd name="T5" fmla="*/ 2147483647 h 815"/>
              <a:gd name="T6" fmla="*/ 2147483647 w 479"/>
              <a:gd name="T7" fmla="*/ 2147483647 h 815"/>
              <a:gd name="T8" fmla="*/ 2147483647 w 479"/>
              <a:gd name="T9" fmla="*/ 2147483647 h 815"/>
              <a:gd name="T10" fmla="*/ 2147483647 w 479"/>
              <a:gd name="T11" fmla="*/ 2147483647 h 815"/>
              <a:gd name="T12" fmla="*/ 2147483647 w 479"/>
              <a:gd name="T13" fmla="*/ 2147483647 h 815"/>
              <a:gd name="T14" fmla="*/ 2147483647 w 479"/>
              <a:gd name="T15" fmla="*/ 2147483647 h 815"/>
              <a:gd name="T16" fmla="*/ 2147483647 w 479"/>
              <a:gd name="T17" fmla="*/ 2147483647 h 815"/>
              <a:gd name="T18" fmla="*/ 2147483647 w 479"/>
              <a:gd name="T19" fmla="*/ 2147483647 h 815"/>
              <a:gd name="T20" fmla="*/ 2147483647 w 479"/>
              <a:gd name="T21" fmla="*/ 2147483647 h 815"/>
              <a:gd name="T22" fmla="*/ 2147483647 w 479"/>
              <a:gd name="T23" fmla="*/ 2147483647 h 815"/>
              <a:gd name="T24" fmla="*/ 2147483647 w 479"/>
              <a:gd name="T25" fmla="*/ 2147483647 h 815"/>
              <a:gd name="T26" fmla="*/ 2147483647 w 479"/>
              <a:gd name="T27" fmla="*/ 2147483647 h 815"/>
              <a:gd name="T28" fmla="*/ 2147483647 w 479"/>
              <a:gd name="T29" fmla="*/ 2147483647 h 815"/>
              <a:gd name="T30" fmla="*/ 2147483647 w 479"/>
              <a:gd name="T31" fmla="*/ 2147483647 h 815"/>
              <a:gd name="T32" fmla="*/ 2147483647 w 479"/>
              <a:gd name="T33" fmla="*/ 2147483647 h 815"/>
              <a:gd name="T34" fmla="*/ 2147483647 w 479"/>
              <a:gd name="T35" fmla="*/ 2147483647 h 815"/>
              <a:gd name="T36" fmla="*/ 2147483647 w 479"/>
              <a:gd name="T37" fmla="*/ 2147483647 h 815"/>
              <a:gd name="T38" fmla="*/ 2147483647 w 479"/>
              <a:gd name="T39" fmla="*/ 2147483647 h 815"/>
              <a:gd name="T40" fmla="*/ 2147483647 w 479"/>
              <a:gd name="T41" fmla="*/ 2147483647 h 815"/>
              <a:gd name="T42" fmla="*/ 2147483647 w 479"/>
              <a:gd name="T43" fmla="*/ 2147483647 h 815"/>
              <a:gd name="T44" fmla="*/ 2147483647 w 479"/>
              <a:gd name="T45" fmla="*/ 2147483647 h 815"/>
              <a:gd name="T46" fmla="*/ 2147483647 w 479"/>
              <a:gd name="T47" fmla="*/ 2147483647 h 815"/>
              <a:gd name="T48" fmla="*/ 2147483647 w 479"/>
              <a:gd name="T49" fmla="*/ 2147483647 h 815"/>
              <a:gd name="T50" fmla="*/ 2147483647 w 479"/>
              <a:gd name="T51" fmla="*/ 2147483647 h 815"/>
              <a:gd name="T52" fmla="*/ 2147483647 w 479"/>
              <a:gd name="T53" fmla="*/ 2147483647 h 815"/>
              <a:gd name="T54" fmla="*/ 2147483647 w 479"/>
              <a:gd name="T55" fmla="*/ 2147483647 h 815"/>
              <a:gd name="T56" fmla="*/ 2147483647 w 479"/>
              <a:gd name="T57" fmla="*/ 2147483647 h 815"/>
              <a:gd name="T58" fmla="*/ 2147483647 w 479"/>
              <a:gd name="T59" fmla="*/ 2147483647 h 815"/>
              <a:gd name="T60" fmla="*/ 2147483647 w 479"/>
              <a:gd name="T61" fmla="*/ 2147483647 h 815"/>
              <a:gd name="T62" fmla="*/ 2147483647 w 479"/>
              <a:gd name="T63" fmla="*/ 2147483647 h 815"/>
              <a:gd name="T64" fmla="*/ 2147483647 w 479"/>
              <a:gd name="T65" fmla="*/ 2147483647 h 815"/>
              <a:gd name="T66" fmla="*/ 0 w 479"/>
              <a:gd name="T67" fmla="*/ 2147483647 h 815"/>
              <a:gd name="T68" fmla="*/ 2147483647 w 479"/>
              <a:gd name="T69" fmla="*/ 2147483647 h 815"/>
              <a:gd name="T70" fmla="*/ 2147483647 w 479"/>
              <a:gd name="T71" fmla="*/ 2147483647 h 81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79"/>
              <a:gd name="T109" fmla="*/ 0 h 815"/>
              <a:gd name="T110" fmla="*/ 479 w 479"/>
              <a:gd name="T111" fmla="*/ 815 h 81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79" h="815">
                <a:moveTo>
                  <a:pt x="16" y="703"/>
                </a:moveTo>
                <a:cubicBezTo>
                  <a:pt x="51" y="680"/>
                  <a:pt x="51" y="671"/>
                  <a:pt x="88" y="695"/>
                </a:cubicBezTo>
                <a:cubicBezTo>
                  <a:pt x="105" y="721"/>
                  <a:pt x="127" y="741"/>
                  <a:pt x="144" y="767"/>
                </a:cubicBezTo>
                <a:cubicBezTo>
                  <a:pt x="160" y="764"/>
                  <a:pt x="180" y="770"/>
                  <a:pt x="192" y="759"/>
                </a:cubicBezTo>
                <a:cubicBezTo>
                  <a:pt x="205" y="748"/>
                  <a:pt x="203" y="727"/>
                  <a:pt x="208" y="711"/>
                </a:cubicBezTo>
                <a:cubicBezTo>
                  <a:pt x="211" y="703"/>
                  <a:pt x="216" y="687"/>
                  <a:pt x="216" y="687"/>
                </a:cubicBezTo>
                <a:cubicBezTo>
                  <a:pt x="215" y="681"/>
                  <a:pt x="222" y="594"/>
                  <a:pt x="192" y="575"/>
                </a:cubicBezTo>
                <a:cubicBezTo>
                  <a:pt x="178" y="566"/>
                  <a:pt x="144" y="559"/>
                  <a:pt x="144" y="559"/>
                </a:cubicBezTo>
                <a:cubicBezTo>
                  <a:pt x="139" y="551"/>
                  <a:pt x="136" y="541"/>
                  <a:pt x="128" y="535"/>
                </a:cubicBezTo>
                <a:cubicBezTo>
                  <a:pt x="121" y="530"/>
                  <a:pt x="105" y="535"/>
                  <a:pt x="104" y="527"/>
                </a:cubicBezTo>
                <a:cubicBezTo>
                  <a:pt x="85" y="382"/>
                  <a:pt x="125" y="400"/>
                  <a:pt x="240" y="391"/>
                </a:cubicBezTo>
                <a:cubicBezTo>
                  <a:pt x="269" y="348"/>
                  <a:pt x="272" y="303"/>
                  <a:pt x="288" y="255"/>
                </a:cubicBezTo>
                <a:cubicBezTo>
                  <a:pt x="272" y="250"/>
                  <a:pt x="256" y="244"/>
                  <a:pt x="240" y="239"/>
                </a:cubicBezTo>
                <a:cubicBezTo>
                  <a:pt x="232" y="236"/>
                  <a:pt x="216" y="231"/>
                  <a:pt x="216" y="231"/>
                </a:cubicBezTo>
                <a:cubicBezTo>
                  <a:pt x="196" y="200"/>
                  <a:pt x="172" y="190"/>
                  <a:pt x="216" y="175"/>
                </a:cubicBezTo>
                <a:cubicBezTo>
                  <a:pt x="320" y="185"/>
                  <a:pt x="280" y="171"/>
                  <a:pt x="320" y="231"/>
                </a:cubicBezTo>
                <a:cubicBezTo>
                  <a:pt x="303" y="145"/>
                  <a:pt x="271" y="54"/>
                  <a:pt x="368" y="15"/>
                </a:cubicBezTo>
                <a:cubicBezTo>
                  <a:pt x="397" y="18"/>
                  <a:pt x="437" y="0"/>
                  <a:pt x="456" y="23"/>
                </a:cubicBezTo>
                <a:cubicBezTo>
                  <a:pt x="466" y="36"/>
                  <a:pt x="435" y="184"/>
                  <a:pt x="432" y="207"/>
                </a:cubicBezTo>
                <a:cubicBezTo>
                  <a:pt x="428" y="293"/>
                  <a:pt x="479" y="433"/>
                  <a:pt x="376" y="399"/>
                </a:cubicBezTo>
                <a:cubicBezTo>
                  <a:pt x="288" y="417"/>
                  <a:pt x="371" y="390"/>
                  <a:pt x="320" y="431"/>
                </a:cubicBezTo>
                <a:cubicBezTo>
                  <a:pt x="312" y="438"/>
                  <a:pt x="258" y="447"/>
                  <a:pt x="256" y="447"/>
                </a:cubicBezTo>
                <a:cubicBezTo>
                  <a:pt x="219" y="471"/>
                  <a:pt x="200" y="516"/>
                  <a:pt x="256" y="535"/>
                </a:cubicBezTo>
                <a:cubicBezTo>
                  <a:pt x="261" y="551"/>
                  <a:pt x="268" y="567"/>
                  <a:pt x="272" y="583"/>
                </a:cubicBezTo>
                <a:cubicBezTo>
                  <a:pt x="275" y="594"/>
                  <a:pt x="273" y="606"/>
                  <a:pt x="280" y="615"/>
                </a:cubicBezTo>
                <a:cubicBezTo>
                  <a:pt x="285" y="622"/>
                  <a:pt x="296" y="620"/>
                  <a:pt x="304" y="623"/>
                </a:cubicBezTo>
                <a:cubicBezTo>
                  <a:pt x="320" y="618"/>
                  <a:pt x="341" y="613"/>
                  <a:pt x="352" y="599"/>
                </a:cubicBezTo>
                <a:cubicBezTo>
                  <a:pt x="357" y="592"/>
                  <a:pt x="355" y="582"/>
                  <a:pt x="360" y="575"/>
                </a:cubicBezTo>
                <a:cubicBezTo>
                  <a:pt x="371" y="561"/>
                  <a:pt x="392" y="556"/>
                  <a:pt x="408" y="551"/>
                </a:cubicBezTo>
                <a:cubicBezTo>
                  <a:pt x="467" y="571"/>
                  <a:pt x="445" y="555"/>
                  <a:pt x="424" y="679"/>
                </a:cubicBezTo>
                <a:cubicBezTo>
                  <a:pt x="414" y="740"/>
                  <a:pt x="327" y="760"/>
                  <a:pt x="280" y="767"/>
                </a:cubicBezTo>
                <a:cubicBezTo>
                  <a:pt x="240" y="787"/>
                  <a:pt x="211" y="801"/>
                  <a:pt x="168" y="815"/>
                </a:cubicBezTo>
                <a:cubicBezTo>
                  <a:pt x="161" y="814"/>
                  <a:pt x="77" y="815"/>
                  <a:pt x="48" y="799"/>
                </a:cubicBezTo>
                <a:cubicBezTo>
                  <a:pt x="31" y="790"/>
                  <a:pt x="0" y="767"/>
                  <a:pt x="0" y="767"/>
                </a:cubicBezTo>
                <a:cubicBezTo>
                  <a:pt x="3" y="754"/>
                  <a:pt x="2" y="739"/>
                  <a:pt x="8" y="727"/>
                </a:cubicBezTo>
                <a:cubicBezTo>
                  <a:pt x="22" y="699"/>
                  <a:pt x="50" y="703"/>
                  <a:pt x="16" y="703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981200" y="3048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  <a:latin typeface="Comic Sans MS" pitchFamily="66" charset="0"/>
              </a:rPr>
              <a:t>stroma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3429000" y="76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>
            <a:off x="7848600" y="1143000"/>
            <a:ext cx="381000" cy="2895600"/>
          </a:xfrm>
          <a:prstGeom prst="downArrow">
            <a:avLst>
              <a:gd name="adj1" fmla="val 50000"/>
              <a:gd name="adj2" fmla="val 19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762000" y="4800600"/>
            <a:ext cx="3352800" cy="175418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Először a 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/ T</a:t>
            </a:r>
            <a:r>
              <a:rPr lang="hu-HU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 és NKT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 sejtek hagyják el a thymust </a:t>
            </a:r>
            <a:r>
              <a:rPr lang="hu-HU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(5-6%)</a:t>
            </a:r>
            <a:endParaRPr lang="en-US" b="1">
              <a:solidFill>
                <a:srgbClr val="FFFF00"/>
              </a:solidFill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(szelekció nélkül)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2438400" y="35052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4419600" y="838200"/>
          <a:ext cx="411956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" r:id="rId4" imgW="5095658" imgH="5184610" progId="">
                  <p:embed/>
                </p:oleObj>
              </mc:Choice>
              <mc:Fallback>
                <p:oleObj name="Image" r:id="rId4" imgW="5095658" imgH="518461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411956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191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  <a:spcAft>
                <a:spcPct val="100000"/>
              </a:spcAft>
            </a:pPr>
            <a:r>
              <a:rPr lang="en-US" sz="3200" b="1">
                <a:solidFill>
                  <a:srgbClr val="FFCC00"/>
                </a:solidFill>
                <a:latin typeface="Comic Sans MS" pitchFamily="66" charset="0"/>
              </a:rPr>
              <a:t>1. Pozitív szelekció: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         azok a T-sejtek maradnak életben, amelyek a </a:t>
            </a:r>
            <a:r>
              <a:rPr lang="en-US" sz="3200" b="1">
                <a:solidFill>
                  <a:srgbClr val="FFCC00"/>
                </a:solidFill>
                <a:latin typeface="Comic Sans MS" pitchFamily="66" charset="0"/>
              </a:rPr>
              <a:t>saját MHC-t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ismerik fel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 T sejtek </a:t>
            </a:r>
            <a:r>
              <a:rPr lang="hu-HU" sz="32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(90%) </a:t>
            </a:r>
            <a:r>
              <a:rPr lang="en-US" sz="32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szelekciója</a:t>
            </a:r>
            <a:r>
              <a:rPr lang="hu-HU" sz="32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 </a:t>
            </a:r>
            <a:endParaRPr lang="en-US" sz="3200" b="1">
              <a:solidFill>
                <a:srgbClr val="FFFF00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6248400" y="2362200"/>
            <a:ext cx="1524000" cy="685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33400" y="4114800"/>
            <a:ext cx="304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spcAft>
                <a:spcPct val="100000"/>
              </a:spcAft>
            </a:pPr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“hasznos klónok”</a:t>
            </a:r>
          </a:p>
        </p:txBody>
      </p:sp>
      <p:sp>
        <p:nvSpPr>
          <p:cNvPr id="4103" name="Téglalap 6"/>
          <p:cNvSpPr>
            <a:spLocks noChangeArrowheads="1"/>
          </p:cNvSpPr>
          <p:nvPr/>
        </p:nvSpPr>
        <p:spPr bwMode="auto">
          <a:xfrm>
            <a:off x="5929313" y="3857625"/>
            <a:ext cx="928687" cy="285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ChangeArrowheads="1"/>
          </p:cNvSpPr>
          <p:nvPr/>
        </p:nvSpPr>
        <p:spPr bwMode="auto">
          <a:xfrm>
            <a:off x="4643438" y="6308725"/>
            <a:ext cx="4233862" cy="357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bIns="66654" anchor="ctr">
            <a:spAutoFit/>
          </a:bodyPr>
          <a:lstStyle/>
          <a:p>
            <a:pPr algn="r"/>
            <a:r>
              <a:rPr lang="en-US" sz="1600" b="1" i="1">
                <a:solidFill>
                  <a:srgbClr val="578963"/>
                </a:solidFill>
              </a:rPr>
              <a:t>Nature Reviews Cancer 4, 11-22 (January 2004)</a:t>
            </a:r>
          </a:p>
        </p:txBody>
      </p:sp>
      <p:grpSp>
        <p:nvGrpSpPr>
          <p:cNvPr id="126979" name="Group 10"/>
          <p:cNvGrpSpPr>
            <a:grpSpLocks/>
          </p:cNvGrpSpPr>
          <p:nvPr/>
        </p:nvGrpSpPr>
        <p:grpSpPr bwMode="auto">
          <a:xfrm>
            <a:off x="250825" y="836613"/>
            <a:ext cx="8208963" cy="5400675"/>
            <a:chOff x="384" y="346"/>
            <a:chExt cx="4945" cy="3299"/>
          </a:xfrm>
        </p:grpSpPr>
        <p:pic>
          <p:nvPicPr>
            <p:cNvPr id="126985" name="Picture 2" descr="Cytokines in cancer pathogenesis and cancer thera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346"/>
              <a:ext cx="4945" cy="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86" name="Text Box 5"/>
            <p:cNvSpPr txBox="1">
              <a:spLocks noChangeArrowheads="1"/>
            </p:cNvSpPr>
            <p:nvPr/>
          </p:nvSpPr>
          <p:spPr bwMode="auto">
            <a:xfrm>
              <a:off x="385" y="346"/>
              <a:ext cx="998" cy="38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rgbClr val="578963"/>
                </a:buClr>
                <a:buFont typeface="Monotype Sorts" pitchFamily="2" charset="2"/>
                <a:buNone/>
              </a:pPr>
              <a:r>
                <a:rPr kumimoji="1" lang="hu-HU" sz="1400">
                  <a:solidFill>
                    <a:srgbClr val="578963"/>
                  </a:solidFill>
                  <a:latin typeface="Comic Sans MS" pitchFamily="66" charset="0"/>
                </a:rPr>
                <a:t>innate immunity</a:t>
              </a:r>
            </a:p>
            <a:p>
              <a:pPr marL="342900" indent="-342900" algn="ctr">
                <a:spcBef>
                  <a:spcPct val="50000"/>
                </a:spcBef>
                <a:buClr>
                  <a:srgbClr val="578963"/>
                </a:buClr>
                <a:buFont typeface="Monotype Sorts" pitchFamily="2" charset="2"/>
                <a:buNone/>
              </a:pPr>
              <a:r>
                <a:rPr kumimoji="1" lang="hu-HU" sz="1400">
                  <a:solidFill>
                    <a:srgbClr val="578963"/>
                  </a:solidFill>
                  <a:latin typeface="Comic Sans MS" pitchFamily="66" charset="0"/>
                </a:rPr>
                <a:t>(rapid response)</a:t>
              </a:r>
            </a:p>
          </p:txBody>
        </p:sp>
        <p:sp>
          <p:nvSpPr>
            <p:cNvPr id="126987" name="Text Box 6"/>
            <p:cNvSpPr txBox="1">
              <a:spLocks noChangeArrowheads="1"/>
            </p:cNvSpPr>
            <p:nvPr/>
          </p:nvSpPr>
          <p:spPr bwMode="auto">
            <a:xfrm>
              <a:off x="3152" y="346"/>
              <a:ext cx="1225" cy="38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rgbClr val="578963"/>
                </a:buClr>
                <a:buFont typeface="Monotype Sorts" pitchFamily="2" charset="2"/>
                <a:buNone/>
              </a:pPr>
              <a:r>
                <a:rPr kumimoji="1" lang="hu-HU" sz="1400">
                  <a:solidFill>
                    <a:srgbClr val="578963"/>
                  </a:solidFill>
                  <a:latin typeface="Comic Sans MS" pitchFamily="66" charset="0"/>
                </a:rPr>
                <a:t>adaptive immunity</a:t>
              </a:r>
            </a:p>
            <a:p>
              <a:pPr marL="342900" indent="-342900" algn="ctr">
                <a:spcBef>
                  <a:spcPct val="50000"/>
                </a:spcBef>
                <a:buClr>
                  <a:srgbClr val="578963"/>
                </a:buClr>
                <a:buFont typeface="Monotype Sorts" pitchFamily="2" charset="2"/>
                <a:buNone/>
              </a:pPr>
              <a:r>
                <a:rPr kumimoji="1" lang="hu-HU" sz="1400">
                  <a:solidFill>
                    <a:srgbClr val="578963"/>
                  </a:solidFill>
                  <a:latin typeface="Comic Sans MS" pitchFamily="66" charset="0"/>
                </a:rPr>
                <a:t>(slow response)</a:t>
              </a:r>
            </a:p>
          </p:txBody>
        </p:sp>
      </p:grpSp>
      <p:sp>
        <p:nvSpPr>
          <p:cNvPr id="126980" name="Text Box 7"/>
          <p:cNvSpPr txBox="1">
            <a:spLocks noChangeArrowheads="1"/>
          </p:cNvSpPr>
          <p:nvPr/>
        </p:nvSpPr>
        <p:spPr bwMode="auto">
          <a:xfrm>
            <a:off x="215900" y="0"/>
            <a:ext cx="892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Veleszületett és szerzett immunitás</a:t>
            </a:r>
          </a:p>
        </p:txBody>
      </p:sp>
      <p:sp>
        <p:nvSpPr>
          <p:cNvPr id="126981" name="Oval 4"/>
          <p:cNvSpPr>
            <a:spLocks noChangeArrowheads="1"/>
          </p:cNvSpPr>
          <p:nvPr/>
        </p:nvSpPr>
        <p:spPr bwMode="auto">
          <a:xfrm>
            <a:off x="6516688" y="2276475"/>
            <a:ext cx="1800225" cy="2735263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26982" name="Oval 4"/>
          <p:cNvSpPr>
            <a:spLocks noChangeArrowheads="1"/>
          </p:cNvSpPr>
          <p:nvPr/>
        </p:nvSpPr>
        <p:spPr bwMode="auto">
          <a:xfrm>
            <a:off x="4357688" y="2000250"/>
            <a:ext cx="1214437" cy="1214438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26983" name="Oval 4"/>
          <p:cNvSpPr>
            <a:spLocks noChangeArrowheads="1"/>
          </p:cNvSpPr>
          <p:nvPr/>
        </p:nvSpPr>
        <p:spPr bwMode="auto">
          <a:xfrm>
            <a:off x="4286250" y="3357563"/>
            <a:ext cx="1285875" cy="1357312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26984" name="Szövegdoboz 10"/>
          <p:cNvSpPr txBox="1">
            <a:spLocks noChangeArrowheads="1"/>
          </p:cNvSpPr>
          <p:nvPr/>
        </p:nvSpPr>
        <p:spPr bwMode="auto">
          <a:xfrm>
            <a:off x="7000875" y="2309813"/>
            <a:ext cx="357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en-US" sz="1100">
                <a:solidFill>
                  <a:srgbClr val="2A2A2A"/>
                </a:solidFill>
                <a:latin typeface="Comic Sans MS" pitchFamily="66" charset="0"/>
                <a:sym typeface="Symbol" pitchFamily="18" charset="2"/>
              </a:rPr>
              <a:t></a:t>
            </a:r>
            <a:r>
              <a:rPr kumimoji="1" lang="hu-HU" sz="1100">
                <a:solidFill>
                  <a:srgbClr val="2A2A2A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466725" y="1231900"/>
            <a:ext cx="8585200" cy="48895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0" y="457200"/>
            <a:ext cx="9067800" cy="5969000"/>
            <a:chOff x="0" y="288"/>
            <a:chExt cx="5712" cy="3760"/>
          </a:xfrm>
        </p:grpSpPr>
        <p:sp>
          <p:nvSpPr>
            <p:cNvPr id="139268" name="Rectangle 4"/>
            <p:cNvSpPr>
              <a:spLocks noChangeArrowheads="1"/>
            </p:cNvSpPr>
            <p:nvPr/>
          </p:nvSpPr>
          <p:spPr bwMode="auto">
            <a:xfrm>
              <a:off x="0" y="288"/>
              <a:ext cx="5712" cy="37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auto">
            <a:xfrm>
              <a:off x="904" y="1899"/>
              <a:ext cx="1071" cy="937"/>
            </a:xfrm>
            <a:custGeom>
              <a:avLst/>
              <a:gdLst>
                <a:gd name="T0" fmla="*/ 1142 w 1014"/>
                <a:gd name="T1" fmla="*/ 658 h 767"/>
                <a:gd name="T2" fmla="*/ 1023 w 1014"/>
                <a:gd name="T3" fmla="*/ 639 h 767"/>
                <a:gd name="T4" fmla="*/ 917 w 1014"/>
                <a:gd name="T5" fmla="*/ 618 h 767"/>
                <a:gd name="T6" fmla="*/ 811 w 1014"/>
                <a:gd name="T7" fmla="*/ 595 h 767"/>
                <a:gd name="T8" fmla="*/ 717 w 1014"/>
                <a:gd name="T9" fmla="*/ 557 h 767"/>
                <a:gd name="T10" fmla="*/ 612 w 1014"/>
                <a:gd name="T11" fmla="*/ 534 h 767"/>
                <a:gd name="T12" fmla="*/ 531 w 1014"/>
                <a:gd name="T13" fmla="*/ 494 h 767"/>
                <a:gd name="T14" fmla="*/ 438 w 1014"/>
                <a:gd name="T15" fmla="*/ 474 h 767"/>
                <a:gd name="T16" fmla="*/ 359 w 1014"/>
                <a:gd name="T17" fmla="*/ 432 h 767"/>
                <a:gd name="T18" fmla="*/ 293 w 1014"/>
                <a:gd name="T19" fmla="*/ 392 h 767"/>
                <a:gd name="T20" fmla="*/ 226 w 1014"/>
                <a:gd name="T21" fmla="*/ 351 h 767"/>
                <a:gd name="T22" fmla="*/ 173 w 1014"/>
                <a:gd name="T23" fmla="*/ 308 h 767"/>
                <a:gd name="T24" fmla="*/ 120 w 1014"/>
                <a:gd name="T25" fmla="*/ 248 h 767"/>
                <a:gd name="T26" fmla="*/ 80 w 1014"/>
                <a:gd name="T27" fmla="*/ 206 h 767"/>
                <a:gd name="T28" fmla="*/ 55 w 1014"/>
                <a:gd name="T29" fmla="*/ 164 h 767"/>
                <a:gd name="T30" fmla="*/ 26 w 1014"/>
                <a:gd name="T31" fmla="*/ 123 h 767"/>
                <a:gd name="T32" fmla="*/ 0 w 1014"/>
                <a:gd name="T33" fmla="*/ 62 h 767"/>
                <a:gd name="T34" fmla="*/ 0 w 1014"/>
                <a:gd name="T35" fmla="*/ 20 h 767"/>
                <a:gd name="T36" fmla="*/ 0 w 1014"/>
                <a:gd name="T37" fmla="*/ 740 h 767"/>
                <a:gd name="T38" fmla="*/ 0 w 1014"/>
                <a:gd name="T39" fmla="*/ 782 h 767"/>
                <a:gd name="T40" fmla="*/ 15 w 1014"/>
                <a:gd name="T41" fmla="*/ 822 h 767"/>
                <a:gd name="T42" fmla="*/ 40 w 1014"/>
                <a:gd name="T43" fmla="*/ 883 h 767"/>
                <a:gd name="T44" fmla="*/ 67 w 1014"/>
                <a:gd name="T45" fmla="*/ 927 h 767"/>
                <a:gd name="T46" fmla="*/ 107 w 1014"/>
                <a:gd name="T47" fmla="*/ 965 h 767"/>
                <a:gd name="T48" fmla="*/ 146 w 1014"/>
                <a:gd name="T49" fmla="*/ 1029 h 767"/>
                <a:gd name="T50" fmla="*/ 200 w 1014"/>
                <a:gd name="T51" fmla="*/ 1070 h 767"/>
                <a:gd name="T52" fmla="*/ 266 w 1014"/>
                <a:gd name="T53" fmla="*/ 1110 h 767"/>
                <a:gd name="T54" fmla="*/ 333 w 1014"/>
                <a:gd name="T55" fmla="*/ 1152 h 767"/>
                <a:gd name="T56" fmla="*/ 398 w 1014"/>
                <a:gd name="T57" fmla="*/ 1192 h 767"/>
                <a:gd name="T58" fmla="*/ 478 w 1014"/>
                <a:gd name="T59" fmla="*/ 1214 h 767"/>
                <a:gd name="T60" fmla="*/ 571 w 1014"/>
                <a:gd name="T61" fmla="*/ 1253 h 767"/>
                <a:gd name="T62" fmla="*/ 665 w 1014"/>
                <a:gd name="T63" fmla="*/ 1297 h 767"/>
                <a:gd name="T64" fmla="*/ 757 w 1014"/>
                <a:gd name="T65" fmla="*/ 1316 h 767"/>
                <a:gd name="T66" fmla="*/ 864 w 1014"/>
                <a:gd name="T67" fmla="*/ 1335 h 767"/>
                <a:gd name="T68" fmla="*/ 970 w 1014"/>
                <a:gd name="T69" fmla="*/ 1358 h 767"/>
                <a:gd name="T70" fmla="*/ 1075 w 1014"/>
                <a:gd name="T71" fmla="*/ 1379 h 767"/>
                <a:gd name="T72" fmla="*/ 1195 w 1014"/>
                <a:gd name="T73" fmla="*/ 1399 h 7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4"/>
                <a:gd name="T112" fmla="*/ 0 h 767"/>
                <a:gd name="T113" fmla="*/ 1014 w 1014"/>
                <a:gd name="T114" fmla="*/ 767 h 7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4" h="767">
                  <a:moveTo>
                    <a:pt x="1014" y="361"/>
                  </a:moveTo>
                  <a:lnTo>
                    <a:pt x="969" y="361"/>
                  </a:lnTo>
                  <a:lnTo>
                    <a:pt x="913" y="350"/>
                  </a:lnTo>
                  <a:lnTo>
                    <a:pt x="868" y="350"/>
                  </a:lnTo>
                  <a:lnTo>
                    <a:pt x="823" y="339"/>
                  </a:lnTo>
                  <a:lnTo>
                    <a:pt x="778" y="339"/>
                  </a:lnTo>
                  <a:lnTo>
                    <a:pt x="733" y="327"/>
                  </a:lnTo>
                  <a:lnTo>
                    <a:pt x="688" y="327"/>
                  </a:lnTo>
                  <a:lnTo>
                    <a:pt x="643" y="316"/>
                  </a:lnTo>
                  <a:lnTo>
                    <a:pt x="609" y="305"/>
                  </a:lnTo>
                  <a:lnTo>
                    <a:pt x="564" y="305"/>
                  </a:lnTo>
                  <a:lnTo>
                    <a:pt x="519" y="293"/>
                  </a:lnTo>
                  <a:lnTo>
                    <a:pt x="485" y="282"/>
                  </a:lnTo>
                  <a:lnTo>
                    <a:pt x="451" y="271"/>
                  </a:lnTo>
                  <a:lnTo>
                    <a:pt x="406" y="260"/>
                  </a:lnTo>
                  <a:lnTo>
                    <a:pt x="372" y="260"/>
                  </a:lnTo>
                  <a:lnTo>
                    <a:pt x="338" y="248"/>
                  </a:lnTo>
                  <a:lnTo>
                    <a:pt x="305" y="237"/>
                  </a:lnTo>
                  <a:lnTo>
                    <a:pt x="282" y="226"/>
                  </a:lnTo>
                  <a:lnTo>
                    <a:pt x="248" y="215"/>
                  </a:lnTo>
                  <a:lnTo>
                    <a:pt x="226" y="203"/>
                  </a:lnTo>
                  <a:lnTo>
                    <a:pt x="192" y="192"/>
                  </a:lnTo>
                  <a:lnTo>
                    <a:pt x="169" y="181"/>
                  </a:lnTo>
                  <a:lnTo>
                    <a:pt x="147" y="169"/>
                  </a:lnTo>
                  <a:lnTo>
                    <a:pt x="124" y="158"/>
                  </a:lnTo>
                  <a:lnTo>
                    <a:pt x="102" y="136"/>
                  </a:lnTo>
                  <a:lnTo>
                    <a:pt x="91" y="124"/>
                  </a:lnTo>
                  <a:lnTo>
                    <a:pt x="68" y="113"/>
                  </a:lnTo>
                  <a:lnTo>
                    <a:pt x="57" y="102"/>
                  </a:lnTo>
                  <a:lnTo>
                    <a:pt x="46" y="90"/>
                  </a:lnTo>
                  <a:lnTo>
                    <a:pt x="34" y="79"/>
                  </a:lnTo>
                  <a:lnTo>
                    <a:pt x="23" y="68"/>
                  </a:lnTo>
                  <a:lnTo>
                    <a:pt x="12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0" y="418"/>
                  </a:lnTo>
                  <a:lnTo>
                    <a:pt x="0" y="429"/>
                  </a:lnTo>
                  <a:lnTo>
                    <a:pt x="0" y="440"/>
                  </a:lnTo>
                  <a:lnTo>
                    <a:pt x="12" y="451"/>
                  </a:lnTo>
                  <a:lnTo>
                    <a:pt x="23" y="474"/>
                  </a:lnTo>
                  <a:lnTo>
                    <a:pt x="34" y="485"/>
                  </a:lnTo>
                  <a:lnTo>
                    <a:pt x="46" y="497"/>
                  </a:lnTo>
                  <a:lnTo>
                    <a:pt x="57" y="508"/>
                  </a:lnTo>
                  <a:lnTo>
                    <a:pt x="68" y="519"/>
                  </a:lnTo>
                  <a:lnTo>
                    <a:pt x="91" y="530"/>
                  </a:lnTo>
                  <a:lnTo>
                    <a:pt x="102" y="542"/>
                  </a:lnTo>
                  <a:lnTo>
                    <a:pt x="124" y="564"/>
                  </a:lnTo>
                  <a:lnTo>
                    <a:pt x="147" y="575"/>
                  </a:lnTo>
                  <a:lnTo>
                    <a:pt x="169" y="587"/>
                  </a:lnTo>
                  <a:lnTo>
                    <a:pt x="192" y="598"/>
                  </a:lnTo>
                  <a:lnTo>
                    <a:pt x="226" y="609"/>
                  </a:lnTo>
                  <a:lnTo>
                    <a:pt x="248" y="621"/>
                  </a:lnTo>
                  <a:lnTo>
                    <a:pt x="282" y="632"/>
                  </a:lnTo>
                  <a:lnTo>
                    <a:pt x="305" y="643"/>
                  </a:lnTo>
                  <a:lnTo>
                    <a:pt x="338" y="654"/>
                  </a:lnTo>
                  <a:lnTo>
                    <a:pt x="372" y="666"/>
                  </a:lnTo>
                  <a:lnTo>
                    <a:pt x="406" y="666"/>
                  </a:lnTo>
                  <a:lnTo>
                    <a:pt x="451" y="677"/>
                  </a:lnTo>
                  <a:lnTo>
                    <a:pt x="485" y="688"/>
                  </a:lnTo>
                  <a:lnTo>
                    <a:pt x="519" y="700"/>
                  </a:lnTo>
                  <a:lnTo>
                    <a:pt x="564" y="711"/>
                  </a:lnTo>
                  <a:lnTo>
                    <a:pt x="609" y="711"/>
                  </a:lnTo>
                  <a:lnTo>
                    <a:pt x="643" y="722"/>
                  </a:lnTo>
                  <a:lnTo>
                    <a:pt x="688" y="733"/>
                  </a:lnTo>
                  <a:lnTo>
                    <a:pt x="733" y="733"/>
                  </a:lnTo>
                  <a:lnTo>
                    <a:pt x="778" y="745"/>
                  </a:lnTo>
                  <a:lnTo>
                    <a:pt x="823" y="745"/>
                  </a:lnTo>
                  <a:lnTo>
                    <a:pt x="868" y="756"/>
                  </a:lnTo>
                  <a:lnTo>
                    <a:pt x="913" y="756"/>
                  </a:lnTo>
                  <a:lnTo>
                    <a:pt x="969" y="767"/>
                  </a:lnTo>
                  <a:lnTo>
                    <a:pt x="1014" y="767"/>
                  </a:lnTo>
                  <a:lnTo>
                    <a:pt x="1014" y="361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auto">
            <a:xfrm>
              <a:off x="1975" y="1899"/>
              <a:ext cx="476" cy="937"/>
            </a:xfrm>
            <a:custGeom>
              <a:avLst/>
              <a:gdLst>
                <a:gd name="T0" fmla="*/ 530 w 451"/>
                <a:gd name="T1" fmla="*/ 0 h 767"/>
                <a:gd name="T2" fmla="*/ 0 w 451"/>
                <a:gd name="T3" fmla="*/ 658 h 767"/>
                <a:gd name="T4" fmla="*/ 0 w 451"/>
                <a:gd name="T5" fmla="*/ 1399 h 767"/>
                <a:gd name="T6" fmla="*/ 530 w 451"/>
                <a:gd name="T7" fmla="*/ 740 h 767"/>
                <a:gd name="T8" fmla="*/ 530 w 451"/>
                <a:gd name="T9" fmla="*/ 0 h 7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1"/>
                <a:gd name="T16" fmla="*/ 0 h 767"/>
                <a:gd name="T17" fmla="*/ 451 w 451"/>
                <a:gd name="T18" fmla="*/ 767 h 7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1" h="767">
                  <a:moveTo>
                    <a:pt x="451" y="0"/>
                  </a:moveTo>
                  <a:lnTo>
                    <a:pt x="0" y="361"/>
                  </a:lnTo>
                  <a:lnTo>
                    <a:pt x="0" y="767"/>
                  </a:lnTo>
                  <a:lnTo>
                    <a:pt x="451" y="40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auto">
            <a:xfrm>
              <a:off x="904" y="1432"/>
              <a:ext cx="1547" cy="908"/>
            </a:xfrm>
            <a:custGeom>
              <a:avLst/>
              <a:gdLst>
                <a:gd name="T0" fmla="*/ 1140 w 1465"/>
                <a:gd name="T1" fmla="*/ 1352 h 744"/>
                <a:gd name="T2" fmla="*/ 1022 w 1465"/>
                <a:gd name="T3" fmla="*/ 1333 h 744"/>
                <a:gd name="T4" fmla="*/ 917 w 1465"/>
                <a:gd name="T5" fmla="*/ 1312 h 744"/>
                <a:gd name="T6" fmla="*/ 811 w 1465"/>
                <a:gd name="T7" fmla="*/ 1291 h 744"/>
                <a:gd name="T8" fmla="*/ 717 w 1465"/>
                <a:gd name="T9" fmla="*/ 1251 h 744"/>
                <a:gd name="T10" fmla="*/ 611 w 1465"/>
                <a:gd name="T11" fmla="*/ 1229 h 744"/>
                <a:gd name="T12" fmla="*/ 531 w 1465"/>
                <a:gd name="T13" fmla="*/ 1189 h 744"/>
                <a:gd name="T14" fmla="*/ 438 w 1465"/>
                <a:gd name="T15" fmla="*/ 1169 h 744"/>
                <a:gd name="T16" fmla="*/ 359 w 1465"/>
                <a:gd name="T17" fmla="*/ 1128 h 744"/>
                <a:gd name="T18" fmla="*/ 293 w 1465"/>
                <a:gd name="T19" fmla="*/ 1087 h 744"/>
                <a:gd name="T20" fmla="*/ 226 w 1465"/>
                <a:gd name="T21" fmla="*/ 1046 h 744"/>
                <a:gd name="T22" fmla="*/ 173 w 1465"/>
                <a:gd name="T23" fmla="*/ 1004 h 744"/>
                <a:gd name="T24" fmla="*/ 120 w 1465"/>
                <a:gd name="T25" fmla="*/ 943 h 744"/>
                <a:gd name="T26" fmla="*/ 80 w 1465"/>
                <a:gd name="T27" fmla="*/ 901 h 744"/>
                <a:gd name="T28" fmla="*/ 55 w 1465"/>
                <a:gd name="T29" fmla="*/ 859 h 744"/>
                <a:gd name="T30" fmla="*/ 26 w 1465"/>
                <a:gd name="T31" fmla="*/ 819 h 744"/>
                <a:gd name="T32" fmla="*/ 0 w 1465"/>
                <a:gd name="T33" fmla="*/ 758 h 744"/>
                <a:gd name="T34" fmla="*/ 0 w 1465"/>
                <a:gd name="T35" fmla="*/ 716 h 744"/>
                <a:gd name="T36" fmla="*/ 0 w 1465"/>
                <a:gd name="T37" fmla="*/ 676 h 744"/>
                <a:gd name="T38" fmla="*/ 0 w 1465"/>
                <a:gd name="T39" fmla="*/ 615 h 744"/>
                <a:gd name="T40" fmla="*/ 26 w 1465"/>
                <a:gd name="T41" fmla="*/ 572 h 744"/>
                <a:gd name="T42" fmla="*/ 55 w 1465"/>
                <a:gd name="T43" fmla="*/ 533 h 744"/>
                <a:gd name="T44" fmla="*/ 80 w 1465"/>
                <a:gd name="T45" fmla="*/ 471 h 744"/>
                <a:gd name="T46" fmla="*/ 120 w 1465"/>
                <a:gd name="T47" fmla="*/ 431 h 744"/>
                <a:gd name="T48" fmla="*/ 173 w 1465"/>
                <a:gd name="T49" fmla="*/ 389 h 744"/>
                <a:gd name="T50" fmla="*/ 226 w 1465"/>
                <a:gd name="T51" fmla="*/ 347 h 744"/>
                <a:gd name="T52" fmla="*/ 293 w 1465"/>
                <a:gd name="T53" fmla="*/ 306 h 744"/>
                <a:gd name="T54" fmla="*/ 359 w 1465"/>
                <a:gd name="T55" fmla="*/ 265 h 744"/>
                <a:gd name="T56" fmla="*/ 438 w 1465"/>
                <a:gd name="T57" fmla="*/ 225 h 744"/>
                <a:gd name="T58" fmla="*/ 531 w 1465"/>
                <a:gd name="T59" fmla="*/ 183 h 744"/>
                <a:gd name="T60" fmla="*/ 611 w 1465"/>
                <a:gd name="T61" fmla="*/ 164 h 744"/>
                <a:gd name="T62" fmla="*/ 717 w 1465"/>
                <a:gd name="T63" fmla="*/ 122 h 744"/>
                <a:gd name="T64" fmla="*/ 811 w 1465"/>
                <a:gd name="T65" fmla="*/ 101 h 744"/>
                <a:gd name="T66" fmla="*/ 917 w 1465"/>
                <a:gd name="T67" fmla="*/ 82 h 744"/>
                <a:gd name="T68" fmla="*/ 1022 w 1465"/>
                <a:gd name="T69" fmla="*/ 60 h 744"/>
                <a:gd name="T70" fmla="*/ 1140 w 1465"/>
                <a:gd name="T71" fmla="*/ 40 h 744"/>
                <a:gd name="T72" fmla="*/ 1247 w 1465"/>
                <a:gd name="T73" fmla="*/ 20 h 744"/>
                <a:gd name="T74" fmla="*/ 1367 w 1465"/>
                <a:gd name="T75" fmla="*/ 0 h 744"/>
                <a:gd name="T76" fmla="*/ 1487 w 1465"/>
                <a:gd name="T77" fmla="*/ 0 h 744"/>
                <a:gd name="T78" fmla="*/ 1606 w 1465"/>
                <a:gd name="T79" fmla="*/ 0 h 744"/>
                <a:gd name="T80" fmla="*/ 1725 w 1465"/>
                <a:gd name="T81" fmla="*/ 0 h 744"/>
                <a:gd name="T82" fmla="*/ 1194 w 1465"/>
                <a:gd name="T83" fmla="*/ 1352 h 7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65"/>
                <a:gd name="T127" fmla="*/ 0 h 744"/>
                <a:gd name="T128" fmla="*/ 1465 w 1465"/>
                <a:gd name="T129" fmla="*/ 744 h 7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65" h="744">
                  <a:moveTo>
                    <a:pt x="1014" y="744"/>
                  </a:moveTo>
                  <a:lnTo>
                    <a:pt x="969" y="744"/>
                  </a:lnTo>
                  <a:lnTo>
                    <a:pt x="913" y="733"/>
                  </a:lnTo>
                  <a:lnTo>
                    <a:pt x="868" y="733"/>
                  </a:lnTo>
                  <a:lnTo>
                    <a:pt x="823" y="722"/>
                  </a:lnTo>
                  <a:lnTo>
                    <a:pt x="778" y="722"/>
                  </a:lnTo>
                  <a:lnTo>
                    <a:pt x="733" y="710"/>
                  </a:lnTo>
                  <a:lnTo>
                    <a:pt x="688" y="710"/>
                  </a:lnTo>
                  <a:lnTo>
                    <a:pt x="643" y="699"/>
                  </a:lnTo>
                  <a:lnTo>
                    <a:pt x="609" y="688"/>
                  </a:lnTo>
                  <a:lnTo>
                    <a:pt x="564" y="688"/>
                  </a:lnTo>
                  <a:lnTo>
                    <a:pt x="519" y="676"/>
                  </a:lnTo>
                  <a:lnTo>
                    <a:pt x="485" y="665"/>
                  </a:lnTo>
                  <a:lnTo>
                    <a:pt x="451" y="654"/>
                  </a:lnTo>
                  <a:lnTo>
                    <a:pt x="406" y="643"/>
                  </a:lnTo>
                  <a:lnTo>
                    <a:pt x="372" y="643"/>
                  </a:lnTo>
                  <a:lnTo>
                    <a:pt x="338" y="631"/>
                  </a:lnTo>
                  <a:lnTo>
                    <a:pt x="305" y="620"/>
                  </a:lnTo>
                  <a:lnTo>
                    <a:pt x="282" y="609"/>
                  </a:lnTo>
                  <a:lnTo>
                    <a:pt x="248" y="598"/>
                  </a:lnTo>
                  <a:lnTo>
                    <a:pt x="226" y="586"/>
                  </a:lnTo>
                  <a:lnTo>
                    <a:pt x="192" y="575"/>
                  </a:lnTo>
                  <a:lnTo>
                    <a:pt x="169" y="564"/>
                  </a:lnTo>
                  <a:lnTo>
                    <a:pt x="147" y="552"/>
                  </a:lnTo>
                  <a:lnTo>
                    <a:pt x="124" y="541"/>
                  </a:lnTo>
                  <a:lnTo>
                    <a:pt x="102" y="519"/>
                  </a:lnTo>
                  <a:lnTo>
                    <a:pt x="91" y="507"/>
                  </a:lnTo>
                  <a:lnTo>
                    <a:pt x="68" y="496"/>
                  </a:lnTo>
                  <a:lnTo>
                    <a:pt x="57" y="485"/>
                  </a:lnTo>
                  <a:lnTo>
                    <a:pt x="46" y="473"/>
                  </a:lnTo>
                  <a:lnTo>
                    <a:pt x="34" y="462"/>
                  </a:lnTo>
                  <a:lnTo>
                    <a:pt x="23" y="451"/>
                  </a:lnTo>
                  <a:lnTo>
                    <a:pt x="12" y="428"/>
                  </a:lnTo>
                  <a:lnTo>
                    <a:pt x="0" y="417"/>
                  </a:lnTo>
                  <a:lnTo>
                    <a:pt x="0" y="406"/>
                  </a:lnTo>
                  <a:lnTo>
                    <a:pt x="0" y="394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0" y="349"/>
                  </a:lnTo>
                  <a:lnTo>
                    <a:pt x="0" y="338"/>
                  </a:lnTo>
                  <a:lnTo>
                    <a:pt x="12" y="327"/>
                  </a:lnTo>
                  <a:lnTo>
                    <a:pt x="23" y="315"/>
                  </a:lnTo>
                  <a:lnTo>
                    <a:pt x="34" y="304"/>
                  </a:lnTo>
                  <a:lnTo>
                    <a:pt x="46" y="293"/>
                  </a:lnTo>
                  <a:lnTo>
                    <a:pt x="57" y="270"/>
                  </a:lnTo>
                  <a:lnTo>
                    <a:pt x="68" y="259"/>
                  </a:lnTo>
                  <a:lnTo>
                    <a:pt x="91" y="248"/>
                  </a:lnTo>
                  <a:lnTo>
                    <a:pt x="102" y="237"/>
                  </a:lnTo>
                  <a:lnTo>
                    <a:pt x="124" y="225"/>
                  </a:lnTo>
                  <a:lnTo>
                    <a:pt x="147" y="214"/>
                  </a:lnTo>
                  <a:lnTo>
                    <a:pt x="169" y="203"/>
                  </a:lnTo>
                  <a:lnTo>
                    <a:pt x="192" y="191"/>
                  </a:lnTo>
                  <a:lnTo>
                    <a:pt x="226" y="180"/>
                  </a:lnTo>
                  <a:lnTo>
                    <a:pt x="248" y="169"/>
                  </a:lnTo>
                  <a:lnTo>
                    <a:pt x="282" y="158"/>
                  </a:lnTo>
                  <a:lnTo>
                    <a:pt x="305" y="146"/>
                  </a:lnTo>
                  <a:lnTo>
                    <a:pt x="338" y="135"/>
                  </a:lnTo>
                  <a:lnTo>
                    <a:pt x="372" y="124"/>
                  </a:lnTo>
                  <a:lnTo>
                    <a:pt x="406" y="112"/>
                  </a:lnTo>
                  <a:lnTo>
                    <a:pt x="451" y="101"/>
                  </a:lnTo>
                  <a:lnTo>
                    <a:pt x="485" y="90"/>
                  </a:lnTo>
                  <a:lnTo>
                    <a:pt x="519" y="90"/>
                  </a:lnTo>
                  <a:lnTo>
                    <a:pt x="564" y="79"/>
                  </a:lnTo>
                  <a:lnTo>
                    <a:pt x="609" y="67"/>
                  </a:lnTo>
                  <a:lnTo>
                    <a:pt x="643" y="67"/>
                  </a:lnTo>
                  <a:lnTo>
                    <a:pt x="688" y="56"/>
                  </a:lnTo>
                  <a:lnTo>
                    <a:pt x="733" y="45"/>
                  </a:lnTo>
                  <a:lnTo>
                    <a:pt x="778" y="45"/>
                  </a:lnTo>
                  <a:lnTo>
                    <a:pt x="823" y="33"/>
                  </a:lnTo>
                  <a:lnTo>
                    <a:pt x="868" y="33"/>
                  </a:lnTo>
                  <a:lnTo>
                    <a:pt x="913" y="22"/>
                  </a:lnTo>
                  <a:lnTo>
                    <a:pt x="969" y="22"/>
                  </a:lnTo>
                  <a:lnTo>
                    <a:pt x="1014" y="11"/>
                  </a:lnTo>
                  <a:lnTo>
                    <a:pt x="1059" y="11"/>
                  </a:lnTo>
                  <a:lnTo>
                    <a:pt x="1116" y="11"/>
                  </a:lnTo>
                  <a:lnTo>
                    <a:pt x="1161" y="0"/>
                  </a:lnTo>
                  <a:lnTo>
                    <a:pt x="1217" y="0"/>
                  </a:lnTo>
                  <a:lnTo>
                    <a:pt x="1262" y="0"/>
                  </a:lnTo>
                  <a:lnTo>
                    <a:pt x="1319" y="0"/>
                  </a:lnTo>
                  <a:lnTo>
                    <a:pt x="1364" y="0"/>
                  </a:lnTo>
                  <a:lnTo>
                    <a:pt x="1420" y="0"/>
                  </a:lnTo>
                  <a:lnTo>
                    <a:pt x="1465" y="0"/>
                  </a:lnTo>
                  <a:lnTo>
                    <a:pt x="1465" y="383"/>
                  </a:lnTo>
                  <a:lnTo>
                    <a:pt x="1014" y="744"/>
                  </a:lnTo>
                  <a:close/>
                </a:path>
              </a:pathLst>
            </a:custGeom>
            <a:solidFill>
              <a:srgbClr val="00FF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auto">
            <a:xfrm>
              <a:off x="2761" y="1928"/>
              <a:ext cx="2034" cy="963"/>
            </a:xfrm>
            <a:custGeom>
              <a:avLst/>
              <a:gdLst>
                <a:gd name="T0" fmla="*/ 2268 w 1926"/>
                <a:gd name="T1" fmla="*/ 20 h 789"/>
                <a:gd name="T2" fmla="*/ 2255 w 1926"/>
                <a:gd name="T3" fmla="*/ 61 h 789"/>
                <a:gd name="T4" fmla="*/ 2243 w 1926"/>
                <a:gd name="T5" fmla="*/ 122 h 789"/>
                <a:gd name="T6" fmla="*/ 2215 w 1926"/>
                <a:gd name="T7" fmla="*/ 164 h 789"/>
                <a:gd name="T8" fmla="*/ 2176 w 1926"/>
                <a:gd name="T9" fmla="*/ 205 h 789"/>
                <a:gd name="T10" fmla="*/ 2136 w 1926"/>
                <a:gd name="T11" fmla="*/ 245 h 789"/>
                <a:gd name="T12" fmla="*/ 2096 w 1926"/>
                <a:gd name="T13" fmla="*/ 306 h 789"/>
                <a:gd name="T14" fmla="*/ 2030 w 1926"/>
                <a:gd name="T15" fmla="*/ 349 h 789"/>
                <a:gd name="T16" fmla="*/ 1963 w 1926"/>
                <a:gd name="T17" fmla="*/ 389 h 789"/>
                <a:gd name="T18" fmla="*/ 1897 w 1926"/>
                <a:gd name="T19" fmla="*/ 431 h 789"/>
                <a:gd name="T20" fmla="*/ 1818 w 1926"/>
                <a:gd name="T21" fmla="*/ 471 h 789"/>
                <a:gd name="T22" fmla="*/ 1738 w 1926"/>
                <a:gd name="T23" fmla="*/ 492 h 789"/>
                <a:gd name="T24" fmla="*/ 1645 w 1926"/>
                <a:gd name="T25" fmla="*/ 533 h 789"/>
                <a:gd name="T26" fmla="*/ 1552 w 1926"/>
                <a:gd name="T27" fmla="*/ 553 h 789"/>
                <a:gd name="T28" fmla="*/ 1447 w 1926"/>
                <a:gd name="T29" fmla="*/ 594 h 789"/>
                <a:gd name="T30" fmla="*/ 1353 w 1926"/>
                <a:gd name="T31" fmla="*/ 615 h 789"/>
                <a:gd name="T32" fmla="*/ 1235 w 1926"/>
                <a:gd name="T33" fmla="*/ 635 h 789"/>
                <a:gd name="T34" fmla="*/ 1128 w 1926"/>
                <a:gd name="T35" fmla="*/ 657 h 789"/>
                <a:gd name="T36" fmla="*/ 1009 w 1926"/>
                <a:gd name="T37" fmla="*/ 657 h 789"/>
                <a:gd name="T38" fmla="*/ 889 w 1926"/>
                <a:gd name="T39" fmla="*/ 676 h 789"/>
                <a:gd name="T40" fmla="*/ 770 w 1926"/>
                <a:gd name="T41" fmla="*/ 676 h 789"/>
                <a:gd name="T42" fmla="*/ 651 w 1926"/>
                <a:gd name="T43" fmla="*/ 696 h 789"/>
                <a:gd name="T44" fmla="*/ 530 w 1926"/>
                <a:gd name="T45" fmla="*/ 696 h 789"/>
                <a:gd name="T46" fmla="*/ 412 w 1926"/>
                <a:gd name="T47" fmla="*/ 696 h 789"/>
                <a:gd name="T48" fmla="*/ 293 w 1926"/>
                <a:gd name="T49" fmla="*/ 676 h 789"/>
                <a:gd name="T50" fmla="*/ 172 w 1926"/>
                <a:gd name="T51" fmla="*/ 676 h 789"/>
                <a:gd name="T52" fmla="*/ 54 w 1926"/>
                <a:gd name="T53" fmla="*/ 657 h 789"/>
                <a:gd name="T54" fmla="*/ 0 w 1926"/>
                <a:gd name="T55" fmla="*/ 1394 h 789"/>
                <a:gd name="T56" fmla="*/ 119 w 1926"/>
                <a:gd name="T57" fmla="*/ 1416 h 789"/>
                <a:gd name="T58" fmla="*/ 239 w 1926"/>
                <a:gd name="T59" fmla="*/ 1416 h 789"/>
                <a:gd name="T60" fmla="*/ 358 w 1926"/>
                <a:gd name="T61" fmla="*/ 1434 h 789"/>
                <a:gd name="T62" fmla="*/ 477 w 1926"/>
                <a:gd name="T63" fmla="*/ 1434 h 789"/>
                <a:gd name="T64" fmla="*/ 597 w 1926"/>
                <a:gd name="T65" fmla="*/ 1434 h 789"/>
                <a:gd name="T66" fmla="*/ 716 w 1926"/>
                <a:gd name="T67" fmla="*/ 1434 h 789"/>
                <a:gd name="T68" fmla="*/ 836 w 1926"/>
                <a:gd name="T69" fmla="*/ 1416 h 789"/>
                <a:gd name="T70" fmla="*/ 955 w 1926"/>
                <a:gd name="T71" fmla="*/ 1416 h 789"/>
                <a:gd name="T72" fmla="*/ 1074 w 1926"/>
                <a:gd name="T73" fmla="*/ 1394 h 789"/>
                <a:gd name="T74" fmla="*/ 1180 w 1926"/>
                <a:gd name="T75" fmla="*/ 1376 h 789"/>
                <a:gd name="T76" fmla="*/ 1287 w 1926"/>
                <a:gd name="T77" fmla="*/ 1352 h 789"/>
                <a:gd name="T78" fmla="*/ 1407 w 1926"/>
                <a:gd name="T79" fmla="*/ 1333 h 789"/>
                <a:gd name="T80" fmla="*/ 1499 w 1926"/>
                <a:gd name="T81" fmla="*/ 1312 h 789"/>
                <a:gd name="T82" fmla="*/ 1605 w 1926"/>
                <a:gd name="T83" fmla="*/ 1291 h 789"/>
                <a:gd name="T84" fmla="*/ 1698 w 1926"/>
                <a:gd name="T85" fmla="*/ 1251 h 789"/>
                <a:gd name="T86" fmla="*/ 1777 w 1926"/>
                <a:gd name="T87" fmla="*/ 1210 h 789"/>
                <a:gd name="T88" fmla="*/ 1857 w 1926"/>
                <a:gd name="T89" fmla="*/ 1189 h 789"/>
                <a:gd name="T90" fmla="*/ 1937 w 1926"/>
                <a:gd name="T91" fmla="*/ 1147 h 789"/>
                <a:gd name="T92" fmla="*/ 2003 w 1926"/>
                <a:gd name="T93" fmla="*/ 1107 h 789"/>
                <a:gd name="T94" fmla="*/ 2056 w 1926"/>
                <a:gd name="T95" fmla="*/ 1066 h 789"/>
                <a:gd name="T96" fmla="*/ 2109 w 1926"/>
                <a:gd name="T97" fmla="*/ 1025 h 789"/>
                <a:gd name="T98" fmla="*/ 2163 w 1926"/>
                <a:gd name="T99" fmla="*/ 964 h 789"/>
                <a:gd name="T100" fmla="*/ 2203 w 1926"/>
                <a:gd name="T101" fmla="*/ 923 h 789"/>
                <a:gd name="T102" fmla="*/ 2228 w 1926"/>
                <a:gd name="T103" fmla="*/ 882 h 789"/>
                <a:gd name="T104" fmla="*/ 2243 w 1926"/>
                <a:gd name="T105" fmla="*/ 819 h 789"/>
                <a:gd name="T106" fmla="*/ 2255 w 1926"/>
                <a:gd name="T107" fmla="*/ 777 h 789"/>
                <a:gd name="T108" fmla="*/ 2268 w 1926"/>
                <a:gd name="T109" fmla="*/ 738 h 7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6"/>
                <a:gd name="T166" fmla="*/ 0 h 789"/>
                <a:gd name="T167" fmla="*/ 1926 w 1926"/>
                <a:gd name="T168" fmla="*/ 789 h 7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6" h="789">
                  <a:moveTo>
                    <a:pt x="1926" y="0"/>
                  </a:moveTo>
                  <a:lnTo>
                    <a:pt x="1926" y="11"/>
                  </a:lnTo>
                  <a:lnTo>
                    <a:pt x="1915" y="22"/>
                  </a:lnTo>
                  <a:lnTo>
                    <a:pt x="1915" y="34"/>
                  </a:lnTo>
                  <a:lnTo>
                    <a:pt x="1904" y="45"/>
                  </a:lnTo>
                  <a:lnTo>
                    <a:pt x="1904" y="67"/>
                  </a:lnTo>
                  <a:lnTo>
                    <a:pt x="1892" y="79"/>
                  </a:lnTo>
                  <a:lnTo>
                    <a:pt x="1881" y="90"/>
                  </a:lnTo>
                  <a:lnTo>
                    <a:pt x="1870" y="101"/>
                  </a:lnTo>
                  <a:lnTo>
                    <a:pt x="1847" y="113"/>
                  </a:lnTo>
                  <a:lnTo>
                    <a:pt x="1836" y="124"/>
                  </a:lnTo>
                  <a:lnTo>
                    <a:pt x="1814" y="135"/>
                  </a:lnTo>
                  <a:lnTo>
                    <a:pt x="1791" y="158"/>
                  </a:lnTo>
                  <a:lnTo>
                    <a:pt x="1780" y="169"/>
                  </a:lnTo>
                  <a:lnTo>
                    <a:pt x="1746" y="180"/>
                  </a:lnTo>
                  <a:lnTo>
                    <a:pt x="1723" y="192"/>
                  </a:lnTo>
                  <a:lnTo>
                    <a:pt x="1701" y="203"/>
                  </a:lnTo>
                  <a:lnTo>
                    <a:pt x="1667" y="214"/>
                  </a:lnTo>
                  <a:lnTo>
                    <a:pt x="1645" y="225"/>
                  </a:lnTo>
                  <a:lnTo>
                    <a:pt x="1611" y="237"/>
                  </a:lnTo>
                  <a:lnTo>
                    <a:pt x="1577" y="248"/>
                  </a:lnTo>
                  <a:lnTo>
                    <a:pt x="1543" y="259"/>
                  </a:lnTo>
                  <a:lnTo>
                    <a:pt x="1509" y="259"/>
                  </a:lnTo>
                  <a:lnTo>
                    <a:pt x="1476" y="270"/>
                  </a:lnTo>
                  <a:lnTo>
                    <a:pt x="1442" y="282"/>
                  </a:lnTo>
                  <a:lnTo>
                    <a:pt x="1397" y="293"/>
                  </a:lnTo>
                  <a:lnTo>
                    <a:pt x="1363" y="304"/>
                  </a:lnTo>
                  <a:lnTo>
                    <a:pt x="1318" y="304"/>
                  </a:lnTo>
                  <a:lnTo>
                    <a:pt x="1273" y="316"/>
                  </a:lnTo>
                  <a:lnTo>
                    <a:pt x="1228" y="327"/>
                  </a:lnTo>
                  <a:lnTo>
                    <a:pt x="1194" y="327"/>
                  </a:lnTo>
                  <a:lnTo>
                    <a:pt x="1149" y="338"/>
                  </a:lnTo>
                  <a:lnTo>
                    <a:pt x="1093" y="338"/>
                  </a:lnTo>
                  <a:lnTo>
                    <a:pt x="1048" y="349"/>
                  </a:lnTo>
                  <a:lnTo>
                    <a:pt x="1002" y="349"/>
                  </a:lnTo>
                  <a:lnTo>
                    <a:pt x="957" y="361"/>
                  </a:lnTo>
                  <a:lnTo>
                    <a:pt x="912" y="361"/>
                  </a:lnTo>
                  <a:lnTo>
                    <a:pt x="856" y="361"/>
                  </a:lnTo>
                  <a:lnTo>
                    <a:pt x="811" y="372"/>
                  </a:lnTo>
                  <a:lnTo>
                    <a:pt x="755" y="372"/>
                  </a:lnTo>
                  <a:lnTo>
                    <a:pt x="710" y="372"/>
                  </a:lnTo>
                  <a:lnTo>
                    <a:pt x="653" y="372"/>
                  </a:lnTo>
                  <a:lnTo>
                    <a:pt x="608" y="383"/>
                  </a:lnTo>
                  <a:lnTo>
                    <a:pt x="552" y="383"/>
                  </a:lnTo>
                  <a:lnTo>
                    <a:pt x="507" y="383"/>
                  </a:lnTo>
                  <a:lnTo>
                    <a:pt x="450" y="383"/>
                  </a:lnTo>
                  <a:lnTo>
                    <a:pt x="405" y="383"/>
                  </a:lnTo>
                  <a:lnTo>
                    <a:pt x="349" y="383"/>
                  </a:lnTo>
                  <a:lnTo>
                    <a:pt x="304" y="383"/>
                  </a:lnTo>
                  <a:lnTo>
                    <a:pt x="248" y="372"/>
                  </a:lnTo>
                  <a:lnTo>
                    <a:pt x="203" y="372"/>
                  </a:lnTo>
                  <a:lnTo>
                    <a:pt x="146" y="372"/>
                  </a:lnTo>
                  <a:lnTo>
                    <a:pt x="101" y="372"/>
                  </a:lnTo>
                  <a:lnTo>
                    <a:pt x="45" y="361"/>
                  </a:lnTo>
                  <a:lnTo>
                    <a:pt x="0" y="361"/>
                  </a:lnTo>
                  <a:lnTo>
                    <a:pt x="0" y="767"/>
                  </a:lnTo>
                  <a:lnTo>
                    <a:pt x="45" y="767"/>
                  </a:lnTo>
                  <a:lnTo>
                    <a:pt x="101" y="778"/>
                  </a:lnTo>
                  <a:lnTo>
                    <a:pt x="146" y="778"/>
                  </a:lnTo>
                  <a:lnTo>
                    <a:pt x="203" y="778"/>
                  </a:lnTo>
                  <a:lnTo>
                    <a:pt x="248" y="778"/>
                  </a:lnTo>
                  <a:lnTo>
                    <a:pt x="304" y="789"/>
                  </a:lnTo>
                  <a:lnTo>
                    <a:pt x="349" y="789"/>
                  </a:lnTo>
                  <a:lnTo>
                    <a:pt x="405" y="789"/>
                  </a:lnTo>
                  <a:lnTo>
                    <a:pt x="450" y="789"/>
                  </a:lnTo>
                  <a:lnTo>
                    <a:pt x="507" y="789"/>
                  </a:lnTo>
                  <a:lnTo>
                    <a:pt x="552" y="789"/>
                  </a:lnTo>
                  <a:lnTo>
                    <a:pt x="608" y="789"/>
                  </a:lnTo>
                  <a:lnTo>
                    <a:pt x="653" y="778"/>
                  </a:lnTo>
                  <a:lnTo>
                    <a:pt x="710" y="778"/>
                  </a:lnTo>
                  <a:lnTo>
                    <a:pt x="755" y="778"/>
                  </a:lnTo>
                  <a:lnTo>
                    <a:pt x="811" y="778"/>
                  </a:lnTo>
                  <a:lnTo>
                    <a:pt x="856" y="767"/>
                  </a:lnTo>
                  <a:lnTo>
                    <a:pt x="912" y="767"/>
                  </a:lnTo>
                  <a:lnTo>
                    <a:pt x="957" y="767"/>
                  </a:lnTo>
                  <a:lnTo>
                    <a:pt x="1002" y="756"/>
                  </a:lnTo>
                  <a:lnTo>
                    <a:pt x="1048" y="756"/>
                  </a:lnTo>
                  <a:lnTo>
                    <a:pt x="1093" y="744"/>
                  </a:lnTo>
                  <a:lnTo>
                    <a:pt x="1149" y="744"/>
                  </a:lnTo>
                  <a:lnTo>
                    <a:pt x="1194" y="733"/>
                  </a:lnTo>
                  <a:lnTo>
                    <a:pt x="1228" y="733"/>
                  </a:lnTo>
                  <a:lnTo>
                    <a:pt x="1273" y="722"/>
                  </a:lnTo>
                  <a:lnTo>
                    <a:pt x="1318" y="710"/>
                  </a:lnTo>
                  <a:lnTo>
                    <a:pt x="1363" y="710"/>
                  </a:lnTo>
                  <a:lnTo>
                    <a:pt x="1397" y="699"/>
                  </a:lnTo>
                  <a:lnTo>
                    <a:pt x="1442" y="688"/>
                  </a:lnTo>
                  <a:lnTo>
                    <a:pt x="1476" y="677"/>
                  </a:lnTo>
                  <a:lnTo>
                    <a:pt x="1509" y="665"/>
                  </a:lnTo>
                  <a:lnTo>
                    <a:pt x="1543" y="665"/>
                  </a:lnTo>
                  <a:lnTo>
                    <a:pt x="1577" y="654"/>
                  </a:lnTo>
                  <a:lnTo>
                    <a:pt x="1611" y="643"/>
                  </a:lnTo>
                  <a:lnTo>
                    <a:pt x="1645" y="631"/>
                  </a:lnTo>
                  <a:lnTo>
                    <a:pt x="1667" y="620"/>
                  </a:lnTo>
                  <a:lnTo>
                    <a:pt x="1701" y="609"/>
                  </a:lnTo>
                  <a:lnTo>
                    <a:pt x="1723" y="598"/>
                  </a:lnTo>
                  <a:lnTo>
                    <a:pt x="1746" y="586"/>
                  </a:lnTo>
                  <a:lnTo>
                    <a:pt x="1780" y="575"/>
                  </a:lnTo>
                  <a:lnTo>
                    <a:pt x="1791" y="564"/>
                  </a:lnTo>
                  <a:lnTo>
                    <a:pt x="1814" y="541"/>
                  </a:lnTo>
                  <a:lnTo>
                    <a:pt x="1836" y="530"/>
                  </a:lnTo>
                  <a:lnTo>
                    <a:pt x="1847" y="519"/>
                  </a:lnTo>
                  <a:lnTo>
                    <a:pt x="1870" y="507"/>
                  </a:lnTo>
                  <a:lnTo>
                    <a:pt x="1881" y="496"/>
                  </a:lnTo>
                  <a:lnTo>
                    <a:pt x="1892" y="485"/>
                  </a:lnTo>
                  <a:lnTo>
                    <a:pt x="1904" y="474"/>
                  </a:lnTo>
                  <a:lnTo>
                    <a:pt x="1904" y="451"/>
                  </a:lnTo>
                  <a:lnTo>
                    <a:pt x="1915" y="440"/>
                  </a:lnTo>
                  <a:lnTo>
                    <a:pt x="1915" y="428"/>
                  </a:lnTo>
                  <a:lnTo>
                    <a:pt x="1926" y="417"/>
                  </a:lnTo>
                  <a:lnTo>
                    <a:pt x="1926" y="40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80804D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auto">
            <a:xfrm>
              <a:off x="2761" y="1459"/>
              <a:ext cx="2034" cy="936"/>
            </a:xfrm>
            <a:custGeom>
              <a:avLst/>
              <a:gdLst>
                <a:gd name="T0" fmla="*/ 597 w 1926"/>
                <a:gd name="T1" fmla="*/ 0 h 767"/>
                <a:gd name="T2" fmla="*/ 716 w 1926"/>
                <a:gd name="T3" fmla="*/ 0 h 767"/>
                <a:gd name="T4" fmla="*/ 836 w 1926"/>
                <a:gd name="T5" fmla="*/ 0 h 767"/>
                <a:gd name="T6" fmla="*/ 955 w 1926"/>
                <a:gd name="T7" fmla="*/ 20 h 767"/>
                <a:gd name="T8" fmla="*/ 1074 w 1926"/>
                <a:gd name="T9" fmla="*/ 20 h 767"/>
                <a:gd name="T10" fmla="*/ 1180 w 1926"/>
                <a:gd name="T11" fmla="*/ 41 h 767"/>
                <a:gd name="T12" fmla="*/ 1287 w 1926"/>
                <a:gd name="T13" fmla="*/ 61 h 767"/>
                <a:gd name="T14" fmla="*/ 1407 w 1926"/>
                <a:gd name="T15" fmla="*/ 82 h 767"/>
                <a:gd name="T16" fmla="*/ 1499 w 1926"/>
                <a:gd name="T17" fmla="*/ 123 h 767"/>
                <a:gd name="T18" fmla="*/ 1605 w 1926"/>
                <a:gd name="T19" fmla="*/ 143 h 767"/>
                <a:gd name="T20" fmla="*/ 1698 w 1926"/>
                <a:gd name="T21" fmla="*/ 164 h 767"/>
                <a:gd name="T22" fmla="*/ 1777 w 1926"/>
                <a:gd name="T23" fmla="*/ 205 h 767"/>
                <a:gd name="T24" fmla="*/ 1857 w 1926"/>
                <a:gd name="T25" fmla="*/ 248 h 767"/>
                <a:gd name="T26" fmla="*/ 1937 w 1926"/>
                <a:gd name="T27" fmla="*/ 288 h 767"/>
                <a:gd name="T28" fmla="*/ 2003 w 1926"/>
                <a:gd name="T29" fmla="*/ 329 h 767"/>
                <a:gd name="T30" fmla="*/ 2056 w 1926"/>
                <a:gd name="T31" fmla="*/ 370 h 767"/>
                <a:gd name="T32" fmla="*/ 2109 w 1926"/>
                <a:gd name="T33" fmla="*/ 411 h 767"/>
                <a:gd name="T34" fmla="*/ 2163 w 1926"/>
                <a:gd name="T35" fmla="*/ 452 h 767"/>
                <a:gd name="T36" fmla="*/ 2203 w 1926"/>
                <a:gd name="T37" fmla="*/ 493 h 767"/>
                <a:gd name="T38" fmla="*/ 2228 w 1926"/>
                <a:gd name="T39" fmla="*/ 554 h 767"/>
                <a:gd name="T40" fmla="*/ 2243 w 1926"/>
                <a:gd name="T41" fmla="*/ 594 h 767"/>
                <a:gd name="T42" fmla="*/ 2255 w 1926"/>
                <a:gd name="T43" fmla="*/ 636 h 767"/>
                <a:gd name="T44" fmla="*/ 2268 w 1926"/>
                <a:gd name="T45" fmla="*/ 698 h 767"/>
                <a:gd name="T46" fmla="*/ 2255 w 1926"/>
                <a:gd name="T47" fmla="*/ 737 h 767"/>
                <a:gd name="T48" fmla="*/ 2243 w 1926"/>
                <a:gd name="T49" fmla="*/ 780 h 767"/>
                <a:gd name="T50" fmla="*/ 2228 w 1926"/>
                <a:gd name="T51" fmla="*/ 841 h 767"/>
                <a:gd name="T52" fmla="*/ 2203 w 1926"/>
                <a:gd name="T53" fmla="*/ 881 h 767"/>
                <a:gd name="T54" fmla="*/ 2163 w 1926"/>
                <a:gd name="T55" fmla="*/ 924 h 767"/>
                <a:gd name="T56" fmla="*/ 2109 w 1926"/>
                <a:gd name="T57" fmla="*/ 985 h 767"/>
                <a:gd name="T58" fmla="*/ 2056 w 1926"/>
                <a:gd name="T59" fmla="*/ 1025 h 767"/>
                <a:gd name="T60" fmla="*/ 2003 w 1926"/>
                <a:gd name="T61" fmla="*/ 1067 h 767"/>
                <a:gd name="T62" fmla="*/ 1937 w 1926"/>
                <a:gd name="T63" fmla="*/ 1107 h 767"/>
                <a:gd name="T64" fmla="*/ 1857 w 1926"/>
                <a:gd name="T65" fmla="*/ 1148 h 767"/>
                <a:gd name="T66" fmla="*/ 1777 w 1926"/>
                <a:gd name="T67" fmla="*/ 1169 h 767"/>
                <a:gd name="T68" fmla="*/ 1698 w 1926"/>
                <a:gd name="T69" fmla="*/ 1211 h 767"/>
                <a:gd name="T70" fmla="*/ 1605 w 1926"/>
                <a:gd name="T71" fmla="*/ 1251 h 767"/>
                <a:gd name="T72" fmla="*/ 1499 w 1926"/>
                <a:gd name="T73" fmla="*/ 1272 h 767"/>
                <a:gd name="T74" fmla="*/ 1407 w 1926"/>
                <a:gd name="T75" fmla="*/ 1292 h 767"/>
                <a:gd name="T76" fmla="*/ 1287 w 1926"/>
                <a:gd name="T77" fmla="*/ 1312 h 767"/>
                <a:gd name="T78" fmla="*/ 1180 w 1926"/>
                <a:gd name="T79" fmla="*/ 1333 h 767"/>
                <a:gd name="T80" fmla="*/ 1074 w 1926"/>
                <a:gd name="T81" fmla="*/ 1353 h 767"/>
                <a:gd name="T82" fmla="*/ 955 w 1926"/>
                <a:gd name="T83" fmla="*/ 1374 h 767"/>
                <a:gd name="T84" fmla="*/ 836 w 1926"/>
                <a:gd name="T85" fmla="*/ 1374 h 767"/>
                <a:gd name="T86" fmla="*/ 716 w 1926"/>
                <a:gd name="T87" fmla="*/ 1394 h 767"/>
                <a:gd name="T88" fmla="*/ 597 w 1926"/>
                <a:gd name="T89" fmla="*/ 1394 h 767"/>
                <a:gd name="T90" fmla="*/ 477 w 1926"/>
                <a:gd name="T91" fmla="*/ 1394 h 767"/>
                <a:gd name="T92" fmla="*/ 358 w 1926"/>
                <a:gd name="T93" fmla="*/ 1394 h 767"/>
                <a:gd name="T94" fmla="*/ 239 w 1926"/>
                <a:gd name="T95" fmla="*/ 1374 h 767"/>
                <a:gd name="T96" fmla="*/ 119 w 1926"/>
                <a:gd name="T97" fmla="*/ 1374 h 767"/>
                <a:gd name="T98" fmla="*/ 0 w 1926"/>
                <a:gd name="T99" fmla="*/ 1353 h 767"/>
                <a:gd name="T100" fmla="*/ 530 w 1926"/>
                <a:gd name="T101" fmla="*/ 0 h 7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26"/>
                <a:gd name="T154" fmla="*/ 0 h 767"/>
                <a:gd name="T155" fmla="*/ 1926 w 1926"/>
                <a:gd name="T156" fmla="*/ 767 h 7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26" h="767">
                  <a:moveTo>
                    <a:pt x="450" y="0"/>
                  </a:moveTo>
                  <a:lnTo>
                    <a:pt x="507" y="0"/>
                  </a:lnTo>
                  <a:lnTo>
                    <a:pt x="552" y="0"/>
                  </a:lnTo>
                  <a:lnTo>
                    <a:pt x="608" y="0"/>
                  </a:lnTo>
                  <a:lnTo>
                    <a:pt x="653" y="0"/>
                  </a:lnTo>
                  <a:lnTo>
                    <a:pt x="710" y="0"/>
                  </a:lnTo>
                  <a:lnTo>
                    <a:pt x="755" y="0"/>
                  </a:lnTo>
                  <a:lnTo>
                    <a:pt x="811" y="11"/>
                  </a:lnTo>
                  <a:lnTo>
                    <a:pt x="856" y="11"/>
                  </a:lnTo>
                  <a:lnTo>
                    <a:pt x="912" y="11"/>
                  </a:lnTo>
                  <a:lnTo>
                    <a:pt x="957" y="23"/>
                  </a:lnTo>
                  <a:lnTo>
                    <a:pt x="1002" y="23"/>
                  </a:lnTo>
                  <a:lnTo>
                    <a:pt x="1048" y="34"/>
                  </a:lnTo>
                  <a:lnTo>
                    <a:pt x="1093" y="34"/>
                  </a:lnTo>
                  <a:lnTo>
                    <a:pt x="1149" y="45"/>
                  </a:lnTo>
                  <a:lnTo>
                    <a:pt x="1194" y="45"/>
                  </a:lnTo>
                  <a:lnTo>
                    <a:pt x="1228" y="57"/>
                  </a:lnTo>
                  <a:lnTo>
                    <a:pt x="1273" y="68"/>
                  </a:lnTo>
                  <a:lnTo>
                    <a:pt x="1318" y="68"/>
                  </a:lnTo>
                  <a:lnTo>
                    <a:pt x="1363" y="79"/>
                  </a:lnTo>
                  <a:lnTo>
                    <a:pt x="1397" y="90"/>
                  </a:lnTo>
                  <a:lnTo>
                    <a:pt x="1442" y="90"/>
                  </a:lnTo>
                  <a:lnTo>
                    <a:pt x="1476" y="102"/>
                  </a:lnTo>
                  <a:lnTo>
                    <a:pt x="1509" y="113"/>
                  </a:lnTo>
                  <a:lnTo>
                    <a:pt x="1543" y="124"/>
                  </a:lnTo>
                  <a:lnTo>
                    <a:pt x="1577" y="136"/>
                  </a:lnTo>
                  <a:lnTo>
                    <a:pt x="1611" y="147"/>
                  </a:lnTo>
                  <a:lnTo>
                    <a:pt x="1645" y="158"/>
                  </a:lnTo>
                  <a:lnTo>
                    <a:pt x="1667" y="169"/>
                  </a:lnTo>
                  <a:lnTo>
                    <a:pt x="1701" y="181"/>
                  </a:lnTo>
                  <a:lnTo>
                    <a:pt x="1723" y="192"/>
                  </a:lnTo>
                  <a:lnTo>
                    <a:pt x="1746" y="203"/>
                  </a:lnTo>
                  <a:lnTo>
                    <a:pt x="1780" y="215"/>
                  </a:lnTo>
                  <a:lnTo>
                    <a:pt x="1791" y="226"/>
                  </a:lnTo>
                  <a:lnTo>
                    <a:pt x="1814" y="237"/>
                  </a:lnTo>
                  <a:lnTo>
                    <a:pt x="1836" y="248"/>
                  </a:lnTo>
                  <a:lnTo>
                    <a:pt x="1847" y="260"/>
                  </a:lnTo>
                  <a:lnTo>
                    <a:pt x="1870" y="271"/>
                  </a:lnTo>
                  <a:lnTo>
                    <a:pt x="1881" y="293"/>
                  </a:lnTo>
                  <a:lnTo>
                    <a:pt x="1892" y="305"/>
                  </a:lnTo>
                  <a:lnTo>
                    <a:pt x="1904" y="316"/>
                  </a:lnTo>
                  <a:lnTo>
                    <a:pt x="1904" y="327"/>
                  </a:lnTo>
                  <a:lnTo>
                    <a:pt x="1915" y="339"/>
                  </a:lnTo>
                  <a:lnTo>
                    <a:pt x="1915" y="350"/>
                  </a:lnTo>
                  <a:lnTo>
                    <a:pt x="1926" y="372"/>
                  </a:lnTo>
                  <a:lnTo>
                    <a:pt x="1926" y="384"/>
                  </a:lnTo>
                  <a:lnTo>
                    <a:pt x="1926" y="395"/>
                  </a:lnTo>
                  <a:lnTo>
                    <a:pt x="1915" y="406"/>
                  </a:lnTo>
                  <a:lnTo>
                    <a:pt x="1915" y="418"/>
                  </a:lnTo>
                  <a:lnTo>
                    <a:pt x="1904" y="429"/>
                  </a:lnTo>
                  <a:lnTo>
                    <a:pt x="1904" y="451"/>
                  </a:lnTo>
                  <a:lnTo>
                    <a:pt x="1892" y="463"/>
                  </a:lnTo>
                  <a:lnTo>
                    <a:pt x="1881" y="474"/>
                  </a:lnTo>
                  <a:lnTo>
                    <a:pt x="1870" y="485"/>
                  </a:lnTo>
                  <a:lnTo>
                    <a:pt x="1847" y="497"/>
                  </a:lnTo>
                  <a:lnTo>
                    <a:pt x="1836" y="508"/>
                  </a:lnTo>
                  <a:lnTo>
                    <a:pt x="1814" y="519"/>
                  </a:lnTo>
                  <a:lnTo>
                    <a:pt x="1791" y="542"/>
                  </a:lnTo>
                  <a:lnTo>
                    <a:pt x="1780" y="553"/>
                  </a:lnTo>
                  <a:lnTo>
                    <a:pt x="1746" y="564"/>
                  </a:lnTo>
                  <a:lnTo>
                    <a:pt x="1723" y="576"/>
                  </a:lnTo>
                  <a:lnTo>
                    <a:pt x="1701" y="587"/>
                  </a:lnTo>
                  <a:lnTo>
                    <a:pt x="1667" y="598"/>
                  </a:lnTo>
                  <a:lnTo>
                    <a:pt x="1645" y="609"/>
                  </a:lnTo>
                  <a:lnTo>
                    <a:pt x="1611" y="621"/>
                  </a:lnTo>
                  <a:lnTo>
                    <a:pt x="1577" y="632"/>
                  </a:lnTo>
                  <a:lnTo>
                    <a:pt x="1543" y="643"/>
                  </a:lnTo>
                  <a:lnTo>
                    <a:pt x="1509" y="643"/>
                  </a:lnTo>
                  <a:lnTo>
                    <a:pt x="1476" y="654"/>
                  </a:lnTo>
                  <a:lnTo>
                    <a:pt x="1442" y="666"/>
                  </a:lnTo>
                  <a:lnTo>
                    <a:pt x="1397" y="677"/>
                  </a:lnTo>
                  <a:lnTo>
                    <a:pt x="1363" y="688"/>
                  </a:lnTo>
                  <a:lnTo>
                    <a:pt x="1318" y="688"/>
                  </a:lnTo>
                  <a:lnTo>
                    <a:pt x="1273" y="700"/>
                  </a:lnTo>
                  <a:lnTo>
                    <a:pt x="1228" y="711"/>
                  </a:lnTo>
                  <a:lnTo>
                    <a:pt x="1194" y="711"/>
                  </a:lnTo>
                  <a:lnTo>
                    <a:pt x="1149" y="722"/>
                  </a:lnTo>
                  <a:lnTo>
                    <a:pt x="1093" y="722"/>
                  </a:lnTo>
                  <a:lnTo>
                    <a:pt x="1048" y="733"/>
                  </a:lnTo>
                  <a:lnTo>
                    <a:pt x="1002" y="733"/>
                  </a:lnTo>
                  <a:lnTo>
                    <a:pt x="957" y="745"/>
                  </a:lnTo>
                  <a:lnTo>
                    <a:pt x="912" y="745"/>
                  </a:lnTo>
                  <a:lnTo>
                    <a:pt x="856" y="745"/>
                  </a:lnTo>
                  <a:lnTo>
                    <a:pt x="811" y="756"/>
                  </a:lnTo>
                  <a:lnTo>
                    <a:pt x="755" y="756"/>
                  </a:lnTo>
                  <a:lnTo>
                    <a:pt x="710" y="756"/>
                  </a:lnTo>
                  <a:lnTo>
                    <a:pt x="653" y="756"/>
                  </a:lnTo>
                  <a:lnTo>
                    <a:pt x="608" y="767"/>
                  </a:lnTo>
                  <a:lnTo>
                    <a:pt x="552" y="767"/>
                  </a:lnTo>
                  <a:lnTo>
                    <a:pt x="507" y="767"/>
                  </a:lnTo>
                  <a:lnTo>
                    <a:pt x="450" y="767"/>
                  </a:lnTo>
                  <a:lnTo>
                    <a:pt x="405" y="767"/>
                  </a:lnTo>
                  <a:lnTo>
                    <a:pt x="349" y="767"/>
                  </a:lnTo>
                  <a:lnTo>
                    <a:pt x="304" y="767"/>
                  </a:lnTo>
                  <a:lnTo>
                    <a:pt x="248" y="756"/>
                  </a:lnTo>
                  <a:lnTo>
                    <a:pt x="203" y="756"/>
                  </a:lnTo>
                  <a:lnTo>
                    <a:pt x="146" y="756"/>
                  </a:lnTo>
                  <a:lnTo>
                    <a:pt x="101" y="756"/>
                  </a:lnTo>
                  <a:lnTo>
                    <a:pt x="45" y="745"/>
                  </a:lnTo>
                  <a:lnTo>
                    <a:pt x="0" y="745"/>
                  </a:lnTo>
                  <a:lnTo>
                    <a:pt x="450" y="384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99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3543" y="1743"/>
              <a:ext cx="52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Comic Sans MS" pitchFamily="66" charset="0"/>
                </a:rPr>
                <a:t>55%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1565" y="1626"/>
              <a:ext cx="52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Comic Sans MS" pitchFamily="66" charset="0"/>
                </a:rPr>
                <a:t>45%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139276" name="Text Box 12"/>
            <p:cNvSpPr txBox="1">
              <a:spLocks noChangeArrowheads="1"/>
            </p:cNvSpPr>
            <p:nvPr/>
          </p:nvSpPr>
          <p:spPr bwMode="auto">
            <a:xfrm>
              <a:off x="906" y="3032"/>
              <a:ext cx="162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Comic Sans MS" pitchFamily="66" charset="0"/>
                </a:rPr>
                <a:t>MEGMARAD</a:t>
              </a:r>
            </a:p>
          </p:txBody>
        </p:sp>
        <p:sp>
          <p:nvSpPr>
            <p:cNvPr id="139277" name="Text Box 13"/>
            <p:cNvSpPr txBox="1">
              <a:spLocks noChangeArrowheads="1"/>
            </p:cNvSpPr>
            <p:nvPr/>
          </p:nvSpPr>
          <p:spPr bwMode="auto">
            <a:xfrm>
              <a:off x="2976" y="3024"/>
              <a:ext cx="161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Comic Sans MS" pitchFamily="66" charset="0"/>
                </a:rPr>
                <a:t>ELPUSZTUL</a:t>
              </a:r>
            </a:p>
          </p:txBody>
        </p:sp>
        <p:sp>
          <p:nvSpPr>
            <p:cNvPr id="139278" name="Text Box 14"/>
            <p:cNvSpPr txBox="1">
              <a:spLocks noChangeArrowheads="1"/>
            </p:cNvSpPr>
            <p:nvPr/>
          </p:nvSpPr>
          <p:spPr bwMode="auto">
            <a:xfrm>
              <a:off x="95" y="395"/>
              <a:ext cx="552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latin typeface="Comic Sans MS" pitchFamily="66" charset="0"/>
                </a:rPr>
                <a:t>T-SEJTEK A POZITÍV SZELEKCIÓ UTÁN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419600" y="1371600"/>
          <a:ext cx="411956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Image" r:id="rId4" imgW="5095658" imgH="5184610" progId="">
                  <p:embed/>
                </p:oleObj>
              </mc:Choice>
              <mc:Fallback>
                <p:oleObj name="Image" r:id="rId4" imgW="5095658" imgH="51846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1600"/>
                        <a:ext cx="411956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002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  <a:spcAft>
                <a:spcPct val="100000"/>
              </a:spcAft>
            </a:pPr>
            <a:r>
              <a:rPr lang="en-US" sz="3200" b="1">
                <a:solidFill>
                  <a:srgbClr val="FFCC00"/>
                </a:solidFill>
                <a:latin typeface="Comic Sans MS" pitchFamily="66" charset="0"/>
              </a:rPr>
              <a:t>1. Pozitív szelekció 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 T sejtek szelekciója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120900"/>
            <a:ext cx="4572000" cy="3441700"/>
            <a:chOff x="0" y="1536"/>
            <a:chExt cx="2880" cy="2168"/>
          </a:xfrm>
        </p:grpSpPr>
        <p:sp>
          <p:nvSpPr>
            <p:cNvPr id="5130" name="Text Box 5"/>
            <p:cNvSpPr txBox="1">
              <a:spLocks noChangeArrowheads="1"/>
            </p:cNvSpPr>
            <p:nvPr/>
          </p:nvSpPr>
          <p:spPr bwMode="auto">
            <a:xfrm>
              <a:off x="0" y="1920"/>
              <a:ext cx="2880" cy="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CC00"/>
                  </a:solidFill>
                  <a:latin typeface="Comic Sans MS" pitchFamily="66" charset="0"/>
                </a:rPr>
                <a:t>2. Negatív szelekció:</a:t>
              </a:r>
              <a:endParaRPr lang="en-US" b="1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azok a T-sejtek, amelyek a </a:t>
              </a:r>
              <a:r>
                <a:rPr lang="en-US" sz="3200" b="1">
                  <a:solidFill>
                    <a:srgbClr val="FFCC00"/>
                  </a:solidFill>
                  <a:latin typeface="Comic Sans MS" pitchFamily="66" charset="0"/>
                </a:rPr>
                <a:t>saját peptideket 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en-US" sz="3200" b="1">
                  <a:solidFill>
                    <a:srgbClr val="FFCC00"/>
                  </a:solidFill>
                  <a:latin typeface="Comic Sans MS" pitchFamily="66" charset="0"/>
                </a:rPr>
                <a:t>nagy affinitással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 felismerik, apoptózissal elpusztulnak</a:t>
              </a:r>
              <a:r>
                <a:rPr lang="en-US" b="1">
                  <a:solidFill>
                    <a:srgbClr val="000066"/>
                  </a:solidFill>
                  <a:latin typeface="Comic Sans MS" pitchFamily="66" charset="0"/>
                </a:rPr>
                <a:t> 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5131" name="Line 6"/>
            <p:cNvSpPr>
              <a:spLocks noChangeShapeType="1"/>
            </p:cNvSpPr>
            <p:nvPr/>
          </p:nvSpPr>
          <p:spPr bwMode="auto">
            <a:xfrm>
              <a:off x="1248" y="1536"/>
              <a:ext cx="0" cy="384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6143625" y="4714875"/>
            <a:ext cx="1295400" cy="762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127" name="Freeform 12"/>
          <p:cNvSpPr>
            <a:spLocks/>
          </p:cNvSpPr>
          <p:nvPr/>
        </p:nvSpPr>
        <p:spPr bwMode="auto">
          <a:xfrm>
            <a:off x="3429000" y="1828800"/>
            <a:ext cx="838200" cy="533400"/>
          </a:xfrm>
          <a:custGeom>
            <a:avLst/>
            <a:gdLst>
              <a:gd name="T0" fmla="*/ 0 w 528"/>
              <a:gd name="T1" fmla="*/ 2147483647 h 544"/>
              <a:gd name="T2" fmla="*/ 2147483647 w 528"/>
              <a:gd name="T3" fmla="*/ 2147483647 h 544"/>
              <a:gd name="T4" fmla="*/ 2147483647 w 528"/>
              <a:gd name="T5" fmla="*/ 0 h 544"/>
              <a:gd name="T6" fmla="*/ 0 60000 65536"/>
              <a:gd name="T7" fmla="*/ 0 60000 65536"/>
              <a:gd name="T8" fmla="*/ 0 60000 65536"/>
              <a:gd name="T9" fmla="*/ 0 w 528"/>
              <a:gd name="T10" fmla="*/ 0 h 544"/>
              <a:gd name="T11" fmla="*/ 528 w 528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544">
                <a:moveTo>
                  <a:pt x="0" y="384"/>
                </a:moveTo>
                <a:cubicBezTo>
                  <a:pt x="52" y="464"/>
                  <a:pt x="104" y="544"/>
                  <a:pt x="192" y="480"/>
                </a:cubicBezTo>
                <a:cubicBezTo>
                  <a:pt x="280" y="416"/>
                  <a:pt x="472" y="80"/>
                  <a:pt x="528" y="0"/>
                </a:cubicBezTo>
              </a:path>
            </a:pathLst>
          </a:cu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611188" y="5949950"/>
            <a:ext cx="328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omic Sans MS" pitchFamily="66" charset="0"/>
              </a:rPr>
              <a:t>“veszélyes klónok”</a:t>
            </a:r>
            <a:endParaRPr lang="en-US" sz="2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129" name="Téglalap 10"/>
          <p:cNvSpPr>
            <a:spLocks noChangeArrowheads="1"/>
          </p:cNvSpPr>
          <p:nvPr/>
        </p:nvSpPr>
        <p:spPr bwMode="auto">
          <a:xfrm>
            <a:off x="6000750" y="4429125"/>
            <a:ext cx="785813" cy="214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00200" y="2743200"/>
          <a:ext cx="6096000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Image" r:id="rId4" imgW="6963643" imgH="4333216" progId="">
                  <p:embed/>
                </p:oleObj>
              </mc:Choice>
              <mc:Fallback>
                <p:oleObj name="Image" r:id="rId4" imgW="6963643" imgH="433321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43200"/>
                        <a:ext cx="6096000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77000" y="6583363"/>
            <a:ext cx="266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</a:rPr>
              <a:t>Nat Rev Immunol 2004. 4: 688-698.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57200" y="304800"/>
            <a:ext cx="83058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chemeClr val="accent2"/>
                </a:solidFill>
              </a:rPr>
              <a:t>Saját antigének a thymusban:                         promiszkuus génexpresszió </a:t>
            </a:r>
            <a:endParaRPr lang="en-US" sz="28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bg1"/>
                </a:solidFill>
              </a:rPr>
              <a:t>Az ismert gének </a:t>
            </a:r>
            <a:r>
              <a:rPr lang="en-US" b="1">
                <a:solidFill>
                  <a:srgbClr val="FFFF00"/>
                </a:solidFill>
              </a:rPr>
              <a:t>5-10%</a:t>
            </a:r>
            <a:r>
              <a:rPr lang="hu-HU" b="1">
                <a:solidFill>
                  <a:srgbClr val="FFFF00"/>
                </a:solidFill>
              </a:rPr>
              <a:t>-a</a:t>
            </a:r>
            <a:r>
              <a:rPr lang="en-US" b="1">
                <a:solidFill>
                  <a:srgbClr val="FFFF00"/>
                </a:solidFill>
              </a:rPr>
              <a:t> (~3000 g</a:t>
            </a:r>
            <a:r>
              <a:rPr lang="hu-HU" b="1">
                <a:solidFill>
                  <a:srgbClr val="FFFF00"/>
                </a:solidFill>
              </a:rPr>
              <a:t>én)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hu-HU" b="1">
                <a:solidFill>
                  <a:srgbClr val="FFFF00"/>
                </a:solidFill>
              </a:rPr>
              <a:t>expresszálódik:</a:t>
            </a:r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2060575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chemeClr val="bg1"/>
                </a:solidFill>
              </a:rPr>
              <a:t>mester regulátora az </a:t>
            </a:r>
            <a:r>
              <a:rPr lang="en-US" sz="2000" b="1">
                <a:solidFill>
                  <a:srgbClr val="FFFF00"/>
                </a:solidFill>
              </a:rPr>
              <a:t>AIRE</a:t>
            </a:r>
            <a:r>
              <a:rPr lang="hu-HU" sz="2000" b="1">
                <a:solidFill>
                  <a:srgbClr val="FFFF00"/>
                </a:solidFill>
              </a:rPr>
              <a:t> (</a:t>
            </a:r>
            <a:r>
              <a:rPr lang="hu-HU" sz="1000" b="1">
                <a:solidFill>
                  <a:srgbClr val="FFFF00"/>
                </a:solidFill>
              </a:rPr>
              <a:t>autoimmune regulator</a:t>
            </a:r>
            <a:r>
              <a:rPr lang="hu-HU" sz="2000" b="1">
                <a:solidFill>
                  <a:srgbClr val="FFFF00"/>
                </a:solidFill>
              </a:rPr>
              <a:t>) </a:t>
            </a:r>
            <a:r>
              <a:rPr lang="hu-HU" sz="2000" b="1">
                <a:solidFill>
                  <a:schemeClr val="bg1"/>
                </a:solidFill>
              </a:rPr>
              <a:t>transzkripciós faktor</a:t>
            </a: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26"/>
          <p:cNvSpPr txBox="1">
            <a:spLocks noChangeArrowheads="1"/>
          </p:cNvSpPr>
          <p:nvPr/>
        </p:nvSpPr>
        <p:spPr bwMode="auto">
          <a:xfrm>
            <a:off x="1736725" y="422275"/>
            <a:ext cx="639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>
                <a:solidFill>
                  <a:srgbClr val="000000"/>
                </a:solidFill>
              </a:rPr>
              <a:t>Thymocyták a pozitív, majd negatív szelekció után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62000" y="1828800"/>
          <a:ext cx="769620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4" imgW="4660560" imgH="2692800" progId="Excel.Sheet.8">
                  <p:embed/>
                </p:oleObj>
              </mc:Choice>
              <mc:Fallback>
                <p:oleObj name="Chart" r:id="rId4" imgW="4660560" imgH="26928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69620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2214563" y="2071688"/>
            <a:ext cx="5233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>
                <a:solidFill>
                  <a:srgbClr val="000000"/>
                </a:solidFill>
              </a:rPr>
              <a:t>             élő                            apoptózissal</a:t>
            </a:r>
          </a:p>
          <a:p>
            <a:pPr eaLnBrk="1" hangingPunct="1"/>
            <a:r>
              <a:rPr lang="hu-HU">
                <a:solidFill>
                  <a:srgbClr val="000000"/>
                </a:solidFill>
              </a:rPr>
              <a:t>			           elpusztult</a:t>
            </a:r>
          </a:p>
        </p:txBody>
      </p:sp>
      <p:sp>
        <p:nvSpPr>
          <p:cNvPr id="7173" name="Szövegdoboz 6"/>
          <p:cNvSpPr txBox="1">
            <a:spLocks noChangeArrowheads="1"/>
          </p:cNvSpPr>
          <p:nvPr/>
        </p:nvSpPr>
        <p:spPr bwMode="auto">
          <a:xfrm>
            <a:off x="3214688" y="2643188"/>
            <a:ext cx="6334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/>
              <a:t>5 %</a:t>
            </a:r>
            <a:endParaRPr lang="en-US" sz="2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949825" y="1295400"/>
          <a:ext cx="41941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Image" r:id="rId4" imgW="5095658" imgH="5184610" progId="">
                  <p:embed/>
                </p:oleObj>
              </mc:Choice>
              <mc:Fallback>
                <p:oleObj name="Image" r:id="rId4" imgW="5095658" imgH="51846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1295400"/>
                        <a:ext cx="4194175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1447800"/>
            <a:ext cx="5486400" cy="4114800"/>
            <a:chOff x="0" y="1296"/>
            <a:chExt cx="3456" cy="2592"/>
          </a:xfrm>
        </p:grpSpPr>
        <p:sp>
          <p:nvSpPr>
            <p:cNvPr id="8200" name="Text Box 4"/>
            <p:cNvSpPr txBox="1">
              <a:spLocks noChangeArrowheads="1"/>
            </p:cNvSpPr>
            <p:nvPr/>
          </p:nvSpPr>
          <p:spPr bwMode="auto">
            <a:xfrm>
              <a:off x="1728" y="2208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latin typeface="Comic Sans MS" pitchFamily="66" charset="0"/>
                </a:rPr>
                <a:t>+ szelekció</a:t>
              </a:r>
              <a:endParaRPr lang="en-US" sz="2000" b="1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1728" y="2688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latin typeface="Comic Sans MS" pitchFamily="66" charset="0"/>
                </a:rPr>
                <a:t>- szelekció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1728" y="1296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CD4-/CD8-</a:t>
              </a:r>
              <a:endParaRPr lang="en-US" sz="2000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8203" name="Text Box 7"/>
            <p:cNvSpPr txBox="1">
              <a:spLocks noChangeArrowheads="1"/>
            </p:cNvSpPr>
            <p:nvPr/>
          </p:nvSpPr>
          <p:spPr bwMode="auto">
            <a:xfrm>
              <a:off x="1680" y="177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CD4+/CD8+</a:t>
              </a:r>
              <a:endParaRPr lang="en-US" b="1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8204" name="Line 8"/>
            <p:cNvSpPr>
              <a:spLocks noChangeShapeType="1"/>
            </p:cNvSpPr>
            <p:nvPr/>
          </p:nvSpPr>
          <p:spPr bwMode="auto">
            <a:xfrm>
              <a:off x="2160" y="15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05" name="Line 9"/>
            <p:cNvSpPr>
              <a:spLocks noChangeShapeType="1"/>
            </p:cNvSpPr>
            <p:nvPr/>
          </p:nvSpPr>
          <p:spPr bwMode="auto">
            <a:xfrm>
              <a:off x="2160" y="2496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06" name="Line 10"/>
            <p:cNvSpPr>
              <a:spLocks noChangeShapeType="1"/>
            </p:cNvSpPr>
            <p:nvPr/>
          </p:nvSpPr>
          <p:spPr bwMode="auto">
            <a:xfrm>
              <a:off x="2160" y="2112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07" name="Line 11"/>
            <p:cNvSpPr>
              <a:spLocks noChangeShapeType="1"/>
            </p:cNvSpPr>
            <p:nvPr/>
          </p:nvSpPr>
          <p:spPr bwMode="auto">
            <a:xfrm>
              <a:off x="2208" y="3168"/>
              <a:ext cx="288" cy="38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08" name="Line 12"/>
            <p:cNvSpPr>
              <a:spLocks noChangeShapeType="1"/>
            </p:cNvSpPr>
            <p:nvPr/>
          </p:nvSpPr>
          <p:spPr bwMode="auto">
            <a:xfrm flipH="1">
              <a:off x="1776" y="3168"/>
              <a:ext cx="288" cy="384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09" name="Text Box 13"/>
            <p:cNvSpPr txBox="1">
              <a:spLocks noChangeArrowheads="1"/>
            </p:cNvSpPr>
            <p:nvPr/>
          </p:nvSpPr>
          <p:spPr bwMode="auto">
            <a:xfrm>
              <a:off x="1008" y="36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CD4+</a:t>
              </a:r>
              <a:endParaRPr lang="en-US" sz="2000" b="1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sp>
          <p:nvSpPr>
            <p:cNvPr id="8210" name="Text Box 14"/>
            <p:cNvSpPr txBox="1">
              <a:spLocks noChangeArrowheads="1"/>
            </p:cNvSpPr>
            <p:nvPr/>
          </p:nvSpPr>
          <p:spPr bwMode="auto">
            <a:xfrm>
              <a:off x="2448" y="3600"/>
              <a:ext cx="10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CD8+</a:t>
              </a:r>
            </a:p>
          </p:txBody>
        </p:sp>
        <p:sp>
          <p:nvSpPr>
            <p:cNvPr id="8211" name="Text Box 15"/>
            <p:cNvSpPr txBox="1">
              <a:spLocks noChangeArrowheads="1"/>
            </p:cNvSpPr>
            <p:nvPr/>
          </p:nvSpPr>
          <p:spPr bwMode="auto">
            <a:xfrm>
              <a:off x="0" y="1296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“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kettős negatív”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8212" name="Text Box 16"/>
            <p:cNvSpPr txBox="1">
              <a:spLocks noChangeArrowheads="1"/>
            </p:cNvSpPr>
            <p:nvPr/>
          </p:nvSpPr>
          <p:spPr bwMode="auto">
            <a:xfrm>
              <a:off x="0" y="1776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“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kettős pozitív</a:t>
              </a: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”</a:t>
              </a:r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8213" name="Text Box 17"/>
            <p:cNvSpPr txBox="1">
              <a:spLocks noChangeArrowheads="1"/>
            </p:cNvSpPr>
            <p:nvPr/>
          </p:nvSpPr>
          <p:spPr bwMode="auto">
            <a:xfrm>
              <a:off x="144" y="3072"/>
              <a:ext cx="17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“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egyszeresen pozitív</a:t>
              </a: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”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0" y="2286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2000" b="1">
              <a:latin typeface="Comic Sans MS" pitchFamily="66" charset="0"/>
            </a:endParaRPr>
          </a:p>
        </p:txBody>
      </p:sp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Mielőtt elhagyják a thymust, egyik markert elvesztik.</a:t>
            </a:r>
            <a:endParaRPr lang="en-US" sz="2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98" name="Rectangle 21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A thymusban, a T-sejtek CD4 és CD8 markereket expresszálnak a felszínükön</a:t>
            </a:r>
            <a:endParaRPr lang="en-US" sz="2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99" name="Téglalap 20"/>
          <p:cNvSpPr>
            <a:spLocks noChangeArrowheads="1"/>
          </p:cNvSpPr>
          <p:nvPr/>
        </p:nvSpPr>
        <p:spPr bwMode="auto">
          <a:xfrm>
            <a:off x="6500813" y="4357688"/>
            <a:ext cx="928687" cy="285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5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 b="52754"/>
          <a:stretch>
            <a:fillRect/>
          </a:stretch>
        </p:blipFill>
        <p:spPr bwMode="auto">
          <a:xfrm>
            <a:off x="107950" y="1196975"/>
            <a:ext cx="85280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Rectangle 6"/>
          <p:cNvSpPr>
            <a:spLocks noChangeArrowheads="1"/>
          </p:cNvSpPr>
          <p:nvPr/>
        </p:nvSpPr>
        <p:spPr bwMode="auto">
          <a:xfrm>
            <a:off x="5718175" y="5373688"/>
            <a:ext cx="2744788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66654" anchor="ctr">
            <a:spAutoFit/>
          </a:bodyPr>
          <a:lstStyle/>
          <a:p>
            <a:pPr algn="r"/>
            <a:r>
              <a:rPr lang="hu-HU" sz="1000" i="1">
                <a:solidFill>
                  <a:srgbClr val="578963"/>
                </a:solidFill>
                <a:latin typeface="Comic Sans MS" pitchFamily="66" charset="0"/>
              </a:rPr>
              <a:t>Nature Immunology </a:t>
            </a:r>
            <a:r>
              <a:rPr lang="hu-HU" sz="1000">
                <a:solidFill>
                  <a:srgbClr val="578963"/>
                </a:solidFill>
                <a:latin typeface="Comic Sans MS" pitchFamily="66" charset="0"/>
              </a:rPr>
              <a:t>10, 1047 - 1049 (2009)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42875" y="5786438"/>
            <a:ext cx="900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b="1">
                <a:solidFill>
                  <a:srgbClr val="578963"/>
                </a:solidFill>
                <a:latin typeface="Comic Sans MS" pitchFamily="66" charset="0"/>
              </a:rPr>
              <a:t>Az </a:t>
            </a:r>
            <a:r>
              <a:rPr lang="en-US" sz="3200" b="1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 </a:t>
            </a:r>
            <a:r>
              <a:rPr lang="en-US" sz="3200" b="1">
                <a:solidFill>
                  <a:srgbClr val="578963"/>
                </a:solidFill>
                <a:latin typeface="Comic Sans MS" pitchFamily="66" charset="0"/>
              </a:rPr>
              <a:t>T </a:t>
            </a:r>
            <a:r>
              <a:rPr lang="hu-HU" sz="3200" b="1">
                <a:solidFill>
                  <a:srgbClr val="578963"/>
                </a:solidFill>
                <a:latin typeface="Comic Sans MS" pitchFamily="66" charset="0"/>
              </a:rPr>
              <a:t>sejtek </a:t>
            </a:r>
            <a:r>
              <a:rPr lang="hu-HU" sz="3200" b="1">
                <a:solidFill>
                  <a:srgbClr val="E50000"/>
                </a:solidFill>
                <a:latin typeface="Comic Sans MS" pitchFamily="66" charset="0"/>
              </a:rPr>
              <a:t>5%</a:t>
            </a:r>
            <a:r>
              <a:rPr lang="hu-HU" sz="3200" b="1">
                <a:solidFill>
                  <a:srgbClr val="578963"/>
                </a:solidFill>
                <a:latin typeface="Comic Sans MS" pitchFamily="66" charset="0"/>
              </a:rPr>
              <a:t>-a él túl a thymusban</a:t>
            </a:r>
          </a:p>
        </p:txBody>
      </p:sp>
      <p:sp>
        <p:nvSpPr>
          <p:cNvPr id="141317" name="Text Box 8"/>
          <p:cNvSpPr txBox="1">
            <a:spLocks noChangeArrowheads="1"/>
          </p:cNvSpPr>
          <p:nvPr/>
        </p:nvSpPr>
        <p:spPr bwMode="auto">
          <a:xfrm>
            <a:off x="0" y="1851025"/>
            <a:ext cx="2928938" cy="954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Pozitív szelekció </a:t>
            </a:r>
            <a:r>
              <a:rPr lang="en-US" sz="1600">
                <a:solidFill>
                  <a:srgbClr val="578963"/>
                </a:solidFill>
                <a:latin typeface="Comic Sans MS" pitchFamily="66" charset="0"/>
              </a:rPr>
              <a:t>MHC</a:t>
            </a: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 felismerők túlélnek </a:t>
            </a:r>
          </a:p>
          <a:p>
            <a:pPr marL="342900" indent="-342900">
              <a:spcBef>
                <a:spcPct val="50000"/>
              </a:spcBef>
            </a:pPr>
            <a:r>
              <a:rPr lang="hu-HU" sz="1600" i="1">
                <a:solidFill>
                  <a:srgbClr val="578963"/>
                </a:solidFill>
                <a:latin typeface="Comic Sans MS" pitchFamily="66" charset="0"/>
              </a:rPr>
              <a:t>     </a:t>
            </a:r>
            <a:r>
              <a:rPr lang="hu-HU" sz="1600" i="1">
                <a:solidFill>
                  <a:srgbClr val="E50000"/>
                </a:solidFill>
                <a:latin typeface="Comic Sans MS" pitchFamily="66" charset="0"/>
              </a:rPr>
              <a:t>felesleges</a:t>
            </a:r>
            <a:r>
              <a:rPr lang="hu-HU" sz="1600" i="1">
                <a:solidFill>
                  <a:srgbClr val="578963"/>
                </a:solidFill>
                <a:latin typeface="Comic Sans MS" pitchFamily="66" charset="0"/>
              </a:rPr>
              <a:t>:</a:t>
            </a: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 apoptosis</a:t>
            </a:r>
            <a:endParaRPr lang="en-US" sz="16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41318" name="Rectangle 9"/>
          <p:cNvSpPr>
            <a:spLocks noChangeArrowheads="1"/>
          </p:cNvSpPr>
          <p:nvPr/>
        </p:nvSpPr>
        <p:spPr bwMode="auto">
          <a:xfrm>
            <a:off x="0" y="4000500"/>
            <a:ext cx="2857500" cy="144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578963"/>
                </a:solidFill>
                <a:latin typeface="Comic Sans MS" pitchFamily="66" charset="0"/>
              </a:rPr>
              <a:t>2.</a:t>
            </a: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 Negatív szelekció : az MHC + saját peptidek  felismerése  nagy affinitással: </a:t>
            </a:r>
          </a:p>
          <a:p>
            <a:pPr>
              <a:spcBef>
                <a:spcPct val="50000"/>
              </a:spcBef>
            </a:pPr>
            <a:r>
              <a:rPr lang="hu-HU" sz="1600" i="1">
                <a:solidFill>
                  <a:srgbClr val="E50000"/>
                </a:solidFill>
                <a:latin typeface="Comic Sans MS" pitchFamily="66" charset="0"/>
              </a:rPr>
              <a:t>veszélyes: </a:t>
            </a:r>
            <a:r>
              <a:rPr lang="en-US" sz="1600">
                <a:solidFill>
                  <a:srgbClr val="578963"/>
                </a:solidFill>
                <a:latin typeface="Comic Sans MS" pitchFamily="66" charset="0"/>
              </a:rPr>
              <a:t>apopt</a:t>
            </a: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osis, </a:t>
            </a:r>
            <a:endParaRPr lang="en-US" sz="1600" i="1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41319" name="Text Box 10"/>
          <p:cNvSpPr txBox="1">
            <a:spLocks noChangeArrowheads="1"/>
          </p:cNvSpPr>
          <p:nvPr/>
        </p:nvSpPr>
        <p:spPr bwMode="auto">
          <a:xfrm>
            <a:off x="0" y="0"/>
            <a:ext cx="8928100" cy="646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Sejtdifferenciálódás a thymusban</a:t>
            </a:r>
            <a:endParaRPr lang="en-US" sz="3600" b="1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41320" name="Text Box 12"/>
          <p:cNvSpPr txBox="1">
            <a:spLocks noChangeArrowheads="1"/>
          </p:cNvSpPr>
          <p:nvPr/>
        </p:nvSpPr>
        <p:spPr bwMode="auto">
          <a:xfrm>
            <a:off x="107950" y="1254125"/>
            <a:ext cx="3419475" cy="519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41321" name="Text Box 13"/>
          <p:cNvSpPr txBox="1">
            <a:spLocks noChangeArrowheads="1"/>
          </p:cNvSpPr>
          <p:nvPr/>
        </p:nvSpPr>
        <p:spPr bwMode="auto">
          <a:xfrm>
            <a:off x="142875" y="1409700"/>
            <a:ext cx="2016125" cy="519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41322" name="Text Box 14"/>
          <p:cNvSpPr txBox="1">
            <a:spLocks noChangeArrowheads="1"/>
          </p:cNvSpPr>
          <p:nvPr/>
        </p:nvSpPr>
        <p:spPr bwMode="auto">
          <a:xfrm>
            <a:off x="7524750" y="1622425"/>
            <a:ext cx="1150938" cy="3698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hu-HU" sz="1800">
                <a:solidFill>
                  <a:srgbClr val="578963"/>
                </a:solidFill>
                <a:latin typeface="Arial" charset="0"/>
              </a:rPr>
              <a:t>periféria</a:t>
            </a:r>
            <a:endParaRPr kumimoji="1" lang="hu-HU" sz="1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41323" name="Téglalap 10"/>
          <p:cNvSpPr>
            <a:spLocks noChangeArrowheads="1"/>
          </p:cNvSpPr>
          <p:nvPr/>
        </p:nvSpPr>
        <p:spPr bwMode="auto">
          <a:xfrm>
            <a:off x="142875" y="857250"/>
            <a:ext cx="454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en-US" sz="20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</a:t>
            </a:r>
            <a:r>
              <a:rPr kumimoji="1" lang="hu-HU" sz="20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 T és NKT sejtek távoznak először</a:t>
            </a:r>
            <a:endParaRPr kumimoji="1" lang="hu-HU" sz="200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rrowheads="1"/>
          </p:cNvSpPr>
          <p:nvPr/>
        </p:nvSpPr>
        <p:spPr bwMode="auto">
          <a:xfrm rot="5400000">
            <a:off x="1943894" y="2672557"/>
            <a:ext cx="1079500" cy="1871662"/>
          </a:xfrm>
          <a:prstGeom prst="can">
            <a:avLst>
              <a:gd name="adj" fmla="val 43346"/>
            </a:avLst>
          </a:prstGeom>
          <a:gradFill rotWithShape="1">
            <a:gsLst>
              <a:gs pos="0">
                <a:srgbClr val="FF6600">
                  <a:alpha val="60001"/>
                </a:srgbClr>
              </a:gs>
              <a:gs pos="50000">
                <a:schemeClr val="bg1">
                  <a:alpha val="38000"/>
                </a:schemeClr>
              </a:gs>
              <a:gs pos="100000">
                <a:srgbClr val="FF6600">
                  <a:alpha val="60001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2341" name="Oval 3"/>
          <p:cNvSpPr>
            <a:spLocks noChangeArrowheads="1"/>
          </p:cNvSpPr>
          <p:nvPr/>
        </p:nvSpPr>
        <p:spPr bwMode="auto">
          <a:xfrm>
            <a:off x="3492500" y="1628775"/>
            <a:ext cx="5651500" cy="4537075"/>
          </a:xfrm>
          <a:prstGeom prst="ellipse">
            <a:avLst/>
          </a:prstGeom>
          <a:gradFill rotWithShape="1">
            <a:gsLst>
              <a:gs pos="0">
                <a:srgbClr val="FFFFFF">
                  <a:alpha val="26999"/>
                </a:srgbClr>
              </a:gs>
              <a:gs pos="100000">
                <a:srgbClr val="FFCC99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2100" name="Freeform 4"/>
          <p:cNvSpPr>
            <a:spLocks/>
          </p:cNvSpPr>
          <p:nvPr/>
        </p:nvSpPr>
        <p:spPr bwMode="auto">
          <a:xfrm>
            <a:off x="0" y="260350"/>
            <a:ext cx="1657350" cy="6280150"/>
          </a:xfrm>
          <a:custGeom>
            <a:avLst/>
            <a:gdLst/>
            <a:ahLst/>
            <a:cxnLst>
              <a:cxn ang="0">
                <a:pos x="116" y="2808"/>
              </a:cxn>
              <a:cxn ang="0">
                <a:pos x="152" y="2688"/>
              </a:cxn>
              <a:cxn ang="0">
                <a:pos x="128" y="2568"/>
              </a:cxn>
              <a:cxn ang="0">
                <a:pos x="188" y="1968"/>
              </a:cxn>
              <a:cxn ang="0">
                <a:pos x="224" y="1728"/>
              </a:cxn>
              <a:cxn ang="0">
                <a:pos x="248" y="1632"/>
              </a:cxn>
              <a:cxn ang="0">
                <a:pos x="212" y="996"/>
              </a:cxn>
              <a:cxn ang="0">
                <a:pos x="140" y="804"/>
              </a:cxn>
              <a:cxn ang="0">
                <a:pos x="32" y="552"/>
              </a:cxn>
              <a:cxn ang="0">
                <a:pos x="80" y="192"/>
              </a:cxn>
              <a:cxn ang="0">
                <a:pos x="152" y="48"/>
              </a:cxn>
              <a:cxn ang="0">
                <a:pos x="176" y="0"/>
              </a:cxn>
              <a:cxn ang="0">
                <a:pos x="344" y="36"/>
              </a:cxn>
              <a:cxn ang="0">
                <a:pos x="416" y="72"/>
              </a:cxn>
              <a:cxn ang="0">
                <a:pos x="476" y="120"/>
              </a:cxn>
              <a:cxn ang="0">
                <a:pos x="548" y="168"/>
              </a:cxn>
              <a:cxn ang="0">
                <a:pos x="764" y="132"/>
              </a:cxn>
              <a:cxn ang="0">
                <a:pos x="836" y="108"/>
              </a:cxn>
              <a:cxn ang="0">
                <a:pos x="932" y="168"/>
              </a:cxn>
              <a:cxn ang="0">
                <a:pos x="980" y="240"/>
              </a:cxn>
              <a:cxn ang="0">
                <a:pos x="1004" y="276"/>
              </a:cxn>
              <a:cxn ang="0">
                <a:pos x="872" y="600"/>
              </a:cxn>
              <a:cxn ang="0">
                <a:pos x="740" y="828"/>
              </a:cxn>
              <a:cxn ang="0">
                <a:pos x="752" y="3168"/>
              </a:cxn>
              <a:cxn ang="0">
                <a:pos x="824" y="3348"/>
              </a:cxn>
              <a:cxn ang="0">
                <a:pos x="956" y="3540"/>
              </a:cxn>
              <a:cxn ang="0">
                <a:pos x="968" y="3576"/>
              </a:cxn>
              <a:cxn ang="0">
                <a:pos x="1004" y="3600"/>
              </a:cxn>
              <a:cxn ang="0">
                <a:pos x="1028" y="3732"/>
              </a:cxn>
              <a:cxn ang="0">
                <a:pos x="800" y="3888"/>
              </a:cxn>
              <a:cxn ang="0">
                <a:pos x="704" y="3816"/>
              </a:cxn>
              <a:cxn ang="0">
                <a:pos x="644" y="3768"/>
              </a:cxn>
              <a:cxn ang="0">
                <a:pos x="608" y="3732"/>
              </a:cxn>
              <a:cxn ang="0">
                <a:pos x="536" y="3696"/>
              </a:cxn>
              <a:cxn ang="0">
                <a:pos x="272" y="3768"/>
              </a:cxn>
              <a:cxn ang="0">
                <a:pos x="200" y="3804"/>
              </a:cxn>
              <a:cxn ang="0">
                <a:pos x="140" y="3792"/>
              </a:cxn>
              <a:cxn ang="0">
                <a:pos x="68" y="3684"/>
              </a:cxn>
              <a:cxn ang="0">
                <a:pos x="20" y="3564"/>
              </a:cxn>
              <a:cxn ang="0">
                <a:pos x="92" y="3228"/>
              </a:cxn>
              <a:cxn ang="0">
                <a:pos x="128" y="3108"/>
              </a:cxn>
              <a:cxn ang="0">
                <a:pos x="152" y="3036"/>
              </a:cxn>
              <a:cxn ang="0">
                <a:pos x="140" y="2856"/>
              </a:cxn>
              <a:cxn ang="0">
                <a:pos x="116" y="2808"/>
              </a:cxn>
            </a:cxnLst>
            <a:rect l="0" t="0" r="r" b="b"/>
            <a:pathLst>
              <a:path w="1044" h="3956">
                <a:moveTo>
                  <a:pt x="116" y="2808"/>
                </a:moveTo>
                <a:cubicBezTo>
                  <a:pt x="145" y="2720"/>
                  <a:pt x="134" y="2761"/>
                  <a:pt x="152" y="2688"/>
                </a:cubicBezTo>
                <a:cubicBezTo>
                  <a:pt x="146" y="2648"/>
                  <a:pt x="128" y="2609"/>
                  <a:pt x="128" y="2568"/>
                </a:cubicBezTo>
                <a:cubicBezTo>
                  <a:pt x="128" y="2355"/>
                  <a:pt x="147" y="2173"/>
                  <a:pt x="188" y="1968"/>
                </a:cubicBezTo>
                <a:cubicBezTo>
                  <a:pt x="204" y="1889"/>
                  <a:pt x="209" y="1807"/>
                  <a:pt x="224" y="1728"/>
                </a:cubicBezTo>
                <a:cubicBezTo>
                  <a:pt x="230" y="1696"/>
                  <a:pt x="248" y="1632"/>
                  <a:pt x="248" y="1632"/>
                </a:cubicBezTo>
                <a:cubicBezTo>
                  <a:pt x="267" y="1420"/>
                  <a:pt x="257" y="1204"/>
                  <a:pt x="212" y="996"/>
                </a:cubicBezTo>
                <a:cubicBezTo>
                  <a:pt x="198" y="930"/>
                  <a:pt x="161" y="868"/>
                  <a:pt x="140" y="804"/>
                </a:cubicBezTo>
                <a:cubicBezTo>
                  <a:pt x="111" y="717"/>
                  <a:pt x="83" y="628"/>
                  <a:pt x="32" y="552"/>
                </a:cubicBezTo>
                <a:cubicBezTo>
                  <a:pt x="0" y="426"/>
                  <a:pt x="28" y="306"/>
                  <a:pt x="80" y="192"/>
                </a:cubicBezTo>
                <a:cubicBezTo>
                  <a:pt x="102" y="143"/>
                  <a:pt x="128" y="96"/>
                  <a:pt x="152" y="48"/>
                </a:cubicBezTo>
                <a:cubicBezTo>
                  <a:pt x="160" y="32"/>
                  <a:pt x="176" y="0"/>
                  <a:pt x="176" y="0"/>
                </a:cubicBezTo>
                <a:cubicBezTo>
                  <a:pt x="228" y="7"/>
                  <a:pt x="295" y="11"/>
                  <a:pt x="344" y="36"/>
                </a:cubicBezTo>
                <a:cubicBezTo>
                  <a:pt x="437" y="83"/>
                  <a:pt x="326" y="42"/>
                  <a:pt x="416" y="72"/>
                </a:cubicBezTo>
                <a:cubicBezTo>
                  <a:pt x="460" y="139"/>
                  <a:pt x="415" y="86"/>
                  <a:pt x="476" y="120"/>
                </a:cubicBezTo>
                <a:cubicBezTo>
                  <a:pt x="501" y="134"/>
                  <a:pt x="548" y="168"/>
                  <a:pt x="548" y="168"/>
                </a:cubicBezTo>
                <a:cubicBezTo>
                  <a:pt x="717" y="154"/>
                  <a:pt x="646" y="171"/>
                  <a:pt x="764" y="132"/>
                </a:cubicBezTo>
                <a:cubicBezTo>
                  <a:pt x="788" y="124"/>
                  <a:pt x="836" y="108"/>
                  <a:pt x="836" y="108"/>
                </a:cubicBezTo>
                <a:cubicBezTo>
                  <a:pt x="868" y="124"/>
                  <a:pt x="907" y="140"/>
                  <a:pt x="932" y="168"/>
                </a:cubicBezTo>
                <a:cubicBezTo>
                  <a:pt x="951" y="190"/>
                  <a:pt x="964" y="216"/>
                  <a:pt x="980" y="240"/>
                </a:cubicBezTo>
                <a:cubicBezTo>
                  <a:pt x="988" y="252"/>
                  <a:pt x="1004" y="276"/>
                  <a:pt x="1004" y="276"/>
                </a:cubicBezTo>
                <a:cubicBezTo>
                  <a:pt x="1044" y="436"/>
                  <a:pt x="958" y="489"/>
                  <a:pt x="872" y="600"/>
                </a:cubicBezTo>
                <a:cubicBezTo>
                  <a:pt x="815" y="673"/>
                  <a:pt x="790" y="754"/>
                  <a:pt x="740" y="828"/>
                </a:cubicBezTo>
                <a:cubicBezTo>
                  <a:pt x="744" y="1608"/>
                  <a:pt x="744" y="2388"/>
                  <a:pt x="752" y="3168"/>
                </a:cubicBezTo>
                <a:cubicBezTo>
                  <a:pt x="753" y="3234"/>
                  <a:pt x="779" y="3303"/>
                  <a:pt x="824" y="3348"/>
                </a:cubicBezTo>
                <a:cubicBezTo>
                  <a:pt x="848" y="3420"/>
                  <a:pt x="903" y="3487"/>
                  <a:pt x="956" y="3540"/>
                </a:cubicBezTo>
                <a:cubicBezTo>
                  <a:pt x="960" y="3552"/>
                  <a:pt x="960" y="3566"/>
                  <a:pt x="968" y="3576"/>
                </a:cubicBezTo>
                <a:cubicBezTo>
                  <a:pt x="977" y="3587"/>
                  <a:pt x="997" y="3587"/>
                  <a:pt x="1004" y="3600"/>
                </a:cubicBezTo>
                <a:cubicBezTo>
                  <a:pt x="1008" y="3607"/>
                  <a:pt x="1028" y="3732"/>
                  <a:pt x="1028" y="3732"/>
                </a:cubicBezTo>
                <a:cubicBezTo>
                  <a:pt x="1011" y="3956"/>
                  <a:pt x="1039" y="3904"/>
                  <a:pt x="800" y="3888"/>
                </a:cubicBezTo>
                <a:cubicBezTo>
                  <a:pt x="750" y="3871"/>
                  <a:pt x="749" y="3846"/>
                  <a:pt x="704" y="3816"/>
                </a:cubicBezTo>
                <a:cubicBezTo>
                  <a:pt x="650" y="3735"/>
                  <a:pt x="714" y="3814"/>
                  <a:pt x="644" y="3768"/>
                </a:cubicBezTo>
                <a:cubicBezTo>
                  <a:pt x="630" y="3759"/>
                  <a:pt x="622" y="3741"/>
                  <a:pt x="608" y="3732"/>
                </a:cubicBezTo>
                <a:cubicBezTo>
                  <a:pt x="586" y="3717"/>
                  <a:pt x="558" y="3711"/>
                  <a:pt x="536" y="3696"/>
                </a:cubicBezTo>
                <a:cubicBezTo>
                  <a:pt x="474" y="3706"/>
                  <a:pt x="320" y="3736"/>
                  <a:pt x="272" y="3768"/>
                </a:cubicBezTo>
                <a:cubicBezTo>
                  <a:pt x="225" y="3799"/>
                  <a:pt x="250" y="3787"/>
                  <a:pt x="200" y="3804"/>
                </a:cubicBezTo>
                <a:cubicBezTo>
                  <a:pt x="180" y="3800"/>
                  <a:pt x="158" y="3801"/>
                  <a:pt x="140" y="3792"/>
                </a:cubicBezTo>
                <a:cubicBezTo>
                  <a:pt x="97" y="3771"/>
                  <a:pt x="87" y="3721"/>
                  <a:pt x="68" y="3684"/>
                </a:cubicBezTo>
                <a:cubicBezTo>
                  <a:pt x="46" y="3640"/>
                  <a:pt x="32" y="3613"/>
                  <a:pt x="20" y="3564"/>
                </a:cubicBezTo>
                <a:cubicBezTo>
                  <a:pt x="31" y="3408"/>
                  <a:pt x="39" y="3360"/>
                  <a:pt x="92" y="3228"/>
                </a:cubicBezTo>
                <a:cubicBezTo>
                  <a:pt x="126" y="3143"/>
                  <a:pt x="107" y="3179"/>
                  <a:pt x="128" y="3108"/>
                </a:cubicBezTo>
                <a:cubicBezTo>
                  <a:pt x="135" y="3084"/>
                  <a:pt x="152" y="3036"/>
                  <a:pt x="152" y="3036"/>
                </a:cubicBezTo>
                <a:cubicBezTo>
                  <a:pt x="148" y="2976"/>
                  <a:pt x="150" y="2915"/>
                  <a:pt x="140" y="2856"/>
                </a:cubicBezTo>
                <a:cubicBezTo>
                  <a:pt x="114" y="2699"/>
                  <a:pt x="116" y="2867"/>
                  <a:pt x="116" y="2808"/>
                </a:cubicBezTo>
                <a:close/>
              </a:path>
            </a:pathLst>
          </a:custGeom>
          <a:gradFill rotWithShape="1">
            <a:gsLst>
              <a:gs pos="0">
                <a:srgbClr val="0033CC">
                  <a:alpha val="42999"/>
                </a:srgbClr>
              </a:gs>
              <a:gs pos="50000">
                <a:srgbClr val="FFFF00">
                  <a:alpha val="64999"/>
                </a:srgbClr>
              </a:gs>
              <a:gs pos="100000">
                <a:srgbClr val="0033CC">
                  <a:alpha val="42999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2345" name="Oval 5"/>
          <p:cNvSpPr>
            <a:spLocks noChangeArrowheads="1"/>
          </p:cNvSpPr>
          <p:nvPr/>
        </p:nvSpPr>
        <p:spPr bwMode="auto">
          <a:xfrm>
            <a:off x="7777163" y="4221163"/>
            <a:ext cx="935037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46" name="Oval 6"/>
          <p:cNvSpPr>
            <a:spLocks noChangeArrowheads="1"/>
          </p:cNvSpPr>
          <p:nvPr/>
        </p:nvSpPr>
        <p:spPr bwMode="auto">
          <a:xfrm>
            <a:off x="1944688" y="3141663"/>
            <a:ext cx="720725" cy="7905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47" name="Oval 7"/>
          <p:cNvSpPr>
            <a:spLocks noChangeArrowheads="1"/>
          </p:cNvSpPr>
          <p:nvPr/>
        </p:nvSpPr>
        <p:spPr bwMode="auto">
          <a:xfrm>
            <a:off x="7596188" y="2205038"/>
            <a:ext cx="935037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48" name="Oval 8"/>
          <p:cNvSpPr>
            <a:spLocks noChangeArrowheads="1"/>
          </p:cNvSpPr>
          <p:nvPr/>
        </p:nvSpPr>
        <p:spPr bwMode="auto">
          <a:xfrm>
            <a:off x="6300788" y="2997200"/>
            <a:ext cx="935037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49" name="Oval 9"/>
          <p:cNvSpPr>
            <a:spLocks noChangeArrowheads="1"/>
          </p:cNvSpPr>
          <p:nvPr/>
        </p:nvSpPr>
        <p:spPr bwMode="auto">
          <a:xfrm>
            <a:off x="4897438" y="2997200"/>
            <a:ext cx="935037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50" name="Oval 10"/>
          <p:cNvSpPr>
            <a:spLocks noChangeArrowheads="1"/>
          </p:cNvSpPr>
          <p:nvPr/>
        </p:nvSpPr>
        <p:spPr bwMode="auto">
          <a:xfrm>
            <a:off x="3529013" y="2997200"/>
            <a:ext cx="935037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51" name="Oval 11"/>
          <p:cNvSpPr>
            <a:spLocks noChangeArrowheads="1"/>
          </p:cNvSpPr>
          <p:nvPr/>
        </p:nvSpPr>
        <p:spPr bwMode="auto">
          <a:xfrm>
            <a:off x="252413" y="3068638"/>
            <a:ext cx="863600" cy="7921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52" name="Text Box 12"/>
          <p:cNvSpPr txBox="1">
            <a:spLocks noChangeArrowheads="1"/>
          </p:cNvSpPr>
          <p:nvPr/>
        </p:nvSpPr>
        <p:spPr bwMode="auto">
          <a:xfrm>
            <a:off x="3348038" y="3213100"/>
            <a:ext cx="1260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CD4-/ CD8-</a:t>
            </a:r>
            <a:r>
              <a:rPr lang="hu-HU" sz="1400" b="1"/>
              <a:t>  DN</a:t>
            </a:r>
          </a:p>
        </p:txBody>
      </p:sp>
      <p:sp>
        <p:nvSpPr>
          <p:cNvPr id="142353" name="Text Box 13"/>
          <p:cNvSpPr txBox="1">
            <a:spLocks noChangeArrowheads="1"/>
          </p:cNvSpPr>
          <p:nvPr/>
        </p:nvSpPr>
        <p:spPr bwMode="auto">
          <a:xfrm>
            <a:off x="7632700" y="2420938"/>
            <a:ext cx="971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CD4+</a:t>
            </a:r>
          </a:p>
          <a:p>
            <a:pPr algn="ctr">
              <a:spcBef>
                <a:spcPct val="50000"/>
              </a:spcBef>
            </a:pPr>
            <a:r>
              <a:rPr lang="hu-HU" sz="1200" b="1"/>
              <a:t>(Th+Treg)</a:t>
            </a:r>
          </a:p>
        </p:txBody>
      </p:sp>
      <p:sp>
        <p:nvSpPr>
          <p:cNvPr id="142354" name="Text Box 14"/>
          <p:cNvSpPr txBox="1">
            <a:spLocks noChangeArrowheads="1"/>
          </p:cNvSpPr>
          <p:nvPr/>
        </p:nvSpPr>
        <p:spPr bwMode="auto">
          <a:xfrm>
            <a:off x="7777163" y="4508500"/>
            <a:ext cx="8651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400" b="1"/>
              <a:t>CD8+</a:t>
            </a:r>
          </a:p>
          <a:p>
            <a:pPr algn="ctr">
              <a:spcBef>
                <a:spcPct val="50000"/>
              </a:spcBef>
            </a:pPr>
            <a:r>
              <a:rPr lang="hu-HU" sz="1400" b="1"/>
              <a:t>(Tcit)</a:t>
            </a:r>
          </a:p>
        </p:txBody>
      </p:sp>
      <p:sp>
        <p:nvSpPr>
          <p:cNvPr id="142355" name="Text Box 15"/>
          <p:cNvSpPr txBox="1">
            <a:spLocks noChangeArrowheads="1"/>
          </p:cNvSpPr>
          <p:nvPr/>
        </p:nvSpPr>
        <p:spPr bwMode="auto">
          <a:xfrm>
            <a:off x="3529013" y="3860800"/>
            <a:ext cx="2663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4F018F"/>
                </a:solidFill>
              </a:rPr>
              <a:t>RAG </a:t>
            </a:r>
            <a:r>
              <a:rPr lang="hu-HU" b="1">
                <a:solidFill>
                  <a:srgbClr val="4F018F"/>
                </a:solidFill>
                <a:sym typeface="Symbol" pitchFamily="18" charset="2"/>
              </a:rPr>
              <a:t></a:t>
            </a:r>
            <a:r>
              <a:rPr lang="hu-HU" b="1">
                <a:solidFill>
                  <a:srgbClr val="4F018F"/>
                </a:solidFill>
              </a:rPr>
              <a:t>  VDJ </a:t>
            </a:r>
            <a:r>
              <a:rPr lang="hu-HU" sz="1200" b="1">
                <a:solidFill>
                  <a:srgbClr val="4F018F"/>
                </a:solidFill>
              </a:rPr>
              <a:t>(TCR)</a:t>
            </a:r>
            <a:r>
              <a:rPr lang="hu-HU" sz="4400" b="1">
                <a:solidFill>
                  <a:srgbClr val="4F018F"/>
                </a:solidFill>
              </a:rPr>
              <a:t> </a:t>
            </a:r>
          </a:p>
        </p:txBody>
      </p:sp>
      <p:sp>
        <p:nvSpPr>
          <p:cNvPr id="142356" name="AutoShape 16"/>
          <p:cNvSpPr>
            <a:spLocks noChangeArrowheads="1"/>
          </p:cNvSpPr>
          <p:nvPr/>
        </p:nvSpPr>
        <p:spPr bwMode="auto">
          <a:xfrm>
            <a:off x="4608513" y="342900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57" name="AutoShape 17"/>
          <p:cNvSpPr>
            <a:spLocks noChangeArrowheads="1"/>
          </p:cNvSpPr>
          <p:nvPr/>
        </p:nvSpPr>
        <p:spPr bwMode="auto">
          <a:xfrm>
            <a:off x="5976938" y="342900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58" name="Line 18"/>
          <p:cNvSpPr>
            <a:spLocks noChangeShapeType="1"/>
          </p:cNvSpPr>
          <p:nvPr/>
        </p:nvSpPr>
        <p:spPr bwMode="auto">
          <a:xfrm>
            <a:off x="7273925" y="4005263"/>
            <a:ext cx="358775" cy="144462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59" name="Line 19"/>
          <p:cNvSpPr>
            <a:spLocks noChangeShapeType="1"/>
          </p:cNvSpPr>
          <p:nvPr/>
        </p:nvSpPr>
        <p:spPr bwMode="auto">
          <a:xfrm flipV="1">
            <a:off x="7273925" y="3068638"/>
            <a:ext cx="287338" cy="21590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60" name="Text Box 20"/>
          <p:cNvSpPr txBox="1">
            <a:spLocks noChangeArrowheads="1"/>
          </p:cNvSpPr>
          <p:nvPr/>
        </p:nvSpPr>
        <p:spPr bwMode="auto">
          <a:xfrm>
            <a:off x="1873250" y="2420938"/>
            <a:ext cx="576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</a:rPr>
              <a:t>ér</a:t>
            </a:r>
          </a:p>
        </p:txBody>
      </p:sp>
      <p:sp>
        <p:nvSpPr>
          <p:cNvPr id="142361" name="Text Box 21"/>
          <p:cNvSpPr txBox="1">
            <a:spLocks noChangeArrowheads="1"/>
          </p:cNvSpPr>
          <p:nvPr/>
        </p:nvSpPr>
        <p:spPr bwMode="auto">
          <a:xfrm>
            <a:off x="5184775" y="981075"/>
            <a:ext cx="2160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FFFF00"/>
                </a:solidFill>
              </a:rPr>
              <a:t>THYMUS</a:t>
            </a:r>
          </a:p>
        </p:txBody>
      </p:sp>
      <p:sp>
        <p:nvSpPr>
          <p:cNvPr id="142362" name="Text Box 22"/>
          <p:cNvSpPr txBox="1">
            <a:spLocks noChangeArrowheads="1"/>
          </p:cNvSpPr>
          <p:nvPr/>
        </p:nvSpPr>
        <p:spPr bwMode="auto">
          <a:xfrm>
            <a:off x="4356100" y="19161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cortex</a:t>
            </a:r>
          </a:p>
        </p:txBody>
      </p:sp>
      <p:sp>
        <p:nvSpPr>
          <p:cNvPr id="142363" name="Text Box 23"/>
          <p:cNvSpPr txBox="1">
            <a:spLocks noChangeArrowheads="1"/>
          </p:cNvSpPr>
          <p:nvPr/>
        </p:nvSpPr>
        <p:spPr bwMode="auto">
          <a:xfrm>
            <a:off x="6372225" y="18446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medulla</a:t>
            </a:r>
            <a:endParaRPr lang="hu-HU" b="1">
              <a:solidFill>
                <a:srgbClr val="FFFF00"/>
              </a:solidFill>
            </a:endParaRPr>
          </a:p>
        </p:txBody>
      </p:sp>
      <p:sp>
        <p:nvSpPr>
          <p:cNvPr id="142364" name="Line 24"/>
          <p:cNvSpPr>
            <a:spLocks noChangeShapeType="1"/>
          </p:cNvSpPr>
          <p:nvPr/>
        </p:nvSpPr>
        <p:spPr bwMode="auto">
          <a:xfrm flipV="1">
            <a:off x="8281988" y="2060575"/>
            <a:ext cx="287337" cy="215900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65" name="Line 25"/>
          <p:cNvSpPr>
            <a:spLocks noChangeShapeType="1"/>
          </p:cNvSpPr>
          <p:nvPr/>
        </p:nvSpPr>
        <p:spPr bwMode="auto">
          <a:xfrm>
            <a:off x="8497888" y="5157788"/>
            <a:ext cx="358775" cy="144462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66" name="Text Box 26"/>
          <p:cNvSpPr txBox="1">
            <a:spLocks noChangeArrowheads="1"/>
          </p:cNvSpPr>
          <p:nvPr/>
        </p:nvSpPr>
        <p:spPr bwMode="auto">
          <a:xfrm>
            <a:off x="7740650" y="981075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periféria</a:t>
            </a:r>
          </a:p>
        </p:txBody>
      </p:sp>
      <p:sp>
        <p:nvSpPr>
          <p:cNvPr id="142367" name="AutoShape 27"/>
          <p:cNvSpPr>
            <a:spLocks noChangeArrowheads="1"/>
          </p:cNvSpPr>
          <p:nvPr/>
        </p:nvSpPr>
        <p:spPr bwMode="auto">
          <a:xfrm>
            <a:off x="3203575" y="3500438"/>
            <a:ext cx="215900" cy="144462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68" name="AutoShape 28"/>
          <p:cNvSpPr>
            <a:spLocks noChangeArrowheads="1"/>
          </p:cNvSpPr>
          <p:nvPr/>
        </p:nvSpPr>
        <p:spPr bwMode="auto">
          <a:xfrm>
            <a:off x="1285875" y="3429000"/>
            <a:ext cx="215900" cy="144463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69" name="Text Box 29"/>
          <p:cNvSpPr txBox="1">
            <a:spLocks noChangeArrowheads="1"/>
          </p:cNvSpPr>
          <p:nvPr/>
        </p:nvSpPr>
        <p:spPr bwMode="auto">
          <a:xfrm>
            <a:off x="4716463" y="3213100"/>
            <a:ext cx="1260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CD4-/ CD8-</a:t>
            </a:r>
            <a:r>
              <a:rPr lang="hu-HU" sz="1400" b="1"/>
              <a:t>  DN</a:t>
            </a:r>
          </a:p>
        </p:txBody>
      </p:sp>
      <p:sp>
        <p:nvSpPr>
          <p:cNvPr id="142370" name="Text Box 30"/>
          <p:cNvSpPr txBox="1">
            <a:spLocks noChangeArrowheads="1"/>
          </p:cNvSpPr>
          <p:nvPr/>
        </p:nvSpPr>
        <p:spPr bwMode="auto">
          <a:xfrm>
            <a:off x="6156325" y="3284538"/>
            <a:ext cx="1260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/>
              <a:t>CD4+/ CD8+</a:t>
            </a:r>
            <a:r>
              <a:rPr lang="hu-HU" sz="1400" b="1"/>
              <a:t>  DP</a:t>
            </a:r>
          </a:p>
        </p:txBody>
      </p:sp>
      <p:sp>
        <p:nvSpPr>
          <p:cNvPr id="142371" name="Arc 31"/>
          <p:cNvSpPr>
            <a:spLocks/>
          </p:cNvSpPr>
          <p:nvPr/>
        </p:nvSpPr>
        <p:spPr bwMode="auto">
          <a:xfrm rot="1840432">
            <a:off x="6948488" y="3068638"/>
            <a:ext cx="1008062" cy="1079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72" name="Line 32"/>
          <p:cNvSpPr>
            <a:spLocks noChangeShapeType="1"/>
          </p:cNvSpPr>
          <p:nvPr/>
        </p:nvSpPr>
        <p:spPr bwMode="auto">
          <a:xfrm flipV="1">
            <a:off x="7596188" y="4292600"/>
            <a:ext cx="0" cy="1800225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73" name="Text Box 33"/>
          <p:cNvSpPr txBox="1">
            <a:spLocks noChangeArrowheads="1"/>
          </p:cNvSpPr>
          <p:nvPr/>
        </p:nvSpPr>
        <p:spPr bwMode="auto">
          <a:xfrm>
            <a:off x="5652120" y="5085184"/>
            <a:ext cx="2195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9900"/>
                </a:solidFill>
              </a:rPr>
              <a:t>p</a:t>
            </a:r>
            <a:r>
              <a:rPr lang="hu-HU" sz="1600" b="1" dirty="0" smtClean="0">
                <a:solidFill>
                  <a:srgbClr val="FF9900"/>
                </a:solidFill>
              </a:rPr>
              <a:t>ozitív</a:t>
            </a:r>
            <a:r>
              <a:rPr lang="hu-HU" sz="1600" b="1" dirty="0" smtClean="0"/>
              <a:t> </a:t>
            </a:r>
            <a:r>
              <a:rPr lang="hu-HU" sz="1600" b="1" dirty="0">
                <a:solidFill>
                  <a:srgbClr val="FF9900"/>
                </a:solidFill>
              </a:rPr>
              <a:t>szelekció </a:t>
            </a:r>
            <a:r>
              <a:rPr lang="hu-HU" sz="1600" b="1" dirty="0" smtClean="0">
                <a:solidFill>
                  <a:srgbClr val="FF9900"/>
                </a:solidFill>
                <a:sym typeface="Symbol" pitchFamily="18" charset="2"/>
              </a:rPr>
              <a:t> </a:t>
            </a:r>
            <a:r>
              <a:rPr lang="hu-HU" sz="1600" b="1" dirty="0">
                <a:solidFill>
                  <a:srgbClr val="00FF00"/>
                </a:solidFill>
                <a:sym typeface="Symbol" pitchFamily="18" charset="2"/>
              </a:rPr>
              <a:t>negatív szelekció</a:t>
            </a:r>
          </a:p>
        </p:txBody>
      </p:sp>
      <p:sp>
        <p:nvSpPr>
          <p:cNvPr id="142374" name="Line 34"/>
          <p:cNvSpPr>
            <a:spLocks noChangeShapeType="1"/>
          </p:cNvSpPr>
          <p:nvPr/>
        </p:nvSpPr>
        <p:spPr bwMode="auto">
          <a:xfrm>
            <a:off x="5076825" y="4797425"/>
            <a:ext cx="0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75" name="Oval 35"/>
          <p:cNvSpPr>
            <a:spLocks noChangeArrowheads="1"/>
          </p:cNvSpPr>
          <p:nvPr/>
        </p:nvSpPr>
        <p:spPr bwMode="auto">
          <a:xfrm>
            <a:off x="4643438" y="6092825"/>
            <a:ext cx="720725" cy="765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2376" name="Text Box 36"/>
          <p:cNvSpPr txBox="1">
            <a:spLocks noChangeArrowheads="1"/>
          </p:cNvSpPr>
          <p:nvPr/>
        </p:nvSpPr>
        <p:spPr bwMode="auto">
          <a:xfrm>
            <a:off x="4284663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>
                <a:solidFill>
                  <a:schemeClr val="accent2"/>
                </a:solidFill>
                <a:sym typeface="Symbol" pitchFamily="18" charset="2"/>
              </a:rPr>
              <a:t> T</a:t>
            </a:r>
          </a:p>
        </p:txBody>
      </p:sp>
      <p:sp>
        <p:nvSpPr>
          <p:cNvPr id="142377" name="Oval 37"/>
          <p:cNvSpPr>
            <a:spLocks noChangeArrowheads="1"/>
          </p:cNvSpPr>
          <p:nvPr/>
        </p:nvSpPr>
        <p:spPr bwMode="auto">
          <a:xfrm>
            <a:off x="3924300" y="5734050"/>
            <a:ext cx="720725" cy="765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600"/>
              <a:t>NKT</a:t>
            </a:r>
          </a:p>
        </p:txBody>
      </p:sp>
      <p:sp>
        <p:nvSpPr>
          <p:cNvPr id="142378" name="Line 39"/>
          <p:cNvSpPr>
            <a:spLocks noChangeShapeType="1"/>
          </p:cNvSpPr>
          <p:nvPr/>
        </p:nvSpPr>
        <p:spPr bwMode="auto">
          <a:xfrm rot="1418487">
            <a:off x="4787900" y="4797425"/>
            <a:ext cx="0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2379" name="Text Box 15"/>
          <p:cNvSpPr txBox="1">
            <a:spLocks noChangeArrowheads="1"/>
          </p:cNvSpPr>
          <p:nvPr/>
        </p:nvSpPr>
        <p:spPr bwMode="auto">
          <a:xfrm>
            <a:off x="357188" y="1571625"/>
            <a:ext cx="9286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4F018F"/>
                </a:solidFill>
              </a:rPr>
              <a:t>RAG</a:t>
            </a:r>
          </a:p>
          <a:p>
            <a:pPr>
              <a:spcBef>
                <a:spcPct val="50000"/>
              </a:spcBef>
            </a:pPr>
            <a:r>
              <a:rPr lang="hu-HU" sz="2000" b="1">
                <a:solidFill>
                  <a:srgbClr val="4F018F"/>
                </a:solidFill>
              </a:rPr>
              <a:t> VDJ</a:t>
            </a:r>
            <a:r>
              <a:rPr lang="hu-HU" sz="4400" b="1">
                <a:solidFill>
                  <a:srgbClr val="4F018F"/>
                </a:solidFill>
              </a:rPr>
              <a:t> </a:t>
            </a:r>
          </a:p>
        </p:txBody>
      </p:sp>
      <p:sp>
        <p:nvSpPr>
          <p:cNvPr id="142380" name="Lefelé nyíl 39"/>
          <p:cNvSpPr>
            <a:spLocks noChangeArrowheads="1"/>
          </p:cNvSpPr>
          <p:nvPr/>
        </p:nvSpPr>
        <p:spPr bwMode="auto">
          <a:xfrm>
            <a:off x="642938" y="2143125"/>
            <a:ext cx="21431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2381" name="Szövegdoboz 41"/>
          <p:cNvSpPr txBox="1">
            <a:spLocks noChangeArrowheads="1"/>
          </p:cNvSpPr>
          <p:nvPr/>
        </p:nvSpPr>
        <p:spPr bwMode="auto">
          <a:xfrm>
            <a:off x="6357938" y="3000375"/>
            <a:ext cx="733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/>
              <a:t>TCR+</a:t>
            </a:r>
            <a:endParaRPr lang="en-US" sz="1600" b="1"/>
          </a:p>
        </p:txBody>
      </p:sp>
      <p:sp>
        <p:nvSpPr>
          <p:cNvPr id="42" name="Felfelé nyíl 41"/>
          <p:cNvSpPr/>
          <p:nvPr/>
        </p:nvSpPr>
        <p:spPr bwMode="auto">
          <a:xfrm>
            <a:off x="6732240" y="4077072"/>
            <a:ext cx="216024" cy="792088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304800"/>
            <a:ext cx="825976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62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4400">
              <a:solidFill>
                <a:srgbClr val="000000"/>
              </a:solidFill>
            </a:endParaRPr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0" y="1857375"/>
            <a:ext cx="9715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1.T sejt ontogenezis (</a:t>
            </a:r>
            <a:r>
              <a:rPr lang="hu-HU" sz="3600" b="1" i="1">
                <a:solidFill>
                  <a:srgbClr val="0033CC"/>
                </a:solidFill>
              </a:rPr>
              <a:t>thymus</a:t>
            </a:r>
            <a:r>
              <a:rPr lang="hu-HU" sz="3600" b="1">
                <a:solidFill>
                  <a:srgbClr val="0033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FF0000"/>
                </a:solidFill>
              </a:rPr>
              <a:t>2. T sejt aktiváció (</a:t>
            </a:r>
            <a:r>
              <a:rPr lang="hu-HU" sz="3600" b="1" i="1">
                <a:solidFill>
                  <a:srgbClr val="FF0000"/>
                </a:solidFill>
              </a:rPr>
              <a:t>szekunder nyirokszervek</a:t>
            </a:r>
            <a:r>
              <a:rPr lang="hu-HU" sz="3600" b="1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3. T sejtek típusok és működésük  (</a:t>
            </a:r>
            <a:r>
              <a:rPr lang="hu-HU" sz="3600" b="1" i="1">
                <a:solidFill>
                  <a:srgbClr val="0033CC"/>
                </a:solidFill>
              </a:rPr>
              <a:t>szövetek</a:t>
            </a:r>
            <a:r>
              <a:rPr lang="hu-HU" sz="3600" b="1">
                <a:solidFill>
                  <a:srgbClr val="0033CC"/>
                </a:solidFill>
              </a:rPr>
              <a:t>)</a:t>
            </a:r>
            <a:r>
              <a:rPr lang="hu-HU" sz="3600" b="1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4495800" y="228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T-sejt aktiválódás</a:t>
            </a:r>
            <a:endParaRPr lang="en-US" sz="3200"/>
          </a:p>
        </p:txBody>
      </p:sp>
      <p:grpSp>
        <p:nvGrpSpPr>
          <p:cNvPr id="145411" name="Group 4"/>
          <p:cNvGrpSpPr>
            <a:grpSpLocks/>
          </p:cNvGrpSpPr>
          <p:nvPr/>
        </p:nvGrpSpPr>
        <p:grpSpPr bwMode="auto">
          <a:xfrm>
            <a:off x="304800" y="809625"/>
            <a:ext cx="8534400" cy="5238750"/>
            <a:chOff x="192" y="510"/>
            <a:chExt cx="5376" cy="3300"/>
          </a:xfrm>
        </p:grpSpPr>
        <p:pic>
          <p:nvPicPr>
            <p:cNvPr id="1454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510"/>
              <a:ext cx="5376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416" name="Rectangle 6"/>
            <p:cNvSpPr>
              <a:spLocks noChangeArrowheads="1"/>
            </p:cNvSpPr>
            <p:nvPr/>
          </p:nvSpPr>
          <p:spPr bwMode="auto">
            <a:xfrm>
              <a:off x="192" y="528"/>
              <a:ext cx="52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45412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Comic Sans MS" pitchFamily="66" charset="0"/>
              </a:rPr>
              <a:t>T-sejt érés</a:t>
            </a:r>
            <a:endParaRPr lang="en-US"/>
          </a:p>
        </p:txBody>
      </p:sp>
      <p:sp>
        <p:nvSpPr>
          <p:cNvPr id="145413" name="Text Box 8"/>
          <p:cNvSpPr txBox="1">
            <a:spLocks noChangeArrowheads="1"/>
          </p:cNvSpPr>
          <p:nvPr/>
        </p:nvSpPr>
        <p:spPr bwMode="auto">
          <a:xfrm>
            <a:off x="51816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Antigén - függő</a:t>
            </a:r>
          </a:p>
        </p:txBody>
      </p:sp>
      <p:sp>
        <p:nvSpPr>
          <p:cNvPr id="145414" name="Text Box 8"/>
          <p:cNvSpPr txBox="1">
            <a:spLocks noChangeArrowheads="1"/>
          </p:cNvSpPr>
          <p:nvPr/>
        </p:nvSpPr>
        <p:spPr bwMode="auto">
          <a:xfrm>
            <a:off x="714375" y="857250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Antigén – függ</a:t>
            </a:r>
            <a:r>
              <a:rPr lang="hu-HU">
                <a:solidFill>
                  <a:srgbClr val="FF0000"/>
                </a:solidFill>
                <a:latin typeface="Comic Sans MS" pitchFamily="66" charset="0"/>
              </a:rPr>
              <a:t>etlen </a:t>
            </a:r>
            <a:r>
              <a:rPr lang="hu-HU" sz="1600">
                <a:solidFill>
                  <a:srgbClr val="FF0000"/>
                </a:solidFill>
                <a:latin typeface="Comic Sans MS" pitchFamily="66" charset="0"/>
              </a:rPr>
              <a:t>(kivétel: neg. szelekció)</a:t>
            </a: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5"/>
          <p:cNvSpPr txBox="1">
            <a:spLocks noChangeArrowheads="1"/>
          </p:cNvSpPr>
          <p:nvPr/>
        </p:nvSpPr>
        <p:spPr bwMode="auto">
          <a:xfrm>
            <a:off x="107950" y="50800"/>
            <a:ext cx="892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T lymphocytes during HIV infection</a:t>
            </a:r>
          </a:p>
        </p:txBody>
      </p:sp>
      <p:pic>
        <p:nvPicPr>
          <p:cNvPr id="128003" name="Picture 7" descr="hiv_time_cour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57225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5003800" y="6453188"/>
            <a:ext cx="33258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000">
                <a:solidFill>
                  <a:srgbClr val="578963"/>
                </a:solidFill>
                <a:latin typeface="Comic Sans MS" pitchFamily="66" charset="0"/>
              </a:rPr>
              <a:t>pathmicro.med.sc.edu/lecture/hiv_time_course2.jpg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00938" y="3786188"/>
            <a:ext cx="10652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HIV szám</a:t>
            </a:r>
            <a:endParaRPr lang="en-US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4921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A T-SEJT AKTIVÁCIÓHOZ EGYIDEJŰLEG TÖBB SZIGNÁL IS SZÜKSÉGES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T-cell regulation by CD28 and CTLA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9216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07950" y="112713"/>
            <a:ext cx="89281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T lymphocyta aktiváció</a:t>
            </a:r>
            <a:endParaRPr lang="en-US" sz="3600" b="1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913188" y="6351588"/>
            <a:ext cx="4475162" cy="317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bIns="88872" anchor="ctr">
            <a:spAutoFit/>
          </a:bodyPr>
          <a:lstStyle/>
          <a:p>
            <a:pPr algn="r"/>
            <a:r>
              <a:rPr lang="hu-HU" sz="1200" b="1" i="1">
                <a:solidFill>
                  <a:srgbClr val="578963"/>
                </a:solidFill>
                <a:latin typeface="Comic Sans MS" pitchFamily="66" charset="0"/>
              </a:rPr>
              <a:t>Nature Reviews Immunology </a:t>
            </a:r>
            <a:r>
              <a:rPr lang="hu-HU" sz="1200" b="1">
                <a:solidFill>
                  <a:srgbClr val="578963"/>
                </a:solidFill>
                <a:latin typeface="Comic Sans MS" pitchFamily="66" charset="0"/>
              </a:rPr>
              <a:t>1</a:t>
            </a:r>
            <a:r>
              <a:rPr lang="hu-HU" sz="1200">
                <a:solidFill>
                  <a:srgbClr val="578963"/>
                </a:solidFill>
                <a:latin typeface="Comic Sans MS" pitchFamily="66" charset="0"/>
              </a:rPr>
              <a:t>, </a:t>
            </a:r>
            <a:r>
              <a:rPr lang="hu-HU" sz="1200" b="1">
                <a:solidFill>
                  <a:srgbClr val="578963"/>
                </a:solidFill>
                <a:latin typeface="Comic Sans MS" pitchFamily="66" charset="0"/>
              </a:rPr>
              <a:t>220-228</a:t>
            </a:r>
            <a:r>
              <a:rPr lang="hu-HU" sz="1200">
                <a:solidFill>
                  <a:srgbClr val="578963"/>
                </a:solidFill>
                <a:latin typeface="Comic Sans MS" pitchFamily="66" charset="0"/>
              </a:rPr>
              <a:t> </a:t>
            </a:r>
            <a:r>
              <a:rPr lang="hu-HU" sz="1200" b="1">
                <a:solidFill>
                  <a:srgbClr val="578963"/>
                </a:solidFill>
                <a:latin typeface="Comic Sans MS" pitchFamily="66" charset="0"/>
              </a:rPr>
              <a:t>(December 2001)</a:t>
            </a:r>
          </a:p>
        </p:txBody>
      </p:sp>
      <p:sp>
        <p:nvSpPr>
          <p:cNvPr id="147461" name="Szövegdoboz 4"/>
          <p:cNvSpPr txBox="1">
            <a:spLocks noChangeArrowheads="1"/>
          </p:cNvSpPr>
          <p:nvPr/>
        </p:nvSpPr>
        <p:spPr bwMode="auto">
          <a:xfrm>
            <a:off x="857250" y="6215063"/>
            <a:ext cx="1649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 dirty="0"/>
              <a:t>CD80/86= B7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32240" y="2852936"/>
            <a:ext cx="526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Diagonal Stripe 2"/>
          <p:cNvSpPr/>
          <p:nvPr/>
        </p:nvSpPr>
        <p:spPr bwMode="auto">
          <a:xfrm>
            <a:off x="7452320" y="3501008"/>
            <a:ext cx="72008" cy="432048"/>
          </a:xfrm>
          <a:prstGeom prst="diagStrip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tabLst/>
            </a:pPr>
            <a:endParaRPr kumimoji="1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biosciences.com/images/TCRsignaling6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416824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148483" name="Picture 2" descr="T-cell regulation by CD28 and CTLA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346" r="40945" b="38931"/>
          <a:stretch>
            <a:fillRect/>
          </a:stretch>
        </p:blipFill>
        <p:spPr>
          <a:xfrm>
            <a:off x="428625" y="0"/>
            <a:ext cx="5072063" cy="6599238"/>
          </a:xfrm>
          <a:noFill/>
        </p:spPr>
      </p:pic>
      <p:sp>
        <p:nvSpPr>
          <p:cNvPr id="5" name="Lekerekített téglalap 4"/>
          <p:cNvSpPr/>
          <p:nvPr/>
        </p:nvSpPr>
        <p:spPr bwMode="auto">
          <a:xfrm>
            <a:off x="428625" y="285750"/>
            <a:ext cx="357188" cy="192881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kumimoji="1" lang="en-US" sz="2800"/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428625" y="4286250"/>
            <a:ext cx="357188" cy="1928813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kumimoji="1" lang="en-US" sz="2800"/>
          </a:p>
        </p:txBody>
      </p:sp>
      <p:sp>
        <p:nvSpPr>
          <p:cNvPr id="148486" name="Szövegdoboz 6"/>
          <p:cNvSpPr txBox="1">
            <a:spLocks noChangeArrowheads="1"/>
          </p:cNvSpPr>
          <p:nvPr/>
        </p:nvSpPr>
        <p:spPr bwMode="auto">
          <a:xfrm>
            <a:off x="3571875" y="428625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1</a:t>
            </a:r>
            <a:endParaRPr lang="en-US" b="1"/>
          </a:p>
        </p:txBody>
      </p:sp>
      <p:sp>
        <p:nvSpPr>
          <p:cNvPr id="148487" name="Szövegdoboz 7"/>
          <p:cNvSpPr txBox="1">
            <a:spLocks noChangeArrowheads="1"/>
          </p:cNvSpPr>
          <p:nvPr/>
        </p:nvSpPr>
        <p:spPr bwMode="auto">
          <a:xfrm>
            <a:off x="2143125" y="45720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2</a:t>
            </a:r>
            <a:endParaRPr lang="en-US" b="1"/>
          </a:p>
        </p:txBody>
      </p:sp>
      <p:sp>
        <p:nvSpPr>
          <p:cNvPr id="148488" name="Szövegdoboz 8"/>
          <p:cNvSpPr txBox="1">
            <a:spLocks noChangeArrowheads="1"/>
          </p:cNvSpPr>
          <p:nvPr/>
        </p:nvSpPr>
        <p:spPr bwMode="auto">
          <a:xfrm>
            <a:off x="5786438" y="1285875"/>
            <a:ext cx="2176462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Signal 1:  c-jun</a:t>
            </a:r>
            <a:endParaRPr lang="en-US" b="1"/>
          </a:p>
        </p:txBody>
      </p:sp>
      <p:sp>
        <p:nvSpPr>
          <p:cNvPr id="148489" name="Szövegdoboz 9"/>
          <p:cNvSpPr txBox="1">
            <a:spLocks noChangeArrowheads="1"/>
          </p:cNvSpPr>
          <p:nvPr/>
        </p:nvSpPr>
        <p:spPr bwMode="auto">
          <a:xfrm>
            <a:off x="5857875" y="2071688"/>
            <a:ext cx="2108200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Signal 2:  c-fos</a:t>
            </a:r>
            <a:endParaRPr lang="en-US" b="1"/>
          </a:p>
        </p:txBody>
      </p:sp>
      <p:sp>
        <p:nvSpPr>
          <p:cNvPr id="11" name="Szövegdoboz 10"/>
          <p:cNvSpPr txBox="1">
            <a:spLocks noChangeArrowheads="1"/>
          </p:cNvSpPr>
          <p:nvPr/>
        </p:nvSpPr>
        <p:spPr bwMode="auto">
          <a:xfrm>
            <a:off x="5572125" y="4857750"/>
            <a:ext cx="323215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/>
              <a:t>c-jun + c-fos = AP-1</a:t>
            </a:r>
            <a:endParaRPr lang="en-US" sz="2800" b="1"/>
          </a:p>
        </p:txBody>
      </p:sp>
      <p:sp>
        <p:nvSpPr>
          <p:cNvPr id="12" name="Szövegdoboz 11"/>
          <p:cNvSpPr txBox="1">
            <a:spLocks noChangeArrowheads="1"/>
          </p:cNvSpPr>
          <p:nvPr/>
        </p:nvSpPr>
        <p:spPr bwMode="auto">
          <a:xfrm>
            <a:off x="428625" y="214313"/>
            <a:ext cx="8358188" cy="2928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6000" b="1"/>
              <a:t>AP-1:  </a:t>
            </a:r>
          </a:p>
          <a:p>
            <a:pPr algn="ctr"/>
            <a:r>
              <a:rPr lang="hu-HU" sz="6000" b="1"/>
              <a:t>IL-2 gén egyik </a:t>
            </a:r>
          </a:p>
          <a:p>
            <a:pPr algn="ctr"/>
            <a:r>
              <a:rPr lang="hu-HU" sz="6000" b="1"/>
              <a:t>transzkripciós faktora</a:t>
            </a:r>
            <a:endParaRPr lang="en-US" sz="6000" b="1"/>
          </a:p>
        </p:txBody>
      </p:sp>
      <p:cxnSp>
        <p:nvCxnSpPr>
          <p:cNvPr id="148492" name="Egyenes összekötő nyíllal 13"/>
          <p:cNvCxnSpPr>
            <a:cxnSpLocks noChangeShapeType="1"/>
            <a:stCxn id="148486" idx="2"/>
            <a:endCxn id="148486" idx="2"/>
          </p:cNvCxnSpPr>
          <p:nvPr/>
        </p:nvCxnSpPr>
        <p:spPr bwMode="auto">
          <a:xfrm rot="5400000">
            <a:off x="3741738" y="4748213"/>
            <a:ext cx="1587" cy="158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8493" name="Egyenes összekötő nyíllal 15"/>
          <p:cNvCxnSpPr>
            <a:cxnSpLocks noChangeShapeType="1"/>
          </p:cNvCxnSpPr>
          <p:nvPr/>
        </p:nvCxnSpPr>
        <p:spPr bwMode="auto">
          <a:xfrm rot="10800000">
            <a:off x="857250" y="4714875"/>
            <a:ext cx="3214688" cy="714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8494" name="Egyenes összekötő nyíllal 17"/>
          <p:cNvCxnSpPr>
            <a:cxnSpLocks noChangeShapeType="1"/>
          </p:cNvCxnSpPr>
          <p:nvPr/>
        </p:nvCxnSpPr>
        <p:spPr bwMode="auto">
          <a:xfrm rot="5400000">
            <a:off x="3285332" y="4715669"/>
            <a:ext cx="430212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8495" name="Egyenes összekötő nyíllal 19"/>
          <p:cNvCxnSpPr>
            <a:cxnSpLocks noChangeShapeType="1"/>
          </p:cNvCxnSpPr>
          <p:nvPr/>
        </p:nvCxnSpPr>
        <p:spPr bwMode="auto">
          <a:xfrm rot="5400000">
            <a:off x="2285207" y="5001419"/>
            <a:ext cx="430212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1676400" y="3657600"/>
            <a:ext cx="4953000" cy="2514600"/>
          </a:xfrm>
          <a:custGeom>
            <a:avLst/>
            <a:gdLst>
              <a:gd name="T0" fmla="*/ 2147483647 w 1333"/>
              <a:gd name="T1" fmla="*/ 2147483647 h 648"/>
              <a:gd name="T2" fmla="*/ 2147483647 w 1333"/>
              <a:gd name="T3" fmla="*/ 2147483647 h 648"/>
              <a:gd name="T4" fmla="*/ 2147483647 w 1333"/>
              <a:gd name="T5" fmla="*/ 2147483647 h 648"/>
              <a:gd name="T6" fmla="*/ 2147483647 w 1333"/>
              <a:gd name="T7" fmla="*/ 2147483647 h 648"/>
              <a:gd name="T8" fmla="*/ 2147483647 w 1333"/>
              <a:gd name="T9" fmla="*/ 0 h 648"/>
              <a:gd name="T10" fmla="*/ 2147483647 w 1333"/>
              <a:gd name="T11" fmla="*/ 2147483647 h 648"/>
              <a:gd name="T12" fmla="*/ 2147483647 w 1333"/>
              <a:gd name="T13" fmla="*/ 2147483647 h 648"/>
              <a:gd name="T14" fmla="*/ 2147483647 w 1333"/>
              <a:gd name="T15" fmla="*/ 2147483647 h 648"/>
              <a:gd name="T16" fmla="*/ 2147483647 w 1333"/>
              <a:gd name="T17" fmla="*/ 2147483647 h 648"/>
              <a:gd name="T18" fmla="*/ 2147483647 w 1333"/>
              <a:gd name="T19" fmla="*/ 2147483647 h 648"/>
              <a:gd name="T20" fmla="*/ 2147483647 w 1333"/>
              <a:gd name="T21" fmla="*/ 2147483647 h 648"/>
              <a:gd name="T22" fmla="*/ 2147483647 w 1333"/>
              <a:gd name="T23" fmla="*/ 2147483647 h 648"/>
              <a:gd name="T24" fmla="*/ 2147483647 w 1333"/>
              <a:gd name="T25" fmla="*/ 2147483647 h 648"/>
              <a:gd name="T26" fmla="*/ 2147483647 w 1333"/>
              <a:gd name="T27" fmla="*/ 2147483647 h 648"/>
              <a:gd name="T28" fmla="*/ 2147483647 w 1333"/>
              <a:gd name="T29" fmla="*/ 2147483647 h 648"/>
              <a:gd name="T30" fmla="*/ 2147483647 w 1333"/>
              <a:gd name="T31" fmla="*/ 2147483647 h 648"/>
              <a:gd name="T32" fmla="*/ 2147483647 w 1333"/>
              <a:gd name="T33" fmla="*/ 2147483647 h 648"/>
              <a:gd name="T34" fmla="*/ 0 w 1333"/>
              <a:gd name="T35" fmla="*/ 2147483647 h 648"/>
              <a:gd name="T36" fmla="*/ 2147483647 w 1333"/>
              <a:gd name="T37" fmla="*/ 2147483647 h 6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3"/>
              <a:gd name="T58" fmla="*/ 0 h 648"/>
              <a:gd name="T59" fmla="*/ 1333 w 1333"/>
              <a:gd name="T60" fmla="*/ 648 h 6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3" h="648">
                <a:moveTo>
                  <a:pt x="24" y="336"/>
                </a:moveTo>
                <a:cubicBezTo>
                  <a:pt x="163" y="382"/>
                  <a:pt x="373" y="323"/>
                  <a:pt x="480" y="216"/>
                </a:cubicBezTo>
                <a:cubicBezTo>
                  <a:pt x="554" y="142"/>
                  <a:pt x="556" y="134"/>
                  <a:pt x="648" y="72"/>
                </a:cubicBezTo>
                <a:cubicBezTo>
                  <a:pt x="686" y="47"/>
                  <a:pt x="724" y="36"/>
                  <a:pt x="768" y="24"/>
                </a:cubicBezTo>
                <a:cubicBezTo>
                  <a:pt x="800" y="15"/>
                  <a:pt x="864" y="0"/>
                  <a:pt x="864" y="0"/>
                </a:cubicBezTo>
                <a:cubicBezTo>
                  <a:pt x="936" y="4"/>
                  <a:pt x="1008" y="5"/>
                  <a:pt x="1080" y="12"/>
                </a:cubicBezTo>
                <a:cubicBezTo>
                  <a:pt x="1096" y="13"/>
                  <a:pt x="1115" y="14"/>
                  <a:pt x="1128" y="24"/>
                </a:cubicBezTo>
                <a:cubicBezTo>
                  <a:pt x="1153" y="43"/>
                  <a:pt x="1166" y="74"/>
                  <a:pt x="1188" y="96"/>
                </a:cubicBezTo>
                <a:cubicBezTo>
                  <a:pt x="1214" y="122"/>
                  <a:pt x="1246" y="142"/>
                  <a:pt x="1272" y="168"/>
                </a:cubicBezTo>
                <a:cubicBezTo>
                  <a:pt x="1291" y="217"/>
                  <a:pt x="1316" y="263"/>
                  <a:pt x="1332" y="312"/>
                </a:cubicBezTo>
                <a:cubicBezTo>
                  <a:pt x="1328" y="380"/>
                  <a:pt x="1333" y="449"/>
                  <a:pt x="1320" y="516"/>
                </a:cubicBezTo>
                <a:cubicBezTo>
                  <a:pt x="1304" y="599"/>
                  <a:pt x="1156" y="637"/>
                  <a:pt x="1092" y="648"/>
                </a:cubicBezTo>
                <a:cubicBezTo>
                  <a:pt x="928" y="644"/>
                  <a:pt x="764" y="647"/>
                  <a:pt x="600" y="636"/>
                </a:cubicBezTo>
                <a:cubicBezTo>
                  <a:pt x="586" y="635"/>
                  <a:pt x="577" y="618"/>
                  <a:pt x="564" y="612"/>
                </a:cubicBezTo>
                <a:cubicBezTo>
                  <a:pt x="538" y="601"/>
                  <a:pt x="447" y="589"/>
                  <a:pt x="432" y="588"/>
                </a:cubicBezTo>
                <a:cubicBezTo>
                  <a:pt x="316" y="582"/>
                  <a:pt x="200" y="580"/>
                  <a:pt x="84" y="576"/>
                </a:cubicBezTo>
                <a:cubicBezTo>
                  <a:pt x="72" y="568"/>
                  <a:pt x="57" y="563"/>
                  <a:pt x="48" y="552"/>
                </a:cubicBezTo>
                <a:cubicBezTo>
                  <a:pt x="29" y="530"/>
                  <a:pt x="0" y="480"/>
                  <a:pt x="0" y="480"/>
                </a:cubicBezTo>
                <a:cubicBezTo>
                  <a:pt x="14" y="368"/>
                  <a:pt x="4" y="415"/>
                  <a:pt x="24" y="336"/>
                </a:cubicBezTo>
                <a:close/>
              </a:path>
            </a:pathLst>
          </a:custGeom>
          <a:gradFill rotWithShape="1">
            <a:gsLst>
              <a:gs pos="0">
                <a:srgbClr val="FFFF00">
                  <a:alpha val="81000"/>
                </a:srgbClr>
              </a:gs>
              <a:gs pos="100000">
                <a:srgbClr val="FF9900">
                  <a:alpha val="75000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9507" name="Oval 3"/>
          <p:cNvSpPr>
            <a:spLocks noChangeArrowheads="1"/>
          </p:cNvSpPr>
          <p:nvPr/>
        </p:nvSpPr>
        <p:spPr bwMode="auto">
          <a:xfrm>
            <a:off x="3563938" y="4221163"/>
            <a:ext cx="2293937" cy="1676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0E2A4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858000" y="33528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IL-2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419600" y="3124200"/>
            <a:ext cx="457200" cy="238125"/>
          </a:xfrm>
          <a:custGeom>
            <a:avLst/>
            <a:gdLst>
              <a:gd name="T0" fmla="*/ 0 w 288"/>
              <a:gd name="T1" fmla="*/ 2147483647 h 150"/>
              <a:gd name="T2" fmla="*/ 2147483647 w 288"/>
              <a:gd name="T3" fmla="*/ 2147483647 h 150"/>
              <a:gd name="T4" fmla="*/ 2147483647 w 288"/>
              <a:gd name="T5" fmla="*/ 0 h 150"/>
              <a:gd name="T6" fmla="*/ 0 60000 65536"/>
              <a:gd name="T7" fmla="*/ 0 60000 65536"/>
              <a:gd name="T8" fmla="*/ 0 60000 65536"/>
              <a:gd name="T9" fmla="*/ 0 w 288"/>
              <a:gd name="T10" fmla="*/ 0 h 150"/>
              <a:gd name="T11" fmla="*/ 288 w 288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50">
                <a:moveTo>
                  <a:pt x="0" y="96"/>
                </a:moveTo>
                <a:cubicBezTo>
                  <a:pt x="81" y="150"/>
                  <a:pt x="98" y="130"/>
                  <a:pt x="216" y="120"/>
                </a:cubicBezTo>
                <a:cubicBezTo>
                  <a:pt x="243" y="80"/>
                  <a:pt x="288" y="52"/>
                  <a:pt x="288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>
            <a:off x="4724400" y="3352800"/>
            <a:ext cx="76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6553200" y="4495800"/>
            <a:ext cx="1143000" cy="609600"/>
          </a:xfrm>
          <a:prstGeom prst="curvedUpArrow">
            <a:avLst>
              <a:gd name="adj1" fmla="val 37500"/>
              <a:gd name="adj2" fmla="val 75000"/>
              <a:gd name="adj3" fmla="val 3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9512" name="AutoShape 8"/>
          <p:cNvSpPr>
            <a:spLocks noChangeArrowheads="1"/>
          </p:cNvSpPr>
          <p:nvPr/>
        </p:nvSpPr>
        <p:spPr bwMode="auto">
          <a:xfrm rot="5595430">
            <a:off x="4714875" y="-352425"/>
            <a:ext cx="2743200" cy="3505200"/>
          </a:xfrm>
          <a:prstGeom prst="curvedRightArrow">
            <a:avLst>
              <a:gd name="adj1" fmla="val 25556"/>
              <a:gd name="adj2" fmla="val 51111"/>
              <a:gd name="adj3" fmla="val 3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04800" y="990600"/>
            <a:ext cx="3962400" cy="15541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solidFill>
                  <a:srgbClr val="FFFF00"/>
                </a:solidFill>
              </a:rPr>
              <a:t>Az </a:t>
            </a:r>
            <a:r>
              <a:rPr lang="en-US" sz="3200" b="1">
                <a:solidFill>
                  <a:srgbClr val="FFFF00"/>
                </a:solidFill>
              </a:rPr>
              <a:t>IL-2 </a:t>
            </a:r>
            <a:r>
              <a:rPr lang="hu-HU" sz="3200" b="1">
                <a:solidFill>
                  <a:srgbClr val="FFFF00"/>
                </a:solidFill>
              </a:rPr>
              <a:t>autokrin T sejt növekedési faktor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352800" y="3429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IL-2 R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92138" y="1285875"/>
          <a:ext cx="7716837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Image" r:id="rId4" imgW="5130159" imgH="3466667" progId="">
                  <p:embed/>
                </p:oleObj>
              </mc:Choice>
              <mc:Fallback>
                <p:oleObj name="Image" r:id="rId4" imgW="5130159" imgH="346666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85875"/>
                        <a:ext cx="7716837" cy="521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000250" y="0"/>
            <a:ext cx="5257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4400">
              <a:solidFill>
                <a:srgbClr val="0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00250" y="214313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b="1">
                <a:solidFill>
                  <a:srgbClr val="3333CC"/>
                </a:solidFill>
              </a:rPr>
              <a:t>KLÓNSZELEKCIÓ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96975"/>
            <a:ext cx="9144000" cy="46624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6"/>
          <p:cNvSpPr>
            <a:spLocks noChangeArrowheads="1"/>
          </p:cNvSpPr>
          <p:nvPr/>
        </p:nvSpPr>
        <p:spPr bwMode="auto">
          <a:xfrm>
            <a:off x="4859338" y="4508500"/>
            <a:ext cx="2233612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4400">
              <a:solidFill>
                <a:srgbClr val="3333CC"/>
              </a:solidFill>
            </a:endParaRPr>
          </a:p>
        </p:txBody>
      </p:sp>
      <p:sp>
        <p:nvSpPr>
          <p:cNvPr id="12292" name="AutoShape 34"/>
          <p:cNvSpPr>
            <a:spLocks noChangeArrowheads="1"/>
          </p:cNvSpPr>
          <p:nvPr/>
        </p:nvSpPr>
        <p:spPr bwMode="auto">
          <a:xfrm>
            <a:off x="1331913" y="3716338"/>
            <a:ext cx="1295400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/>
          </p:nvPr>
        </p:nvGraphicFramePr>
        <p:xfrm>
          <a:off x="1403350" y="620713"/>
          <a:ext cx="6264275" cy="275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9" name="Image" r:id="rId4" imgW="8234381" imgH="3621603" progId="">
                  <p:embed/>
                </p:oleObj>
              </mc:Choice>
              <mc:Fallback>
                <p:oleObj name="Image" r:id="rId4" imgW="8234381" imgH="362160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713"/>
                        <a:ext cx="6264275" cy="275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516688" y="188913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FFFFFF"/>
                </a:solidFill>
              </a:rPr>
              <a:t>foszfatáz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932363" y="1889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FFFF"/>
                </a:solidFill>
              </a:rPr>
              <a:t>ko-receptor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067175" y="1889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FFFFFF"/>
                </a:solidFill>
              </a:rPr>
              <a:t>TCR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3203575" y="29972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 flipH="1">
            <a:off x="5724525" y="29241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>
            <a:off x="4787900" y="31416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1547813" y="37163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rgbClr val="3333CC"/>
                </a:solidFill>
              </a:rPr>
              <a:t>PLC</a:t>
            </a:r>
            <a:r>
              <a:rPr lang="hu-HU" b="1">
                <a:solidFill>
                  <a:srgbClr val="3333CC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55650" y="4652963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 b="1">
                <a:solidFill>
                  <a:srgbClr val="FFFFFF"/>
                </a:solidFill>
              </a:rPr>
              <a:t>DAG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2555875" y="458152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 b="1">
                <a:solidFill>
                  <a:srgbClr val="FFFFFF"/>
                </a:solidFill>
              </a:rPr>
              <a:t>IP3 </a:t>
            </a:r>
            <a:r>
              <a:rPr lang="hu-HU" sz="1800">
                <a:solidFill>
                  <a:srgbClr val="FFFFFF"/>
                </a:solidFill>
              </a:rPr>
              <a:t>→Ca →calcineurin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5003800" y="4581525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rgbClr val="3333CC"/>
                </a:solidFill>
              </a:rPr>
              <a:t>Ras</a:t>
            </a:r>
            <a:r>
              <a:rPr lang="hu-HU" b="1">
                <a:solidFill>
                  <a:srgbClr val="3333CC"/>
                </a:solidFill>
                <a:cs typeface="Times New Roman" pitchFamily="18" charset="0"/>
              </a:rPr>
              <a:t>→</a:t>
            </a:r>
            <a:r>
              <a:rPr lang="hu-HU" b="1">
                <a:solidFill>
                  <a:srgbClr val="3333CC"/>
                </a:solidFill>
              </a:rPr>
              <a:t> MAPK</a:t>
            </a:r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684213" y="5157788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>
                <a:solidFill>
                  <a:srgbClr val="FFFFFF"/>
                </a:solidFill>
              </a:rPr>
              <a:t>PKC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11188" y="573405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>
                <a:solidFill>
                  <a:srgbClr val="FFFFFF"/>
                </a:solidFill>
              </a:rPr>
              <a:t>NF</a:t>
            </a:r>
            <a:r>
              <a:rPr lang="hu-HU">
                <a:solidFill>
                  <a:srgbClr val="FFFFFF"/>
                </a:solidFill>
                <a:sym typeface="Symbol" pitchFamily="18" charset="2"/>
              </a:rPr>
              <a:t>B</a:t>
            </a:r>
          </a:p>
        </p:txBody>
      </p:sp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2411413" y="58054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>
                <a:solidFill>
                  <a:srgbClr val="FFFFFF"/>
                </a:solidFill>
              </a:rPr>
              <a:t>NFAT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5795962" y="5805488"/>
            <a:ext cx="3024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b="1" dirty="0" smtClean="0">
                <a:solidFill>
                  <a:srgbClr val="FFFF00"/>
                </a:solidFill>
              </a:rPr>
              <a:t>AP1</a:t>
            </a:r>
            <a:r>
              <a:rPr lang="hu-HU" dirty="0" smtClean="0">
                <a:solidFill>
                  <a:srgbClr val="FFFFFF"/>
                </a:solidFill>
              </a:rPr>
              <a:t> (</a:t>
            </a:r>
            <a:r>
              <a:rPr lang="hu-HU" dirty="0" err="1" smtClean="0">
                <a:solidFill>
                  <a:srgbClr val="FFFFFF"/>
                </a:solidFill>
              </a:rPr>
              <a:t>c-jun</a:t>
            </a:r>
            <a:r>
              <a:rPr lang="hu-HU" dirty="0" smtClean="0">
                <a:solidFill>
                  <a:srgbClr val="FFFFFF"/>
                </a:solidFill>
              </a:rPr>
              <a:t>+</a:t>
            </a:r>
            <a:r>
              <a:rPr lang="hu-HU" dirty="0" err="1" smtClean="0">
                <a:solidFill>
                  <a:srgbClr val="FFFFFF"/>
                </a:solidFill>
              </a:rPr>
              <a:t>c-fos</a:t>
            </a:r>
            <a:r>
              <a:rPr lang="hu-HU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6443663" y="5157788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3203575" y="5300663"/>
            <a:ext cx="0" cy="3603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09" name="Line 22"/>
          <p:cNvSpPr>
            <a:spLocks noChangeShapeType="1"/>
          </p:cNvSpPr>
          <p:nvPr/>
        </p:nvSpPr>
        <p:spPr bwMode="auto">
          <a:xfrm>
            <a:off x="1042988" y="5589588"/>
            <a:ext cx="0" cy="1444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10" name="Line 23"/>
          <p:cNvSpPr>
            <a:spLocks noChangeShapeType="1"/>
          </p:cNvSpPr>
          <p:nvPr/>
        </p:nvSpPr>
        <p:spPr bwMode="auto">
          <a:xfrm flipH="1">
            <a:off x="1258888" y="4292600"/>
            <a:ext cx="649287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11" name="Line 24"/>
          <p:cNvSpPr>
            <a:spLocks noChangeShapeType="1"/>
          </p:cNvSpPr>
          <p:nvPr/>
        </p:nvSpPr>
        <p:spPr bwMode="auto">
          <a:xfrm>
            <a:off x="2268538" y="4292600"/>
            <a:ext cx="431800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12" name="Line 25"/>
          <p:cNvSpPr>
            <a:spLocks noChangeShapeType="1"/>
          </p:cNvSpPr>
          <p:nvPr/>
        </p:nvSpPr>
        <p:spPr bwMode="auto">
          <a:xfrm flipH="1">
            <a:off x="2700338" y="3500438"/>
            <a:ext cx="1439862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13" name="Line 26"/>
          <p:cNvSpPr>
            <a:spLocks noChangeShapeType="1"/>
          </p:cNvSpPr>
          <p:nvPr/>
        </p:nvSpPr>
        <p:spPr bwMode="auto">
          <a:xfrm>
            <a:off x="4572000" y="3500438"/>
            <a:ext cx="1295400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14" name="Rectangle 27"/>
          <p:cNvSpPr>
            <a:spLocks noChangeArrowheads="1"/>
          </p:cNvSpPr>
          <p:nvPr/>
        </p:nvSpPr>
        <p:spPr bwMode="auto">
          <a:xfrm>
            <a:off x="539750" y="5805488"/>
            <a:ext cx="1079500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5" name="Rectangle 28"/>
          <p:cNvSpPr>
            <a:spLocks noChangeArrowheads="1"/>
          </p:cNvSpPr>
          <p:nvPr/>
        </p:nvSpPr>
        <p:spPr bwMode="auto">
          <a:xfrm>
            <a:off x="2555875" y="5805488"/>
            <a:ext cx="1008063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5940152" y="5805264"/>
            <a:ext cx="3203848" cy="4312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17" name="Text Box 30"/>
          <p:cNvSpPr txBox="1">
            <a:spLocks noChangeArrowheads="1"/>
          </p:cNvSpPr>
          <p:nvPr/>
        </p:nvSpPr>
        <p:spPr bwMode="auto">
          <a:xfrm>
            <a:off x="3563938" y="6400800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IL-2 gén átírása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2318" name="Line 31"/>
          <p:cNvSpPr>
            <a:spLocks noChangeShapeType="1"/>
          </p:cNvSpPr>
          <p:nvPr/>
        </p:nvSpPr>
        <p:spPr bwMode="auto">
          <a:xfrm>
            <a:off x="1258888" y="6381750"/>
            <a:ext cx="2017712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19" name="Line 32"/>
          <p:cNvSpPr>
            <a:spLocks noChangeShapeType="1"/>
          </p:cNvSpPr>
          <p:nvPr/>
        </p:nvSpPr>
        <p:spPr bwMode="auto">
          <a:xfrm>
            <a:off x="3708400" y="6237288"/>
            <a:ext cx="431800" cy="1444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 flipH="1">
            <a:off x="5003800" y="6092825"/>
            <a:ext cx="792163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abiosciences.com/images/IL-2pathway6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9050"/>
            <a:ext cx="7883921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5"/>
          <p:cNvSpPr>
            <a:spLocks noChangeArrowheads="1"/>
          </p:cNvSpPr>
          <p:nvPr/>
        </p:nvSpPr>
        <p:spPr bwMode="auto">
          <a:xfrm>
            <a:off x="0" y="1066800"/>
            <a:ext cx="9144000" cy="4862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hu-HU" sz="4400">
              <a:solidFill>
                <a:srgbClr val="000000"/>
              </a:solidFill>
            </a:endParaRPr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0" y="1857375"/>
            <a:ext cx="9715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1.T sejt ontogenezis (</a:t>
            </a:r>
            <a:r>
              <a:rPr lang="hu-HU" sz="3600" b="1" i="1">
                <a:solidFill>
                  <a:srgbClr val="0033CC"/>
                </a:solidFill>
              </a:rPr>
              <a:t>thymus</a:t>
            </a:r>
            <a:r>
              <a:rPr lang="hu-HU" sz="3600" b="1">
                <a:solidFill>
                  <a:srgbClr val="0033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0033CC"/>
                </a:solidFill>
              </a:rPr>
              <a:t>2. T sejt aktiváció (</a:t>
            </a:r>
            <a:r>
              <a:rPr lang="hu-HU" sz="3600" b="1" i="1">
                <a:solidFill>
                  <a:srgbClr val="0033CC"/>
                </a:solidFill>
              </a:rPr>
              <a:t>szekunder nyirokszervek</a:t>
            </a:r>
            <a:r>
              <a:rPr lang="hu-HU" sz="3600" b="1">
                <a:solidFill>
                  <a:srgbClr val="0033CC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hu-HU" sz="3600" b="1">
                <a:solidFill>
                  <a:srgbClr val="FF0000"/>
                </a:solidFill>
              </a:rPr>
              <a:t>3. T sejtek típusok és működésük  (</a:t>
            </a:r>
            <a:r>
              <a:rPr lang="hu-HU" sz="3600" b="1" i="1">
                <a:solidFill>
                  <a:srgbClr val="FF0000"/>
                </a:solidFill>
              </a:rPr>
              <a:t>szövetek</a:t>
            </a:r>
            <a:r>
              <a:rPr lang="hu-HU" sz="3600" b="1">
                <a:solidFill>
                  <a:srgbClr val="FF0000"/>
                </a:solidFill>
              </a:rPr>
              <a:t>)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tcellapc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62940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764588" cy="5286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2800" b="1">
                <a:solidFill>
                  <a:srgbClr val="000000"/>
                </a:solidFill>
              </a:rPr>
              <a:t> Az emlős szervezetek tömegének 5%-a T lymphocyta 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5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 b="52754"/>
          <a:stretch>
            <a:fillRect/>
          </a:stretch>
        </p:blipFill>
        <p:spPr bwMode="auto">
          <a:xfrm>
            <a:off x="107950" y="1196975"/>
            <a:ext cx="85280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9" name="Rectangle 6"/>
          <p:cNvSpPr>
            <a:spLocks noChangeArrowheads="1"/>
          </p:cNvSpPr>
          <p:nvPr/>
        </p:nvSpPr>
        <p:spPr bwMode="auto">
          <a:xfrm>
            <a:off x="5718175" y="5373688"/>
            <a:ext cx="2744788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66654" anchor="ctr">
            <a:spAutoFit/>
          </a:bodyPr>
          <a:lstStyle/>
          <a:p>
            <a:pPr algn="r"/>
            <a:r>
              <a:rPr lang="hu-HU" sz="1000" i="1">
                <a:solidFill>
                  <a:srgbClr val="578963"/>
                </a:solidFill>
                <a:latin typeface="Comic Sans MS" pitchFamily="66" charset="0"/>
              </a:rPr>
              <a:t>Nature Immunology </a:t>
            </a:r>
            <a:r>
              <a:rPr lang="hu-HU" sz="1000">
                <a:solidFill>
                  <a:srgbClr val="578963"/>
                </a:solidFill>
                <a:latin typeface="Comic Sans MS" pitchFamily="66" charset="0"/>
              </a:rPr>
              <a:t>10, 1047 - 1049 (2009)</a:t>
            </a:r>
          </a:p>
        </p:txBody>
      </p:sp>
      <p:sp>
        <p:nvSpPr>
          <p:cNvPr id="152580" name="Text Box 10"/>
          <p:cNvSpPr txBox="1">
            <a:spLocks noChangeArrowheads="1"/>
          </p:cNvSpPr>
          <p:nvPr/>
        </p:nvSpPr>
        <p:spPr bwMode="auto">
          <a:xfrm>
            <a:off x="0" y="0"/>
            <a:ext cx="8928100" cy="646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Perifériás T sejt alcsoportok</a:t>
            </a:r>
            <a:endParaRPr lang="en-US" sz="3600" b="1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52581" name="Text Box 12"/>
          <p:cNvSpPr txBox="1">
            <a:spLocks noChangeArrowheads="1"/>
          </p:cNvSpPr>
          <p:nvPr/>
        </p:nvSpPr>
        <p:spPr bwMode="auto">
          <a:xfrm>
            <a:off x="107950" y="1254125"/>
            <a:ext cx="3419475" cy="519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52582" name="Text Box 13"/>
          <p:cNvSpPr txBox="1">
            <a:spLocks noChangeArrowheads="1"/>
          </p:cNvSpPr>
          <p:nvPr/>
        </p:nvSpPr>
        <p:spPr bwMode="auto">
          <a:xfrm>
            <a:off x="142875" y="1409700"/>
            <a:ext cx="2016125" cy="5191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2800">
              <a:solidFill>
                <a:srgbClr val="333333"/>
              </a:solidFill>
            </a:endParaRPr>
          </a:p>
        </p:txBody>
      </p:sp>
      <p:sp>
        <p:nvSpPr>
          <p:cNvPr id="152583" name="Text Box 14"/>
          <p:cNvSpPr txBox="1">
            <a:spLocks noChangeArrowheads="1"/>
          </p:cNvSpPr>
          <p:nvPr/>
        </p:nvSpPr>
        <p:spPr bwMode="auto">
          <a:xfrm>
            <a:off x="7524750" y="1622425"/>
            <a:ext cx="1150938" cy="3698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hu-HU" sz="1800">
                <a:solidFill>
                  <a:srgbClr val="578963"/>
                </a:solidFill>
                <a:latin typeface="Arial" charset="0"/>
              </a:rPr>
              <a:t>periféria</a:t>
            </a:r>
            <a:endParaRPr kumimoji="1" lang="hu-HU" sz="1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52584" name="Téglalap 10"/>
          <p:cNvSpPr>
            <a:spLocks noChangeArrowheads="1"/>
          </p:cNvSpPr>
          <p:nvPr/>
        </p:nvSpPr>
        <p:spPr bwMode="auto">
          <a:xfrm>
            <a:off x="142875" y="857250"/>
            <a:ext cx="4532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en-US" sz="20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</a:t>
            </a:r>
            <a:r>
              <a:rPr kumimoji="1" lang="hu-HU" sz="20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 T és NKT sejtek távoztak először</a:t>
            </a:r>
            <a:endParaRPr kumimoji="1" lang="hu-HU" sz="2000">
              <a:solidFill>
                <a:srgbClr val="333333"/>
              </a:solidFill>
            </a:endParaRPr>
          </a:p>
        </p:txBody>
      </p:sp>
      <p:sp>
        <p:nvSpPr>
          <p:cNvPr id="14" name="Egy sarkán kerekített téglalap 13"/>
          <p:cNvSpPr/>
          <p:nvPr/>
        </p:nvSpPr>
        <p:spPr bwMode="auto">
          <a:xfrm>
            <a:off x="6215063" y="1214438"/>
            <a:ext cx="2428875" cy="2071687"/>
          </a:xfrm>
          <a:prstGeom prst="round1Rect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kumimoji="1"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47323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b="1">
                <a:solidFill>
                  <a:srgbClr val="FFFFFF"/>
                </a:solidFill>
              </a:rPr>
              <a:t>Epigenetikai változások felelősek a T sejt fenotípusok kialakításáért</a:t>
            </a:r>
            <a:r>
              <a:rPr lang="hu-H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2468" name="Picture 6" descr="ANd9GcSeoSDoPeyuYdvm1g92XMNuV1sYSLvxkBg3LifA0NY93d9zaB-v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924175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2108200" y="404813"/>
          <a:ext cx="4921250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5" name="Image" r:id="rId4" imgW="3676190" imgH="4409524" progId="">
                  <p:embed/>
                </p:oleObj>
              </mc:Choice>
              <mc:Fallback>
                <p:oleObj name="Image" r:id="rId4" imgW="3676190" imgH="44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04813"/>
                        <a:ext cx="4921250" cy="590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4663" y="5661025"/>
            <a:ext cx="7191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Treg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00563" y="3860800"/>
            <a:ext cx="14287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648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Tc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843808" y="4509120"/>
            <a:ext cx="1296144" cy="15841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3"/>
          <p:cNvGrpSpPr>
            <a:grpSpLocks/>
          </p:cNvGrpSpPr>
          <p:nvPr/>
        </p:nvGrpSpPr>
        <p:grpSpPr bwMode="auto">
          <a:xfrm>
            <a:off x="3608388" y="1693863"/>
            <a:ext cx="1150937" cy="1152525"/>
            <a:chOff x="4462" y="2346"/>
            <a:chExt cx="972" cy="857"/>
          </a:xfrm>
        </p:grpSpPr>
        <p:sp>
          <p:nvSpPr>
            <p:cNvPr id="2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3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54627" name="TextBox 23"/>
          <p:cNvSpPr txBox="1">
            <a:spLocks noChangeArrowheads="1"/>
          </p:cNvSpPr>
          <p:nvPr/>
        </p:nvSpPr>
        <p:spPr bwMode="auto">
          <a:xfrm>
            <a:off x="3894138" y="2051050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Naiv CD4+</a:t>
            </a:r>
          </a:p>
        </p:txBody>
      </p:sp>
      <p:grpSp>
        <p:nvGrpSpPr>
          <p:cNvPr id="154628" name="Group 37"/>
          <p:cNvGrpSpPr>
            <a:grpSpLocks/>
          </p:cNvGrpSpPr>
          <p:nvPr/>
        </p:nvGrpSpPr>
        <p:grpSpPr bwMode="auto">
          <a:xfrm>
            <a:off x="304800" y="4046538"/>
            <a:ext cx="1182688" cy="1152525"/>
            <a:chOff x="555317" y="3353618"/>
            <a:chExt cx="1181385" cy="1150480"/>
          </a:xfrm>
        </p:grpSpPr>
        <p:sp>
          <p:nvSpPr>
            <p:cNvPr id="7" name="Oval 28"/>
            <p:cNvSpPr/>
            <p:nvPr/>
          </p:nvSpPr>
          <p:spPr bwMode="auto">
            <a:xfrm>
              <a:off x="616467" y="3388493"/>
              <a:ext cx="1065682" cy="1028800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8" name="Oval 29"/>
            <p:cNvSpPr/>
            <p:nvPr/>
          </p:nvSpPr>
          <p:spPr bwMode="auto">
            <a:xfrm>
              <a:off x="798818" y="3479942"/>
              <a:ext cx="854914" cy="882213"/>
            </a:xfrm>
            <a:prstGeom prst="ellipse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154719" name="TextBox 24"/>
            <p:cNvSpPr txBox="1">
              <a:spLocks noChangeArrowheads="1"/>
            </p:cNvSpPr>
            <p:nvPr/>
          </p:nvSpPr>
          <p:spPr bwMode="auto">
            <a:xfrm>
              <a:off x="858196" y="3714926"/>
              <a:ext cx="713588" cy="36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b="1">
                  <a:solidFill>
                    <a:srgbClr val="001E11"/>
                  </a:solidFill>
                  <a:latin typeface="Comic Sans MS" pitchFamily="66" charset="0"/>
                </a:rPr>
                <a:t>Th1</a:t>
              </a:r>
            </a:p>
          </p:txBody>
        </p:sp>
      </p:grpSp>
      <p:grpSp>
        <p:nvGrpSpPr>
          <p:cNvPr id="154629" name="Group 38"/>
          <p:cNvGrpSpPr>
            <a:grpSpLocks/>
          </p:cNvGrpSpPr>
          <p:nvPr/>
        </p:nvGrpSpPr>
        <p:grpSpPr bwMode="auto">
          <a:xfrm>
            <a:off x="1592263" y="4046538"/>
            <a:ext cx="1182687" cy="1152525"/>
            <a:chOff x="1841582" y="3353618"/>
            <a:chExt cx="1181385" cy="1150480"/>
          </a:xfrm>
        </p:grpSpPr>
        <p:sp>
          <p:nvSpPr>
            <p:cNvPr id="10" name="Oval 28"/>
            <p:cNvSpPr/>
            <p:nvPr/>
          </p:nvSpPr>
          <p:spPr bwMode="auto">
            <a:xfrm>
              <a:off x="1902351" y="3388493"/>
              <a:ext cx="1065682" cy="1028800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11" name="Oval 29"/>
            <p:cNvSpPr/>
            <p:nvPr/>
          </p:nvSpPr>
          <p:spPr bwMode="auto">
            <a:xfrm>
              <a:off x="2084702" y="3479942"/>
              <a:ext cx="854914" cy="882213"/>
            </a:xfrm>
            <a:prstGeom prst="ellipse">
              <a:avLst/>
            </a:prstGeom>
            <a:solidFill>
              <a:srgbClr val="33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154712" name="TextBox 25"/>
            <p:cNvSpPr txBox="1">
              <a:spLocks noChangeArrowheads="1"/>
            </p:cNvSpPr>
            <p:nvPr/>
          </p:nvSpPr>
          <p:spPr bwMode="auto">
            <a:xfrm>
              <a:off x="2142875" y="3714926"/>
              <a:ext cx="713588" cy="36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b="1">
                  <a:solidFill>
                    <a:srgbClr val="001E11"/>
                  </a:solidFill>
                  <a:latin typeface="Comic Sans MS" pitchFamily="66" charset="0"/>
                </a:rPr>
                <a:t>Th2</a:t>
              </a:r>
            </a:p>
          </p:txBody>
        </p:sp>
      </p:grpSp>
      <p:cxnSp>
        <p:nvCxnSpPr>
          <p:cNvPr id="154630" name="Straight Arrow Connector 33"/>
          <p:cNvCxnSpPr>
            <a:cxnSpLocks noChangeShapeType="1"/>
          </p:cNvCxnSpPr>
          <p:nvPr/>
        </p:nvCxnSpPr>
        <p:spPr bwMode="auto">
          <a:xfrm rot="10800000" flipV="1">
            <a:off x="965200" y="2765425"/>
            <a:ext cx="3071813" cy="1143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54631" name="Straight Arrow Connector 35"/>
          <p:cNvCxnSpPr>
            <a:cxnSpLocks noChangeShapeType="1"/>
          </p:cNvCxnSpPr>
          <p:nvPr/>
        </p:nvCxnSpPr>
        <p:spPr bwMode="auto">
          <a:xfrm>
            <a:off x="4394200" y="2765425"/>
            <a:ext cx="2857500" cy="1214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54632" name="Straight Arrow Connector 37"/>
          <p:cNvCxnSpPr>
            <a:cxnSpLocks noChangeShapeType="1"/>
          </p:cNvCxnSpPr>
          <p:nvPr/>
        </p:nvCxnSpPr>
        <p:spPr bwMode="auto">
          <a:xfrm rot="10800000" flipV="1">
            <a:off x="2322513" y="2836863"/>
            <a:ext cx="1857375" cy="107156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54633" name="Straight Arrow Connector 39"/>
          <p:cNvCxnSpPr>
            <a:cxnSpLocks noChangeShapeType="1"/>
          </p:cNvCxnSpPr>
          <p:nvPr/>
        </p:nvCxnSpPr>
        <p:spPr bwMode="auto">
          <a:xfrm>
            <a:off x="4322763" y="2836863"/>
            <a:ext cx="1500187" cy="107156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54634" name="Straight Arrow Connector 41"/>
          <p:cNvCxnSpPr>
            <a:cxnSpLocks noChangeShapeType="1"/>
          </p:cNvCxnSpPr>
          <p:nvPr/>
        </p:nvCxnSpPr>
        <p:spPr bwMode="auto">
          <a:xfrm rot="5400000">
            <a:off x="3465513" y="3122612"/>
            <a:ext cx="928688" cy="50006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54635" name="Straight Arrow Connector 46"/>
          <p:cNvCxnSpPr>
            <a:cxnSpLocks noChangeShapeType="1"/>
          </p:cNvCxnSpPr>
          <p:nvPr/>
        </p:nvCxnSpPr>
        <p:spPr bwMode="auto">
          <a:xfrm rot="16200000" flipH="1">
            <a:off x="4108450" y="3122613"/>
            <a:ext cx="928688" cy="50006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sp>
        <p:nvSpPr>
          <p:cNvPr id="154636" name="TextBox 50"/>
          <p:cNvSpPr txBox="1">
            <a:spLocks noChangeArrowheads="1"/>
          </p:cNvSpPr>
          <p:nvPr/>
        </p:nvSpPr>
        <p:spPr bwMode="auto">
          <a:xfrm>
            <a:off x="403225" y="5373688"/>
            <a:ext cx="10001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IFN </a:t>
            </a:r>
            <a:r>
              <a:rPr lang="hu-HU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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TNF-</a:t>
            </a:r>
            <a:r>
              <a:rPr lang="el-GR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α</a:t>
            </a:r>
            <a:endParaRPr lang="hu-HU" sz="1600">
              <a:solidFill>
                <a:srgbClr val="578963"/>
              </a:solidFill>
              <a:latin typeface="Comic Sans MS" pitchFamily="66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IL-2</a:t>
            </a:r>
            <a:endParaRPr lang="el-GR" sz="16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54637" name="TextBox 51"/>
          <p:cNvSpPr txBox="1">
            <a:spLocks noChangeArrowheads="1"/>
          </p:cNvSpPr>
          <p:nvPr/>
        </p:nvSpPr>
        <p:spPr bwMode="auto">
          <a:xfrm>
            <a:off x="1608138" y="5373688"/>
            <a:ext cx="10715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IL4 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IL5 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IL13</a:t>
            </a:r>
          </a:p>
        </p:txBody>
      </p:sp>
      <p:grpSp>
        <p:nvGrpSpPr>
          <p:cNvPr id="154638" name="Csoportba foglalás 59"/>
          <p:cNvGrpSpPr>
            <a:grpSpLocks/>
          </p:cNvGrpSpPr>
          <p:nvPr/>
        </p:nvGrpSpPr>
        <p:grpSpPr bwMode="auto">
          <a:xfrm>
            <a:off x="4460875" y="4000500"/>
            <a:ext cx="1182688" cy="2763838"/>
            <a:chOff x="2951163" y="4046538"/>
            <a:chExt cx="1182687" cy="2763837"/>
          </a:xfrm>
        </p:grpSpPr>
        <p:grpSp>
          <p:nvGrpSpPr>
            <p:cNvPr id="154697" name="Group 42"/>
            <p:cNvGrpSpPr>
              <a:grpSpLocks/>
            </p:cNvGrpSpPr>
            <p:nvPr/>
          </p:nvGrpSpPr>
          <p:grpSpPr bwMode="auto">
            <a:xfrm>
              <a:off x="2951163" y="4046538"/>
              <a:ext cx="1182687" cy="1225550"/>
              <a:chOff x="3200997" y="3353599"/>
              <a:chExt cx="1181385" cy="1224170"/>
            </a:xfrm>
          </p:grpSpPr>
          <p:sp>
            <p:nvSpPr>
              <p:cNvPr id="13" name="Oval 28"/>
              <p:cNvSpPr/>
              <p:nvPr/>
            </p:nvSpPr>
            <p:spPr bwMode="auto">
              <a:xfrm>
                <a:off x="3259673" y="3388492"/>
                <a:ext cx="1065682" cy="1102299"/>
              </a:xfrm>
              <a:prstGeom prst="ellipse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Oval 29"/>
              <p:cNvSpPr/>
              <p:nvPr/>
            </p:nvSpPr>
            <p:spPr bwMode="auto">
              <a:xfrm>
                <a:off x="3442024" y="3479942"/>
                <a:ext cx="854914" cy="945239"/>
              </a:xfrm>
              <a:prstGeom prst="ellipse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4705" name="TextBox 26"/>
              <p:cNvSpPr txBox="1">
                <a:spLocks noChangeArrowheads="1"/>
              </p:cNvSpPr>
              <p:nvPr/>
            </p:nvSpPr>
            <p:spPr bwMode="auto">
              <a:xfrm>
                <a:off x="3500704" y="3715141"/>
                <a:ext cx="784947" cy="36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001E11"/>
                    </a:solidFill>
                    <a:latin typeface="Comic Sans MS" pitchFamily="66" charset="0"/>
                  </a:rPr>
                  <a:t>Th17</a:t>
                </a:r>
              </a:p>
            </p:txBody>
          </p:sp>
        </p:grpSp>
        <p:sp>
          <p:nvSpPr>
            <p:cNvPr id="154698" name="TextBox 52"/>
            <p:cNvSpPr txBox="1">
              <a:spLocks noChangeArrowheads="1"/>
            </p:cNvSpPr>
            <p:nvPr/>
          </p:nvSpPr>
          <p:spPr bwMode="auto">
            <a:xfrm>
              <a:off x="3036888" y="5373688"/>
              <a:ext cx="1000125" cy="143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IL17A</a:t>
              </a:r>
            </a:p>
            <a:p>
              <a:pPr algn="ctr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IL17F</a:t>
              </a:r>
            </a:p>
            <a:p>
              <a:pPr algn="ctr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IL26</a:t>
              </a:r>
            </a:p>
            <a:p>
              <a:pPr algn="ctr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IL22</a:t>
              </a:r>
            </a:p>
          </p:txBody>
        </p:sp>
      </p:grpSp>
      <p:grpSp>
        <p:nvGrpSpPr>
          <p:cNvPr id="154639" name="Csoportba foglalás 58"/>
          <p:cNvGrpSpPr>
            <a:grpSpLocks/>
          </p:cNvGrpSpPr>
          <p:nvPr/>
        </p:nvGrpSpPr>
        <p:grpSpPr bwMode="auto">
          <a:xfrm>
            <a:off x="7032625" y="4065588"/>
            <a:ext cx="1182688" cy="1577975"/>
            <a:chOff x="4303713" y="4133863"/>
            <a:chExt cx="1182687" cy="1577962"/>
          </a:xfrm>
        </p:grpSpPr>
        <p:grpSp>
          <p:nvGrpSpPr>
            <p:cNvPr id="154688" name="Group 41"/>
            <p:cNvGrpSpPr>
              <a:grpSpLocks/>
            </p:cNvGrpSpPr>
            <p:nvPr/>
          </p:nvGrpSpPr>
          <p:grpSpPr bwMode="auto">
            <a:xfrm>
              <a:off x="4303713" y="4133863"/>
              <a:ext cx="1182687" cy="1152525"/>
              <a:chOff x="4554323" y="3353618"/>
              <a:chExt cx="1181385" cy="1150480"/>
            </a:xfrm>
          </p:grpSpPr>
          <p:sp>
            <p:nvSpPr>
              <p:cNvPr id="16" name="Oval 28"/>
              <p:cNvSpPr/>
              <p:nvPr/>
            </p:nvSpPr>
            <p:spPr bwMode="auto">
              <a:xfrm>
                <a:off x="4616995" y="3388493"/>
                <a:ext cx="1065682" cy="1028800"/>
              </a:xfrm>
              <a:prstGeom prst="ellipse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" name="Oval 29"/>
              <p:cNvSpPr/>
              <p:nvPr/>
            </p:nvSpPr>
            <p:spPr bwMode="auto">
              <a:xfrm>
                <a:off x="4799346" y="3479942"/>
                <a:ext cx="854914" cy="882213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4696" name="TextBox 27"/>
              <p:cNvSpPr txBox="1">
                <a:spLocks noChangeArrowheads="1"/>
              </p:cNvSpPr>
              <p:nvPr/>
            </p:nvSpPr>
            <p:spPr bwMode="auto">
              <a:xfrm>
                <a:off x="4858787" y="3714926"/>
                <a:ext cx="713589" cy="36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001E11"/>
                    </a:solidFill>
                    <a:latin typeface="Comic Sans MS" pitchFamily="66" charset="0"/>
                  </a:rPr>
                  <a:t>TFh</a:t>
                </a:r>
              </a:p>
            </p:txBody>
          </p:sp>
        </p:grpSp>
        <p:sp>
          <p:nvSpPr>
            <p:cNvPr id="154689" name="TextBox 53"/>
            <p:cNvSpPr txBox="1">
              <a:spLocks noChangeArrowheads="1"/>
            </p:cNvSpPr>
            <p:nvPr/>
          </p:nvSpPr>
          <p:spPr bwMode="auto">
            <a:xfrm>
              <a:off x="4364038" y="5373688"/>
              <a:ext cx="10715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IL21</a:t>
              </a:r>
            </a:p>
          </p:txBody>
        </p:sp>
      </p:grpSp>
      <p:grpSp>
        <p:nvGrpSpPr>
          <p:cNvPr id="154640" name="Csoportba foglalás 61"/>
          <p:cNvGrpSpPr>
            <a:grpSpLocks/>
          </p:cNvGrpSpPr>
          <p:nvPr/>
        </p:nvGrpSpPr>
        <p:grpSpPr bwMode="auto">
          <a:xfrm>
            <a:off x="5500688" y="4094163"/>
            <a:ext cx="1571625" cy="1620837"/>
            <a:chOff x="6529388" y="4113213"/>
            <a:chExt cx="1571625" cy="1620837"/>
          </a:xfrm>
        </p:grpSpPr>
        <p:grpSp>
          <p:nvGrpSpPr>
            <p:cNvPr id="154679" name="Group 39"/>
            <p:cNvGrpSpPr>
              <a:grpSpLocks/>
            </p:cNvGrpSpPr>
            <p:nvPr/>
          </p:nvGrpSpPr>
          <p:grpSpPr bwMode="auto">
            <a:xfrm>
              <a:off x="6737350" y="4113213"/>
              <a:ext cx="1182688" cy="1152525"/>
              <a:chOff x="6986640" y="3420681"/>
              <a:chExt cx="1181385" cy="1150481"/>
            </a:xfrm>
          </p:grpSpPr>
          <p:sp>
            <p:nvSpPr>
              <p:cNvPr id="22" name="Oval 28"/>
              <p:cNvSpPr/>
              <p:nvPr/>
            </p:nvSpPr>
            <p:spPr bwMode="auto">
              <a:xfrm>
                <a:off x="7045887" y="3459931"/>
                <a:ext cx="1065682" cy="1028800"/>
              </a:xfrm>
              <a:prstGeom prst="ellipse">
                <a:avLst/>
              </a:prstGeom>
              <a:solidFill>
                <a:srgbClr val="6699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Oval 29"/>
              <p:cNvSpPr/>
              <p:nvPr/>
            </p:nvSpPr>
            <p:spPr bwMode="auto">
              <a:xfrm>
                <a:off x="7228238" y="3551380"/>
                <a:ext cx="854914" cy="882213"/>
              </a:xfrm>
              <a:prstGeom prst="ellipse">
                <a:avLst/>
              </a:prstGeom>
              <a:solidFill>
                <a:srgbClr val="00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1800" b="1">
                  <a:solidFill>
                    <a:srgbClr val="001E1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4687" name="TextBox 29"/>
              <p:cNvSpPr txBox="1">
                <a:spLocks noChangeArrowheads="1"/>
              </p:cNvSpPr>
              <p:nvPr/>
            </p:nvSpPr>
            <p:spPr bwMode="auto">
              <a:xfrm>
                <a:off x="7286347" y="3715432"/>
                <a:ext cx="784947" cy="36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1800" b="1">
                    <a:solidFill>
                      <a:srgbClr val="001E11"/>
                    </a:solidFill>
                    <a:latin typeface="Comic Sans MS" pitchFamily="66" charset="0"/>
                  </a:rPr>
                  <a:t>Th22</a:t>
                </a:r>
              </a:p>
            </p:txBody>
          </p:sp>
        </p:grpSp>
        <p:sp>
          <p:nvSpPr>
            <p:cNvPr id="154680" name="TextBox 54"/>
            <p:cNvSpPr txBox="1">
              <a:spLocks noChangeArrowheads="1"/>
            </p:cNvSpPr>
            <p:nvPr/>
          </p:nvSpPr>
          <p:spPr bwMode="auto">
            <a:xfrm>
              <a:off x="6529388" y="5395913"/>
              <a:ext cx="15716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600">
                  <a:solidFill>
                    <a:srgbClr val="578963"/>
                  </a:solidFill>
                  <a:latin typeface="Comic Sans MS" pitchFamily="66" charset="0"/>
                </a:rPr>
                <a:t>IL22</a:t>
              </a:r>
            </a:p>
          </p:txBody>
        </p:sp>
      </p:grpSp>
      <p:grpSp>
        <p:nvGrpSpPr>
          <p:cNvPr id="154641" name="Group 40"/>
          <p:cNvGrpSpPr>
            <a:grpSpLocks/>
          </p:cNvGrpSpPr>
          <p:nvPr/>
        </p:nvGrpSpPr>
        <p:grpSpPr bwMode="auto">
          <a:xfrm>
            <a:off x="3143250" y="4071938"/>
            <a:ext cx="1182688" cy="1152525"/>
            <a:chOff x="5773526" y="3420681"/>
            <a:chExt cx="1181385" cy="1150481"/>
          </a:xfrm>
        </p:grpSpPr>
        <p:sp>
          <p:nvSpPr>
            <p:cNvPr id="19" name="Oval 28"/>
            <p:cNvSpPr/>
            <p:nvPr/>
          </p:nvSpPr>
          <p:spPr bwMode="auto">
            <a:xfrm>
              <a:off x="5831441" y="3459931"/>
              <a:ext cx="1065682" cy="1028800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20" name="Oval 29"/>
            <p:cNvSpPr/>
            <p:nvPr/>
          </p:nvSpPr>
          <p:spPr bwMode="auto">
            <a:xfrm>
              <a:off x="6013792" y="3551380"/>
              <a:ext cx="854914" cy="882213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154678" name="TextBox 28"/>
            <p:cNvSpPr txBox="1">
              <a:spLocks noChangeArrowheads="1"/>
            </p:cNvSpPr>
            <p:nvPr/>
          </p:nvSpPr>
          <p:spPr bwMode="auto">
            <a:xfrm>
              <a:off x="6073233" y="3715432"/>
              <a:ext cx="713588" cy="36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800" b="1">
                  <a:solidFill>
                    <a:srgbClr val="001E11"/>
                  </a:solidFill>
                  <a:latin typeface="Comic Sans MS" pitchFamily="66" charset="0"/>
                </a:rPr>
                <a:t>Th9</a:t>
              </a:r>
            </a:p>
          </p:txBody>
        </p:sp>
      </p:grpSp>
      <p:sp>
        <p:nvSpPr>
          <p:cNvPr id="154642" name="TextBox 34"/>
          <p:cNvSpPr txBox="1">
            <a:spLocks noChangeArrowheads="1"/>
          </p:cNvSpPr>
          <p:nvPr/>
        </p:nvSpPr>
        <p:spPr bwMode="auto">
          <a:xfrm>
            <a:off x="3117850" y="5440363"/>
            <a:ext cx="1143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IL9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IL10</a:t>
            </a:r>
          </a:p>
        </p:txBody>
      </p:sp>
      <p:sp>
        <p:nvSpPr>
          <p:cNvPr id="44" name="Oval 28"/>
          <p:cNvSpPr/>
          <p:nvPr/>
        </p:nvSpPr>
        <p:spPr bwMode="auto">
          <a:xfrm>
            <a:off x="6965969" y="1693845"/>
            <a:ext cx="1065682" cy="1028801"/>
          </a:xfrm>
          <a:prstGeom prst="ellips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45" name="Oval 29"/>
          <p:cNvSpPr/>
          <p:nvPr/>
        </p:nvSpPr>
        <p:spPr bwMode="auto">
          <a:xfrm>
            <a:off x="7180282" y="1765283"/>
            <a:ext cx="854915" cy="882212"/>
          </a:xfrm>
          <a:prstGeom prst="ellipse">
            <a:avLst/>
          </a:prstGeom>
          <a:solidFill>
            <a:srgbClr val="CC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cxnSp>
        <p:nvCxnSpPr>
          <p:cNvPr id="154649" name="Straight Arrow Connector 42"/>
          <p:cNvCxnSpPr>
            <a:cxnSpLocks noChangeShapeType="1"/>
          </p:cNvCxnSpPr>
          <p:nvPr/>
        </p:nvCxnSpPr>
        <p:spPr bwMode="auto">
          <a:xfrm>
            <a:off x="4894263" y="2265363"/>
            <a:ext cx="1571625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sp>
        <p:nvSpPr>
          <p:cNvPr id="154650" name="TextBox 45"/>
          <p:cNvSpPr txBox="1">
            <a:spLocks noChangeArrowheads="1"/>
          </p:cNvSpPr>
          <p:nvPr/>
        </p:nvSpPr>
        <p:spPr bwMode="auto">
          <a:xfrm>
            <a:off x="7180263" y="1979613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>
                <a:solidFill>
                  <a:srgbClr val="578963"/>
                </a:solidFill>
                <a:latin typeface="Comic Sans MS" pitchFamily="66" charset="0"/>
              </a:rPr>
              <a:t>Treg</a:t>
            </a:r>
          </a:p>
        </p:txBody>
      </p:sp>
      <p:sp>
        <p:nvSpPr>
          <p:cNvPr id="154651" name="TextBox 47"/>
          <p:cNvSpPr txBox="1">
            <a:spLocks noChangeArrowheads="1"/>
          </p:cNvSpPr>
          <p:nvPr/>
        </p:nvSpPr>
        <p:spPr bwMode="auto">
          <a:xfrm>
            <a:off x="8101013" y="1844675"/>
            <a:ext cx="7858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TGF</a:t>
            </a:r>
            <a:r>
              <a:rPr lang="el-GR" sz="1600">
                <a:solidFill>
                  <a:srgbClr val="578963"/>
                </a:solidFill>
                <a:latin typeface="Comic Sans MS" pitchFamily="66" charset="0"/>
              </a:rPr>
              <a:t>β</a:t>
            </a:r>
            <a:endParaRPr lang="hu-HU" sz="1600">
              <a:solidFill>
                <a:srgbClr val="578963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IL10</a:t>
            </a:r>
          </a:p>
        </p:txBody>
      </p:sp>
      <p:sp>
        <p:nvSpPr>
          <p:cNvPr id="154652" name="Text Box 83"/>
          <p:cNvSpPr txBox="1">
            <a:spLocks noChangeArrowheads="1"/>
          </p:cNvSpPr>
          <p:nvPr/>
        </p:nvSpPr>
        <p:spPr bwMode="auto">
          <a:xfrm>
            <a:off x="107950" y="115888"/>
            <a:ext cx="89281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3600" b="1">
                <a:solidFill>
                  <a:srgbClr val="578963"/>
                </a:solidFill>
                <a:latin typeface="Comic Sans MS" pitchFamily="66" charset="0"/>
              </a:rPr>
              <a:t>αβ</a:t>
            </a: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 T lymphocyták</a:t>
            </a:r>
            <a:endParaRPr lang="en-US" sz="3600" b="1">
              <a:solidFill>
                <a:srgbClr val="578963"/>
              </a:solidFill>
              <a:latin typeface="Comic Sans MS" pitchFamily="66" charset="0"/>
            </a:endParaRPr>
          </a:p>
        </p:txBody>
      </p:sp>
      <p:grpSp>
        <p:nvGrpSpPr>
          <p:cNvPr id="154653" name="Group 3"/>
          <p:cNvGrpSpPr>
            <a:grpSpLocks/>
          </p:cNvGrpSpPr>
          <p:nvPr/>
        </p:nvGrpSpPr>
        <p:grpSpPr bwMode="auto">
          <a:xfrm>
            <a:off x="1403350" y="1700213"/>
            <a:ext cx="1150938" cy="1152525"/>
            <a:chOff x="4462" y="2346"/>
            <a:chExt cx="972" cy="857"/>
          </a:xfrm>
        </p:grpSpPr>
        <p:sp>
          <p:nvSpPr>
            <p:cNvPr id="6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9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54654" name="TextBox 23"/>
          <p:cNvSpPr txBox="1">
            <a:spLocks noChangeArrowheads="1"/>
          </p:cNvSpPr>
          <p:nvPr/>
        </p:nvSpPr>
        <p:spPr bwMode="auto">
          <a:xfrm>
            <a:off x="1689100" y="2057400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Naiv CD8+</a:t>
            </a:r>
          </a:p>
        </p:txBody>
      </p:sp>
      <p:grpSp>
        <p:nvGrpSpPr>
          <p:cNvPr id="154655" name="Group 3"/>
          <p:cNvGrpSpPr>
            <a:grpSpLocks/>
          </p:cNvGrpSpPr>
          <p:nvPr/>
        </p:nvGrpSpPr>
        <p:grpSpPr bwMode="auto">
          <a:xfrm>
            <a:off x="2484438" y="692150"/>
            <a:ext cx="1150937" cy="1152525"/>
            <a:chOff x="4462" y="2346"/>
            <a:chExt cx="972" cy="857"/>
          </a:xfrm>
        </p:grpSpPr>
        <p:sp>
          <p:nvSpPr>
            <p:cNvPr id="4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5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54656" name="TextBox 23"/>
          <p:cNvSpPr txBox="1">
            <a:spLocks noChangeArrowheads="1"/>
          </p:cNvSpPr>
          <p:nvPr/>
        </p:nvSpPr>
        <p:spPr bwMode="auto">
          <a:xfrm>
            <a:off x="2770188" y="908050"/>
            <a:ext cx="7143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CD4+</a:t>
            </a:r>
          </a:p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578963"/>
                </a:solidFill>
                <a:latin typeface="Comic Sans MS" pitchFamily="66" charset="0"/>
              </a:rPr>
              <a:t>CD8+</a:t>
            </a:r>
          </a:p>
        </p:txBody>
      </p:sp>
      <p:cxnSp>
        <p:nvCxnSpPr>
          <p:cNvPr id="154657" name="Straight Arrow Connector 42"/>
          <p:cNvCxnSpPr>
            <a:cxnSpLocks noChangeShapeType="1"/>
          </p:cNvCxnSpPr>
          <p:nvPr/>
        </p:nvCxnSpPr>
        <p:spPr bwMode="auto">
          <a:xfrm>
            <a:off x="3492500" y="1628775"/>
            <a:ext cx="238125" cy="20637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cxnSp>
        <p:nvCxnSpPr>
          <p:cNvPr id="154658" name="Straight Arrow Connector 42"/>
          <p:cNvCxnSpPr>
            <a:cxnSpLocks noChangeShapeType="1"/>
          </p:cNvCxnSpPr>
          <p:nvPr/>
        </p:nvCxnSpPr>
        <p:spPr bwMode="auto">
          <a:xfrm flipH="1">
            <a:off x="2339975" y="1628775"/>
            <a:ext cx="215900" cy="22542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lg" len="lg"/>
          </a:ln>
        </p:spPr>
      </p:cxnSp>
      <p:sp>
        <p:nvSpPr>
          <p:cNvPr id="154659" name="Téglalap 61"/>
          <p:cNvSpPr>
            <a:spLocks noChangeArrowheads="1"/>
          </p:cNvSpPr>
          <p:nvPr/>
        </p:nvSpPr>
        <p:spPr bwMode="auto">
          <a:xfrm>
            <a:off x="7286625" y="6143625"/>
            <a:ext cx="1485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hu-HU" i="1">
                <a:solidFill>
                  <a:srgbClr val="578963"/>
                </a:solidFill>
                <a:latin typeface="Comic Sans MS" pitchFamily="66" charset="0"/>
              </a:rPr>
              <a:t>citokinek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3" descr="B cell_1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775" y="1481138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>
            <a:spLocks noGrp="1"/>
          </p:cNvSpPr>
          <p:nvPr>
            <p:ph type="title" idx="4294967295"/>
          </p:nvPr>
        </p:nvSpPr>
        <p:spPr>
          <a:xfrm>
            <a:off x="1879600" y="188913"/>
            <a:ext cx="5429250" cy="7191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CD4</a:t>
            </a:r>
            <a:r>
              <a:rPr lang="hu-HU" sz="2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 </a:t>
            </a:r>
            <a:r>
              <a:rPr lang="hu-H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</a:t>
            </a: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subsets</a:t>
            </a:r>
            <a:endParaRPr lang="hu-H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2" name="Kép 5" descr="FDC_1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850" y="105251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Kép 6" descr="memory B cell_1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670175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Kép 7" descr="T cel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4108450"/>
            <a:ext cx="12604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Kép 8" descr="T cel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463" y="4124325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Kép 9" descr="T cel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1195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Kép 10" descr="T cell_100.png"/>
          <p:cNvPicPr>
            <a:picLocks noChangeAspect="1"/>
          </p:cNvPicPr>
          <p:nvPr/>
        </p:nvPicPr>
        <p:blipFill>
          <a:blip r:embed="rId5" cstate="print"/>
          <a:srcRect l="17009"/>
          <a:stretch>
            <a:fillRect/>
          </a:stretch>
        </p:blipFill>
        <p:spPr bwMode="auto">
          <a:xfrm>
            <a:off x="185738" y="4124325"/>
            <a:ext cx="10445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Kép 11" descr="T cel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338" y="4117975"/>
            <a:ext cx="1260475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Kép 12" descr="T cel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9213" y="4114800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Kép 13" descr="T cell_1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1195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Szövegdoboz 14"/>
          <p:cNvSpPr txBox="1">
            <a:spLocks noChangeArrowheads="1"/>
          </p:cNvSpPr>
          <p:nvPr/>
        </p:nvSpPr>
        <p:spPr bwMode="auto">
          <a:xfrm>
            <a:off x="2071688" y="2014538"/>
            <a:ext cx="207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Antigen presenting cell (APC)</a:t>
            </a:r>
          </a:p>
        </p:txBody>
      </p:sp>
      <p:sp>
        <p:nvSpPr>
          <p:cNvPr id="2062" name="Szövegdoboz 15"/>
          <p:cNvSpPr txBox="1">
            <a:spLocks noChangeArrowheads="1"/>
          </p:cNvSpPr>
          <p:nvPr/>
        </p:nvSpPr>
        <p:spPr bwMode="auto">
          <a:xfrm>
            <a:off x="5000625" y="151447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Naive CD4</a:t>
            </a:r>
            <a:r>
              <a:rPr lang="hu-HU" sz="1800" b="1" baseline="30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+</a:t>
            </a:r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 cell</a:t>
            </a:r>
          </a:p>
        </p:txBody>
      </p:sp>
      <p:sp>
        <p:nvSpPr>
          <p:cNvPr id="2063" name="Szövegdoboz 16"/>
          <p:cNvSpPr txBox="1">
            <a:spLocks noChangeArrowheads="1"/>
          </p:cNvSpPr>
          <p:nvPr/>
        </p:nvSpPr>
        <p:spPr bwMode="auto">
          <a:xfrm>
            <a:off x="4714875" y="2813050"/>
            <a:ext cx="180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Activated CD4</a:t>
            </a:r>
            <a:r>
              <a:rPr lang="hu-HU" sz="1800" b="1" baseline="30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+</a:t>
            </a:r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 cell</a:t>
            </a:r>
          </a:p>
        </p:txBody>
      </p:sp>
      <p:sp>
        <p:nvSpPr>
          <p:cNvPr id="2064" name="Szövegdoboz 17"/>
          <p:cNvSpPr txBox="1">
            <a:spLocks noChangeArrowheads="1"/>
          </p:cNvSpPr>
          <p:nvPr/>
        </p:nvSpPr>
        <p:spPr bwMode="auto">
          <a:xfrm>
            <a:off x="328613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Th1</a:t>
            </a:r>
          </a:p>
        </p:txBody>
      </p:sp>
      <p:sp>
        <p:nvSpPr>
          <p:cNvPr id="2065" name="Szövegdoboz 18"/>
          <p:cNvSpPr txBox="1">
            <a:spLocks noChangeArrowheads="1"/>
          </p:cNvSpPr>
          <p:nvPr/>
        </p:nvSpPr>
        <p:spPr bwMode="auto">
          <a:xfrm>
            <a:off x="1643063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Th2</a:t>
            </a:r>
          </a:p>
        </p:txBody>
      </p:sp>
      <p:sp>
        <p:nvSpPr>
          <p:cNvPr id="2066" name="Szövegdoboz 19"/>
          <p:cNvSpPr txBox="1">
            <a:spLocks noChangeArrowheads="1"/>
          </p:cNvSpPr>
          <p:nvPr/>
        </p:nvSpPr>
        <p:spPr bwMode="auto">
          <a:xfrm>
            <a:off x="2871788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Th9</a:t>
            </a:r>
          </a:p>
        </p:txBody>
      </p:sp>
      <p:sp>
        <p:nvSpPr>
          <p:cNvPr id="2067" name="Szövegdoboz 20"/>
          <p:cNvSpPr txBox="1">
            <a:spLocks noChangeArrowheads="1"/>
          </p:cNvSpPr>
          <p:nvPr/>
        </p:nvSpPr>
        <p:spPr bwMode="auto">
          <a:xfrm>
            <a:off x="4157663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Th17</a:t>
            </a:r>
          </a:p>
        </p:txBody>
      </p:sp>
      <p:sp>
        <p:nvSpPr>
          <p:cNvPr id="2068" name="Szövegdoboz 21"/>
          <p:cNvSpPr txBox="1">
            <a:spLocks noChangeArrowheads="1"/>
          </p:cNvSpPr>
          <p:nvPr/>
        </p:nvSpPr>
        <p:spPr bwMode="auto">
          <a:xfrm>
            <a:off x="5443538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Th22</a:t>
            </a:r>
          </a:p>
        </p:txBody>
      </p:sp>
      <p:sp>
        <p:nvSpPr>
          <p:cNvPr id="2069" name="Szövegdoboz 22"/>
          <p:cNvSpPr txBox="1">
            <a:spLocks noChangeArrowheads="1"/>
          </p:cNvSpPr>
          <p:nvPr/>
        </p:nvSpPr>
        <p:spPr bwMode="auto">
          <a:xfrm>
            <a:off x="6740525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Treg</a:t>
            </a:r>
          </a:p>
        </p:txBody>
      </p:sp>
      <p:sp>
        <p:nvSpPr>
          <p:cNvPr id="2070" name="Szövegdoboz 23"/>
          <p:cNvSpPr txBox="1">
            <a:spLocks noChangeArrowheads="1"/>
          </p:cNvSpPr>
          <p:nvPr/>
        </p:nvSpPr>
        <p:spPr bwMode="auto">
          <a:xfrm>
            <a:off x="8026400" y="40100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</a:t>
            </a:r>
            <a:r>
              <a:rPr lang="hu-HU" sz="1800" b="1" baseline="-25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FH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0" y="5099062"/>
            <a:ext cx="9144000" cy="830997"/>
          </a:xfrm>
          <a:prstGeom prst="rect">
            <a:avLst/>
          </a:prstGeom>
          <a:noFill/>
        </p:spPr>
        <p:txBody>
          <a:bodyPr numCol="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>
                <a:solidFill>
                  <a:srgbClr val="000000"/>
                </a:solidFill>
                <a:latin typeface="Arial"/>
                <a:cs typeface="Arial" charset="0"/>
              </a:rPr>
              <a:t>T-bet</a:t>
            </a: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GATA3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CNS-2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ROR</a:t>
            </a:r>
            <a:r>
              <a:rPr lang="el-GR" sz="1600" b="1" dirty="0">
                <a:solidFill>
                  <a:srgbClr val="000000"/>
                </a:solidFill>
                <a:latin typeface="Arial"/>
                <a:cs typeface="Arial" charset="0"/>
              </a:rPr>
              <a:t>γ</a:t>
            </a: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PU-1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AHR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Foxp3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STAT3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 err="1">
                <a:solidFill>
                  <a:srgbClr val="000000"/>
                </a:solidFill>
                <a:latin typeface="Arial"/>
                <a:cs typeface="Arial" charset="0"/>
              </a:rPr>
              <a:t>c-maf</a:t>
            </a: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Bcl-6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0" y="5839702"/>
            <a:ext cx="9144000" cy="830997"/>
          </a:xfrm>
          <a:prstGeom prst="rect">
            <a:avLst/>
          </a:prstGeom>
          <a:noFill/>
        </p:spPr>
        <p:txBody>
          <a:bodyPr numCol="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IFN-</a:t>
            </a:r>
            <a:r>
              <a:rPr lang="el-GR" sz="1600" b="1" dirty="0">
                <a:solidFill>
                  <a:srgbClr val="000000"/>
                </a:solidFill>
                <a:latin typeface="Arial"/>
                <a:cs typeface="Arial" charset="0"/>
              </a:rPr>
              <a:t> γ</a:t>
            </a: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TNF-</a:t>
            </a:r>
            <a:r>
              <a:rPr lang="el-GR" sz="1600" b="1" dirty="0">
                <a:solidFill>
                  <a:srgbClr val="000000"/>
                </a:solidFill>
                <a:latin typeface="Arial"/>
                <a:cs typeface="Arial" charset="0"/>
              </a:rPr>
              <a:t>α</a:t>
            </a: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IL-13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IL-17 A/F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TNF-</a:t>
            </a:r>
            <a:r>
              <a:rPr lang="el-GR" sz="1600" b="1" dirty="0">
                <a:solidFill>
                  <a:srgbClr val="000000"/>
                </a:solidFill>
                <a:latin typeface="Arial"/>
                <a:cs typeface="Arial" charset="0"/>
              </a:rPr>
              <a:t>α</a:t>
            </a: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TGF-</a:t>
            </a:r>
            <a:r>
              <a:rPr lang="el-GR" sz="1600" b="1" dirty="0">
                <a:solidFill>
                  <a:srgbClr val="000000"/>
                </a:solidFill>
                <a:latin typeface="Arial"/>
                <a:cs typeface="Times New Roman"/>
              </a:rPr>
              <a:t>β</a:t>
            </a:r>
            <a:endParaRPr lang="hu-HU" sz="1600" b="1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IL-35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000000"/>
                </a:solidFill>
                <a:latin typeface="Arial"/>
                <a:cs typeface="Arial" charset="0"/>
              </a:rPr>
              <a:t>IL-21</a:t>
            </a:r>
          </a:p>
        </p:txBody>
      </p:sp>
      <p:cxnSp>
        <p:nvCxnSpPr>
          <p:cNvPr id="27" name="Egyenes összekötő 26"/>
          <p:cNvCxnSpPr/>
          <p:nvPr/>
        </p:nvCxnSpPr>
        <p:spPr>
          <a:xfrm>
            <a:off x="180975" y="5840413"/>
            <a:ext cx="882015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rot="5400000">
            <a:off x="4301332" y="2567781"/>
            <a:ext cx="431800" cy="15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rot="5400000">
            <a:off x="4335463" y="3917950"/>
            <a:ext cx="360362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4786313" y="3741738"/>
            <a:ext cx="857250" cy="28575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4929188" y="3598863"/>
            <a:ext cx="2214562" cy="446087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5400000">
            <a:off x="8196263" y="3832225"/>
            <a:ext cx="468312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10800000" flipV="1">
            <a:off x="3357563" y="3741738"/>
            <a:ext cx="928687" cy="28575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10800000" flipV="1">
            <a:off x="2055813" y="3597275"/>
            <a:ext cx="2087562" cy="43180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5400000">
            <a:off x="493713" y="3832225"/>
            <a:ext cx="468312" cy="1588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714375" y="3455988"/>
            <a:ext cx="3286125" cy="14287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5072063" y="3455988"/>
            <a:ext cx="3384550" cy="14287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Oval 2"/>
          <p:cNvSpPr>
            <a:spLocks noChangeArrowheads="1"/>
          </p:cNvSpPr>
          <p:nvPr/>
        </p:nvSpPr>
        <p:spPr bwMode="auto">
          <a:xfrm>
            <a:off x="3924300" y="476250"/>
            <a:ext cx="1081088" cy="1079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5651" name="Oval 3"/>
          <p:cNvSpPr>
            <a:spLocks noChangeArrowheads="1"/>
          </p:cNvSpPr>
          <p:nvPr/>
        </p:nvSpPr>
        <p:spPr bwMode="auto">
          <a:xfrm>
            <a:off x="3995738" y="2708275"/>
            <a:ext cx="1081087" cy="1079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908175" y="1628775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naiv CD4</a:t>
            </a:r>
            <a:r>
              <a:rPr lang="hu-HU" b="1" baseline="30000">
                <a:solidFill>
                  <a:srgbClr val="FFFF00"/>
                </a:solidFill>
              </a:rPr>
              <a:t> +</a:t>
            </a:r>
            <a:r>
              <a:rPr lang="hu-HU" b="1">
                <a:solidFill>
                  <a:srgbClr val="FFFF00"/>
                </a:solidFill>
              </a:rPr>
              <a:t> T sejt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4500563" y="2133600"/>
            <a:ext cx="0" cy="5746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140200" y="32131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TH0</a:t>
            </a:r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H="1">
            <a:off x="2555875" y="3933825"/>
            <a:ext cx="1223963" cy="10080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5219700" y="3933825"/>
            <a:ext cx="1511300" cy="9366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grpSp>
        <p:nvGrpSpPr>
          <p:cNvPr id="155657" name="Group 9"/>
          <p:cNvGrpSpPr>
            <a:grpSpLocks/>
          </p:cNvGrpSpPr>
          <p:nvPr/>
        </p:nvGrpSpPr>
        <p:grpSpPr bwMode="auto">
          <a:xfrm>
            <a:off x="1403350" y="4652963"/>
            <a:ext cx="1081088" cy="1079500"/>
            <a:chOff x="793" y="3249"/>
            <a:chExt cx="681" cy="680"/>
          </a:xfrm>
        </p:grpSpPr>
        <p:sp>
          <p:nvSpPr>
            <p:cNvPr id="155674" name="Oval 10"/>
            <p:cNvSpPr>
              <a:spLocks noChangeArrowheads="1"/>
            </p:cNvSpPr>
            <p:nvPr/>
          </p:nvSpPr>
          <p:spPr bwMode="auto">
            <a:xfrm>
              <a:off x="793" y="3249"/>
              <a:ext cx="681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5675" name="Text Box 11"/>
            <p:cNvSpPr txBox="1">
              <a:spLocks noChangeArrowheads="1"/>
            </p:cNvSpPr>
            <p:nvPr/>
          </p:nvSpPr>
          <p:spPr bwMode="auto">
            <a:xfrm>
              <a:off x="839" y="3430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chemeClr val="accent2"/>
                  </a:solidFill>
                </a:rPr>
                <a:t>TH1</a:t>
              </a:r>
            </a:p>
          </p:txBody>
        </p:sp>
      </p:grpSp>
      <p:grpSp>
        <p:nvGrpSpPr>
          <p:cNvPr id="155658" name="Group 12"/>
          <p:cNvGrpSpPr>
            <a:grpSpLocks/>
          </p:cNvGrpSpPr>
          <p:nvPr/>
        </p:nvGrpSpPr>
        <p:grpSpPr bwMode="auto">
          <a:xfrm>
            <a:off x="6732588" y="4652963"/>
            <a:ext cx="1081087" cy="1079500"/>
            <a:chOff x="4377" y="3203"/>
            <a:chExt cx="681" cy="680"/>
          </a:xfrm>
        </p:grpSpPr>
        <p:sp>
          <p:nvSpPr>
            <p:cNvPr id="155672" name="Oval 13"/>
            <p:cNvSpPr>
              <a:spLocks noChangeArrowheads="1"/>
            </p:cNvSpPr>
            <p:nvPr/>
          </p:nvSpPr>
          <p:spPr bwMode="auto">
            <a:xfrm>
              <a:off x="4377" y="3203"/>
              <a:ext cx="681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5673" name="Text Box 14"/>
            <p:cNvSpPr txBox="1">
              <a:spLocks noChangeArrowheads="1"/>
            </p:cNvSpPr>
            <p:nvPr/>
          </p:nvSpPr>
          <p:spPr bwMode="auto">
            <a:xfrm>
              <a:off x="4468" y="3385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b="1">
                  <a:solidFill>
                    <a:schemeClr val="accent2"/>
                  </a:solidFill>
                </a:rPr>
                <a:t>TH2</a:t>
              </a:r>
            </a:p>
          </p:txBody>
        </p:sp>
      </p:grpSp>
      <p:sp>
        <p:nvSpPr>
          <p:cNvPr id="155659" name="Text Box 15"/>
          <p:cNvSpPr txBox="1">
            <a:spLocks noChangeArrowheads="1"/>
          </p:cNvSpPr>
          <p:nvPr/>
        </p:nvSpPr>
        <p:spPr bwMode="auto">
          <a:xfrm>
            <a:off x="323850" y="3644900"/>
            <a:ext cx="2735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IFN-</a:t>
            </a:r>
            <a:r>
              <a:rPr lang="hu-HU" b="1">
                <a:solidFill>
                  <a:srgbClr val="FFFF00"/>
                </a:solidFill>
                <a:sym typeface="Symbol" pitchFamily="18" charset="2"/>
              </a:rPr>
              <a:t>, TNF-,     IL-12</a:t>
            </a:r>
          </a:p>
        </p:txBody>
      </p:sp>
      <p:sp>
        <p:nvSpPr>
          <p:cNvPr id="155660" name="Text Box 16"/>
          <p:cNvSpPr txBox="1">
            <a:spLocks noChangeArrowheads="1"/>
          </p:cNvSpPr>
          <p:nvPr/>
        </p:nvSpPr>
        <p:spPr bwMode="auto">
          <a:xfrm>
            <a:off x="5940425" y="34290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IL-4</a:t>
            </a:r>
          </a:p>
        </p:txBody>
      </p:sp>
      <p:sp>
        <p:nvSpPr>
          <p:cNvPr id="155661" name="Text Box 17"/>
          <p:cNvSpPr txBox="1">
            <a:spLocks noChangeArrowheads="1"/>
          </p:cNvSpPr>
          <p:nvPr/>
        </p:nvSpPr>
        <p:spPr bwMode="auto">
          <a:xfrm>
            <a:off x="4067175" y="692150"/>
            <a:ext cx="93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</a:rPr>
              <a:t>CD4+</a:t>
            </a:r>
          </a:p>
        </p:txBody>
      </p:sp>
      <p:sp>
        <p:nvSpPr>
          <p:cNvPr id="155662" name="Text Box 18"/>
          <p:cNvSpPr txBox="1">
            <a:spLocks noChangeArrowheads="1"/>
          </p:cNvSpPr>
          <p:nvPr/>
        </p:nvSpPr>
        <p:spPr bwMode="auto">
          <a:xfrm>
            <a:off x="3708400" y="3860800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FFFF00"/>
                </a:solidFill>
              </a:rPr>
              <a:t>éretlen effektor</a:t>
            </a:r>
          </a:p>
        </p:txBody>
      </p:sp>
      <p:sp>
        <p:nvSpPr>
          <p:cNvPr id="155663" name="Text Box 19"/>
          <p:cNvSpPr txBox="1">
            <a:spLocks noChangeArrowheads="1"/>
          </p:cNvSpPr>
          <p:nvPr/>
        </p:nvSpPr>
        <p:spPr bwMode="auto">
          <a:xfrm>
            <a:off x="0" y="5805488"/>
            <a:ext cx="40671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</a:rPr>
              <a:t>makrofágokat aktivál,                    IL-12, IFN-</a:t>
            </a:r>
            <a:r>
              <a:rPr lang="hu-HU">
                <a:solidFill>
                  <a:srgbClr val="FFFF00"/>
                </a:solidFill>
                <a:sym typeface="Symbol" pitchFamily="18" charset="2"/>
              </a:rPr>
              <a:t>, TNF- termelés</a:t>
            </a:r>
          </a:p>
          <a:p>
            <a:pPr algn="ctr">
              <a:spcBef>
                <a:spcPct val="50000"/>
              </a:spcBef>
            </a:pPr>
            <a:endParaRPr lang="hu-HU">
              <a:solidFill>
                <a:srgbClr val="FFFF00"/>
              </a:solidFill>
            </a:endParaRPr>
          </a:p>
        </p:txBody>
      </p:sp>
      <p:sp>
        <p:nvSpPr>
          <p:cNvPr id="155664" name="Text Box 20"/>
          <p:cNvSpPr txBox="1">
            <a:spLocks noChangeArrowheads="1"/>
          </p:cNvSpPr>
          <p:nvPr/>
        </p:nvSpPr>
        <p:spPr bwMode="auto">
          <a:xfrm>
            <a:off x="4859338" y="5734050"/>
            <a:ext cx="4284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</a:rPr>
              <a:t>B sejteket aktivál,                             IL-1, IL-5,  IL-6, IL-10, IL-13</a:t>
            </a:r>
          </a:p>
        </p:txBody>
      </p:sp>
      <p:sp>
        <p:nvSpPr>
          <p:cNvPr id="155665" name="Line 21"/>
          <p:cNvSpPr>
            <a:spLocks noChangeShapeType="1"/>
          </p:cNvSpPr>
          <p:nvPr/>
        </p:nvSpPr>
        <p:spPr bwMode="auto">
          <a:xfrm flipH="1">
            <a:off x="4140200" y="6237288"/>
            <a:ext cx="719138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5666" name="Line 22"/>
          <p:cNvSpPr>
            <a:spLocks noChangeShapeType="1"/>
          </p:cNvSpPr>
          <p:nvPr/>
        </p:nvSpPr>
        <p:spPr bwMode="auto">
          <a:xfrm>
            <a:off x="4140200" y="6092825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5667" name="Line 23"/>
          <p:cNvSpPr>
            <a:spLocks noChangeShapeType="1"/>
          </p:cNvSpPr>
          <p:nvPr/>
        </p:nvSpPr>
        <p:spPr bwMode="auto">
          <a:xfrm>
            <a:off x="4140200" y="6524625"/>
            <a:ext cx="719138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5668" name="Line 24"/>
          <p:cNvSpPr>
            <a:spLocks noChangeShapeType="1"/>
          </p:cNvSpPr>
          <p:nvPr/>
        </p:nvSpPr>
        <p:spPr bwMode="auto">
          <a:xfrm>
            <a:off x="4859338" y="6381750"/>
            <a:ext cx="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519113" y="136525"/>
            <a:ext cx="22955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 sejt polarizáció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929063" y="4857750"/>
            <a:ext cx="1600200" cy="519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nat </a:t>
            </a:r>
            <a:r>
              <a:rPr lang="en-US" b="1">
                <a:solidFill>
                  <a:schemeClr val="bg1"/>
                </a:solidFill>
              </a:rPr>
              <a:t>T</a:t>
            </a:r>
            <a:r>
              <a:rPr lang="en-US" sz="2800" b="1" baseline="-25000">
                <a:solidFill>
                  <a:schemeClr val="bg1"/>
                </a:solidFill>
              </a:rPr>
              <a:t>reg</a:t>
            </a:r>
            <a:endParaRPr lang="en-US" sz="2800" b="1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>
            <a:stCxn id="155662" idx="2"/>
          </p:cNvCxnSpPr>
          <p:nvPr/>
        </p:nvCxnSpPr>
        <p:spPr bwMode="auto">
          <a:xfrm rot="5400000">
            <a:off x="4367213" y="4402137"/>
            <a:ext cx="446088" cy="36513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7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31106" name="Picture 2" descr="Fig 2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05" y="764704"/>
            <a:ext cx="8262651" cy="609329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691680" y="188640"/>
            <a:ext cx="6239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A T sejt polarizáció </a:t>
            </a:r>
            <a:r>
              <a:rPr lang="hu-HU" b="1" dirty="0" err="1" smtClean="0"/>
              <a:t>epigenetikai</a:t>
            </a:r>
            <a:r>
              <a:rPr lang="hu-HU" b="1" dirty="0" smtClean="0"/>
              <a:t> szabályozása </a:t>
            </a:r>
            <a:endParaRPr lang="hu-HU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Dokumentumok\edit\oktatás\Immunol\előadások\TH1 é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Szövegdoboz 2"/>
          <p:cNvSpPr txBox="1">
            <a:spLocks noChangeArrowheads="1"/>
          </p:cNvSpPr>
          <p:nvPr/>
        </p:nvSpPr>
        <p:spPr bwMode="auto">
          <a:xfrm>
            <a:off x="2500313" y="1357313"/>
            <a:ext cx="696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/DC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219200" y="1371600"/>
            <a:ext cx="6705600" cy="4267200"/>
            <a:chOff x="768" y="672"/>
            <a:chExt cx="4224" cy="2688"/>
          </a:xfrm>
        </p:grpSpPr>
        <p:pic>
          <p:nvPicPr>
            <p:cNvPr id="15770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8" y="672"/>
              <a:ext cx="4224" cy="2688"/>
            </a:xfrm>
            <a:prstGeom prst="rect">
              <a:avLst/>
            </a:prstGeom>
            <a:noFill/>
            <a:ln w="76200">
              <a:solidFill>
                <a:srgbClr val="66CCFF"/>
              </a:solidFill>
              <a:miter lim="800000"/>
              <a:headEnd/>
              <a:tailEnd/>
            </a:ln>
          </p:spPr>
        </p:pic>
        <p:sp>
          <p:nvSpPr>
            <p:cNvPr id="157703" name="Rectangle 4"/>
            <p:cNvSpPr>
              <a:spLocks noChangeArrowheads="1"/>
            </p:cNvSpPr>
            <p:nvPr/>
          </p:nvSpPr>
          <p:spPr bwMode="auto">
            <a:xfrm>
              <a:off x="2160" y="1968"/>
              <a:ext cx="1392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7704" name="Rectangle 5"/>
            <p:cNvSpPr>
              <a:spLocks noChangeArrowheads="1"/>
            </p:cNvSpPr>
            <p:nvPr/>
          </p:nvSpPr>
          <p:spPr bwMode="auto">
            <a:xfrm>
              <a:off x="1152" y="720"/>
              <a:ext cx="350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7705" name="Rectangle 6"/>
            <p:cNvSpPr>
              <a:spLocks noChangeArrowheads="1"/>
            </p:cNvSpPr>
            <p:nvPr/>
          </p:nvSpPr>
          <p:spPr bwMode="auto">
            <a:xfrm>
              <a:off x="1248" y="3120"/>
              <a:ext cx="105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7706" name="Rectangle 7"/>
            <p:cNvSpPr>
              <a:spLocks noChangeArrowheads="1"/>
            </p:cNvSpPr>
            <p:nvPr/>
          </p:nvSpPr>
          <p:spPr bwMode="auto">
            <a:xfrm>
              <a:off x="3456" y="3120"/>
              <a:ext cx="96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57699" name="Rectangle 8"/>
          <p:cNvSpPr>
            <a:spLocks noChangeArrowheads="1"/>
          </p:cNvSpPr>
          <p:nvPr/>
        </p:nvSpPr>
        <p:spPr bwMode="auto">
          <a:xfrm>
            <a:off x="609600" y="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u-HU" sz="3200" b="1">
                <a:solidFill>
                  <a:srgbClr val="FFFF00"/>
                </a:solidFill>
              </a:rPr>
              <a:t>TH1: Toll -függő</a:t>
            </a:r>
            <a:endParaRPr lang="hu-HU" sz="4400" b="1">
              <a:solidFill>
                <a:srgbClr val="FFFF00"/>
              </a:solidFill>
            </a:endParaRPr>
          </a:p>
        </p:txBody>
      </p:sp>
      <p:sp>
        <p:nvSpPr>
          <p:cNvPr id="157700" name="Rectangle 9"/>
          <p:cNvSpPr>
            <a:spLocks noChangeArrowheads="1"/>
          </p:cNvSpPr>
          <p:nvPr/>
        </p:nvSpPr>
        <p:spPr bwMode="auto">
          <a:xfrm>
            <a:off x="4495800" y="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hu-HU" sz="3200" b="1">
                <a:solidFill>
                  <a:srgbClr val="FFFF00"/>
                </a:solidFill>
              </a:rPr>
              <a:t>TH2: Toll-független</a:t>
            </a:r>
            <a:endParaRPr lang="hu-HU" sz="4400" b="1">
              <a:solidFill>
                <a:srgbClr val="FFFF00"/>
              </a:solidFill>
            </a:endParaRPr>
          </a:p>
        </p:txBody>
      </p:sp>
      <p:sp>
        <p:nvSpPr>
          <p:cNvPr id="157701" name="Text Box 10"/>
          <p:cNvSpPr txBox="1">
            <a:spLocks noChangeArrowheads="1"/>
          </p:cNvSpPr>
          <p:nvPr/>
        </p:nvSpPr>
        <p:spPr bwMode="auto">
          <a:xfrm>
            <a:off x="1857375" y="785813"/>
            <a:ext cx="200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00"/>
                </a:solidFill>
              </a:rPr>
              <a:t>PAMP, DAMP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új imm\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3300"/>
            <a:ext cx="9144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59563" y="549275"/>
          <a:ext cx="14414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0" name="Image" r:id="rId4" imgW="876500" imgH="800282" progId="">
                  <p:embed/>
                </p:oleObj>
              </mc:Choice>
              <mc:Fallback>
                <p:oleObj name="Image" r:id="rId4" imgW="876500" imgH="80028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49275"/>
                        <a:ext cx="1441450" cy="1077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3" descr="limfocyt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588125" y="3644900"/>
            <a:ext cx="1360488" cy="1023938"/>
          </a:xfrm>
          <a:noFill/>
          <a:ln>
            <a:solidFill>
              <a:srgbClr val="FFFF00"/>
            </a:solidFill>
          </a:ln>
        </p:spPr>
      </p:pic>
      <p:pic>
        <p:nvPicPr>
          <p:cNvPr id="2053" name="Picture 4" descr="201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1989138"/>
            <a:ext cx="1439862" cy="1198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4" name="Picture 5" descr="limfocyt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19250" y="3573463"/>
            <a:ext cx="1368425" cy="1076325"/>
          </a:xfrm>
          <a:noFill/>
          <a:ln>
            <a:solidFill>
              <a:srgbClr val="FFFF00"/>
            </a:solidFill>
          </a:ln>
        </p:spPr>
      </p:pic>
      <p:pic>
        <p:nvPicPr>
          <p:cNvPr id="2055" name="Picture 6" descr="201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1989138"/>
            <a:ext cx="1439863" cy="1198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563938" y="6921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</a:rPr>
              <a:t>Fénymikroszkóp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348038" y="2276475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</a:rPr>
              <a:t>Transzmissziós EM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3708400" y="357346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</a:rPr>
              <a:t>Scanning EM</a:t>
            </a: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692275" y="5100638"/>
            <a:ext cx="1081088" cy="1252537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47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1979613" y="5373688"/>
            <a:ext cx="50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400" b="1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172048" name="Oval 16"/>
          <p:cNvSpPr>
            <a:spLocks noChangeArrowheads="1"/>
          </p:cNvSpPr>
          <p:nvPr/>
        </p:nvSpPr>
        <p:spPr bwMode="auto">
          <a:xfrm>
            <a:off x="6804025" y="5167313"/>
            <a:ext cx="1223963" cy="118745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0047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7164388" y="5445125"/>
            <a:ext cx="527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400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779838" y="4941888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FFFF00"/>
                </a:solidFill>
              </a:rPr>
              <a:t>Sejtfelszíni molekulák</a:t>
            </a:r>
          </a:p>
        </p:txBody>
      </p:sp>
      <p:graphicFrame>
        <p:nvGraphicFramePr>
          <p:cNvPr id="2051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03350" y="549275"/>
          <a:ext cx="15128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1" name="Image" r:id="rId9" imgW="876500" imgH="800282" progId="">
                  <p:embed/>
                </p:oleObj>
              </mc:Choice>
              <mc:Fallback>
                <p:oleObj name="Image" r:id="rId9" imgW="876500" imgH="800282" progId="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9275"/>
                        <a:ext cx="1512888" cy="1128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Rectangle 21"/>
          <p:cNvSpPr>
            <a:spLocks noChangeArrowheads="1"/>
          </p:cNvSpPr>
          <p:nvPr/>
        </p:nvSpPr>
        <p:spPr bwMode="auto">
          <a:xfrm>
            <a:off x="1116013" y="260350"/>
            <a:ext cx="7343775" cy="619283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65" name="Line 22"/>
          <p:cNvSpPr>
            <a:spLocks noChangeShapeType="1"/>
          </p:cNvSpPr>
          <p:nvPr/>
        </p:nvSpPr>
        <p:spPr bwMode="auto">
          <a:xfrm>
            <a:off x="1116013" y="4868863"/>
            <a:ext cx="73437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66" name="Line 23"/>
          <p:cNvSpPr>
            <a:spLocks noChangeShapeType="1"/>
          </p:cNvSpPr>
          <p:nvPr/>
        </p:nvSpPr>
        <p:spPr bwMode="auto">
          <a:xfrm>
            <a:off x="1116013" y="3284538"/>
            <a:ext cx="7272337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67" name="Line 24"/>
          <p:cNvSpPr>
            <a:spLocks noChangeShapeType="1"/>
          </p:cNvSpPr>
          <p:nvPr/>
        </p:nvSpPr>
        <p:spPr bwMode="auto">
          <a:xfrm>
            <a:off x="1116013" y="1773238"/>
            <a:ext cx="734377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68" name="Text Box 27"/>
          <p:cNvSpPr txBox="1">
            <a:spLocks noChangeArrowheads="1"/>
          </p:cNvSpPr>
          <p:nvPr/>
        </p:nvSpPr>
        <p:spPr bwMode="auto">
          <a:xfrm>
            <a:off x="1835150" y="765175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000000"/>
                </a:solidFill>
              </a:rPr>
              <a:t>T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069" name="Text Box 28"/>
          <p:cNvSpPr txBox="1">
            <a:spLocks noChangeArrowheads="1"/>
          </p:cNvSpPr>
          <p:nvPr/>
        </p:nvSpPr>
        <p:spPr bwMode="auto">
          <a:xfrm>
            <a:off x="7092950" y="692150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000000"/>
                </a:solidFill>
              </a:rPr>
              <a:t>B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070" name="Line 29"/>
          <p:cNvSpPr>
            <a:spLocks noChangeShapeType="1"/>
          </p:cNvSpPr>
          <p:nvPr/>
        </p:nvSpPr>
        <p:spPr bwMode="auto">
          <a:xfrm>
            <a:off x="7956550" y="5013325"/>
            <a:ext cx="0" cy="1444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1" name="Line 30"/>
          <p:cNvSpPr>
            <a:spLocks noChangeShapeType="1"/>
          </p:cNvSpPr>
          <p:nvPr/>
        </p:nvSpPr>
        <p:spPr bwMode="auto">
          <a:xfrm flipH="1">
            <a:off x="7740650" y="5157788"/>
            <a:ext cx="215900" cy="1428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2" name="Line 31"/>
          <p:cNvSpPr>
            <a:spLocks noChangeShapeType="1"/>
          </p:cNvSpPr>
          <p:nvPr/>
        </p:nvSpPr>
        <p:spPr bwMode="auto">
          <a:xfrm flipV="1">
            <a:off x="7812088" y="5229225"/>
            <a:ext cx="215900" cy="1444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3" name="Line 32"/>
          <p:cNvSpPr>
            <a:spLocks noChangeShapeType="1"/>
          </p:cNvSpPr>
          <p:nvPr/>
        </p:nvSpPr>
        <p:spPr bwMode="auto">
          <a:xfrm>
            <a:off x="8027988" y="5229225"/>
            <a:ext cx="144462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4" name="Line 34"/>
          <p:cNvSpPr>
            <a:spLocks noChangeShapeType="1"/>
          </p:cNvSpPr>
          <p:nvPr/>
        </p:nvSpPr>
        <p:spPr bwMode="auto">
          <a:xfrm flipH="1">
            <a:off x="7524750" y="5084763"/>
            <a:ext cx="21590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5" name="Line 35"/>
          <p:cNvSpPr>
            <a:spLocks noChangeShapeType="1"/>
          </p:cNvSpPr>
          <p:nvPr/>
        </p:nvSpPr>
        <p:spPr bwMode="auto">
          <a:xfrm flipH="1">
            <a:off x="7596188" y="5084763"/>
            <a:ext cx="215900" cy="2159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6" name="AutoShape 38"/>
          <p:cNvSpPr>
            <a:spLocks noChangeArrowheads="1"/>
          </p:cNvSpPr>
          <p:nvPr/>
        </p:nvSpPr>
        <p:spPr bwMode="auto">
          <a:xfrm>
            <a:off x="2700338" y="5445125"/>
            <a:ext cx="358775" cy="71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077" name="AutoShape 39"/>
          <p:cNvSpPr>
            <a:spLocks noChangeArrowheads="1"/>
          </p:cNvSpPr>
          <p:nvPr/>
        </p:nvSpPr>
        <p:spPr bwMode="auto">
          <a:xfrm>
            <a:off x="2700338" y="5516563"/>
            <a:ext cx="358775" cy="73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078" name="Line 40"/>
          <p:cNvSpPr>
            <a:spLocks noChangeShapeType="1"/>
          </p:cNvSpPr>
          <p:nvPr/>
        </p:nvSpPr>
        <p:spPr bwMode="auto">
          <a:xfrm>
            <a:off x="2484438" y="5445125"/>
            <a:ext cx="28733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79" name="Line 41"/>
          <p:cNvSpPr>
            <a:spLocks noChangeShapeType="1"/>
          </p:cNvSpPr>
          <p:nvPr/>
        </p:nvSpPr>
        <p:spPr bwMode="auto">
          <a:xfrm>
            <a:off x="2484438" y="5373688"/>
            <a:ext cx="287337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80" name="Line 43"/>
          <p:cNvSpPr>
            <a:spLocks noChangeShapeType="1"/>
          </p:cNvSpPr>
          <p:nvPr/>
        </p:nvSpPr>
        <p:spPr bwMode="auto">
          <a:xfrm>
            <a:off x="2627313" y="5661025"/>
            <a:ext cx="215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81" name="Line 44"/>
          <p:cNvSpPr>
            <a:spLocks noChangeShapeType="1"/>
          </p:cNvSpPr>
          <p:nvPr/>
        </p:nvSpPr>
        <p:spPr bwMode="auto">
          <a:xfrm>
            <a:off x="2627313" y="5661025"/>
            <a:ext cx="215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82" name="Line 45"/>
          <p:cNvSpPr>
            <a:spLocks noChangeShapeType="1"/>
          </p:cNvSpPr>
          <p:nvPr/>
        </p:nvSpPr>
        <p:spPr bwMode="auto">
          <a:xfrm>
            <a:off x="2627313" y="5589588"/>
            <a:ext cx="2159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hu-HU" sz="3200">
              <a:solidFill>
                <a:srgbClr val="000000"/>
              </a:solidFill>
            </a:endParaRPr>
          </a:p>
        </p:txBody>
      </p:sp>
      <p:sp>
        <p:nvSpPr>
          <p:cNvPr id="2083" name="Text Box 46"/>
          <p:cNvSpPr txBox="1">
            <a:spLocks noChangeArrowheads="1"/>
          </p:cNvSpPr>
          <p:nvPr/>
        </p:nvSpPr>
        <p:spPr bwMode="auto">
          <a:xfrm>
            <a:off x="2987675" y="5516563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</a:rPr>
              <a:t>TCR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2084" name="Text Box 47"/>
          <p:cNvSpPr txBox="1">
            <a:spLocks noChangeArrowheads="1"/>
          </p:cNvSpPr>
          <p:nvPr/>
        </p:nvSpPr>
        <p:spPr bwMode="auto">
          <a:xfrm>
            <a:off x="6804025" y="4868863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>
                <a:solidFill>
                  <a:srgbClr val="FFFF00"/>
                </a:solidFill>
              </a:rPr>
              <a:t>BCR</a:t>
            </a:r>
            <a:endParaRPr 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 animBg="1"/>
      <p:bldP spid="172050" grpId="0"/>
      <p:bldP spid="1720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-517525"/>
            <a:ext cx="9144000" cy="7375525"/>
            <a:chOff x="0" y="-326"/>
            <a:chExt cx="5760" cy="4646"/>
          </a:xfrm>
        </p:grpSpPr>
        <p:pic>
          <p:nvPicPr>
            <p:cNvPr id="158723" name="Picture 3" descr="seesa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326"/>
              <a:ext cx="5760" cy="4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724" name="Text Box 4"/>
            <p:cNvSpPr txBox="1">
              <a:spLocks noChangeArrowheads="1"/>
            </p:cNvSpPr>
            <p:nvPr/>
          </p:nvSpPr>
          <p:spPr bwMode="auto">
            <a:xfrm>
              <a:off x="567" y="210"/>
              <a:ext cx="2041" cy="167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/>
                <a:t>A TH1 fenotípust erősítő tényezők</a:t>
              </a:r>
            </a:p>
            <a:p>
              <a:pPr>
                <a:spcBef>
                  <a:spcPct val="50000"/>
                </a:spcBef>
              </a:pPr>
              <a:r>
                <a:rPr lang="hu-HU" sz="2000"/>
                <a:t>nagyobb testvérek                  korai bölcsőde             szennyezett környezet                                   korábbi fertőzések </a:t>
              </a:r>
            </a:p>
            <a:p>
              <a:pPr algn="ctr">
                <a:spcBef>
                  <a:spcPct val="50000"/>
                </a:spcBef>
              </a:pPr>
              <a:endParaRPr lang="hu-HU" sz="2000"/>
            </a:p>
          </p:txBody>
        </p:sp>
        <p:sp>
          <p:nvSpPr>
            <p:cNvPr id="158725" name="Text Box 5"/>
            <p:cNvSpPr txBox="1">
              <a:spLocks noChangeArrowheads="1"/>
            </p:cNvSpPr>
            <p:nvPr/>
          </p:nvSpPr>
          <p:spPr bwMode="auto">
            <a:xfrm>
              <a:off x="3107" y="210"/>
              <a:ext cx="2132" cy="186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/>
                <a:t>A TH2 fenotípusnak kedvező tényezők</a:t>
              </a:r>
            </a:p>
            <a:p>
              <a:pPr>
                <a:spcBef>
                  <a:spcPct val="50000"/>
                </a:spcBef>
              </a:pPr>
              <a:r>
                <a:rPr lang="hu-HU" sz="2000"/>
                <a:t>gyakori antibiotikum            nyugati országokra jellemző életmód                                           városi környezet                                          atka, csótány</a:t>
              </a:r>
            </a:p>
            <a:p>
              <a:pPr>
                <a:spcBef>
                  <a:spcPct val="50000"/>
                </a:spcBef>
              </a:pPr>
              <a:endParaRPr lang="hu-HU" sz="2000"/>
            </a:p>
          </p:txBody>
        </p:sp>
        <p:sp>
          <p:nvSpPr>
            <p:cNvPr id="158726" name="Text Box 6"/>
            <p:cNvSpPr txBox="1">
              <a:spLocks noChangeArrowheads="1"/>
            </p:cNvSpPr>
            <p:nvPr/>
          </p:nvSpPr>
          <p:spPr bwMode="auto">
            <a:xfrm>
              <a:off x="476" y="3430"/>
              <a:ext cx="1089" cy="59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800"/>
                <a:t>védő immunitás</a:t>
              </a:r>
            </a:p>
          </p:txBody>
        </p:sp>
        <p:sp>
          <p:nvSpPr>
            <p:cNvPr id="158727" name="Text Box 7"/>
            <p:cNvSpPr txBox="1">
              <a:spLocks noChangeArrowheads="1"/>
            </p:cNvSpPr>
            <p:nvPr/>
          </p:nvSpPr>
          <p:spPr bwMode="auto">
            <a:xfrm>
              <a:off x="4014" y="3430"/>
              <a:ext cx="1406" cy="59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800"/>
                <a:t>allergia asthma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593975" y="765175"/>
            <a:ext cx="2592388" cy="571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3843" name="Text Box 8"/>
          <p:cNvSpPr txBox="1">
            <a:spLocks noChangeArrowheads="1"/>
          </p:cNvSpPr>
          <p:nvPr/>
        </p:nvSpPr>
        <p:spPr bwMode="auto">
          <a:xfrm>
            <a:off x="2786063" y="6429375"/>
            <a:ext cx="6215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lang="hu-HU" sz="1400">
                <a:solidFill>
                  <a:srgbClr val="578963"/>
                </a:solidFill>
                <a:latin typeface="Comic Sans MS" pitchFamily="66" charset="0"/>
              </a:rPr>
              <a:t> </a:t>
            </a:r>
            <a:r>
              <a:rPr kumimoji="1" lang="en-US" sz="1400">
                <a:solidFill>
                  <a:srgbClr val="578963"/>
                </a:solidFill>
                <a:latin typeface="Comic Sans MS" pitchFamily="66" charset="0"/>
              </a:rPr>
              <a:t>Nat Immunol. 2008 Dec;9(12):1341-6. </a:t>
            </a:r>
            <a:endParaRPr lang="hu-HU" sz="1400">
              <a:solidFill>
                <a:srgbClr val="578963"/>
              </a:solidFill>
              <a:latin typeface="Comic Sans MS" pitchFamily="66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378075" y="1989138"/>
            <a:ext cx="1543050" cy="1360487"/>
            <a:chOff x="4462" y="2346"/>
            <a:chExt cx="972" cy="857"/>
          </a:xfrm>
        </p:grpSpPr>
        <p:sp>
          <p:nvSpPr>
            <p:cNvPr id="2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3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347913" y="3716338"/>
            <a:ext cx="1543050" cy="1433512"/>
            <a:chOff x="4462" y="2346"/>
            <a:chExt cx="972" cy="857"/>
          </a:xfrm>
        </p:grpSpPr>
        <p:sp>
          <p:nvSpPr>
            <p:cNvPr id="4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5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63846" name="Text Box 23"/>
          <p:cNvSpPr txBox="1">
            <a:spLocks noChangeArrowheads="1"/>
          </p:cNvSpPr>
          <p:nvPr/>
        </p:nvSpPr>
        <p:spPr bwMode="auto">
          <a:xfrm>
            <a:off x="2774950" y="2420938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Th2</a:t>
            </a:r>
          </a:p>
        </p:txBody>
      </p:sp>
      <p:sp>
        <p:nvSpPr>
          <p:cNvPr id="163847" name="Text Box 24"/>
          <p:cNvSpPr txBox="1">
            <a:spLocks noChangeArrowheads="1"/>
          </p:cNvSpPr>
          <p:nvPr/>
        </p:nvSpPr>
        <p:spPr bwMode="auto">
          <a:xfrm>
            <a:off x="3303588" y="1471613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TGF</a:t>
            </a:r>
            <a:r>
              <a:rPr lang="hu-HU" b="1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</a:t>
            </a:r>
          </a:p>
        </p:txBody>
      </p:sp>
      <p:sp>
        <p:nvSpPr>
          <p:cNvPr id="163848" name="Line 26"/>
          <p:cNvSpPr>
            <a:spLocks noChangeShapeType="1"/>
          </p:cNvSpPr>
          <p:nvPr/>
        </p:nvSpPr>
        <p:spPr bwMode="auto">
          <a:xfrm>
            <a:off x="3998913" y="2636838"/>
            <a:ext cx="7921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864100" y="1995488"/>
            <a:ext cx="1543050" cy="1433512"/>
            <a:chOff x="4462" y="2346"/>
            <a:chExt cx="972" cy="857"/>
          </a:xfrm>
        </p:grpSpPr>
        <p:sp>
          <p:nvSpPr>
            <p:cNvPr id="6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7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63850" name="Text Box 34"/>
          <p:cNvSpPr txBox="1">
            <a:spLocks noChangeArrowheads="1"/>
          </p:cNvSpPr>
          <p:nvPr/>
        </p:nvSpPr>
        <p:spPr bwMode="auto">
          <a:xfrm>
            <a:off x="5367338" y="24209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Th9</a:t>
            </a:r>
          </a:p>
        </p:txBody>
      </p:sp>
      <p:sp>
        <p:nvSpPr>
          <p:cNvPr id="163851" name="Text Box 35"/>
          <p:cNvSpPr txBox="1">
            <a:spLocks noChangeArrowheads="1"/>
          </p:cNvSpPr>
          <p:nvPr/>
        </p:nvSpPr>
        <p:spPr bwMode="auto">
          <a:xfrm>
            <a:off x="3124200" y="3357563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TGF</a:t>
            </a:r>
            <a:r>
              <a:rPr lang="hu-HU" b="1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 + IL-4</a:t>
            </a:r>
          </a:p>
        </p:txBody>
      </p:sp>
      <p:sp>
        <p:nvSpPr>
          <p:cNvPr id="163852" name="Line 37"/>
          <p:cNvSpPr>
            <a:spLocks noChangeShapeType="1"/>
          </p:cNvSpPr>
          <p:nvPr/>
        </p:nvSpPr>
        <p:spPr bwMode="auto">
          <a:xfrm>
            <a:off x="3962400" y="4437063"/>
            <a:ext cx="7921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826000" y="3724275"/>
            <a:ext cx="1543050" cy="1433513"/>
            <a:chOff x="4462" y="2346"/>
            <a:chExt cx="972" cy="857"/>
          </a:xfrm>
        </p:grpSpPr>
        <p:sp>
          <p:nvSpPr>
            <p:cNvPr id="29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63854" name="Text Box 45"/>
          <p:cNvSpPr txBox="1">
            <a:spLocks noChangeArrowheads="1"/>
          </p:cNvSpPr>
          <p:nvPr/>
        </p:nvSpPr>
        <p:spPr bwMode="auto">
          <a:xfrm>
            <a:off x="5259388" y="41497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Th9</a:t>
            </a:r>
          </a:p>
        </p:txBody>
      </p:sp>
      <p:sp>
        <p:nvSpPr>
          <p:cNvPr id="163855" name="Text Box 46"/>
          <p:cNvSpPr txBox="1">
            <a:spLocks noChangeArrowheads="1"/>
          </p:cNvSpPr>
          <p:nvPr/>
        </p:nvSpPr>
        <p:spPr bwMode="auto">
          <a:xfrm>
            <a:off x="2708275" y="3933825"/>
            <a:ext cx="1008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naiv CD4+</a:t>
            </a:r>
          </a:p>
        </p:txBody>
      </p:sp>
      <p:sp>
        <p:nvSpPr>
          <p:cNvPr id="163856" name="Text Box 47"/>
          <p:cNvSpPr txBox="1">
            <a:spLocks noChangeArrowheads="1"/>
          </p:cNvSpPr>
          <p:nvPr/>
        </p:nvSpPr>
        <p:spPr bwMode="auto">
          <a:xfrm>
            <a:off x="142875" y="26035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TH9 sejtek</a:t>
            </a:r>
          </a:p>
        </p:txBody>
      </p:sp>
      <p:sp>
        <p:nvSpPr>
          <p:cNvPr id="163857" name="Line 48"/>
          <p:cNvSpPr>
            <a:spLocks noChangeShapeType="1"/>
          </p:cNvSpPr>
          <p:nvPr/>
        </p:nvSpPr>
        <p:spPr bwMode="auto">
          <a:xfrm>
            <a:off x="6483350" y="2636838"/>
            <a:ext cx="7921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3858" name="Line 49"/>
          <p:cNvSpPr>
            <a:spLocks noChangeShapeType="1"/>
          </p:cNvSpPr>
          <p:nvPr/>
        </p:nvSpPr>
        <p:spPr bwMode="auto">
          <a:xfrm>
            <a:off x="6483350" y="4437063"/>
            <a:ext cx="7921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3859" name="Text Box 50"/>
          <p:cNvSpPr txBox="1">
            <a:spLocks noChangeArrowheads="1"/>
          </p:cNvSpPr>
          <p:nvPr/>
        </p:nvSpPr>
        <p:spPr bwMode="auto">
          <a:xfrm>
            <a:off x="7275513" y="2395538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IL9</a:t>
            </a:r>
          </a:p>
        </p:txBody>
      </p:sp>
      <p:sp>
        <p:nvSpPr>
          <p:cNvPr id="163860" name="Text Box 51"/>
          <p:cNvSpPr txBox="1">
            <a:spLocks noChangeArrowheads="1"/>
          </p:cNvSpPr>
          <p:nvPr/>
        </p:nvSpPr>
        <p:spPr bwMode="auto">
          <a:xfrm>
            <a:off x="7346950" y="4195763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IL9</a:t>
            </a:r>
          </a:p>
        </p:txBody>
      </p:sp>
      <p:sp>
        <p:nvSpPr>
          <p:cNvPr id="163861" name="Text Box 5"/>
          <p:cNvSpPr txBox="1">
            <a:spLocks noChangeArrowheads="1"/>
          </p:cNvSpPr>
          <p:nvPr/>
        </p:nvSpPr>
        <p:spPr bwMode="auto">
          <a:xfrm>
            <a:off x="649288" y="5430838"/>
            <a:ext cx="813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578963"/>
                </a:solidFill>
                <a:latin typeface="Comic Sans MS" pitchFamily="66" charset="0"/>
              </a:rPr>
              <a:t>féreg fertőzés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ChangeArrowheads="1"/>
          </p:cNvSpPr>
          <p:nvPr/>
        </p:nvSpPr>
        <p:spPr bwMode="auto">
          <a:xfrm>
            <a:off x="2916238" y="785813"/>
            <a:ext cx="2879725" cy="571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555875" y="246063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TH22 sejt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851400" y="2847975"/>
            <a:ext cx="2447925" cy="2447925"/>
            <a:chOff x="4462" y="2346"/>
            <a:chExt cx="972" cy="857"/>
          </a:xfrm>
        </p:grpSpPr>
        <p:sp>
          <p:nvSpPr>
            <p:cNvPr id="2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3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64869" name="Freeform 11"/>
          <p:cNvSpPr>
            <a:spLocks/>
          </p:cNvSpPr>
          <p:nvPr/>
        </p:nvSpPr>
        <p:spPr bwMode="auto">
          <a:xfrm>
            <a:off x="5848350" y="2703513"/>
            <a:ext cx="298450" cy="325437"/>
          </a:xfrm>
          <a:custGeom>
            <a:avLst/>
            <a:gdLst>
              <a:gd name="T0" fmla="*/ 2147483647 w 188"/>
              <a:gd name="T1" fmla="*/ 2147483647 h 205"/>
              <a:gd name="T2" fmla="*/ 2147483647 w 188"/>
              <a:gd name="T3" fmla="*/ 2147483647 h 205"/>
              <a:gd name="T4" fmla="*/ 2147483647 w 188"/>
              <a:gd name="T5" fmla="*/ 2147483647 h 205"/>
              <a:gd name="T6" fmla="*/ 2147483647 w 188"/>
              <a:gd name="T7" fmla="*/ 2147483647 h 205"/>
              <a:gd name="T8" fmla="*/ 2147483647 w 188"/>
              <a:gd name="T9" fmla="*/ 2147483647 h 205"/>
              <a:gd name="T10" fmla="*/ 2147483647 w 188"/>
              <a:gd name="T11" fmla="*/ 2147483647 h 205"/>
              <a:gd name="T12" fmla="*/ 2147483647 w 188"/>
              <a:gd name="T13" fmla="*/ 2147483647 h 205"/>
              <a:gd name="T14" fmla="*/ 2147483647 w 188"/>
              <a:gd name="T15" fmla="*/ 2147483647 h 205"/>
              <a:gd name="T16" fmla="*/ 2147483647 w 188"/>
              <a:gd name="T17" fmla="*/ 0 h 2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8"/>
              <a:gd name="T28" fmla="*/ 0 h 205"/>
              <a:gd name="T29" fmla="*/ 188 w 188"/>
              <a:gd name="T30" fmla="*/ 205 h 2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8" h="205">
                <a:moveTo>
                  <a:pt x="7" y="46"/>
                </a:moveTo>
                <a:cubicBezTo>
                  <a:pt x="3" y="102"/>
                  <a:pt x="0" y="159"/>
                  <a:pt x="7" y="182"/>
                </a:cubicBezTo>
                <a:cubicBezTo>
                  <a:pt x="14" y="205"/>
                  <a:pt x="45" y="205"/>
                  <a:pt x="52" y="182"/>
                </a:cubicBezTo>
                <a:cubicBezTo>
                  <a:pt x="59" y="159"/>
                  <a:pt x="44" y="69"/>
                  <a:pt x="52" y="46"/>
                </a:cubicBezTo>
                <a:cubicBezTo>
                  <a:pt x="60" y="23"/>
                  <a:pt x="90" y="23"/>
                  <a:pt x="98" y="46"/>
                </a:cubicBezTo>
                <a:cubicBezTo>
                  <a:pt x="106" y="69"/>
                  <a:pt x="91" y="159"/>
                  <a:pt x="98" y="182"/>
                </a:cubicBezTo>
                <a:cubicBezTo>
                  <a:pt x="105" y="205"/>
                  <a:pt x="136" y="205"/>
                  <a:pt x="143" y="182"/>
                </a:cubicBezTo>
                <a:cubicBezTo>
                  <a:pt x="150" y="159"/>
                  <a:pt x="136" y="76"/>
                  <a:pt x="143" y="46"/>
                </a:cubicBezTo>
                <a:cubicBezTo>
                  <a:pt x="150" y="16"/>
                  <a:pt x="158" y="0"/>
                  <a:pt x="188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0" name="Freeform 12"/>
          <p:cNvSpPr>
            <a:spLocks/>
          </p:cNvSpPr>
          <p:nvPr/>
        </p:nvSpPr>
        <p:spPr bwMode="auto">
          <a:xfrm>
            <a:off x="5848350" y="2740025"/>
            <a:ext cx="514350" cy="288925"/>
          </a:xfrm>
          <a:custGeom>
            <a:avLst/>
            <a:gdLst>
              <a:gd name="T0" fmla="*/ 2147483647 w 324"/>
              <a:gd name="T1" fmla="*/ 2147483647 h 182"/>
              <a:gd name="T2" fmla="*/ 2147483647 w 324"/>
              <a:gd name="T3" fmla="*/ 2147483647 h 182"/>
              <a:gd name="T4" fmla="*/ 2147483647 w 324"/>
              <a:gd name="T5" fmla="*/ 2147483647 h 182"/>
              <a:gd name="T6" fmla="*/ 2147483647 w 324"/>
              <a:gd name="T7" fmla="*/ 2147483647 h 182"/>
              <a:gd name="T8" fmla="*/ 2147483647 w 324"/>
              <a:gd name="T9" fmla="*/ 2147483647 h 182"/>
              <a:gd name="T10" fmla="*/ 2147483647 w 324"/>
              <a:gd name="T11" fmla="*/ 2147483647 h 182"/>
              <a:gd name="T12" fmla="*/ 2147483647 w 324"/>
              <a:gd name="T13" fmla="*/ 2147483647 h 182"/>
              <a:gd name="T14" fmla="*/ 2147483647 w 324"/>
              <a:gd name="T15" fmla="*/ 2147483647 h 182"/>
              <a:gd name="T16" fmla="*/ 2147483647 w 324"/>
              <a:gd name="T17" fmla="*/ 2147483647 h 182"/>
              <a:gd name="T18" fmla="*/ 2147483647 w 324"/>
              <a:gd name="T19" fmla="*/ 2147483647 h 182"/>
              <a:gd name="T20" fmla="*/ 2147483647 w 324"/>
              <a:gd name="T21" fmla="*/ 2147483647 h 182"/>
              <a:gd name="T22" fmla="*/ 2147483647 w 324"/>
              <a:gd name="T23" fmla="*/ 2147483647 h 182"/>
              <a:gd name="T24" fmla="*/ 2147483647 w 324"/>
              <a:gd name="T25" fmla="*/ 2147483647 h 1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4"/>
              <a:gd name="T40" fmla="*/ 0 h 182"/>
              <a:gd name="T41" fmla="*/ 324 w 324"/>
              <a:gd name="T42" fmla="*/ 182 h 1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4" h="182">
                <a:moveTo>
                  <a:pt x="7" y="23"/>
                </a:moveTo>
                <a:cubicBezTo>
                  <a:pt x="3" y="79"/>
                  <a:pt x="0" y="136"/>
                  <a:pt x="7" y="159"/>
                </a:cubicBezTo>
                <a:cubicBezTo>
                  <a:pt x="14" y="182"/>
                  <a:pt x="45" y="182"/>
                  <a:pt x="52" y="159"/>
                </a:cubicBezTo>
                <a:cubicBezTo>
                  <a:pt x="59" y="136"/>
                  <a:pt x="44" y="46"/>
                  <a:pt x="52" y="23"/>
                </a:cubicBezTo>
                <a:cubicBezTo>
                  <a:pt x="60" y="0"/>
                  <a:pt x="90" y="0"/>
                  <a:pt x="98" y="23"/>
                </a:cubicBezTo>
                <a:cubicBezTo>
                  <a:pt x="106" y="46"/>
                  <a:pt x="91" y="136"/>
                  <a:pt x="98" y="159"/>
                </a:cubicBezTo>
                <a:cubicBezTo>
                  <a:pt x="105" y="182"/>
                  <a:pt x="136" y="182"/>
                  <a:pt x="143" y="159"/>
                </a:cubicBezTo>
                <a:cubicBezTo>
                  <a:pt x="150" y="136"/>
                  <a:pt x="136" y="46"/>
                  <a:pt x="143" y="23"/>
                </a:cubicBezTo>
                <a:cubicBezTo>
                  <a:pt x="150" y="0"/>
                  <a:pt x="181" y="0"/>
                  <a:pt x="188" y="23"/>
                </a:cubicBezTo>
                <a:cubicBezTo>
                  <a:pt x="195" y="46"/>
                  <a:pt x="180" y="136"/>
                  <a:pt x="188" y="159"/>
                </a:cubicBezTo>
                <a:cubicBezTo>
                  <a:pt x="196" y="182"/>
                  <a:pt x="226" y="182"/>
                  <a:pt x="234" y="159"/>
                </a:cubicBezTo>
                <a:cubicBezTo>
                  <a:pt x="242" y="136"/>
                  <a:pt x="219" y="46"/>
                  <a:pt x="234" y="23"/>
                </a:cubicBezTo>
                <a:cubicBezTo>
                  <a:pt x="249" y="0"/>
                  <a:pt x="301" y="16"/>
                  <a:pt x="324" y="23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1" name="Freeform 13"/>
          <p:cNvSpPr>
            <a:spLocks/>
          </p:cNvSpPr>
          <p:nvPr/>
        </p:nvSpPr>
        <p:spPr bwMode="auto">
          <a:xfrm>
            <a:off x="5848350" y="2643188"/>
            <a:ext cx="298450" cy="420687"/>
          </a:xfrm>
          <a:custGeom>
            <a:avLst/>
            <a:gdLst>
              <a:gd name="T0" fmla="*/ 2147483647 w 188"/>
              <a:gd name="T1" fmla="*/ 2147483647 h 265"/>
              <a:gd name="T2" fmla="*/ 2147483647 w 188"/>
              <a:gd name="T3" fmla="*/ 2147483647 h 265"/>
              <a:gd name="T4" fmla="*/ 2147483647 w 188"/>
              <a:gd name="T5" fmla="*/ 2147483647 h 265"/>
              <a:gd name="T6" fmla="*/ 2147483647 w 188"/>
              <a:gd name="T7" fmla="*/ 2147483647 h 265"/>
              <a:gd name="T8" fmla="*/ 2147483647 w 188"/>
              <a:gd name="T9" fmla="*/ 2147483647 h 265"/>
              <a:gd name="T10" fmla="*/ 2147483647 w 188"/>
              <a:gd name="T11" fmla="*/ 2147483647 h 265"/>
              <a:gd name="T12" fmla="*/ 2147483647 w 188"/>
              <a:gd name="T13" fmla="*/ 2147483647 h 2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8"/>
              <a:gd name="T22" fmla="*/ 0 h 265"/>
              <a:gd name="T23" fmla="*/ 188 w 188"/>
              <a:gd name="T24" fmla="*/ 265 h 2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8" h="265">
                <a:moveTo>
                  <a:pt x="7" y="84"/>
                </a:moveTo>
                <a:cubicBezTo>
                  <a:pt x="3" y="137"/>
                  <a:pt x="0" y="190"/>
                  <a:pt x="7" y="220"/>
                </a:cubicBezTo>
                <a:cubicBezTo>
                  <a:pt x="14" y="250"/>
                  <a:pt x="37" y="265"/>
                  <a:pt x="52" y="265"/>
                </a:cubicBezTo>
                <a:cubicBezTo>
                  <a:pt x="67" y="265"/>
                  <a:pt x="90" y="250"/>
                  <a:pt x="98" y="220"/>
                </a:cubicBezTo>
                <a:cubicBezTo>
                  <a:pt x="106" y="190"/>
                  <a:pt x="91" y="114"/>
                  <a:pt x="98" y="84"/>
                </a:cubicBezTo>
                <a:cubicBezTo>
                  <a:pt x="105" y="54"/>
                  <a:pt x="128" y="46"/>
                  <a:pt x="143" y="38"/>
                </a:cubicBezTo>
                <a:cubicBezTo>
                  <a:pt x="158" y="30"/>
                  <a:pt x="165" y="0"/>
                  <a:pt x="188" y="38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2" name="Freeform 14"/>
          <p:cNvSpPr>
            <a:spLocks/>
          </p:cNvSpPr>
          <p:nvPr/>
        </p:nvSpPr>
        <p:spPr bwMode="auto">
          <a:xfrm>
            <a:off x="5703888" y="2728913"/>
            <a:ext cx="300037" cy="407987"/>
          </a:xfrm>
          <a:custGeom>
            <a:avLst/>
            <a:gdLst>
              <a:gd name="T0" fmla="*/ 2147483647 w 189"/>
              <a:gd name="T1" fmla="*/ 2147483647 h 257"/>
              <a:gd name="T2" fmla="*/ 2147483647 w 189"/>
              <a:gd name="T3" fmla="*/ 2147483647 h 257"/>
              <a:gd name="T4" fmla="*/ 2147483647 w 189"/>
              <a:gd name="T5" fmla="*/ 2147483647 h 257"/>
              <a:gd name="T6" fmla="*/ 2147483647 w 189"/>
              <a:gd name="T7" fmla="*/ 2147483647 h 257"/>
              <a:gd name="T8" fmla="*/ 2147483647 w 189"/>
              <a:gd name="T9" fmla="*/ 2147483647 h 257"/>
              <a:gd name="T10" fmla="*/ 2147483647 w 189"/>
              <a:gd name="T11" fmla="*/ 2147483647 h 257"/>
              <a:gd name="T12" fmla="*/ 2147483647 w 189"/>
              <a:gd name="T13" fmla="*/ 2147483647 h 257"/>
              <a:gd name="T14" fmla="*/ 2147483647 w 189"/>
              <a:gd name="T15" fmla="*/ 2147483647 h 2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9"/>
              <a:gd name="T25" fmla="*/ 0 h 257"/>
              <a:gd name="T26" fmla="*/ 189 w 189"/>
              <a:gd name="T27" fmla="*/ 257 h 2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9" h="257">
                <a:moveTo>
                  <a:pt x="7" y="30"/>
                </a:moveTo>
                <a:cubicBezTo>
                  <a:pt x="3" y="105"/>
                  <a:pt x="0" y="181"/>
                  <a:pt x="7" y="211"/>
                </a:cubicBezTo>
                <a:cubicBezTo>
                  <a:pt x="14" y="241"/>
                  <a:pt x="45" y="241"/>
                  <a:pt x="52" y="211"/>
                </a:cubicBezTo>
                <a:cubicBezTo>
                  <a:pt x="59" y="181"/>
                  <a:pt x="44" y="60"/>
                  <a:pt x="52" y="30"/>
                </a:cubicBezTo>
                <a:cubicBezTo>
                  <a:pt x="60" y="0"/>
                  <a:pt x="90" y="0"/>
                  <a:pt x="98" y="30"/>
                </a:cubicBezTo>
                <a:cubicBezTo>
                  <a:pt x="106" y="60"/>
                  <a:pt x="91" y="173"/>
                  <a:pt x="98" y="211"/>
                </a:cubicBezTo>
                <a:cubicBezTo>
                  <a:pt x="105" y="249"/>
                  <a:pt x="128" y="257"/>
                  <a:pt x="143" y="257"/>
                </a:cubicBezTo>
                <a:cubicBezTo>
                  <a:pt x="158" y="257"/>
                  <a:pt x="181" y="256"/>
                  <a:pt x="189" y="211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3" name="Freeform 15"/>
          <p:cNvSpPr>
            <a:spLocks/>
          </p:cNvSpPr>
          <p:nvPr/>
        </p:nvSpPr>
        <p:spPr bwMode="auto">
          <a:xfrm>
            <a:off x="5632450" y="2728913"/>
            <a:ext cx="298450" cy="382587"/>
          </a:xfrm>
          <a:custGeom>
            <a:avLst/>
            <a:gdLst>
              <a:gd name="T0" fmla="*/ 2147483647 w 188"/>
              <a:gd name="T1" fmla="*/ 2147483647 h 241"/>
              <a:gd name="T2" fmla="*/ 2147483647 w 188"/>
              <a:gd name="T3" fmla="*/ 2147483647 h 241"/>
              <a:gd name="T4" fmla="*/ 2147483647 w 188"/>
              <a:gd name="T5" fmla="*/ 2147483647 h 241"/>
              <a:gd name="T6" fmla="*/ 2147483647 w 188"/>
              <a:gd name="T7" fmla="*/ 2147483647 h 241"/>
              <a:gd name="T8" fmla="*/ 2147483647 w 188"/>
              <a:gd name="T9" fmla="*/ 2147483647 h 241"/>
              <a:gd name="T10" fmla="*/ 2147483647 w 188"/>
              <a:gd name="T11" fmla="*/ 2147483647 h 241"/>
              <a:gd name="T12" fmla="*/ 2147483647 w 188"/>
              <a:gd name="T13" fmla="*/ 2147483647 h 241"/>
              <a:gd name="T14" fmla="*/ 2147483647 w 188"/>
              <a:gd name="T15" fmla="*/ 2147483647 h 241"/>
              <a:gd name="T16" fmla="*/ 2147483647 w 188"/>
              <a:gd name="T17" fmla="*/ 2147483647 h 241"/>
              <a:gd name="T18" fmla="*/ 2147483647 w 188"/>
              <a:gd name="T19" fmla="*/ 2147483647 h 2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8"/>
              <a:gd name="T31" fmla="*/ 0 h 241"/>
              <a:gd name="T32" fmla="*/ 188 w 188"/>
              <a:gd name="T33" fmla="*/ 241 h 2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8" h="241">
                <a:moveTo>
                  <a:pt x="7" y="30"/>
                </a:moveTo>
                <a:cubicBezTo>
                  <a:pt x="3" y="105"/>
                  <a:pt x="0" y="181"/>
                  <a:pt x="7" y="211"/>
                </a:cubicBezTo>
                <a:cubicBezTo>
                  <a:pt x="14" y="241"/>
                  <a:pt x="45" y="218"/>
                  <a:pt x="52" y="211"/>
                </a:cubicBezTo>
                <a:cubicBezTo>
                  <a:pt x="59" y="204"/>
                  <a:pt x="52" y="196"/>
                  <a:pt x="52" y="166"/>
                </a:cubicBezTo>
                <a:cubicBezTo>
                  <a:pt x="52" y="136"/>
                  <a:pt x="45" y="53"/>
                  <a:pt x="52" y="30"/>
                </a:cubicBezTo>
                <a:cubicBezTo>
                  <a:pt x="59" y="7"/>
                  <a:pt x="90" y="0"/>
                  <a:pt x="97" y="30"/>
                </a:cubicBezTo>
                <a:cubicBezTo>
                  <a:pt x="104" y="60"/>
                  <a:pt x="89" y="181"/>
                  <a:pt x="97" y="211"/>
                </a:cubicBezTo>
                <a:cubicBezTo>
                  <a:pt x="105" y="241"/>
                  <a:pt x="135" y="241"/>
                  <a:pt x="143" y="211"/>
                </a:cubicBezTo>
                <a:cubicBezTo>
                  <a:pt x="151" y="181"/>
                  <a:pt x="136" y="60"/>
                  <a:pt x="143" y="30"/>
                </a:cubicBezTo>
                <a:cubicBezTo>
                  <a:pt x="150" y="0"/>
                  <a:pt x="181" y="23"/>
                  <a:pt x="188" y="3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4" name="Freeform 16"/>
          <p:cNvSpPr>
            <a:spLocks/>
          </p:cNvSpPr>
          <p:nvPr/>
        </p:nvSpPr>
        <p:spPr bwMode="auto">
          <a:xfrm>
            <a:off x="5703888" y="2703513"/>
            <a:ext cx="155575" cy="384175"/>
          </a:xfrm>
          <a:custGeom>
            <a:avLst/>
            <a:gdLst>
              <a:gd name="T0" fmla="*/ 2147483647 w 98"/>
              <a:gd name="T1" fmla="*/ 0 h 242"/>
              <a:gd name="T2" fmla="*/ 2147483647 w 98"/>
              <a:gd name="T3" fmla="*/ 2147483647 h 242"/>
              <a:gd name="T4" fmla="*/ 2147483647 w 98"/>
              <a:gd name="T5" fmla="*/ 2147483647 h 242"/>
              <a:gd name="T6" fmla="*/ 2147483647 w 98"/>
              <a:gd name="T7" fmla="*/ 2147483647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98"/>
              <a:gd name="T13" fmla="*/ 0 h 242"/>
              <a:gd name="T14" fmla="*/ 98 w 98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" h="242">
                <a:moveTo>
                  <a:pt x="7" y="0"/>
                </a:moveTo>
                <a:cubicBezTo>
                  <a:pt x="3" y="72"/>
                  <a:pt x="0" y="144"/>
                  <a:pt x="7" y="182"/>
                </a:cubicBezTo>
                <a:cubicBezTo>
                  <a:pt x="14" y="220"/>
                  <a:pt x="37" y="220"/>
                  <a:pt x="52" y="227"/>
                </a:cubicBezTo>
                <a:cubicBezTo>
                  <a:pt x="67" y="234"/>
                  <a:pt x="83" y="242"/>
                  <a:pt x="98" y="227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5" name="Freeform 17"/>
          <p:cNvSpPr>
            <a:spLocks/>
          </p:cNvSpPr>
          <p:nvPr/>
        </p:nvSpPr>
        <p:spPr bwMode="auto">
          <a:xfrm>
            <a:off x="5703888" y="2632075"/>
            <a:ext cx="238125" cy="420688"/>
          </a:xfrm>
          <a:custGeom>
            <a:avLst/>
            <a:gdLst>
              <a:gd name="T0" fmla="*/ 2147483647 w 150"/>
              <a:gd name="T1" fmla="*/ 2147483647 h 265"/>
              <a:gd name="T2" fmla="*/ 2147483647 w 150"/>
              <a:gd name="T3" fmla="*/ 2147483647 h 265"/>
              <a:gd name="T4" fmla="*/ 2147483647 w 150"/>
              <a:gd name="T5" fmla="*/ 2147483647 h 265"/>
              <a:gd name="T6" fmla="*/ 2147483647 w 150"/>
              <a:gd name="T7" fmla="*/ 2147483647 h 265"/>
              <a:gd name="T8" fmla="*/ 2147483647 w 150"/>
              <a:gd name="T9" fmla="*/ 2147483647 h 265"/>
              <a:gd name="T10" fmla="*/ 2147483647 w 150"/>
              <a:gd name="T11" fmla="*/ 2147483647 h 265"/>
              <a:gd name="T12" fmla="*/ 2147483647 w 150"/>
              <a:gd name="T13" fmla="*/ 2147483647 h 265"/>
              <a:gd name="T14" fmla="*/ 2147483647 w 150"/>
              <a:gd name="T15" fmla="*/ 0 h 2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0"/>
              <a:gd name="T25" fmla="*/ 0 h 265"/>
              <a:gd name="T26" fmla="*/ 150 w 150"/>
              <a:gd name="T27" fmla="*/ 265 h 2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0" h="265">
                <a:moveTo>
                  <a:pt x="7" y="45"/>
                </a:moveTo>
                <a:cubicBezTo>
                  <a:pt x="3" y="121"/>
                  <a:pt x="0" y="197"/>
                  <a:pt x="7" y="227"/>
                </a:cubicBezTo>
                <a:cubicBezTo>
                  <a:pt x="14" y="257"/>
                  <a:pt x="45" y="257"/>
                  <a:pt x="52" y="227"/>
                </a:cubicBezTo>
                <a:cubicBezTo>
                  <a:pt x="59" y="197"/>
                  <a:pt x="44" y="75"/>
                  <a:pt x="52" y="45"/>
                </a:cubicBezTo>
                <a:cubicBezTo>
                  <a:pt x="60" y="15"/>
                  <a:pt x="90" y="15"/>
                  <a:pt x="98" y="45"/>
                </a:cubicBezTo>
                <a:cubicBezTo>
                  <a:pt x="106" y="75"/>
                  <a:pt x="91" y="197"/>
                  <a:pt x="98" y="227"/>
                </a:cubicBezTo>
                <a:cubicBezTo>
                  <a:pt x="105" y="257"/>
                  <a:pt x="136" y="265"/>
                  <a:pt x="143" y="227"/>
                </a:cubicBezTo>
                <a:cubicBezTo>
                  <a:pt x="150" y="189"/>
                  <a:pt x="128" y="38"/>
                  <a:pt x="143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6" name="Freeform 18"/>
          <p:cNvSpPr>
            <a:spLocks/>
          </p:cNvSpPr>
          <p:nvPr/>
        </p:nvSpPr>
        <p:spPr bwMode="auto">
          <a:xfrm>
            <a:off x="5703888" y="2560638"/>
            <a:ext cx="515937" cy="574675"/>
          </a:xfrm>
          <a:custGeom>
            <a:avLst/>
            <a:gdLst>
              <a:gd name="T0" fmla="*/ 2147483647 w 325"/>
              <a:gd name="T1" fmla="*/ 2147483647 h 362"/>
              <a:gd name="T2" fmla="*/ 2147483647 w 325"/>
              <a:gd name="T3" fmla="*/ 2147483647 h 362"/>
              <a:gd name="T4" fmla="*/ 2147483647 w 325"/>
              <a:gd name="T5" fmla="*/ 2147483647 h 362"/>
              <a:gd name="T6" fmla="*/ 2147483647 w 325"/>
              <a:gd name="T7" fmla="*/ 2147483647 h 362"/>
              <a:gd name="T8" fmla="*/ 2147483647 w 325"/>
              <a:gd name="T9" fmla="*/ 2147483647 h 362"/>
              <a:gd name="T10" fmla="*/ 2147483647 w 325"/>
              <a:gd name="T11" fmla="*/ 2147483647 h 362"/>
              <a:gd name="T12" fmla="*/ 2147483647 w 325"/>
              <a:gd name="T13" fmla="*/ 2147483647 h 362"/>
              <a:gd name="T14" fmla="*/ 2147483647 w 325"/>
              <a:gd name="T15" fmla="*/ 2147483647 h 362"/>
              <a:gd name="T16" fmla="*/ 2147483647 w 325"/>
              <a:gd name="T17" fmla="*/ 2147483647 h 362"/>
              <a:gd name="T18" fmla="*/ 2147483647 w 325"/>
              <a:gd name="T19" fmla="*/ 2147483647 h 362"/>
              <a:gd name="T20" fmla="*/ 2147483647 w 325"/>
              <a:gd name="T21" fmla="*/ 2147483647 h 362"/>
              <a:gd name="T22" fmla="*/ 2147483647 w 325"/>
              <a:gd name="T23" fmla="*/ 2147483647 h 362"/>
              <a:gd name="T24" fmla="*/ 2147483647 w 325"/>
              <a:gd name="T25" fmla="*/ 2147483647 h 362"/>
              <a:gd name="T26" fmla="*/ 2147483647 w 325"/>
              <a:gd name="T27" fmla="*/ 2147483647 h 362"/>
              <a:gd name="T28" fmla="*/ 2147483647 w 325"/>
              <a:gd name="T29" fmla="*/ 2147483647 h 3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5"/>
              <a:gd name="T46" fmla="*/ 0 h 362"/>
              <a:gd name="T47" fmla="*/ 325 w 325"/>
              <a:gd name="T48" fmla="*/ 362 h 3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5" h="362">
                <a:moveTo>
                  <a:pt x="7" y="90"/>
                </a:moveTo>
                <a:cubicBezTo>
                  <a:pt x="3" y="184"/>
                  <a:pt x="0" y="279"/>
                  <a:pt x="7" y="317"/>
                </a:cubicBezTo>
                <a:cubicBezTo>
                  <a:pt x="14" y="355"/>
                  <a:pt x="45" y="324"/>
                  <a:pt x="52" y="317"/>
                </a:cubicBezTo>
                <a:cubicBezTo>
                  <a:pt x="59" y="310"/>
                  <a:pt x="52" y="310"/>
                  <a:pt x="52" y="272"/>
                </a:cubicBezTo>
                <a:cubicBezTo>
                  <a:pt x="52" y="234"/>
                  <a:pt x="44" y="120"/>
                  <a:pt x="52" y="90"/>
                </a:cubicBezTo>
                <a:cubicBezTo>
                  <a:pt x="60" y="60"/>
                  <a:pt x="90" y="52"/>
                  <a:pt x="98" y="90"/>
                </a:cubicBezTo>
                <a:cubicBezTo>
                  <a:pt x="106" y="128"/>
                  <a:pt x="91" y="279"/>
                  <a:pt x="98" y="317"/>
                </a:cubicBezTo>
                <a:cubicBezTo>
                  <a:pt x="105" y="355"/>
                  <a:pt x="136" y="362"/>
                  <a:pt x="143" y="317"/>
                </a:cubicBezTo>
                <a:cubicBezTo>
                  <a:pt x="150" y="272"/>
                  <a:pt x="135" y="90"/>
                  <a:pt x="143" y="45"/>
                </a:cubicBezTo>
                <a:cubicBezTo>
                  <a:pt x="151" y="0"/>
                  <a:pt x="181" y="0"/>
                  <a:pt x="189" y="45"/>
                </a:cubicBezTo>
                <a:cubicBezTo>
                  <a:pt x="197" y="90"/>
                  <a:pt x="182" y="272"/>
                  <a:pt x="189" y="317"/>
                </a:cubicBezTo>
                <a:cubicBezTo>
                  <a:pt x="196" y="362"/>
                  <a:pt x="227" y="355"/>
                  <a:pt x="234" y="317"/>
                </a:cubicBezTo>
                <a:cubicBezTo>
                  <a:pt x="241" y="279"/>
                  <a:pt x="227" y="135"/>
                  <a:pt x="234" y="90"/>
                </a:cubicBezTo>
                <a:cubicBezTo>
                  <a:pt x="241" y="45"/>
                  <a:pt x="264" y="37"/>
                  <a:pt x="279" y="45"/>
                </a:cubicBezTo>
                <a:cubicBezTo>
                  <a:pt x="294" y="53"/>
                  <a:pt x="317" y="143"/>
                  <a:pt x="325" y="13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7" name="Freeform 19"/>
          <p:cNvSpPr>
            <a:spLocks/>
          </p:cNvSpPr>
          <p:nvPr/>
        </p:nvSpPr>
        <p:spPr bwMode="auto">
          <a:xfrm rot="-709289">
            <a:off x="5807075" y="2667000"/>
            <a:ext cx="301625" cy="276225"/>
          </a:xfrm>
          <a:custGeom>
            <a:avLst/>
            <a:gdLst>
              <a:gd name="T0" fmla="*/ 2147483647 w 289"/>
              <a:gd name="T1" fmla="*/ 2147483647 h 303"/>
              <a:gd name="T2" fmla="*/ 2147483647 w 289"/>
              <a:gd name="T3" fmla="*/ 2147483647 h 303"/>
              <a:gd name="T4" fmla="*/ 2147483647 w 289"/>
              <a:gd name="T5" fmla="*/ 2147483647 h 303"/>
              <a:gd name="T6" fmla="*/ 2147483647 w 289"/>
              <a:gd name="T7" fmla="*/ 2147483647 h 303"/>
              <a:gd name="T8" fmla="*/ 2147483647 w 289"/>
              <a:gd name="T9" fmla="*/ 2147483647 h 303"/>
              <a:gd name="T10" fmla="*/ 2147483647 w 289"/>
              <a:gd name="T11" fmla="*/ 2147483647 h 303"/>
              <a:gd name="T12" fmla="*/ 2147483647 w 289"/>
              <a:gd name="T13" fmla="*/ 2147483647 h 303"/>
              <a:gd name="T14" fmla="*/ 2147483647 w 289"/>
              <a:gd name="T15" fmla="*/ 2147483647 h 303"/>
              <a:gd name="T16" fmla="*/ 2147483647 w 289"/>
              <a:gd name="T17" fmla="*/ 2147483647 h 303"/>
              <a:gd name="T18" fmla="*/ 2147483647 w 289"/>
              <a:gd name="T19" fmla="*/ 2147483647 h 303"/>
              <a:gd name="T20" fmla="*/ 2147483647 w 289"/>
              <a:gd name="T21" fmla="*/ 2147483647 h 303"/>
              <a:gd name="T22" fmla="*/ 2147483647 w 289"/>
              <a:gd name="T23" fmla="*/ 2147483647 h 303"/>
              <a:gd name="T24" fmla="*/ 2147483647 w 289"/>
              <a:gd name="T25" fmla="*/ 2147483647 h 303"/>
              <a:gd name="T26" fmla="*/ 2147483647 w 289"/>
              <a:gd name="T27" fmla="*/ 2147483647 h 3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9"/>
              <a:gd name="T43" fmla="*/ 0 h 303"/>
              <a:gd name="T44" fmla="*/ 289 w 289"/>
              <a:gd name="T45" fmla="*/ 303 h 3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9" h="303">
                <a:moveTo>
                  <a:pt x="8" y="38"/>
                </a:moveTo>
                <a:cubicBezTo>
                  <a:pt x="4" y="132"/>
                  <a:pt x="0" y="227"/>
                  <a:pt x="8" y="265"/>
                </a:cubicBezTo>
                <a:cubicBezTo>
                  <a:pt x="16" y="303"/>
                  <a:pt x="46" y="303"/>
                  <a:pt x="54" y="265"/>
                </a:cubicBezTo>
                <a:cubicBezTo>
                  <a:pt x="62" y="227"/>
                  <a:pt x="47" y="76"/>
                  <a:pt x="54" y="38"/>
                </a:cubicBezTo>
                <a:cubicBezTo>
                  <a:pt x="61" y="0"/>
                  <a:pt x="92" y="0"/>
                  <a:pt x="99" y="38"/>
                </a:cubicBezTo>
                <a:cubicBezTo>
                  <a:pt x="106" y="76"/>
                  <a:pt x="92" y="227"/>
                  <a:pt x="99" y="265"/>
                </a:cubicBezTo>
                <a:cubicBezTo>
                  <a:pt x="106" y="303"/>
                  <a:pt x="137" y="303"/>
                  <a:pt x="144" y="265"/>
                </a:cubicBezTo>
                <a:cubicBezTo>
                  <a:pt x="151" y="227"/>
                  <a:pt x="136" y="76"/>
                  <a:pt x="144" y="38"/>
                </a:cubicBezTo>
                <a:cubicBezTo>
                  <a:pt x="152" y="0"/>
                  <a:pt x="182" y="0"/>
                  <a:pt x="190" y="38"/>
                </a:cubicBezTo>
                <a:cubicBezTo>
                  <a:pt x="198" y="76"/>
                  <a:pt x="183" y="227"/>
                  <a:pt x="190" y="265"/>
                </a:cubicBezTo>
                <a:cubicBezTo>
                  <a:pt x="197" y="303"/>
                  <a:pt x="228" y="303"/>
                  <a:pt x="235" y="265"/>
                </a:cubicBezTo>
                <a:cubicBezTo>
                  <a:pt x="242" y="227"/>
                  <a:pt x="227" y="76"/>
                  <a:pt x="235" y="38"/>
                </a:cubicBezTo>
                <a:cubicBezTo>
                  <a:pt x="243" y="0"/>
                  <a:pt x="273" y="15"/>
                  <a:pt x="281" y="38"/>
                </a:cubicBezTo>
                <a:cubicBezTo>
                  <a:pt x="289" y="61"/>
                  <a:pt x="281" y="151"/>
                  <a:pt x="281" y="17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8" name="Freeform 20"/>
          <p:cNvSpPr>
            <a:spLocks/>
          </p:cNvSpPr>
          <p:nvPr/>
        </p:nvSpPr>
        <p:spPr bwMode="auto">
          <a:xfrm rot="-2282823">
            <a:off x="5267325" y="2849563"/>
            <a:ext cx="301625" cy="276225"/>
          </a:xfrm>
          <a:custGeom>
            <a:avLst/>
            <a:gdLst>
              <a:gd name="T0" fmla="*/ 2147483647 w 289"/>
              <a:gd name="T1" fmla="*/ 2147483647 h 303"/>
              <a:gd name="T2" fmla="*/ 2147483647 w 289"/>
              <a:gd name="T3" fmla="*/ 2147483647 h 303"/>
              <a:gd name="T4" fmla="*/ 2147483647 w 289"/>
              <a:gd name="T5" fmla="*/ 2147483647 h 303"/>
              <a:gd name="T6" fmla="*/ 2147483647 w 289"/>
              <a:gd name="T7" fmla="*/ 2147483647 h 303"/>
              <a:gd name="T8" fmla="*/ 2147483647 w 289"/>
              <a:gd name="T9" fmla="*/ 2147483647 h 303"/>
              <a:gd name="T10" fmla="*/ 2147483647 w 289"/>
              <a:gd name="T11" fmla="*/ 2147483647 h 303"/>
              <a:gd name="T12" fmla="*/ 2147483647 w 289"/>
              <a:gd name="T13" fmla="*/ 2147483647 h 303"/>
              <a:gd name="T14" fmla="*/ 2147483647 w 289"/>
              <a:gd name="T15" fmla="*/ 2147483647 h 303"/>
              <a:gd name="T16" fmla="*/ 2147483647 w 289"/>
              <a:gd name="T17" fmla="*/ 2147483647 h 303"/>
              <a:gd name="T18" fmla="*/ 2147483647 w 289"/>
              <a:gd name="T19" fmla="*/ 2147483647 h 303"/>
              <a:gd name="T20" fmla="*/ 2147483647 w 289"/>
              <a:gd name="T21" fmla="*/ 2147483647 h 303"/>
              <a:gd name="T22" fmla="*/ 2147483647 w 289"/>
              <a:gd name="T23" fmla="*/ 2147483647 h 303"/>
              <a:gd name="T24" fmla="*/ 2147483647 w 289"/>
              <a:gd name="T25" fmla="*/ 2147483647 h 303"/>
              <a:gd name="T26" fmla="*/ 2147483647 w 289"/>
              <a:gd name="T27" fmla="*/ 2147483647 h 3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9"/>
              <a:gd name="T43" fmla="*/ 0 h 303"/>
              <a:gd name="T44" fmla="*/ 289 w 289"/>
              <a:gd name="T45" fmla="*/ 303 h 3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9" h="303">
                <a:moveTo>
                  <a:pt x="8" y="38"/>
                </a:moveTo>
                <a:cubicBezTo>
                  <a:pt x="4" y="132"/>
                  <a:pt x="0" y="227"/>
                  <a:pt x="8" y="265"/>
                </a:cubicBezTo>
                <a:cubicBezTo>
                  <a:pt x="16" y="303"/>
                  <a:pt x="46" y="303"/>
                  <a:pt x="54" y="265"/>
                </a:cubicBezTo>
                <a:cubicBezTo>
                  <a:pt x="62" y="227"/>
                  <a:pt x="47" y="76"/>
                  <a:pt x="54" y="38"/>
                </a:cubicBezTo>
                <a:cubicBezTo>
                  <a:pt x="61" y="0"/>
                  <a:pt x="92" y="0"/>
                  <a:pt x="99" y="38"/>
                </a:cubicBezTo>
                <a:cubicBezTo>
                  <a:pt x="106" y="76"/>
                  <a:pt x="92" y="227"/>
                  <a:pt x="99" y="265"/>
                </a:cubicBezTo>
                <a:cubicBezTo>
                  <a:pt x="106" y="303"/>
                  <a:pt x="137" y="303"/>
                  <a:pt x="144" y="265"/>
                </a:cubicBezTo>
                <a:cubicBezTo>
                  <a:pt x="151" y="227"/>
                  <a:pt x="136" y="76"/>
                  <a:pt x="144" y="38"/>
                </a:cubicBezTo>
                <a:cubicBezTo>
                  <a:pt x="152" y="0"/>
                  <a:pt x="182" y="0"/>
                  <a:pt x="190" y="38"/>
                </a:cubicBezTo>
                <a:cubicBezTo>
                  <a:pt x="198" y="76"/>
                  <a:pt x="183" y="227"/>
                  <a:pt x="190" y="265"/>
                </a:cubicBezTo>
                <a:cubicBezTo>
                  <a:pt x="197" y="303"/>
                  <a:pt x="228" y="303"/>
                  <a:pt x="235" y="265"/>
                </a:cubicBezTo>
                <a:cubicBezTo>
                  <a:pt x="242" y="227"/>
                  <a:pt x="227" y="76"/>
                  <a:pt x="235" y="38"/>
                </a:cubicBezTo>
                <a:cubicBezTo>
                  <a:pt x="243" y="0"/>
                  <a:pt x="273" y="15"/>
                  <a:pt x="281" y="38"/>
                </a:cubicBezTo>
                <a:cubicBezTo>
                  <a:pt x="289" y="61"/>
                  <a:pt x="281" y="151"/>
                  <a:pt x="281" y="174"/>
                </a:cubicBezTo>
              </a:path>
            </a:pathLst>
          </a:cu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79" name="Freeform 21"/>
          <p:cNvSpPr>
            <a:spLocks/>
          </p:cNvSpPr>
          <p:nvPr/>
        </p:nvSpPr>
        <p:spPr bwMode="auto">
          <a:xfrm rot="2672052">
            <a:off x="6483350" y="2781300"/>
            <a:ext cx="301625" cy="276225"/>
          </a:xfrm>
          <a:custGeom>
            <a:avLst/>
            <a:gdLst>
              <a:gd name="T0" fmla="*/ 2147483647 w 289"/>
              <a:gd name="T1" fmla="*/ 2147483647 h 303"/>
              <a:gd name="T2" fmla="*/ 2147483647 w 289"/>
              <a:gd name="T3" fmla="*/ 2147483647 h 303"/>
              <a:gd name="T4" fmla="*/ 2147483647 w 289"/>
              <a:gd name="T5" fmla="*/ 2147483647 h 303"/>
              <a:gd name="T6" fmla="*/ 2147483647 w 289"/>
              <a:gd name="T7" fmla="*/ 2147483647 h 303"/>
              <a:gd name="T8" fmla="*/ 2147483647 w 289"/>
              <a:gd name="T9" fmla="*/ 2147483647 h 303"/>
              <a:gd name="T10" fmla="*/ 2147483647 w 289"/>
              <a:gd name="T11" fmla="*/ 2147483647 h 303"/>
              <a:gd name="T12" fmla="*/ 2147483647 w 289"/>
              <a:gd name="T13" fmla="*/ 2147483647 h 303"/>
              <a:gd name="T14" fmla="*/ 2147483647 w 289"/>
              <a:gd name="T15" fmla="*/ 2147483647 h 303"/>
              <a:gd name="T16" fmla="*/ 2147483647 w 289"/>
              <a:gd name="T17" fmla="*/ 2147483647 h 303"/>
              <a:gd name="T18" fmla="*/ 2147483647 w 289"/>
              <a:gd name="T19" fmla="*/ 2147483647 h 303"/>
              <a:gd name="T20" fmla="*/ 2147483647 w 289"/>
              <a:gd name="T21" fmla="*/ 2147483647 h 303"/>
              <a:gd name="T22" fmla="*/ 2147483647 w 289"/>
              <a:gd name="T23" fmla="*/ 2147483647 h 303"/>
              <a:gd name="T24" fmla="*/ 2147483647 w 289"/>
              <a:gd name="T25" fmla="*/ 2147483647 h 303"/>
              <a:gd name="T26" fmla="*/ 2147483647 w 289"/>
              <a:gd name="T27" fmla="*/ 2147483647 h 3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9"/>
              <a:gd name="T43" fmla="*/ 0 h 303"/>
              <a:gd name="T44" fmla="*/ 289 w 289"/>
              <a:gd name="T45" fmla="*/ 303 h 3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9" h="303">
                <a:moveTo>
                  <a:pt x="8" y="38"/>
                </a:moveTo>
                <a:cubicBezTo>
                  <a:pt x="4" y="132"/>
                  <a:pt x="0" y="227"/>
                  <a:pt x="8" y="265"/>
                </a:cubicBezTo>
                <a:cubicBezTo>
                  <a:pt x="16" y="303"/>
                  <a:pt x="46" y="303"/>
                  <a:pt x="54" y="265"/>
                </a:cubicBezTo>
                <a:cubicBezTo>
                  <a:pt x="62" y="227"/>
                  <a:pt x="47" y="76"/>
                  <a:pt x="54" y="38"/>
                </a:cubicBezTo>
                <a:cubicBezTo>
                  <a:pt x="61" y="0"/>
                  <a:pt x="92" y="0"/>
                  <a:pt x="99" y="38"/>
                </a:cubicBezTo>
                <a:cubicBezTo>
                  <a:pt x="106" y="76"/>
                  <a:pt x="92" y="227"/>
                  <a:pt x="99" y="265"/>
                </a:cubicBezTo>
                <a:cubicBezTo>
                  <a:pt x="106" y="303"/>
                  <a:pt x="137" y="303"/>
                  <a:pt x="144" y="265"/>
                </a:cubicBezTo>
                <a:cubicBezTo>
                  <a:pt x="151" y="227"/>
                  <a:pt x="136" y="76"/>
                  <a:pt x="144" y="38"/>
                </a:cubicBezTo>
                <a:cubicBezTo>
                  <a:pt x="152" y="0"/>
                  <a:pt x="182" y="0"/>
                  <a:pt x="190" y="38"/>
                </a:cubicBezTo>
                <a:cubicBezTo>
                  <a:pt x="198" y="76"/>
                  <a:pt x="183" y="227"/>
                  <a:pt x="190" y="265"/>
                </a:cubicBezTo>
                <a:cubicBezTo>
                  <a:pt x="197" y="303"/>
                  <a:pt x="228" y="303"/>
                  <a:pt x="235" y="265"/>
                </a:cubicBezTo>
                <a:cubicBezTo>
                  <a:pt x="242" y="227"/>
                  <a:pt x="227" y="76"/>
                  <a:pt x="235" y="38"/>
                </a:cubicBezTo>
                <a:cubicBezTo>
                  <a:pt x="243" y="0"/>
                  <a:pt x="273" y="15"/>
                  <a:pt x="281" y="38"/>
                </a:cubicBezTo>
                <a:cubicBezTo>
                  <a:pt x="289" y="61"/>
                  <a:pt x="281" y="151"/>
                  <a:pt x="281" y="174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80" name="Text Box 22"/>
          <p:cNvSpPr txBox="1">
            <a:spLocks noChangeArrowheads="1"/>
          </p:cNvSpPr>
          <p:nvPr/>
        </p:nvSpPr>
        <p:spPr bwMode="auto">
          <a:xfrm>
            <a:off x="4572000" y="2500313"/>
            <a:ext cx="862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>
                <a:solidFill>
                  <a:srgbClr val="578963"/>
                </a:solidFill>
                <a:latin typeface="Comic Sans MS" pitchFamily="66" charset="0"/>
              </a:rPr>
              <a:t>CCR6</a:t>
            </a:r>
          </a:p>
        </p:txBody>
      </p:sp>
      <p:sp>
        <p:nvSpPr>
          <p:cNvPr id="164881" name="Text Box 23"/>
          <p:cNvSpPr txBox="1">
            <a:spLocks noChangeArrowheads="1"/>
          </p:cNvSpPr>
          <p:nvPr/>
        </p:nvSpPr>
        <p:spPr bwMode="auto">
          <a:xfrm>
            <a:off x="5495925" y="2209800"/>
            <a:ext cx="1004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>
                <a:solidFill>
                  <a:srgbClr val="578963"/>
                </a:solidFill>
                <a:latin typeface="Comic Sans MS" pitchFamily="66" charset="0"/>
              </a:rPr>
              <a:t>CCR4</a:t>
            </a:r>
          </a:p>
        </p:txBody>
      </p:sp>
      <p:sp>
        <p:nvSpPr>
          <p:cNvPr id="164882" name="Text Box 24"/>
          <p:cNvSpPr txBox="1">
            <a:spLocks noChangeArrowheads="1"/>
          </p:cNvSpPr>
          <p:nvPr/>
        </p:nvSpPr>
        <p:spPr bwMode="auto">
          <a:xfrm>
            <a:off x="6643688" y="2428875"/>
            <a:ext cx="992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>
                <a:solidFill>
                  <a:srgbClr val="578963"/>
                </a:solidFill>
                <a:latin typeface="Comic Sans MS" pitchFamily="66" charset="0"/>
              </a:rPr>
              <a:t>CCR10</a:t>
            </a:r>
          </a:p>
        </p:txBody>
      </p:sp>
      <p:sp>
        <p:nvSpPr>
          <p:cNvPr id="164883" name="AutoShape 25"/>
          <p:cNvSpPr>
            <a:spLocks noChangeArrowheads="1"/>
          </p:cNvSpPr>
          <p:nvPr/>
        </p:nvSpPr>
        <p:spPr bwMode="auto">
          <a:xfrm>
            <a:off x="7358063" y="4000500"/>
            <a:ext cx="722312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84" name="Text Box 26"/>
          <p:cNvSpPr txBox="1">
            <a:spLocks noChangeArrowheads="1"/>
          </p:cNvSpPr>
          <p:nvPr/>
        </p:nvSpPr>
        <p:spPr bwMode="auto">
          <a:xfrm>
            <a:off x="7858125" y="3929063"/>
            <a:ext cx="1285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578963"/>
                </a:solidFill>
                <a:latin typeface="Comic Sans MS" pitchFamily="66" charset="0"/>
              </a:rPr>
              <a:t>IL22 </a:t>
            </a:r>
          </a:p>
        </p:txBody>
      </p:sp>
      <p:sp>
        <p:nvSpPr>
          <p:cNvPr id="164885" name="Text Box 27"/>
          <p:cNvSpPr txBox="1">
            <a:spLocks noChangeArrowheads="1"/>
          </p:cNvSpPr>
          <p:nvPr/>
        </p:nvSpPr>
        <p:spPr bwMode="auto">
          <a:xfrm>
            <a:off x="5499100" y="3495675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solidFill>
                  <a:srgbClr val="578963"/>
                </a:solidFill>
                <a:latin typeface="Comic Sans MS" pitchFamily="66" charset="0"/>
              </a:rPr>
              <a:t>ROR</a:t>
            </a:r>
            <a:r>
              <a:rPr lang="hu-HU" sz="1200" b="1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t</a:t>
            </a:r>
          </a:p>
        </p:txBody>
      </p:sp>
      <p:sp>
        <p:nvSpPr>
          <p:cNvPr id="164886" name="Text Box 28"/>
          <p:cNvSpPr txBox="1">
            <a:spLocks noChangeArrowheads="1"/>
          </p:cNvSpPr>
          <p:nvPr/>
        </p:nvSpPr>
        <p:spPr bwMode="auto">
          <a:xfrm>
            <a:off x="4714875" y="3714750"/>
            <a:ext cx="33575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578963"/>
                </a:solidFill>
                <a:latin typeface="Comic Sans MS" pitchFamily="66" charset="0"/>
              </a:rPr>
              <a:t>AHR</a:t>
            </a:r>
          </a:p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578963"/>
                </a:solidFill>
                <a:latin typeface="Comic Sans MS" pitchFamily="66" charset="0"/>
              </a:rPr>
              <a:t>Arylhidrocarbon </a:t>
            </a:r>
          </a:p>
          <a:p>
            <a:pPr algn="ctr">
              <a:spcBef>
                <a:spcPct val="50000"/>
              </a:spcBef>
            </a:pPr>
            <a:r>
              <a:rPr lang="hu-HU" sz="1400" b="1">
                <a:solidFill>
                  <a:srgbClr val="578963"/>
                </a:solidFill>
                <a:latin typeface="Comic Sans MS" pitchFamily="66" charset="0"/>
              </a:rPr>
              <a:t>receptor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000250" y="2786063"/>
            <a:ext cx="2447925" cy="2447925"/>
            <a:chOff x="4462" y="2346"/>
            <a:chExt cx="972" cy="857"/>
          </a:xfrm>
        </p:grpSpPr>
        <p:sp>
          <p:nvSpPr>
            <p:cNvPr id="29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64888" name="Text Box 36"/>
          <p:cNvSpPr txBox="1">
            <a:spLocks noChangeArrowheads="1"/>
          </p:cNvSpPr>
          <p:nvPr/>
        </p:nvSpPr>
        <p:spPr bwMode="auto">
          <a:xfrm>
            <a:off x="2643188" y="3571875"/>
            <a:ext cx="1511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578963"/>
                </a:solidFill>
                <a:latin typeface="Comic Sans MS" pitchFamily="66" charset="0"/>
              </a:rPr>
              <a:t>naive CD4+</a:t>
            </a:r>
          </a:p>
        </p:txBody>
      </p:sp>
      <p:sp>
        <p:nvSpPr>
          <p:cNvPr id="164889" name="Text Box 37"/>
          <p:cNvSpPr txBox="1">
            <a:spLocks noChangeArrowheads="1"/>
          </p:cNvSpPr>
          <p:nvPr/>
        </p:nvSpPr>
        <p:spPr bwMode="auto">
          <a:xfrm>
            <a:off x="357188" y="28575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578963"/>
                </a:solidFill>
                <a:latin typeface="Comic Sans MS" pitchFamily="66" charset="0"/>
              </a:rPr>
              <a:t>IL6</a:t>
            </a:r>
          </a:p>
        </p:txBody>
      </p:sp>
      <p:sp>
        <p:nvSpPr>
          <p:cNvPr id="164890" name="Text Box 38"/>
          <p:cNvSpPr txBox="1">
            <a:spLocks noChangeArrowheads="1"/>
          </p:cNvSpPr>
          <p:nvPr/>
        </p:nvSpPr>
        <p:spPr bwMode="auto">
          <a:xfrm>
            <a:off x="214313" y="4929188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578963"/>
                </a:solidFill>
                <a:latin typeface="Comic Sans MS" pitchFamily="66" charset="0"/>
              </a:rPr>
              <a:t>TNF</a:t>
            </a:r>
            <a:r>
              <a:rPr lang="hu-HU" sz="2800" b="1">
                <a:solidFill>
                  <a:srgbClr val="578963"/>
                </a:solidFill>
                <a:latin typeface="Comic Sans MS" pitchFamily="66" charset="0"/>
                <a:sym typeface="Symbol" pitchFamily="18" charset="2"/>
              </a:rPr>
              <a:t></a:t>
            </a:r>
          </a:p>
        </p:txBody>
      </p:sp>
      <p:sp>
        <p:nvSpPr>
          <p:cNvPr id="164891" name="AutoShape 39"/>
          <p:cNvSpPr>
            <a:spLocks noChangeArrowheads="1"/>
          </p:cNvSpPr>
          <p:nvPr/>
        </p:nvSpPr>
        <p:spPr bwMode="auto">
          <a:xfrm>
            <a:off x="4429125" y="4000500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4892" name="Line 40"/>
          <p:cNvSpPr>
            <a:spLocks noChangeShapeType="1"/>
          </p:cNvSpPr>
          <p:nvPr/>
        </p:nvSpPr>
        <p:spPr bwMode="auto">
          <a:xfrm>
            <a:off x="1357313" y="3286125"/>
            <a:ext cx="642937" cy="3571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93" name="Line 40"/>
          <p:cNvSpPr>
            <a:spLocks noChangeShapeType="1"/>
          </p:cNvSpPr>
          <p:nvPr/>
        </p:nvSpPr>
        <p:spPr bwMode="auto">
          <a:xfrm flipV="1">
            <a:off x="1428750" y="4357688"/>
            <a:ext cx="642938" cy="4286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4894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813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>
                <a:solidFill>
                  <a:srgbClr val="578963"/>
                </a:solidFill>
                <a:latin typeface="Comic Sans MS" pitchFamily="66" charset="0"/>
              </a:rPr>
              <a:t>Bőrben központi szerepük van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/>
          <p:cNvSpPr>
            <a:spLocks noChangeArrowheads="1"/>
          </p:cNvSpPr>
          <p:nvPr/>
        </p:nvSpPr>
        <p:spPr bwMode="auto">
          <a:xfrm>
            <a:off x="323850" y="260350"/>
            <a:ext cx="8643938" cy="571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hu-HU" sz="3600" b="1">
                <a:solidFill>
                  <a:srgbClr val="578963"/>
                </a:solidFill>
                <a:latin typeface="Comic Sans MS" pitchFamily="66" charset="0"/>
              </a:rPr>
              <a:t>Follicularis T helper sejt</a:t>
            </a:r>
          </a:p>
        </p:txBody>
      </p: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395288" y="5430838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rgbClr val="578963"/>
                </a:solidFill>
                <a:latin typeface="Comic Sans MS" pitchFamily="66" charset="0"/>
              </a:rPr>
              <a:t>B </a:t>
            </a:r>
            <a:r>
              <a:rPr lang="hu-HU" sz="2800" dirty="0" err="1">
                <a:solidFill>
                  <a:srgbClr val="578963"/>
                </a:solidFill>
                <a:latin typeface="Comic Sans MS" pitchFamily="66" charset="0"/>
              </a:rPr>
              <a:t>lymphocytákat</a:t>
            </a:r>
            <a:r>
              <a:rPr lang="hu-HU" sz="2800" dirty="0">
                <a:solidFill>
                  <a:srgbClr val="578963"/>
                </a:solidFill>
                <a:latin typeface="Comic Sans MS" pitchFamily="66" charset="0"/>
              </a:rPr>
              <a:t> </a:t>
            </a:r>
            <a:r>
              <a:rPr lang="hu-HU" sz="2800" dirty="0" smtClean="0">
                <a:solidFill>
                  <a:srgbClr val="578963"/>
                </a:solidFill>
                <a:latin typeface="Comic Sans MS" pitchFamily="66" charset="0"/>
              </a:rPr>
              <a:t>stimulálja (</a:t>
            </a:r>
            <a:r>
              <a:rPr lang="hu-HU" sz="2800" dirty="0" err="1" smtClean="0">
                <a:solidFill>
                  <a:srgbClr val="578963"/>
                </a:solidFill>
                <a:latin typeface="Comic Sans MS" pitchFamily="66" charset="0"/>
              </a:rPr>
              <a:t>Sjögren</a:t>
            </a:r>
            <a:r>
              <a:rPr lang="hu-HU" sz="2800" dirty="0" smtClean="0">
                <a:solidFill>
                  <a:srgbClr val="578963"/>
                </a:solidFill>
                <a:latin typeface="Comic Sans MS" pitchFamily="66" charset="0"/>
              </a:rPr>
              <a:t>)</a:t>
            </a:r>
            <a:endParaRPr lang="hu-HU" sz="2800" dirty="0">
              <a:solidFill>
                <a:srgbClr val="578963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03575" y="2133600"/>
            <a:ext cx="2736850" cy="2592388"/>
            <a:chOff x="4462" y="2346"/>
            <a:chExt cx="972" cy="857"/>
          </a:xfrm>
        </p:grpSpPr>
        <p:sp>
          <p:nvSpPr>
            <p:cNvPr id="29" name="Oval 28"/>
            <p:cNvSpPr/>
            <p:nvPr/>
          </p:nvSpPr>
          <p:spPr bwMode="auto">
            <a:xfrm>
              <a:off x="4500" y="2369"/>
              <a:ext cx="900" cy="765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54" y="2437"/>
              <a:ext cx="722" cy="65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</p:grpSp>
      <p:sp>
        <p:nvSpPr>
          <p:cNvPr id="165893" name="Freeform 13"/>
          <p:cNvSpPr>
            <a:spLocks/>
          </p:cNvSpPr>
          <p:nvPr/>
        </p:nvSpPr>
        <p:spPr bwMode="auto">
          <a:xfrm rot="-709289">
            <a:off x="4067175" y="2060575"/>
            <a:ext cx="301625" cy="276225"/>
          </a:xfrm>
          <a:custGeom>
            <a:avLst/>
            <a:gdLst>
              <a:gd name="T0" fmla="*/ 2147483647 w 289"/>
              <a:gd name="T1" fmla="*/ 2147483647 h 303"/>
              <a:gd name="T2" fmla="*/ 2147483647 w 289"/>
              <a:gd name="T3" fmla="*/ 2147483647 h 303"/>
              <a:gd name="T4" fmla="*/ 2147483647 w 289"/>
              <a:gd name="T5" fmla="*/ 2147483647 h 303"/>
              <a:gd name="T6" fmla="*/ 2147483647 w 289"/>
              <a:gd name="T7" fmla="*/ 2147483647 h 303"/>
              <a:gd name="T8" fmla="*/ 2147483647 w 289"/>
              <a:gd name="T9" fmla="*/ 2147483647 h 303"/>
              <a:gd name="T10" fmla="*/ 2147483647 w 289"/>
              <a:gd name="T11" fmla="*/ 2147483647 h 303"/>
              <a:gd name="T12" fmla="*/ 2147483647 w 289"/>
              <a:gd name="T13" fmla="*/ 2147483647 h 303"/>
              <a:gd name="T14" fmla="*/ 2147483647 w 289"/>
              <a:gd name="T15" fmla="*/ 2147483647 h 303"/>
              <a:gd name="T16" fmla="*/ 2147483647 w 289"/>
              <a:gd name="T17" fmla="*/ 2147483647 h 303"/>
              <a:gd name="T18" fmla="*/ 2147483647 w 289"/>
              <a:gd name="T19" fmla="*/ 2147483647 h 303"/>
              <a:gd name="T20" fmla="*/ 2147483647 w 289"/>
              <a:gd name="T21" fmla="*/ 2147483647 h 303"/>
              <a:gd name="T22" fmla="*/ 2147483647 w 289"/>
              <a:gd name="T23" fmla="*/ 2147483647 h 303"/>
              <a:gd name="T24" fmla="*/ 2147483647 w 289"/>
              <a:gd name="T25" fmla="*/ 2147483647 h 303"/>
              <a:gd name="T26" fmla="*/ 2147483647 w 289"/>
              <a:gd name="T27" fmla="*/ 2147483647 h 3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9"/>
              <a:gd name="T43" fmla="*/ 0 h 303"/>
              <a:gd name="T44" fmla="*/ 289 w 289"/>
              <a:gd name="T45" fmla="*/ 303 h 3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9" h="303">
                <a:moveTo>
                  <a:pt x="8" y="38"/>
                </a:moveTo>
                <a:cubicBezTo>
                  <a:pt x="4" y="132"/>
                  <a:pt x="0" y="227"/>
                  <a:pt x="8" y="265"/>
                </a:cubicBezTo>
                <a:cubicBezTo>
                  <a:pt x="16" y="303"/>
                  <a:pt x="46" y="303"/>
                  <a:pt x="54" y="265"/>
                </a:cubicBezTo>
                <a:cubicBezTo>
                  <a:pt x="62" y="227"/>
                  <a:pt x="47" y="76"/>
                  <a:pt x="54" y="38"/>
                </a:cubicBezTo>
                <a:cubicBezTo>
                  <a:pt x="61" y="0"/>
                  <a:pt x="92" y="0"/>
                  <a:pt x="99" y="38"/>
                </a:cubicBezTo>
                <a:cubicBezTo>
                  <a:pt x="106" y="76"/>
                  <a:pt x="92" y="227"/>
                  <a:pt x="99" y="265"/>
                </a:cubicBezTo>
                <a:cubicBezTo>
                  <a:pt x="106" y="303"/>
                  <a:pt x="137" y="303"/>
                  <a:pt x="144" y="265"/>
                </a:cubicBezTo>
                <a:cubicBezTo>
                  <a:pt x="151" y="227"/>
                  <a:pt x="136" y="76"/>
                  <a:pt x="144" y="38"/>
                </a:cubicBezTo>
                <a:cubicBezTo>
                  <a:pt x="152" y="0"/>
                  <a:pt x="182" y="0"/>
                  <a:pt x="190" y="38"/>
                </a:cubicBezTo>
                <a:cubicBezTo>
                  <a:pt x="198" y="76"/>
                  <a:pt x="183" y="227"/>
                  <a:pt x="190" y="265"/>
                </a:cubicBezTo>
                <a:cubicBezTo>
                  <a:pt x="197" y="303"/>
                  <a:pt x="228" y="303"/>
                  <a:pt x="235" y="265"/>
                </a:cubicBezTo>
                <a:cubicBezTo>
                  <a:pt x="242" y="227"/>
                  <a:pt x="227" y="76"/>
                  <a:pt x="235" y="38"/>
                </a:cubicBezTo>
                <a:cubicBezTo>
                  <a:pt x="243" y="0"/>
                  <a:pt x="273" y="15"/>
                  <a:pt x="281" y="38"/>
                </a:cubicBezTo>
                <a:cubicBezTo>
                  <a:pt x="289" y="61"/>
                  <a:pt x="281" y="151"/>
                  <a:pt x="281" y="17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5894" name="Text Box 14"/>
          <p:cNvSpPr txBox="1">
            <a:spLocks noChangeArrowheads="1"/>
          </p:cNvSpPr>
          <p:nvPr/>
        </p:nvSpPr>
        <p:spPr bwMode="auto">
          <a:xfrm>
            <a:off x="2700338" y="19891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>
                <a:solidFill>
                  <a:srgbClr val="578963"/>
                </a:solidFill>
                <a:latin typeface="Comic Sans MS" pitchFamily="66" charset="0"/>
              </a:rPr>
              <a:t>CXCR5</a:t>
            </a:r>
          </a:p>
        </p:txBody>
      </p:sp>
      <p:sp>
        <p:nvSpPr>
          <p:cNvPr id="165895" name="AutoShape 16"/>
          <p:cNvSpPr>
            <a:spLocks noChangeArrowheads="1"/>
          </p:cNvSpPr>
          <p:nvPr/>
        </p:nvSpPr>
        <p:spPr bwMode="auto">
          <a:xfrm rot="-1453079">
            <a:off x="5580063" y="2565400"/>
            <a:ext cx="576262" cy="144463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5896" name="Text Box 17"/>
          <p:cNvSpPr txBox="1">
            <a:spLocks noChangeArrowheads="1"/>
          </p:cNvSpPr>
          <p:nvPr/>
        </p:nvSpPr>
        <p:spPr bwMode="auto">
          <a:xfrm>
            <a:off x="6227763" y="220503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578963"/>
                </a:solidFill>
                <a:latin typeface="Comic Sans MS" pitchFamily="66" charset="0"/>
              </a:rPr>
              <a:t>ICOS</a:t>
            </a:r>
          </a:p>
        </p:txBody>
      </p:sp>
      <p:sp>
        <p:nvSpPr>
          <p:cNvPr id="165897" name="AutoShape 18"/>
          <p:cNvSpPr>
            <a:spLocks noChangeArrowheads="1"/>
          </p:cNvSpPr>
          <p:nvPr/>
        </p:nvSpPr>
        <p:spPr bwMode="auto">
          <a:xfrm rot="666671">
            <a:off x="5719763" y="3687763"/>
            <a:ext cx="276225" cy="71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5898" name="AutoShape 19"/>
          <p:cNvSpPr>
            <a:spLocks noChangeArrowheads="1"/>
          </p:cNvSpPr>
          <p:nvPr/>
        </p:nvSpPr>
        <p:spPr bwMode="auto">
          <a:xfrm rot="956012">
            <a:off x="5989638" y="3549650"/>
            <a:ext cx="93662" cy="455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hu-HU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5899" name="Text Box 20"/>
          <p:cNvSpPr txBox="1">
            <a:spLocks noChangeArrowheads="1"/>
          </p:cNvSpPr>
          <p:nvPr/>
        </p:nvSpPr>
        <p:spPr bwMode="auto">
          <a:xfrm>
            <a:off x="6072188" y="3643313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578963"/>
                </a:solidFill>
                <a:latin typeface="Comic Sans MS" pitchFamily="66" charset="0"/>
              </a:rPr>
              <a:t>CD40L</a:t>
            </a:r>
          </a:p>
        </p:txBody>
      </p:sp>
      <p:sp>
        <p:nvSpPr>
          <p:cNvPr id="99" name="Oval 98"/>
          <p:cNvSpPr/>
          <p:nvPr/>
        </p:nvSpPr>
        <p:spPr bwMode="auto">
          <a:xfrm>
            <a:off x="3051226" y="3319491"/>
            <a:ext cx="214109" cy="21410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2" name="Oval 98"/>
          <p:cNvSpPr/>
          <p:nvPr/>
        </p:nvSpPr>
        <p:spPr bwMode="auto">
          <a:xfrm>
            <a:off x="3051226" y="3751291"/>
            <a:ext cx="214109" cy="21410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3" name="Oval 98"/>
          <p:cNvSpPr/>
          <p:nvPr/>
        </p:nvSpPr>
        <p:spPr bwMode="auto">
          <a:xfrm>
            <a:off x="2763889" y="3248053"/>
            <a:ext cx="214108" cy="21411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4" name="Oval 98"/>
          <p:cNvSpPr/>
          <p:nvPr/>
        </p:nvSpPr>
        <p:spPr bwMode="auto">
          <a:xfrm>
            <a:off x="2835326" y="3535391"/>
            <a:ext cx="214109" cy="21410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5" name="Oval 98"/>
          <p:cNvSpPr/>
          <p:nvPr/>
        </p:nvSpPr>
        <p:spPr bwMode="auto">
          <a:xfrm>
            <a:off x="2547989" y="4111653"/>
            <a:ext cx="214108" cy="21411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6" name="Oval 98"/>
          <p:cNvSpPr/>
          <p:nvPr/>
        </p:nvSpPr>
        <p:spPr bwMode="auto">
          <a:xfrm>
            <a:off x="2259064" y="3392516"/>
            <a:ext cx="214108" cy="214109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8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5918" name="Text Box 39"/>
          <p:cNvSpPr txBox="1">
            <a:spLocks noChangeArrowheads="1"/>
          </p:cNvSpPr>
          <p:nvPr/>
        </p:nvSpPr>
        <p:spPr bwMode="auto">
          <a:xfrm>
            <a:off x="1116013" y="3789363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>
                <a:solidFill>
                  <a:srgbClr val="578963"/>
                </a:solidFill>
                <a:latin typeface="Comic Sans MS" pitchFamily="66" charset="0"/>
              </a:rPr>
              <a:t>IL-21</a:t>
            </a:r>
          </a:p>
        </p:txBody>
      </p:sp>
      <p:sp>
        <p:nvSpPr>
          <p:cNvPr id="165919" name="Line 40"/>
          <p:cNvSpPr>
            <a:spLocks noChangeShapeType="1"/>
          </p:cNvSpPr>
          <p:nvPr/>
        </p:nvSpPr>
        <p:spPr bwMode="auto">
          <a:xfrm flipH="1">
            <a:off x="3203575" y="3573463"/>
            <a:ext cx="288925" cy="714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333333"/>
              </a:solidFill>
            </a:endParaRPr>
          </a:p>
        </p:txBody>
      </p:sp>
      <p:sp>
        <p:nvSpPr>
          <p:cNvPr id="165920" name="TextBox 22"/>
          <p:cNvSpPr txBox="1">
            <a:spLocks noChangeArrowheads="1"/>
          </p:cNvSpPr>
          <p:nvPr/>
        </p:nvSpPr>
        <p:spPr bwMode="auto">
          <a:xfrm>
            <a:off x="4071938" y="2857500"/>
            <a:ext cx="1285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578963"/>
                </a:solidFill>
                <a:latin typeface="Comic Sans MS" pitchFamily="66" charset="0"/>
              </a:rPr>
              <a:t>CD4+</a:t>
            </a:r>
          </a:p>
        </p:txBody>
      </p:sp>
      <p:sp>
        <p:nvSpPr>
          <p:cNvPr id="165921" name="TextBox 23"/>
          <p:cNvSpPr txBox="1">
            <a:spLocks noChangeArrowheads="1"/>
          </p:cNvSpPr>
          <p:nvPr/>
        </p:nvSpPr>
        <p:spPr bwMode="auto">
          <a:xfrm>
            <a:off x="4000500" y="3429000"/>
            <a:ext cx="1357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solidFill>
                  <a:srgbClr val="578963"/>
                </a:solidFill>
                <a:latin typeface="Comic Sans MS" pitchFamily="66" charset="0"/>
              </a:rPr>
              <a:t>STAT3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2051720" y="476672"/>
          <a:ext cx="4921250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9" name="Image" r:id="rId4" imgW="3676190" imgH="4409524" progId="">
                  <p:embed/>
                </p:oleObj>
              </mc:Choice>
              <mc:Fallback>
                <p:oleObj name="Image" r:id="rId4" imgW="3676190" imgH="44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76672"/>
                        <a:ext cx="4921250" cy="590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4663" y="5661025"/>
            <a:ext cx="7191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Treg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00563" y="3860800"/>
            <a:ext cx="14287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648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Tc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3995936" y="4509120"/>
            <a:ext cx="1296144" cy="15841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Oval 2"/>
          <p:cNvSpPr>
            <a:spLocks noChangeArrowheads="1"/>
          </p:cNvSpPr>
          <p:nvPr/>
        </p:nvSpPr>
        <p:spPr bwMode="auto">
          <a:xfrm>
            <a:off x="5867400" y="5638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FFEBFA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59747" name="Text Box 5"/>
          <p:cNvSpPr txBox="1">
            <a:spLocks noChangeArrowheads="1"/>
          </p:cNvSpPr>
          <p:nvPr/>
        </p:nvSpPr>
        <p:spPr bwMode="auto">
          <a:xfrm>
            <a:off x="0" y="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Thymus</a:t>
            </a:r>
          </a:p>
        </p:txBody>
      </p:sp>
      <p:sp>
        <p:nvSpPr>
          <p:cNvPr id="159748" name="Oval 6"/>
          <p:cNvSpPr>
            <a:spLocks noChangeArrowheads="1"/>
          </p:cNvSpPr>
          <p:nvPr/>
        </p:nvSpPr>
        <p:spPr bwMode="auto">
          <a:xfrm>
            <a:off x="5791200" y="2514600"/>
            <a:ext cx="838200" cy="838200"/>
          </a:xfrm>
          <a:prstGeom prst="ellipse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59749" name="Oval 7"/>
          <p:cNvSpPr>
            <a:spLocks noChangeArrowheads="1"/>
          </p:cNvSpPr>
          <p:nvPr/>
        </p:nvSpPr>
        <p:spPr bwMode="auto">
          <a:xfrm>
            <a:off x="3962400" y="457200"/>
            <a:ext cx="9144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59750" name="Text Box 8"/>
          <p:cNvSpPr txBox="1">
            <a:spLocks noChangeArrowheads="1"/>
          </p:cNvSpPr>
          <p:nvPr/>
        </p:nvSpPr>
        <p:spPr bwMode="auto">
          <a:xfrm>
            <a:off x="4038600" y="685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</a:rPr>
              <a:t>CD4</a:t>
            </a:r>
          </a:p>
        </p:txBody>
      </p:sp>
      <p:sp>
        <p:nvSpPr>
          <p:cNvPr id="159751" name="Text Box 11"/>
          <p:cNvSpPr txBox="1">
            <a:spLocks noChangeArrowheads="1"/>
          </p:cNvSpPr>
          <p:nvPr/>
        </p:nvSpPr>
        <p:spPr bwMode="auto">
          <a:xfrm>
            <a:off x="5715000" y="274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Foxp3-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9752" name="Line 1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9753" name="Text Box 13"/>
          <p:cNvSpPr txBox="1">
            <a:spLocks noChangeArrowheads="1"/>
          </p:cNvSpPr>
          <p:nvPr/>
        </p:nvSpPr>
        <p:spPr bwMode="auto">
          <a:xfrm>
            <a:off x="0" y="3733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FF"/>
                </a:solidFill>
              </a:rPr>
              <a:t>Peri</a:t>
            </a:r>
            <a:r>
              <a:rPr lang="hu-HU" sz="2800" b="1">
                <a:solidFill>
                  <a:srgbClr val="FFFFFF"/>
                </a:solidFill>
              </a:rPr>
              <a:t>féria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9754" name="Line 15"/>
          <p:cNvSpPr>
            <a:spLocks noChangeShapeType="1"/>
          </p:cNvSpPr>
          <p:nvPr/>
        </p:nvSpPr>
        <p:spPr bwMode="auto">
          <a:xfrm>
            <a:off x="4953000" y="1371600"/>
            <a:ext cx="68580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9755" name="Line 17"/>
          <p:cNvSpPr>
            <a:spLocks noChangeShapeType="1"/>
          </p:cNvSpPr>
          <p:nvPr/>
        </p:nvSpPr>
        <p:spPr bwMode="auto">
          <a:xfrm>
            <a:off x="6248400" y="3505200"/>
            <a:ext cx="0" cy="609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9756" name="Oval 18"/>
          <p:cNvSpPr>
            <a:spLocks noChangeArrowheads="1"/>
          </p:cNvSpPr>
          <p:nvPr/>
        </p:nvSpPr>
        <p:spPr bwMode="auto">
          <a:xfrm>
            <a:off x="5791200" y="4191000"/>
            <a:ext cx="838200" cy="838200"/>
          </a:xfrm>
          <a:prstGeom prst="ellipse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59757" name="Text Box 19"/>
          <p:cNvSpPr txBox="1">
            <a:spLocks noChangeArrowheads="1"/>
          </p:cNvSpPr>
          <p:nvPr/>
        </p:nvSpPr>
        <p:spPr bwMode="auto">
          <a:xfrm>
            <a:off x="5791200" y="4495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Foxp3-</a:t>
            </a:r>
            <a:endParaRPr lang="en-US" sz="1400">
              <a:solidFill>
                <a:srgbClr val="3333CC"/>
              </a:solidFill>
            </a:endParaRPr>
          </a:p>
        </p:txBody>
      </p:sp>
      <p:sp>
        <p:nvSpPr>
          <p:cNvPr id="159758" name="Text Box 20"/>
          <p:cNvSpPr txBox="1">
            <a:spLocks noChangeArrowheads="1"/>
          </p:cNvSpPr>
          <p:nvPr/>
        </p:nvSpPr>
        <p:spPr bwMode="auto">
          <a:xfrm>
            <a:off x="5715000" y="58674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effe</a:t>
            </a:r>
            <a:r>
              <a:rPr lang="hu-HU" sz="1400" b="1">
                <a:solidFill>
                  <a:srgbClr val="3333CC"/>
                </a:solidFill>
              </a:rPr>
              <a:t>k</a:t>
            </a:r>
            <a:r>
              <a:rPr lang="en-US" sz="1400" b="1">
                <a:solidFill>
                  <a:srgbClr val="3333CC"/>
                </a:solidFill>
              </a:rPr>
              <a:t>tor</a:t>
            </a:r>
          </a:p>
        </p:txBody>
      </p:sp>
      <p:sp>
        <p:nvSpPr>
          <p:cNvPr id="159759" name="Line 21"/>
          <p:cNvSpPr>
            <a:spLocks noChangeShapeType="1"/>
          </p:cNvSpPr>
          <p:nvPr/>
        </p:nvSpPr>
        <p:spPr bwMode="auto">
          <a:xfrm>
            <a:off x="6248400" y="5105400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1371600"/>
            <a:ext cx="4546600" cy="4419600"/>
            <a:chOff x="288" y="864"/>
            <a:chExt cx="2864" cy="2784"/>
          </a:xfrm>
        </p:grpSpPr>
        <p:sp>
          <p:nvSpPr>
            <p:cNvPr id="159763" name="Oval 3"/>
            <p:cNvSpPr>
              <a:spLocks noChangeArrowheads="1"/>
            </p:cNvSpPr>
            <p:nvPr/>
          </p:nvSpPr>
          <p:spPr bwMode="auto">
            <a:xfrm>
              <a:off x="1248" y="1536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9764" name="Oval 4"/>
            <p:cNvSpPr>
              <a:spLocks noChangeArrowheads="1"/>
            </p:cNvSpPr>
            <p:nvPr/>
          </p:nvSpPr>
          <p:spPr bwMode="auto">
            <a:xfrm>
              <a:off x="1248" y="3072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59765" name="Text Box 9"/>
            <p:cNvSpPr txBox="1">
              <a:spLocks noChangeArrowheads="1"/>
            </p:cNvSpPr>
            <p:nvPr/>
          </p:nvSpPr>
          <p:spPr bwMode="auto">
            <a:xfrm>
              <a:off x="1248" y="1728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3333CC"/>
                  </a:solidFill>
                </a:rPr>
                <a:t>Foxp3+</a:t>
              </a:r>
              <a:endParaRPr lang="en-US" sz="1400">
                <a:solidFill>
                  <a:srgbClr val="3333CC"/>
                </a:solidFill>
              </a:endParaRPr>
            </a:p>
          </p:txBody>
        </p:sp>
        <p:sp>
          <p:nvSpPr>
            <p:cNvPr id="159766" name="Text Box 10"/>
            <p:cNvSpPr txBox="1">
              <a:spLocks noChangeArrowheads="1"/>
            </p:cNvSpPr>
            <p:nvPr/>
          </p:nvSpPr>
          <p:spPr bwMode="auto">
            <a:xfrm>
              <a:off x="1248" y="3264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3333CC"/>
                  </a:solidFill>
                </a:rPr>
                <a:t>Foxp3+</a:t>
              </a:r>
              <a:endParaRPr lang="en-US" sz="1400">
                <a:solidFill>
                  <a:srgbClr val="3333CC"/>
                </a:solidFill>
              </a:endParaRPr>
            </a:p>
          </p:txBody>
        </p:sp>
        <p:sp>
          <p:nvSpPr>
            <p:cNvPr id="159767" name="Line 14"/>
            <p:cNvSpPr>
              <a:spLocks noChangeShapeType="1"/>
            </p:cNvSpPr>
            <p:nvPr/>
          </p:nvSpPr>
          <p:spPr bwMode="auto">
            <a:xfrm flipH="1">
              <a:off x="1920" y="864"/>
              <a:ext cx="480" cy="48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9768" name="Line 16"/>
            <p:cNvSpPr>
              <a:spLocks noChangeShapeType="1"/>
            </p:cNvSpPr>
            <p:nvPr/>
          </p:nvSpPr>
          <p:spPr bwMode="auto">
            <a:xfrm>
              <a:off x="1536" y="2208"/>
              <a:ext cx="0" cy="72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9769" name="Text Box 22"/>
            <p:cNvSpPr txBox="1">
              <a:spLocks noChangeArrowheads="1"/>
            </p:cNvSpPr>
            <p:nvPr/>
          </p:nvSpPr>
          <p:spPr bwMode="auto">
            <a:xfrm>
              <a:off x="288" y="1680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</a:rPr>
                <a:t>nat </a:t>
              </a:r>
              <a:r>
                <a:rPr lang="en-US">
                  <a:solidFill>
                    <a:srgbClr val="FFFFFF"/>
                  </a:solidFill>
                </a:rPr>
                <a:t>T</a:t>
              </a:r>
              <a:r>
                <a:rPr lang="en-US" sz="2800" baseline="-25000">
                  <a:solidFill>
                    <a:srgbClr val="FFFFFF"/>
                  </a:solidFill>
                </a:rPr>
                <a:t>reg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9770" name="Text Box 23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FFFF"/>
                  </a:solidFill>
                </a:rPr>
                <a:t>nat</a:t>
              </a:r>
              <a:r>
                <a:rPr lang="en-US">
                  <a:solidFill>
                    <a:srgbClr val="FFFFFF"/>
                  </a:solidFill>
                </a:rPr>
                <a:t> T</a:t>
              </a:r>
              <a:r>
                <a:rPr lang="en-US" sz="2800" baseline="-25000">
                  <a:solidFill>
                    <a:srgbClr val="FFFFFF"/>
                  </a:solidFill>
                </a:rPr>
                <a:t>reg</a:t>
              </a:r>
            </a:p>
          </p:txBody>
        </p:sp>
        <p:sp>
          <p:nvSpPr>
            <p:cNvPr id="159771" name="Text Box 24"/>
            <p:cNvSpPr txBox="1">
              <a:spLocks noChangeArrowheads="1"/>
            </p:cNvSpPr>
            <p:nvPr/>
          </p:nvSpPr>
          <p:spPr bwMode="auto">
            <a:xfrm>
              <a:off x="1872" y="3168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000" b="1">
                  <a:solidFill>
                    <a:srgbClr val="FFFF00"/>
                  </a:solidFill>
                </a:rPr>
                <a:t>a </a:t>
              </a:r>
              <a:r>
                <a:rPr lang="en-US" sz="2000" b="1">
                  <a:solidFill>
                    <a:srgbClr val="FFFF00"/>
                  </a:solidFill>
                </a:rPr>
                <a:t>CD4</a:t>
              </a:r>
              <a:r>
                <a:rPr lang="en-US" sz="2000" b="1" baseline="30000">
                  <a:solidFill>
                    <a:srgbClr val="FFFF00"/>
                  </a:solidFill>
                </a:rPr>
                <a:t>+</a:t>
              </a:r>
              <a:r>
                <a:rPr lang="en-US" sz="2000" b="1">
                  <a:solidFill>
                    <a:srgbClr val="FFFF00"/>
                  </a:solidFill>
                </a:rPr>
                <a:t> T</a:t>
              </a:r>
              <a:r>
                <a:rPr lang="hu-HU" sz="2000" b="1">
                  <a:solidFill>
                    <a:srgbClr val="FFFF00"/>
                  </a:solidFill>
                </a:rPr>
                <a:t> sejtek </a:t>
              </a:r>
              <a:r>
                <a:rPr lang="en-US" sz="2000" b="1">
                  <a:solidFill>
                    <a:srgbClr val="FFFF00"/>
                  </a:solidFill>
                  <a:sym typeface="Symbol" pitchFamily="18" charset="2"/>
                </a:rPr>
                <a:t></a:t>
              </a:r>
              <a:r>
                <a:rPr lang="hu-HU" sz="2000" b="1">
                  <a:solidFill>
                    <a:srgbClr val="FFFF00"/>
                  </a:solidFill>
                </a:rPr>
                <a:t> </a:t>
              </a:r>
              <a:r>
                <a:rPr lang="en-US" sz="2000" b="1">
                  <a:solidFill>
                    <a:srgbClr val="FFFF00"/>
                  </a:solidFill>
                </a:rPr>
                <a:t>10 %</a:t>
              </a:r>
              <a:r>
                <a:rPr lang="hu-HU" sz="2000" b="1">
                  <a:solidFill>
                    <a:srgbClr val="FFFF00"/>
                  </a:solidFill>
                </a:rPr>
                <a:t>-</a:t>
              </a:r>
              <a:r>
                <a:rPr lang="en-US" sz="2000" b="1">
                  <a:solidFill>
                    <a:srgbClr val="FFFF00"/>
                  </a:solidFill>
                </a:rPr>
                <a:t> </a:t>
              </a:r>
              <a:r>
                <a:rPr lang="hu-HU" sz="2000" b="1">
                  <a:solidFill>
                    <a:srgbClr val="FFFF00"/>
                  </a:solidFill>
                </a:rPr>
                <a:t>a</a:t>
              </a:r>
              <a:endParaRPr lang="en-US" sz="2000" b="1">
                <a:solidFill>
                  <a:srgbClr val="FFFF00"/>
                </a:solidFill>
              </a:endParaRPr>
            </a:p>
          </p:txBody>
        </p:sp>
      </p:grpSp>
      <p:sp>
        <p:nvSpPr>
          <p:cNvPr id="159761" name="Text Box 25"/>
          <p:cNvSpPr txBox="1">
            <a:spLocks noChangeArrowheads="1"/>
          </p:cNvSpPr>
          <p:nvPr/>
        </p:nvSpPr>
        <p:spPr bwMode="auto">
          <a:xfrm>
            <a:off x="6858000" y="4419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T helper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9762" name="Text Box 26"/>
          <p:cNvSpPr txBox="1">
            <a:spLocks noChangeArrowheads="1"/>
          </p:cNvSpPr>
          <p:nvPr/>
        </p:nvSpPr>
        <p:spPr bwMode="auto">
          <a:xfrm>
            <a:off x="7010400" y="5562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T helper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>
                <a:solidFill>
                  <a:schemeClr val="bg1"/>
                </a:solidFill>
              </a:rPr>
              <a:t>Reguláló T sejtek</a:t>
            </a:r>
            <a:endParaRPr lang="en-US" smtClean="0">
              <a:solidFill>
                <a:schemeClr val="bg1"/>
              </a:solidFill>
            </a:endParaRP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331913" y="2087563"/>
          <a:ext cx="6480175" cy="390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39" name="Image" r:id="rId4" imgW="6480762" imgH="3901165" progId="">
                  <p:embed/>
                </p:oleObj>
              </mc:Choice>
              <mc:Fallback>
                <p:oleObj name="Image" r:id="rId4" imgW="6480762" imgH="390116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87563"/>
                        <a:ext cx="6480175" cy="390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620713"/>
            <a:ext cx="5715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Szövegdoboz 3"/>
          <p:cNvSpPr txBox="1">
            <a:spLocks noChangeArrowheads="1"/>
          </p:cNvSpPr>
          <p:nvPr/>
        </p:nvSpPr>
        <p:spPr bwMode="auto">
          <a:xfrm>
            <a:off x="6769100" y="981075"/>
            <a:ext cx="5795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chemeClr val="bg1"/>
                </a:solidFill>
              </a:rPr>
              <a:t>természetes Treg-ek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8612" name="Szövegdoboz 4"/>
          <p:cNvSpPr txBox="1">
            <a:spLocks noChangeArrowheads="1"/>
          </p:cNvSpPr>
          <p:nvPr/>
        </p:nvSpPr>
        <p:spPr bwMode="auto">
          <a:xfrm>
            <a:off x="6686550" y="3568700"/>
            <a:ext cx="245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indukált Treg-ek</a:t>
            </a:r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68613" name="Egyenes összekötő 6"/>
          <p:cNvCxnSpPr>
            <a:cxnSpLocks noChangeShapeType="1"/>
            <a:stCxn id="68612" idx="1"/>
          </p:cNvCxnSpPr>
          <p:nvPr/>
        </p:nvCxnSpPr>
        <p:spPr bwMode="auto">
          <a:xfrm flipH="1" flipV="1">
            <a:off x="6245225" y="2565400"/>
            <a:ext cx="441325" cy="1235075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8614" name="Egyenes összekötő 8"/>
          <p:cNvCxnSpPr>
            <a:cxnSpLocks noChangeShapeType="1"/>
            <a:stCxn id="68612" idx="1"/>
          </p:cNvCxnSpPr>
          <p:nvPr/>
        </p:nvCxnSpPr>
        <p:spPr bwMode="auto">
          <a:xfrm flipH="1">
            <a:off x="6245225" y="3800475"/>
            <a:ext cx="441325" cy="10683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8615" name="Egyenes összekötő 10"/>
          <p:cNvCxnSpPr>
            <a:cxnSpLocks noChangeShapeType="1"/>
            <a:stCxn id="68612" idx="1"/>
          </p:cNvCxnSpPr>
          <p:nvPr/>
        </p:nvCxnSpPr>
        <p:spPr bwMode="auto">
          <a:xfrm flipH="1" flipV="1">
            <a:off x="6245225" y="3800475"/>
            <a:ext cx="44132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8616" name="Egyenes összekötő 12"/>
          <p:cNvCxnSpPr>
            <a:cxnSpLocks noChangeShapeType="1"/>
            <a:endCxn id="68611" idx="1"/>
          </p:cNvCxnSpPr>
          <p:nvPr/>
        </p:nvCxnSpPr>
        <p:spPr bwMode="auto">
          <a:xfrm>
            <a:off x="6245225" y="1181100"/>
            <a:ext cx="5238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8617" name="Szövegdoboz 1"/>
          <p:cNvSpPr txBox="1">
            <a:spLocks noChangeArrowheads="1"/>
          </p:cNvSpPr>
          <p:nvPr/>
        </p:nvSpPr>
        <p:spPr bwMode="auto">
          <a:xfrm>
            <a:off x="4284663" y="5095875"/>
            <a:ext cx="574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/>
              <a:t>IL-10</a:t>
            </a:r>
            <a:endParaRPr lang="en-US" sz="1200"/>
          </a:p>
        </p:txBody>
      </p:sp>
      <p:sp>
        <p:nvSpPr>
          <p:cNvPr id="68618" name="Szövegdoboz 9"/>
          <p:cNvSpPr txBox="1">
            <a:spLocks noChangeArrowheads="1"/>
          </p:cNvSpPr>
          <p:nvPr/>
        </p:nvSpPr>
        <p:spPr bwMode="auto">
          <a:xfrm>
            <a:off x="4140200" y="3744913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/>
              <a:t>TGF béta</a:t>
            </a:r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381000" y="457200"/>
            <a:ext cx="8763000" cy="5715000"/>
            <a:chOff x="240" y="288"/>
            <a:chExt cx="5520" cy="3600"/>
          </a:xfrm>
        </p:grpSpPr>
        <p:sp>
          <p:nvSpPr>
            <p:cNvPr id="160771" name="Oval 3"/>
            <p:cNvSpPr>
              <a:spLocks noChangeArrowheads="1"/>
            </p:cNvSpPr>
            <p:nvPr/>
          </p:nvSpPr>
          <p:spPr bwMode="auto">
            <a:xfrm>
              <a:off x="2160" y="1392"/>
              <a:ext cx="1536" cy="1488"/>
            </a:xfrm>
            <a:prstGeom prst="ellipse">
              <a:avLst/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72" name="AutoShape 4"/>
            <p:cNvSpPr>
              <a:spLocks noChangeArrowheads="1"/>
            </p:cNvSpPr>
            <p:nvPr/>
          </p:nvSpPr>
          <p:spPr bwMode="auto">
            <a:xfrm>
              <a:off x="1008" y="288"/>
              <a:ext cx="3744" cy="5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73" name="Text Box 5"/>
            <p:cNvSpPr txBox="1">
              <a:spLocks noChangeArrowheads="1"/>
            </p:cNvSpPr>
            <p:nvPr/>
          </p:nvSpPr>
          <p:spPr bwMode="auto">
            <a:xfrm>
              <a:off x="384" y="384"/>
              <a:ext cx="49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800" b="1">
                  <a:solidFill>
                    <a:schemeClr val="accent2"/>
                  </a:solidFill>
                </a:rPr>
                <a:t>A </a:t>
              </a:r>
              <a:r>
                <a:rPr lang="en-US" sz="2800" b="1">
                  <a:solidFill>
                    <a:schemeClr val="accent2"/>
                  </a:solidFill>
                </a:rPr>
                <a:t>Treg </a:t>
              </a:r>
              <a:r>
                <a:rPr lang="hu-HU" sz="2800" b="1">
                  <a:solidFill>
                    <a:schemeClr val="accent2"/>
                  </a:solidFill>
                </a:rPr>
                <a:t>sejt effektor molekulái</a:t>
              </a:r>
              <a:endParaRPr lang="en-US" sz="2800" b="1">
                <a:solidFill>
                  <a:schemeClr val="accent2"/>
                </a:solidFill>
              </a:endParaRPr>
            </a:p>
          </p:txBody>
        </p:sp>
        <p:sp>
          <p:nvSpPr>
            <p:cNvPr id="160774" name="AutoShape 6"/>
            <p:cNvSpPr>
              <a:spLocks noChangeArrowheads="1"/>
            </p:cNvSpPr>
            <p:nvPr/>
          </p:nvSpPr>
          <p:spPr bwMode="auto">
            <a:xfrm>
              <a:off x="432" y="1968"/>
              <a:ext cx="1056" cy="4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75" name="AutoShape 7"/>
            <p:cNvSpPr>
              <a:spLocks noChangeArrowheads="1"/>
            </p:cNvSpPr>
            <p:nvPr/>
          </p:nvSpPr>
          <p:spPr bwMode="auto">
            <a:xfrm>
              <a:off x="4320" y="1920"/>
              <a:ext cx="1056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76" name="AutoShape 8"/>
            <p:cNvSpPr>
              <a:spLocks noChangeArrowheads="1"/>
            </p:cNvSpPr>
            <p:nvPr/>
          </p:nvSpPr>
          <p:spPr bwMode="auto">
            <a:xfrm>
              <a:off x="2496" y="3360"/>
              <a:ext cx="864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77" name="Text Box 9"/>
            <p:cNvSpPr txBox="1">
              <a:spLocks noChangeArrowheads="1"/>
            </p:cNvSpPr>
            <p:nvPr/>
          </p:nvSpPr>
          <p:spPr bwMode="auto">
            <a:xfrm>
              <a:off x="240" y="201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</a:rPr>
                <a:t>TGF-</a:t>
              </a:r>
              <a:r>
                <a:rPr lang="en-US" sz="2800" b="1">
                  <a:solidFill>
                    <a:schemeClr val="accent2"/>
                  </a:solidFill>
                  <a:sym typeface="Symbol" pitchFamily="18" charset="2"/>
                </a:rPr>
                <a:t>1</a:t>
              </a:r>
              <a:endParaRPr lang="en-US" sz="2800"/>
            </a:p>
          </p:txBody>
        </p:sp>
        <p:sp>
          <p:nvSpPr>
            <p:cNvPr id="160778" name="Text Box 10"/>
            <p:cNvSpPr txBox="1">
              <a:spLocks noChangeArrowheads="1"/>
            </p:cNvSpPr>
            <p:nvPr/>
          </p:nvSpPr>
          <p:spPr bwMode="auto">
            <a:xfrm>
              <a:off x="2160" y="3456"/>
              <a:ext cx="14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</a:rPr>
                <a:t>IL-10</a:t>
              </a:r>
              <a:endParaRPr lang="en-US" sz="1600"/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3936" y="1968"/>
              <a:ext cx="18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accent2"/>
                  </a:solidFill>
                </a:rPr>
                <a:t>CTLA-4</a:t>
              </a:r>
              <a:endParaRPr lang="en-US" sz="1600"/>
            </a:p>
          </p:txBody>
        </p:sp>
        <p:sp>
          <p:nvSpPr>
            <p:cNvPr id="160780" name="Text Box 12"/>
            <p:cNvSpPr txBox="1">
              <a:spLocks noChangeArrowheads="1"/>
            </p:cNvSpPr>
            <p:nvPr/>
          </p:nvSpPr>
          <p:spPr bwMode="auto">
            <a:xfrm>
              <a:off x="2160" y="1920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</a:rPr>
                <a:t>CD4</a:t>
              </a:r>
              <a:r>
                <a:rPr lang="en-US" sz="1800" b="1" baseline="30000">
                  <a:solidFill>
                    <a:schemeClr val="accent2"/>
                  </a:solidFill>
                </a:rPr>
                <a:t>+</a:t>
              </a:r>
              <a:r>
                <a:rPr lang="en-US" sz="1800" b="1">
                  <a:solidFill>
                    <a:schemeClr val="accent2"/>
                  </a:solidFill>
                </a:rPr>
                <a:t>/CD25</a:t>
              </a:r>
              <a:r>
                <a:rPr lang="en-US" sz="1800" b="1" baseline="30000">
                  <a:solidFill>
                    <a:schemeClr val="accent2"/>
                  </a:solidFill>
                </a:rPr>
                <a:t>+</a:t>
              </a:r>
              <a:r>
                <a:rPr lang="en-US" sz="1800" b="1">
                  <a:solidFill>
                    <a:schemeClr val="accent2"/>
                  </a:solidFill>
                </a:rPr>
                <a:t>              T</a:t>
              </a:r>
              <a:r>
                <a:rPr lang="en-US" sz="1800" b="1" baseline="-25000">
                  <a:solidFill>
                    <a:schemeClr val="accent2"/>
                  </a:solidFill>
                </a:rPr>
                <a:t>R</a:t>
              </a:r>
              <a:r>
                <a:rPr lang="en-US" sz="1800" b="1">
                  <a:solidFill>
                    <a:schemeClr val="accent2"/>
                  </a:solidFill>
                </a:rPr>
                <a:t> cell</a:t>
              </a:r>
              <a:endParaRPr lang="en-US" sz="2800" b="1">
                <a:solidFill>
                  <a:schemeClr val="accent2"/>
                </a:solidFill>
              </a:endParaRPr>
            </a:p>
          </p:txBody>
        </p:sp>
        <p:sp>
          <p:nvSpPr>
            <p:cNvPr id="160781" name="AutoShape 13"/>
            <p:cNvSpPr>
              <a:spLocks noChangeArrowheads="1"/>
            </p:cNvSpPr>
            <p:nvPr/>
          </p:nvSpPr>
          <p:spPr bwMode="auto">
            <a:xfrm>
              <a:off x="2832" y="2976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82" name="AutoShape 14"/>
            <p:cNvSpPr>
              <a:spLocks noChangeArrowheads="1"/>
            </p:cNvSpPr>
            <p:nvPr/>
          </p:nvSpPr>
          <p:spPr bwMode="auto">
            <a:xfrm>
              <a:off x="3840" y="2064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0783" name="AutoShape 15"/>
            <p:cNvSpPr>
              <a:spLocks noChangeArrowheads="1"/>
            </p:cNvSpPr>
            <p:nvPr/>
          </p:nvSpPr>
          <p:spPr bwMode="auto">
            <a:xfrm>
              <a:off x="1632" y="2064"/>
              <a:ext cx="384" cy="240"/>
            </a:xfrm>
            <a:prstGeom prst="leftArrow">
              <a:avLst>
                <a:gd name="adj1" fmla="val 50000"/>
                <a:gd name="adj2" fmla="val 40000"/>
              </a:avLst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782637"/>
          </a:xfrm>
        </p:spPr>
        <p:txBody>
          <a:bodyPr/>
          <a:lstStyle/>
          <a:p>
            <a:pPr algn="ctr"/>
            <a:r>
              <a:rPr lang="hu-HU" sz="3600" b="1" smtClean="0">
                <a:solidFill>
                  <a:schemeClr val="bg2"/>
                </a:solidFill>
                <a:latin typeface="Comic Sans MS" pitchFamily="66" charset="0"/>
              </a:rPr>
              <a:t>Th-17 vs. T reg. </a:t>
            </a:r>
            <a:endParaRPr lang="en-US" sz="3600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grpSp>
        <p:nvGrpSpPr>
          <p:cNvPr id="162819" name="Group 4"/>
          <p:cNvGrpSpPr>
            <a:grpSpLocks/>
          </p:cNvGrpSpPr>
          <p:nvPr/>
        </p:nvGrpSpPr>
        <p:grpSpPr bwMode="auto">
          <a:xfrm>
            <a:off x="654050" y="3263900"/>
            <a:ext cx="7699375" cy="3487738"/>
            <a:chOff x="323" y="1605"/>
            <a:chExt cx="4850" cy="2197"/>
          </a:xfrm>
        </p:grpSpPr>
        <p:sp>
          <p:nvSpPr>
            <p:cNvPr id="162839" name="Rectangle 5"/>
            <p:cNvSpPr>
              <a:spLocks noChangeArrowheads="1"/>
            </p:cNvSpPr>
            <p:nvPr/>
          </p:nvSpPr>
          <p:spPr bwMode="auto">
            <a:xfrm>
              <a:off x="323" y="3278"/>
              <a:ext cx="1864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hu-HU">
                  <a:solidFill>
                    <a:srgbClr val="578963"/>
                  </a:solidFill>
                  <a:latin typeface="Comic Sans MS" pitchFamily="66" charset="0"/>
                </a:rPr>
                <a:t>proinflammatorikus</a:t>
              </a:r>
            </a:p>
            <a:p>
              <a:pPr algn="ctr"/>
              <a:r>
                <a:rPr lang="hu-HU">
                  <a:solidFill>
                    <a:srgbClr val="578963"/>
                  </a:solidFill>
                  <a:latin typeface="Comic Sans MS" pitchFamily="66" charset="0"/>
                </a:rPr>
                <a:t>Th-17</a:t>
              </a:r>
              <a:endParaRPr lang="en-US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162840" name="Rectangle 6"/>
            <p:cNvSpPr>
              <a:spLocks noChangeArrowheads="1"/>
            </p:cNvSpPr>
            <p:nvPr/>
          </p:nvSpPr>
          <p:spPr bwMode="auto">
            <a:xfrm>
              <a:off x="3204" y="2462"/>
              <a:ext cx="196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hu-HU">
                  <a:solidFill>
                    <a:srgbClr val="578963"/>
                  </a:solidFill>
                  <a:latin typeface="Comic Sans MS" pitchFamily="66" charset="0"/>
                </a:rPr>
                <a:t>anti inflammatorikus</a:t>
              </a:r>
            </a:p>
            <a:p>
              <a:pPr algn="ctr"/>
              <a:r>
                <a:rPr lang="hu-HU">
                  <a:solidFill>
                    <a:srgbClr val="578963"/>
                  </a:solidFill>
                  <a:latin typeface="Comic Sans MS" pitchFamily="66" charset="0"/>
                </a:rPr>
                <a:t>T reg. </a:t>
              </a:r>
              <a:endParaRPr lang="en-US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162841" name="Freeform 7"/>
            <p:cNvSpPr>
              <a:spLocks/>
            </p:cNvSpPr>
            <p:nvPr/>
          </p:nvSpPr>
          <p:spPr bwMode="auto">
            <a:xfrm>
              <a:off x="2309" y="2544"/>
              <a:ext cx="348" cy="670"/>
            </a:xfrm>
            <a:custGeom>
              <a:avLst/>
              <a:gdLst>
                <a:gd name="T0" fmla="*/ 348 w 348"/>
                <a:gd name="T1" fmla="*/ 13 h 670"/>
                <a:gd name="T2" fmla="*/ 334 w 348"/>
                <a:gd name="T3" fmla="*/ 13 h 670"/>
                <a:gd name="T4" fmla="*/ 0 w 348"/>
                <a:gd name="T5" fmla="*/ 662 h 670"/>
                <a:gd name="T6" fmla="*/ 12 w 348"/>
                <a:gd name="T7" fmla="*/ 670 h 670"/>
                <a:gd name="T8" fmla="*/ 348 w 348"/>
                <a:gd name="T9" fmla="*/ 21 h 670"/>
                <a:gd name="T10" fmla="*/ 334 w 348"/>
                <a:gd name="T11" fmla="*/ 21 h 670"/>
                <a:gd name="T12" fmla="*/ 348 w 348"/>
                <a:gd name="T13" fmla="*/ 13 h 670"/>
                <a:gd name="T14" fmla="*/ 341 w 348"/>
                <a:gd name="T15" fmla="*/ 0 h 670"/>
                <a:gd name="T16" fmla="*/ 334 w 348"/>
                <a:gd name="T17" fmla="*/ 13 h 670"/>
                <a:gd name="T18" fmla="*/ 348 w 348"/>
                <a:gd name="T19" fmla="*/ 13 h 6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8"/>
                <a:gd name="T31" fmla="*/ 0 h 670"/>
                <a:gd name="T32" fmla="*/ 348 w 348"/>
                <a:gd name="T33" fmla="*/ 670 h 6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8" h="670">
                  <a:moveTo>
                    <a:pt x="348" y="13"/>
                  </a:moveTo>
                  <a:lnTo>
                    <a:pt x="334" y="13"/>
                  </a:lnTo>
                  <a:lnTo>
                    <a:pt x="0" y="662"/>
                  </a:lnTo>
                  <a:lnTo>
                    <a:pt x="12" y="670"/>
                  </a:lnTo>
                  <a:lnTo>
                    <a:pt x="348" y="21"/>
                  </a:lnTo>
                  <a:lnTo>
                    <a:pt x="334" y="21"/>
                  </a:lnTo>
                  <a:lnTo>
                    <a:pt x="348" y="13"/>
                  </a:lnTo>
                  <a:lnTo>
                    <a:pt x="341" y="0"/>
                  </a:lnTo>
                  <a:lnTo>
                    <a:pt x="334" y="13"/>
                  </a:lnTo>
                  <a:lnTo>
                    <a:pt x="348" y="13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2" name="Freeform 8"/>
            <p:cNvSpPr>
              <a:spLocks/>
            </p:cNvSpPr>
            <p:nvPr/>
          </p:nvSpPr>
          <p:spPr bwMode="auto">
            <a:xfrm>
              <a:off x="2643" y="2557"/>
              <a:ext cx="355" cy="660"/>
            </a:xfrm>
            <a:custGeom>
              <a:avLst/>
              <a:gdLst>
                <a:gd name="T0" fmla="*/ 341 w 355"/>
                <a:gd name="T1" fmla="*/ 660 h 660"/>
                <a:gd name="T2" fmla="*/ 348 w 355"/>
                <a:gd name="T3" fmla="*/ 649 h 660"/>
                <a:gd name="T4" fmla="*/ 14 w 355"/>
                <a:gd name="T5" fmla="*/ 0 h 660"/>
                <a:gd name="T6" fmla="*/ 0 w 355"/>
                <a:gd name="T7" fmla="*/ 8 h 660"/>
                <a:gd name="T8" fmla="*/ 336 w 355"/>
                <a:gd name="T9" fmla="*/ 657 h 660"/>
                <a:gd name="T10" fmla="*/ 341 w 355"/>
                <a:gd name="T11" fmla="*/ 645 h 660"/>
                <a:gd name="T12" fmla="*/ 341 w 355"/>
                <a:gd name="T13" fmla="*/ 660 h 660"/>
                <a:gd name="T14" fmla="*/ 355 w 355"/>
                <a:gd name="T15" fmla="*/ 660 h 660"/>
                <a:gd name="T16" fmla="*/ 348 w 355"/>
                <a:gd name="T17" fmla="*/ 649 h 660"/>
                <a:gd name="T18" fmla="*/ 341 w 355"/>
                <a:gd name="T19" fmla="*/ 660 h 6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5"/>
                <a:gd name="T31" fmla="*/ 0 h 660"/>
                <a:gd name="T32" fmla="*/ 355 w 355"/>
                <a:gd name="T33" fmla="*/ 660 h 6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5" h="660">
                  <a:moveTo>
                    <a:pt x="341" y="660"/>
                  </a:moveTo>
                  <a:lnTo>
                    <a:pt x="348" y="649"/>
                  </a:lnTo>
                  <a:lnTo>
                    <a:pt x="14" y="0"/>
                  </a:lnTo>
                  <a:lnTo>
                    <a:pt x="0" y="8"/>
                  </a:lnTo>
                  <a:lnTo>
                    <a:pt x="336" y="657"/>
                  </a:lnTo>
                  <a:lnTo>
                    <a:pt x="341" y="645"/>
                  </a:lnTo>
                  <a:lnTo>
                    <a:pt x="341" y="660"/>
                  </a:lnTo>
                  <a:lnTo>
                    <a:pt x="355" y="660"/>
                  </a:lnTo>
                  <a:lnTo>
                    <a:pt x="348" y="649"/>
                  </a:lnTo>
                  <a:lnTo>
                    <a:pt x="341" y="66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3" name="Freeform 9"/>
            <p:cNvSpPr>
              <a:spLocks/>
            </p:cNvSpPr>
            <p:nvPr/>
          </p:nvSpPr>
          <p:spPr bwMode="auto">
            <a:xfrm>
              <a:off x="2304" y="3202"/>
              <a:ext cx="680" cy="17"/>
            </a:xfrm>
            <a:custGeom>
              <a:avLst/>
              <a:gdLst>
                <a:gd name="T0" fmla="*/ 5 w 680"/>
                <a:gd name="T1" fmla="*/ 4 h 17"/>
                <a:gd name="T2" fmla="*/ 12 w 680"/>
                <a:gd name="T3" fmla="*/ 17 h 17"/>
                <a:gd name="T4" fmla="*/ 680 w 680"/>
                <a:gd name="T5" fmla="*/ 15 h 17"/>
                <a:gd name="T6" fmla="*/ 680 w 680"/>
                <a:gd name="T7" fmla="*/ 0 h 17"/>
                <a:gd name="T8" fmla="*/ 12 w 680"/>
                <a:gd name="T9" fmla="*/ 0 h 17"/>
                <a:gd name="T10" fmla="*/ 17 w 680"/>
                <a:gd name="T11" fmla="*/ 12 h 17"/>
                <a:gd name="T12" fmla="*/ 5 w 680"/>
                <a:gd name="T13" fmla="*/ 4 h 17"/>
                <a:gd name="T14" fmla="*/ 0 w 680"/>
                <a:gd name="T15" fmla="*/ 17 h 17"/>
                <a:gd name="T16" fmla="*/ 12 w 680"/>
                <a:gd name="T17" fmla="*/ 17 h 17"/>
                <a:gd name="T18" fmla="*/ 5 w 680"/>
                <a:gd name="T19" fmla="*/ 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0"/>
                <a:gd name="T31" fmla="*/ 0 h 17"/>
                <a:gd name="T32" fmla="*/ 680 w 68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0" h="17">
                  <a:moveTo>
                    <a:pt x="5" y="4"/>
                  </a:moveTo>
                  <a:lnTo>
                    <a:pt x="12" y="17"/>
                  </a:lnTo>
                  <a:lnTo>
                    <a:pt x="680" y="15"/>
                  </a:lnTo>
                  <a:lnTo>
                    <a:pt x="680" y="0"/>
                  </a:lnTo>
                  <a:lnTo>
                    <a:pt x="12" y="0"/>
                  </a:lnTo>
                  <a:lnTo>
                    <a:pt x="17" y="12"/>
                  </a:lnTo>
                  <a:lnTo>
                    <a:pt x="5" y="4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4" name="Freeform 10"/>
            <p:cNvSpPr>
              <a:spLocks/>
            </p:cNvSpPr>
            <p:nvPr/>
          </p:nvSpPr>
          <p:spPr bwMode="auto">
            <a:xfrm>
              <a:off x="4766" y="1838"/>
              <a:ext cx="37" cy="111"/>
            </a:xfrm>
            <a:custGeom>
              <a:avLst/>
              <a:gdLst>
                <a:gd name="T0" fmla="*/ 31 w 37"/>
                <a:gd name="T1" fmla="*/ 111 h 111"/>
                <a:gd name="T2" fmla="*/ 37 w 37"/>
                <a:gd name="T3" fmla="*/ 101 h 111"/>
                <a:gd name="T4" fmla="*/ 14 w 37"/>
                <a:gd name="T5" fmla="*/ 0 h 111"/>
                <a:gd name="T6" fmla="*/ 0 w 37"/>
                <a:gd name="T7" fmla="*/ 4 h 111"/>
                <a:gd name="T8" fmla="*/ 22 w 37"/>
                <a:gd name="T9" fmla="*/ 105 h 111"/>
                <a:gd name="T10" fmla="*/ 27 w 37"/>
                <a:gd name="T11" fmla="*/ 96 h 111"/>
                <a:gd name="T12" fmla="*/ 31 w 37"/>
                <a:gd name="T13" fmla="*/ 111 h 111"/>
                <a:gd name="T14" fmla="*/ 37 w 37"/>
                <a:gd name="T15" fmla="*/ 109 h 111"/>
                <a:gd name="T16" fmla="*/ 37 w 37"/>
                <a:gd name="T17" fmla="*/ 101 h 111"/>
                <a:gd name="T18" fmla="*/ 31 w 37"/>
                <a:gd name="T19" fmla="*/ 111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11"/>
                <a:gd name="T32" fmla="*/ 37 w 37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11">
                  <a:moveTo>
                    <a:pt x="31" y="111"/>
                  </a:moveTo>
                  <a:lnTo>
                    <a:pt x="37" y="101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2" y="105"/>
                  </a:lnTo>
                  <a:lnTo>
                    <a:pt x="27" y="96"/>
                  </a:lnTo>
                  <a:lnTo>
                    <a:pt x="31" y="111"/>
                  </a:lnTo>
                  <a:lnTo>
                    <a:pt x="37" y="109"/>
                  </a:lnTo>
                  <a:lnTo>
                    <a:pt x="37" y="101"/>
                  </a:lnTo>
                  <a:lnTo>
                    <a:pt x="31" y="111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5" name="Freeform 11"/>
            <p:cNvSpPr>
              <a:spLocks/>
            </p:cNvSpPr>
            <p:nvPr/>
          </p:nvSpPr>
          <p:spPr bwMode="auto">
            <a:xfrm>
              <a:off x="500" y="1934"/>
              <a:ext cx="4297" cy="1216"/>
            </a:xfrm>
            <a:custGeom>
              <a:avLst/>
              <a:gdLst>
                <a:gd name="T0" fmla="*/ 0 w 4297"/>
                <a:gd name="T1" fmla="*/ 1209 h 1216"/>
                <a:gd name="T2" fmla="*/ 9 w 4297"/>
                <a:gd name="T3" fmla="*/ 1215 h 1216"/>
                <a:gd name="T4" fmla="*/ 4297 w 4297"/>
                <a:gd name="T5" fmla="*/ 15 h 1216"/>
                <a:gd name="T6" fmla="*/ 4293 w 4297"/>
                <a:gd name="T7" fmla="*/ 0 h 1216"/>
                <a:gd name="T8" fmla="*/ 5 w 4297"/>
                <a:gd name="T9" fmla="*/ 1199 h 1216"/>
                <a:gd name="T10" fmla="*/ 14 w 4297"/>
                <a:gd name="T11" fmla="*/ 1205 h 1216"/>
                <a:gd name="T12" fmla="*/ 0 w 4297"/>
                <a:gd name="T13" fmla="*/ 1209 h 1216"/>
                <a:gd name="T14" fmla="*/ 2 w 4297"/>
                <a:gd name="T15" fmla="*/ 1216 h 1216"/>
                <a:gd name="T16" fmla="*/ 9 w 4297"/>
                <a:gd name="T17" fmla="*/ 1215 h 1216"/>
                <a:gd name="T18" fmla="*/ 0 w 4297"/>
                <a:gd name="T19" fmla="*/ 1209 h 1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97"/>
                <a:gd name="T31" fmla="*/ 0 h 1216"/>
                <a:gd name="T32" fmla="*/ 4297 w 4297"/>
                <a:gd name="T33" fmla="*/ 1216 h 1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97" h="1216">
                  <a:moveTo>
                    <a:pt x="0" y="1209"/>
                  </a:moveTo>
                  <a:lnTo>
                    <a:pt x="9" y="1215"/>
                  </a:lnTo>
                  <a:lnTo>
                    <a:pt x="4297" y="15"/>
                  </a:lnTo>
                  <a:lnTo>
                    <a:pt x="4293" y="0"/>
                  </a:lnTo>
                  <a:lnTo>
                    <a:pt x="5" y="1199"/>
                  </a:lnTo>
                  <a:lnTo>
                    <a:pt x="14" y="1205"/>
                  </a:lnTo>
                  <a:lnTo>
                    <a:pt x="0" y="1209"/>
                  </a:lnTo>
                  <a:lnTo>
                    <a:pt x="2" y="1216"/>
                  </a:lnTo>
                  <a:lnTo>
                    <a:pt x="9" y="1215"/>
                  </a:lnTo>
                  <a:lnTo>
                    <a:pt x="0" y="1209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6" name="Freeform 12"/>
            <p:cNvSpPr>
              <a:spLocks/>
            </p:cNvSpPr>
            <p:nvPr/>
          </p:nvSpPr>
          <p:spPr bwMode="auto">
            <a:xfrm>
              <a:off x="476" y="3032"/>
              <a:ext cx="38" cy="111"/>
            </a:xfrm>
            <a:custGeom>
              <a:avLst/>
              <a:gdLst>
                <a:gd name="T0" fmla="*/ 7 w 38"/>
                <a:gd name="T1" fmla="*/ 0 h 111"/>
                <a:gd name="T2" fmla="*/ 2 w 38"/>
                <a:gd name="T3" fmla="*/ 9 h 111"/>
                <a:gd name="T4" fmla="*/ 24 w 38"/>
                <a:gd name="T5" fmla="*/ 111 h 111"/>
                <a:gd name="T6" fmla="*/ 38 w 38"/>
                <a:gd name="T7" fmla="*/ 107 h 111"/>
                <a:gd name="T8" fmla="*/ 16 w 38"/>
                <a:gd name="T9" fmla="*/ 6 h 111"/>
                <a:gd name="T10" fmla="*/ 10 w 38"/>
                <a:gd name="T11" fmla="*/ 15 h 111"/>
                <a:gd name="T12" fmla="*/ 7 w 38"/>
                <a:gd name="T13" fmla="*/ 0 h 111"/>
                <a:gd name="T14" fmla="*/ 0 w 38"/>
                <a:gd name="T15" fmla="*/ 2 h 111"/>
                <a:gd name="T16" fmla="*/ 2 w 38"/>
                <a:gd name="T17" fmla="*/ 9 h 111"/>
                <a:gd name="T18" fmla="*/ 7 w 38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11"/>
                <a:gd name="T32" fmla="*/ 38 w 38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11">
                  <a:moveTo>
                    <a:pt x="7" y="0"/>
                  </a:moveTo>
                  <a:lnTo>
                    <a:pt x="2" y="9"/>
                  </a:lnTo>
                  <a:lnTo>
                    <a:pt x="24" y="111"/>
                  </a:lnTo>
                  <a:lnTo>
                    <a:pt x="38" y="107"/>
                  </a:lnTo>
                  <a:lnTo>
                    <a:pt x="16" y="6"/>
                  </a:lnTo>
                  <a:lnTo>
                    <a:pt x="10" y="15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7" name="Freeform 13"/>
            <p:cNvSpPr>
              <a:spLocks/>
            </p:cNvSpPr>
            <p:nvPr/>
          </p:nvSpPr>
          <p:spPr bwMode="auto">
            <a:xfrm>
              <a:off x="483" y="1830"/>
              <a:ext cx="4297" cy="1217"/>
            </a:xfrm>
            <a:custGeom>
              <a:avLst/>
              <a:gdLst>
                <a:gd name="T0" fmla="*/ 4297 w 4297"/>
                <a:gd name="T1" fmla="*/ 8 h 1217"/>
                <a:gd name="T2" fmla="*/ 4288 w 4297"/>
                <a:gd name="T3" fmla="*/ 2 h 1217"/>
                <a:gd name="T4" fmla="*/ 0 w 4297"/>
                <a:gd name="T5" fmla="*/ 1202 h 1217"/>
                <a:gd name="T6" fmla="*/ 3 w 4297"/>
                <a:gd name="T7" fmla="*/ 1217 h 1217"/>
                <a:gd name="T8" fmla="*/ 4292 w 4297"/>
                <a:gd name="T9" fmla="*/ 18 h 1217"/>
                <a:gd name="T10" fmla="*/ 4283 w 4297"/>
                <a:gd name="T11" fmla="*/ 12 h 1217"/>
                <a:gd name="T12" fmla="*/ 4297 w 4297"/>
                <a:gd name="T13" fmla="*/ 8 h 1217"/>
                <a:gd name="T14" fmla="*/ 4295 w 4297"/>
                <a:gd name="T15" fmla="*/ 0 h 1217"/>
                <a:gd name="T16" fmla="*/ 4288 w 4297"/>
                <a:gd name="T17" fmla="*/ 2 h 1217"/>
                <a:gd name="T18" fmla="*/ 4297 w 4297"/>
                <a:gd name="T19" fmla="*/ 8 h 12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97"/>
                <a:gd name="T31" fmla="*/ 0 h 1217"/>
                <a:gd name="T32" fmla="*/ 4297 w 4297"/>
                <a:gd name="T33" fmla="*/ 1217 h 12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97" h="1217">
                  <a:moveTo>
                    <a:pt x="4297" y="8"/>
                  </a:moveTo>
                  <a:lnTo>
                    <a:pt x="4288" y="2"/>
                  </a:lnTo>
                  <a:lnTo>
                    <a:pt x="0" y="1202"/>
                  </a:lnTo>
                  <a:lnTo>
                    <a:pt x="3" y="1217"/>
                  </a:lnTo>
                  <a:lnTo>
                    <a:pt x="4292" y="18"/>
                  </a:lnTo>
                  <a:lnTo>
                    <a:pt x="4283" y="12"/>
                  </a:lnTo>
                  <a:lnTo>
                    <a:pt x="4297" y="8"/>
                  </a:lnTo>
                  <a:lnTo>
                    <a:pt x="4295" y="0"/>
                  </a:lnTo>
                  <a:lnTo>
                    <a:pt x="4288" y="2"/>
                  </a:lnTo>
                  <a:lnTo>
                    <a:pt x="4297" y="8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8" name="Freeform 14"/>
            <p:cNvSpPr>
              <a:spLocks/>
            </p:cNvSpPr>
            <p:nvPr/>
          </p:nvSpPr>
          <p:spPr bwMode="auto">
            <a:xfrm>
              <a:off x="492" y="287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49" name="Freeform 15"/>
            <p:cNvSpPr>
              <a:spLocks/>
            </p:cNvSpPr>
            <p:nvPr/>
          </p:nvSpPr>
          <p:spPr bwMode="auto">
            <a:xfrm>
              <a:off x="624" y="287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0" name="Freeform 16"/>
            <p:cNvSpPr>
              <a:spLocks/>
            </p:cNvSpPr>
            <p:nvPr/>
          </p:nvSpPr>
          <p:spPr bwMode="auto">
            <a:xfrm>
              <a:off x="558" y="272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1" name="Freeform 17"/>
            <p:cNvSpPr>
              <a:spLocks/>
            </p:cNvSpPr>
            <p:nvPr/>
          </p:nvSpPr>
          <p:spPr bwMode="auto">
            <a:xfrm>
              <a:off x="979" y="27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2" name="Freeform 18"/>
            <p:cNvSpPr>
              <a:spLocks/>
            </p:cNvSpPr>
            <p:nvPr/>
          </p:nvSpPr>
          <p:spPr bwMode="auto">
            <a:xfrm>
              <a:off x="1112" y="27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3" name="Freeform 19"/>
            <p:cNvSpPr>
              <a:spLocks/>
            </p:cNvSpPr>
            <p:nvPr/>
          </p:nvSpPr>
          <p:spPr bwMode="auto">
            <a:xfrm>
              <a:off x="1045" y="261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4" name="Freeform 20"/>
            <p:cNvSpPr>
              <a:spLocks/>
            </p:cNvSpPr>
            <p:nvPr/>
          </p:nvSpPr>
          <p:spPr bwMode="auto">
            <a:xfrm>
              <a:off x="326" y="24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5" name="Freeform 21"/>
            <p:cNvSpPr>
              <a:spLocks/>
            </p:cNvSpPr>
            <p:nvPr/>
          </p:nvSpPr>
          <p:spPr bwMode="auto">
            <a:xfrm>
              <a:off x="458" y="242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6" name="Freeform 22"/>
            <p:cNvSpPr>
              <a:spLocks/>
            </p:cNvSpPr>
            <p:nvPr/>
          </p:nvSpPr>
          <p:spPr bwMode="auto">
            <a:xfrm>
              <a:off x="391" y="228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2857" name="Freeform 23"/>
            <p:cNvSpPr>
              <a:spLocks/>
            </p:cNvSpPr>
            <p:nvPr/>
          </p:nvSpPr>
          <p:spPr bwMode="auto">
            <a:xfrm>
              <a:off x="4361" y="160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9 h 17"/>
                <a:gd name="T4" fmla="*/ 0 w 1"/>
                <a:gd name="T5" fmla="*/ 17 h 17"/>
                <a:gd name="T6" fmla="*/ 0 w 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7"/>
                <a:gd name="T14" fmla="*/ 1 w 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7">
                  <a:moveTo>
                    <a:pt x="0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00">
                <a:alpha val="52156"/>
              </a:srgbClr>
            </a:solidFill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2820" name="Rectangle 25"/>
          <p:cNvSpPr>
            <a:spLocks noChangeArrowheads="1"/>
          </p:cNvSpPr>
          <p:nvPr/>
        </p:nvSpPr>
        <p:spPr bwMode="auto">
          <a:xfrm>
            <a:off x="4313238" y="6286500"/>
            <a:ext cx="48307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400" i="1">
                <a:solidFill>
                  <a:srgbClr val="578963"/>
                </a:solidFill>
                <a:latin typeface="Comic Sans MS" pitchFamily="66" charset="0"/>
              </a:rPr>
              <a:t>Bettelli E et al: Nature. 2008 Jun 19;453(7198):1051-7. </a:t>
            </a:r>
          </a:p>
        </p:txBody>
      </p:sp>
      <p:grpSp>
        <p:nvGrpSpPr>
          <p:cNvPr id="162821" name="Group 42"/>
          <p:cNvGrpSpPr>
            <a:grpSpLocks/>
          </p:cNvGrpSpPr>
          <p:nvPr/>
        </p:nvGrpSpPr>
        <p:grpSpPr bwMode="auto">
          <a:xfrm>
            <a:off x="215900" y="2954338"/>
            <a:ext cx="2268538" cy="2274887"/>
            <a:chOff x="3200997" y="3353599"/>
            <a:chExt cx="1181385" cy="1224170"/>
          </a:xfrm>
        </p:grpSpPr>
        <p:sp>
          <p:nvSpPr>
            <p:cNvPr id="13" name="Oval 28"/>
            <p:cNvSpPr/>
            <p:nvPr/>
          </p:nvSpPr>
          <p:spPr bwMode="auto">
            <a:xfrm>
              <a:off x="3259673" y="3388492"/>
              <a:ext cx="1065682" cy="1102299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14" name="Oval 29"/>
            <p:cNvSpPr/>
            <p:nvPr/>
          </p:nvSpPr>
          <p:spPr bwMode="auto">
            <a:xfrm>
              <a:off x="3442024" y="3479942"/>
              <a:ext cx="854914" cy="945239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1800" b="1">
                <a:solidFill>
                  <a:srgbClr val="001E11"/>
                </a:solidFill>
                <a:latin typeface="Comic Sans MS" pitchFamily="66" charset="0"/>
              </a:endParaRPr>
            </a:p>
          </p:txBody>
        </p:sp>
        <p:sp>
          <p:nvSpPr>
            <p:cNvPr id="162838" name="TextBox 26"/>
            <p:cNvSpPr txBox="1">
              <a:spLocks noChangeArrowheads="1"/>
            </p:cNvSpPr>
            <p:nvPr/>
          </p:nvSpPr>
          <p:spPr bwMode="auto">
            <a:xfrm>
              <a:off x="3501097" y="3714956"/>
              <a:ext cx="784559" cy="279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800" b="1">
                  <a:solidFill>
                    <a:srgbClr val="578963"/>
                  </a:solidFill>
                  <a:latin typeface="Comic Sans MS" pitchFamily="66" charset="0"/>
                </a:rPr>
                <a:t>Th17</a:t>
              </a:r>
            </a:p>
          </p:txBody>
        </p:sp>
      </p:grpSp>
      <p:grpSp>
        <p:nvGrpSpPr>
          <p:cNvPr id="162822" name="Group 35"/>
          <p:cNvGrpSpPr>
            <a:grpSpLocks/>
          </p:cNvGrpSpPr>
          <p:nvPr/>
        </p:nvGrpSpPr>
        <p:grpSpPr bwMode="auto">
          <a:xfrm>
            <a:off x="6267450" y="1341438"/>
            <a:ext cx="2120900" cy="2232025"/>
            <a:chOff x="3969" y="2161"/>
            <a:chExt cx="745" cy="725"/>
          </a:xfrm>
        </p:grpSpPr>
        <p:sp>
          <p:nvSpPr>
            <p:cNvPr id="44" name="Oval 28"/>
            <p:cNvSpPr/>
            <p:nvPr/>
          </p:nvSpPr>
          <p:spPr bwMode="auto">
            <a:xfrm>
              <a:off x="4006" y="2184"/>
              <a:ext cx="671" cy="648"/>
            </a:xfrm>
            <a:prstGeom prst="ellipse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45" name="Oval 29"/>
            <p:cNvSpPr/>
            <p:nvPr/>
          </p:nvSpPr>
          <p:spPr bwMode="auto">
            <a:xfrm>
              <a:off x="4141" y="2229"/>
              <a:ext cx="539" cy="556"/>
            </a:xfrm>
            <a:prstGeom prst="ellipse">
              <a:avLst/>
            </a:prstGeom>
            <a:solidFill>
              <a:srgbClr val="CC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 sz="2800">
                <a:solidFill>
                  <a:srgbClr val="578963"/>
                </a:solidFill>
                <a:latin typeface="Comic Sans MS" pitchFamily="66" charset="0"/>
              </a:endParaRPr>
            </a:p>
          </p:txBody>
        </p:sp>
        <p:sp>
          <p:nvSpPr>
            <p:cNvPr id="162831" name="TextBox 45"/>
            <p:cNvSpPr txBox="1">
              <a:spLocks noChangeArrowheads="1"/>
            </p:cNvSpPr>
            <p:nvPr/>
          </p:nvSpPr>
          <p:spPr bwMode="auto">
            <a:xfrm>
              <a:off x="4141" y="2364"/>
              <a:ext cx="49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2800" b="1">
                  <a:solidFill>
                    <a:srgbClr val="578963"/>
                  </a:solidFill>
                  <a:latin typeface="Comic Sans MS" pitchFamily="66" charset="0"/>
                </a:rPr>
                <a:t>iTreg</a:t>
              </a:r>
            </a:p>
          </p:txBody>
        </p:sp>
      </p:grpSp>
      <p:sp>
        <p:nvSpPr>
          <p:cNvPr id="162823" name="TextBox 52"/>
          <p:cNvSpPr txBox="1">
            <a:spLocks noChangeArrowheads="1"/>
          </p:cNvSpPr>
          <p:nvPr/>
        </p:nvSpPr>
        <p:spPr bwMode="auto">
          <a:xfrm>
            <a:off x="785813" y="1851025"/>
            <a:ext cx="1000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IL17A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IL17F</a:t>
            </a:r>
          </a:p>
          <a:p>
            <a:pPr algn="ctr">
              <a:spcBef>
                <a:spcPct val="50000"/>
              </a:spcBef>
            </a:pPr>
            <a:endParaRPr lang="hu-HU" sz="16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162824" name="TextBox 47"/>
          <p:cNvSpPr txBox="1">
            <a:spLocks noChangeArrowheads="1"/>
          </p:cNvSpPr>
          <p:nvPr/>
        </p:nvSpPr>
        <p:spPr bwMode="auto">
          <a:xfrm>
            <a:off x="5435600" y="1700213"/>
            <a:ext cx="7858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TGF</a:t>
            </a:r>
            <a:r>
              <a:rPr lang="el-GR" sz="1600">
                <a:solidFill>
                  <a:srgbClr val="578963"/>
                </a:solidFill>
                <a:latin typeface="Comic Sans MS" pitchFamily="66" charset="0"/>
              </a:rPr>
              <a:t>β</a:t>
            </a:r>
            <a:endParaRPr lang="hu-HU" sz="1600">
              <a:solidFill>
                <a:srgbClr val="578963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IL10</a:t>
            </a:r>
          </a:p>
          <a:p>
            <a:pPr algn="ctr">
              <a:spcBef>
                <a:spcPct val="50000"/>
              </a:spcBef>
            </a:pPr>
            <a:r>
              <a:rPr lang="hu-HU" sz="1600">
                <a:solidFill>
                  <a:srgbClr val="578963"/>
                </a:solidFill>
                <a:latin typeface="Comic Sans MS" pitchFamily="66" charset="0"/>
              </a:rPr>
              <a:t>IL35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2700338" y="333375"/>
            <a:ext cx="3311525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0" y="1268413"/>
            <a:ext cx="9144000" cy="4897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484438" y="333375"/>
            <a:ext cx="3744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4400">
                <a:solidFill>
                  <a:srgbClr val="3333CC"/>
                </a:solidFill>
              </a:rPr>
              <a:t>T limfociták</a:t>
            </a:r>
            <a:endParaRPr lang="en-US" sz="4400">
              <a:solidFill>
                <a:srgbClr val="3333CC"/>
              </a:solidFill>
            </a:endParaRP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539750" y="1628775"/>
            <a:ext cx="799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3333CC"/>
                </a:solidFill>
              </a:rPr>
              <a:t>1. </a:t>
            </a:r>
            <a:r>
              <a:rPr lang="hu-HU" b="1">
                <a:solidFill>
                  <a:srgbClr val="3333CC"/>
                </a:solidFill>
              </a:rPr>
              <a:t>A celluláris immunitás sejtjei</a:t>
            </a:r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39750" y="2060575"/>
            <a:ext cx="943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3333CC"/>
                </a:solidFill>
              </a:rPr>
              <a:t>2. </a:t>
            </a:r>
            <a:r>
              <a:rPr lang="hu-HU" b="1">
                <a:solidFill>
                  <a:srgbClr val="3333CC"/>
                </a:solidFill>
              </a:rPr>
              <a:t>T sejt receptor van a felszínükön</a:t>
            </a:r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539750" y="2565400"/>
            <a:ext cx="67675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3333CC"/>
                </a:solidFill>
              </a:rPr>
              <a:t>3. </a:t>
            </a:r>
            <a:r>
              <a:rPr lang="hu-HU" b="1">
                <a:solidFill>
                  <a:srgbClr val="3333CC"/>
                </a:solidFill>
              </a:rPr>
              <a:t>A thymusban érnek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b="1">
                <a:solidFill>
                  <a:srgbClr val="3333CC"/>
                </a:solidFill>
              </a:rPr>
              <a:t>4. </a:t>
            </a:r>
            <a:r>
              <a:rPr lang="hu-HU" b="1">
                <a:solidFill>
                  <a:srgbClr val="3333CC"/>
                </a:solidFill>
              </a:rPr>
              <a:t>Típusai:</a:t>
            </a:r>
            <a:r>
              <a:rPr lang="hu-HU" sz="2800" b="1">
                <a:solidFill>
                  <a:srgbClr val="3333CC"/>
                </a:solidFill>
              </a:rPr>
              <a:t> </a:t>
            </a:r>
            <a:endParaRPr lang="en-US" sz="2800" b="1">
              <a:solidFill>
                <a:srgbClr val="3333CC"/>
              </a:solidFill>
            </a:endParaRP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1042988" y="3573463"/>
            <a:ext cx="8640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>
                <a:solidFill>
                  <a:srgbClr val="3333CC"/>
                </a:solidFill>
              </a:rPr>
              <a:t>T helper:</a:t>
            </a:r>
            <a:r>
              <a:rPr lang="hu-HU">
                <a:solidFill>
                  <a:srgbClr val="3333CC"/>
                </a:solidFill>
              </a:rPr>
              <a:t> </a:t>
            </a:r>
            <a:r>
              <a:rPr lang="hu-HU" sz="2000">
                <a:solidFill>
                  <a:srgbClr val="3333CC"/>
                </a:solidFill>
              </a:rPr>
              <a:t>segítség a B sejteknek vagy makrofágoknak/NK sejteknek</a:t>
            </a:r>
            <a:r>
              <a:rPr lang="hu-HU" sz="3200">
                <a:solidFill>
                  <a:srgbClr val="3333CC"/>
                </a:solidFill>
              </a:rPr>
              <a:t>                                                        </a:t>
            </a:r>
            <a:r>
              <a:rPr lang="hu-HU" b="1">
                <a:solidFill>
                  <a:srgbClr val="3333CC"/>
                </a:solidFill>
              </a:rPr>
              <a:t>T citotoxikus</a:t>
            </a:r>
            <a:r>
              <a:rPr lang="hu-HU">
                <a:solidFill>
                  <a:srgbClr val="3333CC"/>
                </a:solidFill>
              </a:rPr>
              <a:t>: </a:t>
            </a:r>
            <a:r>
              <a:rPr lang="hu-HU" sz="2000">
                <a:solidFill>
                  <a:srgbClr val="3333CC"/>
                </a:solidFill>
              </a:rPr>
              <a:t>vírusfertőzött vagy tumoros sejtek elpusztítása </a:t>
            </a:r>
            <a:r>
              <a:rPr lang="hu-HU">
                <a:solidFill>
                  <a:srgbClr val="3333CC"/>
                </a:solidFill>
              </a:rPr>
              <a:t>                                                             </a:t>
            </a:r>
            <a:r>
              <a:rPr lang="hu-HU" b="1">
                <a:solidFill>
                  <a:srgbClr val="3333CC"/>
                </a:solidFill>
              </a:rPr>
              <a:t>T reguláló</a:t>
            </a:r>
            <a:r>
              <a:rPr lang="hu-HU">
                <a:solidFill>
                  <a:srgbClr val="3333CC"/>
                </a:solidFill>
              </a:rPr>
              <a:t>: </a:t>
            </a:r>
            <a:r>
              <a:rPr lang="hu-HU" sz="2000">
                <a:solidFill>
                  <a:srgbClr val="3333CC"/>
                </a:solidFill>
              </a:rPr>
              <a:t>más T sejtek működésének gátlása</a:t>
            </a:r>
            <a:endParaRPr lang="en-US" sz="2000">
              <a:solidFill>
                <a:srgbClr val="3333CC"/>
              </a:solidFill>
            </a:endParaRPr>
          </a:p>
        </p:txBody>
      </p:sp>
      <p:sp>
        <p:nvSpPr>
          <p:cNvPr id="17417" name="Text Box 20"/>
          <p:cNvSpPr txBox="1">
            <a:spLocks noChangeArrowheads="1"/>
          </p:cNvSpPr>
          <p:nvPr/>
        </p:nvSpPr>
        <p:spPr bwMode="auto">
          <a:xfrm>
            <a:off x="468313" y="4941888"/>
            <a:ext cx="8675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 dirty="0">
                <a:solidFill>
                  <a:srgbClr val="3333CC"/>
                </a:solidFill>
              </a:rPr>
              <a:t> 5. </a:t>
            </a:r>
            <a:r>
              <a:rPr lang="hu-HU" b="1" dirty="0">
                <a:solidFill>
                  <a:srgbClr val="3333CC"/>
                </a:solidFill>
              </a:rPr>
              <a:t>MHC molekulával bemutatott antigén </a:t>
            </a:r>
            <a:r>
              <a:rPr lang="hu-HU" b="1" dirty="0" err="1" smtClean="0">
                <a:solidFill>
                  <a:srgbClr val="3333CC"/>
                </a:solidFill>
              </a:rPr>
              <a:t>peptidet</a:t>
            </a:r>
            <a:r>
              <a:rPr lang="hu-HU" b="1" dirty="0" smtClean="0">
                <a:solidFill>
                  <a:srgbClr val="3333CC"/>
                </a:solidFill>
              </a:rPr>
              <a:t> ismernek fel</a:t>
            </a:r>
            <a:endParaRPr lang="en-US" b="1" dirty="0">
              <a:solidFill>
                <a:srgbClr val="3333CC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4213" y="3933825"/>
            <a:ext cx="358775" cy="719138"/>
            <a:chOff x="431" y="2750"/>
            <a:chExt cx="226" cy="453"/>
          </a:xfrm>
        </p:grpSpPr>
        <p:sp>
          <p:nvSpPr>
            <p:cNvPr id="17419" name="Line 21"/>
            <p:cNvSpPr>
              <a:spLocks noChangeShapeType="1"/>
            </p:cNvSpPr>
            <p:nvPr/>
          </p:nvSpPr>
          <p:spPr bwMode="auto">
            <a:xfrm flipH="1">
              <a:off x="431" y="2750"/>
              <a:ext cx="226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hu-HU" sz="3200">
                <a:solidFill>
                  <a:srgbClr val="000000"/>
                </a:solidFill>
              </a:endParaRPr>
            </a:p>
          </p:txBody>
        </p:sp>
        <p:sp>
          <p:nvSpPr>
            <p:cNvPr id="17420" name="Line 22"/>
            <p:cNvSpPr>
              <a:spLocks noChangeShapeType="1"/>
            </p:cNvSpPr>
            <p:nvPr/>
          </p:nvSpPr>
          <p:spPr bwMode="auto">
            <a:xfrm>
              <a:off x="431" y="2976"/>
              <a:ext cx="2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hu-HU" sz="3200">
                <a:solidFill>
                  <a:srgbClr val="000000"/>
                </a:solidFill>
              </a:endParaRPr>
            </a:p>
          </p:txBody>
        </p:sp>
        <p:sp>
          <p:nvSpPr>
            <p:cNvPr id="17421" name="Line 23"/>
            <p:cNvSpPr>
              <a:spLocks noChangeShapeType="1"/>
            </p:cNvSpPr>
            <p:nvPr/>
          </p:nvSpPr>
          <p:spPr bwMode="auto">
            <a:xfrm>
              <a:off x="431" y="3022"/>
              <a:ext cx="226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hu-HU" sz="32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2051720" y="476672"/>
          <a:ext cx="4921250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3" name="Image" r:id="rId4" imgW="3676190" imgH="4409524" progId="">
                  <p:embed/>
                </p:oleObj>
              </mc:Choice>
              <mc:Fallback>
                <p:oleObj name="Image" r:id="rId4" imgW="3676190" imgH="44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76672"/>
                        <a:ext cx="4921250" cy="590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00563" y="3860800"/>
            <a:ext cx="14287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648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Tc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5508104" y="3501008"/>
            <a:ext cx="1296144" cy="15841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11960" y="5733256"/>
            <a:ext cx="719137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err="1">
                <a:solidFill>
                  <a:srgbClr val="000000"/>
                </a:solidFill>
              </a:rPr>
              <a:t>Treg</a:t>
            </a:r>
            <a:endParaRPr lang="hu-H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reeform 2"/>
          <p:cNvSpPr>
            <a:spLocks/>
          </p:cNvSpPr>
          <p:nvPr/>
        </p:nvSpPr>
        <p:spPr bwMode="auto">
          <a:xfrm>
            <a:off x="3581400" y="533400"/>
            <a:ext cx="1316038" cy="914400"/>
          </a:xfrm>
          <a:custGeom>
            <a:avLst/>
            <a:gdLst>
              <a:gd name="T0" fmla="*/ 2147483647 w 1333"/>
              <a:gd name="T1" fmla="*/ 2147483647 h 648"/>
              <a:gd name="T2" fmla="*/ 2147483647 w 1333"/>
              <a:gd name="T3" fmla="*/ 2147483647 h 648"/>
              <a:gd name="T4" fmla="*/ 2147483647 w 1333"/>
              <a:gd name="T5" fmla="*/ 2147483647 h 648"/>
              <a:gd name="T6" fmla="*/ 2147483647 w 1333"/>
              <a:gd name="T7" fmla="*/ 2147483647 h 648"/>
              <a:gd name="T8" fmla="*/ 2147483647 w 1333"/>
              <a:gd name="T9" fmla="*/ 0 h 648"/>
              <a:gd name="T10" fmla="*/ 2147483647 w 1333"/>
              <a:gd name="T11" fmla="*/ 2147483647 h 648"/>
              <a:gd name="T12" fmla="*/ 2147483647 w 1333"/>
              <a:gd name="T13" fmla="*/ 2147483647 h 648"/>
              <a:gd name="T14" fmla="*/ 2147483647 w 1333"/>
              <a:gd name="T15" fmla="*/ 2147483647 h 648"/>
              <a:gd name="T16" fmla="*/ 2147483647 w 1333"/>
              <a:gd name="T17" fmla="*/ 2147483647 h 648"/>
              <a:gd name="T18" fmla="*/ 2147483647 w 1333"/>
              <a:gd name="T19" fmla="*/ 2147483647 h 648"/>
              <a:gd name="T20" fmla="*/ 2147483647 w 1333"/>
              <a:gd name="T21" fmla="*/ 2147483647 h 648"/>
              <a:gd name="T22" fmla="*/ 2147483647 w 1333"/>
              <a:gd name="T23" fmla="*/ 2147483647 h 648"/>
              <a:gd name="T24" fmla="*/ 2147483647 w 1333"/>
              <a:gd name="T25" fmla="*/ 2147483647 h 648"/>
              <a:gd name="T26" fmla="*/ 2147483647 w 1333"/>
              <a:gd name="T27" fmla="*/ 2147483647 h 648"/>
              <a:gd name="T28" fmla="*/ 2147483647 w 1333"/>
              <a:gd name="T29" fmla="*/ 2147483647 h 648"/>
              <a:gd name="T30" fmla="*/ 2147483647 w 1333"/>
              <a:gd name="T31" fmla="*/ 2147483647 h 648"/>
              <a:gd name="T32" fmla="*/ 2147483647 w 1333"/>
              <a:gd name="T33" fmla="*/ 2147483647 h 648"/>
              <a:gd name="T34" fmla="*/ 0 w 1333"/>
              <a:gd name="T35" fmla="*/ 2147483647 h 648"/>
              <a:gd name="T36" fmla="*/ 2147483647 w 1333"/>
              <a:gd name="T37" fmla="*/ 2147483647 h 6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33"/>
              <a:gd name="T58" fmla="*/ 0 h 648"/>
              <a:gd name="T59" fmla="*/ 1333 w 1333"/>
              <a:gd name="T60" fmla="*/ 648 h 6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33" h="648">
                <a:moveTo>
                  <a:pt x="24" y="336"/>
                </a:moveTo>
                <a:cubicBezTo>
                  <a:pt x="163" y="382"/>
                  <a:pt x="373" y="323"/>
                  <a:pt x="480" y="216"/>
                </a:cubicBezTo>
                <a:cubicBezTo>
                  <a:pt x="554" y="142"/>
                  <a:pt x="556" y="134"/>
                  <a:pt x="648" y="72"/>
                </a:cubicBezTo>
                <a:cubicBezTo>
                  <a:pt x="686" y="47"/>
                  <a:pt x="724" y="36"/>
                  <a:pt x="768" y="24"/>
                </a:cubicBezTo>
                <a:cubicBezTo>
                  <a:pt x="800" y="15"/>
                  <a:pt x="864" y="0"/>
                  <a:pt x="864" y="0"/>
                </a:cubicBezTo>
                <a:cubicBezTo>
                  <a:pt x="936" y="4"/>
                  <a:pt x="1008" y="5"/>
                  <a:pt x="1080" y="12"/>
                </a:cubicBezTo>
                <a:cubicBezTo>
                  <a:pt x="1096" y="13"/>
                  <a:pt x="1115" y="14"/>
                  <a:pt x="1128" y="24"/>
                </a:cubicBezTo>
                <a:cubicBezTo>
                  <a:pt x="1153" y="43"/>
                  <a:pt x="1166" y="74"/>
                  <a:pt x="1188" y="96"/>
                </a:cubicBezTo>
                <a:cubicBezTo>
                  <a:pt x="1214" y="122"/>
                  <a:pt x="1246" y="142"/>
                  <a:pt x="1272" y="168"/>
                </a:cubicBezTo>
                <a:cubicBezTo>
                  <a:pt x="1291" y="217"/>
                  <a:pt x="1316" y="263"/>
                  <a:pt x="1332" y="312"/>
                </a:cubicBezTo>
                <a:cubicBezTo>
                  <a:pt x="1328" y="380"/>
                  <a:pt x="1333" y="449"/>
                  <a:pt x="1320" y="516"/>
                </a:cubicBezTo>
                <a:cubicBezTo>
                  <a:pt x="1304" y="599"/>
                  <a:pt x="1156" y="637"/>
                  <a:pt x="1092" y="648"/>
                </a:cubicBezTo>
                <a:cubicBezTo>
                  <a:pt x="928" y="644"/>
                  <a:pt x="764" y="647"/>
                  <a:pt x="600" y="636"/>
                </a:cubicBezTo>
                <a:cubicBezTo>
                  <a:pt x="586" y="635"/>
                  <a:pt x="577" y="618"/>
                  <a:pt x="564" y="612"/>
                </a:cubicBezTo>
                <a:cubicBezTo>
                  <a:pt x="538" y="601"/>
                  <a:pt x="447" y="589"/>
                  <a:pt x="432" y="588"/>
                </a:cubicBezTo>
                <a:cubicBezTo>
                  <a:pt x="316" y="582"/>
                  <a:pt x="200" y="580"/>
                  <a:pt x="84" y="576"/>
                </a:cubicBezTo>
                <a:cubicBezTo>
                  <a:pt x="72" y="568"/>
                  <a:pt x="57" y="563"/>
                  <a:pt x="48" y="552"/>
                </a:cubicBezTo>
                <a:cubicBezTo>
                  <a:pt x="29" y="530"/>
                  <a:pt x="0" y="480"/>
                  <a:pt x="0" y="480"/>
                </a:cubicBezTo>
                <a:cubicBezTo>
                  <a:pt x="14" y="368"/>
                  <a:pt x="4" y="415"/>
                  <a:pt x="24" y="336"/>
                </a:cubicBez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6915" name="Oval 3"/>
          <p:cNvSpPr>
            <a:spLocks noChangeArrowheads="1"/>
          </p:cNvSpPr>
          <p:nvPr/>
        </p:nvSpPr>
        <p:spPr bwMode="auto">
          <a:xfrm>
            <a:off x="4191000" y="685800"/>
            <a:ext cx="609600" cy="609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 flipH="1">
            <a:off x="3124200" y="1447800"/>
            <a:ext cx="9144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>
            <a:off x="4800600" y="1447800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effe</a:t>
            </a:r>
            <a:r>
              <a:rPr lang="hu-HU" b="1">
                <a:solidFill>
                  <a:srgbClr val="FFFF00"/>
                </a:solidFill>
              </a:rPr>
              <a:t>k</a:t>
            </a:r>
            <a:r>
              <a:rPr lang="en-US" b="1">
                <a:solidFill>
                  <a:srgbClr val="FFFF00"/>
                </a:solidFill>
              </a:rPr>
              <a:t>tor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6172200" y="236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m</a:t>
            </a:r>
            <a:r>
              <a:rPr lang="en-US" b="1">
                <a:solidFill>
                  <a:srgbClr val="FFFF00"/>
                </a:solidFill>
              </a:rPr>
              <a:t>em</a:t>
            </a:r>
            <a:r>
              <a:rPr lang="hu-HU" b="1">
                <a:solidFill>
                  <a:srgbClr val="FFFF00"/>
                </a:solidFill>
              </a:rPr>
              <a:t>ória Tc 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4953000" y="457200"/>
            <a:ext cx="365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a</a:t>
            </a:r>
            <a:r>
              <a:rPr lang="hu-HU" b="1">
                <a:solidFill>
                  <a:srgbClr val="FFFF00"/>
                </a:solidFill>
              </a:rPr>
              <a:t>k</a:t>
            </a:r>
            <a:r>
              <a:rPr lang="en-US" b="1">
                <a:solidFill>
                  <a:srgbClr val="FFFF00"/>
                </a:solidFill>
              </a:rPr>
              <a:t>tiv</a:t>
            </a:r>
            <a:r>
              <a:rPr lang="hu-HU" b="1">
                <a:solidFill>
                  <a:srgbClr val="FFFF00"/>
                </a:solidFill>
              </a:rPr>
              <a:t>ált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hu-HU" b="1">
                <a:solidFill>
                  <a:srgbClr val="FFFF00"/>
                </a:solidFill>
              </a:rPr>
              <a:t>naiv CD8+ </a:t>
            </a:r>
            <a:r>
              <a:rPr lang="en-US" b="1">
                <a:solidFill>
                  <a:srgbClr val="FFFF00"/>
                </a:solidFill>
              </a:rPr>
              <a:t>T </a:t>
            </a:r>
            <a:r>
              <a:rPr lang="hu-HU" b="1">
                <a:solidFill>
                  <a:srgbClr val="FFFF00"/>
                </a:solidFill>
              </a:rPr>
              <a:t>sejt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66921" name="AutoShape 9"/>
          <p:cNvSpPr>
            <a:spLocks noChangeArrowheads="1"/>
          </p:cNvSpPr>
          <p:nvPr/>
        </p:nvSpPr>
        <p:spPr bwMode="auto">
          <a:xfrm>
            <a:off x="1331913" y="4221163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66922" name="Group 10"/>
          <p:cNvGrpSpPr>
            <a:grpSpLocks/>
          </p:cNvGrpSpPr>
          <p:nvPr/>
        </p:nvGrpSpPr>
        <p:grpSpPr bwMode="auto">
          <a:xfrm>
            <a:off x="2895600" y="2057400"/>
            <a:ext cx="736600" cy="661988"/>
            <a:chOff x="1728" y="1536"/>
            <a:chExt cx="464" cy="417"/>
          </a:xfrm>
        </p:grpSpPr>
        <p:grpSp>
          <p:nvGrpSpPr>
            <p:cNvPr id="167028" name="Group 11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30" name="Oval 12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31" name="Oval 13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29" name="Oval 14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166923" name="Line 15"/>
          <p:cNvSpPr>
            <a:spLocks noChangeShapeType="1"/>
          </p:cNvSpPr>
          <p:nvPr/>
        </p:nvSpPr>
        <p:spPr bwMode="auto">
          <a:xfrm>
            <a:off x="3352800" y="6019800"/>
            <a:ext cx="1524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6924" name="Freeform 16"/>
          <p:cNvSpPr>
            <a:spLocks/>
          </p:cNvSpPr>
          <p:nvPr/>
        </p:nvSpPr>
        <p:spPr bwMode="auto">
          <a:xfrm>
            <a:off x="5580063" y="4797425"/>
            <a:ext cx="1900237" cy="1635125"/>
          </a:xfrm>
          <a:custGeom>
            <a:avLst/>
            <a:gdLst>
              <a:gd name="T0" fmla="*/ 2147483647 w 1568"/>
              <a:gd name="T1" fmla="*/ 2147483647 h 807"/>
              <a:gd name="T2" fmla="*/ 2147483647 w 1568"/>
              <a:gd name="T3" fmla="*/ 2147483647 h 807"/>
              <a:gd name="T4" fmla="*/ 2147483647 w 1568"/>
              <a:gd name="T5" fmla="*/ 2147483647 h 807"/>
              <a:gd name="T6" fmla="*/ 2147483647 w 1568"/>
              <a:gd name="T7" fmla="*/ 2147483647 h 807"/>
              <a:gd name="T8" fmla="*/ 2147483647 w 1568"/>
              <a:gd name="T9" fmla="*/ 2147483647 h 807"/>
              <a:gd name="T10" fmla="*/ 2147483647 w 1568"/>
              <a:gd name="T11" fmla="*/ 2147483647 h 807"/>
              <a:gd name="T12" fmla="*/ 2147483647 w 1568"/>
              <a:gd name="T13" fmla="*/ 2147483647 h 807"/>
              <a:gd name="T14" fmla="*/ 2147483647 w 1568"/>
              <a:gd name="T15" fmla="*/ 2147483647 h 807"/>
              <a:gd name="T16" fmla="*/ 2147483647 w 1568"/>
              <a:gd name="T17" fmla="*/ 2147483647 h 807"/>
              <a:gd name="T18" fmla="*/ 2147483647 w 1568"/>
              <a:gd name="T19" fmla="*/ 2147483647 h 807"/>
              <a:gd name="T20" fmla="*/ 2147483647 w 1568"/>
              <a:gd name="T21" fmla="*/ 2147483647 h 807"/>
              <a:gd name="T22" fmla="*/ 2147483647 w 1568"/>
              <a:gd name="T23" fmla="*/ 2147483647 h 807"/>
              <a:gd name="T24" fmla="*/ 2147483647 w 1568"/>
              <a:gd name="T25" fmla="*/ 2147483647 h 807"/>
              <a:gd name="T26" fmla="*/ 2147483647 w 1568"/>
              <a:gd name="T27" fmla="*/ 2147483647 h 807"/>
              <a:gd name="T28" fmla="*/ 0 w 1568"/>
              <a:gd name="T29" fmla="*/ 2147483647 h 807"/>
              <a:gd name="T30" fmla="*/ 2147483647 w 1568"/>
              <a:gd name="T31" fmla="*/ 2147483647 h 807"/>
              <a:gd name="T32" fmla="*/ 2147483647 w 1568"/>
              <a:gd name="T33" fmla="*/ 2147483647 h 807"/>
              <a:gd name="T34" fmla="*/ 2147483647 w 1568"/>
              <a:gd name="T35" fmla="*/ 2147483647 h 807"/>
              <a:gd name="T36" fmla="*/ 2147483647 w 1568"/>
              <a:gd name="T37" fmla="*/ 2147483647 h 807"/>
              <a:gd name="T38" fmla="*/ 2147483647 w 1568"/>
              <a:gd name="T39" fmla="*/ 2147483647 h 8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68"/>
              <a:gd name="T61" fmla="*/ 0 h 807"/>
              <a:gd name="T62" fmla="*/ 1568 w 1568"/>
              <a:gd name="T63" fmla="*/ 807 h 8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68" h="807">
                <a:moveTo>
                  <a:pt x="128" y="211"/>
                </a:moveTo>
                <a:cubicBezTo>
                  <a:pt x="172" y="218"/>
                  <a:pt x="212" y="229"/>
                  <a:pt x="256" y="235"/>
                </a:cubicBezTo>
                <a:cubicBezTo>
                  <a:pt x="650" y="224"/>
                  <a:pt x="470" y="285"/>
                  <a:pt x="624" y="131"/>
                </a:cubicBezTo>
                <a:cubicBezTo>
                  <a:pt x="637" y="92"/>
                  <a:pt x="679" y="72"/>
                  <a:pt x="720" y="67"/>
                </a:cubicBezTo>
                <a:cubicBezTo>
                  <a:pt x="850" y="53"/>
                  <a:pt x="981" y="38"/>
                  <a:pt x="1112" y="27"/>
                </a:cubicBezTo>
                <a:cubicBezTo>
                  <a:pt x="1362" y="34"/>
                  <a:pt x="1363" y="0"/>
                  <a:pt x="1512" y="99"/>
                </a:cubicBezTo>
                <a:cubicBezTo>
                  <a:pt x="1534" y="165"/>
                  <a:pt x="1554" y="230"/>
                  <a:pt x="1568" y="299"/>
                </a:cubicBezTo>
                <a:cubicBezTo>
                  <a:pt x="1547" y="385"/>
                  <a:pt x="1546" y="377"/>
                  <a:pt x="1448" y="387"/>
                </a:cubicBezTo>
                <a:cubicBezTo>
                  <a:pt x="1430" y="396"/>
                  <a:pt x="1406" y="397"/>
                  <a:pt x="1392" y="411"/>
                </a:cubicBezTo>
                <a:cubicBezTo>
                  <a:pt x="1375" y="428"/>
                  <a:pt x="1380" y="459"/>
                  <a:pt x="1376" y="483"/>
                </a:cubicBezTo>
                <a:cubicBezTo>
                  <a:pt x="1383" y="538"/>
                  <a:pt x="1419" y="649"/>
                  <a:pt x="1352" y="683"/>
                </a:cubicBezTo>
                <a:cubicBezTo>
                  <a:pt x="1237" y="740"/>
                  <a:pt x="968" y="707"/>
                  <a:pt x="968" y="707"/>
                </a:cubicBezTo>
                <a:cubicBezTo>
                  <a:pt x="845" y="738"/>
                  <a:pt x="711" y="734"/>
                  <a:pt x="584" y="747"/>
                </a:cubicBezTo>
                <a:cubicBezTo>
                  <a:pt x="131" y="739"/>
                  <a:pt x="254" y="807"/>
                  <a:pt x="56" y="675"/>
                </a:cubicBezTo>
                <a:cubicBezTo>
                  <a:pt x="31" y="626"/>
                  <a:pt x="11" y="586"/>
                  <a:pt x="0" y="531"/>
                </a:cubicBezTo>
                <a:cubicBezTo>
                  <a:pt x="13" y="480"/>
                  <a:pt x="2" y="508"/>
                  <a:pt x="40" y="451"/>
                </a:cubicBezTo>
                <a:cubicBezTo>
                  <a:pt x="45" y="443"/>
                  <a:pt x="56" y="427"/>
                  <a:pt x="56" y="427"/>
                </a:cubicBezTo>
                <a:cubicBezTo>
                  <a:pt x="52" y="408"/>
                  <a:pt x="41" y="344"/>
                  <a:pt x="32" y="315"/>
                </a:cubicBezTo>
                <a:cubicBezTo>
                  <a:pt x="27" y="299"/>
                  <a:pt x="16" y="267"/>
                  <a:pt x="16" y="267"/>
                </a:cubicBezTo>
                <a:cubicBezTo>
                  <a:pt x="48" y="220"/>
                  <a:pt x="71" y="211"/>
                  <a:pt x="128" y="211"/>
                </a:cubicBez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6925" name="Text Box 17"/>
          <p:cNvSpPr txBox="1">
            <a:spLocks noChangeArrowheads="1"/>
          </p:cNvSpPr>
          <p:nvPr/>
        </p:nvSpPr>
        <p:spPr bwMode="auto">
          <a:xfrm>
            <a:off x="5795963" y="53736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apoptosis</a:t>
            </a:r>
          </a:p>
        </p:txBody>
      </p:sp>
      <p:sp>
        <p:nvSpPr>
          <p:cNvPr id="166926" name="Text Box 18"/>
          <p:cNvSpPr txBox="1">
            <a:spLocks noChangeArrowheads="1"/>
          </p:cNvSpPr>
          <p:nvPr/>
        </p:nvSpPr>
        <p:spPr bwMode="auto">
          <a:xfrm>
            <a:off x="1979613" y="3573463"/>
            <a:ext cx="3581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CD8+  c</a:t>
            </a:r>
            <a:r>
              <a:rPr lang="hu-HU" b="1">
                <a:solidFill>
                  <a:srgbClr val="FFFF00"/>
                </a:solidFill>
              </a:rPr>
              <a:t>i</a:t>
            </a:r>
            <a:r>
              <a:rPr lang="en-US" b="1">
                <a:solidFill>
                  <a:srgbClr val="FFFF00"/>
                </a:solidFill>
              </a:rPr>
              <a:t>totoxi</a:t>
            </a:r>
            <a:r>
              <a:rPr lang="hu-HU" b="1">
                <a:solidFill>
                  <a:srgbClr val="FFFF00"/>
                </a:solidFill>
              </a:rPr>
              <a:t>kus </a:t>
            </a:r>
            <a:r>
              <a:rPr lang="en-US" b="1">
                <a:solidFill>
                  <a:srgbClr val="FFFF00"/>
                </a:solidFill>
              </a:rPr>
              <a:t>T </a:t>
            </a:r>
            <a:r>
              <a:rPr lang="hu-HU" b="1">
                <a:solidFill>
                  <a:srgbClr val="FFFF00"/>
                </a:solidFill>
              </a:rPr>
              <a:t>sejt</a:t>
            </a:r>
            <a:endParaRPr lang="en-US" b="1">
              <a:solidFill>
                <a:srgbClr val="FFFF00"/>
              </a:solidFill>
            </a:endParaRPr>
          </a:p>
        </p:txBody>
      </p:sp>
      <p:grpSp>
        <p:nvGrpSpPr>
          <p:cNvPr id="166927" name="Group 19"/>
          <p:cNvGrpSpPr>
            <a:grpSpLocks/>
          </p:cNvGrpSpPr>
          <p:nvPr/>
        </p:nvGrpSpPr>
        <p:grpSpPr bwMode="auto">
          <a:xfrm>
            <a:off x="3200400" y="2590800"/>
            <a:ext cx="736600" cy="661988"/>
            <a:chOff x="1728" y="1536"/>
            <a:chExt cx="464" cy="417"/>
          </a:xfrm>
        </p:grpSpPr>
        <p:grpSp>
          <p:nvGrpSpPr>
            <p:cNvPr id="167024" name="Group 2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26" name="Oval 2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27" name="Oval 2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25" name="Oval 2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28" name="Group 24"/>
          <p:cNvGrpSpPr>
            <a:grpSpLocks/>
          </p:cNvGrpSpPr>
          <p:nvPr/>
        </p:nvGrpSpPr>
        <p:grpSpPr bwMode="auto">
          <a:xfrm>
            <a:off x="2133600" y="2438400"/>
            <a:ext cx="736600" cy="661988"/>
            <a:chOff x="1728" y="1536"/>
            <a:chExt cx="464" cy="417"/>
          </a:xfrm>
        </p:grpSpPr>
        <p:grpSp>
          <p:nvGrpSpPr>
            <p:cNvPr id="167020" name="Group 2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22" name="Oval 2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23" name="Oval 2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21" name="Oval 2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29" name="Group 29"/>
          <p:cNvGrpSpPr>
            <a:grpSpLocks/>
          </p:cNvGrpSpPr>
          <p:nvPr/>
        </p:nvGrpSpPr>
        <p:grpSpPr bwMode="auto">
          <a:xfrm>
            <a:off x="1447800" y="2057400"/>
            <a:ext cx="736600" cy="661988"/>
            <a:chOff x="1728" y="1536"/>
            <a:chExt cx="464" cy="417"/>
          </a:xfrm>
        </p:grpSpPr>
        <p:grpSp>
          <p:nvGrpSpPr>
            <p:cNvPr id="167016" name="Group 3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18" name="Oval 3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19" name="Oval 3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17" name="Oval 3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0" name="Group 34"/>
          <p:cNvGrpSpPr>
            <a:grpSpLocks/>
          </p:cNvGrpSpPr>
          <p:nvPr/>
        </p:nvGrpSpPr>
        <p:grpSpPr bwMode="auto">
          <a:xfrm>
            <a:off x="3886200" y="2590800"/>
            <a:ext cx="736600" cy="661988"/>
            <a:chOff x="1728" y="1536"/>
            <a:chExt cx="464" cy="417"/>
          </a:xfrm>
        </p:grpSpPr>
        <p:grpSp>
          <p:nvGrpSpPr>
            <p:cNvPr id="167012" name="Group 3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14" name="Oval 3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15" name="Oval 3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13" name="Oval 3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1" name="Group 39"/>
          <p:cNvGrpSpPr>
            <a:grpSpLocks/>
          </p:cNvGrpSpPr>
          <p:nvPr/>
        </p:nvGrpSpPr>
        <p:grpSpPr bwMode="auto">
          <a:xfrm>
            <a:off x="1905000" y="2743200"/>
            <a:ext cx="736600" cy="661988"/>
            <a:chOff x="1728" y="1536"/>
            <a:chExt cx="464" cy="417"/>
          </a:xfrm>
        </p:grpSpPr>
        <p:grpSp>
          <p:nvGrpSpPr>
            <p:cNvPr id="167008" name="Group 4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10" name="Oval 4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11" name="Oval 4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09" name="Oval 4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2" name="Group 44"/>
          <p:cNvGrpSpPr>
            <a:grpSpLocks/>
          </p:cNvGrpSpPr>
          <p:nvPr/>
        </p:nvGrpSpPr>
        <p:grpSpPr bwMode="auto">
          <a:xfrm>
            <a:off x="1371600" y="2514600"/>
            <a:ext cx="736600" cy="661988"/>
            <a:chOff x="1728" y="1536"/>
            <a:chExt cx="464" cy="417"/>
          </a:xfrm>
        </p:grpSpPr>
        <p:grpSp>
          <p:nvGrpSpPr>
            <p:cNvPr id="167004" name="Group 4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06" name="Oval 4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07" name="Oval 4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05" name="Oval 4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3" name="Group 49"/>
          <p:cNvGrpSpPr>
            <a:grpSpLocks/>
          </p:cNvGrpSpPr>
          <p:nvPr/>
        </p:nvGrpSpPr>
        <p:grpSpPr bwMode="auto">
          <a:xfrm>
            <a:off x="7019925" y="2852738"/>
            <a:ext cx="736600" cy="661987"/>
            <a:chOff x="1728" y="1536"/>
            <a:chExt cx="464" cy="417"/>
          </a:xfrm>
        </p:grpSpPr>
        <p:grpSp>
          <p:nvGrpSpPr>
            <p:cNvPr id="167000" name="Group 5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7002" name="Oval 5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7003" name="Oval 5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7001" name="Oval 5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4" name="Group 54"/>
          <p:cNvGrpSpPr>
            <a:grpSpLocks/>
          </p:cNvGrpSpPr>
          <p:nvPr/>
        </p:nvGrpSpPr>
        <p:grpSpPr bwMode="auto">
          <a:xfrm>
            <a:off x="1981200" y="2057400"/>
            <a:ext cx="736600" cy="661988"/>
            <a:chOff x="1728" y="1536"/>
            <a:chExt cx="464" cy="417"/>
          </a:xfrm>
        </p:grpSpPr>
        <p:grpSp>
          <p:nvGrpSpPr>
            <p:cNvPr id="166996" name="Group 5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98" name="Oval 5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99" name="Oval 5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97" name="Oval 5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5" name="Group 59"/>
          <p:cNvGrpSpPr>
            <a:grpSpLocks/>
          </p:cNvGrpSpPr>
          <p:nvPr/>
        </p:nvGrpSpPr>
        <p:grpSpPr bwMode="auto">
          <a:xfrm>
            <a:off x="2743200" y="2438400"/>
            <a:ext cx="736600" cy="661988"/>
            <a:chOff x="1728" y="1536"/>
            <a:chExt cx="464" cy="417"/>
          </a:xfrm>
        </p:grpSpPr>
        <p:grpSp>
          <p:nvGrpSpPr>
            <p:cNvPr id="166992" name="Group 6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94" name="Oval 6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95" name="Oval 6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93" name="Oval 6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6" name="Group 64"/>
          <p:cNvGrpSpPr>
            <a:grpSpLocks/>
          </p:cNvGrpSpPr>
          <p:nvPr/>
        </p:nvGrpSpPr>
        <p:grpSpPr bwMode="auto">
          <a:xfrm>
            <a:off x="5508625" y="5661025"/>
            <a:ext cx="360363" cy="301625"/>
            <a:chOff x="1728" y="1536"/>
            <a:chExt cx="464" cy="417"/>
          </a:xfrm>
        </p:grpSpPr>
        <p:grpSp>
          <p:nvGrpSpPr>
            <p:cNvPr id="166988" name="Group 6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90" name="Oval 6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91" name="Oval 6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89" name="Oval 6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7" name="Group 69"/>
          <p:cNvGrpSpPr>
            <a:grpSpLocks/>
          </p:cNvGrpSpPr>
          <p:nvPr/>
        </p:nvGrpSpPr>
        <p:grpSpPr bwMode="auto">
          <a:xfrm>
            <a:off x="5580063" y="5157788"/>
            <a:ext cx="360362" cy="301625"/>
            <a:chOff x="1728" y="1536"/>
            <a:chExt cx="464" cy="417"/>
          </a:xfrm>
        </p:grpSpPr>
        <p:grpSp>
          <p:nvGrpSpPr>
            <p:cNvPr id="166984" name="Group 7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86" name="Oval 7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87" name="Oval 7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85" name="Oval 7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8" name="Group 74"/>
          <p:cNvGrpSpPr>
            <a:grpSpLocks/>
          </p:cNvGrpSpPr>
          <p:nvPr/>
        </p:nvGrpSpPr>
        <p:grpSpPr bwMode="auto">
          <a:xfrm>
            <a:off x="6804025" y="4724400"/>
            <a:ext cx="360363" cy="301625"/>
            <a:chOff x="1728" y="1536"/>
            <a:chExt cx="464" cy="417"/>
          </a:xfrm>
        </p:grpSpPr>
        <p:grpSp>
          <p:nvGrpSpPr>
            <p:cNvPr id="166980" name="Group 7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82" name="Oval 7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83" name="Oval 7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81" name="Oval 7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39" name="Group 79"/>
          <p:cNvGrpSpPr>
            <a:grpSpLocks/>
          </p:cNvGrpSpPr>
          <p:nvPr/>
        </p:nvGrpSpPr>
        <p:grpSpPr bwMode="auto">
          <a:xfrm>
            <a:off x="6516688" y="4724400"/>
            <a:ext cx="360362" cy="301625"/>
            <a:chOff x="1728" y="1536"/>
            <a:chExt cx="464" cy="417"/>
          </a:xfrm>
        </p:grpSpPr>
        <p:grpSp>
          <p:nvGrpSpPr>
            <p:cNvPr id="166976" name="Group 8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78" name="Oval 8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79" name="Oval 8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77" name="Oval 8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0" name="Group 84"/>
          <p:cNvGrpSpPr>
            <a:grpSpLocks/>
          </p:cNvGrpSpPr>
          <p:nvPr/>
        </p:nvGrpSpPr>
        <p:grpSpPr bwMode="auto">
          <a:xfrm>
            <a:off x="7164388" y="4652963"/>
            <a:ext cx="360362" cy="301625"/>
            <a:chOff x="1728" y="1536"/>
            <a:chExt cx="464" cy="417"/>
          </a:xfrm>
        </p:grpSpPr>
        <p:grpSp>
          <p:nvGrpSpPr>
            <p:cNvPr id="166972" name="Group 8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74" name="Oval 8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75" name="Oval 8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73" name="Oval 8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1" name="Group 89"/>
          <p:cNvGrpSpPr>
            <a:grpSpLocks/>
          </p:cNvGrpSpPr>
          <p:nvPr/>
        </p:nvGrpSpPr>
        <p:grpSpPr bwMode="auto">
          <a:xfrm>
            <a:off x="7091363" y="5300663"/>
            <a:ext cx="360362" cy="301625"/>
            <a:chOff x="1728" y="1536"/>
            <a:chExt cx="464" cy="417"/>
          </a:xfrm>
        </p:grpSpPr>
        <p:grpSp>
          <p:nvGrpSpPr>
            <p:cNvPr id="166968" name="Group 9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70" name="Oval 9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71" name="Oval 9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69" name="Oval 9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2" name="Group 94"/>
          <p:cNvGrpSpPr>
            <a:grpSpLocks/>
          </p:cNvGrpSpPr>
          <p:nvPr/>
        </p:nvGrpSpPr>
        <p:grpSpPr bwMode="auto">
          <a:xfrm>
            <a:off x="5867400" y="5013325"/>
            <a:ext cx="360363" cy="301625"/>
            <a:chOff x="1728" y="1536"/>
            <a:chExt cx="464" cy="417"/>
          </a:xfrm>
        </p:grpSpPr>
        <p:grpSp>
          <p:nvGrpSpPr>
            <p:cNvPr id="166964" name="Group 9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66" name="Oval 9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67" name="Oval 9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65" name="Oval 9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3" name="Group 99"/>
          <p:cNvGrpSpPr>
            <a:grpSpLocks/>
          </p:cNvGrpSpPr>
          <p:nvPr/>
        </p:nvGrpSpPr>
        <p:grpSpPr bwMode="auto">
          <a:xfrm>
            <a:off x="7380288" y="5157788"/>
            <a:ext cx="360362" cy="301625"/>
            <a:chOff x="1728" y="1536"/>
            <a:chExt cx="464" cy="417"/>
          </a:xfrm>
        </p:grpSpPr>
        <p:grpSp>
          <p:nvGrpSpPr>
            <p:cNvPr id="166960" name="Group 10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62" name="Oval 10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63" name="Oval 10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61" name="Oval 10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4" name="Group 104"/>
          <p:cNvGrpSpPr>
            <a:grpSpLocks/>
          </p:cNvGrpSpPr>
          <p:nvPr/>
        </p:nvGrpSpPr>
        <p:grpSpPr bwMode="auto">
          <a:xfrm>
            <a:off x="6156325" y="5013325"/>
            <a:ext cx="360363" cy="301625"/>
            <a:chOff x="1728" y="1536"/>
            <a:chExt cx="464" cy="417"/>
          </a:xfrm>
        </p:grpSpPr>
        <p:grpSp>
          <p:nvGrpSpPr>
            <p:cNvPr id="166956" name="Group 10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58" name="Oval 10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59" name="Oval 10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57" name="Oval 10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5" name="Group 109"/>
          <p:cNvGrpSpPr>
            <a:grpSpLocks/>
          </p:cNvGrpSpPr>
          <p:nvPr/>
        </p:nvGrpSpPr>
        <p:grpSpPr bwMode="auto">
          <a:xfrm>
            <a:off x="5435600" y="5949950"/>
            <a:ext cx="360363" cy="301625"/>
            <a:chOff x="1728" y="1536"/>
            <a:chExt cx="464" cy="417"/>
          </a:xfrm>
        </p:grpSpPr>
        <p:grpSp>
          <p:nvGrpSpPr>
            <p:cNvPr id="166952" name="Group 110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54" name="Oval 111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55" name="Oval 112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53" name="Oval 113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grpSp>
        <p:nvGrpSpPr>
          <p:cNvPr id="166946" name="Group 114"/>
          <p:cNvGrpSpPr>
            <a:grpSpLocks/>
          </p:cNvGrpSpPr>
          <p:nvPr/>
        </p:nvGrpSpPr>
        <p:grpSpPr bwMode="auto">
          <a:xfrm>
            <a:off x="7019925" y="6021388"/>
            <a:ext cx="360363" cy="301625"/>
            <a:chOff x="1728" y="1536"/>
            <a:chExt cx="464" cy="417"/>
          </a:xfrm>
        </p:grpSpPr>
        <p:grpSp>
          <p:nvGrpSpPr>
            <p:cNvPr id="166948" name="Group 115"/>
            <p:cNvGrpSpPr>
              <a:grpSpLocks/>
            </p:cNvGrpSpPr>
            <p:nvPr/>
          </p:nvGrpSpPr>
          <p:grpSpPr bwMode="auto">
            <a:xfrm>
              <a:off x="1728" y="1536"/>
              <a:ext cx="435" cy="417"/>
              <a:chOff x="1728" y="1536"/>
              <a:chExt cx="435" cy="417"/>
            </a:xfrm>
          </p:grpSpPr>
          <p:sp>
            <p:nvSpPr>
              <p:cNvPr id="166950" name="Oval 116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435" cy="41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  <p:sp>
            <p:nvSpPr>
              <p:cNvPr id="166951" name="Oval 117"/>
              <p:cNvSpPr>
                <a:spLocks noChangeArrowheads="1"/>
              </p:cNvSpPr>
              <p:nvPr/>
            </p:nvSpPr>
            <p:spPr bwMode="auto">
              <a:xfrm>
                <a:off x="1795" y="1536"/>
                <a:ext cx="368" cy="3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6949" name="Oval 118"/>
            <p:cNvSpPr>
              <a:spLocks noChangeArrowheads="1"/>
            </p:cNvSpPr>
            <p:nvPr/>
          </p:nvSpPr>
          <p:spPr bwMode="auto">
            <a:xfrm>
              <a:off x="1824" y="1536"/>
              <a:ext cx="368" cy="3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</p:grpSp>
      <p:sp>
        <p:nvSpPr>
          <p:cNvPr id="166947" name="Oval 119"/>
          <p:cNvSpPr>
            <a:spLocks noChangeArrowheads="1"/>
          </p:cNvSpPr>
          <p:nvPr/>
        </p:nvSpPr>
        <p:spPr bwMode="auto">
          <a:xfrm>
            <a:off x="684213" y="5157788"/>
            <a:ext cx="2016125" cy="14398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/>
          <p:cNvSpPr>
            <a:spLocks noChangeArrowheads="1"/>
          </p:cNvSpPr>
          <p:nvPr/>
        </p:nvSpPr>
        <p:spPr bwMode="auto">
          <a:xfrm rot="2869178">
            <a:off x="5831681" y="4833144"/>
            <a:ext cx="360363" cy="142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FFFF00"/>
                </a:solidFill>
              </a:rPr>
              <a:t>CD8+ citotoxikus T sejt</a:t>
            </a:r>
          </a:p>
        </p:txBody>
      </p:sp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3276600" y="2276475"/>
            <a:ext cx="1366838" cy="15255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419475" y="270827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>
                <a:solidFill>
                  <a:srgbClr val="000000"/>
                </a:solidFill>
              </a:rPr>
              <a:t>CD8+ Tc</a:t>
            </a:r>
          </a:p>
        </p:txBody>
      </p:sp>
      <p:grpSp>
        <p:nvGrpSpPr>
          <p:cNvPr id="167942" name="Group 6"/>
          <p:cNvGrpSpPr>
            <a:grpSpLocks/>
          </p:cNvGrpSpPr>
          <p:nvPr/>
        </p:nvGrpSpPr>
        <p:grpSpPr bwMode="auto">
          <a:xfrm>
            <a:off x="5651500" y="4868863"/>
            <a:ext cx="2016125" cy="1439862"/>
            <a:chOff x="431" y="3249"/>
            <a:chExt cx="1270" cy="907"/>
          </a:xfrm>
        </p:grpSpPr>
        <p:sp>
          <p:nvSpPr>
            <p:cNvPr id="167966" name="Oval 7"/>
            <p:cNvSpPr>
              <a:spLocks noChangeArrowheads="1"/>
            </p:cNvSpPr>
            <p:nvPr/>
          </p:nvSpPr>
          <p:spPr bwMode="auto">
            <a:xfrm>
              <a:off x="431" y="3249"/>
              <a:ext cx="1270" cy="90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7967" name="Text Box 8"/>
            <p:cNvSpPr txBox="1">
              <a:spLocks noChangeArrowheads="1"/>
            </p:cNvSpPr>
            <p:nvPr/>
          </p:nvSpPr>
          <p:spPr bwMode="auto">
            <a:xfrm>
              <a:off x="431" y="3566"/>
              <a:ext cx="12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3333CC"/>
                  </a:solidFill>
                </a:rPr>
                <a:t>Vírusfertőzött vagy tumoros sejt</a:t>
              </a:r>
            </a:p>
          </p:txBody>
        </p:sp>
      </p:grpSp>
      <p:sp>
        <p:nvSpPr>
          <p:cNvPr id="167943" name="Line 9"/>
          <p:cNvSpPr>
            <a:spLocks noChangeShapeType="1"/>
          </p:cNvSpPr>
          <p:nvPr/>
        </p:nvSpPr>
        <p:spPr bwMode="auto">
          <a:xfrm flipH="1">
            <a:off x="1403350" y="3500438"/>
            <a:ext cx="1728788" cy="10080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7944" name="Oval 10"/>
          <p:cNvSpPr>
            <a:spLocks noChangeArrowheads="1"/>
          </p:cNvSpPr>
          <p:nvPr/>
        </p:nvSpPr>
        <p:spPr bwMode="auto">
          <a:xfrm>
            <a:off x="4068763" y="3284538"/>
            <a:ext cx="296862" cy="246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45" name="Oval 11"/>
          <p:cNvSpPr>
            <a:spLocks noChangeArrowheads="1"/>
          </p:cNvSpPr>
          <p:nvPr/>
        </p:nvSpPr>
        <p:spPr bwMode="auto">
          <a:xfrm>
            <a:off x="3851275" y="3429000"/>
            <a:ext cx="296863" cy="246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46" name="Oval 12"/>
          <p:cNvSpPr>
            <a:spLocks noChangeArrowheads="1"/>
          </p:cNvSpPr>
          <p:nvPr/>
        </p:nvSpPr>
        <p:spPr bwMode="auto">
          <a:xfrm>
            <a:off x="3635375" y="3213100"/>
            <a:ext cx="296863" cy="246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47" name="Oval 13"/>
          <p:cNvSpPr>
            <a:spLocks noChangeArrowheads="1"/>
          </p:cNvSpPr>
          <p:nvPr/>
        </p:nvSpPr>
        <p:spPr bwMode="auto">
          <a:xfrm>
            <a:off x="3851275" y="3141663"/>
            <a:ext cx="296863" cy="246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48" name="Oval 14"/>
          <p:cNvSpPr>
            <a:spLocks noChangeArrowheads="1"/>
          </p:cNvSpPr>
          <p:nvPr/>
        </p:nvSpPr>
        <p:spPr bwMode="auto">
          <a:xfrm>
            <a:off x="3348038" y="3068638"/>
            <a:ext cx="296862" cy="246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49" name="Oval 15"/>
          <p:cNvSpPr>
            <a:spLocks noChangeArrowheads="1"/>
          </p:cNvSpPr>
          <p:nvPr/>
        </p:nvSpPr>
        <p:spPr bwMode="auto">
          <a:xfrm>
            <a:off x="4067175" y="3429000"/>
            <a:ext cx="296863" cy="246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50" name="Oval 16"/>
          <p:cNvSpPr>
            <a:spLocks noChangeArrowheads="1"/>
          </p:cNvSpPr>
          <p:nvPr/>
        </p:nvSpPr>
        <p:spPr bwMode="auto">
          <a:xfrm>
            <a:off x="3563938" y="3068638"/>
            <a:ext cx="296862" cy="246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51" name="Oval 17"/>
          <p:cNvSpPr>
            <a:spLocks noChangeArrowheads="1"/>
          </p:cNvSpPr>
          <p:nvPr/>
        </p:nvSpPr>
        <p:spPr bwMode="auto">
          <a:xfrm>
            <a:off x="3492500" y="3357563"/>
            <a:ext cx="296863" cy="246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grpSp>
        <p:nvGrpSpPr>
          <p:cNvPr id="167952" name="Group 18"/>
          <p:cNvGrpSpPr>
            <a:grpSpLocks/>
          </p:cNvGrpSpPr>
          <p:nvPr/>
        </p:nvGrpSpPr>
        <p:grpSpPr bwMode="auto">
          <a:xfrm>
            <a:off x="755650" y="5013325"/>
            <a:ext cx="2016125" cy="1439863"/>
            <a:chOff x="431" y="3249"/>
            <a:chExt cx="1270" cy="907"/>
          </a:xfrm>
        </p:grpSpPr>
        <p:sp>
          <p:nvSpPr>
            <p:cNvPr id="167964" name="Oval 19"/>
            <p:cNvSpPr>
              <a:spLocks noChangeArrowheads="1"/>
            </p:cNvSpPr>
            <p:nvPr/>
          </p:nvSpPr>
          <p:spPr bwMode="auto">
            <a:xfrm>
              <a:off x="431" y="3249"/>
              <a:ext cx="1270" cy="90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000000"/>
                </a:solidFill>
              </a:endParaRPr>
            </a:p>
          </p:txBody>
        </p:sp>
        <p:sp>
          <p:nvSpPr>
            <p:cNvPr id="167965" name="Text Box 20"/>
            <p:cNvSpPr txBox="1">
              <a:spLocks noChangeArrowheads="1"/>
            </p:cNvSpPr>
            <p:nvPr/>
          </p:nvSpPr>
          <p:spPr bwMode="auto">
            <a:xfrm>
              <a:off x="431" y="3566"/>
              <a:ext cx="12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400" b="1">
                  <a:solidFill>
                    <a:srgbClr val="3333CC"/>
                  </a:solidFill>
                </a:rPr>
                <a:t>Vírusfertőzött vagy tumoros sejt</a:t>
              </a:r>
            </a:p>
          </p:txBody>
        </p:sp>
      </p:grpSp>
      <p:sp>
        <p:nvSpPr>
          <p:cNvPr id="167953" name="Line 21"/>
          <p:cNvSpPr>
            <a:spLocks noChangeShapeType="1"/>
          </p:cNvSpPr>
          <p:nvPr/>
        </p:nvSpPr>
        <p:spPr bwMode="auto">
          <a:xfrm>
            <a:off x="5003800" y="3213100"/>
            <a:ext cx="1512888" cy="8651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67954" name="Oval 22"/>
          <p:cNvSpPr>
            <a:spLocks noChangeArrowheads="1"/>
          </p:cNvSpPr>
          <p:nvPr/>
        </p:nvSpPr>
        <p:spPr bwMode="auto">
          <a:xfrm>
            <a:off x="3635375" y="3500438"/>
            <a:ext cx="296863" cy="2460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55" name="Oval 23"/>
          <p:cNvSpPr>
            <a:spLocks noChangeArrowheads="1"/>
          </p:cNvSpPr>
          <p:nvPr/>
        </p:nvSpPr>
        <p:spPr bwMode="auto">
          <a:xfrm>
            <a:off x="3419475" y="3213100"/>
            <a:ext cx="296863" cy="24606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56" name="AutoShape 24"/>
          <p:cNvSpPr>
            <a:spLocks noChangeArrowheads="1"/>
          </p:cNvSpPr>
          <p:nvPr/>
        </p:nvSpPr>
        <p:spPr bwMode="auto">
          <a:xfrm rot="2338193">
            <a:off x="4500563" y="3429000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67957" name="Text Box 25"/>
          <p:cNvSpPr txBox="1">
            <a:spLocks noChangeArrowheads="1"/>
          </p:cNvSpPr>
          <p:nvPr/>
        </p:nvSpPr>
        <p:spPr bwMode="auto">
          <a:xfrm>
            <a:off x="0" y="2924175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solidFill>
                  <a:srgbClr val="FFFF00"/>
                </a:solidFill>
              </a:rPr>
              <a:t>perforin/granzyme</a:t>
            </a:r>
          </a:p>
        </p:txBody>
      </p:sp>
      <p:sp>
        <p:nvSpPr>
          <p:cNvPr id="167958" name="Text Box 26"/>
          <p:cNvSpPr txBox="1">
            <a:spLocks noChangeArrowheads="1"/>
          </p:cNvSpPr>
          <p:nvPr/>
        </p:nvSpPr>
        <p:spPr bwMode="auto">
          <a:xfrm>
            <a:off x="6156325" y="2924175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FFFF00"/>
                </a:solidFill>
              </a:rPr>
              <a:t>FasL-FAS </a:t>
            </a:r>
          </a:p>
        </p:txBody>
      </p:sp>
      <p:sp>
        <p:nvSpPr>
          <p:cNvPr id="167959" name="Text Box 27"/>
          <p:cNvSpPr txBox="1">
            <a:spLocks noChangeArrowheads="1"/>
          </p:cNvSpPr>
          <p:nvPr/>
        </p:nvSpPr>
        <p:spPr bwMode="auto">
          <a:xfrm>
            <a:off x="4284663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>
                <a:solidFill>
                  <a:srgbClr val="FFFF00"/>
                </a:solidFill>
              </a:rPr>
              <a:t>FasL</a:t>
            </a:r>
          </a:p>
        </p:txBody>
      </p:sp>
      <p:sp>
        <p:nvSpPr>
          <p:cNvPr id="167960" name="Line 28"/>
          <p:cNvSpPr>
            <a:spLocks noChangeShapeType="1"/>
          </p:cNvSpPr>
          <p:nvPr/>
        </p:nvSpPr>
        <p:spPr bwMode="auto">
          <a:xfrm>
            <a:off x="685800" y="4953000"/>
            <a:ext cx="2209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7961" name="Line 29"/>
          <p:cNvSpPr>
            <a:spLocks noChangeShapeType="1"/>
          </p:cNvSpPr>
          <p:nvPr/>
        </p:nvSpPr>
        <p:spPr bwMode="auto">
          <a:xfrm flipH="1">
            <a:off x="762000" y="4800600"/>
            <a:ext cx="2057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7962" name="Line 30"/>
          <p:cNvSpPr>
            <a:spLocks noChangeShapeType="1"/>
          </p:cNvSpPr>
          <p:nvPr/>
        </p:nvSpPr>
        <p:spPr bwMode="auto">
          <a:xfrm>
            <a:off x="5334000" y="4800600"/>
            <a:ext cx="2438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7963" name="Line 31"/>
          <p:cNvSpPr>
            <a:spLocks noChangeShapeType="1"/>
          </p:cNvSpPr>
          <p:nvPr/>
        </p:nvSpPr>
        <p:spPr bwMode="auto">
          <a:xfrm flipH="1">
            <a:off x="5791200" y="4572000"/>
            <a:ext cx="1828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1689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73075"/>
            <a:ext cx="7488237" cy="2860675"/>
          </a:xfrm>
          <a:noFill/>
        </p:spPr>
      </p:pic>
      <p:pic>
        <p:nvPicPr>
          <p:cNvPr id="168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3429000"/>
            <a:ext cx="7561263" cy="2860675"/>
          </a:xfrm>
          <a:noFill/>
        </p:spPr>
      </p:pic>
      <p:sp>
        <p:nvSpPr>
          <p:cNvPr id="5" name="Szövegdoboz 4"/>
          <p:cNvSpPr txBox="1"/>
          <p:nvPr/>
        </p:nvSpPr>
        <p:spPr>
          <a:xfrm>
            <a:off x="5436096" y="558924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C9 </a:t>
            </a:r>
            <a:r>
              <a:rPr lang="hu-HU" dirty="0" err="1" smtClean="0"/>
              <a:t>homológia</a:t>
            </a:r>
            <a:r>
              <a:rPr lang="hu-HU" dirty="0" smtClean="0"/>
              <a:t>!!</a:t>
            </a:r>
            <a:endParaRPr lang="hu-H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ia" r:id="rId4" imgW="4533840" imgH="3390840" progId="PowerPoint.Slide.8">
                  <p:embed/>
                </p:oleObj>
              </mc:Choice>
              <mc:Fallback>
                <p:oleObj name="Dia" r:id="rId4" imgW="4533840" imgH="339084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2051720" y="476672"/>
          <a:ext cx="4921250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7" name="Image" r:id="rId4" imgW="3676190" imgH="4409524" progId="">
                  <p:embed/>
                </p:oleObj>
              </mc:Choice>
              <mc:Fallback>
                <p:oleObj name="Image" r:id="rId4" imgW="3676190" imgH="44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76672"/>
                        <a:ext cx="4921250" cy="590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4663" y="5661025"/>
            <a:ext cx="7191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>
                <a:solidFill>
                  <a:srgbClr val="000000"/>
                </a:solidFill>
              </a:rPr>
              <a:t>Treg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00563" y="3860800"/>
            <a:ext cx="14287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648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Tc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2483768" y="1628800"/>
            <a:ext cx="1296144" cy="15841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8862" cy="1143000"/>
          </a:xfrm>
        </p:spPr>
        <p:txBody>
          <a:bodyPr anchor="ctr"/>
          <a:lstStyle/>
          <a:p>
            <a:pPr algn="ctr" eaLnBrk="1" hangingPunct="1"/>
            <a:r>
              <a:rPr lang="hu-HU" sz="3600" b="1" dirty="0" smtClean="0">
                <a:solidFill>
                  <a:schemeClr val="bg2"/>
                </a:solidFill>
                <a:latin typeface="Comic Sans MS" pitchFamily="66" charset="0"/>
                <a:sym typeface="Symbol" pitchFamily="18" charset="2"/>
              </a:rPr>
              <a:t> T sejtek, </a:t>
            </a:r>
            <a:r>
              <a:rPr lang="hu-HU" sz="3600" b="1" dirty="0" err="1" smtClean="0">
                <a:solidFill>
                  <a:schemeClr val="bg2"/>
                </a:solidFill>
                <a:latin typeface="Comic Sans MS" pitchFamily="66" charset="0"/>
                <a:sym typeface="Symbol" pitchFamily="18" charset="2"/>
              </a:rPr>
              <a:t>immunsuppresszív</a:t>
            </a:r>
            <a:r>
              <a:rPr lang="hu-HU" sz="3600" b="1" dirty="0" smtClean="0">
                <a:solidFill>
                  <a:schemeClr val="bg2"/>
                </a:solidFill>
                <a:latin typeface="Comic Sans MS" pitchFamily="66" charset="0"/>
                <a:sym typeface="Symbol" pitchFamily="18" charset="2"/>
              </a:rPr>
              <a:t> szerep</a:t>
            </a:r>
          </a:p>
        </p:txBody>
      </p:sp>
      <p:pic>
        <p:nvPicPr>
          <p:cNvPr id="169987" name="Picture 6" descr="Immunoregulation in the tissues by |[gamma]||[delta]| T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" y="1124744"/>
            <a:ext cx="8246119" cy="535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Rectangle 7"/>
          <p:cNvSpPr>
            <a:spLocks noChangeArrowheads="1"/>
          </p:cNvSpPr>
          <p:nvPr/>
        </p:nvSpPr>
        <p:spPr bwMode="auto">
          <a:xfrm>
            <a:off x="900113" y="6453188"/>
            <a:ext cx="6364287" cy="2952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bIns="66654" anchor="ctr">
            <a:spAutoFit/>
          </a:bodyPr>
          <a:lstStyle/>
          <a:p>
            <a:pPr algn="r"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hu-HU" sz="1200" b="1" i="1">
                <a:solidFill>
                  <a:srgbClr val="578963"/>
                </a:solidFill>
                <a:latin typeface="Comic Sans MS" pitchFamily="66" charset="0"/>
              </a:rPr>
              <a:t>Nature Reviews Immunology </a:t>
            </a:r>
            <a:r>
              <a:rPr kumimoji="1" lang="hu-HU" sz="1200" b="1">
                <a:solidFill>
                  <a:srgbClr val="578963"/>
                </a:solidFill>
                <a:latin typeface="Comic Sans MS" pitchFamily="66" charset="0"/>
              </a:rPr>
              <a:t>3</a:t>
            </a:r>
            <a:r>
              <a:rPr kumimoji="1" lang="hu-HU" sz="1200">
                <a:solidFill>
                  <a:srgbClr val="578963"/>
                </a:solidFill>
                <a:latin typeface="Comic Sans MS" pitchFamily="66" charset="0"/>
              </a:rPr>
              <a:t>, </a:t>
            </a:r>
            <a:r>
              <a:rPr kumimoji="1" lang="hu-HU" sz="1200" b="1">
                <a:solidFill>
                  <a:srgbClr val="578963"/>
                </a:solidFill>
                <a:latin typeface="Comic Sans MS" pitchFamily="66" charset="0"/>
              </a:rPr>
              <a:t>233-242</a:t>
            </a:r>
            <a:r>
              <a:rPr kumimoji="1" lang="hu-HU" sz="1200">
                <a:solidFill>
                  <a:srgbClr val="578963"/>
                </a:solidFill>
                <a:latin typeface="Comic Sans MS" pitchFamily="66" charset="0"/>
              </a:rPr>
              <a:t> </a:t>
            </a:r>
            <a:r>
              <a:rPr kumimoji="1" lang="hu-HU" sz="1200" b="1">
                <a:solidFill>
                  <a:srgbClr val="578963"/>
                </a:solidFill>
                <a:latin typeface="Comic Sans MS" pitchFamily="66" charset="0"/>
              </a:rPr>
              <a:t>(March 2003)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372200" y="1196752"/>
            <a:ext cx="219233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CD4</a:t>
            </a:r>
            <a:r>
              <a:rPr lang="hu-HU" sz="1800" b="1" baseline="30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  <a:r>
              <a:rPr lang="hu-H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/CD8</a:t>
            </a:r>
            <a:r>
              <a:rPr lang="hu-HU" sz="1800" b="1" baseline="30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>
              <a:defRPr/>
            </a:pPr>
            <a:r>
              <a:rPr lang="hu-H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konformációs </a:t>
            </a:r>
          </a:p>
          <a:p>
            <a:pPr>
              <a:defRPr/>
            </a:pPr>
            <a:r>
              <a:rPr lang="hu-HU" sz="1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epitópok</a:t>
            </a:r>
            <a:r>
              <a:rPr lang="hu-H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felismerése</a:t>
            </a:r>
          </a:p>
          <a:p>
            <a:pPr>
              <a:defRPr/>
            </a:pPr>
            <a:endParaRPr lang="en-US" sz="1800" b="1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Grp="1" noChangeAspect="1"/>
          </p:cNvGraphicFramePr>
          <p:nvPr>
            <p:ph/>
          </p:nvPr>
        </p:nvGraphicFramePr>
        <p:xfrm>
          <a:off x="2051720" y="476672"/>
          <a:ext cx="4921250" cy="59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1" name="Image" r:id="rId4" imgW="3676190" imgH="4409524" progId="">
                  <p:embed/>
                </p:oleObj>
              </mc:Choice>
              <mc:Fallback>
                <p:oleObj name="Image" r:id="rId4" imgW="3676190" imgH="44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76672"/>
                        <a:ext cx="4921250" cy="590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11960" y="5733256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err="1">
                <a:solidFill>
                  <a:srgbClr val="000000"/>
                </a:solidFill>
              </a:rPr>
              <a:t>Treg</a:t>
            </a:r>
            <a:endParaRPr lang="hu-HU" sz="1600" b="1" dirty="0">
              <a:solidFill>
                <a:srgbClr val="000000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00563" y="3860800"/>
            <a:ext cx="142875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Th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648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Tc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7" name="Ellipszis 6"/>
          <p:cNvSpPr/>
          <p:nvPr/>
        </p:nvSpPr>
        <p:spPr bwMode="auto">
          <a:xfrm>
            <a:off x="5148064" y="1556792"/>
            <a:ext cx="1296144" cy="158417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églalap 3"/>
          <p:cNvSpPr>
            <a:spLocks noChangeArrowheads="1"/>
          </p:cNvSpPr>
          <p:nvPr/>
        </p:nvSpPr>
        <p:spPr bwMode="auto">
          <a:xfrm>
            <a:off x="2267744" y="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4400" b="1" dirty="0" err="1">
                <a:solidFill>
                  <a:srgbClr val="FFFF00"/>
                </a:solidFill>
              </a:rPr>
              <a:t>iNK</a:t>
            </a:r>
            <a:r>
              <a:rPr lang="hu-HU" sz="4400" b="1" dirty="0">
                <a:solidFill>
                  <a:srgbClr val="FFFF00"/>
                </a:solidFill>
              </a:rPr>
              <a:t> T sejt: </a:t>
            </a:r>
            <a:r>
              <a:rPr lang="hu-HU" sz="1400" b="1" dirty="0">
                <a:solidFill>
                  <a:srgbClr val="FFFF00"/>
                </a:solidFill>
                <a:sym typeface="Symbol" pitchFamily="18" charset="2"/>
              </a:rPr>
              <a:t> TCR+ NK markerek</a:t>
            </a:r>
            <a:r>
              <a:rPr lang="hu-HU" sz="1400" b="1" dirty="0">
                <a:solidFill>
                  <a:srgbClr val="FFFF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810527" y="692696"/>
          <a:ext cx="8135255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7" name="Bitkép alakzat" r:id="rId4" imgW="5714286" imgH="3742857" progId="PBrush">
                  <p:embed/>
                </p:oleObj>
              </mc:Choice>
              <mc:Fallback>
                <p:oleObj name="Bitkép alakzat" r:id="rId4" imgW="5714286" imgH="374285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27" y="692696"/>
                        <a:ext cx="8135255" cy="5328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39750" y="6172026"/>
            <a:ext cx="808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800" dirty="0">
                <a:solidFill>
                  <a:srgbClr val="FFFFFF"/>
                </a:solidFill>
              </a:rPr>
              <a:t>Aktiváció hatására nagy mennyiségű </a:t>
            </a:r>
            <a:r>
              <a:rPr lang="hu-HU" sz="1800" dirty="0" err="1">
                <a:solidFill>
                  <a:srgbClr val="FFFFFF"/>
                </a:solidFill>
              </a:rPr>
              <a:t>citokint</a:t>
            </a:r>
            <a:r>
              <a:rPr lang="hu-HU" sz="1800" dirty="0">
                <a:solidFill>
                  <a:srgbClr val="FFFFFF"/>
                </a:solidFill>
              </a:rPr>
              <a:t> termelnek (pl.  IFN gamma, IL4, GMCSF, stb.)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églalap 3"/>
          <p:cNvSpPr>
            <a:spLocks noChangeArrowheads="1"/>
          </p:cNvSpPr>
          <p:nvPr/>
        </p:nvSpPr>
        <p:spPr bwMode="auto">
          <a:xfrm>
            <a:off x="2987824" y="0"/>
            <a:ext cx="2813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hu-HU" sz="4400" b="1" dirty="0" err="1">
                <a:solidFill>
                  <a:srgbClr val="FFFF00"/>
                </a:solidFill>
              </a:rPr>
              <a:t>iNK</a:t>
            </a:r>
            <a:r>
              <a:rPr lang="hu-HU" sz="4400" b="1" dirty="0">
                <a:solidFill>
                  <a:srgbClr val="FFFF00"/>
                </a:solidFill>
              </a:rPr>
              <a:t> T sejt </a:t>
            </a:r>
            <a:endParaRPr lang="en-US" sz="4400" dirty="0">
              <a:solidFill>
                <a:srgbClr val="000000"/>
              </a:solidFill>
            </a:endParaRPr>
          </a:p>
        </p:txBody>
      </p:sp>
      <p:pic>
        <p:nvPicPr>
          <p:cNvPr id="76803" name="Picture 6" descr="Janus-like role of regulatory iNKT cells in autoimmune disease and tumour immu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21011"/>
            <a:ext cx="7056783" cy="53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539750" y="6172026"/>
            <a:ext cx="808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800" dirty="0">
                <a:solidFill>
                  <a:srgbClr val="FFFFFF"/>
                </a:solidFill>
              </a:rPr>
              <a:t>Aktiváció hatására nagy mennyiségű </a:t>
            </a:r>
            <a:r>
              <a:rPr lang="hu-HU" sz="1800" dirty="0" err="1">
                <a:solidFill>
                  <a:srgbClr val="FFFFFF"/>
                </a:solidFill>
              </a:rPr>
              <a:t>citokint</a:t>
            </a:r>
            <a:r>
              <a:rPr lang="hu-HU" sz="1800" dirty="0">
                <a:solidFill>
                  <a:srgbClr val="FFFFFF"/>
                </a:solidFill>
              </a:rPr>
              <a:t> termelnek (pl.  IFN gamma, IL4, GMCSF, stb.)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>
                <a:solidFill>
                  <a:srgbClr val="FFFF00"/>
                </a:solidFill>
              </a:rPr>
              <a:t>Thymus hiányos, nude egér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187450"/>
            <a:ext cx="4932363" cy="2165350"/>
          </a:xfrm>
          <a:noFill/>
        </p:spPr>
      </p:pic>
      <p:pic>
        <p:nvPicPr>
          <p:cNvPr id="198660" name="Picture 4" descr="nu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3657600"/>
            <a:ext cx="4845050" cy="2409825"/>
          </a:xfrm>
          <a:noFill/>
          <a:ln w="76200">
            <a:solidFill>
              <a:srgbClr val="33CCFF"/>
            </a:solidFill>
          </a:ln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895600" y="61722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nyúlbőr transzplantátum</a:t>
            </a:r>
            <a:endParaRPr 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835025"/>
          </a:xfrm>
        </p:spPr>
        <p:txBody>
          <a:bodyPr/>
          <a:lstStyle/>
          <a:p>
            <a:pPr algn="ctr"/>
            <a:r>
              <a:rPr lang="hu-HU" sz="3600" b="1" smtClean="0">
                <a:solidFill>
                  <a:schemeClr val="bg2"/>
                </a:solidFill>
                <a:latin typeface="Comic Sans MS" pitchFamily="66" charset="0"/>
              </a:rPr>
              <a:t>NKT sejtek</a:t>
            </a:r>
          </a:p>
        </p:txBody>
      </p:sp>
      <p:pic>
        <p:nvPicPr>
          <p:cNvPr id="171011" name="Picture 5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143000"/>
            <a:ext cx="6786562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Rectangle 9"/>
          <p:cNvSpPr>
            <a:spLocks noChangeArrowheads="1"/>
          </p:cNvSpPr>
          <p:nvPr/>
        </p:nvSpPr>
        <p:spPr bwMode="auto">
          <a:xfrm>
            <a:off x="1331913" y="5805488"/>
            <a:ext cx="6048375" cy="600075"/>
          </a:xfrm>
          <a:prstGeom prst="rect">
            <a:avLst/>
          </a:prstGeom>
          <a:solidFill>
            <a:srgbClr val="EDEDED"/>
          </a:solidFill>
          <a:ln w="9525" algn="ctr">
            <a:noFill/>
            <a:miter lim="800000"/>
            <a:headEnd/>
            <a:tailEnd/>
          </a:ln>
        </p:spPr>
        <p:txBody>
          <a:bodyPr lIns="107916" bIns="66654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endParaRPr kumimoji="1" lang="hu-HU" sz="1000">
              <a:solidFill>
                <a:srgbClr val="578963"/>
              </a:solidFill>
              <a:latin typeface="Comic Sans MS" pitchFamily="66" charset="0"/>
            </a:endParaRPr>
          </a:p>
          <a:p>
            <a:pPr algn="r">
              <a:spcBef>
                <a:spcPct val="20000"/>
              </a:spcBef>
              <a:buClr>
                <a:srgbClr val="578963"/>
              </a:buClr>
              <a:buFont typeface="Monotype Sorts" pitchFamily="2" charset="2"/>
              <a:buNone/>
            </a:pPr>
            <a:r>
              <a:rPr kumimoji="1" lang="hu-HU" sz="1000" b="1">
                <a:solidFill>
                  <a:srgbClr val="578963"/>
                </a:solidFill>
                <a:latin typeface="Comic Sans MS" pitchFamily="66" charset="0"/>
              </a:rPr>
              <a:t>EMBO reports</a:t>
            </a:r>
            <a:r>
              <a:rPr kumimoji="1" lang="hu-HU" sz="1000" i="1">
                <a:solidFill>
                  <a:srgbClr val="578963"/>
                </a:solidFill>
                <a:latin typeface="Comic Sans MS" pitchFamily="66" charset="0"/>
              </a:rPr>
              <a:t> (2007) </a:t>
            </a:r>
            <a:r>
              <a:rPr lang="hu-HU" sz="1000" b="1">
                <a:solidFill>
                  <a:srgbClr val="578963"/>
                </a:solidFill>
                <a:latin typeface="Comic Sans MS" pitchFamily="66" charset="0"/>
              </a:rPr>
              <a:t>8</a:t>
            </a:r>
            <a:r>
              <a:rPr kumimoji="1" lang="hu-HU" sz="1000" i="1">
                <a:solidFill>
                  <a:srgbClr val="578963"/>
                </a:solidFill>
                <a:latin typeface="Comic Sans MS" pitchFamily="66" charset="0"/>
              </a:rPr>
              <a:t>, 1024 – 1030  </a:t>
            </a:r>
            <a:r>
              <a:rPr kumimoji="1" lang="hu-HU" sz="1000" b="1">
                <a:solidFill>
                  <a:srgbClr val="578963"/>
                </a:solidFill>
                <a:latin typeface="Comic Sans MS" pitchFamily="66" charset="0"/>
              </a:rPr>
              <a:t>doi:10.1038/sj.embor.7401090</a:t>
            </a:r>
            <a:endParaRPr kumimoji="1" lang="hu-HU" sz="1000">
              <a:solidFill>
                <a:srgbClr val="578963"/>
              </a:solidFill>
              <a:latin typeface="Comic Sans MS" pitchFamily="66" charset="0"/>
            </a:endParaRPr>
          </a:p>
          <a:p>
            <a:pPr algn="ctr"/>
            <a:endParaRPr kumimoji="1" lang="hu-HU" sz="1000">
              <a:solidFill>
                <a:srgbClr val="578963"/>
              </a:solidFill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57938" y="1214438"/>
            <a:ext cx="2786062" cy="10779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CD1</a:t>
            </a:r>
            <a:r>
              <a:rPr lang="hu-HU" sz="1600" b="1" dirty="0"/>
              <a:t>,</a:t>
            </a:r>
            <a:r>
              <a:rPr lang="en-US" sz="1600" b="1" dirty="0"/>
              <a:t>  MHC-I </a:t>
            </a:r>
            <a:r>
              <a:rPr lang="en-US" sz="1600" b="1" dirty="0" err="1"/>
              <a:t>szerű</a:t>
            </a:r>
            <a:endParaRPr lang="hu-HU" sz="1600" b="1" dirty="0"/>
          </a:p>
          <a:p>
            <a:pPr>
              <a:spcBef>
                <a:spcPct val="50000"/>
              </a:spcBef>
              <a:defRPr/>
            </a:pPr>
            <a:r>
              <a:rPr lang="en-US" sz="1600" b="1" dirty="0" err="1"/>
              <a:t>lipideket</a:t>
            </a:r>
            <a:r>
              <a:rPr lang="en-US" sz="1600" b="1" dirty="0"/>
              <a:t> </a:t>
            </a:r>
            <a:r>
              <a:rPr lang="en-US" sz="1600" b="1" dirty="0" err="1"/>
              <a:t>és</a:t>
            </a:r>
            <a:r>
              <a:rPr lang="en-US" sz="1600" b="1" dirty="0"/>
              <a:t> </a:t>
            </a:r>
            <a:r>
              <a:rPr lang="en-US" sz="1600" b="1" dirty="0" err="1"/>
              <a:t>glikolipideket</a:t>
            </a:r>
            <a:r>
              <a:rPr lang="en-US" sz="1600" b="1" dirty="0"/>
              <a:t> </a:t>
            </a:r>
            <a:endParaRPr lang="hu-HU" sz="1600" b="1" dirty="0"/>
          </a:p>
          <a:p>
            <a:pPr>
              <a:spcBef>
                <a:spcPct val="50000"/>
              </a:spcBef>
              <a:defRPr/>
            </a:pPr>
            <a:r>
              <a:rPr lang="en-US" sz="1600" b="1" dirty="0" err="1"/>
              <a:t>mutat</a:t>
            </a:r>
            <a:r>
              <a:rPr lang="en-US" sz="1600" b="1" dirty="0"/>
              <a:t> be T </a:t>
            </a:r>
            <a:r>
              <a:rPr lang="en-US" sz="1600" b="1" dirty="0" err="1"/>
              <a:t>sejteknek</a:t>
            </a:r>
            <a:endParaRPr lang="en-US" sz="16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76250"/>
            <a:ext cx="903605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4787900" y="19891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400" b="1">
                <a:solidFill>
                  <a:srgbClr val="000000"/>
                </a:solidFill>
              </a:rPr>
              <a:t>B7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95300"/>
            <a:ext cx="762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4"/>
          <p:cNvSpPr>
            <a:spLocks noChangeArrowheads="1"/>
          </p:cNvSpPr>
          <p:nvPr/>
        </p:nvSpPr>
        <p:spPr bwMode="auto">
          <a:xfrm>
            <a:off x="611188" y="260350"/>
            <a:ext cx="8208962" cy="12969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82947" name="Cím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hu-HU" sz="3600" b="1" smtClean="0">
                <a:solidFill>
                  <a:srgbClr val="000099"/>
                </a:solidFill>
                <a:cs typeface="Times New Roman" pitchFamily="18" charset="0"/>
              </a:rPr>
              <a:t>Veleszületett limfoid sejtek                           </a:t>
            </a:r>
            <a:r>
              <a:rPr lang="hu-HU" sz="2000" b="1" smtClean="0">
                <a:solidFill>
                  <a:srgbClr val="000099"/>
                </a:solidFill>
                <a:cs typeface="Times New Roman" pitchFamily="18" charset="0"/>
              </a:rPr>
              <a:t>(Innate lymphoid cells, ILCs)</a:t>
            </a:r>
            <a:endParaRPr lang="en-US" sz="200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82948" name="Tartalom helye 2"/>
          <p:cNvSpPr>
            <a:spLocks noGrp="1"/>
          </p:cNvSpPr>
          <p:nvPr>
            <p:ph idx="1"/>
          </p:nvPr>
        </p:nvSpPr>
        <p:spPr>
          <a:xfrm>
            <a:off x="588963" y="1844675"/>
            <a:ext cx="8229600" cy="4525963"/>
          </a:xfrm>
        </p:spPr>
        <p:txBody>
          <a:bodyPr/>
          <a:lstStyle/>
          <a:p>
            <a:r>
              <a:rPr lang="hu-HU" sz="2000" b="1" smtClean="0">
                <a:solidFill>
                  <a:schemeClr val="bg1"/>
                </a:solidFill>
              </a:rPr>
              <a:t>I-es típus: IFN gamma termelő (NK sejt)</a:t>
            </a:r>
          </a:p>
          <a:p>
            <a:r>
              <a:rPr lang="hu-HU" sz="2000" b="1" smtClean="0">
                <a:solidFill>
                  <a:schemeClr val="bg1"/>
                </a:solidFill>
              </a:rPr>
              <a:t>II-es típus: IL17-et, IL22-t  termelő sejtek</a:t>
            </a:r>
          </a:p>
          <a:p>
            <a:r>
              <a:rPr lang="hu-HU" sz="2000" b="1" smtClean="0">
                <a:solidFill>
                  <a:schemeClr val="bg1"/>
                </a:solidFill>
              </a:rPr>
              <a:t>III-as típus: Th2-re jellemző citokinek termelése</a:t>
            </a:r>
          </a:p>
          <a:p>
            <a:endParaRPr lang="hu-HU" sz="2000" b="1" smtClean="0">
              <a:solidFill>
                <a:schemeClr val="bg1"/>
              </a:solidFill>
            </a:endParaRPr>
          </a:p>
          <a:p>
            <a:r>
              <a:rPr lang="hu-HU" sz="2000" b="1" smtClean="0">
                <a:solidFill>
                  <a:schemeClr val="bg1"/>
                </a:solidFill>
              </a:rPr>
              <a:t>stratégiailag fontos helyük a tápcsatorna </a:t>
            </a:r>
          </a:p>
          <a:p>
            <a:r>
              <a:rPr lang="hu-HU" sz="2000" b="1" smtClean="0">
                <a:solidFill>
                  <a:schemeClr val="bg1"/>
                </a:solidFill>
              </a:rPr>
              <a:t>nem rendelkeznek érett limfoid markerekkel</a:t>
            </a:r>
          </a:p>
          <a:p>
            <a:r>
              <a:rPr lang="hu-HU" sz="2000" b="1" smtClean="0">
                <a:solidFill>
                  <a:schemeClr val="bg1"/>
                </a:solidFill>
              </a:rPr>
              <a:t>limfoid progenitor sejtekre jellemző markereik vannak</a:t>
            </a:r>
          </a:p>
          <a:p>
            <a:r>
              <a:rPr lang="hu-HU" sz="2000" b="1" smtClean="0">
                <a:solidFill>
                  <a:schemeClr val="bg1"/>
                </a:solidFill>
              </a:rPr>
              <a:t>jelentős citokintermelés jellemzi őket</a:t>
            </a:r>
          </a:p>
          <a:p>
            <a:endParaRPr lang="hu-HU" sz="2000" b="1" smtClean="0">
              <a:solidFill>
                <a:schemeClr val="bg1"/>
              </a:solidFill>
            </a:endParaRPr>
          </a:p>
          <a:p>
            <a:r>
              <a:rPr lang="hu-HU" sz="2000" b="1" smtClean="0">
                <a:solidFill>
                  <a:schemeClr val="bg1"/>
                </a:solidFill>
              </a:rPr>
              <a:t>A T sejt altípusokhoz hasonló citokintermelési diverzitás jellemzi őket</a:t>
            </a:r>
          </a:p>
          <a:p>
            <a:r>
              <a:rPr lang="hu-HU" sz="2000" b="1" smtClean="0">
                <a:solidFill>
                  <a:schemeClr val="bg1"/>
                </a:solidFill>
              </a:rPr>
              <a:t>Ag-specifikus interakcióktól függetlenek</a:t>
            </a:r>
          </a:p>
          <a:p>
            <a:pPr>
              <a:spcBef>
                <a:spcPct val="0"/>
              </a:spcBef>
            </a:pPr>
            <a:r>
              <a:rPr lang="hu-HU" smtClean="0">
                <a:solidFill>
                  <a:srgbClr val="FFFF00"/>
                </a:solidFill>
              </a:rPr>
              <a:t>A T sejt altípusokkal együtt nyújtanak védelmet a mikróbákkal szemben</a:t>
            </a:r>
            <a:endParaRPr lang="en-US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28600" y="347663"/>
          <a:ext cx="8763000" cy="610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Image" r:id="rId4" imgW="5540417" imgH="3863043" progId="">
                  <p:embed/>
                </p:oleObj>
              </mc:Choice>
              <mc:Fallback>
                <p:oleObj name="Image" r:id="rId4" imgW="5540417" imgH="38630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7663"/>
                        <a:ext cx="8763000" cy="610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t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Oval 46"/>
          <p:cNvSpPr>
            <a:spLocks noChangeArrowheads="1"/>
          </p:cNvSpPr>
          <p:nvPr/>
        </p:nvSpPr>
        <p:spPr bwMode="auto">
          <a:xfrm>
            <a:off x="7019925" y="1628775"/>
            <a:ext cx="938213" cy="936625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8436" name="Text Box 47"/>
          <p:cNvSpPr txBox="1">
            <a:spLocks noChangeArrowheads="1"/>
          </p:cNvSpPr>
          <p:nvPr/>
        </p:nvSpPr>
        <p:spPr bwMode="auto">
          <a:xfrm>
            <a:off x="7019925" y="191611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1800" b="1">
                <a:solidFill>
                  <a:srgbClr val="000000"/>
                </a:solidFill>
              </a:rPr>
              <a:t>B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8437" name="Oval 49"/>
          <p:cNvSpPr>
            <a:spLocks noChangeArrowheads="1"/>
          </p:cNvSpPr>
          <p:nvPr/>
        </p:nvSpPr>
        <p:spPr bwMode="auto">
          <a:xfrm>
            <a:off x="2339975" y="2276475"/>
            <a:ext cx="1069975" cy="1011238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8438" name="Oval 50"/>
          <p:cNvSpPr>
            <a:spLocks noChangeArrowheads="1"/>
          </p:cNvSpPr>
          <p:nvPr/>
        </p:nvSpPr>
        <p:spPr bwMode="auto">
          <a:xfrm>
            <a:off x="4681538" y="808038"/>
            <a:ext cx="1068387" cy="101123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8439" name="Oval 51"/>
          <p:cNvSpPr>
            <a:spLocks noChangeArrowheads="1"/>
          </p:cNvSpPr>
          <p:nvPr/>
        </p:nvSpPr>
        <p:spPr bwMode="auto">
          <a:xfrm>
            <a:off x="3203575" y="1125538"/>
            <a:ext cx="1069975" cy="101123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8440" name="Text Box 52"/>
          <p:cNvSpPr txBox="1">
            <a:spLocks noChangeArrowheads="1"/>
          </p:cNvSpPr>
          <p:nvPr/>
        </p:nvSpPr>
        <p:spPr bwMode="auto">
          <a:xfrm>
            <a:off x="3059113" y="1412875"/>
            <a:ext cx="128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1800" b="1">
                <a:solidFill>
                  <a:srgbClr val="000000"/>
                </a:solidFill>
              </a:rPr>
              <a:t>Tc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8441" name="Text Box 53"/>
          <p:cNvSpPr txBox="1">
            <a:spLocks noChangeArrowheads="1"/>
          </p:cNvSpPr>
          <p:nvPr/>
        </p:nvSpPr>
        <p:spPr bwMode="auto">
          <a:xfrm>
            <a:off x="4787900" y="1052513"/>
            <a:ext cx="85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1800" b="1">
                <a:solidFill>
                  <a:srgbClr val="000000"/>
                </a:solidFill>
              </a:rPr>
              <a:t>Th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8442" name="Text Box 54"/>
          <p:cNvSpPr txBox="1">
            <a:spLocks noChangeArrowheads="1"/>
          </p:cNvSpPr>
          <p:nvPr/>
        </p:nvSpPr>
        <p:spPr bwMode="auto">
          <a:xfrm>
            <a:off x="2411413" y="2565400"/>
            <a:ext cx="855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1800" b="1">
                <a:solidFill>
                  <a:srgbClr val="000000"/>
                </a:solidFill>
              </a:rPr>
              <a:t>Th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8443" name="Rectangle 55"/>
          <p:cNvSpPr>
            <a:spLocks noChangeArrowheads="1"/>
          </p:cNvSpPr>
          <p:nvPr/>
        </p:nvSpPr>
        <p:spPr bwMode="auto">
          <a:xfrm>
            <a:off x="250825" y="5734050"/>
            <a:ext cx="442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FFFFFF"/>
                </a:solidFill>
              </a:rPr>
              <a:t>T sejt: 1-2.5 x10</a:t>
            </a:r>
            <a:r>
              <a:rPr lang="hu-HU" sz="2000" b="1" baseline="30000">
                <a:solidFill>
                  <a:srgbClr val="FFFFFF"/>
                </a:solidFill>
              </a:rPr>
              <a:t>9</a:t>
            </a:r>
            <a:r>
              <a:rPr lang="hu-HU" sz="2000" b="1">
                <a:solidFill>
                  <a:srgbClr val="FFFFFF"/>
                </a:solidFill>
              </a:rPr>
              <a:t>/l (Th:Tc ~ 2:1)</a:t>
            </a:r>
            <a:endParaRPr lang="en-US" sz="2000" b="1">
              <a:solidFill>
                <a:srgbClr val="FFFFFF"/>
              </a:solidFill>
            </a:endParaRPr>
          </a:p>
          <a:p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285750" y="6088063"/>
            <a:ext cx="428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sz="2000" b="1">
                <a:solidFill>
                  <a:srgbClr val="3333CC"/>
                </a:solidFill>
              </a:rPr>
              <a:t>              </a:t>
            </a:r>
            <a:r>
              <a:rPr lang="hu-HU" sz="2000" b="1">
                <a:solidFill>
                  <a:srgbClr val="FFFFFF"/>
                </a:solidFill>
              </a:rPr>
              <a:t>10x10</a:t>
            </a:r>
            <a:r>
              <a:rPr lang="hu-HU" sz="1600" b="1" baseline="30000">
                <a:solidFill>
                  <a:srgbClr val="FFFFFF"/>
                </a:solidFill>
              </a:rPr>
              <a:t>18</a:t>
            </a:r>
            <a:r>
              <a:rPr lang="hu-HU" sz="2000" b="1">
                <a:solidFill>
                  <a:srgbClr val="FFFFFF"/>
                </a:solidFill>
              </a:rPr>
              <a:t> féle TCR</a:t>
            </a:r>
            <a:r>
              <a:rPr lang="hu-HU" sz="2000" b="1">
                <a:solidFill>
                  <a:srgbClr val="3333CC"/>
                </a:solidFill>
              </a:rPr>
              <a:t> </a:t>
            </a:r>
            <a:endParaRPr lang="hu-HU" sz="2000">
              <a:solidFill>
                <a:srgbClr val="000000"/>
              </a:solidFill>
            </a:endParaRPr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6265863" y="5554663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000" b="1">
                <a:solidFill>
                  <a:srgbClr val="FFFFFF"/>
                </a:solidFill>
              </a:rPr>
              <a:t>B sejt: ~0.3x10</a:t>
            </a:r>
            <a:r>
              <a:rPr lang="hu-HU" sz="2000" b="1" baseline="30000">
                <a:solidFill>
                  <a:srgbClr val="FFFFFF"/>
                </a:solidFill>
              </a:rPr>
              <a:t>9</a:t>
            </a:r>
            <a:r>
              <a:rPr lang="hu-HU" sz="2000" b="1">
                <a:solidFill>
                  <a:srgbClr val="FFFFFF"/>
                </a:solidFill>
              </a:rPr>
              <a:t>/l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285750" y="115888"/>
            <a:ext cx="84439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sz="2000">
                <a:solidFill>
                  <a:srgbClr val="FFFFFF"/>
                </a:solidFill>
              </a:rPr>
              <a:t>62-80 %. neutrofil, fiatal alak 0-5 %. </a:t>
            </a:r>
            <a:r>
              <a:rPr lang="hu-HU" sz="2000" u="sng">
                <a:solidFill>
                  <a:srgbClr val="FFFFFF"/>
                </a:solidFill>
              </a:rPr>
              <a:t>l</a:t>
            </a:r>
            <a:r>
              <a:rPr lang="hu-HU" sz="2000" b="1" u="sng">
                <a:solidFill>
                  <a:srgbClr val="FFFFFF"/>
                </a:solidFill>
              </a:rPr>
              <a:t>imfocita </a:t>
            </a:r>
            <a:r>
              <a:rPr lang="hu-HU" sz="2000" u="sng">
                <a:solidFill>
                  <a:srgbClr val="FFFFFF"/>
                </a:solidFill>
              </a:rPr>
              <a:t>30-45 %. </a:t>
            </a:r>
            <a:r>
              <a:rPr lang="hu-HU" sz="2000">
                <a:solidFill>
                  <a:srgbClr val="FFFFFF"/>
                </a:solidFill>
              </a:rPr>
              <a:t>monocita. 2-4 %. eosinophil 2-6 %. basophil 0-1 % </a:t>
            </a:r>
            <a:br>
              <a:rPr lang="hu-HU" sz="2000">
                <a:solidFill>
                  <a:srgbClr val="FFFFFF"/>
                </a:solidFill>
              </a:rPr>
            </a:br>
            <a:endParaRPr lang="hu-HU" sz="2000">
              <a:solidFill>
                <a:srgbClr val="FFFFFF"/>
              </a:solidFill>
            </a:endParaRPr>
          </a:p>
          <a:p>
            <a:pPr eaLnBrk="1" hangingPunct="1"/>
            <a:r>
              <a:rPr lang="hu-HU" sz="1200">
                <a:solidFill>
                  <a:srgbClr val="FFFFFF"/>
                </a:solidFill>
              </a:rPr>
              <a:t/>
            </a:r>
            <a:br>
              <a:rPr lang="hu-HU" sz="1200">
                <a:solidFill>
                  <a:srgbClr val="FFFFFF"/>
                </a:solidFill>
              </a:rPr>
            </a:br>
            <a:endParaRPr lang="hu-HU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Figure 3-1 part 2 of 2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-31750"/>
            <a:ext cx="5072063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 algn="ctr">
          <a:solidFill>
            <a:schemeClr val="tx1"/>
          </a:solidFill>
          <a:round/>
          <a:headEnd/>
          <a:tailEnd/>
        </a:ln>
      </a:spPr>
      <a:bodyPr/>
      <a:lstStyle/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REPP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KREP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None/>
          <a:tabLst/>
          <a:defRPr kumimoji="1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None/>
          <a:tabLst/>
          <a:defRPr kumimoji="1" lang="hu-H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REPP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PP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EPP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1681</Words>
  <Application>Microsoft Macintosh PowerPoint</Application>
  <PresentationFormat>On-screen Show (4:3)</PresentationFormat>
  <Paragraphs>476</Paragraphs>
  <Slides>74</Slides>
  <Notes>69</Notes>
  <HiddenSlides>20</HiddenSlides>
  <MMClips>0</MMClips>
  <ScaleCrop>false</ScaleCrop>
  <HeadingPairs>
    <vt:vector size="6" baseType="variant">
      <vt:variant>
        <vt:lpstr>Theme</vt:lpstr>
      </vt:variant>
      <vt:variant>
        <vt:i4>22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74</vt:i4>
      </vt:variant>
    </vt:vector>
  </HeadingPairs>
  <TitlesOfParts>
    <vt:vector size="101" baseType="lpstr">
      <vt:lpstr>Alapértelmezett terv</vt:lpstr>
      <vt:lpstr>Default Design</vt:lpstr>
      <vt:lpstr>KREPP</vt:lpstr>
      <vt:lpstr>1_Default Design</vt:lpstr>
      <vt:lpstr>2_Default Design</vt:lpstr>
      <vt:lpstr>3_Default Design</vt:lpstr>
      <vt:lpstr>Office-téma</vt:lpstr>
      <vt:lpstr>2_Alapértelmezett terv</vt:lpstr>
      <vt:lpstr>4_Default Design</vt:lpstr>
      <vt:lpstr>4_Alapértelmezett terv</vt:lpstr>
      <vt:lpstr>5_Default Design</vt:lpstr>
      <vt:lpstr>1_Office-téma</vt:lpstr>
      <vt:lpstr>6_Default Design</vt:lpstr>
      <vt:lpstr>1_Alapértelmezett terv</vt:lpstr>
      <vt:lpstr>7_Default Design</vt:lpstr>
      <vt:lpstr>5_Alapértelmezett terv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Kép</vt:lpstr>
      <vt:lpstr>Image</vt:lpstr>
      <vt:lpstr>Chart</vt:lpstr>
      <vt:lpstr>Dia</vt:lpstr>
      <vt:lpstr>Bitkép alakzat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Thymus hiányos, nude egér</vt:lpstr>
      <vt:lpstr>PowerPoint Presentation</vt:lpstr>
      <vt:lpstr>Figure 3-1 part 2 of 2</vt:lpstr>
      <vt:lpstr>PowerPoint Presentation</vt:lpstr>
      <vt:lpstr>PowerPoint Presentation</vt:lpstr>
      <vt:lpstr>Figure 3-12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CD4+ T cell subsets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Reguláló T sejtek</vt:lpstr>
      <vt:lpstr>PowerPoint Presentation</vt:lpstr>
      <vt:lpstr>PowerPoint Presentation</vt:lpstr>
      <vt:lpstr>Th-17 vs. T reg. </vt:lpstr>
      <vt:lpstr>PowerPoint Presentation</vt:lpstr>
      <vt:lpstr>PowerPoint Presentation</vt:lpstr>
      <vt:lpstr>CD8+ citotoxikus T sejt</vt:lpstr>
      <vt:lpstr>PowerPoint Presentation</vt:lpstr>
      <vt:lpstr>PowerPoint Presentation</vt:lpstr>
      <vt:lpstr>PowerPoint Presentation</vt:lpstr>
      <vt:lpstr> T sejtek, immunsuppresszív szerep</vt:lpstr>
      <vt:lpstr>PowerPoint Presentation</vt:lpstr>
      <vt:lpstr>PowerPoint Presentation</vt:lpstr>
      <vt:lpstr>PowerPoint Presentation</vt:lpstr>
      <vt:lpstr>NKT sejtek</vt:lpstr>
      <vt:lpstr>PowerPoint Presentation</vt:lpstr>
      <vt:lpstr>PowerPoint Presentation</vt:lpstr>
      <vt:lpstr>Veleszületett limfoid sejtek                           (Innate lymphoid cells, ILCs)</vt:lpstr>
      <vt:lpstr>PowerPoint Presentation</vt:lpstr>
    </vt:vector>
  </TitlesOfParts>
  <Company>Semmelweis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Biol</dc:creator>
  <cp:lastModifiedBy>András Falus</cp:lastModifiedBy>
  <cp:revision>81</cp:revision>
  <dcterms:created xsi:type="dcterms:W3CDTF">2003-10-15T12:23:21Z</dcterms:created>
  <dcterms:modified xsi:type="dcterms:W3CDTF">2016-11-09T08:45:28Z</dcterms:modified>
</cp:coreProperties>
</file>