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embeddings/oleObject4.bin" ContentType="application/vnd.openxmlformats-officedocument.oleObject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embeddings/oleObject5.bin" ContentType="application/vnd.openxmlformats-officedocument.oleObject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embeddings/oleObject6.bin" ContentType="application/vnd.openxmlformats-officedocument.oleObject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96" r:id="rId3"/>
    <p:sldMasterId id="2147483708" r:id="rId4"/>
    <p:sldMasterId id="2147484050" r:id="rId5"/>
    <p:sldMasterId id="2147484194" r:id="rId6"/>
  </p:sldMasterIdLst>
  <p:notesMasterIdLst>
    <p:notesMasterId r:id="rId49"/>
  </p:notesMasterIdLst>
  <p:handoutMasterIdLst>
    <p:handoutMasterId r:id="rId50"/>
  </p:handoutMasterIdLst>
  <p:sldIdLst>
    <p:sldId id="423" r:id="rId7"/>
    <p:sldId id="531" r:id="rId8"/>
    <p:sldId id="532" r:id="rId9"/>
    <p:sldId id="639" r:id="rId10"/>
    <p:sldId id="538" r:id="rId11"/>
    <p:sldId id="635" r:id="rId12"/>
    <p:sldId id="556" r:id="rId13"/>
    <p:sldId id="651" r:id="rId14"/>
    <p:sldId id="612" r:id="rId15"/>
    <p:sldId id="615" r:id="rId16"/>
    <p:sldId id="641" r:id="rId17"/>
    <p:sldId id="613" r:id="rId18"/>
    <p:sldId id="533" r:id="rId19"/>
    <p:sldId id="614" r:id="rId20"/>
    <p:sldId id="587" r:id="rId21"/>
    <p:sldId id="588" r:id="rId22"/>
    <p:sldId id="589" r:id="rId23"/>
    <p:sldId id="591" r:id="rId24"/>
    <p:sldId id="592" r:id="rId25"/>
    <p:sldId id="521" r:id="rId26"/>
    <p:sldId id="590" r:id="rId27"/>
    <p:sldId id="593" r:id="rId28"/>
    <p:sldId id="636" r:id="rId29"/>
    <p:sldId id="594" r:id="rId30"/>
    <p:sldId id="595" r:id="rId31"/>
    <p:sldId id="598" r:id="rId32"/>
    <p:sldId id="599" r:id="rId33"/>
    <p:sldId id="604" r:id="rId34"/>
    <p:sldId id="605" r:id="rId35"/>
    <p:sldId id="573" r:id="rId36"/>
    <p:sldId id="575" r:id="rId37"/>
    <p:sldId id="576" r:id="rId38"/>
    <p:sldId id="579" r:id="rId39"/>
    <p:sldId id="637" r:id="rId40"/>
    <p:sldId id="638" r:id="rId41"/>
    <p:sldId id="606" r:id="rId42"/>
    <p:sldId id="607" r:id="rId43"/>
    <p:sldId id="603" r:id="rId44"/>
    <p:sldId id="652" r:id="rId45"/>
    <p:sldId id="572" r:id="rId46"/>
    <p:sldId id="611" r:id="rId47"/>
    <p:sldId id="655" r:id="rId48"/>
  </p:sldIdLst>
  <p:sldSz cx="9144000" cy="6858000" type="screen4x3"/>
  <p:notesSz cx="6858000" cy="9144000"/>
  <p:defaultTextStyle>
    <a:defPPr>
      <a:defRPr lang="hu-HU"/>
    </a:defPPr>
    <a:lvl1pPr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CCFF"/>
    <a:srgbClr val="FFFF00"/>
    <a:srgbClr val="FFCC99"/>
    <a:srgbClr val="FF9933"/>
    <a:srgbClr val="FF9999"/>
    <a:srgbClr val="FF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73" d="100"/>
          <a:sy n="73" d="100"/>
        </p:scale>
        <p:origin x="-3160" y="-792"/>
      </p:cViewPr>
      <p:guideLst>
        <p:guide orient="horz" pos="4319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256" y="-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31508E-8EF2-49F5-9720-EEEC93AA1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24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 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AB29151-2903-4CF8-908A-6C40553A6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64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E4D14E-8656-459A-86FD-2F0B80E6359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E83C65-9D1F-46D3-9C95-279AE886D10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1088D5-BDEB-4939-B5EF-BFDB8B78762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6086FE-44A3-4EE4-B526-D0C62051FC5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847E6F-E67D-41EF-9F0C-8A8FCB9F6D0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E232B1-357F-420B-93D5-0BE2946EAD6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EA811A-3C09-4E43-8716-E5081FFD70C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F41E2C-6D34-4935-822F-B8491A3535D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A15C9B-4E8C-4EE3-8017-DE1DB8A31D6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63EE26-6618-4931-8C91-A6EFF562B4D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66BFFB-6B5D-4CB3-9400-03B1E035BCC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A305C8-9677-4D66-AC37-B5BC59080B2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9C9A6A-EA85-4351-A801-8956761602C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979FE2-285A-4287-947F-A17D1744EA9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909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6AF7C2-A814-4719-98F3-EEC5FFEA537A}" type="slidenum">
              <a:rPr lang="en-GB" smtClean="0">
                <a:solidFill>
                  <a:srgbClr val="EEECE1"/>
                </a:solidFill>
              </a:rPr>
              <a:pPr/>
              <a:t>23</a:t>
            </a:fld>
            <a:endParaRPr lang="en-GB" smtClean="0">
              <a:solidFill>
                <a:srgbClr val="EEECE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D97B95-E34C-443E-B23D-4C0C3E01EBE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20ACF5-B1F3-4E68-8F93-C2C6D0D7E9EA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A2B7D8-3899-4BAC-9664-2503B828827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0D533B-5DC1-41D4-8B32-F7BBAE3AB75E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BB84DB-AD68-4566-935E-BFCC7C453F39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D3F768-02EF-41C5-B6F3-CADB0014D42B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73A523-63F2-4949-9944-5131DD237AD7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F17D97-3AEF-47C0-B62B-F11388CB98C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609095-70A6-41B3-BF34-F62CF6E0A703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9E6D2F-C1CC-439B-94AB-D20501C67C6C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419B3-0CCD-4287-8BD6-3D3812644C2D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9C9A6-0835-4A52-A5AA-EB65C0837F14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D80A7E-5A00-4F7F-A810-1A43810466F6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3080F-AA95-4C23-9333-290F45B9188B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A20FF-8BF4-4C3F-9667-97B5DDEF6D7C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90ABAC-7A36-4643-BDF8-DD89A70B52FC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332C2C-60E0-46DB-B9D5-2B5CDB6BCC60}" type="slidenum">
              <a:rPr lang="en-US" altLang="hu-HU"/>
              <a:pPr/>
              <a:t>39</a:t>
            </a:fld>
            <a:endParaRPr lang="en-US" altLang="hu-HU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711B2A-252E-4DBA-B63C-830045F4DA75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44C73A-BF15-48A8-B7F2-1E69CA4D904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A0806E-5B81-4341-8ABE-D27D9732A2FB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D9F-1062-4D2E-BB88-ECE5DD8CA56D}" type="slidenum">
              <a:rPr lang="en-US" altLang="hu-HU"/>
              <a:pPr/>
              <a:t>42</a:t>
            </a:fld>
            <a:endParaRPr lang="en-US" altLang="hu-HU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A72247-530A-4AD4-8C02-78CFD1288F5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34492A-DA19-4A0F-A120-C29F565D21A6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112EB-CF97-4F47-A471-9A535534903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102B1F-ABC5-4622-A975-F5983D07E860}" type="slidenum">
              <a:rPr lang="en-US" altLang="hu-HU"/>
              <a:pPr/>
              <a:t>8</a:t>
            </a:fld>
            <a:endParaRPr lang="en-US" altLang="hu-HU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50EDDD-0075-429D-B7EA-599466181BC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D1199-5EE7-49D5-984B-F4E1A492E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722D-DCB9-44C9-B6BE-EE2203E26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4C2F2-44A6-4415-904F-EF1B3036E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DC9DB-B49D-4B19-800C-50F60B01158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88B4E-E7D2-45B7-8F21-1BFC21C70BC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5F8D4-60D7-4616-AAE6-05E3562DAF3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E9B83-B353-4DEE-ACF8-5A441401CD0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05538-2720-434B-8A9A-468CACDB792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FA1FF-72C0-48CD-84EC-F2568C10E63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2F589-FC33-40ED-9995-6A79942D369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C2035-0882-412B-B275-20AB8CD35D7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91D21-E55C-49F9-B69A-DC4F8BB75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9794A-FA9B-46F0-9994-3AC94472A88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C7607-A79B-4A46-AF4B-33B185929E9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56E11-6CE8-43C8-9E61-A6B03359B6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4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4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400"/>
            </a:lvl1pPr>
          </a:lstStyle>
          <a:p>
            <a:pPr>
              <a:defRPr/>
            </a:pPr>
            <a:fld id="{3050091A-228C-4B11-9F8F-66D39A35F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4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4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400"/>
            </a:lvl1pPr>
          </a:lstStyle>
          <a:p>
            <a:pPr>
              <a:defRPr/>
            </a:pPr>
            <a:fld id="{CF683C95-0F4C-4F69-9BF0-22BFC1F33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4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4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400"/>
            </a:lvl1pPr>
          </a:lstStyle>
          <a:p>
            <a:pPr>
              <a:defRPr/>
            </a:pPr>
            <a:fld id="{39056C67-466C-4050-9F8F-BCFE981BF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4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4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400"/>
            </a:lvl1pPr>
          </a:lstStyle>
          <a:p>
            <a:pPr>
              <a:defRPr/>
            </a:pPr>
            <a:fld id="{88972252-1B41-4C23-91E1-C69BB9E8C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4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4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400"/>
            </a:lvl1pPr>
          </a:lstStyle>
          <a:p>
            <a:pPr>
              <a:defRPr/>
            </a:pPr>
            <a:fld id="{EBC778E6-12E7-476F-ACA2-7C69732D1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4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4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400"/>
            </a:lvl1pPr>
          </a:lstStyle>
          <a:p>
            <a:pPr>
              <a:defRPr/>
            </a:pPr>
            <a:fld id="{CADD0F18-AAE1-40CF-9D7C-4882CD41C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4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4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400"/>
            </a:lvl1pPr>
          </a:lstStyle>
          <a:p>
            <a:pPr>
              <a:defRPr/>
            </a:pPr>
            <a:fld id="{00DB5BCE-719E-458C-BA51-9ADD0E1D9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548F6-5F6A-436F-8A52-A218E5096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4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4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400"/>
            </a:lvl1pPr>
          </a:lstStyle>
          <a:p>
            <a:pPr>
              <a:defRPr/>
            </a:pPr>
            <a:fld id="{91A043AC-1343-4C69-A74E-FED5F4EF0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4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4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400"/>
            </a:lvl1pPr>
          </a:lstStyle>
          <a:p>
            <a:pPr>
              <a:defRPr/>
            </a:pPr>
            <a:fld id="{94EB2AF1-4CD7-41C7-B24A-2034A165D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4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4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400"/>
            </a:lvl1pPr>
          </a:lstStyle>
          <a:p>
            <a:pPr>
              <a:defRPr/>
            </a:pPr>
            <a:fld id="{1F9D0538-C786-41BD-B547-76AD1F609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4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4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400"/>
            </a:lvl1pPr>
          </a:lstStyle>
          <a:p>
            <a:pPr>
              <a:defRPr/>
            </a:pPr>
            <a:fld id="{E27D031A-94A2-4665-999C-5AB7CE60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35B7-5A55-4E52-A1A9-3F76B304F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0075B-511C-4242-AFA4-13804E486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D58B6-0CB2-4ACD-A3D1-E33339BDF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60097-850A-4952-BC40-08450EDE0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672CD-AF98-40A6-840F-F171DA463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2950C-C89A-4B13-B8E3-60E25962E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FCC38-1787-4935-AF74-5F4E3645D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A305C-3F69-42CF-93DE-CBB79EFE7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F9BD8-0425-4397-8003-EADBA7F3A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2E28C-8734-444C-BB46-1D780929D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31AC0-42AA-4947-9309-F911CD7AE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51FAC-CBFE-410E-B1D7-9775111BB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8BD03-627F-4AAF-8D98-865753E10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ECD27-DA69-49FE-B588-0E15126C2D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F38503-D186-4C2A-85A9-8F517C2990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5C3804-C78E-4216-B568-B2D6879F7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F4589-BB7D-4263-98B3-E248A9E4CC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80AF9-7E48-4109-B3FA-DE6954569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0D87E-193A-413D-8635-34C6423156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92056-3916-4A0A-A8C9-B699CED4AD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44F97-54A6-4BF4-9AB3-6DCE60F24B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08EF9-AEA1-4BC0-97B3-B7A1C2A3C6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5EE6B4-2FAB-4DD8-AED6-DBE3190DFF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63C56E-8388-487B-95B6-981637CBB6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B4D1FB-53C2-4174-9482-8E4F527CF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FF887-F9BB-4764-9EE5-EB6D75F28E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FD992-66A8-4A04-B8F8-91F0EFA9F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1166D-0BC6-445F-B8D7-E24D47844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2606D-5B1A-4706-BA12-C66C170E8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100000">
              <a:srgbClr val="0047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FD08D9C-EC8B-45DF-9A8C-8339239D0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08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08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08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533E03D-91C2-4E30-894F-9F0882ADA67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27A7A918-89DE-4909-86A3-20DCEFDB0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Mintacím szerkesztése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 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BE0A078-8920-4323-9666-E61FB7183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100000">
              <a:srgbClr val="0047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 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5E1DCB-CF22-4EA5-9FAC-8730D0A4BE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  <p:sldLayoutId id="214748420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3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1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6.emf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2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26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6"/>
          <p:cNvSpPr>
            <a:spLocks noChangeArrowheads="1"/>
          </p:cNvSpPr>
          <p:nvPr/>
        </p:nvSpPr>
        <p:spPr bwMode="auto">
          <a:xfrm>
            <a:off x="142844" y="5157788"/>
            <a:ext cx="7010400" cy="1295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AutoShape 5"/>
          <p:cNvSpPr>
            <a:spLocks noChangeArrowheads="1"/>
          </p:cNvSpPr>
          <p:nvPr/>
        </p:nvSpPr>
        <p:spPr bwMode="auto">
          <a:xfrm>
            <a:off x="468313" y="500042"/>
            <a:ext cx="8229600" cy="307183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539750" y="714356"/>
            <a:ext cx="8153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0066"/>
                </a:solidFill>
              </a:rPr>
              <a:t>Antig</a:t>
            </a:r>
            <a:r>
              <a:rPr lang="hu-HU" sz="4000" b="1" dirty="0">
                <a:solidFill>
                  <a:srgbClr val="000066"/>
                </a:solidFill>
              </a:rPr>
              <a:t>én receptorok</a:t>
            </a:r>
          </a:p>
          <a:p>
            <a:pPr>
              <a:spcBef>
                <a:spcPct val="50000"/>
              </a:spcBef>
            </a:pPr>
            <a:r>
              <a:rPr lang="hu-HU" sz="2400" b="1" dirty="0">
                <a:solidFill>
                  <a:srgbClr val="000066"/>
                </a:solidFill>
              </a:rPr>
              <a:t>Immunglobulin, </a:t>
            </a:r>
            <a:r>
              <a:rPr lang="hu-HU" sz="2400" b="1" dirty="0" smtClean="0">
                <a:solidFill>
                  <a:srgbClr val="000066"/>
                </a:solidFill>
              </a:rPr>
              <a:t>T sejt receptor (TCR)</a:t>
            </a:r>
            <a:endParaRPr lang="hu-HU" sz="2400" b="1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r>
              <a:rPr lang="hu-HU" sz="4000" b="1" dirty="0" smtClean="0">
                <a:solidFill>
                  <a:srgbClr val="000066"/>
                </a:solidFill>
              </a:rPr>
              <a:t>Keletkezésük, a sokféleség </a:t>
            </a:r>
            <a:r>
              <a:rPr lang="hu-HU" sz="4000" b="1" dirty="0">
                <a:solidFill>
                  <a:srgbClr val="000066"/>
                </a:solidFill>
              </a:rPr>
              <a:t>kialakulása</a:t>
            </a:r>
            <a:endParaRPr lang="en-US" sz="4000" b="1" dirty="0">
              <a:solidFill>
                <a:srgbClr val="000066"/>
              </a:solidFill>
            </a:endParaRPr>
          </a:p>
        </p:txBody>
      </p:sp>
      <p:pic>
        <p:nvPicPr>
          <p:cNvPr id="22533" name="Picture 3" descr="KISKISK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B0053"/>
              </a:clrFrom>
              <a:clrTo>
                <a:srgbClr val="0B005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05750" y="5953125"/>
            <a:ext cx="12382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357158" y="5516563"/>
            <a:ext cx="5834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2000" b="1" dirty="0">
                <a:solidFill>
                  <a:srgbClr val="003366"/>
                </a:solidFill>
              </a:rPr>
              <a:t>Falus András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1413" y="1676400"/>
            <a:ext cx="7011987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kumentumok\edit\oktatás\Immunol\képek\T+ap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1000"/>
            <a:ext cx="7648575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752600" y="3657600"/>
            <a:ext cx="2667000" cy="289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Figure 3-12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213" y="908050"/>
            <a:ext cx="8535987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0"/>
            <a:ext cx="7948613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 bwMode="auto">
          <a:xfrm rot="19924472">
            <a:off x="2214563" y="1285875"/>
            <a:ext cx="642937" cy="142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églalap 5"/>
          <p:cNvSpPr/>
          <p:nvPr/>
        </p:nvSpPr>
        <p:spPr bwMode="auto">
          <a:xfrm rot="19998470">
            <a:off x="2286000" y="1500188"/>
            <a:ext cx="642938" cy="142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Téglalap 6"/>
          <p:cNvSpPr/>
          <p:nvPr/>
        </p:nvSpPr>
        <p:spPr bwMode="auto">
          <a:xfrm rot="20216476">
            <a:off x="2928938" y="1000125"/>
            <a:ext cx="642937" cy="142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Téglalap 7"/>
          <p:cNvSpPr/>
          <p:nvPr/>
        </p:nvSpPr>
        <p:spPr bwMode="auto">
          <a:xfrm rot="20107408">
            <a:off x="3000375" y="1214438"/>
            <a:ext cx="642938" cy="142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Téglalap 8"/>
          <p:cNvSpPr/>
          <p:nvPr/>
        </p:nvSpPr>
        <p:spPr bwMode="auto">
          <a:xfrm rot="19872847">
            <a:off x="3143250" y="1428750"/>
            <a:ext cx="642938" cy="142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Téglalap 9"/>
          <p:cNvSpPr/>
          <p:nvPr/>
        </p:nvSpPr>
        <p:spPr bwMode="auto">
          <a:xfrm rot="1948405">
            <a:off x="6143625" y="1000125"/>
            <a:ext cx="642938" cy="142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Téglalap 10"/>
          <p:cNvSpPr/>
          <p:nvPr/>
        </p:nvSpPr>
        <p:spPr bwMode="auto">
          <a:xfrm rot="1751127">
            <a:off x="6000750" y="1214438"/>
            <a:ext cx="642938" cy="142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églalap 11"/>
          <p:cNvSpPr/>
          <p:nvPr/>
        </p:nvSpPr>
        <p:spPr bwMode="auto">
          <a:xfrm rot="1737621">
            <a:off x="5922963" y="1431925"/>
            <a:ext cx="642937" cy="142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Téglalap 12"/>
          <p:cNvSpPr/>
          <p:nvPr/>
        </p:nvSpPr>
        <p:spPr bwMode="auto">
          <a:xfrm rot="1726308">
            <a:off x="6786563" y="1428750"/>
            <a:ext cx="642937" cy="142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Téglalap 13"/>
          <p:cNvSpPr/>
          <p:nvPr/>
        </p:nvSpPr>
        <p:spPr bwMode="auto">
          <a:xfrm rot="1661229">
            <a:off x="6643688" y="1643063"/>
            <a:ext cx="642937" cy="142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Figure 3-1 part 2 of 2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61963"/>
            <a:ext cx="4572000" cy="624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 bwMode="auto">
          <a:xfrm>
            <a:off x="3571875" y="2786063"/>
            <a:ext cx="428625" cy="714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Téglalap 7"/>
          <p:cNvSpPr/>
          <p:nvPr/>
        </p:nvSpPr>
        <p:spPr bwMode="auto">
          <a:xfrm>
            <a:off x="3571875" y="2928938"/>
            <a:ext cx="428625" cy="714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Téglalap 8"/>
          <p:cNvSpPr/>
          <p:nvPr/>
        </p:nvSpPr>
        <p:spPr bwMode="auto">
          <a:xfrm>
            <a:off x="3571875" y="3071813"/>
            <a:ext cx="428625" cy="714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4143375" y="2714625"/>
            <a:ext cx="428625" cy="714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4143375" y="2857500"/>
            <a:ext cx="428625" cy="714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4143375" y="3000375"/>
            <a:ext cx="428625" cy="714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6" name="Text Box 2"/>
          <p:cNvSpPr txBox="1">
            <a:spLocks noChangeArrowheads="1"/>
          </p:cNvSpPr>
          <p:nvPr/>
        </p:nvSpPr>
        <p:spPr bwMode="auto">
          <a:xfrm>
            <a:off x="685800" y="3429000"/>
            <a:ext cx="79724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4800">
                <a:solidFill>
                  <a:srgbClr val="FFFF00"/>
                </a:solidFill>
              </a:rPr>
              <a:t>specificitás </a:t>
            </a:r>
            <a:r>
              <a:rPr lang="en-US" sz="4800">
                <a:solidFill>
                  <a:srgbClr val="FFFF00"/>
                </a:solidFill>
              </a:rPr>
              <a:t>=</a:t>
            </a:r>
            <a:r>
              <a:rPr lang="hu-HU" sz="4800">
                <a:solidFill>
                  <a:srgbClr val="FFFF00"/>
                </a:solidFill>
              </a:rPr>
              <a:t> antigénreceptorok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09600" y="304800"/>
            <a:ext cx="8223250" cy="6413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3600" b="1">
                <a:solidFill>
                  <a:srgbClr val="000066"/>
                </a:solidFill>
              </a:rPr>
              <a:t>Az immunválasz alapvető jellegzetességei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966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749300" y="2030413"/>
            <a:ext cx="1449388" cy="862012"/>
            <a:chOff x="472" y="1279"/>
            <a:chExt cx="913" cy="543"/>
          </a:xfrm>
        </p:grpSpPr>
        <p:sp>
          <p:nvSpPr>
            <p:cNvPr id="36937" name="Freeform 3"/>
            <p:cNvSpPr>
              <a:spLocks/>
            </p:cNvSpPr>
            <p:nvPr/>
          </p:nvSpPr>
          <p:spPr bwMode="auto">
            <a:xfrm>
              <a:off x="472" y="1279"/>
              <a:ext cx="913" cy="543"/>
            </a:xfrm>
            <a:custGeom>
              <a:avLst/>
              <a:gdLst>
                <a:gd name="T0" fmla="*/ 912 w 913"/>
                <a:gd name="T1" fmla="*/ 38 h 543"/>
                <a:gd name="T2" fmla="*/ 874 w 913"/>
                <a:gd name="T3" fmla="*/ 0 h 543"/>
                <a:gd name="T4" fmla="*/ 0 w 913"/>
                <a:gd name="T5" fmla="*/ 0 h 543"/>
                <a:gd name="T6" fmla="*/ 0 w 913"/>
                <a:gd name="T7" fmla="*/ 505 h 543"/>
                <a:gd name="T8" fmla="*/ 38 w 913"/>
                <a:gd name="T9" fmla="*/ 542 h 5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3"/>
                <a:gd name="T16" fmla="*/ 0 h 543"/>
                <a:gd name="T17" fmla="*/ 913 w 913"/>
                <a:gd name="T18" fmla="*/ 543 h 5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3" h="543">
                  <a:moveTo>
                    <a:pt x="912" y="38"/>
                  </a:moveTo>
                  <a:lnTo>
                    <a:pt x="874" y="0"/>
                  </a:lnTo>
                  <a:lnTo>
                    <a:pt x="0" y="0"/>
                  </a:lnTo>
                  <a:lnTo>
                    <a:pt x="0" y="505"/>
                  </a:lnTo>
                  <a:lnTo>
                    <a:pt x="38" y="542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938" name="Freeform 4"/>
            <p:cNvSpPr>
              <a:spLocks/>
            </p:cNvSpPr>
            <p:nvPr/>
          </p:nvSpPr>
          <p:spPr bwMode="auto">
            <a:xfrm>
              <a:off x="472" y="1279"/>
              <a:ext cx="39" cy="39"/>
            </a:xfrm>
            <a:custGeom>
              <a:avLst/>
              <a:gdLst>
                <a:gd name="T0" fmla="*/ 38 w 39"/>
                <a:gd name="T1" fmla="*/ 38 h 39"/>
                <a:gd name="T2" fmla="*/ 0 w 39"/>
                <a:gd name="T3" fmla="*/ 0 h 39"/>
                <a:gd name="T4" fmla="*/ 0 60000 65536"/>
                <a:gd name="T5" fmla="*/ 0 60000 65536"/>
                <a:gd name="T6" fmla="*/ 0 w 39"/>
                <a:gd name="T7" fmla="*/ 0 h 39"/>
                <a:gd name="T8" fmla="*/ 39 w 39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" h="39">
                  <a:moveTo>
                    <a:pt x="38" y="3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939" name="Freeform 5"/>
            <p:cNvSpPr>
              <a:spLocks/>
            </p:cNvSpPr>
            <p:nvPr/>
          </p:nvSpPr>
          <p:spPr bwMode="auto">
            <a:xfrm>
              <a:off x="510" y="1317"/>
              <a:ext cx="875" cy="505"/>
            </a:xfrm>
            <a:custGeom>
              <a:avLst/>
              <a:gdLst>
                <a:gd name="T0" fmla="*/ 0 w 875"/>
                <a:gd name="T1" fmla="*/ 504 h 505"/>
                <a:gd name="T2" fmla="*/ 0 w 875"/>
                <a:gd name="T3" fmla="*/ 0 h 505"/>
                <a:gd name="T4" fmla="*/ 874 w 875"/>
                <a:gd name="T5" fmla="*/ 0 h 505"/>
                <a:gd name="T6" fmla="*/ 874 w 875"/>
                <a:gd name="T7" fmla="*/ 504 h 505"/>
                <a:gd name="T8" fmla="*/ 0 w 875"/>
                <a:gd name="T9" fmla="*/ 504 h 5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5"/>
                <a:gd name="T16" fmla="*/ 0 h 505"/>
                <a:gd name="T17" fmla="*/ 875 w 875"/>
                <a:gd name="T18" fmla="*/ 505 h 5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5" h="505">
                  <a:moveTo>
                    <a:pt x="0" y="504"/>
                  </a:moveTo>
                  <a:lnTo>
                    <a:pt x="0" y="0"/>
                  </a:lnTo>
                  <a:lnTo>
                    <a:pt x="874" y="0"/>
                  </a:lnTo>
                  <a:lnTo>
                    <a:pt x="874" y="504"/>
                  </a:lnTo>
                  <a:lnTo>
                    <a:pt x="0" y="504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36867" name="Group 6"/>
          <p:cNvGrpSpPr>
            <a:grpSpLocks/>
          </p:cNvGrpSpPr>
          <p:nvPr/>
        </p:nvGrpSpPr>
        <p:grpSpPr bwMode="auto">
          <a:xfrm>
            <a:off x="804863" y="4597400"/>
            <a:ext cx="1450975" cy="863600"/>
            <a:chOff x="507" y="2896"/>
            <a:chExt cx="914" cy="544"/>
          </a:xfrm>
        </p:grpSpPr>
        <p:sp>
          <p:nvSpPr>
            <p:cNvPr id="36934" name="Freeform 7"/>
            <p:cNvSpPr>
              <a:spLocks/>
            </p:cNvSpPr>
            <p:nvPr/>
          </p:nvSpPr>
          <p:spPr bwMode="auto">
            <a:xfrm>
              <a:off x="507" y="2896"/>
              <a:ext cx="914" cy="544"/>
            </a:xfrm>
            <a:custGeom>
              <a:avLst/>
              <a:gdLst>
                <a:gd name="T0" fmla="*/ 913 w 914"/>
                <a:gd name="T1" fmla="*/ 38 h 544"/>
                <a:gd name="T2" fmla="*/ 874 w 914"/>
                <a:gd name="T3" fmla="*/ 0 h 544"/>
                <a:gd name="T4" fmla="*/ 0 w 914"/>
                <a:gd name="T5" fmla="*/ 0 h 544"/>
                <a:gd name="T6" fmla="*/ 0 w 914"/>
                <a:gd name="T7" fmla="*/ 505 h 544"/>
                <a:gd name="T8" fmla="*/ 39 w 914"/>
                <a:gd name="T9" fmla="*/ 543 h 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4"/>
                <a:gd name="T16" fmla="*/ 0 h 544"/>
                <a:gd name="T17" fmla="*/ 914 w 914"/>
                <a:gd name="T18" fmla="*/ 544 h 5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4" h="544">
                  <a:moveTo>
                    <a:pt x="913" y="38"/>
                  </a:moveTo>
                  <a:lnTo>
                    <a:pt x="874" y="0"/>
                  </a:lnTo>
                  <a:lnTo>
                    <a:pt x="0" y="0"/>
                  </a:lnTo>
                  <a:lnTo>
                    <a:pt x="0" y="505"/>
                  </a:lnTo>
                  <a:lnTo>
                    <a:pt x="39" y="543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935" name="Freeform 8"/>
            <p:cNvSpPr>
              <a:spLocks/>
            </p:cNvSpPr>
            <p:nvPr/>
          </p:nvSpPr>
          <p:spPr bwMode="auto">
            <a:xfrm>
              <a:off x="507" y="2896"/>
              <a:ext cx="40" cy="39"/>
            </a:xfrm>
            <a:custGeom>
              <a:avLst/>
              <a:gdLst>
                <a:gd name="T0" fmla="*/ 39 w 40"/>
                <a:gd name="T1" fmla="*/ 38 h 39"/>
                <a:gd name="T2" fmla="*/ 0 w 40"/>
                <a:gd name="T3" fmla="*/ 0 h 39"/>
                <a:gd name="T4" fmla="*/ 0 60000 65536"/>
                <a:gd name="T5" fmla="*/ 0 60000 65536"/>
                <a:gd name="T6" fmla="*/ 0 w 40"/>
                <a:gd name="T7" fmla="*/ 0 h 39"/>
                <a:gd name="T8" fmla="*/ 40 w 40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" h="39">
                  <a:moveTo>
                    <a:pt x="39" y="3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936" name="Freeform 9"/>
            <p:cNvSpPr>
              <a:spLocks/>
            </p:cNvSpPr>
            <p:nvPr/>
          </p:nvSpPr>
          <p:spPr bwMode="auto">
            <a:xfrm>
              <a:off x="546" y="2934"/>
              <a:ext cx="875" cy="506"/>
            </a:xfrm>
            <a:custGeom>
              <a:avLst/>
              <a:gdLst>
                <a:gd name="T0" fmla="*/ 0 w 875"/>
                <a:gd name="T1" fmla="*/ 505 h 506"/>
                <a:gd name="T2" fmla="*/ 0 w 875"/>
                <a:gd name="T3" fmla="*/ 0 h 506"/>
                <a:gd name="T4" fmla="*/ 874 w 875"/>
                <a:gd name="T5" fmla="*/ 0 h 506"/>
                <a:gd name="T6" fmla="*/ 874 w 875"/>
                <a:gd name="T7" fmla="*/ 505 h 506"/>
                <a:gd name="T8" fmla="*/ 0 w 875"/>
                <a:gd name="T9" fmla="*/ 505 h 5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5"/>
                <a:gd name="T16" fmla="*/ 0 h 506"/>
                <a:gd name="T17" fmla="*/ 875 w 875"/>
                <a:gd name="T18" fmla="*/ 506 h 5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5" h="506">
                  <a:moveTo>
                    <a:pt x="0" y="505"/>
                  </a:moveTo>
                  <a:lnTo>
                    <a:pt x="0" y="0"/>
                  </a:lnTo>
                  <a:lnTo>
                    <a:pt x="874" y="0"/>
                  </a:lnTo>
                  <a:lnTo>
                    <a:pt x="874" y="505"/>
                  </a:lnTo>
                  <a:lnTo>
                    <a:pt x="0" y="505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36868" name="Oval 10"/>
          <p:cNvSpPr>
            <a:spLocks noChangeArrowheads="1"/>
          </p:cNvSpPr>
          <p:nvPr/>
        </p:nvSpPr>
        <p:spPr bwMode="auto">
          <a:xfrm>
            <a:off x="1219200" y="4302125"/>
            <a:ext cx="336550" cy="6143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Freeform 11"/>
          <p:cNvSpPr>
            <a:spLocks/>
          </p:cNvSpPr>
          <p:nvPr/>
        </p:nvSpPr>
        <p:spPr bwMode="auto">
          <a:xfrm>
            <a:off x="2725738" y="998538"/>
            <a:ext cx="53975" cy="4983162"/>
          </a:xfrm>
          <a:custGeom>
            <a:avLst/>
            <a:gdLst>
              <a:gd name="T0" fmla="*/ 0 w 34"/>
              <a:gd name="T1" fmla="*/ 0 h 3139"/>
              <a:gd name="T2" fmla="*/ 0 w 34"/>
              <a:gd name="T3" fmla="*/ 2147483647 h 3139"/>
              <a:gd name="T4" fmla="*/ 2147483647 w 34"/>
              <a:gd name="T5" fmla="*/ 2147483647 h 3139"/>
              <a:gd name="T6" fmla="*/ 2147483647 w 34"/>
              <a:gd name="T7" fmla="*/ 0 h 3139"/>
              <a:gd name="T8" fmla="*/ 0 w 34"/>
              <a:gd name="T9" fmla="*/ 0 h 3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3139"/>
              <a:gd name="T17" fmla="*/ 34 w 34"/>
              <a:gd name="T18" fmla="*/ 3139 h 3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3139">
                <a:moveTo>
                  <a:pt x="0" y="0"/>
                </a:moveTo>
                <a:lnTo>
                  <a:pt x="0" y="3138"/>
                </a:lnTo>
                <a:lnTo>
                  <a:pt x="33" y="3138"/>
                </a:lnTo>
                <a:lnTo>
                  <a:pt x="33" y="0"/>
                </a:lnTo>
                <a:lnTo>
                  <a:pt x="0" y="0"/>
                </a:lnTo>
              </a:path>
            </a:pathLst>
          </a:cu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870" name="Oval 12"/>
          <p:cNvSpPr>
            <a:spLocks noChangeArrowheads="1"/>
          </p:cNvSpPr>
          <p:nvPr/>
        </p:nvSpPr>
        <p:spPr bwMode="auto">
          <a:xfrm>
            <a:off x="1274763" y="504825"/>
            <a:ext cx="336550" cy="6143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Freeform 13"/>
          <p:cNvSpPr>
            <a:spLocks/>
          </p:cNvSpPr>
          <p:nvPr/>
        </p:nvSpPr>
        <p:spPr bwMode="auto">
          <a:xfrm>
            <a:off x="1393825" y="1382713"/>
            <a:ext cx="53975" cy="352425"/>
          </a:xfrm>
          <a:custGeom>
            <a:avLst/>
            <a:gdLst>
              <a:gd name="T0" fmla="*/ 2147483647 w 34"/>
              <a:gd name="T1" fmla="*/ 2147483647 h 222"/>
              <a:gd name="T2" fmla="*/ 2147483647 w 34"/>
              <a:gd name="T3" fmla="*/ 2147483647 h 222"/>
              <a:gd name="T4" fmla="*/ 2147483647 w 34"/>
              <a:gd name="T5" fmla="*/ 2147483647 h 222"/>
              <a:gd name="T6" fmla="*/ 2147483647 w 34"/>
              <a:gd name="T7" fmla="*/ 0 h 222"/>
              <a:gd name="T8" fmla="*/ 2147483647 w 34"/>
              <a:gd name="T9" fmla="*/ 0 h 222"/>
              <a:gd name="T10" fmla="*/ 2147483647 w 34"/>
              <a:gd name="T11" fmla="*/ 2147483647 h 222"/>
              <a:gd name="T12" fmla="*/ 0 w 34"/>
              <a:gd name="T13" fmla="*/ 2147483647 h 222"/>
              <a:gd name="T14" fmla="*/ 2147483647 w 34"/>
              <a:gd name="T15" fmla="*/ 2147483647 h 2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"/>
              <a:gd name="T25" fmla="*/ 0 h 222"/>
              <a:gd name="T26" fmla="*/ 34 w 34"/>
              <a:gd name="T27" fmla="*/ 222 h 2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" h="222">
                <a:moveTo>
                  <a:pt x="17" y="221"/>
                </a:moveTo>
                <a:lnTo>
                  <a:pt x="33" y="189"/>
                </a:lnTo>
                <a:lnTo>
                  <a:pt x="22" y="189"/>
                </a:lnTo>
                <a:lnTo>
                  <a:pt x="22" y="0"/>
                </a:lnTo>
                <a:lnTo>
                  <a:pt x="11" y="0"/>
                </a:lnTo>
                <a:lnTo>
                  <a:pt x="11" y="189"/>
                </a:lnTo>
                <a:lnTo>
                  <a:pt x="0" y="189"/>
                </a:lnTo>
                <a:lnTo>
                  <a:pt x="17" y="221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872" name="Freeform 14"/>
          <p:cNvSpPr>
            <a:spLocks/>
          </p:cNvSpPr>
          <p:nvPr/>
        </p:nvSpPr>
        <p:spPr bwMode="auto">
          <a:xfrm>
            <a:off x="1382713" y="3676650"/>
            <a:ext cx="53975" cy="363538"/>
          </a:xfrm>
          <a:custGeom>
            <a:avLst/>
            <a:gdLst>
              <a:gd name="T0" fmla="*/ 2147483647 w 34"/>
              <a:gd name="T1" fmla="*/ 2147483647 h 229"/>
              <a:gd name="T2" fmla="*/ 2147483647 w 34"/>
              <a:gd name="T3" fmla="*/ 2147483647 h 229"/>
              <a:gd name="T4" fmla="*/ 2147483647 w 34"/>
              <a:gd name="T5" fmla="*/ 2147483647 h 229"/>
              <a:gd name="T6" fmla="*/ 2147483647 w 34"/>
              <a:gd name="T7" fmla="*/ 0 h 229"/>
              <a:gd name="T8" fmla="*/ 2147483647 w 34"/>
              <a:gd name="T9" fmla="*/ 0 h 229"/>
              <a:gd name="T10" fmla="*/ 2147483647 w 34"/>
              <a:gd name="T11" fmla="*/ 2147483647 h 229"/>
              <a:gd name="T12" fmla="*/ 0 w 34"/>
              <a:gd name="T13" fmla="*/ 2147483647 h 229"/>
              <a:gd name="T14" fmla="*/ 2147483647 w 34"/>
              <a:gd name="T15" fmla="*/ 2147483647 h 2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"/>
              <a:gd name="T25" fmla="*/ 0 h 229"/>
              <a:gd name="T26" fmla="*/ 34 w 34"/>
              <a:gd name="T27" fmla="*/ 229 h 2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" h="229">
                <a:moveTo>
                  <a:pt x="17" y="228"/>
                </a:moveTo>
                <a:lnTo>
                  <a:pt x="33" y="196"/>
                </a:lnTo>
                <a:lnTo>
                  <a:pt x="22" y="196"/>
                </a:lnTo>
                <a:lnTo>
                  <a:pt x="22" y="0"/>
                </a:lnTo>
                <a:lnTo>
                  <a:pt x="11" y="0"/>
                </a:lnTo>
                <a:lnTo>
                  <a:pt x="11" y="196"/>
                </a:lnTo>
                <a:lnTo>
                  <a:pt x="0" y="196"/>
                </a:lnTo>
                <a:lnTo>
                  <a:pt x="17" y="228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873" name="Text Box 15"/>
          <p:cNvSpPr txBox="1">
            <a:spLocks noChangeArrowheads="1"/>
          </p:cNvSpPr>
          <p:nvPr/>
        </p:nvSpPr>
        <p:spPr bwMode="auto">
          <a:xfrm>
            <a:off x="1476375" y="3397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antigén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6874" name="Text Box 16"/>
          <p:cNvSpPr txBox="1">
            <a:spLocks noChangeArrowheads="1"/>
          </p:cNvSpPr>
          <p:nvPr/>
        </p:nvSpPr>
        <p:spPr bwMode="auto">
          <a:xfrm>
            <a:off x="2282825" y="6548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36875" name="Text Box 17"/>
          <p:cNvSpPr txBox="1">
            <a:spLocks noChangeArrowheads="1"/>
          </p:cNvSpPr>
          <p:nvPr/>
        </p:nvSpPr>
        <p:spPr bwMode="auto">
          <a:xfrm>
            <a:off x="7518400" y="65817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36876" name="Freeform 18"/>
          <p:cNvSpPr>
            <a:spLocks/>
          </p:cNvSpPr>
          <p:nvPr/>
        </p:nvSpPr>
        <p:spPr bwMode="auto">
          <a:xfrm>
            <a:off x="1174750" y="4630738"/>
            <a:ext cx="446088" cy="452437"/>
          </a:xfrm>
          <a:custGeom>
            <a:avLst/>
            <a:gdLst>
              <a:gd name="T0" fmla="*/ 0 w 281"/>
              <a:gd name="T1" fmla="*/ 2147483647 h 285"/>
              <a:gd name="T2" fmla="*/ 0 w 281"/>
              <a:gd name="T3" fmla="*/ 2147483647 h 285"/>
              <a:gd name="T4" fmla="*/ 0 w 281"/>
              <a:gd name="T5" fmla="*/ 2147483647 h 285"/>
              <a:gd name="T6" fmla="*/ 2147483647 w 281"/>
              <a:gd name="T7" fmla="*/ 2147483647 h 285"/>
              <a:gd name="T8" fmla="*/ 2147483647 w 281"/>
              <a:gd name="T9" fmla="*/ 2147483647 h 285"/>
              <a:gd name="T10" fmla="*/ 2147483647 w 281"/>
              <a:gd name="T11" fmla="*/ 2147483647 h 285"/>
              <a:gd name="T12" fmla="*/ 2147483647 w 281"/>
              <a:gd name="T13" fmla="*/ 2147483647 h 285"/>
              <a:gd name="T14" fmla="*/ 2147483647 w 281"/>
              <a:gd name="T15" fmla="*/ 2147483647 h 285"/>
              <a:gd name="T16" fmla="*/ 2147483647 w 281"/>
              <a:gd name="T17" fmla="*/ 2147483647 h 285"/>
              <a:gd name="T18" fmla="*/ 2147483647 w 281"/>
              <a:gd name="T19" fmla="*/ 2147483647 h 285"/>
              <a:gd name="T20" fmla="*/ 2147483647 w 281"/>
              <a:gd name="T21" fmla="*/ 2147483647 h 285"/>
              <a:gd name="T22" fmla="*/ 2147483647 w 281"/>
              <a:gd name="T23" fmla="*/ 2147483647 h 285"/>
              <a:gd name="T24" fmla="*/ 2147483647 w 281"/>
              <a:gd name="T25" fmla="*/ 2147483647 h 285"/>
              <a:gd name="T26" fmla="*/ 2147483647 w 281"/>
              <a:gd name="T27" fmla="*/ 2147483647 h 285"/>
              <a:gd name="T28" fmla="*/ 2147483647 w 281"/>
              <a:gd name="T29" fmla="*/ 2147483647 h 285"/>
              <a:gd name="T30" fmla="*/ 2147483647 w 281"/>
              <a:gd name="T31" fmla="*/ 2147483647 h 285"/>
              <a:gd name="T32" fmla="*/ 2147483647 w 281"/>
              <a:gd name="T33" fmla="*/ 2147483647 h 285"/>
              <a:gd name="T34" fmla="*/ 2147483647 w 281"/>
              <a:gd name="T35" fmla="*/ 2147483647 h 285"/>
              <a:gd name="T36" fmla="*/ 2147483647 w 281"/>
              <a:gd name="T37" fmla="*/ 2147483647 h 285"/>
              <a:gd name="T38" fmla="*/ 2147483647 w 281"/>
              <a:gd name="T39" fmla="*/ 2147483647 h 285"/>
              <a:gd name="T40" fmla="*/ 2147483647 w 281"/>
              <a:gd name="T41" fmla="*/ 2147483647 h 285"/>
              <a:gd name="T42" fmla="*/ 2147483647 w 281"/>
              <a:gd name="T43" fmla="*/ 2147483647 h 285"/>
              <a:gd name="T44" fmla="*/ 2147483647 w 281"/>
              <a:gd name="T45" fmla="*/ 2147483647 h 285"/>
              <a:gd name="T46" fmla="*/ 2147483647 w 281"/>
              <a:gd name="T47" fmla="*/ 2147483647 h 285"/>
              <a:gd name="T48" fmla="*/ 2147483647 w 281"/>
              <a:gd name="T49" fmla="*/ 2147483647 h 285"/>
              <a:gd name="T50" fmla="*/ 2147483647 w 281"/>
              <a:gd name="T51" fmla="*/ 2147483647 h 285"/>
              <a:gd name="T52" fmla="*/ 2147483647 w 281"/>
              <a:gd name="T53" fmla="*/ 2147483647 h 285"/>
              <a:gd name="T54" fmla="*/ 2147483647 w 281"/>
              <a:gd name="T55" fmla="*/ 2147483647 h 285"/>
              <a:gd name="T56" fmla="*/ 2147483647 w 281"/>
              <a:gd name="T57" fmla="*/ 2147483647 h 285"/>
              <a:gd name="T58" fmla="*/ 2147483647 w 281"/>
              <a:gd name="T59" fmla="*/ 2147483647 h 285"/>
              <a:gd name="T60" fmla="*/ 2147483647 w 281"/>
              <a:gd name="T61" fmla="*/ 2147483647 h 285"/>
              <a:gd name="T62" fmla="*/ 2147483647 w 281"/>
              <a:gd name="T63" fmla="*/ 2147483647 h 285"/>
              <a:gd name="T64" fmla="*/ 2147483647 w 281"/>
              <a:gd name="T65" fmla="*/ 2147483647 h 285"/>
              <a:gd name="T66" fmla="*/ 2147483647 w 281"/>
              <a:gd name="T67" fmla="*/ 2147483647 h 285"/>
              <a:gd name="T68" fmla="*/ 2147483647 w 281"/>
              <a:gd name="T69" fmla="*/ 2147483647 h 285"/>
              <a:gd name="T70" fmla="*/ 2147483647 w 281"/>
              <a:gd name="T71" fmla="*/ 2147483647 h 285"/>
              <a:gd name="T72" fmla="*/ 2147483647 w 281"/>
              <a:gd name="T73" fmla="*/ 2147483647 h 285"/>
              <a:gd name="T74" fmla="*/ 2147483647 w 281"/>
              <a:gd name="T75" fmla="*/ 2147483647 h 285"/>
              <a:gd name="T76" fmla="*/ 2147483647 w 281"/>
              <a:gd name="T77" fmla="*/ 2147483647 h 285"/>
              <a:gd name="T78" fmla="*/ 2147483647 w 281"/>
              <a:gd name="T79" fmla="*/ 2147483647 h 285"/>
              <a:gd name="T80" fmla="*/ 2147483647 w 281"/>
              <a:gd name="T81" fmla="*/ 2147483647 h 285"/>
              <a:gd name="T82" fmla="*/ 2147483647 w 281"/>
              <a:gd name="T83" fmla="*/ 2147483647 h 285"/>
              <a:gd name="T84" fmla="*/ 2147483647 w 281"/>
              <a:gd name="T85" fmla="*/ 2147483647 h 285"/>
              <a:gd name="T86" fmla="*/ 2147483647 w 281"/>
              <a:gd name="T87" fmla="*/ 2147483647 h 285"/>
              <a:gd name="T88" fmla="*/ 2147483647 w 281"/>
              <a:gd name="T89" fmla="*/ 2147483647 h 285"/>
              <a:gd name="T90" fmla="*/ 2147483647 w 281"/>
              <a:gd name="T91" fmla="*/ 2147483647 h 285"/>
              <a:gd name="T92" fmla="*/ 2147483647 w 281"/>
              <a:gd name="T93" fmla="*/ 2147483647 h 285"/>
              <a:gd name="T94" fmla="*/ 2147483647 w 281"/>
              <a:gd name="T95" fmla="*/ 2147483647 h 285"/>
              <a:gd name="T96" fmla="*/ 2147483647 w 281"/>
              <a:gd name="T97" fmla="*/ 2147483647 h 285"/>
              <a:gd name="T98" fmla="*/ 2147483647 w 281"/>
              <a:gd name="T99" fmla="*/ 0 h 285"/>
              <a:gd name="T100" fmla="*/ 2147483647 w 281"/>
              <a:gd name="T101" fmla="*/ 0 h 28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81"/>
              <a:gd name="T154" fmla="*/ 0 h 285"/>
              <a:gd name="T155" fmla="*/ 281 w 281"/>
              <a:gd name="T156" fmla="*/ 285 h 28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81" h="285">
                <a:moveTo>
                  <a:pt x="0" y="15"/>
                </a:moveTo>
                <a:lnTo>
                  <a:pt x="0" y="15"/>
                </a:lnTo>
                <a:lnTo>
                  <a:pt x="0" y="16"/>
                </a:lnTo>
                <a:lnTo>
                  <a:pt x="0" y="18"/>
                </a:lnTo>
                <a:lnTo>
                  <a:pt x="0" y="21"/>
                </a:lnTo>
                <a:lnTo>
                  <a:pt x="1" y="25"/>
                </a:lnTo>
                <a:lnTo>
                  <a:pt x="1" y="29"/>
                </a:lnTo>
                <a:lnTo>
                  <a:pt x="2" y="35"/>
                </a:lnTo>
                <a:lnTo>
                  <a:pt x="3" y="42"/>
                </a:lnTo>
                <a:lnTo>
                  <a:pt x="4" y="49"/>
                </a:lnTo>
                <a:lnTo>
                  <a:pt x="4" y="57"/>
                </a:lnTo>
                <a:lnTo>
                  <a:pt x="6" y="68"/>
                </a:lnTo>
                <a:lnTo>
                  <a:pt x="7" y="79"/>
                </a:lnTo>
                <a:lnTo>
                  <a:pt x="8" y="93"/>
                </a:lnTo>
                <a:lnTo>
                  <a:pt x="10" y="108"/>
                </a:lnTo>
                <a:lnTo>
                  <a:pt x="12" y="124"/>
                </a:lnTo>
                <a:lnTo>
                  <a:pt x="13" y="142"/>
                </a:lnTo>
                <a:lnTo>
                  <a:pt x="15" y="160"/>
                </a:lnTo>
                <a:lnTo>
                  <a:pt x="17" y="177"/>
                </a:lnTo>
                <a:lnTo>
                  <a:pt x="20" y="193"/>
                </a:lnTo>
                <a:lnTo>
                  <a:pt x="22" y="207"/>
                </a:lnTo>
                <a:lnTo>
                  <a:pt x="26" y="219"/>
                </a:lnTo>
                <a:lnTo>
                  <a:pt x="30" y="231"/>
                </a:lnTo>
                <a:lnTo>
                  <a:pt x="34" y="241"/>
                </a:lnTo>
                <a:lnTo>
                  <a:pt x="38" y="249"/>
                </a:lnTo>
                <a:lnTo>
                  <a:pt x="42" y="258"/>
                </a:lnTo>
                <a:lnTo>
                  <a:pt x="47" y="265"/>
                </a:lnTo>
                <a:lnTo>
                  <a:pt x="52" y="272"/>
                </a:lnTo>
                <a:lnTo>
                  <a:pt x="57" y="277"/>
                </a:lnTo>
                <a:lnTo>
                  <a:pt x="62" y="281"/>
                </a:lnTo>
                <a:lnTo>
                  <a:pt x="68" y="283"/>
                </a:lnTo>
                <a:lnTo>
                  <a:pt x="74" y="284"/>
                </a:lnTo>
                <a:lnTo>
                  <a:pt x="80" y="284"/>
                </a:lnTo>
                <a:lnTo>
                  <a:pt x="86" y="284"/>
                </a:lnTo>
                <a:lnTo>
                  <a:pt x="93" y="284"/>
                </a:lnTo>
                <a:lnTo>
                  <a:pt x="100" y="284"/>
                </a:lnTo>
                <a:lnTo>
                  <a:pt x="107" y="284"/>
                </a:lnTo>
                <a:lnTo>
                  <a:pt x="115" y="284"/>
                </a:lnTo>
                <a:lnTo>
                  <a:pt x="123" y="284"/>
                </a:lnTo>
                <a:lnTo>
                  <a:pt x="131" y="284"/>
                </a:lnTo>
                <a:lnTo>
                  <a:pt x="140" y="284"/>
                </a:lnTo>
                <a:lnTo>
                  <a:pt x="149" y="284"/>
                </a:lnTo>
                <a:lnTo>
                  <a:pt x="157" y="284"/>
                </a:lnTo>
                <a:lnTo>
                  <a:pt x="165" y="284"/>
                </a:lnTo>
                <a:lnTo>
                  <a:pt x="172" y="283"/>
                </a:lnTo>
                <a:lnTo>
                  <a:pt x="178" y="282"/>
                </a:lnTo>
                <a:lnTo>
                  <a:pt x="184" y="281"/>
                </a:lnTo>
                <a:lnTo>
                  <a:pt x="188" y="279"/>
                </a:lnTo>
                <a:lnTo>
                  <a:pt x="193" y="277"/>
                </a:lnTo>
                <a:lnTo>
                  <a:pt x="197" y="275"/>
                </a:lnTo>
                <a:lnTo>
                  <a:pt x="201" y="273"/>
                </a:lnTo>
                <a:lnTo>
                  <a:pt x="205" y="271"/>
                </a:lnTo>
                <a:lnTo>
                  <a:pt x="208" y="269"/>
                </a:lnTo>
                <a:lnTo>
                  <a:pt x="210" y="266"/>
                </a:lnTo>
                <a:lnTo>
                  <a:pt x="212" y="263"/>
                </a:lnTo>
                <a:lnTo>
                  <a:pt x="213" y="260"/>
                </a:lnTo>
                <a:lnTo>
                  <a:pt x="214" y="257"/>
                </a:lnTo>
                <a:lnTo>
                  <a:pt x="215" y="253"/>
                </a:lnTo>
                <a:lnTo>
                  <a:pt x="216" y="249"/>
                </a:lnTo>
                <a:lnTo>
                  <a:pt x="218" y="246"/>
                </a:lnTo>
                <a:lnTo>
                  <a:pt x="219" y="242"/>
                </a:lnTo>
                <a:lnTo>
                  <a:pt x="221" y="238"/>
                </a:lnTo>
                <a:lnTo>
                  <a:pt x="223" y="234"/>
                </a:lnTo>
                <a:lnTo>
                  <a:pt x="226" y="230"/>
                </a:lnTo>
                <a:lnTo>
                  <a:pt x="228" y="225"/>
                </a:lnTo>
                <a:lnTo>
                  <a:pt x="231" y="221"/>
                </a:lnTo>
                <a:lnTo>
                  <a:pt x="233" y="217"/>
                </a:lnTo>
                <a:lnTo>
                  <a:pt x="236" y="212"/>
                </a:lnTo>
                <a:lnTo>
                  <a:pt x="238" y="208"/>
                </a:lnTo>
                <a:lnTo>
                  <a:pt x="239" y="204"/>
                </a:lnTo>
                <a:lnTo>
                  <a:pt x="240" y="199"/>
                </a:lnTo>
                <a:lnTo>
                  <a:pt x="241" y="195"/>
                </a:lnTo>
                <a:lnTo>
                  <a:pt x="242" y="191"/>
                </a:lnTo>
                <a:lnTo>
                  <a:pt x="243" y="187"/>
                </a:lnTo>
                <a:lnTo>
                  <a:pt x="244" y="182"/>
                </a:lnTo>
                <a:lnTo>
                  <a:pt x="246" y="177"/>
                </a:lnTo>
                <a:lnTo>
                  <a:pt x="247" y="171"/>
                </a:lnTo>
                <a:lnTo>
                  <a:pt x="249" y="165"/>
                </a:lnTo>
                <a:lnTo>
                  <a:pt x="251" y="159"/>
                </a:lnTo>
                <a:lnTo>
                  <a:pt x="254" y="153"/>
                </a:lnTo>
                <a:lnTo>
                  <a:pt x="256" y="146"/>
                </a:lnTo>
                <a:lnTo>
                  <a:pt x="259" y="139"/>
                </a:lnTo>
                <a:lnTo>
                  <a:pt x="261" y="133"/>
                </a:lnTo>
                <a:lnTo>
                  <a:pt x="263" y="127"/>
                </a:lnTo>
                <a:lnTo>
                  <a:pt x="264" y="123"/>
                </a:lnTo>
                <a:lnTo>
                  <a:pt x="266" y="119"/>
                </a:lnTo>
                <a:lnTo>
                  <a:pt x="266" y="116"/>
                </a:lnTo>
                <a:lnTo>
                  <a:pt x="266" y="113"/>
                </a:lnTo>
                <a:lnTo>
                  <a:pt x="266" y="111"/>
                </a:lnTo>
                <a:lnTo>
                  <a:pt x="266" y="109"/>
                </a:lnTo>
                <a:lnTo>
                  <a:pt x="266" y="107"/>
                </a:lnTo>
                <a:lnTo>
                  <a:pt x="266" y="104"/>
                </a:lnTo>
                <a:lnTo>
                  <a:pt x="266" y="100"/>
                </a:lnTo>
                <a:lnTo>
                  <a:pt x="266" y="95"/>
                </a:lnTo>
                <a:lnTo>
                  <a:pt x="266" y="90"/>
                </a:lnTo>
                <a:lnTo>
                  <a:pt x="266" y="84"/>
                </a:lnTo>
                <a:lnTo>
                  <a:pt x="266" y="77"/>
                </a:lnTo>
                <a:lnTo>
                  <a:pt x="266" y="70"/>
                </a:lnTo>
                <a:lnTo>
                  <a:pt x="267" y="63"/>
                </a:lnTo>
                <a:lnTo>
                  <a:pt x="267" y="58"/>
                </a:lnTo>
                <a:lnTo>
                  <a:pt x="267" y="53"/>
                </a:lnTo>
                <a:lnTo>
                  <a:pt x="268" y="49"/>
                </a:lnTo>
                <a:lnTo>
                  <a:pt x="269" y="45"/>
                </a:lnTo>
                <a:lnTo>
                  <a:pt x="270" y="41"/>
                </a:lnTo>
                <a:lnTo>
                  <a:pt x="270" y="39"/>
                </a:lnTo>
                <a:lnTo>
                  <a:pt x="271" y="36"/>
                </a:lnTo>
                <a:lnTo>
                  <a:pt x="272" y="34"/>
                </a:lnTo>
                <a:lnTo>
                  <a:pt x="273" y="31"/>
                </a:lnTo>
                <a:lnTo>
                  <a:pt x="273" y="29"/>
                </a:lnTo>
                <a:lnTo>
                  <a:pt x="274" y="27"/>
                </a:lnTo>
                <a:lnTo>
                  <a:pt x="274" y="25"/>
                </a:lnTo>
                <a:lnTo>
                  <a:pt x="274" y="23"/>
                </a:lnTo>
                <a:lnTo>
                  <a:pt x="274" y="21"/>
                </a:lnTo>
                <a:lnTo>
                  <a:pt x="274" y="20"/>
                </a:lnTo>
                <a:lnTo>
                  <a:pt x="274" y="18"/>
                </a:lnTo>
                <a:lnTo>
                  <a:pt x="274" y="16"/>
                </a:lnTo>
                <a:lnTo>
                  <a:pt x="275" y="15"/>
                </a:lnTo>
                <a:lnTo>
                  <a:pt x="275" y="13"/>
                </a:lnTo>
                <a:lnTo>
                  <a:pt x="276" y="11"/>
                </a:lnTo>
                <a:lnTo>
                  <a:pt x="277" y="9"/>
                </a:lnTo>
                <a:lnTo>
                  <a:pt x="278" y="8"/>
                </a:lnTo>
                <a:lnTo>
                  <a:pt x="278" y="6"/>
                </a:lnTo>
                <a:lnTo>
                  <a:pt x="279" y="4"/>
                </a:lnTo>
                <a:lnTo>
                  <a:pt x="280" y="3"/>
                </a:lnTo>
                <a:lnTo>
                  <a:pt x="280" y="2"/>
                </a:lnTo>
                <a:lnTo>
                  <a:pt x="280" y="1"/>
                </a:lnTo>
                <a:lnTo>
                  <a:pt x="280" y="0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877" name="Text Box 19"/>
          <p:cNvSpPr txBox="1">
            <a:spLocks noChangeArrowheads="1"/>
          </p:cNvSpPr>
          <p:nvPr/>
        </p:nvSpPr>
        <p:spPr bwMode="auto">
          <a:xfrm>
            <a:off x="4676775" y="55626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6878" name="Text Box 20"/>
          <p:cNvSpPr txBox="1">
            <a:spLocks noChangeArrowheads="1"/>
          </p:cNvSpPr>
          <p:nvPr/>
        </p:nvSpPr>
        <p:spPr bwMode="auto">
          <a:xfrm>
            <a:off x="4038600" y="16573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6879" name="Text Box 21"/>
          <p:cNvSpPr txBox="1">
            <a:spLocks noChangeArrowheads="1"/>
          </p:cNvSpPr>
          <p:nvPr/>
        </p:nvSpPr>
        <p:spPr bwMode="auto">
          <a:xfrm>
            <a:off x="7731125" y="44450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6880" name="Text Box 22"/>
          <p:cNvSpPr txBox="1">
            <a:spLocks noChangeArrowheads="1"/>
          </p:cNvSpPr>
          <p:nvPr/>
        </p:nvSpPr>
        <p:spPr bwMode="auto">
          <a:xfrm>
            <a:off x="7294563" y="47958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2400">
              <a:solidFill>
                <a:schemeClr val="tx2"/>
              </a:solidFill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032125" y="1854200"/>
            <a:ext cx="5432425" cy="4495800"/>
            <a:chOff x="1910" y="1168"/>
            <a:chExt cx="3422" cy="2832"/>
          </a:xfrm>
        </p:grpSpPr>
        <p:grpSp>
          <p:nvGrpSpPr>
            <p:cNvPr id="36894" name="Group 24"/>
            <p:cNvGrpSpPr>
              <a:grpSpLocks/>
            </p:cNvGrpSpPr>
            <p:nvPr/>
          </p:nvGrpSpPr>
          <p:grpSpPr bwMode="auto">
            <a:xfrm>
              <a:off x="1910" y="1168"/>
              <a:ext cx="3422" cy="2832"/>
              <a:chOff x="1910" y="1168"/>
              <a:chExt cx="3422" cy="2832"/>
            </a:xfrm>
          </p:grpSpPr>
          <p:grpSp>
            <p:nvGrpSpPr>
              <p:cNvPr id="36896" name="Group 25"/>
              <p:cNvGrpSpPr>
                <a:grpSpLocks/>
              </p:cNvGrpSpPr>
              <p:nvPr/>
            </p:nvGrpSpPr>
            <p:grpSpPr bwMode="auto">
              <a:xfrm>
                <a:off x="2121" y="1970"/>
                <a:ext cx="914" cy="543"/>
                <a:chOff x="2121" y="1970"/>
                <a:chExt cx="914" cy="543"/>
              </a:xfrm>
            </p:grpSpPr>
            <p:sp>
              <p:nvSpPr>
                <p:cNvPr id="36931" name="Freeform 26"/>
                <p:cNvSpPr>
                  <a:spLocks/>
                </p:cNvSpPr>
                <p:nvPr/>
              </p:nvSpPr>
              <p:spPr bwMode="auto">
                <a:xfrm>
                  <a:off x="2121" y="1970"/>
                  <a:ext cx="914" cy="543"/>
                </a:xfrm>
                <a:custGeom>
                  <a:avLst/>
                  <a:gdLst>
                    <a:gd name="T0" fmla="*/ 913 w 914"/>
                    <a:gd name="T1" fmla="*/ 38 h 543"/>
                    <a:gd name="T2" fmla="*/ 874 w 914"/>
                    <a:gd name="T3" fmla="*/ 0 h 543"/>
                    <a:gd name="T4" fmla="*/ 0 w 914"/>
                    <a:gd name="T5" fmla="*/ 0 h 543"/>
                    <a:gd name="T6" fmla="*/ 0 w 914"/>
                    <a:gd name="T7" fmla="*/ 505 h 543"/>
                    <a:gd name="T8" fmla="*/ 39 w 914"/>
                    <a:gd name="T9" fmla="*/ 542 h 5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14"/>
                    <a:gd name="T16" fmla="*/ 0 h 543"/>
                    <a:gd name="T17" fmla="*/ 914 w 914"/>
                    <a:gd name="T18" fmla="*/ 543 h 5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14" h="543">
                      <a:moveTo>
                        <a:pt x="913" y="38"/>
                      </a:moveTo>
                      <a:lnTo>
                        <a:pt x="874" y="0"/>
                      </a:lnTo>
                      <a:lnTo>
                        <a:pt x="0" y="0"/>
                      </a:lnTo>
                      <a:lnTo>
                        <a:pt x="0" y="505"/>
                      </a:lnTo>
                      <a:lnTo>
                        <a:pt x="39" y="542"/>
                      </a:lnTo>
                    </a:path>
                  </a:pathLst>
                </a:cu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932" name="Freeform 27"/>
                <p:cNvSpPr>
                  <a:spLocks/>
                </p:cNvSpPr>
                <p:nvPr/>
              </p:nvSpPr>
              <p:spPr bwMode="auto">
                <a:xfrm>
                  <a:off x="2121" y="1970"/>
                  <a:ext cx="40" cy="39"/>
                </a:xfrm>
                <a:custGeom>
                  <a:avLst/>
                  <a:gdLst>
                    <a:gd name="T0" fmla="*/ 39 w 40"/>
                    <a:gd name="T1" fmla="*/ 38 h 39"/>
                    <a:gd name="T2" fmla="*/ 0 w 40"/>
                    <a:gd name="T3" fmla="*/ 0 h 39"/>
                    <a:gd name="T4" fmla="*/ 0 60000 65536"/>
                    <a:gd name="T5" fmla="*/ 0 60000 65536"/>
                    <a:gd name="T6" fmla="*/ 0 w 40"/>
                    <a:gd name="T7" fmla="*/ 0 h 39"/>
                    <a:gd name="T8" fmla="*/ 40 w 40"/>
                    <a:gd name="T9" fmla="*/ 39 h 3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0" h="39">
                      <a:moveTo>
                        <a:pt x="39" y="3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933" name="Freeform 28"/>
                <p:cNvSpPr>
                  <a:spLocks/>
                </p:cNvSpPr>
                <p:nvPr/>
              </p:nvSpPr>
              <p:spPr bwMode="auto">
                <a:xfrm>
                  <a:off x="2160" y="2008"/>
                  <a:ext cx="875" cy="505"/>
                </a:xfrm>
                <a:custGeom>
                  <a:avLst/>
                  <a:gdLst>
                    <a:gd name="T0" fmla="*/ 0 w 875"/>
                    <a:gd name="T1" fmla="*/ 504 h 505"/>
                    <a:gd name="T2" fmla="*/ 0 w 875"/>
                    <a:gd name="T3" fmla="*/ 0 h 505"/>
                    <a:gd name="T4" fmla="*/ 874 w 875"/>
                    <a:gd name="T5" fmla="*/ 0 h 505"/>
                    <a:gd name="T6" fmla="*/ 874 w 875"/>
                    <a:gd name="T7" fmla="*/ 504 h 505"/>
                    <a:gd name="T8" fmla="*/ 0 w 875"/>
                    <a:gd name="T9" fmla="*/ 504 h 5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75"/>
                    <a:gd name="T16" fmla="*/ 0 h 505"/>
                    <a:gd name="T17" fmla="*/ 875 w 875"/>
                    <a:gd name="T18" fmla="*/ 505 h 5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75" h="505">
                      <a:moveTo>
                        <a:pt x="0" y="504"/>
                      </a:moveTo>
                      <a:lnTo>
                        <a:pt x="0" y="0"/>
                      </a:lnTo>
                      <a:lnTo>
                        <a:pt x="874" y="0"/>
                      </a:lnTo>
                      <a:lnTo>
                        <a:pt x="874" y="504"/>
                      </a:lnTo>
                      <a:lnTo>
                        <a:pt x="0" y="504"/>
                      </a:lnTo>
                    </a:path>
                  </a:pathLst>
                </a:cu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6897" name="Group 29"/>
              <p:cNvGrpSpPr>
                <a:grpSpLocks/>
              </p:cNvGrpSpPr>
              <p:nvPr/>
            </p:nvGrpSpPr>
            <p:grpSpPr bwMode="auto">
              <a:xfrm>
                <a:off x="3270" y="1984"/>
                <a:ext cx="913" cy="543"/>
                <a:chOff x="3270" y="1984"/>
                <a:chExt cx="913" cy="543"/>
              </a:xfrm>
            </p:grpSpPr>
            <p:sp>
              <p:nvSpPr>
                <p:cNvPr id="36928" name="Freeform 30"/>
                <p:cNvSpPr>
                  <a:spLocks/>
                </p:cNvSpPr>
                <p:nvPr/>
              </p:nvSpPr>
              <p:spPr bwMode="auto">
                <a:xfrm>
                  <a:off x="3270" y="1984"/>
                  <a:ext cx="913" cy="543"/>
                </a:xfrm>
                <a:custGeom>
                  <a:avLst/>
                  <a:gdLst>
                    <a:gd name="T0" fmla="*/ 912 w 913"/>
                    <a:gd name="T1" fmla="*/ 38 h 543"/>
                    <a:gd name="T2" fmla="*/ 874 w 913"/>
                    <a:gd name="T3" fmla="*/ 0 h 543"/>
                    <a:gd name="T4" fmla="*/ 0 w 913"/>
                    <a:gd name="T5" fmla="*/ 0 h 543"/>
                    <a:gd name="T6" fmla="*/ 0 w 913"/>
                    <a:gd name="T7" fmla="*/ 504 h 543"/>
                    <a:gd name="T8" fmla="*/ 38 w 913"/>
                    <a:gd name="T9" fmla="*/ 542 h 5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13"/>
                    <a:gd name="T16" fmla="*/ 0 h 543"/>
                    <a:gd name="T17" fmla="*/ 913 w 913"/>
                    <a:gd name="T18" fmla="*/ 543 h 5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13" h="543">
                      <a:moveTo>
                        <a:pt x="912" y="38"/>
                      </a:moveTo>
                      <a:lnTo>
                        <a:pt x="874" y="0"/>
                      </a:lnTo>
                      <a:lnTo>
                        <a:pt x="0" y="0"/>
                      </a:lnTo>
                      <a:lnTo>
                        <a:pt x="0" y="504"/>
                      </a:lnTo>
                      <a:lnTo>
                        <a:pt x="38" y="542"/>
                      </a:lnTo>
                    </a:path>
                  </a:pathLst>
                </a:cu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929" name="Freeform 31"/>
                <p:cNvSpPr>
                  <a:spLocks/>
                </p:cNvSpPr>
                <p:nvPr/>
              </p:nvSpPr>
              <p:spPr bwMode="auto">
                <a:xfrm>
                  <a:off x="3270" y="1984"/>
                  <a:ext cx="39" cy="39"/>
                </a:xfrm>
                <a:custGeom>
                  <a:avLst/>
                  <a:gdLst>
                    <a:gd name="T0" fmla="*/ 38 w 39"/>
                    <a:gd name="T1" fmla="*/ 38 h 39"/>
                    <a:gd name="T2" fmla="*/ 0 w 39"/>
                    <a:gd name="T3" fmla="*/ 0 h 39"/>
                    <a:gd name="T4" fmla="*/ 0 60000 65536"/>
                    <a:gd name="T5" fmla="*/ 0 60000 65536"/>
                    <a:gd name="T6" fmla="*/ 0 w 39"/>
                    <a:gd name="T7" fmla="*/ 0 h 39"/>
                    <a:gd name="T8" fmla="*/ 39 w 39"/>
                    <a:gd name="T9" fmla="*/ 39 h 3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9" h="39">
                      <a:moveTo>
                        <a:pt x="38" y="3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930" name="Freeform 32"/>
                <p:cNvSpPr>
                  <a:spLocks/>
                </p:cNvSpPr>
                <p:nvPr/>
              </p:nvSpPr>
              <p:spPr bwMode="auto">
                <a:xfrm>
                  <a:off x="3308" y="2022"/>
                  <a:ext cx="875" cy="505"/>
                </a:xfrm>
                <a:custGeom>
                  <a:avLst/>
                  <a:gdLst>
                    <a:gd name="T0" fmla="*/ 0 w 875"/>
                    <a:gd name="T1" fmla="*/ 504 h 505"/>
                    <a:gd name="T2" fmla="*/ 0 w 875"/>
                    <a:gd name="T3" fmla="*/ 0 h 505"/>
                    <a:gd name="T4" fmla="*/ 874 w 875"/>
                    <a:gd name="T5" fmla="*/ 0 h 505"/>
                    <a:gd name="T6" fmla="*/ 874 w 875"/>
                    <a:gd name="T7" fmla="*/ 504 h 505"/>
                    <a:gd name="T8" fmla="*/ 0 w 875"/>
                    <a:gd name="T9" fmla="*/ 504 h 5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75"/>
                    <a:gd name="T16" fmla="*/ 0 h 505"/>
                    <a:gd name="T17" fmla="*/ 875 w 875"/>
                    <a:gd name="T18" fmla="*/ 505 h 5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75" h="505">
                      <a:moveTo>
                        <a:pt x="0" y="504"/>
                      </a:moveTo>
                      <a:lnTo>
                        <a:pt x="0" y="0"/>
                      </a:lnTo>
                      <a:lnTo>
                        <a:pt x="874" y="0"/>
                      </a:lnTo>
                      <a:lnTo>
                        <a:pt x="874" y="504"/>
                      </a:lnTo>
                      <a:lnTo>
                        <a:pt x="0" y="504"/>
                      </a:lnTo>
                    </a:path>
                  </a:pathLst>
                </a:cu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6898" name="Group 33"/>
              <p:cNvGrpSpPr>
                <a:grpSpLocks/>
              </p:cNvGrpSpPr>
              <p:nvPr/>
            </p:nvGrpSpPr>
            <p:grpSpPr bwMode="auto">
              <a:xfrm>
                <a:off x="4418" y="1998"/>
                <a:ext cx="914" cy="543"/>
                <a:chOff x="4418" y="1998"/>
                <a:chExt cx="914" cy="543"/>
              </a:xfrm>
            </p:grpSpPr>
            <p:sp>
              <p:nvSpPr>
                <p:cNvPr id="36925" name="Freeform 34"/>
                <p:cNvSpPr>
                  <a:spLocks/>
                </p:cNvSpPr>
                <p:nvPr/>
              </p:nvSpPr>
              <p:spPr bwMode="auto">
                <a:xfrm>
                  <a:off x="4418" y="1998"/>
                  <a:ext cx="914" cy="543"/>
                </a:xfrm>
                <a:custGeom>
                  <a:avLst/>
                  <a:gdLst>
                    <a:gd name="T0" fmla="*/ 913 w 914"/>
                    <a:gd name="T1" fmla="*/ 38 h 543"/>
                    <a:gd name="T2" fmla="*/ 874 w 914"/>
                    <a:gd name="T3" fmla="*/ 0 h 543"/>
                    <a:gd name="T4" fmla="*/ 0 w 914"/>
                    <a:gd name="T5" fmla="*/ 0 h 543"/>
                    <a:gd name="T6" fmla="*/ 0 w 914"/>
                    <a:gd name="T7" fmla="*/ 504 h 543"/>
                    <a:gd name="T8" fmla="*/ 39 w 914"/>
                    <a:gd name="T9" fmla="*/ 542 h 5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14"/>
                    <a:gd name="T16" fmla="*/ 0 h 543"/>
                    <a:gd name="T17" fmla="*/ 914 w 914"/>
                    <a:gd name="T18" fmla="*/ 543 h 5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14" h="543">
                      <a:moveTo>
                        <a:pt x="913" y="38"/>
                      </a:moveTo>
                      <a:lnTo>
                        <a:pt x="874" y="0"/>
                      </a:lnTo>
                      <a:lnTo>
                        <a:pt x="0" y="0"/>
                      </a:lnTo>
                      <a:lnTo>
                        <a:pt x="0" y="504"/>
                      </a:lnTo>
                      <a:lnTo>
                        <a:pt x="39" y="542"/>
                      </a:lnTo>
                    </a:path>
                  </a:pathLst>
                </a:cu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926" name="Freeform 35"/>
                <p:cNvSpPr>
                  <a:spLocks/>
                </p:cNvSpPr>
                <p:nvPr/>
              </p:nvSpPr>
              <p:spPr bwMode="auto">
                <a:xfrm>
                  <a:off x="4418" y="1998"/>
                  <a:ext cx="40" cy="39"/>
                </a:xfrm>
                <a:custGeom>
                  <a:avLst/>
                  <a:gdLst>
                    <a:gd name="T0" fmla="*/ 39 w 40"/>
                    <a:gd name="T1" fmla="*/ 38 h 39"/>
                    <a:gd name="T2" fmla="*/ 0 w 40"/>
                    <a:gd name="T3" fmla="*/ 0 h 39"/>
                    <a:gd name="T4" fmla="*/ 0 60000 65536"/>
                    <a:gd name="T5" fmla="*/ 0 60000 65536"/>
                    <a:gd name="T6" fmla="*/ 0 w 40"/>
                    <a:gd name="T7" fmla="*/ 0 h 39"/>
                    <a:gd name="T8" fmla="*/ 40 w 40"/>
                    <a:gd name="T9" fmla="*/ 39 h 3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0" h="39">
                      <a:moveTo>
                        <a:pt x="39" y="3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927" name="Freeform 36"/>
                <p:cNvSpPr>
                  <a:spLocks/>
                </p:cNvSpPr>
                <p:nvPr/>
              </p:nvSpPr>
              <p:spPr bwMode="auto">
                <a:xfrm>
                  <a:off x="4457" y="2036"/>
                  <a:ext cx="875" cy="505"/>
                </a:xfrm>
                <a:custGeom>
                  <a:avLst/>
                  <a:gdLst>
                    <a:gd name="T0" fmla="*/ 0 w 875"/>
                    <a:gd name="T1" fmla="*/ 504 h 505"/>
                    <a:gd name="T2" fmla="*/ 0 w 875"/>
                    <a:gd name="T3" fmla="*/ 0 h 505"/>
                    <a:gd name="T4" fmla="*/ 874 w 875"/>
                    <a:gd name="T5" fmla="*/ 0 h 505"/>
                    <a:gd name="T6" fmla="*/ 874 w 875"/>
                    <a:gd name="T7" fmla="*/ 504 h 505"/>
                    <a:gd name="T8" fmla="*/ 0 w 875"/>
                    <a:gd name="T9" fmla="*/ 504 h 5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75"/>
                    <a:gd name="T16" fmla="*/ 0 h 505"/>
                    <a:gd name="T17" fmla="*/ 875 w 875"/>
                    <a:gd name="T18" fmla="*/ 505 h 5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75" h="505">
                      <a:moveTo>
                        <a:pt x="0" y="504"/>
                      </a:moveTo>
                      <a:lnTo>
                        <a:pt x="0" y="0"/>
                      </a:lnTo>
                      <a:lnTo>
                        <a:pt x="874" y="0"/>
                      </a:lnTo>
                      <a:lnTo>
                        <a:pt x="874" y="504"/>
                      </a:lnTo>
                      <a:lnTo>
                        <a:pt x="0" y="504"/>
                      </a:lnTo>
                    </a:path>
                  </a:pathLst>
                </a:cu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6899" name="Freeform 37"/>
              <p:cNvSpPr>
                <a:spLocks/>
              </p:cNvSpPr>
              <p:nvPr/>
            </p:nvSpPr>
            <p:spPr bwMode="auto">
              <a:xfrm>
                <a:off x="3601" y="2018"/>
                <a:ext cx="311" cy="299"/>
              </a:xfrm>
              <a:custGeom>
                <a:avLst/>
                <a:gdLst>
                  <a:gd name="T0" fmla="*/ 0 w 311"/>
                  <a:gd name="T1" fmla="*/ 8 h 299"/>
                  <a:gd name="T2" fmla="*/ 0 w 311"/>
                  <a:gd name="T3" fmla="*/ 236 h 299"/>
                  <a:gd name="T4" fmla="*/ 71 w 311"/>
                  <a:gd name="T5" fmla="*/ 215 h 299"/>
                  <a:gd name="T6" fmla="*/ 92 w 311"/>
                  <a:gd name="T7" fmla="*/ 298 h 299"/>
                  <a:gd name="T8" fmla="*/ 211 w 311"/>
                  <a:gd name="T9" fmla="*/ 291 h 299"/>
                  <a:gd name="T10" fmla="*/ 197 w 311"/>
                  <a:gd name="T11" fmla="*/ 118 h 299"/>
                  <a:gd name="T12" fmla="*/ 310 w 311"/>
                  <a:gd name="T13" fmla="*/ 118 h 299"/>
                  <a:gd name="T14" fmla="*/ 310 w 311"/>
                  <a:gd name="T15" fmla="*/ 0 h 29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1"/>
                  <a:gd name="T25" fmla="*/ 0 h 299"/>
                  <a:gd name="T26" fmla="*/ 311 w 311"/>
                  <a:gd name="T27" fmla="*/ 299 h 29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1" h="299">
                    <a:moveTo>
                      <a:pt x="0" y="8"/>
                    </a:moveTo>
                    <a:lnTo>
                      <a:pt x="0" y="236"/>
                    </a:lnTo>
                    <a:lnTo>
                      <a:pt x="71" y="215"/>
                    </a:lnTo>
                    <a:lnTo>
                      <a:pt x="92" y="298"/>
                    </a:lnTo>
                    <a:lnTo>
                      <a:pt x="211" y="291"/>
                    </a:lnTo>
                    <a:lnTo>
                      <a:pt x="197" y="118"/>
                    </a:lnTo>
                    <a:lnTo>
                      <a:pt x="310" y="118"/>
                    </a:lnTo>
                    <a:lnTo>
                      <a:pt x="310" y="0"/>
                    </a:ln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00" name="Freeform 38"/>
              <p:cNvSpPr>
                <a:spLocks/>
              </p:cNvSpPr>
              <p:nvPr/>
            </p:nvSpPr>
            <p:spPr bwMode="auto">
              <a:xfrm>
                <a:off x="4609" y="2026"/>
                <a:ext cx="374" cy="305"/>
              </a:xfrm>
              <a:custGeom>
                <a:avLst/>
                <a:gdLst>
                  <a:gd name="T0" fmla="*/ 0 w 374"/>
                  <a:gd name="T1" fmla="*/ 27 h 305"/>
                  <a:gd name="T2" fmla="*/ 0 w 374"/>
                  <a:gd name="T3" fmla="*/ 248 h 305"/>
                  <a:gd name="T4" fmla="*/ 77 w 374"/>
                  <a:gd name="T5" fmla="*/ 248 h 305"/>
                  <a:gd name="T6" fmla="*/ 91 w 374"/>
                  <a:gd name="T7" fmla="*/ 103 h 305"/>
                  <a:gd name="T8" fmla="*/ 218 w 374"/>
                  <a:gd name="T9" fmla="*/ 89 h 305"/>
                  <a:gd name="T10" fmla="*/ 218 w 374"/>
                  <a:gd name="T11" fmla="*/ 304 h 305"/>
                  <a:gd name="T12" fmla="*/ 366 w 374"/>
                  <a:gd name="T13" fmla="*/ 297 h 305"/>
                  <a:gd name="T14" fmla="*/ 373 w 374"/>
                  <a:gd name="T15" fmla="*/ 0 h 3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74"/>
                  <a:gd name="T25" fmla="*/ 0 h 305"/>
                  <a:gd name="T26" fmla="*/ 374 w 374"/>
                  <a:gd name="T27" fmla="*/ 305 h 30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74" h="305">
                    <a:moveTo>
                      <a:pt x="0" y="27"/>
                    </a:moveTo>
                    <a:lnTo>
                      <a:pt x="0" y="248"/>
                    </a:lnTo>
                    <a:lnTo>
                      <a:pt x="77" y="248"/>
                    </a:lnTo>
                    <a:lnTo>
                      <a:pt x="91" y="103"/>
                    </a:lnTo>
                    <a:lnTo>
                      <a:pt x="218" y="89"/>
                    </a:lnTo>
                    <a:lnTo>
                      <a:pt x="218" y="304"/>
                    </a:lnTo>
                    <a:lnTo>
                      <a:pt x="366" y="297"/>
                    </a:lnTo>
                    <a:lnTo>
                      <a:pt x="373" y="0"/>
                    </a:ln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01" name="Oval 39"/>
              <p:cNvSpPr>
                <a:spLocks noChangeArrowheads="1"/>
              </p:cNvSpPr>
              <p:nvPr/>
            </p:nvSpPr>
            <p:spPr bwMode="auto">
              <a:xfrm>
                <a:off x="2417" y="1168"/>
                <a:ext cx="211" cy="387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02" name="Freeform 40"/>
              <p:cNvSpPr>
                <a:spLocks/>
              </p:cNvSpPr>
              <p:nvPr/>
            </p:nvSpPr>
            <p:spPr bwMode="auto">
              <a:xfrm>
                <a:off x="2483" y="1666"/>
                <a:ext cx="100" cy="229"/>
              </a:xfrm>
              <a:custGeom>
                <a:avLst/>
                <a:gdLst>
                  <a:gd name="T0" fmla="*/ 49 w 100"/>
                  <a:gd name="T1" fmla="*/ 228 h 229"/>
                  <a:gd name="T2" fmla="*/ 99 w 100"/>
                  <a:gd name="T3" fmla="*/ 131 h 229"/>
                  <a:gd name="T4" fmla="*/ 66 w 100"/>
                  <a:gd name="T5" fmla="*/ 131 h 229"/>
                  <a:gd name="T6" fmla="*/ 66 w 100"/>
                  <a:gd name="T7" fmla="*/ 0 h 229"/>
                  <a:gd name="T8" fmla="*/ 33 w 100"/>
                  <a:gd name="T9" fmla="*/ 0 h 229"/>
                  <a:gd name="T10" fmla="*/ 33 w 100"/>
                  <a:gd name="T11" fmla="*/ 131 h 229"/>
                  <a:gd name="T12" fmla="*/ 0 w 100"/>
                  <a:gd name="T13" fmla="*/ 131 h 229"/>
                  <a:gd name="T14" fmla="*/ 49 w 100"/>
                  <a:gd name="T15" fmla="*/ 228 h 2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0"/>
                  <a:gd name="T25" fmla="*/ 0 h 229"/>
                  <a:gd name="T26" fmla="*/ 100 w 100"/>
                  <a:gd name="T27" fmla="*/ 229 h 22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0" h="229">
                    <a:moveTo>
                      <a:pt x="49" y="228"/>
                    </a:moveTo>
                    <a:lnTo>
                      <a:pt x="99" y="131"/>
                    </a:lnTo>
                    <a:lnTo>
                      <a:pt x="66" y="131"/>
                    </a:lnTo>
                    <a:lnTo>
                      <a:pt x="66" y="0"/>
                    </a:lnTo>
                    <a:lnTo>
                      <a:pt x="33" y="0"/>
                    </a:lnTo>
                    <a:lnTo>
                      <a:pt x="33" y="131"/>
                    </a:lnTo>
                    <a:lnTo>
                      <a:pt x="0" y="131"/>
                    </a:lnTo>
                    <a:lnTo>
                      <a:pt x="49" y="228"/>
                    </a:ln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03" name="Freeform 41"/>
              <p:cNvSpPr>
                <a:spLocks/>
              </p:cNvSpPr>
              <p:nvPr/>
            </p:nvSpPr>
            <p:spPr bwMode="auto">
              <a:xfrm>
                <a:off x="2474" y="2613"/>
                <a:ext cx="92" cy="125"/>
              </a:xfrm>
              <a:custGeom>
                <a:avLst/>
                <a:gdLst>
                  <a:gd name="T0" fmla="*/ 91 w 92"/>
                  <a:gd name="T1" fmla="*/ 0 h 125"/>
                  <a:gd name="T2" fmla="*/ 0 w 92"/>
                  <a:gd name="T3" fmla="*/ 124 h 125"/>
                  <a:gd name="T4" fmla="*/ 0 60000 65536"/>
                  <a:gd name="T5" fmla="*/ 0 60000 65536"/>
                  <a:gd name="T6" fmla="*/ 0 w 92"/>
                  <a:gd name="T7" fmla="*/ 0 h 125"/>
                  <a:gd name="T8" fmla="*/ 92 w 92"/>
                  <a:gd name="T9" fmla="*/ 125 h 12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2" h="125">
                    <a:moveTo>
                      <a:pt x="91" y="0"/>
                    </a:moveTo>
                    <a:lnTo>
                      <a:pt x="0" y="124"/>
                    </a:lnTo>
                  </a:path>
                </a:pathLst>
              </a:cu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04" name="Freeform 42"/>
              <p:cNvSpPr>
                <a:spLocks/>
              </p:cNvSpPr>
              <p:nvPr/>
            </p:nvSpPr>
            <p:spPr bwMode="auto">
              <a:xfrm>
                <a:off x="2600" y="2620"/>
                <a:ext cx="100" cy="125"/>
              </a:xfrm>
              <a:custGeom>
                <a:avLst/>
                <a:gdLst>
                  <a:gd name="T0" fmla="*/ 0 w 100"/>
                  <a:gd name="T1" fmla="*/ 0 h 125"/>
                  <a:gd name="T2" fmla="*/ 99 w 100"/>
                  <a:gd name="T3" fmla="*/ 124 h 125"/>
                  <a:gd name="T4" fmla="*/ 0 60000 65536"/>
                  <a:gd name="T5" fmla="*/ 0 60000 65536"/>
                  <a:gd name="T6" fmla="*/ 0 w 100"/>
                  <a:gd name="T7" fmla="*/ 0 h 125"/>
                  <a:gd name="T8" fmla="*/ 100 w 100"/>
                  <a:gd name="T9" fmla="*/ 125 h 12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" h="125">
                    <a:moveTo>
                      <a:pt x="0" y="0"/>
                    </a:moveTo>
                    <a:lnTo>
                      <a:pt x="99" y="124"/>
                    </a:lnTo>
                  </a:path>
                </a:pathLst>
              </a:cu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05" name="Freeform 43"/>
              <p:cNvSpPr>
                <a:spLocks/>
              </p:cNvSpPr>
              <p:nvPr/>
            </p:nvSpPr>
            <p:spPr bwMode="auto">
              <a:xfrm>
                <a:off x="2290" y="2793"/>
                <a:ext cx="93" cy="125"/>
              </a:xfrm>
              <a:custGeom>
                <a:avLst/>
                <a:gdLst>
                  <a:gd name="T0" fmla="*/ 92 w 93"/>
                  <a:gd name="T1" fmla="*/ 0 h 125"/>
                  <a:gd name="T2" fmla="*/ 0 w 93"/>
                  <a:gd name="T3" fmla="*/ 124 h 125"/>
                  <a:gd name="T4" fmla="*/ 0 60000 65536"/>
                  <a:gd name="T5" fmla="*/ 0 60000 65536"/>
                  <a:gd name="T6" fmla="*/ 0 w 93"/>
                  <a:gd name="T7" fmla="*/ 0 h 125"/>
                  <a:gd name="T8" fmla="*/ 93 w 93"/>
                  <a:gd name="T9" fmla="*/ 125 h 12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3" h="125">
                    <a:moveTo>
                      <a:pt x="92" y="0"/>
                    </a:moveTo>
                    <a:lnTo>
                      <a:pt x="0" y="124"/>
                    </a:lnTo>
                  </a:path>
                </a:pathLst>
              </a:cu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06" name="Freeform 44"/>
              <p:cNvSpPr>
                <a:spLocks/>
              </p:cNvSpPr>
              <p:nvPr/>
            </p:nvSpPr>
            <p:spPr bwMode="auto">
              <a:xfrm>
                <a:off x="2417" y="2800"/>
                <a:ext cx="100" cy="125"/>
              </a:xfrm>
              <a:custGeom>
                <a:avLst/>
                <a:gdLst>
                  <a:gd name="T0" fmla="*/ 0 w 100"/>
                  <a:gd name="T1" fmla="*/ 0 h 125"/>
                  <a:gd name="T2" fmla="*/ 99 w 100"/>
                  <a:gd name="T3" fmla="*/ 124 h 125"/>
                  <a:gd name="T4" fmla="*/ 0 60000 65536"/>
                  <a:gd name="T5" fmla="*/ 0 60000 65536"/>
                  <a:gd name="T6" fmla="*/ 0 w 100"/>
                  <a:gd name="T7" fmla="*/ 0 h 125"/>
                  <a:gd name="T8" fmla="*/ 100 w 100"/>
                  <a:gd name="T9" fmla="*/ 125 h 12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" h="125">
                    <a:moveTo>
                      <a:pt x="0" y="0"/>
                    </a:moveTo>
                    <a:lnTo>
                      <a:pt x="99" y="124"/>
                    </a:lnTo>
                  </a:path>
                </a:pathLst>
              </a:cu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07" name="Freeform 45"/>
              <p:cNvSpPr>
                <a:spLocks/>
              </p:cNvSpPr>
              <p:nvPr/>
            </p:nvSpPr>
            <p:spPr bwMode="auto">
              <a:xfrm>
                <a:off x="2100" y="2972"/>
                <a:ext cx="93" cy="126"/>
              </a:xfrm>
              <a:custGeom>
                <a:avLst/>
                <a:gdLst>
                  <a:gd name="T0" fmla="*/ 92 w 93"/>
                  <a:gd name="T1" fmla="*/ 0 h 126"/>
                  <a:gd name="T2" fmla="*/ 0 w 93"/>
                  <a:gd name="T3" fmla="*/ 125 h 126"/>
                  <a:gd name="T4" fmla="*/ 0 60000 65536"/>
                  <a:gd name="T5" fmla="*/ 0 60000 65536"/>
                  <a:gd name="T6" fmla="*/ 0 w 93"/>
                  <a:gd name="T7" fmla="*/ 0 h 126"/>
                  <a:gd name="T8" fmla="*/ 93 w 93"/>
                  <a:gd name="T9" fmla="*/ 126 h 12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3" h="126">
                    <a:moveTo>
                      <a:pt x="92" y="0"/>
                    </a:moveTo>
                    <a:lnTo>
                      <a:pt x="0" y="125"/>
                    </a:lnTo>
                  </a:path>
                </a:pathLst>
              </a:cu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08" name="Freeform 46"/>
              <p:cNvSpPr>
                <a:spLocks/>
              </p:cNvSpPr>
              <p:nvPr/>
            </p:nvSpPr>
            <p:spPr bwMode="auto">
              <a:xfrm>
                <a:off x="2227" y="2979"/>
                <a:ext cx="100" cy="126"/>
              </a:xfrm>
              <a:custGeom>
                <a:avLst/>
                <a:gdLst>
                  <a:gd name="T0" fmla="*/ 0 w 100"/>
                  <a:gd name="T1" fmla="*/ 0 h 126"/>
                  <a:gd name="T2" fmla="*/ 99 w 100"/>
                  <a:gd name="T3" fmla="*/ 125 h 126"/>
                  <a:gd name="T4" fmla="*/ 0 60000 65536"/>
                  <a:gd name="T5" fmla="*/ 0 60000 65536"/>
                  <a:gd name="T6" fmla="*/ 0 w 100"/>
                  <a:gd name="T7" fmla="*/ 0 h 126"/>
                  <a:gd name="T8" fmla="*/ 100 w 100"/>
                  <a:gd name="T9" fmla="*/ 126 h 12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" h="126">
                    <a:moveTo>
                      <a:pt x="0" y="0"/>
                    </a:moveTo>
                    <a:lnTo>
                      <a:pt x="99" y="125"/>
                    </a:lnTo>
                  </a:path>
                </a:pathLst>
              </a:cu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09" name="Freeform 47"/>
              <p:cNvSpPr>
                <a:spLocks/>
              </p:cNvSpPr>
              <p:nvPr/>
            </p:nvSpPr>
            <p:spPr bwMode="auto">
              <a:xfrm>
                <a:off x="1910" y="3152"/>
                <a:ext cx="92" cy="125"/>
              </a:xfrm>
              <a:custGeom>
                <a:avLst/>
                <a:gdLst>
                  <a:gd name="T0" fmla="*/ 91 w 92"/>
                  <a:gd name="T1" fmla="*/ 0 h 125"/>
                  <a:gd name="T2" fmla="*/ 0 w 92"/>
                  <a:gd name="T3" fmla="*/ 124 h 125"/>
                  <a:gd name="T4" fmla="*/ 0 60000 65536"/>
                  <a:gd name="T5" fmla="*/ 0 60000 65536"/>
                  <a:gd name="T6" fmla="*/ 0 w 92"/>
                  <a:gd name="T7" fmla="*/ 0 h 125"/>
                  <a:gd name="T8" fmla="*/ 92 w 92"/>
                  <a:gd name="T9" fmla="*/ 125 h 12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2" h="125">
                    <a:moveTo>
                      <a:pt x="91" y="0"/>
                    </a:moveTo>
                    <a:lnTo>
                      <a:pt x="0" y="124"/>
                    </a:lnTo>
                  </a:path>
                </a:pathLst>
              </a:cu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10" name="Freeform 48"/>
              <p:cNvSpPr>
                <a:spLocks/>
              </p:cNvSpPr>
              <p:nvPr/>
            </p:nvSpPr>
            <p:spPr bwMode="auto">
              <a:xfrm>
                <a:off x="2036" y="3159"/>
                <a:ext cx="100" cy="125"/>
              </a:xfrm>
              <a:custGeom>
                <a:avLst/>
                <a:gdLst>
                  <a:gd name="T0" fmla="*/ 0 w 100"/>
                  <a:gd name="T1" fmla="*/ 0 h 125"/>
                  <a:gd name="T2" fmla="*/ 99 w 100"/>
                  <a:gd name="T3" fmla="*/ 124 h 125"/>
                  <a:gd name="T4" fmla="*/ 0 60000 65536"/>
                  <a:gd name="T5" fmla="*/ 0 60000 65536"/>
                  <a:gd name="T6" fmla="*/ 0 w 100"/>
                  <a:gd name="T7" fmla="*/ 0 h 125"/>
                  <a:gd name="T8" fmla="*/ 100 w 100"/>
                  <a:gd name="T9" fmla="*/ 125 h 12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" h="125">
                    <a:moveTo>
                      <a:pt x="0" y="0"/>
                    </a:moveTo>
                    <a:lnTo>
                      <a:pt x="99" y="124"/>
                    </a:lnTo>
                  </a:path>
                </a:pathLst>
              </a:cu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11" name="Freeform 49"/>
              <p:cNvSpPr>
                <a:spLocks/>
              </p:cNvSpPr>
              <p:nvPr/>
            </p:nvSpPr>
            <p:spPr bwMode="auto">
              <a:xfrm>
                <a:off x="2488" y="2979"/>
                <a:ext cx="92" cy="126"/>
              </a:xfrm>
              <a:custGeom>
                <a:avLst/>
                <a:gdLst>
                  <a:gd name="T0" fmla="*/ 91 w 92"/>
                  <a:gd name="T1" fmla="*/ 0 h 126"/>
                  <a:gd name="T2" fmla="*/ 0 w 92"/>
                  <a:gd name="T3" fmla="*/ 125 h 126"/>
                  <a:gd name="T4" fmla="*/ 0 60000 65536"/>
                  <a:gd name="T5" fmla="*/ 0 60000 65536"/>
                  <a:gd name="T6" fmla="*/ 0 w 92"/>
                  <a:gd name="T7" fmla="*/ 0 h 126"/>
                  <a:gd name="T8" fmla="*/ 92 w 92"/>
                  <a:gd name="T9" fmla="*/ 126 h 12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2" h="126">
                    <a:moveTo>
                      <a:pt x="91" y="0"/>
                    </a:moveTo>
                    <a:lnTo>
                      <a:pt x="0" y="125"/>
                    </a:lnTo>
                  </a:path>
                </a:pathLst>
              </a:cu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12" name="Freeform 50"/>
              <p:cNvSpPr>
                <a:spLocks/>
              </p:cNvSpPr>
              <p:nvPr/>
            </p:nvSpPr>
            <p:spPr bwMode="auto">
              <a:xfrm>
                <a:off x="2614" y="2986"/>
                <a:ext cx="100" cy="125"/>
              </a:xfrm>
              <a:custGeom>
                <a:avLst/>
                <a:gdLst>
                  <a:gd name="T0" fmla="*/ 0 w 100"/>
                  <a:gd name="T1" fmla="*/ 0 h 125"/>
                  <a:gd name="T2" fmla="*/ 99 w 100"/>
                  <a:gd name="T3" fmla="*/ 124 h 125"/>
                  <a:gd name="T4" fmla="*/ 0 60000 65536"/>
                  <a:gd name="T5" fmla="*/ 0 60000 65536"/>
                  <a:gd name="T6" fmla="*/ 0 w 100"/>
                  <a:gd name="T7" fmla="*/ 0 h 125"/>
                  <a:gd name="T8" fmla="*/ 100 w 100"/>
                  <a:gd name="T9" fmla="*/ 125 h 12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" h="125">
                    <a:moveTo>
                      <a:pt x="0" y="0"/>
                    </a:moveTo>
                    <a:lnTo>
                      <a:pt x="99" y="124"/>
                    </a:lnTo>
                  </a:path>
                </a:pathLst>
              </a:cu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13" name="Freeform 51"/>
              <p:cNvSpPr>
                <a:spLocks/>
              </p:cNvSpPr>
              <p:nvPr/>
            </p:nvSpPr>
            <p:spPr bwMode="auto">
              <a:xfrm>
                <a:off x="2678" y="2786"/>
                <a:ext cx="93" cy="125"/>
              </a:xfrm>
              <a:custGeom>
                <a:avLst/>
                <a:gdLst>
                  <a:gd name="T0" fmla="*/ 92 w 93"/>
                  <a:gd name="T1" fmla="*/ 0 h 125"/>
                  <a:gd name="T2" fmla="*/ 0 w 93"/>
                  <a:gd name="T3" fmla="*/ 124 h 125"/>
                  <a:gd name="T4" fmla="*/ 0 60000 65536"/>
                  <a:gd name="T5" fmla="*/ 0 60000 65536"/>
                  <a:gd name="T6" fmla="*/ 0 w 93"/>
                  <a:gd name="T7" fmla="*/ 0 h 125"/>
                  <a:gd name="T8" fmla="*/ 93 w 93"/>
                  <a:gd name="T9" fmla="*/ 125 h 12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3" h="125">
                    <a:moveTo>
                      <a:pt x="92" y="0"/>
                    </a:moveTo>
                    <a:lnTo>
                      <a:pt x="0" y="124"/>
                    </a:lnTo>
                  </a:path>
                </a:pathLst>
              </a:cu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14" name="Freeform 52"/>
              <p:cNvSpPr>
                <a:spLocks/>
              </p:cNvSpPr>
              <p:nvPr/>
            </p:nvSpPr>
            <p:spPr bwMode="auto">
              <a:xfrm>
                <a:off x="2805" y="2793"/>
                <a:ext cx="99" cy="125"/>
              </a:xfrm>
              <a:custGeom>
                <a:avLst/>
                <a:gdLst>
                  <a:gd name="T0" fmla="*/ 0 w 99"/>
                  <a:gd name="T1" fmla="*/ 0 h 125"/>
                  <a:gd name="T2" fmla="*/ 98 w 99"/>
                  <a:gd name="T3" fmla="*/ 124 h 125"/>
                  <a:gd name="T4" fmla="*/ 0 60000 65536"/>
                  <a:gd name="T5" fmla="*/ 0 60000 65536"/>
                  <a:gd name="T6" fmla="*/ 0 w 99"/>
                  <a:gd name="T7" fmla="*/ 0 h 125"/>
                  <a:gd name="T8" fmla="*/ 99 w 99"/>
                  <a:gd name="T9" fmla="*/ 125 h 12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9" h="125">
                    <a:moveTo>
                      <a:pt x="0" y="0"/>
                    </a:moveTo>
                    <a:lnTo>
                      <a:pt x="98" y="124"/>
                    </a:lnTo>
                  </a:path>
                </a:pathLst>
              </a:cu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15" name="Freeform 53"/>
              <p:cNvSpPr>
                <a:spLocks/>
              </p:cNvSpPr>
              <p:nvPr/>
            </p:nvSpPr>
            <p:spPr bwMode="auto">
              <a:xfrm>
                <a:off x="2889" y="2979"/>
                <a:ext cx="93" cy="126"/>
              </a:xfrm>
              <a:custGeom>
                <a:avLst/>
                <a:gdLst>
                  <a:gd name="T0" fmla="*/ 92 w 93"/>
                  <a:gd name="T1" fmla="*/ 0 h 126"/>
                  <a:gd name="T2" fmla="*/ 0 w 93"/>
                  <a:gd name="T3" fmla="*/ 125 h 126"/>
                  <a:gd name="T4" fmla="*/ 0 60000 65536"/>
                  <a:gd name="T5" fmla="*/ 0 60000 65536"/>
                  <a:gd name="T6" fmla="*/ 0 w 93"/>
                  <a:gd name="T7" fmla="*/ 0 h 126"/>
                  <a:gd name="T8" fmla="*/ 93 w 93"/>
                  <a:gd name="T9" fmla="*/ 126 h 12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3" h="126">
                    <a:moveTo>
                      <a:pt x="92" y="0"/>
                    </a:moveTo>
                    <a:lnTo>
                      <a:pt x="0" y="125"/>
                    </a:lnTo>
                  </a:path>
                </a:pathLst>
              </a:cu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16" name="Freeform 54"/>
              <p:cNvSpPr>
                <a:spLocks/>
              </p:cNvSpPr>
              <p:nvPr/>
            </p:nvSpPr>
            <p:spPr bwMode="auto">
              <a:xfrm>
                <a:off x="3016" y="2986"/>
                <a:ext cx="100" cy="125"/>
              </a:xfrm>
              <a:custGeom>
                <a:avLst/>
                <a:gdLst>
                  <a:gd name="T0" fmla="*/ 0 w 100"/>
                  <a:gd name="T1" fmla="*/ 0 h 125"/>
                  <a:gd name="T2" fmla="*/ 99 w 100"/>
                  <a:gd name="T3" fmla="*/ 124 h 125"/>
                  <a:gd name="T4" fmla="*/ 0 60000 65536"/>
                  <a:gd name="T5" fmla="*/ 0 60000 65536"/>
                  <a:gd name="T6" fmla="*/ 0 w 100"/>
                  <a:gd name="T7" fmla="*/ 0 h 125"/>
                  <a:gd name="T8" fmla="*/ 100 w 100"/>
                  <a:gd name="T9" fmla="*/ 125 h 12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" h="125">
                    <a:moveTo>
                      <a:pt x="0" y="0"/>
                    </a:moveTo>
                    <a:lnTo>
                      <a:pt x="99" y="124"/>
                    </a:lnTo>
                  </a:path>
                </a:pathLst>
              </a:cu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17" name="Freeform 55"/>
              <p:cNvSpPr>
                <a:spLocks/>
              </p:cNvSpPr>
              <p:nvPr/>
            </p:nvSpPr>
            <p:spPr bwMode="auto">
              <a:xfrm>
                <a:off x="2290" y="3166"/>
                <a:ext cx="93" cy="125"/>
              </a:xfrm>
              <a:custGeom>
                <a:avLst/>
                <a:gdLst>
                  <a:gd name="T0" fmla="*/ 92 w 93"/>
                  <a:gd name="T1" fmla="*/ 0 h 125"/>
                  <a:gd name="T2" fmla="*/ 0 w 93"/>
                  <a:gd name="T3" fmla="*/ 124 h 125"/>
                  <a:gd name="T4" fmla="*/ 0 60000 65536"/>
                  <a:gd name="T5" fmla="*/ 0 60000 65536"/>
                  <a:gd name="T6" fmla="*/ 0 w 93"/>
                  <a:gd name="T7" fmla="*/ 0 h 125"/>
                  <a:gd name="T8" fmla="*/ 93 w 93"/>
                  <a:gd name="T9" fmla="*/ 125 h 12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3" h="125">
                    <a:moveTo>
                      <a:pt x="92" y="0"/>
                    </a:moveTo>
                    <a:lnTo>
                      <a:pt x="0" y="124"/>
                    </a:lnTo>
                  </a:path>
                </a:pathLst>
              </a:cu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18" name="Freeform 56"/>
              <p:cNvSpPr>
                <a:spLocks/>
              </p:cNvSpPr>
              <p:nvPr/>
            </p:nvSpPr>
            <p:spPr bwMode="auto">
              <a:xfrm>
                <a:off x="2417" y="3173"/>
                <a:ext cx="100" cy="125"/>
              </a:xfrm>
              <a:custGeom>
                <a:avLst/>
                <a:gdLst>
                  <a:gd name="T0" fmla="*/ 0 w 100"/>
                  <a:gd name="T1" fmla="*/ 0 h 125"/>
                  <a:gd name="T2" fmla="*/ 99 w 100"/>
                  <a:gd name="T3" fmla="*/ 124 h 125"/>
                  <a:gd name="T4" fmla="*/ 0 60000 65536"/>
                  <a:gd name="T5" fmla="*/ 0 60000 65536"/>
                  <a:gd name="T6" fmla="*/ 0 w 100"/>
                  <a:gd name="T7" fmla="*/ 0 h 125"/>
                  <a:gd name="T8" fmla="*/ 100 w 100"/>
                  <a:gd name="T9" fmla="*/ 125 h 12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" h="125">
                    <a:moveTo>
                      <a:pt x="0" y="0"/>
                    </a:moveTo>
                    <a:lnTo>
                      <a:pt x="99" y="124"/>
                    </a:lnTo>
                  </a:path>
                </a:pathLst>
              </a:cu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19" name="Freeform 57"/>
              <p:cNvSpPr>
                <a:spLocks/>
              </p:cNvSpPr>
              <p:nvPr/>
            </p:nvSpPr>
            <p:spPr bwMode="auto">
              <a:xfrm>
                <a:off x="2734" y="3173"/>
                <a:ext cx="93" cy="125"/>
              </a:xfrm>
              <a:custGeom>
                <a:avLst/>
                <a:gdLst>
                  <a:gd name="T0" fmla="*/ 92 w 93"/>
                  <a:gd name="T1" fmla="*/ 0 h 125"/>
                  <a:gd name="T2" fmla="*/ 0 w 93"/>
                  <a:gd name="T3" fmla="*/ 124 h 125"/>
                  <a:gd name="T4" fmla="*/ 0 60000 65536"/>
                  <a:gd name="T5" fmla="*/ 0 60000 65536"/>
                  <a:gd name="T6" fmla="*/ 0 w 93"/>
                  <a:gd name="T7" fmla="*/ 0 h 125"/>
                  <a:gd name="T8" fmla="*/ 93 w 93"/>
                  <a:gd name="T9" fmla="*/ 125 h 12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3" h="125">
                    <a:moveTo>
                      <a:pt x="92" y="0"/>
                    </a:moveTo>
                    <a:lnTo>
                      <a:pt x="0" y="124"/>
                    </a:lnTo>
                  </a:path>
                </a:pathLst>
              </a:cu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20" name="Freeform 58"/>
              <p:cNvSpPr>
                <a:spLocks/>
              </p:cNvSpPr>
              <p:nvPr/>
            </p:nvSpPr>
            <p:spPr bwMode="auto">
              <a:xfrm>
                <a:off x="2861" y="3180"/>
                <a:ext cx="100" cy="125"/>
              </a:xfrm>
              <a:custGeom>
                <a:avLst/>
                <a:gdLst>
                  <a:gd name="T0" fmla="*/ 0 w 100"/>
                  <a:gd name="T1" fmla="*/ 0 h 125"/>
                  <a:gd name="T2" fmla="*/ 99 w 100"/>
                  <a:gd name="T3" fmla="*/ 124 h 125"/>
                  <a:gd name="T4" fmla="*/ 0 60000 65536"/>
                  <a:gd name="T5" fmla="*/ 0 60000 65536"/>
                  <a:gd name="T6" fmla="*/ 0 w 100"/>
                  <a:gd name="T7" fmla="*/ 0 h 125"/>
                  <a:gd name="T8" fmla="*/ 100 w 100"/>
                  <a:gd name="T9" fmla="*/ 125 h 12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" h="125">
                    <a:moveTo>
                      <a:pt x="0" y="0"/>
                    </a:moveTo>
                    <a:lnTo>
                      <a:pt x="99" y="124"/>
                    </a:lnTo>
                  </a:path>
                </a:pathLst>
              </a:cu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21" name="Freeform 59"/>
              <p:cNvSpPr>
                <a:spLocks/>
              </p:cNvSpPr>
              <p:nvPr/>
            </p:nvSpPr>
            <p:spPr bwMode="auto">
              <a:xfrm>
                <a:off x="2523" y="3577"/>
                <a:ext cx="1" cy="423"/>
              </a:xfrm>
              <a:custGeom>
                <a:avLst/>
                <a:gdLst>
                  <a:gd name="T0" fmla="*/ 0 w 1"/>
                  <a:gd name="T1" fmla="*/ 0 h 423"/>
                  <a:gd name="T2" fmla="*/ 0 w 1"/>
                  <a:gd name="T3" fmla="*/ 422 h 423"/>
                  <a:gd name="T4" fmla="*/ 0 60000 65536"/>
                  <a:gd name="T5" fmla="*/ 0 60000 65536"/>
                  <a:gd name="T6" fmla="*/ 0 w 1"/>
                  <a:gd name="T7" fmla="*/ 0 h 423"/>
                  <a:gd name="T8" fmla="*/ 1 w 1"/>
                  <a:gd name="T9" fmla="*/ 423 h 42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423">
                    <a:moveTo>
                      <a:pt x="0" y="0"/>
                    </a:moveTo>
                    <a:lnTo>
                      <a:pt x="0" y="422"/>
                    </a:lnTo>
                  </a:path>
                </a:pathLst>
              </a:custGeom>
              <a:noFill/>
              <a:ln w="9525">
                <a:solidFill>
                  <a:schemeClr val="tx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22" name="Freeform 60"/>
              <p:cNvSpPr>
                <a:spLocks/>
              </p:cNvSpPr>
              <p:nvPr/>
            </p:nvSpPr>
            <p:spPr bwMode="auto">
              <a:xfrm>
                <a:off x="2382" y="1998"/>
                <a:ext cx="283" cy="285"/>
              </a:xfrm>
              <a:custGeom>
                <a:avLst/>
                <a:gdLst>
                  <a:gd name="T0" fmla="*/ 0 w 283"/>
                  <a:gd name="T1" fmla="*/ 15 h 285"/>
                  <a:gd name="T2" fmla="*/ 0 w 283"/>
                  <a:gd name="T3" fmla="*/ 15 h 285"/>
                  <a:gd name="T4" fmla="*/ 0 w 283"/>
                  <a:gd name="T5" fmla="*/ 20 h 285"/>
                  <a:gd name="T6" fmla="*/ 1 w 283"/>
                  <a:gd name="T7" fmla="*/ 29 h 285"/>
                  <a:gd name="T8" fmla="*/ 4 w 283"/>
                  <a:gd name="T9" fmla="*/ 49 h 285"/>
                  <a:gd name="T10" fmla="*/ 7 w 283"/>
                  <a:gd name="T11" fmla="*/ 79 h 285"/>
                  <a:gd name="T12" fmla="*/ 10 w 283"/>
                  <a:gd name="T13" fmla="*/ 107 h 285"/>
                  <a:gd name="T14" fmla="*/ 15 w 283"/>
                  <a:gd name="T15" fmla="*/ 160 h 285"/>
                  <a:gd name="T16" fmla="*/ 22 w 283"/>
                  <a:gd name="T17" fmla="*/ 206 h 285"/>
                  <a:gd name="T18" fmla="*/ 29 w 283"/>
                  <a:gd name="T19" fmla="*/ 231 h 285"/>
                  <a:gd name="T20" fmla="*/ 42 w 283"/>
                  <a:gd name="T21" fmla="*/ 258 h 285"/>
                  <a:gd name="T22" fmla="*/ 57 w 283"/>
                  <a:gd name="T23" fmla="*/ 276 h 285"/>
                  <a:gd name="T24" fmla="*/ 68 w 283"/>
                  <a:gd name="T25" fmla="*/ 283 h 285"/>
                  <a:gd name="T26" fmla="*/ 86 w 283"/>
                  <a:gd name="T27" fmla="*/ 284 h 285"/>
                  <a:gd name="T28" fmla="*/ 107 w 283"/>
                  <a:gd name="T29" fmla="*/ 284 h 285"/>
                  <a:gd name="T30" fmla="*/ 123 w 283"/>
                  <a:gd name="T31" fmla="*/ 284 h 285"/>
                  <a:gd name="T32" fmla="*/ 149 w 283"/>
                  <a:gd name="T33" fmla="*/ 284 h 285"/>
                  <a:gd name="T34" fmla="*/ 172 w 283"/>
                  <a:gd name="T35" fmla="*/ 282 h 285"/>
                  <a:gd name="T36" fmla="*/ 184 w 283"/>
                  <a:gd name="T37" fmla="*/ 280 h 285"/>
                  <a:gd name="T38" fmla="*/ 198 w 283"/>
                  <a:gd name="T39" fmla="*/ 275 h 285"/>
                  <a:gd name="T40" fmla="*/ 208 w 283"/>
                  <a:gd name="T41" fmla="*/ 268 h 285"/>
                  <a:gd name="T42" fmla="*/ 212 w 283"/>
                  <a:gd name="T43" fmla="*/ 263 h 285"/>
                  <a:gd name="T44" fmla="*/ 215 w 283"/>
                  <a:gd name="T45" fmla="*/ 253 h 285"/>
                  <a:gd name="T46" fmla="*/ 219 w 283"/>
                  <a:gd name="T47" fmla="*/ 242 h 285"/>
                  <a:gd name="T48" fmla="*/ 223 w 283"/>
                  <a:gd name="T49" fmla="*/ 234 h 285"/>
                  <a:gd name="T50" fmla="*/ 231 w 283"/>
                  <a:gd name="T51" fmla="*/ 221 h 285"/>
                  <a:gd name="T52" fmla="*/ 237 w 283"/>
                  <a:gd name="T53" fmla="*/ 208 h 285"/>
                  <a:gd name="T54" fmla="*/ 240 w 283"/>
                  <a:gd name="T55" fmla="*/ 199 h 285"/>
                  <a:gd name="T56" fmla="*/ 243 w 283"/>
                  <a:gd name="T57" fmla="*/ 186 h 285"/>
                  <a:gd name="T58" fmla="*/ 247 w 283"/>
                  <a:gd name="T59" fmla="*/ 171 h 285"/>
                  <a:gd name="T60" fmla="*/ 251 w 283"/>
                  <a:gd name="T61" fmla="*/ 159 h 285"/>
                  <a:gd name="T62" fmla="*/ 259 w 283"/>
                  <a:gd name="T63" fmla="*/ 139 h 285"/>
                  <a:gd name="T64" fmla="*/ 264 w 283"/>
                  <a:gd name="T65" fmla="*/ 122 h 285"/>
                  <a:gd name="T66" fmla="*/ 266 w 283"/>
                  <a:gd name="T67" fmla="*/ 115 h 285"/>
                  <a:gd name="T68" fmla="*/ 266 w 283"/>
                  <a:gd name="T69" fmla="*/ 109 h 285"/>
                  <a:gd name="T70" fmla="*/ 266 w 283"/>
                  <a:gd name="T71" fmla="*/ 99 h 285"/>
                  <a:gd name="T72" fmla="*/ 266 w 283"/>
                  <a:gd name="T73" fmla="*/ 90 h 285"/>
                  <a:gd name="T74" fmla="*/ 266 w 283"/>
                  <a:gd name="T75" fmla="*/ 70 h 285"/>
                  <a:gd name="T76" fmla="*/ 268 w 283"/>
                  <a:gd name="T77" fmla="*/ 52 h 285"/>
                  <a:gd name="T78" fmla="*/ 269 w 283"/>
                  <a:gd name="T79" fmla="*/ 44 h 285"/>
                  <a:gd name="T80" fmla="*/ 271 w 283"/>
                  <a:gd name="T81" fmla="*/ 36 h 285"/>
                  <a:gd name="T82" fmla="*/ 273 w 283"/>
                  <a:gd name="T83" fmla="*/ 29 h 285"/>
                  <a:gd name="T84" fmla="*/ 274 w 283"/>
                  <a:gd name="T85" fmla="*/ 25 h 285"/>
                  <a:gd name="T86" fmla="*/ 274 w 283"/>
                  <a:gd name="T87" fmla="*/ 20 h 285"/>
                  <a:gd name="T88" fmla="*/ 275 w 283"/>
                  <a:gd name="T89" fmla="*/ 14 h 285"/>
                  <a:gd name="T90" fmla="*/ 276 w 283"/>
                  <a:gd name="T91" fmla="*/ 11 h 285"/>
                  <a:gd name="T92" fmla="*/ 278 w 283"/>
                  <a:gd name="T93" fmla="*/ 6 h 285"/>
                  <a:gd name="T94" fmla="*/ 281 w 283"/>
                  <a:gd name="T95" fmla="*/ 2 h 285"/>
                  <a:gd name="T96" fmla="*/ 282 w 283"/>
                  <a:gd name="T97" fmla="*/ 0 h 285"/>
                  <a:gd name="T98" fmla="*/ 282 w 283"/>
                  <a:gd name="T99" fmla="*/ 0 h 285"/>
                  <a:gd name="T100" fmla="*/ 282 w 283"/>
                  <a:gd name="T101" fmla="*/ 0 h 28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83"/>
                  <a:gd name="T154" fmla="*/ 0 h 285"/>
                  <a:gd name="T155" fmla="*/ 283 w 283"/>
                  <a:gd name="T156" fmla="*/ 285 h 28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83" h="285">
                    <a:moveTo>
                      <a:pt x="0" y="15"/>
                    </a:moveTo>
                    <a:lnTo>
                      <a:pt x="0" y="15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1" y="29"/>
                    </a:lnTo>
                    <a:lnTo>
                      <a:pt x="2" y="35"/>
                    </a:lnTo>
                    <a:lnTo>
                      <a:pt x="3" y="42"/>
                    </a:lnTo>
                    <a:lnTo>
                      <a:pt x="4" y="49"/>
                    </a:lnTo>
                    <a:lnTo>
                      <a:pt x="4" y="57"/>
                    </a:lnTo>
                    <a:lnTo>
                      <a:pt x="6" y="67"/>
                    </a:lnTo>
                    <a:lnTo>
                      <a:pt x="7" y="79"/>
                    </a:lnTo>
                    <a:lnTo>
                      <a:pt x="8" y="92"/>
                    </a:lnTo>
                    <a:lnTo>
                      <a:pt x="10" y="107"/>
                    </a:lnTo>
                    <a:lnTo>
                      <a:pt x="12" y="124"/>
                    </a:lnTo>
                    <a:lnTo>
                      <a:pt x="13" y="142"/>
                    </a:lnTo>
                    <a:lnTo>
                      <a:pt x="15" y="160"/>
                    </a:lnTo>
                    <a:lnTo>
                      <a:pt x="17" y="177"/>
                    </a:lnTo>
                    <a:lnTo>
                      <a:pt x="20" y="192"/>
                    </a:lnTo>
                    <a:lnTo>
                      <a:pt x="22" y="206"/>
                    </a:lnTo>
                    <a:lnTo>
                      <a:pt x="26" y="219"/>
                    </a:lnTo>
                    <a:lnTo>
                      <a:pt x="29" y="231"/>
                    </a:lnTo>
                    <a:lnTo>
                      <a:pt x="34" y="241"/>
                    </a:lnTo>
                    <a:lnTo>
                      <a:pt x="38" y="249"/>
                    </a:lnTo>
                    <a:lnTo>
                      <a:pt x="42" y="258"/>
                    </a:lnTo>
                    <a:lnTo>
                      <a:pt x="47" y="265"/>
                    </a:lnTo>
                    <a:lnTo>
                      <a:pt x="52" y="272"/>
                    </a:lnTo>
                    <a:lnTo>
                      <a:pt x="57" y="276"/>
                    </a:lnTo>
                    <a:lnTo>
                      <a:pt x="62" y="280"/>
                    </a:lnTo>
                    <a:lnTo>
                      <a:pt x="68" y="283"/>
                    </a:lnTo>
                    <a:lnTo>
                      <a:pt x="74" y="284"/>
                    </a:lnTo>
                    <a:lnTo>
                      <a:pt x="80" y="284"/>
                    </a:lnTo>
                    <a:lnTo>
                      <a:pt x="86" y="284"/>
                    </a:lnTo>
                    <a:lnTo>
                      <a:pt x="92" y="284"/>
                    </a:lnTo>
                    <a:lnTo>
                      <a:pt x="100" y="284"/>
                    </a:lnTo>
                    <a:lnTo>
                      <a:pt x="107" y="284"/>
                    </a:lnTo>
                    <a:lnTo>
                      <a:pt x="114" y="284"/>
                    </a:lnTo>
                    <a:lnTo>
                      <a:pt x="123" y="284"/>
                    </a:lnTo>
                    <a:lnTo>
                      <a:pt x="131" y="284"/>
                    </a:lnTo>
                    <a:lnTo>
                      <a:pt x="140" y="284"/>
                    </a:lnTo>
                    <a:lnTo>
                      <a:pt x="149" y="284"/>
                    </a:lnTo>
                    <a:lnTo>
                      <a:pt x="157" y="284"/>
                    </a:lnTo>
                    <a:lnTo>
                      <a:pt x="165" y="283"/>
                    </a:lnTo>
                    <a:lnTo>
                      <a:pt x="172" y="282"/>
                    </a:lnTo>
                    <a:lnTo>
                      <a:pt x="178" y="282"/>
                    </a:lnTo>
                    <a:lnTo>
                      <a:pt x="184" y="280"/>
                    </a:lnTo>
                    <a:lnTo>
                      <a:pt x="188" y="279"/>
                    </a:lnTo>
                    <a:lnTo>
                      <a:pt x="193" y="277"/>
                    </a:lnTo>
                    <a:lnTo>
                      <a:pt x="198" y="275"/>
                    </a:lnTo>
                    <a:lnTo>
                      <a:pt x="201" y="273"/>
                    </a:lnTo>
                    <a:lnTo>
                      <a:pt x="204" y="271"/>
                    </a:lnTo>
                    <a:lnTo>
                      <a:pt x="208" y="268"/>
                    </a:lnTo>
                    <a:lnTo>
                      <a:pt x="210" y="266"/>
                    </a:lnTo>
                    <a:lnTo>
                      <a:pt x="212" y="263"/>
                    </a:lnTo>
                    <a:lnTo>
                      <a:pt x="213" y="260"/>
                    </a:lnTo>
                    <a:lnTo>
                      <a:pt x="214" y="256"/>
                    </a:lnTo>
                    <a:lnTo>
                      <a:pt x="215" y="253"/>
                    </a:lnTo>
                    <a:lnTo>
                      <a:pt x="216" y="249"/>
                    </a:lnTo>
                    <a:lnTo>
                      <a:pt x="218" y="246"/>
                    </a:lnTo>
                    <a:lnTo>
                      <a:pt x="219" y="242"/>
                    </a:lnTo>
                    <a:lnTo>
                      <a:pt x="221" y="238"/>
                    </a:lnTo>
                    <a:lnTo>
                      <a:pt x="223" y="234"/>
                    </a:lnTo>
                    <a:lnTo>
                      <a:pt x="226" y="229"/>
                    </a:lnTo>
                    <a:lnTo>
                      <a:pt x="228" y="225"/>
                    </a:lnTo>
                    <a:lnTo>
                      <a:pt x="231" y="221"/>
                    </a:lnTo>
                    <a:lnTo>
                      <a:pt x="233" y="216"/>
                    </a:lnTo>
                    <a:lnTo>
                      <a:pt x="235" y="212"/>
                    </a:lnTo>
                    <a:lnTo>
                      <a:pt x="237" y="208"/>
                    </a:lnTo>
                    <a:lnTo>
                      <a:pt x="239" y="204"/>
                    </a:lnTo>
                    <a:lnTo>
                      <a:pt x="240" y="199"/>
                    </a:lnTo>
                    <a:lnTo>
                      <a:pt x="242" y="195"/>
                    </a:lnTo>
                    <a:lnTo>
                      <a:pt x="242" y="190"/>
                    </a:lnTo>
                    <a:lnTo>
                      <a:pt x="243" y="186"/>
                    </a:lnTo>
                    <a:lnTo>
                      <a:pt x="244" y="182"/>
                    </a:lnTo>
                    <a:lnTo>
                      <a:pt x="246" y="176"/>
                    </a:lnTo>
                    <a:lnTo>
                      <a:pt x="247" y="171"/>
                    </a:lnTo>
                    <a:lnTo>
                      <a:pt x="249" y="165"/>
                    </a:lnTo>
                    <a:lnTo>
                      <a:pt x="251" y="159"/>
                    </a:lnTo>
                    <a:lnTo>
                      <a:pt x="254" y="152"/>
                    </a:lnTo>
                    <a:lnTo>
                      <a:pt x="256" y="146"/>
                    </a:lnTo>
                    <a:lnTo>
                      <a:pt x="259" y="139"/>
                    </a:lnTo>
                    <a:lnTo>
                      <a:pt x="261" y="132"/>
                    </a:lnTo>
                    <a:lnTo>
                      <a:pt x="263" y="127"/>
                    </a:lnTo>
                    <a:lnTo>
                      <a:pt x="264" y="122"/>
                    </a:lnTo>
                    <a:lnTo>
                      <a:pt x="266" y="118"/>
                    </a:lnTo>
                    <a:lnTo>
                      <a:pt x="266" y="115"/>
                    </a:lnTo>
                    <a:lnTo>
                      <a:pt x="266" y="113"/>
                    </a:lnTo>
                    <a:lnTo>
                      <a:pt x="266" y="111"/>
                    </a:lnTo>
                    <a:lnTo>
                      <a:pt x="266" y="109"/>
                    </a:lnTo>
                    <a:lnTo>
                      <a:pt x="266" y="107"/>
                    </a:lnTo>
                    <a:lnTo>
                      <a:pt x="266" y="104"/>
                    </a:lnTo>
                    <a:lnTo>
                      <a:pt x="266" y="99"/>
                    </a:lnTo>
                    <a:lnTo>
                      <a:pt x="266" y="95"/>
                    </a:lnTo>
                    <a:lnTo>
                      <a:pt x="266" y="90"/>
                    </a:lnTo>
                    <a:lnTo>
                      <a:pt x="266" y="83"/>
                    </a:lnTo>
                    <a:lnTo>
                      <a:pt x="266" y="76"/>
                    </a:lnTo>
                    <a:lnTo>
                      <a:pt x="266" y="70"/>
                    </a:lnTo>
                    <a:lnTo>
                      <a:pt x="266" y="63"/>
                    </a:lnTo>
                    <a:lnTo>
                      <a:pt x="267" y="58"/>
                    </a:lnTo>
                    <a:lnTo>
                      <a:pt x="268" y="52"/>
                    </a:lnTo>
                    <a:lnTo>
                      <a:pt x="268" y="48"/>
                    </a:lnTo>
                    <a:lnTo>
                      <a:pt x="269" y="44"/>
                    </a:lnTo>
                    <a:lnTo>
                      <a:pt x="270" y="41"/>
                    </a:lnTo>
                    <a:lnTo>
                      <a:pt x="270" y="38"/>
                    </a:lnTo>
                    <a:lnTo>
                      <a:pt x="271" y="36"/>
                    </a:lnTo>
                    <a:lnTo>
                      <a:pt x="272" y="34"/>
                    </a:lnTo>
                    <a:lnTo>
                      <a:pt x="273" y="31"/>
                    </a:lnTo>
                    <a:lnTo>
                      <a:pt x="273" y="29"/>
                    </a:lnTo>
                    <a:lnTo>
                      <a:pt x="274" y="26"/>
                    </a:lnTo>
                    <a:lnTo>
                      <a:pt x="274" y="25"/>
                    </a:lnTo>
                    <a:lnTo>
                      <a:pt x="274" y="23"/>
                    </a:lnTo>
                    <a:lnTo>
                      <a:pt x="274" y="21"/>
                    </a:lnTo>
                    <a:lnTo>
                      <a:pt x="274" y="20"/>
                    </a:lnTo>
                    <a:lnTo>
                      <a:pt x="274" y="18"/>
                    </a:lnTo>
                    <a:lnTo>
                      <a:pt x="274" y="16"/>
                    </a:lnTo>
                    <a:lnTo>
                      <a:pt x="275" y="14"/>
                    </a:lnTo>
                    <a:lnTo>
                      <a:pt x="275" y="12"/>
                    </a:lnTo>
                    <a:lnTo>
                      <a:pt x="276" y="11"/>
                    </a:lnTo>
                    <a:lnTo>
                      <a:pt x="277" y="9"/>
                    </a:lnTo>
                    <a:lnTo>
                      <a:pt x="278" y="7"/>
                    </a:lnTo>
                    <a:lnTo>
                      <a:pt x="278" y="6"/>
                    </a:lnTo>
                    <a:lnTo>
                      <a:pt x="279" y="4"/>
                    </a:lnTo>
                    <a:lnTo>
                      <a:pt x="280" y="3"/>
                    </a:lnTo>
                    <a:lnTo>
                      <a:pt x="281" y="2"/>
                    </a:lnTo>
                    <a:lnTo>
                      <a:pt x="281" y="1"/>
                    </a:lnTo>
                    <a:lnTo>
                      <a:pt x="282" y="0"/>
                    </a:ln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23" name="Oval 61"/>
              <p:cNvSpPr>
                <a:spLocks noChangeArrowheads="1"/>
              </p:cNvSpPr>
              <p:nvPr/>
            </p:nvSpPr>
            <p:spPr bwMode="auto">
              <a:xfrm>
                <a:off x="3601" y="1196"/>
                <a:ext cx="211" cy="387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24" name="Oval 62"/>
              <p:cNvSpPr>
                <a:spLocks noChangeArrowheads="1"/>
              </p:cNvSpPr>
              <p:nvPr/>
            </p:nvSpPr>
            <p:spPr bwMode="auto">
              <a:xfrm>
                <a:off x="4736" y="1244"/>
                <a:ext cx="211" cy="38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895" name="Text Box 63"/>
            <p:cNvSpPr txBox="1">
              <a:spLocks noChangeArrowheads="1"/>
            </p:cNvSpPr>
            <p:nvPr/>
          </p:nvSpPr>
          <p:spPr bwMode="auto">
            <a:xfrm>
              <a:off x="3600" y="2976"/>
              <a:ext cx="12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hu-HU" sz="2400" b="1"/>
                <a:t>SZELEKCIÓ</a:t>
              </a:r>
            </a:p>
          </p:txBody>
        </p:sp>
      </p:grpSp>
      <p:sp>
        <p:nvSpPr>
          <p:cNvPr id="36882" name="Text Box 64"/>
          <p:cNvSpPr txBox="1">
            <a:spLocks noChangeArrowheads="1"/>
          </p:cNvSpPr>
          <p:nvPr/>
        </p:nvSpPr>
        <p:spPr bwMode="auto">
          <a:xfrm>
            <a:off x="357188" y="6400800"/>
            <a:ext cx="2151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2400" b="1"/>
              <a:t>INSTRUKCIÓ</a:t>
            </a:r>
          </a:p>
        </p:txBody>
      </p:sp>
      <p:grpSp>
        <p:nvGrpSpPr>
          <p:cNvPr id="9" name="Group 65"/>
          <p:cNvGrpSpPr>
            <a:grpSpLocks/>
          </p:cNvGrpSpPr>
          <p:nvPr/>
        </p:nvGrpSpPr>
        <p:grpSpPr bwMode="auto">
          <a:xfrm>
            <a:off x="228600" y="228600"/>
            <a:ext cx="2438400" cy="6096000"/>
            <a:chOff x="144" y="144"/>
            <a:chExt cx="1536" cy="3840"/>
          </a:xfrm>
        </p:grpSpPr>
        <p:sp>
          <p:nvSpPr>
            <p:cNvPr id="36892" name="Line 66"/>
            <p:cNvSpPr>
              <a:spLocks noChangeShapeType="1"/>
            </p:cNvSpPr>
            <p:nvPr/>
          </p:nvSpPr>
          <p:spPr bwMode="auto">
            <a:xfrm>
              <a:off x="144" y="192"/>
              <a:ext cx="1536" cy="37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893" name="Line 67"/>
            <p:cNvSpPr>
              <a:spLocks noChangeShapeType="1"/>
            </p:cNvSpPr>
            <p:nvPr/>
          </p:nvSpPr>
          <p:spPr bwMode="auto">
            <a:xfrm flipH="1">
              <a:off x="144" y="144"/>
              <a:ext cx="1536" cy="38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cxnSp>
        <p:nvCxnSpPr>
          <p:cNvPr id="36884" name="Egyenes összekötő 68"/>
          <p:cNvCxnSpPr>
            <a:cxnSpLocks noChangeShapeType="1"/>
          </p:cNvCxnSpPr>
          <p:nvPr/>
        </p:nvCxnSpPr>
        <p:spPr bwMode="auto">
          <a:xfrm rot="5400000">
            <a:off x="785813" y="5643562"/>
            <a:ext cx="357188" cy="21431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5" name="Egyenes összekötő 70"/>
          <p:cNvCxnSpPr>
            <a:cxnSpLocks noChangeShapeType="1"/>
          </p:cNvCxnSpPr>
          <p:nvPr/>
        </p:nvCxnSpPr>
        <p:spPr bwMode="auto">
          <a:xfrm rot="16200000" flipH="1">
            <a:off x="1142207" y="5572918"/>
            <a:ext cx="285750" cy="2841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6" name="Egyenes összekötő 74"/>
          <p:cNvCxnSpPr>
            <a:cxnSpLocks noChangeShapeType="1"/>
          </p:cNvCxnSpPr>
          <p:nvPr/>
        </p:nvCxnSpPr>
        <p:spPr bwMode="auto">
          <a:xfrm rot="5400000">
            <a:off x="1143000" y="5929313"/>
            <a:ext cx="357188" cy="21431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7" name="Egyenes összekötő 75"/>
          <p:cNvCxnSpPr>
            <a:cxnSpLocks noChangeShapeType="1"/>
          </p:cNvCxnSpPr>
          <p:nvPr/>
        </p:nvCxnSpPr>
        <p:spPr bwMode="auto">
          <a:xfrm rot="16200000" flipH="1">
            <a:off x="1427957" y="5858668"/>
            <a:ext cx="285750" cy="2841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8" name="Egyenes összekötő 76"/>
          <p:cNvCxnSpPr>
            <a:cxnSpLocks noChangeShapeType="1"/>
          </p:cNvCxnSpPr>
          <p:nvPr/>
        </p:nvCxnSpPr>
        <p:spPr bwMode="auto">
          <a:xfrm rot="5400000">
            <a:off x="500063" y="6072187"/>
            <a:ext cx="357188" cy="21431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9" name="Egyenes összekötő 77"/>
          <p:cNvCxnSpPr>
            <a:cxnSpLocks noChangeShapeType="1"/>
          </p:cNvCxnSpPr>
          <p:nvPr/>
        </p:nvCxnSpPr>
        <p:spPr bwMode="auto">
          <a:xfrm rot="16200000" flipH="1">
            <a:off x="856457" y="6001543"/>
            <a:ext cx="285750" cy="2841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90" name="Egyenes összekötő 78"/>
          <p:cNvCxnSpPr>
            <a:cxnSpLocks noChangeShapeType="1"/>
          </p:cNvCxnSpPr>
          <p:nvPr/>
        </p:nvCxnSpPr>
        <p:spPr bwMode="auto">
          <a:xfrm rot="5400000">
            <a:off x="1500188" y="6215062"/>
            <a:ext cx="357188" cy="21431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91" name="Egyenes összekötő 79"/>
          <p:cNvCxnSpPr>
            <a:cxnSpLocks noChangeShapeType="1"/>
          </p:cNvCxnSpPr>
          <p:nvPr/>
        </p:nvCxnSpPr>
        <p:spPr bwMode="auto">
          <a:xfrm rot="16200000" flipH="1">
            <a:off x="1856582" y="6215856"/>
            <a:ext cx="285750" cy="2841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Text Box 2"/>
          <p:cNvSpPr txBox="1">
            <a:spLocks noChangeArrowheads="1"/>
          </p:cNvSpPr>
          <p:nvPr/>
        </p:nvSpPr>
        <p:spPr bwMode="auto">
          <a:xfrm>
            <a:off x="1066800" y="1295400"/>
            <a:ext cx="6981825" cy="8334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4800" b="1">
                <a:solidFill>
                  <a:srgbClr val="FFFF00"/>
                </a:solidFill>
              </a:rPr>
              <a:t>Kb. 1</a:t>
            </a:r>
            <a:r>
              <a:rPr lang="en-US" sz="4800" b="1">
                <a:solidFill>
                  <a:srgbClr val="FFFF00"/>
                </a:solidFill>
              </a:rPr>
              <a:t>0 </a:t>
            </a:r>
            <a:r>
              <a:rPr lang="en-US" sz="4800" b="1" baseline="30000">
                <a:solidFill>
                  <a:srgbClr val="FFFF00"/>
                </a:solidFill>
              </a:rPr>
              <a:t>7</a:t>
            </a:r>
            <a:r>
              <a:rPr lang="en-US" sz="4800" b="1">
                <a:solidFill>
                  <a:srgbClr val="FFFF00"/>
                </a:solidFill>
              </a:rPr>
              <a:t> ~ 10 milli</a:t>
            </a:r>
            <a:r>
              <a:rPr lang="hu-HU" sz="4800" b="1">
                <a:solidFill>
                  <a:srgbClr val="FFFF00"/>
                </a:solidFill>
              </a:rPr>
              <a:t>ó féle ag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8756650" cy="6413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000066"/>
                </a:solidFill>
              </a:rPr>
              <a:t>H</a:t>
            </a:r>
            <a:r>
              <a:rPr lang="hu-HU" sz="3600" b="1">
                <a:solidFill>
                  <a:srgbClr val="000066"/>
                </a:solidFill>
              </a:rPr>
              <a:t>ány antigénre válaszolunk életünk során ?</a:t>
            </a:r>
          </a:p>
        </p:txBody>
      </p:sp>
      <p:sp>
        <p:nvSpPr>
          <p:cNvPr id="1013764" name="Text Box 4"/>
          <p:cNvSpPr txBox="1">
            <a:spLocks noChangeArrowheads="1"/>
          </p:cNvSpPr>
          <p:nvPr/>
        </p:nvSpPr>
        <p:spPr bwMode="auto">
          <a:xfrm>
            <a:off x="228600" y="2590800"/>
            <a:ext cx="8451850" cy="11906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3600" b="1">
                <a:solidFill>
                  <a:srgbClr val="000066"/>
                </a:solidFill>
              </a:rPr>
              <a:t>Ha a szelekció elve igaz, legalább ennyi</a:t>
            </a:r>
          </a:p>
          <a:p>
            <a:pPr algn="l" eaLnBrk="1" hangingPunct="1"/>
            <a:r>
              <a:rPr lang="hu-HU" sz="3600" b="1">
                <a:solidFill>
                  <a:srgbClr val="000066"/>
                </a:solidFill>
              </a:rPr>
              <a:t>antitestre illetve TCR-ra van szükségünk </a:t>
            </a:r>
            <a:r>
              <a:rPr lang="en-US" sz="3600" b="1">
                <a:solidFill>
                  <a:srgbClr val="000066"/>
                </a:solidFill>
              </a:rPr>
              <a:t>!</a:t>
            </a:r>
            <a:endParaRPr lang="hu-HU" sz="3600" b="1">
              <a:solidFill>
                <a:srgbClr val="000066"/>
              </a:solidFill>
            </a:endParaRPr>
          </a:p>
        </p:txBody>
      </p:sp>
      <p:sp>
        <p:nvSpPr>
          <p:cNvPr id="1013765" name="Text Box 5"/>
          <p:cNvSpPr txBox="1">
            <a:spLocks noChangeArrowheads="1"/>
          </p:cNvSpPr>
          <p:nvPr/>
        </p:nvSpPr>
        <p:spPr bwMode="auto">
          <a:xfrm>
            <a:off x="1828800" y="4038600"/>
            <a:ext cx="5110163" cy="8334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4800" b="1">
                <a:solidFill>
                  <a:srgbClr val="FFFF00"/>
                </a:solidFill>
              </a:rPr>
              <a:t>H</a:t>
            </a:r>
            <a:r>
              <a:rPr lang="hu-HU" sz="4800" b="1">
                <a:solidFill>
                  <a:srgbClr val="FFFF00"/>
                </a:solidFill>
              </a:rPr>
              <a:t>ány génünk van?</a:t>
            </a:r>
          </a:p>
        </p:txBody>
      </p:sp>
      <p:sp>
        <p:nvSpPr>
          <p:cNvPr id="1013766" name="Text Box 6"/>
          <p:cNvSpPr txBox="1">
            <a:spLocks noChangeArrowheads="1"/>
          </p:cNvSpPr>
          <p:nvPr/>
        </p:nvSpPr>
        <p:spPr bwMode="auto">
          <a:xfrm>
            <a:off x="304800" y="5486400"/>
            <a:ext cx="8566150" cy="6413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3600" b="1">
                <a:solidFill>
                  <a:srgbClr val="000066"/>
                </a:solidFill>
              </a:rPr>
              <a:t>Az emberi genom 23</a:t>
            </a:r>
            <a:r>
              <a:rPr lang="en-US" sz="3600" b="1">
                <a:solidFill>
                  <a:srgbClr val="000066"/>
                </a:solidFill>
              </a:rPr>
              <a:t>-</a:t>
            </a:r>
            <a:r>
              <a:rPr lang="hu-HU" sz="3600" b="1">
                <a:solidFill>
                  <a:srgbClr val="000066"/>
                </a:solidFill>
              </a:rPr>
              <a:t>25</a:t>
            </a:r>
            <a:r>
              <a:rPr lang="en-US" sz="3600" b="1">
                <a:solidFill>
                  <a:srgbClr val="000066"/>
                </a:solidFill>
              </a:rPr>
              <a:t>.000 g</a:t>
            </a:r>
            <a:r>
              <a:rPr lang="hu-HU" sz="3600" b="1">
                <a:solidFill>
                  <a:srgbClr val="000066"/>
                </a:solidFill>
              </a:rPr>
              <a:t>ént tartalmaz</a:t>
            </a:r>
          </a:p>
        </p:txBody>
      </p:sp>
      <p:sp>
        <p:nvSpPr>
          <p:cNvPr id="1013767" name="Text Box 7"/>
          <p:cNvSpPr txBox="1">
            <a:spLocks noChangeArrowheads="1"/>
          </p:cNvSpPr>
          <p:nvPr/>
        </p:nvSpPr>
        <p:spPr bwMode="auto">
          <a:xfrm>
            <a:off x="990600" y="1143000"/>
            <a:ext cx="7199313" cy="3825875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6000" b="1"/>
              <a:t> Hogy lesz</a:t>
            </a:r>
            <a:r>
              <a:rPr lang="hu-HU" sz="6000" b="1"/>
              <a:t> legalább </a:t>
            </a:r>
          </a:p>
          <a:p>
            <a:pPr eaLnBrk="1" hangingPunct="1"/>
            <a:r>
              <a:rPr lang="hu-HU" sz="6000" b="1"/>
              <a:t>1</a:t>
            </a:r>
            <a:r>
              <a:rPr lang="en-US" sz="6000" b="1"/>
              <a:t>0 </a:t>
            </a:r>
            <a:r>
              <a:rPr lang="hu-HU" sz="6000" b="1"/>
              <a:t>millió féle antitest </a:t>
            </a:r>
          </a:p>
          <a:p>
            <a:pPr eaLnBrk="1" hangingPunct="1"/>
            <a:r>
              <a:rPr lang="hu-HU" sz="6000" b="1"/>
              <a:t>és ugyanennyi  TCR </a:t>
            </a:r>
          </a:p>
          <a:p>
            <a:pPr eaLnBrk="1" hangingPunct="1"/>
            <a:r>
              <a:rPr lang="hu-HU" sz="6000" b="1"/>
              <a:t>25.</a:t>
            </a:r>
            <a:r>
              <a:rPr lang="en-US" sz="6000" b="1"/>
              <a:t>000 g</a:t>
            </a:r>
            <a:r>
              <a:rPr lang="hu-HU" sz="6000" b="1"/>
              <a:t>énből???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3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13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62" grpId="0" animBg="1" autoUpdateAnimBg="0"/>
      <p:bldP spid="1013764" grpId="0" animBg="1" autoUpdateAnimBg="0"/>
      <p:bldP spid="1013765" grpId="0" animBg="1" autoUpdateAnimBg="0"/>
      <p:bldP spid="1013766" grpId="0" animBg="1" autoUpdateAnimBg="0"/>
      <p:bldP spid="1013767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473200" y="1143000"/>
            <a:ext cx="6686550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7200" b="1"/>
              <a:t>Szomatikus </a:t>
            </a:r>
            <a:endParaRPr lang="hu-HU" sz="7200" b="1"/>
          </a:p>
          <a:p>
            <a:pPr eaLnBrk="1" hangingPunct="1"/>
            <a:r>
              <a:rPr lang="en-US" sz="7200" b="1"/>
              <a:t>g</a:t>
            </a:r>
            <a:r>
              <a:rPr lang="hu-HU" sz="7200" b="1"/>
              <a:t>énátrendeződés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219200" y="1600200"/>
          <a:ext cx="76200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Photo Editor Photo" r:id="rId4" imgW="2095793" imgH="1848108" progId="">
                  <p:embed/>
                </p:oleObj>
              </mc:Choice>
              <mc:Fallback>
                <p:oleObj name="Photo Editor Photo" r:id="rId4" imgW="2095793" imgH="184810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600200"/>
                        <a:ext cx="76200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9907" name="Object 3"/>
          <p:cNvGraphicFramePr>
            <a:graphicFrameLocks noChangeAspect="1"/>
          </p:cNvGraphicFramePr>
          <p:nvPr/>
        </p:nvGraphicFramePr>
        <p:xfrm>
          <a:off x="228600" y="1447800"/>
          <a:ext cx="8534400" cy="424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Photo Editor Photo" r:id="rId6" imgW="2876190" imgH="1428949" progId="">
                  <p:embed/>
                </p:oleObj>
              </mc:Choice>
              <mc:Fallback>
                <p:oleObj name="Photo Editor Photo" r:id="rId6" imgW="2876190" imgH="1428949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47800"/>
                        <a:ext cx="8534400" cy="424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67000" y="2209800"/>
            <a:ext cx="3886200" cy="1295400"/>
            <a:chOff x="1680" y="1392"/>
            <a:chExt cx="2448" cy="816"/>
          </a:xfrm>
        </p:grpSpPr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 rot="-754338">
              <a:off x="1680" y="1440"/>
              <a:ext cx="672" cy="7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 rot="-29669">
              <a:off x="2544" y="1392"/>
              <a:ext cx="672" cy="76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 rot="356455">
              <a:off x="3456" y="1392"/>
              <a:ext cx="672" cy="768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che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362200"/>
            <a:ext cx="23622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495800" y="3352800"/>
            <a:ext cx="4343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B </a:t>
            </a:r>
            <a:r>
              <a:rPr lang="hu-HU" sz="2400" b="1">
                <a:solidFill>
                  <a:schemeClr val="bg1"/>
                </a:solidFill>
              </a:rPr>
              <a:t>sejt</a:t>
            </a:r>
            <a:r>
              <a:rPr lang="en-US" sz="2400" b="1">
                <a:solidFill>
                  <a:schemeClr val="bg1"/>
                </a:solidFill>
              </a:rPr>
              <a:t> receptor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752600" y="381000"/>
            <a:ext cx="579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B </a:t>
            </a:r>
            <a:r>
              <a:rPr lang="hu-HU" sz="4000" b="1">
                <a:solidFill>
                  <a:schemeClr val="bg1"/>
                </a:solidFill>
              </a:rPr>
              <a:t>sejtek</a:t>
            </a: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23557" name="Picture 5" descr="limfocy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8862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CH4F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844675"/>
            <a:ext cx="8964612" cy="2779713"/>
          </a:xfrm>
          <a:noFill/>
        </p:spPr>
      </p:pic>
      <p:sp>
        <p:nvSpPr>
          <p:cNvPr id="812041" name="Rectangle 9"/>
          <p:cNvSpPr>
            <a:spLocks noChangeArrowheads="1"/>
          </p:cNvSpPr>
          <p:nvPr/>
        </p:nvSpPr>
        <p:spPr bwMode="auto">
          <a:xfrm>
            <a:off x="323850" y="3644900"/>
            <a:ext cx="8569325" cy="863600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1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reeform 2"/>
          <p:cNvSpPr>
            <a:spLocks/>
          </p:cNvSpPr>
          <p:nvPr/>
        </p:nvSpPr>
        <p:spPr bwMode="auto">
          <a:xfrm>
            <a:off x="625475" y="1658938"/>
            <a:ext cx="5618163" cy="36512"/>
          </a:xfrm>
          <a:custGeom>
            <a:avLst/>
            <a:gdLst>
              <a:gd name="T0" fmla="*/ 0 w 3539"/>
              <a:gd name="T1" fmla="*/ 2147483647 h 23"/>
              <a:gd name="T2" fmla="*/ 2147483647 w 3539"/>
              <a:gd name="T3" fmla="*/ 2147483647 h 23"/>
              <a:gd name="T4" fmla="*/ 2147483647 w 3539"/>
              <a:gd name="T5" fmla="*/ 0 h 23"/>
              <a:gd name="T6" fmla="*/ 0 w 3539"/>
              <a:gd name="T7" fmla="*/ 0 h 23"/>
              <a:gd name="T8" fmla="*/ 0 w 3539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39"/>
              <a:gd name="T16" fmla="*/ 0 h 23"/>
              <a:gd name="T17" fmla="*/ 3539 w 3539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39" h="23">
                <a:moveTo>
                  <a:pt x="0" y="22"/>
                </a:moveTo>
                <a:lnTo>
                  <a:pt x="3538" y="22"/>
                </a:lnTo>
                <a:lnTo>
                  <a:pt x="3538" y="0"/>
                </a:lnTo>
                <a:lnTo>
                  <a:pt x="0" y="0"/>
                </a:lnTo>
                <a:lnTo>
                  <a:pt x="0" y="22"/>
                </a:lnTo>
              </a:path>
            </a:pathLst>
          </a:cu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0963" name="Freeform 3"/>
          <p:cNvSpPr>
            <a:spLocks/>
          </p:cNvSpPr>
          <p:nvPr/>
        </p:nvSpPr>
        <p:spPr bwMode="auto">
          <a:xfrm>
            <a:off x="696913" y="3351213"/>
            <a:ext cx="4286250" cy="36512"/>
          </a:xfrm>
          <a:custGeom>
            <a:avLst/>
            <a:gdLst>
              <a:gd name="T0" fmla="*/ 0 w 2700"/>
              <a:gd name="T1" fmla="*/ 2147483647 h 23"/>
              <a:gd name="T2" fmla="*/ 2147483647 w 2700"/>
              <a:gd name="T3" fmla="*/ 2147483647 h 23"/>
              <a:gd name="T4" fmla="*/ 2147483647 w 2700"/>
              <a:gd name="T5" fmla="*/ 0 h 23"/>
              <a:gd name="T6" fmla="*/ 0 w 2700"/>
              <a:gd name="T7" fmla="*/ 0 h 23"/>
              <a:gd name="T8" fmla="*/ 0 w 2700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00"/>
              <a:gd name="T16" fmla="*/ 0 h 23"/>
              <a:gd name="T17" fmla="*/ 2700 w 2700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00" h="23">
                <a:moveTo>
                  <a:pt x="0" y="22"/>
                </a:moveTo>
                <a:lnTo>
                  <a:pt x="2699" y="22"/>
                </a:lnTo>
                <a:lnTo>
                  <a:pt x="2699" y="0"/>
                </a:lnTo>
                <a:lnTo>
                  <a:pt x="0" y="0"/>
                </a:lnTo>
                <a:lnTo>
                  <a:pt x="0" y="22"/>
                </a:lnTo>
              </a:path>
            </a:pathLst>
          </a:cu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0964" name="Freeform 4"/>
          <p:cNvSpPr>
            <a:spLocks/>
          </p:cNvSpPr>
          <p:nvPr/>
        </p:nvSpPr>
        <p:spPr bwMode="auto">
          <a:xfrm>
            <a:off x="714375" y="5072063"/>
            <a:ext cx="7486650" cy="34925"/>
          </a:xfrm>
          <a:custGeom>
            <a:avLst/>
            <a:gdLst>
              <a:gd name="T0" fmla="*/ 0 w 4716"/>
              <a:gd name="T1" fmla="*/ 2147483647 h 22"/>
              <a:gd name="T2" fmla="*/ 2147483647 w 4716"/>
              <a:gd name="T3" fmla="*/ 2147483647 h 22"/>
              <a:gd name="T4" fmla="*/ 2147483647 w 4716"/>
              <a:gd name="T5" fmla="*/ 0 h 22"/>
              <a:gd name="T6" fmla="*/ 0 w 4716"/>
              <a:gd name="T7" fmla="*/ 0 h 22"/>
              <a:gd name="T8" fmla="*/ 0 w 4716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16"/>
              <a:gd name="T16" fmla="*/ 0 h 22"/>
              <a:gd name="T17" fmla="*/ 4716 w 4716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16" h="22">
                <a:moveTo>
                  <a:pt x="0" y="21"/>
                </a:moveTo>
                <a:lnTo>
                  <a:pt x="4715" y="21"/>
                </a:lnTo>
                <a:lnTo>
                  <a:pt x="4715" y="0"/>
                </a:lnTo>
                <a:lnTo>
                  <a:pt x="0" y="0"/>
                </a:lnTo>
                <a:lnTo>
                  <a:pt x="0" y="21"/>
                </a:lnTo>
              </a:path>
            </a:pathLst>
          </a:cu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 flipV="1">
            <a:off x="815975" y="1455738"/>
            <a:ext cx="90488" cy="4175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 flipV="1">
            <a:off x="796925" y="3181350"/>
            <a:ext cx="90488" cy="4175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 flipV="1">
            <a:off x="803275" y="4879975"/>
            <a:ext cx="90488" cy="4175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Rectangle 8" descr="Vastag átlós felfelé"/>
          <p:cNvSpPr>
            <a:spLocks noChangeArrowheads="1"/>
          </p:cNvSpPr>
          <p:nvPr/>
        </p:nvSpPr>
        <p:spPr bwMode="auto">
          <a:xfrm flipV="1">
            <a:off x="1174750" y="1455738"/>
            <a:ext cx="334963" cy="417512"/>
          </a:xfrm>
          <a:prstGeom prst="rect">
            <a:avLst/>
          </a:prstGeom>
          <a:pattFill prst="wdUpDiag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Rectangle 9" descr="Vastag átlós felfelé"/>
          <p:cNvSpPr>
            <a:spLocks noChangeArrowheads="1"/>
          </p:cNvSpPr>
          <p:nvPr/>
        </p:nvSpPr>
        <p:spPr bwMode="auto">
          <a:xfrm flipV="1">
            <a:off x="1020763" y="3192463"/>
            <a:ext cx="246062" cy="406400"/>
          </a:xfrm>
          <a:prstGeom prst="rect">
            <a:avLst/>
          </a:prstGeom>
          <a:pattFill prst="wdUpDiag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Rectangle 10" descr="Vastag átlós felfelé"/>
          <p:cNvSpPr>
            <a:spLocks noChangeArrowheads="1"/>
          </p:cNvSpPr>
          <p:nvPr/>
        </p:nvSpPr>
        <p:spPr bwMode="auto">
          <a:xfrm flipV="1">
            <a:off x="1882775" y="3160713"/>
            <a:ext cx="279400" cy="438150"/>
          </a:xfrm>
          <a:prstGeom prst="rect">
            <a:avLst/>
          </a:prstGeom>
          <a:pattFill prst="wdUpDiag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 flipV="1">
            <a:off x="1073150" y="4835525"/>
            <a:ext cx="244475" cy="5159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 flipV="1">
            <a:off x="2035175" y="4868863"/>
            <a:ext cx="246063" cy="5159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Rectangle 13" descr="20%-os"/>
          <p:cNvSpPr>
            <a:spLocks noChangeArrowheads="1"/>
          </p:cNvSpPr>
          <p:nvPr/>
        </p:nvSpPr>
        <p:spPr bwMode="auto">
          <a:xfrm flipV="1">
            <a:off x="4464050" y="1455738"/>
            <a:ext cx="111125" cy="428625"/>
          </a:xfrm>
          <a:prstGeom prst="rect">
            <a:avLst/>
          </a:prstGeom>
          <a:pattFill prst="pct2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Rectangle 14" descr="20%-os"/>
          <p:cNvSpPr>
            <a:spLocks noChangeArrowheads="1"/>
          </p:cNvSpPr>
          <p:nvPr/>
        </p:nvSpPr>
        <p:spPr bwMode="auto">
          <a:xfrm flipV="1">
            <a:off x="3482975" y="3192463"/>
            <a:ext cx="111125" cy="428625"/>
          </a:xfrm>
          <a:prstGeom prst="rect">
            <a:avLst/>
          </a:prstGeom>
          <a:pattFill prst="pct2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Rectangle 15" descr="20%-os"/>
          <p:cNvSpPr>
            <a:spLocks noChangeArrowheads="1"/>
          </p:cNvSpPr>
          <p:nvPr/>
        </p:nvSpPr>
        <p:spPr bwMode="auto">
          <a:xfrm flipV="1">
            <a:off x="3671888" y="3192463"/>
            <a:ext cx="112712" cy="428625"/>
          </a:xfrm>
          <a:prstGeom prst="rect">
            <a:avLst/>
          </a:prstGeom>
          <a:pattFill prst="pct2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Rectangle 16" descr="20%-os"/>
          <p:cNvSpPr>
            <a:spLocks noChangeArrowheads="1"/>
          </p:cNvSpPr>
          <p:nvPr/>
        </p:nvSpPr>
        <p:spPr bwMode="auto">
          <a:xfrm flipV="1">
            <a:off x="3862388" y="3203575"/>
            <a:ext cx="112712" cy="428625"/>
          </a:xfrm>
          <a:prstGeom prst="rect">
            <a:avLst/>
          </a:prstGeom>
          <a:pattFill prst="pct2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Rectangle 17" descr="20%-os"/>
          <p:cNvSpPr>
            <a:spLocks noChangeArrowheads="1"/>
          </p:cNvSpPr>
          <p:nvPr/>
        </p:nvSpPr>
        <p:spPr bwMode="auto">
          <a:xfrm flipV="1">
            <a:off x="4052888" y="3192463"/>
            <a:ext cx="112712" cy="428625"/>
          </a:xfrm>
          <a:prstGeom prst="rect">
            <a:avLst/>
          </a:prstGeom>
          <a:pattFill prst="pct2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Rectangle 18" descr="20%-os"/>
          <p:cNvSpPr>
            <a:spLocks noChangeArrowheads="1"/>
          </p:cNvSpPr>
          <p:nvPr/>
        </p:nvSpPr>
        <p:spPr bwMode="auto">
          <a:xfrm flipV="1">
            <a:off x="4243388" y="3181350"/>
            <a:ext cx="111125" cy="428625"/>
          </a:xfrm>
          <a:prstGeom prst="rect">
            <a:avLst/>
          </a:prstGeom>
          <a:pattFill prst="pct2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Rectangle 19"/>
          <p:cNvSpPr>
            <a:spLocks noChangeArrowheads="1"/>
          </p:cNvSpPr>
          <p:nvPr/>
        </p:nvSpPr>
        <p:spPr bwMode="auto">
          <a:xfrm flipV="1">
            <a:off x="3611563" y="4913313"/>
            <a:ext cx="112712" cy="42703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Rectangle 20"/>
          <p:cNvSpPr>
            <a:spLocks noChangeArrowheads="1"/>
          </p:cNvSpPr>
          <p:nvPr/>
        </p:nvSpPr>
        <p:spPr bwMode="auto">
          <a:xfrm flipV="1">
            <a:off x="3802063" y="4922838"/>
            <a:ext cx="112712" cy="4286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Rectangle 21"/>
          <p:cNvSpPr>
            <a:spLocks noChangeArrowheads="1"/>
          </p:cNvSpPr>
          <p:nvPr/>
        </p:nvSpPr>
        <p:spPr bwMode="auto">
          <a:xfrm flipV="1">
            <a:off x="3992563" y="4913313"/>
            <a:ext cx="111125" cy="42703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Rectangle 22"/>
          <p:cNvSpPr>
            <a:spLocks noChangeArrowheads="1"/>
          </p:cNvSpPr>
          <p:nvPr/>
        </p:nvSpPr>
        <p:spPr bwMode="auto">
          <a:xfrm flipV="1">
            <a:off x="4194175" y="4902200"/>
            <a:ext cx="111125" cy="4270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 flipV="1">
            <a:off x="1844675" y="4922838"/>
            <a:ext cx="88900" cy="4175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Rectangle 24"/>
          <p:cNvSpPr>
            <a:spLocks noChangeArrowheads="1"/>
          </p:cNvSpPr>
          <p:nvPr/>
        </p:nvSpPr>
        <p:spPr bwMode="auto">
          <a:xfrm flipV="1">
            <a:off x="1692275" y="3192463"/>
            <a:ext cx="90488" cy="4175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5" name="Rectangle 25" descr="Világos függőleges"/>
          <p:cNvSpPr>
            <a:spLocks noChangeArrowheads="1"/>
          </p:cNvSpPr>
          <p:nvPr/>
        </p:nvSpPr>
        <p:spPr bwMode="auto">
          <a:xfrm>
            <a:off x="2897188" y="5014913"/>
            <a:ext cx="90487" cy="0"/>
          </a:xfrm>
          <a:prstGeom prst="rect">
            <a:avLst/>
          </a:prstGeom>
          <a:pattFill prst="ltVert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Rectangle 26"/>
          <p:cNvSpPr>
            <a:spLocks noChangeArrowheads="1"/>
          </p:cNvSpPr>
          <p:nvPr/>
        </p:nvSpPr>
        <p:spPr bwMode="auto">
          <a:xfrm flipV="1">
            <a:off x="2862263" y="4868863"/>
            <a:ext cx="134937" cy="46037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7" name="Rectangle 27"/>
          <p:cNvSpPr>
            <a:spLocks noChangeArrowheads="1"/>
          </p:cNvSpPr>
          <p:nvPr/>
        </p:nvSpPr>
        <p:spPr bwMode="auto">
          <a:xfrm flipV="1">
            <a:off x="3287713" y="4857750"/>
            <a:ext cx="144462" cy="482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8" name="Rectangle 28"/>
          <p:cNvSpPr>
            <a:spLocks noChangeArrowheads="1"/>
          </p:cNvSpPr>
          <p:nvPr/>
        </p:nvSpPr>
        <p:spPr bwMode="auto">
          <a:xfrm flipV="1">
            <a:off x="4699000" y="1489075"/>
            <a:ext cx="290513" cy="406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9" name="Rectangle 29"/>
          <p:cNvSpPr>
            <a:spLocks noChangeArrowheads="1"/>
          </p:cNvSpPr>
          <p:nvPr/>
        </p:nvSpPr>
        <p:spPr bwMode="auto">
          <a:xfrm flipV="1">
            <a:off x="5235575" y="1477963"/>
            <a:ext cx="290513" cy="406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0" name="Rectangle 30"/>
          <p:cNvSpPr>
            <a:spLocks noChangeArrowheads="1"/>
          </p:cNvSpPr>
          <p:nvPr/>
        </p:nvSpPr>
        <p:spPr bwMode="auto">
          <a:xfrm flipV="1">
            <a:off x="4500563" y="3214688"/>
            <a:ext cx="290512" cy="406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1" name="Rectangle 31"/>
          <p:cNvSpPr>
            <a:spLocks noChangeArrowheads="1"/>
          </p:cNvSpPr>
          <p:nvPr/>
        </p:nvSpPr>
        <p:spPr bwMode="auto">
          <a:xfrm flipV="1">
            <a:off x="5546725" y="4913313"/>
            <a:ext cx="292100" cy="404812"/>
          </a:xfrm>
          <a:prstGeom prst="rect">
            <a:avLst/>
          </a:prstGeom>
          <a:solidFill>
            <a:srgbClr val="00006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2" name="Rectangle 32"/>
          <p:cNvSpPr>
            <a:spLocks noChangeArrowheads="1"/>
          </p:cNvSpPr>
          <p:nvPr/>
        </p:nvSpPr>
        <p:spPr bwMode="auto">
          <a:xfrm flipV="1">
            <a:off x="5167313" y="4913313"/>
            <a:ext cx="290512" cy="404812"/>
          </a:xfrm>
          <a:prstGeom prst="rect">
            <a:avLst/>
          </a:prstGeom>
          <a:solidFill>
            <a:srgbClr val="00006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3" name="Rectangle 33"/>
          <p:cNvSpPr>
            <a:spLocks noChangeArrowheads="1"/>
          </p:cNvSpPr>
          <p:nvPr/>
        </p:nvSpPr>
        <p:spPr bwMode="auto">
          <a:xfrm flipV="1">
            <a:off x="5905500" y="4922838"/>
            <a:ext cx="290513" cy="384175"/>
          </a:xfrm>
          <a:prstGeom prst="rect">
            <a:avLst/>
          </a:prstGeom>
          <a:solidFill>
            <a:srgbClr val="00006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4" name="Rectangle 34"/>
          <p:cNvSpPr>
            <a:spLocks noChangeArrowheads="1"/>
          </p:cNvSpPr>
          <p:nvPr/>
        </p:nvSpPr>
        <p:spPr bwMode="auto">
          <a:xfrm flipV="1">
            <a:off x="6273800" y="4922838"/>
            <a:ext cx="292100" cy="4064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5" name="Freeform 35"/>
          <p:cNvSpPr>
            <a:spLocks/>
          </p:cNvSpPr>
          <p:nvPr/>
        </p:nvSpPr>
        <p:spPr bwMode="auto">
          <a:xfrm>
            <a:off x="1666875" y="1416050"/>
            <a:ext cx="236538" cy="296863"/>
          </a:xfrm>
          <a:custGeom>
            <a:avLst/>
            <a:gdLst>
              <a:gd name="T0" fmla="*/ 2147483647 w 149"/>
              <a:gd name="T1" fmla="*/ 0 h 187"/>
              <a:gd name="T2" fmla="*/ 0 w 149"/>
              <a:gd name="T3" fmla="*/ 2147483647 h 187"/>
              <a:gd name="T4" fmla="*/ 2147483647 w 149"/>
              <a:gd name="T5" fmla="*/ 0 h 187"/>
              <a:gd name="T6" fmla="*/ 0 60000 65536"/>
              <a:gd name="T7" fmla="*/ 0 60000 65536"/>
              <a:gd name="T8" fmla="*/ 0 60000 65536"/>
              <a:gd name="T9" fmla="*/ 0 w 149"/>
              <a:gd name="T10" fmla="*/ 0 h 187"/>
              <a:gd name="T11" fmla="*/ 149 w 149"/>
              <a:gd name="T12" fmla="*/ 187 h 1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9" h="187">
                <a:moveTo>
                  <a:pt x="148" y="0"/>
                </a:moveTo>
                <a:lnTo>
                  <a:pt x="0" y="186"/>
                </a:lnTo>
                <a:lnTo>
                  <a:pt x="148" y="0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0996" name="Freeform 36"/>
          <p:cNvSpPr>
            <a:spLocks/>
          </p:cNvSpPr>
          <p:nvPr/>
        </p:nvSpPr>
        <p:spPr bwMode="auto">
          <a:xfrm>
            <a:off x="1766888" y="1438275"/>
            <a:ext cx="225425" cy="296863"/>
          </a:xfrm>
          <a:custGeom>
            <a:avLst/>
            <a:gdLst>
              <a:gd name="T0" fmla="*/ 2147483647 w 142"/>
              <a:gd name="T1" fmla="*/ 0 h 187"/>
              <a:gd name="T2" fmla="*/ 0 w 142"/>
              <a:gd name="T3" fmla="*/ 2147483647 h 187"/>
              <a:gd name="T4" fmla="*/ 0 60000 65536"/>
              <a:gd name="T5" fmla="*/ 0 60000 65536"/>
              <a:gd name="T6" fmla="*/ 0 w 142"/>
              <a:gd name="T7" fmla="*/ 0 h 187"/>
              <a:gd name="T8" fmla="*/ 142 w 142"/>
              <a:gd name="T9" fmla="*/ 187 h 1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2" h="187">
                <a:moveTo>
                  <a:pt x="141" y="0"/>
                </a:moveTo>
                <a:lnTo>
                  <a:pt x="0" y="186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 flipV="1">
            <a:off x="2070100" y="1489075"/>
            <a:ext cx="88900" cy="4175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8" name="Rectangle 38" descr="Vastag átlós felfelé"/>
          <p:cNvSpPr>
            <a:spLocks noChangeArrowheads="1"/>
          </p:cNvSpPr>
          <p:nvPr/>
        </p:nvSpPr>
        <p:spPr bwMode="auto">
          <a:xfrm flipV="1">
            <a:off x="2270125" y="1489075"/>
            <a:ext cx="336550" cy="417513"/>
          </a:xfrm>
          <a:prstGeom prst="rect">
            <a:avLst/>
          </a:prstGeom>
          <a:pattFill prst="wdUpDiag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9" name="Rectangle 39" descr="20%-os"/>
          <p:cNvSpPr>
            <a:spLocks noChangeArrowheads="1"/>
          </p:cNvSpPr>
          <p:nvPr/>
        </p:nvSpPr>
        <p:spPr bwMode="auto">
          <a:xfrm flipV="1">
            <a:off x="3087688" y="1477963"/>
            <a:ext cx="112712" cy="428625"/>
          </a:xfrm>
          <a:prstGeom prst="rect">
            <a:avLst/>
          </a:prstGeom>
          <a:pattFill prst="pct2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0" name="Freeform 40"/>
          <p:cNvSpPr>
            <a:spLocks/>
          </p:cNvSpPr>
          <p:nvPr/>
        </p:nvSpPr>
        <p:spPr bwMode="auto">
          <a:xfrm>
            <a:off x="2728913" y="1427163"/>
            <a:ext cx="236537" cy="296862"/>
          </a:xfrm>
          <a:custGeom>
            <a:avLst/>
            <a:gdLst>
              <a:gd name="T0" fmla="*/ 2147483647 w 149"/>
              <a:gd name="T1" fmla="*/ 0 h 187"/>
              <a:gd name="T2" fmla="*/ 0 w 149"/>
              <a:gd name="T3" fmla="*/ 2147483647 h 187"/>
              <a:gd name="T4" fmla="*/ 2147483647 w 149"/>
              <a:gd name="T5" fmla="*/ 0 h 187"/>
              <a:gd name="T6" fmla="*/ 0 60000 65536"/>
              <a:gd name="T7" fmla="*/ 0 60000 65536"/>
              <a:gd name="T8" fmla="*/ 0 60000 65536"/>
              <a:gd name="T9" fmla="*/ 0 w 149"/>
              <a:gd name="T10" fmla="*/ 0 h 187"/>
              <a:gd name="T11" fmla="*/ 149 w 149"/>
              <a:gd name="T12" fmla="*/ 187 h 1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9" h="187">
                <a:moveTo>
                  <a:pt x="148" y="0"/>
                </a:moveTo>
                <a:lnTo>
                  <a:pt x="0" y="186"/>
                </a:lnTo>
                <a:lnTo>
                  <a:pt x="148" y="0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1001" name="Freeform 41"/>
          <p:cNvSpPr>
            <a:spLocks/>
          </p:cNvSpPr>
          <p:nvPr/>
        </p:nvSpPr>
        <p:spPr bwMode="auto">
          <a:xfrm>
            <a:off x="2830513" y="1447800"/>
            <a:ext cx="225425" cy="298450"/>
          </a:xfrm>
          <a:custGeom>
            <a:avLst/>
            <a:gdLst>
              <a:gd name="T0" fmla="*/ 2147483647 w 142"/>
              <a:gd name="T1" fmla="*/ 0 h 188"/>
              <a:gd name="T2" fmla="*/ 0 w 142"/>
              <a:gd name="T3" fmla="*/ 2147483647 h 188"/>
              <a:gd name="T4" fmla="*/ 0 60000 65536"/>
              <a:gd name="T5" fmla="*/ 0 60000 65536"/>
              <a:gd name="T6" fmla="*/ 0 w 142"/>
              <a:gd name="T7" fmla="*/ 0 h 188"/>
              <a:gd name="T8" fmla="*/ 142 w 142"/>
              <a:gd name="T9" fmla="*/ 188 h 1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2" h="188">
                <a:moveTo>
                  <a:pt x="141" y="0"/>
                </a:moveTo>
                <a:lnTo>
                  <a:pt x="0" y="187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1002" name="Rectangle 42"/>
          <p:cNvSpPr>
            <a:spLocks noChangeArrowheads="1"/>
          </p:cNvSpPr>
          <p:nvPr/>
        </p:nvSpPr>
        <p:spPr bwMode="auto">
          <a:xfrm flipV="1">
            <a:off x="3367088" y="1477963"/>
            <a:ext cx="290512" cy="406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3" name="Rectangle 43" descr="20%-os"/>
          <p:cNvSpPr>
            <a:spLocks noChangeArrowheads="1"/>
          </p:cNvSpPr>
          <p:nvPr/>
        </p:nvSpPr>
        <p:spPr bwMode="auto">
          <a:xfrm flipV="1">
            <a:off x="3803650" y="1466850"/>
            <a:ext cx="111125" cy="428625"/>
          </a:xfrm>
          <a:prstGeom prst="rect">
            <a:avLst/>
          </a:prstGeom>
          <a:pattFill prst="pct2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4" name="Rectangle 44"/>
          <p:cNvSpPr>
            <a:spLocks noChangeArrowheads="1"/>
          </p:cNvSpPr>
          <p:nvPr/>
        </p:nvSpPr>
        <p:spPr bwMode="auto">
          <a:xfrm flipV="1">
            <a:off x="4038600" y="1489075"/>
            <a:ext cx="290513" cy="406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5" name="Rectangle 45"/>
          <p:cNvSpPr>
            <a:spLocks noChangeArrowheads="1"/>
          </p:cNvSpPr>
          <p:nvPr/>
        </p:nvSpPr>
        <p:spPr bwMode="auto">
          <a:xfrm flipV="1">
            <a:off x="5761038" y="1489075"/>
            <a:ext cx="290512" cy="406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6" name="Rectangle 46"/>
          <p:cNvSpPr>
            <a:spLocks noChangeArrowheads="1"/>
          </p:cNvSpPr>
          <p:nvPr/>
        </p:nvSpPr>
        <p:spPr bwMode="auto">
          <a:xfrm flipV="1">
            <a:off x="6286500" y="1500188"/>
            <a:ext cx="292100" cy="406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7" name="Rectangle 47" descr="20%-os"/>
          <p:cNvSpPr>
            <a:spLocks noChangeArrowheads="1"/>
          </p:cNvSpPr>
          <p:nvPr/>
        </p:nvSpPr>
        <p:spPr bwMode="auto">
          <a:xfrm flipV="1">
            <a:off x="5045075" y="1477963"/>
            <a:ext cx="112713" cy="428625"/>
          </a:xfrm>
          <a:prstGeom prst="rect">
            <a:avLst/>
          </a:prstGeom>
          <a:pattFill prst="pct2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8" name="Rectangle 48" descr="20%-os"/>
          <p:cNvSpPr>
            <a:spLocks noChangeArrowheads="1"/>
          </p:cNvSpPr>
          <p:nvPr/>
        </p:nvSpPr>
        <p:spPr bwMode="auto">
          <a:xfrm flipV="1">
            <a:off x="5594350" y="1466850"/>
            <a:ext cx="111125" cy="428625"/>
          </a:xfrm>
          <a:prstGeom prst="rect">
            <a:avLst/>
          </a:prstGeom>
          <a:pattFill prst="pct2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9" name="Rectangle 49" descr="20%-os"/>
          <p:cNvSpPr>
            <a:spLocks noChangeArrowheads="1"/>
          </p:cNvSpPr>
          <p:nvPr/>
        </p:nvSpPr>
        <p:spPr bwMode="auto">
          <a:xfrm flipV="1">
            <a:off x="6119813" y="1466850"/>
            <a:ext cx="111125" cy="428625"/>
          </a:xfrm>
          <a:prstGeom prst="rect">
            <a:avLst/>
          </a:prstGeom>
          <a:pattFill prst="pct2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0" name="Freeform 50"/>
          <p:cNvSpPr>
            <a:spLocks/>
          </p:cNvSpPr>
          <p:nvPr/>
        </p:nvSpPr>
        <p:spPr bwMode="auto">
          <a:xfrm>
            <a:off x="6543675" y="1485900"/>
            <a:ext cx="1588" cy="36513"/>
          </a:xfrm>
          <a:custGeom>
            <a:avLst/>
            <a:gdLst>
              <a:gd name="T0" fmla="*/ 0 w 1"/>
              <a:gd name="T1" fmla="*/ 2147483647 h 23"/>
              <a:gd name="T2" fmla="*/ 0 w 1"/>
              <a:gd name="T3" fmla="*/ 2147483647 h 23"/>
              <a:gd name="T4" fmla="*/ 0 w 1"/>
              <a:gd name="T5" fmla="*/ 0 h 23"/>
              <a:gd name="T6" fmla="*/ 0 w 1"/>
              <a:gd name="T7" fmla="*/ 0 h 23"/>
              <a:gd name="T8" fmla="*/ 0 w 1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3"/>
              <a:gd name="T17" fmla="*/ 1 w 1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3">
                <a:moveTo>
                  <a:pt x="0" y="22"/>
                </a:moveTo>
                <a:lnTo>
                  <a:pt x="0" y="22"/>
                </a:lnTo>
                <a:lnTo>
                  <a:pt x="0" y="0"/>
                </a:lnTo>
                <a:lnTo>
                  <a:pt x="0" y="22"/>
                </a:lnTo>
              </a:path>
            </a:pathLst>
          </a:cu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1011" name="Freeform 51"/>
          <p:cNvSpPr>
            <a:spLocks/>
          </p:cNvSpPr>
          <p:nvPr/>
        </p:nvSpPr>
        <p:spPr bwMode="auto">
          <a:xfrm>
            <a:off x="6902450" y="1541463"/>
            <a:ext cx="1588" cy="34925"/>
          </a:xfrm>
          <a:custGeom>
            <a:avLst/>
            <a:gdLst>
              <a:gd name="T0" fmla="*/ 0 w 1"/>
              <a:gd name="T1" fmla="*/ 2147483647 h 22"/>
              <a:gd name="T2" fmla="*/ 0 w 1"/>
              <a:gd name="T3" fmla="*/ 2147483647 h 22"/>
              <a:gd name="T4" fmla="*/ 0 w 1"/>
              <a:gd name="T5" fmla="*/ 0 h 22"/>
              <a:gd name="T6" fmla="*/ 0 w 1"/>
              <a:gd name="T7" fmla="*/ 0 h 22"/>
              <a:gd name="T8" fmla="*/ 0 w 1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2"/>
              <a:gd name="T17" fmla="*/ 1 w 1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2">
                <a:moveTo>
                  <a:pt x="0" y="21"/>
                </a:moveTo>
                <a:lnTo>
                  <a:pt x="0" y="21"/>
                </a:lnTo>
                <a:lnTo>
                  <a:pt x="0" y="0"/>
                </a:lnTo>
                <a:lnTo>
                  <a:pt x="0" y="21"/>
                </a:lnTo>
              </a:path>
            </a:pathLst>
          </a:cu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1012" name="Freeform 52"/>
          <p:cNvSpPr>
            <a:spLocks/>
          </p:cNvSpPr>
          <p:nvPr/>
        </p:nvSpPr>
        <p:spPr bwMode="auto">
          <a:xfrm>
            <a:off x="6589713" y="1497013"/>
            <a:ext cx="1587" cy="36512"/>
          </a:xfrm>
          <a:custGeom>
            <a:avLst/>
            <a:gdLst>
              <a:gd name="T0" fmla="*/ 0 w 1"/>
              <a:gd name="T1" fmla="*/ 2147483647 h 23"/>
              <a:gd name="T2" fmla="*/ 0 w 1"/>
              <a:gd name="T3" fmla="*/ 2147483647 h 23"/>
              <a:gd name="T4" fmla="*/ 0 w 1"/>
              <a:gd name="T5" fmla="*/ 0 h 23"/>
              <a:gd name="T6" fmla="*/ 0 w 1"/>
              <a:gd name="T7" fmla="*/ 0 h 23"/>
              <a:gd name="T8" fmla="*/ 0 w 1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3"/>
              <a:gd name="T17" fmla="*/ 1 w 1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3">
                <a:moveTo>
                  <a:pt x="0" y="22"/>
                </a:moveTo>
                <a:lnTo>
                  <a:pt x="0" y="22"/>
                </a:lnTo>
                <a:lnTo>
                  <a:pt x="0" y="0"/>
                </a:lnTo>
                <a:lnTo>
                  <a:pt x="0" y="22"/>
                </a:lnTo>
              </a:path>
            </a:pathLst>
          </a:cu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1013" name="Freeform 53"/>
          <p:cNvSpPr>
            <a:spLocks/>
          </p:cNvSpPr>
          <p:nvPr/>
        </p:nvSpPr>
        <p:spPr bwMode="auto">
          <a:xfrm>
            <a:off x="6589713" y="1658938"/>
            <a:ext cx="371475" cy="36512"/>
          </a:xfrm>
          <a:custGeom>
            <a:avLst/>
            <a:gdLst>
              <a:gd name="T0" fmla="*/ 0 w 234"/>
              <a:gd name="T1" fmla="*/ 2147483647 h 23"/>
              <a:gd name="T2" fmla="*/ 2147483647 w 234"/>
              <a:gd name="T3" fmla="*/ 2147483647 h 23"/>
              <a:gd name="T4" fmla="*/ 2147483647 w 234"/>
              <a:gd name="T5" fmla="*/ 0 h 23"/>
              <a:gd name="T6" fmla="*/ 0 w 234"/>
              <a:gd name="T7" fmla="*/ 0 h 23"/>
              <a:gd name="T8" fmla="*/ 0 w 234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4"/>
              <a:gd name="T16" fmla="*/ 0 h 23"/>
              <a:gd name="T17" fmla="*/ 234 w 234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4" h="23">
                <a:moveTo>
                  <a:pt x="0" y="22"/>
                </a:moveTo>
                <a:lnTo>
                  <a:pt x="233" y="22"/>
                </a:lnTo>
                <a:lnTo>
                  <a:pt x="233" y="0"/>
                </a:lnTo>
                <a:lnTo>
                  <a:pt x="0" y="0"/>
                </a:lnTo>
                <a:lnTo>
                  <a:pt x="0" y="22"/>
                </a:lnTo>
              </a:path>
            </a:pathLst>
          </a:cu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1014" name="Freeform 54"/>
          <p:cNvSpPr>
            <a:spLocks/>
          </p:cNvSpPr>
          <p:nvPr/>
        </p:nvSpPr>
        <p:spPr bwMode="auto">
          <a:xfrm>
            <a:off x="1352550" y="3116263"/>
            <a:ext cx="236538" cy="298450"/>
          </a:xfrm>
          <a:custGeom>
            <a:avLst/>
            <a:gdLst>
              <a:gd name="T0" fmla="*/ 2147483647 w 149"/>
              <a:gd name="T1" fmla="*/ 0 h 188"/>
              <a:gd name="T2" fmla="*/ 0 w 149"/>
              <a:gd name="T3" fmla="*/ 2147483647 h 188"/>
              <a:gd name="T4" fmla="*/ 2147483647 w 149"/>
              <a:gd name="T5" fmla="*/ 0 h 188"/>
              <a:gd name="T6" fmla="*/ 0 60000 65536"/>
              <a:gd name="T7" fmla="*/ 0 60000 65536"/>
              <a:gd name="T8" fmla="*/ 0 60000 65536"/>
              <a:gd name="T9" fmla="*/ 0 w 149"/>
              <a:gd name="T10" fmla="*/ 0 h 188"/>
              <a:gd name="T11" fmla="*/ 149 w 149"/>
              <a:gd name="T12" fmla="*/ 188 h 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9" h="188">
                <a:moveTo>
                  <a:pt x="148" y="0"/>
                </a:moveTo>
                <a:lnTo>
                  <a:pt x="0" y="187"/>
                </a:lnTo>
                <a:lnTo>
                  <a:pt x="148" y="0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1015" name="Freeform 55"/>
          <p:cNvSpPr>
            <a:spLocks/>
          </p:cNvSpPr>
          <p:nvPr/>
        </p:nvSpPr>
        <p:spPr bwMode="auto">
          <a:xfrm>
            <a:off x="1454150" y="3138488"/>
            <a:ext cx="225425" cy="298450"/>
          </a:xfrm>
          <a:custGeom>
            <a:avLst/>
            <a:gdLst>
              <a:gd name="T0" fmla="*/ 2147483647 w 142"/>
              <a:gd name="T1" fmla="*/ 0 h 188"/>
              <a:gd name="T2" fmla="*/ 0 w 142"/>
              <a:gd name="T3" fmla="*/ 2147483647 h 188"/>
              <a:gd name="T4" fmla="*/ 0 60000 65536"/>
              <a:gd name="T5" fmla="*/ 0 60000 65536"/>
              <a:gd name="T6" fmla="*/ 0 w 142"/>
              <a:gd name="T7" fmla="*/ 0 h 188"/>
              <a:gd name="T8" fmla="*/ 142 w 142"/>
              <a:gd name="T9" fmla="*/ 188 h 1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2" h="188">
                <a:moveTo>
                  <a:pt x="141" y="0"/>
                </a:moveTo>
                <a:lnTo>
                  <a:pt x="0" y="187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1016" name="Freeform 56"/>
          <p:cNvSpPr>
            <a:spLocks/>
          </p:cNvSpPr>
          <p:nvPr/>
        </p:nvSpPr>
        <p:spPr bwMode="auto">
          <a:xfrm>
            <a:off x="1498600" y="4838700"/>
            <a:ext cx="236538" cy="298450"/>
          </a:xfrm>
          <a:custGeom>
            <a:avLst/>
            <a:gdLst>
              <a:gd name="T0" fmla="*/ 2147483647 w 149"/>
              <a:gd name="T1" fmla="*/ 0 h 188"/>
              <a:gd name="T2" fmla="*/ 0 w 149"/>
              <a:gd name="T3" fmla="*/ 2147483647 h 188"/>
              <a:gd name="T4" fmla="*/ 2147483647 w 149"/>
              <a:gd name="T5" fmla="*/ 0 h 188"/>
              <a:gd name="T6" fmla="*/ 0 60000 65536"/>
              <a:gd name="T7" fmla="*/ 0 60000 65536"/>
              <a:gd name="T8" fmla="*/ 0 60000 65536"/>
              <a:gd name="T9" fmla="*/ 0 w 149"/>
              <a:gd name="T10" fmla="*/ 0 h 188"/>
              <a:gd name="T11" fmla="*/ 149 w 149"/>
              <a:gd name="T12" fmla="*/ 188 h 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9" h="188">
                <a:moveTo>
                  <a:pt x="148" y="0"/>
                </a:moveTo>
                <a:lnTo>
                  <a:pt x="0" y="187"/>
                </a:lnTo>
                <a:lnTo>
                  <a:pt x="148" y="0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1017" name="Freeform 57"/>
          <p:cNvSpPr>
            <a:spLocks/>
          </p:cNvSpPr>
          <p:nvPr/>
        </p:nvSpPr>
        <p:spPr bwMode="auto">
          <a:xfrm>
            <a:off x="1600200" y="4860925"/>
            <a:ext cx="223838" cy="298450"/>
          </a:xfrm>
          <a:custGeom>
            <a:avLst/>
            <a:gdLst>
              <a:gd name="T0" fmla="*/ 2147483647 w 141"/>
              <a:gd name="T1" fmla="*/ 0 h 188"/>
              <a:gd name="T2" fmla="*/ 0 w 141"/>
              <a:gd name="T3" fmla="*/ 2147483647 h 188"/>
              <a:gd name="T4" fmla="*/ 0 60000 65536"/>
              <a:gd name="T5" fmla="*/ 0 60000 65536"/>
              <a:gd name="T6" fmla="*/ 0 w 141"/>
              <a:gd name="T7" fmla="*/ 0 h 188"/>
              <a:gd name="T8" fmla="*/ 141 w 141"/>
              <a:gd name="T9" fmla="*/ 188 h 1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1" h="188">
                <a:moveTo>
                  <a:pt x="140" y="0"/>
                </a:moveTo>
                <a:lnTo>
                  <a:pt x="0" y="187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1018" name="Freeform 58"/>
          <p:cNvSpPr>
            <a:spLocks/>
          </p:cNvSpPr>
          <p:nvPr/>
        </p:nvSpPr>
        <p:spPr bwMode="auto">
          <a:xfrm>
            <a:off x="2438400" y="4838700"/>
            <a:ext cx="236538" cy="298450"/>
          </a:xfrm>
          <a:custGeom>
            <a:avLst/>
            <a:gdLst>
              <a:gd name="T0" fmla="*/ 2147483647 w 149"/>
              <a:gd name="T1" fmla="*/ 0 h 188"/>
              <a:gd name="T2" fmla="*/ 0 w 149"/>
              <a:gd name="T3" fmla="*/ 2147483647 h 188"/>
              <a:gd name="T4" fmla="*/ 2147483647 w 149"/>
              <a:gd name="T5" fmla="*/ 0 h 188"/>
              <a:gd name="T6" fmla="*/ 0 60000 65536"/>
              <a:gd name="T7" fmla="*/ 0 60000 65536"/>
              <a:gd name="T8" fmla="*/ 0 60000 65536"/>
              <a:gd name="T9" fmla="*/ 0 w 149"/>
              <a:gd name="T10" fmla="*/ 0 h 188"/>
              <a:gd name="T11" fmla="*/ 149 w 149"/>
              <a:gd name="T12" fmla="*/ 188 h 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9" h="188">
                <a:moveTo>
                  <a:pt x="148" y="0"/>
                </a:moveTo>
                <a:lnTo>
                  <a:pt x="0" y="187"/>
                </a:lnTo>
                <a:lnTo>
                  <a:pt x="148" y="0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1019" name="Freeform 59"/>
          <p:cNvSpPr>
            <a:spLocks/>
          </p:cNvSpPr>
          <p:nvPr/>
        </p:nvSpPr>
        <p:spPr bwMode="auto">
          <a:xfrm>
            <a:off x="2540000" y="4860925"/>
            <a:ext cx="223838" cy="298450"/>
          </a:xfrm>
          <a:custGeom>
            <a:avLst/>
            <a:gdLst>
              <a:gd name="T0" fmla="*/ 2147483647 w 141"/>
              <a:gd name="T1" fmla="*/ 0 h 188"/>
              <a:gd name="T2" fmla="*/ 0 w 141"/>
              <a:gd name="T3" fmla="*/ 2147483647 h 188"/>
              <a:gd name="T4" fmla="*/ 0 60000 65536"/>
              <a:gd name="T5" fmla="*/ 0 60000 65536"/>
              <a:gd name="T6" fmla="*/ 0 w 141"/>
              <a:gd name="T7" fmla="*/ 0 h 188"/>
              <a:gd name="T8" fmla="*/ 141 w 141"/>
              <a:gd name="T9" fmla="*/ 188 h 1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1" h="188">
                <a:moveTo>
                  <a:pt x="140" y="0"/>
                </a:moveTo>
                <a:lnTo>
                  <a:pt x="0" y="187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1020" name="Rectangle 60"/>
          <p:cNvSpPr>
            <a:spLocks noChangeArrowheads="1"/>
          </p:cNvSpPr>
          <p:nvPr/>
        </p:nvSpPr>
        <p:spPr bwMode="auto">
          <a:xfrm flipV="1">
            <a:off x="4429125" y="4913313"/>
            <a:ext cx="111125" cy="42703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1" name="Rectangle 61"/>
          <p:cNvSpPr>
            <a:spLocks noChangeArrowheads="1"/>
          </p:cNvSpPr>
          <p:nvPr/>
        </p:nvSpPr>
        <p:spPr bwMode="auto">
          <a:xfrm flipV="1">
            <a:off x="6654800" y="4935538"/>
            <a:ext cx="292100" cy="404812"/>
          </a:xfrm>
          <a:prstGeom prst="rect">
            <a:avLst/>
          </a:prstGeom>
          <a:solidFill>
            <a:srgbClr val="00006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2" name="Rectangle 62"/>
          <p:cNvSpPr>
            <a:spLocks noChangeArrowheads="1"/>
          </p:cNvSpPr>
          <p:nvPr/>
        </p:nvSpPr>
        <p:spPr bwMode="auto">
          <a:xfrm flipV="1">
            <a:off x="7024688" y="4935538"/>
            <a:ext cx="290512" cy="404812"/>
          </a:xfrm>
          <a:prstGeom prst="rect">
            <a:avLst/>
          </a:prstGeom>
          <a:solidFill>
            <a:srgbClr val="00006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3" name="Rectangle 63"/>
          <p:cNvSpPr>
            <a:spLocks noChangeArrowheads="1"/>
          </p:cNvSpPr>
          <p:nvPr/>
        </p:nvSpPr>
        <p:spPr bwMode="auto">
          <a:xfrm flipV="1">
            <a:off x="7381875" y="4903788"/>
            <a:ext cx="292100" cy="458787"/>
          </a:xfrm>
          <a:prstGeom prst="rect">
            <a:avLst/>
          </a:prstGeom>
          <a:solidFill>
            <a:srgbClr val="00006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4" name="Rectangle 64"/>
          <p:cNvSpPr>
            <a:spLocks noChangeArrowheads="1"/>
          </p:cNvSpPr>
          <p:nvPr/>
        </p:nvSpPr>
        <p:spPr bwMode="auto">
          <a:xfrm flipV="1">
            <a:off x="7751763" y="4892675"/>
            <a:ext cx="290512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5" name="Text Box 65"/>
          <p:cNvSpPr txBox="1">
            <a:spLocks noChangeArrowheads="1"/>
          </p:cNvSpPr>
          <p:nvPr/>
        </p:nvSpPr>
        <p:spPr bwMode="auto">
          <a:xfrm>
            <a:off x="671513" y="51911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5`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26" name="Text Box 66"/>
          <p:cNvSpPr txBox="1">
            <a:spLocks noChangeArrowheads="1"/>
          </p:cNvSpPr>
          <p:nvPr/>
        </p:nvSpPr>
        <p:spPr bwMode="auto">
          <a:xfrm>
            <a:off x="682625" y="3500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5`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27" name="Text Box 67"/>
          <p:cNvSpPr txBox="1">
            <a:spLocks noChangeArrowheads="1"/>
          </p:cNvSpPr>
          <p:nvPr/>
        </p:nvSpPr>
        <p:spPr bwMode="auto">
          <a:xfrm>
            <a:off x="592138" y="17668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5`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28" name="Text Box 68"/>
          <p:cNvSpPr txBox="1">
            <a:spLocks noChangeArrowheads="1"/>
          </p:cNvSpPr>
          <p:nvPr/>
        </p:nvSpPr>
        <p:spPr bwMode="auto">
          <a:xfrm>
            <a:off x="5257800" y="34131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3`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29" name="Text Box 69"/>
          <p:cNvSpPr txBox="1">
            <a:spLocks noChangeArrowheads="1"/>
          </p:cNvSpPr>
          <p:nvPr/>
        </p:nvSpPr>
        <p:spPr bwMode="auto">
          <a:xfrm>
            <a:off x="7181850" y="17780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3`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30" name="Text Box 70"/>
          <p:cNvSpPr txBox="1">
            <a:spLocks noChangeArrowheads="1"/>
          </p:cNvSpPr>
          <p:nvPr/>
        </p:nvSpPr>
        <p:spPr bwMode="auto">
          <a:xfrm>
            <a:off x="8469313" y="51577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3`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31" name="Text Box 71"/>
          <p:cNvSpPr txBox="1">
            <a:spLocks noChangeArrowheads="1"/>
          </p:cNvSpPr>
          <p:nvPr/>
        </p:nvSpPr>
        <p:spPr bwMode="auto">
          <a:xfrm>
            <a:off x="8513763" y="5715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32" name="Text Box 72"/>
          <p:cNvSpPr txBox="1">
            <a:spLocks noChangeArrowheads="1"/>
          </p:cNvSpPr>
          <p:nvPr/>
        </p:nvSpPr>
        <p:spPr bwMode="auto">
          <a:xfrm>
            <a:off x="8502650" y="11525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33" name="Text Box 73"/>
          <p:cNvSpPr txBox="1">
            <a:spLocks noChangeArrowheads="1"/>
          </p:cNvSpPr>
          <p:nvPr/>
        </p:nvSpPr>
        <p:spPr bwMode="auto">
          <a:xfrm>
            <a:off x="8578850" y="29987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34" name="Text Box 74"/>
          <p:cNvSpPr txBox="1">
            <a:spLocks noChangeArrowheads="1"/>
          </p:cNvSpPr>
          <p:nvPr/>
        </p:nvSpPr>
        <p:spPr bwMode="auto">
          <a:xfrm>
            <a:off x="8636000" y="17748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35" name="Text Box 75"/>
          <p:cNvSpPr txBox="1">
            <a:spLocks noChangeArrowheads="1"/>
          </p:cNvSpPr>
          <p:nvPr/>
        </p:nvSpPr>
        <p:spPr bwMode="auto">
          <a:xfrm>
            <a:off x="8658225" y="24003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36" name="Rectangle 76"/>
          <p:cNvSpPr>
            <a:spLocks noChangeArrowheads="1"/>
          </p:cNvSpPr>
          <p:nvPr/>
        </p:nvSpPr>
        <p:spPr bwMode="auto">
          <a:xfrm flipV="1">
            <a:off x="4797425" y="4913313"/>
            <a:ext cx="292100" cy="404812"/>
          </a:xfrm>
          <a:prstGeom prst="rect">
            <a:avLst/>
          </a:prstGeom>
          <a:solidFill>
            <a:srgbClr val="00006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7" name="Freeform 77"/>
          <p:cNvSpPr>
            <a:spLocks/>
          </p:cNvSpPr>
          <p:nvPr/>
        </p:nvSpPr>
        <p:spPr bwMode="auto">
          <a:xfrm>
            <a:off x="6323013" y="4494213"/>
            <a:ext cx="153987" cy="169862"/>
          </a:xfrm>
          <a:custGeom>
            <a:avLst/>
            <a:gdLst>
              <a:gd name="T0" fmla="*/ 2147483647 w 97"/>
              <a:gd name="T1" fmla="*/ 0 h 107"/>
              <a:gd name="T2" fmla="*/ 2147483647 w 97"/>
              <a:gd name="T3" fmla="*/ 0 h 107"/>
              <a:gd name="T4" fmla="*/ 2147483647 w 97"/>
              <a:gd name="T5" fmla="*/ 0 h 107"/>
              <a:gd name="T6" fmla="*/ 2147483647 w 97"/>
              <a:gd name="T7" fmla="*/ 0 h 107"/>
              <a:gd name="T8" fmla="*/ 2147483647 w 97"/>
              <a:gd name="T9" fmla="*/ 0 h 107"/>
              <a:gd name="T10" fmla="*/ 2147483647 w 97"/>
              <a:gd name="T11" fmla="*/ 0 h 107"/>
              <a:gd name="T12" fmla="*/ 2147483647 w 97"/>
              <a:gd name="T13" fmla="*/ 2147483647 h 107"/>
              <a:gd name="T14" fmla="*/ 2147483647 w 97"/>
              <a:gd name="T15" fmla="*/ 2147483647 h 107"/>
              <a:gd name="T16" fmla="*/ 2147483647 w 97"/>
              <a:gd name="T17" fmla="*/ 2147483647 h 107"/>
              <a:gd name="T18" fmla="*/ 2147483647 w 97"/>
              <a:gd name="T19" fmla="*/ 2147483647 h 107"/>
              <a:gd name="T20" fmla="*/ 2147483647 w 97"/>
              <a:gd name="T21" fmla="*/ 2147483647 h 107"/>
              <a:gd name="T22" fmla="*/ 2147483647 w 97"/>
              <a:gd name="T23" fmla="*/ 2147483647 h 107"/>
              <a:gd name="T24" fmla="*/ 2147483647 w 97"/>
              <a:gd name="T25" fmla="*/ 2147483647 h 107"/>
              <a:gd name="T26" fmla="*/ 2147483647 w 97"/>
              <a:gd name="T27" fmla="*/ 2147483647 h 107"/>
              <a:gd name="T28" fmla="*/ 2147483647 w 97"/>
              <a:gd name="T29" fmla="*/ 2147483647 h 107"/>
              <a:gd name="T30" fmla="*/ 2147483647 w 97"/>
              <a:gd name="T31" fmla="*/ 2147483647 h 107"/>
              <a:gd name="T32" fmla="*/ 2147483647 w 97"/>
              <a:gd name="T33" fmla="*/ 2147483647 h 107"/>
              <a:gd name="T34" fmla="*/ 2147483647 w 97"/>
              <a:gd name="T35" fmla="*/ 2147483647 h 107"/>
              <a:gd name="T36" fmla="*/ 2147483647 w 97"/>
              <a:gd name="T37" fmla="*/ 2147483647 h 107"/>
              <a:gd name="T38" fmla="*/ 2147483647 w 97"/>
              <a:gd name="T39" fmla="*/ 2147483647 h 107"/>
              <a:gd name="T40" fmla="*/ 2147483647 w 97"/>
              <a:gd name="T41" fmla="*/ 2147483647 h 107"/>
              <a:gd name="T42" fmla="*/ 2147483647 w 97"/>
              <a:gd name="T43" fmla="*/ 2147483647 h 107"/>
              <a:gd name="T44" fmla="*/ 2147483647 w 97"/>
              <a:gd name="T45" fmla="*/ 2147483647 h 107"/>
              <a:gd name="T46" fmla="*/ 2147483647 w 97"/>
              <a:gd name="T47" fmla="*/ 2147483647 h 107"/>
              <a:gd name="T48" fmla="*/ 2147483647 w 97"/>
              <a:gd name="T49" fmla="*/ 2147483647 h 107"/>
              <a:gd name="T50" fmla="*/ 2147483647 w 97"/>
              <a:gd name="T51" fmla="*/ 2147483647 h 107"/>
              <a:gd name="T52" fmla="*/ 0 w 97"/>
              <a:gd name="T53" fmla="*/ 2147483647 h 107"/>
              <a:gd name="T54" fmla="*/ 0 w 97"/>
              <a:gd name="T55" fmla="*/ 2147483647 h 107"/>
              <a:gd name="T56" fmla="*/ 0 w 97"/>
              <a:gd name="T57" fmla="*/ 2147483647 h 107"/>
              <a:gd name="T58" fmla="*/ 2147483647 w 97"/>
              <a:gd name="T59" fmla="*/ 2147483647 h 107"/>
              <a:gd name="T60" fmla="*/ 2147483647 w 97"/>
              <a:gd name="T61" fmla="*/ 2147483647 h 107"/>
              <a:gd name="T62" fmla="*/ 2147483647 w 97"/>
              <a:gd name="T63" fmla="*/ 2147483647 h 107"/>
              <a:gd name="T64" fmla="*/ 2147483647 w 97"/>
              <a:gd name="T65" fmla="*/ 2147483647 h 107"/>
              <a:gd name="T66" fmla="*/ 2147483647 w 97"/>
              <a:gd name="T67" fmla="*/ 2147483647 h 107"/>
              <a:gd name="T68" fmla="*/ 2147483647 w 97"/>
              <a:gd name="T69" fmla="*/ 2147483647 h 107"/>
              <a:gd name="T70" fmla="*/ 2147483647 w 97"/>
              <a:gd name="T71" fmla="*/ 2147483647 h 107"/>
              <a:gd name="T72" fmla="*/ 2147483647 w 97"/>
              <a:gd name="T73" fmla="*/ 2147483647 h 107"/>
              <a:gd name="T74" fmla="*/ 2147483647 w 97"/>
              <a:gd name="T75" fmla="*/ 2147483647 h 107"/>
              <a:gd name="T76" fmla="*/ 2147483647 w 97"/>
              <a:gd name="T77" fmla="*/ 2147483647 h 107"/>
              <a:gd name="T78" fmla="*/ 2147483647 w 97"/>
              <a:gd name="T79" fmla="*/ 2147483647 h 107"/>
              <a:gd name="T80" fmla="*/ 2147483647 w 97"/>
              <a:gd name="T81" fmla="*/ 2147483647 h 107"/>
              <a:gd name="T82" fmla="*/ 2147483647 w 97"/>
              <a:gd name="T83" fmla="*/ 2147483647 h 107"/>
              <a:gd name="T84" fmla="*/ 2147483647 w 97"/>
              <a:gd name="T85" fmla="*/ 2147483647 h 107"/>
              <a:gd name="T86" fmla="*/ 2147483647 w 97"/>
              <a:gd name="T87" fmla="*/ 2147483647 h 107"/>
              <a:gd name="T88" fmla="*/ 2147483647 w 97"/>
              <a:gd name="T89" fmla="*/ 2147483647 h 107"/>
              <a:gd name="T90" fmla="*/ 2147483647 w 97"/>
              <a:gd name="T91" fmla="*/ 2147483647 h 107"/>
              <a:gd name="T92" fmla="*/ 2147483647 w 97"/>
              <a:gd name="T93" fmla="*/ 2147483647 h 107"/>
              <a:gd name="T94" fmla="*/ 2147483647 w 97"/>
              <a:gd name="T95" fmla="*/ 2147483647 h 107"/>
              <a:gd name="T96" fmla="*/ 2147483647 w 97"/>
              <a:gd name="T97" fmla="*/ 2147483647 h 107"/>
              <a:gd name="T98" fmla="*/ 2147483647 w 97"/>
              <a:gd name="T99" fmla="*/ 2147483647 h 107"/>
              <a:gd name="T100" fmla="*/ 2147483647 w 97"/>
              <a:gd name="T101" fmla="*/ 2147483647 h 107"/>
              <a:gd name="T102" fmla="*/ 2147483647 w 97"/>
              <a:gd name="T103" fmla="*/ 2147483647 h 107"/>
              <a:gd name="T104" fmla="*/ 2147483647 w 97"/>
              <a:gd name="T105" fmla="*/ 2147483647 h 107"/>
              <a:gd name="T106" fmla="*/ 2147483647 w 97"/>
              <a:gd name="T107" fmla="*/ 2147483647 h 1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7"/>
              <a:gd name="T163" fmla="*/ 0 h 107"/>
              <a:gd name="T164" fmla="*/ 97 w 97"/>
              <a:gd name="T165" fmla="*/ 107 h 1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7" h="107">
                <a:moveTo>
                  <a:pt x="96" y="0"/>
                </a:moveTo>
                <a:lnTo>
                  <a:pt x="96" y="0"/>
                </a:lnTo>
                <a:lnTo>
                  <a:pt x="95" y="2"/>
                </a:lnTo>
                <a:lnTo>
                  <a:pt x="93" y="6"/>
                </a:lnTo>
                <a:lnTo>
                  <a:pt x="90" y="12"/>
                </a:lnTo>
                <a:lnTo>
                  <a:pt x="86" y="20"/>
                </a:lnTo>
                <a:lnTo>
                  <a:pt x="81" y="30"/>
                </a:lnTo>
                <a:lnTo>
                  <a:pt x="75" y="43"/>
                </a:lnTo>
                <a:lnTo>
                  <a:pt x="67" y="57"/>
                </a:lnTo>
                <a:lnTo>
                  <a:pt x="60" y="71"/>
                </a:lnTo>
                <a:lnTo>
                  <a:pt x="53" y="83"/>
                </a:lnTo>
                <a:lnTo>
                  <a:pt x="46" y="91"/>
                </a:lnTo>
                <a:lnTo>
                  <a:pt x="39" y="96"/>
                </a:lnTo>
                <a:lnTo>
                  <a:pt x="33" y="98"/>
                </a:lnTo>
                <a:lnTo>
                  <a:pt x="27" y="97"/>
                </a:lnTo>
                <a:lnTo>
                  <a:pt x="21" y="94"/>
                </a:lnTo>
                <a:lnTo>
                  <a:pt x="15" y="87"/>
                </a:lnTo>
                <a:lnTo>
                  <a:pt x="9" y="80"/>
                </a:lnTo>
                <a:lnTo>
                  <a:pt x="5" y="73"/>
                </a:lnTo>
                <a:lnTo>
                  <a:pt x="2" y="65"/>
                </a:lnTo>
                <a:lnTo>
                  <a:pt x="0" y="59"/>
                </a:lnTo>
                <a:lnTo>
                  <a:pt x="0" y="51"/>
                </a:lnTo>
                <a:lnTo>
                  <a:pt x="2" y="44"/>
                </a:lnTo>
                <a:lnTo>
                  <a:pt x="5" y="36"/>
                </a:lnTo>
                <a:lnTo>
                  <a:pt x="10" y="29"/>
                </a:lnTo>
                <a:lnTo>
                  <a:pt x="14" y="21"/>
                </a:lnTo>
                <a:lnTo>
                  <a:pt x="19" y="16"/>
                </a:lnTo>
                <a:lnTo>
                  <a:pt x="25" y="14"/>
                </a:lnTo>
                <a:lnTo>
                  <a:pt x="31" y="16"/>
                </a:lnTo>
                <a:lnTo>
                  <a:pt x="37" y="20"/>
                </a:lnTo>
                <a:lnTo>
                  <a:pt x="44" y="27"/>
                </a:lnTo>
                <a:lnTo>
                  <a:pt x="51" y="37"/>
                </a:lnTo>
                <a:lnTo>
                  <a:pt x="59" y="51"/>
                </a:lnTo>
                <a:lnTo>
                  <a:pt x="67" y="64"/>
                </a:lnTo>
                <a:lnTo>
                  <a:pt x="74" y="76"/>
                </a:lnTo>
                <a:lnTo>
                  <a:pt x="79" y="85"/>
                </a:lnTo>
                <a:lnTo>
                  <a:pt x="84" y="93"/>
                </a:lnTo>
                <a:lnTo>
                  <a:pt x="88" y="99"/>
                </a:lnTo>
                <a:lnTo>
                  <a:pt x="90" y="103"/>
                </a:lnTo>
                <a:lnTo>
                  <a:pt x="91" y="106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1038" name="Freeform 78"/>
          <p:cNvSpPr>
            <a:spLocks/>
          </p:cNvSpPr>
          <p:nvPr/>
        </p:nvSpPr>
        <p:spPr bwMode="auto">
          <a:xfrm>
            <a:off x="7756525" y="4494213"/>
            <a:ext cx="153988" cy="169862"/>
          </a:xfrm>
          <a:custGeom>
            <a:avLst/>
            <a:gdLst>
              <a:gd name="T0" fmla="*/ 2147483647 w 97"/>
              <a:gd name="T1" fmla="*/ 0 h 107"/>
              <a:gd name="T2" fmla="*/ 2147483647 w 97"/>
              <a:gd name="T3" fmla="*/ 0 h 107"/>
              <a:gd name="T4" fmla="*/ 2147483647 w 97"/>
              <a:gd name="T5" fmla="*/ 0 h 107"/>
              <a:gd name="T6" fmla="*/ 2147483647 w 97"/>
              <a:gd name="T7" fmla="*/ 0 h 107"/>
              <a:gd name="T8" fmla="*/ 2147483647 w 97"/>
              <a:gd name="T9" fmla="*/ 0 h 107"/>
              <a:gd name="T10" fmla="*/ 2147483647 w 97"/>
              <a:gd name="T11" fmla="*/ 0 h 107"/>
              <a:gd name="T12" fmla="*/ 2147483647 w 97"/>
              <a:gd name="T13" fmla="*/ 2147483647 h 107"/>
              <a:gd name="T14" fmla="*/ 2147483647 w 97"/>
              <a:gd name="T15" fmla="*/ 2147483647 h 107"/>
              <a:gd name="T16" fmla="*/ 2147483647 w 97"/>
              <a:gd name="T17" fmla="*/ 2147483647 h 107"/>
              <a:gd name="T18" fmla="*/ 2147483647 w 97"/>
              <a:gd name="T19" fmla="*/ 2147483647 h 107"/>
              <a:gd name="T20" fmla="*/ 2147483647 w 97"/>
              <a:gd name="T21" fmla="*/ 2147483647 h 107"/>
              <a:gd name="T22" fmla="*/ 2147483647 w 97"/>
              <a:gd name="T23" fmla="*/ 2147483647 h 107"/>
              <a:gd name="T24" fmla="*/ 2147483647 w 97"/>
              <a:gd name="T25" fmla="*/ 2147483647 h 107"/>
              <a:gd name="T26" fmla="*/ 2147483647 w 97"/>
              <a:gd name="T27" fmla="*/ 2147483647 h 107"/>
              <a:gd name="T28" fmla="*/ 2147483647 w 97"/>
              <a:gd name="T29" fmla="*/ 2147483647 h 107"/>
              <a:gd name="T30" fmla="*/ 2147483647 w 97"/>
              <a:gd name="T31" fmla="*/ 2147483647 h 107"/>
              <a:gd name="T32" fmla="*/ 2147483647 w 97"/>
              <a:gd name="T33" fmla="*/ 2147483647 h 107"/>
              <a:gd name="T34" fmla="*/ 2147483647 w 97"/>
              <a:gd name="T35" fmla="*/ 2147483647 h 107"/>
              <a:gd name="T36" fmla="*/ 2147483647 w 97"/>
              <a:gd name="T37" fmla="*/ 2147483647 h 107"/>
              <a:gd name="T38" fmla="*/ 2147483647 w 97"/>
              <a:gd name="T39" fmla="*/ 2147483647 h 107"/>
              <a:gd name="T40" fmla="*/ 2147483647 w 97"/>
              <a:gd name="T41" fmla="*/ 2147483647 h 107"/>
              <a:gd name="T42" fmla="*/ 2147483647 w 97"/>
              <a:gd name="T43" fmla="*/ 2147483647 h 107"/>
              <a:gd name="T44" fmla="*/ 2147483647 w 97"/>
              <a:gd name="T45" fmla="*/ 2147483647 h 107"/>
              <a:gd name="T46" fmla="*/ 2147483647 w 97"/>
              <a:gd name="T47" fmla="*/ 2147483647 h 107"/>
              <a:gd name="T48" fmla="*/ 2147483647 w 97"/>
              <a:gd name="T49" fmla="*/ 2147483647 h 107"/>
              <a:gd name="T50" fmla="*/ 2147483647 w 97"/>
              <a:gd name="T51" fmla="*/ 2147483647 h 107"/>
              <a:gd name="T52" fmla="*/ 0 w 97"/>
              <a:gd name="T53" fmla="*/ 2147483647 h 107"/>
              <a:gd name="T54" fmla="*/ 0 w 97"/>
              <a:gd name="T55" fmla="*/ 2147483647 h 107"/>
              <a:gd name="T56" fmla="*/ 0 w 97"/>
              <a:gd name="T57" fmla="*/ 2147483647 h 107"/>
              <a:gd name="T58" fmla="*/ 2147483647 w 97"/>
              <a:gd name="T59" fmla="*/ 2147483647 h 107"/>
              <a:gd name="T60" fmla="*/ 2147483647 w 97"/>
              <a:gd name="T61" fmla="*/ 2147483647 h 107"/>
              <a:gd name="T62" fmla="*/ 2147483647 w 97"/>
              <a:gd name="T63" fmla="*/ 2147483647 h 107"/>
              <a:gd name="T64" fmla="*/ 2147483647 w 97"/>
              <a:gd name="T65" fmla="*/ 2147483647 h 107"/>
              <a:gd name="T66" fmla="*/ 2147483647 w 97"/>
              <a:gd name="T67" fmla="*/ 2147483647 h 107"/>
              <a:gd name="T68" fmla="*/ 2147483647 w 97"/>
              <a:gd name="T69" fmla="*/ 2147483647 h 107"/>
              <a:gd name="T70" fmla="*/ 2147483647 w 97"/>
              <a:gd name="T71" fmla="*/ 2147483647 h 107"/>
              <a:gd name="T72" fmla="*/ 2147483647 w 97"/>
              <a:gd name="T73" fmla="*/ 2147483647 h 107"/>
              <a:gd name="T74" fmla="*/ 2147483647 w 97"/>
              <a:gd name="T75" fmla="*/ 2147483647 h 107"/>
              <a:gd name="T76" fmla="*/ 2147483647 w 97"/>
              <a:gd name="T77" fmla="*/ 2147483647 h 107"/>
              <a:gd name="T78" fmla="*/ 2147483647 w 97"/>
              <a:gd name="T79" fmla="*/ 2147483647 h 107"/>
              <a:gd name="T80" fmla="*/ 2147483647 w 97"/>
              <a:gd name="T81" fmla="*/ 2147483647 h 107"/>
              <a:gd name="T82" fmla="*/ 2147483647 w 97"/>
              <a:gd name="T83" fmla="*/ 2147483647 h 107"/>
              <a:gd name="T84" fmla="*/ 2147483647 w 97"/>
              <a:gd name="T85" fmla="*/ 2147483647 h 107"/>
              <a:gd name="T86" fmla="*/ 2147483647 w 97"/>
              <a:gd name="T87" fmla="*/ 2147483647 h 107"/>
              <a:gd name="T88" fmla="*/ 2147483647 w 97"/>
              <a:gd name="T89" fmla="*/ 2147483647 h 107"/>
              <a:gd name="T90" fmla="*/ 2147483647 w 97"/>
              <a:gd name="T91" fmla="*/ 2147483647 h 107"/>
              <a:gd name="T92" fmla="*/ 2147483647 w 97"/>
              <a:gd name="T93" fmla="*/ 2147483647 h 107"/>
              <a:gd name="T94" fmla="*/ 2147483647 w 97"/>
              <a:gd name="T95" fmla="*/ 2147483647 h 107"/>
              <a:gd name="T96" fmla="*/ 2147483647 w 97"/>
              <a:gd name="T97" fmla="*/ 2147483647 h 107"/>
              <a:gd name="T98" fmla="*/ 2147483647 w 97"/>
              <a:gd name="T99" fmla="*/ 2147483647 h 107"/>
              <a:gd name="T100" fmla="*/ 2147483647 w 97"/>
              <a:gd name="T101" fmla="*/ 2147483647 h 107"/>
              <a:gd name="T102" fmla="*/ 2147483647 w 97"/>
              <a:gd name="T103" fmla="*/ 2147483647 h 107"/>
              <a:gd name="T104" fmla="*/ 2147483647 w 97"/>
              <a:gd name="T105" fmla="*/ 2147483647 h 107"/>
              <a:gd name="T106" fmla="*/ 2147483647 w 97"/>
              <a:gd name="T107" fmla="*/ 2147483647 h 1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7"/>
              <a:gd name="T163" fmla="*/ 0 h 107"/>
              <a:gd name="T164" fmla="*/ 97 w 97"/>
              <a:gd name="T165" fmla="*/ 107 h 1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7" h="107">
                <a:moveTo>
                  <a:pt x="96" y="0"/>
                </a:moveTo>
                <a:lnTo>
                  <a:pt x="96" y="0"/>
                </a:lnTo>
                <a:lnTo>
                  <a:pt x="95" y="2"/>
                </a:lnTo>
                <a:lnTo>
                  <a:pt x="93" y="6"/>
                </a:lnTo>
                <a:lnTo>
                  <a:pt x="90" y="12"/>
                </a:lnTo>
                <a:lnTo>
                  <a:pt x="86" y="20"/>
                </a:lnTo>
                <a:lnTo>
                  <a:pt x="80" y="30"/>
                </a:lnTo>
                <a:lnTo>
                  <a:pt x="74" y="43"/>
                </a:lnTo>
                <a:lnTo>
                  <a:pt x="67" y="57"/>
                </a:lnTo>
                <a:lnTo>
                  <a:pt x="59" y="71"/>
                </a:lnTo>
                <a:lnTo>
                  <a:pt x="52" y="83"/>
                </a:lnTo>
                <a:lnTo>
                  <a:pt x="46" y="91"/>
                </a:lnTo>
                <a:lnTo>
                  <a:pt x="39" y="96"/>
                </a:lnTo>
                <a:lnTo>
                  <a:pt x="32" y="98"/>
                </a:lnTo>
                <a:lnTo>
                  <a:pt x="26" y="97"/>
                </a:lnTo>
                <a:lnTo>
                  <a:pt x="20" y="94"/>
                </a:lnTo>
                <a:lnTo>
                  <a:pt x="14" y="87"/>
                </a:lnTo>
                <a:lnTo>
                  <a:pt x="8" y="80"/>
                </a:lnTo>
                <a:lnTo>
                  <a:pt x="4" y="73"/>
                </a:lnTo>
                <a:lnTo>
                  <a:pt x="1" y="65"/>
                </a:lnTo>
                <a:lnTo>
                  <a:pt x="0" y="59"/>
                </a:lnTo>
                <a:lnTo>
                  <a:pt x="0" y="51"/>
                </a:lnTo>
                <a:lnTo>
                  <a:pt x="1" y="44"/>
                </a:lnTo>
                <a:lnTo>
                  <a:pt x="4" y="36"/>
                </a:lnTo>
                <a:lnTo>
                  <a:pt x="8" y="29"/>
                </a:lnTo>
                <a:lnTo>
                  <a:pt x="13" y="21"/>
                </a:lnTo>
                <a:lnTo>
                  <a:pt x="18" y="16"/>
                </a:lnTo>
                <a:lnTo>
                  <a:pt x="24" y="14"/>
                </a:lnTo>
                <a:lnTo>
                  <a:pt x="30" y="16"/>
                </a:lnTo>
                <a:lnTo>
                  <a:pt x="36" y="20"/>
                </a:lnTo>
                <a:lnTo>
                  <a:pt x="43" y="27"/>
                </a:lnTo>
                <a:lnTo>
                  <a:pt x="50" y="37"/>
                </a:lnTo>
                <a:lnTo>
                  <a:pt x="58" y="51"/>
                </a:lnTo>
                <a:lnTo>
                  <a:pt x="66" y="64"/>
                </a:lnTo>
                <a:lnTo>
                  <a:pt x="72" y="76"/>
                </a:lnTo>
                <a:lnTo>
                  <a:pt x="78" y="85"/>
                </a:lnTo>
                <a:lnTo>
                  <a:pt x="83" y="93"/>
                </a:lnTo>
                <a:lnTo>
                  <a:pt x="86" y="99"/>
                </a:lnTo>
                <a:lnTo>
                  <a:pt x="89" y="103"/>
                </a:lnTo>
                <a:lnTo>
                  <a:pt x="90" y="106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grpSp>
        <p:nvGrpSpPr>
          <p:cNvPr id="41039" name="Group 79"/>
          <p:cNvGrpSpPr>
            <a:grpSpLocks/>
          </p:cNvGrpSpPr>
          <p:nvPr/>
        </p:nvGrpSpPr>
        <p:grpSpPr bwMode="auto">
          <a:xfrm>
            <a:off x="1163638" y="2787650"/>
            <a:ext cx="134937" cy="179388"/>
            <a:chOff x="733" y="1756"/>
            <a:chExt cx="85" cy="113"/>
          </a:xfrm>
        </p:grpSpPr>
        <p:sp>
          <p:nvSpPr>
            <p:cNvPr id="41142" name="Freeform 80"/>
            <p:cNvSpPr>
              <a:spLocks/>
            </p:cNvSpPr>
            <p:nvPr/>
          </p:nvSpPr>
          <p:spPr bwMode="auto">
            <a:xfrm>
              <a:off x="746" y="1758"/>
              <a:ext cx="71" cy="103"/>
            </a:xfrm>
            <a:custGeom>
              <a:avLst/>
              <a:gdLst>
                <a:gd name="T0" fmla="*/ 0 w 71"/>
                <a:gd name="T1" fmla="*/ 0 h 103"/>
                <a:gd name="T2" fmla="*/ 70 w 71"/>
                <a:gd name="T3" fmla="*/ 102 h 103"/>
                <a:gd name="T4" fmla="*/ 0 60000 65536"/>
                <a:gd name="T5" fmla="*/ 0 60000 65536"/>
                <a:gd name="T6" fmla="*/ 0 w 71"/>
                <a:gd name="T7" fmla="*/ 0 h 103"/>
                <a:gd name="T8" fmla="*/ 71 w 71"/>
                <a:gd name="T9" fmla="*/ 103 h 10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1" h="103">
                  <a:moveTo>
                    <a:pt x="0" y="0"/>
                  </a:moveTo>
                  <a:lnTo>
                    <a:pt x="70" y="102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43" name="Freeform 81"/>
            <p:cNvSpPr>
              <a:spLocks/>
            </p:cNvSpPr>
            <p:nvPr/>
          </p:nvSpPr>
          <p:spPr bwMode="auto">
            <a:xfrm>
              <a:off x="782" y="1760"/>
              <a:ext cx="36" cy="51"/>
            </a:xfrm>
            <a:custGeom>
              <a:avLst/>
              <a:gdLst>
                <a:gd name="T0" fmla="*/ 35 w 36"/>
                <a:gd name="T1" fmla="*/ 0 h 51"/>
                <a:gd name="T2" fmla="*/ 35 w 36"/>
                <a:gd name="T3" fmla="*/ 0 h 51"/>
                <a:gd name="T4" fmla="*/ 35 w 36"/>
                <a:gd name="T5" fmla="*/ 0 h 51"/>
                <a:gd name="T6" fmla="*/ 35 w 36"/>
                <a:gd name="T7" fmla="*/ 0 h 51"/>
                <a:gd name="T8" fmla="*/ 35 w 36"/>
                <a:gd name="T9" fmla="*/ 0 h 51"/>
                <a:gd name="T10" fmla="*/ 35 w 36"/>
                <a:gd name="T11" fmla="*/ 0 h 51"/>
                <a:gd name="T12" fmla="*/ 35 w 36"/>
                <a:gd name="T13" fmla="*/ 0 h 51"/>
                <a:gd name="T14" fmla="*/ 34 w 36"/>
                <a:gd name="T15" fmla="*/ 0 h 51"/>
                <a:gd name="T16" fmla="*/ 33 w 36"/>
                <a:gd name="T17" fmla="*/ 0 h 51"/>
                <a:gd name="T18" fmla="*/ 33 w 36"/>
                <a:gd name="T19" fmla="*/ 0 h 51"/>
                <a:gd name="T20" fmla="*/ 32 w 36"/>
                <a:gd name="T21" fmla="*/ 0 h 51"/>
                <a:gd name="T22" fmla="*/ 31 w 36"/>
                <a:gd name="T23" fmla="*/ 0 h 51"/>
                <a:gd name="T24" fmla="*/ 29 w 36"/>
                <a:gd name="T25" fmla="*/ 0 h 51"/>
                <a:gd name="T26" fmla="*/ 28 w 36"/>
                <a:gd name="T27" fmla="*/ 0 h 51"/>
                <a:gd name="T28" fmla="*/ 26 w 36"/>
                <a:gd name="T29" fmla="*/ 0 h 51"/>
                <a:gd name="T30" fmla="*/ 24 w 36"/>
                <a:gd name="T31" fmla="*/ 1 h 51"/>
                <a:gd name="T32" fmla="*/ 22 w 36"/>
                <a:gd name="T33" fmla="*/ 3 h 51"/>
                <a:gd name="T34" fmla="*/ 20 w 36"/>
                <a:gd name="T35" fmla="*/ 6 h 51"/>
                <a:gd name="T36" fmla="*/ 20 w 36"/>
                <a:gd name="T37" fmla="*/ 6 h 51"/>
                <a:gd name="T38" fmla="*/ 17 w 36"/>
                <a:gd name="T39" fmla="*/ 9 h 51"/>
                <a:gd name="T40" fmla="*/ 15 w 36"/>
                <a:gd name="T41" fmla="*/ 13 h 51"/>
                <a:gd name="T42" fmla="*/ 12 w 36"/>
                <a:gd name="T43" fmla="*/ 18 h 51"/>
                <a:gd name="T44" fmla="*/ 10 w 36"/>
                <a:gd name="T45" fmla="*/ 24 h 51"/>
                <a:gd name="T46" fmla="*/ 7 w 36"/>
                <a:gd name="T47" fmla="*/ 31 h 51"/>
                <a:gd name="T48" fmla="*/ 5 w 36"/>
                <a:gd name="T49" fmla="*/ 36 h 51"/>
                <a:gd name="T50" fmla="*/ 3 w 36"/>
                <a:gd name="T51" fmla="*/ 41 h 51"/>
                <a:gd name="T52" fmla="*/ 1 w 36"/>
                <a:gd name="T53" fmla="*/ 44 h 51"/>
                <a:gd name="T54" fmla="*/ 1 w 36"/>
                <a:gd name="T55" fmla="*/ 44 h 51"/>
                <a:gd name="T56" fmla="*/ 0 w 36"/>
                <a:gd name="T57" fmla="*/ 47 h 51"/>
                <a:gd name="T58" fmla="*/ 0 w 36"/>
                <a:gd name="T59" fmla="*/ 49 h 51"/>
                <a:gd name="T60" fmla="*/ 0 w 36"/>
                <a:gd name="T61" fmla="*/ 50 h 51"/>
                <a:gd name="T62" fmla="*/ 0 w 36"/>
                <a:gd name="T63" fmla="*/ 50 h 51"/>
                <a:gd name="T64" fmla="*/ 0 w 36"/>
                <a:gd name="T65" fmla="*/ 50 h 51"/>
                <a:gd name="T66" fmla="*/ 0 w 36"/>
                <a:gd name="T67" fmla="*/ 50 h 51"/>
                <a:gd name="T68" fmla="*/ 0 w 36"/>
                <a:gd name="T69" fmla="*/ 50 h 51"/>
                <a:gd name="T70" fmla="*/ 0 w 36"/>
                <a:gd name="T71" fmla="*/ 50 h 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"/>
                <a:gd name="T109" fmla="*/ 0 h 51"/>
                <a:gd name="T110" fmla="*/ 36 w 36"/>
                <a:gd name="T111" fmla="*/ 51 h 5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" h="51">
                  <a:moveTo>
                    <a:pt x="35" y="0"/>
                  </a:move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1"/>
                  </a:lnTo>
                  <a:lnTo>
                    <a:pt x="22" y="3"/>
                  </a:lnTo>
                  <a:lnTo>
                    <a:pt x="20" y="6"/>
                  </a:lnTo>
                  <a:lnTo>
                    <a:pt x="17" y="9"/>
                  </a:lnTo>
                  <a:lnTo>
                    <a:pt x="15" y="13"/>
                  </a:lnTo>
                  <a:lnTo>
                    <a:pt x="12" y="18"/>
                  </a:lnTo>
                  <a:lnTo>
                    <a:pt x="10" y="24"/>
                  </a:lnTo>
                  <a:lnTo>
                    <a:pt x="7" y="31"/>
                  </a:lnTo>
                  <a:lnTo>
                    <a:pt x="5" y="36"/>
                  </a:lnTo>
                  <a:lnTo>
                    <a:pt x="3" y="41"/>
                  </a:lnTo>
                  <a:lnTo>
                    <a:pt x="1" y="44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0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44" name="Freeform 82"/>
            <p:cNvSpPr>
              <a:spLocks/>
            </p:cNvSpPr>
            <p:nvPr/>
          </p:nvSpPr>
          <p:spPr bwMode="auto">
            <a:xfrm>
              <a:off x="754" y="1807"/>
              <a:ext cx="25" cy="62"/>
            </a:xfrm>
            <a:custGeom>
              <a:avLst/>
              <a:gdLst>
                <a:gd name="T0" fmla="*/ 24 w 25"/>
                <a:gd name="T1" fmla="*/ 0 h 62"/>
                <a:gd name="T2" fmla="*/ 24 w 25"/>
                <a:gd name="T3" fmla="*/ 0 h 62"/>
                <a:gd name="T4" fmla="*/ 24 w 25"/>
                <a:gd name="T5" fmla="*/ 0 h 62"/>
                <a:gd name="T6" fmla="*/ 24 w 25"/>
                <a:gd name="T7" fmla="*/ 0 h 62"/>
                <a:gd name="T8" fmla="*/ 24 w 25"/>
                <a:gd name="T9" fmla="*/ 0 h 62"/>
                <a:gd name="T10" fmla="*/ 24 w 25"/>
                <a:gd name="T11" fmla="*/ 0 h 62"/>
                <a:gd name="T12" fmla="*/ 24 w 25"/>
                <a:gd name="T13" fmla="*/ 1 h 62"/>
                <a:gd name="T14" fmla="*/ 24 w 25"/>
                <a:gd name="T15" fmla="*/ 3 h 62"/>
                <a:gd name="T16" fmla="*/ 24 w 25"/>
                <a:gd name="T17" fmla="*/ 7 h 62"/>
                <a:gd name="T18" fmla="*/ 24 w 25"/>
                <a:gd name="T19" fmla="*/ 7 h 62"/>
                <a:gd name="T20" fmla="*/ 23 w 25"/>
                <a:gd name="T21" fmla="*/ 11 h 62"/>
                <a:gd name="T22" fmla="*/ 22 w 25"/>
                <a:gd name="T23" fmla="*/ 16 h 62"/>
                <a:gd name="T24" fmla="*/ 21 w 25"/>
                <a:gd name="T25" fmla="*/ 22 h 62"/>
                <a:gd name="T26" fmla="*/ 20 w 25"/>
                <a:gd name="T27" fmla="*/ 29 h 62"/>
                <a:gd name="T28" fmla="*/ 18 w 25"/>
                <a:gd name="T29" fmla="*/ 37 h 62"/>
                <a:gd name="T30" fmla="*/ 17 w 25"/>
                <a:gd name="T31" fmla="*/ 43 h 62"/>
                <a:gd name="T32" fmla="*/ 15 w 25"/>
                <a:gd name="T33" fmla="*/ 48 h 62"/>
                <a:gd name="T34" fmla="*/ 14 w 25"/>
                <a:gd name="T35" fmla="*/ 52 h 62"/>
                <a:gd name="T36" fmla="*/ 14 w 25"/>
                <a:gd name="T37" fmla="*/ 52 h 62"/>
                <a:gd name="T38" fmla="*/ 12 w 25"/>
                <a:gd name="T39" fmla="*/ 55 h 62"/>
                <a:gd name="T40" fmla="*/ 10 w 25"/>
                <a:gd name="T41" fmla="*/ 58 h 62"/>
                <a:gd name="T42" fmla="*/ 9 w 25"/>
                <a:gd name="T43" fmla="*/ 59 h 62"/>
                <a:gd name="T44" fmla="*/ 7 w 25"/>
                <a:gd name="T45" fmla="*/ 59 h 62"/>
                <a:gd name="T46" fmla="*/ 5 w 25"/>
                <a:gd name="T47" fmla="*/ 59 h 62"/>
                <a:gd name="T48" fmla="*/ 4 w 25"/>
                <a:gd name="T49" fmla="*/ 60 h 62"/>
                <a:gd name="T50" fmla="*/ 2 w 25"/>
                <a:gd name="T51" fmla="*/ 60 h 62"/>
                <a:gd name="T52" fmla="*/ 1 w 25"/>
                <a:gd name="T53" fmla="*/ 60 h 62"/>
                <a:gd name="T54" fmla="*/ 1 w 25"/>
                <a:gd name="T55" fmla="*/ 60 h 62"/>
                <a:gd name="T56" fmla="*/ 0 w 25"/>
                <a:gd name="T57" fmla="*/ 60 h 62"/>
                <a:gd name="T58" fmla="*/ 0 w 25"/>
                <a:gd name="T59" fmla="*/ 61 h 62"/>
                <a:gd name="T60" fmla="*/ 0 w 25"/>
                <a:gd name="T61" fmla="*/ 61 h 62"/>
                <a:gd name="T62" fmla="*/ 0 w 25"/>
                <a:gd name="T63" fmla="*/ 61 h 62"/>
                <a:gd name="T64" fmla="*/ 0 w 25"/>
                <a:gd name="T65" fmla="*/ 61 h 62"/>
                <a:gd name="T66" fmla="*/ 0 w 25"/>
                <a:gd name="T67" fmla="*/ 61 h 62"/>
                <a:gd name="T68" fmla="*/ 0 w 25"/>
                <a:gd name="T69" fmla="*/ 61 h 62"/>
                <a:gd name="T70" fmla="*/ 0 w 25"/>
                <a:gd name="T71" fmla="*/ 61 h 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"/>
                <a:gd name="T109" fmla="*/ 0 h 62"/>
                <a:gd name="T110" fmla="*/ 25 w 25"/>
                <a:gd name="T111" fmla="*/ 62 h 6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" h="62">
                  <a:moveTo>
                    <a:pt x="24" y="0"/>
                  </a:moveTo>
                  <a:lnTo>
                    <a:pt x="24" y="0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4" y="7"/>
                  </a:lnTo>
                  <a:lnTo>
                    <a:pt x="23" y="11"/>
                  </a:lnTo>
                  <a:lnTo>
                    <a:pt x="22" y="16"/>
                  </a:lnTo>
                  <a:lnTo>
                    <a:pt x="21" y="22"/>
                  </a:lnTo>
                  <a:lnTo>
                    <a:pt x="20" y="29"/>
                  </a:lnTo>
                  <a:lnTo>
                    <a:pt x="18" y="37"/>
                  </a:lnTo>
                  <a:lnTo>
                    <a:pt x="17" y="43"/>
                  </a:lnTo>
                  <a:lnTo>
                    <a:pt x="15" y="48"/>
                  </a:lnTo>
                  <a:lnTo>
                    <a:pt x="14" y="52"/>
                  </a:lnTo>
                  <a:lnTo>
                    <a:pt x="12" y="55"/>
                  </a:lnTo>
                  <a:lnTo>
                    <a:pt x="10" y="58"/>
                  </a:lnTo>
                  <a:lnTo>
                    <a:pt x="9" y="59"/>
                  </a:lnTo>
                  <a:lnTo>
                    <a:pt x="7" y="59"/>
                  </a:lnTo>
                  <a:lnTo>
                    <a:pt x="5" y="59"/>
                  </a:lnTo>
                  <a:lnTo>
                    <a:pt x="4" y="60"/>
                  </a:lnTo>
                  <a:lnTo>
                    <a:pt x="2" y="60"/>
                  </a:lnTo>
                  <a:lnTo>
                    <a:pt x="1" y="60"/>
                  </a:lnTo>
                  <a:lnTo>
                    <a:pt x="0" y="60"/>
                  </a:lnTo>
                  <a:lnTo>
                    <a:pt x="0" y="61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45" name="Freeform 83"/>
            <p:cNvSpPr>
              <a:spLocks/>
            </p:cNvSpPr>
            <p:nvPr/>
          </p:nvSpPr>
          <p:spPr bwMode="auto">
            <a:xfrm>
              <a:off x="733" y="1756"/>
              <a:ext cx="12" cy="1"/>
            </a:xfrm>
            <a:custGeom>
              <a:avLst/>
              <a:gdLst>
                <a:gd name="T0" fmla="*/ 11 w 12"/>
                <a:gd name="T1" fmla="*/ 0 h 1"/>
                <a:gd name="T2" fmla="*/ 0 w 12"/>
                <a:gd name="T3" fmla="*/ 0 h 1"/>
                <a:gd name="T4" fmla="*/ 0 60000 65536"/>
                <a:gd name="T5" fmla="*/ 0 60000 65536"/>
                <a:gd name="T6" fmla="*/ 0 w 12"/>
                <a:gd name="T7" fmla="*/ 0 h 1"/>
                <a:gd name="T8" fmla="*/ 12 w 1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1">
                  <a:moveTo>
                    <a:pt x="11" y="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1040" name="Group 84"/>
          <p:cNvGrpSpPr>
            <a:grpSpLocks/>
          </p:cNvGrpSpPr>
          <p:nvPr/>
        </p:nvGrpSpPr>
        <p:grpSpPr bwMode="auto">
          <a:xfrm>
            <a:off x="2047875" y="2787650"/>
            <a:ext cx="133350" cy="179388"/>
            <a:chOff x="1290" y="1756"/>
            <a:chExt cx="84" cy="113"/>
          </a:xfrm>
        </p:grpSpPr>
        <p:sp>
          <p:nvSpPr>
            <p:cNvPr id="41138" name="Freeform 85"/>
            <p:cNvSpPr>
              <a:spLocks/>
            </p:cNvSpPr>
            <p:nvPr/>
          </p:nvSpPr>
          <p:spPr bwMode="auto">
            <a:xfrm>
              <a:off x="1302" y="1758"/>
              <a:ext cx="71" cy="103"/>
            </a:xfrm>
            <a:custGeom>
              <a:avLst/>
              <a:gdLst>
                <a:gd name="T0" fmla="*/ 0 w 71"/>
                <a:gd name="T1" fmla="*/ 0 h 103"/>
                <a:gd name="T2" fmla="*/ 70 w 71"/>
                <a:gd name="T3" fmla="*/ 102 h 103"/>
                <a:gd name="T4" fmla="*/ 0 60000 65536"/>
                <a:gd name="T5" fmla="*/ 0 60000 65536"/>
                <a:gd name="T6" fmla="*/ 0 w 71"/>
                <a:gd name="T7" fmla="*/ 0 h 103"/>
                <a:gd name="T8" fmla="*/ 71 w 71"/>
                <a:gd name="T9" fmla="*/ 103 h 10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1" h="103">
                  <a:moveTo>
                    <a:pt x="0" y="0"/>
                  </a:moveTo>
                  <a:lnTo>
                    <a:pt x="70" y="102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39" name="Freeform 86"/>
            <p:cNvSpPr>
              <a:spLocks/>
            </p:cNvSpPr>
            <p:nvPr/>
          </p:nvSpPr>
          <p:spPr bwMode="auto">
            <a:xfrm>
              <a:off x="1338" y="1760"/>
              <a:ext cx="36" cy="51"/>
            </a:xfrm>
            <a:custGeom>
              <a:avLst/>
              <a:gdLst>
                <a:gd name="T0" fmla="*/ 35 w 36"/>
                <a:gd name="T1" fmla="*/ 0 h 51"/>
                <a:gd name="T2" fmla="*/ 35 w 36"/>
                <a:gd name="T3" fmla="*/ 0 h 51"/>
                <a:gd name="T4" fmla="*/ 35 w 36"/>
                <a:gd name="T5" fmla="*/ 0 h 51"/>
                <a:gd name="T6" fmla="*/ 35 w 36"/>
                <a:gd name="T7" fmla="*/ 0 h 51"/>
                <a:gd name="T8" fmla="*/ 35 w 36"/>
                <a:gd name="T9" fmla="*/ 0 h 51"/>
                <a:gd name="T10" fmla="*/ 35 w 36"/>
                <a:gd name="T11" fmla="*/ 0 h 51"/>
                <a:gd name="T12" fmla="*/ 35 w 36"/>
                <a:gd name="T13" fmla="*/ 0 h 51"/>
                <a:gd name="T14" fmla="*/ 35 w 36"/>
                <a:gd name="T15" fmla="*/ 0 h 51"/>
                <a:gd name="T16" fmla="*/ 34 w 36"/>
                <a:gd name="T17" fmla="*/ 0 h 51"/>
                <a:gd name="T18" fmla="*/ 34 w 36"/>
                <a:gd name="T19" fmla="*/ 0 h 51"/>
                <a:gd name="T20" fmla="*/ 33 w 36"/>
                <a:gd name="T21" fmla="*/ 0 h 51"/>
                <a:gd name="T22" fmla="*/ 32 w 36"/>
                <a:gd name="T23" fmla="*/ 0 h 51"/>
                <a:gd name="T24" fmla="*/ 30 w 36"/>
                <a:gd name="T25" fmla="*/ 0 h 51"/>
                <a:gd name="T26" fmla="*/ 28 w 36"/>
                <a:gd name="T27" fmla="*/ 0 h 51"/>
                <a:gd name="T28" fmla="*/ 26 w 36"/>
                <a:gd name="T29" fmla="*/ 0 h 51"/>
                <a:gd name="T30" fmla="*/ 25 w 36"/>
                <a:gd name="T31" fmla="*/ 1 h 51"/>
                <a:gd name="T32" fmla="*/ 22 w 36"/>
                <a:gd name="T33" fmla="*/ 3 h 51"/>
                <a:gd name="T34" fmla="*/ 20 w 36"/>
                <a:gd name="T35" fmla="*/ 6 h 51"/>
                <a:gd name="T36" fmla="*/ 20 w 36"/>
                <a:gd name="T37" fmla="*/ 6 h 51"/>
                <a:gd name="T38" fmla="*/ 18 w 36"/>
                <a:gd name="T39" fmla="*/ 9 h 51"/>
                <a:gd name="T40" fmla="*/ 16 w 36"/>
                <a:gd name="T41" fmla="*/ 13 h 51"/>
                <a:gd name="T42" fmla="*/ 13 w 36"/>
                <a:gd name="T43" fmla="*/ 18 h 51"/>
                <a:gd name="T44" fmla="*/ 10 w 36"/>
                <a:gd name="T45" fmla="*/ 24 h 51"/>
                <a:gd name="T46" fmla="*/ 8 w 36"/>
                <a:gd name="T47" fmla="*/ 31 h 51"/>
                <a:gd name="T48" fmla="*/ 6 w 36"/>
                <a:gd name="T49" fmla="*/ 36 h 51"/>
                <a:gd name="T50" fmla="*/ 4 w 36"/>
                <a:gd name="T51" fmla="*/ 41 h 51"/>
                <a:gd name="T52" fmla="*/ 2 w 36"/>
                <a:gd name="T53" fmla="*/ 44 h 51"/>
                <a:gd name="T54" fmla="*/ 2 w 36"/>
                <a:gd name="T55" fmla="*/ 44 h 51"/>
                <a:gd name="T56" fmla="*/ 1 w 36"/>
                <a:gd name="T57" fmla="*/ 47 h 51"/>
                <a:gd name="T58" fmla="*/ 0 w 36"/>
                <a:gd name="T59" fmla="*/ 49 h 51"/>
                <a:gd name="T60" fmla="*/ 0 w 36"/>
                <a:gd name="T61" fmla="*/ 50 h 51"/>
                <a:gd name="T62" fmla="*/ 0 w 36"/>
                <a:gd name="T63" fmla="*/ 50 h 51"/>
                <a:gd name="T64" fmla="*/ 0 w 36"/>
                <a:gd name="T65" fmla="*/ 50 h 51"/>
                <a:gd name="T66" fmla="*/ 0 w 36"/>
                <a:gd name="T67" fmla="*/ 50 h 51"/>
                <a:gd name="T68" fmla="*/ 0 w 36"/>
                <a:gd name="T69" fmla="*/ 50 h 51"/>
                <a:gd name="T70" fmla="*/ 0 w 36"/>
                <a:gd name="T71" fmla="*/ 50 h 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"/>
                <a:gd name="T109" fmla="*/ 0 h 51"/>
                <a:gd name="T110" fmla="*/ 36 w 36"/>
                <a:gd name="T111" fmla="*/ 51 h 5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" h="51">
                  <a:moveTo>
                    <a:pt x="35" y="0"/>
                  </a:move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1"/>
                  </a:lnTo>
                  <a:lnTo>
                    <a:pt x="22" y="3"/>
                  </a:lnTo>
                  <a:lnTo>
                    <a:pt x="20" y="6"/>
                  </a:lnTo>
                  <a:lnTo>
                    <a:pt x="18" y="9"/>
                  </a:lnTo>
                  <a:lnTo>
                    <a:pt x="16" y="13"/>
                  </a:lnTo>
                  <a:lnTo>
                    <a:pt x="13" y="18"/>
                  </a:lnTo>
                  <a:lnTo>
                    <a:pt x="10" y="24"/>
                  </a:lnTo>
                  <a:lnTo>
                    <a:pt x="8" y="31"/>
                  </a:lnTo>
                  <a:lnTo>
                    <a:pt x="6" y="36"/>
                  </a:lnTo>
                  <a:lnTo>
                    <a:pt x="4" y="41"/>
                  </a:lnTo>
                  <a:lnTo>
                    <a:pt x="2" y="44"/>
                  </a:lnTo>
                  <a:lnTo>
                    <a:pt x="1" y="47"/>
                  </a:lnTo>
                  <a:lnTo>
                    <a:pt x="0" y="49"/>
                  </a:lnTo>
                  <a:lnTo>
                    <a:pt x="0" y="50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40" name="Freeform 87"/>
            <p:cNvSpPr>
              <a:spLocks/>
            </p:cNvSpPr>
            <p:nvPr/>
          </p:nvSpPr>
          <p:spPr bwMode="auto">
            <a:xfrm>
              <a:off x="1310" y="1807"/>
              <a:ext cx="27" cy="62"/>
            </a:xfrm>
            <a:custGeom>
              <a:avLst/>
              <a:gdLst>
                <a:gd name="T0" fmla="*/ 26 w 27"/>
                <a:gd name="T1" fmla="*/ 0 h 62"/>
                <a:gd name="T2" fmla="*/ 26 w 27"/>
                <a:gd name="T3" fmla="*/ 0 h 62"/>
                <a:gd name="T4" fmla="*/ 26 w 27"/>
                <a:gd name="T5" fmla="*/ 0 h 62"/>
                <a:gd name="T6" fmla="*/ 26 w 27"/>
                <a:gd name="T7" fmla="*/ 0 h 62"/>
                <a:gd name="T8" fmla="*/ 26 w 27"/>
                <a:gd name="T9" fmla="*/ 0 h 62"/>
                <a:gd name="T10" fmla="*/ 26 w 27"/>
                <a:gd name="T11" fmla="*/ 0 h 62"/>
                <a:gd name="T12" fmla="*/ 26 w 27"/>
                <a:gd name="T13" fmla="*/ 1 h 62"/>
                <a:gd name="T14" fmla="*/ 26 w 27"/>
                <a:gd name="T15" fmla="*/ 3 h 62"/>
                <a:gd name="T16" fmla="*/ 25 w 27"/>
                <a:gd name="T17" fmla="*/ 7 h 62"/>
                <a:gd name="T18" fmla="*/ 25 w 27"/>
                <a:gd name="T19" fmla="*/ 7 h 62"/>
                <a:gd name="T20" fmla="*/ 24 w 27"/>
                <a:gd name="T21" fmla="*/ 11 h 62"/>
                <a:gd name="T22" fmla="*/ 23 w 27"/>
                <a:gd name="T23" fmla="*/ 16 h 62"/>
                <a:gd name="T24" fmla="*/ 22 w 27"/>
                <a:gd name="T25" fmla="*/ 22 h 62"/>
                <a:gd name="T26" fmla="*/ 20 w 27"/>
                <a:gd name="T27" fmla="*/ 29 h 62"/>
                <a:gd name="T28" fmla="*/ 19 w 27"/>
                <a:gd name="T29" fmla="*/ 37 h 62"/>
                <a:gd name="T30" fmla="*/ 17 w 27"/>
                <a:gd name="T31" fmla="*/ 43 h 62"/>
                <a:gd name="T32" fmla="*/ 16 w 27"/>
                <a:gd name="T33" fmla="*/ 48 h 62"/>
                <a:gd name="T34" fmla="*/ 14 w 27"/>
                <a:gd name="T35" fmla="*/ 52 h 62"/>
                <a:gd name="T36" fmla="*/ 14 w 27"/>
                <a:gd name="T37" fmla="*/ 52 h 62"/>
                <a:gd name="T38" fmla="*/ 13 w 27"/>
                <a:gd name="T39" fmla="*/ 55 h 62"/>
                <a:gd name="T40" fmla="*/ 11 w 27"/>
                <a:gd name="T41" fmla="*/ 58 h 62"/>
                <a:gd name="T42" fmla="*/ 10 w 27"/>
                <a:gd name="T43" fmla="*/ 59 h 62"/>
                <a:gd name="T44" fmla="*/ 8 w 27"/>
                <a:gd name="T45" fmla="*/ 59 h 62"/>
                <a:gd name="T46" fmla="*/ 6 w 27"/>
                <a:gd name="T47" fmla="*/ 59 h 62"/>
                <a:gd name="T48" fmla="*/ 4 w 27"/>
                <a:gd name="T49" fmla="*/ 60 h 62"/>
                <a:gd name="T50" fmla="*/ 3 w 27"/>
                <a:gd name="T51" fmla="*/ 60 h 62"/>
                <a:gd name="T52" fmla="*/ 2 w 27"/>
                <a:gd name="T53" fmla="*/ 60 h 62"/>
                <a:gd name="T54" fmla="*/ 2 w 27"/>
                <a:gd name="T55" fmla="*/ 60 h 62"/>
                <a:gd name="T56" fmla="*/ 1 w 27"/>
                <a:gd name="T57" fmla="*/ 60 h 62"/>
                <a:gd name="T58" fmla="*/ 0 w 27"/>
                <a:gd name="T59" fmla="*/ 61 h 62"/>
                <a:gd name="T60" fmla="*/ 0 w 27"/>
                <a:gd name="T61" fmla="*/ 61 h 62"/>
                <a:gd name="T62" fmla="*/ 0 w 27"/>
                <a:gd name="T63" fmla="*/ 61 h 62"/>
                <a:gd name="T64" fmla="*/ 0 w 27"/>
                <a:gd name="T65" fmla="*/ 61 h 62"/>
                <a:gd name="T66" fmla="*/ 0 w 27"/>
                <a:gd name="T67" fmla="*/ 61 h 62"/>
                <a:gd name="T68" fmla="*/ 0 w 27"/>
                <a:gd name="T69" fmla="*/ 61 h 62"/>
                <a:gd name="T70" fmla="*/ 0 w 27"/>
                <a:gd name="T71" fmla="*/ 61 h 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"/>
                <a:gd name="T109" fmla="*/ 0 h 62"/>
                <a:gd name="T110" fmla="*/ 27 w 27"/>
                <a:gd name="T111" fmla="*/ 62 h 6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" h="62">
                  <a:moveTo>
                    <a:pt x="26" y="0"/>
                  </a:moveTo>
                  <a:lnTo>
                    <a:pt x="26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5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2" y="22"/>
                  </a:lnTo>
                  <a:lnTo>
                    <a:pt x="20" y="29"/>
                  </a:lnTo>
                  <a:lnTo>
                    <a:pt x="19" y="37"/>
                  </a:lnTo>
                  <a:lnTo>
                    <a:pt x="17" y="43"/>
                  </a:lnTo>
                  <a:lnTo>
                    <a:pt x="16" y="48"/>
                  </a:lnTo>
                  <a:lnTo>
                    <a:pt x="14" y="52"/>
                  </a:lnTo>
                  <a:lnTo>
                    <a:pt x="13" y="55"/>
                  </a:lnTo>
                  <a:lnTo>
                    <a:pt x="11" y="58"/>
                  </a:lnTo>
                  <a:lnTo>
                    <a:pt x="10" y="59"/>
                  </a:lnTo>
                  <a:lnTo>
                    <a:pt x="8" y="59"/>
                  </a:lnTo>
                  <a:lnTo>
                    <a:pt x="6" y="59"/>
                  </a:lnTo>
                  <a:lnTo>
                    <a:pt x="4" y="60"/>
                  </a:lnTo>
                  <a:lnTo>
                    <a:pt x="3" y="60"/>
                  </a:lnTo>
                  <a:lnTo>
                    <a:pt x="2" y="60"/>
                  </a:lnTo>
                  <a:lnTo>
                    <a:pt x="1" y="60"/>
                  </a:lnTo>
                  <a:lnTo>
                    <a:pt x="0" y="61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41" name="Freeform 88"/>
            <p:cNvSpPr>
              <a:spLocks/>
            </p:cNvSpPr>
            <p:nvPr/>
          </p:nvSpPr>
          <p:spPr bwMode="auto">
            <a:xfrm>
              <a:off x="1290" y="1756"/>
              <a:ext cx="11" cy="1"/>
            </a:xfrm>
            <a:custGeom>
              <a:avLst/>
              <a:gdLst>
                <a:gd name="T0" fmla="*/ 10 w 11"/>
                <a:gd name="T1" fmla="*/ 0 h 1"/>
                <a:gd name="T2" fmla="*/ 0 w 11"/>
                <a:gd name="T3" fmla="*/ 0 h 1"/>
                <a:gd name="T4" fmla="*/ 0 60000 65536"/>
                <a:gd name="T5" fmla="*/ 0 60000 65536"/>
                <a:gd name="T6" fmla="*/ 0 w 11"/>
                <a:gd name="T7" fmla="*/ 0 h 1"/>
                <a:gd name="T8" fmla="*/ 11 w 1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1">
                  <a:moveTo>
                    <a:pt x="10" y="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1041" name="Group 89"/>
          <p:cNvGrpSpPr>
            <a:grpSpLocks/>
          </p:cNvGrpSpPr>
          <p:nvPr/>
        </p:nvGrpSpPr>
        <p:grpSpPr bwMode="auto">
          <a:xfrm>
            <a:off x="3881438" y="2765425"/>
            <a:ext cx="136525" cy="177800"/>
            <a:chOff x="2445" y="1742"/>
            <a:chExt cx="86" cy="112"/>
          </a:xfrm>
        </p:grpSpPr>
        <p:sp>
          <p:nvSpPr>
            <p:cNvPr id="41134" name="Freeform 90"/>
            <p:cNvSpPr>
              <a:spLocks/>
            </p:cNvSpPr>
            <p:nvPr/>
          </p:nvSpPr>
          <p:spPr bwMode="auto">
            <a:xfrm>
              <a:off x="2458" y="1744"/>
              <a:ext cx="71" cy="103"/>
            </a:xfrm>
            <a:custGeom>
              <a:avLst/>
              <a:gdLst>
                <a:gd name="T0" fmla="*/ 0 w 71"/>
                <a:gd name="T1" fmla="*/ 0 h 103"/>
                <a:gd name="T2" fmla="*/ 70 w 71"/>
                <a:gd name="T3" fmla="*/ 102 h 103"/>
                <a:gd name="T4" fmla="*/ 0 60000 65536"/>
                <a:gd name="T5" fmla="*/ 0 60000 65536"/>
                <a:gd name="T6" fmla="*/ 0 w 71"/>
                <a:gd name="T7" fmla="*/ 0 h 103"/>
                <a:gd name="T8" fmla="*/ 71 w 71"/>
                <a:gd name="T9" fmla="*/ 103 h 10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1" h="103">
                  <a:moveTo>
                    <a:pt x="0" y="0"/>
                  </a:moveTo>
                  <a:lnTo>
                    <a:pt x="70" y="102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35" name="Freeform 91"/>
            <p:cNvSpPr>
              <a:spLocks/>
            </p:cNvSpPr>
            <p:nvPr/>
          </p:nvSpPr>
          <p:spPr bwMode="auto">
            <a:xfrm>
              <a:off x="2493" y="1747"/>
              <a:ext cx="38" cy="49"/>
            </a:xfrm>
            <a:custGeom>
              <a:avLst/>
              <a:gdLst>
                <a:gd name="T0" fmla="*/ 37 w 38"/>
                <a:gd name="T1" fmla="*/ 0 h 49"/>
                <a:gd name="T2" fmla="*/ 37 w 38"/>
                <a:gd name="T3" fmla="*/ 0 h 49"/>
                <a:gd name="T4" fmla="*/ 37 w 38"/>
                <a:gd name="T5" fmla="*/ 0 h 49"/>
                <a:gd name="T6" fmla="*/ 37 w 38"/>
                <a:gd name="T7" fmla="*/ 0 h 49"/>
                <a:gd name="T8" fmla="*/ 37 w 38"/>
                <a:gd name="T9" fmla="*/ 0 h 49"/>
                <a:gd name="T10" fmla="*/ 37 w 38"/>
                <a:gd name="T11" fmla="*/ 0 h 49"/>
                <a:gd name="T12" fmla="*/ 37 w 38"/>
                <a:gd name="T13" fmla="*/ 0 h 49"/>
                <a:gd name="T14" fmla="*/ 36 w 38"/>
                <a:gd name="T15" fmla="*/ 0 h 49"/>
                <a:gd name="T16" fmla="*/ 35 w 38"/>
                <a:gd name="T17" fmla="*/ 0 h 49"/>
                <a:gd name="T18" fmla="*/ 35 w 38"/>
                <a:gd name="T19" fmla="*/ 0 h 49"/>
                <a:gd name="T20" fmla="*/ 34 w 38"/>
                <a:gd name="T21" fmla="*/ 0 h 49"/>
                <a:gd name="T22" fmla="*/ 33 w 38"/>
                <a:gd name="T23" fmla="*/ 0 h 49"/>
                <a:gd name="T24" fmla="*/ 31 w 38"/>
                <a:gd name="T25" fmla="*/ 0 h 49"/>
                <a:gd name="T26" fmla="*/ 29 w 38"/>
                <a:gd name="T27" fmla="*/ 0 h 49"/>
                <a:gd name="T28" fmla="*/ 27 w 38"/>
                <a:gd name="T29" fmla="*/ 0 h 49"/>
                <a:gd name="T30" fmla="*/ 25 w 38"/>
                <a:gd name="T31" fmla="*/ 1 h 49"/>
                <a:gd name="T32" fmla="*/ 23 w 38"/>
                <a:gd name="T33" fmla="*/ 2 h 49"/>
                <a:gd name="T34" fmla="*/ 21 w 38"/>
                <a:gd name="T35" fmla="*/ 5 h 49"/>
                <a:gd name="T36" fmla="*/ 21 w 38"/>
                <a:gd name="T37" fmla="*/ 5 h 49"/>
                <a:gd name="T38" fmla="*/ 19 w 38"/>
                <a:gd name="T39" fmla="*/ 9 h 49"/>
                <a:gd name="T40" fmla="*/ 16 w 38"/>
                <a:gd name="T41" fmla="*/ 13 h 49"/>
                <a:gd name="T42" fmla="*/ 14 w 38"/>
                <a:gd name="T43" fmla="*/ 18 h 49"/>
                <a:gd name="T44" fmla="*/ 11 w 38"/>
                <a:gd name="T45" fmla="*/ 24 h 49"/>
                <a:gd name="T46" fmla="*/ 8 w 38"/>
                <a:gd name="T47" fmla="*/ 30 h 49"/>
                <a:gd name="T48" fmla="*/ 6 w 38"/>
                <a:gd name="T49" fmla="*/ 35 h 49"/>
                <a:gd name="T50" fmla="*/ 4 w 38"/>
                <a:gd name="T51" fmla="*/ 39 h 49"/>
                <a:gd name="T52" fmla="*/ 2 w 38"/>
                <a:gd name="T53" fmla="*/ 43 h 49"/>
                <a:gd name="T54" fmla="*/ 2 w 38"/>
                <a:gd name="T55" fmla="*/ 43 h 49"/>
                <a:gd name="T56" fmla="*/ 1 w 38"/>
                <a:gd name="T57" fmla="*/ 45 h 49"/>
                <a:gd name="T58" fmla="*/ 0 w 38"/>
                <a:gd name="T59" fmla="*/ 47 h 49"/>
                <a:gd name="T60" fmla="*/ 0 w 38"/>
                <a:gd name="T61" fmla="*/ 48 h 49"/>
                <a:gd name="T62" fmla="*/ 0 w 38"/>
                <a:gd name="T63" fmla="*/ 48 h 49"/>
                <a:gd name="T64" fmla="*/ 0 w 38"/>
                <a:gd name="T65" fmla="*/ 48 h 49"/>
                <a:gd name="T66" fmla="*/ 0 w 38"/>
                <a:gd name="T67" fmla="*/ 48 h 49"/>
                <a:gd name="T68" fmla="*/ 0 w 38"/>
                <a:gd name="T69" fmla="*/ 48 h 49"/>
                <a:gd name="T70" fmla="*/ 0 w 38"/>
                <a:gd name="T71" fmla="*/ 48 h 4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"/>
                <a:gd name="T109" fmla="*/ 0 h 49"/>
                <a:gd name="T110" fmla="*/ 38 w 38"/>
                <a:gd name="T111" fmla="*/ 49 h 4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" h="49">
                  <a:moveTo>
                    <a:pt x="37" y="0"/>
                  </a:move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3" y="2"/>
                  </a:lnTo>
                  <a:lnTo>
                    <a:pt x="21" y="5"/>
                  </a:lnTo>
                  <a:lnTo>
                    <a:pt x="19" y="9"/>
                  </a:lnTo>
                  <a:lnTo>
                    <a:pt x="16" y="13"/>
                  </a:lnTo>
                  <a:lnTo>
                    <a:pt x="14" y="18"/>
                  </a:lnTo>
                  <a:lnTo>
                    <a:pt x="11" y="24"/>
                  </a:lnTo>
                  <a:lnTo>
                    <a:pt x="8" y="30"/>
                  </a:lnTo>
                  <a:lnTo>
                    <a:pt x="6" y="35"/>
                  </a:lnTo>
                  <a:lnTo>
                    <a:pt x="4" y="39"/>
                  </a:lnTo>
                  <a:lnTo>
                    <a:pt x="2" y="43"/>
                  </a:lnTo>
                  <a:lnTo>
                    <a:pt x="1" y="45"/>
                  </a:lnTo>
                  <a:lnTo>
                    <a:pt x="0" y="47"/>
                  </a:lnTo>
                  <a:lnTo>
                    <a:pt x="0" y="48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36" name="Freeform 92"/>
            <p:cNvSpPr>
              <a:spLocks/>
            </p:cNvSpPr>
            <p:nvPr/>
          </p:nvSpPr>
          <p:spPr bwMode="auto">
            <a:xfrm>
              <a:off x="2466" y="1794"/>
              <a:ext cx="26" cy="60"/>
            </a:xfrm>
            <a:custGeom>
              <a:avLst/>
              <a:gdLst>
                <a:gd name="T0" fmla="*/ 25 w 26"/>
                <a:gd name="T1" fmla="*/ 0 h 60"/>
                <a:gd name="T2" fmla="*/ 25 w 26"/>
                <a:gd name="T3" fmla="*/ 0 h 60"/>
                <a:gd name="T4" fmla="*/ 25 w 26"/>
                <a:gd name="T5" fmla="*/ 0 h 60"/>
                <a:gd name="T6" fmla="*/ 25 w 26"/>
                <a:gd name="T7" fmla="*/ 0 h 60"/>
                <a:gd name="T8" fmla="*/ 25 w 26"/>
                <a:gd name="T9" fmla="*/ 0 h 60"/>
                <a:gd name="T10" fmla="*/ 25 w 26"/>
                <a:gd name="T11" fmla="*/ 0 h 60"/>
                <a:gd name="T12" fmla="*/ 25 w 26"/>
                <a:gd name="T13" fmla="*/ 1 h 60"/>
                <a:gd name="T14" fmla="*/ 25 w 26"/>
                <a:gd name="T15" fmla="*/ 3 h 60"/>
                <a:gd name="T16" fmla="*/ 24 w 26"/>
                <a:gd name="T17" fmla="*/ 6 h 60"/>
                <a:gd name="T18" fmla="*/ 24 w 26"/>
                <a:gd name="T19" fmla="*/ 6 h 60"/>
                <a:gd name="T20" fmla="*/ 24 w 26"/>
                <a:gd name="T21" fmla="*/ 10 h 60"/>
                <a:gd name="T22" fmla="*/ 23 w 26"/>
                <a:gd name="T23" fmla="*/ 15 h 60"/>
                <a:gd name="T24" fmla="*/ 22 w 26"/>
                <a:gd name="T25" fmla="*/ 22 h 60"/>
                <a:gd name="T26" fmla="*/ 20 w 26"/>
                <a:gd name="T27" fmla="*/ 28 h 60"/>
                <a:gd name="T28" fmla="*/ 19 w 26"/>
                <a:gd name="T29" fmla="*/ 36 h 60"/>
                <a:gd name="T30" fmla="*/ 17 w 26"/>
                <a:gd name="T31" fmla="*/ 42 h 60"/>
                <a:gd name="T32" fmla="*/ 16 w 26"/>
                <a:gd name="T33" fmla="*/ 47 h 60"/>
                <a:gd name="T34" fmla="*/ 14 w 26"/>
                <a:gd name="T35" fmla="*/ 52 h 60"/>
                <a:gd name="T36" fmla="*/ 14 w 26"/>
                <a:gd name="T37" fmla="*/ 52 h 60"/>
                <a:gd name="T38" fmla="*/ 13 w 26"/>
                <a:gd name="T39" fmla="*/ 55 h 60"/>
                <a:gd name="T40" fmla="*/ 11 w 26"/>
                <a:gd name="T41" fmla="*/ 57 h 60"/>
                <a:gd name="T42" fmla="*/ 9 w 26"/>
                <a:gd name="T43" fmla="*/ 58 h 60"/>
                <a:gd name="T44" fmla="*/ 8 w 26"/>
                <a:gd name="T45" fmla="*/ 58 h 60"/>
                <a:gd name="T46" fmla="*/ 6 w 26"/>
                <a:gd name="T47" fmla="*/ 59 h 60"/>
                <a:gd name="T48" fmla="*/ 4 w 26"/>
                <a:gd name="T49" fmla="*/ 59 h 60"/>
                <a:gd name="T50" fmla="*/ 3 w 26"/>
                <a:gd name="T51" fmla="*/ 59 h 60"/>
                <a:gd name="T52" fmla="*/ 2 w 26"/>
                <a:gd name="T53" fmla="*/ 59 h 60"/>
                <a:gd name="T54" fmla="*/ 2 w 26"/>
                <a:gd name="T55" fmla="*/ 59 h 60"/>
                <a:gd name="T56" fmla="*/ 1 w 26"/>
                <a:gd name="T57" fmla="*/ 59 h 60"/>
                <a:gd name="T58" fmla="*/ 1 w 26"/>
                <a:gd name="T59" fmla="*/ 59 h 60"/>
                <a:gd name="T60" fmla="*/ 0 w 26"/>
                <a:gd name="T61" fmla="*/ 59 h 60"/>
                <a:gd name="T62" fmla="*/ 0 w 26"/>
                <a:gd name="T63" fmla="*/ 59 h 60"/>
                <a:gd name="T64" fmla="*/ 0 w 26"/>
                <a:gd name="T65" fmla="*/ 59 h 60"/>
                <a:gd name="T66" fmla="*/ 0 w 26"/>
                <a:gd name="T67" fmla="*/ 59 h 60"/>
                <a:gd name="T68" fmla="*/ 0 w 26"/>
                <a:gd name="T69" fmla="*/ 59 h 60"/>
                <a:gd name="T70" fmla="*/ 0 w 26"/>
                <a:gd name="T71" fmla="*/ 59 h 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"/>
                <a:gd name="T109" fmla="*/ 0 h 60"/>
                <a:gd name="T110" fmla="*/ 26 w 26"/>
                <a:gd name="T111" fmla="*/ 60 h 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" h="60">
                  <a:moveTo>
                    <a:pt x="25" y="0"/>
                  </a:moveTo>
                  <a:lnTo>
                    <a:pt x="25" y="0"/>
                  </a:lnTo>
                  <a:lnTo>
                    <a:pt x="25" y="1"/>
                  </a:lnTo>
                  <a:lnTo>
                    <a:pt x="25" y="3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3" y="15"/>
                  </a:lnTo>
                  <a:lnTo>
                    <a:pt x="22" y="22"/>
                  </a:lnTo>
                  <a:lnTo>
                    <a:pt x="20" y="28"/>
                  </a:lnTo>
                  <a:lnTo>
                    <a:pt x="19" y="36"/>
                  </a:lnTo>
                  <a:lnTo>
                    <a:pt x="17" y="42"/>
                  </a:lnTo>
                  <a:lnTo>
                    <a:pt x="16" y="47"/>
                  </a:lnTo>
                  <a:lnTo>
                    <a:pt x="14" y="52"/>
                  </a:lnTo>
                  <a:lnTo>
                    <a:pt x="13" y="55"/>
                  </a:lnTo>
                  <a:lnTo>
                    <a:pt x="11" y="57"/>
                  </a:lnTo>
                  <a:lnTo>
                    <a:pt x="9" y="58"/>
                  </a:lnTo>
                  <a:lnTo>
                    <a:pt x="8" y="58"/>
                  </a:lnTo>
                  <a:lnTo>
                    <a:pt x="6" y="59"/>
                  </a:lnTo>
                  <a:lnTo>
                    <a:pt x="4" y="59"/>
                  </a:lnTo>
                  <a:lnTo>
                    <a:pt x="3" y="59"/>
                  </a:lnTo>
                  <a:lnTo>
                    <a:pt x="2" y="59"/>
                  </a:lnTo>
                  <a:lnTo>
                    <a:pt x="1" y="59"/>
                  </a:lnTo>
                  <a:lnTo>
                    <a:pt x="0" y="59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37" name="Freeform 93"/>
            <p:cNvSpPr>
              <a:spLocks/>
            </p:cNvSpPr>
            <p:nvPr/>
          </p:nvSpPr>
          <p:spPr bwMode="auto">
            <a:xfrm>
              <a:off x="2445" y="1742"/>
              <a:ext cx="12" cy="1"/>
            </a:xfrm>
            <a:custGeom>
              <a:avLst/>
              <a:gdLst>
                <a:gd name="T0" fmla="*/ 11 w 12"/>
                <a:gd name="T1" fmla="*/ 0 h 1"/>
                <a:gd name="T2" fmla="*/ 0 w 12"/>
                <a:gd name="T3" fmla="*/ 0 h 1"/>
                <a:gd name="T4" fmla="*/ 0 60000 65536"/>
                <a:gd name="T5" fmla="*/ 0 60000 65536"/>
                <a:gd name="T6" fmla="*/ 0 w 12"/>
                <a:gd name="T7" fmla="*/ 0 h 1"/>
                <a:gd name="T8" fmla="*/ 12 w 1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1">
                  <a:moveTo>
                    <a:pt x="11" y="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1042" name="Group 94"/>
          <p:cNvGrpSpPr>
            <a:grpSpLocks/>
          </p:cNvGrpSpPr>
          <p:nvPr/>
        </p:nvGrpSpPr>
        <p:grpSpPr bwMode="auto">
          <a:xfrm>
            <a:off x="4654550" y="2787650"/>
            <a:ext cx="133350" cy="179388"/>
            <a:chOff x="2932" y="1756"/>
            <a:chExt cx="84" cy="113"/>
          </a:xfrm>
        </p:grpSpPr>
        <p:sp>
          <p:nvSpPr>
            <p:cNvPr id="41130" name="Freeform 95"/>
            <p:cNvSpPr>
              <a:spLocks/>
            </p:cNvSpPr>
            <p:nvPr/>
          </p:nvSpPr>
          <p:spPr bwMode="auto">
            <a:xfrm>
              <a:off x="2944" y="1758"/>
              <a:ext cx="71" cy="103"/>
            </a:xfrm>
            <a:custGeom>
              <a:avLst/>
              <a:gdLst>
                <a:gd name="T0" fmla="*/ 0 w 71"/>
                <a:gd name="T1" fmla="*/ 0 h 103"/>
                <a:gd name="T2" fmla="*/ 70 w 71"/>
                <a:gd name="T3" fmla="*/ 102 h 103"/>
                <a:gd name="T4" fmla="*/ 0 60000 65536"/>
                <a:gd name="T5" fmla="*/ 0 60000 65536"/>
                <a:gd name="T6" fmla="*/ 0 w 71"/>
                <a:gd name="T7" fmla="*/ 0 h 103"/>
                <a:gd name="T8" fmla="*/ 71 w 71"/>
                <a:gd name="T9" fmla="*/ 103 h 10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1" h="103">
                  <a:moveTo>
                    <a:pt x="0" y="0"/>
                  </a:moveTo>
                  <a:lnTo>
                    <a:pt x="70" y="102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31" name="Freeform 96"/>
            <p:cNvSpPr>
              <a:spLocks/>
            </p:cNvSpPr>
            <p:nvPr/>
          </p:nvSpPr>
          <p:spPr bwMode="auto">
            <a:xfrm>
              <a:off x="2980" y="1760"/>
              <a:ext cx="36" cy="51"/>
            </a:xfrm>
            <a:custGeom>
              <a:avLst/>
              <a:gdLst>
                <a:gd name="T0" fmla="*/ 35 w 36"/>
                <a:gd name="T1" fmla="*/ 0 h 51"/>
                <a:gd name="T2" fmla="*/ 35 w 36"/>
                <a:gd name="T3" fmla="*/ 0 h 51"/>
                <a:gd name="T4" fmla="*/ 35 w 36"/>
                <a:gd name="T5" fmla="*/ 0 h 51"/>
                <a:gd name="T6" fmla="*/ 35 w 36"/>
                <a:gd name="T7" fmla="*/ 0 h 51"/>
                <a:gd name="T8" fmla="*/ 35 w 36"/>
                <a:gd name="T9" fmla="*/ 0 h 51"/>
                <a:gd name="T10" fmla="*/ 35 w 36"/>
                <a:gd name="T11" fmla="*/ 0 h 51"/>
                <a:gd name="T12" fmla="*/ 35 w 36"/>
                <a:gd name="T13" fmla="*/ 0 h 51"/>
                <a:gd name="T14" fmla="*/ 34 w 36"/>
                <a:gd name="T15" fmla="*/ 0 h 51"/>
                <a:gd name="T16" fmla="*/ 34 w 36"/>
                <a:gd name="T17" fmla="*/ 0 h 51"/>
                <a:gd name="T18" fmla="*/ 34 w 36"/>
                <a:gd name="T19" fmla="*/ 0 h 51"/>
                <a:gd name="T20" fmla="*/ 33 w 36"/>
                <a:gd name="T21" fmla="*/ 0 h 51"/>
                <a:gd name="T22" fmla="*/ 32 w 36"/>
                <a:gd name="T23" fmla="*/ 0 h 51"/>
                <a:gd name="T24" fmla="*/ 30 w 36"/>
                <a:gd name="T25" fmla="*/ 0 h 51"/>
                <a:gd name="T26" fmla="*/ 28 w 36"/>
                <a:gd name="T27" fmla="*/ 0 h 51"/>
                <a:gd name="T28" fmla="*/ 27 w 36"/>
                <a:gd name="T29" fmla="*/ 0 h 51"/>
                <a:gd name="T30" fmla="*/ 25 w 36"/>
                <a:gd name="T31" fmla="*/ 1 h 51"/>
                <a:gd name="T32" fmla="*/ 22 w 36"/>
                <a:gd name="T33" fmla="*/ 3 h 51"/>
                <a:gd name="T34" fmla="*/ 20 w 36"/>
                <a:gd name="T35" fmla="*/ 6 h 51"/>
                <a:gd name="T36" fmla="*/ 20 w 36"/>
                <a:gd name="T37" fmla="*/ 6 h 51"/>
                <a:gd name="T38" fmla="*/ 18 w 36"/>
                <a:gd name="T39" fmla="*/ 9 h 51"/>
                <a:gd name="T40" fmla="*/ 16 w 36"/>
                <a:gd name="T41" fmla="*/ 13 h 51"/>
                <a:gd name="T42" fmla="*/ 13 w 36"/>
                <a:gd name="T43" fmla="*/ 18 h 51"/>
                <a:gd name="T44" fmla="*/ 10 w 36"/>
                <a:gd name="T45" fmla="*/ 24 h 51"/>
                <a:gd name="T46" fmla="*/ 8 w 36"/>
                <a:gd name="T47" fmla="*/ 31 h 51"/>
                <a:gd name="T48" fmla="*/ 6 w 36"/>
                <a:gd name="T49" fmla="*/ 36 h 51"/>
                <a:gd name="T50" fmla="*/ 4 w 36"/>
                <a:gd name="T51" fmla="*/ 41 h 51"/>
                <a:gd name="T52" fmla="*/ 2 w 36"/>
                <a:gd name="T53" fmla="*/ 44 h 51"/>
                <a:gd name="T54" fmla="*/ 2 w 36"/>
                <a:gd name="T55" fmla="*/ 44 h 51"/>
                <a:gd name="T56" fmla="*/ 1 w 36"/>
                <a:gd name="T57" fmla="*/ 47 h 51"/>
                <a:gd name="T58" fmla="*/ 0 w 36"/>
                <a:gd name="T59" fmla="*/ 49 h 51"/>
                <a:gd name="T60" fmla="*/ 0 w 36"/>
                <a:gd name="T61" fmla="*/ 50 h 51"/>
                <a:gd name="T62" fmla="*/ 0 w 36"/>
                <a:gd name="T63" fmla="*/ 50 h 51"/>
                <a:gd name="T64" fmla="*/ 0 w 36"/>
                <a:gd name="T65" fmla="*/ 50 h 51"/>
                <a:gd name="T66" fmla="*/ 0 w 36"/>
                <a:gd name="T67" fmla="*/ 50 h 51"/>
                <a:gd name="T68" fmla="*/ 0 w 36"/>
                <a:gd name="T69" fmla="*/ 50 h 51"/>
                <a:gd name="T70" fmla="*/ 0 w 36"/>
                <a:gd name="T71" fmla="*/ 50 h 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"/>
                <a:gd name="T109" fmla="*/ 0 h 51"/>
                <a:gd name="T110" fmla="*/ 36 w 36"/>
                <a:gd name="T111" fmla="*/ 51 h 5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" h="51">
                  <a:moveTo>
                    <a:pt x="35" y="0"/>
                  </a:move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2" y="3"/>
                  </a:lnTo>
                  <a:lnTo>
                    <a:pt x="20" y="6"/>
                  </a:lnTo>
                  <a:lnTo>
                    <a:pt x="18" y="9"/>
                  </a:lnTo>
                  <a:lnTo>
                    <a:pt x="16" y="13"/>
                  </a:lnTo>
                  <a:lnTo>
                    <a:pt x="13" y="18"/>
                  </a:lnTo>
                  <a:lnTo>
                    <a:pt x="10" y="24"/>
                  </a:lnTo>
                  <a:lnTo>
                    <a:pt x="8" y="31"/>
                  </a:lnTo>
                  <a:lnTo>
                    <a:pt x="6" y="36"/>
                  </a:lnTo>
                  <a:lnTo>
                    <a:pt x="4" y="41"/>
                  </a:lnTo>
                  <a:lnTo>
                    <a:pt x="2" y="44"/>
                  </a:lnTo>
                  <a:lnTo>
                    <a:pt x="1" y="47"/>
                  </a:lnTo>
                  <a:lnTo>
                    <a:pt x="0" y="49"/>
                  </a:lnTo>
                  <a:lnTo>
                    <a:pt x="0" y="50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32" name="Freeform 97"/>
            <p:cNvSpPr>
              <a:spLocks/>
            </p:cNvSpPr>
            <p:nvPr/>
          </p:nvSpPr>
          <p:spPr bwMode="auto">
            <a:xfrm>
              <a:off x="2952" y="1807"/>
              <a:ext cx="27" cy="62"/>
            </a:xfrm>
            <a:custGeom>
              <a:avLst/>
              <a:gdLst>
                <a:gd name="T0" fmla="*/ 26 w 27"/>
                <a:gd name="T1" fmla="*/ 0 h 62"/>
                <a:gd name="T2" fmla="*/ 26 w 27"/>
                <a:gd name="T3" fmla="*/ 0 h 62"/>
                <a:gd name="T4" fmla="*/ 26 w 27"/>
                <a:gd name="T5" fmla="*/ 0 h 62"/>
                <a:gd name="T6" fmla="*/ 26 w 27"/>
                <a:gd name="T7" fmla="*/ 0 h 62"/>
                <a:gd name="T8" fmla="*/ 26 w 27"/>
                <a:gd name="T9" fmla="*/ 0 h 62"/>
                <a:gd name="T10" fmla="*/ 26 w 27"/>
                <a:gd name="T11" fmla="*/ 0 h 62"/>
                <a:gd name="T12" fmla="*/ 26 w 27"/>
                <a:gd name="T13" fmla="*/ 1 h 62"/>
                <a:gd name="T14" fmla="*/ 26 w 27"/>
                <a:gd name="T15" fmla="*/ 3 h 62"/>
                <a:gd name="T16" fmla="*/ 25 w 27"/>
                <a:gd name="T17" fmla="*/ 7 h 62"/>
                <a:gd name="T18" fmla="*/ 25 w 27"/>
                <a:gd name="T19" fmla="*/ 7 h 62"/>
                <a:gd name="T20" fmla="*/ 24 w 27"/>
                <a:gd name="T21" fmla="*/ 11 h 62"/>
                <a:gd name="T22" fmla="*/ 23 w 27"/>
                <a:gd name="T23" fmla="*/ 16 h 62"/>
                <a:gd name="T24" fmla="*/ 22 w 27"/>
                <a:gd name="T25" fmla="*/ 22 h 62"/>
                <a:gd name="T26" fmla="*/ 20 w 27"/>
                <a:gd name="T27" fmla="*/ 29 h 62"/>
                <a:gd name="T28" fmla="*/ 19 w 27"/>
                <a:gd name="T29" fmla="*/ 37 h 62"/>
                <a:gd name="T30" fmla="*/ 18 w 27"/>
                <a:gd name="T31" fmla="*/ 43 h 62"/>
                <a:gd name="T32" fmla="*/ 16 w 27"/>
                <a:gd name="T33" fmla="*/ 48 h 62"/>
                <a:gd name="T34" fmla="*/ 14 w 27"/>
                <a:gd name="T35" fmla="*/ 52 h 62"/>
                <a:gd name="T36" fmla="*/ 14 w 27"/>
                <a:gd name="T37" fmla="*/ 52 h 62"/>
                <a:gd name="T38" fmla="*/ 13 w 27"/>
                <a:gd name="T39" fmla="*/ 55 h 62"/>
                <a:gd name="T40" fmla="*/ 11 w 27"/>
                <a:gd name="T41" fmla="*/ 58 h 62"/>
                <a:gd name="T42" fmla="*/ 10 w 27"/>
                <a:gd name="T43" fmla="*/ 59 h 62"/>
                <a:gd name="T44" fmla="*/ 8 w 27"/>
                <a:gd name="T45" fmla="*/ 59 h 62"/>
                <a:gd name="T46" fmla="*/ 6 w 27"/>
                <a:gd name="T47" fmla="*/ 59 h 62"/>
                <a:gd name="T48" fmla="*/ 4 w 27"/>
                <a:gd name="T49" fmla="*/ 60 h 62"/>
                <a:gd name="T50" fmla="*/ 3 w 27"/>
                <a:gd name="T51" fmla="*/ 60 h 62"/>
                <a:gd name="T52" fmla="*/ 2 w 27"/>
                <a:gd name="T53" fmla="*/ 60 h 62"/>
                <a:gd name="T54" fmla="*/ 2 w 27"/>
                <a:gd name="T55" fmla="*/ 60 h 62"/>
                <a:gd name="T56" fmla="*/ 1 w 27"/>
                <a:gd name="T57" fmla="*/ 60 h 62"/>
                <a:gd name="T58" fmla="*/ 0 w 27"/>
                <a:gd name="T59" fmla="*/ 61 h 62"/>
                <a:gd name="T60" fmla="*/ 0 w 27"/>
                <a:gd name="T61" fmla="*/ 61 h 62"/>
                <a:gd name="T62" fmla="*/ 0 w 27"/>
                <a:gd name="T63" fmla="*/ 61 h 62"/>
                <a:gd name="T64" fmla="*/ 0 w 27"/>
                <a:gd name="T65" fmla="*/ 61 h 62"/>
                <a:gd name="T66" fmla="*/ 0 w 27"/>
                <a:gd name="T67" fmla="*/ 61 h 62"/>
                <a:gd name="T68" fmla="*/ 0 w 27"/>
                <a:gd name="T69" fmla="*/ 61 h 62"/>
                <a:gd name="T70" fmla="*/ 0 w 27"/>
                <a:gd name="T71" fmla="*/ 61 h 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"/>
                <a:gd name="T109" fmla="*/ 0 h 62"/>
                <a:gd name="T110" fmla="*/ 27 w 27"/>
                <a:gd name="T111" fmla="*/ 62 h 6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" h="62">
                  <a:moveTo>
                    <a:pt x="26" y="0"/>
                  </a:moveTo>
                  <a:lnTo>
                    <a:pt x="26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5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2" y="22"/>
                  </a:lnTo>
                  <a:lnTo>
                    <a:pt x="20" y="29"/>
                  </a:lnTo>
                  <a:lnTo>
                    <a:pt x="19" y="37"/>
                  </a:lnTo>
                  <a:lnTo>
                    <a:pt x="18" y="43"/>
                  </a:lnTo>
                  <a:lnTo>
                    <a:pt x="16" y="48"/>
                  </a:lnTo>
                  <a:lnTo>
                    <a:pt x="14" y="52"/>
                  </a:lnTo>
                  <a:lnTo>
                    <a:pt x="13" y="55"/>
                  </a:lnTo>
                  <a:lnTo>
                    <a:pt x="11" y="58"/>
                  </a:lnTo>
                  <a:lnTo>
                    <a:pt x="10" y="59"/>
                  </a:lnTo>
                  <a:lnTo>
                    <a:pt x="8" y="59"/>
                  </a:lnTo>
                  <a:lnTo>
                    <a:pt x="6" y="59"/>
                  </a:lnTo>
                  <a:lnTo>
                    <a:pt x="4" y="60"/>
                  </a:lnTo>
                  <a:lnTo>
                    <a:pt x="3" y="60"/>
                  </a:lnTo>
                  <a:lnTo>
                    <a:pt x="2" y="60"/>
                  </a:lnTo>
                  <a:lnTo>
                    <a:pt x="1" y="60"/>
                  </a:lnTo>
                  <a:lnTo>
                    <a:pt x="0" y="61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33" name="Freeform 98"/>
            <p:cNvSpPr>
              <a:spLocks/>
            </p:cNvSpPr>
            <p:nvPr/>
          </p:nvSpPr>
          <p:spPr bwMode="auto">
            <a:xfrm>
              <a:off x="2932" y="1756"/>
              <a:ext cx="11" cy="1"/>
            </a:xfrm>
            <a:custGeom>
              <a:avLst/>
              <a:gdLst>
                <a:gd name="T0" fmla="*/ 10 w 11"/>
                <a:gd name="T1" fmla="*/ 0 h 1"/>
                <a:gd name="T2" fmla="*/ 0 w 11"/>
                <a:gd name="T3" fmla="*/ 0 h 1"/>
                <a:gd name="T4" fmla="*/ 0 60000 65536"/>
                <a:gd name="T5" fmla="*/ 0 60000 65536"/>
                <a:gd name="T6" fmla="*/ 0 w 11"/>
                <a:gd name="T7" fmla="*/ 0 h 1"/>
                <a:gd name="T8" fmla="*/ 11 w 1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1">
                  <a:moveTo>
                    <a:pt x="10" y="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1043" name="Freeform 99"/>
          <p:cNvSpPr>
            <a:spLocks/>
          </p:cNvSpPr>
          <p:nvPr/>
        </p:nvSpPr>
        <p:spPr bwMode="auto">
          <a:xfrm>
            <a:off x="2684463" y="3127375"/>
            <a:ext cx="225425" cy="298450"/>
          </a:xfrm>
          <a:custGeom>
            <a:avLst/>
            <a:gdLst>
              <a:gd name="T0" fmla="*/ 2147483647 w 142"/>
              <a:gd name="T1" fmla="*/ 0 h 188"/>
              <a:gd name="T2" fmla="*/ 0 w 142"/>
              <a:gd name="T3" fmla="*/ 2147483647 h 188"/>
              <a:gd name="T4" fmla="*/ 0 60000 65536"/>
              <a:gd name="T5" fmla="*/ 0 60000 65536"/>
              <a:gd name="T6" fmla="*/ 0 w 142"/>
              <a:gd name="T7" fmla="*/ 0 h 188"/>
              <a:gd name="T8" fmla="*/ 142 w 142"/>
              <a:gd name="T9" fmla="*/ 188 h 1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2" h="188">
                <a:moveTo>
                  <a:pt x="141" y="0"/>
                </a:moveTo>
                <a:lnTo>
                  <a:pt x="0" y="187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1044" name="Freeform 100"/>
          <p:cNvSpPr>
            <a:spLocks/>
          </p:cNvSpPr>
          <p:nvPr/>
        </p:nvSpPr>
        <p:spPr bwMode="auto">
          <a:xfrm>
            <a:off x="2584450" y="3127375"/>
            <a:ext cx="225425" cy="298450"/>
          </a:xfrm>
          <a:custGeom>
            <a:avLst/>
            <a:gdLst>
              <a:gd name="T0" fmla="*/ 2147483647 w 142"/>
              <a:gd name="T1" fmla="*/ 0 h 188"/>
              <a:gd name="T2" fmla="*/ 0 w 142"/>
              <a:gd name="T3" fmla="*/ 2147483647 h 188"/>
              <a:gd name="T4" fmla="*/ 0 60000 65536"/>
              <a:gd name="T5" fmla="*/ 0 60000 65536"/>
              <a:gd name="T6" fmla="*/ 0 w 142"/>
              <a:gd name="T7" fmla="*/ 0 h 188"/>
              <a:gd name="T8" fmla="*/ 142 w 142"/>
              <a:gd name="T9" fmla="*/ 188 h 1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2" h="188">
                <a:moveTo>
                  <a:pt x="141" y="0"/>
                </a:moveTo>
                <a:lnTo>
                  <a:pt x="0" y="187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1045" name="Text Box 101"/>
          <p:cNvSpPr txBox="1">
            <a:spLocks noChangeArrowheads="1"/>
          </p:cNvSpPr>
          <p:nvPr/>
        </p:nvSpPr>
        <p:spPr bwMode="auto">
          <a:xfrm>
            <a:off x="895350" y="11969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L1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46" name="Text Box 102"/>
          <p:cNvSpPr txBox="1">
            <a:spLocks noChangeArrowheads="1"/>
          </p:cNvSpPr>
          <p:nvPr/>
        </p:nvSpPr>
        <p:spPr bwMode="auto">
          <a:xfrm>
            <a:off x="860425" y="29622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L1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47" name="Text Box 103"/>
          <p:cNvSpPr txBox="1">
            <a:spLocks noChangeArrowheads="1"/>
          </p:cNvSpPr>
          <p:nvPr/>
        </p:nvSpPr>
        <p:spPr bwMode="auto">
          <a:xfrm>
            <a:off x="850900" y="46529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L1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48" name="Text Box 104"/>
          <p:cNvSpPr txBox="1">
            <a:spLocks noChangeArrowheads="1"/>
          </p:cNvSpPr>
          <p:nvPr/>
        </p:nvSpPr>
        <p:spPr bwMode="auto">
          <a:xfrm>
            <a:off x="2203450" y="12192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Ln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49" name="Text Box 105"/>
          <p:cNvSpPr txBox="1">
            <a:spLocks noChangeArrowheads="1"/>
          </p:cNvSpPr>
          <p:nvPr/>
        </p:nvSpPr>
        <p:spPr bwMode="auto">
          <a:xfrm>
            <a:off x="1800225" y="2941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Ln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50" name="Text Box 106"/>
          <p:cNvSpPr txBox="1">
            <a:spLocks noChangeArrowheads="1"/>
          </p:cNvSpPr>
          <p:nvPr/>
        </p:nvSpPr>
        <p:spPr bwMode="auto">
          <a:xfrm>
            <a:off x="1901825" y="47085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Ln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51" name="Text Box 107"/>
          <p:cNvSpPr txBox="1">
            <a:spLocks noChangeArrowheads="1"/>
          </p:cNvSpPr>
          <p:nvPr/>
        </p:nvSpPr>
        <p:spPr bwMode="auto">
          <a:xfrm>
            <a:off x="1343025" y="1163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V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52" name="Text Box 108"/>
          <p:cNvSpPr txBox="1">
            <a:spLocks noChangeArrowheads="1"/>
          </p:cNvSpPr>
          <p:nvPr/>
        </p:nvSpPr>
        <p:spPr bwMode="auto">
          <a:xfrm>
            <a:off x="1141413" y="28860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V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53" name="Text Box 109"/>
          <p:cNvSpPr txBox="1">
            <a:spLocks noChangeArrowheads="1"/>
          </p:cNvSpPr>
          <p:nvPr/>
        </p:nvSpPr>
        <p:spPr bwMode="auto">
          <a:xfrm>
            <a:off x="2035175" y="28749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V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54" name="Text Box 110"/>
          <p:cNvSpPr txBox="1">
            <a:spLocks noChangeArrowheads="1"/>
          </p:cNvSpPr>
          <p:nvPr/>
        </p:nvSpPr>
        <p:spPr bwMode="auto">
          <a:xfrm>
            <a:off x="1185863" y="45974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V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55" name="Text Box 111"/>
          <p:cNvSpPr txBox="1">
            <a:spLocks noChangeArrowheads="1"/>
          </p:cNvSpPr>
          <p:nvPr/>
        </p:nvSpPr>
        <p:spPr bwMode="auto">
          <a:xfrm>
            <a:off x="2170113" y="4608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V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56" name="Text Box 112"/>
          <p:cNvSpPr txBox="1">
            <a:spLocks noChangeArrowheads="1"/>
          </p:cNvSpPr>
          <p:nvPr/>
        </p:nvSpPr>
        <p:spPr bwMode="auto">
          <a:xfrm>
            <a:off x="2438400" y="11858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V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57" name="Text Box 113"/>
          <p:cNvSpPr txBox="1">
            <a:spLocks noChangeArrowheads="1"/>
          </p:cNvSpPr>
          <p:nvPr/>
        </p:nvSpPr>
        <p:spPr bwMode="auto">
          <a:xfrm>
            <a:off x="2471738" y="46751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Hn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58" name="Text Box 114"/>
          <p:cNvSpPr txBox="1">
            <a:spLocks noChangeArrowheads="1"/>
          </p:cNvSpPr>
          <p:nvPr/>
        </p:nvSpPr>
        <p:spPr bwMode="auto">
          <a:xfrm>
            <a:off x="1443038" y="29733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1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59" name="Text Box 115"/>
          <p:cNvSpPr txBox="1">
            <a:spLocks noChangeArrowheads="1"/>
          </p:cNvSpPr>
          <p:nvPr/>
        </p:nvSpPr>
        <p:spPr bwMode="auto">
          <a:xfrm>
            <a:off x="2338388" y="29733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n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60" name="Text Box 116"/>
          <p:cNvSpPr txBox="1">
            <a:spLocks noChangeArrowheads="1"/>
          </p:cNvSpPr>
          <p:nvPr/>
        </p:nvSpPr>
        <p:spPr bwMode="auto">
          <a:xfrm>
            <a:off x="3825875" y="28971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J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61" name="Text Box 117"/>
          <p:cNvSpPr txBox="1">
            <a:spLocks noChangeArrowheads="1"/>
          </p:cNvSpPr>
          <p:nvPr/>
        </p:nvSpPr>
        <p:spPr bwMode="auto">
          <a:xfrm>
            <a:off x="4619625" y="28971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C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62" name="Text Box 118"/>
          <p:cNvSpPr txBox="1">
            <a:spLocks noChangeArrowheads="1"/>
          </p:cNvSpPr>
          <p:nvPr/>
        </p:nvSpPr>
        <p:spPr bwMode="auto">
          <a:xfrm>
            <a:off x="1431925" y="46529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H1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63" name="Text Box 119"/>
          <p:cNvSpPr txBox="1">
            <a:spLocks noChangeArrowheads="1"/>
          </p:cNvSpPr>
          <p:nvPr/>
        </p:nvSpPr>
        <p:spPr bwMode="auto">
          <a:xfrm>
            <a:off x="3490913" y="46418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?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64" name="Text Box 120"/>
          <p:cNvSpPr txBox="1">
            <a:spLocks noChangeArrowheads="1"/>
          </p:cNvSpPr>
          <p:nvPr/>
        </p:nvSpPr>
        <p:spPr bwMode="auto">
          <a:xfrm>
            <a:off x="4049713" y="45434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J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65" name="Text Box 121"/>
          <p:cNvSpPr txBox="1">
            <a:spLocks noChangeArrowheads="1"/>
          </p:cNvSpPr>
          <p:nvPr/>
        </p:nvSpPr>
        <p:spPr bwMode="auto">
          <a:xfrm>
            <a:off x="4240213" y="46196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H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66" name="Text Box 122"/>
          <p:cNvSpPr txBox="1">
            <a:spLocks noChangeArrowheads="1"/>
          </p:cNvSpPr>
          <p:nvPr/>
        </p:nvSpPr>
        <p:spPr bwMode="auto">
          <a:xfrm>
            <a:off x="3165475" y="45323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D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67" name="Text Box 123"/>
          <p:cNvSpPr txBox="1">
            <a:spLocks noChangeArrowheads="1"/>
          </p:cNvSpPr>
          <p:nvPr/>
        </p:nvSpPr>
        <p:spPr bwMode="auto">
          <a:xfrm>
            <a:off x="3322638" y="46307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H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68" name="Text Box 124"/>
          <p:cNvSpPr txBox="1">
            <a:spLocks noChangeArrowheads="1"/>
          </p:cNvSpPr>
          <p:nvPr/>
        </p:nvSpPr>
        <p:spPr bwMode="auto">
          <a:xfrm>
            <a:off x="6902450" y="43132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C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69" name="Text Box 125"/>
          <p:cNvSpPr txBox="1">
            <a:spLocks noChangeArrowheads="1"/>
          </p:cNvSpPr>
          <p:nvPr/>
        </p:nvSpPr>
        <p:spPr bwMode="auto">
          <a:xfrm>
            <a:off x="5794375" y="46418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3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70" name="Text Box 126"/>
          <p:cNvSpPr txBox="1">
            <a:spLocks noChangeArrowheads="1"/>
          </p:cNvSpPr>
          <p:nvPr/>
        </p:nvSpPr>
        <p:spPr bwMode="auto">
          <a:xfrm>
            <a:off x="6186488" y="46529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1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71" name="Text Box 127"/>
          <p:cNvSpPr txBox="1">
            <a:spLocks noChangeArrowheads="1"/>
          </p:cNvSpPr>
          <p:nvPr/>
        </p:nvSpPr>
        <p:spPr bwMode="auto">
          <a:xfrm>
            <a:off x="6567488" y="46418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1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72" name="Text Box 128"/>
          <p:cNvSpPr txBox="1">
            <a:spLocks noChangeArrowheads="1"/>
          </p:cNvSpPr>
          <p:nvPr/>
        </p:nvSpPr>
        <p:spPr bwMode="auto">
          <a:xfrm>
            <a:off x="6924675" y="46418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2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73" name="Text Box 129"/>
          <p:cNvSpPr txBox="1">
            <a:spLocks noChangeArrowheads="1"/>
          </p:cNvSpPr>
          <p:nvPr/>
        </p:nvSpPr>
        <p:spPr bwMode="auto">
          <a:xfrm>
            <a:off x="7305675" y="46529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4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74" name="Text Box 130"/>
          <p:cNvSpPr txBox="1">
            <a:spLocks noChangeArrowheads="1"/>
          </p:cNvSpPr>
          <p:nvPr/>
        </p:nvSpPr>
        <p:spPr bwMode="auto">
          <a:xfrm>
            <a:off x="8066088" y="46418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2</a:t>
            </a:r>
            <a:endParaRPr lang="en-US" sz="2400">
              <a:solidFill>
                <a:schemeClr val="tx2"/>
              </a:solidFill>
            </a:endParaRPr>
          </a:p>
        </p:txBody>
      </p:sp>
      <p:grpSp>
        <p:nvGrpSpPr>
          <p:cNvPr id="41075" name="Group 131"/>
          <p:cNvGrpSpPr>
            <a:grpSpLocks/>
          </p:cNvGrpSpPr>
          <p:nvPr/>
        </p:nvGrpSpPr>
        <p:grpSpPr bwMode="auto">
          <a:xfrm>
            <a:off x="1319213" y="1096963"/>
            <a:ext cx="146050" cy="168275"/>
            <a:chOff x="831" y="691"/>
            <a:chExt cx="92" cy="106"/>
          </a:xfrm>
        </p:grpSpPr>
        <p:sp>
          <p:nvSpPr>
            <p:cNvPr id="41128" name="Freeform 132"/>
            <p:cNvSpPr>
              <a:spLocks/>
            </p:cNvSpPr>
            <p:nvPr/>
          </p:nvSpPr>
          <p:spPr bwMode="auto">
            <a:xfrm>
              <a:off x="831" y="691"/>
              <a:ext cx="92" cy="106"/>
            </a:xfrm>
            <a:custGeom>
              <a:avLst/>
              <a:gdLst>
                <a:gd name="T0" fmla="*/ 0 w 92"/>
                <a:gd name="T1" fmla="*/ 0 h 106"/>
                <a:gd name="T2" fmla="*/ 0 w 92"/>
                <a:gd name="T3" fmla="*/ 0 h 106"/>
                <a:gd name="T4" fmla="*/ 0 w 92"/>
                <a:gd name="T5" fmla="*/ 0 h 106"/>
                <a:gd name="T6" fmla="*/ 0 w 92"/>
                <a:gd name="T7" fmla="*/ 0 h 106"/>
                <a:gd name="T8" fmla="*/ 0 w 92"/>
                <a:gd name="T9" fmla="*/ 0 h 106"/>
                <a:gd name="T10" fmla="*/ 0 w 92"/>
                <a:gd name="T11" fmla="*/ 0 h 106"/>
                <a:gd name="T12" fmla="*/ 0 w 92"/>
                <a:gd name="T13" fmla="*/ 1 h 106"/>
                <a:gd name="T14" fmla="*/ 1 w 92"/>
                <a:gd name="T15" fmla="*/ 1 h 106"/>
                <a:gd name="T16" fmla="*/ 2 w 92"/>
                <a:gd name="T17" fmla="*/ 1 h 106"/>
                <a:gd name="T18" fmla="*/ 2 w 92"/>
                <a:gd name="T19" fmla="*/ 1 h 106"/>
                <a:gd name="T20" fmla="*/ 4 w 92"/>
                <a:gd name="T21" fmla="*/ 1 h 106"/>
                <a:gd name="T22" fmla="*/ 6 w 92"/>
                <a:gd name="T23" fmla="*/ 1 h 106"/>
                <a:gd name="T24" fmla="*/ 8 w 92"/>
                <a:gd name="T25" fmla="*/ 2 h 106"/>
                <a:gd name="T26" fmla="*/ 11 w 92"/>
                <a:gd name="T27" fmla="*/ 2 h 106"/>
                <a:gd name="T28" fmla="*/ 14 w 92"/>
                <a:gd name="T29" fmla="*/ 2 h 106"/>
                <a:gd name="T30" fmla="*/ 17 w 92"/>
                <a:gd name="T31" fmla="*/ 4 h 106"/>
                <a:gd name="T32" fmla="*/ 21 w 92"/>
                <a:gd name="T33" fmla="*/ 8 h 106"/>
                <a:gd name="T34" fmla="*/ 25 w 92"/>
                <a:gd name="T35" fmla="*/ 13 h 106"/>
                <a:gd name="T36" fmla="*/ 25 w 92"/>
                <a:gd name="T37" fmla="*/ 13 h 106"/>
                <a:gd name="T38" fmla="*/ 30 w 92"/>
                <a:gd name="T39" fmla="*/ 20 h 106"/>
                <a:gd name="T40" fmla="*/ 35 w 92"/>
                <a:gd name="T41" fmla="*/ 29 h 106"/>
                <a:gd name="T42" fmla="*/ 41 w 92"/>
                <a:gd name="T43" fmla="*/ 40 h 106"/>
                <a:gd name="T44" fmla="*/ 46 w 92"/>
                <a:gd name="T45" fmla="*/ 52 h 106"/>
                <a:gd name="T46" fmla="*/ 52 w 92"/>
                <a:gd name="T47" fmla="*/ 65 h 106"/>
                <a:gd name="T48" fmla="*/ 58 w 92"/>
                <a:gd name="T49" fmla="*/ 75 h 106"/>
                <a:gd name="T50" fmla="*/ 63 w 92"/>
                <a:gd name="T51" fmla="*/ 85 h 106"/>
                <a:gd name="T52" fmla="*/ 67 w 92"/>
                <a:gd name="T53" fmla="*/ 92 h 106"/>
                <a:gd name="T54" fmla="*/ 67 w 92"/>
                <a:gd name="T55" fmla="*/ 92 h 106"/>
                <a:gd name="T56" fmla="*/ 71 w 92"/>
                <a:gd name="T57" fmla="*/ 97 h 106"/>
                <a:gd name="T58" fmla="*/ 75 w 92"/>
                <a:gd name="T59" fmla="*/ 101 h 106"/>
                <a:gd name="T60" fmla="*/ 78 w 92"/>
                <a:gd name="T61" fmla="*/ 103 h 106"/>
                <a:gd name="T62" fmla="*/ 80 w 92"/>
                <a:gd name="T63" fmla="*/ 104 h 106"/>
                <a:gd name="T64" fmla="*/ 83 w 92"/>
                <a:gd name="T65" fmla="*/ 104 h 106"/>
                <a:gd name="T66" fmla="*/ 85 w 92"/>
                <a:gd name="T67" fmla="*/ 104 h 106"/>
                <a:gd name="T68" fmla="*/ 87 w 92"/>
                <a:gd name="T69" fmla="*/ 104 h 106"/>
                <a:gd name="T70" fmla="*/ 88 w 92"/>
                <a:gd name="T71" fmla="*/ 105 h 106"/>
                <a:gd name="T72" fmla="*/ 88 w 92"/>
                <a:gd name="T73" fmla="*/ 105 h 106"/>
                <a:gd name="T74" fmla="*/ 89 w 92"/>
                <a:gd name="T75" fmla="*/ 105 h 106"/>
                <a:gd name="T76" fmla="*/ 90 w 92"/>
                <a:gd name="T77" fmla="*/ 105 h 106"/>
                <a:gd name="T78" fmla="*/ 91 w 92"/>
                <a:gd name="T79" fmla="*/ 105 h 106"/>
                <a:gd name="T80" fmla="*/ 91 w 92"/>
                <a:gd name="T81" fmla="*/ 105 h 106"/>
                <a:gd name="T82" fmla="*/ 91 w 92"/>
                <a:gd name="T83" fmla="*/ 105 h 106"/>
                <a:gd name="T84" fmla="*/ 91 w 92"/>
                <a:gd name="T85" fmla="*/ 105 h 106"/>
                <a:gd name="T86" fmla="*/ 91 w 92"/>
                <a:gd name="T87" fmla="*/ 105 h 106"/>
                <a:gd name="T88" fmla="*/ 91 w 92"/>
                <a:gd name="T89" fmla="*/ 105 h 1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2"/>
                <a:gd name="T136" fmla="*/ 0 h 106"/>
                <a:gd name="T137" fmla="*/ 92 w 92"/>
                <a:gd name="T138" fmla="*/ 106 h 10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2" h="106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8" y="2"/>
                  </a:lnTo>
                  <a:lnTo>
                    <a:pt x="11" y="2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21" y="8"/>
                  </a:lnTo>
                  <a:lnTo>
                    <a:pt x="25" y="13"/>
                  </a:lnTo>
                  <a:lnTo>
                    <a:pt x="30" y="20"/>
                  </a:lnTo>
                  <a:lnTo>
                    <a:pt x="35" y="29"/>
                  </a:lnTo>
                  <a:lnTo>
                    <a:pt x="41" y="40"/>
                  </a:lnTo>
                  <a:lnTo>
                    <a:pt x="46" y="52"/>
                  </a:lnTo>
                  <a:lnTo>
                    <a:pt x="52" y="65"/>
                  </a:lnTo>
                  <a:lnTo>
                    <a:pt x="58" y="75"/>
                  </a:lnTo>
                  <a:lnTo>
                    <a:pt x="63" y="85"/>
                  </a:lnTo>
                  <a:lnTo>
                    <a:pt x="67" y="92"/>
                  </a:lnTo>
                  <a:lnTo>
                    <a:pt x="71" y="97"/>
                  </a:lnTo>
                  <a:lnTo>
                    <a:pt x="75" y="101"/>
                  </a:lnTo>
                  <a:lnTo>
                    <a:pt x="78" y="103"/>
                  </a:lnTo>
                  <a:lnTo>
                    <a:pt x="80" y="104"/>
                  </a:lnTo>
                  <a:lnTo>
                    <a:pt x="83" y="104"/>
                  </a:lnTo>
                  <a:lnTo>
                    <a:pt x="85" y="104"/>
                  </a:lnTo>
                  <a:lnTo>
                    <a:pt x="87" y="104"/>
                  </a:lnTo>
                  <a:lnTo>
                    <a:pt x="88" y="105"/>
                  </a:lnTo>
                  <a:lnTo>
                    <a:pt x="89" y="105"/>
                  </a:lnTo>
                  <a:lnTo>
                    <a:pt x="90" y="105"/>
                  </a:lnTo>
                  <a:lnTo>
                    <a:pt x="91" y="105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29" name="Freeform 133"/>
            <p:cNvSpPr>
              <a:spLocks/>
            </p:cNvSpPr>
            <p:nvPr/>
          </p:nvSpPr>
          <p:spPr bwMode="auto">
            <a:xfrm>
              <a:off x="861" y="753"/>
              <a:ext cx="19" cy="43"/>
            </a:xfrm>
            <a:custGeom>
              <a:avLst/>
              <a:gdLst>
                <a:gd name="T0" fmla="*/ 18 w 19"/>
                <a:gd name="T1" fmla="*/ 0 h 43"/>
                <a:gd name="T2" fmla="*/ 0 w 19"/>
                <a:gd name="T3" fmla="*/ 42 h 43"/>
                <a:gd name="T4" fmla="*/ 0 60000 65536"/>
                <a:gd name="T5" fmla="*/ 0 60000 65536"/>
                <a:gd name="T6" fmla="*/ 0 w 19"/>
                <a:gd name="T7" fmla="*/ 0 h 43"/>
                <a:gd name="T8" fmla="*/ 19 w 19"/>
                <a:gd name="T9" fmla="*/ 43 h 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43">
                  <a:moveTo>
                    <a:pt x="18" y="0"/>
                  </a:moveTo>
                  <a:lnTo>
                    <a:pt x="0" y="42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1076" name="Group 134"/>
          <p:cNvGrpSpPr>
            <a:grpSpLocks/>
          </p:cNvGrpSpPr>
          <p:nvPr/>
        </p:nvGrpSpPr>
        <p:grpSpPr bwMode="auto">
          <a:xfrm>
            <a:off x="2414588" y="1130300"/>
            <a:ext cx="146050" cy="168275"/>
            <a:chOff x="1521" y="712"/>
            <a:chExt cx="92" cy="106"/>
          </a:xfrm>
        </p:grpSpPr>
        <p:sp>
          <p:nvSpPr>
            <p:cNvPr id="41126" name="Freeform 135"/>
            <p:cNvSpPr>
              <a:spLocks/>
            </p:cNvSpPr>
            <p:nvPr/>
          </p:nvSpPr>
          <p:spPr bwMode="auto">
            <a:xfrm>
              <a:off x="1521" y="712"/>
              <a:ext cx="92" cy="106"/>
            </a:xfrm>
            <a:custGeom>
              <a:avLst/>
              <a:gdLst>
                <a:gd name="T0" fmla="*/ 0 w 92"/>
                <a:gd name="T1" fmla="*/ 0 h 106"/>
                <a:gd name="T2" fmla="*/ 0 w 92"/>
                <a:gd name="T3" fmla="*/ 0 h 106"/>
                <a:gd name="T4" fmla="*/ 0 w 92"/>
                <a:gd name="T5" fmla="*/ 0 h 106"/>
                <a:gd name="T6" fmla="*/ 0 w 92"/>
                <a:gd name="T7" fmla="*/ 0 h 106"/>
                <a:gd name="T8" fmla="*/ 0 w 92"/>
                <a:gd name="T9" fmla="*/ 0 h 106"/>
                <a:gd name="T10" fmla="*/ 0 w 92"/>
                <a:gd name="T11" fmla="*/ 0 h 106"/>
                <a:gd name="T12" fmla="*/ 1 w 92"/>
                <a:gd name="T13" fmla="*/ 0 h 106"/>
                <a:gd name="T14" fmla="*/ 2 w 92"/>
                <a:gd name="T15" fmla="*/ 0 h 106"/>
                <a:gd name="T16" fmla="*/ 3 w 92"/>
                <a:gd name="T17" fmla="*/ 1 h 106"/>
                <a:gd name="T18" fmla="*/ 3 w 92"/>
                <a:gd name="T19" fmla="*/ 1 h 106"/>
                <a:gd name="T20" fmla="*/ 5 w 92"/>
                <a:gd name="T21" fmla="*/ 1 h 106"/>
                <a:gd name="T22" fmla="*/ 7 w 92"/>
                <a:gd name="T23" fmla="*/ 1 h 106"/>
                <a:gd name="T24" fmla="*/ 9 w 92"/>
                <a:gd name="T25" fmla="*/ 2 h 106"/>
                <a:gd name="T26" fmla="*/ 12 w 92"/>
                <a:gd name="T27" fmla="*/ 2 h 106"/>
                <a:gd name="T28" fmla="*/ 15 w 92"/>
                <a:gd name="T29" fmla="*/ 2 h 106"/>
                <a:gd name="T30" fmla="*/ 18 w 92"/>
                <a:gd name="T31" fmla="*/ 4 h 106"/>
                <a:gd name="T32" fmla="*/ 22 w 92"/>
                <a:gd name="T33" fmla="*/ 8 h 106"/>
                <a:gd name="T34" fmla="*/ 26 w 92"/>
                <a:gd name="T35" fmla="*/ 13 h 106"/>
                <a:gd name="T36" fmla="*/ 26 w 92"/>
                <a:gd name="T37" fmla="*/ 13 h 106"/>
                <a:gd name="T38" fmla="*/ 31 w 92"/>
                <a:gd name="T39" fmla="*/ 20 h 106"/>
                <a:gd name="T40" fmla="*/ 36 w 92"/>
                <a:gd name="T41" fmla="*/ 29 h 106"/>
                <a:gd name="T42" fmla="*/ 41 w 92"/>
                <a:gd name="T43" fmla="*/ 40 h 106"/>
                <a:gd name="T44" fmla="*/ 47 w 92"/>
                <a:gd name="T45" fmla="*/ 52 h 106"/>
                <a:gd name="T46" fmla="*/ 53 w 92"/>
                <a:gd name="T47" fmla="*/ 64 h 106"/>
                <a:gd name="T48" fmla="*/ 58 w 92"/>
                <a:gd name="T49" fmla="*/ 75 h 106"/>
                <a:gd name="T50" fmla="*/ 63 w 92"/>
                <a:gd name="T51" fmla="*/ 84 h 106"/>
                <a:gd name="T52" fmla="*/ 68 w 92"/>
                <a:gd name="T53" fmla="*/ 92 h 106"/>
                <a:gd name="T54" fmla="*/ 68 w 92"/>
                <a:gd name="T55" fmla="*/ 92 h 106"/>
                <a:gd name="T56" fmla="*/ 72 w 92"/>
                <a:gd name="T57" fmla="*/ 97 h 106"/>
                <a:gd name="T58" fmla="*/ 75 w 92"/>
                <a:gd name="T59" fmla="*/ 101 h 106"/>
                <a:gd name="T60" fmla="*/ 79 w 92"/>
                <a:gd name="T61" fmla="*/ 103 h 106"/>
                <a:gd name="T62" fmla="*/ 81 w 92"/>
                <a:gd name="T63" fmla="*/ 103 h 106"/>
                <a:gd name="T64" fmla="*/ 83 w 92"/>
                <a:gd name="T65" fmla="*/ 104 h 106"/>
                <a:gd name="T66" fmla="*/ 86 w 92"/>
                <a:gd name="T67" fmla="*/ 104 h 106"/>
                <a:gd name="T68" fmla="*/ 87 w 92"/>
                <a:gd name="T69" fmla="*/ 104 h 106"/>
                <a:gd name="T70" fmla="*/ 89 w 92"/>
                <a:gd name="T71" fmla="*/ 104 h 106"/>
                <a:gd name="T72" fmla="*/ 89 w 92"/>
                <a:gd name="T73" fmla="*/ 104 h 106"/>
                <a:gd name="T74" fmla="*/ 90 w 92"/>
                <a:gd name="T75" fmla="*/ 104 h 106"/>
                <a:gd name="T76" fmla="*/ 91 w 92"/>
                <a:gd name="T77" fmla="*/ 105 h 106"/>
                <a:gd name="T78" fmla="*/ 91 w 92"/>
                <a:gd name="T79" fmla="*/ 105 h 106"/>
                <a:gd name="T80" fmla="*/ 91 w 92"/>
                <a:gd name="T81" fmla="*/ 105 h 106"/>
                <a:gd name="T82" fmla="*/ 91 w 92"/>
                <a:gd name="T83" fmla="*/ 105 h 106"/>
                <a:gd name="T84" fmla="*/ 91 w 92"/>
                <a:gd name="T85" fmla="*/ 105 h 106"/>
                <a:gd name="T86" fmla="*/ 91 w 92"/>
                <a:gd name="T87" fmla="*/ 105 h 106"/>
                <a:gd name="T88" fmla="*/ 91 w 92"/>
                <a:gd name="T89" fmla="*/ 105 h 1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2"/>
                <a:gd name="T136" fmla="*/ 0 h 106"/>
                <a:gd name="T137" fmla="*/ 92 w 92"/>
                <a:gd name="T138" fmla="*/ 106 h 10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2" h="106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5" y="2"/>
                  </a:lnTo>
                  <a:lnTo>
                    <a:pt x="18" y="4"/>
                  </a:lnTo>
                  <a:lnTo>
                    <a:pt x="22" y="8"/>
                  </a:lnTo>
                  <a:lnTo>
                    <a:pt x="26" y="13"/>
                  </a:lnTo>
                  <a:lnTo>
                    <a:pt x="31" y="20"/>
                  </a:lnTo>
                  <a:lnTo>
                    <a:pt x="36" y="29"/>
                  </a:lnTo>
                  <a:lnTo>
                    <a:pt x="41" y="40"/>
                  </a:lnTo>
                  <a:lnTo>
                    <a:pt x="47" y="52"/>
                  </a:lnTo>
                  <a:lnTo>
                    <a:pt x="53" y="64"/>
                  </a:lnTo>
                  <a:lnTo>
                    <a:pt x="58" y="75"/>
                  </a:lnTo>
                  <a:lnTo>
                    <a:pt x="63" y="84"/>
                  </a:lnTo>
                  <a:lnTo>
                    <a:pt x="68" y="92"/>
                  </a:lnTo>
                  <a:lnTo>
                    <a:pt x="72" y="97"/>
                  </a:lnTo>
                  <a:lnTo>
                    <a:pt x="75" y="101"/>
                  </a:lnTo>
                  <a:lnTo>
                    <a:pt x="79" y="103"/>
                  </a:lnTo>
                  <a:lnTo>
                    <a:pt x="81" y="103"/>
                  </a:lnTo>
                  <a:lnTo>
                    <a:pt x="83" y="104"/>
                  </a:lnTo>
                  <a:lnTo>
                    <a:pt x="86" y="104"/>
                  </a:lnTo>
                  <a:lnTo>
                    <a:pt x="87" y="104"/>
                  </a:lnTo>
                  <a:lnTo>
                    <a:pt x="89" y="104"/>
                  </a:lnTo>
                  <a:lnTo>
                    <a:pt x="90" y="104"/>
                  </a:lnTo>
                  <a:lnTo>
                    <a:pt x="91" y="105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27" name="Freeform 136"/>
            <p:cNvSpPr>
              <a:spLocks/>
            </p:cNvSpPr>
            <p:nvPr/>
          </p:nvSpPr>
          <p:spPr bwMode="auto">
            <a:xfrm>
              <a:off x="1552" y="774"/>
              <a:ext cx="19" cy="43"/>
            </a:xfrm>
            <a:custGeom>
              <a:avLst/>
              <a:gdLst>
                <a:gd name="T0" fmla="*/ 18 w 19"/>
                <a:gd name="T1" fmla="*/ 0 h 43"/>
                <a:gd name="T2" fmla="*/ 0 w 19"/>
                <a:gd name="T3" fmla="*/ 42 h 43"/>
                <a:gd name="T4" fmla="*/ 0 60000 65536"/>
                <a:gd name="T5" fmla="*/ 0 60000 65536"/>
                <a:gd name="T6" fmla="*/ 0 w 19"/>
                <a:gd name="T7" fmla="*/ 0 h 43"/>
                <a:gd name="T8" fmla="*/ 19 w 19"/>
                <a:gd name="T9" fmla="*/ 43 h 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43">
                  <a:moveTo>
                    <a:pt x="18" y="0"/>
                  </a:moveTo>
                  <a:lnTo>
                    <a:pt x="0" y="42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1077" name="Text Box 137"/>
          <p:cNvSpPr txBox="1">
            <a:spLocks noChangeArrowheads="1"/>
          </p:cNvSpPr>
          <p:nvPr/>
        </p:nvSpPr>
        <p:spPr bwMode="auto">
          <a:xfrm>
            <a:off x="5459413" y="16303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5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78" name="Text Box 138"/>
          <p:cNvSpPr txBox="1">
            <a:spLocks noChangeArrowheads="1"/>
          </p:cNvSpPr>
          <p:nvPr/>
        </p:nvSpPr>
        <p:spPr bwMode="auto">
          <a:xfrm>
            <a:off x="3198813" y="11969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J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79" name="Text Box 139"/>
          <p:cNvSpPr txBox="1">
            <a:spLocks noChangeArrowheads="1"/>
          </p:cNvSpPr>
          <p:nvPr/>
        </p:nvSpPr>
        <p:spPr bwMode="auto">
          <a:xfrm>
            <a:off x="3590925" y="11858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C</a:t>
            </a:r>
            <a:endParaRPr lang="en-US" sz="2400">
              <a:solidFill>
                <a:schemeClr val="tx2"/>
              </a:solidFill>
            </a:endParaRPr>
          </a:p>
        </p:txBody>
      </p:sp>
      <p:grpSp>
        <p:nvGrpSpPr>
          <p:cNvPr id="41080" name="Group 140"/>
          <p:cNvGrpSpPr>
            <a:grpSpLocks/>
          </p:cNvGrpSpPr>
          <p:nvPr/>
        </p:nvGrpSpPr>
        <p:grpSpPr bwMode="auto">
          <a:xfrm>
            <a:off x="3232150" y="1143000"/>
            <a:ext cx="146050" cy="165100"/>
            <a:chOff x="2036" y="720"/>
            <a:chExt cx="92" cy="104"/>
          </a:xfrm>
        </p:grpSpPr>
        <p:sp>
          <p:nvSpPr>
            <p:cNvPr id="41124" name="Freeform 141"/>
            <p:cNvSpPr>
              <a:spLocks/>
            </p:cNvSpPr>
            <p:nvPr/>
          </p:nvSpPr>
          <p:spPr bwMode="auto">
            <a:xfrm>
              <a:off x="2036" y="720"/>
              <a:ext cx="92" cy="104"/>
            </a:xfrm>
            <a:custGeom>
              <a:avLst/>
              <a:gdLst>
                <a:gd name="T0" fmla="*/ 0 w 92"/>
                <a:gd name="T1" fmla="*/ 0 h 104"/>
                <a:gd name="T2" fmla="*/ 0 w 92"/>
                <a:gd name="T3" fmla="*/ 0 h 104"/>
                <a:gd name="T4" fmla="*/ 0 w 92"/>
                <a:gd name="T5" fmla="*/ 0 h 104"/>
                <a:gd name="T6" fmla="*/ 0 w 92"/>
                <a:gd name="T7" fmla="*/ 0 h 104"/>
                <a:gd name="T8" fmla="*/ 0 w 92"/>
                <a:gd name="T9" fmla="*/ 0 h 104"/>
                <a:gd name="T10" fmla="*/ 0 w 92"/>
                <a:gd name="T11" fmla="*/ 0 h 104"/>
                <a:gd name="T12" fmla="*/ 1 w 92"/>
                <a:gd name="T13" fmla="*/ 0 h 104"/>
                <a:gd name="T14" fmla="*/ 2 w 92"/>
                <a:gd name="T15" fmla="*/ 0 h 104"/>
                <a:gd name="T16" fmla="*/ 2 w 92"/>
                <a:gd name="T17" fmla="*/ 0 h 104"/>
                <a:gd name="T18" fmla="*/ 2 w 92"/>
                <a:gd name="T19" fmla="*/ 0 h 104"/>
                <a:gd name="T20" fmla="*/ 4 w 92"/>
                <a:gd name="T21" fmla="*/ 0 h 104"/>
                <a:gd name="T22" fmla="*/ 6 w 92"/>
                <a:gd name="T23" fmla="*/ 0 h 104"/>
                <a:gd name="T24" fmla="*/ 8 w 92"/>
                <a:gd name="T25" fmla="*/ 0 h 104"/>
                <a:gd name="T26" fmla="*/ 11 w 92"/>
                <a:gd name="T27" fmla="*/ 0 h 104"/>
                <a:gd name="T28" fmla="*/ 14 w 92"/>
                <a:gd name="T29" fmla="*/ 1 h 104"/>
                <a:gd name="T30" fmla="*/ 18 w 92"/>
                <a:gd name="T31" fmla="*/ 3 h 104"/>
                <a:gd name="T32" fmla="*/ 22 w 92"/>
                <a:gd name="T33" fmla="*/ 6 h 104"/>
                <a:gd name="T34" fmla="*/ 26 w 92"/>
                <a:gd name="T35" fmla="*/ 12 h 104"/>
                <a:gd name="T36" fmla="*/ 26 w 92"/>
                <a:gd name="T37" fmla="*/ 12 h 104"/>
                <a:gd name="T38" fmla="*/ 30 w 92"/>
                <a:gd name="T39" fmla="*/ 19 h 104"/>
                <a:gd name="T40" fmla="*/ 35 w 92"/>
                <a:gd name="T41" fmla="*/ 28 h 104"/>
                <a:gd name="T42" fmla="*/ 41 w 92"/>
                <a:gd name="T43" fmla="*/ 38 h 104"/>
                <a:gd name="T44" fmla="*/ 46 w 92"/>
                <a:gd name="T45" fmla="*/ 51 h 104"/>
                <a:gd name="T46" fmla="*/ 52 w 92"/>
                <a:gd name="T47" fmla="*/ 64 h 104"/>
                <a:gd name="T48" fmla="*/ 58 w 92"/>
                <a:gd name="T49" fmla="*/ 74 h 104"/>
                <a:gd name="T50" fmla="*/ 63 w 92"/>
                <a:gd name="T51" fmla="*/ 83 h 104"/>
                <a:gd name="T52" fmla="*/ 67 w 92"/>
                <a:gd name="T53" fmla="*/ 90 h 104"/>
                <a:gd name="T54" fmla="*/ 67 w 92"/>
                <a:gd name="T55" fmla="*/ 90 h 104"/>
                <a:gd name="T56" fmla="*/ 71 w 92"/>
                <a:gd name="T57" fmla="*/ 96 h 104"/>
                <a:gd name="T58" fmla="*/ 75 w 92"/>
                <a:gd name="T59" fmla="*/ 100 h 104"/>
                <a:gd name="T60" fmla="*/ 78 w 92"/>
                <a:gd name="T61" fmla="*/ 102 h 104"/>
                <a:gd name="T62" fmla="*/ 80 w 92"/>
                <a:gd name="T63" fmla="*/ 102 h 104"/>
                <a:gd name="T64" fmla="*/ 83 w 92"/>
                <a:gd name="T65" fmla="*/ 102 h 104"/>
                <a:gd name="T66" fmla="*/ 85 w 92"/>
                <a:gd name="T67" fmla="*/ 103 h 104"/>
                <a:gd name="T68" fmla="*/ 87 w 92"/>
                <a:gd name="T69" fmla="*/ 103 h 104"/>
                <a:gd name="T70" fmla="*/ 89 w 92"/>
                <a:gd name="T71" fmla="*/ 103 h 104"/>
                <a:gd name="T72" fmla="*/ 89 w 92"/>
                <a:gd name="T73" fmla="*/ 103 h 104"/>
                <a:gd name="T74" fmla="*/ 90 w 92"/>
                <a:gd name="T75" fmla="*/ 103 h 104"/>
                <a:gd name="T76" fmla="*/ 91 w 92"/>
                <a:gd name="T77" fmla="*/ 103 h 104"/>
                <a:gd name="T78" fmla="*/ 91 w 92"/>
                <a:gd name="T79" fmla="*/ 103 h 104"/>
                <a:gd name="T80" fmla="*/ 91 w 92"/>
                <a:gd name="T81" fmla="*/ 103 h 104"/>
                <a:gd name="T82" fmla="*/ 91 w 92"/>
                <a:gd name="T83" fmla="*/ 103 h 104"/>
                <a:gd name="T84" fmla="*/ 91 w 92"/>
                <a:gd name="T85" fmla="*/ 103 h 104"/>
                <a:gd name="T86" fmla="*/ 91 w 92"/>
                <a:gd name="T87" fmla="*/ 103 h 104"/>
                <a:gd name="T88" fmla="*/ 91 w 92"/>
                <a:gd name="T89" fmla="*/ 103 h 10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2"/>
                <a:gd name="T136" fmla="*/ 0 h 104"/>
                <a:gd name="T137" fmla="*/ 92 w 92"/>
                <a:gd name="T138" fmla="*/ 104 h 10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2" h="104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8" y="3"/>
                  </a:lnTo>
                  <a:lnTo>
                    <a:pt x="22" y="6"/>
                  </a:lnTo>
                  <a:lnTo>
                    <a:pt x="26" y="12"/>
                  </a:lnTo>
                  <a:lnTo>
                    <a:pt x="30" y="19"/>
                  </a:lnTo>
                  <a:lnTo>
                    <a:pt x="35" y="28"/>
                  </a:lnTo>
                  <a:lnTo>
                    <a:pt x="41" y="38"/>
                  </a:lnTo>
                  <a:lnTo>
                    <a:pt x="46" y="51"/>
                  </a:lnTo>
                  <a:lnTo>
                    <a:pt x="52" y="64"/>
                  </a:lnTo>
                  <a:lnTo>
                    <a:pt x="58" y="74"/>
                  </a:lnTo>
                  <a:lnTo>
                    <a:pt x="63" y="83"/>
                  </a:lnTo>
                  <a:lnTo>
                    <a:pt x="67" y="90"/>
                  </a:lnTo>
                  <a:lnTo>
                    <a:pt x="71" y="96"/>
                  </a:lnTo>
                  <a:lnTo>
                    <a:pt x="75" y="100"/>
                  </a:lnTo>
                  <a:lnTo>
                    <a:pt x="78" y="102"/>
                  </a:lnTo>
                  <a:lnTo>
                    <a:pt x="80" y="102"/>
                  </a:lnTo>
                  <a:lnTo>
                    <a:pt x="83" y="102"/>
                  </a:lnTo>
                  <a:lnTo>
                    <a:pt x="85" y="103"/>
                  </a:lnTo>
                  <a:lnTo>
                    <a:pt x="87" y="103"/>
                  </a:lnTo>
                  <a:lnTo>
                    <a:pt x="89" y="103"/>
                  </a:lnTo>
                  <a:lnTo>
                    <a:pt x="90" y="103"/>
                  </a:lnTo>
                  <a:lnTo>
                    <a:pt x="91" y="103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25" name="Freeform 142"/>
            <p:cNvSpPr>
              <a:spLocks/>
            </p:cNvSpPr>
            <p:nvPr/>
          </p:nvSpPr>
          <p:spPr bwMode="auto">
            <a:xfrm>
              <a:off x="2066" y="780"/>
              <a:ext cx="19" cy="44"/>
            </a:xfrm>
            <a:custGeom>
              <a:avLst/>
              <a:gdLst>
                <a:gd name="T0" fmla="*/ 18 w 19"/>
                <a:gd name="T1" fmla="*/ 0 h 44"/>
                <a:gd name="T2" fmla="*/ 0 w 19"/>
                <a:gd name="T3" fmla="*/ 43 h 44"/>
                <a:gd name="T4" fmla="*/ 0 60000 65536"/>
                <a:gd name="T5" fmla="*/ 0 60000 65536"/>
                <a:gd name="T6" fmla="*/ 0 w 19"/>
                <a:gd name="T7" fmla="*/ 0 h 44"/>
                <a:gd name="T8" fmla="*/ 19 w 19"/>
                <a:gd name="T9" fmla="*/ 44 h 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44">
                  <a:moveTo>
                    <a:pt x="18" y="0"/>
                  </a:moveTo>
                  <a:lnTo>
                    <a:pt x="0" y="43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1081" name="Group 143"/>
          <p:cNvGrpSpPr>
            <a:grpSpLocks/>
          </p:cNvGrpSpPr>
          <p:nvPr/>
        </p:nvGrpSpPr>
        <p:grpSpPr bwMode="auto">
          <a:xfrm>
            <a:off x="3656013" y="1143000"/>
            <a:ext cx="149225" cy="165100"/>
            <a:chOff x="2303" y="720"/>
            <a:chExt cx="94" cy="104"/>
          </a:xfrm>
        </p:grpSpPr>
        <p:sp>
          <p:nvSpPr>
            <p:cNvPr id="41122" name="Freeform 144"/>
            <p:cNvSpPr>
              <a:spLocks/>
            </p:cNvSpPr>
            <p:nvPr/>
          </p:nvSpPr>
          <p:spPr bwMode="auto">
            <a:xfrm>
              <a:off x="2303" y="720"/>
              <a:ext cx="94" cy="104"/>
            </a:xfrm>
            <a:custGeom>
              <a:avLst/>
              <a:gdLst>
                <a:gd name="T0" fmla="*/ 0 w 94"/>
                <a:gd name="T1" fmla="*/ 0 h 104"/>
                <a:gd name="T2" fmla="*/ 0 w 94"/>
                <a:gd name="T3" fmla="*/ 0 h 104"/>
                <a:gd name="T4" fmla="*/ 0 w 94"/>
                <a:gd name="T5" fmla="*/ 0 h 104"/>
                <a:gd name="T6" fmla="*/ 0 w 94"/>
                <a:gd name="T7" fmla="*/ 0 h 104"/>
                <a:gd name="T8" fmla="*/ 0 w 94"/>
                <a:gd name="T9" fmla="*/ 0 h 104"/>
                <a:gd name="T10" fmla="*/ 0 w 94"/>
                <a:gd name="T11" fmla="*/ 0 h 104"/>
                <a:gd name="T12" fmla="*/ 1 w 94"/>
                <a:gd name="T13" fmla="*/ 0 h 104"/>
                <a:gd name="T14" fmla="*/ 1 w 94"/>
                <a:gd name="T15" fmla="*/ 0 h 104"/>
                <a:gd name="T16" fmla="*/ 3 w 94"/>
                <a:gd name="T17" fmla="*/ 0 h 104"/>
                <a:gd name="T18" fmla="*/ 3 w 94"/>
                <a:gd name="T19" fmla="*/ 0 h 104"/>
                <a:gd name="T20" fmla="*/ 5 w 94"/>
                <a:gd name="T21" fmla="*/ 0 h 104"/>
                <a:gd name="T22" fmla="*/ 7 w 94"/>
                <a:gd name="T23" fmla="*/ 0 h 104"/>
                <a:gd name="T24" fmla="*/ 9 w 94"/>
                <a:gd name="T25" fmla="*/ 0 h 104"/>
                <a:gd name="T26" fmla="*/ 12 w 94"/>
                <a:gd name="T27" fmla="*/ 0 h 104"/>
                <a:gd name="T28" fmla="*/ 15 w 94"/>
                <a:gd name="T29" fmla="*/ 1 h 104"/>
                <a:gd name="T30" fmla="*/ 19 w 94"/>
                <a:gd name="T31" fmla="*/ 3 h 104"/>
                <a:gd name="T32" fmla="*/ 22 w 94"/>
                <a:gd name="T33" fmla="*/ 6 h 104"/>
                <a:gd name="T34" fmla="*/ 27 w 94"/>
                <a:gd name="T35" fmla="*/ 12 h 104"/>
                <a:gd name="T36" fmla="*/ 27 w 94"/>
                <a:gd name="T37" fmla="*/ 12 h 104"/>
                <a:gd name="T38" fmla="*/ 31 w 94"/>
                <a:gd name="T39" fmla="*/ 19 h 104"/>
                <a:gd name="T40" fmla="*/ 36 w 94"/>
                <a:gd name="T41" fmla="*/ 28 h 104"/>
                <a:gd name="T42" fmla="*/ 41 w 94"/>
                <a:gd name="T43" fmla="*/ 38 h 104"/>
                <a:gd name="T44" fmla="*/ 47 w 94"/>
                <a:gd name="T45" fmla="*/ 51 h 104"/>
                <a:gd name="T46" fmla="*/ 53 w 94"/>
                <a:gd name="T47" fmla="*/ 64 h 104"/>
                <a:gd name="T48" fmla="*/ 59 w 94"/>
                <a:gd name="T49" fmla="*/ 74 h 104"/>
                <a:gd name="T50" fmla="*/ 64 w 94"/>
                <a:gd name="T51" fmla="*/ 83 h 104"/>
                <a:gd name="T52" fmla="*/ 68 w 94"/>
                <a:gd name="T53" fmla="*/ 90 h 104"/>
                <a:gd name="T54" fmla="*/ 68 w 94"/>
                <a:gd name="T55" fmla="*/ 90 h 104"/>
                <a:gd name="T56" fmla="*/ 72 w 94"/>
                <a:gd name="T57" fmla="*/ 96 h 104"/>
                <a:gd name="T58" fmla="*/ 76 w 94"/>
                <a:gd name="T59" fmla="*/ 100 h 104"/>
                <a:gd name="T60" fmla="*/ 79 w 94"/>
                <a:gd name="T61" fmla="*/ 102 h 104"/>
                <a:gd name="T62" fmla="*/ 81 w 94"/>
                <a:gd name="T63" fmla="*/ 102 h 104"/>
                <a:gd name="T64" fmla="*/ 84 w 94"/>
                <a:gd name="T65" fmla="*/ 102 h 104"/>
                <a:gd name="T66" fmla="*/ 86 w 94"/>
                <a:gd name="T67" fmla="*/ 103 h 104"/>
                <a:gd name="T68" fmla="*/ 88 w 94"/>
                <a:gd name="T69" fmla="*/ 103 h 104"/>
                <a:gd name="T70" fmla="*/ 90 w 94"/>
                <a:gd name="T71" fmla="*/ 103 h 104"/>
                <a:gd name="T72" fmla="*/ 90 w 94"/>
                <a:gd name="T73" fmla="*/ 103 h 104"/>
                <a:gd name="T74" fmla="*/ 91 w 94"/>
                <a:gd name="T75" fmla="*/ 103 h 104"/>
                <a:gd name="T76" fmla="*/ 92 w 94"/>
                <a:gd name="T77" fmla="*/ 103 h 104"/>
                <a:gd name="T78" fmla="*/ 93 w 94"/>
                <a:gd name="T79" fmla="*/ 103 h 104"/>
                <a:gd name="T80" fmla="*/ 93 w 94"/>
                <a:gd name="T81" fmla="*/ 103 h 104"/>
                <a:gd name="T82" fmla="*/ 93 w 94"/>
                <a:gd name="T83" fmla="*/ 103 h 104"/>
                <a:gd name="T84" fmla="*/ 93 w 94"/>
                <a:gd name="T85" fmla="*/ 103 h 104"/>
                <a:gd name="T86" fmla="*/ 93 w 94"/>
                <a:gd name="T87" fmla="*/ 103 h 104"/>
                <a:gd name="T88" fmla="*/ 93 w 94"/>
                <a:gd name="T89" fmla="*/ 103 h 10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4"/>
                <a:gd name="T136" fmla="*/ 0 h 104"/>
                <a:gd name="T137" fmla="*/ 94 w 94"/>
                <a:gd name="T138" fmla="*/ 104 h 10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4" h="104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9" y="3"/>
                  </a:lnTo>
                  <a:lnTo>
                    <a:pt x="22" y="6"/>
                  </a:lnTo>
                  <a:lnTo>
                    <a:pt x="27" y="12"/>
                  </a:lnTo>
                  <a:lnTo>
                    <a:pt x="31" y="19"/>
                  </a:lnTo>
                  <a:lnTo>
                    <a:pt x="36" y="28"/>
                  </a:lnTo>
                  <a:lnTo>
                    <a:pt x="41" y="38"/>
                  </a:lnTo>
                  <a:lnTo>
                    <a:pt x="47" y="51"/>
                  </a:lnTo>
                  <a:lnTo>
                    <a:pt x="53" y="64"/>
                  </a:lnTo>
                  <a:lnTo>
                    <a:pt x="59" y="74"/>
                  </a:lnTo>
                  <a:lnTo>
                    <a:pt x="64" y="83"/>
                  </a:lnTo>
                  <a:lnTo>
                    <a:pt x="68" y="90"/>
                  </a:lnTo>
                  <a:lnTo>
                    <a:pt x="72" y="96"/>
                  </a:lnTo>
                  <a:lnTo>
                    <a:pt x="76" y="100"/>
                  </a:lnTo>
                  <a:lnTo>
                    <a:pt x="79" y="102"/>
                  </a:lnTo>
                  <a:lnTo>
                    <a:pt x="81" y="102"/>
                  </a:lnTo>
                  <a:lnTo>
                    <a:pt x="84" y="102"/>
                  </a:lnTo>
                  <a:lnTo>
                    <a:pt x="86" y="103"/>
                  </a:lnTo>
                  <a:lnTo>
                    <a:pt x="88" y="103"/>
                  </a:lnTo>
                  <a:lnTo>
                    <a:pt x="90" y="103"/>
                  </a:lnTo>
                  <a:lnTo>
                    <a:pt x="91" y="103"/>
                  </a:lnTo>
                  <a:lnTo>
                    <a:pt x="92" y="103"/>
                  </a:lnTo>
                  <a:lnTo>
                    <a:pt x="93" y="103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23" name="Freeform 145"/>
            <p:cNvSpPr>
              <a:spLocks/>
            </p:cNvSpPr>
            <p:nvPr/>
          </p:nvSpPr>
          <p:spPr bwMode="auto">
            <a:xfrm>
              <a:off x="2334" y="780"/>
              <a:ext cx="19" cy="44"/>
            </a:xfrm>
            <a:custGeom>
              <a:avLst/>
              <a:gdLst>
                <a:gd name="T0" fmla="*/ 18 w 19"/>
                <a:gd name="T1" fmla="*/ 0 h 44"/>
                <a:gd name="T2" fmla="*/ 0 w 19"/>
                <a:gd name="T3" fmla="*/ 43 h 44"/>
                <a:gd name="T4" fmla="*/ 0 60000 65536"/>
                <a:gd name="T5" fmla="*/ 0 60000 65536"/>
                <a:gd name="T6" fmla="*/ 0 w 19"/>
                <a:gd name="T7" fmla="*/ 0 h 44"/>
                <a:gd name="T8" fmla="*/ 19 w 19"/>
                <a:gd name="T9" fmla="*/ 44 h 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44">
                  <a:moveTo>
                    <a:pt x="18" y="0"/>
                  </a:moveTo>
                  <a:lnTo>
                    <a:pt x="0" y="43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1082" name="Group 146"/>
          <p:cNvGrpSpPr>
            <a:grpSpLocks/>
          </p:cNvGrpSpPr>
          <p:nvPr/>
        </p:nvGrpSpPr>
        <p:grpSpPr bwMode="auto">
          <a:xfrm>
            <a:off x="5503863" y="4476750"/>
            <a:ext cx="147637" cy="179388"/>
            <a:chOff x="3467" y="2820"/>
            <a:chExt cx="93" cy="113"/>
          </a:xfrm>
        </p:grpSpPr>
        <p:sp>
          <p:nvSpPr>
            <p:cNvPr id="41120" name="Freeform 147"/>
            <p:cNvSpPr>
              <a:spLocks/>
            </p:cNvSpPr>
            <p:nvPr/>
          </p:nvSpPr>
          <p:spPr bwMode="auto">
            <a:xfrm>
              <a:off x="3467" y="2820"/>
              <a:ext cx="71" cy="113"/>
            </a:xfrm>
            <a:custGeom>
              <a:avLst/>
              <a:gdLst>
                <a:gd name="T0" fmla="*/ 0 w 71"/>
                <a:gd name="T1" fmla="*/ 0 h 113"/>
                <a:gd name="T2" fmla="*/ 0 w 71"/>
                <a:gd name="T3" fmla="*/ 0 h 113"/>
                <a:gd name="T4" fmla="*/ 7 w 71"/>
                <a:gd name="T5" fmla="*/ 11 h 113"/>
                <a:gd name="T6" fmla="*/ 19 w 71"/>
                <a:gd name="T7" fmla="*/ 26 h 113"/>
                <a:gd name="T8" fmla="*/ 45 w 71"/>
                <a:gd name="T9" fmla="*/ 60 h 113"/>
                <a:gd name="T10" fmla="*/ 64 w 71"/>
                <a:gd name="T11" fmla="*/ 86 h 113"/>
                <a:gd name="T12" fmla="*/ 69 w 71"/>
                <a:gd name="T13" fmla="*/ 97 h 113"/>
                <a:gd name="T14" fmla="*/ 67 w 71"/>
                <a:gd name="T15" fmla="*/ 104 h 113"/>
                <a:gd name="T16" fmla="*/ 65 w 71"/>
                <a:gd name="T17" fmla="*/ 109 h 113"/>
                <a:gd name="T18" fmla="*/ 63 w 71"/>
                <a:gd name="T19" fmla="*/ 110 h 113"/>
                <a:gd name="T20" fmla="*/ 62 w 71"/>
                <a:gd name="T21" fmla="*/ 111 h 113"/>
                <a:gd name="T22" fmla="*/ 61 w 71"/>
                <a:gd name="T23" fmla="*/ 111 h 113"/>
                <a:gd name="T24" fmla="*/ 60 w 71"/>
                <a:gd name="T25" fmla="*/ 111 h 113"/>
                <a:gd name="T26" fmla="*/ 60 w 71"/>
                <a:gd name="T27" fmla="*/ 111 h 113"/>
                <a:gd name="T28" fmla="*/ 58 w 71"/>
                <a:gd name="T29" fmla="*/ 112 h 113"/>
                <a:gd name="T30" fmla="*/ 55 w 71"/>
                <a:gd name="T31" fmla="*/ 112 h 113"/>
                <a:gd name="T32" fmla="*/ 51 w 71"/>
                <a:gd name="T33" fmla="*/ 112 h 113"/>
                <a:gd name="T34" fmla="*/ 47 w 71"/>
                <a:gd name="T35" fmla="*/ 112 h 113"/>
                <a:gd name="T36" fmla="*/ 45 w 71"/>
                <a:gd name="T37" fmla="*/ 112 h 113"/>
                <a:gd name="T38" fmla="*/ 43 w 71"/>
                <a:gd name="T39" fmla="*/ 112 h 113"/>
                <a:gd name="T40" fmla="*/ 41 w 71"/>
                <a:gd name="T41" fmla="*/ 112 h 113"/>
                <a:gd name="T42" fmla="*/ 39 w 71"/>
                <a:gd name="T43" fmla="*/ 112 h 113"/>
                <a:gd name="T44" fmla="*/ 38 w 71"/>
                <a:gd name="T45" fmla="*/ 112 h 113"/>
                <a:gd name="T46" fmla="*/ 35 w 71"/>
                <a:gd name="T47" fmla="*/ 112 h 113"/>
                <a:gd name="T48" fmla="*/ 33 w 71"/>
                <a:gd name="T49" fmla="*/ 112 h 113"/>
                <a:gd name="T50" fmla="*/ 29 w 71"/>
                <a:gd name="T51" fmla="*/ 112 h 113"/>
                <a:gd name="T52" fmla="*/ 25 w 71"/>
                <a:gd name="T53" fmla="*/ 111 h 113"/>
                <a:gd name="T54" fmla="*/ 21 w 71"/>
                <a:gd name="T55" fmla="*/ 109 h 113"/>
                <a:gd name="T56" fmla="*/ 16 w 71"/>
                <a:gd name="T57" fmla="*/ 106 h 113"/>
                <a:gd name="T58" fmla="*/ 11 w 71"/>
                <a:gd name="T59" fmla="*/ 103 h 113"/>
                <a:gd name="T60" fmla="*/ 10 w 71"/>
                <a:gd name="T61" fmla="*/ 102 h 113"/>
                <a:gd name="T62" fmla="*/ 9 w 71"/>
                <a:gd name="T63" fmla="*/ 100 h 113"/>
                <a:gd name="T64" fmla="*/ 10 w 71"/>
                <a:gd name="T65" fmla="*/ 99 h 113"/>
                <a:gd name="T66" fmla="*/ 11 w 71"/>
                <a:gd name="T67" fmla="*/ 98 h 113"/>
                <a:gd name="T68" fmla="*/ 13 w 71"/>
                <a:gd name="T69" fmla="*/ 95 h 113"/>
                <a:gd name="T70" fmla="*/ 15 w 71"/>
                <a:gd name="T71" fmla="*/ 93 h 113"/>
                <a:gd name="T72" fmla="*/ 15 w 71"/>
                <a:gd name="T73" fmla="*/ 92 h 113"/>
                <a:gd name="T74" fmla="*/ 16 w 71"/>
                <a:gd name="T75" fmla="*/ 91 h 113"/>
                <a:gd name="T76" fmla="*/ 21 w 71"/>
                <a:gd name="T77" fmla="*/ 87 h 113"/>
                <a:gd name="T78" fmla="*/ 27 w 71"/>
                <a:gd name="T79" fmla="*/ 81 h 113"/>
                <a:gd name="T80" fmla="*/ 39 w 71"/>
                <a:gd name="T81" fmla="*/ 68 h 113"/>
                <a:gd name="T82" fmla="*/ 49 w 71"/>
                <a:gd name="T83" fmla="*/ 59 h 113"/>
                <a:gd name="T84" fmla="*/ 52 w 71"/>
                <a:gd name="T85" fmla="*/ 56 h 113"/>
                <a:gd name="T86" fmla="*/ 52 w 71"/>
                <a:gd name="T87" fmla="*/ 55 h 113"/>
                <a:gd name="T88" fmla="*/ 52 w 71"/>
                <a:gd name="T89" fmla="*/ 55 h 1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1"/>
                <a:gd name="T136" fmla="*/ 0 h 113"/>
                <a:gd name="T137" fmla="*/ 71 w 71"/>
                <a:gd name="T138" fmla="*/ 113 h 11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1" h="11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4" y="6"/>
                  </a:lnTo>
                  <a:lnTo>
                    <a:pt x="7" y="11"/>
                  </a:lnTo>
                  <a:lnTo>
                    <a:pt x="13" y="17"/>
                  </a:lnTo>
                  <a:lnTo>
                    <a:pt x="19" y="26"/>
                  </a:lnTo>
                  <a:lnTo>
                    <a:pt x="27" y="36"/>
                  </a:lnTo>
                  <a:lnTo>
                    <a:pt x="36" y="48"/>
                  </a:lnTo>
                  <a:lnTo>
                    <a:pt x="45" y="60"/>
                  </a:lnTo>
                  <a:lnTo>
                    <a:pt x="53" y="70"/>
                  </a:lnTo>
                  <a:lnTo>
                    <a:pt x="59" y="79"/>
                  </a:lnTo>
                  <a:lnTo>
                    <a:pt x="64" y="86"/>
                  </a:lnTo>
                  <a:lnTo>
                    <a:pt x="67" y="92"/>
                  </a:lnTo>
                  <a:lnTo>
                    <a:pt x="69" y="97"/>
                  </a:lnTo>
                  <a:lnTo>
                    <a:pt x="70" y="100"/>
                  </a:lnTo>
                  <a:lnTo>
                    <a:pt x="69" y="102"/>
                  </a:lnTo>
                  <a:lnTo>
                    <a:pt x="67" y="104"/>
                  </a:lnTo>
                  <a:lnTo>
                    <a:pt x="67" y="106"/>
                  </a:lnTo>
                  <a:lnTo>
                    <a:pt x="65" y="108"/>
                  </a:lnTo>
                  <a:lnTo>
                    <a:pt x="65" y="109"/>
                  </a:lnTo>
                  <a:lnTo>
                    <a:pt x="64" y="110"/>
                  </a:lnTo>
                  <a:lnTo>
                    <a:pt x="63" y="110"/>
                  </a:lnTo>
                  <a:lnTo>
                    <a:pt x="63" y="111"/>
                  </a:lnTo>
                  <a:lnTo>
                    <a:pt x="62" y="111"/>
                  </a:lnTo>
                  <a:lnTo>
                    <a:pt x="61" y="111"/>
                  </a:lnTo>
                  <a:lnTo>
                    <a:pt x="60" y="111"/>
                  </a:lnTo>
                  <a:lnTo>
                    <a:pt x="59" y="111"/>
                  </a:lnTo>
                  <a:lnTo>
                    <a:pt x="58" y="112"/>
                  </a:lnTo>
                  <a:lnTo>
                    <a:pt x="57" y="112"/>
                  </a:lnTo>
                  <a:lnTo>
                    <a:pt x="55" y="112"/>
                  </a:lnTo>
                  <a:lnTo>
                    <a:pt x="54" y="112"/>
                  </a:lnTo>
                  <a:lnTo>
                    <a:pt x="52" y="112"/>
                  </a:lnTo>
                  <a:lnTo>
                    <a:pt x="51" y="112"/>
                  </a:lnTo>
                  <a:lnTo>
                    <a:pt x="49" y="112"/>
                  </a:lnTo>
                  <a:lnTo>
                    <a:pt x="48" y="112"/>
                  </a:lnTo>
                  <a:lnTo>
                    <a:pt x="47" y="112"/>
                  </a:lnTo>
                  <a:lnTo>
                    <a:pt x="45" y="112"/>
                  </a:lnTo>
                  <a:lnTo>
                    <a:pt x="44" y="112"/>
                  </a:lnTo>
                  <a:lnTo>
                    <a:pt x="43" y="112"/>
                  </a:lnTo>
                  <a:lnTo>
                    <a:pt x="42" y="112"/>
                  </a:lnTo>
                  <a:lnTo>
                    <a:pt x="41" y="112"/>
                  </a:lnTo>
                  <a:lnTo>
                    <a:pt x="40" y="112"/>
                  </a:lnTo>
                  <a:lnTo>
                    <a:pt x="39" y="112"/>
                  </a:lnTo>
                  <a:lnTo>
                    <a:pt x="38" y="112"/>
                  </a:lnTo>
                  <a:lnTo>
                    <a:pt x="37" y="112"/>
                  </a:lnTo>
                  <a:lnTo>
                    <a:pt x="36" y="112"/>
                  </a:lnTo>
                  <a:lnTo>
                    <a:pt x="35" y="112"/>
                  </a:lnTo>
                  <a:lnTo>
                    <a:pt x="34" y="112"/>
                  </a:lnTo>
                  <a:lnTo>
                    <a:pt x="33" y="112"/>
                  </a:lnTo>
                  <a:lnTo>
                    <a:pt x="32" y="112"/>
                  </a:lnTo>
                  <a:lnTo>
                    <a:pt x="31" y="112"/>
                  </a:lnTo>
                  <a:lnTo>
                    <a:pt x="29" y="112"/>
                  </a:lnTo>
                  <a:lnTo>
                    <a:pt x="28" y="112"/>
                  </a:lnTo>
                  <a:lnTo>
                    <a:pt x="27" y="112"/>
                  </a:lnTo>
                  <a:lnTo>
                    <a:pt x="25" y="111"/>
                  </a:lnTo>
                  <a:lnTo>
                    <a:pt x="23" y="110"/>
                  </a:lnTo>
                  <a:lnTo>
                    <a:pt x="21" y="109"/>
                  </a:lnTo>
                  <a:lnTo>
                    <a:pt x="19" y="108"/>
                  </a:lnTo>
                  <a:lnTo>
                    <a:pt x="18" y="107"/>
                  </a:lnTo>
                  <a:lnTo>
                    <a:pt x="16" y="106"/>
                  </a:lnTo>
                  <a:lnTo>
                    <a:pt x="14" y="105"/>
                  </a:lnTo>
                  <a:lnTo>
                    <a:pt x="13" y="104"/>
                  </a:lnTo>
                  <a:lnTo>
                    <a:pt x="11" y="103"/>
                  </a:lnTo>
                  <a:lnTo>
                    <a:pt x="10" y="102"/>
                  </a:lnTo>
                  <a:lnTo>
                    <a:pt x="9" y="101"/>
                  </a:lnTo>
                  <a:lnTo>
                    <a:pt x="9" y="100"/>
                  </a:lnTo>
                  <a:lnTo>
                    <a:pt x="10" y="100"/>
                  </a:lnTo>
                  <a:lnTo>
                    <a:pt x="10" y="99"/>
                  </a:lnTo>
                  <a:lnTo>
                    <a:pt x="11" y="98"/>
                  </a:lnTo>
                  <a:lnTo>
                    <a:pt x="12" y="97"/>
                  </a:lnTo>
                  <a:lnTo>
                    <a:pt x="12" y="96"/>
                  </a:lnTo>
                  <a:lnTo>
                    <a:pt x="13" y="95"/>
                  </a:lnTo>
                  <a:lnTo>
                    <a:pt x="13" y="94"/>
                  </a:lnTo>
                  <a:lnTo>
                    <a:pt x="14" y="94"/>
                  </a:lnTo>
                  <a:lnTo>
                    <a:pt x="15" y="93"/>
                  </a:lnTo>
                  <a:lnTo>
                    <a:pt x="15" y="92"/>
                  </a:lnTo>
                  <a:lnTo>
                    <a:pt x="16" y="91"/>
                  </a:lnTo>
                  <a:lnTo>
                    <a:pt x="17" y="90"/>
                  </a:lnTo>
                  <a:lnTo>
                    <a:pt x="19" y="89"/>
                  </a:lnTo>
                  <a:lnTo>
                    <a:pt x="21" y="87"/>
                  </a:lnTo>
                  <a:lnTo>
                    <a:pt x="23" y="84"/>
                  </a:lnTo>
                  <a:lnTo>
                    <a:pt x="27" y="81"/>
                  </a:lnTo>
                  <a:lnTo>
                    <a:pt x="31" y="78"/>
                  </a:lnTo>
                  <a:lnTo>
                    <a:pt x="35" y="73"/>
                  </a:lnTo>
                  <a:lnTo>
                    <a:pt x="39" y="68"/>
                  </a:lnTo>
                  <a:lnTo>
                    <a:pt x="43" y="65"/>
                  </a:lnTo>
                  <a:lnTo>
                    <a:pt x="46" y="62"/>
                  </a:lnTo>
                  <a:lnTo>
                    <a:pt x="49" y="59"/>
                  </a:lnTo>
                  <a:lnTo>
                    <a:pt x="50" y="57"/>
                  </a:lnTo>
                  <a:lnTo>
                    <a:pt x="52" y="56"/>
                  </a:lnTo>
                  <a:lnTo>
                    <a:pt x="52" y="55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21" name="Freeform 148"/>
            <p:cNvSpPr>
              <a:spLocks/>
            </p:cNvSpPr>
            <p:nvPr/>
          </p:nvSpPr>
          <p:spPr bwMode="auto">
            <a:xfrm>
              <a:off x="3515" y="2822"/>
              <a:ext cx="45" cy="53"/>
            </a:xfrm>
            <a:custGeom>
              <a:avLst/>
              <a:gdLst>
                <a:gd name="T0" fmla="*/ 0 w 45"/>
                <a:gd name="T1" fmla="*/ 52 h 53"/>
                <a:gd name="T2" fmla="*/ 44 w 45"/>
                <a:gd name="T3" fmla="*/ 0 h 53"/>
                <a:gd name="T4" fmla="*/ 0 60000 65536"/>
                <a:gd name="T5" fmla="*/ 0 60000 65536"/>
                <a:gd name="T6" fmla="*/ 0 w 45"/>
                <a:gd name="T7" fmla="*/ 0 h 53"/>
                <a:gd name="T8" fmla="*/ 45 w 45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" h="53">
                  <a:moveTo>
                    <a:pt x="0" y="52"/>
                  </a:moveTo>
                  <a:lnTo>
                    <a:pt x="44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1083" name="Group 149"/>
          <p:cNvGrpSpPr>
            <a:grpSpLocks/>
          </p:cNvGrpSpPr>
          <p:nvPr/>
        </p:nvGrpSpPr>
        <p:grpSpPr bwMode="auto">
          <a:xfrm>
            <a:off x="5918200" y="4489450"/>
            <a:ext cx="147638" cy="176213"/>
            <a:chOff x="3728" y="2828"/>
            <a:chExt cx="93" cy="111"/>
          </a:xfrm>
        </p:grpSpPr>
        <p:sp>
          <p:nvSpPr>
            <p:cNvPr id="41118" name="Freeform 150"/>
            <p:cNvSpPr>
              <a:spLocks/>
            </p:cNvSpPr>
            <p:nvPr/>
          </p:nvSpPr>
          <p:spPr bwMode="auto">
            <a:xfrm>
              <a:off x="3728" y="2828"/>
              <a:ext cx="71" cy="111"/>
            </a:xfrm>
            <a:custGeom>
              <a:avLst/>
              <a:gdLst>
                <a:gd name="T0" fmla="*/ 0 w 71"/>
                <a:gd name="T1" fmla="*/ 0 h 111"/>
                <a:gd name="T2" fmla="*/ 0 w 71"/>
                <a:gd name="T3" fmla="*/ 0 h 111"/>
                <a:gd name="T4" fmla="*/ 7 w 71"/>
                <a:gd name="T5" fmla="*/ 10 h 111"/>
                <a:gd name="T6" fmla="*/ 19 w 71"/>
                <a:gd name="T7" fmla="*/ 25 h 111"/>
                <a:gd name="T8" fmla="*/ 45 w 71"/>
                <a:gd name="T9" fmla="*/ 58 h 111"/>
                <a:gd name="T10" fmla="*/ 64 w 71"/>
                <a:gd name="T11" fmla="*/ 85 h 111"/>
                <a:gd name="T12" fmla="*/ 69 w 71"/>
                <a:gd name="T13" fmla="*/ 96 h 111"/>
                <a:gd name="T14" fmla="*/ 67 w 71"/>
                <a:gd name="T15" fmla="*/ 103 h 111"/>
                <a:gd name="T16" fmla="*/ 64 w 71"/>
                <a:gd name="T17" fmla="*/ 107 h 111"/>
                <a:gd name="T18" fmla="*/ 63 w 71"/>
                <a:gd name="T19" fmla="*/ 108 h 111"/>
                <a:gd name="T20" fmla="*/ 62 w 71"/>
                <a:gd name="T21" fmla="*/ 109 h 111"/>
                <a:gd name="T22" fmla="*/ 60 w 71"/>
                <a:gd name="T23" fmla="*/ 109 h 111"/>
                <a:gd name="T24" fmla="*/ 60 w 71"/>
                <a:gd name="T25" fmla="*/ 109 h 111"/>
                <a:gd name="T26" fmla="*/ 59 w 71"/>
                <a:gd name="T27" fmla="*/ 109 h 111"/>
                <a:gd name="T28" fmla="*/ 58 w 71"/>
                <a:gd name="T29" fmla="*/ 110 h 111"/>
                <a:gd name="T30" fmla="*/ 55 w 71"/>
                <a:gd name="T31" fmla="*/ 110 h 111"/>
                <a:gd name="T32" fmla="*/ 50 w 71"/>
                <a:gd name="T33" fmla="*/ 110 h 111"/>
                <a:gd name="T34" fmla="*/ 46 w 71"/>
                <a:gd name="T35" fmla="*/ 110 h 111"/>
                <a:gd name="T36" fmla="*/ 44 w 71"/>
                <a:gd name="T37" fmla="*/ 110 h 111"/>
                <a:gd name="T38" fmla="*/ 43 w 71"/>
                <a:gd name="T39" fmla="*/ 110 h 111"/>
                <a:gd name="T40" fmla="*/ 41 w 71"/>
                <a:gd name="T41" fmla="*/ 110 h 111"/>
                <a:gd name="T42" fmla="*/ 39 w 71"/>
                <a:gd name="T43" fmla="*/ 110 h 111"/>
                <a:gd name="T44" fmla="*/ 38 w 71"/>
                <a:gd name="T45" fmla="*/ 110 h 111"/>
                <a:gd name="T46" fmla="*/ 35 w 71"/>
                <a:gd name="T47" fmla="*/ 110 h 111"/>
                <a:gd name="T48" fmla="*/ 33 w 71"/>
                <a:gd name="T49" fmla="*/ 110 h 111"/>
                <a:gd name="T50" fmla="*/ 29 w 71"/>
                <a:gd name="T51" fmla="*/ 110 h 111"/>
                <a:gd name="T52" fmla="*/ 24 w 71"/>
                <a:gd name="T53" fmla="*/ 109 h 111"/>
                <a:gd name="T54" fmla="*/ 21 w 71"/>
                <a:gd name="T55" fmla="*/ 108 h 111"/>
                <a:gd name="T56" fmla="*/ 16 w 71"/>
                <a:gd name="T57" fmla="*/ 105 h 111"/>
                <a:gd name="T58" fmla="*/ 11 w 71"/>
                <a:gd name="T59" fmla="*/ 102 h 111"/>
                <a:gd name="T60" fmla="*/ 9 w 71"/>
                <a:gd name="T61" fmla="*/ 100 h 111"/>
                <a:gd name="T62" fmla="*/ 9 w 71"/>
                <a:gd name="T63" fmla="*/ 100 h 111"/>
                <a:gd name="T64" fmla="*/ 10 w 71"/>
                <a:gd name="T65" fmla="*/ 98 h 111"/>
                <a:gd name="T66" fmla="*/ 11 w 71"/>
                <a:gd name="T67" fmla="*/ 96 h 111"/>
                <a:gd name="T68" fmla="*/ 13 w 71"/>
                <a:gd name="T69" fmla="*/ 94 h 111"/>
                <a:gd name="T70" fmla="*/ 14 w 71"/>
                <a:gd name="T71" fmla="*/ 92 h 111"/>
                <a:gd name="T72" fmla="*/ 15 w 71"/>
                <a:gd name="T73" fmla="*/ 91 h 111"/>
                <a:gd name="T74" fmla="*/ 16 w 71"/>
                <a:gd name="T75" fmla="*/ 90 h 111"/>
                <a:gd name="T76" fmla="*/ 20 w 71"/>
                <a:gd name="T77" fmla="*/ 86 h 111"/>
                <a:gd name="T78" fmla="*/ 26 w 71"/>
                <a:gd name="T79" fmla="*/ 80 h 111"/>
                <a:gd name="T80" fmla="*/ 39 w 71"/>
                <a:gd name="T81" fmla="*/ 68 h 111"/>
                <a:gd name="T82" fmla="*/ 48 w 71"/>
                <a:gd name="T83" fmla="*/ 58 h 111"/>
                <a:gd name="T84" fmla="*/ 51 w 71"/>
                <a:gd name="T85" fmla="*/ 55 h 111"/>
                <a:gd name="T86" fmla="*/ 52 w 71"/>
                <a:gd name="T87" fmla="*/ 54 h 111"/>
                <a:gd name="T88" fmla="*/ 52 w 71"/>
                <a:gd name="T89" fmla="*/ 54 h 1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1"/>
                <a:gd name="T136" fmla="*/ 0 h 111"/>
                <a:gd name="T137" fmla="*/ 71 w 71"/>
                <a:gd name="T138" fmla="*/ 111 h 1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1" h="111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4" y="5"/>
                  </a:lnTo>
                  <a:lnTo>
                    <a:pt x="7" y="10"/>
                  </a:lnTo>
                  <a:lnTo>
                    <a:pt x="12" y="16"/>
                  </a:lnTo>
                  <a:lnTo>
                    <a:pt x="19" y="25"/>
                  </a:lnTo>
                  <a:lnTo>
                    <a:pt x="26" y="35"/>
                  </a:lnTo>
                  <a:lnTo>
                    <a:pt x="35" y="46"/>
                  </a:lnTo>
                  <a:lnTo>
                    <a:pt x="45" y="58"/>
                  </a:lnTo>
                  <a:lnTo>
                    <a:pt x="52" y="69"/>
                  </a:lnTo>
                  <a:lnTo>
                    <a:pt x="59" y="78"/>
                  </a:lnTo>
                  <a:lnTo>
                    <a:pt x="64" y="85"/>
                  </a:lnTo>
                  <a:lnTo>
                    <a:pt x="67" y="92"/>
                  </a:lnTo>
                  <a:lnTo>
                    <a:pt x="69" y="96"/>
                  </a:lnTo>
                  <a:lnTo>
                    <a:pt x="70" y="100"/>
                  </a:lnTo>
                  <a:lnTo>
                    <a:pt x="69" y="101"/>
                  </a:lnTo>
                  <a:lnTo>
                    <a:pt x="67" y="103"/>
                  </a:lnTo>
                  <a:lnTo>
                    <a:pt x="66" y="104"/>
                  </a:lnTo>
                  <a:lnTo>
                    <a:pt x="65" y="106"/>
                  </a:lnTo>
                  <a:lnTo>
                    <a:pt x="64" y="107"/>
                  </a:lnTo>
                  <a:lnTo>
                    <a:pt x="64" y="108"/>
                  </a:lnTo>
                  <a:lnTo>
                    <a:pt x="63" y="108"/>
                  </a:lnTo>
                  <a:lnTo>
                    <a:pt x="62" y="109"/>
                  </a:lnTo>
                  <a:lnTo>
                    <a:pt x="61" y="109"/>
                  </a:lnTo>
                  <a:lnTo>
                    <a:pt x="60" y="109"/>
                  </a:lnTo>
                  <a:lnTo>
                    <a:pt x="59" y="109"/>
                  </a:lnTo>
                  <a:lnTo>
                    <a:pt x="58" y="109"/>
                  </a:lnTo>
                  <a:lnTo>
                    <a:pt x="58" y="110"/>
                  </a:lnTo>
                  <a:lnTo>
                    <a:pt x="56" y="110"/>
                  </a:lnTo>
                  <a:lnTo>
                    <a:pt x="55" y="110"/>
                  </a:lnTo>
                  <a:lnTo>
                    <a:pt x="54" y="110"/>
                  </a:lnTo>
                  <a:lnTo>
                    <a:pt x="52" y="110"/>
                  </a:lnTo>
                  <a:lnTo>
                    <a:pt x="50" y="110"/>
                  </a:lnTo>
                  <a:lnTo>
                    <a:pt x="49" y="110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5" y="110"/>
                  </a:lnTo>
                  <a:lnTo>
                    <a:pt x="44" y="110"/>
                  </a:lnTo>
                  <a:lnTo>
                    <a:pt x="43" y="110"/>
                  </a:lnTo>
                  <a:lnTo>
                    <a:pt x="42" y="110"/>
                  </a:lnTo>
                  <a:lnTo>
                    <a:pt x="41" y="110"/>
                  </a:lnTo>
                  <a:lnTo>
                    <a:pt x="40" y="110"/>
                  </a:lnTo>
                  <a:lnTo>
                    <a:pt x="39" y="110"/>
                  </a:lnTo>
                  <a:lnTo>
                    <a:pt x="38" y="110"/>
                  </a:lnTo>
                  <a:lnTo>
                    <a:pt x="37" y="110"/>
                  </a:lnTo>
                  <a:lnTo>
                    <a:pt x="36" y="110"/>
                  </a:lnTo>
                  <a:lnTo>
                    <a:pt x="35" y="110"/>
                  </a:lnTo>
                  <a:lnTo>
                    <a:pt x="34" y="110"/>
                  </a:lnTo>
                  <a:lnTo>
                    <a:pt x="33" y="110"/>
                  </a:lnTo>
                  <a:lnTo>
                    <a:pt x="32" y="110"/>
                  </a:lnTo>
                  <a:lnTo>
                    <a:pt x="30" y="110"/>
                  </a:lnTo>
                  <a:lnTo>
                    <a:pt x="29" y="110"/>
                  </a:lnTo>
                  <a:lnTo>
                    <a:pt x="28" y="110"/>
                  </a:lnTo>
                  <a:lnTo>
                    <a:pt x="26" y="110"/>
                  </a:lnTo>
                  <a:lnTo>
                    <a:pt x="24" y="109"/>
                  </a:lnTo>
                  <a:lnTo>
                    <a:pt x="23" y="109"/>
                  </a:lnTo>
                  <a:lnTo>
                    <a:pt x="21" y="108"/>
                  </a:lnTo>
                  <a:lnTo>
                    <a:pt x="19" y="107"/>
                  </a:lnTo>
                  <a:lnTo>
                    <a:pt x="18" y="106"/>
                  </a:lnTo>
                  <a:lnTo>
                    <a:pt x="16" y="105"/>
                  </a:lnTo>
                  <a:lnTo>
                    <a:pt x="14" y="104"/>
                  </a:lnTo>
                  <a:lnTo>
                    <a:pt x="12" y="103"/>
                  </a:lnTo>
                  <a:lnTo>
                    <a:pt x="11" y="102"/>
                  </a:lnTo>
                  <a:lnTo>
                    <a:pt x="10" y="101"/>
                  </a:lnTo>
                  <a:lnTo>
                    <a:pt x="9" y="100"/>
                  </a:lnTo>
                  <a:lnTo>
                    <a:pt x="9" y="99"/>
                  </a:lnTo>
                  <a:lnTo>
                    <a:pt x="9" y="98"/>
                  </a:lnTo>
                  <a:lnTo>
                    <a:pt x="10" y="98"/>
                  </a:lnTo>
                  <a:lnTo>
                    <a:pt x="10" y="97"/>
                  </a:lnTo>
                  <a:lnTo>
                    <a:pt x="11" y="96"/>
                  </a:lnTo>
                  <a:lnTo>
                    <a:pt x="12" y="95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1"/>
                  </a:lnTo>
                  <a:lnTo>
                    <a:pt x="15" y="90"/>
                  </a:lnTo>
                  <a:lnTo>
                    <a:pt x="16" y="90"/>
                  </a:lnTo>
                  <a:lnTo>
                    <a:pt x="17" y="89"/>
                  </a:lnTo>
                  <a:lnTo>
                    <a:pt x="18" y="88"/>
                  </a:lnTo>
                  <a:lnTo>
                    <a:pt x="20" y="86"/>
                  </a:lnTo>
                  <a:lnTo>
                    <a:pt x="23" y="83"/>
                  </a:lnTo>
                  <a:lnTo>
                    <a:pt x="26" y="80"/>
                  </a:lnTo>
                  <a:lnTo>
                    <a:pt x="30" y="76"/>
                  </a:lnTo>
                  <a:lnTo>
                    <a:pt x="35" y="72"/>
                  </a:lnTo>
                  <a:lnTo>
                    <a:pt x="39" y="68"/>
                  </a:lnTo>
                  <a:lnTo>
                    <a:pt x="43" y="64"/>
                  </a:lnTo>
                  <a:lnTo>
                    <a:pt x="46" y="61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1" y="55"/>
                  </a:lnTo>
                  <a:lnTo>
                    <a:pt x="52" y="54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19" name="Freeform 151"/>
            <p:cNvSpPr>
              <a:spLocks/>
            </p:cNvSpPr>
            <p:nvPr/>
          </p:nvSpPr>
          <p:spPr bwMode="auto">
            <a:xfrm>
              <a:off x="3776" y="2829"/>
              <a:ext cx="45" cy="53"/>
            </a:xfrm>
            <a:custGeom>
              <a:avLst/>
              <a:gdLst>
                <a:gd name="T0" fmla="*/ 0 w 45"/>
                <a:gd name="T1" fmla="*/ 52 h 53"/>
                <a:gd name="T2" fmla="*/ 44 w 45"/>
                <a:gd name="T3" fmla="*/ 0 h 53"/>
                <a:gd name="T4" fmla="*/ 0 60000 65536"/>
                <a:gd name="T5" fmla="*/ 0 60000 65536"/>
                <a:gd name="T6" fmla="*/ 0 w 45"/>
                <a:gd name="T7" fmla="*/ 0 h 53"/>
                <a:gd name="T8" fmla="*/ 45 w 45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" h="53">
                  <a:moveTo>
                    <a:pt x="0" y="52"/>
                  </a:moveTo>
                  <a:lnTo>
                    <a:pt x="44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1084" name="Group 152"/>
          <p:cNvGrpSpPr>
            <a:grpSpLocks/>
          </p:cNvGrpSpPr>
          <p:nvPr/>
        </p:nvGrpSpPr>
        <p:grpSpPr bwMode="auto">
          <a:xfrm>
            <a:off x="4908550" y="4506913"/>
            <a:ext cx="127000" cy="169862"/>
            <a:chOff x="3092" y="2839"/>
            <a:chExt cx="80" cy="107"/>
          </a:xfrm>
        </p:grpSpPr>
        <p:sp>
          <p:nvSpPr>
            <p:cNvPr id="41115" name="Freeform 153"/>
            <p:cNvSpPr>
              <a:spLocks/>
            </p:cNvSpPr>
            <p:nvPr/>
          </p:nvSpPr>
          <p:spPr bwMode="auto">
            <a:xfrm>
              <a:off x="3092" y="2839"/>
              <a:ext cx="72" cy="100"/>
            </a:xfrm>
            <a:custGeom>
              <a:avLst/>
              <a:gdLst>
                <a:gd name="T0" fmla="*/ 0 w 72"/>
                <a:gd name="T1" fmla="*/ 98 h 100"/>
                <a:gd name="T2" fmla="*/ 0 w 72"/>
                <a:gd name="T3" fmla="*/ 98 h 100"/>
                <a:gd name="T4" fmla="*/ 0 w 72"/>
                <a:gd name="T5" fmla="*/ 98 h 100"/>
                <a:gd name="T6" fmla="*/ 2 w 72"/>
                <a:gd name="T7" fmla="*/ 91 h 100"/>
                <a:gd name="T8" fmla="*/ 2 w 72"/>
                <a:gd name="T9" fmla="*/ 85 h 100"/>
                <a:gd name="T10" fmla="*/ 5 w 72"/>
                <a:gd name="T11" fmla="*/ 65 h 100"/>
                <a:gd name="T12" fmla="*/ 8 w 72"/>
                <a:gd name="T13" fmla="*/ 37 h 100"/>
                <a:gd name="T14" fmla="*/ 11 w 72"/>
                <a:gd name="T15" fmla="*/ 11 h 100"/>
                <a:gd name="T16" fmla="*/ 14 w 72"/>
                <a:gd name="T17" fmla="*/ 0 h 100"/>
                <a:gd name="T18" fmla="*/ 15 w 72"/>
                <a:gd name="T19" fmla="*/ 1 h 100"/>
                <a:gd name="T20" fmla="*/ 16 w 72"/>
                <a:gd name="T21" fmla="*/ 15 h 100"/>
                <a:gd name="T22" fmla="*/ 16 w 72"/>
                <a:gd name="T23" fmla="*/ 41 h 100"/>
                <a:gd name="T24" fmla="*/ 17 w 72"/>
                <a:gd name="T25" fmla="*/ 63 h 100"/>
                <a:gd name="T26" fmla="*/ 18 w 72"/>
                <a:gd name="T27" fmla="*/ 71 h 100"/>
                <a:gd name="T28" fmla="*/ 20 w 72"/>
                <a:gd name="T29" fmla="*/ 83 h 100"/>
                <a:gd name="T30" fmla="*/ 24 w 72"/>
                <a:gd name="T31" fmla="*/ 89 h 100"/>
                <a:gd name="T32" fmla="*/ 29 w 72"/>
                <a:gd name="T33" fmla="*/ 92 h 100"/>
                <a:gd name="T34" fmla="*/ 32 w 72"/>
                <a:gd name="T35" fmla="*/ 95 h 100"/>
                <a:gd name="T36" fmla="*/ 34 w 72"/>
                <a:gd name="T37" fmla="*/ 95 h 100"/>
                <a:gd name="T38" fmla="*/ 36 w 72"/>
                <a:gd name="T39" fmla="*/ 97 h 100"/>
                <a:gd name="T40" fmla="*/ 36 w 72"/>
                <a:gd name="T41" fmla="*/ 98 h 100"/>
                <a:gd name="T42" fmla="*/ 38 w 72"/>
                <a:gd name="T43" fmla="*/ 99 h 100"/>
                <a:gd name="T44" fmla="*/ 39 w 72"/>
                <a:gd name="T45" fmla="*/ 99 h 100"/>
                <a:gd name="T46" fmla="*/ 42 w 72"/>
                <a:gd name="T47" fmla="*/ 99 h 100"/>
                <a:gd name="T48" fmla="*/ 45 w 72"/>
                <a:gd name="T49" fmla="*/ 99 h 100"/>
                <a:gd name="T50" fmla="*/ 48 w 72"/>
                <a:gd name="T51" fmla="*/ 98 h 100"/>
                <a:gd name="T52" fmla="*/ 52 w 72"/>
                <a:gd name="T53" fmla="*/ 95 h 100"/>
                <a:gd name="T54" fmla="*/ 55 w 72"/>
                <a:gd name="T55" fmla="*/ 91 h 100"/>
                <a:gd name="T56" fmla="*/ 59 w 72"/>
                <a:gd name="T57" fmla="*/ 83 h 100"/>
                <a:gd name="T58" fmla="*/ 64 w 72"/>
                <a:gd name="T59" fmla="*/ 72 h 100"/>
                <a:gd name="T60" fmla="*/ 68 w 72"/>
                <a:gd name="T61" fmla="*/ 63 h 100"/>
                <a:gd name="T62" fmla="*/ 69 w 72"/>
                <a:gd name="T63" fmla="*/ 60 h 100"/>
                <a:gd name="T64" fmla="*/ 71 w 72"/>
                <a:gd name="T65" fmla="*/ 56 h 100"/>
                <a:gd name="T66" fmla="*/ 71 w 72"/>
                <a:gd name="T67" fmla="*/ 55 h 100"/>
                <a:gd name="T68" fmla="*/ 71 w 72"/>
                <a:gd name="T69" fmla="*/ 55 h 100"/>
                <a:gd name="T70" fmla="*/ 70 w 72"/>
                <a:gd name="T71" fmla="*/ 52 h 100"/>
                <a:gd name="T72" fmla="*/ 70 w 72"/>
                <a:gd name="T73" fmla="*/ 49 h 100"/>
                <a:gd name="T74" fmla="*/ 69 w 72"/>
                <a:gd name="T75" fmla="*/ 43 h 100"/>
                <a:gd name="T76" fmla="*/ 69 w 72"/>
                <a:gd name="T77" fmla="*/ 35 h 100"/>
                <a:gd name="T78" fmla="*/ 68 w 72"/>
                <a:gd name="T79" fmla="*/ 29 h 100"/>
                <a:gd name="T80" fmla="*/ 68 w 72"/>
                <a:gd name="T81" fmla="*/ 27 h 100"/>
                <a:gd name="T82" fmla="*/ 68 w 72"/>
                <a:gd name="T83" fmla="*/ 24 h 100"/>
                <a:gd name="T84" fmla="*/ 68 w 72"/>
                <a:gd name="T85" fmla="*/ 24 h 100"/>
                <a:gd name="T86" fmla="*/ 68 w 72"/>
                <a:gd name="T87" fmla="*/ 24 h 100"/>
                <a:gd name="T88" fmla="*/ 68 w 72"/>
                <a:gd name="T89" fmla="*/ 24 h 1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"/>
                <a:gd name="T136" fmla="*/ 0 h 100"/>
                <a:gd name="T137" fmla="*/ 72 w 72"/>
                <a:gd name="T138" fmla="*/ 100 h 10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" h="100">
                  <a:moveTo>
                    <a:pt x="0" y="98"/>
                  </a:moveTo>
                  <a:lnTo>
                    <a:pt x="0" y="98"/>
                  </a:lnTo>
                  <a:lnTo>
                    <a:pt x="1" y="95"/>
                  </a:lnTo>
                  <a:lnTo>
                    <a:pt x="2" y="91"/>
                  </a:lnTo>
                  <a:lnTo>
                    <a:pt x="2" y="85"/>
                  </a:lnTo>
                  <a:lnTo>
                    <a:pt x="4" y="76"/>
                  </a:lnTo>
                  <a:lnTo>
                    <a:pt x="5" y="65"/>
                  </a:lnTo>
                  <a:lnTo>
                    <a:pt x="6" y="52"/>
                  </a:lnTo>
                  <a:lnTo>
                    <a:pt x="8" y="37"/>
                  </a:lnTo>
                  <a:lnTo>
                    <a:pt x="10" y="22"/>
                  </a:lnTo>
                  <a:lnTo>
                    <a:pt x="11" y="11"/>
                  </a:lnTo>
                  <a:lnTo>
                    <a:pt x="13" y="3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5" y="6"/>
                  </a:lnTo>
                  <a:lnTo>
                    <a:pt x="16" y="15"/>
                  </a:lnTo>
                  <a:lnTo>
                    <a:pt x="16" y="28"/>
                  </a:lnTo>
                  <a:lnTo>
                    <a:pt x="16" y="41"/>
                  </a:lnTo>
                  <a:lnTo>
                    <a:pt x="16" y="53"/>
                  </a:lnTo>
                  <a:lnTo>
                    <a:pt x="17" y="63"/>
                  </a:lnTo>
                  <a:lnTo>
                    <a:pt x="18" y="71"/>
                  </a:lnTo>
                  <a:lnTo>
                    <a:pt x="19" y="78"/>
                  </a:lnTo>
                  <a:lnTo>
                    <a:pt x="20" y="83"/>
                  </a:lnTo>
                  <a:lnTo>
                    <a:pt x="22" y="87"/>
                  </a:lnTo>
                  <a:lnTo>
                    <a:pt x="24" y="89"/>
                  </a:lnTo>
                  <a:lnTo>
                    <a:pt x="27" y="90"/>
                  </a:lnTo>
                  <a:lnTo>
                    <a:pt x="29" y="92"/>
                  </a:lnTo>
                  <a:lnTo>
                    <a:pt x="31" y="93"/>
                  </a:lnTo>
                  <a:lnTo>
                    <a:pt x="32" y="95"/>
                  </a:lnTo>
                  <a:lnTo>
                    <a:pt x="34" y="95"/>
                  </a:lnTo>
                  <a:lnTo>
                    <a:pt x="35" y="97"/>
                  </a:lnTo>
                  <a:lnTo>
                    <a:pt x="36" y="97"/>
                  </a:lnTo>
                  <a:lnTo>
                    <a:pt x="36" y="98"/>
                  </a:lnTo>
                  <a:lnTo>
                    <a:pt x="37" y="98"/>
                  </a:lnTo>
                  <a:lnTo>
                    <a:pt x="38" y="99"/>
                  </a:lnTo>
                  <a:lnTo>
                    <a:pt x="39" y="99"/>
                  </a:lnTo>
                  <a:lnTo>
                    <a:pt x="40" y="99"/>
                  </a:lnTo>
                  <a:lnTo>
                    <a:pt x="42" y="99"/>
                  </a:lnTo>
                  <a:lnTo>
                    <a:pt x="43" y="99"/>
                  </a:lnTo>
                  <a:lnTo>
                    <a:pt x="45" y="99"/>
                  </a:lnTo>
                  <a:lnTo>
                    <a:pt x="47" y="99"/>
                  </a:lnTo>
                  <a:lnTo>
                    <a:pt x="48" y="98"/>
                  </a:lnTo>
                  <a:lnTo>
                    <a:pt x="50" y="97"/>
                  </a:lnTo>
                  <a:lnTo>
                    <a:pt x="52" y="95"/>
                  </a:lnTo>
                  <a:lnTo>
                    <a:pt x="55" y="91"/>
                  </a:lnTo>
                  <a:lnTo>
                    <a:pt x="57" y="87"/>
                  </a:lnTo>
                  <a:lnTo>
                    <a:pt x="59" y="83"/>
                  </a:lnTo>
                  <a:lnTo>
                    <a:pt x="62" y="78"/>
                  </a:lnTo>
                  <a:lnTo>
                    <a:pt x="64" y="72"/>
                  </a:lnTo>
                  <a:lnTo>
                    <a:pt x="66" y="67"/>
                  </a:lnTo>
                  <a:lnTo>
                    <a:pt x="68" y="63"/>
                  </a:lnTo>
                  <a:lnTo>
                    <a:pt x="69" y="60"/>
                  </a:lnTo>
                  <a:lnTo>
                    <a:pt x="70" y="58"/>
                  </a:lnTo>
                  <a:lnTo>
                    <a:pt x="71" y="56"/>
                  </a:lnTo>
                  <a:lnTo>
                    <a:pt x="71" y="55"/>
                  </a:lnTo>
                  <a:lnTo>
                    <a:pt x="70" y="54"/>
                  </a:lnTo>
                  <a:lnTo>
                    <a:pt x="70" y="52"/>
                  </a:lnTo>
                  <a:lnTo>
                    <a:pt x="70" y="49"/>
                  </a:lnTo>
                  <a:lnTo>
                    <a:pt x="70" y="47"/>
                  </a:lnTo>
                  <a:lnTo>
                    <a:pt x="69" y="43"/>
                  </a:lnTo>
                  <a:lnTo>
                    <a:pt x="69" y="39"/>
                  </a:lnTo>
                  <a:lnTo>
                    <a:pt x="69" y="35"/>
                  </a:lnTo>
                  <a:lnTo>
                    <a:pt x="68" y="32"/>
                  </a:lnTo>
                  <a:lnTo>
                    <a:pt x="68" y="29"/>
                  </a:lnTo>
                  <a:lnTo>
                    <a:pt x="68" y="27"/>
                  </a:lnTo>
                  <a:lnTo>
                    <a:pt x="68" y="25"/>
                  </a:lnTo>
                  <a:lnTo>
                    <a:pt x="68" y="24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16" name="Freeform 154"/>
            <p:cNvSpPr>
              <a:spLocks/>
            </p:cNvSpPr>
            <p:nvPr/>
          </p:nvSpPr>
          <p:spPr bwMode="auto">
            <a:xfrm>
              <a:off x="3162" y="2892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8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8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17" name="Freeform 155"/>
            <p:cNvSpPr>
              <a:spLocks/>
            </p:cNvSpPr>
            <p:nvPr/>
          </p:nvSpPr>
          <p:spPr bwMode="auto">
            <a:xfrm>
              <a:off x="3162" y="2932"/>
              <a:ext cx="10" cy="14"/>
            </a:xfrm>
            <a:custGeom>
              <a:avLst/>
              <a:gdLst>
                <a:gd name="T0" fmla="*/ 0 w 10"/>
                <a:gd name="T1" fmla="*/ 0 h 14"/>
                <a:gd name="T2" fmla="*/ 9 w 10"/>
                <a:gd name="T3" fmla="*/ 13 h 14"/>
                <a:gd name="T4" fmla="*/ 0 60000 65536"/>
                <a:gd name="T5" fmla="*/ 0 60000 65536"/>
                <a:gd name="T6" fmla="*/ 0 w 10"/>
                <a:gd name="T7" fmla="*/ 0 h 14"/>
                <a:gd name="T8" fmla="*/ 10 w 10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14">
                  <a:moveTo>
                    <a:pt x="0" y="0"/>
                  </a:moveTo>
                  <a:lnTo>
                    <a:pt x="9" y="13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1085" name="Group 156"/>
          <p:cNvGrpSpPr>
            <a:grpSpLocks/>
          </p:cNvGrpSpPr>
          <p:nvPr/>
        </p:nvGrpSpPr>
        <p:grpSpPr bwMode="auto">
          <a:xfrm>
            <a:off x="5251450" y="4476750"/>
            <a:ext cx="138113" cy="219075"/>
            <a:chOff x="3308" y="2820"/>
            <a:chExt cx="87" cy="138"/>
          </a:xfrm>
        </p:grpSpPr>
        <p:sp>
          <p:nvSpPr>
            <p:cNvPr id="41113" name="Freeform 157"/>
            <p:cNvSpPr>
              <a:spLocks/>
            </p:cNvSpPr>
            <p:nvPr/>
          </p:nvSpPr>
          <p:spPr bwMode="auto">
            <a:xfrm>
              <a:off x="3308" y="2820"/>
              <a:ext cx="87" cy="110"/>
            </a:xfrm>
            <a:custGeom>
              <a:avLst/>
              <a:gdLst>
                <a:gd name="T0" fmla="*/ 86 w 87"/>
                <a:gd name="T1" fmla="*/ 109 h 110"/>
                <a:gd name="T2" fmla="*/ 86 w 87"/>
                <a:gd name="T3" fmla="*/ 109 h 110"/>
                <a:gd name="T4" fmla="*/ 86 w 87"/>
                <a:gd name="T5" fmla="*/ 109 h 110"/>
                <a:gd name="T6" fmla="*/ 86 w 87"/>
                <a:gd name="T7" fmla="*/ 109 h 110"/>
                <a:gd name="T8" fmla="*/ 86 w 87"/>
                <a:gd name="T9" fmla="*/ 109 h 110"/>
                <a:gd name="T10" fmla="*/ 86 w 87"/>
                <a:gd name="T11" fmla="*/ 109 h 110"/>
                <a:gd name="T12" fmla="*/ 85 w 87"/>
                <a:gd name="T13" fmla="*/ 108 h 110"/>
                <a:gd name="T14" fmla="*/ 82 w 87"/>
                <a:gd name="T15" fmla="*/ 106 h 110"/>
                <a:gd name="T16" fmla="*/ 78 w 87"/>
                <a:gd name="T17" fmla="*/ 104 h 110"/>
                <a:gd name="T18" fmla="*/ 78 w 87"/>
                <a:gd name="T19" fmla="*/ 104 h 110"/>
                <a:gd name="T20" fmla="*/ 72 w 87"/>
                <a:gd name="T21" fmla="*/ 100 h 110"/>
                <a:gd name="T22" fmla="*/ 65 w 87"/>
                <a:gd name="T23" fmla="*/ 95 h 110"/>
                <a:gd name="T24" fmla="*/ 57 w 87"/>
                <a:gd name="T25" fmla="*/ 89 h 110"/>
                <a:gd name="T26" fmla="*/ 47 w 87"/>
                <a:gd name="T27" fmla="*/ 82 h 110"/>
                <a:gd name="T28" fmla="*/ 37 w 87"/>
                <a:gd name="T29" fmla="*/ 75 h 110"/>
                <a:gd name="T30" fmla="*/ 28 w 87"/>
                <a:gd name="T31" fmla="*/ 69 h 110"/>
                <a:gd name="T32" fmla="*/ 20 w 87"/>
                <a:gd name="T33" fmla="*/ 62 h 110"/>
                <a:gd name="T34" fmla="*/ 14 w 87"/>
                <a:gd name="T35" fmla="*/ 56 h 110"/>
                <a:gd name="T36" fmla="*/ 14 w 87"/>
                <a:gd name="T37" fmla="*/ 56 h 110"/>
                <a:gd name="T38" fmla="*/ 9 w 87"/>
                <a:gd name="T39" fmla="*/ 51 h 110"/>
                <a:gd name="T40" fmla="*/ 5 w 87"/>
                <a:gd name="T41" fmla="*/ 45 h 110"/>
                <a:gd name="T42" fmla="*/ 2 w 87"/>
                <a:gd name="T43" fmla="*/ 40 h 110"/>
                <a:gd name="T44" fmla="*/ 1 w 87"/>
                <a:gd name="T45" fmla="*/ 36 h 110"/>
                <a:gd name="T46" fmla="*/ 0 w 87"/>
                <a:gd name="T47" fmla="*/ 30 h 110"/>
                <a:gd name="T48" fmla="*/ 0 w 87"/>
                <a:gd name="T49" fmla="*/ 26 h 110"/>
                <a:gd name="T50" fmla="*/ 2 w 87"/>
                <a:gd name="T51" fmla="*/ 22 h 110"/>
                <a:gd name="T52" fmla="*/ 5 w 87"/>
                <a:gd name="T53" fmla="*/ 19 h 110"/>
                <a:gd name="T54" fmla="*/ 5 w 87"/>
                <a:gd name="T55" fmla="*/ 19 h 110"/>
                <a:gd name="T56" fmla="*/ 9 w 87"/>
                <a:gd name="T57" fmla="*/ 16 h 110"/>
                <a:gd name="T58" fmla="*/ 15 w 87"/>
                <a:gd name="T59" fmla="*/ 13 h 110"/>
                <a:gd name="T60" fmla="*/ 22 w 87"/>
                <a:gd name="T61" fmla="*/ 10 h 110"/>
                <a:gd name="T62" fmla="*/ 30 w 87"/>
                <a:gd name="T63" fmla="*/ 9 h 110"/>
                <a:gd name="T64" fmla="*/ 38 w 87"/>
                <a:gd name="T65" fmla="*/ 7 h 110"/>
                <a:gd name="T66" fmla="*/ 46 w 87"/>
                <a:gd name="T67" fmla="*/ 5 h 110"/>
                <a:gd name="T68" fmla="*/ 52 w 87"/>
                <a:gd name="T69" fmla="*/ 4 h 110"/>
                <a:gd name="T70" fmla="*/ 57 w 87"/>
                <a:gd name="T71" fmla="*/ 2 h 110"/>
                <a:gd name="T72" fmla="*/ 57 w 87"/>
                <a:gd name="T73" fmla="*/ 2 h 110"/>
                <a:gd name="T74" fmla="*/ 61 w 87"/>
                <a:gd name="T75" fmla="*/ 1 h 110"/>
                <a:gd name="T76" fmla="*/ 64 w 87"/>
                <a:gd name="T77" fmla="*/ 1 h 110"/>
                <a:gd name="T78" fmla="*/ 65 w 87"/>
                <a:gd name="T79" fmla="*/ 0 h 110"/>
                <a:gd name="T80" fmla="*/ 65 w 87"/>
                <a:gd name="T81" fmla="*/ 0 h 110"/>
                <a:gd name="T82" fmla="*/ 65 w 87"/>
                <a:gd name="T83" fmla="*/ 0 h 110"/>
                <a:gd name="T84" fmla="*/ 65 w 87"/>
                <a:gd name="T85" fmla="*/ 0 h 110"/>
                <a:gd name="T86" fmla="*/ 65 w 87"/>
                <a:gd name="T87" fmla="*/ 0 h 110"/>
                <a:gd name="T88" fmla="*/ 65 w 87"/>
                <a:gd name="T89" fmla="*/ 0 h 1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7"/>
                <a:gd name="T136" fmla="*/ 0 h 110"/>
                <a:gd name="T137" fmla="*/ 87 w 87"/>
                <a:gd name="T138" fmla="*/ 110 h 1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7" h="110">
                  <a:moveTo>
                    <a:pt x="86" y="109"/>
                  </a:moveTo>
                  <a:lnTo>
                    <a:pt x="86" y="109"/>
                  </a:lnTo>
                  <a:lnTo>
                    <a:pt x="85" y="108"/>
                  </a:lnTo>
                  <a:lnTo>
                    <a:pt x="82" y="106"/>
                  </a:lnTo>
                  <a:lnTo>
                    <a:pt x="78" y="104"/>
                  </a:lnTo>
                  <a:lnTo>
                    <a:pt x="72" y="100"/>
                  </a:lnTo>
                  <a:lnTo>
                    <a:pt x="65" y="95"/>
                  </a:lnTo>
                  <a:lnTo>
                    <a:pt x="57" y="89"/>
                  </a:lnTo>
                  <a:lnTo>
                    <a:pt x="47" y="82"/>
                  </a:lnTo>
                  <a:lnTo>
                    <a:pt x="37" y="75"/>
                  </a:lnTo>
                  <a:lnTo>
                    <a:pt x="28" y="69"/>
                  </a:lnTo>
                  <a:lnTo>
                    <a:pt x="20" y="62"/>
                  </a:lnTo>
                  <a:lnTo>
                    <a:pt x="14" y="56"/>
                  </a:lnTo>
                  <a:lnTo>
                    <a:pt x="9" y="51"/>
                  </a:lnTo>
                  <a:lnTo>
                    <a:pt x="5" y="45"/>
                  </a:lnTo>
                  <a:lnTo>
                    <a:pt x="2" y="40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5" y="19"/>
                  </a:lnTo>
                  <a:lnTo>
                    <a:pt x="9" y="16"/>
                  </a:lnTo>
                  <a:lnTo>
                    <a:pt x="15" y="13"/>
                  </a:lnTo>
                  <a:lnTo>
                    <a:pt x="22" y="10"/>
                  </a:lnTo>
                  <a:lnTo>
                    <a:pt x="30" y="9"/>
                  </a:lnTo>
                  <a:lnTo>
                    <a:pt x="38" y="7"/>
                  </a:lnTo>
                  <a:lnTo>
                    <a:pt x="46" y="5"/>
                  </a:lnTo>
                  <a:lnTo>
                    <a:pt x="52" y="4"/>
                  </a:lnTo>
                  <a:lnTo>
                    <a:pt x="57" y="2"/>
                  </a:lnTo>
                  <a:lnTo>
                    <a:pt x="61" y="1"/>
                  </a:lnTo>
                  <a:lnTo>
                    <a:pt x="64" y="1"/>
                  </a:lnTo>
                  <a:lnTo>
                    <a:pt x="65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14" name="Oval 158"/>
            <p:cNvSpPr>
              <a:spLocks noChangeArrowheads="1"/>
            </p:cNvSpPr>
            <p:nvPr/>
          </p:nvSpPr>
          <p:spPr bwMode="auto">
            <a:xfrm>
              <a:off x="3313" y="2907"/>
              <a:ext cx="53" cy="51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86" name="Group 159"/>
          <p:cNvGrpSpPr>
            <a:grpSpLocks/>
          </p:cNvGrpSpPr>
          <p:nvPr/>
        </p:nvGrpSpPr>
        <p:grpSpPr bwMode="auto">
          <a:xfrm>
            <a:off x="6600825" y="4502150"/>
            <a:ext cx="147638" cy="176213"/>
            <a:chOff x="4158" y="2836"/>
            <a:chExt cx="93" cy="111"/>
          </a:xfrm>
        </p:grpSpPr>
        <p:sp>
          <p:nvSpPr>
            <p:cNvPr id="41111" name="Freeform 160"/>
            <p:cNvSpPr>
              <a:spLocks/>
            </p:cNvSpPr>
            <p:nvPr/>
          </p:nvSpPr>
          <p:spPr bwMode="auto">
            <a:xfrm>
              <a:off x="4158" y="2836"/>
              <a:ext cx="71" cy="111"/>
            </a:xfrm>
            <a:custGeom>
              <a:avLst/>
              <a:gdLst>
                <a:gd name="T0" fmla="*/ 0 w 71"/>
                <a:gd name="T1" fmla="*/ 0 h 111"/>
                <a:gd name="T2" fmla="*/ 0 w 71"/>
                <a:gd name="T3" fmla="*/ 0 h 111"/>
                <a:gd name="T4" fmla="*/ 7 w 71"/>
                <a:gd name="T5" fmla="*/ 9 h 111"/>
                <a:gd name="T6" fmla="*/ 18 w 71"/>
                <a:gd name="T7" fmla="*/ 24 h 111"/>
                <a:gd name="T8" fmla="*/ 44 w 71"/>
                <a:gd name="T9" fmla="*/ 57 h 111"/>
                <a:gd name="T10" fmla="*/ 64 w 71"/>
                <a:gd name="T11" fmla="*/ 84 h 111"/>
                <a:gd name="T12" fmla="*/ 69 w 71"/>
                <a:gd name="T13" fmla="*/ 95 h 111"/>
                <a:gd name="T14" fmla="*/ 67 w 71"/>
                <a:gd name="T15" fmla="*/ 102 h 111"/>
                <a:gd name="T16" fmla="*/ 64 w 71"/>
                <a:gd name="T17" fmla="*/ 106 h 111"/>
                <a:gd name="T18" fmla="*/ 63 w 71"/>
                <a:gd name="T19" fmla="*/ 108 h 111"/>
                <a:gd name="T20" fmla="*/ 62 w 71"/>
                <a:gd name="T21" fmla="*/ 108 h 111"/>
                <a:gd name="T22" fmla="*/ 60 w 71"/>
                <a:gd name="T23" fmla="*/ 108 h 111"/>
                <a:gd name="T24" fmla="*/ 60 w 71"/>
                <a:gd name="T25" fmla="*/ 108 h 111"/>
                <a:gd name="T26" fmla="*/ 59 w 71"/>
                <a:gd name="T27" fmla="*/ 108 h 111"/>
                <a:gd name="T28" fmla="*/ 57 w 71"/>
                <a:gd name="T29" fmla="*/ 109 h 111"/>
                <a:gd name="T30" fmla="*/ 55 w 71"/>
                <a:gd name="T31" fmla="*/ 110 h 111"/>
                <a:gd name="T32" fmla="*/ 50 w 71"/>
                <a:gd name="T33" fmla="*/ 110 h 111"/>
                <a:gd name="T34" fmla="*/ 46 w 71"/>
                <a:gd name="T35" fmla="*/ 110 h 111"/>
                <a:gd name="T36" fmla="*/ 44 w 71"/>
                <a:gd name="T37" fmla="*/ 110 h 111"/>
                <a:gd name="T38" fmla="*/ 42 w 71"/>
                <a:gd name="T39" fmla="*/ 110 h 111"/>
                <a:gd name="T40" fmla="*/ 40 w 71"/>
                <a:gd name="T41" fmla="*/ 110 h 111"/>
                <a:gd name="T42" fmla="*/ 39 w 71"/>
                <a:gd name="T43" fmla="*/ 110 h 111"/>
                <a:gd name="T44" fmla="*/ 38 w 71"/>
                <a:gd name="T45" fmla="*/ 110 h 111"/>
                <a:gd name="T46" fmla="*/ 35 w 71"/>
                <a:gd name="T47" fmla="*/ 110 h 111"/>
                <a:gd name="T48" fmla="*/ 33 w 71"/>
                <a:gd name="T49" fmla="*/ 110 h 111"/>
                <a:gd name="T50" fmla="*/ 29 w 71"/>
                <a:gd name="T51" fmla="*/ 110 h 111"/>
                <a:gd name="T52" fmla="*/ 25 w 71"/>
                <a:gd name="T53" fmla="*/ 109 h 111"/>
                <a:gd name="T54" fmla="*/ 21 w 71"/>
                <a:gd name="T55" fmla="*/ 107 h 111"/>
                <a:gd name="T56" fmla="*/ 16 w 71"/>
                <a:gd name="T57" fmla="*/ 104 h 111"/>
                <a:gd name="T58" fmla="*/ 11 w 71"/>
                <a:gd name="T59" fmla="*/ 101 h 111"/>
                <a:gd name="T60" fmla="*/ 9 w 71"/>
                <a:gd name="T61" fmla="*/ 100 h 111"/>
                <a:gd name="T62" fmla="*/ 9 w 71"/>
                <a:gd name="T63" fmla="*/ 98 h 111"/>
                <a:gd name="T64" fmla="*/ 10 w 71"/>
                <a:gd name="T65" fmla="*/ 97 h 111"/>
                <a:gd name="T66" fmla="*/ 11 w 71"/>
                <a:gd name="T67" fmla="*/ 95 h 111"/>
                <a:gd name="T68" fmla="*/ 12 w 71"/>
                <a:gd name="T69" fmla="*/ 93 h 111"/>
                <a:gd name="T70" fmla="*/ 14 w 71"/>
                <a:gd name="T71" fmla="*/ 91 h 111"/>
                <a:gd name="T72" fmla="*/ 15 w 71"/>
                <a:gd name="T73" fmla="*/ 90 h 111"/>
                <a:gd name="T74" fmla="*/ 16 w 71"/>
                <a:gd name="T75" fmla="*/ 89 h 111"/>
                <a:gd name="T76" fmla="*/ 20 w 71"/>
                <a:gd name="T77" fmla="*/ 85 h 111"/>
                <a:gd name="T78" fmla="*/ 26 w 71"/>
                <a:gd name="T79" fmla="*/ 79 h 111"/>
                <a:gd name="T80" fmla="*/ 39 w 71"/>
                <a:gd name="T81" fmla="*/ 66 h 111"/>
                <a:gd name="T82" fmla="*/ 48 w 71"/>
                <a:gd name="T83" fmla="*/ 57 h 111"/>
                <a:gd name="T84" fmla="*/ 51 w 71"/>
                <a:gd name="T85" fmla="*/ 53 h 111"/>
                <a:gd name="T86" fmla="*/ 52 w 71"/>
                <a:gd name="T87" fmla="*/ 52 h 111"/>
                <a:gd name="T88" fmla="*/ 52 w 71"/>
                <a:gd name="T89" fmla="*/ 52 h 1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1"/>
                <a:gd name="T136" fmla="*/ 0 h 111"/>
                <a:gd name="T137" fmla="*/ 71 w 71"/>
                <a:gd name="T138" fmla="*/ 111 h 1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1" h="11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3" y="4"/>
                  </a:lnTo>
                  <a:lnTo>
                    <a:pt x="7" y="9"/>
                  </a:lnTo>
                  <a:lnTo>
                    <a:pt x="12" y="16"/>
                  </a:lnTo>
                  <a:lnTo>
                    <a:pt x="18" y="24"/>
                  </a:lnTo>
                  <a:lnTo>
                    <a:pt x="26" y="34"/>
                  </a:lnTo>
                  <a:lnTo>
                    <a:pt x="35" y="46"/>
                  </a:lnTo>
                  <a:lnTo>
                    <a:pt x="44" y="57"/>
                  </a:lnTo>
                  <a:lnTo>
                    <a:pt x="52" y="68"/>
                  </a:lnTo>
                  <a:lnTo>
                    <a:pt x="59" y="76"/>
                  </a:lnTo>
                  <a:lnTo>
                    <a:pt x="64" y="84"/>
                  </a:lnTo>
                  <a:lnTo>
                    <a:pt x="67" y="90"/>
                  </a:lnTo>
                  <a:lnTo>
                    <a:pt x="69" y="95"/>
                  </a:lnTo>
                  <a:lnTo>
                    <a:pt x="70" y="98"/>
                  </a:lnTo>
                  <a:lnTo>
                    <a:pt x="68" y="100"/>
                  </a:lnTo>
                  <a:lnTo>
                    <a:pt x="67" y="102"/>
                  </a:lnTo>
                  <a:lnTo>
                    <a:pt x="66" y="104"/>
                  </a:lnTo>
                  <a:lnTo>
                    <a:pt x="65" y="105"/>
                  </a:lnTo>
                  <a:lnTo>
                    <a:pt x="64" y="106"/>
                  </a:lnTo>
                  <a:lnTo>
                    <a:pt x="64" y="107"/>
                  </a:lnTo>
                  <a:lnTo>
                    <a:pt x="63" y="108"/>
                  </a:lnTo>
                  <a:lnTo>
                    <a:pt x="62" y="108"/>
                  </a:lnTo>
                  <a:lnTo>
                    <a:pt x="61" y="108"/>
                  </a:lnTo>
                  <a:lnTo>
                    <a:pt x="60" y="108"/>
                  </a:lnTo>
                  <a:lnTo>
                    <a:pt x="59" y="108"/>
                  </a:lnTo>
                  <a:lnTo>
                    <a:pt x="59" y="109"/>
                  </a:lnTo>
                  <a:lnTo>
                    <a:pt x="58" y="109"/>
                  </a:lnTo>
                  <a:lnTo>
                    <a:pt x="57" y="109"/>
                  </a:lnTo>
                  <a:lnTo>
                    <a:pt x="56" y="109"/>
                  </a:lnTo>
                  <a:lnTo>
                    <a:pt x="55" y="110"/>
                  </a:lnTo>
                  <a:lnTo>
                    <a:pt x="54" y="110"/>
                  </a:lnTo>
                  <a:lnTo>
                    <a:pt x="52" y="110"/>
                  </a:lnTo>
                  <a:lnTo>
                    <a:pt x="50" y="110"/>
                  </a:lnTo>
                  <a:lnTo>
                    <a:pt x="49" y="110"/>
                  </a:lnTo>
                  <a:lnTo>
                    <a:pt x="47" y="110"/>
                  </a:lnTo>
                  <a:lnTo>
                    <a:pt x="46" y="110"/>
                  </a:lnTo>
                  <a:lnTo>
                    <a:pt x="45" y="110"/>
                  </a:lnTo>
                  <a:lnTo>
                    <a:pt x="44" y="110"/>
                  </a:lnTo>
                  <a:lnTo>
                    <a:pt x="43" y="110"/>
                  </a:lnTo>
                  <a:lnTo>
                    <a:pt x="42" y="110"/>
                  </a:lnTo>
                  <a:lnTo>
                    <a:pt x="41" y="110"/>
                  </a:lnTo>
                  <a:lnTo>
                    <a:pt x="40" y="110"/>
                  </a:lnTo>
                  <a:lnTo>
                    <a:pt x="39" y="110"/>
                  </a:lnTo>
                  <a:lnTo>
                    <a:pt x="38" y="110"/>
                  </a:lnTo>
                  <a:lnTo>
                    <a:pt x="36" y="110"/>
                  </a:lnTo>
                  <a:lnTo>
                    <a:pt x="35" y="110"/>
                  </a:lnTo>
                  <a:lnTo>
                    <a:pt x="34" y="110"/>
                  </a:lnTo>
                  <a:lnTo>
                    <a:pt x="33" y="110"/>
                  </a:lnTo>
                  <a:lnTo>
                    <a:pt x="32" y="110"/>
                  </a:lnTo>
                  <a:lnTo>
                    <a:pt x="30" y="110"/>
                  </a:lnTo>
                  <a:lnTo>
                    <a:pt x="29" y="110"/>
                  </a:lnTo>
                  <a:lnTo>
                    <a:pt x="28" y="110"/>
                  </a:lnTo>
                  <a:lnTo>
                    <a:pt x="26" y="109"/>
                  </a:lnTo>
                  <a:lnTo>
                    <a:pt x="25" y="109"/>
                  </a:lnTo>
                  <a:lnTo>
                    <a:pt x="23" y="108"/>
                  </a:lnTo>
                  <a:lnTo>
                    <a:pt x="21" y="107"/>
                  </a:lnTo>
                  <a:lnTo>
                    <a:pt x="19" y="106"/>
                  </a:lnTo>
                  <a:lnTo>
                    <a:pt x="18" y="105"/>
                  </a:lnTo>
                  <a:lnTo>
                    <a:pt x="16" y="104"/>
                  </a:lnTo>
                  <a:lnTo>
                    <a:pt x="14" y="103"/>
                  </a:lnTo>
                  <a:lnTo>
                    <a:pt x="12" y="102"/>
                  </a:lnTo>
                  <a:lnTo>
                    <a:pt x="11" y="101"/>
                  </a:lnTo>
                  <a:lnTo>
                    <a:pt x="10" y="100"/>
                  </a:lnTo>
                  <a:lnTo>
                    <a:pt x="9" y="100"/>
                  </a:lnTo>
                  <a:lnTo>
                    <a:pt x="9" y="99"/>
                  </a:lnTo>
                  <a:lnTo>
                    <a:pt x="9" y="98"/>
                  </a:lnTo>
                  <a:lnTo>
                    <a:pt x="9" y="97"/>
                  </a:lnTo>
                  <a:lnTo>
                    <a:pt x="10" y="97"/>
                  </a:lnTo>
                  <a:lnTo>
                    <a:pt x="10" y="96"/>
                  </a:lnTo>
                  <a:lnTo>
                    <a:pt x="11" y="95"/>
                  </a:lnTo>
                  <a:lnTo>
                    <a:pt x="11" y="94"/>
                  </a:lnTo>
                  <a:lnTo>
                    <a:pt x="12" y="94"/>
                  </a:lnTo>
                  <a:lnTo>
                    <a:pt x="12" y="93"/>
                  </a:lnTo>
                  <a:lnTo>
                    <a:pt x="13" y="92"/>
                  </a:lnTo>
                  <a:lnTo>
                    <a:pt x="14" y="92"/>
                  </a:lnTo>
                  <a:lnTo>
                    <a:pt x="14" y="91"/>
                  </a:lnTo>
                  <a:lnTo>
                    <a:pt x="14" y="90"/>
                  </a:lnTo>
                  <a:lnTo>
                    <a:pt x="15" y="90"/>
                  </a:lnTo>
                  <a:lnTo>
                    <a:pt x="15" y="89"/>
                  </a:lnTo>
                  <a:lnTo>
                    <a:pt x="16" y="89"/>
                  </a:lnTo>
                  <a:lnTo>
                    <a:pt x="16" y="88"/>
                  </a:lnTo>
                  <a:lnTo>
                    <a:pt x="18" y="87"/>
                  </a:lnTo>
                  <a:lnTo>
                    <a:pt x="20" y="85"/>
                  </a:lnTo>
                  <a:lnTo>
                    <a:pt x="23" y="82"/>
                  </a:lnTo>
                  <a:lnTo>
                    <a:pt x="26" y="79"/>
                  </a:lnTo>
                  <a:lnTo>
                    <a:pt x="30" y="75"/>
                  </a:lnTo>
                  <a:lnTo>
                    <a:pt x="35" y="71"/>
                  </a:lnTo>
                  <a:lnTo>
                    <a:pt x="39" y="66"/>
                  </a:lnTo>
                  <a:lnTo>
                    <a:pt x="43" y="62"/>
                  </a:lnTo>
                  <a:lnTo>
                    <a:pt x="46" y="59"/>
                  </a:lnTo>
                  <a:lnTo>
                    <a:pt x="48" y="57"/>
                  </a:lnTo>
                  <a:lnTo>
                    <a:pt x="50" y="55"/>
                  </a:lnTo>
                  <a:lnTo>
                    <a:pt x="51" y="53"/>
                  </a:lnTo>
                  <a:lnTo>
                    <a:pt x="52" y="52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12" name="Freeform 161"/>
            <p:cNvSpPr>
              <a:spLocks/>
            </p:cNvSpPr>
            <p:nvPr/>
          </p:nvSpPr>
          <p:spPr bwMode="auto">
            <a:xfrm>
              <a:off x="4206" y="2836"/>
              <a:ext cx="45" cy="53"/>
            </a:xfrm>
            <a:custGeom>
              <a:avLst/>
              <a:gdLst>
                <a:gd name="T0" fmla="*/ 0 w 45"/>
                <a:gd name="T1" fmla="*/ 52 h 53"/>
                <a:gd name="T2" fmla="*/ 44 w 45"/>
                <a:gd name="T3" fmla="*/ 0 h 53"/>
                <a:gd name="T4" fmla="*/ 0 60000 65536"/>
                <a:gd name="T5" fmla="*/ 0 60000 65536"/>
                <a:gd name="T6" fmla="*/ 0 w 45"/>
                <a:gd name="T7" fmla="*/ 0 h 53"/>
                <a:gd name="T8" fmla="*/ 45 w 45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" h="53">
                  <a:moveTo>
                    <a:pt x="0" y="52"/>
                  </a:moveTo>
                  <a:lnTo>
                    <a:pt x="44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1087" name="Group 162"/>
          <p:cNvGrpSpPr>
            <a:grpSpLocks/>
          </p:cNvGrpSpPr>
          <p:nvPr/>
        </p:nvGrpSpPr>
        <p:grpSpPr bwMode="auto">
          <a:xfrm>
            <a:off x="7013575" y="4502150"/>
            <a:ext cx="147638" cy="176213"/>
            <a:chOff x="4418" y="2836"/>
            <a:chExt cx="93" cy="111"/>
          </a:xfrm>
        </p:grpSpPr>
        <p:sp>
          <p:nvSpPr>
            <p:cNvPr id="41109" name="Freeform 163"/>
            <p:cNvSpPr>
              <a:spLocks/>
            </p:cNvSpPr>
            <p:nvPr/>
          </p:nvSpPr>
          <p:spPr bwMode="auto">
            <a:xfrm>
              <a:off x="4418" y="2836"/>
              <a:ext cx="71" cy="111"/>
            </a:xfrm>
            <a:custGeom>
              <a:avLst/>
              <a:gdLst>
                <a:gd name="T0" fmla="*/ 0 w 71"/>
                <a:gd name="T1" fmla="*/ 0 h 111"/>
                <a:gd name="T2" fmla="*/ 0 w 71"/>
                <a:gd name="T3" fmla="*/ 0 h 111"/>
                <a:gd name="T4" fmla="*/ 8 w 71"/>
                <a:gd name="T5" fmla="*/ 9 h 111"/>
                <a:gd name="T6" fmla="*/ 19 w 71"/>
                <a:gd name="T7" fmla="*/ 24 h 111"/>
                <a:gd name="T8" fmla="*/ 45 w 71"/>
                <a:gd name="T9" fmla="*/ 57 h 111"/>
                <a:gd name="T10" fmla="*/ 64 w 71"/>
                <a:gd name="T11" fmla="*/ 84 h 111"/>
                <a:gd name="T12" fmla="*/ 70 w 71"/>
                <a:gd name="T13" fmla="*/ 95 h 111"/>
                <a:gd name="T14" fmla="*/ 68 w 71"/>
                <a:gd name="T15" fmla="*/ 102 h 111"/>
                <a:gd name="T16" fmla="*/ 65 w 71"/>
                <a:gd name="T17" fmla="*/ 106 h 111"/>
                <a:gd name="T18" fmla="*/ 64 w 71"/>
                <a:gd name="T19" fmla="*/ 108 h 111"/>
                <a:gd name="T20" fmla="*/ 62 w 71"/>
                <a:gd name="T21" fmla="*/ 108 h 111"/>
                <a:gd name="T22" fmla="*/ 61 w 71"/>
                <a:gd name="T23" fmla="*/ 108 h 111"/>
                <a:gd name="T24" fmla="*/ 61 w 71"/>
                <a:gd name="T25" fmla="*/ 108 h 111"/>
                <a:gd name="T26" fmla="*/ 60 w 71"/>
                <a:gd name="T27" fmla="*/ 108 h 111"/>
                <a:gd name="T28" fmla="*/ 58 w 71"/>
                <a:gd name="T29" fmla="*/ 109 h 111"/>
                <a:gd name="T30" fmla="*/ 56 w 71"/>
                <a:gd name="T31" fmla="*/ 110 h 111"/>
                <a:gd name="T32" fmla="*/ 51 w 71"/>
                <a:gd name="T33" fmla="*/ 110 h 111"/>
                <a:gd name="T34" fmla="*/ 47 w 71"/>
                <a:gd name="T35" fmla="*/ 110 h 111"/>
                <a:gd name="T36" fmla="*/ 45 w 71"/>
                <a:gd name="T37" fmla="*/ 110 h 111"/>
                <a:gd name="T38" fmla="*/ 43 w 71"/>
                <a:gd name="T39" fmla="*/ 110 h 111"/>
                <a:gd name="T40" fmla="*/ 41 w 71"/>
                <a:gd name="T41" fmla="*/ 110 h 111"/>
                <a:gd name="T42" fmla="*/ 40 w 71"/>
                <a:gd name="T43" fmla="*/ 110 h 111"/>
                <a:gd name="T44" fmla="*/ 38 w 71"/>
                <a:gd name="T45" fmla="*/ 110 h 111"/>
                <a:gd name="T46" fmla="*/ 36 w 71"/>
                <a:gd name="T47" fmla="*/ 110 h 111"/>
                <a:gd name="T48" fmla="*/ 33 w 71"/>
                <a:gd name="T49" fmla="*/ 110 h 111"/>
                <a:gd name="T50" fmla="*/ 30 w 71"/>
                <a:gd name="T51" fmla="*/ 110 h 111"/>
                <a:gd name="T52" fmla="*/ 25 w 71"/>
                <a:gd name="T53" fmla="*/ 109 h 111"/>
                <a:gd name="T54" fmla="*/ 22 w 71"/>
                <a:gd name="T55" fmla="*/ 107 h 111"/>
                <a:gd name="T56" fmla="*/ 16 w 71"/>
                <a:gd name="T57" fmla="*/ 104 h 111"/>
                <a:gd name="T58" fmla="*/ 12 w 71"/>
                <a:gd name="T59" fmla="*/ 101 h 111"/>
                <a:gd name="T60" fmla="*/ 10 w 71"/>
                <a:gd name="T61" fmla="*/ 100 h 111"/>
                <a:gd name="T62" fmla="*/ 9 w 71"/>
                <a:gd name="T63" fmla="*/ 98 h 111"/>
                <a:gd name="T64" fmla="*/ 10 w 71"/>
                <a:gd name="T65" fmla="*/ 97 h 111"/>
                <a:gd name="T66" fmla="*/ 11 w 71"/>
                <a:gd name="T67" fmla="*/ 95 h 111"/>
                <a:gd name="T68" fmla="*/ 13 w 71"/>
                <a:gd name="T69" fmla="*/ 93 h 111"/>
                <a:gd name="T70" fmla="*/ 15 w 71"/>
                <a:gd name="T71" fmla="*/ 91 h 111"/>
                <a:gd name="T72" fmla="*/ 16 w 71"/>
                <a:gd name="T73" fmla="*/ 90 h 111"/>
                <a:gd name="T74" fmla="*/ 16 w 71"/>
                <a:gd name="T75" fmla="*/ 89 h 111"/>
                <a:gd name="T76" fmla="*/ 21 w 71"/>
                <a:gd name="T77" fmla="*/ 85 h 111"/>
                <a:gd name="T78" fmla="*/ 27 w 71"/>
                <a:gd name="T79" fmla="*/ 79 h 111"/>
                <a:gd name="T80" fmla="*/ 40 w 71"/>
                <a:gd name="T81" fmla="*/ 66 h 111"/>
                <a:gd name="T82" fmla="*/ 49 w 71"/>
                <a:gd name="T83" fmla="*/ 57 h 111"/>
                <a:gd name="T84" fmla="*/ 52 w 71"/>
                <a:gd name="T85" fmla="*/ 53 h 111"/>
                <a:gd name="T86" fmla="*/ 52 w 71"/>
                <a:gd name="T87" fmla="*/ 52 h 111"/>
                <a:gd name="T88" fmla="*/ 52 w 71"/>
                <a:gd name="T89" fmla="*/ 52 h 1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1"/>
                <a:gd name="T136" fmla="*/ 0 h 111"/>
                <a:gd name="T137" fmla="*/ 71 w 71"/>
                <a:gd name="T138" fmla="*/ 111 h 1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1" h="111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4" y="4"/>
                  </a:lnTo>
                  <a:lnTo>
                    <a:pt x="8" y="9"/>
                  </a:lnTo>
                  <a:lnTo>
                    <a:pt x="13" y="16"/>
                  </a:lnTo>
                  <a:lnTo>
                    <a:pt x="19" y="24"/>
                  </a:lnTo>
                  <a:lnTo>
                    <a:pt x="27" y="34"/>
                  </a:lnTo>
                  <a:lnTo>
                    <a:pt x="36" y="46"/>
                  </a:lnTo>
                  <a:lnTo>
                    <a:pt x="45" y="57"/>
                  </a:lnTo>
                  <a:lnTo>
                    <a:pt x="53" y="68"/>
                  </a:lnTo>
                  <a:lnTo>
                    <a:pt x="59" y="76"/>
                  </a:lnTo>
                  <a:lnTo>
                    <a:pt x="64" y="84"/>
                  </a:lnTo>
                  <a:lnTo>
                    <a:pt x="68" y="90"/>
                  </a:lnTo>
                  <a:lnTo>
                    <a:pt x="70" y="95"/>
                  </a:lnTo>
                  <a:lnTo>
                    <a:pt x="70" y="98"/>
                  </a:lnTo>
                  <a:lnTo>
                    <a:pt x="69" y="100"/>
                  </a:lnTo>
                  <a:lnTo>
                    <a:pt x="68" y="102"/>
                  </a:lnTo>
                  <a:lnTo>
                    <a:pt x="67" y="104"/>
                  </a:lnTo>
                  <a:lnTo>
                    <a:pt x="66" y="105"/>
                  </a:lnTo>
                  <a:lnTo>
                    <a:pt x="65" y="106"/>
                  </a:lnTo>
                  <a:lnTo>
                    <a:pt x="64" y="107"/>
                  </a:lnTo>
                  <a:lnTo>
                    <a:pt x="64" y="108"/>
                  </a:lnTo>
                  <a:lnTo>
                    <a:pt x="63" y="108"/>
                  </a:lnTo>
                  <a:lnTo>
                    <a:pt x="62" y="108"/>
                  </a:lnTo>
                  <a:lnTo>
                    <a:pt x="61" y="108"/>
                  </a:lnTo>
                  <a:lnTo>
                    <a:pt x="60" y="108"/>
                  </a:lnTo>
                  <a:lnTo>
                    <a:pt x="60" y="109"/>
                  </a:lnTo>
                  <a:lnTo>
                    <a:pt x="59" y="109"/>
                  </a:lnTo>
                  <a:lnTo>
                    <a:pt x="58" y="109"/>
                  </a:lnTo>
                  <a:lnTo>
                    <a:pt x="57" y="109"/>
                  </a:lnTo>
                  <a:lnTo>
                    <a:pt x="56" y="110"/>
                  </a:lnTo>
                  <a:lnTo>
                    <a:pt x="54" y="110"/>
                  </a:lnTo>
                  <a:lnTo>
                    <a:pt x="52" y="110"/>
                  </a:lnTo>
                  <a:lnTo>
                    <a:pt x="51" y="110"/>
                  </a:lnTo>
                  <a:lnTo>
                    <a:pt x="50" y="110"/>
                  </a:lnTo>
                  <a:lnTo>
                    <a:pt x="48" y="110"/>
                  </a:lnTo>
                  <a:lnTo>
                    <a:pt x="47" y="110"/>
                  </a:lnTo>
                  <a:lnTo>
                    <a:pt x="46" y="110"/>
                  </a:lnTo>
                  <a:lnTo>
                    <a:pt x="45" y="110"/>
                  </a:lnTo>
                  <a:lnTo>
                    <a:pt x="44" y="110"/>
                  </a:lnTo>
                  <a:lnTo>
                    <a:pt x="43" y="110"/>
                  </a:lnTo>
                  <a:lnTo>
                    <a:pt x="42" y="110"/>
                  </a:lnTo>
                  <a:lnTo>
                    <a:pt x="41" y="110"/>
                  </a:lnTo>
                  <a:lnTo>
                    <a:pt x="40" y="110"/>
                  </a:lnTo>
                  <a:lnTo>
                    <a:pt x="39" y="110"/>
                  </a:lnTo>
                  <a:lnTo>
                    <a:pt x="38" y="110"/>
                  </a:lnTo>
                  <a:lnTo>
                    <a:pt x="37" y="110"/>
                  </a:lnTo>
                  <a:lnTo>
                    <a:pt x="36" y="110"/>
                  </a:lnTo>
                  <a:lnTo>
                    <a:pt x="35" y="110"/>
                  </a:lnTo>
                  <a:lnTo>
                    <a:pt x="33" y="110"/>
                  </a:lnTo>
                  <a:lnTo>
                    <a:pt x="32" y="110"/>
                  </a:lnTo>
                  <a:lnTo>
                    <a:pt x="31" y="110"/>
                  </a:lnTo>
                  <a:lnTo>
                    <a:pt x="30" y="110"/>
                  </a:lnTo>
                  <a:lnTo>
                    <a:pt x="28" y="110"/>
                  </a:lnTo>
                  <a:lnTo>
                    <a:pt x="27" y="109"/>
                  </a:lnTo>
                  <a:lnTo>
                    <a:pt x="25" y="109"/>
                  </a:lnTo>
                  <a:lnTo>
                    <a:pt x="24" y="108"/>
                  </a:lnTo>
                  <a:lnTo>
                    <a:pt x="22" y="107"/>
                  </a:lnTo>
                  <a:lnTo>
                    <a:pt x="20" y="106"/>
                  </a:lnTo>
                  <a:lnTo>
                    <a:pt x="18" y="105"/>
                  </a:lnTo>
                  <a:lnTo>
                    <a:pt x="16" y="104"/>
                  </a:lnTo>
                  <a:lnTo>
                    <a:pt x="14" y="103"/>
                  </a:lnTo>
                  <a:lnTo>
                    <a:pt x="13" y="102"/>
                  </a:lnTo>
                  <a:lnTo>
                    <a:pt x="12" y="101"/>
                  </a:lnTo>
                  <a:lnTo>
                    <a:pt x="10" y="100"/>
                  </a:lnTo>
                  <a:lnTo>
                    <a:pt x="9" y="99"/>
                  </a:lnTo>
                  <a:lnTo>
                    <a:pt x="9" y="98"/>
                  </a:lnTo>
                  <a:lnTo>
                    <a:pt x="10" y="98"/>
                  </a:lnTo>
                  <a:lnTo>
                    <a:pt x="10" y="97"/>
                  </a:lnTo>
                  <a:lnTo>
                    <a:pt x="11" y="96"/>
                  </a:lnTo>
                  <a:lnTo>
                    <a:pt x="11" y="95"/>
                  </a:lnTo>
                  <a:lnTo>
                    <a:pt x="12" y="94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1"/>
                  </a:lnTo>
                  <a:lnTo>
                    <a:pt x="15" y="90"/>
                  </a:lnTo>
                  <a:lnTo>
                    <a:pt x="16" y="90"/>
                  </a:lnTo>
                  <a:lnTo>
                    <a:pt x="16" y="89"/>
                  </a:lnTo>
                  <a:lnTo>
                    <a:pt x="17" y="88"/>
                  </a:lnTo>
                  <a:lnTo>
                    <a:pt x="19" y="87"/>
                  </a:lnTo>
                  <a:lnTo>
                    <a:pt x="21" y="85"/>
                  </a:lnTo>
                  <a:lnTo>
                    <a:pt x="24" y="82"/>
                  </a:lnTo>
                  <a:lnTo>
                    <a:pt x="27" y="79"/>
                  </a:lnTo>
                  <a:lnTo>
                    <a:pt x="31" y="75"/>
                  </a:lnTo>
                  <a:lnTo>
                    <a:pt x="35" y="71"/>
                  </a:lnTo>
                  <a:lnTo>
                    <a:pt x="40" y="66"/>
                  </a:lnTo>
                  <a:lnTo>
                    <a:pt x="44" y="62"/>
                  </a:lnTo>
                  <a:lnTo>
                    <a:pt x="47" y="59"/>
                  </a:lnTo>
                  <a:lnTo>
                    <a:pt x="49" y="57"/>
                  </a:lnTo>
                  <a:lnTo>
                    <a:pt x="51" y="55"/>
                  </a:lnTo>
                  <a:lnTo>
                    <a:pt x="52" y="53"/>
                  </a:lnTo>
                  <a:lnTo>
                    <a:pt x="52" y="52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10" name="Freeform 164"/>
            <p:cNvSpPr>
              <a:spLocks/>
            </p:cNvSpPr>
            <p:nvPr/>
          </p:nvSpPr>
          <p:spPr bwMode="auto">
            <a:xfrm>
              <a:off x="4467" y="2836"/>
              <a:ext cx="44" cy="53"/>
            </a:xfrm>
            <a:custGeom>
              <a:avLst/>
              <a:gdLst>
                <a:gd name="T0" fmla="*/ 0 w 44"/>
                <a:gd name="T1" fmla="*/ 52 h 53"/>
                <a:gd name="T2" fmla="*/ 43 w 44"/>
                <a:gd name="T3" fmla="*/ 0 h 53"/>
                <a:gd name="T4" fmla="*/ 0 60000 65536"/>
                <a:gd name="T5" fmla="*/ 0 60000 65536"/>
                <a:gd name="T6" fmla="*/ 0 w 44"/>
                <a:gd name="T7" fmla="*/ 0 h 53"/>
                <a:gd name="T8" fmla="*/ 44 w 44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" h="53">
                  <a:moveTo>
                    <a:pt x="0" y="52"/>
                  </a:moveTo>
                  <a:lnTo>
                    <a:pt x="43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1088" name="Freeform 165"/>
          <p:cNvSpPr>
            <a:spLocks/>
          </p:cNvSpPr>
          <p:nvPr/>
        </p:nvSpPr>
        <p:spPr bwMode="auto">
          <a:xfrm>
            <a:off x="7486650" y="4522788"/>
            <a:ext cx="120650" cy="142875"/>
          </a:xfrm>
          <a:custGeom>
            <a:avLst/>
            <a:gdLst>
              <a:gd name="T0" fmla="*/ 2147483647 w 76"/>
              <a:gd name="T1" fmla="*/ 2147483647 h 90"/>
              <a:gd name="T2" fmla="*/ 2147483647 w 76"/>
              <a:gd name="T3" fmla="*/ 2147483647 h 90"/>
              <a:gd name="T4" fmla="*/ 2147483647 w 76"/>
              <a:gd name="T5" fmla="*/ 2147483647 h 90"/>
              <a:gd name="T6" fmla="*/ 2147483647 w 76"/>
              <a:gd name="T7" fmla="*/ 2147483647 h 90"/>
              <a:gd name="T8" fmla="*/ 2147483647 w 76"/>
              <a:gd name="T9" fmla="*/ 2147483647 h 90"/>
              <a:gd name="T10" fmla="*/ 2147483647 w 76"/>
              <a:gd name="T11" fmla="*/ 2147483647 h 90"/>
              <a:gd name="T12" fmla="*/ 2147483647 w 76"/>
              <a:gd name="T13" fmla="*/ 2147483647 h 90"/>
              <a:gd name="T14" fmla="*/ 2147483647 w 76"/>
              <a:gd name="T15" fmla="*/ 0 h 90"/>
              <a:gd name="T16" fmla="*/ 2147483647 w 76"/>
              <a:gd name="T17" fmla="*/ 2147483647 h 90"/>
              <a:gd name="T18" fmla="*/ 2147483647 w 76"/>
              <a:gd name="T19" fmla="*/ 2147483647 h 90"/>
              <a:gd name="T20" fmla="*/ 2147483647 w 76"/>
              <a:gd name="T21" fmla="*/ 2147483647 h 90"/>
              <a:gd name="T22" fmla="*/ 2147483647 w 76"/>
              <a:gd name="T23" fmla="*/ 2147483647 h 90"/>
              <a:gd name="T24" fmla="*/ 2147483647 w 76"/>
              <a:gd name="T25" fmla="*/ 2147483647 h 90"/>
              <a:gd name="T26" fmla="*/ 2147483647 w 76"/>
              <a:gd name="T27" fmla="*/ 2147483647 h 90"/>
              <a:gd name="T28" fmla="*/ 0 w 76"/>
              <a:gd name="T29" fmla="*/ 2147483647 h 90"/>
              <a:gd name="T30" fmla="*/ 0 w 76"/>
              <a:gd name="T31" fmla="*/ 2147483647 h 90"/>
              <a:gd name="T32" fmla="*/ 0 w 76"/>
              <a:gd name="T33" fmla="*/ 2147483647 h 90"/>
              <a:gd name="T34" fmla="*/ 0 w 76"/>
              <a:gd name="T35" fmla="*/ 2147483647 h 90"/>
              <a:gd name="T36" fmla="*/ 2147483647 w 76"/>
              <a:gd name="T37" fmla="*/ 2147483647 h 90"/>
              <a:gd name="T38" fmla="*/ 2147483647 w 76"/>
              <a:gd name="T39" fmla="*/ 2147483647 h 90"/>
              <a:gd name="T40" fmla="*/ 2147483647 w 76"/>
              <a:gd name="T41" fmla="*/ 2147483647 h 90"/>
              <a:gd name="T42" fmla="*/ 2147483647 w 76"/>
              <a:gd name="T43" fmla="*/ 2147483647 h 90"/>
              <a:gd name="T44" fmla="*/ 2147483647 w 76"/>
              <a:gd name="T45" fmla="*/ 2147483647 h 90"/>
              <a:gd name="T46" fmla="*/ 2147483647 w 76"/>
              <a:gd name="T47" fmla="*/ 2147483647 h 90"/>
              <a:gd name="T48" fmla="*/ 2147483647 w 76"/>
              <a:gd name="T49" fmla="*/ 2147483647 h 90"/>
              <a:gd name="T50" fmla="*/ 2147483647 w 76"/>
              <a:gd name="T51" fmla="*/ 2147483647 h 90"/>
              <a:gd name="T52" fmla="*/ 2147483647 w 76"/>
              <a:gd name="T53" fmla="*/ 2147483647 h 90"/>
              <a:gd name="T54" fmla="*/ 2147483647 w 76"/>
              <a:gd name="T55" fmla="*/ 2147483647 h 90"/>
              <a:gd name="T56" fmla="*/ 2147483647 w 76"/>
              <a:gd name="T57" fmla="*/ 2147483647 h 90"/>
              <a:gd name="T58" fmla="*/ 2147483647 w 76"/>
              <a:gd name="T59" fmla="*/ 2147483647 h 90"/>
              <a:gd name="T60" fmla="*/ 2147483647 w 76"/>
              <a:gd name="T61" fmla="*/ 2147483647 h 90"/>
              <a:gd name="T62" fmla="*/ 2147483647 w 76"/>
              <a:gd name="T63" fmla="*/ 2147483647 h 90"/>
              <a:gd name="T64" fmla="*/ 2147483647 w 76"/>
              <a:gd name="T65" fmla="*/ 2147483647 h 90"/>
              <a:gd name="T66" fmla="*/ 2147483647 w 76"/>
              <a:gd name="T67" fmla="*/ 2147483647 h 90"/>
              <a:gd name="T68" fmla="*/ 2147483647 w 76"/>
              <a:gd name="T69" fmla="*/ 2147483647 h 90"/>
              <a:gd name="T70" fmla="*/ 2147483647 w 76"/>
              <a:gd name="T71" fmla="*/ 2147483647 h 90"/>
              <a:gd name="T72" fmla="*/ 2147483647 w 76"/>
              <a:gd name="T73" fmla="*/ 2147483647 h 90"/>
              <a:gd name="T74" fmla="*/ 2147483647 w 76"/>
              <a:gd name="T75" fmla="*/ 2147483647 h 90"/>
              <a:gd name="T76" fmla="*/ 2147483647 w 76"/>
              <a:gd name="T77" fmla="*/ 2147483647 h 90"/>
              <a:gd name="T78" fmla="*/ 2147483647 w 76"/>
              <a:gd name="T79" fmla="*/ 2147483647 h 90"/>
              <a:gd name="T80" fmla="*/ 2147483647 w 76"/>
              <a:gd name="T81" fmla="*/ 2147483647 h 90"/>
              <a:gd name="T82" fmla="*/ 2147483647 w 76"/>
              <a:gd name="T83" fmla="*/ 2147483647 h 90"/>
              <a:gd name="T84" fmla="*/ 2147483647 w 76"/>
              <a:gd name="T85" fmla="*/ 2147483647 h 90"/>
              <a:gd name="T86" fmla="*/ 2147483647 w 76"/>
              <a:gd name="T87" fmla="*/ 2147483647 h 90"/>
              <a:gd name="T88" fmla="*/ 2147483647 w 76"/>
              <a:gd name="T89" fmla="*/ 2147483647 h 90"/>
              <a:gd name="T90" fmla="*/ 2147483647 w 76"/>
              <a:gd name="T91" fmla="*/ 2147483647 h 90"/>
              <a:gd name="T92" fmla="*/ 2147483647 w 76"/>
              <a:gd name="T93" fmla="*/ 2147483647 h 90"/>
              <a:gd name="T94" fmla="*/ 2147483647 w 76"/>
              <a:gd name="T95" fmla="*/ 2147483647 h 90"/>
              <a:gd name="T96" fmla="*/ 2147483647 w 76"/>
              <a:gd name="T97" fmla="*/ 2147483647 h 90"/>
              <a:gd name="T98" fmla="*/ 2147483647 w 76"/>
              <a:gd name="T99" fmla="*/ 2147483647 h 90"/>
              <a:gd name="T100" fmla="*/ 2147483647 w 76"/>
              <a:gd name="T101" fmla="*/ 2147483647 h 90"/>
              <a:gd name="T102" fmla="*/ 2147483647 w 76"/>
              <a:gd name="T103" fmla="*/ 2147483647 h 90"/>
              <a:gd name="T104" fmla="*/ 2147483647 w 76"/>
              <a:gd name="T105" fmla="*/ 2147483647 h 90"/>
              <a:gd name="T106" fmla="*/ 2147483647 w 76"/>
              <a:gd name="T107" fmla="*/ 2147483647 h 9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6"/>
              <a:gd name="T163" fmla="*/ 0 h 90"/>
              <a:gd name="T164" fmla="*/ 76 w 76"/>
              <a:gd name="T165" fmla="*/ 90 h 9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6" h="90">
                <a:moveTo>
                  <a:pt x="75" y="15"/>
                </a:moveTo>
                <a:lnTo>
                  <a:pt x="75" y="15"/>
                </a:lnTo>
                <a:lnTo>
                  <a:pt x="74" y="15"/>
                </a:lnTo>
                <a:lnTo>
                  <a:pt x="74" y="14"/>
                </a:lnTo>
                <a:lnTo>
                  <a:pt x="72" y="13"/>
                </a:lnTo>
                <a:lnTo>
                  <a:pt x="69" y="12"/>
                </a:lnTo>
                <a:lnTo>
                  <a:pt x="66" y="11"/>
                </a:lnTo>
                <a:lnTo>
                  <a:pt x="63" y="9"/>
                </a:lnTo>
                <a:lnTo>
                  <a:pt x="59" y="8"/>
                </a:lnTo>
                <a:lnTo>
                  <a:pt x="54" y="6"/>
                </a:lnTo>
                <a:lnTo>
                  <a:pt x="50" y="4"/>
                </a:lnTo>
                <a:lnTo>
                  <a:pt x="47" y="3"/>
                </a:lnTo>
                <a:lnTo>
                  <a:pt x="44" y="2"/>
                </a:lnTo>
                <a:lnTo>
                  <a:pt x="41" y="1"/>
                </a:lnTo>
                <a:lnTo>
                  <a:pt x="38" y="1"/>
                </a:lnTo>
                <a:lnTo>
                  <a:pt x="36" y="0"/>
                </a:lnTo>
                <a:lnTo>
                  <a:pt x="34" y="0"/>
                </a:lnTo>
                <a:lnTo>
                  <a:pt x="32" y="0"/>
                </a:lnTo>
                <a:lnTo>
                  <a:pt x="30" y="0"/>
                </a:lnTo>
                <a:lnTo>
                  <a:pt x="28" y="0"/>
                </a:lnTo>
                <a:lnTo>
                  <a:pt x="26" y="1"/>
                </a:lnTo>
                <a:lnTo>
                  <a:pt x="23" y="1"/>
                </a:lnTo>
                <a:lnTo>
                  <a:pt x="20" y="1"/>
                </a:lnTo>
                <a:lnTo>
                  <a:pt x="18" y="1"/>
                </a:lnTo>
                <a:lnTo>
                  <a:pt x="15" y="1"/>
                </a:lnTo>
                <a:lnTo>
                  <a:pt x="12" y="2"/>
                </a:lnTo>
                <a:lnTo>
                  <a:pt x="10" y="2"/>
                </a:lnTo>
                <a:lnTo>
                  <a:pt x="8" y="3"/>
                </a:lnTo>
                <a:lnTo>
                  <a:pt x="6" y="4"/>
                </a:lnTo>
                <a:lnTo>
                  <a:pt x="4" y="6"/>
                </a:lnTo>
                <a:lnTo>
                  <a:pt x="3" y="8"/>
                </a:lnTo>
                <a:lnTo>
                  <a:pt x="2" y="10"/>
                </a:lnTo>
                <a:lnTo>
                  <a:pt x="2" y="12"/>
                </a:lnTo>
                <a:lnTo>
                  <a:pt x="1" y="15"/>
                </a:lnTo>
                <a:lnTo>
                  <a:pt x="1" y="17"/>
                </a:lnTo>
                <a:lnTo>
                  <a:pt x="0" y="19"/>
                </a:lnTo>
                <a:lnTo>
                  <a:pt x="0" y="21"/>
                </a:lnTo>
                <a:lnTo>
                  <a:pt x="0" y="23"/>
                </a:lnTo>
                <a:lnTo>
                  <a:pt x="0" y="24"/>
                </a:lnTo>
                <a:lnTo>
                  <a:pt x="0" y="25"/>
                </a:lnTo>
                <a:lnTo>
                  <a:pt x="0" y="27"/>
                </a:lnTo>
                <a:lnTo>
                  <a:pt x="0" y="28"/>
                </a:lnTo>
                <a:lnTo>
                  <a:pt x="0" y="29"/>
                </a:lnTo>
                <a:lnTo>
                  <a:pt x="0" y="30"/>
                </a:lnTo>
                <a:lnTo>
                  <a:pt x="0" y="31"/>
                </a:lnTo>
                <a:lnTo>
                  <a:pt x="1" y="33"/>
                </a:lnTo>
                <a:lnTo>
                  <a:pt x="2" y="34"/>
                </a:lnTo>
                <a:lnTo>
                  <a:pt x="3" y="35"/>
                </a:lnTo>
                <a:lnTo>
                  <a:pt x="5" y="36"/>
                </a:lnTo>
                <a:lnTo>
                  <a:pt x="7" y="37"/>
                </a:lnTo>
                <a:lnTo>
                  <a:pt x="8" y="38"/>
                </a:lnTo>
                <a:lnTo>
                  <a:pt x="10" y="39"/>
                </a:lnTo>
                <a:lnTo>
                  <a:pt x="12" y="41"/>
                </a:lnTo>
                <a:lnTo>
                  <a:pt x="14" y="41"/>
                </a:lnTo>
                <a:lnTo>
                  <a:pt x="15" y="43"/>
                </a:lnTo>
                <a:lnTo>
                  <a:pt x="16" y="43"/>
                </a:lnTo>
                <a:lnTo>
                  <a:pt x="18" y="44"/>
                </a:lnTo>
                <a:lnTo>
                  <a:pt x="19" y="45"/>
                </a:lnTo>
                <a:lnTo>
                  <a:pt x="20" y="45"/>
                </a:lnTo>
                <a:lnTo>
                  <a:pt x="22" y="46"/>
                </a:lnTo>
                <a:lnTo>
                  <a:pt x="23" y="47"/>
                </a:lnTo>
                <a:lnTo>
                  <a:pt x="24" y="47"/>
                </a:lnTo>
                <a:lnTo>
                  <a:pt x="24" y="48"/>
                </a:lnTo>
                <a:lnTo>
                  <a:pt x="23" y="49"/>
                </a:lnTo>
                <a:lnTo>
                  <a:pt x="22" y="50"/>
                </a:lnTo>
                <a:lnTo>
                  <a:pt x="20" y="51"/>
                </a:lnTo>
                <a:lnTo>
                  <a:pt x="19" y="53"/>
                </a:lnTo>
                <a:lnTo>
                  <a:pt x="17" y="55"/>
                </a:lnTo>
                <a:lnTo>
                  <a:pt x="15" y="57"/>
                </a:lnTo>
                <a:lnTo>
                  <a:pt x="14" y="59"/>
                </a:lnTo>
                <a:lnTo>
                  <a:pt x="12" y="61"/>
                </a:lnTo>
                <a:lnTo>
                  <a:pt x="11" y="63"/>
                </a:lnTo>
                <a:lnTo>
                  <a:pt x="10" y="65"/>
                </a:lnTo>
                <a:lnTo>
                  <a:pt x="9" y="66"/>
                </a:lnTo>
                <a:lnTo>
                  <a:pt x="9" y="67"/>
                </a:lnTo>
                <a:lnTo>
                  <a:pt x="9" y="69"/>
                </a:lnTo>
                <a:lnTo>
                  <a:pt x="9" y="70"/>
                </a:lnTo>
                <a:lnTo>
                  <a:pt x="9" y="71"/>
                </a:lnTo>
                <a:lnTo>
                  <a:pt x="9" y="72"/>
                </a:lnTo>
                <a:lnTo>
                  <a:pt x="10" y="74"/>
                </a:lnTo>
                <a:lnTo>
                  <a:pt x="11" y="75"/>
                </a:lnTo>
                <a:lnTo>
                  <a:pt x="12" y="77"/>
                </a:lnTo>
                <a:lnTo>
                  <a:pt x="13" y="79"/>
                </a:lnTo>
                <a:lnTo>
                  <a:pt x="15" y="80"/>
                </a:lnTo>
                <a:lnTo>
                  <a:pt x="17" y="82"/>
                </a:lnTo>
                <a:lnTo>
                  <a:pt x="18" y="83"/>
                </a:lnTo>
                <a:lnTo>
                  <a:pt x="20" y="85"/>
                </a:lnTo>
                <a:lnTo>
                  <a:pt x="21" y="86"/>
                </a:lnTo>
                <a:lnTo>
                  <a:pt x="22" y="87"/>
                </a:lnTo>
                <a:lnTo>
                  <a:pt x="24" y="88"/>
                </a:lnTo>
                <a:lnTo>
                  <a:pt x="25" y="89"/>
                </a:lnTo>
                <a:lnTo>
                  <a:pt x="26" y="89"/>
                </a:lnTo>
                <a:lnTo>
                  <a:pt x="28" y="89"/>
                </a:lnTo>
                <a:lnTo>
                  <a:pt x="29" y="89"/>
                </a:lnTo>
                <a:lnTo>
                  <a:pt x="31" y="89"/>
                </a:lnTo>
                <a:lnTo>
                  <a:pt x="33" y="89"/>
                </a:lnTo>
                <a:lnTo>
                  <a:pt x="35" y="89"/>
                </a:lnTo>
                <a:lnTo>
                  <a:pt x="38" y="89"/>
                </a:lnTo>
                <a:lnTo>
                  <a:pt x="40" y="89"/>
                </a:lnTo>
                <a:lnTo>
                  <a:pt x="42" y="89"/>
                </a:lnTo>
                <a:lnTo>
                  <a:pt x="44" y="89"/>
                </a:lnTo>
                <a:lnTo>
                  <a:pt x="45" y="89"/>
                </a:lnTo>
                <a:lnTo>
                  <a:pt x="46" y="89"/>
                </a:lnTo>
                <a:lnTo>
                  <a:pt x="47" y="89"/>
                </a:lnTo>
                <a:lnTo>
                  <a:pt x="48" y="89"/>
                </a:lnTo>
                <a:lnTo>
                  <a:pt x="49" y="89"/>
                </a:lnTo>
                <a:lnTo>
                  <a:pt x="50" y="89"/>
                </a:lnTo>
                <a:lnTo>
                  <a:pt x="51" y="89"/>
                </a:lnTo>
                <a:lnTo>
                  <a:pt x="52" y="89"/>
                </a:lnTo>
                <a:lnTo>
                  <a:pt x="54" y="89"/>
                </a:lnTo>
                <a:lnTo>
                  <a:pt x="56" y="88"/>
                </a:lnTo>
                <a:lnTo>
                  <a:pt x="57" y="87"/>
                </a:lnTo>
                <a:lnTo>
                  <a:pt x="58" y="86"/>
                </a:lnTo>
                <a:lnTo>
                  <a:pt x="60" y="85"/>
                </a:lnTo>
                <a:lnTo>
                  <a:pt x="61" y="84"/>
                </a:lnTo>
                <a:lnTo>
                  <a:pt x="62" y="83"/>
                </a:lnTo>
                <a:lnTo>
                  <a:pt x="63" y="81"/>
                </a:lnTo>
                <a:lnTo>
                  <a:pt x="64" y="80"/>
                </a:lnTo>
                <a:lnTo>
                  <a:pt x="65" y="79"/>
                </a:lnTo>
                <a:lnTo>
                  <a:pt x="65" y="77"/>
                </a:lnTo>
                <a:lnTo>
                  <a:pt x="66" y="77"/>
                </a:lnTo>
                <a:lnTo>
                  <a:pt x="66" y="76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1089" name="Text Box 166"/>
          <p:cNvSpPr txBox="1">
            <a:spLocks noChangeArrowheads="1"/>
          </p:cNvSpPr>
          <p:nvPr/>
        </p:nvSpPr>
        <p:spPr bwMode="auto">
          <a:xfrm>
            <a:off x="5213350" y="41592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nehézlánc (H)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90" name="Text Box 167"/>
          <p:cNvSpPr txBox="1">
            <a:spLocks noChangeArrowheads="1"/>
          </p:cNvSpPr>
          <p:nvPr/>
        </p:nvSpPr>
        <p:spPr bwMode="auto">
          <a:xfrm>
            <a:off x="4832350" y="7794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könny</a:t>
            </a:r>
            <a:r>
              <a:rPr lang="hu-HU" sz="1900">
                <a:solidFill>
                  <a:schemeClr val="tx2"/>
                </a:solidFill>
                <a:latin typeface="Arial" pitchFamily="34" charset="0"/>
              </a:rPr>
              <a:t>ű</a:t>
            </a:r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lánc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91" name="Text Box 168"/>
          <p:cNvSpPr txBox="1">
            <a:spLocks noChangeArrowheads="1"/>
          </p:cNvSpPr>
          <p:nvPr/>
        </p:nvSpPr>
        <p:spPr bwMode="auto">
          <a:xfrm>
            <a:off x="4911725" y="25241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könny</a:t>
            </a:r>
            <a:r>
              <a:rPr lang="hu-HU" sz="1900">
                <a:solidFill>
                  <a:schemeClr val="tx2"/>
                </a:solidFill>
                <a:latin typeface="Arial" pitchFamily="34" charset="0"/>
              </a:rPr>
              <a:t>ű</a:t>
            </a:r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lánc</a:t>
            </a:r>
            <a:endParaRPr lang="en-US" sz="2400">
              <a:solidFill>
                <a:schemeClr val="tx2"/>
              </a:solidFill>
            </a:endParaRPr>
          </a:p>
        </p:txBody>
      </p:sp>
      <p:grpSp>
        <p:nvGrpSpPr>
          <p:cNvPr id="41092" name="Group 169"/>
          <p:cNvGrpSpPr>
            <a:grpSpLocks/>
          </p:cNvGrpSpPr>
          <p:nvPr/>
        </p:nvGrpSpPr>
        <p:grpSpPr bwMode="auto">
          <a:xfrm>
            <a:off x="3163888" y="615950"/>
            <a:ext cx="149225" cy="166688"/>
            <a:chOff x="1993" y="388"/>
            <a:chExt cx="94" cy="105"/>
          </a:xfrm>
        </p:grpSpPr>
        <p:sp>
          <p:nvSpPr>
            <p:cNvPr id="41107" name="Freeform 170"/>
            <p:cNvSpPr>
              <a:spLocks/>
            </p:cNvSpPr>
            <p:nvPr/>
          </p:nvSpPr>
          <p:spPr bwMode="auto">
            <a:xfrm>
              <a:off x="1993" y="388"/>
              <a:ext cx="94" cy="105"/>
            </a:xfrm>
            <a:custGeom>
              <a:avLst/>
              <a:gdLst>
                <a:gd name="T0" fmla="*/ 0 w 94"/>
                <a:gd name="T1" fmla="*/ 0 h 105"/>
                <a:gd name="T2" fmla="*/ 0 w 94"/>
                <a:gd name="T3" fmla="*/ 0 h 105"/>
                <a:gd name="T4" fmla="*/ 0 w 94"/>
                <a:gd name="T5" fmla="*/ 0 h 105"/>
                <a:gd name="T6" fmla="*/ 0 w 94"/>
                <a:gd name="T7" fmla="*/ 0 h 105"/>
                <a:gd name="T8" fmla="*/ 0 w 94"/>
                <a:gd name="T9" fmla="*/ 0 h 105"/>
                <a:gd name="T10" fmla="*/ 0 w 94"/>
                <a:gd name="T11" fmla="*/ 0 h 105"/>
                <a:gd name="T12" fmla="*/ 1 w 94"/>
                <a:gd name="T13" fmla="*/ 0 h 105"/>
                <a:gd name="T14" fmla="*/ 1 w 94"/>
                <a:gd name="T15" fmla="*/ 0 h 105"/>
                <a:gd name="T16" fmla="*/ 3 w 94"/>
                <a:gd name="T17" fmla="*/ 0 h 105"/>
                <a:gd name="T18" fmla="*/ 3 w 94"/>
                <a:gd name="T19" fmla="*/ 0 h 105"/>
                <a:gd name="T20" fmla="*/ 5 w 94"/>
                <a:gd name="T21" fmla="*/ 0 h 105"/>
                <a:gd name="T22" fmla="*/ 7 w 94"/>
                <a:gd name="T23" fmla="*/ 0 h 105"/>
                <a:gd name="T24" fmla="*/ 9 w 94"/>
                <a:gd name="T25" fmla="*/ 0 h 105"/>
                <a:gd name="T26" fmla="*/ 12 w 94"/>
                <a:gd name="T27" fmla="*/ 1 h 105"/>
                <a:gd name="T28" fmla="*/ 15 w 94"/>
                <a:gd name="T29" fmla="*/ 1 h 105"/>
                <a:gd name="T30" fmla="*/ 19 w 94"/>
                <a:gd name="T31" fmla="*/ 3 h 105"/>
                <a:gd name="T32" fmla="*/ 22 w 94"/>
                <a:gd name="T33" fmla="*/ 7 h 105"/>
                <a:gd name="T34" fmla="*/ 26 w 94"/>
                <a:gd name="T35" fmla="*/ 12 h 105"/>
                <a:gd name="T36" fmla="*/ 26 w 94"/>
                <a:gd name="T37" fmla="*/ 12 h 105"/>
                <a:gd name="T38" fmla="*/ 31 w 94"/>
                <a:gd name="T39" fmla="*/ 19 h 105"/>
                <a:gd name="T40" fmla="*/ 36 w 94"/>
                <a:gd name="T41" fmla="*/ 28 h 105"/>
                <a:gd name="T42" fmla="*/ 41 w 94"/>
                <a:gd name="T43" fmla="*/ 39 h 105"/>
                <a:gd name="T44" fmla="*/ 47 w 94"/>
                <a:gd name="T45" fmla="*/ 51 h 105"/>
                <a:gd name="T46" fmla="*/ 53 w 94"/>
                <a:gd name="T47" fmla="*/ 64 h 105"/>
                <a:gd name="T48" fmla="*/ 59 w 94"/>
                <a:gd name="T49" fmla="*/ 74 h 105"/>
                <a:gd name="T50" fmla="*/ 63 w 94"/>
                <a:gd name="T51" fmla="*/ 84 h 105"/>
                <a:gd name="T52" fmla="*/ 68 w 94"/>
                <a:gd name="T53" fmla="*/ 91 h 105"/>
                <a:gd name="T54" fmla="*/ 68 w 94"/>
                <a:gd name="T55" fmla="*/ 91 h 105"/>
                <a:gd name="T56" fmla="*/ 72 w 94"/>
                <a:gd name="T57" fmla="*/ 96 h 105"/>
                <a:gd name="T58" fmla="*/ 76 w 94"/>
                <a:gd name="T59" fmla="*/ 100 h 105"/>
                <a:gd name="T60" fmla="*/ 79 w 94"/>
                <a:gd name="T61" fmla="*/ 102 h 105"/>
                <a:gd name="T62" fmla="*/ 81 w 94"/>
                <a:gd name="T63" fmla="*/ 102 h 105"/>
                <a:gd name="T64" fmla="*/ 84 w 94"/>
                <a:gd name="T65" fmla="*/ 103 h 105"/>
                <a:gd name="T66" fmla="*/ 86 w 94"/>
                <a:gd name="T67" fmla="*/ 103 h 105"/>
                <a:gd name="T68" fmla="*/ 88 w 94"/>
                <a:gd name="T69" fmla="*/ 103 h 105"/>
                <a:gd name="T70" fmla="*/ 90 w 94"/>
                <a:gd name="T71" fmla="*/ 103 h 105"/>
                <a:gd name="T72" fmla="*/ 90 w 94"/>
                <a:gd name="T73" fmla="*/ 103 h 105"/>
                <a:gd name="T74" fmla="*/ 91 w 94"/>
                <a:gd name="T75" fmla="*/ 104 h 105"/>
                <a:gd name="T76" fmla="*/ 92 w 94"/>
                <a:gd name="T77" fmla="*/ 104 h 105"/>
                <a:gd name="T78" fmla="*/ 93 w 94"/>
                <a:gd name="T79" fmla="*/ 104 h 105"/>
                <a:gd name="T80" fmla="*/ 93 w 94"/>
                <a:gd name="T81" fmla="*/ 104 h 105"/>
                <a:gd name="T82" fmla="*/ 93 w 94"/>
                <a:gd name="T83" fmla="*/ 104 h 105"/>
                <a:gd name="T84" fmla="*/ 93 w 94"/>
                <a:gd name="T85" fmla="*/ 104 h 105"/>
                <a:gd name="T86" fmla="*/ 93 w 94"/>
                <a:gd name="T87" fmla="*/ 104 h 105"/>
                <a:gd name="T88" fmla="*/ 93 w 94"/>
                <a:gd name="T89" fmla="*/ 104 h 10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4"/>
                <a:gd name="T136" fmla="*/ 0 h 105"/>
                <a:gd name="T137" fmla="*/ 94 w 94"/>
                <a:gd name="T138" fmla="*/ 105 h 10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4" h="10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6" y="12"/>
                  </a:lnTo>
                  <a:lnTo>
                    <a:pt x="31" y="19"/>
                  </a:lnTo>
                  <a:lnTo>
                    <a:pt x="36" y="28"/>
                  </a:lnTo>
                  <a:lnTo>
                    <a:pt x="41" y="39"/>
                  </a:lnTo>
                  <a:lnTo>
                    <a:pt x="47" y="51"/>
                  </a:lnTo>
                  <a:lnTo>
                    <a:pt x="53" y="64"/>
                  </a:lnTo>
                  <a:lnTo>
                    <a:pt x="59" y="74"/>
                  </a:lnTo>
                  <a:lnTo>
                    <a:pt x="63" y="84"/>
                  </a:lnTo>
                  <a:lnTo>
                    <a:pt x="68" y="91"/>
                  </a:lnTo>
                  <a:lnTo>
                    <a:pt x="72" y="96"/>
                  </a:lnTo>
                  <a:lnTo>
                    <a:pt x="76" y="100"/>
                  </a:lnTo>
                  <a:lnTo>
                    <a:pt x="79" y="102"/>
                  </a:lnTo>
                  <a:lnTo>
                    <a:pt x="81" y="102"/>
                  </a:lnTo>
                  <a:lnTo>
                    <a:pt x="84" y="103"/>
                  </a:lnTo>
                  <a:lnTo>
                    <a:pt x="86" y="103"/>
                  </a:lnTo>
                  <a:lnTo>
                    <a:pt x="88" y="103"/>
                  </a:lnTo>
                  <a:lnTo>
                    <a:pt x="90" y="103"/>
                  </a:lnTo>
                  <a:lnTo>
                    <a:pt x="91" y="104"/>
                  </a:lnTo>
                  <a:lnTo>
                    <a:pt x="92" y="104"/>
                  </a:lnTo>
                  <a:lnTo>
                    <a:pt x="93" y="104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08" name="Freeform 171"/>
            <p:cNvSpPr>
              <a:spLocks/>
            </p:cNvSpPr>
            <p:nvPr/>
          </p:nvSpPr>
          <p:spPr bwMode="auto">
            <a:xfrm>
              <a:off x="2024" y="449"/>
              <a:ext cx="19" cy="43"/>
            </a:xfrm>
            <a:custGeom>
              <a:avLst/>
              <a:gdLst>
                <a:gd name="T0" fmla="*/ 18 w 19"/>
                <a:gd name="T1" fmla="*/ 0 h 43"/>
                <a:gd name="T2" fmla="*/ 0 w 19"/>
                <a:gd name="T3" fmla="*/ 42 h 43"/>
                <a:gd name="T4" fmla="*/ 0 60000 65536"/>
                <a:gd name="T5" fmla="*/ 0 60000 65536"/>
                <a:gd name="T6" fmla="*/ 0 w 19"/>
                <a:gd name="T7" fmla="*/ 0 h 43"/>
                <a:gd name="T8" fmla="*/ 19 w 19"/>
                <a:gd name="T9" fmla="*/ 43 h 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43">
                  <a:moveTo>
                    <a:pt x="18" y="0"/>
                  </a:moveTo>
                  <a:lnTo>
                    <a:pt x="0" y="42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1093" name="Group 172"/>
          <p:cNvGrpSpPr>
            <a:grpSpLocks/>
          </p:cNvGrpSpPr>
          <p:nvPr/>
        </p:nvGrpSpPr>
        <p:grpSpPr bwMode="auto">
          <a:xfrm>
            <a:off x="3232150" y="2347913"/>
            <a:ext cx="136525" cy="179387"/>
            <a:chOff x="2036" y="1479"/>
            <a:chExt cx="86" cy="113"/>
          </a:xfrm>
        </p:grpSpPr>
        <p:sp>
          <p:nvSpPr>
            <p:cNvPr id="41103" name="Freeform 173"/>
            <p:cNvSpPr>
              <a:spLocks/>
            </p:cNvSpPr>
            <p:nvPr/>
          </p:nvSpPr>
          <p:spPr bwMode="auto">
            <a:xfrm>
              <a:off x="2049" y="1481"/>
              <a:ext cx="71" cy="104"/>
            </a:xfrm>
            <a:custGeom>
              <a:avLst/>
              <a:gdLst>
                <a:gd name="T0" fmla="*/ 0 w 71"/>
                <a:gd name="T1" fmla="*/ 0 h 104"/>
                <a:gd name="T2" fmla="*/ 70 w 71"/>
                <a:gd name="T3" fmla="*/ 103 h 104"/>
                <a:gd name="T4" fmla="*/ 0 60000 65536"/>
                <a:gd name="T5" fmla="*/ 0 60000 65536"/>
                <a:gd name="T6" fmla="*/ 0 w 71"/>
                <a:gd name="T7" fmla="*/ 0 h 104"/>
                <a:gd name="T8" fmla="*/ 71 w 71"/>
                <a:gd name="T9" fmla="*/ 104 h 10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1" h="104">
                  <a:moveTo>
                    <a:pt x="0" y="0"/>
                  </a:moveTo>
                  <a:lnTo>
                    <a:pt x="70" y="103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04" name="Freeform 174"/>
            <p:cNvSpPr>
              <a:spLocks/>
            </p:cNvSpPr>
            <p:nvPr/>
          </p:nvSpPr>
          <p:spPr bwMode="auto">
            <a:xfrm>
              <a:off x="2084" y="1485"/>
              <a:ext cx="38" cy="50"/>
            </a:xfrm>
            <a:custGeom>
              <a:avLst/>
              <a:gdLst>
                <a:gd name="T0" fmla="*/ 37 w 38"/>
                <a:gd name="T1" fmla="*/ 0 h 50"/>
                <a:gd name="T2" fmla="*/ 37 w 38"/>
                <a:gd name="T3" fmla="*/ 0 h 50"/>
                <a:gd name="T4" fmla="*/ 37 w 38"/>
                <a:gd name="T5" fmla="*/ 0 h 50"/>
                <a:gd name="T6" fmla="*/ 37 w 38"/>
                <a:gd name="T7" fmla="*/ 0 h 50"/>
                <a:gd name="T8" fmla="*/ 37 w 38"/>
                <a:gd name="T9" fmla="*/ 0 h 50"/>
                <a:gd name="T10" fmla="*/ 37 w 38"/>
                <a:gd name="T11" fmla="*/ 0 h 50"/>
                <a:gd name="T12" fmla="*/ 37 w 38"/>
                <a:gd name="T13" fmla="*/ 0 h 50"/>
                <a:gd name="T14" fmla="*/ 36 w 38"/>
                <a:gd name="T15" fmla="*/ 0 h 50"/>
                <a:gd name="T16" fmla="*/ 35 w 38"/>
                <a:gd name="T17" fmla="*/ 0 h 50"/>
                <a:gd name="T18" fmla="*/ 35 w 38"/>
                <a:gd name="T19" fmla="*/ 0 h 50"/>
                <a:gd name="T20" fmla="*/ 34 w 38"/>
                <a:gd name="T21" fmla="*/ 0 h 50"/>
                <a:gd name="T22" fmla="*/ 33 w 38"/>
                <a:gd name="T23" fmla="*/ 0 h 50"/>
                <a:gd name="T24" fmla="*/ 31 w 38"/>
                <a:gd name="T25" fmla="*/ 0 h 50"/>
                <a:gd name="T26" fmla="*/ 29 w 38"/>
                <a:gd name="T27" fmla="*/ 0 h 50"/>
                <a:gd name="T28" fmla="*/ 28 w 38"/>
                <a:gd name="T29" fmla="*/ 0 h 50"/>
                <a:gd name="T30" fmla="*/ 26 w 38"/>
                <a:gd name="T31" fmla="*/ 1 h 50"/>
                <a:gd name="T32" fmla="*/ 24 w 38"/>
                <a:gd name="T33" fmla="*/ 3 h 50"/>
                <a:gd name="T34" fmla="*/ 22 w 38"/>
                <a:gd name="T35" fmla="*/ 5 h 50"/>
                <a:gd name="T36" fmla="*/ 22 w 38"/>
                <a:gd name="T37" fmla="*/ 5 h 50"/>
                <a:gd name="T38" fmla="*/ 19 w 38"/>
                <a:gd name="T39" fmla="*/ 9 h 50"/>
                <a:gd name="T40" fmla="*/ 17 w 38"/>
                <a:gd name="T41" fmla="*/ 13 h 50"/>
                <a:gd name="T42" fmla="*/ 14 w 38"/>
                <a:gd name="T43" fmla="*/ 18 h 50"/>
                <a:gd name="T44" fmla="*/ 11 w 38"/>
                <a:gd name="T45" fmla="*/ 24 h 50"/>
                <a:gd name="T46" fmla="*/ 9 w 38"/>
                <a:gd name="T47" fmla="*/ 31 h 50"/>
                <a:gd name="T48" fmla="*/ 6 w 38"/>
                <a:gd name="T49" fmla="*/ 36 h 50"/>
                <a:gd name="T50" fmla="*/ 4 w 38"/>
                <a:gd name="T51" fmla="*/ 40 h 50"/>
                <a:gd name="T52" fmla="*/ 3 w 38"/>
                <a:gd name="T53" fmla="*/ 43 h 50"/>
                <a:gd name="T54" fmla="*/ 3 w 38"/>
                <a:gd name="T55" fmla="*/ 43 h 50"/>
                <a:gd name="T56" fmla="*/ 2 w 38"/>
                <a:gd name="T57" fmla="*/ 46 h 50"/>
                <a:gd name="T58" fmla="*/ 0 w 38"/>
                <a:gd name="T59" fmla="*/ 48 h 50"/>
                <a:gd name="T60" fmla="*/ 0 w 38"/>
                <a:gd name="T61" fmla="*/ 49 h 50"/>
                <a:gd name="T62" fmla="*/ 0 w 38"/>
                <a:gd name="T63" fmla="*/ 49 h 50"/>
                <a:gd name="T64" fmla="*/ 0 w 38"/>
                <a:gd name="T65" fmla="*/ 49 h 50"/>
                <a:gd name="T66" fmla="*/ 0 w 38"/>
                <a:gd name="T67" fmla="*/ 49 h 50"/>
                <a:gd name="T68" fmla="*/ 0 w 38"/>
                <a:gd name="T69" fmla="*/ 49 h 50"/>
                <a:gd name="T70" fmla="*/ 0 w 38"/>
                <a:gd name="T71" fmla="*/ 49 h 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"/>
                <a:gd name="T109" fmla="*/ 0 h 50"/>
                <a:gd name="T110" fmla="*/ 38 w 38"/>
                <a:gd name="T111" fmla="*/ 50 h 5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" h="50">
                  <a:moveTo>
                    <a:pt x="37" y="0"/>
                  </a:move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4" y="3"/>
                  </a:lnTo>
                  <a:lnTo>
                    <a:pt x="22" y="5"/>
                  </a:lnTo>
                  <a:lnTo>
                    <a:pt x="19" y="9"/>
                  </a:lnTo>
                  <a:lnTo>
                    <a:pt x="17" y="13"/>
                  </a:lnTo>
                  <a:lnTo>
                    <a:pt x="14" y="18"/>
                  </a:lnTo>
                  <a:lnTo>
                    <a:pt x="11" y="24"/>
                  </a:lnTo>
                  <a:lnTo>
                    <a:pt x="9" y="31"/>
                  </a:lnTo>
                  <a:lnTo>
                    <a:pt x="6" y="36"/>
                  </a:lnTo>
                  <a:lnTo>
                    <a:pt x="4" y="40"/>
                  </a:lnTo>
                  <a:lnTo>
                    <a:pt x="3" y="43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0" y="49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05" name="Freeform 175"/>
            <p:cNvSpPr>
              <a:spLocks/>
            </p:cNvSpPr>
            <p:nvPr/>
          </p:nvSpPr>
          <p:spPr bwMode="auto">
            <a:xfrm>
              <a:off x="2058" y="1532"/>
              <a:ext cx="25" cy="60"/>
            </a:xfrm>
            <a:custGeom>
              <a:avLst/>
              <a:gdLst>
                <a:gd name="T0" fmla="*/ 24 w 25"/>
                <a:gd name="T1" fmla="*/ 0 h 60"/>
                <a:gd name="T2" fmla="*/ 24 w 25"/>
                <a:gd name="T3" fmla="*/ 0 h 60"/>
                <a:gd name="T4" fmla="*/ 24 w 25"/>
                <a:gd name="T5" fmla="*/ 0 h 60"/>
                <a:gd name="T6" fmla="*/ 24 w 25"/>
                <a:gd name="T7" fmla="*/ 0 h 60"/>
                <a:gd name="T8" fmla="*/ 24 w 25"/>
                <a:gd name="T9" fmla="*/ 0 h 60"/>
                <a:gd name="T10" fmla="*/ 24 w 25"/>
                <a:gd name="T11" fmla="*/ 0 h 60"/>
                <a:gd name="T12" fmla="*/ 24 w 25"/>
                <a:gd name="T13" fmla="*/ 1 h 60"/>
                <a:gd name="T14" fmla="*/ 24 w 25"/>
                <a:gd name="T15" fmla="*/ 3 h 60"/>
                <a:gd name="T16" fmla="*/ 24 w 25"/>
                <a:gd name="T17" fmla="*/ 6 h 60"/>
                <a:gd name="T18" fmla="*/ 24 w 25"/>
                <a:gd name="T19" fmla="*/ 6 h 60"/>
                <a:gd name="T20" fmla="*/ 23 w 25"/>
                <a:gd name="T21" fmla="*/ 10 h 60"/>
                <a:gd name="T22" fmla="*/ 22 w 25"/>
                <a:gd name="T23" fmla="*/ 15 h 60"/>
                <a:gd name="T24" fmla="*/ 21 w 25"/>
                <a:gd name="T25" fmla="*/ 21 h 60"/>
                <a:gd name="T26" fmla="*/ 20 w 25"/>
                <a:gd name="T27" fmla="*/ 28 h 60"/>
                <a:gd name="T28" fmla="*/ 18 w 25"/>
                <a:gd name="T29" fmla="*/ 35 h 60"/>
                <a:gd name="T30" fmla="*/ 17 w 25"/>
                <a:gd name="T31" fmla="*/ 42 h 60"/>
                <a:gd name="T32" fmla="*/ 15 w 25"/>
                <a:gd name="T33" fmla="*/ 47 h 60"/>
                <a:gd name="T34" fmla="*/ 14 w 25"/>
                <a:gd name="T35" fmla="*/ 51 h 60"/>
                <a:gd name="T36" fmla="*/ 14 w 25"/>
                <a:gd name="T37" fmla="*/ 51 h 60"/>
                <a:gd name="T38" fmla="*/ 12 w 25"/>
                <a:gd name="T39" fmla="*/ 54 h 60"/>
                <a:gd name="T40" fmla="*/ 10 w 25"/>
                <a:gd name="T41" fmla="*/ 56 h 60"/>
                <a:gd name="T42" fmla="*/ 8 w 25"/>
                <a:gd name="T43" fmla="*/ 58 h 60"/>
                <a:gd name="T44" fmla="*/ 7 w 25"/>
                <a:gd name="T45" fmla="*/ 58 h 60"/>
                <a:gd name="T46" fmla="*/ 5 w 25"/>
                <a:gd name="T47" fmla="*/ 58 h 60"/>
                <a:gd name="T48" fmla="*/ 4 w 25"/>
                <a:gd name="T49" fmla="*/ 58 h 60"/>
                <a:gd name="T50" fmla="*/ 2 w 25"/>
                <a:gd name="T51" fmla="*/ 58 h 60"/>
                <a:gd name="T52" fmla="*/ 1 w 25"/>
                <a:gd name="T53" fmla="*/ 59 h 60"/>
                <a:gd name="T54" fmla="*/ 1 w 25"/>
                <a:gd name="T55" fmla="*/ 59 h 60"/>
                <a:gd name="T56" fmla="*/ 0 w 25"/>
                <a:gd name="T57" fmla="*/ 59 h 60"/>
                <a:gd name="T58" fmla="*/ 0 w 25"/>
                <a:gd name="T59" fmla="*/ 59 h 60"/>
                <a:gd name="T60" fmla="*/ 0 w 25"/>
                <a:gd name="T61" fmla="*/ 59 h 60"/>
                <a:gd name="T62" fmla="*/ 0 w 25"/>
                <a:gd name="T63" fmla="*/ 59 h 60"/>
                <a:gd name="T64" fmla="*/ 0 w 25"/>
                <a:gd name="T65" fmla="*/ 59 h 60"/>
                <a:gd name="T66" fmla="*/ 0 w 25"/>
                <a:gd name="T67" fmla="*/ 59 h 60"/>
                <a:gd name="T68" fmla="*/ 0 w 25"/>
                <a:gd name="T69" fmla="*/ 59 h 60"/>
                <a:gd name="T70" fmla="*/ 0 w 25"/>
                <a:gd name="T71" fmla="*/ 59 h 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"/>
                <a:gd name="T109" fmla="*/ 0 h 60"/>
                <a:gd name="T110" fmla="*/ 25 w 25"/>
                <a:gd name="T111" fmla="*/ 60 h 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" h="60">
                  <a:moveTo>
                    <a:pt x="24" y="0"/>
                  </a:moveTo>
                  <a:lnTo>
                    <a:pt x="24" y="0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4" y="6"/>
                  </a:lnTo>
                  <a:lnTo>
                    <a:pt x="23" y="10"/>
                  </a:lnTo>
                  <a:lnTo>
                    <a:pt x="22" y="15"/>
                  </a:lnTo>
                  <a:lnTo>
                    <a:pt x="21" y="21"/>
                  </a:lnTo>
                  <a:lnTo>
                    <a:pt x="20" y="28"/>
                  </a:lnTo>
                  <a:lnTo>
                    <a:pt x="18" y="35"/>
                  </a:lnTo>
                  <a:lnTo>
                    <a:pt x="17" y="42"/>
                  </a:lnTo>
                  <a:lnTo>
                    <a:pt x="15" y="47"/>
                  </a:lnTo>
                  <a:lnTo>
                    <a:pt x="14" y="51"/>
                  </a:lnTo>
                  <a:lnTo>
                    <a:pt x="12" y="54"/>
                  </a:lnTo>
                  <a:lnTo>
                    <a:pt x="10" y="56"/>
                  </a:lnTo>
                  <a:lnTo>
                    <a:pt x="8" y="58"/>
                  </a:lnTo>
                  <a:lnTo>
                    <a:pt x="7" y="58"/>
                  </a:lnTo>
                  <a:lnTo>
                    <a:pt x="5" y="58"/>
                  </a:lnTo>
                  <a:lnTo>
                    <a:pt x="4" y="58"/>
                  </a:lnTo>
                  <a:lnTo>
                    <a:pt x="2" y="58"/>
                  </a:lnTo>
                  <a:lnTo>
                    <a:pt x="1" y="59"/>
                  </a:lnTo>
                  <a:lnTo>
                    <a:pt x="0" y="59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06" name="Freeform 176"/>
            <p:cNvSpPr>
              <a:spLocks/>
            </p:cNvSpPr>
            <p:nvPr/>
          </p:nvSpPr>
          <p:spPr bwMode="auto">
            <a:xfrm>
              <a:off x="2036" y="1479"/>
              <a:ext cx="13" cy="1"/>
            </a:xfrm>
            <a:custGeom>
              <a:avLst/>
              <a:gdLst>
                <a:gd name="T0" fmla="*/ 12 w 13"/>
                <a:gd name="T1" fmla="*/ 0 h 1"/>
                <a:gd name="T2" fmla="*/ 0 w 13"/>
                <a:gd name="T3" fmla="*/ 0 h 1"/>
                <a:gd name="T4" fmla="*/ 0 60000 65536"/>
                <a:gd name="T5" fmla="*/ 0 60000 65536"/>
                <a:gd name="T6" fmla="*/ 0 w 13"/>
                <a:gd name="T7" fmla="*/ 0 h 1"/>
                <a:gd name="T8" fmla="*/ 13 w 1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" h="1">
                  <a:moveTo>
                    <a:pt x="12" y="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1094" name="Text Box 177"/>
          <p:cNvSpPr txBox="1">
            <a:spLocks noChangeArrowheads="1"/>
          </p:cNvSpPr>
          <p:nvPr/>
        </p:nvSpPr>
        <p:spPr bwMode="auto">
          <a:xfrm>
            <a:off x="6242050" y="7683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(22. krom.)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95" name="Text Box 178"/>
          <p:cNvSpPr txBox="1">
            <a:spLocks noChangeArrowheads="1"/>
          </p:cNvSpPr>
          <p:nvPr/>
        </p:nvSpPr>
        <p:spPr bwMode="auto">
          <a:xfrm>
            <a:off x="6164263" y="25241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(2. krom.)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96" name="Text Box 179"/>
          <p:cNvSpPr txBox="1">
            <a:spLocks noChangeArrowheads="1"/>
          </p:cNvSpPr>
          <p:nvPr/>
        </p:nvSpPr>
        <p:spPr bwMode="auto">
          <a:xfrm>
            <a:off x="6543675" y="41481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(14. krom.)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97" name="Text Box 180"/>
          <p:cNvSpPr txBox="1">
            <a:spLocks noChangeArrowheads="1"/>
          </p:cNvSpPr>
          <p:nvPr/>
        </p:nvSpPr>
        <p:spPr bwMode="auto">
          <a:xfrm>
            <a:off x="2684463" y="12731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n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98" name="Text Box 181"/>
          <p:cNvSpPr txBox="1">
            <a:spLocks noChangeArrowheads="1"/>
          </p:cNvSpPr>
          <p:nvPr/>
        </p:nvSpPr>
        <p:spPr bwMode="auto">
          <a:xfrm>
            <a:off x="2584450" y="7921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n=~100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099" name="Text Box 182"/>
          <p:cNvSpPr txBox="1">
            <a:spLocks noChangeArrowheads="1"/>
          </p:cNvSpPr>
          <p:nvPr/>
        </p:nvSpPr>
        <p:spPr bwMode="auto">
          <a:xfrm>
            <a:off x="2259013" y="25479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n=~100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100" name="Text Box 183"/>
          <p:cNvSpPr txBox="1">
            <a:spLocks noChangeArrowheads="1"/>
          </p:cNvSpPr>
          <p:nvPr/>
        </p:nvSpPr>
        <p:spPr bwMode="auto">
          <a:xfrm>
            <a:off x="2292350" y="42703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015992" name="Rectangle 184"/>
          <p:cNvSpPr>
            <a:spLocks noChangeArrowheads="1"/>
          </p:cNvSpPr>
          <p:nvPr/>
        </p:nvSpPr>
        <p:spPr bwMode="auto">
          <a:xfrm>
            <a:off x="214313" y="3786188"/>
            <a:ext cx="8686800" cy="2743200"/>
          </a:xfrm>
          <a:prstGeom prst="rect">
            <a:avLst/>
          </a:prstGeom>
          <a:noFill/>
          <a:ln w="76200" cmpd="tri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02" name="Text Box 185"/>
          <p:cNvSpPr txBox="1">
            <a:spLocks noChangeArrowheads="1"/>
          </p:cNvSpPr>
          <p:nvPr/>
        </p:nvSpPr>
        <p:spPr bwMode="auto">
          <a:xfrm>
            <a:off x="1660525" y="5680075"/>
            <a:ext cx="2513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2400" b="1"/>
              <a:t>V, D, J minigének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599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"/>
          <p:cNvSpPr>
            <a:spLocks/>
          </p:cNvSpPr>
          <p:nvPr/>
        </p:nvSpPr>
        <p:spPr bwMode="auto">
          <a:xfrm>
            <a:off x="576263" y="2368550"/>
            <a:ext cx="7486650" cy="34925"/>
          </a:xfrm>
          <a:custGeom>
            <a:avLst/>
            <a:gdLst>
              <a:gd name="T0" fmla="*/ 0 w 4716"/>
              <a:gd name="T1" fmla="*/ 2147483647 h 22"/>
              <a:gd name="T2" fmla="*/ 2147483647 w 4716"/>
              <a:gd name="T3" fmla="*/ 2147483647 h 22"/>
              <a:gd name="T4" fmla="*/ 2147483647 w 4716"/>
              <a:gd name="T5" fmla="*/ 0 h 22"/>
              <a:gd name="T6" fmla="*/ 0 w 4716"/>
              <a:gd name="T7" fmla="*/ 0 h 22"/>
              <a:gd name="T8" fmla="*/ 0 w 4716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16"/>
              <a:gd name="T16" fmla="*/ 0 h 22"/>
              <a:gd name="T17" fmla="*/ 4716 w 4716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16" h="22">
                <a:moveTo>
                  <a:pt x="0" y="21"/>
                </a:moveTo>
                <a:lnTo>
                  <a:pt x="4715" y="21"/>
                </a:lnTo>
                <a:lnTo>
                  <a:pt x="4715" y="0"/>
                </a:lnTo>
                <a:lnTo>
                  <a:pt x="0" y="0"/>
                </a:lnTo>
                <a:lnTo>
                  <a:pt x="0" y="21"/>
                </a:lnTo>
              </a:path>
            </a:pathLst>
          </a:cu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 flipV="1">
            <a:off x="665163" y="2176463"/>
            <a:ext cx="90487" cy="4175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 flipV="1">
            <a:off x="935038" y="2132013"/>
            <a:ext cx="244475" cy="5159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 flipV="1">
            <a:off x="1897063" y="2165350"/>
            <a:ext cx="246062" cy="5159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 flipV="1">
            <a:off x="3473450" y="2209800"/>
            <a:ext cx="112713" cy="4270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 flipV="1">
            <a:off x="3663950" y="2219325"/>
            <a:ext cx="112713" cy="4286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 flipV="1">
            <a:off x="3854450" y="2209800"/>
            <a:ext cx="111125" cy="4270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 flipV="1">
            <a:off x="4056063" y="2198688"/>
            <a:ext cx="111125" cy="42703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 flipV="1">
            <a:off x="1706563" y="2219325"/>
            <a:ext cx="88900" cy="4175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Rectangle 11" descr="Világos függőleges"/>
          <p:cNvSpPr>
            <a:spLocks noChangeArrowheads="1"/>
          </p:cNvSpPr>
          <p:nvPr/>
        </p:nvSpPr>
        <p:spPr bwMode="auto">
          <a:xfrm>
            <a:off x="2724150" y="2417763"/>
            <a:ext cx="90488" cy="0"/>
          </a:xfrm>
          <a:prstGeom prst="rect">
            <a:avLst/>
          </a:prstGeom>
          <a:pattFill prst="ltVert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 flipV="1">
            <a:off x="2724150" y="2165350"/>
            <a:ext cx="134938" cy="46037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 flipV="1">
            <a:off x="3149600" y="2154238"/>
            <a:ext cx="144463" cy="482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 flipV="1">
            <a:off x="5408613" y="2209800"/>
            <a:ext cx="292100" cy="404813"/>
          </a:xfrm>
          <a:prstGeom prst="rect">
            <a:avLst/>
          </a:prstGeom>
          <a:solidFill>
            <a:srgbClr val="00006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 flipV="1">
            <a:off x="5029200" y="2209800"/>
            <a:ext cx="290513" cy="404813"/>
          </a:xfrm>
          <a:prstGeom prst="rect">
            <a:avLst/>
          </a:prstGeom>
          <a:solidFill>
            <a:srgbClr val="00006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 flipV="1">
            <a:off x="5767388" y="2219325"/>
            <a:ext cx="290512" cy="384175"/>
          </a:xfrm>
          <a:prstGeom prst="rect">
            <a:avLst/>
          </a:prstGeom>
          <a:solidFill>
            <a:srgbClr val="00006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 flipV="1">
            <a:off x="6135688" y="2219325"/>
            <a:ext cx="292100" cy="4064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Freeform 18"/>
          <p:cNvSpPr>
            <a:spLocks/>
          </p:cNvSpPr>
          <p:nvPr/>
        </p:nvSpPr>
        <p:spPr bwMode="auto">
          <a:xfrm>
            <a:off x="1325563" y="2241550"/>
            <a:ext cx="236537" cy="298450"/>
          </a:xfrm>
          <a:custGeom>
            <a:avLst/>
            <a:gdLst>
              <a:gd name="T0" fmla="*/ 2147483647 w 149"/>
              <a:gd name="T1" fmla="*/ 0 h 188"/>
              <a:gd name="T2" fmla="*/ 0 w 149"/>
              <a:gd name="T3" fmla="*/ 2147483647 h 188"/>
              <a:gd name="T4" fmla="*/ 2147483647 w 149"/>
              <a:gd name="T5" fmla="*/ 0 h 188"/>
              <a:gd name="T6" fmla="*/ 0 60000 65536"/>
              <a:gd name="T7" fmla="*/ 0 60000 65536"/>
              <a:gd name="T8" fmla="*/ 0 60000 65536"/>
              <a:gd name="T9" fmla="*/ 0 w 149"/>
              <a:gd name="T10" fmla="*/ 0 h 188"/>
              <a:gd name="T11" fmla="*/ 149 w 149"/>
              <a:gd name="T12" fmla="*/ 188 h 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9" h="188">
                <a:moveTo>
                  <a:pt x="148" y="0"/>
                </a:moveTo>
                <a:lnTo>
                  <a:pt x="0" y="187"/>
                </a:lnTo>
                <a:lnTo>
                  <a:pt x="148" y="0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2003" name="Freeform 19"/>
          <p:cNvSpPr>
            <a:spLocks/>
          </p:cNvSpPr>
          <p:nvPr/>
        </p:nvSpPr>
        <p:spPr bwMode="auto">
          <a:xfrm>
            <a:off x="1427163" y="2263775"/>
            <a:ext cx="223837" cy="298450"/>
          </a:xfrm>
          <a:custGeom>
            <a:avLst/>
            <a:gdLst>
              <a:gd name="T0" fmla="*/ 2147483647 w 141"/>
              <a:gd name="T1" fmla="*/ 0 h 188"/>
              <a:gd name="T2" fmla="*/ 0 w 141"/>
              <a:gd name="T3" fmla="*/ 2147483647 h 188"/>
              <a:gd name="T4" fmla="*/ 0 60000 65536"/>
              <a:gd name="T5" fmla="*/ 0 60000 65536"/>
              <a:gd name="T6" fmla="*/ 0 w 141"/>
              <a:gd name="T7" fmla="*/ 0 h 188"/>
              <a:gd name="T8" fmla="*/ 141 w 141"/>
              <a:gd name="T9" fmla="*/ 188 h 1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1" h="188">
                <a:moveTo>
                  <a:pt x="140" y="0"/>
                </a:moveTo>
                <a:lnTo>
                  <a:pt x="0" y="187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2004" name="Freeform 20"/>
          <p:cNvSpPr>
            <a:spLocks/>
          </p:cNvSpPr>
          <p:nvPr/>
        </p:nvSpPr>
        <p:spPr bwMode="auto">
          <a:xfrm>
            <a:off x="2265363" y="2241550"/>
            <a:ext cx="236537" cy="298450"/>
          </a:xfrm>
          <a:custGeom>
            <a:avLst/>
            <a:gdLst>
              <a:gd name="T0" fmla="*/ 2147483647 w 149"/>
              <a:gd name="T1" fmla="*/ 0 h 188"/>
              <a:gd name="T2" fmla="*/ 0 w 149"/>
              <a:gd name="T3" fmla="*/ 2147483647 h 188"/>
              <a:gd name="T4" fmla="*/ 2147483647 w 149"/>
              <a:gd name="T5" fmla="*/ 0 h 188"/>
              <a:gd name="T6" fmla="*/ 0 60000 65536"/>
              <a:gd name="T7" fmla="*/ 0 60000 65536"/>
              <a:gd name="T8" fmla="*/ 0 60000 65536"/>
              <a:gd name="T9" fmla="*/ 0 w 149"/>
              <a:gd name="T10" fmla="*/ 0 h 188"/>
              <a:gd name="T11" fmla="*/ 149 w 149"/>
              <a:gd name="T12" fmla="*/ 188 h 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9" h="188">
                <a:moveTo>
                  <a:pt x="148" y="0"/>
                </a:moveTo>
                <a:lnTo>
                  <a:pt x="0" y="187"/>
                </a:lnTo>
                <a:lnTo>
                  <a:pt x="148" y="0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2005" name="Freeform 21"/>
          <p:cNvSpPr>
            <a:spLocks/>
          </p:cNvSpPr>
          <p:nvPr/>
        </p:nvSpPr>
        <p:spPr bwMode="auto">
          <a:xfrm>
            <a:off x="2366963" y="2263775"/>
            <a:ext cx="223837" cy="298450"/>
          </a:xfrm>
          <a:custGeom>
            <a:avLst/>
            <a:gdLst>
              <a:gd name="T0" fmla="*/ 2147483647 w 141"/>
              <a:gd name="T1" fmla="*/ 0 h 188"/>
              <a:gd name="T2" fmla="*/ 0 w 141"/>
              <a:gd name="T3" fmla="*/ 2147483647 h 188"/>
              <a:gd name="T4" fmla="*/ 0 60000 65536"/>
              <a:gd name="T5" fmla="*/ 0 60000 65536"/>
              <a:gd name="T6" fmla="*/ 0 w 141"/>
              <a:gd name="T7" fmla="*/ 0 h 188"/>
              <a:gd name="T8" fmla="*/ 141 w 141"/>
              <a:gd name="T9" fmla="*/ 188 h 1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1" h="188">
                <a:moveTo>
                  <a:pt x="140" y="0"/>
                </a:moveTo>
                <a:lnTo>
                  <a:pt x="0" y="187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 flipV="1">
            <a:off x="4291013" y="2209800"/>
            <a:ext cx="111125" cy="4270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 flipV="1">
            <a:off x="6516688" y="2232025"/>
            <a:ext cx="292100" cy="404813"/>
          </a:xfrm>
          <a:prstGeom prst="rect">
            <a:avLst/>
          </a:prstGeom>
          <a:solidFill>
            <a:srgbClr val="00006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 flipV="1">
            <a:off x="6886575" y="2232025"/>
            <a:ext cx="290513" cy="404813"/>
          </a:xfrm>
          <a:prstGeom prst="rect">
            <a:avLst/>
          </a:prstGeom>
          <a:solidFill>
            <a:srgbClr val="00006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 flipV="1">
            <a:off x="7243763" y="2200275"/>
            <a:ext cx="292100" cy="4587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 flipV="1">
            <a:off x="7613650" y="2189163"/>
            <a:ext cx="290513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 flipV="1">
            <a:off x="4659313" y="2209800"/>
            <a:ext cx="292100" cy="404813"/>
          </a:xfrm>
          <a:prstGeom prst="rect">
            <a:avLst/>
          </a:prstGeom>
          <a:solidFill>
            <a:srgbClr val="00006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2" name="Text Box 28"/>
          <p:cNvSpPr txBox="1">
            <a:spLocks noChangeArrowheads="1"/>
          </p:cNvSpPr>
          <p:nvPr/>
        </p:nvSpPr>
        <p:spPr bwMode="auto">
          <a:xfrm>
            <a:off x="5394325" y="1336675"/>
            <a:ext cx="119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/>
              <a:t>C g</a:t>
            </a:r>
            <a:r>
              <a:rPr lang="hu-HU" sz="2400"/>
              <a:t>ének</a:t>
            </a:r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974725" y="1489075"/>
            <a:ext cx="3106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2400"/>
              <a:t>V                      D         J</a:t>
            </a:r>
          </a:p>
        </p:txBody>
      </p:sp>
      <p:sp>
        <p:nvSpPr>
          <p:cNvPr id="1021982" name="Text Box 30"/>
          <p:cNvSpPr txBox="1">
            <a:spLocks noChangeArrowheads="1"/>
          </p:cNvSpPr>
          <p:nvPr/>
        </p:nvSpPr>
        <p:spPr bwMode="auto">
          <a:xfrm>
            <a:off x="1127125" y="2940050"/>
            <a:ext cx="292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3600"/>
              <a:t>65</a:t>
            </a:r>
            <a:r>
              <a:rPr lang="en-US" sz="3600"/>
              <a:t>         </a:t>
            </a:r>
            <a:r>
              <a:rPr lang="hu-HU" sz="3600"/>
              <a:t>27</a:t>
            </a:r>
            <a:r>
              <a:rPr lang="en-US" sz="3600"/>
              <a:t>     </a:t>
            </a:r>
            <a:r>
              <a:rPr lang="hu-HU" sz="3600"/>
              <a:t>9</a:t>
            </a:r>
          </a:p>
        </p:txBody>
      </p:sp>
      <p:sp>
        <p:nvSpPr>
          <p:cNvPr id="42015" name="Freeform 31"/>
          <p:cNvSpPr>
            <a:spLocks/>
          </p:cNvSpPr>
          <p:nvPr/>
        </p:nvSpPr>
        <p:spPr bwMode="auto">
          <a:xfrm>
            <a:off x="2895600" y="2286000"/>
            <a:ext cx="236538" cy="298450"/>
          </a:xfrm>
          <a:custGeom>
            <a:avLst/>
            <a:gdLst>
              <a:gd name="T0" fmla="*/ 2147483647 w 149"/>
              <a:gd name="T1" fmla="*/ 0 h 188"/>
              <a:gd name="T2" fmla="*/ 0 w 149"/>
              <a:gd name="T3" fmla="*/ 2147483647 h 188"/>
              <a:gd name="T4" fmla="*/ 2147483647 w 149"/>
              <a:gd name="T5" fmla="*/ 0 h 188"/>
              <a:gd name="T6" fmla="*/ 0 60000 65536"/>
              <a:gd name="T7" fmla="*/ 0 60000 65536"/>
              <a:gd name="T8" fmla="*/ 0 60000 65536"/>
              <a:gd name="T9" fmla="*/ 0 w 149"/>
              <a:gd name="T10" fmla="*/ 0 h 188"/>
              <a:gd name="T11" fmla="*/ 149 w 149"/>
              <a:gd name="T12" fmla="*/ 188 h 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9" h="188">
                <a:moveTo>
                  <a:pt x="148" y="0"/>
                </a:moveTo>
                <a:lnTo>
                  <a:pt x="0" y="187"/>
                </a:lnTo>
                <a:lnTo>
                  <a:pt x="148" y="0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2016" name="Freeform 32"/>
          <p:cNvSpPr>
            <a:spLocks/>
          </p:cNvSpPr>
          <p:nvPr/>
        </p:nvSpPr>
        <p:spPr bwMode="auto">
          <a:xfrm>
            <a:off x="2819400" y="2286000"/>
            <a:ext cx="236538" cy="298450"/>
          </a:xfrm>
          <a:custGeom>
            <a:avLst/>
            <a:gdLst>
              <a:gd name="T0" fmla="*/ 2147483647 w 149"/>
              <a:gd name="T1" fmla="*/ 0 h 188"/>
              <a:gd name="T2" fmla="*/ 0 w 149"/>
              <a:gd name="T3" fmla="*/ 2147483647 h 188"/>
              <a:gd name="T4" fmla="*/ 2147483647 w 149"/>
              <a:gd name="T5" fmla="*/ 0 h 188"/>
              <a:gd name="T6" fmla="*/ 0 60000 65536"/>
              <a:gd name="T7" fmla="*/ 0 60000 65536"/>
              <a:gd name="T8" fmla="*/ 0 60000 65536"/>
              <a:gd name="T9" fmla="*/ 0 w 149"/>
              <a:gd name="T10" fmla="*/ 0 h 188"/>
              <a:gd name="T11" fmla="*/ 149 w 149"/>
              <a:gd name="T12" fmla="*/ 188 h 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9" h="188">
                <a:moveTo>
                  <a:pt x="148" y="0"/>
                </a:moveTo>
                <a:lnTo>
                  <a:pt x="0" y="187"/>
                </a:lnTo>
                <a:lnTo>
                  <a:pt x="148" y="0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279525" y="3505200"/>
            <a:ext cx="4540250" cy="2538413"/>
            <a:chOff x="806" y="2208"/>
            <a:chExt cx="2860" cy="1599"/>
          </a:xfrm>
        </p:grpSpPr>
        <p:grpSp>
          <p:nvGrpSpPr>
            <p:cNvPr id="42018" name="Group 34"/>
            <p:cNvGrpSpPr>
              <a:grpSpLocks/>
            </p:cNvGrpSpPr>
            <p:nvPr/>
          </p:nvGrpSpPr>
          <p:grpSpPr bwMode="auto">
            <a:xfrm>
              <a:off x="806" y="2208"/>
              <a:ext cx="1400" cy="1599"/>
              <a:chOff x="806" y="2208"/>
              <a:chExt cx="1400" cy="1599"/>
            </a:xfrm>
          </p:grpSpPr>
          <p:sp>
            <p:nvSpPr>
              <p:cNvPr id="42020" name="Text Box 35"/>
              <p:cNvSpPr txBox="1">
                <a:spLocks noChangeArrowheads="1"/>
              </p:cNvSpPr>
              <p:nvPr/>
            </p:nvSpPr>
            <p:spPr bwMode="auto">
              <a:xfrm>
                <a:off x="806" y="3052"/>
                <a:ext cx="140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3600"/>
                  <a:t>1V+1D+1J</a:t>
                </a:r>
                <a:endParaRPr lang="hu-HU" sz="3600"/>
              </a:p>
            </p:txBody>
          </p:sp>
          <p:sp>
            <p:nvSpPr>
              <p:cNvPr id="42021" name="AutoShape 36" descr="Vastag átlós lefelé"/>
              <p:cNvSpPr>
                <a:spLocks noChangeArrowheads="1"/>
              </p:cNvSpPr>
              <p:nvPr/>
            </p:nvSpPr>
            <p:spPr bwMode="auto">
              <a:xfrm>
                <a:off x="1200" y="2208"/>
                <a:ext cx="288" cy="720"/>
              </a:xfrm>
              <a:prstGeom prst="downArrow">
                <a:avLst>
                  <a:gd name="adj1" fmla="val 50000"/>
                  <a:gd name="adj2" fmla="val 62500"/>
                </a:avLst>
              </a:prstGeom>
              <a:pattFill prst="wdDnDiag">
                <a:fgClr>
                  <a:schemeClr val="tx2"/>
                </a:fgClr>
                <a:bgClr>
                  <a:srgbClr val="FFFFFF"/>
                </a:bgClr>
              </a:patt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2" name="Text Box 37"/>
              <p:cNvSpPr txBox="1">
                <a:spLocks noChangeArrowheads="1"/>
              </p:cNvSpPr>
              <p:nvPr/>
            </p:nvSpPr>
            <p:spPr bwMode="auto">
              <a:xfrm>
                <a:off x="950" y="3576"/>
                <a:ext cx="1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hu-HU" sz="1800" b="1"/>
                  <a:t>összerendeződése</a:t>
                </a:r>
              </a:p>
            </p:txBody>
          </p:sp>
        </p:grpSp>
        <p:sp>
          <p:nvSpPr>
            <p:cNvPr id="42019" name="Text Box 38"/>
            <p:cNvSpPr txBox="1">
              <a:spLocks noChangeArrowheads="1"/>
            </p:cNvSpPr>
            <p:nvPr/>
          </p:nvSpPr>
          <p:spPr bwMode="auto">
            <a:xfrm>
              <a:off x="1574" y="2520"/>
              <a:ext cx="20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hu-HU" sz="1800" b="1"/>
                <a:t>Irreverzibilis DNS átrendeződés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198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3"/>
          <p:cNvSpPr>
            <a:spLocks noChangeArrowheads="1"/>
          </p:cNvSpPr>
          <p:nvPr/>
        </p:nvSpPr>
        <p:spPr bwMode="gray">
          <a:xfrm>
            <a:off x="603250" y="314325"/>
            <a:ext cx="7937500" cy="519113"/>
          </a:xfrm>
          <a:prstGeom prst="rect">
            <a:avLst/>
          </a:prstGeom>
          <a:noFill/>
          <a:ln w="38100" cap="rnd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solidFill>
                  <a:srgbClr val="CC0000"/>
                </a:solidFill>
                <a:latin typeface="Arial" pitchFamily="34" charset="0"/>
              </a:rPr>
              <a:t>Ig </a:t>
            </a:r>
            <a:r>
              <a:rPr lang="hu-HU" sz="2800" b="1">
                <a:solidFill>
                  <a:srgbClr val="CC0000"/>
                </a:solidFill>
                <a:latin typeface="Arial" pitchFamily="34" charset="0"/>
              </a:rPr>
              <a:t>nehéz lánc génátrendeződés</a:t>
            </a:r>
            <a:endParaRPr lang="en-GB" sz="2800" b="1">
              <a:solidFill>
                <a:srgbClr val="CC0000"/>
              </a:solidFill>
              <a:latin typeface="Arial" pitchFamily="34" charset="0"/>
            </a:endParaRPr>
          </a:p>
        </p:txBody>
      </p:sp>
      <p:grpSp>
        <p:nvGrpSpPr>
          <p:cNvPr id="2" name="Group 351"/>
          <p:cNvGrpSpPr>
            <a:grpSpLocks/>
          </p:cNvGrpSpPr>
          <p:nvPr/>
        </p:nvGrpSpPr>
        <p:grpSpPr bwMode="auto">
          <a:xfrm>
            <a:off x="401638" y="1573213"/>
            <a:ext cx="8067675" cy="844550"/>
            <a:chOff x="253" y="991"/>
            <a:chExt cx="5082" cy="532"/>
          </a:xfrm>
        </p:grpSpPr>
        <p:sp>
          <p:nvSpPr>
            <p:cNvPr id="43064" name="Line 128"/>
            <p:cNvSpPr>
              <a:spLocks noChangeShapeType="1"/>
            </p:cNvSpPr>
            <p:nvPr/>
          </p:nvSpPr>
          <p:spPr bwMode="gray">
            <a:xfrm flipV="1">
              <a:off x="253" y="1376"/>
              <a:ext cx="5082" cy="5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65" name="Rectangle 129"/>
            <p:cNvSpPr>
              <a:spLocks noChangeArrowheads="1"/>
            </p:cNvSpPr>
            <p:nvPr/>
          </p:nvSpPr>
          <p:spPr bwMode="gray">
            <a:xfrm>
              <a:off x="4732" y="1239"/>
              <a:ext cx="513" cy="278"/>
            </a:xfrm>
            <a:prstGeom prst="rect">
              <a:avLst/>
            </a:prstGeom>
            <a:solidFill>
              <a:srgbClr val="D60093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solidFill>
                  <a:srgbClr val="9900CC"/>
                </a:solidFill>
                <a:latin typeface="Arial" pitchFamily="34" charset="0"/>
              </a:endParaRPr>
            </a:p>
          </p:txBody>
        </p:sp>
        <p:sp>
          <p:nvSpPr>
            <p:cNvPr id="43066" name="Rectangle 130"/>
            <p:cNvSpPr>
              <a:spLocks noChangeArrowheads="1"/>
            </p:cNvSpPr>
            <p:nvPr/>
          </p:nvSpPr>
          <p:spPr bwMode="gray">
            <a:xfrm>
              <a:off x="2349" y="993"/>
              <a:ext cx="625" cy="248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000">
                  <a:solidFill>
                    <a:srgbClr val="000066"/>
                  </a:solidFill>
                  <a:latin typeface="Arial" pitchFamily="34" charset="0"/>
                </a:rPr>
                <a:t>D</a:t>
              </a:r>
              <a:r>
                <a:rPr lang="en-GB" sz="2000" baseline="-25000">
                  <a:solidFill>
                    <a:srgbClr val="000066"/>
                  </a:solidFill>
                  <a:latin typeface="Arial" pitchFamily="34" charset="0"/>
                </a:rPr>
                <a:t>H</a:t>
              </a:r>
              <a:r>
                <a:rPr lang="en-GB" sz="2000">
                  <a:solidFill>
                    <a:srgbClr val="000066"/>
                  </a:solidFill>
                  <a:latin typeface="Arial" pitchFamily="34" charset="0"/>
                </a:rPr>
                <a:t>1-27</a:t>
              </a:r>
            </a:p>
          </p:txBody>
        </p:sp>
        <p:sp>
          <p:nvSpPr>
            <p:cNvPr id="43067" name="Rectangle 131"/>
            <p:cNvSpPr>
              <a:spLocks noChangeArrowheads="1"/>
            </p:cNvSpPr>
            <p:nvPr/>
          </p:nvSpPr>
          <p:spPr bwMode="gray">
            <a:xfrm>
              <a:off x="3640" y="993"/>
              <a:ext cx="544" cy="248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000">
                  <a:solidFill>
                    <a:srgbClr val="000066"/>
                  </a:solidFill>
                  <a:latin typeface="Arial" pitchFamily="34" charset="0"/>
                </a:rPr>
                <a:t>J</a:t>
              </a:r>
              <a:r>
                <a:rPr lang="en-GB" sz="2000" baseline="-25000">
                  <a:solidFill>
                    <a:srgbClr val="000066"/>
                  </a:solidFill>
                  <a:latin typeface="Arial" pitchFamily="34" charset="0"/>
                </a:rPr>
                <a:t>H</a:t>
              </a:r>
              <a:r>
                <a:rPr lang="en-GB" sz="2000">
                  <a:solidFill>
                    <a:srgbClr val="000066"/>
                  </a:solidFill>
                  <a:latin typeface="Arial" pitchFamily="34" charset="0"/>
                </a:rPr>
                <a:t> 1-9</a:t>
              </a:r>
            </a:p>
          </p:txBody>
        </p:sp>
        <p:sp>
          <p:nvSpPr>
            <p:cNvPr id="43068" name="Rectangle 132"/>
            <p:cNvSpPr>
              <a:spLocks noChangeArrowheads="1"/>
            </p:cNvSpPr>
            <p:nvPr/>
          </p:nvSpPr>
          <p:spPr bwMode="gray">
            <a:xfrm>
              <a:off x="4828" y="993"/>
              <a:ext cx="322" cy="248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000">
                  <a:solidFill>
                    <a:srgbClr val="000066"/>
                  </a:solidFill>
                  <a:latin typeface="Arial" pitchFamily="34" charset="0"/>
                </a:rPr>
                <a:t>C</a:t>
              </a:r>
              <a:r>
                <a:rPr lang="en-GB" sz="2000">
                  <a:solidFill>
                    <a:srgbClr val="000066"/>
                  </a:solidFill>
                  <a:latin typeface="Symbol" pitchFamily="18" charset="2"/>
                </a:rPr>
                <a:t>m</a:t>
              </a:r>
              <a:endParaRPr lang="en-GB" sz="200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sp>
          <p:nvSpPr>
            <p:cNvPr id="43069" name="Rectangle 133" descr="70%"/>
            <p:cNvSpPr>
              <a:spLocks noChangeArrowheads="1"/>
            </p:cNvSpPr>
            <p:nvPr/>
          </p:nvSpPr>
          <p:spPr bwMode="gray">
            <a:xfrm>
              <a:off x="2618" y="1351"/>
              <a:ext cx="103" cy="56"/>
            </a:xfrm>
            <a:prstGeom prst="rect">
              <a:avLst/>
            </a:prstGeom>
            <a:pattFill prst="pct70">
              <a:fgClr>
                <a:schemeClr val="bg1"/>
              </a:fgClr>
              <a:bgClr>
                <a:srgbClr val="000000"/>
              </a:bgClr>
            </a:pattFill>
            <a:ln w="12700">
              <a:solidFill>
                <a:srgbClr val="00020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00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sp>
          <p:nvSpPr>
            <p:cNvPr id="43070" name="Rectangle 134"/>
            <p:cNvSpPr>
              <a:spLocks noChangeArrowheads="1"/>
            </p:cNvSpPr>
            <p:nvPr/>
          </p:nvSpPr>
          <p:spPr bwMode="gray">
            <a:xfrm>
              <a:off x="2780" y="1239"/>
              <a:ext cx="106" cy="2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00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sp>
          <p:nvSpPr>
            <p:cNvPr id="43071" name="Rectangle 135"/>
            <p:cNvSpPr>
              <a:spLocks noChangeArrowheads="1"/>
            </p:cNvSpPr>
            <p:nvPr/>
          </p:nvSpPr>
          <p:spPr bwMode="gray">
            <a:xfrm>
              <a:off x="2940" y="1239"/>
              <a:ext cx="106" cy="2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00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sp>
          <p:nvSpPr>
            <p:cNvPr id="43072" name="Rectangle 136"/>
            <p:cNvSpPr>
              <a:spLocks noChangeArrowheads="1"/>
            </p:cNvSpPr>
            <p:nvPr/>
          </p:nvSpPr>
          <p:spPr bwMode="gray">
            <a:xfrm>
              <a:off x="3100" y="1239"/>
              <a:ext cx="106" cy="2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00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sp>
          <p:nvSpPr>
            <p:cNvPr id="43073" name="Rectangle 137"/>
            <p:cNvSpPr>
              <a:spLocks noChangeArrowheads="1"/>
            </p:cNvSpPr>
            <p:nvPr/>
          </p:nvSpPr>
          <p:spPr bwMode="gray">
            <a:xfrm>
              <a:off x="2436" y="1239"/>
              <a:ext cx="106" cy="2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00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sp>
          <p:nvSpPr>
            <p:cNvPr id="43074" name="Rectangle 138"/>
            <p:cNvSpPr>
              <a:spLocks noChangeArrowheads="1"/>
            </p:cNvSpPr>
            <p:nvPr/>
          </p:nvSpPr>
          <p:spPr bwMode="gray">
            <a:xfrm>
              <a:off x="2116" y="1239"/>
              <a:ext cx="106" cy="2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00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sp>
          <p:nvSpPr>
            <p:cNvPr id="43075" name="Rectangle 139"/>
            <p:cNvSpPr>
              <a:spLocks noChangeArrowheads="1"/>
            </p:cNvSpPr>
            <p:nvPr/>
          </p:nvSpPr>
          <p:spPr bwMode="gray">
            <a:xfrm>
              <a:off x="2276" y="1239"/>
              <a:ext cx="106" cy="2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00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sp>
          <p:nvSpPr>
            <p:cNvPr id="43076" name="Text Box 140"/>
            <p:cNvSpPr txBox="1">
              <a:spLocks noChangeArrowheads="1"/>
            </p:cNvSpPr>
            <p:nvPr/>
          </p:nvSpPr>
          <p:spPr bwMode="auto">
            <a:xfrm>
              <a:off x="749" y="991"/>
              <a:ext cx="670" cy="2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>
                  <a:solidFill>
                    <a:srgbClr val="000066"/>
                  </a:solidFill>
                  <a:latin typeface="Arial" pitchFamily="34" charset="0"/>
                </a:rPr>
                <a:t>V</a:t>
              </a:r>
              <a:r>
                <a:rPr lang="en-GB" sz="2000" baseline="-25000">
                  <a:solidFill>
                    <a:srgbClr val="000066"/>
                  </a:solidFill>
                  <a:latin typeface="Arial" pitchFamily="34" charset="0"/>
                </a:rPr>
                <a:t>H</a:t>
              </a:r>
              <a:r>
                <a:rPr lang="en-GB" sz="2000">
                  <a:solidFill>
                    <a:srgbClr val="000066"/>
                  </a:solidFill>
                  <a:latin typeface="Arial" pitchFamily="34" charset="0"/>
                </a:rPr>
                <a:t> 1-</a:t>
              </a:r>
              <a:r>
                <a:rPr lang="hu-HU" sz="2000">
                  <a:solidFill>
                    <a:srgbClr val="000066"/>
                  </a:solidFill>
                  <a:latin typeface="Arial" pitchFamily="34" charset="0"/>
                </a:rPr>
                <a:t>65</a:t>
              </a:r>
              <a:endParaRPr lang="en-GB" sz="200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sp>
          <p:nvSpPr>
            <p:cNvPr id="43077" name="Rectangle 141"/>
            <p:cNvSpPr>
              <a:spLocks noChangeArrowheads="1"/>
            </p:cNvSpPr>
            <p:nvPr/>
          </p:nvSpPr>
          <p:spPr bwMode="gray">
            <a:xfrm>
              <a:off x="4037" y="1239"/>
              <a:ext cx="106" cy="27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00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sp>
          <p:nvSpPr>
            <p:cNvPr id="43078" name="Rectangle 142"/>
            <p:cNvSpPr>
              <a:spLocks noChangeArrowheads="1"/>
            </p:cNvSpPr>
            <p:nvPr/>
          </p:nvSpPr>
          <p:spPr bwMode="gray">
            <a:xfrm>
              <a:off x="3500" y="1239"/>
              <a:ext cx="106" cy="27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00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sp>
          <p:nvSpPr>
            <p:cNvPr id="43079" name="Rectangle 143"/>
            <p:cNvSpPr>
              <a:spLocks noChangeArrowheads="1"/>
            </p:cNvSpPr>
            <p:nvPr/>
          </p:nvSpPr>
          <p:spPr bwMode="gray">
            <a:xfrm>
              <a:off x="3680" y="1239"/>
              <a:ext cx="106" cy="27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solidFill>
                  <a:srgbClr val="003366"/>
                </a:solidFill>
                <a:latin typeface="Arial" pitchFamily="34" charset="0"/>
              </a:endParaRPr>
            </a:p>
          </p:txBody>
        </p:sp>
        <p:sp>
          <p:nvSpPr>
            <p:cNvPr id="43080" name="Rectangle 144"/>
            <p:cNvSpPr>
              <a:spLocks noChangeArrowheads="1"/>
            </p:cNvSpPr>
            <p:nvPr/>
          </p:nvSpPr>
          <p:spPr bwMode="gray">
            <a:xfrm>
              <a:off x="4218" y="1239"/>
              <a:ext cx="106" cy="27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00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sp>
          <p:nvSpPr>
            <p:cNvPr id="43081" name="Rectangle 145" descr="70%"/>
            <p:cNvSpPr>
              <a:spLocks noChangeArrowheads="1"/>
            </p:cNvSpPr>
            <p:nvPr/>
          </p:nvSpPr>
          <p:spPr bwMode="gray">
            <a:xfrm>
              <a:off x="3860" y="1351"/>
              <a:ext cx="103" cy="56"/>
            </a:xfrm>
            <a:prstGeom prst="rect">
              <a:avLst/>
            </a:prstGeom>
            <a:pattFill prst="pct70">
              <a:fgClr>
                <a:schemeClr val="bg1"/>
              </a:fgClr>
              <a:bgClr>
                <a:srgbClr val="000000"/>
              </a:bgClr>
            </a:pattFill>
            <a:ln w="12700">
              <a:solidFill>
                <a:srgbClr val="00020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00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sp>
          <p:nvSpPr>
            <p:cNvPr id="171154" name="Rectangle 146"/>
            <p:cNvSpPr>
              <a:spLocks noChangeArrowheads="1"/>
            </p:cNvSpPr>
            <p:nvPr/>
          </p:nvSpPr>
          <p:spPr bwMode="gray">
            <a:xfrm>
              <a:off x="1216" y="1234"/>
              <a:ext cx="332" cy="289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12700">
              <a:solidFill>
                <a:srgbClr val="00020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sz="200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sp>
          <p:nvSpPr>
            <p:cNvPr id="43085" name="Rectangle 148"/>
            <p:cNvSpPr>
              <a:spLocks noChangeArrowheads="1"/>
            </p:cNvSpPr>
            <p:nvPr/>
          </p:nvSpPr>
          <p:spPr bwMode="gray">
            <a:xfrm>
              <a:off x="639" y="1234"/>
              <a:ext cx="332" cy="289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00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sp>
          <p:nvSpPr>
            <p:cNvPr id="43086" name="Rectangle 150" descr="70%"/>
            <p:cNvSpPr>
              <a:spLocks noChangeArrowheads="1"/>
            </p:cNvSpPr>
            <p:nvPr/>
          </p:nvSpPr>
          <p:spPr bwMode="gray">
            <a:xfrm>
              <a:off x="1032" y="1350"/>
              <a:ext cx="103" cy="56"/>
            </a:xfrm>
            <a:prstGeom prst="rect">
              <a:avLst/>
            </a:prstGeom>
            <a:pattFill prst="pct70">
              <a:fgClr>
                <a:schemeClr val="bg1"/>
              </a:fgClr>
              <a:bgClr>
                <a:srgbClr val="000000"/>
              </a:bgClr>
            </a:pattFill>
            <a:ln w="12700">
              <a:solidFill>
                <a:srgbClr val="00020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000">
                <a:solidFill>
                  <a:srgbClr val="000066"/>
                </a:solidFill>
                <a:latin typeface="Arial" pitchFamily="34" charset="0"/>
              </a:endParaRPr>
            </a:p>
          </p:txBody>
        </p:sp>
      </p:grpSp>
      <p:grpSp>
        <p:nvGrpSpPr>
          <p:cNvPr id="3" name="Group 352"/>
          <p:cNvGrpSpPr>
            <a:grpSpLocks/>
          </p:cNvGrpSpPr>
          <p:nvPr/>
        </p:nvGrpSpPr>
        <p:grpSpPr bwMode="auto">
          <a:xfrm>
            <a:off x="401638" y="3103563"/>
            <a:ext cx="8067675" cy="458787"/>
            <a:chOff x="253" y="1955"/>
            <a:chExt cx="5082" cy="289"/>
          </a:xfrm>
        </p:grpSpPr>
        <p:sp>
          <p:nvSpPr>
            <p:cNvPr id="43047" name="Line 151"/>
            <p:cNvSpPr>
              <a:spLocks noChangeShapeType="1"/>
            </p:cNvSpPr>
            <p:nvPr/>
          </p:nvSpPr>
          <p:spPr bwMode="gray">
            <a:xfrm flipV="1">
              <a:off x="253" y="2097"/>
              <a:ext cx="5082" cy="5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48" name="Rectangle 152"/>
            <p:cNvSpPr>
              <a:spLocks noChangeArrowheads="1"/>
            </p:cNvSpPr>
            <p:nvPr/>
          </p:nvSpPr>
          <p:spPr bwMode="gray">
            <a:xfrm>
              <a:off x="4732" y="1960"/>
              <a:ext cx="513" cy="278"/>
            </a:xfrm>
            <a:prstGeom prst="rect">
              <a:avLst/>
            </a:prstGeom>
            <a:solidFill>
              <a:srgbClr val="D60093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solidFill>
                  <a:srgbClr val="9900CC"/>
                </a:solidFill>
                <a:latin typeface="Arial" pitchFamily="34" charset="0"/>
              </a:endParaRPr>
            </a:p>
          </p:txBody>
        </p:sp>
        <p:sp>
          <p:nvSpPr>
            <p:cNvPr id="43049" name="Rectangle 156" descr="70%"/>
            <p:cNvSpPr>
              <a:spLocks noChangeArrowheads="1"/>
            </p:cNvSpPr>
            <p:nvPr/>
          </p:nvSpPr>
          <p:spPr bwMode="gray">
            <a:xfrm>
              <a:off x="2618" y="2071"/>
              <a:ext cx="103" cy="56"/>
            </a:xfrm>
            <a:prstGeom prst="rect">
              <a:avLst/>
            </a:prstGeom>
            <a:pattFill prst="pct70">
              <a:fgClr>
                <a:schemeClr val="bg1"/>
              </a:fgClr>
              <a:bgClr>
                <a:srgbClr val="000000"/>
              </a:bgClr>
            </a:pattFill>
            <a:ln w="12700">
              <a:solidFill>
                <a:srgbClr val="00020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00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sp>
          <p:nvSpPr>
            <p:cNvPr id="43050" name="Rectangle 157"/>
            <p:cNvSpPr>
              <a:spLocks noChangeArrowheads="1"/>
            </p:cNvSpPr>
            <p:nvPr/>
          </p:nvSpPr>
          <p:spPr bwMode="gray">
            <a:xfrm>
              <a:off x="2780" y="1960"/>
              <a:ext cx="106" cy="2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00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sp>
          <p:nvSpPr>
            <p:cNvPr id="43051" name="Rectangle 158"/>
            <p:cNvSpPr>
              <a:spLocks noChangeArrowheads="1"/>
            </p:cNvSpPr>
            <p:nvPr/>
          </p:nvSpPr>
          <p:spPr bwMode="gray">
            <a:xfrm>
              <a:off x="2940" y="1960"/>
              <a:ext cx="106" cy="2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00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sp>
          <p:nvSpPr>
            <p:cNvPr id="43052" name="Rectangle 159"/>
            <p:cNvSpPr>
              <a:spLocks noChangeArrowheads="1"/>
            </p:cNvSpPr>
            <p:nvPr/>
          </p:nvSpPr>
          <p:spPr bwMode="gray">
            <a:xfrm>
              <a:off x="3100" y="1960"/>
              <a:ext cx="106" cy="2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00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sp>
          <p:nvSpPr>
            <p:cNvPr id="43053" name="Rectangle 160"/>
            <p:cNvSpPr>
              <a:spLocks noChangeArrowheads="1"/>
            </p:cNvSpPr>
            <p:nvPr/>
          </p:nvSpPr>
          <p:spPr bwMode="gray">
            <a:xfrm>
              <a:off x="2436" y="1960"/>
              <a:ext cx="106" cy="2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00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sp>
          <p:nvSpPr>
            <p:cNvPr id="43054" name="Rectangle 161"/>
            <p:cNvSpPr>
              <a:spLocks noChangeArrowheads="1"/>
            </p:cNvSpPr>
            <p:nvPr/>
          </p:nvSpPr>
          <p:spPr bwMode="gray">
            <a:xfrm>
              <a:off x="2116" y="1960"/>
              <a:ext cx="106" cy="2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00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sp>
          <p:nvSpPr>
            <p:cNvPr id="43055" name="Rectangle 162"/>
            <p:cNvSpPr>
              <a:spLocks noChangeArrowheads="1"/>
            </p:cNvSpPr>
            <p:nvPr/>
          </p:nvSpPr>
          <p:spPr bwMode="gray">
            <a:xfrm>
              <a:off x="2276" y="1960"/>
              <a:ext cx="106" cy="2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00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sp>
          <p:nvSpPr>
            <p:cNvPr id="43056" name="Rectangle 164"/>
            <p:cNvSpPr>
              <a:spLocks noChangeArrowheads="1"/>
            </p:cNvSpPr>
            <p:nvPr/>
          </p:nvSpPr>
          <p:spPr bwMode="gray">
            <a:xfrm>
              <a:off x="4037" y="1960"/>
              <a:ext cx="106" cy="27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00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sp>
          <p:nvSpPr>
            <p:cNvPr id="43057" name="Rectangle 165"/>
            <p:cNvSpPr>
              <a:spLocks noChangeArrowheads="1"/>
            </p:cNvSpPr>
            <p:nvPr/>
          </p:nvSpPr>
          <p:spPr bwMode="gray">
            <a:xfrm>
              <a:off x="3500" y="1960"/>
              <a:ext cx="106" cy="27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00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sp>
          <p:nvSpPr>
            <p:cNvPr id="43058" name="Rectangle 166"/>
            <p:cNvSpPr>
              <a:spLocks noChangeArrowheads="1"/>
            </p:cNvSpPr>
            <p:nvPr/>
          </p:nvSpPr>
          <p:spPr bwMode="gray">
            <a:xfrm>
              <a:off x="3680" y="1960"/>
              <a:ext cx="106" cy="27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solidFill>
                  <a:srgbClr val="003366"/>
                </a:solidFill>
                <a:latin typeface="Arial" pitchFamily="34" charset="0"/>
              </a:endParaRPr>
            </a:p>
          </p:txBody>
        </p:sp>
        <p:sp>
          <p:nvSpPr>
            <p:cNvPr id="43059" name="Rectangle 167"/>
            <p:cNvSpPr>
              <a:spLocks noChangeArrowheads="1"/>
            </p:cNvSpPr>
            <p:nvPr/>
          </p:nvSpPr>
          <p:spPr bwMode="gray">
            <a:xfrm>
              <a:off x="4218" y="1960"/>
              <a:ext cx="106" cy="27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00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sp>
          <p:nvSpPr>
            <p:cNvPr id="43060" name="Rectangle 168" descr="70%"/>
            <p:cNvSpPr>
              <a:spLocks noChangeArrowheads="1"/>
            </p:cNvSpPr>
            <p:nvPr/>
          </p:nvSpPr>
          <p:spPr bwMode="gray">
            <a:xfrm>
              <a:off x="3860" y="2071"/>
              <a:ext cx="103" cy="56"/>
            </a:xfrm>
            <a:prstGeom prst="rect">
              <a:avLst/>
            </a:prstGeom>
            <a:pattFill prst="pct70">
              <a:fgClr>
                <a:schemeClr val="bg1"/>
              </a:fgClr>
              <a:bgClr>
                <a:srgbClr val="000000"/>
              </a:bgClr>
            </a:pattFill>
            <a:ln w="12700">
              <a:solidFill>
                <a:srgbClr val="00020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00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sp>
          <p:nvSpPr>
            <p:cNvPr id="43061" name="Rectangle 169"/>
            <p:cNvSpPr>
              <a:spLocks noChangeArrowheads="1"/>
            </p:cNvSpPr>
            <p:nvPr/>
          </p:nvSpPr>
          <p:spPr bwMode="gray">
            <a:xfrm>
              <a:off x="1216" y="1955"/>
              <a:ext cx="332" cy="289"/>
            </a:xfrm>
            <a:prstGeom prst="rect">
              <a:avLst/>
            </a:pr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5400000" scaled="1"/>
            </a:gradFill>
            <a:ln w="12700">
              <a:solidFill>
                <a:srgbClr val="00020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00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sp>
          <p:nvSpPr>
            <p:cNvPr id="43062" name="Rectangle 170"/>
            <p:cNvSpPr>
              <a:spLocks noChangeArrowheads="1"/>
            </p:cNvSpPr>
            <p:nvPr/>
          </p:nvSpPr>
          <p:spPr bwMode="gray">
            <a:xfrm>
              <a:off x="639" y="1955"/>
              <a:ext cx="332" cy="289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00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sp>
          <p:nvSpPr>
            <p:cNvPr id="43063" name="Rectangle 171" descr="70%"/>
            <p:cNvSpPr>
              <a:spLocks noChangeArrowheads="1"/>
            </p:cNvSpPr>
            <p:nvPr/>
          </p:nvSpPr>
          <p:spPr bwMode="gray">
            <a:xfrm>
              <a:off x="1032" y="2071"/>
              <a:ext cx="103" cy="56"/>
            </a:xfrm>
            <a:prstGeom prst="rect">
              <a:avLst/>
            </a:prstGeom>
            <a:pattFill prst="pct70">
              <a:fgClr>
                <a:schemeClr val="bg1"/>
              </a:fgClr>
              <a:bgClr>
                <a:srgbClr val="000000"/>
              </a:bgClr>
            </a:pattFill>
            <a:ln w="12700">
              <a:solidFill>
                <a:srgbClr val="00020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000">
                <a:solidFill>
                  <a:srgbClr val="000066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Group 353"/>
          <p:cNvGrpSpPr>
            <a:grpSpLocks/>
          </p:cNvGrpSpPr>
          <p:nvPr/>
        </p:nvGrpSpPr>
        <p:grpSpPr bwMode="auto">
          <a:xfrm>
            <a:off x="4051300" y="2413000"/>
            <a:ext cx="2362200" cy="685800"/>
            <a:chOff x="2552" y="1520"/>
            <a:chExt cx="1488" cy="432"/>
          </a:xfrm>
        </p:grpSpPr>
        <p:sp>
          <p:nvSpPr>
            <p:cNvPr id="43045" name="Line 198"/>
            <p:cNvSpPr>
              <a:spLocks noChangeShapeType="1"/>
            </p:cNvSpPr>
            <p:nvPr/>
          </p:nvSpPr>
          <p:spPr bwMode="auto">
            <a:xfrm>
              <a:off x="2552" y="1520"/>
              <a:ext cx="1488" cy="43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46" name="Line 199"/>
            <p:cNvSpPr>
              <a:spLocks noChangeShapeType="1"/>
            </p:cNvSpPr>
            <p:nvPr/>
          </p:nvSpPr>
          <p:spPr bwMode="auto">
            <a:xfrm>
              <a:off x="4040" y="1520"/>
              <a:ext cx="0" cy="43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" name="Group 349"/>
          <p:cNvGrpSpPr>
            <a:grpSpLocks/>
          </p:cNvGrpSpPr>
          <p:nvPr/>
        </p:nvGrpSpPr>
        <p:grpSpPr bwMode="auto">
          <a:xfrm>
            <a:off x="285750" y="3071813"/>
            <a:ext cx="6134100" cy="500062"/>
            <a:chOff x="-392" y="2412"/>
            <a:chExt cx="3864" cy="304"/>
          </a:xfrm>
        </p:grpSpPr>
        <p:sp>
          <p:nvSpPr>
            <p:cNvPr id="43037" name="Rectangle 200"/>
            <p:cNvSpPr>
              <a:spLocks noChangeArrowheads="1"/>
            </p:cNvSpPr>
            <p:nvPr/>
          </p:nvSpPr>
          <p:spPr bwMode="auto">
            <a:xfrm>
              <a:off x="-392" y="2412"/>
              <a:ext cx="3864" cy="304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00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sp>
          <p:nvSpPr>
            <p:cNvPr id="43038" name="Line 172"/>
            <p:cNvSpPr>
              <a:spLocks noChangeShapeType="1"/>
            </p:cNvSpPr>
            <p:nvPr/>
          </p:nvSpPr>
          <p:spPr bwMode="gray">
            <a:xfrm flipV="1">
              <a:off x="1181" y="2562"/>
              <a:ext cx="2282" cy="2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39" name="Rectangle 181"/>
            <p:cNvSpPr>
              <a:spLocks noChangeArrowheads="1"/>
            </p:cNvSpPr>
            <p:nvPr/>
          </p:nvSpPr>
          <p:spPr bwMode="gray">
            <a:xfrm>
              <a:off x="3364" y="2424"/>
              <a:ext cx="106" cy="2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00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sp>
          <p:nvSpPr>
            <p:cNvPr id="43040" name="Rectangle 182"/>
            <p:cNvSpPr>
              <a:spLocks noChangeArrowheads="1"/>
            </p:cNvSpPr>
            <p:nvPr/>
          </p:nvSpPr>
          <p:spPr bwMode="gray">
            <a:xfrm>
              <a:off x="3044" y="2424"/>
              <a:ext cx="106" cy="2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00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sp>
          <p:nvSpPr>
            <p:cNvPr id="43041" name="Rectangle 183"/>
            <p:cNvSpPr>
              <a:spLocks noChangeArrowheads="1"/>
            </p:cNvSpPr>
            <p:nvPr/>
          </p:nvSpPr>
          <p:spPr bwMode="gray">
            <a:xfrm>
              <a:off x="3204" y="2424"/>
              <a:ext cx="106" cy="2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00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sp>
          <p:nvSpPr>
            <p:cNvPr id="171198" name="Rectangle 190"/>
            <p:cNvSpPr>
              <a:spLocks noChangeArrowheads="1"/>
            </p:cNvSpPr>
            <p:nvPr/>
          </p:nvSpPr>
          <p:spPr bwMode="gray">
            <a:xfrm>
              <a:off x="2144" y="2419"/>
              <a:ext cx="332" cy="29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tx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tx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12700">
              <a:solidFill>
                <a:srgbClr val="00020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sz="200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sp>
          <p:nvSpPr>
            <p:cNvPr id="43043" name="Rectangle 191"/>
            <p:cNvSpPr>
              <a:spLocks noChangeArrowheads="1"/>
            </p:cNvSpPr>
            <p:nvPr/>
          </p:nvSpPr>
          <p:spPr bwMode="gray">
            <a:xfrm>
              <a:off x="1567" y="2419"/>
              <a:ext cx="332" cy="289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00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sp>
          <p:nvSpPr>
            <p:cNvPr id="43044" name="Rectangle 192" descr="70%"/>
            <p:cNvSpPr>
              <a:spLocks noChangeArrowheads="1"/>
            </p:cNvSpPr>
            <p:nvPr/>
          </p:nvSpPr>
          <p:spPr bwMode="gray">
            <a:xfrm>
              <a:off x="1960" y="2535"/>
              <a:ext cx="103" cy="56"/>
            </a:xfrm>
            <a:prstGeom prst="rect">
              <a:avLst/>
            </a:prstGeom>
            <a:pattFill prst="pct70">
              <a:fgClr>
                <a:schemeClr val="bg1"/>
              </a:fgClr>
              <a:bgClr>
                <a:srgbClr val="000000"/>
              </a:bgClr>
            </a:pattFill>
            <a:ln w="12700">
              <a:solidFill>
                <a:srgbClr val="00020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000">
                <a:solidFill>
                  <a:srgbClr val="000066"/>
                </a:solidFill>
                <a:latin typeface="Arial" pitchFamily="34" charset="0"/>
              </a:endParaRPr>
            </a:p>
          </p:txBody>
        </p:sp>
      </p:grpSp>
      <p:grpSp>
        <p:nvGrpSpPr>
          <p:cNvPr id="6" name="Group 360"/>
          <p:cNvGrpSpPr>
            <a:grpSpLocks/>
          </p:cNvGrpSpPr>
          <p:nvPr/>
        </p:nvGrpSpPr>
        <p:grpSpPr bwMode="auto">
          <a:xfrm>
            <a:off x="3867150" y="3575050"/>
            <a:ext cx="2374900" cy="685800"/>
            <a:chOff x="2448" y="2240"/>
            <a:chExt cx="1496" cy="432"/>
          </a:xfrm>
        </p:grpSpPr>
        <p:sp>
          <p:nvSpPr>
            <p:cNvPr id="43035" name="Line 245"/>
            <p:cNvSpPr>
              <a:spLocks noChangeShapeType="1"/>
            </p:cNvSpPr>
            <p:nvPr/>
          </p:nvSpPr>
          <p:spPr bwMode="auto">
            <a:xfrm>
              <a:off x="2448" y="2240"/>
              <a:ext cx="1488" cy="43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36" name="Line 246"/>
            <p:cNvSpPr>
              <a:spLocks noChangeShapeType="1"/>
            </p:cNvSpPr>
            <p:nvPr/>
          </p:nvSpPr>
          <p:spPr bwMode="auto">
            <a:xfrm>
              <a:off x="3944" y="2240"/>
              <a:ext cx="0" cy="43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43016" name="Rectangle 298"/>
          <p:cNvSpPr>
            <a:spLocks noChangeArrowheads="1"/>
          </p:cNvSpPr>
          <p:nvPr/>
        </p:nvSpPr>
        <p:spPr bwMode="auto">
          <a:xfrm>
            <a:off x="127000" y="4222750"/>
            <a:ext cx="6134100" cy="4826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000">
              <a:solidFill>
                <a:srgbClr val="000066"/>
              </a:solidFill>
              <a:latin typeface="Arial" pitchFamily="34" charset="0"/>
            </a:endParaRPr>
          </a:p>
        </p:txBody>
      </p:sp>
      <p:grpSp>
        <p:nvGrpSpPr>
          <p:cNvPr id="7" name="Group 359"/>
          <p:cNvGrpSpPr>
            <a:grpSpLocks/>
          </p:cNvGrpSpPr>
          <p:nvPr/>
        </p:nvGrpSpPr>
        <p:grpSpPr bwMode="auto">
          <a:xfrm>
            <a:off x="2611438" y="4221163"/>
            <a:ext cx="5870575" cy="458787"/>
            <a:chOff x="1645" y="2659"/>
            <a:chExt cx="3698" cy="289"/>
          </a:xfrm>
        </p:grpSpPr>
        <p:sp>
          <p:nvSpPr>
            <p:cNvPr id="43023" name="Line 280"/>
            <p:cNvSpPr>
              <a:spLocks noChangeShapeType="1"/>
            </p:cNvSpPr>
            <p:nvPr/>
          </p:nvSpPr>
          <p:spPr bwMode="gray">
            <a:xfrm flipV="1">
              <a:off x="2093" y="2801"/>
              <a:ext cx="3250" cy="3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43024" name="Group 357"/>
            <p:cNvGrpSpPr>
              <a:grpSpLocks/>
            </p:cNvGrpSpPr>
            <p:nvPr/>
          </p:nvGrpSpPr>
          <p:grpSpPr bwMode="auto">
            <a:xfrm>
              <a:off x="1645" y="2659"/>
              <a:ext cx="3592" cy="289"/>
              <a:chOff x="1653" y="2667"/>
              <a:chExt cx="3592" cy="289"/>
            </a:xfrm>
          </p:grpSpPr>
          <p:sp>
            <p:nvSpPr>
              <p:cNvPr id="43025" name="Rectangle 281"/>
              <p:cNvSpPr>
                <a:spLocks noChangeArrowheads="1"/>
              </p:cNvSpPr>
              <p:nvPr/>
            </p:nvSpPr>
            <p:spPr bwMode="gray">
              <a:xfrm>
                <a:off x="4732" y="2672"/>
                <a:ext cx="513" cy="278"/>
              </a:xfrm>
              <a:prstGeom prst="rect">
                <a:avLst/>
              </a:prstGeom>
              <a:solidFill>
                <a:srgbClr val="D60093"/>
              </a:solidFill>
              <a:ln w="12700">
                <a:solidFill>
                  <a:srgbClr val="00020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solidFill>
                    <a:srgbClr val="9900CC"/>
                  </a:solidFill>
                  <a:latin typeface="Arial" pitchFamily="34" charset="0"/>
                </a:endParaRPr>
              </a:p>
            </p:txBody>
          </p:sp>
          <p:sp>
            <p:nvSpPr>
              <p:cNvPr id="43026" name="Rectangle 289"/>
              <p:cNvSpPr>
                <a:spLocks noChangeArrowheads="1"/>
              </p:cNvSpPr>
              <p:nvPr/>
            </p:nvSpPr>
            <p:spPr bwMode="gray">
              <a:xfrm>
                <a:off x="3941" y="2672"/>
                <a:ext cx="106" cy="279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rgbClr val="00020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000">
                  <a:solidFill>
                    <a:srgbClr val="000066"/>
                  </a:solidFill>
                  <a:latin typeface="Arial" pitchFamily="34" charset="0"/>
                </a:endParaRPr>
              </a:p>
            </p:txBody>
          </p:sp>
          <p:sp>
            <p:nvSpPr>
              <p:cNvPr id="43027" name="Rectangle 292"/>
              <p:cNvSpPr>
                <a:spLocks noChangeArrowheads="1"/>
              </p:cNvSpPr>
              <p:nvPr/>
            </p:nvSpPr>
            <p:spPr bwMode="gray">
              <a:xfrm>
                <a:off x="4122" y="2672"/>
                <a:ext cx="106" cy="279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rgbClr val="00020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000">
                  <a:solidFill>
                    <a:srgbClr val="000066"/>
                  </a:solidFill>
                  <a:latin typeface="Arial" pitchFamily="34" charset="0"/>
                </a:endParaRPr>
              </a:p>
            </p:txBody>
          </p:sp>
          <p:sp>
            <p:nvSpPr>
              <p:cNvPr id="43028" name="Line 299"/>
              <p:cNvSpPr>
                <a:spLocks noChangeShapeType="1"/>
              </p:cNvSpPr>
              <p:nvPr/>
            </p:nvSpPr>
            <p:spPr bwMode="gray">
              <a:xfrm flipV="1">
                <a:off x="1653" y="2810"/>
                <a:ext cx="2282" cy="2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3029" name="Rectangle 300"/>
              <p:cNvSpPr>
                <a:spLocks noChangeArrowheads="1"/>
              </p:cNvSpPr>
              <p:nvPr/>
            </p:nvSpPr>
            <p:spPr bwMode="gray">
              <a:xfrm>
                <a:off x="3836" y="2672"/>
                <a:ext cx="106" cy="27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00020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000">
                  <a:solidFill>
                    <a:srgbClr val="000066"/>
                  </a:solidFill>
                  <a:latin typeface="Arial" pitchFamily="34" charset="0"/>
                </a:endParaRPr>
              </a:p>
            </p:txBody>
          </p:sp>
          <p:sp>
            <p:nvSpPr>
              <p:cNvPr id="43030" name="Rectangle 301"/>
              <p:cNvSpPr>
                <a:spLocks noChangeArrowheads="1"/>
              </p:cNvSpPr>
              <p:nvPr/>
            </p:nvSpPr>
            <p:spPr bwMode="gray">
              <a:xfrm>
                <a:off x="3516" y="2672"/>
                <a:ext cx="106" cy="27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00020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000">
                  <a:solidFill>
                    <a:srgbClr val="000066"/>
                  </a:solidFill>
                  <a:latin typeface="Arial" pitchFamily="34" charset="0"/>
                </a:endParaRPr>
              </a:p>
            </p:txBody>
          </p:sp>
          <p:sp>
            <p:nvSpPr>
              <p:cNvPr id="43031" name="Rectangle 302"/>
              <p:cNvSpPr>
                <a:spLocks noChangeArrowheads="1"/>
              </p:cNvSpPr>
              <p:nvPr/>
            </p:nvSpPr>
            <p:spPr bwMode="gray">
              <a:xfrm>
                <a:off x="3676" y="2672"/>
                <a:ext cx="106" cy="27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00020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000">
                  <a:solidFill>
                    <a:srgbClr val="000066"/>
                  </a:solidFill>
                  <a:latin typeface="Arial" pitchFamily="34" charset="0"/>
                </a:endParaRPr>
              </a:p>
            </p:txBody>
          </p:sp>
          <p:sp>
            <p:nvSpPr>
              <p:cNvPr id="43032" name="Rectangle 303"/>
              <p:cNvSpPr>
                <a:spLocks noChangeArrowheads="1"/>
              </p:cNvSpPr>
              <p:nvPr/>
            </p:nvSpPr>
            <p:spPr bwMode="gray">
              <a:xfrm>
                <a:off x="2616" y="2667"/>
                <a:ext cx="332" cy="289"/>
              </a:xfrm>
              <a:prstGeom prst="rect">
                <a:avLst/>
              </a:prstGeom>
              <a:gradFill rotWithShape="1">
                <a:gsLst>
                  <a:gs pos="0">
                    <a:srgbClr val="FF8080"/>
                  </a:gs>
                  <a:gs pos="50000">
                    <a:srgbClr val="FFB3B3"/>
                  </a:gs>
                  <a:gs pos="100000">
                    <a:srgbClr val="FFDADA"/>
                  </a:gs>
                </a:gsLst>
                <a:lin ang="8100000" scaled="1"/>
              </a:gradFill>
              <a:ln w="12700">
                <a:solidFill>
                  <a:srgbClr val="00020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000">
                  <a:solidFill>
                    <a:srgbClr val="000066"/>
                  </a:solidFill>
                  <a:latin typeface="Arial" pitchFamily="34" charset="0"/>
                </a:endParaRPr>
              </a:p>
            </p:txBody>
          </p:sp>
          <p:sp>
            <p:nvSpPr>
              <p:cNvPr id="43033" name="Rectangle 304"/>
              <p:cNvSpPr>
                <a:spLocks noChangeArrowheads="1"/>
              </p:cNvSpPr>
              <p:nvPr/>
            </p:nvSpPr>
            <p:spPr bwMode="gray">
              <a:xfrm>
                <a:off x="2039" y="2667"/>
                <a:ext cx="332" cy="289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rgbClr val="00020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000">
                  <a:solidFill>
                    <a:srgbClr val="000066"/>
                  </a:solidFill>
                  <a:latin typeface="Arial" pitchFamily="34" charset="0"/>
                </a:endParaRPr>
              </a:p>
            </p:txBody>
          </p:sp>
          <p:sp>
            <p:nvSpPr>
              <p:cNvPr id="43034" name="Rectangle 305" descr="70%"/>
              <p:cNvSpPr>
                <a:spLocks noChangeArrowheads="1"/>
              </p:cNvSpPr>
              <p:nvPr/>
            </p:nvSpPr>
            <p:spPr bwMode="gray">
              <a:xfrm>
                <a:off x="2432" y="2783"/>
                <a:ext cx="103" cy="56"/>
              </a:xfrm>
              <a:prstGeom prst="rect">
                <a:avLst/>
              </a:prstGeom>
              <a:pattFill prst="pct70">
                <a:fgClr>
                  <a:schemeClr val="bg1"/>
                </a:fgClr>
                <a:bgClr>
                  <a:srgbClr val="000000"/>
                </a:bgClr>
              </a:pattFill>
              <a:ln w="12700">
                <a:solidFill>
                  <a:srgbClr val="00020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000">
                  <a:solidFill>
                    <a:srgbClr val="000066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9" name="Group 316"/>
          <p:cNvGrpSpPr>
            <a:grpSpLocks/>
          </p:cNvGrpSpPr>
          <p:nvPr/>
        </p:nvGrpSpPr>
        <p:grpSpPr bwMode="auto">
          <a:xfrm>
            <a:off x="2428875" y="4214813"/>
            <a:ext cx="3644900" cy="508000"/>
            <a:chOff x="1552" y="2660"/>
            <a:chExt cx="2296" cy="320"/>
          </a:xfrm>
        </p:grpSpPr>
        <p:sp>
          <p:nvSpPr>
            <p:cNvPr id="43020" name="Rectangle 307"/>
            <p:cNvSpPr>
              <a:spLocks noChangeArrowheads="1"/>
            </p:cNvSpPr>
            <p:nvPr/>
          </p:nvSpPr>
          <p:spPr bwMode="auto">
            <a:xfrm>
              <a:off x="1552" y="2660"/>
              <a:ext cx="2296" cy="320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00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sp>
          <p:nvSpPr>
            <p:cNvPr id="43021" name="Line 308"/>
            <p:cNvSpPr>
              <a:spLocks noChangeShapeType="1"/>
            </p:cNvSpPr>
            <p:nvPr/>
          </p:nvSpPr>
          <p:spPr bwMode="gray">
            <a:xfrm flipV="1">
              <a:off x="3125" y="2811"/>
              <a:ext cx="698" cy="1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22" name="Rectangle 313"/>
            <p:cNvSpPr>
              <a:spLocks noChangeArrowheads="1"/>
            </p:cNvSpPr>
            <p:nvPr/>
          </p:nvSpPr>
          <p:spPr bwMode="gray">
            <a:xfrm>
              <a:off x="3511" y="2675"/>
              <a:ext cx="332" cy="273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000">
                <a:solidFill>
                  <a:srgbClr val="000066"/>
                </a:solidFill>
                <a:latin typeface="Arial" pitchFamily="34" charset="0"/>
              </a:endParaRPr>
            </a:p>
          </p:txBody>
        </p:sp>
      </p:grpSp>
      <p:sp>
        <p:nvSpPr>
          <p:cNvPr id="171358" name="Text Box 350"/>
          <p:cNvSpPr txBox="1">
            <a:spLocks noChangeArrowheads="1"/>
          </p:cNvSpPr>
          <p:nvPr/>
        </p:nvSpPr>
        <p:spPr bwMode="auto">
          <a:xfrm>
            <a:off x="1008063" y="5218113"/>
            <a:ext cx="7127875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>
                <a:solidFill>
                  <a:srgbClr val="000066"/>
                </a:solidFill>
                <a:latin typeface="Arial" pitchFamily="34" charset="0"/>
              </a:rPr>
              <a:t>Erről az átrendeződött DNS szakaszról jön csak létre mRNS</a:t>
            </a:r>
            <a:endParaRPr lang="en-GB" sz="200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35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514600" y="1524000"/>
            <a:ext cx="649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2400" b="1">
                <a:solidFill>
                  <a:schemeClr val="bg1"/>
                </a:solidFill>
              </a:rPr>
              <a:t>H   </a:t>
            </a:r>
            <a:endParaRPr lang="hu-HU" sz="2400">
              <a:solidFill>
                <a:schemeClr val="bg1"/>
              </a:solidFill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133600" y="762000"/>
            <a:ext cx="2154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2400">
                <a:solidFill>
                  <a:srgbClr val="FFCC00"/>
                </a:solidFill>
              </a:rPr>
              <a:t>Immunglobulin 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524000" y="2438400"/>
            <a:ext cx="4048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2400" b="1">
                <a:solidFill>
                  <a:srgbClr val="FFCC00"/>
                </a:solidFill>
              </a:rPr>
              <a:t>V</a:t>
            </a:r>
          </a:p>
          <a:p>
            <a:pPr algn="l" eaLnBrk="1" hangingPunct="1"/>
            <a:endParaRPr lang="hu-HU" sz="2400" b="1">
              <a:solidFill>
                <a:srgbClr val="FFCC00"/>
              </a:solidFill>
            </a:endParaRPr>
          </a:p>
          <a:p>
            <a:pPr algn="l" eaLnBrk="1" hangingPunct="1"/>
            <a:endParaRPr lang="hu-HU" sz="2400" b="1">
              <a:solidFill>
                <a:srgbClr val="FFCC00"/>
              </a:solidFill>
            </a:endParaRPr>
          </a:p>
          <a:p>
            <a:pPr algn="l" eaLnBrk="1" hangingPunct="1"/>
            <a:r>
              <a:rPr lang="hu-HU" sz="2400" b="1">
                <a:solidFill>
                  <a:srgbClr val="FFCC00"/>
                </a:solidFill>
              </a:rPr>
              <a:t>D</a:t>
            </a:r>
          </a:p>
          <a:p>
            <a:pPr algn="l" eaLnBrk="1" hangingPunct="1"/>
            <a:endParaRPr lang="hu-HU" sz="2400" b="1">
              <a:solidFill>
                <a:srgbClr val="FFCC00"/>
              </a:solidFill>
            </a:endParaRPr>
          </a:p>
          <a:p>
            <a:pPr algn="l" eaLnBrk="1" hangingPunct="1"/>
            <a:endParaRPr lang="hu-HU" sz="2400" b="1">
              <a:solidFill>
                <a:srgbClr val="FFCC00"/>
              </a:solidFill>
            </a:endParaRPr>
          </a:p>
          <a:p>
            <a:pPr algn="l" eaLnBrk="1" hangingPunct="1"/>
            <a:r>
              <a:rPr lang="hu-HU" sz="2400" b="1">
                <a:solidFill>
                  <a:srgbClr val="FFCC00"/>
                </a:solidFill>
              </a:rPr>
              <a:t>J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838200" y="2362200"/>
            <a:ext cx="5334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838200" y="3505200"/>
            <a:ext cx="533400" cy="457200"/>
          </a:xfrm>
          <a:prstGeom prst="rect">
            <a:avLst/>
          </a:prstGeom>
          <a:solidFill>
            <a:srgbClr val="66FF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838200" y="4572000"/>
            <a:ext cx="533400" cy="457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438400" y="2362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2400">
                <a:solidFill>
                  <a:schemeClr val="bg1"/>
                </a:solidFill>
              </a:rPr>
              <a:t>65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2124075" y="3500438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/>
              <a:t>    </a:t>
            </a:r>
            <a:r>
              <a:rPr lang="hu-HU" sz="2400">
                <a:solidFill>
                  <a:schemeClr val="bg1"/>
                </a:solidFill>
              </a:rPr>
              <a:t>27</a:t>
            </a:r>
            <a:endParaRPr lang="hu-HU" sz="2400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2484438" y="4652963"/>
            <a:ext cx="415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hu-HU" sz="24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024011" name="Text Box 11"/>
          <p:cNvSpPr txBox="1">
            <a:spLocks noChangeArrowheads="1"/>
          </p:cNvSpPr>
          <p:nvPr/>
        </p:nvSpPr>
        <p:spPr bwMode="auto">
          <a:xfrm>
            <a:off x="3886200" y="1752600"/>
            <a:ext cx="46402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4000">
                <a:solidFill>
                  <a:schemeClr val="bg1"/>
                </a:solidFill>
              </a:rPr>
              <a:t>kombinációk száma</a:t>
            </a:r>
          </a:p>
          <a:p>
            <a:pPr algn="l" eaLnBrk="1" hangingPunct="1"/>
            <a:r>
              <a:rPr lang="hu-HU" sz="4000">
                <a:solidFill>
                  <a:schemeClr val="bg1"/>
                </a:solidFill>
              </a:rPr>
              <a:t>  65</a:t>
            </a:r>
            <a:r>
              <a:rPr lang="en-US" sz="4000">
                <a:solidFill>
                  <a:schemeClr val="bg1"/>
                </a:solidFill>
              </a:rPr>
              <a:t>  +  </a:t>
            </a:r>
            <a:r>
              <a:rPr lang="hu-HU" sz="4000">
                <a:solidFill>
                  <a:schemeClr val="bg1"/>
                </a:solidFill>
              </a:rPr>
              <a:t>27</a:t>
            </a:r>
            <a:r>
              <a:rPr lang="en-US" sz="4000">
                <a:solidFill>
                  <a:schemeClr val="bg1"/>
                </a:solidFill>
              </a:rPr>
              <a:t>  +  </a:t>
            </a:r>
            <a:r>
              <a:rPr lang="hu-HU" sz="4000">
                <a:solidFill>
                  <a:schemeClr val="bg1"/>
                </a:solidFill>
              </a:rPr>
              <a:t>9</a:t>
            </a:r>
            <a:r>
              <a:rPr lang="en-US" sz="4000">
                <a:solidFill>
                  <a:schemeClr val="bg1"/>
                </a:solidFill>
              </a:rPr>
              <a:t> = </a:t>
            </a:r>
            <a:r>
              <a:rPr lang="hu-HU" sz="4000">
                <a:solidFill>
                  <a:schemeClr val="bg1"/>
                </a:solidFill>
              </a:rPr>
              <a:t>101</a:t>
            </a:r>
          </a:p>
        </p:txBody>
      </p:sp>
      <p:sp>
        <p:nvSpPr>
          <p:cNvPr id="1024012" name="Text Box 12"/>
          <p:cNvSpPr txBox="1">
            <a:spLocks noChangeArrowheads="1"/>
          </p:cNvSpPr>
          <p:nvPr/>
        </p:nvSpPr>
        <p:spPr bwMode="auto">
          <a:xfrm>
            <a:off x="5562600" y="3200400"/>
            <a:ext cx="1504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CC00"/>
                </a:solidFill>
              </a:rPr>
              <a:t>helyett</a:t>
            </a:r>
            <a:endParaRPr lang="hu-HU" sz="3600" b="1">
              <a:solidFill>
                <a:srgbClr val="FFCC00"/>
              </a:solidFill>
            </a:endParaRPr>
          </a:p>
        </p:txBody>
      </p:sp>
      <p:sp>
        <p:nvSpPr>
          <p:cNvPr id="1024013" name="Text Box 13"/>
          <p:cNvSpPr txBox="1">
            <a:spLocks noChangeArrowheads="1"/>
          </p:cNvSpPr>
          <p:nvPr/>
        </p:nvSpPr>
        <p:spPr bwMode="auto">
          <a:xfrm>
            <a:off x="3862388" y="4038600"/>
            <a:ext cx="5075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4000">
                <a:solidFill>
                  <a:schemeClr val="bg1"/>
                </a:solidFill>
              </a:rPr>
              <a:t>65</a:t>
            </a:r>
            <a:r>
              <a:rPr lang="en-US" sz="4000">
                <a:solidFill>
                  <a:schemeClr val="bg1"/>
                </a:solidFill>
              </a:rPr>
              <a:t>  X   </a:t>
            </a:r>
            <a:r>
              <a:rPr lang="hu-HU" sz="4000">
                <a:solidFill>
                  <a:schemeClr val="bg1"/>
                </a:solidFill>
              </a:rPr>
              <a:t>27</a:t>
            </a:r>
            <a:r>
              <a:rPr lang="en-US" sz="4000">
                <a:solidFill>
                  <a:schemeClr val="bg1"/>
                </a:solidFill>
              </a:rPr>
              <a:t>  x  </a:t>
            </a:r>
            <a:r>
              <a:rPr lang="hu-HU" sz="4000">
                <a:solidFill>
                  <a:schemeClr val="bg1"/>
                </a:solidFill>
              </a:rPr>
              <a:t>9</a:t>
            </a:r>
            <a:r>
              <a:rPr lang="en-US" sz="4000">
                <a:solidFill>
                  <a:schemeClr val="bg1"/>
                </a:solidFill>
              </a:rPr>
              <a:t> = 1</a:t>
            </a:r>
            <a:r>
              <a:rPr lang="hu-HU" sz="4000">
                <a:solidFill>
                  <a:schemeClr val="bg1"/>
                </a:solidFill>
              </a:rPr>
              <a:t>5795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4098925" y="53752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/>
              <a:t>.</a:t>
            </a:r>
            <a:endParaRPr lang="hu-HU" sz="2400"/>
          </a:p>
        </p:txBody>
      </p:sp>
      <p:sp>
        <p:nvSpPr>
          <p:cNvPr id="1024015" name="Text Box 15"/>
          <p:cNvSpPr txBox="1">
            <a:spLocks noChangeArrowheads="1"/>
          </p:cNvSpPr>
          <p:nvPr/>
        </p:nvSpPr>
        <p:spPr bwMode="auto">
          <a:xfrm>
            <a:off x="3638550" y="5118100"/>
            <a:ext cx="55054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3600" b="1">
                <a:solidFill>
                  <a:srgbClr val="FFCC00"/>
                </a:solidFill>
              </a:rPr>
              <a:t>..és ez csak a nehéz lánc..</a:t>
            </a:r>
          </a:p>
          <a:p>
            <a:pPr algn="l" eaLnBrk="1" hangingPunct="1"/>
            <a:r>
              <a:rPr lang="hu-HU" sz="3600" b="1">
                <a:solidFill>
                  <a:srgbClr val="FFCC00"/>
                </a:solidFill>
              </a:rPr>
              <a:t>a H és L láncok függetlenül</a:t>
            </a:r>
          </a:p>
          <a:p>
            <a:pPr algn="l" eaLnBrk="1" hangingPunct="1"/>
            <a:r>
              <a:rPr lang="hu-HU" sz="3600" b="1">
                <a:solidFill>
                  <a:srgbClr val="FFCC00"/>
                </a:solidFill>
              </a:rPr>
              <a:t>rendeződnek át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11" grpId="0" autoUpdateAnimBg="0"/>
      <p:bldP spid="1024012" grpId="0" autoUpdateAnimBg="0"/>
      <p:bldP spid="1024013" grpId="0" autoUpdateAnimBg="0"/>
      <p:bldP spid="102401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431925" y="1635125"/>
            <a:ext cx="6788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2400" b="1">
                <a:solidFill>
                  <a:schemeClr val="bg1"/>
                </a:solidFill>
              </a:rPr>
              <a:t>H      </a:t>
            </a:r>
            <a:r>
              <a:rPr lang="hu-HU" sz="2400" b="1">
                <a:solidFill>
                  <a:schemeClr val="bg1"/>
                </a:solidFill>
                <a:latin typeface="Symbol" pitchFamily="18" charset="2"/>
              </a:rPr>
              <a:t>k    l</a:t>
            </a:r>
            <a:r>
              <a:rPr lang="hu-HU" sz="2400">
                <a:solidFill>
                  <a:schemeClr val="bg1"/>
                </a:solidFill>
              </a:rPr>
              <a:t>                       </a:t>
            </a:r>
            <a:r>
              <a:rPr lang="hu-HU" sz="2400" b="1">
                <a:solidFill>
                  <a:schemeClr val="bg1"/>
                </a:solidFill>
                <a:latin typeface="Symbol" pitchFamily="18" charset="2"/>
              </a:rPr>
              <a:t>a    b      g    d</a:t>
            </a:r>
            <a:r>
              <a:rPr lang="hu-HU" sz="2400">
                <a:solidFill>
                  <a:schemeClr val="bg1"/>
                </a:solidFill>
              </a:rPr>
              <a:t>                     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357313" y="571500"/>
            <a:ext cx="472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2400">
                <a:solidFill>
                  <a:srgbClr val="FFCC00"/>
                </a:solidFill>
              </a:rPr>
              <a:t>Immunglobulin                         T C R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88925" y="2403475"/>
            <a:ext cx="4048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2400" b="1">
                <a:solidFill>
                  <a:srgbClr val="FFCC00"/>
                </a:solidFill>
              </a:rPr>
              <a:t>V</a:t>
            </a:r>
          </a:p>
          <a:p>
            <a:pPr algn="l" eaLnBrk="1" hangingPunct="1"/>
            <a:endParaRPr lang="hu-HU" sz="2400" b="1">
              <a:solidFill>
                <a:srgbClr val="FFCC00"/>
              </a:solidFill>
            </a:endParaRPr>
          </a:p>
          <a:p>
            <a:pPr algn="l" eaLnBrk="1" hangingPunct="1"/>
            <a:endParaRPr lang="hu-HU" sz="2400" b="1">
              <a:solidFill>
                <a:srgbClr val="FFCC00"/>
              </a:solidFill>
            </a:endParaRPr>
          </a:p>
          <a:p>
            <a:pPr algn="l" eaLnBrk="1" hangingPunct="1"/>
            <a:r>
              <a:rPr lang="hu-HU" sz="2400" b="1">
                <a:solidFill>
                  <a:srgbClr val="FFCC00"/>
                </a:solidFill>
              </a:rPr>
              <a:t>D</a:t>
            </a:r>
          </a:p>
          <a:p>
            <a:pPr algn="l" eaLnBrk="1" hangingPunct="1"/>
            <a:endParaRPr lang="hu-HU" sz="2400" b="1">
              <a:solidFill>
                <a:srgbClr val="FFCC00"/>
              </a:solidFill>
            </a:endParaRPr>
          </a:p>
          <a:p>
            <a:pPr algn="l" eaLnBrk="1" hangingPunct="1"/>
            <a:endParaRPr lang="hu-HU" sz="2400" b="1">
              <a:solidFill>
                <a:srgbClr val="FFCC00"/>
              </a:solidFill>
            </a:endParaRPr>
          </a:p>
          <a:p>
            <a:pPr algn="l" eaLnBrk="1" hangingPunct="1"/>
            <a:r>
              <a:rPr lang="hu-HU" sz="2400" b="1">
                <a:solidFill>
                  <a:srgbClr val="FFCC00"/>
                </a:solidFill>
              </a:rPr>
              <a:t>J</a:t>
            </a:r>
          </a:p>
        </p:txBody>
      </p:sp>
      <p:sp>
        <p:nvSpPr>
          <p:cNvPr id="1026053" name="Text Box 5"/>
          <p:cNvSpPr txBox="1">
            <a:spLocks noChangeArrowheads="1"/>
          </p:cNvSpPr>
          <p:nvPr/>
        </p:nvSpPr>
        <p:spPr bwMode="auto">
          <a:xfrm>
            <a:off x="136525" y="5603875"/>
            <a:ext cx="2141538" cy="514350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2400">
                <a:solidFill>
                  <a:srgbClr val="FFCC00"/>
                </a:solidFill>
              </a:rPr>
              <a:t>teljes repertoire</a:t>
            </a:r>
          </a:p>
        </p:txBody>
      </p:sp>
      <p:sp>
        <p:nvSpPr>
          <p:cNvPr id="1026054" name="Text Box 6"/>
          <p:cNvSpPr txBox="1">
            <a:spLocks noChangeArrowheads="1"/>
          </p:cNvSpPr>
          <p:nvPr/>
        </p:nvSpPr>
        <p:spPr bwMode="auto">
          <a:xfrm>
            <a:off x="1676400" y="1044575"/>
            <a:ext cx="4954588" cy="584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3200" b="1">
                <a:solidFill>
                  <a:srgbClr val="FF0000"/>
                </a:solidFill>
              </a:rPr>
              <a:t>1</a:t>
            </a:r>
            <a:r>
              <a:rPr lang="en-US" sz="3200" b="1">
                <a:solidFill>
                  <a:srgbClr val="FF0000"/>
                </a:solidFill>
              </a:rPr>
              <a:t>0</a:t>
            </a:r>
            <a:r>
              <a:rPr lang="en-US" sz="3200" b="1" baseline="30000">
                <a:solidFill>
                  <a:srgbClr val="FF0000"/>
                </a:solidFill>
              </a:rPr>
              <a:t>11</a:t>
            </a:r>
            <a:r>
              <a:rPr lang="en-US" sz="3200" b="1">
                <a:solidFill>
                  <a:srgbClr val="FF0000"/>
                </a:solidFill>
              </a:rPr>
              <a:t>                     </a:t>
            </a:r>
            <a:r>
              <a:rPr lang="hu-HU" sz="3200" b="1">
                <a:solidFill>
                  <a:srgbClr val="FF0000"/>
                </a:solidFill>
              </a:rPr>
              <a:t> </a:t>
            </a:r>
            <a:r>
              <a:rPr lang="en-US" sz="3200" b="1">
                <a:solidFill>
                  <a:srgbClr val="FF0000"/>
                </a:solidFill>
              </a:rPr>
              <a:t>10</a:t>
            </a:r>
            <a:r>
              <a:rPr lang="en-US" sz="3200" b="1" baseline="30000">
                <a:solidFill>
                  <a:srgbClr val="FF0000"/>
                </a:solidFill>
              </a:rPr>
              <a:t>16 </a:t>
            </a:r>
            <a:r>
              <a:rPr lang="en-US" sz="3200" b="1">
                <a:solidFill>
                  <a:srgbClr val="FF0000"/>
                </a:solidFill>
              </a:rPr>
              <a:t>    10</a:t>
            </a:r>
            <a:r>
              <a:rPr lang="en-US" sz="3200" b="1" baseline="30000">
                <a:solidFill>
                  <a:srgbClr val="FF0000"/>
                </a:solidFill>
              </a:rPr>
              <a:t>18</a:t>
            </a:r>
            <a:endParaRPr lang="hu-HU" sz="3200" b="1" baseline="30000">
              <a:solidFill>
                <a:srgbClr val="FF0000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19200" y="2362200"/>
            <a:ext cx="7770813" cy="3698875"/>
            <a:chOff x="768" y="1488"/>
            <a:chExt cx="4895" cy="2330"/>
          </a:xfrm>
        </p:grpSpPr>
        <p:sp>
          <p:nvSpPr>
            <p:cNvPr id="45064" name="Text Box 8"/>
            <p:cNvSpPr txBox="1">
              <a:spLocks noChangeArrowheads="1"/>
            </p:cNvSpPr>
            <p:nvPr/>
          </p:nvSpPr>
          <p:spPr bwMode="auto">
            <a:xfrm>
              <a:off x="768" y="1488"/>
              <a:ext cx="3716" cy="1716"/>
            </a:xfrm>
            <a:prstGeom prst="rect">
              <a:avLst/>
            </a:prstGeom>
            <a:noFill/>
            <a:ln w="76200" cmpd="tri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hu-HU" sz="2400">
                  <a:solidFill>
                    <a:schemeClr val="bg1"/>
                  </a:solidFill>
                </a:rPr>
                <a:t> 65</a:t>
              </a:r>
              <a:r>
                <a:rPr lang="en-US" sz="2400">
                  <a:solidFill>
                    <a:schemeClr val="bg1"/>
                  </a:solidFill>
                </a:rPr>
                <a:t>   </a:t>
              </a:r>
              <a:r>
                <a:rPr lang="hu-HU" sz="2400">
                  <a:solidFill>
                    <a:schemeClr val="bg1"/>
                  </a:solidFill>
                </a:rPr>
                <a:t>  40</a:t>
              </a:r>
              <a:r>
                <a:rPr lang="en-US" sz="2400">
                  <a:solidFill>
                    <a:schemeClr val="bg1"/>
                  </a:solidFill>
                </a:rPr>
                <a:t> </a:t>
              </a:r>
              <a:r>
                <a:rPr lang="hu-HU" sz="2400">
                  <a:solidFill>
                    <a:schemeClr val="bg1"/>
                  </a:solidFill>
                </a:rPr>
                <a:t>   30</a:t>
              </a:r>
              <a:r>
                <a:rPr lang="en-US" sz="2400">
                  <a:solidFill>
                    <a:schemeClr val="bg1"/>
                  </a:solidFill>
                </a:rPr>
                <a:t>               </a:t>
              </a:r>
              <a:r>
                <a:rPr lang="hu-HU" sz="2400">
                  <a:solidFill>
                    <a:schemeClr val="bg1"/>
                  </a:solidFill>
                </a:rPr>
                <a:t>  </a:t>
              </a:r>
              <a:r>
                <a:rPr lang="en-US" sz="2400">
                  <a:solidFill>
                    <a:schemeClr val="bg1"/>
                  </a:solidFill>
                </a:rPr>
                <a:t>   7</a:t>
              </a:r>
              <a:r>
                <a:rPr lang="hu-HU" sz="2400">
                  <a:solidFill>
                    <a:schemeClr val="bg1"/>
                  </a:solidFill>
                </a:rPr>
                <a:t>0</a:t>
              </a:r>
              <a:r>
                <a:rPr lang="en-US" sz="2400">
                  <a:solidFill>
                    <a:schemeClr val="bg1"/>
                  </a:solidFill>
                </a:rPr>
                <a:t>   </a:t>
              </a:r>
              <a:r>
                <a:rPr lang="hu-HU" sz="2400">
                  <a:solidFill>
                    <a:schemeClr val="bg1"/>
                  </a:solidFill>
                </a:rPr>
                <a:t>52</a:t>
              </a:r>
              <a:r>
                <a:rPr lang="en-US" sz="2400">
                  <a:solidFill>
                    <a:schemeClr val="bg1"/>
                  </a:solidFill>
                </a:rPr>
                <a:t>    </a:t>
              </a:r>
              <a:r>
                <a:rPr lang="hu-HU" sz="2400">
                  <a:solidFill>
                    <a:schemeClr val="bg1"/>
                  </a:solidFill>
                </a:rPr>
                <a:t> </a:t>
              </a:r>
              <a:r>
                <a:rPr lang="en-US" sz="2400">
                  <a:solidFill>
                    <a:schemeClr val="bg1"/>
                  </a:solidFill>
                </a:rPr>
                <a:t>7  </a:t>
              </a:r>
              <a:r>
                <a:rPr lang="hu-HU" sz="2400">
                  <a:solidFill>
                    <a:schemeClr val="bg1"/>
                  </a:solidFill>
                </a:rPr>
                <a:t> </a:t>
              </a:r>
              <a:r>
                <a:rPr lang="en-US" sz="2400">
                  <a:solidFill>
                    <a:schemeClr val="bg1"/>
                  </a:solidFill>
                </a:rPr>
                <a:t>10</a:t>
              </a:r>
            </a:p>
            <a:p>
              <a:pPr algn="l" eaLnBrk="1" hangingPunct="1"/>
              <a:endParaRPr lang="en-US" sz="2400">
                <a:solidFill>
                  <a:schemeClr val="bg1"/>
                </a:solidFill>
              </a:endParaRPr>
            </a:p>
            <a:p>
              <a:pPr algn="l" eaLnBrk="1" hangingPunct="1"/>
              <a:endParaRPr lang="en-US" sz="2400">
                <a:solidFill>
                  <a:schemeClr val="bg1"/>
                </a:solidFill>
              </a:endParaRPr>
            </a:p>
            <a:p>
              <a:pPr algn="l" eaLnBrk="1" hangingPunct="1"/>
              <a:r>
                <a:rPr lang="en-US" sz="2400">
                  <a:solidFill>
                    <a:schemeClr val="bg1"/>
                  </a:solidFill>
                </a:rPr>
                <a:t> </a:t>
              </a:r>
              <a:r>
                <a:rPr lang="hu-HU" sz="2400">
                  <a:solidFill>
                    <a:schemeClr val="bg1"/>
                  </a:solidFill>
                </a:rPr>
                <a:t>27</a:t>
              </a:r>
              <a:r>
                <a:rPr lang="en-US" sz="2400">
                  <a:solidFill>
                    <a:schemeClr val="bg1"/>
                  </a:solidFill>
                </a:rPr>
                <a:t>                                             2          </a:t>
              </a:r>
              <a:r>
                <a:rPr lang="hu-HU" sz="2400">
                  <a:solidFill>
                    <a:schemeClr val="bg1"/>
                  </a:solidFill>
                </a:rPr>
                <a:t> </a:t>
              </a:r>
              <a:r>
                <a:rPr lang="en-US" sz="2400">
                  <a:solidFill>
                    <a:schemeClr val="bg1"/>
                  </a:solidFill>
                </a:rPr>
                <a:t> </a:t>
              </a:r>
              <a:r>
                <a:rPr lang="hu-HU" sz="2400">
                  <a:solidFill>
                    <a:schemeClr val="bg1"/>
                  </a:solidFill>
                </a:rPr>
                <a:t> </a:t>
              </a:r>
              <a:r>
                <a:rPr lang="en-US" sz="2400">
                  <a:solidFill>
                    <a:schemeClr val="bg1"/>
                  </a:solidFill>
                </a:rPr>
                <a:t>2</a:t>
              </a:r>
            </a:p>
            <a:p>
              <a:pPr algn="l" eaLnBrk="1" hangingPunct="1"/>
              <a:endParaRPr lang="en-US" sz="2400">
                <a:solidFill>
                  <a:schemeClr val="bg1"/>
                </a:solidFill>
              </a:endParaRPr>
            </a:p>
            <a:p>
              <a:pPr algn="l" eaLnBrk="1" hangingPunct="1"/>
              <a:endParaRPr lang="en-US" sz="2400">
                <a:solidFill>
                  <a:schemeClr val="bg1"/>
                </a:solidFill>
              </a:endParaRPr>
            </a:p>
            <a:p>
              <a:pPr algn="l" eaLnBrk="1" hangingPunct="1"/>
              <a:r>
                <a:rPr lang="en-US" sz="2400">
                  <a:solidFill>
                    <a:schemeClr val="bg1"/>
                  </a:solidFill>
                </a:rPr>
                <a:t> </a:t>
              </a:r>
              <a:r>
                <a:rPr lang="hu-HU" sz="2400">
                  <a:solidFill>
                    <a:schemeClr val="bg1"/>
                  </a:solidFill>
                </a:rPr>
                <a:t>9</a:t>
              </a:r>
              <a:r>
                <a:rPr lang="en-US" sz="2400">
                  <a:solidFill>
                    <a:schemeClr val="bg1"/>
                  </a:solidFill>
                </a:rPr>
                <a:t>      </a:t>
              </a:r>
              <a:r>
                <a:rPr lang="hu-HU" sz="2400">
                  <a:solidFill>
                    <a:schemeClr val="bg1"/>
                  </a:solidFill>
                </a:rPr>
                <a:t>5</a:t>
              </a:r>
              <a:r>
                <a:rPr lang="en-US" sz="2400">
                  <a:solidFill>
                    <a:schemeClr val="bg1"/>
                  </a:solidFill>
                </a:rPr>
                <a:t>        </a:t>
              </a:r>
              <a:r>
                <a:rPr lang="hu-HU" sz="2400">
                  <a:solidFill>
                    <a:schemeClr val="bg1"/>
                  </a:solidFill>
                </a:rPr>
                <a:t>4</a:t>
              </a:r>
              <a:r>
                <a:rPr lang="en-US" sz="2400">
                  <a:solidFill>
                    <a:schemeClr val="bg1"/>
                  </a:solidFill>
                </a:rPr>
                <a:t>                   </a:t>
              </a:r>
              <a:r>
                <a:rPr lang="hu-HU" sz="2400">
                  <a:solidFill>
                    <a:schemeClr val="bg1"/>
                  </a:solidFill>
                </a:rPr>
                <a:t> 61</a:t>
              </a:r>
              <a:r>
                <a:rPr lang="en-US" sz="2400">
                  <a:solidFill>
                    <a:schemeClr val="bg1"/>
                  </a:solidFill>
                </a:rPr>
                <a:t>   </a:t>
              </a:r>
              <a:r>
                <a:rPr lang="hu-HU" sz="2400">
                  <a:solidFill>
                    <a:schemeClr val="bg1"/>
                  </a:solidFill>
                </a:rPr>
                <a:t> </a:t>
              </a:r>
              <a:r>
                <a:rPr lang="en-US" sz="2400">
                  <a:solidFill>
                    <a:schemeClr val="bg1"/>
                  </a:solidFill>
                </a:rPr>
                <a:t>1</a:t>
              </a:r>
              <a:r>
                <a:rPr lang="hu-HU" sz="2400">
                  <a:solidFill>
                    <a:schemeClr val="bg1"/>
                  </a:solidFill>
                </a:rPr>
                <a:t>3</a:t>
              </a:r>
              <a:r>
                <a:rPr lang="en-US" sz="2400">
                  <a:solidFill>
                    <a:schemeClr val="bg1"/>
                  </a:solidFill>
                </a:rPr>
                <a:t>   </a:t>
              </a:r>
              <a:r>
                <a:rPr lang="hu-HU" sz="2400">
                  <a:solidFill>
                    <a:schemeClr val="bg1"/>
                  </a:solidFill>
                </a:rPr>
                <a:t>  </a:t>
              </a:r>
              <a:r>
                <a:rPr lang="en-US" sz="2400">
                  <a:solidFill>
                    <a:schemeClr val="bg1"/>
                  </a:solidFill>
                </a:rPr>
                <a:t>2     2     </a:t>
              </a:r>
              <a:endParaRPr lang="hu-HU" sz="2400">
                <a:solidFill>
                  <a:schemeClr val="bg1"/>
                </a:solidFill>
              </a:endParaRPr>
            </a:p>
          </p:txBody>
        </p:sp>
        <p:sp>
          <p:nvSpPr>
            <p:cNvPr id="45065" name="Text Box 9"/>
            <p:cNvSpPr txBox="1">
              <a:spLocks noChangeArrowheads="1"/>
            </p:cNvSpPr>
            <p:nvPr/>
          </p:nvSpPr>
          <p:spPr bwMode="auto">
            <a:xfrm>
              <a:off x="4118" y="3530"/>
              <a:ext cx="15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solidFill>
                    <a:schemeClr val="bg1"/>
                  </a:solidFill>
                </a:rPr>
                <a:t>+ </a:t>
              </a:r>
              <a:r>
                <a:rPr lang="hu-HU" sz="2400">
                  <a:solidFill>
                    <a:schemeClr val="bg1"/>
                  </a:solidFill>
                </a:rPr>
                <a:t>további faktorok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053" grpId="0" animBg="1" autoUpdateAnimBg="0"/>
      <p:bldP spid="1026054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431925" y="1635125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1">
                <a:solidFill>
                  <a:schemeClr val="bg1"/>
                </a:solidFill>
                <a:latin typeface="Symbol" pitchFamily="18" charset="2"/>
              </a:rPr>
              <a:t>                                       </a:t>
            </a:r>
            <a:r>
              <a:rPr lang="hu-HU" sz="2400" b="1">
                <a:solidFill>
                  <a:schemeClr val="bg1"/>
                </a:solidFill>
                <a:latin typeface="Symbol" pitchFamily="18" charset="2"/>
              </a:rPr>
              <a:t>a  b </a:t>
            </a:r>
            <a:r>
              <a:rPr lang="en-US" sz="2400" b="1">
                <a:solidFill>
                  <a:schemeClr val="bg1"/>
                </a:solidFill>
                <a:latin typeface="Symbol" pitchFamily="18" charset="2"/>
              </a:rPr>
              <a:t>            </a:t>
            </a:r>
            <a:r>
              <a:rPr lang="hu-HU" sz="2400" b="1">
                <a:solidFill>
                  <a:schemeClr val="bg1"/>
                </a:solidFill>
                <a:latin typeface="Symbol" pitchFamily="18" charset="2"/>
              </a:rPr>
              <a:t>    g  d</a:t>
            </a:r>
            <a:r>
              <a:rPr lang="hu-HU" sz="2400">
                <a:solidFill>
                  <a:schemeClr val="bg1"/>
                </a:solidFill>
              </a:rPr>
              <a:t>                     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219200" y="685800"/>
            <a:ext cx="473710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2400">
                <a:solidFill>
                  <a:srgbClr val="FFCC00"/>
                </a:solidFill>
              </a:rPr>
              <a:t>Immunglobulin                         T C R</a:t>
            </a:r>
          </a:p>
        </p:txBody>
      </p:sp>
      <p:sp>
        <p:nvSpPr>
          <p:cNvPr id="1032196" name="Text Box 4"/>
          <p:cNvSpPr txBox="1">
            <a:spLocks noChangeArrowheads="1"/>
          </p:cNvSpPr>
          <p:nvPr/>
        </p:nvSpPr>
        <p:spPr bwMode="auto">
          <a:xfrm>
            <a:off x="1828800" y="2851150"/>
            <a:ext cx="429895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4000" b="1">
                <a:solidFill>
                  <a:srgbClr val="FF0000"/>
                </a:solidFill>
              </a:rPr>
              <a:t>1</a:t>
            </a:r>
            <a:r>
              <a:rPr lang="en-US" sz="4000" b="1">
                <a:solidFill>
                  <a:srgbClr val="FF0000"/>
                </a:solidFill>
              </a:rPr>
              <a:t>0</a:t>
            </a:r>
            <a:r>
              <a:rPr lang="en-US" sz="4000" b="1" baseline="30000">
                <a:solidFill>
                  <a:srgbClr val="FF0000"/>
                </a:solidFill>
              </a:rPr>
              <a:t>1</a:t>
            </a:r>
            <a:r>
              <a:rPr lang="hu-HU" sz="4000" b="1" baseline="30000">
                <a:solidFill>
                  <a:srgbClr val="FF0000"/>
                </a:solidFill>
              </a:rPr>
              <a:t>3</a:t>
            </a:r>
            <a:r>
              <a:rPr lang="en-US" sz="4000" b="1">
                <a:solidFill>
                  <a:srgbClr val="FF0000"/>
                </a:solidFill>
              </a:rPr>
              <a:t>           </a:t>
            </a:r>
            <a:r>
              <a:rPr lang="hu-HU" sz="4000" b="1">
                <a:solidFill>
                  <a:srgbClr val="FF0000"/>
                </a:solidFill>
              </a:rPr>
              <a:t>        </a:t>
            </a:r>
            <a:r>
              <a:rPr lang="en-US" sz="4000" b="1">
                <a:solidFill>
                  <a:srgbClr val="FF0000"/>
                </a:solidFill>
              </a:rPr>
              <a:t>10</a:t>
            </a:r>
            <a:r>
              <a:rPr lang="en-US" sz="4000" b="1" baseline="30000">
                <a:solidFill>
                  <a:srgbClr val="FF0000"/>
                </a:solidFill>
              </a:rPr>
              <a:t>1</a:t>
            </a:r>
            <a:r>
              <a:rPr lang="hu-HU" sz="4000" b="1" baseline="300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032197" name="Text Box 5"/>
          <p:cNvSpPr txBox="1">
            <a:spLocks noChangeArrowheads="1"/>
          </p:cNvSpPr>
          <p:nvPr/>
        </p:nvSpPr>
        <p:spPr bwMode="auto">
          <a:xfrm>
            <a:off x="2438400" y="4191000"/>
            <a:ext cx="3960813" cy="2117725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/>
              <a:t> Hogy lesz</a:t>
            </a:r>
            <a:r>
              <a:rPr lang="hu-HU" sz="3200" b="1"/>
              <a:t> legalább </a:t>
            </a:r>
          </a:p>
          <a:p>
            <a:pPr eaLnBrk="1" hangingPunct="1"/>
            <a:r>
              <a:rPr lang="hu-HU" sz="3200" b="1"/>
              <a:t>1</a:t>
            </a:r>
            <a:r>
              <a:rPr lang="en-US" sz="3200" b="1"/>
              <a:t>0 </a:t>
            </a:r>
            <a:r>
              <a:rPr lang="hu-HU" sz="3200" b="1"/>
              <a:t>millió féle antitest </a:t>
            </a:r>
          </a:p>
          <a:p>
            <a:pPr eaLnBrk="1" hangingPunct="1"/>
            <a:r>
              <a:rPr lang="hu-HU" sz="3200" b="1"/>
              <a:t>és   TCR </a:t>
            </a:r>
          </a:p>
          <a:p>
            <a:pPr eaLnBrk="1" hangingPunct="1"/>
            <a:r>
              <a:rPr lang="hu-HU" sz="3200" b="1"/>
              <a:t>25.</a:t>
            </a:r>
            <a:r>
              <a:rPr lang="en-US" sz="3200" b="1"/>
              <a:t>000 g</a:t>
            </a:r>
            <a:r>
              <a:rPr lang="hu-HU" sz="3200" b="1"/>
              <a:t>énből???</a:t>
            </a: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2124075" y="1341438"/>
            <a:ext cx="360363" cy="1366837"/>
          </a:xfrm>
          <a:prstGeom prst="downArrow">
            <a:avLst>
              <a:gd name="adj1" fmla="val 50000"/>
              <a:gd name="adj2" fmla="val 948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5364163" y="1341438"/>
            <a:ext cx="360362" cy="1366837"/>
          </a:xfrm>
          <a:prstGeom prst="downArrow">
            <a:avLst>
              <a:gd name="adj1" fmla="val 50000"/>
              <a:gd name="adj2" fmla="val 948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2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2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196" grpId="0" animBg="1" autoUpdateAnimBg="0"/>
      <p:bldP spid="1032197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Text Box 2"/>
          <p:cNvSpPr txBox="1">
            <a:spLocks noChangeArrowheads="1"/>
          </p:cNvSpPr>
          <p:nvPr/>
        </p:nvSpPr>
        <p:spPr bwMode="auto">
          <a:xfrm>
            <a:off x="1763713" y="1268413"/>
            <a:ext cx="4935537" cy="1431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/>
              <a:t>MHC: sokf</a:t>
            </a:r>
            <a:r>
              <a:rPr lang="hu-HU" b="1"/>
              <a:t>éleség </a:t>
            </a:r>
          </a:p>
          <a:p>
            <a:pPr eaLnBrk="1" hangingPunct="1"/>
            <a:r>
              <a:rPr lang="hu-HU" b="1"/>
              <a:t>a populáció szintjén</a:t>
            </a:r>
          </a:p>
        </p:txBody>
      </p:sp>
      <p:sp>
        <p:nvSpPr>
          <p:cNvPr id="1034243" name="Text Box 3"/>
          <p:cNvSpPr txBox="1">
            <a:spLocks noChangeArrowheads="1"/>
          </p:cNvSpPr>
          <p:nvPr/>
        </p:nvSpPr>
        <p:spPr bwMode="auto">
          <a:xfrm>
            <a:off x="971550" y="3644900"/>
            <a:ext cx="7086600" cy="2101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u-HU" b="1"/>
              <a:t>antigénfelismerő receptorok</a:t>
            </a:r>
            <a:r>
              <a:rPr lang="en-US" b="1"/>
              <a:t>:</a:t>
            </a:r>
            <a:endParaRPr lang="hu-HU" b="1"/>
          </a:p>
          <a:p>
            <a:pPr eaLnBrk="1" hangingPunct="1"/>
            <a:r>
              <a:rPr lang="en-US" b="1"/>
              <a:t> sokf</a:t>
            </a:r>
            <a:r>
              <a:rPr lang="hu-HU" b="1"/>
              <a:t>éleség </a:t>
            </a:r>
          </a:p>
          <a:p>
            <a:pPr eaLnBrk="1" hangingPunct="1"/>
            <a:r>
              <a:rPr lang="hu-HU" b="1"/>
              <a:t>az egyén szintjén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724275" y="765175"/>
            <a:ext cx="1149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FFFF00"/>
                </a:solidFill>
              </a:rPr>
              <a:t>míg az…</a:t>
            </a:r>
          </a:p>
        </p:txBody>
      </p:sp>
      <p:sp>
        <p:nvSpPr>
          <p:cNvPr id="1034245" name="Text Box 5"/>
          <p:cNvSpPr txBox="1">
            <a:spLocks noChangeArrowheads="1"/>
          </p:cNvSpPr>
          <p:nvPr/>
        </p:nvSpPr>
        <p:spPr bwMode="auto">
          <a:xfrm>
            <a:off x="3652838" y="2997200"/>
            <a:ext cx="1347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FFFF00"/>
                </a:solidFill>
              </a:rPr>
              <a:t>addig az…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3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34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3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42" grpId="0" animBg="1"/>
      <p:bldP spid="1034243" grpId="0" animBg="1" autoUpdateAnimBg="0"/>
      <p:bldP spid="10342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reeform 2"/>
          <p:cNvSpPr>
            <a:spLocks/>
          </p:cNvSpPr>
          <p:nvPr/>
        </p:nvSpPr>
        <p:spPr bwMode="auto">
          <a:xfrm>
            <a:off x="214313" y="1928813"/>
            <a:ext cx="6811962" cy="1587"/>
          </a:xfrm>
          <a:custGeom>
            <a:avLst/>
            <a:gdLst>
              <a:gd name="T0" fmla="*/ 0 w 4291"/>
              <a:gd name="T1" fmla="*/ 0 h 1"/>
              <a:gd name="T2" fmla="*/ 2147483647 w 4291"/>
              <a:gd name="T3" fmla="*/ 0 h 1"/>
              <a:gd name="T4" fmla="*/ 0 60000 65536"/>
              <a:gd name="T5" fmla="*/ 0 60000 65536"/>
              <a:gd name="T6" fmla="*/ 0 w 4291"/>
              <a:gd name="T7" fmla="*/ 0 h 1"/>
              <a:gd name="T8" fmla="*/ 4291 w 429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91" h="1">
                <a:moveTo>
                  <a:pt x="0" y="0"/>
                </a:moveTo>
                <a:lnTo>
                  <a:pt x="4290" y="0"/>
                </a:lnTo>
              </a:path>
            </a:pathLst>
          </a:custGeom>
          <a:solidFill>
            <a:srgbClr val="FFCC00"/>
          </a:solidFill>
          <a:ln w="317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117600" y="7794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 b="1">
                <a:solidFill>
                  <a:schemeClr val="bg1"/>
                </a:solidFill>
                <a:latin typeface="Arial" pitchFamily="34" charset="0"/>
              </a:rPr>
              <a:t>V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684463" y="7683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 b="1">
                <a:solidFill>
                  <a:schemeClr val="bg1"/>
                </a:solidFill>
                <a:latin typeface="Arial" pitchFamily="34" charset="0"/>
              </a:rPr>
              <a:t>D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162425" y="7794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 b="1">
                <a:solidFill>
                  <a:schemeClr val="bg1"/>
                </a:solidFill>
                <a:latin typeface="Arial" pitchFamily="34" charset="0"/>
              </a:rPr>
              <a:t>J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760413" y="12842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 b="1">
                <a:solidFill>
                  <a:schemeClr val="bg1"/>
                </a:solidFill>
                <a:latin typeface="Arial" pitchFamily="34" charset="0"/>
              </a:rPr>
              <a:t>1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073150" y="12731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 b="1">
                <a:solidFill>
                  <a:schemeClr val="bg1"/>
                </a:solidFill>
                <a:latin typeface="Arial" pitchFamily="34" charset="0"/>
              </a:rPr>
              <a:t>2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1565275" y="12731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 b="1">
                <a:solidFill>
                  <a:schemeClr val="bg1"/>
                </a:solidFill>
                <a:latin typeface="Arial" pitchFamily="34" charset="0"/>
              </a:rPr>
              <a:t>3...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2270125" y="12620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 b="1">
                <a:solidFill>
                  <a:schemeClr val="bg1"/>
                </a:solidFill>
                <a:latin typeface="Arial" pitchFamily="34" charset="0"/>
              </a:rPr>
              <a:t>1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2573338" y="12731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 b="1">
                <a:solidFill>
                  <a:schemeClr val="bg1"/>
                </a:solidFill>
                <a:latin typeface="Arial" pitchFamily="34" charset="0"/>
              </a:rPr>
              <a:t>2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3021013" y="12731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 b="1">
                <a:solidFill>
                  <a:schemeClr val="bg1"/>
                </a:solidFill>
                <a:latin typeface="Arial" pitchFamily="34" charset="0"/>
              </a:rPr>
              <a:t>3...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3870325" y="12842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 b="1">
                <a:solidFill>
                  <a:schemeClr val="bg1"/>
                </a:solidFill>
                <a:latin typeface="Arial" pitchFamily="34" charset="0"/>
              </a:rPr>
              <a:t>1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4171950" y="12731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 b="1">
                <a:solidFill>
                  <a:schemeClr val="bg1"/>
                </a:solidFill>
                <a:latin typeface="Arial" pitchFamily="34" charset="0"/>
              </a:rPr>
              <a:t>2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4641850" y="12731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 b="1">
                <a:solidFill>
                  <a:schemeClr val="bg1"/>
                </a:solidFill>
                <a:latin typeface="Arial" pitchFamily="34" charset="0"/>
              </a:rPr>
              <a:t>3...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6343650" y="8556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 b="1">
                <a:solidFill>
                  <a:schemeClr val="bg1"/>
                </a:solidFill>
                <a:latin typeface="Arial" pitchFamily="34" charset="0"/>
              </a:rPr>
              <a:t>C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7226300" y="31051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5616575" y="41036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9128125" y="7350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8147" name="Rectangle 19" descr="Vastag átlós lefelé"/>
          <p:cNvSpPr>
            <a:spLocks noChangeArrowheads="1"/>
          </p:cNvSpPr>
          <p:nvPr/>
        </p:nvSpPr>
        <p:spPr bwMode="auto">
          <a:xfrm flipV="1">
            <a:off x="573088" y="1676400"/>
            <a:ext cx="234950" cy="582613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8" name="Rectangle 20" descr="Ritka pepita"/>
          <p:cNvSpPr>
            <a:spLocks noChangeArrowheads="1"/>
          </p:cNvSpPr>
          <p:nvPr/>
        </p:nvSpPr>
        <p:spPr bwMode="auto">
          <a:xfrm flipV="1">
            <a:off x="903288" y="1703388"/>
            <a:ext cx="234950" cy="538162"/>
          </a:xfrm>
          <a:prstGeom prst="rect">
            <a:avLst/>
          </a:prstGeom>
          <a:pattFill prst="lgCheck">
            <a:fgClr>
              <a:srgbClr val="FF0000"/>
            </a:fgClr>
            <a:bgClr>
              <a:srgbClr val="FFFFFF"/>
            </a:bgClr>
          </a:patt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9" name="Rectangle 21"/>
          <p:cNvSpPr>
            <a:spLocks noChangeArrowheads="1"/>
          </p:cNvSpPr>
          <p:nvPr/>
        </p:nvSpPr>
        <p:spPr bwMode="auto">
          <a:xfrm flipV="1">
            <a:off x="1233488" y="1716088"/>
            <a:ext cx="234950" cy="536575"/>
          </a:xfrm>
          <a:prstGeom prst="rect">
            <a:avLst/>
          </a:prstGeom>
          <a:solidFill>
            <a:srgbClr val="FF00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0" name="Rectangle 22"/>
          <p:cNvSpPr>
            <a:spLocks noChangeArrowheads="1"/>
          </p:cNvSpPr>
          <p:nvPr/>
        </p:nvSpPr>
        <p:spPr bwMode="auto">
          <a:xfrm flipV="1">
            <a:off x="2089150" y="1725613"/>
            <a:ext cx="234950" cy="538162"/>
          </a:xfrm>
          <a:prstGeom prst="rect">
            <a:avLst/>
          </a:prstGeom>
          <a:solidFill>
            <a:srgbClr val="66FF66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1" name="Rectangle 23" descr="Vastag átlós felfelé"/>
          <p:cNvSpPr>
            <a:spLocks noChangeArrowheads="1"/>
          </p:cNvSpPr>
          <p:nvPr/>
        </p:nvSpPr>
        <p:spPr bwMode="auto">
          <a:xfrm flipV="1">
            <a:off x="2390775" y="1716088"/>
            <a:ext cx="234950" cy="536575"/>
          </a:xfrm>
          <a:prstGeom prst="rect">
            <a:avLst/>
          </a:prstGeom>
          <a:pattFill prst="wdUpDiag">
            <a:fgClr>
              <a:srgbClr val="66FF66"/>
            </a:fgClr>
            <a:bgClr>
              <a:srgbClr val="663300"/>
            </a:bgClr>
          </a:patt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2" name="Rectangle 24" descr="Tömör rombuszos"/>
          <p:cNvSpPr>
            <a:spLocks noChangeArrowheads="1"/>
          </p:cNvSpPr>
          <p:nvPr/>
        </p:nvSpPr>
        <p:spPr bwMode="auto">
          <a:xfrm flipV="1">
            <a:off x="2705100" y="1716088"/>
            <a:ext cx="234950" cy="536575"/>
          </a:xfrm>
          <a:prstGeom prst="rect">
            <a:avLst/>
          </a:prstGeom>
          <a:pattFill prst="solidDmnd">
            <a:fgClr>
              <a:srgbClr val="66FF66"/>
            </a:fgClr>
            <a:bgClr>
              <a:srgbClr val="663300"/>
            </a:bgClr>
          </a:patt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3" name="Rectangle 25" descr="Sötét vízszintes"/>
          <p:cNvSpPr>
            <a:spLocks noChangeArrowheads="1"/>
          </p:cNvSpPr>
          <p:nvPr/>
        </p:nvSpPr>
        <p:spPr bwMode="auto">
          <a:xfrm flipV="1">
            <a:off x="3667125" y="1716088"/>
            <a:ext cx="234950" cy="536575"/>
          </a:xfrm>
          <a:prstGeom prst="rect">
            <a:avLst/>
          </a:prstGeom>
          <a:pattFill prst="dkHorz">
            <a:fgClr>
              <a:srgbClr val="FFCC00"/>
            </a:fgClr>
            <a:bgClr>
              <a:srgbClr val="000066"/>
            </a:bgClr>
          </a:patt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4" name="Rectangle 26" descr="Eső jobbról"/>
          <p:cNvSpPr>
            <a:spLocks noChangeArrowheads="1"/>
          </p:cNvSpPr>
          <p:nvPr/>
        </p:nvSpPr>
        <p:spPr bwMode="auto">
          <a:xfrm flipV="1">
            <a:off x="3990975" y="1736725"/>
            <a:ext cx="234950" cy="538163"/>
          </a:xfrm>
          <a:prstGeom prst="rect">
            <a:avLst/>
          </a:prstGeom>
          <a:pattFill prst="dashUpDiag">
            <a:fgClr>
              <a:srgbClr val="FFCC00"/>
            </a:fgClr>
            <a:bgClr>
              <a:schemeClr val="tx2"/>
            </a:bgClr>
          </a:patt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5" name="Rectangle 27"/>
          <p:cNvSpPr>
            <a:spLocks noChangeArrowheads="1"/>
          </p:cNvSpPr>
          <p:nvPr/>
        </p:nvSpPr>
        <p:spPr bwMode="auto">
          <a:xfrm flipV="1">
            <a:off x="4327525" y="1736725"/>
            <a:ext cx="234950" cy="538163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6" name="Rectangle 28"/>
          <p:cNvSpPr>
            <a:spLocks noChangeArrowheads="1"/>
          </p:cNvSpPr>
          <p:nvPr/>
        </p:nvSpPr>
        <p:spPr bwMode="auto">
          <a:xfrm flipV="1">
            <a:off x="5786438" y="1785938"/>
            <a:ext cx="917575" cy="482600"/>
          </a:xfrm>
          <a:prstGeom prst="rect">
            <a:avLst/>
          </a:prstGeom>
          <a:solidFill>
            <a:srgbClr val="000066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7" name="Freeform 29"/>
          <p:cNvSpPr>
            <a:spLocks/>
          </p:cNvSpPr>
          <p:nvPr/>
        </p:nvSpPr>
        <p:spPr bwMode="auto">
          <a:xfrm>
            <a:off x="4867275" y="1525588"/>
            <a:ext cx="325438" cy="396875"/>
          </a:xfrm>
          <a:custGeom>
            <a:avLst/>
            <a:gdLst>
              <a:gd name="T0" fmla="*/ 2147483647 w 205"/>
              <a:gd name="T1" fmla="*/ 0 h 250"/>
              <a:gd name="T2" fmla="*/ 0 w 205"/>
              <a:gd name="T3" fmla="*/ 2147483647 h 250"/>
              <a:gd name="T4" fmla="*/ 0 60000 65536"/>
              <a:gd name="T5" fmla="*/ 0 60000 65536"/>
              <a:gd name="T6" fmla="*/ 0 w 205"/>
              <a:gd name="T7" fmla="*/ 0 h 250"/>
              <a:gd name="T8" fmla="*/ 205 w 205"/>
              <a:gd name="T9" fmla="*/ 250 h 2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5" h="250">
                <a:moveTo>
                  <a:pt x="204" y="0"/>
                </a:moveTo>
                <a:lnTo>
                  <a:pt x="0" y="249"/>
                </a:lnTo>
              </a:path>
            </a:pathLst>
          </a:cu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8158" name="Freeform 30"/>
          <p:cNvSpPr>
            <a:spLocks/>
          </p:cNvSpPr>
          <p:nvPr/>
        </p:nvSpPr>
        <p:spPr bwMode="auto">
          <a:xfrm>
            <a:off x="4899025" y="1514475"/>
            <a:ext cx="349250" cy="430213"/>
          </a:xfrm>
          <a:custGeom>
            <a:avLst/>
            <a:gdLst>
              <a:gd name="T0" fmla="*/ 2147483647 w 220"/>
              <a:gd name="T1" fmla="*/ 0 h 271"/>
              <a:gd name="T2" fmla="*/ 0 w 220"/>
              <a:gd name="T3" fmla="*/ 2147483647 h 271"/>
              <a:gd name="T4" fmla="*/ 0 60000 65536"/>
              <a:gd name="T5" fmla="*/ 0 60000 65536"/>
              <a:gd name="T6" fmla="*/ 0 w 220"/>
              <a:gd name="T7" fmla="*/ 0 h 271"/>
              <a:gd name="T8" fmla="*/ 220 w 220"/>
              <a:gd name="T9" fmla="*/ 271 h 27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0" h="271">
                <a:moveTo>
                  <a:pt x="219" y="0"/>
                </a:moveTo>
                <a:lnTo>
                  <a:pt x="0" y="270"/>
                </a:lnTo>
              </a:path>
            </a:pathLst>
          </a:cu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8159" name="Text Box 31"/>
          <p:cNvSpPr txBox="1">
            <a:spLocks noChangeArrowheads="1"/>
          </p:cNvSpPr>
          <p:nvPr/>
        </p:nvSpPr>
        <p:spPr bwMode="auto">
          <a:xfrm>
            <a:off x="8837613" y="10763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8160" name="Text Box 32"/>
          <p:cNvSpPr txBox="1">
            <a:spLocks noChangeArrowheads="1"/>
          </p:cNvSpPr>
          <p:nvPr/>
        </p:nvSpPr>
        <p:spPr bwMode="auto">
          <a:xfrm>
            <a:off x="8870950" y="30829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8161" name="Text Box 33"/>
          <p:cNvSpPr txBox="1">
            <a:spLocks noChangeArrowheads="1"/>
          </p:cNvSpPr>
          <p:nvPr/>
        </p:nvSpPr>
        <p:spPr bwMode="auto">
          <a:xfrm>
            <a:off x="7283450" y="40925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8162" name="Text Box 34"/>
          <p:cNvSpPr txBox="1">
            <a:spLocks noChangeArrowheads="1"/>
          </p:cNvSpPr>
          <p:nvPr/>
        </p:nvSpPr>
        <p:spPr bwMode="auto">
          <a:xfrm>
            <a:off x="5973763" y="59150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8163" name="Text Box 35"/>
          <p:cNvSpPr txBox="1">
            <a:spLocks noChangeArrowheads="1"/>
          </p:cNvSpPr>
          <p:nvPr/>
        </p:nvSpPr>
        <p:spPr bwMode="auto">
          <a:xfrm>
            <a:off x="6704013" y="533400"/>
            <a:ext cx="24399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2400">
                <a:solidFill>
                  <a:schemeClr val="bg1"/>
                </a:solidFill>
              </a:rPr>
              <a:t>nem átrendeződött</a:t>
            </a:r>
          </a:p>
          <a:p>
            <a:pPr algn="l" eaLnBrk="1" hangingPunct="1"/>
            <a:r>
              <a:rPr lang="hu-HU" sz="2400">
                <a:solidFill>
                  <a:schemeClr val="bg1"/>
                </a:solidFill>
              </a:rPr>
              <a:t> (germ-line) DNS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062038" y="1985963"/>
            <a:ext cx="7786687" cy="1295400"/>
            <a:chOff x="669" y="1251"/>
            <a:chExt cx="4905" cy="816"/>
          </a:xfrm>
        </p:grpSpPr>
        <p:sp>
          <p:nvSpPr>
            <p:cNvPr id="48180" name="Rectangle 37"/>
            <p:cNvSpPr>
              <a:spLocks noChangeArrowheads="1"/>
            </p:cNvSpPr>
            <p:nvPr/>
          </p:nvSpPr>
          <p:spPr bwMode="auto">
            <a:xfrm flipV="1">
              <a:off x="1730" y="1725"/>
              <a:ext cx="148" cy="339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1" name="Freeform 38"/>
            <p:cNvSpPr>
              <a:spLocks/>
            </p:cNvSpPr>
            <p:nvPr/>
          </p:nvSpPr>
          <p:spPr bwMode="auto">
            <a:xfrm>
              <a:off x="923" y="1873"/>
              <a:ext cx="417" cy="8"/>
            </a:xfrm>
            <a:custGeom>
              <a:avLst/>
              <a:gdLst>
                <a:gd name="T0" fmla="*/ 0 w 417"/>
                <a:gd name="T1" fmla="*/ 7 h 8"/>
                <a:gd name="T2" fmla="*/ 416 w 417"/>
                <a:gd name="T3" fmla="*/ 0 h 8"/>
                <a:gd name="T4" fmla="*/ 0 60000 65536"/>
                <a:gd name="T5" fmla="*/ 0 60000 65536"/>
                <a:gd name="T6" fmla="*/ 0 w 417"/>
                <a:gd name="T7" fmla="*/ 0 h 8"/>
                <a:gd name="T8" fmla="*/ 417 w 417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7" h="8">
                  <a:moveTo>
                    <a:pt x="0" y="7"/>
                  </a:moveTo>
                  <a:lnTo>
                    <a:pt x="416" y="0"/>
                  </a:lnTo>
                </a:path>
              </a:pathLst>
            </a:custGeom>
            <a:solidFill>
              <a:srgbClr val="FFCC00"/>
            </a:solidFill>
            <a:ln w="3175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82" name="Freeform 39"/>
            <p:cNvSpPr>
              <a:spLocks/>
            </p:cNvSpPr>
            <p:nvPr/>
          </p:nvSpPr>
          <p:spPr bwMode="auto">
            <a:xfrm>
              <a:off x="1874" y="1887"/>
              <a:ext cx="361" cy="15"/>
            </a:xfrm>
            <a:custGeom>
              <a:avLst/>
              <a:gdLst>
                <a:gd name="T0" fmla="*/ 0 w 361"/>
                <a:gd name="T1" fmla="*/ 0 h 15"/>
                <a:gd name="T2" fmla="*/ 360 w 361"/>
                <a:gd name="T3" fmla="*/ 14 h 15"/>
                <a:gd name="T4" fmla="*/ 0 60000 65536"/>
                <a:gd name="T5" fmla="*/ 0 60000 65536"/>
                <a:gd name="T6" fmla="*/ 0 w 361"/>
                <a:gd name="T7" fmla="*/ 0 h 15"/>
                <a:gd name="T8" fmla="*/ 361 w 361"/>
                <a:gd name="T9" fmla="*/ 15 h 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1" h="15">
                  <a:moveTo>
                    <a:pt x="0" y="0"/>
                  </a:moveTo>
                  <a:lnTo>
                    <a:pt x="360" y="14"/>
                  </a:lnTo>
                </a:path>
              </a:pathLst>
            </a:custGeom>
            <a:solidFill>
              <a:srgbClr val="FFCC00"/>
            </a:solidFill>
            <a:ln w="3175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83" name="Freeform 40"/>
            <p:cNvSpPr>
              <a:spLocks/>
            </p:cNvSpPr>
            <p:nvPr/>
          </p:nvSpPr>
          <p:spPr bwMode="auto">
            <a:xfrm>
              <a:off x="2565" y="1887"/>
              <a:ext cx="304" cy="8"/>
            </a:xfrm>
            <a:custGeom>
              <a:avLst/>
              <a:gdLst>
                <a:gd name="T0" fmla="*/ 0 w 304"/>
                <a:gd name="T1" fmla="*/ 7 h 8"/>
                <a:gd name="T2" fmla="*/ 303 w 304"/>
                <a:gd name="T3" fmla="*/ 0 h 8"/>
                <a:gd name="T4" fmla="*/ 0 60000 65536"/>
                <a:gd name="T5" fmla="*/ 0 60000 65536"/>
                <a:gd name="T6" fmla="*/ 0 w 304"/>
                <a:gd name="T7" fmla="*/ 0 h 8"/>
                <a:gd name="T8" fmla="*/ 304 w 304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4" h="8">
                  <a:moveTo>
                    <a:pt x="0" y="7"/>
                  </a:moveTo>
                  <a:lnTo>
                    <a:pt x="303" y="0"/>
                  </a:lnTo>
                </a:path>
              </a:pathLst>
            </a:custGeom>
            <a:solidFill>
              <a:srgbClr val="FFCC00"/>
            </a:solidFill>
            <a:ln w="3175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84" name="Freeform 41"/>
            <p:cNvSpPr>
              <a:spLocks/>
            </p:cNvSpPr>
            <p:nvPr/>
          </p:nvSpPr>
          <p:spPr bwMode="auto">
            <a:xfrm>
              <a:off x="669" y="1251"/>
              <a:ext cx="706" cy="416"/>
            </a:xfrm>
            <a:custGeom>
              <a:avLst/>
              <a:gdLst>
                <a:gd name="T0" fmla="*/ 0 w 706"/>
                <a:gd name="T1" fmla="*/ 0 h 416"/>
                <a:gd name="T2" fmla="*/ 705 w 706"/>
                <a:gd name="T3" fmla="*/ 415 h 416"/>
                <a:gd name="T4" fmla="*/ 0 60000 65536"/>
                <a:gd name="T5" fmla="*/ 0 60000 65536"/>
                <a:gd name="T6" fmla="*/ 0 w 706"/>
                <a:gd name="T7" fmla="*/ 0 h 416"/>
                <a:gd name="T8" fmla="*/ 706 w 706"/>
                <a:gd name="T9" fmla="*/ 416 h 4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06" h="416">
                  <a:moveTo>
                    <a:pt x="0" y="0"/>
                  </a:moveTo>
                  <a:lnTo>
                    <a:pt x="705" y="415"/>
                  </a:lnTo>
                </a:path>
              </a:pathLst>
            </a:custGeom>
            <a:solidFill>
              <a:srgbClr val="FFCC00"/>
            </a:solidFill>
            <a:ln w="9525">
              <a:solidFill>
                <a:srgbClr val="FFCC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85" name="Freeform 42"/>
            <p:cNvSpPr>
              <a:spLocks/>
            </p:cNvSpPr>
            <p:nvPr/>
          </p:nvSpPr>
          <p:spPr bwMode="auto">
            <a:xfrm>
              <a:off x="1592" y="1279"/>
              <a:ext cx="9" cy="326"/>
            </a:xfrm>
            <a:custGeom>
              <a:avLst/>
              <a:gdLst>
                <a:gd name="T0" fmla="*/ 0 w 9"/>
                <a:gd name="T1" fmla="*/ 0 h 326"/>
                <a:gd name="T2" fmla="*/ 8 w 9"/>
                <a:gd name="T3" fmla="*/ 325 h 326"/>
                <a:gd name="T4" fmla="*/ 0 60000 65536"/>
                <a:gd name="T5" fmla="*/ 0 60000 65536"/>
                <a:gd name="T6" fmla="*/ 0 w 9"/>
                <a:gd name="T7" fmla="*/ 0 h 326"/>
                <a:gd name="T8" fmla="*/ 9 w 9"/>
                <a:gd name="T9" fmla="*/ 326 h 32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326">
                  <a:moveTo>
                    <a:pt x="0" y="0"/>
                  </a:moveTo>
                  <a:lnTo>
                    <a:pt x="8" y="325"/>
                  </a:lnTo>
                </a:path>
              </a:pathLst>
            </a:custGeom>
            <a:solidFill>
              <a:srgbClr val="FFCC00"/>
            </a:solidFill>
            <a:ln w="9525">
              <a:solidFill>
                <a:srgbClr val="FFCC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86" name="Freeform 43"/>
            <p:cNvSpPr>
              <a:spLocks/>
            </p:cNvSpPr>
            <p:nvPr/>
          </p:nvSpPr>
          <p:spPr bwMode="auto">
            <a:xfrm>
              <a:off x="1797" y="1293"/>
              <a:ext cx="1009" cy="374"/>
            </a:xfrm>
            <a:custGeom>
              <a:avLst/>
              <a:gdLst>
                <a:gd name="T0" fmla="*/ 1008 w 1009"/>
                <a:gd name="T1" fmla="*/ 0 h 374"/>
                <a:gd name="T2" fmla="*/ 0 w 1009"/>
                <a:gd name="T3" fmla="*/ 373 h 374"/>
                <a:gd name="T4" fmla="*/ 0 60000 65536"/>
                <a:gd name="T5" fmla="*/ 0 60000 65536"/>
                <a:gd name="T6" fmla="*/ 0 w 1009"/>
                <a:gd name="T7" fmla="*/ 0 h 374"/>
                <a:gd name="T8" fmla="*/ 1009 w 1009"/>
                <a:gd name="T9" fmla="*/ 374 h 3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09" h="374">
                  <a:moveTo>
                    <a:pt x="1008" y="0"/>
                  </a:moveTo>
                  <a:lnTo>
                    <a:pt x="0" y="373"/>
                  </a:lnTo>
                </a:path>
              </a:pathLst>
            </a:custGeom>
            <a:solidFill>
              <a:srgbClr val="FFCC00"/>
            </a:solidFill>
            <a:ln w="9525">
              <a:solidFill>
                <a:srgbClr val="FFCC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87" name="Freeform 44"/>
            <p:cNvSpPr>
              <a:spLocks/>
            </p:cNvSpPr>
            <p:nvPr/>
          </p:nvSpPr>
          <p:spPr bwMode="auto">
            <a:xfrm>
              <a:off x="2495" y="1279"/>
              <a:ext cx="1523" cy="367"/>
            </a:xfrm>
            <a:custGeom>
              <a:avLst/>
              <a:gdLst>
                <a:gd name="T0" fmla="*/ 1522 w 1523"/>
                <a:gd name="T1" fmla="*/ 0 h 367"/>
                <a:gd name="T2" fmla="*/ 0 w 1523"/>
                <a:gd name="T3" fmla="*/ 366 h 367"/>
                <a:gd name="T4" fmla="*/ 0 60000 65536"/>
                <a:gd name="T5" fmla="*/ 0 60000 65536"/>
                <a:gd name="T6" fmla="*/ 0 w 1523"/>
                <a:gd name="T7" fmla="*/ 0 h 367"/>
                <a:gd name="T8" fmla="*/ 1523 w 1523"/>
                <a:gd name="T9" fmla="*/ 367 h 3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3" h="367">
                  <a:moveTo>
                    <a:pt x="1522" y="0"/>
                  </a:moveTo>
                  <a:lnTo>
                    <a:pt x="0" y="366"/>
                  </a:lnTo>
                </a:path>
              </a:pathLst>
            </a:custGeom>
            <a:solidFill>
              <a:srgbClr val="FFCC00"/>
            </a:solidFill>
            <a:ln w="9525">
              <a:solidFill>
                <a:srgbClr val="FFCC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88" name="Text Box 45"/>
            <p:cNvSpPr txBox="1">
              <a:spLocks noChangeArrowheads="1"/>
            </p:cNvSpPr>
            <p:nvPr/>
          </p:nvSpPr>
          <p:spPr bwMode="auto">
            <a:xfrm>
              <a:off x="3024" y="1728"/>
              <a:ext cx="25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hu-HU" sz="2400">
                  <a:solidFill>
                    <a:schemeClr val="bg1"/>
                  </a:solidFill>
                </a:rPr>
                <a:t>á</a:t>
              </a:r>
              <a:r>
                <a:rPr lang="en-US" sz="2400">
                  <a:solidFill>
                    <a:schemeClr val="bg1"/>
                  </a:solidFill>
                </a:rPr>
                <a:t>trende</a:t>
              </a:r>
              <a:r>
                <a:rPr lang="hu-HU" sz="2400">
                  <a:solidFill>
                    <a:schemeClr val="bg1"/>
                  </a:solidFill>
                </a:rPr>
                <a:t>ződött</a:t>
              </a:r>
              <a:r>
                <a:rPr lang="en-US" sz="2400">
                  <a:solidFill>
                    <a:schemeClr val="bg1"/>
                  </a:solidFill>
                </a:rPr>
                <a:t>-</a:t>
              </a:r>
              <a:r>
                <a:rPr lang="hu-HU" sz="2400">
                  <a:solidFill>
                    <a:schemeClr val="bg1"/>
                  </a:solidFill>
                </a:rPr>
                <a:t>nehéz lánc--DNS</a:t>
              </a:r>
            </a:p>
          </p:txBody>
        </p:sp>
        <p:sp>
          <p:nvSpPr>
            <p:cNvPr id="48189" name="Rectangle 46" descr="Ritka pepita"/>
            <p:cNvSpPr>
              <a:spLocks noChangeArrowheads="1"/>
            </p:cNvSpPr>
            <p:nvPr/>
          </p:nvSpPr>
          <p:spPr bwMode="auto">
            <a:xfrm flipV="1">
              <a:off x="1344" y="1728"/>
              <a:ext cx="148" cy="339"/>
            </a:xfrm>
            <a:prstGeom prst="rect">
              <a:avLst/>
            </a:prstGeom>
            <a:pattFill prst="lgCheck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0" name="Rectangle 47" descr="Vastag átlós felfelé"/>
            <p:cNvSpPr>
              <a:spLocks noChangeArrowheads="1"/>
            </p:cNvSpPr>
            <p:nvPr/>
          </p:nvSpPr>
          <p:spPr bwMode="auto">
            <a:xfrm flipV="1">
              <a:off x="1536" y="1728"/>
              <a:ext cx="148" cy="338"/>
            </a:xfrm>
            <a:prstGeom prst="rect">
              <a:avLst/>
            </a:prstGeom>
            <a:pattFill prst="wdUpDiag">
              <a:fgClr>
                <a:srgbClr val="66FF66"/>
              </a:fgClr>
              <a:bgClr>
                <a:srgbClr val="663300"/>
              </a:bgClr>
            </a:patt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1" name="Rectangle 48"/>
            <p:cNvSpPr>
              <a:spLocks noChangeArrowheads="1"/>
            </p:cNvSpPr>
            <p:nvPr/>
          </p:nvSpPr>
          <p:spPr bwMode="auto">
            <a:xfrm flipV="1">
              <a:off x="1968" y="1728"/>
              <a:ext cx="578" cy="304"/>
            </a:xfrm>
            <a:prstGeom prst="rect">
              <a:avLst/>
            </a:prstGeom>
            <a:solidFill>
              <a:srgbClr val="000066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2214563" y="3657600"/>
            <a:ext cx="5207000" cy="650875"/>
            <a:chOff x="1395" y="2304"/>
            <a:chExt cx="3280" cy="410"/>
          </a:xfrm>
        </p:grpSpPr>
        <p:sp>
          <p:nvSpPr>
            <p:cNvPr id="48173" name="Rectangle 50"/>
            <p:cNvSpPr>
              <a:spLocks noChangeArrowheads="1"/>
            </p:cNvSpPr>
            <p:nvPr/>
          </p:nvSpPr>
          <p:spPr bwMode="auto">
            <a:xfrm flipV="1">
              <a:off x="1728" y="2304"/>
              <a:ext cx="119" cy="359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4" name="Freeform 51"/>
            <p:cNvSpPr>
              <a:spLocks/>
            </p:cNvSpPr>
            <p:nvPr/>
          </p:nvSpPr>
          <p:spPr bwMode="auto">
            <a:xfrm>
              <a:off x="1395" y="2482"/>
              <a:ext cx="72" cy="1"/>
            </a:xfrm>
            <a:custGeom>
              <a:avLst/>
              <a:gdLst>
                <a:gd name="T0" fmla="*/ 0 w 72"/>
                <a:gd name="T1" fmla="*/ 0 h 1"/>
                <a:gd name="T2" fmla="*/ 71 w 72"/>
                <a:gd name="T3" fmla="*/ 0 h 1"/>
                <a:gd name="T4" fmla="*/ 0 60000 65536"/>
                <a:gd name="T5" fmla="*/ 0 60000 65536"/>
                <a:gd name="T6" fmla="*/ 0 w 72"/>
                <a:gd name="T7" fmla="*/ 0 h 1"/>
                <a:gd name="T8" fmla="*/ 72 w 7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">
                  <a:moveTo>
                    <a:pt x="0" y="0"/>
                  </a:moveTo>
                  <a:lnTo>
                    <a:pt x="71" y="0"/>
                  </a:lnTo>
                </a:path>
              </a:pathLst>
            </a:custGeom>
            <a:solidFill>
              <a:srgbClr val="FFCC00"/>
            </a:solidFill>
            <a:ln w="3175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75" name="Freeform 52"/>
            <p:cNvSpPr>
              <a:spLocks/>
            </p:cNvSpPr>
            <p:nvPr/>
          </p:nvSpPr>
          <p:spPr bwMode="auto">
            <a:xfrm>
              <a:off x="2403" y="2509"/>
              <a:ext cx="72" cy="1"/>
            </a:xfrm>
            <a:custGeom>
              <a:avLst/>
              <a:gdLst>
                <a:gd name="T0" fmla="*/ 0 w 72"/>
                <a:gd name="T1" fmla="*/ 0 h 1"/>
                <a:gd name="T2" fmla="*/ 71 w 72"/>
                <a:gd name="T3" fmla="*/ 0 h 1"/>
                <a:gd name="T4" fmla="*/ 0 60000 65536"/>
                <a:gd name="T5" fmla="*/ 0 60000 65536"/>
                <a:gd name="T6" fmla="*/ 0 w 72"/>
                <a:gd name="T7" fmla="*/ 0 h 1"/>
                <a:gd name="T8" fmla="*/ 72 w 7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">
                  <a:moveTo>
                    <a:pt x="0" y="0"/>
                  </a:moveTo>
                  <a:lnTo>
                    <a:pt x="71" y="0"/>
                  </a:lnTo>
                </a:path>
              </a:pathLst>
            </a:custGeom>
            <a:solidFill>
              <a:srgbClr val="FFCC00"/>
            </a:solidFill>
            <a:ln w="3175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76" name="Text Box 53"/>
            <p:cNvSpPr txBox="1">
              <a:spLocks noChangeArrowheads="1"/>
            </p:cNvSpPr>
            <p:nvPr/>
          </p:nvSpPr>
          <p:spPr bwMode="auto">
            <a:xfrm>
              <a:off x="3062" y="2426"/>
              <a:ext cx="16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hu-HU" sz="2400">
                  <a:solidFill>
                    <a:schemeClr val="bg1"/>
                  </a:solidFill>
                </a:rPr>
                <a:t> nehéz lánc- mRNS</a:t>
              </a:r>
            </a:p>
          </p:txBody>
        </p:sp>
        <p:sp>
          <p:nvSpPr>
            <p:cNvPr id="48177" name="Rectangle 54"/>
            <p:cNvSpPr>
              <a:spLocks noChangeArrowheads="1"/>
            </p:cNvSpPr>
            <p:nvPr/>
          </p:nvSpPr>
          <p:spPr bwMode="auto">
            <a:xfrm flipV="1">
              <a:off x="1872" y="2352"/>
              <a:ext cx="578" cy="304"/>
            </a:xfrm>
            <a:prstGeom prst="rect">
              <a:avLst/>
            </a:prstGeom>
            <a:solidFill>
              <a:srgbClr val="000066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8" name="Rectangle 55" descr="Ritka pepita"/>
            <p:cNvSpPr>
              <a:spLocks noChangeArrowheads="1"/>
            </p:cNvSpPr>
            <p:nvPr/>
          </p:nvSpPr>
          <p:spPr bwMode="auto">
            <a:xfrm flipV="1">
              <a:off x="1440" y="2304"/>
              <a:ext cx="148" cy="339"/>
            </a:xfrm>
            <a:prstGeom prst="rect">
              <a:avLst/>
            </a:prstGeom>
            <a:pattFill prst="lgCheck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9" name="Rectangle 56" descr="Vastag átlós felfelé"/>
            <p:cNvSpPr>
              <a:spLocks noChangeArrowheads="1"/>
            </p:cNvSpPr>
            <p:nvPr/>
          </p:nvSpPr>
          <p:spPr bwMode="auto">
            <a:xfrm flipV="1">
              <a:off x="1584" y="2304"/>
              <a:ext cx="148" cy="338"/>
            </a:xfrm>
            <a:prstGeom prst="rect">
              <a:avLst/>
            </a:prstGeom>
            <a:pattFill prst="wdUpDiag">
              <a:fgClr>
                <a:srgbClr val="66FF66"/>
              </a:fgClr>
              <a:bgClr>
                <a:srgbClr val="663300"/>
              </a:bgClr>
            </a:patt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4537" name="AutoShape 57"/>
          <p:cNvSpPr>
            <a:spLocks noChangeArrowheads="1"/>
          </p:cNvSpPr>
          <p:nvPr/>
        </p:nvSpPr>
        <p:spPr bwMode="auto">
          <a:xfrm>
            <a:off x="152400" y="2133600"/>
            <a:ext cx="457200" cy="4267200"/>
          </a:xfrm>
          <a:prstGeom prst="downArrow">
            <a:avLst>
              <a:gd name="adj1" fmla="val 50000"/>
              <a:gd name="adj2" fmla="val 233333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2438400" y="5486400"/>
            <a:ext cx="4895850" cy="498475"/>
            <a:chOff x="1536" y="3456"/>
            <a:chExt cx="3084" cy="314"/>
          </a:xfrm>
        </p:grpSpPr>
        <p:sp>
          <p:nvSpPr>
            <p:cNvPr id="48168" name="Rectangle 59"/>
            <p:cNvSpPr>
              <a:spLocks noChangeArrowheads="1"/>
            </p:cNvSpPr>
            <p:nvPr/>
          </p:nvSpPr>
          <p:spPr bwMode="auto">
            <a:xfrm flipV="1">
              <a:off x="1680" y="3504"/>
              <a:ext cx="54" cy="19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9" name="Text Box 60"/>
            <p:cNvSpPr txBox="1">
              <a:spLocks noChangeArrowheads="1"/>
            </p:cNvSpPr>
            <p:nvPr/>
          </p:nvSpPr>
          <p:spPr bwMode="auto">
            <a:xfrm>
              <a:off x="3110" y="3482"/>
              <a:ext cx="15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hu-HU" sz="2400">
                  <a:solidFill>
                    <a:schemeClr val="bg1"/>
                  </a:solidFill>
                </a:rPr>
                <a:t>nehéz lánc fehérje</a:t>
              </a:r>
            </a:p>
          </p:txBody>
        </p:sp>
        <p:sp>
          <p:nvSpPr>
            <p:cNvPr id="48170" name="Rectangle 61" descr="Ritka pepita"/>
            <p:cNvSpPr>
              <a:spLocks noChangeArrowheads="1"/>
            </p:cNvSpPr>
            <p:nvPr/>
          </p:nvSpPr>
          <p:spPr bwMode="auto">
            <a:xfrm flipV="1">
              <a:off x="1536" y="3456"/>
              <a:ext cx="52" cy="195"/>
            </a:xfrm>
            <a:prstGeom prst="rect">
              <a:avLst/>
            </a:prstGeom>
            <a:pattFill prst="lgCheck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1" name="Rectangle 62" descr="Vastag átlós felfelé"/>
            <p:cNvSpPr>
              <a:spLocks noChangeArrowheads="1"/>
            </p:cNvSpPr>
            <p:nvPr/>
          </p:nvSpPr>
          <p:spPr bwMode="auto">
            <a:xfrm flipV="1">
              <a:off x="1584" y="3456"/>
              <a:ext cx="100" cy="242"/>
            </a:xfrm>
            <a:prstGeom prst="rect">
              <a:avLst/>
            </a:prstGeom>
            <a:pattFill prst="wdUpDiag">
              <a:fgClr>
                <a:srgbClr val="66FF66"/>
              </a:fgClr>
              <a:bgClr>
                <a:srgbClr val="663300"/>
              </a:bgClr>
            </a:patt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2" name="Rectangle 63"/>
            <p:cNvSpPr>
              <a:spLocks noChangeArrowheads="1"/>
            </p:cNvSpPr>
            <p:nvPr/>
          </p:nvSpPr>
          <p:spPr bwMode="auto">
            <a:xfrm>
              <a:off x="1728" y="3600"/>
              <a:ext cx="1104" cy="48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050925" y="958850"/>
            <a:ext cx="5911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3600" b="1">
                <a:solidFill>
                  <a:srgbClr val="CC99FF"/>
                </a:solidFill>
              </a:rPr>
              <a:t> Watson-Crick  „dogma”:      </a:t>
            </a:r>
            <a:endParaRPr lang="hu-HU" sz="3600" b="1"/>
          </a:p>
        </p:txBody>
      </p:sp>
      <p:sp>
        <p:nvSpPr>
          <p:cNvPr id="1046531" name="Text Box 3"/>
          <p:cNvSpPr txBox="1">
            <a:spLocks noChangeArrowheads="1"/>
          </p:cNvSpPr>
          <p:nvPr/>
        </p:nvSpPr>
        <p:spPr bwMode="auto">
          <a:xfrm>
            <a:off x="1828800" y="2514600"/>
            <a:ext cx="415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buFont typeface="Wingdings" pitchFamily="2" charset="2"/>
              <a:buChar char="v"/>
            </a:pPr>
            <a:r>
              <a:rPr lang="hu-HU" sz="2400" b="1">
                <a:solidFill>
                  <a:schemeClr val="bg1"/>
                </a:solidFill>
              </a:rPr>
              <a:t>  3 nukleotid </a:t>
            </a:r>
            <a:r>
              <a:rPr lang="en-US" sz="2400" b="1">
                <a:solidFill>
                  <a:schemeClr val="bg1"/>
                </a:solidFill>
              </a:rPr>
              <a:t>= </a:t>
            </a:r>
            <a:r>
              <a:rPr lang="hu-HU" sz="2400" b="1">
                <a:solidFill>
                  <a:schemeClr val="bg1"/>
                </a:solidFill>
              </a:rPr>
              <a:t>egy aminosav</a:t>
            </a:r>
          </a:p>
        </p:txBody>
      </p:sp>
      <p:sp>
        <p:nvSpPr>
          <p:cNvPr id="1046532" name="Text Box 4"/>
          <p:cNvSpPr txBox="1">
            <a:spLocks noChangeArrowheads="1"/>
          </p:cNvSpPr>
          <p:nvPr/>
        </p:nvSpPr>
        <p:spPr bwMode="auto">
          <a:xfrm>
            <a:off x="228600" y="3657600"/>
            <a:ext cx="3314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buFont typeface="Wingdings" pitchFamily="2" charset="2"/>
              <a:buChar char="v"/>
            </a:pPr>
            <a:r>
              <a:rPr lang="hu-HU" sz="2400" b="1">
                <a:solidFill>
                  <a:schemeClr val="bg1"/>
                </a:solidFill>
              </a:rPr>
              <a:t>  egy gén – egy fehérje</a:t>
            </a:r>
          </a:p>
        </p:txBody>
      </p:sp>
      <p:sp>
        <p:nvSpPr>
          <p:cNvPr id="1046533" name="Text Box 5"/>
          <p:cNvSpPr txBox="1">
            <a:spLocks noChangeArrowheads="1"/>
          </p:cNvSpPr>
          <p:nvPr/>
        </p:nvSpPr>
        <p:spPr bwMode="auto">
          <a:xfrm>
            <a:off x="228600" y="4876800"/>
            <a:ext cx="4757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buFont typeface="Wingdings" pitchFamily="2" charset="2"/>
              <a:buChar char="v"/>
            </a:pPr>
            <a:r>
              <a:rPr lang="hu-HU" sz="2400" b="1">
                <a:solidFill>
                  <a:schemeClr val="bg1"/>
                </a:solidFill>
              </a:rPr>
              <a:t>  a sejtek DNS szinten egyformák</a:t>
            </a:r>
          </a:p>
        </p:txBody>
      </p:sp>
      <p:sp>
        <p:nvSpPr>
          <p:cNvPr id="1046534" name="Text Box 6"/>
          <p:cNvSpPr txBox="1">
            <a:spLocks noChangeArrowheads="1"/>
          </p:cNvSpPr>
          <p:nvPr/>
        </p:nvSpPr>
        <p:spPr bwMode="auto">
          <a:xfrm>
            <a:off x="6172200" y="2743200"/>
            <a:ext cx="177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4000" b="1">
                <a:solidFill>
                  <a:srgbClr val="CC99FF"/>
                </a:solidFill>
              </a:rPr>
              <a:t>  DE….</a:t>
            </a:r>
          </a:p>
        </p:txBody>
      </p:sp>
      <p:sp>
        <p:nvSpPr>
          <p:cNvPr id="1046535" name="Text Box 7"/>
          <p:cNvSpPr txBox="1">
            <a:spLocks noChangeArrowheads="1"/>
          </p:cNvSpPr>
          <p:nvPr/>
        </p:nvSpPr>
        <p:spPr bwMode="auto">
          <a:xfrm>
            <a:off x="4327525" y="3698875"/>
            <a:ext cx="41751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2400" b="1"/>
              <a:t>V</a:t>
            </a:r>
            <a:r>
              <a:rPr lang="en-US" sz="2400" b="1"/>
              <a:t>+D+J+C g</a:t>
            </a:r>
            <a:r>
              <a:rPr lang="hu-HU" sz="2400" b="1"/>
              <a:t>ének – 1 nehézlánc</a:t>
            </a:r>
          </a:p>
        </p:txBody>
      </p:sp>
      <p:sp>
        <p:nvSpPr>
          <p:cNvPr id="1046536" name="Text Box 8"/>
          <p:cNvSpPr txBox="1">
            <a:spLocks noChangeArrowheads="1"/>
          </p:cNvSpPr>
          <p:nvPr/>
        </p:nvSpPr>
        <p:spPr bwMode="auto">
          <a:xfrm>
            <a:off x="5334000" y="4724400"/>
            <a:ext cx="3560763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u-HU" sz="2400" b="1"/>
              <a:t>Génátrendeződés</a:t>
            </a:r>
          </a:p>
          <a:p>
            <a:pPr eaLnBrk="1" hangingPunct="1"/>
            <a:r>
              <a:rPr lang="hu-HU" sz="2400" b="1"/>
              <a:t>primer immunszervekben</a:t>
            </a:r>
          </a:p>
          <a:p>
            <a:pPr eaLnBrk="1" hangingPunct="1"/>
            <a:r>
              <a:rPr lang="hu-HU" sz="2400" b="1"/>
              <a:t>pl. csontvelő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46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46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46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6531" grpId="0" autoUpdateAnimBg="0"/>
      <p:bldP spid="1046532" grpId="0" autoUpdateAnimBg="0"/>
      <p:bldP spid="1046533" grpId="0" autoUpdateAnimBg="0"/>
      <p:bldP spid="1046534" grpId="0" autoUpdateAnimBg="0"/>
      <p:bldP spid="1046535" grpId="0" animBg="1" autoUpdateAnimBg="0"/>
      <p:bldP spid="1046536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0"/>
            <a:ext cx="7848600" cy="656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11188" y="2636838"/>
            <a:ext cx="1368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2800" b="1">
                <a:sym typeface="Symbol" pitchFamily="18" charset="2"/>
              </a:rPr>
              <a:t>( or )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2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57150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100" name="Line 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Dia" r:id="rId4" imgW="4572180" imgH="3428876" progId="PowerPoint.Slide.8">
                  <p:embed/>
                </p:oleObj>
              </mc:Choice>
              <mc:Fallback>
                <p:oleObj name="Dia" r:id="rId4" imgW="4572180" imgH="3428876" progId="PowerPoint.Slid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33400" y="273050"/>
            <a:ext cx="78486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99"/>
                </a:solidFill>
              </a:rPr>
              <a:t>S</a:t>
            </a:r>
            <a:r>
              <a:rPr lang="hu-HU" sz="2800" b="1">
                <a:solidFill>
                  <a:srgbClr val="003399"/>
                </a:solidFill>
              </a:rPr>
              <a:t>z</a:t>
            </a:r>
            <a:r>
              <a:rPr lang="en-US" sz="2800" b="1">
                <a:solidFill>
                  <a:srgbClr val="003399"/>
                </a:solidFill>
              </a:rPr>
              <a:t>omati</a:t>
            </a:r>
            <a:r>
              <a:rPr lang="hu-HU" sz="2800" b="1">
                <a:solidFill>
                  <a:srgbClr val="003399"/>
                </a:solidFill>
              </a:rPr>
              <a:t>kus génátrendeződés</a:t>
            </a:r>
            <a:endParaRPr lang="en-US" sz="2800" b="1">
              <a:solidFill>
                <a:srgbClr val="003399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600200" y="5419725"/>
            <a:ext cx="6400800" cy="1160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99"/>
                </a:solidFill>
              </a:rPr>
              <a:t>Susumi Tonegawa, Nobel </a:t>
            </a:r>
            <a:r>
              <a:rPr lang="hu-HU" sz="2800" b="1">
                <a:solidFill>
                  <a:srgbClr val="003399"/>
                </a:solidFill>
              </a:rPr>
              <a:t>Prize</a:t>
            </a:r>
            <a:r>
              <a:rPr lang="en-US" sz="2800" b="1">
                <a:solidFill>
                  <a:srgbClr val="003399"/>
                </a:solidFill>
              </a:rPr>
              <a:t> 1987</a:t>
            </a:r>
          </a:p>
          <a:p>
            <a:pPr>
              <a:spcBef>
                <a:spcPct val="50000"/>
              </a:spcBef>
            </a:pPr>
            <a:endParaRPr lang="en-US" sz="2800">
              <a:solidFill>
                <a:schemeClr val="tx2"/>
              </a:solidFill>
            </a:endParaRPr>
          </a:p>
        </p:txBody>
      </p:sp>
      <p:pic>
        <p:nvPicPr>
          <p:cNvPr id="4103" name="Picture 7" descr="nobe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58674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tonegaw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3933825"/>
            <a:ext cx="2198688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476375" y="3500438"/>
            <a:ext cx="1152525" cy="1944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2_16"/>
          <p:cNvPicPr>
            <a:picLocks noChangeAspect="1" noChangeArrowheads="1"/>
          </p:cNvPicPr>
          <p:nvPr/>
        </p:nvPicPr>
        <p:blipFill>
          <a:blip r:embed="rId3"/>
          <a:srcRect t="18282"/>
          <a:stretch>
            <a:fillRect/>
          </a:stretch>
        </p:blipFill>
        <p:spPr bwMode="auto">
          <a:xfrm>
            <a:off x="533400" y="0"/>
            <a:ext cx="6188075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1427" name="Text Box 3"/>
          <p:cNvSpPr txBox="1">
            <a:spLocks noChangeArrowheads="1"/>
          </p:cNvSpPr>
          <p:nvPr/>
        </p:nvSpPr>
        <p:spPr bwMode="auto">
          <a:xfrm>
            <a:off x="790575" y="5181600"/>
            <a:ext cx="161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 b="1" u="sng">
                <a:solidFill>
                  <a:schemeClr val="bg1"/>
                </a:solidFill>
                <a:latin typeface="Arial" pitchFamily="34" charset="0"/>
              </a:rPr>
              <a:t>K</a:t>
            </a:r>
            <a:r>
              <a:rPr lang="en-US" sz="1800" b="1" u="sng">
                <a:solidFill>
                  <a:schemeClr val="bg1"/>
                </a:solidFill>
                <a:latin typeface="Arial" pitchFamily="34" charset="0"/>
              </a:rPr>
              <a:t>ombin</a:t>
            </a:r>
            <a:r>
              <a:rPr lang="hu-HU" sz="1800" b="1" u="sng">
                <a:solidFill>
                  <a:schemeClr val="bg1"/>
                </a:solidFill>
                <a:latin typeface="Arial" pitchFamily="34" charset="0"/>
              </a:rPr>
              <a:t>ációk</a:t>
            </a:r>
            <a:endParaRPr lang="en-US" sz="1800" b="1" u="sng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71428" name="Text Box 4"/>
          <p:cNvSpPr txBox="1">
            <a:spLocks noChangeArrowheads="1"/>
          </p:cNvSpPr>
          <p:nvPr/>
        </p:nvSpPr>
        <p:spPr bwMode="auto">
          <a:xfrm>
            <a:off x="2776538" y="5162550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Arial" pitchFamily="34" charset="0"/>
              </a:rPr>
              <a:t>40 X 5</a:t>
            </a:r>
          </a:p>
        </p:txBody>
      </p:sp>
      <p:sp>
        <p:nvSpPr>
          <p:cNvPr id="871429" name="Text Box 5"/>
          <p:cNvSpPr txBox="1">
            <a:spLocks noChangeArrowheads="1"/>
          </p:cNvSpPr>
          <p:nvPr/>
        </p:nvSpPr>
        <p:spPr bwMode="auto">
          <a:xfrm>
            <a:off x="4149725" y="5162550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Arial" pitchFamily="34" charset="0"/>
              </a:rPr>
              <a:t>30 X 4</a:t>
            </a:r>
          </a:p>
        </p:txBody>
      </p:sp>
      <p:sp>
        <p:nvSpPr>
          <p:cNvPr id="871430" name="Text Box 6"/>
          <p:cNvSpPr txBox="1">
            <a:spLocks noChangeArrowheads="1"/>
          </p:cNvSpPr>
          <p:nvPr/>
        </p:nvSpPr>
        <p:spPr bwMode="auto">
          <a:xfrm>
            <a:off x="5303838" y="5160963"/>
            <a:ext cx="137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Arial" pitchFamily="34" charset="0"/>
              </a:rPr>
              <a:t>65 X 27 X </a:t>
            </a:r>
            <a:r>
              <a:rPr lang="hu-HU" sz="1800" b="1">
                <a:solidFill>
                  <a:schemeClr val="bg1"/>
                </a:solidFill>
                <a:latin typeface="Arial" pitchFamily="34" charset="0"/>
              </a:rPr>
              <a:t>9</a:t>
            </a:r>
            <a:endParaRPr lang="en-US" sz="18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71431" name="Text Box 7"/>
          <p:cNvSpPr txBox="1">
            <a:spLocks noChangeArrowheads="1"/>
          </p:cNvSpPr>
          <p:nvPr/>
        </p:nvSpPr>
        <p:spPr bwMode="auto">
          <a:xfrm>
            <a:off x="2887663" y="5543550"/>
            <a:ext cx="1208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  <a:latin typeface="Arial" pitchFamily="34" charset="0"/>
              </a:rPr>
              <a:t>200    +</a:t>
            </a:r>
          </a:p>
        </p:txBody>
      </p:sp>
      <p:sp>
        <p:nvSpPr>
          <p:cNvPr id="871432" name="Text Box 8"/>
          <p:cNvSpPr txBox="1">
            <a:spLocks noChangeArrowheads="1"/>
          </p:cNvSpPr>
          <p:nvPr/>
        </p:nvSpPr>
        <p:spPr bwMode="auto">
          <a:xfrm>
            <a:off x="4259263" y="5545138"/>
            <a:ext cx="693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  <a:latin typeface="Arial" pitchFamily="34" charset="0"/>
              </a:rPr>
              <a:t>120</a:t>
            </a:r>
          </a:p>
        </p:txBody>
      </p:sp>
      <p:sp>
        <p:nvSpPr>
          <p:cNvPr id="871433" name="Text Box 9"/>
          <p:cNvSpPr txBox="1">
            <a:spLocks noChangeArrowheads="1"/>
          </p:cNvSpPr>
          <p:nvPr/>
        </p:nvSpPr>
        <p:spPr bwMode="auto">
          <a:xfrm>
            <a:off x="5410200" y="5545138"/>
            <a:ext cx="1127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  <a:latin typeface="Arial" pitchFamily="34" charset="0"/>
              </a:rPr>
              <a:t>1</a:t>
            </a:r>
            <a:r>
              <a:rPr lang="hu-HU" sz="2400">
                <a:solidFill>
                  <a:schemeClr val="bg1"/>
                </a:solidFill>
                <a:latin typeface="Arial" pitchFamily="34" charset="0"/>
              </a:rPr>
              <a:t>5,795</a:t>
            </a:r>
            <a:endParaRPr lang="en-US" sz="24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71434" name="AutoShape 10"/>
          <p:cNvSpPr>
            <a:spLocks/>
          </p:cNvSpPr>
          <p:nvPr/>
        </p:nvSpPr>
        <p:spPr bwMode="auto">
          <a:xfrm rot="5400000">
            <a:off x="3848100" y="4991100"/>
            <a:ext cx="76200" cy="1981200"/>
          </a:xfrm>
          <a:prstGeom prst="rightBrace">
            <a:avLst>
              <a:gd name="adj1" fmla="val 216667"/>
              <a:gd name="adj2" fmla="val 50000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1435" name="Text Box 11"/>
          <p:cNvSpPr txBox="1">
            <a:spLocks noChangeArrowheads="1"/>
          </p:cNvSpPr>
          <p:nvPr/>
        </p:nvSpPr>
        <p:spPr bwMode="auto">
          <a:xfrm>
            <a:off x="3541713" y="6173788"/>
            <a:ext cx="693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itchFamily="34" charset="0"/>
              </a:rPr>
              <a:t>320</a:t>
            </a:r>
          </a:p>
        </p:txBody>
      </p:sp>
      <p:sp>
        <p:nvSpPr>
          <p:cNvPr id="871436" name="Text Box 12"/>
          <p:cNvSpPr txBox="1">
            <a:spLocks noChangeArrowheads="1"/>
          </p:cNvSpPr>
          <p:nvPr/>
        </p:nvSpPr>
        <p:spPr bwMode="auto">
          <a:xfrm>
            <a:off x="4364038" y="6172200"/>
            <a:ext cx="1127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itchFamily="34" charset="0"/>
              </a:rPr>
              <a:t>1</a:t>
            </a:r>
            <a:r>
              <a:rPr lang="hu-HU" sz="2400" b="1">
                <a:solidFill>
                  <a:schemeClr val="bg1"/>
                </a:solidFill>
                <a:latin typeface="Arial" pitchFamily="34" charset="0"/>
              </a:rPr>
              <a:t>5,795</a:t>
            </a:r>
            <a:endParaRPr lang="en-US" sz="24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71437" name="Text Box 13"/>
          <p:cNvSpPr txBox="1">
            <a:spLocks noChangeArrowheads="1"/>
          </p:cNvSpPr>
          <p:nvPr/>
        </p:nvSpPr>
        <p:spPr bwMode="auto">
          <a:xfrm>
            <a:off x="4114800" y="61722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871438" name="Text Box 14"/>
          <p:cNvSpPr txBox="1">
            <a:spLocks noChangeArrowheads="1"/>
          </p:cNvSpPr>
          <p:nvPr/>
        </p:nvSpPr>
        <p:spPr bwMode="auto">
          <a:xfrm>
            <a:off x="5410200" y="6172200"/>
            <a:ext cx="1819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  <a:latin typeface="Arial" pitchFamily="34" charset="0"/>
              </a:rPr>
              <a:t>= </a:t>
            </a:r>
            <a:r>
              <a:rPr lang="hu-HU" sz="2400" b="1">
                <a:solidFill>
                  <a:schemeClr val="bg1"/>
                </a:solidFill>
                <a:latin typeface="Arial" pitchFamily="34" charset="0"/>
              </a:rPr>
              <a:t>5,054,4</a:t>
            </a:r>
            <a:r>
              <a:rPr lang="en-US" sz="2400" b="1">
                <a:solidFill>
                  <a:schemeClr val="bg1"/>
                </a:solidFill>
                <a:latin typeface="Arial" pitchFamily="34" charset="0"/>
              </a:rPr>
              <a:t>00</a:t>
            </a:r>
          </a:p>
        </p:txBody>
      </p:sp>
      <p:sp>
        <p:nvSpPr>
          <p:cNvPr id="871439" name="Text Box 15"/>
          <p:cNvSpPr txBox="1">
            <a:spLocks noChangeArrowheads="1"/>
          </p:cNvSpPr>
          <p:nvPr/>
        </p:nvSpPr>
        <p:spPr bwMode="auto">
          <a:xfrm>
            <a:off x="1635125" y="5576888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Arial" pitchFamily="34" charset="0"/>
              </a:rPr>
              <a:t>V(D)J:</a:t>
            </a:r>
          </a:p>
        </p:txBody>
      </p:sp>
      <p:sp>
        <p:nvSpPr>
          <p:cNvPr id="871440" name="Text Box 16"/>
          <p:cNvSpPr txBox="1">
            <a:spLocks noChangeArrowheads="1"/>
          </p:cNvSpPr>
          <p:nvPr/>
        </p:nvSpPr>
        <p:spPr bwMode="auto">
          <a:xfrm>
            <a:off x="1863725" y="62484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Arial" pitchFamily="34" charset="0"/>
              </a:rPr>
              <a:t>H/L:</a:t>
            </a:r>
          </a:p>
        </p:txBody>
      </p:sp>
      <p:sp>
        <p:nvSpPr>
          <p:cNvPr id="871441" name="Text Box 17"/>
          <p:cNvSpPr txBox="1">
            <a:spLocks noChangeArrowheads="1"/>
          </p:cNvSpPr>
          <p:nvPr/>
        </p:nvSpPr>
        <p:spPr bwMode="auto">
          <a:xfrm>
            <a:off x="6781800" y="2019304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2000" b="1" dirty="0">
              <a:solidFill>
                <a:schemeClr val="bg1"/>
              </a:solidFill>
              <a:latin typeface="Arial" pitchFamily="34" charset="0"/>
            </a:endParaRPr>
          </a:p>
          <a:p>
            <a:pPr algn="l"/>
            <a:r>
              <a:rPr lang="en-US" sz="2000" b="1" dirty="0">
                <a:solidFill>
                  <a:schemeClr val="bg1"/>
                </a:solidFill>
                <a:latin typeface="Symbol" pitchFamily="18" charset="2"/>
              </a:rPr>
              <a:t>k        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</a:rPr>
              <a:t>40+5=45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  <a:latin typeface="Symbol" pitchFamily="18" charset="2"/>
              </a:rPr>
              <a:t>l        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</a:rPr>
              <a:t>30+4=34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  <a:latin typeface="Arial" pitchFamily="34" charset="0"/>
              </a:rPr>
              <a:t>H  65+27+</a:t>
            </a:r>
            <a:r>
              <a:rPr lang="hu-HU" sz="2000" b="1" dirty="0">
                <a:solidFill>
                  <a:schemeClr val="bg1"/>
                </a:solidFill>
                <a:latin typeface="Arial" pitchFamily="34" charset="0"/>
              </a:rPr>
              <a:t>9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</a:rPr>
              <a:t>=</a:t>
            </a:r>
            <a:r>
              <a:rPr lang="hu-HU" sz="2000" b="1" dirty="0" smtClean="0">
                <a:solidFill>
                  <a:schemeClr val="bg1"/>
                </a:solidFill>
                <a:latin typeface="Arial" pitchFamily="34" charset="0"/>
              </a:rPr>
              <a:t>10</a:t>
            </a:r>
            <a:r>
              <a:rPr lang="hu-HU" sz="2000" b="1" dirty="0">
                <a:solidFill>
                  <a:schemeClr val="bg1"/>
                </a:solidFill>
                <a:latin typeface="Arial" pitchFamily="34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Arial" pitchFamily="34" charset="0"/>
            </a:endParaRPr>
          </a:p>
          <a:p>
            <a:pPr algn="l"/>
            <a:endParaRPr lang="en-US" sz="2000" b="1" dirty="0">
              <a:solidFill>
                <a:schemeClr val="bg1"/>
              </a:solidFill>
              <a:latin typeface="Arial" pitchFamily="34" charset="0"/>
            </a:endParaRPr>
          </a:p>
          <a:p>
            <a:pPr algn="l"/>
            <a:r>
              <a:rPr lang="hu-HU" sz="2000" b="1" dirty="0" err="1">
                <a:solidFill>
                  <a:schemeClr val="bg1"/>
                </a:solidFill>
                <a:latin typeface="Arial" pitchFamily="34" charset="0"/>
              </a:rPr>
              <a:t>Össz</a:t>
            </a:r>
            <a:r>
              <a:rPr lang="hu-HU" sz="2000" b="1" dirty="0">
                <a:solidFill>
                  <a:schemeClr val="bg1"/>
                </a:solidFill>
                <a:latin typeface="Arial" pitchFamily="34" charset="0"/>
              </a:rPr>
              <a:t>       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</a:rPr>
              <a:t> 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</a:rPr>
              <a:t>1</a:t>
            </a:r>
            <a:r>
              <a:rPr lang="hu-HU" sz="2400" b="1" dirty="0">
                <a:solidFill>
                  <a:schemeClr val="bg1"/>
                </a:solidFill>
                <a:latin typeface="Arial" pitchFamily="34" charset="0"/>
              </a:rPr>
              <a:t>80</a:t>
            </a:r>
            <a:endParaRPr lang="en-US" sz="2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0194" name="Szövegdoboz 17"/>
          <p:cNvSpPr txBox="1">
            <a:spLocks noChangeArrowheads="1"/>
          </p:cNvSpPr>
          <p:nvPr/>
        </p:nvSpPr>
        <p:spPr bwMode="auto">
          <a:xfrm>
            <a:off x="5753100" y="4071938"/>
            <a:ext cx="390525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1"/>
              <a:t>9</a:t>
            </a:r>
            <a:endParaRPr lang="en-US" sz="32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7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71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71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1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1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71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71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427" grpId="0" autoUpdateAnimBg="0"/>
      <p:bldP spid="871428" grpId="0" autoUpdateAnimBg="0"/>
      <p:bldP spid="871429" grpId="0" autoUpdateAnimBg="0"/>
      <p:bldP spid="871430" grpId="0" autoUpdateAnimBg="0"/>
      <p:bldP spid="871431" grpId="0" autoUpdateAnimBg="0"/>
      <p:bldP spid="871432" grpId="0" autoUpdateAnimBg="0"/>
      <p:bldP spid="871433" grpId="0" autoUpdateAnimBg="0"/>
      <p:bldP spid="871434" grpId="0" animBg="1"/>
      <p:bldP spid="871435" grpId="0" autoUpdateAnimBg="0"/>
      <p:bldP spid="871436" grpId="0" autoUpdateAnimBg="0"/>
      <p:bldP spid="871437" grpId="0" autoUpdateAnimBg="0"/>
      <p:bldP spid="871438" grpId="0" autoUpdateAnimBg="0"/>
      <p:bldP spid="871439" grpId="0" autoUpdateAnimBg="0"/>
      <p:bldP spid="871440" grpId="0" autoUpdateAnimBg="0"/>
      <p:bldP spid="871441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0963"/>
            <a:ext cx="9448800" cy="693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0"/>
            <a:ext cx="8001000" cy="666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S9781416031222-008-f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471613"/>
            <a:ext cx="7070725" cy="5126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81415" name="Rectangle 7"/>
          <p:cNvSpPr>
            <a:spLocks noChangeArrowheads="1"/>
          </p:cNvSpPr>
          <p:nvPr/>
        </p:nvSpPr>
        <p:spPr bwMode="auto">
          <a:xfrm>
            <a:off x="179388" y="260350"/>
            <a:ext cx="8820150" cy="7191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kumimoji="1" lang="en-US" altLang="zh-TW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Human </a:t>
            </a:r>
            <a:r>
              <a:rPr kumimoji="1" lang="en-US" altLang="zh-TW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Ig</a:t>
            </a:r>
            <a:r>
              <a:rPr kumimoji="1" lang="en-US" altLang="zh-TW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loc</a:t>
            </a:r>
            <a:r>
              <a:rPr kumimoji="1" lang="hu-HU" altLang="zh-TW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us</a:t>
            </a:r>
            <a:r>
              <a:rPr kumimoji="1" lang="hu-HU" altLang="zh-TW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TW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Germline</a:t>
            </a:r>
            <a:r>
              <a:rPr kumimoji="1" lang="en-US" altLang="zh-TW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kumimoji="1" lang="en-US" sz="3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S9781416031222-008-f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125538"/>
            <a:ext cx="7143750" cy="5160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85511" name="Rectangle 7"/>
          <p:cNvSpPr>
            <a:spLocks noChangeArrowheads="1"/>
          </p:cNvSpPr>
          <p:nvPr/>
        </p:nvSpPr>
        <p:spPr bwMode="auto">
          <a:xfrm>
            <a:off x="179388" y="260350"/>
            <a:ext cx="8820150" cy="7191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kumimoji="1" lang="hu-HU" altLang="zh-TW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kumimoji="1" lang="en-US" altLang="zh-TW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uman</a:t>
            </a:r>
            <a:r>
              <a:rPr kumimoji="1" lang="en-US" altLang="zh-TW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TCR </a:t>
            </a:r>
            <a:r>
              <a:rPr kumimoji="1" lang="hu-HU" altLang="zh-TW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kumimoji="1" lang="en-US" altLang="zh-TW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oc</a:t>
            </a:r>
            <a:r>
              <a:rPr kumimoji="1" lang="hu-HU" altLang="zh-TW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us</a:t>
            </a:r>
            <a:r>
              <a:rPr kumimoji="1" lang="hu-HU" altLang="zh-TW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g</a:t>
            </a:r>
            <a:r>
              <a:rPr kumimoji="1" lang="en-US" altLang="zh-TW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ermline</a:t>
            </a:r>
            <a:r>
              <a:rPr kumimoji="1" lang="en-US" altLang="zh-TW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kumimoji="1" lang="en-US" sz="3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 flipV="1">
            <a:off x="850900" y="2187575"/>
            <a:ext cx="1019175" cy="36195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 flipV="1">
            <a:off x="6500813" y="2143125"/>
            <a:ext cx="1108075" cy="4286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 flipV="1">
            <a:off x="5695950" y="2176463"/>
            <a:ext cx="346075" cy="40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 flipV="1">
            <a:off x="2238375" y="2198688"/>
            <a:ext cx="290513" cy="339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 flipV="1">
            <a:off x="4778375" y="2187575"/>
            <a:ext cx="347663" cy="40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 flipV="1">
            <a:off x="3044825" y="2165350"/>
            <a:ext cx="346075" cy="40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2427288" y="22939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7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3255963" y="22606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9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7354" name="Freeform 10"/>
          <p:cNvSpPr>
            <a:spLocks/>
          </p:cNvSpPr>
          <p:nvPr/>
        </p:nvSpPr>
        <p:spPr bwMode="auto">
          <a:xfrm>
            <a:off x="6053138" y="2373313"/>
            <a:ext cx="415925" cy="1587"/>
          </a:xfrm>
          <a:custGeom>
            <a:avLst/>
            <a:gdLst>
              <a:gd name="T0" fmla="*/ 0 w 262"/>
              <a:gd name="T1" fmla="*/ 0 h 1"/>
              <a:gd name="T2" fmla="*/ 2147483647 w 262"/>
              <a:gd name="T3" fmla="*/ 0 h 1"/>
              <a:gd name="T4" fmla="*/ 0 60000 65536"/>
              <a:gd name="T5" fmla="*/ 0 60000 65536"/>
              <a:gd name="T6" fmla="*/ 0 w 262"/>
              <a:gd name="T7" fmla="*/ 0 h 1"/>
              <a:gd name="T8" fmla="*/ 262 w 26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2" h="1">
                <a:moveTo>
                  <a:pt x="0" y="0"/>
                </a:moveTo>
                <a:lnTo>
                  <a:pt x="261" y="0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55" name="Freeform 11"/>
          <p:cNvSpPr>
            <a:spLocks/>
          </p:cNvSpPr>
          <p:nvPr/>
        </p:nvSpPr>
        <p:spPr bwMode="auto">
          <a:xfrm>
            <a:off x="1858963" y="2395538"/>
            <a:ext cx="314325" cy="1587"/>
          </a:xfrm>
          <a:custGeom>
            <a:avLst/>
            <a:gdLst>
              <a:gd name="T0" fmla="*/ 0 w 198"/>
              <a:gd name="T1" fmla="*/ 0 h 1"/>
              <a:gd name="T2" fmla="*/ 2147483647 w 198"/>
              <a:gd name="T3" fmla="*/ 0 h 1"/>
              <a:gd name="T4" fmla="*/ 0 60000 65536"/>
              <a:gd name="T5" fmla="*/ 0 60000 65536"/>
              <a:gd name="T6" fmla="*/ 0 w 198"/>
              <a:gd name="T7" fmla="*/ 0 h 1"/>
              <a:gd name="T8" fmla="*/ 198 w 19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8" h="1">
                <a:moveTo>
                  <a:pt x="0" y="0"/>
                </a:moveTo>
                <a:lnTo>
                  <a:pt x="197" y="0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56" name="Freeform 12"/>
          <p:cNvSpPr>
            <a:spLocks/>
          </p:cNvSpPr>
          <p:nvPr/>
        </p:nvSpPr>
        <p:spPr bwMode="auto">
          <a:xfrm>
            <a:off x="2630488" y="2251075"/>
            <a:ext cx="314325" cy="268288"/>
          </a:xfrm>
          <a:custGeom>
            <a:avLst/>
            <a:gdLst>
              <a:gd name="T0" fmla="*/ 0 w 198"/>
              <a:gd name="T1" fmla="*/ 2147483647 h 169"/>
              <a:gd name="T2" fmla="*/ 0 w 198"/>
              <a:gd name="T3" fmla="*/ 2147483647 h 169"/>
              <a:gd name="T4" fmla="*/ 2147483647 w 198"/>
              <a:gd name="T5" fmla="*/ 2147483647 h 169"/>
              <a:gd name="T6" fmla="*/ 2147483647 w 198"/>
              <a:gd name="T7" fmla="*/ 2147483647 h 169"/>
              <a:gd name="T8" fmla="*/ 2147483647 w 198"/>
              <a:gd name="T9" fmla="*/ 2147483647 h 169"/>
              <a:gd name="T10" fmla="*/ 2147483647 w 198"/>
              <a:gd name="T11" fmla="*/ 2147483647 h 169"/>
              <a:gd name="T12" fmla="*/ 2147483647 w 198"/>
              <a:gd name="T13" fmla="*/ 2147483647 h 169"/>
              <a:gd name="T14" fmla="*/ 2147483647 w 198"/>
              <a:gd name="T15" fmla="*/ 2147483647 h 169"/>
              <a:gd name="T16" fmla="*/ 2147483647 w 198"/>
              <a:gd name="T17" fmla="*/ 2147483647 h 169"/>
              <a:gd name="T18" fmla="*/ 2147483647 w 198"/>
              <a:gd name="T19" fmla="*/ 2147483647 h 169"/>
              <a:gd name="T20" fmla="*/ 2147483647 w 198"/>
              <a:gd name="T21" fmla="*/ 2147483647 h 169"/>
              <a:gd name="T22" fmla="*/ 2147483647 w 198"/>
              <a:gd name="T23" fmla="*/ 2147483647 h 169"/>
              <a:gd name="T24" fmla="*/ 2147483647 w 198"/>
              <a:gd name="T25" fmla="*/ 2147483647 h 169"/>
              <a:gd name="T26" fmla="*/ 2147483647 w 198"/>
              <a:gd name="T27" fmla="*/ 2147483647 h 169"/>
              <a:gd name="T28" fmla="*/ 2147483647 w 198"/>
              <a:gd name="T29" fmla="*/ 2147483647 h 169"/>
              <a:gd name="T30" fmla="*/ 2147483647 w 198"/>
              <a:gd name="T31" fmla="*/ 2147483647 h 169"/>
              <a:gd name="T32" fmla="*/ 2147483647 w 198"/>
              <a:gd name="T33" fmla="*/ 2147483647 h 169"/>
              <a:gd name="T34" fmla="*/ 2147483647 w 198"/>
              <a:gd name="T35" fmla="*/ 2147483647 h 169"/>
              <a:gd name="T36" fmla="*/ 2147483647 w 198"/>
              <a:gd name="T37" fmla="*/ 2147483647 h 169"/>
              <a:gd name="T38" fmla="*/ 2147483647 w 198"/>
              <a:gd name="T39" fmla="*/ 2147483647 h 169"/>
              <a:gd name="T40" fmla="*/ 2147483647 w 198"/>
              <a:gd name="T41" fmla="*/ 2147483647 h 169"/>
              <a:gd name="T42" fmla="*/ 2147483647 w 198"/>
              <a:gd name="T43" fmla="*/ 2147483647 h 169"/>
              <a:gd name="T44" fmla="*/ 2147483647 w 198"/>
              <a:gd name="T45" fmla="*/ 2147483647 h 169"/>
              <a:gd name="T46" fmla="*/ 2147483647 w 198"/>
              <a:gd name="T47" fmla="*/ 2147483647 h 169"/>
              <a:gd name="T48" fmla="*/ 2147483647 w 198"/>
              <a:gd name="T49" fmla="*/ 2147483647 h 169"/>
              <a:gd name="T50" fmla="*/ 2147483647 w 198"/>
              <a:gd name="T51" fmla="*/ 2147483647 h 169"/>
              <a:gd name="T52" fmla="*/ 2147483647 w 198"/>
              <a:gd name="T53" fmla="*/ 2147483647 h 169"/>
              <a:gd name="T54" fmla="*/ 2147483647 w 198"/>
              <a:gd name="T55" fmla="*/ 2147483647 h 169"/>
              <a:gd name="T56" fmla="*/ 2147483647 w 198"/>
              <a:gd name="T57" fmla="*/ 2147483647 h 169"/>
              <a:gd name="T58" fmla="*/ 2147483647 w 198"/>
              <a:gd name="T59" fmla="*/ 2147483647 h 169"/>
              <a:gd name="T60" fmla="*/ 2147483647 w 198"/>
              <a:gd name="T61" fmla="*/ 2147483647 h 169"/>
              <a:gd name="T62" fmla="*/ 2147483647 w 198"/>
              <a:gd name="T63" fmla="*/ 2147483647 h 169"/>
              <a:gd name="T64" fmla="*/ 2147483647 w 198"/>
              <a:gd name="T65" fmla="*/ 2147483647 h 169"/>
              <a:gd name="T66" fmla="*/ 2147483647 w 198"/>
              <a:gd name="T67" fmla="*/ 2147483647 h 169"/>
              <a:gd name="T68" fmla="*/ 2147483647 w 198"/>
              <a:gd name="T69" fmla="*/ 2147483647 h 169"/>
              <a:gd name="T70" fmla="*/ 2147483647 w 198"/>
              <a:gd name="T71" fmla="*/ 2147483647 h 169"/>
              <a:gd name="T72" fmla="*/ 2147483647 w 198"/>
              <a:gd name="T73" fmla="*/ 2147483647 h 169"/>
              <a:gd name="T74" fmla="*/ 2147483647 w 198"/>
              <a:gd name="T75" fmla="*/ 2147483647 h 169"/>
              <a:gd name="T76" fmla="*/ 2147483647 w 198"/>
              <a:gd name="T77" fmla="*/ 2147483647 h 169"/>
              <a:gd name="T78" fmla="*/ 2147483647 w 198"/>
              <a:gd name="T79" fmla="*/ 2147483647 h 169"/>
              <a:gd name="T80" fmla="*/ 2147483647 w 198"/>
              <a:gd name="T81" fmla="*/ 2147483647 h 169"/>
              <a:gd name="T82" fmla="*/ 2147483647 w 198"/>
              <a:gd name="T83" fmla="*/ 2147483647 h 169"/>
              <a:gd name="T84" fmla="*/ 2147483647 w 198"/>
              <a:gd name="T85" fmla="*/ 2147483647 h 169"/>
              <a:gd name="T86" fmla="*/ 2147483647 w 198"/>
              <a:gd name="T87" fmla="*/ 2147483647 h 169"/>
              <a:gd name="T88" fmla="*/ 2147483647 w 198"/>
              <a:gd name="T89" fmla="*/ 2147483647 h 169"/>
              <a:gd name="T90" fmla="*/ 2147483647 w 198"/>
              <a:gd name="T91" fmla="*/ 2147483647 h 169"/>
              <a:gd name="T92" fmla="*/ 2147483647 w 198"/>
              <a:gd name="T93" fmla="*/ 2147483647 h 169"/>
              <a:gd name="T94" fmla="*/ 2147483647 w 198"/>
              <a:gd name="T95" fmla="*/ 2147483647 h 169"/>
              <a:gd name="T96" fmla="*/ 2147483647 w 198"/>
              <a:gd name="T97" fmla="*/ 2147483647 h 169"/>
              <a:gd name="T98" fmla="*/ 2147483647 w 198"/>
              <a:gd name="T99" fmla="*/ 2147483647 h 169"/>
              <a:gd name="T100" fmla="*/ 2147483647 w 198"/>
              <a:gd name="T101" fmla="*/ 2147483647 h 169"/>
              <a:gd name="T102" fmla="*/ 2147483647 w 198"/>
              <a:gd name="T103" fmla="*/ 2147483647 h 169"/>
              <a:gd name="T104" fmla="*/ 2147483647 w 198"/>
              <a:gd name="T105" fmla="*/ 2147483647 h 169"/>
              <a:gd name="T106" fmla="*/ 2147483647 w 198"/>
              <a:gd name="T107" fmla="*/ 2147483647 h 169"/>
              <a:gd name="T108" fmla="*/ 2147483647 w 198"/>
              <a:gd name="T109" fmla="*/ 2147483647 h 169"/>
              <a:gd name="T110" fmla="*/ 2147483647 w 198"/>
              <a:gd name="T111" fmla="*/ 2147483647 h 169"/>
              <a:gd name="T112" fmla="*/ 2147483647 w 198"/>
              <a:gd name="T113" fmla="*/ 2147483647 h 16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98"/>
              <a:gd name="T172" fmla="*/ 0 h 169"/>
              <a:gd name="T173" fmla="*/ 198 w 198"/>
              <a:gd name="T174" fmla="*/ 169 h 16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98" h="169">
                <a:moveTo>
                  <a:pt x="0" y="155"/>
                </a:moveTo>
                <a:lnTo>
                  <a:pt x="0" y="155"/>
                </a:lnTo>
                <a:lnTo>
                  <a:pt x="0" y="152"/>
                </a:lnTo>
                <a:lnTo>
                  <a:pt x="1" y="147"/>
                </a:lnTo>
                <a:lnTo>
                  <a:pt x="3" y="139"/>
                </a:lnTo>
                <a:lnTo>
                  <a:pt x="5" y="129"/>
                </a:lnTo>
                <a:lnTo>
                  <a:pt x="8" y="116"/>
                </a:lnTo>
                <a:lnTo>
                  <a:pt x="11" y="101"/>
                </a:lnTo>
                <a:lnTo>
                  <a:pt x="15" y="84"/>
                </a:lnTo>
                <a:lnTo>
                  <a:pt x="19" y="66"/>
                </a:lnTo>
                <a:lnTo>
                  <a:pt x="24" y="50"/>
                </a:lnTo>
                <a:lnTo>
                  <a:pt x="28" y="37"/>
                </a:lnTo>
                <a:lnTo>
                  <a:pt x="33" y="26"/>
                </a:lnTo>
                <a:lnTo>
                  <a:pt x="38" y="17"/>
                </a:lnTo>
                <a:lnTo>
                  <a:pt x="43" y="10"/>
                </a:lnTo>
                <a:lnTo>
                  <a:pt x="48" y="6"/>
                </a:lnTo>
                <a:lnTo>
                  <a:pt x="54" y="4"/>
                </a:lnTo>
                <a:lnTo>
                  <a:pt x="60" y="1"/>
                </a:lnTo>
                <a:lnTo>
                  <a:pt x="65" y="0"/>
                </a:lnTo>
                <a:lnTo>
                  <a:pt x="70" y="1"/>
                </a:lnTo>
                <a:lnTo>
                  <a:pt x="74" y="3"/>
                </a:lnTo>
                <a:lnTo>
                  <a:pt x="77" y="6"/>
                </a:lnTo>
                <a:lnTo>
                  <a:pt x="79" y="11"/>
                </a:lnTo>
                <a:lnTo>
                  <a:pt x="81" y="17"/>
                </a:lnTo>
                <a:lnTo>
                  <a:pt x="83" y="25"/>
                </a:lnTo>
                <a:lnTo>
                  <a:pt x="85" y="32"/>
                </a:lnTo>
                <a:lnTo>
                  <a:pt x="86" y="41"/>
                </a:lnTo>
                <a:lnTo>
                  <a:pt x="88" y="49"/>
                </a:lnTo>
                <a:lnTo>
                  <a:pt x="90" y="58"/>
                </a:lnTo>
                <a:lnTo>
                  <a:pt x="92" y="68"/>
                </a:lnTo>
                <a:lnTo>
                  <a:pt x="94" y="78"/>
                </a:lnTo>
                <a:lnTo>
                  <a:pt x="95" y="88"/>
                </a:lnTo>
                <a:lnTo>
                  <a:pt x="97" y="99"/>
                </a:lnTo>
                <a:lnTo>
                  <a:pt x="98" y="110"/>
                </a:lnTo>
                <a:lnTo>
                  <a:pt x="100" y="119"/>
                </a:lnTo>
                <a:lnTo>
                  <a:pt x="100" y="128"/>
                </a:lnTo>
                <a:lnTo>
                  <a:pt x="98" y="136"/>
                </a:lnTo>
                <a:lnTo>
                  <a:pt x="97" y="143"/>
                </a:lnTo>
                <a:lnTo>
                  <a:pt x="94" y="149"/>
                </a:lnTo>
                <a:lnTo>
                  <a:pt x="90" y="154"/>
                </a:lnTo>
                <a:lnTo>
                  <a:pt x="85" y="158"/>
                </a:lnTo>
                <a:lnTo>
                  <a:pt x="80" y="162"/>
                </a:lnTo>
                <a:lnTo>
                  <a:pt x="76" y="166"/>
                </a:lnTo>
                <a:lnTo>
                  <a:pt x="72" y="168"/>
                </a:lnTo>
                <a:lnTo>
                  <a:pt x="68" y="168"/>
                </a:lnTo>
                <a:lnTo>
                  <a:pt x="66" y="168"/>
                </a:lnTo>
                <a:lnTo>
                  <a:pt x="64" y="167"/>
                </a:lnTo>
                <a:lnTo>
                  <a:pt x="62" y="164"/>
                </a:lnTo>
                <a:lnTo>
                  <a:pt x="60" y="161"/>
                </a:lnTo>
                <a:lnTo>
                  <a:pt x="59" y="157"/>
                </a:lnTo>
                <a:lnTo>
                  <a:pt x="58" y="153"/>
                </a:lnTo>
                <a:lnTo>
                  <a:pt x="57" y="148"/>
                </a:lnTo>
                <a:lnTo>
                  <a:pt x="57" y="142"/>
                </a:lnTo>
                <a:lnTo>
                  <a:pt x="57" y="136"/>
                </a:lnTo>
                <a:lnTo>
                  <a:pt x="57" y="129"/>
                </a:lnTo>
                <a:lnTo>
                  <a:pt x="58" y="122"/>
                </a:lnTo>
                <a:lnTo>
                  <a:pt x="60" y="114"/>
                </a:lnTo>
                <a:lnTo>
                  <a:pt x="62" y="106"/>
                </a:lnTo>
                <a:lnTo>
                  <a:pt x="63" y="99"/>
                </a:lnTo>
                <a:lnTo>
                  <a:pt x="64" y="93"/>
                </a:lnTo>
                <a:lnTo>
                  <a:pt x="66" y="88"/>
                </a:lnTo>
                <a:lnTo>
                  <a:pt x="66" y="84"/>
                </a:lnTo>
                <a:lnTo>
                  <a:pt x="67" y="82"/>
                </a:lnTo>
                <a:lnTo>
                  <a:pt x="68" y="80"/>
                </a:lnTo>
                <a:lnTo>
                  <a:pt x="68" y="79"/>
                </a:lnTo>
                <a:lnTo>
                  <a:pt x="68" y="78"/>
                </a:lnTo>
                <a:lnTo>
                  <a:pt x="69" y="77"/>
                </a:lnTo>
                <a:lnTo>
                  <a:pt x="70" y="76"/>
                </a:lnTo>
                <a:lnTo>
                  <a:pt x="70" y="74"/>
                </a:lnTo>
                <a:lnTo>
                  <a:pt x="70" y="73"/>
                </a:lnTo>
                <a:lnTo>
                  <a:pt x="71" y="72"/>
                </a:lnTo>
                <a:lnTo>
                  <a:pt x="72" y="71"/>
                </a:lnTo>
                <a:lnTo>
                  <a:pt x="72" y="70"/>
                </a:lnTo>
                <a:lnTo>
                  <a:pt x="73" y="69"/>
                </a:lnTo>
                <a:lnTo>
                  <a:pt x="74" y="68"/>
                </a:lnTo>
                <a:lnTo>
                  <a:pt x="74" y="67"/>
                </a:lnTo>
                <a:lnTo>
                  <a:pt x="75" y="66"/>
                </a:lnTo>
                <a:lnTo>
                  <a:pt x="76" y="64"/>
                </a:lnTo>
                <a:lnTo>
                  <a:pt x="79" y="62"/>
                </a:lnTo>
                <a:lnTo>
                  <a:pt x="82" y="58"/>
                </a:lnTo>
                <a:lnTo>
                  <a:pt x="87" y="54"/>
                </a:lnTo>
                <a:lnTo>
                  <a:pt x="92" y="48"/>
                </a:lnTo>
                <a:lnTo>
                  <a:pt x="98" y="41"/>
                </a:lnTo>
                <a:lnTo>
                  <a:pt x="105" y="34"/>
                </a:lnTo>
                <a:lnTo>
                  <a:pt x="112" y="26"/>
                </a:lnTo>
                <a:lnTo>
                  <a:pt x="118" y="20"/>
                </a:lnTo>
                <a:lnTo>
                  <a:pt x="124" y="14"/>
                </a:lnTo>
                <a:lnTo>
                  <a:pt x="128" y="10"/>
                </a:lnTo>
                <a:lnTo>
                  <a:pt x="131" y="7"/>
                </a:lnTo>
                <a:lnTo>
                  <a:pt x="133" y="4"/>
                </a:lnTo>
                <a:lnTo>
                  <a:pt x="134" y="4"/>
                </a:lnTo>
                <a:lnTo>
                  <a:pt x="135" y="4"/>
                </a:lnTo>
                <a:lnTo>
                  <a:pt x="136" y="4"/>
                </a:lnTo>
                <a:lnTo>
                  <a:pt x="139" y="5"/>
                </a:lnTo>
                <a:lnTo>
                  <a:pt x="142" y="6"/>
                </a:lnTo>
                <a:lnTo>
                  <a:pt x="147" y="7"/>
                </a:lnTo>
                <a:lnTo>
                  <a:pt x="152" y="9"/>
                </a:lnTo>
                <a:lnTo>
                  <a:pt x="158" y="11"/>
                </a:lnTo>
                <a:lnTo>
                  <a:pt x="164" y="13"/>
                </a:lnTo>
                <a:lnTo>
                  <a:pt x="170" y="15"/>
                </a:lnTo>
                <a:lnTo>
                  <a:pt x="174" y="17"/>
                </a:lnTo>
                <a:lnTo>
                  <a:pt x="178" y="18"/>
                </a:lnTo>
                <a:lnTo>
                  <a:pt x="180" y="20"/>
                </a:lnTo>
                <a:lnTo>
                  <a:pt x="182" y="21"/>
                </a:lnTo>
                <a:lnTo>
                  <a:pt x="183" y="22"/>
                </a:lnTo>
                <a:lnTo>
                  <a:pt x="183" y="23"/>
                </a:lnTo>
                <a:lnTo>
                  <a:pt x="183" y="24"/>
                </a:lnTo>
                <a:lnTo>
                  <a:pt x="183" y="26"/>
                </a:lnTo>
                <a:lnTo>
                  <a:pt x="184" y="28"/>
                </a:lnTo>
                <a:lnTo>
                  <a:pt x="184" y="30"/>
                </a:lnTo>
                <a:lnTo>
                  <a:pt x="185" y="32"/>
                </a:lnTo>
                <a:lnTo>
                  <a:pt x="185" y="35"/>
                </a:lnTo>
                <a:lnTo>
                  <a:pt x="186" y="38"/>
                </a:lnTo>
                <a:lnTo>
                  <a:pt x="187" y="42"/>
                </a:lnTo>
                <a:lnTo>
                  <a:pt x="188" y="45"/>
                </a:lnTo>
                <a:lnTo>
                  <a:pt x="190" y="49"/>
                </a:lnTo>
                <a:lnTo>
                  <a:pt x="190" y="52"/>
                </a:lnTo>
                <a:lnTo>
                  <a:pt x="191" y="56"/>
                </a:lnTo>
                <a:lnTo>
                  <a:pt x="192" y="60"/>
                </a:lnTo>
                <a:lnTo>
                  <a:pt x="192" y="63"/>
                </a:lnTo>
                <a:lnTo>
                  <a:pt x="192" y="66"/>
                </a:lnTo>
                <a:lnTo>
                  <a:pt x="193" y="70"/>
                </a:lnTo>
                <a:lnTo>
                  <a:pt x="193" y="74"/>
                </a:lnTo>
                <a:lnTo>
                  <a:pt x="193" y="77"/>
                </a:lnTo>
                <a:lnTo>
                  <a:pt x="194" y="80"/>
                </a:lnTo>
                <a:lnTo>
                  <a:pt x="194" y="83"/>
                </a:lnTo>
                <a:lnTo>
                  <a:pt x="194" y="86"/>
                </a:lnTo>
                <a:lnTo>
                  <a:pt x="195" y="88"/>
                </a:lnTo>
                <a:lnTo>
                  <a:pt x="195" y="90"/>
                </a:lnTo>
                <a:lnTo>
                  <a:pt x="195" y="91"/>
                </a:lnTo>
                <a:lnTo>
                  <a:pt x="196" y="93"/>
                </a:lnTo>
                <a:lnTo>
                  <a:pt x="196" y="94"/>
                </a:lnTo>
                <a:lnTo>
                  <a:pt x="196" y="95"/>
                </a:lnTo>
                <a:lnTo>
                  <a:pt x="196" y="96"/>
                </a:lnTo>
                <a:lnTo>
                  <a:pt x="197" y="97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57" name="Freeform 13"/>
          <p:cNvSpPr>
            <a:spLocks/>
          </p:cNvSpPr>
          <p:nvPr/>
        </p:nvSpPr>
        <p:spPr bwMode="auto">
          <a:xfrm>
            <a:off x="5214938" y="2286000"/>
            <a:ext cx="403225" cy="266700"/>
          </a:xfrm>
          <a:custGeom>
            <a:avLst/>
            <a:gdLst>
              <a:gd name="T0" fmla="*/ 0 w 254"/>
              <a:gd name="T1" fmla="*/ 2147483647 h 168"/>
              <a:gd name="T2" fmla="*/ 0 w 254"/>
              <a:gd name="T3" fmla="*/ 2147483647 h 168"/>
              <a:gd name="T4" fmla="*/ 2147483647 w 254"/>
              <a:gd name="T5" fmla="*/ 2147483647 h 168"/>
              <a:gd name="T6" fmla="*/ 2147483647 w 254"/>
              <a:gd name="T7" fmla="*/ 2147483647 h 168"/>
              <a:gd name="T8" fmla="*/ 2147483647 w 254"/>
              <a:gd name="T9" fmla="*/ 2147483647 h 168"/>
              <a:gd name="T10" fmla="*/ 2147483647 w 254"/>
              <a:gd name="T11" fmla="*/ 2147483647 h 168"/>
              <a:gd name="T12" fmla="*/ 2147483647 w 254"/>
              <a:gd name="T13" fmla="*/ 2147483647 h 168"/>
              <a:gd name="T14" fmla="*/ 2147483647 w 254"/>
              <a:gd name="T15" fmla="*/ 0 h 168"/>
              <a:gd name="T16" fmla="*/ 2147483647 w 254"/>
              <a:gd name="T17" fmla="*/ 2147483647 h 168"/>
              <a:gd name="T18" fmla="*/ 2147483647 w 254"/>
              <a:gd name="T19" fmla="*/ 2147483647 h 168"/>
              <a:gd name="T20" fmla="*/ 2147483647 w 254"/>
              <a:gd name="T21" fmla="*/ 2147483647 h 168"/>
              <a:gd name="T22" fmla="*/ 2147483647 w 254"/>
              <a:gd name="T23" fmla="*/ 2147483647 h 168"/>
              <a:gd name="T24" fmla="*/ 2147483647 w 254"/>
              <a:gd name="T25" fmla="*/ 2147483647 h 168"/>
              <a:gd name="T26" fmla="*/ 2147483647 w 254"/>
              <a:gd name="T27" fmla="*/ 2147483647 h 168"/>
              <a:gd name="T28" fmla="*/ 2147483647 w 254"/>
              <a:gd name="T29" fmla="*/ 2147483647 h 168"/>
              <a:gd name="T30" fmla="*/ 2147483647 w 254"/>
              <a:gd name="T31" fmla="*/ 2147483647 h 168"/>
              <a:gd name="T32" fmla="*/ 2147483647 w 254"/>
              <a:gd name="T33" fmla="*/ 2147483647 h 168"/>
              <a:gd name="T34" fmla="*/ 2147483647 w 254"/>
              <a:gd name="T35" fmla="*/ 2147483647 h 168"/>
              <a:gd name="T36" fmla="*/ 2147483647 w 254"/>
              <a:gd name="T37" fmla="*/ 2147483647 h 168"/>
              <a:gd name="T38" fmla="*/ 2147483647 w 254"/>
              <a:gd name="T39" fmla="*/ 2147483647 h 168"/>
              <a:gd name="T40" fmla="*/ 2147483647 w 254"/>
              <a:gd name="T41" fmla="*/ 2147483647 h 168"/>
              <a:gd name="T42" fmla="*/ 2147483647 w 254"/>
              <a:gd name="T43" fmla="*/ 2147483647 h 168"/>
              <a:gd name="T44" fmla="*/ 2147483647 w 254"/>
              <a:gd name="T45" fmla="*/ 2147483647 h 168"/>
              <a:gd name="T46" fmla="*/ 2147483647 w 254"/>
              <a:gd name="T47" fmla="*/ 2147483647 h 168"/>
              <a:gd name="T48" fmla="*/ 2147483647 w 254"/>
              <a:gd name="T49" fmla="*/ 2147483647 h 168"/>
              <a:gd name="T50" fmla="*/ 2147483647 w 254"/>
              <a:gd name="T51" fmla="*/ 2147483647 h 168"/>
              <a:gd name="T52" fmla="*/ 2147483647 w 254"/>
              <a:gd name="T53" fmla="*/ 2147483647 h 168"/>
              <a:gd name="T54" fmla="*/ 2147483647 w 254"/>
              <a:gd name="T55" fmla="*/ 2147483647 h 168"/>
              <a:gd name="T56" fmla="*/ 2147483647 w 254"/>
              <a:gd name="T57" fmla="*/ 2147483647 h 168"/>
              <a:gd name="T58" fmla="*/ 2147483647 w 254"/>
              <a:gd name="T59" fmla="*/ 2147483647 h 168"/>
              <a:gd name="T60" fmla="*/ 2147483647 w 254"/>
              <a:gd name="T61" fmla="*/ 2147483647 h 168"/>
              <a:gd name="T62" fmla="*/ 2147483647 w 254"/>
              <a:gd name="T63" fmla="*/ 2147483647 h 168"/>
              <a:gd name="T64" fmla="*/ 2147483647 w 254"/>
              <a:gd name="T65" fmla="*/ 2147483647 h 168"/>
              <a:gd name="T66" fmla="*/ 2147483647 w 254"/>
              <a:gd name="T67" fmla="*/ 2147483647 h 168"/>
              <a:gd name="T68" fmla="*/ 2147483647 w 254"/>
              <a:gd name="T69" fmla="*/ 2147483647 h 168"/>
              <a:gd name="T70" fmla="*/ 2147483647 w 254"/>
              <a:gd name="T71" fmla="*/ 2147483647 h 168"/>
              <a:gd name="T72" fmla="*/ 2147483647 w 254"/>
              <a:gd name="T73" fmla="*/ 2147483647 h 168"/>
              <a:gd name="T74" fmla="*/ 2147483647 w 254"/>
              <a:gd name="T75" fmla="*/ 2147483647 h 168"/>
              <a:gd name="T76" fmla="*/ 2147483647 w 254"/>
              <a:gd name="T77" fmla="*/ 2147483647 h 168"/>
              <a:gd name="T78" fmla="*/ 2147483647 w 254"/>
              <a:gd name="T79" fmla="*/ 2147483647 h 168"/>
              <a:gd name="T80" fmla="*/ 2147483647 w 254"/>
              <a:gd name="T81" fmla="*/ 2147483647 h 168"/>
              <a:gd name="T82" fmla="*/ 2147483647 w 254"/>
              <a:gd name="T83" fmla="*/ 2147483647 h 168"/>
              <a:gd name="T84" fmla="*/ 2147483647 w 254"/>
              <a:gd name="T85" fmla="*/ 2147483647 h 168"/>
              <a:gd name="T86" fmla="*/ 2147483647 w 254"/>
              <a:gd name="T87" fmla="*/ 2147483647 h 168"/>
              <a:gd name="T88" fmla="*/ 2147483647 w 254"/>
              <a:gd name="T89" fmla="*/ 2147483647 h 168"/>
              <a:gd name="T90" fmla="*/ 2147483647 w 254"/>
              <a:gd name="T91" fmla="*/ 2147483647 h 168"/>
              <a:gd name="T92" fmla="*/ 2147483647 w 254"/>
              <a:gd name="T93" fmla="*/ 2147483647 h 168"/>
              <a:gd name="T94" fmla="*/ 2147483647 w 254"/>
              <a:gd name="T95" fmla="*/ 2147483647 h 168"/>
              <a:gd name="T96" fmla="*/ 2147483647 w 254"/>
              <a:gd name="T97" fmla="*/ 2147483647 h 168"/>
              <a:gd name="T98" fmla="*/ 2147483647 w 254"/>
              <a:gd name="T99" fmla="*/ 2147483647 h 168"/>
              <a:gd name="T100" fmla="*/ 2147483647 w 254"/>
              <a:gd name="T101" fmla="*/ 2147483647 h 168"/>
              <a:gd name="T102" fmla="*/ 2147483647 w 254"/>
              <a:gd name="T103" fmla="*/ 2147483647 h 168"/>
              <a:gd name="T104" fmla="*/ 2147483647 w 254"/>
              <a:gd name="T105" fmla="*/ 2147483647 h 168"/>
              <a:gd name="T106" fmla="*/ 2147483647 w 254"/>
              <a:gd name="T107" fmla="*/ 2147483647 h 168"/>
              <a:gd name="T108" fmla="*/ 2147483647 w 254"/>
              <a:gd name="T109" fmla="*/ 2147483647 h 168"/>
              <a:gd name="T110" fmla="*/ 2147483647 w 254"/>
              <a:gd name="T111" fmla="*/ 2147483647 h 168"/>
              <a:gd name="T112" fmla="*/ 2147483647 w 254"/>
              <a:gd name="T113" fmla="*/ 2147483647 h 16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54"/>
              <a:gd name="T172" fmla="*/ 0 h 168"/>
              <a:gd name="T173" fmla="*/ 254 w 254"/>
              <a:gd name="T174" fmla="*/ 168 h 16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54" h="168">
                <a:moveTo>
                  <a:pt x="0" y="153"/>
                </a:moveTo>
                <a:lnTo>
                  <a:pt x="0" y="153"/>
                </a:lnTo>
                <a:lnTo>
                  <a:pt x="1" y="150"/>
                </a:lnTo>
                <a:lnTo>
                  <a:pt x="2" y="145"/>
                </a:lnTo>
                <a:lnTo>
                  <a:pt x="4" y="138"/>
                </a:lnTo>
                <a:lnTo>
                  <a:pt x="7" y="128"/>
                </a:lnTo>
                <a:lnTo>
                  <a:pt x="11" y="115"/>
                </a:lnTo>
                <a:lnTo>
                  <a:pt x="15" y="100"/>
                </a:lnTo>
                <a:lnTo>
                  <a:pt x="20" y="82"/>
                </a:lnTo>
                <a:lnTo>
                  <a:pt x="25" y="64"/>
                </a:lnTo>
                <a:lnTo>
                  <a:pt x="30" y="49"/>
                </a:lnTo>
                <a:lnTo>
                  <a:pt x="36" y="36"/>
                </a:lnTo>
                <a:lnTo>
                  <a:pt x="43" y="24"/>
                </a:lnTo>
                <a:lnTo>
                  <a:pt x="49" y="16"/>
                </a:lnTo>
                <a:lnTo>
                  <a:pt x="56" y="9"/>
                </a:lnTo>
                <a:lnTo>
                  <a:pt x="63" y="4"/>
                </a:lnTo>
                <a:lnTo>
                  <a:pt x="70" y="2"/>
                </a:lnTo>
                <a:lnTo>
                  <a:pt x="78" y="0"/>
                </a:lnTo>
                <a:lnTo>
                  <a:pt x="84" y="0"/>
                </a:lnTo>
                <a:lnTo>
                  <a:pt x="90" y="0"/>
                </a:lnTo>
                <a:lnTo>
                  <a:pt x="95" y="2"/>
                </a:lnTo>
                <a:lnTo>
                  <a:pt x="100" y="6"/>
                </a:lnTo>
                <a:lnTo>
                  <a:pt x="104" y="10"/>
                </a:lnTo>
                <a:lnTo>
                  <a:pt x="106" y="17"/>
                </a:lnTo>
                <a:lnTo>
                  <a:pt x="109" y="24"/>
                </a:lnTo>
                <a:lnTo>
                  <a:pt x="111" y="32"/>
                </a:lnTo>
                <a:lnTo>
                  <a:pt x="113" y="40"/>
                </a:lnTo>
                <a:lnTo>
                  <a:pt x="116" y="49"/>
                </a:lnTo>
                <a:lnTo>
                  <a:pt x="118" y="58"/>
                </a:lnTo>
                <a:lnTo>
                  <a:pt x="120" y="67"/>
                </a:lnTo>
                <a:lnTo>
                  <a:pt x="122" y="77"/>
                </a:lnTo>
                <a:lnTo>
                  <a:pt x="124" y="88"/>
                </a:lnTo>
                <a:lnTo>
                  <a:pt x="127" y="98"/>
                </a:lnTo>
                <a:lnTo>
                  <a:pt x="129" y="109"/>
                </a:lnTo>
                <a:lnTo>
                  <a:pt x="130" y="118"/>
                </a:lnTo>
                <a:lnTo>
                  <a:pt x="130" y="127"/>
                </a:lnTo>
                <a:lnTo>
                  <a:pt x="128" y="135"/>
                </a:lnTo>
                <a:lnTo>
                  <a:pt x="126" y="142"/>
                </a:lnTo>
                <a:lnTo>
                  <a:pt x="122" y="148"/>
                </a:lnTo>
                <a:lnTo>
                  <a:pt x="118" y="153"/>
                </a:lnTo>
                <a:lnTo>
                  <a:pt x="112" y="156"/>
                </a:lnTo>
                <a:lnTo>
                  <a:pt x="105" y="161"/>
                </a:lnTo>
                <a:lnTo>
                  <a:pt x="99" y="164"/>
                </a:lnTo>
                <a:lnTo>
                  <a:pt x="94" y="166"/>
                </a:lnTo>
                <a:lnTo>
                  <a:pt x="90" y="167"/>
                </a:lnTo>
                <a:lnTo>
                  <a:pt x="86" y="167"/>
                </a:lnTo>
                <a:lnTo>
                  <a:pt x="82" y="166"/>
                </a:lnTo>
                <a:lnTo>
                  <a:pt x="80" y="163"/>
                </a:lnTo>
                <a:lnTo>
                  <a:pt x="78" y="160"/>
                </a:lnTo>
                <a:lnTo>
                  <a:pt x="76" y="156"/>
                </a:lnTo>
                <a:lnTo>
                  <a:pt x="75" y="152"/>
                </a:lnTo>
                <a:lnTo>
                  <a:pt x="74" y="147"/>
                </a:lnTo>
                <a:lnTo>
                  <a:pt x="74" y="142"/>
                </a:lnTo>
                <a:lnTo>
                  <a:pt x="74" y="136"/>
                </a:lnTo>
                <a:lnTo>
                  <a:pt x="76" y="129"/>
                </a:lnTo>
                <a:lnTo>
                  <a:pt x="77" y="121"/>
                </a:lnTo>
                <a:lnTo>
                  <a:pt x="79" y="113"/>
                </a:lnTo>
                <a:lnTo>
                  <a:pt x="82" y="105"/>
                </a:lnTo>
                <a:lnTo>
                  <a:pt x="84" y="98"/>
                </a:lnTo>
                <a:lnTo>
                  <a:pt x="85" y="92"/>
                </a:lnTo>
                <a:lnTo>
                  <a:pt x="86" y="88"/>
                </a:lnTo>
                <a:lnTo>
                  <a:pt x="87" y="84"/>
                </a:lnTo>
                <a:lnTo>
                  <a:pt x="88" y="82"/>
                </a:lnTo>
                <a:lnTo>
                  <a:pt x="88" y="80"/>
                </a:lnTo>
                <a:lnTo>
                  <a:pt x="89" y="79"/>
                </a:lnTo>
                <a:lnTo>
                  <a:pt x="89" y="78"/>
                </a:lnTo>
                <a:lnTo>
                  <a:pt x="90" y="77"/>
                </a:lnTo>
                <a:lnTo>
                  <a:pt x="90" y="76"/>
                </a:lnTo>
                <a:lnTo>
                  <a:pt x="91" y="74"/>
                </a:lnTo>
                <a:lnTo>
                  <a:pt x="92" y="72"/>
                </a:lnTo>
                <a:lnTo>
                  <a:pt x="92" y="71"/>
                </a:lnTo>
                <a:lnTo>
                  <a:pt x="93" y="70"/>
                </a:lnTo>
                <a:lnTo>
                  <a:pt x="94" y="69"/>
                </a:lnTo>
                <a:lnTo>
                  <a:pt x="95" y="68"/>
                </a:lnTo>
                <a:lnTo>
                  <a:pt x="96" y="67"/>
                </a:lnTo>
                <a:lnTo>
                  <a:pt x="96" y="66"/>
                </a:lnTo>
                <a:lnTo>
                  <a:pt x="97" y="66"/>
                </a:lnTo>
                <a:lnTo>
                  <a:pt x="98" y="65"/>
                </a:lnTo>
                <a:lnTo>
                  <a:pt x="100" y="64"/>
                </a:lnTo>
                <a:lnTo>
                  <a:pt x="102" y="61"/>
                </a:lnTo>
                <a:lnTo>
                  <a:pt x="107" y="58"/>
                </a:lnTo>
                <a:lnTo>
                  <a:pt x="112" y="53"/>
                </a:lnTo>
                <a:lnTo>
                  <a:pt x="119" y="48"/>
                </a:lnTo>
                <a:lnTo>
                  <a:pt x="127" y="41"/>
                </a:lnTo>
                <a:lnTo>
                  <a:pt x="136" y="33"/>
                </a:lnTo>
                <a:lnTo>
                  <a:pt x="145" y="26"/>
                </a:lnTo>
                <a:lnTo>
                  <a:pt x="153" y="19"/>
                </a:lnTo>
                <a:lnTo>
                  <a:pt x="160" y="13"/>
                </a:lnTo>
                <a:lnTo>
                  <a:pt x="165" y="9"/>
                </a:lnTo>
                <a:lnTo>
                  <a:pt x="169" y="5"/>
                </a:lnTo>
                <a:lnTo>
                  <a:pt x="172" y="3"/>
                </a:lnTo>
                <a:lnTo>
                  <a:pt x="173" y="2"/>
                </a:lnTo>
                <a:lnTo>
                  <a:pt x="174" y="2"/>
                </a:lnTo>
                <a:lnTo>
                  <a:pt x="176" y="2"/>
                </a:lnTo>
                <a:lnTo>
                  <a:pt x="180" y="4"/>
                </a:lnTo>
                <a:lnTo>
                  <a:pt x="184" y="5"/>
                </a:lnTo>
                <a:lnTo>
                  <a:pt x="190" y="6"/>
                </a:lnTo>
                <a:lnTo>
                  <a:pt x="196" y="8"/>
                </a:lnTo>
                <a:lnTo>
                  <a:pt x="204" y="10"/>
                </a:lnTo>
                <a:lnTo>
                  <a:pt x="212" y="12"/>
                </a:lnTo>
                <a:lnTo>
                  <a:pt x="219" y="14"/>
                </a:lnTo>
                <a:lnTo>
                  <a:pt x="224" y="16"/>
                </a:lnTo>
                <a:lnTo>
                  <a:pt x="229" y="17"/>
                </a:lnTo>
                <a:lnTo>
                  <a:pt x="232" y="18"/>
                </a:lnTo>
                <a:lnTo>
                  <a:pt x="235" y="20"/>
                </a:lnTo>
                <a:lnTo>
                  <a:pt x="236" y="21"/>
                </a:lnTo>
                <a:lnTo>
                  <a:pt x="236" y="22"/>
                </a:lnTo>
                <a:lnTo>
                  <a:pt x="236" y="23"/>
                </a:lnTo>
                <a:lnTo>
                  <a:pt x="236" y="24"/>
                </a:lnTo>
                <a:lnTo>
                  <a:pt x="237" y="26"/>
                </a:lnTo>
                <a:lnTo>
                  <a:pt x="237" y="28"/>
                </a:lnTo>
                <a:lnTo>
                  <a:pt x="238" y="31"/>
                </a:lnTo>
                <a:lnTo>
                  <a:pt x="239" y="34"/>
                </a:lnTo>
                <a:lnTo>
                  <a:pt x="240" y="37"/>
                </a:lnTo>
                <a:lnTo>
                  <a:pt x="241" y="40"/>
                </a:lnTo>
                <a:lnTo>
                  <a:pt x="242" y="44"/>
                </a:lnTo>
                <a:lnTo>
                  <a:pt x="244" y="48"/>
                </a:lnTo>
                <a:lnTo>
                  <a:pt x="245" y="52"/>
                </a:lnTo>
                <a:lnTo>
                  <a:pt x="246" y="55"/>
                </a:lnTo>
                <a:lnTo>
                  <a:pt x="247" y="58"/>
                </a:lnTo>
                <a:lnTo>
                  <a:pt x="248" y="62"/>
                </a:lnTo>
                <a:lnTo>
                  <a:pt x="248" y="66"/>
                </a:lnTo>
                <a:lnTo>
                  <a:pt x="248" y="69"/>
                </a:lnTo>
                <a:lnTo>
                  <a:pt x="249" y="72"/>
                </a:lnTo>
                <a:lnTo>
                  <a:pt x="249" y="76"/>
                </a:lnTo>
                <a:lnTo>
                  <a:pt x="250" y="79"/>
                </a:lnTo>
                <a:lnTo>
                  <a:pt x="250" y="82"/>
                </a:lnTo>
                <a:lnTo>
                  <a:pt x="250" y="84"/>
                </a:lnTo>
                <a:lnTo>
                  <a:pt x="251" y="86"/>
                </a:lnTo>
                <a:lnTo>
                  <a:pt x="251" y="88"/>
                </a:lnTo>
                <a:lnTo>
                  <a:pt x="252" y="89"/>
                </a:lnTo>
                <a:lnTo>
                  <a:pt x="252" y="91"/>
                </a:lnTo>
                <a:lnTo>
                  <a:pt x="252" y="92"/>
                </a:lnTo>
                <a:lnTo>
                  <a:pt x="252" y="94"/>
                </a:lnTo>
                <a:lnTo>
                  <a:pt x="252" y="95"/>
                </a:lnTo>
                <a:lnTo>
                  <a:pt x="253" y="96"/>
                </a:lnTo>
                <a:lnTo>
                  <a:pt x="253" y="97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58" name="Freeform 15"/>
          <p:cNvSpPr>
            <a:spLocks/>
          </p:cNvSpPr>
          <p:nvPr/>
        </p:nvSpPr>
        <p:spPr bwMode="auto">
          <a:xfrm>
            <a:off x="3895725" y="1657350"/>
            <a:ext cx="265113" cy="1384300"/>
          </a:xfrm>
          <a:custGeom>
            <a:avLst/>
            <a:gdLst>
              <a:gd name="T0" fmla="*/ 2147483647 w 167"/>
              <a:gd name="T1" fmla="*/ 2147483647 h 872"/>
              <a:gd name="T2" fmla="*/ 2147483647 w 167"/>
              <a:gd name="T3" fmla="*/ 2147483647 h 872"/>
              <a:gd name="T4" fmla="*/ 2147483647 w 167"/>
              <a:gd name="T5" fmla="*/ 2147483647 h 872"/>
              <a:gd name="T6" fmla="*/ 2147483647 w 167"/>
              <a:gd name="T7" fmla="*/ 0 h 872"/>
              <a:gd name="T8" fmla="*/ 2147483647 w 167"/>
              <a:gd name="T9" fmla="*/ 0 h 872"/>
              <a:gd name="T10" fmla="*/ 2147483647 w 167"/>
              <a:gd name="T11" fmla="*/ 2147483647 h 872"/>
              <a:gd name="T12" fmla="*/ 0 w 167"/>
              <a:gd name="T13" fmla="*/ 2147483647 h 872"/>
              <a:gd name="T14" fmla="*/ 2147483647 w 167"/>
              <a:gd name="T15" fmla="*/ 2147483647 h 8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7"/>
              <a:gd name="T25" fmla="*/ 0 h 872"/>
              <a:gd name="T26" fmla="*/ 167 w 167"/>
              <a:gd name="T27" fmla="*/ 872 h 8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7" h="872">
                <a:moveTo>
                  <a:pt x="83" y="871"/>
                </a:moveTo>
                <a:lnTo>
                  <a:pt x="166" y="709"/>
                </a:lnTo>
                <a:lnTo>
                  <a:pt x="110" y="709"/>
                </a:lnTo>
                <a:lnTo>
                  <a:pt x="110" y="0"/>
                </a:lnTo>
                <a:lnTo>
                  <a:pt x="55" y="0"/>
                </a:lnTo>
                <a:lnTo>
                  <a:pt x="55" y="709"/>
                </a:lnTo>
                <a:lnTo>
                  <a:pt x="0" y="709"/>
                </a:lnTo>
                <a:lnTo>
                  <a:pt x="83" y="871"/>
                </a:lnTo>
              </a:path>
            </a:pathLst>
          </a:cu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59" name="Freeform 16"/>
          <p:cNvSpPr>
            <a:spLocks/>
          </p:cNvSpPr>
          <p:nvPr/>
        </p:nvSpPr>
        <p:spPr bwMode="auto">
          <a:xfrm>
            <a:off x="7500938" y="2357438"/>
            <a:ext cx="247650" cy="11112"/>
          </a:xfrm>
          <a:custGeom>
            <a:avLst/>
            <a:gdLst>
              <a:gd name="T0" fmla="*/ 0 w 156"/>
              <a:gd name="T1" fmla="*/ 2147483647 h 7"/>
              <a:gd name="T2" fmla="*/ 2147483647 w 156"/>
              <a:gd name="T3" fmla="*/ 0 h 7"/>
              <a:gd name="T4" fmla="*/ 0 60000 65536"/>
              <a:gd name="T5" fmla="*/ 0 60000 65536"/>
              <a:gd name="T6" fmla="*/ 0 w 156"/>
              <a:gd name="T7" fmla="*/ 0 h 7"/>
              <a:gd name="T8" fmla="*/ 156 w 156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6" h="7">
                <a:moveTo>
                  <a:pt x="0" y="6"/>
                </a:moveTo>
                <a:lnTo>
                  <a:pt x="155" y="0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60" name="Text Box 17"/>
          <p:cNvSpPr txBox="1">
            <a:spLocks noChangeArrowheads="1"/>
          </p:cNvSpPr>
          <p:nvPr/>
        </p:nvSpPr>
        <p:spPr bwMode="auto">
          <a:xfrm>
            <a:off x="4302125" y="57562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7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7361" name="Text Box 18"/>
          <p:cNvSpPr txBox="1">
            <a:spLocks noChangeArrowheads="1"/>
          </p:cNvSpPr>
          <p:nvPr/>
        </p:nvSpPr>
        <p:spPr bwMode="auto">
          <a:xfrm>
            <a:off x="5129213" y="57229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9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7362" name="Text Box 19"/>
          <p:cNvSpPr txBox="1">
            <a:spLocks noChangeArrowheads="1"/>
          </p:cNvSpPr>
          <p:nvPr/>
        </p:nvSpPr>
        <p:spPr bwMode="auto">
          <a:xfrm>
            <a:off x="5011738" y="22828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9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7363" name="Text Box 20"/>
          <p:cNvSpPr txBox="1">
            <a:spLocks noChangeArrowheads="1"/>
          </p:cNvSpPr>
          <p:nvPr/>
        </p:nvSpPr>
        <p:spPr bwMode="auto">
          <a:xfrm>
            <a:off x="5895975" y="23161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7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7364" name="Text Box 21"/>
          <p:cNvSpPr txBox="1">
            <a:spLocks noChangeArrowheads="1"/>
          </p:cNvSpPr>
          <p:nvPr/>
        </p:nvSpPr>
        <p:spPr bwMode="auto">
          <a:xfrm>
            <a:off x="3087688" y="18319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12 bp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7365" name="Text Box 22"/>
          <p:cNvSpPr txBox="1">
            <a:spLocks noChangeArrowheads="1"/>
          </p:cNvSpPr>
          <p:nvPr/>
        </p:nvSpPr>
        <p:spPr bwMode="auto">
          <a:xfrm>
            <a:off x="5672138" y="18986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23 bp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7366" name="Text Box 23"/>
          <p:cNvSpPr txBox="1">
            <a:spLocks noChangeArrowheads="1"/>
          </p:cNvSpPr>
          <p:nvPr/>
        </p:nvSpPr>
        <p:spPr bwMode="auto">
          <a:xfrm>
            <a:off x="3048000" y="57118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9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7367" name="Text Box 24"/>
          <p:cNvSpPr txBox="1">
            <a:spLocks noChangeArrowheads="1"/>
          </p:cNvSpPr>
          <p:nvPr/>
        </p:nvSpPr>
        <p:spPr bwMode="auto">
          <a:xfrm>
            <a:off x="3932238" y="57451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7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7368" name="Freeform 25"/>
          <p:cNvSpPr>
            <a:spLocks/>
          </p:cNvSpPr>
          <p:nvPr/>
        </p:nvSpPr>
        <p:spPr bwMode="auto">
          <a:xfrm>
            <a:off x="3367088" y="1065213"/>
            <a:ext cx="1587" cy="911225"/>
          </a:xfrm>
          <a:custGeom>
            <a:avLst/>
            <a:gdLst>
              <a:gd name="T0" fmla="*/ 0 w 1"/>
              <a:gd name="T1" fmla="*/ 2147483647 h 574"/>
              <a:gd name="T2" fmla="*/ 0 w 1"/>
              <a:gd name="T3" fmla="*/ 0 h 574"/>
              <a:gd name="T4" fmla="*/ 0 60000 65536"/>
              <a:gd name="T5" fmla="*/ 0 60000 65536"/>
              <a:gd name="T6" fmla="*/ 0 w 1"/>
              <a:gd name="T7" fmla="*/ 0 h 574"/>
              <a:gd name="T8" fmla="*/ 1 w 1"/>
              <a:gd name="T9" fmla="*/ 574 h 5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74">
                <a:moveTo>
                  <a:pt x="0" y="573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69" name="Freeform 26"/>
          <p:cNvSpPr>
            <a:spLocks/>
          </p:cNvSpPr>
          <p:nvPr/>
        </p:nvSpPr>
        <p:spPr bwMode="auto">
          <a:xfrm>
            <a:off x="4743450" y="1065213"/>
            <a:ext cx="1588" cy="944562"/>
          </a:xfrm>
          <a:custGeom>
            <a:avLst/>
            <a:gdLst>
              <a:gd name="T0" fmla="*/ 0 w 1"/>
              <a:gd name="T1" fmla="*/ 2147483647 h 595"/>
              <a:gd name="T2" fmla="*/ 0 w 1"/>
              <a:gd name="T3" fmla="*/ 0 h 595"/>
              <a:gd name="T4" fmla="*/ 0 60000 65536"/>
              <a:gd name="T5" fmla="*/ 0 60000 65536"/>
              <a:gd name="T6" fmla="*/ 0 w 1"/>
              <a:gd name="T7" fmla="*/ 0 h 595"/>
              <a:gd name="T8" fmla="*/ 1 w 1"/>
              <a:gd name="T9" fmla="*/ 595 h 59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95">
                <a:moveTo>
                  <a:pt x="0" y="594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70" name="Freeform 27"/>
          <p:cNvSpPr>
            <a:spLocks/>
          </p:cNvSpPr>
          <p:nvPr/>
        </p:nvSpPr>
        <p:spPr bwMode="auto">
          <a:xfrm>
            <a:off x="4217988" y="658813"/>
            <a:ext cx="527050" cy="396875"/>
          </a:xfrm>
          <a:custGeom>
            <a:avLst/>
            <a:gdLst>
              <a:gd name="T0" fmla="*/ 2147483647 w 332"/>
              <a:gd name="T1" fmla="*/ 2147483647 h 250"/>
              <a:gd name="T2" fmla="*/ 0 w 332"/>
              <a:gd name="T3" fmla="*/ 0 h 250"/>
              <a:gd name="T4" fmla="*/ 0 60000 65536"/>
              <a:gd name="T5" fmla="*/ 0 60000 65536"/>
              <a:gd name="T6" fmla="*/ 0 w 332"/>
              <a:gd name="T7" fmla="*/ 0 h 250"/>
              <a:gd name="T8" fmla="*/ 332 w 332"/>
              <a:gd name="T9" fmla="*/ 250 h 2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2" h="250">
                <a:moveTo>
                  <a:pt x="331" y="249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71" name="Freeform 28"/>
          <p:cNvSpPr>
            <a:spLocks/>
          </p:cNvSpPr>
          <p:nvPr/>
        </p:nvSpPr>
        <p:spPr bwMode="auto">
          <a:xfrm>
            <a:off x="3378200" y="735013"/>
            <a:ext cx="393700" cy="276225"/>
          </a:xfrm>
          <a:custGeom>
            <a:avLst/>
            <a:gdLst>
              <a:gd name="T0" fmla="*/ 0 w 248"/>
              <a:gd name="T1" fmla="*/ 2147483647 h 174"/>
              <a:gd name="T2" fmla="*/ 2147483647 w 248"/>
              <a:gd name="T3" fmla="*/ 0 h 174"/>
              <a:gd name="T4" fmla="*/ 0 60000 65536"/>
              <a:gd name="T5" fmla="*/ 0 60000 65536"/>
              <a:gd name="T6" fmla="*/ 0 w 248"/>
              <a:gd name="T7" fmla="*/ 0 h 174"/>
              <a:gd name="T8" fmla="*/ 248 w 24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8" h="174">
                <a:moveTo>
                  <a:pt x="0" y="173"/>
                </a:moveTo>
                <a:lnTo>
                  <a:pt x="247" y="0"/>
                </a:lnTo>
              </a:path>
            </a:pathLst>
          </a:custGeom>
          <a:noFill/>
          <a:ln w="952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72" name="Text Box 29"/>
          <p:cNvSpPr txBox="1">
            <a:spLocks noChangeArrowheads="1"/>
          </p:cNvSpPr>
          <p:nvPr/>
        </p:nvSpPr>
        <p:spPr bwMode="auto">
          <a:xfrm>
            <a:off x="1352550" y="18415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D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7373" name="Text Box 30"/>
          <p:cNvSpPr txBox="1">
            <a:spLocks noChangeArrowheads="1"/>
          </p:cNvSpPr>
          <p:nvPr/>
        </p:nvSpPr>
        <p:spPr bwMode="auto">
          <a:xfrm>
            <a:off x="7026275" y="17541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J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7374" name="Text Box 31"/>
          <p:cNvSpPr txBox="1">
            <a:spLocks noChangeArrowheads="1"/>
          </p:cNvSpPr>
          <p:nvPr/>
        </p:nvSpPr>
        <p:spPr bwMode="auto">
          <a:xfrm>
            <a:off x="7216775" y="18319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H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7375" name="Text Box 32"/>
          <p:cNvSpPr txBox="1">
            <a:spLocks noChangeArrowheads="1"/>
          </p:cNvSpPr>
          <p:nvPr/>
        </p:nvSpPr>
        <p:spPr bwMode="auto">
          <a:xfrm>
            <a:off x="1531938" y="19097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H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7376" name="Text Box 33"/>
          <p:cNvSpPr txBox="1">
            <a:spLocks noChangeArrowheads="1"/>
          </p:cNvSpPr>
          <p:nvPr/>
        </p:nvSpPr>
        <p:spPr bwMode="auto">
          <a:xfrm>
            <a:off x="7350125" y="19002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4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7377" name="Text Box 34"/>
          <p:cNvSpPr txBox="1">
            <a:spLocks noChangeArrowheads="1"/>
          </p:cNvSpPr>
          <p:nvPr/>
        </p:nvSpPr>
        <p:spPr bwMode="auto">
          <a:xfrm>
            <a:off x="1677988" y="19653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3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7378" name="Text Box 35"/>
          <p:cNvSpPr txBox="1">
            <a:spLocks noChangeArrowheads="1"/>
          </p:cNvSpPr>
          <p:nvPr/>
        </p:nvSpPr>
        <p:spPr bwMode="auto">
          <a:xfrm>
            <a:off x="3532188" y="42560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D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7379" name="Text Box 36"/>
          <p:cNvSpPr txBox="1">
            <a:spLocks noChangeArrowheads="1"/>
          </p:cNvSpPr>
          <p:nvPr/>
        </p:nvSpPr>
        <p:spPr bwMode="auto">
          <a:xfrm>
            <a:off x="3711575" y="43243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H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7380" name="Text Box 37"/>
          <p:cNvSpPr txBox="1">
            <a:spLocks noChangeArrowheads="1"/>
          </p:cNvSpPr>
          <p:nvPr/>
        </p:nvSpPr>
        <p:spPr bwMode="auto">
          <a:xfrm>
            <a:off x="3870325" y="43688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3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7381" name="Text Box 38"/>
          <p:cNvSpPr txBox="1">
            <a:spLocks noChangeArrowheads="1"/>
          </p:cNvSpPr>
          <p:nvPr/>
        </p:nvSpPr>
        <p:spPr bwMode="auto">
          <a:xfrm>
            <a:off x="4543425" y="42672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J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7382" name="Text Box 39"/>
          <p:cNvSpPr txBox="1">
            <a:spLocks noChangeArrowheads="1"/>
          </p:cNvSpPr>
          <p:nvPr/>
        </p:nvSpPr>
        <p:spPr bwMode="auto">
          <a:xfrm>
            <a:off x="4733925" y="43449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H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7383" name="Text Box 40"/>
          <p:cNvSpPr txBox="1">
            <a:spLocks noChangeArrowheads="1"/>
          </p:cNvSpPr>
          <p:nvPr/>
        </p:nvSpPr>
        <p:spPr bwMode="auto">
          <a:xfrm>
            <a:off x="4867275" y="44132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4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7384" name="Text Box 41"/>
          <p:cNvSpPr txBox="1">
            <a:spLocks noChangeArrowheads="1"/>
          </p:cNvSpPr>
          <p:nvPr/>
        </p:nvSpPr>
        <p:spPr bwMode="auto">
          <a:xfrm>
            <a:off x="7226300" y="39179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57385" name="Text Box 42"/>
          <p:cNvSpPr txBox="1">
            <a:spLocks noChangeArrowheads="1"/>
          </p:cNvSpPr>
          <p:nvPr/>
        </p:nvSpPr>
        <p:spPr bwMode="auto">
          <a:xfrm>
            <a:off x="8658225" y="60801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57386" name="Freeform 43"/>
          <p:cNvSpPr>
            <a:spLocks/>
          </p:cNvSpPr>
          <p:nvPr/>
        </p:nvSpPr>
        <p:spPr bwMode="auto">
          <a:xfrm>
            <a:off x="649288" y="2373313"/>
            <a:ext cx="249237" cy="12700"/>
          </a:xfrm>
          <a:custGeom>
            <a:avLst/>
            <a:gdLst>
              <a:gd name="T0" fmla="*/ 0 w 157"/>
              <a:gd name="T1" fmla="*/ 2147483647 h 8"/>
              <a:gd name="T2" fmla="*/ 2147483647 w 157"/>
              <a:gd name="T3" fmla="*/ 0 h 8"/>
              <a:gd name="T4" fmla="*/ 0 60000 65536"/>
              <a:gd name="T5" fmla="*/ 0 60000 65536"/>
              <a:gd name="T6" fmla="*/ 0 w 157"/>
              <a:gd name="T7" fmla="*/ 0 h 8"/>
              <a:gd name="T8" fmla="*/ 157 w 157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7" h="8">
                <a:moveTo>
                  <a:pt x="0" y="7"/>
                </a:moveTo>
                <a:lnTo>
                  <a:pt x="156" y="0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87" name="Text Box 44"/>
          <p:cNvSpPr txBox="1">
            <a:spLocks noChangeArrowheads="1"/>
          </p:cNvSpPr>
          <p:nvPr/>
        </p:nvSpPr>
        <p:spPr bwMode="auto">
          <a:xfrm>
            <a:off x="4149725" y="52784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57388" name="Text Box 45"/>
          <p:cNvSpPr txBox="1">
            <a:spLocks noChangeArrowheads="1"/>
          </p:cNvSpPr>
          <p:nvPr/>
        </p:nvSpPr>
        <p:spPr bwMode="auto">
          <a:xfrm>
            <a:off x="2797175" y="12287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2000" b="1">
                <a:solidFill>
                  <a:srgbClr val="FF0000"/>
                </a:solidFill>
                <a:latin typeface="Arial" pitchFamily="34" charset="0"/>
              </a:rPr>
              <a:t>RAG enzimek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57389" name="Text Box 46"/>
          <p:cNvSpPr txBox="1">
            <a:spLocks noChangeArrowheads="1"/>
          </p:cNvSpPr>
          <p:nvPr/>
        </p:nvSpPr>
        <p:spPr bwMode="auto">
          <a:xfrm>
            <a:off x="6946900" y="11858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2000" b="1">
                <a:solidFill>
                  <a:srgbClr val="FF0000"/>
                </a:solidFill>
                <a:latin typeface="Arial" pitchFamily="34" charset="0"/>
              </a:rPr>
              <a:t>RAG enzimek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57390" name="Freeform 47"/>
          <p:cNvSpPr>
            <a:spLocks/>
          </p:cNvSpPr>
          <p:nvPr/>
        </p:nvSpPr>
        <p:spPr bwMode="auto">
          <a:xfrm>
            <a:off x="1928813" y="1571625"/>
            <a:ext cx="158750" cy="428625"/>
          </a:xfrm>
          <a:custGeom>
            <a:avLst/>
            <a:gdLst>
              <a:gd name="T0" fmla="*/ 2147483647 w 100"/>
              <a:gd name="T1" fmla="*/ 2147483647 h 270"/>
              <a:gd name="T2" fmla="*/ 2147483647 w 100"/>
              <a:gd name="T3" fmla="*/ 2147483647 h 270"/>
              <a:gd name="T4" fmla="*/ 2147483647 w 100"/>
              <a:gd name="T5" fmla="*/ 2147483647 h 270"/>
              <a:gd name="T6" fmla="*/ 2147483647 w 100"/>
              <a:gd name="T7" fmla="*/ 0 h 270"/>
              <a:gd name="T8" fmla="*/ 2147483647 w 100"/>
              <a:gd name="T9" fmla="*/ 0 h 270"/>
              <a:gd name="T10" fmla="*/ 2147483647 w 100"/>
              <a:gd name="T11" fmla="*/ 2147483647 h 270"/>
              <a:gd name="T12" fmla="*/ 0 w 100"/>
              <a:gd name="T13" fmla="*/ 2147483647 h 270"/>
              <a:gd name="T14" fmla="*/ 2147483647 w 100"/>
              <a:gd name="T15" fmla="*/ 2147483647 h 27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0"/>
              <a:gd name="T25" fmla="*/ 0 h 270"/>
              <a:gd name="T26" fmla="*/ 100 w 100"/>
              <a:gd name="T27" fmla="*/ 270 h 2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0" h="270">
                <a:moveTo>
                  <a:pt x="49" y="269"/>
                </a:moveTo>
                <a:lnTo>
                  <a:pt x="99" y="172"/>
                </a:lnTo>
                <a:lnTo>
                  <a:pt x="66" y="172"/>
                </a:lnTo>
                <a:lnTo>
                  <a:pt x="66" y="0"/>
                </a:lnTo>
                <a:lnTo>
                  <a:pt x="32" y="0"/>
                </a:lnTo>
                <a:lnTo>
                  <a:pt x="32" y="172"/>
                </a:lnTo>
                <a:lnTo>
                  <a:pt x="0" y="172"/>
                </a:lnTo>
                <a:lnTo>
                  <a:pt x="49" y="269"/>
                </a:lnTo>
              </a:path>
            </a:pathLst>
          </a:cu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91" name="Freeform 48"/>
          <p:cNvSpPr>
            <a:spLocks/>
          </p:cNvSpPr>
          <p:nvPr/>
        </p:nvSpPr>
        <p:spPr bwMode="auto">
          <a:xfrm>
            <a:off x="6143625" y="1571625"/>
            <a:ext cx="160338" cy="428625"/>
          </a:xfrm>
          <a:custGeom>
            <a:avLst/>
            <a:gdLst>
              <a:gd name="T0" fmla="*/ 2147483647 w 101"/>
              <a:gd name="T1" fmla="*/ 2147483647 h 270"/>
              <a:gd name="T2" fmla="*/ 2147483647 w 101"/>
              <a:gd name="T3" fmla="*/ 2147483647 h 270"/>
              <a:gd name="T4" fmla="*/ 2147483647 w 101"/>
              <a:gd name="T5" fmla="*/ 2147483647 h 270"/>
              <a:gd name="T6" fmla="*/ 2147483647 w 101"/>
              <a:gd name="T7" fmla="*/ 0 h 270"/>
              <a:gd name="T8" fmla="*/ 2147483647 w 101"/>
              <a:gd name="T9" fmla="*/ 0 h 270"/>
              <a:gd name="T10" fmla="*/ 2147483647 w 101"/>
              <a:gd name="T11" fmla="*/ 2147483647 h 270"/>
              <a:gd name="T12" fmla="*/ 0 w 101"/>
              <a:gd name="T13" fmla="*/ 2147483647 h 270"/>
              <a:gd name="T14" fmla="*/ 2147483647 w 101"/>
              <a:gd name="T15" fmla="*/ 2147483647 h 27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1"/>
              <a:gd name="T25" fmla="*/ 0 h 270"/>
              <a:gd name="T26" fmla="*/ 101 w 101"/>
              <a:gd name="T27" fmla="*/ 270 h 2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1" h="270">
                <a:moveTo>
                  <a:pt x="50" y="269"/>
                </a:moveTo>
                <a:lnTo>
                  <a:pt x="100" y="172"/>
                </a:lnTo>
                <a:lnTo>
                  <a:pt x="66" y="172"/>
                </a:lnTo>
                <a:lnTo>
                  <a:pt x="66" y="0"/>
                </a:lnTo>
                <a:lnTo>
                  <a:pt x="34" y="0"/>
                </a:lnTo>
                <a:lnTo>
                  <a:pt x="34" y="172"/>
                </a:lnTo>
                <a:lnTo>
                  <a:pt x="0" y="172"/>
                </a:lnTo>
                <a:lnTo>
                  <a:pt x="50" y="269"/>
                </a:lnTo>
              </a:path>
            </a:pathLst>
          </a:cu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92" name="Text Box 49"/>
          <p:cNvSpPr txBox="1">
            <a:spLocks noChangeArrowheads="1"/>
          </p:cNvSpPr>
          <p:nvPr/>
        </p:nvSpPr>
        <p:spPr bwMode="auto">
          <a:xfrm>
            <a:off x="4306888" y="6477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(D, J)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7393" name="Text Box 50"/>
          <p:cNvSpPr txBox="1">
            <a:spLocks noChangeArrowheads="1"/>
          </p:cNvSpPr>
          <p:nvPr/>
        </p:nvSpPr>
        <p:spPr bwMode="auto">
          <a:xfrm>
            <a:off x="4329113" y="65627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(D, J)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7394" name="Text Box 51"/>
          <p:cNvSpPr txBox="1">
            <a:spLocks noChangeArrowheads="1"/>
          </p:cNvSpPr>
          <p:nvPr/>
        </p:nvSpPr>
        <p:spPr bwMode="auto">
          <a:xfrm>
            <a:off x="1066800" y="457200"/>
            <a:ext cx="186055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2400" b="1">
                <a:solidFill>
                  <a:srgbClr val="FFCC00"/>
                </a:solidFill>
              </a:rPr>
              <a:t>csontvelőben</a:t>
            </a:r>
          </a:p>
        </p:txBody>
      </p:sp>
      <p:grpSp>
        <p:nvGrpSpPr>
          <p:cNvPr id="57395" name="Group 52"/>
          <p:cNvGrpSpPr>
            <a:grpSpLocks/>
          </p:cNvGrpSpPr>
          <p:nvPr/>
        </p:nvGrpSpPr>
        <p:grpSpPr bwMode="auto">
          <a:xfrm>
            <a:off x="1928813" y="3714750"/>
            <a:ext cx="6913562" cy="3005138"/>
            <a:chOff x="1217" y="2240"/>
            <a:chExt cx="4355" cy="1893"/>
          </a:xfrm>
        </p:grpSpPr>
        <p:sp>
          <p:nvSpPr>
            <p:cNvPr id="57397" name="Rectangle 53"/>
            <p:cNvSpPr>
              <a:spLocks noChangeArrowheads="1"/>
            </p:cNvSpPr>
            <p:nvPr/>
          </p:nvSpPr>
          <p:spPr bwMode="auto">
            <a:xfrm flipV="1">
              <a:off x="1882" y="2274"/>
              <a:ext cx="641" cy="228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8" name="Rectangle 54"/>
            <p:cNvSpPr>
              <a:spLocks noChangeArrowheads="1"/>
            </p:cNvSpPr>
            <p:nvPr/>
          </p:nvSpPr>
          <p:spPr bwMode="auto">
            <a:xfrm flipV="1">
              <a:off x="2558" y="2240"/>
              <a:ext cx="698" cy="269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9" name="Freeform 55"/>
            <p:cNvSpPr>
              <a:spLocks/>
            </p:cNvSpPr>
            <p:nvPr/>
          </p:nvSpPr>
          <p:spPr bwMode="auto">
            <a:xfrm>
              <a:off x="1698" y="2378"/>
              <a:ext cx="156" cy="8"/>
            </a:xfrm>
            <a:custGeom>
              <a:avLst/>
              <a:gdLst>
                <a:gd name="T0" fmla="*/ 0 w 156"/>
                <a:gd name="T1" fmla="*/ 7 h 8"/>
                <a:gd name="T2" fmla="*/ 155 w 156"/>
                <a:gd name="T3" fmla="*/ 0 h 8"/>
                <a:gd name="T4" fmla="*/ 0 60000 65536"/>
                <a:gd name="T5" fmla="*/ 0 60000 65536"/>
                <a:gd name="T6" fmla="*/ 0 w 156"/>
                <a:gd name="T7" fmla="*/ 0 h 8"/>
                <a:gd name="T8" fmla="*/ 156 w 156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6" h="8">
                  <a:moveTo>
                    <a:pt x="0" y="7"/>
                  </a:moveTo>
                  <a:lnTo>
                    <a:pt x="155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00" name="Freeform 56"/>
            <p:cNvSpPr>
              <a:spLocks/>
            </p:cNvSpPr>
            <p:nvPr/>
          </p:nvSpPr>
          <p:spPr bwMode="auto">
            <a:xfrm>
              <a:off x="3319" y="2378"/>
              <a:ext cx="156" cy="8"/>
            </a:xfrm>
            <a:custGeom>
              <a:avLst/>
              <a:gdLst>
                <a:gd name="T0" fmla="*/ 0 w 156"/>
                <a:gd name="T1" fmla="*/ 7 h 8"/>
                <a:gd name="T2" fmla="*/ 155 w 156"/>
                <a:gd name="T3" fmla="*/ 0 h 8"/>
                <a:gd name="T4" fmla="*/ 0 60000 65536"/>
                <a:gd name="T5" fmla="*/ 0 60000 65536"/>
                <a:gd name="T6" fmla="*/ 0 w 156"/>
                <a:gd name="T7" fmla="*/ 0 h 8"/>
                <a:gd name="T8" fmla="*/ 156 w 156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6" h="8">
                  <a:moveTo>
                    <a:pt x="0" y="7"/>
                  </a:moveTo>
                  <a:lnTo>
                    <a:pt x="155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01" name="Rectangle 57"/>
            <p:cNvSpPr>
              <a:spLocks noChangeArrowheads="1"/>
            </p:cNvSpPr>
            <p:nvPr/>
          </p:nvSpPr>
          <p:spPr bwMode="auto">
            <a:xfrm flipV="1">
              <a:off x="2576" y="3474"/>
              <a:ext cx="183" cy="214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2" name="Rectangle 58"/>
            <p:cNvSpPr>
              <a:spLocks noChangeArrowheads="1"/>
            </p:cNvSpPr>
            <p:nvPr/>
          </p:nvSpPr>
          <p:spPr bwMode="auto">
            <a:xfrm flipV="1">
              <a:off x="3083" y="3453"/>
              <a:ext cx="219" cy="255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3" name="Freeform 59"/>
            <p:cNvSpPr>
              <a:spLocks/>
            </p:cNvSpPr>
            <p:nvPr/>
          </p:nvSpPr>
          <p:spPr bwMode="auto">
            <a:xfrm>
              <a:off x="2821" y="3508"/>
              <a:ext cx="198" cy="168"/>
            </a:xfrm>
            <a:custGeom>
              <a:avLst/>
              <a:gdLst>
                <a:gd name="T0" fmla="*/ 0 w 198"/>
                <a:gd name="T1" fmla="*/ 153 h 168"/>
                <a:gd name="T2" fmla="*/ 0 w 198"/>
                <a:gd name="T3" fmla="*/ 153 h 168"/>
                <a:gd name="T4" fmla="*/ 4 w 198"/>
                <a:gd name="T5" fmla="*/ 138 h 168"/>
                <a:gd name="T6" fmla="*/ 9 w 198"/>
                <a:gd name="T7" fmla="*/ 115 h 168"/>
                <a:gd name="T8" fmla="*/ 21 w 198"/>
                <a:gd name="T9" fmla="*/ 64 h 168"/>
                <a:gd name="T10" fmla="*/ 34 w 198"/>
                <a:gd name="T11" fmla="*/ 24 h 168"/>
                <a:gd name="T12" fmla="*/ 44 w 198"/>
                <a:gd name="T13" fmla="*/ 8 h 168"/>
                <a:gd name="T14" fmla="*/ 61 w 198"/>
                <a:gd name="T15" fmla="*/ 0 h 168"/>
                <a:gd name="T16" fmla="*/ 75 w 198"/>
                <a:gd name="T17" fmla="*/ 2 h 168"/>
                <a:gd name="T18" fmla="*/ 81 w 198"/>
                <a:gd name="T19" fmla="*/ 11 h 168"/>
                <a:gd name="T20" fmla="*/ 87 w 198"/>
                <a:gd name="T21" fmla="*/ 32 h 168"/>
                <a:gd name="T22" fmla="*/ 92 w 198"/>
                <a:gd name="T23" fmla="*/ 57 h 168"/>
                <a:gd name="T24" fmla="*/ 95 w 198"/>
                <a:gd name="T25" fmla="*/ 76 h 168"/>
                <a:gd name="T26" fmla="*/ 101 w 198"/>
                <a:gd name="T27" fmla="*/ 108 h 168"/>
                <a:gd name="T28" fmla="*/ 100 w 198"/>
                <a:gd name="T29" fmla="*/ 135 h 168"/>
                <a:gd name="T30" fmla="*/ 95 w 198"/>
                <a:gd name="T31" fmla="*/ 148 h 168"/>
                <a:gd name="T32" fmla="*/ 82 w 198"/>
                <a:gd name="T33" fmla="*/ 161 h 168"/>
                <a:gd name="T34" fmla="*/ 71 w 198"/>
                <a:gd name="T35" fmla="*/ 167 h 168"/>
                <a:gd name="T36" fmla="*/ 65 w 198"/>
                <a:gd name="T37" fmla="*/ 166 h 168"/>
                <a:gd name="T38" fmla="*/ 60 w 198"/>
                <a:gd name="T39" fmla="*/ 156 h 168"/>
                <a:gd name="T40" fmla="*/ 58 w 198"/>
                <a:gd name="T41" fmla="*/ 142 h 168"/>
                <a:gd name="T42" fmla="*/ 59 w 198"/>
                <a:gd name="T43" fmla="*/ 128 h 168"/>
                <a:gd name="T44" fmla="*/ 63 w 198"/>
                <a:gd name="T45" fmla="*/ 104 h 168"/>
                <a:gd name="T46" fmla="*/ 67 w 198"/>
                <a:gd name="T47" fmla="*/ 87 h 168"/>
                <a:gd name="T48" fmla="*/ 69 w 198"/>
                <a:gd name="T49" fmla="*/ 80 h 168"/>
                <a:gd name="T50" fmla="*/ 69 w 198"/>
                <a:gd name="T51" fmla="*/ 79 h 168"/>
                <a:gd name="T52" fmla="*/ 70 w 198"/>
                <a:gd name="T53" fmla="*/ 78 h 168"/>
                <a:gd name="T54" fmla="*/ 71 w 198"/>
                <a:gd name="T55" fmla="*/ 76 h 168"/>
                <a:gd name="T56" fmla="*/ 72 w 198"/>
                <a:gd name="T57" fmla="*/ 71 h 168"/>
                <a:gd name="T58" fmla="*/ 74 w 198"/>
                <a:gd name="T59" fmla="*/ 68 h 168"/>
                <a:gd name="T60" fmla="*/ 75 w 198"/>
                <a:gd name="T61" fmla="*/ 66 h 168"/>
                <a:gd name="T62" fmla="*/ 77 w 198"/>
                <a:gd name="T63" fmla="*/ 65 h 168"/>
                <a:gd name="T64" fmla="*/ 84 w 198"/>
                <a:gd name="T65" fmla="*/ 58 h 168"/>
                <a:gd name="T66" fmla="*/ 93 w 198"/>
                <a:gd name="T67" fmla="*/ 48 h 168"/>
                <a:gd name="T68" fmla="*/ 114 w 198"/>
                <a:gd name="T69" fmla="*/ 26 h 168"/>
                <a:gd name="T70" fmla="*/ 129 w 198"/>
                <a:gd name="T71" fmla="*/ 9 h 168"/>
                <a:gd name="T72" fmla="*/ 135 w 198"/>
                <a:gd name="T73" fmla="*/ 3 h 168"/>
                <a:gd name="T74" fmla="*/ 136 w 198"/>
                <a:gd name="T75" fmla="*/ 2 h 168"/>
                <a:gd name="T76" fmla="*/ 141 w 198"/>
                <a:gd name="T77" fmla="*/ 4 h 168"/>
                <a:gd name="T78" fmla="*/ 149 w 198"/>
                <a:gd name="T79" fmla="*/ 6 h 168"/>
                <a:gd name="T80" fmla="*/ 166 w 198"/>
                <a:gd name="T81" fmla="*/ 12 h 168"/>
                <a:gd name="T82" fmla="*/ 179 w 198"/>
                <a:gd name="T83" fmla="*/ 17 h 168"/>
                <a:gd name="T84" fmla="*/ 184 w 198"/>
                <a:gd name="T85" fmla="*/ 20 h 168"/>
                <a:gd name="T86" fmla="*/ 185 w 198"/>
                <a:gd name="T87" fmla="*/ 23 h 168"/>
                <a:gd name="T88" fmla="*/ 186 w 198"/>
                <a:gd name="T89" fmla="*/ 28 h 168"/>
                <a:gd name="T90" fmla="*/ 187 w 198"/>
                <a:gd name="T91" fmla="*/ 34 h 168"/>
                <a:gd name="T92" fmla="*/ 190 w 198"/>
                <a:gd name="T93" fmla="*/ 44 h 168"/>
                <a:gd name="T94" fmla="*/ 193 w 198"/>
                <a:gd name="T95" fmla="*/ 54 h 168"/>
                <a:gd name="T96" fmla="*/ 194 w 198"/>
                <a:gd name="T97" fmla="*/ 62 h 168"/>
                <a:gd name="T98" fmla="*/ 195 w 198"/>
                <a:gd name="T99" fmla="*/ 72 h 168"/>
                <a:gd name="T100" fmla="*/ 195 w 198"/>
                <a:gd name="T101" fmla="*/ 82 h 168"/>
                <a:gd name="T102" fmla="*/ 196 w 198"/>
                <a:gd name="T103" fmla="*/ 86 h 168"/>
                <a:gd name="T104" fmla="*/ 197 w 198"/>
                <a:gd name="T105" fmla="*/ 91 h 168"/>
                <a:gd name="T106" fmla="*/ 197 w 198"/>
                <a:gd name="T107" fmla="*/ 94 h 168"/>
                <a:gd name="T108" fmla="*/ 197 w 198"/>
                <a:gd name="T109" fmla="*/ 95 h 168"/>
                <a:gd name="T110" fmla="*/ 197 w 198"/>
                <a:gd name="T111" fmla="*/ 96 h 168"/>
                <a:gd name="T112" fmla="*/ 197 w 198"/>
                <a:gd name="T113" fmla="*/ 96 h 1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8"/>
                <a:gd name="T172" fmla="*/ 0 h 168"/>
                <a:gd name="T173" fmla="*/ 198 w 198"/>
                <a:gd name="T174" fmla="*/ 168 h 1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8" h="168">
                  <a:moveTo>
                    <a:pt x="0" y="153"/>
                  </a:moveTo>
                  <a:lnTo>
                    <a:pt x="0" y="153"/>
                  </a:lnTo>
                  <a:lnTo>
                    <a:pt x="1" y="150"/>
                  </a:lnTo>
                  <a:lnTo>
                    <a:pt x="2" y="146"/>
                  </a:lnTo>
                  <a:lnTo>
                    <a:pt x="4" y="138"/>
                  </a:lnTo>
                  <a:lnTo>
                    <a:pt x="6" y="128"/>
                  </a:lnTo>
                  <a:lnTo>
                    <a:pt x="9" y="115"/>
                  </a:lnTo>
                  <a:lnTo>
                    <a:pt x="13" y="100"/>
                  </a:lnTo>
                  <a:lnTo>
                    <a:pt x="17" y="82"/>
                  </a:lnTo>
                  <a:lnTo>
                    <a:pt x="21" y="64"/>
                  </a:lnTo>
                  <a:lnTo>
                    <a:pt x="25" y="49"/>
                  </a:lnTo>
                  <a:lnTo>
                    <a:pt x="29" y="35"/>
                  </a:lnTo>
                  <a:lnTo>
                    <a:pt x="34" y="24"/>
                  </a:lnTo>
                  <a:lnTo>
                    <a:pt x="39" y="15"/>
                  </a:lnTo>
                  <a:lnTo>
                    <a:pt x="44" y="8"/>
                  </a:lnTo>
                  <a:lnTo>
                    <a:pt x="50" y="4"/>
                  </a:lnTo>
                  <a:lnTo>
                    <a:pt x="56" y="2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5" y="2"/>
                  </a:lnTo>
                  <a:lnTo>
                    <a:pt x="79" y="6"/>
                  </a:lnTo>
                  <a:lnTo>
                    <a:pt x="81" y="11"/>
                  </a:lnTo>
                  <a:lnTo>
                    <a:pt x="83" y="17"/>
                  </a:lnTo>
                  <a:lnTo>
                    <a:pt x="85" y="24"/>
                  </a:lnTo>
                  <a:lnTo>
                    <a:pt x="87" y="32"/>
                  </a:lnTo>
                  <a:lnTo>
                    <a:pt x="88" y="40"/>
                  </a:lnTo>
                  <a:lnTo>
                    <a:pt x="90" y="48"/>
                  </a:lnTo>
                  <a:lnTo>
                    <a:pt x="92" y="57"/>
                  </a:lnTo>
                  <a:lnTo>
                    <a:pt x="93" y="66"/>
                  </a:lnTo>
                  <a:lnTo>
                    <a:pt x="95" y="76"/>
                  </a:lnTo>
                  <a:lnTo>
                    <a:pt x="97" y="86"/>
                  </a:lnTo>
                  <a:lnTo>
                    <a:pt x="99" y="97"/>
                  </a:lnTo>
                  <a:lnTo>
                    <a:pt x="101" y="108"/>
                  </a:lnTo>
                  <a:lnTo>
                    <a:pt x="101" y="118"/>
                  </a:lnTo>
                  <a:lnTo>
                    <a:pt x="101" y="127"/>
                  </a:lnTo>
                  <a:lnTo>
                    <a:pt x="100" y="135"/>
                  </a:lnTo>
                  <a:lnTo>
                    <a:pt x="98" y="142"/>
                  </a:lnTo>
                  <a:lnTo>
                    <a:pt x="95" y="148"/>
                  </a:lnTo>
                  <a:lnTo>
                    <a:pt x="92" y="153"/>
                  </a:lnTo>
                  <a:lnTo>
                    <a:pt x="87" y="157"/>
                  </a:lnTo>
                  <a:lnTo>
                    <a:pt x="82" y="161"/>
                  </a:lnTo>
                  <a:lnTo>
                    <a:pt x="77" y="164"/>
                  </a:lnTo>
                  <a:lnTo>
                    <a:pt x="74" y="166"/>
                  </a:lnTo>
                  <a:lnTo>
                    <a:pt x="71" y="167"/>
                  </a:lnTo>
                  <a:lnTo>
                    <a:pt x="68" y="167"/>
                  </a:lnTo>
                  <a:lnTo>
                    <a:pt x="65" y="166"/>
                  </a:lnTo>
                  <a:lnTo>
                    <a:pt x="63" y="163"/>
                  </a:lnTo>
                  <a:lnTo>
                    <a:pt x="62" y="160"/>
                  </a:lnTo>
                  <a:lnTo>
                    <a:pt x="60" y="156"/>
                  </a:lnTo>
                  <a:lnTo>
                    <a:pt x="59" y="152"/>
                  </a:lnTo>
                  <a:lnTo>
                    <a:pt x="59" y="147"/>
                  </a:lnTo>
                  <a:lnTo>
                    <a:pt x="58" y="142"/>
                  </a:lnTo>
                  <a:lnTo>
                    <a:pt x="59" y="135"/>
                  </a:lnTo>
                  <a:lnTo>
                    <a:pt x="59" y="128"/>
                  </a:lnTo>
                  <a:lnTo>
                    <a:pt x="60" y="121"/>
                  </a:lnTo>
                  <a:lnTo>
                    <a:pt x="62" y="113"/>
                  </a:lnTo>
                  <a:lnTo>
                    <a:pt x="63" y="104"/>
                  </a:lnTo>
                  <a:lnTo>
                    <a:pt x="65" y="98"/>
                  </a:lnTo>
                  <a:lnTo>
                    <a:pt x="66" y="92"/>
                  </a:lnTo>
                  <a:lnTo>
                    <a:pt x="67" y="87"/>
                  </a:lnTo>
                  <a:lnTo>
                    <a:pt x="68" y="83"/>
                  </a:lnTo>
                  <a:lnTo>
                    <a:pt x="69" y="80"/>
                  </a:lnTo>
                  <a:lnTo>
                    <a:pt x="69" y="79"/>
                  </a:lnTo>
                  <a:lnTo>
                    <a:pt x="69" y="78"/>
                  </a:lnTo>
                  <a:lnTo>
                    <a:pt x="70" y="78"/>
                  </a:lnTo>
                  <a:lnTo>
                    <a:pt x="70" y="77"/>
                  </a:lnTo>
                  <a:lnTo>
                    <a:pt x="71" y="76"/>
                  </a:lnTo>
                  <a:lnTo>
                    <a:pt x="71" y="74"/>
                  </a:lnTo>
                  <a:lnTo>
                    <a:pt x="71" y="73"/>
                  </a:lnTo>
                  <a:lnTo>
                    <a:pt x="72" y="71"/>
                  </a:lnTo>
                  <a:lnTo>
                    <a:pt x="73" y="70"/>
                  </a:lnTo>
                  <a:lnTo>
                    <a:pt x="73" y="69"/>
                  </a:lnTo>
                  <a:lnTo>
                    <a:pt x="74" y="68"/>
                  </a:lnTo>
                  <a:lnTo>
                    <a:pt x="74" y="67"/>
                  </a:lnTo>
                  <a:lnTo>
                    <a:pt x="75" y="66"/>
                  </a:lnTo>
                  <a:lnTo>
                    <a:pt x="76" y="66"/>
                  </a:lnTo>
                  <a:lnTo>
                    <a:pt x="77" y="65"/>
                  </a:lnTo>
                  <a:lnTo>
                    <a:pt x="78" y="64"/>
                  </a:lnTo>
                  <a:lnTo>
                    <a:pt x="81" y="61"/>
                  </a:lnTo>
                  <a:lnTo>
                    <a:pt x="84" y="58"/>
                  </a:lnTo>
                  <a:lnTo>
                    <a:pt x="88" y="53"/>
                  </a:lnTo>
                  <a:lnTo>
                    <a:pt x="93" y="48"/>
                  </a:lnTo>
                  <a:lnTo>
                    <a:pt x="100" y="41"/>
                  </a:lnTo>
                  <a:lnTo>
                    <a:pt x="107" y="34"/>
                  </a:lnTo>
                  <a:lnTo>
                    <a:pt x="114" y="26"/>
                  </a:lnTo>
                  <a:lnTo>
                    <a:pt x="120" y="19"/>
                  </a:lnTo>
                  <a:lnTo>
                    <a:pt x="125" y="14"/>
                  </a:lnTo>
                  <a:lnTo>
                    <a:pt x="129" y="9"/>
                  </a:lnTo>
                  <a:lnTo>
                    <a:pt x="132" y="6"/>
                  </a:lnTo>
                  <a:lnTo>
                    <a:pt x="135" y="3"/>
                  </a:lnTo>
                  <a:lnTo>
                    <a:pt x="136" y="2"/>
                  </a:lnTo>
                  <a:lnTo>
                    <a:pt x="137" y="2"/>
                  </a:lnTo>
                  <a:lnTo>
                    <a:pt x="138" y="3"/>
                  </a:lnTo>
                  <a:lnTo>
                    <a:pt x="141" y="4"/>
                  </a:lnTo>
                  <a:lnTo>
                    <a:pt x="145" y="4"/>
                  </a:lnTo>
                  <a:lnTo>
                    <a:pt x="149" y="6"/>
                  </a:lnTo>
                  <a:lnTo>
                    <a:pt x="154" y="8"/>
                  </a:lnTo>
                  <a:lnTo>
                    <a:pt x="160" y="10"/>
                  </a:lnTo>
                  <a:lnTo>
                    <a:pt x="166" y="12"/>
                  </a:lnTo>
                  <a:lnTo>
                    <a:pt x="171" y="14"/>
                  </a:lnTo>
                  <a:lnTo>
                    <a:pt x="175" y="16"/>
                  </a:lnTo>
                  <a:lnTo>
                    <a:pt x="179" y="17"/>
                  </a:lnTo>
                  <a:lnTo>
                    <a:pt x="182" y="19"/>
                  </a:lnTo>
                  <a:lnTo>
                    <a:pt x="184" y="20"/>
                  </a:lnTo>
                  <a:lnTo>
                    <a:pt x="185" y="21"/>
                  </a:lnTo>
                  <a:lnTo>
                    <a:pt x="185" y="22"/>
                  </a:lnTo>
                  <a:lnTo>
                    <a:pt x="185" y="23"/>
                  </a:lnTo>
                  <a:lnTo>
                    <a:pt x="185" y="24"/>
                  </a:lnTo>
                  <a:lnTo>
                    <a:pt x="185" y="26"/>
                  </a:lnTo>
                  <a:lnTo>
                    <a:pt x="186" y="28"/>
                  </a:lnTo>
                  <a:lnTo>
                    <a:pt x="186" y="31"/>
                  </a:lnTo>
                  <a:lnTo>
                    <a:pt x="187" y="34"/>
                  </a:lnTo>
                  <a:lnTo>
                    <a:pt x="188" y="37"/>
                  </a:lnTo>
                  <a:lnTo>
                    <a:pt x="189" y="40"/>
                  </a:lnTo>
                  <a:lnTo>
                    <a:pt x="190" y="44"/>
                  </a:lnTo>
                  <a:lnTo>
                    <a:pt x="191" y="47"/>
                  </a:lnTo>
                  <a:lnTo>
                    <a:pt x="192" y="51"/>
                  </a:lnTo>
                  <a:lnTo>
                    <a:pt x="193" y="54"/>
                  </a:lnTo>
                  <a:lnTo>
                    <a:pt x="193" y="58"/>
                  </a:lnTo>
                  <a:lnTo>
                    <a:pt x="194" y="62"/>
                  </a:lnTo>
                  <a:lnTo>
                    <a:pt x="194" y="65"/>
                  </a:lnTo>
                  <a:lnTo>
                    <a:pt x="194" y="69"/>
                  </a:lnTo>
                  <a:lnTo>
                    <a:pt x="195" y="72"/>
                  </a:lnTo>
                  <a:lnTo>
                    <a:pt x="195" y="76"/>
                  </a:lnTo>
                  <a:lnTo>
                    <a:pt x="195" y="79"/>
                  </a:lnTo>
                  <a:lnTo>
                    <a:pt x="195" y="82"/>
                  </a:lnTo>
                  <a:lnTo>
                    <a:pt x="195" y="84"/>
                  </a:lnTo>
                  <a:lnTo>
                    <a:pt x="196" y="86"/>
                  </a:lnTo>
                  <a:lnTo>
                    <a:pt x="197" y="88"/>
                  </a:lnTo>
                  <a:lnTo>
                    <a:pt x="197" y="90"/>
                  </a:lnTo>
                  <a:lnTo>
                    <a:pt x="197" y="91"/>
                  </a:lnTo>
                  <a:lnTo>
                    <a:pt x="197" y="92"/>
                  </a:lnTo>
                  <a:lnTo>
                    <a:pt x="197" y="93"/>
                  </a:lnTo>
                  <a:lnTo>
                    <a:pt x="197" y="94"/>
                  </a:lnTo>
                  <a:lnTo>
                    <a:pt x="197" y="95"/>
                  </a:lnTo>
                  <a:lnTo>
                    <a:pt x="197" y="96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04" name="Rectangle 60"/>
            <p:cNvSpPr>
              <a:spLocks noChangeArrowheads="1"/>
            </p:cNvSpPr>
            <p:nvPr/>
          </p:nvSpPr>
          <p:spPr bwMode="auto">
            <a:xfrm flipV="1">
              <a:off x="2336" y="3439"/>
              <a:ext cx="218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5" name="Rectangle 61"/>
            <p:cNvSpPr>
              <a:spLocks noChangeArrowheads="1"/>
            </p:cNvSpPr>
            <p:nvPr/>
          </p:nvSpPr>
          <p:spPr bwMode="auto">
            <a:xfrm flipV="1">
              <a:off x="1758" y="3446"/>
              <a:ext cx="219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6" name="Freeform 62"/>
            <p:cNvSpPr>
              <a:spLocks/>
            </p:cNvSpPr>
            <p:nvPr/>
          </p:nvSpPr>
          <p:spPr bwMode="auto">
            <a:xfrm>
              <a:off x="1968" y="3494"/>
              <a:ext cx="256" cy="168"/>
            </a:xfrm>
            <a:custGeom>
              <a:avLst/>
              <a:gdLst>
                <a:gd name="T0" fmla="*/ 0 w 256"/>
                <a:gd name="T1" fmla="*/ 153 h 168"/>
                <a:gd name="T2" fmla="*/ 0 w 256"/>
                <a:gd name="T3" fmla="*/ 153 h 168"/>
                <a:gd name="T4" fmla="*/ 5 w 256"/>
                <a:gd name="T5" fmla="*/ 138 h 168"/>
                <a:gd name="T6" fmla="*/ 12 w 256"/>
                <a:gd name="T7" fmla="*/ 115 h 168"/>
                <a:gd name="T8" fmla="*/ 26 w 256"/>
                <a:gd name="T9" fmla="*/ 64 h 168"/>
                <a:gd name="T10" fmla="*/ 44 w 256"/>
                <a:gd name="T11" fmla="*/ 24 h 168"/>
                <a:gd name="T12" fmla="*/ 57 w 256"/>
                <a:gd name="T13" fmla="*/ 9 h 168"/>
                <a:gd name="T14" fmla="*/ 79 w 256"/>
                <a:gd name="T15" fmla="*/ 1 h 168"/>
                <a:gd name="T16" fmla="*/ 96 w 256"/>
                <a:gd name="T17" fmla="*/ 3 h 168"/>
                <a:gd name="T18" fmla="*/ 105 w 256"/>
                <a:gd name="T19" fmla="*/ 11 h 168"/>
                <a:gd name="T20" fmla="*/ 112 w 256"/>
                <a:gd name="T21" fmla="*/ 32 h 168"/>
                <a:gd name="T22" fmla="*/ 119 w 256"/>
                <a:gd name="T23" fmla="*/ 58 h 168"/>
                <a:gd name="T24" fmla="*/ 123 w 256"/>
                <a:gd name="T25" fmla="*/ 77 h 168"/>
                <a:gd name="T26" fmla="*/ 130 w 256"/>
                <a:gd name="T27" fmla="*/ 108 h 168"/>
                <a:gd name="T28" fmla="*/ 129 w 256"/>
                <a:gd name="T29" fmla="*/ 135 h 168"/>
                <a:gd name="T30" fmla="*/ 123 w 256"/>
                <a:gd name="T31" fmla="*/ 148 h 168"/>
                <a:gd name="T32" fmla="*/ 105 w 256"/>
                <a:gd name="T33" fmla="*/ 161 h 168"/>
                <a:gd name="T34" fmla="*/ 90 w 256"/>
                <a:gd name="T35" fmla="*/ 167 h 168"/>
                <a:gd name="T36" fmla="*/ 84 w 256"/>
                <a:gd name="T37" fmla="*/ 166 h 168"/>
                <a:gd name="T38" fmla="*/ 77 w 256"/>
                <a:gd name="T39" fmla="*/ 156 h 168"/>
                <a:gd name="T40" fmla="*/ 75 w 256"/>
                <a:gd name="T41" fmla="*/ 142 h 168"/>
                <a:gd name="T42" fmla="*/ 77 w 256"/>
                <a:gd name="T43" fmla="*/ 128 h 168"/>
                <a:gd name="T44" fmla="*/ 83 w 256"/>
                <a:gd name="T45" fmla="*/ 105 h 168"/>
                <a:gd name="T46" fmla="*/ 88 w 256"/>
                <a:gd name="T47" fmla="*/ 87 h 168"/>
                <a:gd name="T48" fmla="*/ 90 w 256"/>
                <a:gd name="T49" fmla="*/ 81 h 168"/>
                <a:gd name="T50" fmla="*/ 90 w 256"/>
                <a:gd name="T51" fmla="*/ 79 h 168"/>
                <a:gd name="T52" fmla="*/ 90 w 256"/>
                <a:gd name="T53" fmla="*/ 78 h 168"/>
                <a:gd name="T54" fmla="*/ 91 w 256"/>
                <a:gd name="T55" fmla="*/ 76 h 168"/>
                <a:gd name="T56" fmla="*/ 93 w 256"/>
                <a:gd name="T57" fmla="*/ 72 h 168"/>
                <a:gd name="T58" fmla="*/ 95 w 256"/>
                <a:gd name="T59" fmla="*/ 68 h 168"/>
                <a:gd name="T60" fmla="*/ 97 w 256"/>
                <a:gd name="T61" fmla="*/ 67 h 168"/>
                <a:gd name="T62" fmla="*/ 99 w 256"/>
                <a:gd name="T63" fmla="*/ 65 h 168"/>
                <a:gd name="T64" fmla="*/ 108 w 256"/>
                <a:gd name="T65" fmla="*/ 57 h 168"/>
                <a:gd name="T66" fmla="*/ 120 w 256"/>
                <a:gd name="T67" fmla="*/ 47 h 168"/>
                <a:gd name="T68" fmla="*/ 146 w 256"/>
                <a:gd name="T69" fmla="*/ 25 h 168"/>
                <a:gd name="T70" fmla="*/ 166 w 256"/>
                <a:gd name="T71" fmla="*/ 9 h 168"/>
                <a:gd name="T72" fmla="*/ 173 w 256"/>
                <a:gd name="T73" fmla="*/ 3 h 168"/>
                <a:gd name="T74" fmla="*/ 175 w 256"/>
                <a:gd name="T75" fmla="*/ 2 h 168"/>
                <a:gd name="T76" fmla="*/ 181 w 256"/>
                <a:gd name="T77" fmla="*/ 4 h 168"/>
                <a:gd name="T78" fmla="*/ 191 w 256"/>
                <a:gd name="T79" fmla="*/ 6 h 168"/>
                <a:gd name="T80" fmla="*/ 213 w 256"/>
                <a:gd name="T81" fmla="*/ 12 h 168"/>
                <a:gd name="T82" fmla="*/ 230 w 256"/>
                <a:gd name="T83" fmla="*/ 17 h 168"/>
                <a:gd name="T84" fmla="*/ 235 w 256"/>
                <a:gd name="T85" fmla="*/ 20 h 168"/>
                <a:gd name="T86" fmla="*/ 236 w 256"/>
                <a:gd name="T87" fmla="*/ 23 h 168"/>
                <a:gd name="T88" fmla="*/ 238 w 256"/>
                <a:gd name="T89" fmla="*/ 28 h 168"/>
                <a:gd name="T90" fmla="*/ 240 w 256"/>
                <a:gd name="T91" fmla="*/ 34 h 168"/>
                <a:gd name="T92" fmla="*/ 244 w 256"/>
                <a:gd name="T93" fmla="*/ 44 h 168"/>
                <a:gd name="T94" fmla="*/ 247 w 256"/>
                <a:gd name="T95" fmla="*/ 55 h 168"/>
                <a:gd name="T96" fmla="*/ 249 w 256"/>
                <a:gd name="T97" fmla="*/ 62 h 168"/>
                <a:gd name="T98" fmla="*/ 250 w 256"/>
                <a:gd name="T99" fmla="*/ 73 h 168"/>
                <a:gd name="T100" fmla="*/ 251 w 256"/>
                <a:gd name="T101" fmla="*/ 82 h 168"/>
                <a:gd name="T102" fmla="*/ 252 w 256"/>
                <a:gd name="T103" fmla="*/ 86 h 168"/>
                <a:gd name="T104" fmla="*/ 253 w 256"/>
                <a:gd name="T105" fmla="*/ 91 h 168"/>
                <a:gd name="T106" fmla="*/ 254 w 256"/>
                <a:gd name="T107" fmla="*/ 95 h 168"/>
                <a:gd name="T108" fmla="*/ 255 w 256"/>
                <a:gd name="T109" fmla="*/ 96 h 168"/>
                <a:gd name="T110" fmla="*/ 255 w 256"/>
                <a:gd name="T111" fmla="*/ 96 h 168"/>
                <a:gd name="T112" fmla="*/ 255 w 256"/>
                <a:gd name="T113" fmla="*/ 96 h 1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56"/>
                <a:gd name="T172" fmla="*/ 0 h 168"/>
                <a:gd name="T173" fmla="*/ 256 w 256"/>
                <a:gd name="T174" fmla="*/ 168 h 1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56" h="168">
                  <a:moveTo>
                    <a:pt x="0" y="153"/>
                  </a:moveTo>
                  <a:lnTo>
                    <a:pt x="0" y="153"/>
                  </a:lnTo>
                  <a:lnTo>
                    <a:pt x="1" y="151"/>
                  </a:lnTo>
                  <a:lnTo>
                    <a:pt x="3" y="146"/>
                  </a:lnTo>
                  <a:lnTo>
                    <a:pt x="5" y="138"/>
                  </a:lnTo>
                  <a:lnTo>
                    <a:pt x="8" y="128"/>
                  </a:lnTo>
                  <a:lnTo>
                    <a:pt x="12" y="115"/>
                  </a:lnTo>
                  <a:lnTo>
                    <a:pt x="16" y="100"/>
                  </a:lnTo>
                  <a:lnTo>
                    <a:pt x="21" y="82"/>
                  </a:lnTo>
                  <a:lnTo>
                    <a:pt x="26" y="64"/>
                  </a:lnTo>
                  <a:lnTo>
                    <a:pt x="32" y="49"/>
                  </a:lnTo>
                  <a:lnTo>
                    <a:pt x="38" y="36"/>
                  </a:lnTo>
                  <a:lnTo>
                    <a:pt x="44" y="24"/>
                  </a:lnTo>
                  <a:lnTo>
                    <a:pt x="50" y="16"/>
                  </a:lnTo>
                  <a:lnTo>
                    <a:pt x="57" y="9"/>
                  </a:lnTo>
                  <a:lnTo>
                    <a:pt x="64" y="4"/>
                  </a:lnTo>
                  <a:lnTo>
                    <a:pt x="71" y="2"/>
                  </a:lnTo>
                  <a:lnTo>
                    <a:pt x="79" y="1"/>
                  </a:lnTo>
                  <a:lnTo>
                    <a:pt x="85" y="0"/>
                  </a:lnTo>
                  <a:lnTo>
                    <a:pt x="91" y="1"/>
                  </a:lnTo>
                  <a:lnTo>
                    <a:pt x="96" y="3"/>
                  </a:lnTo>
                  <a:lnTo>
                    <a:pt x="101" y="6"/>
                  </a:lnTo>
                  <a:lnTo>
                    <a:pt x="105" y="11"/>
                  </a:lnTo>
                  <a:lnTo>
                    <a:pt x="108" y="17"/>
                  </a:lnTo>
                  <a:lnTo>
                    <a:pt x="110" y="25"/>
                  </a:lnTo>
                  <a:lnTo>
                    <a:pt x="112" y="32"/>
                  </a:lnTo>
                  <a:lnTo>
                    <a:pt x="114" y="40"/>
                  </a:lnTo>
                  <a:lnTo>
                    <a:pt x="116" y="49"/>
                  </a:lnTo>
                  <a:lnTo>
                    <a:pt x="119" y="58"/>
                  </a:lnTo>
                  <a:lnTo>
                    <a:pt x="121" y="67"/>
                  </a:lnTo>
                  <a:lnTo>
                    <a:pt x="123" y="77"/>
                  </a:lnTo>
                  <a:lnTo>
                    <a:pt x="126" y="87"/>
                  </a:lnTo>
                  <a:lnTo>
                    <a:pt x="128" y="98"/>
                  </a:lnTo>
                  <a:lnTo>
                    <a:pt x="130" y="108"/>
                  </a:lnTo>
                  <a:lnTo>
                    <a:pt x="131" y="118"/>
                  </a:lnTo>
                  <a:lnTo>
                    <a:pt x="131" y="127"/>
                  </a:lnTo>
                  <a:lnTo>
                    <a:pt x="129" y="135"/>
                  </a:lnTo>
                  <a:lnTo>
                    <a:pt x="126" y="142"/>
                  </a:lnTo>
                  <a:lnTo>
                    <a:pt x="123" y="148"/>
                  </a:lnTo>
                  <a:lnTo>
                    <a:pt x="118" y="153"/>
                  </a:lnTo>
                  <a:lnTo>
                    <a:pt x="112" y="156"/>
                  </a:lnTo>
                  <a:lnTo>
                    <a:pt x="105" y="161"/>
                  </a:lnTo>
                  <a:lnTo>
                    <a:pt x="100" y="164"/>
                  </a:lnTo>
                  <a:lnTo>
                    <a:pt x="95" y="166"/>
                  </a:lnTo>
                  <a:lnTo>
                    <a:pt x="90" y="167"/>
                  </a:lnTo>
                  <a:lnTo>
                    <a:pt x="86" y="166"/>
                  </a:lnTo>
                  <a:lnTo>
                    <a:pt x="84" y="166"/>
                  </a:lnTo>
                  <a:lnTo>
                    <a:pt x="81" y="163"/>
                  </a:lnTo>
                  <a:lnTo>
                    <a:pt x="79" y="160"/>
                  </a:lnTo>
                  <a:lnTo>
                    <a:pt x="77" y="156"/>
                  </a:lnTo>
                  <a:lnTo>
                    <a:pt x="76" y="152"/>
                  </a:lnTo>
                  <a:lnTo>
                    <a:pt x="76" y="147"/>
                  </a:lnTo>
                  <a:lnTo>
                    <a:pt x="75" y="142"/>
                  </a:lnTo>
                  <a:lnTo>
                    <a:pt x="76" y="136"/>
                  </a:lnTo>
                  <a:lnTo>
                    <a:pt x="77" y="128"/>
                  </a:lnTo>
                  <a:lnTo>
                    <a:pt x="78" y="121"/>
                  </a:lnTo>
                  <a:lnTo>
                    <a:pt x="80" y="113"/>
                  </a:lnTo>
                  <a:lnTo>
                    <a:pt x="83" y="105"/>
                  </a:lnTo>
                  <a:lnTo>
                    <a:pt x="85" y="98"/>
                  </a:lnTo>
                  <a:lnTo>
                    <a:pt x="86" y="92"/>
                  </a:lnTo>
                  <a:lnTo>
                    <a:pt x="88" y="87"/>
                  </a:lnTo>
                  <a:lnTo>
                    <a:pt x="89" y="83"/>
                  </a:lnTo>
                  <a:lnTo>
                    <a:pt x="90" y="81"/>
                  </a:lnTo>
                  <a:lnTo>
                    <a:pt x="90" y="79"/>
                  </a:lnTo>
                  <a:lnTo>
                    <a:pt x="90" y="78"/>
                  </a:lnTo>
                  <a:lnTo>
                    <a:pt x="90" y="77"/>
                  </a:lnTo>
                  <a:lnTo>
                    <a:pt x="91" y="76"/>
                  </a:lnTo>
                  <a:lnTo>
                    <a:pt x="92" y="75"/>
                  </a:lnTo>
                  <a:lnTo>
                    <a:pt x="92" y="73"/>
                  </a:lnTo>
                  <a:lnTo>
                    <a:pt x="93" y="72"/>
                  </a:lnTo>
                  <a:lnTo>
                    <a:pt x="94" y="70"/>
                  </a:lnTo>
                  <a:lnTo>
                    <a:pt x="94" y="69"/>
                  </a:lnTo>
                  <a:lnTo>
                    <a:pt x="95" y="68"/>
                  </a:lnTo>
                  <a:lnTo>
                    <a:pt x="96" y="67"/>
                  </a:lnTo>
                  <a:lnTo>
                    <a:pt x="97" y="67"/>
                  </a:lnTo>
                  <a:lnTo>
                    <a:pt x="97" y="66"/>
                  </a:lnTo>
                  <a:lnTo>
                    <a:pt x="98" y="66"/>
                  </a:lnTo>
                  <a:lnTo>
                    <a:pt x="99" y="65"/>
                  </a:lnTo>
                  <a:lnTo>
                    <a:pt x="101" y="63"/>
                  </a:lnTo>
                  <a:lnTo>
                    <a:pt x="104" y="61"/>
                  </a:lnTo>
                  <a:lnTo>
                    <a:pt x="108" y="57"/>
                  </a:lnTo>
                  <a:lnTo>
                    <a:pt x="114" y="52"/>
                  </a:lnTo>
                  <a:lnTo>
                    <a:pt x="120" y="47"/>
                  </a:lnTo>
                  <a:lnTo>
                    <a:pt x="128" y="40"/>
                  </a:lnTo>
                  <a:lnTo>
                    <a:pt x="137" y="32"/>
                  </a:lnTo>
                  <a:lnTo>
                    <a:pt x="146" y="25"/>
                  </a:lnTo>
                  <a:lnTo>
                    <a:pt x="154" y="18"/>
                  </a:lnTo>
                  <a:lnTo>
                    <a:pt x="161" y="13"/>
                  </a:lnTo>
                  <a:lnTo>
                    <a:pt x="166" y="9"/>
                  </a:lnTo>
                  <a:lnTo>
                    <a:pt x="170" y="5"/>
                  </a:lnTo>
                  <a:lnTo>
                    <a:pt x="173" y="3"/>
                  </a:lnTo>
                  <a:lnTo>
                    <a:pt x="175" y="2"/>
                  </a:lnTo>
                  <a:lnTo>
                    <a:pt x="176" y="2"/>
                  </a:lnTo>
                  <a:lnTo>
                    <a:pt x="178" y="3"/>
                  </a:lnTo>
                  <a:lnTo>
                    <a:pt x="181" y="4"/>
                  </a:lnTo>
                  <a:lnTo>
                    <a:pt x="186" y="5"/>
                  </a:lnTo>
                  <a:lnTo>
                    <a:pt x="191" y="6"/>
                  </a:lnTo>
                  <a:lnTo>
                    <a:pt x="198" y="8"/>
                  </a:lnTo>
                  <a:lnTo>
                    <a:pt x="206" y="10"/>
                  </a:lnTo>
                  <a:lnTo>
                    <a:pt x="213" y="12"/>
                  </a:lnTo>
                  <a:lnTo>
                    <a:pt x="220" y="14"/>
                  </a:lnTo>
                  <a:lnTo>
                    <a:pt x="225" y="16"/>
                  </a:lnTo>
                  <a:lnTo>
                    <a:pt x="230" y="17"/>
                  </a:lnTo>
                  <a:lnTo>
                    <a:pt x="233" y="18"/>
                  </a:lnTo>
                  <a:lnTo>
                    <a:pt x="235" y="20"/>
                  </a:lnTo>
                  <a:lnTo>
                    <a:pt x="236" y="21"/>
                  </a:lnTo>
                  <a:lnTo>
                    <a:pt x="236" y="22"/>
                  </a:lnTo>
                  <a:lnTo>
                    <a:pt x="236" y="23"/>
                  </a:lnTo>
                  <a:lnTo>
                    <a:pt x="236" y="24"/>
                  </a:lnTo>
                  <a:lnTo>
                    <a:pt x="237" y="26"/>
                  </a:lnTo>
                  <a:lnTo>
                    <a:pt x="238" y="28"/>
                  </a:lnTo>
                  <a:lnTo>
                    <a:pt x="238" y="31"/>
                  </a:lnTo>
                  <a:lnTo>
                    <a:pt x="240" y="34"/>
                  </a:lnTo>
                  <a:lnTo>
                    <a:pt x="241" y="37"/>
                  </a:lnTo>
                  <a:lnTo>
                    <a:pt x="242" y="40"/>
                  </a:lnTo>
                  <a:lnTo>
                    <a:pt x="244" y="44"/>
                  </a:lnTo>
                  <a:lnTo>
                    <a:pt x="245" y="48"/>
                  </a:lnTo>
                  <a:lnTo>
                    <a:pt x="246" y="51"/>
                  </a:lnTo>
                  <a:lnTo>
                    <a:pt x="247" y="55"/>
                  </a:lnTo>
                  <a:lnTo>
                    <a:pt x="248" y="58"/>
                  </a:lnTo>
                  <a:lnTo>
                    <a:pt x="249" y="62"/>
                  </a:lnTo>
                  <a:lnTo>
                    <a:pt x="249" y="66"/>
                  </a:lnTo>
                  <a:lnTo>
                    <a:pt x="250" y="69"/>
                  </a:lnTo>
                  <a:lnTo>
                    <a:pt x="250" y="73"/>
                  </a:lnTo>
                  <a:lnTo>
                    <a:pt x="250" y="76"/>
                  </a:lnTo>
                  <a:lnTo>
                    <a:pt x="251" y="79"/>
                  </a:lnTo>
                  <a:lnTo>
                    <a:pt x="251" y="82"/>
                  </a:lnTo>
                  <a:lnTo>
                    <a:pt x="252" y="84"/>
                  </a:lnTo>
                  <a:lnTo>
                    <a:pt x="252" y="86"/>
                  </a:lnTo>
                  <a:lnTo>
                    <a:pt x="252" y="88"/>
                  </a:lnTo>
                  <a:lnTo>
                    <a:pt x="253" y="90"/>
                  </a:lnTo>
                  <a:lnTo>
                    <a:pt x="253" y="91"/>
                  </a:lnTo>
                  <a:lnTo>
                    <a:pt x="254" y="93"/>
                  </a:lnTo>
                  <a:lnTo>
                    <a:pt x="254" y="94"/>
                  </a:lnTo>
                  <a:lnTo>
                    <a:pt x="254" y="95"/>
                  </a:lnTo>
                  <a:lnTo>
                    <a:pt x="255" y="96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07" name="Freeform 63"/>
            <p:cNvSpPr>
              <a:spLocks/>
            </p:cNvSpPr>
            <p:nvPr/>
          </p:nvSpPr>
          <p:spPr bwMode="auto">
            <a:xfrm>
              <a:off x="2162" y="3502"/>
              <a:ext cx="153" cy="139"/>
            </a:xfrm>
            <a:custGeom>
              <a:avLst/>
              <a:gdLst>
                <a:gd name="T0" fmla="*/ 61 w 153"/>
                <a:gd name="T1" fmla="*/ 76 h 139"/>
                <a:gd name="T2" fmla="*/ 61 w 153"/>
                <a:gd name="T3" fmla="*/ 76 h 139"/>
                <a:gd name="T4" fmla="*/ 61 w 153"/>
                <a:gd name="T5" fmla="*/ 76 h 139"/>
                <a:gd name="T6" fmla="*/ 61 w 153"/>
                <a:gd name="T7" fmla="*/ 77 h 139"/>
                <a:gd name="T8" fmla="*/ 62 w 153"/>
                <a:gd name="T9" fmla="*/ 79 h 139"/>
                <a:gd name="T10" fmla="*/ 63 w 153"/>
                <a:gd name="T11" fmla="*/ 83 h 139"/>
                <a:gd name="T12" fmla="*/ 64 w 153"/>
                <a:gd name="T13" fmla="*/ 90 h 139"/>
                <a:gd name="T14" fmla="*/ 66 w 153"/>
                <a:gd name="T15" fmla="*/ 96 h 139"/>
                <a:gd name="T16" fmla="*/ 66 w 153"/>
                <a:gd name="T17" fmla="*/ 102 h 139"/>
                <a:gd name="T18" fmla="*/ 67 w 153"/>
                <a:gd name="T19" fmla="*/ 106 h 139"/>
                <a:gd name="T20" fmla="*/ 67 w 153"/>
                <a:gd name="T21" fmla="*/ 111 h 139"/>
                <a:gd name="T22" fmla="*/ 67 w 153"/>
                <a:gd name="T23" fmla="*/ 116 h 139"/>
                <a:gd name="T24" fmla="*/ 67 w 153"/>
                <a:gd name="T25" fmla="*/ 121 h 139"/>
                <a:gd name="T26" fmla="*/ 67 w 153"/>
                <a:gd name="T27" fmla="*/ 123 h 139"/>
                <a:gd name="T28" fmla="*/ 67 w 153"/>
                <a:gd name="T29" fmla="*/ 126 h 139"/>
                <a:gd name="T30" fmla="*/ 67 w 153"/>
                <a:gd name="T31" fmla="*/ 128 h 139"/>
                <a:gd name="T32" fmla="*/ 67 w 153"/>
                <a:gd name="T33" fmla="*/ 129 h 139"/>
                <a:gd name="T34" fmla="*/ 66 w 153"/>
                <a:gd name="T35" fmla="*/ 131 h 139"/>
                <a:gd name="T36" fmla="*/ 66 w 153"/>
                <a:gd name="T37" fmla="*/ 132 h 139"/>
                <a:gd name="T38" fmla="*/ 65 w 153"/>
                <a:gd name="T39" fmla="*/ 134 h 139"/>
                <a:gd name="T40" fmla="*/ 63 w 153"/>
                <a:gd name="T41" fmla="*/ 136 h 139"/>
                <a:gd name="T42" fmla="*/ 61 w 153"/>
                <a:gd name="T43" fmla="*/ 137 h 139"/>
                <a:gd name="T44" fmla="*/ 59 w 153"/>
                <a:gd name="T45" fmla="*/ 137 h 139"/>
                <a:gd name="T46" fmla="*/ 55 w 153"/>
                <a:gd name="T47" fmla="*/ 138 h 139"/>
                <a:gd name="T48" fmla="*/ 50 w 153"/>
                <a:gd name="T49" fmla="*/ 138 h 139"/>
                <a:gd name="T50" fmla="*/ 45 w 153"/>
                <a:gd name="T51" fmla="*/ 138 h 139"/>
                <a:gd name="T52" fmla="*/ 41 w 153"/>
                <a:gd name="T53" fmla="*/ 138 h 139"/>
                <a:gd name="T54" fmla="*/ 40 w 153"/>
                <a:gd name="T55" fmla="*/ 138 h 139"/>
                <a:gd name="T56" fmla="*/ 37 w 153"/>
                <a:gd name="T57" fmla="*/ 138 h 139"/>
                <a:gd name="T58" fmla="*/ 35 w 153"/>
                <a:gd name="T59" fmla="*/ 138 h 139"/>
                <a:gd name="T60" fmla="*/ 32 w 153"/>
                <a:gd name="T61" fmla="*/ 138 h 139"/>
                <a:gd name="T62" fmla="*/ 30 w 153"/>
                <a:gd name="T63" fmla="*/ 138 h 139"/>
                <a:gd name="T64" fmla="*/ 25 w 153"/>
                <a:gd name="T65" fmla="*/ 138 h 139"/>
                <a:gd name="T66" fmla="*/ 18 w 153"/>
                <a:gd name="T67" fmla="*/ 138 h 139"/>
                <a:gd name="T68" fmla="*/ 12 w 153"/>
                <a:gd name="T69" fmla="*/ 138 h 139"/>
                <a:gd name="T70" fmla="*/ 7 w 153"/>
                <a:gd name="T71" fmla="*/ 138 h 139"/>
                <a:gd name="T72" fmla="*/ 6 w 153"/>
                <a:gd name="T73" fmla="*/ 138 h 139"/>
                <a:gd name="T74" fmla="*/ 4 w 153"/>
                <a:gd name="T75" fmla="*/ 138 h 139"/>
                <a:gd name="T76" fmla="*/ 4 w 153"/>
                <a:gd name="T77" fmla="*/ 138 h 139"/>
                <a:gd name="T78" fmla="*/ 4 w 153"/>
                <a:gd name="T79" fmla="*/ 136 h 139"/>
                <a:gd name="T80" fmla="*/ 3 w 153"/>
                <a:gd name="T81" fmla="*/ 135 h 139"/>
                <a:gd name="T82" fmla="*/ 2 w 153"/>
                <a:gd name="T83" fmla="*/ 131 h 139"/>
                <a:gd name="T84" fmla="*/ 1 w 153"/>
                <a:gd name="T85" fmla="*/ 124 h 139"/>
                <a:gd name="T86" fmla="*/ 0 w 153"/>
                <a:gd name="T87" fmla="*/ 116 h 139"/>
                <a:gd name="T88" fmla="*/ 1 w 153"/>
                <a:gd name="T89" fmla="*/ 104 h 139"/>
                <a:gd name="T90" fmla="*/ 3 w 153"/>
                <a:gd name="T91" fmla="*/ 96 h 139"/>
                <a:gd name="T92" fmla="*/ 8 w 153"/>
                <a:gd name="T93" fmla="*/ 77 h 139"/>
                <a:gd name="T94" fmla="*/ 15 w 153"/>
                <a:gd name="T95" fmla="*/ 54 h 139"/>
                <a:gd name="T96" fmla="*/ 27 w 153"/>
                <a:gd name="T97" fmla="*/ 36 h 139"/>
                <a:gd name="T98" fmla="*/ 35 w 153"/>
                <a:gd name="T99" fmla="*/ 28 h 139"/>
                <a:gd name="T100" fmla="*/ 57 w 153"/>
                <a:gd name="T101" fmla="*/ 18 h 139"/>
                <a:gd name="T102" fmla="*/ 85 w 153"/>
                <a:gd name="T103" fmla="*/ 14 h 139"/>
                <a:gd name="T104" fmla="*/ 113 w 153"/>
                <a:gd name="T105" fmla="*/ 10 h 139"/>
                <a:gd name="T106" fmla="*/ 133 w 153"/>
                <a:gd name="T107" fmla="*/ 8 h 139"/>
                <a:gd name="T108" fmla="*/ 140 w 153"/>
                <a:gd name="T109" fmla="*/ 6 h 139"/>
                <a:gd name="T110" fmla="*/ 148 w 153"/>
                <a:gd name="T111" fmla="*/ 4 h 139"/>
                <a:gd name="T112" fmla="*/ 150 w 153"/>
                <a:gd name="T113" fmla="*/ 2 h 139"/>
                <a:gd name="T114" fmla="*/ 151 w 153"/>
                <a:gd name="T115" fmla="*/ 1 h 139"/>
                <a:gd name="T116" fmla="*/ 151 w 153"/>
                <a:gd name="T117" fmla="*/ 1 h 139"/>
                <a:gd name="T118" fmla="*/ 152 w 153"/>
                <a:gd name="T119" fmla="*/ 0 h 139"/>
                <a:gd name="T120" fmla="*/ 152 w 153"/>
                <a:gd name="T121" fmla="*/ 0 h 139"/>
                <a:gd name="T122" fmla="*/ 152 w 153"/>
                <a:gd name="T123" fmla="*/ 0 h 139"/>
                <a:gd name="T124" fmla="*/ 152 w 153"/>
                <a:gd name="T125" fmla="*/ 0 h 13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3"/>
                <a:gd name="T190" fmla="*/ 0 h 139"/>
                <a:gd name="T191" fmla="*/ 153 w 153"/>
                <a:gd name="T192" fmla="*/ 139 h 13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3" h="139">
                  <a:moveTo>
                    <a:pt x="61" y="76"/>
                  </a:moveTo>
                  <a:lnTo>
                    <a:pt x="61" y="76"/>
                  </a:lnTo>
                  <a:lnTo>
                    <a:pt x="61" y="77"/>
                  </a:lnTo>
                  <a:lnTo>
                    <a:pt x="62" y="79"/>
                  </a:lnTo>
                  <a:lnTo>
                    <a:pt x="62" y="81"/>
                  </a:lnTo>
                  <a:lnTo>
                    <a:pt x="63" y="83"/>
                  </a:lnTo>
                  <a:lnTo>
                    <a:pt x="63" y="86"/>
                  </a:lnTo>
                  <a:lnTo>
                    <a:pt x="64" y="90"/>
                  </a:lnTo>
                  <a:lnTo>
                    <a:pt x="65" y="93"/>
                  </a:lnTo>
                  <a:lnTo>
                    <a:pt x="66" y="96"/>
                  </a:lnTo>
                  <a:lnTo>
                    <a:pt x="66" y="100"/>
                  </a:lnTo>
                  <a:lnTo>
                    <a:pt x="66" y="102"/>
                  </a:lnTo>
                  <a:lnTo>
                    <a:pt x="67" y="106"/>
                  </a:lnTo>
                  <a:lnTo>
                    <a:pt x="67" y="108"/>
                  </a:lnTo>
                  <a:lnTo>
                    <a:pt x="67" y="111"/>
                  </a:lnTo>
                  <a:lnTo>
                    <a:pt x="67" y="114"/>
                  </a:lnTo>
                  <a:lnTo>
                    <a:pt x="67" y="116"/>
                  </a:lnTo>
                  <a:lnTo>
                    <a:pt x="67" y="119"/>
                  </a:lnTo>
                  <a:lnTo>
                    <a:pt x="67" y="121"/>
                  </a:lnTo>
                  <a:lnTo>
                    <a:pt x="67" y="123"/>
                  </a:lnTo>
                  <a:lnTo>
                    <a:pt x="67" y="124"/>
                  </a:lnTo>
                  <a:lnTo>
                    <a:pt x="67" y="126"/>
                  </a:lnTo>
                  <a:lnTo>
                    <a:pt x="67" y="127"/>
                  </a:lnTo>
                  <a:lnTo>
                    <a:pt x="67" y="128"/>
                  </a:lnTo>
                  <a:lnTo>
                    <a:pt x="67" y="129"/>
                  </a:lnTo>
                  <a:lnTo>
                    <a:pt x="67" y="130"/>
                  </a:lnTo>
                  <a:lnTo>
                    <a:pt x="66" y="131"/>
                  </a:lnTo>
                  <a:lnTo>
                    <a:pt x="66" y="132"/>
                  </a:lnTo>
                  <a:lnTo>
                    <a:pt x="66" y="133"/>
                  </a:lnTo>
                  <a:lnTo>
                    <a:pt x="65" y="134"/>
                  </a:lnTo>
                  <a:lnTo>
                    <a:pt x="64" y="134"/>
                  </a:lnTo>
                  <a:lnTo>
                    <a:pt x="63" y="136"/>
                  </a:lnTo>
                  <a:lnTo>
                    <a:pt x="62" y="136"/>
                  </a:lnTo>
                  <a:lnTo>
                    <a:pt x="61" y="137"/>
                  </a:lnTo>
                  <a:lnTo>
                    <a:pt x="59" y="137"/>
                  </a:lnTo>
                  <a:lnTo>
                    <a:pt x="57" y="138"/>
                  </a:lnTo>
                  <a:lnTo>
                    <a:pt x="55" y="138"/>
                  </a:lnTo>
                  <a:lnTo>
                    <a:pt x="53" y="138"/>
                  </a:lnTo>
                  <a:lnTo>
                    <a:pt x="50" y="138"/>
                  </a:lnTo>
                  <a:lnTo>
                    <a:pt x="48" y="138"/>
                  </a:lnTo>
                  <a:lnTo>
                    <a:pt x="45" y="138"/>
                  </a:lnTo>
                  <a:lnTo>
                    <a:pt x="43" y="138"/>
                  </a:lnTo>
                  <a:lnTo>
                    <a:pt x="41" y="138"/>
                  </a:lnTo>
                  <a:lnTo>
                    <a:pt x="40" y="138"/>
                  </a:lnTo>
                  <a:lnTo>
                    <a:pt x="38" y="138"/>
                  </a:lnTo>
                  <a:lnTo>
                    <a:pt x="37" y="138"/>
                  </a:lnTo>
                  <a:lnTo>
                    <a:pt x="36" y="138"/>
                  </a:lnTo>
                  <a:lnTo>
                    <a:pt x="35" y="138"/>
                  </a:lnTo>
                  <a:lnTo>
                    <a:pt x="34" y="138"/>
                  </a:lnTo>
                  <a:lnTo>
                    <a:pt x="32" y="138"/>
                  </a:lnTo>
                  <a:lnTo>
                    <a:pt x="30" y="138"/>
                  </a:lnTo>
                  <a:lnTo>
                    <a:pt x="28" y="138"/>
                  </a:lnTo>
                  <a:lnTo>
                    <a:pt x="25" y="138"/>
                  </a:lnTo>
                  <a:lnTo>
                    <a:pt x="22" y="138"/>
                  </a:lnTo>
                  <a:lnTo>
                    <a:pt x="18" y="138"/>
                  </a:lnTo>
                  <a:lnTo>
                    <a:pt x="15" y="138"/>
                  </a:lnTo>
                  <a:lnTo>
                    <a:pt x="12" y="138"/>
                  </a:lnTo>
                  <a:lnTo>
                    <a:pt x="9" y="138"/>
                  </a:lnTo>
                  <a:lnTo>
                    <a:pt x="7" y="138"/>
                  </a:lnTo>
                  <a:lnTo>
                    <a:pt x="6" y="138"/>
                  </a:lnTo>
                  <a:lnTo>
                    <a:pt x="4" y="138"/>
                  </a:lnTo>
                  <a:lnTo>
                    <a:pt x="4" y="137"/>
                  </a:lnTo>
                  <a:lnTo>
                    <a:pt x="4" y="136"/>
                  </a:lnTo>
                  <a:lnTo>
                    <a:pt x="3" y="135"/>
                  </a:lnTo>
                  <a:lnTo>
                    <a:pt x="3" y="133"/>
                  </a:lnTo>
                  <a:lnTo>
                    <a:pt x="2" y="131"/>
                  </a:lnTo>
                  <a:lnTo>
                    <a:pt x="2" y="128"/>
                  </a:lnTo>
                  <a:lnTo>
                    <a:pt x="1" y="124"/>
                  </a:lnTo>
                  <a:lnTo>
                    <a:pt x="0" y="121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1" y="104"/>
                  </a:lnTo>
                  <a:lnTo>
                    <a:pt x="3" y="96"/>
                  </a:lnTo>
                  <a:lnTo>
                    <a:pt x="5" y="87"/>
                  </a:lnTo>
                  <a:lnTo>
                    <a:pt x="8" y="77"/>
                  </a:lnTo>
                  <a:lnTo>
                    <a:pt x="11" y="66"/>
                  </a:lnTo>
                  <a:lnTo>
                    <a:pt x="15" y="54"/>
                  </a:lnTo>
                  <a:lnTo>
                    <a:pt x="20" y="44"/>
                  </a:lnTo>
                  <a:lnTo>
                    <a:pt x="27" y="36"/>
                  </a:lnTo>
                  <a:lnTo>
                    <a:pt x="35" y="28"/>
                  </a:lnTo>
                  <a:lnTo>
                    <a:pt x="45" y="23"/>
                  </a:lnTo>
                  <a:lnTo>
                    <a:pt x="57" y="18"/>
                  </a:lnTo>
                  <a:lnTo>
                    <a:pt x="70" y="15"/>
                  </a:lnTo>
                  <a:lnTo>
                    <a:pt x="85" y="14"/>
                  </a:lnTo>
                  <a:lnTo>
                    <a:pt x="100" y="12"/>
                  </a:lnTo>
                  <a:lnTo>
                    <a:pt x="113" y="10"/>
                  </a:lnTo>
                  <a:lnTo>
                    <a:pt x="124" y="9"/>
                  </a:lnTo>
                  <a:lnTo>
                    <a:pt x="133" y="8"/>
                  </a:lnTo>
                  <a:lnTo>
                    <a:pt x="140" y="6"/>
                  </a:lnTo>
                  <a:lnTo>
                    <a:pt x="145" y="5"/>
                  </a:lnTo>
                  <a:lnTo>
                    <a:pt x="148" y="4"/>
                  </a:lnTo>
                  <a:lnTo>
                    <a:pt x="149" y="3"/>
                  </a:lnTo>
                  <a:lnTo>
                    <a:pt x="150" y="2"/>
                  </a:lnTo>
                  <a:lnTo>
                    <a:pt x="151" y="1"/>
                  </a:lnTo>
                  <a:lnTo>
                    <a:pt x="152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08" name="Freeform 64"/>
            <p:cNvSpPr>
              <a:spLocks/>
            </p:cNvSpPr>
            <p:nvPr/>
          </p:nvSpPr>
          <p:spPr bwMode="auto">
            <a:xfrm>
              <a:off x="3323" y="3570"/>
              <a:ext cx="494" cy="1"/>
            </a:xfrm>
            <a:custGeom>
              <a:avLst/>
              <a:gdLst>
                <a:gd name="T0" fmla="*/ 0 w 494"/>
                <a:gd name="T1" fmla="*/ 0 h 1"/>
                <a:gd name="T2" fmla="*/ 493 w 494"/>
                <a:gd name="T3" fmla="*/ 0 h 1"/>
                <a:gd name="T4" fmla="*/ 0 60000 65536"/>
                <a:gd name="T5" fmla="*/ 0 60000 65536"/>
                <a:gd name="T6" fmla="*/ 0 w 494"/>
                <a:gd name="T7" fmla="*/ 0 h 1"/>
                <a:gd name="T8" fmla="*/ 494 w 49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4" h="1">
                  <a:moveTo>
                    <a:pt x="0" y="0"/>
                  </a:moveTo>
                  <a:lnTo>
                    <a:pt x="493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09" name="Freeform 65"/>
            <p:cNvSpPr>
              <a:spLocks/>
            </p:cNvSpPr>
            <p:nvPr/>
          </p:nvSpPr>
          <p:spPr bwMode="auto">
            <a:xfrm>
              <a:off x="1448" y="3577"/>
              <a:ext cx="304" cy="1"/>
            </a:xfrm>
            <a:custGeom>
              <a:avLst/>
              <a:gdLst>
                <a:gd name="T0" fmla="*/ 303 w 304"/>
                <a:gd name="T1" fmla="*/ 0 h 1"/>
                <a:gd name="T2" fmla="*/ 0 w 304"/>
                <a:gd name="T3" fmla="*/ 0 h 1"/>
                <a:gd name="T4" fmla="*/ 0 60000 65536"/>
                <a:gd name="T5" fmla="*/ 0 60000 65536"/>
                <a:gd name="T6" fmla="*/ 0 w 304"/>
                <a:gd name="T7" fmla="*/ 0 h 1"/>
                <a:gd name="T8" fmla="*/ 304 w 30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4" h="1">
                  <a:moveTo>
                    <a:pt x="303" y="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10" name="Freeform 66"/>
            <p:cNvSpPr>
              <a:spLocks/>
            </p:cNvSpPr>
            <p:nvPr/>
          </p:nvSpPr>
          <p:spPr bwMode="auto">
            <a:xfrm>
              <a:off x="1250" y="3564"/>
              <a:ext cx="2731" cy="464"/>
            </a:xfrm>
            <a:custGeom>
              <a:avLst/>
              <a:gdLst>
                <a:gd name="T0" fmla="*/ 183 w 2731"/>
                <a:gd name="T1" fmla="*/ 21 h 464"/>
                <a:gd name="T2" fmla="*/ 173 w 2731"/>
                <a:gd name="T3" fmla="*/ 24 h 464"/>
                <a:gd name="T4" fmla="*/ 161 w 2731"/>
                <a:gd name="T5" fmla="*/ 29 h 464"/>
                <a:gd name="T6" fmla="*/ 154 w 2731"/>
                <a:gd name="T7" fmla="*/ 36 h 464"/>
                <a:gd name="T8" fmla="*/ 131 w 2731"/>
                <a:gd name="T9" fmla="*/ 53 h 464"/>
                <a:gd name="T10" fmla="*/ 55 w 2731"/>
                <a:gd name="T11" fmla="*/ 135 h 464"/>
                <a:gd name="T12" fmla="*/ 8 w 2731"/>
                <a:gd name="T13" fmla="*/ 192 h 464"/>
                <a:gd name="T14" fmla="*/ 6 w 2731"/>
                <a:gd name="T15" fmla="*/ 201 h 464"/>
                <a:gd name="T16" fmla="*/ 1 w 2731"/>
                <a:gd name="T17" fmla="*/ 208 h 464"/>
                <a:gd name="T18" fmla="*/ 0 w 2731"/>
                <a:gd name="T19" fmla="*/ 218 h 464"/>
                <a:gd name="T20" fmla="*/ 0 w 2731"/>
                <a:gd name="T21" fmla="*/ 242 h 464"/>
                <a:gd name="T22" fmla="*/ 0 w 2731"/>
                <a:gd name="T23" fmla="*/ 280 h 464"/>
                <a:gd name="T24" fmla="*/ 1 w 2731"/>
                <a:gd name="T25" fmla="*/ 326 h 464"/>
                <a:gd name="T26" fmla="*/ 7 w 2731"/>
                <a:gd name="T27" fmla="*/ 344 h 464"/>
                <a:gd name="T28" fmla="*/ 20 w 2731"/>
                <a:gd name="T29" fmla="*/ 358 h 464"/>
                <a:gd name="T30" fmla="*/ 36 w 2731"/>
                <a:gd name="T31" fmla="*/ 377 h 464"/>
                <a:gd name="T32" fmla="*/ 52 w 2731"/>
                <a:gd name="T33" fmla="*/ 392 h 464"/>
                <a:gd name="T34" fmla="*/ 77 w 2731"/>
                <a:gd name="T35" fmla="*/ 395 h 464"/>
                <a:gd name="T36" fmla="*/ 136 w 2731"/>
                <a:gd name="T37" fmla="*/ 404 h 464"/>
                <a:gd name="T38" fmla="*/ 261 w 2731"/>
                <a:gd name="T39" fmla="*/ 425 h 464"/>
                <a:gd name="T40" fmla="*/ 363 w 2731"/>
                <a:gd name="T41" fmla="*/ 441 h 464"/>
                <a:gd name="T42" fmla="*/ 371 w 2731"/>
                <a:gd name="T43" fmla="*/ 442 h 464"/>
                <a:gd name="T44" fmla="*/ 405 w 2731"/>
                <a:gd name="T45" fmla="*/ 442 h 464"/>
                <a:gd name="T46" fmla="*/ 457 w 2731"/>
                <a:gd name="T47" fmla="*/ 442 h 464"/>
                <a:gd name="T48" fmla="*/ 642 w 2731"/>
                <a:gd name="T49" fmla="*/ 442 h 464"/>
                <a:gd name="T50" fmla="*/ 884 w 2731"/>
                <a:gd name="T51" fmla="*/ 442 h 464"/>
                <a:gd name="T52" fmla="*/ 943 w 2731"/>
                <a:gd name="T53" fmla="*/ 444 h 464"/>
                <a:gd name="T54" fmla="*/ 1078 w 2731"/>
                <a:gd name="T55" fmla="*/ 452 h 464"/>
                <a:gd name="T56" fmla="*/ 1262 w 2731"/>
                <a:gd name="T57" fmla="*/ 457 h 464"/>
                <a:gd name="T58" fmla="*/ 1440 w 2731"/>
                <a:gd name="T59" fmla="*/ 457 h 464"/>
                <a:gd name="T60" fmla="*/ 1579 w 2731"/>
                <a:gd name="T61" fmla="*/ 457 h 464"/>
                <a:gd name="T62" fmla="*/ 1738 w 2731"/>
                <a:gd name="T63" fmla="*/ 457 h 464"/>
                <a:gd name="T64" fmla="*/ 1863 w 2731"/>
                <a:gd name="T65" fmla="*/ 460 h 464"/>
                <a:gd name="T66" fmla="*/ 1937 w 2731"/>
                <a:gd name="T67" fmla="*/ 463 h 464"/>
                <a:gd name="T68" fmla="*/ 2052 w 2731"/>
                <a:gd name="T69" fmla="*/ 457 h 464"/>
                <a:gd name="T70" fmla="*/ 2436 w 2731"/>
                <a:gd name="T71" fmla="*/ 432 h 464"/>
                <a:gd name="T72" fmla="*/ 2519 w 2731"/>
                <a:gd name="T73" fmla="*/ 423 h 464"/>
                <a:gd name="T74" fmla="*/ 2541 w 2731"/>
                <a:gd name="T75" fmla="*/ 418 h 464"/>
                <a:gd name="T76" fmla="*/ 2551 w 2731"/>
                <a:gd name="T77" fmla="*/ 415 h 464"/>
                <a:gd name="T78" fmla="*/ 2553 w 2731"/>
                <a:gd name="T79" fmla="*/ 414 h 464"/>
                <a:gd name="T80" fmla="*/ 2564 w 2731"/>
                <a:gd name="T81" fmla="*/ 409 h 464"/>
                <a:gd name="T82" fmla="*/ 2583 w 2731"/>
                <a:gd name="T83" fmla="*/ 404 h 464"/>
                <a:gd name="T84" fmla="*/ 2604 w 2731"/>
                <a:gd name="T85" fmla="*/ 396 h 464"/>
                <a:gd name="T86" fmla="*/ 2630 w 2731"/>
                <a:gd name="T87" fmla="*/ 382 h 464"/>
                <a:gd name="T88" fmla="*/ 2673 w 2731"/>
                <a:gd name="T89" fmla="*/ 345 h 464"/>
                <a:gd name="T90" fmla="*/ 2717 w 2731"/>
                <a:gd name="T91" fmla="*/ 276 h 464"/>
                <a:gd name="T92" fmla="*/ 2728 w 2731"/>
                <a:gd name="T93" fmla="*/ 235 h 464"/>
                <a:gd name="T94" fmla="*/ 2719 w 2731"/>
                <a:gd name="T95" fmla="*/ 218 h 464"/>
                <a:gd name="T96" fmla="*/ 2714 w 2731"/>
                <a:gd name="T97" fmla="*/ 207 h 464"/>
                <a:gd name="T98" fmla="*/ 2713 w 2731"/>
                <a:gd name="T99" fmla="*/ 194 h 464"/>
                <a:gd name="T100" fmla="*/ 2704 w 2731"/>
                <a:gd name="T101" fmla="*/ 176 h 464"/>
                <a:gd name="T102" fmla="*/ 2689 w 2731"/>
                <a:gd name="T103" fmla="*/ 145 h 464"/>
                <a:gd name="T104" fmla="*/ 2671 w 2731"/>
                <a:gd name="T105" fmla="*/ 107 h 464"/>
                <a:gd name="T106" fmla="*/ 2663 w 2731"/>
                <a:gd name="T107" fmla="*/ 78 h 464"/>
                <a:gd name="T108" fmla="*/ 2648 w 2731"/>
                <a:gd name="T109" fmla="*/ 61 h 464"/>
                <a:gd name="T110" fmla="*/ 2642 w 2731"/>
                <a:gd name="T111" fmla="*/ 55 h 464"/>
                <a:gd name="T112" fmla="*/ 2639 w 2731"/>
                <a:gd name="T113" fmla="*/ 51 h 464"/>
                <a:gd name="T114" fmla="*/ 2630 w 2731"/>
                <a:gd name="T115" fmla="*/ 42 h 464"/>
                <a:gd name="T116" fmla="*/ 2620 w 2731"/>
                <a:gd name="T117" fmla="*/ 29 h 464"/>
                <a:gd name="T118" fmla="*/ 2586 w 2731"/>
                <a:gd name="T119" fmla="*/ 10 h 464"/>
                <a:gd name="T120" fmla="*/ 2565 w 2731"/>
                <a:gd name="T121" fmla="*/ 0 h 4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31"/>
                <a:gd name="T184" fmla="*/ 0 h 464"/>
                <a:gd name="T185" fmla="*/ 2731 w 2731"/>
                <a:gd name="T186" fmla="*/ 464 h 4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31" h="464">
                  <a:moveTo>
                    <a:pt x="184" y="21"/>
                  </a:moveTo>
                  <a:lnTo>
                    <a:pt x="184" y="21"/>
                  </a:lnTo>
                  <a:lnTo>
                    <a:pt x="183" y="21"/>
                  </a:lnTo>
                  <a:lnTo>
                    <a:pt x="182" y="22"/>
                  </a:lnTo>
                  <a:lnTo>
                    <a:pt x="181" y="22"/>
                  </a:lnTo>
                  <a:lnTo>
                    <a:pt x="180" y="22"/>
                  </a:lnTo>
                  <a:lnTo>
                    <a:pt x="178" y="23"/>
                  </a:lnTo>
                  <a:lnTo>
                    <a:pt x="175" y="23"/>
                  </a:lnTo>
                  <a:lnTo>
                    <a:pt x="173" y="24"/>
                  </a:lnTo>
                  <a:lnTo>
                    <a:pt x="170" y="25"/>
                  </a:lnTo>
                  <a:lnTo>
                    <a:pt x="168" y="26"/>
                  </a:lnTo>
                  <a:lnTo>
                    <a:pt x="166" y="27"/>
                  </a:lnTo>
                  <a:lnTo>
                    <a:pt x="164" y="28"/>
                  </a:lnTo>
                  <a:lnTo>
                    <a:pt x="162" y="28"/>
                  </a:lnTo>
                  <a:lnTo>
                    <a:pt x="161" y="29"/>
                  </a:lnTo>
                  <a:lnTo>
                    <a:pt x="160" y="30"/>
                  </a:lnTo>
                  <a:lnTo>
                    <a:pt x="159" y="31"/>
                  </a:lnTo>
                  <a:lnTo>
                    <a:pt x="158" y="32"/>
                  </a:lnTo>
                  <a:lnTo>
                    <a:pt x="157" y="33"/>
                  </a:lnTo>
                  <a:lnTo>
                    <a:pt x="155" y="34"/>
                  </a:lnTo>
                  <a:lnTo>
                    <a:pt x="154" y="36"/>
                  </a:lnTo>
                  <a:lnTo>
                    <a:pt x="152" y="37"/>
                  </a:lnTo>
                  <a:lnTo>
                    <a:pt x="150" y="38"/>
                  </a:lnTo>
                  <a:lnTo>
                    <a:pt x="147" y="40"/>
                  </a:lnTo>
                  <a:lnTo>
                    <a:pt x="144" y="42"/>
                  </a:lnTo>
                  <a:lnTo>
                    <a:pt x="142" y="43"/>
                  </a:lnTo>
                  <a:lnTo>
                    <a:pt x="138" y="47"/>
                  </a:lnTo>
                  <a:lnTo>
                    <a:pt x="131" y="53"/>
                  </a:lnTo>
                  <a:lnTo>
                    <a:pt x="123" y="62"/>
                  </a:lnTo>
                  <a:lnTo>
                    <a:pt x="113" y="72"/>
                  </a:lnTo>
                  <a:lnTo>
                    <a:pt x="100" y="85"/>
                  </a:lnTo>
                  <a:lnTo>
                    <a:pt x="86" y="100"/>
                  </a:lnTo>
                  <a:lnTo>
                    <a:pt x="70" y="118"/>
                  </a:lnTo>
                  <a:lnTo>
                    <a:pt x="55" y="135"/>
                  </a:lnTo>
                  <a:lnTo>
                    <a:pt x="41" y="150"/>
                  </a:lnTo>
                  <a:lnTo>
                    <a:pt x="30" y="163"/>
                  </a:lnTo>
                  <a:lnTo>
                    <a:pt x="21" y="173"/>
                  </a:lnTo>
                  <a:lnTo>
                    <a:pt x="14" y="182"/>
                  </a:lnTo>
                  <a:lnTo>
                    <a:pt x="10" y="188"/>
                  </a:lnTo>
                  <a:lnTo>
                    <a:pt x="8" y="192"/>
                  </a:lnTo>
                  <a:lnTo>
                    <a:pt x="8" y="194"/>
                  </a:lnTo>
                  <a:lnTo>
                    <a:pt x="8" y="195"/>
                  </a:lnTo>
                  <a:lnTo>
                    <a:pt x="8" y="197"/>
                  </a:lnTo>
                  <a:lnTo>
                    <a:pt x="7" y="198"/>
                  </a:lnTo>
                  <a:lnTo>
                    <a:pt x="7" y="200"/>
                  </a:lnTo>
                  <a:lnTo>
                    <a:pt x="6" y="201"/>
                  </a:lnTo>
                  <a:lnTo>
                    <a:pt x="5" y="202"/>
                  </a:lnTo>
                  <a:lnTo>
                    <a:pt x="4" y="203"/>
                  </a:lnTo>
                  <a:lnTo>
                    <a:pt x="4" y="204"/>
                  </a:lnTo>
                  <a:lnTo>
                    <a:pt x="3" y="205"/>
                  </a:lnTo>
                  <a:lnTo>
                    <a:pt x="2" y="206"/>
                  </a:lnTo>
                  <a:lnTo>
                    <a:pt x="1" y="207"/>
                  </a:lnTo>
                  <a:lnTo>
                    <a:pt x="1" y="208"/>
                  </a:lnTo>
                  <a:lnTo>
                    <a:pt x="0" y="209"/>
                  </a:lnTo>
                  <a:lnTo>
                    <a:pt x="0" y="211"/>
                  </a:lnTo>
                  <a:lnTo>
                    <a:pt x="0" y="212"/>
                  </a:lnTo>
                  <a:lnTo>
                    <a:pt x="0" y="214"/>
                  </a:lnTo>
                  <a:lnTo>
                    <a:pt x="0" y="216"/>
                  </a:lnTo>
                  <a:lnTo>
                    <a:pt x="0" y="218"/>
                  </a:lnTo>
                  <a:lnTo>
                    <a:pt x="0" y="221"/>
                  </a:lnTo>
                  <a:lnTo>
                    <a:pt x="0" y="224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0" y="237"/>
                  </a:lnTo>
                  <a:lnTo>
                    <a:pt x="0" y="242"/>
                  </a:lnTo>
                  <a:lnTo>
                    <a:pt x="0" y="247"/>
                  </a:lnTo>
                  <a:lnTo>
                    <a:pt x="0" y="253"/>
                  </a:lnTo>
                  <a:lnTo>
                    <a:pt x="0" y="259"/>
                  </a:lnTo>
                  <a:lnTo>
                    <a:pt x="0" y="266"/>
                  </a:lnTo>
                  <a:lnTo>
                    <a:pt x="0" y="273"/>
                  </a:lnTo>
                  <a:lnTo>
                    <a:pt x="0" y="280"/>
                  </a:lnTo>
                  <a:lnTo>
                    <a:pt x="0" y="288"/>
                  </a:lnTo>
                  <a:lnTo>
                    <a:pt x="0" y="297"/>
                  </a:lnTo>
                  <a:lnTo>
                    <a:pt x="0" y="306"/>
                  </a:lnTo>
                  <a:lnTo>
                    <a:pt x="0" y="313"/>
                  </a:lnTo>
                  <a:lnTo>
                    <a:pt x="0" y="320"/>
                  </a:lnTo>
                  <a:lnTo>
                    <a:pt x="1" y="326"/>
                  </a:lnTo>
                  <a:lnTo>
                    <a:pt x="1" y="331"/>
                  </a:lnTo>
                  <a:lnTo>
                    <a:pt x="2" y="334"/>
                  </a:lnTo>
                  <a:lnTo>
                    <a:pt x="3" y="337"/>
                  </a:lnTo>
                  <a:lnTo>
                    <a:pt x="4" y="339"/>
                  </a:lnTo>
                  <a:lnTo>
                    <a:pt x="4" y="340"/>
                  </a:lnTo>
                  <a:lnTo>
                    <a:pt x="6" y="342"/>
                  </a:lnTo>
                  <a:lnTo>
                    <a:pt x="7" y="344"/>
                  </a:lnTo>
                  <a:lnTo>
                    <a:pt x="9" y="346"/>
                  </a:lnTo>
                  <a:lnTo>
                    <a:pt x="10" y="348"/>
                  </a:lnTo>
                  <a:lnTo>
                    <a:pt x="13" y="351"/>
                  </a:lnTo>
                  <a:lnTo>
                    <a:pt x="15" y="353"/>
                  </a:lnTo>
                  <a:lnTo>
                    <a:pt x="18" y="356"/>
                  </a:lnTo>
                  <a:lnTo>
                    <a:pt x="20" y="358"/>
                  </a:lnTo>
                  <a:lnTo>
                    <a:pt x="23" y="361"/>
                  </a:lnTo>
                  <a:lnTo>
                    <a:pt x="26" y="364"/>
                  </a:lnTo>
                  <a:lnTo>
                    <a:pt x="28" y="367"/>
                  </a:lnTo>
                  <a:lnTo>
                    <a:pt x="31" y="370"/>
                  </a:lnTo>
                  <a:lnTo>
                    <a:pt x="34" y="373"/>
                  </a:lnTo>
                  <a:lnTo>
                    <a:pt x="36" y="377"/>
                  </a:lnTo>
                  <a:lnTo>
                    <a:pt x="39" y="380"/>
                  </a:lnTo>
                  <a:lnTo>
                    <a:pt x="42" y="384"/>
                  </a:lnTo>
                  <a:lnTo>
                    <a:pt x="44" y="386"/>
                  </a:lnTo>
                  <a:lnTo>
                    <a:pt x="47" y="389"/>
                  </a:lnTo>
                  <a:lnTo>
                    <a:pt x="50" y="391"/>
                  </a:lnTo>
                  <a:lnTo>
                    <a:pt x="52" y="392"/>
                  </a:lnTo>
                  <a:lnTo>
                    <a:pt x="55" y="393"/>
                  </a:lnTo>
                  <a:lnTo>
                    <a:pt x="57" y="393"/>
                  </a:lnTo>
                  <a:lnTo>
                    <a:pt x="60" y="393"/>
                  </a:lnTo>
                  <a:lnTo>
                    <a:pt x="63" y="393"/>
                  </a:lnTo>
                  <a:lnTo>
                    <a:pt x="66" y="394"/>
                  </a:lnTo>
                  <a:lnTo>
                    <a:pt x="72" y="394"/>
                  </a:lnTo>
                  <a:lnTo>
                    <a:pt x="77" y="395"/>
                  </a:lnTo>
                  <a:lnTo>
                    <a:pt x="84" y="396"/>
                  </a:lnTo>
                  <a:lnTo>
                    <a:pt x="93" y="398"/>
                  </a:lnTo>
                  <a:lnTo>
                    <a:pt x="102" y="399"/>
                  </a:lnTo>
                  <a:lnTo>
                    <a:pt x="113" y="401"/>
                  </a:lnTo>
                  <a:lnTo>
                    <a:pt x="123" y="403"/>
                  </a:lnTo>
                  <a:lnTo>
                    <a:pt x="136" y="404"/>
                  </a:lnTo>
                  <a:lnTo>
                    <a:pt x="152" y="407"/>
                  </a:lnTo>
                  <a:lnTo>
                    <a:pt x="169" y="410"/>
                  </a:lnTo>
                  <a:lnTo>
                    <a:pt x="188" y="413"/>
                  </a:lnTo>
                  <a:lnTo>
                    <a:pt x="210" y="417"/>
                  </a:lnTo>
                  <a:lnTo>
                    <a:pt x="234" y="421"/>
                  </a:lnTo>
                  <a:lnTo>
                    <a:pt x="261" y="425"/>
                  </a:lnTo>
                  <a:lnTo>
                    <a:pt x="287" y="429"/>
                  </a:lnTo>
                  <a:lnTo>
                    <a:pt x="310" y="433"/>
                  </a:lnTo>
                  <a:lnTo>
                    <a:pt x="329" y="436"/>
                  </a:lnTo>
                  <a:lnTo>
                    <a:pt x="344" y="438"/>
                  </a:lnTo>
                  <a:lnTo>
                    <a:pt x="356" y="440"/>
                  </a:lnTo>
                  <a:lnTo>
                    <a:pt x="363" y="441"/>
                  </a:lnTo>
                  <a:lnTo>
                    <a:pt x="367" y="442"/>
                  </a:lnTo>
                  <a:lnTo>
                    <a:pt x="368" y="442"/>
                  </a:lnTo>
                  <a:lnTo>
                    <a:pt x="369" y="442"/>
                  </a:lnTo>
                  <a:lnTo>
                    <a:pt x="371" y="442"/>
                  </a:lnTo>
                  <a:lnTo>
                    <a:pt x="374" y="442"/>
                  </a:lnTo>
                  <a:lnTo>
                    <a:pt x="378" y="442"/>
                  </a:lnTo>
                  <a:lnTo>
                    <a:pt x="382" y="442"/>
                  </a:lnTo>
                  <a:lnTo>
                    <a:pt x="388" y="442"/>
                  </a:lnTo>
                  <a:lnTo>
                    <a:pt x="393" y="442"/>
                  </a:lnTo>
                  <a:lnTo>
                    <a:pt x="399" y="442"/>
                  </a:lnTo>
                  <a:lnTo>
                    <a:pt x="405" y="442"/>
                  </a:lnTo>
                  <a:lnTo>
                    <a:pt x="412" y="442"/>
                  </a:lnTo>
                  <a:lnTo>
                    <a:pt x="420" y="442"/>
                  </a:lnTo>
                  <a:lnTo>
                    <a:pt x="429" y="442"/>
                  </a:lnTo>
                  <a:lnTo>
                    <a:pt x="438" y="442"/>
                  </a:lnTo>
                  <a:lnTo>
                    <a:pt x="448" y="442"/>
                  </a:lnTo>
                  <a:lnTo>
                    <a:pt x="457" y="442"/>
                  </a:lnTo>
                  <a:lnTo>
                    <a:pt x="473" y="442"/>
                  </a:lnTo>
                  <a:lnTo>
                    <a:pt x="495" y="442"/>
                  </a:lnTo>
                  <a:lnTo>
                    <a:pt x="523" y="442"/>
                  </a:lnTo>
                  <a:lnTo>
                    <a:pt x="556" y="442"/>
                  </a:lnTo>
                  <a:lnTo>
                    <a:pt x="596" y="442"/>
                  </a:lnTo>
                  <a:lnTo>
                    <a:pt x="642" y="442"/>
                  </a:lnTo>
                  <a:lnTo>
                    <a:pt x="694" y="442"/>
                  </a:lnTo>
                  <a:lnTo>
                    <a:pt x="746" y="442"/>
                  </a:lnTo>
                  <a:lnTo>
                    <a:pt x="791" y="442"/>
                  </a:lnTo>
                  <a:lnTo>
                    <a:pt x="829" y="442"/>
                  </a:lnTo>
                  <a:lnTo>
                    <a:pt x="860" y="442"/>
                  </a:lnTo>
                  <a:lnTo>
                    <a:pt x="884" y="442"/>
                  </a:lnTo>
                  <a:lnTo>
                    <a:pt x="900" y="442"/>
                  </a:lnTo>
                  <a:lnTo>
                    <a:pt x="910" y="442"/>
                  </a:lnTo>
                  <a:lnTo>
                    <a:pt x="913" y="442"/>
                  </a:lnTo>
                  <a:lnTo>
                    <a:pt x="915" y="442"/>
                  </a:lnTo>
                  <a:lnTo>
                    <a:pt x="921" y="442"/>
                  </a:lnTo>
                  <a:lnTo>
                    <a:pt x="930" y="443"/>
                  </a:lnTo>
                  <a:lnTo>
                    <a:pt x="943" y="444"/>
                  </a:lnTo>
                  <a:lnTo>
                    <a:pt x="958" y="445"/>
                  </a:lnTo>
                  <a:lnTo>
                    <a:pt x="978" y="446"/>
                  </a:lnTo>
                  <a:lnTo>
                    <a:pt x="1000" y="448"/>
                  </a:lnTo>
                  <a:lnTo>
                    <a:pt x="1026" y="449"/>
                  </a:lnTo>
                  <a:lnTo>
                    <a:pt x="1051" y="451"/>
                  </a:lnTo>
                  <a:lnTo>
                    <a:pt x="1078" y="452"/>
                  </a:lnTo>
                  <a:lnTo>
                    <a:pt x="1106" y="454"/>
                  </a:lnTo>
                  <a:lnTo>
                    <a:pt x="1134" y="455"/>
                  </a:lnTo>
                  <a:lnTo>
                    <a:pt x="1164" y="456"/>
                  </a:lnTo>
                  <a:lnTo>
                    <a:pt x="1196" y="456"/>
                  </a:lnTo>
                  <a:lnTo>
                    <a:pt x="1228" y="457"/>
                  </a:lnTo>
                  <a:lnTo>
                    <a:pt x="1262" y="457"/>
                  </a:lnTo>
                  <a:lnTo>
                    <a:pt x="1295" y="457"/>
                  </a:lnTo>
                  <a:lnTo>
                    <a:pt x="1327" y="457"/>
                  </a:lnTo>
                  <a:lnTo>
                    <a:pt x="1357" y="457"/>
                  </a:lnTo>
                  <a:lnTo>
                    <a:pt x="1386" y="457"/>
                  </a:lnTo>
                  <a:lnTo>
                    <a:pt x="1414" y="457"/>
                  </a:lnTo>
                  <a:lnTo>
                    <a:pt x="1440" y="457"/>
                  </a:lnTo>
                  <a:lnTo>
                    <a:pt x="1464" y="457"/>
                  </a:lnTo>
                  <a:lnTo>
                    <a:pt x="1487" y="457"/>
                  </a:lnTo>
                  <a:lnTo>
                    <a:pt x="1510" y="457"/>
                  </a:lnTo>
                  <a:lnTo>
                    <a:pt x="1533" y="457"/>
                  </a:lnTo>
                  <a:lnTo>
                    <a:pt x="1556" y="457"/>
                  </a:lnTo>
                  <a:lnTo>
                    <a:pt x="1579" y="457"/>
                  </a:lnTo>
                  <a:lnTo>
                    <a:pt x="1602" y="457"/>
                  </a:lnTo>
                  <a:lnTo>
                    <a:pt x="1624" y="457"/>
                  </a:lnTo>
                  <a:lnTo>
                    <a:pt x="1648" y="457"/>
                  </a:lnTo>
                  <a:lnTo>
                    <a:pt x="1670" y="457"/>
                  </a:lnTo>
                  <a:lnTo>
                    <a:pt x="1693" y="457"/>
                  </a:lnTo>
                  <a:lnTo>
                    <a:pt x="1716" y="457"/>
                  </a:lnTo>
                  <a:lnTo>
                    <a:pt x="1738" y="457"/>
                  </a:lnTo>
                  <a:lnTo>
                    <a:pt x="1760" y="457"/>
                  </a:lnTo>
                  <a:lnTo>
                    <a:pt x="1781" y="458"/>
                  </a:lnTo>
                  <a:lnTo>
                    <a:pt x="1802" y="458"/>
                  </a:lnTo>
                  <a:lnTo>
                    <a:pt x="1823" y="459"/>
                  </a:lnTo>
                  <a:lnTo>
                    <a:pt x="1843" y="460"/>
                  </a:lnTo>
                  <a:lnTo>
                    <a:pt x="1863" y="460"/>
                  </a:lnTo>
                  <a:lnTo>
                    <a:pt x="1881" y="461"/>
                  </a:lnTo>
                  <a:lnTo>
                    <a:pt x="1897" y="462"/>
                  </a:lnTo>
                  <a:lnTo>
                    <a:pt x="1911" y="462"/>
                  </a:lnTo>
                  <a:lnTo>
                    <a:pt x="1922" y="463"/>
                  </a:lnTo>
                  <a:lnTo>
                    <a:pt x="1931" y="463"/>
                  </a:lnTo>
                  <a:lnTo>
                    <a:pt x="1937" y="463"/>
                  </a:lnTo>
                  <a:lnTo>
                    <a:pt x="1942" y="463"/>
                  </a:lnTo>
                  <a:lnTo>
                    <a:pt x="1946" y="463"/>
                  </a:lnTo>
                  <a:lnTo>
                    <a:pt x="1959" y="462"/>
                  </a:lnTo>
                  <a:lnTo>
                    <a:pt x="1981" y="461"/>
                  </a:lnTo>
                  <a:lnTo>
                    <a:pt x="2012" y="459"/>
                  </a:lnTo>
                  <a:lnTo>
                    <a:pt x="2052" y="457"/>
                  </a:lnTo>
                  <a:lnTo>
                    <a:pt x="2100" y="454"/>
                  </a:lnTo>
                  <a:lnTo>
                    <a:pt x="2158" y="450"/>
                  </a:lnTo>
                  <a:lnTo>
                    <a:pt x="2224" y="446"/>
                  </a:lnTo>
                  <a:lnTo>
                    <a:pt x="2290" y="442"/>
                  </a:lnTo>
                  <a:lnTo>
                    <a:pt x="2347" y="438"/>
                  </a:lnTo>
                  <a:lnTo>
                    <a:pt x="2396" y="434"/>
                  </a:lnTo>
                  <a:lnTo>
                    <a:pt x="2436" y="432"/>
                  </a:lnTo>
                  <a:lnTo>
                    <a:pt x="2467" y="429"/>
                  </a:lnTo>
                  <a:lnTo>
                    <a:pt x="2490" y="427"/>
                  </a:lnTo>
                  <a:lnTo>
                    <a:pt x="2504" y="426"/>
                  </a:lnTo>
                  <a:lnTo>
                    <a:pt x="2509" y="425"/>
                  </a:lnTo>
                  <a:lnTo>
                    <a:pt x="2514" y="424"/>
                  </a:lnTo>
                  <a:lnTo>
                    <a:pt x="2519" y="423"/>
                  </a:lnTo>
                  <a:lnTo>
                    <a:pt x="2524" y="422"/>
                  </a:lnTo>
                  <a:lnTo>
                    <a:pt x="2528" y="422"/>
                  </a:lnTo>
                  <a:lnTo>
                    <a:pt x="2532" y="421"/>
                  </a:lnTo>
                  <a:lnTo>
                    <a:pt x="2535" y="420"/>
                  </a:lnTo>
                  <a:lnTo>
                    <a:pt x="2538" y="419"/>
                  </a:lnTo>
                  <a:lnTo>
                    <a:pt x="2541" y="418"/>
                  </a:lnTo>
                  <a:lnTo>
                    <a:pt x="2543" y="417"/>
                  </a:lnTo>
                  <a:lnTo>
                    <a:pt x="2546" y="416"/>
                  </a:lnTo>
                  <a:lnTo>
                    <a:pt x="2548" y="416"/>
                  </a:lnTo>
                  <a:lnTo>
                    <a:pt x="2549" y="415"/>
                  </a:lnTo>
                  <a:lnTo>
                    <a:pt x="2550" y="415"/>
                  </a:lnTo>
                  <a:lnTo>
                    <a:pt x="2551" y="415"/>
                  </a:lnTo>
                  <a:lnTo>
                    <a:pt x="2552" y="414"/>
                  </a:lnTo>
                  <a:lnTo>
                    <a:pt x="2553" y="414"/>
                  </a:lnTo>
                  <a:lnTo>
                    <a:pt x="2554" y="414"/>
                  </a:lnTo>
                  <a:lnTo>
                    <a:pt x="2555" y="413"/>
                  </a:lnTo>
                  <a:lnTo>
                    <a:pt x="2556" y="412"/>
                  </a:lnTo>
                  <a:lnTo>
                    <a:pt x="2558" y="411"/>
                  </a:lnTo>
                  <a:lnTo>
                    <a:pt x="2560" y="410"/>
                  </a:lnTo>
                  <a:lnTo>
                    <a:pt x="2562" y="410"/>
                  </a:lnTo>
                  <a:lnTo>
                    <a:pt x="2564" y="409"/>
                  </a:lnTo>
                  <a:lnTo>
                    <a:pt x="2567" y="408"/>
                  </a:lnTo>
                  <a:lnTo>
                    <a:pt x="2570" y="407"/>
                  </a:lnTo>
                  <a:lnTo>
                    <a:pt x="2573" y="406"/>
                  </a:lnTo>
                  <a:lnTo>
                    <a:pt x="2576" y="405"/>
                  </a:lnTo>
                  <a:lnTo>
                    <a:pt x="2580" y="404"/>
                  </a:lnTo>
                  <a:lnTo>
                    <a:pt x="2583" y="404"/>
                  </a:lnTo>
                  <a:lnTo>
                    <a:pt x="2586" y="403"/>
                  </a:lnTo>
                  <a:lnTo>
                    <a:pt x="2590" y="402"/>
                  </a:lnTo>
                  <a:lnTo>
                    <a:pt x="2594" y="400"/>
                  </a:lnTo>
                  <a:lnTo>
                    <a:pt x="2597" y="399"/>
                  </a:lnTo>
                  <a:lnTo>
                    <a:pt x="2600" y="398"/>
                  </a:lnTo>
                  <a:lnTo>
                    <a:pt x="2604" y="396"/>
                  </a:lnTo>
                  <a:lnTo>
                    <a:pt x="2608" y="394"/>
                  </a:lnTo>
                  <a:lnTo>
                    <a:pt x="2611" y="392"/>
                  </a:lnTo>
                  <a:lnTo>
                    <a:pt x="2615" y="390"/>
                  </a:lnTo>
                  <a:lnTo>
                    <a:pt x="2620" y="388"/>
                  </a:lnTo>
                  <a:lnTo>
                    <a:pt x="2624" y="385"/>
                  </a:lnTo>
                  <a:lnTo>
                    <a:pt x="2630" y="382"/>
                  </a:lnTo>
                  <a:lnTo>
                    <a:pt x="2635" y="378"/>
                  </a:lnTo>
                  <a:lnTo>
                    <a:pt x="2641" y="374"/>
                  </a:lnTo>
                  <a:lnTo>
                    <a:pt x="2647" y="370"/>
                  </a:lnTo>
                  <a:lnTo>
                    <a:pt x="2653" y="366"/>
                  </a:lnTo>
                  <a:lnTo>
                    <a:pt x="2660" y="360"/>
                  </a:lnTo>
                  <a:lnTo>
                    <a:pt x="2666" y="353"/>
                  </a:lnTo>
                  <a:lnTo>
                    <a:pt x="2673" y="345"/>
                  </a:lnTo>
                  <a:lnTo>
                    <a:pt x="2680" y="336"/>
                  </a:lnTo>
                  <a:lnTo>
                    <a:pt x="2687" y="325"/>
                  </a:lnTo>
                  <a:lnTo>
                    <a:pt x="2695" y="314"/>
                  </a:lnTo>
                  <a:lnTo>
                    <a:pt x="2703" y="301"/>
                  </a:lnTo>
                  <a:lnTo>
                    <a:pt x="2711" y="288"/>
                  </a:lnTo>
                  <a:lnTo>
                    <a:pt x="2717" y="276"/>
                  </a:lnTo>
                  <a:lnTo>
                    <a:pt x="2722" y="266"/>
                  </a:lnTo>
                  <a:lnTo>
                    <a:pt x="2726" y="257"/>
                  </a:lnTo>
                  <a:lnTo>
                    <a:pt x="2728" y="250"/>
                  </a:lnTo>
                  <a:lnTo>
                    <a:pt x="2730" y="243"/>
                  </a:lnTo>
                  <a:lnTo>
                    <a:pt x="2729" y="238"/>
                  </a:lnTo>
                  <a:lnTo>
                    <a:pt x="2728" y="235"/>
                  </a:lnTo>
                  <a:lnTo>
                    <a:pt x="2726" y="232"/>
                  </a:lnTo>
                  <a:lnTo>
                    <a:pt x="2724" y="228"/>
                  </a:lnTo>
                  <a:lnTo>
                    <a:pt x="2723" y="225"/>
                  </a:lnTo>
                  <a:lnTo>
                    <a:pt x="2721" y="223"/>
                  </a:lnTo>
                  <a:lnTo>
                    <a:pt x="2720" y="220"/>
                  </a:lnTo>
                  <a:lnTo>
                    <a:pt x="2719" y="218"/>
                  </a:lnTo>
                  <a:lnTo>
                    <a:pt x="2718" y="216"/>
                  </a:lnTo>
                  <a:lnTo>
                    <a:pt x="2717" y="214"/>
                  </a:lnTo>
                  <a:lnTo>
                    <a:pt x="2716" y="212"/>
                  </a:lnTo>
                  <a:lnTo>
                    <a:pt x="2715" y="211"/>
                  </a:lnTo>
                  <a:lnTo>
                    <a:pt x="2715" y="209"/>
                  </a:lnTo>
                  <a:lnTo>
                    <a:pt x="2714" y="207"/>
                  </a:lnTo>
                  <a:lnTo>
                    <a:pt x="2714" y="206"/>
                  </a:lnTo>
                  <a:lnTo>
                    <a:pt x="2714" y="204"/>
                  </a:lnTo>
                  <a:lnTo>
                    <a:pt x="2713" y="202"/>
                  </a:lnTo>
                  <a:lnTo>
                    <a:pt x="2713" y="200"/>
                  </a:lnTo>
                  <a:lnTo>
                    <a:pt x="2713" y="199"/>
                  </a:lnTo>
                  <a:lnTo>
                    <a:pt x="2713" y="197"/>
                  </a:lnTo>
                  <a:lnTo>
                    <a:pt x="2713" y="194"/>
                  </a:lnTo>
                  <a:lnTo>
                    <a:pt x="2712" y="192"/>
                  </a:lnTo>
                  <a:lnTo>
                    <a:pt x="2711" y="190"/>
                  </a:lnTo>
                  <a:lnTo>
                    <a:pt x="2710" y="186"/>
                  </a:lnTo>
                  <a:lnTo>
                    <a:pt x="2708" y="183"/>
                  </a:lnTo>
                  <a:lnTo>
                    <a:pt x="2706" y="180"/>
                  </a:lnTo>
                  <a:lnTo>
                    <a:pt x="2704" y="176"/>
                  </a:lnTo>
                  <a:lnTo>
                    <a:pt x="2702" y="172"/>
                  </a:lnTo>
                  <a:lnTo>
                    <a:pt x="2700" y="168"/>
                  </a:lnTo>
                  <a:lnTo>
                    <a:pt x="2698" y="163"/>
                  </a:lnTo>
                  <a:lnTo>
                    <a:pt x="2695" y="158"/>
                  </a:lnTo>
                  <a:lnTo>
                    <a:pt x="2692" y="152"/>
                  </a:lnTo>
                  <a:lnTo>
                    <a:pt x="2689" y="145"/>
                  </a:lnTo>
                  <a:lnTo>
                    <a:pt x="2685" y="138"/>
                  </a:lnTo>
                  <a:lnTo>
                    <a:pt x="2682" y="131"/>
                  </a:lnTo>
                  <a:lnTo>
                    <a:pt x="2678" y="125"/>
                  </a:lnTo>
                  <a:lnTo>
                    <a:pt x="2676" y="118"/>
                  </a:lnTo>
                  <a:lnTo>
                    <a:pt x="2673" y="113"/>
                  </a:lnTo>
                  <a:lnTo>
                    <a:pt x="2671" y="107"/>
                  </a:lnTo>
                  <a:lnTo>
                    <a:pt x="2670" y="102"/>
                  </a:lnTo>
                  <a:lnTo>
                    <a:pt x="2668" y="98"/>
                  </a:lnTo>
                  <a:lnTo>
                    <a:pt x="2668" y="93"/>
                  </a:lnTo>
                  <a:lnTo>
                    <a:pt x="2667" y="89"/>
                  </a:lnTo>
                  <a:lnTo>
                    <a:pt x="2666" y="85"/>
                  </a:lnTo>
                  <a:lnTo>
                    <a:pt x="2664" y="81"/>
                  </a:lnTo>
                  <a:lnTo>
                    <a:pt x="2663" y="78"/>
                  </a:lnTo>
                  <a:lnTo>
                    <a:pt x="2661" y="74"/>
                  </a:lnTo>
                  <a:lnTo>
                    <a:pt x="2658" y="71"/>
                  </a:lnTo>
                  <a:lnTo>
                    <a:pt x="2656" y="68"/>
                  </a:lnTo>
                  <a:lnTo>
                    <a:pt x="2654" y="66"/>
                  </a:lnTo>
                  <a:lnTo>
                    <a:pt x="2651" y="63"/>
                  </a:lnTo>
                  <a:lnTo>
                    <a:pt x="2648" y="61"/>
                  </a:lnTo>
                  <a:lnTo>
                    <a:pt x="2646" y="59"/>
                  </a:lnTo>
                  <a:lnTo>
                    <a:pt x="2645" y="57"/>
                  </a:lnTo>
                  <a:lnTo>
                    <a:pt x="2644" y="56"/>
                  </a:lnTo>
                  <a:lnTo>
                    <a:pt x="2643" y="55"/>
                  </a:lnTo>
                  <a:lnTo>
                    <a:pt x="2642" y="55"/>
                  </a:lnTo>
                  <a:lnTo>
                    <a:pt x="2642" y="54"/>
                  </a:lnTo>
                  <a:lnTo>
                    <a:pt x="2641" y="53"/>
                  </a:lnTo>
                  <a:lnTo>
                    <a:pt x="2640" y="52"/>
                  </a:lnTo>
                  <a:lnTo>
                    <a:pt x="2639" y="51"/>
                  </a:lnTo>
                  <a:lnTo>
                    <a:pt x="2638" y="50"/>
                  </a:lnTo>
                  <a:lnTo>
                    <a:pt x="2636" y="48"/>
                  </a:lnTo>
                  <a:lnTo>
                    <a:pt x="2634" y="47"/>
                  </a:lnTo>
                  <a:lnTo>
                    <a:pt x="2632" y="45"/>
                  </a:lnTo>
                  <a:lnTo>
                    <a:pt x="2631" y="43"/>
                  </a:lnTo>
                  <a:lnTo>
                    <a:pt x="2630" y="42"/>
                  </a:lnTo>
                  <a:lnTo>
                    <a:pt x="2628" y="40"/>
                  </a:lnTo>
                  <a:lnTo>
                    <a:pt x="2627" y="38"/>
                  </a:lnTo>
                  <a:lnTo>
                    <a:pt x="2626" y="36"/>
                  </a:lnTo>
                  <a:lnTo>
                    <a:pt x="2625" y="34"/>
                  </a:lnTo>
                  <a:lnTo>
                    <a:pt x="2624" y="33"/>
                  </a:lnTo>
                  <a:lnTo>
                    <a:pt x="2623" y="31"/>
                  </a:lnTo>
                  <a:lnTo>
                    <a:pt x="2620" y="29"/>
                  </a:lnTo>
                  <a:lnTo>
                    <a:pt x="2616" y="26"/>
                  </a:lnTo>
                  <a:lnTo>
                    <a:pt x="2612" y="23"/>
                  </a:lnTo>
                  <a:lnTo>
                    <a:pt x="2607" y="20"/>
                  </a:lnTo>
                  <a:lnTo>
                    <a:pt x="2600" y="17"/>
                  </a:lnTo>
                  <a:lnTo>
                    <a:pt x="2594" y="14"/>
                  </a:lnTo>
                  <a:lnTo>
                    <a:pt x="2586" y="10"/>
                  </a:lnTo>
                  <a:lnTo>
                    <a:pt x="2580" y="7"/>
                  </a:lnTo>
                  <a:lnTo>
                    <a:pt x="2576" y="5"/>
                  </a:lnTo>
                  <a:lnTo>
                    <a:pt x="2572" y="3"/>
                  </a:lnTo>
                  <a:lnTo>
                    <a:pt x="2568" y="2"/>
                  </a:lnTo>
                  <a:lnTo>
                    <a:pt x="2566" y="1"/>
                  </a:lnTo>
                  <a:lnTo>
                    <a:pt x="2565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11" name="Freeform 67"/>
            <p:cNvSpPr>
              <a:spLocks/>
            </p:cNvSpPr>
            <p:nvPr/>
          </p:nvSpPr>
          <p:spPr bwMode="auto">
            <a:xfrm>
              <a:off x="1217" y="3764"/>
              <a:ext cx="26" cy="140"/>
            </a:xfrm>
            <a:custGeom>
              <a:avLst/>
              <a:gdLst>
                <a:gd name="T0" fmla="*/ 25 w 26"/>
                <a:gd name="T1" fmla="*/ 0 h 140"/>
                <a:gd name="T2" fmla="*/ 25 w 26"/>
                <a:gd name="T3" fmla="*/ 0 h 140"/>
                <a:gd name="T4" fmla="*/ 25 w 26"/>
                <a:gd name="T5" fmla="*/ 0 h 140"/>
                <a:gd name="T6" fmla="*/ 25 w 26"/>
                <a:gd name="T7" fmla="*/ 0 h 140"/>
                <a:gd name="T8" fmla="*/ 25 w 26"/>
                <a:gd name="T9" fmla="*/ 0 h 140"/>
                <a:gd name="T10" fmla="*/ 25 w 26"/>
                <a:gd name="T11" fmla="*/ 0 h 140"/>
                <a:gd name="T12" fmla="*/ 25 w 26"/>
                <a:gd name="T13" fmla="*/ 0 h 140"/>
                <a:gd name="T14" fmla="*/ 25 w 26"/>
                <a:gd name="T15" fmla="*/ 0 h 140"/>
                <a:gd name="T16" fmla="*/ 25 w 26"/>
                <a:gd name="T17" fmla="*/ 0 h 140"/>
                <a:gd name="T18" fmla="*/ 25 w 26"/>
                <a:gd name="T19" fmla="*/ 0 h 140"/>
                <a:gd name="T20" fmla="*/ 25 w 26"/>
                <a:gd name="T21" fmla="*/ 0 h 140"/>
                <a:gd name="T22" fmla="*/ 25 w 26"/>
                <a:gd name="T23" fmla="*/ 0 h 140"/>
                <a:gd name="T24" fmla="*/ 25 w 26"/>
                <a:gd name="T25" fmla="*/ 0 h 140"/>
                <a:gd name="T26" fmla="*/ 25 w 26"/>
                <a:gd name="T27" fmla="*/ 0 h 140"/>
                <a:gd name="T28" fmla="*/ 25 w 26"/>
                <a:gd name="T29" fmla="*/ 0 h 140"/>
                <a:gd name="T30" fmla="*/ 25 w 26"/>
                <a:gd name="T31" fmla="*/ 0 h 140"/>
                <a:gd name="T32" fmla="*/ 25 w 26"/>
                <a:gd name="T33" fmla="*/ 0 h 140"/>
                <a:gd name="T34" fmla="*/ 25 w 26"/>
                <a:gd name="T35" fmla="*/ 1 h 140"/>
                <a:gd name="T36" fmla="*/ 25 w 26"/>
                <a:gd name="T37" fmla="*/ 1 h 140"/>
                <a:gd name="T38" fmla="*/ 25 w 26"/>
                <a:gd name="T39" fmla="*/ 2 h 140"/>
                <a:gd name="T40" fmla="*/ 24 w 26"/>
                <a:gd name="T41" fmla="*/ 2 h 140"/>
                <a:gd name="T42" fmla="*/ 23 w 26"/>
                <a:gd name="T43" fmla="*/ 3 h 140"/>
                <a:gd name="T44" fmla="*/ 23 w 26"/>
                <a:gd name="T45" fmla="*/ 4 h 140"/>
                <a:gd name="T46" fmla="*/ 22 w 26"/>
                <a:gd name="T47" fmla="*/ 5 h 140"/>
                <a:gd name="T48" fmla="*/ 21 w 26"/>
                <a:gd name="T49" fmla="*/ 6 h 140"/>
                <a:gd name="T50" fmla="*/ 20 w 26"/>
                <a:gd name="T51" fmla="*/ 7 h 140"/>
                <a:gd name="T52" fmla="*/ 18 w 26"/>
                <a:gd name="T53" fmla="*/ 8 h 140"/>
                <a:gd name="T54" fmla="*/ 18 w 26"/>
                <a:gd name="T55" fmla="*/ 8 h 140"/>
                <a:gd name="T56" fmla="*/ 17 w 26"/>
                <a:gd name="T57" fmla="*/ 9 h 140"/>
                <a:gd name="T58" fmla="*/ 15 w 26"/>
                <a:gd name="T59" fmla="*/ 11 h 140"/>
                <a:gd name="T60" fmla="*/ 14 w 26"/>
                <a:gd name="T61" fmla="*/ 12 h 140"/>
                <a:gd name="T62" fmla="*/ 12 w 26"/>
                <a:gd name="T63" fmla="*/ 14 h 140"/>
                <a:gd name="T64" fmla="*/ 10 w 26"/>
                <a:gd name="T65" fmla="*/ 16 h 140"/>
                <a:gd name="T66" fmla="*/ 9 w 26"/>
                <a:gd name="T67" fmla="*/ 19 h 140"/>
                <a:gd name="T68" fmla="*/ 7 w 26"/>
                <a:gd name="T69" fmla="*/ 23 h 140"/>
                <a:gd name="T70" fmla="*/ 6 w 26"/>
                <a:gd name="T71" fmla="*/ 29 h 140"/>
                <a:gd name="T72" fmla="*/ 6 w 26"/>
                <a:gd name="T73" fmla="*/ 29 h 140"/>
                <a:gd name="T74" fmla="*/ 5 w 26"/>
                <a:gd name="T75" fmla="*/ 36 h 140"/>
                <a:gd name="T76" fmla="*/ 3 w 26"/>
                <a:gd name="T77" fmla="*/ 43 h 140"/>
                <a:gd name="T78" fmla="*/ 2 w 26"/>
                <a:gd name="T79" fmla="*/ 52 h 140"/>
                <a:gd name="T80" fmla="*/ 1 w 26"/>
                <a:gd name="T81" fmla="*/ 63 h 140"/>
                <a:gd name="T82" fmla="*/ 1 w 26"/>
                <a:gd name="T83" fmla="*/ 73 h 140"/>
                <a:gd name="T84" fmla="*/ 0 w 26"/>
                <a:gd name="T85" fmla="*/ 82 h 140"/>
                <a:gd name="T86" fmla="*/ 1 w 26"/>
                <a:gd name="T87" fmla="*/ 91 h 140"/>
                <a:gd name="T88" fmla="*/ 1 w 26"/>
                <a:gd name="T89" fmla="*/ 99 h 140"/>
                <a:gd name="T90" fmla="*/ 1 w 26"/>
                <a:gd name="T91" fmla="*/ 99 h 140"/>
                <a:gd name="T92" fmla="*/ 3 w 26"/>
                <a:gd name="T93" fmla="*/ 106 h 140"/>
                <a:gd name="T94" fmla="*/ 5 w 26"/>
                <a:gd name="T95" fmla="*/ 112 h 140"/>
                <a:gd name="T96" fmla="*/ 9 w 26"/>
                <a:gd name="T97" fmla="*/ 117 h 140"/>
                <a:gd name="T98" fmla="*/ 12 w 26"/>
                <a:gd name="T99" fmla="*/ 121 h 140"/>
                <a:gd name="T100" fmla="*/ 15 w 26"/>
                <a:gd name="T101" fmla="*/ 126 h 140"/>
                <a:gd name="T102" fmla="*/ 18 w 26"/>
                <a:gd name="T103" fmla="*/ 129 h 140"/>
                <a:gd name="T104" fmla="*/ 21 w 26"/>
                <a:gd name="T105" fmla="*/ 132 h 140"/>
                <a:gd name="T106" fmla="*/ 23 w 26"/>
                <a:gd name="T107" fmla="*/ 135 h 140"/>
                <a:gd name="T108" fmla="*/ 23 w 26"/>
                <a:gd name="T109" fmla="*/ 135 h 140"/>
                <a:gd name="T110" fmla="*/ 24 w 26"/>
                <a:gd name="T111" fmla="*/ 137 h 140"/>
                <a:gd name="T112" fmla="*/ 25 w 26"/>
                <a:gd name="T113" fmla="*/ 138 h 140"/>
                <a:gd name="T114" fmla="*/ 25 w 26"/>
                <a:gd name="T115" fmla="*/ 139 h 140"/>
                <a:gd name="T116" fmla="*/ 25 w 26"/>
                <a:gd name="T117" fmla="*/ 139 h 140"/>
                <a:gd name="T118" fmla="*/ 25 w 26"/>
                <a:gd name="T119" fmla="*/ 139 h 140"/>
                <a:gd name="T120" fmla="*/ 25 w 26"/>
                <a:gd name="T121" fmla="*/ 139 h 140"/>
                <a:gd name="T122" fmla="*/ 25 w 26"/>
                <a:gd name="T123" fmla="*/ 139 h 140"/>
                <a:gd name="T124" fmla="*/ 25 w 26"/>
                <a:gd name="T125" fmla="*/ 139 h 1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"/>
                <a:gd name="T190" fmla="*/ 0 h 140"/>
                <a:gd name="T191" fmla="*/ 26 w 26"/>
                <a:gd name="T192" fmla="*/ 140 h 1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" h="140">
                  <a:moveTo>
                    <a:pt x="25" y="0"/>
                  </a:moveTo>
                  <a:lnTo>
                    <a:pt x="25" y="0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2" y="5"/>
                  </a:lnTo>
                  <a:lnTo>
                    <a:pt x="21" y="6"/>
                  </a:lnTo>
                  <a:lnTo>
                    <a:pt x="20" y="7"/>
                  </a:lnTo>
                  <a:lnTo>
                    <a:pt x="18" y="8"/>
                  </a:lnTo>
                  <a:lnTo>
                    <a:pt x="17" y="9"/>
                  </a:lnTo>
                  <a:lnTo>
                    <a:pt x="15" y="11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0" y="16"/>
                  </a:lnTo>
                  <a:lnTo>
                    <a:pt x="9" y="19"/>
                  </a:lnTo>
                  <a:lnTo>
                    <a:pt x="7" y="23"/>
                  </a:lnTo>
                  <a:lnTo>
                    <a:pt x="6" y="29"/>
                  </a:lnTo>
                  <a:lnTo>
                    <a:pt x="5" y="36"/>
                  </a:lnTo>
                  <a:lnTo>
                    <a:pt x="3" y="43"/>
                  </a:lnTo>
                  <a:lnTo>
                    <a:pt x="2" y="52"/>
                  </a:lnTo>
                  <a:lnTo>
                    <a:pt x="1" y="63"/>
                  </a:lnTo>
                  <a:lnTo>
                    <a:pt x="1" y="73"/>
                  </a:lnTo>
                  <a:lnTo>
                    <a:pt x="0" y="82"/>
                  </a:lnTo>
                  <a:lnTo>
                    <a:pt x="1" y="91"/>
                  </a:lnTo>
                  <a:lnTo>
                    <a:pt x="1" y="99"/>
                  </a:lnTo>
                  <a:lnTo>
                    <a:pt x="3" y="106"/>
                  </a:lnTo>
                  <a:lnTo>
                    <a:pt x="5" y="112"/>
                  </a:lnTo>
                  <a:lnTo>
                    <a:pt x="9" y="117"/>
                  </a:lnTo>
                  <a:lnTo>
                    <a:pt x="12" y="121"/>
                  </a:lnTo>
                  <a:lnTo>
                    <a:pt x="15" y="126"/>
                  </a:lnTo>
                  <a:lnTo>
                    <a:pt x="18" y="129"/>
                  </a:lnTo>
                  <a:lnTo>
                    <a:pt x="21" y="132"/>
                  </a:lnTo>
                  <a:lnTo>
                    <a:pt x="23" y="135"/>
                  </a:lnTo>
                  <a:lnTo>
                    <a:pt x="24" y="137"/>
                  </a:lnTo>
                  <a:lnTo>
                    <a:pt x="25" y="138"/>
                  </a:lnTo>
                  <a:lnTo>
                    <a:pt x="25" y="139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12" name="Text Box 68"/>
            <p:cNvSpPr txBox="1">
              <a:spLocks noChangeArrowheads="1"/>
            </p:cNvSpPr>
            <p:nvPr/>
          </p:nvSpPr>
          <p:spPr bwMode="auto">
            <a:xfrm>
              <a:off x="4560" y="3845"/>
              <a:ext cx="10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hu-HU" sz="2400">
                  <a:latin typeface="Arial Black" pitchFamily="34" charset="0"/>
                </a:rPr>
                <a:t>lebomlik</a:t>
              </a:r>
            </a:p>
          </p:txBody>
        </p:sp>
      </p:grpSp>
      <p:sp>
        <p:nvSpPr>
          <p:cNvPr id="57396" name="Téglalap 70"/>
          <p:cNvSpPr>
            <a:spLocks noChangeArrowheads="1"/>
          </p:cNvSpPr>
          <p:nvPr/>
        </p:nvSpPr>
        <p:spPr bwMode="auto">
          <a:xfrm>
            <a:off x="3786188" y="4572000"/>
            <a:ext cx="61912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5800">
                <a:solidFill>
                  <a:srgbClr val="FF0000"/>
                </a:solidFill>
                <a:latin typeface="Arial" pitchFamily="34" charset="0"/>
              </a:rPr>
              <a:t>+</a:t>
            </a:r>
            <a:endParaRPr 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reeform 2"/>
          <p:cNvSpPr>
            <a:spLocks/>
          </p:cNvSpPr>
          <p:nvPr/>
        </p:nvSpPr>
        <p:spPr bwMode="auto">
          <a:xfrm>
            <a:off x="814388" y="5740400"/>
            <a:ext cx="1536700" cy="350838"/>
          </a:xfrm>
          <a:custGeom>
            <a:avLst/>
            <a:gdLst>
              <a:gd name="T0" fmla="*/ 0 w 968"/>
              <a:gd name="T1" fmla="*/ 2147483647 h 221"/>
              <a:gd name="T2" fmla="*/ 0 w 968"/>
              <a:gd name="T3" fmla="*/ 2147483647 h 221"/>
              <a:gd name="T4" fmla="*/ 0 w 968"/>
              <a:gd name="T5" fmla="*/ 2147483647 h 221"/>
              <a:gd name="T6" fmla="*/ 0 w 968"/>
              <a:gd name="T7" fmla="*/ 2147483647 h 221"/>
              <a:gd name="T8" fmla="*/ 0 w 968"/>
              <a:gd name="T9" fmla="*/ 2147483647 h 221"/>
              <a:gd name="T10" fmla="*/ 0 w 968"/>
              <a:gd name="T11" fmla="*/ 2147483647 h 221"/>
              <a:gd name="T12" fmla="*/ 2147483647 w 968"/>
              <a:gd name="T13" fmla="*/ 2147483647 h 221"/>
              <a:gd name="T14" fmla="*/ 2147483647 w 968"/>
              <a:gd name="T15" fmla="*/ 2147483647 h 221"/>
              <a:gd name="T16" fmla="*/ 2147483647 w 968"/>
              <a:gd name="T17" fmla="*/ 2147483647 h 221"/>
              <a:gd name="T18" fmla="*/ 2147483647 w 968"/>
              <a:gd name="T19" fmla="*/ 2147483647 h 221"/>
              <a:gd name="T20" fmla="*/ 2147483647 w 968"/>
              <a:gd name="T21" fmla="*/ 2147483647 h 221"/>
              <a:gd name="T22" fmla="*/ 2147483647 w 968"/>
              <a:gd name="T23" fmla="*/ 2147483647 h 221"/>
              <a:gd name="T24" fmla="*/ 2147483647 w 968"/>
              <a:gd name="T25" fmla="*/ 2147483647 h 221"/>
              <a:gd name="T26" fmla="*/ 2147483647 w 968"/>
              <a:gd name="T27" fmla="*/ 2147483647 h 221"/>
              <a:gd name="T28" fmla="*/ 2147483647 w 968"/>
              <a:gd name="T29" fmla="*/ 2147483647 h 221"/>
              <a:gd name="T30" fmla="*/ 2147483647 w 968"/>
              <a:gd name="T31" fmla="*/ 2147483647 h 221"/>
              <a:gd name="T32" fmla="*/ 2147483647 w 968"/>
              <a:gd name="T33" fmla="*/ 2147483647 h 221"/>
              <a:gd name="T34" fmla="*/ 2147483647 w 968"/>
              <a:gd name="T35" fmla="*/ 2147483647 h 221"/>
              <a:gd name="T36" fmla="*/ 2147483647 w 968"/>
              <a:gd name="T37" fmla="*/ 2147483647 h 221"/>
              <a:gd name="T38" fmla="*/ 2147483647 w 968"/>
              <a:gd name="T39" fmla="*/ 2147483647 h 221"/>
              <a:gd name="T40" fmla="*/ 2147483647 w 968"/>
              <a:gd name="T41" fmla="*/ 2147483647 h 221"/>
              <a:gd name="T42" fmla="*/ 2147483647 w 968"/>
              <a:gd name="T43" fmla="*/ 2147483647 h 221"/>
              <a:gd name="T44" fmla="*/ 2147483647 w 968"/>
              <a:gd name="T45" fmla="*/ 2147483647 h 221"/>
              <a:gd name="T46" fmla="*/ 2147483647 w 968"/>
              <a:gd name="T47" fmla="*/ 2147483647 h 221"/>
              <a:gd name="T48" fmla="*/ 2147483647 w 968"/>
              <a:gd name="T49" fmla="*/ 2147483647 h 221"/>
              <a:gd name="T50" fmla="*/ 2147483647 w 968"/>
              <a:gd name="T51" fmla="*/ 2147483647 h 221"/>
              <a:gd name="T52" fmla="*/ 2147483647 w 968"/>
              <a:gd name="T53" fmla="*/ 2147483647 h 221"/>
              <a:gd name="T54" fmla="*/ 2147483647 w 968"/>
              <a:gd name="T55" fmla="*/ 2147483647 h 221"/>
              <a:gd name="T56" fmla="*/ 2147483647 w 968"/>
              <a:gd name="T57" fmla="*/ 2147483647 h 221"/>
              <a:gd name="T58" fmla="*/ 2147483647 w 968"/>
              <a:gd name="T59" fmla="*/ 2147483647 h 221"/>
              <a:gd name="T60" fmla="*/ 2147483647 w 968"/>
              <a:gd name="T61" fmla="*/ 2147483647 h 221"/>
              <a:gd name="T62" fmla="*/ 2147483647 w 968"/>
              <a:gd name="T63" fmla="*/ 2147483647 h 221"/>
              <a:gd name="T64" fmla="*/ 2147483647 w 968"/>
              <a:gd name="T65" fmla="*/ 2147483647 h 221"/>
              <a:gd name="T66" fmla="*/ 2147483647 w 968"/>
              <a:gd name="T67" fmla="*/ 2147483647 h 221"/>
              <a:gd name="T68" fmla="*/ 2147483647 w 968"/>
              <a:gd name="T69" fmla="*/ 2147483647 h 221"/>
              <a:gd name="T70" fmla="*/ 2147483647 w 968"/>
              <a:gd name="T71" fmla="*/ 2147483647 h 221"/>
              <a:gd name="T72" fmla="*/ 2147483647 w 968"/>
              <a:gd name="T73" fmla="*/ 2147483647 h 221"/>
              <a:gd name="T74" fmla="*/ 2147483647 w 968"/>
              <a:gd name="T75" fmla="*/ 2147483647 h 221"/>
              <a:gd name="T76" fmla="*/ 2147483647 w 968"/>
              <a:gd name="T77" fmla="*/ 2147483647 h 221"/>
              <a:gd name="T78" fmla="*/ 2147483647 w 968"/>
              <a:gd name="T79" fmla="*/ 0 h 221"/>
              <a:gd name="T80" fmla="*/ 2147483647 w 968"/>
              <a:gd name="T81" fmla="*/ 0 h 221"/>
              <a:gd name="T82" fmla="*/ 2147483647 w 968"/>
              <a:gd name="T83" fmla="*/ 0 h 221"/>
              <a:gd name="T84" fmla="*/ 2147483647 w 968"/>
              <a:gd name="T85" fmla="*/ 0 h 221"/>
              <a:gd name="T86" fmla="*/ 2147483647 w 968"/>
              <a:gd name="T87" fmla="*/ 0 h 221"/>
              <a:gd name="T88" fmla="*/ 2147483647 w 968"/>
              <a:gd name="T89" fmla="*/ 0 h 221"/>
              <a:gd name="T90" fmla="*/ 2147483647 w 968"/>
              <a:gd name="T91" fmla="*/ 0 h 221"/>
              <a:gd name="T92" fmla="*/ 2147483647 w 968"/>
              <a:gd name="T93" fmla="*/ 0 h 221"/>
              <a:gd name="T94" fmla="*/ 2147483647 w 968"/>
              <a:gd name="T95" fmla="*/ 0 h 221"/>
              <a:gd name="T96" fmla="*/ 2147483647 w 968"/>
              <a:gd name="T97" fmla="*/ 0 h 221"/>
              <a:gd name="T98" fmla="*/ 2147483647 w 968"/>
              <a:gd name="T99" fmla="*/ 0 h 221"/>
              <a:gd name="T100" fmla="*/ 2147483647 w 968"/>
              <a:gd name="T101" fmla="*/ 0 h 221"/>
              <a:gd name="T102" fmla="*/ 2147483647 w 968"/>
              <a:gd name="T103" fmla="*/ 0 h 221"/>
              <a:gd name="T104" fmla="*/ 2147483647 w 968"/>
              <a:gd name="T105" fmla="*/ 0 h 221"/>
              <a:gd name="T106" fmla="*/ 2147483647 w 968"/>
              <a:gd name="T107" fmla="*/ 0 h 22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68"/>
              <a:gd name="T163" fmla="*/ 0 h 221"/>
              <a:gd name="T164" fmla="*/ 968 w 968"/>
              <a:gd name="T165" fmla="*/ 221 h 22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68" h="221">
                <a:moveTo>
                  <a:pt x="0" y="220"/>
                </a:moveTo>
                <a:lnTo>
                  <a:pt x="0" y="220"/>
                </a:lnTo>
                <a:lnTo>
                  <a:pt x="15" y="220"/>
                </a:lnTo>
                <a:lnTo>
                  <a:pt x="43" y="220"/>
                </a:lnTo>
                <a:lnTo>
                  <a:pt x="86" y="220"/>
                </a:lnTo>
                <a:lnTo>
                  <a:pt x="143" y="220"/>
                </a:lnTo>
                <a:lnTo>
                  <a:pt x="214" y="220"/>
                </a:lnTo>
                <a:lnTo>
                  <a:pt x="299" y="220"/>
                </a:lnTo>
                <a:lnTo>
                  <a:pt x="399" y="220"/>
                </a:lnTo>
                <a:lnTo>
                  <a:pt x="498" y="220"/>
                </a:lnTo>
                <a:lnTo>
                  <a:pt x="587" y="219"/>
                </a:lnTo>
                <a:lnTo>
                  <a:pt x="663" y="215"/>
                </a:lnTo>
                <a:lnTo>
                  <a:pt x="729" y="210"/>
                </a:lnTo>
                <a:lnTo>
                  <a:pt x="783" y="203"/>
                </a:lnTo>
                <a:lnTo>
                  <a:pt x="826" y="194"/>
                </a:lnTo>
                <a:lnTo>
                  <a:pt x="858" y="184"/>
                </a:lnTo>
                <a:lnTo>
                  <a:pt x="878" y="172"/>
                </a:lnTo>
                <a:lnTo>
                  <a:pt x="898" y="160"/>
                </a:lnTo>
                <a:lnTo>
                  <a:pt x="916" y="147"/>
                </a:lnTo>
                <a:lnTo>
                  <a:pt x="931" y="134"/>
                </a:lnTo>
                <a:lnTo>
                  <a:pt x="943" y="121"/>
                </a:lnTo>
                <a:lnTo>
                  <a:pt x="952" y="107"/>
                </a:lnTo>
                <a:lnTo>
                  <a:pt x="958" y="92"/>
                </a:lnTo>
                <a:lnTo>
                  <a:pt x="962" y="78"/>
                </a:lnTo>
                <a:lnTo>
                  <a:pt x="963" y="62"/>
                </a:lnTo>
                <a:lnTo>
                  <a:pt x="963" y="46"/>
                </a:lnTo>
                <a:lnTo>
                  <a:pt x="964" y="33"/>
                </a:lnTo>
                <a:lnTo>
                  <a:pt x="965" y="22"/>
                </a:lnTo>
                <a:lnTo>
                  <a:pt x="966" y="13"/>
                </a:lnTo>
                <a:lnTo>
                  <a:pt x="966" y="6"/>
                </a:lnTo>
                <a:lnTo>
                  <a:pt x="967" y="2"/>
                </a:lnTo>
                <a:lnTo>
                  <a:pt x="967" y="0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8371" name="Freeform 3"/>
          <p:cNvSpPr>
            <a:spLocks/>
          </p:cNvSpPr>
          <p:nvPr/>
        </p:nvSpPr>
        <p:spPr bwMode="auto">
          <a:xfrm>
            <a:off x="2784475" y="5773738"/>
            <a:ext cx="1646238" cy="260350"/>
          </a:xfrm>
          <a:custGeom>
            <a:avLst/>
            <a:gdLst>
              <a:gd name="T0" fmla="*/ 0 w 1037"/>
              <a:gd name="T1" fmla="*/ 0 h 164"/>
              <a:gd name="T2" fmla="*/ 0 w 1037"/>
              <a:gd name="T3" fmla="*/ 0 h 164"/>
              <a:gd name="T4" fmla="*/ 0 w 1037"/>
              <a:gd name="T5" fmla="*/ 0 h 164"/>
              <a:gd name="T6" fmla="*/ 0 w 1037"/>
              <a:gd name="T7" fmla="*/ 0 h 164"/>
              <a:gd name="T8" fmla="*/ 0 w 1037"/>
              <a:gd name="T9" fmla="*/ 0 h 164"/>
              <a:gd name="T10" fmla="*/ 0 w 1037"/>
              <a:gd name="T11" fmla="*/ 0 h 164"/>
              <a:gd name="T12" fmla="*/ 2147483647 w 1037"/>
              <a:gd name="T13" fmla="*/ 2147483647 h 164"/>
              <a:gd name="T14" fmla="*/ 2147483647 w 1037"/>
              <a:gd name="T15" fmla="*/ 2147483647 h 164"/>
              <a:gd name="T16" fmla="*/ 2147483647 w 1037"/>
              <a:gd name="T17" fmla="*/ 2147483647 h 164"/>
              <a:gd name="T18" fmla="*/ 2147483647 w 1037"/>
              <a:gd name="T19" fmla="*/ 2147483647 h 164"/>
              <a:gd name="T20" fmla="*/ 2147483647 w 1037"/>
              <a:gd name="T21" fmla="*/ 2147483647 h 164"/>
              <a:gd name="T22" fmla="*/ 2147483647 w 1037"/>
              <a:gd name="T23" fmla="*/ 2147483647 h 164"/>
              <a:gd name="T24" fmla="*/ 2147483647 w 1037"/>
              <a:gd name="T25" fmla="*/ 2147483647 h 164"/>
              <a:gd name="T26" fmla="*/ 2147483647 w 1037"/>
              <a:gd name="T27" fmla="*/ 2147483647 h 164"/>
              <a:gd name="T28" fmla="*/ 2147483647 w 1037"/>
              <a:gd name="T29" fmla="*/ 2147483647 h 164"/>
              <a:gd name="T30" fmla="*/ 2147483647 w 1037"/>
              <a:gd name="T31" fmla="*/ 2147483647 h 164"/>
              <a:gd name="T32" fmla="*/ 2147483647 w 1037"/>
              <a:gd name="T33" fmla="*/ 2147483647 h 164"/>
              <a:gd name="T34" fmla="*/ 2147483647 w 1037"/>
              <a:gd name="T35" fmla="*/ 2147483647 h 164"/>
              <a:gd name="T36" fmla="*/ 2147483647 w 1037"/>
              <a:gd name="T37" fmla="*/ 2147483647 h 164"/>
              <a:gd name="T38" fmla="*/ 2147483647 w 1037"/>
              <a:gd name="T39" fmla="*/ 2147483647 h 164"/>
              <a:gd name="T40" fmla="*/ 2147483647 w 1037"/>
              <a:gd name="T41" fmla="*/ 2147483647 h 164"/>
              <a:gd name="T42" fmla="*/ 2147483647 w 1037"/>
              <a:gd name="T43" fmla="*/ 2147483647 h 164"/>
              <a:gd name="T44" fmla="*/ 2147483647 w 1037"/>
              <a:gd name="T45" fmla="*/ 2147483647 h 164"/>
              <a:gd name="T46" fmla="*/ 2147483647 w 1037"/>
              <a:gd name="T47" fmla="*/ 2147483647 h 164"/>
              <a:gd name="T48" fmla="*/ 2147483647 w 1037"/>
              <a:gd name="T49" fmla="*/ 2147483647 h 164"/>
              <a:gd name="T50" fmla="*/ 2147483647 w 1037"/>
              <a:gd name="T51" fmla="*/ 2147483647 h 164"/>
              <a:gd name="T52" fmla="*/ 2147483647 w 1037"/>
              <a:gd name="T53" fmla="*/ 2147483647 h 164"/>
              <a:gd name="T54" fmla="*/ 2147483647 w 1037"/>
              <a:gd name="T55" fmla="*/ 2147483647 h 164"/>
              <a:gd name="T56" fmla="*/ 2147483647 w 1037"/>
              <a:gd name="T57" fmla="*/ 2147483647 h 164"/>
              <a:gd name="T58" fmla="*/ 2147483647 w 1037"/>
              <a:gd name="T59" fmla="*/ 2147483647 h 164"/>
              <a:gd name="T60" fmla="*/ 2147483647 w 1037"/>
              <a:gd name="T61" fmla="*/ 2147483647 h 164"/>
              <a:gd name="T62" fmla="*/ 2147483647 w 1037"/>
              <a:gd name="T63" fmla="*/ 2147483647 h 164"/>
              <a:gd name="T64" fmla="*/ 2147483647 w 1037"/>
              <a:gd name="T65" fmla="*/ 2147483647 h 164"/>
              <a:gd name="T66" fmla="*/ 2147483647 w 1037"/>
              <a:gd name="T67" fmla="*/ 2147483647 h 164"/>
              <a:gd name="T68" fmla="*/ 2147483647 w 1037"/>
              <a:gd name="T69" fmla="*/ 2147483647 h 164"/>
              <a:gd name="T70" fmla="*/ 2147483647 w 1037"/>
              <a:gd name="T71" fmla="*/ 2147483647 h 164"/>
              <a:gd name="T72" fmla="*/ 2147483647 w 1037"/>
              <a:gd name="T73" fmla="*/ 2147483647 h 164"/>
              <a:gd name="T74" fmla="*/ 2147483647 w 1037"/>
              <a:gd name="T75" fmla="*/ 2147483647 h 164"/>
              <a:gd name="T76" fmla="*/ 2147483647 w 1037"/>
              <a:gd name="T77" fmla="*/ 2147483647 h 164"/>
              <a:gd name="T78" fmla="*/ 2147483647 w 1037"/>
              <a:gd name="T79" fmla="*/ 2147483647 h 164"/>
              <a:gd name="T80" fmla="*/ 2147483647 w 1037"/>
              <a:gd name="T81" fmla="*/ 2147483647 h 164"/>
              <a:gd name="T82" fmla="*/ 2147483647 w 1037"/>
              <a:gd name="T83" fmla="*/ 2147483647 h 164"/>
              <a:gd name="T84" fmla="*/ 2147483647 w 1037"/>
              <a:gd name="T85" fmla="*/ 2147483647 h 164"/>
              <a:gd name="T86" fmla="*/ 2147483647 w 1037"/>
              <a:gd name="T87" fmla="*/ 2147483647 h 164"/>
              <a:gd name="T88" fmla="*/ 2147483647 w 1037"/>
              <a:gd name="T89" fmla="*/ 2147483647 h 16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037"/>
              <a:gd name="T136" fmla="*/ 0 h 164"/>
              <a:gd name="T137" fmla="*/ 1037 w 1037"/>
              <a:gd name="T138" fmla="*/ 164 h 16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037" h="164">
                <a:moveTo>
                  <a:pt x="0" y="0"/>
                </a:moveTo>
                <a:lnTo>
                  <a:pt x="0" y="0"/>
                </a:lnTo>
                <a:lnTo>
                  <a:pt x="1" y="2"/>
                </a:lnTo>
                <a:lnTo>
                  <a:pt x="2" y="7"/>
                </a:lnTo>
                <a:lnTo>
                  <a:pt x="4" y="15"/>
                </a:lnTo>
                <a:lnTo>
                  <a:pt x="6" y="24"/>
                </a:lnTo>
                <a:lnTo>
                  <a:pt x="10" y="37"/>
                </a:lnTo>
                <a:lnTo>
                  <a:pt x="13" y="51"/>
                </a:lnTo>
                <a:lnTo>
                  <a:pt x="18" y="69"/>
                </a:lnTo>
                <a:lnTo>
                  <a:pt x="22" y="86"/>
                </a:lnTo>
                <a:lnTo>
                  <a:pt x="30" y="101"/>
                </a:lnTo>
                <a:lnTo>
                  <a:pt x="42" y="115"/>
                </a:lnTo>
                <a:lnTo>
                  <a:pt x="58" y="126"/>
                </a:lnTo>
                <a:lnTo>
                  <a:pt x="78" y="135"/>
                </a:lnTo>
                <a:lnTo>
                  <a:pt x="102" y="143"/>
                </a:lnTo>
                <a:lnTo>
                  <a:pt x="130" y="148"/>
                </a:lnTo>
                <a:lnTo>
                  <a:pt x="162" y="152"/>
                </a:lnTo>
                <a:lnTo>
                  <a:pt x="194" y="155"/>
                </a:lnTo>
                <a:lnTo>
                  <a:pt x="234" y="158"/>
                </a:lnTo>
                <a:lnTo>
                  <a:pt x="284" y="160"/>
                </a:lnTo>
                <a:lnTo>
                  <a:pt x="342" y="162"/>
                </a:lnTo>
                <a:lnTo>
                  <a:pt x="409" y="163"/>
                </a:lnTo>
                <a:lnTo>
                  <a:pt x="484" y="163"/>
                </a:lnTo>
                <a:lnTo>
                  <a:pt x="569" y="163"/>
                </a:lnTo>
                <a:lnTo>
                  <a:pt x="662" y="162"/>
                </a:lnTo>
                <a:lnTo>
                  <a:pt x="756" y="161"/>
                </a:lnTo>
                <a:lnTo>
                  <a:pt x="836" y="161"/>
                </a:lnTo>
                <a:lnTo>
                  <a:pt x="903" y="160"/>
                </a:lnTo>
                <a:lnTo>
                  <a:pt x="956" y="159"/>
                </a:lnTo>
                <a:lnTo>
                  <a:pt x="996" y="159"/>
                </a:lnTo>
                <a:lnTo>
                  <a:pt x="1023" y="159"/>
                </a:lnTo>
                <a:lnTo>
                  <a:pt x="1036" y="159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 flipV="1">
            <a:off x="1085850" y="5783263"/>
            <a:ext cx="155575" cy="493712"/>
          </a:xfrm>
          <a:prstGeom prst="rect">
            <a:avLst/>
          </a:prstGeom>
          <a:solidFill>
            <a:srgbClr val="66FF6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 flipV="1">
            <a:off x="1398588" y="5837238"/>
            <a:ext cx="157162" cy="493712"/>
          </a:xfrm>
          <a:prstGeom prst="rect">
            <a:avLst/>
          </a:prstGeom>
          <a:solidFill>
            <a:srgbClr val="66FF6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 flipV="1">
            <a:off x="1924050" y="5805488"/>
            <a:ext cx="157163" cy="493712"/>
          </a:xfrm>
          <a:prstGeom prst="rect">
            <a:avLst/>
          </a:prstGeom>
          <a:solidFill>
            <a:srgbClr val="66FF6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 flipV="1">
            <a:off x="3121025" y="5848350"/>
            <a:ext cx="168275" cy="4730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 flipV="1">
            <a:off x="3467100" y="5859463"/>
            <a:ext cx="168275" cy="47148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 flipV="1">
            <a:off x="3825875" y="5870575"/>
            <a:ext cx="168275" cy="47148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2057400" y="66055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2214563" y="68135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4060825" y="65722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4251325" y="68135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2401888" y="55753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C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2344738" y="53498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A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2390775" y="51165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C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2333625" y="48990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A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2355850" y="46736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G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2320925" y="44402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T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2344738" y="42227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G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2286000" y="37655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A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2309813" y="35464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C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2251075" y="33210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A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392" name="Text Box 24"/>
          <p:cNvSpPr txBox="1">
            <a:spLocks noChangeArrowheads="1"/>
          </p:cNvSpPr>
          <p:nvPr/>
        </p:nvSpPr>
        <p:spPr bwMode="auto">
          <a:xfrm>
            <a:off x="2274888" y="31289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C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2286000" y="29273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A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394" name="Text Box 26"/>
          <p:cNvSpPr txBox="1">
            <a:spLocks noChangeArrowheads="1"/>
          </p:cNvSpPr>
          <p:nvPr/>
        </p:nvSpPr>
        <p:spPr bwMode="auto">
          <a:xfrm>
            <a:off x="2262188" y="27019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A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395" name="Text Box 27"/>
          <p:cNvSpPr txBox="1">
            <a:spLocks noChangeArrowheads="1"/>
          </p:cNvSpPr>
          <p:nvPr/>
        </p:nvSpPr>
        <p:spPr bwMode="auto">
          <a:xfrm>
            <a:off x="2239963" y="2468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A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396" name="Text Box 28"/>
          <p:cNvSpPr txBox="1">
            <a:spLocks noChangeArrowheads="1"/>
          </p:cNvSpPr>
          <p:nvPr/>
        </p:nvSpPr>
        <p:spPr bwMode="auto">
          <a:xfrm>
            <a:off x="2251075" y="22352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C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397" name="Text Box 29"/>
          <p:cNvSpPr txBox="1">
            <a:spLocks noChangeArrowheads="1"/>
          </p:cNvSpPr>
          <p:nvPr/>
        </p:nvSpPr>
        <p:spPr bwMode="auto">
          <a:xfrm>
            <a:off x="2262188" y="20097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C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398" name="Text Box 30"/>
          <p:cNvSpPr txBox="1">
            <a:spLocks noChangeArrowheads="1"/>
          </p:cNvSpPr>
          <p:nvPr/>
        </p:nvSpPr>
        <p:spPr bwMode="auto">
          <a:xfrm>
            <a:off x="3176588" y="55737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G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399" name="Text Box 31"/>
          <p:cNvSpPr txBox="1">
            <a:spLocks noChangeArrowheads="1"/>
          </p:cNvSpPr>
          <p:nvPr/>
        </p:nvSpPr>
        <p:spPr bwMode="auto">
          <a:xfrm>
            <a:off x="3119438" y="53482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T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00" name="Text Box 32"/>
          <p:cNvSpPr txBox="1">
            <a:spLocks noChangeArrowheads="1"/>
          </p:cNvSpPr>
          <p:nvPr/>
        </p:nvSpPr>
        <p:spPr bwMode="auto">
          <a:xfrm>
            <a:off x="3165475" y="51149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G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01" name="Text Box 33"/>
          <p:cNvSpPr txBox="1">
            <a:spLocks noChangeArrowheads="1"/>
          </p:cNvSpPr>
          <p:nvPr/>
        </p:nvSpPr>
        <p:spPr bwMode="auto">
          <a:xfrm>
            <a:off x="3106738" y="48990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T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02" name="Text Box 34"/>
          <p:cNvSpPr txBox="1">
            <a:spLocks noChangeArrowheads="1"/>
          </p:cNvSpPr>
          <p:nvPr/>
        </p:nvSpPr>
        <p:spPr bwMode="auto">
          <a:xfrm>
            <a:off x="3130550" y="46736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C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03" name="Text Box 35"/>
          <p:cNvSpPr txBox="1">
            <a:spLocks noChangeArrowheads="1"/>
          </p:cNvSpPr>
          <p:nvPr/>
        </p:nvSpPr>
        <p:spPr bwMode="auto">
          <a:xfrm>
            <a:off x="3095625" y="44386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A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04" name="Text Box 36"/>
          <p:cNvSpPr txBox="1">
            <a:spLocks noChangeArrowheads="1"/>
          </p:cNvSpPr>
          <p:nvPr/>
        </p:nvSpPr>
        <p:spPr bwMode="auto">
          <a:xfrm>
            <a:off x="3119438" y="42227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C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05" name="Text Box 37"/>
          <p:cNvSpPr txBox="1">
            <a:spLocks noChangeArrowheads="1"/>
          </p:cNvSpPr>
          <p:nvPr/>
        </p:nvSpPr>
        <p:spPr bwMode="auto">
          <a:xfrm>
            <a:off x="3060700" y="37639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T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06" name="Text Box 38"/>
          <p:cNvSpPr txBox="1">
            <a:spLocks noChangeArrowheads="1"/>
          </p:cNvSpPr>
          <p:nvPr/>
        </p:nvSpPr>
        <p:spPr bwMode="auto">
          <a:xfrm>
            <a:off x="3084513" y="35464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G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07" name="Text Box 39"/>
          <p:cNvSpPr txBox="1">
            <a:spLocks noChangeArrowheads="1"/>
          </p:cNvSpPr>
          <p:nvPr/>
        </p:nvSpPr>
        <p:spPr bwMode="auto">
          <a:xfrm>
            <a:off x="3025775" y="33210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T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08" name="Text Box 40"/>
          <p:cNvSpPr txBox="1">
            <a:spLocks noChangeArrowheads="1"/>
          </p:cNvSpPr>
          <p:nvPr/>
        </p:nvSpPr>
        <p:spPr bwMode="auto">
          <a:xfrm>
            <a:off x="3049588" y="31273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T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09" name="Text Box 41"/>
          <p:cNvSpPr txBox="1">
            <a:spLocks noChangeArrowheads="1"/>
          </p:cNvSpPr>
          <p:nvPr/>
        </p:nvSpPr>
        <p:spPr bwMode="auto">
          <a:xfrm>
            <a:off x="3060700" y="29273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hu-HU" sz="1400">
                <a:solidFill>
                  <a:schemeClr val="tx2"/>
                </a:solidFill>
                <a:latin typeface="Arial" pitchFamily="34" charset="0"/>
              </a:rPr>
              <a:t>C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10" name="Text Box 42"/>
          <p:cNvSpPr txBox="1">
            <a:spLocks noChangeArrowheads="1"/>
          </p:cNvSpPr>
          <p:nvPr/>
        </p:nvSpPr>
        <p:spPr bwMode="auto">
          <a:xfrm>
            <a:off x="3038475" y="27019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T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11" name="Text Box 43"/>
          <p:cNvSpPr txBox="1">
            <a:spLocks noChangeArrowheads="1"/>
          </p:cNvSpPr>
          <p:nvPr/>
        </p:nvSpPr>
        <p:spPr bwMode="auto">
          <a:xfrm>
            <a:off x="3014663" y="2468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T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12" name="Text Box 44"/>
          <p:cNvSpPr txBox="1">
            <a:spLocks noChangeArrowheads="1"/>
          </p:cNvSpPr>
          <p:nvPr/>
        </p:nvSpPr>
        <p:spPr bwMode="auto">
          <a:xfrm>
            <a:off x="3025775" y="22352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G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13" name="Text Box 45"/>
          <p:cNvSpPr txBox="1">
            <a:spLocks noChangeArrowheads="1"/>
          </p:cNvSpPr>
          <p:nvPr/>
        </p:nvSpPr>
        <p:spPr bwMode="auto">
          <a:xfrm>
            <a:off x="3038475" y="20097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G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14" name="Freeform 46"/>
          <p:cNvSpPr>
            <a:spLocks/>
          </p:cNvSpPr>
          <p:nvPr/>
        </p:nvSpPr>
        <p:spPr bwMode="auto">
          <a:xfrm>
            <a:off x="1254125" y="231775"/>
            <a:ext cx="2109788" cy="1471613"/>
          </a:xfrm>
          <a:custGeom>
            <a:avLst/>
            <a:gdLst>
              <a:gd name="T0" fmla="*/ 2147483647 w 1329"/>
              <a:gd name="T1" fmla="*/ 2147483647 h 927"/>
              <a:gd name="T2" fmla="*/ 2147483647 w 1329"/>
              <a:gd name="T3" fmla="*/ 2147483647 h 927"/>
              <a:gd name="T4" fmla="*/ 2147483647 w 1329"/>
              <a:gd name="T5" fmla="*/ 2147483647 h 927"/>
              <a:gd name="T6" fmla="*/ 2147483647 w 1329"/>
              <a:gd name="T7" fmla="*/ 2147483647 h 927"/>
              <a:gd name="T8" fmla="*/ 2147483647 w 1329"/>
              <a:gd name="T9" fmla="*/ 2147483647 h 927"/>
              <a:gd name="T10" fmla="*/ 2147483647 w 1329"/>
              <a:gd name="T11" fmla="*/ 2147483647 h 927"/>
              <a:gd name="T12" fmla="*/ 0 w 1329"/>
              <a:gd name="T13" fmla="*/ 2147483647 h 927"/>
              <a:gd name="T14" fmla="*/ 2147483647 w 1329"/>
              <a:gd name="T15" fmla="*/ 2147483647 h 927"/>
              <a:gd name="T16" fmla="*/ 2147483647 w 1329"/>
              <a:gd name="T17" fmla="*/ 2147483647 h 927"/>
              <a:gd name="T18" fmla="*/ 2147483647 w 1329"/>
              <a:gd name="T19" fmla="*/ 2147483647 h 927"/>
              <a:gd name="T20" fmla="*/ 2147483647 w 1329"/>
              <a:gd name="T21" fmla="*/ 2147483647 h 927"/>
              <a:gd name="T22" fmla="*/ 2147483647 w 1329"/>
              <a:gd name="T23" fmla="*/ 2147483647 h 927"/>
              <a:gd name="T24" fmla="*/ 2147483647 w 1329"/>
              <a:gd name="T25" fmla="*/ 2147483647 h 927"/>
              <a:gd name="T26" fmla="*/ 2147483647 w 1329"/>
              <a:gd name="T27" fmla="*/ 0 h 927"/>
              <a:gd name="T28" fmla="*/ 2147483647 w 1329"/>
              <a:gd name="T29" fmla="*/ 2147483647 h 927"/>
              <a:gd name="T30" fmla="*/ 2147483647 w 1329"/>
              <a:gd name="T31" fmla="*/ 2147483647 h 927"/>
              <a:gd name="T32" fmla="*/ 2147483647 w 1329"/>
              <a:gd name="T33" fmla="*/ 2147483647 h 927"/>
              <a:gd name="T34" fmla="*/ 2147483647 w 1329"/>
              <a:gd name="T35" fmla="*/ 2147483647 h 927"/>
              <a:gd name="T36" fmla="*/ 2147483647 w 1329"/>
              <a:gd name="T37" fmla="*/ 2147483647 h 927"/>
              <a:gd name="T38" fmla="*/ 2147483647 w 1329"/>
              <a:gd name="T39" fmla="*/ 2147483647 h 927"/>
              <a:gd name="T40" fmla="*/ 2147483647 w 1329"/>
              <a:gd name="T41" fmla="*/ 2147483647 h 927"/>
              <a:gd name="T42" fmla="*/ 2147483647 w 1329"/>
              <a:gd name="T43" fmla="*/ 2147483647 h 927"/>
              <a:gd name="T44" fmla="*/ 2147483647 w 1329"/>
              <a:gd name="T45" fmla="*/ 2147483647 h 927"/>
              <a:gd name="T46" fmla="*/ 2147483647 w 1329"/>
              <a:gd name="T47" fmla="*/ 2147483647 h 927"/>
              <a:gd name="T48" fmla="*/ 2147483647 w 1329"/>
              <a:gd name="T49" fmla="*/ 2147483647 h 927"/>
              <a:gd name="T50" fmla="*/ 2147483647 w 1329"/>
              <a:gd name="T51" fmla="*/ 2147483647 h 927"/>
              <a:gd name="T52" fmla="*/ 2147483647 w 1329"/>
              <a:gd name="T53" fmla="*/ 2147483647 h 927"/>
              <a:gd name="T54" fmla="*/ 2147483647 w 1329"/>
              <a:gd name="T55" fmla="*/ 2147483647 h 927"/>
              <a:gd name="T56" fmla="*/ 2147483647 w 1329"/>
              <a:gd name="T57" fmla="*/ 2147483647 h 927"/>
              <a:gd name="T58" fmla="*/ 2147483647 w 1329"/>
              <a:gd name="T59" fmla="*/ 2147483647 h 927"/>
              <a:gd name="T60" fmla="*/ 2147483647 w 1329"/>
              <a:gd name="T61" fmla="*/ 2147483647 h 927"/>
              <a:gd name="T62" fmla="*/ 2147483647 w 1329"/>
              <a:gd name="T63" fmla="*/ 2147483647 h 927"/>
              <a:gd name="T64" fmla="*/ 2147483647 w 1329"/>
              <a:gd name="T65" fmla="*/ 2147483647 h 927"/>
              <a:gd name="T66" fmla="*/ 2147483647 w 1329"/>
              <a:gd name="T67" fmla="*/ 2147483647 h 927"/>
              <a:gd name="T68" fmla="*/ 2147483647 w 1329"/>
              <a:gd name="T69" fmla="*/ 2147483647 h 927"/>
              <a:gd name="T70" fmla="*/ 2147483647 w 1329"/>
              <a:gd name="T71" fmla="*/ 2147483647 h 927"/>
              <a:gd name="T72" fmla="*/ 2147483647 w 1329"/>
              <a:gd name="T73" fmla="*/ 2147483647 h 927"/>
              <a:gd name="T74" fmla="*/ 2147483647 w 1329"/>
              <a:gd name="T75" fmla="*/ 2147483647 h 927"/>
              <a:gd name="T76" fmla="*/ 2147483647 w 1329"/>
              <a:gd name="T77" fmla="*/ 2147483647 h 927"/>
              <a:gd name="T78" fmla="*/ 2147483647 w 1329"/>
              <a:gd name="T79" fmla="*/ 2147483647 h 927"/>
              <a:gd name="T80" fmla="*/ 2147483647 w 1329"/>
              <a:gd name="T81" fmla="*/ 2147483647 h 927"/>
              <a:gd name="T82" fmla="*/ 2147483647 w 1329"/>
              <a:gd name="T83" fmla="*/ 2147483647 h 927"/>
              <a:gd name="T84" fmla="*/ 2147483647 w 1329"/>
              <a:gd name="T85" fmla="*/ 2147483647 h 927"/>
              <a:gd name="T86" fmla="*/ 2147483647 w 1329"/>
              <a:gd name="T87" fmla="*/ 2147483647 h 927"/>
              <a:gd name="T88" fmla="*/ 2147483647 w 1329"/>
              <a:gd name="T89" fmla="*/ 2147483647 h 927"/>
              <a:gd name="T90" fmla="*/ 2147483647 w 1329"/>
              <a:gd name="T91" fmla="*/ 2147483647 h 927"/>
              <a:gd name="T92" fmla="*/ 2147483647 w 1329"/>
              <a:gd name="T93" fmla="*/ 2147483647 h 927"/>
              <a:gd name="T94" fmla="*/ 2147483647 w 1329"/>
              <a:gd name="T95" fmla="*/ 2147483647 h 927"/>
              <a:gd name="T96" fmla="*/ 2147483647 w 1329"/>
              <a:gd name="T97" fmla="*/ 2147483647 h 927"/>
              <a:gd name="T98" fmla="*/ 2147483647 w 1329"/>
              <a:gd name="T99" fmla="*/ 2147483647 h 927"/>
              <a:gd name="T100" fmla="*/ 2147483647 w 1329"/>
              <a:gd name="T101" fmla="*/ 2147483647 h 927"/>
              <a:gd name="T102" fmla="*/ 2147483647 w 1329"/>
              <a:gd name="T103" fmla="*/ 2147483647 h 927"/>
              <a:gd name="T104" fmla="*/ 2147483647 w 1329"/>
              <a:gd name="T105" fmla="*/ 2147483647 h 927"/>
              <a:gd name="T106" fmla="*/ 2147483647 w 1329"/>
              <a:gd name="T107" fmla="*/ 2147483647 h 927"/>
              <a:gd name="T108" fmla="*/ 2147483647 w 1329"/>
              <a:gd name="T109" fmla="*/ 2147483647 h 927"/>
              <a:gd name="T110" fmla="*/ 2147483647 w 1329"/>
              <a:gd name="T111" fmla="*/ 2147483647 h 927"/>
              <a:gd name="T112" fmla="*/ 2147483647 w 1329"/>
              <a:gd name="T113" fmla="*/ 2147483647 h 927"/>
              <a:gd name="T114" fmla="*/ 2147483647 w 1329"/>
              <a:gd name="T115" fmla="*/ 2147483647 h 927"/>
              <a:gd name="T116" fmla="*/ 2147483647 w 1329"/>
              <a:gd name="T117" fmla="*/ 2147483647 h 927"/>
              <a:gd name="T118" fmla="*/ 2147483647 w 1329"/>
              <a:gd name="T119" fmla="*/ 2147483647 h 927"/>
              <a:gd name="T120" fmla="*/ 2147483647 w 1329"/>
              <a:gd name="T121" fmla="*/ 2147483647 h 9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29"/>
              <a:gd name="T184" fmla="*/ 0 h 927"/>
              <a:gd name="T185" fmla="*/ 1329 w 1329"/>
              <a:gd name="T186" fmla="*/ 927 h 9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29" h="927">
                <a:moveTo>
                  <a:pt x="428" y="926"/>
                </a:moveTo>
                <a:lnTo>
                  <a:pt x="428" y="926"/>
                </a:lnTo>
                <a:lnTo>
                  <a:pt x="422" y="924"/>
                </a:lnTo>
                <a:lnTo>
                  <a:pt x="410" y="919"/>
                </a:lnTo>
                <a:lnTo>
                  <a:pt x="393" y="912"/>
                </a:lnTo>
                <a:lnTo>
                  <a:pt x="370" y="903"/>
                </a:lnTo>
                <a:lnTo>
                  <a:pt x="341" y="891"/>
                </a:lnTo>
                <a:lnTo>
                  <a:pt x="307" y="877"/>
                </a:lnTo>
                <a:lnTo>
                  <a:pt x="266" y="860"/>
                </a:lnTo>
                <a:lnTo>
                  <a:pt x="226" y="844"/>
                </a:lnTo>
                <a:lnTo>
                  <a:pt x="189" y="828"/>
                </a:lnTo>
                <a:lnTo>
                  <a:pt x="156" y="811"/>
                </a:lnTo>
                <a:lnTo>
                  <a:pt x="128" y="794"/>
                </a:lnTo>
                <a:lnTo>
                  <a:pt x="104" y="776"/>
                </a:lnTo>
                <a:lnTo>
                  <a:pt x="83" y="758"/>
                </a:lnTo>
                <a:lnTo>
                  <a:pt x="67" y="740"/>
                </a:lnTo>
                <a:lnTo>
                  <a:pt x="55" y="722"/>
                </a:lnTo>
                <a:lnTo>
                  <a:pt x="42" y="704"/>
                </a:lnTo>
                <a:lnTo>
                  <a:pt x="32" y="688"/>
                </a:lnTo>
                <a:lnTo>
                  <a:pt x="23" y="672"/>
                </a:lnTo>
                <a:lnTo>
                  <a:pt x="15" y="659"/>
                </a:lnTo>
                <a:lnTo>
                  <a:pt x="10" y="646"/>
                </a:lnTo>
                <a:lnTo>
                  <a:pt x="5" y="636"/>
                </a:lnTo>
                <a:lnTo>
                  <a:pt x="3" y="626"/>
                </a:lnTo>
                <a:lnTo>
                  <a:pt x="2" y="619"/>
                </a:lnTo>
                <a:lnTo>
                  <a:pt x="1" y="611"/>
                </a:lnTo>
                <a:lnTo>
                  <a:pt x="0" y="596"/>
                </a:lnTo>
                <a:lnTo>
                  <a:pt x="0" y="575"/>
                </a:lnTo>
                <a:lnTo>
                  <a:pt x="0" y="548"/>
                </a:lnTo>
                <a:lnTo>
                  <a:pt x="0" y="513"/>
                </a:lnTo>
                <a:lnTo>
                  <a:pt x="0" y="472"/>
                </a:lnTo>
                <a:lnTo>
                  <a:pt x="1" y="424"/>
                </a:lnTo>
                <a:lnTo>
                  <a:pt x="2" y="370"/>
                </a:lnTo>
                <a:lnTo>
                  <a:pt x="3" y="316"/>
                </a:lnTo>
                <a:lnTo>
                  <a:pt x="6" y="267"/>
                </a:lnTo>
                <a:lnTo>
                  <a:pt x="10" y="225"/>
                </a:lnTo>
                <a:lnTo>
                  <a:pt x="16" y="189"/>
                </a:lnTo>
                <a:lnTo>
                  <a:pt x="24" y="160"/>
                </a:lnTo>
                <a:lnTo>
                  <a:pt x="34" y="136"/>
                </a:lnTo>
                <a:lnTo>
                  <a:pt x="45" y="118"/>
                </a:lnTo>
                <a:lnTo>
                  <a:pt x="58" y="107"/>
                </a:lnTo>
                <a:lnTo>
                  <a:pt x="72" y="96"/>
                </a:lnTo>
                <a:lnTo>
                  <a:pt x="91" y="85"/>
                </a:lnTo>
                <a:lnTo>
                  <a:pt x="116" y="75"/>
                </a:lnTo>
                <a:lnTo>
                  <a:pt x="147" y="65"/>
                </a:lnTo>
                <a:lnTo>
                  <a:pt x="184" y="56"/>
                </a:lnTo>
                <a:lnTo>
                  <a:pt x="226" y="47"/>
                </a:lnTo>
                <a:lnTo>
                  <a:pt x="275" y="39"/>
                </a:lnTo>
                <a:lnTo>
                  <a:pt x="330" y="31"/>
                </a:lnTo>
                <a:lnTo>
                  <a:pt x="384" y="23"/>
                </a:lnTo>
                <a:lnTo>
                  <a:pt x="432" y="17"/>
                </a:lnTo>
                <a:lnTo>
                  <a:pt x="475" y="11"/>
                </a:lnTo>
                <a:lnTo>
                  <a:pt x="510" y="6"/>
                </a:lnTo>
                <a:lnTo>
                  <a:pt x="540" y="3"/>
                </a:lnTo>
                <a:lnTo>
                  <a:pt x="563" y="1"/>
                </a:lnTo>
                <a:lnTo>
                  <a:pt x="580" y="0"/>
                </a:lnTo>
                <a:lnTo>
                  <a:pt x="590" y="0"/>
                </a:lnTo>
                <a:lnTo>
                  <a:pt x="601" y="0"/>
                </a:lnTo>
                <a:lnTo>
                  <a:pt x="611" y="0"/>
                </a:lnTo>
                <a:lnTo>
                  <a:pt x="622" y="0"/>
                </a:lnTo>
                <a:lnTo>
                  <a:pt x="632" y="0"/>
                </a:lnTo>
                <a:lnTo>
                  <a:pt x="642" y="1"/>
                </a:lnTo>
                <a:lnTo>
                  <a:pt x="652" y="2"/>
                </a:lnTo>
                <a:lnTo>
                  <a:pt x="662" y="2"/>
                </a:lnTo>
                <a:lnTo>
                  <a:pt x="672" y="4"/>
                </a:lnTo>
                <a:lnTo>
                  <a:pt x="681" y="4"/>
                </a:lnTo>
                <a:lnTo>
                  <a:pt x="695" y="5"/>
                </a:lnTo>
                <a:lnTo>
                  <a:pt x="714" y="5"/>
                </a:lnTo>
                <a:lnTo>
                  <a:pt x="737" y="5"/>
                </a:lnTo>
                <a:lnTo>
                  <a:pt x="764" y="5"/>
                </a:lnTo>
                <a:lnTo>
                  <a:pt x="796" y="5"/>
                </a:lnTo>
                <a:lnTo>
                  <a:pt x="832" y="4"/>
                </a:lnTo>
                <a:lnTo>
                  <a:pt x="872" y="4"/>
                </a:lnTo>
                <a:lnTo>
                  <a:pt x="913" y="2"/>
                </a:lnTo>
                <a:lnTo>
                  <a:pt x="950" y="2"/>
                </a:lnTo>
                <a:lnTo>
                  <a:pt x="985" y="2"/>
                </a:lnTo>
                <a:lnTo>
                  <a:pt x="1017" y="2"/>
                </a:lnTo>
                <a:lnTo>
                  <a:pt x="1046" y="3"/>
                </a:lnTo>
                <a:lnTo>
                  <a:pt x="1072" y="4"/>
                </a:lnTo>
                <a:lnTo>
                  <a:pt x="1095" y="5"/>
                </a:lnTo>
                <a:lnTo>
                  <a:pt x="1116" y="7"/>
                </a:lnTo>
                <a:lnTo>
                  <a:pt x="1136" y="9"/>
                </a:lnTo>
                <a:lnTo>
                  <a:pt x="1153" y="10"/>
                </a:lnTo>
                <a:lnTo>
                  <a:pt x="1168" y="12"/>
                </a:lnTo>
                <a:lnTo>
                  <a:pt x="1181" y="14"/>
                </a:lnTo>
                <a:lnTo>
                  <a:pt x="1192" y="16"/>
                </a:lnTo>
                <a:lnTo>
                  <a:pt x="1199" y="17"/>
                </a:lnTo>
                <a:lnTo>
                  <a:pt x="1204" y="19"/>
                </a:lnTo>
                <a:lnTo>
                  <a:pt x="1207" y="21"/>
                </a:lnTo>
                <a:lnTo>
                  <a:pt x="1210" y="22"/>
                </a:lnTo>
                <a:lnTo>
                  <a:pt x="1213" y="24"/>
                </a:lnTo>
                <a:lnTo>
                  <a:pt x="1216" y="27"/>
                </a:lnTo>
                <a:lnTo>
                  <a:pt x="1220" y="30"/>
                </a:lnTo>
                <a:lnTo>
                  <a:pt x="1225" y="33"/>
                </a:lnTo>
                <a:lnTo>
                  <a:pt x="1230" y="36"/>
                </a:lnTo>
                <a:lnTo>
                  <a:pt x="1236" y="41"/>
                </a:lnTo>
                <a:lnTo>
                  <a:pt x="1242" y="45"/>
                </a:lnTo>
                <a:lnTo>
                  <a:pt x="1248" y="49"/>
                </a:lnTo>
                <a:lnTo>
                  <a:pt x="1254" y="54"/>
                </a:lnTo>
                <a:lnTo>
                  <a:pt x="1260" y="60"/>
                </a:lnTo>
                <a:lnTo>
                  <a:pt x="1266" y="66"/>
                </a:lnTo>
                <a:lnTo>
                  <a:pt x="1272" y="72"/>
                </a:lnTo>
                <a:lnTo>
                  <a:pt x="1279" y="78"/>
                </a:lnTo>
                <a:lnTo>
                  <a:pt x="1285" y="86"/>
                </a:lnTo>
                <a:lnTo>
                  <a:pt x="1291" y="93"/>
                </a:lnTo>
                <a:lnTo>
                  <a:pt x="1297" y="101"/>
                </a:lnTo>
                <a:lnTo>
                  <a:pt x="1302" y="108"/>
                </a:lnTo>
                <a:lnTo>
                  <a:pt x="1307" y="114"/>
                </a:lnTo>
                <a:lnTo>
                  <a:pt x="1310" y="120"/>
                </a:lnTo>
                <a:lnTo>
                  <a:pt x="1313" y="125"/>
                </a:lnTo>
                <a:lnTo>
                  <a:pt x="1315" y="129"/>
                </a:lnTo>
                <a:lnTo>
                  <a:pt x="1316" y="132"/>
                </a:lnTo>
                <a:lnTo>
                  <a:pt x="1316" y="135"/>
                </a:lnTo>
                <a:lnTo>
                  <a:pt x="1316" y="137"/>
                </a:lnTo>
                <a:lnTo>
                  <a:pt x="1316" y="140"/>
                </a:lnTo>
                <a:lnTo>
                  <a:pt x="1316" y="143"/>
                </a:lnTo>
                <a:lnTo>
                  <a:pt x="1317" y="146"/>
                </a:lnTo>
                <a:lnTo>
                  <a:pt x="1318" y="149"/>
                </a:lnTo>
                <a:lnTo>
                  <a:pt x="1318" y="152"/>
                </a:lnTo>
                <a:lnTo>
                  <a:pt x="1319" y="156"/>
                </a:lnTo>
                <a:lnTo>
                  <a:pt x="1320" y="159"/>
                </a:lnTo>
                <a:lnTo>
                  <a:pt x="1321" y="162"/>
                </a:lnTo>
                <a:lnTo>
                  <a:pt x="1322" y="169"/>
                </a:lnTo>
                <a:lnTo>
                  <a:pt x="1322" y="179"/>
                </a:lnTo>
                <a:lnTo>
                  <a:pt x="1323" y="192"/>
                </a:lnTo>
                <a:lnTo>
                  <a:pt x="1324" y="208"/>
                </a:lnTo>
                <a:lnTo>
                  <a:pt x="1325" y="228"/>
                </a:lnTo>
                <a:lnTo>
                  <a:pt x="1326" y="250"/>
                </a:lnTo>
                <a:lnTo>
                  <a:pt x="1327" y="276"/>
                </a:lnTo>
                <a:lnTo>
                  <a:pt x="1328" y="302"/>
                </a:lnTo>
                <a:lnTo>
                  <a:pt x="1328" y="331"/>
                </a:lnTo>
                <a:lnTo>
                  <a:pt x="1328" y="362"/>
                </a:lnTo>
                <a:lnTo>
                  <a:pt x="1328" y="396"/>
                </a:lnTo>
                <a:lnTo>
                  <a:pt x="1327" y="433"/>
                </a:lnTo>
                <a:lnTo>
                  <a:pt x="1326" y="473"/>
                </a:lnTo>
                <a:lnTo>
                  <a:pt x="1325" y="515"/>
                </a:lnTo>
                <a:lnTo>
                  <a:pt x="1323" y="560"/>
                </a:lnTo>
                <a:lnTo>
                  <a:pt x="1322" y="605"/>
                </a:lnTo>
                <a:lnTo>
                  <a:pt x="1320" y="644"/>
                </a:lnTo>
                <a:lnTo>
                  <a:pt x="1319" y="676"/>
                </a:lnTo>
                <a:lnTo>
                  <a:pt x="1318" y="702"/>
                </a:lnTo>
                <a:lnTo>
                  <a:pt x="1317" y="722"/>
                </a:lnTo>
                <a:lnTo>
                  <a:pt x="1316" y="735"/>
                </a:lnTo>
                <a:lnTo>
                  <a:pt x="1316" y="742"/>
                </a:lnTo>
                <a:lnTo>
                  <a:pt x="1316" y="743"/>
                </a:lnTo>
                <a:lnTo>
                  <a:pt x="1316" y="744"/>
                </a:lnTo>
                <a:lnTo>
                  <a:pt x="1316" y="745"/>
                </a:lnTo>
                <a:lnTo>
                  <a:pt x="1315" y="746"/>
                </a:lnTo>
                <a:lnTo>
                  <a:pt x="1314" y="747"/>
                </a:lnTo>
                <a:lnTo>
                  <a:pt x="1314" y="748"/>
                </a:lnTo>
                <a:lnTo>
                  <a:pt x="1312" y="750"/>
                </a:lnTo>
                <a:lnTo>
                  <a:pt x="1311" y="752"/>
                </a:lnTo>
                <a:lnTo>
                  <a:pt x="1309" y="754"/>
                </a:lnTo>
                <a:lnTo>
                  <a:pt x="1308" y="755"/>
                </a:lnTo>
                <a:lnTo>
                  <a:pt x="1306" y="757"/>
                </a:lnTo>
                <a:lnTo>
                  <a:pt x="1304" y="758"/>
                </a:lnTo>
                <a:lnTo>
                  <a:pt x="1303" y="760"/>
                </a:lnTo>
                <a:lnTo>
                  <a:pt x="1302" y="761"/>
                </a:lnTo>
                <a:lnTo>
                  <a:pt x="1300" y="762"/>
                </a:lnTo>
                <a:lnTo>
                  <a:pt x="1300" y="763"/>
                </a:lnTo>
                <a:lnTo>
                  <a:pt x="1299" y="764"/>
                </a:lnTo>
                <a:lnTo>
                  <a:pt x="1298" y="765"/>
                </a:lnTo>
                <a:lnTo>
                  <a:pt x="1297" y="766"/>
                </a:lnTo>
                <a:lnTo>
                  <a:pt x="1296" y="767"/>
                </a:lnTo>
                <a:lnTo>
                  <a:pt x="1294" y="769"/>
                </a:lnTo>
                <a:lnTo>
                  <a:pt x="1293" y="771"/>
                </a:lnTo>
                <a:lnTo>
                  <a:pt x="1292" y="773"/>
                </a:lnTo>
                <a:lnTo>
                  <a:pt x="1290" y="775"/>
                </a:lnTo>
                <a:lnTo>
                  <a:pt x="1288" y="778"/>
                </a:lnTo>
                <a:lnTo>
                  <a:pt x="1286" y="780"/>
                </a:lnTo>
                <a:lnTo>
                  <a:pt x="1285" y="783"/>
                </a:lnTo>
                <a:lnTo>
                  <a:pt x="1283" y="785"/>
                </a:lnTo>
                <a:lnTo>
                  <a:pt x="1282" y="787"/>
                </a:lnTo>
                <a:lnTo>
                  <a:pt x="1281" y="790"/>
                </a:lnTo>
                <a:lnTo>
                  <a:pt x="1280" y="792"/>
                </a:lnTo>
                <a:lnTo>
                  <a:pt x="1278" y="793"/>
                </a:lnTo>
                <a:lnTo>
                  <a:pt x="1278" y="795"/>
                </a:lnTo>
                <a:lnTo>
                  <a:pt x="1277" y="797"/>
                </a:lnTo>
                <a:lnTo>
                  <a:pt x="1276" y="798"/>
                </a:lnTo>
                <a:lnTo>
                  <a:pt x="1275" y="800"/>
                </a:lnTo>
                <a:lnTo>
                  <a:pt x="1274" y="802"/>
                </a:lnTo>
                <a:lnTo>
                  <a:pt x="1272" y="804"/>
                </a:lnTo>
                <a:lnTo>
                  <a:pt x="1270" y="805"/>
                </a:lnTo>
                <a:lnTo>
                  <a:pt x="1269" y="807"/>
                </a:lnTo>
                <a:lnTo>
                  <a:pt x="1267" y="809"/>
                </a:lnTo>
                <a:lnTo>
                  <a:pt x="1265" y="810"/>
                </a:lnTo>
                <a:lnTo>
                  <a:pt x="1263" y="812"/>
                </a:lnTo>
                <a:lnTo>
                  <a:pt x="1261" y="814"/>
                </a:lnTo>
                <a:lnTo>
                  <a:pt x="1258" y="817"/>
                </a:lnTo>
                <a:lnTo>
                  <a:pt x="1256" y="820"/>
                </a:lnTo>
                <a:lnTo>
                  <a:pt x="1253" y="823"/>
                </a:lnTo>
                <a:lnTo>
                  <a:pt x="1249" y="826"/>
                </a:lnTo>
                <a:lnTo>
                  <a:pt x="1246" y="830"/>
                </a:lnTo>
                <a:lnTo>
                  <a:pt x="1242" y="833"/>
                </a:lnTo>
                <a:lnTo>
                  <a:pt x="1239" y="836"/>
                </a:lnTo>
                <a:lnTo>
                  <a:pt x="1235" y="839"/>
                </a:lnTo>
                <a:lnTo>
                  <a:pt x="1232" y="842"/>
                </a:lnTo>
                <a:lnTo>
                  <a:pt x="1228" y="846"/>
                </a:lnTo>
                <a:lnTo>
                  <a:pt x="1225" y="848"/>
                </a:lnTo>
                <a:lnTo>
                  <a:pt x="1221" y="851"/>
                </a:lnTo>
                <a:lnTo>
                  <a:pt x="1218" y="854"/>
                </a:lnTo>
                <a:lnTo>
                  <a:pt x="1214" y="856"/>
                </a:lnTo>
                <a:lnTo>
                  <a:pt x="1211" y="859"/>
                </a:lnTo>
                <a:lnTo>
                  <a:pt x="1208" y="861"/>
                </a:lnTo>
                <a:lnTo>
                  <a:pt x="1205" y="863"/>
                </a:lnTo>
                <a:lnTo>
                  <a:pt x="1203" y="865"/>
                </a:lnTo>
                <a:lnTo>
                  <a:pt x="1200" y="867"/>
                </a:lnTo>
                <a:lnTo>
                  <a:pt x="1198" y="869"/>
                </a:lnTo>
                <a:lnTo>
                  <a:pt x="1196" y="871"/>
                </a:lnTo>
                <a:lnTo>
                  <a:pt x="1195" y="873"/>
                </a:lnTo>
                <a:lnTo>
                  <a:pt x="1193" y="874"/>
                </a:lnTo>
                <a:lnTo>
                  <a:pt x="1191" y="876"/>
                </a:lnTo>
                <a:lnTo>
                  <a:pt x="1189" y="878"/>
                </a:lnTo>
                <a:lnTo>
                  <a:pt x="1186" y="880"/>
                </a:lnTo>
                <a:lnTo>
                  <a:pt x="1184" y="881"/>
                </a:lnTo>
                <a:lnTo>
                  <a:pt x="1182" y="883"/>
                </a:lnTo>
                <a:lnTo>
                  <a:pt x="1179" y="885"/>
                </a:lnTo>
                <a:lnTo>
                  <a:pt x="1176" y="886"/>
                </a:lnTo>
                <a:lnTo>
                  <a:pt x="1174" y="888"/>
                </a:lnTo>
                <a:lnTo>
                  <a:pt x="1171" y="890"/>
                </a:lnTo>
                <a:lnTo>
                  <a:pt x="1168" y="892"/>
                </a:lnTo>
                <a:lnTo>
                  <a:pt x="1166" y="893"/>
                </a:lnTo>
                <a:lnTo>
                  <a:pt x="1163" y="895"/>
                </a:lnTo>
                <a:lnTo>
                  <a:pt x="1160" y="897"/>
                </a:lnTo>
                <a:lnTo>
                  <a:pt x="1158" y="898"/>
                </a:lnTo>
                <a:lnTo>
                  <a:pt x="1155" y="900"/>
                </a:lnTo>
                <a:lnTo>
                  <a:pt x="1153" y="902"/>
                </a:lnTo>
                <a:lnTo>
                  <a:pt x="1150" y="903"/>
                </a:lnTo>
                <a:lnTo>
                  <a:pt x="1148" y="904"/>
                </a:lnTo>
                <a:lnTo>
                  <a:pt x="1146" y="905"/>
                </a:lnTo>
                <a:lnTo>
                  <a:pt x="1144" y="905"/>
                </a:lnTo>
                <a:lnTo>
                  <a:pt x="1142" y="905"/>
                </a:lnTo>
                <a:lnTo>
                  <a:pt x="1140" y="905"/>
                </a:lnTo>
                <a:lnTo>
                  <a:pt x="1138" y="905"/>
                </a:lnTo>
                <a:lnTo>
                  <a:pt x="1136" y="906"/>
                </a:lnTo>
                <a:lnTo>
                  <a:pt x="1133" y="906"/>
                </a:lnTo>
                <a:lnTo>
                  <a:pt x="1129" y="907"/>
                </a:lnTo>
                <a:lnTo>
                  <a:pt x="1124" y="908"/>
                </a:lnTo>
                <a:lnTo>
                  <a:pt x="1118" y="909"/>
                </a:lnTo>
                <a:lnTo>
                  <a:pt x="1112" y="911"/>
                </a:lnTo>
                <a:lnTo>
                  <a:pt x="1105" y="912"/>
                </a:lnTo>
                <a:lnTo>
                  <a:pt x="1098" y="914"/>
                </a:lnTo>
                <a:lnTo>
                  <a:pt x="1092" y="916"/>
                </a:lnTo>
                <a:lnTo>
                  <a:pt x="1086" y="917"/>
                </a:lnTo>
                <a:lnTo>
                  <a:pt x="1081" y="918"/>
                </a:lnTo>
                <a:lnTo>
                  <a:pt x="1076" y="920"/>
                </a:lnTo>
                <a:lnTo>
                  <a:pt x="1072" y="921"/>
                </a:lnTo>
                <a:lnTo>
                  <a:pt x="1069" y="922"/>
                </a:lnTo>
                <a:lnTo>
                  <a:pt x="1066" y="923"/>
                </a:lnTo>
                <a:lnTo>
                  <a:pt x="1064" y="924"/>
                </a:lnTo>
                <a:lnTo>
                  <a:pt x="1061" y="924"/>
                </a:lnTo>
                <a:lnTo>
                  <a:pt x="1059" y="925"/>
                </a:lnTo>
                <a:lnTo>
                  <a:pt x="1058" y="926"/>
                </a:lnTo>
                <a:lnTo>
                  <a:pt x="1056" y="926"/>
                </a:lnTo>
                <a:lnTo>
                  <a:pt x="1055" y="926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8415" name="Freeform 47"/>
          <p:cNvSpPr>
            <a:spLocks/>
          </p:cNvSpPr>
          <p:nvPr/>
        </p:nvSpPr>
        <p:spPr bwMode="auto">
          <a:xfrm>
            <a:off x="1255713" y="3797300"/>
            <a:ext cx="769937" cy="233363"/>
          </a:xfrm>
          <a:custGeom>
            <a:avLst/>
            <a:gdLst>
              <a:gd name="T0" fmla="*/ 2147483647 w 485"/>
              <a:gd name="T1" fmla="*/ 0 h 147"/>
              <a:gd name="T2" fmla="*/ 2147483647 w 485"/>
              <a:gd name="T3" fmla="*/ 0 h 147"/>
              <a:gd name="T4" fmla="*/ 2147483647 w 485"/>
              <a:gd name="T5" fmla="*/ 0 h 147"/>
              <a:gd name="T6" fmla="*/ 2147483647 w 485"/>
              <a:gd name="T7" fmla="*/ 0 h 147"/>
              <a:gd name="T8" fmla="*/ 2147483647 w 485"/>
              <a:gd name="T9" fmla="*/ 0 h 147"/>
              <a:gd name="T10" fmla="*/ 2147483647 w 485"/>
              <a:gd name="T11" fmla="*/ 0 h 147"/>
              <a:gd name="T12" fmla="*/ 2147483647 w 485"/>
              <a:gd name="T13" fmla="*/ 0 h 147"/>
              <a:gd name="T14" fmla="*/ 2147483647 w 485"/>
              <a:gd name="T15" fmla="*/ 2147483647 h 147"/>
              <a:gd name="T16" fmla="*/ 2147483647 w 485"/>
              <a:gd name="T17" fmla="*/ 2147483647 h 147"/>
              <a:gd name="T18" fmla="*/ 2147483647 w 485"/>
              <a:gd name="T19" fmla="*/ 2147483647 h 147"/>
              <a:gd name="T20" fmla="*/ 2147483647 w 485"/>
              <a:gd name="T21" fmla="*/ 2147483647 h 147"/>
              <a:gd name="T22" fmla="*/ 2147483647 w 485"/>
              <a:gd name="T23" fmla="*/ 2147483647 h 147"/>
              <a:gd name="T24" fmla="*/ 2147483647 w 485"/>
              <a:gd name="T25" fmla="*/ 2147483647 h 147"/>
              <a:gd name="T26" fmla="*/ 2147483647 w 485"/>
              <a:gd name="T27" fmla="*/ 2147483647 h 147"/>
              <a:gd name="T28" fmla="*/ 2147483647 w 485"/>
              <a:gd name="T29" fmla="*/ 2147483647 h 147"/>
              <a:gd name="T30" fmla="*/ 2147483647 w 485"/>
              <a:gd name="T31" fmla="*/ 2147483647 h 147"/>
              <a:gd name="T32" fmla="*/ 2147483647 w 485"/>
              <a:gd name="T33" fmla="*/ 2147483647 h 147"/>
              <a:gd name="T34" fmla="*/ 2147483647 w 485"/>
              <a:gd name="T35" fmla="*/ 2147483647 h 147"/>
              <a:gd name="T36" fmla="*/ 2147483647 w 485"/>
              <a:gd name="T37" fmla="*/ 2147483647 h 147"/>
              <a:gd name="T38" fmla="*/ 2147483647 w 485"/>
              <a:gd name="T39" fmla="*/ 2147483647 h 147"/>
              <a:gd name="T40" fmla="*/ 2147483647 w 485"/>
              <a:gd name="T41" fmla="*/ 2147483647 h 147"/>
              <a:gd name="T42" fmla="*/ 2147483647 w 485"/>
              <a:gd name="T43" fmla="*/ 2147483647 h 147"/>
              <a:gd name="T44" fmla="*/ 2147483647 w 485"/>
              <a:gd name="T45" fmla="*/ 2147483647 h 147"/>
              <a:gd name="T46" fmla="*/ 2147483647 w 485"/>
              <a:gd name="T47" fmla="*/ 2147483647 h 147"/>
              <a:gd name="T48" fmla="*/ 2147483647 w 485"/>
              <a:gd name="T49" fmla="*/ 2147483647 h 147"/>
              <a:gd name="T50" fmla="*/ 0 w 485"/>
              <a:gd name="T51" fmla="*/ 2147483647 h 147"/>
              <a:gd name="T52" fmla="*/ 0 w 485"/>
              <a:gd name="T53" fmla="*/ 2147483647 h 147"/>
              <a:gd name="T54" fmla="*/ 2147483647 w 485"/>
              <a:gd name="T55" fmla="*/ 2147483647 h 147"/>
              <a:gd name="T56" fmla="*/ 2147483647 w 485"/>
              <a:gd name="T57" fmla="*/ 2147483647 h 147"/>
              <a:gd name="T58" fmla="*/ 2147483647 w 485"/>
              <a:gd name="T59" fmla="*/ 2147483647 h 147"/>
              <a:gd name="T60" fmla="*/ 2147483647 w 485"/>
              <a:gd name="T61" fmla="*/ 2147483647 h 147"/>
              <a:gd name="T62" fmla="*/ 2147483647 w 485"/>
              <a:gd name="T63" fmla="*/ 2147483647 h 147"/>
              <a:gd name="T64" fmla="*/ 2147483647 w 485"/>
              <a:gd name="T65" fmla="*/ 2147483647 h 147"/>
              <a:gd name="T66" fmla="*/ 2147483647 w 485"/>
              <a:gd name="T67" fmla="*/ 2147483647 h 147"/>
              <a:gd name="T68" fmla="*/ 2147483647 w 485"/>
              <a:gd name="T69" fmla="*/ 2147483647 h 147"/>
              <a:gd name="T70" fmla="*/ 2147483647 w 485"/>
              <a:gd name="T71" fmla="*/ 2147483647 h 147"/>
              <a:gd name="T72" fmla="*/ 2147483647 w 485"/>
              <a:gd name="T73" fmla="*/ 2147483647 h 147"/>
              <a:gd name="T74" fmla="*/ 2147483647 w 485"/>
              <a:gd name="T75" fmla="*/ 2147483647 h 147"/>
              <a:gd name="T76" fmla="*/ 2147483647 w 485"/>
              <a:gd name="T77" fmla="*/ 2147483647 h 147"/>
              <a:gd name="T78" fmla="*/ 2147483647 w 485"/>
              <a:gd name="T79" fmla="*/ 2147483647 h 147"/>
              <a:gd name="T80" fmla="*/ 2147483647 w 485"/>
              <a:gd name="T81" fmla="*/ 2147483647 h 147"/>
              <a:gd name="T82" fmla="*/ 2147483647 w 485"/>
              <a:gd name="T83" fmla="*/ 2147483647 h 147"/>
              <a:gd name="T84" fmla="*/ 2147483647 w 485"/>
              <a:gd name="T85" fmla="*/ 2147483647 h 147"/>
              <a:gd name="T86" fmla="*/ 2147483647 w 485"/>
              <a:gd name="T87" fmla="*/ 2147483647 h 147"/>
              <a:gd name="T88" fmla="*/ 2147483647 w 485"/>
              <a:gd name="T89" fmla="*/ 2147483647 h 147"/>
              <a:gd name="T90" fmla="*/ 2147483647 w 485"/>
              <a:gd name="T91" fmla="*/ 2147483647 h 147"/>
              <a:gd name="T92" fmla="*/ 2147483647 w 485"/>
              <a:gd name="T93" fmla="*/ 2147483647 h 147"/>
              <a:gd name="T94" fmla="*/ 2147483647 w 485"/>
              <a:gd name="T95" fmla="*/ 2147483647 h 147"/>
              <a:gd name="T96" fmla="*/ 2147483647 w 485"/>
              <a:gd name="T97" fmla="*/ 2147483647 h 147"/>
              <a:gd name="T98" fmla="*/ 2147483647 w 485"/>
              <a:gd name="T99" fmla="*/ 2147483647 h 147"/>
              <a:gd name="T100" fmla="*/ 2147483647 w 485"/>
              <a:gd name="T101" fmla="*/ 2147483647 h 147"/>
              <a:gd name="T102" fmla="*/ 2147483647 w 485"/>
              <a:gd name="T103" fmla="*/ 2147483647 h 147"/>
              <a:gd name="T104" fmla="*/ 2147483647 w 485"/>
              <a:gd name="T105" fmla="*/ 2147483647 h 147"/>
              <a:gd name="T106" fmla="*/ 2147483647 w 485"/>
              <a:gd name="T107" fmla="*/ 2147483647 h 14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85"/>
              <a:gd name="T163" fmla="*/ 0 h 147"/>
              <a:gd name="T164" fmla="*/ 485 w 485"/>
              <a:gd name="T165" fmla="*/ 147 h 14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85" h="147">
                <a:moveTo>
                  <a:pt x="456" y="0"/>
                </a:moveTo>
                <a:lnTo>
                  <a:pt x="456" y="0"/>
                </a:lnTo>
                <a:lnTo>
                  <a:pt x="455" y="0"/>
                </a:lnTo>
                <a:lnTo>
                  <a:pt x="453" y="0"/>
                </a:lnTo>
                <a:lnTo>
                  <a:pt x="452" y="0"/>
                </a:lnTo>
                <a:lnTo>
                  <a:pt x="450" y="0"/>
                </a:lnTo>
                <a:lnTo>
                  <a:pt x="448" y="0"/>
                </a:lnTo>
                <a:lnTo>
                  <a:pt x="445" y="0"/>
                </a:lnTo>
                <a:lnTo>
                  <a:pt x="442" y="0"/>
                </a:lnTo>
                <a:lnTo>
                  <a:pt x="433" y="1"/>
                </a:lnTo>
                <a:lnTo>
                  <a:pt x="417" y="1"/>
                </a:lnTo>
                <a:lnTo>
                  <a:pt x="394" y="1"/>
                </a:lnTo>
                <a:lnTo>
                  <a:pt x="365" y="2"/>
                </a:lnTo>
                <a:lnTo>
                  <a:pt x="329" y="2"/>
                </a:lnTo>
                <a:lnTo>
                  <a:pt x="287" y="3"/>
                </a:lnTo>
                <a:lnTo>
                  <a:pt x="237" y="4"/>
                </a:lnTo>
                <a:lnTo>
                  <a:pt x="188" y="5"/>
                </a:lnTo>
                <a:lnTo>
                  <a:pt x="145" y="6"/>
                </a:lnTo>
                <a:lnTo>
                  <a:pt x="109" y="6"/>
                </a:lnTo>
                <a:lnTo>
                  <a:pt x="81" y="7"/>
                </a:lnTo>
                <a:lnTo>
                  <a:pt x="59" y="8"/>
                </a:lnTo>
                <a:lnTo>
                  <a:pt x="43" y="9"/>
                </a:lnTo>
                <a:lnTo>
                  <a:pt x="35" y="10"/>
                </a:lnTo>
                <a:lnTo>
                  <a:pt x="33" y="11"/>
                </a:lnTo>
                <a:lnTo>
                  <a:pt x="31" y="12"/>
                </a:lnTo>
                <a:lnTo>
                  <a:pt x="29" y="13"/>
                </a:lnTo>
                <a:lnTo>
                  <a:pt x="27" y="16"/>
                </a:lnTo>
                <a:lnTo>
                  <a:pt x="25" y="18"/>
                </a:lnTo>
                <a:lnTo>
                  <a:pt x="23" y="22"/>
                </a:lnTo>
                <a:lnTo>
                  <a:pt x="20" y="27"/>
                </a:lnTo>
                <a:lnTo>
                  <a:pt x="18" y="32"/>
                </a:lnTo>
                <a:lnTo>
                  <a:pt x="15" y="38"/>
                </a:lnTo>
                <a:lnTo>
                  <a:pt x="13" y="44"/>
                </a:lnTo>
                <a:lnTo>
                  <a:pt x="10" y="50"/>
                </a:lnTo>
                <a:lnTo>
                  <a:pt x="8" y="54"/>
                </a:lnTo>
                <a:lnTo>
                  <a:pt x="6" y="59"/>
                </a:lnTo>
                <a:lnTo>
                  <a:pt x="5" y="62"/>
                </a:lnTo>
                <a:lnTo>
                  <a:pt x="3" y="66"/>
                </a:lnTo>
                <a:lnTo>
                  <a:pt x="2" y="68"/>
                </a:lnTo>
                <a:lnTo>
                  <a:pt x="1" y="70"/>
                </a:lnTo>
                <a:lnTo>
                  <a:pt x="0" y="71"/>
                </a:lnTo>
                <a:lnTo>
                  <a:pt x="0" y="74"/>
                </a:lnTo>
                <a:lnTo>
                  <a:pt x="0" y="76"/>
                </a:lnTo>
                <a:lnTo>
                  <a:pt x="0" y="80"/>
                </a:lnTo>
                <a:lnTo>
                  <a:pt x="1" y="83"/>
                </a:lnTo>
                <a:lnTo>
                  <a:pt x="1" y="87"/>
                </a:lnTo>
                <a:lnTo>
                  <a:pt x="3" y="92"/>
                </a:lnTo>
                <a:lnTo>
                  <a:pt x="5" y="97"/>
                </a:lnTo>
                <a:lnTo>
                  <a:pt x="6" y="102"/>
                </a:lnTo>
                <a:lnTo>
                  <a:pt x="8" y="107"/>
                </a:lnTo>
                <a:lnTo>
                  <a:pt x="10" y="111"/>
                </a:lnTo>
                <a:lnTo>
                  <a:pt x="11" y="115"/>
                </a:lnTo>
                <a:lnTo>
                  <a:pt x="13" y="118"/>
                </a:lnTo>
                <a:lnTo>
                  <a:pt x="15" y="121"/>
                </a:lnTo>
                <a:lnTo>
                  <a:pt x="17" y="123"/>
                </a:lnTo>
                <a:lnTo>
                  <a:pt x="19" y="125"/>
                </a:lnTo>
                <a:lnTo>
                  <a:pt x="20" y="126"/>
                </a:lnTo>
                <a:lnTo>
                  <a:pt x="22" y="128"/>
                </a:lnTo>
                <a:lnTo>
                  <a:pt x="24" y="130"/>
                </a:lnTo>
                <a:lnTo>
                  <a:pt x="26" y="132"/>
                </a:lnTo>
                <a:lnTo>
                  <a:pt x="27" y="134"/>
                </a:lnTo>
                <a:lnTo>
                  <a:pt x="29" y="135"/>
                </a:lnTo>
                <a:lnTo>
                  <a:pt x="31" y="137"/>
                </a:lnTo>
                <a:lnTo>
                  <a:pt x="33" y="139"/>
                </a:lnTo>
                <a:lnTo>
                  <a:pt x="35" y="140"/>
                </a:lnTo>
                <a:lnTo>
                  <a:pt x="36" y="142"/>
                </a:lnTo>
                <a:lnTo>
                  <a:pt x="38" y="143"/>
                </a:lnTo>
                <a:lnTo>
                  <a:pt x="39" y="144"/>
                </a:lnTo>
                <a:lnTo>
                  <a:pt x="41" y="145"/>
                </a:lnTo>
                <a:lnTo>
                  <a:pt x="42" y="146"/>
                </a:lnTo>
                <a:lnTo>
                  <a:pt x="43" y="146"/>
                </a:lnTo>
                <a:lnTo>
                  <a:pt x="44" y="146"/>
                </a:lnTo>
                <a:lnTo>
                  <a:pt x="53" y="146"/>
                </a:lnTo>
                <a:lnTo>
                  <a:pt x="69" y="146"/>
                </a:lnTo>
                <a:lnTo>
                  <a:pt x="93" y="146"/>
                </a:lnTo>
                <a:lnTo>
                  <a:pt x="124" y="146"/>
                </a:lnTo>
                <a:lnTo>
                  <a:pt x="164" y="146"/>
                </a:lnTo>
                <a:lnTo>
                  <a:pt x="211" y="146"/>
                </a:lnTo>
                <a:lnTo>
                  <a:pt x="265" y="146"/>
                </a:lnTo>
                <a:lnTo>
                  <a:pt x="320" y="146"/>
                </a:lnTo>
                <a:lnTo>
                  <a:pt x="367" y="146"/>
                </a:lnTo>
                <a:lnTo>
                  <a:pt x="406" y="146"/>
                </a:lnTo>
                <a:lnTo>
                  <a:pt x="437" y="146"/>
                </a:lnTo>
                <a:lnTo>
                  <a:pt x="460" y="146"/>
                </a:lnTo>
                <a:lnTo>
                  <a:pt x="476" y="146"/>
                </a:lnTo>
                <a:lnTo>
                  <a:pt x="484" y="146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8416" name="Freeform 48"/>
          <p:cNvSpPr>
            <a:spLocks/>
          </p:cNvSpPr>
          <p:nvPr/>
        </p:nvSpPr>
        <p:spPr bwMode="auto">
          <a:xfrm>
            <a:off x="3028950" y="3819525"/>
            <a:ext cx="1289050" cy="244475"/>
          </a:xfrm>
          <a:custGeom>
            <a:avLst/>
            <a:gdLst>
              <a:gd name="T0" fmla="*/ 2147483647 w 812"/>
              <a:gd name="T1" fmla="*/ 0 h 154"/>
              <a:gd name="T2" fmla="*/ 2147483647 w 812"/>
              <a:gd name="T3" fmla="*/ 0 h 154"/>
              <a:gd name="T4" fmla="*/ 2147483647 w 812"/>
              <a:gd name="T5" fmla="*/ 0 h 154"/>
              <a:gd name="T6" fmla="*/ 2147483647 w 812"/>
              <a:gd name="T7" fmla="*/ 0 h 154"/>
              <a:gd name="T8" fmla="*/ 2147483647 w 812"/>
              <a:gd name="T9" fmla="*/ 0 h 154"/>
              <a:gd name="T10" fmla="*/ 2147483647 w 812"/>
              <a:gd name="T11" fmla="*/ 0 h 154"/>
              <a:gd name="T12" fmla="*/ 2147483647 w 812"/>
              <a:gd name="T13" fmla="*/ 0 h 154"/>
              <a:gd name="T14" fmla="*/ 2147483647 w 812"/>
              <a:gd name="T15" fmla="*/ 0 h 154"/>
              <a:gd name="T16" fmla="*/ 2147483647 w 812"/>
              <a:gd name="T17" fmla="*/ 0 h 154"/>
              <a:gd name="T18" fmla="*/ 2147483647 w 812"/>
              <a:gd name="T19" fmla="*/ 0 h 154"/>
              <a:gd name="T20" fmla="*/ 2147483647 w 812"/>
              <a:gd name="T21" fmla="*/ 0 h 154"/>
              <a:gd name="T22" fmla="*/ 2147483647 w 812"/>
              <a:gd name="T23" fmla="*/ 2147483647 h 154"/>
              <a:gd name="T24" fmla="*/ 2147483647 w 812"/>
              <a:gd name="T25" fmla="*/ 2147483647 h 154"/>
              <a:gd name="T26" fmla="*/ 2147483647 w 812"/>
              <a:gd name="T27" fmla="*/ 2147483647 h 154"/>
              <a:gd name="T28" fmla="*/ 2147483647 w 812"/>
              <a:gd name="T29" fmla="*/ 2147483647 h 154"/>
              <a:gd name="T30" fmla="*/ 2147483647 w 812"/>
              <a:gd name="T31" fmla="*/ 2147483647 h 154"/>
              <a:gd name="T32" fmla="*/ 2147483647 w 812"/>
              <a:gd name="T33" fmla="*/ 2147483647 h 154"/>
              <a:gd name="T34" fmla="*/ 2147483647 w 812"/>
              <a:gd name="T35" fmla="*/ 2147483647 h 154"/>
              <a:gd name="T36" fmla="*/ 2147483647 w 812"/>
              <a:gd name="T37" fmla="*/ 2147483647 h 154"/>
              <a:gd name="T38" fmla="*/ 2147483647 w 812"/>
              <a:gd name="T39" fmla="*/ 2147483647 h 154"/>
              <a:gd name="T40" fmla="*/ 2147483647 w 812"/>
              <a:gd name="T41" fmla="*/ 2147483647 h 154"/>
              <a:gd name="T42" fmla="*/ 2147483647 w 812"/>
              <a:gd name="T43" fmla="*/ 2147483647 h 154"/>
              <a:gd name="T44" fmla="*/ 2147483647 w 812"/>
              <a:gd name="T45" fmla="*/ 2147483647 h 154"/>
              <a:gd name="T46" fmla="*/ 2147483647 w 812"/>
              <a:gd name="T47" fmla="*/ 2147483647 h 154"/>
              <a:gd name="T48" fmla="*/ 2147483647 w 812"/>
              <a:gd name="T49" fmla="*/ 2147483647 h 154"/>
              <a:gd name="T50" fmla="*/ 2147483647 w 812"/>
              <a:gd name="T51" fmla="*/ 2147483647 h 154"/>
              <a:gd name="T52" fmla="*/ 2147483647 w 812"/>
              <a:gd name="T53" fmla="*/ 2147483647 h 154"/>
              <a:gd name="T54" fmla="*/ 2147483647 w 812"/>
              <a:gd name="T55" fmla="*/ 2147483647 h 154"/>
              <a:gd name="T56" fmla="*/ 2147483647 w 812"/>
              <a:gd name="T57" fmla="*/ 2147483647 h 154"/>
              <a:gd name="T58" fmla="*/ 2147483647 w 812"/>
              <a:gd name="T59" fmla="*/ 2147483647 h 154"/>
              <a:gd name="T60" fmla="*/ 2147483647 w 812"/>
              <a:gd name="T61" fmla="*/ 2147483647 h 154"/>
              <a:gd name="T62" fmla="*/ 2147483647 w 812"/>
              <a:gd name="T63" fmla="*/ 2147483647 h 154"/>
              <a:gd name="T64" fmla="*/ 2147483647 w 812"/>
              <a:gd name="T65" fmla="*/ 2147483647 h 154"/>
              <a:gd name="T66" fmla="*/ 2147483647 w 812"/>
              <a:gd name="T67" fmla="*/ 2147483647 h 154"/>
              <a:gd name="T68" fmla="*/ 2147483647 w 812"/>
              <a:gd name="T69" fmla="*/ 2147483647 h 154"/>
              <a:gd name="T70" fmla="*/ 2147483647 w 812"/>
              <a:gd name="T71" fmla="*/ 2147483647 h 154"/>
              <a:gd name="T72" fmla="*/ 2147483647 w 812"/>
              <a:gd name="T73" fmla="*/ 2147483647 h 154"/>
              <a:gd name="T74" fmla="*/ 2147483647 w 812"/>
              <a:gd name="T75" fmla="*/ 2147483647 h 154"/>
              <a:gd name="T76" fmla="*/ 2147483647 w 812"/>
              <a:gd name="T77" fmla="*/ 2147483647 h 154"/>
              <a:gd name="T78" fmla="*/ 2147483647 w 812"/>
              <a:gd name="T79" fmla="*/ 2147483647 h 154"/>
              <a:gd name="T80" fmla="*/ 2147483647 w 812"/>
              <a:gd name="T81" fmla="*/ 2147483647 h 154"/>
              <a:gd name="T82" fmla="*/ 2147483647 w 812"/>
              <a:gd name="T83" fmla="*/ 2147483647 h 154"/>
              <a:gd name="T84" fmla="*/ 2147483647 w 812"/>
              <a:gd name="T85" fmla="*/ 2147483647 h 154"/>
              <a:gd name="T86" fmla="*/ 0 w 812"/>
              <a:gd name="T87" fmla="*/ 2147483647 h 154"/>
              <a:gd name="T88" fmla="*/ 0 w 812"/>
              <a:gd name="T89" fmla="*/ 2147483647 h 15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12"/>
              <a:gd name="T136" fmla="*/ 0 h 154"/>
              <a:gd name="T137" fmla="*/ 812 w 812"/>
              <a:gd name="T138" fmla="*/ 154 h 15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12" h="154">
                <a:moveTo>
                  <a:pt x="57" y="0"/>
                </a:moveTo>
                <a:lnTo>
                  <a:pt x="57" y="0"/>
                </a:lnTo>
                <a:lnTo>
                  <a:pt x="70" y="0"/>
                </a:lnTo>
                <a:lnTo>
                  <a:pt x="96" y="0"/>
                </a:lnTo>
                <a:lnTo>
                  <a:pt x="135" y="0"/>
                </a:lnTo>
                <a:lnTo>
                  <a:pt x="187" y="0"/>
                </a:lnTo>
                <a:lnTo>
                  <a:pt x="252" y="0"/>
                </a:lnTo>
                <a:lnTo>
                  <a:pt x="330" y="0"/>
                </a:lnTo>
                <a:lnTo>
                  <a:pt x="420" y="0"/>
                </a:lnTo>
                <a:lnTo>
                  <a:pt x="511" y="0"/>
                </a:lnTo>
                <a:lnTo>
                  <a:pt x="589" y="0"/>
                </a:lnTo>
                <a:lnTo>
                  <a:pt x="654" y="0"/>
                </a:lnTo>
                <a:lnTo>
                  <a:pt x="706" y="0"/>
                </a:lnTo>
                <a:lnTo>
                  <a:pt x="744" y="0"/>
                </a:lnTo>
                <a:lnTo>
                  <a:pt x="770" y="0"/>
                </a:lnTo>
                <a:lnTo>
                  <a:pt x="784" y="0"/>
                </a:lnTo>
                <a:lnTo>
                  <a:pt x="785" y="0"/>
                </a:lnTo>
                <a:lnTo>
                  <a:pt x="786" y="0"/>
                </a:lnTo>
                <a:lnTo>
                  <a:pt x="787" y="0"/>
                </a:lnTo>
                <a:lnTo>
                  <a:pt x="788" y="0"/>
                </a:lnTo>
                <a:lnTo>
                  <a:pt x="790" y="0"/>
                </a:lnTo>
                <a:lnTo>
                  <a:pt x="792" y="0"/>
                </a:lnTo>
                <a:lnTo>
                  <a:pt x="794" y="0"/>
                </a:lnTo>
                <a:lnTo>
                  <a:pt x="796" y="1"/>
                </a:lnTo>
                <a:lnTo>
                  <a:pt x="797" y="2"/>
                </a:lnTo>
                <a:lnTo>
                  <a:pt x="799" y="2"/>
                </a:lnTo>
                <a:lnTo>
                  <a:pt x="801" y="4"/>
                </a:lnTo>
                <a:lnTo>
                  <a:pt x="803" y="6"/>
                </a:lnTo>
                <a:lnTo>
                  <a:pt x="804" y="7"/>
                </a:lnTo>
                <a:lnTo>
                  <a:pt x="806" y="9"/>
                </a:lnTo>
                <a:lnTo>
                  <a:pt x="808" y="12"/>
                </a:lnTo>
                <a:lnTo>
                  <a:pt x="809" y="16"/>
                </a:lnTo>
                <a:lnTo>
                  <a:pt x="810" y="21"/>
                </a:lnTo>
                <a:lnTo>
                  <a:pt x="810" y="27"/>
                </a:lnTo>
                <a:lnTo>
                  <a:pt x="811" y="34"/>
                </a:lnTo>
                <a:lnTo>
                  <a:pt x="811" y="42"/>
                </a:lnTo>
                <a:lnTo>
                  <a:pt x="811" y="52"/>
                </a:lnTo>
                <a:lnTo>
                  <a:pt x="811" y="62"/>
                </a:lnTo>
                <a:lnTo>
                  <a:pt x="811" y="70"/>
                </a:lnTo>
                <a:lnTo>
                  <a:pt x="811" y="77"/>
                </a:lnTo>
                <a:lnTo>
                  <a:pt x="810" y="82"/>
                </a:lnTo>
                <a:lnTo>
                  <a:pt x="810" y="86"/>
                </a:lnTo>
                <a:lnTo>
                  <a:pt x="810" y="89"/>
                </a:lnTo>
                <a:lnTo>
                  <a:pt x="809" y="91"/>
                </a:lnTo>
                <a:lnTo>
                  <a:pt x="808" y="91"/>
                </a:lnTo>
                <a:lnTo>
                  <a:pt x="807" y="91"/>
                </a:lnTo>
                <a:lnTo>
                  <a:pt x="806" y="91"/>
                </a:lnTo>
                <a:lnTo>
                  <a:pt x="805" y="91"/>
                </a:lnTo>
                <a:lnTo>
                  <a:pt x="804" y="91"/>
                </a:lnTo>
                <a:lnTo>
                  <a:pt x="802" y="92"/>
                </a:lnTo>
                <a:lnTo>
                  <a:pt x="801" y="92"/>
                </a:lnTo>
                <a:lnTo>
                  <a:pt x="799" y="93"/>
                </a:lnTo>
                <a:lnTo>
                  <a:pt x="797" y="94"/>
                </a:lnTo>
                <a:lnTo>
                  <a:pt x="796" y="94"/>
                </a:lnTo>
                <a:lnTo>
                  <a:pt x="794" y="95"/>
                </a:lnTo>
                <a:lnTo>
                  <a:pt x="792" y="96"/>
                </a:lnTo>
                <a:lnTo>
                  <a:pt x="791" y="98"/>
                </a:lnTo>
                <a:lnTo>
                  <a:pt x="790" y="99"/>
                </a:lnTo>
                <a:lnTo>
                  <a:pt x="789" y="101"/>
                </a:lnTo>
                <a:lnTo>
                  <a:pt x="788" y="102"/>
                </a:lnTo>
                <a:lnTo>
                  <a:pt x="787" y="104"/>
                </a:lnTo>
                <a:lnTo>
                  <a:pt x="786" y="106"/>
                </a:lnTo>
                <a:lnTo>
                  <a:pt x="785" y="107"/>
                </a:lnTo>
                <a:lnTo>
                  <a:pt x="783" y="109"/>
                </a:lnTo>
                <a:lnTo>
                  <a:pt x="781" y="111"/>
                </a:lnTo>
                <a:lnTo>
                  <a:pt x="779" y="112"/>
                </a:lnTo>
                <a:lnTo>
                  <a:pt x="776" y="114"/>
                </a:lnTo>
                <a:lnTo>
                  <a:pt x="773" y="116"/>
                </a:lnTo>
                <a:lnTo>
                  <a:pt x="769" y="118"/>
                </a:lnTo>
                <a:lnTo>
                  <a:pt x="766" y="120"/>
                </a:lnTo>
                <a:lnTo>
                  <a:pt x="762" y="121"/>
                </a:lnTo>
                <a:lnTo>
                  <a:pt x="758" y="123"/>
                </a:lnTo>
                <a:lnTo>
                  <a:pt x="753" y="125"/>
                </a:lnTo>
                <a:lnTo>
                  <a:pt x="748" y="128"/>
                </a:lnTo>
                <a:lnTo>
                  <a:pt x="743" y="130"/>
                </a:lnTo>
                <a:lnTo>
                  <a:pt x="737" y="132"/>
                </a:lnTo>
                <a:lnTo>
                  <a:pt x="731" y="135"/>
                </a:lnTo>
                <a:lnTo>
                  <a:pt x="725" y="138"/>
                </a:lnTo>
                <a:lnTo>
                  <a:pt x="718" y="140"/>
                </a:lnTo>
                <a:lnTo>
                  <a:pt x="712" y="142"/>
                </a:lnTo>
                <a:lnTo>
                  <a:pt x="704" y="144"/>
                </a:lnTo>
                <a:lnTo>
                  <a:pt x="697" y="145"/>
                </a:lnTo>
                <a:lnTo>
                  <a:pt x="690" y="147"/>
                </a:lnTo>
                <a:lnTo>
                  <a:pt x="682" y="148"/>
                </a:lnTo>
                <a:lnTo>
                  <a:pt x="674" y="149"/>
                </a:lnTo>
                <a:lnTo>
                  <a:pt x="666" y="150"/>
                </a:lnTo>
                <a:lnTo>
                  <a:pt x="659" y="150"/>
                </a:lnTo>
                <a:lnTo>
                  <a:pt x="653" y="151"/>
                </a:lnTo>
                <a:lnTo>
                  <a:pt x="648" y="152"/>
                </a:lnTo>
                <a:lnTo>
                  <a:pt x="643" y="152"/>
                </a:lnTo>
                <a:lnTo>
                  <a:pt x="640" y="152"/>
                </a:lnTo>
                <a:lnTo>
                  <a:pt x="637" y="153"/>
                </a:lnTo>
                <a:lnTo>
                  <a:pt x="635" y="153"/>
                </a:lnTo>
                <a:lnTo>
                  <a:pt x="634" y="153"/>
                </a:lnTo>
                <a:lnTo>
                  <a:pt x="621" y="153"/>
                </a:lnTo>
                <a:lnTo>
                  <a:pt x="597" y="153"/>
                </a:lnTo>
                <a:lnTo>
                  <a:pt x="563" y="153"/>
                </a:lnTo>
                <a:lnTo>
                  <a:pt x="517" y="153"/>
                </a:lnTo>
                <a:lnTo>
                  <a:pt x="460" y="153"/>
                </a:lnTo>
                <a:lnTo>
                  <a:pt x="393" y="153"/>
                </a:lnTo>
                <a:lnTo>
                  <a:pt x="315" y="153"/>
                </a:lnTo>
                <a:lnTo>
                  <a:pt x="236" y="153"/>
                </a:lnTo>
                <a:lnTo>
                  <a:pt x="169" y="153"/>
                </a:lnTo>
                <a:lnTo>
                  <a:pt x="113" y="153"/>
                </a:lnTo>
                <a:lnTo>
                  <a:pt x="68" y="153"/>
                </a:lnTo>
                <a:lnTo>
                  <a:pt x="34" y="153"/>
                </a:lnTo>
                <a:lnTo>
                  <a:pt x="12" y="153"/>
                </a:lnTo>
                <a:lnTo>
                  <a:pt x="0" y="153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8417" name="Rectangle 49"/>
          <p:cNvSpPr>
            <a:spLocks noChangeArrowheads="1"/>
          </p:cNvSpPr>
          <p:nvPr/>
        </p:nvSpPr>
        <p:spPr bwMode="auto">
          <a:xfrm flipV="1">
            <a:off x="3121025" y="428625"/>
            <a:ext cx="425450" cy="1651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18" name="Rectangle 50"/>
          <p:cNvSpPr>
            <a:spLocks noChangeArrowheads="1"/>
          </p:cNvSpPr>
          <p:nvPr/>
        </p:nvSpPr>
        <p:spPr bwMode="auto">
          <a:xfrm flipV="1">
            <a:off x="3165475" y="835025"/>
            <a:ext cx="392113" cy="19685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19" name="Rectangle 51"/>
          <p:cNvSpPr>
            <a:spLocks noChangeArrowheads="1"/>
          </p:cNvSpPr>
          <p:nvPr/>
        </p:nvSpPr>
        <p:spPr bwMode="auto">
          <a:xfrm flipV="1">
            <a:off x="3121025" y="1228725"/>
            <a:ext cx="403225" cy="1651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20" name="Text Box 52"/>
          <p:cNvSpPr txBox="1">
            <a:spLocks noChangeArrowheads="1"/>
          </p:cNvSpPr>
          <p:nvPr/>
        </p:nvSpPr>
        <p:spPr bwMode="auto">
          <a:xfrm>
            <a:off x="1352550" y="68262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21" name="Text Box 53"/>
          <p:cNvSpPr txBox="1">
            <a:spLocks noChangeArrowheads="1"/>
          </p:cNvSpPr>
          <p:nvPr/>
        </p:nvSpPr>
        <p:spPr bwMode="auto">
          <a:xfrm>
            <a:off x="1835150" y="68262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22" name="Text Box 54"/>
          <p:cNvSpPr txBox="1">
            <a:spLocks noChangeArrowheads="1"/>
          </p:cNvSpPr>
          <p:nvPr/>
        </p:nvSpPr>
        <p:spPr bwMode="auto">
          <a:xfrm>
            <a:off x="2327275" y="68135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23" name="Text Box 55"/>
          <p:cNvSpPr txBox="1">
            <a:spLocks noChangeArrowheads="1"/>
          </p:cNvSpPr>
          <p:nvPr/>
        </p:nvSpPr>
        <p:spPr bwMode="auto">
          <a:xfrm>
            <a:off x="3378200" y="68262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24" name="Text Box 56"/>
          <p:cNvSpPr txBox="1">
            <a:spLocks noChangeArrowheads="1"/>
          </p:cNvSpPr>
          <p:nvPr/>
        </p:nvSpPr>
        <p:spPr bwMode="auto">
          <a:xfrm>
            <a:off x="3859213" y="68262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25" name="Text Box 57"/>
          <p:cNvSpPr txBox="1">
            <a:spLocks noChangeArrowheads="1"/>
          </p:cNvSpPr>
          <p:nvPr/>
        </p:nvSpPr>
        <p:spPr bwMode="auto">
          <a:xfrm>
            <a:off x="4362450" y="68262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26" name="Text Box 58"/>
          <p:cNvSpPr txBox="1">
            <a:spLocks noChangeArrowheads="1"/>
          </p:cNvSpPr>
          <p:nvPr/>
        </p:nvSpPr>
        <p:spPr bwMode="auto">
          <a:xfrm>
            <a:off x="1711325" y="4367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12 bp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27" name="Text Box 59"/>
          <p:cNvSpPr txBox="1">
            <a:spLocks noChangeArrowheads="1"/>
          </p:cNvSpPr>
          <p:nvPr/>
        </p:nvSpPr>
        <p:spPr bwMode="auto">
          <a:xfrm>
            <a:off x="4149725" y="43449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23 bp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28" name="Text Box 60"/>
          <p:cNvSpPr txBox="1">
            <a:spLocks noChangeArrowheads="1"/>
          </p:cNvSpPr>
          <p:nvPr/>
        </p:nvSpPr>
        <p:spPr bwMode="auto">
          <a:xfrm>
            <a:off x="973138" y="14382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D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29" name="Text Box 61"/>
          <p:cNvSpPr txBox="1">
            <a:spLocks noChangeArrowheads="1"/>
          </p:cNvSpPr>
          <p:nvPr/>
        </p:nvSpPr>
        <p:spPr bwMode="auto">
          <a:xfrm>
            <a:off x="3836988" y="4826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J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30" name="Text Box 62"/>
          <p:cNvSpPr txBox="1">
            <a:spLocks noChangeArrowheads="1"/>
          </p:cNvSpPr>
          <p:nvPr/>
        </p:nvSpPr>
        <p:spPr bwMode="auto">
          <a:xfrm>
            <a:off x="3814763" y="10096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J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31" name="Text Box 63"/>
          <p:cNvSpPr txBox="1">
            <a:spLocks noChangeArrowheads="1"/>
          </p:cNvSpPr>
          <p:nvPr/>
        </p:nvSpPr>
        <p:spPr bwMode="auto">
          <a:xfrm>
            <a:off x="3770313" y="14160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J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32" name="Text Box 64"/>
          <p:cNvSpPr txBox="1">
            <a:spLocks noChangeArrowheads="1"/>
          </p:cNvSpPr>
          <p:nvPr/>
        </p:nvSpPr>
        <p:spPr bwMode="auto">
          <a:xfrm>
            <a:off x="1174750" y="15589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H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33" name="Text Box 65"/>
          <p:cNvSpPr txBox="1">
            <a:spLocks noChangeArrowheads="1"/>
          </p:cNvSpPr>
          <p:nvPr/>
        </p:nvSpPr>
        <p:spPr bwMode="auto">
          <a:xfrm>
            <a:off x="4038600" y="5603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H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34" name="Text Box 66"/>
          <p:cNvSpPr txBox="1">
            <a:spLocks noChangeArrowheads="1"/>
          </p:cNvSpPr>
          <p:nvPr/>
        </p:nvSpPr>
        <p:spPr bwMode="auto">
          <a:xfrm>
            <a:off x="4016375" y="1065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H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35" name="Text Box 67"/>
          <p:cNvSpPr txBox="1">
            <a:spLocks noChangeArrowheads="1"/>
          </p:cNvSpPr>
          <p:nvPr/>
        </p:nvSpPr>
        <p:spPr bwMode="auto">
          <a:xfrm>
            <a:off x="3971925" y="15144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H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36" name="Text Box 68"/>
          <p:cNvSpPr txBox="1">
            <a:spLocks noChangeArrowheads="1"/>
          </p:cNvSpPr>
          <p:nvPr/>
        </p:nvSpPr>
        <p:spPr bwMode="auto">
          <a:xfrm>
            <a:off x="1308100" y="16367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4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37" name="Text Box 69"/>
          <p:cNvSpPr txBox="1">
            <a:spLocks noChangeArrowheads="1"/>
          </p:cNvSpPr>
          <p:nvPr/>
        </p:nvSpPr>
        <p:spPr bwMode="auto">
          <a:xfrm>
            <a:off x="4206875" y="6159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1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38" name="Text Box 70"/>
          <p:cNvSpPr txBox="1">
            <a:spLocks noChangeArrowheads="1"/>
          </p:cNvSpPr>
          <p:nvPr/>
        </p:nvSpPr>
        <p:spPr bwMode="auto">
          <a:xfrm>
            <a:off x="4162425" y="10985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2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39" name="Text Box 71"/>
          <p:cNvSpPr txBox="1">
            <a:spLocks noChangeArrowheads="1"/>
          </p:cNvSpPr>
          <p:nvPr/>
        </p:nvSpPr>
        <p:spPr bwMode="auto">
          <a:xfrm>
            <a:off x="4116388" y="15938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3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40" name="Freeform 72"/>
          <p:cNvSpPr>
            <a:spLocks/>
          </p:cNvSpPr>
          <p:nvPr/>
        </p:nvSpPr>
        <p:spPr bwMode="auto">
          <a:xfrm>
            <a:off x="3714750" y="3286125"/>
            <a:ext cx="1892300" cy="258763"/>
          </a:xfrm>
          <a:custGeom>
            <a:avLst/>
            <a:gdLst>
              <a:gd name="T0" fmla="*/ 2147483647 w 1192"/>
              <a:gd name="T1" fmla="*/ 2147483647 h 163"/>
              <a:gd name="T2" fmla="*/ 2147483647 w 1192"/>
              <a:gd name="T3" fmla="*/ 0 h 163"/>
              <a:gd name="T4" fmla="*/ 2147483647 w 1192"/>
              <a:gd name="T5" fmla="*/ 2147483647 h 163"/>
              <a:gd name="T6" fmla="*/ 0 w 1192"/>
              <a:gd name="T7" fmla="*/ 2147483647 h 163"/>
              <a:gd name="T8" fmla="*/ 0 w 1192"/>
              <a:gd name="T9" fmla="*/ 2147483647 h 163"/>
              <a:gd name="T10" fmla="*/ 2147483647 w 1192"/>
              <a:gd name="T11" fmla="*/ 2147483647 h 163"/>
              <a:gd name="T12" fmla="*/ 2147483647 w 1192"/>
              <a:gd name="T13" fmla="*/ 2147483647 h 163"/>
              <a:gd name="T14" fmla="*/ 2147483647 w 1192"/>
              <a:gd name="T15" fmla="*/ 2147483647 h 1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92"/>
              <a:gd name="T25" fmla="*/ 0 h 163"/>
              <a:gd name="T26" fmla="*/ 1192 w 1192"/>
              <a:gd name="T27" fmla="*/ 163 h 16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92" h="163">
                <a:moveTo>
                  <a:pt x="1191" y="81"/>
                </a:moveTo>
                <a:lnTo>
                  <a:pt x="1026" y="0"/>
                </a:lnTo>
                <a:lnTo>
                  <a:pt x="1026" y="54"/>
                </a:lnTo>
                <a:lnTo>
                  <a:pt x="0" y="54"/>
                </a:lnTo>
                <a:lnTo>
                  <a:pt x="0" y="108"/>
                </a:lnTo>
                <a:lnTo>
                  <a:pt x="1026" y="108"/>
                </a:lnTo>
                <a:lnTo>
                  <a:pt x="1026" y="162"/>
                </a:lnTo>
                <a:lnTo>
                  <a:pt x="1191" y="81"/>
                </a:lnTo>
              </a:path>
            </a:pathLst>
          </a:cu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8441" name="Text Box 73"/>
          <p:cNvSpPr txBox="1">
            <a:spLocks noChangeArrowheads="1"/>
          </p:cNvSpPr>
          <p:nvPr/>
        </p:nvSpPr>
        <p:spPr bwMode="auto">
          <a:xfrm>
            <a:off x="5895975" y="18986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kivágás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42" name="Text Box 74"/>
          <p:cNvSpPr txBox="1">
            <a:spLocks noChangeArrowheads="1"/>
          </p:cNvSpPr>
          <p:nvPr/>
        </p:nvSpPr>
        <p:spPr bwMode="auto">
          <a:xfrm>
            <a:off x="5045075" y="47625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D-J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43" name="Text Box 75"/>
          <p:cNvSpPr txBox="1">
            <a:spLocks noChangeArrowheads="1"/>
          </p:cNvSpPr>
          <p:nvPr/>
        </p:nvSpPr>
        <p:spPr bwMode="auto">
          <a:xfrm>
            <a:off x="6678613" y="47736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kapcsolódás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44" name="Freeform 76"/>
          <p:cNvSpPr>
            <a:spLocks/>
          </p:cNvSpPr>
          <p:nvPr/>
        </p:nvSpPr>
        <p:spPr bwMode="auto">
          <a:xfrm>
            <a:off x="5434013" y="1909763"/>
            <a:ext cx="765175" cy="987425"/>
          </a:xfrm>
          <a:custGeom>
            <a:avLst/>
            <a:gdLst>
              <a:gd name="T0" fmla="*/ 2147483647 w 482"/>
              <a:gd name="T1" fmla="*/ 0 h 622"/>
              <a:gd name="T2" fmla="*/ 2147483647 w 482"/>
              <a:gd name="T3" fmla="*/ 2147483647 h 622"/>
              <a:gd name="T4" fmla="*/ 2147483647 w 482"/>
              <a:gd name="T5" fmla="*/ 2147483647 h 622"/>
              <a:gd name="T6" fmla="*/ 2147483647 w 482"/>
              <a:gd name="T7" fmla="*/ 2147483647 h 622"/>
              <a:gd name="T8" fmla="*/ 0 w 482"/>
              <a:gd name="T9" fmla="*/ 2147483647 h 622"/>
              <a:gd name="T10" fmla="*/ 2147483647 w 482"/>
              <a:gd name="T11" fmla="*/ 2147483647 h 622"/>
              <a:gd name="T12" fmla="*/ 2147483647 w 482"/>
              <a:gd name="T13" fmla="*/ 2147483647 h 622"/>
              <a:gd name="T14" fmla="*/ 2147483647 w 482"/>
              <a:gd name="T15" fmla="*/ 0 h 6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2"/>
              <a:gd name="T25" fmla="*/ 0 h 622"/>
              <a:gd name="T26" fmla="*/ 482 w 482"/>
              <a:gd name="T27" fmla="*/ 622 h 6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2" h="622">
                <a:moveTo>
                  <a:pt x="481" y="0"/>
                </a:moveTo>
                <a:lnTo>
                  <a:pt x="468" y="71"/>
                </a:lnTo>
                <a:lnTo>
                  <a:pt x="450" y="58"/>
                </a:lnTo>
                <a:lnTo>
                  <a:pt x="18" y="621"/>
                </a:lnTo>
                <a:lnTo>
                  <a:pt x="0" y="609"/>
                </a:lnTo>
                <a:lnTo>
                  <a:pt x="433" y="45"/>
                </a:lnTo>
                <a:lnTo>
                  <a:pt x="415" y="32"/>
                </a:lnTo>
                <a:lnTo>
                  <a:pt x="481" y="0"/>
                </a:lnTo>
              </a:path>
            </a:pathLst>
          </a:cu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8445" name="Freeform 77"/>
          <p:cNvSpPr>
            <a:spLocks/>
          </p:cNvSpPr>
          <p:nvPr/>
        </p:nvSpPr>
        <p:spPr bwMode="auto">
          <a:xfrm>
            <a:off x="5478463" y="3752850"/>
            <a:ext cx="596900" cy="758825"/>
          </a:xfrm>
          <a:custGeom>
            <a:avLst/>
            <a:gdLst>
              <a:gd name="T0" fmla="*/ 2147483647 w 376"/>
              <a:gd name="T1" fmla="*/ 2147483647 h 478"/>
              <a:gd name="T2" fmla="*/ 2147483647 w 376"/>
              <a:gd name="T3" fmla="*/ 2147483647 h 478"/>
              <a:gd name="T4" fmla="*/ 2147483647 w 376"/>
              <a:gd name="T5" fmla="*/ 2147483647 h 478"/>
              <a:gd name="T6" fmla="*/ 2147483647 w 376"/>
              <a:gd name="T7" fmla="*/ 0 h 478"/>
              <a:gd name="T8" fmla="*/ 0 w 376"/>
              <a:gd name="T9" fmla="*/ 2147483647 h 478"/>
              <a:gd name="T10" fmla="*/ 2147483647 w 376"/>
              <a:gd name="T11" fmla="*/ 2147483647 h 478"/>
              <a:gd name="T12" fmla="*/ 2147483647 w 376"/>
              <a:gd name="T13" fmla="*/ 2147483647 h 478"/>
              <a:gd name="T14" fmla="*/ 2147483647 w 376"/>
              <a:gd name="T15" fmla="*/ 2147483647 h 47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6"/>
              <a:gd name="T25" fmla="*/ 0 h 478"/>
              <a:gd name="T26" fmla="*/ 376 w 376"/>
              <a:gd name="T27" fmla="*/ 478 h 47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6" h="478">
                <a:moveTo>
                  <a:pt x="375" y="477"/>
                </a:moveTo>
                <a:lnTo>
                  <a:pt x="362" y="406"/>
                </a:lnTo>
                <a:lnTo>
                  <a:pt x="344" y="419"/>
                </a:lnTo>
                <a:lnTo>
                  <a:pt x="18" y="0"/>
                </a:lnTo>
                <a:lnTo>
                  <a:pt x="0" y="14"/>
                </a:lnTo>
                <a:lnTo>
                  <a:pt x="327" y="432"/>
                </a:lnTo>
                <a:lnTo>
                  <a:pt x="309" y="445"/>
                </a:lnTo>
                <a:lnTo>
                  <a:pt x="375" y="477"/>
                </a:lnTo>
              </a:path>
            </a:pathLst>
          </a:cu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8446" name="Rectangle 78"/>
          <p:cNvSpPr>
            <a:spLocks noChangeArrowheads="1"/>
          </p:cNvSpPr>
          <p:nvPr/>
        </p:nvSpPr>
        <p:spPr bwMode="auto">
          <a:xfrm flipV="1">
            <a:off x="5627688" y="5256213"/>
            <a:ext cx="155575" cy="493712"/>
          </a:xfrm>
          <a:prstGeom prst="rect">
            <a:avLst/>
          </a:prstGeom>
          <a:solidFill>
            <a:srgbClr val="66FF6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47" name="Rectangle 79"/>
          <p:cNvSpPr>
            <a:spLocks noChangeArrowheads="1"/>
          </p:cNvSpPr>
          <p:nvPr/>
        </p:nvSpPr>
        <p:spPr bwMode="auto">
          <a:xfrm flipV="1">
            <a:off x="5929313" y="5278438"/>
            <a:ext cx="157162" cy="493712"/>
          </a:xfrm>
          <a:prstGeom prst="rect">
            <a:avLst/>
          </a:prstGeom>
          <a:solidFill>
            <a:srgbClr val="66FF6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48" name="Rectangle 80"/>
          <p:cNvSpPr>
            <a:spLocks noChangeArrowheads="1"/>
          </p:cNvSpPr>
          <p:nvPr/>
        </p:nvSpPr>
        <p:spPr bwMode="auto">
          <a:xfrm flipV="1">
            <a:off x="6629400" y="5257800"/>
            <a:ext cx="190500" cy="482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49" name="Rectangle 81"/>
          <p:cNvSpPr>
            <a:spLocks noChangeArrowheads="1"/>
          </p:cNvSpPr>
          <p:nvPr/>
        </p:nvSpPr>
        <p:spPr bwMode="auto">
          <a:xfrm flipV="1">
            <a:off x="6781800" y="5257800"/>
            <a:ext cx="166688" cy="47148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50" name="Rectangle 82"/>
          <p:cNvSpPr>
            <a:spLocks noChangeArrowheads="1"/>
          </p:cNvSpPr>
          <p:nvPr/>
        </p:nvSpPr>
        <p:spPr bwMode="auto">
          <a:xfrm flipV="1">
            <a:off x="7283450" y="5256213"/>
            <a:ext cx="168275" cy="47148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51" name="Freeform 83"/>
          <p:cNvSpPr>
            <a:spLocks/>
          </p:cNvSpPr>
          <p:nvPr/>
        </p:nvSpPr>
        <p:spPr bwMode="auto">
          <a:xfrm>
            <a:off x="7037388" y="5475288"/>
            <a:ext cx="941387" cy="1587"/>
          </a:xfrm>
          <a:custGeom>
            <a:avLst/>
            <a:gdLst>
              <a:gd name="T0" fmla="*/ 0 w 593"/>
              <a:gd name="T1" fmla="*/ 0 h 1"/>
              <a:gd name="T2" fmla="*/ 2147483647 w 593"/>
              <a:gd name="T3" fmla="*/ 0 h 1"/>
              <a:gd name="T4" fmla="*/ 0 60000 65536"/>
              <a:gd name="T5" fmla="*/ 0 60000 65536"/>
              <a:gd name="T6" fmla="*/ 0 w 593"/>
              <a:gd name="T7" fmla="*/ 0 h 1"/>
              <a:gd name="T8" fmla="*/ 593 w 59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93" h="1">
                <a:moveTo>
                  <a:pt x="0" y="0"/>
                </a:moveTo>
                <a:lnTo>
                  <a:pt x="592" y="0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8452" name="Rectangle 84"/>
          <p:cNvSpPr>
            <a:spLocks noChangeArrowheads="1"/>
          </p:cNvSpPr>
          <p:nvPr/>
        </p:nvSpPr>
        <p:spPr bwMode="auto">
          <a:xfrm flipV="1">
            <a:off x="7673975" y="5233988"/>
            <a:ext cx="168275" cy="47148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53" name="Text Box 85"/>
          <p:cNvSpPr txBox="1">
            <a:spLocks noChangeArrowheads="1"/>
          </p:cNvSpPr>
          <p:nvPr/>
        </p:nvSpPr>
        <p:spPr bwMode="auto">
          <a:xfrm>
            <a:off x="6108700" y="60134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54" name="Text Box 86"/>
          <p:cNvSpPr txBox="1">
            <a:spLocks noChangeArrowheads="1"/>
          </p:cNvSpPr>
          <p:nvPr/>
        </p:nvSpPr>
        <p:spPr bwMode="auto">
          <a:xfrm>
            <a:off x="7026275" y="59912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55" name="Text Box 87"/>
          <p:cNvSpPr txBox="1">
            <a:spLocks noChangeArrowheads="1"/>
          </p:cNvSpPr>
          <p:nvPr/>
        </p:nvSpPr>
        <p:spPr bwMode="auto">
          <a:xfrm>
            <a:off x="7451725" y="60467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56" name="Text Box 88"/>
          <p:cNvSpPr txBox="1">
            <a:spLocks noChangeArrowheads="1"/>
          </p:cNvSpPr>
          <p:nvPr/>
        </p:nvSpPr>
        <p:spPr bwMode="auto">
          <a:xfrm>
            <a:off x="7842250" y="60134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57" name="Text Box 89"/>
          <p:cNvSpPr txBox="1">
            <a:spLocks noChangeArrowheads="1"/>
          </p:cNvSpPr>
          <p:nvPr/>
        </p:nvSpPr>
        <p:spPr bwMode="auto">
          <a:xfrm>
            <a:off x="6264275" y="62658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58" name="Freeform 90"/>
          <p:cNvSpPr>
            <a:spLocks/>
          </p:cNvSpPr>
          <p:nvPr/>
        </p:nvSpPr>
        <p:spPr bwMode="auto">
          <a:xfrm>
            <a:off x="5368925" y="5475288"/>
            <a:ext cx="1601788" cy="1587"/>
          </a:xfrm>
          <a:custGeom>
            <a:avLst/>
            <a:gdLst>
              <a:gd name="T0" fmla="*/ 2147483647 w 1009"/>
              <a:gd name="T1" fmla="*/ 0 h 1"/>
              <a:gd name="T2" fmla="*/ 0 w 1009"/>
              <a:gd name="T3" fmla="*/ 0 h 1"/>
              <a:gd name="T4" fmla="*/ 0 60000 65536"/>
              <a:gd name="T5" fmla="*/ 0 60000 65536"/>
              <a:gd name="T6" fmla="*/ 0 w 1009"/>
              <a:gd name="T7" fmla="*/ 0 h 1"/>
              <a:gd name="T8" fmla="*/ 1009 w 100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09" h="1">
                <a:moveTo>
                  <a:pt x="1008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8459" name="Text Box 91"/>
          <p:cNvSpPr txBox="1">
            <a:spLocks noChangeArrowheads="1"/>
          </p:cNvSpPr>
          <p:nvPr/>
        </p:nvSpPr>
        <p:spPr bwMode="auto">
          <a:xfrm>
            <a:off x="5995988" y="63881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60" name="Text Box 92"/>
          <p:cNvSpPr txBox="1">
            <a:spLocks noChangeArrowheads="1"/>
          </p:cNvSpPr>
          <p:nvPr/>
        </p:nvSpPr>
        <p:spPr bwMode="auto">
          <a:xfrm>
            <a:off x="6399213" y="64103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61" name="Text Box 93"/>
          <p:cNvSpPr txBox="1">
            <a:spLocks noChangeArrowheads="1"/>
          </p:cNvSpPr>
          <p:nvPr/>
        </p:nvSpPr>
        <p:spPr bwMode="auto">
          <a:xfrm>
            <a:off x="6880225" y="64103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62" name="Text Box 94"/>
          <p:cNvSpPr txBox="1">
            <a:spLocks noChangeArrowheads="1"/>
          </p:cNvSpPr>
          <p:nvPr/>
        </p:nvSpPr>
        <p:spPr bwMode="auto">
          <a:xfrm>
            <a:off x="7261225" y="64103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63" name="Text Box 95"/>
          <p:cNvSpPr txBox="1">
            <a:spLocks noChangeArrowheads="1"/>
          </p:cNvSpPr>
          <p:nvPr/>
        </p:nvSpPr>
        <p:spPr bwMode="auto">
          <a:xfrm>
            <a:off x="7673975" y="6399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64" name="Text Box 96"/>
          <p:cNvSpPr txBox="1">
            <a:spLocks noChangeArrowheads="1"/>
          </p:cNvSpPr>
          <p:nvPr/>
        </p:nvSpPr>
        <p:spPr bwMode="auto">
          <a:xfrm>
            <a:off x="8156575" y="6399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65" name="Text Box 97"/>
          <p:cNvSpPr txBox="1">
            <a:spLocks noChangeArrowheads="1"/>
          </p:cNvSpPr>
          <p:nvPr/>
        </p:nvSpPr>
        <p:spPr bwMode="auto">
          <a:xfrm>
            <a:off x="6813550" y="61785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66" name="Text Box 98"/>
          <p:cNvSpPr txBox="1">
            <a:spLocks noChangeArrowheads="1"/>
          </p:cNvSpPr>
          <p:nvPr/>
        </p:nvSpPr>
        <p:spPr bwMode="auto">
          <a:xfrm>
            <a:off x="7204075" y="61563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67" name="Text Box 99"/>
          <p:cNvSpPr txBox="1">
            <a:spLocks noChangeArrowheads="1"/>
          </p:cNvSpPr>
          <p:nvPr/>
        </p:nvSpPr>
        <p:spPr bwMode="auto">
          <a:xfrm>
            <a:off x="7618413" y="61880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68" name="Text Box 100"/>
          <p:cNvSpPr txBox="1">
            <a:spLocks noChangeArrowheads="1"/>
          </p:cNvSpPr>
          <p:nvPr/>
        </p:nvSpPr>
        <p:spPr bwMode="auto">
          <a:xfrm>
            <a:off x="7999413" y="61880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69" name="Text Box 101"/>
          <p:cNvSpPr txBox="1">
            <a:spLocks noChangeArrowheads="1"/>
          </p:cNvSpPr>
          <p:nvPr/>
        </p:nvSpPr>
        <p:spPr bwMode="auto">
          <a:xfrm>
            <a:off x="6981825" y="59467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>
              <a:buClr>
                <a:schemeClr val="tx2"/>
              </a:buClr>
              <a:buSzPct val="75000"/>
              <a:buFont typeface="System"/>
              <a:buNone/>
            </a:pP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70" name="Freeform 102"/>
          <p:cNvSpPr>
            <a:spLocks/>
          </p:cNvSpPr>
          <p:nvPr/>
        </p:nvSpPr>
        <p:spPr bwMode="auto">
          <a:xfrm>
            <a:off x="6016625" y="111125"/>
            <a:ext cx="2111375" cy="1473200"/>
          </a:xfrm>
          <a:custGeom>
            <a:avLst/>
            <a:gdLst>
              <a:gd name="T0" fmla="*/ 2147483647 w 1330"/>
              <a:gd name="T1" fmla="*/ 2147483647 h 928"/>
              <a:gd name="T2" fmla="*/ 2147483647 w 1330"/>
              <a:gd name="T3" fmla="*/ 2147483647 h 928"/>
              <a:gd name="T4" fmla="*/ 2147483647 w 1330"/>
              <a:gd name="T5" fmla="*/ 2147483647 h 928"/>
              <a:gd name="T6" fmla="*/ 2147483647 w 1330"/>
              <a:gd name="T7" fmla="*/ 2147483647 h 928"/>
              <a:gd name="T8" fmla="*/ 2147483647 w 1330"/>
              <a:gd name="T9" fmla="*/ 2147483647 h 928"/>
              <a:gd name="T10" fmla="*/ 2147483647 w 1330"/>
              <a:gd name="T11" fmla="*/ 2147483647 h 928"/>
              <a:gd name="T12" fmla="*/ 0 w 1330"/>
              <a:gd name="T13" fmla="*/ 2147483647 h 928"/>
              <a:gd name="T14" fmla="*/ 2147483647 w 1330"/>
              <a:gd name="T15" fmla="*/ 2147483647 h 928"/>
              <a:gd name="T16" fmla="*/ 2147483647 w 1330"/>
              <a:gd name="T17" fmla="*/ 2147483647 h 928"/>
              <a:gd name="T18" fmla="*/ 2147483647 w 1330"/>
              <a:gd name="T19" fmla="*/ 2147483647 h 928"/>
              <a:gd name="T20" fmla="*/ 2147483647 w 1330"/>
              <a:gd name="T21" fmla="*/ 2147483647 h 928"/>
              <a:gd name="T22" fmla="*/ 2147483647 w 1330"/>
              <a:gd name="T23" fmla="*/ 2147483647 h 928"/>
              <a:gd name="T24" fmla="*/ 2147483647 w 1330"/>
              <a:gd name="T25" fmla="*/ 2147483647 h 928"/>
              <a:gd name="T26" fmla="*/ 2147483647 w 1330"/>
              <a:gd name="T27" fmla="*/ 0 h 928"/>
              <a:gd name="T28" fmla="*/ 2147483647 w 1330"/>
              <a:gd name="T29" fmla="*/ 2147483647 h 928"/>
              <a:gd name="T30" fmla="*/ 2147483647 w 1330"/>
              <a:gd name="T31" fmla="*/ 2147483647 h 928"/>
              <a:gd name="T32" fmla="*/ 2147483647 w 1330"/>
              <a:gd name="T33" fmla="*/ 2147483647 h 928"/>
              <a:gd name="T34" fmla="*/ 2147483647 w 1330"/>
              <a:gd name="T35" fmla="*/ 2147483647 h 928"/>
              <a:gd name="T36" fmla="*/ 2147483647 w 1330"/>
              <a:gd name="T37" fmla="*/ 2147483647 h 928"/>
              <a:gd name="T38" fmla="*/ 2147483647 w 1330"/>
              <a:gd name="T39" fmla="*/ 2147483647 h 928"/>
              <a:gd name="T40" fmla="*/ 2147483647 w 1330"/>
              <a:gd name="T41" fmla="*/ 2147483647 h 928"/>
              <a:gd name="T42" fmla="*/ 2147483647 w 1330"/>
              <a:gd name="T43" fmla="*/ 2147483647 h 928"/>
              <a:gd name="T44" fmla="*/ 2147483647 w 1330"/>
              <a:gd name="T45" fmla="*/ 2147483647 h 928"/>
              <a:gd name="T46" fmla="*/ 2147483647 w 1330"/>
              <a:gd name="T47" fmla="*/ 2147483647 h 928"/>
              <a:gd name="T48" fmla="*/ 2147483647 w 1330"/>
              <a:gd name="T49" fmla="*/ 2147483647 h 928"/>
              <a:gd name="T50" fmla="*/ 2147483647 w 1330"/>
              <a:gd name="T51" fmla="*/ 2147483647 h 928"/>
              <a:gd name="T52" fmla="*/ 2147483647 w 1330"/>
              <a:gd name="T53" fmla="*/ 2147483647 h 928"/>
              <a:gd name="T54" fmla="*/ 2147483647 w 1330"/>
              <a:gd name="T55" fmla="*/ 2147483647 h 928"/>
              <a:gd name="T56" fmla="*/ 2147483647 w 1330"/>
              <a:gd name="T57" fmla="*/ 2147483647 h 928"/>
              <a:gd name="T58" fmla="*/ 2147483647 w 1330"/>
              <a:gd name="T59" fmla="*/ 2147483647 h 928"/>
              <a:gd name="T60" fmla="*/ 2147483647 w 1330"/>
              <a:gd name="T61" fmla="*/ 2147483647 h 928"/>
              <a:gd name="T62" fmla="*/ 2147483647 w 1330"/>
              <a:gd name="T63" fmla="*/ 2147483647 h 928"/>
              <a:gd name="T64" fmla="*/ 2147483647 w 1330"/>
              <a:gd name="T65" fmla="*/ 2147483647 h 928"/>
              <a:gd name="T66" fmla="*/ 2147483647 w 1330"/>
              <a:gd name="T67" fmla="*/ 2147483647 h 928"/>
              <a:gd name="T68" fmla="*/ 2147483647 w 1330"/>
              <a:gd name="T69" fmla="*/ 2147483647 h 928"/>
              <a:gd name="T70" fmla="*/ 2147483647 w 1330"/>
              <a:gd name="T71" fmla="*/ 2147483647 h 928"/>
              <a:gd name="T72" fmla="*/ 2147483647 w 1330"/>
              <a:gd name="T73" fmla="*/ 2147483647 h 928"/>
              <a:gd name="T74" fmla="*/ 2147483647 w 1330"/>
              <a:gd name="T75" fmla="*/ 2147483647 h 928"/>
              <a:gd name="T76" fmla="*/ 2147483647 w 1330"/>
              <a:gd name="T77" fmla="*/ 2147483647 h 928"/>
              <a:gd name="T78" fmla="*/ 2147483647 w 1330"/>
              <a:gd name="T79" fmla="*/ 2147483647 h 928"/>
              <a:gd name="T80" fmla="*/ 2147483647 w 1330"/>
              <a:gd name="T81" fmla="*/ 2147483647 h 928"/>
              <a:gd name="T82" fmla="*/ 2147483647 w 1330"/>
              <a:gd name="T83" fmla="*/ 2147483647 h 928"/>
              <a:gd name="T84" fmla="*/ 2147483647 w 1330"/>
              <a:gd name="T85" fmla="*/ 2147483647 h 928"/>
              <a:gd name="T86" fmla="*/ 2147483647 w 1330"/>
              <a:gd name="T87" fmla="*/ 2147483647 h 928"/>
              <a:gd name="T88" fmla="*/ 2147483647 w 1330"/>
              <a:gd name="T89" fmla="*/ 2147483647 h 928"/>
              <a:gd name="T90" fmla="*/ 2147483647 w 1330"/>
              <a:gd name="T91" fmla="*/ 2147483647 h 928"/>
              <a:gd name="T92" fmla="*/ 2147483647 w 1330"/>
              <a:gd name="T93" fmla="*/ 2147483647 h 928"/>
              <a:gd name="T94" fmla="*/ 2147483647 w 1330"/>
              <a:gd name="T95" fmla="*/ 2147483647 h 928"/>
              <a:gd name="T96" fmla="*/ 2147483647 w 1330"/>
              <a:gd name="T97" fmla="*/ 2147483647 h 928"/>
              <a:gd name="T98" fmla="*/ 2147483647 w 1330"/>
              <a:gd name="T99" fmla="*/ 2147483647 h 928"/>
              <a:gd name="T100" fmla="*/ 2147483647 w 1330"/>
              <a:gd name="T101" fmla="*/ 2147483647 h 928"/>
              <a:gd name="T102" fmla="*/ 2147483647 w 1330"/>
              <a:gd name="T103" fmla="*/ 2147483647 h 928"/>
              <a:gd name="T104" fmla="*/ 2147483647 w 1330"/>
              <a:gd name="T105" fmla="*/ 2147483647 h 928"/>
              <a:gd name="T106" fmla="*/ 2147483647 w 1330"/>
              <a:gd name="T107" fmla="*/ 2147483647 h 928"/>
              <a:gd name="T108" fmla="*/ 2147483647 w 1330"/>
              <a:gd name="T109" fmla="*/ 2147483647 h 928"/>
              <a:gd name="T110" fmla="*/ 2147483647 w 1330"/>
              <a:gd name="T111" fmla="*/ 2147483647 h 928"/>
              <a:gd name="T112" fmla="*/ 2147483647 w 1330"/>
              <a:gd name="T113" fmla="*/ 2147483647 h 928"/>
              <a:gd name="T114" fmla="*/ 2147483647 w 1330"/>
              <a:gd name="T115" fmla="*/ 2147483647 h 928"/>
              <a:gd name="T116" fmla="*/ 2147483647 w 1330"/>
              <a:gd name="T117" fmla="*/ 2147483647 h 928"/>
              <a:gd name="T118" fmla="*/ 2147483647 w 1330"/>
              <a:gd name="T119" fmla="*/ 2147483647 h 928"/>
              <a:gd name="T120" fmla="*/ 2147483647 w 1330"/>
              <a:gd name="T121" fmla="*/ 2147483647 h 9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30"/>
              <a:gd name="T184" fmla="*/ 0 h 928"/>
              <a:gd name="T185" fmla="*/ 1330 w 1330"/>
              <a:gd name="T186" fmla="*/ 928 h 9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30" h="928">
                <a:moveTo>
                  <a:pt x="429" y="927"/>
                </a:moveTo>
                <a:lnTo>
                  <a:pt x="429" y="927"/>
                </a:lnTo>
                <a:lnTo>
                  <a:pt x="423" y="924"/>
                </a:lnTo>
                <a:lnTo>
                  <a:pt x="412" y="920"/>
                </a:lnTo>
                <a:lnTo>
                  <a:pt x="394" y="912"/>
                </a:lnTo>
                <a:lnTo>
                  <a:pt x="371" y="903"/>
                </a:lnTo>
                <a:lnTo>
                  <a:pt x="342" y="891"/>
                </a:lnTo>
                <a:lnTo>
                  <a:pt x="307" y="877"/>
                </a:lnTo>
                <a:lnTo>
                  <a:pt x="266" y="860"/>
                </a:lnTo>
                <a:lnTo>
                  <a:pt x="226" y="844"/>
                </a:lnTo>
                <a:lnTo>
                  <a:pt x="190" y="828"/>
                </a:lnTo>
                <a:lnTo>
                  <a:pt x="157" y="811"/>
                </a:lnTo>
                <a:lnTo>
                  <a:pt x="128" y="794"/>
                </a:lnTo>
                <a:lnTo>
                  <a:pt x="104" y="776"/>
                </a:lnTo>
                <a:lnTo>
                  <a:pt x="84" y="759"/>
                </a:lnTo>
                <a:lnTo>
                  <a:pt x="67" y="741"/>
                </a:lnTo>
                <a:lnTo>
                  <a:pt x="55" y="723"/>
                </a:lnTo>
                <a:lnTo>
                  <a:pt x="42" y="704"/>
                </a:lnTo>
                <a:lnTo>
                  <a:pt x="32" y="688"/>
                </a:lnTo>
                <a:lnTo>
                  <a:pt x="23" y="672"/>
                </a:lnTo>
                <a:lnTo>
                  <a:pt x="16" y="659"/>
                </a:lnTo>
                <a:lnTo>
                  <a:pt x="10" y="646"/>
                </a:lnTo>
                <a:lnTo>
                  <a:pt x="6" y="636"/>
                </a:lnTo>
                <a:lnTo>
                  <a:pt x="3" y="626"/>
                </a:lnTo>
                <a:lnTo>
                  <a:pt x="2" y="618"/>
                </a:lnTo>
                <a:lnTo>
                  <a:pt x="1" y="611"/>
                </a:lnTo>
                <a:lnTo>
                  <a:pt x="1" y="596"/>
                </a:lnTo>
                <a:lnTo>
                  <a:pt x="0" y="576"/>
                </a:lnTo>
                <a:lnTo>
                  <a:pt x="0" y="548"/>
                </a:lnTo>
                <a:lnTo>
                  <a:pt x="0" y="514"/>
                </a:lnTo>
                <a:lnTo>
                  <a:pt x="1" y="472"/>
                </a:lnTo>
                <a:lnTo>
                  <a:pt x="1" y="425"/>
                </a:lnTo>
                <a:lnTo>
                  <a:pt x="2" y="370"/>
                </a:lnTo>
                <a:lnTo>
                  <a:pt x="3" y="316"/>
                </a:lnTo>
                <a:lnTo>
                  <a:pt x="6" y="268"/>
                </a:lnTo>
                <a:lnTo>
                  <a:pt x="10" y="226"/>
                </a:lnTo>
                <a:lnTo>
                  <a:pt x="16" y="189"/>
                </a:lnTo>
                <a:lnTo>
                  <a:pt x="24" y="160"/>
                </a:lnTo>
                <a:lnTo>
                  <a:pt x="34" y="136"/>
                </a:lnTo>
                <a:lnTo>
                  <a:pt x="45" y="118"/>
                </a:lnTo>
                <a:lnTo>
                  <a:pt x="59" y="107"/>
                </a:lnTo>
                <a:lnTo>
                  <a:pt x="72" y="96"/>
                </a:lnTo>
                <a:lnTo>
                  <a:pt x="91" y="85"/>
                </a:lnTo>
                <a:lnTo>
                  <a:pt x="116" y="75"/>
                </a:lnTo>
                <a:lnTo>
                  <a:pt x="147" y="65"/>
                </a:lnTo>
                <a:lnTo>
                  <a:pt x="184" y="56"/>
                </a:lnTo>
                <a:lnTo>
                  <a:pt x="227" y="47"/>
                </a:lnTo>
                <a:lnTo>
                  <a:pt x="275" y="39"/>
                </a:lnTo>
                <a:lnTo>
                  <a:pt x="330" y="31"/>
                </a:lnTo>
                <a:lnTo>
                  <a:pt x="384" y="23"/>
                </a:lnTo>
                <a:lnTo>
                  <a:pt x="433" y="16"/>
                </a:lnTo>
                <a:lnTo>
                  <a:pt x="475" y="11"/>
                </a:lnTo>
                <a:lnTo>
                  <a:pt x="510" y="6"/>
                </a:lnTo>
                <a:lnTo>
                  <a:pt x="540" y="3"/>
                </a:lnTo>
                <a:lnTo>
                  <a:pt x="563" y="1"/>
                </a:lnTo>
                <a:lnTo>
                  <a:pt x="580" y="0"/>
                </a:lnTo>
                <a:lnTo>
                  <a:pt x="591" y="0"/>
                </a:lnTo>
                <a:lnTo>
                  <a:pt x="601" y="0"/>
                </a:lnTo>
                <a:lnTo>
                  <a:pt x="612" y="0"/>
                </a:lnTo>
                <a:lnTo>
                  <a:pt x="622" y="0"/>
                </a:lnTo>
                <a:lnTo>
                  <a:pt x="632" y="1"/>
                </a:lnTo>
                <a:lnTo>
                  <a:pt x="642" y="1"/>
                </a:lnTo>
                <a:lnTo>
                  <a:pt x="652" y="2"/>
                </a:lnTo>
                <a:lnTo>
                  <a:pt x="662" y="2"/>
                </a:lnTo>
                <a:lnTo>
                  <a:pt x="672" y="4"/>
                </a:lnTo>
                <a:lnTo>
                  <a:pt x="682" y="4"/>
                </a:lnTo>
                <a:lnTo>
                  <a:pt x="696" y="5"/>
                </a:lnTo>
                <a:lnTo>
                  <a:pt x="714" y="5"/>
                </a:lnTo>
                <a:lnTo>
                  <a:pt x="737" y="5"/>
                </a:lnTo>
                <a:lnTo>
                  <a:pt x="764" y="5"/>
                </a:lnTo>
                <a:lnTo>
                  <a:pt x="796" y="5"/>
                </a:lnTo>
                <a:lnTo>
                  <a:pt x="832" y="4"/>
                </a:lnTo>
                <a:lnTo>
                  <a:pt x="872" y="4"/>
                </a:lnTo>
                <a:lnTo>
                  <a:pt x="913" y="2"/>
                </a:lnTo>
                <a:lnTo>
                  <a:pt x="951" y="2"/>
                </a:lnTo>
                <a:lnTo>
                  <a:pt x="986" y="2"/>
                </a:lnTo>
                <a:lnTo>
                  <a:pt x="1017" y="2"/>
                </a:lnTo>
                <a:lnTo>
                  <a:pt x="1046" y="3"/>
                </a:lnTo>
                <a:lnTo>
                  <a:pt x="1072" y="4"/>
                </a:lnTo>
                <a:lnTo>
                  <a:pt x="1096" y="5"/>
                </a:lnTo>
                <a:lnTo>
                  <a:pt x="1116" y="7"/>
                </a:lnTo>
                <a:lnTo>
                  <a:pt x="1136" y="9"/>
                </a:lnTo>
                <a:lnTo>
                  <a:pt x="1154" y="10"/>
                </a:lnTo>
                <a:lnTo>
                  <a:pt x="1169" y="12"/>
                </a:lnTo>
                <a:lnTo>
                  <a:pt x="1182" y="14"/>
                </a:lnTo>
                <a:lnTo>
                  <a:pt x="1192" y="16"/>
                </a:lnTo>
                <a:lnTo>
                  <a:pt x="1200" y="17"/>
                </a:lnTo>
                <a:lnTo>
                  <a:pt x="1205" y="19"/>
                </a:lnTo>
                <a:lnTo>
                  <a:pt x="1207" y="21"/>
                </a:lnTo>
                <a:lnTo>
                  <a:pt x="1210" y="22"/>
                </a:lnTo>
                <a:lnTo>
                  <a:pt x="1213" y="24"/>
                </a:lnTo>
                <a:lnTo>
                  <a:pt x="1217" y="27"/>
                </a:lnTo>
                <a:lnTo>
                  <a:pt x="1221" y="30"/>
                </a:lnTo>
                <a:lnTo>
                  <a:pt x="1226" y="33"/>
                </a:lnTo>
                <a:lnTo>
                  <a:pt x="1231" y="37"/>
                </a:lnTo>
                <a:lnTo>
                  <a:pt x="1237" y="40"/>
                </a:lnTo>
                <a:lnTo>
                  <a:pt x="1243" y="45"/>
                </a:lnTo>
                <a:lnTo>
                  <a:pt x="1250" y="49"/>
                </a:lnTo>
                <a:lnTo>
                  <a:pt x="1256" y="54"/>
                </a:lnTo>
                <a:lnTo>
                  <a:pt x="1262" y="59"/>
                </a:lnTo>
                <a:lnTo>
                  <a:pt x="1268" y="65"/>
                </a:lnTo>
                <a:lnTo>
                  <a:pt x="1274" y="71"/>
                </a:lnTo>
                <a:lnTo>
                  <a:pt x="1280" y="78"/>
                </a:lnTo>
                <a:lnTo>
                  <a:pt x="1286" y="86"/>
                </a:lnTo>
                <a:lnTo>
                  <a:pt x="1292" y="93"/>
                </a:lnTo>
                <a:lnTo>
                  <a:pt x="1299" y="101"/>
                </a:lnTo>
                <a:lnTo>
                  <a:pt x="1304" y="108"/>
                </a:lnTo>
                <a:lnTo>
                  <a:pt x="1308" y="114"/>
                </a:lnTo>
                <a:lnTo>
                  <a:pt x="1312" y="120"/>
                </a:lnTo>
                <a:lnTo>
                  <a:pt x="1315" y="124"/>
                </a:lnTo>
                <a:lnTo>
                  <a:pt x="1316" y="129"/>
                </a:lnTo>
                <a:lnTo>
                  <a:pt x="1317" y="132"/>
                </a:lnTo>
                <a:lnTo>
                  <a:pt x="1317" y="135"/>
                </a:lnTo>
                <a:lnTo>
                  <a:pt x="1317" y="137"/>
                </a:lnTo>
                <a:lnTo>
                  <a:pt x="1317" y="140"/>
                </a:lnTo>
                <a:lnTo>
                  <a:pt x="1318" y="143"/>
                </a:lnTo>
                <a:lnTo>
                  <a:pt x="1318" y="146"/>
                </a:lnTo>
                <a:lnTo>
                  <a:pt x="1318" y="149"/>
                </a:lnTo>
                <a:lnTo>
                  <a:pt x="1318" y="152"/>
                </a:lnTo>
                <a:lnTo>
                  <a:pt x="1319" y="156"/>
                </a:lnTo>
                <a:lnTo>
                  <a:pt x="1320" y="159"/>
                </a:lnTo>
                <a:lnTo>
                  <a:pt x="1321" y="162"/>
                </a:lnTo>
                <a:lnTo>
                  <a:pt x="1322" y="169"/>
                </a:lnTo>
                <a:lnTo>
                  <a:pt x="1323" y="179"/>
                </a:lnTo>
                <a:lnTo>
                  <a:pt x="1324" y="192"/>
                </a:lnTo>
                <a:lnTo>
                  <a:pt x="1324" y="208"/>
                </a:lnTo>
                <a:lnTo>
                  <a:pt x="1325" y="228"/>
                </a:lnTo>
                <a:lnTo>
                  <a:pt x="1326" y="250"/>
                </a:lnTo>
                <a:lnTo>
                  <a:pt x="1327" y="276"/>
                </a:lnTo>
                <a:lnTo>
                  <a:pt x="1328" y="302"/>
                </a:lnTo>
                <a:lnTo>
                  <a:pt x="1329" y="331"/>
                </a:lnTo>
                <a:lnTo>
                  <a:pt x="1329" y="362"/>
                </a:lnTo>
                <a:lnTo>
                  <a:pt x="1328" y="396"/>
                </a:lnTo>
                <a:lnTo>
                  <a:pt x="1328" y="433"/>
                </a:lnTo>
                <a:lnTo>
                  <a:pt x="1327" y="472"/>
                </a:lnTo>
                <a:lnTo>
                  <a:pt x="1325" y="515"/>
                </a:lnTo>
                <a:lnTo>
                  <a:pt x="1324" y="560"/>
                </a:lnTo>
                <a:lnTo>
                  <a:pt x="1322" y="605"/>
                </a:lnTo>
                <a:lnTo>
                  <a:pt x="1320" y="644"/>
                </a:lnTo>
                <a:lnTo>
                  <a:pt x="1320" y="676"/>
                </a:lnTo>
                <a:lnTo>
                  <a:pt x="1318" y="702"/>
                </a:lnTo>
                <a:lnTo>
                  <a:pt x="1318" y="722"/>
                </a:lnTo>
                <a:lnTo>
                  <a:pt x="1318" y="735"/>
                </a:lnTo>
                <a:lnTo>
                  <a:pt x="1317" y="742"/>
                </a:lnTo>
                <a:lnTo>
                  <a:pt x="1317" y="743"/>
                </a:lnTo>
                <a:lnTo>
                  <a:pt x="1317" y="744"/>
                </a:lnTo>
                <a:lnTo>
                  <a:pt x="1317" y="745"/>
                </a:lnTo>
                <a:lnTo>
                  <a:pt x="1316" y="746"/>
                </a:lnTo>
                <a:lnTo>
                  <a:pt x="1315" y="747"/>
                </a:lnTo>
                <a:lnTo>
                  <a:pt x="1314" y="749"/>
                </a:lnTo>
                <a:lnTo>
                  <a:pt x="1313" y="750"/>
                </a:lnTo>
                <a:lnTo>
                  <a:pt x="1311" y="752"/>
                </a:lnTo>
                <a:lnTo>
                  <a:pt x="1310" y="753"/>
                </a:lnTo>
                <a:lnTo>
                  <a:pt x="1308" y="755"/>
                </a:lnTo>
                <a:lnTo>
                  <a:pt x="1306" y="757"/>
                </a:lnTo>
                <a:lnTo>
                  <a:pt x="1305" y="758"/>
                </a:lnTo>
                <a:lnTo>
                  <a:pt x="1303" y="760"/>
                </a:lnTo>
                <a:lnTo>
                  <a:pt x="1302" y="761"/>
                </a:lnTo>
                <a:lnTo>
                  <a:pt x="1301" y="762"/>
                </a:lnTo>
                <a:lnTo>
                  <a:pt x="1300" y="763"/>
                </a:lnTo>
                <a:lnTo>
                  <a:pt x="1299" y="764"/>
                </a:lnTo>
                <a:lnTo>
                  <a:pt x="1298" y="765"/>
                </a:lnTo>
                <a:lnTo>
                  <a:pt x="1297" y="766"/>
                </a:lnTo>
                <a:lnTo>
                  <a:pt x="1296" y="767"/>
                </a:lnTo>
                <a:lnTo>
                  <a:pt x="1295" y="769"/>
                </a:lnTo>
                <a:lnTo>
                  <a:pt x="1293" y="770"/>
                </a:lnTo>
                <a:lnTo>
                  <a:pt x="1292" y="772"/>
                </a:lnTo>
                <a:lnTo>
                  <a:pt x="1290" y="775"/>
                </a:lnTo>
                <a:lnTo>
                  <a:pt x="1288" y="778"/>
                </a:lnTo>
                <a:lnTo>
                  <a:pt x="1287" y="780"/>
                </a:lnTo>
                <a:lnTo>
                  <a:pt x="1285" y="782"/>
                </a:lnTo>
                <a:lnTo>
                  <a:pt x="1284" y="785"/>
                </a:lnTo>
                <a:lnTo>
                  <a:pt x="1282" y="787"/>
                </a:lnTo>
                <a:lnTo>
                  <a:pt x="1281" y="789"/>
                </a:lnTo>
                <a:lnTo>
                  <a:pt x="1280" y="791"/>
                </a:lnTo>
                <a:lnTo>
                  <a:pt x="1279" y="793"/>
                </a:lnTo>
                <a:lnTo>
                  <a:pt x="1278" y="795"/>
                </a:lnTo>
                <a:lnTo>
                  <a:pt x="1277" y="796"/>
                </a:lnTo>
                <a:lnTo>
                  <a:pt x="1276" y="798"/>
                </a:lnTo>
                <a:lnTo>
                  <a:pt x="1275" y="800"/>
                </a:lnTo>
                <a:lnTo>
                  <a:pt x="1274" y="802"/>
                </a:lnTo>
                <a:lnTo>
                  <a:pt x="1272" y="804"/>
                </a:lnTo>
                <a:lnTo>
                  <a:pt x="1271" y="805"/>
                </a:lnTo>
                <a:lnTo>
                  <a:pt x="1269" y="807"/>
                </a:lnTo>
                <a:lnTo>
                  <a:pt x="1267" y="809"/>
                </a:lnTo>
                <a:lnTo>
                  <a:pt x="1266" y="810"/>
                </a:lnTo>
                <a:lnTo>
                  <a:pt x="1264" y="812"/>
                </a:lnTo>
                <a:lnTo>
                  <a:pt x="1261" y="814"/>
                </a:lnTo>
                <a:lnTo>
                  <a:pt x="1258" y="817"/>
                </a:lnTo>
                <a:lnTo>
                  <a:pt x="1256" y="820"/>
                </a:lnTo>
                <a:lnTo>
                  <a:pt x="1253" y="823"/>
                </a:lnTo>
                <a:lnTo>
                  <a:pt x="1250" y="826"/>
                </a:lnTo>
                <a:lnTo>
                  <a:pt x="1246" y="830"/>
                </a:lnTo>
                <a:lnTo>
                  <a:pt x="1242" y="833"/>
                </a:lnTo>
                <a:lnTo>
                  <a:pt x="1239" y="836"/>
                </a:lnTo>
                <a:lnTo>
                  <a:pt x="1236" y="839"/>
                </a:lnTo>
                <a:lnTo>
                  <a:pt x="1232" y="842"/>
                </a:lnTo>
                <a:lnTo>
                  <a:pt x="1228" y="845"/>
                </a:lnTo>
                <a:lnTo>
                  <a:pt x="1225" y="848"/>
                </a:lnTo>
                <a:lnTo>
                  <a:pt x="1222" y="851"/>
                </a:lnTo>
                <a:lnTo>
                  <a:pt x="1218" y="854"/>
                </a:lnTo>
                <a:lnTo>
                  <a:pt x="1214" y="856"/>
                </a:lnTo>
                <a:lnTo>
                  <a:pt x="1211" y="859"/>
                </a:lnTo>
                <a:lnTo>
                  <a:pt x="1208" y="861"/>
                </a:lnTo>
                <a:lnTo>
                  <a:pt x="1205" y="863"/>
                </a:lnTo>
                <a:lnTo>
                  <a:pt x="1203" y="866"/>
                </a:lnTo>
                <a:lnTo>
                  <a:pt x="1200" y="868"/>
                </a:lnTo>
                <a:lnTo>
                  <a:pt x="1198" y="869"/>
                </a:lnTo>
                <a:lnTo>
                  <a:pt x="1197" y="871"/>
                </a:lnTo>
                <a:lnTo>
                  <a:pt x="1195" y="873"/>
                </a:lnTo>
                <a:lnTo>
                  <a:pt x="1193" y="874"/>
                </a:lnTo>
                <a:lnTo>
                  <a:pt x="1191" y="876"/>
                </a:lnTo>
                <a:lnTo>
                  <a:pt x="1189" y="878"/>
                </a:lnTo>
                <a:lnTo>
                  <a:pt x="1187" y="880"/>
                </a:lnTo>
                <a:lnTo>
                  <a:pt x="1184" y="881"/>
                </a:lnTo>
                <a:lnTo>
                  <a:pt x="1182" y="883"/>
                </a:lnTo>
                <a:lnTo>
                  <a:pt x="1179" y="885"/>
                </a:lnTo>
                <a:lnTo>
                  <a:pt x="1176" y="886"/>
                </a:lnTo>
                <a:lnTo>
                  <a:pt x="1174" y="888"/>
                </a:lnTo>
                <a:lnTo>
                  <a:pt x="1171" y="890"/>
                </a:lnTo>
                <a:lnTo>
                  <a:pt x="1168" y="892"/>
                </a:lnTo>
                <a:lnTo>
                  <a:pt x="1166" y="893"/>
                </a:lnTo>
                <a:lnTo>
                  <a:pt x="1163" y="895"/>
                </a:lnTo>
                <a:lnTo>
                  <a:pt x="1161" y="897"/>
                </a:lnTo>
                <a:lnTo>
                  <a:pt x="1158" y="898"/>
                </a:lnTo>
                <a:lnTo>
                  <a:pt x="1155" y="900"/>
                </a:lnTo>
                <a:lnTo>
                  <a:pt x="1153" y="902"/>
                </a:lnTo>
                <a:lnTo>
                  <a:pt x="1151" y="903"/>
                </a:lnTo>
                <a:lnTo>
                  <a:pt x="1148" y="904"/>
                </a:lnTo>
                <a:lnTo>
                  <a:pt x="1146" y="905"/>
                </a:lnTo>
                <a:lnTo>
                  <a:pt x="1144" y="906"/>
                </a:lnTo>
                <a:lnTo>
                  <a:pt x="1142" y="906"/>
                </a:lnTo>
                <a:lnTo>
                  <a:pt x="1140" y="906"/>
                </a:lnTo>
                <a:lnTo>
                  <a:pt x="1139" y="906"/>
                </a:lnTo>
                <a:lnTo>
                  <a:pt x="1136" y="906"/>
                </a:lnTo>
                <a:lnTo>
                  <a:pt x="1133" y="906"/>
                </a:lnTo>
                <a:lnTo>
                  <a:pt x="1129" y="907"/>
                </a:lnTo>
                <a:lnTo>
                  <a:pt x="1124" y="908"/>
                </a:lnTo>
                <a:lnTo>
                  <a:pt x="1118" y="909"/>
                </a:lnTo>
                <a:lnTo>
                  <a:pt x="1112" y="911"/>
                </a:lnTo>
                <a:lnTo>
                  <a:pt x="1105" y="912"/>
                </a:lnTo>
                <a:lnTo>
                  <a:pt x="1098" y="914"/>
                </a:lnTo>
                <a:lnTo>
                  <a:pt x="1092" y="916"/>
                </a:lnTo>
                <a:lnTo>
                  <a:pt x="1086" y="917"/>
                </a:lnTo>
                <a:lnTo>
                  <a:pt x="1081" y="919"/>
                </a:lnTo>
                <a:lnTo>
                  <a:pt x="1076" y="920"/>
                </a:lnTo>
                <a:lnTo>
                  <a:pt x="1072" y="921"/>
                </a:lnTo>
                <a:lnTo>
                  <a:pt x="1069" y="922"/>
                </a:lnTo>
                <a:lnTo>
                  <a:pt x="1066" y="923"/>
                </a:lnTo>
                <a:lnTo>
                  <a:pt x="1064" y="924"/>
                </a:lnTo>
                <a:lnTo>
                  <a:pt x="1061" y="924"/>
                </a:lnTo>
                <a:lnTo>
                  <a:pt x="1059" y="925"/>
                </a:lnTo>
                <a:lnTo>
                  <a:pt x="1058" y="926"/>
                </a:lnTo>
                <a:lnTo>
                  <a:pt x="1056" y="926"/>
                </a:lnTo>
                <a:lnTo>
                  <a:pt x="1056" y="927"/>
                </a:lnTo>
                <a:lnTo>
                  <a:pt x="1055" y="927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8471" name="Rectangle 103"/>
          <p:cNvSpPr>
            <a:spLocks noChangeArrowheads="1"/>
          </p:cNvSpPr>
          <p:nvPr/>
        </p:nvSpPr>
        <p:spPr bwMode="auto">
          <a:xfrm flipV="1">
            <a:off x="7883525" y="307975"/>
            <a:ext cx="425450" cy="1651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72" name="Rectangle 104"/>
          <p:cNvSpPr>
            <a:spLocks noChangeArrowheads="1"/>
          </p:cNvSpPr>
          <p:nvPr/>
        </p:nvSpPr>
        <p:spPr bwMode="auto">
          <a:xfrm flipV="1">
            <a:off x="7927975" y="714375"/>
            <a:ext cx="392113" cy="19685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73" name="Rectangle 105"/>
          <p:cNvSpPr>
            <a:spLocks noChangeArrowheads="1"/>
          </p:cNvSpPr>
          <p:nvPr/>
        </p:nvSpPr>
        <p:spPr bwMode="auto">
          <a:xfrm flipV="1">
            <a:off x="7883525" y="1108075"/>
            <a:ext cx="403225" cy="1651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74" name="Text Box 106"/>
          <p:cNvSpPr txBox="1">
            <a:spLocks noChangeArrowheads="1"/>
          </p:cNvSpPr>
          <p:nvPr/>
        </p:nvSpPr>
        <p:spPr bwMode="auto">
          <a:xfrm>
            <a:off x="5735638" y="13176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D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75" name="Text Box 107"/>
          <p:cNvSpPr txBox="1">
            <a:spLocks noChangeArrowheads="1"/>
          </p:cNvSpPr>
          <p:nvPr/>
        </p:nvSpPr>
        <p:spPr bwMode="auto">
          <a:xfrm>
            <a:off x="8599488" y="3619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J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76" name="Text Box 108"/>
          <p:cNvSpPr txBox="1">
            <a:spLocks noChangeArrowheads="1"/>
          </p:cNvSpPr>
          <p:nvPr/>
        </p:nvSpPr>
        <p:spPr bwMode="auto">
          <a:xfrm>
            <a:off x="8577263" y="8890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J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77" name="Text Box 109"/>
          <p:cNvSpPr txBox="1">
            <a:spLocks noChangeArrowheads="1"/>
          </p:cNvSpPr>
          <p:nvPr/>
        </p:nvSpPr>
        <p:spPr bwMode="auto">
          <a:xfrm>
            <a:off x="8532813" y="12954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J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78" name="Text Box 110"/>
          <p:cNvSpPr txBox="1">
            <a:spLocks noChangeArrowheads="1"/>
          </p:cNvSpPr>
          <p:nvPr/>
        </p:nvSpPr>
        <p:spPr bwMode="auto">
          <a:xfrm>
            <a:off x="5937250" y="14382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H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79" name="Text Box 111"/>
          <p:cNvSpPr txBox="1">
            <a:spLocks noChangeArrowheads="1"/>
          </p:cNvSpPr>
          <p:nvPr/>
        </p:nvSpPr>
        <p:spPr bwMode="auto">
          <a:xfrm>
            <a:off x="8801100" y="4397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H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80" name="Text Box 112"/>
          <p:cNvSpPr txBox="1">
            <a:spLocks noChangeArrowheads="1"/>
          </p:cNvSpPr>
          <p:nvPr/>
        </p:nvSpPr>
        <p:spPr bwMode="auto">
          <a:xfrm>
            <a:off x="8778875" y="944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H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81" name="Text Box 113"/>
          <p:cNvSpPr txBox="1">
            <a:spLocks noChangeArrowheads="1"/>
          </p:cNvSpPr>
          <p:nvPr/>
        </p:nvSpPr>
        <p:spPr bwMode="auto">
          <a:xfrm>
            <a:off x="8734425" y="13938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H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82" name="Text Box 114"/>
          <p:cNvSpPr txBox="1">
            <a:spLocks noChangeArrowheads="1"/>
          </p:cNvSpPr>
          <p:nvPr/>
        </p:nvSpPr>
        <p:spPr bwMode="auto">
          <a:xfrm>
            <a:off x="6072188" y="15160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4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83" name="Text Box 115"/>
          <p:cNvSpPr txBox="1">
            <a:spLocks noChangeArrowheads="1"/>
          </p:cNvSpPr>
          <p:nvPr/>
        </p:nvSpPr>
        <p:spPr bwMode="auto">
          <a:xfrm>
            <a:off x="8969375" y="4953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1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84" name="Text Box 116"/>
          <p:cNvSpPr txBox="1">
            <a:spLocks noChangeArrowheads="1"/>
          </p:cNvSpPr>
          <p:nvPr/>
        </p:nvSpPr>
        <p:spPr bwMode="auto">
          <a:xfrm>
            <a:off x="8924925" y="9779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2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85" name="Text Box 117"/>
          <p:cNvSpPr txBox="1">
            <a:spLocks noChangeArrowheads="1"/>
          </p:cNvSpPr>
          <p:nvPr/>
        </p:nvSpPr>
        <p:spPr bwMode="auto">
          <a:xfrm>
            <a:off x="8880475" y="14732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3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86" name="Text Box 118"/>
          <p:cNvSpPr txBox="1">
            <a:spLocks noChangeArrowheads="1"/>
          </p:cNvSpPr>
          <p:nvPr/>
        </p:nvSpPr>
        <p:spPr bwMode="auto">
          <a:xfrm>
            <a:off x="7651750" y="17018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9-7</a:t>
            </a:r>
            <a:r>
              <a:rPr lang="hu-HU" sz="1900">
                <a:solidFill>
                  <a:schemeClr val="tx2"/>
                </a:solidFill>
                <a:latin typeface="Arial" pitchFamily="34" charset="0"/>
              </a:rPr>
              <a:t>-</a:t>
            </a:r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7-9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87" name="Freeform 119"/>
          <p:cNvSpPr>
            <a:spLocks/>
          </p:cNvSpPr>
          <p:nvPr/>
        </p:nvSpPr>
        <p:spPr bwMode="auto">
          <a:xfrm>
            <a:off x="1219200" y="1206500"/>
            <a:ext cx="393700" cy="23813"/>
          </a:xfrm>
          <a:custGeom>
            <a:avLst/>
            <a:gdLst>
              <a:gd name="T0" fmla="*/ 0 w 248"/>
              <a:gd name="T1" fmla="*/ 0 h 15"/>
              <a:gd name="T2" fmla="*/ 2147483647 w 248"/>
              <a:gd name="T3" fmla="*/ 2147483647 h 15"/>
              <a:gd name="T4" fmla="*/ 0 60000 65536"/>
              <a:gd name="T5" fmla="*/ 0 60000 65536"/>
              <a:gd name="T6" fmla="*/ 0 w 248"/>
              <a:gd name="T7" fmla="*/ 0 h 15"/>
              <a:gd name="T8" fmla="*/ 248 w 248"/>
              <a:gd name="T9" fmla="*/ 15 h 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8" h="15">
                <a:moveTo>
                  <a:pt x="0" y="0"/>
                </a:moveTo>
                <a:lnTo>
                  <a:pt x="247" y="14"/>
                </a:lnTo>
              </a:path>
            </a:pathLst>
          </a:custGeom>
          <a:solidFill>
            <a:srgbClr val="66FF66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8488" name="Text Box 120"/>
          <p:cNvSpPr txBox="1">
            <a:spLocks noChangeArrowheads="1"/>
          </p:cNvSpPr>
          <p:nvPr/>
        </p:nvSpPr>
        <p:spPr bwMode="auto">
          <a:xfrm>
            <a:off x="4911725" y="30622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 b="1">
                <a:solidFill>
                  <a:srgbClr val="FF0000"/>
                </a:solidFill>
                <a:latin typeface="Arial" pitchFamily="34" charset="0"/>
              </a:rPr>
              <a:t>RAG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58489" name="Freeform 121"/>
          <p:cNvSpPr>
            <a:spLocks/>
          </p:cNvSpPr>
          <p:nvPr/>
        </p:nvSpPr>
        <p:spPr bwMode="auto">
          <a:xfrm>
            <a:off x="6778625" y="5245100"/>
            <a:ext cx="14288" cy="484188"/>
          </a:xfrm>
          <a:custGeom>
            <a:avLst/>
            <a:gdLst>
              <a:gd name="T0" fmla="*/ 0 w 9"/>
              <a:gd name="T1" fmla="*/ 0 h 305"/>
              <a:gd name="T2" fmla="*/ 2147483647 w 9"/>
              <a:gd name="T3" fmla="*/ 2147483647 h 305"/>
              <a:gd name="T4" fmla="*/ 0 60000 65536"/>
              <a:gd name="T5" fmla="*/ 0 60000 65536"/>
              <a:gd name="T6" fmla="*/ 0 w 9"/>
              <a:gd name="T7" fmla="*/ 0 h 305"/>
              <a:gd name="T8" fmla="*/ 9 w 9"/>
              <a:gd name="T9" fmla="*/ 305 h 3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" h="305">
                <a:moveTo>
                  <a:pt x="0" y="0"/>
                </a:moveTo>
                <a:lnTo>
                  <a:pt x="8" y="304"/>
                </a:lnTo>
              </a:path>
            </a:pathLst>
          </a:cu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8490" name="Text Box 122"/>
          <p:cNvSpPr txBox="1">
            <a:spLocks noChangeArrowheads="1"/>
          </p:cNvSpPr>
          <p:nvPr/>
        </p:nvSpPr>
        <p:spPr bwMode="auto">
          <a:xfrm>
            <a:off x="1755775" y="50038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heptamer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91" name="Text Box 123"/>
          <p:cNvSpPr txBox="1">
            <a:spLocks noChangeArrowheads="1"/>
          </p:cNvSpPr>
          <p:nvPr/>
        </p:nvSpPr>
        <p:spPr bwMode="auto">
          <a:xfrm>
            <a:off x="1644650" y="29845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900">
                <a:solidFill>
                  <a:schemeClr val="tx2"/>
                </a:solidFill>
                <a:latin typeface="Arial" pitchFamily="34" charset="0"/>
              </a:rPr>
              <a:t>nonamer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492" name="Freeform 124"/>
          <p:cNvSpPr>
            <a:spLocks/>
          </p:cNvSpPr>
          <p:nvPr/>
        </p:nvSpPr>
        <p:spPr bwMode="auto">
          <a:xfrm>
            <a:off x="2371725" y="1952625"/>
            <a:ext cx="382588" cy="14288"/>
          </a:xfrm>
          <a:custGeom>
            <a:avLst/>
            <a:gdLst>
              <a:gd name="T0" fmla="*/ 0 w 241"/>
              <a:gd name="T1" fmla="*/ 0 h 9"/>
              <a:gd name="T2" fmla="*/ 2147483647 w 241"/>
              <a:gd name="T3" fmla="*/ 2147483647 h 9"/>
              <a:gd name="T4" fmla="*/ 0 60000 65536"/>
              <a:gd name="T5" fmla="*/ 0 60000 65536"/>
              <a:gd name="T6" fmla="*/ 0 w 241"/>
              <a:gd name="T7" fmla="*/ 0 h 9"/>
              <a:gd name="T8" fmla="*/ 241 w 241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1" h="9">
                <a:moveTo>
                  <a:pt x="0" y="0"/>
                </a:moveTo>
                <a:lnTo>
                  <a:pt x="240" y="8"/>
                </a:lnTo>
              </a:path>
            </a:pathLst>
          </a:custGeom>
          <a:noFill/>
          <a:ln w="952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8493" name="Freeform 125"/>
          <p:cNvSpPr>
            <a:spLocks/>
          </p:cNvSpPr>
          <p:nvPr/>
        </p:nvSpPr>
        <p:spPr bwMode="auto">
          <a:xfrm>
            <a:off x="2382838" y="2146300"/>
            <a:ext cx="381000" cy="11113"/>
          </a:xfrm>
          <a:custGeom>
            <a:avLst/>
            <a:gdLst>
              <a:gd name="T0" fmla="*/ 0 w 240"/>
              <a:gd name="T1" fmla="*/ 0 h 7"/>
              <a:gd name="T2" fmla="*/ 2147483647 w 240"/>
              <a:gd name="T3" fmla="*/ 2147483647 h 7"/>
              <a:gd name="T4" fmla="*/ 0 60000 65536"/>
              <a:gd name="T5" fmla="*/ 0 60000 65536"/>
              <a:gd name="T6" fmla="*/ 0 w 240"/>
              <a:gd name="T7" fmla="*/ 0 h 7"/>
              <a:gd name="T8" fmla="*/ 240 w 240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0" h="7">
                <a:moveTo>
                  <a:pt x="0" y="0"/>
                </a:moveTo>
                <a:lnTo>
                  <a:pt x="239" y="6"/>
                </a:lnTo>
              </a:path>
            </a:pathLst>
          </a:custGeom>
          <a:noFill/>
          <a:ln w="952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8494" name="Freeform 126"/>
          <p:cNvSpPr>
            <a:spLocks/>
          </p:cNvSpPr>
          <p:nvPr/>
        </p:nvSpPr>
        <p:spPr bwMode="auto">
          <a:xfrm>
            <a:off x="2382838" y="2430463"/>
            <a:ext cx="381000" cy="12700"/>
          </a:xfrm>
          <a:custGeom>
            <a:avLst/>
            <a:gdLst>
              <a:gd name="T0" fmla="*/ 0 w 240"/>
              <a:gd name="T1" fmla="*/ 0 h 8"/>
              <a:gd name="T2" fmla="*/ 2147483647 w 240"/>
              <a:gd name="T3" fmla="*/ 2147483647 h 8"/>
              <a:gd name="T4" fmla="*/ 0 60000 65536"/>
              <a:gd name="T5" fmla="*/ 0 60000 65536"/>
              <a:gd name="T6" fmla="*/ 0 w 240"/>
              <a:gd name="T7" fmla="*/ 0 h 8"/>
              <a:gd name="T8" fmla="*/ 240 w 240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0" h="8">
                <a:moveTo>
                  <a:pt x="0" y="0"/>
                </a:moveTo>
                <a:lnTo>
                  <a:pt x="239" y="7"/>
                </a:lnTo>
              </a:path>
            </a:pathLst>
          </a:custGeom>
          <a:noFill/>
          <a:ln w="952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8495" name="Freeform 127"/>
          <p:cNvSpPr>
            <a:spLocks/>
          </p:cNvSpPr>
          <p:nvPr/>
        </p:nvSpPr>
        <p:spPr bwMode="auto">
          <a:xfrm>
            <a:off x="2382838" y="2651125"/>
            <a:ext cx="381000" cy="11113"/>
          </a:xfrm>
          <a:custGeom>
            <a:avLst/>
            <a:gdLst>
              <a:gd name="T0" fmla="*/ 0 w 240"/>
              <a:gd name="T1" fmla="*/ 0 h 7"/>
              <a:gd name="T2" fmla="*/ 2147483647 w 240"/>
              <a:gd name="T3" fmla="*/ 2147483647 h 7"/>
              <a:gd name="T4" fmla="*/ 0 60000 65536"/>
              <a:gd name="T5" fmla="*/ 0 60000 65536"/>
              <a:gd name="T6" fmla="*/ 0 w 240"/>
              <a:gd name="T7" fmla="*/ 0 h 7"/>
              <a:gd name="T8" fmla="*/ 240 w 240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0" h="7">
                <a:moveTo>
                  <a:pt x="0" y="0"/>
                </a:moveTo>
                <a:lnTo>
                  <a:pt x="239" y="6"/>
                </a:lnTo>
              </a:path>
            </a:pathLst>
          </a:custGeom>
          <a:noFill/>
          <a:ln w="952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8496" name="Freeform 128"/>
          <p:cNvSpPr>
            <a:spLocks/>
          </p:cNvSpPr>
          <p:nvPr/>
        </p:nvSpPr>
        <p:spPr bwMode="auto">
          <a:xfrm>
            <a:off x="2405063" y="2870200"/>
            <a:ext cx="382587" cy="11113"/>
          </a:xfrm>
          <a:custGeom>
            <a:avLst/>
            <a:gdLst>
              <a:gd name="T0" fmla="*/ 0 w 241"/>
              <a:gd name="T1" fmla="*/ 0 h 7"/>
              <a:gd name="T2" fmla="*/ 2147483647 w 241"/>
              <a:gd name="T3" fmla="*/ 2147483647 h 7"/>
              <a:gd name="T4" fmla="*/ 0 60000 65536"/>
              <a:gd name="T5" fmla="*/ 0 60000 65536"/>
              <a:gd name="T6" fmla="*/ 0 w 241"/>
              <a:gd name="T7" fmla="*/ 0 h 7"/>
              <a:gd name="T8" fmla="*/ 241 w 241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1" h="7">
                <a:moveTo>
                  <a:pt x="0" y="0"/>
                </a:moveTo>
                <a:lnTo>
                  <a:pt x="240" y="6"/>
                </a:lnTo>
              </a:path>
            </a:pathLst>
          </a:custGeom>
          <a:noFill/>
          <a:ln w="952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8497" name="Freeform 129"/>
          <p:cNvSpPr>
            <a:spLocks/>
          </p:cNvSpPr>
          <p:nvPr/>
        </p:nvSpPr>
        <p:spPr bwMode="auto">
          <a:xfrm>
            <a:off x="2382838" y="3276600"/>
            <a:ext cx="381000" cy="11113"/>
          </a:xfrm>
          <a:custGeom>
            <a:avLst/>
            <a:gdLst>
              <a:gd name="T0" fmla="*/ 0 w 240"/>
              <a:gd name="T1" fmla="*/ 0 h 7"/>
              <a:gd name="T2" fmla="*/ 2147483647 w 240"/>
              <a:gd name="T3" fmla="*/ 2147483647 h 7"/>
              <a:gd name="T4" fmla="*/ 0 60000 65536"/>
              <a:gd name="T5" fmla="*/ 0 60000 65536"/>
              <a:gd name="T6" fmla="*/ 0 w 240"/>
              <a:gd name="T7" fmla="*/ 0 h 7"/>
              <a:gd name="T8" fmla="*/ 240 w 240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0" h="7">
                <a:moveTo>
                  <a:pt x="0" y="0"/>
                </a:moveTo>
                <a:lnTo>
                  <a:pt x="239" y="6"/>
                </a:lnTo>
              </a:path>
            </a:pathLst>
          </a:custGeom>
          <a:noFill/>
          <a:ln w="952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8498" name="Freeform 130"/>
          <p:cNvSpPr>
            <a:spLocks/>
          </p:cNvSpPr>
          <p:nvPr/>
        </p:nvSpPr>
        <p:spPr bwMode="auto">
          <a:xfrm>
            <a:off x="2405063" y="3495675"/>
            <a:ext cx="382587" cy="11113"/>
          </a:xfrm>
          <a:custGeom>
            <a:avLst/>
            <a:gdLst>
              <a:gd name="T0" fmla="*/ 0 w 241"/>
              <a:gd name="T1" fmla="*/ 0 h 7"/>
              <a:gd name="T2" fmla="*/ 2147483647 w 241"/>
              <a:gd name="T3" fmla="*/ 2147483647 h 7"/>
              <a:gd name="T4" fmla="*/ 0 60000 65536"/>
              <a:gd name="T5" fmla="*/ 0 60000 65536"/>
              <a:gd name="T6" fmla="*/ 0 w 241"/>
              <a:gd name="T7" fmla="*/ 0 h 7"/>
              <a:gd name="T8" fmla="*/ 241 w 241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1" h="7">
                <a:moveTo>
                  <a:pt x="0" y="0"/>
                </a:moveTo>
                <a:lnTo>
                  <a:pt x="240" y="6"/>
                </a:lnTo>
              </a:path>
            </a:pathLst>
          </a:custGeom>
          <a:noFill/>
          <a:ln w="952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8499" name="Freeform 131"/>
          <p:cNvSpPr>
            <a:spLocks/>
          </p:cNvSpPr>
          <p:nvPr/>
        </p:nvSpPr>
        <p:spPr bwMode="auto">
          <a:xfrm>
            <a:off x="2416175" y="3725863"/>
            <a:ext cx="382588" cy="12700"/>
          </a:xfrm>
          <a:custGeom>
            <a:avLst/>
            <a:gdLst>
              <a:gd name="T0" fmla="*/ 0 w 241"/>
              <a:gd name="T1" fmla="*/ 0 h 8"/>
              <a:gd name="T2" fmla="*/ 2147483647 w 241"/>
              <a:gd name="T3" fmla="*/ 2147483647 h 8"/>
              <a:gd name="T4" fmla="*/ 0 60000 65536"/>
              <a:gd name="T5" fmla="*/ 0 60000 65536"/>
              <a:gd name="T6" fmla="*/ 0 w 241"/>
              <a:gd name="T7" fmla="*/ 0 h 8"/>
              <a:gd name="T8" fmla="*/ 241 w 241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1" h="8">
                <a:moveTo>
                  <a:pt x="0" y="0"/>
                </a:moveTo>
                <a:lnTo>
                  <a:pt x="240" y="7"/>
                </a:lnTo>
              </a:path>
            </a:pathLst>
          </a:custGeom>
          <a:noFill/>
          <a:ln w="952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8500" name="Freeform 132"/>
          <p:cNvSpPr>
            <a:spLocks/>
          </p:cNvSpPr>
          <p:nvPr/>
        </p:nvSpPr>
        <p:spPr bwMode="auto">
          <a:xfrm>
            <a:off x="2493963" y="4152900"/>
            <a:ext cx="382587" cy="12700"/>
          </a:xfrm>
          <a:custGeom>
            <a:avLst/>
            <a:gdLst>
              <a:gd name="T0" fmla="*/ 0 w 241"/>
              <a:gd name="T1" fmla="*/ 0 h 8"/>
              <a:gd name="T2" fmla="*/ 2147483647 w 241"/>
              <a:gd name="T3" fmla="*/ 2147483647 h 8"/>
              <a:gd name="T4" fmla="*/ 0 60000 65536"/>
              <a:gd name="T5" fmla="*/ 0 60000 65536"/>
              <a:gd name="T6" fmla="*/ 0 w 241"/>
              <a:gd name="T7" fmla="*/ 0 h 8"/>
              <a:gd name="T8" fmla="*/ 241 w 241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1" h="8">
                <a:moveTo>
                  <a:pt x="0" y="0"/>
                </a:moveTo>
                <a:lnTo>
                  <a:pt x="240" y="7"/>
                </a:lnTo>
              </a:path>
            </a:pathLst>
          </a:custGeom>
          <a:noFill/>
          <a:ln w="952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8501" name="Freeform 133"/>
          <p:cNvSpPr>
            <a:spLocks/>
          </p:cNvSpPr>
          <p:nvPr/>
        </p:nvSpPr>
        <p:spPr bwMode="auto">
          <a:xfrm>
            <a:off x="2438400" y="4384675"/>
            <a:ext cx="382588" cy="11113"/>
          </a:xfrm>
          <a:custGeom>
            <a:avLst/>
            <a:gdLst>
              <a:gd name="T0" fmla="*/ 0 w 241"/>
              <a:gd name="T1" fmla="*/ 0 h 7"/>
              <a:gd name="T2" fmla="*/ 2147483647 w 241"/>
              <a:gd name="T3" fmla="*/ 2147483647 h 7"/>
              <a:gd name="T4" fmla="*/ 0 60000 65536"/>
              <a:gd name="T5" fmla="*/ 0 60000 65536"/>
              <a:gd name="T6" fmla="*/ 0 w 241"/>
              <a:gd name="T7" fmla="*/ 0 h 7"/>
              <a:gd name="T8" fmla="*/ 241 w 241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1" h="7">
                <a:moveTo>
                  <a:pt x="0" y="0"/>
                </a:moveTo>
                <a:lnTo>
                  <a:pt x="240" y="6"/>
                </a:lnTo>
              </a:path>
            </a:pathLst>
          </a:custGeom>
          <a:noFill/>
          <a:ln w="952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8502" name="Freeform 134"/>
          <p:cNvSpPr>
            <a:spLocks/>
          </p:cNvSpPr>
          <p:nvPr/>
        </p:nvSpPr>
        <p:spPr bwMode="auto">
          <a:xfrm>
            <a:off x="2471738" y="4592638"/>
            <a:ext cx="382587" cy="12700"/>
          </a:xfrm>
          <a:custGeom>
            <a:avLst/>
            <a:gdLst>
              <a:gd name="T0" fmla="*/ 0 w 241"/>
              <a:gd name="T1" fmla="*/ 0 h 8"/>
              <a:gd name="T2" fmla="*/ 2147483647 w 241"/>
              <a:gd name="T3" fmla="*/ 2147483647 h 8"/>
              <a:gd name="T4" fmla="*/ 0 60000 65536"/>
              <a:gd name="T5" fmla="*/ 0 60000 65536"/>
              <a:gd name="T6" fmla="*/ 0 w 241"/>
              <a:gd name="T7" fmla="*/ 0 h 8"/>
              <a:gd name="T8" fmla="*/ 241 w 241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1" h="8">
                <a:moveTo>
                  <a:pt x="0" y="0"/>
                </a:moveTo>
                <a:lnTo>
                  <a:pt x="240" y="7"/>
                </a:lnTo>
              </a:path>
            </a:pathLst>
          </a:custGeom>
          <a:noFill/>
          <a:ln w="952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8503" name="Freeform 135"/>
          <p:cNvSpPr>
            <a:spLocks/>
          </p:cNvSpPr>
          <p:nvPr/>
        </p:nvSpPr>
        <p:spPr bwMode="auto">
          <a:xfrm>
            <a:off x="2482850" y="4822825"/>
            <a:ext cx="382588" cy="12700"/>
          </a:xfrm>
          <a:custGeom>
            <a:avLst/>
            <a:gdLst>
              <a:gd name="T0" fmla="*/ 0 w 241"/>
              <a:gd name="T1" fmla="*/ 0 h 8"/>
              <a:gd name="T2" fmla="*/ 2147483647 w 241"/>
              <a:gd name="T3" fmla="*/ 2147483647 h 8"/>
              <a:gd name="T4" fmla="*/ 0 60000 65536"/>
              <a:gd name="T5" fmla="*/ 0 60000 65536"/>
              <a:gd name="T6" fmla="*/ 0 w 241"/>
              <a:gd name="T7" fmla="*/ 0 h 8"/>
              <a:gd name="T8" fmla="*/ 241 w 241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1" h="8">
                <a:moveTo>
                  <a:pt x="0" y="0"/>
                </a:moveTo>
                <a:lnTo>
                  <a:pt x="240" y="7"/>
                </a:lnTo>
              </a:path>
            </a:pathLst>
          </a:custGeom>
          <a:noFill/>
          <a:ln w="952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8504" name="Freeform 136"/>
          <p:cNvSpPr>
            <a:spLocks/>
          </p:cNvSpPr>
          <p:nvPr/>
        </p:nvSpPr>
        <p:spPr bwMode="auto">
          <a:xfrm>
            <a:off x="2517775" y="5053013"/>
            <a:ext cx="381000" cy="12700"/>
          </a:xfrm>
          <a:custGeom>
            <a:avLst/>
            <a:gdLst>
              <a:gd name="T0" fmla="*/ 0 w 240"/>
              <a:gd name="T1" fmla="*/ 0 h 8"/>
              <a:gd name="T2" fmla="*/ 2147483647 w 240"/>
              <a:gd name="T3" fmla="*/ 2147483647 h 8"/>
              <a:gd name="T4" fmla="*/ 0 60000 65536"/>
              <a:gd name="T5" fmla="*/ 0 60000 65536"/>
              <a:gd name="T6" fmla="*/ 0 w 240"/>
              <a:gd name="T7" fmla="*/ 0 h 8"/>
              <a:gd name="T8" fmla="*/ 240 w 240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0" h="8">
                <a:moveTo>
                  <a:pt x="0" y="0"/>
                </a:moveTo>
                <a:lnTo>
                  <a:pt x="239" y="7"/>
                </a:lnTo>
              </a:path>
            </a:pathLst>
          </a:custGeom>
          <a:noFill/>
          <a:ln w="952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8505" name="Freeform 137"/>
          <p:cNvSpPr>
            <a:spLocks/>
          </p:cNvSpPr>
          <p:nvPr/>
        </p:nvSpPr>
        <p:spPr bwMode="auto">
          <a:xfrm>
            <a:off x="2482850" y="5316538"/>
            <a:ext cx="382588" cy="12700"/>
          </a:xfrm>
          <a:custGeom>
            <a:avLst/>
            <a:gdLst>
              <a:gd name="T0" fmla="*/ 0 w 241"/>
              <a:gd name="T1" fmla="*/ 0 h 8"/>
              <a:gd name="T2" fmla="*/ 2147483647 w 241"/>
              <a:gd name="T3" fmla="*/ 2147483647 h 8"/>
              <a:gd name="T4" fmla="*/ 0 60000 65536"/>
              <a:gd name="T5" fmla="*/ 0 60000 65536"/>
              <a:gd name="T6" fmla="*/ 0 w 241"/>
              <a:gd name="T7" fmla="*/ 0 h 8"/>
              <a:gd name="T8" fmla="*/ 241 w 241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1" h="8">
                <a:moveTo>
                  <a:pt x="0" y="0"/>
                </a:moveTo>
                <a:lnTo>
                  <a:pt x="240" y="7"/>
                </a:lnTo>
              </a:path>
            </a:pathLst>
          </a:custGeom>
          <a:noFill/>
          <a:ln w="952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8506" name="Freeform 138"/>
          <p:cNvSpPr>
            <a:spLocks/>
          </p:cNvSpPr>
          <p:nvPr/>
        </p:nvSpPr>
        <p:spPr bwMode="auto">
          <a:xfrm>
            <a:off x="2505075" y="5546725"/>
            <a:ext cx="382588" cy="12700"/>
          </a:xfrm>
          <a:custGeom>
            <a:avLst/>
            <a:gdLst>
              <a:gd name="T0" fmla="*/ 0 w 241"/>
              <a:gd name="T1" fmla="*/ 0 h 8"/>
              <a:gd name="T2" fmla="*/ 2147483647 w 241"/>
              <a:gd name="T3" fmla="*/ 2147483647 h 8"/>
              <a:gd name="T4" fmla="*/ 0 60000 65536"/>
              <a:gd name="T5" fmla="*/ 0 60000 65536"/>
              <a:gd name="T6" fmla="*/ 0 w 241"/>
              <a:gd name="T7" fmla="*/ 0 h 8"/>
              <a:gd name="T8" fmla="*/ 241 w 241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1" h="8">
                <a:moveTo>
                  <a:pt x="0" y="0"/>
                </a:moveTo>
                <a:lnTo>
                  <a:pt x="240" y="7"/>
                </a:lnTo>
              </a:path>
            </a:pathLst>
          </a:custGeom>
          <a:noFill/>
          <a:ln w="952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8507" name="Rectangle 139"/>
          <p:cNvSpPr>
            <a:spLocks noChangeArrowheads="1"/>
          </p:cNvSpPr>
          <p:nvPr/>
        </p:nvSpPr>
        <p:spPr bwMode="auto">
          <a:xfrm>
            <a:off x="1143000" y="1066800"/>
            <a:ext cx="533400" cy="1524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508" name="Rectangle 140"/>
          <p:cNvSpPr>
            <a:spLocks noChangeArrowheads="1"/>
          </p:cNvSpPr>
          <p:nvPr/>
        </p:nvSpPr>
        <p:spPr bwMode="auto">
          <a:xfrm>
            <a:off x="5867400" y="990600"/>
            <a:ext cx="533400" cy="1524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509" name="Text Box 141"/>
          <p:cNvSpPr txBox="1">
            <a:spLocks noChangeArrowheads="1"/>
          </p:cNvSpPr>
          <p:nvPr/>
        </p:nvSpPr>
        <p:spPr bwMode="auto">
          <a:xfrm>
            <a:off x="838200" y="6521450"/>
            <a:ext cx="3473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1600" b="1"/>
              <a:t>      H1  H2   H3                  H4  H5   H6</a:t>
            </a:r>
          </a:p>
        </p:txBody>
      </p:sp>
      <p:sp>
        <p:nvSpPr>
          <p:cNvPr id="58510" name="Text Box 142"/>
          <p:cNvSpPr txBox="1">
            <a:spLocks noChangeArrowheads="1"/>
          </p:cNvSpPr>
          <p:nvPr/>
        </p:nvSpPr>
        <p:spPr bwMode="auto">
          <a:xfrm>
            <a:off x="1066800" y="63246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endParaRPr lang="en-US" sz="1600" b="1"/>
          </a:p>
        </p:txBody>
      </p:sp>
      <p:sp>
        <p:nvSpPr>
          <p:cNvPr id="58511" name="Text Box 143"/>
          <p:cNvSpPr txBox="1">
            <a:spLocks noChangeArrowheads="1"/>
          </p:cNvSpPr>
          <p:nvPr/>
        </p:nvSpPr>
        <p:spPr bwMode="auto">
          <a:xfrm>
            <a:off x="974725" y="6286500"/>
            <a:ext cx="307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1800" b="1"/>
              <a:t>D   D      D                  J    J     J</a:t>
            </a:r>
          </a:p>
        </p:txBody>
      </p:sp>
      <p:sp>
        <p:nvSpPr>
          <p:cNvPr id="58512" name="Text Box 144"/>
          <p:cNvSpPr txBox="1">
            <a:spLocks noChangeArrowheads="1"/>
          </p:cNvSpPr>
          <p:nvPr/>
        </p:nvSpPr>
        <p:spPr bwMode="auto">
          <a:xfrm>
            <a:off x="5562600" y="5791200"/>
            <a:ext cx="239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1800" b="1"/>
              <a:t>D   D        D J      J      J</a:t>
            </a:r>
          </a:p>
        </p:txBody>
      </p:sp>
      <p:sp>
        <p:nvSpPr>
          <p:cNvPr id="58513" name="Text Box 145"/>
          <p:cNvSpPr txBox="1">
            <a:spLocks noChangeArrowheads="1"/>
          </p:cNvSpPr>
          <p:nvPr/>
        </p:nvSpPr>
        <p:spPr bwMode="auto">
          <a:xfrm>
            <a:off x="5334000" y="6019800"/>
            <a:ext cx="2813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1600" b="1"/>
              <a:t>      H1  H2     H3 H4    H5   H6</a:t>
            </a:r>
          </a:p>
        </p:txBody>
      </p:sp>
      <p:sp>
        <p:nvSpPr>
          <p:cNvPr id="58514" name="Text Box 146"/>
          <p:cNvSpPr txBox="1">
            <a:spLocks noChangeArrowheads="1"/>
          </p:cNvSpPr>
          <p:nvPr/>
        </p:nvSpPr>
        <p:spPr bwMode="auto">
          <a:xfrm>
            <a:off x="6643688" y="2000250"/>
            <a:ext cx="1370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2000">
                <a:latin typeface="Arial Black" pitchFamily="34" charset="0"/>
              </a:rPr>
              <a:t>lebomlik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143000" y="228600"/>
          <a:ext cx="5719763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Photo Editor Photo" r:id="rId4" imgW="2276793" imgH="3610479" progId="">
                  <p:embed/>
                </p:oleObj>
              </mc:Choice>
              <mc:Fallback>
                <p:oleObj name="Photo Editor Photo" r:id="rId4" imgW="2276793" imgH="361047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8600"/>
                        <a:ext cx="5719763" cy="640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1143000"/>
          </a:xfrm>
        </p:spPr>
        <p:txBody>
          <a:bodyPr/>
          <a:lstStyle/>
          <a:p>
            <a:r>
              <a:rPr lang="en-US" altLang="hu-HU" sz="2800" b="1" u="sng" smtClean="0">
                <a:solidFill>
                  <a:schemeClr val="bg1"/>
                </a:solidFill>
              </a:rPr>
              <a:t>Antig</a:t>
            </a:r>
            <a:r>
              <a:rPr lang="hu-HU" altLang="hu-HU" sz="2800" b="1" u="sng" smtClean="0">
                <a:solidFill>
                  <a:schemeClr val="bg1"/>
                </a:solidFill>
              </a:rPr>
              <a:t>én receptorok diverzitásának kialakulási mechanizmusai</a:t>
            </a:r>
            <a:endParaRPr lang="en-US" altLang="hu-HU" sz="2800" b="1" u="sng" smtClean="0">
              <a:solidFill>
                <a:schemeClr val="bg1"/>
              </a:solidFill>
            </a:endParaRP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2819400" y="1531938"/>
            <a:ext cx="5354638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hu-HU" sz="2800">
                <a:solidFill>
                  <a:srgbClr val="FFFF00"/>
                </a:solidFill>
                <a:latin typeface="Times" pitchFamily="8" charset="0"/>
              </a:rPr>
              <a:t>1) </a:t>
            </a:r>
            <a:r>
              <a:rPr lang="hu-HU" altLang="hu-HU" sz="2800">
                <a:solidFill>
                  <a:srgbClr val="FFFF00"/>
                </a:solidFill>
                <a:latin typeface="Times" pitchFamily="8" charset="0"/>
              </a:rPr>
              <a:t>Csíravonal </a:t>
            </a:r>
            <a:r>
              <a:rPr lang="en-US" altLang="hu-HU" sz="2800">
                <a:solidFill>
                  <a:srgbClr val="FFFF00"/>
                </a:solidFill>
                <a:latin typeface="Times" pitchFamily="8" charset="0"/>
              </a:rPr>
              <a:t>diver</a:t>
            </a:r>
            <a:r>
              <a:rPr lang="hu-HU" altLang="hu-HU" sz="2800">
                <a:solidFill>
                  <a:srgbClr val="FFFF00"/>
                </a:solidFill>
                <a:latin typeface="Times" pitchFamily="8" charset="0"/>
              </a:rPr>
              <a:t>zitás</a:t>
            </a:r>
            <a:endParaRPr lang="en-US" altLang="hu-HU" sz="2800">
              <a:solidFill>
                <a:srgbClr val="FFFF00"/>
              </a:solidFill>
              <a:latin typeface="Times" pitchFamily="8" charset="0"/>
            </a:endParaRPr>
          </a:p>
          <a:p>
            <a:endParaRPr lang="en-US" altLang="hu-HU" sz="2800">
              <a:solidFill>
                <a:srgbClr val="FFFF00"/>
              </a:solidFill>
              <a:latin typeface="Times" pitchFamily="8" charset="0"/>
            </a:endParaRPr>
          </a:p>
          <a:p>
            <a:r>
              <a:rPr lang="en-US" altLang="hu-HU" sz="2800">
                <a:solidFill>
                  <a:srgbClr val="FFFF00"/>
                </a:solidFill>
                <a:latin typeface="Times" pitchFamily="8" charset="0"/>
              </a:rPr>
              <a:t>2) </a:t>
            </a:r>
            <a:r>
              <a:rPr lang="hu-HU" altLang="hu-HU" sz="2800">
                <a:solidFill>
                  <a:srgbClr val="FFFF00"/>
                </a:solidFill>
                <a:latin typeface="Times" pitchFamily="8" charset="0"/>
              </a:rPr>
              <a:t>K</a:t>
            </a:r>
            <a:r>
              <a:rPr lang="en-US" altLang="hu-HU" sz="2800">
                <a:solidFill>
                  <a:srgbClr val="FFFF00"/>
                </a:solidFill>
                <a:latin typeface="Times" pitchFamily="8" charset="0"/>
              </a:rPr>
              <a:t>ombinatori</a:t>
            </a:r>
            <a:r>
              <a:rPr lang="hu-HU" altLang="hu-HU" sz="2800">
                <a:solidFill>
                  <a:srgbClr val="FFFF00"/>
                </a:solidFill>
                <a:latin typeface="Times" pitchFamily="8" charset="0"/>
              </a:rPr>
              <a:t>kus diverzitás </a:t>
            </a:r>
            <a:r>
              <a:rPr lang="en-US" altLang="hu-HU" sz="1400">
                <a:solidFill>
                  <a:srgbClr val="FFFF00"/>
                </a:solidFill>
              </a:rPr>
              <a:t>(V x [D] x J)</a:t>
            </a:r>
          </a:p>
          <a:p>
            <a:r>
              <a:rPr lang="hu-HU" altLang="hu-HU" sz="1200">
                <a:solidFill>
                  <a:srgbClr val="FFFF00"/>
                </a:solidFill>
              </a:rPr>
              <a:t>					</a:t>
            </a:r>
            <a:r>
              <a:rPr lang="en-US" altLang="hu-HU" sz="1400">
                <a:solidFill>
                  <a:srgbClr val="FFFF00"/>
                </a:solidFill>
              </a:rPr>
              <a:t>(H x L)</a:t>
            </a:r>
            <a:endParaRPr lang="en-US" altLang="hu-HU" sz="1400">
              <a:solidFill>
                <a:srgbClr val="FFFF00"/>
              </a:solidFill>
              <a:latin typeface="Times" pitchFamily="8" charset="0"/>
            </a:endParaRPr>
          </a:p>
          <a:p>
            <a:endParaRPr lang="en-US" altLang="hu-HU" sz="1200">
              <a:solidFill>
                <a:srgbClr val="FFFF00"/>
              </a:solidFill>
              <a:latin typeface="Times" pitchFamily="8" charset="0"/>
            </a:endParaRPr>
          </a:p>
          <a:p>
            <a:r>
              <a:rPr lang="en-US" altLang="hu-HU" sz="2800">
                <a:solidFill>
                  <a:srgbClr val="FFFF00"/>
                </a:solidFill>
                <a:latin typeface="Times" pitchFamily="8" charset="0"/>
              </a:rPr>
              <a:t>3) Jun</a:t>
            </a:r>
            <a:r>
              <a:rPr lang="hu-HU" altLang="hu-HU" sz="2800">
                <a:solidFill>
                  <a:srgbClr val="FFFF00"/>
                </a:solidFill>
                <a:latin typeface="Times" pitchFamily="8" charset="0"/>
              </a:rPr>
              <a:t>k</a:t>
            </a:r>
            <a:r>
              <a:rPr lang="en-US" altLang="hu-HU" sz="2800">
                <a:solidFill>
                  <a:srgbClr val="FFFF00"/>
                </a:solidFill>
                <a:latin typeface="Times" pitchFamily="8" charset="0"/>
              </a:rPr>
              <a:t>cion</a:t>
            </a:r>
            <a:r>
              <a:rPr lang="hu-HU" altLang="hu-HU" sz="2800">
                <a:solidFill>
                  <a:srgbClr val="FFFF00"/>
                </a:solidFill>
                <a:latin typeface="Times" pitchFamily="8" charset="0"/>
              </a:rPr>
              <a:t>ális diverzitás</a:t>
            </a:r>
            <a:endParaRPr lang="en-US" altLang="hu-HU" sz="2800">
              <a:solidFill>
                <a:srgbClr val="FFFF00"/>
              </a:solidFill>
              <a:latin typeface="Times" pitchFamily="8" charset="0"/>
            </a:endParaRPr>
          </a:p>
          <a:p>
            <a:endParaRPr lang="en-US" altLang="hu-HU" sz="2800">
              <a:solidFill>
                <a:srgbClr val="FFFF00"/>
              </a:solidFill>
              <a:latin typeface="Times" pitchFamily="8" charset="0"/>
            </a:endParaRPr>
          </a:p>
          <a:p>
            <a:endParaRPr lang="en-US" altLang="hu-HU" sz="2800">
              <a:solidFill>
                <a:srgbClr val="FFFF00"/>
              </a:solidFill>
              <a:latin typeface="Times" pitchFamily="8" charset="0"/>
            </a:endParaRP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 rot="-5400000">
            <a:off x="704851" y="2255837"/>
            <a:ext cx="2341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hu-HU" sz="1800">
                <a:solidFill>
                  <a:srgbClr val="FFFF00"/>
                </a:solidFill>
                <a:latin typeface="Times" pitchFamily="8" charset="0"/>
              </a:rPr>
              <a:t>V(D)J re</a:t>
            </a:r>
            <a:r>
              <a:rPr lang="hu-HU" altLang="hu-HU" sz="1800">
                <a:solidFill>
                  <a:srgbClr val="FFFF00"/>
                </a:solidFill>
                <a:latin typeface="Times" pitchFamily="8" charset="0"/>
              </a:rPr>
              <a:t>kombináció</a:t>
            </a:r>
            <a:endParaRPr lang="en-US" altLang="hu-HU" sz="1800">
              <a:solidFill>
                <a:srgbClr val="FFFF00"/>
              </a:solidFill>
              <a:latin typeface="Times" pitchFamily="8" charset="0"/>
            </a:endParaRP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 rot="-5400000">
            <a:off x="490538" y="5145087"/>
            <a:ext cx="2770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hu-HU" sz="1800">
                <a:solidFill>
                  <a:srgbClr val="FFFF00"/>
                </a:solidFill>
                <a:latin typeface="Times" pitchFamily="8" charset="0"/>
              </a:rPr>
              <a:t>Post-V(D)J re</a:t>
            </a:r>
            <a:r>
              <a:rPr lang="hu-HU" altLang="hu-HU" sz="1800">
                <a:solidFill>
                  <a:srgbClr val="FFFF00"/>
                </a:solidFill>
                <a:latin typeface="Times" pitchFamily="8" charset="0"/>
              </a:rPr>
              <a:t>kombináció</a:t>
            </a:r>
            <a:endParaRPr lang="en-US" altLang="hu-HU" sz="1800">
              <a:solidFill>
                <a:srgbClr val="FFFF00"/>
              </a:solidFill>
              <a:latin typeface="Times" pitchFamily="8" charset="0"/>
            </a:endParaRPr>
          </a:p>
        </p:txBody>
      </p:sp>
      <p:sp>
        <p:nvSpPr>
          <p:cNvPr id="114694" name="Line 6"/>
          <p:cNvSpPr>
            <a:spLocks noChangeShapeType="1"/>
          </p:cNvSpPr>
          <p:nvPr/>
        </p:nvSpPr>
        <p:spPr bwMode="auto">
          <a:xfrm flipH="1">
            <a:off x="304800" y="3970338"/>
            <a:ext cx="8458200" cy="0"/>
          </a:xfrm>
          <a:prstGeom prst="line">
            <a:avLst/>
          </a:pr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2819400" y="4076700"/>
            <a:ext cx="556895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hu-HU" sz="2800">
                <a:solidFill>
                  <a:srgbClr val="FFFF00"/>
                </a:solidFill>
                <a:latin typeface="Times" pitchFamily="8" charset="0"/>
              </a:rPr>
              <a:t>4) </a:t>
            </a:r>
            <a:r>
              <a:rPr lang="hu-HU" altLang="hu-HU" sz="2800">
                <a:solidFill>
                  <a:srgbClr val="FFFF00"/>
                </a:solidFill>
                <a:latin typeface="Times" pitchFamily="8" charset="0"/>
              </a:rPr>
              <a:t>Receptor szerkesztés (</a:t>
            </a:r>
            <a:r>
              <a:rPr lang="en-US" altLang="hu-HU" sz="2800">
                <a:solidFill>
                  <a:srgbClr val="FFFF00"/>
                </a:solidFill>
                <a:latin typeface="Times" pitchFamily="8" charset="0"/>
              </a:rPr>
              <a:t>editing</a:t>
            </a:r>
            <a:r>
              <a:rPr lang="hu-HU" altLang="hu-HU" sz="2800">
                <a:solidFill>
                  <a:srgbClr val="FFFF00"/>
                </a:solidFill>
                <a:latin typeface="Times" pitchFamily="8" charset="0"/>
              </a:rPr>
              <a:t>)</a:t>
            </a:r>
          </a:p>
          <a:p>
            <a:endParaRPr lang="hu-HU" altLang="hu-HU" sz="2800">
              <a:solidFill>
                <a:srgbClr val="FFFF00"/>
              </a:solidFill>
              <a:latin typeface="Times" pitchFamily="8" charset="0"/>
            </a:endParaRPr>
          </a:p>
          <a:p>
            <a:r>
              <a:rPr lang="en-US" altLang="hu-HU" sz="2800">
                <a:solidFill>
                  <a:srgbClr val="FFFF00"/>
                </a:solidFill>
                <a:latin typeface="Times" pitchFamily="8" charset="0"/>
              </a:rPr>
              <a:t>5) </a:t>
            </a:r>
            <a:r>
              <a:rPr lang="hu-HU" altLang="hu-HU" sz="2800">
                <a:solidFill>
                  <a:srgbClr val="FFFF00"/>
                </a:solidFill>
                <a:latin typeface="Times" pitchFamily="8" charset="0"/>
              </a:rPr>
              <a:t>R</a:t>
            </a:r>
            <a:r>
              <a:rPr lang="en-US" altLang="hu-HU" sz="2800">
                <a:solidFill>
                  <a:srgbClr val="FFFF00"/>
                </a:solidFill>
                <a:latin typeface="Times" pitchFamily="8" charset="0"/>
              </a:rPr>
              <a:t>eceptor </a:t>
            </a:r>
            <a:r>
              <a:rPr lang="hu-HU" altLang="hu-HU" sz="2800">
                <a:solidFill>
                  <a:srgbClr val="FFFF00"/>
                </a:solidFill>
                <a:latin typeface="Times" pitchFamily="8" charset="0"/>
              </a:rPr>
              <a:t>újraépítés (revision)</a:t>
            </a:r>
          </a:p>
          <a:p>
            <a:endParaRPr lang="hu-HU" altLang="hu-HU" sz="2800">
              <a:solidFill>
                <a:srgbClr val="FFFF00"/>
              </a:solidFill>
              <a:latin typeface="Times" pitchFamily="8" charset="0"/>
            </a:endParaRPr>
          </a:p>
          <a:p>
            <a:r>
              <a:rPr lang="hu-HU" altLang="hu-HU" sz="2800">
                <a:solidFill>
                  <a:srgbClr val="FFFF00"/>
                </a:solidFill>
                <a:latin typeface="Times" pitchFamily="8" charset="0"/>
              </a:rPr>
              <a:t>6) Sz</a:t>
            </a:r>
            <a:r>
              <a:rPr lang="en-US" altLang="hu-HU" sz="2800">
                <a:solidFill>
                  <a:srgbClr val="FFFF00"/>
                </a:solidFill>
                <a:latin typeface="Times" pitchFamily="8" charset="0"/>
              </a:rPr>
              <a:t>omati</a:t>
            </a:r>
            <a:r>
              <a:rPr lang="hu-HU" altLang="hu-HU" sz="2800">
                <a:solidFill>
                  <a:srgbClr val="FFFF00"/>
                </a:solidFill>
                <a:latin typeface="Times" pitchFamily="8" charset="0"/>
              </a:rPr>
              <a:t>kus</a:t>
            </a:r>
            <a:r>
              <a:rPr lang="en-US" altLang="hu-HU" sz="2800">
                <a:solidFill>
                  <a:srgbClr val="FFFF00"/>
                </a:solidFill>
                <a:latin typeface="Times" pitchFamily="8" charset="0"/>
              </a:rPr>
              <a:t> h</a:t>
            </a:r>
            <a:r>
              <a:rPr lang="hu-HU" altLang="hu-HU" sz="2800">
                <a:solidFill>
                  <a:srgbClr val="FFFF00"/>
                </a:solidFill>
                <a:latin typeface="Times" pitchFamily="8" charset="0"/>
              </a:rPr>
              <a:t>i</a:t>
            </a:r>
            <a:r>
              <a:rPr lang="en-US" altLang="hu-HU" sz="2800">
                <a:solidFill>
                  <a:srgbClr val="FFFF00"/>
                </a:solidFill>
                <a:latin typeface="Times" pitchFamily="8" charset="0"/>
              </a:rPr>
              <a:t>permut</a:t>
            </a:r>
            <a:r>
              <a:rPr lang="hu-HU" altLang="hu-HU" sz="2800">
                <a:solidFill>
                  <a:srgbClr val="FFFF00"/>
                </a:solidFill>
                <a:latin typeface="Times" pitchFamily="8" charset="0"/>
              </a:rPr>
              <a:t>áció és </a:t>
            </a:r>
          </a:p>
          <a:p>
            <a:r>
              <a:rPr lang="hu-HU" altLang="hu-HU" sz="2800">
                <a:solidFill>
                  <a:srgbClr val="FFFF00"/>
                </a:solidFill>
                <a:latin typeface="Times" pitchFamily="8" charset="0"/>
              </a:rPr>
              <a:t>génkonverzió</a:t>
            </a:r>
            <a:endParaRPr lang="en-US" altLang="hu-HU" sz="2800">
              <a:solidFill>
                <a:srgbClr val="FFFF00"/>
              </a:solidFill>
              <a:latin typeface="Times" pitchFamily="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0"/>
            <a:ext cx="7948613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8839200" cy="693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23850" y="6021388"/>
            <a:ext cx="8820150" cy="6477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114425" y="1174750"/>
          <a:ext cx="6686550" cy="400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Photo Editor Photo" r:id="rId4" imgW="5601482" imgH="2429214" progId="">
                  <p:embed/>
                </p:oleObj>
              </mc:Choice>
              <mc:Fallback>
                <p:oleObj name="Photo Editor Photo" r:id="rId4" imgW="5601482" imgH="242921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929" t="25194" r="51414" b="10374"/>
                      <a:stretch>
                        <a:fillRect/>
                      </a:stretch>
                    </p:blipFill>
                    <p:spPr bwMode="auto">
                      <a:xfrm>
                        <a:off x="1114425" y="1174750"/>
                        <a:ext cx="6686550" cy="400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17675" y="180975"/>
            <a:ext cx="5246688" cy="5676900"/>
            <a:chOff x="1082" y="114"/>
            <a:chExt cx="3305" cy="3576"/>
          </a:xfrm>
        </p:grpSpPr>
        <p:sp>
          <p:nvSpPr>
            <p:cNvPr id="6158" name="Rectangle 4"/>
            <p:cNvSpPr>
              <a:spLocks noChangeArrowheads="1"/>
            </p:cNvSpPr>
            <p:nvPr/>
          </p:nvSpPr>
          <p:spPr bwMode="auto">
            <a:xfrm rot="1868098">
              <a:off x="1082" y="114"/>
              <a:ext cx="1056" cy="23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Rectangle 5"/>
            <p:cNvSpPr>
              <a:spLocks noChangeArrowheads="1"/>
            </p:cNvSpPr>
            <p:nvPr/>
          </p:nvSpPr>
          <p:spPr bwMode="auto">
            <a:xfrm rot="1868098">
              <a:off x="2851" y="1129"/>
              <a:ext cx="1536" cy="25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Rectangle 6"/>
            <p:cNvSpPr>
              <a:spLocks noChangeArrowheads="1"/>
            </p:cNvSpPr>
            <p:nvPr/>
          </p:nvSpPr>
          <p:spPr bwMode="auto">
            <a:xfrm rot="2396473">
              <a:off x="2233" y="469"/>
              <a:ext cx="1440" cy="114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Rectangle 7"/>
            <p:cNvSpPr>
              <a:spLocks noChangeArrowheads="1"/>
            </p:cNvSpPr>
            <p:nvPr/>
          </p:nvSpPr>
          <p:spPr bwMode="auto">
            <a:xfrm rot="2028916">
              <a:off x="1970" y="2114"/>
              <a:ext cx="672" cy="6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717925" y="3429000"/>
            <a:ext cx="3005138" cy="1854200"/>
            <a:chOff x="2342" y="2160"/>
            <a:chExt cx="1893" cy="1168"/>
          </a:xfrm>
        </p:grpSpPr>
        <p:sp>
          <p:nvSpPr>
            <p:cNvPr id="6156" name="AutoShape 9"/>
            <p:cNvSpPr>
              <a:spLocks noChangeArrowheads="1"/>
            </p:cNvSpPr>
            <p:nvPr/>
          </p:nvSpPr>
          <p:spPr bwMode="auto">
            <a:xfrm>
              <a:off x="2400" y="2160"/>
              <a:ext cx="192" cy="624"/>
            </a:xfrm>
            <a:prstGeom prst="upArrow">
              <a:avLst>
                <a:gd name="adj1" fmla="val 50000"/>
                <a:gd name="adj2" fmla="val 81250"/>
              </a:avLst>
            </a:prstGeom>
            <a:solidFill>
              <a:srgbClr val="FFCC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7" name="Text Box 10"/>
            <p:cNvSpPr txBox="1">
              <a:spLocks noChangeArrowheads="1"/>
            </p:cNvSpPr>
            <p:nvPr/>
          </p:nvSpPr>
          <p:spPr bwMode="auto">
            <a:xfrm>
              <a:off x="2342" y="2810"/>
              <a:ext cx="189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hu-HU" sz="2400"/>
                <a:t>MHC  </a:t>
              </a:r>
            </a:p>
            <a:p>
              <a:pPr algn="l" eaLnBrk="1" hangingPunct="1"/>
              <a:r>
                <a:rPr lang="hu-HU" sz="2400"/>
                <a:t>a populáció varianciája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276600" y="500064"/>
            <a:ext cx="3852863" cy="2125664"/>
            <a:chOff x="2054" y="341"/>
            <a:chExt cx="2427" cy="1339"/>
          </a:xfrm>
        </p:grpSpPr>
        <p:sp>
          <p:nvSpPr>
            <p:cNvPr id="6154" name="AutoShape 12"/>
            <p:cNvSpPr>
              <a:spLocks noChangeArrowheads="1"/>
            </p:cNvSpPr>
            <p:nvPr/>
          </p:nvSpPr>
          <p:spPr bwMode="auto">
            <a:xfrm rot="5518133">
              <a:off x="2016" y="1200"/>
              <a:ext cx="768" cy="192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0066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Text Box 13"/>
            <p:cNvSpPr txBox="1">
              <a:spLocks noChangeArrowheads="1"/>
            </p:cNvSpPr>
            <p:nvPr/>
          </p:nvSpPr>
          <p:spPr bwMode="auto">
            <a:xfrm>
              <a:off x="2054" y="341"/>
              <a:ext cx="242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hu-HU" sz="2400" dirty="0" err="1"/>
                <a:t>antigénreceptor</a:t>
              </a:r>
              <a:r>
                <a:rPr lang="hu-HU" sz="2400" dirty="0"/>
                <a:t>,</a:t>
              </a:r>
            </a:p>
            <a:p>
              <a:pPr algn="l" eaLnBrk="1" hangingPunct="1"/>
              <a:r>
                <a:rPr lang="hu-HU" sz="2400" dirty="0"/>
                <a:t>az egyén szintjén a sokféleség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974725" y="3505200"/>
            <a:ext cx="2987675" cy="1397000"/>
            <a:chOff x="614" y="2208"/>
            <a:chExt cx="1882" cy="880"/>
          </a:xfrm>
        </p:grpSpPr>
        <p:sp>
          <p:nvSpPr>
            <p:cNvPr id="6152" name="AutoShape 15"/>
            <p:cNvSpPr>
              <a:spLocks noChangeArrowheads="1"/>
            </p:cNvSpPr>
            <p:nvPr/>
          </p:nvSpPr>
          <p:spPr bwMode="auto">
            <a:xfrm rot="-2156378">
              <a:off x="1584" y="2208"/>
              <a:ext cx="912" cy="144"/>
            </a:xfrm>
            <a:prstGeom prst="rightArrow">
              <a:avLst>
                <a:gd name="adj1" fmla="val 50000"/>
                <a:gd name="adj2" fmla="val 158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Text Box 16"/>
            <p:cNvSpPr txBox="1">
              <a:spLocks noChangeArrowheads="1"/>
            </p:cNvSpPr>
            <p:nvPr/>
          </p:nvSpPr>
          <p:spPr bwMode="auto">
            <a:xfrm>
              <a:off x="614" y="2570"/>
              <a:ext cx="164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hu-HU" sz="2400"/>
                <a:t>az antigén,</a:t>
              </a:r>
            </a:p>
            <a:p>
              <a:pPr algn="l" eaLnBrk="1" hangingPunct="1"/>
              <a:r>
                <a:rPr lang="hu-HU" sz="2400"/>
                <a:t>a külvilág egy része</a:t>
              </a:r>
            </a:p>
          </p:txBody>
        </p:sp>
      </p:grpSp>
      <p:sp>
        <p:nvSpPr>
          <p:cNvPr id="1070097" name="Text Box 17"/>
          <p:cNvSpPr txBox="1">
            <a:spLocks noChangeArrowheads="1"/>
          </p:cNvSpPr>
          <p:nvPr/>
        </p:nvSpPr>
        <p:spPr bwMode="auto">
          <a:xfrm>
            <a:off x="914400" y="5486400"/>
            <a:ext cx="6724650" cy="6413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3600" b="1">
                <a:solidFill>
                  <a:schemeClr val="bg1"/>
                </a:solidFill>
              </a:rPr>
              <a:t>IMMUNOLÓGIAI SZINAPSZIS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70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0097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apple"/>
          <p:cNvPicPr>
            <a:picLocks noChangeAspect="1" noChangeArrowheads="1"/>
          </p:cNvPicPr>
          <p:nvPr/>
        </p:nvPicPr>
        <p:blipFill>
          <a:blip r:embed="rId3"/>
          <a:srcRect l="34225" t="3114" r="36585" b="10677"/>
          <a:stretch>
            <a:fillRect/>
          </a:stretch>
        </p:blipFill>
        <p:spPr bwMode="auto">
          <a:xfrm>
            <a:off x="2786050" y="293618"/>
            <a:ext cx="4000528" cy="628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3200400" y="41148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Immunoglobulin-</a:t>
            </a:r>
            <a:r>
              <a:rPr lang="hu-HU" sz="2400" b="1">
                <a:solidFill>
                  <a:schemeClr val="bg1"/>
                </a:solidFill>
              </a:rPr>
              <a:t>domén</a:t>
            </a:r>
            <a:endParaRPr lang="en-US" sz="2400">
              <a:solidFill>
                <a:schemeClr val="bg1"/>
              </a:solidFill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3851275" y="1844675"/>
          <a:ext cx="13335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" r:id="rId4" imgW="1332863" imgH="1676190" progId="">
                  <p:embed/>
                </p:oleObj>
              </mc:Choice>
              <mc:Fallback>
                <p:oleObj name="Image" r:id="rId4" imgW="1332863" imgH="167619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844675"/>
                        <a:ext cx="13335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124200" y="304800"/>
            <a:ext cx="230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rgbClr val="000000"/>
                </a:solidFill>
                <a:latin typeface="Arial" pitchFamily="34" charset="0"/>
              </a:rPr>
              <a:t>Ig SUPERFAMILY</a:t>
            </a:r>
            <a:endParaRPr 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8675" name="Group 5"/>
          <p:cNvGrpSpPr>
            <a:grpSpLocks/>
          </p:cNvGrpSpPr>
          <p:nvPr/>
        </p:nvGrpSpPr>
        <p:grpSpPr bwMode="auto">
          <a:xfrm>
            <a:off x="457200" y="685800"/>
            <a:ext cx="8320088" cy="5614988"/>
            <a:chOff x="288" y="576"/>
            <a:chExt cx="5241" cy="3537"/>
          </a:xfrm>
        </p:grpSpPr>
        <p:pic>
          <p:nvPicPr>
            <p:cNvPr id="28676" name="Picture 3" descr="Ig superfamil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576"/>
              <a:ext cx="5241" cy="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7" name="Line 4"/>
            <p:cNvSpPr>
              <a:spLocks noChangeShapeType="1"/>
            </p:cNvSpPr>
            <p:nvPr/>
          </p:nvSpPr>
          <p:spPr bwMode="auto">
            <a:xfrm>
              <a:off x="3072" y="768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4286248" y="5429264"/>
            <a:ext cx="1214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FF0000"/>
                </a:solidFill>
              </a:rPr>
              <a:t>ITAM</a:t>
            </a:r>
          </a:p>
          <a:p>
            <a:r>
              <a:rPr lang="hu-HU" sz="1400" b="1" dirty="0" smtClean="0">
                <a:solidFill>
                  <a:srgbClr val="FF0000"/>
                </a:solidFill>
              </a:rPr>
              <a:t>ITIM</a:t>
            </a:r>
            <a:endParaRPr lang="hu-HU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06" y="1000108"/>
            <a:ext cx="8072494" cy="4114800"/>
          </a:xfrm>
        </p:spPr>
        <p:txBody>
          <a:bodyPr/>
          <a:lstStyle/>
          <a:p>
            <a:pPr>
              <a:buFontTx/>
              <a:buNone/>
            </a:pPr>
            <a:r>
              <a:rPr lang="hu-HU" altLang="hu-HU" b="1" dirty="0" smtClean="0">
                <a:solidFill>
                  <a:schemeClr val="bg1"/>
                </a:solidFill>
              </a:rPr>
              <a:t>ITAM motívum:                              </a:t>
            </a:r>
            <a:r>
              <a:rPr lang="hu-HU" altLang="hu-HU" sz="2800" b="1" dirty="0" err="1" smtClean="0">
                <a:solidFill>
                  <a:schemeClr val="bg1"/>
                </a:solidFill>
              </a:rPr>
              <a:t>immunoreceptor</a:t>
            </a:r>
            <a:r>
              <a:rPr lang="hu-HU" altLang="hu-HU" sz="2800" b="1" dirty="0" smtClean="0">
                <a:solidFill>
                  <a:schemeClr val="bg1"/>
                </a:solidFill>
              </a:rPr>
              <a:t> </a:t>
            </a:r>
            <a:r>
              <a:rPr lang="hu-HU" altLang="hu-HU" sz="2800" b="1" dirty="0" err="1" smtClean="0">
                <a:solidFill>
                  <a:schemeClr val="bg1"/>
                </a:solidFill>
              </a:rPr>
              <a:t>tyrosine</a:t>
            </a:r>
            <a:r>
              <a:rPr lang="hu-HU" altLang="hu-HU" sz="2800" b="1" dirty="0" smtClean="0">
                <a:solidFill>
                  <a:schemeClr val="bg1"/>
                </a:solidFill>
              </a:rPr>
              <a:t> </a:t>
            </a:r>
            <a:r>
              <a:rPr lang="hu-HU" altLang="hu-HU" sz="2800" b="1" dirty="0" err="1" smtClean="0">
                <a:solidFill>
                  <a:schemeClr val="bg1"/>
                </a:solidFill>
              </a:rPr>
              <a:t>based</a:t>
            </a:r>
            <a:r>
              <a:rPr lang="hu-HU" altLang="hu-HU" sz="2800" b="1" dirty="0" smtClean="0">
                <a:solidFill>
                  <a:schemeClr val="bg1"/>
                </a:solidFill>
              </a:rPr>
              <a:t> </a:t>
            </a:r>
            <a:r>
              <a:rPr lang="hu-HU" altLang="hu-HU" sz="2800" b="1" dirty="0" err="1" smtClean="0">
                <a:solidFill>
                  <a:srgbClr val="FF0000"/>
                </a:solidFill>
              </a:rPr>
              <a:t>activation</a:t>
            </a:r>
            <a:r>
              <a:rPr lang="hu-HU" altLang="hu-HU" sz="2800" b="1" dirty="0" smtClean="0">
                <a:solidFill>
                  <a:schemeClr val="bg1"/>
                </a:solidFill>
              </a:rPr>
              <a:t> </a:t>
            </a:r>
            <a:r>
              <a:rPr lang="hu-HU" altLang="hu-HU" sz="2800" b="1" dirty="0" err="1" smtClean="0">
                <a:solidFill>
                  <a:schemeClr val="bg1"/>
                </a:solidFill>
              </a:rPr>
              <a:t>motif</a:t>
            </a:r>
            <a:endParaRPr lang="hu-HU" altLang="hu-HU" sz="2800" b="1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hu-HU" altLang="hu-HU" sz="2800" b="1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hu-HU" altLang="hu-HU" sz="2800" b="1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hu-HU" altLang="hu-HU" b="1" dirty="0" smtClean="0">
                <a:solidFill>
                  <a:schemeClr val="bg1"/>
                </a:solidFill>
              </a:rPr>
              <a:t>ITIM motívum</a:t>
            </a:r>
            <a:r>
              <a:rPr lang="hu-HU" altLang="hu-HU" sz="2800" b="1" dirty="0" smtClean="0">
                <a:solidFill>
                  <a:schemeClr val="bg1"/>
                </a:solidFill>
              </a:rPr>
              <a:t>:                                      </a:t>
            </a:r>
            <a:r>
              <a:rPr lang="hu-HU" altLang="hu-HU" sz="2800" b="1" dirty="0" err="1" smtClean="0">
                <a:solidFill>
                  <a:schemeClr val="bg1"/>
                </a:solidFill>
              </a:rPr>
              <a:t>immunoreceptor</a:t>
            </a:r>
            <a:r>
              <a:rPr lang="hu-HU" altLang="hu-HU" sz="2800" b="1" dirty="0" smtClean="0">
                <a:solidFill>
                  <a:schemeClr val="bg1"/>
                </a:solidFill>
              </a:rPr>
              <a:t> </a:t>
            </a:r>
            <a:r>
              <a:rPr lang="hu-HU" altLang="hu-HU" sz="2800" b="1" dirty="0" err="1" smtClean="0">
                <a:solidFill>
                  <a:schemeClr val="bg1"/>
                </a:solidFill>
              </a:rPr>
              <a:t>tyrosine</a:t>
            </a:r>
            <a:r>
              <a:rPr lang="hu-HU" altLang="hu-HU" sz="2800" b="1" dirty="0" smtClean="0">
                <a:solidFill>
                  <a:schemeClr val="bg1"/>
                </a:solidFill>
              </a:rPr>
              <a:t> </a:t>
            </a:r>
            <a:r>
              <a:rPr lang="hu-HU" altLang="hu-HU" sz="2800" b="1" dirty="0" err="1" smtClean="0">
                <a:solidFill>
                  <a:schemeClr val="bg1"/>
                </a:solidFill>
              </a:rPr>
              <a:t>based</a:t>
            </a:r>
            <a:r>
              <a:rPr lang="hu-HU" altLang="hu-HU" sz="2800" b="1" dirty="0" smtClean="0">
                <a:solidFill>
                  <a:schemeClr val="bg1"/>
                </a:solidFill>
              </a:rPr>
              <a:t> </a:t>
            </a:r>
            <a:r>
              <a:rPr lang="hu-HU" altLang="hu-HU" sz="2800" b="1" dirty="0" err="1" smtClean="0">
                <a:solidFill>
                  <a:srgbClr val="FF0000"/>
                </a:solidFill>
              </a:rPr>
              <a:t>inhibitory</a:t>
            </a:r>
            <a:r>
              <a:rPr lang="hu-HU" altLang="hu-HU" sz="2800" b="1" dirty="0" smtClean="0">
                <a:solidFill>
                  <a:schemeClr val="bg1"/>
                </a:solidFill>
              </a:rPr>
              <a:t> </a:t>
            </a:r>
            <a:r>
              <a:rPr lang="hu-HU" altLang="hu-HU" sz="2800" b="1" dirty="0" err="1" smtClean="0">
                <a:solidFill>
                  <a:schemeClr val="bg1"/>
                </a:solidFill>
              </a:rPr>
              <a:t>motif</a:t>
            </a:r>
            <a:endParaRPr lang="en-US" altLang="hu-HU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533400" y="1066800"/>
            <a:ext cx="28860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solidFill>
                  <a:schemeClr val="bg1"/>
                </a:solidFill>
              </a:rPr>
              <a:t>T </a:t>
            </a:r>
            <a:r>
              <a:rPr lang="hu-HU" sz="5400" b="1">
                <a:solidFill>
                  <a:schemeClr val="bg1"/>
                </a:solidFill>
              </a:rPr>
              <a:t>sejtek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79512" y="3068960"/>
            <a:ext cx="5486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T </a:t>
            </a:r>
            <a:r>
              <a:rPr lang="hu-HU" sz="3600" b="1" dirty="0">
                <a:solidFill>
                  <a:schemeClr val="bg1"/>
                </a:solidFill>
              </a:rPr>
              <a:t>sejt</a:t>
            </a:r>
            <a:r>
              <a:rPr lang="en-US" sz="3600" b="1" dirty="0">
                <a:solidFill>
                  <a:schemeClr val="bg1"/>
                </a:solidFill>
              </a:rPr>
              <a:t> receptor 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hu-HU" sz="3600" b="1" dirty="0" smtClean="0">
                <a:solidFill>
                  <a:schemeClr val="bg1"/>
                </a:solidFill>
              </a:rPr>
              <a:t>k</a:t>
            </a:r>
            <a:r>
              <a:rPr lang="en-US" sz="3600" b="1" dirty="0" err="1" smtClean="0">
                <a:solidFill>
                  <a:schemeClr val="bg1"/>
                </a:solidFill>
              </a:rPr>
              <a:t>omplex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828"/>
            <a:ext cx="4572000" cy="624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">
  <a:themeElements>
    <a:clrScheme name="">
      <a:dk1>
        <a:srgbClr val="CC0000"/>
      </a:dk1>
      <a:lt1>
        <a:srgbClr val="FFFFFF"/>
      </a:lt1>
      <a:dk2>
        <a:srgbClr val="00E4CE"/>
      </a:dk2>
      <a:lt2>
        <a:srgbClr val="000066"/>
      </a:lt2>
      <a:accent1>
        <a:srgbClr val="FFCC00"/>
      </a:accent1>
      <a:accent2>
        <a:srgbClr val="003366"/>
      </a:accent2>
      <a:accent3>
        <a:srgbClr val="FFFFFF"/>
      </a:accent3>
      <a:accent4>
        <a:srgbClr val="AE0000"/>
      </a:accent4>
      <a:accent5>
        <a:srgbClr val="FFE2AA"/>
      </a:accent5>
      <a:accent6>
        <a:srgbClr val="002D5C"/>
      </a:accent6>
      <a:hlink>
        <a:srgbClr val="00CC00"/>
      </a:hlink>
      <a:folHlink>
        <a:srgbClr val="FF0000"/>
      </a:folHlink>
    </a:clrScheme>
    <a:fontScheme name="defaul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A50021"/>
        </a:dk1>
        <a:lt1>
          <a:srgbClr val="FFFFFF"/>
        </a:lt1>
        <a:dk2>
          <a:srgbClr val="009999"/>
        </a:dk2>
        <a:lt2>
          <a:srgbClr val="000066"/>
        </a:lt2>
        <a:accent1>
          <a:srgbClr val="FFCC00"/>
        </a:accent1>
        <a:accent2>
          <a:srgbClr val="003366"/>
        </a:accent2>
        <a:accent3>
          <a:srgbClr val="FFFFFF"/>
        </a:accent3>
        <a:accent4>
          <a:srgbClr val="8C001B"/>
        </a:accent4>
        <a:accent5>
          <a:srgbClr val="FFE2AA"/>
        </a:accent5>
        <a:accent6>
          <a:srgbClr val="002D5C"/>
        </a:accent6>
        <a:hlink>
          <a:srgbClr val="00CC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6546</TotalTime>
  <Words>824</Words>
  <Application>Microsoft Macintosh PowerPoint</Application>
  <PresentationFormat>On-screen Show (4:3)</PresentationFormat>
  <Paragraphs>365</Paragraphs>
  <Slides>42</Slides>
  <Notes>41</Notes>
  <HiddenSlides>1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Default Design</vt:lpstr>
      <vt:lpstr>Alapértelmezett terv</vt:lpstr>
      <vt:lpstr>Blank Presentation</vt:lpstr>
      <vt:lpstr>default</vt:lpstr>
      <vt:lpstr>Office-téma</vt:lpstr>
      <vt:lpstr>1_Default Design</vt:lpstr>
      <vt:lpstr>Image</vt:lpstr>
      <vt:lpstr>Photo Editor Photo</vt:lpstr>
      <vt:lpstr>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3-12</vt:lpstr>
      <vt:lpstr>PowerPoint Presentation</vt:lpstr>
      <vt:lpstr>Figure 3-1 part 2 of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Antigén receptorok diverzitásának kialakulási mechanizmusai</vt:lpstr>
      <vt:lpstr>PowerPoint Presentation</vt:lpstr>
      <vt:lpstr>PowerPoint Presentation</vt:lpstr>
      <vt:lpstr>PowerPoint Presentation</vt:lpstr>
    </vt:vector>
  </TitlesOfParts>
  <Company>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Buzás Edit</dc:creator>
  <cp:lastModifiedBy>András Falus</cp:lastModifiedBy>
  <cp:revision>227</cp:revision>
  <cp:lastPrinted>2004-10-01T13:45:43Z</cp:lastPrinted>
  <dcterms:created xsi:type="dcterms:W3CDTF">2004-09-20T11:09:04Z</dcterms:created>
  <dcterms:modified xsi:type="dcterms:W3CDTF">2016-10-18T18:40:59Z</dcterms:modified>
</cp:coreProperties>
</file>