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10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23" r:id="rId3"/>
    <p:sldMasterId id="2147483735" r:id="rId4"/>
    <p:sldMasterId id="2147484372" r:id="rId5"/>
    <p:sldMasterId id="2147484385" r:id="rId6"/>
    <p:sldMasterId id="2147484397" r:id="rId7"/>
    <p:sldMasterId id="2147484409" r:id="rId8"/>
    <p:sldMasterId id="2147484436" r:id="rId9"/>
  </p:sldMasterIdLst>
  <p:notesMasterIdLst>
    <p:notesMasterId r:id="rId47"/>
  </p:notesMasterIdLst>
  <p:sldIdLst>
    <p:sldId id="257" r:id="rId10"/>
    <p:sldId id="305" r:id="rId11"/>
    <p:sldId id="347" r:id="rId12"/>
    <p:sldId id="348" r:id="rId13"/>
    <p:sldId id="303" r:id="rId14"/>
    <p:sldId id="350" r:id="rId15"/>
    <p:sldId id="308" r:id="rId16"/>
    <p:sldId id="367" r:id="rId17"/>
    <p:sldId id="362" r:id="rId18"/>
    <p:sldId id="306" r:id="rId19"/>
    <p:sldId id="364" r:id="rId20"/>
    <p:sldId id="309" r:id="rId21"/>
    <p:sldId id="307" r:id="rId22"/>
    <p:sldId id="320" r:id="rId23"/>
    <p:sldId id="311" r:id="rId24"/>
    <p:sldId id="312" r:id="rId25"/>
    <p:sldId id="356" r:id="rId26"/>
    <p:sldId id="357" r:id="rId27"/>
    <p:sldId id="354" r:id="rId28"/>
    <p:sldId id="370" r:id="rId29"/>
    <p:sldId id="358" r:id="rId30"/>
    <p:sldId id="359" r:id="rId31"/>
    <p:sldId id="314" r:id="rId32"/>
    <p:sldId id="346" r:id="rId33"/>
    <p:sldId id="322" r:id="rId34"/>
    <p:sldId id="372" r:id="rId35"/>
    <p:sldId id="373" r:id="rId36"/>
    <p:sldId id="325" r:id="rId37"/>
    <p:sldId id="351" r:id="rId38"/>
    <p:sldId id="326" r:id="rId39"/>
    <p:sldId id="327" r:id="rId40"/>
    <p:sldId id="328" r:id="rId41"/>
    <p:sldId id="360" r:id="rId42"/>
    <p:sldId id="329" r:id="rId43"/>
    <p:sldId id="338" r:id="rId44"/>
    <p:sldId id="331" r:id="rId45"/>
    <p:sldId id="33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BDF61-1AC8-4635-A3FF-7F1EFB4974BA}" type="datetimeFigureOut">
              <a:rPr lang="en-US"/>
              <a:pPr>
                <a:defRPr/>
              </a:pPr>
              <a:t>16. 10. 11.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7F6FC2-5B0D-46C9-AD05-CFB039EC8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46984-CCE2-43AF-9292-3E847D6241EC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748B8-CAC2-4E80-B117-C6EB20B9698F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EF15EB-A0D1-2943-BA6F-B171FB5B48F3}" type="slidenum">
              <a:rPr lang="hu-HU">
                <a:latin typeface="Times New Roman" charset="0"/>
              </a:rPr>
              <a:pPr/>
              <a:t>11</a:t>
            </a:fld>
            <a:endParaRPr lang="hu-HU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246FE7-9479-43D8-8510-A78E08DE33CD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AB8C3E-9981-4BD7-A091-48CA886A9081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ECD17-04FC-4027-B167-D18D2C71D4D4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406A8A-616A-461B-A5E7-B3813EA73BB5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2F531-87A8-4C33-B1D2-257E9907AFA1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164868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2E3A9-FB63-4D9A-9CA7-174F97D7E133}" type="slidenum">
              <a:rPr lang="hu-H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hu-HU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D29D9-42FA-4626-924E-038327288045}" type="slidenum">
              <a:rPr lang="hu-HU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18</a:t>
            </a:fld>
            <a:endParaRPr lang="hu-H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162820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586E13-4DCA-421E-B484-D85244376BF0}" type="slidenum">
              <a:rPr lang="hu-H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19</a:t>
            </a:fld>
            <a:endParaRPr lang="hu-HU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10364-595C-48ED-A2CA-2FCE0452DE49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166916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C3E0D-FBDB-4E58-8589-004F23D221D5}" type="slidenum">
              <a:rPr lang="hu-HU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hu-HU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8E4E0-0AB3-4C29-BB89-151F108E6F1D}" type="slidenum">
              <a:rPr lang="hu-HU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22</a:t>
            </a:fld>
            <a:endParaRPr lang="hu-H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CEA70-5C0E-45E1-B1C6-D077D6A72C06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EBEEB-43A6-40E1-95AA-23CC4880647B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E6510-DEDC-482A-9C8A-A99043B5DCE5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>
              <a:latin typeface="Calibri" charset="0"/>
            </a:endParaRPr>
          </a:p>
        </p:txBody>
      </p:sp>
      <p:sp>
        <p:nvSpPr>
          <p:cNvPr id="1413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7D0CDD7-A95D-0A49-B32E-264269B17F8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>
              <a:latin typeface="Calibri" charset="0"/>
            </a:endParaRPr>
          </a:p>
        </p:txBody>
      </p:sp>
      <p:sp>
        <p:nvSpPr>
          <p:cNvPr id="144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7AAE6C2-BA79-C94E-B077-1CF281D7AA86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A5DEC-4E8D-4626-B4D3-F2DFBBDD3906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EC980-AABC-4EE9-B836-137DB7298788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06BDB-30AB-4A4F-A8B5-11BD5EDCC302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0042D-E0EC-40BA-A95F-19F4A17591F3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04AD7-EC41-4926-9010-D577213C5F20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8AA9F-C400-4527-B0CD-CE1441097EF5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C6096-2C68-4374-B4BD-8C388AD7BBAA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95C0F-A20E-408B-A728-955ECBB2FBDB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1378FB-7ED0-4D30-B0BA-2B4F742D9DE4}" type="slidenum">
              <a:rPr lang="hu-HU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67E978-D14C-41ED-BA61-6CA504C5D9C0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EA6B-B314-45CE-98FD-D3B8FF736113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06BDB-30AB-4A4F-A8B5-11BD5EDCC302}" type="slidenum">
              <a:rPr lang="hu-H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87C41-6C9D-4A9F-8563-AC860BBCB7FB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8EC980-AABC-4EE9-B836-137DB7298788}" type="slidenum">
              <a:rPr lang="hu-HU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0EDDA-E380-4D8E-ABD6-F59FE202EA3B}" type="slidenum">
              <a:rPr lang="hu-H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>
              <a:latin typeface="Calibri" charset="0"/>
            </a:endParaRPr>
          </a:p>
        </p:txBody>
      </p:sp>
      <p:sp>
        <p:nvSpPr>
          <p:cNvPr id="1146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37C6323-92C3-6E47-8580-C03B5E6E586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06E3-AEB8-4830-B4D5-AB3DB51E40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3343-E71F-4CED-91D1-BF7436B371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6BB07-ACF2-1F4C-B91D-9DD5355EEB5C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B5557-6DEB-CC48-B0B2-4A184E485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706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418EF-88E9-1142-B489-C15EF8D8D98D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5766-5F53-0C45-A7A5-75752B6B7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6C3D4-7136-A74C-9CE5-C02676B2D775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149-2910-3C46-9F0E-07DCDD7BB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6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07D14-8EF1-F541-9418-A095B12F7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1966-B76F-4532-AF76-1EAB102977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3760-1C6A-4FE4-8287-99A1283F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C92A-1E8D-4A55-8229-2B688826D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275E-289B-4AC6-9BBE-D5E9E5297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0C65-DFD4-4B6B-8BCA-6AEA2B62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1368-BAEA-4D54-A5FF-E2A2EDD1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4249-67A5-4630-85B9-E40715E2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8426F-4A18-4BA9-AD4A-AAFC7263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153C-09E4-4D54-B307-26BB960E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079B-5C39-4239-A241-7CE5CB8021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670E-6D0F-4BEE-A467-AE1CA1B89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8CC5-481E-4F48-9ADB-C21B6FD0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767E6-ADF0-4296-8761-BBEC0932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9C2D-ECC9-43CD-8DC3-B1149AF4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B0E1-060D-487F-8468-CA3CBEE11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C04DC-C763-4392-B5C9-73F4E56C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399A-6E63-462D-8B21-872C815AB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D1E1-3972-4B67-B471-EB0E5A5F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3C35-18F3-4B1A-8C97-048AEBD7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1F67-B190-4AEE-BC7B-95CE81093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E9D4-71C3-495C-BE0A-649F537774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8C345-9938-4460-AEA3-55165654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6A3E-6B88-41F7-B577-D786EB18B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0B37-70A0-4FA0-9944-712D27229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D948-CA89-4BA8-A85A-510384A78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07D14-8EF1-F541-9418-A095B12F7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56F8-7C7D-4C75-9775-5C53D4937E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D428-7555-4565-BD96-CB6B6F77FF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573C-D0E4-461A-A13E-BB029044A9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C4F8-2782-446F-A8F1-E35D2C628D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C0AF-0A83-4030-AEC8-472CD85E64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FB11-0C65-4AA6-9308-8028FDCB10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FF36-4D8F-4FE3-A557-8515E88274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DF47-F44C-4A1B-A67A-2BFC5218E2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80BD-838F-4902-B63A-99A2BFC779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810C-83A8-4330-821F-9EF7A0106C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0A26-FC14-4251-A869-AFCA65BDE5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B3CE-3DB9-4082-9188-4004B7C9D3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154389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5" descr="logo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22600"/>
            <a:ext cx="48768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6679" y="914187"/>
            <a:ext cx="7104063" cy="1142734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0794" y="4876222"/>
            <a:ext cx="6049963" cy="1296163"/>
          </a:xfrm>
        </p:spPr>
        <p:txBody>
          <a:bodyPr anchor="b"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621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8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355"/>
            <a:ext cx="7772400" cy="13632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7197"/>
            <a:ext cx="7772400" cy="14991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74738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676556"/>
            <a:ext cx="3848100" cy="4876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1676556"/>
            <a:ext cx="3848100" cy="4876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DBAAA-35FE-4B45-8089-3A88D3FAEE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907"/>
            <a:ext cx="8229600" cy="1142734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914"/>
            <a:ext cx="4040188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5196"/>
            <a:ext cx="4040188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46" y="1535914"/>
            <a:ext cx="4041775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46" y="2175196"/>
            <a:ext cx="4041775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0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5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532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19" y="273298"/>
            <a:ext cx="3008313" cy="1161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309"/>
            <a:ext cx="5111750" cy="5852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19" y="1435221"/>
            <a:ext cx="3008313" cy="4690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25786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1117"/>
            <a:ext cx="5486400" cy="5657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122"/>
            <a:ext cx="5486400" cy="4115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6878"/>
            <a:ext cx="5486400" cy="805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76080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4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77000" y="305274"/>
            <a:ext cx="2057400" cy="624747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5274"/>
            <a:ext cx="6019800" cy="624747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305265"/>
            <a:ext cx="7848600" cy="11427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676556"/>
            <a:ext cx="3848100" cy="48761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1676556"/>
            <a:ext cx="3848100" cy="48761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3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3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918"/>
            <a:ext cx="6400800" cy="17516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46A9-7997-4155-8A36-CA587B2C4C1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9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A4B-A7A2-4499-A41D-C0B1B01C0A5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89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7C8D-C832-4210-9997-4DBD54A761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356"/>
            <a:ext cx="7772400" cy="13632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7197"/>
            <a:ext cx="7772400" cy="14991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F54B-8871-43AB-8FBA-A148A5F24AED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487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599827"/>
            <a:ext cx="4038600" cy="4526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99827"/>
            <a:ext cx="4038600" cy="4526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215E4-AC1A-4334-8BBB-711A7DA2E79B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41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914"/>
            <a:ext cx="4040188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5196"/>
            <a:ext cx="4040188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46" y="1535914"/>
            <a:ext cx="4041775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46" y="2175196"/>
            <a:ext cx="4041775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45F5-8F83-4FED-AFD6-43627E5E24A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6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9831-3234-44DA-8043-A2D207BFAA31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277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9F2D-C335-432C-B9DE-C45EB0C52D0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03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19" y="273298"/>
            <a:ext cx="3008313" cy="1161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309"/>
            <a:ext cx="5111750" cy="5852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19" y="1435222"/>
            <a:ext cx="3008313" cy="4690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64F-1BCC-4A3A-AE47-912D9780980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973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1118"/>
            <a:ext cx="5486400" cy="5657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122"/>
            <a:ext cx="5486400" cy="4115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6878"/>
            <a:ext cx="5486400" cy="805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B640-2B80-4811-99F5-79D53B6ACE0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550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A5CA-308A-48CB-AD85-540AB6136E41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47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895"/>
            <a:ext cx="2057400" cy="585111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895"/>
            <a:ext cx="6019800" cy="585111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9752-382F-4DD0-9403-69FDC38A203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349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79390" y="2420938"/>
            <a:ext cx="8821737" cy="1123950"/>
            <a:chOff x="0" y="1706"/>
            <a:chExt cx="5557" cy="708"/>
          </a:xfrm>
        </p:grpSpPr>
        <p:pic>
          <p:nvPicPr>
            <p:cNvPr id="5" name="Picture 8" descr="elch_bi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06"/>
              <a:ext cx="1200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 flipV="1">
              <a:off x="930" y="2205"/>
              <a:ext cx="4627" cy="4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6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844356"/>
            <a:ext cx="6553200" cy="12961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918"/>
            <a:ext cx="6400800" cy="175165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DE8C23B0-BBDF-482D-9385-B6CA5A11E431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82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DC69-A057-4F98-8AE0-20F5EC1A3C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80C6-900B-472A-B19A-3B1AE7A300BC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6320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356"/>
            <a:ext cx="7772400" cy="13632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7197"/>
            <a:ext cx="7772400" cy="149913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3C26-06B9-4445-882E-F245B47C2496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9658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2" y="1484773"/>
            <a:ext cx="3919538" cy="4537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1713" y="1484773"/>
            <a:ext cx="3921125" cy="4537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A4C9-6859-4B1F-9A66-72001DE79901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7961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908"/>
            <a:ext cx="8229600" cy="1142734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914"/>
            <a:ext cx="4040188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5196"/>
            <a:ext cx="4040188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46" y="1535914"/>
            <a:ext cx="4041775" cy="6392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46" y="2175196"/>
            <a:ext cx="4041775" cy="3950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63BC-DE6D-4C2D-8C79-C5A07E7166D5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7446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1F591-DB33-4459-89ED-8B7D2851848B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8346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39EA-0695-4119-A072-01600B14FC1D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69938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19" y="273298"/>
            <a:ext cx="3008313" cy="11619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309"/>
            <a:ext cx="5111750" cy="5852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19" y="1435222"/>
            <a:ext cx="3008313" cy="4690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CB5B-ABF5-4216-95CB-56DFD6525680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93179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1118"/>
            <a:ext cx="5486400" cy="56577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122"/>
            <a:ext cx="5486400" cy="4115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6878"/>
            <a:ext cx="5486400" cy="805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27C0-04D6-413D-ABDD-AC9B6FB3B5F7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47466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3924-83B9-4EFC-B2F0-34AE1497EB8B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75521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35758" y="260512"/>
            <a:ext cx="1997075" cy="576161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9752" y="260512"/>
            <a:ext cx="5843588" cy="576161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latin typeface="Tahom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472E-4DCA-47C3-9E47-4D8345F59486}" type="slidenum">
              <a:rPr lang="en-GB">
                <a:latin typeface="Tahoma"/>
              </a:rPr>
              <a:pPr>
                <a:defRPr/>
              </a:pPr>
              <a:t>‹#›</a:t>
            </a:fld>
            <a:endParaRPr lang="en-GB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064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AD15-B9C9-4136-AF56-FDF2B14E1D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6E913-771F-0343-B553-54487EA22AE4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467F-CE1E-1140-A354-AB95B740C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26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372A4-52DD-864B-A919-C0E8DB9D6868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80F00-2A41-1C4F-BC24-17FEFD750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5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65858-5CD9-264B-95B3-9F5AC962AD2B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655B-FA0A-FE48-805B-1605E7700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14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D8E78-6C48-F645-A1D4-629A6F126C28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71631-A204-BC47-A275-F16FB1843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3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D1E9E-F8D1-4745-B8B1-CB053FDD6E89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BD9D-775F-F844-BDB1-12C95094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5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5438C-2CAE-DE40-A01E-FA168F8FF5FC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FF75-99E6-E546-8198-B2AEA9DBE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3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614B4-C5EE-B440-A312-DB4A21C1671D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43DE4-55FC-D443-9CEF-A13359BDB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46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DB917-3064-A647-916C-3FE6CAF5EE05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2602-6136-884A-AB8B-CE34E1599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1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6BB07-ACF2-1F4C-B91D-9DD5355EEB5C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B5557-6DEB-CC48-B0B2-4A184E485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6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418EF-88E9-1142-B489-C15EF8D8D98D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05766-5F53-0C45-A7A5-75752B6B7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FEE3-14BA-40B5-8BD5-E089877B49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6C3D4-7136-A74C-9CE5-C02676B2D775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149-2910-3C46-9F0E-07DCDD7BB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3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07D14-8EF1-F541-9418-A095B12F7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4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6E913-771F-0343-B553-54487EA22AE4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467F-CE1E-1140-A354-AB95B740C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9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372A4-52DD-864B-A919-C0E8DB9D6868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80F00-2A41-1C4F-BC24-17FEFD750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8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65858-5CD9-264B-95B3-9F5AC962AD2B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A655B-FA0A-FE48-805B-1605E7700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6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D8E78-6C48-F645-A1D4-629A6F126C28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71631-A204-BC47-A275-F16FB1843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9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D1E9E-F8D1-4745-B8B1-CB053FDD6E89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4BD9D-775F-F844-BDB1-12C95094B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37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5438C-2CAE-DE40-A01E-FA168F8FF5FC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FF75-99E6-E546-8198-B2AEA9DBE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0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614B4-C5EE-B440-A312-DB4A21C1671D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43DE4-55FC-D443-9CEF-A13359BDB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8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CDB917-3064-A647-916C-3FE6CAF5EE05}" type="datetimeFigureOut">
              <a:rPr lang="en-US"/>
              <a:pPr/>
              <a:t>16. 10. 11.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92602-6136-884A-AB8B-CE34E1599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D4DFD-A980-4CE6-A239-906107F96C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B572B-9914-48B8-A7E6-35406644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4F379F-4B46-4C10-ADE1-0FE011FB3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4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29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585C89C-B1A4-422D-B9B7-04211A5732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3700" name="Rectangle 4"/>
          <p:cNvSpPr>
            <a:spLocks noChangeArrowheads="1"/>
          </p:cNvSpPr>
          <p:nvPr/>
        </p:nvSpPr>
        <p:spPr bwMode="auto">
          <a:xfrm>
            <a:off x="0" y="3154389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3557" name="Picture 5" descr="logo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5334026"/>
            <a:ext cx="2133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9525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Verdana"/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C4F73"/>
                </a:solidFill>
                <a:latin typeface="+mj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C4F73"/>
                </a:solidFill>
                <a:latin typeface="+mj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59E734-5F5E-4702-9F33-12B7E8BB2ECD}" type="slidenum">
              <a:rPr lang="en-US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62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C4F7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0564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63" y="1484320"/>
            <a:ext cx="79930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ahoma"/>
            </a:endParaRPr>
          </a:p>
        </p:txBody>
      </p:sp>
      <p:sp>
        <p:nvSpPr>
          <p:cNvPr id="106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ahoma"/>
            </a:endParaRPr>
          </a:p>
        </p:txBody>
      </p:sp>
      <p:sp>
        <p:nvSpPr>
          <p:cNvPr id="106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C58E73-5FC5-4A8B-8F5C-343494114960}" type="slidenum">
              <a:rPr lang="en-GB"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latin typeface="Tahoma"/>
            </a:endParaRPr>
          </a:p>
        </p:txBody>
      </p:sp>
      <p:sp>
        <p:nvSpPr>
          <p:cNvPr id="1063943" name="Rectangle 7"/>
          <p:cNvSpPr>
            <a:spLocks noChangeArrowheads="1"/>
          </p:cNvSpPr>
          <p:nvPr userDrawn="1"/>
        </p:nvSpPr>
        <p:spPr bwMode="gray">
          <a:xfrm>
            <a:off x="250826" y="981075"/>
            <a:ext cx="7705725" cy="7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hu-HU" sz="2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4584" name="Picture 8" descr="elch_bi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67627" y="188913"/>
            <a:ext cx="13319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7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22A214E-2159-E84D-9C6C-AD7BD3EEBAFE}" type="datetimeFigureOut">
              <a:rPr lang="en-US" smtClean="0">
                <a:ea typeface="ＭＳ Ｐゴシック" charset="0"/>
              </a:rPr>
              <a:pPr/>
              <a:t>16. 10. 11.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1593126-282C-EA4F-BD12-DA0E5CEA5DA8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22A214E-2159-E84D-9C6C-AD7BD3EEBAFE}" type="datetimeFigureOut">
              <a:rPr lang="en-US" smtClean="0">
                <a:ea typeface="ＭＳ Ｐゴシック" charset="0"/>
              </a:rPr>
              <a:pPr/>
              <a:t>16. 10. 11.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1593126-282C-EA4F-BD12-DA0E5CEA5DA8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2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8.png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20.png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GCINA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7" y="26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KISK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"/>
            <a:ext cx="762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Szövegdoboz 4"/>
          <p:cNvSpPr txBox="1">
            <a:spLocks noChangeArrowheads="1"/>
          </p:cNvSpPr>
          <p:nvPr/>
        </p:nvSpPr>
        <p:spPr bwMode="auto">
          <a:xfrm>
            <a:off x="457202" y="5715000"/>
            <a:ext cx="187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FF00"/>
                </a:solidFill>
              </a:rPr>
              <a:t>Falus  András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33797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57200" y="1773238"/>
            <a:ext cx="8229600" cy="1871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rgbClr val="000000"/>
                </a:solidFill>
                <a:cs typeface="+mn-cs"/>
              </a:rPr>
              <a:t>Az antigénbemutatás</a:t>
            </a:r>
            <a:endParaRPr lang="en-US" sz="3600" b="1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0" y="533425"/>
            <a:ext cx="4774940" cy="646331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Az antigének felosztása</a:t>
            </a: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609619" y="3886225"/>
            <a:ext cx="746871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hu-HU" sz="2400">
                <a:solidFill>
                  <a:srgbClr val="FFFFFF"/>
                </a:solidFill>
                <a:latin typeface="Times New Roman" pitchFamily="18" charset="0"/>
                <a:cs typeface="+mn-cs"/>
              </a:rPr>
              <a:t> eredet alapján    EXOGÉN (mikróbák, táplálék, inhalált..)</a:t>
            </a:r>
          </a:p>
          <a:p>
            <a:pPr lvl="4" eaLnBrk="0" hangingPunct="0">
              <a:defRPr/>
            </a:pPr>
            <a:r>
              <a:rPr lang="hu-HU" sz="2400">
                <a:solidFill>
                  <a:srgbClr val="FFFFFF"/>
                </a:solidFill>
                <a:latin typeface="Times New Roman" pitchFamily="18" charset="0"/>
                <a:cs typeface="+mn-cs"/>
              </a:rPr>
              <a:t>    ENDOGÉN (virus, tumorantigén…)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1" y="2133626"/>
            <a:ext cx="246734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hu-HU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 kémiai összetétel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2971826"/>
            <a:ext cx="346761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hu-HU" sz="2400" dirty="0" err="1">
                <a:solidFill>
                  <a:srgbClr val="FFFFFF"/>
                </a:solidFill>
                <a:latin typeface="Times New Roman" pitchFamily="18" charset="0"/>
                <a:cs typeface="+mn-cs"/>
              </a:rPr>
              <a:t>Szolubilis</a:t>
            </a:r>
            <a:r>
              <a:rPr lang="hu-HU" sz="2400" dirty="0">
                <a:solidFill>
                  <a:srgbClr val="FFFFFF"/>
                </a:solidFill>
                <a:latin typeface="Times New Roman" pitchFamily="18" charset="0"/>
                <a:cs typeface="+mn-cs"/>
              </a:rPr>
              <a:t>, korpuszkuláris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animBg="1" autoUpdateAnimBg="0"/>
      <p:bldP spid="4" grpId="0" animBg="1" autoUpdateAnimBg="0"/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98" y="1595442"/>
            <a:ext cx="3727847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4882" y="563567"/>
            <a:ext cx="7366397" cy="95410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2800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 sejtek exogén és endogén antigénekkel kerülnek kapcsolatba</a:t>
            </a:r>
            <a:endParaRPr lang="en-US" sz="2800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 rot="-5508529">
            <a:off x="3790368" y="2505684"/>
            <a:ext cx="1223963" cy="4798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 rot="-2035536">
            <a:off x="3077780" y="3743352"/>
            <a:ext cx="592931" cy="1444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9462" name="Szövegdoboz 5"/>
          <p:cNvSpPr txBox="1">
            <a:spLocks noChangeArrowheads="1"/>
          </p:cNvSpPr>
          <p:nvPr/>
        </p:nvSpPr>
        <p:spPr bwMode="auto">
          <a:xfrm>
            <a:off x="6460343" y="2359025"/>
            <a:ext cx="1235869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endogén</a:t>
            </a:r>
          </a:p>
        </p:txBody>
      </p:sp>
      <p:sp>
        <p:nvSpPr>
          <p:cNvPr id="19463" name="Szövegdoboz 6"/>
          <p:cNvSpPr txBox="1">
            <a:spLocks noChangeArrowheads="1"/>
          </p:cNvSpPr>
          <p:nvPr/>
        </p:nvSpPr>
        <p:spPr bwMode="auto">
          <a:xfrm>
            <a:off x="903684" y="4525964"/>
            <a:ext cx="1153716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>
                <a:solidFill>
                  <a:schemeClr val="bg1"/>
                </a:solidFill>
                <a:latin typeface="Times New Roman" charset="0"/>
                <a:cs typeface="Times New Roman" charset="0"/>
              </a:rPr>
              <a:t>exogén</a:t>
            </a:r>
          </a:p>
        </p:txBody>
      </p:sp>
      <p:cxnSp>
        <p:nvCxnSpPr>
          <p:cNvPr id="9" name="Egyenes összekötő nyíllal 8"/>
          <p:cNvCxnSpPr>
            <a:stCxn id="19462" idx="1"/>
          </p:cNvCxnSpPr>
          <p:nvPr/>
        </p:nvCxnSpPr>
        <p:spPr>
          <a:xfrm flipH="1">
            <a:off x="4561288" y="2543691"/>
            <a:ext cx="1899042" cy="2806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1739516" y="4633940"/>
            <a:ext cx="1502569" cy="952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5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3352800" y="1828826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antigén feldolgozás (peptidekre bontás)</a:t>
            </a:r>
          </a:p>
        </p:txBody>
      </p:sp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3124200" y="2895601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antigén bemutatás T sejteknek</a:t>
            </a:r>
            <a:endParaRPr lang="hu-HU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4495800" y="25908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 rot="1717969">
            <a:off x="3505200" y="3581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 rot="-2147019">
            <a:off x="5334000" y="3581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533400" y="4114800"/>
            <a:ext cx="3276600" cy="1016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az </a:t>
            </a:r>
            <a:r>
              <a:rPr lang="hu-HU" sz="24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exogén</a:t>
            </a: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antigéneket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MHC-II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+mn-cs"/>
              </a:rPr>
              <a:t>-el</a:t>
            </a:r>
            <a:endParaRPr lang="hu-HU" sz="24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5334000" y="4114800"/>
            <a:ext cx="3352800" cy="1016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az endogén antigéneket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MHC-I 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+mn-cs"/>
              </a:rPr>
              <a:t>-el</a:t>
            </a:r>
            <a:endParaRPr lang="hu-HU" sz="24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38400" y="304825"/>
            <a:ext cx="480060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>
                <a:solidFill>
                  <a:srgbClr val="003366"/>
                </a:solidFill>
                <a:latin typeface="Times New Roman" pitchFamily="18" charset="0"/>
                <a:cs typeface="+mn-cs"/>
              </a:rPr>
              <a:t>ANTIGÉNBEMUTATÁS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utoUpdateAnimBg="0"/>
      <p:bldP spid="327683" grpId="0" autoUpdateAnimBg="0"/>
      <p:bldP spid="327684" grpId="0" animBg="1"/>
      <p:bldP spid="327685" grpId="0" animBg="1"/>
      <p:bldP spid="327686" grpId="0" animBg="1"/>
      <p:bldP spid="327687" grpId="0" animBg="1" autoUpdateAnimBg="0"/>
      <p:bldP spid="32768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66750" y="1905026"/>
            <a:ext cx="7496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MOLEKULÁRIS ÉS CELLULÁRIS</a:t>
            </a:r>
          </a:p>
          <a:p>
            <a:pPr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             EXHIBICIONIZMUS                 </a:t>
            </a: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784223" y="3810025"/>
            <a:ext cx="7467609" cy="175432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minden endogén (maga által termelt) 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fehérje kis mintájának állandó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bemutatása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31254" y="685800"/>
            <a:ext cx="791958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A MOLEKULÁRIS ÉS CELLULÁRIS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      EXHIBICIONIZMUS 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                  </a:t>
            </a:r>
            <a:r>
              <a:rPr lang="hu-HU" sz="6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FUNKCIÓJA </a:t>
            </a: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               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708023" y="3124200"/>
            <a:ext cx="7467609" cy="175432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minden endogén (maga által termelt) 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fehérje kis mintájának állandó</a:t>
            </a:r>
          </a:p>
          <a:p>
            <a:pPr algn="ctr" eaLnBrk="0" hangingPunct="0">
              <a:defRPr/>
            </a:pPr>
            <a:r>
              <a:rPr lang="hu-HU" sz="36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bemutatása</a:t>
            </a:r>
            <a:endParaRPr lang="hu-HU" sz="3600" b="1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914400" y="5257826"/>
            <a:ext cx="7406520" cy="120032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köztük a vírus és tumor antigének</a:t>
            </a:r>
          </a:p>
          <a:p>
            <a:pPr eaLnBrk="0" hangingPunct="0">
              <a:defRPr/>
            </a:pPr>
            <a:r>
              <a:rPr lang="hu-HU" sz="3600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azonnali jelzése a killer sejtek felé 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  <p:bldP spid="42086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114802" y="0"/>
          <a:ext cx="39528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Photo Editor Photo" r:id="rId4" imgW="7361905" imgH="12774808" progId="">
                  <p:embed/>
                </p:oleObj>
              </mc:Choice>
              <mc:Fallback>
                <p:oleObj name="Photo Editor Photo" r:id="rId4" imgW="7361905" imgH="1277480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8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2" y="0"/>
                        <a:ext cx="3952875" cy="6858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8862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ANTIGÉNBEMUTATÁS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I. Endogén útvonal</a:t>
            </a:r>
            <a:endParaRPr lang="hu-HU" sz="2000" b="1">
              <a:solidFill>
                <a:srgbClr val="003366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6629400" y="2514600"/>
            <a:ext cx="228600" cy="152400"/>
            <a:chOff x="960" y="3264"/>
            <a:chExt cx="144" cy="96"/>
          </a:xfrm>
        </p:grpSpPr>
        <p:sp>
          <p:nvSpPr>
            <p:cNvPr id="3102" name="Oval 5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3" name="Oval 6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6629400" y="2667000"/>
            <a:ext cx="228600" cy="152400"/>
            <a:chOff x="960" y="3264"/>
            <a:chExt cx="144" cy="96"/>
          </a:xfrm>
        </p:grpSpPr>
        <p:sp>
          <p:nvSpPr>
            <p:cNvPr id="3100" name="Oval 8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1" name="Oval 9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6629400" y="2895600"/>
            <a:ext cx="228600" cy="152400"/>
            <a:chOff x="960" y="3264"/>
            <a:chExt cx="144" cy="96"/>
          </a:xfrm>
        </p:grpSpPr>
        <p:sp>
          <p:nvSpPr>
            <p:cNvPr id="3098" name="Oval 11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9" name="Oval 12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223" name="Group 13"/>
          <p:cNvGrpSpPr>
            <a:grpSpLocks/>
          </p:cNvGrpSpPr>
          <p:nvPr/>
        </p:nvGrpSpPr>
        <p:grpSpPr bwMode="auto">
          <a:xfrm>
            <a:off x="6629400" y="3048000"/>
            <a:ext cx="228600" cy="152400"/>
            <a:chOff x="960" y="3264"/>
            <a:chExt cx="144" cy="96"/>
          </a:xfrm>
        </p:grpSpPr>
        <p:sp>
          <p:nvSpPr>
            <p:cNvPr id="3096" name="Oval 14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7" name="Oval 15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224" name="Group 16"/>
          <p:cNvGrpSpPr>
            <a:grpSpLocks/>
          </p:cNvGrpSpPr>
          <p:nvPr/>
        </p:nvGrpSpPr>
        <p:grpSpPr bwMode="auto">
          <a:xfrm>
            <a:off x="6629400" y="2286000"/>
            <a:ext cx="228600" cy="152400"/>
            <a:chOff x="960" y="3264"/>
            <a:chExt cx="144" cy="96"/>
          </a:xfrm>
        </p:grpSpPr>
        <p:sp>
          <p:nvSpPr>
            <p:cNvPr id="3094" name="Oval 17"/>
            <p:cNvSpPr>
              <a:spLocks noChangeArrowheads="1"/>
            </p:cNvSpPr>
            <p:nvPr/>
          </p:nvSpPr>
          <p:spPr bwMode="auto">
            <a:xfrm>
              <a:off x="1056" y="3312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95" name="Oval 18"/>
            <p:cNvSpPr>
              <a:spLocks noChangeArrowheads="1"/>
            </p:cNvSpPr>
            <p:nvPr/>
          </p:nvSpPr>
          <p:spPr bwMode="auto">
            <a:xfrm>
              <a:off x="960" y="326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0" y="6156326"/>
            <a:ext cx="392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saját citoszól fehérje, vírus és tumor fehérje</a:t>
            </a:r>
          </a:p>
        </p:txBody>
      </p:sp>
      <p:sp>
        <p:nvSpPr>
          <p:cNvPr id="3082" name="Text Box 20"/>
          <p:cNvSpPr txBox="1">
            <a:spLocks noChangeArrowheads="1"/>
          </p:cNvSpPr>
          <p:nvPr/>
        </p:nvSpPr>
        <p:spPr bwMode="auto">
          <a:xfrm>
            <a:off x="971552" y="5084789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 smtClean="0">
                <a:solidFill>
                  <a:srgbClr val="FFFFFF"/>
                </a:solidFill>
                <a:latin typeface="Times New Roman" pitchFamily="18" charset="0"/>
                <a:cs typeface="+mn-cs"/>
              </a:rPr>
              <a:t>proteaszóma</a:t>
            </a:r>
            <a:endParaRPr lang="hu-HU" sz="20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 flipV="1">
            <a:off x="1835150" y="5589588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 flipV="1">
            <a:off x="1835150" y="4221163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5" name="Text Box 23"/>
          <p:cNvSpPr txBox="1">
            <a:spLocks noChangeArrowheads="1"/>
          </p:cNvSpPr>
          <p:nvPr/>
        </p:nvSpPr>
        <p:spPr bwMode="auto">
          <a:xfrm>
            <a:off x="1116026" y="3933829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TAP1/TAP2</a:t>
            </a:r>
          </a:p>
        </p:txBody>
      </p:sp>
      <p:sp>
        <p:nvSpPr>
          <p:cNvPr id="3086" name="Text Box 24"/>
          <p:cNvSpPr txBox="1">
            <a:spLocks noChangeArrowheads="1"/>
          </p:cNvSpPr>
          <p:nvPr/>
        </p:nvSpPr>
        <p:spPr bwMode="auto">
          <a:xfrm>
            <a:off x="755650" y="3068664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dER</a:t>
            </a:r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 flipV="1">
            <a:off x="1835150" y="3500438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 flipV="1">
            <a:off x="1835150" y="1989164"/>
            <a:ext cx="0" cy="1152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89" name="Text Box 27"/>
          <p:cNvSpPr txBox="1">
            <a:spLocks noChangeArrowheads="1"/>
          </p:cNvSpPr>
          <p:nvPr/>
        </p:nvSpPr>
        <p:spPr bwMode="auto">
          <a:xfrm>
            <a:off x="1187463" y="162877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GOLGI</a:t>
            </a:r>
          </a:p>
        </p:txBody>
      </p:sp>
      <p:sp>
        <p:nvSpPr>
          <p:cNvPr id="3090" name="Line 28"/>
          <p:cNvSpPr>
            <a:spLocks noChangeShapeType="1"/>
          </p:cNvSpPr>
          <p:nvPr/>
        </p:nvSpPr>
        <p:spPr bwMode="auto">
          <a:xfrm flipV="1">
            <a:off x="1835150" y="1412875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91" name="Text Box 29"/>
          <p:cNvSpPr txBox="1">
            <a:spLocks noChangeArrowheads="1"/>
          </p:cNvSpPr>
          <p:nvPr/>
        </p:nvSpPr>
        <p:spPr bwMode="auto">
          <a:xfrm>
            <a:off x="755650" y="1052539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sejtfelszín</a:t>
            </a:r>
          </a:p>
        </p:txBody>
      </p:sp>
      <p:sp>
        <p:nvSpPr>
          <p:cNvPr id="3092" name="Text Box 30"/>
          <p:cNvSpPr txBox="1">
            <a:spLocks noChangeArrowheads="1"/>
          </p:cNvSpPr>
          <p:nvPr/>
        </p:nvSpPr>
        <p:spPr bwMode="auto">
          <a:xfrm>
            <a:off x="1979613" y="4508526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>
                <a:solidFill>
                  <a:srgbClr val="FFFFFF"/>
                </a:solidFill>
                <a:latin typeface="Times New Roman" pitchFamily="18" charset="0"/>
                <a:cs typeface="+mn-cs"/>
              </a:rPr>
              <a:t>8-9 aminosav</a:t>
            </a:r>
          </a:p>
        </p:txBody>
      </p:sp>
      <p:sp>
        <p:nvSpPr>
          <p:cNvPr id="3093" name="Text Box 31"/>
          <p:cNvSpPr txBox="1">
            <a:spLocks noChangeArrowheads="1"/>
          </p:cNvSpPr>
          <p:nvPr/>
        </p:nvSpPr>
        <p:spPr bwMode="auto">
          <a:xfrm>
            <a:off x="1908175" y="2492401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peptid+ MHCI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027113" y="938216"/>
          <a:ext cx="7091362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" r:id="rId4" imgW="7090717" imgH="4981292" progId="">
                  <p:embed/>
                </p:oleObj>
              </mc:Choice>
              <mc:Fallback>
                <p:oleObj name="Image" r:id="rId4" imgW="7090717" imgH="498129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938216"/>
                        <a:ext cx="7091362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lra nyíl 2"/>
          <p:cNvSpPr/>
          <p:nvPr/>
        </p:nvSpPr>
        <p:spPr>
          <a:xfrm>
            <a:off x="3124200" y="3124200"/>
            <a:ext cx="762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16330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160713" y="2879725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hu-HU" sz="2000">
              <a:solidFill>
                <a:srgbClr val="000000"/>
              </a:solidFill>
              <a:latin typeface="Helvetica Neue"/>
              <a:cs typeface="+mn-cs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defTabSz="912813" eaLnBrk="1" hangingPunct="1"/>
            <a:r>
              <a:rPr lang="en-US" dirty="0" err="1" smtClean="0"/>
              <a:t>Proteasoma</a:t>
            </a:r>
            <a:r>
              <a:rPr lang="en-US" dirty="0" smtClean="0"/>
              <a:t> </a:t>
            </a:r>
            <a:r>
              <a:rPr lang="en-US" dirty="0" err="1" smtClean="0"/>
              <a:t>hasítás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sz="2800" b="0" dirty="0" smtClean="0"/>
              <a:t>-</a:t>
            </a:r>
            <a:r>
              <a:rPr lang="en-US" sz="2800" b="0" dirty="0" err="1" smtClean="0"/>
              <a:t>genetikai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meghatározottság</a:t>
            </a:r>
            <a:endParaRPr lang="en-US" sz="2800" b="0" dirty="0" smtClean="0"/>
          </a:p>
        </p:txBody>
      </p:sp>
      <p:pic>
        <p:nvPicPr>
          <p:cNvPr id="1925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752600"/>
            <a:ext cx="3848100" cy="4854575"/>
          </a:xfrm>
        </p:spPr>
      </p:pic>
      <p:sp>
        <p:nvSpPr>
          <p:cNvPr id="1059846" name="Rectangle 6"/>
          <p:cNvSpPr>
            <a:spLocks noChangeArrowheads="1"/>
          </p:cNvSpPr>
          <p:nvPr/>
        </p:nvSpPr>
        <p:spPr bwMode="auto">
          <a:xfrm>
            <a:off x="3429000" y="3962400"/>
            <a:ext cx="1584325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854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Helvetica Neue" charset="0"/>
              </a:rPr>
              <a:t>EPITOPE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lra nyíl 2"/>
          <p:cNvSpPr/>
          <p:nvPr/>
        </p:nvSpPr>
        <p:spPr>
          <a:xfrm>
            <a:off x="3581400" y="4572000"/>
            <a:ext cx="762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1618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2725" y="727078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52611" name="Freeform 3" descr="Barna márvány"/>
          <p:cNvSpPr>
            <a:spLocks/>
          </p:cNvSpPr>
          <p:nvPr/>
        </p:nvSpPr>
        <p:spPr bwMode="auto">
          <a:xfrm>
            <a:off x="5562601" y="1524000"/>
            <a:ext cx="1100138" cy="1155700"/>
          </a:xfrm>
          <a:custGeom>
            <a:avLst/>
            <a:gdLst>
              <a:gd name="T0" fmla="*/ 1362 w 2664"/>
              <a:gd name="T1" fmla="*/ 81 h 1946"/>
              <a:gd name="T2" fmla="*/ 1236 w 2664"/>
              <a:gd name="T3" fmla="*/ 0 h 1946"/>
              <a:gd name="T4" fmla="*/ 1182 w 2664"/>
              <a:gd name="T5" fmla="*/ 54 h 1946"/>
              <a:gd name="T6" fmla="*/ 768 w 2664"/>
              <a:gd name="T7" fmla="*/ 117 h 1946"/>
              <a:gd name="T8" fmla="*/ 669 w 2664"/>
              <a:gd name="T9" fmla="*/ 144 h 1946"/>
              <a:gd name="T10" fmla="*/ 633 w 2664"/>
              <a:gd name="T11" fmla="*/ 198 h 1946"/>
              <a:gd name="T12" fmla="*/ 462 w 2664"/>
              <a:gd name="T13" fmla="*/ 261 h 1946"/>
              <a:gd name="T14" fmla="*/ 363 w 2664"/>
              <a:gd name="T15" fmla="*/ 342 h 1946"/>
              <a:gd name="T16" fmla="*/ 309 w 2664"/>
              <a:gd name="T17" fmla="*/ 378 h 1946"/>
              <a:gd name="T18" fmla="*/ 282 w 2664"/>
              <a:gd name="T19" fmla="*/ 396 h 1946"/>
              <a:gd name="T20" fmla="*/ 264 w 2664"/>
              <a:gd name="T21" fmla="*/ 477 h 1946"/>
              <a:gd name="T22" fmla="*/ 255 w 2664"/>
              <a:gd name="T23" fmla="*/ 549 h 1946"/>
              <a:gd name="T24" fmla="*/ 129 w 2664"/>
              <a:gd name="T25" fmla="*/ 585 h 1946"/>
              <a:gd name="T26" fmla="*/ 102 w 2664"/>
              <a:gd name="T27" fmla="*/ 603 h 1946"/>
              <a:gd name="T28" fmla="*/ 66 w 2664"/>
              <a:gd name="T29" fmla="*/ 657 h 1946"/>
              <a:gd name="T30" fmla="*/ 21 w 2664"/>
              <a:gd name="T31" fmla="*/ 792 h 1946"/>
              <a:gd name="T32" fmla="*/ 48 w 2664"/>
              <a:gd name="T33" fmla="*/ 900 h 1946"/>
              <a:gd name="T34" fmla="*/ 84 w 2664"/>
              <a:gd name="T35" fmla="*/ 990 h 1946"/>
              <a:gd name="T36" fmla="*/ 111 w 2664"/>
              <a:gd name="T37" fmla="*/ 999 h 1946"/>
              <a:gd name="T38" fmla="*/ 282 w 2664"/>
              <a:gd name="T39" fmla="*/ 1080 h 1946"/>
              <a:gd name="T40" fmla="*/ 390 w 2664"/>
              <a:gd name="T41" fmla="*/ 1134 h 1946"/>
              <a:gd name="T42" fmla="*/ 615 w 2664"/>
              <a:gd name="T43" fmla="*/ 1152 h 1946"/>
              <a:gd name="T44" fmla="*/ 669 w 2664"/>
              <a:gd name="T45" fmla="*/ 1260 h 1946"/>
              <a:gd name="T46" fmla="*/ 723 w 2664"/>
              <a:gd name="T47" fmla="*/ 1269 h 1946"/>
              <a:gd name="T48" fmla="*/ 957 w 2664"/>
              <a:gd name="T49" fmla="*/ 1314 h 1946"/>
              <a:gd name="T50" fmla="*/ 1047 w 2664"/>
              <a:gd name="T51" fmla="*/ 1332 h 1946"/>
              <a:gd name="T52" fmla="*/ 1155 w 2664"/>
              <a:gd name="T53" fmla="*/ 1368 h 1946"/>
              <a:gd name="T54" fmla="*/ 1686 w 2664"/>
              <a:gd name="T55" fmla="*/ 1449 h 1946"/>
              <a:gd name="T56" fmla="*/ 1713 w 2664"/>
              <a:gd name="T57" fmla="*/ 1422 h 1946"/>
              <a:gd name="T58" fmla="*/ 1722 w 2664"/>
              <a:gd name="T59" fmla="*/ 1458 h 1946"/>
              <a:gd name="T60" fmla="*/ 1740 w 2664"/>
              <a:gd name="T61" fmla="*/ 1548 h 1946"/>
              <a:gd name="T62" fmla="*/ 1812 w 2664"/>
              <a:gd name="T63" fmla="*/ 1602 h 1946"/>
              <a:gd name="T64" fmla="*/ 1884 w 2664"/>
              <a:gd name="T65" fmla="*/ 1710 h 1946"/>
              <a:gd name="T66" fmla="*/ 1938 w 2664"/>
              <a:gd name="T67" fmla="*/ 1881 h 1946"/>
              <a:gd name="T68" fmla="*/ 2082 w 2664"/>
              <a:gd name="T69" fmla="*/ 1917 h 1946"/>
              <a:gd name="T70" fmla="*/ 2406 w 2664"/>
              <a:gd name="T71" fmla="*/ 1935 h 1946"/>
              <a:gd name="T72" fmla="*/ 2442 w 2664"/>
              <a:gd name="T73" fmla="*/ 1944 h 1946"/>
              <a:gd name="T74" fmla="*/ 2514 w 2664"/>
              <a:gd name="T75" fmla="*/ 1845 h 1946"/>
              <a:gd name="T76" fmla="*/ 2586 w 2664"/>
              <a:gd name="T77" fmla="*/ 1665 h 1946"/>
              <a:gd name="T78" fmla="*/ 2640 w 2664"/>
              <a:gd name="T79" fmla="*/ 1404 h 1946"/>
              <a:gd name="T80" fmla="*/ 2640 w 2664"/>
              <a:gd name="T81" fmla="*/ 954 h 1946"/>
              <a:gd name="T82" fmla="*/ 2559 w 2664"/>
              <a:gd name="T83" fmla="*/ 738 h 1946"/>
              <a:gd name="T84" fmla="*/ 2433 w 2664"/>
              <a:gd name="T85" fmla="*/ 576 h 1946"/>
              <a:gd name="T86" fmla="*/ 2343 w 2664"/>
              <a:gd name="T87" fmla="*/ 486 h 1946"/>
              <a:gd name="T88" fmla="*/ 1992 w 2664"/>
              <a:gd name="T89" fmla="*/ 387 h 1946"/>
              <a:gd name="T90" fmla="*/ 1731 w 2664"/>
              <a:gd name="T91" fmla="*/ 315 h 1946"/>
              <a:gd name="T92" fmla="*/ 1668 w 2664"/>
              <a:gd name="T93" fmla="*/ 234 h 1946"/>
              <a:gd name="T94" fmla="*/ 1641 w 2664"/>
              <a:gd name="T95" fmla="*/ 180 h 1946"/>
              <a:gd name="T96" fmla="*/ 1587 w 2664"/>
              <a:gd name="T97" fmla="*/ 153 h 1946"/>
              <a:gd name="T98" fmla="*/ 1569 w 2664"/>
              <a:gd name="T99" fmla="*/ 126 h 1946"/>
              <a:gd name="T100" fmla="*/ 1362 w 2664"/>
              <a:gd name="T101" fmla="*/ 81 h 19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64"/>
              <a:gd name="T154" fmla="*/ 0 h 1946"/>
              <a:gd name="T155" fmla="*/ 2664 w 2664"/>
              <a:gd name="T156" fmla="*/ 1946 h 19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64" h="1946">
                <a:moveTo>
                  <a:pt x="1362" y="81"/>
                </a:moveTo>
                <a:cubicBezTo>
                  <a:pt x="1342" y="21"/>
                  <a:pt x="1288" y="17"/>
                  <a:pt x="1236" y="0"/>
                </a:cubicBezTo>
                <a:cubicBezTo>
                  <a:pt x="1218" y="18"/>
                  <a:pt x="1205" y="43"/>
                  <a:pt x="1182" y="54"/>
                </a:cubicBezTo>
                <a:cubicBezTo>
                  <a:pt x="1057" y="117"/>
                  <a:pt x="903" y="111"/>
                  <a:pt x="768" y="117"/>
                </a:cubicBezTo>
                <a:cubicBezTo>
                  <a:pt x="736" y="128"/>
                  <a:pt x="697" y="125"/>
                  <a:pt x="669" y="144"/>
                </a:cubicBezTo>
                <a:cubicBezTo>
                  <a:pt x="651" y="156"/>
                  <a:pt x="633" y="198"/>
                  <a:pt x="633" y="198"/>
                </a:cubicBezTo>
                <a:cubicBezTo>
                  <a:pt x="612" y="283"/>
                  <a:pt x="555" y="255"/>
                  <a:pt x="462" y="261"/>
                </a:cubicBezTo>
                <a:cubicBezTo>
                  <a:pt x="418" y="305"/>
                  <a:pt x="435" y="291"/>
                  <a:pt x="363" y="342"/>
                </a:cubicBezTo>
                <a:cubicBezTo>
                  <a:pt x="345" y="355"/>
                  <a:pt x="327" y="366"/>
                  <a:pt x="309" y="378"/>
                </a:cubicBezTo>
                <a:cubicBezTo>
                  <a:pt x="300" y="384"/>
                  <a:pt x="282" y="396"/>
                  <a:pt x="282" y="396"/>
                </a:cubicBezTo>
                <a:cubicBezTo>
                  <a:pt x="261" y="428"/>
                  <a:pt x="252" y="440"/>
                  <a:pt x="264" y="477"/>
                </a:cubicBezTo>
                <a:cubicBezTo>
                  <a:pt x="261" y="501"/>
                  <a:pt x="270" y="530"/>
                  <a:pt x="255" y="549"/>
                </a:cubicBezTo>
                <a:cubicBezTo>
                  <a:pt x="237" y="570"/>
                  <a:pt x="157" y="580"/>
                  <a:pt x="129" y="585"/>
                </a:cubicBezTo>
                <a:cubicBezTo>
                  <a:pt x="120" y="591"/>
                  <a:pt x="109" y="595"/>
                  <a:pt x="102" y="603"/>
                </a:cubicBezTo>
                <a:cubicBezTo>
                  <a:pt x="88" y="619"/>
                  <a:pt x="66" y="657"/>
                  <a:pt x="66" y="657"/>
                </a:cubicBezTo>
                <a:cubicBezTo>
                  <a:pt x="46" y="778"/>
                  <a:pt x="74" y="739"/>
                  <a:pt x="21" y="792"/>
                </a:cubicBezTo>
                <a:cubicBezTo>
                  <a:pt x="13" y="851"/>
                  <a:pt x="0" y="868"/>
                  <a:pt x="48" y="900"/>
                </a:cubicBezTo>
                <a:cubicBezTo>
                  <a:pt x="53" y="918"/>
                  <a:pt x="62" y="972"/>
                  <a:pt x="84" y="990"/>
                </a:cubicBezTo>
                <a:cubicBezTo>
                  <a:pt x="91" y="996"/>
                  <a:pt x="103" y="995"/>
                  <a:pt x="111" y="999"/>
                </a:cubicBezTo>
                <a:cubicBezTo>
                  <a:pt x="168" y="1028"/>
                  <a:pt x="224" y="1051"/>
                  <a:pt x="282" y="1080"/>
                </a:cubicBezTo>
                <a:cubicBezTo>
                  <a:pt x="318" y="1098"/>
                  <a:pt x="390" y="1134"/>
                  <a:pt x="390" y="1134"/>
                </a:cubicBezTo>
                <a:cubicBezTo>
                  <a:pt x="470" y="1107"/>
                  <a:pt x="535" y="1132"/>
                  <a:pt x="615" y="1152"/>
                </a:cubicBezTo>
                <a:cubicBezTo>
                  <a:pt x="633" y="1188"/>
                  <a:pt x="651" y="1224"/>
                  <a:pt x="669" y="1260"/>
                </a:cubicBezTo>
                <a:cubicBezTo>
                  <a:pt x="677" y="1276"/>
                  <a:pt x="705" y="1265"/>
                  <a:pt x="723" y="1269"/>
                </a:cubicBezTo>
                <a:cubicBezTo>
                  <a:pt x="801" y="1289"/>
                  <a:pt x="877" y="1301"/>
                  <a:pt x="957" y="1314"/>
                </a:cubicBezTo>
                <a:cubicBezTo>
                  <a:pt x="987" y="1319"/>
                  <a:pt x="1017" y="1324"/>
                  <a:pt x="1047" y="1332"/>
                </a:cubicBezTo>
                <a:cubicBezTo>
                  <a:pt x="1084" y="1342"/>
                  <a:pt x="1118" y="1361"/>
                  <a:pt x="1155" y="1368"/>
                </a:cubicBezTo>
                <a:cubicBezTo>
                  <a:pt x="1331" y="1403"/>
                  <a:pt x="1507" y="1429"/>
                  <a:pt x="1686" y="1449"/>
                </a:cubicBezTo>
                <a:cubicBezTo>
                  <a:pt x="1695" y="1440"/>
                  <a:pt x="1701" y="1419"/>
                  <a:pt x="1713" y="1422"/>
                </a:cubicBezTo>
                <a:cubicBezTo>
                  <a:pt x="1725" y="1425"/>
                  <a:pt x="1719" y="1446"/>
                  <a:pt x="1722" y="1458"/>
                </a:cubicBezTo>
                <a:cubicBezTo>
                  <a:pt x="1728" y="1488"/>
                  <a:pt x="1724" y="1522"/>
                  <a:pt x="1740" y="1548"/>
                </a:cubicBezTo>
                <a:cubicBezTo>
                  <a:pt x="1756" y="1573"/>
                  <a:pt x="1792" y="1580"/>
                  <a:pt x="1812" y="1602"/>
                </a:cubicBezTo>
                <a:cubicBezTo>
                  <a:pt x="1841" y="1634"/>
                  <a:pt x="1860" y="1674"/>
                  <a:pt x="1884" y="1710"/>
                </a:cubicBezTo>
                <a:cubicBezTo>
                  <a:pt x="1894" y="1758"/>
                  <a:pt x="1899" y="1842"/>
                  <a:pt x="1938" y="1881"/>
                </a:cubicBezTo>
                <a:cubicBezTo>
                  <a:pt x="1974" y="1917"/>
                  <a:pt x="2041" y="1911"/>
                  <a:pt x="2082" y="1917"/>
                </a:cubicBezTo>
                <a:cubicBezTo>
                  <a:pt x="2212" y="1936"/>
                  <a:pt x="2220" y="1928"/>
                  <a:pt x="2406" y="1935"/>
                </a:cubicBezTo>
                <a:cubicBezTo>
                  <a:pt x="2418" y="1938"/>
                  <a:pt x="2430" y="1946"/>
                  <a:pt x="2442" y="1944"/>
                </a:cubicBezTo>
                <a:cubicBezTo>
                  <a:pt x="2494" y="1938"/>
                  <a:pt x="2490" y="1880"/>
                  <a:pt x="2514" y="1845"/>
                </a:cubicBezTo>
                <a:cubicBezTo>
                  <a:pt x="2531" y="1779"/>
                  <a:pt x="2545" y="1719"/>
                  <a:pt x="2586" y="1665"/>
                </a:cubicBezTo>
                <a:cubicBezTo>
                  <a:pt x="2614" y="1582"/>
                  <a:pt x="2626" y="1490"/>
                  <a:pt x="2640" y="1404"/>
                </a:cubicBezTo>
                <a:cubicBezTo>
                  <a:pt x="2650" y="1115"/>
                  <a:pt x="2654" y="1213"/>
                  <a:pt x="2640" y="954"/>
                </a:cubicBezTo>
                <a:cubicBezTo>
                  <a:pt x="2634" y="842"/>
                  <a:pt x="2664" y="773"/>
                  <a:pt x="2559" y="738"/>
                </a:cubicBezTo>
                <a:cubicBezTo>
                  <a:pt x="2525" y="636"/>
                  <a:pt x="2554" y="697"/>
                  <a:pt x="2433" y="576"/>
                </a:cubicBezTo>
                <a:cubicBezTo>
                  <a:pt x="2404" y="547"/>
                  <a:pt x="2379" y="507"/>
                  <a:pt x="2343" y="486"/>
                </a:cubicBezTo>
                <a:cubicBezTo>
                  <a:pt x="2228" y="417"/>
                  <a:pt x="2124" y="403"/>
                  <a:pt x="1992" y="387"/>
                </a:cubicBezTo>
                <a:cubicBezTo>
                  <a:pt x="1934" y="368"/>
                  <a:pt x="1780" y="350"/>
                  <a:pt x="1731" y="315"/>
                </a:cubicBezTo>
                <a:cubicBezTo>
                  <a:pt x="1704" y="296"/>
                  <a:pt x="1685" y="259"/>
                  <a:pt x="1668" y="234"/>
                </a:cubicBezTo>
                <a:cubicBezTo>
                  <a:pt x="1649" y="206"/>
                  <a:pt x="1671" y="204"/>
                  <a:pt x="1641" y="180"/>
                </a:cubicBezTo>
                <a:cubicBezTo>
                  <a:pt x="1625" y="167"/>
                  <a:pt x="1604" y="164"/>
                  <a:pt x="1587" y="153"/>
                </a:cubicBezTo>
                <a:cubicBezTo>
                  <a:pt x="1581" y="144"/>
                  <a:pt x="1578" y="132"/>
                  <a:pt x="1569" y="126"/>
                </a:cubicBezTo>
                <a:cubicBezTo>
                  <a:pt x="1520" y="96"/>
                  <a:pt x="1417" y="81"/>
                  <a:pt x="1362" y="81"/>
                </a:cubicBez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12" name="Freeform 4" descr="Homok"/>
          <p:cNvSpPr>
            <a:spLocks/>
          </p:cNvSpPr>
          <p:nvPr/>
        </p:nvSpPr>
        <p:spPr bwMode="auto">
          <a:xfrm>
            <a:off x="7848602" y="1752626"/>
            <a:ext cx="684213" cy="796925"/>
          </a:xfrm>
          <a:custGeom>
            <a:avLst/>
            <a:gdLst>
              <a:gd name="T0" fmla="*/ 665 w 888"/>
              <a:gd name="T1" fmla="*/ 76 h 796"/>
              <a:gd name="T2" fmla="*/ 575 w 888"/>
              <a:gd name="T3" fmla="*/ 4 h 796"/>
              <a:gd name="T4" fmla="*/ 404 w 888"/>
              <a:gd name="T5" fmla="*/ 22 h 796"/>
              <a:gd name="T6" fmla="*/ 323 w 888"/>
              <a:gd name="T7" fmla="*/ 67 h 796"/>
              <a:gd name="T8" fmla="*/ 170 w 888"/>
              <a:gd name="T9" fmla="*/ 202 h 796"/>
              <a:gd name="T10" fmla="*/ 17 w 888"/>
              <a:gd name="T11" fmla="*/ 229 h 796"/>
              <a:gd name="T12" fmla="*/ 125 w 888"/>
              <a:gd name="T13" fmla="*/ 463 h 796"/>
              <a:gd name="T14" fmla="*/ 161 w 888"/>
              <a:gd name="T15" fmla="*/ 643 h 796"/>
              <a:gd name="T16" fmla="*/ 224 w 888"/>
              <a:gd name="T17" fmla="*/ 706 h 796"/>
              <a:gd name="T18" fmla="*/ 512 w 888"/>
              <a:gd name="T19" fmla="*/ 760 h 796"/>
              <a:gd name="T20" fmla="*/ 773 w 888"/>
              <a:gd name="T21" fmla="*/ 796 h 796"/>
              <a:gd name="T22" fmla="*/ 854 w 888"/>
              <a:gd name="T23" fmla="*/ 571 h 796"/>
              <a:gd name="T24" fmla="*/ 854 w 888"/>
              <a:gd name="T25" fmla="*/ 409 h 796"/>
              <a:gd name="T26" fmla="*/ 818 w 888"/>
              <a:gd name="T27" fmla="*/ 355 h 796"/>
              <a:gd name="T28" fmla="*/ 800 w 888"/>
              <a:gd name="T29" fmla="*/ 328 h 796"/>
              <a:gd name="T30" fmla="*/ 701 w 888"/>
              <a:gd name="T31" fmla="*/ 112 h 796"/>
              <a:gd name="T32" fmla="*/ 656 w 888"/>
              <a:gd name="T33" fmla="*/ 76 h 796"/>
              <a:gd name="T34" fmla="*/ 665 w 888"/>
              <a:gd name="T35" fmla="*/ 76 h 7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8"/>
              <a:gd name="T55" fmla="*/ 0 h 796"/>
              <a:gd name="T56" fmla="*/ 888 w 888"/>
              <a:gd name="T57" fmla="*/ 796 h 7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8" h="796">
                <a:moveTo>
                  <a:pt x="665" y="76"/>
                </a:moveTo>
                <a:cubicBezTo>
                  <a:pt x="650" y="32"/>
                  <a:pt x="615" y="17"/>
                  <a:pt x="575" y="4"/>
                </a:cubicBezTo>
                <a:cubicBezTo>
                  <a:pt x="482" y="27"/>
                  <a:pt x="598" y="0"/>
                  <a:pt x="404" y="22"/>
                </a:cubicBezTo>
                <a:cubicBezTo>
                  <a:pt x="373" y="25"/>
                  <a:pt x="323" y="67"/>
                  <a:pt x="323" y="67"/>
                </a:cubicBezTo>
                <a:cubicBezTo>
                  <a:pt x="293" y="112"/>
                  <a:pt x="199" y="186"/>
                  <a:pt x="170" y="202"/>
                </a:cubicBezTo>
                <a:cubicBezTo>
                  <a:pt x="145" y="216"/>
                  <a:pt x="55" y="216"/>
                  <a:pt x="17" y="229"/>
                </a:cubicBezTo>
                <a:cubicBezTo>
                  <a:pt x="0" y="345"/>
                  <a:pt x="34" y="395"/>
                  <a:pt x="125" y="463"/>
                </a:cubicBezTo>
                <a:cubicBezTo>
                  <a:pt x="158" y="529"/>
                  <a:pt x="150" y="563"/>
                  <a:pt x="161" y="643"/>
                </a:cubicBezTo>
                <a:cubicBezTo>
                  <a:pt x="165" y="672"/>
                  <a:pt x="224" y="706"/>
                  <a:pt x="224" y="706"/>
                </a:cubicBezTo>
                <a:cubicBezTo>
                  <a:pt x="278" y="787"/>
                  <a:pt x="450" y="757"/>
                  <a:pt x="512" y="760"/>
                </a:cubicBezTo>
                <a:cubicBezTo>
                  <a:pt x="622" y="791"/>
                  <a:pt x="628" y="788"/>
                  <a:pt x="773" y="796"/>
                </a:cubicBezTo>
                <a:cubicBezTo>
                  <a:pt x="888" y="767"/>
                  <a:pt x="782" y="666"/>
                  <a:pt x="854" y="571"/>
                </a:cubicBezTo>
                <a:cubicBezTo>
                  <a:pt x="874" y="510"/>
                  <a:pt x="878" y="510"/>
                  <a:pt x="854" y="409"/>
                </a:cubicBezTo>
                <a:cubicBezTo>
                  <a:pt x="849" y="388"/>
                  <a:pt x="830" y="373"/>
                  <a:pt x="818" y="355"/>
                </a:cubicBezTo>
                <a:cubicBezTo>
                  <a:pt x="812" y="346"/>
                  <a:pt x="800" y="328"/>
                  <a:pt x="800" y="328"/>
                </a:cubicBezTo>
                <a:cubicBezTo>
                  <a:pt x="787" y="250"/>
                  <a:pt x="770" y="158"/>
                  <a:pt x="701" y="112"/>
                </a:cubicBezTo>
                <a:cubicBezTo>
                  <a:pt x="671" y="66"/>
                  <a:pt x="699" y="98"/>
                  <a:pt x="656" y="76"/>
                </a:cubicBezTo>
                <a:cubicBezTo>
                  <a:pt x="653" y="75"/>
                  <a:pt x="662" y="76"/>
                  <a:pt x="665" y="76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81000"/>
            <a:ext cx="5105400" cy="2819400"/>
            <a:chOff x="288" y="240"/>
            <a:chExt cx="3216" cy="1776"/>
          </a:xfrm>
        </p:grpSpPr>
        <p:sp>
          <p:nvSpPr>
            <p:cNvPr id="21545" name="Text Box 6"/>
            <p:cNvSpPr txBox="1">
              <a:spLocks noChangeArrowheads="1"/>
            </p:cNvSpPr>
            <p:nvPr/>
          </p:nvSpPr>
          <p:spPr bwMode="auto">
            <a:xfrm>
              <a:off x="288" y="240"/>
              <a:ext cx="186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B lymphocyta—</a:t>
              </a:r>
              <a:endParaRPr lang="hu-HU" sz="2400" b="1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  <a:p>
              <a:pPr eaLnBrk="0" hangingPunct="0">
                <a:defRPr/>
              </a:pP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a natív antigén </a:t>
              </a:r>
            </a:p>
            <a:p>
              <a:pPr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k</a:t>
              </a: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ö</a:t>
              </a: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zvetlen</a:t>
              </a: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felismerése</a:t>
              </a:r>
            </a:p>
          </p:txBody>
        </p:sp>
        <p:sp>
          <p:nvSpPr>
            <p:cNvPr id="21546" name="Oval 7"/>
            <p:cNvSpPr>
              <a:spLocks noChangeArrowheads="1"/>
            </p:cNvSpPr>
            <p:nvPr/>
          </p:nvSpPr>
          <p:spPr bwMode="auto">
            <a:xfrm>
              <a:off x="2352" y="1344"/>
              <a:ext cx="672" cy="672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7" name="Line 8"/>
            <p:cNvSpPr>
              <a:spLocks noChangeShapeType="1"/>
            </p:cNvSpPr>
            <p:nvPr/>
          </p:nvSpPr>
          <p:spPr bwMode="auto">
            <a:xfrm flipV="1">
              <a:off x="2928" y="1296"/>
              <a:ext cx="336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8" name="Line 9"/>
            <p:cNvSpPr>
              <a:spLocks noChangeShapeType="1"/>
            </p:cNvSpPr>
            <p:nvPr/>
          </p:nvSpPr>
          <p:spPr bwMode="auto">
            <a:xfrm flipV="1">
              <a:off x="2976" y="1344"/>
              <a:ext cx="336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9" name="Line 10"/>
            <p:cNvSpPr>
              <a:spLocks noChangeShapeType="1"/>
            </p:cNvSpPr>
            <p:nvPr/>
          </p:nvSpPr>
          <p:spPr bwMode="auto">
            <a:xfrm>
              <a:off x="3264" y="115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50" name="Line 11"/>
            <p:cNvSpPr>
              <a:spLocks noChangeShapeType="1"/>
            </p:cNvSpPr>
            <p:nvPr/>
          </p:nvSpPr>
          <p:spPr bwMode="auto">
            <a:xfrm>
              <a:off x="3312" y="1344"/>
              <a:ext cx="1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51" name="Line 12"/>
            <p:cNvSpPr>
              <a:spLocks noChangeShapeType="1"/>
            </p:cNvSpPr>
            <p:nvPr/>
          </p:nvSpPr>
          <p:spPr bwMode="auto">
            <a:xfrm>
              <a:off x="3312" y="1392"/>
              <a:ext cx="1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52" name="Line 13"/>
            <p:cNvSpPr>
              <a:spLocks noChangeShapeType="1"/>
            </p:cNvSpPr>
            <p:nvPr/>
          </p:nvSpPr>
          <p:spPr bwMode="auto">
            <a:xfrm>
              <a:off x="3216" y="115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52622" name="Oval 14"/>
          <p:cNvSpPr>
            <a:spLocks noChangeArrowheads="1"/>
          </p:cNvSpPr>
          <p:nvPr/>
        </p:nvSpPr>
        <p:spPr bwMode="auto">
          <a:xfrm>
            <a:off x="6781800" y="10668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>
            <a:off x="6858000" y="1676400"/>
            <a:ext cx="8382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4" name="Oval 16" descr="Szőttes"/>
          <p:cNvSpPr>
            <a:spLocks noChangeArrowheads="1"/>
          </p:cNvSpPr>
          <p:nvPr/>
        </p:nvSpPr>
        <p:spPr bwMode="auto">
          <a:xfrm>
            <a:off x="7772400" y="914400"/>
            <a:ext cx="457200" cy="609600"/>
          </a:xfrm>
          <a:prstGeom prst="ellipse">
            <a:avLst/>
          </a:prstGeom>
          <a:pattFill prst="sphere">
            <a:fgClr>
              <a:srgbClr val="FF00FF"/>
            </a:fgClr>
            <a:bgClr>
              <a:srgbClr val="FFFFFF"/>
            </a:bgClr>
          </a:patt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5" name="Freeform 17" descr="Gránit"/>
          <p:cNvSpPr>
            <a:spLocks/>
          </p:cNvSpPr>
          <p:nvPr/>
        </p:nvSpPr>
        <p:spPr bwMode="auto">
          <a:xfrm>
            <a:off x="5945201" y="4800600"/>
            <a:ext cx="1100137" cy="1155700"/>
          </a:xfrm>
          <a:custGeom>
            <a:avLst/>
            <a:gdLst>
              <a:gd name="T0" fmla="*/ 1362 w 2664"/>
              <a:gd name="T1" fmla="*/ 81 h 1946"/>
              <a:gd name="T2" fmla="*/ 1236 w 2664"/>
              <a:gd name="T3" fmla="*/ 0 h 1946"/>
              <a:gd name="T4" fmla="*/ 1182 w 2664"/>
              <a:gd name="T5" fmla="*/ 54 h 1946"/>
              <a:gd name="T6" fmla="*/ 768 w 2664"/>
              <a:gd name="T7" fmla="*/ 117 h 1946"/>
              <a:gd name="T8" fmla="*/ 669 w 2664"/>
              <a:gd name="T9" fmla="*/ 144 h 1946"/>
              <a:gd name="T10" fmla="*/ 633 w 2664"/>
              <a:gd name="T11" fmla="*/ 198 h 1946"/>
              <a:gd name="T12" fmla="*/ 462 w 2664"/>
              <a:gd name="T13" fmla="*/ 261 h 1946"/>
              <a:gd name="T14" fmla="*/ 363 w 2664"/>
              <a:gd name="T15" fmla="*/ 342 h 1946"/>
              <a:gd name="T16" fmla="*/ 309 w 2664"/>
              <a:gd name="T17" fmla="*/ 378 h 1946"/>
              <a:gd name="T18" fmla="*/ 282 w 2664"/>
              <a:gd name="T19" fmla="*/ 396 h 1946"/>
              <a:gd name="T20" fmla="*/ 264 w 2664"/>
              <a:gd name="T21" fmla="*/ 477 h 1946"/>
              <a:gd name="T22" fmla="*/ 255 w 2664"/>
              <a:gd name="T23" fmla="*/ 549 h 1946"/>
              <a:gd name="T24" fmla="*/ 129 w 2664"/>
              <a:gd name="T25" fmla="*/ 585 h 1946"/>
              <a:gd name="T26" fmla="*/ 102 w 2664"/>
              <a:gd name="T27" fmla="*/ 603 h 1946"/>
              <a:gd name="T28" fmla="*/ 66 w 2664"/>
              <a:gd name="T29" fmla="*/ 657 h 1946"/>
              <a:gd name="T30" fmla="*/ 21 w 2664"/>
              <a:gd name="T31" fmla="*/ 792 h 1946"/>
              <a:gd name="T32" fmla="*/ 48 w 2664"/>
              <a:gd name="T33" fmla="*/ 900 h 1946"/>
              <a:gd name="T34" fmla="*/ 84 w 2664"/>
              <a:gd name="T35" fmla="*/ 990 h 1946"/>
              <a:gd name="T36" fmla="*/ 111 w 2664"/>
              <a:gd name="T37" fmla="*/ 999 h 1946"/>
              <a:gd name="T38" fmla="*/ 282 w 2664"/>
              <a:gd name="T39" fmla="*/ 1080 h 1946"/>
              <a:gd name="T40" fmla="*/ 390 w 2664"/>
              <a:gd name="T41" fmla="*/ 1134 h 1946"/>
              <a:gd name="T42" fmla="*/ 615 w 2664"/>
              <a:gd name="T43" fmla="*/ 1152 h 1946"/>
              <a:gd name="T44" fmla="*/ 669 w 2664"/>
              <a:gd name="T45" fmla="*/ 1260 h 1946"/>
              <a:gd name="T46" fmla="*/ 723 w 2664"/>
              <a:gd name="T47" fmla="*/ 1269 h 1946"/>
              <a:gd name="T48" fmla="*/ 957 w 2664"/>
              <a:gd name="T49" fmla="*/ 1314 h 1946"/>
              <a:gd name="T50" fmla="*/ 1047 w 2664"/>
              <a:gd name="T51" fmla="*/ 1332 h 1946"/>
              <a:gd name="T52" fmla="*/ 1155 w 2664"/>
              <a:gd name="T53" fmla="*/ 1368 h 1946"/>
              <a:gd name="T54" fmla="*/ 1686 w 2664"/>
              <a:gd name="T55" fmla="*/ 1449 h 1946"/>
              <a:gd name="T56" fmla="*/ 1713 w 2664"/>
              <a:gd name="T57" fmla="*/ 1422 h 1946"/>
              <a:gd name="T58" fmla="*/ 1722 w 2664"/>
              <a:gd name="T59" fmla="*/ 1458 h 1946"/>
              <a:gd name="T60" fmla="*/ 1740 w 2664"/>
              <a:gd name="T61" fmla="*/ 1548 h 1946"/>
              <a:gd name="T62" fmla="*/ 1812 w 2664"/>
              <a:gd name="T63" fmla="*/ 1602 h 1946"/>
              <a:gd name="T64" fmla="*/ 1884 w 2664"/>
              <a:gd name="T65" fmla="*/ 1710 h 1946"/>
              <a:gd name="T66" fmla="*/ 1938 w 2664"/>
              <a:gd name="T67" fmla="*/ 1881 h 1946"/>
              <a:gd name="T68" fmla="*/ 2082 w 2664"/>
              <a:gd name="T69" fmla="*/ 1917 h 1946"/>
              <a:gd name="T70" fmla="*/ 2406 w 2664"/>
              <a:gd name="T71" fmla="*/ 1935 h 1946"/>
              <a:gd name="T72" fmla="*/ 2442 w 2664"/>
              <a:gd name="T73" fmla="*/ 1944 h 1946"/>
              <a:gd name="T74" fmla="*/ 2514 w 2664"/>
              <a:gd name="T75" fmla="*/ 1845 h 1946"/>
              <a:gd name="T76" fmla="*/ 2586 w 2664"/>
              <a:gd name="T77" fmla="*/ 1665 h 1946"/>
              <a:gd name="T78" fmla="*/ 2640 w 2664"/>
              <a:gd name="T79" fmla="*/ 1404 h 1946"/>
              <a:gd name="T80" fmla="*/ 2640 w 2664"/>
              <a:gd name="T81" fmla="*/ 954 h 1946"/>
              <a:gd name="T82" fmla="*/ 2559 w 2664"/>
              <a:gd name="T83" fmla="*/ 738 h 1946"/>
              <a:gd name="T84" fmla="*/ 2433 w 2664"/>
              <a:gd name="T85" fmla="*/ 576 h 1946"/>
              <a:gd name="T86" fmla="*/ 2343 w 2664"/>
              <a:gd name="T87" fmla="*/ 486 h 1946"/>
              <a:gd name="T88" fmla="*/ 1992 w 2664"/>
              <a:gd name="T89" fmla="*/ 387 h 1946"/>
              <a:gd name="T90" fmla="*/ 1731 w 2664"/>
              <a:gd name="T91" fmla="*/ 315 h 1946"/>
              <a:gd name="T92" fmla="*/ 1668 w 2664"/>
              <a:gd name="T93" fmla="*/ 234 h 1946"/>
              <a:gd name="T94" fmla="*/ 1641 w 2664"/>
              <a:gd name="T95" fmla="*/ 180 h 1946"/>
              <a:gd name="T96" fmla="*/ 1587 w 2664"/>
              <a:gd name="T97" fmla="*/ 153 h 1946"/>
              <a:gd name="T98" fmla="*/ 1569 w 2664"/>
              <a:gd name="T99" fmla="*/ 126 h 1946"/>
              <a:gd name="T100" fmla="*/ 1362 w 2664"/>
              <a:gd name="T101" fmla="*/ 81 h 19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64"/>
              <a:gd name="T154" fmla="*/ 0 h 1946"/>
              <a:gd name="T155" fmla="*/ 2664 w 2664"/>
              <a:gd name="T156" fmla="*/ 1946 h 19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64" h="1946">
                <a:moveTo>
                  <a:pt x="1362" y="81"/>
                </a:moveTo>
                <a:cubicBezTo>
                  <a:pt x="1342" y="21"/>
                  <a:pt x="1288" y="17"/>
                  <a:pt x="1236" y="0"/>
                </a:cubicBezTo>
                <a:cubicBezTo>
                  <a:pt x="1218" y="18"/>
                  <a:pt x="1205" y="43"/>
                  <a:pt x="1182" y="54"/>
                </a:cubicBezTo>
                <a:cubicBezTo>
                  <a:pt x="1057" y="117"/>
                  <a:pt x="903" y="111"/>
                  <a:pt x="768" y="117"/>
                </a:cubicBezTo>
                <a:cubicBezTo>
                  <a:pt x="736" y="128"/>
                  <a:pt x="697" y="125"/>
                  <a:pt x="669" y="144"/>
                </a:cubicBezTo>
                <a:cubicBezTo>
                  <a:pt x="651" y="156"/>
                  <a:pt x="633" y="198"/>
                  <a:pt x="633" y="198"/>
                </a:cubicBezTo>
                <a:cubicBezTo>
                  <a:pt x="612" y="283"/>
                  <a:pt x="555" y="255"/>
                  <a:pt x="462" y="261"/>
                </a:cubicBezTo>
                <a:cubicBezTo>
                  <a:pt x="418" y="305"/>
                  <a:pt x="435" y="291"/>
                  <a:pt x="363" y="342"/>
                </a:cubicBezTo>
                <a:cubicBezTo>
                  <a:pt x="345" y="355"/>
                  <a:pt x="327" y="366"/>
                  <a:pt x="309" y="378"/>
                </a:cubicBezTo>
                <a:cubicBezTo>
                  <a:pt x="300" y="384"/>
                  <a:pt x="282" y="396"/>
                  <a:pt x="282" y="396"/>
                </a:cubicBezTo>
                <a:cubicBezTo>
                  <a:pt x="261" y="428"/>
                  <a:pt x="252" y="440"/>
                  <a:pt x="264" y="477"/>
                </a:cubicBezTo>
                <a:cubicBezTo>
                  <a:pt x="261" y="501"/>
                  <a:pt x="270" y="530"/>
                  <a:pt x="255" y="549"/>
                </a:cubicBezTo>
                <a:cubicBezTo>
                  <a:pt x="237" y="570"/>
                  <a:pt x="157" y="580"/>
                  <a:pt x="129" y="585"/>
                </a:cubicBezTo>
                <a:cubicBezTo>
                  <a:pt x="120" y="591"/>
                  <a:pt x="109" y="595"/>
                  <a:pt x="102" y="603"/>
                </a:cubicBezTo>
                <a:cubicBezTo>
                  <a:pt x="88" y="619"/>
                  <a:pt x="66" y="657"/>
                  <a:pt x="66" y="657"/>
                </a:cubicBezTo>
                <a:cubicBezTo>
                  <a:pt x="46" y="778"/>
                  <a:pt x="74" y="739"/>
                  <a:pt x="21" y="792"/>
                </a:cubicBezTo>
                <a:cubicBezTo>
                  <a:pt x="13" y="851"/>
                  <a:pt x="0" y="868"/>
                  <a:pt x="48" y="900"/>
                </a:cubicBezTo>
                <a:cubicBezTo>
                  <a:pt x="53" y="918"/>
                  <a:pt x="62" y="972"/>
                  <a:pt x="84" y="990"/>
                </a:cubicBezTo>
                <a:cubicBezTo>
                  <a:pt x="91" y="996"/>
                  <a:pt x="103" y="995"/>
                  <a:pt x="111" y="999"/>
                </a:cubicBezTo>
                <a:cubicBezTo>
                  <a:pt x="168" y="1028"/>
                  <a:pt x="224" y="1051"/>
                  <a:pt x="282" y="1080"/>
                </a:cubicBezTo>
                <a:cubicBezTo>
                  <a:pt x="318" y="1098"/>
                  <a:pt x="390" y="1134"/>
                  <a:pt x="390" y="1134"/>
                </a:cubicBezTo>
                <a:cubicBezTo>
                  <a:pt x="470" y="1107"/>
                  <a:pt x="535" y="1132"/>
                  <a:pt x="615" y="1152"/>
                </a:cubicBezTo>
                <a:cubicBezTo>
                  <a:pt x="633" y="1188"/>
                  <a:pt x="651" y="1224"/>
                  <a:pt x="669" y="1260"/>
                </a:cubicBezTo>
                <a:cubicBezTo>
                  <a:pt x="677" y="1276"/>
                  <a:pt x="705" y="1265"/>
                  <a:pt x="723" y="1269"/>
                </a:cubicBezTo>
                <a:cubicBezTo>
                  <a:pt x="801" y="1289"/>
                  <a:pt x="877" y="1301"/>
                  <a:pt x="957" y="1314"/>
                </a:cubicBezTo>
                <a:cubicBezTo>
                  <a:pt x="987" y="1319"/>
                  <a:pt x="1017" y="1324"/>
                  <a:pt x="1047" y="1332"/>
                </a:cubicBezTo>
                <a:cubicBezTo>
                  <a:pt x="1084" y="1342"/>
                  <a:pt x="1118" y="1361"/>
                  <a:pt x="1155" y="1368"/>
                </a:cubicBezTo>
                <a:cubicBezTo>
                  <a:pt x="1331" y="1403"/>
                  <a:pt x="1507" y="1429"/>
                  <a:pt x="1686" y="1449"/>
                </a:cubicBezTo>
                <a:cubicBezTo>
                  <a:pt x="1695" y="1440"/>
                  <a:pt x="1701" y="1419"/>
                  <a:pt x="1713" y="1422"/>
                </a:cubicBezTo>
                <a:cubicBezTo>
                  <a:pt x="1725" y="1425"/>
                  <a:pt x="1719" y="1446"/>
                  <a:pt x="1722" y="1458"/>
                </a:cubicBezTo>
                <a:cubicBezTo>
                  <a:pt x="1728" y="1488"/>
                  <a:pt x="1724" y="1522"/>
                  <a:pt x="1740" y="1548"/>
                </a:cubicBezTo>
                <a:cubicBezTo>
                  <a:pt x="1756" y="1573"/>
                  <a:pt x="1792" y="1580"/>
                  <a:pt x="1812" y="1602"/>
                </a:cubicBezTo>
                <a:cubicBezTo>
                  <a:pt x="1841" y="1634"/>
                  <a:pt x="1860" y="1674"/>
                  <a:pt x="1884" y="1710"/>
                </a:cubicBezTo>
                <a:cubicBezTo>
                  <a:pt x="1894" y="1758"/>
                  <a:pt x="1899" y="1842"/>
                  <a:pt x="1938" y="1881"/>
                </a:cubicBezTo>
                <a:cubicBezTo>
                  <a:pt x="1974" y="1917"/>
                  <a:pt x="2041" y="1911"/>
                  <a:pt x="2082" y="1917"/>
                </a:cubicBezTo>
                <a:cubicBezTo>
                  <a:pt x="2212" y="1936"/>
                  <a:pt x="2220" y="1928"/>
                  <a:pt x="2406" y="1935"/>
                </a:cubicBezTo>
                <a:cubicBezTo>
                  <a:pt x="2418" y="1938"/>
                  <a:pt x="2430" y="1946"/>
                  <a:pt x="2442" y="1944"/>
                </a:cubicBezTo>
                <a:cubicBezTo>
                  <a:pt x="2494" y="1938"/>
                  <a:pt x="2490" y="1880"/>
                  <a:pt x="2514" y="1845"/>
                </a:cubicBezTo>
                <a:cubicBezTo>
                  <a:pt x="2531" y="1779"/>
                  <a:pt x="2545" y="1719"/>
                  <a:pt x="2586" y="1665"/>
                </a:cubicBezTo>
                <a:cubicBezTo>
                  <a:pt x="2614" y="1582"/>
                  <a:pt x="2626" y="1490"/>
                  <a:pt x="2640" y="1404"/>
                </a:cubicBezTo>
                <a:cubicBezTo>
                  <a:pt x="2650" y="1115"/>
                  <a:pt x="2654" y="1213"/>
                  <a:pt x="2640" y="954"/>
                </a:cubicBezTo>
                <a:cubicBezTo>
                  <a:pt x="2634" y="842"/>
                  <a:pt x="2664" y="773"/>
                  <a:pt x="2559" y="738"/>
                </a:cubicBezTo>
                <a:cubicBezTo>
                  <a:pt x="2525" y="636"/>
                  <a:pt x="2554" y="697"/>
                  <a:pt x="2433" y="576"/>
                </a:cubicBezTo>
                <a:cubicBezTo>
                  <a:pt x="2404" y="547"/>
                  <a:pt x="2379" y="507"/>
                  <a:pt x="2343" y="486"/>
                </a:cubicBezTo>
                <a:cubicBezTo>
                  <a:pt x="2228" y="417"/>
                  <a:pt x="2124" y="403"/>
                  <a:pt x="1992" y="387"/>
                </a:cubicBezTo>
                <a:cubicBezTo>
                  <a:pt x="1934" y="368"/>
                  <a:pt x="1780" y="350"/>
                  <a:pt x="1731" y="315"/>
                </a:cubicBezTo>
                <a:cubicBezTo>
                  <a:pt x="1704" y="296"/>
                  <a:pt x="1685" y="259"/>
                  <a:pt x="1668" y="234"/>
                </a:cubicBezTo>
                <a:cubicBezTo>
                  <a:pt x="1649" y="206"/>
                  <a:pt x="1671" y="204"/>
                  <a:pt x="1641" y="180"/>
                </a:cubicBezTo>
                <a:cubicBezTo>
                  <a:pt x="1625" y="167"/>
                  <a:pt x="1604" y="164"/>
                  <a:pt x="1587" y="153"/>
                </a:cubicBezTo>
                <a:cubicBezTo>
                  <a:pt x="1581" y="144"/>
                  <a:pt x="1578" y="132"/>
                  <a:pt x="1569" y="126"/>
                </a:cubicBezTo>
                <a:cubicBezTo>
                  <a:pt x="1520" y="96"/>
                  <a:pt x="1417" y="81"/>
                  <a:pt x="1362" y="81"/>
                </a:cubicBez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6" name="Freeform 18" descr="Nagy rács"/>
          <p:cNvSpPr>
            <a:spLocks/>
          </p:cNvSpPr>
          <p:nvPr/>
        </p:nvSpPr>
        <p:spPr bwMode="auto">
          <a:xfrm>
            <a:off x="7924802" y="5410226"/>
            <a:ext cx="684213" cy="796925"/>
          </a:xfrm>
          <a:custGeom>
            <a:avLst/>
            <a:gdLst>
              <a:gd name="T0" fmla="*/ 665 w 888"/>
              <a:gd name="T1" fmla="*/ 76 h 796"/>
              <a:gd name="T2" fmla="*/ 575 w 888"/>
              <a:gd name="T3" fmla="*/ 4 h 796"/>
              <a:gd name="T4" fmla="*/ 404 w 888"/>
              <a:gd name="T5" fmla="*/ 22 h 796"/>
              <a:gd name="T6" fmla="*/ 323 w 888"/>
              <a:gd name="T7" fmla="*/ 67 h 796"/>
              <a:gd name="T8" fmla="*/ 170 w 888"/>
              <a:gd name="T9" fmla="*/ 202 h 796"/>
              <a:gd name="T10" fmla="*/ 17 w 888"/>
              <a:gd name="T11" fmla="*/ 229 h 796"/>
              <a:gd name="T12" fmla="*/ 125 w 888"/>
              <a:gd name="T13" fmla="*/ 463 h 796"/>
              <a:gd name="T14" fmla="*/ 161 w 888"/>
              <a:gd name="T15" fmla="*/ 643 h 796"/>
              <a:gd name="T16" fmla="*/ 224 w 888"/>
              <a:gd name="T17" fmla="*/ 706 h 796"/>
              <a:gd name="T18" fmla="*/ 512 w 888"/>
              <a:gd name="T19" fmla="*/ 760 h 796"/>
              <a:gd name="T20" fmla="*/ 773 w 888"/>
              <a:gd name="T21" fmla="*/ 796 h 796"/>
              <a:gd name="T22" fmla="*/ 854 w 888"/>
              <a:gd name="T23" fmla="*/ 571 h 796"/>
              <a:gd name="T24" fmla="*/ 854 w 888"/>
              <a:gd name="T25" fmla="*/ 409 h 796"/>
              <a:gd name="T26" fmla="*/ 818 w 888"/>
              <a:gd name="T27" fmla="*/ 355 h 796"/>
              <a:gd name="T28" fmla="*/ 800 w 888"/>
              <a:gd name="T29" fmla="*/ 328 h 796"/>
              <a:gd name="T30" fmla="*/ 701 w 888"/>
              <a:gd name="T31" fmla="*/ 112 h 796"/>
              <a:gd name="T32" fmla="*/ 656 w 888"/>
              <a:gd name="T33" fmla="*/ 76 h 796"/>
              <a:gd name="T34" fmla="*/ 665 w 888"/>
              <a:gd name="T35" fmla="*/ 76 h 7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88"/>
              <a:gd name="T55" fmla="*/ 0 h 796"/>
              <a:gd name="T56" fmla="*/ 888 w 888"/>
              <a:gd name="T57" fmla="*/ 796 h 7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88" h="796">
                <a:moveTo>
                  <a:pt x="665" y="76"/>
                </a:moveTo>
                <a:cubicBezTo>
                  <a:pt x="650" y="32"/>
                  <a:pt x="615" y="17"/>
                  <a:pt x="575" y="4"/>
                </a:cubicBezTo>
                <a:cubicBezTo>
                  <a:pt x="482" y="27"/>
                  <a:pt x="598" y="0"/>
                  <a:pt x="404" y="22"/>
                </a:cubicBezTo>
                <a:cubicBezTo>
                  <a:pt x="373" y="25"/>
                  <a:pt x="323" y="67"/>
                  <a:pt x="323" y="67"/>
                </a:cubicBezTo>
                <a:cubicBezTo>
                  <a:pt x="293" y="112"/>
                  <a:pt x="199" y="186"/>
                  <a:pt x="170" y="202"/>
                </a:cubicBezTo>
                <a:cubicBezTo>
                  <a:pt x="145" y="216"/>
                  <a:pt x="55" y="216"/>
                  <a:pt x="17" y="229"/>
                </a:cubicBezTo>
                <a:cubicBezTo>
                  <a:pt x="0" y="345"/>
                  <a:pt x="34" y="395"/>
                  <a:pt x="125" y="463"/>
                </a:cubicBezTo>
                <a:cubicBezTo>
                  <a:pt x="158" y="529"/>
                  <a:pt x="150" y="563"/>
                  <a:pt x="161" y="643"/>
                </a:cubicBezTo>
                <a:cubicBezTo>
                  <a:pt x="165" y="672"/>
                  <a:pt x="224" y="706"/>
                  <a:pt x="224" y="706"/>
                </a:cubicBezTo>
                <a:cubicBezTo>
                  <a:pt x="278" y="787"/>
                  <a:pt x="450" y="757"/>
                  <a:pt x="512" y="760"/>
                </a:cubicBezTo>
                <a:cubicBezTo>
                  <a:pt x="622" y="791"/>
                  <a:pt x="628" y="788"/>
                  <a:pt x="773" y="796"/>
                </a:cubicBezTo>
                <a:cubicBezTo>
                  <a:pt x="888" y="767"/>
                  <a:pt x="782" y="666"/>
                  <a:pt x="854" y="571"/>
                </a:cubicBezTo>
                <a:cubicBezTo>
                  <a:pt x="874" y="510"/>
                  <a:pt x="878" y="510"/>
                  <a:pt x="854" y="409"/>
                </a:cubicBezTo>
                <a:cubicBezTo>
                  <a:pt x="849" y="388"/>
                  <a:pt x="830" y="373"/>
                  <a:pt x="818" y="355"/>
                </a:cubicBezTo>
                <a:cubicBezTo>
                  <a:pt x="812" y="346"/>
                  <a:pt x="800" y="328"/>
                  <a:pt x="800" y="328"/>
                </a:cubicBezTo>
                <a:cubicBezTo>
                  <a:pt x="787" y="250"/>
                  <a:pt x="770" y="158"/>
                  <a:pt x="701" y="112"/>
                </a:cubicBezTo>
                <a:cubicBezTo>
                  <a:pt x="671" y="66"/>
                  <a:pt x="699" y="98"/>
                  <a:pt x="656" y="76"/>
                </a:cubicBezTo>
                <a:cubicBezTo>
                  <a:pt x="653" y="75"/>
                  <a:pt x="662" y="76"/>
                  <a:pt x="665" y="76"/>
                </a:cubicBezTo>
                <a:close/>
              </a:path>
            </a:pathLst>
          </a:custGeom>
          <a:pattFill prst="lgGrid">
            <a:fgClr>
              <a:srgbClr val="5E4464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7" name="Oval 19"/>
          <p:cNvSpPr>
            <a:spLocks noChangeArrowheads="1"/>
          </p:cNvSpPr>
          <p:nvPr/>
        </p:nvSpPr>
        <p:spPr bwMode="auto">
          <a:xfrm>
            <a:off x="6858000" y="4572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8" name="Oval 20" descr="Vastag átlós felfelé"/>
          <p:cNvSpPr>
            <a:spLocks noChangeArrowheads="1"/>
          </p:cNvSpPr>
          <p:nvPr/>
        </p:nvSpPr>
        <p:spPr bwMode="auto">
          <a:xfrm>
            <a:off x="7240588" y="4800600"/>
            <a:ext cx="838200" cy="609600"/>
          </a:xfrm>
          <a:prstGeom prst="ellipse">
            <a:avLst/>
          </a:prstGeom>
          <a:pattFill prst="wdUpDiag">
            <a:fgClr>
              <a:srgbClr val="0000FF"/>
            </a:fgClr>
            <a:bgClr>
              <a:srgbClr val="FFFFFF"/>
            </a:bgClr>
          </a:patt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52629" name="Oval 21"/>
          <p:cNvSpPr>
            <a:spLocks noChangeArrowheads="1"/>
          </p:cNvSpPr>
          <p:nvPr/>
        </p:nvSpPr>
        <p:spPr bwMode="auto">
          <a:xfrm>
            <a:off x="7239000" y="4038600"/>
            <a:ext cx="457200" cy="609600"/>
          </a:xfrm>
          <a:prstGeom prst="ellipse">
            <a:avLst/>
          </a:prstGeom>
          <a:solidFill>
            <a:srgbClr val="A8A8A8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1518" name="Text Box 22"/>
          <p:cNvSpPr txBox="1">
            <a:spLocks noChangeArrowheads="1"/>
          </p:cNvSpPr>
          <p:nvPr/>
        </p:nvSpPr>
        <p:spPr bwMode="auto">
          <a:xfrm>
            <a:off x="5486401" y="76225"/>
            <a:ext cx="19753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2400">
                <a:solidFill>
                  <a:srgbClr val="FFFFFF"/>
                </a:solidFill>
                <a:latin typeface="Times New Roman" pitchFamily="18" charset="0"/>
                <a:cs typeface="+mn-cs"/>
              </a:rPr>
              <a:t>ANTIGÉNEK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05400" y="4038600"/>
            <a:ext cx="1143000" cy="838200"/>
            <a:chOff x="3216" y="2544"/>
            <a:chExt cx="720" cy="528"/>
          </a:xfrm>
        </p:grpSpPr>
        <p:sp>
          <p:nvSpPr>
            <p:cNvPr id="21541" name="AutoShape 24"/>
            <p:cNvSpPr>
              <a:spLocks noChangeArrowheads="1"/>
            </p:cNvSpPr>
            <p:nvPr/>
          </p:nvSpPr>
          <p:spPr bwMode="auto">
            <a:xfrm>
              <a:off x="3216" y="2544"/>
              <a:ext cx="432" cy="240"/>
            </a:xfrm>
            <a:prstGeom prst="leftArrow">
              <a:avLst>
                <a:gd name="adj1" fmla="val 50000"/>
                <a:gd name="adj2" fmla="val 45000"/>
              </a:avLst>
            </a:prstGeom>
            <a:solidFill>
              <a:srgbClr val="A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2" name="AutoShape 25"/>
            <p:cNvSpPr>
              <a:spLocks noChangeArrowheads="1"/>
            </p:cNvSpPr>
            <p:nvPr/>
          </p:nvSpPr>
          <p:spPr bwMode="auto">
            <a:xfrm>
              <a:off x="3312" y="2640"/>
              <a:ext cx="432" cy="240"/>
            </a:xfrm>
            <a:prstGeom prst="leftArrow">
              <a:avLst>
                <a:gd name="adj1" fmla="val 50000"/>
                <a:gd name="adj2" fmla="val 45000"/>
              </a:avLst>
            </a:prstGeom>
            <a:solidFill>
              <a:srgbClr val="A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3" name="AutoShape 26"/>
            <p:cNvSpPr>
              <a:spLocks noChangeArrowheads="1"/>
            </p:cNvSpPr>
            <p:nvPr/>
          </p:nvSpPr>
          <p:spPr bwMode="auto">
            <a:xfrm>
              <a:off x="3408" y="2736"/>
              <a:ext cx="432" cy="240"/>
            </a:xfrm>
            <a:prstGeom prst="leftArrow">
              <a:avLst>
                <a:gd name="adj1" fmla="val 50000"/>
                <a:gd name="adj2" fmla="val 45000"/>
              </a:avLst>
            </a:prstGeom>
            <a:solidFill>
              <a:srgbClr val="A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4" name="AutoShape 27"/>
            <p:cNvSpPr>
              <a:spLocks noChangeArrowheads="1"/>
            </p:cNvSpPr>
            <p:nvPr/>
          </p:nvSpPr>
          <p:spPr bwMode="auto">
            <a:xfrm>
              <a:off x="3504" y="2832"/>
              <a:ext cx="432" cy="240"/>
            </a:xfrm>
            <a:prstGeom prst="leftArrow">
              <a:avLst>
                <a:gd name="adj1" fmla="val 50000"/>
                <a:gd name="adj2" fmla="val 45000"/>
              </a:avLst>
            </a:prstGeom>
            <a:solidFill>
              <a:srgbClr val="A8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52403" y="2819400"/>
            <a:ext cx="3065464" cy="2971800"/>
            <a:chOff x="144" y="1968"/>
            <a:chExt cx="1931" cy="1872"/>
          </a:xfrm>
        </p:grpSpPr>
        <p:sp>
          <p:nvSpPr>
            <p:cNvPr id="21537" name="Text Box 29"/>
            <p:cNvSpPr txBox="1">
              <a:spLocks noChangeArrowheads="1"/>
            </p:cNvSpPr>
            <p:nvPr/>
          </p:nvSpPr>
          <p:spPr bwMode="auto">
            <a:xfrm>
              <a:off x="144" y="1968"/>
              <a:ext cx="193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T lymphocyta—</a:t>
              </a:r>
              <a:endParaRPr lang="hu-HU" sz="2400" b="1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  <a:p>
              <a:pPr eaLnBrk="0" hangingPunct="0">
                <a:defRPr/>
              </a:pP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a feldolgozott antigén</a:t>
              </a:r>
            </a:p>
            <a:p>
              <a:pPr eaLnBrk="0" hangingPunct="0">
                <a:defRPr/>
              </a:pP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(peptidek) felismerése</a:t>
              </a:r>
            </a:p>
            <a:p>
              <a:pPr eaLnBrk="0" hangingPunct="0">
                <a:defRPr/>
              </a:pPr>
              <a:r>
                <a:rPr lang="hu-HU" sz="2400" b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MHC-val együtt</a:t>
              </a:r>
            </a:p>
          </p:txBody>
        </p:sp>
        <p:sp>
          <p:nvSpPr>
            <p:cNvPr id="21538" name="Oval 30"/>
            <p:cNvSpPr>
              <a:spLocks noChangeArrowheads="1"/>
            </p:cNvSpPr>
            <p:nvPr/>
          </p:nvSpPr>
          <p:spPr bwMode="auto">
            <a:xfrm>
              <a:off x="912" y="3168"/>
              <a:ext cx="672" cy="672"/>
            </a:xfrm>
            <a:prstGeom prst="ellipse">
              <a:avLst/>
            </a:prstGeom>
            <a:solidFill>
              <a:srgbClr val="00A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39" name="Line 31"/>
            <p:cNvSpPr>
              <a:spLocks noChangeShapeType="1"/>
            </p:cNvSpPr>
            <p:nvPr/>
          </p:nvSpPr>
          <p:spPr bwMode="auto">
            <a:xfrm flipV="1">
              <a:off x="1392" y="3120"/>
              <a:ext cx="336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40" name="Line 32"/>
            <p:cNvSpPr>
              <a:spLocks noChangeShapeType="1"/>
            </p:cNvSpPr>
            <p:nvPr/>
          </p:nvSpPr>
          <p:spPr bwMode="auto">
            <a:xfrm flipV="1">
              <a:off x="1440" y="3168"/>
              <a:ext cx="336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19400" y="3810026"/>
            <a:ext cx="2133600" cy="2519363"/>
            <a:chOff x="1776" y="2400"/>
            <a:chExt cx="1344" cy="1587"/>
          </a:xfrm>
        </p:grpSpPr>
        <p:grpSp>
          <p:nvGrpSpPr>
            <p:cNvPr id="54291" name="Group 34"/>
            <p:cNvGrpSpPr>
              <a:grpSpLocks/>
            </p:cNvGrpSpPr>
            <p:nvPr/>
          </p:nvGrpSpPr>
          <p:grpSpPr bwMode="auto">
            <a:xfrm>
              <a:off x="2016" y="2400"/>
              <a:ext cx="1104" cy="1587"/>
              <a:chOff x="2016" y="2400"/>
              <a:chExt cx="1104" cy="1587"/>
            </a:xfrm>
          </p:grpSpPr>
          <p:sp>
            <p:nvSpPr>
              <p:cNvPr id="21535" name="Oval 35"/>
              <p:cNvSpPr>
                <a:spLocks noChangeArrowheads="1"/>
              </p:cNvSpPr>
              <p:nvPr/>
            </p:nvSpPr>
            <p:spPr bwMode="auto">
              <a:xfrm>
                <a:off x="2016" y="2400"/>
                <a:ext cx="1104" cy="115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3600" b="1">
                  <a:solidFill>
                    <a:srgbClr val="000054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1536" name="Text Box 36"/>
              <p:cNvSpPr txBox="1">
                <a:spLocks noChangeArrowheads="1"/>
              </p:cNvSpPr>
              <p:nvPr/>
            </p:nvSpPr>
            <p:spPr bwMode="auto">
              <a:xfrm>
                <a:off x="2352" y="3696"/>
                <a:ext cx="502" cy="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hu-HU" sz="2400">
                    <a:solidFill>
                      <a:srgbClr val="FFFFFF"/>
                    </a:solidFill>
                    <a:latin typeface="Times New Roman" pitchFamily="18" charset="0"/>
                    <a:cs typeface="+mn-cs"/>
                  </a:rPr>
                  <a:t>APC</a:t>
                </a:r>
              </a:p>
            </p:txBody>
          </p:sp>
        </p:grpSp>
        <p:grpSp>
          <p:nvGrpSpPr>
            <p:cNvPr id="54292" name="Group 37"/>
            <p:cNvGrpSpPr>
              <a:grpSpLocks/>
            </p:cNvGrpSpPr>
            <p:nvPr/>
          </p:nvGrpSpPr>
          <p:grpSpPr bwMode="auto">
            <a:xfrm>
              <a:off x="1776" y="2736"/>
              <a:ext cx="1197" cy="693"/>
              <a:chOff x="1776" y="2736"/>
              <a:chExt cx="1197" cy="693"/>
            </a:xfrm>
          </p:grpSpPr>
          <p:sp>
            <p:nvSpPr>
              <p:cNvPr id="21525" name="Freeform 38"/>
              <p:cNvSpPr>
                <a:spLocks/>
              </p:cNvSpPr>
              <p:nvPr/>
            </p:nvSpPr>
            <p:spPr bwMode="auto">
              <a:xfrm>
                <a:off x="2640" y="3360"/>
                <a:ext cx="189" cy="51"/>
              </a:xfrm>
              <a:custGeom>
                <a:avLst/>
                <a:gdLst>
                  <a:gd name="T0" fmla="*/ 189 w 189"/>
                  <a:gd name="T1" fmla="*/ 0 h 51"/>
                  <a:gd name="T2" fmla="*/ 54 w 189"/>
                  <a:gd name="T3" fmla="*/ 45 h 51"/>
                  <a:gd name="T4" fmla="*/ 0 w 189"/>
                  <a:gd name="T5" fmla="*/ 18 h 5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1"/>
                  <a:gd name="T11" fmla="*/ 189 w 189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1">
                    <a:moveTo>
                      <a:pt x="189" y="0"/>
                    </a:moveTo>
                    <a:cubicBezTo>
                      <a:pt x="112" y="51"/>
                      <a:pt x="157" y="34"/>
                      <a:pt x="54" y="45"/>
                    </a:cubicBezTo>
                    <a:cubicBezTo>
                      <a:pt x="2" y="35"/>
                      <a:pt x="16" y="50"/>
                      <a:pt x="0" y="18"/>
                    </a:cubicBezTo>
                  </a:path>
                </a:pathLst>
              </a:custGeom>
              <a:noFill/>
              <a:ln w="38100">
                <a:solidFill>
                  <a:srgbClr val="A8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26" name="Freeform 39"/>
              <p:cNvSpPr>
                <a:spLocks/>
              </p:cNvSpPr>
              <p:nvPr/>
            </p:nvSpPr>
            <p:spPr bwMode="auto">
              <a:xfrm>
                <a:off x="2448" y="2736"/>
                <a:ext cx="216" cy="117"/>
              </a:xfrm>
              <a:custGeom>
                <a:avLst/>
                <a:gdLst>
                  <a:gd name="T0" fmla="*/ 216 w 216"/>
                  <a:gd name="T1" fmla="*/ 0 h 117"/>
                  <a:gd name="T2" fmla="*/ 108 w 216"/>
                  <a:gd name="T3" fmla="*/ 9 h 117"/>
                  <a:gd name="T4" fmla="*/ 81 w 216"/>
                  <a:gd name="T5" fmla="*/ 18 h 117"/>
                  <a:gd name="T6" fmla="*/ 18 w 216"/>
                  <a:gd name="T7" fmla="*/ 90 h 117"/>
                  <a:gd name="T8" fmla="*/ 0 w 216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17"/>
                  <a:gd name="T17" fmla="*/ 216 w 2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17">
                    <a:moveTo>
                      <a:pt x="216" y="0"/>
                    </a:moveTo>
                    <a:cubicBezTo>
                      <a:pt x="180" y="3"/>
                      <a:pt x="144" y="4"/>
                      <a:pt x="108" y="9"/>
                    </a:cubicBezTo>
                    <a:cubicBezTo>
                      <a:pt x="99" y="10"/>
                      <a:pt x="87" y="11"/>
                      <a:pt x="81" y="18"/>
                    </a:cubicBezTo>
                    <a:cubicBezTo>
                      <a:pt x="47" y="60"/>
                      <a:pt x="97" y="70"/>
                      <a:pt x="18" y="90"/>
                    </a:cubicBezTo>
                    <a:cubicBezTo>
                      <a:pt x="12" y="99"/>
                      <a:pt x="0" y="117"/>
                      <a:pt x="0" y="117"/>
                    </a:cubicBezTo>
                  </a:path>
                </a:pathLst>
              </a:custGeom>
              <a:noFill/>
              <a:ln w="38100">
                <a:pattFill prst="pct80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27" name="Freeform 40"/>
              <p:cNvSpPr>
                <a:spLocks/>
              </p:cNvSpPr>
              <p:nvPr/>
            </p:nvSpPr>
            <p:spPr bwMode="auto">
              <a:xfrm>
                <a:off x="2592" y="2976"/>
                <a:ext cx="207" cy="138"/>
              </a:xfrm>
              <a:custGeom>
                <a:avLst/>
                <a:gdLst>
                  <a:gd name="T0" fmla="*/ 207 w 207"/>
                  <a:gd name="T1" fmla="*/ 138 h 138"/>
                  <a:gd name="T2" fmla="*/ 135 w 207"/>
                  <a:gd name="T3" fmla="*/ 21 h 138"/>
                  <a:gd name="T4" fmla="*/ 18 w 207"/>
                  <a:gd name="T5" fmla="*/ 30 h 138"/>
                  <a:gd name="T6" fmla="*/ 18 w 207"/>
                  <a:gd name="T7" fmla="*/ 3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38"/>
                  <a:gd name="T14" fmla="*/ 207 w 20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38">
                    <a:moveTo>
                      <a:pt x="207" y="138"/>
                    </a:moveTo>
                    <a:cubicBezTo>
                      <a:pt x="126" y="122"/>
                      <a:pt x="145" y="107"/>
                      <a:pt x="135" y="21"/>
                    </a:cubicBezTo>
                    <a:cubicBezTo>
                      <a:pt x="93" y="27"/>
                      <a:pt x="57" y="43"/>
                      <a:pt x="18" y="30"/>
                    </a:cubicBezTo>
                    <a:cubicBezTo>
                      <a:pt x="8" y="0"/>
                      <a:pt x="0" y="3"/>
                      <a:pt x="18" y="3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28" name="Freeform 41"/>
              <p:cNvSpPr>
                <a:spLocks/>
              </p:cNvSpPr>
              <p:nvPr/>
            </p:nvSpPr>
            <p:spPr bwMode="auto">
              <a:xfrm>
                <a:off x="2544" y="2832"/>
                <a:ext cx="216" cy="117"/>
              </a:xfrm>
              <a:custGeom>
                <a:avLst/>
                <a:gdLst>
                  <a:gd name="T0" fmla="*/ 216 w 216"/>
                  <a:gd name="T1" fmla="*/ 0 h 117"/>
                  <a:gd name="T2" fmla="*/ 108 w 216"/>
                  <a:gd name="T3" fmla="*/ 9 h 117"/>
                  <a:gd name="T4" fmla="*/ 81 w 216"/>
                  <a:gd name="T5" fmla="*/ 18 h 117"/>
                  <a:gd name="T6" fmla="*/ 18 w 216"/>
                  <a:gd name="T7" fmla="*/ 90 h 117"/>
                  <a:gd name="T8" fmla="*/ 0 w 216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17"/>
                  <a:gd name="T17" fmla="*/ 216 w 2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17">
                    <a:moveTo>
                      <a:pt x="216" y="0"/>
                    </a:moveTo>
                    <a:cubicBezTo>
                      <a:pt x="180" y="3"/>
                      <a:pt x="144" y="4"/>
                      <a:pt x="108" y="9"/>
                    </a:cubicBezTo>
                    <a:cubicBezTo>
                      <a:pt x="99" y="10"/>
                      <a:pt x="87" y="11"/>
                      <a:pt x="81" y="18"/>
                    </a:cubicBezTo>
                    <a:cubicBezTo>
                      <a:pt x="47" y="60"/>
                      <a:pt x="97" y="70"/>
                      <a:pt x="18" y="90"/>
                    </a:cubicBezTo>
                    <a:cubicBezTo>
                      <a:pt x="12" y="99"/>
                      <a:pt x="0" y="117"/>
                      <a:pt x="0" y="117"/>
                    </a:cubicBezTo>
                  </a:path>
                </a:pathLst>
              </a:custGeom>
              <a:noFill/>
              <a:ln w="38100">
                <a:pattFill prst="pct80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29" name="Freeform 42"/>
              <p:cNvSpPr>
                <a:spLocks/>
              </p:cNvSpPr>
              <p:nvPr/>
            </p:nvSpPr>
            <p:spPr bwMode="auto">
              <a:xfrm>
                <a:off x="2304" y="3312"/>
                <a:ext cx="216" cy="117"/>
              </a:xfrm>
              <a:custGeom>
                <a:avLst/>
                <a:gdLst>
                  <a:gd name="T0" fmla="*/ 216 w 216"/>
                  <a:gd name="T1" fmla="*/ 0 h 117"/>
                  <a:gd name="T2" fmla="*/ 108 w 216"/>
                  <a:gd name="T3" fmla="*/ 9 h 117"/>
                  <a:gd name="T4" fmla="*/ 81 w 216"/>
                  <a:gd name="T5" fmla="*/ 18 h 117"/>
                  <a:gd name="T6" fmla="*/ 18 w 216"/>
                  <a:gd name="T7" fmla="*/ 90 h 117"/>
                  <a:gd name="T8" fmla="*/ 0 w 216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17"/>
                  <a:gd name="T17" fmla="*/ 216 w 216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17">
                    <a:moveTo>
                      <a:pt x="216" y="0"/>
                    </a:moveTo>
                    <a:cubicBezTo>
                      <a:pt x="180" y="3"/>
                      <a:pt x="144" y="4"/>
                      <a:pt x="108" y="9"/>
                    </a:cubicBezTo>
                    <a:cubicBezTo>
                      <a:pt x="99" y="10"/>
                      <a:pt x="87" y="11"/>
                      <a:pt x="81" y="18"/>
                    </a:cubicBezTo>
                    <a:cubicBezTo>
                      <a:pt x="47" y="60"/>
                      <a:pt x="97" y="70"/>
                      <a:pt x="18" y="90"/>
                    </a:cubicBezTo>
                    <a:cubicBezTo>
                      <a:pt x="12" y="99"/>
                      <a:pt x="0" y="117"/>
                      <a:pt x="0" y="117"/>
                    </a:cubicBezTo>
                  </a:path>
                </a:pathLst>
              </a:custGeom>
              <a:noFill/>
              <a:ln w="38100">
                <a:pattFill prst="pct80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30" name="Freeform 43"/>
              <p:cNvSpPr>
                <a:spLocks/>
              </p:cNvSpPr>
              <p:nvPr/>
            </p:nvSpPr>
            <p:spPr bwMode="auto">
              <a:xfrm>
                <a:off x="2160" y="2976"/>
                <a:ext cx="207" cy="138"/>
              </a:xfrm>
              <a:custGeom>
                <a:avLst/>
                <a:gdLst>
                  <a:gd name="T0" fmla="*/ 207 w 207"/>
                  <a:gd name="T1" fmla="*/ 138 h 138"/>
                  <a:gd name="T2" fmla="*/ 135 w 207"/>
                  <a:gd name="T3" fmla="*/ 21 h 138"/>
                  <a:gd name="T4" fmla="*/ 18 w 207"/>
                  <a:gd name="T5" fmla="*/ 30 h 138"/>
                  <a:gd name="T6" fmla="*/ 18 w 207"/>
                  <a:gd name="T7" fmla="*/ 3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138"/>
                  <a:gd name="T14" fmla="*/ 207 w 20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138">
                    <a:moveTo>
                      <a:pt x="207" y="138"/>
                    </a:moveTo>
                    <a:cubicBezTo>
                      <a:pt x="126" y="122"/>
                      <a:pt x="145" y="107"/>
                      <a:pt x="135" y="21"/>
                    </a:cubicBezTo>
                    <a:cubicBezTo>
                      <a:pt x="93" y="27"/>
                      <a:pt x="57" y="43"/>
                      <a:pt x="18" y="30"/>
                    </a:cubicBezTo>
                    <a:cubicBezTo>
                      <a:pt x="8" y="0"/>
                      <a:pt x="0" y="3"/>
                      <a:pt x="18" y="3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31" name="Freeform 44"/>
              <p:cNvSpPr>
                <a:spLocks/>
              </p:cNvSpPr>
              <p:nvPr/>
            </p:nvSpPr>
            <p:spPr bwMode="auto">
              <a:xfrm>
                <a:off x="2208" y="2784"/>
                <a:ext cx="189" cy="51"/>
              </a:xfrm>
              <a:custGeom>
                <a:avLst/>
                <a:gdLst>
                  <a:gd name="T0" fmla="*/ 189 w 189"/>
                  <a:gd name="T1" fmla="*/ 0 h 51"/>
                  <a:gd name="T2" fmla="*/ 54 w 189"/>
                  <a:gd name="T3" fmla="*/ 45 h 51"/>
                  <a:gd name="T4" fmla="*/ 0 w 189"/>
                  <a:gd name="T5" fmla="*/ 18 h 5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1"/>
                  <a:gd name="T11" fmla="*/ 189 w 189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1">
                    <a:moveTo>
                      <a:pt x="189" y="0"/>
                    </a:moveTo>
                    <a:cubicBezTo>
                      <a:pt x="112" y="51"/>
                      <a:pt x="157" y="34"/>
                      <a:pt x="54" y="45"/>
                    </a:cubicBezTo>
                    <a:cubicBezTo>
                      <a:pt x="2" y="35"/>
                      <a:pt x="16" y="50"/>
                      <a:pt x="0" y="18"/>
                    </a:cubicBezTo>
                  </a:path>
                </a:pathLst>
              </a:custGeom>
              <a:noFill/>
              <a:ln w="38100">
                <a:solidFill>
                  <a:srgbClr val="A8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32" name="Freeform 45"/>
              <p:cNvSpPr>
                <a:spLocks/>
              </p:cNvSpPr>
              <p:nvPr/>
            </p:nvSpPr>
            <p:spPr bwMode="auto">
              <a:xfrm>
                <a:off x="2784" y="2880"/>
                <a:ext cx="189" cy="51"/>
              </a:xfrm>
              <a:custGeom>
                <a:avLst/>
                <a:gdLst>
                  <a:gd name="T0" fmla="*/ 189 w 189"/>
                  <a:gd name="T1" fmla="*/ 0 h 51"/>
                  <a:gd name="T2" fmla="*/ 54 w 189"/>
                  <a:gd name="T3" fmla="*/ 45 h 51"/>
                  <a:gd name="T4" fmla="*/ 0 w 189"/>
                  <a:gd name="T5" fmla="*/ 18 h 5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1"/>
                  <a:gd name="T11" fmla="*/ 189 w 189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1">
                    <a:moveTo>
                      <a:pt x="189" y="0"/>
                    </a:moveTo>
                    <a:cubicBezTo>
                      <a:pt x="112" y="51"/>
                      <a:pt x="157" y="34"/>
                      <a:pt x="54" y="45"/>
                    </a:cubicBezTo>
                    <a:cubicBezTo>
                      <a:pt x="2" y="35"/>
                      <a:pt x="16" y="50"/>
                      <a:pt x="0" y="18"/>
                    </a:cubicBezTo>
                  </a:path>
                </a:pathLst>
              </a:custGeom>
              <a:noFill/>
              <a:ln w="38100">
                <a:solidFill>
                  <a:srgbClr val="A8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33" name="Freeform 46"/>
              <p:cNvSpPr>
                <a:spLocks/>
              </p:cNvSpPr>
              <p:nvPr/>
            </p:nvSpPr>
            <p:spPr bwMode="auto">
              <a:xfrm>
                <a:off x="1863" y="2834"/>
                <a:ext cx="212" cy="206"/>
              </a:xfrm>
              <a:custGeom>
                <a:avLst/>
                <a:gdLst>
                  <a:gd name="T0" fmla="*/ 181 w 212"/>
                  <a:gd name="T1" fmla="*/ 18 h 206"/>
                  <a:gd name="T2" fmla="*/ 23 w 212"/>
                  <a:gd name="T3" fmla="*/ 37 h 206"/>
                  <a:gd name="T4" fmla="*/ 14 w 212"/>
                  <a:gd name="T5" fmla="*/ 65 h 206"/>
                  <a:gd name="T6" fmla="*/ 69 w 212"/>
                  <a:gd name="T7" fmla="*/ 65 h 206"/>
                  <a:gd name="T8" fmla="*/ 172 w 212"/>
                  <a:gd name="T9" fmla="*/ 92 h 206"/>
                  <a:gd name="T10" fmla="*/ 9 w 212"/>
                  <a:gd name="T11" fmla="*/ 142 h 206"/>
                  <a:gd name="T12" fmla="*/ 23 w 212"/>
                  <a:gd name="T13" fmla="*/ 167 h 206"/>
                  <a:gd name="T14" fmla="*/ 60 w 212"/>
                  <a:gd name="T15" fmla="*/ 204 h 206"/>
                  <a:gd name="T16" fmla="*/ 134 w 212"/>
                  <a:gd name="T17" fmla="*/ 185 h 206"/>
                  <a:gd name="T18" fmla="*/ 190 w 212"/>
                  <a:gd name="T19" fmla="*/ 148 h 206"/>
                  <a:gd name="T20" fmla="*/ 162 w 212"/>
                  <a:gd name="T21" fmla="*/ 37 h 206"/>
                  <a:gd name="T22" fmla="*/ 181 w 212"/>
                  <a:gd name="T23" fmla="*/ 18 h 2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206"/>
                  <a:gd name="T38" fmla="*/ 212 w 212"/>
                  <a:gd name="T39" fmla="*/ 206 h 2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206">
                    <a:moveTo>
                      <a:pt x="181" y="18"/>
                    </a:moveTo>
                    <a:cubicBezTo>
                      <a:pt x="126" y="0"/>
                      <a:pt x="71" y="4"/>
                      <a:pt x="23" y="37"/>
                    </a:cubicBezTo>
                    <a:cubicBezTo>
                      <a:pt x="20" y="46"/>
                      <a:pt x="10" y="56"/>
                      <a:pt x="14" y="65"/>
                    </a:cubicBezTo>
                    <a:cubicBezTo>
                      <a:pt x="25" y="86"/>
                      <a:pt x="58" y="69"/>
                      <a:pt x="69" y="65"/>
                    </a:cubicBezTo>
                    <a:cubicBezTo>
                      <a:pt x="108" y="90"/>
                      <a:pt x="124" y="92"/>
                      <a:pt x="172" y="92"/>
                    </a:cubicBezTo>
                    <a:cubicBezTo>
                      <a:pt x="118" y="109"/>
                      <a:pt x="60" y="116"/>
                      <a:pt x="9" y="142"/>
                    </a:cubicBezTo>
                    <a:cubicBezTo>
                      <a:pt x="0" y="146"/>
                      <a:pt x="19" y="158"/>
                      <a:pt x="23" y="167"/>
                    </a:cubicBezTo>
                    <a:cubicBezTo>
                      <a:pt x="40" y="206"/>
                      <a:pt x="18" y="190"/>
                      <a:pt x="60" y="204"/>
                    </a:cubicBezTo>
                    <a:cubicBezTo>
                      <a:pt x="80" y="200"/>
                      <a:pt x="114" y="196"/>
                      <a:pt x="134" y="185"/>
                    </a:cubicBezTo>
                    <a:cubicBezTo>
                      <a:pt x="153" y="174"/>
                      <a:pt x="190" y="148"/>
                      <a:pt x="190" y="148"/>
                    </a:cubicBezTo>
                    <a:cubicBezTo>
                      <a:pt x="203" y="96"/>
                      <a:pt x="212" y="69"/>
                      <a:pt x="162" y="37"/>
                    </a:cubicBezTo>
                    <a:cubicBezTo>
                      <a:pt x="150" y="0"/>
                      <a:pt x="144" y="6"/>
                      <a:pt x="181" y="18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1534" name="Freeform 47"/>
              <p:cNvSpPr>
                <a:spLocks/>
              </p:cNvSpPr>
              <p:nvPr/>
            </p:nvSpPr>
            <p:spPr bwMode="auto">
              <a:xfrm>
                <a:off x="1776" y="2928"/>
                <a:ext cx="141" cy="48"/>
              </a:xfrm>
              <a:custGeom>
                <a:avLst/>
                <a:gdLst>
                  <a:gd name="T0" fmla="*/ 189 w 189"/>
                  <a:gd name="T1" fmla="*/ 0 h 51"/>
                  <a:gd name="T2" fmla="*/ 54 w 189"/>
                  <a:gd name="T3" fmla="*/ 45 h 51"/>
                  <a:gd name="T4" fmla="*/ 0 w 189"/>
                  <a:gd name="T5" fmla="*/ 18 h 5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51"/>
                  <a:gd name="T11" fmla="*/ 189 w 189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51">
                    <a:moveTo>
                      <a:pt x="189" y="0"/>
                    </a:moveTo>
                    <a:cubicBezTo>
                      <a:pt x="112" y="51"/>
                      <a:pt x="157" y="34"/>
                      <a:pt x="54" y="45"/>
                    </a:cubicBezTo>
                    <a:cubicBezTo>
                      <a:pt x="2" y="35"/>
                      <a:pt x="16" y="50"/>
                      <a:pt x="0" y="18"/>
                    </a:cubicBezTo>
                  </a:path>
                </a:pathLst>
              </a:custGeom>
              <a:noFill/>
              <a:ln w="38100">
                <a:solidFill>
                  <a:srgbClr val="A8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452656" name="Text Box 48"/>
          <p:cNvSpPr txBox="1">
            <a:spLocks noChangeArrowheads="1"/>
          </p:cNvSpPr>
          <p:nvPr/>
        </p:nvSpPr>
        <p:spPr bwMode="auto">
          <a:xfrm>
            <a:off x="7680338" y="117500"/>
            <a:ext cx="838491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2400">
                <a:solidFill>
                  <a:srgbClr val="FFFFFF"/>
                </a:solidFill>
                <a:latin typeface="Times New Roman" pitchFamily="18" charset="0"/>
                <a:cs typeface="+mn-cs"/>
              </a:rPr>
              <a:t>~ 10</a:t>
            </a:r>
            <a:r>
              <a:rPr lang="hu-HU" sz="2400" baseline="30000">
                <a:solidFill>
                  <a:srgbClr val="FFFFFF"/>
                </a:solidFill>
                <a:latin typeface="Times New Roman" pitchFamily="18" charset="0"/>
                <a:cs typeface="+mn-cs"/>
              </a:rPr>
              <a:t>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22" grpId="0" animBg="1"/>
      <p:bldP spid="452623" grpId="0" animBg="1"/>
      <p:bldP spid="452624" grpId="0" animBg="1"/>
      <p:bldP spid="452627" grpId="0" animBg="1"/>
      <p:bldP spid="452628" grpId="0" animBg="1"/>
      <p:bldP spid="452629" grpId="0" animBg="1"/>
      <p:bldP spid="4526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218021" y="1849457"/>
            <a:ext cx="6548437" cy="2295525"/>
            <a:chOff x="63" y="1165"/>
            <a:chExt cx="5500" cy="1446"/>
          </a:xfrm>
        </p:grpSpPr>
        <p:sp>
          <p:nvSpPr>
            <p:cNvPr id="49306" name="Rectangle 44"/>
            <p:cNvSpPr>
              <a:spLocks noChangeArrowheads="1"/>
            </p:cNvSpPr>
            <p:nvPr/>
          </p:nvSpPr>
          <p:spPr bwMode="auto">
            <a:xfrm>
              <a:off x="2759" y="2359"/>
              <a:ext cx="155" cy="2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2000" smtClean="0">
                <a:solidFill>
                  <a:srgbClr val="002060"/>
                </a:solidFill>
                <a:ea typeface="ＭＳ Ｐゴシック" charset="0"/>
              </a:endParaRPr>
            </a:p>
          </p:txBody>
        </p:sp>
        <p:sp>
          <p:nvSpPr>
            <p:cNvPr id="49307" name="Rectangle 43"/>
            <p:cNvSpPr>
              <a:spLocks noChangeArrowheads="1"/>
            </p:cNvSpPr>
            <p:nvPr/>
          </p:nvSpPr>
          <p:spPr bwMode="auto">
            <a:xfrm>
              <a:off x="2762" y="1165"/>
              <a:ext cx="155" cy="2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 sz="2000" smtClean="0">
                <a:solidFill>
                  <a:srgbClr val="002060"/>
                </a:solidFill>
                <a:ea typeface="ＭＳ Ｐゴシック" charset="0"/>
              </a:endParaRPr>
            </a:p>
          </p:txBody>
        </p:sp>
        <p:sp>
          <p:nvSpPr>
            <p:cNvPr id="49308" name="Line 2"/>
            <p:cNvSpPr>
              <a:spLocks noChangeShapeType="1"/>
            </p:cNvSpPr>
            <p:nvPr/>
          </p:nvSpPr>
          <p:spPr bwMode="auto">
            <a:xfrm>
              <a:off x="144" y="1745"/>
              <a:ext cx="5419" cy="7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49309" name="Line 3"/>
            <p:cNvSpPr>
              <a:spLocks noChangeShapeType="1"/>
            </p:cNvSpPr>
            <p:nvPr/>
          </p:nvSpPr>
          <p:spPr bwMode="auto">
            <a:xfrm>
              <a:off x="137" y="2022"/>
              <a:ext cx="5426" cy="7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49310" name="Rectangle 13"/>
            <p:cNvSpPr>
              <a:spLocks noChangeArrowheads="1"/>
            </p:cNvSpPr>
            <p:nvPr/>
          </p:nvSpPr>
          <p:spPr bwMode="auto">
            <a:xfrm>
              <a:off x="63" y="1747"/>
              <a:ext cx="182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sz="2400" smtClean="0">
                  <a:solidFill>
                    <a:srgbClr val="002060"/>
                  </a:solidFill>
                  <a:ea typeface="ＭＳ Ｐゴシック" charset="0"/>
                </a:rPr>
                <a:t>ER membrane</a:t>
              </a:r>
            </a:p>
          </p:txBody>
        </p:sp>
        <p:sp>
          <p:nvSpPr>
            <p:cNvPr id="49311" name="Rectangle 14"/>
            <p:cNvSpPr>
              <a:spLocks noChangeArrowheads="1"/>
            </p:cNvSpPr>
            <p:nvPr/>
          </p:nvSpPr>
          <p:spPr bwMode="auto">
            <a:xfrm>
              <a:off x="74" y="1200"/>
              <a:ext cx="166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sz="2400" smtClean="0">
                  <a:solidFill>
                    <a:srgbClr val="002060"/>
                  </a:solidFill>
                  <a:ea typeface="ＭＳ Ｐゴシック" charset="0"/>
                </a:rPr>
                <a:t>Lumen of ER</a:t>
              </a:r>
            </a:p>
          </p:txBody>
        </p:sp>
        <p:sp>
          <p:nvSpPr>
            <p:cNvPr id="49312" name="Rectangle 15"/>
            <p:cNvSpPr>
              <a:spLocks noChangeArrowheads="1"/>
            </p:cNvSpPr>
            <p:nvPr/>
          </p:nvSpPr>
          <p:spPr bwMode="auto">
            <a:xfrm>
              <a:off x="157" y="2307"/>
              <a:ext cx="101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sz="2400" smtClean="0">
                  <a:solidFill>
                    <a:srgbClr val="002060"/>
                  </a:solidFill>
                  <a:ea typeface="ＭＳ Ｐゴシック" charset="0"/>
                </a:rPr>
                <a:t>Cytosol</a:t>
              </a:r>
            </a:p>
          </p:txBody>
        </p:sp>
      </p:grpSp>
      <p:sp>
        <p:nvSpPr>
          <p:cNvPr id="49155" name="Rectangle 21"/>
          <p:cNvSpPr>
            <a:spLocks noChangeArrowheads="1"/>
          </p:cNvSpPr>
          <p:nvPr/>
        </p:nvSpPr>
        <p:spPr bwMode="auto">
          <a:xfrm>
            <a:off x="1121578" y="198457"/>
            <a:ext cx="7165181" cy="9429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2800" b="1" smtClean="0">
                <a:solidFill>
                  <a:prstClr val="white"/>
                </a:solidFill>
                <a:ea typeface="ＭＳ Ｐゴシック" charset="0"/>
              </a:rPr>
              <a:t>Transporters associated with</a:t>
            </a:r>
            <a:r>
              <a:rPr lang="hu-HU" sz="2800" b="1" smtClean="0">
                <a:solidFill>
                  <a:prstClr val="white"/>
                </a:solidFill>
                <a:ea typeface="ＭＳ Ｐゴシック" charset="0"/>
              </a:rPr>
              <a:t> </a:t>
            </a:r>
            <a:r>
              <a:rPr lang="en-GB" sz="2800" b="1" smtClean="0">
                <a:solidFill>
                  <a:prstClr val="white"/>
                </a:solidFill>
                <a:ea typeface="ＭＳ Ｐゴシック" charset="0"/>
              </a:rPr>
              <a:t>antigen processing (TAP1 &amp; 2)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8729" y="6123389"/>
            <a:ext cx="831056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A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transzporter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 </a:t>
            </a:r>
            <a:r>
              <a:rPr lang="hu-HU" sz="1600" b="1" dirty="0" smtClean="0">
                <a:solidFill>
                  <a:srgbClr val="002060"/>
                </a:solidFill>
                <a:ea typeface="ＭＳ Ｐゴシック" charset="0"/>
              </a:rPr>
              <a:t>a rövid, de 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&gt;8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aminosav</a:t>
            </a:r>
            <a:r>
              <a:rPr lang="hu-HU" sz="1600" b="1" dirty="0" smtClean="0">
                <a:solidFill>
                  <a:srgbClr val="002060"/>
                </a:solidFill>
                <a:ea typeface="ＭＳ Ｐゴシック" charset="0"/>
              </a:rPr>
              <a:t> hosszú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,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hidrofób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 C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terminálissal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rendelkező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 </a:t>
            </a:r>
          </a:p>
          <a:p>
            <a:pPr algn="ctr"/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peptideket</a:t>
            </a:r>
            <a:r>
              <a:rPr lang="en-GB" sz="1600" b="1" dirty="0" smtClean="0">
                <a:solidFill>
                  <a:srgbClr val="002060"/>
                </a:solidFill>
                <a:ea typeface="ＭＳ Ｐゴシック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ea typeface="ＭＳ Ｐゴシック" charset="0"/>
              </a:rPr>
              <a:t>preferálja</a:t>
            </a:r>
            <a:endParaRPr lang="en-GB" sz="1600" b="1" dirty="0" smtClean="0">
              <a:solidFill>
                <a:srgbClr val="002060"/>
              </a:solidFill>
              <a:ea typeface="ＭＳ Ｐゴシック" charset="0"/>
            </a:endParaRPr>
          </a:p>
        </p:txBody>
      </p:sp>
      <p:grpSp>
        <p:nvGrpSpPr>
          <p:cNvPr id="3" name="Group 238"/>
          <p:cNvGrpSpPr>
            <a:grpSpLocks/>
          </p:cNvGrpSpPr>
          <p:nvPr/>
        </p:nvGrpSpPr>
        <p:grpSpPr bwMode="auto">
          <a:xfrm>
            <a:off x="3940971" y="2057419"/>
            <a:ext cx="2208610" cy="2397125"/>
            <a:chOff x="1734" y="1103"/>
            <a:chExt cx="2302" cy="1874"/>
          </a:xfrm>
        </p:grpSpPr>
        <p:grpSp>
          <p:nvGrpSpPr>
            <p:cNvPr id="49295" name="Group 239"/>
            <p:cNvGrpSpPr>
              <a:grpSpLocks/>
            </p:cNvGrpSpPr>
            <p:nvPr/>
          </p:nvGrpSpPr>
          <p:grpSpPr bwMode="auto">
            <a:xfrm rot="-1774329">
              <a:off x="1734" y="1249"/>
              <a:ext cx="976" cy="1728"/>
              <a:chOff x="1862" y="1204"/>
              <a:chExt cx="976" cy="1728"/>
            </a:xfrm>
          </p:grpSpPr>
          <p:sp>
            <p:nvSpPr>
              <p:cNvPr id="49303" name="Oval 240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304" name="AutoShape 241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305" name="Rectangle 242"/>
              <p:cNvSpPr>
                <a:spLocks noChangeArrowheads="1"/>
              </p:cNvSpPr>
              <p:nvPr/>
            </p:nvSpPr>
            <p:spPr bwMode="auto">
              <a:xfrm>
                <a:off x="1919" y="2154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96" name="Group 243"/>
            <p:cNvGrpSpPr>
              <a:grpSpLocks/>
            </p:cNvGrpSpPr>
            <p:nvPr/>
          </p:nvGrpSpPr>
          <p:grpSpPr bwMode="auto">
            <a:xfrm rot="1660378">
              <a:off x="3060" y="1208"/>
              <a:ext cx="976" cy="1769"/>
              <a:chOff x="2937" y="1155"/>
              <a:chExt cx="976" cy="1769"/>
            </a:xfrm>
          </p:grpSpPr>
          <p:sp>
            <p:nvSpPr>
              <p:cNvPr id="49300" name="Oval 244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301" name="AutoShape 245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302" name="Rectangle 246"/>
              <p:cNvSpPr>
                <a:spLocks noChangeArrowheads="1"/>
              </p:cNvSpPr>
              <p:nvPr/>
            </p:nvSpPr>
            <p:spPr bwMode="auto">
              <a:xfrm>
                <a:off x="2998" y="2157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97" name="Group 247"/>
            <p:cNvGrpSpPr>
              <a:grpSpLocks/>
            </p:cNvGrpSpPr>
            <p:nvPr/>
          </p:nvGrpSpPr>
          <p:grpSpPr bwMode="auto">
            <a:xfrm>
              <a:off x="2380" y="1103"/>
              <a:ext cx="1006" cy="642"/>
              <a:chOff x="2387" y="1444"/>
              <a:chExt cx="1006" cy="642"/>
            </a:xfrm>
          </p:grpSpPr>
          <p:sp>
            <p:nvSpPr>
              <p:cNvPr id="49298" name="Oval 248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99" name="Rectangle 249"/>
              <p:cNvSpPr>
                <a:spLocks noChangeArrowheads="1"/>
              </p:cNvSpPr>
              <p:nvPr/>
            </p:nvSpPr>
            <p:spPr bwMode="auto">
              <a:xfrm>
                <a:off x="2387" y="1646"/>
                <a:ext cx="100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3931444" y="2073275"/>
            <a:ext cx="2228850" cy="2368550"/>
            <a:chOff x="140" y="2396"/>
            <a:chExt cx="2302" cy="1833"/>
          </a:xfrm>
        </p:grpSpPr>
        <p:grpSp>
          <p:nvGrpSpPr>
            <p:cNvPr id="49284" name="Group 251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292" name="Oval 252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93" name="AutoShape 253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94" name="Rectangle 254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85" name="Group 255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289" name="Oval 256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90" name="AutoShape 257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91" name="Rectangle 258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86" name="Group 259"/>
            <p:cNvGrpSpPr>
              <a:grpSpLocks/>
            </p:cNvGrpSpPr>
            <p:nvPr/>
          </p:nvGrpSpPr>
          <p:grpSpPr bwMode="auto">
            <a:xfrm>
              <a:off x="775" y="3587"/>
              <a:ext cx="997" cy="642"/>
              <a:chOff x="2392" y="1444"/>
              <a:chExt cx="997" cy="642"/>
            </a:xfrm>
          </p:grpSpPr>
          <p:sp>
            <p:nvSpPr>
              <p:cNvPr id="49287" name="Oval 260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88" name="Rectangle 261"/>
              <p:cNvSpPr>
                <a:spLocks noChangeArrowheads="1"/>
              </p:cNvSpPr>
              <p:nvPr/>
            </p:nvSpPr>
            <p:spPr bwMode="auto">
              <a:xfrm>
                <a:off x="2392" y="1646"/>
                <a:ext cx="99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11" name="Group 406"/>
          <p:cNvGrpSpPr>
            <a:grpSpLocks/>
          </p:cNvGrpSpPr>
          <p:nvPr/>
        </p:nvGrpSpPr>
        <p:grpSpPr bwMode="auto">
          <a:xfrm>
            <a:off x="3940971" y="2057419"/>
            <a:ext cx="2208610" cy="2397125"/>
            <a:chOff x="1734" y="1103"/>
            <a:chExt cx="2302" cy="1874"/>
          </a:xfrm>
        </p:grpSpPr>
        <p:grpSp>
          <p:nvGrpSpPr>
            <p:cNvPr id="49273" name="Group 407"/>
            <p:cNvGrpSpPr>
              <a:grpSpLocks/>
            </p:cNvGrpSpPr>
            <p:nvPr/>
          </p:nvGrpSpPr>
          <p:grpSpPr bwMode="auto">
            <a:xfrm rot="-1774329">
              <a:off x="1734" y="1249"/>
              <a:ext cx="976" cy="1728"/>
              <a:chOff x="1862" y="1204"/>
              <a:chExt cx="976" cy="1728"/>
            </a:xfrm>
          </p:grpSpPr>
          <p:sp>
            <p:nvSpPr>
              <p:cNvPr id="49281" name="Oval 408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82" name="AutoShape 409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83" name="Rectangle 410"/>
              <p:cNvSpPr>
                <a:spLocks noChangeArrowheads="1"/>
              </p:cNvSpPr>
              <p:nvPr/>
            </p:nvSpPr>
            <p:spPr bwMode="auto">
              <a:xfrm>
                <a:off x="1919" y="2154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74" name="Group 411"/>
            <p:cNvGrpSpPr>
              <a:grpSpLocks/>
            </p:cNvGrpSpPr>
            <p:nvPr/>
          </p:nvGrpSpPr>
          <p:grpSpPr bwMode="auto">
            <a:xfrm rot="1660378">
              <a:off x="3060" y="1208"/>
              <a:ext cx="976" cy="1769"/>
              <a:chOff x="2937" y="1155"/>
              <a:chExt cx="976" cy="1769"/>
            </a:xfrm>
          </p:grpSpPr>
          <p:sp>
            <p:nvSpPr>
              <p:cNvPr id="49278" name="Oval 412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79" name="AutoShape 413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80" name="Rectangle 414"/>
              <p:cNvSpPr>
                <a:spLocks noChangeArrowheads="1"/>
              </p:cNvSpPr>
              <p:nvPr/>
            </p:nvSpPr>
            <p:spPr bwMode="auto">
              <a:xfrm>
                <a:off x="2998" y="2157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75" name="Group 415"/>
            <p:cNvGrpSpPr>
              <a:grpSpLocks/>
            </p:cNvGrpSpPr>
            <p:nvPr/>
          </p:nvGrpSpPr>
          <p:grpSpPr bwMode="auto">
            <a:xfrm>
              <a:off x="2380" y="1103"/>
              <a:ext cx="1006" cy="642"/>
              <a:chOff x="2387" y="1444"/>
              <a:chExt cx="1006" cy="642"/>
            </a:xfrm>
          </p:grpSpPr>
          <p:sp>
            <p:nvSpPr>
              <p:cNvPr id="49276" name="Oval 416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77" name="Rectangle 417"/>
              <p:cNvSpPr>
                <a:spLocks noChangeArrowheads="1"/>
              </p:cNvSpPr>
              <p:nvPr/>
            </p:nvSpPr>
            <p:spPr bwMode="auto">
              <a:xfrm>
                <a:off x="2387" y="1646"/>
                <a:ext cx="100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15" name="Group 418"/>
          <p:cNvGrpSpPr>
            <a:grpSpLocks/>
          </p:cNvGrpSpPr>
          <p:nvPr/>
        </p:nvGrpSpPr>
        <p:grpSpPr bwMode="auto">
          <a:xfrm>
            <a:off x="3931444" y="2073275"/>
            <a:ext cx="2228850" cy="2368550"/>
            <a:chOff x="140" y="2396"/>
            <a:chExt cx="2302" cy="1833"/>
          </a:xfrm>
        </p:grpSpPr>
        <p:grpSp>
          <p:nvGrpSpPr>
            <p:cNvPr id="49262" name="Group 419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270" name="Oval 420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71" name="AutoShape 421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72" name="Rectangle 422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63" name="Group 423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267" name="Oval 424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68" name="AutoShape 425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69" name="Rectangle 426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64" name="Group 427"/>
            <p:cNvGrpSpPr>
              <a:grpSpLocks/>
            </p:cNvGrpSpPr>
            <p:nvPr/>
          </p:nvGrpSpPr>
          <p:grpSpPr bwMode="auto">
            <a:xfrm>
              <a:off x="775" y="3587"/>
              <a:ext cx="997" cy="642"/>
              <a:chOff x="2392" y="1444"/>
              <a:chExt cx="997" cy="642"/>
            </a:xfrm>
          </p:grpSpPr>
          <p:sp>
            <p:nvSpPr>
              <p:cNvPr id="49265" name="Oval 428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66" name="Rectangle 429"/>
              <p:cNvSpPr>
                <a:spLocks noChangeArrowheads="1"/>
              </p:cNvSpPr>
              <p:nvPr/>
            </p:nvSpPr>
            <p:spPr bwMode="auto">
              <a:xfrm>
                <a:off x="2392" y="1646"/>
                <a:ext cx="99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19" name="Group 430"/>
          <p:cNvGrpSpPr>
            <a:grpSpLocks/>
          </p:cNvGrpSpPr>
          <p:nvPr/>
        </p:nvGrpSpPr>
        <p:grpSpPr bwMode="auto">
          <a:xfrm>
            <a:off x="3940971" y="2057419"/>
            <a:ext cx="2208610" cy="2397125"/>
            <a:chOff x="1734" y="1103"/>
            <a:chExt cx="2302" cy="1874"/>
          </a:xfrm>
        </p:grpSpPr>
        <p:grpSp>
          <p:nvGrpSpPr>
            <p:cNvPr id="49251" name="Group 431"/>
            <p:cNvGrpSpPr>
              <a:grpSpLocks/>
            </p:cNvGrpSpPr>
            <p:nvPr/>
          </p:nvGrpSpPr>
          <p:grpSpPr bwMode="auto">
            <a:xfrm rot="-1774329">
              <a:off x="1734" y="1249"/>
              <a:ext cx="976" cy="1728"/>
              <a:chOff x="1862" y="1204"/>
              <a:chExt cx="976" cy="1728"/>
            </a:xfrm>
          </p:grpSpPr>
          <p:sp>
            <p:nvSpPr>
              <p:cNvPr id="49259" name="Oval 432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60" name="AutoShape 433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61" name="Rectangle 434"/>
              <p:cNvSpPr>
                <a:spLocks noChangeArrowheads="1"/>
              </p:cNvSpPr>
              <p:nvPr/>
            </p:nvSpPr>
            <p:spPr bwMode="auto">
              <a:xfrm>
                <a:off x="1919" y="2154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52" name="Group 435"/>
            <p:cNvGrpSpPr>
              <a:grpSpLocks/>
            </p:cNvGrpSpPr>
            <p:nvPr/>
          </p:nvGrpSpPr>
          <p:grpSpPr bwMode="auto">
            <a:xfrm rot="1660378">
              <a:off x="3060" y="1208"/>
              <a:ext cx="976" cy="1769"/>
              <a:chOff x="2937" y="1155"/>
              <a:chExt cx="976" cy="1769"/>
            </a:xfrm>
          </p:grpSpPr>
          <p:sp>
            <p:nvSpPr>
              <p:cNvPr id="49256" name="Oval 436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57" name="AutoShape 437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58" name="Rectangle 438"/>
              <p:cNvSpPr>
                <a:spLocks noChangeArrowheads="1"/>
              </p:cNvSpPr>
              <p:nvPr/>
            </p:nvSpPr>
            <p:spPr bwMode="auto">
              <a:xfrm>
                <a:off x="2998" y="2157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53" name="Group 439"/>
            <p:cNvGrpSpPr>
              <a:grpSpLocks/>
            </p:cNvGrpSpPr>
            <p:nvPr/>
          </p:nvGrpSpPr>
          <p:grpSpPr bwMode="auto">
            <a:xfrm>
              <a:off x="2380" y="1103"/>
              <a:ext cx="1006" cy="642"/>
              <a:chOff x="2387" y="1444"/>
              <a:chExt cx="1006" cy="642"/>
            </a:xfrm>
          </p:grpSpPr>
          <p:sp>
            <p:nvSpPr>
              <p:cNvPr id="49254" name="Oval 440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55" name="Rectangle 441"/>
              <p:cNvSpPr>
                <a:spLocks noChangeArrowheads="1"/>
              </p:cNvSpPr>
              <p:nvPr/>
            </p:nvSpPr>
            <p:spPr bwMode="auto">
              <a:xfrm>
                <a:off x="2387" y="1646"/>
                <a:ext cx="100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23" name="Group 442"/>
          <p:cNvGrpSpPr>
            <a:grpSpLocks/>
          </p:cNvGrpSpPr>
          <p:nvPr/>
        </p:nvGrpSpPr>
        <p:grpSpPr bwMode="auto">
          <a:xfrm>
            <a:off x="3931444" y="2073275"/>
            <a:ext cx="2228850" cy="2368550"/>
            <a:chOff x="140" y="2396"/>
            <a:chExt cx="2302" cy="1833"/>
          </a:xfrm>
        </p:grpSpPr>
        <p:grpSp>
          <p:nvGrpSpPr>
            <p:cNvPr id="49240" name="Group 443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248" name="Oval 444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49" name="AutoShape 445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50" name="Rectangle 446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41" name="Group 447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245" name="Oval 448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46" name="AutoShape 449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47" name="Rectangle 450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42" name="Group 451"/>
            <p:cNvGrpSpPr>
              <a:grpSpLocks/>
            </p:cNvGrpSpPr>
            <p:nvPr/>
          </p:nvGrpSpPr>
          <p:grpSpPr bwMode="auto">
            <a:xfrm>
              <a:off x="775" y="3587"/>
              <a:ext cx="997" cy="642"/>
              <a:chOff x="2392" y="1444"/>
              <a:chExt cx="997" cy="642"/>
            </a:xfrm>
          </p:grpSpPr>
          <p:sp>
            <p:nvSpPr>
              <p:cNvPr id="49243" name="Oval 452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44" name="Rectangle 453"/>
              <p:cNvSpPr>
                <a:spLocks noChangeArrowheads="1"/>
              </p:cNvSpPr>
              <p:nvPr/>
            </p:nvSpPr>
            <p:spPr bwMode="auto">
              <a:xfrm>
                <a:off x="2392" y="1646"/>
                <a:ext cx="99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27" name="Group 454"/>
          <p:cNvGrpSpPr>
            <a:grpSpLocks/>
          </p:cNvGrpSpPr>
          <p:nvPr/>
        </p:nvGrpSpPr>
        <p:grpSpPr bwMode="auto">
          <a:xfrm>
            <a:off x="3940971" y="2057419"/>
            <a:ext cx="2208610" cy="2397125"/>
            <a:chOff x="1734" y="1103"/>
            <a:chExt cx="2302" cy="1874"/>
          </a:xfrm>
        </p:grpSpPr>
        <p:grpSp>
          <p:nvGrpSpPr>
            <p:cNvPr id="49229" name="Group 455"/>
            <p:cNvGrpSpPr>
              <a:grpSpLocks/>
            </p:cNvGrpSpPr>
            <p:nvPr/>
          </p:nvGrpSpPr>
          <p:grpSpPr bwMode="auto">
            <a:xfrm rot="-1774329">
              <a:off x="1734" y="1249"/>
              <a:ext cx="976" cy="1728"/>
              <a:chOff x="1862" y="1204"/>
              <a:chExt cx="976" cy="1728"/>
            </a:xfrm>
          </p:grpSpPr>
          <p:sp>
            <p:nvSpPr>
              <p:cNvPr id="49237" name="Oval 456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38" name="AutoShape 457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39" name="Rectangle 458"/>
              <p:cNvSpPr>
                <a:spLocks noChangeArrowheads="1"/>
              </p:cNvSpPr>
              <p:nvPr/>
            </p:nvSpPr>
            <p:spPr bwMode="auto">
              <a:xfrm>
                <a:off x="1919" y="2154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30" name="Group 459"/>
            <p:cNvGrpSpPr>
              <a:grpSpLocks/>
            </p:cNvGrpSpPr>
            <p:nvPr/>
          </p:nvGrpSpPr>
          <p:grpSpPr bwMode="auto">
            <a:xfrm rot="1660378">
              <a:off x="3060" y="1208"/>
              <a:ext cx="976" cy="1769"/>
              <a:chOff x="2937" y="1155"/>
              <a:chExt cx="976" cy="1769"/>
            </a:xfrm>
          </p:grpSpPr>
          <p:sp>
            <p:nvSpPr>
              <p:cNvPr id="49234" name="Oval 460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35" name="AutoShape 461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36" name="Rectangle 462"/>
              <p:cNvSpPr>
                <a:spLocks noChangeArrowheads="1"/>
              </p:cNvSpPr>
              <p:nvPr/>
            </p:nvSpPr>
            <p:spPr bwMode="auto">
              <a:xfrm>
                <a:off x="2998" y="2157"/>
                <a:ext cx="85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31" name="Group 463"/>
            <p:cNvGrpSpPr>
              <a:grpSpLocks/>
            </p:cNvGrpSpPr>
            <p:nvPr/>
          </p:nvGrpSpPr>
          <p:grpSpPr bwMode="auto">
            <a:xfrm>
              <a:off x="2380" y="1103"/>
              <a:ext cx="1006" cy="642"/>
              <a:chOff x="2387" y="1444"/>
              <a:chExt cx="1006" cy="642"/>
            </a:xfrm>
          </p:grpSpPr>
          <p:sp>
            <p:nvSpPr>
              <p:cNvPr id="49232" name="Oval 464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33" name="Rectangle 465"/>
              <p:cNvSpPr>
                <a:spLocks noChangeArrowheads="1"/>
              </p:cNvSpPr>
              <p:nvPr/>
            </p:nvSpPr>
            <p:spPr bwMode="auto">
              <a:xfrm>
                <a:off x="2387" y="1646"/>
                <a:ext cx="1006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31" name="Group 466"/>
          <p:cNvGrpSpPr>
            <a:grpSpLocks/>
          </p:cNvGrpSpPr>
          <p:nvPr/>
        </p:nvGrpSpPr>
        <p:grpSpPr bwMode="auto">
          <a:xfrm>
            <a:off x="3931444" y="2073275"/>
            <a:ext cx="2228850" cy="2368550"/>
            <a:chOff x="140" y="2396"/>
            <a:chExt cx="2302" cy="1833"/>
          </a:xfrm>
        </p:grpSpPr>
        <p:grpSp>
          <p:nvGrpSpPr>
            <p:cNvPr id="49218" name="Group 467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226" name="Oval 468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27" name="AutoShape 469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28" name="Rectangle 470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19" name="Group 471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223" name="Oval 472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24" name="AutoShape 473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25" name="Rectangle 474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20" name="Group 475"/>
            <p:cNvGrpSpPr>
              <a:grpSpLocks/>
            </p:cNvGrpSpPr>
            <p:nvPr/>
          </p:nvGrpSpPr>
          <p:grpSpPr bwMode="auto">
            <a:xfrm>
              <a:off x="775" y="3587"/>
              <a:ext cx="997" cy="642"/>
              <a:chOff x="2392" y="1444"/>
              <a:chExt cx="997" cy="642"/>
            </a:xfrm>
          </p:grpSpPr>
          <p:sp>
            <p:nvSpPr>
              <p:cNvPr id="49221" name="Oval 476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22" name="Rectangle 477"/>
              <p:cNvSpPr>
                <a:spLocks noChangeArrowheads="1"/>
              </p:cNvSpPr>
              <p:nvPr/>
            </p:nvSpPr>
            <p:spPr bwMode="auto">
              <a:xfrm>
                <a:off x="2392" y="1646"/>
                <a:ext cx="99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83109" name="Group 478"/>
          <p:cNvGrpSpPr>
            <a:grpSpLocks/>
          </p:cNvGrpSpPr>
          <p:nvPr/>
        </p:nvGrpSpPr>
        <p:grpSpPr bwMode="auto">
          <a:xfrm>
            <a:off x="3940971" y="2057419"/>
            <a:ext cx="2208610" cy="2397125"/>
            <a:chOff x="1734" y="1103"/>
            <a:chExt cx="2302" cy="1874"/>
          </a:xfrm>
        </p:grpSpPr>
        <p:grpSp>
          <p:nvGrpSpPr>
            <p:cNvPr id="49207" name="Group 479"/>
            <p:cNvGrpSpPr>
              <a:grpSpLocks/>
            </p:cNvGrpSpPr>
            <p:nvPr/>
          </p:nvGrpSpPr>
          <p:grpSpPr bwMode="auto">
            <a:xfrm rot="-1774329">
              <a:off x="1734" y="1249"/>
              <a:ext cx="976" cy="1728"/>
              <a:chOff x="1862" y="1204"/>
              <a:chExt cx="976" cy="1728"/>
            </a:xfrm>
          </p:grpSpPr>
          <p:sp>
            <p:nvSpPr>
              <p:cNvPr id="49215" name="Oval 480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16" name="AutoShape 481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 w="12700">
                <a:solidFill>
                  <a:srgbClr val="00020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17" name="Rectangle 482"/>
              <p:cNvSpPr>
                <a:spLocks noChangeArrowheads="1"/>
              </p:cNvSpPr>
              <p:nvPr/>
            </p:nvSpPr>
            <p:spPr bwMode="auto">
              <a:xfrm>
                <a:off x="1919" y="2154"/>
                <a:ext cx="854" cy="287"/>
              </a:xfrm>
              <a:prstGeom prst="rect">
                <a:avLst/>
              </a:prstGeom>
              <a:noFill/>
              <a:ln w="50800">
                <a:solidFill>
                  <a:srgbClr val="00020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208" name="Group 483"/>
            <p:cNvGrpSpPr>
              <a:grpSpLocks/>
            </p:cNvGrpSpPr>
            <p:nvPr/>
          </p:nvGrpSpPr>
          <p:grpSpPr bwMode="auto">
            <a:xfrm rot="1660378">
              <a:off x="3060" y="1208"/>
              <a:ext cx="976" cy="1769"/>
              <a:chOff x="2937" y="1155"/>
              <a:chExt cx="976" cy="1769"/>
            </a:xfrm>
          </p:grpSpPr>
          <p:sp>
            <p:nvSpPr>
              <p:cNvPr id="49212" name="Oval 484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13" name="AutoShape 485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14" name="Rectangle 486"/>
              <p:cNvSpPr>
                <a:spLocks noChangeArrowheads="1"/>
              </p:cNvSpPr>
              <p:nvPr/>
            </p:nvSpPr>
            <p:spPr bwMode="auto">
              <a:xfrm>
                <a:off x="2998" y="2157"/>
                <a:ext cx="854" cy="287"/>
              </a:xfrm>
              <a:prstGeom prst="rect">
                <a:avLst/>
              </a:prstGeom>
              <a:noFill/>
              <a:ln w="50800">
                <a:solidFill>
                  <a:srgbClr val="00020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209" name="Group 487"/>
            <p:cNvGrpSpPr>
              <a:grpSpLocks/>
            </p:cNvGrpSpPr>
            <p:nvPr/>
          </p:nvGrpSpPr>
          <p:grpSpPr bwMode="auto">
            <a:xfrm>
              <a:off x="2380" y="1103"/>
              <a:ext cx="1006" cy="642"/>
              <a:chOff x="2387" y="1444"/>
              <a:chExt cx="1006" cy="642"/>
            </a:xfrm>
          </p:grpSpPr>
          <p:sp>
            <p:nvSpPr>
              <p:cNvPr id="49210" name="Oval 488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11" name="Rectangle 489"/>
              <p:cNvSpPr>
                <a:spLocks noChangeArrowheads="1"/>
              </p:cNvSpPr>
              <p:nvPr/>
            </p:nvSpPr>
            <p:spPr bwMode="auto">
              <a:xfrm>
                <a:off x="2387" y="1646"/>
                <a:ext cx="1006" cy="287"/>
              </a:xfrm>
              <a:prstGeom prst="rect">
                <a:avLst/>
              </a:prstGeom>
              <a:noFill/>
              <a:ln w="50800">
                <a:solidFill>
                  <a:srgbClr val="00020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83113" name="Group 490"/>
          <p:cNvGrpSpPr>
            <a:grpSpLocks/>
          </p:cNvGrpSpPr>
          <p:nvPr/>
        </p:nvGrpSpPr>
        <p:grpSpPr bwMode="auto">
          <a:xfrm>
            <a:off x="3931444" y="2073275"/>
            <a:ext cx="2228850" cy="2368550"/>
            <a:chOff x="140" y="2396"/>
            <a:chExt cx="2302" cy="1833"/>
          </a:xfrm>
        </p:grpSpPr>
        <p:grpSp>
          <p:nvGrpSpPr>
            <p:cNvPr id="49196" name="Group 491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204" name="Oval 492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05" name="AutoShape 493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06" name="Rectangle 494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197" name="Group 495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201" name="Oval 496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02" name="AutoShape 497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03" name="Rectangle 498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198" name="Group 499"/>
            <p:cNvGrpSpPr>
              <a:grpSpLocks/>
            </p:cNvGrpSpPr>
            <p:nvPr/>
          </p:nvGrpSpPr>
          <p:grpSpPr bwMode="auto">
            <a:xfrm>
              <a:off x="775" y="3587"/>
              <a:ext cx="997" cy="642"/>
              <a:chOff x="2392" y="1444"/>
              <a:chExt cx="997" cy="642"/>
            </a:xfrm>
          </p:grpSpPr>
          <p:sp>
            <p:nvSpPr>
              <p:cNvPr id="49199" name="Oval 500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200" name="Rectangle 501"/>
              <p:cNvSpPr>
                <a:spLocks noChangeArrowheads="1"/>
              </p:cNvSpPr>
              <p:nvPr/>
            </p:nvSpPr>
            <p:spPr bwMode="auto">
              <a:xfrm>
                <a:off x="2392" y="1646"/>
                <a:ext cx="99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Peptide</a:t>
                </a:r>
              </a:p>
            </p:txBody>
          </p:sp>
        </p:grpSp>
      </p:grpSp>
      <p:grpSp>
        <p:nvGrpSpPr>
          <p:cNvPr id="83117" name="Group 511"/>
          <p:cNvGrpSpPr>
            <a:grpSpLocks/>
          </p:cNvGrpSpPr>
          <p:nvPr/>
        </p:nvGrpSpPr>
        <p:grpSpPr bwMode="auto">
          <a:xfrm>
            <a:off x="1218019" y="1905019"/>
            <a:ext cx="6548438" cy="2239963"/>
            <a:chOff x="71" y="1200"/>
            <a:chExt cx="5500" cy="1411"/>
          </a:xfrm>
        </p:grpSpPr>
        <p:sp>
          <p:nvSpPr>
            <p:cNvPr id="49188" name="Rectangle 510"/>
            <p:cNvSpPr>
              <a:spLocks noChangeArrowheads="1"/>
            </p:cNvSpPr>
            <p:nvPr/>
          </p:nvSpPr>
          <p:spPr bwMode="auto">
            <a:xfrm>
              <a:off x="144" y="1780"/>
              <a:ext cx="5427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 sz="2000" smtClean="0">
                <a:solidFill>
                  <a:srgbClr val="002060"/>
                </a:solidFill>
                <a:ea typeface="ＭＳ Ｐゴシック" charset="0"/>
              </a:endParaRPr>
            </a:p>
          </p:txBody>
        </p:sp>
        <p:grpSp>
          <p:nvGrpSpPr>
            <p:cNvPr id="49189" name="Group 502"/>
            <p:cNvGrpSpPr>
              <a:grpSpLocks/>
            </p:cNvGrpSpPr>
            <p:nvPr/>
          </p:nvGrpSpPr>
          <p:grpSpPr bwMode="auto">
            <a:xfrm>
              <a:off x="71" y="1200"/>
              <a:ext cx="5500" cy="1411"/>
              <a:chOff x="63" y="1200"/>
              <a:chExt cx="5500" cy="1411"/>
            </a:xfrm>
          </p:grpSpPr>
          <p:sp>
            <p:nvSpPr>
              <p:cNvPr id="49190" name="Rectangle 503"/>
              <p:cNvSpPr>
                <a:spLocks noChangeArrowheads="1"/>
              </p:cNvSpPr>
              <p:nvPr/>
            </p:nvSpPr>
            <p:spPr bwMode="auto">
              <a:xfrm>
                <a:off x="2759" y="2359"/>
                <a:ext cx="155" cy="252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91" name="Line 505"/>
              <p:cNvSpPr>
                <a:spLocks noChangeShapeType="1"/>
              </p:cNvSpPr>
              <p:nvPr/>
            </p:nvSpPr>
            <p:spPr bwMode="auto">
              <a:xfrm>
                <a:off x="144" y="1745"/>
                <a:ext cx="5419" cy="7"/>
              </a:xfrm>
              <a:prstGeom prst="line">
                <a:avLst/>
              </a:prstGeom>
              <a:noFill/>
              <a:ln w="508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49192" name="Line 506"/>
              <p:cNvSpPr>
                <a:spLocks noChangeShapeType="1"/>
              </p:cNvSpPr>
              <p:nvPr/>
            </p:nvSpPr>
            <p:spPr bwMode="auto">
              <a:xfrm>
                <a:off x="137" y="2022"/>
                <a:ext cx="5426" cy="7"/>
              </a:xfrm>
              <a:prstGeom prst="line">
                <a:avLst/>
              </a:prstGeom>
              <a:noFill/>
              <a:ln w="508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prstClr val="black"/>
                  </a:solidFill>
                  <a:ea typeface="ＭＳ Ｐゴシック" charset="0"/>
                </a:endParaRPr>
              </a:p>
            </p:txBody>
          </p:sp>
          <p:sp>
            <p:nvSpPr>
              <p:cNvPr id="49193" name="Rectangle 507"/>
              <p:cNvSpPr>
                <a:spLocks noChangeArrowheads="1"/>
              </p:cNvSpPr>
              <p:nvPr/>
            </p:nvSpPr>
            <p:spPr bwMode="auto">
              <a:xfrm>
                <a:off x="63" y="1747"/>
                <a:ext cx="182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z="2400" smtClean="0">
                    <a:solidFill>
                      <a:srgbClr val="002060"/>
                    </a:solidFill>
                    <a:ea typeface="ＭＳ Ｐゴシック" charset="0"/>
                  </a:rPr>
                  <a:t>ER membrane</a:t>
                </a:r>
              </a:p>
            </p:txBody>
          </p:sp>
          <p:sp>
            <p:nvSpPr>
              <p:cNvPr id="49194" name="Rectangle 508"/>
              <p:cNvSpPr>
                <a:spLocks noChangeArrowheads="1"/>
              </p:cNvSpPr>
              <p:nvPr/>
            </p:nvSpPr>
            <p:spPr bwMode="auto">
              <a:xfrm>
                <a:off x="74" y="1200"/>
                <a:ext cx="166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z="2400" smtClean="0">
                    <a:solidFill>
                      <a:srgbClr val="002060"/>
                    </a:solidFill>
                    <a:ea typeface="ＭＳ Ｐゴシック" charset="0"/>
                  </a:rPr>
                  <a:t>Lumen of ER</a:t>
                </a:r>
              </a:p>
            </p:txBody>
          </p:sp>
          <p:sp>
            <p:nvSpPr>
              <p:cNvPr id="49195" name="Rectangle 509"/>
              <p:cNvSpPr>
                <a:spLocks noChangeArrowheads="1"/>
              </p:cNvSpPr>
              <p:nvPr/>
            </p:nvSpPr>
            <p:spPr bwMode="auto">
              <a:xfrm>
                <a:off x="157" y="2307"/>
                <a:ext cx="101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z="2400" smtClean="0">
                    <a:solidFill>
                      <a:srgbClr val="002060"/>
                    </a:solidFill>
                    <a:ea typeface="ＭＳ Ｐゴシック" charset="0"/>
                  </a:rPr>
                  <a:t>Cytosol</a:t>
                </a:r>
              </a:p>
            </p:txBody>
          </p:sp>
        </p:grpSp>
      </p:grpSp>
      <p:grpSp>
        <p:nvGrpSpPr>
          <p:cNvPr id="83119" name="Group 524"/>
          <p:cNvGrpSpPr>
            <a:grpSpLocks/>
          </p:cNvGrpSpPr>
          <p:nvPr/>
        </p:nvGrpSpPr>
        <p:grpSpPr bwMode="auto">
          <a:xfrm>
            <a:off x="3920729" y="1995488"/>
            <a:ext cx="2228850" cy="2368550"/>
            <a:chOff x="140" y="2396"/>
            <a:chExt cx="2302" cy="1833"/>
          </a:xfrm>
        </p:grpSpPr>
        <p:grpSp>
          <p:nvGrpSpPr>
            <p:cNvPr id="49177" name="Group 525"/>
            <p:cNvGrpSpPr>
              <a:grpSpLocks/>
            </p:cNvGrpSpPr>
            <p:nvPr/>
          </p:nvGrpSpPr>
          <p:grpSpPr bwMode="auto">
            <a:xfrm rot="1899750">
              <a:off x="140" y="2437"/>
              <a:ext cx="976" cy="1728"/>
              <a:chOff x="1862" y="1204"/>
              <a:chExt cx="976" cy="1728"/>
            </a:xfrm>
          </p:grpSpPr>
          <p:sp>
            <p:nvSpPr>
              <p:cNvPr id="49185" name="Oval 526"/>
              <p:cNvSpPr>
                <a:spLocks noChangeArrowheads="1"/>
              </p:cNvSpPr>
              <p:nvPr/>
            </p:nvSpPr>
            <p:spPr bwMode="auto">
              <a:xfrm>
                <a:off x="1862" y="1910"/>
                <a:ext cx="976" cy="102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86" name="AutoShape 527"/>
              <p:cNvSpPr>
                <a:spLocks noChangeArrowheads="1"/>
              </p:cNvSpPr>
              <p:nvPr/>
            </p:nvSpPr>
            <p:spPr bwMode="auto">
              <a:xfrm>
                <a:off x="2024" y="1204"/>
                <a:ext cx="654" cy="1217"/>
              </a:xfrm>
              <a:prstGeom prst="roundRect">
                <a:avLst>
                  <a:gd name="adj" fmla="val 45449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87" name="Rectangle 528"/>
              <p:cNvSpPr>
                <a:spLocks noChangeArrowheads="1"/>
              </p:cNvSpPr>
              <p:nvPr/>
            </p:nvSpPr>
            <p:spPr bwMode="auto">
              <a:xfrm>
                <a:off x="1927" y="2153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TAP-1</a:t>
                </a:r>
              </a:p>
            </p:txBody>
          </p:sp>
        </p:grpSp>
        <p:grpSp>
          <p:nvGrpSpPr>
            <p:cNvPr id="49178" name="Group 529"/>
            <p:cNvGrpSpPr>
              <a:grpSpLocks/>
            </p:cNvGrpSpPr>
            <p:nvPr/>
          </p:nvGrpSpPr>
          <p:grpSpPr bwMode="auto">
            <a:xfrm rot="-2249578">
              <a:off x="1466" y="2396"/>
              <a:ext cx="976" cy="1769"/>
              <a:chOff x="2937" y="1155"/>
              <a:chExt cx="976" cy="1769"/>
            </a:xfrm>
          </p:grpSpPr>
          <p:sp>
            <p:nvSpPr>
              <p:cNvPr id="49182" name="Oval 530"/>
              <p:cNvSpPr>
                <a:spLocks noChangeArrowheads="1"/>
              </p:cNvSpPr>
              <p:nvPr/>
            </p:nvSpPr>
            <p:spPr bwMode="auto">
              <a:xfrm>
                <a:off x="2937" y="1902"/>
                <a:ext cx="976" cy="1022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83" name="AutoShape 531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691" cy="1262"/>
              </a:xfrm>
              <a:prstGeom prst="roundRect">
                <a:avLst>
                  <a:gd name="adj" fmla="val 45449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84" name="Rectangle 532"/>
              <p:cNvSpPr>
                <a:spLocks noChangeArrowheads="1"/>
              </p:cNvSpPr>
              <p:nvPr/>
            </p:nvSpPr>
            <p:spPr bwMode="auto">
              <a:xfrm>
                <a:off x="3001" y="2157"/>
                <a:ext cx="847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TAP-2</a:t>
                </a:r>
              </a:p>
            </p:txBody>
          </p:sp>
        </p:grpSp>
        <p:grpSp>
          <p:nvGrpSpPr>
            <p:cNvPr id="49179" name="Group 533"/>
            <p:cNvGrpSpPr>
              <a:grpSpLocks/>
            </p:cNvGrpSpPr>
            <p:nvPr/>
          </p:nvGrpSpPr>
          <p:grpSpPr bwMode="auto">
            <a:xfrm>
              <a:off x="842" y="3587"/>
              <a:ext cx="865" cy="642"/>
              <a:chOff x="2459" y="1444"/>
              <a:chExt cx="865" cy="642"/>
            </a:xfrm>
          </p:grpSpPr>
          <p:sp>
            <p:nvSpPr>
              <p:cNvPr id="49180" name="Oval 534"/>
              <p:cNvSpPr>
                <a:spLocks noChangeArrowheads="1"/>
              </p:cNvSpPr>
              <p:nvPr/>
            </p:nvSpPr>
            <p:spPr bwMode="auto">
              <a:xfrm>
                <a:off x="2580" y="1444"/>
                <a:ext cx="604" cy="64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smtClean="0">
                  <a:solidFill>
                    <a:srgbClr val="002060"/>
                  </a:solidFill>
                  <a:ea typeface="ＭＳ Ｐゴシック" charset="0"/>
                </a:endParaRPr>
              </a:p>
            </p:txBody>
          </p:sp>
          <p:sp>
            <p:nvSpPr>
              <p:cNvPr id="49181" name="Rectangle 535"/>
              <p:cNvSpPr>
                <a:spLocks noChangeArrowheads="1"/>
              </p:cNvSpPr>
              <p:nvPr/>
            </p:nvSpPr>
            <p:spPr bwMode="auto">
              <a:xfrm>
                <a:off x="2459" y="1646"/>
                <a:ext cx="86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GB" smtClean="0">
                    <a:solidFill>
                      <a:srgbClr val="002060"/>
                    </a:solidFill>
                    <a:ea typeface="ＭＳ Ｐゴシック" charset="0"/>
                  </a:rPr>
                  <a:t>Peptid</a:t>
                </a:r>
              </a:p>
            </p:txBody>
          </p:sp>
        </p:grpSp>
      </p:grpSp>
      <p:grpSp>
        <p:nvGrpSpPr>
          <p:cNvPr id="83123" name="Group 538"/>
          <p:cNvGrpSpPr>
            <a:grpSpLocks/>
          </p:cNvGrpSpPr>
          <p:nvPr/>
        </p:nvGrpSpPr>
        <p:grpSpPr bwMode="auto">
          <a:xfrm>
            <a:off x="2881313" y="1387478"/>
            <a:ext cx="5348289" cy="4352925"/>
            <a:chOff x="1460" y="874"/>
            <a:chExt cx="4492" cy="2742"/>
          </a:xfrm>
        </p:grpSpPr>
        <p:sp>
          <p:nvSpPr>
            <p:cNvPr id="49170" name="Rectangle 16"/>
            <p:cNvSpPr>
              <a:spLocks noChangeArrowheads="1"/>
            </p:cNvSpPr>
            <p:nvPr/>
          </p:nvSpPr>
          <p:spPr bwMode="auto">
            <a:xfrm>
              <a:off x="3783" y="2978"/>
              <a:ext cx="1690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GB" sz="2000" smtClean="0">
                  <a:solidFill>
                    <a:srgbClr val="002060"/>
                  </a:solidFill>
                  <a:ea typeface="ＭＳ Ｐゴシック" charset="0"/>
                </a:rPr>
                <a:t>ATP-binding cassette</a:t>
              </a:r>
            </a:p>
            <a:p>
              <a:r>
                <a:rPr lang="en-GB" sz="2000" smtClean="0">
                  <a:solidFill>
                    <a:srgbClr val="002060"/>
                  </a:solidFill>
                  <a:ea typeface="ＭＳ Ｐゴシック" charset="0"/>
                </a:rPr>
                <a:t>(ABC) domén</a:t>
              </a:r>
            </a:p>
          </p:txBody>
        </p:sp>
        <p:sp>
          <p:nvSpPr>
            <p:cNvPr id="49171" name="Rectangle 17"/>
            <p:cNvSpPr>
              <a:spLocks noChangeArrowheads="1"/>
            </p:cNvSpPr>
            <p:nvPr/>
          </p:nvSpPr>
          <p:spPr bwMode="auto">
            <a:xfrm>
              <a:off x="4239" y="874"/>
              <a:ext cx="1713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GB" sz="2000" dirty="0" err="1" smtClean="0">
                  <a:solidFill>
                    <a:srgbClr val="002060"/>
                  </a:solidFill>
                  <a:ea typeface="ＭＳ Ｐゴシック" charset="0"/>
                </a:rPr>
                <a:t>hidrofób</a:t>
              </a:r>
              <a:endParaRPr lang="en-GB" sz="2000" dirty="0" smtClean="0">
                <a:solidFill>
                  <a:srgbClr val="002060"/>
                </a:solidFill>
                <a:ea typeface="ＭＳ Ｐゴシック" charset="0"/>
              </a:endParaRPr>
            </a:p>
            <a:p>
              <a:r>
                <a:rPr lang="en-GB" sz="2000" dirty="0" err="1" smtClean="0">
                  <a:solidFill>
                    <a:srgbClr val="002060"/>
                  </a:solidFill>
                  <a:ea typeface="ＭＳ Ｐゴシック" charset="0"/>
                </a:rPr>
                <a:t>transzmembrán</a:t>
              </a:r>
              <a:endParaRPr lang="en-GB" sz="2000" dirty="0" smtClean="0">
                <a:solidFill>
                  <a:srgbClr val="002060"/>
                </a:solidFill>
                <a:ea typeface="ＭＳ Ｐゴシック" charset="0"/>
              </a:endParaRPr>
            </a:p>
            <a:p>
              <a:r>
                <a:rPr lang="en-GB" sz="2000" dirty="0" err="1" smtClean="0">
                  <a:solidFill>
                    <a:srgbClr val="002060"/>
                  </a:solidFill>
                  <a:ea typeface="ＭＳ Ｐゴシック" charset="0"/>
                </a:rPr>
                <a:t>domén</a:t>
              </a:r>
              <a:endParaRPr lang="en-GB" sz="2000" dirty="0" smtClean="0">
                <a:solidFill>
                  <a:srgbClr val="002060"/>
                </a:solidFill>
                <a:ea typeface="ＭＳ Ｐゴシック" charset="0"/>
              </a:endParaRPr>
            </a:p>
          </p:txBody>
        </p:sp>
        <p:sp>
          <p:nvSpPr>
            <p:cNvPr id="49172" name="Arc 19"/>
            <p:cNvSpPr>
              <a:spLocks/>
            </p:cNvSpPr>
            <p:nvPr/>
          </p:nvSpPr>
          <p:spPr bwMode="auto">
            <a:xfrm rot="10800000">
              <a:off x="3692" y="1173"/>
              <a:ext cx="570" cy="667"/>
            </a:xfrm>
            <a:custGeom>
              <a:avLst/>
              <a:gdLst>
                <a:gd name="T0" fmla="*/ 15 w 21600"/>
                <a:gd name="T1" fmla="*/ 0 h 21600"/>
                <a:gd name="T2" fmla="*/ 0 w 21600"/>
                <a:gd name="T3" fmla="*/ 2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00206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49173" name="Line 24"/>
            <p:cNvSpPr>
              <a:spLocks noChangeShapeType="1"/>
            </p:cNvSpPr>
            <p:nvPr/>
          </p:nvSpPr>
          <p:spPr bwMode="auto">
            <a:xfrm flipV="1">
              <a:off x="3243" y="1748"/>
              <a:ext cx="0" cy="465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49174" name="Rectangle 20"/>
            <p:cNvSpPr>
              <a:spLocks noChangeArrowheads="1"/>
            </p:cNvSpPr>
            <p:nvPr/>
          </p:nvSpPr>
          <p:spPr bwMode="auto">
            <a:xfrm>
              <a:off x="1460" y="3145"/>
              <a:ext cx="17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sz="2000" smtClean="0">
                  <a:solidFill>
                    <a:srgbClr val="002060"/>
                  </a:solidFill>
                  <a:ea typeface="ＭＳ Ｐゴシック" charset="0"/>
                </a:rPr>
                <a:t>peptid antigének </a:t>
              </a:r>
            </a:p>
          </p:txBody>
        </p:sp>
        <p:sp>
          <p:nvSpPr>
            <p:cNvPr id="49175" name="Arc 536"/>
            <p:cNvSpPr>
              <a:spLocks/>
            </p:cNvSpPr>
            <p:nvPr/>
          </p:nvSpPr>
          <p:spPr bwMode="auto">
            <a:xfrm flipV="1">
              <a:off x="2857" y="2881"/>
              <a:ext cx="155" cy="233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4 h 21600"/>
                <a:gd name="T4" fmla="*/ 0 w 21600"/>
                <a:gd name="T5" fmla="*/ 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  <p:sp>
          <p:nvSpPr>
            <p:cNvPr id="49176" name="Arc 537"/>
            <p:cNvSpPr>
              <a:spLocks/>
            </p:cNvSpPr>
            <p:nvPr/>
          </p:nvSpPr>
          <p:spPr bwMode="auto">
            <a:xfrm flipH="1" flipV="1">
              <a:off x="3770" y="2790"/>
              <a:ext cx="155" cy="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6 h 21600"/>
                <a:gd name="T4" fmla="*/ 0 w 21600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prstClr val="black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189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lra nyíl 2"/>
          <p:cNvSpPr/>
          <p:nvPr/>
        </p:nvSpPr>
        <p:spPr>
          <a:xfrm>
            <a:off x="6248400" y="1524000"/>
            <a:ext cx="762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90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MHC-TASCHEN-BREI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49489"/>
            <a:ext cx="58340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HLA-B44 "supermotif"</a:t>
            </a:r>
            <a:endParaRPr lang="en-GB" smtClean="0"/>
          </a:p>
        </p:txBody>
      </p:sp>
      <p:sp>
        <p:nvSpPr>
          <p:cNvPr id="194564" name="Oval 4"/>
          <p:cNvSpPr>
            <a:spLocks noChangeAspect="1" noChangeArrowheads="1"/>
          </p:cNvSpPr>
          <p:nvPr/>
        </p:nvSpPr>
        <p:spPr bwMode="auto">
          <a:xfrm>
            <a:off x="2232027" y="1957388"/>
            <a:ext cx="363538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50837" y="1789114"/>
            <a:ext cx="821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2400">
                <a:solidFill>
                  <a:srgbClr val="000000"/>
                </a:solidFill>
                <a:latin typeface="Tahoma"/>
                <a:cs typeface="+mn-cs"/>
              </a:rPr>
              <a:t>NH</a:t>
            </a:r>
            <a:r>
              <a:rPr lang="de-DE" sz="2400" baseline="-25000">
                <a:solidFill>
                  <a:srgbClr val="000000"/>
                </a:solidFill>
                <a:latin typeface="Tahoma"/>
                <a:cs typeface="+mn-cs"/>
              </a:rPr>
              <a:t>2</a:t>
            </a:r>
            <a:r>
              <a:rPr lang="de-DE" sz="2400">
                <a:solidFill>
                  <a:srgbClr val="000000"/>
                </a:solidFill>
                <a:latin typeface="Tahoma"/>
                <a:cs typeface="+mn-cs"/>
              </a:rPr>
              <a:t>-</a:t>
            </a:r>
            <a:endParaRPr lang="en-GB" sz="24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956187" y="1897089"/>
            <a:ext cx="1124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2400">
                <a:solidFill>
                  <a:srgbClr val="000000"/>
                </a:solidFill>
                <a:latin typeface="Tahoma"/>
                <a:cs typeface="+mn-cs"/>
              </a:rPr>
              <a:t>-COOH</a:t>
            </a:r>
            <a:endParaRPr lang="en-GB" sz="24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1332215" y="2266976"/>
            <a:ext cx="894746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946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b="1">
                <a:solidFill>
                  <a:srgbClr val="CC0000"/>
                </a:solidFill>
                <a:latin typeface="Tahoma"/>
                <a:cs typeface="+mn-cs"/>
              </a:rPr>
              <a:t>D</a:t>
            </a:r>
          </a:p>
          <a:p>
            <a:pPr algn="ctr" defTabSz="4946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9000" b="1">
                <a:solidFill>
                  <a:srgbClr val="CC0000"/>
                </a:solidFill>
                <a:latin typeface="Tahoma"/>
                <a:cs typeface="+mn-cs"/>
              </a:rPr>
              <a:t>E</a:t>
            </a:r>
            <a:endParaRPr lang="en-GB" sz="9000" b="1">
              <a:solidFill>
                <a:srgbClr val="CC0000"/>
              </a:solidFill>
              <a:latin typeface="Tahoma"/>
              <a:cs typeface="+mn-cs"/>
            </a:endParaRP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4650311" y="1874839"/>
            <a:ext cx="35137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600" b="1">
                <a:solidFill>
                  <a:srgbClr val="CC0000"/>
                </a:solidFill>
                <a:latin typeface="Tahoma"/>
                <a:cs typeface="+mn-cs"/>
              </a:rPr>
              <a:t>P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600" b="1">
                <a:solidFill>
                  <a:srgbClr val="CC0000"/>
                </a:solidFill>
                <a:latin typeface="Tahoma"/>
                <a:cs typeface="+mn-cs"/>
              </a:rPr>
              <a:t>M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600" b="1">
                <a:solidFill>
                  <a:srgbClr val="CC0000"/>
                </a:solidFill>
                <a:latin typeface="Tahoma"/>
                <a:cs typeface="+mn-cs"/>
              </a:rPr>
              <a:t>W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600" b="1">
                <a:solidFill>
                  <a:srgbClr val="CC0000"/>
                </a:solidFill>
                <a:latin typeface="Tahoma"/>
                <a:cs typeface="+mn-cs"/>
              </a:rPr>
              <a:t>A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>
                <a:solidFill>
                  <a:srgbClr val="CC0000"/>
                </a:solidFill>
                <a:latin typeface="Tahoma"/>
                <a:cs typeface="+mn-cs"/>
              </a:rPr>
              <a:t>V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>
                <a:solidFill>
                  <a:srgbClr val="CC0000"/>
                </a:solidFill>
                <a:latin typeface="Tahoma"/>
                <a:cs typeface="+mn-cs"/>
              </a:rPr>
              <a:t>Y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>
                <a:solidFill>
                  <a:srgbClr val="CC0000"/>
                </a:solidFill>
                <a:latin typeface="Tahoma"/>
                <a:cs typeface="+mn-cs"/>
              </a:rPr>
              <a:t>I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2200" b="1">
                <a:solidFill>
                  <a:srgbClr val="CC0000"/>
                </a:solidFill>
                <a:latin typeface="Tahoma"/>
                <a:cs typeface="+mn-cs"/>
              </a:rPr>
              <a:t>L</a:t>
            </a:r>
          </a:p>
          <a:p>
            <a:pPr algn="ctr" defTabSz="4946650" fontAlgn="auto">
              <a:spcBef>
                <a:spcPts val="0"/>
              </a:spcBef>
              <a:spcAft>
                <a:spcPts val="0"/>
              </a:spcAft>
            </a:pPr>
            <a:r>
              <a:rPr lang="de-DE" sz="2200" b="1">
                <a:solidFill>
                  <a:srgbClr val="CC0000"/>
                </a:solidFill>
                <a:latin typeface="Tahoma"/>
                <a:cs typeface="+mn-cs"/>
              </a:rPr>
              <a:t>F</a:t>
            </a:r>
            <a:endParaRPr lang="en-GB" sz="2200" b="1">
              <a:solidFill>
                <a:srgbClr val="CC0000"/>
              </a:solidFill>
              <a:latin typeface="Tahoma"/>
              <a:cs typeface="+mn-cs"/>
            </a:endParaRPr>
          </a:p>
        </p:txBody>
      </p:sp>
      <p:sp>
        <p:nvSpPr>
          <p:cNvPr id="194569" name="Oval 9"/>
          <p:cNvSpPr>
            <a:spLocks noChangeAspect="1" noChangeArrowheads="1"/>
          </p:cNvSpPr>
          <p:nvPr/>
        </p:nvSpPr>
        <p:spPr bwMode="auto">
          <a:xfrm>
            <a:off x="2573339" y="1831975"/>
            <a:ext cx="363537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0" name="Oval 10"/>
          <p:cNvSpPr>
            <a:spLocks noChangeAspect="1" noChangeArrowheads="1"/>
          </p:cNvSpPr>
          <p:nvPr/>
        </p:nvSpPr>
        <p:spPr bwMode="auto">
          <a:xfrm>
            <a:off x="2947988" y="1831975"/>
            <a:ext cx="363537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1" name="Oval 11"/>
          <p:cNvSpPr>
            <a:spLocks noChangeAspect="1" noChangeArrowheads="1"/>
          </p:cNvSpPr>
          <p:nvPr/>
        </p:nvSpPr>
        <p:spPr bwMode="auto">
          <a:xfrm>
            <a:off x="3308352" y="1778000"/>
            <a:ext cx="363538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2" name="Oval 12"/>
          <p:cNvSpPr>
            <a:spLocks noChangeAspect="1" noChangeArrowheads="1"/>
          </p:cNvSpPr>
          <p:nvPr/>
        </p:nvSpPr>
        <p:spPr bwMode="auto">
          <a:xfrm>
            <a:off x="3671888" y="1885950"/>
            <a:ext cx="363537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3" name="Oval 13"/>
          <p:cNvSpPr>
            <a:spLocks noChangeAspect="1" noChangeArrowheads="1"/>
          </p:cNvSpPr>
          <p:nvPr/>
        </p:nvSpPr>
        <p:spPr bwMode="auto">
          <a:xfrm>
            <a:off x="4032252" y="1957388"/>
            <a:ext cx="363538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4" name="Oval 14"/>
          <p:cNvSpPr>
            <a:spLocks noChangeAspect="1" noChangeArrowheads="1"/>
          </p:cNvSpPr>
          <p:nvPr/>
        </p:nvSpPr>
        <p:spPr bwMode="auto">
          <a:xfrm>
            <a:off x="1008065" y="1849438"/>
            <a:ext cx="363537" cy="36195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sz="28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2124088" y="3736978"/>
            <a:ext cx="29299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200" b="1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HLA-B44 </a:t>
            </a:r>
            <a:r>
              <a:rPr lang="de-DE" sz="2200" b="1" dirty="0">
                <a:solidFill>
                  <a:srgbClr val="000000"/>
                </a:solidFill>
                <a:latin typeface="Tahoma" pitchFamily="34" charset="0"/>
                <a:cs typeface="+mn-cs"/>
              </a:rPr>
              <a:t>supertype</a:t>
            </a:r>
            <a:endParaRPr lang="en-GB" sz="2200" b="1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5508638" y="5661051"/>
            <a:ext cx="25619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200">
                <a:solidFill>
                  <a:srgbClr val="000000"/>
                </a:solidFill>
                <a:latin typeface="Tahoma" pitchFamily="34" charset="0"/>
                <a:cs typeface="+mn-cs"/>
              </a:rPr>
              <a:t>458 natural ligands</a:t>
            </a:r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4787901" y="5876925"/>
            <a:ext cx="431800" cy="0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 type="triangle" w="med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3728"/>
              </p:ext>
            </p:extLst>
          </p:nvPr>
        </p:nvGraphicFramePr>
        <p:xfrm>
          <a:off x="1147763" y="1190625"/>
          <a:ext cx="6850062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Image" r:id="rId4" imgW="6849276" imgH="4905048" progId="">
                  <p:embed/>
                </p:oleObj>
              </mc:Choice>
              <mc:Fallback>
                <p:oleObj name="Image" r:id="rId4" imgW="6849276" imgH="4905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190625"/>
                        <a:ext cx="6850062" cy="49053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6934200" y="21336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934200" y="19050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239000" y="2133600"/>
            <a:ext cx="304800" cy="2286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505200" y="2971800"/>
            <a:ext cx="228600" cy="2286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 rot="5400000">
            <a:off x="6896894" y="2780519"/>
            <a:ext cx="381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 flipV="1">
            <a:off x="7010400" y="1828800"/>
            <a:ext cx="228600" cy="228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7010400" y="1981200"/>
            <a:ext cx="304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6400800" y="2971800"/>
            <a:ext cx="609600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5791200" y="3200400"/>
            <a:ext cx="304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715000" y="3352800"/>
            <a:ext cx="304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4164"/>
            <a:ext cx="84582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zis 2"/>
          <p:cNvSpPr/>
          <p:nvPr/>
        </p:nvSpPr>
        <p:spPr>
          <a:xfrm>
            <a:off x="2667000" y="3581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xogenousp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"/>
            <a:ext cx="38862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ANTIGÉNBEMUTATÁS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3333CC"/>
                </a:solidFill>
                <a:latin typeface="Times New Roman" pitchFamily="18" charset="0"/>
                <a:cs typeface="+mn-cs"/>
              </a:rPr>
              <a:t>II. Exogén útvonal</a:t>
            </a:r>
            <a:endParaRPr lang="hu-H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" y="6092851"/>
            <a:ext cx="385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dER: MHC II 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  <a:sym typeface="Symbol" pitchFamily="18" charset="2"/>
              </a:rPr>
              <a:t> és  láncok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00113" y="4652989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GOLGI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08175" y="5229251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1908175" y="3860826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2195513" y="2924175"/>
            <a:ext cx="1152525" cy="649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700351" y="2205039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késői endoszóma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258889" y="3500441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fúzió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908175" y="2852738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95290" y="2060576"/>
            <a:ext cx="252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MHC II-CLIP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  <a:sym typeface="Symbol" pitchFamily="18" charset="2"/>
              </a:rPr>
              <a:t></a:t>
            </a: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  HLA DM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1908175" y="177323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79388" y="1052514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>
                <a:solidFill>
                  <a:srgbClr val="FFFFFF"/>
                </a:solidFill>
                <a:latin typeface="Times New Roman" pitchFamily="18" charset="0"/>
                <a:cs typeface="+mn-cs"/>
              </a:rPr>
              <a:t>MHC II a peptiddel a sejtfelszínre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5" y="963613"/>
            <a:ext cx="6755606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zövegdoboz 2"/>
          <p:cNvSpPr txBox="1">
            <a:spLocks noChangeArrowheads="1"/>
          </p:cNvSpPr>
          <p:nvPr/>
        </p:nvSpPr>
        <p:spPr bwMode="auto">
          <a:xfrm>
            <a:off x="1514480" y="447686"/>
            <a:ext cx="6265069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36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Exogén antigének bemutatása</a:t>
            </a:r>
          </a:p>
        </p:txBody>
      </p:sp>
      <p:sp>
        <p:nvSpPr>
          <p:cNvPr id="54276" name="Szövegdoboz 3"/>
          <p:cNvSpPr txBox="1">
            <a:spLocks noChangeArrowheads="1"/>
          </p:cNvSpPr>
          <p:nvPr/>
        </p:nvSpPr>
        <p:spPr bwMode="auto">
          <a:xfrm>
            <a:off x="6865145" y="4267205"/>
            <a:ext cx="885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 sz="1600" b="1"/>
              <a:t>HLA DM, DO hatás</a:t>
            </a:r>
          </a:p>
        </p:txBody>
      </p:sp>
    </p:spTree>
    <p:extLst>
      <p:ext uri="{BB962C8B-B14F-4D97-AF65-F5344CB8AC3E}">
        <p14:creationId xmlns:p14="http://schemas.microsoft.com/office/powerpoint/2010/main" val="425914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b="46303"/>
          <a:stretch>
            <a:fillRect/>
          </a:stretch>
        </p:blipFill>
        <p:spPr bwMode="auto">
          <a:xfrm>
            <a:off x="1143000" y="1341438"/>
            <a:ext cx="68580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731794" y="1844676"/>
            <a:ext cx="888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Comic Sans MS" charset="0"/>
              </a:rPr>
              <a:t>CLIP</a:t>
            </a:r>
            <a:endParaRPr lang="en-US" sz="2000" b="1" dirty="0">
              <a:solidFill>
                <a:srgbClr val="002060"/>
              </a:solidFill>
              <a:latin typeface="Times New Roman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91073" y="317510"/>
            <a:ext cx="7876156" cy="52065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MHC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 II </a:t>
            </a:r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nvari</a:t>
            </a:r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áns lánc (Ii) </a:t>
            </a:r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  <a:sym typeface="Wingdings" charset="0"/>
              </a:rPr>
              <a:t></a:t>
            </a:r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 CLIP peptid</a:t>
            </a:r>
            <a:r>
              <a:rPr lang="en-GB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 (CLIP)</a:t>
            </a:r>
          </a:p>
        </p:txBody>
      </p:sp>
    </p:spTree>
    <p:extLst>
      <p:ext uri="{BB962C8B-B14F-4D97-AF65-F5344CB8AC3E}">
        <p14:creationId xmlns:p14="http://schemas.microsoft.com/office/powerpoint/2010/main" val="81362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504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1676400"/>
            <a:ext cx="504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4267200"/>
            <a:ext cx="3124200" cy="4572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Antigénbemutató sejt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638800" y="4343400"/>
            <a:ext cx="2743200" cy="4572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Vírusfertőzött sejt</a:t>
            </a:r>
            <a:endParaRPr lang="hu-H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3048000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CC00"/>
                </a:solidFill>
                <a:latin typeface="Times New Roman" pitchFamily="18" charset="0"/>
                <a:cs typeface="+mn-cs"/>
              </a:rPr>
              <a:t>CD4+ helper T sejt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3352800" cy="4572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CC00"/>
                </a:solidFill>
                <a:latin typeface="Times New Roman" pitchFamily="18" charset="0"/>
                <a:cs typeface="+mn-cs"/>
              </a:rPr>
              <a:t>CD8+ citotoxikus T sejt</a:t>
            </a:r>
            <a:endParaRPr lang="hu-H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3612980">
            <a:off x="3816363" y="4121164"/>
            <a:ext cx="249237" cy="379412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27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1">
                <a:solidFill>
                  <a:srgbClr val="003366"/>
                </a:solidFill>
                <a:latin typeface="Times New Roman" pitchFamily="18" charset="0"/>
              </a:rPr>
              <a:t>bármely magvas sejt</a:t>
            </a: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 rot="3612980">
            <a:off x="3063888" y="3973513"/>
            <a:ext cx="238125" cy="381000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 rot="2462753">
            <a:off x="2057413" y="4038600"/>
            <a:ext cx="168275" cy="306388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 rot="855763">
            <a:off x="1655765" y="4044954"/>
            <a:ext cx="238125" cy="2762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990602" y="4114826"/>
            <a:ext cx="238125" cy="2762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381002" y="4191026"/>
            <a:ext cx="238125" cy="3524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33400" y="4343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219200" y="4267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8288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124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3886200" y="4343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 rot="9639146">
            <a:off x="990600" y="41148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6764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21336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32004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3225800" y="6856439"/>
            <a:ext cx="88900" cy="1587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3225800" y="6856439"/>
            <a:ext cx="88900" cy="1587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0" y="3657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HLA-A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200400" y="3657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HLA-C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524000" y="3581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HLA-B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0" y="4343400"/>
            <a:ext cx="4572000" cy="1295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381000" y="42672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533400" y="3886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6858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18288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9812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33528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733800" y="3962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038600" y="1066800"/>
            <a:ext cx="5257800" cy="4572000"/>
            <a:chOff x="2544" y="672"/>
            <a:chExt cx="3312" cy="2880"/>
          </a:xfrm>
        </p:grpSpPr>
        <p:sp>
          <p:nvSpPr>
            <p:cNvPr id="39970" name="Oval 33"/>
            <p:cNvSpPr>
              <a:spLocks noChangeArrowheads="1"/>
            </p:cNvSpPr>
            <p:nvPr/>
          </p:nvSpPr>
          <p:spPr bwMode="auto">
            <a:xfrm>
              <a:off x="412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1" name="Freeform 34"/>
            <p:cNvSpPr>
              <a:spLocks/>
            </p:cNvSpPr>
            <p:nvPr/>
          </p:nvSpPr>
          <p:spPr bwMode="auto">
            <a:xfrm>
              <a:off x="4464" y="2448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2" name="Freeform 35"/>
            <p:cNvSpPr>
              <a:spLocks/>
            </p:cNvSpPr>
            <p:nvPr/>
          </p:nvSpPr>
          <p:spPr bwMode="auto">
            <a:xfrm rot="9974346">
              <a:off x="4656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3" name="Freeform 36"/>
            <p:cNvSpPr>
              <a:spLocks/>
            </p:cNvSpPr>
            <p:nvPr/>
          </p:nvSpPr>
          <p:spPr bwMode="auto">
            <a:xfrm rot="9372077">
              <a:off x="4608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4" name="Freeform 37"/>
            <p:cNvSpPr>
              <a:spLocks/>
            </p:cNvSpPr>
            <p:nvPr/>
          </p:nvSpPr>
          <p:spPr bwMode="auto">
            <a:xfrm rot="1224115">
              <a:off x="3965" y="2549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5" name="Freeform 38"/>
            <p:cNvSpPr>
              <a:spLocks/>
            </p:cNvSpPr>
            <p:nvPr/>
          </p:nvSpPr>
          <p:spPr bwMode="auto">
            <a:xfrm>
              <a:off x="3744" y="2592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6" name="Freeform 39"/>
            <p:cNvSpPr>
              <a:spLocks/>
            </p:cNvSpPr>
            <p:nvPr/>
          </p:nvSpPr>
          <p:spPr bwMode="auto">
            <a:xfrm>
              <a:off x="3312" y="2688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7" name="Freeform 40"/>
            <p:cNvSpPr>
              <a:spLocks/>
            </p:cNvSpPr>
            <p:nvPr/>
          </p:nvSpPr>
          <p:spPr bwMode="auto">
            <a:xfrm>
              <a:off x="3072" y="2736"/>
              <a:ext cx="198" cy="222"/>
            </a:xfrm>
            <a:custGeom>
              <a:avLst/>
              <a:gdLst>
                <a:gd name="T0" fmla="*/ 108 w 198"/>
                <a:gd name="T1" fmla="*/ 0 h 270"/>
                <a:gd name="T2" fmla="*/ 78 w 198"/>
                <a:gd name="T3" fmla="*/ 15 h 270"/>
                <a:gd name="T4" fmla="*/ 0 w 198"/>
                <a:gd name="T5" fmla="*/ 21 h 270"/>
                <a:gd name="T6" fmla="*/ 78 w 198"/>
                <a:gd name="T7" fmla="*/ 30 h 270"/>
                <a:gd name="T8" fmla="*/ 120 w 198"/>
                <a:gd name="T9" fmla="*/ 31 h 270"/>
                <a:gd name="T10" fmla="*/ 150 w 198"/>
                <a:gd name="T11" fmla="*/ 42 h 270"/>
                <a:gd name="T12" fmla="*/ 198 w 198"/>
                <a:gd name="T13" fmla="*/ 5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8" name="Freeform 41"/>
            <p:cNvSpPr>
              <a:spLocks/>
            </p:cNvSpPr>
            <p:nvPr/>
          </p:nvSpPr>
          <p:spPr bwMode="auto">
            <a:xfrm rot="1745197">
              <a:off x="4242" y="2561"/>
              <a:ext cx="102" cy="174"/>
            </a:xfrm>
            <a:custGeom>
              <a:avLst/>
              <a:gdLst>
                <a:gd name="T0" fmla="*/ 1 w 198"/>
                <a:gd name="T1" fmla="*/ 0 h 270"/>
                <a:gd name="T2" fmla="*/ 1 w 198"/>
                <a:gd name="T3" fmla="*/ 2 h 270"/>
                <a:gd name="T4" fmla="*/ 0 w 198"/>
                <a:gd name="T5" fmla="*/ 3 h 270"/>
                <a:gd name="T6" fmla="*/ 1 w 198"/>
                <a:gd name="T7" fmla="*/ 4 h 270"/>
                <a:gd name="T8" fmla="*/ 1 w 198"/>
                <a:gd name="T9" fmla="*/ 5 h 270"/>
                <a:gd name="T10" fmla="*/ 1 w 198"/>
                <a:gd name="T11" fmla="*/ 6 h 270"/>
                <a:gd name="T12" fmla="*/ 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79" name="Freeform 42"/>
            <p:cNvSpPr>
              <a:spLocks/>
            </p:cNvSpPr>
            <p:nvPr/>
          </p:nvSpPr>
          <p:spPr bwMode="auto">
            <a:xfrm>
              <a:off x="3504" y="2592"/>
              <a:ext cx="198" cy="222"/>
            </a:xfrm>
            <a:custGeom>
              <a:avLst/>
              <a:gdLst>
                <a:gd name="T0" fmla="*/ 108 w 198"/>
                <a:gd name="T1" fmla="*/ 0 h 270"/>
                <a:gd name="T2" fmla="*/ 78 w 198"/>
                <a:gd name="T3" fmla="*/ 15 h 270"/>
                <a:gd name="T4" fmla="*/ 0 w 198"/>
                <a:gd name="T5" fmla="*/ 21 h 270"/>
                <a:gd name="T6" fmla="*/ 78 w 198"/>
                <a:gd name="T7" fmla="*/ 30 h 270"/>
                <a:gd name="T8" fmla="*/ 120 w 198"/>
                <a:gd name="T9" fmla="*/ 31 h 270"/>
                <a:gd name="T10" fmla="*/ 150 w 198"/>
                <a:gd name="T11" fmla="*/ 42 h 270"/>
                <a:gd name="T12" fmla="*/ 198 w 198"/>
                <a:gd name="T13" fmla="*/ 5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80" name="Oval 43"/>
            <p:cNvSpPr>
              <a:spLocks noChangeArrowheads="1"/>
            </p:cNvSpPr>
            <p:nvPr/>
          </p:nvSpPr>
          <p:spPr bwMode="auto">
            <a:xfrm>
              <a:off x="3648" y="268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1" name="Oval 44"/>
            <p:cNvSpPr>
              <a:spLocks noChangeArrowheads="1"/>
            </p:cNvSpPr>
            <p:nvPr/>
          </p:nvSpPr>
          <p:spPr bwMode="auto">
            <a:xfrm>
              <a:off x="436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2" name="Oval 45"/>
            <p:cNvSpPr>
              <a:spLocks noChangeArrowheads="1"/>
            </p:cNvSpPr>
            <p:nvPr/>
          </p:nvSpPr>
          <p:spPr bwMode="auto">
            <a:xfrm>
              <a:off x="3456" y="273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3" name="Oval 46"/>
            <p:cNvSpPr>
              <a:spLocks noChangeArrowheads="1"/>
            </p:cNvSpPr>
            <p:nvPr/>
          </p:nvSpPr>
          <p:spPr bwMode="auto">
            <a:xfrm>
              <a:off x="3216" y="278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4" name="Oval 47"/>
            <p:cNvSpPr>
              <a:spLocks noChangeArrowheads="1"/>
            </p:cNvSpPr>
            <p:nvPr/>
          </p:nvSpPr>
          <p:spPr bwMode="auto">
            <a:xfrm>
              <a:off x="388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5" name="Freeform 48"/>
            <p:cNvSpPr>
              <a:spLocks/>
            </p:cNvSpPr>
            <p:nvPr/>
          </p:nvSpPr>
          <p:spPr bwMode="auto">
            <a:xfrm rot="9974346">
              <a:off x="4848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86" name="Freeform 49"/>
            <p:cNvSpPr>
              <a:spLocks/>
            </p:cNvSpPr>
            <p:nvPr/>
          </p:nvSpPr>
          <p:spPr bwMode="auto">
            <a:xfrm rot="9372077">
              <a:off x="4800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87" name="Freeform 50"/>
            <p:cNvSpPr>
              <a:spLocks/>
            </p:cNvSpPr>
            <p:nvPr/>
          </p:nvSpPr>
          <p:spPr bwMode="auto">
            <a:xfrm rot="9974346">
              <a:off x="5040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88" name="Freeform 51"/>
            <p:cNvSpPr>
              <a:spLocks/>
            </p:cNvSpPr>
            <p:nvPr/>
          </p:nvSpPr>
          <p:spPr bwMode="auto">
            <a:xfrm rot="9372077">
              <a:off x="4992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89" name="Freeform 52"/>
            <p:cNvSpPr>
              <a:spLocks/>
            </p:cNvSpPr>
            <p:nvPr/>
          </p:nvSpPr>
          <p:spPr bwMode="auto">
            <a:xfrm rot="9974346">
              <a:off x="5184" y="2592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0" name="Freeform 53"/>
            <p:cNvSpPr>
              <a:spLocks/>
            </p:cNvSpPr>
            <p:nvPr/>
          </p:nvSpPr>
          <p:spPr bwMode="auto">
            <a:xfrm rot="9372077">
              <a:off x="5136" y="2592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1" name="Freeform 54"/>
            <p:cNvSpPr>
              <a:spLocks/>
            </p:cNvSpPr>
            <p:nvPr/>
          </p:nvSpPr>
          <p:spPr bwMode="auto">
            <a:xfrm rot="9974346">
              <a:off x="5376" y="2640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2" name="Freeform 55"/>
            <p:cNvSpPr>
              <a:spLocks/>
            </p:cNvSpPr>
            <p:nvPr/>
          </p:nvSpPr>
          <p:spPr bwMode="auto">
            <a:xfrm rot="9372077">
              <a:off x="5328" y="2640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3" name="Freeform 56"/>
            <p:cNvSpPr>
              <a:spLocks/>
            </p:cNvSpPr>
            <p:nvPr/>
          </p:nvSpPr>
          <p:spPr bwMode="auto">
            <a:xfrm rot="9974346">
              <a:off x="5520" y="2688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4" name="Freeform 57"/>
            <p:cNvSpPr>
              <a:spLocks/>
            </p:cNvSpPr>
            <p:nvPr/>
          </p:nvSpPr>
          <p:spPr bwMode="auto">
            <a:xfrm rot="9372077">
              <a:off x="5472" y="2688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5" name="Freeform 58"/>
            <p:cNvSpPr>
              <a:spLocks/>
            </p:cNvSpPr>
            <p:nvPr/>
          </p:nvSpPr>
          <p:spPr bwMode="auto">
            <a:xfrm>
              <a:off x="5376" y="2640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6" name="Freeform 59"/>
            <p:cNvSpPr>
              <a:spLocks/>
            </p:cNvSpPr>
            <p:nvPr/>
          </p:nvSpPr>
          <p:spPr bwMode="auto">
            <a:xfrm>
              <a:off x="5088" y="2544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4896" y="2496"/>
              <a:ext cx="144" cy="96"/>
            </a:xfrm>
            <a:custGeom>
              <a:avLst/>
              <a:gdLst>
                <a:gd name="T0" fmla="*/ 0 w 274"/>
                <a:gd name="T1" fmla="*/ 83 h 84"/>
                <a:gd name="T2" fmla="*/ 1 w 274"/>
                <a:gd name="T3" fmla="*/ 163 h 84"/>
                <a:gd name="T4" fmla="*/ 1 w 274"/>
                <a:gd name="T5" fmla="*/ 163 h 84"/>
                <a:gd name="T6" fmla="*/ 2 w 274"/>
                <a:gd name="T7" fmla="*/ 138 h 84"/>
                <a:gd name="T8" fmla="*/ 2 w 274"/>
                <a:gd name="T9" fmla="*/ 29 h 84"/>
                <a:gd name="T10" fmla="*/ 2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4656" y="2496"/>
              <a:ext cx="178" cy="84"/>
            </a:xfrm>
            <a:custGeom>
              <a:avLst/>
              <a:gdLst>
                <a:gd name="T0" fmla="*/ 0 w 274"/>
                <a:gd name="T1" fmla="*/ 29 h 84"/>
                <a:gd name="T2" fmla="*/ 3 w 274"/>
                <a:gd name="T3" fmla="*/ 56 h 84"/>
                <a:gd name="T4" fmla="*/ 6 w 274"/>
                <a:gd name="T5" fmla="*/ 56 h 84"/>
                <a:gd name="T6" fmla="*/ 6 w 274"/>
                <a:gd name="T7" fmla="*/ 47 h 84"/>
                <a:gd name="T8" fmla="*/ 7 w 274"/>
                <a:gd name="T9" fmla="*/ 10 h 84"/>
                <a:gd name="T10" fmla="*/ 9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999" name="Freeform 62"/>
            <p:cNvSpPr>
              <a:spLocks/>
            </p:cNvSpPr>
            <p:nvPr/>
          </p:nvSpPr>
          <p:spPr bwMode="auto">
            <a:xfrm>
              <a:off x="2544" y="2640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0" name="Freeform 63"/>
            <p:cNvSpPr>
              <a:spLocks/>
            </p:cNvSpPr>
            <p:nvPr/>
          </p:nvSpPr>
          <p:spPr bwMode="auto">
            <a:xfrm>
              <a:off x="3072" y="2784"/>
              <a:ext cx="104" cy="49"/>
            </a:xfrm>
            <a:custGeom>
              <a:avLst/>
              <a:gdLst>
                <a:gd name="T0" fmla="*/ 0 w 56"/>
                <a:gd name="T1" fmla="*/ 0 h 1"/>
                <a:gd name="T2" fmla="*/ 7911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1" name="Freeform 64"/>
            <p:cNvSpPr>
              <a:spLocks/>
            </p:cNvSpPr>
            <p:nvPr/>
          </p:nvSpPr>
          <p:spPr bwMode="auto">
            <a:xfrm>
              <a:off x="3264" y="2688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2" name="Freeform 65"/>
            <p:cNvSpPr>
              <a:spLocks/>
            </p:cNvSpPr>
            <p:nvPr/>
          </p:nvSpPr>
          <p:spPr bwMode="auto">
            <a:xfrm>
              <a:off x="3504" y="2640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3" name="Freeform 66"/>
            <p:cNvSpPr>
              <a:spLocks/>
            </p:cNvSpPr>
            <p:nvPr/>
          </p:nvSpPr>
          <p:spPr bwMode="auto">
            <a:xfrm>
              <a:off x="3696" y="2592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4" name="Freeform 67"/>
            <p:cNvSpPr>
              <a:spLocks/>
            </p:cNvSpPr>
            <p:nvPr/>
          </p:nvSpPr>
          <p:spPr bwMode="auto">
            <a:xfrm>
              <a:off x="3984" y="2544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5" name="Freeform 68"/>
            <p:cNvSpPr>
              <a:spLocks/>
            </p:cNvSpPr>
            <p:nvPr/>
          </p:nvSpPr>
          <p:spPr bwMode="auto">
            <a:xfrm>
              <a:off x="4224" y="2592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06" name="Text Box 69"/>
            <p:cNvSpPr txBox="1">
              <a:spLocks noChangeArrowheads="1"/>
            </p:cNvSpPr>
            <p:nvPr/>
          </p:nvSpPr>
          <p:spPr bwMode="auto">
            <a:xfrm>
              <a:off x="2736" y="244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HLA-A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7" name="Text Box 70"/>
            <p:cNvSpPr txBox="1">
              <a:spLocks noChangeArrowheads="1"/>
            </p:cNvSpPr>
            <p:nvPr/>
          </p:nvSpPr>
          <p:spPr bwMode="auto">
            <a:xfrm>
              <a:off x="3120" y="235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HLA-B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8" name="Text Box 71"/>
            <p:cNvSpPr txBox="1">
              <a:spLocks noChangeArrowheads="1"/>
            </p:cNvSpPr>
            <p:nvPr/>
          </p:nvSpPr>
          <p:spPr bwMode="auto">
            <a:xfrm>
              <a:off x="3648" y="22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HLA-C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9" name="Text Box 72"/>
            <p:cNvSpPr txBox="1">
              <a:spLocks noChangeArrowheads="1"/>
            </p:cNvSpPr>
            <p:nvPr/>
          </p:nvSpPr>
          <p:spPr bwMode="auto">
            <a:xfrm>
              <a:off x="4368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HLA-DP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0" name="Text Box 73"/>
            <p:cNvSpPr txBox="1">
              <a:spLocks noChangeArrowheads="1"/>
            </p:cNvSpPr>
            <p:nvPr/>
          </p:nvSpPr>
          <p:spPr bwMode="auto">
            <a:xfrm>
              <a:off x="4848" y="22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HLA-DQ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1" name="Text Box 74"/>
            <p:cNvSpPr txBox="1">
              <a:spLocks noChangeArrowheads="1"/>
            </p:cNvSpPr>
            <p:nvPr/>
          </p:nvSpPr>
          <p:spPr bwMode="auto">
            <a:xfrm>
              <a:off x="5184" y="235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HLA-DR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2" name="Freeform 75"/>
            <p:cNvSpPr>
              <a:spLocks/>
            </p:cNvSpPr>
            <p:nvPr/>
          </p:nvSpPr>
          <p:spPr bwMode="auto">
            <a:xfrm>
              <a:off x="5328" y="2592"/>
              <a:ext cx="144" cy="84"/>
            </a:xfrm>
            <a:custGeom>
              <a:avLst/>
              <a:gdLst>
                <a:gd name="T0" fmla="*/ 0 w 274"/>
                <a:gd name="T1" fmla="*/ 29 h 84"/>
                <a:gd name="T2" fmla="*/ 1 w 274"/>
                <a:gd name="T3" fmla="*/ 56 h 84"/>
                <a:gd name="T4" fmla="*/ 1 w 274"/>
                <a:gd name="T5" fmla="*/ 56 h 84"/>
                <a:gd name="T6" fmla="*/ 2 w 274"/>
                <a:gd name="T7" fmla="*/ 47 h 84"/>
                <a:gd name="T8" fmla="*/ 2 w 274"/>
                <a:gd name="T9" fmla="*/ 10 h 84"/>
                <a:gd name="T10" fmla="*/ 2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013" name="Oval 76"/>
            <p:cNvSpPr>
              <a:spLocks noChangeArrowheads="1"/>
            </p:cNvSpPr>
            <p:nvPr/>
          </p:nvSpPr>
          <p:spPr bwMode="auto">
            <a:xfrm>
              <a:off x="2976" y="2736"/>
              <a:ext cx="2880" cy="816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3696" y="1344"/>
              <a:ext cx="672" cy="240"/>
              <a:chOff x="4464" y="288"/>
              <a:chExt cx="672" cy="240"/>
            </a:xfrm>
          </p:grpSpPr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4464" y="288"/>
                <a:ext cx="672" cy="240"/>
                <a:chOff x="3456" y="144"/>
                <a:chExt cx="1152" cy="384"/>
              </a:xfrm>
            </p:grpSpPr>
            <p:pic>
              <p:nvPicPr>
                <p:cNvPr id="40030" name="Picture 79" descr="DC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56" y="144"/>
                  <a:ext cx="4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031" name="Picture 80" descr="m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4" y="144"/>
                  <a:ext cx="384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032" name="Picture 81" descr="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0" y="144"/>
                  <a:ext cx="384" cy="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029" name="Line 82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40015" name="Text Box 83"/>
            <p:cNvSpPr txBox="1">
              <a:spLocks noChangeArrowheads="1"/>
            </p:cNvSpPr>
            <p:nvPr/>
          </p:nvSpPr>
          <p:spPr bwMode="auto">
            <a:xfrm>
              <a:off x="2640" y="672"/>
              <a:ext cx="2976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1">
                  <a:solidFill>
                    <a:srgbClr val="003366"/>
                  </a:solidFill>
                  <a:latin typeface="Times New Roman" pitchFamily="18" charset="0"/>
                </a:rPr>
                <a:t>Professzionális antigénbemutató sejtek (DC, B sejt, makrofág)</a:t>
              </a:r>
              <a:endParaRPr lang="hu-H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0016" name="Line 84"/>
            <p:cNvSpPr>
              <a:spLocks noChangeShapeType="1"/>
            </p:cNvSpPr>
            <p:nvPr/>
          </p:nvSpPr>
          <p:spPr bwMode="auto">
            <a:xfrm>
              <a:off x="3120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17" name="Line 85"/>
            <p:cNvSpPr>
              <a:spLocks noChangeShapeType="1"/>
            </p:cNvSpPr>
            <p:nvPr/>
          </p:nvSpPr>
          <p:spPr bwMode="auto">
            <a:xfrm>
              <a:off x="3168" y="25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18" name="Line 86"/>
            <p:cNvSpPr>
              <a:spLocks noChangeShapeType="1"/>
            </p:cNvSpPr>
            <p:nvPr/>
          </p:nvSpPr>
          <p:spPr bwMode="auto">
            <a:xfrm flipH="1">
              <a:off x="3552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19" name="Line 87"/>
            <p:cNvSpPr>
              <a:spLocks noChangeShapeType="1"/>
            </p:cNvSpPr>
            <p:nvPr/>
          </p:nvSpPr>
          <p:spPr bwMode="auto">
            <a:xfrm>
              <a:off x="3648" y="2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0" name="Line 88"/>
            <p:cNvSpPr>
              <a:spLocks noChangeShapeType="1"/>
            </p:cNvSpPr>
            <p:nvPr/>
          </p:nvSpPr>
          <p:spPr bwMode="auto">
            <a:xfrm flipH="1">
              <a:off x="4032" y="240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1" name="Line 89"/>
            <p:cNvSpPr>
              <a:spLocks noChangeShapeType="1"/>
            </p:cNvSpPr>
            <p:nvPr/>
          </p:nvSpPr>
          <p:spPr bwMode="auto">
            <a:xfrm>
              <a:off x="4128" y="24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2" name="Line 90"/>
            <p:cNvSpPr>
              <a:spLocks noChangeShapeType="1"/>
            </p:cNvSpPr>
            <p:nvPr/>
          </p:nvSpPr>
          <p:spPr bwMode="auto">
            <a:xfrm flipH="1">
              <a:off x="4560" y="2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3" name="Line 91"/>
            <p:cNvSpPr>
              <a:spLocks noChangeShapeType="1"/>
            </p:cNvSpPr>
            <p:nvPr/>
          </p:nvSpPr>
          <p:spPr bwMode="auto">
            <a:xfrm>
              <a:off x="4704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4" name="Line 92"/>
            <p:cNvSpPr>
              <a:spLocks noChangeShapeType="1"/>
            </p:cNvSpPr>
            <p:nvPr/>
          </p:nvSpPr>
          <p:spPr bwMode="auto">
            <a:xfrm flipH="1">
              <a:off x="4992" y="240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5" name="Line 93"/>
            <p:cNvSpPr>
              <a:spLocks noChangeShapeType="1"/>
            </p:cNvSpPr>
            <p:nvPr/>
          </p:nvSpPr>
          <p:spPr bwMode="auto">
            <a:xfrm>
              <a:off x="5136" y="240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6" name="Line 94"/>
            <p:cNvSpPr>
              <a:spLocks noChangeShapeType="1"/>
            </p:cNvSpPr>
            <p:nvPr/>
          </p:nvSpPr>
          <p:spPr bwMode="auto">
            <a:xfrm flipH="1">
              <a:off x="5472" y="24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027" name="Line 95"/>
            <p:cNvSpPr>
              <a:spLocks noChangeShapeType="1"/>
            </p:cNvSpPr>
            <p:nvPr/>
          </p:nvSpPr>
          <p:spPr bwMode="auto">
            <a:xfrm>
              <a:off x="5568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9969" name="Szövegdoboz 95"/>
          <p:cNvSpPr txBox="1">
            <a:spLocks noChangeArrowheads="1"/>
          </p:cNvSpPr>
          <p:nvPr/>
        </p:nvSpPr>
        <p:spPr bwMode="auto">
          <a:xfrm>
            <a:off x="609613" y="6477000"/>
            <a:ext cx="326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</a:rPr>
              <a:t>HLA: humán leukocita antigén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0"/>
            <a:ext cx="668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05200" y="8382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743200" y="457226"/>
            <a:ext cx="990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MHC I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638800" y="533426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MHC II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752600" y="5486426"/>
            <a:ext cx="1905000" cy="701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citoplazmatikus farok</a:t>
            </a:r>
            <a:endParaRPr lang="hu-H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029200" y="5486426"/>
            <a:ext cx="1905000" cy="701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citoplazmatikus farok</a:t>
            </a:r>
            <a:endParaRPr lang="hu-H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57401" y="6488668"/>
            <a:ext cx="717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Minden sejten                            Egyes sejteken (</a:t>
            </a:r>
            <a:r>
              <a:rPr lang="hu-HU" b="1" dirty="0" err="1" smtClean="0"/>
              <a:t>mfag</a:t>
            </a:r>
            <a:r>
              <a:rPr lang="hu-HU" b="1" dirty="0" smtClean="0"/>
              <a:t>, DC, </a:t>
            </a:r>
            <a:r>
              <a:rPr lang="hu-HU" b="1" smtClean="0"/>
              <a:t>B sejt)</a:t>
            </a:r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52600" y="1066800"/>
            <a:ext cx="11724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árt zseb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019812" y="1143000"/>
            <a:ext cx="14670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nyitott zseb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29000" y="914426"/>
            <a:ext cx="1981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peptidkötő zseb</a:t>
            </a:r>
            <a:endParaRPr lang="hu-HU" sz="20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rosspres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547826" y="1989138"/>
            <a:ext cx="64658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76388" y="476276"/>
            <a:ext cx="6480175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40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Keresztprezentáció                     </a:t>
            </a:r>
            <a:r>
              <a:rPr lang="hu-HU" sz="24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(dendritikus sejtek esetében)</a:t>
            </a:r>
            <a:r>
              <a:rPr lang="hu-HU" sz="40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endParaRPr lang="hu-HU" sz="2400" b="1">
              <a:solidFill>
                <a:srgbClr val="00339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59436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Exogén antigének endogén úton is bemutatásra kerülhetnek</a:t>
            </a:r>
            <a:endParaRPr lang="hu-HU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33400" y="2514626"/>
            <a:ext cx="4953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CD1                                                     </a:t>
            </a: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MHC-I szerű molekula segítségével, mely lipideket és glikolipideket mutat be T sejteknek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05000" y="533400"/>
            <a:ext cx="5334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3366"/>
                </a:solidFill>
                <a:latin typeface="Times New Roman" pitchFamily="18" charset="0"/>
                <a:cs typeface="+mn-cs"/>
              </a:rPr>
              <a:t>“III.</a:t>
            </a:r>
            <a:r>
              <a:rPr lang="en-US" sz="4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 </a:t>
            </a:r>
            <a:r>
              <a:rPr lang="hu-HU" sz="4000" b="1">
                <a:solidFill>
                  <a:srgbClr val="003366"/>
                </a:solidFill>
                <a:latin typeface="Times New Roman" pitchFamily="18" charset="0"/>
                <a:cs typeface="+mn-cs"/>
              </a:rPr>
              <a:t>ú</a:t>
            </a:r>
            <a:r>
              <a:rPr lang="en-US" sz="4000" b="1">
                <a:solidFill>
                  <a:srgbClr val="003366"/>
                </a:solidFill>
                <a:latin typeface="Times New Roman" pitchFamily="18" charset="0"/>
                <a:cs typeface="+mn-cs"/>
              </a:rPr>
              <a:t>tvonal</a:t>
            </a:r>
            <a:r>
              <a:rPr lang="hu-HU" sz="4000" b="1">
                <a:solidFill>
                  <a:srgbClr val="003366"/>
                </a:solidFill>
                <a:latin typeface="Times New Roman" pitchFamily="18" charset="0"/>
                <a:cs typeface="+mn-cs"/>
              </a:rPr>
              <a:t>”</a:t>
            </a:r>
            <a:r>
              <a:rPr lang="en-US" sz="4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”</a:t>
            </a:r>
            <a:endParaRPr lang="en-US" sz="40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6477001" y="2667000"/>
          <a:ext cx="1538288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Image" r:id="rId4" imgW="6506177" imgH="9454289" progId="">
                  <p:embed/>
                </p:oleObj>
              </mc:Choice>
              <mc:Fallback>
                <p:oleObj name="Image" r:id="rId4" imgW="6506177" imgH="945428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667000"/>
                        <a:ext cx="1538288" cy="2235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0" y="596902"/>
            <a:ext cx="9144000" cy="62706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14600" y="6096000"/>
            <a:ext cx="1447800" cy="1524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4800600" y="609600"/>
            <a:ext cx="2133600" cy="990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514613" y="17526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4876826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000" b="1" dirty="0">
                <a:solidFill>
                  <a:srgbClr val="FFFFFF"/>
                </a:solidFill>
                <a:latin typeface="Times New Roman" pitchFamily="18" charset="0"/>
              </a:rPr>
              <a:t>A nem-polimorf HLA-G MHC-I-szerű szerkezetű.                      </a:t>
            </a:r>
            <a:endParaRPr lang="hu-HU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724400" y="17526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4000" dirty="0">
                <a:solidFill>
                  <a:schemeClr val="bg1"/>
                </a:solidFill>
                <a:latin typeface="Times New Roman" pitchFamily="18" charset="0"/>
              </a:rPr>
              <a:t>HLA-G                                                      </a:t>
            </a:r>
            <a:r>
              <a:rPr lang="hu-HU" sz="2400" dirty="0">
                <a:solidFill>
                  <a:schemeClr val="bg1"/>
                </a:solidFill>
                <a:latin typeface="Times New Roman" pitchFamily="18" charset="0"/>
              </a:rPr>
              <a:t>(a  trofoblaszt sejteken)</a:t>
            </a:r>
          </a:p>
        </p:txBody>
      </p:sp>
      <p:pic>
        <p:nvPicPr>
          <p:cNvPr id="50182" name="Picture 6" descr="penc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676" y="2"/>
            <a:ext cx="7953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Szövegdoboz 7"/>
          <p:cNvSpPr txBox="1">
            <a:spLocks noChangeArrowheads="1"/>
          </p:cNvSpPr>
          <p:nvPr/>
        </p:nvSpPr>
        <p:spPr bwMode="auto">
          <a:xfrm>
            <a:off x="3429002" y="5573712"/>
            <a:ext cx="195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Magzat védelme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9525" y="5"/>
            <a:ext cx="4495800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Comic Sans MS" pitchFamily="66" charset="0"/>
              </a:rPr>
              <a:t>Endogén antigén feldolgozás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81525" y="0"/>
            <a:ext cx="434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Exogén </a:t>
            </a:r>
            <a:r>
              <a:rPr lang="en-GB" sz="2800" b="1">
                <a:solidFill>
                  <a:srgbClr val="FFFF00"/>
                </a:solidFill>
                <a:latin typeface="Comic Sans MS" pitchFamily="66" charset="0"/>
              </a:rPr>
              <a:t>antigén feldolgozás</a:t>
            </a:r>
            <a:endParaRPr lang="en-US" sz="28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195514" y="838200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Patogén felvétele</a:t>
            </a:r>
            <a:endParaRPr lang="en-US" sz="2400" b="1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25" y="1295400"/>
            <a:ext cx="9144000" cy="457200"/>
            <a:chOff x="0" y="816"/>
            <a:chExt cx="5760" cy="288"/>
          </a:xfrm>
        </p:grpSpPr>
        <p:sp>
          <p:nvSpPr>
            <p:cNvPr id="63510" name="Rectangle 6"/>
            <p:cNvSpPr>
              <a:spLocks noChangeArrowheads="1"/>
            </p:cNvSpPr>
            <p:nvPr/>
          </p:nvSpPr>
          <p:spPr bwMode="auto">
            <a:xfrm>
              <a:off x="0" y="816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Sejten belül van</a:t>
              </a:r>
              <a:endParaRPr lang="en-US" sz="24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63511" name="Text Box 7"/>
            <p:cNvSpPr txBox="1">
              <a:spLocks noChangeArrowheads="1"/>
            </p:cNvSpPr>
            <p:nvPr/>
          </p:nvSpPr>
          <p:spPr bwMode="auto">
            <a:xfrm>
              <a:off x="2928" y="816"/>
              <a:ext cx="2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bekebelezéssel</a:t>
              </a:r>
            </a:p>
          </p:txBody>
        </p:sp>
      </p:grp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3736255" y="1681166"/>
            <a:ext cx="181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Degradáció</a:t>
            </a:r>
            <a:endParaRPr lang="en-US" sz="2400" b="1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525" y="2057400"/>
            <a:ext cx="9144000" cy="533400"/>
            <a:chOff x="0" y="1296"/>
            <a:chExt cx="5760" cy="336"/>
          </a:xfrm>
        </p:grpSpPr>
        <p:sp>
          <p:nvSpPr>
            <p:cNvPr id="63508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err="1" smtClean="0">
                  <a:solidFill>
                    <a:srgbClr val="FFFF00"/>
                  </a:solidFill>
                  <a:latin typeface="Comic Sans MS" pitchFamily="66" charset="0"/>
                </a:rPr>
                <a:t>proteaszómában</a:t>
              </a:r>
              <a:endParaRPr lang="en-US" sz="2400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63509" name="Text Box 11"/>
            <p:cNvSpPr txBox="1">
              <a:spLocks noChangeArrowheads="1"/>
            </p:cNvSpPr>
            <p:nvPr/>
          </p:nvSpPr>
          <p:spPr bwMode="auto">
            <a:xfrm>
              <a:off x="2928" y="1296"/>
              <a:ext cx="2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lizoszómában</a:t>
              </a:r>
            </a:p>
          </p:txBody>
        </p:sp>
      </p:grpSp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2" y="2514600"/>
            <a:ext cx="915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Antigén-MHC komplex formálás</a:t>
            </a:r>
            <a:endParaRPr lang="en-US" sz="24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3497" name="Rectangle 13"/>
          <p:cNvSpPr>
            <a:spLocks noChangeArrowheads="1"/>
          </p:cNvSpPr>
          <p:nvPr/>
        </p:nvSpPr>
        <p:spPr bwMode="auto">
          <a:xfrm>
            <a:off x="9525" y="464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Bemutatás: sejtfelszínen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9525" y="2895611"/>
            <a:ext cx="9144000" cy="1938341"/>
            <a:chOff x="0" y="1872"/>
            <a:chExt cx="5760" cy="1221"/>
          </a:xfrm>
        </p:grpSpPr>
        <p:sp>
          <p:nvSpPr>
            <p:cNvPr id="63506" name="Rectangle 15"/>
            <p:cNvSpPr>
              <a:spLocks noChangeArrowheads="1"/>
            </p:cNvSpPr>
            <p:nvPr/>
          </p:nvSpPr>
          <p:spPr bwMode="auto">
            <a:xfrm>
              <a:off x="0" y="1872"/>
              <a:ext cx="2880" cy="1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dER: TAP1-2 : antigénpeptideket az </a:t>
              </a:r>
            </a:p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MHC I-hez kapcsolja</a:t>
              </a:r>
            </a:p>
            <a:p>
              <a:pPr algn="ctr"/>
              <a:endParaRPr lang="en-GB" sz="2400">
                <a:solidFill>
                  <a:srgbClr val="FFFF00"/>
                </a:solidFill>
                <a:latin typeface="Comic Sans MS" pitchFamily="66" charset="0"/>
              </a:endParaRPr>
            </a:p>
            <a:p>
              <a:pPr algn="ctr"/>
              <a:endParaRPr lang="en-GB" sz="24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63507" name="Text Box 16"/>
            <p:cNvSpPr txBox="1">
              <a:spLocks noChangeArrowheads="1"/>
            </p:cNvSpPr>
            <p:nvPr/>
          </p:nvSpPr>
          <p:spPr bwMode="auto">
            <a:xfrm>
              <a:off x="2928" y="1872"/>
              <a:ext cx="2832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Lizoszómális-endoszómális kompartment: </a:t>
              </a:r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invariáns </a:t>
              </a:r>
              <a:r>
                <a:rPr lang="en-GB" sz="240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</a:t>
              </a:r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 lánc</a:t>
              </a: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 - CLIP -HLA-DM: </a:t>
              </a:r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antigénpeptideket az </a:t>
              </a:r>
            </a:p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MHC II-h</a:t>
              </a:r>
              <a:r>
                <a:rPr lang="hu-HU" sz="2400">
                  <a:solidFill>
                    <a:srgbClr val="FFFF00"/>
                  </a:solidFill>
                  <a:latin typeface="Comic Sans MS" pitchFamily="66" charset="0"/>
                </a:rPr>
                <a:t>e</a:t>
              </a:r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z kapcsolja</a:t>
              </a:r>
              <a:endParaRPr lang="en-US" sz="24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525" y="5029229"/>
            <a:ext cx="9144000" cy="830263"/>
            <a:chOff x="0" y="3168"/>
            <a:chExt cx="5760" cy="523"/>
          </a:xfrm>
        </p:grpSpPr>
        <p:sp>
          <p:nvSpPr>
            <p:cNvPr id="63504" name="Rectangle 18"/>
            <p:cNvSpPr>
              <a:spLocks noChangeArrowheads="1"/>
            </p:cNvSpPr>
            <p:nvPr/>
          </p:nvSpPr>
          <p:spPr bwMode="auto">
            <a:xfrm>
              <a:off x="0" y="316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Magvas sejtek</a:t>
              </a:r>
              <a:endParaRPr lang="en-US" sz="24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63505" name="Text Box 19"/>
            <p:cNvSpPr txBox="1">
              <a:spLocks noChangeArrowheads="1"/>
            </p:cNvSpPr>
            <p:nvPr/>
          </p:nvSpPr>
          <p:spPr bwMode="auto">
            <a:xfrm>
              <a:off x="2928" y="3168"/>
              <a:ext cx="28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Speciális antigénprezentáló sejtek (APC)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525" y="6172200"/>
            <a:ext cx="9144000" cy="457200"/>
            <a:chOff x="0" y="3888"/>
            <a:chExt cx="5760" cy="288"/>
          </a:xfrm>
        </p:grpSpPr>
        <p:sp>
          <p:nvSpPr>
            <p:cNvPr id="63502" name="Rectangle 21"/>
            <p:cNvSpPr>
              <a:spLocks noChangeArrowheads="1"/>
            </p:cNvSpPr>
            <p:nvPr/>
          </p:nvSpPr>
          <p:spPr bwMode="auto">
            <a:xfrm>
              <a:off x="0" y="388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>
                  <a:solidFill>
                    <a:srgbClr val="FFFF00"/>
                  </a:solidFill>
                  <a:latin typeface="Comic Sans MS" pitchFamily="66" charset="0"/>
                </a:rPr>
                <a:t>Tc sejtekkel</a:t>
              </a:r>
              <a:endParaRPr lang="en-US" sz="24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63503" name="Rectangle 22"/>
            <p:cNvSpPr>
              <a:spLocks noChangeArrowheads="1"/>
            </p:cNvSpPr>
            <p:nvPr/>
          </p:nvSpPr>
          <p:spPr bwMode="auto">
            <a:xfrm>
              <a:off x="2880" y="3888"/>
              <a:ext cx="2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FF00"/>
                  </a:solidFill>
                  <a:latin typeface="Comic Sans MS" pitchFamily="66" charset="0"/>
                </a:rPr>
                <a:t>Th sejtekkel</a:t>
              </a:r>
            </a:p>
          </p:txBody>
        </p:sp>
      </p:grpSp>
      <p:sp>
        <p:nvSpPr>
          <p:cNvPr id="63501" name="Rectangle 23"/>
          <p:cNvSpPr>
            <a:spLocks noChangeArrowheads="1"/>
          </p:cNvSpPr>
          <p:nvPr/>
        </p:nvSpPr>
        <p:spPr bwMode="auto">
          <a:xfrm>
            <a:off x="9525" y="571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Felismerés</a:t>
            </a:r>
            <a:endParaRPr lang="en-US" sz="2400" b="1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371601" y="838200"/>
            <a:ext cx="580239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</a:rPr>
              <a:t>Miért vagyunk ennyire sokfélék??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54503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solidFill>
                  <a:srgbClr val="FFFF00"/>
                </a:solidFill>
                <a:latin typeface="Times New Roman" pitchFamily="18" charset="0"/>
              </a:rPr>
              <a:t>Nincs válasz az egyed szintjén !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133605" y="4267225"/>
            <a:ext cx="3634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>
                <a:solidFill>
                  <a:srgbClr val="FFFF00"/>
                </a:solidFill>
                <a:latin typeface="Times New Roman" pitchFamily="18" charset="0"/>
              </a:rPr>
              <a:t>Populációs előny!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41131" y="1295400"/>
            <a:ext cx="8184001" cy="34163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AZ ANTIGÉNBEMUTATÁS BIOLÓGIAI JELENTŐSÉGE </a:t>
            </a:r>
          </a:p>
          <a:p>
            <a:pPr algn="ctr" eaLnBrk="0" hangingPunct="0"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ÉS FŐ JELLEGZETESSÉGE:</a:t>
            </a:r>
          </a:p>
          <a:p>
            <a:pPr algn="ctr" eaLnBrk="0" hangingPunct="0">
              <a:defRPr/>
            </a:pPr>
            <a:endParaRPr lang="hu-HU" sz="2400" b="1">
              <a:solidFill>
                <a:srgbClr val="000054"/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endParaRPr lang="hu-HU" sz="2400" b="1">
              <a:solidFill>
                <a:srgbClr val="000054"/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	állandó jelzés a külső és belső antigén-környezetről </a:t>
            </a:r>
          </a:p>
          <a:p>
            <a:pPr algn="ctr" eaLnBrk="0" hangingPunct="0"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		a keringő T sejteknek</a:t>
            </a:r>
            <a:r>
              <a:rPr lang="en-US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, sz</a:t>
            </a: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ükség esetén aktiváció  </a:t>
            </a:r>
          </a:p>
          <a:p>
            <a:pPr algn="ctr" eaLnBrk="0" hangingPunct="0">
              <a:defRPr/>
            </a:pPr>
            <a:endParaRPr lang="hu-HU" sz="2400" b="1">
              <a:solidFill>
                <a:srgbClr val="000054"/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buFontTx/>
              <a:buChar char="•"/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           genetikailag meghatározott (MHC!) peptidbemutatás</a:t>
            </a:r>
            <a:endParaRPr lang="hu-HU" sz="4000" b="1">
              <a:solidFill>
                <a:srgbClr val="000054"/>
              </a:solidFill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hu-HU" sz="2400" b="1">
                <a:solidFill>
                  <a:srgbClr val="000054"/>
                </a:solidFill>
                <a:latin typeface="Times New Roman" pitchFamily="18" charset="0"/>
                <a:cs typeface="+mn-cs"/>
              </a:rPr>
              <a:t>		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924339" y="4953001"/>
            <a:ext cx="6901649" cy="156966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Char char="•"/>
              <a:defRPr/>
            </a:pPr>
            <a:r>
              <a:rPr lang="hu-HU" sz="32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PERSPEKTÍVA: </a:t>
            </a:r>
          </a:p>
          <a:p>
            <a:pPr algn="ctr" eaLnBrk="0" hangingPunct="0">
              <a:defRPr/>
            </a:pPr>
            <a:r>
              <a:rPr lang="hu-HU" sz="32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EGYÉNRE TERVEZETT VAKCINA,</a:t>
            </a:r>
          </a:p>
          <a:p>
            <a:pPr algn="ctr" eaLnBrk="0" hangingPunct="0">
              <a:defRPr/>
            </a:pPr>
            <a:r>
              <a:rPr lang="hu-HU" sz="32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IMMUNGENOMIKA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ruitmark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" y="-1524000"/>
            <a:ext cx="9293225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0"/>
            <a:ext cx="668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505200" y="8382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743200" y="457226"/>
            <a:ext cx="990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MHC I</a:t>
            </a:r>
            <a:endParaRPr lang="hu-H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638800" y="533426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MHC II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752600" y="5486426"/>
            <a:ext cx="1905000" cy="701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citoplazmatikus farok</a:t>
            </a:r>
            <a:endParaRPr lang="hu-H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029200" y="5486426"/>
            <a:ext cx="1905000" cy="701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 b="1">
                <a:solidFill>
                  <a:srgbClr val="000000"/>
                </a:solidFill>
                <a:latin typeface="Times New Roman" pitchFamily="18" charset="0"/>
              </a:rPr>
              <a:t>citoplazmatikus farok</a:t>
            </a:r>
            <a:endParaRPr lang="hu-HU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57413" y="6488668"/>
            <a:ext cx="518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Minden sejten                            Egyes sejteken</a:t>
            </a:r>
            <a:endParaRPr lang="hu-HU" b="1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2590800" y="1828800"/>
            <a:ext cx="685800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5410200" y="1828800"/>
            <a:ext cx="914400" cy="228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 descr="Nagy konfetti"/>
          <p:cNvSpPr>
            <a:spLocks/>
          </p:cNvSpPr>
          <p:nvPr/>
        </p:nvSpPr>
        <p:spPr bwMode="auto">
          <a:xfrm>
            <a:off x="5562613" y="2971800"/>
            <a:ext cx="3121025" cy="2197100"/>
          </a:xfrm>
          <a:custGeom>
            <a:avLst/>
            <a:gdLst>
              <a:gd name="T0" fmla="*/ 451 w 1784"/>
              <a:gd name="T1" fmla="*/ 912 h 1203"/>
              <a:gd name="T2" fmla="*/ 430 w 1784"/>
              <a:gd name="T3" fmla="*/ 822 h 1203"/>
              <a:gd name="T4" fmla="*/ 7 w 1784"/>
              <a:gd name="T5" fmla="*/ 511 h 1203"/>
              <a:gd name="T6" fmla="*/ 14 w 1784"/>
              <a:gd name="T7" fmla="*/ 28 h 1203"/>
              <a:gd name="T8" fmla="*/ 282 w 1784"/>
              <a:gd name="T9" fmla="*/ 90 h 1203"/>
              <a:gd name="T10" fmla="*/ 436 w 1784"/>
              <a:gd name="T11" fmla="*/ 311 h 1203"/>
              <a:gd name="T12" fmla="*/ 493 w 1784"/>
              <a:gd name="T13" fmla="*/ 311 h 1203"/>
              <a:gd name="T14" fmla="*/ 570 w 1784"/>
              <a:gd name="T15" fmla="*/ 311 h 1203"/>
              <a:gd name="T16" fmla="*/ 528 w 1784"/>
              <a:gd name="T17" fmla="*/ 442 h 1203"/>
              <a:gd name="T18" fmla="*/ 584 w 1784"/>
              <a:gd name="T19" fmla="*/ 498 h 1203"/>
              <a:gd name="T20" fmla="*/ 726 w 1784"/>
              <a:gd name="T21" fmla="*/ 477 h 1203"/>
              <a:gd name="T22" fmla="*/ 697 w 1784"/>
              <a:gd name="T23" fmla="*/ 387 h 1203"/>
              <a:gd name="T24" fmla="*/ 909 w 1784"/>
              <a:gd name="T25" fmla="*/ 311 h 1203"/>
              <a:gd name="T26" fmla="*/ 923 w 1784"/>
              <a:gd name="T27" fmla="*/ 318 h 1203"/>
              <a:gd name="T28" fmla="*/ 902 w 1784"/>
              <a:gd name="T29" fmla="*/ 498 h 1203"/>
              <a:gd name="T30" fmla="*/ 979 w 1784"/>
              <a:gd name="T31" fmla="*/ 498 h 1203"/>
              <a:gd name="T32" fmla="*/ 1057 w 1784"/>
              <a:gd name="T33" fmla="*/ 504 h 1203"/>
              <a:gd name="T34" fmla="*/ 1071 w 1784"/>
              <a:gd name="T35" fmla="*/ 387 h 1203"/>
              <a:gd name="T36" fmla="*/ 1050 w 1784"/>
              <a:gd name="T37" fmla="*/ 290 h 1203"/>
              <a:gd name="T38" fmla="*/ 1191 w 1784"/>
              <a:gd name="T39" fmla="*/ 290 h 1203"/>
              <a:gd name="T40" fmla="*/ 1162 w 1784"/>
              <a:gd name="T41" fmla="*/ 414 h 1203"/>
              <a:gd name="T42" fmla="*/ 1170 w 1784"/>
              <a:gd name="T43" fmla="*/ 470 h 1203"/>
              <a:gd name="T44" fmla="*/ 1289 w 1784"/>
              <a:gd name="T45" fmla="*/ 484 h 1203"/>
              <a:gd name="T46" fmla="*/ 1339 w 1784"/>
              <a:gd name="T47" fmla="*/ 477 h 1203"/>
              <a:gd name="T48" fmla="*/ 1339 w 1784"/>
              <a:gd name="T49" fmla="*/ 401 h 1203"/>
              <a:gd name="T50" fmla="*/ 1310 w 1784"/>
              <a:gd name="T51" fmla="*/ 304 h 1203"/>
              <a:gd name="T52" fmla="*/ 1318 w 1784"/>
              <a:gd name="T53" fmla="*/ 290 h 1203"/>
              <a:gd name="T54" fmla="*/ 1480 w 1784"/>
              <a:gd name="T55" fmla="*/ 256 h 1203"/>
              <a:gd name="T56" fmla="*/ 1783 w 1784"/>
              <a:gd name="T57" fmla="*/ 0 h 1203"/>
              <a:gd name="T58" fmla="*/ 1776 w 1784"/>
              <a:gd name="T59" fmla="*/ 608 h 1203"/>
              <a:gd name="T60" fmla="*/ 1430 w 1784"/>
              <a:gd name="T61" fmla="*/ 864 h 1203"/>
              <a:gd name="T62" fmla="*/ 465 w 1784"/>
              <a:gd name="T63" fmla="*/ 1202 h 1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84"/>
              <a:gd name="T97" fmla="*/ 0 h 1203"/>
              <a:gd name="T98" fmla="*/ 1784 w 1784"/>
              <a:gd name="T99" fmla="*/ 1203 h 12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84" h="1203">
                <a:moveTo>
                  <a:pt x="465" y="1202"/>
                </a:moveTo>
                <a:lnTo>
                  <a:pt x="451" y="912"/>
                </a:lnTo>
                <a:lnTo>
                  <a:pt x="451" y="892"/>
                </a:lnTo>
                <a:lnTo>
                  <a:pt x="430" y="822"/>
                </a:lnTo>
                <a:lnTo>
                  <a:pt x="274" y="698"/>
                </a:lnTo>
                <a:lnTo>
                  <a:pt x="7" y="511"/>
                </a:lnTo>
                <a:lnTo>
                  <a:pt x="0" y="470"/>
                </a:lnTo>
                <a:lnTo>
                  <a:pt x="14" y="28"/>
                </a:lnTo>
                <a:lnTo>
                  <a:pt x="21" y="21"/>
                </a:lnTo>
                <a:lnTo>
                  <a:pt x="282" y="90"/>
                </a:lnTo>
                <a:lnTo>
                  <a:pt x="296" y="117"/>
                </a:lnTo>
                <a:lnTo>
                  <a:pt x="436" y="311"/>
                </a:lnTo>
                <a:lnTo>
                  <a:pt x="493" y="311"/>
                </a:lnTo>
                <a:lnTo>
                  <a:pt x="528" y="311"/>
                </a:lnTo>
                <a:lnTo>
                  <a:pt x="570" y="311"/>
                </a:lnTo>
                <a:lnTo>
                  <a:pt x="528" y="422"/>
                </a:lnTo>
                <a:lnTo>
                  <a:pt x="528" y="442"/>
                </a:lnTo>
                <a:lnTo>
                  <a:pt x="564" y="484"/>
                </a:lnTo>
                <a:lnTo>
                  <a:pt x="584" y="498"/>
                </a:lnTo>
                <a:lnTo>
                  <a:pt x="726" y="491"/>
                </a:lnTo>
                <a:lnTo>
                  <a:pt x="726" y="477"/>
                </a:lnTo>
                <a:lnTo>
                  <a:pt x="726" y="449"/>
                </a:lnTo>
                <a:lnTo>
                  <a:pt x="697" y="387"/>
                </a:lnTo>
                <a:lnTo>
                  <a:pt x="669" y="318"/>
                </a:lnTo>
                <a:lnTo>
                  <a:pt x="909" y="311"/>
                </a:lnTo>
                <a:lnTo>
                  <a:pt x="923" y="318"/>
                </a:lnTo>
                <a:lnTo>
                  <a:pt x="902" y="387"/>
                </a:lnTo>
                <a:lnTo>
                  <a:pt x="902" y="498"/>
                </a:lnTo>
                <a:lnTo>
                  <a:pt x="930" y="498"/>
                </a:lnTo>
                <a:lnTo>
                  <a:pt x="979" y="498"/>
                </a:lnTo>
                <a:lnTo>
                  <a:pt x="993" y="504"/>
                </a:lnTo>
                <a:lnTo>
                  <a:pt x="1057" y="504"/>
                </a:lnTo>
                <a:lnTo>
                  <a:pt x="1078" y="449"/>
                </a:lnTo>
                <a:lnTo>
                  <a:pt x="1071" y="387"/>
                </a:lnTo>
                <a:lnTo>
                  <a:pt x="1050" y="290"/>
                </a:lnTo>
                <a:lnTo>
                  <a:pt x="1176" y="290"/>
                </a:lnTo>
                <a:lnTo>
                  <a:pt x="1191" y="290"/>
                </a:lnTo>
                <a:lnTo>
                  <a:pt x="1176" y="394"/>
                </a:lnTo>
                <a:lnTo>
                  <a:pt x="1162" y="414"/>
                </a:lnTo>
                <a:lnTo>
                  <a:pt x="1162" y="463"/>
                </a:lnTo>
                <a:lnTo>
                  <a:pt x="1170" y="470"/>
                </a:lnTo>
                <a:lnTo>
                  <a:pt x="1184" y="477"/>
                </a:lnTo>
                <a:lnTo>
                  <a:pt x="1289" y="484"/>
                </a:lnTo>
                <a:lnTo>
                  <a:pt x="1324" y="484"/>
                </a:lnTo>
                <a:lnTo>
                  <a:pt x="1339" y="477"/>
                </a:lnTo>
                <a:lnTo>
                  <a:pt x="1346" y="463"/>
                </a:lnTo>
                <a:lnTo>
                  <a:pt x="1339" y="401"/>
                </a:lnTo>
                <a:lnTo>
                  <a:pt x="1324" y="346"/>
                </a:lnTo>
                <a:lnTo>
                  <a:pt x="1310" y="304"/>
                </a:lnTo>
                <a:lnTo>
                  <a:pt x="1310" y="297"/>
                </a:lnTo>
                <a:lnTo>
                  <a:pt x="1318" y="290"/>
                </a:lnTo>
                <a:lnTo>
                  <a:pt x="1423" y="283"/>
                </a:lnTo>
                <a:lnTo>
                  <a:pt x="1480" y="256"/>
                </a:lnTo>
                <a:lnTo>
                  <a:pt x="1592" y="76"/>
                </a:lnTo>
                <a:lnTo>
                  <a:pt x="1783" y="0"/>
                </a:lnTo>
                <a:lnTo>
                  <a:pt x="1776" y="587"/>
                </a:lnTo>
                <a:lnTo>
                  <a:pt x="1776" y="608"/>
                </a:lnTo>
                <a:lnTo>
                  <a:pt x="1754" y="636"/>
                </a:lnTo>
                <a:lnTo>
                  <a:pt x="1430" y="864"/>
                </a:lnTo>
                <a:lnTo>
                  <a:pt x="1444" y="1189"/>
                </a:lnTo>
                <a:lnTo>
                  <a:pt x="465" y="1202"/>
                </a:lnTo>
              </a:path>
            </a:pathLst>
          </a:custGeom>
          <a:pattFill prst="lgConfetti">
            <a:fgClr>
              <a:srgbClr val="FF0000"/>
            </a:fgClr>
            <a:bgClr>
              <a:schemeClr val="tx1"/>
            </a:bgClr>
          </a:pattFill>
          <a:ln w="317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59" name="Freeform 3" descr="Zsindely"/>
          <p:cNvSpPr>
            <a:spLocks/>
          </p:cNvSpPr>
          <p:nvPr/>
        </p:nvSpPr>
        <p:spPr bwMode="auto">
          <a:xfrm>
            <a:off x="715976" y="3105150"/>
            <a:ext cx="3551237" cy="1924050"/>
          </a:xfrm>
          <a:custGeom>
            <a:avLst/>
            <a:gdLst>
              <a:gd name="T0" fmla="*/ 310 w 2038"/>
              <a:gd name="T1" fmla="*/ 1044 h 1045"/>
              <a:gd name="T2" fmla="*/ 310 w 2038"/>
              <a:gd name="T3" fmla="*/ 740 h 1045"/>
              <a:gd name="T4" fmla="*/ 21 w 2038"/>
              <a:gd name="T5" fmla="*/ 450 h 1045"/>
              <a:gd name="T6" fmla="*/ 0 w 2038"/>
              <a:gd name="T7" fmla="*/ 14 h 1045"/>
              <a:gd name="T8" fmla="*/ 233 w 2038"/>
              <a:gd name="T9" fmla="*/ 0 h 1045"/>
              <a:gd name="T10" fmla="*/ 275 w 2038"/>
              <a:gd name="T11" fmla="*/ 0 h 1045"/>
              <a:gd name="T12" fmla="*/ 296 w 2038"/>
              <a:gd name="T13" fmla="*/ 14 h 1045"/>
              <a:gd name="T14" fmla="*/ 317 w 2038"/>
              <a:gd name="T15" fmla="*/ 28 h 1045"/>
              <a:gd name="T16" fmla="*/ 479 w 2038"/>
              <a:gd name="T17" fmla="*/ 194 h 1045"/>
              <a:gd name="T18" fmla="*/ 620 w 2038"/>
              <a:gd name="T19" fmla="*/ 256 h 1045"/>
              <a:gd name="T20" fmla="*/ 648 w 2038"/>
              <a:gd name="T21" fmla="*/ 284 h 1045"/>
              <a:gd name="T22" fmla="*/ 606 w 2038"/>
              <a:gd name="T23" fmla="*/ 401 h 1045"/>
              <a:gd name="T24" fmla="*/ 571 w 2038"/>
              <a:gd name="T25" fmla="*/ 436 h 1045"/>
              <a:gd name="T26" fmla="*/ 613 w 2038"/>
              <a:gd name="T27" fmla="*/ 505 h 1045"/>
              <a:gd name="T28" fmla="*/ 782 w 2038"/>
              <a:gd name="T29" fmla="*/ 498 h 1045"/>
              <a:gd name="T30" fmla="*/ 810 w 2038"/>
              <a:gd name="T31" fmla="*/ 491 h 1045"/>
              <a:gd name="T32" fmla="*/ 803 w 2038"/>
              <a:gd name="T33" fmla="*/ 394 h 1045"/>
              <a:gd name="T34" fmla="*/ 789 w 2038"/>
              <a:gd name="T35" fmla="*/ 367 h 1045"/>
              <a:gd name="T36" fmla="*/ 782 w 2038"/>
              <a:gd name="T37" fmla="*/ 270 h 1045"/>
              <a:gd name="T38" fmla="*/ 860 w 2038"/>
              <a:gd name="T39" fmla="*/ 256 h 1045"/>
              <a:gd name="T40" fmla="*/ 1191 w 2038"/>
              <a:gd name="T41" fmla="*/ 270 h 1045"/>
              <a:gd name="T42" fmla="*/ 1198 w 2038"/>
              <a:gd name="T43" fmla="*/ 290 h 1045"/>
              <a:gd name="T44" fmla="*/ 1113 w 2038"/>
              <a:gd name="T45" fmla="*/ 387 h 1045"/>
              <a:gd name="T46" fmla="*/ 1198 w 2038"/>
              <a:gd name="T47" fmla="*/ 484 h 1045"/>
              <a:gd name="T48" fmla="*/ 1339 w 2038"/>
              <a:gd name="T49" fmla="*/ 436 h 1045"/>
              <a:gd name="T50" fmla="*/ 1339 w 2038"/>
              <a:gd name="T51" fmla="*/ 415 h 1045"/>
              <a:gd name="T52" fmla="*/ 1325 w 2038"/>
              <a:gd name="T53" fmla="*/ 394 h 1045"/>
              <a:gd name="T54" fmla="*/ 1367 w 2038"/>
              <a:gd name="T55" fmla="*/ 263 h 1045"/>
              <a:gd name="T56" fmla="*/ 1381 w 2038"/>
              <a:gd name="T57" fmla="*/ 263 h 1045"/>
              <a:gd name="T58" fmla="*/ 1564 w 2038"/>
              <a:gd name="T59" fmla="*/ 256 h 1045"/>
              <a:gd name="T60" fmla="*/ 1755 w 2038"/>
              <a:gd name="T61" fmla="*/ 49 h 1045"/>
              <a:gd name="T62" fmla="*/ 1776 w 2038"/>
              <a:gd name="T63" fmla="*/ 14 h 1045"/>
              <a:gd name="T64" fmla="*/ 1952 w 2038"/>
              <a:gd name="T65" fmla="*/ 7 h 1045"/>
              <a:gd name="T66" fmla="*/ 2001 w 2038"/>
              <a:gd name="T67" fmla="*/ 14 h 1045"/>
              <a:gd name="T68" fmla="*/ 2015 w 2038"/>
              <a:gd name="T69" fmla="*/ 28 h 1045"/>
              <a:gd name="T70" fmla="*/ 2037 w 2038"/>
              <a:gd name="T71" fmla="*/ 602 h 1045"/>
              <a:gd name="T72" fmla="*/ 1670 w 2038"/>
              <a:gd name="T73" fmla="*/ 747 h 1045"/>
              <a:gd name="T74" fmla="*/ 1677 w 2038"/>
              <a:gd name="T75" fmla="*/ 968 h 1045"/>
              <a:gd name="T76" fmla="*/ 317 w 2038"/>
              <a:gd name="T77" fmla="*/ 1037 h 1045"/>
              <a:gd name="T78" fmla="*/ 310 w 2038"/>
              <a:gd name="T79" fmla="*/ 1044 h 10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038"/>
              <a:gd name="T121" fmla="*/ 0 h 1045"/>
              <a:gd name="T122" fmla="*/ 2038 w 2038"/>
              <a:gd name="T123" fmla="*/ 1045 h 10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038" h="1045">
                <a:moveTo>
                  <a:pt x="310" y="1044"/>
                </a:moveTo>
                <a:lnTo>
                  <a:pt x="310" y="740"/>
                </a:lnTo>
                <a:lnTo>
                  <a:pt x="21" y="450"/>
                </a:lnTo>
                <a:lnTo>
                  <a:pt x="0" y="14"/>
                </a:lnTo>
                <a:lnTo>
                  <a:pt x="233" y="0"/>
                </a:lnTo>
                <a:lnTo>
                  <a:pt x="275" y="0"/>
                </a:lnTo>
                <a:lnTo>
                  <a:pt x="296" y="14"/>
                </a:lnTo>
                <a:lnTo>
                  <a:pt x="317" y="28"/>
                </a:lnTo>
                <a:lnTo>
                  <a:pt x="479" y="194"/>
                </a:lnTo>
                <a:lnTo>
                  <a:pt x="620" y="256"/>
                </a:lnTo>
                <a:lnTo>
                  <a:pt x="648" y="284"/>
                </a:lnTo>
                <a:lnTo>
                  <a:pt x="606" y="401"/>
                </a:lnTo>
                <a:lnTo>
                  <a:pt x="571" y="436"/>
                </a:lnTo>
                <a:lnTo>
                  <a:pt x="613" y="505"/>
                </a:lnTo>
                <a:lnTo>
                  <a:pt x="782" y="498"/>
                </a:lnTo>
                <a:lnTo>
                  <a:pt x="810" y="491"/>
                </a:lnTo>
                <a:lnTo>
                  <a:pt x="803" y="394"/>
                </a:lnTo>
                <a:lnTo>
                  <a:pt x="789" y="367"/>
                </a:lnTo>
                <a:lnTo>
                  <a:pt x="782" y="270"/>
                </a:lnTo>
                <a:lnTo>
                  <a:pt x="860" y="256"/>
                </a:lnTo>
                <a:lnTo>
                  <a:pt x="1191" y="270"/>
                </a:lnTo>
                <a:lnTo>
                  <a:pt x="1198" y="290"/>
                </a:lnTo>
                <a:lnTo>
                  <a:pt x="1113" y="387"/>
                </a:lnTo>
                <a:lnTo>
                  <a:pt x="1198" y="484"/>
                </a:lnTo>
                <a:lnTo>
                  <a:pt x="1339" y="436"/>
                </a:lnTo>
                <a:lnTo>
                  <a:pt x="1339" y="415"/>
                </a:lnTo>
                <a:lnTo>
                  <a:pt x="1325" y="394"/>
                </a:lnTo>
                <a:lnTo>
                  <a:pt x="1367" y="263"/>
                </a:lnTo>
                <a:lnTo>
                  <a:pt x="1381" y="263"/>
                </a:lnTo>
                <a:lnTo>
                  <a:pt x="1564" y="256"/>
                </a:lnTo>
                <a:lnTo>
                  <a:pt x="1755" y="49"/>
                </a:lnTo>
                <a:lnTo>
                  <a:pt x="1776" y="14"/>
                </a:lnTo>
                <a:lnTo>
                  <a:pt x="1952" y="7"/>
                </a:lnTo>
                <a:lnTo>
                  <a:pt x="2001" y="14"/>
                </a:lnTo>
                <a:lnTo>
                  <a:pt x="2015" y="28"/>
                </a:lnTo>
                <a:lnTo>
                  <a:pt x="2037" y="602"/>
                </a:lnTo>
                <a:lnTo>
                  <a:pt x="1670" y="747"/>
                </a:lnTo>
                <a:lnTo>
                  <a:pt x="1677" y="968"/>
                </a:lnTo>
                <a:lnTo>
                  <a:pt x="317" y="1037"/>
                </a:lnTo>
                <a:lnTo>
                  <a:pt x="310" y="1044"/>
                </a:lnTo>
              </a:path>
            </a:pathLst>
          </a:custGeom>
          <a:pattFill prst="shingle">
            <a:fgClr>
              <a:srgbClr val="FF0000"/>
            </a:fgClr>
            <a:bgClr>
              <a:schemeClr val="tx2"/>
            </a:bgClr>
          </a:patt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0" name="Rectangle 4" descr="20%-os"/>
          <p:cNvSpPr>
            <a:spLocks noChangeArrowheads="1"/>
          </p:cNvSpPr>
          <p:nvPr/>
        </p:nvSpPr>
        <p:spPr bwMode="auto">
          <a:xfrm flipV="1">
            <a:off x="1600202" y="3276600"/>
            <a:ext cx="1979613" cy="241300"/>
          </a:xfrm>
          <a:prstGeom prst="rect">
            <a:avLst/>
          </a:prstGeom>
          <a:pattFill prst="pct20">
            <a:fgClr>
              <a:schemeClr val="bg1"/>
            </a:fgClr>
            <a:bgClr>
              <a:srgbClr val="FFFFFF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1905002" y="3276600"/>
            <a:ext cx="36513" cy="341313"/>
          </a:xfrm>
          <a:custGeom>
            <a:avLst/>
            <a:gdLst>
              <a:gd name="T0" fmla="*/ 0 w 23"/>
              <a:gd name="T1" fmla="*/ 0 h 215"/>
              <a:gd name="T2" fmla="*/ 0 w 23"/>
              <a:gd name="T3" fmla="*/ 214 h 215"/>
              <a:gd name="T4" fmla="*/ 22 w 23"/>
              <a:gd name="T5" fmla="*/ 214 h 215"/>
              <a:gd name="T6" fmla="*/ 22 w 23"/>
              <a:gd name="T7" fmla="*/ 0 h 215"/>
              <a:gd name="T8" fmla="*/ 0 w 23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215"/>
              <a:gd name="T17" fmla="*/ 23 w 23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215">
                <a:moveTo>
                  <a:pt x="0" y="0"/>
                </a:moveTo>
                <a:lnTo>
                  <a:pt x="0" y="214"/>
                </a:lnTo>
                <a:lnTo>
                  <a:pt x="22" y="214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2895613" y="3352800"/>
            <a:ext cx="53975" cy="342900"/>
          </a:xfrm>
          <a:custGeom>
            <a:avLst/>
            <a:gdLst>
              <a:gd name="T0" fmla="*/ 0 w 34"/>
              <a:gd name="T1" fmla="*/ 0 h 216"/>
              <a:gd name="T2" fmla="*/ 0 w 34"/>
              <a:gd name="T3" fmla="*/ 215 h 216"/>
              <a:gd name="T4" fmla="*/ 33 w 34"/>
              <a:gd name="T5" fmla="*/ 215 h 216"/>
              <a:gd name="T6" fmla="*/ 33 w 34"/>
              <a:gd name="T7" fmla="*/ 0 h 216"/>
              <a:gd name="T8" fmla="*/ 0 w 34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16"/>
              <a:gd name="T17" fmla="*/ 34 w 34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16">
                <a:moveTo>
                  <a:pt x="0" y="0"/>
                </a:moveTo>
                <a:lnTo>
                  <a:pt x="0" y="215"/>
                </a:lnTo>
                <a:lnTo>
                  <a:pt x="33" y="215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828800" y="3657600"/>
            <a:ext cx="146050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819400" y="3657600"/>
            <a:ext cx="146050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629400" y="3657606"/>
            <a:ext cx="133350" cy="1317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7239000" y="3733802"/>
            <a:ext cx="134938" cy="1317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7696200" y="3657606"/>
            <a:ext cx="133350" cy="1317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8" name="Rectangle 12" descr="70%-os"/>
          <p:cNvSpPr>
            <a:spLocks noChangeArrowheads="1"/>
          </p:cNvSpPr>
          <p:nvPr/>
        </p:nvSpPr>
        <p:spPr bwMode="auto">
          <a:xfrm flipV="1">
            <a:off x="6324613" y="3276626"/>
            <a:ext cx="1935163" cy="207963"/>
          </a:xfrm>
          <a:prstGeom prst="rect">
            <a:avLst/>
          </a:prstGeom>
          <a:pattFill prst="pct7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6299200" y="3028950"/>
            <a:ext cx="254000" cy="95250"/>
          </a:xfrm>
          <a:custGeom>
            <a:avLst/>
            <a:gdLst>
              <a:gd name="T0" fmla="*/ 35 w 36"/>
              <a:gd name="T1" fmla="*/ 0 h 1"/>
              <a:gd name="T2" fmla="*/ 0 w 36"/>
              <a:gd name="T3" fmla="*/ 0 h 1"/>
              <a:gd name="T4" fmla="*/ 0 60000 65536"/>
              <a:gd name="T5" fmla="*/ 0 60000 65536"/>
              <a:gd name="T6" fmla="*/ 0 w 36"/>
              <a:gd name="T7" fmla="*/ 0 h 1"/>
              <a:gd name="T8" fmla="*/ 36 w 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1">
                <a:moveTo>
                  <a:pt x="3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5268915" y="2995639"/>
            <a:ext cx="584200" cy="276225"/>
          </a:xfrm>
          <a:custGeom>
            <a:avLst/>
            <a:gdLst>
              <a:gd name="T0" fmla="*/ 367 w 368"/>
              <a:gd name="T1" fmla="*/ 0 h 174"/>
              <a:gd name="T2" fmla="*/ 0 w 368"/>
              <a:gd name="T3" fmla="*/ 35 h 174"/>
              <a:gd name="T4" fmla="*/ 7 w 368"/>
              <a:gd name="T5" fmla="*/ 173 h 174"/>
              <a:gd name="T6" fmla="*/ 0 60000 65536"/>
              <a:gd name="T7" fmla="*/ 0 60000 65536"/>
              <a:gd name="T8" fmla="*/ 0 60000 65536"/>
              <a:gd name="T9" fmla="*/ 0 w 368"/>
              <a:gd name="T10" fmla="*/ 0 h 174"/>
              <a:gd name="T11" fmla="*/ 368 w 36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174">
                <a:moveTo>
                  <a:pt x="367" y="0"/>
                </a:moveTo>
                <a:lnTo>
                  <a:pt x="0" y="35"/>
                </a:lnTo>
                <a:lnTo>
                  <a:pt x="7" y="173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5302263" y="3216301"/>
            <a:ext cx="538163" cy="55563"/>
          </a:xfrm>
          <a:custGeom>
            <a:avLst/>
            <a:gdLst>
              <a:gd name="T0" fmla="*/ 0 w 339"/>
              <a:gd name="T1" fmla="*/ 34 h 35"/>
              <a:gd name="T2" fmla="*/ 338 w 339"/>
              <a:gd name="T3" fmla="*/ 0 h 35"/>
              <a:gd name="T4" fmla="*/ 0 60000 65536"/>
              <a:gd name="T5" fmla="*/ 0 60000 65536"/>
              <a:gd name="T6" fmla="*/ 0 w 339"/>
              <a:gd name="T7" fmla="*/ 0 h 35"/>
              <a:gd name="T8" fmla="*/ 339 w 339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" h="35">
                <a:moveTo>
                  <a:pt x="0" y="34"/>
                </a:moveTo>
                <a:lnTo>
                  <a:pt x="338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8715388" y="3006751"/>
            <a:ext cx="269875" cy="34925"/>
          </a:xfrm>
          <a:custGeom>
            <a:avLst/>
            <a:gdLst>
              <a:gd name="T0" fmla="*/ 0 w 170"/>
              <a:gd name="T1" fmla="*/ 14 h 22"/>
              <a:gd name="T2" fmla="*/ 14 w 170"/>
              <a:gd name="T3" fmla="*/ 7 h 22"/>
              <a:gd name="T4" fmla="*/ 35 w 170"/>
              <a:gd name="T5" fmla="*/ 7 h 22"/>
              <a:gd name="T6" fmla="*/ 49 w 170"/>
              <a:gd name="T7" fmla="*/ 0 h 22"/>
              <a:gd name="T8" fmla="*/ 70 w 170"/>
              <a:gd name="T9" fmla="*/ 0 h 22"/>
              <a:gd name="T10" fmla="*/ 169 w 170"/>
              <a:gd name="T11" fmla="*/ 21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"/>
              <a:gd name="T19" fmla="*/ 0 h 22"/>
              <a:gd name="T20" fmla="*/ 170 w 170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" h="22">
                <a:moveTo>
                  <a:pt x="0" y="14"/>
                </a:moveTo>
                <a:lnTo>
                  <a:pt x="14" y="7"/>
                </a:lnTo>
                <a:lnTo>
                  <a:pt x="35" y="7"/>
                </a:lnTo>
                <a:lnTo>
                  <a:pt x="49" y="0"/>
                </a:lnTo>
                <a:lnTo>
                  <a:pt x="70" y="0"/>
                </a:lnTo>
                <a:lnTo>
                  <a:pt x="169" y="21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8972563" y="3040089"/>
            <a:ext cx="23813" cy="242887"/>
          </a:xfrm>
          <a:custGeom>
            <a:avLst/>
            <a:gdLst>
              <a:gd name="T0" fmla="*/ 14 w 15"/>
              <a:gd name="T1" fmla="*/ 0 h 153"/>
              <a:gd name="T2" fmla="*/ 0 w 15"/>
              <a:gd name="T3" fmla="*/ 152 h 153"/>
              <a:gd name="T4" fmla="*/ 0 w 15"/>
              <a:gd name="T5" fmla="*/ 152 h 153"/>
              <a:gd name="T6" fmla="*/ 0 60000 65536"/>
              <a:gd name="T7" fmla="*/ 0 60000 65536"/>
              <a:gd name="T8" fmla="*/ 0 60000 65536"/>
              <a:gd name="T9" fmla="*/ 0 w 15"/>
              <a:gd name="T10" fmla="*/ 0 h 153"/>
              <a:gd name="T11" fmla="*/ 15 w 15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53">
                <a:moveTo>
                  <a:pt x="14" y="0"/>
                </a:moveTo>
                <a:lnTo>
                  <a:pt x="0" y="152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8704263" y="3270250"/>
            <a:ext cx="258762" cy="12700"/>
          </a:xfrm>
          <a:custGeom>
            <a:avLst/>
            <a:gdLst>
              <a:gd name="T0" fmla="*/ 162 w 163"/>
              <a:gd name="T1" fmla="*/ 7 h 8"/>
              <a:gd name="T2" fmla="*/ 162 w 163"/>
              <a:gd name="T3" fmla="*/ 7 h 8"/>
              <a:gd name="T4" fmla="*/ 0 w 163"/>
              <a:gd name="T5" fmla="*/ 0 h 8"/>
              <a:gd name="T6" fmla="*/ 0 60000 65536"/>
              <a:gd name="T7" fmla="*/ 0 60000 65536"/>
              <a:gd name="T8" fmla="*/ 0 60000 65536"/>
              <a:gd name="T9" fmla="*/ 0 w 163"/>
              <a:gd name="T10" fmla="*/ 0 h 8"/>
              <a:gd name="T11" fmla="*/ 163 w 163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8">
                <a:moveTo>
                  <a:pt x="162" y="7"/>
                </a:moveTo>
                <a:lnTo>
                  <a:pt x="162" y="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6354765" y="3051175"/>
            <a:ext cx="12700" cy="44450"/>
          </a:xfrm>
          <a:custGeom>
            <a:avLst/>
            <a:gdLst>
              <a:gd name="T0" fmla="*/ 0 w 8"/>
              <a:gd name="T1" fmla="*/ 27 h 28"/>
              <a:gd name="T2" fmla="*/ 7 w 8"/>
              <a:gd name="T3" fmla="*/ 0 h 28"/>
              <a:gd name="T4" fmla="*/ 0 60000 65536"/>
              <a:gd name="T5" fmla="*/ 0 60000 65536"/>
              <a:gd name="T6" fmla="*/ 0 w 8"/>
              <a:gd name="T7" fmla="*/ 0 h 28"/>
              <a:gd name="T8" fmla="*/ 8 w 8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8">
                <a:moveTo>
                  <a:pt x="0" y="27"/>
                </a:moveTo>
                <a:lnTo>
                  <a:pt x="7" y="0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5426076" y="3073426"/>
            <a:ext cx="12700" cy="176213"/>
          </a:xfrm>
          <a:custGeom>
            <a:avLst/>
            <a:gdLst>
              <a:gd name="T0" fmla="*/ 0 w 8"/>
              <a:gd name="T1" fmla="*/ 0 h 111"/>
              <a:gd name="T2" fmla="*/ 7 w 8"/>
              <a:gd name="T3" fmla="*/ 110 h 111"/>
              <a:gd name="T4" fmla="*/ 0 60000 65536"/>
              <a:gd name="T5" fmla="*/ 0 60000 65536"/>
              <a:gd name="T6" fmla="*/ 0 w 8"/>
              <a:gd name="T7" fmla="*/ 0 h 111"/>
              <a:gd name="T8" fmla="*/ 8 w 8"/>
              <a:gd name="T9" fmla="*/ 111 h 1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11">
                <a:moveTo>
                  <a:pt x="0" y="0"/>
                </a:moveTo>
                <a:lnTo>
                  <a:pt x="7" y="110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5661027" y="3040063"/>
            <a:ext cx="12700" cy="220662"/>
          </a:xfrm>
          <a:custGeom>
            <a:avLst/>
            <a:gdLst>
              <a:gd name="T0" fmla="*/ 7 w 8"/>
              <a:gd name="T1" fmla="*/ 0 h 139"/>
              <a:gd name="T2" fmla="*/ 0 w 8"/>
              <a:gd name="T3" fmla="*/ 138 h 139"/>
              <a:gd name="T4" fmla="*/ 0 60000 65536"/>
              <a:gd name="T5" fmla="*/ 0 60000 65536"/>
              <a:gd name="T6" fmla="*/ 0 w 8"/>
              <a:gd name="T7" fmla="*/ 0 h 139"/>
              <a:gd name="T8" fmla="*/ 8 w 8"/>
              <a:gd name="T9" fmla="*/ 139 h 1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39">
                <a:moveTo>
                  <a:pt x="7" y="0"/>
                </a:moveTo>
                <a:lnTo>
                  <a:pt x="0" y="138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8893176" y="3040089"/>
            <a:ext cx="1588" cy="231775"/>
          </a:xfrm>
          <a:custGeom>
            <a:avLst/>
            <a:gdLst>
              <a:gd name="T0" fmla="*/ 0 w 1"/>
              <a:gd name="T1" fmla="*/ 0 h 146"/>
              <a:gd name="T2" fmla="*/ 0 w 1"/>
              <a:gd name="T3" fmla="*/ 145 h 146"/>
              <a:gd name="T4" fmla="*/ 0 60000 65536"/>
              <a:gd name="T5" fmla="*/ 0 60000 65536"/>
              <a:gd name="T6" fmla="*/ 0 w 1"/>
              <a:gd name="T7" fmla="*/ 0 h 146"/>
              <a:gd name="T8" fmla="*/ 1 w 1"/>
              <a:gd name="T9" fmla="*/ 146 h 1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6">
                <a:moveTo>
                  <a:pt x="0" y="0"/>
                </a:moveTo>
                <a:lnTo>
                  <a:pt x="0" y="145"/>
                </a:lnTo>
              </a:path>
            </a:pathLst>
          </a:cu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6858002" y="3581408"/>
            <a:ext cx="36513" cy="188913"/>
          </a:xfrm>
          <a:custGeom>
            <a:avLst/>
            <a:gdLst>
              <a:gd name="T0" fmla="*/ 0 w 23"/>
              <a:gd name="T1" fmla="*/ 0 h 119"/>
              <a:gd name="T2" fmla="*/ 0 w 23"/>
              <a:gd name="T3" fmla="*/ 118 h 119"/>
              <a:gd name="T4" fmla="*/ 22 w 23"/>
              <a:gd name="T5" fmla="*/ 118 h 119"/>
              <a:gd name="T6" fmla="*/ 22 w 23"/>
              <a:gd name="T7" fmla="*/ 0 h 119"/>
              <a:gd name="T8" fmla="*/ 0 w 23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19"/>
              <a:gd name="T17" fmla="*/ 23 w 23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19">
                <a:moveTo>
                  <a:pt x="0" y="0"/>
                </a:moveTo>
                <a:lnTo>
                  <a:pt x="0" y="118"/>
                </a:lnTo>
                <a:lnTo>
                  <a:pt x="22" y="118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7315202" y="3505201"/>
            <a:ext cx="36513" cy="231775"/>
          </a:xfrm>
          <a:custGeom>
            <a:avLst/>
            <a:gdLst>
              <a:gd name="T0" fmla="*/ 0 w 23"/>
              <a:gd name="T1" fmla="*/ 0 h 146"/>
              <a:gd name="T2" fmla="*/ 0 w 23"/>
              <a:gd name="T3" fmla="*/ 145 h 146"/>
              <a:gd name="T4" fmla="*/ 22 w 23"/>
              <a:gd name="T5" fmla="*/ 145 h 146"/>
              <a:gd name="T6" fmla="*/ 22 w 23"/>
              <a:gd name="T7" fmla="*/ 0 h 146"/>
              <a:gd name="T8" fmla="*/ 0 w 23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46"/>
              <a:gd name="T17" fmla="*/ 23 w 23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46">
                <a:moveTo>
                  <a:pt x="0" y="0"/>
                </a:moveTo>
                <a:lnTo>
                  <a:pt x="0" y="145"/>
                </a:lnTo>
                <a:lnTo>
                  <a:pt x="22" y="145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7772400" y="3276600"/>
            <a:ext cx="46038" cy="381000"/>
          </a:xfrm>
          <a:custGeom>
            <a:avLst/>
            <a:gdLst>
              <a:gd name="T0" fmla="*/ 0 w 23"/>
              <a:gd name="T1" fmla="*/ 0 h 146"/>
              <a:gd name="T2" fmla="*/ 0 w 23"/>
              <a:gd name="T3" fmla="*/ 145 h 146"/>
              <a:gd name="T4" fmla="*/ 22 w 23"/>
              <a:gd name="T5" fmla="*/ 145 h 146"/>
              <a:gd name="T6" fmla="*/ 22 w 23"/>
              <a:gd name="T7" fmla="*/ 0 h 146"/>
              <a:gd name="T8" fmla="*/ 0 w 23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46"/>
              <a:gd name="T17" fmla="*/ 23 w 23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46">
                <a:moveTo>
                  <a:pt x="0" y="0"/>
                </a:moveTo>
                <a:lnTo>
                  <a:pt x="0" y="145"/>
                </a:lnTo>
                <a:lnTo>
                  <a:pt x="22" y="145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253163" y="51133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allél specifikus "zseb"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774950" y="44640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3000" b="1">
                <a:solidFill>
                  <a:srgbClr val="000000"/>
                </a:solidFill>
                <a:cs typeface="+mn-cs"/>
              </a:rPr>
              <a:t>MHC 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943850" y="44418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3000" b="1">
                <a:solidFill>
                  <a:srgbClr val="000000"/>
                </a:solidFill>
                <a:cs typeface="+mn-cs"/>
              </a:rPr>
              <a:t>MHC II</a:t>
            </a:r>
            <a:endParaRPr lang="en-US" sz="24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032125" y="60801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378200" y="6375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8469313" y="6046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8469313" y="63309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441825" y="66722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8401050" y="66278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2740038" y="3819525"/>
            <a:ext cx="1725613" cy="1042988"/>
          </a:xfrm>
          <a:custGeom>
            <a:avLst/>
            <a:gdLst>
              <a:gd name="T0" fmla="*/ 0 w 1087"/>
              <a:gd name="T1" fmla="*/ 0 h 657"/>
              <a:gd name="T2" fmla="*/ 1086 w 1087"/>
              <a:gd name="T3" fmla="*/ 656 h 657"/>
              <a:gd name="T4" fmla="*/ 0 60000 65536"/>
              <a:gd name="T5" fmla="*/ 0 60000 65536"/>
              <a:gd name="T6" fmla="*/ 0 w 1087"/>
              <a:gd name="T7" fmla="*/ 0 h 657"/>
              <a:gd name="T8" fmla="*/ 1087 w 1087"/>
              <a:gd name="T9" fmla="*/ 657 h 6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7" h="657">
                <a:moveTo>
                  <a:pt x="0" y="0"/>
                </a:moveTo>
                <a:lnTo>
                  <a:pt x="1086" y="656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5548314" y="3665564"/>
            <a:ext cx="1231900" cy="1165225"/>
          </a:xfrm>
          <a:custGeom>
            <a:avLst/>
            <a:gdLst>
              <a:gd name="T0" fmla="*/ 775 w 776"/>
              <a:gd name="T1" fmla="*/ 0 h 734"/>
              <a:gd name="T2" fmla="*/ 0 w 776"/>
              <a:gd name="T3" fmla="*/ 733 h 734"/>
              <a:gd name="T4" fmla="*/ 0 60000 65536"/>
              <a:gd name="T5" fmla="*/ 0 60000 65536"/>
              <a:gd name="T6" fmla="*/ 0 w 776"/>
              <a:gd name="T7" fmla="*/ 0 h 734"/>
              <a:gd name="T8" fmla="*/ 776 w 776"/>
              <a:gd name="T9" fmla="*/ 734 h 7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6" h="734">
                <a:moveTo>
                  <a:pt x="775" y="0"/>
                </a:moveTo>
                <a:lnTo>
                  <a:pt x="0" y="733"/>
                </a:lnTo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132138" y="2962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 dirty="0" err="1">
                <a:solidFill>
                  <a:srgbClr val="FFFFFF"/>
                </a:solidFill>
                <a:cs typeface="+mn-cs"/>
              </a:rPr>
              <a:t>peptid</a:t>
            </a:r>
            <a:r>
              <a:rPr lang="en-US" sz="19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900" dirty="0" err="1">
                <a:solidFill>
                  <a:srgbClr val="FFFFFF"/>
                </a:solidFill>
                <a:cs typeface="+mn-cs"/>
              </a:rPr>
              <a:t>ligand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8032750" y="2919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 dirty="0" err="1">
                <a:solidFill>
                  <a:srgbClr val="FFFFFF"/>
                </a:solidFill>
                <a:cs typeface="+mn-cs"/>
              </a:rPr>
              <a:t>peptid</a:t>
            </a:r>
            <a:r>
              <a:rPr lang="en-US" sz="19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900" dirty="0" err="1">
                <a:solidFill>
                  <a:srgbClr val="FFFFFF"/>
                </a:solidFill>
                <a:cs typeface="+mn-cs"/>
              </a:rPr>
              <a:t>ligand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661025" y="31829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8916988" y="32035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8883650" y="31496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594350" y="31384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5392738" y="30940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829300" y="3105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8848725" y="30734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392738" y="3225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defRPr/>
            </a:pPr>
            <a:r>
              <a:rPr lang="en-US" sz="1900">
                <a:solidFill>
                  <a:srgbClr val="FFFFFF"/>
                </a:solidFill>
                <a:cs typeface="+mn-cs"/>
              </a:rPr>
              <a:t>..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460625" y="665003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defRPr/>
            </a:pPr>
            <a:r>
              <a:rPr lang="hu-HU" sz="1900" dirty="0">
                <a:solidFill>
                  <a:srgbClr val="FFFFFF"/>
                </a:solidFill>
                <a:cs typeface="+mn-cs"/>
              </a:rPr>
              <a:t>                 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8" name="Freeform 24"/>
          <p:cNvSpPr>
            <a:spLocks/>
          </p:cNvSpPr>
          <p:nvPr/>
        </p:nvSpPr>
        <p:spPr bwMode="auto">
          <a:xfrm>
            <a:off x="6705602" y="3505201"/>
            <a:ext cx="36513" cy="231775"/>
          </a:xfrm>
          <a:custGeom>
            <a:avLst/>
            <a:gdLst>
              <a:gd name="T0" fmla="*/ 0 w 23"/>
              <a:gd name="T1" fmla="*/ 0 h 146"/>
              <a:gd name="T2" fmla="*/ 0 w 23"/>
              <a:gd name="T3" fmla="*/ 145 h 146"/>
              <a:gd name="T4" fmla="*/ 22 w 23"/>
              <a:gd name="T5" fmla="*/ 145 h 146"/>
              <a:gd name="T6" fmla="*/ 22 w 23"/>
              <a:gd name="T7" fmla="*/ 0 h 146"/>
              <a:gd name="T8" fmla="*/ 0 w 23"/>
              <a:gd name="T9" fmla="*/ 0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46"/>
              <a:gd name="T17" fmla="*/ 23 w 23"/>
              <a:gd name="T18" fmla="*/ 146 h 1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46">
                <a:moveTo>
                  <a:pt x="0" y="0"/>
                </a:moveTo>
                <a:lnTo>
                  <a:pt x="0" y="145"/>
                </a:lnTo>
                <a:lnTo>
                  <a:pt x="22" y="145"/>
                </a:lnTo>
                <a:lnTo>
                  <a:pt x="22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3297" name="Szövegdoboz 48"/>
          <p:cNvSpPr txBox="1">
            <a:spLocks noChangeArrowheads="1"/>
          </p:cNvSpPr>
          <p:nvPr/>
        </p:nvSpPr>
        <p:spPr bwMode="auto">
          <a:xfrm>
            <a:off x="1752600" y="2514600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8-9 aminosav</a:t>
            </a:r>
            <a:endParaRPr lang="en-US"/>
          </a:p>
        </p:txBody>
      </p:sp>
      <p:sp>
        <p:nvSpPr>
          <p:cNvPr id="53298" name="Szövegdoboz 49"/>
          <p:cNvSpPr txBox="1">
            <a:spLocks noChangeArrowheads="1"/>
          </p:cNvSpPr>
          <p:nvPr/>
        </p:nvSpPr>
        <p:spPr bwMode="auto">
          <a:xfrm>
            <a:off x="6324613" y="2362200"/>
            <a:ext cx="183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13-20 aminosav</a:t>
            </a:r>
            <a:endParaRPr lang="en-US"/>
          </a:p>
        </p:txBody>
      </p:sp>
      <p:sp>
        <p:nvSpPr>
          <p:cNvPr id="53299" name="Szövegdoboz 50"/>
          <p:cNvSpPr txBox="1">
            <a:spLocks noChangeArrowheads="1"/>
          </p:cNvSpPr>
          <p:nvPr/>
        </p:nvSpPr>
        <p:spPr bwMode="auto">
          <a:xfrm>
            <a:off x="533401" y="5410226"/>
            <a:ext cx="3814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 a sejt által termelt</a:t>
            </a:r>
            <a:r>
              <a:rPr lang="hu-HU">
                <a:solidFill>
                  <a:srgbClr val="FFFF00"/>
                </a:solidFill>
              </a:rPr>
              <a:t> </a:t>
            </a:r>
            <a:r>
              <a:rPr lang="hu-HU" b="1">
                <a:solidFill>
                  <a:srgbClr val="FFFF00"/>
                </a:solidFill>
              </a:rPr>
              <a:t>endogén, belső</a:t>
            </a:r>
          </a:p>
          <a:p>
            <a:r>
              <a:rPr lang="hu-HU"/>
              <a:t>fehérjékből származó peptidek</a:t>
            </a:r>
            <a:endParaRPr lang="en-US"/>
          </a:p>
        </p:txBody>
      </p:sp>
      <p:sp>
        <p:nvSpPr>
          <p:cNvPr id="53300" name="Szövegdoboz 51"/>
          <p:cNvSpPr txBox="1">
            <a:spLocks noChangeArrowheads="1"/>
          </p:cNvSpPr>
          <p:nvPr/>
        </p:nvSpPr>
        <p:spPr bwMode="auto">
          <a:xfrm>
            <a:off x="5957542" y="5562626"/>
            <a:ext cx="3174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/>
              <a:t>az endoszómákból származó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exogén, külső</a:t>
            </a:r>
            <a:r>
              <a:rPr lang="hu-HU"/>
              <a:t> peptidek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3612980">
            <a:off x="3816363" y="4121164"/>
            <a:ext cx="249237" cy="379412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276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1">
                <a:solidFill>
                  <a:srgbClr val="003366"/>
                </a:solidFill>
                <a:latin typeface="Times New Roman" pitchFamily="18" charset="0"/>
              </a:rPr>
              <a:t>bármely magvas sejt</a:t>
            </a:r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 rot="3612980">
            <a:off x="3063888" y="3973513"/>
            <a:ext cx="238125" cy="381000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 rot="2462753">
            <a:off x="2057413" y="4038600"/>
            <a:ext cx="168275" cy="306388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 rot="855763">
            <a:off x="1655765" y="4044954"/>
            <a:ext cx="238125" cy="2762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990602" y="4114826"/>
            <a:ext cx="238125" cy="2762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381002" y="4191026"/>
            <a:ext cx="238125" cy="352425"/>
          </a:xfrm>
          <a:custGeom>
            <a:avLst/>
            <a:gdLst>
              <a:gd name="T0" fmla="*/ 2147483647 w 198"/>
              <a:gd name="T1" fmla="*/ 0 h 270"/>
              <a:gd name="T2" fmla="*/ 2147483647 w 198"/>
              <a:gd name="T3" fmla="*/ 2147483647 h 270"/>
              <a:gd name="T4" fmla="*/ 0 w 198"/>
              <a:gd name="T5" fmla="*/ 2147483647 h 270"/>
              <a:gd name="T6" fmla="*/ 2147483647 w 198"/>
              <a:gd name="T7" fmla="*/ 2147483647 h 270"/>
              <a:gd name="T8" fmla="*/ 2147483647 w 198"/>
              <a:gd name="T9" fmla="*/ 2147483647 h 270"/>
              <a:gd name="T10" fmla="*/ 2147483647 w 198"/>
              <a:gd name="T11" fmla="*/ 2147483647 h 270"/>
              <a:gd name="T12" fmla="*/ 2147483647 w 198"/>
              <a:gd name="T13" fmla="*/ 2147483647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8"/>
              <a:gd name="T22" fmla="*/ 0 h 270"/>
              <a:gd name="T23" fmla="*/ 198 w 198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8" h="270">
                <a:moveTo>
                  <a:pt x="108" y="0"/>
                </a:moveTo>
                <a:cubicBezTo>
                  <a:pt x="58" y="17"/>
                  <a:pt x="106" y="32"/>
                  <a:pt x="78" y="72"/>
                </a:cubicBezTo>
                <a:cubicBezTo>
                  <a:pt x="71" y="82"/>
                  <a:pt x="12" y="92"/>
                  <a:pt x="0" y="96"/>
                </a:cubicBezTo>
                <a:cubicBezTo>
                  <a:pt x="9" y="165"/>
                  <a:pt x="13" y="166"/>
                  <a:pt x="78" y="144"/>
                </a:cubicBezTo>
                <a:cubicBezTo>
                  <a:pt x="98" y="114"/>
                  <a:pt x="102" y="124"/>
                  <a:pt x="120" y="150"/>
                </a:cubicBezTo>
                <a:cubicBezTo>
                  <a:pt x="126" y="179"/>
                  <a:pt x="122" y="195"/>
                  <a:pt x="150" y="204"/>
                </a:cubicBezTo>
                <a:cubicBezTo>
                  <a:pt x="171" y="225"/>
                  <a:pt x="178" y="250"/>
                  <a:pt x="198" y="270"/>
                </a:cubicBezTo>
              </a:path>
            </a:pathLst>
          </a:cu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33400" y="4343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219200" y="4267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8288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124200" y="4191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3886200" y="4343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D284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 rot="9639146">
            <a:off x="990600" y="41148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6764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21336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3200400" y="40386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3225800" y="6856439"/>
            <a:ext cx="88900" cy="1587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3225800" y="6856439"/>
            <a:ext cx="88900" cy="1587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0" y="3657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HLA-A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200400" y="3657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HLA-C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524000" y="3581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solidFill>
                  <a:srgbClr val="FFFF00"/>
                </a:solidFill>
                <a:latin typeface="Times New Roman" pitchFamily="18" charset="0"/>
              </a:rPr>
              <a:t>HLA-B</a:t>
            </a:r>
            <a:endParaRPr lang="hu-H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0" y="4343400"/>
            <a:ext cx="4572000" cy="12954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5E6D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1" name="Freeform 25"/>
          <p:cNvSpPr>
            <a:spLocks/>
          </p:cNvSpPr>
          <p:nvPr/>
        </p:nvSpPr>
        <p:spPr bwMode="auto">
          <a:xfrm>
            <a:off x="381000" y="4267200"/>
            <a:ext cx="88900" cy="1588"/>
          </a:xfrm>
          <a:custGeom>
            <a:avLst/>
            <a:gdLst>
              <a:gd name="T0" fmla="*/ 0 w 56"/>
              <a:gd name="T1" fmla="*/ 0 h 1"/>
              <a:gd name="T2" fmla="*/ 2147483647 w 56"/>
              <a:gd name="T3" fmla="*/ 0 h 1"/>
              <a:gd name="T4" fmla="*/ 0 60000 65536"/>
              <a:gd name="T5" fmla="*/ 0 60000 65536"/>
              <a:gd name="T6" fmla="*/ 0 w 56"/>
              <a:gd name="T7" fmla="*/ 0 h 1"/>
              <a:gd name="T8" fmla="*/ 56 w 5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1">
                <a:moveTo>
                  <a:pt x="0" y="0"/>
                </a:moveTo>
                <a:cubicBezTo>
                  <a:pt x="19" y="0"/>
                  <a:pt x="37" y="0"/>
                  <a:pt x="56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533400" y="3886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6858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18288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981200" y="3810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33528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733800" y="3962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038600" y="1066800"/>
            <a:ext cx="5257800" cy="4572000"/>
            <a:chOff x="2544" y="672"/>
            <a:chExt cx="3312" cy="2880"/>
          </a:xfrm>
        </p:grpSpPr>
        <p:sp>
          <p:nvSpPr>
            <p:cNvPr id="39970" name="Oval 33"/>
            <p:cNvSpPr>
              <a:spLocks noChangeArrowheads="1"/>
            </p:cNvSpPr>
            <p:nvPr/>
          </p:nvSpPr>
          <p:spPr bwMode="auto">
            <a:xfrm>
              <a:off x="412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1" name="Freeform 34"/>
            <p:cNvSpPr>
              <a:spLocks/>
            </p:cNvSpPr>
            <p:nvPr/>
          </p:nvSpPr>
          <p:spPr bwMode="auto">
            <a:xfrm>
              <a:off x="4464" y="2448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2" name="Freeform 35"/>
            <p:cNvSpPr>
              <a:spLocks/>
            </p:cNvSpPr>
            <p:nvPr/>
          </p:nvSpPr>
          <p:spPr bwMode="auto">
            <a:xfrm rot="9974346">
              <a:off x="4656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3" name="Freeform 36"/>
            <p:cNvSpPr>
              <a:spLocks/>
            </p:cNvSpPr>
            <p:nvPr/>
          </p:nvSpPr>
          <p:spPr bwMode="auto">
            <a:xfrm rot="9372077">
              <a:off x="4608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4" name="Freeform 37"/>
            <p:cNvSpPr>
              <a:spLocks/>
            </p:cNvSpPr>
            <p:nvPr/>
          </p:nvSpPr>
          <p:spPr bwMode="auto">
            <a:xfrm rot="1224115">
              <a:off x="3965" y="2549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5" name="Freeform 38"/>
            <p:cNvSpPr>
              <a:spLocks/>
            </p:cNvSpPr>
            <p:nvPr/>
          </p:nvSpPr>
          <p:spPr bwMode="auto">
            <a:xfrm>
              <a:off x="3744" y="2592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6" name="Freeform 39"/>
            <p:cNvSpPr>
              <a:spLocks/>
            </p:cNvSpPr>
            <p:nvPr/>
          </p:nvSpPr>
          <p:spPr bwMode="auto">
            <a:xfrm>
              <a:off x="3312" y="2688"/>
              <a:ext cx="150" cy="174"/>
            </a:xfrm>
            <a:custGeom>
              <a:avLst/>
              <a:gdLst>
                <a:gd name="T0" fmla="*/ 11 w 198"/>
                <a:gd name="T1" fmla="*/ 0 h 270"/>
                <a:gd name="T2" fmla="*/ 8 w 198"/>
                <a:gd name="T3" fmla="*/ 2 h 270"/>
                <a:gd name="T4" fmla="*/ 0 w 198"/>
                <a:gd name="T5" fmla="*/ 3 h 270"/>
                <a:gd name="T6" fmla="*/ 8 w 198"/>
                <a:gd name="T7" fmla="*/ 4 h 270"/>
                <a:gd name="T8" fmla="*/ 13 w 198"/>
                <a:gd name="T9" fmla="*/ 5 h 270"/>
                <a:gd name="T10" fmla="*/ 16 w 198"/>
                <a:gd name="T11" fmla="*/ 6 h 270"/>
                <a:gd name="T12" fmla="*/ 2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7" name="Freeform 40"/>
            <p:cNvSpPr>
              <a:spLocks/>
            </p:cNvSpPr>
            <p:nvPr/>
          </p:nvSpPr>
          <p:spPr bwMode="auto">
            <a:xfrm>
              <a:off x="3072" y="2736"/>
              <a:ext cx="198" cy="222"/>
            </a:xfrm>
            <a:custGeom>
              <a:avLst/>
              <a:gdLst>
                <a:gd name="T0" fmla="*/ 108 w 198"/>
                <a:gd name="T1" fmla="*/ 0 h 270"/>
                <a:gd name="T2" fmla="*/ 78 w 198"/>
                <a:gd name="T3" fmla="*/ 15 h 270"/>
                <a:gd name="T4" fmla="*/ 0 w 198"/>
                <a:gd name="T5" fmla="*/ 21 h 270"/>
                <a:gd name="T6" fmla="*/ 78 w 198"/>
                <a:gd name="T7" fmla="*/ 30 h 270"/>
                <a:gd name="T8" fmla="*/ 120 w 198"/>
                <a:gd name="T9" fmla="*/ 31 h 270"/>
                <a:gd name="T10" fmla="*/ 150 w 198"/>
                <a:gd name="T11" fmla="*/ 42 h 270"/>
                <a:gd name="T12" fmla="*/ 198 w 198"/>
                <a:gd name="T13" fmla="*/ 5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8" name="Freeform 41"/>
            <p:cNvSpPr>
              <a:spLocks/>
            </p:cNvSpPr>
            <p:nvPr/>
          </p:nvSpPr>
          <p:spPr bwMode="auto">
            <a:xfrm rot="1745197">
              <a:off x="4242" y="2561"/>
              <a:ext cx="102" cy="174"/>
            </a:xfrm>
            <a:custGeom>
              <a:avLst/>
              <a:gdLst>
                <a:gd name="T0" fmla="*/ 1 w 198"/>
                <a:gd name="T1" fmla="*/ 0 h 270"/>
                <a:gd name="T2" fmla="*/ 1 w 198"/>
                <a:gd name="T3" fmla="*/ 2 h 270"/>
                <a:gd name="T4" fmla="*/ 0 w 198"/>
                <a:gd name="T5" fmla="*/ 3 h 270"/>
                <a:gd name="T6" fmla="*/ 1 w 198"/>
                <a:gd name="T7" fmla="*/ 4 h 270"/>
                <a:gd name="T8" fmla="*/ 1 w 198"/>
                <a:gd name="T9" fmla="*/ 5 h 270"/>
                <a:gd name="T10" fmla="*/ 1 w 198"/>
                <a:gd name="T11" fmla="*/ 6 h 270"/>
                <a:gd name="T12" fmla="*/ 1 w 198"/>
                <a:gd name="T13" fmla="*/ 8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79" name="Freeform 42"/>
            <p:cNvSpPr>
              <a:spLocks/>
            </p:cNvSpPr>
            <p:nvPr/>
          </p:nvSpPr>
          <p:spPr bwMode="auto">
            <a:xfrm>
              <a:off x="3504" y="2592"/>
              <a:ext cx="198" cy="222"/>
            </a:xfrm>
            <a:custGeom>
              <a:avLst/>
              <a:gdLst>
                <a:gd name="T0" fmla="*/ 108 w 198"/>
                <a:gd name="T1" fmla="*/ 0 h 270"/>
                <a:gd name="T2" fmla="*/ 78 w 198"/>
                <a:gd name="T3" fmla="*/ 15 h 270"/>
                <a:gd name="T4" fmla="*/ 0 w 198"/>
                <a:gd name="T5" fmla="*/ 21 h 270"/>
                <a:gd name="T6" fmla="*/ 78 w 198"/>
                <a:gd name="T7" fmla="*/ 30 h 270"/>
                <a:gd name="T8" fmla="*/ 120 w 198"/>
                <a:gd name="T9" fmla="*/ 31 h 270"/>
                <a:gd name="T10" fmla="*/ 150 w 198"/>
                <a:gd name="T11" fmla="*/ 42 h 270"/>
                <a:gd name="T12" fmla="*/ 198 w 198"/>
                <a:gd name="T13" fmla="*/ 5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8"/>
                <a:gd name="T22" fmla="*/ 0 h 270"/>
                <a:gd name="T23" fmla="*/ 198 w 198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8" h="270">
                  <a:moveTo>
                    <a:pt x="108" y="0"/>
                  </a:moveTo>
                  <a:cubicBezTo>
                    <a:pt x="58" y="17"/>
                    <a:pt x="106" y="32"/>
                    <a:pt x="78" y="72"/>
                  </a:cubicBezTo>
                  <a:cubicBezTo>
                    <a:pt x="71" y="82"/>
                    <a:pt x="12" y="92"/>
                    <a:pt x="0" y="96"/>
                  </a:cubicBezTo>
                  <a:cubicBezTo>
                    <a:pt x="9" y="165"/>
                    <a:pt x="13" y="166"/>
                    <a:pt x="78" y="144"/>
                  </a:cubicBezTo>
                  <a:cubicBezTo>
                    <a:pt x="98" y="114"/>
                    <a:pt x="102" y="124"/>
                    <a:pt x="120" y="150"/>
                  </a:cubicBezTo>
                  <a:cubicBezTo>
                    <a:pt x="126" y="179"/>
                    <a:pt x="122" y="195"/>
                    <a:pt x="150" y="204"/>
                  </a:cubicBezTo>
                  <a:cubicBezTo>
                    <a:pt x="171" y="225"/>
                    <a:pt x="178" y="250"/>
                    <a:pt x="198" y="27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0" name="Oval 43"/>
            <p:cNvSpPr>
              <a:spLocks noChangeArrowheads="1"/>
            </p:cNvSpPr>
            <p:nvPr/>
          </p:nvSpPr>
          <p:spPr bwMode="auto">
            <a:xfrm>
              <a:off x="3648" y="268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1" name="Oval 44"/>
            <p:cNvSpPr>
              <a:spLocks noChangeArrowheads="1"/>
            </p:cNvSpPr>
            <p:nvPr/>
          </p:nvSpPr>
          <p:spPr bwMode="auto">
            <a:xfrm>
              <a:off x="436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2" name="Oval 45"/>
            <p:cNvSpPr>
              <a:spLocks noChangeArrowheads="1"/>
            </p:cNvSpPr>
            <p:nvPr/>
          </p:nvSpPr>
          <p:spPr bwMode="auto">
            <a:xfrm>
              <a:off x="3456" y="273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3" name="Oval 46"/>
            <p:cNvSpPr>
              <a:spLocks noChangeArrowheads="1"/>
            </p:cNvSpPr>
            <p:nvPr/>
          </p:nvSpPr>
          <p:spPr bwMode="auto">
            <a:xfrm>
              <a:off x="3216" y="278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4" name="Oval 47"/>
            <p:cNvSpPr>
              <a:spLocks noChangeArrowheads="1"/>
            </p:cNvSpPr>
            <p:nvPr/>
          </p:nvSpPr>
          <p:spPr bwMode="auto">
            <a:xfrm>
              <a:off x="3888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0D284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5" name="Freeform 48"/>
            <p:cNvSpPr>
              <a:spLocks/>
            </p:cNvSpPr>
            <p:nvPr/>
          </p:nvSpPr>
          <p:spPr bwMode="auto">
            <a:xfrm rot="9974346">
              <a:off x="4848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6" name="Freeform 49"/>
            <p:cNvSpPr>
              <a:spLocks/>
            </p:cNvSpPr>
            <p:nvPr/>
          </p:nvSpPr>
          <p:spPr bwMode="auto">
            <a:xfrm rot="9372077">
              <a:off x="4800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7" name="Freeform 50"/>
            <p:cNvSpPr>
              <a:spLocks/>
            </p:cNvSpPr>
            <p:nvPr/>
          </p:nvSpPr>
          <p:spPr bwMode="auto">
            <a:xfrm rot="9974346">
              <a:off x="5040" y="2544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8" name="Freeform 51"/>
            <p:cNvSpPr>
              <a:spLocks/>
            </p:cNvSpPr>
            <p:nvPr/>
          </p:nvSpPr>
          <p:spPr bwMode="auto">
            <a:xfrm rot="9372077">
              <a:off x="4992" y="2544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89" name="Freeform 52"/>
            <p:cNvSpPr>
              <a:spLocks/>
            </p:cNvSpPr>
            <p:nvPr/>
          </p:nvSpPr>
          <p:spPr bwMode="auto">
            <a:xfrm rot="9974346">
              <a:off x="5184" y="2592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0" name="Freeform 53"/>
            <p:cNvSpPr>
              <a:spLocks/>
            </p:cNvSpPr>
            <p:nvPr/>
          </p:nvSpPr>
          <p:spPr bwMode="auto">
            <a:xfrm rot="9372077">
              <a:off x="5136" y="2592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1" name="Freeform 54"/>
            <p:cNvSpPr>
              <a:spLocks/>
            </p:cNvSpPr>
            <p:nvPr/>
          </p:nvSpPr>
          <p:spPr bwMode="auto">
            <a:xfrm rot="9974346">
              <a:off x="5376" y="2640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2" name="Freeform 55"/>
            <p:cNvSpPr>
              <a:spLocks/>
            </p:cNvSpPr>
            <p:nvPr/>
          </p:nvSpPr>
          <p:spPr bwMode="auto">
            <a:xfrm rot="9372077">
              <a:off x="5328" y="2640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3" name="Freeform 56"/>
            <p:cNvSpPr>
              <a:spLocks/>
            </p:cNvSpPr>
            <p:nvPr/>
          </p:nvSpPr>
          <p:spPr bwMode="auto">
            <a:xfrm rot="9974346">
              <a:off x="5520" y="2688"/>
              <a:ext cx="84" cy="198"/>
            </a:xfrm>
            <a:custGeom>
              <a:avLst/>
              <a:gdLst>
                <a:gd name="T0" fmla="*/ 34 w 95"/>
                <a:gd name="T1" fmla="*/ 2050 h 138"/>
                <a:gd name="T2" fmla="*/ 9 w 95"/>
                <a:gd name="T3" fmla="*/ 2475 h 138"/>
                <a:gd name="T4" fmla="*/ 20 w 95"/>
                <a:gd name="T5" fmla="*/ 1288 h 138"/>
                <a:gd name="T6" fmla="*/ 20 w 95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38"/>
                <a:gd name="T14" fmla="*/ 95 w 95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38">
                  <a:moveTo>
                    <a:pt x="95" y="114"/>
                  </a:moveTo>
                  <a:cubicBezTo>
                    <a:pt x="64" y="119"/>
                    <a:pt x="51" y="129"/>
                    <a:pt x="23" y="138"/>
                  </a:cubicBezTo>
                  <a:cubicBezTo>
                    <a:pt x="0" y="103"/>
                    <a:pt x="17" y="84"/>
                    <a:pt x="53" y="72"/>
                  </a:cubicBezTo>
                  <a:cubicBezTo>
                    <a:pt x="61" y="49"/>
                    <a:pt x="53" y="0"/>
                    <a:pt x="53" y="0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4" name="Freeform 57"/>
            <p:cNvSpPr>
              <a:spLocks/>
            </p:cNvSpPr>
            <p:nvPr/>
          </p:nvSpPr>
          <p:spPr bwMode="auto">
            <a:xfrm rot="9372077">
              <a:off x="5472" y="2688"/>
              <a:ext cx="72" cy="198"/>
            </a:xfrm>
            <a:custGeom>
              <a:avLst/>
              <a:gdLst>
                <a:gd name="T0" fmla="*/ 72 w 72"/>
                <a:gd name="T1" fmla="*/ 0 h 198"/>
                <a:gd name="T2" fmla="*/ 66 w 72"/>
                <a:gd name="T3" fmla="*/ 138 h 198"/>
                <a:gd name="T4" fmla="*/ 48 w 72"/>
                <a:gd name="T5" fmla="*/ 198 h 198"/>
                <a:gd name="T6" fmla="*/ 0 w 72"/>
                <a:gd name="T7" fmla="*/ 144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98"/>
                <a:gd name="T14" fmla="*/ 72 w 7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98">
                  <a:moveTo>
                    <a:pt x="72" y="0"/>
                  </a:moveTo>
                  <a:cubicBezTo>
                    <a:pt x="70" y="46"/>
                    <a:pt x="69" y="92"/>
                    <a:pt x="66" y="138"/>
                  </a:cubicBezTo>
                  <a:cubicBezTo>
                    <a:pt x="64" y="159"/>
                    <a:pt x="48" y="198"/>
                    <a:pt x="48" y="198"/>
                  </a:cubicBezTo>
                  <a:cubicBezTo>
                    <a:pt x="21" y="189"/>
                    <a:pt x="21" y="165"/>
                    <a:pt x="0" y="144"/>
                  </a:cubicBezTo>
                </a:path>
              </a:pathLst>
            </a:cu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5" name="Freeform 58"/>
            <p:cNvSpPr>
              <a:spLocks/>
            </p:cNvSpPr>
            <p:nvPr/>
          </p:nvSpPr>
          <p:spPr bwMode="auto">
            <a:xfrm>
              <a:off x="5376" y="2640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6" name="Freeform 59"/>
            <p:cNvSpPr>
              <a:spLocks/>
            </p:cNvSpPr>
            <p:nvPr/>
          </p:nvSpPr>
          <p:spPr bwMode="auto">
            <a:xfrm>
              <a:off x="5088" y="2544"/>
              <a:ext cx="274" cy="84"/>
            </a:xfrm>
            <a:custGeom>
              <a:avLst/>
              <a:gdLst>
                <a:gd name="T0" fmla="*/ 0 w 274"/>
                <a:gd name="T1" fmla="*/ 29 h 84"/>
                <a:gd name="T2" fmla="*/ 100 w 274"/>
                <a:gd name="T3" fmla="*/ 56 h 84"/>
                <a:gd name="T4" fmla="*/ 183 w 274"/>
                <a:gd name="T5" fmla="*/ 56 h 84"/>
                <a:gd name="T6" fmla="*/ 219 w 274"/>
                <a:gd name="T7" fmla="*/ 47 h 84"/>
                <a:gd name="T8" fmla="*/ 228 w 274"/>
                <a:gd name="T9" fmla="*/ 10 h 84"/>
                <a:gd name="T10" fmla="*/ 274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7" name="Freeform 60"/>
            <p:cNvSpPr>
              <a:spLocks/>
            </p:cNvSpPr>
            <p:nvPr/>
          </p:nvSpPr>
          <p:spPr bwMode="auto">
            <a:xfrm>
              <a:off x="4896" y="2496"/>
              <a:ext cx="144" cy="96"/>
            </a:xfrm>
            <a:custGeom>
              <a:avLst/>
              <a:gdLst>
                <a:gd name="T0" fmla="*/ 0 w 274"/>
                <a:gd name="T1" fmla="*/ 83 h 84"/>
                <a:gd name="T2" fmla="*/ 1 w 274"/>
                <a:gd name="T3" fmla="*/ 163 h 84"/>
                <a:gd name="T4" fmla="*/ 1 w 274"/>
                <a:gd name="T5" fmla="*/ 163 h 84"/>
                <a:gd name="T6" fmla="*/ 2 w 274"/>
                <a:gd name="T7" fmla="*/ 138 h 84"/>
                <a:gd name="T8" fmla="*/ 2 w 274"/>
                <a:gd name="T9" fmla="*/ 29 h 84"/>
                <a:gd name="T10" fmla="*/ 2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8" name="Freeform 61"/>
            <p:cNvSpPr>
              <a:spLocks/>
            </p:cNvSpPr>
            <p:nvPr/>
          </p:nvSpPr>
          <p:spPr bwMode="auto">
            <a:xfrm>
              <a:off x="4656" y="2496"/>
              <a:ext cx="178" cy="84"/>
            </a:xfrm>
            <a:custGeom>
              <a:avLst/>
              <a:gdLst>
                <a:gd name="T0" fmla="*/ 0 w 274"/>
                <a:gd name="T1" fmla="*/ 29 h 84"/>
                <a:gd name="T2" fmla="*/ 3 w 274"/>
                <a:gd name="T3" fmla="*/ 56 h 84"/>
                <a:gd name="T4" fmla="*/ 6 w 274"/>
                <a:gd name="T5" fmla="*/ 56 h 84"/>
                <a:gd name="T6" fmla="*/ 6 w 274"/>
                <a:gd name="T7" fmla="*/ 47 h 84"/>
                <a:gd name="T8" fmla="*/ 7 w 274"/>
                <a:gd name="T9" fmla="*/ 10 h 84"/>
                <a:gd name="T10" fmla="*/ 9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39999" name="Freeform 62"/>
            <p:cNvSpPr>
              <a:spLocks/>
            </p:cNvSpPr>
            <p:nvPr/>
          </p:nvSpPr>
          <p:spPr bwMode="auto">
            <a:xfrm>
              <a:off x="2544" y="2640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0" name="Freeform 63"/>
            <p:cNvSpPr>
              <a:spLocks/>
            </p:cNvSpPr>
            <p:nvPr/>
          </p:nvSpPr>
          <p:spPr bwMode="auto">
            <a:xfrm>
              <a:off x="3072" y="2784"/>
              <a:ext cx="104" cy="49"/>
            </a:xfrm>
            <a:custGeom>
              <a:avLst/>
              <a:gdLst>
                <a:gd name="T0" fmla="*/ 0 w 56"/>
                <a:gd name="T1" fmla="*/ 0 h 1"/>
                <a:gd name="T2" fmla="*/ 7911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1" name="Freeform 64"/>
            <p:cNvSpPr>
              <a:spLocks/>
            </p:cNvSpPr>
            <p:nvPr/>
          </p:nvSpPr>
          <p:spPr bwMode="auto">
            <a:xfrm>
              <a:off x="3264" y="2688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2" name="Freeform 65"/>
            <p:cNvSpPr>
              <a:spLocks/>
            </p:cNvSpPr>
            <p:nvPr/>
          </p:nvSpPr>
          <p:spPr bwMode="auto">
            <a:xfrm>
              <a:off x="3504" y="2640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3" name="Freeform 66"/>
            <p:cNvSpPr>
              <a:spLocks/>
            </p:cNvSpPr>
            <p:nvPr/>
          </p:nvSpPr>
          <p:spPr bwMode="auto">
            <a:xfrm>
              <a:off x="3696" y="2592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4" name="Freeform 67"/>
            <p:cNvSpPr>
              <a:spLocks/>
            </p:cNvSpPr>
            <p:nvPr/>
          </p:nvSpPr>
          <p:spPr bwMode="auto">
            <a:xfrm>
              <a:off x="3984" y="2544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5" name="Freeform 68"/>
            <p:cNvSpPr>
              <a:spLocks/>
            </p:cNvSpPr>
            <p:nvPr/>
          </p:nvSpPr>
          <p:spPr bwMode="auto">
            <a:xfrm>
              <a:off x="4224" y="2592"/>
              <a:ext cx="56" cy="1"/>
            </a:xfrm>
            <a:custGeom>
              <a:avLst/>
              <a:gdLst>
                <a:gd name="T0" fmla="*/ 0 w 56"/>
                <a:gd name="T1" fmla="*/ 0 h 1"/>
                <a:gd name="T2" fmla="*/ 56 w 56"/>
                <a:gd name="T3" fmla="*/ 0 h 1"/>
                <a:gd name="T4" fmla="*/ 0 60000 65536"/>
                <a:gd name="T5" fmla="*/ 0 60000 65536"/>
                <a:gd name="T6" fmla="*/ 0 w 56"/>
                <a:gd name="T7" fmla="*/ 0 h 1"/>
                <a:gd name="T8" fmla="*/ 56 w 5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" h="1">
                  <a:moveTo>
                    <a:pt x="0" y="0"/>
                  </a:moveTo>
                  <a:cubicBezTo>
                    <a:pt x="19" y="0"/>
                    <a:pt x="37" y="0"/>
                    <a:pt x="56" y="0"/>
                  </a:cubicBezTo>
                </a:path>
              </a:pathLst>
            </a:custGeom>
            <a:noFill/>
            <a:ln w="57150">
              <a:solidFill>
                <a:srgbClr val="33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06" name="Text Box 69"/>
            <p:cNvSpPr txBox="1">
              <a:spLocks noChangeArrowheads="1"/>
            </p:cNvSpPr>
            <p:nvPr/>
          </p:nvSpPr>
          <p:spPr bwMode="auto">
            <a:xfrm>
              <a:off x="2736" y="244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HLA-A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7" name="Text Box 70"/>
            <p:cNvSpPr txBox="1">
              <a:spLocks noChangeArrowheads="1"/>
            </p:cNvSpPr>
            <p:nvPr/>
          </p:nvSpPr>
          <p:spPr bwMode="auto">
            <a:xfrm>
              <a:off x="3120" y="235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HLA-B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8" name="Text Box 71"/>
            <p:cNvSpPr txBox="1">
              <a:spLocks noChangeArrowheads="1"/>
            </p:cNvSpPr>
            <p:nvPr/>
          </p:nvSpPr>
          <p:spPr bwMode="auto">
            <a:xfrm>
              <a:off x="3648" y="22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HLA-C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09" name="Text Box 72"/>
            <p:cNvSpPr txBox="1">
              <a:spLocks noChangeArrowheads="1"/>
            </p:cNvSpPr>
            <p:nvPr/>
          </p:nvSpPr>
          <p:spPr bwMode="auto">
            <a:xfrm>
              <a:off x="4368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HLA-DP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0" name="Text Box 73"/>
            <p:cNvSpPr txBox="1">
              <a:spLocks noChangeArrowheads="1"/>
            </p:cNvSpPr>
            <p:nvPr/>
          </p:nvSpPr>
          <p:spPr bwMode="auto">
            <a:xfrm>
              <a:off x="4848" y="22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HLA-DQ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1" name="Text Box 74"/>
            <p:cNvSpPr txBox="1">
              <a:spLocks noChangeArrowheads="1"/>
            </p:cNvSpPr>
            <p:nvPr/>
          </p:nvSpPr>
          <p:spPr bwMode="auto">
            <a:xfrm>
              <a:off x="5184" y="2352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1400">
                  <a:solidFill>
                    <a:srgbClr val="FFFF00"/>
                  </a:solidFill>
                  <a:latin typeface="Times New Roman" pitchFamily="18" charset="0"/>
                </a:rPr>
                <a:t>HLA-DR</a:t>
              </a:r>
              <a:endParaRPr lang="hu-HU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0012" name="Freeform 75"/>
            <p:cNvSpPr>
              <a:spLocks/>
            </p:cNvSpPr>
            <p:nvPr/>
          </p:nvSpPr>
          <p:spPr bwMode="auto">
            <a:xfrm>
              <a:off x="5328" y="2592"/>
              <a:ext cx="144" cy="84"/>
            </a:xfrm>
            <a:custGeom>
              <a:avLst/>
              <a:gdLst>
                <a:gd name="T0" fmla="*/ 0 w 274"/>
                <a:gd name="T1" fmla="*/ 29 h 84"/>
                <a:gd name="T2" fmla="*/ 1 w 274"/>
                <a:gd name="T3" fmla="*/ 56 h 84"/>
                <a:gd name="T4" fmla="*/ 1 w 274"/>
                <a:gd name="T5" fmla="*/ 56 h 84"/>
                <a:gd name="T6" fmla="*/ 2 w 274"/>
                <a:gd name="T7" fmla="*/ 47 h 84"/>
                <a:gd name="T8" fmla="*/ 2 w 274"/>
                <a:gd name="T9" fmla="*/ 10 h 84"/>
                <a:gd name="T10" fmla="*/ 2 w 274"/>
                <a:gd name="T11" fmla="*/ 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84"/>
                <a:gd name="T20" fmla="*/ 274 w 274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84">
                  <a:moveTo>
                    <a:pt x="0" y="29"/>
                  </a:moveTo>
                  <a:cubicBezTo>
                    <a:pt x="18" y="84"/>
                    <a:pt x="44" y="64"/>
                    <a:pt x="100" y="56"/>
                  </a:cubicBezTo>
                  <a:cubicBezTo>
                    <a:pt x="132" y="25"/>
                    <a:pt x="144" y="44"/>
                    <a:pt x="183" y="56"/>
                  </a:cubicBezTo>
                  <a:cubicBezTo>
                    <a:pt x="195" y="53"/>
                    <a:pt x="210" y="56"/>
                    <a:pt x="219" y="47"/>
                  </a:cubicBezTo>
                  <a:cubicBezTo>
                    <a:pt x="228" y="38"/>
                    <a:pt x="219" y="19"/>
                    <a:pt x="228" y="10"/>
                  </a:cubicBezTo>
                  <a:cubicBezTo>
                    <a:pt x="238" y="0"/>
                    <a:pt x="259" y="1"/>
                    <a:pt x="274" y="1"/>
                  </a:cubicBezTo>
                </a:path>
              </a:pathLst>
            </a:cu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13" name="Oval 76"/>
            <p:cNvSpPr>
              <a:spLocks noChangeArrowheads="1"/>
            </p:cNvSpPr>
            <p:nvPr/>
          </p:nvSpPr>
          <p:spPr bwMode="auto">
            <a:xfrm>
              <a:off x="2976" y="2736"/>
              <a:ext cx="2880" cy="816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5E6D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3696" y="1344"/>
              <a:ext cx="672" cy="240"/>
              <a:chOff x="4464" y="288"/>
              <a:chExt cx="672" cy="240"/>
            </a:xfrm>
          </p:grpSpPr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4464" y="288"/>
                <a:ext cx="672" cy="240"/>
                <a:chOff x="3456" y="144"/>
                <a:chExt cx="1152" cy="384"/>
              </a:xfrm>
            </p:grpSpPr>
            <p:pic>
              <p:nvPicPr>
                <p:cNvPr id="40030" name="Picture 79" descr="DC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56" y="144"/>
                  <a:ext cx="440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031" name="Picture 80" descr="m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4" y="144"/>
                  <a:ext cx="384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032" name="Picture 81" descr="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0" y="144"/>
                  <a:ext cx="384" cy="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029" name="Line 82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015" name="Text Box 83"/>
            <p:cNvSpPr txBox="1">
              <a:spLocks noChangeArrowheads="1"/>
            </p:cNvSpPr>
            <p:nvPr/>
          </p:nvSpPr>
          <p:spPr bwMode="auto">
            <a:xfrm>
              <a:off x="2640" y="672"/>
              <a:ext cx="2976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hu-HU" sz="2400" b="1">
                  <a:solidFill>
                    <a:srgbClr val="003366"/>
                  </a:solidFill>
                  <a:latin typeface="Times New Roman" pitchFamily="18" charset="0"/>
                </a:rPr>
                <a:t>Professzionális antigénbemutató sejtek (DC, B sejt, makrofág)</a:t>
              </a:r>
              <a:endParaRPr lang="hu-H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40016" name="Line 84"/>
            <p:cNvSpPr>
              <a:spLocks noChangeShapeType="1"/>
            </p:cNvSpPr>
            <p:nvPr/>
          </p:nvSpPr>
          <p:spPr bwMode="auto">
            <a:xfrm>
              <a:off x="3120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17" name="Line 85"/>
            <p:cNvSpPr>
              <a:spLocks noChangeShapeType="1"/>
            </p:cNvSpPr>
            <p:nvPr/>
          </p:nvSpPr>
          <p:spPr bwMode="auto">
            <a:xfrm>
              <a:off x="3168" y="25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18" name="Line 86"/>
            <p:cNvSpPr>
              <a:spLocks noChangeShapeType="1"/>
            </p:cNvSpPr>
            <p:nvPr/>
          </p:nvSpPr>
          <p:spPr bwMode="auto">
            <a:xfrm flipH="1">
              <a:off x="3552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19" name="Line 87"/>
            <p:cNvSpPr>
              <a:spLocks noChangeShapeType="1"/>
            </p:cNvSpPr>
            <p:nvPr/>
          </p:nvSpPr>
          <p:spPr bwMode="auto">
            <a:xfrm>
              <a:off x="3648" y="24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0" name="Line 88"/>
            <p:cNvSpPr>
              <a:spLocks noChangeShapeType="1"/>
            </p:cNvSpPr>
            <p:nvPr/>
          </p:nvSpPr>
          <p:spPr bwMode="auto">
            <a:xfrm flipH="1">
              <a:off x="4032" y="240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1" name="Line 89"/>
            <p:cNvSpPr>
              <a:spLocks noChangeShapeType="1"/>
            </p:cNvSpPr>
            <p:nvPr/>
          </p:nvSpPr>
          <p:spPr bwMode="auto">
            <a:xfrm>
              <a:off x="4128" y="24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2" name="Line 90"/>
            <p:cNvSpPr>
              <a:spLocks noChangeShapeType="1"/>
            </p:cNvSpPr>
            <p:nvPr/>
          </p:nvSpPr>
          <p:spPr bwMode="auto">
            <a:xfrm flipH="1">
              <a:off x="4560" y="23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3" name="Line 91"/>
            <p:cNvSpPr>
              <a:spLocks noChangeShapeType="1"/>
            </p:cNvSpPr>
            <p:nvPr/>
          </p:nvSpPr>
          <p:spPr bwMode="auto">
            <a:xfrm>
              <a:off x="4704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4" name="Line 92"/>
            <p:cNvSpPr>
              <a:spLocks noChangeShapeType="1"/>
            </p:cNvSpPr>
            <p:nvPr/>
          </p:nvSpPr>
          <p:spPr bwMode="auto">
            <a:xfrm flipH="1">
              <a:off x="4992" y="240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5" name="Line 93"/>
            <p:cNvSpPr>
              <a:spLocks noChangeShapeType="1"/>
            </p:cNvSpPr>
            <p:nvPr/>
          </p:nvSpPr>
          <p:spPr bwMode="auto">
            <a:xfrm>
              <a:off x="5136" y="240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6" name="Line 94"/>
            <p:cNvSpPr>
              <a:spLocks noChangeShapeType="1"/>
            </p:cNvSpPr>
            <p:nvPr/>
          </p:nvSpPr>
          <p:spPr bwMode="auto">
            <a:xfrm flipH="1">
              <a:off x="5472" y="24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40027" name="Line 95"/>
            <p:cNvSpPr>
              <a:spLocks noChangeShapeType="1"/>
            </p:cNvSpPr>
            <p:nvPr/>
          </p:nvSpPr>
          <p:spPr bwMode="auto">
            <a:xfrm>
              <a:off x="5568" y="249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39969" name="Szövegdoboz 95"/>
          <p:cNvSpPr txBox="1">
            <a:spLocks noChangeArrowheads="1"/>
          </p:cNvSpPr>
          <p:nvPr/>
        </p:nvSpPr>
        <p:spPr bwMode="auto">
          <a:xfrm>
            <a:off x="609613" y="6477000"/>
            <a:ext cx="3264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</a:rPr>
              <a:t>HLA: humán leukocita antigén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04800" y="1447826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zárt zseb</a:t>
            </a:r>
            <a:endParaRPr lang="hu-HU" sz="2400" b="1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0" y="1981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8-9 aminosavas peptidek</a:t>
            </a:r>
            <a:endParaRPr lang="hu-HU" sz="12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133600" y="609600"/>
          <a:ext cx="5715000" cy="306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Image" r:id="rId4" imgW="6480762" imgH="3481821" progId="">
                  <p:embed/>
                </p:oleObj>
              </mc:Choice>
              <mc:Fallback>
                <p:oleObj name="Image" r:id="rId4" imgW="6480762" imgH="348182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9600"/>
                        <a:ext cx="5715000" cy="306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2057413" y="3681439"/>
          <a:ext cx="5910263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age" r:id="rId6" imgW="5908930" imgH="3176844" progId="">
                  <p:embed/>
                </p:oleObj>
              </mc:Choice>
              <mc:Fallback>
                <p:oleObj name="Image" r:id="rId6" imgW="5908930" imgH="317684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13" y="3681439"/>
                        <a:ext cx="5910263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133600" y="609600"/>
            <a:ext cx="5715000" cy="29718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2057400"/>
            <a:ext cx="1752600" cy="457200"/>
            <a:chOff x="144" y="3648"/>
            <a:chExt cx="816" cy="240"/>
          </a:xfrm>
        </p:grpSpPr>
        <p:sp>
          <p:nvSpPr>
            <p:cNvPr id="2077" name="Oval 9"/>
            <p:cNvSpPr>
              <a:spLocks noChangeArrowheads="1"/>
            </p:cNvSpPr>
            <p:nvPr/>
          </p:nvSpPr>
          <p:spPr bwMode="auto">
            <a:xfrm>
              <a:off x="144" y="364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8" name="Oval 10"/>
            <p:cNvSpPr>
              <a:spLocks noChangeArrowheads="1"/>
            </p:cNvSpPr>
            <p:nvPr/>
          </p:nvSpPr>
          <p:spPr bwMode="auto">
            <a:xfrm>
              <a:off x="240" y="3696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9" name="Oval 11"/>
            <p:cNvSpPr>
              <a:spLocks noChangeArrowheads="1"/>
            </p:cNvSpPr>
            <p:nvPr/>
          </p:nvSpPr>
          <p:spPr bwMode="auto">
            <a:xfrm>
              <a:off x="336" y="3696"/>
              <a:ext cx="96" cy="9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0" name="Oval 12"/>
            <p:cNvSpPr>
              <a:spLocks noChangeArrowheads="1"/>
            </p:cNvSpPr>
            <p:nvPr/>
          </p:nvSpPr>
          <p:spPr bwMode="auto">
            <a:xfrm>
              <a:off x="432" y="3696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1" name="Oval 13"/>
            <p:cNvSpPr>
              <a:spLocks noChangeArrowheads="1"/>
            </p:cNvSpPr>
            <p:nvPr/>
          </p:nvSpPr>
          <p:spPr bwMode="auto">
            <a:xfrm>
              <a:off x="528" y="3744"/>
              <a:ext cx="95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2" name="Oval 14"/>
            <p:cNvSpPr>
              <a:spLocks noChangeArrowheads="1"/>
            </p:cNvSpPr>
            <p:nvPr/>
          </p:nvSpPr>
          <p:spPr bwMode="auto">
            <a:xfrm>
              <a:off x="624" y="3744"/>
              <a:ext cx="96" cy="9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3" name="Oval 15"/>
            <p:cNvSpPr>
              <a:spLocks noChangeArrowheads="1"/>
            </p:cNvSpPr>
            <p:nvPr/>
          </p:nvSpPr>
          <p:spPr bwMode="auto">
            <a:xfrm>
              <a:off x="864" y="3744"/>
              <a:ext cx="96" cy="9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4" name="Oval 16"/>
            <p:cNvSpPr>
              <a:spLocks noChangeArrowheads="1"/>
            </p:cNvSpPr>
            <p:nvPr/>
          </p:nvSpPr>
          <p:spPr bwMode="auto">
            <a:xfrm>
              <a:off x="768" y="3792"/>
              <a:ext cx="96" cy="9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85" name="Oval 17"/>
            <p:cNvSpPr>
              <a:spLocks noChangeArrowheads="1"/>
            </p:cNvSpPr>
            <p:nvPr/>
          </p:nvSpPr>
          <p:spPr bwMode="auto">
            <a:xfrm>
              <a:off x="672" y="37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21130227">
            <a:off x="2132014" y="4881563"/>
            <a:ext cx="2741612" cy="527050"/>
            <a:chOff x="144" y="2352"/>
            <a:chExt cx="1344" cy="288"/>
          </a:xfrm>
        </p:grpSpPr>
        <p:sp>
          <p:nvSpPr>
            <p:cNvPr id="2062" name="Oval 19"/>
            <p:cNvSpPr>
              <a:spLocks noChangeArrowheads="1"/>
            </p:cNvSpPr>
            <p:nvPr/>
          </p:nvSpPr>
          <p:spPr bwMode="auto">
            <a:xfrm>
              <a:off x="144" y="235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3" name="Oval 20"/>
            <p:cNvSpPr>
              <a:spLocks noChangeArrowheads="1"/>
            </p:cNvSpPr>
            <p:nvPr/>
          </p:nvSpPr>
          <p:spPr bwMode="auto">
            <a:xfrm>
              <a:off x="238" y="2399"/>
              <a:ext cx="97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4" name="Oval 21"/>
            <p:cNvSpPr>
              <a:spLocks noChangeArrowheads="1"/>
            </p:cNvSpPr>
            <p:nvPr/>
          </p:nvSpPr>
          <p:spPr bwMode="auto">
            <a:xfrm>
              <a:off x="336" y="2400"/>
              <a:ext cx="96" cy="9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5" name="Oval 22"/>
            <p:cNvSpPr>
              <a:spLocks noChangeArrowheads="1"/>
            </p:cNvSpPr>
            <p:nvPr/>
          </p:nvSpPr>
          <p:spPr bwMode="auto">
            <a:xfrm>
              <a:off x="432" y="2398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6" name="Oval 23"/>
            <p:cNvSpPr>
              <a:spLocks noChangeArrowheads="1"/>
            </p:cNvSpPr>
            <p:nvPr/>
          </p:nvSpPr>
          <p:spPr bwMode="auto">
            <a:xfrm>
              <a:off x="526" y="2448"/>
              <a:ext cx="97" cy="9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7" name="Oval 24"/>
            <p:cNvSpPr>
              <a:spLocks noChangeArrowheads="1"/>
            </p:cNvSpPr>
            <p:nvPr/>
          </p:nvSpPr>
          <p:spPr bwMode="auto">
            <a:xfrm>
              <a:off x="624" y="2448"/>
              <a:ext cx="96" cy="95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8" name="Oval 25"/>
            <p:cNvSpPr>
              <a:spLocks noChangeArrowheads="1"/>
            </p:cNvSpPr>
            <p:nvPr/>
          </p:nvSpPr>
          <p:spPr bwMode="auto">
            <a:xfrm>
              <a:off x="863" y="2448"/>
              <a:ext cx="97" cy="95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69" name="Oval 26"/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0" name="Oval 27"/>
            <p:cNvSpPr>
              <a:spLocks noChangeArrowheads="1"/>
            </p:cNvSpPr>
            <p:nvPr/>
          </p:nvSpPr>
          <p:spPr bwMode="auto">
            <a:xfrm>
              <a:off x="670" y="2495"/>
              <a:ext cx="97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1" name="Oval 28"/>
            <p:cNvSpPr>
              <a:spLocks noChangeArrowheads="1"/>
            </p:cNvSpPr>
            <p:nvPr/>
          </p:nvSpPr>
          <p:spPr bwMode="auto">
            <a:xfrm>
              <a:off x="960" y="2448"/>
              <a:ext cx="96" cy="9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2" name="Oval 29"/>
            <p:cNvSpPr>
              <a:spLocks noChangeArrowheads="1"/>
            </p:cNvSpPr>
            <p:nvPr/>
          </p:nvSpPr>
          <p:spPr bwMode="auto">
            <a:xfrm>
              <a:off x="1007" y="2495"/>
              <a:ext cx="97" cy="9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3" name="Oval 30"/>
            <p:cNvSpPr>
              <a:spLocks noChangeArrowheads="1"/>
            </p:cNvSpPr>
            <p:nvPr/>
          </p:nvSpPr>
          <p:spPr bwMode="auto">
            <a:xfrm>
              <a:off x="1104" y="2495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4" name="Oval 31"/>
            <p:cNvSpPr>
              <a:spLocks noChangeArrowheads="1"/>
            </p:cNvSpPr>
            <p:nvPr/>
          </p:nvSpPr>
          <p:spPr bwMode="auto">
            <a:xfrm>
              <a:off x="1200" y="2493"/>
              <a:ext cx="96" cy="9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5" name="Oval 32"/>
            <p:cNvSpPr>
              <a:spLocks noChangeArrowheads="1"/>
            </p:cNvSpPr>
            <p:nvPr/>
          </p:nvSpPr>
          <p:spPr bwMode="auto">
            <a:xfrm>
              <a:off x="1294" y="2494"/>
              <a:ext cx="97" cy="95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76" name="Oval 33"/>
            <p:cNvSpPr>
              <a:spLocks noChangeArrowheads="1"/>
            </p:cNvSpPr>
            <p:nvPr/>
          </p:nvSpPr>
          <p:spPr bwMode="auto">
            <a:xfrm>
              <a:off x="1392" y="2539"/>
              <a:ext cx="96" cy="95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058" name="Text Box 34"/>
          <p:cNvSpPr txBox="1">
            <a:spLocks noChangeArrowheads="1"/>
          </p:cNvSpPr>
          <p:nvPr/>
        </p:nvSpPr>
        <p:spPr bwMode="auto">
          <a:xfrm>
            <a:off x="228600" y="4648226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0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nyitott zseb</a:t>
            </a:r>
            <a:endParaRPr lang="hu-HU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9" name="Text Box 35"/>
          <p:cNvSpPr txBox="1">
            <a:spLocks noChangeArrowheads="1"/>
          </p:cNvSpPr>
          <p:nvPr/>
        </p:nvSpPr>
        <p:spPr bwMode="auto">
          <a:xfrm>
            <a:off x="152400" y="5410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1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11-20 amino acids</a:t>
            </a:r>
          </a:p>
        </p:txBody>
      </p:sp>
      <p:sp>
        <p:nvSpPr>
          <p:cNvPr id="2060" name="Text Box 36"/>
          <p:cNvSpPr txBox="1">
            <a:spLocks noChangeArrowheads="1"/>
          </p:cNvSpPr>
          <p:nvPr/>
        </p:nvSpPr>
        <p:spPr bwMode="auto">
          <a:xfrm>
            <a:off x="304800" y="838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MHC-I</a:t>
            </a:r>
            <a:endParaRPr lang="hu-HU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61" name="Text Box 37"/>
          <p:cNvSpPr txBox="1">
            <a:spLocks noChangeArrowheads="1"/>
          </p:cNvSpPr>
          <p:nvPr/>
        </p:nvSpPr>
        <p:spPr bwMode="auto">
          <a:xfrm>
            <a:off x="0" y="381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>
                <a:solidFill>
                  <a:srgbClr val="FFFFFF"/>
                </a:solidFill>
                <a:latin typeface="Times New Roman" pitchFamily="18" charset="0"/>
                <a:cs typeface="+mn-cs"/>
              </a:rPr>
              <a:t>MHC-II</a:t>
            </a:r>
            <a:endParaRPr lang="hu-HU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74" y="615950"/>
            <a:ext cx="419219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zövegdoboz 2"/>
          <p:cNvSpPr txBox="1">
            <a:spLocks noChangeArrowheads="1"/>
          </p:cNvSpPr>
          <p:nvPr/>
        </p:nvSpPr>
        <p:spPr bwMode="auto">
          <a:xfrm>
            <a:off x="317897" y="376238"/>
            <a:ext cx="8486775" cy="584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3200" b="1" smtClean="0">
                <a:solidFill>
                  <a:prstClr val="white"/>
                </a:solidFill>
                <a:latin typeface="Times New Roman" charset="0"/>
                <a:cs typeface="Times New Roman" charset="0"/>
              </a:rPr>
              <a:t>Professzionális antigénbemutató sejtek</a:t>
            </a:r>
          </a:p>
        </p:txBody>
      </p:sp>
    </p:spTree>
    <p:extLst>
      <p:ext uri="{BB962C8B-B14F-4D97-AF65-F5344CB8AC3E}">
        <p14:creationId xmlns:p14="http://schemas.microsoft.com/office/powerpoint/2010/main" val="28780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8"/>
          <p:cNvGraphicFramePr>
            <a:graphicFrameLocks noChangeAspect="1"/>
          </p:cNvGraphicFramePr>
          <p:nvPr/>
        </p:nvGraphicFramePr>
        <p:xfrm>
          <a:off x="1689499" y="4221163"/>
          <a:ext cx="1584722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Image" r:id="rId4" imgW="3735969" imgH="3786798" progId="">
                  <p:embed/>
                </p:oleObj>
              </mc:Choice>
              <mc:Fallback>
                <p:oleObj name="Image" r:id="rId4" imgW="3735969" imgH="37867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99" y="4221163"/>
                        <a:ext cx="1584722" cy="207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1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06654" y="4365625"/>
          <a:ext cx="939403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Image" r:id="rId6" imgW="940346" imgH="609739" progId="">
                  <p:embed/>
                </p:oleObj>
              </mc:Choice>
              <mc:Fallback>
                <p:oleObj name="Image" r:id="rId6" imgW="940346" imgH="60973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654" y="4365625"/>
                        <a:ext cx="939403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17295" y="1581150"/>
          <a:ext cx="19145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Image" r:id="rId8" imgW="7332157" imgH="7586304" progId="">
                  <p:embed/>
                </p:oleObj>
              </mc:Choice>
              <mc:Fallback>
                <p:oleObj name="Image" r:id="rId8" imgW="7332157" imgH="7586304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295" y="1581150"/>
                        <a:ext cx="1914525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52577" y="1600200"/>
          <a:ext cx="19145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Image" r:id="rId10" imgW="7332157" imgH="7586304" progId="">
                  <p:embed/>
                </p:oleObj>
              </mc:Choice>
              <mc:Fallback>
                <p:oleObj name="Image" r:id="rId10" imgW="7332157" imgH="7586304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7" y="1600200"/>
                        <a:ext cx="19145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865032" y="3860800"/>
            <a:ext cx="72629" cy="431800"/>
          </a:xfrm>
          <a:prstGeom prst="can">
            <a:avLst>
              <a:gd name="adj" fmla="val 148633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545432" y="908050"/>
            <a:ext cx="1976438" cy="584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B sejt</a:t>
            </a:r>
            <a:endParaRPr lang="en-US" sz="32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993495" y="908050"/>
            <a:ext cx="1964531" cy="584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T sejt</a:t>
            </a:r>
            <a:endParaRPr lang="en-US" sz="3200" b="1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33" name="AutoShape 11"/>
          <p:cNvSpPr>
            <a:spLocks noChangeArrowheads="1"/>
          </p:cNvSpPr>
          <p:nvPr/>
        </p:nvSpPr>
        <p:spPr bwMode="auto">
          <a:xfrm rot="-5601361">
            <a:off x="5828123" y="3967176"/>
            <a:ext cx="433387" cy="1366838"/>
          </a:xfrm>
          <a:prstGeom prst="moon">
            <a:avLst>
              <a:gd name="adj" fmla="val 50000"/>
            </a:avLst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1034" name="AutoShape 12"/>
          <p:cNvSpPr>
            <a:spLocks noChangeArrowheads="1"/>
          </p:cNvSpPr>
          <p:nvPr/>
        </p:nvSpPr>
        <p:spPr bwMode="auto">
          <a:xfrm>
            <a:off x="5865032" y="4867275"/>
            <a:ext cx="72629" cy="4333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1035" name="AutoShape 13"/>
          <p:cNvSpPr>
            <a:spLocks noChangeArrowheads="1"/>
          </p:cNvSpPr>
          <p:nvPr/>
        </p:nvSpPr>
        <p:spPr bwMode="auto">
          <a:xfrm>
            <a:off x="6009098" y="4867275"/>
            <a:ext cx="73819" cy="4333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1036" name="Oval 14"/>
          <p:cNvSpPr>
            <a:spLocks noChangeArrowheads="1"/>
          </p:cNvSpPr>
          <p:nvPr/>
        </p:nvSpPr>
        <p:spPr bwMode="auto">
          <a:xfrm>
            <a:off x="3993369" y="5300663"/>
            <a:ext cx="4320779" cy="2303462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4629151" y="6048402"/>
            <a:ext cx="3214688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Antigén bemutató sejt (APC)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1038" name="Group 16"/>
          <p:cNvGrpSpPr>
            <a:grpSpLocks/>
          </p:cNvGrpSpPr>
          <p:nvPr/>
        </p:nvGrpSpPr>
        <p:grpSpPr bwMode="auto">
          <a:xfrm rot="10800000">
            <a:off x="2264582" y="3860803"/>
            <a:ext cx="701279" cy="576263"/>
            <a:chOff x="1632" y="1680"/>
            <a:chExt cx="849" cy="1043"/>
          </a:xfrm>
        </p:grpSpPr>
        <p:sp>
          <p:nvSpPr>
            <p:cNvPr id="1045" name="Line 17"/>
            <p:cNvSpPr>
              <a:spLocks noChangeShapeType="1"/>
            </p:cNvSpPr>
            <p:nvPr/>
          </p:nvSpPr>
          <p:spPr bwMode="auto">
            <a:xfrm flipH="1">
              <a:off x="2000" y="2224"/>
              <a:ext cx="0" cy="499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18"/>
            <p:cNvSpPr>
              <a:spLocks noChangeShapeType="1"/>
            </p:cNvSpPr>
            <p:nvPr/>
          </p:nvSpPr>
          <p:spPr bwMode="auto">
            <a:xfrm>
              <a:off x="1680" y="1728"/>
              <a:ext cx="320" cy="496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9"/>
            <p:cNvSpPr>
              <a:spLocks noChangeShapeType="1"/>
            </p:cNvSpPr>
            <p:nvPr/>
          </p:nvSpPr>
          <p:spPr bwMode="auto">
            <a:xfrm>
              <a:off x="1632" y="1776"/>
              <a:ext cx="272" cy="408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0"/>
            <p:cNvSpPr>
              <a:spLocks noChangeShapeType="1"/>
            </p:cNvSpPr>
            <p:nvPr/>
          </p:nvSpPr>
          <p:spPr bwMode="auto">
            <a:xfrm>
              <a:off x="2136" y="2224"/>
              <a:ext cx="0" cy="499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1"/>
            <p:cNvSpPr>
              <a:spLocks noChangeShapeType="1"/>
            </p:cNvSpPr>
            <p:nvPr/>
          </p:nvSpPr>
          <p:spPr bwMode="auto">
            <a:xfrm flipH="1">
              <a:off x="2208" y="1776"/>
              <a:ext cx="273" cy="454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2"/>
            <p:cNvSpPr>
              <a:spLocks noChangeShapeType="1"/>
            </p:cNvSpPr>
            <p:nvPr/>
          </p:nvSpPr>
          <p:spPr bwMode="auto">
            <a:xfrm flipH="1">
              <a:off x="2136" y="1680"/>
              <a:ext cx="312" cy="544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AutoShape 23"/>
          <p:cNvSpPr>
            <a:spLocks noChangeArrowheads="1"/>
          </p:cNvSpPr>
          <p:nvPr/>
        </p:nvSpPr>
        <p:spPr bwMode="auto">
          <a:xfrm>
            <a:off x="6009098" y="3860800"/>
            <a:ext cx="73819" cy="431800"/>
          </a:xfrm>
          <a:prstGeom prst="can">
            <a:avLst>
              <a:gd name="adj" fmla="val 146237"/>
            </a:avLst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40" name="Picture 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9760" y="3573463"/>
            <a:ext cx="736997" cy="1549400"/>
          </a:xfrm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041" name="Text Box 25"/>
          <p:cNvSpPr txBox="1">
            <a:spLocks noChangeArrowheads="1"/>
          </p:cNvSpPr>
          <p:nvPr/>
        </p:nvSpPr>
        <p:spPr bwMode="auto">
          <a:xfrm>
            <a:off x="4713687" y="4868863"/>
            <a:ext cx="8643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HLA</a:t>
            </a:r>
          </a:p>
        </p:txBody>
      </p:sp>
      <p:sp>
        <p:nvSpPr>
          <p:cNvPr id="1042" name="Szövegdoboz 23"/>
          <p:cNvSpPr txBox="1">
            <a:spLocks noChangeArrowheads="1"/>
          </p:cNvSpPr>
          <p:nvPr/>
        </p:nvSpPr>
        <p:spPr bwMode="auto">
          <a:xfrm>
            <a:off x="1600214" y="200026"/>
            <a:ext cx="5793581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2800" b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Antigénfelismerés</a:t>
            </a:r>
          </a:p>
        </p:txBody>
      </p:sp>
      <p:sp>
        <p:nvSpPr>
          <p:cNvPr id="1043" name="Szövegdoboz 24"/>
          <p:cNvSpPr txBox="1">
            <a:spLocks noChangeArrowheads="1"/>
          </p:cNvSpPr>
          <p:nvPr/>
        </p:nvSpPr>
        <p:spPr bwMode="auto">
          <a:xfrm>
            <a:off x="250031" y="4791088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 b="1">
                <a:solidFill>
                  <a:srgbClr val="002060"/>
                </a:solidFill>
              </a:rPr>
              <a:t>natív antigének</a:t>
            </a:r>
          </a:p>
        </p:txBody>
      </p:sp>
      <p:sp>
        <p:nvSpPr>
          <p:cNvPr id="1044" name="Szövegdoboz 25"/>
          <p:cNvSpPr txBox="1">
            <a:spLocks noChangeArrowheads="1"/>
          </p:cNvSpPr>
          <p:nvPr/>
        </p:nvSpPr>
        <p:spPr bwMode="auto">
          <a:xfrm>
            <a:off x="4236244" y="4724413"/>
            <a:ext cx="1078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 b="1">
                <a:solidFill>
                  <a:srgbClr val="002060"/>
                </a:solidFill>
              </a:rPr>
              <a:t>peptid+MHC</a:t>
            </a:r>
          </a:p>
        </p:txBody>
      </p:sp>
    </p:spTree>
    <p:extLst>
      <p:ext uri="{BB962C8B-B14F-4D97-AF65-F5344CB8AC3E}">
        <p14:creationId xmlns:p14="http://schemas.microsoft.com/office/powerpoint/2010/main" val="204562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1_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lapértelmezett terv">
  <a:themeElements>
    <a:clrScheme name="">
      <a:dk1>
        <a:srgbClr val="54A8FF"/>
      </a:dk1>
      <a:lt1>
        <a:srgbClr val="FFFFFF"/>
      </a:lt1>
      <a:dk2>
        <a:srgbClr val="000054"/>
      </a:dk2>
      <a:lt2>
        <a:srgbClr val="FFFFFF"/>
      </a:lt2>
      <a:accent1>
        <a:srgbClr val="A8FFFF"/>
      </a:accent1>
      <a:accent2>
        <a:srgbClr val="00A8A8"/>
      </a:accent2>
      <a:accent3>
        <a:srgbClr val="AAAAB3"/>
      </a:accent3>
      <a:accent4>
        <a:srgbClr val="DADADA"/>
      </a:accent4>
      <a:accent5>
        <a:srgbClr val="D1FFFF"/>
      </a:accent5>
      <a:accent6>
        <a:srgbClr val="009898"/>
      </a:accent6>
      <a:hlink>
        <a:srgbClr val="0054A8"/>
      </a:hlink>
      <a:folHlink>
        <a:srgbClr val="FFFFA8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BS screen">
  <a:themeElements>
    <a:clrScheme name="CBS scre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BS scree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BS scre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S sc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 scre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 scre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 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 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 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genuityPPTTemplate2005_2006-RMF">
  <a:themeElements>
    <a:clrScheme name="IngenuityPPTTemplate2005_2006-RM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genuityPPTTemplate2005_2006-RM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genuityPPTTemplate2005_2006-RM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uityPPTTemplate2005_2006-RM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uityPPTTemplate2005_2006-RM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uityPPTTemplate2005_2006-RM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uityPPTTemplate2005_2006-RM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uityPPTTemplate2005_2006-RM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uityPPTTemplate2005_2006-RM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Übergänge">
  <a:themeElements>
    <a:clrScheme name="1_Übergäng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Übergäng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Übergäng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Übergäng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830</Words>
  <Application>Microsoft Macintosh PowerPoint</Application>
  <PresentationFormat>On-screen Show (4:3)</PresentationFormat>
  <Paragraphs>279</Paragraphs>
  <Slides>37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1_Alapértelmezett terv</vt:lpstr>
      <vt:lpstr>1_Default Design</vt:lpstr>
      <vt:lpstr>3_Alapértelmezett terv</vt:lpstr>
      <vt:lpstr>4_Alapértelmezett terv</vt:lpstr>
      <vt:lpstr>CBS screen</vt:lpstr>
      <vt:lpstr>IngenuityPPTTemplate2005_2006-RMF</vt:lpstr>
      <vt:lpstr>1_Übergänge</vt:lpstr>
      <vt:lpstr>Office Theme</vt:lpstr>
      <vt:lpstr>2_Office Theme</vt:lpstr>
      <vt:lpstr>Image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Proteasoma hasítás    -genetikai meghatározottság</vt:lpstr>
      <vt:lpstr>PowerPoint Presentation</vt:lpstr>
      <vt:lpstr>PowerPoint Presentation</vt:lpstr>
      <vt:lpstr>PowerPoint Presentation</vt:lpstr>
      <vt:lpstr>HLA-B44 "supermotif"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Immungenetika/genomika,                    az MHC</dc:title>
  <dc:creator>Andras Falus</dc:creator>
  <cp:lastModifiedBy>András Falus</cp:lastModifiedBy>
  <cp:revision>30</cp:revision>
  <dcterms:created xsi:type="dcterms:W3CDTF">2009-10-07T20:07:34Z</dcterms:created>
  <dcterms:modified xsi:type="dcterms:W3CDTF">2016-10-11T19:35:41Z</dcterms:modified>
</cp:coreProperties>
</file>