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notesSlides/notesSlide5.xml" ContentType="application/vnd.openxmlformats-officedocument.presentationml.notesSlide+xml"/>
  <Override PartName="/ppt/embeddings/oleObject2.bin" ContentType="application/vnd.openxmlformats-officedocument.oleObject"/>
  <Override PartName="/ppt/notesSlides/notesSlide6.xml" ContentType="application/vnd.openxmlformats-officedocument.presentationml.notesSlide+xml"/>
  <Override PartName="/ppt/embeddings/oleObject3.bin" ContentType="application/vnd.openxmlformats-officedocument.oleObject"/>
  <Override PartName="/ppt/notesSlides/notesSlide7.xml" ContentType="application/vnd.openxmlformats-officedocument.presentationml.notesSlide+xml"/>
  <Override PartName="/ppt/embeddings/oleObject4.bin" ContentType="application/vnd.openxmlformats-officedocument.oleObject"/>
  <Override PartName="/ppt/notesSlides/notesSlide8.xml" ContentType="application/vnd.openxmlformats-officedocument.presentationml.notesSlide+xml"/>
  <Override PartName="/ppt/embeddings/oleObject5.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6.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embeddings/oleObject9.bin" ContentType="application/vnd.openxmlformats-officedocument.oleObject"/>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embeddings/oleObject10.bin" ContentType="application/vnd.openxmlformats-officedocument.oleObject"/>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embeddings/oleObject11.bin" ContentType="application/vnd.openxmlformats-officedocument.oleObject"/>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9" r:id="rId2"/>
    <p:sldMasterId id="2147483723" r:id="rId3"/>
    <p:sldMasterId id="2147483991" r:id="rId4"/>
    <p:sldMasterId id="2147484371" r:id="rId5"/>
  </p:sldMasterIdLst>
  <p:notesMasterIdLst>
    <p:notesMasterId r:id="rId54"/>
  </p:notesMasterIdLst>
  <p:sldIdLst>
    <p:sldId id="354" r:id="rId6"/>
    <p:sldId id="258" r:id="rId7"/>
    <p:sldId id="259" r:id="rId8"/>
    <p:sldId id="260" r:id="rId9"/>
    <p:sldId id="340" r:id="rId10"/>
    <p:sldId id="341" r:id="rId11"/>
    <p:sldId id="342" r:id="rId12"/>
    <p:sldId id="343" r:id="rId13"/>
    <p:sldId id="344" r:id="rId14"/>
    <p:sldId id="347" r:id="rId15"/>
    <p:sldId id="271" r:id="rId16"/>
    <p:sldId id="272" r:id="rId17"/>
    <p:sldId id="348" r:id="rId18"/>
    <p:sldId id="345" r:id="rId19"/>
    <p:sldId id="285" r:id="rId20"/>
    <p:sldId id="286" r:id="rId21"/>
    <p:sldId id="276" r:id="rId22"/>
    <p:sldId id="277" r:id="rId23"/>
    <p:sldId id="350" r:id="rId24"/>
    <p:sldId id="349" r:id="rId25"/>
    <p:sldId id="288" r:id="rId26"/>
    <p:sldId id="336" r:id="rId27"/>
    <p:sldId id="337" r:id="rId28"/>
    <p:sldId id="338" r:id="rId29"/>
    <p:sldId id="339" r:id="rId30"/>
    <p:sldId id="356" r:id="rId31"/>
    <p:sldId id="357" r:id="rId32"/>
    <p:sldId id="358" r:id="rId33"/>
    <p:sldId id="360" r:id="rId34"/>
    <p:sldId id="371" r:id="rId35"/>
    <p:sldId id="372" r:id="rId36"/>
    <p:sldId id="374" r:id="rId37"/>
    <p:sldId id="375" r:id="rId38"/>
    <p:sldId id="376" r:id="rId39"/>
    <p:sldId id="378" r:id="rId40"/>
    <p:sldId id="379" r:id="rId41"/>
    <p:sldId id="385" r:id="rId42"/>
    <p:sldId id="399" r:id="rId43"/>
    <p:sldId id="418" r:id="rId44"/>
    <p:sldId id="422" r:id="rId45"/>
    <p:sldId id="423" r:id="rId46"/>
    <p:sldId id="424" r:id="rId47"/>
    <p:sldId id="425" r:id="rId48"/>
    <p:sldId id="426" r:id="rId49"/>
    <p:sldId id="428" r:id="rId50"/>
    <p:sldId id="429" r:id="rId51"/>
    <p:sldId id="444" r:id="rId52"/>
    <p:sldId id="443"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348" autoAdjust="0"/>
  </p:normalViewPr>
  <p:slideViewPr>
    <p:cSldViewPr>
      <p:cViewPr>
        <p:scale>
          <a:sx n="116" d="100"/>
          <a:sy n="116" d="100"/>
        </p:scale>
        <p:origin x="-80" y="-80"/>
      </p:cViewPr>
      <p:guideLst>
        <p:guide orient="horz" pos="2160"/>
        <p:guide pos="2880"/>
      </p:guideLst>
    </p:cSldViewPr>
  </p:slideViewPr>
  <p:notesTextViewPr>
    <p:cViewPr>
      <p:scale>
        <a:sx n="100" d="100"/>
        <a:sy n="100" d="100"/>
      </p:scale>
      <p:origin x="0" y="0"/>
    </p:cViewPr>
  </p:notesTextViewPr>
  <p:sorterViewPr>
    <p:cViewPr>
      <p:scale>
        <a:sx n="171" d="100"/>
        <a:sy n="17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02BDF61-1AC8-4635-A3FF-7F1EFB4974BA}" type="datetimeFigureOut">
              <a:rPr lang="en-US"/>
              <a:pPr>
                <a:defRPr/>
              </a:pPr>
              <a:t>16. 10. 05.</a:t>
            </a:fld>
            <a:endParaRPr lang="en-US"/>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US" noProof="0" smtClean="0"/>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77F6FC2-5B0D-46C9-AD05-CFB039EC855A}" type="slidenum">
              <a:rPr lang="en-US"/>
              <a:pPr>
                <a:defRPr/>
              </a:pPr>
              <a:t>‹#›</a:t>
            </a:fld>
            <a:endParaRPr lang="en-US"/>
          </a:p>
        </p:txBody>
      </p:sp>
    </p:spTree>
    <p:extLst>
      <p:ext uri="{BB962C8B-B14F-4D97-AF65-F5344CB8AC3E}">
        <p14:creationId xmlns:p14="http://schemas.microsoft.com/office/powerpoint/2010/main" val="19711301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C24D34-F42B-4BC0-83B5-7F58A6C2A840}" type="slidenum">
              <a:rPr lang="hu-HU" smtClean="0">
                <a:solidFill>
                  <a:srgbClr val="000000"/>
                </a:solidFill>
                <a:latin typeface="Arial" charset="0"/>
              </a:rPr>
              <a:pPr fontAlgn="base">
                <a:spcBef>
                  <a:spcPct val="0"/>
                </a:spcBef>
                <a:spcAft>
                  <a:spcPct val="0"/>
                </a:spcAft>
                <a:defRPr/>
              </a:pPr>
              <a:t>2</a:t>
            </a:fld>
            <a:endParaRPr lang="hu-HU" smtClean="0">
              <a:solidFill>
                <a:srgbClr val="000000"/>
              </a:solidFill>
              <a:latin typeface="Arial" charset="0"/>
            </a:endParaRPr>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u-H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4DF852-8A00-41E5-8832-7FB0E150DB79}" type="slidenum">
              <a:rPr lang="hu-HU" smtClean="0">
                <a:solidFill>
                  <a:srgbClr val="000000"/>
                </a:solidFill>
                <a:latin typeface="Arial" charset="0"/>
              </a:rPr>
              <a:pPr fontAlgn="base">
                <a:spcBef>
                  <a:spcPct val="0"/>
                </a:spcBef>
                <a:spcAft>
                  <a:spcPct val="0"/>
                </a:spcAft>
                <a:defRPr/>
              </a:pPr>
              <a:t>11</a:t>
            </a:fld>
            <a:endParaRPr lang="hu-HU" smtClean="0">
              <a:solidFill>
                <a:srgbClr val="000000"/>
              </a:solidFill>
              <a:latin typeface="Arial" charset="0"/>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u-H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8AB77E-8548-447F-A10C-BC03C69A731E}" type="slidenum">
              <a:rPr lang="hu-HU" smtClean="0">
                <a:solidFill>
                  <a:srgbClr val="000000"/>
                </a:solidFill>
                <a:latin typeface="Arial" charset="0"/>
              </a:rPr>
              <a:pPr fontAlgn="base">
                <a:spcBef>
                  <a:spcPct val="0"/>
                </a:spcBef>
                <a:spcAft>
                  <a:spcPct val="0"/>
                </a:spcAft>
                <a:defRPr/>
              </a:pPr>
              <a:t>12</a:t>
            </a:fld>
            <a:endParaRPr lang="hu-HU" smtClean="0">
              <a:solidFill>
                <a:srgbClr val="000000"/>
              </a:solidFill>
              <a:latin typeface="Arial" charset="0"/>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u-H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106BDB-30AB-4A4F-A8B5-11BD5EDCC302}" type="slidenum">
              <a:rPr lang="hu-HU" smtClean="0">
                <a:solidFill>
                  <a:srgbClr val="000000"/>
                </a:solidFill>
                <a:latin typeface="Arial" charset="0"/>
              </a:rPr>
              <a:pPr fontAlgn="base">
                <a:spcBef>
                  <a:spcPct val="0"/>
                </a:spcBef>
                <a:spcAft>
                  <a:spcPct val="0"/>
                </a:spcAft>
                <a:defRPr/>
              </a:pPr>
              <a:t>13</a:t>
            </a:fld>
            <a:endParaRPr lang="hu-HU" smtClean="0">
              <a:solidFill>
                <a:srgbClr val="000000"/>
              </a:solidFill>
              <a:latin typeface="Arial" charset="0"/>
            </a:endParaRPr>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hu-H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C293D4-8320-4BA2-82EE-E6C181D3D03E}" type="slidenum">
              <a:rPr lang="hu-HU" smtClean="0">
                <a:solidFill>
                  <a:srgbClr val="000000"/>
                </a:solidFill>
                <a:latin typeface="Arial" charset="0"/>
              </a:rPr>
              <a:pPr fontAlgn="base">
                <a:spcBef>
                  <a:spcPct val="0"/>
                </a:spcBef>
                <a:spcAft>
                  <a:spcPct val="0"/>
                </a:spcAft>
                <a:defRPr/>
              </a:pPr>
              <a:t>14</a:t>
            </a:fld>
            <a:endParaRPr lang="hu-HU" smtClean="0">
              <a:solidFill>
                <a:srgbClr val="000000"/>
              </a:solidFill>
              <a:latin typeface="Arial" charset="0"/>
            </a:endParaRPr>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u-H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784D62-1395-4BAE-B67C-E9A6CDA3B673}" type="slidenum">
              <a:rPr lang="hu-HU" smtClean="0">
                <a:solidFill>
                  <a:srgbClr val="000000"/>
                </a:solidFill>
                <a:latin typeface="Arial" charset="0"/>
              </a:rPr>
              <a:pPr fontAlgn="base">
                <a:spcBef>
                  <a:spcPct val="0"/>
                </a:spcBef>
                <a:spcAft>
                  <a:spcPct val="0"/>
                </a:spcAft>
                <a:defRPr/>
              </a:pPr>
              <a:t>15</a:t>
            </a:fld>
            <a:endParaRPr lang="hu-HU" smtClean="0">
              <a:solidFill>
                <a:srgbClr val="000000"/>
              </a:solidFill>
              <a:latin typeface="Arial" charset="0"/>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u-H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40F504-8900-4921-BA65-486DF9E8CBC4}" type="slidenum">
              <a:rPr lang="hu-HU" smtClean="0">
                <a:solidFill>
                  <a:srgbClr val="000000"/>
                </a:solidFill>
                <a:latin typeface="Arial" charset="0"/>
              </a:rPr>
              <a:pPr fontAlgn="base">
                <a:spcBef>
                  <a:spcPct val="0"/>
                </a:spcBef>
                <a:spcAft>
                  <a:spcPct val="0"/>
                </a:spcAft>
                <a:defRPr/>
              </a:pPr>
              <a:t>16</a:t>
            </a:fld>
            <a:endParaRPr lang="hu-HU" smtClean="0">
              <a:solidFill>
                <a:srgbClr val="000000"/>
              </a:solidFill>
              <a:latin typeface="Arial" charset="0"/>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u-H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6B9657-43AF-4834-A327-57C0EFAC5627}" type="slidenum">
              <a:rPr lang="hu-HU" smtClean="0">
                <a:solidFill>
                  <a:srgbClr val="000000"/>
                </a:solidFill>
                <a:latin typeface="Arial" charset="0"/>
              </a:rPr>
              <a:pPr fontAlgn="base">
                <a:spcBef>
                  <a:spcPct val="0"/>
                </a:spcBef>
                <a:spcAft>
                  <a:spcPct val="0"/>
                </a:spcAft>
                <a:defRPr/>
              </a:pPr>
              <a:t>17</a:t>
            </a:fld>
            <a:endParaRPr lang="hu-HU" smtClean="0">
              <a:solidFill>
                <a:srgbClr val="000000"/>
              </a:solidFill>
              <a:latin typeface="Arial" charset="0"/>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u-H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1A43C5-6789-4772-AB0E-5E4A76ABBAA0}" type="slidenum">
              <a:rPr lang="hu-HU" smtClean="0">
                <a:solidFill>
                  <a:srgbClr val="000000"/>
                </a:solidFill>
                <a:latin typeface="Arial" charset="0"/>
              </a:rPr>
              <a:pPr fontAlgn="base">
                <a:spcBef>
                  <a:spcPct val="0"/>
                </a:spcBef>
                <a:spcAft>
                  <a:spcPct val="0"/>
                </a:spcAft>
                <a:defRPr/>
              </a:pPr>
              <a:t>18</a:t>
            </a:fld>
            <a:endParaRPr lang="hu-HU" smtClean="0">
              <a:solidFill>
                <a:srgbClr val="000000"/>
              </a:solidFill>
              <a:latin typeface="Arial" charset="0"/>
            </a:endParaRPr>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u-H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08EC980-AABC-4EE9-B836-137DB7298788}" type="slidenum">
              <a:rPr lang="hu-HU">
                <a:solidFill>
                  <a:srgbClr val="000000"/>
                </a:solidFill>
              </a:rPr>
              <a:pPr>
                <a:defRPr/>
              </a:pPr>
              <a:t>19</a:t>
            </a:fld>
            <a:endParaRPr lang="hu-HU">
              <a:solidFill>
                <a:srgbClr val="000000"/>
              </a:solidFill>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hu-H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1A43C5-6789-4772-AB0E-5E4A76ABBAA0}" type="slidenum">
              <a:rPr lang="hu-HU" smtClean="0">
                <a:solidFill>
                  <a:srgbClr val="000000"/>
                </a:solidFill>
                <a:latin typeface="Arial" charset="0"/>
              </a:rPr>
              <a:pPr fontAlgn="base">
                <a:spcBef>
                  <a:spcPct val="0"/>
                </a:spcBef>
                <a:spcAft>
                  <a:spcPct val="0"/>
                </a:spcAft>
                <a:defRPr/>
              </a:pPr>
              <a:t>20</a:t>
            </a:fld>
            <a:endParaRPr lang="hu-HU" smtClean="0">
              <a:solidFill>
                <a:srgbClr val="000000"/>
              </a:solidFill>
              <a:latin typeface="Arial" charset="0"/>
            </a:endParaRPr>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u-H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57EF8C-BF72-4BC6-92DE-FAAE98F9D7AD}" type="slidenum">
              <a:rPr lang="hu-HU" smtClean="0">
                <a:solidFill>
                  <a:srgbClr val="000000"/>
                </a:solidFill>
                <a:latin typeface="Arial" charset="0"/>
              </a:rPr>
              <a:pPr fontAlgn="base">
                <a:spcBef>
                  <a:spcPct val="0"/>
                </a:spcBef>
                <a:spcAft>
                  <a:spcPct val="0"/>
                </a:spcAft>
                <a:defRPr/>
              </a:pPr>
              <a:t>3</a:t>
            </a:fld>
            <a:endParaRPr lang="hu-HU" smtClean="0">
              <a:solidFill>
                <a:srgbClr val="000000"/>
              </a:solidFill>
              <a:latin typeface="Arial" charset="0"/>
            </a:endParaRPr>
          </a:p>
        </p:txBody>
      </p:sp>
      <p:sp>
        <p:nvSpPr>
          <p:cNvPr id="72707"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72708" name="Rectangle 3"/>
          <p:cNvSpPr>
            <a:spLocks noGrp="1" noChangeArrowheads="1"/>
          </p:cNvSpPr>
          <p:nvPr>
            <p:ph type="body" idx="1"/>
          </p:nvPr>
        </p:nvSpPr>
        <p:spPr bwMode="auto">
          <a:xfrm>
            <a:off x="914400" y="4343400"/>
            <a:ext cx="5029200" cy="4114800"/>
          </a:xfrm>
          <a:noFill/>
        </p:spPr>
        <p:txBody>
          <a:bodyPr wrap="square" lIns="91432" tIns="45716" rIns="91432" bIns="45716" numCol="1" anchor="t" anchorCtr="0" compatLnSpc="1">
            <a:prstTxWarp prst="textNoShape">
              <a:avLst/>
            </a:prstTxWarp>
          </a:bodyPr>
          <a:lstStyle/>
          <a:p>
            <a:pPr eaLnBrk="1" hangingPunct="1">
              <a:spcBef>
                <a:spcPct val="0"/>
              </a:spcBef>
            </a:pPr>
            <a:r>
              <a:rPr lang="en-GB" sz="1400" smtClean="0"/>
              <a:t>How is pathology of a tissue, such as an infected cell or a stressed cell such as a tumour, recognised and dealt with</a:t>
            </a:r>
            <a:r>
              <a:rPr lang="en-GB" smtClean="0"/>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9C77CF-163A-481F-BBF5-84C360376327}" type="slidenum">
              <a:rPr lang="hu-HU" smtClean="0">
                <a:solidFill>
                  <a:srgbClr val="000000"/>
                </a:solidFill>
                <a:latin typeface="Arial" charset="0"/>
              </a:rPr>
              <a:pPr fontAlgn="base">
                <a:spcBef>
                  <a:spcPct val="0"/>
                </a:spcBef>
                <a:spcAft>
                  <a:spcPct val="0"/>
                </a:spcAft>
                <a:defRPr/>
              </a:pPr>
              <a:t>21</a:t>
            </a:fld>
            <a:endParaRPr lang="hu-HU" smtClean="0">
              <a:solidFill>
                <a:srgbClr val="000000"/>
              </a:solidFill>
              <a:latin typeface="Arial" charset="0"/>
            </a:endParaRPr>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u-H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283482C-AAB5-4F53-BDA6-3A116AD8456B}" type="slidenum">
              <a:rPr lang="hu-HU">
                <a:solidFill>
                  <a:srgbClr val="000000"/>
                </a:solidFill>
              </a:rPr>
              <a:pPr>
                <a:defRPr/>
              </a:pPr>
              <a:t>22</a:t>
            </a:fld>
            <a:endParaRPr lang="hu-HU">
              <a:solidFill>
                <a:srgbClr val="000000"/>
              </a:solidFill>
            </a:endParaRPr>
          </a:p>
        </p:txBody>
      </p:sp>
      <p:sp>
        <p:nvSpPr>
          <p:cNvPr id="1146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u-H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9B6288D-F649-46BD-BC40-48BD26B7F74A}" type="slidenum">
              <a:rPr lang="hu-HU">
                <a:solidFill>
                  <a:srgbClr val="000000"/>
                </a:solidFill>
              </a:rPr>
              <a:pPr>
                <a:defRPr/>
              </a:pPr>
              <a:t>23</a:t>
            </a:fld>
            <a:endParaRPr lang="hu-HU">
              <a:solidFill>
                <a:srgbClr val="000000"/>
              </a:solidFill>
            </a:endParaRPr>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u-H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C1378FB-7ED0-4D30-B0BA-2B4F742D9DE4}" type="slidenum">
              <a:rPr lang="hu-HU">
                <a:solidFill>
                  <a:srgbClr val="000000"/>
                </a:solidFill>
              </a:rPr>
              <a:pPr>
                <a:defRPr/>
              </a:pPr>
              <a:t>24</a:t>
            </a:fld>
            <a:endParaRPr lang="hu-HU">
              <a:solidFill>
                <a:srgbClr val="000000"/>
              </a:solidFill>
            </a:endParaRPr>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u-H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p:txBody>
          <a:bodyPr/>
          <a:lstStyle/>
          <a:p>
            <a:pPr>
              <a:defRPr/>
            </a:pPr>
            <a:fld id="{C3899AD5-698C-4624-9F97-2CFEC4914D40}" type="slidenum">
              <a:rPr lang="hu-HU">
                <a:solidFill>
                  <a:prstClr val="black"/>
                </a:solidFill>
              </a:rPr>
              <a:pPr>
                <a:defRPr/>
              </a:pPr>
              <a:t>25</a:t>
            </a:fld>
            <a:endParaRPr lang="hu-HU">
              <a:solidFill>
                <a:prstClr val="black"/>
              </a:solidFill>
            </a:endParaRPr>
          </a:p>
        </p:txBody>
      </p:sp>
      <p:sp>
        <p:nvSpPr>
          <p:cNvPr id="1177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77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hu-HU"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imes New Roman" charset="0"/>
                <a:ea typeface="ＭＳ Ｐゴシック" charset="0"/>
              </a:defRPr>
            </a:lvl1pPr>
            <a:lvl2pPr marL="742950" indent="-285750">
              <a:defRPr sz="4400">
                <a:solidFill>
                  <a:schemeClr val="tx1"/>
                </a:solidFill>
                <a:latin typeface="Times New Roman" charset="0"/>
                <a:ea typeface="ＭＳ Ｐゴシック" charset="0"/>
              </a:defRPr>
            </a:lvl2pPr>
            <a:lvl3pPr marL="1143000" indent="-228600">
              <a:defRPr sz="4400">
                <a:solidFill>
                  <a:schemeClr val="tx1"/>
                </a:solidFill>
                <a:latin typeface="Times New Roman" charset="0"/>
                <a:ea typeface="ＭＳ Ｐゴシック" charset="0"/>
              </a:defRPr>
            </a:lvl3pPr>
            <a:lvl4pPr marL="1600200" indent="-228600">
              <a:defRPr sz="4400">
                <a:solidFill>
                  <a:schemeClr val="tx1"/>
                </a:solidFill>
                <a:latin typeface="Times New Roman" charset="0"/>
                <a:ea typeface="ＭＳ Ｐゴシック" charset="0"/>
              </a:defRPr>
            </a:lvl4pPr>
            <a:lvl5pPr marL="2057400" indent="-22860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946243F9-C9F1-CB4B-82FC-29F42E47E177}" type="slidenum">
              <a:rPr lang="hu-HU" sz="1200">
                <a:latin typeface="Arial" charset="0"/>
              </a:rPr>
              <a:pPr eaLnBrk="1" hangingPunct="1"/>
              <a:t>26</a:t>
            </a:fld>
            <a:endParaRPr lang="hu-HU" sz="1200">
              <a:latin typeface="Arial"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4400">
                <a:solidFill>
                  <a:schemeClr val="tx1"/>
                </a:solidFill>
                <a:latin typeface="Times New Roman" charset="0"/>
                <a:ea typeface="ＭＳ Ｐゴシック" charset="0"/>
              </a:defRPr>
            </a:lvl1pPr>
            <a:lvl2pPr marL="742950" indent="-285750">
              <a:defRPr sz="4400">
                <a:solidFill>
                  <a:schemeClr val="tx1"/>
                </a:solidFill>
                <a:latin typeface="Times New Roman" charset="0"/>
                <a:ea typeface="ＭＳ Ｐゴシック" charset="0"/>
              </a:defRPr>
            </a:lvl2pPr>
            <a:lvl3pPr marL="1143000" indent="-228600">
              <a:defRPr sz="4400">
                <a:solidFill>
                  <a:schemeClr val="tx1"/>
                </a:solidFill>
                <a:latin typeface="Times New Roman" charset="0"/>
                <a:ea typeface="ＭＳ Ｐゴシック" charset="0"/>
              </a:defRPr>
            </a:lvl3pPr>
            <a:lvl4pPr marL="1600200" indent="-228600">
              <a:defRPr sz="4400">
                <a:solidFill>
                  <a:schemeClr val="tx1"/>
                </a:solidFill>
                <a:latin typeface="Times New Roman" charset="0"/>
                <a:ea typeface="ＭＳ Ｐゴシック" charset="0"/>
              </a:defRPr>
            </a:lvl4pPr>
            <a:lvl5pPr marL="2057400" indent="-22860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r" eaLnBrk="1" hangingPunct="1"/>
            <a:fld id="{35C6433A-CC64-694B-979E-44DA8AC343B6}" type="slidenum">
              <a:rPr lang="hu-HU" sz="1200">
                <a:latin typeface="Arial" charset="0"/>
              </a:rPr>
              <a:pPr algn="r" eaLnBrk="1" hangingPunct="1"/>
              <a:t>30</a:t>
            </a:fld>
            <a:endParaRPr lang="hu-HU" sz="1200">
              <a:latin typeface="Arial"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C8B768-6107-43CD-A770-03F60A61D78F}" type="slidenum">
              <a:rPr lang="hu-HU" smtClean="0">
                <a:solidFill>
                  <a:srgbClr val="000000"/>
                </a:solidFill>
                <a:latin typeface="Arial" charset="0"/>
              </a:rPr>
              <a:pPr fontAlgn="base">
                <a:spcBef>
                  <a:spcPct val="0"/>
                </a:spcBef>
                <a:spcAft>
                  <a:spcPct val="0"/>
                </a:spcAft>
                <a:defRPr/>
              </a:pPr>
              <a:t>4</a:t>
            </a:fld>
            <a:endParaRPr lang="hu-HU" smtClean="0">
              <a:solidFill>
                <a:srgbClr val="000000"/>
              </a:solidFill>
              <a:latin typeface="Arial" charset="0"/>
            </a:endParaRPr>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u-HU"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imes New Roman" charset="0"/>
                <a:ea typeface="ＭＳ Ｐゴシック" charset="0"/>
              </a:defRPr>
            </a:lvl1pPr>
            <a:lvl2pPr marL="742950" indent="-285750">
              <a:defRPr sz="4400">
                <a:solidFill>
                  <a:schemeClr val="tx1"/>
                </a:solidFill>
                <a:latin typeface="Times New Roman" charset="0"/>
                <a:ea typeface="ＭＳ Ｐゴシック" charset="0"/>
              </a:defRPr>
            </a:lvl2pPr>
            <a:lvl3pPr marL="1143000" indent="-228600">
              <a:defRPr sz="4400">
                <a:solidFill>
                  <a:schemeClr val="tx1"/>
                </a:solidFill>
                <a:latin typeface="Times New Roman" charset="0"/>
                <a:ea typeface="ＭＳ Ｐゴシック" charset="0"/>
              </a:defRPr>
            </a:lvl3pPr>
            <a:lvl4pPr marL="1600200" indent="-228600">
              <a:defRPr sz="4400">
                <a:solidFill>
                  <a:schemeClr val="tx1"/>
                </a:solidFill>
                <a:latin typeface="Times New Roman" charset="0"/>
                <a:ea typeface="ＭＳ Ｐゴシック" charset="0"/>
              </a:defRPr>
            </a:lvl4pPr>
            <a:lvl5pPr marL="2057400" indent="-22860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AEF033F1-ABBB-2A42-A42B-9114489B7C18}" type="slidenum">
              <a:rPr lang="en-GB" sz="1200">
                <a:latin typeface="Arial" charset="0"/>
              </a:rPr>
              <a:pPr eaLnBrk="1" hangingPunct="1"/>
              <a:t>31</a:t>
            </a:fld>
            <a:endParaRPr lang="en-GB" sz="1200">
              <a:latin typeface="Arial" charset="0"/>
            </a:endParaRPr>
          </a:p>
        </p:txBody>
      </p:sp>
      <p:sp>
        <p:nvSpPr>
          <p:cNvPr id="117763" name="Diakép helye 1"/>
          <p:cNvSpPr>
            <a:spLocks noGrp="1" noRot="1" noChangeAspect="1" noTextEdit="1"/>
          </p:cNvSpPr>
          <p:nvPr>
            <p:ph type="sldImg"/>
          </p:nvPr>
        </p:nvSpPr>
        <p:spPr>
          <a:ln/>
        </p:spPr>
      </p:sp>
      <p:sp>
        <p:nvSpPr>
          <p:cNvPr id="117764"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Arial" charset="0"/>
            </a:endParaRPr>
          </a:p>
        </p:txBody>
      </p:sp>
      <p:sp>
        <p:nvSpPr>
          <p:cNvPr id="4" name="Dia számának helye 3"/>
          <p:cNvSpPr txBox="1">
            <a:spLocks noGrp="1"/>
          </p:cNvSpPr>
          <p:nvPr/>
        </p:nvSpPr>
        <p:spPr>
          <a:xfrm>
            <a:off x="3884613" y="8685213"/>
            <a:ext cx="2971800" cy="457200"/>
          </a:xfrm>
          <a:prstGeom prst="rect">
            <a:avLst/>
          </a:prstGeom>
          <a:noFill/>
        </p:spPr>
        <p:txBody>
          <a:bodyPr anchor="b"/>
          <a:lstStyle>
            <a:lvl1pPr>
              <a:defRPr sz="4400">
                <a:solidFill>
                  <a:schemeClr val="tx1"/>
                </a:solidFill>
                <a:latin typeface="Times New Roman" charset="0"/>
                <a:ea typeface="ＭＳ Ｐゴシック" charset="0"/>
              </a:defRPr>
            </a:lvl1pPr>
            <a:lvl2pPr marL="742950" indent="-285750">
              <a:defRPr sz="4400">
                <a:solidFill>
                  <a:schemeClr val="tx1"/>
                </a:solidFill>
                <a:latin typeface="Times New Roman" charset="0"/>
                <a:ea typeface="ＭＳ Ｐゴシック" charset="0"/>
              </a:defRPr>
            </a:lvl2pPr>
            <a:lvl3pPr marL="1143000" indent="-228600">
              <a:defRPr sz="4400">
                <a:solidFill>
                  <a:schemeClr val="tx1"/>
                </a:solidFill>
                <a:latin typeface="Times New Roman" charset="0"/>
                <a:ea typeface="ＭＳ Ｐゴシック" charset="0"/>
              </a:defRPr>
            </a:lvl3pPr>
            <a:lvl4pPr marL="1600200" indent="-228600">
              <a:defRPr sz="4400">
                <a:solidFill>
                  <a:schemeClr val="tx1"/>
                </a:solidFill>
                <a:latin typeface="Times New Roman" charset="0"/>
                <a:ea typeface="ＭＳ Ｐゴシック" charset="0"/>
              </a:defRPr>
            </a:lvl4pPr>
            <a:lvl5pPr marL="2057400" indent="-22860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r"/>
            <a:fld id="{BC182715-5E65-5E4C-8E33-B28364FBDCA3}" type="slidenum">
              <a:rPr lang="en-US" sz="1200">
                <a:solidFill>
                  <a:srgbClr val="000000"/>
                </a:solidFill>
                <a:effectLst>
                  <a:outerShdw blurRad="38100" dist="38100" dir="2700000" algn="tl">
                    <a:srgbClr val="DDDDDD"/>
                  </a:outerShdw>
                </a:effectLst>
              </a:rPr>
              <a:pPr algn="r"/>
              <a:t>31</a:t>
            </a:fld>
            <a:endParaRPr lang="en-US" sz="1200">
              <a:solidFill>
                <a:srgbClr val="000000"/>
              </a:solidFill>
              <a:effectLst>
                <a:outerShdw blurRad="38100" dist="38100" dir="2700000" algn="tl">
                  <a:srgbClr val="DDDDDD"/>
                </a:outerShdw>
              </a:effectLst>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imes New Roman" charset="0"/>
                <a:ea typeface="ＭＳ Ｐゴシック" charset="0"/>
              </a:defRPr>
            </a:lvl1pPr>
            <a:lvl2pPr marL="742950" indent="-285750">
              <a:defRPr sz="4400">
                <a:solidFill>
                  <a:schemeClr val="tx1"/>
                </a:solidFill>
                <a:latin typeface="Times New Roman" charset="0"/>
                <a:ea typeface="ＭＳ Ｐゴシック" charset="0"/>
              </a:defRPr>
            </a:lvl2pPr>
            <a:lvl3pPr marL="1143000" indent="-228600">
              <a:defRPr sz="4400">
                <a:solidFill>
                  <a:schemeClr val="tx1"/>
                </a:solidFill>
                <a:latin typeface="Times New Roman" charset="0"/>
                <a:ea typeface="ＭＳ Ｐゴシック" charset="0"/>
              </a:defRPr>
            </a:lvl3pPr>
            <a:lvl4pPr marL="1600200" indent="-228600">
              <a:defRPr sz="4400">
                <a:solidFill>
                  <a:schemeClr val="tx1"/>
                </a:solidFill>
                <a:latin typeface="Times New Roman" charset="0"/>
                <a:ea typeface="ＭＳ Ｐゴシック" charset="0"/>
              </a:defRPr>
            </a:lvl4pPr>
            <a:lvl5pPr marL="2057400" indent="-22860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1E931AAD-09B7-104C-8F3D-40688F59443E}" type="slidenum">
              <a:rPr lang="hu-HU" sz="1200">
                <a:latin typeface="Arial" charset="0"/>
              </a:rPr>
              <a:pPr eaLnBrk="1" hangingPunct="1"/>
              <a:t>34</a:t>
            </a:fld>
            <a:endParaRPr lang="hu-HU" sz="1200">
              <a:latin typeface="Arial"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imes New Roman" charset="0"/>
                <a:ea typeface="ＭＳ Ｐゴシック" charset="0"/>
              </a:defRPr>
            </a:lvl1pPr>
            <a:lvl2pPr marL="742950" indent="-285750">
              <a:defRPr sz="4400">
                <a:solidFill>
                  <a:schemeClr val="tx1"/>
                </a:solidFill>
                <a:latin typeface="Times New Roman" charset="0"/>
                <a:ea typeface="ＭＳ Ｐゴシック" charset="0"/>
              </a:defRPr>
            </a:lvl2pPr>
            <a:lvl3pPr marL="1143000" indent="-228600">
              <a:defRPr sz="4400">
                <a:solidFill>
                  <a:schemeClr val="tx1"/>
                </a:solidFill>
                <a:latin typeface="Times New Roman" charset="0"/>
                <a:ea typeface="ＭＳ Ｐゴシック" charset="0"/>
              </a:defRPr>
            </a:lvl3pPr>
            <a:lvl4pPr marL="1600200" indent="-228600">
              <a:defRPr sz="4400">
                <a:solidFill>
                  <a:schemeClr val="tx1"/>
                </a:solidFill>
                <a:latin typeface="Times New Roman" charset="0"/>
                <a:ea typeface="ＭＳ Ｐゴシック" charset="0"/>
              </a:defRPr>
            </a:lvl4pPr>
            <a:lvl5pPr marL="2057400" indent="-22860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3A408FC7-2BB4-1F45-A111-4D89F2811F9E}" type="slidenum">
              <a:rPr lang="en-US" sz="1200">
                <a:latin typeface="Arial" charset="0"/>
              </a:rPr>
              <a:pPr eaLnBrk="1" hangingPunct="1"/>
              <a:t>35</a:t>
            </a:fld>
            <a:endParaRPr lang="en-US" sz="1200">
              <a:latin typeface="Arial"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imes New Roman" charset="0"/>
                <a:ea typeface="ＭＳ Ｐゴシック" charset="0"/>
              </a:defRPr>
            </a:lvl1pPr>
            <a:lvl2pPr marL="742950" indent="-285750">
              <a:defRPr sz="4400">
                <a:solidFill>
                  <a:schemeClr val="tx1"/>
                </a:solidFill>
                <a:latin typeface="Times New Roman" charset="0"/>
                <a:ea typeface="ＭＳ Ｐゴシック" charset="0"/>
              </a:defRPr>
            </a:lvl2pPr>
            <a:lvl3pPr marL="1143000" indent="-228600">
              <a:defRPr sz="4400">
                <a:solidFill>
                  <a:schemeClr val="tx1"/>
                </a:solidFill>
                <a:latin typeface="Times New Roman" charset="0"/>
                <a:ea typeface="ＭＳ Ｐゴシック" charset="0"/>
              </a:defRPr>
            </a:lvl3pPr>
            <a:lvl4pPr marL="1600200" indent="-228600">
              <a:defRPr sz="4400">
                <a:solidFill>
                  <a:schemeClr val="tx1"/>
                </a:solidFill>
                <a:latin typeface="Times New Roman" charset="0"/>
                <a:ea typeface="ＭＳ Ｐゴシック" charset="0"/>
              </a:defRPr>
            </a:lvl4pPr>
            <a:lvl5pPr marL="2057400" indent="-22860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C549E612-5825-3349-8810-DB743EA19115}" type="slidenum">
              <a:rPr lang="en-US" altLang="zh-CN" sz="1200">
                <a:latin typeface="Arial" charset="0"/>
                <a:ea typeface="宋体" charset="0"/>
                <a:cs typeface="宋体" charset="0"/>
              </a:rPr>
              <a:pPr eaLnBrk="1" hangingPunct="1"/>
              <a:t>37</a:t>
            </a:fld>
            <a:endParaRPr lang="en-US" altLang="zh-CN" sz="1200">
              <a:latin typeface="Arial" charset="0"/>
              <a:ea typeface="宋体" charset="0"/>
              <a:cs typeface="宋体"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imes New Roman" charset="0"/>
                <a:ea typeface="ＭＳ Ｐゴシック" charset="0"/>
              </a:defRPr>
            </a:lvl1pPr>
            <a:lvl2pPr marL="742950" indent="-285750">
              <a:defRPr sz="4400">
                <a:solidFill>
                  <a:schemeClr val="tx1"/>
                </a:solidFill>
                <a:latin typeface="Times New Roman" charset="0"/>
                <a:ea typeface="ＭＳ Ｐゴシック" charset="0"/>
              </a:defRPr>
            </a:lvl2pPr>
            <a:lvl3pPr marL="1143000" indent="-228600">
              <a:defRPr sz="4400">
                <a:solidFill>
                  <a:schemeClr val="tx1"/>
                </a:solidFill>
                <a:latin typeface="Times New Roman" charset="0"/>
                <a:ea typeface="ＭＳ Ｐゴシック" charset="0"/>
              </a:defRPr>
            </a:lvl3pPr>
            <a:lvl4pPr marL="1600200" indent="-228600">
              <a:defRPr sz="4400">
                <a:solidFill>
                  <a:schemeClr val="tx1"/>
                </a:solidFill>
                <a:latin typeface="Times New Roman" charset="0"/>
                <a:ea typeface="ＭＳ Ｐゴシック" charset="0"/>
              </a:defRPr>
            </a:lvl4pPr>
            <a:lvl5pPr marL="2057400" indent="-22860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DA49CFE4-E285-3D4B-984D-2A0CC4CDE466}" type="slidenum">
              <a:rPr lang="hu-HU" sz="1200">
                <a:latin typeface="Arial" charset="0"/>
              </a:rPr>
              <a:pPr eaLnBrk="1" hangingPunct="1"/>
              <a:t>38</a:t>
            </a:fld>
            <a:endParaRPr lang="hu-HU" sz="1200">
              <a:latin typeface="Arial"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imes New Roman" charset="0"/>
                <a:ea typeface="ＭＳ Ｐゴシック" charset="0"/>
              </a:defRPr>
            </a:lvl1pPr>
            <a:lvl2pPr marL="742950" indent="-285750">
              <a:defRPr sz="4400">
                <a:solidFill>
                  <a:schemeClr val="tx1"/>
                </a:solidFill>
                <a:latin typeface="Times New Roman" charset="0"/>
                <a:ea typeface="ＭＳ Ｐゴシック" charset="0"/>
              </a:defRPr>
            </a:lvl2pPr>
            <a:lvl3pPr marL="1143000" indent="-228600">
              <a:defRPr sz="4400">
                <a:solidFill>
                  <a:schemeClr val="tx1"/>
                </a:solidFill>
                <a:latin typeface="Times New Roman" charset="0"/>
                <a:ea typeface="ＭＳ Ｐゴシック" charset="0"/>
              </a:defRPr>
            </a:lvl3pPr>
            <a:lvl4pPr marL="1600200" indent="-228600">
              <a:defRPr sz="4400">
                <a:solidFill>
                  <a:schemeClr val="tx1"/>
                </a:solidFill>
                <a:latin typeface="Times New Roman" charset="0"/>
                <a:ea typeface="ＭＳ Ｐゴシック" charset="0"/>
              </a:defRPr>
            </a:lvl4pPr>
            <a:lvl5pPr marL="2057400" indent="-22860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E182F912-B6F1-B048-88FC-877CE1198157}" type="slidenum">
              <a:rPr lang="hu-HU" sz="1200">
                <a:latin typeface="Arial" charset="0"/>
              </a:rPr>
              <a:pPr eaLnBrk="1" hangingPunct="1"/>
              <a:t>39</a:t>
            </a:fld>
            <a:endParaRPr lang="hu-HU" sz="1200">
              <a:latin typeface="Arial"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Folienbildplatzhalter 1"/>
          <p:cNvSpPr>
            <a:spLocks noGrp="1" noRot="1" noChangeAspect="1" noTextEdit="1"/>
          </p:cNvSpPr>
          <p:nvPr>
            <p:ph type="sldImg"/>
          </p:nvPr>
        </p:nvSpPr>
        <p:spPr>
          <a:ln/>
        </p:spPr>
      </p:sp>
      <p:sp>
        <p:nvSpPr>
          <p:cNvPr id="16896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atin typeface="Arial" charset="0"/>
              </a:rPr>
              <a:t>RNA is involved in</a:t>
            </a:r>
          </a:p>
          <a:p>
            <a:pPr lvl="1" eaLnBrk="1" hangingPunct="1">
              <a:lnSpc>
                <a:spcPct val="90000"/>
              </a:lnSpc>
            </a:pPr>
            <a:r>
              <a:rPr lang="en-US">
                <a:latin typeface="Arial" charset="0"/>
              </a:rPr>
              <a:t>Transcription/Translation: mRNA, tRNA, rRNA</a:t>
            </a:r>
          </a:p>
          <a:p>
            <a:pPr lvl="1" eaLnBrk="1" hangingPunct="1">
              <a:lnSpc>
                <a:spcPct val="90000"/>
              </a:lnSpc>
            </a:pPr>
            <a:r>
              <a:rPr lang="en-US">
                <a:latin typeface="Arial" charset="0"/>
              </a:rPr>
              <a:t>Gene regulation: siRNA, microRNA</a:t>
            </a:r>
          </a:p>
          <a:p>
            <a:pPr lvl="1" eaLnBrk="1" hangingPunct="1">
              <a:lnSpc>
                <a:spcPct val="90000"/>
              </a:lnSpc>
            </a:pPr>
            <a:r>
              <a:rPr lang="en-US">
                <a:latin typeface="Arial" charset="0"/>
              </a:rPr>
              <a:t>Splicing: snRNA </a:t>
            </a:r>
          </a:p>
          <a:p>
            <a:pPr eaLnBrk="1" hangingPunct="1">
              <a:lnSpc>
                <a:spcPct val="90000"/>
              </a:lnSpc>
            </a:pPr>
            <a:r>
              <a:rPr lang="en-US">
                <a:latin typeface="Arial" charset="0"/>
              </a:rPr>
              <a:t>RNA degradation is necessary</a:t>
            </a:r>
          </a:p>
          <a:p>
            <a:pPr lvl="1" eaLnBrk="1" hangingPunct="1">
              <a:lnSpc>
                <a:spcPct val="90000"/>
              </a:lnSpc>
            </a:pPr>
            <a:r>
              <a:rPr lang="en-US">
                <a:latin typeface="Arial" charset="0"/>
              </a:rPr>
              <a:t>Maturation of RNAs</a:t>
            </a:r>
          </a:p>
          <a:p>
            <a:pPr lvl="1" eaLnBrk="1" hangingPunct="1">
              <a:lnSpc>
                <a:spcPct val="90000"/>
              </a:lnSpc>
            </a:pPr>
            <a:r>
              <a:rPr lang="en-US">
                <a:latin typeface="Arial" charset="0"/>
              </a:rPr>
              <a:t>Defective or non-functional RNAs</a:t>
            </a:r>
          </a:p>
          <a:p>
            <a:pPr lvl="1" eaLnBrk="1" hangingPunct="1">
              <a:lnSpc>
                <a:spcPct val="90000"/>
              </a:lnSpc>
            </a:pPr>
            <a:r>
              <a:rPr lang="en-US">
                <a:latin typeface="Arial" charset="0"/>
              </a:rPr>
              <a:t>Control of gene expression</a:t>
            </a:r>
          </a:p>
          <a:p>
            <a:pPr eaLnBrk="1" hangingPunct="1">
              <a:lnSpc>
                <a:spcPct val="90000"/>
              </a:lnSpc>
            </a:pPr>
            <a:r>
              <a:rPr lang="en-US">
                <a:latin typeface="Arial" charset="0"/>
              </a:rPr>
              <a:t>How can RNA be degraded?</a:t>
            </a:r>
          </a:p>
          <a:p>
            <a:endParaRPr lang="de-DE">
              <a:latin typeface="Arial" charset="0"/>
            </a:endParaRPr>
          </a:p>
        </p:txBody>
      </p:sp>
      <p:sp>
        <p:nvSpPr>
          <p:cNvPr id="16896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imes New Roman" charset="0"/>
                <a:ea typeface="ＭＳ Ｐゴシック" charset="0"/>
              </a:defRPr>
            </a:lvl1pPr>
            <a:lvl2pPr marL="742950" indent="-285750">
              <a:defRPr sz="4400">
                <a:solidFill>
                  <a:schemeClr val="tx1"/>
                </a:solidFill>
                <a:latin typeface="Times New Roman" charset="0"/>
                <a:ea typeface="ＭＳ Ｐゴシック" charset="0"/>
              </a:defRPr>
            </a:lvl2pPr>
            <a:lvl3pPr marL="1143000" indent="-228600">
              <a:defRPr sz="4400">
                <a:solidFill>
                  <a:schemeClr val="tx1"/>
                </a:solidFill>
                <a:latin typeface="Times New Roman" charset="0"/>
                <a:ea typeface="ＭＳ Ｐゴシック" charset="0"/>
              </a:defRPr>
            </a:lvl3pPr>
            <a:lvl4pPr marL="1600200" indent="-228600">
              <a:defRPr sz="4400">
                <a:solidFill>
                  <a:schemeClr val="tx1"/>
                </a:solidFill>
                <a:latin typeface="Times New Roman" charset="0"/>
                <a:ea typeface="ＭＳ Ｐゴシック" charset="0"/>
              </a:defRPr>
            </a:lvl4pPr>
            <a:lvl5pPr marL="2057400" indent="-22860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EFC90BC5-B243-EB4A-A20B-ED731884D539}" type="slidenum">
              <a:rPr lang="de-DE" sz="1200">
                <a:latin typeface="Arial" charset="0"/>
              </a:rPr>
              <a:pPr eaLnBrk="1" hangingPunct="1"/>
              <a:t>40</a:t>
            </a:fld>
            <a:endParaRPr lang="de-DE" sz="120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FA60FF-B0FC-49E5-95D8-668E9C430A00}" type="slidenum">
              <a:rPr lang="hu-HU" smtClean="0">
                <a:solidFill>
                  <a:srgbClr val="000000"/>
                </a:solidFill>
                <a:latin typeface="Arial" charset="0"/>
              </a:rPr>
              <a:pPr fontAlgn="base">
                <a:spcBef>
                  <a:spcPct val="0"/>
                </a:spcBef>
                <a:spcAft>
                  <a:spcPct val="0"/>
                </a:spcAft>
                <a:defRPr/>
              </a:pPr>
              <a:t>5</a:t>
            </a:fld>
            <a:endParaRPr lang="hu-HU" smtClean="0">
              <a:solidFill>
                <a:srgbClr val="000000"/>
              </a:solidFill>
              <a:latin typeface="Arial" charset="0"/>
            </a:endParaRPr>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u-HU"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imes New Roman" charset="0"/>
                <a:ea typeface="ＭＳ Ｐゴシック" charset="0"/>
              </a:defRPr>
            </a:lvl1pPr>
            <a:lvl2pPr marL="742950" indent="-285750">
              <a:defRPr sz="4400">
                <a:solidFill>
                  <a:schemeClr val="tx1"/>
                </a:solidFill>
                <a:latin typeface="Times New Roman" charset="0"/>
                <a:ea typeface="ＭＳ Ｐゴシック" charset="0"/>
              </a:defRPr>
            </a:lvl2pPr>
            <a:lvl3pPr marL="1143000" indent="-228600">
              <a:defRPr sz="4400">
                <a:solidFill>
                  <a:schemeClr val="tx1"/>
                </a:solidFill>
                <a:latin typeface="Times New Roman" charset="0"/>
                <a:ea typeface="ＭＳ Ｐゴシック" charset="0"/>
              </a:defRPr>
            </a:lvl3pPr>
            <a:lvl4pPr marL="1600200" indent="-228600">
              <a:defRPr sz="4400">
                <a:solidFill>
                  <a:schemeClr val="tx1"/>
                </a:solidFill>
                <a:latin typeface="Times New Roman" charset="0"/>
                <a:ea typeface="ＭＳ Ｐゴシック" charset="0"/>
              </a:defRPr>
            </a:lvl4pPr>
            <a:lvl5pPr marL="2057400" indent="-22860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3068DC23-752F-6642-AD4C-DE3F482A64FF}" type="slidenum">
              <a:rPr lang="en-GB" sz="1200">
                <a:latin typeface="Arial" charset="0"/>
              </a:rPr>
              <a:pPr eaLnBrk="1" hangingPunct="1"/>
              <a:t>41</a:t>
            </a:fld>
            <a:endParaRPr lang="en-GB" sz="1200">
              <a:latin typeface="Arial" charset="0"/>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u-HU">
                <a:latin typeface="Arial" charset="0"/>
              </a:rPr>
              <a:t>Probably several different special molecular and barrier features of the placenta and local immunosuppression contribute. </a:t>
            </a:r>
            <a:r>
              <a:rPr lang="hu-HU" b="1" i="1">
                <a:latin typeface="Arial" charset="0"/>
              </a:rPr>
              <a:t>the anatomic location of the fetus is a critical factor in the absence of rejection.</a:t>
            </a:r>
            <a:r>
              <a:rPr lang="hu-HU">
                <a:latin typeface="Arial" charset="0"/>
              </a:rPr>
              <a:t> </a:t>
            </a:r>
          </a:p>
          <a:p>
            <a:pPr eaLnBrk="1" hangingPunct="1"/>
            <a:endParaRPr lang="hu-HU">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imes New Roman" charset="0"/>
                <a:ea typeface="ＭＳ Ｐゴシック" charset="0"/>
              </a:defRPr>
            </a:lvl1pPr>
            <a:lvl2pPr marL="742950" indent="-285750">
              <a:defRPr sz="4400">
                <a:solidFill>
                  <a:schemeClr val="tx1"/>
                </a:solidFill>
                <a:latin typeface="Times New Roman" charset="0"/>
                <a:ea typeface="ＭＳ Ｐゴシック" charset="0"/>
              </a:defRPr>
            </a:lvl2pPr>
            <a:lvl3pPr marL="1143000" indent="-228600">
              <a:defRPr sz="4400">
                <a:solidFill>
                  <a:schemeClr val="tx1"/>
                </a:solidFill>
                <a:latin typeface="Times New Roman" charset="0"/>
                <a:ea typeface="ＭＳ Ｐゴシック" charset="0"/>
              </a:defRPr>
            </a:lvl3pPr>
            <a:lvl4pPr marL="1600200" indent="-228600">
              <a:defRPr sz="4400">
                <a:solidFill>
                  <a:schemeClr val="tx1"/>
                </a:solidFill>
                <a:latin typeface="Times New Roman" charset="0"/>
                <a:ea typeface="ＭＳ Ｐゴシック" charset="0"/>
              </a:defRPr>
            </a:lvl4pPr>
            <a:lvl5pPr marL="2057400" indent="-22860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1DC44942-EC85-2449-863B-E5F2C5FFD900}" type="slidenum">
              <a:rPr lang="en-GB" sz="1200">
                <a:latin typeface="Arial" charset="0"/>
              </a:rPr>
              <a:pPr eaLnBrk="1" hangingPunct="1"/>
              <a:t>43</a:t>
            </a:fld>
            <a:endParaRPr lang="en-GB" sz="1200">
              <a:latin typeface="Arial" charset="0"/>
            </a:endParaRPr>
          </a:p>
        </p:txBody>
      </p:sp>
      <p:sp>
        <p:nvSpPr>
          <p:cNvPr id="172035" name="Diakép helye 1"/>
          <p:cNvSpPr>
            <a:spLocks noGrp="1" noRot="1" noChangeAspect="1" noTextEdit="1"/>
          </p:cNvSpPr>
          <p:nvPr>
            <p:ph type="sldImg"/>
          </p:nvPr>
        </p:nvSpPr>
        <p:spPr>
          <a:ln/>
        </p:spPr>
      </p:sp>
      <p:sp>
        <p:nvSpPr>
          <p:cNvPr id="172036"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Arial" charset="0"/>
            </a:endParaRPr>
          </a:p>
        </p:txBody>
      </p:sp>
      <p:sp>
        <p:nvSpPr>
          <p:cNvPr id="4" name="Dia számának helye 3"/>
          <p:cNvSpPr txBox="1">
            <a:spLocks noGrp="1"/>
          </p:cNvSpPr>
          <p:nvPr/>
        </p:nvSpPr>
        <p:spPr>
          <a:xfrm>
            <a:off x="3884613" y="8685213"/>
            <a:ext cx="2971800" cy="457200"/>
          </a:xfrm>
          <a:prstGeom prst="rect">
            <a:avLst/>
          </a:prstGeom>
          <a:noFill/>
        </p:spPr>
        <p:txBody>
          <a:bodyPr anchor="b"/>
          <a:lstStyle>
            <a:lvl1pPr>
              <a:defRPr sz="4400">
                <a:solidFill>
                  <a:schemeClr val="tx1"/>
                </a:solidFill>
                <a:latin typeface="Times New Roman" charset="0"/>
                <a:ea typeface="ＭＳ Ｐゴシック" charset="0"/>
              </a:defRPr>
            </a:lvl1pPr>
            <a:lvl2pPr marL="742950" indent="-285750">
              <a:defRPr sz="4400">
                <a:solidFill>
                  <a:schemeClr val="tx1"/>
                </a:solidFill>
                <a:latin typeface="Times New Roman" charset="0"/>
                <a:ea typeface="ＭＳ Ｐゴシック" charset="0"/>
              </a:defRPr>
            </a:lvl2pPr>
            <a:lvl3pPr marL="1143000" indent="-228600">
              <a:defRPr sz="4400">
                <a:solidFill>
                  <a:schemeClr val="tx1"/>
                </a:solidFill>
                <a:latin typeface="Times New Roman" charset="0"/>
                <a:ea typeface="ＭＳ Ｐゴシック" charset="0"/>
              </a:defRPr>
            </a:lvl3pPr>
            <a:lvl4pPr marL="1600200" indent="-228600">
              <a:defRPr sz="4400">
                <a:solidFill>
                  <a:schemeClr val="tx1"/>
                </a:solidFill>
                <a:latin typeface="Times New Roman" charset="0"/>
                <a:ea typeface="ＭＳ Ｐゴシック" charset="0"/>
              </a:defRPr>
            </a:lvl4pPr>
            <a:lvl5pPr marL="2057400" indent="-22860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r"/>
            <a:fld id="{E250D2DA-EA8A-E04C-9000-969C701E1ACC}" type="slidenum">
              <a:rPr lang="en-US" sz="1200">
                <a:effectLst>
                  <a:outerShdw blurRad="38100" dist="38100" dir="2700000" algn="tl">
                    <a:srgbClr val="DDDDDD"/>
                  </a:outerShdw>
                </a:effectLst>
              </a:rPr>
              <a:pPr algn="r"/>
              <a:t>43</a:t>
            </a:fld>
            <a:endParaRPr lang="en-US" sz="1200">
              <a:effectLst>
                <a:outerShdw blurRad="38100" dist="38100" dir="2700000" algn="tl">
                  <a:srgbClr val="DDDDDD"/>
                </a:outerShdw>
              </a:effectLst>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imes New Roman" charset="0"/>
                <a:ea typeface="ＭＳ Ｐゴシック" charset="0"/>
              </a:defRPr>
            </a:lvl1pPr>
            <a:lvl2pPr marL="742950" indent="-285750">
              <a:defRPr sz="4400">
                <a:solidFill>
                  <a:schemeClr val="tx1"/>
                </a:solidFill>
                <a:latin typeface="Times New Roman" charset="0"/>
                <a:ea typeface="ＭＳ Ｐゴシック" charset="0"/>
              </a:defRPr>
            </a:lvl2pPr>
            <a:lvl3pPr marL="1143000" indent="-228600">
              <a:defRPr sz="4400">
                <a:solidFill>
                  <a:schemeClr val="tx1"/>
                </a:solidFill>
                <a:latin typeface="Times New Roman" charset="0"/>
                <a:ea typeface="ＭＳ Ｐゴシック" charset="0"/>
              </a:defRPr>
            </a:lvl3pPr>
            <a:lvl4pPr marL="1600200" indent="-228600">
              <a:defRPr sz="4400">
                <a:solidFill>
                  <a:schemeClr val="tx1"/>
                </a:solidFill>
                <a:latin typeface="Times New Roman" charset="0"/>
                <a:ea typeface="ＭＳ Ｐゴシック" charset="0"/>
              </a:defRPr>
            </a:lvl4pPr>
            <a:lvl5pPr marL="2057400" indent="-22860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7BCDE8BF-E3AA-1543-9CC4-C27F26587FC3}" type="slidenum">
              <a:rPr lang="en-GB" sz="1200">
                <a:latin typeface="Arial" charset="0"/>
              </a:rPr>
              <a:pPr eaLnBrk="1" hangingPunct="1"/>
              <a:t>46</a:t>
            </a:fld>
            <a:endParaRPr lang="en-GB" sz="1200">
              <a:latin typeface="Arial" charset="0"/>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u-HU">
                <a:latin typeface="Arial" charset="0"/>
              </a:rPr>
              <a:t> The basis of immunologic privilege is clearly not a simple anatomic barrier because maternal blood is in extensive contact with trophoblast. Rather, the barrier is likely to be created by functional inhibition. One simple explanation for fetal survival is that trophoblast cells fail to express paternal MHC molecules. Class II molecules have not been detected on trophoblast. </a:t>
            </a:r>
          </a:p>
          <a:p>
            <a:pPr eaLnBrk="1" hangingPunct="1"/>
            <a:r>
              <a:rPr lang="hu-HU">
                <a:latin typeface="Arial" charset="0"/>
              </a:rPr>
              <a:t>In humans, the situation may be more complex in that trophoblast cells express only a nonpolymorphic class IB molecule called HLA-G. This molecule may be involved in protecting trophoblast cells from maternal NK cell-mediated lysis. A specialized subset of NK cells called uterine NK cells are the major type of lymphocyte present at implantation sites, and IFN-γ production by these cells is essential for decidual development. The way in which uterine NK cells are stimulated and their role in maternal responses to fetal alloantigens are not known. Even if trophoblast cells do express classical MHC molecules, they may lack costimulator molecules and fail to act as antigen-presenting cells.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4C6096-2C68-4374-B4BD-8C388AD7BBAA}" type="slidenum">
              <a:rPr lang="hu-HU" smtClean="0">
                <a:solidFill>
                  <a:srgbClr val="000000"/>
                </a:solidFill>
                <a:latin typeface="Arial" charset="0"/>
              </a:rPr>
              <a:pPr fontAlgn="base">
                <a:spcBef>
                  <a:spcPct val="0"/>
                </a:spcBef>
                <a:spcAft>
                  <a:spcPct val="0"/>
                </a:spcAft>
                <a:defRPr/>
              </a:pPr>
              <a:t>47</a:t>
            </a:fld>
            <a:endParaRPr lang="hu-HU" smtClean="0">
              <a:solidFill>
                <a:srgbClr val="000000"/>
              </a:solidFill>
              <a:latin typeface="Arial" charset="0"/>
            </a:endParaRPr>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u-HU"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imes New Roman" charset="0"/>
                <a:ea typeface="ＭＳ Ｐゴシック" charset="0"/>
              </a:defRPr>
            </a:lvl1pPr>
            <a:lvl2pPr marL="742950" indent="-285750">
              <a:defRPr sz="4400">
                <a:solidFill>
                  <a:schemeClr val="tx1"/>
                </a:solidFill>
                <a:latin typeface="Times New Roman" charset="0"/>
                <a:ea typeface="ＭＳ Ｐゴシック" charset="0"/>
              </a:defRPr>
            </a:lvl2pPr>
            <a:lvl3pPr marL="1143000" indent="-228600">
              <a:defRPr sz="4400">
                <a:solidFill>
                  <a:schemeClr val="tx1"/>
                </a:solidFill>
                <a:latin typeface="Times New Roman" charset="0"/>
                <a:ea typeface="ＭＳ Ｐゴシック" charset="0"/>
              </a:defRPr>
            </a:lvl3pPr>
            <a:lvl4pPr marL="1600200" indent="-228600">
              <a:defRPr sz="4400">
                <a:solidFill>
                  <a:schemeClr val="tx1"/>
                </a:solidFill>
                <a:latin typeface="Times New Roman" charset="0"/>
                <a:ea typeface="ＭＳ Ｐゴシック" charset="0"/>
              </a:defRPr>
            </a:lvl4pPr>
            <a:lvl5pPr marL="2057400" indent="-22860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C3861089-7B5C-1048-912A-01DD62F4F346}" type="slidenum">
              <a:rPr lang="en-GB" sz="1200">
                <a:latin typeface="Arial" charset="0"/>
              </a:rPr>
              <a:pPr eaLnBrk="1" hangingPunct="1"/>
              <a:t>48</a:t>
            </a:fld>
            <a:endParaRPr lang="en-GB" sz="1200">
              <a:latin typeface="Arial" charset="0"/>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spcBef>
                <a:spcPct val="0"/>
              </a:spcBef>
            </a:pPr>
            <a:r>
              <a:rPr lang="hu-HU">
                <a:latin typeface="Arial" charset="0"/>
              </a:rPr>
              <a:t>Mivel a PIBF koncentráció-függően csökkenti az arachidonsavak, prosztaglandinok felszabadulását, ezzel számos citotoxikus citokin (TNFα, IFNγ, IL- 2, IL-12) képződését is meggátolja. </a:t>
            </a:r>
          </a:p>
          <a:p>
            <a:pPr eaLnBrk="1" hangingPunct="1"/>
            <a:endParaRPr lang="hu-HU">
              <a:latin typeface="Arial" charset="0"/>
            </a:endParaRPr>
          </a:p>
          <a:p>
            <a:pPr eaLnBrk="1" hangingPunct="1"/>
            <a:endParaRPr lang="hu-HU">
              <a:latin typeface="Arial" charset="0"/>
            </a:endParaRPr>
          </a:p>
          <a:p>
            <a:pPr eaLnBrk="1" hangingPunct="1"/>
            <a:r>
              <a:rPr lang="hu-HU">
                <a:latin typeface="Arial" charset="0"/>
              </a:rPr>
              <a:t>asymmetrically glycosylated antibodies demonstrated that these IgG molecules have an extracarbohydrate in one of the Fab regions. This glycosylation affects their antigen interaction turning them into a functionally univalent and blocking antibodies. asymmetric antibodies, which are unable to activate effector immune mechanisms (complement fixation, clearance of antigens and phagocytosis).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A368D8-ADD3-4207-AEDF-C181D4FA636E}" type="slidenum">
              <a:rPr lang="hu-HU" smtClean="0">
                <a:solidFill>
                  <a:srgbClr val="000000"/>
                </a:solidFill>
                <a:latin typeface="Arial" charset="0"/>
              </a:rPr>
              <a:pPr fontAlgn="base">
                <a:spcBef>
                  <a:spcPct val="0"/>
                </a:spcBef>
                <a:spcAft>
                  <a:spcPct val="0"/>
                </a:spcAft>
                <a:defRPr/>
              </a:pPr>
              <a:t>6</a:t>
            </a:fld>
            <a:endParaRPr lang="hu-HU" smtClean="0">
              <a:solidFill>
                <a:srgbClr val="000000"/>
              </a:solidFill>
              <a:latin typeface="Arial" charset="0"/>
            </a:endParaRPr>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u-H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1772A4-7914-4DAD-A6F1-E29943D4D068}" type="slidenum">
              <a:rPr lang="hu-HU" smtClean="0">
                <a:solidFill>
                  <a:srgbClr val="000000"/>
                </a:solidFill>
                <a:latin typeface="Arial" charset="0"/>
              </a:rPr>
              <a:pPr fontAlgn="base">
                <a:spcBef>
                  <a:spcPct val="0"/>
                </a:spcBef>
                <a:spcAft>
                  <a:spcPct val="0"/>
                </a:spcAft>
                <a:defRPr/>
              </a:pPr>
              <a:t>7</a:t>
            </a:fld>
            <a:endParaRPr lang="hu-HU" smtClean="0">
              <a:solidFill>
                <a:srgbClr val="000000"/>
              </a:solidFill>
              <a:latin typeface="Arial" charset="0"/>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u-H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167A8D-DA37-4A55-90C7-B99CEA3623DC}" type="slidenum">
              <a:rPr lang="hu-HU" smtClean="0">
                <a:solidFill>
                  <a:srgbClr val="000000"/>
                </a:solidFill>
                <a:latin typeface="Arial" charset="0"/>
              </a:rPr>
              <a:pPr fontAlgn="base">
                <a:spcBef>
                  <a:spcPct val="0"/>
                </a:spcBef>
                <a:spcAft>
                  <a:spcPct val="0"/>
                </a:spcAft>
                <a:defRPr/>
              </a:pPr>
              <a:t>8</a:t>
            </a:fld>
            <a:endParaRPr lang="hu-HU" smtClean="0">
              <a:solidFill>
                <a:srgbClr val="000000"/>
              </a:solidFill>
              <a:latin typeface="Arial" charset="0"/>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u-H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344F39-EF95-4F7E-B512-CD0501015936}" type="slidenum">
              <a:rPr lang="hu-HU" smtClean="0">
                <a:solidFill>
                  <a:srgbClr val="000000"/>
                </a:solidFill>
                <a:latin typeface="Arial" charset="0"/>
              </a:rPr>
              <a:pPr fontAlgn="base">
                <a:spcBef>
                  <a:spcPct val="0"/>
                </a:spcBef>
                <a:spcAft>
                  <a:spcPct val="0"/>
                </a:spcAft>
                <a:defRPr/>
              </a:pPr>
              <a:t>9</a:t>
            </a:fld>
            <a:endParaRPr lang="hu-HU" smtClean="0">
              <a:solidFill>
                <a:srgbClr val="000000"/>
              </a:solidFill>
              <a:latin typeface="Arial" charset="0"/>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u-H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106BDB-30AB-4A4F-A8B5-11BD5EDCC302}" type="slidenum">
              <a:rPr lang="hu-HU" smtClean="0">
                <a:solidFill>
                  <a:srgbClr val="000000"/>
                </a:solidFill>
                <a:latin typeface="Arial" charset="0"/>
              </a:rPr>
              <a:pPr fontAlgn="base">
                <a:spcBef>
                  <a:spcPct val="0"/>
                </a:spcBef>
                <a:spcAft>
                  <a:spcPct val="0"/>
                </a:spcAft>
                <a:defRPr/>
              </a:pPr>
              <a:t>10</a:t>
            </a:fld>
            <a:endParaRPr lang="hu-HU" smtClean="0">
              <a:solidFill>
                <a:srgbClr val="000000"/>
              </a:solidFill>
              <a:latin typeface="Arial" charset="0"/>
            </a:endParaRPr>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hu-H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8EF806E3-AEB8-4830-B4D5-AB3DB51E406C}" type="slidenum">
              <a:rPr lang="hu-HU"/>
              <a:pPr>
                <a:defRPr/>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5BD83343-E71F-4CED-91D1-BF7436B3719F}" type="slidenum">
              <a:rPr lang="hu-HU"/>
              <a:pPr>
                <a:defRPr/>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5486400"/>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85800" y="609600"/>
            <a:ext cx="5676900" cy="54864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84D81966-B76F-4532-AF76-1EAB102977F8}" type="slidenum">
              <a:rPr lang="hu-HU"/>
              <a:pPr>
                <a:defRPr/>
              </a:pPr>
              <a:t>‹#›</a:t>
            </a:fld>
            <a:endParaRPr lang="hu-H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en-US"/>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813760-1C6A-4FE4-8287-99A1283FCA7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B3C92A-1E8D-4A55-8229-2B688826DBF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en-US"/>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AC275E-289B-4AC6-9BBE-D5E9E529760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260C65-DFD4-4B6B-8BCA-6AEA2B622656}"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en-US"/>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CCB1368-BAEA-4D54-A5FF-E2A2EDD13570}"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9944249-67A5-4630-85B9-E40715E2B0B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CF8426F-4A18-4BA9-AD4A-AAFC72636D83}"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en-US"/>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6D153C-09E4-4D54-B307-26BB960E964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819D079B-5C39-4239-A241-7CE5CB8021ED}" type="slidenum">
              <a:rPr lang="hu-HU"/>
              <a:pPr>
                <a:defRPr/>
              </a:pPr>
              <a:t>‹#›</a:t>
            </a:fld>
            <a:endParaRPr lang="hu-H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en-US"/>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D9670E-6D0F-4BEE-A467-AE1CA1B89EAC}"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C88CC5-481E-4F48-9ADB-C21B6FD01B86}"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5486400"/>
          </a:xfrm>
        </p:spPr>
        <p:txBody>
          <a:bodyPr vert="eaVert"/>
          <a:lstStyle/>
          <a:p>
            <a:r>
              <a:rPr lang="hu-HU" smtClean="0"/>
              <a:t>Mintacím szerkesztése</a:t>
            </a:r>
            <a:endParaRPr lang="en-US"/>
          </a:p>
        </p:txBody>
      </p:sp>
      <p:sp>
        <p:nvSpPr>
          <p:cNvPr id="3" name="Függőleges szöveg helye 2"/>
          <p:cNvSpPr>
            <a:spLocks noGrp="1"/>
          </p:cNvSpPr>
          <p:nvPr>
            <p:ph type="body" orient="vert" idx="1"/>
          </p:nvPr>
        </p:nvSpPr>
        <p:spPr>
          <a:xfrm>
            <a:off x="685800" y="609600"/>
            <a:ext cx="5676900" cy="54864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767E6-ADF0-4296-8761-BBEC0932BCF6}"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en-US"/>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139C2D-ECC9-43CD-8DC3-B1149AF4291D}"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39B0E1-060D-487F-8468-CA3CBEE11E37}"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en-US"/>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BC04DC-C763-4392-B5C9-73F4E56C4A22}"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D3399A-6E63-462D-8B21-872C815ABD60}"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en-US"/>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EBD1E1-3972-4B67-B471-EB0E5A5FA93C}"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DF53C35-18F3-4B1A-8C97-048AEBD74629}"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CAD1F67-B190-4AEE-BC7B-95CE810938B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12BEE9D4-71C3-495C-BE0A-649F537774FE}" type="slidenum">
              <a:rPr lang="hu-HU"/>
              <a:pPr>
                <a:defRPr/>
              </a:pPr>
              <a:t>‹#›</a:t>
            </a:fld>
            <a:endParaRPr lang="hu-H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en-US"/>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68C345-9938-4460-AEA3-55165654B085}"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en-US"/>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9A6A3E-6B88-41F7-B577-D786EB18BDBA}"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990B37-70A0-4FA0-9944-712D272293CA}"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5486400"/>
          </a:xfrm>
        </p:spPr>
        <p:txBody>
          <a:bodyPr vert="eaVert"/>
          <a:lstStyle/>
          <a:p>
            <a:r>
              <a:rPr lang="hu-HU" smtClean="0"/>
              <a:t>Mintacím szerkesztése</a:t>
            </a:r>
            <a:endParaRPr lang="en-US"/>
          </a:p>
        </p:txBody>
      </p:sp>
      <p:sp>
        <p:nvSpPr>
          <p:cNvPr id="3" name="Függőleges szöveg helye 2"/>
          <p:cNvSpPr>
            <a:spLocks noGrp="1"/>
          </p:cNvSpPr>
          <p:nvPr>
            <p:ph type="body" orient="vert" idx="1"/>
          </p:nvPr>
        </p:nvSpPr>
        <p:spPr>
          <a:xfrm>
            <a:off x="685800" y="609600"/>
            <a:ext cx="5676900" cy="54864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E9D948-CA89-4BA8-A85A-510384A7888C}"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hu-HU"/>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hu-HU"/>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9D5510C3-4547-47B7-911E-59D8FEB9C463}" type="slidenum">
              <a:rPr lang="hu-HU"/>
              <a:pPr>
                <a:defRPr/>
              </a:pPr>
              <a:t>‹#›</a:t>
            </a:fld>
            <a:endParaRPr lang="hu-H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hu-HU"/>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hu-HU"/>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9E54D561-6C1B-4436-9C49-664F576BB957}" type="slidenum">
              <a:rPr lang="hu-HU"/>
              <a:pPr>
                <a:defRPr/>
              </a:pPr>
              <a:t>‹#›</a:t>
            </a:fld>
            <a:endParaRPr lang="hu-H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hu-HU"/>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hu-HU"/>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69B35FB3-3EB0-4985-B127-52D2941C220D}" type="slidenum">
              <a:rPr lang="hu-HU"/>
              <a:pPr>
                <a:defRPr/>
              </a:pPr>
              <a:t>‹#›</a:t>
            </a:fld>
            <a:endParaRPr lang="hu-H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hu-HU"/>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hu-HU"/>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7F6039DF-0994-42AC-A7A3-0F755E899E47}" type="slidenum">
              <a:rPr lang="hu-HU"/>
              <a:pPr>
                <a:defRPr/>
              </a:pPr>
              <a:t>‹#›</a:t>
            </a:fld>
            <a:endParaRPr lang="hu-H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p:txBody>
          <a:bodyPr/>
          <a:lstStyle>
            <a:lvl1pPr>
              <a:defRPr>
                <a:cs typeface="Arial" charset="0"/>
              </a:defRPr>
            </a:lvl1pPr>
          </a:lstStyle>
          <a:p>
            <a:pPr>
              <a:defRPr/>
            </a:pPr>
            <a:endParaRPr lang="hu-HU"/>
          </a:p>
        </p:txBody>
      </p:sp>
      <p:sp>
        <p:nvSpPr>
          <p:cNvPr id="8" name="Rectangle 5"/>
          <p:cNvSpPr>
            <a:spLocks noGrp="1" noChangeArrowheads="1"/>
          </p:cNvSpPr>
          <p:nvPr>
            <p:ph type="ftr" sz="quarter" idx="11"/>
          </p:nvPr>
        </p:nvSpPr>
        <p:spPr/>
        <p:txBody>
          <a:bodyPr/>
          <a:lstStyle>
            <a:lvl1pPr>
              <a:defRPr>
                <a:cs typeface="Arial" charset="0"/>
              </a:defRPr>
            </a:lvl1pPr>
          </a:lstStyle>
          <a:p>
            <a:pPr>
              <a:defRPr/>
            </a:pPr>
            <a:endParaRPr lang="hu-HU"/>
          </a:p>
        </p:txBody>
      </p:sp>
      <p:sp>
        <p:nvSpPr>
          <p:cNvPr id="9" name="Rectangle 6"/>
          <p:cNvSpPr>
            <a:spLocks noGrp="1" noChangeArrowheads="1"/>
          </p:cNvSpPr>
          <p:nvPr>
            <p:ph type="sldNum" sz="quarter" idx="12"/>
          </p:nvPr>
        </p:nvSpPr>
        <p:spPr/>
        <p:txBody>
          <a:bodyPr/>
          <a:lstStyle>
            <a:lvl1pPr>
              <a:defRPr>
                <a:cs typeface="Arial" charset="0"/>
              </a:defRPr>
            </a:lvl1pPr>
          </a:lstStyle>
          <a:p>
            <a:pPr>
              <a:defRPr/>
            </a:pPr>
            <a:fld id="{BDC4E979-47F2-4005-AF95-D48B2842CC6E}" type="slidenum">
              <a:rPr lang="hu-HU"/>
              <a:pPr>
                <a:defRPr/>
              </a:pPr>
              <a:t>‹#›</a:t>
            </a:fld>
            <a:endParaRPr lang="hu-H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4"/>
          <p:cNvSpPr>
            <a:spLocks noGrp="1" noChangeArrowheads="1"/>
          </p:cNvSpPr>
          <p:nvPr>
            <p:ph type="dt" sz="half" idx="10"/>
          </p:nvPr>
        </p:nvSpPr>
        <p:spPr/>
        <p:txBody>
          <a:bodyPr/>
          <a:lstStyle>
            <a:lvl1pPr>
              <a:defRPr>
                <a:cs typeface="Arial" charset="0"/>
              </a:defRPr>
            </a:lvl1pPr>
          </a:lstStyle>
          <a:p>
            <a:pPr>
              <a:defRPr/>
            </a:pPr>
            <a:endParaRPr lang="hu-HU"/>
          </a:p>
        </p:txBody>
      </p:sp>
      <p:sp>
        <p:nvSpPr>
          <p:cNvPr id="4" name="Rectangle 5"/>
          <p:cNvSpPr>
            <a:spLocks noGrp="1" noChangeArrowheads="1"/>
          </p:cNvSpPr>
          <p:nvPr>
            <p:ph type="ftr" sz="quarter" idx="11"/>
          </p:nvPr>
        </p:nvSpPr>
        <p:spPr/>
        <p:txBody>
          <a:bodyPr/>
          <a:lstStyle>
            <a:lvl1pPr>
              <a:defRPr>
                <a:cs typeface="Arial" charset="0"/>
              </a:defRPr>
            </a:lvl1pPr>
          </a:lstStyle>
          <a:p>
            <a:pPr>
              <a:defRPr/>
            </a:pPr>
            <a:endParaRPr lang="hu-HU"/>
          </a:p>
        </p:txBody>
      </p:sp>
      <p:sp>
        <p:nvSpPr>
          <p:cNvPr id="5" name="Rectangle 6"/>
          <p:cNvSpPr>
            <a:spLocks noGrp="1" noChangeArrowheads="1"/>
          </p:cNvSpPr>
          <p:nvPr>
            <p:ph type="sldNum" sz="quarter" idx="12"/>
          </p:nvPr>
        </p:nvSpPr>
        <p:spPr/>
        <p:txBody>
          <a:bodyPr/>
          <a:lstStyle>
            <a:lvl1pPr>
              <a:defRPr>
                <a:cs typeface="Arial" charset="0"/>
              </a:defRPr>
            </a:lvl1pPr>
          </a:lstStyle>
          <a:p>
            <a:pPr>
              <a:defRPr/>
            </a:pPr>
            <a:fld id="{323E1118-FC3D-4939-9063-1E4DBDD859BD}" type="slidenum">
              <a:rPr lang="hu-HU"/>
              <a:pPr>
                <a:defRPr/>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586BFB11-0C65-4AA6-9308-8028FDCB103F}" type="slidenum">
              <a:rPr lang="hu-HU"/>
              <a:pPr>
                <a:defRPr/>
              </a:pPr>
              <a:t>‹#›</a:t>
            </a:fld>
            <a:endParaRPr lang="hu-H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charset="0"/>
              </a:defRPr>
            </a:lvl1pPr>
          </a:lstStyle>
          <a:p>
            <a:pPr>
              <a:defRPr/>
            </a:pPr>
            <a:endParaRPr lang="hu-HU"/>
          </a:p>
        </p:txBody>
      </p:sp>
      <p:sp>
        <p:nvSpPr>
          <p:cNvPr id="3" name="Rectangle 5"/>
          <p:cNvSpPr>
            <a:spLocks noGrp="1" noChangeArrowheads="1"/>
          </p:cNvSpPr>
          <p:nvPr>
            <p:ph type="ftr" sz="quarter" idx="11"/>
          </p:nvPr>
        </p:nvSpPr>
        <p:spPr/>
        <p:txBody>
          <a:bodyPr/>
          <a:lstStyle>
            <a:lvl1pPr>
              <a:defRPr>
                <a:cs typeface="Arial" charset="0"/>
              </a:defRPr>
            </a:lvl1pPr>
          </a:lstStyle>
          <a:p>
            <a:pPr>
              <a:defRPr/>
            </a:pPr>
            <a:endParaRPr lang="hu-HU"/>
          </a:p>
        </p:txBody>
      </p:sp>
      <p:sp>
        <p:nvSpPr>
          <p:cNvPr id="4" name="Rectangle 6"/>
          <p:cNvSpPr>
            <a:spLocks noGrp="1" noChangeArrowheads="1"/>
          </p:cNvSpPr>
          <p:nvPr>
            <p:ph type="sldNum" sz="quarter" idx="12"/>
          </p:nvPr>
        </p:nvSpPr>
        <p:spPr/>
        <p:txBody>
          <a:bodyPr/>
          <a:lstStyle>
            <a:lvl1pPr>
              <a:defRPr>
                <a:cs typeface="Arial" charset="0"/>
              </a:defRPr>
            </a:lvl1pPr>
          </a:lstStyle>
          <a:p>
            <a:pPr>
              <a:defRPr/>
            </a:pPr>
            <a:fld id="{6080E2D7-586F-42D9-B8DE-838683F1EED9}" type="slidenum">
              <a:rPr lang="hu-HU"/>
              <a:pPr>
                <a:defRPr/>
              </a:pPr>
              <a:t>‹#›</a:t>
            </a:fld>
            <a:endParaRPr lang="hu-H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hu-HU"/>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hu-HU"/>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FC251932-553B-49A4-9076-654063F99DC7}" type="slidenum">
              <a:rPr lang="hu-HU"/>
              <a:pPr>
                <a:defRPr/>
              </a:pPr>
              <a:t>‹#›</a:t>
            </a:fld>
            <a:endParaRPr lang="hu-H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hu-HU"/>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hu-HU"/>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C61A7549-91DD-422B-B722-2FFB13D3888F}" type="slidenum">
              <a:rPr lang="hu-HU"/>
              <a:pPr>
                <a:defRPr/>
              </a:pPr>
              <a:t>‹#›</a:t>
            </a:fld>
            <a:endParaRPr lang="hu-H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hu-HU"/>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hu-HU"/>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8C8E9625-69BF-4882-97DF-13BA50ACA643}" type="slidenum">
              <a:rPr lang="hu-HU"/>
              <a:pPr>
                <a:defRPr/>
              </a:pPr>
              <a:t>‹#›</a:t>
            </a:fld>
            <a:endParaRPr lang="hu-H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5486400"/>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85800" y="609600"/>
            <a:ext cx="5676900" cy="54864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hu-HU"/>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hu-HU"/>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4C79B696-0B17-4D15-B013-BA8CC3CC79E5}" type="slidenum">
              <a:rPr lang="hu-HU"/>
              <a:pPr>
                <a:defRPr/>
              </a:pPr>
              <a:t>‹#›</a:t>
            </a:fld>
            <a:endParaRPr lang="hu-H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en-US"/>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DD8490-C175-48F4-9077-74DB5DFE3CE4}"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97F8C6-F2C3-4EE4-B83C-85705F49BBD9}"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en-US"/>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D18B3D-39E1-4568-8A0F-DC311BF48DDE}"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691102-93E0-476A-98B8-D6D87DD3A7E0}"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en-US"/>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F814B28-C419-4465-B1A2-1D5223DABC0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a:ln/>
        </p:spPr>
        <p:txBody>
          <a:bodyPr/>
          <a:lstStyle>
            <a:lvl1pPr>
              <a:defRPr/>
            </a:lvl1pPr>
          </a:lstStyle>
          <a:p>
            <a:pPr>
              <a:defRPr/>
            </a:pPr>
            <a:endParaRPr lang="hu-HU"/>
          </a:p>
        </p:txBody>
      </p:sp>
      <p:sp>
        <p:nvSpPr>
          <p:cNvPr id="8" name="Rectangle 5"/>
          <p:cNvSpPr>
            <a:spLocks noGrp="1" noChangeArrowheads="1"/>
          </p:cNvSpPr>
          <p:nvPr>
            <p:ph type="ftr" sz="quarter" idx="11"/>
          </p:nvPr>
        </p:nvSpPr>
        <p:spPr>
          <a:ln/>
        </p:spPr>
        <p:txBody>
          <a:bodyPr/>
          <a:lstStyle>
            <a:lvl1pPr>
              <a:defRPr/>
            </a:lvl1pPr>
          </a:lstStyle>
          <a:p>
            <a:pPr>
              <a:defRPr/>
            </a:pPr>
            <a:endParaRPr lang="hu-HU"/>
          </a:p>
        </p:txBody>
      </p:sp>
      <p:sp>
        <p:nvSpPr>
          <p:cNvPr id="9" name="Rectangle 6"/>
          <p:cNvSpPr>
            <a:spLocks noGrp="1" noChangeArrowheads="1"/>
          </p:cNvSpPr>
          <p:nvPr>
            <p:ph type="sldNum" sz="quarter" idx="12"/>
          </p:nvPr>
        </p:nvSpPr>
        <p:spPr>
          <a:ln/>
        </p:spPr>
        <p:txBody>
          <a:bodyPr/>
          <a:lstStyle>
            <a:lvl1pPr>
              <a:defRPr/>
            </a:lvl1pPr>
          </a:lstStyle>
          <a:p>
            <a:pPr>
              <a:defRPr/>
            </a:pPr>
            <a:fld id="{951DBAAA-35FE-4B45-8089-3A88D3FAEEB2}" type="slidenum">
              <a:rPr lang="hu-HU"/>
              <a:pPr>
                <a:defRPr/>
              </a:pPr>
              <a:t>‹#›</a:t>
            </a:fld>
            <a:endParaRPr lang="hu-H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B56D472-6D55-4E76-AE52-407395768A2B}"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3700EF-F9F1-41F6-BA19-DDEEAA60AA5B}"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en-US"/>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605F3C-2B82-44FC-94AC-CA625B8E751E}"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en-US"/>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DEAECC5-61D4-4A35-A6E4-A54E4573E349}"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885446-AA14-42F6-AD83-52A644492794}"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5486400"/>
          </a:xfrm>
        </p:spPr>
        <p:txBody>
          <a:bodyPr vert="eaVert"/>
          <a:lstStyle/>
          <a:p>
            <a:r>
              <a:rPr lang="hu-HU" smtClean="0"/>
              <a:t>Mintacím szerkesztése</a:t>
            </a:r>
            <a:endParaRPr lang="en-US"/>
          </a:p>
        </p:txBody>
      </p:sp>
      <p:sp>
        <p:nvSpPr>
          <p:cNvPr id="3" name="Függőleges szöveg helye 2"/>
          <p:cNvSpPr>
            <a:spLocks noGrp="1"/>
          </p:cNvSpPr>
          <p:nvPr>
            <p:ph type="body" orient="vert" idx="1"/>
          </p:nvPr>
        </p:nvSpPr>
        <p:spPr>
          <a:xfrm>
            <a:off x="685800" y="609600"/>
            <a:ext cx="5676900" cy="54864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660B38-9FE8-4C81-9A02-3EFAA7182EFB}"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reserve="1">
  <p:cSld name="Tartalom">
    <p:spTree>
      <p:nvGrpSpPr>
        <p:cNvPr id="1" name=""/>
        <p:cNvGrpSpPr/>
        <p:nvPr/>
      </p:nvGrpSpPr>
      <p:grpSpPr>
        <a:xfrm>
          <a:off x="0" y="0"/>
          <a:ext cx="0" cy="0"/>
          <a:chOff x="0" y="0"/>
          <a:chExt cx="0" cy="0"/>
        </a:xfrm>
      </p:grpSpPr>
      <p:sp>
        <p:nvSpPr>
          <p:cNvPr id="2" name="Tartalom helye 1"/>
          <p:cNvSpPr>
            <a:spLocks noGrp="1"/>
          </p:cNvSpPr>
          <p:nvPr>
            <p:ph/>
          </p:nvPr>
        </p:nvSpPr>
        <p:spPr>
          <a:xfrm>
            <a:off x="685800" y="609600"/>
            <a:ext cx="7772400" cy="54864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E8B2097-CB0A-4FE4-9B74-714C3B6F3AAF}"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AndTwoObj" preserve="1">
  <p:cSld name="Cím, 1 nagy és 2 kisebb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685800" y="609600"/>
            <a:ext cx="7772400" cy="1143000"/>
          </a:xfrm>
        </p:spPr>
        <p:txBody>
          <a:bodyPr/>
          <a:lstStyle/>
          <a:p>
            <a:r>
              <a:rPr lang="hu-HU" smtClean="0"/>
              <a:t>Mintacím szerkesztése</a:t>
            </a:r>
            <a:endParaRPr lang="en-US"/>
          </a:p>
        </p:txBody>
      </p:sp>
      <p:sp>
        <p:nvSpPr>
          <p:cNvPr id="3" name="Tartalom helye 2"/>
          <p:cNvSpPr>
            <a:spLocks noGrp="1"/>
          </p:cNvSpPr>
          <p:nvPr>
            <p:ph sz="half" idx="1"/>
          </p:nvPr>
        </p:nvSpPr>
        <p:spPr>
          <a:xfrm>
            <a:off x="685800" y="1981200"/>
            <a:ext cx="3810000" cy="4114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Tartalom helye 3"/>
          <p:cNvSpPr>
            <a:spLocks noGrp="1"/>
          </p:cNvSpPr>
          <p:nvPr>
            <p:ph sz="quarter" idx="2"/>
          </p:nvPr>
        </p:nvSpPr>
        <p:spPr>
          <a:xfrm>
            <a:off x="4648200" y="1981200"/>
            <a:ext cx="3810000" cy="1981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Tartalom helye 4"/>
          <p:cNvSpPr>
            <a:spLocks noGrp="1"/>
          </p:cNvSpPr>
          <p:nvPr>
            <p:ph sz="quarter" idx="3"/>
          </p:nvPr>
        </p:nvSpPr>
        <p:spPr>
          <a:xfrm>
            <a:off x="4648200" y="4114800"/>
            <a:ext cx="3810000" cy="1981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4F7829C-6382-480A-BFBC-AC28C33BA1BB}"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fourObj" preserve="1">
  <p:cSld name="Cím és 4 tartalomrész">
    <p:spTree>
      <p:nvGrpSpPr>
        <p:cNvPr id="1" name=""/>
        <p:cNvGrpSpPr/>
        <p:nvPr/>
      </p:nvGrpSpPr>
      <p:grpSpPr>
        <a:xfrm>
          <a:off x="0" y="0"/>
          <a:ext cx="0" cy="0"/>
          <a:chOff x="0" y="0"/>
          <a:chExt cx="0" cy="0"/>
        </a:xfrm>
      </p:grpSpPr>
      <p:sp>
        <p:nvSpPr>
          <p:cNvPr id="2" name="Cím 1"/>
          <p:cNvSpPr>
            <a:spLocks noGrp="1"/>
          </p:cNvSpPr>
          <p:nvPr>
            <p:ph type="title" sz="quarter"/>
          </p:nvPr>
        </p:nvSpPr>
        <p:spPr>
          <a:xfrm>
            <a:off x="685800" y="609600"/>
            <a:ext cx="7772400" cy="1143000"/>
          </a:xfrm>
        </p:spPr>
        <p:txBody>
          <a:bodyPr/>
          <a:lstStyle/>
          <a:p>
            <a:r>
              <a:rPr lang="hu-HU" smtClean="0"/>
              <a:t>Mintacím szerkesztése</a:t>
            </a:r>
            <a:endParaRPr lang="en-US"/>
          </a:p>
        </p:txBody>
      </p:sp>
      <p:sp>
        <p:nvSpPr>
          <p:cNvPr id="3" name="Tartalom helye 2"/>
          <p:cNvSpPr>
            <a:spLocks noGrp="1"/>
          </p:cNvSpPr>
          <p:nvPr>
            <p:ph sz="quarter" idx="1"/>
          </p:nvPr>
        </p:nvSpPr>
        <p:spPr>
          <a:xfrm>
            <a:off x="685800" y="1981200"/>
            <a:ext cx="3810000" cy="1981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Tartalom helye 3"/>
          <p:cNvSpPr>
            <a:spLocks noGrp="1"/>
          </p:cNvSpPr>
          <p:nvPr>
            <p:ph sz="quarter" idx="2"/>
          </p:nvPr>
        </p:nvSpPr>
        <p:spPr>
          <a:xfrm>
            <a:off x="4648200" y="1981200"/>
            <a:ext cx="3810000" cy="1981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Tartalom helye 4"/>
          <p:cNvSpPr>
            <a:spLocks noGrp="1"/>
          </p:cNvSpPr>
          <p:nvPr>
            <p:ph sz="quarter" idx="3"/>
          </p:nvPr>
        </p:nvSpPr>
        <p:spPr>
          <a:xfrm>
            <a:off x="685800" y="4114800"/>
            <a:ext cx="3810000" cy="1981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6" name="Tartalom helye 5"/>
          <p:cNvSpPr>
            <a:spLocks noGrp="1"/>
          </p:cNvSpPr>
          <p:nvPr>
            <p:ph sz="quarter" idx="4"/>
          </p:nvPr>
        </p:nvSpPr>
        <p:spPr>
          <a:xfrm>
            <a:off x="4648200" y="4114800"/>
            <a:ext cx="3810000" cy="1981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8F60F11-68B3-489A-B551-DB40B1DD7C17}"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reserve="1">
  <p:cSld name="Cím, szöveg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685800" y="609600"/>
            <a:ext cx="7772400" cy="1143000"/>
          </a:xfrm>
        </p:spPr>
        <p:txBody>
          <a:bodyPr/>
          <a:lstStyle/>
          <a:p>
            <a:r>
              <a:rPr lang="hu-HU" smtClean="0"/>
              <a:t>Mintacím szerkesztése</a:t>
            </a:r>
            <a:endParaRPr lang="en-US"/>
          </a:p>
        </p:txBody>
      </p:sp>
      <p:sp>
        <p:nvSpPr>
          <p:cNvPr id="3" name="Szöveg helye 2"/>
          <p:cNvSpPr>
            <a:spLocks noGrp="1"/>
          </p:cNvSpPr>
          <p:nvPr>
            <p:ph type="body" sz="half" idx="1"/>
          </p:nvPr>
        </p:nvSpPr>
        <p:spPr>
          <a:xfrm>
            <a:off x="685800" y="1981200"/>
            <a:ext cx="3810000" cy="4114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Tartalom helye 3"/>
          <p:cNvSpPr>
            <a:spLocks noGrp="1"/>
          </p:cNvSpPr>
          <p:nvPr>
            <p:ph sz="half" idx="2"/>
          </p:nvPr>
        </p:nvSpPr>
        <p:spPr>
          <a:xfrm>
            <a:off x="4648200" y="1981200"/>
            <a:ext cx="3810000" cy="4114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90E9CA-2F3F-401E-88D8-2F90E99E750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4"/>
          <p:cNvSpPr>
            <a:spLocks noGrp="1" noChangeArrowheads="1"/>
          </p:cNvSpPr>
          <p:nvPr>
            <p:ph type="dt" sz="half" idx="10"/>
          </p:nvPr>
        </p:nvSpPr>
        <p:spPr>
          <a:ln/>
        </p:spPr>
        <p:txBody>
          <a:bodyPr/>
          <a:lstStyle>
            <a:lvl1pPr>
              <a:defRPr/>
            </a:lvl1pPr>
          </a:lstStyle>
          <a:p>
            <a:pPr>
              <a:defRPr/>
            </a:pPr>
            <a:endParaRPr lang="hu-HU"/>
          </a:p>
        </p:txBody>
      </p:sp>
      <p:sp>
        <p:nvSpPr>
          <p:cNvPr id="4" name="Rectangle 5"/>
          <p:cNvSpPr>
            <a:spLocks noGrp="1" noChangeArrowheads="1"/>
          </p:cNvSpPr>
          <p:nvPr>
            <p:ph type="ftr" sz="quarter" idx="11"/>
          </p:nvPr>
        </p:nvSpPr>
        <p:spPr>
          <a:ln/>
        </p:spPr>
        <p:txBody>
          <a:bodyPr/>
          <a:lstStyle>
            <a:lvl1pPr>
              <a:defRPr/>
            </a:lvl1pPr>
          </a:lstStyle>
          <a:p>
            <a:pPr>
              <a:defRPr/>
            </a:pPr>
            <a:endParaRPr lang="hu-HU"/>
          </a:p>
        </p:txBody>
      </p:sp>
      <p:sp>
        <p:nvSpPr>
          <p:cNvPr id="5" name="Rectangle 6"/>
          <p:cNvSpPr>
            <a:spLocks noGrp="1" noChangeArrowheads="1"/>
          </p:cNvSpPr>
          <p:nvPr>
            <p:ph type="sldNum" sz="quarter" idx="12"/>
          </p:nvPr>
        </p:nvSpPr>
        <p:spPr>
          <a:ln/>
        </p:spPr>
        <p:txBody>
          <a:bodyPr/>
          <a:lstStyle>
            <a:lvl1pPr>
              <a:defRPr/>
            </a:lvl1pPr>
          </a:lstStyle>
          <a:p>
            <a:pPr>
              <a:defRPr/>
            </a:pPr>
            <a:fld id="{74AD7C8D-C832-4210-9997-4DBD54A7613D}" type="slidenum">
              <a:rPr lang="hu-HU"/>
              <a:pPr>
                <a:defRPr/>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u-HU"/>
          </a:p>
        </p:txBody>
      </p:sp>
      <p:sp>
        <p:nvSpPr>
          <p:cNvPr id="3" name="Rectangle 5"/>
          <p:cNvSpPr>
            <a:spLocks noGrp="1" noChangeArrowheads="1"/>
          </p:cNvSpPr>
          <p:nvPr>
            <p:ph type="ftr" sz="quarter" idx="11"/>
          </p:nvPr>
        </p:nvSpPr>
        <p:spPr>
          <a:ln/>
        </p:spPr>
        <p:txBody>
          <a:bodyPr/>
          <a:lstStyle>
            <a:lvl1pPr>
              <a:defRPr/>
            </a:lvl1pPr>
          </a:lstStyle>
          <a:p>
            <a:pPr>
              <a:defRPr/>
            </a:pPr>
            <a:endParaRPr lang="hu-HU"/>
          </a:p>
        </p:txBody>
      </p:sp>
      <p:sp>
        <p:nvSpPr>
          <p:cNvPr id="4" name="Rectangle 6"/>
          <p:cNvSpPr>
            <a:spLocks noGrp="1" noChangeArrowheads="1"/>
          </p:cNvSpPr>
          <p:nvPr>
            <p:ph type="sldNum" sz="quarter" idx="12"/>
          </p:nvPr>
        </p:nvSpPr>
        <p:spPr>
          <a:ln/>
        </p:spPr>
        <p:txBody>
          <a:bodyPr/>
          <a:lstStyle>
            <a:lvl1pPr>
              <a:defRPr/>
            </a:lvl1pPr>
          </a:lstStyle>
          <a:p>
            <a:pPr>
              <a:defRPr/>
            </a:pPr>
            <a:fld id="{4235DC69-A057-4F98-8AE0-20F5EC1A3C1E}" type="slidenum">
              <a:rPr lang="hu-HU"/>
              <a:pPr>
                <a:defRPr/>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1D99AD15-B9C9-4136-AF56-FDF2B14E1D75}" type="slidenum">
              <a:rPr lang="hu-HU"/>
              <a:pPr>
                <a:defRPr/>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FF5AFEE3-14BA-40B5-8BD5-E089877B4992}" type="slidenum">
              <a:rPr lang="hu-HU"/>
              <a:pPr>
                <a:defRPr/>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slideLayout" Target="../slideLayouts/slideLayout56.xml"/><Relationship Id="rId13" Type="http://schemas.openxmlformats.org/officeDocument/2006/relationships/slideLayout" Target="../slideLayouts/slideLayout57.xml"/><Relationship Id="rId14" Type="http://schemas.openxmlformats.org/officeDocument/2006/relationships/slideLayout" Target="../slideLayouts/slideLayout58.xml"/><Relationship Id="rId15" Type="http://schemas.openxmlformats.org/officeDocument/2006/relationships/slideLayout" Target="../slideLayouts/slideLayout59.xml"/><Relationship Id="rId16"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337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hu-HU"/>
          </a:p>
        </p:txBody>
      </p:sp>
      <p:sp>
        <p:nvSpPr>
          <p:cNvPr id="337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hu-HU"/>
          </a:p>
        </p:txBody>
      </p:sp>
      <p:sp>
        <p:nvSpPr>
          <p:cNvPr id="337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a:defRPr/>
            </a:pPr>
            <a:fld id="{97BD4DFD-A980-4CE6-A239-906107F96C64}"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4290" r:id="rId1"/>
    <p:sldLayoutId id="2147484291" r:id="rId2"/>
    <p:sldLayoutId id="2147484292" r:id="rId3"/>
    <p:sldLayoutId id="2147484293" r:id="rId4"/>
    <p:sldLayoutId id="2147484294" r:id="rId5"/>
    <p:sldLayoutId id="2147484295" r:id="rId6"/>
    <p:sldLayoutId id="2147484296" r:id="rId7"/>
    <p:sldLayoutId id="2147484297" r:id="rId8"/>
    <p:sldLayoutId id="2147484298" r:id="rId9"/>
    <p:sldLayoutId id="2147484299" r:id="rId10"/>
    <p:sldLayoutId id="214748430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99FF"/>
            </a:gs>
            <a:gs pos="100000">
              <a:srgbClr val="004776"/>
            </a:gs>
          </a:gsLst>
          <a:lin ang="5400000" scaled="1"/>
        </a:gra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1741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 </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3184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mn-lt"/>
                <a:cs typeface="+mn-cs"/>
              </a:defRPr>
            </a:lvl1pPr>
          </a:lstStyle>
          <a:p>
            <a:pPr>
              <a:defRPr/>
            </a:pPr>
            <a:endParaRPr lang="en-US"/>
          </a:p>
        </p:txBody>
      </p:sp>
      <p:sp>
        <p:nvSpPr>
          <p:cNvPr id="3184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mn-lt"/>
                <a:cs typeface="+mn-cs"/>
              </a:defRPr>
            </a:lvl1pPr>
          </a:lstStyle>
          <a:p>
            <a:pPr>
              <a:defRPr/>
            </a:pPr>
            <a:endParaRPr lang="en-US"/>
          </a:p>
        </p:txBody>
      </p:sp>
      <p:sp>
        <p:nvSpPr>
          <p:cNvPr id="3184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mn-lt"/>
                <a:cs typeface="+mn-cs"/>
              </a:defRPr>
            </a:lvl1pPr>
          </a:lstStyle>
          <a:p>
            <a:pPr>
              <a:defRPr/>
            </a:pPr>
            <a:fld id="{D89B572B-9914-48B8-A7E6-354066444E8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16" r:id="rId1"/>
    <p:sldLayoutId id="2147484317" r:id="rId2"/>
    <p:sldLayoutId id="2147484318" r:id="rId3"/>
    <p:sldLayoutId id="2147484319" r:id="rId4"/>
    <p:sldLayoutId id="2147484320" r:id="rId5"/>
    <p:sldLayoutId id="2147484321" r:id="rId6"/>
    <p:sldLayoutId id="2147484322" r:id="rId7"/>
    <p:sldLayoutId id="2147484323" r:id="rId8"/>
    <p:sldLayoutId id="2147484324" r:id="rId9"/>
    <p:sldLayoutId id="2147484325" r:id="rId10"/>
    <p:sldLayoutId id="214748432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Mintacím szerkesztése</a:t>
            </a:r>
          </a:p>
        </p:txBody>
      </p:sp>
      <p:sp>
        <p:nvSpPr>
          <p:cNvPr id="1945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Mintaszöveg szerkesztése </a:t>
            </a:r>
          </a:p>
          <a:p>
            <a:pPr lvl="1"/>
            <a:r>
              <a:rPr lang="en-US" smtClean="0"/>
              <a:t>Második szint</a:t>
            </a:r>
          </a:p>
          <a:p>
            <a:pPr lvl="2"/>
            <a:r>
              <a:rPr lang="en-US" smtClean="0"/>
              <a:t>Harmadik szint</a:t>
            </a:r>
          </a:p>
          <a:p>
            <a:pPr lvl="3"/>
            <a:r>
              <a:rPr lang="en-US" smtClean="0"/>
              <a:t>Negyedik szint</a:t>
            </a:r>
          </a:p>
          <a:p>
            <a:pPr lvl="4"/>
            <a:r>
              <a:rPr lang="en-US" smtClean="0"/>
              <a:t>Ötödik szint</a:t>
            </a:r>
          </a:p>
        </p:txBody>
      </p:sp>
      <p:sp>
        <p:nvSpPr>
          <p:cNvPr id="40550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latin typeface="+mn-lt"/>
                <a:cs typeface="+mn-cs"/>
              </a:defRPr>
            </a:lvl1pPr>
          </a:lstStyle>
          <a:p>
            <a:pPr>
              <a:defRPr/>
            </a:pPr>
            <a:endParaRPr lang="en-US"/>
          </a:p>
        </p:txBody>
      </p:sp>
      <p:sp>
        <p:nvSpPr>
          <p:cNvPr id="40550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FFFFFF"/>
                </a:solidFill>
                <a:latin typeface="+mn-lt"/>
                <a:cs typeface="+mn-cs"/>
              </a:defRPr>
            </a:lvl1pPr>
          </a:lstStyle>
          <a:p>
            <a:pPr>
              <a:defRPr/>
            </a:pPr>
            <a:endParaRPr lang="en-US"/>
          </a:p>
        </p:txBody>
      </p:sp>
      <p:sp>
        <p:nvSpPr>
          <p:cNvPr id="40551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FFFFFF"/>
                </a:solidFill>
                <a:latin typeface="+mn-lt"/>
                <a:cs typeface="+mn-cs"/>
              </a:defRPr>
            </a:lvl1pPr>
          </a:lstStyle>
          <a:p>
            <a:pPr>
              <a:defRPr/>
            </a:pPr>
            <a:fld id="{8E4F379F-4B46-4C10-ADE1-0FE011FB3F4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338" r:id="rId1"/>
    <p:sldLayoutId id="2147484339" r:id="rId2"/>
    <p:sldLayoutId id="2147484340" r:id="rId3"/>
    <p:sldLayoutId id="2147484341" r:id="rId4"/>
    <p:sldLayoutId id="2147484342" r:id="rId5"/>
    <p:sldLayoutId id="2147484343" r:id="rId6"/>
    <p:sldLayoutId id="2147484344" r:id="rId7"/>
    <p:sldLayoutId id="2147484345" r:id="rId8"/>
    <p:sldLayoutId id="2147484346" r:id="rId9"/>
    <p:sldLayoutId id="2147484347" r:id="rId10"/>
    <p:sldLayoutId id="214748434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2150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337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hu-HU"/>
          </a:p>
        </p:txBody>
      </p:sp>
      <p:sp>
        <p:nvSpPr>
          <p:cNvPr id="337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hu-HU"/>
          </a:p>
        </p:txBody>
      </p:sp>
      <p:sp>
        <p:nvSpPr>
          <p:cNvPr id="337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a:defRPr/>
            </a:pPr>
            <a:fld id="{7CCA2606-12B2-4473-8434-30D0EA311387}"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4360" r:id="rId1"/>
    <p:sldLayoutId id="2147484361" r:id="rId2"/>
    <p:sldLayoutId id="2147484362" r:id="rId3"/>
    <p:sldLayoutId id="2147484363" r:id="rId4"/>
    <p:sldLayoutId id="2147484364" r:id="rId5"/>
    <p:sldLayoutId id="2147484365" r:id="rId6"/>
    <p:sldLayoutId id="2147484366" r:id="rId7"/>
    <p:sldLayoutId id="2147484367" r:id="rId8"/>
    <p:sldLayoutId id="2147484368" r:id="rId9"/>
    <p:sldLayoutId id="2147484369" r:id="rId10"/>
    <p:sldLayoutId id="214748437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99FF"/>
            </a:gs>
            <a:gs pos="100000">
              <a:srgbClr val="00477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 </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New Roman" pitchFamily="18" charset="-1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1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18"/>
              </a:defRPr>
            </a:lvl1pPr>
          </a:lstStyle>
          <a:p>
            <a:pPr>
              <a:defRPr/>
            </a:pPr>
            <a:fld id="{B0B6016D-122B-434A-AE94-62812DAF631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72" r:id="rId1"/>
    <p:sldLayoutId id="2147484373" r:id="rId2"/>
    <p:sldLayoutId id="2147484374" r:id="rId3"/>
    <p:sldLayoutId id="2147484375" r:id="rId4"/>
    <p:sldLayoutId id="2147484376" r:id="rId5"/>
    <p:sldLayoutId id="2147484377" r:id="rId6"/>
    <p:sldLayoutId id="2147484378" r:id="rId7"/>
    <p:sldLayoutId id="2147484379" r:id="rId8"/>
    <p:sldLayoutId id="2147484380" r:id="rId9"/>
    <p:sldLayoutId id="2147484381" r:id="rId10"/>
    <p:sldLayoutId id="2147484382" r:id="rId11"/>
    <p:sldLayoutId id="2147484383" r:id="rId12"/>
    <p:sldLayoutId id="2147484384" r:id="rId13"/>
    <p:sldLayoutId id="2147484385" r:id="rId14"/>
    <p:sldLayoutId id="2147484386"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18"/>
        </a:defRPr>
      </a:lvl2pPr>
      <a:lvl3pPr algn="ctr" rtl="0" eaLnBrk="0" fontAlgn="base" hangingPunct="0">
        <a:spcBef>
          <a:spcPct val="0"/>
        </a:spcBef>
        <a:spcAft>
          <a:spcPct val="0"/>
        </a:spcAft>
        <a:defRPr sz="4400">
          <a:solidFill>
            <a:schemeClr val="tx2"/>
          </a:solidFill>
          <a:latin typeface="Times New Roman" pitchFamily="18" charset="-18"/>
        </a:defRPr>
      </a:lvl3pPr>
      <a:lvl4pPr algn="ctr" rtl="0" eaLnBrk="0" fontAlgn="base" hangingPunct="0">
        <a:spcBef>
          <a:spcPct val="0"/>
        </a:spcBef>
        <a:spcAft>
          <a:spcPct val="0"/>
        </a:spcAft>
        <a:defRPr sz="4400">
          <a:solidFill>
            <a:schemeClr val="tx2"/>
          </a:solidFill>
          <a:latin typeface="Times New Roman" pitchFamily="18" charset="-18"/>
        </a:defRPr>
      </a:lvl4pPr>
      <a:lvl5pPr algn="ctr" rtl="0" eaLnBrk="0" fontAlgn="base" hangingPunct="0">
        <a:spcBef>
          <a:spcPct val="0"/>
        </a:spcBef>
        <a:spcAft>
          <a:spcPct val="0"/>
        </a:spcAft>
        <a:defRPr sz="4400">
          <a:solidFill>
            <a:schemeClr val="tx2"/>
          </a:solidFill>
          <a:latin typeface="Times New Roman" pitchFamily="18" charset="-18"/>
        </a:defRPr>
      </a:lvl5pPr>
      <a:lvl6pPr marL="457200" algn="ctr" rtl="0" eaLnBrk="0" fontAlgn="base" hangingPunct="0">
        <a:spcBef>
          <a:spcPct val="0"/>
        </a:spcBef>
        <a:spcAft>
          <a:spcPct val="0"/>
        </a:spcAft>
        <a:defRPr sz="4400">
          <a:solidFill>
            <a:schemeClr val="tx2"/>
          </a:solidFill>
          <a:latin typeface="Times New Roman" pitchFamily="18" charset="-18"/>
        </a:defRPr>
      </a:lvl6pPr>
      <a:lvl7pPr marL="914400" algn="ctr" rtl="0" eaLnBrk="0" fontAlgn="base" hangingPunct="0">
        <a:spcBef>
          <a:spcPct val="0"/>
        </a:spcBef>
        <a:spcAft>
          <a:spcPct val="0"/>
        </a:spcAft>
        <a:defRPr sz="4400">
          <a:solidFill>
            <a:schemeClr val="tx2"/>
          </a:solidFill>
          <a:latin typeface="Times New Roman" pitchFamily="18" charset="-18"/>
        </a:defRPr>
      </a:lvl7pPr>
      <a:lvl8pPr marL="1371600" algn="ctr" rtl="0" eaLnBrk="0" fontAlgn="base" hangingPunct="0">
        <a:spcBef>
          <a:spcPct val="0"/>
        </a:spcBef>
        <a:spcAft>
          <a:spcPct val="0"/>
        </a:spcAft>
        <a:defRPr sz="4400">
          <a:solidFill>
            <a:schemeClr val="tx2"/>
          </a:solidFill>
          <a:latin typeface="Times New Roman" pitchFamily="18" charset="-18"/>
        </a:defRPr>
      </a:lvl8pPr>
      <a:lvl9pPr marL="1828800" algn="ctr" rtl="0" eaLnBrk="0" fontAlgn="base" hangingPunct="0">
        <a:spcBef>
          <a:spcPct val="0"/>
        </a:spcBef>
        <a:spcAft>
          <a:spcPct val="0"/>
        </a:spcAft>
        <a:defRPr sz="4400">
          <a:solidFill>
            <a:schemeClr val="tx2"/>
          </a:solidFill>
          <a:latin typeface="Times New Roman" pitchFamily="18" charset="-1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6.bin"/><Relationship Id="rId5" Type="http://schemas.openxmlformats.org/officeDocument/2006/relationships/image" Target="../media/image6.png"/><Relationship Id="rId6" Type="http://schemas.openxmlformats.org/officeDocument/2006/relationships/image" Target="../media/image7.jpeg"/><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oleObject7.bin"/><Relationship Id="rId5" Type="http://schemas.openxmlformats.org/officeDocument/2006/relationships/image" Target="../media/image14.png"/><Relationship Id="rId6" Type="http://schemas.openxmlformats.org/officeDocument/2006/relationships/oleObject" Target="../embeddings/oleObject8.bin"/><Relationship Id="rId7" Type="http://schemas.openxmlformats.org/officeDocument/2006/relationships/image" Target="../media/image15.png"/><Relationship Id="rId1" Type="http://schemas.openxmlformats.org/officeDocument/2006/relationships/vmlDrawing" Target="../drawings/vmlDrawing7.vml"/><Relationship Id="rId2"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5.xml"/><Relationship Id="rId3"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png"/><Relationship Id="rId6" Type="http://schemas.openxmlformats.org/officeDocument/2006/relationships/image" Target="../media/image20.jpeg"/><Relationship Id="rId7" Type="http://schemas.openxmlformats.org/officeDocument/2006/relationships/image" Target="../media/image21.jpeg"/><Relationship Id="rId8" Type="http://schemas.openxmlformats.org/officeDocument/2006/relationships/image" Target="../media/image22.jpeg"/><Relationship Id="rId9" Type="http://schemas.openxmlformats.org/officeDocument/2006/relationships/image" Target="../media/image23.jpeg"/><Relationship Id="rId10" Type="http://schemas.openxmlformats.org/officeDocument/2006/relationships/image" Target="../media/image24.jpeg"/><Relationship Id="rId1" Type="http://schemas.openxmlformats.org/officeDocument/2006/relationships/slideLayout" Target="../slideLayouts/slideLayout24.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24.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8.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emf"/><Relationship Id="rId1" Type="http://schemas.openxmlformats.org/officeDocument/2006/relationships/slideLayout" Target="../slideLayouts/slideLayout29.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image" Target="../media/image31.png"/><Relationship Id="rId5" Type="http://schemas.openxmlformats.org/officeDocument/2006/relationships/oleObject" Target="../embeddings/oleObject9.bin"/><Relationship Id="rId6" Type="http://schemas.openxmlformats.org/officeDocument/2006/relationships/image" Target="../media/image30.png"/><Relationship Id="rId1" Type="http://schemas.openxmlformats.org/officeDocument/2006/relationships/vmlDrawing" Target="../drawings/vmlDrawing8.vml"/><Relationship Id="rId2"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png"/><Relationship Id="rId1" Type="http://schemas.openxmlformats.org/officeDocument/2006/relationships/slideLayout" Target="../slideLayouts/slideLayout24.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1" Type="http://schemas.openxmlformats.org/officeDocument/2006/relationships/slideLayout" Target="../slideLayouts/slideLayout24.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3.xml"/><Relationship Id="rId3" Type="http://schemas.openxmlformats.org/officeDocument/2006/relationships/image" Target="../media/image3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4.xml"/><Relationship Id="rId3" Type="http://schemas.openxmlformats.org/officeDocument/2006/relationships/image" Target="../media/image3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5.xml"/><Relationship Id="rId3" Type="http://schemas.openxmlformats.org/officeDocument/2006/relationships/image" Target="../media/image4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6.xml"/><Relationship Id="rId3"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jpeg"/><Relationship Id="rId5" Type="http://schemas.openxmlformats.org/officeDocument/2006/relationships/image" Target="../media/image44.png"/><Relationship Id="rId1" Type="http://schemas.openxmlformats.org/officeDocument/2006/relationships/slideLayout" Target="../slideLayouts/slideLayout24.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8.xml"/><Relationship Id="rId3" Type="http://schemas.openxmlformats.org/officeDocument/2006/relationships/image" Target="../media/image4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9.xml"/><Relationship Id="rId3" Type="http://schemas.openxmlformats.org/officeDocument/2006/relationships/image" Target="../media/image46.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oleObject" Target="../embeddings/oleObject10.bin"/><Relationship Id="rId5" Type="http://schemas.openxmlformats.org/officeDocument/2006/relationships/image" Target="../media/image47.png"/><Relationship Id="rId1" Type="http://schemas.openxmlformats.org/officeDocument/2006/relationships/vmlDrawing" Target="../drawings/vmlDrawing9.vml"/><Relationship Id="rId2"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4" Type="http://schemas.openxmlformats.org/officeDocument/2006/relationships/oleObject" Target="../embeddings/oleObject11.bin"/><Relationship Id="rId5" Type="http://schemas.openxmlformats.org/officeDocument/2006/relationships/image" Target="../media/image48.png"/><Relationship Id="rId1" Type="http://schemas.openxmlformats.org/officeDocument/2006/relationships/vmlDrawing" Target="../drawings/vmlDrawing10.vml"/><Relationship Id="rId2"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1" Type="http://schemas.openxmlformats.org/officeDocument/2006/relationships/slideLayout" Target="../slideLayouts/slideLayout29.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7.xml"/><Relationship Id="rId3" Type="http://schemas.openxmlformats.org/officeDocument/2006/relationships/image" Target="../media/image5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2.bin"/><Relationship Id="rId5" Type="http://schemas.openxmlformats.org/officeDocument/2006/relationships/image" Target="../media/image4.pn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3.bin"/><Relationship Id="rId5" Type="http://schemas.openxmlformats.org/officeDocument/2006/relationships/image" Target="../media/image4.png"/><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4.bin"/><Relationship Id="rId5" Type="http://schemas.openxmlformats.org/officeDocument/2006/relationships/image" Target="../media/image4.png"/><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5.bin"/><Relationship Id="rId5" Type="http://schemas.openxmlformats.org/officeDocument/2006/relationships/image" Target="../media/image4.png"/><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KISKIK"/>
          <p:cNvPicPr>
            <a:picLocks noChangeAspect="1" noChangeArrowheads="1"/>
          </p:cNvPicPr>
          <p:nvPr/>
        </p:nvPicPr>
        <p:blipFill>
          <a:blip r:embed="rId2"/>
          <a:srcRect/>
          <a:stretch>
            <a:fillRect/>
          </a:stretch>
        </p:blipFill>
        <p:spPr bwMode="auto">
          <a:xfrm>
            <a:off x="7739058" y="5830635"/>
            <a:ext cx="1404942" cy="1027365"/>
          </a:xfrm>
          <a:prstGeom prst="rect">
            <a:avLst/>
          </a:prstGeom>
          <a:noFill/>
          <a:ln w="9525">
            <a:noFill/>
            <a:miter lim="800000"/>
            <a:headEnd/>
            <a:tailEnd/>
          </a:ln>
        </p:spPr>
      </p:pic>
      <p:sp>
        <p:nvSpPr>
          <p:cNvPr id="8" name="Rectangle 3"/>
          <p:cNvSpPr>
            <a:spLocks noGrp="1" noChangeArrowheads="1"/>
          </p:cNvSpPr>
          <p:nvPr>
            <p:ph type="ctrTitle"/>
          </p:nvPr>
        </p:nvSpPr>
        <p:spPr bwMode="auto">
          <a:xfrm>
            <a:off x="685800" y="2130425"/>
            <a:ext cx="7772400" cy="1470025"/>
          </a:xfrm>
          <a:prstGeom prst="rect">
            <a:avLst/>
          </a:prstGeom>
          <a:noFill/>
          <a:ln w="9525">
            <a:noFill/>
            <a:miter lim="800000"/>
            <a:headEnd/>
            <a:tailEnd/>
          </a:ln>
          <a:effectLst>
            <a:outerShdw dist="35921" dir="2700000" algn="ctr" rotWithShape="0">
              <a:srgbClr val="1F497D"/>
            </a:outerShdw>
          </a:effectLst>
        </p:spPr>
        <p:txBody>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hu-HU" b="1" i="0" u="none" strike="noStrike" kern="0" cap="none" spc="0" normalizeH="0" baseline="0" noProof="0" dirty="0" smtClean="0">
                <a:ln>
                  <a:noFill/>
                </a:ln>
                <a:solidFill>
                  <a:srgbClr val="FFFF00"/>
                </a:solidFill>
                <a:effectLst/>
                <a:uLnTx/>
                <a:uFillTx/>
              </a:rPr>
              <a:t>Immungenetika/genomika,                   </a:t>
            </a:r>
            <a:br>
              <a:rPr kumimoji="0" lang="hu-HU" b="1" i="0" u="none" strike="noStrike" kern="0" cap="none" spc="0" normalizeH="0" baseline="0" noProof="0" dirty="0" smtClean="0">
                <a:ln>
                  <a:noFill/>
                </a:ln>
                <a:solidFill>
                  <a:srgbClr val="FFFF00"/>
                </a:solidFill>
                <a:effectLst/>
                <a:uLnTx/>
                <a:uFillTx/>
              </a:rPr>
            </a:br>
            <a:r>
              <a:rPr kumimoji="0" lang="hu-HU" b="1" i="0" u="none" strike="noStrike" kern="0" cap="none" spc="0" normalizeH="0" baseline="0" noProof="0" dirty="0" smtClean="0">
                <a:ln>
                  <a:noFill/>
                </a:ln>
                <a:solidFill>
                  <a:srgbClr val="FFFF00"/>
                </a:solidFill>
                <a:effectLst/>
                <a:uLnTx/>
                <a:uFillTx/>
              </a:rPr>
              <a:t>az MHC</a:t>
            </a:r>
            <a:br>
              <a:rPr kumimoji="0" lang="hu-HU" b="1" i="0" u="none" strike="noStrike" kern="0" cap="none" spc="0" normalizeH="0" baseline="0" noProof="0" dirty="0" smtClean="0">
                <a:ln>
                  <a:noFill/>
                </a:ln>
                <a:solidFill>
                  <a:srgbClr val="FFFF00"/>
                </a:solidFill>
                <a:effectLst/>
                <a:uLnTx/>
                <a:uFillTx/>
              </a:rPr>
            </a:br>
            <a:r>
              <a:rPr kumimoji="0" lang="hu-HU" b="1" i="0" u="none" strike="noStrike" kern="0" cap="none" spc="0" normalizeH="0" baseline="0" noProof="0" dirty="0" smtClean="0">
                <a:ln>
                  <a:noFill/>
                </a:ln>
                <a:solidFill>
                  <a:srgbClr val="FFFF00"/>
                </a:solidFill>
                <a:effectLst/>
                <a:uLnTx/>
                <a:uFillTx/>
              </a:rPr>
              <a:t>várandóság, </a:t>
            </a:r>
            <a:r>
              <a:rPr lang="hu-HU" b="1" dirty="0" smtClean="0">
                <a:solidFill>
                  <a:srgbClr val="FFFF00"/>
                </a:solidFill>
              </a:rPr>
              <a:t>transzplantáció</a:t>
            </a:r>
            <a:endParaRPr kumimoji="0" lang="hu-HU" b="1" i="0" u="none" strike="noStrike" kern="0" cap="none" spc="0" normalizeH="0" baseline="0" noProof="0" dirty="0" smtClean="0">
              <a:ln>
                <a:noFill/>
              </a:ln>
              <a:solidFill>
                <a:srgbClr val="FFFF00"/>
              </a:solidFill>
              <a:effectLst/>
              <a:uLnTx/>
              <a:uFillTx/>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1es2"/>
          <p:cNvPicPr>
            <a:picLocks noChangeAspect="1" noChangeArrowheads="1"/>
          </p:cNvPicPr>
          <p:nvPr/>
        </p:nvPicPr>
        <p:blipFill>
          <a:blip r:embed="rId3" cstate="print"/>
          <a:srcRect/>
          <a:stretch>
            <a:fillRect/>
          </a:stretch>
        </p:blipFill>
        <p:spPr bwMode="auto">
          <a:xfrm>
            <a:off x="1228725" y="0"/>
            <a:ext cx="6686550" cy="6858000"/>
          </a:xfrm>
          <a:prstGeom prst="rect">
            <a:avLst/>
          </a:prstGeom>
          <a:noFill/>
          <a:ln w="9525">
            <a:noFill/>
            <a:miter lim="800000"/>
            <a:headEnd/>
            <a:tailEnd/>
          </a:ln>
        </p:spPr>
      </p:pic>
      <p:sp>
        <p:nvSpPr>
          <p:cNvPr id="41987" name="Rectangle 3"/>
          <p:cNvSpPr>
            <a:spLocks noChangeArrowheads="1"/>
          </p:cNvSpPr>
          <p:nvPr/>
        </p:nvSpPr>
        <p:spPr bwMode="auto">
          <a:xfrm>
            <a:off x="3505200" y="838200"/>
            <a:ext cx="1905000" cy="609600"/>
          </a:xfrm>
          <a:prstGeom prst="rect">
            <a:avLst/>
          </a:prstGeom>
          <a:solidFill>
            <a:schemeClr val="bg1"/>
          </a:solidFill>
          <a:ln w="9525">
            <a:solidFill>
              <a:schemeClr val="bg1"/>
            </a:solidFill>
            <a:miter lim="800000"/>
            <a:headEnd/>
            <a:tailEnd/>
          </a:ln>
        </p:spPr>
        <p:txBody>
          <a:bodyPr wrap="none" anchor="ctr"/>
          <a:lstStyle/>
          <a:p>
            <a:endParaRPr lang="hu-HU">
              <a:solidFill>
                <a:srgbClr val="000000"/>
              </a:solidFill>
            </a:endParaRPr>
          </a:p>
        </p:txBody>
      </p:sp>
      <p:sp>
        <p:nvSpPr>
          <p:cNvPr id="41988" name="Text Box 5"/>
          <p:cNvSpPr txBox="1">
            <a:spLocks noChangeArrowheads="1"/>
          </p:cNvSpPr>
          <p:nvPr/>
        </p:nvSpPr>
        <p:spPr bwMode="auto">
          <a:xfrm>
            <a:off x="2743200" y="457200"/>
            <a:ext cx="990600" cy="396875"/>
          </a:xfrm>
          <a:prstGeom prst="rect">
            <a:avLst/>
          </a:prstGeom>
          <a:solidFill>
            <a:schemeClr val="bg1"/>
          </a:solidFill>
          <a:ln w="9525">
            <a:noFill/>
            <a:miter lim="800000"/>
            <a:headEnd/>
            <a:tailEnd/>
          </a:ln>
        </p:spPr>
        <p:txBody>
          <a:bodyPr>
            <a:spAutoFit/>
          </a:bodyPr>
          <a:lstStyle/>
          <a:p>
            <a:pPr eaLnBrk="0" hangingPunct="0">
              <a:spcBef>
                <a:spcPct val="50000"/>
              </a:spcBef>
            </a:pPr>
            <a:r>
              <a:rPr lang="hu-HU" sz="2000" b="1">
                <a:solidFill>
                  <a:srgbClr val="000000"/>
                </a:solidFill>
                <a:latin typeface="Times New Roman" pitchFamily="18" charset="0"/>
              </a:rPr>
              <a:t>MHC I</a:t>
            </a:r>
            <a:endParaRPr lang="hu-HU" sz="2400">
              <a:solidFill>
                <a:srgbClr val="000000"/>
              </a:solidFill>
              <a:latin typeface="Times New Roman" pitchFamily="18" charset="0"/>
            </a:endParaRPr>
          </a:p>
        </p:txBody>
      </p:sp>
      <p:sp>
        <p:nvSpPr>
          <p:cNvPr id="41989" name="Text Box 6"/>
          <p:cNvSpPr txBox="1">
            <a:spLocks noChangeArrowheads="1"/>
          </p:cNvSpPr>
          <p:nvPr/>
        </p:nvSpPr>
        <p:spPr bwMode="auto">
          <a:xfrm>
            <a:off x="5638800" y="533400"/>
            <a:ext cx="1219200" cy="396875"/>
          </a:xfrm>
          <a:prstGeom prst="rect">
            <a:avLst/>
          </a:prstGeom>
          <a:solidFill>
            <a:schemeClr val="bg1"/>
          </a:solidFill>
          <a:ln w="9525">
            <a:noFill/>
            <a:miter lim="800000"/>
            <a:headEnd/>
            <a:tailEnd/>
          </a:ln>
        </p:spPr>
        <p:txBody>
          <a:bodyPr>
            <a:spAutoFit/>
          </a:bodyPr>
          <a:lstStyle/>
          <a:p>
            <a:pPr eaLnBrk="0" hangingPunct="0">
              <a:spcBef>
                <a:spcPct val="50000"/>
              </a:spcBef>
            </a:pPr>
            <a:r>
              <a:rPr lang="hu-HU" sz="2000" b="1">
                <a:solidFill>
                  <a:srgbClr val="000000"/>
                </a:solidFill>
                <a:latin typeface="Times New Roman" pitchFamily="18" charset="0"/>
              </a:rPr>
              <a:t>MHC II</a:t>
            </a:r>
          </a:p>
        </p:txBody>
      </p:sp>
      <p:sp>
        <p:nvSpPr>
          <p:cNvPr id="41990" name="Text Box 7"/>
          <p:cNvSpPr txBox="1">
            <a:spLocks noChangeArrowheads="1"/>
          </p:cNvSpPr>
          <p:nvPr/>
        </p:nvSpPr>
        <p:spPr bwMode="auto">
          <a:xfrm>
            <a:off x="1752600" y="5486400"/>
            <a:ext cx="1905000" cy="701675"/>
          </a:xfrm>
          <a:prstGeom prst="rect">
            <a:avLst/>
          </a:prstGeom>
          <a:solidFill>
            <a:srgbClr val="B2B2B2"/>
          </a:solidFill>
          <a:ln w="9525">
            <a:noFill/>
            <a:miter lim="800000"/>
            <a:headEnd/>
            <a:tailEnd/>
          </a:ln>
        </p:spPr>
        <p:txBody>
          <a:bodyPr>
            <a:spAutoFit/>
          </a:bodyPr>
          <a:lstStyle/>
          <a:p>
            <a:pPr algn="ctr" eaLnBrk="0" hangingPunct="0">
              <a:spcBef>
                <a:spcPct val="50000"/>
              </a:spcBef>
            </a:pPr>
            <a:r>
              <a:rPr lang="hu-HU" sz="2000" b="1">
                <a:solidFill>
                  <a:srgbClr val="000000"/>
                </a:solidFill>
                <a:latin typeface="Times New Roman" pitchFamily="18" charset="0"/>
              </a:rPr>
              <a:t>citoplazmatikus farok</a:t>
            </a:r>
            <a:endParaRPr lang="hu-HU" sz="2000">
              <a:solidFill>
                <a:srgbClr val="000000"/>
              </a:solidFill>
              <a:latin typeface="Times New Roman" pitchFamily="18" charset="0"/>
            </a:endParaRPr>
          </a:p>
        </p:txBody>
      </p:sp>
      <p:sp>
        <p:nvSpPr>
          <p:cNvPr id="41991" name="Text Box 8"/>
          <p:cNvSpPr txBox="1">
            <a:spLocks noChangeArrowheads="1"/>
          </p:cNvSpPr>
          <p:nvPr/>
        </p:nvSpPr>
        <p:spPr bwMode="auto">
          <a:xfrm>
            <a:off x="5029200" y="5486400"/>
            <a:ext cx="1905000" cy="701675"/>
          </a:xfrm>
          <a:prstGeom prst="rect">
            <a:avLst/>
          </a:prstGeom>
          <a:solidFill>
            <a:srgbClr val="B2B2B2"/>
          </a:solidFill>
          <a:ln w="9525">
            <a:noFill/>
            <a:miter lim="800000"/>
            <a:headEnd/>
            <a:tailEnd/>
          </a:ln>
        </p:spPr>
        <p:txBody>
          <a:bodyPr>
            <a:spAutoFit/>
          </a:bodyPr>
          <a:lstStyle/>
          <a:p>
            <a:pPr algn="ctr" eaLnBrk="0" hangingPunct="0">
              <a:spcBef>
                <a:spcPct val="50000"/>
              </a:spcBef>
            </a:pPr>
            <a:r>
              <a:rPr lang="hu-HU" sz="2000" b="1">
                <a:solidFill>
                  <a:srgbClr val="000000"/>
                </a:solidFill>
                <a:latin typeface="Times New Roman" pitchFamily="18" charset="0"/>
              </a:rPr>
              <a:t>citoplazmatikus farok</a:t>
            </a:r>
            <a:endParaRPr lang="hu-HU" sz="2000">
              <a:solidFill>
                <a:srgbClr val="000000"/>
              </a:solidFill>
              <a:latin typeface="Times New Roman" pitchFamily="18" charset="0"/>
            </a:endParaRPr>
          </a:p>
        </p:txBody>
      </p:sp>
      <p:sp>
        <p:nvSpPr>
          <p:cNvPr id="8" name="Szövegdoboz 7"/>
          <p:cNvSpPr txBox="1"/>
          <p:nvPr/>
        </p:nvSpPr>
        <p:spPr>
          <a:xfrm>
            <a:off x="2057400" y="6488668"/>
            <a:ext cx="7173759" cy="369332"/>
          </a:xfrm>
          <a:prstGeom prst="rect">
            <a:avLst/>
          </a:prstGeom>
          <a:noFill/>
        </p:spPr>
        <p:txBody>
          <a:bodyPr wrap="none" rtlCol="0">
            <a:spAutoFit/>
          </a:bodyPr>
          <a:lstStyle/>
          <a:p>
            <a:r>
              <a:rPr lang="hu-HU" b="1" dirty="0" smtClean="0"/>
              <a:t>Minden sejten                            Egyes sejteken (</a:t>
            </a:r>
            <a:r>
              <a:rPr lang="hu-HU" b="1" dirty="0" err="1" smtClean="0"/>
              <a:t>mfag</a:t>
            </a:r>
            <a:r>
              <a:rPr lang="hu-HU" b="1" dirty="0" smtClean="0"/>
              <a:t>, DC, </a:t>
            </a:r>
            <a:r>
              <a:rPr lang="hu-HU" b="1" smtClean="0"/>
              <a:t>B sejt)</a:t>
            </a:r>
            <a:endParaRPr lang="hu-HU" b="1" dirty="0"/>
          </a:p>
        </p:txBody>
      </p:sp>
      <p:sp>
        <p:nvSpPr>
          <p:cNvPr id="9" name="Szövegdoboz 8"/>
          <p:cNvSpPr txBox="1"/>
          <p:nvPr/>
        </p:nvSpPr>
        <p:spPr>
          <a:xfrm>
            <a:off x="1752600" y="1066800"/>
            <a:ext cx="1172116" cy="369332"/>
          </a:xfrm>
          <a:prstGeom prst="rect">
            <a:avLst/>
          </a:prstGeom>
          <a:solidFill>
            <a:srgbClr val="FFFF00"/>
          </a:solidFill>
        </p:spPr>
        <p:txBody>
          <a:bodyPr wrap="none" rtlCol="0">
            <a:spAutoFit/>
          </a:bodyPr>
          <a:lstStyle/>
          <a:p>
            <a:r>
              <a:rPr lang="hu-HU" b="1" dirty="0">
                <a:solidFill>
                  <a:schemeClr val="accent6">
                    <a:lumMod val="75000"/>
                  </a:schemeClr>
                </a:solidFill>
              </a:rPr>
              <a:t>z</a:t>
            </a:r>
            <a:r>
              <a:rPr lang="hu-HU" b="1" dirty="0" smtClean="0">
                <a:solidFill>
                  <a:schemeClr val="accent6">
                    <a:lumMod val="75000"/>
                  </a:schemeClr>
                </a:solidFill>
              </a:rPr>
              <a:t>árt zseb</a:t>
            </a:r>
            <a:endParaRPr lang="hu-HU" b="1" dirty="0">
              <a:solidFill>
                <a:schemeClr val="accent6">
                  <a:lumMod val="75000"/>
                </a:schemeClr>
              </a:solidFill>
            </a:endParaRPr>
          </a:p>
        </p:txBody>
      </p:sp>
      <p:sp>
        <p:nvSpPr>
          <p:cNvPr id="10" name="Szövegdoboz 9"/>
          <p:cNvSpPr txBox="1"/>
          <p:nvPr/>
        </p:nvSpPr>
        <p:spPr>
          <a:xfrm>
            <a:off x="6019800" y="1143000"/>
            <a:ext cx="1467068" cy="369332"/>
          </a:xfrm>
          <a:prstGeom prst="rect">
            <a:avLst/>
          </a:prstGeom>
          <a:solidFill>
            <a:srgbClr val="FFFF00"/>
          </a:solidFill>
        </p:spPr>
        <p:txBody>
          <a:bodyPr wrap="none" rtlCol="0">
            <a:spAutoFit/>
          </a:bodyPr>
          <a:lstStyle/>
          <a:p>
            <a:r>
              <a:rPr lang="hu-HU" b="1" dirty="0" smtClean="0">
                <a:solidFill>
                  <a:schemeClr val="accent6">
                    <a:lumMod val="75000"/>
                  </a:schemeClr>
                </a:solidFill>
              </a:rPr>
              <a:t>nyitott zseb</a:t>
            </a:r>
            <a:endParaRPr lang="hu-HU" b="1" dirty="0">
              <a:solidFill>
                <a:schemeClr val="accent6">
                  <a:lumMod val="7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143000" y="228600"/>
            <a:ext cx="6648450" cy="6370638"/>
          </a:xfrm>
          <a:prstGeom prst="rect">
            <a:avLst/>
          </a:prstGeom>
          <a:solidFill>
            <a:srgbClr val="000066"/>
          </a:solidFill>
          <a:ln w="9525">
            <a:noFill/>
            <a:miter lim="800000"/>
            <a:headEnd/>
            <a:tailEnd/>
          </a:ln>
        </p:spPr>
        <p:txBody>
          <a:bodyPr wrap="none">
            <a:spAutoFit/>
          </a:bodyPr>
          <a:lstStyle/>
          <a:p>
            <a:r>
              <a:rPr lang="en-US" sz="2400">
                <a:solidFill>
                  <a:srgbClr val="FFFF00"/>
                </a:solidFill>
                <a:latin typeface="Times New Roman" pitchFamily="18" charset="0"/>
              </a:rPr>
              <a:t>Sz</a:t>
            </a:r>
            <a:r>
              <a:rPr lang="hu-HU" sz="2400">
                <a:solidFill>
                  <a:srgbClr val="FFFF00"/>
                </a:solidFill>
                <a:latin typeface="Times New Roman" pitchFamily="18" charset="0"/>
              </a:rPr>
              <a:t>övet			MHCI		MHCII</a:t>
            </a:r>
          </a:p>
          <a:p>
            <a:endParaRPr lang="en-US" sz="2400" b="1">
              <a:solidFill>
                <a:srgbClr val="FFFF00"/>
              </a:solidFill>
              <a:latin typeface="Times New Roman" pitchFamily="18" charset="0"/>
            </a:endParaRPr>
          </a:p>
          <a:p>
            <a:r>
              <a:rPr lang="hu-HU" sz="2400" b="1">
                <a:solidFill>
                  <a:srgbClr val="FFFF00"/>
                </a:solidFill>
                <a:latin typeface="Times New Roman" pitchFamily="18" charset="0"/>
              </a:rPr>
              <a:t>Lymphoid</a:t>
            </a:r>
            <a:r>
              <a:rPr lang="hu-HU" sz="2400">
                <a:solidFill>
                  <a:srgbClr val="FFFF00"/>
                </a:solidFill>
                <a:latin typeface="Times New Roman" pitchFamily="18" charset="0"/>
              </a:rPr>
              <a:t>	</a:t>
            </a:r>
          </a:p>
          <a:p>
            <a:r>
              <a:rPr lang="hu-HU" sz="2400">
                <a:solidFill>
                  <a:srgbClr val="FFFF00"/>
                </a:solidFill>
                <a:latin typeface="Times New Roman" pitchFamily="18" charset="0"/>
              </a:rPr>
              <a:t>T sejt			</a:t>
            </a:r>
            <a:r>
              <a:rPr lang="en-US" sz="2400">
                <a:solidFill>
                  <a:srgbClr val="FFFF00"/>
                </a:solidFill>
                <a:latin typeface="Times New Roman" pitchFamily="18" charset="0"/>
              </a:rPr>
              <a:t>+++</a:t>
            </a:r>
            <a:r>
              <a:rPr lang="hu-HU" sz="2400">
                <a:solidFill>
                  <a:srgbClr val="FFFF00"/>
                </a:solidFill>
                <a:latin typeface="Times New Roman" pitchFamily="18" charset="0"/>
              </a:rPr>
              <a:t>+</a:t>
            </a:r>
            <a:r>
              <a:rPr lang="en-US" sz="2400">
                <a:solidFill>
                  <a:srgbClr val="FFFF00"/>
                </a:solidFill>
                <a:latin typeface="Times New Roman" pitchFamily="18" charset="0"/>
              </a:rPr>
              <a:t>		    +</a:t>
            </a:r>
          </a:p>
          <a:p>
            <a:r>
              <a:rPr lang="en-US" sz="2400">
                <a:solidFill>
                  <a:srgbClr val="FFFF00"/>
                </a:solidFill>
                <a:latin typeface="Times New Roman" pitchFamily="18" charset="0"/>
              </a:rPr>
              <a:t>B sejt			+++</a:t>
            </a:r>
            <a:r>
              <a:rPr lang="hu-HU" sz="2400">
                <a:solidFill>
                  <a:srgbClr val="FFFF00"/>
                </a:solidFill>
                <a:latin typeface="Times New Roman" pitchFamily="18" charset="0"/>
              </a:rPr>
              <a:t>+</a:t>
            </a:r>
            <a:r>
              <a:rPr lang="en-US" sz="2400">
                <a:solidFill>
                  <a:srgbClr val="FFFF00"/>
                </a:solidFill>
                <a:latin typeface="Times New Roman" pitchFamily="18" charset="0"/>
              </a:rPr>
              <a:t>		  +++</a:t>
            </a:r>
          </a:p>
          <a:p>
            <a:r>
              <a:rPr lang="en-US" sz="2400">
                <a:solidFill>
                  <a:srgbClr val="FFFF00"/>
                </a:solidFill>
                <a:latin typeface="Times New Roman" pitchFamily="18" charset="0"/>
              </a:rPr>
              <a:t>Macrophag		+++		   ++ (ind)</a:t>
            </a:r>
          </a:p>
          <a:p>
            <a:r>
              <a:rPr lang="en-US" sz="2400">
                <a:solidFill>
                  <a:srgbClr val="FFFF00"/>
                </a:solidFill>
                <a:latin typeface="Times New Roman" pitchFamily="18" charset="0"/>
              </a:rPr>
              <a:t>Dendritikus sejt	+++		  +++</a:t>
            </a:r>
          </a:p>
          <a:p>
            <a:r>
              <a:rPr lang="en-US" sz="2400">
                <a:solidFill>
                  <a:srgbClr val="FFFF00"/>
                </a:solidFill>
                <a:latin typeface="Times New Roman" pitchFamily="18" charset="0"/>
              </a:rPr>
              <a:t>thymus epithel		   +		  +++</a:t>
            </a:r>
          </a:p>
          <a:p>
            <a:endParaRPr lang="en-US" sz="2400">
              <a:solidFill>
                <a:srgbClr val="FFFF00"/>
              </a:solidFill>
              <a:latin typeface="Times New Roman" pitchFamily="18" charset="0"/>
            </a:endParaRPr>
          </a:p>
          <a:p>
            <a:r>
              <a:rPr lang="hu-HU" sz="2400" b="1">
                <a:solidFill>
                  <a:srgbClr val="FFFF00"/>
                </a:solidFill>
                <a:latin typeface="Times New Roman" pitchFamily="18" charset="0"/>
              </a:rPr>
              <a:t>Más magvas sejt</a:t>
            </a:r>
          </a:p>
          <a:p>
            <a:r>
              <a:rPr lang="en-US" sz="2400">
                <a:solidFill>
                  <a:srgbClr val="FFFF00"/>
                </a:solidFill>
                <a:latin typeface="Times New Roman" pitchFamily="18" charset="0"/>
              </a:rPr>
              <a:t>n</a:t>
            </a:r>
            <a:r>
              <a:rPr lang="hu-HU" sz="2400">
                <a:solidFill>
                  <a:srgbClr val="FFFF00"/>
                </a:solidFill>
                <a:latin typeface="Times New Roman" pitchFamily="18" charset="0"/>
              </a:rPr>
              <a:t>eutrophil		</a:t>
            </a:r>
            <a:r>
              <a:rPr lang="en-US" sz="2400">
                <a:solidFill>
                  <a:srgbClr val="FFFF00"/>
                </a:solidFill>
                <a:latin typeface="Times New Roman" pitchFamily="18" charset="0"/>
              </a:rPr>
              <a:t>+++                      -</a:t>
            </a:r>
          </a:p>
          <a:p>
            <a:r>
              <a:rPr lang="en-US" sz="2400">
                <a:solidFill>
                  <a:srgbClr val="FFFF00"/>
                </a:solidFill>
                <a:latin typeface="Times New Roman" pitchFamily="18" charset="0"/>
              </a:rPr>
              <a:t>hepatocyta                     +		     -		</a:t>
            </a:r>
          </a:p>
          <a:p>
            <a:r>
              <a:rPr lang="en-US" sz="2400">
                <a:solidFill>
                  <a:srgbClr val="FFFF00"/>
                </a:solidFill>
                <a:latin typeface="Times New Roman" pitchFamily="18" charset="0"/>
              </a:rPr>
              <a:t>vese			  +		     -</a:t>
            </a:r>
          </a:p>
          <a:p>
            <a:r>
              <a:rPr lang="en-US" sz="2400">
                <a:solidFill>
                  <a:srgbClr val="FFFF00"/>
                </a:solidFill>
                <a:latin typeface="Times New Roman" pitchFamily="18" charset="0"/>
              </a:rPr>
              <a:t>agy	</a:t>
            </a:r>
            <a:r>
              <a:rPr lang="hu-HU" sz="2400">
                <a:solidFill>
                  <a:srgbClr val="FFFF00"/>
                </a:solidFill>
                <a:latin typeface="Times New Roman" pitchFamily="18" charset="0"/>
              </a:rPr>
              <a:t>		  +</a:t>
            </a:r>
            <a:endParaRPr lang="en-US" sz="2400">
              <a:solidFill>
                <a:srgbClr val="FFFF00"/>
              </a:solidFill>
              <a:latin typeface="Times New Roman" pitchFamily="18" charset="0"/>
            </a:endParaRPr>
          </a:p>
          <a:p>
            <a:endParaRPr lang="en-US" sz="2400">
              <a:solidFill>
                <a:srgbClr val="FFFF00"/>
              </a:solidFill>
              <a:latin typeface="Times New Roman" pitchFamily="18" charset="0"/>
            </a:endParaRPr>
          </a:p>
          <a:p>
            <a:r>
              <a:rPr lang="en-US" sz="2400" b="1">
                <a:solidFill>
                  <a:srgbClr val="FFFF00"/>
                </a:solidFill>
                <a:latin typeface="Times New Roman" pitchFamily="18" charset="0"/>
              </a:rPr>
              <a:t>Nem magvas sejt</a:t>
            </a:r>
          </a:p>
          <a:p>
            <a:r>
              <a:rPr lang="en-US" sz="2400">
                <a:solidFill>
                  <a:srgbClr val="FFFF00"/>
                </a:solidFill>
                <a:latin typeface="Times New Roman" pitchFamily="18" charset="0"/>
              </a:rPr>
              <a:t>v</a:t>
            </a:r>
            <a:r>
              <a:rPr lang="hu-HU" sz="2400">
                <a:solidFill>
                  <a:srgbClr val="FFFF00"/>
                </a:solidFill>
                <a:latin typeface="Times New Roman" pitchFamily="18" charset="0"/>
              </a:rPr>
              <a:t>örösvértest                  </a:t>
            </a:r>
            <a:r>
              <a:rPr lang="en-US" sz="2400">
                <a:solidFill>
                  <a:srgbClr val="FFFF00"/>
                </a:solidFill>
                <a:latin typeface="Times New Roman" pitchFamily="18" charset="0"/>
              </a:rPr>
              <a:t>-                         -</a:t>
            </a:r>
            <a:r>
              <a:rPr lang="hu-HU" sz="2400">
                <a:solidFill>
                  <a:srgbClr val="FFFF00"/>
                </a:solidFill>
                <a:latin typeface="Times New Roman" pitchFamily="18" charset="0"/>
              </a:rPr>
              <a:t>	</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371600" y="914400"/>
            <a:ext cx="6781800" cy="4647426"/>
          </a:xfrm>
          <a:prstGeom prst="rect">
            <a:avLst/>
          </a:prstGeom>
          <a:noFill/>
          <a:ln w="9525">
            <a:noFill/>
            <a:miter lim="800000"/>
            <a:headEnd/>
            <a:tailEnd/>
          </a:ln>
        </p:spPr>
        <p:txBody>
          <a:bodyPr>
            <a:spAutoFit/>
          </a:bodyPr>
          <a:lstStyle/>
          <a:p>
            <a:pPr algn="ctr" eaLnBrk="0" hangingPunct="0">
              <a:spcBef>
                <a:spcPct val="50000"/>
              </a:spcBef>
            </a:pPr>
            <a:r>
              <a:rPr lang="en-US" sz="3200" b="1" dirty="0">
                <a:solidFill>
                  <a:srgbClr val="003399"/>
                </a:solidFill>
                <a:latin typeface="Times New Roman" pitchFamily="18" charset="0"/>
              </a:rPr>
              <a:t>MHC</a:t>
            </a:r>
          </a:p>
          <a:p>
            <a:pPr algn="ctr" eaLnBrk="0" hangingPunct="0">
              <a:spcBef>
                <a:spcPct val="50000"/>
              </a:spcBef>
            </a:pPr>
            <a:endParaRPr lang="en-US" sz="2400" b="1" dirty="0">
              <a:solidFill>
                <a:srgbClr val="003399"/>
              </a:solidFill>
              <a:latin typeface="Times New Roman" pitchFamily="18" charset="0"/>
            </a:endParaRPr>
          </a:p>
          <a:p>
            <a:pPr algn="ctr" eaLnBrk="0" hangingPunct="0">
              <a:spcBef>
                <a:spcPct val="50000"/>
              </a:spcBef>
            </a:pPr>
            <a:endParaRPr lang="en-US" sz="2400" b="1" dirty="0">
              <a:solidFill>
                <a:srgbClr val="FFFFFF"/>
              </a:solidFill>
              <a:latin typeface="Times New Roman" pitchFamily="18" charset="0"/>
            </a:endParaRPr>
          </a:p>
          <a:p>
            <a:pPr marL="514350" indent="-514350" eaLnBrk="0" hangingPunct="0">
              <a:spcBef>
                <a:spcPct val="50000"/>
              </a:spcBef>
              <a:buAutoNum type="arabicPeriod"/>
            </a:pPr>
            <a:r>
              <a:rPr lang="en-US" sz="3200" b="1" dirty="0" err="1" smtClean="0">
                <a:solidFill>
                  <a:srgbClr val="000000"/>
                </a:solidFill>
                <a:latin typeface="Times New Roman" pitchFamily="18" charset="0"/>
              </a:rPr>
              <a:t>Polimorf</a:t>
            </a:r>
            <a:r>
              <a:rPr lang="en-US" sz="3200" b="1" dirty="0" smtClean="0">
                <a:solidFill>
                  <a:srgbClr val="000000"/>
                </a:solidFill>
                <a:latin typeface="Times New Roman" pitchFamily="18" charset="0"/>
              </a:rPr>
              <a:t> </a:t>
            </a:r>
            <a:r>
              <a:rPr lang="en-US" sz="3200" b="1" dirty="0">
                <a:solidFill>
                  <a:srgbClr val="000000"/>
                </a:solidFill>
                <a:latin typeface="Times New Roman" pitchFamily="18" charset="0"/>
              </a:rPr>
              <a:t>( </a:t>
            </a:r>
            <a:r>
              <a:rPr lang="en-US" sz="3200" b="1" dirty="0" err="1">
                <a:solidFill>
                  <a:srgbClr val="000000"/>
                </a:solidFill>
                <a:latin typeface="Times New Roman" pitchFamily="18" charset="0"/>
              </a:rPr>
              <a:t>populációs</a:t>
            </a:r>
            <a:r>
              <a:rPr lang="en-US" sz="3200" b="1" dirty="0">
                <a:solidFill>
                  <a:srgbClr val="000000"/>
                </a:solidFill>
                <a:latin typeface="Times New Roman" pitchFamily="18" charset="0"/>
              </a:rPr>
              <a:t> </a:t>
            </a:r>
            <a:r>
              <a:rPr lang="en-US" sz="3200" b="1" dirty="0" err="1">
                <a:solidFill>
                  <a:srgbClr val="000000"/>
                </a:solidFill>
                <a:latin typeface="Times New Roman" pitchFamily="18" charset="0"/>
              </a:rPr>
              <a:t>szinten</a:t>
            </a:r>
            <a:r>
              <a:rPr lang="en-US" sz="3200" b="1" dirty="0">
                <a:solidFill>
                  <a:srgbClr val="000000"/>
                </a:solidFill>
                <a:latin typeface="Times New Roman" pitchFamily="18" charset="0"/>
              </a:rPr>
              <a:t>)</a:t>
            </a:r>
          </a:p>
          <a:p>
            <a:pPr marL="457200" indent="-457200" algn="ctr" eaLnBrk="0" hangingPunct="0">
              <a:spcBef>
                <a:spcPct val="50000"/>
              </a:spcBef>
              <a:buAutoNum type="arabicPeriod"/>
            </a:pPr>
            <a:endParaRPr lang="en-US" sz="2400" b="1" dirty="0">
              <a:solidFill>
                <a:srgbClr val="FFFFFF"/>
              </a:solidFill>
              <a:latin typeface="Times New Roman" pitchFamily="18" charset="0"/>
            </a:endParaRPr>
          </a:p>
          <a:p>
            <a:pPr algn="ctr" eaLnBrk="0" hangingPunct="0">
              <a:spcBef>
                <a:spcPct val="50000"/>
              </a:spcBef>
            </a:pPr>
            <a:endParaRPr lang="en-US" sz="2400" b="1" dirty="0">
              <a:solidFill>
                <a:srgbClr val="FFFFFF"/>
              </a:solidFill>
              <a:latin typeface="Times New Roman" pitchFamily="18" charset="0"/>
            </a:endParaRPr>
          </a:p>
          <a:p>
            <a:pPr algn="ctr" eaLnBrk="0" hangingPunct="0">
              <a:spcBef>
                <a:spcPct val="50000"/>
              </a:spcBef>
            </a:pPr>
            <a:endParaRPr lang="en-US" sz="2400" b="1" dirty="0">
              <a:solidFill>
                <a:srgbClr val="FFFFFF"/>
              </a:solidFill>
              <a:latin typeface="Times New Roman" pitchFamily="18" charset="0"/>
            </a:endParaRPr>
          </a:p>
          <a:p>
            <a:pPr algn="ctr" eaLnBrk="0" hangingPunct="0">
              <a:spcBef>
                <a:spcPct val="50000"/>
              </a:spcBef>
            </a:pPr>
            <a:endParaRPr lang="en-US" sz="2400" dirty="0">
              <a:solidFill>
                <a:srgbClr val="FFFFFF"/>
              </a:solidFill>
              <a:latin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1es2"/>
          <p:cNvPicPr>
            <a:picLocks noChangeAspect="1" noChangeArrowheads="1"/>
          </p:cNvPicPr>
          <p:nvPr/>
        </p:nvPicPr>
        <p:blipFill>
          <a:blip r:embed="rId3" cstate="print"/>
          <a:srcRect/>
          <a:stretch>
            <a:fillRect/>
          </a:stretch>
        </p:blipFill>
        <p:spPr bwMode="auto">
          <a:xfrm>
            <a:off x="1228725" y="0"/>
            <a:ext cx="6686550" cy="6858000"/>
          </a:xfrm>
          <a:prstGeom prst="rect">
            <a:avLst/>
          </a:prstGeom>
          <a:noFill/>
          <a:ln w="9525">
            <a:noFill/>
            <a:miter lim="800000"/>
            <a:headEnd/>
            <a:tailEnd/>
          </a:ln>
        </p:spPr>
      </p:pic>
      <p:sp>
        <p:nvSpPr>
          <p:cNvPr id="41987" name="Rectangle 3"/>
          <p:cNvSpPr>
            <a:spLocks noChangeArrowheads="1"/>
          </p:cNvSpPr>
          <p:nvPr/>
        </p:nvSpPr>
        <p:spPr bwMode="auto">
          <a:xfrm>
            <a:off x="3505200" y="838200"/>
            <a:ext cx="1905000" cy="609600"/>
          </a:xfrm>
          <a:prstGeom prst="rect">
            <a:avLst/>
          </a:prstGeom>
          <a:solidFill>
            <a:schemeClr val="bg1"/>
          </a:solidFill>
          <a:ln w="9525">
            <a:solidFill>
              <a:schemeClr val="bg1"/>
            </a:solidFill>
            <a:miter lim="800000"/>
            <a:headEnd/>
            <a:tailEnd/>
          </a:ln>
        </p:spPr>
        <p:txBody>
          <a:bodyPr wrap="none" anchor="ctr"/>
          <a:lstStyle/>
          <a:p>
            <a:endParaRPr lang="hu-HU">
              <a:solidFill>
                <a:srgbClr val="000000"/>
              </a:solidFill>
            </a:endParaRPr>
          </a:p>
        </p:txBody>
      </p:sp>
      <p:sp>
        <p:nvSpPr>
          <p:cNvPr id="41988" name="Text Box 5"/>
          <p:cNvSpPr txBox="1">
            <a:spLocks noChangeArrowheads="1"/>
          </p:cNvSpPr>
          <p:nvPr/>
        </p:nvSpPr>
        <p:spPr bwMode="auto">
          <a:xfrm>
            <a:off x="2743200" y="457200"/>
            <a:ext cx="990600" cy="396875"/>
          </a:xfrm>
          <a:prstGeom prst="rect">
            <a:avLst/>
          </a:prstGeom>
          <a:solidFill>
            <a:schemeClr val="bg1"/>
          </a:solidFill>
          <a:ln w="9525">
            <a:noFill/>
            <a:miter lim="800000"/>
            <a:headEnd/>
            <a:tailEnd/>
          </a:ln>
        </p:spPr>
        <p:txBody>
          <a:bodyPr>
            <a:spAutoFit/>
          </a:bodyPr>
          <a:lstStyle/>
          <a:p>
            <a:pPr eaLnBrk="0" hangingPunct="0">
              <a:spcBef>
                <a:spcPct val="50000"/>
              </a:spcBef>
            </a:pPr>
            <a:r>
              <a:rPr lang="hu-HU" sz="2000" b="1">
                <a:solidFill>
                  <a:srgbClr val="000000"/>
                </a:solidFill>
                <a:latin typeface="Times New Roman" pitchFamily="18" charset="0"/>
              </a:rPr>
              <a:t>MHC I</a:t>
            </a:r>
            <a:endParaRPr lang="hu-HU" sz="2400">
              <a:solidFill>
                <a:srgbClr val="000000"/>
              </a:solidFill>
              <a:latin typeface="Times New Roman" pitchFamily="18" charset="0"/>
            </a:endParaRPr>
          </a:p>
        </p:txBody>
      </p:sp>
      <p:sp>
        <p:nvSpPr>
          <p:cNvPr id="41989" name="Text Box 6"/>
          <p:cNvSpPr txBox="1">
            <a:spLocks noChangeArrowheads="1"/>
          </p:cNvSpPr>
          <p:nvPr/>
        </p:nvSpPr>
        <p:spPr bwMode="auto">
          <a:xfrm>
            <a:off x="5638800" y="533400"/>
            <a:ext cx="1219200" cy="396875"/>
          </a:xfrm>
          <a:prstGeom prst="rect">
            <a:avLst/>
          </a:prstGeom>
          <a:solidFill>
            <a:schemeClr val="bg1"/>
          </a:solidFill>
          <a:ln w="9525">
            <a:noFill/>
            <a:miter lim="800000"/>
            <a:headEnd/>
            <a:tailEnd/>
          </a:ln>
        </p:spPr>
        <p:txBody>
          <a:bodyPr>
            <a:spAutoFit/>
          </a:bodyPr>
          <a:lstStyle/>
          <a:p>
            <a:pPr eaLnBrk="0" hangingPunct="0">
              <a:spcBef>
                <a:spcPct val="50000"/>
              </a:spcBef>
            </a:pPr>
            <a:r>
              <a:rPr lang="hu-HU" sz="2000" b="1">
                <a:solidFill>
                  <a:srgbClr val="000000"/>
                </a:solidFill>
                <a:latin typeface="Times New Roman" pitchFamily="18" charset="0"/>
              </a:rPr>
              <a:t>MHC II</a:t>
            </a:r>
          </a:p>
        </p:txBody>
      </p:sp>
      <p:sp>
        <p:nvSpPr>
          <p:cNvPr id="41990" name="Text Box 7"/>
          <p:cNvSpPr txBox="1">
            <a:spLocks noChangeArrowheads="1"/>
          </p:cNvSpPr>
          <p:nvPr/>
        </p:nvSpPr>
        <p:spPr bwMode="auto">
          <a:xfrm>
            <a:off x="1752600" y="5486400"/>
            <a:ext cx="1905000" cy="701675"/>
          </a:xfrm>
          <a:prstGeom prst="rect">
            <a:avLst/>
          </a:prstGeom>
          <a:solidFill>
            <a:srgbClr val="B2B2B2"/>
          </a:solidFill>
          <a:ln w="9525">
            <a:noFill/>
            <a:miter lim="800000"/>
            <a:headEnd/>
            <a:tailEnd/>
          </a:ln>
        </p:spPr>
        <p:txBody>
          <a:bodyPr>
            <a:spAutoFit/>
          </a:bodyPr>
          <a:lstStyle/>
          <a:p>
            <a:pPr algn="ctr" eaLnBrk="0" hangingPunct="0">
              <a:spcBef>
                <a:spcPct val="50000"/>
              </a:spcBef>
            </a:pPr>
            <a:r>
              <a:rPr lang="hu-HU" sz="2000" b="1">
                <a:solidFill>
                  <a:srgbClr val="000000"/>
                </a:solidFill>
                <a:latin typeface="Times New Roman" pitchFamily="18" charset="0"/>
              </a:rPr>
              <a:t>citoplazmatikus farok</a:t>
            </a:r>
            <a:endParaRPr lang="hu-HU" sz="2000">
              <a:solidFill>
                <a:srgbClr val="000000"/>
              </a:solidFill>
              <a:latin typeface="Times New Roman" pitchFamily="18" charset="0"/>
            </a:endParaRPr>
          </a:p>
        </p:txBody>
      </p:sp>
      <p:sp>
        <p:nvSpPr>
          <p:cNvPr id="41991" name="Text Box 8"/>
          <p:cNvSpPr txBox="1">
            <a:spLocks noChangeArrowheads="1"/>
          </p:cNvSpPr>
          <p:nvPr/>
        </p:nvSpPr>
        <p:spPr bwMode="auto">
          <a:xfrm>
            <a:off x="5029200" y="5486400"/>
            <a:ext cx="1905000" cy="701675"/>
          </a:xfrm>
          <a:prstGeom prst="rect">
            <a:avLst/>
          </a:prstGeom>
          <a:solidFill>
            <a:srgbClr val="B2B2B2"/>
          </a:solidFill>
          <a:ln w="9525">
            <a:noFill/>
            <a:miter lim="800000"/>
            <a:headEnd/>
            <a:tailEnd/>
          </a:ln>
        </p:spPr>
        <p:txBody>
          <a:bodyPr>
            <a:spAutoFit/>
          </a:bodyPr>
          <a:lstStyle/>
          <a:p>
            <a:pPr algn="ctr" eaLnBrk="0" hangingPunct="0">
              <a:spcBef>
                <a:spcPct val="50000"/>
              </a:spcBef>
            </a:pPr>
            <a:r>
              <a:rPr lang="hu-HU" sz="2000" b="1">
                <a:solidFill>
                  <a:srgbClr val="000000"/>
                </a:solidFill>
                <a:latin typeface="Times New Roman" pitchFamily="18" charset="0"/>
              </a:rPr>
              <a:t>citoplazmatikus farok</a:t>
            </a:r>
            <a:endParaRPr lang="hu-HU" sz="2000">
              <a:solidFill>
                <a:srgbClr val="000000"/>
              </a:solidFill>
              <a:latin typeface="Times New Roman" pitchFamily="18" charset="0"/>
            </a:endParaRPr>
          </a:p>
        </p:txBody>
      </p:sp>
      <p:sp>
        <p:nvSpPr>
          <p:cNvPr id="8" name="Szövegdoboz 7"/>
          <p:cNvSpPr txBox="1"/>
          <p:nvPr/>
        </p:nvSpPr>
        <p:spPr>
          <a:xfrm>
            <a:off x="2057400" y="6488668"/>
            <a:ext cx="5186035" cy="369332"/>
          </a:xfrm>
          <a:prstGeom prst="rect">
            <a:avLst/>
          </a:prstGeom>
          <a:noFill/>
        </p:spPr>
        <p:txBody>
          <a:bodyPr wrap="none" rtlCol="0">
            <a:spAutoFit/>
          </a:bodyPr>
          <a:lstStyle/>
          <a:p>
            <a:r>
              <a:rPr lang="hu-HU" b="1" dirty="0" smtClean="0"/>
              <a:t>Minden sejten                            Egyes sejteken</a:t>
            </a:r>
            <a:endParaRPr lang="hu-HU" b="1" dirty="0"/>
          </a:p>
        </p:txBody>
      </p:sp>
      <p:sp>
        <p:nvSpPr>
          <p:cNvPr id="15" name="Lekerekített téglalap 14"/>
          <p:cNvSpPr/>
          <p:nvPr/>
        </p:nvSpPr>
        <p:spPr>
          <a:xfrm>
            <a:off x="2590800" y="1828800"/>
            <a:ext cx="685800" cy="22860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Lekerekített téglalap 15"/>
          <p:cNvSpPr/>
          <p:nvPr/>
        </p:nvSpPr>
        <p:spPr>
          <a:xfrm>
            <a:off x="5410200" y="1828800"/>
            <a:ext cx="914400" cy="22860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cstate="print"/>
          <a:srcRect/>
          <a:stretch>
            <a:fillRect/>
          </a:stretch>
        </p:blipFill>
        <p:spPr bwMode="auto">
          <a:xfrm>
            <a:off x="0" y="0"/>
            <a:ext cx="9145588" cy="6858000"/>
          </a:xfrm>
          <a:prstGeom prst="rect">
            <a:avLst/>
          </a:prstGeom>
          <a:noFill/>
          <a:ln w="9525">
            <a:noFill/>
            <a:miter lim="800000"/>
            <a:headEnd/>
            <a:tailEnd/>
          </a:ln>
        </p:spPr>
      </p:pic>
      <p:sp>
        <p:nvSpPr>
          <p:cNvPr id="45059" name="Text Box 3"/>
          <p:cNvSpPr txBox="1">
            <a:spLocks noChangeArrowheads="1"/>
          </p:cNvSpPr>
          <p:nvPr/>
        </p:nvSpPr>
        <p:spPr bwMode="auto">
          <a:xfrm>
            <a:off x="6107113" y="3843338"/>
            <a:ext cx="168275" cy="531812"/>
          </a:xfrm>
          <a:prstGeom prst="rect">
            <a:avLst/>
          </a:prstGeom>
          <a:noFill/>
          <a:ln w="9525">
            <a:noFill/>
            <a:miter lim="800000"/>
            <a:headEnd/>
            <a:tailEnd/>
          </a:ln>
        </p:spPr>
        <p:txBody>
          <a:bodyPr wrap="none">
            <a:spAutoFit/>
          </a:bodyPr>
          <a:lstStyle/>
          <a:p>
            <a:pPr eaLnBrk="0" hangingPunct="0"/>
            <a:endParaRPr lang="en-GB" sz="2800" b="1">
              <a:solidFill>
                <a:srgbClr val="000000"/>
              </a:solidFill>
              <a:latin typeface="Times New Roman" pitchFamily="18" charset="0"/>
            </a:endParaRPr>
          </a:p>
        </p:txBody>
      </p:sp>
      <p:sp>
        <p:nvSpPr>
          <p:cNvPr id="45060" name="Text Box 4"/>
          <p:cNvSpPr txBox="1">
            <a:spLocks noChangeArrowheads="1"/>
          </p:cNvSpPr>
          <p:nvPr/>
        </p:nvSpPr>
        <p:spPr bwMode="auto">
          <a:xfrm>
            <a:off x="5930900" y="2486025"/>
            <a:ext cx="168275" cy="530225"/>
          </a:xfrm>
          <a:prstGeom prst="rect">
            <a:avLst/>
          </a:prstGeom>
          <a:noFill/>
          <a:ln w="9525">
            <a:noFill/>
            <a:miter lim="800000"/>
            <a:headEnd/>
            <a:tailEnd/>
          </a:ln>
        </p:spPr>
        <p:txBody>
          <a:bodyPr wrap="none">
            <a:spAutoFit/>
          </a:bodyPr>
          <a:lstStyle/>
          <a:p>
            <a:pPr eaLnBrk="0" hangingPunct="0"/>
            <a:endParaRPr lang="en-GB" sz="2800" b="1">
              <a:solidFill>
                <a:srgbClr val="000000"/>
              </a:solidFill>
              <a:latin typeface="Times New Roman" pitchFamily="18" charset="0"/>
            </a:endParaRPr>
          </a:p>
        </p:txBody>
      </p:sp>
      <p:sp>
        <p:nvSpPr>
          <p:cNvPr id="45061" name="Text Box 5"/>
          <p:cNvSpPr txBox="1">
            <a:spLocks noChangeArrowheads="1"/>
          </p:cNvSpPr>
          <p:nvPr/>
        </p:nvSpPr>
        <p:spPr bwMode="auto">
          <a:xfrm>
            <a:off x="5181600" y="3505200"/>
            <a:ext cx="3816350" cy="366713"/>
          </a:xfrm>
          <a:prstGeom prst="rect">
            <a:avLst/>
          </a:prstGeom>
          <a:noFill/>
          <a:ln w="9525">
            <a:noFill/>
            <a:miter lim="800000"/>
            <a:headEnd/>
            <a:tailEnd/>
          </a:ln>
        </p:spPr>
        <p:txBody>
          <a:bodyPr wrap="none">
            <a:spAutoFit/>
          </a:bodyPr>
          <a:lstStyle/>
          <a:p>
            <a:pPr eaLnBrk="0" hangingPunct="0"/>
            <a:r>
              <a:rPr lang="en-GB" b="1">
                <a:solidFill>
                  <a:srgbClr val="000000"/>
                </a:solidFill>
                <a:latin typeface="Times New Roman" pitchFamily="18" charset="0"/>
              </a:rPr>
              <a:t>The genome’s investment in defence?</a:t>
            </a:r>
          </a:p>
        </p:txBody>
      </p:sp>
      <p:sp>
        <p:nvSpPr>
          <p:cNvPr id="45062" name="Text Box 6"/>
          <p:cNvSpPr txBox="1">
            <a:spLocks noChangeArrowheads="1"/>
          </p:cNvSpPr>
          <p:nvPr/>
        </p:nvSpPr>
        <p:spPr bwMode="auto">
          <a:xfrm>
            <a:off x="6140450" y="3957638"/>
            <a:ext cx="812800" cy="1190625"/>
          </a:xfrm>
          <a:prstGeom prst="rect">
            <a:avLst/>
          </a:prstGeom>
          <a:noFill/>
          <a:ln w="9525">
            <a:noFill/>
            <a:miter lim="800000"/>
            <a:headEnd/>
            <a:tailEnd/>
          </a:ln>
        </p:spPr>
        <p:txBody>
          <a:bodyPr wrap="none">
            <a:spAutoFit/>
          </a:bodyPr>
          <a:lstStyle/>
          <a:p>
            <a:pPr eaLnBrk="0" hangingPunct="0"/>
            <a:r>
              <a:rPr lang="en-GB" b="1">
                <a:solidFill>
                  <a:srgbClr val="000000"/>
                </a:solidFill>
                <a:latin typeface="Times New Roman" pitchFamily="18" charset="0"/>
              </a:rPr>
              <a:t>1,375</a:t>
            </a:r>
          </a:p>
          <a:p>
            <a:pPr eaLnBrk="0" hangingPunct="0"/>
            <a:r>
              <a:rPr lang="en-GB" b="1">
                <a:solidFill>
                  <a:srgbClr val="000000"/>
                </a:solidFill>
                <a:latin typeface="Times New Roman" pitchFamily="18" charset="0"/>
              </a:rPr>
              <a:t>25,000</a:t>
            </a:r>
          </a:p>
          <a:p>
            <a:pPr eaLnBrk="0" hangingPunct="0"/>
            <a:endParaRPr lang="en-GB" b="1">
              <a:solidFill>
                <a:srgbClr val="000000"/>
              </a:solidFill>
              <a:latin typeface="Times New Roman" pitchFamily="18" charset="0"/>
            </a:endParaRPr>
          </a:p>
          <a:p>
            <a:pPr eaLnBrk="0" hangingPunct="0"/>
            <a:endParaRPr lang="en-GB" b="1">
              <a:solidFill>
                <a:srgbClr val="000000"/>
              </a:solidFill>
              <a:latin typeface="Times New Roman" pitchFamily="18" charset="0"/>
            </a:endParaRPr>
          </a:p>
        </p:txBody>
      </p:sp>
      <p:sp>
        <p:nvSpPr>
          <p:cNvPr id="45063" name="Line 7"/>
          <p:cNvSpPr>
            <a:spLocks noChangeShapeType="1"/>
          </p:cNvSpPr>
          <p:nvPr/>
        </p:nvSpPr>
        <p:spPr bwMode="auto">
          <a:xfrm>
            <a:off x="6884988" y="5397500"/>
            <a:ext cx="904875" cy="0"/>
          </a:xfrm>
          <a:prstGeom prst="line">
            <a:avLst/>
          </a:prstGeom>
          <a:noFill/>
          <a:ln w="38100">
            <a:solidFill>
              <a:schemeClr val="bg1"/>
            </a:solidFill>
            <a:round/>
            <a:headEnd/>
            <a:tailEnd/>
          </a:ln>
        </p:spPr>
        <p:txBody>
          <a:bodyPr wrap="none" anchor="ctr"/>
          <a:lstStyle/>
          <a:p>
            <a:endParaRPr lang="hu-HU"/>
          </a:p>
        </p:txBody>
      </p:sp>
      <p:sp>
        <p:nvSpPr>
          <p:cNvPr id="45064" name="Text Box 8"/>
          <p:cNvSpPr txBox="1">
            <a:spLocks noChangeArrowheads="1"/>
          </p:cNvSpPr>
          <p:nvPr/>
        </p:nvSpPr>
        <p:spPr bwMode="auto">
          <a:xfrm>
            <a:off x="6908800" y="4030663"/>
            <a:ext cx="885825" cy="366712"/>
          </a:xfrm>
          <a:prstGeom prst="rect">
            <a:avLst/>
          </a:prstGeom>
          <a:noFill/>
          <a:ln w="9525">
            <a:noFill/>
            <a:miter lim="800000"/>
            <a:headEnd/>
            <a:tailEnd/>
          </a:ln>
        </p:spPr>
        <p:txBody>
          <a:bodyPr wrap="none">
            <a:spAutoFit/>
          </a:bodyPr>
          <a:lstStyle/>
          <a:p>
            <a:pPr eaLnBrk="0" hangingPunct="0"/>
            <a:r>
              <a:rPr lang="en-GB" b="1">
                <a:solidFill>
                  <a:srgbClr val="000000"/>
                </a:solidFill>
                <a:latin typeface="Times New Roman" pitchFamily="18" charset="0"/>
              </a:rPr>
              <a:t>= 5.5%</a:t>
            </a:r>
          </a:p>
        </p:txBody>
      </p:sp>
      <p:sp>
        <p:nvSpPr>
          <p:cNvPr id="45065" name="Line 9"/>
          <p:cNvSpPr>
            <a:spLocks noChangeShapeType="1"/>
          </p:cNvSpPr>
          <p:nvPr/>
        </p:nvSpPr>
        <p:spPr bwMode="auto">
          <a:xfrm>
            <a:off x="6130925" y="4275138"/>
            <a:ext cx="600075" cy="0"/>
          </a:xfrm>
          <a:prstGeom prst="line">
            <a:avLst/>
          </a:prstGeom>
          <a:noFill/>
          <a:ln w="28575">
            <a:solidFill>
              <a:schemeClr val="tx1"/>
            </a:solidFill>
            <a:round/>
            <a:headEnd/>
            <a:tailEnd/>
          </a:ln>
        </p:spPr>
        <p:txBody>
          <a:bodyPr wrap="none" anchor="ctr"/>
          <a:lstStyle/>
          <a:p>
            <a:endParaRPr lang="hu-HU"/>
          </a:p>
        </p:txBody>
      </p:sp>
      <p:sp>
        <p:nvSpPr>
          <p:cNvPr id="45066" name="Text Box 10"/>
          <p:cNvSpPr txBox="1">
            <a:spLocks noChangeArrowheads="1"/>
          </p:cNvSpPr>
          <p:nvPr/>
        </p:nvSpPr>
        <p:spPr bwMode="auto">
          <a:xfrm>
            <a:off x="4953000" y="6521450"/>
            <a:ext cx="3994150" cy="336550"/>
          </a:xfrm>
          <a:prstGeom prst="rect">
            <a:avLst/>
          </a:prstGeom>
          <a:solidFill>
            <a:schemeClr val="bg1"/>
          </a:solidFill>
          <a:ln w="9525">
            <a:noFill/>
            <a:miter lim="800000"/>
            <a:headEnd/>
            <a:tailEnd/>
          </a:ln>
        </p:spPr>
        <p:txBody>
          <a:bodyPr wrap="none">
            <a:spAutoFit/>
          </a:bodyPr>
          <a:lstStyle/>
          <a:p>
            <a:pPr eaLnBrk="0" hangingPunct="0"/>
            <a:r>
              <a:rPr lang="en-GB" sz="1600">
                <a:solidFill>
                  <a:srgbClr val="000000"/>
                </a:solidFill>
                <a:latin typeface="Times New Roman" pitchFamily="18" charset="0"/>
              </a:rPr>
              <a:t>Kelley, de Bono &amp; Trowsdale, submitted 2004</a:t>
            </a:r>
          </a:p>
        </p:txBody>
      </p:sp>
      <p:sp>
        <p:nvSpPr>
          <p:cNvPr id="11" name="Ellipszis 10"/>
          <p:cNvSpPr/>
          <p:nvPr/>
        </p:nvSpPr>
        <p:spPr>
          <a:xfrm>
            <a:off x="1600200" y="1524000"/>
            <a:ext cx="762000" cy="685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0" y="914400"/>
          <a:ext cx="9144000" cy="5943600"/>
        </p:xfrm>
        <a:graphic>
          <a:graphicData uri="http://schemas.openxmlformats.org/presentationml/2006/ole">
            <mc:AlternateContent xmlns:mc="http://schemas.openxmlformats.org/markup-compatibility/2006">
              <mc:Choice xmlns:v="urn:schemas-microsoft-com:vml" Requires="v">
                <p:oleObj spid="_x0000_s6154" name="Photo Editor Photo" r:id="rId4" imgW="7249537" imgH="3952381" progId="">
                  <p:embed/>
                </p:oleObj>
              </mc:Choice>
              <mc:Fallback>
                <p:oleObj name="Photo Editor Photo" r:id="rId4" imgW="7249537" imgH="3952381"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14400"/>
                        <a:ext cx="91440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147" name="AutoShape 3"/>
          <p:cNvSpPr>
            <a:spLocks noChangeArrowheads="1"/>
          </p:cNvSpPr>
          <p:nvPr/>
        </p:nvSpPr>
        <p:spPr bwMode="auto">
          <a:xfrm rot="2843026">
            <a:off x="3390900" y="3162300"/>
            <a:ext cx="304800" cy="685800"/>
          </a:xfrm>
          <a:prstGeom prst="downArrow">
            <a:avLst>
              <a:gd name="adj1" fmla="val 50000"/>
              <a:gd name="adj2" fmla="val 56250"/>
            </a:avLst>
          </a:prstGeom>
          <a:solidFill>
            <a:srgbClr val="FF3300"/>
          </a:solidFill>
          <a:ln w="9525">
            <a:solidFill>
              <a:srgbClr val="FF3300"/>
            </a:solidFill>
            <a:miter lim="800000"/>
            <a:headEnd/>
            <a:tailEnd/>
          </a:ln>
        </p:spPr>
        <p:txBody>
          <a:bodyPr wrap="none" anchor="ctr"/>
          <a:lstStyle/>
          <a:p>
            <a:endParaRPr lang="hu-HU">
              <a:solidFill>
                <a:srgbClr val="000000"/>
              </a:solidFill>
            </a:endParaRPr>
          </a:p>
        </p:txBody>
      </p:sp>
      <p:sp>
        <p:nvSpPr>
          <p:cNvPr id="6148" name="Text Box 4"/>
          <p:cNvSpPr txBox="1">
            <a:spLocks noChangeArrowheads="1"/>
          </p:cNvSpPr>
          <p:nvPr/>
        </p:nvSpPr>
        <p:spPr bwMode="auto">
          <a:xfrm>
            <a:off x="3810000" y="2819400"/>
            <a:ext cx="3124200" cy="457200"/>
          </a:xfrm>
          <a:prstGeom prst="rect">
            <a:avLst/>
          </a:prstGeom>
          <a:noFill/>
          <a:ln w="9525">
            <a:noFill/>
            <a:miter lim="800000"/>
            <a:headEnd/>
            <a:tailEnd/>
          </a:ln>
        </p:spPr>
        <p:txBody>
          <a:bodyPr>
            <a:spAutoFit/>
          </a:bodyPr>
          <a:lstStyle/>
          <a:p>
            <a:pPr eaLnBrk="0" hangingPunct="0">
              <a:spcBef>
                <a:spcPct val="50000"/>
              </a:spcBef>
            </a:pPr>
            <a:r>
              <a:rPr lang="en-US" sz="2400" b="1">
                <a:solidFill>
                  <a:srgbClr val="FF3300"/>
                </a:solidFill>
                <a:latin typeface="Times New Roman" pitchFamily="18" charset="0"/>
              </a:rPr>
              <a:t>MHC génkomplex</a:t>
            </a:r>
            <a:endParaRPr lang="en-US" sz="2400">
              <a:solidFill>
                <a:srgbClr val="000000"/>
              </a:solidFill>
              <a:latin typeface="Times New Roman" pitchFamily="18" charset="0"/>
            </a:endParaRPr>
          </a:p>
        </p:txBody>
      </p:sp>
      <p:pic>
        <p:nvPicPr>
          <p:cNvPr id="6149" name="Picture 5" descr="pencil"/>
          <p:cNvPicPr>
            <a:picLocks noChangeAspect="1" noChangeArrowheads="1"/>
          </p:cNvPicPr>
          <p:nvPr/>
        </p:nvPicPr>
        <p:blipFill>
          <a:blip r:embed="rId6" cstate="print"/>
          <a:srcRect/>
          <a:stretch>
            <a:fillRect/>
          </a:stretch>
        </p:blipFill>
        <p:spPr bwMode="auto">
          <a:xfrm>
            <a:off x="8348663" y="0"/>
            <a:ext cx="795337" cy="10382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cstate="print"/>
          <a:srcRect/>
          <a:stretch>
            <a:fillRect/>
          </a:stretch>
        </p:blipFill>
        <p:spPr bwMode="auto">
          <a:xfrm>
            <a:off x="381000" y="84138"/>
            <a:ext cx="8458200" cy="6630987"/>
          </a:xfrm>
          <a:prstGeom prst="rect">
            <a:avLst/>
          </a:prstGeom>
          <a:noFill/>
          <a:ln w="9525">
            <a:noFill/>
            <a:miter lim="800000"/>
            <a:headEnd/>
            <a:tailEnd/>
          </a:ln>
        </p:spPr>
      </p:pic>
      <p:sp>
        <p:nvSpPr>
          <p:cNvPr id="3" name="Szövegdoboz 2"/>
          <p:cNvSpPr txBox="1"/>
          <p:nvPr/>
        </p:nvSpPr>
        <p:spPr>
          <a:xfrm>
            <a:off x="4038600" y="4953000"/>
            <a:ext cx="1395413" cy="400050"/>
          </a:xfrm>
          <a:prstGeom prst="rect">
            <a:avLst/>
          </a:prstGeom>
          <a:solidFill>
            <a:schemeClr val="accent2">
              <a:lumMod val="20000"/>
              <a:lumOff val="80000"/>
            </a:schemeClr>
          </a:solidFill>
        </p:spPr>
        <p:txBody>
          <a:bodyPr wrap="none">
            <a:spAutoFit/>
          </a:bodyPr>
          <a:lstStyle/>
          <a:p>
            <a:pPr>
              <a:defRPr/>
            </a:pPr>
            <a:r>
              <a:rPr lang="hu-HU" sz="2000" b="1" dirty="0"/>
              <a:t>C2, </a:t>
            </a:r>
            <a:r>
              <a:rPr lang="hu-HU" sz="2000" b="1" dirty="0" err="1"/>
              <a:t>Bf</a:t>
            </a:r>
            <a:r>
              <a:rPr lang="hu-HU" sz="2000" b="1" dirty="0"/>
              <a:t>, C4</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cstate="print">
            <a:lum bright="-24000" contrast="48000"/>
          </a:blip>
          <a:srcRect/>
          <a:stretch>
            <a:fillRect/>
          </a:stretch>
        </p:blipFill>
        <p:spPr bwMode="auto">
          <a:xfrm>
            <a:off x="381000" y="1866900"/>
            <a:ext cx="8520113" cy="2857500"/>
          </a:xfrm>
          <a:prstGeom prst="rect">
            <a:avLst/>
          </a:prstGeom>
          <a:noFill/>
          <a:ln w="38100">
            <a:solidFill>
              <a:srgbClr val="000099"/>
            </a:solidFill>
            <a:miter lim="800000"/>
            <a:headEnd/>
            <a:tailEnd/>
          </a:ln>
        </p:spPr>
      </p:pic>
      <p:pic>
        <p:nvPicPr>
          <p:cNvPr id="48131" name="Picture 3" descr="KISKISK2"/>
          <p:cNvPicPr>
            <a:picLocks noChangeAspect="1" noChangeArrowheads="1"/>
          </p:cNvPicPr>
          <p:nvPr/>
        </p:nvPicPr>
        <p:blipFill>
          <a:blip r:embed="rId4" cstate="print">
            <a:clrChange>
              <a:clrFrom>
                <a:srgbClr val="0B0053"/>
              </a:clrFrom>
              <a:clrTo>
                <a:srgbClr val="0B0053">
                  <a:alpha val="0"/>
                </a:srgbClr>
              </a:clrTo>
            </a:clrChange>
          </a:blip>
          <a:srcRect/>
          <a:stretch>
            <a:fillRect/>
          </a:stretch>
        </p:blipFill>
        <p:spPr bwMode="auto">
          <a:xfrm>
            <a:off x="7905750" y="0"/>
            <a:ext cx="1238250" cy="904875"/>
          </a:xfrm>
          <a:prstGeom prst="rect">
            <a:avLst/>
          </a:prstGeom>
          <a:noFill/>
          <a:ln w="9525">
            <a:noFill/>
            <a:miter lim="800000"/>
            <a:headEnd/>
            <a:tailEnd/>
          </a:ln>
        </p:spPr>
      </p:pic>
      <p:sp>
        <p:nvSpPr>
          <p:cNvPr id="4" name="Szövegdoboz 3"/>
          <p:cNvSpPr txBox="1">
            <a:spLocks noChangeArrowheads="1"/>
          </p:cNvSpPr>
          <p:nvPr/>
        </p:nvSpPr>
        <p:spPr bwMode="auto">
          <a:xfrm>
            <a:off x="4495800" y="5943600"/>
            <a:ext cx="1857375" cy="830263"/>
          </a:xfrm>
          <a:prstGeom prst="rect">
            <a:avLst/>
          </a:prstGeom>
          <a:noFill/>
          <a:ln w="9525">
            <a:noFill/>
            <a:miter lim="800000"/>
            <a:headEnd/>
            <a:tailEnd/>
          </a:ln>
        </p:spPr>
        <p:txBody>
          <a:bodyPr wrap="none">
            <a:spAutoFit/>
          </a:bodyPr>
          <a:lstStyle/>
          <a:p>
            <a:r>
              <a:rPr lang="en-US" sz="4800"/>
              <a:t>~ 10</a:t>
            </a:r>
            <a:r>
              <a:rPr lang="en-US" sz="4800" baseline="30000"/>
              <a:t>10</a:t>
            </a:r>
            <a:endParaRPr lang="hu-HU" sz="4800" baseline="30000"/>
          </a:p>
        </p:txBody>
      </p:sp>
      <p:sp>
        <p:nvSpPr>
          <p:cNvPr id="48133" name="Szövegdoboz 4"/>
          <p:cNvSpPr txBox="1">
            <a:spLocks noChangeArrowheads="1"/>
          </p:cNvSpPr>
          <p:nvPr/>
        </p:nvSpPr>
        <p:spPr bwMode="auto">
          <a:xfrm>
            <a:off x="1143000" y="762000"/>
            <a:ext cx="6565900" cy="708025"/>
          </a:xfrm>
          <a:prstGeom prst="rect">
            <a:avLst/>
          </a:prstGeom>
          <a:solidFill>
            <a:schemeClr val="bg1"/>
          </a:solidFill>
          <a:ln w="9525">
            <a:noFill/>
            <a:miter lim="800000"/>
            <a:headEnd/>
            <a:tailEnd/>
          </a:ln>
        </p:spPr>
        <p:txBody>
          <a:bodyPr wrap="none">
            <a:spAutoFit/>
          </a:bodyPr>
          <a:lstStyle/>
          <a:p>
            <a:r>
              <a:rPr lang="hu-HU" sz="4000" b="1"/>
              <a:t>Populációs polimorfizmus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371600" y="914400"/>
            <a:ext cx="6781800" cy="5016758"/>
          </a:xfrm>
          <a:prstGeom prst="rect">
            <a:avLst/>
          </a:prstGeom>
          <a:noFill/>
          <a:ln w="9525">
            <a:noFill/>
            <a:miter lim="800000"/>
            <a:headEnd/>
            <a:tailEnd/>
          </a:ln>
        </p:spPr>
        <p:txBody>
          <a:bodyPr>
            <a:spAutoFit/>
          </a:bodyPr>
          <a:lstStyle/>
          <a:p>
            <a:pPr algn="ctr" eaLnBrk="0" hangingPunct="0">
              <a:spcBef>
                <a:spcPct val="50000"/>
              </a:spcBef>
            </a:pPr>
            <a:r>
              <a:rPr lang="en-US" sz="3200" b="1" dirty="0">
                <a:solidFill>
                  <a:srgbClr val="003399"/>
                </a:solidFill>
                <a:latin typeface="Times New Roman" pitchFamily="18" charset="0"/>
              </a:rPr>
              <a:t>MHC</a:t>
            </a:r>
          </a:p>
          <a:p>
            <a:pPr algn="ctr" eaLnBrk="0" hangingPunct="0">
              <a:spcBef>
                <a:spcPct val="50000"/>
              </a:spcBef>
            </a:pPr>
            <a:endParaRPr lang="en-US" sz="2400" b="1" dirty="0">
              <a:solidFill>
                <a:srgbClr val="003399"/>
              </a:solidFill>
              <a:latin typeface="Times New Roman" pitchFamily="18" charset="0"/>
            </a:endParaRPr>
          </a:p>
          <a:p>
            <a:pPr algn="ctr" eaLnBrk="0" hangingPunct="0">
              <a:spcBef>
                <a:spcPct val="50000"/>
              </a:spcBef>
            </a:pPr>
            <a:endParaRPr lang="en-US" sz="2400" b="1" dirty="0">
              <a:solidFill>
                <a:srgbClr val="FFFFFF"/>
              </a:solidFill>
              <a:latin typeface="Times New Roman" pitchFamily="18" charset="0"/>
            </a:endParaRPr>
          </a:p>
          <a:p>
            <a:pPr eaLnBrk="0" hangingPunct="0">
              <a:spcBef>
                <a:spcPct val="50000"/>
              </a:spcBef>
            </a:pPr>
            <a:r>
              <a:rPr lang="en-US" sz="3200" b="1" dirty="0" smtClean="0">
                <a:solidFill>
                  <a:srgbClr val="000000"/>
                </a:solidFill>
                <a:latin typeface="Times New Roman" pitchFamily="18" charset="0"/>
              </a:rPr>
              <a:t>2. </a:t>
            </a:r>
            <a:r>
              <a:rPr lang="en-US" sz="3200" b="1" dirty="0" err="1" smtClean="0">
                <a:solidFill>
                  <a:srgbClr val="000000"/>
                </a:solidFill>
                <a:latin typeface="Times New Roman" pitchFamily="18" charset="0"/>
              </a:rPr>
              <a:t>Poligénes</a:t>
            </a:r>
            <a:endParaRPr lang="en-US" sz="3200" b="1" dirty="0" smtClean="0">
              <a:solidFill>
                <a:srgbClr val="000000"/>
              </a:solidFill>
              <a:latin typeface="Times New Roman" pitchFamily="18" charset="0"/>
            </a:endParaRPr>
          </a:p>
          <a:p>
            <a:pPr algn="ctr" eaLnBrk="0" hangingPunct="0">
              <a:spcBef>
                <a:spcPct val="50000"/>
              </a:spcBef>
            </a:pPr>
            <a:endParaRPr lang="en-US" sz="3200" b="1" dirty="0">
              <a:solidFill>
                <a:srgbClr val="000000"/>
              </a:solidFill>
              <a:latin typeface="Times New Roman" pitchFamily="18" charset="0"/>
            </a:endParaRPr>
          </a:p>
          <a:p>
            <a:pPr algn="ctr" eaLnBrk="0" hangingPunct="0">
              <a:spcBef>
                <a:spcPct val="50000"/>
              </a:spcBef>
            </a:pPr>
            <a:endParaRPr lang="en-US" sz="3200" b="1" dirty="0">
              <a:solidFill>
                <a:srgbClr val="000000"/>
              </a:solidFill>
              <a:latin typeface="Times New Roman" pitchFamily="18" charset="0"/>
            </a:endParaRPr>
          </a:p>
          <a:p>
            <a:pPr algn="ctr" eaLnBrk="0" hangingPunct="0">
              <a:spcBef>
                <a:spcPct val="50000"/>
              </a:spcBef>
            </a:pPr>
            <a:endParaRPr lang="en-US" sz="2400" b="1" dirty="0">
              <a:solidFill>
                <a:srgbClr val="FFFFFF"/>
              </a:solidFill>
              <a:latin typeface="Times New Roman" pitchFamily="18" charset="0"/>
            </a:endParaRPr>
          </a:p>
          <a:p>
            <a:pPr algn="ctr" eaLnBrk="0" hangingPunct="0">
              <a:spcBef>
                <a:spcPct val="50000"/>
              </a:spcBef>
            </a:pPr>
            <a:endParaRPr lang="en-US" sz="2400" dirty="0">
              <a:solidFill>
                <a:srgbClr val="FFFFFF"/>
              </a:solidFill>
              <a:latin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reeform 2"/>
          <p:cNvSpPr>
            <a:spLocks/>
          </p:cNvSpPr>
          <p:nvPr/>
        </p:nvSpPr>
        <p:spPr bwMode="auto">
          <a:xfrm rot="3612980">
            <a:off x="3816350" y="4121151"/>
            <a:ext cx="249237" cy="379412"/>
          </a:xfrm>
          <a:custGeom>
            <a:avLst/>
            <a:gdLst>
              <a:gd name="T0" fmla="*/ 2147483647 w 198"/>
              <a:gd name="T1" fmla="*/ 0 h 270"/>
              <a:gd name="T2" fmla="*/ 2147483647 w 198"/>
              <a:gd name="T3" fmla="*/ 2147483647 h 270"/>
              <a:gd name="T4" fmla="*/ 0 w 198"/>
              <a:gd name="T5" fmla="*/ 2147483647 h 270"/>
              <a:gd name="T6" fmla="*/ 2147483647 w 198"/>
              <a:gd name="T7" fmla="*/ 2147483647 h 270"/>
              <a:gd name="T8" fmla="*/ 2147483647 w 198"/>
              <a:gd name="T9" fmla="*/ 2147483647 h 270"/>
              <a:gd name="T10" fmla="*/ 2147483647 w 198"/>
              <a:gd name="T11" fmla="*/ 2147483647 h 270"/>
              <a:gd name="T12" fmla="*/ 2147483647 w 198"/>
              <a:gd name="T13" fmla="*/ 2147483647 h 270"/>
              <a:gd name="T14" fmla="*/ 0 60000 65536"/>
              <a:gd name="T15" fmla="*/ 0 60000 65536"/>
              <a:gd name="T16" fmla="*/ 0 60000 65536"/>
              <a:gd name="T17" fmla="*/ 0 60000 65536"/>
              <a:gd name="T18" fmla="*/ 0 60000 65536"/>
              <a:gd name="T19" fmla="*/ 0 60000 65536"/>
              <a:gd name="T20" fmla="*/ 0 60000 65536"/>
              <a:gd name="T21" fmla="*/ 0 w 198"/>
              <a:gd name="T22" fmla="*/ 0 h 270"/>
              <a:gd name="T23" fmla="*/ 198 w 198"/>
              <a:gd name="T24" fmla="*/ 270 h 2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8" h="270">
                <a:moveTo>
                  <a:pt x="108" y="0"/>
                </a:moveTo>
                <a:cubicBezTo>
                  <a:pt x="58" y="17"/>
                  <a:pt x="106" y="32"/>
                  <a:pt x="78" y="72"/>
                </a:cubicBezTo>
                <a:cubicBezTo>
                  <a:pt x="71" y="82"/>
                  <a:pt x="12" y="92"/>
                  <a:pt x="0" y="96"/>
                </a:cubicBezTo>
                <a:cubicBezTo>
                  <a:pt x="9" y="165"/>
                  <a:pt x="13" y="166"/>
                  <a:pt x="78" y="144"/>
                </a:cubicBezTo>
                <a:cubicBezTo>
                  <a:pt x="98" y="114"/>
                  <a:pt x="102" y="124"/>
                  <a:pt x="120" y="150"/>
                </a:cubicBezTo>
                <a:cubicBezTo>
                  <a:pt x="126" y="179"/>
                  <a:pt x="122" y="195"/>
                  <a:pt x="150" y="204"/>
                </a:cubicBezTo>
                <a:cubicBezTo>
                  <a:pt x="171" y="225"/>
                  <a:pt x="178" y="250"/>
                  <a:pt x="198" y="270"/>
                </a:cubicBezTo>
              </a:path>
            </a:pathLst>
          </a:custGeom>
          <a:noFill/>
          <a:ln w="57150">
            <a:solidFill>
              <a:srgbClr val="000066"/>
            </a:solidFill>
            <a:round/>
            <a:headEnd/>
            <a:tailEnd/>
          </a:ln>
        </p:spPr>
        <p:txBody>
          <a:bodyPr/>
          <a:lstStyle/>
          <a:p>
            <a:endParaRPr lang="hu-HU">
              <a:solidFill>
                <a:srgbClr val="000000"/>
              </a:solidFill>
            </a:endParaRPr>
          </a:p>
        </p:txBody>
      </p:sp>
      <p:sp>
        <p:nvSpPr>
          <p:cNvPr id="39939" name="Text Box 3"/>
          <p:cNvSpPr txBox="1">
            <a:spLocks noChangeArrowheads="1"/>
          </p:cNvSpPr>
          <p:nvPr/>
        </p:nvSpPr>
        <p:spPr bwMode="auto">
          <a:xfrm>
            <a:off x="228600" y="1066800"/>
            <a:ext cx="3276600" cy="457200"/>
          </a:xfrm>
          <a:prstGeom prst="rect">
            <a:avLst/>
          </a:prstGeom>
          <a:solidFill>
            <a:schemeClr val="bg1"/>
          </a:solidFill>
          <a:ln w="9525">
            <a:noFill/>
            <a:miter lim="800000"/>
            <a:headEnd/>
            <a:tailEnd/>
          </a:ln>
        </p:spPr>
        <p:txBody>
          <a:bodyPr>
            <a:spAutoFit/>
          </a:bodyPr>
          <a:lstStyle/>
          <a:p>
            <a:pPr algn="ctr" eaLnBrk="0" hangingPunct="0">
              <a:spcBef>
                <a:spcPct val="50000"/>
              </a:spcBef>
            </a:pPr>
            <a:r>
              <a:rPr lang="hu-HU" sz="2400" b="1">
                <a:solidFill>
                  <a:srgbClr val="003366"/>
                </a:solidFill>
                <a:latin typeface="Times New Roman" pitchFamily="18" charset="0"/>
              </a:rPr>
              <a:t>bármely magvas sejt</a:t>
            </a:r>
          </a:p>
        </p:txBody>
      </p:sp>
      <p:sp>
        <p:nvSpPr>
          <p:cNvPr id="39940" name="Freeform 4"/>
          <p:cNvSpPr>
            <a:spLocks/>
          </p:cNvSpPr>
          <p:nvPr/>
        </p:nvSpPr>
        <p:spPr bwMode="auto">
          <a:xfrm rot="3612980">
            <a:off x="3063875" y="3973513"/>
            <a:ext cx="238125" cy="381000"/>
          </a:xfrm>
          <a:custGeom>
            <a:avLst/>
            <a:gdLst>
              <a:gd name="T0" fmla="*/ 2147483647 w 198"/>
              <a:gd name="T1" fmla="*/ 0 h 270"/>
              <a:gd name="T2" fmla="*/ 2147483647 w 198"/>
              <a:gd name="T3" fmla="*/ 2147483647 h 270"/>
              <a:gd name="T4" fmla="*/ 0 w 198"/>
              <a:gd name="T5" fmla="*/ 2147483647 h 270"/>
              <a:gd name="T6" fmla="*/ 2147483647 w 198"/>
              <a:gd name="T7" fmla="*/ 2147483647 h 270"/>
              <a:gd name="T8" fmla="*/ 2147483647 w 198"/>
              <a:gd name="T9" fmla="*/ 2147483647 h 270"/>
              <a:gd name="T10" fmla="*/ 2147483647 w 198"/>
              <a:gd name="T11" fmla="*/ 2147483647 h 270"/>
              <a:gd name="T12" fmla="*/ 2147483647 w 198"/>
              <a:gd name="T13" fmla="*/ 2147483647 h 270"/>
              <a:gd name="T14" fmla="*/ 0 60000 65536"/>
              <a:gd name="T15" fmla="*/ 0 60000 65536"/>
              <a:gd name="T16" fmla="*/ 0 60000 65536"/>
              <a:gd name="T17" fmla="*/ 0 60000 65536"/>
              <a:gd name="T18" fmla="*/ 0 60000 65536"/>
              <a:gd name="T19" fmla="*/ 0 60000 65536"/>
              <a:gd name="T20" fmla="*/ 0 60000 65536"/>
              <a:gd name="T21" fmla="*/ 0 w 198"/>
              <a:gd name="T22" fmla="*/ 0 h 270"/>
              <a:gd name="T23" fmla="*/ 198 w 198"/>
              <a:gd name="T24" fmla="*/ 270 h 2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8" h="270">
                <a:moveTo>
                  <a:pt x="108" y="0"/>
                </a:moveTo>
                <a:cubicBezTo>
                  <a:pt x="58" y="17"/>
                  <a:pt x="106" y="32"/>
                  <a:pt x="78" y="72"/>
                </a:cubicBezTo>
                <a:cubicBezTo>
                  <a:pt x="71" y="82"/>
                  <a:pt x="12" y="92"/>
                  <a:pt x="0" y="96"/>
                </a:cubicBezTo>
                <a:cubicBezTo>
                  <a:pt x="9" y="165"/>
                  <a:pt x="13" y="166"/>
                  <a:pt x="78" y="144"/>
                </a:cubicBezTo>
                <a:cubicBezTo>
                  <a:pt x="98" y="114"/>
                  <a:pt x="102" y="124"/>
                  <a:pt x="120" y="150"/>
                </a:cubicBezTo>
                <a:cubicBezTo>
                  <a:pt x="126" y="179"/>
                  <a:pt x="122" y="195"/>
                  <a:pt x="150" y="204"/>
                </a:cubicBezTo>
                <a:cubicBezTo>
                  <a:pt x="171" y="225"/>
                  <a:pt x="178" y="250"/>
                  <a:pt x="198" y="270"/>
                </a:cubicBezTo>
              </a:path>
            </a:pathLst>
          </a:custGeom>
          <a:noFill/>
          <a:ln w="57150">
            <a:solidFill>
              <a:srgbClr val="000066"/>
            </a:solidFill>
            <a:round/>
            <a:headEnd/>
            <a:tailEnd/>
          </a:ln>
        </p:spPr>
        <p:txBody>
          <a:bodyPr/>
          <a:lstStyle/>
          <a:p>
            <a:endParaRPr lang="hu-HU">
              <a:solidFill>
                <a:srgbClr val="000000"/>
              </a:solidFill>
            </a:endParaRPr>
          </a:p>
        </p:txBody>
      </p:sp>
      <p:sp>
        <p:nvSpPr>
          <p:cNvPr id="39941" name="Freeform 5"/>
          <p:cNvSpPr>
            <a:spLocks/>
          </p:cNvSpPr>
          <p:nvPr/>
        </p:nvSpPr>
        <p:spPr bwMode="auto">
          <a:xfrm rot="2462753">
            <a:off x="2057400" y="4038600"/>
            <a:ext cx="168275" cy="306388"/>
          </a:xfrm>
          <a:custGeom>
            <a:avLst/>
            <a:gdLst>
              <a:gd name="T0" fmla="*/ 2147483647 w 198"/>
              <a:gd name="T1" fmla="*/ 0 h 270"/>
              <a:gd name="T2" fmla="*/ 2147483647 w 198"/>
              <a:gd name="T3" fmla="*/ 2147483647 h 270"/>
              <a:gd name="T4" fmla="*/ 0 w 198"/>
              <a:gd name="T5" fmla="*/ 2147483647 h 270"/>
              <a:gd name="T6" fmla="*/ 2147483647 w 198"/>
              <a:gd name="T7" fmla="*/ 2147483647 h 270"/>
              <a:gd name="T8" fmla="*/ 2147483647 w 198"/>
              <a:gd name="T9" fmla="*/ 2147483647 h 270"/>
              <a:gd name="T10" fmla="*/ 2147483647 w 198"/>
              <a:gd name="T11" fmla="*/ 2147483647 h 270"/>
              <a:gd name="T12" fmla="*/ 2147483647 w 198"/>
              <a:gd name="T13" fmla="*/ 2147483647 h 270"/>
              <a:gd name="T14" fmla="*/ 0 60000 65536"/>
              <a:gd name="T15" fmla="*/ 0 60000 65536"/>
              <a:gd name="T16" fmla="*/ 0 60000 65536"/>
              <a:gd name="T17" fmla="*/ 0 60000 65536"/>
              <a:gd name="T18" fmla="*/ 0 60000 65536"/>
              <a:gd name="T19" fmla="*/ 0 60000 65536"/>
              <a:gd name="T20" fmla="*/ 0 60000 65536"/>
              <a:gd name="T21" fmla="*/ 0 w 198"/>
              <a:gd name="T22" fmla="*/ 0 h 270"/>
              <a:gd name="T23" fmla="*/ 198 w 198"/>
              <a:gd name="T24" fmla="*/ 270 h 2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8" h="270">
                <a:moveTo>
                  <a:pt x="108" y="0"/>
                </a:moveTo>
                <a:cubicBezTo>
                  <a:pt x="58" y="17"/>
                  <a:pt x="106" y="32"/>
                  <a:pt x="78" y="72"/>
                </a:cubicBezTo>
                <a:cubicBezTo>
                  <a:pt x="71" y="82"/>
                  <a:pt x="12" y="92"/>
                  <a:pt x="0" y="96"/>
                </a:cubicBezTo>
                <a:cubicBezTo>
                  <a:pt x="9" y="165"/>
                  <a:pt x="13" y="166"/>
                  <a:pt x="78" y="144"/>
                </a:cubicBezTo>
                <a:cubicBezTo>
                  <a:pt x="98" y="114"/>
                  <a:pt x="102" y="124"/>
                  <a:pt x="120" y="150"/>
                </a:cubicBezTo>
                <a:cubicBezTo>
                  <a:pt x="126" y="179"/>
                  <a:pt x="122" y="195"/>
                  <a:pt x="150" y="204"/>
                </a:cubicBezTo>
                <a:cubicBezTo>
                  <a:pt x="171" y="225"/>
                  <a:pt x="178" y="250"/>
                  <a:pt x="198" y="270"/>
                </a:cubicBezTo>
              </a:path>
            </a:pathLst>
          </a:custGeom>
          <a:noFill/>
          <a:ln w="57150">
            <a:solidFill>
              <a:srgbClr val="000066"/>
            </a:solidFill>
            <a:round/>
            <a:headEnd/>
            <a:tailEnd/>
          </a:ln>
        </p:spPr>
        <p:txBody>
          <a:bodyPr/>
          <a:lstStyle/>
          <a:p>
            <a:endParaRPr lang="hu-HU">
              <a:solidFill>
                <a:srgbClr val="000000"/>
              </a:solidFill>
            </a:endParaRPr>
          </a:p>
        </p:txBody>
      </p:sp>
      <p:sp>
        <p:nvSpPr>
          <p:cNvPr id="39942" name="Freeform 6"/>
          <p:cNvSpPr>
            <a:spLocks/>
          </p:cNvSpPr>
          <p:nvPr/>
        </p:nvSpPr>
        <p:spPr bwMode="auto">
          <a:xfrm rot="855763">
            <a:off x="1655763" y="4044950"/>
            <a:ext cx="238125" cy="276225"/>
          </a:xfrm>
          <a:custGeom>
            <a:avLst/>
            <a:gdLst>
              <a:gd name="T0" fmla="*/ 2147483647 w 198"/>
              <a:gd name="T1" fmla="*/ 0 h 270"/>
              <a:gd name="T2" fmla="*/ 2147483647 w 198"/>
              <a:gd name="T3" fmla="*/ 2147483647 h 270"/>
              <a:gd name="T4" fmla="*/ 0 w 198"/>
              <a:gd name="T5" fmla="*/ 2147483647 h 270"/>
              <a:gd name="T6" fmla="*/ 2147483647 w 198"/>
              <a:gd name="T7" fmla="*/ 2147483647 h 270"/>
              <a:gd name="T8" fmla="*/ 2147483647 w 198"/>
              <a:gd name="T9" fmla="*/ 2147483647 h 270"/>
              <a:gd name="T10" fmla="*/ 2147483647 w 198"/>
              <a:gd name="T11" fmla="*/ 2147483647 h 270"/>
              <a:gd name="T12" fmla="*/ 2147483647 w 198"/>
              <a:gd name="T13" fmla="*/ 2147483647 h 270"/>
              <a:gd name="T14" fmla="*/ 0 60000 65536"/>
              <a:gd name="T15" fmla="*/ 0 60000 65536"/>
              <a:gd name="T16" fmla="*/ 0 60000 65536"/>
              <a:gd name="T17" fmla="*/ 0 60000 65536"/>
              <a:gd name="T18" fmla="*/ 0 60000 65536"/>
              <a:gd name="T19" fmla="*/ 0 60000 65536"/>
              <a:gd name="T20" fmla="*/ 0 60000 65536"/>
              <a:gd name="T21" fmla="*/ 0 w 198"/>
              <a:gd name="T22" fmla="*/ 0 h 270"/>
              <a:gd name="T23" fmla="*/ 198 w 198"/>
              <a:gd name="T24" fmla="*/ 270 h 2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8" h="270">
                <a:moveTo>
                  <a:pt x="108" y="0"/>
                </a:moveTo>
                <a:cubicBezTo>
                  <a:pt x="58" y="17"/>
                  <a:pt x="106" y="32"/>
                  <a:pt x="78" y="72"/>
                </a:cubicBezTo>
                <a:cubicBezTo>
                  <a:pt x="71" y="82"/>
                  <a:pt x="12" y="92"/>
                  <a:pt x="0" y="96"/>
                </a:cubicBezTo>
                <a:cubicBezTo>
                  <a:pt x="9" y="165"/>
                  <a:pt x="13" y="166"/>
                  <a:pt x="78" y="144"/>
                </a:cubicBezTo>
                <a:cubicBezTo>
                  <a:pt x="98" y="114"/>
                  <a:pt x="102" y="124"/>
                  <a:pt x="120" y="150"/>
                </a:cubicBezTo>
                <a:cubicBezTo>
                  <a:pt x="126" y="179"/>
                  <a:pt x="122" y="195"/>
                  <a:pt x="150" y="204"/>
                </a:cubicBezTo>
                <a:cubicBezTo>
                  <a:pt x="171" y="225"/>
                  <a:pt x="178" y="250"/>
                  <a:pt x="198" y="270"/>
                </a:cubicBezTo>
              </a:path>
            </a:pathLst>
          </a:custGeom>
          <a:noFill/>
          <a:ln w="57150">
            <a:solidFill>
              <a:srgbClr val="000066"/>
            </a:solidFill>
            <a:round/>
            <a:headEnd/>
            <a:tailEnd/>
          </a:ln>
        </p:spPr>
        <p:txBody>
          <a:bodyPr/>
          <a:lstStyle/>
          <a:p>
            <a:endParaRPr lang="hu-HU">
              <a:solidFill>
                <a:srgbClr val="000000"/>
              </a:solidFill>
            </a:endParaRPr>
          </a:p>
        </p:txBody>
      </p:sp>
      <p:sp>
        <p:nvSpPr>
          <p:cNvPr id="39943" name="Freeform 7"/>
          <p:cNvSpPr>
            <a:spLocks/>
          </p:cNvSpPr>
          <p:nvPr/>
        </p:nvSpPr>
        <p:spPr bwMode="auto">
          <a:xfrm>
            <a:off x="990600" y="4114800"/>
            <a:ext cx="238125" cy="276225"/>
          </a:xfrm>
          <a:custGeom>
            <a:avLst/>
            <a:gdLst>
              <a:gd name="T0" fmla="*/ 2147483647 w 198"/>
              <a:gd name="T1" fmla="*/ 0 h 270"/>
              <a:gd name="T2" fmla="*/ 2147483647 w 198"/>
              <a:gd name="T3" fmla="*/ 2147483647 h 270"/>
              <a:gd name="T4" fmla="*/ 0 w 198"/>
              <a:gd name="T5" fmla="*/ 2147483647 h 270"/>
              <a:gd name="T6" fmla="*/ 2147483647 w 198"/>
              <a:gd name="T7" fmla="*/ 2147483647 h 270"/>
              <a:gd name="T8" fmla="*/ 2147483647 w 198"/>
              <a:gd name="T9" fmla="*/ 2147483647 h 270"/>
              <a:gd name="T10" fmla="*/ 2147483647 w 198"/>
              <a:gd name="T11" fmla="*/ 2147483647 h 270"/>
              <a:gd name="T12" fmla="*/ 2147483647 w 198"/>
              <a:gd name="T13" fmla="*/ 2147483647 h 270"/>
              <a:gd name="T14" fmla="*/ 0 60000 65536"/>
              <a:gd name="T15" fmla="*/ 0 60000 65536"/>
              <a:gd name="T16" fmla="*/ 0 60000 65536"/>
              <a:gd name="T17" fmla="*/ 0 60000 65536"/>
              <a:gd name="T18" fmla="*/ 0 60000 65536"/>
              <a:gd name="T19" fmla="*/ 0 60000 65536"/>
              <a:gd name="T20" fmla="*/ 0 60000 65536"/>
              <a:gd name="T21" fmla="*/ 0 w 198"/>
              <a:gd name="T22" fmla="*/ 0 h 270"/>
              <a:gd name="T23" fmla="*/ 198 w 198"/>
              <a:gd name="T24" fmla="*/ 270 h 2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8" h="270">
                <a:moveTo>
                  <a:pt x="108" y="0"/>
                </a:moveTo>
                <a:cubicBezTo>
                  <a:pt x="58" y="17"/>
                  <a:pt x="106" y="32"/>
                  <a:pt x="78" y="72"/>
                </a:cubicBezTo>
                <a:cubicBezTo>
                  <a:pt x="71" y="82"/>
                  <a:pt x="12" y="92"/>
                  <a:pt x="0" y="96"/>
                </a:cubicBezTo>
                <a:cubicBezTo>
                  <a:pt x="9" y="165"/>
                  <a:pt x="13" y="166"/>
                  <a:pt x="78" y="144"/>
                </a:cubicBezTo>
                <a:cubicBezTo>
                  <a:pt x="98" y="114"/>
                  <a:pt x="102" y="124"/>
                  <a:pt x="120" y="150"/>
                </a:cubicBezTo>
                <a:cubicBezTo>
                  <a:pt x="126" y="179"/>
                  <a:pt x="122" y="195"/>
                  <a:pt x="150" y="204"/>
                </a:cubicBezTo>
                <a:cubicBezTo>
                  <a:pt x="171" y="225"/>
                  <a:pt x="178" y="250"/>
                  <a:pt x="198" y="270"/>
                </a:cubicBezTo>
              </a:path>
            </a:pathLst>
          </a:custGeom>
          <a:noFill/>
          <a:ln w="57150">
            <a:solidFill>
              <a:srgbClr val="000066"/>
            </a:solidFill>
            <a:round/>
            <a:headEnd/>
            <a:tailEnd/>
          </a:ln>
        </p:spPr>
        <p:txBody>
          <a:bodyPr/>
          <a:lstStyle/>
          <a:p>
            <a:endParaRPr lang="hu-HU">
              <a:solidFill>
                <a:srgbClr val="000000"/>
              </a:solidFill>
            </a:endParaRPr>
          </a:p>
        </p:txBody>
      </p:sp>
      <p:sp>
        <p:nvSpPr>
          <p:cNvPr id="39944" name="Freeform 8"/>
          <p:cNvSpPr>
            <a:spLocks/>
          </p:cNvSpPr>
          <p:nvPr/>
        </p:nvSpPr>
        <p:spPr bwMode="auto">
          <a:xfrm>
            <a:off x="381000" y="4191000"/>
            <a:ext cx="238125" cy="352425"/>
          </a:xfrm>
          <a:custGeom>
            <a:avLst/>
            <a:gdLst>
              <a:gd name="T0" fmla="*/ 2147483647 w 198"/>
              <a:gd name="T1" fmla="*/ 0 h 270"/>
              <a:gd name="T2" fmla="*/ 2147483647 w 198"/>
              <a:gd name="T3" fmla="*/ 2147483647 h 270"/>
              <a:gd name="T4" fmla="*/ 0 w 198"/>
              <a:gd name="T5" fmla="*/ 2147483647 h 270"/>
              <a:gd name="T6" fmla="*/ 2147483647 w 198"/>
              <a:gd name="T7" fmla="*/ 2147483647 h 270"/>
              <a:gd name="T8" fmla="*/ 2147483647 w 198"/>
              <a:gd name="T9" fmla="*/ 2147483647 h 270"/>
              <a:gd name="T10" fmla="*/ 2147483647 w 198"/>
              <a:gd name="T11" fmla="*/ 2147483647 h 270"/>
              <a:gd name="T12" fmla="*/ 2147483647 w 198"/>
              <a:gd name="T13" fmla="*/ 2147483647 h 270"/>
              <a:gd name="T14" fmla="*/ 0 60000 65536"/>
              <a:gd name="T15" fmla="*/ 0 60000 65536"/>
              <a:gd name="T16" fmla="*/ 0 60000 65536"/>
              <a:gd name="T17" fmla="*/ 0 60000 65536"/>
              <a:gd name="T18" fmla="*/ 0 60000 65536"/>
              <a:gd name="T19" fmla="*/ 0 60000 65536"/>
              <a:gd name="T20" fmla="*/ 0 60000 65536"/>
              <a:gd name="T21" fmla="*/ 0 w 198"/>
              <a:gd name="T22" fmla="*/ 0 h 270"/>
              <a:gd name="T23" fmla="*/ 198 w 198"/>
              <a:gd name="T24" fmla="*/ 270 h 2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8" h="270">
                <a:moveTo>
                  <a:pt x="108" y="0"/>
                </a:moveTo>
                <a:cubicBezTo>
                  <a:pt x="58" y="17"/>
                  <a:pt x="106" y="32"/>
                  <a:pt x="78" y="72"/>
                </a:cubicBezTo>
                <a:cubicBezTo>
                  <a:pt x="71" y="82"/>
                  <a:pt x="12" y="92"/>
                  <a:pt x="0" y="96"/>
                </a:cubicBezTo>
                <a:cubicBezTo>
                  <a:pt x="9" y="165"/>
                  <a:pt x="13" y="166"/>
                  <a:pt x="78" y="144"/>
                </a:cubicBezTo>
                <a:cubicBezTo>
                  <a:pt x="98" y="114"/>
                  <a:pt x="102" y="124"/>
                  <a:pt x="120" y="150"/>
                </a:cubicBezTo>
                <a:cubicBezTo>
                  <a:pt x="126" y="179"/>
                  <a:pt x="122" y="195"/>
                  <a:pt x="150" y="204"/>
                </a:cubicBezTo>
                <a:cubicBezTo>
                  <a:pt x="171" y="225"/>
                  <a:pt x="178" y="250"/>
                  <a:pt x="198" y="270"/>
                </a:cubicBezTo>
              </a:path>
            </a:pathLst>
          </a:custGeom>
          <a:noFill/>
          <a:ln w="57150">
            <a:solidFill>
              <a:srgbClr val="000066"/>
            </a:solidFill>
            <a:round/>
            <a:headEnd/>
            <a:tailEnd/>
          </a:ln>
        </p:spPr>
        <p:txBody>
          <a:bodyPr/>
          <a:lstStyle/>
          <a:p>
            <a:endParaRPr lang="hu-HU">
              <a:solidFill>
                <a:srgbClr val="000000"/>
              </a:solidFill>
            </a:endParaRPr>
          </a:p>
        </p:txBody>
      </p:sp>
      <p:sp>
        <p:nvSpPr>
          <p:cNvPr id="39945" name="Oval 9"/>
          <p:cNvSpPr>
            <a:spLocks noChangeArrowheads="1"/>
          </p:cNvSpPr>
          <p:nvPr/>
        </p:nvSpPr>
        <p:spPr bwMode="auto">
          <a:xfrm>
            <a:off x="533400" y="4343400"/>
            <a:ext cx="152400" cy="152400"/>
          </a:xfrm>
          <a:prstGeom prst="ellipse">
            <a:avLst/>
          </a:prstGeom>
          <a:gradFill rotWithShape="0">
            <a:gsLst>
              <a:gs pos="0">
                <a:srgbClr val="3399FF"/>
              </a:gs>
              <a:gs pos="100000">
                <a:srgbClr val="0D2843"/>
              </a:gs>
            </a:gsLst>
            <a:path path="shape">
              <a:fillToRect l="50000" t="50000" r="50000" b="50000"/>
            </a:path>
          </a:gradFill>
          <a:ln w="9525">
            <a:solidFill>
              <a:schemeClr val="tx1"/>
            </a:solidFill>
            <a:round/>
            <a:headEnd/>
            <a:tailEnd/>
          </a:ln>
        </p:spPr>
        <p:txBody>
          <a:bodyPr wrap="none" anchor="ctr"/>
          <a:lstStyle/>
          <a:p>
            <a:endParaRPr lang="hu-HU">
              <a:solidFill>
                <a:srgbClr val="000000"/>
              </a:solidFill>
            </a:endParaRPr>
          </a:p>
        </p:txBody>
      </p:sp>
      <p:sp>
        <p:nvSpPr>
          <p:cNvPr id="39946" name="Oval 10"/>
          <p:cNvSpPr>
            <a:spLocks noChangeArrowheads="1"/>
          </p:cNvSpPr>
          <p:nvPr/>
        </p:nvSpPr>
        <p:spPr bwMode="auto">
          <a:xfrm>
            <a:off x="1219200" y="4267200"/>
            <a:ext cx="152400" cy="152400"/>
          </a:xfrm>
          <a:prstGeom prst="ellipse">
            <a:avLst/>
          </a:prstGeom>
          <a:gradFill rotWithShape="0">
            <a:gsLst>
              <a:gs pos="0">
                <a:srgbClr val="3399FF"/>
              </a:gs>
              <a:gs pos="100000">
                <a:srgbClr val="0D2843"/>
              </a:gs>
            </a:gsLst>
            <a:path path="shape">
              <a:fillToRect l="50000" t="50000" r="50000" b="50000"/>
            </a:path>
          </a:gradFill>
          <a:ln w="9525">
            <a:solidFill>
              <a:schemeClr val="tx1"/>
            </a:solidFill>
            <a:round/>
            <a:headEnd/>
            <a:tailEnd/>
          </a:ln>
        </p:spPr>
        <p:txBody>
          <a:bodyPr wrap="none" anchor="ctr"/>
          <a:lstStyle/>
          <a:p>
            <a:endParaRPr lang="hu-HU">
              <a:solidFill>
                <a:srgbClr val="000000"/>
              </a:solidFill>
            </a:endParaRPr>
          </a:p>
        </p:txBody>
      </p:sp>
      <p:sp>
        <p:nvSpPr>
          <p:cNvPr id="39947" name="Oval 11"/>
          <p:cNvSpPr>
            <a:spLocks noChangeArrowheads="1"/>
          </p:cNvSpPr>
          <p:nvPr/>
        </p:nvSpPr>
        <p:spPr bwMode="auto">
          <a:xfrm>
            <a:off x="1828800" y="4191000"/>
            <a:ext cx="152400" cy="152400"/>
          </a:xfrm>
          <a:prstGeom prst="ellipse">
            <a:avLst/>
          </a:prstGeom>
          <a:gradFill rotWithShape="0">
            <a:gsLst>
              <a:gs pos="0">
                <a:srgbClr val="3399FF"/>
              </a:gs>
              <a:gs pos="100000">
                <a:srgbClr val="0D2843"/>
              </a:gs>
            </a:gsLst>
            <a:path path="shape">
              <a:fillToRect l="50000" t="50000" r="50000" b="50000"/>
            </a:path>
          </a:gradFill>
          <a:ln w="9525">
            <a:solidFill>
              <a:schemeClr val="tx1"/>
            </a:solidFill>
            <a:round/>
            <a:headEnd/>
            <a:tailEnd/>
          </a:ln>
        </p:spPr>
        <p:txBody>
          <a:bodyPr wrap="none" anchor="ctr"/>
          <a:lstStyle/>
          <a:p>
            <a:endParaRPr lang="hu-HU">
              <a:solidFill>
                <a:srgbClr val="000000"/>
              </a:solidFill>
            </a:endParaRPr>
          </a:p>
        </p:txBody>
      </p:sp>
      <p:sp>
        <p:nvSpPr>
          <p:cNvPr id="39948" name="Oval 12"/>
          <p:cNvSpPr>
            <a:spLocks noChangeArrowheads="1"/>
          </p:cNvSpPr>
          <p:nvPr/>
        </p:nvSpPr>
        <p:spPr bwMode="auto">
          <a:xfrm>
            <a:off x="2133600" y="4191000"/>
            <a:ext cx="152400" cy="152400"/>
          </a:xfrm>
          <a:prstGeom prst="ellipse">
            <a:avLst/>
          </a:prstGeom>
          <a:gradFill rotWithShape="0">
            <a:gsLst>
              <a:gs pos="0">
                <a:srgbClr val="3399FF"/>
              </a:gs>
              <a:gs pos="100000">
                <a:srgbClr val="0D2843"/>
              </a:gs>
            </a:gsLst>
            <a:path path="shape">
              <a:fillToRect l="50000" t="50000" r="50000" b="50000"/>
            </a:path>
          </a:gradFill>
          <a:ln w="9525">
            <a:solidFill>
              <a:schemeClr val="tx1"/>
            </a:solidFill>
            <a:round/>
            <a:headEnd/>
            <a:tailEnd/>
          </a:ln>
        </p:spPr>
        <p:txBody>
          <a:bodyPr wrap="none" anchor="ctr"/>
          <a:lstStyle/>
          <a:p>
            <a:endParaRPr lang="hu-HU">
              <a:solidFill>
                <a:srgbClr val="000000"/>
              </a:solidFill>
            </a:endParaRPr>
          </a:p>
        </p:txBody>
      </p:sp>
      <p:sp>
        <p:nvSpPr>
          <p:cNvPr id="39949" name="Oval 13"/>
          <p:cNvSpPr>
            <a:spLocks noChangeArrowheads="1"/>
          </p:cNvSpPr>
          <p:nvPr/>
        </p:nvSpPr>
        <p:spPr bwMode="auto">
          <a:xfrm>
            <a:off x="3124200" y="4191000"/>
            <a:ext cx="152400" cy="152400"/>
          </a:xfrm>
          <a:prstGeom prst="ellipse">
            <a:avLst/>
          </a:prstGeom>
          <a:gradFill rotWithShape="0">
            <a:gsLst>
              <a:gs pos="0">
                <a:srgbClr val="3399FF"/>
              </a:gs>
              <a:gs pos="100000">
                <a:srgbClr val="0D2843"/>
              </a:gs>
            </a:gsLst>
            <a:path path="shape">
              <a:fillToRect l="50000" t="50000" r="50000" b="50000"/>
            </a:path>
          </a:gradFill>
          <a:ln w="9525">
            <a:solidFill>
              <a:schemeClr val="tx1"/>
            </a:solidFill>
            <a:round/>
            <a:headEnd/>
            <a:tailEnd/>
          </a:ln>
        </p:spPr>
        <p:txBody>
          <a:bodyPr wrap="none" anchor="ctr"/>
          <a:lstStyle/>
          <a:p>
            <a:endParaRPr lang="hu-HU">
              <a:solidFill>
                <a:srgbClr val="000000"/>
              </a:solidFill>
            </a:endParaRPr>
          </a:p>
        </p:txBody>
      </p:sp>
      <p:sp>
        <p:nvSpPr>
          <p:cNvPr id="39950" name="Oval 14"/>
          <p:cNvSpPr>
            <a:spLocks noChangeArrowheads="1"/>
          </p:cNvSpPr>
          <p:nvPr/>
        </p:nvSpPr>
        <p:spPr bwMode="auto">
          <a:xfrm>
            <a:off x="3886200" y="4343400"/>
            <a:ext cx="152400" cy="152400"/>
          </a:xfrm>
          <a:prstGeom prst="ellipse">
            <a:avLst/>
          </a:prstGeom>
          <a:gradFill rotWithShape="0">
            <a:gsLst>
              <a:gs pos="0">
                <a:srgbClr val="3399FF"/>
              </a:gs>
              <a:gs pos="100000">
                <a:srgbClr val="0D2843"/>
              </a:gs>
            </a:gsLst>
            <a:path path="shape">
              <a:fillToRect l="50000" t="50000" r="50000" b="50000"/>
            </a:path>
          </a:gradFill>
          <a:ln w="9525">
            <a:solidFill>
              <a:schemeClr val="tx1"/>
            </a:solidFill>
            <a:round/>
            <a:headEnd/>
            <a:tailEnd/>
          </a:ln>
        </p:spPr>
        <p:txBody>
          <a:bodyPr wrap="none" anchor="ctr"/>
          <a:lstStyle/>
          <a:p>
            <a:endParaRPr lang="hu-HU">
              <a:solidFill>
                <a:srgbClr val="000000"/>
              </a:solidFill>
            </a:endParaRPr>
          </a:p>
        </p:txBody>
      </p:sp>
      <p:sp>
        <p:nvSpPr>
          <p:cNvPr id="39951" name="Freeform 15"/>
          <p:cNvSpPr>
            <a:spLocks/>
          </p:cNvSpPr>
          <p:nvPr/>
        </p:nvSpPr>
        <p:spPr bwMode="auto">
          <a:xfrm rot="9639146">
            <a:off x="990600" y="4114800"/>
            <a:ext cx="88900" cy="1588"/>
          </a:xfrm>
          <a:custGeom>
            <a:avLst/>
            <a:gdLst>
              <a:gd name="T0" fmla="*/ 0 w 56"/>
              <a:gd name="T1" fmla="*/ 0 h 1"/>
              <a:gd name="T2" fmla="*/ 2147483647 w 56"/>
              <a:gd name="T3" fmla="*/ 0 h 1"/>
              <a:gd name="T4" fmla="*/ 0 60000 65536"/>
              <a:gd name="T5" fmla="*/ 0 60000 65536"/>
              <a:gd name="T6" fmla="*/ 0 w 56"/>
              <a:gd name="T7" fmla="*/ 0 h 1"/>
              <a:gd name="T8" fmla="*/ 56 w 56"/>
              <a:gd name="T9" fmla="*/ 1 h 1"/>
            </a:gdLst>
            <a:ahLst/>
            <a:cxnLst>
              <a:cxn ang="T4">
                <a:pos x="T0" y="T1"/>
              </a:cxn>
              <a:cxn ang="T5">
                <a:pos x="T2" y="T3"/>
              </a:cxn>
            </a:cxnLst>
            <a:rect l="T6" t="T7" r="T8" b="T9"/>
            <a:pathLst>
              <a:path w="56" h="1">
                <a:moveTo>
                  <a:pt x="0" y="0"/>
                </a:moveTo>
                <a:cubicBezTo>
                  <a:pt x="19" y="0"/>
                  <a:pt x="37" y="0"/>
                  <a:pt x="56" y="0"/>
                </a:cubicBezTo>
              </a:path>
            </a:pathLst>
          </a:custGeom>
          <a:noFill/>
          <a:ln w="57150">
            <a:solidFill>
              <a:srgbClr val="FF3300"/>
            </a:solidFill>
            <a:round/>
            <a:headEnd/>
            <a:tailEnd/>
          </a:ln>
        </p:spPr>
        <p:txBody>
          <a:bodyPr wrap="none" anchor="ctr"/>
          <a:lstStyle/>
          <a:p>
            <a:endParaRPr lang="hu-HU">
              <a:solidFill>
                <a:srgbClr val="000000"/>
              </a:solidFill>
            </a:endParaRPr>
          </a:p>
        </p:txBody>
      </p:sp>
      <p:sp>
        <p:nvSpPr>
          <p:cNvPr id="39952" name="Freeform 16"/>
          <p:cNvSpPr>
            <a:spLocks/>
          </p:cNvSpPr>
          <p:nvPr/>
        </p:nvSpPr>
        <p:spPr bwMode="auto">
          <a:xfrm>
            <a:off x="1676400" y="4038600"/>
            <a:ext cx="88900" cy="1588"/>
          </a:xfrm>
          <a:custGeom>
            <a:avLst/>
            <a:gdLst>
              <a:gd name="T0" fmla="*/ 0 w 56"/>
              <a:gd name="T1" fmla="*/ 0 h 1"/>
              <a:gd name="T2" fmla="*/ 2147483647 w 56"/>
              <a:gd name="T3" fmla="*/ 0 h 1"/>
              <a:gd name="T4" fmla="*/ 0 60000 65536"/>
              <a:gd name="T5" fmla="*/ 0 60000 65536"/>
              <a:gd name="T6" fmla="*/ 0 w 56"/>
              <a:gd name="T7" fmla="*/ 0 h 1"/>
              <a:gd name="T8" fmla="*/ 56 w 56"/>
              <a:gd name="T9" fmla="*/ 1 h 1"/>
            </a:gdLst>
            <a:ahLst/>
            <a:cxnLst>
              <a:cxn ang="T4">
                <a:pos x="T0" y="T1"/>
              </a:cxn>
              <a:cxn ang="T5">
                <a:pos x="T2" y="T3"/>
              </a:cxn>
            </a:cxnLst>
            <a:rect l="T6" t="T7" r="T8" b="T9"/>
            <a:pathLst>
              <a:path w="56" h="1">
                <a:moveTo>
                  <a:pt x="0" y="0"/>
                </a:moveTo>
                <a:cubicBezTo>
                  <a:pt x="19" y="0"/>
                  <a:pt x="37" y="0"/>
                  <a:pt x="56" y="0"/>
                </a:cubicBezTo>
              </a:path>
            </a:pathLst>
          </a:custGeom>
          <a:noFill/>
          <a:ln w="57150">
            <a:solidFill>
              <a:srgbClr val="FFFF00"/>
            </a:solidFill>
            <a:round/>
            <a:headEnd/>
            <a:tailEnd/>
          </a:ln>
        </p:spPr>
        <p:txBody>
          <a:bodyPr wrap="none" anchor="ctr"/>
          <a:lstStyle/>
          <a:p>
            <a:endParaRPr lang="hu-HU">
              <a:solidFill>
                <a:srgbClr val="000000"/>
              </a:solidFill>
            </a:endParaRPr>
          </a:p>
        </p:txBody>
      </p:sp>
      <p:sp>
        <p:nvSpPr>
          <p:cNvPr id="39953" name="Freeform 17"/>
          <p:cNvSpPr>
            <a:spLocks/>
          </p:cNvSpPr>
          <p:nvPr/>
        </p:nvSpPr>
        <p:spPr bwMode="auto">
          <a:xfrm>
            <a:off x="2133600" y="4038600"/>
            <a:ext cx="88900" cy="1588"/>
          </a:xfrm>
          <a:custGeom>
            <a:avLst/>
            <a:gdLst>
              <a:gd name="T0" fmla="*/ 0 w 56"/>
              <a:gd name="T1" fmla="*/ 0 h 1"/>
              <a:gd name="T2" fmla="*/ 2147483647 w 56"/>
              <a:gd name="T3" fmla="*/ 0 h 1"/>
              <a:gd name="T4" fmla="*/ 0 60000 65536"/>
              <a:gd name="T5" fmla="*/ 0 60000 65536"/>
              <a:gd name="T6" fmla="*/ 0 w 56"/>
              <a:gd name="T7" fmla="*/ 0 h 1"/>
              <a:gd name="T8" fmla="*/ 56 w 56"/>
              <a:gd name="T9" fmla="*/ 1 h 1"/>
            </a:gdLst>
            <a:ahLst/>
            <a:cxnLst>
              <a:cxn ang="T4">
                <a:pos x="T0" y="T1"/>
              </a:cxn>
              <a:cxn ang="T5">
                <a:pos x="T2" y="T3"/>
              </a:cxn>
            </a:cxnLst>
            <a:rect l="T6" t="T7" r="T8" b="T9"/>
            <a:pathLst>
              <a:path w="56" h="1">
                <a:moveTo>
                  <a:pt x="0" y="0"/>
                </a:moveTo>
                <a:cubicBezTo>
                  <a:pt x="19" y="0"/>
                  <a:pt x="37" y="0"/>
                  <a:pt x="56" y="0"/>
                </a:cubicBezTo>
              </a:path>
            </a:pathLst>
          </a:custGeom>
          <a:noFill/>
          <a:ln w="57150">
            <a:solidFill>
              <a:schemeClr val="accent1"/>
            </a:solidFill>
            <a:round/>
            <a:headEnd/>
            <a:tailEnd/>
          </a:ln>
        </p:spPr>
        <p:txBody>
          <a:bodyPr wrap="none" anchor="ctr"/>
          <a:lstStyle/>
          <a:p>
            <a:endParaRPr lang="hu-HU">
              <a:solidFill>
                <a:srgbClr val="000000"/>
              </a:solidFill>
            </a:endParaRPr>
          </a:p>
        </p:txBody>
      </p:sp>
      <p:sp>
        <p:nvSpPr>
          <p:cNvPr id="39954" name="Freeform 18"/>
          <p:cNvSpPr>
            <a:spLocks/>
          </p:cNvSpPr>
          <p:nvPr/>
        </p:nvSpPr>
        <p:spPr bwMode="auto">
          <a:xfrm>
            <a:off x="3200400" y="4038600"/>
            <a:ext cx="88900" cy="1588"/>
          </a:xfrm>
          <a:custGeom>
            <a:avLst/>
            <a:gdLst>
              <a:gd name="T0" fmla="*/ 0 w 56"/>
              <a:gd name="T1" fmla="*/ 0 h 1"/>
              <a:gd name="T2" fmla="*/ 2147483647 w 56"/>
              <a:gd name="T3" fmla="*/ 0 h 1"/>
              <a:gd name="T4" fmla="*/ 0 60000 65536"/>
              <a:gd name="T5" fmla="*/ 0 60000 65536"/>
              <a:gd name="T6" fmla="*/ 0 w 56"/>
              <a:gd name="T7" fmla="*/ 0 h 1"/>
              <a:gd name="T8" fmla="*/ 56 w 56"/>
              <a:gd name="T9" fmla="*/ 1 h 1"/>
            </a:gdLst>
            <a:ahLst/>
            <a:cxnLst>
              <a:cxn ang="T4">
                <a:pos x="T0" y="T1"/>
              </a:cxn>
              <a:cxn ang="T5">
                <a:pos x="T2" y="T3"/>
              </a:cxn>
            </a:cxnLst>
            <a:rect l="T6" t="T7" r="T8" b="T9"/>
            <a:pathLst>
              <a:path w="56" h="1">
                <a:moveTo>
                  <a:pt x="0" y="0"/>
                </a:moveTo>
                <a:cubicBezTo>
                  <a:pt x="19" y="0"/>
                  <a:pt x="37" y="0"/>
                  <a:pt x="56" y="0"/>
                </a:cubicBezTo>
              </a:path>
            </a:pathLst>
          </a:custGeom>
          <a:noFill/>
          <a:ln w="57150">
            <a:solidFill>
              <a:srgbClr val="FF00FF"/>
            </a:solidFill>
            <a:round/>
            <a:headEnd/>
            <a:tailEnd/>
          </a:ln>
        </p:spPr>
        <p:txBody>
          <a:bodyPr wrap="none" anchor="ctr"/>
          <a:lstStyle/>
          <a:p>
            <a:endParaRPr lang="hu-HU">
              <a:solidFill>
                <a:srgbClr val="000000"/>
              </a:solidFill>
            </a:endParaRPr>
          </a:p>
        </p:txBody>
      </p:sp>
      <p:sp>
        <p:nvSpPr>
          <p:cNvPr id="39955" name="Freeform 19"/>
          <p:cNvSpPr>
            <a:spLocks/>
          </p:cNvSpPr>
          <p:nvPr/>
        </p:nvSpPr>
        <p:spPr bwMode="auto">
          <a:xfrm>
            <a:off x="3225800" y="6856413"/>
            <a:ext cx="88900" cy="1587"/>
          </a:xfrm>
          <a:custGeom>
            <a:avLst/>
            <a:gdLst>
              <a:gd name="T0" fmla="*/ 0 w 56"/>
              <a:gd name="T1" fmla="*/ 0 h 1"/>
              <a:gd name="T2" fmla="*/ 2147483647 w 56"/>
              <a:gd name="T3" fmla="*/ 0 h 1"/>
              <a:gd name="T4" fmla="*/ 0 60000 65536"/>
              <a:gd name="T5" fmla="*/ 0 60000 65536"/>
              <a:gd name="T6" fmla="*/ 0 w 56"/>
              <a:gd name="T7" fmla="*/ 0 h 1"/>
              <a:gd name="T8" fmla="*/ 56 w 56"/>
              <a:gd name="T9" fmla="*/ 1 h 1"/>
            </a:gdLst>
            <a:ahLst/>
            <a:cxnLst>
              <a:cxn ang="T4">
                <a:pos x="T0" y="T1"/>
              </a:cxn>
              <a:cxn ang="T5">
                <a:pos x="T2" y="T3"/>
              </a:cxn>
            </a:cxnLst>
            <a:rect l="T6" t="T7" r="T8" b="T9"/>
            <a:pathLst>
              <a:path w="56" h="1">
                <a:moveTo>
                  <a:pt x="0" y="0"/>
                </a:moveTo>
                <a:cubicBezTo>
                  <a:pt x="19" y="0"/>
                  <a:pt x="37" y="0"/>
                  <a:pt x="56" y="0"/>
                </a:cubicBezTo>
              </a:path>
            </a:pathLst>
          </a:custGeom>
          <a:noFill/>
          <a:ln w="57150">
            <a:solidFill>
              <a:schemeClr val="tx1"/>
            </a:solidFill>
            <a:round/>
            <a:headEnd/>
            <a:tailEnd/>
          </a:ln>
        </p:spPr>
        <p:txBody>
          <a:bodyPr wrap="none" anchor="ctr"/>
          <a:lstStyle/>
          <a:p>
            <a:endParaRPr lang="hu-HU">
              <a:solidFill>
                <a:srgbClr val="000000"/>
              </a:solidFill>
            </a:endParaRPr>
          </a:p>
        </p:txBody>
      </p:sp>
      <p:sp>
        <p:nvSpPr>
          <p:cNvPr id="39956" name="Freeform 20"/>
          <p:cNvSpPr>
            <a:spLocks/>
          </p:cNvSpPr>
          <p:nvPr/>
        </p:nvSpPr>
        <p:spPr bwMode="auto">
          <a:xfrm>
            <a:off x="3225800" y="6856413"/>
            <a:ext cx="88900" cy="1587"/>
          </a:xfrm>
          <a:custGeom>
            <a:avLst/>
            <a:gdLst>
              <a:gd name="T0" fmla="*/ 0 w 56"/>
              <a:gd name="T1" fmla="*/ 0 h 1"/>
              <a:gd name="T2" fmla="*/ 2147483647 w 56"/>
              <a:gd name="T3" fmla="*/ 0 h 1"/>
              <a:gd name="T4" fmla="*/ 0 60000 65536"/>
              <a:gd name="T5" fmla="*/ 0 60000 65536"/>
              <a:gd name="T6" fmla="*/ 0 w 56"/>
              <a:gd name="T7" fmla="*/ 0 h 1"/>
              <a:gd name="T8" fmla="*/ 56 w 56"/>
              <a:gd name="T9" fmla="*/ 1 h 1"/>
            </a:gdLst>
            <a:ahLst/>
            <a:cxnLst>
              <a:cxn ang="T4">
                <a:pos x="T0" y="T1"/>
              </a:cxn>
              <a:cxn ang="T5">
                <a:pos x="T2" y="T3"/>
              </a:cxn>
            </a:cxnLst>
            <a:rect l="T6" t="T7" r="T8" b="T9"/>
            <a:pathLst>
              <a:path w="56" h="1">
                <a:moveTo>
                  <a:pt x="0" y="0"/>
                </a:moveTo>
                <a:cubicBezTo>
                  <a:pt x="19" y="0"/>
                  <a:pt x="37" y="0"/>
                  <a:pt x="56" y="0"/>
                </a:cubicBezTo>
              </a:path>
            </a:pathLst>
          </a:custGeom>
          <a:noFill/>
          <a:ln w="57150">
            <a:solidFill>
              <a:schemeClr val="tx1"/>
            </a:solidFill>
            <a:round/>
            <a:headEnd/>
            <a:tailEnd/>
          </a:ln>
        </p:spPr>
        <p:txBody>
          <a:bodyPr wrap="none" anchor="ctr"/>
          <a:lstStyle/>
          <a:p>
            <a:endParaRPr lang="hu-HU">
              <a:solidFill>
                <a:srgbClr val="000000"/>
              </a:solidFill>
            </a:endParaRPr>
          </a:p>
        </p:txBody>
      </p:sp>
      <p:sp>
        <p:nvSpPr>
          <p:cNvPr id="39957" name="Text Box 21"/>
          <p:cNvSpPr txBox="1">
            <a:spLocks noChangeArrowheads="1"/>
          </p:cNvSpPr>
          <p:nvPr/>
        </p:nvSpPr>
        <p:spPr bwMode="auto">
          <a:xfrm>
            <a:off x="0" y="3657600"/>
            <a:ext cx="1066800" cy="304800"/>
          </a:xfrm>
          <a:prstGeom prst="rect">
            <a:avLst/>
          </a:prstGeom>
          <a:noFill/>
          <a:ln w="9525">
            <a:noFill/>
            <a:miter lim="800000"/>
            <a:headEnd/>
            <a:tailEnd/>
          </a:ln>
        </p:spPr>
        <p:txBody>
          <a:bodyPr>
            <a:spAutoFit/>
          </a:bodyPr>
          <a:lstStyle/>
          <a:p>
            <a:pPr algn="ctr" eaLnBrk="0" hangingPunct="0">
              <a:spcBef>
                <a:spcPct val="50000"/>
              </a:spcBef>
            </a:pPr>
            <a:r>
              <a:rPr lang="hu-HU" sz="1400">
                <a:solidFill>
                  <a:srgbClr val="FFFF00"/>
                </a:solidFill>
                <a:latin typeface="Times New Roman" pitchFamily="18" charset="0"/>
              </a:rPr>
              <a:t>HLA-A</a:t>
            </a:r>
            <a:endParaRPr lang="hu-HU" sz="2400">
              <a:solidFill>
                <a:srgbClr val="FFFF00"/>
              </a:solidFill>
              <a:latin typeface="Times New Roman" pitchFamily="18" charset="0"/>
            </a:endParaRPr>
          </a:p>
        </p:txBody>
      </p:sp>
      <p:sp>
        <p:nvSpPr>
          <p:cNvPr id="39958" name="Text Box 22"/>
          <p:cNvSpPr txBox="1">
            <a:spLocks noChangeArrowheads="1"/>
          </p:cNvSpPr>
          <p:nvPr/>
        </p:nvSpPr>
        <p:spPr bwMode="auto">
          <a:xfrm>
            <a:off x="3200400" y="3657600"/>
            <a:ext cx="1066800" cy="304800"/>
          </a:xfrm>
          <a:prstGeom prst="rect">
            <a:avLst/>
          </a:prstGeom>
          <a:noFill/>
          <a:ln w="9525">
            <a:noFill/>
            <a:miter lim="800000"/>
            <a:headEnd/>
            <a:tailEnd/>
          </a:ln>
        </p:spPr>
        <p:txBody>
          <a:bodyPr>
            <a:spAutoFit/>
          </a:bodyPr>
          <a:lstStyle/>
          <a:p>
            <a:pPr algn="ctr" eaLnBrk="0" hangingPunct="0">
              <a:spcBef>
                <a:spcPct val="50000"/>
              </a:spcBef>
            </a:pPr>
            <a:r>
              <a:rPr lang="hu-HU" sz="1400">
                <a:solidFill>
                  <a:srgbClr val="FFFF00"/>
                </a:solidFill>
                <a:latin typeface="Times New Roman" pitchFamily="18" charset="0"/>
              </a:rPr>
              <a:t>HLA-C</a:t>
            </a:r>
            <a:endParaRPr lang="hu-HU" sz="2400">
              <a:solidFill>
                <a:srgbClr val="FFFF00"/>
              </a:solidFill>
              <a:latin typeface="Times New Roman" pitchFamily="18" charset="0"/>
            </a:endParaRPr>
          </a:p>
        </p:txBody>
      </p:sp>
      <p:sp>
        <p:nvSpPr>
          <p:cNvPr id="39959" name="Text Box 23"/>
          <p:cNvSpPr txBox="1">
            <a:spLocks noChangeArrowheads="1"/>
          </p:cNvSpPr>
          <p:nvPr/>
        </p:nvSpPr>
        <p:spPr bwMode="auto">
          <a:xfrm>
            <a:off x="1524000" y="3581400"/>
            <a:ext cx="1066800" cy="304800"/>
          </a:xfrm>
          <a:prstGeom prst="rect">
            <a:avLst/>
          </a:prstGeom>
          <a:noFill/>
          <a:ln w="9525">
            <a:noFill/>
            <a:miter lim="800000"/>
            <a:headEnd/>
            <a:tailEnd/>
          </a:ln>
        </p:spPr>
        <p:txBody>
          <a:bodyPr>
            <a:spAutoFit/>
          </a:bodyPr>
          <a:lstStyle/>
          <a:p>
            <a:pPr algn="ctr" eaLnBrk="0" hangingPunct="0">
              <a:spcBef>
                <a:spcPct val="50000"/>
              </a:spcBef>
            </a:pPr>
            <a:r>
              <a:rPr lang="hu-HU" sz="1400">
                <a:solidFill>
                  <a:srgbClr val="FFFF00"/>
                </a:solidFill>
                <a:latin typeface="Times New Roman" pitchFamily="18" charset="0"/>
              </a:rPr>
              <a:t>HLA-B</a:t>
            </a:r>
            <a:endParaRPr lang="hu-HU" sz="2400">
              <a:solidFill>
                <a:srgbClr val="FFFF00"/>
              </a:solidFill>
              <a:latin typeface="Times New Roman" pitchFamily="18" charset="0"/>
            </a:endParaRPr>
          </a:p>
        </p:txBody>
      </p:sp>
      <p:sp>
        <p:nvSpPr>
          <p:cNvPr id="39960" name="Oval 24"/>
          <p:cNvSpPr>
            <a:spLocks noChangeArrowheads="1"/>
          </p:cNvSpPr>
          <p:nvPr/>
        </p:nvSpPr>
        <p:spPr bwMode="auto">
          <a:xfrm>
            <a:off x="0" y="4343400"/>
            <a:ext cx="4572000" cy="1295400"/>
          </a:xfrm>
          <a:prstGeom prst="ellipse">
            <a:avLst/>
          </a:prstGeom>
          <a:gradFill rotWithShape="0">
            <a:gsLst>
              <a:gs pos="0">
                <a:srgbClr val="CCECFF"/>
              </a:gs>
              <a:gs pos="100000">
                <a:srgbClr val="5E6D76"/>
              </a:gs>
            </a:gsLst>
            <a:path path="shape">
              <a:fillToRect l="50000" t="50000" r="50000" b="50000"/>
            </a:path>
          </a:gradFill>
          <a:ln w="9525">
            <a:solidFill>
              <a:schemeClr val="bg2"/>
            </a:solidFill>
            <a:round/>
            <a:headEnd/>
            <a:tailEnd/>
          </a:ln>
        </p:spPr>
        <p:txBody>
          <a:bodyPr wrap="none" anchor="ctr"/>
          <a:lstStyle/>
          <a:p>
            <a:endParaRPr lang="hu-HU">
              <a:solidFill>
                <a:srgbClr val="000000"/>
              </a:solidFill>
            </a:endParaRPr>
          </a:p>
        </p:txBody>
      </p:sp>
      <p:sp>
        <p:nvSpPr>
          <p:cNvPr id="39961" name="Freeform 25"/>
          <p:cNvSpPr>
            <a:spLocks/>
          </p:cNvSpPr>
          <p:nvPr/>
        </p:nvSpPr>
        <p:spPr bwMode="auto">
          <a:xfrm>
            <a:off x="381000" y="4267200"/>
            <a:ext cx="88900" cy="1588"/>
          </a:xfrm>
          <a:custGeom>
            <a:avLst/>
            <a:gdLst>
              <a:gd name="T0" fmla="*/ 0 w 56"/>
              <a:gd name="T1" fmla="*/ 0 h 1"/>
              <a:gd name="T2" fmla="*/ 2147483647 w 56"/>
              <a:gd name="T3" fmla="*/ 0 h 1"/>
              <a:gd name="T4" fmla="*/ 0 60000 65536"/>
              <a:gd name="T5" fmla="*/ 0 60000 65536"/>
              <a:gd name="T6" fmla="*/ 0 w 56"/>
              <a:gd name="T7" fmla="*/ 0 h 1"/>
              <a:gd name="T8" fmla="*/ 56 w 56"/>
              <a:gd name="T9" fmla="*/ 1 h 1"/>
            </a:gdLst>
            <a:ahLst/>
            <a:cxnLst>
              <a:cxn ang="T4">
                <a:pos x="T0" y="T1"/>
              </a:cxn>
              <a:cxn ang="T5">
                <a:pos x="T2" y="T3"/>
              </a:cxn>
            </a:cxnLst>
            <a:rect l="T6" t="T7" r="T8" b="T9"/>
            <a:pathLst>
              <a:path w="56" h="1">
                <a:moveTo>
                  <a:pt x="0" y="0"/>
                </a:moveTo>
                <a:cubicBezTo>
                  <a:pt x="19" y="0"/>
                  <a:pt x="37" y="0"/>
                  <a:pt x="56" y="0"/>
                </a:cubicBezTo>
              </a:path>
            </a:pathLst>
          </a:custGeom>
          <a:noFill/>
          <a:ln w="57150">
            <a:solidFill>
              <a:schemeClr val="tx1"/>
            </a:solidFill>
            <a:round/>
            <a:headEnd/>
            <a:tailEnd/>
          </a:ln>
        </p:spPr>
        <p:txBody>
          <a:bodyPr wrap="none" anchor="ctr"/>
          <a:lstStyle/>
          <a:p>
            <a:endParaRPr lang="hu-HU">
              <a:solidFill>
                <a:srgbClr val="000000"/>
              </a:solidFill>
            </a:endParaRPr>
          </a:p>
        </p:txBody>
      </p:sp>
      <p:sp>
        <p:nvSpPr>
          <p:cNvPr id="39962" name="Line 26"/>
          <p:cNvSpPr>
            <a:spLocks noChangeShapeType="1"/>
          </p:cNvSpPr>
          <p:nvPr/>
        </p:nvSpPr>
        <p:spPr bwMode="auto">
          <a:xfrm flipH="1">
            <a:off x="533400" y="3886200"/>
            <a:ext cx="76200" cy="152400"/>
          </a:xfrm>
          <a:prstGeom prst="line">
            <a:avLst/>
          </a:prstGeom>
          <a:noFill/>
          <a:ln w="9525">
            <a:solidFill>
              <a:schemeClr val="tx1"/>
            </a:solidFill>
            <a:round/>
            <a:headEnd/>
            <a:tailEnd/>
          </a:ln>
        </p:spPr>
        <p:txBody>
          <a:bodyPr wrap="none" anchor="ctr"/>
          <a:lstStyle/>
          <a:p>
            <a:endParaRPr lang="hu-HU">
              <a:solidFill>
                <a:srgbClr val="000000"/>
              </a:solidFill>
            </a:endParaRPr>
          </a:p>
        </p:txBody>
      </p:sp>
      <p:sp>
        <p:nvSpPr>
          <p:cNvPr id="39963" name="Line 27"/>
          <p:cNvSpPr>
            <a:spLocks noChangeShapeType="1"/>
          </p:cNvSpPr>
          <p:nvPr/>
        </p:nvSpPr>
        <p:spPr bwMode="auto">
          <a:xfrm>
            <a:off x="685800" y="3886200"/>
            <a:ext cx="152400" cy="152400"/>
          </a:xfrm>
          <a:prstGeom prst="line">
            <a:avLst/>
          </a:prstGeom>
          <a:noFill/>
          <a:ln w="9525">
            <a:solidFill>
              <a:schemeClr val="tx1"/>
            </a:solidFill>
            <a:round/>
            <a:headEnd/>
            <a:tailEnd/>
          </a:ln>
        </p:spPr>
        <p:txBody>
          <a:bodyPr wrap="none" anchor="ctr"/>
          <a:lstStyle/>
          <a:p>
            <a:endParaRPr lang="hu-HU">
              <a:solidFill>
                <a:srgbClr val="000000"/>
              </a:solidFill>
            </a:endParaRPr>
          </a:p>
        </p:txBody>
      </p:sp>
      <p:sp>
        <p:nvSpPr>
          <p:cNvPr id="39964" name="Line 28"/>
          <p:cNvSpPr>
            <a:spLocks noChangeShapeType="1"/>
          </p:cNvSpPr>
          <p:nvPr/>
        </p:nvSpPr>
        <p:spPr bwMode="auto">
          <a:xfrm flipH="1">
            <a:off x="1828800" y="3810000"/>
            <a:ext cx="76200" cy="152400"/>
          </a:xfrm>
          <a:prstGeom prst="line">
            <a:avLst/>
          </a:prstGeom>
          <a:noFill/>
          <a:ln w="9525">
            <a:solidFill>
              <a:schemeClr val="tx1"/>
            </a:solidFill>
            <a:round/>
            <a:headEnd/>
            <a:tailEnd/>
          </a:ln>
        </p:spPr>
        <p:txBody>
          <a:bodyPr wrap="none" anchor="ctr"/>
          <a:lstStyle/>
          <a:p>
            <a:endParaRPr lang="hu-HU">
              <a:solidFill>
                <a:srgbClr val="000000"/>
              </a:solidFill>
            </a:endParaRPr>
          </a:p>
        </p:txBody>
      </p:sp>
      <p:sp>
        <p:nvSpPr>
          <p:cNvPr id="39965" name="Line 29"/>
          <p:cNvSpPr>
            <a:spLocks noChangeShapeType="1"/>
          </p:cNvSpPr>
          <p:nvPr/>
        </p:nvSpPr>
        <p:spPr bwMode="auto">
          <a:xfrm>
            <a:off x="1981200" y="3810000"/>
            <a:ext cx="76200" cy="152400"/>
          </a:xfrm>
          <a:prstGeom prst="line">
            <a:avLst/>
          </a:prstGeom>
          <a:noFill/>
          <a:ln w="9525">
            <a:solidFill>
              <a:schemeClr val="tx1"/>
            </a:solidFill>
            <a:round/>
            <a:headEnd/>
            <a:tailEnd/>
          </a:ln>
        </p:spPr>
        <p:txBody>
          <a:bodyPr wrap="none" anchor="ctr"/>
          <a:lstStyle/>
          <a:p>
            <a:endParaRPr lang="hu-HU">
              <a:solidFill>
                <a:srgbClr val="000000"/>
              </a:solidFill>
            </a:endParaRPr>
          </a:p>
        </p:txBody>
      </p:sp>
      <p:sp>
        <p:nvSpPr>
          <p:cNvPr id="39966" name="Line 30"/>
          <p:cNvSpPr>
            <a:spLocks noChangeShapeType="1"/>
          </p:cNvSpPr>
          <p:nvPr/>
        </p:nvSpPr>
        <p:spPr bwMode="auto">
          <a:xfrm flipH="1">
            <a:off x="3352800" y="3962400"/>
            <a:ext cx="304800" cy="0"/>
          </a:xfrm>
          <a:prstGeom prst="line">
            <a:avLst/>
          </a:prstGeom>
          <a:noFill/>
          <a:ln w="9525">
            <a:solidFill>
              <a:schemeClr val="tx1"/>
            </a:solidFill>
            <a:round/>
            <a:headEnd/>
            <a:tailEnd/>
          </a:ln>
        </p:spPr>
        <p:txBody>
          <a:bodyPr wrap="none" anchor="ctr"/>
          <a:lstStyle/>
          <a:p>
            <a:endParaRPr lang="hu-HU">
              <a:solidFill>
                <a:srgbClr val="000000"/>
              </a:solidFill>
            </a:endParaRPr>
          </a:p>
        </p:txBody>
      </p:sp>
      <p:sp>
        <p:nvSpPr>
          <p:cNvPr id="39967" name="Line 31"/>
          <p:cNvSpPr>
            <a:spLocks noChangeShapeType="1"/>
          </p:cNvSpPr>
          <p:nvPr/>
        </p:nvSpPr>
        <p:spPr bwMode="auto">
          <a:xfrm>
            <a:off x="3733800" y="3962400"/>
            <a:ext cx="228600" cy="152400"/>
          </a:xfrm>
          <a:prstGeom prst="line">
            <a:avLst/>
          </a:prstGeom>
          <a:noFill/>
          <a:ln w="9525">
            <a:solidFill>
              <a:schemeClr val="tx1"/>
            </a:solidFill>
            <a:round/>
            <a:headEnd/>
            <a:tailEnd/>
          </a:ln>
        </p:spPr>
        <p:txBody>
          <a:bodyPr wrap="none" anchor="ctr"/>
          <a:lstStyle/>
          <a:p>
            <a:endParaRPr lang="hu-HU">
              <a:solidFill>
                <a:srgbClr val="000000"/>
              </a:solidFill>
            </a:endParaRPr>
          </a:p>
        </p:txBody>
      </p:sp>
      <p:grpSp>
        <p:nvGrpSpPr>
          <p:cNvPr id="2" name="Group 32"/>
          <p:cNvGrpSpPr>
            <a:grpSpLocks/>
          </p:cNvGrpSpPr>
          <p:nvPr/>
        </p:nvGrpSpPr>
        <p:grpSpPr bwMode="auto">
          <a:xfrm>
            <a:off x="4038600" y="1066800"/>
            <a:ext cx="5257800" cy="4572000"/>
            <a:chOff x="2544" y="672"/>
            <a:chExt cx="3312" cy="2880"/>
          </a:xfrm>
        </p:grpSpPr>
        <p:sp>
          <p:nvSpPr>
            <p:cNvPr id="39970" name="Oval 33"/>
            <p:cNvSpPr>
              <a:spLocks noChangeArrowheads="1"/>
            </p:cNvSpPr>
            <p:nvPr/>
          </p:nvSpPr>
          <p:spPr bwMode="auto">
            <a:xfrm>
              <a:off x="4128" y="2640"/>
              <a:ext cx="96" cy="96"/>
            </a:xfrm>
            <a:prstGeom prst="ellipse">
              <a:avLst/>
            </a:prstGeom>
            <a:gradFill rotWithShape="0">
              <a:gsLst>
                <a:gs pos="0">
                  <a:srgbClr val="3399FF"/>
                </a:gs>
                <a:gs pos="100000">
                  <a:srgbClr val="0D2843"/>
                </a:gs>
              </a:gsLst>
              <a:path path="shape">
                <a:fillToRect l="50000" t="50000" r="50000" b="50000"/>
              </a:path>
            </a:gradFill>
            <a:ln w="9525">
              <a:solidFill>
                <a:schemeClr val="tx1"/>
              </a:solidFill>
              <a:round/>
              <a:headEnd/>
              <a:tailEnd/>
            </a:ln>
          </p:spPr>
          <p:txBody>
            <a:bodyPr wrap="none" anchor="ctr"/>
            <a:lstStyle/>
            <a:p>
              <a:endParaRPr lang="hu-HU">
                <a:solidFill>
                  <a:srgbClr val="000000"/>
                </a:solidFill>
              </a:endParaRPr>
            </a:p>
          </p:txBody>
        </p:sp>
        <p:sp>
          <p:nvSpPr>
            <p:cNvPr id="39971" name="Freeform 34"/>
            <p:cNvSpPr>
              <a:spLocks/>
            </p:cNvSpPr>
            <p:nvPr/>
          </p:nvSpPr>
          <p:spPr bwMode="auto">
            <a:xfrm>
              <a:off x="4464" y="2448"/>
              <a:ext cx="274" cy="84"/>
            </a:xfrm>
            <a:custGeom>
              <a:avLst/>
              <a:gdLst>
                <a:gd name="T0" fmla="*/ 0 w 274"/>
                <a:gd name="T1" fmla="*/ 29 h 84"/>
                <a:gd name="T2" fmla="*/ 100 w 274"/>
                <a:gd name="T3" fmla="*/ 56 h 84"/>
                <a:gd name="T4" fmla="*/ 183 w 274"/>
                <a:gd name="T5" fmla="*/ 56 h 84"/>
                <a:gd name="T6" fmla="*/ 219 w 274"/>
                <a:gd name="T7" fmla="*/ 47 h 84"/>
                <a:gd name="T8" fmla="*/ 228 w 274"/>
                <a:gd name="T9" fmla="*/ 10 h 84"/>
                <a:gd name="T10" fmla="*/ 274 w 274"/>
                <a:gd name="T11" fmla="*/ 1 h 84"/>
                <a:gd name="T12" fmla="*/ 0 60000 65536"/>
                <a:gd name="T13" fmla="*/ 0 60000 65536"/>
                <a:gd name="T14" fmla="*/ 0 60000 65536"/>
                <a:gd name="T15" fmla="*/ 0 60000 65536"/>
                <a:gd name="T16" fmla="*/ 0 60000 65536"/>
                <a:gd name="T17" fmla="*/ 0 60000 65536"/>
                <a:gd name="T18" fmla="*/ 0 w 274"/>
                <a:gd name="T19" fmla="*/ 0 h 84"/>
                <a:gd name="T20" fmla="*/ 274 w 274"/>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274" h="84">
                  <a:moveTo>
                    <a:pt x="0" y="29"/>
                  </a:moveTo>
                  <a:cubicBezTo>
                    <a:pt x="18" y="84"/>
                    <a:pt x="44" y="64"/>
                    <a:pt x="100" y="56"/>
                  </a:cubicBezTo>
                  <a:cubicBezTo>
                    <a:pt x="132" y="25"/>
                    <a:pt x="144" y="44"/>
                    <a:pt x="183" y="56"/>
                  </a:cubicBezTo>
                  <a:cubicBezTo>
                    <a:pt x="195" y="53"/>
                    <a:pt x="210" y="56"/>
                    <a:pt x="219" y="47"/>
                  </a:cubicBezTo>
                  <a:cubicBezTo>
                    <a:pt x="228" y="38"/>
                    <a:pt x="219" y="19"/>
                    <a:pt x="228" y="10"/>
                  </a:cubicBezTo>
                  <a:cubicBezTo>
                    <a:pt x="238" y="0"/>
                    <a:pt x="259" y="1"/>
                    <a:pt x="274" y="1"/>
                  </a:cubicBezTo>
                </a:path>
              </a:pathLst>
            </a:custGeom>
            <a:noFill/>
            <a:ln w="76200">
              <a:solidFill>
                <a:srgbClr val="993366"/>
              </a:solidFill>
              <a:round/>
              <a:headEnd/>
              <a:tailEnd/>
            </a:ln>
          </p:spPr>
          <p:txBody>
            <a:bodyPr/>
            <a:lstStyle/>
            <a:p>
              <a:endParaRPr lang="hu-HU">
                <a:solidFill>
                  <a:srgbClr val="000000"/>
                </a:solidFill>
              </a:endParaRPr>
            </a:p>
          </p:txBody>
        </p:sp>
        <p:sp>
          <p:nvSpPr>
            <p:cNvPr id="39972" name="Freeform 35"/>
            <p:cNvSpPr>
              <a:spLocks/>
            </p:cNvSpPr>
            <p:nvPr/>
          </p:nvSpPr>
          <p:spPr bwMode="auto">
            <a:xfrm rot="9974346">
              <a:off x="4656" y="2544"/>
              <a:ext cx="84" cy="198"/>
            </a:xfrm>
            <a:custGeom>
              <a:avLst/>
              <a:gdLst>
                <a:gd name="T0" fmla="*/ 34 w 95"/>
                <a:gd name="T1" fmla="*/ 2050 h 138"/>
                <a:gd name="T2" fmla="*/ 9 w 95"/>
                <a:gd name="T3" fmla="*/ 2475 h 138"/>
                <a:gd name="T4" fmla="*/ 20 w 95"/>
                <a:gd name="T5" fmla="*/ 1288 h 138"/>
                <a:gd name="T6" fmla="*/ 20 w 95"/>
                <a:gd name="T7" fmla="*/ 0 h 138"/>
                <a:gd name="T8" fmla="*/ 0 60000 65536"/>
                <a:gd name="T9" fmla="*/ 0 60000 65536"/>
                <a:gd name="T10" fmla="*/ 0 60000 65536"/>
                <a:gd name="T11" fmla="*/ 0 60000 65536"/>
                <a:gd name="T12" fmla="*/ 0 w 95"/>
                <a:gd name="T13" fmla="*/ 0 h 138"/>
                <a:gd name="T14" fmla="*/ 95 w 95"/>
                <a:gd name="T15" fmla="*/ 138 h 138"/>
              </a:gdLst>
              <a:ahLst/>
              <a:cxnLst>
                <a:cxn ang="T8">
                  <a:pos x="T0" y="T1"/>
                </a:cxn>
                <a:cxn ang="T9">
                  <a:pos x="T2" y="T3"/>
                </a:cxn>
                <a:cxn ang="T10">
                  <a:pos x="T4" y="T5"/>
                </a:cxn>
                <a:cxn ang="T11">
                  <a:pos x="T6" y="T7"/>
                </a:cxn>
              </a:cxnLst>
              <a:rect l="T12" t="T13" r="T14" b="T15"/>
              <a:pathLst>
                <a:path w="95" h="138">
                  <a:moveTo>
                    <a:pt x="95" y="114"/>
                  </a:moveTo>
                  <a:cubicBezTo>
                    <a:pt x="64" y="119"/>
                    <a:pt x="51" y="129"/>
                    <a:pt x="23" y="138"/>
                  </a:cubicBezTo>
                  <a:cubicBezTo>
                    <a:pt x="0" y="103"/>
                    <a:pt x="17" y="84"/>
                    <a:pt x="53" y="72"/>
                  </a:cubicBezTo>
                  <a:cubicBezTo>
                    <a:pt x="61" y="49"/>
                    <a:pt x="53" y="0"/>
                    <a:pt x="53" y="0"/>
                  </a:cubicBezTo>
                </a:path>
              </a:pathLst>
            </a:custGeom>
            <a:noFill/>
            <a:ln w="57150">
              <a:solidFill>
                <a:srgbClr val="000066"/>
              </a:solidFill>
              <a:round/>
              <a:headEnd/>
              <a:tailEnd/>
            </a:ln>
          </p:spPr>
          <p:txBody>
            <a:bodyPr/>
            <a:lstStyle/>
            <a:p>
              <a:endParaRPr lang="hu-HU">
                <a:solidFill>
                  <a:srgbClr val="000000"/>
                </a:solidFill>
              </a:endParaRPr>
            </a:p>
          </p:txBody>
        </p:sp>
        <p:sp>
          <p:nvSpPr>
            <p:cNvPr id="39973" name="Freeform 36"/>
            <p:cNvSpPr>
              <a:spLocks/>
            </p:cNvSpPr>
            <p:nvPr/>
          </p:nvSpPr>
          <p:spPr bwMode="auto">
            <a:xfrm rot="9372077">
              <a:off x="4608" y="2544"/>
              <a:ext cx="72" cy="198"/>
            </a:xfrm>
            <a:custGeom>
              <a:avLst/>
              <a:gdLst>
                <a:gd name="T0" fmla="*/ 72 w 72"/>
                <a:gd name="T1" fmla="*/ 0 h 198"/>
                <a:gd name="T2" fmla="*/ 66 w 72"/>
                <a:gd name="T3" fmla="*/ 138 h 198"/>
                <a:gd name="T4" fmla="*/ 48 w 72"/>
                <a:gd name="T5" fmla="*/ 198 h 198"/>
                <a:gd name="T6" fmla="*/ 0 w 72"/>
                <a:gd name="T7" fmla="*/ 144 h 198"/>
                <a:gd name="T8" fmla="*/ 0 60000 65536"/>
                <a:gd name="T9" fmla="*/ 0 60000 65536"/>
                <a:gd name="T10" fmla="*/ 0 60000 65536"/>
                <a:gd name="T11" fmla="*/ 0 60000 65536"/>
                <a:gd name="T12" fmla="*/ 0 w 72"/>
                <a:gd name="T13" fmla="*/ 0 h 198"/>
                <a:gd name="T14" fmla="*/ 72 w 72"/>
                <a:gd name="T15" fmla="*/ 198 h 198"/>
              </a:gdLst>
              <a:ahLst/>
              <a:cxnLst>
                <a:cxn ang="T8">
                  <a:pos x="T0" y="T1"/>
                </a:cxn>
                <a:cxn ang="T9">
                  <a:pos x="T2" y="T3"/>
                </a:cxn>
                <a:cxn ang="T10">
                  <a:pos x="T4" y="T5"/>
                </a:cxn>
                <a:cxn ang="T11">
                  <a:pos x="T6" y="T7"/>
                </a:cxn>
              </a:cxnLst>
              <a:rect l="T12" t="T13" r="T14" b="T15"/>
              <a:pathLst>
                <a:path w="72" h="198">
                  <a:moveTo>
                    <a:pt x="72" y="0"/>
                  </a:moveTo>
                  <a:cubicBezTo>
                    <a:pt x="70" y="46"/>
                    <a:pt x="69" y="92"/>
                    <a:pt x="66" y="138"/>
                  </a:cubicBezTo>
                  <a:cubicBezTo>
                    <a:pt x="64" y="159"/>
                    <a:pt x="48" y="198"/>
                    <a:pt x="48" y="198"/>
                  </a:cubicBezTo>
                  <a:cubicBezTo>
                    <a:pt x="21" y="189"/>
                    <a:pt x="21" y="165"/>
                    <a:pt x="0" y="144"/>
                  </a:cubicBezTo>
                </a:path>
              </a:pathLst>
            </a:custGeom>
            <a:noFill/>
            <a:ln w="57150">
              <a:solidFill>
                <a:srgbClr val="000066"/>
              </a:solidFill>
              <a:round/>
              <a:headEnd/>
              <a:tailEnd/>
            </a:ln>
          </p:spPr>
          <p:txBody>
            <a:bodyPr/>
            <a:lstStyle/>
            <a:p>
              <a:endParaRPr lang="hu-HU">
                <a:solidFill>
                  <a:srgbClr val="000000"/>
                </a:solidFill>
              </a:endParaRPr>
            </a:p>
          </p:txBody>
        </p:sp>
        <p:sp>
          <p:nvSpPr>
            <p:cNvPr id="39974" name="Freeform 37"/>
            <p:cNvSpPr>
              <a:spLocks/>
            </p:cNvSpPr>
            <p:nvPr/>
          </p:nvSpPr>
          <p:spPr bwMode="auto">
            <a:xfrm rot="1224115">
              <a:off x="3965" y="2549"/>
              <a:ext cx="150" cy="174"/>
            </a:xfrm>
            <a:custGeom>
              <a:avLst/>
              <a:gdLst>
                <a:gd name="T0" fmla="*/ 11 w 198"/>
                <a:gd name="T1" fmla="*/ 0 h 270"/>
                <a:gd name="T2" fmla="*/ 8 w 198"/>
                <a:gd name="T3" fmla="*/ 2 h 270"/>
                <a:gd name="T4" fmla="*/ 0 w 198"/>
                <a:gd name="T5" fmla="*/ 3 h 270"/>
                <a:gd name="T6" fmla="*/ 8 w 198"/>
                <a:gd name="T7" fmla="*/ 4 h 270"/>
                <a:gd name="T8" fmla="*/ 13 w 198"/>
                <a:gd name="T9" fmla="*/ 5 h 270"/>
                <a:gd name="T10" fmla="*/ 16 w 198"/>
                <a:gd name="T11" fmla="*/ 6 h 270"/>
                <a:gd name="T12" fmla="*/ 21 w 198"/>
                <a:gd name="T13" fmla="*/ 8 h 270"/>
                <a:gd name="T14" fmla="*/ 0 60000 65536"/>
                <a:gd name="T15" fmla="*/ 0 60000 65536"/>
                <a:gd name="T16" fmla="*/ 0 60000 65536"/>
                <a:gd name="T17" fmla="*/ 0 60000 65536"/>
                <a:gd name="T18" fmla="*/ 0 60000 65536"/>
                <a:gd name="T19" fmla="*/ 0 60000 65536"/>
                <a:gd name="T20" fmla="*/ 0 60000 65536"/>
                <a:gd name="T21" fmla="*/ 0 w 198"/>
                <a:gd name="T22" fmla="*/ 0 h 270"/>
                <a:gd name="T23" fmla="*/ 198 w 198"/>
                <a:gd name="T24" fmla="*/ 270 h 2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8" h="270">
                  <a:moveTo>
                    <a:pt x="108" y="0"/>
                  </a:moveTo>
                  <a:cubicBezTo>
                    <a:pt x="58" y="17"/>
                    <a:pt x="106" y="32"/>
                    <a:pt x="78" y="72"/>
                  </a:cubicBezTo>
                  <a:cubicBezTo>
                    <a:pt x="71" y="82"/>
                    <a:pt x="12" y="92"/>
                    <a:pt x="0" y="96"/>
                  </a:cubicBezTo>
                  <a:cubicBezTo>
                    <a:pt x="9" y="165"/>
                    <a:pt x="13" y="166"/>
                    <a:pt x="78" y="144"/>
                  </a:cubicBezTo>
                  <a:cubicBezTo>
                    <a:pt x="98" y="114"/>
                    <a:pt x="102" y="124"/>
                    <a:pt x="120" y="150"/>
                  </a:cubicBezTo>
                  <a:cubicBezTo>
                    <a:pt x="126" y="179"/>
                    <a:pt x="122" y="195"/>
                    <a:pt x="150" y="204"/>
                  </a:cubicBezTo>
                  <a:cubicBezTo>
                    <a:pt x="171" y="225"/>
                    <a:pt x="178" y="250"/>
                    <a:pt x="198" y="270"/>
                  </a:cubicBezTo>
                </a:path>
              </a:pathLst>
            </a:custGeom>
            <a:noFill/>
            <a:ln w="57150">
              <a:solidFill>
                <a:srgbClr val="000066"/>
              </a:solidFill>
              <a:round/>
              <a:headEnd/>
              <a:tailEnd/>
            </a:ln>
          </p:spPr>
          <p:txBody>
            <a:bodyPr/>
            <a:lstStyle/>
            <a:p>
              <a:endParaRPr lang="hu-HU">
                <a:solidFill>
                  <a:srgbClr val="000000"/>
                </a:solidFill>
              </a:endParaRPr>
            </a:p>
          </p:txBody>
        </p:sp>
        <p:sp>
          <p:nvSpPr>
            <p:cNvPr id="39975" name="Freeform 38"/>
            <p:cNvSpPr>
              <a:spLocks/>
            </p:cNvSpPr>
            <p:nvPr/>
          </p:nvSpPr>
          <p:spPr bwMode="auto">
            <a:xfrm>
              <a:off x="3744" y="2592"/>
              <a:ext cx="150" cy="174"/>
            </a:xfrm>
            <a:custGeom>
              <a:avLst/>
              <a:gdLst>
                <a:gd name="T0" fmla="*/ 11 w 198"/>
                <a:gd name="T1" fmla="*/ 0 h 270"/>
                <a:gd name="T2" fmla="*/ 8 w 198"/>
                <a:gd name="T3" fmla="*/ 2 h 270"/>
                <a:gd name="T4" fmla="*/ 0 w 198"/>
                <a:gd name="T5" fmla="*/ 3 h 270"/>
                <a:gd name="T6" fmla="*/ 8 w 198"/>
                <a:gd name="T7" fmla="*/ 4 h 270"/>
                <a:gd name="T8" fmla="*/ 13 w 198"/>
                <a:gd name="T9" fmla="*/ 5 h 270"/>
                <a:gd name="T10" fmla="*/ 16 w 198"/>
                <a:gd name="T11" fmla="*/ 6 h 270"/>
                <a:gd name="T12" fmla="*/ 21 w 198"/>
                <a:gd name="T13" fmla="*/ 8 h 270"/>
                <a:gd name="T14" fmla="*/ 0 60000 65536"/>
                <a:gd name="T15" fmla="*/ 0 60000 65536"/>
                <a:gd name="T16" fmla="*/ 0 60000 65536"/>
                <a:gd name="T17" fmla="*/ 0 60000 65536"/>
                <a:gd name="T18" fmla="*/ 0 60000 65536"/>
                <a:gd name="T19" fmla="*/ 0 60000 65536"/>
                <a:gd name="T20" fmla="*/ 0 60000 65536"/>
                <a:gd name="T21" fmla="*/ 0 w 198"/>
                <a:gd name="T22" fmla="*/ 0 h 270"/>
                <a:gd name="T23" fmla="*/ 198 w 198"/>
                <a:gd name="T24" fmla="*/ 270 h 2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8" h="270">
                  <a:moveTo>
                    <a:pt x="108" y="0"/>
                  </a:moveTo>
                  <a:cubicBezTo>
                    <a:pt x="58" y="17"/>
                    <a:pt x="106" y="32"/>
                    <a:pt x="78" y="72"/>
                  </a:cubicBezTo>
                  <a:cubicBezTo>
                    <a:pt x="71" y="82"/>
                    <a:pt x="12" y="92"/>
                    <a:pt x="0" y="96"/>
                  </a:cubicBezTo>
                  <a:cubicBezTo>
                    <a:pt x="9" y="165"/>
                    <a:pt x="13" y="166"/>
                    <a:pt x="78" y="144"/>
                  </a:cubicBezTo>
                  <a:cubicBezTo>
                    <a:pt x="98" y="114"/>
                    <a:pt x="102" y="124"/>
                    <a:pt x="120" y="150"/>
                  </a:cubicBezTo>
                  <a:cubicBezTo>
                    <a:pt x="126" y="179"/>
                    <a:pt x="122" y="195"/>
                    <a:pt x="150" y="204"/>
                  </a:cubicBezTo>
                  <a:cubicBezTo>
                    <a:pt x="171" y="225"/>
                    <a:pt x="178" y="250"/>
                    <a:pt x="198" y="270"/>
                  </a:cubicBezTo>
                </a:path>
              </a:pathLst>
            </a:custGeom>
            <a:noFill/>
            <a:ln w="57150">
              <a:solidFill>
                <a:srgbClr val="000066"/>
              </a:solidFill>
              <a:round/>
              <a:headEnd/>
              <a:tailEnd/>
            </a:ln>
          </p:spPr>
          <p:txBody>
            <a:bodyPr/>
            <a:lstStyle/>
            <a:p>
              <a:endParaRPr lang="hu-HU">
                <a:solidFill>
                  <a:srgbClr val="000000"/>
                </a:solidFill>
              </a:endParaRPr>
            </a:p>
          </p:txBody>
        </p:sp>
        <p:sp>
          <p:nvSpPr>
            <p:cNvPr id="39976" name="Freeform 39"/>
            <p:cNvSpPr>
              <a:spLocks/>
            </p:cNvSpPr>
            <p:nvPr/>
          </p:nvSpPr>
          <p:spPr bwMode="auto">
            <a:xfrm>
              <a:off x="3312" y="2688"/>
              <a:ext cx="150" cy="174"/>
            </a:xfrm>
            <a:custGeom>
              <a:avLst/>
              <a:gdLst>
                <a:gd name="T0" fmla="*/ 11 w 198"/>
                <a:gd name="T1" fmla="*/ 0 h 270"/>
                <a:gd name="T2" fmla="*/ 8 w 198"/>
                <a:gd name="T3" fmla="*/ 2 h 270"/>
                <a:gd name="T4" fmla="*/ 0 w 198"/>
                <a:gd name="T5" fmla="*/ 3 h 270"/>
                <a:gd name="T6" fmla="*/ 8 w 198"/>
                <a:gd name="T7" fmla="*/ 4 h 270"/>
                <a:gd name="T8" fmla="*/ 13 w 198"/>
                <a:gd name="T9" fmla="*/ 5 h 270"/>
                <a:gd name="T10" fmla="*/ 16 w 198"/>
                <a:gd name="T11" fmla="*/ 6 h 270"/>
                <a:gd name="T12" fmla="*/ 21 w 198"/>
                <a:gd name="T13" fmla="*/ 8 h 270"/>
                <a:gd name="T14" fmla="*/ 0 60000 65536"/>
                <a:gd name="T15" fmla="*/ 0 60000 65536"/>
                <a:gd name="T16" fmla="*/ 0 60000 65536"/>
                <a:gd name="T17" fmla="*/ 0 60000 65536"/>
                <a:gd name="T18" fmla="*/ 0 60000 65536"/>
                <a:gd name="T19" fmla="*/ 0 60000 65536"/>
                <a:gd name="T20" fmla="*/ 0 60000 65536"/>
                <a:gd name="T21" fmla="*/ 0 w 198"/>
                <a:gd name="T22" fmla="*/ 0 h 270"/>
                <a:gd name="T23" fmla="*/ 198 w 198"/>
                <a:gd name="T24" fmla="*/ 270 h 2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8" h="270">
                  <a:moveTo>
                    <a:pt x="108" y="0"/>
                  </a:moveTo>
                  <a:cubicBezTo>
                    <a:pt x="58" y="17"/>
                    <a:pt x="106" y="32"/>
                    <a:pt x="78" y="72"/>
                  </a:cubicBezTo>
                  <a:cubicBezTo>
                    <a:pt x="71" y="82"/>
                    <a:pt x="12" y="92"/>
                    <a:pt x="0" y="96"/>
                  </a:cubicBezTo>
                  <a:cubicBezTo>
                    <a:pt x="9" y="165"/>
                    <a:pt x="13" y="166"/>
                    <a:pt x="78" y="144"/>
                  </a:cubicBezTo>
                  <a:cubicBezTo>
                    <a:pt x="98" y="114"/>
                    <a:pt x="102" y="124"/>
                    <a:pt x="120" y="150"/>
                  </a:cubicBezTo>
                  <a:cubicBezTo>
                    <a:pt x="126" y="179"/>
                    <a:pt x="122" y="195"/>
                    <a:pt x="150" y="204"/>
                  </a:cubicBezTo>
                  <a:cubicBezTo>
                    <a:pt x="171" y="225"/>
                    <a:pt x="178" y="250"/>
                    <a:pt x="198" y="270"/>
                  </a:cubicBezTo>
                </a:path>
              </a:pathLst>
            </a:custGeom>
            <a:noFill/>
            <a:ln w="57150">
              <a:solidFill>
                <a:srgbClr val="000066"/>
              </a:solidFill>
              <a:round/>
              <a:headEnd/>
              <a:tailEnd/>
            </a:ln>
          </p:spPr>
          <p:txBody>
            <a:bodyPr/>
            <a:lstStyle/>
            <a:p>
              <a:endParaRPr lang="hu-HU">
                <a:solidFill>
                  <a:srgbClr val="000000"/>
                </a:solidFill>
              </a:endParaRPr>
            </a:p>
          </p:txBody>
        </p:sp>
        <p:sp>
          <p:nvSpPr>
            <p:cNvPr id="39977" name="Freeform 40"/>
            <p:cNvSpPr>
              <a:spLocks/>
            </p:cNvSpPr>
            <p:nvPr/>
          </p:nvSpPr>
          <p:spPr bwMode="auto">
            <a:xfrm>
              <a:off x="3072" y="2736"/>
              <a:ext cx="198" cy="222"/>
            </a:xfrm>
            <a:custGeom>
              <a:avLst/>
              <a:gdLst>
                <a:gd name="T0" fmla="*/ 108 w 198"/>
                <a:gd name="T1" fmla="*/ 0 h 270"/>
                <a:gd name="T2" fmla="*/ 78 w 198"/>
                <a:gd name="T3" fmla="*/ 15 h 270"/>
                <a:gd name="T4" fmla="*/ 0 w 198"/>
                <a:gd name="T5" fmla="*/ 21 h 270"/>
                <a:gd name="T6" fmla="*/ 78 w 198"/>
                <a:gd name="T7" fmla="*/ 30 h 270"/>
                <a:gd name="T8" fmla="*/ 120 w 198"/>
                <a:gd name="T9" fmla="*/ 31 h 270"/>
                <a:gd name="T10" fmla="*/ 150 w 198"/>
                <a:gd name="T11" fmla="*/ 42 h 270"/>
                <a:gd name="T12" fmla="*/ 198 w 198"/>
                <a:gd name="T13" fmla="*/ 56 h 270"/>
                <a:gd name="T14" fmla="*/ 0 60000 65536"/>
                <a:gd name="T15" fmla="*/ 0 60000 65536"/>
                <a:gd name="T16" fmla="*/ 0 60000 65536"/>
                <a:gd name="T17" fmla="*/ 0 60000 65536"/>
                <a:gd name="T18" fmla="*/ 0 60000 65536"/>
                <a:gd name="T19" fmla="*/ 0 60000 65536"/>
                <a:gd name="T20" fmla="*/ 0 60000 65536"/>
                <a:gd name="T21" fmla="*/ 0 w 198"/>
                <a:gd name="T22" fmla="*/ 0 h 270"/>
                <a:gd name="T23" fmla="*/ 198 w 198"/>
                <a:gd name="T24" fmla="*/ 270 h 2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8" h="270">
                  <a:moveTo>
                    <a:pt x="108" y="0"/>
                  </a:moveTo>
                  <a:cubicBezTo>
                    <a:pt x="58" y="17"/>
                    <a:pt x="106" y="32"/>
                    <a:pt x="78" y="72"/>
                  </a:cubicBezTo>
                  <a:cubicBezTo>
                    <a:pt x="71" y="82"/>
                    <a:pt x="12" y="92"/>
                    <a:pt x="0" y="96"/>
                  </a:cubicBezTo>
                  <a:cubicBezTo>
                    <a:pt x="9" y="165"/>
                    <a:pt x="13" y="166"/>
                    <a:pt x="78" y="144"/>
                  </a:cubicBezTo>
                  <a:cubicBezTo>
                    <a:pt x="98" y="114"/>
                    <a:pt x="102" y="124"/>
                    <a:pt x="120" y="150"/>
                  </a:cubicBezTo>
                  <a:cubicBezTo>
                    <a:pt x="126" y="179"/>
                    <a:pt x="122" y="195"/>
                    <a:pt x="150" y="204"/>
                  </a:cubicBezTo>
                  <a:cubicBezTo>
                    <a:pt x="171" y="225"/>
                    <a:pt x="178" y="250"/>
                    <a:pt x="198" y="270"/>
                  </a:cubicBezTo>
                </a:path>
              </a:pathLst>
            </a:custGeom>
            <a:noFill/>
            <a:ln w="57150">
              <a:solidFill>
                <a:srgbClr val="000066"/>
              </a:solidFill>
              <a:round/>
              <a:headEnd/>
              <a:tailEnd/>
            </a:ln>
          </p:spPr>
          <p:txBody>
            <a:bodyPr/>
            <a:lstStyle/>
            <a:p>
              <a:endParaRPr lang="hu-HU">
                <a:solidFill>
                  <a:srgbClr val="000000"/>
                </a:solidFill>
              </a:endParaRPr>
            </a:p>
          </p:txBody>
        </p:sp>
        <p:sp>
          <p:nvSpPr>
            <p:cNvPr id="39978" name="Freeform 41"/>
            <p:cNvSpPr>
              <a:spLocks/>
            </p:cNvSpPr>
            <p:nvPr/>
          </p:nvSpPr>
          <p:spPr bwMode="auto">
            <a:xfrm rot="1745197">
              <a:off x="4242" y="2561"/>
              <a:ext cx="102" cy="174"/>
            </a:xfrm>
            <a:custGeom>
              <a:avLst/>
              <a:gdLst>
                <a:gd name="T0" fmla="*/ 1 w 198"/>
                <a:gd name="T1" fmla="*/ 0 h 270"/>
                <a:gd name="T2" fmla="*/ 1 w 198"/>
                <a:gd name="T3" fmla="*/ 2 h 270"/>
                <a:gd name="T4" fmla="*/ 0 w 198"/>
                <a:gd name="T5" fmla="*/ 3 h 270"/>
                <a:gd name="T6" fmla="*/ 1 w 198"/>
                <a:gd name="T7" fmla="*/ 4 h 270"/>
                <a:gd name="T8" fmla="*/ 1 w 198"/>
                <a:gd name="T9" fmla="*/ 5 h 270"/>
                <a:gd name="T10" fmla="*/ 1 w 198"/>
                <a:gd name="T11" fmla="*/ 6 h 270"/>
                <a:gd name="T12" fmla="*/ 1 w 198"/>
                <a:gd name="T13" fmla="*/ 8 h 270"/>
                <a:gd name="T14" fmla="*/ 0 60000 65536"/>
                <a:gd name="T15" fmla="*/ 0 60000 65536"/>
                <a:gd name="T16" fmla="*/ 0 60000 65536"/>
                <a:gd name="T17" fmla="*/ 0 60000 65536"/>
                <a:gd name="T18" fmla="*/ 0 60000 65536"/>
                <a:gd name="T19" fmla="*/ 0 60000 65536"/>
                <a:gd name="T20" fmla="*/ 0 60000 65536"/>
                <a:gd name="T21" fmla="*/ 0 w 198"/>
                <a:gd name="T22" fmla="*/ 0 h 270"/>
                <a:gd name="T23" fmla="*/ 198 w 198"/>
                <a:gd name="T24" fmla="*/ 270 h 2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8" h="270">
                  <a:moveTo>
                    <a:pt x="108" y="0"/>
                  </a:moveTo>
                  <a:cubicBezTo>
                    <a:pt x="58" y="17"/>
                    <a:pt x="106" y="32"/>
                    <a:pt x="78" y="72"/>
                  </a:cubicBezTo>
                  <a:cubicBezTo>
                    <a:pt x="71" y="82"/>
                    <a:pt x="12" y="92"/>
                    <a:pt x="0" y="96"/>
                  </a:cubicBezTo>
                  <a:cubicBezTo>
                    <a:pt x="9" y="165"/>
                    <a:pt x="13" y="166"/>
                    <a:pt x="78" y="144"/>
                  </a:cubicBezTo>
                  <a:cubicBezTo>
                    <a:pt x="98" y="114"/>
                    <a:pt x="102" y="124"/>
                    <a:pt x="120" y="150"/>
                  </a:cubicBezTo>
                  <a:cubicBezTo>
                    <a:pt x="126" y="179"/>
                    <a:pt x="122" y="195"/>
                    <a:pt x="150" y="204"/>
                  </a:cubicBezTo>
                  <a:cubicBezTo>
                    <a:pt x="171" y="225"/>
                    <a:pt x="178" y="250"/>
                    <a:pt x="198" y="270"/>
                  </a:cubicBezTo>
                </a:path>
              </a:pathLst>
            </a:custGeom>
            <a:noFill/>
            <a:ln w="57150">
              <a:solidFill>
                <a:srgbClr val="000066"/>
              </a:solidFill>
              <a:round/>
              <a:headEnd/>
              <a:tailEnd/>
            </a:ln>
          </p:spPr>
          <p:txBody>
            <a:bodyPr/>
            <a:lstStyle/>
            <a:p>
              <a:endParaRPr lang="hu-HU">
                <a:solidFill>
                  <a:srgbClr val="000000"/>
                </a:solidFill>
              </a:endParaRPr>
            </a:p>
          </p:txBody>
        </p:sp>
        <p:sp>
          <p:nvSpPr>
            <p:cNvPr id="39979" name="Freeform 42"/>
            <p:cNvSpPr>
              <a:spLocks/>
            </p:cNvSpPr>
            <p:nvPr/>
          </p:nvSpPr>
          <p:spPr bwMode="auto">
            <a:xfrm>
              <a:off x="3504" y="2592"/>
              <a:ext cx="198" cy="222"/>
            </a:xfrm>
            <a:custGeom>
              <a:avLst/>
              <a:gdLst>
                <a:gd name="T0" fmla="*/ 108 w 198"/>
                <a:gd name="T1" fmla="*/ 0 h 270"/>
                <a:gd name="T2" fmla="*/ 78 w 198"/>
                <a:gd name="T3" fmla="*/ 15 h 270"/>
                <a:gd name="T4" fmla="*/ 0 w 198"/>
                <a:gd name="T5" fmla="*/ 21 h 270"/>
                <a:gd name="T6" fmla="*/ 78 w 198"/>
                <a:gd name="T7" fmla="*/ 30 h 270"/>
                <a:gd name="T8" fmla="*/ 120 w 198"/>
                <a:gd name="T9" fmla="*/ 31 h 270"/>
                <a:gd name="T10" fmla="*/ 150 w 198"/>
                <a:gd name="T11" fmla="*/ 42 h 270"/>
                <a:gd name="T12" fmla="*/ 198 w 198"/>
                <a:gd name="T13" fmla="*/ 56 h 270"/>
                <a:gd name="T14" fmla="*/ 0 60000 65536"/>
                <a:gd name="T15" fmla="*/ 0 60000 65536"/>
                <a:gd name="T16" fmla="*/ 0 60000 65536"/>
                <a:gd name="T17" fmla="*/ 0 60000 65536"/>
                <a:gd name="T18" fmla="*/ 0 60000 65536"/>
                <a:gd name="T19" fmla="*/ 0 60000 65536"/>
                <a:gd name="T20" fmla="*/ 0 60000 65536"/>
                <a:gd name="T21" fmla="*/ 0 w 198"/>
                <a:gd name="T22" fmla="*/ 0 h 270"/>
                <a:gd name="T23" fmla="*/ 198 w 198"/>
                <a:gd name="T24" fmla="*/ 270 h 2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8" h="270">
                  <a:moveTo>
                    <a:pt x="108" y="0"/>
                  </a:moveTo>
                  <a:cubicBezTo>
                    <a:pt x="58" y="17"/>
                    <a:pt x="106" y="32"/>
                    <a:pt x="78" y="72"/>
                  </a:cubicBezTo>
                  <a:cubicBezTo>
                    <a:pt x="71" y="82"/>
                    <a:pt x="12" y="92"/>
                    <a:pt x="0" y="96"/>
                  </a:cubicBezTo>
                  <a:cubicBezTo>
                    <a:pt x="9" y="165"/>
                    <a:pt x="13" y="166"/>
                    <a:pt x="78" y="144"/>
                  </a:cubicBezTo>
                  <a:cubicBezTo>
                    <a:pt x="98" y="114"/>
                    <a:pt x="102" y="124"/>
                    <a:pt x="120" y="150"/>
                  </a:cubicBezTo>
                  <a:cubicBezTo>
                    <a:pt x="126" y="179"/>
                    <a:pt x="122" y="195"/>
                    <a:pt x="150" y="204"/>
                  </a:cubicBezTo>
                  <a:cubicBezTo>
                    <a:pt x="171" y="225"/>
                    <a:pt x="178" y="250"/>
                    <a:pt x="198" y="270"/>
                  </a:cubicBezTo>
                </a:path>
              </a:pathLst>
            </a:custGeom>
            <a:noFill/>
            <a:ln w="57150">
              <a:solidFill>
                <a:srgbClr val="000066"/>
              </a:solidFill>
              <a:round/>
              <a:headEnd/>
              <a:tailEnd/>
            </a:ln>
          </p:spPr>
          <p:txBody>
            <a:bodyPr/>
            <a:lstStyle/>
            <a:p>
              <a:endParaRPr lang="hu-HU">
                <a:solidFill>
                  <a:srgbClr val="000000"/>
                </a:solidFill>
              </a:endParaRPr>
            </a:p>
          </p:txBody>
        </p:sp>
        <p:sp>
          <p:nvSpPr>
            <p:cNvPr id="39980" name="Oval 43"/>
            <p:cNvSpPr>
              <a:spLocks noChangeArrowheads="1"/>
            </p:cNvSpPr>
            <p:nvPr/>
          </p:nvSpPr>
          <p:spPr bwMode="auto">
            <a:xfrm>
              <a:off x="3648" y="2688"/>
              <a:ext cx="96" cy="96"/>
            </a:xfrm>
            <a:prstGeom prst="ellipse">
              <a:avLst/>
            </a:prstGeom>
            <a:gradFill rotWithShape="0">
              <a:gsLst>
                <a:gs pos="0">
                  <a:srgbClr val="3399FF"/>
                </a:gs>
                <a:gs pos="100000">
                  <a:srgbClr val="0D2843"/>
                </a:gs>
              </a:gsLst>
              <a:path path="shape">
                <a:fillToRect l="50000" t="50000" r="50000" b="50000"/>
              </a:path>
            </a:gradFill>
            <a:ln w="9525">
              <a:solidFill>
                <a:schemeClr val="tx1"/>
              </a:solidFill>
              <a:round/>
              <a:headEnd/>
              <a:tailEnd/>
            </a:ln>
          </p:spPr>
          <p:txBody>
            <a:bodyPr wrap="none" anchor="ctr"/>
            <a:lstStyle/>
            <a:p>
              <a:endParaRPr lang="hu-HU">
                <a:solidFill>
                  <a:srgbClr val="000000"/>
                </a:solidFill>
              </a:endParaRPr>
            </a:p>
          </p:txBody>
        </p:sp>
        <p:sp>
          <p:nvSpPr>
            <p:cNvPr id="39981" name="Oval 44"/>
            <p:cNvSpPr>
              <a:spLocks noChangeArrowheads="1"/>
            </p:cNvSpPr>
            <p:nvPr/>
          </p:nvSpPr>
          <p:spPr bwMode="auto">
            <a:xfrm>
              <a:off x="4368" y="2640"/>
              <a:ext cx="96" cy="96"/>
            </a:xfrm>
            <a:prstGeom prst="ellipse">
              <a:avLst/>
            </a:prstGeom>
            <a:gradFill rotWithShape="0">
              <a:gsLst>
                <a:gs pos="0">
                  <a:srgbClr val="3399FF"/>
                </a:gs>
                <a:gs pos="100000">
                  <a:srgbClr val="0D2843"/>
                </a:gs>
              </a:gsLst>
              <a:path path="shape">
                <a:fillToRect l="50000" t="50000" r="50000" b="50000"/>
              </a:path>
            </a:gradFill>
            <a:ln w="9525">
              <a:solidFill>
                <a:schemeClr val="tx1"/>
              </a:solidFill>
              <a:round/>
              <a:headEnd/>
              <a:tailEnd/>
            </a:ln>
          </p:spPr>
          <p:txBody>
            <a:bodyPr wrap="none" anchor="ctr"/>
            <a:lstStyle/>
            <a:p>
              <a:endParaRPr lang="hu-HU">
                <a:solidFill>
                  <a:srgbClr val="000000"/>
                </a:solidFill>
              </a:endParaRPr>
            </a:p>
          </p:txBody>
        </p:sp>
        <p:sp>
          <p:nvSpPr>
            <p:cNvPr id="39982" name="Oval 45"/>
            <p:cNvSpPr>
              <a:spLocks noChangeArrowheads="1"/>
            </p:cNvSpPr>
            <p:nvPr/>
          </p:nvSpPr>
          <p:spPr bwMode="auto">
            <a:xfrm>
              <a:off x="3456" y="2736"/>
              <a:ext cx="96" cy="96"/>
            </a:xfrm>
            <a:prstGeom prst="ellipse">
              <a:avLst/>
            </a:prstGeom>
            <a:gradFill rotWithShape="0">
              <a:gsLst>
                <a:gs pos="0">
                  <a:srgbClr val="3399FF"/>
                </a:gs>
                <a:gs pos="100000">
                  <a:srgbClr val="0D2843"/>
                </a:gs>
              </a:gsLst>
              <a:path path="shape">
                <a:fillToRect l="50000" t="50000" r="50000" b="50000"/>
              </a:path>
            </a:gradFill>
            <a:ln w="9525">
              <a:solidFill>
                <a:schemeClr val="tx1"/>
              </a:solidFill>
              <a:round/>
              <a:headEnd/>
              <a:tailEnd/>
            </a:ln>
          </p:spPr>
          <p:txBody>
            <a:bodyPr wrap="none" anchor="ctr"/>
            <a:lstStyle/>
            <a:p>
              <a:endParaRPr lang="hu-HU">
                <a:solidFill>
                  <a:srgbClr val="000000"/>
                </a:solidFill>
              </a:endParaRPr>
            </a:p>
          </p:txBody>
        </p:sp>
        <p:sp>
          <p:nvSpPr>
            <p:cNvPr id="39983" name="Oval 46"/>
            <p:cNvSpPr>
              <a:spLocks noChangeArrowheads="1"/>
            </p:cNvSpPr>
            <p:nvPr/>
          </p:nvSpPr>
          <p:spPr bwMode="auto">
            <a:xfrm>
              <a:off x="3216" y="2784"/>
              <a:ext cx="96" cy="96"/>
            </a:xfrm>
            <a:prstGeom prst="ellipse">
              <a:avLst/>
            </a:prstGeom>
            <a:gradFill rotWithShape="0">
              <a:gsLst>
                <a:gs pos="0">
                  <a:srgbClr val="3399FF"/>
                </a:gs>
                <a:gs pos="100000">
                  <a:srgbClr val="0D2843"/>
                </a:gs>
              </a:gsLst>
              <a:path path="shape">
                <a:fillToRect l="50000" t="50000" r="50000" b="50000"/>
              </a:path>
            </a:gradFill>
            <a:ln w="9525">
              <a:solidFill>
                <a:schemeClr val="tx1"/>
              </a:solidFill>
              <a:round/>
              <a:headEnd/>
              <a:tailEnd/>
            </a:ln>
          </p:spPr>
          <p:txBody>
            <a:bodyPr wrap="none" anchor="ctr"/>
            <a:lstStyle/>
            <a:p>
              <a:endParaRPr lang="hu-HU">
                <a:solidFill>
                  <a:srgbClr val="000000"/>
                </a:solidFill>
              </a:endParaRPr>
            </a:p>
          </p:txBody>
        </p:sp>
        <p:sp>
          <p:nvSpPr>
            <p:cNvPr id="39984" name="Oval 47"/>
            <p:cNvSpPr>
              <a:spLocks noChangeArrowheads="1"/>
            </p:cNvSpPr>
            <p:nvPr/>
          </p:nvSpPr>
          <p:spPr bwMode="auto">
            <a:xfrm>
              <a:off x="3888" y="2640"/>
              <a:ext cx="96" cy="96"/>
            </a:xfrm>
            <a:prstGeom prst="ellipse">
              <a:avLst/>
            </a:prstGeom>
            <a:gradFill rotWithShape="0">
              <a:gsLst>
                <a:gs pos="0">
                  <a:srgbClr val="3399FF"/>
                </a:gs>
                <a:gs pos="100000">
                  <a:srgbClr val="0D2843"/>
                </a:gs>
              </a:gsLst>
              <a:path path="shape">
                <a:fillToRect l="50000" t="50000" r="50000" b="50000"/>
              </a:path>
            </a:gradFill>
            <a:ln w="9525">
              <a:solidFill>
                <a:schemeClr val="tx1"/>
              </a:solidFill>
              <a:round/>
              <a:headEnd/>
              <a:tailEnd/>
            </a:ln>
          </p:spPr>
          <p:txBody>
            <a:bodyPr wrap="none" anchor="ctr"/>
            <a:lstStyle/>
            <a:p>
              <a:endParaRPr lang="hu-HU">
                <a:solidFill>
                  <a:srgbClr val="000000"/>
                </a:solidFill>
              </a:endParaRPr>
            </a:p>
          </p:txBody>
        </p:sp>
        <p:sp>
          <p:nvSpPr>
            <p:cNvPr id="39985" name="Freeform 48"/>
            <p:cNvSpPr>
              <a:spLocks/>
            </p:cNvSpPr>
            <p:nvPr/>
          </p:nvSpPr>
          <p:spPr bwMode="auto">
            <a:xfrm rot="9974346">
              <a:off x="4848" y="2544"/>
              <a:ext cx="84" cy="198"/>
            </a:xfrm>
            <a:custGeom>
              <a:avLst/>
              <a:gdLst>
                <a:gd name="T0" fmla="*/ 34 w 95"/>
                <a:gd name="T1" fmla="*/ 2050 h 138"/>
                <a:gd name="T2" fmla="*/ 9 w 95"/>
                <a:gd name="T3" fmla="*/ 2475 h 138"/>
                <a:gd name="T4" fmla="*/ 20 w 95"/>
                <a:gd name="T5" fmla="*/ 1288 h 138"/>
                <a:gd name="T6" fmla="*/ 20 w 95"/>
                <a:gd name="T7" fmla="*/ 0 h 138"/>
                <a:gd name="T8" fmla="*/ 0 60000 65536"/>
                <a:gd name="T9" fmla="*/ 0 60000 65536"/>
                <a:gd name="T10" fmla="*/ 0 60000 65536"/>
                <a:gd name="T11" fmla="*/ 0 60000 65536"/>
                <a:gd name="T12" fmla="*/ 0 w 95"/>
                <a:gd name="T13" fmla="*/ 0 h 138"/>
                <a:gd name="T14" fmla="*/ 95 w 95"/>
                <a:gd name="T15" fmla="*/ 138 h 138"/>
              </a:gdLst>
              <a:ahLst/>
              <a:cxnLst>
                <a:cxn ang="T8">
                  <a:pos x="T0" y="T1"/>
                </a:cxn>
                <a:cxn ang="T9">
                  <a:pos x="T2" y="T3"/>
                </a:cxn>
                <a:cxn ang="T10">
                  <a:pos x="T4" y="T5"/>
                </a:cxn>
                <a:cxn ang="T11">
                  <a:pos x="T6" y="T7"/>
                </a:cxn>
              </a:cxnLst>
              <a:rect l="T12" t="T13" r="T14" b="T15"/>
              <a:pathLst>
                <a:path w="95" h="138">
                  <a:moveTo>
                    <a:pt x="95" y="114"/>
                  </a:moveTo>
                  <a:cubicBezTo>
                    <a:pt x="64" y="119"/>
                    <a:pt x="51" y="129"/>
                    <a:pt x="23" y="138"/>
                  </a:cubicBezTo>
                  <a:cubicBezTo>
                    <a:pt x="0" y="103"/>
                    <a:pt x="17" y="84"/>
                    <a:pt x="53" y="72"/>
                  </a:cubicBezTo>
                  <a:cubicBezTo>
                    <a:pt x="61" y="49"/>
                    <a:pt x="53" y="0"/>
                    <a:pt x="53" y="0"/>
                  </a:cubicBezTo>
                </a:path>
              </a:pathLst>
            </a:custGeom>
            <a:noFill/>
            <a:ln w="57150">
              <a:solidFill>
                <a:srgbClr val="000066"/>
              </a:solidFill>
              <a:round/>
              <a:headEnd/>
              <a:tailEnd/>
            </a:ln>
          </p:spPr>
          <p:txBody>
            <a:bodyPr/>
            <a:lstStyle/>
            <a:p>
              <a:endParaRPr lang="hu-HU">
                <a:solidFill>
                  <a:srgbClr val="000000"/>
                </a:solidFill>
              </a:endParaRPr>
            </a:p>
          </p:txBody>
        </p:sp>
        <p:sp>
          <p:nvSpPr>
            <p:cNvPr id="39986" name="Freeform 49"/>
            <p:cNvSpPr>
              <a:spLocks/>
            </p:cNvSpPr>
            <p:nvPr/>
          </p:nvSpPr>
          <p:spPr bwMode="auto">
            <a:xfrm rot="9372077">
              <a:off x="4800" y="2544"/>
              <a:ext cx="72" cy="198"/>
            </a:xfrm>
            <a:custGeom>
              <a:avLst/>
              <a:gdLst>
                <a:gd name="T0" fmla="*/ 72 w 72"/>
                <a:gd name="T1" fmla="*/ 0 h 198"/>
                <a:gd name="T2" fmla="*/ 66 w 72"/>
                <a:gd name="T3" fmla="*/ 138 h 198"/>
                <a:gd name="T4" fmla="*/ 48 w 72"/>
                <a:gd name="T5" fmla="*/ 198 h 198"/>
                <a:gd name="T6" fmla="*/ 0 w 72"/>
                <a:gd name="T7" fmla="*/ 144 h 198"/>
                <a:gd name="T8" fmla="*/ 0 60000 65536"/>
                <a:gd name="T9" fmla="*/ 0 60000 65536"/>
                <a:gd name="T10" fmla="*/ 0 60000 65536"/>
                <a:gd name="T11" fmla="*/ 0 60000 65536"/>
                <a:gd name="T12" fmla="*/ 0 w 72"/>
                <a:gd name="T13" fmla="*/ 0 h 198"/>
                <a:gd name="T14" fmla="*/ 72 w 72"/>
                <a:gd name="T15" fmla="*/ 198 h 198"/>
              </a:gdLst>
              <a:ahLst/>
              <a:cxnLst>
                <a:cxn ang="T8">
                  <a:pos x="T0" y="T1"/>
                </a:cxn>
                <a:cxn ang="T9">
                  <a:pos x="T2" y="T3"/>
                </a:cxn>
                <a:cxn ang="T10">
                  <a:pos x="T4" y="T5"/>
                </a:cxn>
                <a:cxn ang="T11">
                  <a:pos x="T6" y="T7"/>
                </a:cxn>
              </a:cxnLst>
              <a:rect l="T12" t="T13" r="T14" b="T15"/>
              <a:pathLst>
                <a:path w="72" h="198">
                  <a:moveTo>
                    <a:pt x="72" y="0"/>
                  </a:moveTo>
                  <a:cubicBezTo>
                    <a:pt x="70" y="46"/>
                    <a:pt x="69" y="92"/>
                    <a:pt x="66" y="138"/>
                  </a:cubicBezTo>
                  <a:cubicBezTo>
                    <a:pt x="64" y="159"/>
                    <a:pt x="48" y="198"/>
                    <a:pt x="48" y="198"/>
                  </a:cubicBezTo>
                  <a:cubicBezTo>
                    <a:pt x="21" y="189"/>
                    <a:pt x="21" y="165"/>
                    <a:pt x="0" y="144"/>
                  </a:cubicBezTo>
                </a:path>
              </a:pathLst>
            </a:custGeom>
            <a:noFill/>
            <a:ln w="57150">
              <a:solidFill>
                <a:srgbClr val="000066"/>
              </a:solidFill>
              <a:round/>
              <a:headEnd/>
              <a:tailEnd/>
            </a:ln>
          </p:spPr>
          <p:txBody>
            <a:bodyPr/>
            <a:lstStyle/>
            <a:p>
              <a:endParaRPr lang="hu-HU">
                <a:solidFill>
                  <a:srgbClr val="000000"/>
                </a:solidFill>
              </a:endParaRPr>
            </a:p>
          </p:txBody>
        </p:sp>
        <p:sp>
          <p:nvSpPr>
            <p:cNvPr id="39987" name="Freeform 50"/>
            <p:cNvSpPr>
              <a:spLocks/>
            </p:cNvSpPr>
            <p:nvPr/>
          </p:nvSpPr>
          <p:spPr bwMode="auto">
            <a:xfrm rot="9974346">
              <a:off x="5040" y="2544"/>
              <a:ext cx="84" cy="198"/>
            </a:xfrm>
            <a:custGeom>
              <a:avLst/>
              <a:gdLst>
                <a:gd name="T0" fmla="*/ 34 w 95"/>
                <a:gd name="T1" fmla="*/ 2050 h 138"/>
                <a:gd name="T2" fmla="*/ 9 w 95"/>
                <a:gd name="T3" fmla="*/ 2475 h 138"/>
                <a:gd name="T4" fmla="*/ 20 w 95"/>
                <a:gd name="T5" fmla="*/ 1288 h 138"/>
                <a:gd name="T6" fmla="*/ 20 w 95"/>
                <a:gd name="T7" fmla="*/ 0 h 138"/>
                <a:gd name="T8" fmla="*/ 0 60000 65536"/>
                <a:gd name="T9" fmla="*/ 0 60000 65536"/>
                <a:gd name="T10" fmla="*/ 0 60000 65536"/>
                <a:gd name="T11" fmla="*/ 0 60000 65536"/>
                <a:gd name="T12" fmla="*/ 0 w 95"/>
                <a:gd name="T13" fmla="*/ 0 h 138"/>
                <a:gd name="T14" fmla="*/ 95 w 95"/>
                <a:gd name="T15" fmla="*/ 138 h 138"/>
              </a:gdLst>
              <a:ahLst/>
              <a:cxnLst>
                <a:cxn ang="T8">
                  <a:pos x="T0" y="T1"/>
                </a:cxn>
                <a:cxn ang="T9">
                  <a:pos x="T2" y="T3"/>
                </a:cxn>
                <a:cxn ang="T10">
                  <a:pos x="T4" y="T5"/>
                </a:cxn>
                <a:cxn ang="T11">
                  <a:pos x="T6" y="T7"/>
                </a:cxn>
              </a:cxnLst>
              <a:rect l="T12" t="T13" r="T14" b="T15"/>
              <a:pathLst>
                <a:path w="95" h="138">
                  <a:moveTo>
                    <a:pt x="95" y="114"/>
                  </a:moveTo>
                  <a:cubicBezTo>
                    <a:pt x="64" y="119"/>
                    <a:pt x="51" y="129"/>
                    <a:pt x="23" y="138"/>
                  </a:cubicBezTo>
                  <a:cubicBezTo>
                    <a:pt x="0" y="103"/>
                    <a:pt x="17" y="84"/>
                    <a:pt x="53" y="72"/>
                  </a:cubicBezTo>
                  <a:cubicBezTo>
                    <a:pt x="61" y="49"/>
                    <a:pt x="53" y="0"/>
                    <a:pt x="53" y="0"/>
                  </a:cubicBezTo>
                </a:path>
              </a:pathLst>
            </a:custGeom>
            <a:noFill/>
            <a:ln w="57150">
              <a:solidFill>
                <a:srgbClr val="000066"/>
              </a:solidFill>
              <a:round/>
              <a:headEnd/>
              <a:tailEnd/>
            </a:ln>
          </p:spPr>
          <p:txBody>
            <a:bodyPr/>
            <a:lstStyle/>
            <a:p>
              <a:endParaRPr lang="hu-HU">
                <a:solidFill>
                  <a:srgbClr val="000000"/>
                </a:solidFill>
              </a:endParaRPr>
            </a:p>
          </p:txBody>
        </p:sp>
        <p:sp>
          <p:nvSpPr>
            <p:cNvPr id="39988" name="Freeform 51"/>
            <p:cNvSpPr>
              <a:spLocks/>
            </p:cNvSpPr>
            <p:nvPr/>
          </p:nvSpPr>
          <p:spPr bwMode="auto">
            <a:xfrm rot="9372077">
              <a:off x="4992" y="2544"/>
              <a:ext cx="72" cy="198"/>
            </a:xfrm>
            <a:custGeom>
              <a:avLst/>
              <a:gdLst>
                <a:gd name="T0" fmla="*/ 72 w 72"/>
                <a:gd name="T1" fmla="*/ 0 h 198"/>
                <a:gd name="T2" fmla="*/ 66 w 72"/>
                <a:gd name="T3" fmla="*/ 138 h 198"/>
                <a:gd name="T4" fmla="*/ 48 w 72"/>
                <a:gd name="T5" fmla="*/ 198 h 198"/>
                <a:gd name="T6" fmla="*/ 0 w 72"/>
                <a:gd name="T7" fmla="*/ 144 h 198"/>
                <a:gd name="T8" fmla="*/ 0 60000 65536"/>
                <a:gd name="T9" fmla="*/ 0 60000 65536"/>
                <a:gd name="T10" fmla="*/ 0 60000 65536"/>
                <a:gd name="T11" fmla="*/ 0 60000 65536"/>
                <a:gd name="T12" fmla="*/ 0 w 72"/>
                <a:gd name="T13" fmla="*/ 0 h 198"/>
                <a:gd name="T14" fmla="*/ 72 w 72"/>
                <a:gd name="T15" fmla="*/ 198 h 198"/>
              </a:gdLst>
              <a:ahLst/>
              <a:cxnLst>
                <a:cxn ang="T8">
                  <a:pos x="T0" y="T1"/>
                </a:cxn>
                <a:cxn ang="T9">
                  <a:pos x="T2" y="T3"/>
                </a:cxn>
                <a:cxn ang="T10">
                  <a:pos x="T4" y="T5"/>
                </a:cxn>
                <a:cxn ang="T11">
                  <a:pos x="T6" y="T7"/>
                </a:cxn>
              </a:cxnLst>
              <a:rect l="T12" t="T13" r="T14" b="T15"/>
              <a:pathLst>
                <a:path w="72" h="198">
                  <a:moveTo>
                    <a:pt x="72" y="0"/>
                  </a:moveTo>
                  <a:cubicBezTo>
                    <a:pt x="70" y="46"/>
                    <a:pt x="69" y="92"/>
                    <a:pt x="66" y="138"/>
                  </a:cubicBezTo>
                  <a:cubicBezTo>
                    <a:pt x="64" y="159"/>
                    <a:pt x="48" y="198"/>
                    <a:pt x="48" y="198"/>
                  </a:cubicBezTo>
                  <a:cubicBezTo>
                    <a:pt x="21" y="189"/>
                    <a:pt x="21" y="165"/>
                    <a:pt x="0" y="144"/>
                  </a:cubicBezTo>
                </a:path>
              </a:pathLst>
            </a:custGeom>
            <a:noFill/>
            <a:ln w="57150">
              <a:solidFill>
                <a:srgbClr val="000066"/>
              </a:solidFill>
              <a:round/>
              <a:headEnd/>
              <a:tailEnd/>
            </a:ln>
          </p:spPr>
          <p:txBody>
            <a:bodyPr/>
            <a:lstStyle/>
            <a:p>
              <a:endParaRPr lang="hu-HU">
                <a:solidFill>
                  <a:srgbClr val="000000"/>
                </a:solidFill>
              </a:endParaRPr>
            </a:p>
          </p:txBody>
        </p:sp>
        <p:sp>
          <p:nvSpPr>
            <p:cNvPr id="39989" name="Freeform 52"/>
            <p:cNvSpPr>
              <a:spLocks/>
            </p:cNvSpPr>
            <p:nvPr/>
          </p:nvSpPr>
          <p:spPr bwMode="auto">
            <a:xfrm rot="9974346">
              <a:off x="5184" y="2592"/>
              <a:ext cx="84" cy="198"/>
            </a:xfrm>
            <a:custGeom>
              <a:avLst/>
              <a:gdLst>
                <a:gd name="T0" fmla="*/ 34 w 95"/>
                <a:gd name="T1" fmla="*/ 2050 h 138"/>
                <a:gd name="T2" fmla="*/ 9 w 95"/>
                <a:gd name="T3" fmla="*/ 2475 h 138"/>
                <a:gd name="T4" fmla="*/ 20 w 95"/>
                <a:gd name="T5" fmla="*/ 1288 h 138"/>
                <a:gd name="T6" fmla="*/ 20 w 95"/>
                <a:gd name="T7" fmla="*/ 0 h 138"/>
                <a:gd name="T8" fmla="*/ 0 60000 65536"/>
                <a:gd name="T9" fmla="*/ 0 60000 65536"/>
                <a:gd name="T10" fmla="*/ 0 60000 65536"/>
                <a:gd name="T11" fmla="*/ 0 60000 65536"/>
                <a:gd name="T12" fmla="*/ 0 w 95"/>
                <a:gd name="T13" fmla="*/ 0 h 138"/>
                <a:gd name="T14" fmla="*/ 95 w 95"/>
                <a:gd name="T15" fmla="*/ 138 h 138"/>
              </a:gdLst>
              <a:ahLst/>
              <a:cxnLst>
                <a:cxn ang="T8">
                  <a:pos x="T0" y="T1"/>
                </a:cxn>
                <a:cxn ang="T9">
                  <a:pos x="T2" y="T3"/>
                </a:cxn>
                <a:cxn ang="T10">
                  <a:pos x="T4" y="T5"/>
                </a:cxn>
                <a:cxn ang="T11">
                  <a:pos x="T6" y="T7"/>
                </a:cxn>
              </a:cxnLst>
              <a:rect l="T12" t="T13" r="T14" b="T15"/>
              <a:pathLst>
                <a:path w="95" h="138">
                  <a:moveTo>
                    <a:pt x="95" y="114"/>
                  </a:moveTo>
                  <a:cubicBezTo>
                    <a:pt x="64" y="119"/>
                    <a:pt x="51" y="129"/>
                    <a:pt x="23" y="138"/>
                  </a:cubicBezTo>
                  <a:cubicBezTo>
                    <a:pt x="0" y="103"/>
                    <a:pt x="17" y="84"/>
                    <a:pt x="53" y="72"/>
                  </a:cubicBezTo>
                  <a:cubicBezTo>
                    <a:pt x="61" y="49"/>
                    <a:pt x="53" y="0"/>
                    <a:pt x="53" y="0"/>
                  </a:cubicBezTo>
                </a:path>
              </a:pathLst>
            </a:custGeom>
            <a:noFill/>
            <a:ln w="57150">
              <a:solidFill>
                <a:srgbClr val="000066"/>
              </a:solidFill>
              <a:round/>
              <a:headEnd/>
              <a:tailEnd/>
            </a:ln>
          </p:spPr>
          <p:txBody>
            <a:bodyPr/>
            <a:lstStyle/>
            <a:p>
              <a:endParaRPr lang="hu-HU">
                <a:solidFill>
                  <a:srgbClr val="000000"/>
                </a:solidFill>
              </a:endParaRPr>
            </a:p>
          </p:txBody>
        </p:sp>
        <p:sp>
          <p:nvSpPr>
            <p:cNvPr id="39990" name="Freeform 53"/>
            <p:cNvSpPr>
              <a:spLocks/>
            </p:cNvSpPr>
            <p:nvPr/>
          </p:nvSpPr>
          <p:spPr bwMode="auto">
            <a:xfrm rot="9372077">
              <a:off x="5136" y="2592"/>
              <a:ext cx="72" cy="198"/>
            </a:xfrm>
            <a:custGeom>
              <a:avLst/>
              <a:gdLst>
                <a:gd name="T0" fmla="*/ 72 w 72"/>
                <a:gd name="T1" fmla="*/ 0 h 198"/>
                <a:gd name="T2" fmla="*/ 66 w 72"/>
                <a:gd name="T3" fmla="*/ 138 h 198"/>
                <a:gd name="T4" fmla="*/ 48 w 72"/>
                <a:gd name="T5" fmla="*/ 198 h 198"/>
                <a:gd name="T6" fmla="*/ 0 w 72"/>
                <a:gd name="T7" fmla="*/ 144 h 198"/>
                <a:gd name="T8" fmla="*/ 0 60000 65536"/>
                <a:gd name="T9" fmla="*/ 0 60000 65536"/>
                <a:gd name="T10" fmla="*/ 0 60000 65536"/>
                <a:gd name="T11" fmla="*/ 0 60000 65536"/>
                <a:gd name="T12" fmla="*/ 0 w 72"/>
                <a:gd name="T13" fmla="*/ 0 h 198"/>
                <a:gd name="T14" fmla="*/ 72 w 72"/>
                <a:gd name="T15" fmla="*/ 198 h 198"/>
              </a:gdLst>
              <a:ahLst/>
              <a:cxnLst>
                <a:cxn ang="T8">
                  <a:pos x="T0" y="T1"/>
                </a:cxn>
                <a:cxn ang="T9">
                  <a:pos x="T2" y="T3"/>
                </a:cxn>
                <a:cxn ang="T10">
                  <a:pos x="T4" y="T5"/>
                </a:cxn>
                <a:cxn ang="T11">
                  <a:pos x="T6" y="T7"/>
                </a:cxn>
              </a:cxnLst>
              <a:rect l="T12" t="T13" r="T14" b="T15"/>
              <a:pathLst>
                <a:path w="72" h="198">
                  <a:moveTo>
                    <a:pt x="72" y="0"/>
                  </a:moveTo>
                  <a:cubicBezTo>
                    <a:pt x="70" y="46"/>
                    <a:pt x="69" y="92"/>
                    <a:pt x="66" y="138"/>
                  </a:cubicBezTo>
                  <a:cubicBezTo>
                    <a:pt x="64" y="159"/>
                    <a:pt x="48" y="198"/>
                    <a:pt x="48" y="198"/>
                  </a:cubicBezTo>
                  <a:cubicBezTo>
                    <a:pt x="21" y="189"/>
                    <a:pt x="21" y="165"/>
                    <a:pt x="0" y="144"/>
                  </a:cubicBezTo>
                </a:path>
              </a:pathLst>
            </a:custGeom>
            <a:noFill/>
            <a:ln w="57150">
              <a:solidFill>
                <a:srgbClr val="000066"/>
              </a:solidFill>
              <a:round/>
              <a:headEnd/>
              <a:tailEnd/>
            </a:ln>
          </p:spPr>
          <p:txBody>
            <a:bodyPr/>
            <a:lstStyle/>
            <a:p>
              <a:endParaRPr lang="hu-HU">
                <a:solidFill>
                  <a:srgbClr val="000000"/>
                </a:solidFill>
              </a:endParaRPr>
            </a:p>
          </p:txBody>
        </p:sp>
        <p:sp>
          <p:nvSpPr>
            <p:cNvPr id="39991" name="Freeform 54"/>
            <p:cNvSpPr>
              <a:spLocks/>
            </p:cNvSpPr>
            <p:nvPr/>
          </p:nvSpPr>
          <p:spPr bwMode="auto">
            <a:xfrm rot="9974346">
              <a:off x="5376" y="2640"/>
              <a:ext cx="84" cy="198"/>
            </a:xfrm>
            <a:custGeom>
              <a:avLst/>
              <a:gdLst>
                <a:gd name="T0" fmla="*/ 34 w 95"/>
                <a:gd name="T1" fmla="*/ 2050 h 138"/>
                <a:gd name="T2" fmla="*/ 9 w 95"/>
                <a:gd name="T3" fmla="*/ 2475 h 138"/>
                <a:gd name="T4" fmla="*/ 20 w 95"/>
                <a:gd name="T5" fmla="*/ 1288 h 138"/>
                <a:gd name="T6" fmla="*/ 20 w 95"/>
                <a:gd name="T7" fmla="*/ 0 h 138"/>
                <a:gd name="T8" fmla="*/ 0 60000 65536"/>
                <a:gd name="T9" fmla="*/ 0 60000 65536"/>
                <a:gd name="T10" fmla="*/ 0 60000 65536"/>
                <a:gd name="T11" fmla="*/ 0 60000 65536"/>
                <a:gd name="T12" fmla="*/ 0 w 95"/>
                <a:gd name="T13" fmla="*/ 0 h 138"/>
                <a:gd name="T14" fmla="*/ 95 w 95"/>
                <a:gd name="T15" fmla="*/ 138 h 138"/>
              </a:gdLst>
              <a:ahLst/>
              <a:cxnLst>
                <a:cxn ang="T8">
                  <a:pos x="T0" y="T1"/>
                </a:cxn>
                <a:cxn ang="T9">
                  <a:pos x="T2" y="T3"/>
                </a:cxn>
                <a:cxn ang="T10">
                  <a:pos x="T4" y="T5"/>
                </a:cxn>
                <a:cxn ang="T11">
                  <a:pos x="T6" y="T7"/>
                </a:cxn>
              </a:cxnLst>
              <a:rect l="T12" t="T13" r="T14" b="T15"/>
              <a:pathLst>
                <a:path w="95" h="138">
                  <a:moveTo>
                    <a:pt x="95" y="114"/>
                  </a:moveTo>
                  <a:cubicBezTo>
                    <a:pt x="64" y="119"/>
                    <a:pt x="51" y="129"/>
                    <a:pt x="23" y="138"/>
                  </a:cubicBezTo>
                  <a:cubicBezTo>
                    <a:pt x="0" y="103"/>
                    <a:pt x="17" y="84"/>
                    <a:pt x="53" y="72"/>
                  </a:cubicBezTo>
                  <a:cubicBezTo>
                    <a:pt x="61" y="49"/>
                    <a:pt x="53" y="0"/>
                    <a:pt x="53" y="0"/>
                  </a:cubicBezTo>
                </a:path>
              </a:pathLst>
            </a:custGeom>
            <a:noFill/>
            <a:ln w="57150">
              <a:solidFill>
                <a:srgbClr val="000066"/>
              </a:solidFill>
              <a:round/>
              <a:headEnd/>
              <a:tailEnd/>
            </a:ln>
          </p:spPr>
          <p:txBody>
            <a:bodyPr/>
            <a:lstStyle/>
            <a:p>
              <a:endParaRPr lang="hu-HU">
                <a:solidFill>
                  <a:srgbClr val="000000"/>
                </a:solidFill>
              </a:endParaRPr>
            </a:p>
          </p:txBody>
        </p:sp>
        <p:sp>
          <p:nvSpPr>
            <p:cNvPr id="39992" name="Freeform 55"/>
            <p:cNvSpPr>
              <a:spLocks/>
            </p:cNvSpPr>
            <p:nvPr/>
          </p:nvSpPr>
          <p:spPr bwMode="auto">
            <a:xfrm rot="9372077">
              <a:off x="5328" y="2640"/>
              <a:ext cx="72" cy="198"/>
            </a:xfrm>
            <a:custGeom>
              <a:avLst/>
              <a:gdLst>
                <a:gd name="T0" fmla="*/ 72 w 72"/>
                <a:gd name="T1" fmla="*/ 0 h 198"/>
                <a:gd name="T2" fmla="*/ 66 w 72"/>
                <a:gd name="T3" fmla="*/ 138 h 198"/>
                <a:gd name="T4" fmla="*/ 48 w 72"/>
                <a:gd name="T5" fmla="*/ 198 h 198"/>
                <a:gd name="T6" fmla="*/ 0 w 72"/>
                <a:gd name="T7" fmla="*/ 144 h 198"/>
                <a:gd name="T8" fmla="*/ 0 60000 65536"/>
                <a:gd name="T9" fmla="*/ 0 60000 65536"/>
                <a:gd name="T10" fmla="*/ 0 60000 65536"/>
                <a:gd name="T11" fmla="*/ 0 60000 65536"/>
                <a:gd name="T12" fmla="*/ 0 w 72"/>
                <a:gd name="T13" fmla="*/ 0 h 198"/>
                <a:gd name="T14" fmla="*/ 72 w 72"/>
                <a:gd name="T15" fmla="*/ 198 h 198"/>
              </a:gdLst>
              <a:ahLst/>
              <a:cxnLst>
                <a:cxn ang="T8">
                  <a:pos x="T0" y="T1"/>
                </a:cxn>
                <a:cxn ang="T9">
                  <a:pos x="T2" y="T3"/>
                </a:cxn>
                <a:cxn ang="T10">
                  <a:pos x="T4" y="T5"/>
                </a:cxn>
                <a:cxn ang="T11">
                  <a:pos x="T6" y="T7"/>
                </a:cxn>
              </a:cxnLst>
              <a:rect l="T12" t="T13" r="T14" b="T15"/>
              <a:pathLst>
                <a:path w="72" h="198">
                  <a:moveTo>
                    <a:pt x="72" y="0"/>
                  </a:moveTo>
                  <a:cubicBezTo>
                    <a:pt x="70" y="46"/>
                    <a:pt x="69" y="92"/>
                    <a:pt x="66" y="138"/>
                  </a:cubicBezTo>
                  <a:cubicBezTo>
                    <a:pt x="64" y="159"/>
                    <a:pt x="48" y="198"/>
                    <a:pt x="48" y="198"/>
                  </a:cubicBezTo>
                  <a:cubicBezTo>
                    <a:pt x="21" y="189"/>
                    <a:pt x="21" y="165"/>
                    <a:pt x="0" y="144"/>
                  </a:cubicBezTo>
                </a:path>
              </a:pathLst>
            </a:custGeom>
            <a:noFill/>
            <a:ln w="57150">
              <a:solidFill>
                <a:srgbClr val="000066"/>
              </a:solidFill>
              <a:round/>
              <a:headEnd/>
              <a:tailEnd/>
            </a:ln>
          </p:spPr>
          <p:txBody>
            <a:bodyPr/>
            <a:lstStyle/>
            <a:p>
              <a:endParaRPr lang="hu-HU">
                <a:solidFill>
                  <a:srgbClr val="000000"/>
                </a:solidFill>
              </a:endParaRPr>
            </a:p>
          </p:txBody>
        </p:sp>
        <p:sp>
          <p:nvSpPr>
            <p:cNvPr id="39993" name="Freeform 56"/>
            <p:cNvSpPr>
              <a:spLocks/>
            </p:cNvSpPr>
            <p:nvPr/>
          </p:nvSpPr>
          <p:spPr bwMode="auto">
            <a:xfrm rot="9974346">
              <a:off x="5520" y="2688"/>
              <a:ext cx="84" cy="198"/>
            </a:xfrm>
            <a:custGeom>
              <a:avLst/>
              <a:gdLst>
                <a:gd name="T0" fmla="*/ 34 w 95"/>
                <a:gd name="T1" fmla="*/ 2050 h 138"/>
                <a:gd name="T2" fmla="*/ 9 w 95"/>
                <a:gd name="T3" fmla="*/ 2475 h 138"/>
                <a:gd name="T4" fmla="*/ 20 w 95"/>
                <a:gd name="T5" fmla="*/ 1288 h 138"/>
                <a:gd name="T6" fmla="*/ 20 w 95"/>
                <a:gd name="T7" fmla="*/ 0 h 138"/>
                <a:gd name="T8" fmla="*/ 0 60000 65536"/>
                <a:gd name="T9" fmla="*/ 0 60000 65536"/>
                <a:gd name="T10" fmla="*/ 0 60000 65536"/>
                <a:gd name="T11" fmla="*/ 0 60000 65536"/>
                <a:gd name="T12" fmla="*/ 0 w 95"/>
                <a:gd name="T13" fmla="*/ 0 h 138"/>
                <a:gd name="T14" fmla="*/ 95 w 95"/>
                <a:gd name="T15" fmla="*/ 138 h 138"/>
              </a:gdLst>
              <a:ahLst/>
              <a:cxnLst>
                <a:cxn ang="T8">
                  <a:pos x="T0" y="T1"/>
                </a:cxn>
                <a:cxn ang="T9">
                  <a:pos x="T2" y="T3"/>
                </a:cxn>
                <a:cxn ang="T10">
                  <a:pos x="T4" y="T5"/>
                </a:cxn>
                <a:cxn ang="T11">
                  <a:pos x="T6" y="T7"/>
                </a:cxn>
              </a:cxnLst>
              <a:rect l="T12" t="T13" r="T14" b="T15"/>
              <a:pathLst>
                <a:path w="95" h="138">
                  <a:moveTo>
                    <a:pt x="95" y="114"/>
                  </a:moveTo>
                  <a:cubicBezTo>
                    <a:pt x="64" y="119"/>
                    <a:pt x="51" y="129"/>
                    <a:pt x="23" y="138"/>
                  </a:cubicBezTo>
                  <a:cubicBezTo>
                    <a:pt x="0" y="103"/>
                    <a:pt x="17" y="84"/>
                    <a:pt x="53" y="72"/>
                  </a:cubicBezTo>
                  <a:cubicBezTo>
                    <a:pt x="61" y="49"/>
                    <a:pt x="53" y="0"/>
                    <a:pt x="53" y="0"/>
                  </a:cubicBezTo>
                </a:path>
              </a:pathLst>
            </a:custGeom>
            <a:noFill/>
            <a:ln w="57150">
              <a:solidFill>
                <a:srgbClr val="000066"/>
              </a:solidFill>
              <a:round/>
              <a:headEnd/>
              <a:tailEnd/>
            </a:ln>
          </p:spPr>
          <p:txBody>
            <a:bodyPr/>
            <a:lstStyle/>
            <a:p>
              <a:endParaRPr lang="hu-HU">
                <a:solidFill>
                  <a:srgbClr val="000000"/>
                </a:solidFill>
              </a:endParaRPr>
            </a:p>
          </p:txBody>
        </p:sp>
        <p:sp>
          <p:nvSpPr>
            <p:cNvPr id="39994" name="Freeform 57"/>
            <p:cNvSpPr>
              <a:spLocks/>
            </p:cNvSpPr>
            <p:nvPr/>
          </p:nvSpPr>
          <p:spPr bwMode="auto">
            <a:xfrm rot="9372077">
              <a:off x="5472" y="2688"/>
              <a:ext cx="72" cy="198"/>
            </a:xfrm>
            <a:custGeom>
              <a:avLst/>
              <a:gdLst>
                <a:gd name="T0" fmla="*/ 72 w 72"/>
                <a:gd name="T1" fmla="*/ 0 h 198"/>
                <a:gd name="T2" fmla="*/ 66 w 72"/>
                <a:gd name="T3" fmla="*/ 138 h 198"/>
                <a:gd name="T4" fmla="*/ 48 w 72"/>
                <a:gd name="T5" fmla="*/ 198 h 198"/>
                <a:gd name="T6" fmla="*/ 0 w 72"/>
                <a:gd name="T7" fmla="*/ 144 h 198"/>
                <a:gd name="T8" fmla="*/ 0 60000 65536"/>
                <a:gd name="T9" fmla="*/ 0 60000 65536"/>
                <a:gd name="T10" fmla="*/ 0 60000 65536"/>
                <a:gd name="T11" fmla="*/ 0 60000 65536"/>
                <a:gd name="T12" fmla="*/ 0 w 72"/>
                <a:gd name="T13" fmla="*/ 0 h 198"/>
                <a:gd name="T14" fmla="*/ 72 w 72"/>
                <a:gd name="T15" fmla="*/ 198 h 198"/>
              </a:gdLst>
              <a:ahLst/>
              <a:cxnLst>
                <a:cxn ang="T8">
                  <a:pos x="T0" y="T1"/>
                </a:cxn>
                <a:cxn ang="T9">
                  <a:pos x="T2" y="T3"/>
                </a:cxn>
                <a:cxn ang="T10">
                  <a:pos x="T4" y="T5"/>
                </a:cxn>
                <a:cxn ang="T11">
                  <a:pos x="T6" y="T7"/>
                </a:cxn>
              </a:cxnLst>
              <a:rect l="T12" t="T13" r="T14" b="T15"/>
              <a:pathLst>
                <a:path w="72" h="198">
                  <a:moveTo>
                    <a:pt x="72" y="0"/>
                  </a:moveTo>
                  <a:cubicBezTo>
                    <a:pt x="70" y="46"/>
                    <a:pt x="69" y="92"/>
                    <a:pt x="66" y="138"/>
                  </a:cubicBezTo>
                  <a:cubicBezTo>
                    <a:pt x="64" y="159"/>
                    <a:pt x="48" y="198"/>
                    <a:pt x="48" y="198"/>
                  </a:cubicBezTo>
                  <a:cubicBezTo>
                    <a:pt x="21" y="189"/>
                    <a:pt x="21" y="165"/>
                    <a:pt x="0" y="144"/>
                  </a:cubicBezTo>
                </a:path>
              </a:pathLst>
            </a:custGeom>
            <a:noFill/>
            <a:ln w="57150">
              <a:solidFill>
                <a:srgbClr val="000066"/>
              </a:solidFill>
              <a:round/>
              <a:headEnd/>
              <a:tailEnd/>
            </a:ln>
          </p:spPr>
          <p:txBody>
            <a:bodyPr/>
            <a:lstStyle/>
            <a:p>
              <a:endParaRPr lang="hu-HU">
                <a:solidFill>
                  <a:srgbClr val="000000"/>
                </a:solidFill>
              </a:endParaRPr>
            </a:p>
          </p:txBody>
        </p:sp>
        <p:sp>
          <p:nvSpPr>
            <p:cNvPr id="39995" name="Freeform 58"/>
            <p:cNvSpPr>
              <a:spLocks/>
            </p:cNvSpPr>
            <p:nvPr/>
          </p:nvSpPr>
          <p:spPr bwMode="auto">
            <a:xfrm>
              <a:off x="5376" y="2640"/>
              <a:ext cx="274" cy="84"/>
            </a:xfrm>
            <a:custGeom>
              <a:avLst/>
              <a:gdLst>
                <a:gd name="T0" fmla="*/ 0 w 274"/>
                <a:gd name="T1" fmla="*/ 29 h 84"/>
                <a:gd name="T2" fmla="*/ 100 w 274"/>
                <a:gd name="T3" fmla="*/ 56 h 84"/>
                <a:gd name="T4" fmla="*/ 183 w 274"/>
                <a:gd name="T5" fmla="*/ 56 h 84"/>
                <a:gd name="T6" fmla="*/ 219 w 274"/>
                <a:gd name="T7" fmla="*/ 47 h 84"/>
                <a:gd name="T8" fmla="*/ 228 w 274"/>
                <a:gd name="T9" fmla="*/ 10 h 84"/>
                <a:gd name="T10" fmla="*/ 274 w 274"/>
                <a:gd name="T11" fmla="*/ 1 h 84"/>
                <a:gd name="T12" fmla="*/ 0 60000 65536"/>
                <a:gd name="T13" fmla="*/ 0 60000 65536"/>
                <a:gd name="T14" fmla="*/ 0 60000 65536"/>
                <a:gd name="T15" fmla="*/ 0 60000 65536"/>
                <a:gd name="T16" fmla="*/ 0 60000 65536"/>
                <a:gd name="T17" fmla="*/ 0 60000 65536"/>
                <a:gd name="T18" fmla="*/ 0 w 274"/>
                <a:gd name="T19" fmla="*/ 0 h 84"/>
                <a:gd name="T20" fmla="*/ 274 w 274"/>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274" h="84">
                  <a:moveTo>
                    <a:pt x="0" y="29"/>
                  </a:moveTo>
                  <a:cubicBezTo>
                    <a:pt x="18" y="84"/>
                    <a:pt x="44" y="64"/>
                    <a:pt x="100" y="56"/>
                  </a:cubicBezTo>
                  <a:cubicBezTo>
                    <a:pt x="132" y="25"/>
                    <a:pt x="144" y="44"/>
                    <a:pt x="183" y="56"/>
                  </a:cubicBezTo>
                  <a:cubicBezTo>
                    <a:pt x="195" y="53"/>
                    <a:pt x="210" y="56"/>
                    <a:pt x="219" y="47"/>
                  </a:cubicBezTo>
                  <a:cubicBezTo>
                    <a:pt x="228" y="38"/>
                    <a:pt x="219" y="19"/>
                    <a:pt x="228" y="10"/>
                  </a:cubicBezTo>
                  <a:cubicBezTo>
                    <a:pt x="238" y="0"/>
                    <a:pt x="259" y="1"/>
                    <a:pt x="274" y="1"/>
                  </a:cubicBezTo>
                </a:path>
              </a:pathLst>
            </a:custGeom>
            <a:noFill/>
            <a:ln w="76200">
              <a:solidFill>
                <a:srgbClr val="9966FF"/>
              </a:solidFill>
              <a:round/>
              <a:headEnd/>
              <a:tailEnd/>
            </a:ln>
          </p:spPr>
          <p:txBody>
            <a:bodyPr/>
            <a:lstStyle/>
            <a:p>
              <a:endParaRPr lang="hu-HU">
                <a:solidFill>
                  <a:srgbClr val="000000"/>
                </a:solidFill>
              </a:endParaRPr>
            </a:p>
          </p:txBody>
        </p:sp>
        <p:sp>
          <p:nvSpPr>
            <p:cNvPr id="39996" name="Freeform 59"/>
            <p:cNvSpPr>
              <a:spLocks/>
            </p:cNvSpPr>
            <p:nvPr/>
          </p:nvSpPr>
          <p:spPr bwMode="auto">
            <a:xfrm>
              <a:off x="5088" y="2544"/>
              <a:ext cx="274" cy="84"/>
            </a:xfrm>
            <a:custGeom>
              <a:avLst/>
              <a:gdLst>
                <a:gd name="T0" fmla="*/ 0 w 274"/>
                <a:gd name="T1" fmla="*/ 29 h 84"/>
                <a:gd name="T2" fmla="*/ 100 w 274"/>
                <a:gd name="T3" fmla="*/ 56 h 84"/>
                <a:gd name="T4" fmla="*/ 183 w 274"/>
                <a:gd name="T5" fmla="*/ 56 h 84"/>
                <a:gd name="T6" fmla="*/ 219 w 274"/>
                <a:gd name="T7" fmla="*/ 47 h 84"/>
                <a:gd name="T8" fmla="*/ 228 w 274"/>
                <a:gd name="T9" fmla="*/ 10 h 84"/>
                <a:gd name="T10" fmla="*/ 274 w 274"/>
                <a:gd name="T11" fmla="*/ 1 h 84"/>
                <a:gd name="T12" fmla="*/ 0 60000 65536"/>
                <a:gd name="T13" fmla="*/ 0 60000 65536"/>
                <a:gd name="T14" fmla="*/ 0 60000 65536"/>
                <a:gd name="T15" fmla="*/ 0 60000 65536"/>
                <a:gd name="T16" fmla="*/ 0 60000 65536"/>
                <a:gd name="T17" fmla="*/ 0 60000 65536"/>
                <a:gd name="T18" fmla="*/ 0 w 274"/>
                <a:gd name="T19" fmla="*/ 0 h 84"/>
                <a:gd name="T20" fmla="*/ 274 w 274"/>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274" h="84">
                  <a:moveTo>
                    <a:pt x="0" y="29"/>
                  </a:moveTo>
                  <a:cubicBezTo>
                    <a:pt x="18" y="84"/>
                    <a:pt x="44" y="64"/>
                    <a:pt x="100" y="56"/>
                  </a:cubicBezTo>
                  <a:cubicBezTo>
                    <a:pt x="132" y="25"/>
                    <a:pt x="144" y="44"/>
                    <a:pt x="183" y="56"/>
                  </a:cubicBezTo>
                  <a:cubicBezTo>
                    <a:pt x="195" y="53"/>
                    <a:pt x="210" y="56"/>
                    <a:pt x="219" y="47"/>
                  </a:cubicBezTo>
                  <a:cubicBezTo>
                    <a:pt x="228" y="38"/>
                    <a:pt x="219" y="19"/>
                    <a:pt x="228" y="10"/>
                  </a:cubicBezTo>
                  <a:cubicBezTo>
                    <a:pt x="238" y="0"/>
                    <a:pt x="259" y="1"/>
                    <a:pt x="274" y="1"/>
                  </a:cubicBezTo>
                </a:path>
              </a:pathLst>
            </a:custGeom>
            <a:noFill/>
            <a:ln w="76200">
              <a:solidFill>
                <a:srgbClr val="FF6699"/>
              </a:solidFill>
              <a:round/>
              <a:headEnd/>
              <a:tailEnd/>
            </a:ln>
          </p:spPr>
          <p:txBody>
            <a:bodyPr/>
            <a:lstStyle/>
            <a:p>
              <a:endParaRPr lang="hu-HU">
                <a:solidFill>
                  <a:srgbClr val="000000"/>
                </a:solidFill>
              </a:endParaRPr>
            </a:p>
          </p:txBody>
        </p:sp>
        <p:sp>
          <p:nvSpPr>
            <p:cNvPr id="39997" name="Freeform 60"/>
            <p:cNvSpPr>
              <a:spLocks/>
            </p:cNvSpPr>
            <p:nvPr/>
          </p:nvSpPr>
          <p:spPr bwMode="auto">
            <a:xfrm>
              <a:off x="4896" y="2496"/>
              <a:ext cx="144" cy="96"/>
            </a:xfrm>
            <a:custGeom>
              <a:avLst/>
              <a:gdLst>
                <a:gd name="T0" fmla="*/ 0 w 274"/>
                <a:gd name="T1" fmla="*/ 83 h 84"/>
                <a:gd name="T2" fmla="*/ 1 w 274"/>
                <a:gd name="T3" fmla="*/ 163 h 84"/>
                <a:gd name="T4" fmla="*/ 1 w 274"/>
                <a:gd name="T5" fmla="*/ 163 h 84"/>
                <a:gd name="T6" fmla="*/ 2 w 274"/>
                <a:gd name="T7" fmla="*/ 138 h 84"/>
                <a:gd name="T8" fmla="*/ 2 w 274"/>
                <a:gd name="T9" fmla="*/ 29 h 84"/>
                <a:gd name="T10" fmla="*/ 2 w 274"/>
                <a:gd name="T11" fmla="*/ 1 h 84"/>
                <a:gd name="T12" fmla="*/ 0 60000 65536"/>
                <a:gd name="T13" fmla="*/ 0 60000 65536"/>
                <a:gd name="T14" fmla="*/ 0 60000 65536"/>
                <a:gd name="T15" fmla="*/ 0 60000 65536"/>
                <a:gd name="T16" fmla="*/ 0 60000 65536"/>
                <a:gd name="T17" fmla="*/ 0 60000 65536"/>
                <a:gd name="T18" fmla="*/ 0 w 274"/>
                <a:gd name="T19" fmla="*/ 0 h 84"/>
                <a:gd name="T20" fmla="*/ 274 w 274"/>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274" h="84">
                  <a:moveTo>
                    <a:pt x="0" y="29"/>
                  </a:moveTo>
                  <a:cubicBezTo>
                    <a:pt x="18" y="84"/>
                    <a:pt x="44" y="64"/>
                    <a:pt x="100" y="56"/>
                  </a:cubicBezTo>
                  <a:cubicBezTo>
                    <a:pt x="132" y="25"/>
                    <a:pt x="144" y="44"/>
                    <a:pt x="183" y="56"/>
                  </a:cubicBezTo>
                  <a:cubicBezTo>
                    <a:pt x="195" y="53"/>
                    <a:pt x="210" y="56"/>
                    <a:pt x="219" y="47"/>
                  </a:cubicBezTo>
                  <a:cubicBezTo>
                    <a:pt x="228" y="38"/>
                    <a:pt x="219" y="19"/>
                    <a:pt x="228" y="10"/>
                  </a:cubicBezTo>
                  <a:cubicBezTo>
                    <a:pt x="238" y="0"/>
                    <a:pt x="259" y="1"/>
                    <a:pt x="274" y="1"/>
                  </a:cubicBezTo>
                </a:path>
              </a:pathLst>
            </a:custGeom>
            <a:noFill/>
            <a:ln w="76200">
              <a:solidFill>
                <a:srgbClr val="FFFF00"/>
              </a:solidFill>
              <a:round/>
              <a:headEnd/>
              <a:tailEnd/>
            </a:ln>
          </p:spPr>
          <p:txBody>
            <a:bodyPr/>
            <a:lstStyle/>
            <a:p>
              <a:endParaRPr lang="hu-HU">
                <a:solidFill>
                  <a:srgbClr val="000000"/>
                </a:solidFill>
              </a:endParaRPr>
            </a:p>
          </p:txBody>
        </p:sp>
        <p:sp>
          <p:nvSpPr>
            <p:cNvPr id="39998" name="Freeform 61"/>
            <p:cNvSpPr>
              <a:spLocks/>
            </p:cNvSpPr>
            <p:nvPr/>
          </p:nvSpPr>
          <p:spPr bwMode="auto">
            <a:xfrm>
              <a:off x="4656" y="2496"/>
              <a:ext cx="178" cy="84"/>
            </a:xfrm>
            <a:custGeom>
              <a:avLst/>
              <a:gdLst>
                <a:gd name="T0" fmla="*/ 0 w 274"/>
                <a:gd name="T1" fmla="*/ 29 h 84"/>
                <a:gd name="T2" fmla="*/ 3 w 274"/>
                <a:gd name="T3" fmla="*/ 56 h 84"/>
                <a:gd name="T4" fmla="*/ 6 w 274"/>
                <a:gd name="T5" fmla="*/ 56 h 84"/>
                <a:gd name="T6" fmla="*/ 6 w 274"/>
                <a:gd name="T7" fmla="*/ 47 h 84"/>
                <a:gd name="T8" fmla="*/ 7 w 274"/>
                <a:gd name="T9" fmla="*/ 10 h 84"/>
                <a:gd name="T10" fmla="*/ 9 w 274"/>
                <a:gd name="T11" fmla="*/ 1 h 84"/>
                <a:gd name="T12" fmla="*/ 0 60000 65536"/>
                <a:gd name="T13" fmla="*/ 0 60000 65536"/>
                <a:gd name="T14" fmla="*/ 0 60000 65536"/>
                <a:gd name="T15" fmla="*/ 0 60000 65536"/>
                <a:gd name="T16" fmla="*/ 0 60000 65536"/>
                <a:gd name="T17" fmla="*/ 0 60000 65536"/>
                <a:gd name="T18" fmla="*/ 0 w 274"/>
                <a:gd name="T19" fmla="*/ 0 h 84"/>
                <a:gd name="T20" fmla="*/ 274 w 274"/>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274" h="84">
                  <a:moveTo>
                    <a:pt x="0" y="29"/>
                  </a:moveTo>
                  <a:cubicBezTo>
                    <a:pt x="18" y="84"/>
                    <a:pt x="44" y="64"/>
                    <a:pt x="100" y="56"/>
                  </a:cubicBezTo>
                  <a:cubicBezTo>
                    <a:pt x="132" y="25"/>
                    <a:pt x="144" y="44"/>
                    <a:pt x="183" y="56"/>
                  </a:cubicBezTo>
                  <a:cubicBezTo>
                    <a:pt x="195" y="53"/>
                    <a:pt x="210" y="56"/>
                    <a:pt x="219" y="47"/>
                  </a:cubicBezTo>
                  <a:cubicBezTo>
                    <a:pt x="228" y="38"/>
                    <a:pt x="219" y="19"/>
                    <a:pt x="228" y="10"/>
                  </a:cubicBezTo>
                  <a:cubicBezTo>
                    <a:pt x="238" y="0"/>
                    <a:pt x="259" y="1"/>
                    <a:pt x="274" y="1"/>
                  </a:cubicBezTo>
                </a:path>
              </a:pathLst>
            </a:custGeom>
            <a:noFill/>
            <a:ln w="76200">
              <a:solidFill>
                <a:srgbClr val="009900"/>
              </a:solidFill>
              <a:round/>
              <a:headEnd/>
              <a:tailEnd/>
            </a:ln>
          </p:spPr>
          <p:txBody>
            <a:bodyPr/>
            <a:lstStyle/>
            <a:p>
              <a:endParaRPr lang="hu-HU">
                <a:solidFill>
                  <a:srgbClr val="000000"/>
                </a:solidFill>
              </a:endParaRPr>
            </a:p>
          </p:txBody>
        </p:sp>
        <p:sp>
          <p:nvSpPr>
            <p:cNvPr id="39999" name="Freeform 62"/>
            <p:cNvSpPr>
              <a:spLocks/>
            </p:cNvSpPr>
            <p:nvPr/>
          </p:nvSpPr>
          <p:spPr bwMode="auto">
            <a:xfrm>
              <a:off x="2544" y="2640"/>
              <a:ext cx="56" cy="1"/>
            </a:xfrm>
            <a:custGeom>
              <a:avLst/>
              <a:gdLst>
                <a:gd name="T0" fmla="*/ 0 w 56"/>
                <a:gd name="T1" fmla="*/ 0 h 1"/>
                <a:gd name="T2" fmla="*/ 56 w 56"/>
                <a:gd name="T3" fmla="*/ 0 h 1"/>
                <a:gd name="T4" fmla="*/ 0 60000 65536"/>
                <a:gd name="T5" fmla="*/ 0 60000 65536"/>
                <a:gd name="T6" fmla="*/ 0 w 56"/>
                <a:gd name="T7" fmla="*/ 0 h 1"/>
                <a:gd name="T8" fmla="*/ 56 w 56"/>
                <a:gd name="T9" fmla="*/ 1 h 1"/>
              </a:gdLst>
              <a:ahLst/>
              <a:cxnLst>
                <a:cxn ang="T4">
                  <a:pos x="T0" y="T1"/>
                </a:cxn>
                <a:cxn ang="T5">
                  <a:pos x="T2" y="T3"/>
                </a:cxn>
              </a:cxnLst>
              <a:rect l="T6" t="T7" r="T8" b="T9"/>
              <a:pathLst>
                <a:path w="56" h="1">
                  <a:moveTo>
                    <a:pt x="0" y="0"/>
                  </a:moveTo>
                  <a:cubicBezTo>
                    <a:pt x="19" y="0"/>
                    <a:pt x="37" y="0"/>
                    <a:pt x="56" y="0"/>
                  </a:cubicBezTo>
                </a:path>
              </a:pathLst>
            </a:custGeom>
            <a:noFill/>
            <a:ln w="57150">
              <a:solidFill>
                <a:srgbClr val="33CCFF"/>
              </a:solidFill>
              <a:round/>
              <a:headEnd/>
              <a:tailEnd/>
            </a:ln>
          </p:spPr>
          <p:txBody>
            <a:bodyPr wrap="none" anchor="ctr"/>
            <a:lstStyle/>
            <a:p>
              <a:endParaRPr lang="hu-HU">
                <a:solidFill>
                  <a:srgbClr val="000000"/>
                </a:solidFill>
              </a:endParaRPr>
            </a:p>
          </p:txBody>
        </p:sp>
        <p:sp>
          <p:nvSpPr>
            <p:cNvPr id="40000" name="Freeform 63"/>
            <p:cNvSpPr>
              <a:spLocks/>
            </p:cNvSpPr>
            <p:nvPr/>
          </p:nvSpPr>
          <p:spPr bwMode="auto">
            <a:xfrm>
              <a:off x="3072" y="2784"/>
              <a:ext cx="104" cy="49"/>
            </a:xfrm>
            <a:custGeom>
              <a:avLst/>
              <a:gdLst>
                <a:gd name="T0" fmla="*/ 0 w 56"/>
                <a:gd name="T1" fmla="*/ 0 h 1"/>
                <a:gd name="T2" fmla="*/ 7911 w 56"/>
                <a:gd name="T3" fmla="*/ 0 h 1"/>
                <a:gd name="T4" fmla="*/ 0 60000 65536"/>
                <a:gd name="T5" fmla="*/ 0 60000 65536"/>
                <a:gd name="T6" fmla="*/ 0 w 56"/>
                <a:gd name="T7" fmla="*/ 0 h 1"/>
                <a:gd name="T8" fmla="*/ 56 w 56"/>
                <a:gd name="T9" fmla="*/ 1 h 1"/>
              </a:gdLst>
              <a:ahLst/>
              <a:cxnLst>
                <a:cxn ang="T4">
                  <a:pos x="T0" y="T1"/>
                </a:cxn>
                <a:cxn ang="T5">
                  <a:pos x="T2" y="T3"/>
                </a:cxn>
              </a:cxnLst>
              <a:rect l="T6" t="T7" r="T8" b="T9"/>
              <a:pathLst>
                <a:path w="56" h="1">
                  <a:moveTo>
                    <a:pt x="0" y="0"/>
                  </a:moveTo>
                  <a:cubicBezTo>
                    <a:pt x="19" y="0"/>
                    <a:pt x="37" y="0"/>
                    <a:pt x="56" y="0"/>
                  </a:cubicBezTo>
                </a:path>
              </a:pathLst>
            </a:custGeom>
            <a:noFill/>
            <a:ln w="57150">
              <a:solidFill>
                <a:schemeClr val="tx1"/>
              </a:solidFill>
              <a:round/>
              <a:headEnd/>
              <a:tailEnd/>
            </a:ln>
          </p:spPr>
          <p:txBody>
            <a:bodyPr wrap="none" anchor="ctr"/>
            <a:lstStyle/>
            <a:p>
              <a:endParaRPr lang="hu-HU">
                <a:solidFill>
                  <a:srgbClr val="000000"/>
                </a:solidFill>
              </a:endParaRPr>
            </a:p>
          </p:txBody>
        </p:sp>
        <p:sp>
          <p:nvSpPr>
            <p:cNvPr id="40001" name="Freeform 64"/>
            <p:cNvSpPr>
              <a:spLocks/>
            </p:cNvSpPr>
            <p:nvPr/>
          </p:nvSpPr>
          <p:spPr bwMode="auto">
            <a:xfrm>
              <a:off x="3264" y="2688"/>
              <a:ext cx="56" cy="1"/>
            </a:xfrm>
            <a:custGeom>
              <a:avLst/>
              <a:gdLst>
                <a:gd name="T0" fmla="*/ 0 w 56"/>
                <a:gd name="T1" fmla="*/ 0 h 1"/>
                <a:gd name="T2" fmla="*/ 56 w 56"/>
                <a:gd name="T3" fmla="*/ 0 h 1"/>
                <a:gd name="T4" fmla="*/ 0 60000 65536"/>
                <a:gd name="T5" fmla="*/ 0 60000 65536"/>
                <a:gd name="T6" fmla="*/ 0 w 56"/>
                <a:gd name="T7" fmla="*/ 0 h 1"/>
                <a:gd name="T8" fmla="*/ 56 w 56"/>
                <a:gd name="T9" fmla="*/ 1 h 1"/>
              </a:gdLst>
              <a:ahLst/>
              <a:cxnLst>
                <a:cxn ang="T4">
                  <a:pos x="T0" y="T1"/>
                </a:cxn>
                <a:cxn ang="T5">
                  <a:pos x="T2" y="T3"/>
                </a:cxn>
              </a:cxnLst>
              <a:rect l="T6" t="T7" r="T8" b="T9"/>
              <a:pathLst>
                <a:path w="56" h="1">
                  <a:moveTo>
                    <a:pt x="0" y="0"/>
                  </a:moveTo>
                  <a:cubicBezTo>
                    <a:pt x="19" y="0"/>
                    <a:pt x="37" y="0"/>
                    <a:pt x="56" y="0"/>
                  </a:cubicBezTo>
                </a:path>
              </a:pathLst>
            </a:custGeom>
            <a:noFill/>
            <a:ln w="57150">
              <a:solidFill>
                <a:srgbClr val="FF3300"/>
              </a:solidFill>
              <a:round/>
              <a:headEnd/>
              <a:tailEnd/>
            </a:ln>
          </p:spPr>
          <p:txBody>
            <a:bodyPr wrap="none" anchor="ctr"/>
            <a:lstStyle/>
            <a:p>
              <a:endParaRPr lang="hu-HU">
                <a:solidFill>
                  <a:srgbClr val="000000"/>
                </a:solidFill>
              </a:endParaRPr>
            </a:p>
          </p:txBody>
        </p:sp>
        <p:sp>
          <p:nvSpPr>
            <p:cNvPr id="40002" name="Freeform 65"/>
            <p:cNvSpPr>
              <a:spLocks/>
            </p:cNvSpPr>
            <p:nvPr/>
          </p:nvSpPr>
          <p:spPr bwMode="auto">
            <a:xfrm>
              <a:off x="3504" y="2640"/>
              <a:ext cx="56" cy="1"/>
            </a:xfrm>
            <a:custGeom>
              <a:avLst/>
              <a:gdLst>
                <a:gd name="T0" fmla="*/ 0 w 56"/>
                <a:gd name="T1" fmla="*/ 0 h 1"/>
                <a:gd name="T2" fmla="*/ 56 w 56"/>
                <a:gd name="T3" fmla="*/ 0 h 1"/>
                <a:gd name="T4" fmla="*/ 0 60000 65536"/>
                <a:gd name="T5" fmla="*/ 0 60000 65536"/>
                <a:gd name="T6" fmla="*/ 0 w 56"/>
                <a:gd name="T7" fmla="*/ 0 h 1"/>
                <a:gd name="T8" fmla="*/ 56 w 56"/>
                <a:gd name="T9" fmla="*/ 1 h 1"/>
              </a:gdLst>
              <a:ahLst/>
              <a:cxnLst>
                <a:cxn ang="T4">
                  <a:pos x="T0" y="T1"/>
                </a:cxn>
                <a:cxn ang="T5">
                  <a:pos x="T2" y="T3"/>
                </a:cxn>
              </a:cxnLst>
              <a:rect l="T6" t="T7" r="T8" b="T9"/>
              <a:pathLst>
                <a:path w="56" h="1">
                  <a:moveTo>
                    <a:pt x="0" y="0"/>
                  </a:moveTo>
                  <a:cubicBezTo>
                    <a:pt x="19" y="0"/>
                    <a:pt x="37" y="0"/>
                    <a:pt x="56" y="0"/>
                  </a:cubicBezTo>
                </a:path>
              </a:pathLst>
            </a:custGeom>
            <a:noFill/>
            <a:ln w="57150">
              <a:solidFill>
                <a:srgbClr val="FFFF00"/>
              </a:solidFill>
              <a:round/>
              <a:headEnd/>
              <a:tailEnd/>
            </a:ln>
          </p:spPr>
          <p:txBody>
            <a:bodyPr wrap="none" anchor="ctr"/>
            <a:lstStyle/>
            <a:p>
              <a:endParaRPr lang="hu-HU">
                <a:solidFill>
                  <a:srgbClr val="000000"/>
                </a:solidFill>
              </a:endParaRPr>
            </a:p>
          </p:txBody>
        </p:sp>
        <p:sp>
          <p:nvSpPr>
            <p:cNvPr id="40003" name="Freeform 66"/>
            <p:cNvSpPr>
              <a:spLocks/>
            </p:cNvSpPr>
            <p:nvPr/>
          </p:nvSpPr>
          <p:spPr bwMode="auto">
            <a:xfrm>
              <a:off x="3696" y="2592"/>
              <a:ext cx="56" cy="1"/>
            </a:xfrm>
            <a:custGeom>
              <a:avLst/>
              <a:gdLst>
                <a:gd name="T0" fmla="*/ 0 w 56"/>
                <a:gd name="T1" fmla="*/ 0 h 1"/>
                <a:gd name="T2" fmla="*/ 56 w 56"/>
                <a:gd name="T3" fmla="*/ 0 h 1"/>
                <a:gd name="T4" fmla="*/ 0 60000 65536"/>
                <a:gd name="T5" fmla="*/ 0 60000 65536"/>
                <a:gd name="T6" fmla="*/ 0 w 56"/>
                <a:gd name="T7" fmla="*/ 0 h 1"/>
                <a:gd name="T8" fmla="*/ 56 w 56"/>
                <a:gd name="T9" fmla="*/ 1 h 1"/>
              </a:gdLst>
              <a:ahLst/>
              <a:cxnLst>
                <a:cxn ang="T4">
                  <a:pos x="T0" y="T1"/>
                </a:cxn>
                <a:cxn ang="T5">
                  <a:pos x="T2" y="T3"/>
                </a:cxn>
              </a:cxnLst>
              <a:rect l="T6" t="T7" r="T8" b="T9"/>
              <a:pathLst>
                <a:path w="56" h="1">
                  <a:moveTo>
                    <a:pt x="0" y="0"/>
                  </a:moveTo>
                  <a:cubicBezTo>
                    <a:pt x="19" y="0"/>
                    <a:pt x="37" y="0"/>
                    <a:pt x="56" y="0"/>
                  </a:cubicBezTo>
                </a:path>
              </a:pathLst>
            </a:custGeom>
            <a:noFill/>
            <a:ln w="57150">
              <a:solidFill>
                <a:schemeClr val="accent1"/>
              </a:solidFill>
              <a:round/>
              <a:headEnd/>
              <a:tailEnd/>
            </a:ln>
          </p:spPr>
          <p:txBody>
            <a:bodyPr wrap="none" anchor="ctr"/>
            <a:lstStyle/>
            <a:p>
              <a:endParaRPr lang="hu-HU">
                <a:solidFill>
                  <a:srgbClr val="000000"/>
                </a:solidFill>
              </a:endParaRPr>
            </a:p>
          </p:txBody>
        </p:sp>
        <p:sp>
          <p:nvSpPr>
            <p:cNvPr id="40004" name="Freeform 67"/>
            <p:cNvSpPr>
              <a:spLocks/>
            </p:cNvSpPr>
            <p:nvPr/>
          </p:nvSpPr>
          <p:spPr bwMode="auto">
            <a:xfrm>
              <a:off x="3984" y="2544"/>
              <a:ext cx="56" cy="1"/>
            </a:xfrm>
            <a:custGeom>
              <a:avLst/>
              <a:gdLst>
                <a:gd name="T0" fmla="*/ 0 w 56"/>
                <a:gd name="T1" fmla="*/ 0 h 1"/>
                <a:gd name="T2" fmla="*/ 56 w 56"/>
                <a:gd name="T3" fmla="*/ 0 h 1"/>
                <a:gd name="T4" fmla="*/ 0 60000 65536"/>
                <a:gd name="T5" fmla="*/ 0 60000 65536"/>
                <a:gd name="T6" fmla="*/ 0 w 56"/>
                <a:gd name="T7" fmla="*/ 0 h 1"/>
                <a:gd name="T8" fmla="*/ 56 w 56"/>
                <a:gd name="T9" fmla="*/ 1 h 1"/>
              </a:gdLst>
              <a:ahLst/>
              <a:cxnLst>
                <a:cxn ang="T4">
                  <a:pos x="T0" y="T1"/>
                </a:cxn>
                <a:cxn ang="T5">
                  <a:pos x="T2" y="T3"/>
                </a:cxn>
              </a:cxnLst>
              <a:rect l="T6" t="T7" r="T8" b="T9"/>
              <a:pathLst>
                <a:path w="56" h="1">
                  <a:moveTo>
                    <a:pt x="0" y="0"/>
                  </a:moveTo>
                  <a:cubicBezTo>
                    <a:pt x="19" y="0"/>
                    <a:pt x="37" y="0"/>
                    <a:pt x="56" y="0"/>
                  </a:cubicBezTo>
                </a:path>
              </a:pathLst>
            </a:custGeom>
            <a:noFill/>
            <a:ln w="57150">
              <a:solidFill>
                <a:srgbClr val="FF00FF"/>
              </a:solidFill>
              <a:round/>
              <a:headEnd/>
              <a:tailEnd/>
            </a:ln>
          </p:spPr>
          <p:txBody>
            <a:bodyPr wrap="none" anchor="ctr"/>
            <a:lstStyle/>
            <a:p>
              <a:endParaRPr lang="hu-HU">
                <a:solidFill>
                  <a:srgbClr val="000000"/>
                </a:solidFill>
              </a:endParaRPr>
            </a:p>
          </p:txBody>
        </p:sp>
        <p:sp>
          <p:nvSpPr>
            <p:cNvPr id="40005" name="Freeform 68"/>
            <p:cNvSpPr>
              <a:spLocks/>
            </p:cNvSpPr>
            <p:nvPr/>
          </p:nvSpPr>
          <p:spPr bwMode="auto">
            <a:xfrm>
              <a:off x="4224" y="2592"/>
              <a:ext cx="56" cy="1"/>
            </a:xfrm>
            <a:custGeom>
              <a:avLst/>
              <a:gdLst>
                <a:gd name="T0" fmla="*/ 0 w 56"/>
                <a:gd name="T1" fmla="*/ 0 h 1"/>
                <a:gd name="T2" fmla="*/ 56 w 56"/>
                <a:gd name="T3" fmla="*/ 0 h 1"/>
                <a:gd name="T4" fmla="*/ 0 60000 65536"/>
                <a:gd name="T5" fmla="*/ 0 60000 65536"/>
                <a:gd name="T6" fmla="*/ 0 w 56"/>
                <a:gd name="T7" fmla="*/ 0 h 1"/>
                <a:gd name="T8" fmla="*/ 56 w 56"/>
                <a:gd name="T9" fmla="*/ 1 h 1"/>
              </a:gdLst>
              <a:ahLst/>
              <a:cxnLst>
                <a:cxn ang="T4">
                  <a:pos x="T0" y="T1"/>
                </a:cxn>
                <a:cxn ang="T5">
                  <a:pos x="T2" y="T3"/>
                </a:cxn>
              </a:cxnLst>
              <a:rect l="T6" t="T7" r="T8" b="T9"/>
              <a:pathLst>
                <a:path w="56" h="1">
                  <a:moveTo>
                    <a:pt x="0" y="0"/>
                  </a:moveTo>
                  <a:cubicBezTo>
                    <a:pt x="19" y="0"/>
                    <a:pt x="37" y="0"/>
                    <a:pt x="56" y="0"/>
                  </a:cubicBezTo>
                </a:path>
              </a:pathLst>
            </a:custGeom>
            <a:noFill/>
            <a:ln w="57150">
              <a:solidFill>
                <a:srgbClr val="33CCFF"/>
              </a:solidFill>
              <a:round/>
              <a:headEnd/>
              <a:tailEnd/>
            </a:ln>
          </p:spPr>
          <p:txBody>
            <a:bodyPr wrap="none" anchor="ctr"/>
            <a:lstStyle/>
            <a:p>
              <a:endParaRPr lang="hu-HU">
                <a:solidFill>
                  <a:srgbClr val="000000"/>
                </a:solidFill>
              </a:endParaRPr>
            </a:p>
          </p:txBody>
        </p:sp>
        <p:sp>
          <p:nvSpPr>
            <p:cNvPr id="40006" name="Text Box 69"/>
            <p:cNvSpPr txBox="1">
              <a:spLocks noChangeArrowheads="1"/>
            </p:cNvSpPr>
            <p:nvPr/>
          </p:nvSpPr>
          <p:spPr bwMode="auto">
            <a:xfrm>
              <a:off x="2736" y="2448"/>
              <a:ext cx="672" cy="192"/>
            </a:xfrm>
            <a:prstGeom prst="rect">
              <a:avLst/>
            </a:prstGeom>
            <a:noFill/>
            <a:ln w="9525">
              <a:noFill/>
              <a:miter lim="800000"/>
              <a:headEnd/>
              <a:tailEnd/>
            </a:ln>
          </p:spPr>
          <p:txBody>
            <a:bodyPr>
              <a:spAutoFit/>
            </a:bodyPr>
            <a:lstStyle/>
            <a:p>
              <a:pPr algn="ctr" eaLnBrk="0" hangingPunct="0">
                <a:spcBef>
                  <a:spcPct val="50000"/>
                </a:spcBef>
              </a:pPr>
              <a:r>
                <a:rPr lang="hu-HU" sz="1400">
                  <a:solidFill>
                    <a:srgbClr val="FFFF00"/>
                  </a:solidFill>
                  <a:latin typeface="Times New Roman" pitchFamily="18" charset="0"/>
                </a:rPr>
                <a:t>HLA-A</a:t>
              </a:r>
              <a:endParaRPr lang="hu-HU" sz="2400">
                <a:solidFill>
                  <a:srgbClr val="FFFF00"/>
                </a:solidFill>
                <a:latin typeface="Times New Roman" pitchFamily="18" charset="0"/>
              </a:endParaRPr>
            </a:p>
          </p:txBody>
        </p:sp>
        <p:sp>
          <p:nvSpPr>
            <p:cNvPr id="40007" name="Text Box 70"/>
            <p:cNvSpPr txBox="1">
              <a:spLocks noChangeArrowheads="1"/>
            </p:cNvSpPr>
            <p:nvPr/>
          </p:nvSpPr>
          <p:spPr bwMode="auto">
            <a:xfrm>
              <a:off x="3120" y="2352"/>
              <a:ext cx="672" cy="192"/>
            </a:xfrm>
            <a:prstGeom prst="rect">
              <a:avLst/>
            </a:prstGeom>
            <a:noFill/>
            <a:ln w="9525">
              <a:noFill/>
              <a:miter lim="800000"/>
              <a:headEnd/>
              <a:tailEnd/>
            </a:ln>
          </p:spPr>
          <p:txBody>
            <a:bodyPr>
              <a:spAutoFit/>
            </a:bodyPr>
            <a:lstStyle/>
            <a:p>
              <a:pPr algn="ctr" eaLnBrk="0" hangingPunct="0">
                <a:spcBef>
                  <a:spcPct val="50000"/>
                </a:spcBef>
              </a:pPr>
              <a:r>
                <a:rPr lang="hu-HU" sz="1400">
                  <a:solidFill>
                    <a:srgbClr val="FFFF00"/>
                  </a:solidFill>
                  <a:latin typeface="Times New Roman" pitchFamily="18" charset="0"/>
                </a:rPr>
                <a:t>HLA-B</a:t>
              </a:r>
              <a:endParaRPr lang="hu-HU" sz="2400">
                <a:solidFill>
                  <a:srgbClr val="FFFF00"/>
                </a:solidFill>
                <a:latin typeface="Times New Roman" pitchFamily="18" charset="0"/>
              </a:endParaRPr>
            </a:p>
          </p:txBody>
        </p:sp>
        <p:sp>
          <p:nvSpPr>
            <p:cNvPr id="40008" name="Text Box 71"/>
            <p:cNvSpPr txBox="1">
              <a:spLocks noChangeArrowheads="1"/>
            </p:cNvSpPr>
            <p:nvPr/>
          </p:nvSpPr>
          <p:spPr bwMode="auto">
            <a:xfrm>
              <a:off x="3648" y="2256"/>
              <a:ext cx="672" cy="192"/>
            </a:xfrm>
            <a:prstGeom prst="rect">
              <a:avLst/>
            </a:prstGeom>
            <a:noFill/>
            <a:ln w="9525">
              <a:noFill/>
              <a:miter lim="800000"/>
              <a:headEnd/>
              <a:tailEnd/>
            </a:ln>
          </p:spPr>
          <p:txBody>
            <a:bodyPr>
              <a:spAutoFit/>
            </a:bodyPr>
            <a:lstStyle/>
            <a:p>
              <a:pPr algn="ctr" eaLnBrk="0" hangingPunct="0">
                <a:spcBef>
                  <a:spcPct val="50000"/>
                </a:spcBef>
              </a:pPr>
              <a:r>
                <a:rPr lang="hu-HU" sz="1400">
                  <a:solidFill>
                    <a:srgbClr val="FFFF00"/>
                  </a:solidFill>
                  <a:latin typeface="Times New Roman" pitchFamily="18" charset="0"/>
                </a:rPr>
                <a:t>HLA-C</a:t>
              </a:r>
              <a:endParaRPr lang="hu-HU" sz="2400">
                <a:solidFill>
                  <a:srgbClr val="FFFF00"/>
                </a:solidFill>
                <a:latin typeface="Times New Roman" pitchFamily="18" charset="0"/>
              </a:endParaRPr>
            </a:p>
          </p:txBody>
        </p:sp>
        <p:sp>
          <p:nvSpPr>
            <p:cNvPr id="40009" name="Text Box 72"/>
            <p:cNvSpPr txBox="1">
              <a:spLocks noChangeArrowheads="1"/>
            </p:cNvSpPr>
            <p:nvPr/>
          </p:nvSpPr>
          <p:spPr bwMode="auto">
            <a:xfrm>
              <a:off x="4368" y="2208"/>
              <a:ext cx="672" cy="192"/>
            </a:xfrm>
            <a:prstGeom prst="rect">
              <a:avLst/>
            </a:prstGeom>
            <a:noFill/>
            <a:ln w="9525">
              <a:noFill/>
              <a:miter lim="800000"/>
              <a:headEnd/>
              <a:tailEnd/>
            </a:ln>
          </p:spPr>
          <p:txBody>
            <a:bodyPr>
              <a:spAutoFit/>
            </a:bodyPr>
            <a:lstStyle/>
            <a:p>
              <a:pPr eaLnBrk="0" hangingPunct="0">
                <a:spcBef>
                  <a:spcPct val="50000"/>
                </a:spcBef>
              </a:pPr>
              <a:r>
                <a:rPr lang="hu-HU" sz="1400">
                  <a:solidFill>
                    <a:srgbClr val="FFFF00"/>
                  </a:solidFill>
                  <a:latin typeface="Times New Roman" pitchFamily="18" charset="0"/>
                </a:rPr>
                <a:t>HLA-DP</a:t>
              </a:r>
              <a:endParaRPr lang="hu-HU" sz="2400">
                <a:solidFill>
                  <a:srgbClr val="FFFF00"/>
                </a:solidFill>
                <a:latin typeface="Times New Roman" pitchFamily="18" charset="0"/>
              </a:endParaRPr>
            </a:p>
          </p:txBody>
        </p:sp>
        <p:sp>
          <p:nvSpPr>
            <p:cNvPr id="40010" name="Text Box 73"/>
            <p:cNvSpPr txBox="1">
              <a:spLocks noChangeArrowheads="1"/>
            </p:cNvSpPr>
            <p:nvPr/>
          </p:nvSpPr>
          <p:spPr bwMode="auto">
            <a:xfrm>
              <a:off x="4848" y="2256"/>
              <a:ext cx="672" cy="192"/>
            </a:xfrm>
            <a:prstGeom prst="rect">
              <a:avLst/>
            </a:prstGeom>
            <a:noFill/>
            <a:ln w="9525">
              <a:noFill/>
              <a:miter lim="800000"/>
              <a:headEnd/>
              <a:tailEnd/>
            </a:ln>
          </p:spPr>
          <p:txBody>
            <a:bodyPr>
              <a:spAutoFit/>
            </a:bodyPr>
            <a:lstStyle/>
            <a:p>
              <a:pPr eaLnBrk="0" hangingPunct="0">
                <a:spcBef>
                  <a:spcPct val="50000"/>
                </a:spcBef>
              </a:pPr>
              <a:r>
                <a:rPr lang="hu-HU" sz="1400">
                  <a:solidFill>
                    <a:srgbClr val="FFFF00"/>
                  </a:solidFill>
                  <a:latin typeface="Times New Roman" pitchFamily="18" charset="0"/>
                </a:rPr>
                <a:t>HLA-DQ</a:t>
              </a:r>
              <a:endParaRPr lang="hu-HU" sz="2400">
                <a:solidFill>
                  <a:srgbClr val="FFFF00"/>
                </a:solidFill>
                <a:latin typeface="Times New Roman" pitchFamily="18" charset="0"/>
              </a:endParaRPr>
            </a:p>
          </p:txBody>
        </p:sp>
        <p:sp>
          <p:nvSpPr>
            <p:cNvPr id="40011" name="Text Box 74"/>
            <p:cNvSpPr txBox="1">
              <a:spLocks noChangeArrowheads="1"/>
            </p:cNvSpPr>
            <p:nvPr/>
          </p:nvSpPr>
          <p:spPr bwMode="auto">
            <a:xfrm>
              <a:off x="5184" y="2352"/>
              <a:ext cx="672" cy="192"/>
            </a:xfrm>
            <a:prstGeom prst="rect">
              <a:avLst/>
            </a:prstGeom>
            <a:noFill/>
            <a:ln w="9525">
              <a:noFill/>
              <a:miter lim="800000"/>
              <a:headEnd/>
              <a:tailEnd/>
            </a:ln>
          </p:spPr>
          <p:txBody>
            <a:bodyPr>
              <a:spAutoFit/>
            </a:bodyPr>
            <a:lstStyle/>
            <a:p>
              <a:pPr eaLnBrk="0" hangingPunct="0">
                <a:spcBef>
                  <a:spcPct val="50000"/>
                </a:spcBef>
              </a:pPr>
              <a:r>
                <a:rPr lang="hu-HU" sz="1400">
                  <a:solidFill>
                    <a:srgbClr val="FFFF00"/>
                  </a:solidFill>
                  <a:latin typeface="Times New Roman" pitchFamily="18" charset="0"/>
                </a:rPr>
                <a:t>HLA-DR</a:t>
              </a:r>
              <a:endParaRPr lang="hu-HU" sz="2400">
                <a:solidFill>
                  <a:srgbClr val="FFFF00"/>
                </a:solidFill>
                <a:latin typeface="Times New Roman" pitchFamily="18" charset="0"/>
              </a:endParaRPr>
            </a:p>
          </p:txBody>
        </p:sp>
        <p:sp>
          <p:nvSpPr>
            <p:cNvPr id="40012" name="Freeform 75"/>
            <p:cNvSpPr>
              <a:spLocks/>
            </p:cNvSpPr>
            <p:nvPr/>
          </p:nvSpPr>
          <p:spPr bwMode="auto">
            <a:xfrm>
              <a:off x="5328" y="2592"/>
              <a:ext cx="144" cy="84"/>
            </a:xfrm>
            <a:custGeom>
              <a:avLst/>
              <a:gdLst>
                <a:gd name="T0" fmla="*/ 0 w 274"/>
                <a:gd name="T1" fmla="*/ 29 h 84"/>
                <a:gd name="T2" fmla="*/ 1 w 274"/>
                <a:gd name="T3" fmla="*/ 56 h 84"/>
                <a:gd name="T4" fmla="*/ 1 w 274"/>
                <a:gd name="T5" fmla="*/ 56 h 84"/>
                <a:gd name="T6" fmla="*/ 2 w 274"/>
                <a:gd name="T7" fmla="*/ 47 h 84"/>
                <a:gd name="T8" fmla="*/ 2 w 274"/>
                <a:gd name="T9" fmla="*/ 10 h 84"/>
                <a:gd name="T10" fmla="*/ 2 w 274"/>
                <a:gd name="T11" fmla="*/ 1 h 84"/>
                <a:gd name="T12" fmla="*/ 0 60000 65536"/>
                <a:gd name="T13" fmla="*/ 0 60000 65536"/>
                <a:gd name="T14" fmla="*/ 0 60000 65536"/>
                <a:gd name="T15" fmla="*/ 0 60000 65536"/>
                <a:gd name="T16" fmla="*/ 0 60000 65536"/>
                <a:gd name="T17" fmla="*/ 0 60000 65536"/>
                <a:gd name="T18" fmla="*/ 0 w 274"/>
                <a:gd name="T19" fmla="*/ 0 h 84"/>
                <a:gd name="T20" fmla="*/ 274 w 274"/>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274" h="84">
                  <a:moveTo>
                    <a:pt x="0" y="29"/>
                  </a:moveTo>
                  <a:cubicBezTo>
                    <a:pt x="18" y="84"/>
                    <a:pt x="44" y="64"/>
                    <a:pt x="100" y="56"/>
                  </a:cubicBezTo>
                  <a:cubicBezTo>
                    <a:pt x="132" y="25"/>
                    <a:pt x="144" y="44"/>
                    <a:pt x="183" y="56"/>
                  </a:cubicBezTo>
                  <a:cubicBezTo>
                    <a:pt x="195" y="53"/>
                    <a:pt x="210" y="56"/>
                    <a:pt x="219" y="47"/>
                  </a:cubicBezTo>
                  <a:cubicBezTo>
                    <a:pt x="228" y="38"/>
                    <a:pt x="219" y="19"/>
                    <a:pt x="228" y="10"/>
                  </a:cubicBezTo>
                  <a:cubicBezTo>
                    <a:pt x="238" y="0"/>
                    <a:pt x="259" y="1"/>
                    <a:pt x="274" y="1"/>
                  </a:cubicBezTo>
                </a:path>
              </a:pathLst>
            </a:custGeom>
            <a:noFill/>
            <a:ln w="76200">
              <a:solidFill>
                <a:srgbClr val="FF9900"/>
              </a:solidFill>
              <a:round/>
              <a:headEnd/>
              <a:tailEnd/>
            </a:ln>
          </p:spPr>
          <p:txBody>
            <a:bodyPr/>
            <a:lstStyle/>
            <a:p>
              <a:endParaRPr lang="hu-HU">
                <a:solidFill>
                  <a:srgbClr val="000000"/>
                </a:solidFill>
              </a:endParaRPr>
            </a:p>
          </p:txBody>
        </p:sp>
        <p:sp>
          <p:nvSpPr>
            <p:cNvPr id="40013" name="Oval 76"/>
            <p:cNvSpPr>
              <a:spLocks noChangeArrowheads="1"/>
            </p:cNvSpPr>
            <p:nvPr/>
          </p:nvSpPr>
          <p:spPr bwMode="auto">
            <a:xfrm>
              <a:off x="2976" y="2736"/>
              <a:ext cx="2880" cy="816"/>
            </a:xfrm>
            <a:prstGeom prst="ellipse">
              <a:avLst/>
            </a:prstGeom>
            <a:gradFill rotWithShape="0">
              <a:gsLst>
                <a:gs pos="0">
                  <a:srgbClr val="CCECFF"/>
                </a:gs>
                <a:gs pos="100000">
                  <a:srgbClr val="5E6D76"/>
                </a:gs>
              </a:gsLst>
              <a:path path="shape">
                <a:fillToRect l="50000" t="50000" r="50000" b="50000"/>
              </a:path>
            </a:gradFill>
            <a:ln w="9525">
              <a:solidFill>
                <a:schemeClr val="bg2"/>
              </a:solidFill>
              <a:round/>
              <a:headEnd/>
              <a:tailEnd/>
            </a:ln>
          </p:spPr>
          <p:txBody>
            <a:bodyPr wrap="none" anchor="ctr"/>
            <a:lstStyle/>
            <a:p>
              <a:endParaRPr lang="hu-HU">
                <a:solidFill>
                  <a:srgbClr val="000000"/>
                </a:solidFill>
              </a:endParaRPr>
            </a:p>
          </p:txBody>
        </p:sp>
        <p:grpSp>
          <p:nvGrpSpPr>
            <p:cNvPr id="3" name="Group 77"/>
            <p:cNvGrpSpPr>
              <a:grpSpLocks/>
            </p:cNvGrpSpPr>
            <p:nvPr/>
          </p:nvGrpSpPr>
          <p:grpSpPr bwMode="auto">
            <a:xfrm>
              <a:off x="3696" y="1344"/>
              <a:ext cx="672" cy="240"/>
              <a:chOff x="4464" y="288"/>
              <a:chExt cx="672" cy="240"/>
            </a:xfrm>
          </p:grpSpPr>
          <p:grpSp>
            <p:nvGrpSpPr>
              <p:cNvPr id="4" name="Group 78"/>
              <p:cNvGrpSpPr>
                <a:grpSpLocks/>
              </p:cNvGrpSpPr>
              <p:nvPr/>
            </p:nvGrpSpPr>
            <p:grpSpPr bwMode="auto">
              <a:xfrm>
                <a:off x="4464" y="288"/>
                <a:ext cx="672" cy="240"/>
                <a:chOff x="3456" y="144"/>
                <a:chExt cx="1152" cy="384"/>
              </a:xfrm>
            </p:grpSpPr>
            <p:pic>
              <p:nvPicPr>
                <p:cNvPr id="40030" name="Picture 79" descr="DC"/>
                <p:cNvPicPr>
                  <a:picLocks noChangeAspect="1" noChangeArrowheads="1"/>
                </p:cNvPicPr>
                <p:nvPr/>
              </p:nvPicPr>
              <p:blipFill>
                <a:blip r:embed="rId3" cstate="print"/>
                <a:srcRect/>
                <a:stretch>
                  <a:fillRect/>
                </a:stretch>
              </p:blipFill>
              <p:spPr bwMode="auto">
                <a:xfrm>
                  <a:off x="3456" y="144"/>
                  <a:ext cx="440" cy="384"/>
                </a:xfrm>
                <a:prstGeom prst="rect">
                  <a:avLst/>
                </a:prstGeom>
                <a:noFill/>
                <a:ln w="9525">
                  <a:noFill/>
                  <a:miter lim="800000"/>
                  <a:headEnd/>
                  <a:tailEnd/>
                </a:ln>
              </p:spPr>
            </p:pic>
            <p:pic>
              <p:nvPicPr>
                <p:cNvPr id="40031" name="Picture 80" descr="mo"/>
                <p:cNvPicPr>
                  <a:picLocks noChangeAspect="1" noChangeArrowheads="1"/>
                </p:cNvPicPr>
                <p:nvPr/>
              </p:nvPicPr>
              <p:blipFill>
                <a:blip r:embed="rId4" cstate="print"/>
                <a:srcRect/>
                <a:stretch>
                  <a:fillRect/>
                </a:stretch>
              </p:blipFill>
              <p:spPr bwMode="auto">
                <a:xfrm>
                  <a:off x="4224" y="144"/>
                  <a:ext cx="384" cy="375"/>
                </a:xfrm>
                <a:prstGeom prst="rect">
                  <a:avLst/>
                </a:prstGeom>
                <a:noFill/>
                <a:ln w="9525">
                  <a:noFill/>
                  <a:miter lim="800000"/>
                  <a:headEnd/>
                  <a:tailEnd/>
                </a:ln>
              </p:spPr>
            </p:pic>
            <p:pic>
              <p:nvPicPr>
                <p:cNvPr id="40032" name="Picture 81" descr="B"/>
                <p:cNvPicPr>
                  <a:picLocks noChangeAspect="1" noChangeArrowheads="1"/>
                </p:cNvPicPr>
                <p:nvPr/>
              </p:nvPicPr>
              <p:blipFill>
                <a:blip r:embed="rId5" cstate="print"/>
                <a:srcRect/>
                <a:stretch>
                  <a:fillRect/>
                </a:stretch>
              </p:blipFill>
              <p:spPr bwMode="auto">
                <a:xfrm>
                  <a:off x="3840" y="144"/>
                  <a:ext cx="384" cy="382"/>
                </a:xfrm>
                <a:prstGeom prst="rect">
                  <a:avLst/>
                </a:prstGeom>
                <a:noFill/>
                <a:ln w="9525">
                  <a:noFill/>
                  <a:miter lim="800000"/>
                  <a:headEnd/>
                  <a:tailEnd/>
                </a:ln>
              </p:spPr>
            </p:pic>
          </p:grpSp>
          <p:sp>
            <p:nvSpPr>
              <p:cNvPr id="40029" name="Line 82"/>
              <p:cNvSpPr>
                <a:spLocks noChangeShapeType="1"/>
              </p:cNvSpPr>
              <p:nvPr/>
            </p:nvSpPr>
            <p:spPr bwMode="auto">
              <a:xfrm>
                <a:off x="4464" y="528"/>
                <a:ext cx="672" cy="0"/>
              </a:xfrm>
              <a:prstGeom prst="line">
                <a:avLst/>
              </a:prstGeom>
              <a:noFill/>
              <a:ln w="76200">
                <a:solidFill>
                  <a:schemeClr val="bg1"/>
                </a:solidFill>
                <a:round/>
                <a:headEnd/>
                <a:tailEnd/>
              </a:ln>
            </p:spPr>
            <p:txBody>
              <a:bodyPr wrap="none" anchor="ctr"/>
              <a:lstStyle/>
              <a:p>
                <a:endParaRPr lang="hu-HU">
                  <a:solidFill>
                    <a:srgbClr val="000000"/>
                  </a:solidFill>
                </a:endParaRPr>
              </a:p>
            </p:txBody>
          </p:sp>
        </p:grpSp>
        <p:sp>
          <p:nvSpPr>
            <p:cNvPr id="40015" name="Text Box 83"/>
            <p:cNvSpPr txBox="1">
              <a:spLocks noChangeArrowheads="1"/>
            </p:cNvSpPr>
            <p:nvPr/>
          </p:nvSpPr>
          <p:spPr bwMode="auto">
            <a:xfrm>
              <a:off x="2640" y="672"/>
              <a:ext cx="2976" cy="518"/>
            </a:xfrm>
            <a:prstGeom prst="rect">
              <a:avLst/>
            </a:prstGeom>
            <a:solidFill>
              <a:schemeClr val="bg1"/>
            </a:solidFill>
            <a:ln w="9525">
              <a:noFill/>
              <a:miter lim="800000"/>
              <a:headEnd/>
              <a:tailEnd/>
            </a:ln>
          </p:spPr>
          <p:txBody>
            <a:bodyPr>
              <a:spAutoFit/>
            </a:bodyPr>
            <a:lstStyle/>
            <a:p>
              <a:pPr algn="ctr" eaLnBrk="0" hangingPunct="0">
                <a:spcBef>
                  <a:spcPct val="50000"/>
                </a:spcBef>
              </a:pPr>
              <a:r>
                <a:rPr lang="hu-HU" sz="2400" b="1">
                  <a:solidFill>
                    <a:srgbClr val="003366"/>
                  </a:solidFill>
                  <a:latin typeface="Times New Roman" pitchFamily="18" charset="0"/>
                </a:rPr>
                <a:t>Professzionális antigénbemutató sejtek (DC, B sejt, makrofág)</a:t>
              </a:r>
              <a:endParaRPr lang="hu-HU" sz="2400">
                <a:solidFill>
                  <a:srgbClr val="003366"/>
                </a:solidFill>
                <a:latin typeface="Times New Roman" pitchFamily="18" charset="0"/>
              </a:endParaRPr>
            </a:p>
          </p:txBody>
        </p:sp>
        <p:sp>
          <p:nvSpPr>
            <p:cNvPr id="40016" name="Line 84"/>
            <p:cNvSpPr>
              <a:spLocks noChangeShapeType="1"/>
            </p:cNvSpPr>
            <p:nvPr/>
          </p:nvSpPr>
          <p:spPr bwMode="auto">
            <a:xfrm>
              <a:off x="3120" y="2592"/>
              <a:ext cx="0" cy="96"/>
            </a:xfrm>
            <a:prstGeom prst="line">
              <a:avLst/>
            </a:prstGeom>
            <a:noFill/>
            <a:ln w="9525">
              <a:solidFill>
                <a:schemeClr val="tx1"/>
              </a:solidFill>
              <a:round/>
              <a:headEnd/>
              <a:tailEnd/>
            </a:ln>
          </p:spPr>
          <p:txBody>
            <a:bodyPr wrap="none" anchor="ctr"/>
            <a:lstStyle/>
            <a:p>
              <a:endParaRPr lang="hu-HU">
                <a:solidFill>
                  <a:srgbClr val="000000"/>
                </a:solidFill>
              </a:endParaRPr>
            </a:p>
          </p:txBody>
        </p:sp>
        <p:sp>
          <p:nvSpPr>
            <p:cNvPr id="40017" name="Line 85"/>
            <p:cNvSpPr>
              <a:spLocks noChangeShapeType="1"/>
            </p:cNvSpPr>
            <p:nvPr/>
          </p:nvSpPr>
          <p:spPr bwMode="auto">
            <a:xfrm>
              <a:off x="3168" y="2592"/>
              <a:ext cx="48" cy="48"/>
            </a:xfrm>
            <a:prstGeom prst="line">
              <a:avLst/>
            </a:prstGeom>
            <a:noFill/>
            <a:ln w="9525">
              <a:solidFill>
                <a:schemeClr val="tx1"/>
              </a:solidFill>
              <a:round/>
              <a:headEnd/>
              <a:tailEnd/>
            </a:ln>
          </p:spPr>
          <p:txBody>
            <a:bodyPr wrap="none" anchor="ctr"/>
            <a:lstStyle/>
            <a:p>
              <a:endParaRPr lang="hu-HU">
                <a:solidFill>
                  <a:srgbClr val="000000"/>
                </a:solidFill>
              </a:endParaRPr>
            </a:p>
          </p:txBody>
        </p:sp>
        <p:sp>
          <p:nvSpPr>
            <p:cNvPr id="40018" name="Line 86"/>
            <p:cNvSpPr>
              <a:spLocks noChangeShapeType="1"/>
            </p:cNvSpPr>
            <p:nvPr/>
          </p:nvSpPr>
          <p:spPr bwMode="auto">
            <a:xfrm flipH="1">
              <a:off x="3552" y="2496"/>
              <a:ext cx="48" cy="96"/>
            </a:xfrm>
            <a:prstGeom prst="line">
              <a:avLst/>
            </a:prstGeom>
            <a:noFill/>
            <a:ln w="9525">
              <a:solidFill>
                <a:schemeClr val="tx1"/>
              </a:solidFill>
              <a:round/>
              <a:headEnd/>
              <a:tailEnd/>
            </a:ln>
          </p:spPr>
          <p:txBody>
            <a:bodyPr wrap="none" anchor="ctr"/>
            <a:lstStyle/>
            <a:p>
              <a:endParaRPr lang="hu-HU">
                <a:solidFill>
                  <a:srgbClr val="000000"/>
                </a:solidFill>
              </a:endParaRPr>
            </a:p>
          </p:txBody>
        </p:sp>
        <p:sp>
          <p:nvSpPr>
            <p:cNvPr id="40019" name="Line 87"/>
            <p:cNvSpPr>
              <a:spLocks noChangeShapeType="1"/>
            </p:cNvSpPr>
            <p:nvPr/>
          </p:nvSpPr>
          <p:spPr bwMode="auto">
            <a:xfrm>
              <a:off x="3648" y="2496"/>
              <a:ext cx="48" cy="48"/>
            </a:xfrm>
            <a:prstGeom prst="line">
              <a:avLst/>
            </a:prstGeom>
            <a:noFill/>
            <a:ln w="9525">
              <a:solidFill>
                <a:schemeClr val="tx1"/>
              </a:solidFill>
              <a:round/>
              <a:headEnd/>
              <a:tailEnd/>
            </a:ln>
          </p:spPr>
          <p:txBody>
            <a:bodyPr wrap="none" anchor="ctr"/>
            <a:lstStyle/>
            <a:p>
              <a:endParaRPr lang="hu-HU">
                <a:solidFill>
                  <a:srgbClr val="000000"/>
                </a:solidFill>
              </a:endParaRPr>
            </a:p>
          </p:txBody>
        </p:sp>
        <p:sp>
          <p:nvSpPr>
            <p:cNvPr id="40020" name="Line 88"/>
            <p:cNvSpPr>
              <a:spLocks noChangeShapeType="1"/>
            </p:cNvSpPr>
            <p:nvPr/>
          </p:nvSpPr>
          <p:spPr bwMode="auto">
            <a:xfrm flipH="1">
              <a:off x="4032" y="2400"/>
              <a:ext cx="48" cy="96"/>
            </a:xfrm>
            <a:prstGeom prst="line">
              <a:avLst/>
            </a:prstGeom>
            <a:noFill/>
            <a:ln w="9525">
              <a:solidFill>
                <a:schemeClr val="tx1"/>
              </a:solidFill>
              <a:round/>
              <a:headEnd/>
              <a:tailEnd/>
            </a:ln>
          </p:spPr>
          <p:txBody>
            <a:bodyPr wrap="none" anchor="ctr"/>
            <a:lstStyle/>
            <a:p>
              <a:endParaRPr lang="hu-HU">
                <a:solidFill>
                  <a:srgbClr val="000000"/>
                </a:solidFill>
              </a:endParaRPr>
            </a:p>
          </p:txBody>
        </p:sp>
        <p:sp>
          <p:nvSpPr>
            <p:cNvPr id="40021" name="Line 89"/>
            <p:cNvSpPr>
              <a:spLocks noChangeShapeType="1"/>
            </p:cNvSpPr>
            <p:nvPr/>
          </p:nvSpPr>
          <p:spPr bwMode="auto">
            <a:xfrm>
              <a:off x="4128" y="2400"/>
              <a:ext cx="96" cy="144"/>
            </a:xfrm>
            <a:prstGeom prst="line">
              <a:avLst/>
            </a:prstGeom>
            <a:noFill/>
            <a:ln w="9525">
              <a:solidFill>
                <a:schemeClr val="tx1"/>
              </a:solidFill>
              <a:round/>
              <a:headEnd/>
              <a:tailEnd/>
            </a:ln>
          </p:spPr>
          <p:txBody>
            <a:bodyPr wrap="none" anchor="ctr"/>
            <a:lstStyle/>
            <a:p>
              <a:endParaRPr lang="hu-HU">
                <a:solidFill>
                  <a:srgbClr val="000000"/>
                </a:solidFill>
              </a:endParaRPr>
            </a:p>
          </p:txBody>
        </p:sp>
        <p:sp>
          <p:nvSpPr>
            <p:cNvPr id="40022" name="Line 90"/>
            <p:cNvSpPr>
              <a:spLocks noChangeShapeType="1"/>
            </p:cNvSpPr>
            <p:nvPr/>
          </p:nvSpPr>
          <p:spPr bwMode="auto">
            <a:xfrm flipH="1">
              <a:off x="4560" y="2352"/>
              <a:ext cx="48" cy="48"/>
            </a:xfrm>
            <a:prstGeom prst="line">
              <a:avLst/>
            </a:prstGeom>
            <a:noFill/>
            <a:ln w="9525">
              <a:solidFill>
                <a:schemeClr val="tx1"/>
              </a:solidFill>
              <a:round/>
              <a:headEnd/>
              <a:tailEnd/>
            </a:ln>
          </p:spPr>
          <p:txBody>
            <a:bodyPr wrap="none" anchor="ctr"/>
            <a:lstStyle/>
            <a:p>
              <a:endParaRPr lang="hu-HU">
                <a:solidFill>
                  <a:srgbClr val="000000"/>
                </a:solidFill>
              </a:endParaRPr>
            </a:p>
          </p:txBody>
        </p:sp>
        <p:sp>
          <p:nvSpPr>
            <p:cNvPr id="40023" name="Line 91"/>
            <p:cNvSpPr>
              <a:spLocks noChangeShapeType="1"/>
            </p:cNvSpPr>
            <p:nvPr/>
          </p:nvSpPr>
          <p:spPr bwMode="auto">
            <a:xfrm>
              <a:off x="4704" y="2352"/>
              <a:ext cx="96" cy="96"/>
            </a:xfrm>
            <a:prstGeom prst="line">
              <a:avLst/>
            </a:prstGeom>
            <a:noFill/>
            <a:ln w="9525">
              <a:solidFill>
                <a:schemeClr val="tx1"/>
              </a:solidFill>
              <a:round/>
              <a:headEnd/>
              <a:tailEnd/>
            </a:ln>
          </p:spPr>
          <p:txBody>
            <a:bodyPr wrap="none" anchor="ctr"/>
            <a:lstStyle/>
            <a:p>
              <a:endParaRPr lang="hu-HU">
                <a:solidFill>
                  <a:srgbClr val="000000"/>
                </a:solidFill>
              </a:endParaRPr>
            </a:p>
          </p:txBody>
        </p:sp>
        <p:sp>
          <p:nvSpPr>
            <p:cNvPr id="40024" name="Line 92"/>
            <p:cNvSpPr>
              <a:spLocks noChangeShapeType="1"/>
            </p:cNvSpPr>
            <p:nvPr/>
          </p:nvSpPr>
          <p:spPr bwMode="auto">
            <a:xfrm flipH="1">
              <a:off x="4992" y="2400"/>
              <a:ext cx="144" cy="96"/>
            </a:xfrm>
            <a:prstGeom prst="line">
              <a:avLst/>
            </a:prstGeom>
            <a:noFill/>
            <a:ln w="9525">
              <a:solidFill>
                <a:schemeClr val="tx1"/>
              </a:solidFill>
              <a:round/>
              <a:headEnd/>
              <a:tailEnd/>
            </a:ln>
          </p:spPr>
          <p:txBody>
            <a:bodyPr wrap="none" anchor="ctr"/>
            <a:lstStyle/>
            <a:p>
              <a:endParaRPr lang="hu-HU">
                <a:solidFill>
                  <a:srgbClr val="000000"/>
                </a:solidFill>
              </a:endParaRPr>
            </a:p>
          </p:txBody>
        </p:sp>
        <p:sp>
          <p:nvSpPr>
            <p:cNvPr id="40025" name="Line 93"/>
            <p:cNvSpPr>
              <a:spLocks noChangeShapeType="1"/>
            </p:cNvSpPr>
            <p:nvPr/>
          </p:nvSpPr>
          <p:spPr bwMode="auto">
            <a:xfrm>
              <a:off x="5136" y="2400"/>
              <a:ext cx="48" cy="144"/>
            </a:xfrm>
            <a:prstGeom prst="line">
              <a:avLst/>
            </a:prstGeom>
            <a:noFill/>
            <a:ln w="9525">
              <a:solidFill>
                <a:schemeClr val="tx1"/>
              </a:solidFill>
              <a:round/>
              <a:headEnd/>
              <a:tailEnd/>
            </a:ln>
          </p:spPr>
          <p:txBody>
            <a:bodyPr wrap="none" anchor="ctr"/>
            <a:lstStyle/>
            <a:p>
              <a:endParaRPr lang="hu-HU">
                <a:solidFill>
                  <a:srgbClr val="000000"/>
                </a:solidFill>
              </a:endParaRPr>
            </a:p>
          </p:txBody>
        </p:sp>
        <p:sp>
          <p:nvSpPr>
            <p:cNvPr id="40026" name="Line 94"/>
            <p:cNvSpPr>
              <a:spLocks noChangeShapeType="1"/>
            </p:cNvSpPr>
            <p:nvPr/>
          </p:nvSpPr>
          <p:spPr bwMode="auto">
            <a:xfrm flipH="1">
              <a:off x="5472" y="2496"/>
              <a:ext cx="96" cy="96"/>
            </a:xfrm>
            <a:prstGeom prst="line">
              <a:avLst/>
            </a:prstGeom>
            <a:noFill/>
            <a:ln w="9525">
              <a:solidFill>
                <a:schemeClr val="tx1"/>
              </a:solidFill>
              <a:round/>
              <a:headEnd/>
              <a:tailEnd/>
            </a:ln>
          </p:spPr>
          <p:txBody>
            <a:bodyPr wrap="none" anchor="ctr"/>
            <a:lstStyle/>
            <a:p>
              <a:endParaRPr lang="hu-HU">
                <a:solidFill>
                  <a:srgbClr val="000000"/>
                </a:solidFill>
              </a:endParaRPr>
            </a:p>
          </p:txBody>
        </p:sp>
        <p:sp>
          <p:nvSpPr>
            <p:cNvPr id="40027" name="Line 95"/>
            <p:cNvSpPr>
              <a:spLocks noChangeShapeType="1"/>
            </p:cNvSpPr>
            <p:nvPr/>
          </p:nvSpPr>
          <p:spPr bwMode="auto">
            <a:xfrm>
              <a:off x="5568" y="2496"/>
              <a:ext cx="48" cy="96"/>
            </a:xfrm>
            <a:prstGeom prst="line">
              <a:avLst/>
            </a:prstGeom>
            <a:noFill/>
            <a:ln w="9525">
              <a:solidFill>
                <a:schemeClr val="tx1"/>
              </a:solidFill>
              <a:round/>
              <a:headEnd/>
              <a:tailEnd/>
            </a:ln>
          </p:spPr>
          <p:txBody>
            <a:bodyPr wrap="none" anchor="ctr"/>
            <a:lstStyle/>
            <a:p>
              <a:endParaRPr lang="hu-HU">
                <a:solidFill>
                  <a:srgbClr val="000000"/>
                </a:solidFill>
              </a:endParaRPr>
            </a:p>
          </p:txBody>
        </p:sp>
      </p:grpSp>
      <p:sp>
        <p:nvSpPr>
          <p:cNvPr id="39969" name="Szövegdoboz 95"/>
          <p:cNvSpPr txBox="1">
            <a:spLocks noChangeArrowheads="1"/>
          </p:cNvSpPr>
          <p:nvPr/>
        </p:nvSpPr>
        <p:spPr bwMode="auto">
          <a:xfrm>
            <a:off x="609600" y="6477000"/>
            <a:ext cx="3262313" cy="369888"/>
          </a:xfrm>
          <a:prstGeom prst="rect">
            <a:avLst/>
          </a:prstGeom>
          <a:noFill/>
          <a:ln w="9525">
            <a:noFill/>
            <a:miter lim="800000"/>
            <a:headEnd/>
            <a:tailEnd/>
          </a:ln>
        </p:spPr>
        <p:txBody>
          <a:bodyPr wrap="none">
            <a:spAutoFit/>
          </a:bodyPr>
          <a:lstStyle/>
          <a:p>
            <a:r>
              <a:rPr lang="hu-HU">
                <a:solidFill>
                  <a:srgbClr val="FFFF00"/>
                </a:solidFill>
              </a:rPr>
              <a:t>HLA: humán leukocita antigén</a:t>
            </a:r>
            <a:endParaRPr lang="en-US">
              <a:solidFill>
                <a:srgbClr val="FFFF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cstate="print"/>
          <a:srcRect/>
          <a:stretch>
            <a:fillRect/>
          </a:stretch>
        </p:blipFill>
        <p:spPr bwMode="auto">
          <a:xfrm>
            <a:off x="0" y="0"/>
            <a:ext cx="9145588" cy="6858000"/>
          </a:xfrm>
          <a:prstGeom prst="rect">
            <a:avLst/>
          </a:prstGeom>
          <a:noFill/>
          <a:ln w="9525">
            <a:noFill/>
            <a:miter lim="800000"/>
            <a:headEnd/>
            <a:tailEnd/>
          </a:ln>
        </p:spPr>
      </p:pic>
      <p:sp>
        <p:nvSpPr>
          <p:cNvPr id="34819" name="Text Box 3"/>
          <p:cNvSpPr txBox="1">
            <a:spLocks noChangeArrowheads="1"/>
          </p:cNvSpPr>
          <p:nvPr/>
        </p:nvSpPr>
        <p:spPr bwMode="auto">
          <a:xfrm>
            <a:off x="6107113" y="3843338"/>
            <a:ext cx="168275" cy="531812"/>
          </a:xfrm>
          <a:prstGeom prst="rect">
            <a:avLst/>
          </a:prstGeom>
          <a:noFill/>
          <a:ln w="9525">
            <a:noFill/>
            <a:miter lim="800000"/>
            <a:headEnd/>
            <a:tailEnd/>
          </a:ln>
        </p:spPr>
        <p:txBody>
          <a:bodyPr wrap="none">
            <a:spAutoFit/>
          </a:bodyPr>
          <a:lstStyle/>
          <a:p>
            <a:pPr eaLnBrk="0" hangingPunct="0"/>
            <a:endParaRPr lang="en-GB" sz="2800" b="1">
              <a:solidFill>
                <a:srgbClr val="000000"/>
              </a:solidFill>
              <a:latin typeface="Times New Roman" pitchFamily="18" charset="0"/>
            </a:endParaRPr>
          </a:p>
        </p:txBody>
      </p:sp>
      <p:sp>
        <p:nvSpPr>
          <p:cNvPr id="34820" name="Text Box 4"/>
          <p:cNvSpPr txBox="1">
            <a:spLocks noChangeArrowheads="1"/>
          </p:cNvSpPr>
          <p:nvPr/>
        </p:nvSpPr>
        <p:spPr bwMode="auto">
          <a:xfrm>
            <a:off x="5930900" y="2486025"/>
            <a:ext cx="168275" cy="530225"/>
          </a:xfrm>
          <a:prstGeom prst="rect">
            <a:avLst/>
          </a:prstGeom>
          <a:noFill/>
          <a:ln w="9525">
            <a:noFill/>
            <a:miter lim="800000"/>
            <a:headEnd/>
            <a:tailEnd/>
          </a:ln>
        </p:spPr>
        <p:txBody>
          <a:bodyPr wrap="none">
            <a:spAutoFit/>
          </a:bodyPr>
          <a:lstStyle/>
          <a:p>
            <a:pPr eaLnBrk="0" hangingPunct="0"/>
            <a:endParaRPr lang="en-GB" sz="2800" b="1">
              <a:solidFill>
                <a:srgbClr val="000000"/>
              </a:solidFill>
              <a:latin typeface="Times New Roman" pitchFamily="18" charset="0"/>
            </a:endParaRPr>
          </a:p>
        </p:txBody>
      </p:sp>
      <p:sp>
        <p:nvSpPr>
          <p:cNvPr id="34821" name="Text Box 5"/>
          <p:cNvSpPr txBox="1">
            <a:spLocks noChangeArrowheads="1"/>
          </p:cNvSpPr>
          <p:nvPr/>
        </p:nvSpPr>
        <p:spPr bwMode="auto">
          <a:xfrm>
            <a:off x="5181600" y="3505200"/>
            <a:ext cx="3816350" cy="366713"/>
          </a:xfrm>
          <a:prstGeom prst="rect">
            <a:avLst/>
          </a:prstGeom>
          <a:noFill/>
          <a:ln w="9525">
            <a:noFill/>
            <a:miter lim="800000"/>
            <a:headEnd/>
            <a:tailEnd/>
          </a:ln>
        </p:spPr>
        <p:txBody>
          <a:bodyPr wrap="none">
            <a:spAutoFit/>
          </a:bodyPr>
          <a:lstStyle/>
          <a:p>
            <a:pPr eaLnBrk="0" hangingPunct="0"/>
            <a:r>
              <a:rPr lang="en-GB" b="1">
                <a:solidFill>
                  <a:srgbClr val="000000"/>
                </a:solidFill>
                <a:latin typeface="Times New Roman" pitchFamily="18" charset="0"/>
              </a:rPr>
              <a:t>The genome’s investment in defence?</a:t>
            </a:r>
          </a:p>
        </p:txBody>
      </p:sp>
      <p:sp>
        <p:nvSpPr>
          <p:cNvPr id="34822" name="Text Box 6"/>
          <p:cNvSpPr txBox="1">
            <a:spLocks noChangeArrowheads="1"/>
          </p:cNvSpPr>
          <p:nvPr/>
        </p:nvSpPr>
        <p:spPr bwMode="auto">
          <a:xfrm>
            <a:off x="6140450" y="3957638"/>
            <a:ext cx="812800" cy="1190625"/>
          </a:xfrm>
          <a:prstGeom prst="rect">
            <a:avLst/>
          </a:prstGeom>
          <a:noFill/>
          <a:ln w="9525">
            <a:noFill/>
            <a:miter lim="800000"/>
            <a:headEnd/>
            <a:tailEnd/>
          </a:ln>
        </p:spPr>
        <p:txBody>
          <a:bodyPr wrap="none">
            <a:spAutoFit/>
          </a:bodyPr>
          <a:lstStyle/>
          <a:p>
            <a:pPr eaLnBrk="0" hangingPunct="0"/>
            <a:r>
              <a:rPr lang="en-GB" b="1">
                <a:solidFill>
                  <a:srgbClr val="000000"/>
                </a:solidFill>
                <a:latin typeface="Times New Roman" pitchFamily="18" charset="0"/>
              </a:rPr>
              <a:t>1,375</a:t>
            </a:r>
          </a:p>
          <a:p>
            <a:pPr eaLnBrk="0" hangingPunct="0"/>
            <a:r>
              <a:rPr lang="en-GB" b="1">
                <a:solidFill>
                  <a:srgbClr val="000000"/>
                </a:solidFill>
                <a:latin typeface="Times New Roman" pitchFamily="18" charset="0"/>
              </a:rPr>
              <a:t>25,000</a:t>
            </a:r>
          </a:p>
          <a:p>
            <a:pPr eaLnBrk="0" hangingPunct="0"/>
            <a:endParaRPr lang="en-GB" b="1">
              <a:solidFill>
                <a:srgbClr val="000000"/>
              </a:solidFill>
              <a:latin typeface="Times New Roman" pitchFamily="18" charset="0"/>
            </a:endParaRPr>
          </a:p>
          <a:p>
            <a:pPr eaLnBrk="0" hangingPunct="0"/>
            <a:endParaRPr lang="en-GB" b="1">
              <a:solidFill>
                <a:srgbClr val="000000"/>
              </a:solidFill>
              <a:latin typeface="Times New Roman" pitchFamily="18" charset="0"/>
            </a:endParaRPr>
          </a:p>
        </p:txBody>
      </p:sp>
      <p:sp>
        <p:nvSpPr>
          <p:cNvPr id="34823" name="Line 7"/>
          <p:cNvSpPr>
            <a:spLocks noChangeShapeType="1"/>
          </p:cNvSpPr>
          <p:nvPr/>
        </p:nvSpPr>
        <p:spPr bwMode="auto">
          <a:xfrm>
            <a:off x="6884988" y="5397500"/>
            <a:ext cx="904875" cy="0"/>
          </a:xfrm>
          <a:prstGeom prst="line">
            <a:avLst/>
          </a:prstGeom>
          <a:noFill/>
          <a:ln w="38100">
            <a:solidFill>
              <a:schemeClr val="bg1"/>
            </a:solidFill>
            <a:round/>
            <a:headEnd/>
            <a:tailEnd/>
          </a:ln>
        </p:spPr>
        <p:txBody>
          <a:bodyPr wrap="none" anchor="ctr"/>
          <a:lstStyle/>
          <a:p>
            <a:endParaRPr lang="hu-HU"/>
          </a:p>
        </p:txBody>
      </p:sp>
      <p:sp>
        <p:nvSpPr>
          <p:cNvPr id="34824" name="Text Box 8"/>
          <p:cNvSpPr txBox="1">
            <a:spLocks noChangeArrowheads="1"/>
          </p:cNvSpPr>
          <p:nvPr/>
        </p:nvSpPr>
        <p:spPr bwMode="auto">
          <a:xfrm>
            <a:off x="6908800" y="4030663"/>
            <a:ext cx="885825" cy="366712"/>
          </a:xfrm>
          <a:prstGeom prst="rect">
            <a:avLst/>
          </a:prstGeom>
          <a:noFill/>
          <a:ln w="9525">
            <a:noFill/>
            <a:miter lim="800000"/>
            <a:headEnd/>
            <a:tailEnd/>
          </a:ln>
        </p:spPr>
        <p:txBody>
          <a:bodyPr wrap="none">
            <a:spAutoFit/>
          </a:bodyPr>
          <a:lstStyle/>
          <a:p>
            <a:pPr eaLnBrk="0" hangingPunct="0"/>
            <a:r>
              <a:rPr lang="en-GB" b="1">
                <a:solidFill>
                  <a:srgbClr val="000000"/>
                </a:solidFill>
                <a:latin typeface="Times New Roman" pitchFamily="18" charset="0"/>
              </a:rPr>
              <a:t>= 5.5%</a:t>
            </a:r>
          </a:p>
        </p:txBody>
      </p:sp>
      <p:sp>
        <p:nvSpPr>
          <p:cNvPr id="34825" name="Line 9"/>
          <p:cNvSpPr>
            <a:spLocks noChangeShapeType="1"/>
          </p:cNvSpPr>
          <p:nvPr/>
        </p:nvSpPr>
        <p:spPr bwMode="auto">
          <a:xfrm>
            <a:off x="6130925" y="4275138"/>
            <a:ext cx="600075" cy="0"/>
          </a:xfrm>
          <a:prstGeom prst="line">
            <a:avLst/>
          </a:prstGeom>
          <a:noFill/>
          <a:ln w="28575">
            <a:solidFill>
              <a:schemeClr val="tx1"/>
            </a:solidFill>
            <a:round/>
            <a:headEnd/>
            <a:tailEnd/>
          </a:ln>
        </p:spPr>
        <p:txBody>
          <a:bodyPr wrap="none" anchor="ctr"/>
          <a:lstStyle/>
          <a:p>
            <a:endParaRPr lang="hu-HU"/>
          </a:p>
        </p:txBody>
      </p:sp>
      <p:sp>
        <p:nvSpPr>
          <p:cNvPr id="34826" name="Text Box 10"/>
          <p:cNvSpPr txBox="1">
            <a:spLocks noChangeArrowheads="1"/>
          </p:cNvSpPr>
          <p:nvPr/>
        </p:nvSpPr>
        <p:spPr bwMode="auto">
          <a:xfrm>
            <a:off x="4953000" y="6521450"/>
            <a:ext cx="3994150" cy="336550"/>
          </a:xfrm>
          <a:prstGeom prst="rect">
            <a:avLst/>
          </a:prstGeom>
          <a:solidFill>
            <a:schemeClr val="bg1"/>
          </a:solidFill>
          <a:ln w="9525">
            <a:noFill/>
            <a:miter lim="800000"/>
            <a:headEnd/>
            <a:tailEnd/>
          </a:ln>
        </p:spPr>
        <p:txBody>
          <a:bodyPr wrap="none">
            <a:spAutoFit/>
          </a:bodyPr>
          <a:lstStyle/>
          <a:p>
            <a:pPr eaLnBrk="0" hangingPunct="0"/>
            <a:r>
              <a:rPr lang="en-GB" sz="1600">
                <a:solidFill>
                  <a:srgbClr val="000000"/>
                </a:solidFill>
                <a:latin typeface="Times New Roman" pitchFamily="18" charset="0"/>
              </a:rPr>
              <a:t>Kelley, de Bono &amp; Trowsdale, submitted 2004</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371600" y="914400"/>
            <a:ext cx="6781800" cy="6247864"/>
          </a:xfrm>
          <a:prstGeom prst="rect">
            <a:avLst/>
          </a:prstGeom>
          <a:noFill/>
          <a:ln w="9525">
            <a:noFill/>
            <a:miter lim="800000"/>
            <a:headEnd/>
            <a:tailEnd/>
          </a:ln>
        </p:spPr>
        <p:txBody>
          <a:bodyPr>
            <a:spAutoFit/>
          </a:bodyPr>
          <a:lstStyle/>
          <a:p>
            <a:pPr algn="ctr" eaLnBrk="0" hangingPunct="0">
              <a:spcBef>
                <a:spcPct val="50000"/>
              </a:spcBef>
            </a:pPr>
            <a:r>
              <a:rPr lang="en-US" sz="3200" b="1" dirty="0">
                <a:solidFill>
                  <a:srgbClr val="003399"/>
                </a:solidFill>
                <a:latin typeface="Times New Roman" pitchFamily="18" charset="0"/>
              </a:rPr>
              <a:t>MHC</a:t>
            </a:r>
          </a:p>
          <a:p>
            <a:pPr algn="ctr" eaLnBrk="0" hangingPunct="0">
              <a:spcBef>
                <a:spcPct val="50000"/>
              </a:spcBef>
            </a:pPr>
            <a:endParaRPr lang="en-US" sz="2400" b="1" dirty="0">
              <a:solidFill>
                <a:srgbClr val="003399"/>
              </a:solidFill>
              <a:latin typeface="Times New Roman" pitchFamily="18" charset="0"/>
            </a:endParaRPr>
          </a:p>
          <a:p>
            <a:pPr algn="ctr" eaLnBrk="0" hangingPunct="0">
              <a:spcBef>
                <a:spcPct val="50000"/>
              </a:spcBef>
            </a:pPr>
            <a:endParaRPr lang="en-US" sz="2400" b="1" dirty="0">
              <a:solidFill>
                <a:srgbClr val="FFFFFF"/>
              </a:solidFill>
              <a:latin typeface="Times New Roman" pitchFamily="18" charset="0"/>
            </a:endParaRPr>
          </a:p>
          <a:p>
            <a:pPr eaLnBrk="0" hangingPunct="0">
              <a:spcBef>
                <a:spcPct val="50000"/>
              </a:spcBef>
            </a:pPr>
            <a:r>
              <a:rPr lang="en-US" sz="3200" b="1" dirty="0" smtClean="0">
                <a:solidFill>
                  <a:srgbClr val="000000"/>
                </a:solidFill>
                <a:latin typeface="Times New Roman" pitchFamily="18" charset="0"/>
              </a:rPr>
              <a:t>3</a:t>
            </a:r>
            <a:r>
              <a:rPr lang="en-US" sz="3200" b="1" dirty="0">
                <a:solidFill>
                  <a:srgbClr val="000000"/>
                </a:solidFill>
                <a:latin typeface="Times New Roman" pitchFamily="18" charset="0"/>
              </a:rPr>
              <a:t>. </a:t>
            </a:r>
            <a:r>
              <a:rPr lang="en-US" sz="3200" b="1" dirty="0" err="1">
                <a:solidFill>
                  <a:srgbClr val="000000"/>
                </a:solidFill>
                <a:latin typeface="Times New Roman" pitchFamily="18" charset="0"/>
              </a:rPr>
              <a:t>Kodominánsan</a:t>
            </a:r>
            <a:r>
              <a:rPr lang="en-US" sz="3200" b="1" dirty="0">
                <a:solidFill>
                  <a:srgbClr val="000000"/>
                </a:solidFill>
                <a:latin typeface="Times New Roman" pitchFamily="18" charset="0"/>
              </a:rPr>
              <a:t> </a:t>
            </a:r>
            <a:r>
              <a:rPr lang="en-US" sz="3200" b="1" dirty="0" err="1" smtClean="0">
                <a:solidFill>
                  <a:srgbClr val="000000"/>
                </a:solidFill>
                <a:latin typeface="Times New Roman" pitchFamily="18" charset="0"/>
              </a:rPr>
              <a:t>öröklö</a:t>
            </a:r>
            <a:r>
              <a:rPr lang="hu-HU" sz="3200" b="1" dirty="0" err="1" smtClean="0">
                <a:solidFill>
                  <a:srgbClr val="000000"/>
                </a:solidFill>
                <a:latin typeface="Times New Roman" pitchFamily="18" charset="0"/>
              </a:rPr>
              <a:t>dik</a:t>
            </a:r>
            <a:endParaRPr lang="hu-HU" sz="3200" b="1" dirty="0" smtClean="0">
              <a:solidFill>
                <a:srgbClr val="000000"/>
              </a:solidFill>
              <a:latin typeface="Times New Roman" pitchFamily="18" charset="0"/>
            </a:endParaRPr>
          </a:p>
          <a:p>
            <a:pPr eaLnBrk="0" hangingPunct="0">
              <a:spcBef>
                <a:spcPct val="50000"/>
              </a:spcBef>
            </a:pPr>
            <a:r>
              <a:rPr lang="hu-HU" sz="3200" b="1" dirty="0" smtClean="0">
                <a:solidFill>
                  <a:srgbClr val="000000"/>
                </a:solidFill>
                <a:latin typeface="Times New Roman" pitchFamily="18" charset="0"/>
              </a:rPr>
              <a:t>      (apai és anyai </a:t>
            </a:r>
            <a:r>
              <a:rPr lang="hu-HU" sz="3200" b="1" dirty="0" err="1" smtClean="0">
                <a:solidFill>
                  <a:srgbClr val="000000"/>
                </a:solidFill>
                <a:latin typeface="Times New Roman" pitchFamily="18" charset="0"/>
              </a:rPr>
              <a:t>allélek</a:t>
            </a:r>
            <a:r>
              <a:rPr lang="hu-HU" sz="3200" b="1" dirty="0" smtClean="0">
                <a:solidFill>
                  <a:srgbClr val="000000"/>
                </a:solidFill>
                <a:latin typeface="Times New Roman" pitchFamily="18" charset="0"/>
              </a:rPr>
              <a:t> egyaránt   	kifejeződnek a sejtek felszínén)</a:t>
            </a:r>
            <a:endParaRPr lang="en-US" sz="3200" b="1" dirty="0">
              <a:solidFill>
                <a:srgbClr val="000000"/>
              </a:solidFill>
              <a:latin typeface="Times New Roman" pitchFamily="18" charset="0"/>
            </a:endParaRPr>
          </a:p>
          <a:p>
            <a:pPr algn="ctr" eaLnBrk="0" hangingPunct="0">
              <a:spcBef>
                <a:spcPct val="50000"/>
              </a:spcBef>
            </a:pPr>
            <a:endParaRPr lang="en-US" sz="3200" b="1" dirty="0">
              <a:solidFill>
                <a:srgbClr val="000000"/>
              </a:solidFill>
              <a:latin typeface="Times New Roman" pitchFamily="18" charset="0"/>
            </a:endParaRPr>
          </a:p>
          <a:p>
            <a:pPr algn="ctr" eaLnBrk="0" hangingPunct="0">
              <a:spcBef>
                <a:spcPct val="50000"/>
              </a:spcBef>
            </a:pPr>
            <a:endParaRPr lang="en-US" sz="3200" b="1" dirty="0">
              <a:solidFill>
                <a:srgbClr val="000000"/>
              </a:solidFill>
              <a:latin typeface="Times New Roman" pitchFamily="18" charset="0"/>
            </a:endParaRPr>
          </a:p>
          <a:p>
            <a:pPr algn="ctr" eaLnBrk="0" hangingPunct="0">
              <a:spcBef>
                <a:spcPct val="50000"/>
              </a:spcBef>
            </a:pPr>
            <a:endParaRPr lang="en-US" sz="2400" b="1" dirty="0">
              <a:solidFill>
                <a:srgbClr val="FFFFFF"/>
              </a:solidFill>
              <a:latin typeface="Times New Roman" pitchFamily="18" charset="0"/>
            </a:endParaRPr>
          </a:p>
          <a:p>
            <a:pPr algn="ctr" eaLnBrk="0" hangingPunct="0">
              <a:spcBef>
                <a:spcPct val="50000"/>
              </a:spcBef>
            </a:pPr>
            <a:endParaRPr lang="en-US" sz="2400" dirty="0">
              <a:solidFill>
                <a:srgbClr val="FFFFFF"/>
              </a:solidFill>
              <a:latin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381000" y="0"/>
            <a:ext cx="8382000" cy="6862763"/>
          </a:xfrm>
          <a:prstGeom prst="rect">
            <a:avLst/>
          </a:prstGeom>
          <a:solidFill>
            <a:schemeClr val="tx1"/>
          </a:solidFill>
          <a:ln w="9525">
            <a:noFill/>
            <a:miter lim="800000"/>
            <a:headEnd/>
            <a:tailEnd/>
          </a:ln>
        </p:spPr>
        <p:txBody>
          <a:bodyPr>
            <a:spAutoFit/>
          </a:bodyPr>
          <a:lstStyle/>
          <a:p>
            <a:pPr algn="ctr"/>
            <a:r>
              <a:rPr lang="hu-HU" sz="4000">
                <a:solidFill>
                  <a:srgbClr val="FFFF00"/>
                </a:solidFill>
                <a:latin typeface="Times New Roman" pitchFamily="18" charset="0"/>
              </a:rPr>
              <a:t>Szervátültetésnél a donor HLA-hoz keresnek</a:t>
            </a:r>
          </a:p>
          <a:p>
            <a:pPr algn="ctr"/>
            <a:endParaRPr lang="hu-HU" sz="4000">
              <a:solidFill>
                <a:srgbClr val="FFFF00"/>
              </a:solidFill>
              <a:latin typeface="Times New Roman" pitchFamily="18" charset="0"/>
            </a:endParaRPr>
          </a:p>
          <a:p>
            <a:pPr algn="ctr"/>
            <a:r>
              <a:rPr lang="hu-HU" sz="4000">
                <a:solidFill>
                  <a:srgbClr val="FFFF00"/>
                </a:solidFill>
                <a:latin typeface="Times New Roman" pitchFamily="18" charset="0"/>
              </a:rPr>
              <a:t>megfelelő recipienst</a:t>
            </a:r>
          </a:p>
          <a:p>
            <a:pPr algn="ctr"/>
            <a:endParaRPr lang="hu-HU" sz="4000">
              <a:solidFill>
                <a:srgbClr val="FFFF00"/>
              </a:solidFill>
              <a:latin typeface="Times New Roman" pitchFamily="18" charset="0"/>
            </a:endParaRPr>
          </a:p>
          <a:p>
            <a:pPr algn="ctr"/>
            <a:endParaRPr lang="hu-HU" sz="4000">
              <a:solidFill>
                <a:srgbClr val="FFFF00"/>
              </a:solidFill>
              <a:latin typeface="Times New Roman" pitchFamily="18" charset="0"/>
            </a:endParaRPr>
          </a:p>
          <a:p>
            <a:pPr algn="ctr"/>
            <a:r>
              <a:rPr lang="hu-HU" sz="4000">
                <a:solidFill>
                  <a:srgbClr val="FFFF00"/>
                </a:solidFill>
                <a:latin typeface="Times New Roman" pitchFamily="18" charset="0"/>
              </a:rPr>
              <a:t>HLA A, B, DR</a:t>
            </a:r>
          </a:p>
          <a:p>
            <a:pPr algn="ctr"/>
            <a:endParaRPr lang="hu-HU" sz="4000">
              <a:solidFill>
                <a:srgbClr val="FFFF00"/>
              </a:solidFill>
              <a:latin typeface="Times New Roman" pitchFamily="18" charset="0"/>
            </a:endParaRPr>
          </a:p>
          <a:p>
            <a:pPr algn="ctr"/>
            <a:r>
              <a:rPr lang="hu-HU" sz="4000">
                <a:solidFill>
                  <a:srgbClr val="FFFF00"/>
                </a:solidFill>
                <a:latin typeface="Times New Roman" pitchFamily="18" charset="0"/>
              </a:rPr>
              <a:t>allotipus egyezést keresnek először</a:t>
            </a:r>
          </a:p>
          <a:p>
            <a:pPr algn="ctr"/>
            <a:endParaRPr lang="hu-HU" sz="4000">
              <a:solidFill>
                <a:srgbClr val="FFFF00"/>
              </a:solidFill>
              <a:latin typeface="Times New Roman" pitchFamily="18" charset="0"/>
            </a:endParaRPr>
          </a:p>
          <a:p>
            <a:pPr algn="ctr"/>
            <a:endParaRPr lang="hu-HU" sz="4000">
              <a:solidFill>
                <a:srgbClr val="FFFF00"/>
              </a:solidFill>
              <a:latin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203325" y="1336675"/>
            <a:ext cx="6880225" cy="457200"/>
          </a:xfrm>
          <a:prstGeom prst="rect">
            <a:avLst/>
          </a:prstGeom>
          <a:noFill/>
          <a:ln w="9525">
            <a:noFill/>
            <a:miter lim="800000"/>
            <a:headEnd/>
            <a:tailEnd/>
          </a:ln>
        </p:spPr>
        <p:txBody>
          <a:bodyPr wrap="none">
            <a:spAutoFit/>
          </a:bodyPr>
          <a:lstStyle/>
          <a:p>
            <a:r>
              <a:rPr lang="hu-HU" sz="2400" b="1">
                <a:solidFill>
                  <a:srgbClr val="FFFF00"/>
                </a:solidFill>
                <a:latin typeface="Times New Roman" pitchFamily="18" charset="0"/>
              </a:rPr>
              <a:t>Számos betegségnek van MHC (HLA) asszociációja</a:t>
            </a:r>
          </a:p>
        </p:txBody>
      </p:sp>
      <p:sp>
        <p:nvSpPr>
          <p:cNvPr id="202755" name="Text Box 3"/>
          <p:cNvSpPr txBox="1">
            <a:spLocks noChangeArrowheads="1"/>
          </p:cNvSpPr>
          <p:nvPr/>
        </p:nvSpPr>
        <p:spPr bwMode="auto">
          <a:xfrm>
            <a:off x="1127125" y="2327275"/>
            <a:ext cx="7081838" cy="457200"/>
          </a:xfrm>
          <a:prstGeom prst="rect">
            <a:avLst/>
          </a:prstGeom>
          <a:noFill/>
          <a:ln w="9525">
            <a:noFill/>
            <a:miter lim="800000"/>
            <a:headEnd/>
            <a:tailEnd/>
          </a:ln>
        </p:spPr>
        <p:txBody>
          <a:bodyPr wrap="none">
            <a:spAutoFit/>
          </a:bodyPr>
          <a:lstStyle/>
          <a:p>
            <a:r>
              <a:rPr lang="hu-HU" sz="2400">
                <a:solidFill>
                  <a:srgbClr val="FFFF00"/>
                </a:solidFill>
                <a:latin typeface="Times New Roman" pitchFamily="18" charset="0"/>
              </a:rPr>
              <a:t>Relatív kockázat adható meg bizonyos HLA allotípusnál</a:t>
            </a:r>
          </a:p>
        </p:txBody>
      </p:sp>
      <p:sp>
        <p:nvSpPr>
          <p:cNvPr id="202756" name="Text Box 4"/>
          <p:cNvSpPr txBox="1">
            <a:spLocks noChangeArrowheads="1"/>
          </p:cNvSpPr>
          <p:nvPr/>
        </p:nvSpPr>
        <p:spPr bwMode="auto">
          <a:xfrm>
            <a:off x="1050925" y="3927475"/>
            <a:ext cx="3403600" cy="457200"/>
          </a:xfrm>
          <a:prstGeom prst="rect">
            <a:avLst/>
          </a:prstGeom>
          <a:noFill/>
          <a:ln w="9525">
            <a:noFill/>
            <a:miter lim="800000"/>
            <a:headEnd/>
            <a:tailEnd/>
          </a:ln>
        </p:spPr>
        <p:txBody>
          <a:bodyPr wrap="none">
            <a:spAutoFit/>
          </a:bodyPr>
          <a:lstStyle/>
          <a:p>
            <a:r>
              <a:rPr lang="hu-HU" sz="2400">
                <a:solidFill>
                  <a:srgbClr val="FFFF00"/>
                </a:solidFill>
                <a:latin typeface="Times New Roman" pitchFamily="18" charset="0"/>
              </a:rPr>
              <a:t>Lehetséges magyarázatok:</a:t>
            </a:r>
          </a:p>
        </p:txBody>
      </p:sp>
      <p:sp>
        <p:nvSpPr>
          <p:cNvPr id="202757" name="Text Box 5"/>
          <p:cNvSpPr txBox="1">
            <a:spLocks noChangeArrowheads="1"/>
          </p:cNvSpPr>
          <p:nvPr/>
        </p:nvSpPr>
        <p:spPr bwMode="auto">
          <a:xfrm>
            <a:off x="4175125" y="4689475"/>
            <a:ext cx="2389188" cy="457200"/>
          </a:xfrm>
          <a:prstGeom prst="rect">
            <a:avLst/>
          </a:prstGeom>
          <a:noFill/>
          <a:ln w="9525">
            <a:noFill/>
            <a:miter lim="800000"/>
            <a:headEnd/>
            <a:tailEnd/>
          </a:ln>
        </p:spPr>
        <p:txBody>
          <a:bodyPr wrap="none">
            <a:spAutoFit/>
          </a:bodyPr>
          <a:lstStyle/>
          <a:p>
            <a:r>
              <a:rPr lang="hu-HU" sz="2400">
                <a:solidFill>
                  <a:srgbClr val="FFFF00"/>
                </a:solidFill>
                <a:latin typeface="Times New Roman" pitchFamily="18" charset="0"/>
              </a:rPr>
              <a:t>peptid preferencia</a:t>
            </a:r>
            <a:endParaRPr lang="hu-HU" sz="2400">
              <a:solidFill>
                <a:srgbClr val="000000"/>
              </a:solidFill>
              <a:latin typeface="Times New Roman" pitchFamily="18" charset="0"/>
            </a:endParaRPr>
          </a:p>
        </p:txBody>
      </p:sp>
      <p:sp>
        <p:nvSpPr>
          <p:cNvPr id="202758" name="Text Box 6"/>
          <p:cNvSpPr txBox="1">
            <a:spLocks noChangeArrowheads="1"/>
          </p:cNvSpPr>
          <p:nvPr/>
        </p:nvSpPr>
        <p:spPr bwMode="auto">
          <a:xfrm>
            <a:off x="4191000" y="5486400"/>
            <a:ext cx="3844925" cy="457200"/>
          </a:xfrm>
          <a:prstGeom prst="rect">
            <a:avLst/>
          </a:prstGeom>
          <a:noFill/>
          <a:ln w="9525">
            <a:noFill/>
            <a:miter lim="800000"/>
            <a:headEnd/>
            <a:tailEnd/>
          </a:ln>
        </p:spPr>
        <p:txBody>
          <a:bodyPr wrap="none">
            <a:spAutoFit/>
          </a:bodyPr>
          <a:lstStyle/>
          <a:p>
            <a:r>
              <a:rPr lang="hu-HU" sz="2400">
                <a:solidFill>
                  <a:srgbClr val="FFFF00"/>
                </a:solidFill>
                <a:latin typeface="Times New Roman" pitchFamily="18" charset="0"/>
              </a:rPr>
              <a:t>kapcsoltság betegséggénekkel</a:t>
            </a:r>
          </a:p>
        </p:txBody>
      </p:sp>
      <p:sp>
        <p:nvSpPr>
          <p:cNvPr id="202759" name="Text Box 7"/>
          <p:cNvSpPr txBox="1">
            <a:spLocks noChangeArrowheads="1"/>
          </p:cNvSpPr>
          <p:nvPr/>
        </p:nvSpPr>
        <p:spPr bwMode="auto">
          <a:xfrm>
            <a:off x="4175125" y="6213475"/>
            <a:ext cx="2676525" cy="457200"/>
          </a:xfrm>
          <a:prstGeom prst="rect">
            <a:avLst/>
          </a:prstGeom>
          <a:noFill/>
          <a:ln w="9525">
            <a:noFill/>
            <a:miter lim="800000"/>
            <a:headEnd/>
            <a:tailEnd/>
          </a:ln>
        </p:spPr>
        <p:txBody>
          <a:bodyPr wrap="none">
            <a:spAutoFit/>
          </a:bodyPr>
          <a:lstStyle/>
          <a:p>
            <a:r>
              <a:rPr lang="hu-HU" sz="2400">
                <a:solidFill>
                  <a:srgbClr val="FFFF00"/>
                </a:solidFill>
                <a:latin typeface="Times New Roman" pitchFamily="18" charset="0"/>
              </a:rPr>
              <a:t>molekuláris mimikri</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27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02756"/>
                                        </p:tgtEl>
                                        <p:attrNameLst>
                                          <p:attrName>style.visibility</p:attrName>
                                        </p:attrNameLst>
                                      </p:cBhvr>
                                      <p:to>
                                        <p:strVal val="visible"/>
                                      </p:to>
                                    </p:set>
                                    <p:animEffect transition="in" filter="blinds(horizontal)">
                                      <p:cBhvr>
                                        <p:cTn id="11" dur="500"/>
                                        <p:tgtEl>
                                          <p:spTgt spid="20275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202757"/>
                                        </p:tgtEl>
                                        <p:attrNameLst>
                                          <p:attrName>style.visibility</p:attrName>
                                        </p:attrNameLst>
                                      </p:cBhvr>
                                      <p:to>
                                        <p:strVal val="visible"/>
                                      </p:to>
                                    </p:set>
                                    <p:animEffect transition="in" filter="blinds(horizontal)">
                                      <p:cBhvr>
                                        <p:cTn id="16" dur="500"/>
                                        <p:tgtEl>
                                          <p:spTgt spid="20275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02758"/>
                                        </p:tgtEl>
                                        <p:attrNameLst>
                                          <p:attrName>style.visibility</p:attrName>
                                        </p:attrNameLst>
                                      </p:cBhvr>
                                      <p:to>
                                        <p:strVal val="visible"/>
                                      </p:to>
                                    </p:set>
                                    <p:animEffect transition="in" filter="blinds(horizontal)">
                                      <p:cBhvr>
                                        <p:cTn id="21" dur="500"/>
                                        <p:tgtEl>
                                          <p:spTgt spid="20275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02759"/>
                                        </p:tgtEl>
                                        <p:attrNameLst>
                                          <p:attrName>style.visibility</p:attrName>
                                        </p:attrNameLst>
                                      </p:cBhvr>
                                      <p:to>
                                        <p:strVal val="visible"/>
                                      </p:to>
                                    </p:set>
                                    <p:animEffect transition="in" filter="blinds(horizontal)">
                                      <p:cBhvr>
                                        <p:cTn id="26" dur="500"/>
                                        <p:tgtEl>
                                          <p:spTgt spid="202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autoUpdateAnimBg="0"/>
      <p:bldP spid="202756" grpId="0" autoUpdateAnimBg="0"/>
      <p:bldP spid="202757" grpId="0" autoUpdateAnimBg="0"/>
      <p:bldP spid="202758" grpId="0" autoUpdateAnimBg="0"/>
      <p:bldP spid="202759"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609600" y="914400"/>
            <a:ext cx="9144000" cy="4760913"/>
          </a:xfrm>
          <a:prstGeom prst="rect">
            <a:avLst/>
          </a:prstGeom>
          <a:noFill/>
          <a:ln w="9525">
            <a:noFill/>
            <a:miter lim="800000"/>
            <a:headEnd/>
            <a:tailEnd/>
          </a:ln>
        </p:spPr>
        <p:txBody>
          <a:bodyPr>
            <a:spAutoFit/>
          </a:bodyPr>
          <a:lstStyle/>
          <a:p>
            <a:pPr>
              <a:tabLst>
                <a:tab pos="6057900" algn="l"/>
              </a:tabLst>
            </a:pPr>
            <a:r>
              <a:rPr lang="en-US" b="1">
                <a:solidFill>
                  <a:srgbClr val="000000"/>
                </a:solidFill>
                <a:latin typeface="Times New Roman" pitchFamily="18" charset="0"/>
                <a:cs typeface="Times New Roman" pitchFamily="18" charset="0"/>
              </a:rPr>
              <a:t>Disease                                       HLA-Specificity/Gene         Approximate Relative Risk</a:t>
            </a:r>
          </a:p>
          <a:p>
            <a:pPr>
              <a:tabLst>
                <a:tab pos="6057900" algn="l"/>
              </a:tabLst>
            </a:pPr>
            <a:endParaRPr lang="en-US">
              <a:solidFill>
                <a:srgbClr val="000000"/>
              </a:solidFill>
              <a:latin typeface="Times New Roman" pitchFamily="18" charset="0"/>
              <a:cs typeface="Times New Roman" pitchFamily="18" charset="0"/>
            </a:endParaRPr>
          </a:p>
          <a:p>
            <a:pPr eaLnBrk="0" hangingPunct="0">
              <a:tabLst>
                <a:tab pos="6057900" algn="l"/>
              </a:tabLst>
            </a:pPr>
            <a:r>
              <a:rPr lang="en-US">
                <a:solidFill>
                  <a:srgbClr val="000000"/>
                </a:solidFill>
                <a:latin typeface="Times New Roman" pitchFamily="18" charset="0"/>
                <a:cs typeface="Times New Roman" pitchFamily="18" charset="0"/>
              </a:rPr>
              <a:t>Autoimmune chronic hepatitis   DR3                                                   14</a:t>
            </a:r>
          </a:p>
          <a:p>
            <a:pPr eaLnBrk="0" hangingPunct="0">
              <a:tabLst>
                <a:tab pos="6057900" algn="l"/>
              </a:tabLst>
            </a:pPr>
            <a:r>
              <a:rPr lang="en-US">
                <a:solidFill>
                  <a:srgbClr val="000000"/>
                </a:solidFill>
                <a:latin typeface="Times New Roman" pitchFamily="18" charset="0"/>
                <a:cs typeface="Times New Roman" pitchFamily="18" charset="0"/>
              </a:rPr>
              <a:t>Addison's disease                       DR3                                                     9</a:t>
            </a:r>
          </a:p>
          <a:p>
            <a:pPr eaLnBrk="0" hangingPunct="0">
              <a:tabLst>
                <a:tab pos="6057900" algn="l"/>
              </a:tabLst>
            </a:pPr>
            <a:r>
              <a:rPr lang="en-US">
                <a:solidFill>
                  <a:srgbClr val="000000"/>
                </a:solidFill>
                <a:latin typeface="Times New Roman" pitchFamily="18" charset="0"/>
                <a:cs typeface="Times New Roman" pitchFamily="18" charset="0"/>
              </a:rPr>
              <a:t>Ankylosing spondylities            B27                                                  100</a:t>
            </a:r>
          </a:p>
          <a:p>
            <a:pPr eaLnBrk="0" hangingPunct="0">
              <a:tabLst>
                <a:tab pos="6057900" algn="l"/>
              </a:tabLst>
            </a:pPr>
            <a:r>
              <a:rPr lang="en-US">
                <a:solidFill>
                  <a:srgbClr val="000000"/>
                </a:solidFill>
                <a:latin typeface="Times New Roman" pitchFamily="18" charset="0"/>
                <a:cs typeface="Times New Roman" pitchFamily="18" charset="0"/>
              </a:rPr>
              <a:t>Birdshot chorioretinopathy        A29                                                  100</a:t>
            </a:r>
          </a:p>
          <a:p>
            <a:pPr eaLnBrk="0" hangingPunct="0">
              <a:tabLst>
                <a:tab pos="6057900" algn="l"/>
              </a:tabLst>
            </a:pPr>
            <a:r>
              <a:rPr lang="en-US">
                <a:solidFill>
                  <a:srgbClr val="000000"/>
                </a:solidFill>
                <a:latin typeface="Times New Roman" pitchFamily="18" charset="0"/>
                <a:cs typeface="Times New Roman" pitchFamily="18" charset="0"/>
              </a:rPr>
              <a:t>Celiac mdisease                         DQ2                                                   30</a:t>
            </a:r>
          </a:p>
          <a:p>
            <a:pPr eaLnBrk="0" hangingPunct="0">
              <a:tabLst>
                <a:tab pos="6057900" algn="l"/>
              </a:tabLst>
            </a:pPr>
            <a:r>
              <a:rPr lang="en-US">
                <a:solidFill>
                  <a:srgbClr val="000000"/>
                </a:solidFill>
                <a:latin typeface="Times New Roman" pitchFamily="18" charset="0"/>
                <a:cs typeface="Times New Roman" pitchFamily="18" charset="0"/>
              </a:rPr>
              <a:t>Diabetes Mellitus, type I           DQ6                                                   10</a:t>
            </a:r>
          </a:p>
          <a:p>
            <a:pPr eaLnBrk="0" hangingPunct="0">
              <a:tabLst>
                <a:tab pos="6057900" algn="l"/>
              </a:tabLst>
            </a:pPr>
            <a:r>
              <a:rPr lang="en-US">
                <a:solidFill>
                  <a:srgbClr val="000000"/>
                </a:solidFill>
                <a:latin typeface="Times New Roman" pitchFamily="18" charset="0"/>
                <a:cs typeface="Times New Roman" pitchFamily="18" charset="0"/>
              </a:rPr>
              <a:t>Graves disease                           DR3                                                     4</a:t>
            </a:r>
          </a:p>
          <a:p>
            <a:pPr eaLnBrk="0" hangingPunct="0">
              <a:tabLst>
                <a:tab pos="6057900" algn="l"/>
              </a:tabLst>
            </a:pPr>
            <a:r>
              <a:rPr lang="en-US">
                <a:solidFill>
                  <a:srgbClr val="000000"/>
                </a:solidFill>
                <a:latin typeface="Times New Roman" pitchFamily="18" charset="0"/>
                <a:cs typeface="Times New Roman" pitchFamily="18" charset="0"/>
              </a:rPr>
              <a:t>Hemochromatosis HFE              (A3)                                                     -</a:t>
            </a:r>
          </a:p>
          <a:p>
            <a:pPr eaLnBrk="0" hangingPunct="0">
              <a:tabLst>
                <a:tab pos="6057900" algn="l"/>
              </a:tabLst>
            </a:pPr>
            <a:r>
              <a:rPr lang="en-US">
                <a:solidFill>
                  <a:srgbClr val="000000"/>
                </a:solidFill>
                <a:latin typeface="Times New Roman" pitchFamily="18" charset="0"/>
                <a:cs typeface="Times New Roman" pitchFamily="18" charset="0"/>
              </a:rPr>
              <a:t>Multiple sclerosis                      DR3                                                    10</a:t>
            </a:r>
          </a:p>
          <a:p>
            <a:pPr eaLnBrk="0" hangingPunct="0">
              <a:tabLst>
                <a:tab pos="6057900" algn="l"/>
              </a:tabLst>
            </a:pPr>
            <a:r>
              <a:rPr lang="en-US">
                <a:solidFill>
                  <a:srgbClr val="000000"/>
                </a:solidFill>
                <a:latin typeface="Times New Roman" pitchFamily="18" charset="0"/>
                <a:cs typeface="Times New Roman" pitchFamily="18" charset="0"/>
              </a:rPr>
              <a:t>Narcolepsy                                DR15/DQB1*0602                           100</a:t>
            </a:r>
          </a:p>
          <a:p>
            <a:pPr eaLnBrk="0" hangingPunct="0">
              <a:tabLst>
                <a:tab pos="6057900" algn="l"/>
              </a:tabLst>
            </a:pPr>
            <a:r>
              <a:rPr lang="en-US">
                <a:solidFill>
                  <a:srgbClr val="000000"/>
                </a:solidFill>
                <a:latin typeface="Times New Roman" pitchFamily="18" charset="0"/>
                <a:cs typeface="Times New Roman" pitchFamily="18" charset="0"/>
              </a:rPr>
              <a:t>Postinfectious arthridites           B27                                                    10-20</a:t>
            </a:r>
          </a:p>
          <a:p>
            <a:pPr eaLnBrk="0" hangingPunct="0">
              <a:tabLst>
                <a:tab pos="6057900" algn="l"/>
              </a:tabLst>
            </a:pPr>
            <a:r>
              <a:rPr lang="en-US">
                <a:solidFill>
                  <a:srgbClr val="000000"/>
                </a:solidFill>
                <a:latin typeface="Times New Roman" pitchFamily="18" charset="0"/>
                <a:cs typeface="Times New Roman" pitchFamily="18" charset="0"/>
              </a:rPr>
              <a:t>Rheumatoid arthritis                  DR1, 4                                                 7</a:t>
            </a:r>
          </a:p>
          <a:p>
            <a:pPr eaLnBrk="0" hangingPunct="0">
              <a:tabLst>
                <a:tab pos="6057900" algn="l"/>
              </a:tabLst>
            </a:pPr>
            <a:r>
              <a:rPr lang="en-US">
                <a:solidFill>
                  <a:srgbClr val="000000"/>
                </a:solidFill>
                <a:latin typeface="Times New Roman" pitchFamily="18" charset="0"/>
                <a:cs typeface="Times New Roman" pitchFamily="18" charset="0"/>
              </a:rPr>
              <a:t>Posirasis vulgaris                       Cw6                                                     5</a:t>
            </a:r>
          </a:p>
          <a:p>
            <a:pPr eaLnBrk="0" hangingPunct="0">
              <a:tabLst>
                <a:tab pos="6057900" algn="l"/>
              </a:tabLst>
            </a:pPr>
            <a:r>
              <a:rPr lang="en-US">
                <a:solidFill>
                  <a:srgbClr val="000000"/>
                </a:solidFill>
                <a:latin typeface="Times New Roman" pitchFamily="18" charset="0"/>
                <a:cs typeface="Times New Roman" pitchFamily="18" charset="0"/>
              </a:rPr>
              <a:t>Reiter's disease                           B27                                                    35</a:t>
            </a:r>
          </a:p>
          <a:p>
            <a:pPr eaLnBrk="0" hangingPunct="0">
              <a:tabLst>
                <a:tab pos="6057900" algn="l"/>
              </a:tabLst>
            </a:pPr>
            <a:endParaRPr lang="en-US">
              <a:solidFill>
                <a:srgbClr val="000000"/>
              </a:solidFill>
              <a:latin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66"/>
            </a:gs>
            <a:gs pos="100000">
              <a:srgbClr val="00002F"/>
            </a:gs>
          </a:gsLst>
          <a:lin ang="5400000" scaled="1"/>
        </a:gradFill>
        <a:effectLst/>
      </p:bgPr>
    </p:bg>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1371600" y="838200"/>
            <a:ext cx="5751513" cy="579438"/>
          </a:xfrm>
          <a:prstGeom prst="rect">
            <a:avLst/>
          </a:prstGeom>
          <a:noFill/>
          <a:ln w="9525">
            <a:noFill/>
            <a:miter lim="800000"/>
            <a:headEnd/>
            <a:tailEnd/>
          </a:ln>
        </p:spPr>
        <p:txBody>
          <a:bodyPr wrap="none">
            <a:spAutoFit/>
          </a:bodyPr>
          <a:lstStyle/>
          <a:p>
            <a:r>
              <a:rPr lang="hu-HU" sz="3200">
                <a:solidFill>
                  <a:srgbClr val="FFFF00"/>
                </a:solidFill>
                <a:latin typeface="Times New Roman" pitchFamily="18" charset="0"/>
              </a:rPr>
              <a:t>Miért vagyunk ennyire sokfélék??</a:t>
            </a:r>
          </a:p>
        </p:txBody>
      </p:sp>
      <p:sp>
        <p:nvSpPr>
          <p:cNvPr id="61443" name="Text Box 3"/>
          <p:cNvSpPr txBox="1">
            <a:spLocks noChangeArrowheads="1"/>
          </p:cNvSpPr>
          <p:nvPr/>
        </p:nvSpPr>
        <p:spPr bwMode="auto">
          <a:xfrm>
            <a:off x="1524000" y="2133600"/>
            <a:ext cx="5392738" cy="579438"/>
          </a:xfrm>
          <a:prstGeom prst="rect">
            <a:avLst/>
          </a:prstGeom>
          <a:noFill/>
          <a:ln w="9525">
            <a:noFill/>
            <a:miter lim="800000"/>
            <a:headEnd/>
            <a:tailEnd/>
          </a:ln>
        </p:spPr>
        <p:txBody>
          <a:bodyPr wrap="none">
            <a:spAutoFit/>
          </a:bodyPr>
          <a:lstStyle/>
          <a:p>
            <a:r>
              <a:rPr lang="hu-HU" sz="3200">
                <a:solidFill>
                  <a:srgbClr val="FFFF00"/>
                </a:solidFill>
                <a:latin typeface="Times New Roman" pitchFamily="18" charset="0"/>
              </a:rPr>
              <a:t>Nincs válasz az egyed szintjén !</a:t>
            </a:r>
          </a:p>
        </p:txBody>
      </p:sp>
      <p:sp>
        <p:nvSpPr>
          <p:cNvPr id="61444" name="Text Box 4"/>
          <p:cNvSpPr txBox="1">
            <a:spLocks noChangeArrowheads="1"/>
          </p:cNvSpPr>
          <p:nvPr/>
        </p:nvSpPr>
        <p:spPr bwMode="auto">
          <a:xfrm>
            <a:off x="2133600" y="4267200"/>
            <a:ext cx="3600450" cy="641350"/>
          </a:xfrm>
          <a:prstGeom prst="rect">
            <a:avLst/>
          </a:prstGeom>
          <a:noFill/>
          <a:ln w="9525">
            <a:noFill/>
            <a:miter lim="800000"/>
            <a:headEnd/>
            <a:tailEnd/>
          </a:ln>
        </p:spPr>
        <p:txBody>
          <a:bodyPr wrap="none">
            <a:spAutoFit/>
          </a:bodyPr>
          <a:lstStyle/>
          <a:p>
            <a:r>
              <a:rPr lang="hu-HU" sz="3600" b="1">
                <a:solidFill>
                  <a:srgbClr val="FFFF00"/>
                </a:solidFill>
                <a:latin typeface="Times New Roman" pitchFamily="18" charset="0"/>
              </a:rPr>
              <a:t>Populációs előny!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43"/>
                                        </p:tgtEl>
                                        <p:attrNameLst>
                                          <p:attrName>style.visibility</p:attrName>
                                        </p:attrNameLst>
                                      </p:cBhvr>
                                      <p:to>
                                        <p:strVal val="visible"/>
                                      </p:to>
                                    </p:set>
                                    <p:animEffect transition="in" filter="blinds(horizontal)">
                                      <p:cBhvr>
                                        <p:cTn id="7" dur="500"/>
                                        <p:tgtEl>
                                          <p:spTgt spid="6144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1444"/>
                                        </p:tgtEl>
                                        <p:attrNameLst>
                                          <p:attrName>style.visibility</p:attrName>
                                        </p:attrNameLst>
                                      </p:cBhvr>
                                      <p:to>
                                        <p:strVal val="visible"/>
                                      </p:to>
                                    </p:set>
                                    <p:animEffect transition="in" filter="blinds(horizontal)">
                                      <p:cBhvr>
                                        <p:cTn id="10" dur="500"/>
                                        <p:tgtEl>
                                          <p:spTgt spid="61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p:bldP spid="6144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ChangeAspect="1"/>
          </p:cNvGraphicFramePr>
          <p:nvPr/>
        </p:nvGraphicFramePr>
        <p:xfrm>
          <a:off x="0" y="4191000"/>
          <a:ext cx="2790825" cy="2378075"/>
        </p:xfrm>
        <a:graphic>
          <a:graphicData uri="http://schemas.openxmlformats.org/presentationml/2006/ole">
            <mc:AlternateContent xmlns:mc="http://schemas.openxmlformats.org/markup-compatibility/2006">
              <mc:Choice xmlns:v="urn:schemas-microsoft-com:vml" Requires="v">
                <p:oleObj spid="_x0000_s14352" name="Photo Editor Photo" r:id="rId4" imgW="2381582" imgH="2029108" progId="">
                  <p:embed/>
                </p:oleObj>
              </mc:Choice>
              <mc:Fallback>
                <p:oleObj name="Photo Editor Photo" r:id="rId4" imgW="2381582" imgH="2029108"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91000"/>
                        <a:ext cx="2790825"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339" name="Object 3"/>
          <p:cNvGraphicFramePr>
            <a:graphicFrameLocks noChangeAspect="1"/>
          </p:cNvGraphicFramePr>
          <p:nvPr/>
        </p:nvGraphicFramePr>
        <p:xfrm>
          <a:off x="3733800" y="311150"/>
          <a:ext cx="3505200" cy="4913313"/>
        </p:xfrm>
        <a:graphic>
          <a:graphicData uri="http://schemas.openxmlformats.org/presentationml/2006/ole">
            <mc:AlternateContent xmlns:mc="http://schemas.openxmlformats.org/markup-compatibility/2006">
              <mc:Choice xmlns:v="urn:schemas-microsoft-com:vml" Requires="v">
                <p:oleObj spid="_x0000_s14353" name="Photo Editor Photo" r:id="rId6" imgW="923810" imgH="1295238" progId="">
                  <p:embed/>
                </p:oleObj>
              </mc:Choice>
              <mc:Fallback>
                <p:oleObj name="Photo Editor Photo" r:id="rId6" imgW="923810" imgH="1295238" progId="">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311150"/>
                        <a:ext cx="3505200" cy="491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05828" name="Text Box 4"/>
          <p:cNvSpPr txBox="1">
            <a:spLocks noChangeArrowheads="1"/>
          </p:cNvSpPr>
          <p:nvPr/>
        </p:nvSpPr>
        <p:spPr bwMode="auto">
          <a:xfrm>
            <a:off x="4876800" y="5562600"/>
            <a:ext cx="3779838" cy="831850"/>
          </a:xfrm>
          <a:prstGeom prst="rect">
            <a:avLst/>
          </a:prstGeom>
          <a:noFill/>
          <a:ln w="9525">
            <a:solidFill>
              <a:srgbClr val="FF0000"/>
            </a:solidFill>
            <a:miter lim="800000"/>
            <a:headEnd/>
            <a:tailEnd/>
          </a:ln>
        </p:spPr>
        <p:txBody>
          <a:bodyPr wrap="none">
            <a:spAutoFit/>
          </a:bodyPr>
          <a:lstStyle/>
          <a:p>
            <a:r>
              <a:rPr lang="hu-HU" sz="2400">
                <a:solidFill>
                  <a:srgbClr val="000000"/>
                </a:solidFill>
                <a:latin typeface="Times New Roman" pitchFamily="18" charset="0"/>
              </a:rPr>
              <a:t>Mindenki másképp egyforma</a:t>
            </a:r>
          </a:p>
          <a:p>
            <a:r>
              <a:rPr lang="hu-HU" sz="2400">
                <a:solidFill>
                  <a:srgbClr val="000000"/>
                </a:solidFill>
                <a:latin typeface="Times New Roman" pitchFamily="18" charset="0"/>
              </a:rPr>
              <a:t>		(Mérő László)</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5828"/>
                                        </p:tgtEl>
                                        <p:attrNameLst>
                                          <p:attrName>style.visibility</p:attrName>
                                        </p:attrNameLst>
                                      </p:cBhvr>
                                      <p:to>
                                        <p:strVal val="visible"/>
                                      </p:to>
                                    </p:set>
                                    <p:animEffect transition="in" filter="dissolve">
                                      <p:cBhvr>
                                        <p:cTn id="7" dur="500"/>
                                        <p:tgtEl>
                                          <p:spTgt spid="205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8"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81012" y="116632"/>
            <a:ext cx="8229600" cy="1022920"/>
          </a:xfrm>
          <a:prstGeom prst="roundRect">
            <a:avLst>
              <a:gd name="adj" fmla="val 16667"/>
            </a:avLst>
          </a:prstGeom>
          <a:gradFill rotWithShape="0">
            <a:gsLst>
              <a:gs pos="0">
                <a:srgbClr val="FFEBFA"/>
              </a:gs>
              <a:gs pos="30000">
                <a:srgbClr val="C4D6EB"/>
              </a:gs>
              <a:gs pos="60001">
                <a:srgbClr val="85C2FF"/>
              </a:gs>
              <a:gs pos="100000">
                <a:srgbClr val="5E9EFF"/>
              </a:gs>
            </a:gsLst>
            <a:path path="shape">
              <a:fillToRect l="50000" t="50000" r="50000" b="5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ctr">
              <a:defRPr/>
            </a:pPr>
            <a:endParaRPr lang="en-US">
              <a:solidFill>
                <a:srgbClr val="000066"/>
              </a:solidFill>
              <a:latin typeface="Times New Roman" pitchFamily="18" charset="0"/>
              <a:ea typeface="+mn-ea"/>
            </a:endParaRPr>
          </a:p>
        </p:txBody>
      </p:sp>
      <p:pic>
        <p:nvPicPr>
          <p:cNvPr id="16389" name="Picture 5" descr="File:Beinwunder Cosmas und Dami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1301750"/>
            <a:ext cx="3441700" cy="545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Box 4"/>
          <p:cNvSpPr txBox="1">
            <a:spLocks noChangeArrowheads="1"/>
          </p:cNvSpPr>
          <p:nvPr/>
        </p:nvSpPr>
        <p:spPr bwMode="auto">
          <a:xfrm>
            <a:off x="6280150" y="6223000"/>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chemeClr val="tx1"/>
                </a:solidFill>
                <a:latin typeface="Times New Roman" charset="0"/>
                <a:ea typeface="ＭＳ Ｐゴシック" charset="0"/>
              </a:defRPr>
            </a:lvl1pPr>
            <a:lvl2pPr marL="742950" indent="-285750">
              <a:defRPr sz="4400">
                <a:solidFill>
                  <a:schemeClr val="tx1"/>
                </a:solidFill>
                <a:latin typeface="Times New Roman" charset="0"/>
                <a:ea typeface="ＭＳ Ｐゴシック" charset="0"/>
              </a:defRPr>
            </a:lvl2pPr>
            <a:lvl3pPr marL="1143000" indent="-228600">
              <a:defRPr sz="4400">
                <a:solidFill>
                  <a:schemeClr val="tx1"/>
                </a:solidFill>
                <a:latin typeface="Times New Roman" charset="0"/>
                <a:ea typeface="ＭＳ Ｐゴシック" charset="0"/>
              </a:defRPr>
            </a:lvl3pPr>
            <a:lvl4pPr marL="1600200" indent="-228600">
              <a:defRPr sz="4400">
                <a:solidFill>
                  <a:schemeClr val="tx1"/>
                </a:solidFill>
                <a:latin typeface="Times New Roman" charset="0"/>
                <a:ea typeface="ＭＳ Ｐゴシック" charset="0"/>
              </a:defRPr>
            </a:lvl4pPr>
            <a:lvl5pPr marL="2057400" indent="-22860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ctr" eaLnBrk="1" hangingPunct="1"/>
            <a:r>
              <a:rPr lang="hu-HU" sz="2800" b="1" dirty="0">
                <a:solidFill>
                  <a:srgbClr val="FFFFFF"/>
                </a:solidFill>
                <a:latin typeface="Arial" charset="0"/>
              </a:rPr>
              <a:t>(XVI. század)</a:t>
            </a:r>
          </a:p>
        </p:txBody>
      </p:sp>
      <p:sp>
        <p:nvSpPr>
          <p:cNvPr id="16391" name="TextBox 5"/>
          <p:cNvSpPr txBox="1">
            <a:spLocks noChangeArrowheads="1"/>
          </p:cNvSpPr>
          <p:nvPr/>
        </p:nvSpPr>
        <p:spPr bwMode="auto">
          <a:xfrm>
            <a:off x="498475" y="341313"/>
            <a:ext cx="868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chemeClr val="tx1"/>
                </a:solidFill>
                <a:latin typeface="Times New Roman" charset="0"/>
                <a:ea typeface="ＭＳ Ｐゴシック" charset="0"/>
              </a:defRPr>
            </a:lvl1pPr>
            <a:lvl2pPr marL="742950" indent="-285750">
              <a:defRPr sz="4400">
                <a:solidFill>
                  <a:schemeClr val="tx1"/>
                </a:solidFill>
                <a:latin typeface="Times New Roman" charset="0"/>
                <a:ea typeface="ＭＳ Ｐゴシック" charset="0"/>
              </a:defRPr>
            </a:lvl2pPr>
            <a:lvl3pPr marL="1143000" indent="-228600">
              <a:defRPr sz="4400">
                <a:solidFill>
                  <a:schemeClr val="tx1"/>
                </a:solidFill>
                <a:latin typeface="Times New Roman" charset="0"/>
                <a:ea typeface="ＭＳ Ｐゴシック" charset="0"/>
              </a:defRPr>
            </a:lvl3pPr>
            <a:lvl4pPr marL="1600200" indent="-228600">
              <a:defRPr sz="4400">
                <a:solidFill>
                  <a:schemeClr val="tx1"/>
                </a:solidFill>
                <a:latin typeface="Times New Roman" charset="0"/>
                <a:ea typeface="ＭＳ Ｐゴシック" charset="0"/>
              </a:defRPr>
            </a:lvl4pPr>
            <a:lvl5pPr marL="2057400" indent="-22860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ctr" eaLnBrk="1" hangingPunct="1"/>
            <a:r>
              <a:rPr lang="hu-HU" sz="2800" b="1">
                <a:solidFill>
                  <a:srgbClr val="000066"/>
                </a:solidFill>
                <a:latin typeface="Arial" charset="0"/>
              </a:rPr>
              <a:t>A szervátültetés mint „csodatétel</a:t>
            </a:r>
            <a:r>
              <a:rPr lang="ja-JP" altLang="hu-HU" sz="2800" b="1">
                <a:solidFill>
                  <a:srgbClr val="000066"/>
                </a:solidFill>
                <a:latin typeface="Arial" charset="0"/>
              </a:rPr>
              <a:t>”</a:t>
            </a:r>
            <a:endParaRPr lang="hu-HU" sz="2800" b="1">
              <a:solidFill>
                <a:srgbClr val="000066"/>
              </a:solidFill>
              <a:latin typeface="Arial" charset="0"/>
            </a:endParaRPr>
          </a:p>
        </p:txBody>
      </p:sp>
    </p:spTree>
    <p:extLst>
      <p:ext uri="{BB962C8B-B14F-4D97-AF65-F5344CB8AC3E}">
        <p14:creationId xmlns:p14="http://schemas.microsoft.com/office/powerpoint/2010/main" val="287237494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2" descr="http://www.medciencia.com/wp-content/uploads/2012/05/pancre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2781300"/>
            <a:ext cx="6762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églalap 18"/>
          <p:cNvSpPr>
            <a:spLocks noChangeArrowheads="1"/>
          </p:cNvSpPr>
          <p:nvPr/>
        </p:nvSpPr>
        <p:spPr bwMode="auto">
          <a:xfrm>
            <a:off x="7235825" y="1484313"/>
            <a:ext cx="1081088" cy="5257800"/>
          </a:xfrm>
          <a:prstGeom prst="rect">
            <a:avLst/>
          </a:prstGeom>
          <a:solidFill>
            <a:schemeClr val="bg1"/>
          </a:solidFill>
          <a:ln w="9525">
            <a:solidFill>
              <a:schemeClr val="bg1"/>
            </a:solidFill>
            <a:round/>
            <a:headEnd/>
            <a:tailEnd/>
          </a:ln>
        </p:spPr>
        <p:txBody>
          <a:bodyPr wrap="none" anchor="ctr"/>
          <a:lstStyle/>
          <a:p>
            <a:pPr algn="ctr"/>
            <a:endParaRPr lang="en-US"/>
          </a:p>
        </p:txBody>
      </p:sp>
      <p:sp>
        <p:nvSpPr>
          <p:cNvPr id="5" name="AutoShape 3"/>
          <p:cNvSpPr>
            <a:spLocks noChangeArrowheads="1"/>
          </p:cNvSpPr>
          <p:nvPr/>
        </p:nvSpPr>
        <p:spPr bwMode="auto">
          <a:xfrm>
            <a:off x="451098" y="233636"/>
            <a:ext cx="8229600" cy="1139552"/>
          </a:xfrm>
          <a:prstGeom prst="roundRect">
            <a:avLst>
              <a:gd name="adj" fmla="val 16667"/>
            </a:avLst>
          </a:prstGeom>
          <a:gradFill rotWithShape="0">
            <a:gsLst>
              <a:gs pos="0">
                <a:srgbClr val="FFEBFA"/>
              </a:gs>
              <a:gs pos="30000">
                <a:srgbClr val="C4D6EB"/>
              </a:gs>
              <a:gs pos="60001">
                <a:srgbClr val="85C2FF"/>
              </a:gs>
              <a:gs pos="100000">
                <a:srgbClr val="5E9EFF"/>
              </a:gs>
            </a:gsLst>
            <a:path path="shape">
              <a:fillToRect l="50000" t="50000" r="50000" b="5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ctr">
              <a:defRPr/>
            </a:pPr>
            <a:endParaRPr lang="en-US">
              <a:solidFill>
                <a:srgbClr val="000066"/>
              </a:solidFill>
              <a:latin typeface="Times New Roman" pitchFamily="18" charset="0"/>
              <a:ea typeface="+mn-ea"/>
            </a:endParaRPr>
          </a:p>
        </p:txBody>
      </p:sp>
      <p:sp>
        <p:nvSpPr>
          <p:cNvPr id="17415" name="Title 1"/>
          <p:cNvSpPr>
            <a:spLocks noGrp="1"/>
          </p:cNvSpPr>
          <p:nvPr>
            <p:ph type="title"/>
          </p:nvPr>
        </p:nvSpPr>
        <p:spPr>
          <a:xfrm>
            <a:off x="685800" y="188913"/>
            <a:ext cx="7772400" cy="1143000"/>
          </a:xfrm>
        </p:spPr>
        <p:txBody>
          <a:bodyPr/>
          <a:lstStyle/>
          <a:p>
            <a:r>
              <a:rPr lang="hu-HU" sz="3600" b="1">
                <a:solidFill>
                  <a:srgbClr val="000066"/>
                </a:solidFill>
                <a:latin typeface="Times New Roman" charset="0"/>
              </a:rPr>
              <a:t>A szervtranszplantáció mérföldkövei</a:t>
            </a:r>
          </a:p>
        </p:txBody>
      </p:sp>
      <p:sp>
        <p:nvSpPr>
          <p:cNvPr id="17416" name="Content Placeholder 2"/>
          <p:cNvSpPr>
            <a:spLocks noGrp="1"/>
          </p:cNvSpPr>
          <p:nvPr>
            <p:ph idx="1"/>
          </p:nvPr>
        </p:nvSpPr>
        <p:spPr>
          <a:xfrm>
            <a:off x="755650" y="1557338"/>
            <a:ext cx="7632700" cy="4114800"/>
          </a:xfrm>
        </p:spPr>
        <p:txBody>
          <a:bodyPr/>
          <a:lstStyle/>
          <a:p>
            <a:r>
              <a:rPr lang="hu-HU" sz="2400" b="1" dirty="0">
                <a:solidFill>
                  <a:srgbClr val="FFFFFF"/>
                </a:solidFill>
                <a:latin typeface="Times New Roman" charset="0"/>
              </a:rPr>
              <a:t>1905: első cornea transzplantáció </a:t>
            </a:r>
          </a:p>
          <a:p>
            <a:r>
              <a:rPr lang="hu-HU" sz="2400" b="1" dirty="0">
                <a:solidFill>
                  <a:srgbClr val="FFFFFF"/>
                </a:solidFill>
                <a:latin typeface="Times New Roman" charset="0"/>
              </a:rPr>
              <a:t>1954: első vese</a:t>
            </a:r>
          </a:p>
          <a:p>
            <a:r>
              <a:rPr lang="hu-HU" sz="2400" b="1" dirty="0">
                <a:solidFill>
                  <a:srgbClr val="FFFFFF"/>
                </a:solidFill>
                <a:latin typeface="Times New Roman" charset="0"/>
              </a:rPr>
              <a:t>1966: első pancreas</a:t>
            </a:r>
          </a:p>
          <a:p>
            <a:r>
              <a:rPr lang="hu-HU" sz="2400" b="1" dirty="0">
                <a:solidFill>
                  <a:srgbClr val="FFFFFF"/>
                </a:solidFill>
                <a:latin typeface="Times New Roman" charset="0"/>
              </a:rPr>
              <a:t>1967: máj</a:t>
            </a:r>
          </a:p>
          <a:p>
            <a:r>
              <a:rPr lang="hu-HU" sz="2400" b="1" dirty="0">
                <a:solidFill>
                  <a:srgbClr val="FFFFFF"/>
                </a:solidFill>
                <a:latin typeface="Times New Roman" charset="0"/>
              </a:rPr>
              <a:t>1967: szív (Christian Barnard, Fokváros)</a:t>
            </a:r>
          </a:p>
          <a:p>
            <a:r>
              <a:rPr lang="hu-HU" sz="2400" b="1" dirty="0">
                <a:solidFill>
                  <a:srgbClr val="FFFFFF"/>
                </a:solidFill>
                <a:latin typeface="Times New Roman" charset="0"/>
              </a:rPr>
              <a:t>1981: szív/tüdő</a:t>
            </a:r>
          </a:p>
          <a:p>
            <a:r>
              <a:rPr lang="hu-HU" sz="2400" b="1" dirty="0">
                <a:solidFill>
                  <a:srgbClr val="FFFFFF"/>
                </a:solidFill>
                <a:latin typeface="Times New Roman" charset="0"/>
              </a:rPr>
              <a:t>1983: tüdőlebeny</a:t>
            </a:r>
          </a:p>
          <a:p>
            <a:r>
              <a:rPr lang="hu-HU" sz="2400" b="1" dirty="0">
                <a:solidFill>
                  <a:srgbClr val="FFFFFF"/>
                </a:solidFill>
                <a:latin typeface="Times New Roman" charset="0"/>
              </a:rPr>
              <a:t>1986: két-tüdő</a:t>
            </a:r>
          </a:p>
          <a:p>
            <a:r>
              <a:rPr lang="hu-HU" sz="2400" b="1" dirty="0">
                <a:solidFill>
                  <a:srgbClr val="FFFFFF"/>
                </a:solidFill>
                <a:latin typeface="Times New Roman" charset="0"/>
              </a:rPr>
              <a:t>1995: laparoscopiás élő donor nephrectomia</a:t>
            </a:r>
          </a:p>
          <a:p>
            <a:r>
              <a:rPr lang="hu-HU" sz="2400" b="1" dirty="0">
                <a:solidFill>
                  <a:srgbClr val="FFFFFF"/>
                </a:solidFill>
                <a:latin typeface="Times New Roman" charset="0"/>
              </a:rPr>
              <a:t>....</a:t>
            </a:r>
          </a:p>
          <a:p>
            <a:r>
              <a:rPr lang="hu-HU" sz="2400" b="1" dirty="0">
                <a:solidFill>
                  <a:srgbClr val="FFFFFF"/>
                </a:solidFill>
                <a:latin typeface="Times New Roman" charset="0"/>
              </a:rPr>
              <a:t>2010-től: teljes arcátültetés</a:t>
            </a:r>
          </a:p>
        </p:txBody>
      </p:sp>
      <p:sp>
        <p:nvSpPr>
          <p:cNvPr id="17417" name="AutoShape 2" descr="data:image/jpeg;base64,/9j/4AAQSkZJRgABAQAAAQABAAD/2wCEAAkGBhQSERQUExQWFRQVGRcYGBcVFxgYFxcVGBgXFRcYFRcXHCYfGBwjGhgXHy8gIycpLCwsFR4xNTAqNSYrLCkBCQoKBQUFDQUFDSkYEhgpKSkpKSkpKSkpKSkpKSkpKSkpKSkpKSkpKSkpKSkpKSkpKSkpKSkpKSkpKSkpKSkpKf/AABEIALEBEAMBIgACEQEDEQH/xAAbAAACAwEBAQAAAAAAAAAAAAAEBQIDBgABB//EAEQQAAEDAgMFBQYCCAQFBQAAAAEAAhEDIQQSMQVBUWFxBiKBkaETMkKxwfBS0RQjM2JyguHxBxVTczSDorLCFiRjkpP/xAAUAQEAAAAAAAAAAAAAAAAAAAAA/8QAFBEBAAAAAAAAAAAAAAAAAAAAAP/aAAwDAQACEQMRAD8Az2KZ3HdD8lm2tWtAkX+wqRsymfgCDMrfdgMMDSJO5xQOH2LScf2Y81odiYUUhlYMrZlBpi1eAKFKpOquQQIUXBTIXm5BFQLVY5eFAO5qFxVQNBJMDmiMbiRTbmd4czwWW2ninPMm3IIG+FxBqE5GOcxo98DuzrlnjcIik6XFomWxNjvuFb2PpxhGc3VD/wBRG7onQJ4lAjqg3sfIqmmAfvVaJD7OP6ph4tndvQJgPX8lQ8g8Fpsv3CzvbCplw8iAc7QCBB36EIKm2gz9j+6g4gQD0Wfo1CQJc+xkQ42I06qVVpeR+sdDSDr7pG9BqKAGV3h+dlMUrJVszGGcrjJvB+hToU/vyQeNo38v6/TyS2p27yVajW0DUYxxbnbUbLnCxcGxETI8E4ot715+XLX71KymH7H1f0k0aTQ2mRmDnuBDKZcWtzFs94kHKNTCA3Fdv8wyNo1Q6BYQDB17wdayt2D2h9kfZ4nRx7tQCwN8wqRd26HH8RlJMlMPOVoiYDiTLr5czvoNw4qONd+taBqH0zJ070hw5iJlB9MbcAiC06OBkHdYiypfTvPpvWYrYaowE0aj2Pa0gCnAY4AEwW6WcZFkFs7/ABLLW5cTRc5wPv0oAI4upuILXD92ZQbEt4/ND46hLD5qvZ+Po4wTRqNqR8Dcwezd32kSL+CsxVJ0tZmjNdxIuGjWJQZ0MJNds972bS3iDJI9Qp02yM0RaenLqNFOfZsxNcixIYwcTJY0NA1kn58EbgcAfZMza5QT11QJ8sl0dENiG2K0DNm2M7ydP4reiCx2Bhp5oMyFa0KtqtagZbPanmAalOzm2T3C0YHVAVRaiIVdE7ldCCBC4hTLVEhBErxym4KJCBF2mfDGjiT6CVmcVWgeK0namkC1hIBIdYnUTYwspjSRu4/JBu+yf/BUSd4cfN7k4BWF2N209hQp0nUS7IIzNeACJcRYjXveiPb2/ZF6L/Bzfqg1NR0AncAT6KnANijT/gZ/2hZqt26puY4eyqgua4D3SJLSBMc0Rh+3NDK0ZKohoEZQRa2s3QaM6LKdvX/qaY41fkxxRZ7c4cXIqj/lz8ikHavb1LEMpNokuyvc52ZsfCWjf/EgXYT3Rcq9rd+kalQoNsOIUMfiy0AAXP008UBbXzJGo48ePRajZFQvpgm99eMWWFwu0X5wO6dJEdFu9iNPsGSIMEkC494xCA9jL+K9weLkugmA4CenDnMrmOvcR/RC0mmnLRve4jjcmEGQxGAdScWEE5Tlm8OyxMTxDm6aEovDbJNWrmdIpi4P4n5dBw+I+IW0p4RlTu1GioGgEZrwSbkQbGAs1t57KVb2bG5WtY2wmMzxmcfLIEBeYNBA4+W/5rO9oNjMqkvZDXn3gNHcwNxKvp4jvQia5kffigwr6NSm4wXsJsS1zmGNYJaZIncjNmbTxXtG06dZxdUimC92YjMRYOfJbeLp7WZmCX08NUbVa6iwuqsIcxrWlzi5u7KNx08UGwwfZpxex1eXCmO6C4ZA7QkBt3uMe8YgGydOZCHx3aDD0rVKgY+Gksgue0kSGuA+IXBCAwvbDDVKjGNNTM92VuamWtkiRLjpKBpl+/VCYrD8N+qPIS6vtBhkNOYjXKCWzwlBiGuVtM3VLCrmD78kDfCVAAE2oYqByHyWZ9vlaTNgf7eqzm0tvVKnc91s3A3kWueXBB9Op7ZpNjNVptmwJqNifNNWNJuGyOIv8l8KDVKi3Ke5LD/8ZLfPKg+6gLnMWB7OdvarXMpYmHtMD2rrVALAZiLP8V9Bc2LIKXBeOCk4LwoM/wBpWE+zA/eJ6WWbxtD66D5LR7exDhUY0NtkJzTvzRHkAs/tBxjw8EGqwHZfDuw9HPSBcWNJdJDiXAOMkWI/JWHsbhd1Nw6VHfJNcKzLTpj8LGDxDQFagwXbHYNHD0muphwLnEXdIgCeCa7P7GUH0abnGoHOYCYcIkjhCH/xFP6ui3iXnyDR9VrqFmNHBrR6BBnn9hKO6pUHWCs92i7Psw7qYY5zs+YwQBGSOH8Xovopd8l8/wD8QMcW1qURIa4kdcv5IB2tgX3CfqqqtZoyg/FcHh4pTU2qXnvWF7C1iIUmYiBkMOb8IPPQg7hKB/szZLa9YAiNS4j8PHqtbs6nlpsAmwAvyEX5wFkdj42GFou50gm8wBBhbSkIA5QPKyC0NUQwZySL/CZ+GIjqCrQV48T9+HyQdhqlzusD4Ssb2gqTjKx/C4N/+rGNK0rKjqZOdpyxao27dZGbeCsZt1xbiq2ZrsrqjnNdlMEPGexHj5IOJ74KY4XvQDeUkbX7w4Iz9INoMNi+6evJB5itnmliKXtKxbSc4d1mV1UtALjNKbNcRGYkRmsCmmJ264NLMOwYdhsSDmqvt8VQC3hwSgYxrgMlmNJgARne736rjvJENaDo1nEleMG9ANXAaDFh9fqquz7g/F0nPJDGEvhrZLsgzNAjmJVuMoyRNwN3NUUMS+m5r6ZyvabEWjcesjcg22LxL60gSxnAe87+IjTpoup0cogaLOYbtjVn9dTY4caYyEX1y6W5LS08SyqwPpuzNOhFvPmgyVMBE0oPh9/RQp4hvL0RNHEN5IFu2cZ7Ngi5JtwBib+fosrH9057T0+80h3dcLNtY7zZJwgb7M2RnEu0OgTn/JWs+HjFt45oXs7Xload3yWkxtYBolwDBvPG9uYQZ7F4RpEOEiDI/LzWy7IbQLqApvu6l3Wuv36R9w33iC13Sd6ybsVTe4spk1IBJhthGt1Psl2ge3ENYcoo1TEPHumDBa7cSYtoYQfQi9RLlB7oUC9Ai7Qy2sxxALS0tE/izT8oSPGvF+kXWzxNFtRuV1weGo5hYvauGNJ8PaSPxQSC3qN/IoPpLxBI3Cw6CB9FElLX9pcNc+1AaLy5rmiLySSFY3bdD/WZ5xa35hBme3934dp5nzcB9FtyI8LeVlgO12MZUxVABzXNAYCQQQO/Lp8IW89sDMOabnQhB6QvlXbOu52MqhxkMIDemVpv5lfVMxP2F8u7Z4Y/ptUxZ2Qjp7Nn5IETWHQJlRe51PIROQktNu606jpN0JSZluQr6DyDmbmkSQBcaRdA02Thp7suaCWCWmIlwBhfRA1ZLsrsZ4Gd4yt1APvEzIMbgtc0IJAKRC9aVwQCbQdFJ/QBZrs60/pTDe3tHG+7LkAvu72i0m13fqjzj0mVney7/wBc48KTvNzh+SADtLs9tDEltJoawta/LfuEiC0DqJ8Uqquzuy/CBL9b7w38047Y42cS7KZeIptAj3mgyegJjwS+hhwxgA1+I8SdUHjRbSPTT+6mAo03eX5IpgAEkXPPTqgDrUb9J+iHdRA3pjUp3n71VNQRusfqgVVafh92TTszjMlQsOjxa+jxpbndD4unbz8QgWkggixaRpx1aUBjcAOfmVczZ44u817Trjj6IilVCBNt7BZQxwk6gzeJiPUJW2i7cCVtKlJtRpYTY8uJ1SDDViO6NWlwtfTTwMIGGx6WSmJEG9+UqralOpVIBJ9mIMf0VgqCZbob/Y3IvD40tgiDB3oAth4RzHGDlJIAkxbUyeF9ETtDYJA9o1sgh0gRq1peSOYAJ/quo1w+sS4loAOjg3vHmRpdD7X2k4gs9s6o2wDcwdBi8xEG5HRBtW7RFRrHxGdjHEDTMWjOB/NmXrsRwSXZdb9RTA3SPCbfMoo4iPv5IGdGrPiiWNSnDYq6aUKk+CC51EGQWtIOsgH0hQOFYRBa2N1h4K0f3UpQAv2VSJ/ZsN9Yuou2NRPwC6OK8O5ACNj0xcBwtHvH81BmxqUulgdJnvjNuAtPRMZUYQLR2ew8R7JkeP5qNHs7QY7M2mAdd8crJqGrxwQc0q0FVsCm0ILWle/RRYF7dAt7QPin4u+ULL7P2ozDNq1Xd4gMa1n4niSOjeJT3tbiMtNvF1h9VicNhvbVb/s2cdHO4dJQE7OoOdNWqZe6TfhrMbrkousLRuRLmkmJuR6Kl4k20HPVAO1kT9hWOiRuj6XupezMGVTVZIJnXTzAQSDx8oXVG2Ii3VeClvHIz5qTgYQDCnILZ6H80vrsyu5XafH8j80xAv8AdoQ+0GAjNuI9fh+ZQQoPG9F06g4oN+KY0Eki0CBEyVJji4zoNw/NBbi8SXS1thx3lAbLoHvgWeNOszN0wqUuJ8VdhaYDhmm1pHDdPEeqBT/mLs3eGgywBoQZJPFHUcUHC0feiD2vRDa7splroIMRJjvQDzQzKF+BQPsPTbmzOa11ohwkHTcVHaOBA0aGAiwaABpqOKXAvYB3j85V1H2tb3nEN3HjFjHqgZ0MUyA1hsA2RvDsoLx4FSdiLhV4DYxaZsIEzrvjersZh4j4XaHcAd08JG9BfhsTcJthsR8x0us7RcQYPkmWGr/dvVBoqVWwVzXJdhq87wjGv9EF3FdC8a5euKDyF4QvZXsoIhcpBc4IPGlTa7kvGwpBiCbXcl7msogpbtzbzMONM1Q6MmIH4nn4R89yDLdutqTWLGi7A1jf9x4zE+RjwKhgaQYxrYNtTz3nzQ2Z2Irmo+C73zAgFzicsDk0H0TQDQIIPqcAZd8pXViBYDSfEx9FIak30jjGmgS/ahLSHAw0kA8uBQEtfxb/AH/sq8XUsBHAeOqoo4QB4cSXOMmSbaZbBXFsxG7T+qCbHWi9lwFio5oN9euvgiKdOyBe9+7iqNoWYYG4+YU8Uw3A1E+PRSDs7fMIM7RpS/SL+qdYcyl+Fb7u8kEknWSmFLVAQ75rynVyzPu28JV7ALW81XVpxAN+83xAIN0FG2KNmHnHmJHrPmqSczWmAQRpvRO0Kg9m5v4KjQL8YdHofJD7MpZ5BsAJmJ6z5jzQQcNSJgCb+ic7Cwzjhi03NJ8i2jKwvPJr2O//AFCq2hss02gFwIIaTlEXn3b6/VMNkwXOb+KnUHLM1zatz0p+pQeu9wECcofynKJuPUqOIpSd7g5tjPxBx73kUa+nkk8Q43/EAWnzEK+ngxlY13usYwHmct7+SBFXwzgJPvC5G8tOkdLqFGrotDGYQRIOjXXAP7vgstjO48xpJjkYmORjdzQPcDX56GUzw+IJWWw2J5+XSE3wOJneg0DDZekKqg+Vc4lB0rsy5cCg4FeyoleQguYpB6oDvuV5KATbe2xh6cgTUfZjef4jyHqsRUeTLnd5zjLnGcxPH8gmfaQl2JfPwhgA4DKHEcrkpeKegnvHQc0BODIAJIgmIHSbn5IsGL+PjuCopUogdOuslWYjRoE3+UoLDUhpg975E7wgXxlIizhpv4GPvejK1NxiIi038FXiKNmjw4R0QC0n7/3QButOitYwEGOgVTWQHA2M/MyicMNOMzJ0QRrtvPCyJpv++Si6nGu+el+alQ0Oh3BAu2m3K4O6hBsqAGZG+eh39U02pRlt9dUiqDuuI1j6x99UFGGJN+AATCkzRK8NiWgXPGOngjaO0Kf4o6gjzsgatELsUzuZibSL7xwPhdRo1mOFnTzEkIkQYHPf04m3FAkrukuBsR3o4ktgf06rVdhMPd8sF6TdQCJdVM68WwOiyOOblrRut4tFgPD/AMVt+w/u1LzDaY00JLyPQeiBp2jot/RqhIAP6uHQJEPA+RPmsfst/wD7qm3d7Rzd95Y8fULYdphOGeOLqYvp77SfksRsmsBisOeNdo83ZR80Gm2nUgcBoT/FDgPQjxV2Kx1PKWavcHHKLQ2LOeT7oyxJ9ENtVmag4tF8jKg/kyPHiRI8UDsDClwNUltyXCTqSZaXj8IYGmOgQE4lz83s2WMNzO/05mJ4OAm3MIHGYfNg25W9677b8mpd+8W8VocOWu0dmNxMyXOiXOLt7tFnK1UUqjfhLSC7cCLAhzdNN6BHh8TIG/mnGDxMEJPjNmuoZtSxtR1KY0cCS0Hq3T+FWYWtZBtsJiLCEeaiyeAxkEQU6oYuQOqBlKkCqKdaV57XkgvLlS6pKrfW9EtxG2aNN2Vz+9bugFxk6AgaTPogbsfPPp8ksx3aAMLqbGkvEjPbK10X6kXWfr7UrPIPtqjd+QHKBPCNY4qFKc19dSTvkSZ8Z80FTHFr3NJnMSQ43JO+SiabyXaDu3B56eipxdYBsmDeb7r7uasoGADxv4lAQDAPEfNWOJzxFmgD781S192jjl8pVj3frDcA8z0QFtfGqHxOoiDf5/1Vza5FpgjpZVYisND9/eqAYm58EdhWQL23+KEpi5Nrz6fmjqDyAOe7igjiqXQ8CotGh3my7EVSNN8fVUipPIwgjiTIhIcS3uHm5w9GlO6z0nxphrRxJPpCDPUHxuRLCDvvuQ7CjMFSzG2g1PBA52PXkR4eKfjDFzCLdCsvs+qBVyizTp1C1tDFZfL0QZHbmHLXNdEQY146LZf4diaNU/vMGh3Ncf8AyKVbbwTazD7Nzc/4TAvyJVnY/Hig0tcyqST8ILgDe5Y3fFvFBqO0v7ER+NvoCR8l88rYgU6rKhPdZVp1Law2o10CeQK0XajtXTIYwOdLX53hzHM91pyNOYD4nT4LGNriq8A5iCZdlidcxF/JBvaNWHMpggtJIzD/AEy42ZciS2B8lk8JgHNawVjOZvcbMjIHFjQQ02zZNDdHtx81Q7utDSIa24a0RaYjQK/shsxr2UTUHdr+2ZA1Ig3PD4i0oNPszFiIO5rYAsO6AyR5JX2nw4IDgDfNM6D3BI3gkmOFkFhsW3D16tGo/wDZOguJAzNNwSOjmk85RG2u1eDFMszl7nAgezbIBmbuMCJAQQFI4plWnOU1mUa0gTFRjw1xg6yQfVEUf8O3A/8AFAt1/YnMN9pfCX9jcdnxDdG5R3RN3Nkujwc5x8V9B+4QZB3ZKow9yq14F4e0tceQgkDxS2ljS06aGHA7oFx1W+ffqsd2zwjWFlVsh7n5XW7pa1pfmcYgGYA4yUFtPHggXUMTtlrAZcN9hc+Sz78U7LIE8I9FRQMvJOsEu3xIi0oC8Vt2pVzBoyNmMwMuIjdHuoWnhbnLbUET8QEaqTTkqHcHZXdNQfUNRLmtF5gacZI3cyg7UA8QSJ8CR4LwEk2vz3dJXpoOeRILWyXBp1giDKPoYYSYENAsPn9PNAjx1CoWxE6GB1P5K7/MmyAQ5kCO8CB/VOHtvHT+yiW7ggFwlTM5sEEW05K/J3jbWdd6Ho7LaH5sxDpklg15xorG4Opm7rwWTq8DTW0ICsMOQ3a39FOuzLFgLbhZC1G3DRUl+pDQIA3eOqFp0n+2Ad32gTa3ODfXVBL2xc+A4sAuSAJO/U6XJXUHEsDgXOa0xmzAxoLgaC5uraexKbsznE1M05faHugeGp56qnZ+yW0qjnsOoMCZjjM+9ayC/wBsdHWvruN7KWIMX3SZ8dPBRLdRGhkaXabx5yFXUf3CBcaX4TdB5iBuEz8PQ2HkUr2xUAdA0a3zmB9PVMWVZLBwAPO4P1SPbdaamUaAAeImfmgVUhMbhe+6E/wGy61QRRoVHN4kZQTxl0LYbH2FhaWlMF41dUBe6eR0HgFpKVYGIM+CDGYLsA8Q6o8B/wCFtwP5t6sDC17qbrOaYNgbQCCOoWzzLM9r6IYadbQTkefVhP8A1CeiCk4JhjuAmL2PmJXn+R04kktI3t1HRSwlaWg8R+aMqOtaD1v4oM/juzRrCRULgfxe9zN9Uq/9J1GGRD5sJEb5OnBbzBtsATw3b7k+aI9j9EGU2X2YoPb+uxuU/gptFIj+J1YGf5QtZhOz1AtpCkXEUSCw06rZkCO9GsoPE4edeevVK8XgacE5Wh1oMQfPcg0G0+yeGrma1JziPiFR7HG0QXNifHgvmva/se7BOD2ONXDuMAu/aMdqKdSPeBggO36arS0sU9jTkxFVvIPL2njLXT6EKP8An7hFSvWGIcBNOhTZIa7TNUAAGaOe9BmnYapSDHPGWScsSSCADcgATcWB3LY0O3uWmzPSdUeRdzXtYLWPvCZ4pPtLH4vGU2h2QBpkNDb5iCHQRbSLJTSflBp1AGkcRv1t5aINnW7ayzMyjr+OoCI/kErO7U2jUxJGd8ARDGDuAgiXEH3jfeh2XYJMbp6XXUSDI4RH9SgHdQczNBJEy2DESJKvjM1pmHDeeWoPEKTqg18fQ/IIanmJ7rS4d6SONiInkUBAqBw4ESCDzHqDYqsVy27RmfIDQRZoiXFeewqEjunfqd3PiimYB97xOl7An7HmgJ2WD3i5xcdCSRm3fmmLD3d+g9YKz+xmZGFhEOJBI33yiT4gJjhK0sAFzAE9O6fkgIaO9PA6rypX3zlY0Elx0jeFXVAs0ctVGtdwaBZgDjO9xMUx5yfBB2DBq959m/DTmBANnP4k8EbVkzeNJI3dFRRqBoga89eEfVWUnEjKDBG52p6RqghSpQ8jfE6ak2kkcAFI4d0tLCGmbE6WMfmvKT7y6x06g7o6g+aJc4FsePGCgpw7pubEmHD8L9/gRBlQqC9xpry6Bc8j4rOsC4HUAmAeMcVX7Yj3oMbx6FBHEAtIOo6X81W4AmRvt0PAq95tBQrxrwF/HVAOyoAajtIsOZDd3ifRZvGuLqhg8PG35ynzH+7NtXH+JxLgPAQkLWzUJtxPmg+qMLQ6R7Rtrxdtt5R1DEggxUa6NY3dVj9n08XioLs1GhzEPeN4aNQOvktZTw4aNPDMdLa+SC6rj6bbmo0ffJDO21hqk0zUZUzWcyHOBG8EEX9IXlfBToI13/JV4Z4Mg2dvEwesHd0QVu7IYQjuUhT50XvZ9TPiFw7KBo7lesP4sjxpwIB9UzotBEiCCAeB8wiGC35/mgSv2NWZLvascACSXBzIAk7pCsGCxA3MNvxwd2oI6ojaFeo17P1Ln0i9mZzCDBLgA+o3UMbc77wmWbmgQ1KWJ/0XEfuuafqha5f8dCoBvOSQBxkErUGFEVPr/ZBijTpm7dItG+SCPvkqG0w0gyba2sdxnyCY7U7OVHVCKFLD0qQuCCKeZzhL31YaSYOg0AlZ+jtYmQ1hqCHFrwYaQN7c0EjgCBYoIbXqBjhkqFjmw4mfIRoB6qrau1nOpilVAkRlqCBIP4voVTRd7WS3I60uYTDyJ1A0MJTUr6C7myYYSZk7/U+SA3AugGm51xEX1BkWTIVNbjhblol+A2Q6C5wAN4BdeONvFMmbOE9OH9UEKtTK25Ex6kRCbbM2dNNkkZMu474B87gqFPBNIAFMb5IHDfO9aTYuzmtptIElwBJOjSQIjoIHggXUtiufoAxsXcb8dBvsEyZ2ZZve52m4CY6FHYyQwhvvO7otq4mEU2BvsLDoLD0hBldtdmHHK7DkZmTLKjoDgcphp0BtvKCwPZqpTZnrQ1z3w5lEhzWNMBhcYhzpJkiy2z3A7ifD80uq/pBJFNlJuYRme4uJ6sgDzKDHbfwj6RpjNJJDgQIIY10GQdJKspz8JmSS7fm4eW5XdpMJVmm6s4PJLmWgREPiBoLpfTp5d5QMmm0dBB+i8FEg6zGhjQIN1VwETvm4XtLFPbvnoLIDC+dRPPQjW4/JDnMPdP0PhuXDHkH3c190hQOKM/siB/F/RBM40xDmzrN1BlUg90E8iPRRdjv3CJ5k38AqamMn3g4W3Zo8EBLqv7rmjW9h4KmrVEG+tkvfX4Ncepsha73P7sZeiD2viuYO6xvbigRTOUxvnyGqK/RwxrnHcI++a9pNAa0afq3a/vax5IPrVb3z1KhT08vkuXIJDUdUt2x+1p9B81y5BPZX0CY0965cgtb746FSXLkEivNy5cgSdr/+AxX+075sXy1/7Kh/zP8AtauXIC6GtD+Cr9FHZ/7Z3QfMrlyDSUND/N8nKW8+C9XIG+H/AGY8U/2b+yp/wU/+0LlyCrGe/R/3R8iiKWngPkFy5AVXVLdCuXIMp20/aM+/gakL9PvmuXIPcRoVZS0auXICqWvgqquhXLkHjND1Q24+HzXLkFNXTx+oQlL3v5yuXIKdqe47qva27/bP1XLkH//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p>
        </p:txBody>
      </p:sp>
      <p:sp>
        <p:nvSpPr>
          <p:cNvPr id="17418" name="AutoShape 10" descr="data:image/jpeg;base64,/9j/4AAQSkZJRgABAQAAAQABAAD/2wCEAAkGBxQSEhUQERAUEhQXFBAUGA8VFRQXFRUVFBcWFxUWFhcYHCghGBolGxUVITEhJSktLjAuFx8zODMsNygwLisBCgoKDg0OGxAQGiwkHyQsLCwsLCwsLCwsLCwsLCwsLCwsLCwsLC0sLCwsLCwsLCwsLCwsLCwsLCwsLCwsLCwuLP/AABEIALkBEAMBEQACEQEDEQH/xAAcAAEAAQUBAQAAAAAAAAAAAAAABQEDBAYHAgj/xABGEAABAwIBCAUIBwUIAwAAAAABAAIDBBEhBQYSMUFRYXETIoGRoQcyQlJyscHRFCMzYoKSskNTc6LwNGNkg6PC0uEkROL/xAAbAQEAAgMBAQAAAAAAAAAAAAAAAQIDBAUGB//EADgRAAIBAgMFBgQFBAIDAAAAAAABAgMRBCExBRJBUWFxgZGhsdETIjLBFDNC4fAjUmLxFUMGJKL/2gAMAwEAAhEDEQA/AO4oAgCAIAgCAIAgPL3gYkgDeTZCUm9DFdlSAYGoiHAyM+arvR5mRUKr0i/Bl6GqY/zJGu9lwPuUpplZU5R1TReUlAgCAIAgCA45lHL088sunM8tEkjGxtOiwNabDqt8422m69Jh8NSjBPdzPHbRxtd1HFSaXTI1SvqHxPcYpHxm4OkxzmnEX1grPKEXk0MJUnZO+Z0jyS5zVFUZoaiTpRG2JzZCOv1i4EOcPOHVGJF9eJXFx9CFO0oq1z1GGnKUczoy5xsmFX5Wgg+2nji4Pe1pPIE3KrKcY6sz0cLWrflwb7E2R8eeNE46LappPAPt32ssfx6fM2ZbKxcVeVN+XuS1LWRyi8cjXj7pBtztqWSM4y0Zp1KU6btNNdpfVjGEAQBAEAQBAEAQBAEAQBAEAQEHlvOylpSWyS6Un7mPrv5EDzfxELHOrCOrN3DbOxGIzhHLm8l+/dc1Gv8AKNM/CngZEPXlJe78jSAPzFas8Y/0o7FLYlOP5sm+iyXi/ZGv1uck8n2tdL7MbujHK0QB7ysDrVJcTfp4GjD6Ka78/Ui31UBN3MMh9ZwLz3vN1jak9TaVOqlaLt2ZehcjyjTj9hb/AC4/mp3WVdGs/wBXmy82ppHedGwcTHY97QosyrhiFo34ktQz2/s9ZMz7rJnOb2seSPBXVSceJqVIJ/m04vtjbzVmTVNnFXR63w1I3SMMT/zM6v8AKs0cTNa5mlPA4Seicex3Xg8/MlqXPyMYVVPNT7326WL88ePe0LPHExeuRqT2RP8A6pKXTR+D9zY8n5ShnbpQTMlG9jgbc7au1Z4yUtGc2rQqUnapFp9UZasYjxNIGtLjqAJPIC5UpXdiG7K58/UkxILjrc5zjzOtesSsrHhsR807kblR1yTx9wsjNjDKyRvHkP8Atqr+HB+qRcjaeke/7HpsH9J0rOisMNJNI02cI3Bp++/qs/mc1cWrLdg2dfAUVVxMIPS+fYs35GgU2T4GADomOdbGRzWuc47SSRcknFcrI9JOvWk/qaXJOyRrL4g2ola0WaHYAagCL2HDFQzpSm5UYN62N4zGdaccWPHuPwWfC/mHA2mr0e9HQV0zzoQBAEAQBAEAQBAEAQBAEBGZdy7DRs6Sd9r+awYvedzW7eeobSFSc1BXZs4bCVcTLdprtfBdpyrOPPyoqbsjJp4vUYeu4ffeMextu1ac68paZI9Vg9kUKGcvml107l7+RqsbralgaudRq5UvLsLk32D5JZIWSzJGizeqJfMhdzOHhr8FKz0NepjKNP6pEiczJm26R7WE8HH32RprU11tKnL6Fc9tzP8A8R/p/wD0ouR/yH+Pn+wOZx2VA7Yz/wAkH/Ir+3z/AGIvKOQJoRpFoc0emw3txI1jnayGzSxVOpknZ8mWKbK0zPNkJG53WHjq7EsXnh6ctUTNHnTslj/Ez/ifmosak8D/AGvxJCAU07tONwZJsfG4xSjusT4orowS+NTW7JXXJ5omqXK9dT+bI2sYP2c1mS23NlbgTxcFnjiJrXM0qmFwlbVOD5rNeD+zKZx59skpJYBFLDUPb0fRSNw0XYPc14wItcDUbkYLpYKvSlVjvu3acfaOycTChKVFfEX+Ovhr4XOctdoiy9WndXR89nCSk1JWZH1bsO9DZpLM33yHH66q/hwfqkXJ2npHv+x6LB/Sbj5SqnRpo2fvKmBp5MvJ72DvXnsW7U7Hpth096vKXKL88vuab9L4rmXO58Ihi68zzvcPAAK3A2pq1OK6fc3DM91qiPm4d7SFmw/5iOLtBXoy/nE6QuqeZCAIAgCAIAgCAIAgCAIDW88c7GULLAB87h1ItgHrv3N8Ts2kYqtVQXU6Oz9nTxUr6RWr+y6+nrxfKWUJJ5HTTPL3u1uOwbGtHotG4LRbcndnsKdOFGCp01ZL+eJjhVMyViTyTkd0xubtZv2u4NHxUXMFfERp9pveR8hxRDzRfvJ5u1nlqV4w5nCxGLqVOJPiobG3GzRuHwCy7yijQ3JTfMh66tMrr6gMAPnxWCc95m9SpKmrFkOVS57DkIPYcpINHzsyYIpA9gsx9+qNTXDWBuBvfvQ7GCrOcd2Wq9CCQ3QgJGiy3PFqkLh6r+sPmOwoa9TDUp6rwJWTOSKVmhUU5cN7SDY723sWntQ11g5wlenIwc2coCGcA/Zv6hvbC56ruw6+ZSUpbtruxOOwkKsHPdW+uNs3bhflyOlw07bYtGPALBvy5nnt1cjOp6RsZ0o7McQAXNAFwNQNtYWxvTtlN+Jhe7xiiNzooXVbY2Ok0TG8vDg29zYjEXG8qlWtOS3ZG7gKscNKUoxvvKxo+UIo4jb6ZE4+q1rz3lgcB2rEot8Du0qsqmfw2vD72IeKra1xJu65JuB87LJus2KkXLQn8i5yxRSMe4PAa5pNmg4Xx27len8skznYjBVKkJRVs0bu3ykUO18g5xPPuBW/+IgcN7ExfJeKL8flBoD/AOwRzhn9+gp/EU+fqUexsYv0f/UfczIs8KF2qshHtO0P1WVviw5mGWzcWv8Arfcr+hJU2UoZPs545PYe13uKupJ6M1p0KkPri12poylJiCAIAgCAIAgIfOrLzKKAzO6zj1Y4/XedQ5DWTuCx1JqEbm5gcJLFVVBacXyX80OFV9a+aR00ri97zdzvgBsAGAGwBc9tt3Z7WMIUoKnBWSMcKGXijOyVRdK+x80YuPDYO35qrditer8ON+JvtEwMGoDDsA3BTHI4VWTky6/KFsGjtPyU7/IqqHMxnzFxu43VG2zKoqKsioKA9goQew5SQXA5CCDzzF4GndI3xa4KTcwDtV7jSkOuEBS6tYxb7AKixaMrlSFBc6jm3VGaBkl8baLj95uB77X7VglkzzGKpfDrSitOHYycidZIuxrSVznmeuXXPkdTscRG3B9vTf6QP3RqtvB4LJCPFne2fhYxgqklm9OiISgoA8aTjYbANZ+SlysbdSq45Ik2ZKhPrfmUbzNd16heZkaDc78xTeKPE1f4i+3IdP6rvzlTvFHiq3PyLgzcpz645O+YU3I/GVly8Dyc0oT5ssg56B9wCm5P4+pxivMxZ8yj6MzHcHMI8QShljtJcYtd/wDottoMoU+MUkoA/dSuLfyXF+5WU5LRh1MJW+tLvX3/AHMuj8oFdCdGVzZd7Zo9F1twLdE9pBWWOImuphqbHwlVXgrdjuvO/wBja8keU2B9m1Eb4D6w+sj7wNIfl7VmjiYvXI5VfYVaGdJqXk/bzN0o6yOZokikbIw6nscHDvC2E080cWpTnTluzTT6l9SUCAIDhefGX/plS5zTeKO8cQ2FoPWf+Ii/INXPqz35dD2+z8L+FoJP6nm/bu9bmvLGbZUKDLFZG2ZDp+jYL6z1j26h2BY9WczEz3pMkpJr4I2a0Y2zKBygtY9gqSp7DkIsewUIPYKkg9hyFSBzyl+qY3e+/Y1p/wCQUo3sBH52+hqKk6gKlES0PKsYQhB6CqZ4u6Ny8n9QbSxXtYteMd/Vd+lvesVRHH2rDOM+43N0mi0uJvYF3cLrEcuKu7HHHyFxLna3EuJ4k3PiVsnrEklZcDKhq7ADkqOJjlTuZcVbxVbGJ0jLjq+KgxOmZMdWpuY3TMmOqS5jdMyY6pTcxuBkx1StcxuBksqlNyjgepmxyDRkY143OAPvU3Ii5Qd4uxB1+aUT8YXGM+qeszxxHf2IblPHzjlNX9SAaaqgl0mOdC4+m03Y+2w7HciFaMnF3RutUMXC0kmuuq+67joWa/lFjltFVhsMmAEo+yceN/szzw47Ft08QnlI89jdizp/PQ+ZcuK9/Xob4Ctk4RrPlEyt9Hon6Js+X6lp2jTB0iNxDA7HfZYa892B09k4f42JV9I5vu087HEFoo9hJ3YQhK7Mmgh05Gt2XueQxKo3kWqS3Ytm1NeqHLaLgKA9goVPYKEWPYchB7DlJB7BQrY9gqSDTs5qwSS6INwwaN/vHzvgOxWR1sJT3IXfEiENooVKKTfAKxjKICrVDLwJ/MqW1UATYOZI3us7/asc9DU2lG9C/Jp/b7m+5St0Exbr6KXn5hWFanEo2+JHtXqckC2D1QQFQUBcbMQo3SHFMvMrLKu6UdNGQzKA3+9RusxuiX2ZUbvPcU3WY3QZfbllm89xTdZR4aRdbl2Pee4qbMq8LMvszii3u/KVNmUeEmX485YfWI/C75KcyjwVTl5l92WKaZpje9padbXXb3E2seKFFh61N70U79DUcr0PQyaAdpNIDmu3tN9fHAqTqUKvxI348Tbsws45aYRMmdpUsknQtubuif6JH92TcW2Wvht2KNVxe69Dk7UwNOvvSpq00rvqvfj19PXler9KoigBwjjLzu0pDYdoDP5lbEu8kimwqW7RnU5u3h/vyNBWA7ACqy8NSUyK22m/cLDtxPwVJsxYh3tEl6d2F1Q1ZIyA5Clj2HIVPQKkg9goQew5Cp6MgAuSABtOAUi18kQeVcv4FkJ4GTd7PzVkjdo4TPen4e5rik3wpIbsUUmJhAFJAChl4aklm8+1TCfvgfmBb8VSWhixivQmun7nUaiLSheAP2bgTzaQsCT1PNwaUkccYcAtlnrFoVUEhAEAQBAEAQBSRdBQSEAQFWtvgBidnFB2k45hmdT0EOJ02gkeufOPJoLye3ckE5OxpJqnGeIny8uHjkhn5U9JX1BvgHhg4dGxrT4grNVd5sx7PhuYOmul/FtkCqG0VCqzLDQmKKM9DhrJv4/ILFLU1qjXxMyQjwACqYHmXQ5Ctj2HKStjHkypE3AvueAJ8RgpszIqE3wMd+X2jzWOPOw+atul1hJcWYs2XpD5oa3xPjh4Kd0yxwkFrmR09Q9+L3l3M4DkNQU2NiMIx+lFpCwUkN2KKTG3cIQEAQgBGWhqZeTHWmiP97F+sKr0FdXpSXR+h16lPVcOBWFPU8m+DOKx6gs7PXxZ6QkIRcILhBcopIuwhW7CEFFJFrnpVMyVgoJCAzMlUMs8gjp43PefV9EH0idTRxKlRcnZGKvVp0ob1R2Xr7nXcyczm0Q6SQiSocLF481g2sZfxO3hqW/So7mb1PI7S2nLFPdjlBcOfV+3A5Flx+lU1Dt9RUHvkctOX1PtPU0lajTX+MfRGEoLlVUzR0J+AWaBuAHgsDNKWbbLwchSxcDkIsQ+U68uJY09XUT63/SyRRtUaVvmepHKxsBAFIuEK7wUlW2UQgIAhAQBAAjLQ1MnJ/2sX8WL9YVXoKv5cux+h2CkGB5H4LAuPYeSfA4sxbLPWwKqpcopICEBAEICkgIErlVBkSsFACA27NPMWWrtLLeGDXpW+skH3AdQ+8ewHWs9Oi5ZvQ5WO2tTw/yQ+aXku32XfY6zknJUNMzooIxG3bbW473OOLjxK3YxUVZHk6+IqV5b9R3f805GarGE+ca915ZDvkkPe4rmcWfQI5Qiui9CwhJ7YLkDiFRmZ5InA5YTTsew5CtjHyhUaLbDW7Ds2n+t6tFXZkpQvIhlkNsIApKtlEICEBAFJAQBAEICABQy0DLyU288Q/vYv1hVehFd2pTfR+h1+M2YTwv8VhXE8pbNHFI9Q5BbLPWR1PSqZAhBRSQEICAqgSCguFJVs9RRlzgxrS5ziAGtBJJOoADWUtcOSirt2SOpZm+T5sejPWND5MC2nwLI9xfse7wHHWtylQtnI8xtDbDnenQdlxfF9nJefZodAWycAIAgPmuQ3JPElctH0OSsUUlS5D5w5hUehmloSwcsJq2PYchFiKrZdJx3DAdiyxVkbNONolhSXCkqyiEBAEAQgKQEICAIAhAChl4Elm629TCPvg/lBd8FWWhixjtQn2HTsrT9HTSv3RSHt0TbxWGPI85SjvVIrqjj7Vss9PDUqqmUIQFJAQgIEghYIVuXKanfI9scbS97iGtYNZP9bdmtSlfJFZzjCLlJ2S1Z2bMrM5lE0SSWfUEYv2MB1sj4b3azwGC3qVJQzep4/aO0pYl7scoLhz6v24G1LMcsIAgCA+a3jHvXLR9DkUUlUXIT1hzCo9DNLQkWuWIwNCaWzSf6uiV2IxuyLWU2ApDKIVCAIQEAQBCApAQgIAhBUKGZIaE3mdHeqafVbI7w0f8AcqT0NTaMrYd9Wl9/sbXn7V6FLoDXI9rewdc/pA7VSkryOXgIb1W/Jfsc4Czs7kNSqqZggCEBAFJDYAS9gouR6awkhrQXOJADQCSScAABiTwRZiaUNX2nYvJ/ml9EZ00zR9IeMRr6Jh9AHfvI5bLneo0t1Xep4/am0PxEtyD+Reb5+xuCznICAIAgCA+ca9tpJBukkHc4hcviz6Cs4RfRehYUg9AqhnM1rljMLRZqpL2HarRReC4mOrFwVJBRCAgCAIQEAQBCApICAID3oG2lY2vbSsbX3X3qpkVtDY8wWXqH/wAIjvez5KlTQ521H/SS6/Zl7yi1N5o4vVjLu15t7mDvSksrmLZ0Pkcub9P9mprKdFFVUyp3CFgpKthCt7gBQ2ZIw5mdknJc1VJ0VPGXuwudTWg7Xu1NHvthdWhBydkYsRi6eHhvTdl69iOu5oZlxUX1jiJZyMZSMGX1iMbPa1ngMFvU6KhnxPHY/adTE/Kso8ufb7aeptKzHMCAIAgCAID55y/Ho1VQ3dUVA/1HWXMl9T7T39B72Hg/8Y+iMBCxVVMy0LjZbKrQaPBKkkogCEFFICEBAEAQgIAhAQFVIsA3YNeoDioLqyN3yxE1lE6O2DWxge1pNx5kk96qcjDylLEKXO/oY/k6j+slduaxt+ZcT7gqVNC+1ZZQXb9iOz6P/mP9iK3LR+ZKvT+kvgPyV2sgFc3LBAEJu2LKLl1BlyCFz3BjGue86mNBc48gMUSbJlOFNbzdupvmbvk1kktJWO6JuB6BhBkPBztTey55LZp4Z6yODjNuxXy0Vd83p3Lj3+Z0vJuToqdgigjbGwei0azvJ1k8TituMVFWR5urWnWlv1HdmUpMQQBAEAQBAEBwnPyDQyhUi2t7XD8bGOPiSudWVps9zsyW/g4djXg2iAVTYKhVZljoFBYIAgCEFEAUgIQEAQFUIsEJsEJsFBJL5BobuErh1QbtG87DyCq2auJq2W6tTOznruo2EHEkOPIau849iIw4Ol8zmTuYtKWQB5GMjnP/AA+a33X7VjqPM5+0am9WsuGRi59ZDfIRUxMc+zdGRrQSQ1pJD7DWMSD2cVei75GTA4iMFuTduXsaKHA6isp19NRpDVfsUFiZybmxVz26Olkt67x0bed32uOV1eNKUtEatXaGHpfVNd2fp9zccj+S44Oq5/8AKh9xkcPc0c1nhhv7mcjEbe4UY979l79xvmSMiwUrdGnhbHqu4Yudb1nHF3aVsxhGOiOFXxNWu71JX9O5aEgrGAIAgCAIAgCAIAgOReVql0axkmySFv5o3OB8HMWjiV81z12wqm9h3Hk/VfszR1hR1GrMBQy8CqguEAQBAEICAKRYIMghFwgKISVCgGXTCMYuN+Fjb/tVdzHLfeSM2TLFhZgud51Ds2qFEwrDX+o9ZtZFkr6gR3OjcOll9VnP1jawHwBWenTc3ZEYzFQwlHe46Jc37Lj7s6c6BsT3RNGi1ps0DUGgdUdgWtWjuzaPNU5ua3nqyZyIwaLnele3Zgt3AxW63xNPFt3S4F2qyNTyHSkpoZD6z4mOPeQtxxi9UYoYmtBWjNrsbRdpaCKP7OGOP2GNb7gpSS0Kzqzn9Um+1mSpMYQBAEAQBAEAQBAEAQBAaH5XaHSp4pwMYpNEncyUWP8AM2Na2Jj8qZ3dg1d2tKn/AHLzX7XOTFaiPTzXEBCI6lVUyhAEJCEBAFJFwhFwhAQtYILBBvJGdknI89U4tp4XSkayLBrfae4hoPC91aMJS0RgrYujRV6krfzksybZ5Pq8/sWjnKz4Eq/wJ8jTe2cIv1PwZMZK8l0riDUzsY3ayK7nH8TgA3uKyRwz/UzUr7fppf0otvrkvBe6OjZIyVFSxiKCMMaMTtLj6zicXHiVtRioqyPOV8RUrz36ju/5oQtV1p3n71u7D4LkV3vVX2m9RVqaMyhBbI0NJsbgjfYErJQvGoknrqUrWlB34E2uqc4IAgCAIAgCAIAgCAIAgCAICOziyf8ASKaaDa+NwbweMWHscAexVnHei0bGErfBrxqcn5cfI+ewcFzEe/msgpMRVQZUFBYIApIbCFLnpjCdQUN2I01BbjYY8sUuS3GK3pZLqX46Nx19X39yHHxO38LSyh876aeL+1yzUNDTog3trPFWSNnB4urXpKpNJX0S5df4sitJSvleI4mOkedTGgk8+A4nAKyV8kZqlRQjvTdl1OiZt+TLVJXO4/RmHwe8e5veVswocZHCxW2P00F3v7L38Do1JSsiYI4mNjYMAxoAA7AthJLQ4U5ynLek7svKSoQBAatlAGOZ99p0h24++64+Ii41H4nToSvBGbkp+lI3k4+Fvir4V3qIriFamycXVOcEAQBAEAQBAEAQBAEAQBAEAQHzdUvDnOcNRc4jkSSFy+J9Es4wSfQtoVAUMvB8CqgvcpdTYo5AKSNTKbTaIvJhfUwecfkqOV9Cu+uHe+CL7Kcu19RvqD4lEjzu0P8AyKlh1agt+XN6e78l1MuOENwAsh4/E7Rr4qV602+nBdi0PTmG+iASSbaIFyTutv4IVo/O7E9m/wCTaaW0lW7oGnHom2MpvvOLWeJ5LchQfE9rX2rSox+HQV7ZX4Zeb8jpWR8jQUrOjp4mxjC5GLnHe5xxcea2YxUdDhVsRUrS3qjv/OBnqxhCAIAgCAx62jbKLOGOx20LHUpRqKzMlOpKDuiEyWejl0XbCW9+o+5c2j/TrWfYb1X56V12mxrrHNCAIAgCAIAgCAIAgCAIAgCAt1L7McdzXHuCh6FoK8kjhmclI2OGlDQB9WQSABc6LDc9pPeuVE9vQqOc6l+fuQKsbIQBCbl2mp3SHRaLnwHElQ3YhtRV2Zj3MhwbZ8m13ot5cf64KtnIpnJXeS9SxST3eS43J9I79ys42RyNt0qlXD/09E7tLivvYkmlEj5tj5TjNO2Vi+2YNFwMd52KDHQU6mi7zacxs3HySNqpWlsbSHMB1vcPNI+6Nd9ptxWxQpNveeh26FHdR0lbxtBAEAQBAEAQBARjsmEzGQuGiSDojWbAa92pacsNvVd9vI2ViN2nurUk1uGsEAQBAEAQBAEAQBAEAQBAEBbnZpNc3eCO8WRlouzTOOZehMtFDKBixrC4bgW6L+5wHcVyUeyw7Ua8oc728cjUVY3mrBCUmzPpcmEjpJD0cfrHWeDRt/rWquRjlUSe7HNiqygLdHCNBm/0ncSf6+CKPMhRs96eb8kecl5HnqTangfLs0gLMHN5s0d6yxg3ojFXxNOlnUkl6+GpvORPJcTZ1XNYfuYsT2yOHgB2rPHD/wBxxq+2ksqMe9+379xt7szKPRDOgsGiwIfJpdp0ru7VkdCnyOBVfxJOctX3eheos1KSI6TYGk73lz7cg4kBTGjBcCihFE0spYIAgCAIAgCAIAgCAIAgCAIAgCAIAgCAIAgCAIAgCA5llsHJ872ytcaWV7pI5gLhjpCXPicPaLiOB24251am4y6M9PhWsXSTi/nirNc7aNd2v+rwVUzJ562kBwb0g/lGpYjfg8Xpbxsesl0RmNqChdJ/iJLiNvEOcfAG/BWjTlPQrXqqkv8A2Klui18F/o2iDybdJZ9ZVyOftbEGtY3g0uab87BbUcKlqzkz23u/LQgkuuvk/cncm5jUMOIpxI7DrSkyYjbZ3VHYFmVKC4HPq7SxNTWVuzL0zNia0AWAAA1Aagshot3KoAgCAIAgCAIAgCAIAgCAIAgCAIAgCAIAgCAIAgCAIAgCAICOzg/s0vsFVn9LNjC/nR7Tiubv9pb7RXPh9R7PGfks7vB5rfZHuXRR4WWrLikgIAgCAIAgCAIAgCAIAgCAIAgCAIAgCAIAgCAIAgCAIAgCAIAgP//Z"/>
          <p:cNvSpPr>
            <a:spLocks noChangeAspect="1" noChangeArrowheads="1"/>
          </p:cNvSpPr>
          <p:nvPr/>
        </p:nvSpPr>
        <p:spPr bwMode="auto">
          <a:xfrm>
            <a:off x="231775"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419" name="AutoShape 12" descr="data:image/jpeg;base64,/9j/4AAQSkZJRgABAQAAAQABAAD/2wCEAAkGBxQSEhUQERAUEhQXFBAUGA8VFRQXFRUVFBcWFxUWFhcYHCghGBolGxUVITEhJSktLjAuFx8zODMsNygwLisBCgoKDg0OGxAQGiwkHyQsLCwsLCwsLCwsLCwsLCwsLCwsLCwsLC0sLCwsLCwsLCwsLCwsLCwsLCwsLCwsLCwuLP/AABEIALkBEAMBEQACEQEDEQH/xAAcAAEAAQUBAQAAAAAAAAAAAAAABQEDBAYHAgj/xABGEAABAwIBCAUIBwUIAwAAAAABAAIDBBEhBQYSMUFRYXETIoGRoQcyQlJyscHRFCMzYoKSskNTc6LwNGNkg6PC0uEkROL/xAAbAQEAAgMBAQAAAAAAAAAAAAAAAQIDBAUGB//EADgRAAIBAgMFBgQFBAIDAAAAAAABAgMRBCExBRJBUWFxgZGhsdETIjLBFDNC4fAjUmLxFUMGJKL/2gAMAwEAAhEDEQA/AO4oAgCAIAgCAIAgPL3gYkgDeTZCUm9DFdlSAYGoiHAyM+arvR5mRUKr0i/Bl6GqY/zJGu9lwPuUpplZU5R1TReUlAgCAIAgCA45lHL088sunM8tEkjGxtOiwNabDqt8422m69Jh8NSjBPdzPHbRxtd1HFSaXTI1SvqHxPcYpHxm4OkxzmnEX1grPKEXk0MJUnZO+Z0jyS5zVFUZoaiTpRG2JzZCOv1i4EOcPOHVGJF9eJXFx9CFO0oq1z1GGnKUczoy5xsmFX5Wgg+2nji4Pe1pPIE3KrKcY6sz0cLWrflwb7E2R8eeNE46LappPAPt32ssfx6fM2ZbKxcVeVN+XuS1LWRyi8cjXj7pBtztqWSM4y0Zp1KU6btNNdpfVjGEAQBAEAQBAEAQBAEAQBAEAQEHlvOylpSWyS6Un7mPrv5EDzfxELHOrCOrN3DbOxGIzhHLm8l+/dc1Gv8AKNM/CngZEPXlJe78jSAPzFas8Y/0o7FLYlOP5sm+iyXi/ZGv1uck8n2tdL7MbujHK0QB7ysDrVJcTfp4GjD6Ka78/Ui31UBN3MMh9ZwLz3vN1jak9TaVOqlaLt2ZehcjyjTj9hb/AC4/mp3WVdGs/wBXmy82ppHedGwcTHY97QosyrhiFo34ktQz2/s9ZMz7rJnOb2seSPBXVSceJqVIJ/m04vtjbzVmTVNnFXR63w1I3SMMT/zM6v8AKs0cTNa5mlPA4Seicex3Xg8/MlqXPyMYVVPNT7326WL88ePe0LPHExeuRqT2RP8A6pKXTR+D9zY8n5ShnbpQTMlG9jgbc7au1Z4yUtGc2rQqUnapFp9UZasYjxNIGtLjqAJPIC5UpXdiG7K58/UkxILjrc5zjzOtesSsrHhsR807kblR1yTx9wsjNjDKyRvHkP8Atqr+HB+qRcjaeke/7HpsH9J0rOisMNJNI02cI3Bp++/qs/mc1cWrLdg2dfAUVVxMIPS+fYs35GgU2T4GADomOdbGRzWuc47SSRcknFcrI9JOvWk/qaXJOyRrL4g2ola0WaHYAagCL2HDFQzpSm5UYN62N4zGdaccWPHuPwWfC/mHA2mr0e9HQV0zzoQBAEAQBAEAQBAEAQBAEBGZdy7DRs6Sd9r+awYvedzW7eeobSFSc1BXZs4bCVcTLdprtfBdpyrOPPyoqbsjJp4vUYeu4ffeMextu1ac68paZI9Vg9kUKGcvml107l7+RqsbralgaudRq5UvLsLk32D5JZIWSzJGizeqJfMhdzOHhr8FKz0NepjKNP6pEiczJm26R7WE8HH32RprU11tKnL6Fc9tzP8A8R/p/wD0ouR/yH+Pn+wOZx2VA7Yz/wAkH/Ir+3z/AGIvKOQJoRpFoc0emw3txI1jnayGzSxVOpknZ8mWKbK0zPNkJG53WHjq7EsXnh6ctUTNHnTslj/Ez/ifmosak8D/AGvxJCAU07tONwZJsfG4xSjusT4orowS+NTW7JXXJ5omqXK9dT+bI2sYP2c1mS23NlbgTxcFnjiJrXM0qmFwlbVOD5rNeD+zKZx59skpJYBFLDUPb0fRSNw0XYPc14wItcDUbkYLpYKvSlVjvu3acfaOycTChKVFfEX+Ovhr4XOctdoiy9WndXR89nCSk1JWZH1bsO9DZpLM33yHH66q/hwfqkXJ2npHv+x6LB/Sbj5SqnRpo2fvKmBp5MvJ72DvXnsW7U7Hpth096vKXKL88vuab9L4rmXO58Ihi68zzvcPAAK3A2pq1OK6fc3DM91qiPm4d7SFmw/5iOLtBXoy/nE6QuqeZCAIAgCAIAgCAIAgCAIDW88c7GULLAB87h1ItgHrv3N8Ts2kYqtVQXU6Oz9nTxUr6RWr+y6+nrxfKWUJJ5HTTPL3u1uOwbGtHotG4LRbcndnsKdOFGCp01ZL+eJjhVMyViTyTkd0xubtZv2u4NHxUXMFfERp9pveR8hxRDzRfvJ5u1nlqV4w5nCxGLqVOJPiobG3GzRuHwCy7yijQ3JTfMh66tMrr6gMAPnxWCc95m9SpKmrFkOVS57DkIPYcpINHzsyYIpA9gsx9+qNTXDWBuBvfvQ7GCrOcd2Wq9CCQ3QgJGiy3PFqkLh6r+sPmOwoa9TDUp6rwJWTOSKVmhUU5cN7SDY723sWntQ11g5wlenIwc2coCGcA/Zv6hvbC56ruw6+ZSUpbtruxOOwkKsHPdW+uNs3bhflyOlw07bYtGPALBvy5nnt1cjOp6RsZ0o7McQAXNAFwNQNtYWxvTtlN+Jhe7xiiNzooXVbY2Ok0TG8vDg29zYjEXG8qlWtOS3ZG7gKscNKUoxvvKxo+UIo4jb6ZE4+q1rz3lgcB2rEot8Du0qsqmfw2vD72IeKra1xJu65JuB87LJus2KkXLQn8i5yxRSMe4PAa5pNmg4Xx27len8skznYjBVKkJRVs0bu3ykUO18g5xPPuBW/+IgcN7ExfJeKL8flBoD/AOwRzhn9+gp/EU+fqUexsYv0f/UfczIs8KF2qshHtO0P1WVviw5mGWzcWv8Arfcr+hJU2UoZPs545PYe13uKupJ6M1p0KkPri12poylJiCAIAgCAIAgIfOrLzKKAzO6zj1Y4/XedQ5DWTuCx1JqEbm5gcJLFVVBacXyX80OFV9a+aR00ri97zdzvgBsAGAGwBc9tt3Z7WMIUoKnBWSMcKGXijOyVRdK+x80YuPDYO35qrditer8ON+JvtEwMGoDDsA3BTHI4VWTky6/KFsGjtPyU7/IqqHMxnzFxu43VG2zKoqKsioKA9goQew5SQXA5CCDzzF4GndI3xa4KTcwDtV7jSkOuEBS6tYxb7AKixaMrlSFBc6jm3VGaBkl8baLj95uB77X7VglkzzGKpfDrSitOHYycidZIuxrSVznmeuXXPkdTscRG3B9vTf6QP3RqtvB4LJCPFne2fhYxgqklm9OiISgoA8aTjYbANZ+SlysbdSq45Ik2ZKhPrfmUbzNd16heZkaDc78xTeKPE1f4i+3IdP6rvzlTvFHiq3PyLgzcpz645O+YU3I/GVly8Dyc0oT5ssg56B9wCm5P4+pxivMxZ8yj6MzHcHMI8QShljtJcYtd/wDottoMoU+MUkoA/dSuLfyXF+5WU5LRh1MJW+tLvX3/AHMuj8oFdCdGVzZd7Zo9F1twLdE9pBWWOImuphqbHwlVXgrdjuvO/wBja8keU2B9m1Eb4D6w+sj7wNIfl7VmjiYvXI5VfYVaGdJqXk/bzN0o6yOZokikbIw6nscHDvC2E080cWpTnTluzTT6l9SUCAIDhefGX/plS5zTeKO8cQ2FoPWf+Ii/INXPqz35dD2+z8L+FoJP6nm/bu9bmvLGbZUKDLFZG2ZDp+jYL6z1j26h2BY9WczEz3pMkpJr4I2a0Y2zKBygtY9gqSp7DkIsewUIPYKkg9hyFSBzyl+qY3e+/Y1p/wCQUo3sBH52+hqKk6gKlES0PKsYQhB6CqZ4u6Ny8n9QbSxXtYteMd/Vd+lvesVRHH2rDOM+43N0mi0uJvYF3cLrEcuKu7HHHyFxLna3EuJ4k3PiVsnrEklZcDKhq7ADkqOJjlTuZcVbxVbGJ0jLjq+KgxOmZMdWpuY3TMmOqS5jdMyY6pTcxuBkx1StcxuBksqlNyjgepmxyDRkY143OAPvU3Ii5Qd4uxB1+aUT8YXGM+qeszxxHf2IblPHzjlNX9SAaaqgl0mOdC4+m03Y+2w7HciFaMnF3RutUMXC0kmuuq+67joWa/lFjltFVhsMmAEo+yceN/szzw47Ft08QnlI89jdizp/PQ+ZcuK9/Xob4Ctk4RrPlEyt9Hon6Js+X6lp2jTB0iNxDA7HfZYa892B09k4f42JV9I5vu087HEFoo9hJ3YQhK7Mmgh05Gt2XueQxKo3kWqS3Ytm1NeqHLaLgKA9goVPYKEWPYchB7DlJB7BQrY9gqSDTs5qwSS6INwwaN/vHzvgOxWR1sJT3IXfEiENooVKKTfAKxjKICrVDLwJ/MqW1UATYOZI3us7/asc9DU2lG9C/Jp/b7m+5St0Exbr6KXn5hWFanEo2+JHtXqckC2D1QQFQUBcbMQo3SHFMvMrLKu6UdNGQzKA3+9RusxuiX2ZUbvPcU3WY3QZfbllm89xTdZR4aRdbl2Pee4qbMq8LMvszii3u/KVNmUeEmX485YfWI/C75KcyjwVTl5l92WKaZpje9padbXXb3E2seKFFh61N70U79DUcr0PQyaAdpNIDmu3tN9fHAqTqUKvxI348Tbsws45aYRMmdpUsknQtubuif6JH92TcW2Wvht2KNVxe69Dk7UwNOvvSpq00rvqvfj19PXler9KoigBwjjLzu0pDYdoDP5lbEu8kimwqW7RnU5u3h/vyNBWA7ACqy8NSUyK22m/cLDtxPwVJsxYh3tEl6d2F1Q1ZIyA5Clj2HIVPQKkg9goQew5Cp6MgAuSABtOAUi18kQeVcv4FkJ4GTd7PzVkjdo4TPen4e5rik3wpIbsUUmJhAFJAChl4aklm8+1TCfvgfmBb8VSWhixivQmun7nUaiLSheAP2bgTzaQsCT1PNwaUkccYcAtlnrFoVUEhAEAQBAEAQBSRdBQSEAQFWtvgBidnFB2k45hmdT0EOJ02gkeufOPJoLye3ckE5OxpJqnGeIny8uHjkhn5U9JX1BvgHhg4dGxrT4grNVd5sx7PhuYOmul/FtkCqG0VCqzLDQmKKM9DhrJv4/ILFLU1qjXxMyQjwACqYHmXQ5Ctj2HKStjHkypE3AvueAJ8RgpszIqE3wMd+X2jzWOPOw+atul1hJcWYs2XpD5oa3xPjh4Kd0yxwkFrmR09Q9+L3l3M4DkNQU2NiMIx+lFpCwUkN2KKTG3cIQEAQgBGWhqZeTHWmiP97F+sKr0FdXpSXR+h16lPVcOBWFPU8m+DOKx6gs7PXxZ6QkIRcILhBcopIuwhW7CEFFJFrnpVMyVgoJCAzMlUMs8gjp43PefV9EH0idTRxKlRcnZGKvVp0ob1R2Xr7nXcyczm0Q6SQiSocLF481g2sZfxO3hqW/So7mb1PI7S2nLFPdjlBcOfV+3A5Flx+lU1Dt9RUHvkctOX1PtPU0lajTX+MfRGEoLlVUzR0J+AWaBuAHgsDNKWbbLwchSxcDkIsQ+U68uJY09XUT63/SyRRtUaVvmepHKxsBAFIuEK7wUlW2UQgIAhAQBAAjLQ1MnJ/2sX8WL9YVXoKv5cux+h2CkGB5H4LAuPYeSfA4sxbLPWwKqpcopICEBAEICkgIErlVBkSsFACA27NPMWWrtLLeGDXpW+skH3AdQ+8ewHWs9Oi5ZvQ5WO2tTw/yQ+aXku32XfY6zknJUNMzooIxG3bbW473OOLjxK3YxUVZHk6+IqV5b9R3f805GarGE+ca915ZDvkkPe4rmcWfQI5Qiui9CwhJ7YLkDiFRmZ5InA5YTTsew5CtjHyhUaLbDW7Ds2n+t6tFXZkpQvIhlkNsIApKtlEICEBAFJAQBAEICABQy0DLyU288Q/vYv1hVehFd2pTfR+h1+M2YTwv8VhXE8pbNHFI9Q5BbLPWR1PSqZAhBRSQEICAqgSCguFJVs9RRlzgxrS5ziAGtBJJOoADWUtcOSirt2SOpZm+T5sejPWND5MC2nwLI9xfse7wHHWtylQtnI8xtDbDnenQdlxfF9nJefZodAWycAIAgPmuQ3JPElctH0OSsUUlS5D5w5hUehmloSwcsJq2PYchFiKrZdJx3DAdiyxVkbNONolhSXCkqyiEBAEAQgKQEICAIAhAChl4Elm629TCPvg/lBd8FWWhixjtQn2HTsrT9HTSv3RSHt0TbxWGPI85SjvVIrqjj7Vss9PDUqqmUIQFJAQgIEghYIVuXKanfI9scbS97iGtYNZP9bdmtSlfJFZzjCLlJ2S1Z2bMrM5lE0SSWfUEYv2MB1sj4b3azwGC3qVJQzep4/aO0pYl7scoLhz6v24G1LMcsIAgCA+a3jHvXLR9DkUUlUXIT1hzCo9DNLQkWuWIwNCaWzSf6uiV2IxuyLWU2ApDKIVCAIQEAQBCApAQgIAhBUKGZIaE3mdHeqafVbI7w0f8AcqT0NTaMrYd9Wl9/sbXn7V6FLoDXI9rewdc/pA7VSkryOXgIb1W/Jfsc4Czs7kNSqqZggCEBAFJDYAS9gouR6awkhrQXOJADQCSScAABiTwRZiaUNX2nYvJ/ml9EZ00zR9IeMRr6Jh9AHfvI5bLneo0t1Xep4/am0PxEtyD+Reb5+xuCznICAIAgCA+ca9tpJBukkHc4hcviz6Cs4RfRehYUg9AqhnM1rljMLRZqpL2HarRReC4mOrFwVJBRCAgCAIQEAQBCApICAID3oG2lY2vbSsbX3X3qpkVtDY8wWXqH/wAIjvez5KlTQ521H/SS6/Zl7yi1N5o4vVjLu15t7mDvSksrmLZ0Pkcub9P9mprKdFFVUyp3CFgpKthCt7gBQ2ZIw5mdknJc1VJ0VPGXuwudTWg7Xu1NHvthdWhBydkYsRi6eHhvTdl69iOu5oZlxUX1jiJZyMZSMGX1iMbPa1ngMFvU6KhnxPHY/adTE/Kso8ufb7aeptKzHMCAIAgCAID55y/Ho1VQ3dUVA/1HWXMl9T7T39B72Hg/8Y+iMBCxVVMy0LjZbKrQaPBKkkogCEFFICEBAEAQgIAhAQFVIsA3YNeoDioLqyN3yxE1lE6O2DWxge1pNx5kk96qcjDylLEKXO/oY/k6j+slduaxt+ZcT7gqVNC+1ZZQXb9iOz6P/mP9iK3LR+ZKvT+kvgPyV2sgFc3LBAEJu2LKLl1BlyCFz3BjGue86mNBc48gMUSbJlOFNbzdupvmbvk1kktJWO6JuB6BhBkPBztTey55LZp4Z6yODjNuxXy0Vd83p3Lj3+Z0vJuToqdgigjbGwei0azvJ1k8TituMVFWR5urWnWlv1HdmUpMQQBAEAQBAEBwnPyDQyhUi2t7XD8bGOPiSudWVps9zsyW/g4djXg2iAVTYKhVZljoFBYIAgCEFEAUgIQEAQFUIsEJsEJsFBJL5BobuErh1QbtG87DyCq2auJq2W6tTOznruo2EHEkOPIau849iIw4Ol8zmTuYtKWQB5GMjnP/AA+a33X7VjqPM5+0am9WsuGRi59ZDfIRUxMc+zdGRrQSQ1pJD7DWMSD2cVei75GTA4iMFuTduXsaKHA6isp19NRpDVfsUFiZybmxVz26Olkt67x0bed32uOV1eNKUtEatXaGHpfVNd2fp9zccj+S44Oq5/8AKh9xkcPc0c1nhhv7mcjEbe4UY979l79xvmSMiwUrdGnhbHqu4Yudb1nHF3aVsxhGOiOFXxNWu71JX9O5aEgrGAIAgCAIAgCAIAgOReVql0axkmySFv5o3OB8HMWjiV81z12wqm9h3Hk/VfszR1hR1GrMBQy8CqguEAQBAEICAKRYIMghFwgKISVCgGXTCMYuN+Fjb/tVdzHLfeSM2TLFhZgud51Ds2qFEwrDX+o9ZtZFkr6gR3OjcOll9VnP1jawHwBWenTc3ZEYzFQwlHe46Jc37Lj7s6c6BsT3RNGi1ps0DUGgdUdgWtWjuzaPNU5ua3nqyZyIwaLnele3Zgt3AxW63xNPFt3S4F2qyNTyHSkpoZD6z4mOPeQtxxi9UYoYmtBWjNrsbRdpaCKP7OGOP2GNb7gpSS0Kzqzn9Um+1mSpMYQBAEAQBAEAQBAEAQBAaH5XaHSp4pwMYpNEncyUWP8AM2Na2Jj8qZ3dg1d2tKn/AHLzX7XOTFaiPTzXEBCI6lVUyhAEJCEBAFJFwhFwhAQtYILBBvJGdknI89U4tp4XSkayLBrfae4hoPC91aMJS0RgrYujRV6krfzksybZ5Pq8/sWjnKz4Eq/wJ8jTe2cIv1PwZMZK8l0riDUzsY3ayK7nH8TgA3uKyRwz/UzUr7fppf0otvrkvBe6OjZIyVFSxiKCMMaMTtLj6zicXHiVtRioqyPOV8RUrz36ju/5oQtV1p3n71u7D4LkV3vVX2m9RVqaMyhBbI0NJsbgjfYErJQvGoknrqUrWlB34E2uqc4IAgCAIAgCAIAgCAIAgCAICOziyf8ASKaaDa+NwbweMWHscAexVnHei0bGErfBrxqcn5cfI+ewcFzEe/msgpMRVQZUFBYIApIbCFLnpjCdQUN2I01BbjYY8sUuS3GK3pZLqX46Nx19X39yHHxO38LSyh876aeL+1yzUNDTog3trPFWSNnB4urXpKpNJX0S5df4sitJSvleI4mOkedTGgk8+A4nAKyV8kZqlRQjvTdl1OiZt+TLVJXO4/RmHwe8e5veVswocZHCxW2P00F3v7L38Do1JSsiYI4mNjYMAxoAA7AthJLQ4U5ynLek7svKSoQBAatlAGOZ99p0h24++64+Ii41H4nToSvBGbkp+lI3k4+Fvir4V3qIriFamycXVOcEAQBAEAQBAEAQBAEAQBAEAQHzdUvDnOcNRc4jkSSFy+J9Es4wSfQtoVAUMvB8CqgvcpdTYo5AKSNTKbTaIvJhfUwecfkqOV9Cu+uHe+CL7Kcu19RvqD4lEjzu0P8AyKlh1agt+XN6e78l1MuOENwAsh4/E7Rr4qV602+nBdi0PTmG+iASSbaIFyTutv4IVo/O7E9m/wCTaaW0lW7oGnHom2MpvvOLWeJ5LchQfE9rX2rSox+HQV7ZX4Zeb8jpWR8jQUrOjp4mxjC5GLnHe5xxcea2YxUdDhVsRUrS3qjv/OBnqxhCAIAgCAx62jbKLOGOx20LHUpRqKzMlOpKDuiEyWejl0XbCW9+o+5c2j/TrWfYb1X56V12mxrrHNCAIAgCAIAgCAIAgCAIAgCAt1L7McdzXHuCh6FoK8kjhmclI2OGlDQB9WQSABc6LDc9pPeuVE9vQqOc6l+fuQKsbIQBCbl2mp3SHRaLnwHElQ3YhtRV2Zj3MhwbZ8m13ot5cf64KtnIpnJXeS9SxST3eS43J9I79ys42RyNt0qlXD/09E7tLivvYkmlEj5tj5TjNO2Vi+2YNFwMd52KDHQU6mi7zacxs3HySNqpWlsbSHMB1vcPNI+6Nd9ptxWxQpNveeh26FHdR0lbxtBAEAQBAEAQBARjsmEzGQuGiSDojWbAa92pacsNvVd9vI2ViN2nurUk1uGsEAQBAEAQBAEAQBAEAQBAEBbnZpNc3eCO8WRlouzTOOZehMtFDKBixrC4bgW6L+5wHcVyUeyw7Ua8oc728cjUVY3mrBCUmzPpcmEjpJD0cfrHWeDRt/rWquRjlUSe7HNiqygLdHCNBm/0ncSf6+CKPMhRs96eb8kecl5HnqTangfLs0gLMHN5s0d6yxg3ojFXxNOlnUkl6+GpvORPJcTZ1XNYfuYsT2yOHgB2rPHD/wBxxq+2ksqMe9+379xt7szKPRDOgsGiwIfJpdp0ru7VkdCnyOBVfxJOctX3eheos1KSI6TYGk73lz7cg4kBTGjBcCihFE0spYIAgCAIAgCAIAgCAIAgCAIAgCAIAgCAIAgCAIAgCA5llsHJ872ytcaWV7pI5gLhjpCXPicPaLiOB24251am4y6M9PhWsXSTi/nirNc7aNd2v+rwVUzJ562kBwb0g/lGpYjfg8Xpbxsesl0RmNqChdJ/iJLiNvEOcfAG/BWjTlPQrXqqkv8A2Klui18F/o2iDybdJZ9ZVyOftbEGtY3g0uab87BbUcKlqzkz23u/LQgkuuvk/cncm5jUMOIpxI7DrSkyYjbZ3VHYFmVKC4HPq7SxNTWVuzL0zNia0AWAAA1Aagshot3KoAgCAIAgCAIAgCAIAgCAIAgCAIAgCAIAgCAIAgCAIAgCAICOzg/s0vsFVn9LNjC/nR7Tiubv9pb7RXPh9R7PGfks7vB5rfZHuXRR4WWrLikgIAgCAIAgCAIAgCAIAgCAIAgCAIAgCAIAgCAIAgCAIAgCAIAgP//Z"/>
          <p:cNvSpPr>
            <a:spLocks noChangeAspect="1" noChangeArrowheads="1"/>
          </p:cNvSpPr>
          <p:nvPr/>
        </p:nvSpPr>
        <p:spPr bwMode="auto">
          <a:xfrm>
            <a:off x="231775"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420" name="AutoShape 16" descr="data:image/jpeg;base64,/9j/4AAQSkZJRgABAQAAAQABAAD/2wCEAAkGBxQSEhUQERAUEhQXFBAUGA8VFRQXFRUVFBcWFxUWFhcYHCghGBolGxUVITEhJSktLjAuFx8zODMsNygwLisBCgoKDg0OGxAQGiwkHyQsLCwsLCwsLCwsLCwsLCwsLCwsLCwsLC0sLCwsLCwsLCwsLCwsLCwsLCwsLCwsLCwuLP/AABEIALkBEAMBEQACEQEDEQH/xAAcAAEAAQUBAQAAAAAAAAAAAAAABQEDBAYHAgj/xABGEAABAwIBCAUIBwUIAwAAAAABAAIDBBEhBQYSMUFRYXETIoGRoQcyQlJyscHRFCMzYoKSskNTc6LwNGNkg6PC0uEkROL/xAAbAQEAAgMBAQAAAAAAAAAAAAAAAQIDBAUGB//EADgRAAIBAgMFBgQFBAIDAAAAAAABAgMRBCExBRJBUWFxgZGhsdETIjLBFDNC4fAjUmLxFUMGJKL/2gAMAwEAAhEDEQA/AO4oAgCAIAgCAIAgPL3gYkgDeTZCUm9DFdlSAYGoiHAyM+arvR5mRUKr0i/Bl6GqY/zJGu9lwPuUpplZU5R1TReUlAgCAIAgCA45lHL088sunM8tEkjGxtOiwNabDqt8422m69Jh8NSjBPdzPHbRxtd1HFSaXTI1SvqHxPcYpHxm4OkxzmnEX1grPKEXk0MJUnZO+Z0jyS5zVFUZoaiTpRG2JzZCOv1i4EOcPOHVGJF9eJXFx9CFO0oq1z1GGnKUczoy5xsmFX5Wgg+2nji4Pe1pPIE3KrKcY6sz0cLWrflwb7E2R8eeNE46LappPAPt32ssfx6fM2ZbKxcVeVN+XuS1LWRyi8cjXj7pBtztqWSM4y0Zp1KU6btNNdpfVjGEAQBAEAQBAEAQBAEAQBAEAQEHlvOylpSWyS6Un7mPrv5EDzfxELHOrCOrN3DbOxGIzhHLm8l+/dc1Gv8AKNM/CngZEPXlJe78jSAPzFas8Y/0o7FLYlOP5sm+iyXi/ZGv1uck8n2tdL7MbujHK0QB7ysDrVJcTfp4GjD6Ka78/Ui31UBN3MMh9ZwLz3vN1jak9TaVOqlaLt2ZehcjyjTj9hb/AC4/mp3WVdGs/wBXmy82ppHedGwcTHY97QosyrhiFo34ktQz2/s9ZMz7rJnOb2seSPBXVSceJqVIJ/m04vtjbzVmTVNnFXR63w1I3SMMT/zM6v8AKs0cTNa5mlPA4Seicex3Xg8/MlqXPyMYVVPNT7326WL88ePe0LPHExeuRqT2RP8A6pKXTR+D9zY8n5ShnbpQTMlG9jgbc7au1Z4yUtGc2rQqUnapFp9UZasYjxNIGtLjqAJPIC5UpXdiG7K58/UkxILjrc5zjzOtesSsrHhsR807kblR1yTx9wsjNjDKyRvHkP8Atqr+HB+qRcjaeke/7HpsH9J0rOisMNJNI02cI3Bp++/qs/mc1cWrLdg2dfAUVVxMIPS+fYs35GgU2T4GADomOdbGRzWuc47SSRcknFcrI9JOvWk/qaXJOyRrL4g2ola0WaHYAagCL2HDFQzpSm5UYN62N4zGdaccWPHuPwWfC/mHA2mr0e9HQV0zzoQBAEAQBAEAQBAEAQBAEBGZdy7DRs6Sd9r+awYvedzW7eeobSFSc1BXZs4bCVcTLdprtfBdpyrOPPyoqbsjJp4vUYeu4ffeMextu1ac68paZI9Vg9kUKGcvml107l7+RqsbralgaudRq5UvLsLk32D5JZIWSzJGizeqJfMhdzOHhr8FKz0NepjKNP6pEiczJm26R7WE8HH32RprU11tKnL6Fc9tzP8A8R/p/wD0ouR/yH+Pn+wOZx2VA7Yz/wAkH/Ir+3z/AGIvKOQJoRpFoc0emw3txI1jnayGzSxVOpknZ8mWKbK0zPNkJG53WHjq7EsXnh6ctUTNHnTslj/Ez/ifmosak8D/AGvxJCAU07tONwZJsfG4xSjusT4orowS+NTW7JXXJ5omqXK9dT+bI2sYP2c1mS23NlbgTxcFnjiJrXM0qmFwlbVOD5rNeD+zKZx59skpJYBFLDUPb0fRSNw0XYPc14wItcDUbkYLpYKvSlVjvu3acfaOycTChKVFfEX+Ovhr4XOctdoiy9WndXR89nCSk1JWZH1bsO9DZpLM33yHH66q/hwfqkXJ2npHv+x6LB/Sbj5SqnRpo2fvKmBp5MvJ72DvXnsW7U7Hpth096vKXKL88vuab9L4rmXO58Ihi68zzvcPAAK3A2pq1OK6fc3DM91qiPm4d7SFmw/5iOLtBXoy/nE6QuqeZCAIAgCAIAgCAIAgCAIDW88c7GULLAB87h1ItgHrv3N8Ts2kYqtVQXU6Oz9nTxUr6RWr+y6+nrxfKWUJJ5HTTPL3u1uOwbGtHotG4LRbcndnsKdOFGCp01ZL+eJjhVMyViTyTkd0xubtZv2u4NHxUXMFfERp9pveR8hxRDzRfvJ5u1nlqV4w5nCxGLqVOJPiobG3GzRuHwCy7yijQ3JTfMh66tMrr6gMAPnxWCc95m9SpKmrFkOVS57DkIPYcpINHzsyYIpA9gsx9+qNTXDWBuBvfvQ7GCrOcd2Wq9CCQ3QgJGiy3PFqkLh6r+sPmOwoa9TDUp6rwJWTOSKVmhUU5cN7SDY723sWntQ11g5wlenIwc2coCGcA/Zv6hvbC56ruw6+ZSUpbtruxOOwkKsHPdW+uNs3bhflyOlw07bYtGPALBvy5nnt1cjOp6RsZ0o7McQAXNAFwNQNtYWxvTtlN+Jhe7xiiNzooXVbY2Ok0TG8vDg29zYjEXG8qlWtOS3ZG7gKscNKUoxvvKxo+UIo4jb6ZE4+q1rz3lgcB2rEot8Du0qsqmfw2vD72IeKra1xJu65JuB87LJus2KkXLQn8i5yxRSMe4PAa5pNmg4Xx27len8skznYjBVKkJRVs0bu3ykUO18g5xPPuBW/+IgcN7ExfJeKL8flBoD/AOwRzhn9+gp/EU+fqUexsYv0f/UfczIs8KF2qshHtO0P1WVviw5mGWzcWv8Arfcr+hJU2UoZPs545PYe13uKupJ6M1p0KkPri12poylJiCAIAgCAIAgIfOrLzKKAzO6zj1Y4/XedQ5DWTuCx1JqEbm5gcJLFVVBacXyX80OFV9a+aR00ri97zdzvgBsAGAGwBc9tt3Z7WMIUoKnBWSMcKGXijOyVRdK+x80YuPDYO35qrditer8ON+JvtEwMGoDDsA3BTHI4VWTky6/KFsGjtPyU7/IqqHMxnzFxu43VG2zKoqKsioKA9goQew5SQXA5CCDzzF4GndI3xa4KTcwDtV7jSkOuEBS6tYxb7AKixaMrlSFBc6jm3VGaBkl8baLj95uB77X7VglkzzGKpfDrSitOHYycidZIuxrSVznmeuXXPkdTscRG3B9vTf6QP3RqtvB4LJCPFne2fhYxgqklm9OiISgoA8aTjYbANZ+SlysbdSq45Ik2ZKhPrfmUbzNd16heZkaDc78xTeKPE1f4i+3IdP6rvzlTvFHiq3PyLgzcpz645O+YU3I/GVly8Dyc0oT5ssg56B9wCm5P4+pxivMxZ8yj6MzHcHMI8QShljtJcYtd/wDottoMoU+MUkoA/dSuLfyXF+5WU5LRh1MJW+tLvX3/AHMuj8oFdCdGVzZd7Zo9F1twLdE9pBWWOImuphqbHwlVXgrdjuvO/wBja8keU2B9m1Eb4D6w+sj7wNIfl7VmjiYvXI5VfYVaGdJqXk/bzN0o6yOZokikbIw6nscHDvC2E080cWpTnTluzTT6l9SUCAIDhefGX/plS5zTeKO8cQ2FoPWf+Ii/INXPqz35dD2+z8L+FoJP6nm/bu9bmvLGbZUKDLFZG2ZDp+jYL6z1j26h2BY9WczEz3pMkpJr4I2a0Y2zKBygtY9gqSp7DkIsewUIPYKkg9hyFSBzyl+qY3e+/Y1p/wCQUo3sBH52+hqKk6gKlES0PKsYQhB6CqZ4u6Ny8n9QbSxXtYteMd/Vd+lvesVRHH2rDOM+43N0mi0uJvYF3cLrEcuKu7HHHyFxLna3EuJ4k3PiVsnrEklZcDKhq7ADkqOJjlTuZcVbxVbGJ0jLjq+KgxOmZMdWpuY3TMmOqS5jdMyY6pTcxuBkx1StcxuBksqlNyjgepmxyDRkY143OAPvU3Ii5Qd4uxB1+aUT8YXGM+qeszxxHf2IblPHzjlNX9SAaaqgl0mOdC4+m03Y+2w7HciFaMnF3RutUMXC0kmuuq+67joWa/lFjltFVhsMmAEo+yceN/szzw47Ft08QnlI89jdizp/PQ+ZcuK9/Xob4Ctk4RrPlEyt9Hon6Js+X6lp2jTB0iNxDA7HfZYa892B09k4f42JV9I5vu087HEFoo9hJ3YQhK7Mmgh05Gt2XueQxKo3kWqS3Ytm1NeqHLaLgKA9goVPYKEWPYchB7DlJB7BQrY9gqSDTs5qwSS6INwwaN/vHzvgOxWR1sJT3IXfEiENooVKKTfAKxjKICrVDLwJ/MqW1UATYOZI3us7/asc9DU2lG9C/Jp/b7m+5St0Exbr6KXn5hWFanEo2+JHtXqckC2D1QQFQUBcbMQo3SHFMvMrLKu6UdNGQzKA3+9RusxuiX2ZUbvPcU3WY3QZfbllm89xTdZR4aRdbl2Pee4qbMq8LMvszii3u/KVNmUeEmX485YfWI/C75KcyjwVTl5l92WKaZpje9padbXXb3E2seKFFh61N70U79DUcr0PQyaAdpNIDmu3tN9fHAqTqUKvxI348Tbsws45aYRMmdpUsknQtubuif6JH92TcW2Wvht2KNVxe69Dk7UwNOvvSpq00rvqvfj19PXler9KoigBwjjLzu0pDYdoDP5lbEu8kimwqW7RnU5u3h/vyNBWA7ACqy8NSUyK22m/cLDtxPwVJsxYh3tEl6d2F1Q1ZIyA5Clj2HIVPQKkg9goQew5Cp6MgAuSABtOAUi18kQeVcv4FkJ4GTd7PzVkjdo4TPen4e5rik3wpIbsUUmJhAFJAChl4aklm8+1TCfvgfmBb8VSWhixivQmun7nUaiLSheAP2bgTzaQsCT1PNwaUkccYcAtlnrFoVUEhAEAQBAEAQBSRdBQSEAQFWtvgBidnFB2k45hmdT0EOJ02gkeufOPJoLye3ckE5OxpJqnGeIny8uHjkhn5U9JX1BvgHhg4dGxrT4grNVd5sx7PhuYOmul/FtkCqG0VCqzLDQmKKM9DhrJv4/ILFLU1qjXxMyQjwACqYHmXQ5Ctj2HKStjHkypE3AvueAJ8RgpszIqE3wMd+X2jzWOPOw+atul1hJcWYs2XpD5oa3xPjh4Kd0yxwkFrmR09Q9+L3l3M4DkNQU2NiMIx+lFpCwUkN2KKTG3cIQEAQgBGWhqZeTHWmiP97F+sKr0FdXpSXR+h16lPVcOBWFPU8m+DOKx6gs7PXxZ6QkIRcILhBcopIuwhW7CEFFJFrnpVMyVgoJCAzMlUMs8gjp43PefV9EH0idTRxKlRcnZGKvVp0ob1R2Xr7nXcyczm0Q6SQiSocLF481g2sZfxO3hqW/So7mb1PI7S2nLFPdjlBcOfV+3A5Flx+lU1Dt9RUHvkctOX1PtPU0lajTX+MfRGEoLlVUzR0J+AWaBuAHgsDNKWbbLwchSxcDkIsQ+U68uJY09XUT63/SyRRtUaVvmepHKxsBAFIuEK7wUlW2UQgIAhAQBAAjLQ1MnJ/2sX8WL9YVXoKv5cux+h2CkGB5H4LAuPYeSfA4sxbLPWwKqpcopICEBAEICkgIErlVBkSsFACA27NPMWWrtLLeGDXpW+skH3AdQ+8ewHWs9Oi5ZvQ5WO2tTw/yQ+aXku32XfY6zknJUNMzooIxG3bbW473OOLjxK3YxUVZHk6+IqV5b9R3f805GarGE+ca915ZDvkkPe4rmcWfQI5Qiui9CwhJ7YLkDiFRmZ5InA5YTTsew5CtjHyhUaLbDW7Ds2n+t6tFXZkpQvIhlkNsIApKtlEICEBAFJAQBAEICABQy0DLyU288Q/vYv1hVehFd2pTfR+h1+M2YTwv8VhXE8pbNHFI9Q5BbLPWR1PSqZAhBRSQEICAqgSCguFJVs9RRlzgxrS5ziAGtBJJOoADWUtcOSirt2SOpZm+T5sejPWND5MC2nwLI9xfse7wHHWtylQtnI8xtDbDnenQdlxfF9nJefZodAWycAIAgPmuQ3JPElctH0OSsUUlS5D5w5hUehmloSwcsJq2PYchFiKrZdJx3DAdiyxVkbNONolhSXCkqyiEBAEAQgKQEICAIAhAChl4Elm629TCPvg/lBd8FWWhixjtQn2HTsrT9HTSv3RSHt0TbxWGPI85SjvVIrqjj7Vss9PDUqqmUIQFJAQgIEghYIVuXKanfI9scbS97iGtYNZP9bdmtSlfJFZzjCLlJ2S1Z2bMrM5lE0SSWfUEYv2MB1sj4b3azwGC3qVJQzep4/aO0pYl7scoLhz6v24G1LMcsIAgCA+a3jHvXLR9DkUUlUXIT1hzCo9DNLQkWuWIwNCaWzSf6uiV2IxuyLWU2ApDKIVCAIQEAQBCApAQgIAhBUKGZIaE3mdHeqafVbI7w0f8AcqT0NTaMrYd9Wl9/sbXn7V6FLoDXI9rewdc/pA7VSkryOXgIb1W/Jfsc4Czs7kNSqqZggCEBAFJDYAS9gouR6awkhrQXOJADQCSScAABiTwRZiaUNX2nYvJ/ml9EZ00zR9IeMRr6Jh9AHfvI5bLneo0t1Xep4/am0PxEtyD+Reb5+xuCznICAIAgCA+ca9tpJBukkHc4hcviz6Cs4RfRehYUg9AqhnM1rljMLRZqpL2HarRReC4mOrFwVJBRCAgCAIQEAQBCApICAID3oG2lY2vbSsbX3X3qpkVtDY8wWXqH/wAIjvez5KlTQ521H/SS6/Zl7yi1N5o4vVjLu15t7mDvSksrmLZ0Pkcub9P9mprKdFFVUyp3CFgpKthCt7gBQ2ZIw5mdknJc1VJ0VPGXuwudTWg7Xu1NHvthdWhBydkYsRi6eHhvTdl69iOu5oZlxUX1jiJZyMZSMGX1iMbPa1ngMFvU6KhnxPHY/adTE/Kso8ufb7aeptKzHMCAIAgCAID55y/Ho1VQ3dUVA/1HWXMl9T7T39B72Hg/8Y+iMBCxVVMy0LjZbKrQaPBKkkogCEFFICEBAEAQgIAhAQFVIsA3YNeoDioLqyN3yxE1lE6O2DWxge1pNx5kk96qcjDylLEKXO/oY/k6j+slduaxt+ZcT7gqVNC+1ZZQXb9iOz6P/mP9iK3LR+ZKvT+kvgPyV2sgFc3LBAEJu2LKLl1BlyCFz3BjGue86mNBc48gMUSbJlOFNbzdupvmbvk1kktJWO6JuB6BhBkPBztTey55LZp4Z6yODjNuxXy0Vd83p3Lj3+Z0vJuToqdgigjbGwei0azvJ1k8TituMVFWR5urWnWlv1HdmUpMQQBAEAQBAEBwnPyDQyhUi2t7XD8bGOPiSudWVps9zsyW/g4djXg2iAVTYKhVZljoFBYIAgCEFEAUgIQEAQFUIsEJsEJsFBJL5BobuErh1QbtG87DyCq2auJq2W6tTOznruo2EHEkOPIau849iIw4Ol8zmTuYtKWQB5GMjnP/AA+a33X7VjqPM5+0am9WsuGRi59ZDfIRUxMc+zdGRrQSQ1pJD7DWMSD2cVei75GTA4iMFuTduXsaKHA6isp19NRpDVfsUFiZybmxVz26Olkt67x0bed32uOV1eNKUtEatXaGHpfVNd2fp9zccj+S44Oq5/8AKh9xkcPc0c1nhhv7mcjEbe4UY979l79xvmSMiwUrdGnhbHqu4Yudb1nHF3aVsxhGOiOFXxNWu71JX9O5aEgrGAIAgCAIAgCAIAgOReVql0axkmySFv5o3OB8HMWjiV81z12wqm9h3Hk/VfszR1hR1GrMBQy8CqguEAQBAEICAKRYIMghFwgKISVCgGXTCMYuN+Fjb/tVdzHLfeSM2TLFhZgud51Ds2qFEwrDX+o9ZtZFkr6gR3OjcOll9VnP1jawHwBWenTc3ZEYzFQwlHe46Jc37Lj7s6c6BsT3RNGi1ps0DUGgdUdgWtWjuzaPNU5ua3nqyZyIwaLnele3Zgt3AxW63xNPFt3S4F2qyNTyHSkpoZD6z4mOPeQtxxi9UYoYmtBWjNrsbRdpaCKP7OGOP2GNb7gpSS0Kzqzn9Um+1mSpMYQBAEAQBAEAQBAEAQBAaH5XaHSp4pwMYpNEncyUWP8AM2Na2Jj8qZ3dg1d2tKn/AHLzX7XOTFaiPTzXEBCI6lVUyhAEJCEBAFJFwhFwhAQtYILBBvJGdknI89U4tp4XSkayLBrfae4hoPC91aMJS0RgrYujRV6krfzksybZ5Pq8/sWjnKz4Eq/wJ8jTe2cIv1PwZMZK8l0riDUzsY3ayK7nH8TgA3uKyRwz/UzUr7fppf0otvrkvBe6OjZIyVFSxiKCMMaMTtLj6zicXHiVtRioqyPOV8RUrz36ju/5oQtV1p3n71u7D4LkV3vVX2m9RVqaMyhBbI0NJsbgjfYErJQvGoknrqUrWlB34E2uqc4IAgCAIAgCAIAgCAIAgCAICOziyf8ASKaaDa+NwbweMWHscAexVnHei0bGErfBrxqcn5cfI+ewcFzEe/msgpMRVQZUFBYIApIbCFLnpjCdQUN2I01BbjYY8sUuS3GK3pZLqX46Nx19X39yHHxO38LSyh876aeL+1yzUNDTog3trPFWSNnB4urXpKpNJX0S5df4sitJSvleI4mOkedTGgk8+A4nAKyV8kZqlRQjvTdl1OiZt+TLVJXO4/RmHwe8e5veVswocZHCxW2P00F3v7L38Do1JSsiYI4mNjYMAxoAA7AthJLQ4U5ynLek7svKSoQBAatlAGOZ99p0h24++64+Ii41H4nToSvBGbkp+lI3k4+Fvir4V3qIriFamycXVOcEAQBAEAQBAEAQBAEAQBAEAQHzdUvDnOcNRc4jkSSFy+J9Es4wSfQtoVAUMvB8CqgvcpdTYo5AKSNTKbTaIvJhfUwecfkqOV9Cu+uHe+CL7Kcu19RvqD4lEjzu0P8AyKlh1agt+XN6e78l1MuOENwAsh4/E7Rr4qV602+nBdi0PTmG+iASSbaIFyTutv4IVo/O7E9m/wCTaaW0lW7oGnHom2MpvvOLWeJ5LchQfE9rX2rSox+HQV7ZX4Zeb8jpWR8jQUrOjp4mxjC5GLnHe5xxcea2YxUdDhVsRUrS3qjv/OBnqxhCAIAgCAx62jbKLOGOx20LHUpRqKzMlOpKDuiEyWejl0XbCW9+o+5c2j/TrWfYb1X56V12mxrrHNCAIAgCAIAgCAIAgCAIAgCAt1L7McdzXHuCh6FoK8kjhmclI2OGlDQB9WQSABc6LDc9pPeuVE9vQqOc6l+fuQKsbIQBCbl2mp3SHRaLnwHElQ3YhtRV2Zj3MhwbZ8m13ot5cf64KtnIpnJXeS9SxST3eS43J9I79ys42RyNt0qlXD/09E7tLivvYkmlEj5tj5TjNO2Vi+2YNFwMd52KDHQU6mi7zacxs3HySNqpWlsbSHMB1vcPNI+6Nd9ptxWxQpNveeh26FHdR0lbxtBAEAQBAEAQBARjsmEzGQuGiSDojWbAa92pacsNvVd9vI2ViN2nurUk1uGsEAQBAEAQBAEAQBAEAQBAEBbnZpNc3eCO8WRlouzTOOZehMtFDKBixrC4bgW6L+5wHcVyUeyw7Ua8oc728cjUVY3mrBCUmzPpcmEjpJD0cfrHWeDRt/rWquRjlUSe7HNiqygLdHCNBm/0ncSf6+CKPMhRs96eb8kecl5HnqTangfLs0gLMHN5s0d6yxg3ojFXxNOlnUkl6+GpvORPJcTZ1XNYfuYsT2yOHgB2rPHD/wBxxq+2ksqMe9+379xt7szKPRDOgsGiwIfJpdp0ru7VkdCnyOBVfxJOctX3eheos1KSI6TYGk73lz7cg4kBTGjBcCihFE0spYIAgCAIAgCAIAgCAIAgCAIAgCAIAgCAIAgCAIAgCA5llsHJ872ytcaWV7pI5gLhjpCXPicPaLiOB24251am4y6M9PhWsXSTi/nirNc7aNd2v+rwVUzJ562kBwb0g/lGpYjfg8Xpbxsesl0RmNqChdJ/iJLiNvEOcfAG/BWjTlPQrXqqkv8A2Klui18F/o2iDybdJZ9ZVyOftbEGtY3g0uab87BbUcKlqzkz23u/LQgkuuvk/cncm5jUMOIpxI7DrSkyYjbZ3VHYFmVKC4HPq7SxNTWVuzL0zNia0AWAAA1Aagshot3KoAgCAIAgCAIAgCAIAgCAIAgCAIAgCAIAgCAIAgCAIAgCAICOzg/s0vsFVn9LNjC/nR7Tiubv9pb7RXPh9R7PGfks7vB5rfZHuXRR4WWrLikgIAgCAIAgCAIAgCAIAgCAIAgCAIAgCAIAgCAIAgCAIAgCAIAgP//Z"/>
          <p:cNvSpPr>
            <a:spLocks noChangeAspect="1" noChangeArrowheads="1"/>
          </p:cNvSpPr>
          <p:nvPr/>
        </p:nvSpPr>
        <p:spPr bwMode="auto">
          <a:xfrm>
            <a:off x="231775"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7421" name="Picture 18" descr="http://www.menshealth.co.uk/cm/menshealthuk/images/tK/liverLARGE2501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3150" y="3014663"/>
            <a:ext cx="7207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20" descr="http://cdn.shopify.com/s/files/1/0316/8657/files/Kidney.png?14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9813" y="1989138"/>
            <a:ext cx="46831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3" name="AutoShape 24" descr="data:image/jpeg;base64,/9j/4AAQSkZJRgABAQAAAQABAAD/2wCEAAkGBxQQEhQUEBQQFBAWFxQVFBUUFRQQFBQUFBQWFhUWFBQYHCggGBwlHBQUITEiJSkrMC4uFx8zODMsNygtLisBCgoKDg0OGhAQFywkHyQsLCwsLDQsLCwsLCwsLCwsLCwsLCwsLCwsLCwsLCwsLCwsLCwsLCwsLCwsLCwsLCwsLP/AABEIALcBEwMBIgACEQEDEQH/xAAcAAABBQEBAQAAAAAAAAAAAAAAAQMEBQYCBwj/xABDEAABAwIDBAcFAwoFBQAAAAABAAIRAyEEEjEFQVFhBiJxgZGhsRMyUsHwQoKSBxQjYnKistHh8TM0Q4PSFiRkc5P/xAAaAQEBAAMBAQAAAAAAAAAAAAAAAQIDBAUG/8QAIxEBAAICAgICAwEBAAAAAAAAAAECAxEhMRJBBFEyYXEiFP/aAAwDAQACEQMRAD8AwKVIheq80qEIQKhIhAIQhAqEiVAIQhB01pJgalWdHY4PvVWNPANc/wA7JvBsA7d5+QUkOUXTiv0fqAF1N1OqBc5HQ4Ab8rgJ7pTVDYr3izqQPAug+MR5qQcSfdG/Xs4LttSE2mlXjcBUoke1Y5s6Gxa79l4lru4qOtPQx7myJlp1aQHNI4FpsU1X2VRrXpn2NTgZdSJ/iZ3SOQTZpnUJ/G4J9F2Wo0tOo3hw4tcLOHYmFUCEIVCoSJQgEoSJUChAQhVHSEiVAqEIQKhASoBCEIiGlXoP/QNE/brjvZ/xXL/yeM+zVqjta0+kLl/6cf26p+Nk+mAQtnW/J9UHuVmHtYW+YcVXYjoVimaNpv8A2Xwf3gFnGfHPthOHJHpnUKbi9kV6X+JRqtHHKS38QkKCCtkTE9NcxMdukJEKhUJEqAXTdQuUoKCwwp17lIUPDG/apgUVGLof3+qlKJiheVJY6QCg7BTjHwmkoQWdLEhzclVofTOrTx4tOrTzCqdqbFNMGpRJfR3z79P9sDUfrDvje8x0KbhcSWGQYU6XW2WQr3auyg4GrQERepSH2RvfTHw8Ru3W92iWcTthoJUQhAqEIVQqEJUAlQhAqEIQKlTcroFUdIXMoQe6jD8F2ygpbaRC7DZ7fBeC9tD/ADfkEGgOCmPpxqs/tvpGzDyBDnILH81VXtHYGFrf4rKRdxMNd+IXWC2v0yq1CQCewWVBU2rVfvP4j/JZRMxzEpMRPcNvtD8nNN0nDVS3k6KrfEXHfKyO1ei2Kw0l9MuYPt0/0je8ajvCjUsXVBkOeDxDjPorrAdJcXTj9MXDhVaKg8TfzW+nybx720X+NSfWmUBSrc1quHxv+Zw/s6h1rYUgmeLqZuf3iqHavRqpRBfSIrUfiYCHNnQPpm7Suumetu+HHfBav7UqEiF0NKTTdoVPBVZSKnYZ8iOCxZOsS2R2LjCP3d6kKERld2IJqVcgyukHS7Y5NhKgm0KxaQWkhw0UPbOzwQa1EAM/1GD7Dj9po+AnduPIiHKT1Lw1fIZsWmQ4G4INiCN4IWPS9sslCn7Y2eKLwWSaT5dTJuQN7CeLZHcQd6gLZHLAJUJQqgSoSoBEJUIhIRCVCquIRC7SIOELuEIPoxoTns5TLaqMVicjCV4D3NSoOlW2fZNLRrxXlG1cY6o43Wi6S44vcVmG0ZMrGbabK0RGYfkpNOinzS4KfsvZ+eXOkU23duk7mjmtc222aiESlhyRI0Uj82dGg7zJ/krRjJ3ADcBYDkE5jB7OkXkCZys4FxvJ5AX8ApFtJaNqnB4EOP6V+Gw9PfUr1G0G/dBu49g71f0G4RsZds4QOAgDIMkHi7OJnisRjMD7SS/rE7zc+Ko8VslzL07j4T8ua30zVlovgmOnoe1+ir64NXDjD4hu+rgKjcQDzfQkEHkwu3WWLrYcsJBvBgxIIPBzSA5p5OAWfo5mPz0XVKVZu9rix45gtgntF+S0NDpw+pDNqUxiWxDa7YpYymLCW1gIqgXOWoDM6hd2LP48T04cuDfMGmmFJovg8k5icC00/bYao2vhpAL2jI+kXaMxFLWm6bA3a7cTootMrsi0WjcOSYmJ1K1CZxLJE8PRJhqkiN49E+qI2Gfu8FJUKq3KfRSqT5CBxKkQg6BUim6VGXbHQgntpCsx1F0XvTJ+zUHumeBuDyPJZhzSCQQQQSCDqCLEFaFrlF6QUZLaw0fZ/Ko0a/eEHtDkrxwW+1QEqRKs2BUoSJQgEIQiBCEKqEISSgVC5SoPosNVP0lqZGQFdhqzfS59l8+9+HnG1CS5NUwpGL95csYua8t9Y4cU6S0NamKdNtIXcOs+OJ1Hj6KmpWIU7DtLs1+sd+t1Kylj1KlPYq/beOzOYIPsmNsdZJPWJ56KyovMOscwBkHXS3aqnEUvaNDdAYM6SAbj65JadcSkcmqdEOEjQpo4WdQpWGfNNocSCRY7wQZ07JUnJAk6gSY9YWDLbJbV2SHiTZwNiLEcCs7XpFpy1QL6HRr+0/Zdz/ufRqjWVGyLg7/58Cs5tbAzIcJHoujFkmOJar0izMYetVwb/a4d7mm7SYBsdadVhEOaeBEHgtDhsRTxTS+i0U6rQXVaAJIAHvVKE3dT3lpks1u27aUj2ZyvgtNmudoR8FTlwO7s0iVqbsO9tSkXtyuGVwMPpVBuJ3Hgd678WWazuHDlxb4lpab4MhT2unsVfhcU3EsNRga2q29am0QBJj2tMbmEkS37JPwkAPYapFjpu7V6FbRaNw4LVms6lJrU8w57lEpPyn1U1R8TT3jv/mskSQUqiYaruPcpSIVKkQgfpOUoU/a03097hLf/AGNu2O27fvKCCpeFrZXAjcQVFZ0JQpe1qIZWeB7s5m/svAcB3Ax3KItjAqUJEqAQhCoEiVIgEiEIBCEIPpJZXpYJWqyrO9KKdl8/L3oeZ4yc6WlUEwe9PY6n1lzRotJk3tfmFz203QkimOIv3KbgaevcZUBwaSMpIIBtyG+PmpWEdlOoPEaDjbgtcQsymYin9po6zfMHUfXJVeIGUjcHX7DA+u5XDqgAndwWW6T4wtouc0SW9e5yWuPQzHJIrNuE8ojlMdUHEbiN15v4hxT735myNer4BwJ9F5SekFWbBgHCPmblT9ndLnsMVBI5LZPxrR0wjNWW4dY290tdmjkRFuyR3KHibkg3EAjeY5rrZ20mYgdU3IP0FNFNuUbjx7OKVn1LKfuGV2jgxBB0KqaJv7N4zEiBP+oz4D+sI6p5RwWtr0Q6YIPl39izm1MLuNnDQjlzW6lvTC9NwqmPfharX03frU3ESHtIhzXDfYlrhvB5rSB7XtbUpiKbptMljxGamTxEiDvBB4qnj27C18B03OmWofdqfsu0PPtC56P40UqjqVbq0qhDKk39lUaSGVfukmeLXOC78OXxnl5+bHuGkw9XMIOo808oFRjqbi1wyvaSCNYIMEc1MpVMwXe4kavSy6aeiew9abHX1TrhOqg1WFp9CiLBKmKFfNrqnkHbF2wwYTQKcAtPPyQcbdE+yfxaWntY6fR48FVq22lei08Hx+Jp/wCIVSFlHST2VKkQqhUJEKgSIQgEJEiBZQkQg+mWhU3SSlLJVyVE2pTzUyvn9Pdh5VtKnBuoAqA2Bg9hV3talcqpY0ToPRc1uJ5b45g2+m8uBBnkQGxxgp+lTNpIkaSSRE6JivJIyPaD8Nj/AFT9Njo6xv8AXJSLcJMJmN6rR8Ovc0T6BYPaVd1QdYyCSSOZEeEBbeqDkA1gu0v7zTBWIcJELpw9NGXtjcVRyOLeGnZuTKvNsYWRmHvN15t+rqkW9qScBjnUXS023heg7B2u2u03E2sdefovNVM2TjjReDum615KeUftsx38Z/T0XG0hm6ot4a6+qqcZRBmLkK1ZWFRjXDfuAMSmHtGW9zyC54nTpmGVxA9m7OBI0c3TM0+8J9OBAO5N7Xw8gVAZs0OOmZjh+iqR2dU8CIV1tHDCORVdgSBmpPu1oPfReeuPuuIcO1y6aWc2SqxweI9vh2PN6lLLQq8SA0+wee1jXM/2R8SWlUymQq7ozNPFHDvNqwOHJ3Z3EOoP7PaNp34OKm6ayORsQvTwW8qvLzV8bLNjwRISPbNioNKrlNlNY8OEhbmpDqMLT6FSsPiM1jr6pXBRKtGNEFkpWHbLT2Krw9UgdbTjv/qrPA1mkWc09/yWVY5STOJM0Xciw+ZHzVSFMxdfq5RvMnsChpBJUJEqqBCEkqhUkpEiBUiEIBCSUIPpgFcOGYELombJwDSF4D3WB6RYTK4rKVLHSy9N6TYOWyF53tCjBWjLVuxyhuw7B1jYciR5J2hi26MIOtpJPcFzRrbjFuN0GkJk6jQgRHzWjfHLOY54PvfmtlI5iP7rK7Ro5KjhxMjsN/6dy09MT9X8VD2zgPaNDmjrtn7w1K3YckROpastNwymJpzfx7FmdoYX2bre6dOXJa1QMbhQQQfdPkV2uVlkhT+Jw5YYPceITJUG16G4zMzI6+7WOxaJrAAZv2C/esF0WqkVCNxW6dh2EdYPa7SZcPMrlyV1Z1Y7bqgV6My2DFyD33Hms3tCab21AJym4+Jps5veCR3rbNiwkktGUzrcf01VBtjCjrBZVvyWpuNKHbTcpZUYTmENDhvygPov7S0j8K0u24NV1RvuVQys3srsFTyJcO5Zp3Xw8HVktP8AtnMw/gc9v3FoSc2Gwrv/AB2t/wDnWc30eF6fxZ5mHl/JjiJRAu6dQtMhcIXa406nVDu3glUBSKdePe/qoqWaIcLhM4jCtaGwNZ5p9tdpFnD09V3i6zRkMgls2Bm9olZ64Y+0DEth5HC3eBBTaC6bnUoQKkQkQdSkSIVCpEIQBXKUlIgEJEIPphqfamGp4FeC9txicOHtIK8+2/gsrjZeiSqTpBgg8SBdY2jcM6zqXldRhaSn6YU3aWFglVYfBj+i471dMSl03RP1dI906f34pnNKbq17hgNzqd8b48QsYjklX7W2eZL2CQdQOO8hVBE9i1pNhJht/IE/IquxWzw8kt97Xq+pbv7RC68WXcalzZMfuGRx2DDhB03HeCs/icOWGD3HcVu6uzn3EBw5EDyMFcUthB4io0GeLpjubceK3zaI5aorLN9F8OXVCYtYeOvkvQWZcs+8OFjbiB3qtwOy24YHIPdInNruN+211Yv6wzN3yTa4PP67Z3ceW+7OqldVN5mNALdJA3mJOl90qv2kLnvT+Izgi8tIuoONepr2yj6Z2iOvWZ8TQ8Dm05T+6960mAwpdSw1PQjDVnd/VeP4CqTAYJ9bFDI1zg1lR1QjRlINLXvcdwGYeIWr2YZxdNwjL/ggfq5AZjn7R3kvSxW8a7eflr5X0zoSpzF0slR7fhe5v4XEfJNr1XlhEIQgAF0kQqFSpEIhUJEIFSShIqFlJKSUSgEIQEUqRKhQfSjXJwOTLRC7aYXhPbdudC4jNrokeV0wR2IMt0i2TqQFh8dhiCvYMTTDxBWH6QbKymRotd6tlLMbRfe/mu3dU5hc6DhxKXGYUtUWq+QBfX69FzzXlu3t3iK2UOM6AhgM+9eV1QGUMvcDWL+Piou0XER3GN03MHjceSfoukdbW1+66nUJ3KbSxIcId7xHiQPI/wAlIptGhHvAQRbkSDu1HiqZzpcI1/nrCcweOIsSSA9xbJ3cj2HRZemKwqMGpAkdVx7NHRvEHQ8VX1cM6DlLbbpjsn5HgpX5617g4SN17Tw9SPBM1xAEa2g7iCYgj68lYgnhW4htQbnG+kT3SN0yotSgX6iPNXNSrGotp4aKC4dblqs4iPpOfszQpFjHU2Ehj+tVixqZAS0PO8A6DSTMTdN7FrZsa2NA9oHdlB/h8k1jsVlBDd+/l9AeC46Fsz4uj+249zWO+bmrri3+dOW1f9bSek1PLiqw/Xn8QDvmq0K56Yt/7yrzyH9xo+Spl6uPmkfyHl5Pzn+yEIQs2ASpEKhUJEIhUJEIFSISIEJSAoKRVXYXQXIXQUAhCEV9IZl0HpkmUrjuXhPaOgynGlMgrsPhEOPKh4+iHtgp4vTVUyQpLOrH7a2PlkgWWPxeFLTZev1qQeIKzW2NgzJaFhNNsos82qG4BneYI4RonKNcG0kHy8FbbQ2aWzZUmIoFv19cFqmjOLOKxGYOO4QY4yAF3WcGZSQIzX5T9od/qo7qnGVziX5mET/eVddJM9pAFjfee/rajlvTb8w0MeIXRqWtGibc9INGnOdve4qNUq33ruq/co1UGLLZHKdIuOrzpvWp/JpgSaz3kWpsDfvPOZ38ICy2GoZ38frcvWOi2zfzfDiffeS93fp5Qt3jqNOebeVtsV0x/wA3U7GfwhUqtelD5xVXtaPBjVVL18X4R/IeVk/Of6EIQs2AQhCoEIQiBCRCKEiEiAQhCoULoLmEoUHaEkpEV9FB0JQ6ShC8J7TtqXMlQgC5NM48UIUWDwQQkQqiux+yG1BzWR2p0fInRCFFZvF7LhVlXBEadiRCxmFiUcMIkJh5MoQppd8OHsJXFPCOeY3b0IWdIY3lteivRke++Mo3cVq8Y+yELOWEPJ9sVM1eqf13DwMfJQ0IXs1/GHj27kIQhVAkKVCBEIQqEQhCBEkoQqFC6AQhQKhCEUIQhB//2Q=="/>
          <p:cNvSpPr>
            <a:spLocks noChangeAspect="1" noChangeArrowheads="1"/>
          </p:cNvSpPr>
          <p:nvPr/>
        </p:nvSpPr>
        <p:spPr bwMode="auto">
          <a:xfrm>
            <a:off x="231775"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424" name="AutoShape 26" descr="data:image/jpeg;base64,/9j/4AAQSkZJRgABAQAAAQABAAD/2wCEAAkGBxQQEhQUEBQQFBAWFxQVFBUUFRQQFBQUFBQWFhUWFBQYHCggGBwlHBQUITEiJSkrMC4uFx8zODMsNygtLisBCgoKDg0OGhAQFywkHyQsLCwsLDQsLCwsLCwsLCwsLCwsLCwsLCwsLCwsLCwsLCwsLCwsLCwsLCwsLCwsLCwsLP/AABEIALcBEwMBIgACEQEDEQH/xAAcAAABBQEBAQAAAAAAAAAAAAAAAQMEBQYCBwj/xABDEAABAwIDBAcFAwoFBQAAAAABAAIRAyEEEjEFQVFhBiJxgZGhsRMyUsHwQoKSBxQjYnKistHh8TM0Q4PSFiRkc5P/xAAaAQEBAAMBAQAAAAAAAAAAAAAAAQIDBAUG/8QAIxEBAAICAgICAwEBAAAAAAAAAAECAxEhMRJBBFEyYXEiFP/aAAwDAQACEQMRAD8AwKVIheq80qEIQKhIhAIQhAqEiVAIQhB01pJgalWdHY4PvVWNPANc/wA7JvBsA7d5+QUkOUXTiv0fqAF1N1OqBc5HQ4Ab8rgJ7pTVDYr3izqQPAug+MR5qQcSfdG/Xs4LttSE2mlXjcBUoke1Y5s6Gxa79l4lru4qOtPQx7myJlp1aQHNI4FpsU1X2VRrXpn2NTgZdSJ/iZ3SOQTZpnUJ/G4J9F2Wo0tOo3hw4tcLOHYmFUCEIVCoSJQgEoSJUChAQhVHSEiVAqEIQKhASoBCEIiGlXoP/QNE/brjvZ/xXL/yeM+zVqjta0+kLl/6cf26p+Nk+mAQtnW/J9UHuVmHtYW+YcVXYjoVimaNpv8A2Xwf3gFnGfHPthOHJHpnUKbi9kV6X+JRqtHHKS38QkKCCtkTE9NcxMdukJEKhUJEqAXTdQuUoKCwwp17lIUPDG/apgUVGLof3+qlKJiheVJY6QCg7BTjHwmkoQWdLEhzclVofTOrTx4tOrTzCqdqbFNMGpRJfR3z79P9sDUfrDvje8x0KbhcSWGQYU6XW2WQr3auyg4GrQERepSH2RvfTHw8Ru3W92iWcTthoJUQhAqEIVQqEJUAlQhAqEIQKlTcroFUdIXMoQe6jD8F2ygpbaRC7DZ7fBeC9tD/ADfkEGgOCmPpxqs/tvpGzDyBDnILH81VXtHYGFrf4rKRdxMNd+IXWC2v0yq1CQCewWVBU2rVfvP4j/JZRMxzEpMRPcNvtD8nNN0nDVS3k6KrfEXHfKyO1ei2Kw0l9MuYPt0/0je8ajvCjUsXVBkOeDxDjPorrAdJcXTj9MXDhVaKg8TfzW+nybx720X+NSfWmUBSrc1quHxv+Zw/s6h1rYUgmeLqZuf3iqHavRqpRBfSIrUfiYCHNnQPpm7Suumetu+HHfBav7UqEiF0NKTTdoVPBVZSKnYZ8iOCxZOsS2R2LjCP3d6kKERld2IJqVcgyukHS7Y5NhKgm0KxaQWkhw0UPbOzwQa1EAM/1GD7Dj9po+AnduPIiHKT1Lw1fIZsWmQ4G4INiCN4IWPS9sslCn7Y2eKLwWSaT5dTJuQN7CeLZHcQd6gLZHLAJUJQqgSoSoBEJUIhIRCVCquIRC7SIOELuEIPoxoTns5TLaqMVicjCV4D3NSoOlW2fZNLRrxXlG1cY6o43Wi6S44vcVmG0ZMrGbabK0RGYfkpNOinzS4KfsvZ+eXOkU23duk7mjmtc222aiESlhyRI0Uj82dGg7zJ/krRjJ3ADcBYDkE5jB7OkXkCZys4FxvJ5AX8ApFtJaNqnB4EOP6V+Gw9PfUr1G0G/dBu49g71f0G4RsZds4QOAgDIMkHi7OJnisRjMD7SS/rE7zc+Ko8VslzL07j4T8ua30zVlovgmOnoe1+ir64NXDjD4hu+rgKjcQDzfQkEHkwu3WWLrYcsJBvBgxIIPBzSA5p5OAWfo5mPz0XVKVZu9rix45gtgntF+S0NDpw+pDNqUxiWxDa7YpYymLCW1gIqgXOWoDM6hd2LP48T04cuDfMGmmFJovg8k5icC00/bYao2vhpAL2jI+kXaMxFLWm6bA3a7cTootMrsi0WjcOSYmJ1K1CZxLJE8PRJhqkiN49E+qI2Gfu8FJUKq3KfRSqT5CBxKkQg6BUim6VGXbHQgntpCsx1F0XvTJ+zUHumeBuDyPJZhzSCQQQQSCDqCLEFaFrlF6QUZLaw0fZ/Ko0a/eEHtDkrxwW+1QEqRKs2BUoSJQgEIQiBCEKqEISSgVC5SoPosNVP0lqZGQFdhqzfS59l8+9+HnG1CS5NUwpGL95csYua8t9Y4cU6S0NamKdNtIXcOs+OJ1Hj6KmpWIU7DtLs1+sd+t1Kylj1KlPYq/beOzOYIPsmNsdZJPWJ56KyovMOscwBkHXS3aqnEUvaNDdAYM6SAbj65JadcSkcmqdEOEjQpo4WdQpWGfNNocSCRY7wQZ07JUnJAk6gSY9YWDLbJbV2SHiTZwNiLEcCs7XpFpy1QL6HRr+0/Zdz/ufRqjWVGyLg7/58Cs5tbAzIcJHoujFkmOJar0izMYetVwb/a4d7mm7SYBsdadVhEOaeBEHgtDhsRTxTS+i0U6rQXVaAJIAHvVKE3dT3lpks1u27aUj2ZyvgtNmudoR8FTlwO7s0iVqbsO9tSkXtyuGVwMPpVBuJ3Hgd678WWazuHDlxb4lpab4MhT2unsVfhcU3EsNRga2q29am0QBJj2tMbmEkS37JPwkAPYapFjpu7V6FbRaNw4LVms6lJrU8w57lEpPyn1U1R8TT3jv/mskSQUqiYaruPcpSIVKkQgfpOUoU/a03097hLf/AGNu2O27fvKCCpeFrZXAjcQVFZ0JQpe1qIZWeB7s5m/svAcB3Ax3KItjAqUJEqAQhCoEiVIgEiEIBCEIPpJZXpYJWqyrO9KKdl8/L3oeZ4yc6WlUEwe9PY6n1lzRotJk3tfmFz203QkimOIv3KbgaevcZUBwaSMpIIBtyG+PmpWEdlOoPEaDjbgtcQsymYin9po6zfMHUfXJVeIGUjcHX7DA+u5XDqgAndwWW6T4wtouc0SW9e5yWuPQzHJIrNuE8ojlMdUHEbiN15v4hxT735myNer4BwJ9F5SekFWbBgHCPmblT9ndLnsMVBI5LZPxrR0wjNWW4dY290tdmjkRFuyR3KHibkg3EAjeY5rrZ20mYgdU3IP0FNFNuUbjx7OKVn1LKfuGV2jgxBB0KqaJv7N4zEiBP+oz4D+sI6p5RwWtr0Q6YIPl39izm1MLuNnDQjlzW6lvTC9NwqmPfharX03frU3ESHtIhzXDfYlrhvB5rSB7XtbUpiKbptMljxGamTxEiDvBB4qnj27C18B03OmWofdqfsu0PPtC56P40UqjqVbq0qhDKk39lUaSGVfukmeLXOC78OXxnl5+bHuGkw9XMIOo808oFRjqbi1wyvaSCNYIMEc1MpVMwXe4kavSy6aeiew9abHX1TrhOqg1WFp9CiLBKmKFfNrqnkHbF2wwYTQKcAtPPyQcbdE+yfxaWntY6fR48FVq22lei08Hx+Jp/wCIVSFlHST2VKkQqhUJEKgSIQgEJEiBZQkQg+mWhU3SSlLJVyVE2pTzUyvn9Pdh5VtKnBuoAqA2Bg9hV3talcqpY0ToPRc1uJ5b45g2+m8uBBnkQGxxgp+lTNpIkaSSRE6JivJIyPaD8Nj/AFT9Njo6xv8AXJSLcJMJmN6rR8Ovc0T6BYPaVd1QdYyCSSOZEeEBbeqDkA1gu0v7zTBWIcJELpw9NGXtjcVRyOLeGnZuTKvNsYWRmHvN15t+rqkW9qScBjnUXS023heg7B2u2u03E2sdefovNVM2TjjReDum615KeUftsx38Z/T0XG0hm6ot4a6+qqcZRBmLkK1ZWFRjXDfuAMSmHtGW9zyC54nTpmGVxA9m7OBI0c3TM0+8J9OBAO5N7Xw8gVAZs0OOmZjh+iqR2dU8CIV1tHDCORVdgSBmpPu1oPfReeuPuuIcO1y6aWc2SqxweI9vh2PN6lLLQq8SA0+wee1jXM/2R8SWlUymQq7ozNPFHDvNqwOHJ3Z3EOoP7PaNp34OKm6ayORsQvTwW8qvLzV8bLNjwRISPbNioNKrlNlNY8OEhbmpDqMLT6FSsPiM1jr6pXBRKtGNEFkpWHbLT2Krw9UgdbTjv/qrPA1mkWc09/yWVY5STOJM0Xciw+ZHzVSFMxdfq5RvMnsChpBJUJEqqBCEkqhUkpEiBUiEIBCSUIPpgFcOGYELombJwDSF4D3WB6RYTK4rKVLHSy9N6TYOWyF53tCjBWjLVuxyhuw7B1jYciR5J2hi26MIOtpJPcFzRrbjFuN0GkJk6jQgRHzWjfHLOY54PvfmtlI5iP7rK7Ro5KjhxMjsN/6dy09MT9X8VD2zgPaNDmjrtn7w1K3YckROpastNwymJpzfx7FmdoYX2bre6dOXJa1QMbhQQQfdPkV2uVlkhT+Jw5YYPceITJUG16G4zMzI6+7WOxaJrAAZv2C/esF0WqkVCNxW6dh2EdYPa7SZcPMrlyV1Z1Y7bqgV6My2DFyD33Hms3tCab21AJym4+Jps5veCR3rbNiwkktGUzrcf01VBtjCjrBZVvyWpuNKHbTcpZUYTmENDhvygPov7S0j8K0u24NV1RvuVQys3srsFTyJcO5Zp3Xw8HVktP8AtnMw/gc9v3FoSc2Gwrv/AB2t/wDnWc30eF6fxZ5mHl/JjiJRAu6dQtMhcIXa406nVDu3glUBSKdePe/qoqWaIcLhM4jCtaGwNZ5p9tdpFnD09V3i6zRkMgls2Bm9olZ64Y+0DEth5HC3eBBTaC6bnUoQKkQkQdSkSIVCpEIQBXKUlIgEJEIPphqfamGp4FeC9txicOHtIK8+2/gsrjZeiSqTpBgg8SBdY2jcM6zqXldRhaSn6YU3aWFglVYfBj+i471dMSl03RP1dI906f34pnNKbq17hgNzqd8b48QsYjklX7W2eZL2CQdQOO8hVBE9i1pNhJht/IE/IquxWzw8kt97Xq+pbv7RC68WXcalzZMfuGRx2DDhB03HeCs/icOWGD3HcVu6uzn3EBw5EDyMFcUthB4io0GeLpjubceK3zaI5aorLN9F8OXVCYtYeOvkvQWZcs+8OFjbiB3qtwOy24YHIPdInNruN+211Yv6wzN3yTa4PP67Z3ceW+7OqldVN5mNALdJA3mJOl90qv2kLnvT+Izgi8tIuoONepr2yj6Z2iOvWZ8TQ8Dm05T+6960mAwpdSw1PQjDVnd/VeP4CqTAYJ9bFDI1zg1lR1QjRlINLXvcdwGYeIWr2YZxdNwjL/ggfq5AZjn7R3kvSxW8a7eflr5X0zoSpzF0slR7fhe5v4XEfJNr1XlhEIQgAF0kQqFSpEIhUJEIFSShIqFlJKSUSgEIQEUqRKhQfSjXJwOTLRC7aYXhPbdudC4jNrokeV0wR2IMt0i2TqQFh8dhiCvYMTTDxBWH6QbKymRotd6tlLMbRfe/mu3dU5hc6DhxKXGYUtUWq+QBfX69FzzXlu3t3iK2UOM6AhgM+9eV1QGUMvcDWL+Piou0XER3GN03MHjceSfoukdbW1+66nUJ3KbSxIcId7xHiQPI/wAlIptGhHvAQRbkSDu1HiqZzpcI1/nrCcweOIsSSA9xbJ3cj2HRZemKwqMGpAkdVx7NHRvEHQ8VX1cM6DlLbbpjsn5HgpX5617g4SN17Tw9SPBM1xAEa2g7iCYgj68lYgnhW4htQbnG+kT3SN0yotSgX6iPNXNSrGotp4aKC4dblqs4iPpOfszQpFjHU2Ehj+tVixqZAS0PO8A6DSTMTdN7FrZsa2NA9oHdlB/h8k1jsVlBDd+/l9AeC46Fsz4uj+249zWO+bmrri3+dOW1f9bSek1PLiqw/Xn8QDvmq0K56Yt/7yrzyH9xo+Spl6uPmkfyHl5Pzn+yEIQs2ASpEKhUJEIhUJEIFSISIEJSAoKRVXYXQXIXQUAhCEV9IZl0HpkmUrjuXhPaOgynGlMgrsPhEOPKh4+iHtgp4vTVUyQpLOrH7a2PlkgWWPxeFLTZev1qQeIKzW2NgzJaFhNNsos82qG4BneYI4RonKNcG0kHy8FbbQ2aWzZUmIoFv19cFqmjOLOKxGYOO4QY4yAF3WcGZSQIzX5T9od/qo7qnGVziX5mET/eVddJM9pAFjfee/rajlvTb8w0MeIXRqWtGibc9INGnOdve4qNUq33ruq/co1UGLLZHKdIuOrzpvWp/JpgSaz3kWpsDfvPOZ38ICy2GoZ38frcvWOi2zfzfDiffeS93fp5Qt3jqNOebeVtsV0x/wA3U7GfwhUqtelD5xVXtaPBjVVL18X4R/IeVk/Of6EIQs2AQhCoEIQiBCRCKEiEiAQhCoULoLmEoUHaEkpEV9FB0JQ6ShC8J7TtqXMlQgC5NM48UIUWDwQQkQqiux+yG1BzWR2p0fInRCFFZvF7LhVlXBEadiRCxmFiUcMIkJh5MoQppd8OHsJXFPCOeY3b0IWdIY3lteivRke++Mo3cVq8Y+yELOWEPJ9sVM1eqf13DwMfJQ0IXs1/GHj27kIQhVAkKVCBEIQqEQhCBEkoQqFC6AQhQKhCEUIQhB//2Q=="/>
          <p:cNvSpPr>
            <a:spLocks noChangeAspect="1" noChangeArrowheads="1"/>
          </p:cNvSpPr>
          <p:nvPr/>
        </p:nvSpPr>
        <p:spPr bwMode="auto">
          <a:xfrm>
            <a:off x="231775"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7425" name="Picture 28" descr="http://www.doctorawwad.com/img/full_thickness_corneal_transplantati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0288" y="1628775"/>
            <a:ext cx="431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Picture 30" descr="https://encrypted-tbn3.gstatic.com/images?q=tbn:ANd9GcSM8W0uHWHLyj4cSaBP_i9_54pJKqrRhBRgSNpAvn2zp_1cyO1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29500" y="3573463"/>
            <a:ext cx="5032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Picture 32" descr="https://encrypted-tbn1.gstatic.com/images?q=tbn:ANd9GcTkwM3kNaP3_4S8oQAvItx2SUk4Ty2k7muYqCDSUbTcg-k-2tpYk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0288" y="4581525"/>
            <a:ext cx="86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8" name="Picture 34" descr="http://www.dkimages.com/discover/Projects/AN230/previews/50312108.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80288" y="2565400"/>
            <a:ext cx="7302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9" name="Lefelé nyíl 23"/>
          <p:cNvSpPr>
            <a:spLocks noChangeArrowheads="1"/>
          </p:cNvSpPr>
          <p:nvPr/>
        </p:nvSpPr>
        <p:spPr bwMode="auto">
          <a:xfrm>
            <a:off x="7667625" y="4149725"/>
            <a:ext cx="217488" cy="358775"/>
          </a:xfrm>
          <a:prstGeom prst="downArrow">
            <a:avLst>
              <a:gd name="adj1" fmla="val 50000"/>
              <a:gd name="adj2" fmla="val 49489"/>
            </a:avLst>
          </a:prstGeom>
          <a:solidFill>
            <a:srgbClr val="3399FF"/>
          </a:solidFill>
          <a:ln w="9525">
            <a:solidFill>
              <a:srgbClr val="3399FF"/>
            </a:solidFill>
            <a:round/>
            <a:headEnd/>
            <a:tailEnd/>
          </a:ln>
        </p:spPr>
        <p:txBody>
          <a:bodyPr wrap="none" anchor="ctr"/>
          <a:lstStyle/>
          <a:p>
            <a:pPr algn="ctr"/>
            <a:endParaRPr lang="en-US"/>
          </a:p>
        </p:txBody>
      </p:sp>
      <p:sp>
        <p:nvSpPr>
          <p:cNvPr id="17430" name="Lefelé nyíl 24"/>
          <p:cNvSpPr>
            <a:spLocks noChangeArrowheads="1"/>
          </p:cNvSpPr>
          <p:nvPr/>
        </p:nvSpPr>
        <p:spPr bwMode="auto">
          <a:xfrm>
            <a:off x="7740650" y="5300663"/>
            <a:ext cx="215900" cy="360362"/>
          </a:xfrm>
          <a:prstGeom prst="downArrow">
            <a:avLst>
              <a:gd name="adj1" fmla="val 50000"/>
              <a:gd name="adj2" fmla="val 50073"/>
            </a:avLst>
          </a:prstGeom>
          <a:solidFill>
            <a:srgbClr val="3399FF"/>
          </a:solidFill>
          <a:ln w="9525">
            <a:solidFill>
              <a:srgbClr val="3399FF"/>
            </a:solidFill>
            <a:round/>
            <a:headEnd/>
            <a:tailEnd/>
          </a:ln>
        </p:spPr>
        <p:txBody>
          <a:bodyPr wrap="none" anchor="ctr"/>
          <a:lstStyle/>
          <a:p>
            <a:pPr algn="ctr"/>
            <a:endParaRPr lang="en-US"/>
          </a:p>
        </p:txBody>
      </p:sp>
      <p:pic>
        <p:nvPicPr>
          <p:cNvPr id="17431" name="Picture 36" descr="http://www.medandlife.ro/assets/images/VOL6No1/giuglea/image004.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21563" y="5876925"/>
            <a:ext cx="82232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574869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609600" y="245019"/>
            <a:ext cx="8229600" cy="1139552"/>
          </a:xfrm>
          <a:prstGeom prst="roundRect">
            <a:avLst>
              <a:gd name="adj" fmla="val 16667"/>
            </a:avLst>
          </a:prstGeom>
          <a:gradFill rotWithShape="0">
            <a:gsLst>
              <a:gs pos="0">
                <a:srgbClr val="FFEBFA"/>
              </a:gs>
              <a:gs pos="30000">
                <a:srgbClr val="C4D6EB"/>
              </a:gs>
              <a:gs pos="60001">
                <a:srgbClr val="85C2FF"/>
              </a:gs>
              <a:gs pos="100000">
                <a:srgbClr val="5E9EFF"/>
              </a:gs>
            </a:gsLst>
            <a:path path="shape">
              <a:fillToRect l="50000" t="50000" r="50000" b="5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ctr">
              <a:defRPr/>
            </a:pPr>
            <a:endParaRPr lang="en-US">
              <a:solidFill>
                <a:srgbClr val="000066"/>
              </a:solidFill>
              <a:latin typeface="Times New Roman" pitchFamily="18" charset="0"/>
              <a:ea typeface="+mn-ea"/>
            </a:endParaRPr>
          </a:p>
        </p:txBody>
      </p:sp>
      <p:pic>
        <p:nvPicPr>
          <p:cNvPr id="18437" name="Picture 2" descr="http://www.capegateway.gov.za/image/2005/2/washkansk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38" y="2473325"/>
            <a:ext cx="4551362"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4" descr="http://www.rheumatoidarthritisguy.com/wp-content/uploads/2009/08/Barnar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8538" y="2168525"/>
            <a:ext cx="23812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5"/>
          <p:cNvSpPr>
            <a:spLocks noChangeArrowheads="1"/>
          </p:cNvSpPr>
          <p:nvPr/>
        </p:nvSpPr>
        <p:spPr bwMode="auto">
          <a:xfrm>
            <a:off x="841375" y="1984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hu-HU" sz="3600" b="1">
                <a:solidFill>
                  <a:srgbClr val="000066"/>
                </a:solidFill>
              </a:rPr>
              <a:t>Az első szívátültetés (1967)</a:t>
            </a:r>
            <a:endParaRPr lang="en-US" sz="3600" b="1">
              <a:solidFill>
                <a:srgbClr val="000066"/>
              </a:solidFill>
            </a:endParaRPr>
          </a:p>
        </p:txBody>
      </p:sp>
    </p:spTree>
    <p:extLst>
      <p:ext uri="{BB962C8B-B14F-4D97-AF65-F5344CB8AC3E}">
        <p14:creationId xmlns:p14="http://schemas.microsoft.com/office/powerpoint/2010/main" val="1625518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533400" y="129208"/>
            <a:ext cx="8229600" cy="1139552"/>
          </a:xfrm>
          <a:prstGeom prst="roundRect">
            <a:avLst>
              <a:gd name="adj" fmla="val 16667"/>
            </a:avLst>
          </a:prstGeom>
          <a:gradFill rotWithShape="0">
            <a:gsLst>
              <a:gs pos="0">
                <a:srgbClr val="FFEBFA"/>
              </a:gs>
              <a:gs pos="30000">
                <a:srgbClr val="C4D6EB"/>
              </a:gs>
              <a:gs pos="60001">
                <a:srgbClr val="85C2FF"/>
              </a:gs>
              <a:gs pos="100000">
                <a:srgbClr val="5E9EFF"/>
              </a:gs>
            </a:gsLst>
            <a:path path="shape">
              <a:fillToRect l="50000" t="50000" r="50000" b="5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ctr">
              <a:defRPr/>
            </a:pPr>
            <a:endParaRPr lang="en-US">
              <a:solidFill>
                <a:srgbClr val="000066"/>
              </a:solidFill>
              <a:latin typeface="Times New Roman" pitchFamily="18" charset="0"/>
              <a:ea typeface="+mn-ea"/>
            </a:endParaRPr>
          </a:p>
        </p:txBody>
      </p:sp>
      <p:sp>
        <p:nvSpPr>
          <p:cNvPr id="20485" name="Rectangle 2"/>
          <p:cNvSpPr>
            <a:spLocks noChangeArrowheads="1"/>
          </p:cNvSpPr>
          <p:nvPr/>
        </p:nvSpPr>
        <p:spPr bwMode="auto">
          <a:xfrm>
            <a:off x="533400" y="38100"/>
            <a:ext cx="845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hu-HU" sz="2800" b="1">
                <a:solidFill>
                  <a:srgbClr val="000066"/>
                </a:solidFill>
              </a:rPr>
              <a:t>A leggyakoribb transzplantáció: transzfúzió</a:t>
            </a:r>
            <a:endParaRPr lang="en-US" sz="2800" b="1">
              <a:solidFill>
                <a:srgbClr val="000066"/>
              </a:solidFill>
            </a:endParaRPr>
          </a:p>
        </p:txBody>
      </p:sp>
      <p:pic>
        <p:nvPicPr>
          <p:cNvPr id="20486" name="Picture 3"/>
          <p:cNvPicPr>
            <a:picLocks noChangeAspect="1" noChangeArrowheads="1"/>
          </p:cNvPicPr>
          <p:nvPr/>
        </p:nvPicPr>
        <p:blipFill>
          <a:blip r:embed="rId3">
            <a:extLst>
              <a:ext uri="{28A0092B-C50C-407E-A947-70E740481C1C}">
                <a14:useLocalDpi xmlns:a14="http://schemas.microsoft.com/office/drawing/2010/main" val="0"/>
              </a:ext>
            </a:extLst>
          </a:blip>
          <a:srcRect l="24510" t="12704" r="23529" b="42593"/>
          <a:stretch>
            <a:fillRect/>
          </a:stretch>
        </p:blipFill>
        <p:spPr bwMode="auto">
          <a:xfrm>
            <a:off x="539750" y="1447800"/>
            <a:ext cx="8208963" cy="500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98963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533400" y="0"/>
            <a:ext cx="8388350" cy="5584825"/>
          </a:xfrm>
          <a:prstGeom prst="rect">
            <a:avLst/>
          </a:prstGeom>
          <a:noFill/>
          <a:ln w="9525">
            <a:noFill/>
            <a:miter lim="800000"/>
            <a:headEnd/>
            <a:tailEnd/>
          </a:ln>
        </p:spPr>
        <p:txBody>
          <a:bodyPr>
            <a:spAutoFit/>
          </a:bodyPr>
          <a:lstStyle/>
          <a:p>
            <a:pPr algn="ctr" eaLnBrk="0" hangingPunct="0"/>
            <a:endParaRPr lang="en-GB" sz="3600">
              <a:solidFill>
                <a:srgbClr val="FFFFFF"/>
              </a:solidFill>
              <a:latin typeface="Times" pitchFamily="18" charset="0"/>
            </a:endParaRPr>
          </a:p>
          <a:p>
            <a:pPr algn="ctr" eaLnBrk="0" hangingPunct="0"/>
            <a:r>
              <a:rPr lang="hu-HU" sz="3600">
                <a:solidFill>
                  <a:srgbClr val="FFFFFF"/>
                </a:solidFill>
                <a:latin typeface="Times" pitchFamily="18" charset="0"/>
              </a:rPr>
              <a:t>Az immungenetika-genomika jellemzői</a:t>
            </a:r>
            <a:r>
              <a:rPr lang="en-GB" sz="3600">
                <a:solidFill>
                  <a:srgbClr val="FFFFFF"/>
                </a:solidFill>
                <a:latin typeface="Times" pitchFamily="18" charset="0"/>
              </a:rPr>
              <a:t>:</a:t>
            </a:r>
          </a:p>
          <a:p>
            <a:pPr algn="ctr" eaLnBrk="0" hangingPunct="0"/>
            <a:endParaRPr lang="en-GB" sz="3600">
              <a:solidFill>
                <a:srgbClr val="FFFFFF"/>
              </a:solidFill>
              <a:latin typeface="Times" pitchFamily="18" charset="0"/>
            </a:endParaRPr>
          </a:p>
          <a:p>
            <a:pPr algn="ctr" eaLnBrk="0" hangingPunct="0"/>
            <a:r>
              <a:rPr lang="hu-HU" sz="3600">
                <a:solidFill>
                  <a:srgbClr val="FFFFFF"/>
                </a:solidFill>
                <a:latin typeface="Times" pitchFamily="18" charset="0"/>
              </a:rPr>
              <a:t>p</a:t>
            </a:r>
            <a:r>
              <a:rPr lang="en-GB" sz="3600">
                <a:solidFill>
                  <a:srgbClr val="FFFFFF"/>
                </a:solidFill>
                <a:latin typeface="Times" pitchFamily="18" charset="0"/>
              </a:rPr>
              <a:t>ol</a:t>
            </a:r>
            <a:r>
              <a:rPr lang="hu-HU" sz="3600">
                <a:solidFill>
                  <a:srgbClr val="FFFFFF"/>
                </a:solidFill>
                <a:latin typeface="Times" pitchFamily="18" charset="0"/>
              </a:rPr>
              <a:t>igénikus</a:t>
            </a:r>
            <a:endParaRPr lang="en-GB" sz="3600">
              <a:solidFill>
                <a:srgbClr val="FFFFFF"/>
              </a:solidFill>
              <a:latin typeface="Times" pitchFamily="18" charset="0"/>
            </a:endParaRPr>
          </a:p>
          <a:p>
            <a:pPr algn="ctr" eaLnBrk="0" hangingPunct="0"/>
            <a:r>
              <a:rPr lang="hu-HU" sz="3600">
                <a:solidFill>
                  <a:srgbClr val="FFFFFF"/>
                </a:solidFill>
                <a:latin typeface="Times" pitchFamily="18" charset="0"/>
              </a:rPr>
              <a:t>p</a:t>
            </a:r>
            <a:r>
              <a:rPr lang="en-GB" sz="3600">
                <a:solidFill>
                  <a:srgbClr val="FFFFFF"/>
                </a:solidFill>
                <a:latin typeface="Times" pitchFamily="18" charset="0"/>
              </a:rPr>
              <a:t>ol</a:t>
            </a:r>
            <a:r>
              <a:rPr lang="hu-HU" sz="3600">
                <a:solidFill>
                  <a:srgbClr val="FFFFFF"/>
                </a:solidFill>
                <a:latin typeface="Times" pitchFamily="18" charset="0"/>
              </a:rPr>
              <a:t>imorf</a:t>
            </a:r>
            <a:r>
              <a:rPr lang="en-GB" sz="3600">
                <a:solidFill>
                  <a:srgbClr val="FFFFFF"/>
                </a:solidFill>
                <a:latin typeface="Times" pitchFamily="18" charset="0"/>
              </a:rPr>
              <a:t> </a:t>
            </a:r>
            <a:r>
              <a:rPr lang="hu-HU" sz="3600">
                <a:solidFill>
                  <a:srgbClr val="FFFFFF"/>
                </a:solidFill>
                <a:latin typeface="Times" pitchFamily="18" charset="0"/>
              </a:rPr>
              <a:t>gének</a:t>
            </a:r>
            <a:endParaRPr lang="en-GB" sz="3600">
              <a:solidFill>
                <a:srgbClr val="FFFFFF"/>
              </a:solidFill>
              <a:latin typeface="Times" pitchFamily="18" charset="0"/>
            </a:endParaRPr>
          </a:p>
          <a:p>
            <a:pPr algn="ctr" eaLnBrk="0" hangingPunct="0"/>
            <a:r>
              <a:rPr lang="hu-HU" sz="3600">
                <a:solidFill>
                  <a:srgbClr val="FFFFFF"/>
                </a:solidFill>
                <a:latin typeface="Times" pitchFamily="18" charset="0"/>
              </a:rPr>
              <a:t>betegségasszociációk</a:t>
            </a:r>
            <a:endParaRPr lang="en-GB" sz="3600">
              <a:solidFill>
                <a:srgbClr val="FFFFFF"/>
              </a:solidFill>
              <a:latin typeface="Times" pitchFamily="18" charset="0"/>
            </a:endParaRPr>
          </a:p>
          <a:p>
            <a:pPr algn="ctr" eaLnBrk="0" hangingPunct="0"/>
            <a:r>
              <a:rPr lang="hu-HU" sz="3600">
                <a:solidFill>
                  <a:srgbClr val="FFFFFF"/>
                </a:solidFill>
                <a:latin typeface="Times" pitchFamily="18" charset="0"/>
              </a:rPr>
              <a:t>gyors evolúció</a:t>
            </a:r>
            <a:endParaRPr lang="en-GB" sz="3600">
              <a:solidFill>
                <a:srgbClr val="FFFFFF"/>
              </a:solidFill>
              <a:latin typeface="Times" pitchFamily="18" charset="0"/>
            </a:endParaRPr>
          </a:p>
          <a:p>
            <a:pPr algn="ctr" eaLnBrk="0" hangingPunct="0"/>
            <a:r>
              <a:rPr lang="hu-HU" sz="3600">
                <a:solidFill>
                  <a:srgbClr val="FFFFFF"/>
                </a:solidFill>
                <a:latin typeface="Times" pitchFamily="18" charset="0"/>
              </a:rPr>
              <a:t>génklaszterek</a:t>
            </a:r>
            <a:endParaRPr lang="en-GB" sz="3600">
              <a:solidFill>
                <a:srgbClr val="FFFFFF"/>
              </a:solidFill>
              <a:latin typeface="Times" pitchFamily="18" charset="0"/>
            </a:endParaRPr>
          </a:p>
          <a:p>
            <a:pPr algn="ctr" eaLnBrk="0" hangingPunct="0"/>
            <a:r>
              <a:rPr lang="hu-HU" sz="3600">
                <a:solidFill>
                  <a:srgbClr val="FFFFFF"/>
                </a:solidFill>
                <a:latin typeface="Times" pitchFamily="18" charset="0"/>
              </a:rPr>
              <a:t>„repertoire-ket” képeznek</a:t>
            </a:r>
            <a:endParaRPr lang="en-GB" sz="3600">
              <a:solidFill>
                <a:srgbClr val="FFFFFF"/>
              </a:solidFill>
              <a:latin typeface="Times" pitchFamily="18" charset="0"/>
            </a:endParaRPr>
          </a:p>
          <a:p>
            <a:pPr algn="ctr" eaLnBrk="0" hangingPunct="0"/>
            <a:r>
              <a:rPr lang="hu-HU" sz="3600">
                <a:solidFill>
                  <a:srgbClr val="FFFFFF"/>
                </a:solidFill>
                <a:latin typeface="Times" pitchFamily="18" charset="0"/>
              </a:rPr>
              <a:t>hálózatos működés</a:t>
            </a:r>
            <a:endParaRPr lang="en-GB" sz="4400">
              <a:solidFill>
                <a:srgbClr val="FFFFFF"/>
              </a:solidFill>
              <a:latin typeface="Times" pitchFamily="18" charset="0"/>
            </a:endParaRPr>
          </a:p>
        </p:txBody>
      </p:sp>
      <p:sp>
        <p:nvSpPr>
          <p:cNvPr id="35843" name="Text Box 3"/>
          <p:cNvSpPr txBox="1">
            <a:spLocks noChangeArrowheads="1"/>
          </p:cNvSpPr>
          <p:nvPr/>
        </p:nvSpPr>
        <p:spPr bwMode="auto">
          <a:xfrm>
            <a:off x="4572000" y="6491288"/>
            <a:ext cx="4419600" cy="366712"/>
          </a:xfrm>
          <a:prstGeom prst="rect">
            <a:avLst/>
          </a:prstGeom>
          <a:noFill/>
          <a:ln w="9525">
            <a:noFill/>
            <a:miter lim="800000"/>
            <a:headEnd/>
            <a:tailEnd/>
          </a:ln>
        </p:spPr>
        <p:txBody>
          <a:bodyPr wrap="none">
            <a:spAutoFit/>
          </a:bodyPr>
          <a:lstStyle/>
          <a:p>
            <a:r>
              <a:rPr lang="hu-HU">
                <a:solidFill>
                  <a:srgbClr val="FFFF00"/>
                </a:solidFill>
                <a:latin typeface="Times New Roman" pitchFamily="18" charset="0"/>
              </a:rPr>
              <a:t>Trowsdale, J,  Seminars in Immunology, 2003</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Lekerekített téglalap 26"/>
          <p:cNvSpPr>
            <a:spLocks noChangeArrowheads="1"/>
          </p:cNvSpPr>
          <p:nvPr/>
        </p:nvSpPr>
        <p:spPr bwMode="auto">
          <a:xfrm>
            <a:off x="4716463" y="1679575"/>
            <a:ext cx="3778250" cy="4830763"/>
          </a:xfrm>
          <a:prstGeom prst="roundRect">
            <a:avLst>
              <a:gd name="adj" fmla="val 16667"/>
            </a:avLst>
          </a:prstGeom>
          <a:solidFill>
            <a:schemeClr val="bg1"/>
          </a:solidFill>
          <a:ln w="9525">
            <a:solidFill>
              <a:schemeClr val="bg1"/>
            </a:solidFill>
            <a:round/>
            <a:headEnd/>
            <a:tailEnd/>
          </a:ln>
        </p:spPr>
        <p:txBody>
          <a:bodyPr wrap="none" anchor="ctr"/>
          <a:lstStyle/>
          <a:p>
            <a:pPr algn="ctr"/>
            <a:endParaRPr lang="en-US">
              <a:solidFill>
                <a:srgbClr val="FFFFFF"/>
              </a:solidFill>
            </a:endParaRPr>
          </a:p>
        </p:txBody>
      </p:sp>
      <p:sp>
        <p:nvSpPr>
          <p:cNvPr id="31747" name="Lekerekített téglalap 7"/>
          <p:cNvSpPr>
            <a:spLocks noChangeArrowheads="1"/>
          </p:cNvSpPr>
          <p:nvPr/>
        </p:nvSpPr>
        <p:spPr bwMode="auto">
          <a:xfrm>
            <a:off x="684213" y="1628775"/>
            <a:ext cx="3778250" cy="4830763"/>
          </a:xfrm>
          <a:prstGeom prst="roundRect">
            <a:avLst>
              <a:gd name="adj" fmla="val 16667"/>
            </a:avLst>
          </a:prstGeom>
          <a:solidFill>
            <a:schemeClr val="bg1"/>
          </a:solidFill>
          <a:ln w="9525">
            <a:solidFill>
              <a:schemeClr val="bg1"/>
            </a:solidFill>
            <a:round/>
            <a:headEnd/>
            <a:tailEnd/>
          </a:ln>
        </p:spPr>
        <p:txBody>
          <a:bodyPr wrap="none" anchor="ctr"/>
          <a:lstStyle/>
          <a:p>
            <a:pPr algn="ctr"/>
            <a:endParaRPr lang="en-US"/>
          </a:p>
        </p:txBody>
      </p:sp>
      <p:sp>
        <p:nvSpPr>
          <p:cNvPr id="31748" name="Téglalap 1"/>
          <p:cNvSpPr>
            <a:spLocks noChangeArrowheads="1"/>
          </p:cNvSpPr>
          <p:nvPr/>
        </p:nvSpPr>
        <p:spPr bwMode="auto">
          <a:xfrm>
            <a:off x="1193800" y="1766888"/>
            <a:ext cx="2879725" cy="1884362"/>
          </a:xfrm>
          <a:prstGeom prst="rect">
            <a:avLst/>
          </a:prstGeom>
          <a:solidFill>
            <a:schemeClr val="bg1"/>
          </a:solidFill>
          <a:ln w="9525">
            <a:solidFill>
              <a:schemeClr val="bg1"/>
            </a:solidFill>
            <a:round/>
            <a:headEnd/>
            <a:tailEnd/>
          </a:ln>
        </p:spPr>
        <p:txBody>
          <a:bodyPr wrap="none" anchor="ctr"/>
          <a:lstStyle/>
          <a:p>
            <a:pPr algn="ctr"/>
            <a:endParaRPr lang="en-US"/>
          </a:p>
        </p:txBody>
      </p:sp>
      <p:sp>
        <p:nvSpPr>
          <p:cNvPr id="7" name="AutoShape 3"/>
          <p:cNvSpPr>
            <a:spLocks noChangeArrowheads="1"/>
          </p:cNvSpPr>
          <p:nvPr/>
        </p:nvSpPr>
        <p:spPr bwMode="auto">
          <a:xfrm>
            <a:off x="263128" y="332656"/>
            <a:ext cx="8652272" cy="1139552"/>
          </a:xfrm>
          <a:prstGeom prst="roundRect">
            <a:avLst>
              <a:gd name="adj" fmla="val 16667"/>
            </a:avLst>
          </a:prstGeom>
          <a:gradFill rotWithShape="0">
            <a:gsLst>
              <a:gs pos="0">
                <a:srgbClr val="FFEBFA"/>
              </a:gs>
              <a:gs pos="30000">
                <a:srgbClr val="C4D6EB"/>
              </a:gs>
              <a:gs pos="60001">
                <a:srgbClr val="85C2FF"/>
              </a:gs>
              <a:gs pos="100000">
                <a:srgbClr val="5E9EFF"/>
              </a:gs>
            </a:gsLst>
            <a:path path="shape">
              <a:fillToRect l="50000" t="50000" r="50000" b="5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ctr">
              <a:defRPr/>
            </a:pPr>
            <a:endParaRPr lang="en-US">
              <a:solidFill>
                <a:srgbClr val="000066"/>
              </a:solidFill>
              <a:latin typeface="Times New Roman" pitchFamily="18" charset="0"/>
              <a:ea typeface="+mn-ea"/>
            </a:endParaRPr>
          </a:p>
        </p:txBody>
      </p:sp>
      <p:sp>
        <p:nvSpPr>
          <p:cNvPr id="31752" name="Text Box 3"/>
          <p:cNvSpPr txBox="1">
            <a:spLocks noChangeArrowheads="1"/>
          </p:cNvSpPr>
          <p:nvPr/>
        </p:nvSpPr>
        <p:spPr bwMode="auto">
          <a:xfrm>
            <a:off x="263525" y="461963"/>
            <a:ext cx="8686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chemeClr val="tx1"/>
                </a:solidFill>
                <a:latin typeface="Times New Roman" charset="0"/>
                <a:ea typeface="ＭＳ Ｐゴシック" charset="0"/>
              </a:defRPr>
            </a:lvl1pPr>
            <a:lvl2pPr marL="742950" indent="-285750">
              <a:defRPr sz="4400">
                <a:solidFill>
                  <a:schemeClr val="tx1"/>
                </a:solidFill>
                <a:latin typeface="Times New Roman" charset="0"/>
                <a:ea typeface="ＭＳ Ｐゴシック" charset="0"/>
              </a:defRPr>
            </a:lvl2pPr>
            <a:lvl3pPr marL="1143000" indent="-228600">
              <a:defRPr sz="4400">
                <a:solidFill>
                  <a:schemeClr val="tx1"/>
                </a:solidFill>
                <a:latin typeface="Times New Roman" charset="0"/>
                <a:ea typeface="ＭＳ Ｐゴシック" charset="0"/>
              </a:defRPr>
            </a:lvl3pPr>
            <a:lvl4pPr marL="1600200" indent="-228600">
              <a:defRPr sz="4400">
                <a:solidFill>
                  <a:schemeClr val="tx1"/>
                </a:solidFill>
                <a:latin typeface="Times New Roman" charset="0"/>
                <a:ea typeface="ＭＳ Ｐゴシック" charset="0"/>
              </a:defRPr>
            </a:lvl4pPr>
            <a:lvl5pPr marL="2057400" indent="-22860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ctr">
              <a:spcBef>
                <a:spcPct val="50000"/>
              </a:spcBef>
            </a:pPr>
            <a:r>
              <a:rPr lang="hu-HU" sz="2800" b="1">
                <a:solidFill>
                  <a:srgbClr val="000066"/>
                </a:solidFill>
              </a:rPr>
              <a:t>A szerv és csontvelő</a:t>
            </a:r>
            <a:r>
              <a:rPr lang="en-US" sz="2800" b="1">
                <a:solidFill>
                  <a:srgbClr val="000066"/>
                </a:solidFill>
              </a:rPr>
              <a:t>i őssejt</a:t>
            </a:r>
            <a:r>
              <a:rPr lang="hu-HU" sz="2800" b="1">
                <a:solidFill>
                  <a:srgbClr val="000066"/>
                </a:solidFill>
              </a:rPr>
              <a:t> transzplantáció közti különbségek</a:t>
            </a:r>
          </a:p>
        </p:txBody>
      </p:sp>
      <p:pic>
        <p:nvPicPr>
          <p:cNvPr id="3175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8513" y="2874963"/>
            <a:ext cx="10080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4" name="Szövegdoboz 2"/>
          <p:cNvSpPr txBox="1">
            <a:spLocks noChangeArrowheads="1"/>
          </p:cNvSpPr>
          <p:nvPr/>
        </p:nvSpPr>
        <p:spPr bwMode="auto">
          <a:xfrm>
            <a:off x="1116013" y="2181225"/>
            <a:ext cx="29511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chemeClr val="tx1"/>
                </a:solidFill>
                <a:latin typeface="Times New Roman" charset="0"/>
                <a:ea typeface="ＭＳ Ｐゴシック" charset="0"/>
              </a:defRPr>
            </a:lvl1pPr>
            <a:lvl2pPr marL="742950" indent="-285750">
              <a:defRPr sz="4400">
                <a:solidFill>
                  <a:schemeClr val="tx1"/>
                </a:solidFill>
                <a:latin typeface="Times New Roman" charset="0"/>
                <a:ea typeface="ＭＳ Ｐゴシック" charset="0"/>
              </a:defRPr>
            </a:lvl2pPr>
            <a:lvl3pPr marL="1143000" indent="-228600">
              <a:defRPr sz="4400">
                <a:solidFill>
                  <a:schemeClr val="tx1"/>
                </a:solidFill>
                <a:latin typeface="Times New Roman" charset="0"/>
                <a:ea typeface="ＭＳ Ｐゴシック" charset="0"/>
              </a:defRPr>
            </a:lvl3pPr>
            <a:lvl4pPr marL="1600200" indent="-228600">
              <a:defRPr sz="4400">
                <a:solidFill>
                  <a:schemeClr val="tx1"/>
                </a:solidFill>
                <a:latin typeface="Times New Roman" charset="0"/>
                <a:ea typeface="ＭＳ Ｐゴシック" charset="0"/>
              </a:defRPr>
            </a:lvl4pPr>
            <a:lvl5pPr marL="2057400" indent="-22860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ctr"/>
            <a:r>
              <a:rPr lang="hu-HU" sz="1800" b="1" dirty="0">
                <a:solidFill>
                  <a:srgbClr val="FFFFFF"/>
                </a:solidFill>
              </a:rPr>
              <a:t>Szervtranszplantáció</a:t>
            </a:r>
            <a:endParaRPr lang="en-US" sz="1800" b="1" dirty="0">
              <a:solidFill>
                <a:srgbClr val="FFFFFF"/>
              </a:solidFill>
            </a:endParaRPr>
          </a:p>
        </p:txBody>
      </p:sp>
      <p:sp>
        <p:nvSpPr>
          <p:cNvPr id="31755" name="Szövegdoboz 11"/>
          <p:cNvSpPr txBox="1">
            <a:spLocks noChangeArrowheads="1"/>
          </p:cNvSpPr>
          <p:nvPr/>
        </p:nvSpPr>
        <p:spPr bwMode="auto">
          <a:xfrm>
            <a:off x="4716463" y="2154238"/>
            <a:ext cx="3624262"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chemeClr val="tx1"/>
                </a:solidFill>
                <a:latin typeface="Times New Roman" charset="0"/>
                <a:ea typeface="ＭＳ Ｐゴシック" charset="0"/>
              </a:defRPr>
            </a:lvl1pPr>
            <a:lvl2pPr marL="742950" indent="-285750">
              <a:defRPr sz="4400">
                <a:solidFill>
                  <a:schemeClr val="tx1"/>
                </a:solidFill>
                <a:latin typeface="Times New Roman" charset="0"/>
                <a:ea typeface="ＭＳ Ｐゴシック" charset="0"/>
              </a:defRPr>
            </a:lvl2pPr>
            <a:lvl3pPr marL="1143000" indent="-228600">
              <a:defRPr sz="4400">
                <a:solidFill>
                  <a:schemeClr val="tx1"/>
                </a:solidFill>
                <a:latin typeface="Times New Roman" charset="0"/>
                <a:ea typeface="ＭＳ Ｐゴシック" charset="0"/>
              </a:defRPr>
            </a:lvl3pPr>
            <a:lvl4pPr marL="1600200" indent="-228600">
              <a:defRPr sz="4400">
                <a:solidFill>
                  <a:schemeClr val="tx1"/>
                </a:solidFill>
                <a:latin typeface="Times New Roman" charset="0"/>
                <a:ea typeface="ＭＳ Ｐゴシック" charset="0"/>
              </a:defRPr>
            </a:lvl4pPr>
            <a:lvl5pPr marL="2057400" indent="-22860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ctr"/>
            <a:r>
              <a:rPr lang="en-US" sz="1800" b="1" dirty="0" err="1">
                <a:solidFill>
                  <a:srgbClr val="FFFFFF"/>
                </a:solidFill>
              </a:rPr>
              <a:t>Csontvelői</a:t>
            </a:r>
            <a:r>
              <a:rPr lang="en-US" sz="1800" b="1" dirty="0">
                <a:solidFill>
                  <a:srgbClr val="FFFFFF"/>
                </a:solidFill>
              </a:rPr>
              <a:t> </a:t>
            </a:r>
            <a:r>
              <a:rPr lang="en-US" sz="1800" b="1" dirty="0" err="1">
                <a:solidFill>
                  <a:srgbClr val="FFFFFF"/>
                </a:solidFill>
              </a:rPr>
              <a:t>őssejt</a:t>
            </a:r>
            <a:r>
              <a:rPr lang="en-US" sz="1800" b="1" dirty="0">
                <a:solidFill>
                  <a:srgbClr val="FFFFFF"/>
                </a:solidFill>
              </a:rPr>
              <a:t> </a:t>
            </a:r>
            <a:r>
              <a:rPr lang="en-US" sz="1800" b="1" dirty="0" err="1">
                <a:solidFill>
                  <a:srgbClr val="FFFFFF"/>
                </a:solidFill>
              </a:rPr>
              <a:t>transzplantáció</a:t>
            </a:r>
            <a:endParaRPr lang="en-US" sz="1800" b="1" dirty="0">
              <a:solidFill>
                <a:srgbClr val="FFFFFF"/>
              </a:solidFill>
            </a:endParaRPr>
          </a:p>
        </p:txBody>
      </p:sp>
      <p:sp>
        <p:nvSpPr>
          <p:cNvPr id="31756" name="Téglalap 3"/>
          <p:cNvSpPr>
            <a:spLocks noChangeArrowheads="1"/>
          </p:cNvSpPr>
          <p:nvPr/>
        </p:nvSpPr>
        <p:spPr bwMode="auto">
          <a:xfrm>
            <a:off x="1193800" y="4737100"/>
            <a:ext cx="2816225" cy="1316038"/>
          </a:xfrm>
          <a:prstGeom prst="rect">
            <a:avLst/>
          </a:prstGeom>
          <a:solidFill>
            <a:schemeClr val="bg1"/>
          </a:solidFill>
          <a:ln w="9525">
            <a:solidFill>
              <a:schemeClr val="bg1"/>
            </a:solidFill>
            <a:round/>
            <a:headEnd/>
            <a:tailEnd/>
          </a:ln>
        </p:spPr>
        <p:txBody>
          <a:bodyPr wrap="none" anchor="ctr"/>
          <a:lstStyle/>
          <a:p>
            <a:pPr algn="ctr"/>
            <a:endParaRPr lang="en-US" sz="1600" b="1">
              <a:solidFill>
                <a:srgbClr val="002060"/>
              </a:solidFill>
            </a:endParaRPr>
          </a:p>
        </p:txBody>
      </p:sp>
      <p:sp>
        <p:nvSpPr>
          <p:cNvPr id="31757" name="Szövegdoboz 4"/>
          <p:cNvSpPr txBox="1">
            <a:spLocks noChangeArrowheads="1"/>
          </p:cNvSpPr>
          <p:nvPr/>
        </p:nvSpPr>
        <p:spPr bwMode="auto">
          <a:xfrm>
            <a:off x="4362450" y="4652963"/>
            <a:ext cx="4530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chemeClr val="tx1"/>
                </a:solidFill>
                <a:latin typeface="Times New Roman" charset="0"/>
                <a:ea typeface="ＭＳ Ｐゴシック" charset="0"/>
              </a:defRPr>
            </a:lvl1pPr>
            <a:lvl2pPr marL="742950" indent="-285750">
              <a:defRPr sz="4400">
                <a:solidFill>
                  <a:schemeClr val="tx1"/>
                </a:solidFill>
                <a:latin typeface="Times New Roman" charset="0"/>
                <a:ea typeface="ＭＳ Ｐゴシック" charset="0"/>
              </a:defRPr>
            </a:lvl2pPr>
            <a:lvl3pPr marL="1143000" indent="-228600">
              <a:defRPr sz="4400">
                <a:solidFill>
                  <a:schemeClr val="tx1"/>
                </a:solidFill>
                <a:latin typeface="Times New Roman" charset="0"/>
                <a:ea typeface="ＭＳ Ｐゴシック" charset="0"/>
              </a:defRPr>
            </a:lvl3pPr>
            <a:lvl4pPr marL="1600200" indent="-228600">
              <a:defRPr sz="4400">
                <a:solidFill>
                  <a:schemeClr val="tx1"/>
                </a:solidFill>
                <a:latin typeface="Times New Roman" charset="0"/>
                <a:ea typeface="ＭＳ Ｐゴシック" charset="0"/>
              </a:defRPr>
            </a:lvl4pPr>
            <a:lvl5pPr marL="2057400" indent="-22860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ctr"/>
            <a:r>
              <a:rPr lang="hu-HU" sz="1600" b="1" dirty="0">
                <a:solidFill>
                  <a:srgbClr val="FFFFFF"/>
                </a:solidFill>
              </a:rPr>
              <a:t>A recipiens citoablációja szükséges</a:t>
            </a:r>
            <a:endParaRPr lang="en-US" sz="1600" b="1" dirty="0">
              <a:solidFill>
                <a:srgbClr val="FFFFFF"/>
              </a:solidFill>
            </a:endParaRPr>
          </a:p>
        </p:txBody>
      </p:sp>
      <p:sp>
        <p:nvSpPr>
          <p:cNvPr id="31758" name="Szövegdoboz 15"/>
          <p:cNvSpPr txBox="1">
            <a:spLocks noChangeArrowheads="1"/>
          </p:cNvSpPr>
          <p:nvPr/>
        </p:nvSpPr>
        <p:spPr bwMode="auto">
          <a:xfrm>
            <a:off x="827088" y="4470400"/>
            <a:ext cx="35353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chemeClr val="tx1"/>
                </a:solidFill>
                <a:latin typeface="Times New Roman" charset="0"/>
                <a:ea typeface="ＭＳ Ｐゴシック" charset="0"/>
              </a:defRPr>
            </a:lvl1pPr>
            <a:lvl2pPr marL="742950" indent="-285750">
              <a:defRPr sz="4400">
                <a:solidFill>
                  <a:schemeClr val="tx1"/>
                </a:solidFill>
                <a:latin typeface="Times New Roman" charset="0"/>
                <a:ea typeface="ＭＳ Ｐゴシック" charset="0"/>
              </a:defRPr>
            </a:lvl2pPr>
            <a:lvl3pPr marL="1143000" indent="-228600">
              <a:defRPr sz="4400">
                <a:solidFill>
                  <a:schemeClr val="tx1"/>
                </a:solidFill>
                <a:latin typeface="Times New Roman" charset="0"/>
                <a:ea typeface="ＭＳ Ｐゴシック" charset="0"/>
              </a:defRPr>
            </a:lvl3pPr>
            <a:lvl4pPr marL="1600200" indent="-228600">
              <a:defRPr sz="4400">
                <a:solidFill>
                  <a:schemeClr val="tx1"/>
                </a:solidFill>
                <a:latin typeface="Times New Roman" charset="0"/>
                <a:ea typeface="ＭＳ Ｐゴシック" charset="0"/>
              </a:defRPr>
            </a:lvl4pPr>
            <a:lvl5pPr marL="2057400" indent="-22860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ctr"/>
            <a:r>
              <a:rPr lang="hu-HU" sz="1600" b="1" dirty="0">
                <a:solidFill>
                  <a:srgbClr val="FFFFFF"/>
                </a:solidFill>
              </a:rPr>
              <a:t>Nincs citoabláció,                                       de </a:t>
            </a:r>
            <a:r>
              <a:rPr lang="en-US" sz="1600" b="1" dirty="0" err="1">
                <a:solidFill>
                  <a:srgbClr val="FFFFFF"/>
                </a:solidFill>
              </a:rPr>
              <a:t>immun</a:t>
            </a:r>
            <a:r>
              <a:rPr lang="hu-HU" sz="1600" b="1" dirty="0">
                <a:solidFill>
                  <a:srgbClr val="FFFFFF"/>
                </a:solidFill>
              </a:rPr>
              <a:t>o</a:t>
            </a:r>
            <a:r>
              <a:rPr lang="en-US" sz="1600" b="1" dirty="0" err="1">
                <a:solidFill>
                  <a:srgbClr val="FFFFFF"/>
                </a:solidFill>
              </a:rPr>
              <a:t>szuppresszív</a:t>
            </a:r>
            <a:r>
              <a:rPr lang="en-US" sz="1600" b="1" dirty="0">
                <a:solidFill>
                  <a:srgbClr val="FFFFFF"/>
                </a:solidFill>
              </a:rPr>
              <a:t> </a:t>
            </a:r>
            <a:r>
              <a:rPr lang="en-US" sz="1600" b="1" dirty="0" err="1">
                <a:solidFill>
                  <a:srgbClr val="FFFFFF"/>
                </a:solidFill>
              </a:rPr>
              <a:t>szerek</a:t>
            </a:r>
            <a:r>
              <a:rPr lang="en-US" sz="1600" b="1" dirty="0">
                <a:solidFill>
                  <a:srgbClr val="FFFFFF"/>
                </a:solidFill>
              </a:rPr>
              <a:t> </a:t>
            </a:r>
            <a:r>
              <a:rPr lang="en-US" sz="1600" b="1" dirty="0" err="1">
                <a:solidFill>
                  <a:srgbClr val="FFFFFF"/>
                </a:solidFill>
              </a:rPr>
              <a:t>javítj</a:t>
            </a:r>
            <a:r>
              <a:rPr lang="hu-HU" sz="1600" b="1" dirty="0">
                <a:solidFill>
                  <a:srgbClr val="FFFFFF"/>
                </a:solidFill>
              </a:rPr>
              <a:t>ák</a:t>
            </a:r>
            <a:r>
              <a:rPr lang="en-US" sz="1600" b="1" dirty="0">
                <a:solidFill>
                  <a:srgbClr val="FFFFFF"/>
                </a:solidFill>
              </a:rPr>
              <a:t> a </a:t>
            </a:r>
            <a:r>
              <a:rPr lang="en-US" sz="1600" b="1" dirty="0" err="1">
                <a:solidFill>
                  <a:srgbClr val="FFFFFF"/>
                </a:solidFill>
              </a:rPr>
              <a:t>transzplantáció</a:t>
            </a:r>
            <a:r>
              <a:rPr lang="en-US" sz="1600" b="1" dirty="0">
                <a:solidFill>
                  <a:srgbClr val="FFFFFF"/>
                </a:solidFill>
              </a:rPr>
              <a:t> </a:t>
            </a:r>
            <a:r>
              <a:rPr lang="en-US" sz="1600" b="1" dirty="0" err="1">
                <a:solidFill>
                  <a:srgbClr val="FFFFFF"/>
                </a:solidFill>
              </a:rPr>
              <a:t>sikerét</a:t>
            </a:r>
            <a:endParaRPr lang="en-US" sz="1600" b="1" dirty="0">
              <a:solidFill>
                <a:srgbClr val="FFFFFF"/>
              </a:solidFill>
            </a:endParaRPr>
          </a:p>
        </p:txBody>
      </p:sp>
      <p:sp>
        <p:nvSpPr>
          <p:cNvPr id="31759" name="Szövegdoboz 16"/>
          <p:cNvSpPr txBox="1">
            <a:spLocks noChangeArrowheads="1"/>
          </p:cNvSpPr>
          <p:nvPr/>
        </p:nvSpPr>
        <p:spPr bwMode="auto">
          <a:xfrm>
            <a:off x="684213" y="5364163"/>
            <a:ext cx="37607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chemeClr val="tx1"/>
                </a:solidFill>
                <a:latin typeface="Times New Roman" charset="0"/>
                <a:ea typeface="ＭＳ Ｐゴシック" charset="0"/>
              </a:defRPr>
            </a:lvl1pPr>
            <a:lvl2pPr marL="742950" indent="-285750">
              <a:defRPr sz="4400">
                <a:solidFill>
                  <a:schemeClr val="tx1"/>
                </a:solidFill>
                <a:latin typeface="Times New Roman" charset="0"/>
                <a:ea typeface="ＭＳ Ｐゴシック" charset="0"/>
              </a:defRPr>
            </a:lvl2pPr>
            <a:lvl3pPr marL="1143000" indent="-228600">
              <a:defRPr sz="4400">
                <a:solidFill>
                  <a:schemeClr val="tx1"/>
                </a:solidFill>
                <a:latin typeface="Times New Roman" charset="0"/>
                <a:ea typeface="ＭＳ Ｐゴシック" charset="0"/>
              </a:defRPr>
            </a:lvl3pPr>
            <a:lvl4pPr marL="1600200" indent="-228600">
              <a:defRPr sz="4400">
                <a:solidFill>
                  <a:schemeClr val="tx1"/>
                </a:solidFill>
                <a:latin typeface="Times New Roman" charset="0"/>
                <a:ea typeface="ＭＳ Ｐゴシック" charset="0"/>
              </a:defRPr>
            </a:lvl4pPr>
            <a:lvl5pPr marL="2057400" indent="-22860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ctr"/>
            <a:r>
              <a:rPr lang="hu-HU" sz="1600" b="1" dirty="0">
                <a:solidFill>
                  <a:srgbClr val="FFFFFF"/>
                </a:solidFill>
              </a:rPr>
              <a:t>A HLA illesztés igen fontos, de nem elengedhetetlen</a:t>
            </a:r>
            <a:endParaRPr lang="en-US" sz="1600" b="1" dirty="0">
              <a:solidFill>
                <a:srgbClr val="FFFFFF"/>
              </a:solidFill>
            </a:endParaRPr>
          </a:p>
        </p:txBody>
      </p:sp>
      <p:sp>
        <p:nvSpPr>
          <p:cNvPr id="31760" name="Szövegdoboz 17"/>
          <p:cNvSpPr txBox="1">
            <a:spLocks noChangeArrowheads="1"/>
          </p:cNvSpPr>
          <p:nvPr/>
        </p:nvSpPr>
        <p:spPr bwMode="auto">
          <a:xfrm>
            <a:off x="5003800" y="5373688"/>
            <a:ext cx="3335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chemeClr val="tx1"/>
                </a:solidFill>
                <a:latin typeface="Times New Roman" charset="0"/>
                <a:ea typeface="ＭＳ Ｐゴシック" charset="0"/>
              </a:defRPr>
            </a:lvl1pPr>
            <a:lvl2pPr marL="742950" indent="-285750">
              <a:defRPr sz="4400">
                <a:solidFill>
                  <a:schemeClr val="tx1"/>
                </a:solidFill>
                <a:latin typeface="Times New Roman" charset="0"/>
                <a:ea typeface="ＭＳ Ｐゴシック" charset="0"/>
              </a:defRPr>
            </a:lvl2pPr>
            <a:lvl3pPr marL="1143000" indent="-228600">
              <a:defRPr sz="4400">
                <a:solidFill>
                  <a:schemeClr val="tx1"/>
                </a:solidFill>
                <a:latin typeface="Times New Roman" charset="0"/>
                <a:ea typeface="ＭＳ Ｐゴシック" charset="0"/>
              </a:defRPr>
            </a:lvl3pPr>
            <a:lvl4pPr marL="1600200" indent="-228600">
              <a:defRPr sz="4400">
                <a:solidFill>
                  <a:schemeClr val="tx1"/>
                </a:solidFill>
                <a:latin typeface="Times New Roman" charset="0"/>
                <a:ea typeface="ＭＳ Ｐゴシック" charset="0"/>
              </a:defRPr>
            </a:lvl4pPr>
            <a:lvl5pPr marL="2057400" indent="-22860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ctr"/>
            <a:r>
              <a:rPr lang="hu-HU" sz="1600" b="1" u="sng" dirty="0">
                <a:solidFill>
                  <a:srgbClr val="FFFFFF"/>
                </a:solidFill>
              </a:rPr>
              <a:t>A HLA illesztés kritikus jelentőségű</a:t>
            </a:r>
            <a:endParaRPr lang="en-US" sz="1600" b="1" u="sng" dirty="0">
              <a:solidFill>
                <a:srgbClr val="FFFFFF"/>
              </a:solidFill>
            </a:endParaRPr>
          </a:p>
        </p:txBody>
      </p:sp>
      <p:sp>
        <p:nvSpPr>
          <p:cNvPr id="31761" name="Szövegdoboz 18"/>
          <p:cNvSpPr txBox="1">
            <a:spLocks noChangeArrowheads="1"/>
          </p:cNvSpPr>
          <p:nvPr/>
        </p:nvSpPr>
        <p:spPr bwMode="auto">
          <a:xfrm>
            <a:off x="5026025" y="5826125"/>
            <a:ext cx="30749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chemeClr val="tx1"/>
                </a:solidFill>
                <a:latin typeface="Times New Roman" charset="0"/>
                <a:ea typeface="ＭＳ Ｐゴシック" charset="0"/>
              </a:defRPr>
            </a:lvl1pPr>
            <a:lvl2pPr marL="742950" indent="-285750">
              <a:defRPr sz="4400">
                <a:solidFill>
                  <a:schemeClr val="tx1"/>
                </a:solidFill>
                <a:latin typeface="Times New Roman" charset="0"/>
                <a:ea typeface="ＭＳ Ｐゴシック" charset="0"/>
              </a:defRPr>
            </a:lvl2pPr>
            <a:lvl3pPr marL="1143000" indent="-228600">
              <a:defRPr sz="4400">
                <a:solidFill>
                  <a:schemeClr val="tx1"/>
                </a:solidFill>
                <a:latin typeface="Times New Roman" charset="0"/>
                <a:ea typeface="ＭＳ Ｐゴシック" charset="0"/>
              </a:defRPr>
            </a:lvl3pPr>
            <a:lvl4pPr marL="1600200" indent="-228600">
              <a:defRPr sz="4400">
                <a:solidFill>
                  <a:schemeClr val="tx1"/>
                </a:solidFill>
                <a:latin typeface="Times New Roman" charset="0"/>
                <a:ea typeface="ＭＳ Ｐゴシック" charset="0"/>
              </a:defRPr>
            </a:lvl4pPr>
            <a:lvl5pPr marL="2057400" indent="-22860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ctr"/>
            <a:r>
              <a:rPr lang="hu-HU" sz="1600" b="1" dirty="0">
                <a:solidFill>
                  <a:srgbClr val="FFFFFF"/>
                </a:solidFill>
              </a:rPr>
              <a:t>A fő komplikáció=GVHD</a:t>
            </a:r>
            <a:endParaRPr lang="en-US" sz="1600" b="1" dirty="0">
              <a:solidFill>
                <a:srgbClr val="FFFFFF"/>
              </a:solidFill>
            </a:endParaRPr>
          </a:p>
        </p:txBody>
      </p:sp>
      <p:sp>
        <p:nvSpPr>
          <p:cNvPr id="31762" name="Szövegdoboz 19"/>
          <p:cNvSpPr txBox="1">
            <a:spLocks noChangeArrowheads="1"/>
          </p:cNvSpPr>
          <p:nvPr/>
        </p:nvSpPr>
        <p:spPr bwMode="auto">
          <a:xfrm>
            <a:off x="1125538" y="5826125"/>
            <a:ext cx="30749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chemeClr val="tx1"/>
                </a:solidFill>
                <a:latin typeface="Times New Roman" charset="0"/>
                <a:ea typeface="ＭＳ Ｐゴシック" charset="0"/>
              </a:defRPr>
            </a:lvl1pPr>
            <a:lvl2pPr marL="742950" indent="-285750">
              <a:defRPr sz="4400">
                <a:solidFill>
                  <a:schemeClr val="tx1"/>
                </a:solidFill>
                <a:latin typeface="Times New Roman" charset="0"/>
                <a:ea typeface="ＭＳ Ｐゴシック" charset="0"/>
              </a:defRPr>
            </a:lvl2pPr>
            <a:lvl3pPr marL="1143000" indent="-228600">
              <a:defRPr sz="4400">
                <a:solidFill>
                  <a:schemeClr val="tx1"/>
                </a:solidFill>
                <a:latin typeface="Times New Roman" charset="0"/>
                <a:ea typeface="ＭＳ Ｐゴシック" charset="0"/>
              </a:defRPr>
            </a:lvl3pPr>
            <a:lvl4pPr marL="1600200" indent="-228600">
              <a:defRPr sz="4400">
                <a:solidFill>
                  <a:schemeClr val="tx1"/>
                </a:solidFill>
                <a:latin typeface="Times New Roman" charset="0"/>
                <a:ea typeface="ＭＳ Ｐゴシック" charset="0"/>
              </a:defRPr>
            </a:lvl4pPr>
            <a:lvl5pPr marL="2057400" indent="-22860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ctr"/>
            <a:r>
              <a:rPr lang="hu-HU" sz="1600" b="1">
                <a:solidFill>
                  <a:srgbClr val="002060"/>
                </a:solidFill>
              </a:rPr>
              <a:t>A fő komplikáció=rejekció</a:t>
            </a:r>
            <a:endParaRPr lang="en-US" sz="1600" b="1">
              <a:solidFill>
                <a:srgbClr val="002060"/>
              </a:solidFill>
            </a:endParaRPr>
          </a:p>
        </p:txBody>
      </p:sp>
      <p:sp>
        <p:nvSpPr>
          <p:cNvPr id="31763" name="Szövegdoboz 20"/>
          <p:cNvSpPr txBox="1">
            <a:spLocks noChangeArrowheads="1"/>
          </p:cNvSpPr>
          <p:nvPr/>
        </p:nvSpPr>
        <p:spPr bwMode="auto">
          <a:xfrm>
            <a:off x="1042988" y="6042025"/>
            <a:ext cx="30749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chemeClr val="tx1"/>
                </a:solidFill>
                <a:latin typeface="Times New Roman" charset="0"/>
                <a:ea typeface="ＭＳ Ｐゴシック" charset="0"/>
              </a:defRPr>
            </a:lvl1pPr>
            <a:lvl2pPr marL="742950" indent="-285750">
              <a:defRPr sz="4400">
                <a:solidFill>
                  <a:schemeClr val="tx1"/>
                </a:solidFill>
                <a:latin typeface="Times New Roman" charset="0"/>
                <a:ea typeface="ＭＳ Ｐゴシック" charset="0"/>
              </a:defRPr>
            </a:lvl2pPr>
            <a:lvl3pPr marL="1143000" indent="-228600">
              <a:defRPr sz="4400">
                <a:solidFill>
                  <a:schemeClr val="tx1"/>
                </a:solidFill>
                <a:latin typeface="Times New Roman" charset="0"/>
                <a:ea typeface="ＭＳ Ｐゴシック" charset="0"/>
              </a:defRPr>
            </a:lvl3pPr>
            <a:lvl4pPr marL="1600200" indent="-228600">
              <a:defRPr sz="4400">
                <a:solidFill>
                  <a:schemeClr val="tx1"/>
                </a:solidFill>
                <a:latin typeface="Times New Roman" charset="0"/>
                <a:ea typeface="ＭＳ Ｐゴシック" charset="0"/>
              </a:defRPr>
            </a:lvl4pPr>
            <a:lvl5pPr marL="2057400" indent="-22860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ctr"/>
            <a:r>
              <a:rPr lang="hu-HU" sz="1600" b="1" dirty="0">
                <a:solidFill>
                  <a:srgbClr val="FFFFFF"/>
                </a:solidFill>
              </a:rPr>
              <a:t>Sikeresség = befogadás</a:t>
            </a:r>
            <a:endParaRPr lang="en-US" sz="1600" b="1" dirty="0">
              <a:solidFill>
                <a:srgbClr val="FFFFFF"/>
              </a:solidFill>
            </a:endParaRPr>
          </a:p>
        </p:txBody>
      </p:sp>
      <p:sp>
        <p:nvSpPr>
          <p:cNvPr id="31764" name="Szövegdoboz 21"/>
          <p:cNvSpPr txBox="1">
            <a:spLocks noChangeArrowheads="1"/>
          </p:cNvSpPr>
          <p:nvPr/>
        </p:nvSpPr>
        <p:spPr bwMode="auto">
          <a:xfrm>
            <a:off x="5097463" y="6042025"/>
            <a:ext cx="30749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chemeClr val="tx1"/>
                </a:solidFill>
                <a:latin typeface="Times New Roman" charset="0"/>
                <a:ea typeface="ＭＳ Ｐゴシック" charset="0"/>
              </a:defRPr>
            </a:lvl1pPr>
            <a:lvl2pPr marL="742950" indent="-285750">
              <a:defRPr sz="4400">
                <a:solidFill>
                  <a:schemeClr val="tx1"/>
                </a:solidFill>
                <a:latin typeface="Times New Roman" charset="0"/>
                <a:ea typeface="ＭＳ Ｐゴシック" charset="0"/>
              </a:defRPr>
            </a:lvl2pPr>
            <a:lvl3pPr marL="1143000" indent="-228600">
              <a:defRPr sz="4400">
                <a:solidFill>
                  <a:schemeClr val="tx1"/>
                </a:solidFill>
                <a:latin typeface="Times New Roman" charset="0"/>
                <a:ea typeface="ＭＳ Ｐゴシック" charset="0"/>
              </a:defRPr>
            </a:lvl3pPr>
            <a:lvl4pPr marL="1600200" indent="-228600">
              <a:defRPr sz="4400">
                <a:solidFill>
                  <a:schemeClr val="tx1"/>
                </a:solidFill>
                <a:latin typeface="Times New Roman" charset="0"/>
                <a:ea typeface="ＭＳ Ｐゴシック" charset="0"/>
              </a:defRPr>
            </a:lvl4pPr>
            <a:lvl5pPr marL="2057400" indent="-22860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ctr"/>
            <a:r>
              <a:rPr lang="hu-HU" sz="1600" b="1">
                <a:solidFill>
                  <a:srgbClr val="002060"/>
                </a:solidFill>
              </a:rPr>
              <a:t>Sikeresség = tolerancia</a:t>
            </a:r>
            <a:endParaRPr lang="en-US" sz="1600" b="1">
              <a:solidFill>
                <a:srgbClr val="002060"/>
              </a:solidFill>
            </a:endParaRPr>
          </a:p>
        </p:txBody>
      </p:sp>
      <p:pic>
        <p:nvPicPr>
          <p:cNvPr id="31765"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2643188"/>
            <a:ext cx="2989263"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6" name="Rounded Rectangle 1"/>
          <p:cNvSpPr>
            <a:spLocks noChangeArrowheads="1"/>
          </p:cNvSpPr>
          <p:nvPr/>
        </p:nvSpPr>
        <p:spPr bwMode="auto">
          <a:xfrm>
            <a:off x="1042988" y="2181225"/>
            <a:ext cx="3074987" cy="461963"/>
          </a:xfrm>
          <a:prstGeom prst="roundRect">
            <a:avLst>
              <a:gd name="adj" fmla="val 16667"/>
            </a:avLst>
          </a:prstGeom>
          <a:noFill/>
          <a:ln w="38100">
            <a:solidFill>
              <a:srgbClr val="00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31767" name="Rounded Rectangle 20"/>
          <p:cNvSpPr>
            <a:spLocks noChangeArrowheads="1"/>
          </p:cNvSpPr>
          <p:nvPr/>
        </p:nvSpPr>
        <p:spPr bwMode="auto">
          <a:xfrm>
            <a:off x="4821238" y="2144713"/>
            <a:ext cx="3517900" cy="461962"/>
          </a:xfrm>
          <a:prstGeom prst="roundRect">
            <a:avLst>
              <a:gd name="adj" fmla="val 16667"/>
            </a:avLst>
          </a:prstGeom>
          <a:noFill/>
          <a:ln w="38100">
            <a:solidFill>
              <a:srgbClr val="00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Tree>
    <p:extLst>
      <p:ext uri="{BB962C8B-B14F-4D97-AF65-F5344CB8AC3E}">
        <p14:creationId xmlns:p14="http://schemas.microsoft.com/office/powerpoint/2010/main" val="356538963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noChangeArrowheads="1"/>
          </p:cNvSpPr>
          <p:nvPr/>
        </p:nvSpPr>
        <p:spPr bwMode="auto">
          <a:xfrm>
            <a:off x="533400" y="597807"/>
            <a:ext cx="8229600" cy="1139552"/>
          </a:xfrm>
          <a:prstGeom prst="roundRect">
            <a:avLst>
              <a:gd name="adj" fmla="val 16667"/>
            </a:avLst>
          </a:prstGeom>
          <a:gradFill rotWithShape="0">
            <a:gsLst>
              <a:gs pos="0">
                <a:srgbClr val="FFEBFA"/>
              </a:gs>
              <a:gs pos="30000">
                <a:srgbClr val="C4D6EB"/>
              </a:gs>
              <a:gs pos="60001">
                <a:srgbClr val="85C2FF"/>
              </a:gs>
              <a:gs pos="100000">
                <a:srgbClr val="5E9EFF"/>
              </a:gs>
            </a:gsLst>
            <a:path path="shape">
              <a:fillToRect l="50000" t="50000" r="50000" b="5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ctr">
              <a:defRPr/>
            </a:pPr>
            <a:endParaRPr lang="en-US">
              <a:solidFill>
                <a:srgbClr val="000066"/>
              </a:solidFill>
              <a:latin typeface="Times New Roman" pitchFamily="18" charset="0"/>
              <a:ea typeface="+mn-ea"/>
            </a:endParaRPr>
          </a:p>
        </p:txBody>
      </p:sp>
      <p:sp>
        <p:nvSpPr>
          <p:cNvPr id="21507" name="Text Box 2"/>
          <p:cNvSpPr txBox="1">
            <a:spLocks noChangeArrowheads="1"/>
          </p:cNvSpPr>
          <p:nvPr/>
        </p:nvSpPr>
        <p:spPr bwMode="auto">
          <a:xfrm>
            <a:off x="1243013" y="2349500"/>
            <a:ext cx="6858000" cy="1568450"/>
          </a:xfrm>
          <a:prstGeom prst="rect">
            <a:avLst/>
          </a:prstGeom>
          <a:noFill/>
          <a:ln w="76200" cmpd="tri">
            <a:noFill/>
            <a:miter lim="800000"/>
            <a:headEnd/>
            <a:tailEnd/>
          </a:ln>
          <a:extLst/>
        </p:spPr>
        <p:txBody>
          <a:bodyPr>
            <a:spAutoFit/>
          </a:bodyPr>
          <a:lstStyle>
            <a:lvl1pPr>
              <a:defRPr sz="4400">
                <a:solidFill>
                  <a:schemeClr val="tx1"/>
                </a:solidFill>
                <a:latin typeface="Times New Roman" charset="0"/>
                <a:ea typeface="ＭＳ Ｐゴシック" charset="0"/>
              </a:defRPr>
            </a:lvl1pPr>
            <a:lvl2pPr marL="742950" indent="-285750">
              <a:defRPr sz="4400">
                <a:solidFill>
                  <a:schemeClr val="tx1"/>
                </a:solidFill>
                <a:latin typeface="Times New Roman" charset="0"/>
                <a:ea typeface="ＭＳ Ｐゴシック" charset="0"/>
              </a:defRPr>
            </a:lvl2pPr>
            <a:lvl3pPr marL="1143000" indent="-228600">
              <a:defRPr sz="4400">
                <a:solidFill>
                  <a:schemeClr val="tx1"/>
                </a:solidFill>
                <a:latin typeface="Times New Roman" charset="0"/>
                <a:ea typeface="ＭＳ Ｐゴシック" charset="0"/>
              </a:defRPr>
            </a:lvl3pPr>
            <a:lvl4pPr marL="1600200" indent="-228600">
              <a:defRPr sz="4400">
                <a:solidFill>
                  <a:schemeClr val="tx1"/>
                </a:solidFill>
                <a:latin typeface="Times New Roman" charset="0"/>
                <a:ea typeface="ＭＳ Ｐゴシック" charset="0"/>
              </a:defRPr>
            </a:lvl4pPr>
            <a:lvl5pPr marL="2057400" indent="-22860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ctr" eaLnBrk="1" hangingPunct="1"/>
            <a:r>
              <a:rPr lang="hu-HU" sz="2400" b="1" dirty="0">
                <a:solidFill>
                  <a:srgbClr val="FFFFFF"/>
                </a:solidFill>
              </a:rPr>
              <a:t>Nem immunkompetens </a:t>
            </a:r>
          </a:p>
          <a:p>
            <a:pPr algn="ctr" eaLnBrk="1" hangingPunct="1"/>
            <a:r>
              <a:rPr lang="hu-HU" sz="2400" b="1" dirty="0">
                <a:solidFill>
                  <a:srgbClr val="FFFFFF"/>
                </a:solidFill>
              </a:rPr>
              <a:t>szövet</a:t>
            </a:r>
            <a:r>
              <a:rPr lang="en-US" sz="2400" b="1" dirty="0">
                <a:solidFill>
                  <a:srgbClr val="FFFFFF"/>
                </a:solidFill>
              </a:rPr>
              <a:t>/</a:t>
            </a:r>
            <a:r>
              <a:rPr lang="en-US" sz="2400" b="1" dirty="0" err="1">
                <a:solidFill>
                  <a:srgbClr val="FFFFFF"/>
                </a:solidFill>
              </a:rPr>
              <a:t>szerv</a:t>
            </a:r>
            <a:r>
              <a:rPr lang="hu-HU" sz="2400" b="1" dirty="0">
                <a:solidFill>
                  <a:srgbClr val="FFFFFF"/>
                </a:solidFill>
              </a:rPr>
              <a:t> átültetésnél: </a:t>
            </a:r>
          </a:p>
          <a:p>
            <a:pPr algn="ctr" eaLnBrk="1" hangingPunct="1"/>
            <a:r>
              <a:rPr lang="hu-HU" sz="2400" b="1" dirty="0">
                <a:solidFill>
                  <a:srgbClr val="FFFFFF"/>
                </a:solidFill>
              </a:rPr>
              <a:t>(pl. vese, máj, bőr)</a:t>
            </a:r>
            <a:endParaRPr lang="en-US" sz="2400" b="1" dirty="0">
              <a:solidFill>
                <a:srgbClr val="FFFFFF"/>
              </a:solidFill>
            </a:endParaRPr>
          </a:p>
          <a:p>
            <a:pPr algn="ctr" eaLnBrk="1" hangingPunct="1"/>
            <a:r>
              <a:rPr lang="hu-HU" sz="2400" b="1" dirty="0">
                <a:solidFill>
                  <a:srgbClr val="FFFFFF"/>
                </a:solidFill>
              </a:rPr>
              <a:t>Host Versus Graft reakció</a:t>
            </a:r>
          </a:p>
        </p:txBody>
      </p:sp>
      <p:sp>
        <p:nvSpPr>
          <p:cNvPr id="21508" name="Text Box 4"/>
          <p:cNvSpPr txBox="1">
            <a:spLocks noChangeArrowheads="1"/>
          </p:cNvSpPr>
          <p:nvPr/>
        </p:nvSpPr>
        <p:spPr bwMode="auto">
          <a:xfrm>
            <a:off x="1258888" y="4595813"/>
            <a:ext cx="6934200" cy="1570037"/>
          </a:xfrm>
          <a:prstGeom prst="rect">
            <a:avLst/>
          </a:prstGeom>
          <a:noFill/>
          <a:ln w="76200" cmpd="tri">
            <a:noFill/>
            <a:miter lim="800000"/>
            <a:headEnd/>
            <a:tailEnd/>
          </a:ln>
          <a:extLst/>
        </p:spPr>
        <p:txBody>
          <a:bodyPr>
            <a:spAutoFit/>
          </a:bodyPr>
          <a:lstStyle>
            <a:lvl1pPr>
              <a:defRPr sz="4400">
                <a:solidFill>
                  <a:schemeClr val="tx1"/>
                </a:solidFill>
                <a:latin typeface="Times New Roman" charset="0"/>
                <a:ea typeface="ＭＳ Ｐゴシック" charset="0"/>
              </a:defRPr>
            </a:lvl1pPr>
            <a:lvl2pPr marL="742950" indent="-285750">
              <a:defRPr sz="4400">
                <a:solidFill>
                  <a:schemeClr val="tx1"/>
                </a:solidFill>
                <a:latin typeface="Times New Roman" charset="0"/>
                <a:ea typeface="ＭＳ Ｐゴシック" charset="0"/>
              </a:defRPr>
            </a:lvl2pPr>
            <a:lvl3pPr marL="1143000" indent="-228600">
              <a:defRPr sz="4400">
                <a:solidFill>
                  <a:schemeClr val="tx1"/>
                </a:solidFill>
                <a:latin typeface="Times New Roman" charset="0"/>
                <a:ea typeface="ＭＳ Ｐゴシック" charset="0"/>
              </a:defRPr>
            </a:lvl3pPr>
            <a:lvl4pPr marL="1600200" indent="-228600">
              <a:defRPr sz="4400">
                <a:solidFill>
                  <a:schemeClr val="tx1"/>
                </a:solidFill>
                <a:latin typeface="Times New Roman" charset="0"/>
                <a:ea typeface="ＭＳ Ｐゴシック" charset="0"/>
              </a:defRPr>
            </a:lvl4pPr>
            <a:lvl5pPr marL="2057400" indent="-22860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ctr" eaLnBrk="1" hangingPunct="1"/>
            <a:r>
              <a:rPr lang="hu-HU" sz="2400" b="1">
                <a:solidFill>
                  <a:srgbClr val="FFFFFF"/>
                </a:solidFill>
              </a:rPr>
              <a:t>Immunkompetens </a:t>
            </a:r>
          </a:p>
          <a:p>
            <a:pPr algn="ctr" eaLnBrk="1" hangingPunct="1"/>
            <a:r>
              <a:rPr lang="hu-HU" sz="2400" b="1">
                <a:solidFill>
                  <a:srgbClr val="FFFFFF"/>
                </a:solidFill>
              </a:rPr>
              <a:t>szövet</a:t>
            </a:r>
            <a:r>
              <a:rPr lang="en-US" sz="2400" b="1">
                <a:solidFill>
                  <a:srgbClr val="FFFFFF"/>
                </a:solidFill>
              </a:rPr>
              <a:t>/szerv</a:t>
            </a:r>
            <a:r>
              <a:rPr lang="hu-HU" sz="2400" b="1">
                <a:solidFill>
                  <a:srgbClr val="FFFFFF"/>
                </a:solidFill>
              </a:rPr>
              <a:t> átültetésnél                                                             (pl. csontvelői őssejt, HSC) : </a:t>
            </a:r>
          </a:p>
          <a:p>
            <a:pPr algn="ctr" eaLnBrk="1" hangingPunct="1"/>
            <a:r>
              <a:rPr lang="hu-HU" sz="2400" b="1">
                <a:solidFill>
                  <a:srgbClr val="FFFFFF"/>
                </a:solidFill>
              </a:rPr>
              <a:t>Graft Versus Host reakció</a:t>
            </a:r>
          </a:p>
        </p:txBody>
      </p:sp>
      <p:sp>
        <p:nvSpPr>
          <p:cNvPr id="21509" name="TextBox 4"/>
          <p:cNvSpPr txBox="1">
            <a:spLocks noChangeArrowheads="1"/>
          </p:cNvSpPr>
          <p:nvPr/>
        </p:nvSpPr>
        <p:spPr bwMode="auto">
          <a:xfrm>
            <a:off x="1143000" y="904875"/>
            <a:ext cx="7239000" cy="585788"/>
          </a:xfrm>
          <a:prstGeom prst="rect">
            <a:avLst/>
          </a:prstGeom>
          <a:noFill/>
          <a:ln>
            <a:noFill/>
          </a:ln>
          <a:extLst/>
        </p:spPr>
        <p:txBody>
          <a:bodyPr>
            <a:spAutoFit/>
          </a:bodyPr>
          <a:lstStyle>
            <a:lvl1pPr>
              <a:defRPr sz="4400">
                <a:solidFill>
                  <a:schemeClr val="tx1"/>
                </a:solidFill>
                <a:latin typeface="Times New Roman" charset="0"/>
                <a:ea typeface="ＭＳ Ｐゴシック" charset="0"/>
              </a:defRPr>
            </a:lvl1pPr>
            <a:lvl2pPr marL="742950" indent="-285750">
              <a:defRPr sz="4400">
                <a:solidFill>
                  <a:schemeClr val="tx1"/>
                </a:solidFill>
                <a:latin typeface="Times New Roman" charset="0"/>
                <a:ea typeface="ＭＳ Ｐゴシック" charset="0"/>
              </a:defRPr>
            </a:lvl2pPr>
            <a:lvl3pPr marL="1143000" indent="-228600">
              <a:defRPr sz="4400">
                <a:solidFill>
                  <a:schemeClr val="tx1"/>
                </a:solidFill>
                <a:latin typeface="Times New Roman" charset="0"/>
                <a:ea typeface="ＭＳ Ｐゴシック" charset="0"/>
              </a:defRPr>
            </a:lvl3pPr>
            <a:lvl4pPr marL="1600200" indent="-228600">
              <a:defRPr sz="4400">
                <a:solidFill>
                  <a:schemeClr val="tx1"/>
                </a:solidFill>
                <a:latin typeface="Times New Roman" charset="0"/>
                <a:ea typeface="ＭＳ Ｐゴシック" charset="0"/>
              </a:defRPr>
            </a:lvl4pPr>
            <a:lvl5pPr marL="2057400" indent="-22860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ctr" eaLnBrk="1" hangingPunct="1"/>
            <a:r>
              <a:rPr lang="hu-HU" sz="3200" b="1">
                <a:solidFill>
                  <a:srgbClr val="000066"/>
                </a:solidFill>
              </a:rPr>
              <a:t>Az allograft rejekció típusai</a:t>
            </a:r>
          </a:p>
        </p:txBody>
      </p:sp>
      <p:sp>
        <p:nvSpPr>
          <p:cNvPr id="1033" name="Lekerekített téglalap 1"/>
          <p:cNvSpPr>
            <a:spLocks noChangeArrowheads="1"/>
          </p:cNvSpPr>
          <p:nvPr/>
        </p:nvSpPr>
        <p:spPr bwMode="auto">
          <a:xfrm>
            <a:off x="1979613" y="2200275"/>
            <a:ext cx="5400675" cy="2092325"/>
          </a:xfrm>
          <a:prstGeom prst="roundRect">
            <a:avLst>
              <a:gd name="adj" fmla="val 16667"/>
            </a:avLst>
          </a:pr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1034" name="Lekerekített téglalap 6"/>
          <p:cNvSpPr>
            <a:spLocks noChangeArrowheads="1"/>
          </p:cNvSpPr>
          <p:nvPr/>
        </p:nvSpPr>
        <p:spPr bwMode="auto">
          <a:xfrm>
            <a:off x="1979613" y="4445000"/>
            <a:ext cx="5400675" cy="2093913"/>
          </a:xfrm>
          <a:prstGeom prst="roundRect">
            <a:avLst>
              <a:gd name="adj" fmla="val 16667"/>
            </a:avLst>
          </a:pr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5738" y="2351088"/>
            <a:ext cx="4540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6" name="Object 14"/>
          <p:cNvGraphicFramePr>
            <a:graphicFrameLocks noChangeAspect="1"/>
          </p:cNvGraphicFramePr>
          <p:nvPr/>
        </p:nvGraphicFramePr>
        <p:xfrm>
          <a:off x="6659563" y="4581525"/>
          <a:ext cx="471487" cy="576263"/>
        </p:xfrm>
        <a:graphic>
          <a:graphicData uri="http://schemas.openxmlformats.org/presentationml/2006/ole">
            <mc:AlternateContent xmlns:mc="http://schemas.openxmlformats.org/markup-compatibility/2006">
              <mc:Choice xmlns:v="urn:schemas-microsoft-com:vml" Requires="v">
                <p:oleObj spid="_x0000_s50181" name="Image" r:id="rId5" imgW="1372397" imgH="1372397" progId="Photoshop.Image.10">
                  <p:embed/>
                </p:oleObj>
              </mc:Choice>
              <mc:Fallback>
                <p:oleObj name="Image" r:id="rId5" imgW="1372397" imgH="1372397" progId="Photoshop.Image.1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9563" y="4581525"/>
                        <a:ext cx="471487" cy="5762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25025791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1989138"/>
            <a:ext cx="5519737" cy="399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88913"/>
            <a:ext cx="8351837"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Szövegdoboz 1"/>
          <p:cNvSpPr txBox="1">
            <a:spLocks noChangeArrowheads="1"/>
          </p:cNvSpPr>
          <p:nvPr/>
        </p:nvSpPr>
        <p:spPr bwMode="auto">
          <a:xfrm>
            <a:off x="3995738" y="2565400"/>
            <a:ext cx="1944687" cy="1322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chemeClr val="tx1"/>
                </a:solidFill>
                <a:latin typeface="Times New Roman" charset="0"/>
                <a:ea typeface="ＭＳ Ｐゴシック" charset="0"/>
              </a:defRPr>
            </a:lvl1pPr>
            <a:lvl2pPr marL="742950" indent="-285750">
              <a:defRPr sz="4400">
                <a:solidFill>
                  <a:schemeClr val="tx1"/>
                </a:solidFill>
                <a:latin typeface="Times New Roman" charset="0"/>
                <a:ea typeface="ＭＳ Ｐゴシック" charset="0"/>
              </a:defRPr>
            </a:lvl2pPr>
            <a:lvl3pPr marL="1143000" indent="-228600">
              <a:defRPr sz="4400">
                <a:solidFill>
                  <a:schemeClr val="tx1"/>
                </a:solidFill>
                <a:latin typeface="Times New Roman" charset="0"/>
                <a:ea typeface="ＭＳ Ｐゴシック" charset="0"/>
              </a:defRPr>
            </a:lvl3pPr>
            <a:lvl4pPr marL="1600200" indent="-228600">
              <a:defRPr sz="4400">
                <a:solidFill>
                  <a:schemeClr val="tx1"/>
                </a:solidFill>
                <a:latin typeface="Times New Roman" charset="0"/>
                <a:ea typeface="ＭＳ Ｐゴシック" charset="0"/>
              </a:defRPr>
            </a:lvl4pPr>
            <a:lvl5pPr marL="2057400" indent="-22860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ctr"/>
            <a:r>
              <a:rPr lang="hu-HU" sz="2000" b="1">
                <a:solidFill>
                  <a:srgbClr val="FFFFFF"/>
                </a:solidFill>
              </a:rPr>
              <a:t>A recipiens </a:t>
            </a:r>
            <a:r>
              <a:rPr lang="en-US" sz="2000" b="1">
                <a:solidFill>
                  <a:srgbClr val="FFFFFF"/>
                </a:solidFill>
              </a:rPr>
              <a:t>immun</a:t>
            </a:r>
            <a:r>
              <a:rPr lang="hu-HU" sz="2000" b="1">
                <a:solidFill>
                  <a:srgbClr val="FFFFFF"/>
                </a:solidFill>
              </a:rPr>
              <a:t>sejtjei proliferálnak a graft hatására</a:t>
            </a:r>
            <a:endParaRPr lang="en-US" sz="2000" b="1">
              <a:solidFill>
                <a:srgbClr val="FFFFFF"/>
              </a:solidFill>
            </a:endParaRPr>
          </a:p>
        </p:txBody>
      </p:sp>
    </p:spTree>
    <p:extLst>
      <p:ext uri="{BB962C8B-B14F-4D97-AF65-F5344CB8AC3E}">
        <p14:creationId xmlns:p14="http://schemas.microsoft.com/office/powerpoint/2010/main" val="188480860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451098" y="689248"/>
            <a:ext cx="8229600" cy="1139552"/>
          </a:xfrm>
          <a:prstGeom prst="roundRect">
            <a:avLst>
              <a:gd name="adj" fmla="val 16667"/>
            </a:avLst>
          </a:prstGeom>
          <a:gradFill rotWithShape="0">
            <a:gsLst>
              <a:gs pos="0">
                <a:srgbClr val="FFEBFA"/>
              </a:gs>
              <a:gs pos="30000">
                <a:srgbClr val="C4D6EB"/>
              </a:gs>
              <a:gs pos="60001">
                <a:srgbClr val="85C2FF"/>
              </a:gs>
              <a:gs pos="100000">
                <a:srgbClr val="5E9EFF"/>
              </a:gs>
            </a:gsLst>
            <a:path path="shape">
              <a:fillToRect l="50000" t="50000" r="50000" b="5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ctr">
              <a:defRPr/>
            </a:pPr>
            <a:endParaRPr lang="en-US">
              <a:solidFill>
                <a:srgbClr val="000066"/>
              </a:solidFill>
              <a:latin typeface="Times New Roman" pitchFamily="18" charset="0"/>
              <a:ea typeface="+mn-ea"/>
            </a:endParaRPr>
          </a:p>
        </p:txBody>
      </p:sp>
      <p:sp>
        <p:nvSpPr>
          <p:cNvPr id="33797" name="Title 1"/>
          <p:cNvSpPr>
            <a:spLocks noGrp="1"/>
          </p:cNvSpPr>
          <p:nvPr>
            <p:ph type="title"/>
          </p:nvPr>
        </p:nvSpPr>
        <p:spPr/>
        <p:txBody>
          <a:bodyPr/>
          <a:lstStyle/>
          <a:p>
            <a:r>
              <a:rPr lang="hu-HU" b="1">
                <a:solidFill>
                  <a:srgbClr val="000066"/>
                </a:solidFill>
                <a:latin typeface="Times New Roman" charset="0"/>
              </a:rPr>
              <a:t>Host versus graft alloreakció</a:t>
            </a:r>
          </a:p>
        </p:txBody>
      </p:sp>
      <p:sp>
        <p:nvSpPr>
          <p:cNvPr id="24579" name="TextBox 6"/>
          <p:cNvSpPr txBox="1">
            <a:spLocks noChangeArrowheads="1"/>
          </p:cNvSpPr>
          <p:nvPr/>
        </p:nvSpPr>
        <p:spPr bwMode="auto">
          <a:xfrm>
            <a:off x="250825" y="2636838"/>
            <a:ext cx="8742363" cy="954087"/>
          </a:xfrm>
          <a:prstGeom prst="rect">
            <a:avLst/>
          </a:prstGeom>
          <a:noFill/>
          <a:ln>
            <a:noFill/>
          </a:ln>
          <a:extLst/>
        </p:spPr>
        <p:txBody>
          <a:bodyPr>
            <a:spAutoFit/>
          </a:bodyPr>
          <a:lstStyle>
            <a:lvl1pPr>
              <a:defRPr sz="4400">
                <a:solidFill>
                  <a:schemeClr val="tx1"/>
                </a:solidFill>
                <a:latin typeface="Times New Roman" charset="0"/>
                <a:ea typeface="ＭＳ Ｐゴシック" charset="0"/>
              </a:defRPr>
            </a:lvl1pPr>
            <a:lvl2pPr marL="742950" indent="-285750">
              <a:defRPr sz="4400">
                <a:solidFill>
                  <a:schemeClr val="tx1"/>
                </a:solidFill>
                <a:latin typeface="Times New Roman" charset="0"/>
                <a:ea typeface="ＭＳ Ｐゴシック" charset="0"/>
              </a:defRPr>
            </a:lvl2pPr>
            <a:lvl3pPr marL="1143000" indent="-228600">
              <a:defRPr sz="4400">
                <a:solidFill>
                  <a:schemeClr val="tx1"/>
                </a:solidFill>
                <a:latin typeface="Times New Roman" charset="0"/>
                <a:ea typeface="ＭＳ Ｐゴシック" charset="0"/>
              </a:defRPr>
            </a:lvl3pPr>
            <a:lvl4pPr marL="1600200" indent="-228600">
              <a:defRPr sz="4400">
                <a:solidFill>
                  <a:schemeClr val="tx1"/>
                </a:solidFill>
                <a:latin typeface="Times New Roman" charset="0"/>
                <a:ea typeface="ＭＳ Ｐゴシック" charset="0"/>
              </a:defRPr>
            </a:lvl4pPr>
            <a:lvl5pPr marL="2057400" indent="-22860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ctr" eaLnBrk="1" hangingPunct="1"/>
            <a:r>
              <a:rPr lang="hu-HU" sz="2800" b="1" dirty="0">
                <a:solidFill>
                  <a:srgbClr val="FFFFFF"/>
                </a:solidFill>
              </a:rPr>
              <a:t>Hagyományos szervtranszplantáció esetén                               (szív, máj, stb.)</a:t>
            </a:r>
          </a:p>
        </p:txBody>
      </p:sp>
      <p:grpSp>
        <p:nvGrpSpPr>
          <p:cNvPr id="33799" name="Csoportba foglalás 2"/>
          <p:cNvGrpSpPr>
            <a:grpSpLocks/>
          </p:cNvGrpSpPr>
          <p:nvPr/>
        </p:nvGrpSpPr>
        <p:grpSpPr bwMode="auto">
          <a:xfrm>
            <a:off x="1905000" y="4264025"/>
            <a:ext cx="5394325" cy="1206500"/>
            <a:chOff x="2483768" y="3933056"/>
            <a:chExt cx="5394621" cy="1207270"/>
          </a:xfrm>
        </p:grpSpPr>
        <p:sp>
          <p:nvSpPr>
            <p:cNvPr id="33800" name="Téglalap 1"/>
            <p:cNvSpPr>
              <a:spLocks noChangeArrowheads="1"/>
            </p:cNvSpPr>
            <p:nvPr/>
          </p:nvSpPr>
          <p:spPr bwMode="auto">
            <a:xfrm>
              <a:off x="2483768" y="3933056"/>
              <a:ext cx="5394621" cy="1207270"/>
            </a:xfrm>
            <a:prstGeom prst="rect">
              <a:avLst/>
            </a:prstGeom>
            <a:solidFill>
              <a:schemeClr val="bg1"/>
            </a:solidFill>
            <a:ln w="9525">
              <a:solidFill>
                <a:schemeClr val="bg1"/>
              </a:solidFill>
              <a:round/>
              <a:headEnd/>
              <a:tailEnd/>
            </a:ln>
          </p:spPr>
          <p:txBody>
            <a:bodyPr wrap="none" anchor="ctr"/>
            <a:lstStyle/>
            <a:p>
              <a:pPr algn="ctr"/>
              <a:endParaRPr lang="en-US"/>
            </a:p>
          </p:txBody>
        </p:sp>
        <p:pic>
          <p:nvPicPr>
            <p:cNvPr id="3380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9195" y="4046988"/>
              <a:ext cx="731837"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18" y="4142978"/>
              <a:ext cx="10969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1032" y="4067176"/>
              <a:ext cx="1262447" cy="90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4810" y="4149080"/>
              <a:ext cx="1177309" cy="71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426" y="4067176"/>
              <a:ext cx="1096963"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9681043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637828" y="674576"/>
            <a:ext cx="8229600" cy="1139552"/>
          </a:xfrm>
          <a:prstGeom prst="roundRect">
            <a:avLst>
              <a:gd name="adj" fmla="val 16667"/>
            </a:avLst>
          </a:prstGeom>
          <a:gradFill rotWithShape="0">
            <a:gsLst>
              <a:gs pos="0">
                <a:srgbClr val="FFEBFA"/>
              </a:gs>
              <a:gs pos="30000">
                <a:srgbClr val="C4D6EB"/>
              </a:gs>
              <a:gs pos="60001">
                <a:srgbClr val="85C2FF"/>
              </a:gs>
              <a:gs pos="100000">
                <a:srgbClr val="5E9EFF"/>
              </a:gs>
            </a:gsLst>
            <a:path path="shape">
              <a:fillToRect l="50000" t="50000" r="50000" b="5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ctr">
              <a:defRPr/>
            </a:pPr>
            <a:endParaRPr lang="en-US">
              <a:solidFill>
                <a:srgbClr val="000066"/>
              </a:solidFill>
              <a:latin typeface="Times New Roman" pitchFamily="18" charset="0"/>
              <a:ea typeface="+mn-ea"/>
            </a:endParaRPr>
          </a:p>
        </p:txBody>
      </p:sp>
      <p:sp>
        <p:nvSpPr>
          <p:cNvPr id="34821" name="Rectangle 3"/>
          <p:cNvSpPr>
            <a:spLocks noChangeArrowheads="1"/>
          </p:cNvSpPr>
          <p:nvPr/>
        </p:nvSpPr>
        <p:spPr bwMode="auto">
          <a:xfrm>
            <a:off x="838200" y="762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hu-HU" b="1">
                <a:solidFill>
                  <a:srgbClr val="000066"/>
                </a:solidFill>
              </a:rPr>
              <a:t>Máj t</a:t>
            </a:r>
            <a:r>
              <a:rPr lang="en-US" b="1">
                <a:solidFill>
                  <a:srgbClr val="000066"/>
                </a:solidFill>
              </a:rPr>
              <a:t>rans</a:t>
            </a:r>
            <a:r>
              <a:rPr lang="hu-HU" b="1">
                <a:solidFill>
                  <a:srgbClr val="000066"/>
                </a:solidFill>
              </a:rPr>
              <a:t>z</a:t>
            </a:r>
            <a:r>
              <a:rPr lang="en-US" b="1">
                <a:solidFill>
                  <a:srgbClr val="000066"/>
                </a:solidFill>
              </a:rPr>
              <a:t>plant</a:t>
            </a:r>
            <a:r>
              <a:rPr lang="hu-HU" b="1">
                <a:solidFill>
                  <a:srgbClr val="000066"/>
                </a:solidFill>
              </a:rPr>
              <a:t>áció</a:t>
            </a:r>
            <a:endParaRPr lang="en-US" b="1">
              <a:solidFill>
                <a:srgbClr val="000066"/>
              </a:solidFill>
            </a:endParaRPr>
          </a:p>
        </p:txBody>
      </p:sp>
      <p:sp>
        <p:nvSpPr>
          <p:cNvPr id="36868" name="Rectangle 4"/>
          <p:cNvSpPr>
            <a:spLocks noChangeArrowheads="1"/>
          </p:cNvSpPr>
          <p:nvPr/>
        </p:nvSpPr>
        <p:spPr bwMode="auto">
          <a:xfrm>
            <a:off x="509588" y="1628775"/>
            <a:ext cx="84867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rgbClr val="FF0000"/>
              </a:buClr>
              <a:buSzPct val="70000"/>
              <a:buFont typeface="Wingdings" charset="0"/>
              <a:buNone/>
            </a:pPr>
            <a:endParaRPr lang="en-US" sz="3200" b="1" dirty="0">
              <a:solidFill>
                <a:srgbClr val="FFFFFF"/>
              </a:solidFill>
            </a:endParaRPr>
          </a:p>
          <a:p>
            <a:pPr algn="ctr">
              <a:spcBef>
                <a:spcPct val="20000"/>
              </a:spcBef>
              <a:buClr>
                <a:srgbClr val="FF0000"/>
              </a:buClr>
              <a:buSzPct val="70000"/>
            </a:pPr>
            <a:r>
              <a:rPr lang="hu-HU" sz="2400" b="1" dirty="0">
                <a:solidFill>
                  <a:srgbClr val="FFFFFF"/>
                </a:solidFill>
              </a:rPr>
              <a:t>Máj</a:t>
            </a:r>
            <a:r>
              <a:rPr lang="en-US" sz="2400" b="1" dirty="0">
                <a:solidFill>
                  <a:srgbClr val="FFFFFF"/>
                </a:solidFill>
              </a:rPr>
              <a:t> </a:t>
            </a:r>
            <a:r>
              <a:rPr lang="hu-HU" sz="2400" b="1" dirty="0">
                <a:solidFill>
                  <a:srgbClr val="FFFFFF"/>
                </a:solidFill>
              </a:rPr>
              <a:t>1 éves túlélés &gt;</a:t>
            </a:r>
            <a:r>
              <a:rPr lang="en-US" sz="2400" b="1" dirty="0">
                <a:solidFill>
                  <a:srgbClr val="FFFFFF"/>
                </a:solidFill>
              </a:rPr>
              <a:t>75%</a:t>
            </a:r>
            <a:r>
              <a:rPr lang="hu-HU" sz="2400" b="1" dirty="0">
                <a:solidFill>
                  <a:srgbClr val="FFFFFF"/>
                </a:solidFill>
              </a:rPr>
              <a:t>, és az 5 éves túlélés</a:t>
            </a:r>
            <a:r>
              <a:rPr lang="en-US" sz="2400" b="1" dirty="0">
                <a:solidFill>
                  <a:srgbClr val="FFFFFF"/>
                </a:solidFill>
              </a:rPr>
              <a:t> 70</a:t>
            </a:r>
            <a:r>
              <a:rPr lang="en-US" sz="2400" dirty="0">
                <a:solidFill>
                  <a:srgbClr val="FFFFFF"/>
                </a:solidFill>
              </a:rPr>
              <a:t>%. </a:t>
            </a:r>
          </a:p>
        </p:txBody>
      </p:sp>
      <p:pic>
        <p:nvPicPr>
          <p:cNvPr id="34823" name="Picture 8" descr="http://www.nejm.org/na101/home/literatum/publisher/mms/journals/content/nejm/2007/nejm_2007.356.issue-15/nejmicm055470/production/images/large/nejmicm055470_f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950" y="2852738"/>
            <a:ext cx="4406900"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Szövegdoboz 1"/>
          <p:cNvSpPr txBox="1">
            <a:spLocks noChangeArrowheads="1"/>
          </p:cNvSpPr>
          <p:nvPr/>
        </p:nvSpPr>
        <p:spPr bwMode="auto">
          <a:xfrm>
            <a:off x="7092950" y="4076700"/>
            <a:ext cx="16557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chemeClr val="tx1"/>
                </a:solidFill>
                <a:latin typeface="Times New Roman" charset="0"/>
                <a:ea typeface="ＭＳ Ｐゴシック" charset="0"/>
              </a:defRPr>
            </a:lvl1pPr>
            <a:lvl2pPr marL="742950" indent="-285750">
              <a:defRPr sz="4400">
                <a:solidFill>
                  <a:schemeClr val="tx1"/>
                </a:solidFill>
                <a:latin typeface="Times New Roman" charset="0"/>
                <a:ea typeface="ＭＳ Ｐゴシック" charset="0"/>
              </a:defRPr>
            </a:lvl2pPr>
            <a:lvl3pPr marL="1143000" indent="-228600">
              <a:defRPr sz="4400">
                <a:solidFill>
                  <a:schemeClr val="tx1"/>
                </a:solidFill>
                <a:latin typeface="Times New Roman" charset="0"/>
                <a:ea typeface="ＭＳ Ｐゴシック" charset="0"/>
              </a:defRPr>
            </a:lvl3pPr>
            <a:lvl4pPr marL="1600200" indent="-228600">
              <a:defRPr sz="4400">
                <a:solidFill>
                  <a:schemeClr val="tx1"/>
                </a:solidFill>
                <a:latin typeface="Times New Roman" charset="0"/>
                <a:ea typeface="ＭＳ Ｐゴシック" charset="0"/>
              </a:defRPr>
            </a:lvl4pPr>
            <a:lvl5pPr marL="2057400" indent="-22860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ctr"/>
            <a:r>
              <a:rPr lang="hu-HU" sz="1800" dirty="0">
                <a:solidFill>
                  <a:srgbClr val="FFFFFF"/>
                </a:solidFill>
              </a:rPr>
              <a:t>Polycystás májbetegség</a:t>
            </a:r>
            <a:endParaRPr lang="en-US" sz="1800" dirty="0">
              <a:solidFill>
                <a:srgbClr val="FFFFFF"/>
              </a:solidFill>
            </a:endParaRPr>
          </a:p>
        </p:txBody>
      </p:sp>
    </p:spTree>
    <p:extLst>
      <p:ext uri="{BB962C8B-B14F-4D97-AF65-F5344CB8AC3E}">
        <p14:creationId xmlns:p14="http://schemas.microsoft.com/office/powerpoint/2010/main" val="25914677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6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451098" y="152400"/>
            <a:ext cx="8229600" cy="1139552"/>
          </a:xfrm>
          <a:prstGeom prst="roundRect">
            <a:avLst>
              <a:gd name="adj" fmla="val 16667"/>
            </a:avLst>
          </a:prstGeom>
          <a:gradFill rotWithShape="0">
            <a:gsLst>
              <a:gs pos="0">
                <a:srgbClr val="FFEBFA"/>
              </a:gs>
              <a:gs pos="30000">
                <a:srgbClr val="C4D6EB"/>
              </a:gs>
              <a:gs pos="60001">
                <a:srgbClr val="85C2FF"/>
              </a:gs>
              <a:gs pos="100000">
                <a:srgbClr val="5E9EFF"/>
              </a:gs>
            </a:gsLst>
            <a:path path="shape">
              <a:fillToRect l="50000" t="50000" r="50000" b="5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ctr">
              <a:defRPr/>
            </a:pPr>
            <a:endParaRPr lang="en-US">
              <a:solidFill>
                <a:srgbClr val="000066"/>
              </a:solidFill>
              <a:latin typeface="Times New Roman" pitchFamily="18" charset="0"/>
              <a:ea typeface="+mn-ea"/>
            </a:endParaRPr>
          </a:p>
        </p:txBody>
      </p:sp>
      <p:pic>
        <p:nvPicPr>
          <p:cNvPr id="36869" name="Picture 2" descr="figure 17-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565275"/>
            <a:ext cx="6097588" cy="463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 Box 6"/>
          <p:cNvSpPr txBox="1">
            <a:spLocks noChangeArrowheads="1"/>
          </p:cNvSpPr>
          <p:nvPr/>
        </p:nvSpPr>
        <p:spPr bwMode="auto">
          <a:xfrm>
            <a:off x="1219200" y="401638"/>
            <a:ext cx="67818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chemeClr val="tx1"/>
                </a:solidFill>
                <a:latin typeface="Times New Roman" charset="0"/>
                <a:ea typeface="ＭＳ Ｐゴシック" charset="0"/>
              </a:defRPr>
            </a:lvl1pPr>
            <a:lvl2pPr marL="742950" indent="-285750">
              <a:defRPr sz="4400">
                <a:solidFill>
                  <a:schemeClr val="tx1"/>
                </a:solidFill>
                <a:latin typeface="Times New Roman" charset="0"/>
                <a:ea typeface="ＭＳ Ｐゴシック" charset="0"/>
              </a:defRPr>
            </a:lvl2pPr>
            <a:lvl3pPr marL="1143000" indent="-228600">
              <a:defRPr sz="4400">
                <a:solidFill>
                  <a:schemeClr val="tx1"/>
                </a:solidFill>
                <a:latin typeface="Times New Roman" charset="0"/>
                <a:ea typeface="ＭＳ Ｐゴシック" charset="0"/>
              </a:defRPr>
            </a:lvl3pPr>
            <a:lvl4pPr marL="1600200" indent="-228600">
              <a:defRPr sz="4400">
                <a:solidFill>
                  <a:schemeClr val="tx1"/>
                </a:solidFill>
                <a:latin typeface="Times New Roman" charset="0"/>
                <a:ea typeface="ＭＳ Ｐゴシック" charset="0"/>
              </a:defRPr>
            </a:lvl4pPr>
            <a:lvl5pPr marL="2057400" indent="-22860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ctr">
              <a:spcBef>
                <a:spcPct val="50000"/>
              </a:spcBef>
            </a:pPr>
            <a:r>
              <a:rPr lang="hu-HU" sz="3200" b="1">
                <a:solidFill>
                  <a:srgbClr val="000066"/>
                </a:solidFill>
              </a:rPr>
              <a:t>Langerhans sziget transzplantáció</a:t>
            </a:r>
          </a:p>
        </p:txBody>
      </p:sp>
    </p:spTree>
    <p:extLst>
      <p:ext uri="{BB962C8B-B14F-4D97-AF65-F5344CB8AC3E}">
        <p14:creationId xmlns:p14="http://schemas.microsoft.com/office/powerpoint/2010/main" val="96721464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51098" y="476672"/>
            <a:ext cx="8229600" cy="1139552"/>
          </a:xfrm>
          <a:prstGeom prst="roundRect">
            <a:avLst>
              <a:gd name="adj" fmla="val 16667"/>
            </a:avLst>
          </a:prstGeom>
          <a:gradFill rotWithShape="0">
            <a:gsLst>
              <a:gs pos="0">
                <a:srgbClr val="FFEBFA"/>
              </a:gs>
              <a:gs pos="30000">
                <a:srgbClr val="C4D6EB"/>
              </a:gs>
              <a:gs pos="60001">
                <a:srgbClr val="85C2FF"/>
              </a:gs>
              <a:gs pos="100000">
                <a:srgbClr val="5E9EFF"/>
              </a:gs>
            </a:gsLst>
            <a:path path="shape">
              <a:fillToRect l="50000" t="50000" r="50000" b="5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ctr">
              <a:defRPr/>
            </a:pPr>
            <a:endParaRPr lang="en-US">
              <a:solidFill>
                <a:srgbClr val="000066"/>
              </a:solidFill>
              <a:latin typeface="Times New Roman" pitchFamily="18" charset="0"/>
              <a:ea typeface="+mn-ea"/>
            </a:endParaRPr>
          </a:p>
        </p:txBody>
      </p:sp>
      <p:sp>
        <p:nvSpPr>
          <p:cNvPr id="37893" name="Rectangle 2"/>
          <p:cNvSpPr>
            <a:spLocks noGrp="1" noChangeArrowheads="1"/>
          </p:cNvSpPr>
          <p:nvPr>
            <p:ph type="title"/>
          </p:nvPr>
        </p:nvSpPr>
        <p:spPr>
          <a:xfrm>
            <a:off x="685800" y="476250"/>
            <a:ext cx="7772400" cy="1143000"/>
          </a:xfrm>
        </p:spPr>
        <p:txBody>
          <a:bodyPr/>
          <a:lstStyle/>
          <a:p>
            <a:r>
              <a:rPr lang="hu-HU" sz="3600" b="1">
                <a:solidFill>
                  <a:srgbClr val="000066"/>
                </a:solidFill>
                <a:latin typeface="Times New Roman" charset="0"/>
              </a:rPr>
              <a:t>Cornea transzplantáció</a:t>
            </a:r>
          </a:p>
        </p:txBody>
      </p:sp>
      <p:sp>
        <p:nvSpPr>
          <p:cNvPr id="37894" name="Rectangle 3"/>
          <p:cNvSpPr>
            <a:spLocks noGrp="1" noChangeArrowheads="1"/>
          </p:cNvSpPr>
          <p:nvPr>
            <p:ph type="body" idx="1"/>
          </p:nvPr>
        </p:nvSpPr>
        <p:spPr>
          <a:xfrm>
            <a:off x="465138" y="1616075"/>
            <a:ext cx="8355012" cy="4114800"/>
          </a:xfrm>
        </p:spPr>
        <p:txBody>
          <a:bodyPr/>
          <a:lstStyle/>
          <a:p>
            <a:r>
              <a:rPr lang="hu-HU" sz="2000" b="1" dirty="0">
                <a:solidFill>
                  <a:srgbClr val="FFFFFF"/>
                </a:solidFill>
                <a:latin typeface="Times New Roman" charset="0"/>
              </a:rPr>
              <a:t>cadaverből</a:t>
            </a:r>
            <a:r>
              <a:rPr lang="hu-HU" b="1" dirty="0">
                <a:solidFill>
                  <a:srgbClr val="FFFFFF"/>
                </a:solidFill>
                <a:latin typeface="Times New Roman" charset="0"/>
              </a:rPr>
              <a:t> </a:t>
            </a:r>
          </a:p>
          <a:p>
            <a:r>
              <a:rPr lang="hu-HU" sz="2000" b="1" dirty="0">
                <a:solidFill>
                  <a:srgbClr val="FFFFFF"/>
                </a:solidFill>
                <a:latin typeface="Times New Roman" charset="0"/>
              </a:rPr>
              <a:t>60-70%-ban befogadás, de fennálló gyulladás esetén 50%-a rejekció</a:t>
            </a:r>
          </a:p>
          <a:p>
            <a:r>
              <a:rPr lang="hu-HU" sz="2000" b="1" dirty="0">
                <a:solidFill>
                  <a:srgbClr val="FFFFFF"/>
                </a:solidFill>
                <a:latin typeface="Times New Roman" charset="0"/>
              </a:rPr>
              <a:t>a HLA illesztés nem feltétlen követelmény,  de segít megelőzni a lokális szteroid therápia következményeit  (pl. glaucoma és cataracta). </a:t>
            </a:r>
          </a:p>
          <a:p>
            <a:r>
              <a:rPr lang="hu-HU" sz="2000" b="1" dirty="0">
                <a:solidFill>
                  <a:srgbClr val="FFFFFF"/>
                </a:solidFill>
                <a:latin typeface="Times New Roman" charset="0"/>
              </a:rPr>
              <a:t>Minden egyes rejekciós epizód esetén jelentős endothel vesztés következik be.</a:t>
            </a:r>
          </a:p>
        </p:txBody>
      </p:sp>
      <p:pic>
        <p:nvPicPr>
          <p:cNvPr id="37895" name="Picture 5" descr="corneal-transplant-procedure-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3789363"/>
            <a:ext cx="358775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446849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451098" y="717848"/>
            <a:ext cx="8229600" cy="1139552"/>
          </a:xfrm>
          <a:prstGeom prst="roundRect">
            <a:avLst>
              <a:gd name="adj" fmla="val 16667"/>
            </a:avLst>
          </a:prstGeom>
          <a:gradFill rotWithShape="0">
            <a:gsLst>
              <a:gs pos="0">
                <a:srgbClr val="FFEBFA"/>
              </a:gs>
              <a:gs pos="30000">
                <a:srgbClr val="C4D6EB"/>
              </a:gs>
              <a:gs pos="60001">
                <a:srgbClr val="85C2FF"/>
              </a:gs>
              <a:gs pos="100000">
                <a:srgbClr val="5E9EFF"/>
              </a:gs>
            </a:gsLst>
            <a:path path="shape">
              <a:fillToRect l="50000" t="50000" r="50000" b="5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ctr">
              <a:defRPr/>
            </a:pPr>
            <a:endParaRPr lang="en-US">
              <a:solidFill>
                <a:srgbClr val="000066"/>
              </a:solidFill>
              <a:latin typeface="Times New Roman" pitchFamily="18" charset="0"/>
              <a:ea typeface="+mn-ea"/>
            </a:endParaRPr>
          </a:p>
        </p:txBody>
      </p:sp>
      <p:sp>
        <p:nvSpPr>
          <p:cNvPr id="34818" name="Rectangle 2"/>
          <p:cNvSpPr>
            <a:spLocks noGrp="1" noChangeArrowheads="1"/>
          </p:cNvSpPr>
          <p:nvPr>
            <p:ph type="title"/>
          </p:nvPr>
        </p:nvSpPr>
        <p:spPr>
          <a:xfrm>
            <a:off x="685800" y="701675"/>
            <a:ext cx="7772400" cy="1143000"/>
          </a:xfrm>
        </p:spPr>
        <p:txBody>
          <a:bodyPr/>
          <a:lstStyle/>
          <a:p>
            <a:r>
              <a:rPr lang="en-US" altLang="zh-CN" sz="2800" b="1">
                <a:solidFill>
                  <a:srgbClr val="000066"/>
                </a:solidFill>
                <a:latin typeface="Times New Roman" charset="0"/>
                <a:ea typeface="宋体" charset="0"/>
                <a:cs typeface="宋体" charset="0"/>
              </a:rPr>
              <a:t>Host versus graft reaction (HVG) típusai</a:t>
            </a:r>
          </a:p>
        </p:txBody>
      </p:sp>
      <p:sp>
        <p:nvSpPr>
          <p:cNvPr id="41990" name="Rectangle 3"/>
          <p:cNvSpPr>
            <a:spLocks noGrp="1" noChangeArrowheads="1"/>
          </p:cNvSpPr>
          <p:nvPr>
            <p:ph type="body" idx="1"/>
          </p:nvPr>
        </p:nvSpPr>
        <p:spPr>
          <a:xfrm>
            <a:off x="679450" y="2276475"/>
            <a:ext cx="8140700" cy="2168525"/>
          </a:xfrm>
        </p:spPr>
        <p:txBody>
          <a:bodyPr/>
          <a:lstStyle/>
          <a:p>
            <a:r>
              <a:rPr lang="en-US" altLang="zh-CN" sz="2800" b="1" dirty="0">
                <a:solidFill>
                  <a:srgbClr val="FFFFFF"/>
                </a:solidFill>
                <a:latin typeface="Times New Roman" charset="0"/>
                <a:ea typeface="宋体" charset="0"/>
                <a:cs typeface="宋体" charset="0"/>
              </a:rPr>
              <a:t>H</a:t>
            </a:r>
            <a:r>
              <a:rPr lang="hu-HU" altLang="zh-CN" sz="2800" b="1" dirty="0">
                <a:solidFill>
                  <a:srgbClr val="FFFFFF"/>
                </a:solidFill>
                <a:latin typeface="Times New Roman" charset="0"/>
                <a:ea typeface="宋体" charset="0"/>
                <a:cs typeface="宋体" charset="0"/>
              </a:rPr>
              <a:t>i</a:t>
            </a:r>
            <a:r>
              <a:rPr lang="en-US" altLang="zh-CN" sz="2800" b="1" dirty="0" err="1">
                <a:solidFill>
                  <a:srgbClr val="FFFFFF"/>
                </a:solidFill>
                <a:latin typeface="Times New Roman" charset="0"/>
                <a:ea typeface="宋体" charset="0"/>
                <a:cs typeface="宋体" charset="0"/>
              </a:rPr>
              <a:t>pera</a:t>
            </a:r>
            <a:r>
              <a:rPr lang="hu-HU" altLang="zh-CN" sz="2800" b="1" dirty="0">
                <a:solidFill>
                  <a:srgbClr val="FFFFFF"/>
                </a:solidFill>
                <a:latin typeface="Times New Roman" charset="0"/>
                <a:ea typeface="宋体" charset="0"/>
                <a:cs typeface="宋体" charset="0"/>
              </a:rPr>
              <a:t>k</a:t>
            </a:r>
            <a:r>
              <a:rPr lang="en-US" altLang="zh-CN" sz="2800" b="1" dirty="0" err="1">
                <a:solidFill>
                  <a:srgbClr val="FFFFFF"/>
                </a:solidFill>
                <a:latin typeface="Times New Roman" charset="0"/>
                <a:ea typeface="宋体" charset="0"/>
                <a:cs typeface="宋体" charset="0"/>
              </a:rPr>
              <a:t>ut</a:t>
            </a:r>
            <a:r>
              <a:rPr lang="en-US" altLang="zh-CN" sz="2800" b="1" dirty="0">
                <a:solidFill>
                  <a:srgbClr val="FFFFFF"/>
                </a:solidFill>
                <a:latin typeface="Times New Roman" charset="0"/>
                <a:ea typeface="宋体" charset="0"/>
                <a:cs typeface="宋体" charset="0"/>
              </a:rPr>
              <a:t> </a:t>
            </a:r>
            <a:r>
              <a:rPr lang="en-US" altLang="zh-CN" sz="2800" b="1" dirty="0" err="1">
                <a:solidFill>
                  <a:srgbClr val="FFFFFF"/>
                </a:solidFill>
                <a:latin typeface="Times New Roman" charset="0"/>
                <a:ea typeface="宋体" charset="0"/>
                <a:cs typeface="宋体" charset="0"/>
              </a:rPr>
              <a:t>reje</a:t>
            </a:r>
            <a:r>
              <a:rPr lang="hu-HU" altLang="zh-CN" sz="2800" b="1" dirty="0">
                <a:solidFill>
                  <a:srgbClr val="FFFFFF"/>
                </a:solidFill>
                <a:latin typeface="Times New Roman" charset="0"/>
                <a:ea typeface="宋体" charset="0"/>
                <a:cs typeface="宋体" charset="0"/>
              </a:rPr>
              <a:t>kció</a:t>
            </a:r>
            <a:r>
              <a:rPr lang="hu-HU" altLang="zh-CN" sz="2800" b="1" dirty="0">
                <a:solidFill>
                  <a:srgbClr val="FFFFFF"/>
                </a:solidFill>
                <a:latin typeface="Times New Roman" charset="0"/>
              </a:rPr>
              <a:t>: percek-órák</a:t>
            </a:r>
          </a:p>
          <a:p>
            <a:r>
              <a:rPr lang="en-US" altLang="zh-CN" sz="2800" b="1" dirty="0">
                <a:solidFill>
                  <a:srgbClr val="FFFFFF"/>
                </a:solidFill>
                <a:latin typeface="Times New Roman" charset="0"/>
                <a:ea typeface="宋体" charset="0"/>
                <a:cs typeface="宋体" charset="0"/>
              </a:rPr>
              <a:t>A</a:t>
            </a:r>
            <a:r>
              <a:rPr lang="hu-HU" altLang="zh-CN" sz="2800" b="1" dirty="0">
                <a:solidFill>
                  <a:srgbClr val="FFFFFF"/>
                </a:solidFill>
                <a:latin typeface="Times New Roman" charset="0"/>
                <a:ea typeface="宋体" charset="0"/>
                <a:cs typeface="宋体" charset="0"/>
              </a:rPr>
              <a:t>k</a:t>
            </a:r>
            <a:r>
              <a:rPr lang="en-US" altLang="zh-CN" sz="2800" b="1" dirty="0" err="1">
                <a:solidFill>
                  <a:srgbClr val="FFFFFF"/>
                </a:solidFill>
                <a:latin typeface="Times New Roman" charset="0"/>
                <a:ea typeface="宋体" charset="0"/>
                <a:cs typeface="宋体" charset="0"/>
              </a:rPr>
              <a:t>ut</a:t>
            </a:r>
            <a:r>
              <a:rPr lang="en-US" altLang="zh-CN" sz="2800" b="1" dirty="0">
                <a:solidFill>
                  <a:srgbClr val="FFFFFF"/>
                </a:solidFill>
                <a:latin typeface="Times New Roman" charset="0"/>
                <a:ea typeface="宋体" charset="0"/>
                <a:cs typeface="宋体" charset="0"/>
              </a:rPr>
              <a:t> </a:t>
            </a:r>
            <a:r>
              <a:rPr lang="en-US" altLang="zh-CN" sz="2800" b="1" dirty="0" err="1">
                <a:solidFill>
                  <a:srgbClr val="FFFFFF"/>
                </a:solidFill>
                <a:latin typeface="Times New Roman" charset="0"/>
                <a:ea typeface="宋体" charset="0"/>
                <a:cs typeface="宋体" charset="0"/>
              </a:rPr>
              <a:t>reje</a:t>
            </a:r>
            <a:r>
              <a:rPr lang="hu-HU" altLang="zh-CN" sz="2800" b="1" dirty="0">
                <a:solidFill>
                  <a:srgbClr val="FFFFFF"/>
                </a:solidFill>
                <a:latin typeface="Times New Roman" charset="0"/>
                <a:ea typeface="宋体" charset="0"/>
                <a:cs typeface="宋体" charset="0"/>
              </a:rPr>
              <a:t>kció</a:t>
            </a:r>
            <a:r>
              <a:rPr lang="hu-HU" altLang="zh-CN" sz="2800" b="1" dirty="0">
                <a:solidFill>
                  <a:srgbClr val="FFFFFF"/>
                </a:solidFill>
                <a:latin typeface="Times New Roman" charset="0"/>
              </a:rPr>
              <a:t> (humorá</a:t>
            </a:r>
            <a:r>
              <a:rPr lang="en-US" altLang="zh-CN" sz="2800" b="1" dirty="0">
                <a:solidFill>
                  <a:srgbClr val="FFFFFF"/>
                </a:solidFill>
                <a:latin typeface="Times New Roman" charset="0"/>
                <a:ea typeface="宋体" charset="0"/>
                <a:cs typeface="宋体" charset="0"/>
              </a:rPr>
              <a:t>li</a:t>
            </a:r>
            <a:r>
              <a:rPr lang="hu-HU" altLang="zh-CN" sz="2800" b="1" dirty="0">
                <a:solidFill>
                  <a:srgbClr val="FFFFFF"/>
                </a:solidFill>
                <a:latin typeface="Times New Roman" charset="0"/>
              </a:rPr>
              <a:t>s vagy celluláris): &lt; 1hó</a:t>
            </a:r>
          </a:p>
          <a:p>
            <a:r>
              <a:rPr lang="hu-HU" altLang="zh-CN" sz="2800" b="1" dirty="0">
                <a:solidFill>
                  <a:srgbClr val="FFFFFF"/>
                </a:solidFill>
                <a:latin typeface="Times New Roman" charset="0"/>
                <a:ea typeface="宋体" charset="0"/>
                <a:cs typeface="宋体" charset="0"/>
              </a:rPr>
              <a:t>Krónikus rejekció</a:t>
            </a:r>
            <a:r>
              <a:rPr lang="hu-HU" altLang="zh-CN" sz="2800" b="1" dirty="0">
                <a:solidFill>
                  <a:srgbClr val="FFFFFF"/>
                </a:solidFill>
                <a:latin typeface="Times New Roman" charset="0"/>
              </a:rPr>
              <a:t>: hónapok-évek</a:t>
            </a:r>
            <a:endParaRPr lang="en-US" altLang="zh-CN" sz="2800" dirty="0">
              <a:solidFill>
                <a:srgbClr val="FFFFFF"/>
              </a:solidFill>
              <a:latin typeface="Times New Roman" charset="0"/>
              <a:ea typeface="宋体" charset="0"/>
              <a:cs typeface="宋体" charset="0"/>
            </a:endParaRPr>
          </a:p>
        </p:txBody>
      </p:sp>
      <p:pic>
        <p:nvPicPr>
          <p:cNvPr id="4199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4221163"/>
            <a:ext cx="2847975" cy="205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87979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67494" y="404664"/>
            <a:ext cx="8229600" cy="995536"/>
          </a:xfrm>
          <a:prstGeom prst="roundRect">
            <a:avLst>
              <a:gd name="adj" fmla="val 16667"/>
            </a:avLst>
          </a:prstGeom>
          <a:gradFill rotWithShape="0">
            <a:gsLst>
              <a:gs pos="0">
                <a:srgbClr val="FFEBFA"/>
              </a:gs>
              <a:gs pos="30000">
                <a:srgbClr val="C4D6EB"/>
              </a:gs>
              <a:gs pos="60001">
                <a:srgbClr val="85C2FF"/>
              </a:gs>
              <a:gs pos="100000">
                <a:srgbClr val="5E9EFF"/>
              </a:gs>
            </a:gsLst>
            <a:path path="shape">
              <a:fillToRect l="50000" t="50000" r="50000" b="5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ctr">
              <a:defRPr/>
            </a:pPr>
            <a:endParaRPr lang="en-US">
              <a:solidFill>
                <a:srgbClr val="000066"/>
              </a:solidFill>
              <a:latin typeface="Times New Roman" pitchFamily="18" charset="0"/>
              <a:ea typeface="+mn-ea"/>
            </a:endParaRPr>
          </a:p>
        </p:txBody>
      </p:sp>
      <p:sp>
        <p:nvSpPr>
          <p:cNvPr id="56325" name="Rectangle 2"/>
          <p:cNvSpPr>
            <a:spLocks noGrp="1" noRot="1" noChangeArrowheads="1"/>
          </p:cNvSpPr>
          <p:nvPr>
            <p:ph type="title"/>
          </p:nvPr>
        </p:nvSpPr>
        <p:spPr>
          <a:xfrm>
            <a:off x="685800" y="322263"/>
            <a:ext cx="7772400" cy="1143000"/>
          </a:xfrm>
        </p:spPr>
        <p:txBody>
          <a:bodyPr/>
          <a:lstStyle/>
          <a:p>
            <a:r>
              <a:rPr lang="hu-HU" sz="3200" b="1">
                <a:solidFill>
                  <a:srgbClr val="000066"/>
                </a:solidFill>
                <a:latin typeface="Times New Roman" charset="0"/>
              </a:rPr>
              <a:t>Csontvelő</a:t>
            </a:r>
            <a:r>
              <a:rPr lang="en-US" sz="3200" b="1">
                <a:solidFill>
                  <a:srgbClr val="000066"/>
                </a:solidFill>
                <a:latin typeface="Times New Roman" charset="0"/>
              </a:rPr>
              <a:t>i őssejt</a:t>
            </a:r>
            <a:r>
              <a:rPr lang="hu-HU" sz="3200" b="1">
                <a:solidFill>
                  <a:srgbClr val="000066"/>
                </a:solidFill>
                <a:latin typeface="Times New Roman" charset="0"/>
              </a:rPr>
              <a:t> transzplantáció</a:t>
            </a:r>
            <a:endParaRPr lang="en-US" sz="3200" b="1">
              <a:solidFill>
                <a:srgbClr val="000066"/>
              </a:solidFill>
              <a:latin typeface="Times New Roman" charset="0"/>
            </a:endParaRPr>
          </a:p>
        </p:txBody>
      </p:sp>
      <p:sp>
        <p:nvSpPr>
          <p:cNvPr id="56326" name="Rectangle 3"/>
          <p:cNvSpPr>
            <a:spLocks noGrp="1" noChangeArrowheads="1"/>
          </p:cNvSpPr>
          <p:nvPr>
            <p:ph type="body" idx="1"/>
          </p:nvPr>
        </p:nvSpPr>
        <p:spPr>
          <a:xfrm>
            <a:off x="466725" y="1484313"/>
            <a:ext cx="8229600" cy="1201737"/>
          </a:xfrm>
        </p:spPr>
        <p:txBody>
          <a:bodyPr/>
          <a:lstStyle/>
          <a:p>
            <a:pPr algn="ctr"/>
            <a:r>
              <a:rPr lang="hu-HU" sz="2400" b="1">
                <a:solidFill>
                  <a:schemeClr val="bg1"/>
                </a:solidFill>
                <a:latin typeface="Times New Roman" charset="0"/>
              </a:rPr>
              <a:t>A szervezet ha</a:t>
            </a:r>
            <a:r>
              <a:rPr lang="en-US" sz="2400" b="1">
                <a:solidFill>
                  <a:schemeClr val="bg1"/>
                </a:solidFill>
                <a:latin typeface="Times New Roman" charset="0"/>
              </a:rPr>
              <a:t>em</a:t>
            </a:r>
            <a:r>
              <a:rPr lang="hu-HU" sz="2400" b="1">
                <a:solidFill>
                  <a:schemeClr val="bg1"/>
                </a:solidFill>
                <a:latin typeface="Times New Roman" charset="0"/>
              </a:rPr>
              <a:t>at</a:t>
            </a:r>
            <a:r>
              <a:rPr lang="en-US" sz="2400" b="1">
                <a:solidFill>
                  <a:schemeClr val="bg1"/>
                </a:solidFill>
                <a:latin typeface="Times New Roman" charset="0"/>
              </a:rPr>
              <a:t>opoietic</a:t>
            </a:r>
            <a:r>
              <a:rPr lang="hu-HU" sz="2400" b="1">
                <a:solidFill>
                  <a:schemeClr val="bg1"/>
                </a:solidFill>
                <a:latin typeface="Times New Roman" charset="0"/>
              </a:rPr>
              <a:t>us </a:t>
            </a:r>
            <a:r>
              <a:rPr lang="en-US" sz="2400" b="1">
                <a:solidFill>
                  <a:schemeClr val="bg1"/>
                </a:solidFill>
                <a:latin typeface="Times New Roman" charset="0"/>
              </a:rPr>
              <a:t> re</a:t>
            </a:r>
            <a:r>
              <a:rPr lang="hu-HU" sz="2400" b="1">
                <a:solidFill>
                  <a:schemeClr val="bg1"/>
                </a:solidFill>
                <a:latin typeface="Times New Roman" charset="0"/>
              </a:rPr>
              <a:t>konstitúciója </a:t>
            </a:r>
            <a:r>
              <a:rPr lang="en-US" sz="2400" b="1">
                <a:solidFill>
                  <a:schemeClr val="bg1"/>
                </a:solidFill>
                <a:latin typeface="Times New Roman" charset="0"/>
              </a:rPr>
              <a:t>chemo- </a:t>
            </a:r>
            <a:r>
              <a:rPr lang="hu-HU" sz="2400" b="1">
                <a:solidFill>
                  <a:schemeClr val="bg1"/>
                </a:solidFill>
                <a:latin typeface="Times New Roman" charset="0"/>
              </a:rPr>
              <a:t>és/vagy</a:t>
            </a:r>
            <a:r>
              <a:rPr lang="en-US" sz="2400" b="1">
                <a:solidFill>
                  <a:schemeClr val="bg1"/>
                </a:solidFill>
                <a:latin typeface="Times New Roman" charset="0"/>
              </a:rPr>
              <a:t> radiotherap</a:t>
            </a:r>
            <a:r>
              <a:rPr lang="hu-HU" sz="2400" b="1">
                <a:solidFill>
                  <a:schemeClr val="bg1"/>
                </a:solidFill>
                <a:latin typeface="Times New Roman" charset="0"/>
              </a:rPr>
              <a:t>ia után</a:t>
            </a:r>
            <a:endParaRPr lang="en-US" sz="2400" b="1">
              <a:solidFill>
                <a:schemeClr val="bg1"/>
              </a:solidFill>
              <a:latin typeface="Times New Roman" charset="0"/>
            </a:endParaRPr>
          </a:p>
        </p:txBody>
      </p:sp>
      <p:pic>
        <p:nvPicPr>
          <p:cNvPr id="5632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492375"/>
            <a:ext cx="411480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2" descr="http://www.lkhtc.com/cms/images/medical/Org-Trans/Bone-Mar-5/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4664075"/>
            <a:ext cx="2808288"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9" name="Picture 8" descr="http://www.dnr.hu/tetudod/atultetes_beultetes_donacio_transzplantacio/csontvelo-atultetes_csontvelo-transzplantacio/kepek/csontveloatultete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2420938"/>
            <a:ext cx="280035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820623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auto">
          <a:xfrm>
            <a:off x="467544" y="633264"/>
            <a:ext cx="8229600" cy="1139552"/>
          </a:xfrm>
          <a:prstGeom prst="roundRect">
            <a:avLst>
              <a:gd name="adj" fmla="val 16667"/>
            </a:avLst>
          </a:prstGeom>
          <a:gradFill rotWithShape="0">
            <a:gsLst>
              <a:gs pos="0">
                <a:srgbClr val="FFEBFA"/>
              </a:gs>
              <a:gs pos="30000">
                <a:srgbClr val="C4D6EB"/>
              </a:gs>
              <a:gs pos="60001">
                <a:srgbClr val="85C2FF"/>
              </a:gs>
              <a:gs pos="100000">
                <a:srgbClr val="5E9EFF"/>
              </a:gs>
            </a:gsLst>
            <a:path path="shape">
              <a:fillToRect l="50000" t="50000" r="50000" b="5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ctr">
              <a:defRPr/>
            </a:pPr>
            <a:endParaRPr lang="en-US">
              <a:solidFill>
                <a:srgbClr val="000066"/>
              </a:solidFill>
              <a:latin typeface="Times New Roman" pitchFamily="18" charset="0"/>
              <a:ea typeface="+mn-ea"/>
            </a:endParaRPr>
          </a:p>
        </p:txBody>
      </p:sp>
      <p:sp>
        <p:nvSpPr>
          <p:cNvPr id="35843" name="Rectangle 3"/>
          <p:cNvSpPr>
            <a:spLocks noChangeArrowheads="1"/>
          </p:cNvSpPr>
          <p:nvPr/>
        </p:nvSpPr>
        <p:spPr bwMode="auto">
          <a:xfrm>
            <a:off x="838200" y="762000"/>
            <a:ext cx="7772400" cy="1143000"/>
          </a:xfrm>
          <a:prstGeom prst="rect">
            <a:avLst/>
          </a:prstGeom>
          <a:noFill/>
          <a:ln w="9525">
            <a:noFill/>
            <a:miter lim="800000"/>
            <a:headEnd/>
            <a:tailEnd/>
          </a:ln>
          <a:effectLst/>
        </p:spPr>
        <p:txBody>
          <a:bodyPr anchor="ctr"/>
          <a:lstStyle/>
          <a:p>
            <a:pPr algn="ctr">
              <a:defRPr/>
            </a:pPr>
            <a:endParaRPr lang="hu-HU">
              <a:solidFill>
                <a:schemeClr val="tx2"/>
              </a:solidFill>
              <a:effectLst>
                <a:outerShdw blurRad="38100" dist="38100" dir="2700000" algn="tl">
                  <a:srgbClr val="000000"/>
                </a:outerShdw>
              </a:effectLst>
              <a:latin typeface="Arial" charset="0"/>
              <a:ea typeface="+mn-ea"/>
            </a:endParaRPr>
          </a:p>
        </p:txBody>
      </p:sp>
      <p:sp>
        <p:nvSpPr>
          <p:cNvPr id="35844" name="Rectangle 4"/>
          <p:cNvSpPr>
            <a:spLocks noChangeArrowheads="1"/>
          </p:cNvSpPr>
          <p:nvPr/>
        </p:nvSpPr>
        <p:spPr bwMode="auto">
          <a:xfrm>
            <a:off x="838200" y="2133600"/>
            <a:ext cx="7772400" cy="4114800"/>
          </a:xfrm>
          <a:prstGeom prst="rect">
            <a:avLst/>
          </a:prstGeom>
          <a:noFill/>
          <a:ln w="9525">
            <a:noFill/>
            <a:miter lim="800000"/>
            <a:headEnd/>
            <a:tailEnd/>
          </a:ln>
          <a:effectLst/>
        </p:spPr>
        <p:txBody>
          <a:bodyPr/>
          <a:lstStyle/>
          <a:p>
            <a:pPr marL="342900" indent="-342900" algn="ctr">
              <a:spcBef>
                <a:spcPct val="20000"/>
              </a:spcBef>
              <a:buClr>
                <a:srgbClr val="FF0000"/>
              </a:buClr>
              <a:buSzPct val="70000"/>
              <a:buFont typeface="Wingdings" pitchFamily="2" charset="2"/>
              <a:buChar char="n"/>
              <a:defRPr/>
            </a:pPr>
            <a:endParaRPr lang="hu-HU" sz="3200">
              <a:solidFill>
                <a:srgbClr val="FFFF00"/>
              </a:solidFill>
              <a:effectLst>
                <a:outerShdw blurRad="38100" dist="38100" dir="2700000" algn="tl">
                  <a:srgbClr val="000000"/>
                </a:outerShdw>
              </a:effectLst>
              <a:latin typeface="Arial" charset="0"/>
              <a:ea typeface="+mn-ea"/>
            </a:endParaRPr>
          </a:p>
        </p:txBody>
      </p:sp>
      <p:sp>
        <p:nvSpPr>
          <p:cNvPr id="75783" name="Rectangle 5"/>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hu-HU" b="1">
                <a:solidFill>
                  <a:srgbClr val="000066"/>
                </a:solidFill>
              </a:rPr>
              <a:t>Szívátültetés</a:t>
            </a:r>
            <a:endParaRPr lang="en-US" b="1">
              <a:solidFill>
                <a:srgbClr val="000066"/>
              </a:solidFill>
            </a:endParaRPr>
          </a:p>
        </p:txBody>
      </p:sp>
      <p:sp>
        <p:nvSpPr>
          <p:cNvPr id="75784" name="Rectangle 6"/>
          <p:cNvSpPr>
            <a:spLocks noChangeArrowheads="1"/>
          </p:cNvSpPr>
          <p:nvPr/>
        </p:nvSpPr>
        <p:spPr bwMode="auto">
          <a:xfrm>
            <a:off x="107950" y="1981200"/>
            <a:ext cx="8712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rgbClr val="FF0000"/>
              </a:buClr>
              <a:buSzPct val="70000"/>
            </a:pPr>
            <a:r>
              <a:rPr lang="hu-HU" sz="2400" dirty="0">
                <a:solidFill>
                  <a:srgbClr val="FFFFFF"/>
                </a:solidFill>
              </a:rPr>
              <a:t>Akkor indikált, ha nélküle a várható 1 éves túlélés esélye</a:t>
            </a:r>
            <a:r>
              <a:rPr lang="en-US" sz="2400" dirty="0">
                <a:solidFill>
                  <a:srgbClr val="FFFFFF"/>
                </a:solidFill>
              </a:rPr>
              <a:t> &lt;50%.</a:t>
            </a:r>
            <a:r>
              <a:rPr lang="en-US" sz="3200" dirty="0">
                <a:solidFill>
                  <a:srgbClr val="FFFFFF"/>
                </a:solidFill>
              </a:rPr>
              <a:t> </a:t>
            </a:r>
            <a:endParaRPr lang="hu-HU" sz="3200" dirty="0">
              <a:solidFill>
                <a:srgbClr val="FFFFFF"/>
              </a:solidFill>
            </a:endParaRPr>
          </a:p>
          <a:p>
            <a:pPr algn="ctr">
              <a:spcBef>
                <a:spcPct val="20000"/>
              </a:spcBef>
              <a:buClr>
                <a:srgbClr val="FF0000"/>
              </a:buClr>
              <a:buSzPct val="70000"/>
            </a:pPr>
            <a:r>
              <a:rPr lang="hu-HU" sz="2400" dirty="0">
                <a:solidFill>
                  <a:srgbClr val="FFFFFF"/>
                </a:solidFill>
              </a:rPr>
              <a:t>5 éves túlélés</a:t>
            </a:r>
            <a:r>
              <a:rPr lang="en-US" sz="2400" dirty="0">
                <a:solidFill>
                  <a:srgbClr val="FFFFFF"/>
                </a:solidFill>
              </a:rPr>
              <a:t> 80%</a:t>
            </a:r>
            <a:r>
              <a:rPr lang="hu-HU" sz="2400" dirty="0">
                <a:solidFill>
                  <a:srgbClr val="FFFFFF"/>
                </a:solidFill>
              </a:rPr>
              <a:t>, de 5 év után </a:t>
            </a:r>
            <a:r>
              <a:rPr lang="en-US" sz="2400" dirty="0">
                <a:solidFill>
                  <a:srgbClr val="FFFFFF"/>
                </a:solidFill>
              </a:rPr>
              <a:t>50% </a:t>
            </a:r>
            <a:r>
              <a:rPr lang="hu-HU" sz="2400" dirty="0">
                <a:solidFill>
                  <a:srgbClr val="FFFFFF"/>
                </a:solidFill>
              </a:rPr>
              <a:t>coronária betegségben szenved a krónikus rejekció következtében</a:t>
            </a:r>
            <a:endParaRPr lang="en-US" sz="2400" dirty="0">
              <a:solidFill>
                <a:srgbClr val="FFFFFF"/>
              </a:solidFill>
            </a:endParaRPr>
          </a:p>
        </p:txBody>
      </p:sp>
      <p:pic>
        <p:nvPicPr>
          <p:cNvPr id="75785" name="Picture 13" descr="http://upload.wikimedia.org/wikipedia/commons/1/1d/Heart_transpla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031232"/>
            <a:ext cx="4822825"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18404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3584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68963" name="Text Box 3"/>
          <p:cNvSpPr txBox="1">
            <a:spLocks noChangeArrowheads="1"/>
          </p:cNvSpPr>
          <p:nvPr/>
        </p:nvSpPr>
        <p:spPr bwMode="auto">
          <a:xfrm>
            <a:off x="179388" y="1844675"/>
            <a:ext cx="8640762" cy="2470150"/>
          </a:xfrm>
          <a:prstGeom prst="rect">
            <a:avLst/>
          </a:prstGeom>
          <a:solidFill>
            <a:schemeClr val="accent2"/>
          </a:solidFill>
          <a:ln w="9525">
            <a:noFill/>
            <a:miter lim="800000"/>
            <a:headEnd/>
            <a:tailEnd/>
          </a:ln>
          <a:effectLst>
            <a:outerShdw dist="35921" dir="2700000" algn="ctr" rotWithShape="0">
              <a:schemeClr val="tx1"/>
            </a:outerShdw>
          </a:effectLst>
        </p:spPr>
        <p:txBody>
          <a:bodyPr>
            <a:spAutoFit/>
          </a:bodyPr>
          <a:lstStyle/>
          <a:p>
            <a:pPr algn="ctr" eaLnBrk="0" hangingPunct="0">
              <a:spcBef>
                <a:spcPct val="50000"/>
              </a:spcBef>
              <a:defRPr/>
            </a:pPr>
            <a:r>
              <a:rPr lang="en-US" sz="4000" b="1">
                <a:solidFill>
                  <a:srgbClr val="FFFFFF"/>
                </a:solidFill>
                <a:latin typeface="Times New Roman" pitchFamily="18" charset="0"/>
                <a:cs typeface="+mn-cs"/>
              </a:rPr>
              <a:t>MHC</a:t>
            </a:r>
            <a:r>
              <a:rPr lang="en-US" sz="4000" b="1">
                <a:solidFill>
                  <a:srgbClr val="FFFF00"/>
                </a:solidFill>
                <a:latin typeface="Times New Roman" pitchFamily="18" charset="0"/>
                <a:cs typeface="+mn-cs"/>
              </a:rPr>
              <a:t>                                                                (</a:t>
            </a:r>
            <a:r>
              <a:rPr lang="en-US" sz="4000" b="1">
                <a:solidFill>
                  <a:srgbClr val="FFFFFF"/>
                </a:solidFill>
                <a:latin typeface="Times New Roman" pitchFamily="18" charset="0"/>
                <a:cs typeface="+mn-cs"/>
              </a:rPr>
              <a:t>m</a:t>
            </a:r>
            <a:r>
              <a:rPr lang="en-US" sz="4000" b="1">
                <a:solidFill>
                  <a:srgbClr val="FFFF00"/>
                </a:solidFill>
                <a:latin typeface="Times New Roman" pitchFamily="18" charset="0"/>
                <a:cs typeface="+mn-cs"/>
              </a:rPr>
              <a:t>ajor </a:t>
            </a:r>
            <a:r>
              <a:rPr lang="en-US" sz="4000" b="1">
                <a:solidFill>
                  <a:srgbClr val="FFFFFF"/>
                </a:solidFill>
                <a:latin typeface="Times New Roman" pitchFamily="18" charset="0"/>
                <a:cs typeface="+mn-cs"/>
              </a:rPr>
              <a:t>h</a:t>
            </a:r>
            <a:r>
              <a:rPr lang="en-US" sz="4000" b="1">
                <a:solidFill>
                  <a:srgbClr val="FFFF00"/>
                </a:solidFill>
                <a:latin typeface="Times New Roman" pitchFamily="18" charset="0"/>
                <a:cs typeface="+mn-cs"/>
              </a:rPr>
              <a:t>istocompatibility </a:t>
            </a:r>
            <a:r>
              <a:rPr lang="en-US" sz="4000" b="1">
                <a:solidFill>
                  <a:srgbClr val="FFFFFF"/>
                </a:solidFill>
                <a:latin typeface="Times New Roman" pitchFamily="18" charset="0"/>
                <a:cs typeface="+mn-cs"/>
              </a:rPr>
              <a:t>c</a:t>
            </a:r>
            <a:r>
              <a:rPr lang="en-US" sz="4000" b="1">
                <a:solidFill>
                  <a:srgbClr val="FFFF00"/>
                </a:solidFill>
                <a:latin typeface="Times New Roman" pitchFamily="18" charset="0"/>
                <a:cs typeface="+mn-cs"/>
              </a:rPr>
              <a:t>omplex,              fő szöveti összeférhetőségi komplex)</a:t>
            </a:r>
            <a:endParaRPr lang="hu-HU" sz="4000" b="1">
              <a:solidFill>
                <a:srgbClr val="FFFF00"/>
              </a:solidFill>
              <a:latin typeface="Times New Roman" pitchFamily="18" charset="0"/>
              <a:cs typeface="+mn-cs"/>
            </a:endParaRPr>
          </a:p>
          <a:p>
            <a:pPr algn="ctr">
              <a:defRPr/>
            </a:pPr>
            <a:endParaRPr lang="hu-HU" sz="3600">
              <a:solidFill>
                <a:srgbClr val="FFFFFF"/>
              </a:solidFill>
              <a:latin typeface="Comic Sans MS" pitchFamily="66" charset="0"/>
              <a:cs typeface="+mn-cs"/>
            </a:endParaRPr>
          </a:p>
        </p:txBody>
      </p:sp>
      <p:sp>
        <p:nvSpPr>
          <p:cNvPr id="4" name="Szövegdoboz 3"/>
          <p:cNvSpPr txBox="1"/>
          <p:nvPr/>
        </p:nvSpPr>
        <p:spPr>
          <a:xfrm>
            <a:off x="685800" y="5638800"/>
            <a:ext cx="5992813" cy="461963"/>
          </a:xfrm>
          <a:prstGeom prst="rect">
            <a:avLst/>
          </a:prstGeom>
          <a:solidFill>
            <a:schemeClr val="accent2">
              <a:lumMod val="75000"/>
            </a:schemeClr>
          </a:solidFill>
        </p:spPr>
        <p:txBody>
          <a:bodyPr wrap="none">
            <a:spAutoFit/>
          </a:bodyPr>
          <a:lstStyle/>
          <a:p>
            <a:pPr>
              <a:defRPr/>
            </a:pPr>
            <a:r>
              <a:rPr lang="hu-HU" sz="2400" b="1" dirty="0">
                <a:solidFill>
                  <a:srgbClr val="FFC000"/>
                </a:solidFill>
              </a:rPr>
              <a:t>Minor </a:t>
            </a:r>
            <a:r>
              <a:rPr lang="hu-HU" sz="2400" b="1" dirty="0" err="1">
                <a:solidFill>
                  <a:srgbClr val="FFC000"/>
                </a:solidFill>
              </a:rPr>
              <a:t>histocompatibility</a:t>
            </a:r>
            <a:r>
              <a:rPr lang="hu-HU" sz="2400" b="1" dirty="0">
                <a:solidFill>
                  <a:srgbClr val="FFC000"/>
                </a:solidFill>
              </a:rPr>
              <a:t> </a:t>
            </a:r>
            <a:r>
              <a:rPr lang="hu-HU" sz="2400" b="1" dirty="0" err="1">
                <a:solidFill>
                  <a:srgbClr val="FFC000"/>
                </a:solidFill>
              </a:rPr>
              <a:t>antigens</a:t>
            </a:r>
            <a:r>
              <a:rPr lang="hu-HU" sz="2400" b="1" dirty="0">
                <a:solidFill>
                  <a:srgbClr val="FFC000"/>
                </a:solidFill>
              </a:rPr>
              <a:t>  (H-Y)</a:t>
            </a:r>
            <a:endParaRPr lang="en-US" sz="2400" b="1" dirty="0">
              <a:solidFill>
                <a:srgbClr val="FFC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p:cNvSpPr>
            <a:spLocks noChangeArrowheads="1"/>
          </p:cNvSpPr>
          <p:nvPr/>
        </p:nvSpPr>
        <p:spPr bwMode="auto">
          <a:xfrm>
            <a:off x="451098" y="178112"/>
            <a:ext cx="8229600" cy="1139552"/>
          </a:xfrm>
          <a:prstGeom prst="roundRect">
            <a:avLst>
              <a:gd name="adj" fmla="val 16667"/>
            </a:avLst>
          </a:prstGeom>
          <a:gradFill rotWithShape="0">
            <a:gsLst>
              <a:gs pos="0">
                <a:srgbClr val="FFEBFA"/>
              </a:gs>
              <a:gs pos="30000">
                <a:srgbClr val="C4D6EB"/>
              </a:gs>
              <a:gs pos="60001">
                <a:srgbClr val="85C2FF"/>
              </a:gs>
              <a:gs pos="100000">
                <a:srgbClr val="5E9EFF"/>
              </a:gs>
            </a:gsLst>
            <a:path path="shape">
              <a:fillToRect l="50000" t="50000" r="50000" b="5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ctr">
              <a:defRPr/>
            </a:pPr>
            <a:endParaRPr lang="en-US">
              <a:solidFill>
                <a:srgbClr val="000066"/>
              </a:solidFill>
              <a:latin typeface="Times New Roman" pitchFamily="18" charset="0"/>
              <a:ea typeface="+mn-ea"/>
            </a:endParaRPr>
          </a:p>
        </p:txBody>
      </p:sp>
      <p:pic>
        <p:nvPicPr>
          <p:cNvPr id="76805" name="Picture 5" descr="pregnancy-wo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600200"/>
            <a:ext cx="32004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6" name="Rectangle 2"/>
          <p:cNvSpPr>
            <a:spLocks noGrp="1" noChangeArrowheads="1"/>
          </p:cNvSpPr>
          <p:nvPr>
            <p:ph type="ctrTitle"/>
          </p:nvPr>
        </p:nvSpPr>
        <p:spPr>
          <a:xfrm>
            <a:off x="-76200" y="-100013"/>
            <a:ext cx="9144000" cy="1470026"/>
          </a:xfrm>
        </p:spPr>
        <p:txBody>
          <a:bodyPr/>
          <a:lstStyle/>
          <a:p>
            <a:pPr eaLnBrk="1" hangingPunct="1"/>
            <a:r>
              <a:rPr lang="hu-HU" sz="3600" b="1">
                <a:solidFill>
                  <a:srgbClr val="000066"/>
                </a:solidFill>
                <a:latin typeface="Times New Roman" charset="0"/>
                <a:cs typeface="Times New Roman" charset="0"/>
              </a:rPr>
              <a:t>A várandósság immunológiája</a:t>
            </a:r>
            <a:endParaRPr lang="de-DE" sz="3600" b="1">
              <a:solidFill>
                <a:srgbClr val="000066"/>
              </a:solidFill>
              <a:latin typeface="Times New Roman" charset="0"/>
              <a:cs typeface="Times New Roman" charset="0"/>
            </a:endParaRPr>
          </a:p>
        </p:txBody>
      </p:sp>
    </p:spTree>
    <p:extLst>
      <p:ext uri="{BB962C8B-B14F-4D97-AF65-F5344CB8AC3E}">
        <p14:creationId xmlns:p14="http://schemas.microsoft.com/office/powerpoint/2010/main" val="14576531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51098" y="1287624"/>
            <a:ext cx="3472830" cy="1139552"/>
          </a:xfrm>
          <a:prstGeom prst="roundRect">
            <a:avLst>
              <a:gd name="adj" fmla="val 16667"/>
            </a:avLst>
          </a:prstGeom>
          <a:gradFill rotWithShape="0">
            <a:gsLst>
              <a:gs pos="0">
                <a:srgbClr val="FFEBFA"/>
              </a:gs>
              <a:gs pos="30000">
                <a:srgbClr val="C4D6EB"/>
              </a:gs>
              <a:gs pos="60001">
                <a:srgbClr val="85C2FF"/>
              </a:gs>
              <a:gs pos="100000">
                <a:srgbClr val="5E9EFF"/>
              </a:gs>
            </a:gsLst>
            <a:path path="shape">
              <a:fillToRect l="50000" t="50000" r="50000" b="5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ctr">
              <a:defRPr/>
            </a:pPr>
            <a:endParaRPr lang="en-US">
              <a:solidFill>
                <a:srgbClr val="000066"/>
              </a:solidFill>
              <a:latin typeface="Times New Roman" pitchFamily="18" charset="0"/>
              <a:ea typeface="+mn-ea"/>
            </a:endParaRPr>
          </a:p>
        </p:txBody>
      </p:sp>
      <p:sp>
        <p:nvSpPr>
          <p:cNvPr id="819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1"/>
                </a:solidFill>
                <a:latin typeface="Times New Roman" charset="0"/>
                <a:ea typeface="ＭＳ Ｐゴシック" charset="0"/>
              </a:defRPr>
            </a:lvl1pPr>
            <a:lvl2pPr marL="742950" indent="-285750">
              <a:defRPr sz="4400">
                <a:solidFill>
                  <a:schemeClr val="tx1"/>
                </a:solidFill>
                <a:latin typeface="Times New Roman" charset="0"/>
                <a:ea typeface="ＭＳ Ｐゴシック" charset="0"/>
              </a:defRPr>
            </a:lvl2pPr>
            <a:lvl3pPr marL="1143000" indent="-228600">
              <a:defRPr sz="4400">
                <a:solidFill>
                  <a:schemeClr val="tx1"/>
                </a:solidFill>
                <a:latin typeface="Times New Roman" charset="0"/>
                <a:ea typeface="ＭＳ Ｐゴシック" charset="0"/>
              </a:defRPr>
            </a:lvl3pPr>
            <a:lvl4pPr marL="1600200" indent="-228600">
              <a:defRPr sz="4400">
                <a:solidFill>
                  <a:schemeClr val="tx1"/>
                </a:solidFill>
                <a:latin typeface="Times New Roman" charset="0"/>
                <a:ea typeface="ＭＳ Ｐゴシック" charset="0"/>
              </a:defRPr>
            </a:lvl4pPr>
            <a:lvl5pPr marL="2057400" indent="-22860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BFB06CF1-9361-B341-8423-0CE60AB39961}" type="slidenum">
              <a:rPr lang="en-GB" sz="1400">
                <a:latin typeface="Arial" charset="0"/>
              </a:rPr>
              <a:pPr eaLnBrk="1" hangingPunct="1"/>
              <a:t>41</a:t>
            </a:fld>
            <a:endParaRPr lang="en-GB" sz="1400">
              <a:latin typeface="Arial" charset="0"/>
            </a:endParaRPr>
          </a:p>
        </p:txBody>
      </p:sp>
      <p:graphicFrame>
        <p:nvGraphicFramePr>
          <p:cNvPr id="8194" name="Object 2"/>
          <p:cNvGraphicFramePr>
            <a:graphicFrameLocks noChangeAspect="1"/>
          </p:cNvGraphicFramePr>
          <p:nvPr/>
        </p:nvGraphicFramePr>
        <p:xfrm>
          <a:off x="4356100" y="228600"/>
          <a:ext cx="4787900" cy="6400800"/>
        </p:xfrm>
        <a:graphic>
          <a:graphicData uri="http://schemas.openxmlformats.org/presentationml/2006/ole">
            <mc:AlternateContent xmlns:mc="http://schemas.openxmlformats.org/markup-compatibility/2006">
              <mc:Choice xmlns:v="urn:schemas-microsoft-com:vml" Requires="v">
                <p:oleObj spid="_x0000_s158725" name="Photo Editor Photo" r:id="rId4" imgW="2715004" imgH="3629532" progId="MSPhotoEd.3">
                  <p:embed/>
                </p:oleObj>
              </mc:Choice>
              <mc:Fallback>
                <p:oleObj name="Photo Editor Photo" r:id="rId4" imgW="2715004" imgH="3629532"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228600"/>
                        <a:ext cx="4787900" cy="64008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199" name="Rectangle 3"/>
          <p:cNvSpPr>
            <a:spLocks noChangeArrowheads="1"/>
          </p:cNvSpPr>
          <p:nvPr/>
        </p:nvSpPr>
        <p:spPr bwMode="auto">
          <a:xfrm>
            <a:off x="0" y="1371600"/>
            <a:ext cx="4356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hu-HU" sz="3600" b="1">
                <a:solidFill>
                  <a:srgbClr val="003366"/>
                </a:solidFill>
                <a:cs typeface="Times New Roman" charset="0"/>
              </a:rPr>
              <a:t>A magzat hemi-allograft</a:t>
            </a:r>
            <a:endParaRPr lang="en-US" sz="2800" b="1">
              <a:solidFill>
                <a:srgbClr val="003366"/>
              </a:solidFill>
              <a:cs typeface="Times New Roman" charset="0"/>
            </a:endParaRPr>
          </a:p>
        </p:txBody>
      </p:sp>
    </p:spTree>
    <p:extLst>
      <p:ext uri="{BB962C8B-B14F-4D97-AF65-F5344CB8AC3E}">
        <p14:creationId xmlns:p14="http://schemas.microsoft.com/office/powerpoint/2010/main" val="150518140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505888" y="476672"/>
            <a:ext cx="8229600" cy="1139552"/>
          </a:xfrm>
          <a:prstGeom prst="roundRect">
            <a:avLst>
              <a:gd name="adj" fmla="val 16667"/>
            </a:avLst>
          </a:prstGeom>
          <a:gradFill rotWithShape="0">
            <a:gsLst>
              <a:gs pos="0">
                <a:srgbClr val="FFEBFA"/>
              </a:gs>
              <a:gs pos="30000">
                <a:srgbClr val="C4D6EB"/>
              </a:gs>
              <a:gs pos="60001">
                <a:srgbClr val="85C2FF"/>
              </a:gs>
              <a:gs pos="100000">
                <a:srgbClr val="5E9EFF"/>
              </a:gs>
            </a:gsLst>
            <a:path path="shape">
              <a:fillToRect l="50000" t="50000" r="50000" b="5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ctr">
              <a:defRPr/>
            </a:pPr>
            <a:endParaRPr lang="en-US">
              <a:solidFill>
                <a:srgbClr val="000066"/>
              </a:solidFill>
              <a:latin typeface="Times New Roman" pitchFamily="18" charset="0"/>
              <a:ea typeface="+mn-ea"/>
            </a:endParaRPr>
          </a:p>
        </p:txBody>
      </p:sp>
      <p:graphicFrame>
        <p:nvGraphicFramePr>
          <p:cNvPr id="88088" name="Group 24"/>
          <p:cNvGraphicFramePr>
            <a:graphicFrameLocks noGrp="1"/>
          </p:cNvGraphicFramePr>
          <p:nvPr>
            <p:extLst>
              <p:ext uri="{D42A27DB-BD31-4B8C-83A1-F6EECF244321}">
                <p14:modId xmlns:p14="http://schemas.microsoft.com/office/powerpoint/2010/main" val="3823779713"/>
              </p:ext>
            </p:extLst>
          </p:nvPr>
        </p:nvGraphicFramePr>
        <p:xfrm>
          <a:off x="1042988" y="2133600"/>
          <a:ext cx="7272337" cy="4064000"/>
        </p:xfrm>
        <a:graphic>
          <a:graphicData uri="http://schemas.openxmlformats.org/drawingml/2006/table">
            <a:tbl>
              <a:tblPr/>
              <a:tblGrid>
                <a:gridCol w="3636962"/>
                <a:gridCol w="3635375"/>
              </a:tblGrid>
              <a:tr h="812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u-HU" sz="2800" b="1" i="0" u="none" strike="noStrike" cap="none" normalizeH="0" baseline="0" dirty="0">
                          <a:ln>
                            <a:noFill/>
                          </a:ln>
                          <a:solidFill>
                            <a:srgbClr val="FFFFFF"/>
                          </a:solidFill>
                          <a:effectLst/>
                          <a:latin typeface="Times New Roman" charset="0"/>
                          <a:ea typeface="ＭＳ Ｐゴシック" charset="0"/>
                        </a:rPr>
                        <a:t>Élettani</a:t>
                      </a:r>
                      <a:endParaRPr kumimoji="0" lang="en-GB" sz="2800" b="1" i="0" u="none" strike="noStrike" cap="none" normalizeH="0" baseline="0" dirty="0">
                        <a:ln>
                          <a:noFill/>
                        </a:ln>
                        <a:solidFill>
                          <a:srgbClr val="FFFFFF"/>
                        </a:solidFill>
                        <a:effectLst/>
                        <a:latin typeface="Times New Roman"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u-HU" sz="2800" b="1" i="0" u="none" strike="noStrike" cap="none" normalizeH="0" baseline="0">
                          <a:ln>
                            <a:noFill/>
                          </a:ln>
                          <a:solidFill>
                            <a:srgbClr val="FFFFFF"/>
                          </a:solidFill>
                          <a:effectLst/>
                          <a:latin typeface="Times New Roman" charset="0"/>
                          <a:ea typeface="ＭＳ Ｐゴシック" charset="0"/>
                        </a:rPr>
                        <a:t>Immunológiai</a:t>
                      </a:r>
                      <a:endParaRPr kumimoji="0" lang="en-GB" sz="2800" b="1" i="0" u="none" strike="noStrike" cap="none" normalizeH="0" baseline="0">
                        <a:ln>
                          <a:noFill/>
                        </a:ln>
                        <a:solidFill>
                          <a:srgbClr val="FFFFFF"/>
                        </a:solidFill>
                        <a:effectLst/>
                        <a:latin typeface="Times New Roman"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800" b="0" i="0" u="none" strike="noStrike" cap="none" normalizeH="0" baseline="0" dirty="0">
                          <a:ln>
                            <a:noFill/>
                          </a:ln>
                          <a:solidFill>
                            <a:srgbClr val="FFFFFF"/>
                          </a:solidFill>
                          <a:effectLst/>
                          <a:latin typeface="Times New Roman" charset="0"/>
                          <a:ea typeface="ＭＳ Ｐゴシック" charset="0"/>
                        </a:rPr>
                        <a:t>Megtermékenyítés</a:t>
                      </a:r>
                      <a:endParaRPr kumimoji="0" lang="en-GB" sz="2800" b="0" i="0" u="none" strike="noStrike" cap="none" normalizeH="0" baseline="0" dirty="0">
                        <a:ln>
                          <a:noFill/>
                        </a:ln>
                        <a:solidFill>
                          <a:srgbClr val="FFFFFF"/>
                        </a:solidFill>
                        <a:effectLst/>
                        <a:latin typeface="Times New Roman"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800" b="0" i="0" u="none" strike="noStrike" cap="none" normalizeH="0" baseline="0">
                          <a:ln>
                            <a:noFill/>
                          </a:ln>
                          <a:solidFill>
                            <a:srgbClr val="FFFFFF"/>
                          </a:solidFill>
                          <a:effectLst/>
                          <a:latin typeface="Times New Roman" charset="0"/>
                          <a:ea typeface="ＭＳ Ｐゴシック" charset="0"/>
                        </a:rPr>
                        <a:t>Transzplantáció</a:t>
                      </a:r>
                      <a:endParaRPr kumimoji="0" lang="en-GB" sz="2800" b="0" i="0" u="none" strike="noStrike" cap="none" normalizeH="0" baseline="0">
                        <a:ln>
                          <a:noFill/>
                        </a:ln>
                        <a:solidFill>
                          <a:srgbClr val="FFFFFF"/>
                        </a:solidFill>
                        <a:effectLst/>
                        <a:latin typeface="Times New Roman"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800" b="0" i="0" u="none" strike="noStrike" cap="none" normalizeH="0" baseline="0" dirty="0">
                          <a:ln>
                            <a:noFill/>
                          </a:ln>
                          <a:solidFill>
                            <a:srgbClr val="FFFFFF"/>
                          </a:solidFill>
                          <a:effectLst/>
                          <a:latin typeface="Times New Roman" charset="0"/>
                          <a:ea typeface="ＭＳ Ｐゴシック" charset="0"/>
                        </a:rPr>
                        <a:t>Terhesség</a:t>
                      </a:r>
                      <a:endParaRPr kumimoji="0" lang="en-GB" sz="2800" b="0" i="0" u="none" strike="noStrike" cap="none" normalizeH="0" baseline="0" dirty="0">
                        <a:ln>
                          <a:noFill/>
                        </a:ln>
                        <a:solidFill>
                          <a:srgbClr val="FFFFFF"/>
                        </a:solidFill>
                        <a:effectLst/>
                        <a:latin typeface="Times New Roman"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800" b="0" i="0" u="none" strike="noStrike" cap="none" normalizeH="0" baseline="0">
                          <a:ln>
                            <a:noFill/>
                          </a:ln>
                          <a:solidFill>
                            <a:srgbClr val="FFFFFF"/>
                          </a:solidFill>
                          <a:effectLst/>
                          <a:latin typeface="Times New Roman" charset="0"/>
                          <a:ea typeface="ＭＳ Ｐゴシック" charset="0"/>
                        </a:rPr>
                        <a:t>Tolerancia</a:t>
                      </a:r>
                      <a:endParaRPr kumimoji="0" lang="en-GB" sz="2800" b="0" i="0" u="none" strike="noStrike" cap="none" normalizeH="0" baseline="0">
                        <a:ln>
                          <a:noFill/>
                        </a:ln>
                        <a:solidFill>
                          <a:srgbClr val="FFFFFF"/>
                        </a:solidFill>
                        <a:effectLst/>
                        <a:latin typeface="Times New Roman"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800" b="0" i="0" u="none" strike="noStrike" cap="none" normalizeH="0" baseline="0" dirty="0">
                          <a:ln>
                            <a:noFill/>
                          </a:ln>
                          <a:solidFill>
                            <a:srgbClr val="FFFFFF"/>
                          </a:solidFill>
                          <a:effectLst/>
                          <a:latin typeface="Times New Roman" charset="0"/>
                          <a:ea typeface="ＭＳ Ｐゴシック" charset="0"/>
                        </a:rPr>
                        <a:t>Abortusz</a:t>
                      </a:r>
                      <a:endParaRPr kumimoji="0" lang="en-GB" sz="2800" b="0" i="0" u="none" strike="noStrike" cap="none" normalizeH="0" baseline="0" dirty="0">
                        <a:ln>
                          <a:noFill/>
                        </a:ln>
                        <a:solidFill>
                          <a:srgbClr val="FFFFFF"/>
                        </a:solidFill>
                        <a:effectLst/>
                        <a:latin typeface="Times New Roman"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800" b="0" i="0" u="none" strike="noStrike" cap="none" normalizeH="0" baseline="0">
                          <a:ln>
                            <a:noFill/>
                          </a:ln>
                          <a:solidFill>
                            <a:srgbClr val="FFFFFF"/>
                          </a:solidFill>
                          <a:effectLst/>
                          <a:latin typeface="Times New Roman" charset="0"/>
                          <a:ea typeface="ＭＳ Ｐゴシック" charset="0"/>
                        </a:rPr>
                        <a:t>Akut rejekció</a:t>
                      </a:r>
                      <a:endParaRPr kumimoji="0" lang="en-GB" sz="2800" b="0" i="0" u="none" strike="noStrike" cap="none" normalizeH="0" baseline="0">
                        <a:ln>
                          <a:noFill/>
                        </a:ln>
                        <a:solidFill>
                          <a:srgbClr val="FFFFFF"/>
                        </a:solidFill>
                        <a:effectLst/>
                        <a:latin typeface="Times New Roman"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800" b="0" i="0" u="none" strike="noStrike" cap="none" normalizeH="0" baseline="0" dirty="0">
                          <a:ln>
                            <a:noFill/>
                          </a:ln>
                          <a:solidFill>
                            <a:srgbClr val="FFFFFF"/>
                          </a:solidFill>
                          <a:effectLst/>
                          <a:latin typeface="Times New Roman" charset="0"/>
                          <a:ea typeface="ＭＳ Ｐゴシック" charset="0"/>
                        </a:rPr>
                        <a:t>Születés</a:t>
                      </a:r>
                      <a:endParaRPr kumimoji="0" lang="en-GB" sz="2800" b="0" i="0" u="none" strike="noStrike" cap="none" normalizeH="0" baseline="0" dirty="0">
                        <a:ln>
                          <a:noFill/>
                        </a:ln>
                        <a:solidFill>
                          <a:srgbClr val="FFFFFF"/>
                        </a:solidFill>
                        <a:effectLst/>
                        <a:latin typeface="Times New Roman"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sz="2800" b="0" i="0" u="none" strike="noStrike" cap="none" normalizeH="0" baseline="0" dirty="0">
                          <a:ln>
                            <a:noFill/>
                          </a:ln>
                          <a:solidFill>
                            <a:srgbClr val="FFFFFF"/>
                          </a:solidFill>
                          <a:effectLst/>
                          <a:latin typeface="Times New Roman" charset="0"/>
                          <a:ea typeface="ＭＳ Ｐゴシック" charset="0"/>
                        </a:rPr>
                        <a:t>Időben lezajló rejekció</a:t>
                      </a:r>
                      <a:endParaRPr kumimoji="0" lang="en-GB" sz="2800" b="0" i="0" u="none" strike="noStrike" cap="none" normalizeH="0" baseline="0" dirty="0">
                        <a:ln>
                          <a:noFill/>
                        </a:ln>
                        <a:solidFill>
                          <a:srgbClr val="FFFFFF"/>
                        </a:solidFill>
                        <a:effectLst/>
                        <a:latin typeface="Times New Roman"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7849" name="Szövegdoboz 2"/>
          <p:cNvSpPr txBox="1">
            <a:spLocks noChangeArrowheads="1"/>
          </p:cNvSpPr>
          <p:nvPr/>
        </p:nvSpPr>
        <p:spPr bwMode="auto">
          <a:xfrm>
            <a:off x="684213" y="746125"/>
            <a:ext cx="7559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chemeClr val="tx1"/>
                </a:solidFill>
                <a:latin typeface="Times New Roman" charset="0"/>
                <a:ea typeface="ＭＳ Ｐゴシック" charset="0"/>
              </a:defRPr>
            </a:lvl1pPr>
            <a:lvl2pPr marL="742950" indent="-285750">
              <a:defRPr sz="4400">
                <a:solidFill>
                  <a:schemeClr val="tx1"/>
                </a:solidFill>
                <a:latin typeface="Times New Roman" charset="0"/>
                <a:ea typeface="ＭＳ Ｐゴシック" charset="0"/>
              </a:defRPr>
            </a:lvl2pPr>
            <a:lvl3pPr marL="1143000" indent="-228600">
              <a:defRPr sz="4400">
                <a:solidFill>
                  <a:schemeClr val="tx1"/>
                </a:solidFill>
                <a:latin typeface="Times New Roman" charset="0"/>
                <a:ea typeface="ＭＳ Ｐゴシック" charset="0"/>
              </a:defRPr>
            </a:lvl3pPr>
            <a:lvl4pPr marL="1600200" indent="-228600">
              <a:defRPr sz="4400">
                <a:solidFill>
                  <a:schemeClr val="tx1"/>
                </a:solidFill>
                <a:latin typeface="Times New Roman" charset="0"/>
                <a:ea typeface="ＭＳ Ｐゴシック" charset="0"/>
              </a:defRPr>
            </a:lvl4pPr>
            <a:lvl5pPr marL="2057400" indent="-22860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ctr"/>
            <a:r>
              <a:rPr lang="hu-HU" sz="3200" b="1">
                <a:solidFill>
                  <a:srgbClr val="002060"/>
                </a:solidFill>
              </a:rPr>
              <a:t>A magzat mint hemiallograft</a:t>
            </a:r>
            <a:endParaRPr lang="en-US" sz="3200" b="1">
              <a:solidFill>
                <a:srgbClr val="002060"/>
              </a:solidFill>
            </a:endParaRPr>
          </a:p>
        </p:txBody>
      </p:sp>
    </p:spTree>
    <p:extLst>
      <p:ext uri="{BB962C8B-B14F-4D97-AF65-F5344CB8AC3E}">
        <p14:creationId xmlns:p14="http://schemas.microsoft.com/office/powerpoint/2010/main" val="400940328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rrowheads="1"/>
          </p:cNvSpPr>
          <p:nvPr/>
        </p:nvSpPr>
        <p:spPr bwMode="auto">
          <a:xfrm>
            <a:off x="479135" y="764704"/>
            <a:ext cx="8229600" cy="1139552"/>
          </a:xfrm>
          <a:prstGeom prst="roundRect">
            <a:avLst>
              <a:gd name="adj" fmla="val 16667"/>
            </a:avLst>
          </a:prstGeom>
          <a:gradFill rotWithShape="0">
            <a:gsLst>
              <a:gs pos="0">
                <a:srgbClr val="FFEBFA"/>
              </a:gs>
              <a:gs pos="30000">
                <a:srgbClr val="C4D6EB"/>
              </a:gs>
              <a:gs pos="60001">
                <a:srgbClr val="85C2FF"/>
              </a:gs>
              <a:gs pos="100000">
                <a:srgbClr val="5E9EFF"/>
              </a:gs>
            </a:gsLst>
            <a:path path="shape">
              <a:fillToRect l="50000" t="50000" r="50000" b="5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ctr">
              <a:defRPr/>
            </a:pPr>
            <a:endParaRPr lang="en-US">
              <a:solidFill>
                <a:srgbClr val="000066"/>
              </a:solidFill>
              <a:latin typeface="Times New Roman" pitchFamily="18" charset="0"/>
              <a:ea typeface="+mn-ea"/>
            </a:endParaRPr>
          </a:p>
        </p:txBody>
      </p:sp>
      <p:sp>
        <p:nvSpPr>
          <p:cNvPr id="78853" name="Szövegdoboz 3"/>
          <p:cNvSpPr txBox="1">
            <a:spLocks noChangeArrowheads="1"/>
          </p:cNvSpPr>
          <p:nvPr/>
        </p:nvSpPr>
        <p:spPr bwMode="auto">
          <a:xfrm>
            <a:off x="179388" y="2997200"/>
            <a:ext cx="885666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chemeClr val="tx1"/>
                </a:solidFill>
                <a:latin typeface="Times New Roman" charset="0"/>
                <a:ea typeface="ＭＳ Ｐゴシック" charset="0"/>
              </a:defRPr>
            </a:lvl1pPr>
            <a:lvl2pPr marL="742950" indent="-285750">
              <a:defRPr sz="4400">
                <a:solidFill>
                  <a:schemeClr val="tx1"/>
                </a:solidFill>
                <a:latin typeface="Times New Roman" charset="0"/>
                <a:ea typeface="ＭＳ Ｐゴシック" charset="0"/>
              </a:defRPr>
            </a:lvl2pPr>
            <a:lvl3pPr marL="1143000" indent="-228600">
              <a:defRPr sz="4400">
                <a:solidFill>
                  <a:schemeClr val="tx1"/>
                </a:solidFill>
                <a:latin typeface="Times New Roman" charset="0"/>
                <a:ea typeface="ＭＳ Ｐゴシック" charset="0"/>
              </a:defRPr>
            </a:lvl3pPr>
            <a:lvl4pPr marL="1600200" indent="-228600">
              <a:defRPr sz="4400">
                <a:solidFill>
                  <a:schemeClr val="tx1"/>
                </a:solidFill>
                <a:latin typeface="Times New Roman" charset="0"/>
                <a:ea typeface="ＭＳ Ｐゴシック" charset="0"/>
              </a:defRPr>
            </a:lvl4pPr>
            <a:lvl5pPr marL="2057400" indent="-22860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ctr" eaLnBrk="1" hangingPunct="1"/>
            <a:r>
              <a:rPr lang="hu-HU" sz="2800" dirty="0">
                <a:solidFill>
                  <a:srgbClr val="FFFFFF"/>
                </a:solidFill>
                <a:cs typeface="Times New Roman" charset="0"/>
              </a:rPr>
              <a:t>Primiparák 20 %-ban,                                                                   multiparák 40-60 %-ban apai  antigénekkel reagáló antitestek mutathatók ki, tehát az anyai </a:t>
            </a:r>
          </a:p>
          <a:p>
            <a:pPr algn="ctr" eaLnBrk="1" hangingPunct="1"/>
            <a:r>
              <a:rPr lang="hu-HU" sz="2800" dirty="0">
                <a:solidFill>
                  <a:srgbClr val="FFFFFF"/>
                </a:solidFill>
                <a:cs typeface="Times New Roman" charset="0"/>
              </a:rPr>
              <a:t>	immunrendszer felismeri a magzat jelenlétét.</a:t>
            </a:r>
          </a:p>
        </p:txBody>
      </p:sp>
      <p:sp>
        <p:nvSpPr>
          <p:cNvPr id="78854" name="Szövegdoboz 1"/>
          <p:cNvSpPr txBox="1">
            <a:spLocks noChangeArrowheads="1"/>
          </p:cNvSpPr>
          <p:nvPr/>
        </p:nvSpPr>
        <p:spPr bwMode="auto">
          <a:xfrm>
            <a:off x="755650" y="1052513"/>
            <a:ext cx="74882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chemeClr val="tx1"/>
                </a:solidFill>
                <a:latin typeface="Times New Roman" charset="0"/>
                <a:ea typeface="ＭＳ Ｐゴシック" charset="0"/>
              </a:defRPr>
            </a:lvl1pPr>
            <a:lvl2pPr marL="742950" indent="-285750">
              <a:defRPr sz="4400">
                <a:solidFill>
                  <a:schemeClr val="tx1"/>
                </a:solidFill>
                <a:latin typeface="Times New Roman" charset="0"/>
                <a:ea typeface="ＭＳ Ｐゴシック" charset="0"/>
              </a:defRPr>
            </a:lvl2pPr>
            <a:lvl3pPr marL="1143000" indent="-228600">
              <a:defRPr sz="4400">
                <a:solidFill>
                  <a:schemeClr val="tx1"/>
                </a:solidFill>
                <a:latin typeface="Times New Roman" charset="0"/>
                <a:ea typeface="ＭＳ Ｐゴシック" charset="0"/>
              </a:defRPr>
            </a:lvl3pPr>
            <a:lvl4pPr marL="1600200" indent="-228600">
              <a:defRPr sz="4400">
                <a:solidFill>
                  <a:schemeClr val="tx1"/>
                </a:solidFill>
                <a:latin typeface="Times New Roman" charset="0"/>
                <a:ea typeface="ＭＳ Ｐゴシック" charset="0"/>
              </a:defRPr>
            </a:lvl4pPr>
            <a:lvl5pPr marL="2057400" indent="-22860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ctr"/>
            <a:r>
              <a:rPr lang="hu-HU" sz="2800" b="1" dirty="0">
                <a:solidFill>
                  <a:srgbClr val="002060"/>
                </a:solidFill>
              </a:rPr>
              <a:t>A </a:t>
            </a:r>
            <a:r>
              <a:rPr lang="hu-HU" sz="2800" b="1" dirty="0" smtClean="0">
                <a:solidFill>
                  <a:srgbClr val="002060"/>
                </a:solidFill>
              </a:rPr>
              <a:t>magzati </a:t>
            </a:r>
            <a:r>
              <a:rPr lang="hu-HU" sz="2800" b="1" dirty="0">
                <a:solidFill>
                  <a:srgbClr val="002060"/>
                </a:solidFill>
              </a:rPr>
              <a:t>antigének anyai felismerése</a:t>
            </a:r>
            <a:endParaRPr lang="en-US" sz="2800" b="1" dirty="0">
              <a:solidFill>
                <a:srgbClr val="002060"/>
              </a:solidFill>
            </a:endParaRPr>
          </a:p>
        </p:txBody>
      </p:sp>
    </p:spTree>
    <p:extLst>
      <p:ext uri="{BB962C8B-B14F-4D97-AF65-F5344CB8AC3E}">
        <p14:creationId xmlns:p14="http://schemas.microsoft.com/office/powerpoint/2010/main" val="66118955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auto">
          <a:xfrm>
            <a:off x="451098" y="260648"/>
            <a:ext cx="8229600" cy="1139552"/>
          </a:xfrm>
          <a:prstGeom prst="roundRect">
            <a:avLst>
              <a:gd name="adj" fmla="val 16667"/>
            </a:avLst>
          </a:prstGeom>
          <a:gradFill rotWithShape="0">
            <a:gsLst>
              <a:gs pos="0">
                <a:srgbClr val="FFEBFA"/>
              </a:gs>
              <a:gs pos="30000">
                <a:srgbClr val="C4D6EB"/>
              </a:gs>
              <a:gs pos="60001">
                <a:srgbClr val="85C2FF"/>
              </a:gs>
              <a:gs pos="100000">
                <a:srgbClr val="5E9EFF"/>
              </a:gs>
            </a:gsLst>
            <a:path path="shape">
              <a:fillToRect l="50000" t="50000" r="50000" b="5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ctr">
              <a:defRPr/>
            </a:pPr>
            <a:endParaRPr lang="en-US">
              <a:solidFill>
                <a:srgbClr val="000066"/>
              </a:solidFill>
              <a:latin typeface="Times New Roman" pitchFamily="18" charset="0"/>
              <a:ea typeface="+mn-ea"/>
            </a:endParaRPr>
          </a:p>
        </p:txBody>
      </p:sp>
      <p:sp>
        <p:nvSpPr>
          <p:cNvPr id="79877" name="Rectangle 3"/>
          <p:cNvSpPr>
            <a:spLocks noGrp="1" noChangeArrowheads="1"/>
          </p:cNvSpPr>
          <p:nvPr>
            <p:ph type="subTitle" idx="1"/>
          </p:nvPr>
        </p:nvSpPr>
        <p:spPr>
          <a:xfrm>
            <a:off x="1371600" y="2743200"/>
            <a:ext cx="6400800" cy="1752600"/>
          </a:xfrm>
        </p:spPr>
        <p:txBody>
          <a:bodyPr/>
          <a:lstStyle/>
          <a:p>
            <a:pPr algn="l" eaLnBrk="1" hangingPunct="1">
              <a:buFontTx/>
              <a:buChar char="•"/>
            </a:pPr>
            <a:r>
              <a:rPr lang="hu-HU" dirty="0">
                <a:solidFill>
                  <a:srgbClr val="FFFFFF"/>
                </a:solidFill>
                <a:latin typeface="Times New Roman" charset="0"/>
              </a:rPr>
              <a:t> </a:t>
            </a:r>
            <a:r>
              <a:rPr lang="en-US" dirty="0" err="1">
                <a:solidFill>
                  <a:srgbClr val="FFFFFF"/>
                </a:solidFill>
                <a:latin typeface="Times New Roman" charset="0"/>
              </a:rPr>
              <a:t>Anat</a:t>
            </a:r>
            <a:r>
              <a:rPr lang="hu-HU" dirty="0">
                <a:solidFill>
                  <a:srgbClr val="FFFFFF"/>
                </a:solidFill>
                <a:latin typeface="Times New Roman" charset="0"/>
              </a:rPr>
              <a:t>ómiai</a:t>
            </a:r>
            <a:endParaRPr lang="en-US" dirty="0">
              <a:solidFill>
                <a:srgbClr val="FFFFFF"/>
              </a:solidFill>
              <a:latin typeface="Times New Roman" charset="0"/>
            </a:endParaRPr>
          </a:p>
          <a:p>
            <a:pPr algn="l" eaLnBrk="1" hangingPunct="1">
              <a:buFontTx/>
              <a:buChar char="•"/>
            </a:pPr>
            <a:r>
              <a:rPr lang="hu-HU" dirty="0">
                <a:solidFill>
                  <a:srgbClr val="FFFFFF"/>
                </a:solidFill>
                <a:latin typeface="Times New Roman" charset="0"/>
              </a:rPr>
              <a:t> </a:t>
            </a:r>
            <a:r>
              <a:rPr lang="en-US" dirty="0" err="1">
                <a:solidFill>
                  <a:srgbClr val="FFFFFF"/>
                </a:solidFill>
                <a:latin typeface="Times New Roman" charset="0"/>
              </a:rPr>
              <a:t>Immunol</a:t>
            </a:r>
            <a:r>
              <a:rPr lang="hu-HU" dirty="0">
                <a:solidFill>
                  <a:srgbClr val="FFFFFF"/>
                </a:solidFill>
                <a:latin typeface="Times New Roman" charset="0"/>
              </a:rPr>
              <a:t>ógiai</a:t>
            </a:r>
            <a:endParaRPr lang="en-US" dirty="0">
              <a:solidFill>
                <a:srgbClr val="FFFFFF"/>
              </a:solidFill>
              <a:latin typeface="Times New Roman" charset="0"/>
            </a:endParaRPr>
          </a:p>
          <a:p>
            <a:pPr algn="l" eaLnBrk="1" hangingPunct="1">
              <a:buFontTx/>
              <a:buChar char="•"/>
            </a:pPr>
            <a:r>
              <a:rPr lang="hu-HU" dirty="0">
                <a:solidFill>
                  <a:srgbClr val="FFFFFF"/>
                </a:solidFill>
                <a:latin typeface="Times New Roman" charset="0"/>
              </a:rPr>
              <a:t> </a:t>
            </a:r>
            <a:r>
              <a:rPr lang="en-US" dirty="0">
                <a:solidFill>
                  <a:srgbClr val="FFFFFF"/>
                </a:solidFill>
                <a:latin typeface="Times New Roman" charset="0"/>
              </a:rPr>
              <a:t>Endo</a:t>
            </a:r>
            <a:r>
              <a:rPr lang="hu-HU" dirty="0">
                <a:solidFill>
                  <a:srgbClr val="FFFFFF"/>
                </a:solidFill>
                <a:latin typeface="Times New Roman" charset="0"/>
              </a:rPr>
              <a:t>k</a:t>
            </a:r>
            <a:r>
              <a:rPr lang="en-US" dirty="0" err="1">
                <a:solidFill>
                  <a:srgbClr val="FFFFFF"/>
                </a:solidFill>
                <a:latin typeface="Times New Roman" charset="0"/>
              </a:rPr>
              <a:t>rinol</a:t>
            </a:r>
            <a:r>
              <a:rPr lang="hu-HU" dirty="0">
                <a:solidFill>
                  <a:srgbClr val="FFFFFF"/>
                </a:solidFill>
                <a:latin typeface="Times New Roman" charset="0"/>
              </a:rPr>
              <a:t>ógiai</a:t>
            </a:r>
            <a:endParaRPr lang="en-US" dirty="0">
              <a:solidFill>
                <a:srgbClr val="FFFFFF"/>
              </a:solidFill>
              <a:latin typeface="Times New Roman" charset="0"/>
            </a:endParaRPr>
          </a:p>
        </p:txBody>
      </p:sp>
      <p:sp>
        <p:nvSpPr>
          <p:cNvPr id="79878" name="Rectangle 2"/>
          <p:cNvSpPr>
            <a:spLocks noGrp="1" noChangeArrowheads="1"/>
          </p:cNvSpPr>
          <p:nvPr>
            <p:ph type="ctrTitle"/>
          </p:nvPr>
        </p:nvSpPr>
        <p:spPr>
          <a:xfrm>
            <a:off x="679450" y="234950"/>
            <a:ext cx="7772400" cy="1143000"/>
          </a:xfrm>
        </p:spPr>
        <p:txBody>
          <a:bodyPr/>
          <a:lstStyle/>
          <a:p>
            <a:pPr eaLnBrk="1" hangingPunct="1"/>
            <a:r>
              <a:rPr lang="hu-HU" sz="3200" b="1">
                <a:solidFill>
                  <a:srgbClr val="000066"/>
                </a:solidFill>
                <a:latin typeface="Times New Roman" charset="0"/>
              </a:rPr>
              <a:t>A magzatvédő tolerancia mechanizmusok</a:t>
            </a:r>
            <a:endParaRPr lang="en-US" sz="3200" b="1">
              <a:solidFill>
                <a:srgbClr val="000066"/>
              </a:solidFill>
              <a:latin typeface="Times New Roman" charset="0"/>
            </a:endParaRPr>
          </a:p>
        </p:txBody>
      </p:sp>
    </p:spTree>
    <p:extLst>
      <p:ext uri="{BB962C8B-B14F-4D97-AF65-F5344CB8AC3E}">
        <p14:creationId xmlns:p14="http://schemas.microsoft.com/office/powerpoint/2010/main" val="192844682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6"/>
          <p:cNvGraphicFramePr>
            <a:graphicFrameLocks noChangeAspect="1"/>
          </p:cNvGraphicFramePr>
          <p:nvPr/>
        </p:nvGraphicFramePr>
        <p:xfrm>
          <a:off x="1258888" y="765175"/>
          <a:ext cx="6172200" cy="5499100"/>
        </p:xfrm>
        <a:graphic>
          <a:graphicData uri="http://schemas.openxmlformats.org/presentationml/2006/ole">
            <mc:AlternateContent xmlns:mc="http://schemas.openxmlformats.org/markup-compatibility/2006">
              <mc:Choice xmlns:v="urn:schemas-microsoft-com:vml" Requires="v">
                <p:oleObj spid="_x0000_s168965" name="Image" r:id="rId4" imgW="5349806" imgH="4765267" progId="Photoshop.Image.5">
                  <p:embed/>
                </p:oleObj>
              </mc:Choice>
              <mc:Fallback>
                <p:oleObj name="Image" r:id="rId4" imgW="5349806" imgH="4765267" progId="Photoshop.Image.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765175"/>
                        <a:ext cx="6172200" cy="549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219" name="Text Box 8"/>
          <p:cNvSpPr txBox="1">
            <a:spLocks noChangeArrowheads="1"/>
          </p:cNvSpPr>
          <p:nvPr/>
        </p:nvSpPr>
        <p:spPr bwMode="auto">
          <a:xfrm>
            <a:off x="4344988" y="930275"/>
            <a:ext cx="2209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chemeClr val="tx1"/>
                </a:solidFill>
                <a:latin typeface="Times New Roman" charset="0"/>
                <a:ea typeface="ＭＳ Ｐゴシック" charset="0"/>
              </a:defRPr>
            </a:lvl1pPr>
            <a:lvl2pPr marL="742950" indent="-285750">
              <a:defRPr sz="4400">
                <a:solidFill>
                  <a:schemeClr val="tx1"/>
                </a:solidFill>
                <a:latin typeface="Times New Roman" charset="0"/>
                <a:ea typeface="ＭＳ Ｐゴシック" charset="0"/>
              </a:defRPr>
            </a:lvl2pPr>
            <a:lvl3pPr marL="1143000" indent="-228600">
              <a:defRPr sz="4400">
                <a:solidFill>
                  <a:schemeClr val="tx1"/>
                </a:solidFill>
                <a:latin typeface="Times New Roman" charset="0"/>
                <a:ea typeface="ＭＳ Ｐゴシック" charset="0"/>
              </a:defRPr>
            </a:lvl3pPr>
            <a:lvl4pPr marL="1600200" indent="-228600">
              <a:defRPr sz="4400">
                <a:solidFill>
                  <a:schemeClr val="tx1"/>
                </a:solidFill>
                <a:latin typeface="Times New Roman" charset="0"/>
                <a:ea typeface="ＭＳ Ｐゴシック" charset="0"/>
              </a:defRPr>
            </a:lvl4pPr>
            <a:lvl5pPr marL="2057400" indent="-22860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ctr" eaLnBrk="1" hangingPunct="1">
              <a:spcBef>
                <a:spcPct val="50000"/>
              </a:spcBef>
            </a:pPr>
            <a:r>
              <a:rPr lang="hu-HU" sz="3200" b="1">
                <a:solidFill>
                  <a:srgbClr val="000066"/>
                </a:solidFill>
                <a:latin typeface="Arial" charset="0"/>
              </a:rPr>
              <a:t>Chorion </a:t>
            </a:r>
          </a:p>
        </p:txBody>
      </p:sp>
      <p:sp>
        <p:nvSpPr>
          <p:cNvPr id="9220" name="AutoShape 9"/>
          <p:cNvSpPr>
            <a:spLocks noChangeArrowheads="1"/>
          </p:cNvSpPr>
          <p:nvPr/>
        </p:nvSpPr>
        <p:spPr bwMode="auto">
          <a:xfrm>
            <a:off x="6249988" y="1463675"/>
            <a:ext cx="2667000" cy="1371600"/>
          </a:xfrm>
          <a:prstGeom prst="leftArrow">
            <a:avLst>
              <a:gd name="adj1" fmla="val 50000"/>
              <a:gd name="adj2" fmla="val 48611"/>
            </a:avLst>
          </a:prstGeom>
          <a:solidFill>
            <a:schemeClr val="bg1"/>
          </a:solidFill>
          <a:ln w="28575">
            <a:solidFill>
              <a:srgbClr val="000066"/>
            </a:solidFill>
            <a:miter lim="800000"/>
            <a:headEnd/>
            <a:tailEnd/>
          </a:ln>
        </p:spPr>
        <p:txBody>
          <a:bodyPr wrap="none" anchor="ctr"/>
          <a:lstStyle/>
          <a:p>
            <a:pPr algn="ctr"/>
            <a:r>
              <a:rPr lang="hu-HU" sz="2400">
                <a:solidFill>
                  <a:srgbClr val="000066"/>
                </a:solidFill>
              </a:rPr>
              <a:t>trophoblastok</a:t>
            </a:r>
          </a:p>
        </p:txBody>
      </p:sp>
      <p:sp>
        <p:nvSpPr>
          <p:cNvPr id="9221" name="AutoShape 10"/>
          <p:cNvSpPr>
            <a:spLocks noChangeArrowheads="1"/>
          </p:cNvSpPr>
          <p:nvPr/>
        </p:nvSpPr>
        <p:spPr bwMode="auto">
          <a:xfrm>
            <a:off x="4116388" y="5349875"/>
            <a:ext cx="1905000" cy="685800"/>
          </a:xfrm>
          <a:prstGeom prst="leftArrow">
            <a:avLst>
              <a:gd name="adj1" fmla="val 50000"/>
              <a:gd name="adj2" fmla="val 69444"/>
            </a:avLst>
          </a:prstGeom>
          <a:solidFill>
            <a:schemeClr val="hlink"/>
          </a:solidFill>
          <a:ln w="28575">
            <a:solidFill>
              <a:schemeClr val="bg2"/>
            </a:solidFill>
            <a:miter lim="800000"/>
            <a:headEnd/>
            <a:tailEnd/>
          </a:ln>
        </p:spPr>
        <p:txBody>
          <a:bodyPr wrap="none" anchor="ctr"/>
          <a:lstStyle/>
          <a:p>
            <a:pPr algn="ctr"/>
            <a:endParaRPr lang="en-US"/>
          </a:p>
        </p:txBody>
      </p:sp>
    </p:spTree>
    <p:extLst>
      <p:ext uri="{BB962C8B-B14F-4D97-AF65-F5344CB8AC3E}">
        <p14:creationId xmlns:p14="http://schemas.microsoft.com/office/powerpoint/2010/main" val="308404614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auto">
          <a:xfrm>
            <a:off x="298450" y="1383507"/>
            <a:ext cx="8229600" cy="1139552"/>
          </a:xfrm>
          <a:prstGeom prst="roundRect">
            <a:avLst>
              <a:gd name="adj" fmla="val 16667"/>
            </a:avLst>
          </a:prstGeom>
          <a:gradFill rotWithShape="0">
            <a:gsLst>
              <a:gs pos="0">
                <a:srgbClr val="FFEBFA"/>
              </a:gs>
              <a:gs pos="30000">
                <a:srgbClr val="C4D6EB"/>
              </a:gs>
              <a:gs pos="60001">
                <a:srgbClr val="85C2FF"/>
              </a:gs>
              <a:gs pos="100000">
                <a:srgbClr val="5E9EFF"/>
              </a:gs>
            </a:gsLst>
            <a:path path="shape">
              <a:fillToRect l="50000" t="50000" r="50000" b="5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ctr">
              <a:defRPr/>
            </a:pPr>
            <a:endParaRPr lang="en-US">
              <a:solidFill>
                <a:srgbClr val="000066"/>
              </a:solidFill>
              <a:latin typeface="Times New Roman" pitchFamily="18" charset="0"/>
              <a:ea typeface="+mn-ea"/>
            </a:endParaRPr>
          </a:p>
        </p:txBody>
      </p:sp>
      <p:sp>
        <p:nvSpPr>
          <p:cNvPr id="81925" name="Rectangle 2"/>
          <p:cNvSpPr>
            <a:spLocks noChangeArrowheads="1"/>
          </p:cNvSpPr>
          <p:nvPr/>
        </p:nvSpPr>
        <p:spPr bwMode="auto">
          <a:xfrm>
            <a:off x="684213" y="765175"/>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3600">
              <a:solidFill>
                <a:srgbClr val="003366"/>
              </a:solidFill>
              <a:latin typeface="Comic Sans MS" charset="0"/>
            </a:endParaRPr>
          </a:p>
        </p:txBody>
      </p:sp>
      <p:sp>
        <p:nvSpPr>
          <p:cNvPr id="115715" name="Rectangle 3"/>
          <p:cNvSpPr>
            <a:spLocks noChangeArrowheads="1"/>
          </p:cNvSpPr>
          <p:nvPr/>
        </p:nvSpPr>
        <p:spPr bwMode="auto">
          <a:xfrm>
            <a:off x="755650" y="3141663"/>
            <a:ext cx="7772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400" b="1" dirty="0" err="1">
                <a:solidFill>
                  <a:srgbClr val="FFFFFF"/>
                </a:solidFill>
              </a:rPr>
              <a:t>Trophoblast</a:t>
            </a:r>
            <a:r>
              <a:rPr lang="hu-HU" sz="2400" b="1" dirty="0">
                <a:solidFill>
                  <a:srgbClr val="FFFFFF"/>
                </a:solidFill>
              </a:rPr>
              <a:t> sejteken </a:t>
            </a:r>
            <a:r>
              <a:rPr lang="hu-HU" sz="2400" b="1" u="sng" dirty="0">
                <a:solidFill>
                  <a:srgbClr val="FFFFFF"/>
                </a:solidFill>
              </a:rPr>
              <a:t>nincsen MHC II</a:t>
            </a:r>
          </a:p>
          <a:p>
            <a:pPr marL="342900" indent="-342900">
              <a:spcBef>
                <a:spcPct val="20000"/>
              </a:spcBef>
              <a:buFontTx/>
              <a:buChar char="•"/>
            </a:pPr>
            <a:r>
              <a:rPr lang="hu-HU" sz="2400" b="1" dirty="0">
                <a:solidFill>
                  <a:srgbClr val="FFFFFF"/>
                </a:solidFill>
              </a:rPr>
              <a:t>Monomorf MHC I-szerű molekulák expressziója:</a:t>
            </a:r>
            <a:br>
              <a:rPr lang="hu-HU" sz="2400" b="1" dirty="0">
                <a:solidFill>
                  <a:srgbClr val="FFFFFF"/>
                </a:solidFill>
              </a:rPr>
            </a:br>
            <a:r>
              <a:rPr lang="hu-HU" sz="2400" b="1" dirty="0">
                <a:solidFill>
                  <a:srgbClr val="FFFFFF"/>
                </a:solidFill>
              </a:rPr>
              <a:t>pl. </a:t>
            </a:r>
            <a:r>
              <a:rPr lang="en-US" sz="2400" b="1" dirty="0">
                <a:solidFill>
                  <a:srgbClr val="FFFFFF"/>
                </a:solidFill>
              </a:rPr>
              <a:t>HLA-G</a:t>
            </a:r>
            <a:r>
              <a:rPr lang="hu-HU" sz="2400" b="1" dirty="0">
                <a:solidFill>
                  <a:srgbClr val="FFFFFF"/>
                </a:solidFill>
              </a:rPr>
              <a:t>, HLA-E: </a:t>
            </a:r>
            <a:r>
              <a:rPr lang="hu-HU" sz="2400" b="1" dirty="0">
                <a:solidFill>
                  <a:srgbClr val="FFFFFF"/>
                </a:solidFill>
                <a:sym typeface="Wingdings" charset="0"/>
              </a:rPr>
              <a:t></a:t>
            </a:r>
            <a:endParaRPr lang="en-US" sz="2400" b="1" dirty="0">
              <a:solidFill>
                <a:srgbClr val="FFFFFF"/>
              </a:solidFill>
            </a:endParaRPr>
          </a:p>
          <a:p>
            <a:pPr marL="1143000" lvl="2" indent="-228600">
              <a:spcBef>
                <a:spcPct val="20000"/>
              </a:spcBef>
              <a:buFontTx/>
              <a:buChar char="•"/>
            </a:pPr>
            <a:r>
              <a:rPr lang="hu-HU" sz="2400" b="1" dirty="0">
                <a:solidFill>
                  <a:srgbClr val="FFFFFF"/>
                </a:solidFill>
              </a:rPr>
              <a:t>CTL és NK sejt gátlás</a:t>
            </a:r>
          </a:p>
        </p:txBody>
      </p:sp>
      <p:sp>
        <p:nvSpPr>
          <p:cNvPr id="81927" name="Text Box 5"/>
          <p:cNvSpPr txBox="1">
            <a:spLocks noChangeArrowheads="1"/>
          </p:cNvSpPr>
          <p:nvPr/>
        </p:nvSpPr>
        <p:spPr bwMode="auto">
          <a:xfrm>
            <a:off x="325438" y="350838"/>
            <a:ext cx="86423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chemeClr val="tx1"/>
                </a:solidFill>
                <a:latin typeface="Times New Roman" charset="0"/>
                <a:ea typeface="ＭＳ Ｐゴシック" charset="0"/>
              </a:defRPr>
            </a:lvl1pPr>
            <a:lvl2pPr marL="742950" indent="-285750">
              <a:defRPr sz="4400">
                <a:solidFill>
                  <a:schemeClr val="tx1"/>
                </a:solidFill>
                <a:latin typeface="Times New Roman" charset="0"/>
                <a:ea typeface="ＭＳ Ｐゴシック" charset="0"/>
              </a:defRPr>
            </a:lvl2pPr>
            <a:lvl3pPr marL="1143000" indent="-228600">
              <a:defRPr sz="4400">
                <a:solidFill>
                  <a:schemeClr val="tx1"/>
                </a:solidFill>
                <a:latin typeface="Times New Roman" charset="0"/>
                <a:ea typeface="ＭＳ Ｐゴシック" charset="0"/>
              </a:defRPr>
            </a:lvl3pPr>
            <a:lvl4pPr marL="1600200" indent="-228600">
              <a:defRPr sz="4400">
                <a:solidFill>
                  <a:schemeClr val="tx1"/>
                </a:solidFill>
                <a:latin typeface="Times New Roman" charset="0"/>
                <a:ea typeface="ＭＳ Ｐゴシック" charset="0"/>
              </a:defRPr>
            </a:lvl4pPr>
            <a:lvl5pPr marL="2057400" indent="-22860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ctr" eaLnBrk="1" hangingPunct="1">
              <a:spcBef>
                <a:spcPct val="50000"/>
              </a:spcBef>
            </a:pPr>
            <a:r>
              <a:rPr lang="hu-HU" sz="2000" b="1" dirty="0">
                <a:solidFill>
                  <a:srgbClr val="FFFFFF"/>
                </a:solidFill>
              </a:rPr>
              <a:t>Az immunvédelem nem elsősorban anatómiai barrier, hanem funkcionális gátlás miatt alakul ki</a:t>
            </a:r>
            <a:endParaRPr lang="hu-HU" sz="2000" b="1" dirty="0">
              <a:solidFill>
                <a:srgbClr val="FFFFFF"/>
              </a:solidFill>
              <a:latin typeface="Comic Sans MS" charset="0"/>
            </a:endParaRPr>
          </a:p>
        </p:txBody>
      </p:sp>
      <p:sp>
        <p:nvSpPr>
          <p:cNvPr id="92166" name="Text Box 2"/>
          <p:cNvSpPr txBox="1">
            <a:spLocks noChangeArrowheads="1"/>
          </p:cNvSpPr>
          <p:nvPr/>
        </p:nvSpPr>
        <p:spPr bwMode="auto">
          <a:xfrm>
            <a:off x="900113" y="1700213"/>
            <a:ext cx="7072312" cy="523875"/>
          </a:xfrm>
          <a:prstGeom prst="rect">
            <a:avLst/>
          </a:prstGeom>
          <a:noFill/>
          <a:ln>
            <a:noFill/>
          </a:ln>
          <a:extLst/>
        </p:spPr>
        <p:txBody>
          <a:bodyPr wrap="none">
            <a:spAutoFit/>
          </a:bodyPr>
          <a:lstStyle>
            <a:lvl1pPr>
              <a:defRPr sz="4400">
                <a:solidFill>
                  <a:schemeClr val="tx1"/>
                </a:solidFill>
                <a:latin typeface="Times New Roman" charset="0"/>
                <a:ea typeface="ＭＳ Ｐゴシック" charset="0"/>
              </a:defRPr>
            </a:lvl1pPr>
            <a:lvl2pPr marL="742950" indent="-285750">
              <a:defRPr sz="4400">
                <a:solidFill>
                  <a:schemeClr val="tx1"/>
                </a:solidFill>
                <a:latin typeface="Times New Roman" charset="0"/>
                <a:ea typeface="ＭＳ Ｐゴシック" charset="0"/>
              </a:defRPr>
            </a:lvl2pPr>
            <a:lvl3pPr marL="1143000" indent="-228600">
              <a:defRPr sz="4400">
                <a:solidFill>
                  <a:schemeClr val="tx1"/>
                </a:solidFill>
                <a:latin typeface="Times New Roman" charset="0"/>
                <a:ea typeface="ＭＳ Ｐゴシック" charset="0"/>
              </a:defRPr>
            </a:lvl3pPr>
            <a:lvl4pPr marL="1600200" indent="-228600">
              <a:defRPr sz="4400">
                <a:solidFill>
                  <a:schemeClr val="tx1"/>
                </a:solidFill>
                <a:latin typeface="Times New Roman" charset="0"/>
                <a:ea typeface="ＭＳ Ｐゴシック" charset="0"/>
              </a:defRPr>
            </a:lvl4pPr>
            <a:lvl5pPr marL="2057400" indent="-22860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ctr" eaLnBrk="1" hangingPunct="1"/>
            <a:r>
              <a:rPr lang="hu-HU" sz="2800" b="1">
                <a:solidFill>
                  <a:srgbClr val="003366"/>
                </a:solidFill>
              </a:rPr>
              <a:t>A MAGZATI ANTIGÉNEK BEMUTATÁSA</a:t>
            </a:r>
          </a:p>
        </p:txBody>
      </p:sp>
    </p:spTree>
    <p:extLst>
      <p:ext uri="{BB962C8B-B14F-4D97-AF65-F5344CB8AC3E}">
        <p14:creationId xmlns:p14="http://schemas.microsoft.com/office/powerpoint/2010/main" val="36765145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 calcmode="lin" valueType="num">
                                      <p:cBhvr additive="base">
                                        <p:cTn id="7" dur="500" fill="hold"/>
                                        <p:tgtEl>
                                          <p:spTgt spid="1157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57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5715">
                                            <p:txEl>
                                              <p:pRg st="1" end="1"/>
                                            </p:txEl>
                                          </p:spTgt>
                                        </p:tgtEl>
                                        <p:attrNameLst>
                                          <p:attrName>style.visibility</p:attrName>
                                        </p:attrNameLst>
                                      </p:cBhvr>
                                      <p:to>
                                        <p:strVal val="visible"/>
                                      </p:to>
                                    </p:set>
                                    <p:anim calcmode="lin" valueType="num">
                                      <p:cBhvr additive="base">
                                        <p:cTn id="13" dur="500" fill="hold"/>
                                        <p:tgtEl>
                                          <p:spTgt spid="1157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5715">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15715">
                                            <p:txEl>
                                              <p:pRg st="2" end="2"/>
                                            </p:txEl>
                                          </p:spTgt>
                                        </p:tgtEl>
                                        <p:attrNameLst>
                                          <p:attrName>style.visibility</p:attrName>
                                        </p:attrNameLst>
                                      </p:cBhvr>
                                      <p:to>
                                        <p:strVal val="visible"/>
                                      </p:to>
                                    </p:set>
                                    <p:anim calcmode="lin" valueType="num">
                                      <p:cBhvr additive="base">
                                        <p:cTn id="17" dur="500" fill="hold"/>
                                        <p:tgtEl>
                                          <p:spTgt spid="11571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1571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bldLvl="2"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3" cstate="print">
            <a:lum bright="-6000" contrast="24000"/>
          </a:blip>
          <a:srcRect/>
          <a:stretch>
            <a:fillRect/>
          </a:stretch>
        </p:blipFill>
        <p:spPr bwMode="auto">
          <a:xfrm>
            <a:off x="2514600" y="1752600"/>
            <a:ext cx="2232025" cy="2286000"/>
          </a:xfrm>
          <a:prstGeom prst="rect">
            <a:avLst/>
          </a:prstGeom>
          <a:noFill/>
          <a:ln w="9525">
            <a:noFill/>
            <a:miter lim="800000"/>
            <a:headEnd/>
            <a:tailEnd/>
          </a:ln>
        </p:spPr>
      </p:pic>
      <p:sp>
        <p:nvSpPr>
          <p:cNvPr id="50179" name="Text Box 3"/>
          <p:cNvSpPr txBox="1">
            <a:spLocks noChangeArrowheads="1"/>
          </p:cNvSpPr>
          <p:nvPr/>
        </p:nvSpPr>
        <p:spPr bwMode="auto">
          <a:xfrm>
            <a:off x="228600" y="4876800"/>
            <a:ext cx="8686800" cy="396875"/>
          </a:xfrm>
          <a:prstGeom prst="rect">
            <a:avLst/>
          </a:prstGeom>
          <a:noFill/>
          <a:ln w="9525">
            <a:noFill/>
            <a:miter lim="800000"/>
            <a:headEnd/>
            <a:tailEnd/>
          </a:ln>
        </p:spPr>
        <p:txBody>
          <a:bodyPr>
            <a:spAutoFit/>
          </a:bodyPr>
          <a:lstStyle/>
          <a:p>
            <a:pPr algn="ctr" eaLnBrk="0" hangingPunct="0"/>
            <a:r>
              <a:rPr lang="hu-HU" sz="2000" b="1" dirty="0">
                <a:solidFill>
                  <a:srgbClr val="FFFFFF"/>
                </a:solidFill>
                <a:latin typeface="Times New Roman" pitchFamily="18" charset="0"/>
              </a:rPr>
              <a:t>A nem-polimorf HLA-</a:t>
            </a:r>
            <a:r>
              <a:rPr lang="hu-HU" sz="2000" b="1" dirty="0" smtClean="0">
                <a:solidFill>
                  <a:srgbClr val="FFFFFF"/>
                </a:solidFill>
                <a:latin typeface="Times New Roman" pitchFamily="18" charset="0"/>
              </a:rPr>
              <a:t>G, HLA-E  </a:t>
            </a:r>
            <a:r>
              <a:rPr lang="hu-HU" sz="2000" b="1" dirty="0">
                <a:solidFill>
                  <a:srgbClr val="FFFFFF"/>
                </a:solidFill>
                <a:latin typeface="Times New Roman" pitchFamily="18" charset="0"/>
              </a:rPr>
              <a:t>MHC-I-szerű szerkezetű.                      </a:t>
            </a:r>
            <a:endParaRPr lang="hu-HU" sz="2400" dirty="0">
              <a:solidFill>
                <a:srgbClr val="FFFFFF"/>
              </a:solidFill>
              <a:latin typeface="Times New Roman" pitchFamily="18" charset="0"/>
            </a:endParaRPr>
          </a:p>
        </p:txBody>
      </p:sp>
      <p:pic>
        <p:nvPicPr>
          <p:cNvPr id="50180" name="Picture 4"/>
          <p:cNvPicPr>
            <a:picLocks noChangeAspect="1" noChangeArrowheads="1"/>
          </p:cNvPicPr>
          <p:nvPr/>
        </p:nvPicPr>
        <p:blipFill>
          <a:blip r:embed="rId4" cstate="print">
            <a:lum bright="-6000" contrast="30000"/>
          </a:blip>
          <a:srcRect/>
          <a:stretch>
            <a:fillRect/>
          </a:stretch>
        </p:blipFill>
        <p:spPr bwMode="auto">
          <a:xfrm>
            <a:off x="4724400" y="1752600"/>
            <a:ext cx="3200400" cy="2286000"/>
          </a:xfrm>
          <a:prstGeom prst="rect">
            <a:avLst/>
          </a:prstGeom>
          <a:noFill/>
          <a:ln w="9525">
            <a:noFill/>
            <a:miter lim="800000"/>
            <a:headEnd/>
            <a:tailEnd/>
          </a:ln>
        </p:spPr>
      </p:pic>
      <p:sp>
        <p:nvSpPr>
          <p:cNvPr id="50181" name="Text Box 5"/>
          <p:cNvSpPr txBox="1">
            <a:spLocks noChangeArrowheads="1"/>
          </p:cNvSpPr>
          <p:nvPr/>
        </p:nvSpPr>
        <p:spPr bwMode="auto">
          <a:xfrm>
            <a:off x="-448" y="381000"/>
            <a:ext cx="8763000" cy="1077218"/>
          </a:xfrm>
          <a:prstGeom prst="rect">
            <a:avLst/>
          </a:prstGeom>
          <a:noFill/>
          <a:ln w="9525">
            <a:noFill/>
            <a:miter lim="800000"/>
            <a:headEnd/>
            <a:tailEnd/>
          </a:ln>
        </p:spPr>
        <p:txBody>
          <a:bodyPr>
            <a:spAutoFit/>
          </a:bodyPr>
          <a:lstStyle/>
          <a:p>
            <a:pPr eaLnBrk="0" hangingPunct="0">
              <a:spcBef>
                <a:spcPct val="50000"/>
              </a:spcBef>
            </a:pPr>
            <a:r>
              <a:rPr lang="hu-HU" sz="4000" dirty="0">
                <a:solidFill>
                  <a:srgbClr val="FFFFFF"/>
                </a:solidFill>
                <a:latin typeface="Times New Roman" pitchFamily="18" charset="0"/>
              </a:rPr>
              <a:t>HLA-</a:t>
            </a:r>
            <a:r>
              <a:rPr lang="hu-HU" sz="4000" dirty="0" smtClean="0">
                <a:solidFill>
                  <a:srgbClr val="FFFFFF"/>
                </a:solidFill>
                <a:latin typeface="Times New Roman" pitchFamily="18" charset="0"/>
              </a:rPr>
              <a:t>G,  HLA-E                                                      </a:t>
            </a:r>
            <a:r>
              <a:rPr lang="hu-HU" sz="2400" dirty="0">
                <a:solidFill>
                  <a:srgbClr val="FFFFFF"/>
                </a:solidFill>
                <a:latin typeface="Times New Roman" pitchFamily="18" charset="0"/>
              </a:rPr>
              <a:t>(a  trofoblaszt sejteken)</a:t>
            </a:r>
          </a:p>
        </p:txBody>
      </p:sp>
      <p:sp>
        <p:nvSpPr>
          <p:cNvPr id="50184" name="Szövegdoboz 7"/>
          <p:cNvSpPr txBox="1">
            <a:spLocks noChangeArrowheads="1"/>
          </p:cNvSpPr>
          <p:nvPr/>
        </p:nvSpPr>
        <p:spPr bwMode="auto">
          <a:xfrm>
            <a:off x="3429000" y="5486400"/>
            <a:ext cx="1954213" cy="369888"/>
          </a:xfrm>
          <a:prstGeom prst="rect">
            <a:avLst/>
          </a:prstGeom>
          <a:noFill/>
          <a:ln w="9525">
            <a:noFill/>
            <a:miter lim="800000"/>
            <a:headEnd/>
            <a:tailEnd/>
          </a:ln>
        </p:spPr>
        <p:txBody>
          <a:bodyPr wrap="none">
            <a:spAutoFit/>
          </a:bodyPr>
          <a:lstStyle/>
          <a:p>
            <a:r>
              <a:rPr lang="hu-HU" b="1"/>
              <a:t>Magzat védelme</a:t>
            </a:r>
            <a:endParaRPr lang="en-US" b="1"/>
          </a:p>
        </p:txBody>
      </p:sp>
    </p:spTree>
    <p:extLst>
      <p:ext uri="{BB962C8B-B14F-4D97-AF65-F5344CB8AC3E}">
        <p14:creationId xmlns:p14="http://schemas.microsoft.com/office/powerpoint/2010/main" val="379470373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p:cNvSpPr>
            <a:spLocks noChangeArrowheads="1"/>
          </p:cNvSpPr>
          <p:nvPr/>
        </p:nvSpPr>
        <p:spPr bwMode="auto">
          <a:xfrm>
            <a:off x="476381" y="128414"/>
            <a:ext cx="8229600" cy="852314"/>
          </a:xfrm>
          <a:prstGeom prst="roundRect">
            <a:avLst>
              <a:gd name="adj" fmla="val 16667"/>
            </a:avLst>
          </a:prstGeom>
          <a:gradFill rotWithShape="0">
            <a:gsLst>
              <a:gs pos="0">
                <a:srgbClr val="FFEBFA"/>
              </a:gs>
              <a:gs pos="30000">
                <a:srgbClr val="C4D6EB"/>
              </a:gs>
              <a:gs pos="60001">
                <a:srgbClr val="85C2FF"/>
              </a:gs>
              <a:gs pos="100000">
                <a:srgbClr val="5E9EFF"/>
              </a:gs>
            </a:gsLst>
            <a:path path="shape">
              <a:fillToRect l="50000" t="50000" r="50000" b="5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ctr">
              <a:defRPr/>
            </a:pPr>
            <a:endParaRPr lang="en-US">
              <a:solidFill>
                <a:srgbClr val="000066"/>
              </a:solidFill>
              <a:latin typeface="Times New Roman" pitchFamily="18" charset="0"/>
              <a:ea typeface="+mn-ea"/>
            </a:endParaRPr>
          </a:p>
        </p:txBody>
      </p:sp>
      <p:sp>
        <p:nvSpPr>
          <p:cNvPr id="95237" name="Text Box 4"/>
          <p:cNvSpPr txBox="1">
            <a:spLocks noChangeArrowheads="1"/>
          </p:cNvSpPr>
          <p:nvPr/>
        </p:nvSpPr>
        <p:spPr bwMode="auto">
          <a:xfrm>
            <a:off x="304800" y="1752600"/>
            <a:ext cx="820896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chemeClr val="tx1"/>
                </a:solidFill>
                <a:latin typeface="Times New Roman" charset="0"/>
                <a:ea typeface="ＭＳ Ｐゴシック" charset="0"/>
              </a:defRPr>
            </a:lvl1pPr>
            <a:lvl2pPr marL="742950" indent="-285750">
              <a:defRPr sz="4400">
                <a:solidFill>
                  <a:schemeClr val="tx1"/>
                </a:solidFill>
                <a:latin typeface="Times New Roman" charset="0"/>
                <a:ea typeface="ＭＳ Ｐゴシック" charset="0"/>
              </a:defRPr>
            </a:lvl2pPr>
            <a:lvl3pPr marL="1143000" indent="-228600">
              <a:defRPr sz="4400">
                <a:solidFill>
                  <a:schemeClr val="tx1"/>
                </a:solidFill>
                <a:latin typeface="Times New Roman" charset="0"/>
                <a:ea typeface="ＭＳ Ｐゴシック" charset="0"/>
              </a:defRPr>
            </a:lvl3pPr>
            <a:lvl4pPr marL="1600200" indent="-228600">
              <a:defRPr sz="4400">
                <a:solidFill>
                  <a:schemeClr val="tx1"/>
                </a:solidFill>
                <a:latin typeface="Times New Roman" charset="0"/>
                <a:ea typeface="ＭＳ Ｐゴシック" charset="0"/>
              </a:defRPr>
            </a:lvl4pPr>
            <a:lvl5pPr marL="2057400" indent="-22860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spcBef>
                <a:spcPct val="50000"/>
              </a:spcBef>
            </a:pPr>
            <a:r>
              <a:rPr lang="hu-HU" sz="2800" b="1" dirty="0">
                <a:solidFill>
                  <a:srgbClr val="FFFFFF"/>
                </a:solidFill>
              </a:rPr>
              <a:t>A PIBF immunológiai </a:t>
            </a:r>
            <a:r>
              <a:rPr lang="hu-HU" sz="2800" b="1" dirty="0" smtClean="0">
                <a:solidFill>
                  <a:srgbClr val="FFFFFF"/>
                </a:solidFill>
              </a:rPr>
              <a:t>hatása: </a:t>
            </a:r>
          </a:p>
          <a:p>
            <a:pPr eaLnBrk="1" hangingPunct="1">
              <a:spcBef>
                <a:spcPct val="50000"/>
              </a:spcBef>
            </a:pPr>
            <a:r>
              <a:rPr lang="hu-HU" sz="2800" b="1" dirty="0" smtClean="0">
                <a:solidFill>
                  <a:srgbClr val="FFFFFF"/>
                </a:solidFill>
              </a:rPr>
              <a:t>magzatvédelem, időelőtti kilökődés gátlása</a:t>
            </a:r>
            <a:endParaRPr lang="hu-HU" sz="2800" b="1" dirty="0">
              <a:solidFill>
                <a:srgbClr val="FFFFFF"/>
              </a:solidFill>
            </a:endParaRPr>
          </a:p>
        </p:txBody>
      </p:sp>
      <p:pic>
        <p:nvPicPr>
          <p:cNvPr id="95239" name="Picture 2" descr="http://www.isir.org.in/julia%20szek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8613" y="2998788"/>
            <a:ext cx="1643062"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2" name="TextBox 6"/>
          <p:cNvSpPr txBox="1">
            <a:spLocks noChangeArrowheads="1"/>
          </p:cNvSpPr>
          <p:nvPr/>
        </p:nvSpPr>
        <p:spPr bwMode="auto">
          <a:xfrm>
            <a:off x="511175" y="292100"/>
            <a:ext cx="8382000" cy="523875"/>
          </a:xfrm>
          <a:prstGeom prst="rect">
            <a:avLst/>
          </a:prstGeom>
          <a:noFill/>
          <a:ln>
            <a:noFill/>
          </a:ln>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defRPr/>
            </a:pPr>
            <a:r>
              <a:rPr lang="hu-HU" sz="2800" dirty="0" smtClean="0">
                <a:solidFill>
                  <a:srgbClr val="000066"/>
                </a:solidFill>
                <a:latin typeface="+mn-lt"/>
                <a:ea typeface="+mn-ea"/>
              </a:rPr>
              <a:t>PIBF: </a:t>
            </a:r>
            <a:r>
              <a:rPr lang="hu-HU" sz="2800" dirty="0" err="1" smtClean="0">
                <a:solidFill>
                  <a:srgbClr val="000066"/>
                </a:solidFill>
                <a:latin typeface="+mn-lt"/>
                <a:ea typeface="+mn-ea"/>
              </a:rPr>
              <a:t>progesterone</a:t>
            </a:r>
            <a:r>
              <a:rPr lang="hu-HU" sz="2800" dirty="0" smtClean="0">
                <a:solidFill>
                  <a:srgbClr val="000066"/>
                </a:solidFill>
                <a:latin typeface="+mn-lt"/>
                <a:ea typeface="+mn-ea"/>
              </a:rPr>
              <a:t> </a:t>
            </a:r>
            <a:r>
              <a:rPr lang="hu-HU" sz="2800" dirty="0" err="1" smtClean="0">
                <a:solidFill>
                  <a:srgbClr val="000066"/>
                </a:solidFill>
                <a:latin typeface="+mn-lt"/>
                <a:ea typeface="+mn-ea"/>
              </a:rPr>
              <a:t>induced</a:t>
            </a:r>
            <a:r>
              <a:rPr lang="hu-HU" sz="2800" dirty="0" smtClean="0">
                <a:solidFill>
                  <a:srgbClr val="000066"/>
                </a:solidFill>
                <a:latin typeface="+mn-lt"/>
                <a:ea typeface="+mn-ea"/>
              </a:rPr>
              <a:t> </a:t>
            </a:r>
            <a:r>
              <a:rPr lang="hu-HU" sz="2800" dirty="0" err="1" smtClean="0">
                <a:solidFill>
                  <a:srgbClr val="000066"/>
                </a:solidFill>
                <a:latin typeface="+mn-lt"/>
                <a:ea typeface="+mn-ea"/>
              </a:rPr>
              <a:t>blocking</a:t>
            </a:r>
            <a:r>
              <a:rPr lang="hu-HU" sz="2800" dirty="0" smtClean="0">
                <a:solidFill>
                  <a:srgbClr val="000066"/>
                </a:solidFill>
                <a:latin typeface="+mn-lt"/>
                <a:ea typeface="+mn-ea"/>
              </a:rPr>
              <a:t> </a:t>
            </a:r>
            <a:r>
              <a:rPr lang="hu-HU" sz="2800" dirty="0" err="1" smtClean="0">
                <a:solidFill>
                  <a:srgbClr val="000066"/>
                </a:solidFill>
                <a:latin typeface="+mn-lt"/>
                <a:ea typeface="+mn-ea"/>
              </a:rPr>
              <a:t>factor</a:t>
            </a:r>
            <a:endParaRPr lang="hu-HU" sz="2800" dirty="0" smtClean="0">
              <a:solidFill>
                <a:srgbClr val="000066"/>
              </a:solidFill>
              <a:latin typeface="+mn-lt"/>
              <a:ea typeface="+mn-ea"/>
            </a:endParaRPr>
          </a:p>
        </p:txBody>
      </p:sp>
      <p:sp>
        <p:nvSpPr>
          <p:cNvPr id="95241" name="Text Box 8"/>
          <p:cNvSpPr txBox="1">
            <a:spLocks noChangeArrowheads="1"/>
          </p:cNvSpPr>
          <p:nvPr/>
        </p:nvSpPr>
        <p:spPr bwMode="auto">
          <a:xfrm>
            <a:off x="6243638" y="4833938"/>
            <a:ext cx="2514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chemeClr val="tx1"/>
                </a:solidFill>
                <a:latin typeface="Times New Roman" charset="0"/>
                <a:ea typeface="ＭＳ Ｐゴシック" charset="0"/>
              </a:defRPr>
            </a:lvl1pPr>
            <a:lvl2pPr marL="742950" indent="-285750">
              <a:defRPr sz="4400">
                <a:solidFill>
                  <a:schemeClr val="tx1"/>
                </a:solidFill>
                <a:latin typeface="Times New Roman" charset="0"/>
                <a:ea typeface="ＭＳ Ｐゴシック" charset="0"/>
              </a:defRPr>
            </a:lvl2pPr>
            <a:lvl3pPr marL="1143000" indent="-228600">
              <a:defRPr sz="4400">
                <a:solidFill>
                  <a:schemeClr val="tx1"/>
                </a:solidFill>
                <a:latin typeface="Times New Roman" charset="0"/>
                <a:ea typeface="ＭＳ Ｐゴシック" charset="0"/>
              </a:defRPr>
            </a:lvl3pPr>
            <a:lvl4pPr marL="1600200" indent="-228600">
              <a:defRPr sz="4400">
                <a:solidFill>
                  <a:schemeClr val="tx1"/>
                </a:solidFill>
                <a:latin typeface="Times New Roman" charset="0"/>
                <a:ea typeface="ＭＳ Ｐゴシック" charset="0"/>
              </a:defRPr>
            </a:lvl4pPr>
            <a:lvl5pPr marL="2057400" indent="-22860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ctr">
              <a:spcBef>
                <a:spcPct val="50000"/>
              </a:spcBef>
            </a:pPr>
            <a:r>
              <a:rPr lang="hu-HU" sz="2400" b="1" dirty="0">
                <a:solidFill>
                  <a:srgbClr val="FFFFFF"/>
                </a:solidFill>
              </a:rPr>
              <a:t>Prof. Szekeres-Barthó Júlia (Pécs)</a:t>
            </a:r>
          </a:p>
        </p:txBody>
      </p:sp>
    </p:spTree>
    <p:extLst>
      <p:ext uri="{BB962C8B-B14F-4D97-AF65-F5344CB8AC3E}">
        <p14:creationId xmlns:p14="http://schemas.microsoft.com/office/powerpoint/2010/main" val="13575146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914400" y="398463"/>
          <a:ext cx="7620000" cy="5827712"/>
        </p:xfrm>
        <a:graphic>
          <a:graphicData uri="http://schemas.openxmlformats.org/presentationml/2006/ole">
            <mc:AlternateContent xmlns:mc="http://schemas.openxmlformats.org/markup-compatibility/2006">
              <mc:Choice xmlns:v="urn:schemas-microsoft-com:vml" Requires="v">
                <p:oleObj spid="_x0000_s1034" name="Photo Editor Photo" r:id="rId4" imgW="4048690" imgH="3095238" progId="">
                  <p:embed/>
                </p:oleObj>
              </mc:Choice>
              <mc:Fallback>
                <p:oleObj name="Photo Editor Photo" r:id="rId4" imgW="4048690" imgH="3095238"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98463"/>
                        <a:ext cx="7620000" cy="582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0" y="1120775"/>
          <a:ext cx="8915400" cy="4738688"/>
        </p:xfrm>
        <a:graphic>
          <a:graphicData uri="http://schemas.openxmlformats.org/presentationml/2006/ole">
            <mc:AlternateContent xmlns:mc="http://schemas.openxmlformats.org/markup-compatibility/2006">
              <mc:Choice xmlns:v="urn:schemas-microsoft-com:vml" Requires="v">
                <p:oleObj spid="_x0000_s2058" name="Photo Editor Photo" r:id="rId4" imgW="5590476" imgH="2971429" progId="">
                  <p:embed/>
                </p:oleObj>
              </mc:Choice>
              <mc:Fallback>
                <p:oleObj name="Photo Editor Photo" r:id="rId4" imgW="5590476" imgH="2971429" progId="">
                  <p:embed/>
                  <p:pic>
                    <p:nvPicPr>
                      <p:cNvPr id="0" name="Object 2"/>
                      <p:cNvPicPr>
                        <a:picLocks noChangeAspect="1" noChangeArrowheads="1"/>
                      </p:cNvPicPr>
                      <p:nvPr/>
                    </p:nvPicPr>
                    <p:blipFill>
                      <a:blip r:embed="rId5">
                        <a:lum contrast="42000"/>
                        <a:extLst>
                          <a:ext uri="{28A0092B-C50C-407E-A947-70E740481C1C}">
                            <a14:useLocalDpi xmlns:a14="http://schemas.microsoft.com/office/drawing/2010/main" val="0"/>
                          </a:ext>
                        </a:extLst>
                      </a:blip>
                      <a:srcRect/>
                      <a:stretch>
                        <a:fillRect/>
                      </a:stretch>
                    </p:blipFill>
                    <p:spPr bwMode="auto">
                      <a:xfrm>
                        <a:off x="0" y="1120775"/>
                        <a:ext cx="8915400" cy="473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051" name="Text Box 3"/>
          <p:cNvSpPr txBox="1">
            <a:spLocks noChangeArrowheads="1"/>
          </p:cNvSpPr>
          <p:nvPr/>
        </p:nvSpPr>
        <p:spPr bwMode="auto">
          <a:xfrm>
            <a:off x="1752600" y="228600"/>
            <a:ext cx="5838825" cy="514350"/>
          </a:xfrm>
          <a:prstGeom prst="rect">
            <a:avLst/>
          </a:prstGeom>
          <a:noFill/>
          <a:ln w="57150" cmpd="thinThick">
            <a:solidFill>
              <a:srgbClr val="FF0000"/>
            </a:solidFill>
            <a:miter lim="800000"/>
            <a:headEnd/>
            <a:tailEnd/>
          </a:ln>
        </p:spPr>
        <p:txBody>
          <a:bodyPr wrap="none">
            <a:spAutoFit/>
          </a:bodyPr>
          <a:lstStyle/>
          <a:p>
            <a:r>
              <a:rPr lang="en-US" sz="2400">
                <a:solidFill>
                  <a:srgbClr val="000000"/>
                </a:solidFill>
                <a:latin typeface="Times New Roman" pitchFamily="18" charset="0"/>
              </a:rPr>
              <a:t>A trans</a:t>
            </a:r>
            <a:r>
              <a:rPr lang="hu-HU" sz="2400">
                <a:solidFill>
                  <a:srgbClr val="000000"/>
                </a:solidFill>
                <a:latin typeface="Times New Roman" pitchFamily="18" charset="0"/>
              </a:rPr>
              <a:t>zplantáció  „host-versus-graft” reakció</a:t>
            </a:r>
          </a:p>
        </p:txBody>
      </p:sp>
      <p:sp>
        <p:nvSpPr>
          <p:cNvPr id="2052" name="Rectangle 4"/>
          <p:cNvSpPr>
            <a:spLocks noChangeArrowheads="1"/>
          </p:cNvSpPr>
          <p:nvPr/>
        </p:nvSpPr>
        <p:spPr bwMode="auto">
          <a:xfrm>
            <a:off x="2667000" y="1143000"/>
            <a:ext cx="1676400" cy="4038600"/>
          </a:xfrm>
          <a:prstGeom prst="rect">
            <a:avLst/>
          </a:prstGeom>
          <a:solidFill>
            <a:schemeClr val="bg1"/>
          </a:solidFill>
          <a:ln w="9525">
            <a:noFill/>
            <a:miter lim="800000"/>
            <a:headEnd/>
            <a:tailEnd/>
          </a:ln>
        </p:spPr>
        <p:txBody>
          <a:bodyPr wrap="none" anchor="ctr"/>
          <a:lstStyle/>
          <a:p>
            <a:endParaRPr lang="hu-HU">
              <a:solidFill>
                <a:srgbClr val="000000"/>
              </a:solidFill>
            </a:endParaRPr>
          </a:p>
        </p:txBody>
      </p:sp>
      <p:sp>
        <p:nvSpPr>
          <p:cNvPr id="2053" name="Rectangle 5"/>
          <p:cNvSpPr>
            <a:spLocks noChangeArrowheads="1"/>
          </p:cNvSpPr>
          <p:nvPr/>
        </p:nvSpPr>
        <p:spPr bwMode="auto">
          <a:xfrm>
            <a:off x="2819400" y="1295400"/>
            <a:ext cx="1676400" cy="4038600"/>
          </a:xfrm>
          <a:prstGeom prst="rect">
            <a:avLst/>
          </a:prstGeom>
          <a:solidFill>
            <a:schemeClr val="bg1"/>
          </a:solidFill>
          <a:ln w="9525">
            <a:noFill/>
            <a:miter lim="800000"/>
            <a:headEnd/>
            <a:tailEnd/>
          </a:ln>
        </p:spPr>
        <p:txBody>
          <a:bodyPr wrap="none" anchor="ctr"/>
          <a:lstStyle/>
          <a:p>
            <a:endParaRPr lang="hu-HU">
              <a:solidFill>
                <a:srgbClr val="000000"/>
              </a:solidFill>
            </a:endParaRPr>
          </a:p>
        </p:txBody>
      </p:sp>
      <p:sp>
        <p:nvSpPr>
          <p:cNvPr id="2054" name="Rectangle 6"/>
          <p:cNvSpPr>
            <a:spLocks noChangeArrowheads="1"/>
          </p:cNvSpPr>
          <p:nvPr/>
        </p:nvSpPr>
        <p:spPr bwMode="auto">
          <a:xfrm>
            <a:off x="4267200" y="1219200"/>
            <a:ext cx="1676400" cy="4038600"/>
          </a:xfrm>
          <a:prstGeom prst="rect">
            <a:avLst/>
          </a:prstGeom>
          <a:solidFill>
            <a:schemeClr val="bg1"/>
          </a:solidFill>
          <a:ln w="9525">
            <a:noFill/>
            <a:miter lim="800000"/>
            <a:headEnd/>
            <a:tailEnd/>
          </a:ln>
        </p:spPr>
        <p:txBody>
          <a:bodyPr wrap="none" anchor="ctr"/>
          <a:lstStyle/>
          <a:p>
            <a:endParaRPr lang="hu-HU">
              <a:solidFill>
                <a:srgbClr val="000000"/>
              </a:solidFill>
            </a:endParaRPr>
          </a:p>
        </p:txBody>
      </p:sp>
      <p:sp>
        <p:nvSpPr>
          <p:cNvPr id="2055" name="Rectangle 7"/>
          <p:cNvSpPr>
            <a:spLocks noChangeArrowheads="1"/>
          </p:cNvSpPr>
          <p:nvPr/>
        </p:nvSpPr>
        <p:spPr bwMode="auto">
          <a:xfrm>
            <a:off x="5867400" y="1219200"/>
            <a:ext cx="2971800" cy="4267200"/>
          </a:xfrm>
          <a:prstGeom prst="rect">
            <a:avLst/>
          </a:prstGeom>
          <a:solidFill>
            <a:schemeClr val="bg1"/>
          </a:solidFill>
          <a:ln w="9525">
            <a:noFill/>
            <a:miter lim="800000"/>
            <a:headEnd/>
            <a:tailEnd/>
          </a:ln>
        </p:spPr>
        <p:txBody>
          <a:bodyPr wrap="none" anchor="ctr"/>
          <a:lstStyle/>
          <a:p>
            <a:endParaRPr lang="hu-HU">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0" y="1120775"/>
          <a:ext cx="8915400" cy="4738688"/>
        </p:xfrm>
        <a:graphic>
          <a:graphicData uri="http://schemas.openxmlformats.org/presentationml/2006/ole">
            <mc:AlternateContent xmlns:mc="http://schemas.openxmlformats.org/markup-compatibility/2006">
              <mc:Choice xmlns:v="urn:schemas-microsoft-com:vml" Requires="v">
                <p:oleObj spid="_x0000_s3082" name="Photo Editor Photo" r:id="rId4" imgW="5590476" imgH="2971429" progId="">
                  <p:embed/>
                </p:oleObj>
              </mc:Choice>
              <mc:Fallback>
                <p:oleObj name="Photo Editor Photo" r:id="rId4" imgW="5590476" imgH="2971429" progId="">
                  <p:embed/>
                  <p:pic>
                    <p:nvPicPr>
                      <p:cNvPr id="0" name="Object 2"/>
                      <p:cNvPicPr>
                        <a:picLocks noChangeAspect="1" noChangeArrowheads="1"/>
                      </p:cNvPicPr>
                      <p:nvPr/>
                    </p:nvPicPr>
                    <p:blipFill>
                      <a:blip r:embed="rId5">
                        <a:lum contrast="42000"/>
                        <a:extLst>
                          <a:ext uri="{28A0092B-C50C-407E-A947-70E740481C1C}">
                            <a14:useLocalDpi xmlns:a14="http://schemas.microsoft.com/office/drawing/2010/main" val="0"/>
                          </a:ext>
                        </a:extLst>
                      </a:blip>
                      <a:srcRect/>
                      <a:stretch>
                        <a:fillRect/>
                      </a:stretch>
                    </p:blipFill>
                    <p:spPr bwMode="auto">
                      <a:xfrm>
                        <a:off x="0" y="1120775"/>
                        <a:ext cx="8915400" cy="473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075" name="Text Box 3"/>
          <p:cNvSpPr txBox="1">
            <a:spLocks noChangeArrowheads="1"/>
          </p:cNvSpPr>
          <p:nvPr/>
        </p:nvSpPr>
        <p:spPr bwMode="auto">
          <a:xfrm>
            <a:off x="1752600" y="228600"/>
            <a:ext cx="5838825" cy="514350"/>
          </a:xfrm>
          <a:prstGeom prst="rect">
            <a:avLst/>
          </a:prstGeom>
          <a:noFill/>
          <a:ln w="57150" cmpd="thinThick">
            <a:solidFill>
              <a:srgbClr val="FF0000"/>
            </a:solidFill>
            <a:miter lim="800000"/>
            <a:headEnd/>
            <a:tailEnd/>
          </a:ln>
        </p:spPr>
        <p:txBody>
          <a:bodyPr wrap="none">
            <a:spAutoFit/>
          </a:bodyPr>
          <a:lstStyle/>
          <a:p>
            <a:r>
              <a:rPr lang="en-US" sz="2400">
                <a:solidFill>
                  <a:srgbClr val="000000"/>
                </a:solidFill>
                <a:latin typeface="Times New Roman" pitchFamily="18" charset="0"/>
              </a:rPr>
              <a:t>A trans</a:t>
            </a:r>
            <a:r>
              <a:rPr lang="hu-HU" sz="2400">
                <a:solidFill>
                  <a:srgbClr val="000000"/>
                </a:solidFill>
                <a:latin typeface="Times New Roman" pitchFamily="18" charset="0"/>
              </a:rPr>
              <a:t>zplantáció  „host-versus-graft” reakció</a:t>
            </a:r>
          </a:p>
        </p:txBody>
      </p:sp>
      <p:sp>
        <p:nvSpPr>
          <p:cNvPr id="3076" name="Rectangle 4"/>
          <p:cNvSpPr>
            <a:spLocks noChangeArrowheads="1"/>
          </p:cNvSpPr>
          <p:nvPr/>
        </p:nvSpPr>
        <p:spPr bwMode="auto">
          <a:xfrm>
            <a:off x="4267200" y="1219200"/>
            <a:ext cx="1676400" cy="4038600"/>
          </a:xfrm>
          <a:prstGeom prst="rect">
            <a:avLst/>
          </a:prstGeom>
          <a:solidFill>
            <a:schemeClr val="bg1"/>
          </a:solidFill>
          <a:ln w="9525">
            <a:noFill/>
            <a:miter lim="800000"/>
            <a:headEnd/>
            <a:tailEnd/>
          </a:ln>
        </p:spPr>
        <p:txBody>
          <a:bodyPr wrap="none" anchor="ctr"/>
          <a:lstStyle/>
          <a:p>
            <a:endParaRPr lang="hu-HU">
              <a:solidFill>
                <a:srgbClr val="000000"/>
              </a:solidFill>
            </a:endParaRPr>
          </a:p>
        </p:txBody>
      </p:sp>
      <p:sp>
        <p:nvSpPr>
          <p:cNvPr id="3077" name="Rectangle 5"/>
          <p:cNvSpPr>
            <a:spLocks noChangeArrowheads="1"/>
          </p:cNvSpPr>
          <p:nvPr/>
        </p:nvSpPr>
        <p:spPr bwMode="auto">
          <a:xfrm>
            <a:off x="5867400" y="1219200"/>
            <a:ext cx="2971800" cy="4267200"/>
          </a:xfrm>
          <a:prstGeom prst="rect">
            <a:avLst/>
          </a:prstGeom>
          <a:solidFill>
            <a:schemeClr val="bg1"/>
          </a:solidFill>
          <a:ln w="9525">
            <a:noFill/>
            <a:miter lim="800000"/>
            <a:headEnd/>
            <a:tailEnd/>
          </a:ln>
        </p:spPr>
        <p:txBody>
          <a:bodyPr wrap="none" anchor="ctr"/>
          <a:lstStyle/>
          <a:p>
            <a:endParaRPr lang="hu-HU">
              <a:solidFill>
                <a:srgbClr val="000000"/>
              </a:solidFill>
            </a:endParaRPr>
          </a:p>
        </p:txBody>
      </p:sp>
      <p:sp>
        <p:nvSpPr>
          <p:cNvPr id="3078" name="Text Box 6"/>
          <p:cNvSpPr txBox="1">
            <a:spLocks noChangeArrowheads="1"/>
          </p:cNvSpPr>
          <p:nvPr/>
        </p:nvSpPr>
        <p:spPr bwMode="auto">
          <a:xfrm>
            <a:off x="2803525" y="5756275"/>
            <a:ext cx="1449388" cy="830263"/>
          </a:xfrm>
          <a:prstGeom prst="rect">
            <a:avLst/>
          </a:prstGeom>
          <a:noFill/>
          <a:ln w="9525">
            <a:noFill/>
            <a:miter lim="800000"/>
            <a:headEnd/>
            <a:tailEnd/>
          </a:ln>
        </p:spPr>
        <p:txBody>
          <a:bodyPr wrap="none">
            <a:spAutoFit/>
          </a:bodyPr>
          <a:lstStyle/>
          <a:p>
            <a:r>
              <a:rPr lang="hu-HU" sz="2400">
                <a:solidFill>
                  <a:srgbClr val="000000"/>
                </a:solidFill>
                <a:latin typeface="Times New Roman" pitchFamily="18" charset="0"/>
              </a:rPr>
              <a:t>genetikai</a:t>
            </a:r>
          </a:p>
          <a:p>
            <a:r>
              <a:rPr lang="hu-HU" sz="2400">
                <a:solidFill>
                  <a:srgbClr val="000000"/>
                </a:solidFill>
                <a:latin typeface="Times New Roman" pitchFamily="18" charset="0"/>
              </a:rPr>
              <a:t>különbség</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0" y="1120775"/>
          <a:ext cx="8915400" cy="4738688"/>
        </p:xfrm>
        <a:graphic>
          <a:graphicData uri="http://schemas.openxmlformats.org/presentationml/2006/ole">
            <mc:AlternateContent xmlns:mc="http://schemas.openxmlformats.org/markup-compatibility/2006">
              <mc:Choice xmlns:v="urn:schemas-microsoft-com:vml" Requires="v">
                <p:oleObj spid="_x0000_s4106" name="Photo Editor Photo" r:id="rId4" imgW="5590476" imgH="2971429" progId="">
                  <p:embed/>
                </p:oleObj>
              </mc:Choice>
              <mc:Fallback>
                <p:oleObj name="Photo Editor Photo" r:id="rId4" imgW="5590476" imgH="2971429" progId="">
                  <p:embed/>
                  <p:pic>
                    <p:nvPicPr>
                      <p:cNvPr id="0" name="Object 2"/>
                      <p:cNvPicPr>
                        <a:picLocks noChangeAspect="1" noChangeArrowheads="1"/>
                      </p:cNvPicPr>
                      <p:nvPr/>
                    </p:nvPicPr>
                    <p:blipFill>
                      <a:blip r:embed="rId5">
                        <a:lum contrast="42000"/>
                        <a:extLst>
                          <a:ext uri="{28A0092B-C50C-407E-A947-70E740481C1C}">
                            <a14:useLocalDpi xmlns:a14="http://schemas.microsoft.com/office/drawing/2010/main" val="0"/>
                          </a:ext>
                        </a:extLst>
                      </a:blip>
                      <a:srcRect/>
                      <a:stretch>
                        <a:fillRect/>
                      </a:stretch>
                    </p:blipFill>
                    <p:spPr bwMode="auto">
                      <a:xfrm>
                        <a:off x="0" y="1120775"/>
                        <a:ext cx="8915400" cy="473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099" name="Text Box 3"/>
          <p:cNvSpPr txBox="1">
            <a:spLocks noChangeArrowheads="1"/>
          </p:cNvSpPr>
          <p:nvPr/>
        </p:nvSpPr>
        <p:spPr bwMode="auto">
          <a:xfrm>
            <a:off x="1752600" y="228600"/>
            <a:ext cx="5838825" cy="514350"/>
          </a:xfrm>
          <a:prstGeom prst="rect">
            <a:avLst/>
          </a:prstGeom>
          <a:noFill/>
          <a:ln w="57150" cmpd="thinThick">
            <a:solidFill>
              <a:srgbClr val="FF0000"/>
            </a:solidFill>
            <a:miter lim="800000"/>
            <a:headEnd/>
            <a:tailEnd/>
          </a:ln>
        </p:spPr>
        <p:txBody>
          <a:bodyPr wrap="none">
            <a:spAutoFit/>
          </a:bodyPr>
          <a:lstStyle/>
          <a:p>
            <a:r>
              <a:rPr lang="en-US" sz="2400">
                <a:solidFill>
                  <a:srgbClr val="000000"/>
                </a:solidFill>
                <a:latin typeface="Times New Roman" pitchFamily="18" charset="0"/>
              </a:rPr>
              <a:t>A trans</a:t>
            </a:r>
            <a:r>
              <a:rPr lang="hu-HU" sz="2400">
                <a:solidFill>
                  <a:srgbClr val="000000"/>
                </a:solidFill>
                <a:latin typeface="Times New Roman" pitchFamily="18" charset="0"/>
              </a:rPr>
              <a:t>zplantáció  „host-versus-graft” reakció</a:t>
            </a:r>
          </a:p>
        </p:txBody>
      </p:sp>
      <p:sp>
        <p:nvSpPr>
          <p:cNvPr id="4100" name="Rectangle 4"/>
          <p:cNvSpPr>
            <a:spLocks noChangeArrowheads="1"/>
          </p:cNvSpPr>
          <p:nvPr/>
        </p:nvSpPr>
        <p:spPr bwMode="auto">
          <a:xfrm>
            <a:off x="5867400" y="1219200"/>
            <a:ext cx="2971800" cy="4267200"/>
          </a:xfrm>
          <a:prstGeom prst="rect">
            <a:avLst/>
          </a:prstGeom>
          <a:solidFill>
            <a:schemeClr val="bg1"/>
          </a:solidFill>
          <a:ln w="9525">
            <a:noFill/>
            <a:miter lim="800000"/>
            <a:headEnd/>
            <a:tailEnd/>
          </a:ln>
        </p:spPr>
        <p:txBody>
          <a:bodyPr wrap="none" anchor="ctr"/>
          <a:lstStyle/>
          <a:p>
            <a:endParaRPr lang="hu-HU">
              <a:solidFill>
                <a:srgbClr val="000000"/>
              </a:solidFill>
            </a:endParaRPr>
          </a:p>
        </p:txBody>
      </p:sp>
      <p:sp>
        <p:nvSpPr>
          <p:cNvPr id="4101" name="Text Box 5"/>
          <p:cNvSpPr txBox="1">
            <a:spLocks noChangeArrowheads="1"/>
          </p:cNvSpPr>
          <p:nvPr/>
        </p:nvSpPr>
        <p:spPr bwMode="auto">
          <a:xfrm>
            <a:off x="4403725" y="5680075"/>
            <a:ext cx="1366838" cy="457200"/>
          </a:xfrm>
          <a:prstGeom prst="rect">
            <a:avLst/>
          </a:prstGeom>
          <a:noFill/>
          <a:ln w="9525">
            <a:noFill/>
            <a:miter lim="800000"/>
            <a:headEnd/>
            <a:tailEnd/>
          </a:ln>
        </p:spPr>
        <p:txBody>
          <a:bodyPr wrap="none">
            <a:spAutoFit/>
          </a:bodyPr>
          <a:lstStyle/>
          <a:p>
            <a:r>
              <a:rPr lang="hu-HU" sz="2400">
                <a:solidFill>
                  <a:srgbClr val="000000"/>
                </a:solidFill>
                <a:latin typeface="Times New Roman" pitchFamily="18" charset="0"/>
              </a:rPr>
              <a:t>memória!</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0" y="1120775"/>
          <a:ext cx="8915400" cy="4738688"/>
        </p:xfrm>
        <a:graphic>
          <a:graphicData uri="http://schemas.openxmlformats.org/presentationml/2006/ole">
            <mc:AlternateContent xmlns:mc="http://schemas.openxmlformats.org/markup-compatibility/2006">
              <mc:Choice xmlns:v="urn:schemas-microsoft-com:vml" Requires="v">
                <p:oleObj spid="_x0000_s5130" name="Photo Editor Photo" r:id="rId4" imgW="5590476" imgH="2971429" progId="">
                  <p:embed/>
                </p:oleObj>
              </mc:Choice>
              <mc:Fallback>
                <p:oleObj name="Photo Editor Photo" r:id="rId4" imgW="5590476" imgH="2971429" progId="">
                  <p:embed/>
                  <p:pic>
                    <p:nvPicPr>
                      <p:cNvPr id="0" name="Object 2"/>
                      <p:cNvPicPr>
                        <a:picLocks noChangeAspect="1" noChangeArrowheads="1"/>
                      </p:cNvPicPr>
                      <p:nvPr/>
                    </p:nvPicPr>
                    <p:blipFill>
                      <a:blip r:embed="rId5">
                        <a:lum contrast="42000"/>
                        <a:extLst>
                          <a:ext uri="{28A0092B-C50C-407E-A947-70E740481C1C}">
                            <a14:useLocalDpi xmlns:a14="http://schemas.microsoft.com/office/drawing/2010/main" val="0"/>
                          </a:ext>
                        </a:extLst>
                      </a:blip>
                      <a:srcRect/>
                      <a:stretch>
                        <a:fillRect/>
                      </a:stretch>
                    </p:blipFill>
                    <p:spPr bwMode="auto">
                      <a:xfrm>
                        <a:off x="0" y="1120775"/>
                        <a:ext cx="8915400" cy="473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123" name="Text Box 3"/>
          <p:cNvSpPr txBox="1">
            <a:spLocks noChangeArrowheads="1"/>
          </p:cNvSpPr>
          <p:nvPr/>
        </p:nvSpPr>
        <p:spPr bwMode="auto">
          <a:xfrm>
            <a:off x="1752600" y="228600"/>
            <a:ext cx="5838825" cy="514350"/>
          </a:xfrm>
          <a:prstGeom prst="rect">
            <a:avLst/>
          </a:prstGeom>
          <a:noFill/>
          <a:ln w="57150" cmpd="thinThick">
            <a:solidFill>
              <a:srgbClr val="FF0000"/>
            </a:solidFill>
            <a:miter lim="800000"/>
            <a:headEnd/>
            <a:tailEnd/>
          </a:ln>
        </p:spPr>
        <p:txBody>
          <a:bodyPr wrap="none">
            <a:spAutoFit/>
          </a:bodyPr>
          <a:lstStyle/>
          <a:p>
            <a:r>
              <a:rPr lang="en-US" sz="2400">
                <a:solidFill>
                  <a:srgbClr val="000000"/>
                </a:solidFill>
                <a:latin typeface="Times New Roman" pitchFamily="18" charset="0"/>
              </a:rPr>
              <a:t>A trans</a:t>
            </a:r>
            <a:r>
              <a:rPr lang="hu-HU" sz="2400">
                <a:solidFill>
                  <a:srgbClr val="000000"/>
                </a:solidFill>
                <a:latin typeface="Times New Roman" pitchFamily="18" charset="0"/>
              </a:rPr>
              <a:t>zplantáció  „host-versus-graft” reakció</a:t>
            </a:r>
          </a:p>
        </p:txBody>
      </p:sp>
      <p:sp>
        <p:nvSpPr>
          <p:cNvPr id="5124" name="Text Box 4"/>
          <p:cNvSpPr txBox="1">
            <a:spLocks noChangeArrowheads="1"/>
          </p:cNvSpPr>
          <p:nvPr/>
        </p:nvSpPr>
        <p:spPr bwMode="auto">
          <a:xfrm>
            <a:off x="6461125" y="5832475"/>
            <a:ext cx="1655763" cy="822325"/>
          </a:xfrm>
          <a:prstGeom prst="rect">
            <a:avLst/>
          </a:prstGeom>
          <a:noFill/>
          <a:ln w="9525">
            <a:noFill/>
            <a:miter lim="800000"/>
            <a:headEnd/>
            <a:tailEnd/>
          </a:ln>
        </p:spPr>
        <p:txBody>
          <a:bodyPr wrap="none">
            <a:spAutoFit/>
          </a:bodyPr>
          <a:lstStyle/>
          <a:p>
            <a:pPr algn="ctr"/>
            <a:r>
              <a:rPr lang="hu-HU" sz="2400">
                <a:solidFill>
                  <a:srgbClr val="000000"/>
                </a:solidFill>
                <a:latin typeface="Times New Roman" pitchFamily="18" charset="0"/>
              </a:rPr>
              <a:t>T sejt függő</a:t>
            </a:r>
          </a:p>
          <a:p>
            <a:pPr algn="ctr"/>
            <a:r>
              <a:rPr lang="hu-HU" sz="2400">
                <a:solidFill>
                  <a:srgbClr val="000000"/>
                </a:solidFill>
                <a:latin typeface="Times New Roman" pitchFamily="18" charset="0"/>
              </a:rPr>
              <a:t>reakció</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Alapértelmezett terv">
  <a:themeElements>
    <a:clrScheme name="1_Alapértelmezett terv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Alapértelmezett terv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Alapértelmezett terv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Alapértelmezett terv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lapértelmezett terv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Alapértelmezett terv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Alapértelmezett terv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Alapértelmezett terv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Alapértelmezett terv">
  <a:themeElements>
    <a:clrScheme name="">
      <a:dk1>
        <a:srgbClr val="54A8FF"/>
      </a:dk1>
      <a:lt1>
        <a:srgbClr val="FFFFFF"/>
      </a:lt1>
      <a:dk2>
        <a:srgbClr val="000054"/>
      </a:dk2>
      <a:lt2>
        <a:srgbClr val="FFFFFF"/>
      </a:lt2>
      <a:accent1>
        <a:srgbClr val="A8FFFF"/>
      </a:accent1>
      <a:accent2>
        <a:srgbClr val="00A8A8"/>
      </a:accent2>
      <a:accent3>
        <a:srgbClr val="AAAAB3"/>
      </a:accent3>
      <a:accent4>
        <a:srgbClr val="DADADA"/>
      </a:accent4>
      <a:accent5>
        <a:srgbClr val="D1FFFF"/>
      </a:accent5>
      <a:accent6>
        <a:srgbClr val="009898"/>
      </a:accent6>
      <a:hlink>
        <a:srgbClr val="0054A8"/>
      </a:hlink>
      <a:folHlink>
        <a:srgbClr val="FFFFA8"/>
      </a:folHlink>
    </a:clrScheme>
    <a:fontScheme name="2_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Alapértelmezett ter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Alapértelmezett terv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Alapértelmezett terv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Alapértelmezett terv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Alapértelmezett terv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Alapértelmezett terv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Alapértelmezett terv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Alapértelmezett terv">
  <a:themeElements>
    <a:clrScheme name="1_Alapértelmezett terv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Alapértelmezett ter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Alapértelmezett terv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Alapértelmezett terv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Alapértelmezett terv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lapértelmezett terv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Alapértelmezett terv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Alapértelmezett terv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Alapértelmezett terv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hu-HU" sz="4400" b="0" i="0" u="none" strike="noStrike" cap="none" normalizeH="0" baseline="0" smtClean="0">
            <a:ln>
              <a:noFill/>
            </a:ln>
            <a:solidFill>
              <a:schemeClr val="tx1"/>
            </a:solidFill>
            <a:effectLst/>
            <a:latin typeface="Times New Roman" pitchFamily="18" charset="-1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hu-HU" sz="4400" b="0" i="0" u="none" strike="noStrike" cap="none" normalizeH="0" baseline="0" smtClean="0">
            <a:ln>
              <a:noFill/>
            </a:ln>
            <a:solidFill>
              <a:schemeClr val="tx1"/>
            </a:solidFill>
            <a:effectLst/>
            <a:latin typeface="Times New Roman" pitchFamily="18" charset="-1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TotalTime>
  <Words>1137</Words>
  <Application>Microsoft Macintosh PowerPoint</Application>
  <PresentationFormat>On-screen Show (4:3)</PresentationFormat>
  <Paragraphs>281</Paragraphs>
  <Slides>48</Slides>
  <Notes>47</Notes>
  <HiddenSlides>0</HiddenSlides>
  <MMClips>0</MMClips>
  <ScaleCrop>false</ScaleCrop>
  <HeadingPairs>
    <vt:vector size="6" baseType="variant">
      <vt:variant>
        <vt:lpstr>Theme</vt:lpstr>
      </vt:variant>
      <vt:variant>
        <vt:i4>5</vt:i4>
      </vt:variant>
      <vt:variant>
        <vt:lpstr>Embedded OLE Servers</vt:lpstr>
      </vt:variant>
      <vt:variant>
        <vt:i4>2</vt:i4>
      </vt:variant>
      <vt:variant>
        <vt:lpstr>Slide Titles</vt:lpstr>
      </vt:variant>
      <vt:variant>
        <vt:i4>48</vt:i4>
      </vt:variant>
    </vt:vector>
  </HeadingPairs>
  <TitlesOfParts>
    <vt:vector size="55" baseType="lpstr">
      <vt:lpstr>1_Alapértelmezett terv</vt:lpstr>
      <vt:lpstr>1_Default Design</vt:lpstr>
      <vt:lpstr>3_Alapértelmezett terv</vt:lpstr>
      <vt:lpstr>5_Alapértelmezett terv</vt:lpstr>
      <vt:lpstr>Default Design</vt:lpstr>
      <vt:lpstr>Photo Editor Photo</vt:lpstr>
      <vt:lpstr>Image</vt:lpstr>
      <vt:lpstr>Immungenetika/genomika,                    az MHC várandóság, transzplantáció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szervtranszplantáció mérföldkövei</vt:lpstr>
      <vt:lpstr>PowerPoint Presentation</vt:lpstr>
      <vt:lpstr>PowerPoint Presentation</vt:lpstr>
      <vt:lpstr>PowerPoint Presentation</vt:lpstr>
      <vt:lpstr>PowerPoint Presentation</vt:lpstr>
      <vt:lpstr>PowerPoint Presentation</vt:lpstr>
      <vt:lpstr>Host versus graft alloreakció</vt:lpstr>
      <vt:lpstr>PowerPoint Presentation</vt:lpstr>
      <vt:lpstr>PowerPoint Presentation</vt:lpstr>
      <vt:lpstr>Cornea transzplantáció</vt:lpstr>
      <vt:lpstr>Host versus graft reaction (HVG) típusai</vt:lpstr>
      <vt:lpstr>Csontvelői őssejt transzplantáció</vt:lpstr>
      <vt:lpstr>PowerPoint Presentation</vt:lpstr>
      <vt:lpstr>A várandósság immunológiája</vt:lpstr>
      <vt:lpstr>PowerPoint Presentation</vt:lpstr>
      <vt:lpstr>PowerPoint Presentation</vt:lpstr>
      <vt:lpstr>PowerPoint Presentation</vt:lpstr>
      <vt:lpstr>A magzatvédő tolerancia mechanizmusok</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Immungenetika/genomika,                    az MHC</dc:title>
  <dc:creator>Andras Falus</dc:creator>
  <cp:lastModifiedBy>András Falus</cp:lastModifiedBy>
  <cp:revision>33</cp:revision>
  <dcterms:created xsi:type="dcterms:W3CDTF">2009-10-07T20:07:34Z</dcterms:created>
  <dcterms:modified xsi:type="dcterms:W3CDTF">2016-10-05T07:44:31Z</dcterms:modified>
</cp:coreProperties>
</file>