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3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4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5.xml" ContentType="application/vnd.openxmlformats-officedocument.presentationml.notesSlide+xml"/>
  <Override PartName="/ppt/embeddings/oleObject14.bin" ContentType="application/vnd.openxmlformats-officedocument.oleObject"/>
  <Override PartName="/ppt/notesSlides/notesSlide16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0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1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notesSlides/notesSlide22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23.xml" ContentType="application/vnd.openxmlformats-officedocument.presentationml.notesSlide+xml"/>
  <Override PartName="/ppt/embeddings/oleObject30.bin" ContentType="application/vnd.openxmlformats-officedocument.oleObject"/>
  <Override PartName="/ppt/notesSlides/notesSlide24.xml" ContentType="application/vnd.openxmlformats-officedocument.presentationml.notesSlide+xml"/>
  <Override PartName="/ppt/embeddings/oleObject31.bin" ContentType="application/vnd.openxmlformats-officedocument.oleObject"/>
  <Override PartName="/ppt/notesSlides/notesSlide25.xml" ContentType="application/vnd.openxmlformats-officedocument.presentationml.notesSlide+xml"/>
  <Override PartName="/ppt/embeddings/oleObject32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notesSlides/notesSlide33.xml" ContentType="application/vnd.openxmlformats-officedocument.presentationml.notesSlide+xml"/>
  <Override PartName="/ppt/embeddings/oleObject35.bin" ContentType="application/vnd.openxmlformats-officedocument.oleObject"/>
  <Override PartName="/ppt/notesSlides/notesSlide34.xml" ContentType="application/vnd.openxmlformats-officedocument.presentationml.notesSlide+xml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notesSlides/notesSlide35.xml" ContentType="application/vnd.openxmlformats-officedocument.presentationml.notesSlide+xml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notesSlides/notesSlide45.xml" ContentType="application/vnd.openxmlformats-officedocument.presentationml.notesSlide+xml"/>
  <Override PartName="/ppt/embeddings/oleObject45.bin" ContentType="application/vnd.openxmlformats-officedocument.oleObject"/>
  <Override PartName="/ppt/notesSlides/notesSlide46.xml" ContentType="application/vnd.openxmlformats-officedocument.presentationml.notesSlide+xml"/>
  <Override PartName="/ppt/embeddings/oleObject46.bin" ContentType="application/vnd.openxmlformats-officedocument.oleObject"/>
  <Override PartName="/ppt/notesSlides/notesSlide47.xml" ContentType="application/vnd.openxmlformats-officedocument.presentationml.notesSlide+xml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notesSlides/notesSlide48.xml" ContentType="application/vnd.openxmlformats-officedocument.presentationml.notesSlide+xml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notesSlides/notesSlide49.xml" ContentType="application/vnd.openxmlformats-officedocument.presentationml.notesSlide+xml"/>
  <Override PartName="/ppt/embeddings/oleObject52.bin" ContentType="application/vnd.openxmlformats-officedocument.oleObject"/>
  <Override PartName="/ppt/notesSlides/notesSlide50.xml" ContentType="application/vnd.openxmlformats-officedocument.presentationml.notesSlide+xml"/>
  <Override PartName="/ppt/embeddings/oleObject53.bin" ContentType="application/vnd.openxmlformats-officedocument.oleObject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embeddings/oleObject54.bin" ContentType="application/vnd.openxmlformats-officedocument.oleObject"/>
  <Override PartName="/ppt/notesSlides/notesSlide55.xml" ContentType="application/vnd.openxmlformats-officedocument.presentationml.notesSlide+xml"/>
  <Override PartName="/ppt/embeddings/oleObject5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  <p:sldMasterId id="2147483706" r:id="rId3"/>
    <p:sldMasterId id="2147483718" r:id="rId4"/>
    <p:sldMasterId id="2147483730" r:id="rId5"/>
    <p:sldMasterId id="2147483853" r:id="rId6"/>
    <p:sldMasterId id="2147483865" r:id="rId7"/>
    <p:sldMasterId id="2147483878" r:id="rId8"/>
    <p:sldMasterId id="2147483902" r:id="rId9"/>
  </p:sldMasterIdLst>
  <p:notesMasterIdLst>
    <p:notesMasterId r:id="rId83"/>
  </p:notesMasterIdLst>
  <p:sldIdLst>
    <p:sldId id="293" r:id="rId10"/>
    <p:sldId id="344" r:id="rId11"/>
    <p:sldId id="257" r:id="rId12"/>
    <p:sldId id="259" r:id="rId13"/>
    <p:sldId id="323" r:id="rId14"/>
    <p:sldId id="261" r:id="rId15"/>
    <p:sldId id="362" r:id="rId16"/>
    <p:sldId id="308" r:id="rId17"/>
    <p:sldId id="263" r:id="rId18"/>
    <p:sldId id="264" r:id="rId19"/>
    <p:sldId id="334" r:id="rId20"/>
    <p:sldId id="309" r:id="rId21"/>
    <p:sldId id="345" r:id="rId22"/>
    <p:sldId id="346" r:id="rId23"/>
    <p:sldId id="301" r:id="rId24"/>
    <p:sldId id="290" r:id="rId25"/>
    <p:sldId id="265" r:id="rId26"/>
    <p:sldId id="266" r:id="rId27"/>
    <p:sldId id="268" r:id="rId28"/>
    <p:sldId id="347" r:id="rId29"/>
    <p:sldId id="349" r:id="rId30"/>
    <p:sldId id="310" r:id="rId31"/>
    <p:sldId id="267" r:id="rId32"/>
    <p:sldId id="280" r:id="rId33"/>
    <p:sldId id="364" r:id="rId34"/>
    <p:sldId id="269" r:id="rId35"/>
    <p:sldId id="350" r:id="rId36"/>
    <p:sldId id="351" r:id="rId37"/>
    <p:sldId id="270" r:id="rId38"/>
    <p:sldId id="353" r:id="rId39"/>
    <p:sldId id="278" r:id="rId40"/>
    <p:sldId id="365" r:id="rId41"/>
    <p:sldId id="273" r:id="rId42"/>
    <p:sldId id="315" r:id="rId43"/>
    <p:sldId id="355" r:id="rId44"/>
    <p:sldId id="367" r:id="rId45"/>
    <p:sldId id="324" r:id="rId46"/>
    <p:sldId id="325" r:id="rId47"/>
    <p:sldId id="359" r:id="rId48"/>
    <p:sldId id="326" r:id="rId49"/>
    <p:sldId id="327" r:id="rId50"/>
    <p:sldId id="328" r:id="rId51"/>
    <p:sldId id="329" r:id="rId52"/>
    <p:sldId id="331" r:id="rId53"/>
    <p:sldId id="330" r:id="rId54"/>
    <p:sldId id="358" r:id="rId55"/>
    <p:sldId id="302" r:id="rId56"/>
    <p:sldId id="272" r:id="rId57"/>
    <p:sldId id="304" r:id="rId58"/>
    <p:sldId id="305" r:id="rId59"/>
    <p:sldId id="335" r:id="rId60"/>
    <p:sldId id="336" r:id="rId61"/>
    <p:sldId id="360" r:id="rId62"/>
    <p:sldId id="337" r:id="rId63"/>
    <p:sldId id="343" r:id="rId64"/>
    <p:sldId id="368" r:id="rId65"/>
    <p:sldId id="371" r:id="rId66"/>
    <p:sldId id="373" r:id="rId67"/>
    <p:sldId id="372" r:id="rId68"/>
    <p:sldId id="374" r:id="rId69"/>
    <p:sldId id="375" r:id="rId70"/>
    <p:sldId id="376" r:id="rId71"/>
    <p:sldId id="377" r:id="rId72"/>
    <p:sldId id="378" r:id="rId73"/>
    <p:sldId id="379" r:id="rId74"/>
    <p:sldId id="381" r:id="rId75"/>
    <p:sldId id="382" r:id="rId76"/>
    <p:sldId id="383" r:id="rId77"/>
    <p:sldId id="384" r:id="rId78"/>
    <p:sldId id="389" r:id="rId79"/>
    <p:sldId id="385" r:id="rId80"/>
    <p:sldId id="386" r:id="rId81"/>
    <p:sldId id="393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E6CD"/>
    <a:srgbClr val="FFCCFF"/>
    <a:srgbClr val="FF9900"/>
    <a:srgbClr val="339933"/>
    <a:srgbClr val="FF3300"/>
    <a:srgbClr val="00FF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4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3208"/>
    </p:cViewPr>
  </p:sorterViewPr>
  <p:notesViewPr>
    <p:cSldViewPr>
      <p:cViewPr>
        <p:scale>
          <a:sx n="75" d="100"/>
          <a:sy n="75" d="100"/>
        </p:scale>
        <p:origin x="-648" y="107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E582F-1458-4EFC-9373-8F0BF34F039B}" type="doc">
      <dgm:prSet loTypeId="urn:microsoft.com/office/officeart/2005/8/layout/process4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hu-HU"/>
        </a:p>
      </dgm:t>
    </dgm:pt>
    <dgm:pt modelId="{240D7DF6-A251-42C8-B674-137CD6BEB5E8}">
      <dgm:prSet phldrT="[Szöveg]" custT="1"/>
      <dgm:spPr>
        <a:xfrm rot="10800000">
          <a:off x="0" y="967"/>
          <a:ext cx="8496944" cy="2079558"/>
        </a:xfrm>
        <a:solidFill>
          <a:srgbClr val="A5A5A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hu-HU" sz="2800" dirty="0" smtClean="0">
              <a:solidFill>
                <a:srgbClr val="E7E6E6">
                  <a:lumMod val="25000"/>
                </a:srgbClr>
              </a:solidFill>
              <a:latin typeface="Corbel" panose="020B0503020204020204"/>
              <a:ea typeface="+mn-ea"/>
              <a:cs typeface="+mn-cs"/>
            </a:rPr>
            <a:t>Természetes </a:t>
          </a:r>
          <a:r>
            <a:rPr lang="hu-HU" sz="2800" dirty="0" err="1" smtClean="0">
              <a:solidFill>
                <a:srgbClr val="E7E6E6">
                  <a:lumMod val="25000"/>
                </a:srgbClr>
              </a:solidFill>
              <a:latin typeface="Corbel" panose="020B0503020204020204"/>
              <a:ea typeface="+mn-ea"/>
              <a:cs typeface="+mn-cs"/>
            </a:rPr>
            <a:t>barrierek</a:t>
          </a:r>
          <a:endParaRPr lang="hu-HU" sz="2800" dirty="0">
            <a:solidFill>
              <a:srgbClr val="E7E6E6">
                <a:lumMod val="25000"/>
              </a:srgbClr>
            </a:solidFill>
            <a:latin typeface="Corbel" panose="020B0503020204020204"/>
            <a:ea typeface="+mn-ea"/>
            <a:cs typeface="+mn-cs"/>
          </a:endParaRPr>
        </a:p>
      </dgm:t>
    </dgm:pt>
    <dgm:pt modelId="{7F7D789D-F49A-443C-9302-B8BCD05A3521}" type="parTrans" cxnId="{D32841CE-4DC8-4074-8AD2-E35F352ACE37}">
      <dgm:prSet/>
      <dgm:spPr/>
      <dgm:t>
        <a:bodyPr/>
        <a:lstStyle/>
        <a:p>
          <a:endParaRPr lang="hu-HU"/>
        </a:p>
      </dgm:t>
    </dgm:pt>
    <dgm:pt modelId="{D53BACA3-7307-46E8-A331-E870E0DCAA75}" type="sibTrans" cxnId="{D32841CE-4DC8-4074-8AD2-E35F352ACE37}">
      <dgm:prSet/>
      <dgm:spPr/>
      <dgm:t>
        <a:bodyPr/>
        <a:lstStyle/>
        <a:p>
          <a:endParaRPr lang="hu-HU"/>
        </a:p>
      </dgm:t>
    </dgm:pt>
    <dgm:pt modelId="{5DCBC489-D63D-48FC-B3E7-C2948E93C846}">
      <dgm:prSet phldrT="[Szöveg]" custT="1"/>
      <dgm:spPr>
        <a:xfrm>
          <a:off x="0" y="730892"/>
          <a:ext cx="8496944" cy="621788"/>
        </a:xfrm>
        <a:solidFill>
          <a:srgbClr val="ED7D31">
            <a:tint val="40000"/>
            <a:alpha val="90000"/>
            <a:hueOff val="-849226"/>
            <a:satOff val="-75346"/>
            <a:lumOff val="-769"/>
            <a:alphaOff val="0"/>
          </a:srgbClr>
        </a:solidFill>
        <a:ln w="12700" cap="flat" cmpd="sng" algn="ctr">
          <a:solidFill>
            <a:srgbClr val="ED7D31">
              <a:tint val="40000"/>
              <a:alpha val="90000"/>
              <a:hueOff val="-849226"/>
              <a:satOff val="-75346"/>
              <a:lumOff val="-769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hu-HU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bőr, nyálkahártyák, szekrétumok</a:t>
          </a:r>
          <a:endParaRPr lang="hu-HU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 panose="020B0503020204020204"/>
            <a:ea typeface="+mn-ea"/>
            <a:cs typeface="+mn-cs"/>
          </a:endParaRPr>
        </a:p>
      </dgm:t>
    </dgm:pt>
    <dgm:pt modelId="{DF4564DB-AC49-4A19-929F-8F257462C60B}" type="parTrans" cxnId="{EF07CFA2-14E7-4DFD-8FEF-D92C0E24D9AC}">
      <dgm:prSet/>
      <dgm:spPr/>
      <dgm:t>
        <a:bodyPr/>
        <a:lstStyle/>
        <a:p>
          <a:endParaRPr lang="hu-HU"/>
        </a:p>
      </dgm:t>
    </dgm:pt>
    <dgm:pt modelId="{BE89C213-EB3F-439D-BBD9-E0B77DC0B6AB}" type="sibTrans" cxnId="{EF07CFA2-14E7-4DFD-8FEF-D92C0E24D9AC}">
      <dgm:prSet/>
      <dgm:spPr/>
      <dgm:t>
        <a:bodyPr/>
        <a:lstStyle/>
        <a:p>
          <a:endParaRPr lang="hu-HU"/>
        </a:p>
      </dgm:t>
    </dgm:pt>
    <dgm:pt modelId="{9CA3C18F-F011-4854-8849-87F70B31F539}">
      <dgm:prSet phldrT="[Szöveg]" custT="1"/>
      <dgm:spPr>
        <a:xfrm>
          <a:off x="0" y="2743793"/>
          <a:ext cx="8496944" cy="714540"/>
        </a:xfrm>
        <a:solidFill>
          <a:srgbClr val="ED7D31">
            <a:tint val="40000"/>
            <a:alpha val="90000"/>
            <a:hueOff val="-424613"/>
            <a:satOff val="-37673"/>
            <a:lumOff val="-385"/>
            <a:alphaOff val="0"/>
          </a:srgbClr>
        </a:solidFill>
        <a:ln w="12700" cap="flat" cmpd="sng" algn="ctr">
          <a:solidFill>
            <a:srgbClr val="ED7D31">
              <a:tint val="40000"/>
              <a:alpha val="90000"/>
              <a:hueOff val="-424613"/>
              <a:satOff val="-37673"/>
              <a:lumOff val="-38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24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szolubilis-</a:t>
          </a:r>
          <a:r>
            <a:rPr lang="hu-HU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, </a:t>
          </a:r>
          <a:r>
            <a:rPr lang="hu-HU" sz="24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antimikrobiális</a:t>
          </a:r>
          <a:r>
            <a:rPr lang="hu-HU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 molekulák, természetes antitestek, </a:t>
          </a:r>
          <a:r>
            <a:rPr lang="hu-HU" sz="4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  <a:ea typeface="+mn-ea"/>
              <a:cs typeface="+mn-cs"/>
            </a:rPr>
            <a:t>komplement rendszer </a:t>
          </a:r>
          <a:endParaRPr lang="hu-HU" sz="4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/>
            <a:ea typeface="+mn-ea"/>
            <a:cs typeface="+mn-cs"/>
          </a:endParaRPr>
        </a:p>
      </dgm:t>
    </dgm:pt>
    <dgm:pt modelId="{25F5FCA0-4D5E-4E6D-8AD8-33723C46CA1A}" type="parTrans" cxnId="{64DAE996-7367-4460-84AB-FD9D3D1C2365}">
      <dgm:prSet/>
      <dgm:spPr/>
      <dgm:t>
        <a:bodyPr/>
        <a:lstStyle/>
        <a:p>
          <a:endParaRPr lang="hu-HU"/>
        </a:p>
      </dgm:t>
    </dgm:pt>
    <dgm:pt modelId="{6D83C876-2D22-462C-8F11-5FEF7032FE56}" type="sibTrans" cxnId="{64DAE996-7367-4460-84AB-FD9D3D1C2365}">
      <dgm:prSet/>
      <dgm:spPr/>
      <dgm:t>
        <a:bodyPr/>
        <a:lstStyle/>
        <a:p>
          <a:endParaRPr lang="hu-HU"/>
        </a:p>
      </dgm:t>
    </dgm:pt>
    <dgm:pt modelId="{8E8E1F5C-41E5-44F8-BCB8-A29524EA02E6}">
      <dgm:prSet phldrT="[Szöveg]" custT="1"/>
      <dgm:spPr>
        <a:xfrm>
          <a:off x="0" y="4119521"/>
          <a:ext cx="8496944" cy="1352118"/>
        </a:xfrm>
        <a:solidFill>
          <a:srgbClr val="FFC000">
            <a:lumMod val="60000"/>
            <a:lumOff val="40000"/>
            <a:alpha val="79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hu-HU" sz="2800" dirty="0" smtClean="0">
              <a:solidFill>
                <a:srgbClr val="E7E6E6">
                  <a:lumMod val="25000"/>
                </a:srgbClr>
              </a:solidFill>
              <a:latin typeface="Corbel" panose="020B0503020204020204"/>
              <a:ea typeface="+mn-ea"/>
              <a:cs typeface="+mn-cs"/>
            </a:rPr>
            <a:t>Természetes immunrendszer sejtes elemei</a:t>
          </a:r>
          <a:endParaRPr lang="hu-HU" sz="2800" dirty="0">
            <a:solidFill>
              <a:srgbClr val="E7E6E6">
                <a:lumMod val="25000"/>
              </a:srgbClr>
            </a:solidFill>
            <a:latin typeface="Corbel" panose="020B0503020204020204"/>
            <a:ea typeface="+mn-ea"/>
            <a:cs typeface="+mn-cs"/>
          </a:endParaRPr>
        </a:p>
      </dgm:t>
    </dgm:pt>
    <dgm:pt modelId="{A7BC3935-6727-4255-9B91-114C009B9E82}" type="parTrans" cxnId="{448D16F5-A27E-488C-9E60-58FBEF603BFC}">
      <dgm:prSet/>
      <dgm:spPr/>
      <dgm:t>
        <a:bodyPr/>
        <a:lstStyle/>
        <a:p>
          <a:endParaRPr lang="hu-HU"/>
        </a:p>
      </dgm:t>
    </dgm:pt>
    <dgm:pt modelId="{CB0EE810-16F0-4AA1-A166-C34F8977AA29}" type="sibTrans" cxnId="{448D16F5-A27E-488C-9E60-58FBEF603BFC}">
      <dgm:prSet/>
      <dgm:spPr/>
      <dgm:t>
        <a:bodyPr/>
        <a:lstStyle/>
        <a:p>
          <a:endParaRPr lang="hu-HU"/>
        </a:p>
      </dgm:t>
    </dgm:pt>
    <dgm:pt modelId="{3778A6BC-7030-4D75-A26F-368303379AE9}">
      <dgm:prSet phldrT="[Szöveg]" custT="1"/>
      <dgm:spPr>
        <a:xfrm>
          <a:off x="0" y="4822623"/>
          <a:ext cx="8496944" cy="621974"/>
        </a:xfrm>
        <a:solidFill>
          <a:srgbClr val="FFC000">
            <a:lumMod val="20000"/>
            <a:lumOff val="80000"/>
            <a:alpha val="90000"/>
          </a:srgbClr>
        </a:solidFill>
        <a:ln w="12700" cap="flat" cmpd="sng" algn="ctr">
          <a:solidFill>
            <a:srgbClr val="ED7D31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hu-HU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dendritikus sejtek, makrofágok, granulociták, NK sejtek és egyéb veleszületett limfoid sejtek, hízósejtek </a:t>
          </a:r>
          <a:endParaRPr lang="hu-HU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 panose="020B0503020204020204"/>
            <a:ea typeface="+mn-ea"/>
            <a:cs typeface="+mn-cs"/>
          </a:endParaRPr>
        </a:p>
      </dgm:t>
    </dgm:pt>
    <dgm:pt modelId="{38516A09-AE1B-4B3E-8CCA-BE0071FD91D2}" type="parTrans" cxnId="{5630708D-9AA2-4551-87F1-358529B83BAC}">
      <dgm:prSet/>
      <dgm:spPr/>
      <dgm:t>
        <a:bodyPr/>
        <a:lstStyle/>
        <a:p>
          <a:endParaRPr lang="hu-HU"/>
        </a:p>
      </dgm:t>
    </dgm:pt>
    <dgm:pt modelId="{E20BCCCE-CCB9-481A-95F1-2C9F50EB5253}" type="sibTrans" cxnId="{5630708D-9AA2-4551-87F1-358529B83BAC}">
      <dgm:prSet/>
      <dgm:spPr/>
      <dgm:t>
        <a:bodyPr/>
        <a:lstStyle/>
        <a:p>
          <a:endParaRPr lang="hu-HU"/>
        </a:p>
      </dgm:t>
    </dgm:pt>
    <dgm:pt modelId="{11590345-A46C-4208-88AD-EAFF0F9E7E2A}">
      <dgm:prSet phldrT="[Szöveg]" custT="1"/>
      <dgm:spPr>
        <a:xfrm rot="10800000">
          <a:off x="0" y="2060244"/>
          <a:ext cx="8496944" cy="2079558"/>
        </a:xfrm>
        <a:solidFill>
          <a:srgbClr val="ED7D31">
            <a:hueOff val="-727682"/>
            <a:satOff val="-41964"/>
            <a:lumOff val="4314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hu-HU" sz="2800" dirty="0" smtClean="0">
              <a:solidFill>
                <a:srgbClr val="E7E6E6">
                  <a:lumMod val="25000"/>
                </a:srgbClr>
              </a:solidFill>
              <a:latin typeface="Corbel" panose="020B0503020204020204"/>
              <a:ea typeface="+mn-ea"/>
              <a:cs typeface="+mn-cs"/>
            </a:rPr>
            <a:t>Molekulák</a:t>
          </a:r>
          <a:endParaRPr lang="hu-HU" sz="2800" dirty="0">
            <a:solidFill>
              <a:srgbClr val="E7E6E6">
                <a:lumMod val="25000"/>
              </a:srgbClr>
            </a:solidFill>
            <a:latin typeface="Corbel" panose="020B0503020204020204"/>
            <a:ea typeface="+mn-ea"/>
            <a:cs typeface="+mn-cs"/>
          </a:endParaRPr>
        </a:p>
      </dgm:t>
    </dgm:pt>
    <dgm:pt modelId="{41643256-3AF9-4934-883F-40468123FF5F}" type="sibTrans" cxnId="{1EB0522C-1E5D-49BD-BF5F-09A70733A83A}">
      <dgm:prSet/>
      <dgm:spPr/>
      <dgm:t>
        <a:bodyPr/>
        <a:lstStyle/>
        <a:p>
          <a:endParaRPr lang="hu-HU"/>
        </a:p>
      </dgm:t>
    </dgm:pt>
    <dgm:pt modelId="{B0FD3430-D4D8-4F37-B84F-A242D6813BCA}" type="parTrans" cxnId="{1EB0522C-1E5D-49BD-BF5F-09A70733A83A}">
      <dgm:prSet/>
      <dgm:spPr/>
      <dgm:t>
        <a:bodyPr/>
        <a:lstStyle/>
        <a:p>
          <a:endParaRPr lang="hu-HU"/>
        </a:p>
      </dgm:t>
    </dgm:pt>
    <dgm:pt modelId="{59C1B77D-9E8F-4BAB-BCE0-556959E49459}" type="pres">
      <dgm:prSet presAssocID="{313E582F-1458-4EFC-9373-8F0BF34F03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9FC1EAF9-0365-40C1-8DCE-75CA57AB84F3}" type="pres">
      <dgm:prSet presAssocID="{8E8E1F5C-41E5-44F8-BCB8-A29524EA02E6}" presName="boxAndChildren" presStyleCnt="0"/>
      <dgm:spPr/>
    </dgm:pt>
    <dgm:pt modelId="{5C4ADFE1-D003-47CB-B35C-633CB786EC71}" type="pres">
      <dgm:prSet presAssocID="{8E8E1F5C-41E5-44F8-BCB8-A29524EA02E6}" presName="parentTextBox" presStyleLbl="node1" presStyleIdx="0" presStyleCnt="3"/>
      <dgm:spPr>
        <a:prstGeom prst="rect">
          <a:avLst/>
        </a:prstGeom>
      </dgm:spPr>
      <dgm:t>
        <a:bodyPr/>
        <a:lstStyle/>
        <a:p>
          <a:endParaRPr lang="hu-HU"/>
        </a:p>
      </dgm:t>
    </dgm:pt>
    <dgm:pt modelId="{D3E6FC8F-1F12-482E-AA59-CF0F06954EDE}" type="pres">
      <dgm:prSet presAssocID="{8E8E1F5C-41E5-44F8-BCB8-A29524EA02E6}" presName="entireBox" presStyleLbl="node1" presStyleIdx="0" presStyleCnt="3"/>
      <dgm:spPr/>
      <dgm:t>
        <a:bodyPr/>
        <a:lstStyle/>
        <a:p>
          <a:endParaRPr lang="hu-HU"/>
        </a:p>
      </dgm:t>
    </dgm:pt>
    <dgm:pt modelId="{705A8EE6-F2E0-4D35-9D08-50FBF6FA026C}" type="pres">
      <dgm:prSet presAssocID="{8E8E1F5C-41E5-44F8-BCB8-A29524EA02E6}" presName="descendantBox" presStyleCnt="0"/>
      <dgm:spPr/>
    </dgm:pt>
    <dgm:pt modelId="{33B247FE-03CF-4D9C-9F09-C71319CC3C1F}" type="pres">
      <dgm:prSet presAssocID="{3778A6BC-7030-4D75-A26F-368303379AE9}" presName="childTextBox" presStyleLbl="fgAccFollowNode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hu-HU"/>
        </a:p>
      </dgm:t>
    </dgm:pt>
    <dgm:pt modelId="{71D87A49-EC76-4C68-AD9A-BE2647F68133}" type="pres">
      <dgm:prSet presAssocID="{41643256-3AF9-4934-883F-40468123FF5F}" presName="sp" presStyleCnt="0"/>
      <dgm:spPr/>
    </dgm:pt>
    <dgm:pt modelId="{F38859C5-D49F-4E1B-AEB4-E9A5007CB841}" type="pres">
      <dgm:prSet presAssocID="{11590345-A46C-4208-88AD-EAFF0F9E7E2A}" presName="arrowAndChildren" presStyleCnt="0"/>
      <dgm:spPr/>
    </dgm:pt>
    <dgm:pt modelId="{417C9223-BC04-4EC4-BCB9-5B94FBB11274}" type="pres">
      <dgm:prSet presAssocID="{11590345-A46C-4208-88AD-EAFF0F9E7E2A}" presName="parentTextArrow" presStyleLbl="node1" presStyleIdx="0" presStyleCnt="3"/>
      <dgm:spPr>
        <a:prstGeom prst="upArrowCallout">
          <a:avLst/>
        </a:prstGeom>
      </dgm:spPr>
      <dgm:t>
        <a:bodyPr/>
        <a:lstStyle/>
        <a:p>
          <a:endParaRPr lang="hu-HU"/>
        </a:p>
      </dgm:t>
    </dgm:pt>
    <dgm:pt modelId="{356F013D-A489-4BDB-BDFE-7F2C569AAC27}" type="pres">
      <dgm:prSet presAssocID="{11590345-A46C-4208-88AD-EAFF0F9E7E2A}" presName="arrow" presStyleLbl="node1" presStyleIdx="1" presStyleCnt="3" custScaleY="142312"/>
      <dgm:spPr/>
      <dgm:t>
        <a:bodyPr/>
        <a:lstStyle/>
        <a:p>
          <a:endParaRPr lang="hu-HU"/>
        </a:p>
      </dgm:t>
    </dgm:pt>
    <dgm:pt modelId="{57A3D7E3-AE66-41D7-960C-45395F9D73E2}" type="pres">
      <dgm:prSet presAssocID="{11590345-A46C-4208-88AD-EAFF0F9E7E2A}" presName="descendantArrow" presStyleCnt="0"/>
      <dgm:spPr/>
    </dgm:pt>
    <dgm:pt modelId="{93B24F87-08BE-419A-B4A5-77E5A2FAF1BA}" type="pres">
      <dgm:prSet presAssocID="{9CA3C18F-F011-4854-8849-87F70B31F539}" presName="childTextArrow" presStyleLbl="fgAccFollowNode1" presStyleIdx="1" presStyleCnt="3" custScaleY="19189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hu-HU"/>
        </a:p>
      </dgm:t>
    </dgm:pt>
    <dgm:pt modelId="{9517E05E-C8F5-4E73-98CF-127203EEC289}" type="pres">
      <dgm:prSet presAssocID="{D53BACA3-7307-46E8-A331-E870E0DCAA75}" presName="sp" presStyleCnt="0"/>
      <dgm:spPr/>
    </dgm:pt>
    <dgm:pt modelId="{964BFD32-CF25-4F3F-AEE8-284BE9085820}" type="pres">
      <dgm:prSet presAssocID="{240D7DF6-A251-42C8-B674-137CD6BEB5E8}" presName="arrowAndChildren" presStyleCnt="0"/>
      <dgm:spPr/>
    </dgm:pt>
    <dgm:pt modelId="{1951356A-3549-4FA1-AF52-03CF991003BE}" type="pres">
      <dgm:prSet presAssocID="{240D7DF6-A251-42C8-B674-137CD6BEB5E8}" presName="parentTextArrow" presStyleLbl="node1" presStyleIdx="1" presStyleCnt="3"/>
      <dgm:spPr>
        <a:prstGeom prst="upArrowCallout">
          <a:avLst/>
        </a:prstGeom>
      </dgm:spPr>
      <dgm:t>
        <a:bodyPr/>
        <a:lstStyle/>
        <a:p>
          <a:endParaRPr lang="hu-HU"/>
        </a:p>
      </dgm:t>
    </dgm:pt>
    <dgm:pt modelId="{32C4144F-D355-49CB-8361-049CAE65A7C5}" type="pres">
      <dgm:prSet presAssocID="{240D7DF6-A251-42C8-B674-137CD6BEB5E8}" presName="arrow" presStyleLbl="node1" presStyleIdx="2" presStyleCnt="3" custLinFactNeighborY="-14914"/>
      <dgm:spPr/>
      <dgm:t>
        <a:bodyPr/>
        <a:lstStyle/>
        <a:p>
          <a:endParaRPr lang="hu-HU"/>
        </a:p>
      </dgm:t>
    </dgm:pt>
    <dgm:pt modelId="{98D2C52F-4CAC-411D-A852-271B8A317667}" type="pres">
      <dgm:prSet presAssocID="{240D7DF6-A251-42C8-B674-137CD6BEB5E8}" presName="descendantArrow" presStyleCnt="0"/>
      <dgm:spPr/>
    </dgm:pt>
    <dgm:pt modelId="{D2D5B205-607B-48AE-BB5F-D98A4EC34949}" type="pres">
      <dgm:prSet presAssocID="{5DCBC489-D63D-48FC-B3E7-C2948E93C846}" presName="childTextArrow" presStyleLbl="fgAccFollowNode1" presStyleIdx="2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hu-HU"/>
        </a:p>
      </dgm:t>
    </dgm:pt>
  </dgm:ptLst>
  <dgm:cxnLst>
    <dgm:cxn modelId="{1EB0522C-1E5D-49BD-BF5F-09A70733A83A}" srcId="{313E582F-1458-4EFC-9373-8F0BF34F039B}" destId="{11590345-A46C-4208-88AD-EAFF0F9E7E2A}" srcOrd="1" destOrd="0" parTransId="{B0FD3430-D4D8-4F37-B84F-A242D6813BCA}" sibTransId="{41643256-3AF9-4934-883F-40468123FF5F}"/>
    <dgm:cxn modelId="{FC90A7B7-5A08-1343-99BA-6FE787EE1FB7}" type="presOf" srcId="{5DCBC489-D63D-48FC-B3E7-C2948E93C846}" destId="{D2D5B205-607B-48AE-BB5F-D98A4EC34949}" srcOrd="0" destOrd="0" presId="urn:microsoft.com/office/officeart/2005/8/layout/process4"/>
    <dgm:cxn modelId="{3B26029B-E26E-1844-82E6-5E0668733586}" type="presOf" srcId="{8E8E1F5C-41E5-44F8-BCB8-A29524EA02E6}" destId="{D3E6FC8F-1F12-482E-AA59-CF0F06954EDE}" srcOrd="1" destOrd="0" presId="urn:microsoft.com/office/officeart/2005/8/layout/process4"/>
    <dgm:cxn modelId="{448D16F5-A27E-488C-9E60-58FBEF603BFC}" srcId="{313E582F-1458-4EFC-9373-8F0BF34F039B}" destId="{8E8E1F5C-41E5-44F8-BCB8-A29524EA02E6}" srcOrd="2" destOrd="0" parTransId="{A7BC3935-6727-4255-9B91-114C009B9E82}" sibTransId="{CB0EE810-16F0-4AA1-A166-C34F8977AA29}"/>
    <dgm:cxn modelId="{25CD1601-9D17-8A4A-87C1-7A0D071313C9}" type="presOf" srcId="{240D7DF6-A251-42C8-B674-137CD6BEB5E8}" destId="{1951356A-3549-4FA1-AF52-03CF991003BE}" srcOrd="0" destOrd="0" presId="urn:microsoft.com/office/officeart/2005/8/layout/process4"/>
    <dgm:cxn modelId="{D32841CE-4DC8-4074-8AD2-E35F352ACE37}" srcId="{313E582F-1458-4EFC-9373-8F0BF34F039B}" destId="{240D7DF6-A251-42C8-B674-137CD6BEB5E8}" srcOrd="0" destOrd="0" parTransId="{7F7D789D-F49A-443C-9302-B8BCD05A3521}" sibTransId="{D53BACA3-7307-46E8-A331-E870E0DCAA75}"/>
    <dgm:cxn modelId="{2A08071C-C496-5049-8CBF-46F31448F692}" type="presOf" srcId="{240D7DF6-A251-42C8-B674-137CD6BEB5E8}" destId="{32C4144F-D355-49CB-8361-049CAE65A7C5}" srcOrd="1" destOrd="0" presId="urn:microsoft.com/office/officeart/2005/8/layout/process4"/>
    <dgm:cxn modelId="{EF07CFA2-14E7-4DFD-8FEF-D92C0E24D9AC}" srcId="{240D7DF6-A251-42C8-B674-137CD6BEB5E8}" destId="{5DCBC489-D63D-48FC-B3E7-C2948E93C846}" srcOrd="0" destOrd="0" parTransId="{DF4564DB-AC49-4A19-929F-8F257462C60B}" sibTransId="{BE89C213-EB3F-439D-BBD9-E0B77DC0B6AB}"/>
    <dgm:cxn modelId="{64DAE996-7367-4460-84AB-FD9D3D1C2365}" srcId="{11590345-A46C-4208-88AD-EAFF0F9E7E2A}" destId="{9CA3C18F-F011-4854-8849-87F70B31F539}" srcOrd="0" destOrd="0" parTransId="{25F5FCA0-4D5E-4E6D-8AD8-33723C46CA1A}" sibTransId="{6D83C876-2D22-462C-8F11-5FEF7032FE56}"/>
    <dgm:cxn modelId="{56D096AF-3011-F348-9A5A-A43F61765150}" type="presOf" srcId="{11590345-A46C-4208-88AD-EAFF0F9E7E2A}" destId="{356F013D-A489-4BDB-BDFE-7F2C569AAC27}" srcOrd="1" destOrd="0" presId="urn:microsoft.com/office/officeart/2005/8/layout/process4"/>
    <dgm:cxn modelId="{5630708D-9AA2-4551-87F1-358529B83BAC}" srcId="{8E8E1F5C-41E5-44F8-BCB8-A29524EA02E6}" destId="{3778A6BC-7030-4D75-A26F-368303379AE9}" srcOrd="0" destOrd="0" parTransId="{38516A09-AE1B-4B3E-8CCA-BE0071FD91D2}" sibTransId="{E20BCCCE-CCB9-481A-95F1-2C9F50EB5253}"/>
    <dgm:cxn modelId="{863F36B3-0B68-954C-89A8-275D7F382A28}" type="presOf" srcId="{11590345-A46C-4208-88AD-EAFF0F9E7E2A}" destId="{417C9223-BC04-4EC4-BCB9-5B94FBB11274}" srcOrd="0" destOrd="0" presId="urn:microsoft.com/office/officeart/2005/8/layout/process4"/>
    <dgm:cxn modelId="{EC2EB1EA-3E60-3345-86EE-731339E9EA76}" type="presOf" srcId="{8E8E1F5C-41E5-44F8-BCB8-A29524EA02E6}" destId="{5C4ADFE1-D003-47CB-B35C-633CB786EC71}" srcOrd="0" destOrd="0" presId="urn:microsoft.com/office/officeart/2005/8/layout/process4"/>
    <dgm:cxn modelId="{836DAA78-294A-D346-83FB-459B8FFC25AF}" type="presOf" srcId="{3778A6BC-7030-4D75-A26F-368303379AE9}" destId="{33B247FE-03CF-4D9C-9F09-C71319CC3C1F}" srcOrd="0" destOrd="0" presId="urn:microsoft.com/office/officeart/2005/8/layout/process4"/>
    <dgm:cxn modelId="{66F66C51-31A9-9D45-B9F4-814704D44C76}" type="presOf" srcId="{9CA3C18F-F011-4854-8849-87F70B31F539}" destId="{93B24F87-08BE-419A-B4A5-77E5A2FAF1BA}" srcOrd="0" destOrd="0" presId="urn:microsoft.com/office/officeart/2005/8/layout/process4"/>
    <dgm:cxn modelId="{7A2BECEC-EB81-A04A-889D-52A68ACE8101}" type="presOf" srcId="{313E582F-1458-4EFC-9373-8F0BF34F039B}" destId="{59C1B77D-9E8F-4BAB-BCE0-556959E49459}" srcOrd="0" destOrd="0" presId="urn:microsoft.com/office/officeart/2005/8/layout/process4"/>
    <dgm:cxn modelId="{46B54847-7572-1443-B18D-910677309F39}" type="presParOf" srcId="{59C1B77D-9E8F-4BAB-BCE0-556959E49459}" destId="{9FC1EAF9-0365-40C1-8DCE-75CA57AB84F3}" srcOrd="0" destOrd="0" presId="urn:microsoft.com/office/officeart/2005/8/layout/process4"/>
    <dgm:cxn modelId="{695DB013-0AB0-354D-9213-4B197659F1A1}" type="presParOf" srcId="{9FC1EAF9-0365-40C1-8DCE-75CA57AB84F3}" destId="{5C4ADFE1-D003-47CB-B35C-633CB786EC71}" srcOrd="0" destOrd="0" presId="urn:microsoft.com/office/officeart/2005/8/layout/process4"/>
    <dgm:cxn modelId="{43810E0A-D07C-6C42-A98C-14CA949B5797}" type="presParOf" srcId="{9FC1EAF9-0365-40C1-8DCE-75CA57AB84F3}" destId="{D3E6FC8F-1F12-482E-AA59-CF0F06954EDE}" srcOrd="1" destOrd="0" presId="urn:microsoft.com/office/officeart/2005/8/layout/process4"/>
    <dgm:cxn modelId="{B2B01839-B8FB-3A4F-8A2C-FA17DF47A1CF}" type="presParOf" srcId="{9FC1EAF9-0365-40C1-8DCE-75CA57AB84F3}" destId="{705A8EE6-F2E0-4D35-9D08-50FBF6FA026C}" srcOrd="2" destOrd="0" presId="urn:microsoft.com/office/officeart/2005/8/layout/process4"/>
    <dgm:cxn modelId="{0E9CBF41-28B1-974D-9448-800047C3C97B}" type="presParOf" srcId="{705A8EE6-F2E0-4D35-9D08-50FBF6FA026C}" destId="{33B247FE-03CF-4D9C-9F09-C71319CC3C1F}" srcOrd="0" destOrd="0" presId="urn:microsoft.com/office/officeart/2005/8/layout/process4"/>
    <dgm:cxn modelId="{28351C78-62B2-A746-A1ED-5142F838915F}" type="presParOf" srcId="{59C1B77D-9E8F-4BAB-BCE0-556959E49459}" destId="{71D87A49-EC76-4C68-AD9A-BE2647F68133}" srcOrd="1" destOrd="0" presId="urn:microsoft.com/office/officeart/2005/8/layout/process4"/>
    <dgm:cxn modelId="{0FFB56FB-B46C-EC4A-A29E-03D02889F7EC}" type="presParOf" srcId="{59C1B77D-9E8F-4BAB-BCE0-556959E49459}" destId="{F38859C5-D49F-4E1B-AEB4-E9A5007CB841}" srcOrd="2" destOrd="0" presId="urn:microsoft.com/office/officeart/2005/8/layout/process4"/>
    <dgm:cxn modelId="{EFB97751-5704-6049-AFCE-E3F426DB8624}" type="presParOf" srcId="{F38859C5-D49F-4E1B-AEB4-E9A5007CB841}" destId="{417C9223-BC04-4EC4-BCB9-5B94FBB11274}" srcOrd="0" destOrd="0" presId="urn:microsoft.com/office/officeart/2005/8/layout/process4"/>
    <dgm:cxn modelId="{0B434D8A-5D71-F344-8398-F0DC2E27AB4F}" type="presParOf" srcId="{F38859C5-D49F-4E1B-AEB4-E9A5007CB841}" destId="{356F013D-A489-4BDB-BDFE-7F2C569AAC27}" srcOrd="1" destOrd="0" presId="urn:microsoft.com/office/officeart/2005/8/layout/process4"/>
    <dgm:cxn modelId="{C6DE8574-D5E2-1C4F-82FB-1FD55F4C7D35}" type="presParOf" srcId="{F38859C5-D49F-4E1B-AEB4-E9A5007CB841}" destId="{57A3D7E3-AE66-41D7-960C-45395F9D73E2}" srcOrd="2" destOrd="0" presId="urn:microsoft.com/office/officeart/2005/8/layout/process4"/>
    <dgm:cxn modelId="{EADEB186-F56A-5C4B-AA5E-A7C1D994D0A6}" type="presParOf" srcId="{57A3D7E3-AE66-41D7-960C-45395F9D73E2}" destId="{93B24F87-08BE-419A-B4A5-77E5A2FAF1BA}" srcOrd="0" destOrd="0" presId="urn:microsoft.com/office/officeart/2005/8/layout/process4"/>
    <dgm:cxn modelId="{79ED7C29-AC1C-0149-88ED-F844157E0152}" type="presParOf" srcId="{59C1B77D-9E8F-4BAB-BCE0-556959E49459}" destId="{9517E05E-C8F5-4E73-98CF-127203EEC289}" srcOrd="3" destOrd="0" presId="urn:microsoft.com/office/officeart/2005/8/layout/process4"/>
    <dgm:cxn modelId="{E2A4A746-833D-B74F-93E8-26A3C6F10043}" type="presParOf" srcId="{59C1B77D-9E8F-4BAB-BCE0-556959E49459}" destId="{964BFD32-CF25-4F3F-AEE8-284BE9085820}" srcOrd="4" destOrd="0" presId="urn:microsoft.com/office/officeart/2005/8/layout/process4"/>
    <dgm:cxn modelId="{AB4B53AA-A9B6-7348-AF71-07EA80B62955}" type="presParOf" srcId="{964BFD32-CF25-4F3F-AEE8-284BE9085820}" destId="{1951356A-3549-4FA1-AF52-03CF991003BE}" srcOrd="0" destOrd="0" presId="urn:microsoft.com/office/officeart/2005/8/layout/process4"/>
    <dgm:cxn modelId="{14BEE7E6-DFB5-8744-BD49-3EBE01AF864D}" type="presParOf" srcId="{964BFD32-CF25-4F3F-AEE8-284BE9085820}" destId="{32C4144F-D355-49CB-8361-049CAE65A7C5}" srcOrd="1" destOrd="0" presId="urn:microsoft.com/office/officeart/2005/8/layout/process4"/>
    <dgm:cxn modelId="{E28988A0-FE36-5F4E-B887-B6752C487E6F}" type="presParOf" srcId="{964BFD32-CF25-4F3F-AEE8-284BE9085820}" destId="{98D2C52F-4CAC-411D-A852-271B8A317667}" srcOrd="2" destOrd="0" presId="urn:microsoft.com/office/officeart/2005/8/layout/process4"/>
    <dgm:cxn modelId="{EB092F95-EB50-4249-81FF-B489F8B83A4B}" type="presParOf" srcId="{98D2C52F-4CAC-411D-A852-271B8A317667}" destId="{D2D5B205-607B-48AE-BB5F-D98A4EC3494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6FC8F-1F12-482E-AA59-CF0F06954EDE}">
      <dsp:nvSpPr>
        <dsp:cNvPr id="0" name=""/>
        <dsp:cNvSpPr/>
      </dsp:nvSpPr>
      <dsp:spPr>
        <a:xfrm>
          <a:off x="0" y="4647302"/>
          <a:ext cx="8496944" cy="1257045"/>
        </a:xfrm>
        <a:prstGeom prst="rect">
          <a:avLst/>
        </a:prstGeom>
        <a:solidFill>
          <a:srgbClr val="FFC000">
            <a:lumMod val="60000"/>
            <a:lumOff val="40000"/>
            <a:alpha val="79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>
              <a:solidFill>
                <a:srgbClr val="E7E6E6">
                  <a:lumMod val="25000"/>
                </a:srgbClr>
              </a:solidFill>
              <a:latin typeface="Corbel" panose="020B0503020204020204"/>
              <a:ea typeface="+mn-ea"/>
              <a:cs typeface="+mn-cs"/>
            </a:rPr>
            <a:t>Természetes immunrendszer sejtes elemei</a:t>
          </a:r>
          <a:endParaRPr lang="hu-HU" sz="2800" kern="1200" dirty="0">
            <a:solidFill>
              <a:srgbClr val="E7E6E6">
                <a:lumMod val="25000"/>
              </a:srgbClr>
            </a:solidFill>
            <a:latin typeface="Corbel" panose="020B0503020204020204"/>
            <a:ea typeface="+mn-ea"/>
            <a:cs typeface="+mn-cs"/>
          </a:endParaRPr>
        </a:p>
      </dsp:txBody>
      <dsp:txXfrm>
        <a:off x="0" y="4647302"/>
        <a:ext cx="8496944" cy="678804"/>
      </dsp:txXfrm>
    </dsp:sp>
    <dsp:sp modelId="{33B247FE-03CF-4D9C-9F09-C71319CC3C1F}">
      <dsp:nvSpPr>
        <dsp:cNvPr id="0" name=""/>
        <dsp:cNvSpPr/>
      </dsp:nvSpPr>
      <dsp:spPr>
        <a:xfrm>
          <a:off x="0" y="5300966"/>
          <a:ext cx="8496944" cy="578241"/>
        </a:xfrm>
        <a:prstGeom prst="rect">
          <a:avLst/>
        </a:prstGeom>
        <a:solidFill>
          <a:srgbClr val="FFC000">
            <a:lumMod val="20000"/>
            <a:lumOff val="80000"/>
            <a:alpha val="90000"/>
          </a:srgbClr>
        </a:solidFill>
        <a:ln w="12700" cap="flat" cmpd="sng" algn="ctr">
          <a:solidFill>
            <a:srgbClr val="ED7D31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dendritikus sejtek, makrofágok, granulociták, NK sejtek és egyéb veleszületett limfoid sejtek, hízósejtek </a:t>
          </a:r>
          <a:endParaRPr lang="hu-H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 panose="020B0503020204020204"/>
            <a:ea typeface="+mn-ea"/>
            <a:cs typeface="+mn-cs"/>
          </a:endParaRPr>
        </a:p>
      </dsp:txBody>
      <dsp:txXfrm>
        <a:off x="0" y="5300966"/>
        <a:ext cx="8496944" cy="578241"/>
      </dsp:txXfrm>
    </dsp:sp>
    <dsp:sp modelId="{356F013D-A489-4BDB-BDFE-7F2C569AAC27}">
      <dsp:nvSpPr>
        <dsp:cNvPr id="0" name=""/>
        <dsp:cNvSpPr/>
      </dsp:nvSpPr>
      <dsp:spPr>
        <a:xfrm rot="10800000">
          <a:off x="0" y="1914788"/>
          <a:ext cx="8496944" cy="2751369"/>
        </a:xfrm>
        <a:prstGeom prst="upArrowCallout">
          <a:avLst/>
        </a:prstGeom>
        <a:solidFill>
          <a:srgbClr val="ED7D31">
            <a:hueOff val="-727682"/>
            <a:satOff val="-41964"/>
            <a:lumOff val="4314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>
              <a:solidFill>
                <a:srgbClr val="E7E6E6">
                  <a:lumMod val="25000"/>
                </a:srgbClr>
              </a:solidFill>
              <a:latin typeface="Corbel" panose="020B0503020204020204"/>
              <a:ea typeface="+mn-ea"/>
              <a:cs typeface="+mn-cs"/>
            </a:rPr>
            <a:t>Molekulák</a:t>
          </a:r>
          <a:endParaRPr lang="hu-HU" sz="2800" kern="1200" dirty="0">
            <a:solidFill>
              <a:srgbClr val="E7E6E6">
                <a:lumMod val="25000"/>
              </a:srgbClr>
            </a:solidFill>
            <a:latin typeface="Corbel" panose="020B0503020204020204"/>
            <a:ea typeface="+mn-ea"/>
            <a:cs typeface="+mn-cs"/>
          </a:endParaRPr>
        </a:p>
      </dsp:txBody>
      <dsp:txXfrm rot="-10800000">
        <a:off x="0" y="2253016"/>
        <a:ext cx="8496944" cy="627502"/>
      </dsp:txXfrm>
    </dsp:sp>
    <dsp:sp modelId="{93B24F87-08BE-419A-B4A5-77E5A2FAF1BA}">
      <dsp:nvSpPr>
        <dsp:cNvPr id="0" name=""/>
        <dsp:cNvSpPr/>
      </dsp:nvSpPr>
      <dsp:spPr>
        <a:xfrm>
          <a:off x="0" y="2736798"/>
          <a:ext cx="8496944" cy="1109282"/>
        </a:xfrm>
        <a:prstGeom prst="rect">
          <a:avLst/>
        </a:prstGeom>
        <a:solidFill>
          <a:srgbClr val="ED7D31">
            <a:tint val="40000"/>
            <a:alpha val="90000"/>
            <a:hueOff val="-424613"/>
            <a:satOff val="-37673"/>
            <a:lumOff val="-385"/>
            <a:alphaOff val="0"/>
          </a:srgbClr>
        </a:solidFill>
        <a:ln w="12700" cap="flat" cmpd="sng" algn="ctr">
          <a:solidFill>
            <a:srgbClr val="ED7D31">
              <a:tint val="40000"/>
              <a:alpha val="90000"/>
              <a:hueOff val="-424613"/>
              <a:satOff val="-37673"/>
              <a:lumOff val="-38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24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szolubilis-</a:t>
          </a:r>
          <a:r>
            <a:rPr lang="hu-HU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, </a:t>
          </a:r>
          <a:r>
            <a:rPr lang="hu-HU" sz="24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antimikrobiális</a:t>
          </a:r>
          <a:r>
            <a:rPr lang="hu-HU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 molekulák, természetes antitestek, </a:t>
          </a:r>
          <a:r>
            <a:rPr lang="hu-HU" sz="4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  <a:ea typeface="+mn-ea"/>
              <a:cs typeface="+mn-cs"/>
            </a:rPr>
            <a:t>komplement rendszer </a:t>
          </a:r>
          <a:endParaRPr lang="hu-HU" sz="4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bel" panose="020B0503020204020204"/>
            <a:ea typeface="+mn-ea"/>
            <a:cs typeface="+mn-cs"/>
          </a:endParaRPr>
        </a:p>
      </dsp:txBody>
      <dsp:txXfrm>
        <a:off x="0" y="2736798"/>
        <a:ext cx="8496944" cy="1109282"/>
      </dsp:txXfrm>
    </dsp:sp>
    <dsp:sp modelId="{32C4144F-D355-49CB-8361-049CAE65A7C5}">
      <dsp:nvSpPr>
        <dsp:cNvPr id="0" name=""/>
        <dsp:cNvSpPr/>
      </dsp:nvSpPr>
      <dsp:spPr>
        <a:xfrm rot="10800000">
          <a:off x="0" y="0"/>
          <a:ext cx="8496944" cy="1933336"/>
        </a:xfrm>
        <a:prstGeom prst="upArrowCallout">
          <a:avLst/>
        </a:prstGeom>
        <a:solidFill>
          <a:srgbClr val="A5A5A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800" kern="1200" dirty="0" smtClean="0">
              <a:solidFill>
                <a:srgbClr val="E7E6E6">
                  <a:lumMod val="25000"/>
                </a:srgbClr>
              </a:solidFill>
              <a:latin typeface="Corbel" panose="020B0503020204020204"/>
              <a:ea typeface="+mn-ea"/>
              <a:cs typeface="+mn-cs"/>
            </a:rPr>
            <a:t>Természetes </a:t>
          </a:r>
          <a:r>
            <a:rPr lang="hu-HU" sz="2800" kern="1200" dirty="0" err="1" smtClean="0">
              <a:solidFill>
                <a:srgbClr val="E7E6E6">
                  <a:lumMod val="25000"/>
                </a:srgbClr>
              </a:solidFill>
              <a:latin typeface="Corbel" panose="020B0503020204020204"/>
              <a:ea typeface="+mn-ea"/>
              <a:cs typeface="+mn-cs"/>
            </a:rPr>
            <a:t>barrierek</a:t>
          </a:r>
          <a:endParaRPr lang="hu-HU" sz="2800" kern="1200" dirty="0">
            <a:solidFill>
              <a:srgbClr val="E7E6E6">
                <a:lumMod val="25000"/>
              </a:srgbClr>
            </a:solidFill>
            <a:latin typeface="Corbel" panose="020B0503020204020204"/>
            <a:ea typeface="+mn-ea"/>
            <a:cs typeface="+mn-cs"/>
          </a:endParaRPr>
        </a:p>
      </dsp:txBody>
      <dsp:txXfrm rot="-10800000">
        <a:off x="0" y="237666"/>
        <a:ext cx="8496944" cy="440935"/>
      </dsp:txXfrm>
    </dsp:sp>
    <dsp:sp modelId="{D2D5B205-607B-48AE-BB5F-D98A4EC34949}">
      <dsp:nvSpPr>
        <dsp:cNvPr id="0" name=""/>
        <dsp:cNvSpPr/>
      </dsp:nvSpPr>
      <dsp:spPr>
        <a:xfrm>
          <a:off x="0" y="678908"/>
          <a:ext cx="8496944" cy="578067"/>
        </a:xfrm>
        <a:prstGeom prst="rect">
          <a:avLst/>
        </a:prstGeom>
        <a:solidFill>
          <a:srgbClr val="ED7D31">
            <a:tint val="40000"/>
            <a:alpha val="90000"/>
            <a:hueOff val="-849226"/>
            <a:satOff val="-75346"/>
            <a:lumOff val="-769"/>
            <a:alphaOff val="0"/>
          </a:srgbClr>
        </a:solidFill>
        <a:ln w="12700" cap="flat" cmpd="sng" algn="ctr">
          <a:solidFill>
            <a:srgbClr val="ED7D31">
              <a:tint val="40000"/>
              <a:alpha val="90000"/>
              <a:hueOff val="-849226"/>
              <a:satOff val="-75346"/>
              <a:lumOff val="-76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bőr, nyálkahártyák, szekrétumok</a:t>
          </a:r>
          <a:endParaRPr lang="hu-H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 panose="020B0503020204020204"/>
            <a:ea typeface="+mn-ea"/>
            <a:cs typeface="+mn-cs"/>
          </a:endParaRPr>
        </a:p>
      </dsp:txBody>
      <dsp:txXfrm>
        <a:off x="0" y="678908"/>
        <a:ext cx="8496944" cy="578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9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9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image" Target="../media/image50.png"/><Relationship Id="rId2" Type="http://schemas.openxmlformats.org/officeDocument/2006/relationships/image" Target="../media/image5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Mintaszöveg szerkesztése </a:t>
            </a:r>
          </a:p>
          <a:p>
            <a:pPr lvl="1"/>
            <a:r>
              <a:rPr lang="en-US" noProof="0" smtClean="0"/>
              <a:t>Második szint</a:t>
            </a:r>
          </a:p>
          <a:p>
            <a:pPr lvl="2"/>
            <a:r>
              <a:rPr lang="en-US" noProof="0" smtClean="0"/>
              <a:t>Harmadik szint</a:t>
            </a:r>
          </a:p>
          <a:p>
            <a:pPr lvl="3"/>
            <a:r>
              <a:rPr lang="en-US" noProof="0" smtClean="0"/>
              <a:t>Negyedik szint</a:t>
            </a:r>
          </a:p>
          <a:p>
            <a:pPr lvl="4"/>
            <a:r>
              <a:rPr lang="en-US" noProof="0" smtClean="0"/>
              <a:t>Ötödik szint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E84780C-3D9A-44CC-845F-D5C3E2390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13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C3F18E-9A11-42E3-B59C-DF907FF661E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F10715-3B89-4790-8415-285398B34699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8D412-CB69-43F5-B429-C8AE4C0B8F1A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A1C9AF-A211-4409-AB93-7AA38114771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DE5D6-8536-481B-8F17-908053A01E8A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105CA8-589A-4347-B5D9-91DF31783EFF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82E601-0C41-48E2-8BC7-CB304172B266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F7625-4CDB-4E62-BF88-BC0B885CAADC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7B64E-BE5D-49E0-8B70-1332E5F4BF01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hu-H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EF3DD-8AD9-424D-A237-A4C525FEF5B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0CB5E3-E642-42C0-85BD-7315DBFC7EE9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DA7D53-894C-45CF-BB39-543FAEE3A9B5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80E60-ABE6-4E62-B870-9E701C607A1B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1CBE1-6370-42F3-B106-F2FB1F3C61BA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62F8F-04B6-498A-96CD-E9833C240153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134E8-E7F9-451A-A823-AAB27BE2073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D96D1-8ACD-4E29-91B5-8E6F5637B3D8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293A8D-31DC-4E98-BD47-894FC8B04DFE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D9A033-758B-4481-8A7C-733C105B75F9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DD8D6C-4375-4894-BB82-8AB3E3A4DB96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79876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7D90C6-D5CC-4A5C-902A-F916BF25F533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54369-54DB-4C27-9D5F-088021E2611E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81924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BDEEE2-4A3E-48D0-94C4-2ED8F6F04491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49AF5E-3E3F-4F2B-8556-783A26333D34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08A1F2-2F33-4CFF-91B4-96DBF161F05E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ED0FFF-99EA-4933-B29D-DA2764948059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4FE70-9E50-49F9-86A5-59EF0754CD06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AF3989-68E1-4ADA-9CD4-20F88CAAFD43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hu-H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hu-HU">
              <a:latin typeface="Calibri" charset="0"/>
            </a:endParaRPr>
          </a:p>
        </p:txBody>
      </p:sp>
      <p:sp>
        <p:nvSpPr>
          <p:cNvPr id="17306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FA0B8C-BB20-E640-99BD-4598CD7FC7BF}" type="slidenum">
              <a:rPr lang="en-US">
                <a:solidFill>
                  <a:prstClr val="black"/>
                </a:solidFill>
                <a:latin typeface="Calibri" charset="0"/>
              </a:rPr>
              <a:pPr/>
              <a:t>55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53252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DFC19-5114-4791-B35B-025107D996BA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00674-03CE-DC42-966D-5BD9A2704A76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hu-HU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u-HU"/>
              <a:t>Rövidíteni!</a:t>
            </a:r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21497-2388-4977-8C6B-4A0674487218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F0A85A-DF71-4AE7-B146-455120E8FA8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39FBE-66F3-4B30-9CD2-C3EB426B4A89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A15860-1E26-4A1B-AC84-8D885AB0781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FA687-A75E-4AF3-AB1B-4E82085AE366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FBEF3-4E54-42F6-BF18-FDF84E921201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E54BD-11E8-441A-8BDB-B52E3CE8E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FACFB-77EA-41AA-B6D8-9AD69325E19C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63726-8141-4CD1-83B5-D2EAB4889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32644-1EA1-BA40-B576-15B6F607A600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571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B6BA7-99E3-4828-9C95-C45B71419B43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DC390-8547-4EC1-96F3-60F2CB5C2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8B8F9-E51D-493B-8BDB-83289CB9C2B8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FAF99-50B6-4CA8-9B2C-20C0D84ED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C36E2-FD41-4074-9314-D3BDCF86D07E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3267-B2BB-4644-874D-867AA517F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06E38-FF49-423F-8BE3-932713F0C6E7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A279C-E223-44C1-A39C-89BA37D24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2DC68-D6A7-46CF-8414-1315A851F4BB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ED396-982D-4A04-9020-08FF5559F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E7FD9-BCA8-45D9-9FC6-80A27691732F}" type="datetime1">
              <a:rPr lang="hu-HU" smtClean="0"/>
              <a:t>16. 09. 27.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398F3-1215-4902-992F-3DE611301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F793C-EAFD-4364-B12D-4FBB76F970C3}" type="datetime1">
              <a:rPr lang="hu-HU" smtClean="0"/>
              <a:t>16. 09. 27.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15FF1-0DC6-4DBD-A7FB-B97468B9F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C0413-351C-4BB5-A3D1-FCD2BA5F61D2}" type="datetime1">
              <a:rPr lang="hu-HU" smtClean="0"/>
              <a:t>16. 09. 27.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697-20FB-4789-BA9D-1B3076CEB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8FA80-7991-47FE-9265-58C8905CC348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997E1-EB23-4509-B3DC-2FDCB44C9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C8A3B-29BF-4290-B87C-6DA4C6B02217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1B15A-4367-406C-8ED1-EFA1800D7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D8D7C-21C2-486D-A46A-8959D56CB0FB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FE219-4452-4BA2-A536-5C5FF7058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5C22E-37DC-4D9E-B564-D3830F64B291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FC246-C76E-4090-ABB6-382CAF29D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2C685-18F7-4B99-BFF9-DFAD6645B65A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06B4D-284D-41A3-8795-BD72F9E8C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183AC-7DA3-4A26-A9DB-E9263EAF7FAA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B5EF6-7731-4E40-BA71-BBA7B8DBD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B4C85-0618-4851-B102-6E5351E9F5AE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B1989-A2EF-4DA9-A162-E325CAA98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0268-1421-4493-B5E7-7F73E052BBB9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1702-7B29-4D53-B5F5-6B2696B6B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546EA-C259-41D0-83D5-878228905ED2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E5736-0294-4161-A92F-76065F4BD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892BA-EF01-45A7-929A-462D20274B4A}" type="datetime1">
              <a:rPr lang="hu-HU" smtClean="0"/>
              <a:t>16. 09. 27.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8EAB-03A9-4100-9984-8275ACE7E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D8D1B-1504-4412-BCFD-CAF8C19EA5A5}" type="datetime1">
              <a:rPr lang="hu-HU" smtClean="0"/>
              <a:t>16. 09. 27.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9E7FE-6175-43A9-876C-36F00748F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6AEEF-6530-4192-BC75-9222C7334E2E}" type="datetime1">
              <a:rPr lang="hu-HU" smtClean="0"/>
              <a:t>16. 09. 27.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DCF5A-15B1-4CCE-93ED-9296DB6B4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CCB09-6537-4E2A-8A56-1D3DBA4C92B1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9CE20-60BD-418D-AE8C-7EFDE9B8F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6DBD8-7787-4A2B-86B9-0DE32D4A7148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5E610-7333-4C6E-8BF9-2FDE5F67E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790D4-D7B4-4146-B325-D9A4A41C9197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3BB7E-6ADA-4EB5-84CD-A567BB618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D1F39-E30A-470F-A79B-952033FAAD81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3EC8-9254-40A5-B2FD-731CC835A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3EDF1-0B98-46C0-9D16-D796E9110486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4A505-C3ED-49A5-8D59-2A2E52B27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582C9-3EEE-41BF-89C7-8B652D274470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C341-7988-4D87-A942-597148BF8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47250-58FB-4653-9EED-15B609E9ED4B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7BB45-84DE-48F1-88A6-2607E2A42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53445-0178-4CBD-9B32-5A36AB7A892C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600EF-5D3C-4FB0-95C0-A01C67495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EA172-D32D-48D7-B0AE-5BE96ED5AD21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9ADCB-61D0-4ED4-965C-AD08271FF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B503F-EE36-4276-A996-26A95636922F}" type="datetime1">
              <a:rPr lang="hu-HU" smtClean="0"/>
              <a:t>16. 09. 27.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34089-96E4-4F7D-8920-2DAD5AD16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A0DD0-6874-4201-8457-DD8765C6567A}" type="datetime1">
              <a:rPr lang="hu-HU" smtClean="0"/>
              <a:t>16. 09. 27.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F46-C67A-4BBC-AE4B-430D2E29A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A319B-3321-48B9-8317-DEEC7D64EB85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1BD50-CC86-4513-ABCF-10D484DF6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AF7E3-D50E-46F0-AA7F-644AA4A44EA5}" type="datetime1">
              <a:rPr lang="hu-HU" smtClean="0"/>
              <a:t>16. 09. 27.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E2BBD-12A6-43B8-910A-502B8F210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BF634-6B83-46CD-A1BE-A1462FB0D222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A450F-3627-49DB-994B-8C4CA1A94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70699-95EB-4C6B-B09F-0A4AAC2FAEFC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4956-5AF0-432C-8DBD-81EE1BD8E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E2354-A8CD-4EAD-8F47-A266018E475F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B7AB8-4D92-4181-976D-195684284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4B1A4-E22F-4DE4-A1DA-59C353850E54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18D11-B9E6-41D1-99A0-42E8D9FE5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BE73F-4533-47B8-B81E-B463DC695185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6540-279E-4629-A8B6-BB902C67E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EA64-9FB5-438C-8462-6E86D3AE16D4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34E9C-6291-412D-AAEE-FCFBE00D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9A5C-9A63-4C16-9773-F5254F188739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EBACA-7205-4529-A668-D62831472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FCBF5-9D99-4F32-AE50-31A24B98AD4B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2A0D7-BDC0-4B11-B36B-28AC4F08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83196-E1BD-45B7-9A71-9060B6AC1CEB}" type="datetime1">
              <a:rPr lang="hu-HU" smtClean="0"/>
              <a:t>16. 09. 27.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A7847-0621-42AF-9CF8-E6340D438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D06F9-AA73-4D1B-9790-9E16949B2FCC}" type="datetime1">
              <a:rPr lang="hu-HU" smtClean="0"/>
              <a:t>16. 09. 27.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E41FB-113D-4F0F-AD18-D42128F9E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59009-62D9-4013-8361-6E837B6AA2C3}" type="datetime1">
              <a:rPr lang="hu-HU" smtClean="0"/>
              <a:t>16. 09. 27.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8658-6ED2-43C8-9FEC-C45D67F99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21AD5-F9B5-4EAD-A7B5-1FFCE46986CF}" type="datetime1">
              <a:rPr lang="hu-HU" smtClean="0"/>
              <a:t>16. 09. 27.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FA8BD-6BC3-4524-9693-09BAC6FB6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2FE5D-A004-4C84-A1FA-C66301A9AE6D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41BCE-656C-4D32-8456-00B405A5F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0BA1F-1105-461F-B333-1A11F98B6602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854AD-4AD9-48E6-BB45-CE74EDE83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E818-BE75-4406-B8C7-9F51E3CCC549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43BD6-C773-4625-888B-50C27E26A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A3CF3-B7AB-4445-B95A-77ADEB16392C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9D436-9BE8-4855-80F6-08196DADE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098553-8FC2-4B8E-B4F4-A0B4E6FE9544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0B5A0-9384-4543-94A7-F7161D604C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447A84-DB4B-446A-84D8-19C67B9986AA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57EF1-8C20-43AA-8C5E-30F24FB0F1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34BF21-4BE7-4F82-B137-83D829E9FC89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02420-93A4-4DFB-A277-194905FFD8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1B3CCC-5642-4F65-9B41-C01D5114A1B0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DA738-C993-45F0-BE44-D344A74FDB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41683-EB90-4F3F-AC14-0A2C114A49BD}" type="datetime1">
              <a:rPr lang="hu-HU" smtClean="0"/>
              <a:t>16. 09. 27.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66EB8-3CDA-40A6-93FE-E64C79DDA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359DE4-C4C3-4425-B263-2CC5BB8E9399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8F607-1FBF-4D82-A57A-C2B035A9F2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D4334A-0135-45FB-8DB1-1DE35EF86BFF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30C29-9E55-4CDB-A377-0025479B68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BD38E-997C-4904-904B-34F226F3F2A4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E44C1-26E1-47EA-BF0E-26D2C07CC5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07EA71-9E2B-4061-92EA-B53BD61B3D8B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AFE2A-91F6-4D2D-8A9B-F84799592D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EB2A49-7CA1-407E-8862-4E7C53CB559D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DA7B8-60EA-4F9E-BC83-8D34DE81C9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20F252-ED0C-4B2A-A6A0-476C8889FDCA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ED7EF-65B8-44E0-9E3A-342C3E6726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32F58C-46C6-44D4-B321-65704B93476B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643E4-032F-4948-8ECF-AF49E44E74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209A2D-9A7A-0746-BAF1-2FB84BE7012A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4C388-559A-7846-ABD5-5D9B8CA655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926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2181F-4758-6947-B5FB-0906841866F2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28469-4C02-9147-A008-43693961FD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669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3E9EC2-5DB4-1040-99A8-4066C98DF256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D2894-36BA-0B40-99F2-24FC21C395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8249-D983-458A-9B8A-B82ED47F080F}" type="datetime1">
              <a:rPr lang="hu-HU" smtClean="0"/>
              <a:t>16. 09. 27.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0FB7-146E-4860-BF0F-08294BB8F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1CF1C7-AE1A-8949-9861-9E2DF1F364AE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4A224-A3CC-5242-9DDA-F8631C656C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37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3EA82D-22C2-E940-94A6-0702B7FD7488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9E71C-979B-334E-901C-3C658FA779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930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21E60D-8DD1-004A-A5F3-D5D0738ACE41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04818-63C3-3C4B-AD86-5DD35C5ADF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56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739CD8-7993-E44A-AB37-E26208186DA8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04882-9ACB-9046-B0F8-EAFCFAB879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349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5A2C6C-F17E-CA41-A690-F4B2F528874C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EE4E2-990C-0243-8D74-096C924F6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59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CAC478-DDA5-9341-938B-F5CB38AFC51E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AC790-11CB-674F-B96D-9B82451D51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924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835C09-017F-6141-8B26-BC79BE8E0AF3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045F6-E23C-A043-A41A-8233950B59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308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B9636C-7CC6-A04A-BDB4-C55F8029E019}" type="datetimeFigureOut">
              <a:rPr lang="en-US"/>
              <a:pPr/>
              <a:t>16. 09. 27.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AEAF8-2C4D-8647-9913-17F297D2E2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37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charset="0"/>
                <a:ea typeface="ＭＳ Ｐゴシック" charset="0"/>
              </a:defRPr>
            </a:lvl1pPr>
          </a:lstStyle>
          <a:p>
            <a:r>
              <a:rPr lang="hu-HU"/>
              <a:t>©Fülöp AK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24D4D-74F9-B848-9743-AF1581817934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3871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0E4E8-C1CE-F94D-B58A-E9B63B9D7A2F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BE606-1627-4A48-BB23-A15B7019883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992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59EBF-BA79-4092-A445-6FD7A69B621E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B6123-71A8-47FA-8A3E-22E4087E1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0603-C92D-9541-8352-B4A6C4AF2ABC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98A94-D1AF-F345-BB2B-14DDEF4DF4F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82850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23D8-94C0-CB46-9B7E-1589BB2A8BC1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406F3-270D-594F-87B2-DE4A4EE21AC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0173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D8AD6-8220-B546-AC0F-588429478E25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124C-5446-1044-8856-467016B499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83856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3566F-0BC3-3545-88D7-AB24028F54FC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13461-4B53-1449-8589-BEACECED6C5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49122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F5BE0-6BEC-1D4D-B5E9-E3ACF526F1E1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AEFCE-B138-B64D-9880-6C5B7E99091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33009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2FC30-0EFA-BA4C-84A5-F2799F4F24BF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86EFA-7A08-4C44-8260-78BCB13ABD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31226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B1FFF-3543-624C-9FC0-591F77069578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2D094-CCAF-9C40-87E1-C95DE8C4DC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4922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B26E1-9922-3545-8C7E-CF9BFCD985CC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DFC0B-ACA1-954D-91B5-F07A2FBA348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23948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8CF6D-3295-A346-91CA-AD0978C7CA1C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26FEF-02BF-134F-8DFF-1B0058957FE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78732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B8A99-5B12-804F-8AD7-7D9CC30798AD}" type="datetimeFigureOut">
              <a:rPr lang="hu-HU"/>
              <a:pPr>
                <a:defRPr/>
              </a:pPr>
              <a:t>16. 09. 27.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26319-0F92-F941-9319-128951E1A1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501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79699-4BAD-4398-885F-E5D35B5E9664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E0CC1-62E6-4831-AA88-82C035156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3E948-FEBA-B64D-8008-282120F0BA0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2939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9A351-A497-7741-A215-E7767164233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06353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95F40-938B-9045-A952-ADF71BC0DD15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61120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DB8E9-B033-F845-A8F7-2566E91BF4D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32804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04D04-96A5-0145-AEBC-1EF74059142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21316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5A98D-37DD-B540-BA4E-958D0A4F749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87286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E7898-BA40-CF41-8EC0-1B1F8D8C22D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6089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66B49-72DD-D141-8678-A389FA55005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40753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0F84A-7995-7C45-98D8-E34D9260C33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7644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A404F-9747-4648-97EF-BE3AE5240AD1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976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C26C24B-03C7-46DE-B8C5-C83375DE75D3}" type="datetime1">
              <a:rPr lang="hu-HU" smtClean="0"/>
              <a:t>16. 09. 27.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22AAD3A-3FA1-4316-85B6-83DC7ACC1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F1F5438-B784-46DE-84D6-CF4AE531E197}" type="datetime1">
              <a:rPr lang="hu-HU" smtClean="0"/>
              <a:t>16. 09. 27.</a:t>
            </a:fld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18E38DF-69E6-432C-B307-851F701E8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D21ED7C-BE59-48AE-82AC-D513642364CA}" type="datetime1">
              <a:rPr lang="hu-HU" smtClean="0"/>
              <a:t>16. 09. 27.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3BB6967-E54E-444D-A6A2-553686235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74440CD-41F6-4AB4-ACFF-9AB93904FB0C}" type="datetime1">
              <a:rPr lang="hu-HU" smtClean="0"/>
              <a:t>16. 09. 27.</a:t>
            </a:fld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32BDD6A-F055-49C1-8964-4EB8A3036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3CCCFE1-3FB4-4179-837C-4F107FC9EF08}" type="datetime1">
              <a:rPr lang="hu-HU" smtClean="0"/>
              <a:t>16. 09. 27.</a:t>
            </a:fld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6F383D9-649E-491A-BA1A-13008D6F7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fld id="{518613D4-5A29-4B17-99C3-78E88C49E66A}" type="datetime1">
              <a:rPr lang="hu-HU" smtClean="0">
                <a:solidFill>
                  <a:srgbClr val="000000"/>
                </a:solidFill>
                <a:latin typeface="Arial" pitchFamily="34" charset="0"/>
              </a:rPr>
              <a:t>16. 09. 27.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682D6C9C-FCDD-41C1-817E-0176424EB789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1" hangingPunct="1"/>
              <a:t>‹#›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010D536-8487-9240-9AF4-15406D33D8BD}" type="datetimeFigureOut">
              <a:rPr lang="en-US" smtClean="0">
                <a:ea typeface="ＭＳ Ｐゴシック" charset="0"/>
              </a:rPr>
              <a:pPr/>
              <a:t>16. 09. 27.</a:t>
            </a:fld>
            <a:endParaRPr lang="en-US" smtClean="0">
              <a:ea typeface="ＭＳ Ｐゴシック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F48D35FE-521C-F540-9087-8E4108A3FFCC}" type="slidenum">
              <a:rPr lang="en-US" smtClean="0">
                <a:ea typeface="ＭＳ Ｐゴシック" charset="0"/>
              </a:rPr>
              <a:pPr/>
              <a:t>‹#›</a:t>
            </a:fld>
            <a:endParaRPr lang="en-US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4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orbel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156F87DC-4AC4-4448-BEF4-8E0BA66098DF}" type="datetimeFigureOut">
              <a:rPr lang="hu-HU">
                <a:ea typeface="ＭＳ Ｐゴシック" charset="0"/>
              </a:rPr>
              <a:pPr eaLnBrk="1" hangingPunct="1">
                <a:defRPr/>
              </a:pPr>
              <a:t>16. 09. 27.</a:t>
            </a:fld>
            <a:endParaRPr lang="hu-HU">
              <a:ea typeface="ＭＳ Ｐゴシック" charset="0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hu-HU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orbel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D6474B0C-CC29-2846-A7E5-D0A9DD3C7434}" type="slidenum">
              <a:rPr lang="hu-HU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hu-HU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0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Mintaszöveg szerkesztése 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01D37A-92C4-9041-BB72-6ABCFE518EF5}" type="slidenum">
              <a:rPr lang="en-US">
                <a:solidFill>
                  <a:srgbClr val="000000"/>
                </a:solidFill>
                <a:latin typeface="Times New Roman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3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2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13.png"/><Relationship Id="rId8" Type="http://schemas.openxmlformats.org/officeDocument/2006/relationships/oleObject" Target="../embeddings/oleObject9.bin"/><Relationship Id="rId9" Type="http://schemas.openxmlformats.org/officeDocument/2006/relationships/image" Target="../media/image14.png"/><Relationship Id="rId10" Type="http://schemas.openxmlformats.org/officeDocument/2006/relationships/oleObject" Target="../embeddings/oleObject10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5.png"/><Relationship Id="rId6" Type="http://schemas.openxmlformats.org/officeDocument/2006/relationships/oleObject" Target="../embeddings/oleObject12.bin"/><Relationship Id="rId7" Type="http://schemas.openxmlformats.org/officeDocument/2006/relationships/oleObject" Target="../embeddings/oleObject13.bin"/><Relationship Id="rId8" Type="http://schemas.openxmlformats.org/officeDocument/2006/relationships/image" Target="../media/image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80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8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23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26.png"/><Relationship Id="rId6" Type="http://schemas.openxmlformats.org/officeDocument/2006/relationships/oleObject" Target="../embeddings/oleObject20.bin"/><Relationship Id="rId7" Type="http://schemas.openxmlformats.org/officeDocument/2006/relationships/image" Target="../media/image27.png"/><Relationship Id="rId8" Type="http://schemas.openxmlformats.org/officeDocument/2006/relationships/oleObject" Target="../embeddings/oleObject21.bin"/><Relationship Id="rId9" Type="http://schemas.openxmlformats.org/officeDocument/2006/relationships/oleObject" Target="../embeddings/oleObject22.bin"/><Relationship Id="rId10" Type="http://schemas.openxmlformats.org/officeDocument/2006/relationships/oleObject" Target="../embeddings/oleObject23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30.png"/><Relationship Id="rId6" Type="http://schemas.openxmlformats.org/officeDocument/2006/relationships/image" Target="../media/image32.jpeg"/><Relationship Id="rId7" Type="http://schemas.openxmlformats.org/officeDocument/2006/relationships/oleObject" Target="../embeddings/oleObject25.bin"/><Relationship Id="rId8" Type="http://schemas.openxmlformats.org/officeDocument/2006/relationships/image" Target="../media/image31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8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33.png"/><Relationship Id="rId6" Type="http://schemas.openxmlformats.org/officeDocument/2006/relationships/oleObject" Target="../embeddings/oleObject28.bin"/><Relationship Id="rId7" Type="http://schemas.openxmlformats.org/officeDocument/2006/relationships/image" Target="../media/image34.png"/><Relationship Id="rId8" Type="http://schemas.openxmlformats.org/officeDocument/2006/relationships/oleObject" Target="../embeddings/oleObject29.bin"/><Relationship Id="rId9" Type="http://schemas.openxmlformats.org/officeDocument/2006/relationships/image" Target="../media/image35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8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23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40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33.bin"/><Relationship Id="rId5" Type="http://schemas.openxmlformats.org/officeDocument/2006/relationships/image" Target="../media/image44.png"/><Relationship Id="rId6" Type="http://schemas.openxmlformats.org/officeDocument/2006/relationships/oleObject" Target="../embeddings/oleObject34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35.bin"/><Relationship Id="rId5" Type="http://schemas.openxmlformats.org/officeDocument/2006/relationships/image" Target="../media/image45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36.bin"/><Relationship Id="rId5" Type="http://schemas.openxmlformats.org/officeDocument/2006/relationships/image" Target="../media/image14.png"/><Relationship Id="rId6" Type="http://schemas.openxmlformats.org/officeDocument/2006/relationships/oleObject" Target="../embeddings/oleObject37.bin"/><Relationship Id="rId7" Type="http://schemas.openxmlformats.org/officeDocument/2006/relationships/image" Target="../media/image19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38.bin"/><Relationship Id="rId5" Type="http://schemas.openxmlformats.org/officeDocument/2006/relationships/image" Target="../media/image14.png"/><Relationship Id="rId6" Type="http://schemas.openxmlformats.org/officeDocument/2006/relationships/oleObject" Target="../embeddings/oleObject39.bin"/><Relationship Id="rId7" Type="http://schemas.openxmlformats.org/officeDocument/2006/relationships/image" Target="../media/image19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3.bin"/><Relationship Id="rId12" Type="http://schemas.openxmlformats.org/officeDocument/2006/relationships/image" Target="../media/image53.png"/><Relationship Id="rId13" Type="http://schemas.openxmlformats.org/officeDocument/2006/relationships/oleObject" Target="../embeddings/oleObject44.bin"/><Relationship Id="rId14" Type="http://schemas.openxmlformats.org/officeDocument/2006/relationships/image" Target="../media/image54.pn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72.xml"/><Relationship Id="rId3" Type="http://schemas.openxmlformats.org/officeDocument/2006/relationships/notesSlide" Target="../notesSlides/notesSlide44.xml"/><Relationship Id="rId4" Type="http://schemas.openxmlformats.org/officeDocument/2006/relationships/audio" Target="../media/audio1.wav"/><Relationship Id="rId5" Type="http://schemas.openxmlformats.org/officeDocument/2006/relationships/oleObject" Target="../embeddings/oleObject40.bin"/><Relationship Id="rId6" Type="http://schemas.openxmlformats.org/officeDocument/2006/relationships/image" Target="../media/image50.png"/><Relationship Id="rId7" Type="http://schemas.openxmlformats.org/officeDocument/2006/relationships/oleObject" Target="../embeddings/oleObject41.bin"/><Relationship Id="rId8" Type="http://schemas.openxmlformats.org/officeDocument/2006/relationships/image" Target="../media/image51.png"/><Relationship Id="rId9" Type="http://schemas.openxmlformats.org/officeDocument/2006/relationships/oleObject" Target="../embeddings/oleObject42.bin"/><Relationship Id="rId10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45.bin"/><Relationship Id="rId5" Type="http://schemas.openxmlformats.org/officeDocument/2006/relationships/image" Target="../media/image54.png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7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oleObject" Target="../embeddings/oleObject46.bin"/><Relationship Id="rId5" Type="http://schemas.openxmlformats.org/officeDocument/2006/relationships/image" Target="../media/image50.png"/><Relationship Id="rId6" Type="http://schemas.openxmlformats.org/officeDocument/2006/relationships/image" Target="../media/image55.jpe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oleObject47.bin"/><Relationship Id="rId5" Type="http://schemas.openxmlformats.org/officeDocument/2006/relationships/image" Target="../media/image56.png"/><Relationship Id="rId6" Type="http://schemas.openxmlformats.org/officeDocument/2006/relationships/oleObject" Target="../embeddings/oleObject48.bin"/><Relationship Id="rId7" Type="http://schemas.openxmlformats.org/officeDocument/2006/relationships/image" Target="../media/image57.png"/><Relationship Id="rId8" Type="http://schemas.openxmlformats.org/officeDocument/2006/relationships/oleObject" Target="../embeddings/oleObject49.bin"/><Relationship Id="rId9" Type="http://schemas.openxmlformats.org/officeDocument/2006/relationships/image" Target="../media/image52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7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../embeddings/oleObject50.bin"/><Relationship Id="rId5" Type="http://schemas.openxmlformats.org/officeDocument/2006/relationships/image" Target="../media/image58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7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4" Type="http://schemas.openxmlformats.org/officeDocument/2006/relationships/image" Target="../media/image59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oleObject" Target="../embeddings/oleObject52.bin"/><Relationship Id="rId5" Type="http://schemas.openxmlformats.org/officeDocument/2006/relationships/image" Target="../media/image60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oleObject" Target="../embeddings/oleObject53.bin"/><Relationship Id="rId5" Type="http://schemas.openxmlformats.org/officeDocument/2006/relationships/image" Target="../media/image56.png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7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5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54.bin"/><Relationship Id="rId5" Type="http://schemas.openxmlformats.org/officeDocument/2006/relationships/image" Target="../media/image62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oleObject" Target="../embeddings/oleObject55.bin"/><Relationship Id="rId5" Type="http://schemas.openxmlformats.org/officeDocument/2006/relationships/image" Target="../media/image63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gcina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4763"/>
            <a:ext cx="913447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31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 KOMPLEMENT </a:t>
            </a:r>
            <a:r>
              <a:rPr lang="hu-HU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RENDSZER 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é</a:t>
            </a:r>
            <a:r>
              <a:rPr lang="hu-HU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</a:t>
            </a:r>
            <a:r>
              <a:rPr lang="hu-HU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KUT FÁZIS REAKCIÓ</a:t>
            </a:r>
            <a:endParaRPr lang="hu-HU" sz="4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504" y="5661248"/>
            <a:ext cx="617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Dr. Falus 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András</a:t>
            </a:r>
            <a:endParaRPr lang="hu-HU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470966-C1AA-4BA0-8E84-1A10BB6C89BB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733800" y="304800"/>
            <a:ext cx="4800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733800" y="3810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Klasszikus</a:t>
            </a:r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629400" y="381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Alternatív</a:t>
            </a:r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0200" y="381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Lektin</a:t>
            </a:r>
            <a:endParaRPr lang="en-US"/>
          </a:p>
        </p:txBody>
      </p:sp>
      <p:sp>
        <p:nvSpPr>
          <p:cNvPr id="3079" name="Freeform 6"/>
          <p:cNvSpPr>
            <a:spLocks/>
          </p:cNvSpPr>
          <p:nvPr/>
        </p:nvSpPr>
        <p:spPr bwMode="auto">
          <a:xfrm>
            <a:off x="3792538" y="3124200"/>
            <a:ext cx="1847850" cy="1231900"/>
          </a:xfrm>
          <a:custGeom>
            <a:avLst/>
            <a:gdLst>
              <a:gd name="T0" fmla="*/ 2147483647 w 1164"/>
              <a:gd name="T1" fmla="*/ 2147483647 h 776"/>
              <a:gd name="T2" fmla="*/ 2147483647 w 1164"/>
              <a:gd name="T3" fmla="*/ 2147483647 h 776"/>
              <a:gd name="T4" fmla="*/ 2147483647 w 1164"/>
              <a:gd name="T5" fmla="*/ 2147483647 h 776"/>
              <a:gd name="T6" fmla="*/ 2147483647 w 1164"/>
              <a:gd name="T7" fmla="*/ 2147483647 h 776"/>
              <a:gd name="T8" fmla="*/ 2147483647 w 1164"/>
              <a:gd name="T9" fmla="*/ 0 h 776"/>
              <a:gd name="T10" fmla="*/ 2147483647 w 1164"/>
              <a:gd name="T11" fmla="*/ 2147483647 h 776"/>
              <a:gd name="T12" fmla="*/ 2147483647 w 1164"/>
              <a:gd name="T13" fmla="*/ 2147483647 h 776"/>
              <a:gd name="T14" fmla="*/ 2147483647 w 1164"/>
              <a:gd name="T15" fmla="*/ 2147483647 h 776"/>
              <a:gd name="T16" fmla="*/ 2147483647 w 1164"/>
              <a:gd name="T17" fmla="*/ 2147483647 h 776"/>
              <a:gd name="T18" fmla="*/ 2147483647 w 1164"/>
              <a:gd name="T19" fmla="*/ 2147483647 h 776"/>
              <a:gd name="T20" fmla="*/ 2147483647 w 1164"/>
              <a:gd name="T21" fmla="*/ 2147483647 h 776"/>
              <a:gd name="T22" fmla="*/ 2147483647 w 1164"/>
              <a:gd name="T23" fmla="*/ 2147483647 h 776"/>
              <a:gd name="T24" fmla="*/ 2147483647 w 1164"/>
              <a:gd name="T25" fmla="*/ 2147483647 h 776"/>
              <a:gd name="T26" fmla="*/ 2147483647 w 1164"/>
              <a:gd name="T27" fmla="*/ 2147483647 h 776"/>
              <a:gd name="T28" fmla="*/ 2147483647 w 1164"/>
              <a:gd name="T29" fmla="*/ 2147483647 h 77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64"/>
              <a:gd name="T46" fmla="*/ 0 h 776"/>
              <a:gd name="T47" fmla="*/ 1164 w 1164"/>
              <a:gd name="T48" fmla="*/ 776 h 77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64" h="776">
                <a:moveTo>
                  <a:pt x="1131" y="96"/>
                </a:moveTo>
                <a:cubicBezTo>
                  <a:pt x="1083" y="84"/>
                  <a:pt x="1034" y="77"/>
                  <a:pt x="987" y="64"/>
                </a:cubicBezTo>
                <a:cubicBezTo>
                  <a:pt x="958" y="56"/>
                  <a:pt x="914" y="33"/>
                  <a:pt x="883" y="32"/>
                </a:cubicBezTo>
                <a:cubicBezTo>
                  <a:pt x="752" y="27"/>
                  <a:pt x="622" y="27"/>
                  <a:pt x="491" y="24"/>
                </a:cubicBezTo>
                <a:cubicBezTo>
                  <a:pt x="442" y="18"/>
                  <a:pt x="396" y="8"/>
                  <a:pt x="347" y="0"/>
                </a:cubicBezTo>
                <a:cubicBezTo>
                  <a:pt x="291" y="3"/>
                  <a:pt x="235" y="3"/>
                  <a:pt x="179" y="8"/>
                </a:cubicBezTo>
                <a:cubicBezTo>
                  <a:pt x="120" y="13"/>
                  <a:pt x="83" y="120"/>
                  <a:pt x="59" y="168"/>
                </a:cubicBezTo>
                <a:cubicBezTo>
                  <a:pt x="54" y="277"/>
                  <a:pt x="0" y="563"/>
                  <a:pt x="115" y="640"/>
                </a:cubicBezTo>
                <a:cubicBezTo>
                  <a:pt x="151" y="694"/>
                  <a:pt x="203" y="744"/>
                  <a:pt x="267" y="760"/>
                </a:cubicBezTo>
                <a:cubicBezTo>
                  <a:pt x="372" y="756"/>
                  <a:pt x="483" y="776"/>
                  <a:pt x="563" y="696"/>
                </a:cubicBezTo>
                <a:cubicBezTo>
                  <a:pt x="623" y="636"/>
                  <a:pt x="655" y="527"/>
                  <a:pt x="675" y="448"/>
                </a:cubicBezTo>
                <a:cubicBezTo>
                  <a:pt x="690" y="388"/>
                  <a:pt x="671" y="288"/>
                  <a:pt x="731" y="248"/>
                </a:cubicBezTo>
                <a:cubicBezTo>
                  <a:pt x="769" y="223"/>
                  <a:pt x="874" y="226"/>
                  <a:pt x="899" y="224"/>
                </a:cubicBezTo>
                <a:cubicBezTo>
                  <a:pt x="1011" y="187"/>
                  <a:pt x="898" y="202"/>
                  <a:pt x="1139" y="192"/>
                </a:cubicBezTo>
                <a:cubicBezTo>
                  <a:pt x="1158" y="135"/>
                  <a:pt x="1164" y="145"/>
                  <a:pt x="1131" y="9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80" name="Freeform 7"/>
          <p:cNvSpPr>
            <a:spLocks/>
          </p:cNvSpPr>
          <p:nvPr/>
        </p:nvSpPr>
        <p:spPr bwMode="auto">
          <a:xfrm>
            <a:off x="5765800" y="2857500"/>
            <a:ext cx="2260600" cy="1155700"/>
          </a:xfrm>
          <a:custGeom>
            <a:avLst/>
            <a:gdLst>
              <a:gd name="T0" fmla="*/ 2147483647 w 1424"/>
              <a:gd name="T1" fmla="*/ 2147483647 h 728"/>
              <a:gd name="T2" fmla="*/ 2147483647 w 1424"/>
              <a:gd name="T3" fmla="*/ 2147483647 h 728"/>
              <a:gd name="T4" fmla="*/ 0 w 1424"/>
              <a:gd name="T5" fmla="*/ 2147483647 h 728"/>
              <a:gd name="T6" fmla="*/ 2147483647 w 1424"/>
              <a:gd name="T7" fmla="*/ 2147483647 h 728"/>
              <a:gd name="T8" fmla="*/ 2147483647 w 1424"/>
              <a:gd name="T9" fmla="*/ 2147483647 h 728"/>
              <a:gd name="T10" fmla="*/ 2147483647 w 1424"/>
              <a:gd name="T11" fmla="*/ 2147483647 h 728"/>
              <a:gd name="T12" fmla="*/ 2147483647 w 1424"/>
              <a:gd name="T13" fmla="*/ 2147483647 h 728"/>
              <a:gd name="T14" fmla="*/ 2147483647 w 1424"/>
              <a:gd name="T15" fmla="*/ 2147483647 h 728"/>
              <a:gd name="T16" fmla="*/ 2147483647 w 1424"/>
              <a:gd name="T17" fmla="*/ 2147483647 h 728"/>
              <a:gd name="T18" fmla="*/ 2147483647 w 1424"/>
              <a:gd name="T19" fmla="*/ 2147483647 h 728"/>
              <a:gd name="T20" fmla="*/ 2147483647 w 1424"/>
              <a:gd name="T21" fmla="*/ 2147483647 h 728"/>
              <a:gd name="T22" fmla="*/ 2147483647 w 1424"/>
              <a:gd name="T23" fmla="*/ 2147483647 h 728"/>
              <a:gd name="T24" fmla="*/ 2147483647 w 1424"/>
              <a:gd name="T25" fmla="*/ 2147483647 h 728"/>
              <a:gd name="T26" fmla="*/ 2147483647 w 1424"/>
              <a:gd name="T27" fmla="*/ 2147483647 h 728"/>
              <a:gd name="T28" fmla="*/ 2147483647 w 1424"/>
              <a:gd name="T29" fmla="*/ 2147483647 h 728"/>
              <a:gd name="T30" fmla="*/ 2147483647 w 1424"/>
              <a:gd name="T31" fmla="*/ 0 h 728"/>
              <a:gd name="T32" fmla="*/ 2147483647 w 1424"/>
              <a:gd name="T33" fmla="*/ 2147483647 h 728"/>
              <a:gd name="T34" fmla="*/ 2147483647 w 1424"/>
              <a:gd name="T35" fmla="*/ 2147483647 h 728"/>
              <a:gd name="T36" fmla="*/ 2147483647 w 1424"/>
              <a:gd name="T37" fmla="*/ 2147483647 h 728"/>
              <a:gd name="T38" fmla="*/ 2147483647 w 1424"/>
              <a:gd name="T39" fmla="*/ 2147483647 h 728"/>
              <a:gd name="T40" fmla="*/ 2147483647 w 1424"/>
              <a:gd name="T41" fmla="*/ 2147483647 h 728"/>
              <a:gd name="T42" fmla="*/ 2147483647 w 1424"/>
              <a:gd name="T43" fmla="*/ 2147483647 h 7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24"/>
              <a:gd name="T67" fmla="*/ 0 h 728"/>
              <a:gd name="T68" fmla="*/ 1424 w 1424"/>
              <a:gd name="T69" fmla="*/ 728 h 72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24" h="728">
                <a:moveTo>
                  <a:pt x="48" y="240"/>
                </a:moveTo>
                <a:cubicBezTo>
                  <a:pt x="37" y="256"/>
                  <a:pt x="27" y="272"/>
                  <a:pt x="16" y="288"/>
                </a:cubicBezTo>
                <a:cubicBezTo>
                  <a:pt x="11" y="296"/>
                  <a:pt x="0" y="312"/>
                  <a:pt x="0" y="312"/>
                </a:cubicBezTo>
                <a:cubicBezTo>
                  <a:pt x="3" y="325"/>
                  <a:pt x="1" y="340"/>
                  <a:pt x="8" y="352"/>
                </a:cubicBezTo>
                <a:cubicBezTo>
                  <a:pt x="18" y="370"/>
                  <a:pt x="72" y="379"/>
                  <a:pt x="80" y="384"/>
                </a:cubicBezTo>
                <a:cubicBezTo>
                  <a:pt x="170" y="444"/>
                  <a:pt x="249" y="412"/>
                  <a:pt x="376" y="416"/>
                </a:cubicBezTo>
                <a:cubicBezTo>
                  <a:pt x="499" y="447"/>
                  <a:pt x="529" y="529"/>
                  <a:pt x="608" y="608"/>
                </a:cubicBezTo>
                <a:cubicBezTo>
                  <a:pt x="673" y="673"/>
                  <a:pt x="775" y="713"/>
                  <a:pt x="864" y="728"/>
                </a:cubicBezTo>
                <a:cubicBezTo>
                  <a:pt x="936" y="724"/>
                  <a:pt x="1018" y="725"/>
                  <a:pt x="1088" y="696"/>
                </a:cubicBezTo>
                <a:cubicBezTo>
                  <a:pt x="1134" y="677"/>
                  <a:pt x="1177" y="648"/>
                  <a:pt x="1224" y="632"/>
                </a:cubicBezTo>
                <a:cubicBezTo>
                  <a:pt x="1286" y="570"/>
                  <a:pt x="1339" y="496"/>
                  <a:pt x="1376" y="416"/>
                </a:cubicBezTo>
                <a:cubicBezTo>
                  <a:pt x="1388" y="390"/>
                  <a:pt x="1397" y="363"/>
                  <a:pt x="1408" y="336"/>
                </a:cubicBezTo>
                <a:cubicBezTo>
                  <a:pt x="1414" y="320"/>
                  <a:pt x="1424" y="288"/>
                  <a:pt x="1424" y="288"/>
                </a:cubicBezTo>
                <a:cubicBezTo>
                  <a:pt x="1421" y="245"/>
                  <a:pt x="1423" y="202"/>
                  <a:pt x="1416" y="160"/>
                </a:cubicBezTo>
                <a:cubicBezTo>
                  <a:pt x="1410" y="125"/>
                  <a:pt x="1361" y="101"/>
                  <a:pt x="1336" y="80"/>
                </a:cubicBezTo>
                <a:cubicBezTo>
                  <a:pt x="1257" y="14"/>
                  <a:pt x="1163" y="12"/>
                  <a:pt x="1064" y="0"/>
                </a:cubicBezTo>
                <a:cubicBezTo>
                  <a:pt x="941" y="3"/>
                  <a:pt x="819" y="3"/>
                  <a:pt x="696" y="8"/>
                </a:cubicBezTo>
                <a:cubicBezTo>
                  <a:pt x="626" y="11"/>
                  <a:pt x="581" y="60"/>
                  <a:pt x="520" y="80"/>
                </a:cubicBezTo>
                <a:cubicBezTo>
                  <a:pt x="428" y="218"/>
                  <a:pt x="316" y="179"/>
                  <a:pt x="152" y="184"/>
                </a:cubicBezTo>
                <a:cubicBezTo>
                  <a:pt x="139" y="192"/>
                  <a:pt x="126" y="201"/>
                  <a:pt x="112" y="208"/>
                </a:cubicBezTo>
                <a:cubicBezTo>
                  <a:pt x="104" y="212"/>
                  <a:pt x="95" y="211"/>
                  <a:pt x="88" y="216"/>
                </a:cubicBezTo>
                <a:cubicBezTo>
                  <a:pt x="50" y="247"/>
                  <a:pt x="96" y="240"/>
                  <a:pt x="48" y="24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3733800" y="44958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6781800" y="4572000"/>
            <a:ext cx="1066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457200" y="838200"/>
            <a:ext cx="2362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 komplement aktiváció útjai:</a:t>
            </a:r>
          </a:p>
        </p:txBody>
      </p:sp>
      <p:sp>
        <p:nvSpPr>
          <p:cNvPr id="3084" name="Freeform 11"/>
          <p:cNvSpPr>
            <a:spLocks/>
          </p:cNvSpPr>
          <p:nvPr/>
        </p:nvSpPr>
        <p:spPr bwMode="auto">
          <a:xfrm>
            <a:off x="5600700" y="3475038"/>
            <a:ext cx="247650" cy="177800"/>
          </a:xfrm>
          <a:custGeom>
            <a:avLst/>
            <a:gdLst>
              <a:gd name="T0" fmla="*/ 0 w 156"/>
              <a:gd name="T1" fmla="*/ 2147483647 h 112"/>
              <a:gd name="T2" fmla="*/ 2147483647 w 156"/>
              <a:gd name="T3" fmla="*/ 2147483647 h 112"/>
              <a:gd name="T4" fmla="*/ 2147483647 w 156"/>
              <a:gd name="T5" fmla="*/ 2147483647 h 112"/>
              <a:gd name="T6" fmla="*/ 2147483647 w 156"/>
              <a:gd name="T7" fmla="*/ 2147483647 h 112"/>
              <a:gd name="T8" fmla="*/ 2147483647 w 156"/>
              <a:gd name="T9" fmla="*/ 2147483647 h 112"/>
              <a:gd name="T10" fmla="*/ 2147483647 w 156"/>
              <a:gd name="T11" fmla="*/ 2147483647 h 112"/>
              <a:gd name="T12" fmla="*/ 2147483647 w 156"/>
              <a:gd name="T13" fmla="*/ 2147483647 h 112"/>
              <a:gd name="T14" fmla="*/ 2147483647 w 156"/>
              <a:gd name="T15" fmla="*/ 2147483647 h 112"/>
              <a:gd name="T16" fmla="*/ 2147483647 w 156"/>
              <a:gd name="T17" fmla="*/ 2147483647 h 112"/>
              <a:gd name="T18" fmla="*/ 0 w 156"/>
              <a:gd name="T19" fmla="*/ 2147483647 h 1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6"/>
              <a:gd name="T31" fmla="*/ 0 h 112"/>
              <a:gd name="T32" fmla="*/ 156 w 156"/>
              <a:gd name="T33" fmla="*/ 112 h 11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6" h="112">
                <a:moveTo>
                  <a:pt x="0" y="97"/>
                </a:moveTo>
                <a:cubicBezTo>
                  <a:pt x="8" y="36"/>
                  <a:pt x="5" y="21"/>
                  <a:pt x="66" y="1"/>
                </a:cubicBezTo>
                <a:cubicBezTo>
                  <a:pt x="84" y="3"/>
                  <a:pt x="103" y="0"/>
                  <a:pt x="120" y="7"/>
                </a:cubicBezTo>
                <a:cubicBezTo>
                  <a:pt x="126" y="9"/>
                  <a:pt x="122" y="20"/>
                  <a:pt x="126" y="25"/>
                </a:cubicBezTo>
                <a:cubicBezTo>
                  <a:pt x="135" y="38"/>
                  <a:pt x="147" y="48"/>
                  <a:pt x="156" y="61"/>
                </a:cubicBezTo>
                <a:cubicBezTo>
                  <a:pt x="154" y="71"/>
                  <a:pt x="156" y="83"/>
                  <a:pt x="150" y="91"/>
                </a:cubicBezTo>
                <a:cubicBezTo>
                  <a:pt x="136" y="112"/>
                  <a:pt x="92" y="78"/>
                  <a:pt x="78" y="73"/>
                </a:cubicBezTo>
                <a:cubicBezTo>
                  <a:pt x="61" y="79"/>
                  <a:pt x="34" y="88"/>
                  <a:pt x="24" y="91"/>
                </a:cubicBezTo>
                <a:cubicBezTo>
                  <a:pt x="17" y="93"/>
                  <a:pt x="13" y="101"/>
                  <a:pt x="6" y="103"/>
                </a:cubicBezTo>
                <a:cubicBezTo>
                  <a:pt x="3" y="104"/>
                  <a:pt x="2" y="99"/>
                  <a:pt x="0" y="9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3074" name="Object 12"/>
          <p:cNvGraphicFramePr>
            <a:graphicFrameLocks noChangeAspect="1"/>
          </p:cNvGraphicFramePr>
          <p:nvPr/>
        </p:nvGraphicFramePr>
        <p:xfrm>
          <a:off x="3733800" y="838200"/>
          <a:ext cx="4752975" cy="55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Image" r:id="rId4" imgW="6340981" imgH="7446523" progId="Photoshop.Image.5">
                  <p:embed/>
                </p:oleObj>
              </mc:Choice>
              <mc:Fallback>
                <p:oleObj name="Image" r:id="rId4" imgW="6340981" imgH="7446523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838200"/>
                        <a:ext cx="4752975" cy="558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733800" y="3200400"/>
            <a:ext cx="1981200" cy="711200"/>
            <a:chOff x="2352" y="2016"/>
            <a:chExt cx="1248" cy="448"/>
          </a:xfrm>
        </p:grpSpPr>
        <p:sp>
          <p:nvSpPr>
            <p:cNvPr id="3088" name="Text Box 14"/>
            <p:cNvSpPr txBox="1">
              <a:spLocks noChangeArrowheads="1"/>
            </p:cNvSpPr>
            <p:nvPr/>
          </p:nvSpPr>
          <p:spPr bwMode="auto">
            <a:xfrm>
              <a:off x="2352" y="2016"/>
              <a:ext cx="960" cy="4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>
                  <a:solidFill>
                    <a:schemeClr val="tx1"/>
                  </a:solidFill>
                </a:rPr>
                <a:t>C3  konvertáz</a:t>
              </a:r>
              <a:endParaRPr lang="en-US" sz="1600" b="1"/>
            </a:p>
          </p:txBody>
        </p:sp>
        <p:sp>
          <p:nvSpPr>
            <p:cNvPr id="3089" name="Line 15"/>
            <p:cNvSpPr>
              <a:spLocks noChangeShapeType="1"/>
            </p:cNvSpPr>
            <p:nvPr/>
          </p:nvSpPr>
          <p:spPr bwMode="auto">
            <a:xfrm flipV="1">
              <a:off x="3312" y="2160"/>
              <a:ext cx="2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16" name="Egyenes összekötő nyíllal 15"/>
          <p:cNvCxnSpPr/>
          <p:nvPr/>
        </p:nvCxnSpPr>
        <p:spPr bwMode="auto">
          <a:xfrm>
            <a:off x="6643688" y="4000500"/>
            <a:ext cx="1285875" cy="10001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87" name="Szövegdoboz 16"/>
          <p:cNvSpPr txBox="1">
            <a:spLocks noChangeArrowheads="1"/>
          </p:cNvSpPr>
          <p:nvPr/>
        </p:nvSpPr>
        <p:spPr bwMode="auto">
          <a:xfrm>
            <a:off x="7215188" y="5072063"/>
            <a:ext cx="1296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>
                <a:solidFill>
                  <a:srgbClr val="FF0000"/>
                </a:solidFill>
              </a:rPr>
              <a:t>gyulladás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8" name="Dátum hely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E43647-7118-4AF7-9D3E-81EC6CE9832F}" type="datetime1">
              <a:rPr lang="hu-HU" smtClean="0"/>
              <a:t>16. 09. 27.</a:t>
            </a:fld>
            <a:endParaRPr lang="en-US"/>
          </a:p>
        </p:txBody>
      </p:sp>
      <p:sp>
        <p:nvSpPr>
          <p:cNvPr id="19" name="Dia számának hely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sndAc>
      <p:endSnd/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  <p:bldP spid="102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Oval 2"/>
          <p:cNvSpPr>
            <a:spLocks noChangeArrowheads="1"/>
          </p:cNvSpPr>
          <p:nvPr/>
        </p:nvSpPr>
        <p:spPr bwMode="auto">
          <a:xfrm>
            <a:off x="611188" y="2708275"/>
            <a:ext cx="1728787" cy="43338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hu-HU" sz="1800">
                <a:solidFill>
                  <a:srgbClr val="000000"/>
                </a:solidFill>
                <a:latin typeface="Arial" pitchFamily="34" charset="0"/>
              </a:rPr>
              <a:t>ag</a:t>
            </a:r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58477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hu-HU" sz="3200" b="1" dirty="0" smtClean="0">
                <a:solidFill>
                  <a:srgbClr val="000000"/>
                </a:solidFill>
                <a:latin typeface="Times New Roman" pitchFamily="18" charset="0"/>
              </a:rPr>
              <a:t>Komplement aktiváció: a C3 központi szerepe</a:t>
            </a:r>
            <a:endParaRPr lang="hu-HU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00113" y="957263"/>
            <a:ext cx="1587500" cy="2149475"/>
            <a:chOff x="2336" y="609"/>
            <a:chExt cx="1000" cy="1354"/>
          </a:xfrm>
        </p:grpSpPr>
        <p:sp>
          <p:nvSpPr>
            <p:cNvPr id="328709" name="Text Box 5"/>
            <p:cNvSpPr txBox="1">
              <a:spLocks noChangeArrowheads="1"/>
            </p:cNvSpPr>
            <p:nvPr/>
          </p:nvSpPr>
          <p:spPr bwMode="auto">
            <a:xfrm rot="-11426621">
              <a:off x="2336" y="1185"/>
              <a:ext cx="50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7200" b="1">
                  <a:solidFill>
                    <a:srgbClr val="333399"/>
                  </a:solidFill>
                  <a:latin typeface="Arial" pitchFamily="34" charset="0"/>
                </a:rPr>
                <a:t>Y</a:t>
              </a:r>
            </a:p>
          </p:txBody>
        </p:sp>
        <p:sp>
          <p:nvSpPr>
            <p:cNvPr id="328710" name="Text Box 6"/>
            <p:cNvSpPr txBox="1">
              <a:spLocks noChangeArrowheads="1"/>
            </p:cNvSpPr>
            <p:nvPr/>
          </p:nvSpPr>
          <p:spPr bwMode="auto">
            <a:xfrm rot="-10025248">
              <a:off x="2836" y="1214"/>
              <a:ext cx="50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7200" b="1">
                  <a:solidFill>
                    <a:srgbClr val="333399"/>
                  </a:solidFill>
                  <a:latin typeface="Arial" pitchFamily="34" charset="0"/>
                </a:rPr>
                <a:t>Y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548" y="830"/>
              <a:ext cx="520" cy="788"/>
              <a:chOff x="2200" y="1253"/>
              <a:chExt cx="1008" cy="1776"/>
            </a:xfrm>
          </p:grpSpPr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200" y="1253"/>
                <a:ext cx="1008" cy="1776"/>
                <a:chOff x="480" y="576"/>
                <a:chExt cx="1008" cy="1776"/>
              </a:xfrm>
            </p:grpSpPr>
            <p:sp>
              <p:nvSpPr>
                <p:cNvPr id="328713" name="Rectangle 9"/>
                <p:cNvSpPr>
                  <a:spLocks noChangeArrowheads="1"/>
                </p:cNvSpPr>
                <p:nvPr/>
              </p:nvSpPr>
              <p:spPr bwMode="auto">
                <a:xfrm rot="-767510">
                  <a:off x="1110" y="1200"/>
                  <a:ext cx="63" cy="57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CC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grpSp>
              <p:nvGrpSpPr>
                <p:cNvPr id="5" name="Group 10"/>
                <p:cNvGrpSpPr>
                  <a:grpSpLocks/>
                </p:cNvGrpSpPr>
                <p:nvPr/>
              </p:nvGrpSpPr>
              <p:grpSpPr bwMode="auto">
                <a:xfrm>
                  <a:off x="480" y="576"/>
                  <a:ext cx="1008" cy="1776"/>
                  <a:chOff x="480" y="576"/>
                  <a:chExt cx="1008" cy="1776"/>
                </a:xfrm>
              </p:grpSpPr>
              <p:sp>
                <p:nvSpPr>
                  <p:cNvPr id="328715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047" y="1536"/>
                    <a:ext cx="189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FF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/>
                    <a:endParaRPr lang="hu-HU" sz="18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2871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732" y="1584"/>
                    <a:ext cx="189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CC00"/>
                      </a:gs>
                      <a:gs pos="100000">
                        <a:srgbClr val="FFCC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1" hangingPunct="1"/>
                    <a:endParaRPr lang="hu-HU" sz="1800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480" y="576"/>
                    <a:ext cx="1008" cy="1776"/>
                    <a:chOff x="480" y="576"/>
                    <a:chExt cx="1008" cy="1776"/>
                  </a:xfrm>
                </p:grpSpPr>
                <p:sp>
                  <p:nvSpPr>
                    <p:cNvPr id="328718" name="Rectangle 14"/>
                    <p:cNvSpPr>
                      <a:spLocks noChangeArrowheads="1"/>
                    </p:cNvSpPr>
                    <p:nvPr/>
                  </p:nvSpPr>
                  <p:spPr bwMode="auto">
                    <a:xfrm rot="913442">
                      <a:off x="867" y="1309"/>
                      <a:ext cx="63" cy="81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CC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hu-HU" sz="180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28719" name="Rectangle 15"/>
                    <p:cNvSpPr>
                      <a:spLocks noChangeArrowheads="1"/>
                    </p:cNvSpPr>
                    <p:nvPr/>
                  </p:nvSpPr>
                  <p:spPr bwMode="auto">
                    <a:xfrm rot="-1072799">
                      <a:off x="1200" y="1104"/>
                      <a:ext cx="63" cy="91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CC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hu-HU" sz="180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28720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7" y="1248"/>
                      <a:ext cx="63" cy="91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CC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hu-HU" sz="180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28721" name="Rectangle 17"/>
                    <p:cNvSpPr>
                      <a:spLocks noChangeArrowheads="1"/>
                    </p:cNvSpPr>
                    <p:nvPr/>
                  </p:nvSpPr>
                  <p:spPr bwMode="auto">
                    <a:xfrm rot="1641548">
                      <a:off x="816" y="1152"/>
                      <a:ext cx="63" cy="81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CC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hu-HU" sz="180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28722" name="Rectangle 18"/>
                    <p:cNvSpPr>
                      <a:spLocks noChangeArrowheads="1"/>
                    </p:cNvSpPr>
                    <p:nvPr/>
                  </p:nvSpPr>
                  <p:spPr bwMode="auto">
                    <a:xfrm rot="980751">
                      <a:off x="921" y="1200"/>
                      <a:ext cx="63" cy="57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CC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hu-HU" sz="180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28723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1776"/>
                      <a:ext cx="189" cy="288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CC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hu-HU" sz="180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28724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4" y="2064"/>
                      <a:ext cx="189" cy="288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CC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hu-HU" sz="180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28725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9" y="1968"/>
                      <a:ext cx="189" cy="288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CC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hu-HU" sz="180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28726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9" y="1968"/>
                      <a:ext cx="189" cy="288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CC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eaLnBrk="1" hangingPunct="1"/>
                      <a:endParaRPr lang="hu-HU" sz="1800">
                        <a:solidFill>
                          <a:srgbClr val="000000"/>
                        </a:solidFill>
                        <a:latin typeface="Arial" pitchFamily="34" charset="0"/>
                      </a:endParaRPr>
                    </a:p>
                  </p:txBody>
                </p:sp>
                <p:grpSp>
                  <p:nvGrpSpPr>
                    <p:cNvPr id="7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60" y="576"/>
                      <a:ext cx="192" cy="816"/>
                      <a:chOff x="960" y="432"/>
                      <a:chExt cx="144" cy="624"/>
                    </a:xfrm>
                  </p:grpSpPr>
                  <p:sp>
                    <p:nvSpPr>
                      <p:cNvPr id="328728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60" y="480"/>
                        <a:ext cx="48" cy="57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CC00"/>
                          </a:gs>
                          <a:gs pos="100000">
                            <a:srgbClr val="FFCC0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hu-HU" sz="1800">
                          <a:solidFill>
                            <a:srgbClr val="000000"/>
                          </a:solidFill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328729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8" y="480"/>
                        <a:ext cx="48" cy="57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CC00"/>
                          </a:gs>
                          <a:gs pos="100000">
                            <a:srgbClr val="FFCC0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hu-HU" sz="1800">
                          <a:solidFill>
                            <a:srgbClr val="000000"/>
                          </a:solidFill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328730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56" y="480"/>
                        <a:ext cx="48" cy="57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CC00"/>
                          </a:gs>
                          <a:gs pos="100000">
                            <a:srgbClr val="FFCC0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hu-HU" sz="1800">
                          <a:solidFill>
                            <a:srgbClr val="000000"/>
                          </a:solidFill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328731" name="Rectangl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8" y="432"/>
                        <a:ext cx="48" cy="57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CC00"/>
                          </a:gs>
                          <a:gs pos="100000">
                            <a:srgbClr val="FFCC00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hu-HU" sz="1800">
                          <a:solidFill>
                            <a:srgbClr val="000000"/>
                          </a:solidFill>
                          <a:latin typeface="Arial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" name="Group 28"/>
              <p:cNvGrpSpPr>
                <a:grpSpLocks/>
              </p:cNvGrpSpPr>
              <p:nvPr/>
            </p:nvGrpSpPr>
            <p:grpSpPr bwMode="auto">
              <a:xfrm rot="-1334174">
                <a:off x="2477" y="1824"/>
                <a:ext cx="721" cy="188"/>
                <a:chOff x="567" y="3339"/>
                <a:chExt cx="726" cy="273"/>
              </a:xfrm>
            </p:grpSpPr>
            <p:sp>
              <p:nvSpPr>
                <p:cNvPr id="328733" name="Oval 29"/>
                <p:cNvSpPr>
                  <a:spLocks noChangeArrowheads="1"/>
                </p:cNvSpPr>
                <p:nvPr/>
              </p:nvSpPr>
              <p:spPr bwMode="auto">
                <a:xfrm>
                  <a:off x="567" y="3385"/>
                  <a:ext cx="363" cy="227"/>
                </a:xfrm>
                <a:prstGeom prst="ellipse">
                  <a:avLst/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734" name="Oval 30"/>
                <p:cNvSpPr>
                  <a:spLocks noChangeArrowheads="1"/>
                </p:cNvSpPr>
                <p:nvPr/>
              </p:nvSpPr>
              <p:spPr bwMode="auto">
                <a:xfrm>
                  <a:off x="930" y="3339"/>
                  <a:ext cx="363" cy="227"/>
                </a:xfrm>
                <a:prstGeom prst="ellipse">
                  <a:avLst/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 rot="2261301">
                <a:off x="2426" y="1752"/>
                <a:ext cx="635" cy="227"/>
                <a:chOff x="567" y="3339"/>
                <a:chExt cx="726" cy="273"/>
              </a:xfrm>
            </p:grpSpPr>
            <p:sp>
              <p:nvSpPr>
                <p:cNvPr id="328736" name="Oval 32"/>
                <p:cNvSpPr>
                  <a:spLocks noChangeArrowheads="1"/>
                </p:cNvSpPr>
                <p:nvPr/>
              </p:nvSpPr>
              <p:spPr bwMode="auto">
                <a:xfrm>
                  <a:off x="567" y="3385"/>
                  <a:ext cx="363" cy="227"/>
                </a:xfrm>
                <a:prstGeom prst="ellipse">
                  <a:avLst/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737" name="Oval 33"/>
                <p:cNvSpPr>
                  <a:spLocks noChangeArrowheads="1"/>
                </p:cNvSpPr>
                <p:nvPr/>
              </p:nvSpPr>
              <p:spPr bwMode="auto">
                <a:xfrm>
                  <a:off x="930" y="3339"/>
                  <a:ext cx="363" cy="227"/>
                </a:xfrm>
                <a:prstGeom prst="ellipse">
                  <a:avLst/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28738" name="Text Box 34"/>
            <p:cNvSpPr txBox="1">
              <a:spLocks noChangeArrowheads="1"/>
            </p:cNvSpPr>
            <p:nvPr/>
          </p:nvSpPr>
          <p:spPr bwMode="auto">
            <a:xfrm>
              <a:off x="2512" y="609"/>
              <a:ext cx="81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b="1" dirty="0" err="1" smtClean="0">
                  <a:solidFill>
                    <a:srgbClr val="0000CC"/>
                  </a:solidFill>
                  <a:latin typeface="Times New Roman" pitchFamily="18" charset="0"/>
                </a:rPr>
                <a:t>klasszikus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328739" name="Oval 35"/>
          <p:cNvSpPr>
            <a:spLocks noChangeArrowheads="1"/>
          </p:cNvSpPr>
          <p:nvPr/>
        </p:nvSpPr>
        <p:spPr bwMode="auto">
          <a:xfrm rot="-4922295">
            <a:off x="6706394" y="1937544"/>
            <a:ext cx="542925" cy="309563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hu-HU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8740" name="AutoShape 36"/>
          <p:cNvSpPr>
            <a:spLocks noChangeArrowheads="1"/>
          </p:cNvSpPr>
          <p:nvPr/>
        </p:nvSpPr>
        <p:spPr bwMode="auto">
          <a:xfrm>
            <a:off x="6564313" y="1597025"/>
            <a:ext cx="222250" cy="574675"/>
          </a:xfrm>
          <a:prstGeom prst="curvedRightArrow">
            <a:avLst>
              <a:gd name="adj1" fmla="val 51714"/>
              <a:gd name="adj2" fmla="val 103429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hu-HU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8741" name="Oval 37"/>
          <p:cNvSpPr>
            <a:spLocks noChangeArrowheads="1"/>
          </p:cNvSpPr>
          <p:nvPr/>
        </p:nvSpPr>
        <p:spPr bwMode="auto">
          <a:xfrm rot="-22807850">
            <a:off x="7362825" y="2319338"/>
            <a:ext cx="555625" cy="234950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hu-HU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8742" name="Oval 38"/>
          <p:cNvSpPr>
            <a:spLocks noChangeArrowheads="1"/>
          </p:cNvSpPr>
          <p:nvPr/>
        </p:nvSpPr>
        <p:spPr bwMode="auto">
          <a:xfrm rot="-4922295">
            <a:off x="7319169" y="1539081"/>
            <a:ext cx="158750" cy="147638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hu-HU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8743" name="AutoShape 39"/>
          <p:cNvSpPr>
            <a:spLocks noChangeArrowheads="1"/>
          </p:cNvSpPr>
          <p:nvPr/>
        </p:nvSpPr>
        <p:spPr bwMode="auto">
          <a:xfrm>
            <a:off x="7177088" y="2076450"/>
            <a:ext cx="147637" cy="319088"/>
          </a:xfrm>
          <a:prstGeom prst="curvedRightArrow">
            <a:avLst>
              <a:gd name="adj1" fmla="val 43226"/>
              <a:gd name="adj2" fmla="val 86452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hu-HU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8744" name="AutoShape 40"/>
          <p:cNvSpPr>
            <a:spLocks noChangeArrowheads="1"/>
          </p:cNvSpPr>
          <p:nvPr/>
        </p:nvSpPr>
        <p:spPr bwMode="auto">
          <a:xfrm flipH="1" flipV="1">
            <a:off x="7288213" y="1724025"/>
            <a:ext cx="147637" cy="320675"/>
          </a:xfrm>
          <a:prstGeom prst="curvedRightArrow">
            <a:avLst>
              <a:gd name="adj1" fmla="val 43441"/>
              <a:gd name="adj2" fmla="val 86882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hu-HU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8745" name="Text Box 41"/>
          <p:cNvSpPr txBox="1">
            <a:spLocks noChangeArrowheads="1"/>
          </p:cNvSpPr>
          <p:nvPr/>
        </p:nvSpPr>
        <p:spPr bwMode="auto">
          <a:xfrm>
            <a:off x="6699250" y="966788"/>
            <a:ext cx="12618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u-HU" sz="2000" b="1" dirty="0" smtClean="0">
                <a:solidFill>
                  <a:srgbClr val="0000CC"/>
                </a:solidFill>
                <a:latin typeface="Times New Roman" pitchFamily="18" charset="0"/>
              </a:rPr>
              <a:t>alternativ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3727450" y="957263"/>
            <a:ext cx="1509713" cy="1928812"/>
            <a:chOff x="648" y="609"/>
            <a:chExt cx="951" cy="1215"/>
          </a:xfrm>
        </p:grpSpPr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788" y="1547"/>
              <a:ext cx="700" cy="277"/>
              <a:chOff x="384" y="2544"/>
              <a:chExt cx="1248" cy="624"/>
            </a:xfrm>
          </p:grpSpPr>
          <p:sp>
            <p:nvSpPr>
              <p:cNvPr id="328748" name="AutoShape 44"/>
              <p:cNvSpPr>
                <a:spLocks noChangeArrowheads="1"/>
              </p:cNvSpPr>
              <p:nvPr/>
            </p:nvSpPr>
            <p:spPr bwMode="auto">
              <a:xfrm>
                <a:off x="384" y="2544"/>
                <a:ext cx="528" cy="624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49" name="AutoShape 45"/>
              <p:cNvSpPr>
                <a:spLocks noChangeArrowheads="1"/>
              </p:cNvSpPr>
              <p:nvPr/>
            </p:nvSpPr>
            <p:spPr bwMode="auto">
              <a:xfrm>
                <a:off x="1104" y="2544"/>
                <a:ext cx="528" cy="624"/>
              </a:xfrm>
              <a:custGeom>
                <a:avLst/>
                <a:gdLst>
                  <a:gd name="G0" fmla="+- 5400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5400"/>
                  <a:gd name="G18" fmla="*/ 5400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5400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5400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700 w 21600"/>
                  <a:gd name="T15" fmla="*/ 10800 h 21600"/>
                  <a:gd name="T16" fmla="*/ 10800 w 21600"/>
                  <a:gd name="T17" fmla="*/ 5400 h 21600"/>
                  <a:gd name="T18" fmla="*/ 18900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2" name="Group 46"/>
            <p:cNvGrpSpPr>
              <a:grpSpLocks/>
            </p:cNvGrpSpPr>
            <p:nvPr/>
          </p:nvGrpSpPr>
          <p:grpSpPr bwMode="auto">
            <a:xfrm>
              <a:off x="876" y="929"/>
              <a:ext cx="544" cy="725"/>
              <a:chOff x="480" y="576"/>
              <a:chExt cx="1008" cy="1776"/>
            </a:xfrm>
          </p:grpSpPr>
          <p:sp>
            <p:nvSpPr>
              <p:cNvPr id="328751" name="Rectangle 47"/>
              <p:cNvSpPr>
                <a:spLocks noChangeArrowheads="1"/>
              </p:cNvSpPr>
              <p:nvPr/>
            </p:nvSpPr>
            <p:spPr bwMode="auto">
              <a:xfrm rot="913442">
                <a:off x="867" y="1309"/>
                <a:ext cx="63" cy="81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52" name="Rectangle 48"/>
              <p:cNvSpPr>
                <a:spLocks noChangeArrowheads="1"/>
              </p:cNvSpPr>
              <p:nvPr/>
            </p:nvSpPr>
            <p:spPr bwMode="auto">
              <a:xfrm rot="-1072799">
                <a:off x="1200" y="1104"/>
                <a:ext cx="63" cy="9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53" name="Rectangle 49"/>
              <p:cNvSpPr>
                <a:spLocks noChangeArrowheads="1"/>
              </p:cNvSpPr>
              <p:nvPr/>
            </p:nvSpPr>
            <p:spPr bwMode="auto">
              <a:xfrm>
                <a:off x="1047" y="1248"/>
                <a:ext cx="63" cy="912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54" name="Rectangle 50"/>
              <p:cNvSpPr>
                <a:spLocks noChangeArrowheads="1"/>
              </p:cNvSpPr>
              <p:nvPr/>
            </p:nvSpPr>
            <p:spPr bwMode="auto">
              <a:xfrm rot="1641548">
                <a:off x="816" y="1152"/>
                <a:ext cx="63" cy="81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55" name="Rectangle 51"/>
              <p:cNvSpPr>
                <a:spLocks noChangeArrowheads="1"/>
              </p:cNvSpPr>
              <p:nvPr/>
            </p:nvSpPr>
            <p:spPr bwMode="auto">
              <a:xfrm rot="-767510">
                <a:off x="1110" y="1200"/>
                <a:ext cx="63" cy="57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56" name="Rectangle 52"/>
              <p:cNvSpPr>
                <a:spLocks noChangeArrowheads="1"/>
              </p:cNvSpPr>
              <p:nvPr/>
            </p:nvSpPr>
            <p:spPr bwMode="auto">
              <a:xfrm rot="980751">
                <a:off x="921" y="1200"/>
                <a:ext cx="63" cy="57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57" name="Oval 53"/>
              <p:cNvSpPr>
                <a:spLocks noChangeArrowheads="1"/>
              </p:cNvSpPr>
              <p:nvPr/>
            </p:nvSpPr>
            <p:spPr bwMode="auto">
              <a:xfrm>
                <a:off x="480" y="1776"/>
                <a:ext cx="189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58" name="Oval 54"/>
              <p:cNvSpPr>
                <a:spLocks noChangeArrowheads="1"/>
              </p:cNvSpPr>
              <p:nvPr/>
            </p:nvSpPr>
            <p:spPr bwMode="auto">
              <a:xfrm>
                <a:off x="984" y="2064"/>
                <a:ext cx="189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59" name="Oval 55"/>
              <p:cNvSpPr>
                <a:spLocks noChangeArrowheads="1"/>
              </p:cNvSpPr>
              <p:nvPr/>
            </p:nvSpPr>
            <p:spPr bwMode="auto">
              <a:xfrm>
                <a:off x="1047" y="1536"/>
                <a:ext cx="189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60" name="Oval 56"/>
              <p:cNvSpPr>
                <a:spLocks noChangeArrowheads="1"/>
              </p:cNvSpPr>
              <p:nvPr/>
            </p:nvSpPr>
            <p:spPr bwMode="auto">
              <a:xfrm>
                <a:off x="669" y="1968"/>
                <a:ext cx="189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61" name="Oval 57"/>
              <p:cNvSpPr>
                <a:spLocks noChangeArrowheads="1"/>
              </p:cNvSpPr>
              <p:nvPr/>
            </p:nvSpPr>
            <p:spPr bwMode="auto">
              <a:xfrm>
                <a:off x="1299" y="1968"/>
                <a:ext cx="189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62" name="Oval 58"/>
              <p:cNvSpPr>
                <a:spLocks noChangeArrowheads="1"/>
              </p:cNvSpPr>
              <p:nvPr/>
            </p:nvSpPr>
            <p:spPr bwMode="auto">
              <a:xfrm>
                <a:off x="732" y="1584"/>
                <a:ext cx="189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63" name="Oval 59"/>
              <p:cNvSpPr>
                <a:spLocks noChangeArrowheads="1"/>
              </p:cNvSpPr>
              <p:nvPr/>
            </p:nvSpPr>
            <p:spPr bwMode="auto">
              <a:xfrm>
                <a:off x="1236" y="1680"/>
                <a:ext cx="189" cy="28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3" name="Group 60"/>
              <p:cNvGrpSpPr>
                <a:grpSpLocks/>
              </p:cNvGrpSpPr>
              <p:nvPr/>
            </p:nvGrpSpPr>
            <p:grpSpPr bwMode="auto">
              <a:xfrm>
                <a:off x="960" y="576"/>
                <a:ext cx="192" cy="816"/>
                <a:chOff x="960" y="432"/>
                <a:chExt cx="144" cy="624"/>
              </a:xfrm>
            </p:grpSpPr>
            <p:sp>
              <p:nvSpPr>
                <p:cNvPr id="328765" name="Rectangle 61"/>
                <p:cNvSpPr>
                  <a:spLocks noChangeArrowheads="1"/>
                </p:cNvSpPr>
                <p:nvPr/>
              </p:nvSpPr>
              <p:spPr bwMode="auto">
                <a:xfrm>
                  <a:off x="960" y="480"/>
                  <a:ext cx="48" cy="576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766" name="Rectangle 62"/>
                <p:cNvSpPr>
                  <a:spLocks noChangeArrowheads="1"/>
                </p:cNvSpPr>
                <p:nvPr/>
              </p:nvSpPr>
              <p:spPr bwMode="auto">
                <a:xfrm>
                  <a:off x="1008" y="480"/>
                  <a:ext cx="48" cy="576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767" name="Rectangle 63"/>
                <p:cNvSpPr>
                  <a:spLocks noChangeArrowheads="1"/>
                </p:cNvSpPr>
                <p:nvPr/>
              </p:nvSpPr>
              <p:spPr bwMode="auto">
                <a:xfrm>
                  <a:off x="1056" y="480"/>
                  <a:ext cx="48" cy="576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768" name="Rectangle 64"/>
                <p:cNvSpPr>
                  <a:spLocks noChangeArrowheads="1"/>
                </p:cNvSpPr>
                <p:nvPr/>
              </p:nvSpPr>
              <p:spPr bwMode="auto">
                <a:xfrm>
                  <a:off x="1008" y="432"/>
                  <a:ext cx="48" cy="576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28769" name="Text Box 65"/>
            <p:cNvSpPr txBox="1">
              <a:spLocks noChangeArrowheads="1"/>
            </p:cNvSpPr>
            <p:nvPr/>
          </p:nvSpPr>
          <p:spPr bwMode="auto">
            <a:xfrm>
              <a:off x="648" y="609"/>
              <a:ext cx="95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sz="2000" b="1" dirty="0" smtClean="0">
                  <a:solidFill>
                    <a:srgbClr val="0000CC"/>
                  </a:solidFill>
                  <a:latin typeface="Times New Roman" pitchFamily="18" charset="0"/>
                </a:rPr>
                <a:t>lektin-függő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grpSp>
          <p:nvGrpSpPr>
            <p:cNvPr id="14" name="Group 66"/>
            <p:cNvGrpSpPr>
              <a:grpSpLocks/>
            </p:cNvGrpSpPr>
            <p:nvPr/>
          </p:nvGrpSpPr>
          <p:grpSpPr bwMode="auto">
            <a:xfrm rot="-1334174">
              <a:off x="1020" y="1104"/>
              <a:ext cx="372" cy="84"/>
              <a:chOff x="567" y="3339"/>
              <a:chExt cx="726" cy="273"/>
            </a:xfrm>
          </p:grpSpPr>
          <p:sp>
            <p:nvSpPr>
              <p:cNvPr id="328771" name="Oval 67"/>
              <p:cNvSpPr>
                <a:spLocks noChangeArrowheads="1"/>
              </p:cNvSpPr>
              <p:nvPr/>
            </p:nvSpPr>
            <p:spPr bwMode="auto">
              <a:xfrm>
                <a:off x="567" y="3385"/>
                <a:ext cx="363" cy="227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72" name="Oval 68"/>
              <p:cNvSpPr>
                <a:spLocks noChangeArrowheads="1"/>
              </p:cNvSpPr>
              <p:nvPr/>
            </p:nvSpPr>
            <p:spPr bwMode="auto">
              <a:xfrm>
                <a:off x="930" y="3339"/>
                <a:ext cx="363" cy="227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69"/>
            <p:cNvGrpSpPr>
              <a:grpSpLocks/>
            </p:cNvGrpSpPr>
            <p:nvPr/>
          </p:nvGrpSpPr>
          <p:grpSpPr bwMode="auto">
            <a:xfrm rot="2261301">
              <a:off x="1020" y="1104"/>
              <a:ext cx="327" cy="101"/>
              <a:chOff x="567" y="3339"/>
              <a:chExt cx="726" cy="273"/>
            </a:xfrm>
          </p:grpSpPr>
          <p:sp>
            <p:nvSpPr>
              <p:cNvPr id="328774" name="Oval 70"/>
              <p:cNvSpPr>
                <a:spLocks noChangeArrowheads="1"/>
              </p:cNvSpPr>
              <p:nvPr/>
            </p:nvSpPr>
            <p:spPr bwMode="auto">
              <a:xfrm>
                <a:off x="567" y="3385"/>
                <a:ext cx="363" cy="227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75" name="Oval 71"/>
              <p:cNvSpPr>
                <a:spLocks noChangeArrowheads="1"/>
              </p:cNvSpPr>
              <p:nvPr/>
            </p:nvSpPr>
            <p:spPr bwMode="auto">
              <a:xfrm>
                <a:off x="930" y="3339"/>
                <a:ext cx="363" cy="227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16" name="Group 72"/>
          <p:cNvGrpSpPr>
            <a:grpSpLocks/>
          </p:cNvGrpSpPr>
          <p:nvPr/>
        </p:nvGrpSpPr>
        <p:grpSpPr bwMode="auto">
          <a:xfrm>
            <a:off x="2124075" y="2767013"/>
            <a:ext cx="4332288" cy="1525587"/>
            <a:chOff x="1335" y="1824"/>
            <a:chExt cx="2729" cy="961"/>
          </a:xfrm>
        </p:grpSpPr>
        <p:sp>
          <p:nvSpPr>
            <p:cNvPr id="328777" name="AutoShape 73"/>
            <p:cNvSpPr>
              <a:spLocks noChangeArrowheads="1"/>
            </p:cNvSpPr>
            <p:nvPr/>
          </p:nvSpPr>
          <p:spPr bwMode="auto">
            <a:xfrm rot="-3285850">
              <a:off x="1680" y="1831"/>
              <a:ext cx="272" cy="961"/>
            </a:xfrm>
            <a:prstGeom prst="curvedRightArrow">
              <a:avLst>
                <a:gd name="adj1" fmla="val 70662"/>
                <a:gd name="adj2" fmla="val 141324"/>
                <a:gd name="adj3" fmla="val 3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17" name="Group 74"/>
            <p:cNvGrpSpPr>
              <a:grpSpLocks/>
            </p:cNvGrpSpPr>
            <p:nvPr/>
          </p:nvGrpSpPr>
          <p:grpSpPr bwMode="auto">
            <a:xfrm>
              <a:off x="2608" y="1824"/>
              <a:ext cx="1456" cy="961"/>
              <a:chOff x="2608" y="1824"/>
              <a:chExt cx="1456" cy="961"/>
            </a:xfrm>
          </p:grpSpPr>
          <p:sp>
            <p:nvSpPr>
              <p:cNvPr id="328779" name="AutoShape 75"/>
              <p:cNvSpPr>
                <a:spLocks noChangeArrowheads="1"/>
              </p:cNvSpPr>
              <p:nvPr/>
            </p:nvSpPr>
            <p:spPr bwMode="auto">
              <a:xfrm rot="2613412" flipH="1">
                <a:off x="3792" y="1824"/>
                <a:ext cx="272" cy="961"/>
              </a:xfrm>
              <a:prstGeom prst="curvedRightArrow">
                <a:avLst>
                  <a:gd name="adj1" fmla="val 70662"/>
                  <a:gd name="adj2" fmla="val 141324"/>
                  <a:gd name="adj3" fmla="val 3333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80" name="AutoShape 76"/>
              <p:cNvSpPr>
                <a:spLocks noChangeArrowheads="1"/>
              </p:cNvSpPr>
              <p:nvPr/>
            </p:nvSpPr>
            <p:spPr bwMode="auto">
              <a:xfrm>
                <a:off x="2640" y="1920"/>
                <a:ext cx="384" cy="288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81" name="Oval 77"/>
              <p:cNvSpPr>
                <a:spLocks noChangeArrowheads="1"/>
              </p:cNvSpPr>
              <p:nvPr/>
            </p:nvSpPr>
            <p:spPr bwMode="auto">
              <a:xfrm>
                <a:off x="2608" y="2251"/>
                <a:ext cx="408" cy="408"/>
              </a:xfrm>
              <a:prstGeom prst="ellipse">
                <a:avLst/>
              </a:prstGeom>
              <a:solidFill>
                <a:srgbClr val="FF505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hu-HU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82" name="Text Box 78"/>
              <p:cNvSpPr txBox="1">
                <a:spLocks noChangeArrowheads="1"/>
              </p:cNvSpPr>
              <p:nvPr/>
            </p:nvSpPr>
            <p:spPr bwMode="auto">
              <a:xfrm>
                <a:off x="2671" y="2337"/>
                <a:ext cx="300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hu-HU" sz="1800" b="1">
                    <a:solidFill>
                      <a:srgbClr val="000000"/>
                    </a:solidFill>
                    <a:latin typeface="Arial" pitchFamily="34" charset="0"/>
                  </a:rPr>
                  <a:t>C3</a:t>
                </a:r>
              </a:p>
            </p:txBody>
          </p:sp>
        </p:grpSp>
      </p:grpSp>
      <p:grpSp>
        <p:nvGrpSpPr>
          <p:cNvPr id="18" name="Group 79"/>
          <p:cNvGrpSpPr>
            <a:grpSpLocks/>
          </p:cNvGrpSpPr>
          <p:nvPr/>
        </p:nvGrpSpPr>
        <p:grpSpPr bwMode="auto">
          <a:xfrm>
            <a:off x="4716463" y="4365625"/>
            <a:ext cx="2767012" cy="1230313"/>
            <a:chOff x="2971" y="2750"/>
            <a:chExt cx="1743" cy="775"/>
          </a:xfrm>
        </p:grpSpPr>
        <p:sp>
          <p:nvSpPr>
            <p:cNvPr id="328784" name="Line 80"/>
            <p:cNvSpPr>
              <a:spLocks noChangeShapeType="1"/>
            </p:cNvSpPr>
            <p:nvPr/>
          </p:nvSpPr>
          <p:spPr bwMode="auto">
            <a:xfrm>
              <a:off x="2971" y="2750"/>
              <a:ext cx="726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19" name="Group 81"/>
            <p:cNvGrpSpPr>
              <a:grpSpLocks/>
            </p:cNvGrpSpPr>
            <p:nvPr/>
          </p:nvGrpSpPr>
          <p:grpSpPr bwMode="auto">
            <a:xfrm>
              <a:off x="3696" y="3249"/>
              <a:ext cx="635" cy="272"/>
              <a:chOff x="1927" y="1661"/>
              <a:chExt cx="635" cy="272"/>
            </a:xfrm>
          </p:grpSpPr>
          <p:sp>
            <p:nvSpPr>
              <p:cNvPr id="328786" name="Oval 82"/>
              <p:cNvSpPr>
                <a:spLocks noChangeArrowheads="1"/>
              </p:cNvSpPr>
              <p:nvPr/>
            </p:nvSpPr>
            <p:spPr bwMode="auto">
              <a:xfrm>
                <a:off x="1927" y="1661"/>
                <a:ext cx="635" cy="272"/>
              </a:xfrm>
              <a:prstGeom prst="ellipse">
                <a:avLst/>
              </a:prstGeom>
              <a:solidFill>
                <a:srgbClr val="A5002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hu-HU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328787" name="AutoShape 83"/>
              <p:cNvSpPr>
                <a:spLocks noChangeArrowheads="1"/>
              </p:cNvSpPr>
              <p:nvPr/>
            </p:nvSpPr>
            <p:spPr bwMode="auto">
              <a:xfrm>
                <a:off x="2245" y="1706"/>
                <a:ext cx="136" cy="227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28788" name="Text Box 84"/>
            <p:cNvSpPr txBox="1">
              <a:spLocks noChangeArrowheads="1"/>
            </p:cNvSpPr>
            <p:nvPr/>
          </p:nvSpPr>
          <p:spPr bwMode="auto">
            <a:xfrm>
              <a:off x="4286" y="3294"/>
              <a:ext cx="42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000000"/>
                  </a:solidFill>
                  <a:latin typeface="Arial" pitchFamily="34" charset="0"/>
                </a:rPr>
                <a:t>iC3b</a:t>
              </a:r>
            </a:p>
          </p:txBody>
        </p:sp>
      </p:grpSp>
      <p:grpSp>
        <p:nvGrpSpPr>
          <p:cNvPr id="20" name="Group 85"/>
          <p:cNvGrpSpPr>
            <a:grpSpLocks/>
          </p:cNvGrpSpPr>
          <p:nvPr/>
        </p:nvGrpSpPr>
        <p:grpSpPr bwMode="auto">
          <a:xfrm>
            <a:off x="4859338" y="4149725"/>
            <a:ext cx="2808287" cy="652463"/>
            <a:chOff x="3061" y="2614"/>
            <a:chExt cx="1769" cy="411"/>
          </a:xfrm>
        </p:grpSpPr>
        <p:sp>
          <p:nvSpPr>
            <p:cNvPr id="328790" name="Line 86"/>
            <p:cNvSpPr>
              <a:spLocks noChangeShapeType="1"/>
            </p:cNvSpPr>
            <p:nvPr/>
          </p:nvSpPr>
          <p:spPr bwMode="auto">
            <a:xfrm>
              <a:off x="3061" y="2614"/>
              <a:ext cx="10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8791" name="Oval 87"/>
            <p:cNvSpPr>
              <a:spLocks noChangeArrowheads="1"/>
            </p:cNvSpPr>
            <p:nvPr/>
          </p:nvSpPr>
          <p:spPr bwMode="auto">
            <a:xfrm rot="239047">
              <a:off x="4260" y="2704"/>
              <a:ext cx="227" cy="317"/>
            </a:xfrm>
            <a:prstGeom prst="ellipse">
              <a:avLst/>
            </a:prstGeom>
            <a:solidFill>
              <a:srgbClr val="000066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r>
                <a:rPr lang="hu-HU" sz="1800">
                  <a:solidFill>
                    <a:srgbClr val="000000"/>
                  </a:solidFill>
                  <a:latin typeface="Arial" pitchFamily="34" charset="0"/>
                </a:rPr>
                <a:t>C</a:t>
              </a:r>
            </a:p>
          </p:txBody>
        </p:sp>
        <p:sp>
          <p:nvSpPr>
            <p:cNvPr id="328792" name="Text Box 88"/>
            <p:cNvSpPr txBox="1">
              <a:spLocks noChangeArrowheads="1"/>
            </p:cNvSpPr>
            <p:nvPr/>
          </p:nvSpPr>
          <p:spPr bwMode="auto">
            <a:xfrm>
              <a:off x="4442" y="2794"/>
              <a:ext cx="3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000000"/>
                  </a:solidFill>
                  <a:latin typeface="Arial" pitchFamily="34" charset="0"/>
                </a:rPr>
                <a:t>C3d</a:t>
              </a:r>
            </a:p>
          </p:txBody>
        </p:sp>
      </p:grpSp>
      <p:grpSp>
        <p:nvGrpSpPr>
          <p:cNvPr id="21" name="Group 89"/>
          <p:cNvGrpSpPr>
            <a:grpSpLocks/>
          </p:cNvGrpSpPr>
          <p:nvPr/>
        </p:nvGrpSpPr>
        <p:grpSpPr bwMode="auto">
          <a:xfrm>
            <a:off x="3924300" y="4149725"/>
            <a:ext cx="1616075" cy="1533525"/>
            <a:chOff x="2472" y="2614"/>
            <a:chExt cx="1018" cy="966"/>
          </a:xfrm>
        </p:grpSpPr>
        <p:sp>
          <p:nvSpPr>
            <p:cNvPr id="328794" name="Line 90"/>
            <p:cNvSpPr>
              <a:spLocks noChangeShapeType="1"/>
            </p:cNvSpPr>
            <p:nvPr/>
          </p:nvSpPr>
          <p:spPr bwMode="auto">
            <a:xfrm>
              <a:off x="2835" y="2614"/>
              <a:ext cx="0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8795" name="Oval 91"/>
            <p:cNvSpPr>
              <a:spLocks noChangeArrowheads="1"/>
            </p:cNvSpPr>
            <p:nvPr/>
          </p:nvSpPr>
          <p:spPr bwMode="auto">
            <a:xfrm>
              <a:off x="2472" y="3249"/>
              <a:ext cx="675" cy="33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hu-HU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796" name="Text Box 92"/>
            <p:cNvSpPr txBox="1">
              <a:spLocks noChangeArrowheads="1"/>
            </p:cNvSpPr>
            <p:nvPr/>
          </p:nvSpPr>
          <p:spPr bwMode="auto">
            <a:xfrm>
              <a:off x="3102" y="3294"/>
              <a:ext cx="3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000000"/>
                  </a:solidFill>
                  <a:latin typeface="Arial" pitchFamily="34" charset="0"/>
                </a:rPr>
                <a:t>C3b</a:t>
              </a:r>
            </a:p>
          </p:txBody>
        </p:sp>
      </p:grpSp>
      <p:grpSp>
        <p:nvGrpSpPr>
          <p:cNvPr id="22" name="Group 93"/>
          <p:cNvGrpSpPr>
            <a:grpSpLocks/>
          </p:cNvGrpSpPr>
          <p:nvPr/>
        </p:nvGrpSpPr>
        <p:grpSpPr bwMode="auto">
          <a:xfrm>
            <a:off x="2195513" y="4149725"/>
            <a:ext cx="1871662" cy="798513"/>
            <a:chOff x="1383" y="2614"/>
            <a:chExt cx="1179" cy="503"/>
          </a:xfrm>
        </p:grpSpPr>
        <p:sp>
          <p:nvSpPr>
            <p:cNvPr id="328798" name="Line 94"/>
            <p:cNvSpPr>
              <a:spLocks noChangeShapeType="1"/>
            </p:cNvSpPr>
            <p:nvPr/>
          </p:nvSpPr>
          <p:spPr bwMode="auto">
            <a:xfrm flipH="1">
              <a:off x="2064" y="2614"/>
              <a:ext cx="498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8799" name="Text Box 95"/>
            <p:cNvSpPr txBox="1">
              <a:spLocks noChangeArrowheads="1"/>
            </p:cNvSpPr>
            <p:nvPr/>
          </p:nvSpPr>
          <p:spPr bwMode="auto">
            <a:xfrm>
              <a:off x="1383" y="2886"/>
              <a:ext cx="38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hu-HU" sz="1800" b="1">
                  <a:solidFill>
                    <a:srgbClr val="000000"/>
                  </a:solidFill>
                  <a:latin typeface="Arial" pitchFamily="34" charset="0"/>
                </a:rPr>
                <a:t>C3a</a:t>
              </a:r>
            </a:p>
          </p:txBody>
        </p:sp>
        <p:sp>
          <p:nvSpPr>
            <p:cNvPr id="328800" name="Oval 96"/>
            <p:cNvSpPr>
              <a:spLocks noChangeArrowheads="1"/>
            </p:cNvSpPr>
            <p:nvPr/>
          </p:nvSpPr>
          <p:spPr bwMode="auto">
            <a:xfrm>
              <a:off x="1763" y="2886"/>
              <a:ext cx="226" cy="227"/>
            </a:xfrm>
            <a:prstGeom prst="ellipse">
              <a:avLst/>
            </a:prstGeom>
            <a:solidFill>
              <a:srgbClr val="FF00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3" name="Group 97"/>
          <p:cNvGrpSpPr>
            <a:grpSpLocks/>
          </p:cNvGrpSpPr>
          <p:nvPr/>
        </p:nvGrpSpPr>
        <p:grpSpPr bwMode="auto">
          <a:xfrm>
            <a:off x="3779838" y="5589588"/>
            <a:ext cx="1296987" cy="1195387"/>
            <a:chOff x="2381" y="3521"/>
            <a:chExt cx="817" cy="753"/>
          </a:xfrm>
        </p:grpSpPr>
        <p:grpSp>
          <p:nvGrpSpPr>
            <p:cNvPr id="24" name="Group 98"/>
            <p:cNvGrpSpPr>
              <a:grpSpLocks/>
            </p:cNvGrpSpPr>
            <p:nvPr/>
          </p:nvGrpSpPr>
          <p:grpSpPr bwMode="auto">
            <a:xfrm>
              <a:off x="2562" y="3702"/>
              <a:ext cx="499" cy="572"/>
              <a:chOff x="2373" y="2784"/>
              <a:chExt cx="939" cy="1248"/>
            </a:xfrm>
          </p:grpSpPr>
          <p:grpSp>
            <p:nvGrpSpPr>
              <p:cNvPr id="25" name="Group 99"/>
              <p:cNvGrpSpPr>
                <a:grpSpLocks/>
              </p:cNvGrpSpPr>
              <p:nvPr/>
            </p:nvGrpSpPr>
            <p:grpSpPr bwMode="auto">
              <a:xfrm>
                <a:off x="2504" y="3187"/>
                <a:ext cx="664" cy="845"/>
                <a:chOff x="3312" y="1440"/>
                <a:chExt cx="1872" cy="2736"/>
              </a:xfrm>
            </p:grpSpPr>
            <p:sp>
              <p:nvSpPr>
                <p:cNvPr id="328804" name="Oval 100"/>
                <p:cNvSpPr>
                  <a:spLocks noChangeArrowheads="1"/>
                </p:cNvSpPr>
                <p:nvPr/>
              </p:nvSpPr>
              <p:spPr bwMode="auto">
                <a:xfrm>
                  <a:off x="3696" y="2592"/>
                  <a:ext cx="240" cy="1200"/>
                </a:xfrm>
                <a:prstGeom prst="ellipse">
                  <a:avLst/>
                </a:prstGeom>
                <a:solidFill>
                  <a:srgbClr val="8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805" name="Oval 101"/>
                <p:cNvSpPr>
                  <a:spLocks noChangeArrowheads="1"/>
                </p:cNvSpPr>
                <p:nvPr/>
              </p:nvSpPr>
              <p:spPr bwMode="auto">
                <a:xfrm>
                  <a:off x="3888" y="2688"/>
                  <a:ext cx="240" cy="1296"/>
                </a:xfrm>
                <a:prstGeom prst="ellipse">
                  <a:avLst/>
                </a:prstGeom>
                <a:solidFill>
                  <a:srgbClr val="8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806" name="Oval 102"/>
                <p:cNvSpPr>
                  <a:spLocks noChangeArrowheads="1"/>
                </p:cNvSpPr>
                <p:nvPr/>
              </p:nvSpPr>
              <p:spPr bwMode="auto">
                <a:xfrm>
                  <a:off x="3696" y="3024"/>
                  <a:ext cx="240" cy="1152"/>
                </a:xfrm>
                <a:prstGeom prst="ellipse">
                  <a:avLst/>
                </a:prstGeom>
                <a:solidFill>
                  <a:srgbClr val="8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807" name="Oval 103"/>
                <p:cNvSpPr>
                  <a:spLocks noChangeArrowheads="1"/>
                </p:cNvSpPr>
                <p:nvPr/>
              </p:nvSpPr>
              <p:spPr bwMode="auto">
                <a:xfrm>
                  <a:off x="4464" y="2496"/>
                  <a:ext cx="240" cy="1200"/>
                </a:xfrm>
                <a:prstGeom prst="ellipse">
                  <a:avLst/>
                </a:prstGeom>
                <a:solidFill>
                  <a:srgbClr val="8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808" name="Oval 104"/>
                <p:cNvSpPr>
                  <a:spLocks noChangeArrowheads="1"/>
                </p:cNvSpPr>
                <p:nvPr/>
              </p:nvSpPr>
              <p:spPr bwMode="auto">
                <a:xfrm>
                  <a:off x="4272" y="2736"/>
                  <a:ext cx="240" cy="1296"/>
                </a:xfrm>
                <a:prstGeom prst="ellipse">
                  <a:avLst/>
                </a:prstGeom>
                <a:solidFill>
                  <a:srgbClr val="8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809" name="Oval 105"/>
                <p:cNvSpPr>
                  <a:spLocks noChangeArrowheads="1"/>
                </p:cNvSpPr>
                <p:nvPr/>
              </p:nvSpPr>
              <p:spPr bwMode="auto">
                <a:xfrm>
                  <a:off x="4512" y="3024"/>
                  <a:ext cx="240" cy="1152"/>
                </a:xfrm>
                <a:prstGeom prst="ellipse">
                  <a:avLst/>
                </a:prstGeom>
                <a:solidFill>
                  <a:srgbClr val="800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28810" name="Freeform 106"/>
                <p:cNvSpPr>
                  <a:spLocks/>
                </p:cNvSpPr>
                <p:nvPr/>
              </p:nvSpPr>
              <p:spPr bwMode="auto">
                <a:xfrm>
                  <a:off x="3312" y="1440"/>
                  <a:ext cx="1872" cy="2208"/>
                </a:xfrm>
                <a:custGeom>
                  <a:avLst/>
                  <a:gdLst/>
                  <a:ahLst/>
                  <a:cxnLst>
                    <a:cxn ang="0">
                      <a:pos x="816" y="2208"/>
                    </a:cxn>
                    <a:cxn ang="0">
                      <a:pos x="816" y="1584"/>
                    </a:cxn>
                    <a:cxn ang="0">
                      <a:pos x="768" y="1296"/>
                    </a:cxn>
                    <a:cxn ang="0">
                      <a:pos x="528" y="1056"/>
                    </a:cxn>
                    <a:cxn ang="0">
                      <a:pos x="192" y="768"/>
                    </a:cxn>
                    <a:cxn ang="0">
                      <a:pos x="0" y="192"/>
                    </a:cxn>
                    <a:cxn ang="0">
                      <a:pos x="192" y="48"/>
                    </a:cxn>
                    <a:cxn ang="0">
                      <a:pos x="528" y="0"/>
                    </a:cxn>
                    <a:cxn ang="0">
                      <a:pos x="912" y="0"/>
                    </a:cxn>
                    <a:cxn ang="0">
                      <a:pos x="1296" y="96"/>
                    </a:cxn>
                    <a:cxn ang="0">
                      <a:pos x="1728" y="240"/>
                    </a:cxn>
                    <a:cxn ang="0">
                      <a:pos x="1872" y="432"/>
                    </a:cxn>
                    <a:cxn ang="0">
                      <a:pos x="1824" y="768"/>
                    </a:cxn>
                    <a:cxn ang="0">
                      <a:pos x="1680" y="960"/>
                    </a:cxn>
                    <a:cxn ang="0">
                      <a:pos x="1248" y="1008"/>
                    </a:cxn>
                    <a:cxn ang="0">
                      <a:pos x="1200" y="1056"/>
                    </a:cxn>
                    <a:cxn ang="0">
                      <a:pos x="1200" y="1152"/>
                    </a:cxn>
                    <a:cxn ang="0">
                      <a:pos x="1104" y="1248"/>
                    </a:cxn>
                    <a:cxn ang="0">
                      <a:pos x="1056" y="1344"/>
                    </a:cxn>
                    <a:cxn ang="0">
                      <a:pos x="960" y="1632"/>
                    </a:cxn>
                    <a:cxn ang="0">
                      <a:pos x="960" y="2064"/>
                    </a:cxn>
                    <a:cxn ang="0">
                      <a:pos x="960" y="2208"/>
                    </a:cxn>
                    <a:cxn ang="0">
                      <a:pos x="816" y="2208"/>
                    </a:cxn>
                  </a:cxnLst>
                  <a:rect l="0" t="0" r="r" b="b"/>
                  <a:pathLst>
                    <a:path w="1872" h="2208">
                      <a:moveTo>
                        <a:pt x="816" y="2208"/>
                      </a:moveTo>
                      <a:lnTo>
                        <a:pt x="816" y="1584"/>
                      </a:lnTo>
                      <a:lnTo>
                        <a:pt x="768" y="1296"/>
                      </a:lnTo>
                      <a:lnTo>
                        <a:pt x="528" y="1056"/>
                      </a:lnTo>
                      <a:lnTo>
                        <a:pt x="192" y="768"/>
                      </a:lnTo>
                      <a:lnTo>
                        <a:pt x="0" y="192"/>
                      </a:lnTo>
                      <a:lnTo>
                        <a:pt x="192" y="48"/>
                      </a:lnTo>
                      <a:lnTo>
                        <a:pt x="528" y="0"/>
                      </a:lnTo>
                      <a:lnTo>
                        <a:pt x="912" y="0"/>
                      </a:lnTo>
                      <a:lnTo>
                        <a:pt x="1296" y="96"/>
                      </a:lnTo>
                      <a:lnTo>
                        <a:pt x="1728" y="240"/>
                      </a:lnTo>
                      <a:lnTo>
                        <a:pt x="1872" y="432"/>
                      </a:lnTo>
                      <a:lnTo>
                        <a:pt x="1824" y="768"/>
                      </a:lnTo>
                      <a:lnTo>
                        <a:pt x="1680" y="960"/>
                      </a:lnTo>
                      <a:lnTo>
                        <a:pt x="1248" y="1008"/>
                      </a:lnTo>
                      <a:lnTo>
                        <a:pt x="1200" y="1056"/>
                      </a:lnTo>
                      <a:lnTo>
                        <a:pt x="1200" y="1152"/>
                      </a:lnTo>
                      <a:lnTo>
                        <a:pt x="1104" y="1248"/>
                      </a:lnTo>
                      <a:lnTo>
                        <a:pt x="1056" y="1344"/>
                      </a:lnTo>
                      <a:lnTo>
                        <a:pt x="960" y="1632"/>
                      </a:lnTo>
                      <a:lnTo>
                        <a:pt x="960" y="2064"/>
                      </a:lnTo>
                      <a:lnTo>
                        <a:pt x="960" y="2208"/>
                      </a:lnTo>
                      <a:lnTo>
                        <a:pt x="816" y="220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9999">
                        <a:gamma/>
                        <a:shade val="56078"/>
                        <a:invGamma/>
                      </a:srgbClr>
                    </a:gs>
                    <a:gs pos="100000">
                      <a:srgbClr val="FF9999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/>
                  <a:endParaRPr lang="hu-HU" sz="18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328811" name="Text Box 107"/>
              <p:cNvSpPr txBox="1">
                <a:spLocks noChangeArrowheads="1"/>
              </p:cNvSpPr>
              <p:nvPr/>
            </p:nvSpPr>
            <p:spPr bwMode="auto">
              <a:xfrm>
                <a:off x="2373" y="3168"/>
                <a:ext cx="939" cy="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ct val="80000"/>
                  </a:lnSpc>
                </a:pPr>
                <a:r>
                  <a:rPr lang="hu-HU" sz="2000" b="1">
                    <a:solidFill>
                      <a:srgbClr val="CC0099"/>
                    </a:solidFill>
                    <a:latin typeface="Times New Roman" pitchFamily="18" charset="0"/>
                  </a:rPr>
                  <a:t>MAC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hu-HU" sz="2000" b="1">
                    <a:solidFill>
                      <a:srgbClr val="CC0099"/>
                    </a:solidFill>
                    <a:latin typeface="Times New Roman" pitchFamily="18" charset="0"/>
                  </a:rPr>
                  <a:t>lysis</a:t>
                </a:r>
                <a:endParaRPr lang="en-US" sz="2000" b="1">
                  <a:solidFill>
                    <a:srgbClr val="CC00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812" name="AutoShape 108"/>
              <p:cNvSpPr>
                <a:spLocks noChangeArrowheads="1"/>
              </p:cNvSpPr>
              <p:nvPr/>
            </p:nvSpPr>
            <p:spPr bwMode="auto">
              <a:xfrm>
                <a:off x="2736" y="2784"/>
                <a:ext cx="192" cy="384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FFCCCC"/>
              </a:solidFill>
              <a:ln w="3175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eaLnBrk="1" hangingPunct="1"/>
                <a:endParaRPr lang="hu-HU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28813" name="Line 109"/>
            <p:cNvSpPr>
              <a:spLocks noChangeShapeType="1"/>
            </p:cNvSpPr>
            <p:nvPr/>
          </p:nvSpPr>
          <p:spPr bwMode="auto">
            <a:xfrm>
              <a:off x="2381" y="3566"/>
              <a:ext cx="8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8814" name="Line 110"/>
            <p:cNvSpPr>
              <a:spLocks noChangeShapeType="1"/>
            </p:cNvSpPr>
            <p:nvPr/>
          </p:nvSpPr>
          <p:spPr bwMode="auto">
            <a:xfrm flipV="1">
              <a:off x="2744" y="3521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8815" name="Line 111"/>
            <p:cNvSpPr>
              <a:spLocks noChangeShapeType="1"/>
            </p:cNvSpPr>
            <p:nvPr/>
          </p:nvSpPr>
          <p:spPr bwMode="auto">
            <a:xfrm flipV="1">
              <a:off x="2835" y="3521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8816" name="Line 112"/>
            <p:cNvSpPr>
              <a:spLocks noChangeShapeType="1"/>
            </p:cNvSpPr>
            <p:nvPr/>
          </p:nvSpPr>
          <p:spPr bwMode="auto">
            <a:xfrm flipV="1">
              <a:off x="2699" y="3521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28817" name="Line 113"/>
            <p:cNvSpPr>
              <a:spLocks noChangeShapeType="1"/>
            </p:cNvSpPr>
            <p:nvPr/>
          </p:nvSpPr>
          <p:spPr bwMode="auto">
            <a:xfrm flipV="1">
              <a:off x="2789" y="3521"/>
              <a:ext cx="45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/>
              <a:endParaRPr lang="hu-HU" sz="18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28818" name="AutoShape 114"/>
          <p:cNvSpPr>
            <a:spLocks noChangeArrowheads="1"/>
          </p:cNvSpPr>
          <p:nvPr/>
        </p:nvSpPr>
        <p:spPr bwMode="auto">
          <a:xfrm>
            <a:off x="3708400" y="2636838"/>
            <a:ext cx="1727200" cy="360362"/>
          </a:xfrm>
          <a:prstGeom prst="sun">
            <a:avLst>
              <a:gd name="adj" fmla="val 25000"/>
            </a:avLst>
          </a:prstGeom>
          <a:solidFill>
            <a:srgbClr val="FF9933"/>
          </a:solidFill>
          <a:ln w="9525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hu-HU" sz="1400">
                <a:solidFill>
                  <a:srgbClr val="000000"/>
                </a:solidFill>
                <a:latin typeface="Arial" pitchFamily="34" charset="0"/>
              </a:rPr>
              <a:t>mannose</a:t>
            </a:r>
            <a:endParaRPr lang="en-US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28819" name="Text Box 115"/>
          <p:cNvSpPr txBox="1">
            <a:spLocks noChangeArrowheads="1"/>
          </p:cNvSpPr>
          <p:nvPr/>
        </p:nvSpPr>
        <p:spPr bwMode="auto">
          <a:xfrm>
            <a:off x="7143750" y="2586038"/>
            <a:ext cx="1231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hu-HU" sz="1800" i="1">
                <a:solidFill>
                  <a:srgbClr val="000000"/>
                </a:solidFill>
                <a:latin typeface="Times New Roman" pitchFamily="18" charset="0"/>
              </a:rPr>
              <a:t>„tick.over”</a:t>
            </a:r>
            <a:endParaRPr lang="en-US" sz="18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" name="Dátum helye 1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F535-DC32-49AE-A0F0-88AF9AF2FA32}" type="datetime1">
              <a:rPr lang="hu-HU" smtClean="0">
                <a:solidFill>
                  <a:srgbClr val="000000"/>
                </a:solidFill>
              </a:rPr>
              <a:t>16. 09. 27.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7" name="Dia számának helye 1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4C1-26E1-47EA-BF0E-26D2C07CC59D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val 2" descr="Nagy konfetti"/>
          <p:cNvSpPr>
            <a:spLocks noChangeArrowheads="1"/>
          </p:cNvSpPr>
          <p:nvPr/>
        </p:nvSpPr>
        <p:spPr bwMode="auto">
          <a:xfrm>
            <a:off x="179388" y="4076700"/>
            <a:ext cx="8748712" cy="1985963"/>
          </a:xfrm>
          <a:prstGeom prst="ellipse">
            <a:avLst/>
          </a:prstGeom>
          <a:pattFill prst="lgConfetti">
            <a:fgClr>
              <a:srgbClr val="FF0000"/>
            </a:fgClr>
            <a:bgClr>
              <a:srgbClr val="000066"/>
            </a:bgClr>
          </a:patt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 rot="-1015650">
            <a:off x="838200" y="4156075"/>
            <a:ext cx="431800" cy="7096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469" y="10800"/>
                </a:moveTo>
                <a:cubicBezTo>
                  <a:pt x="7469" y="8960"/>
                  <a:pt x="8960" y="7469"/>
                  <a:pt x="10800" y="7469"/>
                </a:cubicBezTo>
                <a:cubicBezTo>
                  <a:pt x="12639" y="7468"/>
                  <a:pt x="14130" y="8960"/>
                  <a:pt x="141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4101" name="Group 4"/>
          <p:cNvGrpSpPr>
            <a:grpSpLocks/>
          </p:cNvGrpSpPr>
          <p:nvPr/>
        </p:nvGrpSpPr>
        <p:grpSpPr bwMode="auto">
          <a:xfrm rot="9963795">
            <a:off x="701675" y="3557588"/>
            <a:ext cx="341313" cy="692150"/>
            <a:chOff x="2496" y="336"/>
            <a:chExt cx="288" cy="480"/>
          </a:xfrm>
        </p:grpSpPr>
        <p:sp>
          <p:nvSpPr>
            <p:cNvPr id="4148" name="AutoShape 5"/>
            <p:cNvSpPr>
              <a:spLocks noChangeArrowheads="1"/>
            </p:cNvSpPr>
            <p:nvPr/>
          </p:nvSpPr>
          <p:spPr bwMode="auto">
            <a:xfrm rot="-1404882">
              <a:off x="2544" y="336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49" name="AutoShape 6"/>
            <p:cNvSpPr>
              <a:spLocks noChangeArrowheads="1"/>
            </p:cNvSpPr>
            <p:nvPr/>
          </p:nvSpPr>
          <p:spPr bwMode="auto">
            <a:xfrm rot="990850">
              <a:off x="2688" y="336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50" name="AutoShape 7"/>
            <p:cNvSpPr>
              <a:spLocks noChangeArrowheads="1"/>
            </p:cNvSpPr>
            <p:nvPr/>
          </p:nvSpPr>
          <p:spPr bwMode="auto">
            <a:xfrm rot="-1404882">
              <a:off x="2496" y="384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51" name="AutoShape 8"/>
            <p:cNvSpPr>
              <a:spLocks noChangeArrowheads="1"/>
            </p:cNvSpPr>
            <p:nvPr/>
          </p:nvSpPr>
          <p:spPr bwMode="auto">
            <a:xfrm rot="990850">
              <a:off x="2736" y="384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52" name="AutoShape 9"/>
            <p:cNvSpPr>
              <a:spLocks noChangeArrowheads="1"/>
            </p:cNvSpPr>
            <p:nvPr/>
          </p:nvSpPr>
          <p:spPr bwMode="auto">
            <a:xfrm rot="33392">
              <a:off x="2640" y="576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53" name="AutoShape 10"/>
            <p:cNvSpPr>
              <a:spLocks noChangeArrowheads="1"/>
            </p:cNvSpPr>
            <p:nvPr/>
          </p:nvSpPr>
          <p:spPr bwMode="auto">
            <a:xfrm rot="33392">
              <a:off x="2592" y="576"/>
              <a:ext cx="48" cy="24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2891" name="AutoShape 11"/>
          <p:cNvSpPr>
            <a:spLocks noChangeArrowheads="1"/>
          </p:cNvSpPr>
          <p:nvPr/>
        </p:nvSpPr>
        <p:spPr bwMode="auto">
          <a:xfrm rot="-1282288">
            <a:off x="466725" y="3040063"/>
            <a:ext cx="504825" cy="51752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84213" y="2584450"/>
            <a:ext cx="2735262" cy="1058863"/>
            <a:chOff x="431" y="1628"/>
            <a:chExt cx="1723" cy="667"/>
          </a:xfrm>
        </p:grpSpPr>
        <p:sp>
          <p:nvSpPr>
            <p:cNvPr id="4139" name="AutoShape 13"/>
            <p:cNvSpPr>
              <a:spLocks noChangeArrowheads="1"/>
            </p:cNvSpPr>
            <p:nvPr/>
          </p:nvSpPr>
          <p:spPr bwMode="auto">
            <a:xfrm rot="-365129">
              <a:off x="431" y="1628"/>
              <a:ext cx="1223" cy="3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4 h 21600"/>
                <a:gd name="T20" fmla="*/ 18439 w 21600"/>
                <a:gd name="T21" fmla="*/ 1843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698" y="10360"/>
                  </a:moveTo>
                  <a:cubicBezTo>
                    <a:pt x="20462" y="5064"/>
                    <a:pt x="16100" y="892"/>
                    <a:pt x="10800" y="892"/>
                  </a:cubicBezTo>
                  <a:cubicBezTo>
                    <a:pt x="5327" y="892"/>
                    <a:pt x="892" y="5327"/>
                    <a:pt x="892" y="10800"/>
                  </a:cubicBezTo>
                  <a:cubicBezTo>
                    <a:pt x="891" y="11402"/>
                    <a:pt x="946" y="12003"/>
                    <a:pt x="1056" y="12595"/>
                  </a:cubicBezTo>
                  <a:lnTo>
                    <a:pt x="178" y="12757"/>
                  </a:lnTo>
                  <a:cubicBezTo>
                    <a:pt x="59" y="12111"/>
                    <a:pt x="0" y="11456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578" y="-1"/>
                    <a:pt x="21332" y="4547"/>
                    <a:pt x="21589" y="10320"/>
                  </a:cubicBezTo>
                  <a:lnTo>
                    <a:pt x="24286" y="10200"/>
                  </a:lnTo>
                  <a:lnTo>
                    <a:pt x="21282" y="13483"/>
                  </a:lnTo>
                  <a:lnTo>
                    <a:pt x="18000" y="10479"/>
                  </a:lnTo>
                  <a:lnTo>
                    <a:pt x="20698" y="103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40" name="Line 14"/>
            <p:cNvSpPr>
              <a:spLocks noChangeShapeType="1"/>
            </p:cNvSpPr>
            <p:nvPr/>
          </p:nvSpPr>
          <p:spPr bwMode="auto">
            <a:xfrm flipH="1">
              <a:off x="1338" y="1797"/>
              <a:ext cx="272" cy="28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41" name="Line 15"/>
            <p:cNvSpPr>
              <a:spLocks noChangeShapeType="1"/>
            </p:cNvSpPr>
            <p:nvPr/>
          </p:nvSpPr>
          <p:spPr bwMode="auto">
            <a:xfrm>
              <a:off x="1565" y="1752"/>
              <a:ext cx="408" cy="136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4142" name="Group 16"/>
            <p:cNvGrpSpPr>
              <a:grpSpLocks/>
            </p:cNvGrpSpPr>
            <p:nvPr/>
          </p:nvGrpSpPr>
          <p:grpSpPr bwMode="auto">
            <a:xfrm>
              <a:off x="1122" y="2078"/>
              <a:ext cx="352" cy="217"/>
              <a:chOff x="1177" y="2568"/>
              <a:chExt cx="352" cy="181"/>
            </a:xfrm>
          </p:grpSpPr>
          <p:sp>
            <p:nvSpPr>
              <p:cNvPr id="4146" name="AutoShape 17"/>
              <p:cNvSpPr>
                <a:spLocks noChangeArrowheads="1"/>
              </p:cNvSpPr>
              <p:nvPr/>
            </p:nvSpPr>
            <p:spPr bwMode="auto">
              <a:xfrm rot="-3164376">
                <a:off x="1262" y="2483"/>
                <a:ext cx="181" cy="352"/>
              </a:xfrm>
              <a:prstGeom prst="flowChartTerminator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hu-HU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7" name="Line 18"/>
              <p:cNvSpPr>
                <a:spLocks noChangeShapeType="1"/>
              </p:cNvSpPr>
              <p:nvPr/>
            </p:nvSpPr>
            <p:spPr bwMode="auto">
              <a:xfrm flipH="1">
                <a:off x="1267" y="2568"/>
                <a:ext cx="91" cy="1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4143" name="Group 19"/>
            <p:cNvGrpSpPr>
              <a:grpSpLocks/>
            </p:cNvGrpSpPr>
            <p:nvPr/>
          </p:nvGrpSpPr>
          <p:grpSpPr bwMode="auto">
            <a:xfrm>
              <a:off x="1802" y="1915"/>
              <a:ext cx="352" cy="217"/>
              <a:chOff x="1993" y="2387"/>
              <a:chExt cx="352" cy="181"/>
            </a:xfrm>
          </p:grpSpPr>
          <p:sp>
            <p:nvSpPr>
              <p:cNvPr id="4144" name="AutoShape 20"/>
              <p:cNvSpPr>
                <a:spLocks noChangeArrowheads="1"/>
              </p:cNvSpPr>
              <p:nvPr/>
            </p:nvSpPr>
            <p:spPr bwMode="auto">
              <a:xfrm rot="2864063">
                <a:off x="2078" y="2302"/>
                <a:ext cx="181" cy="352"/>
              </a:xfrm>
              <a:prstGeom prst="flowChartTerminator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hu-HU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5" name="Line 21"/>
              <p:cNvSpPr>
                <a:spLocks noChangeShapeType="1"/>
              </p:cNvSpPr>
              <p:nvPr/>
            </p:nvSpPr>
            <p:spPr bwMode="auto">
              <a:xfrm>
                <a:off x="2175" y="2387"/>
                <a:ext cx="90" cy="9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763713" y="2019300"/>
            <a:ext cx="1944687" cy="2417763"/>
            <a:chOff x="1111" y="1207"/>
            <a:chExt cx="1225" cy="1523"/>
          </a:xfrm>
        </p:grpSpPr>
        <p:sp>
          <p:nvSpPr>
            <p:cNvPr id="4134" name="AutoShape 23"/>
            <p:cNvSpPr>
              <a:spLocks noChangeArrowheads="1"/>
            </p:cNvSpPr>
            <p:nvPr/>
          </p:nvSpPr>
          <p:spPr bwMode="auto">
            <a:xfrm rot="-7652725">
              <a:off x="1069" y="1302"/>
              <a:ext cx="219" cy="136"/>
            </a:xfrm>
            <a:prstGeom prst="flowChartTermina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hu-HU" sz="2800">
                <a:solidFill>
                  <a:srgbClr val="000000"/>
                </a:solidFill>
              </a:endParaRPr>
            </a:p>
          </p:txBody>
        </p:sp>
        <p:sp>
          <p:nvSpPr>
            <p:cNvPr id="4135" name="AutoShape 24"/>
            <p:cNvSpPr>
              <a:spLocks noChangeArrowheads="1"/>
            </p:cNvSpPr>
            <p:nvPr/>
          </p:nvSpPr>
          <p:spPr bwMode="auto">
            <a:xfrm rot="2864063">
              <a:off x="2108" y="1253"/>
              <a:ext cx="217" cy="126"/>
            </a:xfrm>
            <a:prstGeom prst="flowChartTerminator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hu-HU" sz="2800">
                <a:solidFill>
                  <a:srgbClr val="000000"/>
                </a:solidFill>
              </a:endParaRPr>
            </a:p>
          </p:txBody>
        </p:sp>
        <p:grpSp>
          <p:nvGrpSpPr>
            <p:cNvPr id="4136" name="Group 25"/>
            <p:cNvGrpSpPr>
              <a:grpSpLocks/>
            </p:cNvGrpSpPr>
            <p:nvPr/>
          </p:nvGrpSpPr>
          <p:grpSpPr bwMode="auto">
            <a:xfrm rot="2640363">
              <a:off x="1947" y="2221"/>
              <a:ext cx="389" cy="509"/>
              <a:chOff x="3186" y="2731"/>
              <a:chExt cx="389" cy="424"/>
            </a:xfrm>
          </p:grpSpPr>
          <p:sp>
            <p:nvSpPr>
              <p:cNvPr id="4137" name="AutoShape 26"/>
              <p:cNvSpPr>
                <a:spLocks noChangeArrowheads="1"/>
              </p:cNvSpPr>
              <p:nvPr/>
            </p:nvSpPr>
            <p:spPr bwMode="auto">
              <a:xfrm rot="2795442">
                <a:off x="3353" y="2691"/>
                <a:ext cx="181" cy="262"/>
              </a:xfrm>
              <a:prstGeom prst="flowChartTerminator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hu-HU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8" name="AutoShape 27"/>
              <p:cNvSpPr>
                <a:spLocks noChangeArrowheads="1"/>
              </p:cNvSpPr>
              <p:nvPr/>
            </p:nvSpPr>
            <p:spPr bwMode="auto">
              <a:xfrm rot="-8592048">
                <a:off x="3186" y="2893"/>
                <a:ext cx="181" cy="262"/>
              </a:xfrm>
              <a:prstGeom prst="flowChartTerminator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hu-HU" sz="28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852863" y="2097088"/>
            <a:ext cx="1025525" cy="1979612"/>
            <a:chOff x="2427" y="1265"/>
            <a:chExt cx="646" cy="1247"/>
          </a:xfrm>
        </p:grpSpPr>
        <p:sp>
          <p:nvSpPr>
            <p:cNvPr id="4132" name="AutoShape 29"/>
            <p:cNvSpPr>
              <a:spLocks noChangeArrowheads="1"/>
            </p:cNvSpPr>
            <p:nvPr/>
          </p:nvSpPr>
          <p:spPr bwMode="auto">
            <a:xfrm rot="-5897549">
              <a:off x="2454" y="2268"/>
              <a:ext cx="217" cy="272"/>
            </a:xfrm>
            <a:prstGeom prst="flowChartTermina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hu-HU" sz="2800">
                <a:solidFill>
                  <a:srgbClr val="000000"/>
                </a:solidFill>
              </a:endParaRPr>
            </a:p>
          </p:txBody>
        </p:sp>
        <p:sp>
          <p:nvSpPr>
            <p:cNvPr id="4133" name="AutoShape 30"/>
            <p:cNvSpPr>
              <a:spLocks noChangeArrowheads="1"/>
            </p:cNvSpPr>
            <p:nvPr/>
          </p:nvSpPr>
          <p:spPr bwMode="auto">
            <a:xfrm rot="-8189971">
              <a:off x="2892" y="1265"/>
              <a:ext cx="181" cy="128"/>
            </a:xfrm>
            <a:prstGeom prst="flowChartTermina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hu-HU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417888" y="2608263"/>
            <a:ext cx="1946275" cy="1468437"/>
            <a:chOff x="2153" y="1643"/>
            <a:chExt cx="1226" cy="925"/>
          </a:xfrm>
        </p:grpSpPr>
        <p:grpSp>
          <p:nvGrpSpPr>
            <p:cNvPr id="4128" name="Group 32"/>
            <p:cNvGrpSpPr>
              <a:grpSpLocks/>
            </p:cNvGrpSpPr>
            <p:nvPr/>
          </p:nvGrpSpPr>
          <p:grpSpPr bwMode="auto">
            <a:xfrm rot="1146206">
              <a:off x="3167" y="1965"/>
              <a:ext cx="212" cy="422"/>
              <a:chOff x="2816" y="2442"/>
              <a:chExt cx="212" cy="352"/>
            </a:xfrm>
          </p:grpSpPr>
          <p:sp>
            <p:nvSpPr>
              <p:cNvPr id="4130" name="AutoShape 33"/>
              <p:cNvSpPr>
                <a:spLocks noChangeArrowheads="1"/>
              </p:cNvSpPr>
              <p:nvPr/>
            </p:nvSpPr>
            <p:spPr bwMode="auto">
              <a:xfrm rot="-8189971">
                <a:off x="2816" y="2442"/>
                <a:ext cx="181" cy="352"/>
              </a:xfrm>
              <a:prstGeom prst="flowChartTerminator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hu-HU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1" name="Line 34"/>
              <p:cNvSpPr>
                <a:spLocks noChangeShapeType="1"/>
              </p:cNvSpPr>
              <p:nvPr/>
            </p:nvSpPr>
            <p:spPr bwMode="auto">
              <a:xfrm rot="7753755">
                <a:off x="2938" y="2488"/>
                <a:ext cx="0" cy="181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129" name="AutoShape 35"/>
            <p:cNvSpPr>
              <a:spLocks noChangeArrowheads="1"/>
            </p:cNvSpPr>
            <p:nvPr/>
          </p:nvSpPr>
          <p:spPr bwMode="auto">
            <a:xfrm rot="-1062037">
              <a:off x="2153" y="1643"/>
              <a:ext cx="1090" cy="9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1 w 21600"/>
                <a:gd name="T19" fmla="*/ 3152 h 21600"/>
                <a:gd name="T20" fmla="*/ 18429 w 21600"/>
                <a:gd name="T21" fmla="*/ 1844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698" y="10360"/>
                  </a:moveTo>
                  <a:cubicBezTo>
                    <a:pt x="20462" y="5064"/>
                    <a:pt x="16100" y="892"/>
                    <a:pt x="10800" y="892"/>
                  </a:cubicBezTo>
                  <a:cubicBezTo>
                    <a:pt x="5327" y="892"/>
                    <a:pt x="892" y="5327"/>
                    <a:pt x="892" y="10800"/>
                  </a:cubicBezTo>
                  <a:cubicBezTo>
                    <a:pt x="891" y="10808"/>
                    <a:pt x="892" y="10816"/>
                    <a:pt x="892" y="10824"/>
                  </a:cubicBezTo>
                  <a:lnTo>
                    <a:pt x="0" y="10827"/>
                  </a:lnTo>
                  <a:cubicBezTo>
                    <a:pt x="0" y="10818"/>
                    <a:pt x="0" y="10809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578" y="-1"/>
                    <a:pt x="21332" y="4547"/>
                    <a:pt x="21589" y="10320"/>
                  </a:cubicBezTo>
                  <a:lnTo>
                    <a:pt x="24286" y="10200"/>
                  </a:lnTo>
                  <a:lnTo>
                    <a:pt x="21282" y="13483"/>
                  </a:lnTo>
                  <a:lnTo>
                    <a:pt x="18000" y="10479"/>
                  </a:lnTo>
                  <a:lnTo>
                    <a:pt x="20698" y="103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4068763" y="2230438"/>
            <a:ext cx="2735262" cy="2927350"/>
            <a:chOff x="2563" y="1322"/>
            <a:chExt cx="1723" cy="1844"/>
          </a:xfrm>
        </p:grpSpPr>
        <p:sp>
          <p:nvSpPr>
            <p:cNvPr id="4122" name="AutoShape 37"/>
            <p:cNvSpPr>
              <a:spLocks noChangeArrowheads="1"/>
            </p:cNvSpPr>
            <p:nvPr/>
          </p:nvSpPr>
          <p:spPr bwMode="auto">
            <a:xfrm rot="20537963" flipV="1">
              <a:off x="2563" y="1425"/>
              <a:ext cx="1301" cy="17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1 w 21600"/>
                <a:gd name="T19" fmla="*/ 3164 h 21600"/>
                <a:gd name="T20" fmla="*/ 18429 w 21600"/>
                <a:gd name="T21" fmla="*/ 1843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698" y="10360"/>
                  </a:moveTo>
                  <a:cubicBezTo>
                    <a:pt x="20462" y="5064"/>
                    <a:pt x="16100" y="892"/>
                    <a:pt x="10800" y="892"/>
                  </a:cubicBezTo>
                  <a:cubicBezTo>
                    <a:pt x="5327" y="892"/>
                    <a:pt x="892" y="5327"/>
                    <a:pt x="892" y="10800"/>
                  </a:cubicBezTo>
                  <a:cubicBezTo>
                    <a:pt x="891" y="10808"/>
                    <a:pt x="892" y="10816"/>
                    <a:pt x="892" y="10824"/>
                  </a:cubicBezTo>
                  <a:lnTo>
                    <a:pt x="0" y="10827"/>
                  </a:lnTo>
                  <a:cubicBezTo>
                    <a:pt x="0" y="10818"/>
                    <a:pt x="0" y="10809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578" y="-1"/>
                    <a:pt x="21332" y="4547"/>
                    <a:pt x="21589" y="10320"/>
                  </a:cubicBezTo>
                  <a:lnTo>
                    <a:pt x="24286" y="10200"/>
                  </a:lnTo>
                  <a:lnTo>
                    <a:pt x="21282" y="13483"/>
                  </a:lnTo>
                  <a:lnTo>
                    <a:pt x="18000" y="10479"/>
                  </a:lnTo>
                  <a:lnTo>
                    <a:pt x="20698" y="103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4123" name="Group 38"/>
            <p:cNvGrpSpPr>
              <a:grpSpLocks/>
            </p:cNvGrpSpPr>
            <p:nvPr/>
          </p:nvGrpSpPr>
          <p:grpSpPr bwMode="auto">
            <a:xfrm rot="-2062820">
              <a:off x="3515" y="1643"/>
              <a:ext cx="352" cy="218"/>
              <a:chOff x="4513" y="1253"/>
              <a:chExt cx="352" cy="182"/>
            </a:xfrm>
          </p:grpSpPr>
          <p:sp>
            <p:nvSpPr>
              <p:cNvPr id="4126" name="AutoShape 39"/>
              <p:cNvSpPr>
                <a:spLocks noChangeArrowheads="1"/>
              </p:cNvSpPr>
              <p:nvPr/>
            </p:nvSpPr>
            <p:spPr bwMode="auto">
              <a:xfrm rot="-3164376">
                <a:off x="4598" y="1168"/>
                <a:ext cx="181" cy="352"/>
              </a:xfrm>
              <a:prstGeom prst="flowChartTerminator">
                <a:avLst/>
              </a:prstGeom>
              <a:solidFill>
                <a:srgbClr val="66CC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hu-HU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7" name="Line 40"/>
              <p:cNvSpPr>
                <a:spLocks noChangeShapeType="1"/>
              </p:cNvSpPr>
              <p:nvPr/>
            </p:nvSpPr>
            <p:spPr bwMode="auto">
              <a:xfrm flipH="1">
                <a:off x="4694" y="1299"/>
                <a:ext cx="91" cy="1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124" name="AutoShape 41"/>
            <p:cNvSpPr>
              <a:spLocks noChangeArrowheads="1"/>
            </p:cNvSpPr>
            <p:nvPr/>
          </p:nvSpPr>
          <p:spPr bwMode="auto">
            <a:xfrm rot="606572">
              <a:off x="4105" y="2350"/>
              <a:ext cx="181" cy="327"/>
            </a:xfrm>
            <a:prstGeom prst="flowChartTerminator">
              <a:avLst/>
            </a:prstGeom>
            <a:solidFill>
              <a:srgbClr val="66C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 sz="2800">
                <a:solidFill>
                  <a:srgbClr val="000000"/>
                </a:solidFill>
              </a:endParaRPr>
            </a:p>
          </p:txBody>
        </p:sp>
        <p:sp>
          <p:nvSpPr>
            <p:cNvPr id="4125" name="AutoShape 42"/>
            <p:cNvSpPr>
              <a:spLocks noChangeArrowheads="1"/>
            </p:cNvSpPr>
            <p:nvPr/>
          </p:nvSpPr>
          <p:spPr bwMode="auto">
            <a:xfrm rot="2562780">
              <a:off x="3893" y="1322"/>
              <a:ext cx="181" cy="118"/>
            </a:xfrm>
            <a:prstGeom prst="flowChartTerminator">
              <a:avLst/>
            </a:prstGeom>
            <a:solidFill>
              <a:srgbClr val="66C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 sz="2800">
                <a:solidFill>
                  <a:srgbClr val="000000"/>
                </a:solidFill>
              </a:endParaRPr>
            </a:p>
          </p:txBody>
        </p:sp>
      </p:grpSp>
      <p:sp>
        <p:nvSpPr>
          <p:cNvPr id="122923" name="AutoShape 43"/>
          <p:cNvSpPr>
            <a:spLocks noChangeArrowheads="1"/>
          </p:cNvSpPr>
          <p:nvPr/>
        </p:nvSpPr>
        <p:spPr bwMode="auto">
          <a:xfrm>
            <a:off x="7526338" y="4221163"/>
            <a:ext cx="358775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2924" name="AutoShape 44"/>
          <p:cNvSpPr>
            <a:spLocks noChangeArrowheads="1"/>
          </p:cNvSpPr>
          <p:nvPr/>
        </p:nvSpPr>
        <p:spPr bwMode="auto">
          <a:xfrm>
            <a:off x="8245475" y="4437063"/>
            <a:ext cx="358775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2925" name="AutoShape 45"/>
          <p:cNvSpPr>
            <a:spLocks noChangeArrowheads="1"/>
          </p:cNvSpPr>
          <p:nvPr/>
        </p:nvSpPr>
        <p:spPr bwMode="auto">
          <a:xfrm>
            <a:off x="6734175" y="4076700"/>
            <a:ext cx="358775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11" name="Text Box 46"/>
          <p:cNvSpPr txBox="1">
            <a:spLocks noChangeArrowheads="1"/>
          </p:cNvSpPr>
          <p:nvPr/>
        </p:nvSpPr>
        <p:spPr bwMode="auto">
          <a:xfrm>
            <a:off x="1979613" y="5284788"/>
            <a:ext cx="136842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chemeClr val="bg1"/>
                </a:solidFill>
              </a:rPr>
              <a:t>Patogén</a:t>
            </a:r>
          </a:p>
        </p:txBody>
      </p:sp>
      <p:grpSp>
        <p:nvGrpSpPr>
          <p:cNvPr id="13" name="Group 47"/>
          <p:cNvGrpSpPr>
            <a:grpSpLocks/>
          </p:cNvGrpSpPr>
          <p:nvPr/>
        </p:nvGrpSpPr>
        <p:grpSpPr bwMode="auto">
          <a:xfrm>
            <a:off x="6732588" y="2924175"/>
            <a:ext cx="2160587" cy="1711325"/>
            <a:chOff x="4241" y="1842"/>
            <a:chExt cx="1361" cy="1078"/>
          </a:xfrm>
        </p:grpSpPr>
        <p:sp>
          <p:nvSpPr>
            <p:cNvPr id="4118" name="Text Box 48"/>
            <p:cNvSpPr txBox="1">
              <a:spLocks noChangeArrowheads="1"/>
            </p:cNvSpPr>
            <p:nvPr/>
          </p:nvSpPr>
          <p:spPr bwMode="auto">
            <a:xfrm>
              <a:off x="4604" y="1842"/>
              <a:ext cx="9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/>
                <a:t>LÍZIS</a:t>
              </a:r>
            </a:p>
          </p:txBody>
        </p:sp>
        <p:sp>
          <p:nvSpPr>
            <p:cNvPr id="4119" name="Freeform 49"/>
            <p:cNvSpPr>
              <a:spLocks/>
            </p:cNvSpPr>
            <p:nvPr/>
          </p:nvSpPr>
          <p:spPr bwMode="auto">
            <a:xfrm rot="1469702">
              <a:off x="5141" y="2377"/>
              <a:ext cx="461" cy="543"/>
            </a:xfrm>
            <a:custGeom>
              <a:avLst/>
              <a:gdLst>
                <a:gd name="T0" fmla="*/ 128 w 270"/>
                <a:gd name="T1" fmla="*/ 1498 h 370"/>
                <a:gd name="T2" fmla="*/ 248 w 270"/>
                <a:gd name="T3" fmla="*/ 2027 h 370"/>
                <a:gd name="T4" fmla="*/ 128 w 270"/>
                <a:gd name="T5" fmla="*/ 2419 h 370"/>
                <a:gd name="T6" fmla="*/ 4699 w 270"/>
                <a:gd name="T7" fmla="*/ 3481 h 370"/>
                <a:gd name="T8" fmla="*/ 5332 w 270"/>
                <a:gd name="T9" fmla="*/ 4045 h 370"/>
                <a:gd name="T10" fmla="*/ 5455 w 270"/>
                <a:gd name="T11" fmla="*/ 5238 h 370"/>
                <a:gd name="T12" fmla="*/ 7361 w 270"/>
                <a:gd name="T13" fmla="*/ 5197 h 370"/>
                <a:gd name="T14" fmla="*/ 9392 w 270"/>
                <a:gd name="T15" fmla="*/ 3252 h 370"/>
                <a:gd name="T16" fmla="*/ 11054 w 270"/>
                <a:gd name="T17" fmla="*/ 2690 h 370"/>
                <a:gd name="T18" fmla="*/ 11423 w 270"/>
                <a:gd name="T19" fmla="*/ 2198 h 370"/>
                <a:gd name="T20" fmla="*/ 7735 w 270"/>
                <a:gd name="T21" fmla="*/ 217 h 370"/>
                <a:gd name="T22" fmla="*/ 6585 w 270"/>
                <a:gd name="T23" fmla="*/ 88 h 370"/>
                <a:gd name="T24" fmla="*/ 5332 w 270"/>
                <a:gd name="T25" fmla="*/ 0 h 370"/>
                <a:gd name="T26" fmla="*/ 4060 w 270"/>
                <a:gd name="T27" fmla="*/ 41 h 370"/>
                <a:gd name="T28" fmla="*/ 2802 w 270"/>
                <a:gd name="T29" fmla="*/ 129 h 370"/>
                <a:gd name="T30" fmla="*/ 1660 w 270"/>
                <a:gd name="T31" fmla="*/ 346 h 370"/>
                <a:gd name="T32" fmla="*/ 1393 w 270"/>
                <a:gd name="T33" fmla="*/ 478 h 370"/>
                <a:gd name="T34" fmla="*/ 1021 w 270"/>
                <a:gd name="T35" fmla="*/ 528 h 370"/>
                <a:gd name="T36" fmla="*/ 767 w 270"/>
                <a:gd name="T37" fmla="*/ 787 h 370"/>
                <a:gd name="T38" fmla="*/ 0 w 270"/>
                <a:gd name="T39" fmla="*/ 1363 h 370"/>
                <a:gd name="T40" fmla="*/ 128 w 270"/>
                <a:gd name="T41" fmla="*/ 1498 h 3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70"/>
                <a:gd name="T64" fmla="*/ 0 h 370"/>
                <a:gd name="T65" fmla="*/ 270 w 270"/>
                <a:gd name="T66" fmla="*/ 370 h 3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70" h="370">
                  <a:moveTo>
                    <a:pt x="3" y="102"/>
                  </a:moveTo>
                  <a:cubicBezTo>
                    <a:pt x="4" y="114"/>
                    <a:pt x="6" y="126"/>
                    <a:pt x="6" y="138"/>
                  </a:cubicBezTo>
                  <a:cubicBezTo>
                    <a:pt x="6" y="147"/>
                    <a:pt x="2" y="156"/>
                    <a:pt x="3" y="165"/>
                  </a:cubicBezTo>
                  <a:cubicBezTo>
                    <a:pt x="6" y="204"/>
                    <a:pt x="80" y="227"/>
                    <a:pt x="111" y="237"/>
                  </a:cubicBezTo>
                  <a:cubicBezTo>
                    <a:pt x="119" y="249"/>
                    <a:pt x="123" y="262"/>
                    <a:pt x="126" y="276"/>
                  </a:cubicBezTo>
                  <a:cubicBezTo>
                    <a:pt x="130" y="312"/>
                    <a:pt x="132" y="318"/>
                    <a:pt x="129" y="357"/>
                  </a:cubicBezTo>
                  <a:cubicBezTo>
                    <a:pt x="146" y="359"/>
                    <a:pt x="169" y="370"/>
                    <a:pt x="174" y="354"/>
                  </a:cubicBezTo>
                  <a:cubicBezTo>
                    <a:pt x="168" y="310"/>
                    <a:pt x="171" y="239"/>
                    <a:pt x="222" y="222"/>
                  </a:cubicBezTo>
                  <a:cubicBezTo>
                    <a:pt x="236" y="208"/>
                    <a:pt x="254" y="204"/>
                    <a:pt x="261" y="183"/>
                  </a:cubicBezTo>
                  <a:cubicBezTo>
                    <a:pt x="265" y="172"/>
                    <a:pt x="270" y="150"/>
                    <a:pt x="270" y="150"/>
                  </a:cubicBezTo>
                  <a:cubicBezTo>
                    <a:pt x="266" y="91"/>
                    <a:pt x="250" y="28"/>
                    <a:pt x="183" y="15"/>
                  </a:cubicBezTo>
                  <a:cubicBezTo>
                    <a:pt x="168" y="5"/>
                    <a:pt x="178" y="10"/>
                    <a:pt x="156" y="6"/>
                  </a:cubicBezTo>
                  <a:cubicBezTo>
                    <a:pt x="146" y="4"/>
                    <a:pt x="126" y="0"/>
                    <a:pt x="126" y="0"/>
                  </a:cubicBezTo>
                  <a:cubicBezTo>
                    <a:pt x="116" y="1"/>
                    <a:pt x="106" y="2"/>
                    <a:pt x="96" y="3"/>
                  </a:cubicBezTo>
                  <a:cubicBezTo>
                    <a:pt x="86" y="5"/>
                    <a:pt x="66" y="9"/>
                    <a:pt x="66" y="9"/>
                  </a:cubicBezTo>
                  <a:cubicBezTo>
                    <a:pt x="57" y="15"/>
                    <a:pt x="48" y="18"/>
                    <a:pt x="39" y="24"/>
                  </a:cubicBezTo>
                  <a:cubicBezTo>
                    <a:pt x="37" y="27"/>
                    <a:pt x="36" y="31"/>
                    <a:pt x="33" y="33"/>
                  </a:cubicBezTo>
                  <a:cubicBezTo>
                    <a:pt x="31" y="35"/>
                    <a:pt x="26" y="33"/>
                    <a:pt x="24" y="36"/>
                  </a:cubicBezTo>
                  <a:cubicBezTo>
                    <a:pt x="20" y="41"/>
                    <a:pt x="22" y="49"/>
                    <a:pt x="18" y="54"/>
                  </a:cubicBezTo>
                  <a:cubicBezTo>
                    <a:pt x="7" y="70"/>
                    <a:pt x="5" y="75"/>
                    <a:pt x="0" y="93"/>
                  </a:cubicBezTo>
                  <a:cubicBezTo>
                    <a:pt x="3" y="114"/>
                    <a:pt x="3" y="117"/>
                    <a:pt x="3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82"/>
                </a:gs>
                <a:gs pos="100000">
                  <a:srgbClr val="FF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0" name="Freeform 50"/>
            <p:cNvSpPr>
              <a:spLocks/>
            </p:cNvSpPr>
            <p:nvPr/>
          </p:nvSpPr>
          <p:spPr bwMode="auto">
            <a:xfrm rot="1469702">
              <a:off x="4687" y="2251"/>
              <a:ext cx="461" cy="543"/>
            </a:xfrm>
            <a:custGeom>
              <a:avLst/>
              <a:gdLst>
                <a:gd name="T0" fmla="*/ 128 w 270"/>
                <a:gd name="T1" fmla="*/ 1498 h 370"/>
                <a:gd name="T2" fmla="*/ 248 w 270"/>
                <a:gd name="T3" fmla="*/ 2027 h 370"/>
                <a:gd name="T4" fmla="*/ 128 w 270"/>
                <a:gd name="T5" fmla="*/ 2419 h 370"/>
                <a:gd name="T6" fmla="*/ 4699 w 270"/>
                <a:gd name="T7" fmla="*/ 3481 h 370"/>
                <a:gd name="T8" fmla="*/ 5332 w 270"/>
                <a:gd name="T9" fmla="*/ 4045 h 370"/>
                <a:gd name="T10" fmla="*/ 5455 w 270"/>
                <a:gd name="T11" fmla="*/ 5238 h 370"/>
                <a:gd name="T12" fmla="*/ 7361 w 270"/>
                <a:gd name="T13" fmla="*/ 5197 h 370"/>
                <a:gd name="T14" fmla="*/ 9392 w 270"/>
                <a:gd name="T15" fmla="*/ 3252 h 370"/>
                <a:gd name="T16" fmla="*/ 11054 w 270"/>
                <a:gd name="T17" fmla="*/ 2690 h 370"/>
                <a:gd name="T18" fmla="*/ 11423 w 270"/>
                <a:gd name="T19" fmla="*/ 2198 h 370"/>
                <a:gd name="T20" fmla="*/ 7735 w 270"/>
                <a:gd name="T21" fmla="*/ 217 h 370"/>
                <a:gd name="T22" fmla="*/ 6585 w 270"/>
                <a:gd name="T23" fmla="*/ 88 h 370"/>
                <a:gd name="T24" fmla="*/ 5332 w 270"/>
                <a:gd name="T25" fmla="*/ 0 h 370"/>
                <a:gd name="T26" fmla="*/ 4060 w 270"/>
                <a:gd name="T27" fmla="*/ 41 h 370"/>
                <a:gd name="T28" fmla="*/ 2802 w 270"/>
                <a:gd name="T29" fmla="*/ 129 h 370"/>
                <a:gd name="T30" fmla="*/ 1660 w 270"/>
                <a:gd name="T31" fmla="*/ 346 h 370"/>
                <a:gd name="T32" fmla="*/ 1393 w 270"/>
                <a:gd name="T33" fmla="*/ 478 h 370"/>
                <a:gd name="T34" fmla="*/ 1021 w 270"/>
                <a:gd name="T35" fmla="*/ 528 h 370"/>
                <a:gd name="T36" fmla="*/ 767 w 270"/>
                <a:gd name="T37" fmla="*/ 787 h 370"/>
                <a:gd name="T38" fmla="*/ 0 w 270"/>
                <a:gd name="T39" fmla="*/ 1363 h 370"/>
                <a:gd name="T40" fmla="*/ 128 w 270"/>
                <a:gd name="T41" fmla="*/ 1498 h 3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70"/>
                <a:gd name="T64" fmla="*/ 0 h 370"/>
                <a:gd name="T65" fmla="*/ 270 w 270"/>
                <a:gd name="T66" fmla="*/ 370 h 3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70" h="370">
                  <a:moveTo>
                    <a:pt x="3" y="102"/>
                  </a:moveTo>
                  <a:cubicBezTo>
                    <a:pt x="4" y="114"/>
                    <a:pt x="6" y="126"/>
                    <a:pt x="6" y="138"/>
                  </a:cubicBezTo>
                  <a:cubicBezTo>
                    <a:pt x="6" y="147"/>
                    <a:pt x="2" y="156"/>
                    <a:pt x="3" y="165"/>
                  </a:cubicBezTo>
                  <a:cubicBezTo>
                    <a:pt x="6" y="204"/>
                    <a:pt x="80" y="227"/>
                    <a:pt x="111" y="237"/>
                  </a:cubicBezTo>
                  <a:cubicBezTo>
                    <a:pt x="119" y="249"/>
                    <a:pt x="123" y="262"/>
                    <a:pt x="126" y="276"/>
                  </a:cubicBezTo>
                  <a:cubicBezTo>
                    <a:pt x="130" y="312"/>
                    <a:pt x="132" y="318"/>
                    <a:pt x="129" y="357"/>
                  </a:cubicBezTo>
                  <a:cubicBezTo>
                    <a:pt x="146" y="359"/>
                    <a:pt x="169" y="370"/>
                    <a:pt x="174" y="354"/>
                  </a:cubicBezTo>
                  <a:cubicBezTo>
                    <a:pt x="168" y="310"/>
                    <a:pt x="171" y="239"/>
                    <a:pt x="222" y="222"/>
                  </a:cubicBezTo>
                  <a:cubicBezTo>
                    <a:pt x="236" y="208"/>
                    <a:pt x="254" y="204"/>
                    <a:pt x="261" y="183"/>
                  </a:cubicBezTo>
                  <a:cubicBezTo>
                    <a:pt x="265" y="172"/>
                    <a:pt x="270" y="150"/>
                    <a:pt x="270" y="150"/>
                  </a:cubicBezTo>
                  <a:cubicBezTo>
                    <a:pt x="266" y="91"/>
                    <a:pt x="250" y="28"/>
                    <a:pt x="183" y="15"/>
                  </a:cubicBezTo>
                  <a:cubicBezTo>
                    <a:pt x="168" y="5"/>
                    <a:pt x="178" y="10"/>
                    <a:pt x="156" y="6"/>
                  </a:cubicBezTo>
                  <a:cubicBezTo>
                    <a:pt x="146" y="4"/>
                    <a:pt x="126" y="0"/>
                    <a:pt x="126" y="0"/>
                  </a:cubicBezTo>
                  <a:cubicBezTo>
                    <a:pt x="116" y="1"/>
                    <a:pt x="106" y="2"/>
                    <a:pt x="96" y="3"/>
                  </a:cubicBezTo>
                  <a:cubicBezTo>
                    <a:pt x="86" y="5"/>
                    <a:pt x="66" y="9"/>
                    <a:pt x="66" y="9"/>
                  </a:cubicBezTo>
                  <a:cubicBezTo>
                    <a:pt x="57" y="15"/>
                    <a:pt x="48" y="18"/>
                    <a:pt x="39" y="24"/>
                  </a:cubicBezTo>
                  <a:cubicBezTo>
                    <a:pt x="37" y="27"/>
                    <a:pt x="36" y="31"/>
                    <a:pt x="33" y="33"/>
                  </a:cubicBezTo>
                  <a:cubicBezTo>
                    <a:pt x="31" y="35"/>
                    <a:pt x="26" y="33"/>
                    <a:pt x="24" y="36"/>
                  </a:cubicBezTo>
                  <a:cubicBezTo>
                    <a:pt x="20" y="41"/>
                    <a:pt x="22" y="49"/>
                    <a:pt x="18" y="54"/>
                  </a:cubicBezTo>
                  <a:cubicBezTo>
                    <a:pt x="7" y="70"/>
                    <a:pt x="5" y="75"/>
                    <a:pt x="0" y="93"/>
                  </a:cubicBezTo>
                  <a:cubicBezTo>
                    <a:pt x="3" y="114"/>
                    <a:pt x="3" y="117"/>
                    <a:pt x="3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82"/>
                </a:gs>
                <a:gs pos="100000">
                  <a:srgbClr val="FF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21" name="Freeform 51"/>
            <p:cNvSpPr>
              <a:spLocks/>
            </p:cNvSpPr>
            <p:nvPr/>
          </p:nvSpPr>
          <p:spPr bwMode="auto">
            <a:xfrm rot="1469702">
              <a:off x="4241" y="2160"/>
              <a:ext cx="461" cy="543"/>
            </a:xfrm>
            <a:custGeom>
              <a:avLst/>
              <a:gdLst>
                <a:gd name="T0" fmla="*/ 128 w 270"/>
                <a:gd name="T1" fmla="*/ 1498 h 370"/>
                <a:gd name="T2" fmla="*/ 248 w 270"/>
                <a:gd name="T3" fmla="*/ 2027 h 370"/>
                <a:gd name="T4" fmla="*/ 128 w 270"/>
                <a:gd name="T5" fmla="*/ 2419 h 370"/>
                <a:gd name="T6" fmla="*/ 4699 w 270"/>
                <a:gd name="T7" fmla="*/ 3481 h 370"/>
                <a:gd name="T8" fmla="*/ 5332 w 270"/>
                <a:gd name="T9" fmla="*/ 4045 h 370"/>
                <a:gd name="T10" fmla="*/ 5455 w 270"/>
                <a:gd name="T11" fmla="*/ 5238 h 370"/>
                <a:gd name="T12" fmla="*/ 7361 w 270"/>
                <a:gd name="T13" fmla="*/ 5197 h 370"/>
                <a:gd name="T14" fmla="*/ 9392 w 270"/>
                <a:gd name="T15" fmla="*/ 3252 h 370"/>
                <a:gd name="T16" fmla="*/ 11054 w 270"/>
                <a:gd name="T17" fmla="*/ 2690 h 370"/>
                <a:gd name="T18" fmla="*/ 11423 w 270"/>
                <a:gd name="T19" fmla="*/ 2198 h 370"/>
                <a:gd name="T20" fmla="*/ 7735 w 270"/>
                <a:gd name="T21" fmla="*/ 217 h 370"/>
                <a:gd name="T22" fmla="*/ 6585 w 270"/>
                <a:gd name="T23" fmla="*/ 88 h 370"/>
                <a:gd name="T24" fmla="*/ 5332 w 270"/>
                <a:gd name="T25" fmla="*/ 0 h 370"/>
                <a:gd name="T26" fmla="*/ 4060 w 270"/>
                <a:gd name="T27" fmla="*/ 41 h 370"/>
                <a:gd name="T28" fmla="*/ 2802 w 270"/>
                <a:gd name="T29" fmla="*/ 129 h 370"/>
                <a:gd name="T30" fmla="*/ 1660 w 270"/>
                <a:gd name="T31" fmla="*/ 346 h 370"/>
                <a:gd name="T32" fmla="*/ 1393 w 270"/>
                <a:gd name="T33" fmla="*/ 478 h 370"/>
                <a:gd name="T34" fmla="*/ 1021 w 270"/>
                <a:gd name="T35" fmla="*/ 528 h 370"/>
                <a:gd name="T36" fmla="*/ 767 w 270"/>
                <a:gd name="T37" fmla="*/ 787 h 370"/>
                <a:gd name="T38" fmla="*/ 0 w 270"/>
                <a:gd name="T39" fmla="*/ 1363 h 370"/>
                <a:gd name="T40" fmla="*/ 128 w 270"/>
                <a:gd name="T41" fmla="*/ 1498 h 3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70"/>
                <a:gd name="T64" fmla="*/ 0 h 370"/>
                <a:gd name="T65" fmla="*/ 270 w 270"/>
                <a:gd name="T66" fmla="*/ 370 h 3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70" h="370">
                  <a:moveTo>
                    <a:pt x="3" y="102"/>
                  </a:moveTo>
                  <a:cubicBezTo>
                    <a:pt x="4" y="114"/>
                    <a:pt x="6" y="126"/>
                    <a:pt x="6" y="138"/>
                  </a:cubicBezTo>
                  <a:cubicBezTo>
                    <a:pt x="6" y="147"/>
                    <a:pt x="2" y="156"/>
                    <a:pt x="3" y="165"/>
                  </a:cubicBezTo>
                  <a:cubicBezTo>
                    <a:pt x="6" y="204"/>
                    <a:pt x="80" y="227"/>
                    <a:pt x="111" y="237"/>
                  </a:cubicBezTo>
                  <a:cubicBezTo>
                    <a:pt x="119" y="249"/>
                    <a:pt x="123" y="262"/>
                    <a:pt x="126" y="276"/>
                  </a:cubicBezTo>
                  <a:cubicBezTo>
                    <a:pt x="130" y="312"/>
                    <a:pt x="132" y="318"/>
                    <a:pt x="129" y="357"/>
                  </a:cubicBezTo>
                  <a:cubicBezTo>
                    <a:pt x="146" y="359"/>
                    <a:pt x="169" y="370"/>
                    <a:pt x="174" y="354"/>
                  </a:cubicBezTo>
                  <a:cubicBezTo>
                    <a:pt x="168" y="310"/>
                    <a:pt x="171" y="239"/>
                    <a:pt x="222" y="222"/>
                  </a:cubicBezTo>
                  <a:cubicBezTo>
                    <a:pt x="236" y="208"/>
                    <a:pt x="254" y="204"/>
                    <a:pt x="261" y="183"/>
                  </a:cubicBezTo>
                  <a:cubicBezTo>
                    <a:pt x="265" y="172"/>
                    <a:pt x="270" y="150"/>
                    <a:pt x="270" y="150"/>
                  </a:cubicBezTo>
                  <a:cubicBezTo>
                    <a:pt x="266" y="91"/>
                    <a:pt x="250" y="28"/>
                    <a:pt x="183" y="15"/>
                  </a:cubicBezTo>
                  <a:cubicBezTo>
                    <a:pt x="168" y="5"/>
                    <a:pt x="178" y="10"/>
                    <a:pt x="156" y="6"/>
                  </a:cubicBezTo>
                  <a:cubicBezTo>
                    <a:pt x="146" y="4"/>
                    <a:pt x="126" y="0"/>
                    <a:pt x="126" y="0"/>
                  </a:cubicBezTo>
                  <a:cubicBezTo>
                    <a:pt x="116" y="1"/>
                    <a:pt x="106" y="2"/>
                    <a:pt x="96" y="3"/>
                  </a:cubicBezTo>
                  <a:cubicBezTo>
                    <a:pt x="86" y="5"/>
                    <a:pt x="66" y="9"/>
                    <a:pt x="66" y="9"/>
                  </a:cubicBezTo>
                  <a:cubicBezTo>
                    <a:pt x="57" y="15"/>
                    <a:pt x="48" y="18"/>
                    <a:pt x="39" y="24"/>
                  </a:cubicBezTo>
                  <a:cubicBezTo>
                    <a:pt x="37" y="27"/>
                    <a:pt x="36" y="31"/>
                    <a:pt x="33" y="33"/>
                  </a:cubicBezTo>
                  <a:cubicBezTo>
                    <a:pt x="31" y="35"/>
                    <a:pt x="26" y="33"/>
                    <a:pt x="24" y="36"/>
                  </a:cubicBezTo>
                  <a:cubicBezTo>
                    <a:pt x="20" y="41"/>
                    <a:pt x="22" y="49"/>
                    <a:pt x="18" y="54"/>
                  </a:cubicBezTo>
                  <a:cubicBezTo>
                    <a:pt x="7" y="70"/>
                    <a:pt x="5" y="75"/>
                    <a:pt x="0" y="93"/>
                  </a:cubicBezTo>
                  <a:cubicBezTo>
                    <a:pt x="3" y="114"/>
                    <a:pt x="3" y="117"/>
                    <a:pt x="3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82"/>
                </a:gs>
                <a:gs pos="100000">
                  <a:srgbClr val="FF0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113" name="Rectangle 52"/>
          <p:cNvSpPr>
            <a:spLocks noChangeArrowheads="1"/>
          </p:cNvSpPr>
          <p:nvPr/>
        </p:nvSpPr>
        <p:spPr bwMode="auto">
          <a:xfrm>
            <a:off x="0" y="35734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>
              <a:solidFill>
                <a:srgbClr val="00FFFF"/>
              </a:solidFill>
            </a:endParaRPr>
          </a:p>
        </p:txBody>
      </p:sp>
      <p:sp>
        <p:nvSpPr>
          <p:cNvPr id="4114" name="Text Box 53"/>
          <p:cNvSpPr txBox="1">
            <a:spLocks noChangeArrowheads="1"/>
          </p:cNvSpPr>
          <p:nvPr/>
        </p:nvSpPr>
        <p:spPr bwMode="auto">
          <a:xfrm>
            <a:off x="1763688" y="764704"/>
            <a:ext cx="32400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66FFFF"/>
                </a:solidFill>
              </a:rPr>
              <a:t>Főleg</a:t>
            </a:r>
            <a:r>
              <a:rPr lang="en-US" sz="2000" dirty="0">
                <a:solidFill>
                  <a:srgbClr val="66FFFF"/>
                </a:solidFill>
              </a:rPr>
              <a:t> </a:t>
            </a:r>
            <a:r>
              <a:rPr lang="en-US" sz="2000" dirty="0" err="1">
                <a:solidFill>
                  <a:srgbClr val="66FFFF"/>
                </a:solidFill>
              </a:rPr>
              <a:t>IgM</a:t>
            </a:r>
            <a:endParaRPr lang="en-US" sz="2000" dirty="0">
              <a:solidFill>
                <a:srgbClr val="66FFF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66FFFF"/>
                </a:solidFill>
              </a:rPr>
              <a:t>első</a:t>
            </a:r>
            <a:r>
              <a:rPr lang="en-US" sz="2000" dirty="0">
                <a:solidFill>
                  <a:srgbClr val="66FFFF"/>
                </a:solidFill>
              </a:rPr>
              <a:t> </a:t>
            </a:r>
            <a:r>
              <a:rPr lang="en-US" sz="2000" dirty="0" err="1">
                <a:solidFill>
                  <a:srgbClr val="66FFFF"/>
                </a:solidFill>
              </a:rPr>
              <a:t>antitest</a:t>
            </a:r>
            <a:endParaRPr lang="en-US" sz="2000" dirty="0">
              <a:solidFill>
                <a:srgbClr val="66FFF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66FFFF"/>
                </a:solidFill>
              </a:rPr>
              <a:t>elsődleges</a:t>
            </a:r>
            <a:r>
              <a:rPr lang="en-US" sz="2000" dirty="0">
                <a:solidFill>
                  <a:srgbClr val="66FFFF"/>
                </a:solidFill>
              </a:rPr>
              <a:t> </a:t>
            </a:r>
            <a:r>
              <a:rPr lang="hu-HU" sz="2000" dirty="0">
                <a:solidFill>
                  <a:srgbClr val="66FFFF"/>
                </a:solidFill>
              </a:rPr>
              <a:t>immunválasz</a:t>
            </a:r>
            <a:endParaRPr lang="en-US" sz="2000" dirty="0">
              <a:solidFill>
                <a:srgbClr val="66FFFF"/>
              </a:solidFill>
              <a:latin typeface="Times New Roman" pitchFamily="18" charset="0"/>
            </a:endParaRPr>
          </a:p>
        </p:txBody>
      </p:sp>
      <p:sp>
        <p:nvSpPr>
          <p:cNvPr id="4115" name="Text Box 54"/>
          <p:cNvSpPr txBox="1">
            <a:spLocks noChangeArrowheads="1"/>
          </p:cNvSpPr>
          <p:nvPr/>
        </p:nvSpPr>
        <p:spPr bwMode="auto">
          <a:xfrm>
            <a:off x="2268538" y="6165850"/>
            <a:ext cx="453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Komplement kaszkád</a:t>
            </a:r>
          </a:p>
        </p:txBody>
      </p:sp>
      <p:sp>
        <p:nvSpPr>
          <p:cNvPr id="4116" name="Text Box 55"/>
          <p:cNvSpPr txBox="1">
            <a:spLocks noChangeArrowheads="1"/>
          </p:cNvSpPr>
          <p:nvPr/>
        </p:nvSpPr>
        <p:spPr bwMode="auto">
          <a:xfrm>
            <a:off x="0" y="23685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smtClean="0"/>
              <a:t>1. </a:t>
            </a:r>
            <a:r>
              <a:rPr lang="hu-HU" sz="2800" dirty="0"/>
              <a:t>KLASSZIKUS AKTIVÁCIÓ</a:t>
            </a:r>
            <a:endParaRPr lang="en-US" sz="2800" dirty="0"/>
          </a:p>
        </p:txBody>
      </p:sp>
      <p:sp>
        <p:nvSpPr>
          <p:cNvPr id="4117" name="Robbanás 2 56"/>
          <p:cNvSpPr>
            <a:spLocks noChangeArrowheads="1"/>
          </p:cNvSpPr>
          <p:nvPr/>
        </p:nvSpPr>
        <p:spPr bwMode="auto">
          <a:xfrm flipH="1">
            <a:off x="179512" y="332656"/>
            <a:ext cx="218291" cy="288032"/>
          </a:xfrm>
          <a:prstGeom prst="irregularSeal2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8" name="Dátum helye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1B5BD4-64B1-49B1-93A0-5B03BA1CBC64}" type="datetime1">
              <a:rPr lang="hu-HU" smtClean="0"/>
              <a:t>16. 09. 27.</a:t>
            </a:fld>
            <a:endParaRPr lang="en-US"/>
          </a:p>
        </p:txBody>
      </p:sp>
      <p:sp>
        <p:nvSpPr>
          <p:cNvPr id="59" name="Dia számának helye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60" name="Object 31"/>
          <p:cNvGraphicFramePr>
            <a:graphicFrameLocks noChangeAspect="1"/>
          </p:cNvGraphicFramePr>
          <p:nvPr/>
        </p:nvGraphicFramePr>
        <p:xfrm>
          <a:off x="0" y="0"/>
          <a:ext cx="1344613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Image" r:id="rId4" imgW="6645958" imgH="7497353" progId="Photoshop.Image.5">
                  <p:embed/>
                </p:oleObj>
              </mc:Choice>
              <mc:Fallback>
                <p:oleObj name="Image" r:id="rId4" imgW="6645958" imgH="749735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44613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1" grpId="0" animBg="1"/>
      <p:bldP spid="122923" grpId="0" animBg="1"/>
      <p:bldP spid="122924" grpId="0" animBg="1"/>
      <p:bldP spid="1229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1ac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050"/>
            <a:ext cx="6769100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481138" y="225425"/>
            <a:ext cx="583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latin typeface="Corbel" charset="0"/>
              </a:rPr>
              <a:t>A klasszikus út első lépései (animáció)</a:t>
            </a:r>
            <a:endParaRPr lang="en-US" b="1">
              <a:latin typeface="Corbel" charset="0"/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671888" y="6583363"/>
            <a:ext cx="547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/>
              <a:t>http://student.ccbcmd.edu/courses/bio141/lecguide/unit4/innate/c3case.html</a:t>
            </a:r>
          </a:p>
        </p:txBody>
      </p:sp>
    </p:spTree>
    <p:extLst>
      <p:ext uri="{BB962C8B-B14F-4D97-AF65-F5344CB8AC3E}">
        <p14:creationId xmlns:p14="http://schemas.microsoft.com/office/powerpoint/2010/main" val="36423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3c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908050"/>
            <a:ext cx="6715125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790825" y="6388100"/>
            <a:ext cx="5472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http://student.ccbcmd.edu/courses/bio141/lecguide/unit4/innate/c3case.html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481138" y="225425"/>
            <a:ext cx="583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latin typeface="Corbel" charset="0"/>
              </a:rPr>
              <a:t>A C3 konvertáz kialakulása (animáció)</a:t>
            </a:r>
            <a:endParaRPr lang="en-US" b="1"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8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 cstate="print"/>
          <a:srcRect b="33449"/>
          <a:stretch>
            <a:fillRect/>
          </a:stretch>
        </p:blipFill>
        <p:spPr bwMode="auto">
          <a:xfrm>
            <a:off x="1295400" y="1295400"/>
            <a:ext cx="6681788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092492-60A0-4602-8CC6-56C3902C2B13}" type="datetime1">
              <a:rPr lang="hu-HU" smtClean="0"/>
              <a:t>16. 09. 27.</a:t>
            </a:fld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1. </a:t>
            </a:r>
            <a:r>
              <a:rPr lang="hu-HU"/>
              <a:t>KLASSZIKUS AKTIVÁCIÓ</a:t>
            </a:r>
            <a:endParaRPr lang="en-US"/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3048000" y="914400"/>
          <a:ext cx="4319588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Image" r:id="rId4" imgW="5540417" imgH="7624426" progId="Photoshop.Image.5">
                  <p:embed/>
                </p:oleObj>
              </mc:Choice>
              <mc:Fallback>
                <p:oleObj name="Image" r:id="rId4" imgW="5540417" imgH="7624426" progId="Photoshop.Image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914400"/>
                        <a:ext cx="4319588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28600" y="1905000"/>
            <a:ext cx="2362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Főleg IgM</a:t>
            </a:r>
          </a:p>
          <a:p>
            <a:pPr>
              <a:spcBef>
                <a:spcPct val="50000"/>
              </a:spcBef>
            </a:pPr>
            <a:r>
              <a:rPr lang="en-US"/>
              <a:t>első antitest</a:t>
            </a:r>
          </a:p>
          <a:p>
            <a:pPr>
              <a:spcBef>
                <a:spcPct val="50000"/>
              </a:spcBef>
            </a:pPr>
            <a:r>
              <a:rPr lang="en-US"/>
              <a:t>elsődleges </a:t>
            </a:r>
            <a:r>
              <a:rPr lang="hu-HU"/>
              <a:t>immunválasz</a:t>
            </a: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3124200" y="1600200"/>
            <a:ext cx="1066800" cy="9906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83849A-626A-41B9-8A6A-EE98FF8C84C3}" type="datetime1">
              <a:rPr lang="hu-HU" smtClean="0"/>
              <a:t>16. 09. 27.</a:t>
            </a:fld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utoUpdateAnimBg="0"/>
      <p:bldP spid="47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762000" y="990600"/>
          <a:ext cx="7848600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Image" r:id="rId4" imgW="7840452" imgH="1906107" progId="Photoshop.Image.5">
                  <p:embed/>
                </p:oleObj>
              </mc:Choice>
              <mc:Fallback>
                <p:oleObj name="Image" r:id="rId4" imgW="7840452" imgH="1906107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990600"/>
                        <a:ext cx="7848600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62000" y="2819400"/>
            <a:ext cx="243840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Patogén felszín</a:t>
            </a:r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14600" y="2971800"/>
            <a:ext cx="2971800" cy="1400175"/>
            <a:chOff x="1584" y="1872"/>
            <a:chExt cx="1872" cy="882"/>
          </a:xfrm>
        </p:grpSpPr>
        <p:pic>
          <p:nvPicPr>
            <p:cNvPr id="6156" name="Picture 6"/>
            <p:cNvPicPr>
              <a:picLocks noChangeAspect="1" noChangeArrowheads="1"/>
            </p:cNvPicPr>
            <p:nvPr/>
          </p:nvPicPr>
          <p:blipFill>
            <a:blip cstate="print"/>
            <a:srcRect/>
            <a:stretch>
              <a:fillRect/>
            </a:stretch>
          </p:blipFill>
          <p:spPr bwMode="auto">
            <a:xfrm>
              <a:off x="2400" y="1872"/>
              <a:ext cx="1056" cy="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7" name="Text Box 7"/>
            <p:cNvSpPr txBox="1">
              <a:spLocks noChangeArrowheads="1"/>
            </p:cNvSpPr>
            <p:nvPr/>
          </p:nvSpPr>
          <p:spPr bwMode="auto">
            <a:xfrm>
              <a:off x="1584" y="2112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C1q</a:t>
              </a:r>
            </a:p>
          </p:txBody>
        </p:sp>
      </p:grp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838200" y="6324600"/>
            <a:ext cx="77724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19800" y="3352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+ C1r, C1s</a:t>
            </a:r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6172200" y="2895600"/>
            <a:ext cx="243840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Patogén felszín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838200" y="4495800"/>
            <a:ext cx="7848600" cy="2119313"/>
            <a:chOff x="528" y="2832"/>
            <a:chExt cx="4944" cy="1335"/>
          </a:xfrm>
        </p:grpSpPr>
        <p:graphicFrame>
          <p:nvGraphicFramePr>
            <p:cNvPr id="6147" name="Object 9"/>
            <p:cNvGraphicFramePr>
              <a:graphicFrameLocks noChangeAspect="1"/>
            </p:cNvGraphicFramePr>
            <p:nvPr/>
          </p:nvGraphicFramePr>
          <p:xfrm>
            <a:off x="528" y="2832"/>
            <a:ext cx="4940" cy="1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9" name="Image" r:id="rId6" imgW="7840452" imgH="1944229" progId="Photoshop.Image.5">
                    <p:embed/>
                  </p:oleObj>
                </mc:Choice>
                <mc:Fallback>
                  <p:oleObj name="Image" r:id="rId6" imgW="7840452" imgH="1944229" progId="Photoshop.Image.5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832"/>
                          <a:ext cx="4940" cy="12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4" name="Text Box 13"/>
            <p:cNvSpPr txBox="1">
              <a:spLocks noChangeArrowheads="1"/>
            </p:cNvSpPr>
            <p:nvPr/>
          </p:nvSpPr>
          <p:spPr bwMode="auto">
            <a:xfrm>
              <a:off x="528" y="3936"/>
              <a:ext cx="1536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chemeClr val="tx1"/>
                  </a:solidFill>
                </a:rPr>
                <a:t>Patogén felszín</a:t>
              </a:r>
            </a:p>
          </p:txBody>
        </p:sp>
        <p:sp>
          <p:nvSpPr>
            <p:cNvPr id="6155" name="Text Box 14"/>
            <p:cNvSpPr txBox="1">
              <a:spLocks noChangeArrowheads="1"/>
            </p:cNvSpPr>
            <p:nvPr/>
          </p:nvSpPr>
          <p:spPr bwMode="auto">
            <a:xfrm>
              <a:off x="3936" y="3936"/>
              <a:ext cx="1536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chemeClr val="tx1"/>
                  </a:solidFill>
                </a:rPr>
                <a:t>Patogén felszín</a:t>
              </a:r>
            </a:p>
          </p:txBody>
        </p:sp>
      </p:grpSp>
      <p:sp>
        <p:nvSpPr>
          <p:cNvPr id="14" name="Dátum hely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77CB20-F7A3-477A-BB23-57B2C5355CD0}" type="datetime1">
              <a:rPr lang="hu-HU" smtClean="0"/>
              <a:t>16. 09. 27.</a:t>
            </a:fld>
            <a:endParaRPr lang="en-US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279650" y="0"/>
          <a:ext cx="216852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Image" r:id="rId4" imgW="1995058" imgH="2592305" progId="Photoshop.Image.5">
                  <p:embed/>
                </p:oleObj>
              </mc:Choice>
              <mc:Fallback>
                <p:oleObj name="Image" r:id="rId4" imgW="1995058" imgH="2592305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0"/>
                        <a:ext cx="2168525" cy="2819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3"/>
          <p:cNvSpPr txBox="1">
            <a:spLocks noChangeArrowheads="1"/>
          </p:cNvSpPr>
          <p:nvPr/>
        </p:nvSpPr>
        <p:spPr bwMode="auto">
          <a:xfrm>
            <a:off x="0" y="457200"/>
            <a:ext cx="2209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C1r--</a:t>
            </a:r>
            <a:r>
              <a:rPr lang="en-US"/>
              <a:t>C1s </a:t>
            </a:r>
          </a:p>
          <a:p>
            <a:pPr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     </a:t>
            </a:r>
            <a:r>
              <a:rPr lang="hu-HU">
                <a:sym typeface="Symbol" pitchFamily="18" charset="2"/>
              </a:rPr>
              <a:t>   </a:t>
            </a:r>
            <a:r>
              <a:rPr lang="en-US">
                <a:sym typeface="Symbol" pitchFamily="18" charset="2"/>
              </a:rPr>
              <a:t></a:t>
            </a:r>
            <a:endParaRPr lang="en-US"/>
          </a:p>
          <a:p>
            <a:pPr>
              <a:spcBef>
                <a:spcPct val="50000"/>
              </a:spcBef>
            </a:pPr>
            <a:r>
              <a:rPr lang="hu-HU"/>
              <a:t> </a:t>
            </a:r>
            <a:r>
              <a:rPr lang="en-US"/>
              <a:t>C4</a:t>
            </a:r>
            <a:r>
              <a:rPr lang="en-US">
                <a:sym typeface="Symbol" pitchFamily="18" charset="2"/>
              </a:rPr>
              <a:t>C4b+C4a</a:t>
            </a:r>
            <a:endParaRPr lang="en-US" sz="1600">
              <a:sym typeface="Symbol" pitchFamily="18" charset="2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419600" y="1600200"/>
            <a:ext cx="4724400" cy="3486150"/>
            <a:chOff x="2784" y="1008"/>
            <a:chExt cx="2976" cy="2196"/>
          </a:xfrm>
        </p:grpSpPr>
        <p:graphicFrame>
          <p:nvGraphicFramePr>
            <p:cNvPr id="7173" name="Object 5"/>
            <p:cNvGraphicFramePr>
              <a:graphicFrameLocks noChangeAspect="1"/>
            </p:cNvGraphicFramePr>
            <p:nvPr/>
          </p:nvGraphicFramePr>
          <p:xfrm>
            <a:off x="4290" y="1008"/>
            <a:ext cx="1470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9" name="Image" r:id="rId6" imgW="1956936" imgH="2427109" progId="Photoshop.Image.5">
                    <p:embed/>
                  </p:oleObj>
                </mc:Choice>
                <mc:Fallback>
                  <p:oleObj name="Image" r:id="rId6" imgW="1956936" imgH="2427109" progId="Photoshop.Image.5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0" y="1008"/>
                          <a:ext cx="1470" cy="1824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FF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1" name="Text Box 6"/>
            <p:cNvSpPr txBox="1">
              <a:spLocks noChangeArrowheads="1"/>
            </p:cNvSpPr>
            <p:nvPr/>
          </p:nvSpPr>
          <p:spPr bwMode="auto">
            <a:xfrm>
              <a:off x="2784" y="1536"/>
              <a:ext cx="2400" cy="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    C1s 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ym typeface="Symbol" pitchFamily="18" charset="2"/>
                </a:rPr>
                <a:t>     </a:t>
              </a:r>
              <a:endParaRPr lang="en-US"/>
            </a:p>
            <a:p>
              <a:pPr>
                <a:spcBef>
                  <a:spcPct val="50000"/>
                </a:spcBef>
              </a:pPr>
              <a:r>
                <a:rPr lang="en-US"/>
                <a:t>C2 </a:t>
              </a:r>
              <a:r>
                <a:rPr lang="en-US">
                  <a:sym typeface="Symbol" pitchFamily="18" charset="2"/>
                </a:rPr>
                <a:t>C2b+C2a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ym typeface="Symbol" pitchFamily="18" charset="2"/>
                </a:rPr>
                <a:t>           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ym typeface="Symbol" pitchFamily="18" charset="2"/>
                </a:rPr>
                <a:t>C4b+C2b  C2bC4b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0" y="3810000"/>
            <a:ext cx="4406900" cy="3048000"/>
            <a:chOff x="0" y="2400"/>
            <a:chExt cx="2776" cy="1920"/>
          </a:xfrm>
        </p:grpSpPr>
        <p:graphicFrame>
          <p:nvGraphicFramePr>
            <p:cNvPr id="7172" name="Object 8"/>
            <p:cNvGraphicFramePr>
              <a:graphicFrameLocks noChangeAspect="1"/>
            </p:cNvGraphicFramePr>
            <p:nvPr/>
          </p:nvGraphicFramePr>
          <p:xfrm>
            <a:off x="1352" y="2400"/>
            <a:ext cx="1424" cy="1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0" name="Image" r:id="rId8" imgW="2007766" imgH="2706671" progId="Photoshop.Image.5">
                    <p:embed/>
                  </p:oleObj>
                </mc:Choice>
                <mc:Fallback>
                  <p:oleObj name="Image" r:id="rId8" imgW="2007766" imgH="2706671" progId="Photoshop.Image.5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2" y="2400"/>
                          <a:ext cx="1424" cy="192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FF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0" name="Text Box 9"/>
            <p:cNvSpPr txBox="1">
              <a:spLocks noChangeArrowheads="1"/>
            </p:cNvSpPr>
            <p:nvPr/>
          </p:nvSpPr>
          <p:spPr bwMode="auto">
            <a:xfrm>
              <a:off x="0" y="2928"/>
              <a:ext cx="1392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C2bC4b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ym typeface="Symbol" pitchFamily="18" charset="2"/>
                </a:rPr>
                <a:t>      </a:t>
              </a:r>
              <a:endParaRPr lang="en-US"/>
            </a:p>
            <a:p>
              <a:pPr>
                <a:spcBef>
                  <a:spcPct val="50000"/>
                </a:spcBef>
              </a:pPr>
              <a:r>
                <a:rPr lang="en-US"/>
                <a:t>C3 </a:t>
              </a:r>
              <a:r>
                <a:rPr lang="en-US">
                  <a:sym typeface="Symbol" pitchFamily="18" charset="2"/>
                </a:rPr>
                <a:t>C3b+C3a</a:t>
              </a:r>
              <a:endParaRPr lang="en-US" sz="1600">
                <a:sym typeface="Symbol" pitchFamily="18" charset="2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876800" y="4572000"/>
            <a:ext cx="4267200" cy="1281113"/>
            <a:chOff x="3072" y="2880"/>
            <a:chExt cx="2688" cy="807"/>
          </a:xfrm>
        </p:grpSpPr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3072" y="3360"/>
              <a:ext cx="26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olidFill>
                    <a:srgbClr val="FF9900"/>
                  </a:solidFill>
                </a:rPr>
                <a:t>klasszikus C3 convertáz</a:t>
              </a:r>
              <a:endParaRPr lang="en-US" b="1">
                <a:solidFill>
                  <a:srgbClr val="FF9900"/>
                </a:solidFill>
              </a:endParaRPr>
            </a:p>
          </p:txBody>
        </p:sp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3888" y="2880"/>
              <a:ext cx="912" cy="336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aphicFrame>
        <p:nvGraphicFramePr>
          <p:cNvPr id="12304" name="Object 16"/>
          <p:cNvGraphicFramePr>
            <a:graphicFrameLocks noChangeAspect="1"/>
          </p:cNvGraphicFramePr>
          <p:nvPr/>
        </p:nvGraphicFramePr>
        <p:xfrm>
          <a:off x="2133600" y="152400"/>
          <a:ext cx="4694238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Image" r:id="rId10" imgW="1995058" imgH="2592305" progId="Photoshop.Image.5">
                  <p:embed/>
                </p:oleObj>
              </mc:Choice>
              <mc:Fallback>
                <p:oleObj name="Image" r:id="rId10" imgW="1995058" imgH="2592305" progId="Photoshop.Image.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2400"/>
                        <a:ext cx="4694238" cy="5715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átum hely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A0447B-1FF6-477C-BD7A-69DB79F6B174}" type="datetime1">
              <a:rPr lang="hu-HU" smtClean="0"/>
              <a:t>16. 09. 27.</a:t>
            </a:fld>
            <a:endParaRPr lang="en-US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2800" b="1"/>
              <a:t>2</a:t>
            </a:r>
            <a:r>
              <a:rPr lang="en-US" sz="2800" b="1"/>
              <a:t>.</a:t>
            </a:r>
            <a:r>
              <a:rPr lang="en-US" sz="2800"/>
              <a:t>LEKTIN KÖZVETÍTETT AKTIVÁCIÓS ÚT</a:t>
            </a:r>
            <a:endParaRPr lang="hu-HU" sz="2800"/>
          </a:p>
          <a:p>
            <a:pPr algn="ctr">
              <a:spcBef>
                <a:spcPct val="50000"/>
              </a:spcBef>
            </a:pPr>
            <a:r>
              <a:rPr lang="hu-HU" sz="1800" b="1">
                <a:solidFill>
                  <a:schemeClr val="bg1"/>
                </a:solidFill>
              </a:rPr>
              <a:t>(C1q,r,s helyett MBL +MASP)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0" y="1600200"/>
            <a:ext cx="3810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mannóz kötő lektin</a:t>
            </a:r>
            <a:r>
              <a:rPr lang="en-US" b="1"/>
              <a:t> </a:t>
            </a:r>
            <a:r>
              <a:rPr lang="en-US"/>
              <a:t>(MBL)</a:t>
            </a:r>
            <a:r>
              <a:rPr lang="en-US" b="1"/>
              <a:t> </a:t>
            </a:r>
            <a:r>
              <a:rPr lang="en-US"/>
              <a:t>a patogén sejtfelszíni mannóz tartalmú fehérjéihez köt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28600" y="3124200"/>
            <a:ext cx="4038600" cy="1933575"/>
            <a:chOff x="144" y="1968"/>
            <a:chExt cx="2544" cy="1218"/>
          </a:xfrm>
        </p:grpSpPr>
        <p:sp>
          <p:nvSpPr>
            <p:cNvPr id="8223" name="Text Box 5"/>
            <p:cNvSpPr txBox="1">
              <a:spLocks noChangeArrowheads="1"/>
            </p:cNvSpPr>
            <p:nvPr/>
          </p:nvSpPr>
          <p:spPr bwMode="auto">
            <a:xfrm>
              <a:off x="144" y="2208"/>
              <a:ext cx="254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   </a:t>
              </a:r>
              <a:r>
                <a:rPr lang="en-US"/>
                <a:t>MBL+ MASP </a:t>
              </a:r>
            </a:p>
            <a:p>
              <a:pPr>
                <a:spcBef>
                  <a:spcPct val="50000"/>
                </a:spcBef>
              </a:pPr>
              <a:r>
                <a:rPr lang="en-US"/>
                <a:t>	  </a:t>
              </a:r>
              <a:r>
                <a:rPr lang="en-US">
                  <a:sym typeface="Symbol" pitchFamily="18" charset="2"/>
                </a:rPr>
                <a:t></a:t>
              </a:r>
            </a:p>
            <a:p>
              <a:pPr>
                <a:spcBef>
                  <a:spcPct val="50000"/>
                </a:spcBef>
              </a:pPr>
              <a:r>
                <a:rPr lang="en-US"/>
                <a:t>C2, C4 </a:t>
              </a:r>
              <a:r>
                <a:rPr lang="en-US">
                  <a:sym typeface="Symbol" pitchFamily="18" charset="2"/>
                </a:rPr>
                <a:t>  C2bC4b	    	</a:t>
              </a:r>
              <a:endParaRPr lang="en-US" sz="1600">
                <a:sym typeface="Symbol" pitchFamily="18" charset="2"/>
              </a:endParaRPr>
            </a:p>
          </p:txBody>
        </p:sp>
        <p:sp>
          <p:nvSpPr>
            <p:cNvPr id="8224" name="Text Box 7"/>
            <p:cNvSpPr txBox="1">
              <a:spLocks noChangeArrowheads="1"/>
            </p:cNvSpPr>
            <p:nvPr/>
          </p:nvSpPr>
          <p:spPr bwMode="auto">
            <a:xfrm>
              <a:off x="1488" y="1968"/>
              <a:ext cx="960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(MBL-associated-serine-protease)</a:t>
              </a:r>
            </a:p>
            <a:p>
              <a:pPr>
                <a:spcBef>
                  <a:spcPct val="50000"/>
                </a:spcBef>
              </a:pP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676400" y="4572000"/>
            <a:ext cx="5867400" cy="2043113"/>
            <a:chOff x="1056" y="2880"/>
            <a:chExt cx="3696" cy="1287"/>
          </a:xfrm>
        </p:grpSpPr>
        <p:sp>
          <p:nvSpPr>
            <p:cNvPr id="8221" name="Rectangle 8"/>
            <p:cNvSpPr>
              <a:spLocks noChangeArrowheads="1"/>
            </p:cNvSpPr>
            <p:nvPr/>
          </p:nvSpPr>
          <p:spPr bwMode="auto">
            <a:xfrm>
              <a:off x="1056" y="2880"/>
              <a:ext cx="816" cy="336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2" name="Text Box 12"/>
            <p:cNvSpPr txBox="1">
              <a:spLocks noChangeArrowheads="1"/>
            </p:cNvSpPr>
            <p:nvPr/>
          </p:nvSpPr>
          <p:spPr bwMode="auto">
            <a:xfrm>
              <a:off x="2112" y="3840"/>
              <a:ext cx="26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olidFill>
                    <a:srgbClr val="FF9900"/>
                  </a:solidFill>
                </a:rPr>
                <a:t>Klasszikus C3 konvertáz</a:t>
              </a: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152400" y="5181600"/>
            <a:ext cx="4191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		</a:t>
            </a:r>
          </a:p>
          <a:p>
            <a:pPr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       	     C3  C3b</a:t>
            </a:r>
            <a:endParaRPr lang="en-US" sz="1600"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8202" name="Group 35"/>
          <p:cNvGrpSpPr>
            <a:grpSpLocks/>
          </p:cNvGrpSpPr>
          <p:nvPr/>
        </p:nvGrpSpPr>
        <p:grpSpPr bwMode="auto">
          <a:xfrm>
            <a:off x="5410200" y="1295400"/>
            <a:ext cx="3032125" cy="4419600"/>
            <a:chOff x="3408" y="816"/>
            <a:chExt cx="1910" cy="2784"/>
          </a:xfrm>
        </p:grpSpPr>
        <p:grpSp>
          <p:nvGrpSpPr>
            <p:cNvPr id="8211" name="Group 34"/>
            <p:cNvGrpSpPr>
              <a:grpSpLocks/>
            </p:cNvGrpSpPr>
            <p:nvPr/>
          </p:nvGrpSpPr>
          <p:grpSpPr bwMode="auto">
            <a:xfrm>
              <a:off x="3408" y="816"/>
              <a:ext cx="1910" cy="2781"/>
              <a:chOff x="6240" y="624"/>
              <a:chExt cx="1910" cy="2781"/>
            </a:xfrm>
          </p:grpSpPr>
          <p:grpSp>
            <p:nvGrpSpPr>
              <p:cNvPr id="8213" name="Group 20"/>
              <p:cNvGrpSpPr>
                <a:grpSpLocks/>
              </p:cNvGrpSpPr>
              <p:nvPr/>
            </p:nvGrpSpPr>
            <p:grpSpPr bwMode="auto">
              <a:xfrm>
                <a:off x="6240" y="624"/>
                <a:ext cx="1910" cy="2781"/>
                <a:chOff x="3383" y="816"/>
                <a:chExt cx="1910" cy="2781"/>
              </a:xfrm>
            </p:grpSpPr>
            <p:grpSp>
              <p:nvGrpSpPr>
                <p:cNvPr id="8215" name="Group 21"/>
                <p:cNvGrpSpPr>
                  <a:grpSpLocks/>
                </p:cNvGrpSpPr>
                <p:nvPr/>
              </p:nvGrpSpPr>
              <p:grpSpPr bwMode="auto">
                <a:xfrm>
                  <a:off x="3383" y="816"/>
                  <a:ext cx="1910" cy="2781"/>
                  <a:chOff x="3383" y="816"/>
                  <a:chExt cx="1910" cy="2781"/>
                </a:xfrm>
              </p:grpSpPr>
              <p:grpSp>
                <p:nvGrpSpPr>
                  <p:cNvPr id="8218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383" y="816"/>
                    <a:ext cx="1910" cy="2781"/>
                    <a:chOff x="3452" y="989"/>
                    <a:chExt cx="1855" cy="2608"/>
                  </a:xfrm>
                </p:grpSpPr>
                <p:graphicFrame>
                  <p:nvGraphicFramePr>
                    <p:cNvPr id="8196" name="Object 23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3452" y="989"/>
                    <a:ext cx="1855" cy="2608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8242" name="Image" r:id="rId4" imgW="3824921" imgH="3100600" progId="Photoshop.Image.5">
                            <p:embed/>
                          </p:oleObj>
                        </mc:Choice>
                        <mc:Fallback>
                          <p:oleObj name="Image" r:id="rId4" imgW="3824921" imgH="3100600" progId="Photoshop.Image.5">
                            <p:embed/>
                            <p:pic>
                              <p:nvPicPr>
                                <p:cNvPr id="0" name="Object 23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 l="28236" r="14117"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3452" y="989"/>
                                  <a:ext cx="1855" cy="2608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ffectLst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chemeClr val="accent1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:a14="http://schemas.microsoft.com/office/drawing/2010/main" w="9525">
                                      <a:solidFill>
                                        <a:schemeClr val="tx1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  <a:ext uri="{AF507438-7753-43e0-B8FC-AC1667EBCBE1}">
                                    <a14:hiddenEffects xmlns:a14="http://schemas.microsoft.com/office/drawing/2010/main">
                                      <a:effectLst>
                                        <a:outerShdw blurRad="63500" dist="38099" dir="2700000" algn="ctr" rotWithShape="0">
                                          <a:schemeClr val="bg2">
                                            <a:alpha val="74998"/>
                                          </a:schemeClr>
                                        </a:outerShdw>
                                      </a:effectLst>
                                    </a14:hiddenEffects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8220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76" y="1440"/>
                      <a:ext cx="576" cy="27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MBL</a:t>
                      </a:r>
                      <a:endParaRPr lang="en-US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821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536"/>
                    <a:ext cx="624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8216" name="Rectangle 26"/>
                <p:cNvSpPr>
                  <a:spLocks noChangeArrowheads="1"/>
                </p:cNvSpPr>
                <p:nvPr/>
              </p:nvSpPr>
              <p:spPr bwMode="auto">
                <a:xfrm>
                  <a:off x="3600" y="2496"/>
                  <a:ext cx="192" cy="144"/>
                </a:xfrm>
                <a:prstGeom prst="rect">
                  <a:avLst/>
                </a:prstGeom>
                <a:solidFill>
                  <a:srgbClr val="FFC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552" y="2448"/>
                  <a:ext cx="38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b="1">
                      <a:solidFill>
                        <a:schemeClr val="tx1"/>
                      </a:solidFill>
                      <a:latin typeface="Times New Roman" pitchFamily="18" charset="0"/>
                    </a:rPr>
                    <a:t>C2b</a:t>
                  </a:r>
                  <a:endParaRPr lang="en-US" sz="16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8214" name="Rectangle 28"/>
              <p:cNvSpPr>
                <a:spLocks noChangeArrowheads="1"/>
              </p:cNvSpPr>
              <p:nvPr/>
            </p:nvSpPr>
            <p:spPr bwMode="auto">
              <a:xfrm>
                <a:off x="6240" y="1005"/>
                <a:ext cx="144" cy="24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12" name="Rectangle 30"/>
            <p:cNvSpPr>
              <a:spLocks noChangeArrowheads="1"/>
            </p:cNvSpPr>
            <p:nvPr/>
          </p:nvSpPr>
          <p:spPr bwMode="auto">
            <a:xfrm>
              <a:off x="3504" y="2112"/>
              <a:ext cx="432" cy="14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3886200" y="1295400"/>
            <a:ext cx="5257800" cy="4414838"/>
            <a:chOff x="2448" y="816"/>
            <a:chExt cx="3312" cy="2781"/>
          </a:xfrm>
        </p:grpSpPr>
        <p:grpSp>
          <p:nvGrpSpPr>
            <p:cNvPr id="8205" name="Group 15"/>
            <p:cNvGrpSpPr>
              <a:grpSpLocks/>
            </p:cNvGrpSpPr>
            <p:nvPr/>
          </p:nvGrpSpPr>
          <p:grpSpPr bwMode="auto">
            <a:xfrm>
              <a:off x="2448" y="816"/>
              <a:ext cx="3312" cy="2781"/>
              <a:chOff x="2448" y="816"/>
              <a:chExt cx="3312" cy="2781"/>
            </a:xfrm>
          </p:grpSpPr>
          <p:grpSp>
            <p:nvGrpSpPr>
              <p:cNvPr id="8208" name="Group 9"/>
              <p:cNvGrpSpPr>
                <a:grpSpLocks/>
              </p:cNvGrpSpPr>
              <p:nvPr/>
            </p:nvGrpSpPr>
            <p:grpSpPr bwMode="auto">
              <a:xfrm>
                <a:off x="2448" y="816"/>
                <a:ext cx="3312" cy="2781"/>
                <a:chOff x="2544" y="989"/>
                <a:chExt cx="3216" cy="2608"/>
              </a:xfrm>
            </p:grpSpPr>
            <p:graphicFrame>
              <p:nvGraphicFramePr>
                <p:cNvPr id="8195" name="Object 3"/>
                <p:cNvGraphicFramePr>
                  <a:graphicFrameLocks noChangeAspect="1"/>
                </p:cNvGraphicFramePr>
                <p:nvPr/>
              </p:nvGraphicFramePr>
              <p:xfrm>
                <a:off x="2544" y="989"/>
                <a:ext cx="3216" cy="260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243" name="Image" r:id="rId6" imgW="3824921" imgH="3100600" progId="Photoshop.Image.5">
                        <p:embed/>
                      </p:oleObj>
                    </mc:Choice>
                    <mc:Fallback>
                      <p:oleObj name="Image" r:id="rId6" imgW="3824921" imgH="3100600" progId="Photoshop.Image.5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44" y="989"/>
                              <a:ext cx="3216" cy="260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8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821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176" y="1440"/>
                  <a:ext cx="576" cy="27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chemeClr val="tx1"/>
                      </a:solidFill>
                    </a:rPr>
                    <a:t>MBL</a:t>
                  </a:r>
                  <a:endParaRPr lang="en-US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8209" name="Rectangle 14"/>
              <p:cNvSpPr>
                <a:spLocks noChangeArrowheads="1"/>
              </p:cNvSpPr>
              <p:nvPr/>
            </p:nvSpPr>
            <p:spPr bwMode="auto">
              <a:xfrm>
                <a:off x="4080" y="1536"/>
                <a:ext cx="62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06" name="Rectangle 17"/>
            <p:cNvSpPr>
              <a:spLocks noChangeArrowheads="1"/>
            </p:cNvSpPr>
            <p:nvPr/>
          </p:nvSpPr>
          <p:spPr bwMode="auto">
            <a:xfrm>
              <a:off x="3600" y="2496"/>
              <a:ext cx="192" cy="144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07" name="Text Box 16"/>
            <p:cNvSpPr txBox="1">
              <a:spLocks noChangeArrowheads="1"/>
            </p:cNvSpPr>
            <p:nvPr/>
          </p:nvSpPr>
          <p:spPr bwMode="auto">
            <a:xfrm>
              <a:off x="3552" y="2448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tx1"/>
                  </a:solidFill>
                  <a:latin typeface="Times New Roman" pitchFamily="18" charset="0"/>
                </a:rPr>
                <a:t>C2b</a:t>
              </a:r>
              <a:endParaRPr lang="en-US" sz="1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8194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993622"/>
              </p:ext>
            </p:extLst>
          </p:nvPr>
        </p:nvGraphicFramePr>
        <p:xfrm>
          <a:off x="0" y="39142"/>
          <a:ext cx="1344613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Image" r:id="rId7" imgW="6645958" imgH="7497353" progId="Photoshop.Image.5">
                  <p:embed/>
                </p:oleObj>
              </mc:Choice>
              <mc:Fallback>
                <p:oleObj name="Image" r:id="rId7" imgW="6645958" imgH="7497353" progId="Photoshop.Image.5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142"/>
                        <a:ext cx="1344613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Robbanás 2 31"/>
          <p:cNvSpPr>
            <a:spLocks noChangeArrowheads="1"/>
          </p:cNvSpPr>
          <p:nvPr/>
        </p:nvSpPr>
        <p:spPr bwMode="auto">
          <a:xfrm>
            <a:off x="500063" y="285750"/>
            <a:ext cx="142875" cy="142875"/>
          </a:xfrm>
          <a:prstGeom prst="irregularSeal2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3" name="Dátum helye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294A0E-B38C-42C9-8F67-B13F6B998810}" type="datetime1">
              <a:rPr lang="hu-HU" smtClean="0"/>
              <a:t>16. 09. 27.</a:t>
            </a:fld>
            <a:endParaRPr lang="en-US"/>
          </a:p>
        </p:txBody>
      </p:sp>
      <p:sp>
        <p:nvSpPr>
          <p:cNvPr id="34" name="Dia számának hely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33866904"/>
              </p:ext>
            </p:extLst>
          </p:nvPr>
        </p:nvGraphicFramePr>
        <p:xfrm>
          <a:off x="236625" y="679366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362" name="Text Box 9"/>
          <p:cNvSpPr txBox="1">
            <a:spLocks noChangeArrowheads="1"/>
          </p:cNvSpPr>
          <p:nvPr/>
        </p:nvSpPr>
        <p:spPr bwMode="auto">
          <a:xfrm>
            <a:off x="576263" y="0"/>
            <a:ext cx="799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4000" b="1" smtClean="0">
                <a:solidFill>
                  <a:srgbClr val="3B3838"/>
                </a:solidFill>
                <a:latin typeface="Corbel" charset="0"/>
              </a:rPr>
              <a:t>Természetes immunrendszer</a:t>
            </a:r>
          </a:p>
        </p:txBody>
      </p:sp>
    </p:spTree>
    <p:extLst>
      <p:ext uri="{BB962C8B-B14F-4D97-AF65-F5344CB8AC3E}">
        <p14:creationId xmlns:p14="http://schemas.microsoft.com/office/powerpoint/2010/main" val="152923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4"/>
          <a:stretch>
            <a:fillRect/>
          </a:stretch>
        </p:blipFill>
        <p:spPr bwMode="auto">
          <a:xfrm>
            <a:off x="611188" y="1484313"/>
            <a:ext cx="7712075" cy="3870325"/>
          </a:xfrm>
          <a:prstGeom prst="rect">
            <a:avLst/>
          </a:prstGeom>
          <a:noFill/>
          <a:ln w="28575">
            <a:solidFill>
              <a:srgbClr val="6249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8"/>
          <p:cNvSpPr txBox="1">
            <a:spLocks noChangeArrowheads="1"/>
          </p:cNvSpPr>
          <p:nvPr/>
        </p:nvSpPr>
        <p:spPr bwMode="auto">
          <a:xfrm>
            <a:off x="207963" y="115888"/>
            <a:ext cx="5803900" cy="6477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hu-HU" sz="3600" b="1" dirty="0" smtClean="0">
                <a:solidFill>
                  <a:prstClr val="black"/>
                </a:solidFill>
                <a:latin typeface="Corbel"/>
              </a:rPr>
              <a:t>Fikolinok, </a:t>
            </a:r>
            <a:r>
              <a:rPr lang="hu-HU" altLang="hu-HU" sz="3600" b="1" dirty="0">
                <a:solidFill>
                  <a:prstClr val="black"/>
                </a:solidFill>
                <a:latin typeface="Corbel"/>
              </a:rPr>
              <a:t>k</a:t>
            </a:r>
            <a:r>
              <a:rPr lang="hu-HU" altLang="hu-HU" sz="3600" b="1" dirty="0" smtClean="0">
                <a:solidFill>
                  <a:prstClr val="black"/>
                </a:solidFill>
                <a:latin typeface="Corbel"/>
              </a:rPr>
              <a:t>ollektinek </a:t>
            </a:r>
            <a:r>
              <a:rPr lang="hu-HU" altLang="hu-HU" sz="3600" b="1" dirty="0" smtClean="0">
                <a:solidFill>
                  <a:prstClr val="black"/>
                </a:solidFill>
                <a:latin typeface="Corbel"/>
              </a:rPr>
              <a:t>(MBL)</a:t>
            </a:r>
            <a:endParaRPr lang="hu-HU" altLang="hu-HU" sz="3600" b="1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5566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lect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981075"/>
            <a:ext cx="64246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700338" y="260350"/>
            <a:ext cx="341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200" b="1" smtClean="0">
                <a:solidFill>
                  <a:srgbClr val="262626"/>
                </a:solidFill>
                <a:latin typeface="Corbel" charset="0"/>
              </a:rPr>
              <a:t>MBL út (animáció)</a:t>
            </a:r>
            <a:endParaRPr lang="en-US" sz="3200" b="1" smtClean="0">
              <a:solidFill>
                <a:srgbClr val="262626"/>
              </a:solidFill>
              <a:latin typeface="Corbel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944688" y="6237288"/>
            <a:ext cx="547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smtClean="0">
                <a:solidFill>
                  <a:prstClr val="black"/>
                </a:solidFill>
              </a:rPr>
              <a:t>http://student.ccbcmd.edu/courses/bio141/lecguide/unit4/innate/c3case.html</a:t>
            </a:r>
          </a:p>
        </p:txBody>
      </p:sp>
    </p:spTree>
    <p:extLst>
      <p:ext uri="{BB962C8B-B14F-4D97-AF65-F5344CB8AC3E}">
        <p14:creationId xmlns:p14="http://schemas.microsoft.com/office/powerpoint/2010/main" val="185047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/>
          <p:cNvSpPr>
            <a:spLocks noChangeArrowheads="1"/>
          </p:cNvSpPr>
          <p:nvPr/>
        </p:nvSpPr>
        <p:spPr bwMode="auto">
          <a:xfrm rot="2190758">
            <a:off x="1042988" y="2349500"/>
            <a:ext cx="835025" cy="1204913"/>
          </a:xfrm>
          <a:prstGeom prst="flowChartTerminator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C3b</a:t>
            </a:r>
          </a:p>
        </p:txBody>
      </p:sp>
      <p:sp>
        <p:nvSpPr>
          <p:cNvPr id="9220" name="Freeform 3"/>
          <p:cNvSpPr>
            <a:spLocks/>
          </p:cNvSpPr>
          <p:nvPr/>
        </p:nvSpPr>
        <p:spPr bwMode="auto">
          <a:xfrm>
            <a:off x="-23813" y="4533900"/>
            <a:ext cx="9259888" cy="1371600"/>
          </a:xfrm>
          <a:custGeom>
            <a:avLst/>
            <a:gdLst>
              <a:gd name="T0" fmla="*/ 2147483647 w 5833"/>
              <a:gd name="T1" fmla="*/ 2147483647 h 864"/>
              <a:gd name="T2" fmla="*/ 2147483647 w 5833"/>
              <a:gd name="T3" fmla="*/ 2147483647 h 864"/>
              <a:gd name="T4" fmla="*/ 2147483647 w 5833"/>
              <a:gd name="T5" fmla="*/ 2147483647 h 864"/>
              <a:gd name="T6" fmla="*/ 2147483647 w 5833"/>
              <a:gd name="T7" fmla="*/ 2147483647 h 864"/>
              <a:gd name="T8" fmla="*/ 2147483647 w 5833"/>
              <a:gd name="T9" fmla="*/ 2147483647 h 864"/>
              <a:gd name="T10" fmla="*/ 2147483647 w 5833"/>
              <a:gd name="T11" fmla="*/ 2147483647 h 864"/>
              <a:gd name="T12" fmla="*/ 2147483647 w 5833"/>
              <a:gd name="T13" fmla="*/ 2147483647 h 864"/>
              <a:gd name="T14" fmla="*/ 2147483647 w 5833"/>
              <a:gd name="T15" fmla="*/ 2147483647 h 864"/>
              <a:gd name="T16" fmla="*/ 2147483647 w 5833"/>
              <a:gd name="T17" fmla="*/ 2147483647 h 864"/>
              <a:gd name="T18" fmla="*/ 2147483647 w 5833"/>
              <a:gd name="T19" fmla="*/ 2147483647 h 864"/>
              <a:gd name="T20" fmla="*/ 2147483647 w 5833"/>
              <a:gd name="T21" fmla="*/ 2147483647 h 864"/>
              <a:gd name="T22" fmla="*/ 2147483647 w 5833"/>
              <a:gd name="T23" fmla="*/ 2147483647 h 864"/>
              <a:gd name="T24" fmla="*/ 2147483647 w 5833"/>
              <a:gd name="T25" fmla="*/ 2147483647 h 864"/>
              <a:gd name="T26" fmla="*/ 2147483647 w 5833"/>
              <a:gd name="T27" fmla="*/ 2147483647 h 864"/>
              <a:gd name="T28" fmla="*/ 2147483647 w 5833"/>
              <a:gd name="T29" fmla="*/ 2147483647 h 864"/>
              <a:gd name="T30" fmla="*/ 2147483647 w 5833"/>
              <a:gd name="T31" fmla="*/ 2147483647 h 864"/>
              <a:gd name="T32" fmla="*/ 2147483647 w 5833"/>
              <a:gd name="T33" fmla="*/ 2147483647 h 864"/>
              <a:gd name="T34" fmla="*/ 2147483647 w 5833"/>
              <a:gd name="T35" fmla="*/ 2147483647 h 864"/>
              <a:gd name="T36" fmla="*/ 2147483647 w 5833"/>
              <a:gd name="T37" fmla="*/ 2147483647 h 864"/>
              <a:gd name="T38" fmla="*/ 2147483647 w 5833"/>
              <a:gd name="T39" fmla="*/ 2147483647 h 864"/>
              <a:gd name="T40" fmla="*/ 2147483647 w 5833"/>
              <a:gd name="T41" fmla="*/ 2147483647 h 864"/>
              <a:gd name="T42" fmla="*/ 2147483647 w 5833"/>
              <a:gd name="T43" fmla="*/ 2147483647 h 864"/>
              <a:gd name="T44" fmla="*/ 2147483647 w 5833"/>
              <a:gd name="T45" fmla="*/ 2147483647 h 864"/>
              <a:gd name="T46" fmla="*/ 2147483647 w 5833"/>
              <a:gd name="T47" fmla="*/ 2147483647 h 864"/>
              <a:gd name="T48" fmla="*/ 2147483647 w 5833"/>
              <a:gd name="T49" fmla="*/ 2147483647 h 864"/>
              <a:gd name="T50" fmla="*/ 2147483647 w 5833"/>
              <a:gd name="T51" fmla="*/ 2147483647 h 864"/>
              <a:gd name="T52" fmla="*/ 2147483647 w 5833"/>
              <a:gd name="T53" fmla="*/ 2147483647 h 864"/>
              <a:gd name="T54" fmla="*/ 2147483647 w 5833"/>
              <a:gd name="T55" fmla="*/ 0 h 864"/>
              <a:gd name="T56" fmla="*/ 2147483647 w 5833"/>
              <a:gd name="T57" fmla="*/ 2147483647 h 864"/>
              <a:gd name="T58" fmla="*/ 2147483647 w 5833"/>
              <a:gd name="T59" fmla="*/ 2147483647 h 864"/>
              <a:gd name="T60" fmla="*/ 2147483647 w 5833"/>
              <a:gd name="T61" fmla="*/ 2147483647 h 864"/>
              <a:gd name="T62" fmla="*/ 2147483647 w 5833"/>
              <a:gd name="T63" fmla="*/ 2147483647 h 864"/>
              <a:gd name="T64" fmla="*/ 2147483647 w 5833"/>
              <a:gd name="T65" fmla="*/ 2147483647 h 864"/>
              <a:gd name="T66" fmla="*/ 2147483647 w 5833"/>
              <a:gd name="T67" fmla="*/ 2147483647 h 864"/>
              <a:gd name="T68" fmla="*/ 2147483647 w 5833"/>
              <a:gd name="T69" fmla="*/ 2147483647 h 864"/>
              <a:gd name="T70" fmla="*/ 2147483647 w 5833"/>
              <a:gd name="T71" fmla="*/ 2147483647 h 864"/>
              <a:gd name="T72" fmla="*/ 2147483647 w 5833"/>
              <a:gd name="T73" fmla="*/ 2147483647 h 864"/>
              <a:gd name="T74" fmla="*/ 2147483647 w 5833"/>
              <a:gd name="T75" fmla="*/ 2147483647 h 864"/>
              <a:gd name="T76" fmla="*/ 2147483647 w 5833"/>
              <a:gd name="T77" fmla="*/ 2147483647 h 864"/>
              <a:gd name="T78" fmla="*/ 2147483647 w 5833"/>
              <a:gd name="T79" fmla="*/ 2147483647 h 864"/>
              <a:gd name="T80" fmla="*/ 2147483647 w 5833"/>
              <a:gd name="T81" fmla="*/ 2147483647 h 8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833"/>
              <a:gd name="T124" fmla="*/ 0 h 864"/>
              <a:gd name="T125" fmla="*/ 5833 w 5833"/>
              <a:gd name="T126" fmla="*/ 864 h 86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833" h="864">
                <a:moveTo>
                  <a:pt x="23" y="424"/>
                </a:moveTo>
                <a:cubicBezTo>
                  <a:pt x="25" y="466"/>
                  <a:pt x="1" y="630"/>
                  <a:pt x="79" y="656"/>
                </a:cubicBezTo>
                <a:cubicBezTo>
                  <a:pt x="512" y="644"/>
                  <a:pt x="942" y="642"/>
                  <a:pt x="1375" y="648"/>
                </a:cubicBezTo>
                <a:cubicBezTo>
                  <a:pt x="1509" y="665"/>
                  <a:pt x="1640" y="680"/>
                  <a:pt x="1775" y="688"/>
                </a:cubicBezTo>
                <a:cubicBezTo>
                  <a:pt x="1858" y="709"/>
                  <a:pt x="2031" y="712"/>
                  <a:pt x="2031" y="712"/>
                </a:cubicBezTo>
                <a:cubicBezTo>
                  <a:pt x="2091" y="722"/>
                  <a:pt x="2146" y="730"/>
                  <a:pt x="2207" y="736"/>
                </a:cubicBezTo>
                <a:cubicBezTo>
                  <a:pt x="2546" y="729"/>
                  <a:pt x="2877" y="697"/>
                  <a:pt x="3215" y="680"/>
                </a:cubicBezTo>
                <a:cubicBezTo>
                  <a:pt x="3509" y="685"/>
                  <a:pt x="3795" y="700"/>
                  <a:pt x="4087" y="712"/>
                </a:cubicBezTo>
                <a:cubicBezTo>
                  <a:pt x="4244" y="738"/>
                  <a:pt x="4400" y="771"/>
                  <a:pt x="4559" y="784"/>
                </a:cubicBezTo>
                <a:cubicBezTo>
                  <a:pt x="4673" y="807"/>
                  <a:pt x="4795" y="802"/>
                  <a:pt x="4911" y="808"/>
                </a:cubicBezTo>
                <a:cubicBezTo>
                  <a:pt x="5044" y="835"/>
                  <a:pt x="5177" y="842"/>
                  <a:pt x="5311" y="864"/>
                </a:cubicBezTo>
                <a:cubicBezTo>
                  <a:pt x="5402" y="861"/>
                  <a:pt x="5492" y="862"/>
                  <a:pt x="5583" y="856"/>
                </a:cubicBezTo>
                <a:cubicBezTo>
                  <a:pt x="5621" y="854"/>
                  <a:pt x="5695" y="840"/>
                  <a:pt x="5695" y="840"/>
                </a:cubicBezTo>
                <a:cubicBezTo>
                  <a:pt x="5719" y="832"/>
                  <a:pt x="5743" y="824"/>
                  <a:pt x="5767" y="816"/>
                </a:cubicBezTo>
                <a:cubicBezTo>
                  <a:pt x="5775" y="813"/>
                  <a:pt x="5791" y="808"/>
                  <a:pt x="5791" y="808"/>
                </a:cubicBezTo>
                <a:cubicBezTo>
                  <a:pt x="5802" y="792"/>
                  <a:pt x="5812" y="776"/>
                  <a:pt x="5823" y="760"/>
                </a:cubicBezTo>
                <a:cubicBezTo>
                  <a:pt x="5833" y="744"/>
                  <a:pt x="5818" y="723"/>
                  <a:pt x="5815" y="704"/>
                </a:cubicBezTo>
                <a:cubicBezTo>
                  <a:pt x="5801" y="624"/>
                  <a:pt x="5733" y="591"/>
                  <a:pt x="5663" y="568"/>
                </a:cubicBezTo>
                <a:cubicBezTo>
                  <a:pt x="5627" y="541"/>
                  <a:pt x="5611" y="537"/>
                  <a:pt x="5567" y="528"/>
                </a:cubicBezTo>
                <a:cubicBezTo>
                  <a:pt x="5502" y="496"/>
                  <a:pt x="5415" y="493"/>
                  <a:pt x="5343" y="480"/>
                </a:cubicBezTo>
                <a:cubicBezTo>
                  <a:pt x="5304" y="473"/>
                  <a:pt x="5289" y="461"/>
                  <a:pt x="5255" y="448"/>
                </a:cubicBezTo>
                <a:cubicBezTo>
                  <a:pt x="5216" y="433"/>
                  <a:pt x="5168" y="426"/>
                  <a:pt x="5127" y="416"/>
                </a:cubicBezTo>
                <a:cubicBezTo>
                  <a:pt x="5077" y="386"/>
                  <a:pt x="5022" y="370"/>
                  <a:pt x="4967" y="352"/>
                </a:cubicBezTo>
                <a:cubicBezTo>
                  <a:pt x="4877" y="322"/>
                  <a:pt x="4788" y="277"/>
                  <a:pt x="4695" y="264"/>
                </a:cubicBezTo>
                <a:cubicBezTo>
                  <a:pt x="4532" y="182"/>
                  <a:pt x="4313" y="150"/>
                  <a:pt x="4135" y="136"/>
                </a:cubicBezTo>
                <a:cubicBezTo>
                  <a:pt x="3994" y="101"/>
                  <a:pt x="3890" y="108"/>
                  <a:pt x="3727" y="104"/>
                </a:cubicBezTo>
                <a:cubicBezTo>
                  <a:pt x="3578" y="54"/>
                  <a:pt x="3398" y="62"/>
                  <a:pt x="3247" y="56"/>
                </a:cubicBezTo>
                <a:cubicBezTo>
                  <a:pt x="3023" y="11"/>
                  <a:pt x="2904" y="6"/>
                  <a:pt x="2647" y="0"/>
                </a:cubicBezTo>
                <a:cubicBezTo>
                  <a:pt x="2311" y="11"/>
                  <a:pt x="1996" y="28"/>
                  <a:pt x="1655" y="32"/>
                </a:cubicBezTo>
                <a:cubicBezTo>
                  <a:pt x="1520" y="38"/>
                  <a:pt x="1500" y="39"/>
                  <a:pt x="1399" y="56"/>
                </a:cubicBezTo>
                <a:lnTo>
                  <a:pt x="1311" y="88"/>
                </a:lnTo>
                <a:cubicBezTo>
                  <a:pt x="1311" y="88"/>
                  <a:pt x="1311" y="88"/>
                  <a:pt x="1311" y="88"/>
                </a:cubicBezTo>
                <a:cubicBezTo>
                  <a:pt x="1215" y="136"/>
                  <a:pt x="1095" y="143"/>
                  <a:pt x="991" y="152"/>
                </a:cubicBezTo>
                <a:cubicBezTo>
                  <a:pt x="978" y="155"/>
                  <a:pt x="965" y="159"/>
                  <a:pt x="951" y="160"/>
                </a:cubicBezTo>
                <a:cubicBezTo>
                  <a:pt x="914" y="164"/>
                  <a:pt x="876" y="163"/>
                  <a:pt x="839" y="168"/>
                </a:cubicBezTo>
                <a:cubicBezTo>
                  <a:pt x="761" y="179"/>
                  <a:pt x="684" y="209"/>
                  <a:pt x="607" y="224"/>
                </a:cubicBezTo>
                <a:cubicBezTo>
                  <a:pt x="558" y="257"/>
                  <a:pt x="612" y="225"/>
                  <a:pt x="543" y="248"/>
                </a:cubicBezTo>
                <a:cubicBezTo>
                  <a:pt x="489" y="266"/>
                  <a:pt x="440" y="285"/>
                  <a:pt x="383" y="296"/>
                </a:cubicBezTo>
                <a:cubicBezTo>
                  <a:pt x="338" y="326"/>
                  <a:pt x="276" y="331"/>
                  <a:pt x="223" y="344"/>
                </a:cubicBezTo>
                <a:cubicBezTo>
                  <a:pt x="153" y="361"/>
                  <a:pt x="90" y="394"/>
                  <a:pt x="23" y="416"/>
                </a:cubicBezTo>
                <a:cubicBezTo>
                  <a:pt x="3" y="446"/>
                  <a:pt x="0" y="447"/>
                  <a:pt x="23" y="424"/>
                </a:cubicBez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214313" y="2500313"/>
            <a:ext cx="865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H</a:t>
            </a:r>
            <a:r>
              <a:rPr lang="hu-HU" baseline="-25000"/>
              <a:t>2</a:t>
            </a:r>
            <a:r>
              <a:rPr lang="hu-HU"/>
              <a:t>O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5516563"/>
            <a:ext cx="9144000" cy="17287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4935" name="AutoShape 7"/>
          <p:cNvSpPr>
            <a:spLocks noChangeArrowheads="1"/>
          </p:cNvSpPr>
          <p:nvPr/>
        </p:nvSpPr>
        <p:spPr bwMode="auto">
          <a:xfrm rot="212736">
            <a:off x="3995738" y="3357563"/>
            <a:ext cx="833437" cy="1204912"/>
          </a:xfrm>
          <a:prstGeom prst="flowChartTerminator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C3b</a:t>
            </a:r>
          </a:p>
        </p:txBody>
      </p:sp>
      <p:sp>
        <p:nvSpPr>
          <p:cNvPr id="124936" name="AutoShape 8"/>
          <p:cNvSpPr>
            <a:spLocks noChangeArrowheads="1"/>
          </p:cNvSpPr>
          <p:nvPr/>
        </p:nvSpPr>
        <p:spPr bwMode="auto">
          <a:xfrm rot="2199118">
            <a:off x="6372225" y="1233488"/>
            <a:ext cx="885825" cy="1619250"/>
          </a:xfrm>
          <a:prstGeom prst="flowChartTerminator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24937" name="AutoShape 9"/>
          <p:cNvSpPr>
            <a:spLocks noChangeArrowheads="1"/>
          </p:cNvSpPr>
          <p:nvPr/>
        </p:nvSpPr>
        <p:spPr bwMode="auto">
          <a:xfrm rot="196294">
            <a:off x="4827588" y="2997200"/>
            <a:ext cx="885825" cy="1619250"/>
          </a:xfrm>
          <a:prstGeom prst="flowChartTerminator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24938" name="AutoShape 10"/>
          <p:cNvSpPr>
            <a:spLocks noChangeArrowheads="1"/>
          </p:cNvSpPr>
          <p:nvPr/>
        </p:nvSpPr>
        <p:spPr bwMode="auto">
          <a:xfrm rot="196294">
            <a:off x="4838700" y="3068638"/>
            <a:ext cx="885825" cy="1619250"/>
          </a:xfrm>
          <a:prstGeom prst="flowChartTerminator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Bb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859338" y="2778125"/>
            <a:ext cx="865187" cy="650875"/>
            <a:chOff x="3061" y="1614"/>
            <a:chExt cx="545" cy="410"/>
          </a:xfrm>
        </p:grpSpPr>
        <p:sp>
          <p:nvSpPr>
            <p:cNvPr id="9265" name="AutoShape 12"/>
            <p:cNvSpPr>
              <a:spLocks noChangeArrowheads="1"/>
            </p:cNvSpPr>
            <p:nvPr/>
          </p:nvSpPr>
          <p:spPr bwMode="auto">
            <a:xfrm rot="5400000">
              <a:off x="3129" y="1546"/>
              <a:ext cx="410" cy="545"/>
            </a:xfrm>
            <a:prstGeom prst="moon">
              <a:avLst>
                <a:gd name="adj" fmla="val 67801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hu-HU"/>
            </a:p>
          </p:txBody>
        </p:sp>
        <p:sp>
          <p:nvSpPr>
            <p:cNvPr id="9266" name="Text Box 13"/>
            <p:cNvSpPr txBox="1">
              <a:spLocks noChangeArrowheads="1"/>
            </p:cNvSpPr>
            <p:nvPr/>
          </p:nvSpPr>
          <p:spPr bwMode="auto">
            <a:xfrm>
              <a:off x="3198" y="1645"/>
              <a:ext cx="2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635375" y="4365625"/>
            <a:ext cx="1619250" cy="1101725"/>
            <a:chOff x="2290" y="2614"/>
            <a:chExt cx="1020" cy="694"/>
          </a:xfrm>
        </p:grpSpPr>
        <p:sp>
          <p:nvSpPr>
            <p:cNvPr id="9263" name="AutoShape 15"/>
            <p:cNvSpPr>
              <a:spLocks noChangeArrowheads="1"/>
            </p:cNvSpPr>
            <p:nvPr/>
          </p:nvSpPr>
          <p:spPr bwMode="auto">
            <a:xfrm rot="5701118">
              <a:off x="2521" y="2519"/>
              <a:ext cx="558" cy="1020"/>
            </a:xfrm>
            <a:prstGeom prst="flowChartTermina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>
                  <a:solidFill>
                    <a:srgbClr val="000000"/>
                  </a:solidFill>
                </a:rPr>
                <a:t>C3</a:t>
              </a:r>
            </a:p>
          </p:txBody>
        </p:sp>
        <p:sp>
          <p:nvSpPr>
            <p:cNvPr id="9264" name="AutoShape 16"/>
            <p:cNvSpPr>
              <a:spLocks noChangeArrowheads="1"/>
            </p:cNvSpPr>
            <p:nvPr/>
          </p:nvSpPr>
          <p:spPr bwMode="auto">
            <a:xfrm>
              <a:off x="2925" y="2614"/>
              <a:ext cx="182" cy="272"/>
            </a:xfrm>
            <a:prstGeom prst="downArrow">
              <a:avLst>
                <a:gd name="adj1" fmla="val 50000"/>
                <a:gd name="adj2" fmla="val 3736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4945" name="AutoShape 17"/>
          <p:cNvSpPr>
            <a:spLocks noChangeArrowheads="1"/>
          </p:cNvSpPr>
          <p:nvPr/>
        </p:nvSpPr>
        <p:spPr bwMode="auto">
          <a:xfrm rot="5730592">
            <a:off x="3806032" y="4410868"/>
            <a:ext cx="863600" cy="1204913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C3b</a:t>
            </a:r>
          </a:p>
        </p:txBody>
      </p:sp>
      <p:sp>
        <p:nvSpPr>
          <p:cNvPr id="124946" name="AutoShape 18"/>
          <p:cNvSpPr>
            <a:spLocks noChangeArrowheads="1"/>
          </p:cNvSpPr>
          <p:nvPr/>
        </p:nvSpPr>
        <p:spPr bwMode="auto">
          <a:xfrm rot="1410734">
            <a:off x="7092950" y="3716338"/>
            <a:ext cx="833438" cy="1204912"/>
          </a:xfrm>
          <a:prstGeom prst="flowChartTerminator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C3b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885113" y="3498850"/>
            <a:ext cx="1223962" cy="1801813"/>
            <a:chOff x="4967" y="2068"/>
            <a:chExt cx="771" cy="1135"/>
          </a:xfrm>
        </p:grpSpPr>
        <p:sp>
          <p:nvSpPr>
            <p:cNvPr id="9259" name="AutoShape 20"/>
            <p:cNvSpPr>
              <a:spLocks noChangeArrowheads="1"/>
            </p:cNvSpPr>
            <p:nvPr/>
          </p:nvSpPr>
          <p:spPr bwMode="auto">
            <a:xfrm rot="1639514">
              <a:off x="4967" y="2183"/>
              <a:ext cx="558" cy="1020"/>
            </a:xfrm>
            <a:prstGeom prst="flowChartTerminator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>
                  <a:solidFill>
                    <a:srgbClr val="000000"/>
                  </a:solidFill>
                </a:rPr>
                <a:t>Bb</a:t>
              </a:r>
            </a:p>
          </p:txBody>
        </p:sp>
        <p:grpSp>
          <p:nvGrpSpPr>
            <p:cNvPr id="9260" name="Group 21"/>
            <p:cNvGrpSpPr>
              <a:grpSpLocks/>
            </p:cNvGrpSpPr>
            <p:nvPr/>
          </p:nvGrpSpPr>
          <p:grpSpPr bwMode="auto">
            <a:xfrm rot="1430694">
              <a:off x="5193" y="2068"/>
              <a:ext cx="545" cy="410"/>
              <a:chOff x="3061" y="1614"/>
              <a:chExt cx="545" cy="410"/>
            </a:xfrm>
          </p:grpSpPr>
          <p:sp>
            <p:nvSpPr>
              <p:cNvPr id="9261" name="AutoShape 22"/>
              <p:cNvSpPr>
                <a:spLocks noChangeArrowheads="1"/>
              </p:cNvSpPr>
              <p:nvPr/>
            </p:nvSpPr>
            <p:spPr bwMode="auto">
              <a:xfrm rot="5400000">
                <a:off x="3129" y="1546"/>
                <a:ext cx="410" cy="545"/>
              </a:xfrm>
              <a:prstGeom prst="moon">
                <a:avLst>
                  <a:gd name="adj" fmla="val 67801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hu-HU"/>
              </a:p>
            </p:txBody>
          </p:sp>
          <p:sp>
            <p:nvSpPr>
              <p:cNvPr id="9262" name="Text Box 23"/>
              <p:cNvSpPr txBox="1">
                <a:spLocks noChangeArrowheads="1"/>
              </p:cNvSpPr>
              <p:nvPr/>
            </p:nvSpPr>
            <p:spPr bwMode="auto">
              <a:xfrm>
                <a:off x="3198" y="1645"/>
                <a:ext cx="22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481763" y="4991100"/>
            <a:ext cx="1619250" cy="1101725"/>
            <a:chOff x="2290" y="2614"/>
            <a:chExt cx="1020" cy="694"/>
          </a:xfrm>
        </p:grpSpPr>
        <p:sp>
          <p:nvSpPr>
            <p:cNvPr id="9257" name="AutoShape 25"/>
            <p:cNvSpPr>
              <a:spLocks noChangeArrowheads="1"/>
            </p:cNvSpPr>
            <p:nvPr/>
          </p:nvSpPr>
          <p:spPr bwMode="auto">
            <a:xfrm rot="5701118">
              <a:off x="2521" y="2519"/>
              <a:ext cx="558" cy="1020"/>
            </a:xfrm>
            <a:prstGeom prst="flowChartTermina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>
                  <a:solidFill>
                    <a:srgbClr val="000000"/>
                  </a:solidFill>
                </a:rPr>
                <a:t>C3</a:t>
              </a:r>
            </a:p>
          </p:txBody>
        </p:sp>
        <p:sp>
          <p:nvSpPr>
            <p:cNvPr id="9258" name="AutoShape 26"/>
            <p:cNvSpPr>
              <a:spLocks noChangeArrowheads="1"/>
            </p:cNvSpPr>
            <p:nvPr/>
          </p:nvSpPr>
          <p:spPr bwMode="auto">
            <a:xfrm>
              <a:off x="2925" y="2614"/>
              <a:ext cx="182" cy="272"/>
            </a:xfrm>
            <a:prstGeom prst="downArrow">
              <a:avLst>
                <a:gd name="adj1" fmla="val 50000"/>
                <a:gd name="adj2" fmla="val 37363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4955" name="AutoShape 27"/>
          <p:cNvSpPr>
            <a:spLocks noChangeArrowheads="1"/>
          </p:cNvSpPr>
          <p:nvPr/>
        </p:nvSpPr>
        <p:spPr bwMode="auto">
          <a:xfrm rot="-478056">
            <a:off x="1979613" y="3429000"/>
            <a:ext cx="833437" cy="1204913"/>
          </a:xfrm>
          <a:prstGeom prst="flowChartTerminator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C3b</a:t>
            </a:r>
          </a:p>
        </p:txBody>
      </p:sp>
      <p:sp>
        <p:nvSpPr>
          <p:cNvPr id="124956" name="AutoShape 28"/>
          <p:cNvSpPr>
            <a:spLocks noChangeArrowheads="1"/>
          </p:cNvSpPr>
          <p:nvPr/>
        </p:nvSpPr>
        <p:spPr bwMode="auto">
          <a:xfrm rot="5730592">
            <a:off x="6614319" y="4987132"/>
            <a:ext cx="863600" cy="120491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C3b</a:t>
            </a:r>
          </a:p>
        </p:txBody>
      </p:sp>
      <p:sp>
        <p:nvSpPr>
          <p:cNvPr id="124957" name="AutoShape 29"/>
          <p:cNvSpPr>
            <a:spLocks noChangeArrowheads="1"/>
          </p:cNvSpPr>
          <p:nvPr/>
        </p:nvSpPr>
        <p:spPr bwMode="auto">
          <a:xfrm rot="2199118">
            <a:off x="7524750" y="1341438"/>
            <a:ext cx="885825" cy="1619250"/>
          </a:xfrm>
          <a:prstGeom prst="flowChartTerminator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24958" name="AutoShape 30"/>
          <p:cNvSpPr>
            <a:spLocks noChangeArrowheads="1"/>
          </p:cNvSpPr>
          <p:nvPr/>
        </p:nvSpPr>
        <p:spPr bwMode="auto">
          <a:xfrm>
            <a:off x="2916238" y="3860800"/>
            <a:ext cx="1008062" cy="288925"/>
          </a:xfrm>
          <a:prstGeom prst="rightArrow">
            <a:avLst>
              <a:gd name="adj1" fmla="val 50000"/>
              <a:gd name="adj2" fmla="val 87225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4959" name="AutoShape 31"/>
          <p:cNvSpPr>
            <a:spLocks noChangeArrowheads="1"/>
          </p:cNvSpPr>
          <p:nvPr/>
        </p:nvSpPr>
        <p:spPr bwMode="auto">
          <a:xfrm rot="605515">
            <a:off x="5940425" y="4005263"/>
            <a:ext cx="1008063" cy="288925"/>
          </a:xfrm>
          <a:prstGeom prst="rightArrow">
            <a:avLst>
              <a:gd name="adj1" fmla="val 50000"/>
              <a:gd name="adj2" fmla="val 87225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4960" name="AutoShape 32"/>
          <p:cNvSpPr>
            <a:spLocks noChangeArrowheads="1"/>
          </p:cNvSpPr>
          <p:nvPr/>
        </p:nvSpPr>
        <p:spPr bwMode="auto">
          <a:xfrm rot="-273581" flipH="1" flipV="1">
            <a:off x="2387600" y="3789363"/>
            <a:ext cx="4824413" cy="19431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529" y="12184"/>
                </a:moveTo>
                <a:cubicBezTo>
                  <a:pt x="20595" y="11726"/>
                  <a:pt x="20628" y="11263"/>
                  <a:pt x="20628" y="10800"/>
                </a:cubicBezTo>
                <a:cubicBezTo>
                  <a:pt x="20628" y="5372"/>
                  <a:pt x="16227" y="972"/>
                  <a:pt x="10800" y="972"/>
                </a:cubicBezTo>
                <a:cubicBezTo>
                  <a:pt x="5372" y="972"/>
                  <a:pt x="972" y="5372"/>
                  <a:pt x="972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309"/>
                  <a:pt x="21563" y="11817"/>
                  <a:pt x="21492" y="12321"/>
                </a:cubicBezTo>
                <a:lnTo>
                  <a:pt x="24165" y="12702"/>
                </a:lnTo>
                <a:lnTo>
                  <a:pt x="20562" y="15408"/>
                </a:lnTo>
                <a:lnTo>
                  <a:pt x="17856" y="11804"/>
                </a:lnTo>
                <a:lnTo>
                  <a:pt x="20529" y="1218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9" name="Text Box 33"/>
          <p:cNvSpPr txBox="1">
            <a:spLocks noChangeArrowheads="1"/>
          </p:cNvSpPr>
          <p:nvPr/>
        </p:nvSpPr>
        <p:spPr bwMode="auto">
          <a:xfrm>
            <a:off x="107950" y="5300663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0000"/>
                </a:solidFill>
              </a:rPr>
              <a:t>Patogén felszín</a:t>
            </a:r>
          </a:p>
        </p:txBody>
      </p:sp>
      <p:sp>
        <p:nvSpPr>
          <p:cNvPr id="124962" name="Text Box 34"/>
          <p:cNvSpPr txBox="1">
            <a:spLocks noChangeArrowheads="1"/>
          </p:cNvSpPr>
          <p:nvPr/>
        </p:nvSpPr>
        <p:spPr bwMode="auto">
          <a:xfrm>
            <a:off x="4859338" y="822325"/>
            <a:ext cx="4284662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>
                <a:solidFill>
                  <a:srgbClr val="FF9900"/>
                </a:solidFill>
              </a:rPr>
              <a:t>Alternatív C3 konvertáz</a:t>
            </a:r>
            <a:endParaRPr lang="en-US" sz="2800" b="1"/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987675" y="762000"/>
            <a:ext cx="3529013" cy="2019300"/>
            <a:chOff x="1882" y="300"/>
            <a:chExt cx="2223" cy="1272"/>
          </a:xfrm>
        </p:grpSpPr>
        <p:sp>
          <p:nvSpPr>
            <p:cNvPr id="9253" name="Text Box 36"/>
            <p:cNvSpPr txBox="1">
              <a:spLocks noChangeArrowheads="1"/>
            </p:cNvSpPr>
            <p:nvPr/>
          </p:nvSpPr>
          <p:spPr bwMode="auto">
            <a:xfrm>
              <a:off x="1882" y="709"/>
              <a:ext cx="2223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C3b+B </a:t>
              </a:r>
              <a:r>
                <a:rPr lang="en-US">
                  <a:sym typeface="Symbol" pitchFamily="18" charset="2"/>
                </a:rPr>
                <a:t> C3bBb             	 </a:t>
              </a:r>
              <a:r>
                <a:rPr lang="hu-HU">
                  <a:sym typeface="Symbol" pitchFamily="18" charset="2"/>
                </a:rPr>
                <a:t>        </a:t>
              </a:r>
              <a:r>
                <a:rPr lang="en-US">
                  <a:sym typeface="Symbol" pitchFamily="18" charset="2"/>
                </a:rPr>
                <a:t></a:t>
              </a:r>
              <a:endParaRPr lang="hu-HU">
                <a:sym typeface="Symbol" pitchFamily="18" charset="2"/>
              </a:endParaRPr>
            </a:p>
            <a:p>
              <a:pPr>
                <a:spcBef>
                  <a:spcPct val="50000"/>
                </a:spcBef>
              </a:pPr>
              <a:r>
                <a:rPr lang="hu-HU">
                  <a:solidFill>
                    <a:schemeClr val="tx1"/>
                  </a:solidFill>
                </a:rPr>
                <a:t>         </a:t>
              </a:r>
              <a:r>
                <a:rPr lang="en-US"/>
                <a:t>C3 </a:t>
              </a:r>
              <a:r>
                <a:rPr lang="en-US">
                  <a:sym typeface="Symbol" pitchFamily="18" charset="2"/>
                </a:rPr>
                <a:t>C3b+C3a</a:t>
              </a:r>
              <a:r>
                <a:rPr lang="hu-HU">
                  <a:solidFill>
                    <a:schemeClr val="tx1"/>
                  </a:solidFill>
                  <a:sym typeface="Symbol" pitchFamily="18" charset="2"/>
                </a:rPr>
                <a:t> </a:t>
              </a:r>
              <a:endParaRPr lang="en-US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9254" name="Rectangle 37"/>
            <p:cNvSpPr>
              <a:spLocks noChangeArrowheads="1"/>
            </p:cNvSpPr>
            <p:nvPr/>
          </p:nvSpPr>
          <p:spPr bwMode="auto">
            <a:xfrm>
              <a:off x="2200" y="300"/>
              <a:ext cx="9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D-faktor</a:t>
              </a:r>
            </a:p>
          </p:txBody>
        </p:sp>
        <p:sp>
          <p:nvSpPr>
            <p:cNvPr id="9255" name="Rectangle 38"/>
            <p:cNvSpPr>
              <a:spLocks noChangeArrowheads="1"/>
            </p:cNvSpPr>
            <p:nvPr/>
          </p:nvSpPr>
          <p:spPr bwMode="auto">
            <a:xfrm>
              <a:off x="2517" y="572"/>
              <a:ext cx="2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ym typeface="Symbol" pitchFamily="18" charset="2"/>
                </a:rPr>
                <a:t></a:t>
              </a:r>
              <a:endParaRPr lang="hu-HU">
                <a:sym typeface="Symbol" pitchFamily="18" charset="2"/>
              </a:endParaRPr>
            </a:p>
          </p:txBody>
        </p:sp>
        <p:sp>
          <p:nvSpPr>
            <p:cNvPr id="9256" name="Rectangle 39"/>
            <p:cNvSpPr>
              <a:spLocks noChangeArrowheads="1"/>
            </p:cNvSpPr>
            <p:nvPr/>
          </p:nvSpPr>
          <p:spPr bwMode="auto">
            <a:xfrm>
              <a:off x="2789" y="709"/>
              <a:ext cx="635" cy="272"/>
            </a:xfrm>
            <a:prstGeom prst="rect">
              <a:avLst/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4968" name="Text Box 40"/>
          <p:cNvSpPr txBox="1">
            <a:spLocks noChangeArrowheads="1"/>
          </p:cNvSpPr>
          <p:nvPr/>
        </p:nvSpPr>
        <p:spPr bwMode="auto">
          <a:xfrm>
            <a:off x="2987675" y="6165850"/>
            <a:ext cx="30972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Amplifikációs hurok</a:t>
            </a: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0" y="1643063"/>
            <a:ext cx="3714750" cy="2225675"/>
            <a:chOff x="57" y="756"/>
            <a:chExt cx="2340" cy="1402"/>
          </a:xfrm>
        </p:grpSpPr>
        <p:sp>
          <p:nvSpPr>
            <p:cNvPr id="9251" name="AutoShape 42"/>
            <p:cNvSpPr>
              <a:spLocks noChangeArrowheads="1"/>
            </p:cNvSpPr>
            <p:nvPr/>
          </p:nvSpPr>
          <p:spPr bwMode="auto">
            <a:xfrm rot="2199118">
              <a:off x="722" y="1138"/>
              <a:ext cx="558" cy="1020"/>
            </a:xfrm>
            <a:prstGeom prst="flowChartTerminator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>
                  <a:solidFill>
                    <a:srgbClr val="000000"/>
                  </a:solidFill>
                </a:rPr>
                <a:t>C3</a:t>
              </a:r>
            </a:p>
          </p:txBody>
        </p:sp>
        <p:sp>
          <p:nvSpPr>
            <p:cNvPr id="9252" name="Text Box 43"/>
            <p:cNvSpPr txBox="1">
              <a:spLocks noChangeArrowheads="1"/>
            </p:cNvSpPr>
            <p:nvPr/>
          </p:nvSpPr>
          <p:spPr bwMode="auto">
            <a:xfrm>
              <a:off x="57" y="756"/>
              <a:ext cx="23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C3b spontán</a:t>
              </a:r>
              <a:r>
                <a:rPr lang="hu-HU" sz="1800"/>
                <a:t> keletkezik</a:t>
              </a:r>
            </a:p>
          </p:txBody>
        </p:sp>
      </p:grpSp>
      <p:sp>
        <p:nvSpPr>
          <p:cNvPr id="124972" name="AutoShape 44"/>
          <p:cNvSpPr>
            <a:spLocks noChangeArrowheads="1"/>
          </p:cNvSpPr>
          <p:nvPr/>
        </p:nvSpPr>
        <p:spPr bwMode="auto">
          <a:xfrm rot="2199118">
            <a:off x="1116013" y="2060575"/>
            <a:ext cx="885825" cy="1619250"/>
          </a:xfrm>
          <a:prstGeom prst="flowChartTerminator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C3</a:t>
            </a:r>
          </a:p>
        </p:txBody>
      </p:sp>
      <p:sp>
        <p:nvSpPr>
          <p:cNvPr id="124973" name="AutoShape 45"/>
          <p:cNvSpPr>
            <a:spLocks noChangeArrowheads="1"/>
          </p:cNvSpPr>
          <p:nvPr/>
        </p:nvSpPr>
        <p:spPr bwMode="auto">
          <a:xfrm rot="-253031">
            <a:off x="5940425" y="2997200"/>
            <a:ext cx="885825" cy="431800"/>
          </a:xfrm>
          <a:prstGeom prst="flowChartTerminator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C3a</a:t>
            </a:r>
          </a:p>
        </p:txBody>
      </p:sp>
      <p:sp>
        <p:nvSpPr>
          <p:cNvPr id="124974" name="AutoShape 46"/>
          <p:cNvSpPr>
            <a:spLocks noChangeArrowheads="1"/>
          </p:cNvSpPr>
          <p:nvPr/>
        </p:nvSpPr>
        <p:spPr bwMode="auto">
          <a:xfrm rot="-253031">
            <a:off x="8258175" y="2924175"/>
            <a:ext cx="885825" cy="431800"/>
          </a:xfrm>
          <a:prstGeom prst="flowChartTerminator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00"/>
                </a:solidFill>
              </a:rPr>
              <a:t>C3a</a:t>
            </a:r>
          </a:p>
        </p:txBody>
      </p:sp>
      <p:sp>
        <p:nvSpPr>
          <p:cNvPr id="9247" name="Text Box 47"/>
          <p:cNvSpPr txBox="1">
            <a:spLocks noChangeArrowheads="1"/>
          </p:cNvSpPr>
          <p:nvPr/>
        </p:nvSpPr>
        <p:spPr bwMode="auto">
          <a:xfrm>
            <a:off x="0" y="1730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2800" b="1"/>
              <a:t>3</a:t>
            </a:r>
            <a:r>
              <a:rPr lang="en-US" sz="2800" b="1"/>
              <a:t>. </a:t>
            </a:r>
            <a:r>
              <a:rPr lang="en-US" sz="2800"/>
              <a:t>ALTERNATÍV AKTIVÁCIÓ</a:t>
            </a:r>
            <a:endParaRPr lang="en-US"/>
          </a:p>
        </p:txBody>
      </p:sp>
      <p:cxnSp>
        <p:nvCxnSpPr>
          <p:cNvPr id="9248" name="Egyenes összekötő 48"/>
          <p:cNvCxnSpPr>
            <a:cxnSpLocks noChangeShapeType="1"/>
          </p:cNvCxnSpPr>
          <p:nvPr/>
        </p:nvCxnSpPr>
        <p:spPr bwMode="auto">
          <a:xfrm rot="16200000" flipH="1">
            <a:off x="1607345" y="2250281"/>
            <a:ext cx="500062" cy="428625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9249" name="Line 5"/>
          <p:cNvSpPr>
            <a:spLocks noChangeShapeType="1"/>
          </p:cNvSpPr>
          <p:nvPr/>
        </p:nvSpPr>
        <p:spPr bwMode="auto">
          <a:xfrm>
            <a:off x="857250" y="2857500"/>
            <a:ext cx="431800" cy="14446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9218" name="Object 23"/>
          <p:cNvGraphicFramePr>
            <a:graphicFrameLocks noChangeAspect="1"/>
          </p:cNvGraphicFramePr>
          <p:nvPr/>
        </p:nvGraphicFramePr>
        <p:xfrm>
          <a:off x="0" y="0"/>
          <a:ext cx="1344613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Image" r:id="rId4" imgW="6645958" imgH="7497353" progId="Photoshop.Image.5">
                  <p:embed/>
                </p:oleObj>
              </mc:Choice>
              <mc:Fallback>
                <p:oleObj name="Image" r:id="rId4" imgW="6645958" imgH="7497353" progId="Photoshop.Image.5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44613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0" name="Robbanás 2 51"/>
          <p:cNvSpPr>
            <a:spLocks noChangeArrowheads="1"/>
          </p:cNvSpPr>
          <p:nvPr/>
        </p:nvSpPr>
        <p:spPr bwMode="auto">
          <a:xfrm>
            <a:off x="857250" y="357188"/>
            <a:ext cx="142875" cy="142875"/>
          </a:xfrm>
          <a:prstGeom prst="irregularSeal2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1" name="Dátum helye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E2BF5C-41FB-4846-9D9F-BB8613ACA4AD}" type="datetime1">
              <a:rPr lang="hu-HU" smtClean="0"/>
              <a:t>16. 09. 27.</a:t>
            </a:fld>
            <a:endParaRPr lang="en-US"/>
          </a:p>
        </p:txBody>
      </p:sp>
      <p:sp>
        <p:nvSpPr>
          <p:cNvPr id="52" name="Dia számának helye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27726 0.0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4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C -0.02847 0.01921 -0.05659 0.03889 -0.07517 0.06111 C -0.09375 0.08333 -0.10052 0.10671 -0.1118 0.13264 C -0.12309 0.15903 -0.13767 0.20278 -0.14288 0.2178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0" y="10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11007 -0.05162 0.22014 -0.10301 0.28333 -0.11852 C 0.34653 -0.13402 0.36302 -0.09745 0.37917 -0.09259 " pathEditMode="relative" ptsTypes="aaA">
                                      <p:cBhvr>
                                        <p:cTn id="50" dur="2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198 0.03519 0.03959 0.0706 0.04028 0.13148 C 0.04098 0.19236 0.01025 0.32593 0.00417 0.36482 " pathEditMode="relative" ptsTypes="aaA">
                                      <p:cBhvr>
                                        <p:cTn id="62" dur="20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9167 -0.05139 -0.18333 -0.10278 -0.25555 -0.12222 C -0.32778 -0.14166 -0.40364 -0.11759 -0.43333 -0.11666 " pathEditMode="relative" ptsTypes="aaA">
                                      <p:cBhvr>
                                        <p:cTn id="82" dur="20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5" grpId="0" animBg="1"/>
      <p:bldP spid="124936" grpId="0" animBg="1"/>
      <p:bldP spid="124936" grpId="1" animBg="1"/>
      <p:bldP spid="124937" grpId="0" animBg="1"/>
      <p:bldP spid="124938" grpId="0" animBg="1"/>
      <p:bldP spid="124945" grpId="0" animBg="1"/>
      <p:bldP spid="124945" grpId="1" animBg="1"/>
      <p:bldP spid="124946" grpId="0" animBg="1"/>
      <p:bldP spid="124955" grpId="0" animBg="1"/>
      <p:bldP spid="124956" grpId="0" animBg="1"/>
      <p:bldP spid="124956" grpId="1" animBg="1"/>
      <p:bldP spid="124957" grpId="0" animBg="1"/>
      <p:bldP spid="124957" grpId="1" animBg="1"/>
      <p:bldP spid="124958" grpId="0" animBg="1"/>
      <p:bldP spid="124959" grpId="0" animBg="1"/>
      <p:bldP spid="124960" grpId="0" animBg="1"/>
      <p:bldP spid="124962" grpId="0" autoUpdateAnimBg="0"/>
      <p:bldP spid="124968" grpId="0" animBg="1" autoUpdateAnimBg="0"/>
      <p:bldP spid="124972" grpId="0" animBg="1"/>
      <p:bldP spid="124973" grpId="0" animBg="1"/>
      <p:bldP spid="12497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/>
              <a:t>3</a:t>
            </a:r>
            <a:r>
              <a:rPr lang="en-US" sz="2800" b="1"/>
              <a:t>. </a:t>
            </a:r>
            <a:r>
              <a:rPr lang="en-US" sz="2800"/>
              <a:t>ALTERNATÍV AKTIVÁCIÓ</a:t>
            </a:r>
            <a:endParaRPr lang="en-US"/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3657600" y="1219200"/>
          <a:ext cx="51054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Image" r:id="rId4" imgW="3939287" imgH="1016231" progId="Photoshop.Image.5">
                  <p:embed/>
                </p:oleObj>
              </mc:Choice>
              <mc:Fallback>
                <p:oleObj name="Image" r:id="rId4" imgW="3939287" imgH="1016231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219200"/>
                        <a:ext cx="5105400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04800" y="914400"/>
            <a:ext cx="2667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C3b spontán keletkezik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000" y="1752600"/>
            <a:ext cx="30480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C3b+B </a:t>
            </a:r>
            <a:r>
              <a:rPr lang="en-US">
                <a:sym typeface="Symbol" pitchFamily="18" charset="2"/>
              </a:rPr>
              <a:t> C3bBb+Ba             	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       D-faktor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5029200" y="1981200"/>
            <a:ext cx="1066800" cy="4572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4419600" y="20574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C3b</a:t>
            </a: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0" y="3124200"/>
            <a:ext cx="2667000" cy="2836863"/>
            <a:chOff x="0" y="1968"/>
            <a:chExt cx="1680" cy="1787"/>
          </a:xfrm>
        </p:grpSpPr>
        <p:sp>
          <p:nvSpPr>
            <p:cNvPr id="10258" name="Text Box 7"/>
            <p:cNvSpPr txBox="1">
              <a:spLocks noChangeArrowheads="1"/>
            </p:cNvSpPr>
            <p:nvPr/>
          </p:nvSpPr>
          <p:spPr bwMode="auto">
            <a:xfrm>
              <a:off x="0" y="3024"/>
              <a:ext cx="1680" cy="73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solidFill>
                    <a:srgbClr val="FF9900"/>
                  </a:solidFill>
                </a:rPr>
                <a:t>Alternatív </a:t>
              </a:r>
            </a:p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FF9900"/>
                  </a:solidFill>
                </a:rPr>
                <a:t>C3 konvertáz</a:t>
              </a:r>
              <a:endParaRPr lang="en-US" sz="2800" b="1"/>
            </a:p>
          </p:txBody>
        </p:sp>
        <p:sp>
          <p:nvSpPr>
            <p:cNvPr id="10259" name="Rectangle 14"/>
            <p:cNvSpPr>
              <a:spLocks noChangeArrowheads="1"/>
            </p:cNvSpPr>
            <p:nvPr/>
          </p:nvSpPr>
          <p:spPr bwMode="auto">
            <a:xfrm>
              <a:off x="480" y="1968"/>
              <a:ext cx="720" cy="28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33400" y="2743200"/>
            <a:ext cx="8229600" cy="1714500"/>
            <a:chOff x="336" y="1728"/>
            <a:chExt cx="5184" cy="1080"/>
          </a:xfrm>
        </p:grpSpPr>
        <p:grpSp>
          <p:nvGrpSpPr>
            <p:cNvPr id="10255" name="Group 13"/>
            <p:cNvGrpSpPr>
              <a:grpSpLocks/>
            </p:cNvGrpSpPr>
            <p:nvPr/>
          </p:nvGrpSpPr>
          <p:grpSpPr bwMode="auto">
            <a:xfrm>
              <a:off x="336" y="1728"/>
              <a:ext cx="5184" cy="1080"/>
              <a:chOff x="336" y="1728"/>
              <a:chExt cx="5184" cy="1080"/>
            </a:xfrm>
          </p:grpSpPr>
          <p:graphicFrame>
            <p:nvGraphicFramePr>
              <p:cNvPr id="10243" name="Object 4"/>
              <p:cNvGraphicFramePr>
                <a:graphicFrameLocks noChangeAspect="1"/>
              </p:cNvGraphicFramePr>
              <p:nvPr/>
            </p:nvGraphicFramePr>
            <p:xfrm>
              <a:off x="2304" y="1728"/>
              <a:ext cx="3216" cy="10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7" name="Image" r:id="rId6" imgW="3939287" imgH="1346982" progId="Photoshop.Image.5">
                      <p:embed/>
                    </p:oleObj>
                  </mc:Choice>
                  <mc:Fallback>
                    <p:oleObj name="Image" r:id="rId6" imgW="3939287" imgH="1346982" progId="Photoshop.Image.5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1728"/>
                            <a:ext cx="3216" cy="10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7" name="Text Box 11"/>
              <p:cNvSpPr txBox="1">
                <a:spLocks noChangeArrowheads="1"/>
              </p:cNvSpPr>
              <p:nvPr/>
            </p:nvSpPr>
            <p:spPr bwMode="auto">
              <a:xfrm>
                <a:off x="336" y="1968"/>
                <a:ext cx="1776" cy="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   C3bBb</a:t>
                </a:r>
              </a:p>
              <a:p>
                <a:pPr>
                  <a:spcBef>
                    <a:spcPct val="20000"/>
                  </a:spcBef>
                </a:pPr>
                <a:r>
                  <a:rPr lang="en-US">
                    <a:sym typeface="Symbol" pitchFamily="18" charset="2"/>
                  </a:rPr>
                  <a:t>       </a:t>
                </a:r>
                <a:endParaRPr lang="en-US"/>
              </a:p>
              <a:p>
                <a:pPr>
                  <a:spcBef>
                    <a:spcPct val="20000"/>
                  </a:spcBef>
                </a:pPr>
                <a:r>
                  <a:rPr lang="en-US"/>
                  <a:t>  C3 </a:t>
                </a:r>
                <a:r>
                  <a:rPr lang="en-US">
                    <a:sym typeface="Symbol" pitchFamily="18" charset="2"/>
                  </a:rPr>
                  <a:t>C3b+C3a</a:t>
                </a:r>
              </a:p>
            </p:txBody>
          </p:sp>
        </p:grpSp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2304" y="2544"/>
              <a:ext cx="1296" cy="25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</a:rPr>
                <a:t>Patogén </a:t>
              </a:r>
              <a:r>
                <a:rPr lang="en-US" sz="1800" b="1">
                  <a:solidFill>
                    <a:schemeClr val="tx1"/>
                  </a:solidFill>
                </a:rPr>
                <a:t>felszín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3657600" y="4724400"/>
            <a:ext cx="5257800" cy="1920875"/>
            <a:chOff x="2304" y="2976"/>
            <a:chExt cx="3312" cy="1210"/>
          </a:xfrm>
        </p:grpSpPr>
        <p:pic>
          <p:nvPicPr>
            <p:cNvPr id="10253" name="Picture 8" descr="ComplAlternativ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04" y="2976"/>
              <a:ext cx="3168" cy="11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0254" name="Text Box 22"/>
            <p:cNvSpPr txBox="1">
              <a:spLocks noChangeArrowheads="1"/>
            </p:cNvSpPr>
            <p:nvPr/>
          </p:nvSpPr>
          <p:spPr bwMode="auto">
            <a:xfrm>
              <a:off x="4368" y="3936"/>
              <a:ext cx="1248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3300"/>
                  </a:solidFill>
                </a:rPr>
                <a:t>C3 konvertáz</a:t>
              </a:r>
              <a:endParaRPr lang="en-US">
                <a:solidFill>
                  <a:srgbClr val="FF3300"/>
                </a:solidFill>
              </a:endParaRPr>
            </a:p>
          </p:txBody>
        </p:sp>
      </p:grp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6172200" y="4724400"/>
            <a:ext cx="2590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3300"/>
                </a:solidFill>
              </a:rPr>
              <a:t>Amplifikációs hurok</a:t>
            </a: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" name="Dátum hely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614106-95CE-43CB-96F5-91DCCACBCAC9}" type="datetime1">
              <a:rPr lang="hu-HU" smtClean="0"/>
              <a:t>16. 09. 27.</a:t>
            </a:fld>
            <a:endParaRPr lang="en-US"/>
          </a:p>
        </p:txBody>
      </p:sp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utoUpdateAnimBg="0"/>
      <p:bldP spid="13331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0"/>
          <p:cNvGrpSpPr>
            <a:grpSpLocks/>
          </p:cNvGrpSpPr>
          <p:nvPr/>
        </p:nvGrpSpPr>
        <p:grpSpPr bwMode="auto">
          <a:xfrm>
            <a:off x="0" y="0"/>
            <a:ext cx="9144000" cy="7315200"/>
            <a:chOff x="0" y="0"/>
            <a:chExt cx="5760" cy="4608"/>
          </a:xfrm>
        </p:grpSpPr>
        <p:pic>
          <p:nvPicPr>
            <p:cNvPr id="368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4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1200" cy="6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solidFill>
                  <a:schemeClr val="tx1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Klasszikus</a:t>
              </a:r>
            </a:p>
          </p:txBody>
        </p:sp>
        <p:sp>
          <p:nvSpPr>
            <p:cNvPr id="36875" name="Text Box 4"/>
            <p:cNvSpPr txBox="1">
              <a:spLocks noChangeArrowheads="1"/>
            </p:cNvSpPr>
            <p:nvPr/>
          </p:nvSpPr>
          <p:spPr bwMode="auto">
            <a:xfrm>
              <a:off x="3312" y="0"/>
              <a:ext cx="1008" cy="6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solidFill>
                  <a:schemeClr val="tx1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Lektin</a:t>
              </a:r>
            </a:p>
          </p:txBody>
        </p:sp>
        <p:sp>
          <p:nvSpPr>
            <p:cNvPr id="36876" name="Text Box 5"/>
            <p:cNvSpPr txBox="1">
              <a:spLocks noChangeArrowheads="1"/>
            </p:cNvSpPr>
            <p:nvPr/>
          </p:nvSpPr>
          <p:spPr bwMode="auto">
            <a:xfrm>
              <a:off x="0" y="2688"/>
              <a:ext cx="225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Alternatív</a:t>
              </a:r>
            </a:p>
          </p:txBody>
        </p:sp>
        <p:sp>
          <p:nvSpPr>
            <p:cNvPr id="36877" name="Text Box 7"/>
            <p:cNvSpPr txBox="1">
              <a:spLocks noChangeArrowheads="1"/>
            </p:cNvSpPr>
            <p:nvPr/>
          </p:nvSpPr>
          <p:spPr bwMode="auto">
            <a:xfrm>
              <a:off x="672" y="2304"/>
              <a:ext cx="1488" cy="25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chemeClr val="tx1"/>
                  </a:solidFill>
                </a:rPr>
                <a:t>Baktérium </a:t>
              </a:r>
              <a:r>
                <a:rPr lang="en-US" sz="1800" b="1">
                  <a:solidFill>
                    <a:schemeClr val="tx1"/>
                  </a:solidFill>
                </a:rPr>
                <a:t>felszín</a:t>
              </a:r>
            </a:p>
          </p:txBody>
        </p:sp>
        <p:sp>
          <p:nvSpPr>
            <p:cNvPr id="36878" name="Text Box 8"/>
            <p:cNvSpPr txBox="1">
              <a:spLocks noChangeArrowheads="1"/>
            </p:cNvSpPr>
            <p:nvPr/>
          </p:nvSpPr>
          <p:spPr bwMode="auto">
            <a:xfrm>
              <a:off x="3840" y="2304"/>
              <a:ext cx="1488" cy="25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chemeClr val="tx1"/>
                  </a:solidFill>
                </a:rPr>
                <a:t>Baktérium </a:t>
              </a:r>
              <a:r>
                <a:rPr lang="en-US" sz="1800" b="1">
                  <a:solidFill>
                    <a:schemeClr val="tx1"/>
                  </a:solidFill>
                </a:rPr>
                <a:t>felszín</a:t>
              </a:r>
            </a:p>
          </p:txBody>
        </p:sp>
        <p:sp>
          <p:nvSpPr>
            <p:cNvPr id="36879" name="Text Box 9"/>
            <p:cNvSpPr txBox="1">
              <a:spLocks noChangeArrowheads="1"/>
            </p:cNvSpPr>
            <p:nvPr/>
          </p:nvSpPr>
          <p:spPr bwMode="auto">
            <a:xfrm>
              <a:off x="1680" y="4070"/>
              <a:ext cx="1536" cy="250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chemeClr val="tx1"/>
                  </a:solidFill>
                </a:rPr>
                <a:t> Baktérium </a:t>
              </a:r>
              <a:r>
                <a:rPr lang="en-US" sz="1800" b="1">
                  <a:solidFill>
                    <a:schemeClr val="tx1"/>
                  </a:solidFill>
                </a:rPr>
                <a:t>felszín</a:t>
              </a:r>
              <a:r>
                <a:rPr lang="en-US" sz="2000" b="1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010400" y="5029200"/>
            <a:ext cx="2133600" cy="8318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Amplifikációs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rgbClr val="FF3300"/>
                </a:solidFill>
              </a:rPr>
              <a:t>hurok</a:t>
            </a: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6868" name="Text Box 11"/>
          <p:cNvSpPr txBox="1">
            <a:spLocks noChangeArrowheads="1"/>
          </p:cNvSpPr>
          <p:nvPr/>
        </p:nvSpPr>
        <p:spPr bwMode="auto">
          <a:xfrm>
            <a:off x="2590800" y="0"/>
            <a:ext cx="396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KORAI ESEMÉNYEK</a:t>
            </a: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581400" y="2743200"/>
            <a:ext cx="5334000" cy="3657600"/>
            <a:chOff x="2256" y="1728"/>
            <a:chExt cx="3360" cy="2304"/>
          </a:xfrm>
        </p:grpSpPr>
        <p:sp>
          <p:nvSpPr>
            <p:cNvPr id="36870" name="Rectangle 12"/>
            <p:cNvSpPr>
              <a:spLocks noChangeArrowheads="1"/>
            </p:cNvSpPr>
            <p:nvPr/>
          </p:nvSpPr>
          <p:spPr bwMode="auto">
            <a:xfrm>
              <a:off x="5184" y="1728"/>
              <a:ext cx="432" cy="57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6871" name="Rectangle 13"/>
            <p:cNvSpPr>
              <a:spLocks noChangeArrowheads="1"/>
            </p:cNvSpPr>
            <p:nvPr/>
          </p:nvSpPr>
          <p:spPr bwMode="auto">
            <a:xfrm>
              <a:off x="2256" y="1824"/>
              <a:ext cx="480" cy="52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sp>
          <p:nvSpPr>
            <p:cNvPr id="36872" name="Rectangle 14"/>
            <p:cNvSpPr>
              <a:spLocks noChangeArrowheads="1"/>
            </p:cNvSpPr>
            <p:nvPr/>
          </p:nvSpPr>
          <p:spPr bwMode="auto">
            <a:xfrm>
              <a:off x="3792" y="3552"/>
              <a:ext cx="432" cy="48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6" name="Dátum hely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FF799C-4A17-4D90-9E06-C562103F87D8}" type="datetime1">
              <a:rPr lang="hu-HU" smtClean="0"/>
              <a:t>16. 09. 27.</a:t>
            </a:fld>
            <a:endParaRPr lang="en-US"/>
          </a:p>
        </p:txBody>
      </p:sp>
      <p:sp>
        <p:nvSpPr>
          <p:cNvPr id="17" name="Dia számának hely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3"/>
          <p:cNvSpPr txBox="1">
            <a:spLocks noChangeArrowheads="1"/>
          </p:cNvSpPr>
          <p:nvPr/>
        </p:nvSpPr>
        <p:spPr bwMode="auto">
          <a:xfrm>
            <a:off x="1" y="548680"/>
            <a:ext cx="9143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latin typeface="Times New Roman" charset="0"/>
                <a:cs typeface="Times New Roman" charset="0"/>
              </a:rPr>
              <a:t>MHC III</a:t>
            </a:r>
            <a:r>
              <a:rPr lang="hu-HU" b="1" dirty="0">
                <a:latin typeface="Times New Roman" charset="0"/>
                <a:cs typeface="Times New Roman" charset="0"/>
              </a:rPr>
              <a:t> </a:t>
            </a:r>
            <a:r>
              <a:rPr lang="hu-HU" b="1" dirty="0" smtClean="0">
                <a:latin typeface="Times New Roman" charset="0"/>
                <a:cs typeface="Times New Roman" charset="0"/>
              </a:rPr>
              <a:t>régióban található a </a:t>
            </a:r>
            <a:r>
              <a:rPr lang="en-US" b="1" dirty="0" smtClean="0">
                <a:latin typeface="Times New Roman" charset="0"/>
                <a:cs typeface="Times New Roman" charset="0"/>
              </a:rPr>
              <a:t>C3 </a:t>
            </a:r>
            <a:r>
              <a:rPr lang="hu-HU" b="1" dirty="0" smtClean="0">
                <a:latin typeface="Times New Roman" charset="0"/>
                <a:cs typeface="Times New Roman" charset="0"/>
              </a:rPr>
              <a:t>k</a:t>
            </a:r>
            <a:r>
              <a:rPr lang="en-US" b="1" dirty="0" err="1" smtClean="0">
                <a:latin typeface="Times New Roman" charset="0"/>
                <a:cs typeface="Times New Roman" charset="0"/>
              </a:rPr>
              <a:t>onvert</a:t>
            </a:r>
            <a:r>
              <a:rPr lang="hu-HU" b="1" dirty="0" smtClean="0">
                <a:latin typeface="Times New Roman" charset="0"/>
                <a:cs typeface="Times New Roman" charset="0"/>
              </a:rPr>
              <a:t>áz minden komponense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2555875" y="4365625"/>
            <a:ext cx="17287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eaLnBrk="1" hangingPunct="1">
              <a:defRPr/>
            </a:pPr>
            <a:endParaRPr lang="hu-HU" sz="180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pic>
        <p:nvPicPr>
          <p:cNvPr id="78851" name="Picture 24" descr="http://journals.cambridge.org/fulltext_content/ERM/ERM5_07/S1462399403005957sup00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7902575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llipszis 26"/>
          <p:cNvSpPr/>
          <p:nvPr/>
        </p:nvSpPr>
        <p:spPr>
          <a:xfrm>
            <a:off x="3836988" y="4883150"/>
            <a:ext cx="360362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u-HU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Ellipszis 28"/>
          <p:cNvSpPr/>
          <p:nvPr/>
        </p:nvSpPr>
        <p:spPr>
          <a:xfrm>
            <a:off x="4067175" y="4652963"/>
            <a:ext cx="360363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u-HU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Ellipszis 29"/>
          <p:cNvSpPr/>
          <p:nvPr/>
        </p:nvSpPr>
        <p:spPr>
          <a:xfrm>
            <a:off x="4268788" y="4883150"/>
            <a:ext cx="217487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u-HU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61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21"/>
          <p:cNvGrpSpPr>
            <a:grpSpLocks/>
          </p:cNvGrpSpPr>
          <p:nvPr/>
        </p:nvGrpSpPr>
        <p:grpSpPr bwMode="auto">
          <a:xfrm>
            <a:off x="685800" y="73025"/>
            <a:ext cx="8001000" cy="5865813"/>
            <a:chOff x="432" y="46"/>
            <a:chExt cx="5040" cy="3695"/>
          </a:xfrm>
        </p:grpSpPr>
        <p:grpSp>
          <p:nvGrpSpPr>
            <p:cNvPr id="11275" name="Group 19"/>
            <p:cNvGrpSpPr>
              <a:grpSpLocks/>
            </p:cNvGrpSpPr>
            <p:nvPr/>
          </p:nvGrpSpPr>
          <p:grpSpPr bwMode="auto">
            <a:xfrm>
              <a:off x="432" y="46"/>
              <a:ext cx="5040" cy="3695"/>
              <a:chOff x="432" y="46"/>
              <a:chExt cx="5040" cy="3695"/>
            </a:xfrm>
          </p:grpSpPr>
          <p:grpSp>
            <p:nvGrpSpPr>
              <p:cNvPr id="11277" name="Group 16"/>
              <p:cNvGrpSpPr>
                <a:grpSpLocks/>
              </p:cNvGrpSpPr>
              <p:nvPr/>
            </p:nvGrpSpPr>
            <p:grpSpPr bwMode="auto">
              <a:xfrm>
                <a:off x="432" y="46"/>
                <a:ext cx="5040" cy="3695"/>
                <a:chOff x="432" y="46"/>
                <a:chExt cx="5040" cy="3695"/>
              </a:xfrm>
            </p:grpSpPr>
            <p:grpSp>
              <p:nvGrpSpPr>
                <p:cNvPr id="11279" name="Group 12"/>
                <p:cNvGrpSpPr>
                  <a:grpSpLocks/>
                </p:cNvGrpSpPr>
                <p:nvPr/>
              </p:nvGrpSpPr>
              <p:grpSpPr bwMode="auto">
                <a:xfrm>
                  <a:off x="432" y="46"/>
                  <a:ext cx="5040" cy="3695"/>
                  <a:chOff x="432" y="46"/>
                  <a:chExt cx="5040" cy="3695"/>
                </a:xfrm>
              </p:grpSpPr>
              <p:graphicFrame>
                <p:nvGraphicFramePr>
                  <p:cNvPr id="11266" name="Object 2"/>
                  <p:cNvGraphicFramePr>
                    <a:graphicFrameLocks noChangeAspect="1"/>
                  </p:cNvGraphicFramePr>
                  <p:nvPr/>
                </p:nvGraphicFramePr>
                <p:xfrm>
                  <a:off x="432" y="46"/>
                  <a:ext cx="5040" cy="369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1285" name="Image" r:id="rId4" imgW="10674197" imgH="8208966" progId="Photoshop.Image.5">
                          <p:embed/>
                        </p:oleObj>
                      </mc:Choice>
                      <mc:Fallback>
                        <p:oleObj name="Image" r:id="rId4" imgW="10674197" imgH="8208966" progId="Photoshop.Image.5">
                          <p:embed/>
                          <p:pic>
                            <p:nvPicPr>
                              <p:cNvPr id="0" name="Object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32" y="46"/>
                                <a:ext cx="5040" cy="369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128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352"/>
                    <a:ext cx="720" cy="38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1280" name="Rectangle 15"/>
                <p:cNvSpPr>
                  <a:spLocks noChangeArrowheads="1"/>
                </p:cNvSpPr>
                <p:nvPr/>
              </p:nvSpPr>
              <p:spPr bwMode="auto">
                <a:xfrm>
                  <a:off x="4464" y="2352"/>
                  <a:ext cx="960" cy="24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1278" name="Text Box 18"/>
              <p:cNvSpPr txBox="1">
                <a:spLocks noChangeArrowheads="1"/>
              </p:cNvSpPr>
              <p:nvPr/>
            </p:nvSpPr>
            <p:spPr bwMode="auto">
              <a:xfrm>
                <a:off x="1872" y="1296"/>
                <a:ext cx="2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>
                    <a:solidFill>
                      <a:schemeClr val="tx1"/>
                    </a:solidFill>
                  </a:rPr>
                  <a:t>b</a:t>
                </a:r>
              </a:p>
            </p:txBody>
          </p:sp>
        </p:grpSp>
        <p:sp>
          <p:nvSpPr>
            <p:cNvPr id="11276" name="Text Box 20"/>
            <p:cNvSpPr txBox="1">
              <a:spLocks noChangeArrowheads="1"/>
            </p:cNvSpPr>
            <p:nvPr/>
          </p:nvSpPr>
          <p:spPr bwMode="auto">
            <a:xfrm>
              <a:off x="1632" y="2409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chemeClr val="tx1"/>
                  </a:solidFill>
                </a:rPr>
                <a:t>b</a:t>
              </a:r>
            </a:p>
          </p:txBody>
        </p:sp>
      </p:grp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886200" y="6096000"/>
            <a:ext cx="1295400" cy="636588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  </a:t>
            </a:r>
            <a:r>
              <a:rPr lang="en-US" sz="3200"/>
              <a:t>C5b</a:t>
            </a:r>
            <a:endParaRPr lang="en-US"/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85800" y="3657600"/>
            <a:ext cx="8001000" cy="1050925"/>
            <a:chOff x="432" y="2304"/>
            <a:chExt cx="5040" cy="662"/>
          </a:xfrm>
        </p:grpSpPr>
        <p:sp>
          <p:nvSpPr>
            <p:cNvPr id="11271" name="Text Box 6"/>
            <p:cNvSpPr txBox="1">
              <a:spLocks noChangeArrowheads="1"/>
            </p:cNvSpPr>
            <p:nvPr/>
          </p:nvSpPr>
          <p:spPr bwMode="auto">
            <a:xfrm>
              <a:off x="4464" y="2448"/>
              <a:ext cx="1008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C5 konvertáz</a:t>
              </a:r>
            </a:p>
          </p:txBody>
        </p:sp>
        <p:sp>
          <p:nvSpPr>
            <p:cNvPr id="11272" name="Rectangle 4"/>
            <p:cNvSpPr>
              <a:spLocks noChangeArrowheads="1"/>
            </p:cNvSpPr>
            <p:nvPr/>
          </p:nvSpPr>
          <p:spPr bwMode="auto">
            <a:xfrm>
              <a:off x="3840" y="2304"/>
              <a:ext cx="624" cy="384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273" name="Text Box 9"/>
            <p:cNvSpPr txBox="1">
              <a:spLocks noChangeArrowheads="1"/>
            </p:cNvSpPr>
            <p:nvPr/>
          </p:nvSpPr>
          <p:spPr bwMode="auto">
            <a:xfrm>
              <a:off x="432" y="2400"/>
              <a:ext cx="100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C5 konvertáz</a:t>
              </a:r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>
              <a:off x="1344" y="2352"/>
              <a:ext cx="624" cy="336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1270" name="Text Box 17"/>
          <p:cNvSpPr txBox="1">
            <a:spLocks noChangeArrowheads="1"/>
          </p:cNvSpPr>
          <p:nvPr/>
        </p:nvSpPr>
        <p:spPr bwMode="auto">
          <a:xfrm>
            <a:off x="3352800" y="3733800"/>
            <a:ext cx="25146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KÉSŐI ESEMÉNYEK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átum hely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D7CED4-0956-49BD-BD27-B3E3FEB37706}" type="datetime1">
              <a:rPr lang="hu-HU" smtClean="0"/>
              <a:t>16. 09. 27.</a:t>
            </a:fld>
            <a:endParaRPr lang="en-US"/>
          </a:p>
        </p:txBody>
      </p:sp>
      <p:sp>
        <p:nvSpPr>
          <p:cNvPr id="19" name="Dia számának hely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7-05 part 3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t="26967" r="22642"/>
          <a:stretch/>
        </p:blipFill>
        <p:spPr bwMode="auto">
          <a:xfrm>
            <a:off x="107504" y="44624"/>
            <a:ext cx="4661316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grpSp>
        <p:nvGrpSpPr>
          <p:cNvPr id="31746" name="Csoportba foglalás 8"/>
          <p:cNvGrpSpPr>
            <a:grpSpLocks/>
          </p:cNvGrpSpPr>
          <p:nvPr/>
        </p:nvGrpSpPr>
        <p:grpSpPr bwMode="auto">
          <a:xfrm>
            <a:off x="468313" y="4029075"/>
            <a:ext cx="7491412" cy="2692400"/>
            <a:chOff x="0" y="1305560"/>
            <a:chExt cx="7492621" cy="2693234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3" cstate="print">
              <a:extLst/>
            </a:blip>
            <a:srcRect r="18060" b="36584"/>
            <a:stretch/>
          </p:blipFill>
          <p:spPr>
            <a:xfrm>
              <a:off x="0" y="1305560"/>
              <a:ext cx="7492621" cy="26932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églalap 6"/>
            <p:cNvSpPr/>
            <p:nvPr/>
          </p:nvSpPr>
          <p:spPr>
            <a:xfrm>
              <a:off x="1403576" y="3284198"/>
              <a:ext cx="2087899" cy="714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2702361" y="3284198"/>
              <a:ext cx="2087899" cy="714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solidFill>
                  <a:prstClr val="white"/>
                </a:solidFill>
                <a:latin typeface="Corbel"/>
              </a:endParaRPr>
            </a:p>
          </p:txBody>
        </p:sp>
      </p:grpSp>
      <p:sp>
        <p:nvSpPr>
          <p:cNvPr id="10" name="Téglalap 9"/>
          <p:cNvSpPr/>
          <p:nvPr/>
        </p:nvSpPr>
        <p:spPr>
          <a:xfrm>
            <a:off x="2914650" y="2781300"/>
            <a:ext cx="1854200" cy="7191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153150" y="5157788"/>
            <a:ext cx="1854200" cy="9096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1749" name="Szövegdoboz 11"/>
          <p:cNvSpPr txBox="1">
            <a:spLocks noChangeArrowheads="1"/>
          </p:cNvSpPr>
          <p:nvPr/>
        </p:nvSpPr>
        <p:spPr bwMode="auto">
          <a:xfrm>
            <a:off x="4859338" y="1528763"/>
            <a:ext cx="3452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b="1" smtClean="0">
                <a:solidFill>
                  <a:prstClr val="black"/>
                </a:solidFill>
                <a:latin typeface="Corbel" charset="0"/>
              </a:rPr>
              <a:t>Klasszikus C5 konvertáz</a:t>
            </a:r>
          </a:p>
        </p:txBody>
      </p:sp>
      <p:sp>
        <p:nvSpPr>
          <p:cNvPr id="31750" name="Szövegdoboz 12"/>
          <p:cNvSpPr txBox="1">
            <a:spLocks noChangeArrowheads="1"/>
          </p:cNvSpPr>
          <p:nvPr/>
        </p:nvSpPr>
        <p:spPr bwMode="auto">
          <a:xfrm>
            <a:off x="4554538" y="4014788"/>
            <a:ext cx="3452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u-HU" b="1" smtClean="0">
                <a:solidFill>
                  <a:prstClr val="black"/>
                </a:solidFill>
                <a:latin typeface="Corbel" charset="0"/>
              </a:rPr>
              <a:t>Alternatív C5 konvertáz</a:t>
            </a:r>
          </a:p>
        </p:txBody>
      </p:sp>
    </p:spTree>
    <p:extLst>
      <p:ext uri="{BB962C8B-B14F-4D97-AF65-F5344CB8AC3E}">
        <p14:creationId xmlns:p14="http://schemas.microsoft.com/office/powerpoint/2010/main" val="29911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885371"/>
              </p:ext>
            </p:extLst>
          </p:nvPr>
        </p:nvGraphicFramePr>
        <p:xfrm>
          <a:off x="1619672" y="404664"/>
          <a:ext cx="5335588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3" imgW="6645958" imgH="7497353" progId="Photoshop.Image.5">
                  <p:embed/>
                </p:oleObj>
              </mc:Choice>
              <mc:Fallback>
                <p:oleObj name="Image" r:id="rId3" imgW="6645958" imgH="749735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04664"/>
                        <a:ext cx="5335588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ame 3"/>
          <p:cNvSpPr/>
          <p:nvPr/>
        </p:nvSpPr>
        <p:spPr>
          <a:xfrm>
            <a:off x="1907704" y="4365104"/>
            <a:ext cx="1584176" cy="1944216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" name="Egyenes összekötő nyíllal 15"/>
          <p:cNvCxnSpPr/>
          <p:nvPr/>
        </p:nvCxnSpPr>
        <p:spPr bwMode="auto">
          <a:xfrm>
            <a:off x="4936604" y="4085629"/>
            <a:ext cx="1285875" cy="10001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Szövegdoboz 16"/>
          <p:cNvSpPr txBox="1">
            <a:spLocks noChangeArrowheads="1"/>
          </p:cNvSpPr>
          <p:nvPr/>
        </p:nvSpPr>
        <p:spPr bwMode="auto">
          <a:xfrm>
            <a:off x="5652120" y="5013176"/>
            <a:ext cx="1296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</a:rPr>
              <a:t>gyulladás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15"/>
          <p:cNvCxnSpPr/>
          <p:nvPr/>
        </p:nvCxnSpPr>
        <p:spPr bwMode="auto">
          <a:xfrm>
            <a:off x="4860032" y="3933056"/>
            <a:ext cx="1285875" cy="10001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5730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676400" y="0"/>
          <a:ext cx="5438775" cy="381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1" name="Image" r:id="rId4" imgW="6150371" imgH="3812213" progId="Photoshop.Image.5">
                  <p:embed/>
                </p:oleObj>
              </mc:Choice>
              <mc:Fallback>
                <p:oleObj name="Image" r:id="rId4" imgW="6150371" imgH="381221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0"/>
                        <a:ext cx="5438775" cy="381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0" y="3962400"/>
          <a:ext cx="91440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2" name="Image" r:id="rId6" imgW="8907872" imgH="2261913" progId="Photoshop.Image.5">
                  <p:embed/>
                </p:oleObj>
              </mc:Choice>
              <mc:Fallback>
                <p:oleObj name="Image" r:id="rId6" imgW="8907872" imgH="2261913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91440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19400" y="2057400"/>
            <a:ext cx="4191000" cy="762000"/>
            <a:chOff x="1776" y="1296"/>
            <a:chExt cx="2640" cy="480"/>
          </a:xfrm>
        </p:grpSpPr>
        <p:sp>
          <p:nvSpPr>
            <p:cNvPr id="12298" name="Rectangle 4"/>
            <p:cNvSpPr>
              <a:spLocks noChangeArrowheads="1"/>
            </p:cNvSpPr>
            <p:nvPr/>
          </p:nvSpPr>
          <p:spPr bwMode="auto">
            <a:xfrm>
              <a:off x="1776" y="1296"/>
              <a:ext cx="1920" cy="480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299" name="Text Box 5"/>
            <p:cNvSpPr txBox="1">
              <a:spLocks noChangeArrowheads="1"/>
            </p:cNvSpPr>
            <p:nvPr/>
          </p:nvSpPr>
          <p:spPr bwMode="auto">
            <a:xfrm>
              <a:off x="3792" y="1344"/>
              <a:ext cx="62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3300"/>
                  </a:solidFill>
                </a:rPr>
                <a:t>MAC</a:t>
              </a:r>
              <a:endParaRPr lang="en-US" sz="2800">
                <a:solidFill>
                  <a:schemeClr val="tx1"/>
                </a:solidFill>
              </a:endParaRPr>
            </a:p>
          </p:txBody>
        </p:sp>
      </p:grp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3733800" y="3276600"/>
            <a:ext cx="1143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lízis</a:t>
            </a:r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0" y="5867400"/>
            <a:ext cx="16764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patogén</a:t>
            </a:r>
          </a:p>
        </p:txBody>
      </p:sp>
      <p:graphicFrame>
        <p:nvGraphicFramePr>
          <p:cNvPr id="12292" name="Object 9"/>
          <p:cNvGraphicFramePr>
            <a:graphicFrameLocks noChangeAspect="1"/>
          </p:cNvGraphicFramePr>
          <p:nvPr/>
        </p:nvGraphicFramePr>
        <p:xfrm>
          <a:off x="0" y="3962400"/>
          <a:ext cx="1752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3" name="Image" r:id="rId8" imgW="8907872" imgH="2261913" progId="Photoshop.Image.5">
                  <p:embed/>
                </p:oleObj>
              </mc:Choice>
              <mc:Fallback>
                <p:oleObj name="Image" r:id="rId8" imgW="8907872" imgH="2261913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0827"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17526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10"/>
          <p:cNvGraphicFramePr>
            <a:graphicFrameLocks noChangeAspect="1"/>
          </p:cNvGraphicFramePr>
          <p:nvPr/>
        </p:nvGraphicFramePr>
        <p:xfrm>
          <a:off x="0" y="3962400"/>
          <a:ext cx="360045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Image" r:id="rId9" imgW="8907872" imgH="2261913" progId="Photoshop.Image.5">
                  <p:embed/>
                </p:oleObj>
              </mc:Choice>
              <mc:Fallback>
                <p:oleObj name="Image" r:id="rId9" imgW="8907872" imgH="2261913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0620"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360045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1"/>
          <p:cNvGraphicFramePr>
            <a:graphicFrameLocks noChangeAspect="1"/>
          </p:cNvGraphicFramePr>
          <p:nvPr/>
        </p:nvGraphicFramePr>
        <p:xfrm>
          <a:off x="0" y="3962400"/>
          <a:ext cx="54483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name="Image" r:id="rId10" imgW="8907872" imgH="2261913" progId="Photoshop.Image.5">
                  <p:embed/>
                </p:oleObj>
              </mc:Choice>
              <mc:Fallback>
                <p:oleObj name="Image" r:id="rId10" imgW="8907872" imgH="2261913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0414"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54483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D784C2-4137-4045-9A67-E0EF65AEB9AF}" type="datetime1">
              <a:rPr lang="hu-HU" smtClean="0"/>
              <a:t>16. 09. 27.</a:t>
            </a:fld>
            <a:endParaRPr lang="en-US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4478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A KOMPLEMENT RENDSZER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3000375"/>
            <a:ext cx="32956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28600" y="2590800"/>
            <a:ext cx="4876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KOMPLEMENTÁL </a:t>
            </a:r>
          </a:p>
          <a:p>
            <a:pPr algn="ctr">
              <a:spcBef>
                <a:spcPct val="50000"/>
              </a:spcBef>
            </a:pPr>
            <a:r>
              <a:rPr lang="hu-HU"/>
              <a:t>=  KIEGÉSZÍTI A HUMORÁLIS IMMUNVÁLASZT</a:t>
            </a:r>
            <a:endParaRPr lang="hu-HU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73057-A2DB-4D89-BC74-F000BE51C535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 descr="late2.png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2219" y="836712"/>
            <a:ext cx="8920163" cy="34559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/>
        </p:spPr>
      </p:pic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468313" y="46038"/>
            <a:ext cx="8281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600" b="1">
                <a:solidFill>
                  <a:srgbClr val="262626"/>
                </a:solidFill>
                <a:latin typeface="Corbel" charset="0"/>
              </a:rPr>
              <a:t>A komplement aktiváció késői lépései</a:t>
            </a:r>
            <a:endParaRPr lang="en-US" sz="3600" b="1">
              <a:solidFill>
                <a:srgbClr val="262626"/>
              </a:solidFill>
              <a:latin typeface="Corbel" charset="0"/>
            </a:endParaRPr>
          </a:p>
        </p:txBody>
      </p:sp>
      <p:pic>
        <p:nvPicPr>
          <p:cNvPr id="20" name="Picture 2" descr="figure 7-05 part 5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65825"/>
          <a:stretch/>
        </p:blipFill>
        <p:spPr bwMode="auto">
          <a:xfrm>
            <a:off x="2159312" y="4462818"/>
            <a:ext cx="4625975" cy="223246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/>
        </p:spPr>
      </p:pic>
    </p:spTree>
    <p:extLst>
      <p:ext uri="{BB962C8B-B14F-4D97-AF65-F5344CB8AC3E}">
        <p14:creationId xmlns:p14="http://schemas.microsoft.com/office/powerpoint/2010/main" val="62594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609600" y="990600"/>
          <a:ext cx="7918450" cy="285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Image" r:id="rId4" imgW="7916696" imgH="2859160" progId="Photoshop.Image.5">
                  <p:embed/>
                </p:oleObj>
              </mc:Choice>
              <mc:Fallback>
                <p:oleObj name="Image" r:id="rId4" imgW="7916696" imgH="285916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7918450" cy="285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5" name="Picture 3" descr="complementMA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863975"/>
            <a:ext cx="36576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4724400" y="3871913"/>
          <a:ext cx="3886200" cy="252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Image" r:id="rId7" imgW="3138722" imgH="1969643" progId="Photoshop.Image.5">
                  <p:embed/>
                </p:oleObj>
              </mc:Choice>
              <mc:Fallback>
                <p:oleObj name="Image" r:id="rId7" imgW="3138722" imgH="1969643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871913"/>
                        <a:ext cx="3886200" cy="252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F5C001-23C5-4999-9BFF-7FBED35503E8}" type="datetime1">
              <a:rPr lang="hu-HU" smtClean="0"/>
              <a:t>16. 09. 27.</a:t>
            </a:fld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006"/>
              </p:ext>
            </p:extLst>
          </p:nvPr>
        </p:nvGraphicFramePr>
        <p:xfrm>
          <a:off x="1619672" y="404664"/>
          <a:ext cx="5335588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1" name="Image" r:id="rId3" imgW="6645958" imgH="7497353" progId="Photoshop.Image.5">
                  <p:embed/>
                </p:oleObj>
              </mc:Choice>
              <mc:Fallback>
                <p:oleObj name="Image" r:id="rId3" imgW="6645958" imgH="749735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04664"/>
                        <a:ext cx="5335588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ame 3"/>
          <p:cNvSpPr/>
          <p:nvPr/>
        </p:nvSpPr>
        <p:spPr>
          <a:xfrm>
            <a:off x="3995936" y="4437112"/>
            <a:ext cx="1656184" cy="2088232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" name="Egyenes összekötő nyíllal 15"/>
          <p:cNvCxnSpPr/>
          <p:nvPr/>
        </p:nvCxnSpPr>
        <p:spPr bwMode="auto">
          <a:xfrm>
            <a:off x="5148064" y="3717032"/>
            <a:ext cx="1285875" cy="10001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Szövegdoboz 16"/>
          <p:cNvSpPr txBox="1">
            <a:spLocks noChangeArrowheads="1"/>
          </p:cNvSpPr>
          <p:nvPr/>
        </p:nvSpPr>
        <p:spPr bwMode="auto">
          <a:xfrm>
            <a:off x="5724128" y="4797152"/>
            <a:ext cx="1296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</a:rPr>
              <a:t>gyulladás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4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2"/>
          <p:cNvSpPr txBox="1">
            <a:spLocks noChangeArrowheads="1"/>
          </p:cNvSpPr>
          <p:nvPr/>
        </p:nvSpPr>
        <p:spPr bwMode="auto">
          <a:xfrm>
            <a:off x="2057400" y="3810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OPSZONIZÁCIÓ</a:t>
            </a: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990600" y="2438400"/>
          <a:ext cx="1955800" cy="270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Image" r:id="rId4" imgW="1956936" imgH="2706671" progId="Photoshop.Image.5">
                  <p:embed/>
                </p:oleObj>
              </mc:Choice>
              <mc:Fallback>
                <p:oleObj name="Image" r:id="rId4" imgW="1956936" imgH="2706671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438400"/>
                        <a:ext cx="1955800" cy="270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276600" y="3733800"/>
          <a:ext cx="5322888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Image" r:id="rId6" imgW="3494529" imgH="1588422" progId="Photoshop.Image.5">
                  <p:embed/>
                </p:oleObj>
              </mc:Choice>
              <mc:Fallback>
                <p:oleObj name="Image" r:id="rId6" imgW="3494529" imgH="1588422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33800"/>
                        <a:ext cx="5322888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28600" y="1066800"/>
            <a:ext cx="29718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Korai események eredménye:</a:t>
            </a:r>
          </a:p>
          <a:p>
            <a:pPr algn="ctr">
              <a:spcBef>
                <a:spcPct val="50000"/>
              </a:spcBef>
            </a:pPr>
            <a:r>
              <a:rPr lang="en-US"/>
              <a:t>C3b lerakódások</a:t>
            </a: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76600" y="1219200"/>
            <a:ext cx="5257800" cy="2347913"/>
            <a:chOff x="2064" y="768"/>
            <a:chExt cx="3312" cy="1479"/>
          </a:xfrm>
        </p:grpSpPr>
        <p:graphicFrame>
          <p:nvGraphicFramePr>
            <p:cNvPr id="15364" name="Object 5"/>
            <p:cNvGraphicFramePr>
              <a:graphicFrameLocks noChangeAspect="1"/>
            </p:cNvGraphicFramePr>
            <p:nvPr/>
          </p:nvGraphicFramePr>
          <p:xfrm>
            <a:off x="2064" y="768"/>
            <a:ext cx="3312" cy="1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2" name="Image" r:id="rId8" imgW="3443699" imgH="1537593" progId="Photoshop.Image.5">
                    <p:embed/>
                  </p:oleObj>
                </mc:Choice>
                <mc:Fallback>
                  <p:oleObj name="Image" r:id="rId8" imgW="3443699" imgH="1537593" progId="Photoshop.Image.5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768"/>
                          <a:ext cx="3312" cy="14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9" name="Text Box 7"/>
            <p:cNvSpPr txBox="1">
              <a:spLocks noChangeArrowheads="1"/>
            </p:cNvSpPr>
            <p:nvPr/>
          </p:nvSpPr>
          <p:spPr bwMode="auto">
            <a:xfrm>
              <a:off x="2688" y="1488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chemeClr val="tx1"/>
                  </a:solidFill>
                  <a:latin typeface="Times New Roman" pitchFamily="18" charset="0"/>
                </a:rPr>
                <a:t>C3b</a:t>
              </a: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395288" y="5348288"/>
            <a:ext cx="246380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/>
              <a:t>Kovalens!!</a:t>
            </a:r>
          </a:p>
          <a:p>
            <a:r>
              <a:rPr lang="hu-HU"/>
              <a:t>tiolészter kötés</a:t>
            </a:r>
          </a:p>
          <a:p>
            <a:r>
              <a:rPr lang="hu-HU"/>
              <a:t>C3, C4, </a:t>
            </a:r>
            <a:r>
              <a:rPr lang="hu-HU" b="1">
                <a:latin typeface="Symbol" pitchFamily="18" charset="2"/>
              </a:rPr>
              <a:t>a2M</a:t>
            </a:r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679DE8-D3B6-4ADD-8C4D-BC9689D11008}" type="datetime1">
              <a:rPr lang="hu-HU" smtClean="0"/>
              <a:t>16. 09. 27.</a:t>
            </a:fld>
            <a:endParaRPr lang="en-US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81000"/>
            <a:ext cx="49355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657600" y="685800"/>
            <a:ext cx="1885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sz="1600" b="1">
                <a:solidFill>
                  <a:schemeClr val="tx1"/>
                </a:solidFill>
                <a:latin typeface="Symbol" pitchFamily="18" charset="2"/>
              </a:rPr>
              <a:t>(a</a:t>
            </a:r>
            <a:r>
              <a:rPr lang="hu-HU" sz="1600" b="1">
                <a:solidFill>
                  <a:schemeClr val="tx1"/>
                </a:solidFill>
                <a:latin typeface="Times New Roman" pitchFamily="18" charset="0"/>
              </a:rPr>
              <a:t>2-macroglobulin)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248400" y="2133600"/>
            <a:ext cx="3081338" cy="2171700"/>
            <a:chOff x="3936" y="1344"/>
            <a:chExt cx="1941" cy="1368"/>
          </a:xfrm>
        </p:grpSpPr>
        <p:sp>
          <p:nvSpPr>
            <p:cNvPr id="37899" name="Freeform 5" descr="Barna márvány"/>
            <p:cNvSpPr>
              <a:spLocks/>
            </p:cNvSpPr>
            <p:nvPr/>
          </p:nvSpPr>
          <p:spPr bwMode="auto">
            <a:xfrm>
              <a:off x="3936" y="1344"/>
              <a:ext cx="1941" cy="1368"/>
            </a:xfrm>
            <a:custGeom>
              <a:avLst/>
              <a:gdLst>
                <a:gd name="T0" fmla="*/ 1065 w 1941"/>
                <a:gd name="T1" fmla="*/ 64 h 1368"/>
                <a:gd name="T2" fmla="*/ 777 w 1941"/>
                <a:gd name="T3" fmla="*/ 0 h 1368"/>
                <a:gd name="T4" fmla="*/ 593 w 1941"/>
                <a:gd name="T5" fmla="*/ 24 h 1368"/>
                <a:gd name="T6" fmla="*/ 489 w 1941"/>
                <a:gd name="T7" fmla="*/ 16 h 1368"/>
                <a:gd name="T8" fmla="*/ 369 w 1941"/>
                <a:gd name="T9" fmla="*/ 48 h 1368"/>
                <a:gd name="T10" fmla="*/ 321 w 1941"/>
                <a:gd name="T11" fmla="*/ 64 h 1368"/>
                <a:gd name="T12" fmla="*/ 201 w 1941"/>
                <a:gd name="T13" fmla="*/ 168 h 1368"/>
                <a:gd name="T14" fmla="*/ 177 w 1941"/>
                <a:gd name="T15" fmla="*/ 192 h 1368"/>
                <a:gd name="T16" fmla="*/ 129 w 1941"/>
                <a:gd name="T17" fmla="*/ 200 h 1368"/>
                <a:gd name="T18" fmla="*/ 73 w 1941"/>
                <a:gd name="T19" fmla="*/ 280 h 1368"/>
                <a:gd name="T20" fmla="*/ 25 w 1941"/>
                <a:gd name="T21" fmla="*/ 312 h 1368"/>
                <a:gd name="T22" fmla="*/ 1 w 1941"/>
                <a:gd name="T23" fmla="*/ 360 h 1368"/>
                <a:gd name="T24" fmla="*/ 9 w 1941"/>
                <a:gd name="T25" fmla="*/ 384 h 1368"/>
                <a:gd name="T26" fmla="*/ 33 w 1941"/>
                <a:gd name="T27" fmla="*/ 448 h 1368"/>
                <a:gd name="T28" fmla="*/ 105 w 1941"/>
                <a:gd name="T29" fmla="*/ 480 h 1368"/>
                <a:gd name="T30" fmla="*/ 281 w 1941"/>
                <a:gd name="T31" fmla="*/ 520 h 1368"/>
                <a:gd name="T32" fmla="*/ 369 w 1941"/>
                <a:gd name="T33" fmla="*/ 536 h 1368"/>
                <a:gd name="T34" fmla="*/ 449 w 1941"/>
                <a:gd name="T35" fmla="*/ 576 h 1368"/>
                <a:gd name="T36" fmla="*/ 513 w 1941"/>
                <a:gd name="T37" fmla="*/ 656 h 1368"/>
                <a:gd name="T38" fmla="*/ 585 w 1941"/>
                <a:gd name="T39" fmla="*/ 696 h 1368"/>
                <a:gd name="T40" fmla="*/ 833 w 1941"/>
                <a:gd name="T41" fmla="*/ 824 h 1368"/>
                <a:gd name="T42" fmla="*/ 881 w 1941"/>
                <a:gd name="T43" fmla="*/ 872 h 1368"/>
                <a:gd name="T44" fmla="*/ 913 w 1941"/>
                <a:gd name="T45" fmla="*/ 920 h 1368"/>
                <a:gd name="T46" fmla="*/ 969 w 1941"/>
                <a:gd name="T47" fmla="*/ 912 h 1368"/>
                <a:gd name="T48" fmla="*/ 985 w 1941"/>
                <a:gd name="T49" fmla="*/ 944 h 1368"/>
                <a:gd name="T50" fmla="*/ 1041 w 1941"/>
                <a:gd name="T51" fmla="*/ 984 h 1368"/>
                <a:gd name="T52" fmla="*/ 1145 w 1941"/>
                <a:gd name="T53" fmla="*/ 1048 h 1368"/>
                <a:gd name="T54" fmla="*/ 1353 w 1941"/>
                <a:gd name="T55" fmla="*/ 1232 h 1368"/>
                <a:gd name="T56" fmla="*/ 1441 w 1941"/>
                <a:gd name="T57" fmla="*/ 1320 h 1368"/>
                <a:gd name="T58" fmla="*/ 1537 w 1941"/>
                <a:gd name="T59" fmla="*/ 1328 h 1368"/>
                <a:gd name="T60" fmla="*/ 1585 w 1941"/>
                <a:gd name="T61" fmla="*/ 1368 h 1368"/>
                <a:gd name="T62" fmla="*/ 1449 w 1941"/>
                <a:gd name="T63" fmla="*/ 104 h 1368"/>
                <a:gd name="T64" fmla="*/ 1137 w 1941"/>
                <a:gd name="T65" fmla="*/ 88 h 1368"/>
                <a:gd name="T66" fmla="*/ 1065 w 1941"/>
                <a:gd name="T67" fmla="*/ 64 h 13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941"/>
                <a:gd name="T103" fmla="*/ 0 h 1368"/>
                <a:gd name="T104" fmla="*/ 1941 w 1941"/>
                <a:gd name="T105" fmla="*/ 1368 h 13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941" h="1368">
                  <a:moveTo>
                    <a:pt x="1065" y="64"/>
                  </a:moveTo>
                  <a:cubicBezTo>
                    <a:pt x="970" y="23"/>
                    <a:pt x="877" y="20"/>
                    <a:pt x="777" y="0"/>
                  </a:cubicBezTo>
                  <a:cubicBezTo>
                    <a:pt x="714" y="7"/>
                    <a:pt x="656" y="18"/>
                    <a:pt x="593" y="24"/>
                  </a:cubicBezTo>
                  <a:cubicBezTo>
                    <a:pt x="555" y="34"/>
                    <a:pt x="526" y="28"/>
                    <a:pt x="489" y="16"/>
                  </a:cubicBezTo>
                  <a:cubicBezTo>
                    <a:pt x="425" y="24"/>
                    <a:pt x="421" y="25"/>
                    <a:pt x="369" y="48"/>
                  </a:cubicBezTo>
                  <a:cubicBezTo>
                    <a:pt x="354" y="55"/>
                    <a:pt x="321" y="64"/>
                    <a:pt x="321" y="64"/>
                  </a:cubicBezTo>
                  <a:cubicBezTo>
                    <a:pt x="284" y="101"/>
                    <a:pt x="241" y="134"/>
                    <a:pt x="201" y="168"/>
                  </a:cubicBezTo>
                  <a:cubicBezTo>
                    <a:pt x="192" y="175"/>
                    <a:pt x="187" y="187"/>
                    <a:pt x="177" y="192"/>
                  </a:cubicBezTo>
                  <a:cubicBezTo>
                    <a:pt x="162" y="199"/>
                    <a:pt x="145" y="197"/>
                    <a:pt x="129" y="200"/>
                  </a:cubicBezTo>
                  <a:cubicBezTo>
                    <a:pt x="114" y="230"/>
                    <a:pt x="100" y="259"/>
                    <a:pt x="73" y="280"/>
                  </a:cubicBezTo>
                  <a:cubicBezTo>
                    <a:pt x="58" y="292"/>
                    <a:pt x="25" y="312"/>
                    <a:pt x="25" y="312"/>
                  </a:cubicBezTo>
                  <a:cubicBezTo>
                    <a:pt x="19" y="329"/>
                    <a:pt x="4" y="342"/>
                    <a:pt x="1" y="360"/>
                  </a:cubicBezTo>
                  <a:cubicBezTo>
                    <a:pt x="0" y="368"/>
                    <a:pt x="7" y="376"/>
                    <a:pt x="9" y="384"/>
                  </a:cubicBezTo>
                  <a:cubicBezTo>
                    <a:pt x="17" y="415"/>
                    <a:pt x="11" y="426"/>
                    <a:pt x="33" y="448"/>
                  </a:cubicBezTo>
                  <a:cubicBezTo>
                    <a:pt x="52" y="467"/>
                    <a:pt x="81" y="472"/>
                    <a:pt x="105" y="480"/>
                  </a:cubicBezTo>
                  <a:cubicBezTo>
                    <a:pt x="163" y="499"/>
                    <a:pt x="221" y="511"/>
                    <a:pt x="281" y="520"/>
                  </a:cubicBezTo>
                  <a:cubicBezTo>
                    <a:pt x="325" y="527"/>
                    <a:pt x="327" y="528"/>
                    <a:pt x="369" y="536"/>
                  </a:cubicBezTo>
                  <a:cubicBezTo>
                    <a:pt x="396" y="549"/>
                    <a:pt x="431" y="552"/>
                    <a:pt x="449" y="576"/>
                  </a:cubicBezTo>
                  <a:cubicBezTo>
                    <a:pt x="468" y="602"/>
                    <a:pt x="490" y="633"/>
                    <a:pt x="513" y="656"/>
                  </a:cubicBezTo>
                  <a:cubicBezTo>
                    <a:pt x="527" y="670"/>
                    <a:pt x="575" y="690"/>
                    <a:pt x="585" y="696"/>
                  </a:cubicBezTo>
                  <a:cubicBezTo>
                    <a:pt x="666" y="745"/>
                    <a:pt x="739" y="801"/>
                    <a:pt x="833" y="824"/>
                  </a:cubicBezTo>
                  <a:cubicBezTo>
                    <a:pt x="865" y="846"/>
                    <a:pt x="855" y="835"/>
                    <a:pt x="881" y="872"/>
                  </a:cubicBezTo>
                  <a:cubicBezTo>
                    <a:pt x="892" y="888"/>
                    <a:pt x="913" y="920"/>
                    <a:pt x="913" y="920"/>
                  </a:cubicBezTo>
                  <a:cubicBezTo>
                    <a:pt x="932" y="917"/>
                    <a:pt x="951" y="906"/>
                    <a:pt x="969" y="912"/>
                  </a:cubicBezTo>
                  <a:cubicBezTo>
                    <a:pt x="980" y="916"/>
                    <a:pt x="977" y="936"/>
                    <a:pt x="985" y="944"/>
                  </a:cubicBezTo>
                  <a:cubicBezTo>
                    <a:pt x="1001" y="960"/>
                    <a:pt x="1021" y="972"/>
                    <a:pt x="1041" y="984"/>
                  </a:cubicBezTo>
                  <a:cubicBezTo>
                    <a:pt x="1141" y="1046"/>
                    <a:pt x="1034" y="962"/>
                    <a:pt x="1145" y="1048"/>
                  </a:cubicBezTo>
                  <a:cubicBezTo>
                    <a:pt x="1219" y="1105"/>
                    <a:pt x="1278" y="1176"/>
                    <a:pt x="1353" y="1232"/>
                  </a:cubicBezTo>
                  <a:cubicBezTo>
                    <a:pt x="1383" y="1255"/>
                    <a:pt x="1412" y="1314"/>
                    <a:pt x="1441" y="1320"/>
                  </a:cubicBezTo>
                  <a:cubicBezTo>
                    <a:pt x="1472" y="1326"/>
                    <a:pt x="1505" y="1325"/>
                    <a:pt x="1537" y="1328"/>
                  </a:cubicBezTo>
                  <a:cubicBezTo>
                    <a:pt x="1560" y="1343"/>
                    <a:pt x="1585" y="1342"/>
                    <a:pt x="1585" y="1368"/>
                  </a:cubicBezTo>
                  <a:cubicBezTo>
                    <a:pt x="1582" y="955"/>
                    <a:pt x="1941" y="174"/>
                    <a:pt x="1449" y="104"/>
                  </a:cubicBezTo>
                  <a:cubicBezTo>
                    <a:pt x="1344" y="117"/>
                    <a:pt x="1240" y="114"/>
                    <a:pt x="1137" y="88"/>
                  </a:cubicBezTo>
                  <a:cubicBezTo>
                    <a:pt x="1114" y="82"/>
                    <a:pt x="1081" y="80"/>
                    <a:pt x="1065" y="64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7900" name="Text Box 6"/>
            <p:cNvSpPr txBox="1">
              <a:spLocks noChangeArrowheads="1"/>
            </p:cNvSpPr>
            <p:nvPr/>
          </p:nvSpPr>
          <p:spPr bwMode="auto">
            <a:xfrm>
              <a:off x="4454" y="1418"/>
              <a:ext cx="7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rgbClr val="FFCCFF"/>
                  </a:solidFill>
                  <a:latin typeface="Times New Roman" pitchFamily="18" charset="0"/>
                </a:rPr>
                <a:t>bacteria</a:t>
              </a:r>
            </a:p>
          </p:txBody>
        </p:sp>
      </p:grp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029200" y="2438400"/>
            <a:ext cx="304800" cy="914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724400" y="2743200"/>
            <a:ext cx="152400" cy="609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7895" name="Line 9"/>
          <p:cNvSpPr>
            <a:spLocks noChangeShapeType="1"/>
          </p:cNvSpPr>
          <p:nvPr/>
        </p:nvSpPr>
        <p:spPr bwMode="auto">
          <a:xfrm>
            <a:off x="4876800" y="28956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>
            <a:off x="4876800" y="3048000"/>
            <a:ext cx="22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7897" name="Text Box 11"/>
          <p:cNvSpPr txBox="1">
            <a:spLocks noChangeArrowheads="1"/>
          </p:cNvSpPr>
          <p:nvPr/>
        </p:nvSpPr>
        <p:spPr bwMode="auto">
          <a:xfrm>
            <a:off x="4343400" y="2209800"/>
            <a:ext cx="676275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FFCCFF"/>
                </a:solidFill>
                <a:latin typeface="Times New Roman" pitchFamily="18" charset="0"/>
              </a:rPr>
              <a:t>C3</a:t>
            </a:r>
          </a:p>
        </p:txBody>
      </p:sp>
      <p:sp>
        <p:nvSpPr>
          <p:cNvPr id="37898" name="Text Box 12"/>
          <p:cNvSpPr txBox="1">
            <a:spLocks noChangeArrowheads="1"/>
          </p:cNvSpPr>
          <p:nvPr/>
        </p:nvSpPr>
        <p:spPr bwMode="auto">
          <a:xfrm>
            <a:off x="5410200" y="5734050"/>
            <a:ext cx="3733800" cy="8223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Akceptorhely:</a:t>
            </a:r>
          </a:p>
          <a:p>
            <a:r>
              <a:rPr lang="hu-HU"/>
              <a:t>ahova kovalensen kötődik</a:t>
            </a:r>
          </a:p>
        </p:txBody>
      </p:sp>
      <p:sp>
        <p:nvSpPr>
          <p:cNvPr id="13" name="Dátum hely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C86A6D-462C-48E3-9316-88B664375C14}" type="datetime1">
              <a:rPr lang="hu-HU" smtClean="0"/>
              <a:t>16. 09. 27.</a:t>
            </a:fld>
            <a:endParaRPr lang="en-US"/>
          </a:p>
        </p:txBody>
      </p:sp>
      <p:sp>
        <p:nvSpPr>
          <p:cNvPr id="14" name="Dia számának hely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ps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2492375"/>
            <a:ext cx="4103687" cy="401320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3" name="Picture 5" descr="figure_02_10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t="37987"/>
          <a:stretch>
            <a:fillRect/>
          </a:stretch>
        </p:blipFill>
        <p:spPr bwMode="auto">
          <a:xfrm>
            <a:off x="123466" y="145255"/>
            <a:ext cx="8893175" cy="2189163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3011" name="Szövegdoboz 3"/>
          <p:cNvSpPr txBox="1">
            <a:spLocks noChangeArrowheads="1"/>
          </p:cNvSpPr>
          <p:nvPr/>
        </p:nvSpPr>
        <p:spPr bwMode="auto">
          <a:xfrm>
            <a:off x="4557713" y="2984500"/>
            <a:ext cx="396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hu-HU" b="1" smtClean="0">
                <a:solidFill>
                  <a:prstClr val="black"/>
                </a:solidFill>
                <a:latin typeface="Corbel" charset="0"/>
              </a:rPr>
              <a:t>CR1 (CD35): makrofágok, dendritikus sejtek, granulociták  felszínén</a:t>
            </a:r>
          </a:p>
        </p:txBody>
      </p:sp>
      <p:sp>
        <p:nvSpPr>
          <p:cNvPr id="43012" name="Szövegdoboz 4"/>
          <p:cNvSpPr txBox="1">
            <a:spLocks noChangeArrowheads="1"/>
          </p:cNvSpPr>
          <p:nvPr/>
        </p:nvSpPr>
        <p:spPr bwMode="auto">
          <a:xfrm>
            <a:off x="4557713" y="4618038"/>
            <a:ext cx="42624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hu-HU" smtClean="0">
                <a:solidFill>
                  <a:prstClr val="black"/>
                </a:solidFill>
                <a:latin typeface="Corbel" charset="0"/>
              </a:rPr>
              <a:t>Kofaktorként működik közre a C3b         iC3b          C3dg konverzióban.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5202238" y="5229225"/>
            <a:ext cx="8826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6948488" y="5218113"/>
            <a:ext cx="10080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27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045442"/>
              </p:ext>
            </p:extLst>
          </p:nvPr>
        </p:nvGraphicFramePr>
        <p:xfrm>
          <a:off x="1619672" y="404664"/>
          <a:ext cx="5335588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4" name="Image" r:id="rId3" imgW="6645958" imgH="7497353" progId="Photoshop.Image.5">
                  <p:embed/>
                </p:oleObj>
              </mc:Choice>
              <mc:Fallback>
                <p:oleObj name="Image" r:id="rId3" imgW="6645958" imgH="749735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04664"/>
                        <a:ext cx="5335588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ame 3"/>
          <p:cNvSpPr/>
          <p:nvPr/>
        </p:nvSpPr>
        <p:spPr>
          <a:xfrm>
            <a:off x="5508104" y="4293096"/>
            <a:ext cx="1656184" cy="2088232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" name="Egyenes összekötő nyíllal 15"/>
          <p:cNvCxnSpPr/>
          <p:nvPr/>
        </p:nvCxnSpPr>
        <p:spPr bwMode="auto">
          <a:xfrm>
            <a:off x="5148064" y="3717032"/>
            <a:ext cx="1285875" cy="10001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Szövegdoboz 16"/>
          <p:cNvSpPr txBox="1">
            <a:spLocks noChangeArrowheads="1"/>
          </p:cNvSpPr>
          <p:nvPr/>
        </p:nvSpPr>
        <p:spPr bwMode="auto">
          <a:xfrm>
            <a:off x="5724128" y="4797152"/>
            <a:ext cx="1296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</a:rPr>
              <a:t>gyulladás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0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/>
              <a:t>Kis komplement fragmensek</a:t>
            </a:r>
            <a:endParaRPr lang="en-US" sz="2800"/>
          </a:p>
        </p:txBody>
      </p:sp>
      <p:grpSp>
        <p:nvGrpSpPr>
          <p:cNvPr id="16388" name="Group 3"/>
          <p:cNvGrpSpPr>
            <a:grpSpLocks/>
          </p:cNvGrpSpPr>
          <p:nvPr/>
        </p:nvGrpSpPr>
        <p:grpSpPr bwMode="auto">
          <a:xfrm>
            <a:off x="685800" y="839788"/>
            <a:ext cx="8001000" cy="6018212"/>
            <a:chOff x="432" y="529"/>
            <a:chExt cx="5040" cy="3791"/>
          </a:xfrm>
        </p:grpSpPr>
        <p:grpSp>
          <p:nvGrpSpPr>
            <p:cNvPr id="16389" name="Group 4"/>
            <p:cNvGrpSpPr>
              <a:grpSpLocks/>
            </p:cNvGrpSpPr>
            <p:nvPr/>
          </p:nvGrpSpPr>
          <p:grpSpPr bwMode="auto">
            <a:xfrm>
              <a:off x="432" y="529"/>
              <a:ext cx="5040" cy="3791"/>
              <a:chOff x="432" y="625"/>
              <a:chExt cx="5040" cy="3791"/>
            </a:xfrm>
          </p:grpSpPr>
          <p:grpSp>
            <p:nvGrpSpPr>
              <p:cNvPr id="16391" name="Group 5"/>
              <p:cNvGrpSpPr>
                <a:grpSpLocks/>
              </p:cNvGrpSpPr>
              <p:nvPr/>
            </p:nvGrpSpPr>
            <p:grpSpPr bwMode="auto">
              <a:xfrm>
                <a:off x="432" y="625"/>
                <a:ext cx="5040" cy="3695"/>
                <a:chOff x="432" y="46"/>
                <a:chExt cx="5040" cy="3695"/>
              </a:xfrm>
            </p:grpSpPr>
            <p:grpSp>
              <p:nvGrpSpPr>
                <p:cNvPr id="16396" name="Group 6"/>
                <p:cNvGrpSpPr>
                  <a:grpSpLocks/>
                </p:cNvGrpSpPr>
                <p:nvPr/>
              </p:nvGrpSpPr>
              <p:grpSpPr bwMode="auto">
                <a:xfrm>
                  <a:off x="432" y="46"/>
                  <a:ext cx="5040" cy="3695"/>
                  <a:chOff x="432" y="46"/>
                  <a:chExt cx="5040" cy="3695"/>
                </a:xfrm>
              </p:grpSpPr>
              <p:graphicFrame>
                <p:nvGraphicFramePr>
                  <p:cNvPr id="16386" name="Object 7"/>
                  <p:cNvGraphicFramePr>
                    <a:graphicFrameLocks noChangeAspect="1"/>
                  </p:cNvGraphicFramePr>
                  <p:nvPr/>
                </p:nvGraphicFramePr>
                <p:xfrm>
                  <a:off x="432" y="46"/>
                  <a:ext cx="5040" cy="369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6405" name="Image" r:id="rId4" imgW="10674197" imgH="8208966" progId="Photoshop.Image.5">
                          <p:embed/>
                        </p:oleObj>
                      </mc:Choice>
                      <mc:Fallback>
                        <p:oleObj name="Image" r:id="rId4" imgW="10674197" imgH="8208966" progId="Photoshop.Image.5">
                          <p:embed/>
                          <p:pic>
                            <p:nvPicPr>
                              <p:cNvPr id="0" name="Object 7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32" y="46"/>
                                <a:ext cx="5040" cy="369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8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1639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2352"/>
                    <a:ext cx="720" cy="38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6397" name="Rectangle 9"/>
                <p:cNvSpPr>
                  <a:spLocks noChangeArrowheads="1"/>
                </p:cNvSpPr>
                <p:nvPr/>
              </p:nvSpPr>
              <p:spPr bwMode="auto">
                <a:xfrm>
                  <a:off x="4464" y="2352"/>
                  <a:ext cx="960" cy="24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16392" name="Text Box 10"/>
              <p:cNvSpPr txBox="1">
                <a:spLocks noChangeArrowheads="1"/>
              </p:cNvSpPr>
              <p:nvPr/>
            </p:nvSpPr>
            <p:spPr bwMode="auto">
              <a:xfrm>
                <a:off x="624" y="1488"/>
                <a:ext cx="1008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3300"/>
                    </a:solidFill>
                  </a:rPr>
                  <a:t>C4a + C2a</a:t>
                </a: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393" name="Text Box 11"/>
              <p:cNvSpPr txBox="1">
                <a:spLocks noChangeArrowheads="1"/>
              </p:cNvSpPr>
              <p:nvPr/>
            </p:nvSpPr>
            <p:spPr bwMode="auto">
              <a:xfrm>
                <a:off x="2016" y="2928"/>
                <a:ext cx="576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3300"/>
                    </a:solidFill>
                  </a:rPr>
                  <a:t>C3a</a:t>
                </a:r>
              </a:p>
            </p:txBody>
          </p:sp>
          <p:sp>
            <p:nvSpPr>
              <p:cNvPr id="16394" name="Text Box 12"/>
              <p:cNvSpPr txBox="1">
                <a:spLocks noChangeArrowheads="1"/>
              </p:cNvSpPr>
              <p:nvPr/>
            </p:nvSpPr>
            <p:spPr bwMode="auto">
              <a:xfrm>
                <a:off x="3312" y="2928"/>
                <a:ext cx="480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3300"/>
                    </a:solidFill>
                  </a:rPr>
                  <a:t>C3a</a:t>
                </a:r>
              </a:p>
            </p:txBody>
          </p:sp>
          <p:sp>
            <p:nvSpPr>
              <p:cNvPr id="16395" name="Text Box 13"/>
              <p:cNvSpPr txBox="1">
                <a:spLocks noChangeArrowheads="1"/>
              </p:cNvSpPr>
              <p:nvPr/>
            </p:nvSpPr>
            <p:spPr bwMode="auto">
              <a:xfrm>
                <a:off x="2112" y="4128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3300"/>
                    </a:solidFill>
                  </a:rPr>
                  <a:t>C5a</a:t>
                </a:r>
                <a:endParaRPr lang="en-US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6390" name="Text Box 14"/>
            <p:cNvSpPr txBox="1">
              <a:spLocks noChangeArrowheads="1"/>
            </p:cNvSpPr>
            <p:nvPr/>
          </p:nvSpPr>
          <p:spPr bwMode="auto">
            <a:xfrm>
              <a:off x="1536" y="1824"/>
              <a:ext cx="576" cy="19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000000"/>
                  </a:solidFill>
                  <a:latin typeface="Bookman Old Style" pitchFamily="18" charset="0"/>
                </a:rPr>
                <a:t>C4bC2b</a:t>
              </a:r>
              <a:endParaRPr lang="en-US" sz="1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" name="Dátum hely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2552A3-046E-4B69-B290-249DD94E3675}" type="datetime1">
              <a:rPr lang="hu-HU" smtClean="0"/>
              <a:t>16. 09. 27.</a:t>
            </a:fld>
            <a:endParaRPr lang="en-US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0DCF5A-15B1-4CCE-93ED-9296DB6B465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2438400" y="5334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Kis komplement fragmensek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143000" y="1371600"/>
            <a:ext cx="7273925" cy="4975225"/>
            <a:chOff x="720" y="864"/>
            <a:chExt cx="4582" cy="3134"/>
          </a:xfrm>
        </p:grpSpPr>
        <p:graphicFrame>
          <p:nvGraphicFramePr>
            <p:cNvPr id="17411" name="Object 3"/>
            <p:cNvGraphicFramePr>
              <a:graphicFrameLocks noChangeAspect="1"/>
            </p:cNvGraphicFramePr>
            <p:nvPr/>
          </p:nvGraphicFramePr>
          <p:xfrm>
            <a:off x="720" y="864"/>
            <a:ext cx="4582" cy="3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7" name="Image" r:id="rId4" imgW="7687963" imgH="5260854" progId="Photoshop.Image.5">
                    <p:embed/>
                  </p:oleObj>
                </mc:Choice>
                <mc:Fallback>
                  <p:oleObj name="Image" r:id="rId4" imgW="7687963" imgH="5260854" progId="Photoshop.Image.5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864"/>
                          <a:ext cx="4582" cy="3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0" name="Line 4"/>
            <p:cNvSpPr>
              <a:spLocks noChangeShapeType="1"/>
            </p:cNvSpPr>
            <p:nvPr/>
          </p:nvSpPr>
          <p:spPr bwMode="auto">
            <a:xfrm flipH="1">
              <a:off x="1728" y="2064"/>
              <a:ext cx="1056" cy="81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421" name="Line 5"/>
            <p:cNvSpPr>
              <a:spLocks noChangeShapeType="1"/>
            </p:cNvSpPr>
            <p:nvPr/>
          </p:nvSpPr>
          <p:spPr bwMode="auto">
            <a:xfrm>
              <a:off x="3168" y="2112"/>
              <a:ext cx="960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477000" y="1524000"/>
            <a:ext cx="1905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Kemotaxis, hízósejtek degranulációja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172200" y="2514600"/>
            <a:ext cx="2438400" cy="1371600"/>
            <a:chOff x="3888" y="1584"/>
            <a:chExt cx="1536" cy="864"/>
          </a:xfrm>
        </p:grpSpPr>
        <p:sp>
          <p:nvSpPr>
            <p:cNvPr id="17418" name="Text Box 7"/>
            <p:cNvSpPr txBox="1">
              <a:spLocks noChangeArrowheads="1"/>
            </p:cNvSpPr>
            <p:nvPr/>
          </p:nvSpPr>
          <p:spPr bwMode="auto">
            <a:xfrm>
              <a:off x="3888" y="2160"/>
              <a:ext cx="15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3300"/>
                  </a:solidFill>
                </a:rPr>
                <a:t>gyulladáskeltés</a:t>
              </a:r>
            </a:p>
          </p:txBody>
        </p:sp>
        <p:sp>
          <p:nvSpPr>
            <p:cNvPr id="17419" name="Line 8"/>
            <p:cNvSpPr>
              <a:spLocks noChangeShapeType="1"/>
            </p:cNvSpPr>
            <p:nvPr/>
          </p:nvSpPr>
          <p:spPr bwMode="auto">
            <a:xfrm>
              <a:off x="4608" y="1584"/>
              <a:ext cx="0" cy="57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4" name="Dátum hely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BD0165-29E1-4EE5-BFD9-1D7C1484DFE6}" type="datetime1">
              <a:rPr lang="hu-HU" smtClean="0"/>
              <a:t>16. 09. 27.</a:t>
            </a:fld>
            <a:endParaRPr lang="en-US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0DCF5A-15B1-4CCE-93ED-9296DB6B465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elé nyíl feliratnak 6"/>
          <p:cNvSpPr>
            <a:spLocks noChangeArrowheads="1"/>
          </p:cNvSpPr>
          <p:nvPr/>
        </p:nvSpPr>
        <p:spPr bwMode="auto">
          <a:xfrm>
            <a:off x="6745288" y="725488"/>
            <a:ext cx="1079500" cy="882650"/>
          </a:xfrm>
          <a:prstGeom prst="downArrowCallout">
            <a:avLst>
              <a:gd name="adj1" fmla="val 15718"/>
              <a:gd name="adj2" fmla="val 24993"/>
              <a:gd name="adj3" fmla="val 25000"/>
              <a:gd name="adj4" fmla="val 64977"/>
            </a:avLst>
          </a:prstGeom>
          <a:gradFill rotWithShape="1">
            <a:gsLst>
              <a:gs pos="0">
                <a:srgbClr val="EFA5A8"/>
              </a:gs>
              <a:gs pos="35001">
                <a:srgbClr val="F2C0C3"/>
              </a:gs>
              <a:gs pos="100000">
                <a:srgbClr val="FBE6E7"/>
              </a:gs>
            </a:gsLst>
            <a:lin ang="16200000" scaled="1"/>
          </a:gradFill>
          <a:ln w="28575">
            <a:solidFill>
              <a:srgbClr val="9E2532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solidFill>
                <a:prstClr val="black"/>
              </a:solidFill>
              <a:latin typeface="Corbel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efelé nyíl feliratnak 4"/>
          <p:cNvSpPr>
            <a:spLocks noChangeArrowheads="1"/>
          </p:cNvSpPr>
          <p:nvPr/>
        </p:nvSpPr>
        <p:spPr bwMode="auto">
          <a:xfrm>
            <a:off x="1331913" y="701675"/>
            <a:ext cx="1079500" cy="882650"/>
          </a:xfrm>
          <a:prstGeom prst="downArrowCallout">
            <a:avLst>
              <a:gd name="adj1" fmla="val 9546"/>
              <a:gd name="adj2" fmla="val 20361"/>
              <a:gd name="adj3" fmla="val 25000"/>
              <a:gd name="adj4" fmla="val 64977"/>
            </a:avLst>
          </a:prstGeom>
          <a:gradFill rotWithShape="1">
            <a:gsLst>
              <a:gs pos="0">
                <a:srgbClr val="EFA5A8"/>
              </a:gs>
              <a:gs pos="35001">
                <a:srgbClr val="F2C0C3"/>
              </a:gs>
              <a:gs pos="100000">
                <a:srgbClr val="FBE6E7"/>
              </a:gs>
            </a:gsLst>
            <a:lin ang="16200000" scaled="1"/>
          </a:gradFill>
          <a:ln w="28575">
            <a:solidFill>
              <a:srgbClr val="9E2532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solidFill>
                <a:prstClr val="black"/>
              </a:solidFill>
              <a:latin typeface="Corbel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3059113" y="115888"/>
            <a:ext cx="3168650" cy="585787"/>
          </a:xfrm>
          <a:prstGeom prst="rect">
            <a:avLst/>
          </a:prstGeom>
          <a:gradFill rotWithShape="1">
            <a:gsLst>
              <a:gs pos="0">
                <a:srgbClr val="EFA5A8"/>
              </a:gs>
              <a:gs pos="35001">
                <a:srgbClr val="F2C0C3"/>
              </a:gs>
              <a:gs pos="100000">
                <a:srgbClr val="FBE6E7"/>
              </a:gs>
            </a:gsLst>
            <a:lin ang="16200000" scaled="1"/>
          </a:gradFill>
          <a:ln w="9525">
            <a:solidFill>
              <a:srgbClr val="9E2532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hu-HU" sz="3200" b="1" smtClean="0">
                <a:solidFill>
                  <a:srgbClr val="262626"/>
                </a:solidFill>
                <a:cs typeface="Arial" charset="0"/>
              </a:rPr>
              <a:t>Gyulladáskeltés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476375" y="725488"/>
            <a:ext cx="792163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hu-HU" b="1" smtClean="0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C5a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965950" y="725488"/>
            <a:ext cx="990600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hu-HU" b="1" smtClean="0">
                <a:solidFill>
                  <a:srgbClr val="26262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C3a</a:t>
            </a:r>
          </a:p>
        </p:txBody>
      </p:sp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47863"/>
            <a:ext cx="474345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Szövegdoboz 9"/>
          <p:cNvSpPr txBox="1">
            <a:spLocks noChangeArrowheads="1"/>
          </p:cNvSpPr>
          <p:nvPr/>
        </p:nvSpPr>
        <p:spPr bwMode="auto">
          <a:xfrm>
            <a:off x="4959350" y="1947863"/>
            <a:ext cx="42211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hu-HU" sz="2200" smtClean="0">
                <a:solidFill>
                  <a:prstClr val="black"/>
                </a:solidFill>
                <a:latin typeface="Corbel" charset="0"/>
              </a:rPr>
              <a:t>neutrofilok, bazofilok, eosinofilok, hízósejtek, monocita/makrofág, dendritikus sejtek, endotél, epitél és simaizom sejtek felszínén</a:t>
            </a:r>
          </a:p>
        </p:txBody>
      </p:sp>
      <p:sp>
        <p:nvSpPr>
          <p:cNvPr id="47112" name="Szövegdoboz 10"/>
          <p:cNvSpPr txBox="1">
            <a:spLocks noChangeArrowheads="1"/>
          </p:cNvSpPr>
          <p:nvPr/>
        </p:nvSpPr>
        <p:spPr bwMode="auto">
          <a:xfrm>
            <a:off x="4959350" y="4216400"/>
            <a:ext cx="35290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hu-HU" sz="2200" smtClean="0">
                <a:solidFill>
                  <a:prstClr val="black"/>
                </a:solidFill>
                <a:latin typeface="Corbel" charset="0"/>
              </a:rPr>
              <a:t>Vazodilatáció, érpermeabilitás fokozása, oxidatív burst, hisztamin felszabadulás, migráció fokozása </a:t>
            </a:r>
          </a:p>
        </p:txBody>
      </p:sp>
      <p:sp>
        <p:nvSpPr>
          <p:cNvPr id="47113" name="Szövegdoboz 11"/>
          <p:cNvSpPr txBox="1">
            <a:spLocks noChangeArrowheads="1"/>
          </p:cNvSpPr>
          <p:nvPr/>
        </p:nvSpPr>
        <p:spPr bwMode="auto">
          <a:xfrm>
            <a:off x="179388" y="6483350"/>
            <a:ext cx="41767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1" smtClean="0">
                <a:solidFill>
                  <a:prstClr val="black"/>
                </a:solidFill>
                <a:latin typeface="Corbel" charset="0"/>
              </a:rPr>
              <a:t>Immunology and Cell Biology</a:t>
            </a:r>
            <a:r>
              <a:rPr lang="en-US" sz="1000" smtClean="0">
                <a:solidFill>
                  <a:prstClr val="black"/>
                </a:solidFill>
                <a:latin typeface="Corbel" charset="0"/>
              </a:rPr>
              <a:t> (2008) </a:t>
            </a:r>
            <a:r>
              <a:rPr lang="en-US" sz="1000" b="1" smtClean="0">
                <a:solidFill>
                  <a:prstClr val="black"/>
                </a:solidFill>
                <a:latin typeface="Corbel" charset="0"/>
              </a:rPr>
              <a:t>86,</a:t>
            </a:r>
            <a:r>
              <a:rPr lang="en-US" sz="1000" smtClean="0">
                <a:solidFill>
                  <a:prstClr val="black"/>
                </a:solidFill>
                <a:latin typeface="Corbel" charset="0"/>
              </a:rPr>
              <a:t> 153–160; doi:10.1038/sj.icb.7100166;</a:t>
            </a:r>
            <a:endParaRPr lang="hu-HU" sz="1000" smtClean="0">
              <a:solidFill>
                <a:prstClr val="black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7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26670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  - </a:t>
            </a:r>
            <a:r>
              <a:rPr lang="hu-HU" b="1"/>
              <a:t>ősi</a:t>
            </a:r>
            <a:r>
              <a:rPr lang="hu-HU"/>
              <a:t> (puhatestűektől)</a:t>
            </a:r>
            <a:endParaRPr 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2766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/>
              <a:t>  </a:t>
            </a:r>
            <a:r>
              <a:rPr lang="hu-HU" b="1" dirty="0"/>
              <a:t>- </a:t>
            </a:r>
            <a:r>
              <a:rPr lang="en-US" b="1" dirty="0" err="1"/>
              <a:t>végrehajtó</a:t>
            </a:r>
            <a:r>
              <a:rPr lang="en-US" b="1" dirty="0"/>
              <a:t> </a:t>
            </a:r>
            <a:r>
              <a:rPr lang="en-US" b="1" dirty="0" smtClean="0"/>
              <a:t>(</a:t>
            </a:r>
            <a:r>
              <a:rPr lang="en-US" b="1" dirty="0" err="1" smtClean="0"/>
              <a:t>azonnali</a:t>
            </a:r>
            <a:r>
              <a:rPr lang="en-US" b="1" dirty="0" smtClean="0"/>
              <a:t>) </a:t>
            </a:r>
            <a:r>
              <a:rPr lang="en-US" b="1" dirty="0" err="1" smtClean="0"/>
              <a:t>humorális</a:t>
            </a:r>
            <a:r>
              <a:rPr lang="en-US" b="1" dirty="0" smtClean="0"/>
              <a:t> </a:t>
            </a:r>
            <a:r>
              <a:rPr lang="en-US" b="1" dirty="0" err="1"/>
              <a:t>rendszer</a:t>
            </a:r>
            <a:r>
              <a:rPr lang="en-US" dirty="0"/>
              <a:t> (</a:t>
            </a:r>
            <a:r>
              <a:rPr lang="en-US" dirty="0" err="1"/>
              <a:t>kiiktat</a:t>
            </a:r>
            <a:r>
              <a:rPr lang="en-US" dirty="0"/>
              <a:t>) 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3886200"/>
            <a:ext cx="838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  - </a:t>
            </a:r>
            <a:r>
              <a:rPr lang="en-US" b="1"/>
              <a:t>nem antigénspecifikus </a:t>
            </a:r>
            <a:r>
              <a:rPr lang="en-US"/>
              <a:t>(természetes</a:t>
            </a:r>
            <a:r>
              <a:rPr lang="hu-HU"/>
              <a:t>, veleszületett</a:t>
            </a:r>
            <a:r>
              <a:rPr lang="en-US"/>
              <a:t>) 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4572000"/>
            <a:ext cx="914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  - </a:t>
            </a:r>
            <a:r>
              <a:rPr lang="en-US"/>
              <a:t>főleg </a:t>
            </a:r>
            <a:r>
              <a:rPr lang="en-US" b="1"/>
              <a:t>extracelluláris</a:t>
            </a:r>
            <a:r>
              <a:rPr lang="en-US"/>
              <a:t> patogének ellen (baktériumok, 							    gombák, </a:t>
            </a:r>
          </a:p>
          <a:p>
            <a:r>
              <a:rPr lang="en-US"/>
              <a:t>					              egysejtű kórokozók)</a:t>
            </a:r>
          </a:p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2209800" y="1371600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/>
              <a:t>KOMPLEMENT RENDSZER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90600" y="381000"/>
            <a:ext cx="754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Az antitesttel megjelölt antigének eltávolításában alapvető szerepet tölt be a</a:t>
            </a:r>
            <a:endParaRPr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E9B095-2AF9-4088-A290-2A67BD5D2DDC}" type="datetime1">
              <a:rPr lang="hu-HU" smtClean="0"/>
              <a:t>16. 09. 27.</a:t>
            </a:fld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3" grpId="0" autoUpdateAnimBg="0"/>
      <p:bldP spid="5124" grpId="0" autoUpdateAnimBg="0"/>
      <p:bldP spid="512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260350"/>
            <a:ext cx="5364163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>
                <a:cs typeface="Arial" pitchFamily="34" charset="0"/>
                <a:sym typeface="Symbol" pitchFamily="18" charset="2"/>
              </a:rPr>
              <a:t> </a:t>
            </a:r>
            <a:r>
              <a:rPr lang="hu-HU">
                <a:cs typeface="Arial" pitchFamily="34" charset="0"/>
              </a:rPr>
              <a:t>Leukocitatoborzás</a:t>
            </a:r>
          </a:p>
          <a:p>
            <a:pPr eaLnBrk="1" hangingPunct="1">
              <a:spcBef>
                <a:spcPct val="50000"/>
              </a:spcBef>
              <a:buFont typeface="Symbol" pitchFamily="18" charset="2"/>
              <a:buChar char="®"/>
            </a:pPr>
            <a:r>
              <a:rPr lang="hu-HU">
                <a:cs typeface="Arial" pitchFamily="34" charset="0"/>
              </a:rPr>
              <a:t>Vazodilatáció </a:t>
            </a:r>
          </a:p>
          <a:p>
            <a:pPr eaLnBrk="1" hangingPunct="1">
              <a:spcBef>
                <a:spcPct val="50000"/>
              </a:spcBef>
              <a:buFont typeface="Symbol" pitchFamily="18" charset="2"/>
              <a:buChar char="®"/>
            </a:pPr>
            <a:r>
              <a:rPr lang="hu-HU" sz="1800">
                <a:cs typeface="Arial" pitchFamily="34" charset="0"/>
                <a:sym typeface="Symbol" pitchFamily="18" charset="2"/>
              </a:rPr>
              <a:t> </a:t>
            </a:r>
            <a:r>
              <a:rPr lang="hu-HU">
                <a:cs typeface="Arial" pitchFamily="34" charset="0"/>
              </a:rPr>
              <a:t>Érpermeabilitás növekedés </a:t>
            </a:r>
          </a:p>
          <a:p>
            <a:pPr eaLnBrk="1" hangingPunct="1">
              <a:spcBef>
                <a:spcPct val="50000"/>
              </a:spcBef>
              <a:buFont typeface="Symbol" pitchFamily="18" charset="2"/>
              <a:buChar char="®"/>
            </a:pPr>
            <a:r>
              <a:rPr lang="hu-HU" sz="1800">
                <a:cs typeface="Arial" pitchFamily="34" charset="0"/>
                <a:sym typeface="Symbol" pitchFamily="18" charset="2"/>
              </a:rPr>
              <a:t> </a:t>
            </a:r>
            <a:r>
              <a:rPr lang="hu-HU">
                <a:cs typeface="Arial" pitchFamily="34" charset="0"/>
              </a:rPr>
              <a:t>Leukociták érfalhoz kötődése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003800" y="731838"/>
            <a:ext cx="41402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u-HU" sz="1800">
                <a:cs typeface="Arial" pitchFamily="34" charset="0"/>
              </a:rPr>
              <a:t>megnőtt vérmennyiség</a:t>
            </a:r>
          </a:p>
          <a:p>
            <a:pPr eaLnBrk="1" hangingPunct="1">
              <a:spcBef>
                <a:spcPct val="50000"/>
              </a:spcBef>
              <a:buFont typeface="Symbol" pitchFamily="18" charset="2"/>
              <a:buNone/>
            </a:pPr>
            <a:r>
              <a:rPr lang="hu-HU" sz="1800">
                <a:cs typeface="Arial" pitchFamily="34" charset="0"/>
              </a:rPr>
              <a:t>leukociták, szolubilis faktorok szövetekbe jutnak</a:t>
            </a:r>
          </a:p>
          <a:p>
            <a:pPr eaLnBrk="1" hangingPunct="1"/>
            <a:endParaRPr lang="hu-HU" sz="1800">
              <a:cs typeface="Arial" pitchFamily="34" charset="0"/>
            </a:endParaRPr>
          </a:p>
        </p:txBody>
      </p:sp>
      <p:sp>
        <p:nvSpPr>
          <p:cNvPr id="39940" name="AutoShape 4"/>
          <p:cNvSpPr>
            <a:spLocks/>
          </p:cNvSpPr>
          <p:nvPr/>
        </p:nvSpPr>
        <p:spPr bwMode="auto">
          <a:xfrm>
            <a:off x="4643438" y="404813"/>
            <a:ext cx="360362" cy="1800225"/>
          </a:xfrm>
          <a:prstGeom prst="rightBrace">
            <a:avLst>
              <a:gd name="adj1" fmla="val 41630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23850" y="2492375"/>
            <a:ext cx="8507413" cy="5616575"/>
            <a:chOff x="204" y="1480"/>
            <a:chExt cx="5359" cy="3628"/>
          </a:xfrm>
        </p:grpSpPr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>
              <a:off x="204" y="2257"/>
              <a:ext cx="5359" cy="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hu-HU" sz="3200"/>
                <a:t>Duzzanat (oedema)</a:t>
              </a:r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hu-HU" sz="3200"/>
                <a:t>Bőrpír (rubor)</a:t>
              </a:r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hu-HU" sz="3200"/>
                <a:t>Lokális melegérzés (calor)</a:t>
              </a:r>
            </a:p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hu-HU" sz="3200"/>
                <a:t>Fájdalom  (dolor) (bradikinin)</a:t>
              </a:r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1474" y="1480"/>
              <a:ext cx="3039" cy="720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ctr"/>
              <a:r>
                <a:rPr lang="hu-HU" sz="3600"/>
                <a:t>Lokális Gyulladásos Tünetek:</a:t>
              </a:r>
              <a:endParaRPr lang="hu-HU" sz="2000"/>
            </a:p>
          </p:txBody>
        </p:sp>
      </p:grp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CE2F75-6A8C-4AE3-A26F-D12583D6FB2B}" type="datetime1">
              <a:rPr lang="hu-HU" smtClean="0"/>
              <a:t>16. 09. 27.</a:t>
            </a:fld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0DCF5A-15B1-4CCE-93ED-9296DB6B465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2" descr="Nagy konfetti"/>
          <p:cNvSpPr>
            <a:spLocks noChangeArrowheads="1"/>
          </p:cNvSpPr>
          <p:nvPr/>
        </p:nvSpPr>
        <p:spPr bwMode="auto">
          <a:xfrm>
            <a:off x="4859338" y="3716338"/>
            <a:ext cx="3097212" cy="2346325"/>
          </a:xfrm>
          <a:prstGeom prst="ellipse">
            <a:avLst/>
          </a:prstGeom>
          <a:pattFill prst="lgConfetti">
            <a:fgClr>
              <a:srgbClr val="FF0000"/>
            </a:fgClr>
            <a:bgClr>
              <a:srgbClr val="000066"/>
            </a:bgClr>
          </a:patt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 rot="-8582915">
            <a:off x="4641850" y="3935413"/>
            <a:ext cx="414338" cy="69691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hu-HU" sz="2800">
                <a:solidFill>
                  <a:srgbClr val="000000"/>
                </a:solidFill>
              </a:rPr>
              <a:t>C3b</a:t>
            </a:r>
          </a:p>
        </p:txBody>
      </p:sp>
      <p:sp>
        <p:nvSpPr>
          <p:cNvPr id="40964" name="AutoShape 4"/>
          <p:cNvSpPr>
            <a:spLocks noChangeArrowheads="1"/>
          </p:cNvSpPr>
          <p:nvPr/>
        </p:nvSpPr>
        <p:spPr bwMode="auto">
          <a:xfrm rot="-8189971">
            <a:off x="2987675" y="5084763"/>
            <a:ext cx="463550" cy="244475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hu-HU" sz="2800">
              <a:solidFill>
                <a:srgbClr val="000000"/>
              </a:solidFill>
            </a:endParaRPr>
          </a:p>
        </p:txBody>
      </p:sp>
      <p:sp>
        <p:nvSpPr>
          <p:cNvPr id="131077" name="AutoShape 5"/>
          <p:cNvSpPr>
            <a:spLocks noChangeArrowheads="1"/>
          </p:cNvSpPr>
          <p:nvPr/>
        </p:nvSpPr>
        <p:spPr bwMode="auto">
          <a:xfrm>
            <a:off x="7526338" y="4221163"/>
            <a:ext cx="358775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651500" y="4941888"/>
            <a:ext cx="136842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FFFF"/>
                </a:solidFill>
              </a:rPr>
              <a:t>Patogén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7308850" y="2924175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FFFFFF"/>
                </a:solidFill>
              </a:rPr>
              <a:t>LÍZIS</a:t>
            </a:r>
          </a:p>
        </p:txBody>
      </p:sp>
      <p:sp>
        <p:nvSpPr>
          <p:cNvPr id="40968" name="Freeform 8"/>
          <p:cNvSpPr>
            <a:spLocks/>
          </p:cNvSpPr>
          <p:nvPr/>
        </p:nvSpPr>
        <p:spPr bwMode="auto">
          <a:xfrm rot="1469702">
            <a:off x="7440613" y="3573463"/>
            <a:ext cx="731837" cy="862012"/>
          </a:xfrm>
          <a:custGeom>
            <a:avLst/>
            <a:gdLst>
              <a:gd name="T0" fmla="*/ 2147483647 w 270"/>
              <a:gd name="T1" fmla="*/ 2147483647 h 370"/>
              <a:gd name="T2" fmla="*/ 2147483647 w 270"/>
              <a:gd name="T3" fmla="*/ 2147483647 h 370"/>
              <a:gd name="T4" fmla="*/ 2147483647 w 270"/>
              <a:gd name="T5" fmla="*/ 2147483647 h 370"/>
              <a:gd name="T6" fmla="*/ 2147483647 w 270"/>
              <a:gd name="T7" fmla="*/ 2147483647 h 370"/>
              <a:gd name="T8" fmla="*/ 2147483647 w 270"/>
              <a:gd name="T9" fmla="*/ 2147483647 h 370"/>
              <a:gd name="T10" fmla="*/ 2147483647 w 270"/>
              <a:gd name="T11" fmla="*/ 2147483647 h 370"/>
              <a:gd name="T12" fmla="*/ 2147483647 w 270"/>
              <a:gd name="T13" fmla="*/ 2147483647 h 370"/>
              <a:gd name="T14" fmla="*/ 2147483647 w 270"/>
              <a:gd name="T15" fmla="*/ 2147483647 h 370"/>
              <a:gd name="T16" fmla="*/ 2147483647 w 270"/>
              <a:gd name="T17" fmla="*/ 2147483647 h 370"/>
              <a:gd name="T18" fmla="*/ 2147483647 w 270"/>
              <a:gd name="T19" fmla="*/ 2147483647 h 370"/>
              <a:gd name="T20" fmla="*/ 2147483647 w 270"/>
              <a:gd name="T21" fmla="*/ 2147483647 h 370"/>
              <a:gd name="T22" fmla="*/ 2147483647 w 270"/>
              <a:gd name="T23" fmla="*/ 2147483647 h 370"/>
              <a:gd name="T24" fmla="*/ 2147483647 w 270"/>
              <a:gd name="T25" fmla="*/ 0 h 370"/>
              <a:gd name="T26" fmla="*/ 2147483647 w 270"/>
              <a:gd name="T27" fmla="*/ 2147483647 h 370"/>
              <a:gd name="T28" fmla="*/ 2147483647 w 270"/>
              <a:gd name="T29" fmla="*/ 2147483647 h 370"/>
              <a:gd name="T30" fmla="*/ 2147483647 w 270"/>
              <a:gd name="T31" fmla="*/ 2147483647 h 370"/>
              <a:gd name="T32" fmla="*/ 2147483647 w 270"/>
              <a:gd name="T33" fmla="*/ 2147483647 h 370"/>
              <a:gd name="T34" fmla="*/ 2147483647 w 270"/>
              <a:gd name="T35" fmla="*/ 2147483647 h 370"/>
              <a:gd name="T36" fmla="*/ 2147483647 w 270"/>
              <a:gd name="T37" fmla="*/ 2147483647 h 370"/>
              <a:gd name="T38" fmla="*/ 0 w 270"/>
              <a:gd name="T39" fmla="*/ 2147483647 h 370"/>
              <a:gd name="T40" fmla="*/ 2147483647 w 270"/>
              <a:gd name="T41" fmla="*/ 2147483647 h 3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70"/>
              <a:gd name="T64" fmla="*/ 0 h 370"/>
              <a:gd name="T65" fmla="*/ 270 w 270"/>
              <a:gd name="T66" fmla="*/ 370 h 3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70" h="370">
                <a:moveTo>
                  <a:pt x="3" y="102"/>
                </a:moveTo>
                <a:cubicBezTo>
                  <a:pt x="4" y="114"/>
                  <a:pt x="6" y="126"/>
                  <a:pt x="6" y="138"/>
                </a:cubicBezTo>
                <a:cubicBezTo>
                  <a:pt x="6" y="147"/>
                  <a:pt x="2" y="156"/>
                  <a:pt x="3" y="165"/>
                </a:cubicBezTo>
                <a:cubicBezTo>
                  <a:pt x="6" y="204"/>
                  <a:pt x="80" y="227"/>
                  <a:pt x="111" y="237"/>
                </a:cubicBezTo>
                <a:cubicBezTo>
                  <a:pt x="119" y="249"/>
                  <a:pt x="123" y="262"/>
                  <a:pt x="126" y="276"/>
                </a:cubicBezTo>
                <a:cubicBezTo>
                  <a:pt x="130" y="312"/>
                  <a:pt x="132" y="318"/>
                  <a:pt x="129" y="357"/>
                </a:cubicBezTo>
                <a:cubicBezTo>
                  <a:pt x="146" y="359"/>
                  <a:pt x="169" y="370"/>
                  <a:pt x="174" y="354"/>
                </a:cubicBezTo>
                <a:cubicBezTo>
                  <a:pt x="168" y="310"/>
                  <a:pt x="171" y="239"/>
                  <a:pt x="222" y="222"/>
                </a:cubicBezTo>
                <a:cubicBezTo>
                  <a:pt x="236" y="208"/>
                  <a:pt x="254" y="204"/>
                  <a:pt x="261" y="183"/>
                </a:cubicBezTo>
                <a:cubicBezTo>
                  <a:pt x="265" y="172"/>
                  <a:pt x="270" y="150"/>
                  <a:pt x="270" y="150"/>
                </a:cubicBezTo>
                <a:cubicBezTo>
                  <a:pt x="266" y="91"/>
                  <a:pt x="250" y="28"/>
                  <a:pt x="183" y="15"/>
                </a:cubicBezTo>
                <a:cubicBezTo>
                  <a:pt x="168" y="5"/>
                  <a:pt x="178" y="10"/>
                  <a:pt x="156" y="6"/>
                </a:cubicBezTo>
                <a:cubicBezTo>
                  <a:pt x="146" y="4"/>
                  <a:pt x="126" y="0"/>
                  <a:pt x="126" y="0"/>
                </a:cubicBezTo>
                <a:cubicBezTo>
                  <a:pt x="116" y="1"/>
                  <a:pt x="106" y="2"/>
                  <a:pt x="96" y="3"/>
                </a:cubicBezTo>
                <a:cubicBezTo>
                  <a:pt x="86" y="5"/>
                  <a:pt x="66" y="9"/>
                  <a:pt x="66" y="9"/>
                </a:cubicBezTo>
                <a:cubicBezTo>
                  <a:pt x="57" y="15"/>
                  <a:pt x="48" y="18"/>
                  <a:pt x="39" y="24"/>
                </a:cubicBezTo>
                <a:cubicBezTo>
                  <a:pt x="37" y="27"/>
                  <a:pt x="36" y="31"/>
                  <a:pt x="33" y="33"/>
                </a:cubicBezTo>
                <a:cubicBezTo>
                  <a:pt x="31" y="35"/>
                  <a:pt x="26" y="33"/>
                  <a:pt x="24" y="36"/>
                </a:cubicBezTo>
                <a:cubicBezTo>
                  <a:pt x="20" y="41"/>
                  <a:pt x="22" y="49"/>
                  <a:pt x="18" y="54"/>
                </a:cubicBezTo>
                <a:cubicBezTo>
                  <a:pt x="7" y="70"/>
                  <a:pt x="5" y="75"/>
                  <a:pt x="0" y="93"/>
                </a:cubicBezTo>
                <a:cubicBezTo>
                  <a:pt x="3" y="114"/>
                  <a:pt x="3" y="117"/>
                  <a:pt x="3" y="102"/>
                </a:cubicBezTo>
                <a:close/>
              </a:path>
            </a:pathLst>
          </a:custGeom>
          <a:gradFill rotWithShape="1">
            <a:gsLst>
              <a:gs pos="0">
                <a:srgbClr val="000082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5734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>
              <a:solidFill>
                <a:srgbClr val="00FFFF"/>
              </a:solidFill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5416550" y="3454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555875" y="5445125"/>
            <a:ext cx="86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C3a, C5a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8027988" y="4437063"/>
            <a:ext cx="1116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FFFF"/>
                </a:solidFill>
              </a:rPr>
              <a:t>MAC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3203575" y="-26988"/>
            <a:ext cx="1439863" cy="1295401"/>
          </a:xfrm>
          <a:prstGeom prst="flowChartMultidocument">
            <a:avLst/>
          </a:prstGeom>
          <a:solidFill>
            <a:srgbClr val="0000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2916238" y="404813"/>
            <a:ext cx="1439862" cy="1295400"/>
          </a:xfrm>
          <a:prstGeom prst="flowChartMultidocument">
            <a:avLst/>
          </a:prstGeom>
          <a:solidFill>
            <a:srgbClr val="0000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2700338" y="765175"/>
            <a:ext cx="1439862" cy="1295400"/>
          </a:xfrm>
          <a:prstGeom prst="flowChartMultidocument">
            <a:avLst/>
          </a:prstGeom>
          <a:solidFill>
            <a:srgbClr val="0000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976" name="AutoShape 16"/>
          <p:cNvSpPr>
            <a:spLocks noChangeArrowheads="1"/>
          </p:cNvSpPr>
          <p:nvPr/>
        </p:nvSpPr>
        <p:spPr bwMode="auto">
          <a:xfrm>
            <a:off x="2484438" y="1125538"/>
            <a:ext cx="1439862" cy="1295400"/>
          </a:xfrm>
          <a:prstGeom prst="flowChartMultidocument">
            <a:avLst/>
          </a:prstGeom>
          <a:solidFill>
            <a:srgbClr val="0000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71550" y="1484313"/>
            <a:ext cx="2736850" cy="3240087"/>
            <a:chOff x="612" y="935"/>
            <a:chExt cx="1724" cy="2041"/>
          </a:xfrm>
        </p:grpSpPr>
        <p:grpSp>
          <p:nvGrpSpPr>
            <p:cNvPr id="40999" name="Group 18"/>
            <p:cNvGrpSpPr>
              <a:grpSpLocks/>
            </p:cNvGrpSpPr>
            <p:nvPr/>
          </p:nvGrpSpPr>
          <p:grpSpPr bwMode="auto">
            <a:xfrm>
              <a:off x="748" y="935"/>
              <a:ext cx="1588" cy="1814"/>
              <a:chOff x="748" y="935"/>
              <a:chExt cx="1588" cy="1814"/>
            </a:xfrm>
          </p:grpSpPr>
          <p:grpSp>
            <p:nvGrpSpPr>
              <p:cNvPr id="41001" name="Group 19"/>
              <p:cNvGrpSpPr>
                <a:grpSpLocks/>
              </p:cNvGrpSpPr>
              <p:nvPr/>
            </p:nvGrpSpPr>
            <p:grpSpPr bwMode="auto">
              <a:xfrm>
                <a:off x="1111" y="935"/>
                <a:ext cx="1225" cy="1315"/>
                <a:chOff x="1111" y="935"/>
                <a:chExt cx="1225" cy="1315"/>
              </a:xfrm>
            </p:grpSpPr>
            <p:sp>
              <p:nvSpPr>
                <p:cNvPr id="41004" name="AutoShape 20"/>
                <p:cNvSpPr>
                  <a:spLocks noChangeArrowheads="1"/>
                </p:cNvSpPr>
                <p:nvPr/>
              </p:nvSpPr>
              <p:spPr bwMode="auto">
                <a:xfrm>
                  <a:off x="1429" y="935"/>
                  <a:ext cx="907" cy="816"/>
                </a:xfrm>
                <a:prstGeom prst="flowChartMultidocument">
                  <a:avLst/>
                </a:prstGeom>
                <a:solidFill>
                  <a:srgbClr val="0000CC"/>
                </a:solidFill>
                <a:ln w="381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1005" name="AutoShape 21"/>
                <p:cNvSpPr>
                  <a:spLocks noChangeArrowheads="1"/>
                </p:cNvSpPr>
                <p:nvPr/>
              </p:nvSpPr>
              <p:spPr bwMode="auto">
                <a:xfrm>
                  <a:off x="1293" y="1162"/>
                  <a:ext cx="907" cy="816"/>
                </a:xfrm>
                <a:prstGeom prst="flowChartMultidocument">
                  <a:avLst/>
                </a:prstGeom>
                <a:solidFill>
                  <a:srgbClr val="0000CC"/>
                </a:solidFill>
                <a:ln w="381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1006" name="AutoShape 22"/>
                <p:cNvSpPr>
                  <a:spLocks noChangeArrowheads="1"/>
                </p:cNvSpPr>
                <p:nvPr/>
              </p:nvSpPr>
              <p:spPr bwMode="auto">
                <a:xfrm>
                  <a:off x="1111" y="1434"/>
                  <a:ext cx="907" cy="816"/>
                </a:xfrm>
                <a:prstGeom prst="flowChartMultidocument">
                  <a:avLst/>
                </a:prstGeom>
                <a:solidFill>
                  <a:srgbClr val="0000CC"/>
                </a:solidFill>
                <a:ln w="38100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41002" name="AutoShape 23"/>
              <p:cNvSpPr>
                <a:spLocks noChangeArrowheads="1"/>
              </p:cNvSpPr>
              <p:nvPr/>
            </p:nvSpPr>
            <p:spPr bwMode="auto">
              <a:xfrm>
                <a:off x="929" y="1661"/>
                <a:ext cx="907" cy="816"/>
              </a:xfrm>
              <a:prstGeom prst="flowChartMultidocument">
                <a:avLst/>
              </a:prstGeom>
              <a:solidFill>
                <a:srgbClr val="0000CC"/>
              </a:solidFill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003" name="AutoShape 24"/>
              <p:cNvSpPr>
                <a:spLocks noChangeArrowheads="1"/>
              </p:cNvSpPr>
              <p:nvPr/>
            </p:nvSpPr>
            <p:spPr bwMode="auto">
              <a:xfrm>
                <a:off x="748" y="1933"/>
                <a:ext cx="907" cy="816"/>
              </a:xfrm>
              <a:prstGeom prst="flowChartMultidocument">
                <a:avLst/>
              </a:prstGeom>
              <a:solidFill>
                <a:srgbClr val="0000CC"/>
              </a:solidFill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41000" name="AutoShape 25"/>
            <p:cNvSpPr>
              <a:spLocks noChangeArrowheads="1"/>
            </p:cNvSpPr>
            <p:nvPr/>
          </p:nvSpPr>
          <p:spPr bwMode="auto">
            <a:xfrm>
              <a:off x="612" y="2160"/>
              <a:ext cx="907" cy="816"/>
            </a:xfrm>
            <a:prstGeom prst="flowChartMultidocument">
              <a:avLst/>
            </a:prstGeom>
            <a:solidFill>
              <a:srgbClr val="0000CC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0978" name="AutoShape 26"/>
          <p:cNvSpPr>
            <a:spLocks noChangeArrowheads="1"/>
          </p:cNvSpPr>
          <p:nvPr/>
        </p:nvSpPr>
        <p:spPr bwMode="auto">
          <a:xfrm>
            <a:off x="755650" y="3789363"/>
            <a:ext cx="1439863" cy="1295400"/>
          </a:xfrm>
          <a:prstGeom prst="flowChartMultidocument">
            <a:avLst/>
          </a:prstGeom>
          <a:solidFill>
            <a:srgbClr val="0000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979" name="AutoShape 27"/>
          <p:cNvSpPr>
            <a:spLocks noChangeArrowheads="1"/>
          </p:cNvSpPr>
          <p:nvPr/>
        </p:nvSpPr>
        <p:spPr bwMode="auto">
          <a:xfrm>
            <a:off x="539750" y="4148138"/>
            <a:ext cx="1439863" cy="1295400"/>
          </a:xfrm>
          <a:prstGeom prst="flowChartMultidocument">
            <a:avLst/>
          </a:prstGeom>
          <a:solidFill>
            <a:srgbClr val="0000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980" name="AutoShape 28"/>
          <p:cNvSpPr>
            <a:spLocks noChangeArrowheads="1"/>
          </p:cNvSpPr>
          <p:nvPr/>
        </p:nvSpPr>
        <p:spPr bwMode="auto">
          <a:xfrm>
            <a:off x="323850" y="4508500"/>
            <a:ext cx="1439863" cy="1295400"/>
          </a:xfrm>
          <a:prstGeom prst="flowChartMultidocument">
            <a:avLst/>
          </a:prstGeom>
          <a:solidFill>
            <a:srgbClr val="0000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981" name="AutoShape 29"/>
          <p:cNvSpPr>
            <a:spLocks noChangeArrowheads="1"/>
          </p:cNvSpPr>
          <p:nvPr/>
        </p:nvSpPr>
        <p:spPr bwMode="auto">
          <a:xfrm>
            <a:off x="34925" y="4940300"/>
            <a:ext cx="1439863" cy="1295400"/>
          </a:xfrm>
          <a:prstGeom prst="flowChartMultidocument">
            <a:avLst/>
          </a:prstGeom>
          <a:solidFill>
            <a:srgbClr val="0000CC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hu-HU"/>
              <a:t>érfal</a:t>
            </a:r>
          </a:p>
        </p:txBody>
      </p:sp>
      <p:sp>
        <p:nvSpPr>
          <p:cNvPr id="131102" name="Line 30"/>
          <p:cNvSpPr>
            <a:spLocks noChangeShapeType="1"/>
          </p:cNvSpPr>
          <p:nvPr/>
        </p:nvSpPr>
        <p:spPr bwMode="auto">
          <a:xfrm flipV="1">
            <a:off x="3419475" y="1916113"/>
            <a:ext cx="3240088" cy="32416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0983" name="Oval 31" descr="Tömör rombuszos"/>
          <p:cNvSpPr>
            <a:spLocks noChangeArrowheads="1"/>
          </p:cNvSpPr>
          <p:nvPr/>
        </p:nvSpPr>
        <p:spPr bwMode="auto">
          <a:xfrm>
            <a:off x="6804025" y="188913"/>
            <a:ext cx="2159000" cy="1944687"/>
          </a:xfrm>
          <a:prstGeom prst="ellipse">
            <a:avLst/>
          </a:prstGeom>
          <a:pattFill prst="solidDmnd">
            <a:fgClr>
              <a:srgbClr val="FFFF00"/>
            </a:fgClr>
            <a:bgClr>
              <a:srgbClr val="0000CC"/>
            </a:bgClr>
          </a:patt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66"/>
                </a:solidFill>
              </a:rPr>
              <a:t>hízósejt</a:t>
            </a:r>
          </a:p>
        </p:txBody>
      </p:sp>
      <p:sp>
        <p:nvSpPr>
          <p:cNvPr id="40984" name="Text Box 32"/>
          <p:cNvSpPr txBox="1">
            <a:spLocks noChangeArrowheads="1"/>
          </p:cNvSpPr>
          <p:nvPr/>
        </p:nvSpPr>
        <p:spPr bwMode="auto">
          <a:xfrm>
            <a:off x="7092950" y="836613"/>
            <a:ext cx="1439863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000066"/>
                </a:solidFill>
              </a:rPr>
              <a:t>hízósejt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508625" y="692150"/>
            <a:ext cx="1150938" cy="1008063"/>
            <a:chOff x="3470" y="436"/>
            <a:chExt cx="725" cy="635"/>
          </a:xfrm>
        </p:grpSpPr>
        <p:sp>
          <p:nvSpPr>
            <p:cNvPr id="40993" name="AutoShape 34"/>
            <p:cNvSpPr>
              <a:spLocks noChangeArrowheads="1"/>
            </p:cNvSpPr>
            <p:nvPr/>
          </p:nvSpPr>
          <p:spPr bwMode="auto">
            <a:xfrm>
              <a:off x="3470" y="618"/>
              <a:ext cx="136" cy="136"/>
            </a:xfrm>
            <a:prstGeom prst="octagon">
              <a:avLst>
                <a:gd name="adj" fmla="val 29287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0994" name="AutoShape 35"/>
            <p:cNvSpPr>
              <a:spLocks noChangeArrowheads="1"/>
            </p:cNvSpPr>
            <p:nvPr/>
          </p:nvSpPr>
          <p:spPr bwMode="auto">
            <a:xfrm>
              <a:off x="3878" y="436"/>
              <a:ext cx="136" cy="136"/>
            </a:xfrm>
            <a:prstGeom prst="octagon">
              <a:avLst>
                <a:gd name="adj" fmla="val 29287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0995" name="AutoShape 36"/>
            <p:cNvSpPr>
              <a:spLocks noChangeArrowheads="1"/>
            </p:cNvSpPr>
            <p:nvPr/>
          </p:nvSpPr>
          <p:spPr bwMode="auto">
            <a:xfrm>
              <a:off x="3742" y="709"/>
              <a:ext cx="136" cy="136"/>
            </a:xfrm>
            <a:prstGeom prst="octagon">
              <a:avLst>
                <a:gd name="adj" fmla="val 29287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0996" name="AutoShape 37"/>
            <p:cNvSpPr>
              <a:spLocks noChangeArrowheads="1"/>
            </p:cNvSpPr>
            <p:nvPr/>
          </p:nvSpPr>
          <p:spPr bwMode="auto">
            <a:xfrm>
              <a:off x="3878" y="935"/>
              <a:ext cx="136" cy="136"/>
            </a:xfrm>
            <a:prstGeom prst="octagon">
              <a:avLst>
                <a:gd name="adj" fmla="val 29287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0997" name="AutoShape 38"/>
            <p:cNvSpPr>
              <a:spLocks noChangeArrowheads="1"/>
            </p:cNvSpPr>
            <p:nvPr/>
          </p:nvSpPr>
          <p:spPr bwMode="auto">
            <a:xfrm>
              <a:off x="3515" y="890"/>
              <a:ext cx="136" cy="136"/>
            </a:xfrm>
            <a:prstGeom prst="octagon">
              <a:avLst>
                <a:gd name="adj" fmla="val 29287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0998" name="Line 39"/>
            <p:cNvSpPr>
              <a:spLocks noChangeShapeType="1"/>
            </p:cNvSpPr>
            <p:nvPr/>
          </p:nvSpPr>
          <p:spPr bwMode="auto">
            <a:xfrm flipH="1">
              <a:off x="3923" y="754"/>
              <a:ext cx="272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0" y="1125538"/>
            <a:ext cx="5508625" cy="3816350"/>
            <a:chOff x="0" y="709"/>
            <a:chExt cx="3470" cy="2404"/>
          </a:xfrm>
        </p:grpSpPr>
        <p:sp>
          <p:nvSpPr>
            <p:cNvPr id="40990" name="Line 41"/>
            <p:cNvSpPr>
              <a:spLocks noChangeShapeType="1"/>
            </p:cNvSpPr>
            <p:nvPr/>
          </p:nvSpPr>
          <p:spPr bwMode="auto">
            <a:xfrm flipH="1" flipV="1">
              <a:off x="0" y="2523"/>
              <a:ext cx="1837" cy="59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0991" name="Line 42"/>
            <p:cNvSpPr>
              <a:spLocks noChangeShapeType="1"/>
            </p:cNvSpPr>
            <p:nvPr/>
          </p:nvSpPr>
          <p:spPr bwMode="auto">
            <a:xfrm flipH="1">
              <a:off x="0" y="709"/>
              <a:ext cx="3379" cy="498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0992" name="Line 43"/>
            <p:cNvSpPr>
              <a:spLocks noChangeShapeType="1"/>
            </p:cNvSpPr>
            <p:nvPr/>
          </p:nvSpPr>
          <p:spPr bwMode="auto">
            <a:xfrm flipH="1">
              <a:off x="2336" y="981"/>
              <a:ext cx="1134" cy="63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31116" name="AutoShape 44"/>
          <p:cNvSpPr>
            <a:spLocks noChangeArrowheads="1"/>
          </p:cNvSpPr>
          <p:nvPr/>
        </p:nvSpPr>
        <p:spPr bwMode="auto">
          <a:xfrm rot="-8189971">
            <a:off x="6659563" y="1700213"/>
            <a:ext cx="463550" cy="244475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hu-HU" sz="2800">
              <a:solidFill>
                <a:srgbClr val="000000"/>
              </a:solidFill>
            </a:endParaRPr>
          </a:p>
        </p:txBody>
      </p:sp>
      <p:sp>
        <p:nvSpPr>
          <p:cNvPr id="131117" name="AutoShape 45" descr="Abroszmintás"/>
          <p:cNvSpPr>
            <a:spLocks noChangeArrowheads="1"/>
          </p:cNvSpPr>
          <p:nvPr/>
        </p:nvSpPr>
        <p:spPr bwMode="auto">
          <a:xfrm rot="1766246">
            <a:off x="-431800" y="3644900"/>
            <a:ext cx="431800" cy="649288"/>
          </a:xfrm>
          <a:prstGeom prst="moon">
            <a:avLst>
              <a:gd name="adj" fmla="val 50000"/>
            </a:avLst>
          </a:prstGeom>
          <a:pattFill prst="plaid">
            <a:fgClr>
              <a:srgbClr val="FFFF00"/>
            </a:fgClr>
            <a:bgClr>
              <a:srgbClr val="33CC33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1118" name="Oval 46" descr="70%-os"/>
          <p:cNvSpPr>
            <a:spLocks noChangeArrowheads="1"/>
          </p:cNvSpPr>
          <p:nvPr/>
        </p:nvSpPr>
        <p:spPr bwMode="auto">
          <a:xfrm>
            <a:off x="-3313113" y="0"/>
            <a:ext cx="3313113" cy="4537075"/>
          </a:xfrm>
          <a:prstGeom prst="ellipse">
            <a:avLst/>
          </a:prstGeom>
          <a:pattFill prst="pct70">
            <a:fgClr>
              <a:srgbClr val="FFFF00"/>
            </a:fgClr>
            <a:bgClr>
              <a:srgbClr val="0000CC"/>
            </a:bgClr>
          </a:patt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66"/>
                </a:solidFill>
              </a:rPr>
              <a:t>makrofág</a:t>
            </a:r>
          </a:p>
        </p:txBody>
      </p:sp>
      <p:sp>
        <p:nvSpPr>
          <p:cNvPr id="47" name="Dátum helye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721D4C-FB69-4639-ADD7-0A6F1C1508AB}" type="datetime1">
              <a:rPr lang="hu-HU" smtClean="0"/>
              <a:t>16. 09. 27.</a:t>
            </a:fld>
            <a:endParaRPr lang="en-US"/>
          </a:p>
        </p:txBody>
      </p:sp>
      <p:sp>
        <p:nvSpPr>
          <p:cNvPr id="48" name="Dia számának helye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6E2BBD-12A6-43B8-910A-502B8F21009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0.52361 0.015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0" y="8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0.54723 0.01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1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animBg="1"/>
      <p:bldP spid="131102" grpId="0" animBg="1"/>
      <p:bldP spid="131116" grpId="0" animBg="1"/>
      <p:bldP spid="131117" grpId="0" animBg="1"/>
      <p:bldP spid="1311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Oval 2" descr="70%-os"/>
          <p:cNvSpPr>
            <a:spLocks noChangeArrowheads="1"/>
          </p:cNvSpPr>
          <p:nvPr/>
        </p:nvSpPr>
        <p:spPr bwMode="auto">
          <a:xfrm>
            <a:off x="1474788" y="188913"/>
            <a:ext cx="3313112" cy="4537075"/>
          </a:xfrm>
          <a:prstGeom prst="ellipse">
            <a:avLst/>
          </a:prstGeom>
          <a:pattFill prst="pct70">
            <a:fgClr>
              <a:srgbClr val="FFFF00"/>
            </a:fgClr>
            <a:bgClr>
              <a:srgbClr val="0000CC"/>
            </a:bgClr>
          </a:patt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u-HU">
                <a:solidFill>
                  <a:srgbClr val="000066"/>
                </a:solidFill>
              </a:rPr>
              <a:t>makrofág</a:t>
            </a:r>
          </a:p>
        </p:txBody>
      </p:sp>
      <p:sp>
        <p:nvSpPr>
          <p:cNvPr id="41987" name="AutoShape 3"/>
          <p:cNvSpPr>
            <a:spLocks noChangeArrowheads="1"/>
          </p:cNvSpPr>
          <p:nvPr/>
        </p:nvSpPr>
        <p:spPr bwMode="auto">
          <a:xfrm rot="-8582915">
            <a:off x="4641850" y="3935413"/>
            <a:ext cx="414338" cy="696912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hu-HU" sz="2800">
                <a:solidFill>
                  <a:srgbClr val="000000"/>
                </a:solidFill>
              </a:rPr>
              <a:t>C3b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416550" y="3454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41989" name="Oval 5" descr="Nagy konfetti"/>
          <p:cNvSpPr>
            <a:spLocks noChangeArrowheads="1"/>
          </p:cNvSpPr>
          <p:nvPr/>
        </p:nvSpPr>
        <p:spPr bwMode="auto">
          <a:xfrm>
            <a:off x="4859338" y="3716338"/>
            <a:ext cx="3097212" cy="2346325"/>
          </a:xfrm>
          <a:prstGeom prst="ellipse">
            <a:avLst/>
          </a:prstGeom>
          <a:pattFill prst="lgConfetti">
            <a:fgClr>
              <a:srgbClr val="FF0000"/>
            </a:fgClr>
            <a:bgClr>
              <a:srgbClr val="000066"/>
            </a:bgClr>
          </a:patt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990" name="AutoShape 6" descr="Abroszmintás"/>
          <p:cNvSpPr>
            <a:spLocks noChangeArrowheads="1"/>
          </p:cNvSpPr>
          <p:nvPr/>
        </p:nvSpPr>
        <p:spPr bwMode="auto">
          <a:xfrm rot="1766246">
            <a:off x="4356100" y="3789363"/>
            <a:ext cx="431800" cy="649287"/>
          </a:xfrm>
          <a:prstGeom prst="moon">
            <a:avLst>
              <a:gd name="adj" fmla="val 50000"/>
            </a:avLst>
          </a:prstGeom>
          <a:pattFill prst="plaid">
            <a:fgClr>
              <a:srgbClr val="FFFF00"/>
            </a:fgClr>
            <a:bgClr>
              <a:srgbClr val="33CC33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auto">
          <a:xfrm rot="-8189971">
            <a:off x="3203575" y="5416550"/>
            <a:ext cx="463550" cy="244475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hu-HU" sz="2800">
              <a:solidFill>
                <a:srgbClr val="000000"/>
              </a:solidFill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555875" y="5445125"/>
            <a:ext cx="86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C3a, C5a</a:t>
            </a: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419475" y="4797425"/>
            <a:ext cx="0" cy="5032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5651500" y="4941888"/>
            <a:ext cx="136842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FFFF"/>
                </a:solidFill>
              </a:rPr>
              <a:t>Patogén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476500" y="1346200"/>
            <a:ext cx="4775200" cy="4602163"/>
            <a:chOff x="1560" y="848"/>
            <a:chExt cx="3008" cy="2899"/>
          </a:xfrm>
        </p:grpSpPr>
        <p:sp>
          <p:nvSpPr>
            <p:cNvPr id="41996" name="Freeform 12" descr="70%-os"/>
            <p:cNvSpPr>
              <a:spLocks/>
            </p:cNvSpPr>
            <p:nvPr/>
          </p:nvSpPr>
          <p:spPr bwMode="auto">
            <a:xfrm>
              <a:off x="1560" y="848"/>
              <a:ext cx="3008" cy="2899"/>
            </a:xfrm>
            <a:custGeom>
              <a:avLst/>
              <a:gdLst>
                <a:gd name="T0" fmla="*/ 3008 w 3008"/>
                <a:gd name="T1" fmla="*/ 1344 h 2899"/>
                <a:gd name="T2" fmla="*/ 2792 w 3008"/>
                <a:gd name="T3" fmla="*/ 712 h 2899"/>
                <a:gd name="T4" fmla="*/ 2720 w 3008"/>
                <a:gd name="T5" fmla="*/ 560 h 2899"/>
                <a:gd name="T6" fmla="*/ 2464 w 3008"/>
                <a:gd name="T7" fmla="*/ 296 h 2899"/>
                <a:gd name="T8" fmla="*/ 2040 w 3008"/>
                <a:gd name="T9" fmla="*/ 128 h 2899"/>
                <a:gd name="T10" fmla="*/ 1720 w 3008"/>
                <a:gd name="T11" fmla="*/ 40 h 2899"/>
                <a:gd name="T12" fmla="*/ 1048 w 3008"/>
                <a:gd name="T13" fmla="*/ 24 h 2899"/>
                <a:gd name="T14" fmla="*/ 896 w 3008"/>
                <a:gd name="T15" fmla="*/ 104 h 2899"/>
                <a:gd name="T16" fmla="*/ 792 w 3008"/>
                <a:gd name="T17" fmla="*/ 152 h 2899"/>
                <a:gd name="T18" fmla="*/ 616 w 3008"/>
                <a:gd name="T19" fmla="*/ 224 h 2899"/>
                <a:gd name="T20" fmla="*/ 368 w 3008"/>
                <a:gd name="T21" fmla="*/ 464 h 2899"/>
                <a:gd name="T22" fmla="*/ 192 w 3008"/>
                <a:gd name="T23" fmla="*/ 672 h 2899"/>
                <a:gd name="T24" fmla="*/ 80 w 3008"/>
                <a:gd name="T25" fmla="*/ 856 h 2899"/>
                <a:gd name="T26" fmla="*/ 0 w 3008"/>
                <a:gd name="T27" fmla="*/ 1104 h 2899"/>
                <a:gd name="T28" fmla="*/ 72 w 3008"/>
                <a:gd name="T29" fmla="*/ 1720 h 2899"/>
                <a:gd name="T30" fmla="*/ 152 w 3008"/>
                <a:gd name="T31" fmla="*/ 1856 h 2899"/>
                <a:gd name="T32" fmla="*/ 216 w 3008"/>
                <a:gd name="T33" fmla="*/ 1952 h 2899"/>
                <a:gd name="T34" fmla="*/ 344 w 3008"/>
                <a:gd name="T35" fmla="*/ 2040 h 2899"/>
                <a:gd name="T36" fmla="*/ 576 w 3008"/>
                <a:gd name="T37" fmla="*/ 2200 h 2899"/>
                <a:gd name="T38" fmla="*/ 688 w 3008"/>
                <a:gd name="T39" fmla="*/ 2296 h 2899"/>
                <a:gd name="T40" fmla="*/ 840 w 3008"/>
                <a:gd name="T41" fmla="*/ 2408 h 2899"/>
                <a:gd name="T42" fmla="*/ 1200 w 3008"/>
                <a:gd name="T43" fmla="*/ 2760 h 2899"/>
                <a:gd name="T44" fmla="*/ 1464 w 3008"/>
                <a:gd name="T45" fmla="*/ 2896 h 2899"/>
                <a:gd name="T46" fmla="*/ 1592 w 3008"/>
                <a:gd name="T47" fmla="*/ 2824 h 2899"/>
                <a:gd name="T48" fmla="*/ 1560 w 3008"/>
                <a:gd name="T49" fmla="*/ 2528 h 2899"/>
                <a:gd name="T50" fmla="*/ 1488 w 3008"/>
                <a:gd name="T51" fmla="*/ 2384 h 2899"/>
                <a:gd name="T52" fmla="*/ 1400 w 3008"/>
                <a:gd name="T53" fmla="*/ 2232 h 2899"/>
                <a:gd name="T54" fmla="*/ 1304 w 3008"/>
                <a:gd name="T55" fmla="*/ 2048 h 2899"/>
                <a:gd name="T56" fmla="*/ 1240 w 3008"/>
                <a:gd name="T57" fmla="*/ 1920 h 2899"/>
                <a:gd name="T58" fmla="*/ 1208 w 3008"/>
                <a:gd name="T59" fmla="*/ 1872 h 2899"/>
                <a:gd name="T60" fmla="*/ 1208 w 3008"/>
                <a:gd name="T61" fmla="*/ 1576 h 2899"/>
                <a:gd name="T62" fmla="*/ 1416 w 3008"/>
                <a:gd name="T63" fmla="*/ 1568 h 2899"/>
                <a:gd name="T64" fmla="*/ 1512 w 3008"/>
                <a:gd name="T65" fmla="*/ 1600 h 2899"/>
                <a:gd name="T66" fmla="*/ 2024 w 3008"/>
                <a:gd name="T67" fmla="*/ 1520 h 2899"/>
                <a:gd name="T68" fmla="*/ 2472 w 3008"/>
                <a:gd name="T69" fmla="*/ 1432 h 2899"/>
                <a:gd name="T70" fmla="*/ 2848 w 3008"/>
                <a:gd name="T71" fmla="*/ 1504 h 2899"/>
                <a:gd name="T72" fmla="*/ 2952 w 3008"/>
                <a:gd name="T73" fmla="*/ 1464 h 28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08"/>
                <a:gd name="T112" fmla="*/ 0 h 2899"/>
                <a:gd name="T113" fmla="*/ 3008 w 3008"/>
                <a:gd name="T114" fmla="*/ 2899 h 289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08" h="2899">
                  <a:moveTo>
                    <a:pt x="2960" y="1432"/>
                  </a:moveTo>
                  <a:cubicBezTo>
                    <a:pt x="3004" y="1417"/>
                    <a:pt x="2998" y="1383"/>
                    <a:pt x="3008" y="1344"/>
                  </a:cubicBezTo>
                  <a:cubicBezTo>
                    <a:pt x="2994" y="1162"/>
                    <a:pt x="2937" y="1003"/>
                    <a:pt x="2856" y="840"/>
                  </a:cubicBezTo>
                  <a:cubicBezTo>
                    <a:pt x="2835" y="798"/>
                    <a:pt x="2815" y="752"/>
                    <a:pt x="2792" y="712"/>
                  </a:cubicBezTo>
                  <a:cubicBezTo>
                    <a:pt x="2753" y="643"/>
                    <a:pt x="2781" y="716"/>
                    <a:pt x="2752" y="648"/>
                  </a:cubicBezTo>
                  <a:cubicBezTo>
                    <a:pt x="2739" y="618"/>
                    <a:pt x="2738" y="588"/>
                    <a:pt x="2720" y="560"/>
                  </a:cubicBezTo>
                  <a:cubicBezTo>
                    <a:pt x="2678" y="492"/>
                    <a:pt x="2624" y="432"/>
                    <a:pt x="2568" y="376"/>
                  </a:cubicBezTo>
                  <a:cubicBezTo>
                    <a:pt x="2535" y="343"/>
                    <a:pt x="2509" y="311"/>
                    <a:pt x="2464" y="296"/>
                  </a:cubicBezTo>
                  <a:cubicBezTo>
                    <a:pt x="2419" y="260"/>
                    <a:pt x="2371" y="250"/>
                    <a:pt x="2320" y="224"/>
                  </a:cubicBezTo>
                  <a:cubicBezTo>
                    <a:pt x="2231" y="179"/>
                    <a:pt x="2140" y="142"/>
                    <a:pt x="2040" y="128"/>
                  </a:cubicBezTo>
                  <a:cubicBezTo>
                    <a:pt x="1977" y="107"/>
                    <a:pt x="2009" y="115"/>
                    <a:pt x="1944" y="104"/>
                  </a:cubicBezTo>
                  <a:cubicBezTo>
                    <a:pt x="1870" y="74"/>
                    <a:pt x="1798" y="57"/>
                    <a:pt x="1720" y="40"/>
                  </a:cubicBezTo>
                  <a:cubicBezTo>
                    <a:pt x="1657" y="26"/>
                    <a:pt x="1609" y="7"/>
                    <a:pt x="1544" y="0"/>
                  </a:cubicBezTo>
                  <a:cubicBezTo>
                    <a:pt x="1346" y="4"/>
                    <a:pt x="1221" y="2"/>
                    <a:pt x="1048" y="24"/>
                  </a:cubicBezTo>
                  <a:cubicBezTo>
                    <a:pt x="940" y="78"/>
                    <a:pt x="1100" y="1"/>
                    <a:pt x="976" y="48"/>
                  </a:cubicBezTo>
                  <a:cubicBezTo>
                    <a:pt x="945" y="60"/>
                    <a:pt x="923" y="89"/>
                    <a:pt x="896" y="104"/>
                  </a:cubicBezTo>
                  <a:cubicBezTo>
                    <a:pt x="881" y="112"/>
                    <a:pt x="863" y="113"/>
                    <a:pt x="848" y="120"/>
                  </a:cubicBezTo>
                  <a:cubicBezTo>
                    <a:pt x="776" y="152"/>
                    <a:pt x="880" y="120"/>
                    <a:pt x="792" y="152"/>
                  </a:cubicBezTo>
                  <a:cubicBezTo>
                    <a:pt x="774" y="159"/>
                    <a:pt x="754" y="161"/>
                    <a:pt x="736" y="168"/>
                  </a:cubicBezTo>
                  <a:cubicBezTo>
                    <a:pt x="690" y="185"/>
                    <a:pt x="665" y="214"/>
                    <a:pt x="616" y="224"/>
                  </a:cubicBezTo>
                  <a:cubicBezTo>
                    <a:pt x="556" y="269"/>
                    <a:pt x="485" y="323"/>
                    <a:pt x="432" y="376"/>
                  </a:cubicBezTo>
                  <a:cubicBezTo>
                    <a:pt x="385" y="423"/>
                    <a:pt x="467" y="390"/>
                    <a:pt x="368" y="464"/>
                  </a:cubicBezTo>
                  <a:cubicBezTo>
                    <a:pt x="310" y="507"/>
                    <a:pt x="283" y="541"/>
                    <a:pt x="232" y="592"/>
                  </a:cubicBezTo>
                  <a:cubicBezTo>
                    <a:pt x="210" y="614"/>
                    <a:pt x="206" y="646"/>
                    <a:pt x="192" y="672"/>
                  </a:cubicBezTo>
                  <a:cubicBezTo>
                    <a:pt x="177" y="699"/>
                    <a:pt x="160" y="726"/>
                    <a:pt x="144" y="752"/>
                  </a:cubicBezTo>
                  <a:cubicBezTo>
                    <a:pt x="122" y="787"/>
                    <a:pt x="99" y="819"/>
                    <a:pt x="80" y="856"/>
                  </a:cubicBezTo>
                  <a:cubicBezTo>
                    <a:pt x="63" y="940"/>
                    <a:pt x="86" y="851"/>
                    <a:pt x="48" y="936"/>
                  </a:cubicBezTo>
                  <a:cubicBezTo>
                    <a:pt x="25" y="988"/>
                    <a:pt x="14" y="1049"/>
                    <a:pt x="0" y="1104"/>
                  </a:cubicBezTo>
                  <a:cubicBezTo>
                    <a:pt x="10" y="1257"/>
                    <a:pt x="38" y="1407"/>
                    <a:pt x="48" y="1560"/>
                  </a:cubicBezTo>
                  <a:cubicBezTo>
                    <a:pt x="30" y="1613"/>
                    <a:pt x="42" y="1674"/>
                    <a:pt x="72" y="1720"/>
                  </a:cubicBezTo>
                  <a:cubicBezTo>
                    <a:pt x="73" y="1724"/>
                    <a:pt x="83" y="1769"/>
                    <a:pt x="88" y="1776"/>
                  </a:cubicBezTo>
                  <a:cubicBezTo>
                    <a:pt x="107" y="1804"/>
                    <a:pt x="136" y="1825"/>
                    <a:pt x="152" y="1856"/>
                  </a:cubicBezTo>
                  <a:cubicBezTo>
                    <a:pt x="183" y="1917"/>
                    <a:pt x="124" y="1836"/>
                    <a:pt x="192" y="1904"/>
                  </a:cubicBezTo>
                  <a:cubicBezTo>
                    <a:pt x="259" y="1971"/>
                    <a:pt x="164" y="1887"/>
                    <a:pt x="216" y="1952"/>
                  </a:cubicBezTo>
                  <a:cubicBezTo>
                    <a:pt x="222" y="1960"/>
                    <a:pt x="233" y="1962"/>
                    <a:pt x="240" y="1968"/>
                  </a:cubicBezTo>
                  <a:cubicBezTo>
                    <a:pt x="275" y="1997"/>
                    <a:pt x="305" y="2018"/>
                    <a:pt x="344" y="2040"/>
                  </a:cubicBezTo>
                  <a:cubicBezTo>
                    <a:pt x="395" y="2069"/>
                    <a:pt x="440" y="2109"/>
                    <a:pt x="496" y="2128"/>
                  </a:cubicBezTo>
                  <a:cubicBezTo>
                    <a:pt x="531" y="2163"/>
                    <a:pt x="540" y="2180"/>
                    <a:pt x="576" y="2200"/>
                  </a:cubicBezTo>
                  <a:cubicBezTo>
                    <a:pt x="586" y="2206"/>
                    <a:pt x="599" y="2209"/>
                    <a:pt x="608" y="2216"/>
                  </a:cubicBezTo>
                  <a:cubicBezTo>
                    <a:pt x="608" y="2216"/>
                    <a:pt x="679" y="2287"/>
                    <a:pt x="688" y="2296"/>
                  </a:cubicBezTo>
                  <a:cubicBezTo>
                    <a:pt x="703" y="2311"/>
                    <a:pt x="728" y="2314"/>
                    <a:pt x="744" y="2328"/>
                  </a:cubicBezTo>
                  <a:cubicBezTo>
                    <a:pt x="833" y="2408"/>
                    <a:pt x="764" y="2363"/>
                    <a:pt x="840" y="2408"/>
                  </a:cubicBezTo>
                  <a:cubicBezTo>
                    <a:pt x="875" y="2460"/>
                    <a:pt x="938" y="2506"/>
                    <a:pt x="984" y="2552"/>
                  </a:cubicBezTo>
                  <a:cubicBezTo>
                    <a:pt x="1052" y="2620"/>
                    <a:pt x="1119" y="2706"/>
                    <a:pt x="1200" y="2760"/>
                  </a:cubicBezTo>
                  <a:cubicBezTo>
                    <a:pt x="1207" y="2765"/>
                    <a:pt x="1217" y="2764"/>
                    <a:pt x="1224" y="2768"/>
                  </a:cubicBezTo>
                  <a:cubicBezTo>
                    <a:pt x="1303" y="2812"/>
                    <a:pt x="1378" y="2867"/>
                    <a:pt x="1464" y="2896"/>
                  </a:cubicBezTo>
                  <a:cubicBezTo>
                    <a:pt x="1494" y="2893"/>
                    <a:pt x="1536" y="2899"/>
                    <a:pt x="1560" y="2872"/>
                  </a:cubicBezTo>
                  <a:cubicBezTo>
                    <a:pt x="1573" y="2858"/>
                    <a:pt x="1581" y="2840"/>
                    <a:pt x="1592" y="2824"/>
                  </a:cubicBezTo>
                  <a:cubicBezTo>
                    <a:pt x="1601" y="2810"/>
                    <a:pt x="1608" y="2776"/>
                    <a:pt x="1608" y="2776"/>
                  </a:cubicBezTo>
                  <a:cubicBezTo>
                    <a:pt x="1604" y="2712"/>
                    <a:pt x="1601" y="2590"/>
                    <a:pt x="1560" y="2528"/>
                  </a:cubicBezTo>
                  <a:cubicBezTo>
                    <a:pt x="1540" y="2498"/>
                    <a:pt x="1531" y="2466"/>
                    <a:pt x="1520" y="2432"/>
                  </a:cubicBezTo>
                  <a:cubicBezTo>
                    <a:pt x="1514" y="2414"/>
                    <a:pt x="1494" y="2402"/>
                    <a:pt x="1488" y="2384"/>
                  </a:cubicBezTo>
                  <a:cubicBezTo>
                    <a:pt x="1476" y="2348"/>
                    <a:pt x="1458" y="2314"/>
                    <a:pt x="1432" y="2288"/>
                  </a:cubicBezTo>
                  <a:cubicBezTo>
                    <a:pt x="1416" y="2241"/>
                    <a:pt x="1435" y="2287"/>
                    <a:pt x="1400" y="2232"/>
                  </a:cubicBezTo>
                  <a:cubicBezTo>
                    <a:pt x="1380" y="2200"/>
                    <a:pt x="1369" y="2162"/>
                    <a:pt x="1352" y="2128"/>
                  </a:cubicBezTo>
                  <a:cubicBezTo>
                    <a:pt x="1338" y="2101"/>
                    <a:pt x="1318" y="2075"/>
                    <a:pt x="1304" y="2048"/>
                  </a:cubicBezTo>
                  <a:cubicBezTo>
                    <a:pt x="1291" y="2023"/>
                    <a:pt x="1286" y="1992"/>
                    <a:pt x="1272" y="1968"/>
                  </a:cubicBezTo>
                  <a:cubicBezTo>
                    <a:pt x="1263" y="1951"/>
                    <a:pt x="1246" y="1938"/>
                    <a:pt x="1240" y="1920"/>
                  </a:cubicBezTo>
                  <a:cubicBezTo>
                    <a:pt x="1237" y="1912"/>
                    <a:pt x="1237" y="1903"/>
                    <a:pt x="1232" y="1896"/>
                  </a:cubicBezTo>
                  <a:cubicBezTo>
                    <a:pt x="1226" y="1887"/>
                    <a:pt x="1215" y="1881"/>
                    <a:pt x="1208" y="1872"/>
                  </a:cubicBezTo>
                  <a:cubicBezTo>
                    <a:pt x="1175" y="1829"/>
                    <a:pt x="1137" y="1771"/>
                    <a:pt x="1120" y="1720"/>
                  </a:cubicBezTo>
                  <a:cubicBezTo>
                    <a:pt x="1131" y="1625"/>
                    <a:pt x="1116" y="1599"/>
                    <a:pt x="1208" y="1576"/>
                  </a:cubicBezTo>
                  <a:cubicBezTo>
                    <a:pt x="1226" y="1571"/>
                    <a:pt x="1245" y="1571"/>
                    <a:pt x="1264" y="1568"/>
                  </a:cubicBezTo>
                  <a:cubicBezTo>
                    <a:pt x="1324" y="1548"/>
                    <a:pt x="1301" y="1552"/>
                    <a:pt x="1416" y="1568"/>
                  </a:cubicBezTo>
                  <a:cubicBezTo>
                    <a:pt x="1441" y="1571"/>
                    <a:pt x="1464" y="1584"/>
                    <a:pt x="1488" y="1592"/>
                  </a:cubicBezTo>
                  <a:cubicBezTo>
                    <a:pt x="1496" y="1595"/>
                    <a:pt x="1512" y="1600"/>
                    <a:pt x="1512" y="1600"/>
                  </a:cubicBezTo>
                  <a:cubicBezTo>
                    <a:pt x="1616" y="1597"/>
                    <a:pt x="1720" y="1599"/>
                    <a:pt x="1824" y="1592"/>
                  </a:cubicBezTo>
                  <a:cubicBezTo>
                    <a:pt x="1890" y="1588"/>
                    <a:pt x="1949" y="1531"/>
                    <a:pt x="2024" y="1520"/>
                  </a:cubicBezTo>
                  <a:cubicBezTo>
                    <a:pt x="2114" y="1490"/>
                    <a:pt x="2211" y="1470"/>
                    <a:pt x="2304" y="1456"/>
                  </a:cubicBezTo>
                  <a:cubicBezTo>
                    <a:pt x="2360" y="1447"/>
                    <a:pt x="2472" y="1432"/>
                    <a:pt x="2472" y="1432"/>
                  </a:cubicBezTo>
                  <a:cubicBezTo>
                    <a:pt x="2523" y="1435"/>
                    <a:pt x="2613" y="1437"/>
                    <a:pt x="2672" y="1448"/>
                  </a:cubicBezTo>
                  <a:cubicBezTo>
                    <a:pt x="2731" y="1459"/>
                    <a:pt x="2791" y="1485"/>
                    <a:pt x="2848" y="1504"/>
                  </a:cubicBezTo>
                  <a:cubicBezTo>
                    <a:pt x="2867" y="1501"/>
                    <a:pt x="2886" y="1503"/>
                    <a:pt x="2904" y="1496"/>
                  </a:cubicBezTo>
                  <a:cubicBezTo>
                    <a:pt x="2922" y="1489"/>
                    <a:pt x="2952" y="1464"/>
                    <a:pt x="2952" y="1464"/>
                  </a:cubicBezTo>
                  <a:cubicBezTo>
                    <a:pt x="2958" y="1446"/>
                    <a:pt x="2999" y="1393"/>
                    <a:pt x="2960" y="1432"/>
                  </a:cubicBezTo>
                  <a:close/>
                </a:path>
              </a:pathLst>
            </a:custGeom>
            <a:pattFill prst="pct70">
              <a:fgClr>
                <a:srgbClr val="FFFF00"/>
              </a:fgClr>
              <a:bgClr>
                <a:srgbClr val="0000CC"/>
              </a:bgClr>
            </a:pattFill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997" name="Rectangle 13"/>
            <p:cNvSpPr>
              <a:spLocks noChangeArrowheads="1"/>
            </p:cNvSpPr>
            <p:nvPr/>
          </p:nvSpPr>
          <p:spPr bwMode="auto">
            <a:xfrm>
              <a:off x="2472" y="1616"/>
              <a:ext cx="9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rgbClr val="000066"/>
                  </a:solidFill>
                </a:rPr>
                <a:t>makrofág</a:t>
              </a:r>
            </a:p>
          </p:txBody>
        </p:sp>
      </p:grpSp>
      <p:sp>
        <p:nvSpPr>
          <p:cNvPr id="14" name="Dátum helye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2C5F9-095D-4CEC-BEB8-5CE38DCCEE3D}" type="datetime1">
              <a:rPr lang="hu-HU" smtClean="0"/>
              <a:t>16. 09. 27.</a:t>
            </a:fld>
            <a:endParaRPr lang="en-US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6E2BBD-12A6-43B8-910A-502B8F21009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26"/>
          <p:cNvSpPr txBox="1">
            <a:spLocks noChangeArrowheads="1"/>
          </p:cNvSpPr>
          <p:nvPr/>
        </p:nvSpPr>
        <p:spPr bwMode="auto">
          <a:xfrm>
            <a:off x="899592" y="332656"/>
            <a:ext cx="6705600" cy="56938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FFFF"/>
                </a:solidFill>
              </a:rPr>
              <a:t>A </a:t>
            </a:r>
            <a:r>
              <a:rPr lang="en-US" sz="3200" b="1" dirty="0" err="1">
                <a:solidFill>
                  <a:srgbClr val="FFFFFF"/>
                </a:solidFill>
              </a:rPr>
              <a:t>komplement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rendszer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hu-HU" sz="3200" b="1" dirty="0">
                <a:solidFill>
                  <a:srgbClr val="FFFFFF"/>
                </a:solidFill>
              </a:rPr>
              <a:t>élettani </a:t>
            </a:r>
            <a:r>
              <a:rPr lang="en-US" sz="3200" b="1" dirty="0" err="1">
                <a:solidFill>
                  <a:srgbClr val="FFFFFF"/>
                </a:solidFill>
              </a:rPr>
              <a:t>funkció</a:t>
            </a:r>
            <a:r>
              <a:rPr lang="hu-HU" sz="3200" b="1" dirty="0">
                <a:solidFill>
                  <a:srgbClr val="FFFFFF"/>
                </a:solidFill>
              </a:rPr>
              <a:t>ja</a:t>
            </a:r>
            <a:endParaRPr lang="en-US" sz="3200" b="1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606060"/>
                </a:solidFill>
              </a:rPr>
              <a:t>1. </a:t>
            </a:r>
            <a:r>
              <a:rPr lang="en-US" b="1" dirty="0" err="1">
                <a:solidFill>
                  <a:srgbClr val="606060"/>
                </a:solidFill>
              </a:rPr>
              <a:t>Pathogének</a:t>
            </a:r>
            <a:r>
              <a:rPr lang="en-US" b="1" dirty="0">
                <a:solidFill>
                  <a:srgbClr val="606060"/>
                </a:solidFill>
              </a:rPr>
              <a:t> </a:t>
            </a:r>
            <a:r>
              <a:rPr lang="en-US" b="1" dirty="0" err="1">
                <a:solidFill>
                  <a:srgbClr val="606060"/>
                </a:solidFill>
              </a:rPr>
              <a:t>lízise</a:t>
            </a:r>
            <a:endParaRPr lang="en-US" b="1" dirty="0">
              <a:solidFill>
                <a:srgbClr val="606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606060"/>
                </a:solidFill>
              </a:rPr>
              <a:t>2. </a:t>
            </a:r>
            <a:r>
              <a:rPr lang="en-US" b="1" dirty="0" err="1">
                <a:solidFill>
                  <a:srgbClr val="606060"/>
                </a:solidFill>
              </a:rPr>
              <a:t>Opszonizáció</a:t>
            </a:r>
            <a:endParaRPr lang="hu-HU" b="1" dirty="0">
              <a:solidFill>
                <a:srgbClr val="606060"/>
              </a:solidFill>
            </a:endParaRPr>
          </a:p>
          <a:p>
            <a:pPr>
              <a:spcBef>
                <a:spcPct val="50000"/>
              </a:spcBef>
            </a:pPr>
            <a:r>
              <a:rPr lang="hu-HU" b="1" dirty="0">
                <a:solidFill>
                  <a:srgbClr val="606060"/>
                </a:solidFill>
              </a:rPr>
              <a:t>3</a:t>
            </a:r>
            <a:r>
              <a:rPr lang="en-US" b="1" dirty="0">
                <a:solidFill>
                  <a:srgbClr val="606060"/>
                </a:solidFill>
              </a:rPr>
              <a:t>. </a:t>
            </a:r>
            <a:r>
              <a:rPr lang="en-US" b="1" dirty="0" err="1">
                <a:solidFill>
                  <a:srgbClr val="606060"/>
                </a:solidFill>
              </a:rPr>
              <a:t>Fehérvérsejtek</a:t>
            </a:r>
            <a:r>
              <a:rPr lang="en-US" b="1" dirty="0">
                <a:solidFill>
                  <a:srgbClr val="606060"/>
                </a:solidFill>
              </a:rPr>
              <a:t> </a:t>
            </a:r>
            <a:r>
              <a:rPr lang="hu-HU" b="1" dirty="0">
                <a:solidFill>
                  <a:srgbClr val="606060"/>
                </a:solidFill>
              </a:rPr>
              <a:t>toborzása</a:t>
            </a:r>
            <a:r>
              <a:rPr lang="en-US" b="1" dirty="0">
                <a:solidFill>
                  <a:srgbClr val="606060"/>
                </a:solidFill>
              </a:rPr>
              <a:t> </a:t>
            </a:r>
            <a:r>
              <a:rPr lang="en-US" b="1" dirty="0" err="1">
                <a:solidFill>
                  <a:srgbClr val="606060"/>
                </a:solidFill>
              </a:rPr>
              <a:t>és</a:t>
            </a:r>
            <a:r>
              <a:rPr lang="en-US" b="1" dirty="0">
                <a:solidFill>
                  <a:srgbClr val="606060"/>
                </a:solidFill>
              </a:rPr>
              <a:t> </a:t>
            </a:r>
            <a:r>
              <a:rPr lang="en-US" b="1" dirty="0" err="1">
                <a:solidFill>
                  <a:srgbClr val="606060"/>
                </a:solidFill>
              </a:rPr>
              <a:t>mozgásuk</a:t>
            </a:r>
            <a:r>
              <a:rPr lang="en-US" b="1" dirty="0">
                <a:solidFill>
                  <a:srgbClr val="606060"/>
                </a:solidFill>
              </a:rPr>
              <a:t> </a:t>
            </a:r>
            <a:r>
              <a:rPr lang="en-US" b="1" dirty="0" err="1">
                <a:solidFill>
                  <a:srgbClr val="606060"/>
                </a:solidFill>
              </a:rPr>
              <a:t>irányítása</a:t>
            </a:r>
            <a:endParaRPr lang="en-US" dirty="0">
              <a:solidFill>
                <a:srgbClr val="606060"/>
              </a:solidFill>
            </a:endParaRPr>
          </a:p>
          <a:p>
            <a:pPr marL="457200" indent="-457200">
              <a:spcBef>
                <a:spcPct val="50000"/>
              </a:spcBef>
              <a:buAutoNum type="arabicPeriod" startAt="4"/>
            </a:pPr>
            <a:r>
              <a:rPr lang="en-US" dirty="0" err="1" smtClean="0"/>
              <a:t>Immunkomplexek</a:t>
            </a:r>
            <a:r>
              <a:rPr lang="en-US" dirty="0" smtClean="0"/>
              <a:t> </a:t>
            </a:r>
            <a:r>
              <a:rPr lang="en-US" dirty="0" err="1"/>
              <a:t>oldása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 smtClean="0"/>
              <a:t>eliminációja</a:t>
            </a:r>
            <a:endParaRPr lang="en-US" dirty="0" smtClean="0"/>
          </a:p>
          <a:p>
            <a:pPr>
              <a:spcBef>
                <a:spcPct val="50000"/>
              </a:spcBef>
            </a:pPr>
            <a:r>
              <a:rPr lang="is-IS" dirty="0" smtClean="0"/>
              <a:t>…..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 smtClean="0"/>
              <a:t>5. CR2 </a:t>
            </a:r>
            <a:r>
              <a:rPr lang="en-US" dirty="0" err="1"/>
              <a:t>receptoron</a:t>
            </a:r>
            <a:r>
              <a:rPr lang="en-US" dirty="0"/>
              <a:t> </a:t>
            </a:r>
            <a:r>
              <a:rPr lang="en-US" dirty="0" err="1"/>
              <a:t>keresztüli</a:t>
            </a:r>
            <a:r>
              <a:rPr lang="en-US" dirty="0"/>
              <a:t> B </a:t>
            </a:r>
            <a:r>
              <a:rPr lang="en-US" dirty="0" err="1"/>
              <a:t>sejt</a:t>
            </a:r>
            <a:r>
              <a:rPr lang="en-US" dirty="0"/>
              <a:t> </a:t>
            </a:r>
            <a:r>
              <a:rPr lang="en-US" dirty="0" err="1"/>
              <a:t>kostimuláció</a:t>
            </a:r>
            <a:endParaRPr lang="en-US" dirty="0"/>
          </a:p>
          <a:p>
            <a:pPr marL="457200" indent="-457200">
              <a:spcBef>
                <a:spcPct val="50000"/>
              </a:spcBef>
              <a:buAutoNum type="arabicPeriod" startAt="4"/>
            </a:pPr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664E07-1D20-4C9E-86B6-81067F0F62C8}" type="datetime1">
              <a:rPr lang="hu-HU" smtClean="0"/>
              <a:t>16. 09. 27.</a:t>
            </a:fld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FA8BD-6BC3-4524-9693-09BAC6FB6CB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Immunkomplexek feloldása és eliminációja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0176B5-9B8B-4C5C-B23F-90FB8DF4794F}" type="datetime1">
              <a:rPr lang="hu-HU" smtClean="0"/>
              <a:t>16. 09. 27.</a:t>
            </a:fld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DFA8BD-6BC3-4524-9693-09BAC6FB6CB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1981200" y="1143000"/>
            <a:ext cx="5715000" cy="4572000"/>
            <a:chOff x="1968" y="48"/>
            <a:chExt cx="3600" cy="2880"/>
          </a:xfrm>
        </p:grpSpPr>
        <p:grpSp>
          <p:nvGrpSpPr>
            <p:cNvPr id="44036" name="Group 3"/>
            <p:cNvGrpSpPr>
              <a:grpSpLocks/>
            </p:cNvGrpSpPr>
            <p:nvPr/>
          </p:nvGrpSpPr>
          <p:grpSpPr bwMode="auto">
            <a:xfrm>
              <a:off x="1968" y="624"/>
              <a:ext cx="2400" cy="2304"/>
              <a:chOff x="1968" y="624"/>
              <a:chExt cx="2400" cy="2304"/>
            </a:xfrm>
          </p:grpSpPr>
          <p:grpSp>
            <p:nvGrpSpPr>
              <p:cNvPr id="44052" name="Group 4"/>
              <p:cNvGrpSpPr>
                <a:grpSpLocks/>
              </p:cNvGrpSpPr>
              <p:nvPr/>
            </p:nvGrpSpPr>
            <p:grpSpPr bwMode="auto">
              <a:xfrm>
                <a:off x="1968" y="1008"/>
                <a:ext cx="1968" cy="1920"/>
                <a:chOff x="1968" y="1008"/>
                <a:chExt cx="1968" cy="1920"/>
              </a:xfrm>
            </p:grpSpPr>
            <p:sp>
              <p:nvSpPr>
                <p:cNvPr id="44074" name="Oval 5"/>
                <p:cNvSpPr>
                  <a:spLocks noChangeArrowheads="1"/>
                </p:cNvSpPr>
                <p:nvPr/>
              </p:nvSpPr>
              <p:spPr bwMode="auto">
                <a:xfrm>
                  <a:off x="1968" y="1008"/>
                  <a:ext cx="1968" cy="1920"/>
                </a:xfrm>
                <a:prstGeom prst="ellipse">
                  <a:avLst/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7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064" y="1488"/>
                  <a:ext cx="120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>
                      <a:solidFill>
                        <a:srgbClr val="000000"/>
                      </a:solidFill>
                    </a:rPr>
                    <a:t>B-sejt</a:t>
                  </a:r>
                </a:p>
              </p:txBody>
            </p:sp>
          </p:grpSp>
          <p:grpSp>
            <p:nvGrpSpPr>
              <p:cNvPr id="44053" name="Group 7"/>
              <p:cNvGrpSpPr>
                <a:grpSpLocks/>
              </p:cNvGrpSpPr>
              <p:nvPr/>
            </p:nvGrpSpPr>
            <p:grpSpPr bwMode="auto">
              <a:xfrm>
                <a:off x="2592" y="624"/>
                <a:ext cx="288" cy="480"/>
                <a:chOff x="2496" y="336"/>
                <a:chExt cx="288" cy="480"/>
              </a:xfrm>
            </p:grpSpPr>
            <p:sp>
              <p:nvSpPr>
                <p:cNvPr id="44068" name="AutoShape 8"/>
                <p:cNvSpPr>
                  <a:spLocks noChangeArrowheads="1"/>
                </p:cNvSpPr>
                <p:nvPr/>
              </p:nvSpPr>
              <p:spPr bwMode="auto">
                <a:xfrm rot="-1404882">
                  <a:off x="2544" y="33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69" name="AutoShape 9"/>
                <p:cNvSpPr>
                  <a:spLocks noChangeArrowheads="1"/>
                </p:cNvSpPr>
                <p:nvPr/>
              </p:nvSpPr>
              <p:spPr bwMode="auto">
                <a:xfrm rot="990850">
                  <a:off x="2688" y="33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70" name="AutoShape 10"/>
                <p:cNvSpPr>
                  <a:spLocks noChangeArrowheads="1"/>
                </p:cNvSpPr>
                <p:nvPr/>
              </p:nvSpPr>
              <p:spPr bwMode="auto">
                <a:xfrm rot="-1404882">
                  <a:off x="2496" y="384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71" name="AutoShape 11"/>
                <p:cNvSpPr>
                  <a:spLocks noChangeArrowheads="1"/>
                </p:cNvSpPr>
                <p:nvPr/>
              </p:nvSpPr>
              <p:spPr bwMode="auto">
                <a:xfrm rot="990850">
                  <a:off x="2736" y="384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72" name="AutoShape 12"/>
                <p:cNvSpPr>
                  <a:spLocks noChangeArrowheads="1"/>
                </p:cNvSpPr>
                <p:nvPr/>
              </p:nvSpPr>
              <p:spPr bwMode="auto">
                <a:xfrm rot="33392">
                  <a:off x="2640" y="57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73" name="AutoShape 13"/>
                <p:cNvSpPr>
                  <a:spLocks noChangeArrowheads="1"/>
                </p:cNvSpPr>
                <p:nvPr/>
              </p:nvSpPr>
              <p:spPr bwMode="auto">
                <a:xfrm rot="33392">
                  <a:off x="2592" y="57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44054" name="Group 14"/>
              <p:cNvGrpSpPr>
                <a:grpSpLocks/>
              </p:cNvGrpSpPr>
              <p:nvPr/>
            </p:nvGrpSpPr>
            <p:grpSpPr bwMode="auto">
              <a:xfrm>
                <a:off x="2976" y="624"/>
                <a:ext cx="288" cy="480"/>
                <a:chOff x="2496" y="336"/>
                <a:chExt cx="288" cy="480"/>
              </a:xfrm>
            </p:grpSpPr>
            <p:sp>
              <p:nvSpPr>
                <p:cNvPr id="44062" name="AutoShape 15"/>
                <p:cNvSpPr>
                  <a:spLocks noChangeArrowheads="1"/>
                </p:cNvSpPr>
                <p:nvPr/>
              </p:nvSpPr>
              <p:spPr bwMode="auto">
                <a:xfrm rot="-1404882">
                  <a:off x="2544" y="33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63" name="AutoShape 16"/>
                <p:cNvSpPr>
                  <a:spLocks noChangeArrowheads="1"/>
                </p:cNvSpPr>
                <p:nvPr/>
              </p:nvSpPr>
              <p:spPr bwMode="auto">
                <a:xfrm rot="990850">
                  <a:off x="2688" y="33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64" name="AutoShape 17"/>
                <p:cNvSpPr>
                  <a:spLocks noChangeArrowheads="1"/>
                </p:cNvSpPr>
                <p:nvPr/>
              </p:nvSpPr>
              <p:spPr bwMode="auto">
                <a:xfrm rot="-1404882">
                  <a:off x="2496" y="384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65" name="AutoShape 18"/>
                <p:cNvSpPr>
                  <a:spLocks noChangeArrowheads="1"/>
                </p:cNvSpPr>
                <p:nvPr/>
              </p:nvSpPr>
              <p:spPr bwMode="auto">
                <a:xfrm rot="990850">
                  <a:off x="2736" y="384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66" name="AutoShape 19"/>
                <p:cNvSpPr>
                  <a:spLocks noChangeArrowheads="1"/>
                </p:cNvSpPr>
                <p:nvPr/>
              </p:nvSpPr>
              <p:spPr bwMode="auto">
                <a:xfrm rot="33392">
                  <a:off x="2640" y="57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67" name="AutoShape 20"/>
                <p:cNvSpPr>
                  <a:spLocks noChangeArrowheads="1"/>
                </p:cNvSpPr>
                <p:nvPr/>
              </p:nvSpPr>
              <p:spPr bwMode="auto">
                <a:xfrm rot="33392">
                  <a:off x="2592" y="57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44055" name="Group 21"/>
              <p:cNvGrpSpPr>
                <a:grpSpLocks/>
              </p:cNvGrpSpPr>
              <p:nvPr/>
            </p:nvGrpSpPr>
            <p:grpSpPr bwMode="auto">
              <a:xfrm rot="4345724">
                <a:off x="3984" y="1488"/>
                <a:ext cx="288" cy="480"/>
                <a:chOff x="2496" y="336"/>
                <a:chExt cx="288" cy="480"/>
              </a:xfrm>
            </p:grpSpPr>
            <p:sp>
              <p:nvSpPr>
                <p:cNvPr id="44056" name="AutoShape 22"/>
                <p:cNvSpPr>
                  <a:spLocks noChangeArrowheads="1"/>
                </p:cNvSpPr>
                <p:nvPr/>
              </p:nvSpPr>
              <p:spPr bwMode="auto">
                <a:xfrm rot="-1404882">
                  <a:off x="2544" y="33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57" name="AutoShape 23"/>
                <p:cNvSpPr>
                  <a:spLocks noChangeArrowheads="1"/>
                </p:cNvSpPr>
                <p:nvPr/>
              </p:nvSpPr>
              <p:spPr bwMode="auto">
                <a:xfrm rot="990850">
                  <a:off x="2688" y="33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58" name="AutoShape 24"/>
                <p:cNvSpPr>
                  <a:spLocks noChangeArrowheads="1"/>
                </p:cNvSpPr>
                <p:nvPr/>
              </p:nvSpPr>
              <p:spPr bwMode="auto">
                <a:xfrm rot="-1404882">
                  <a:off x="2496" y="384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59" name="AutoShape 25"/>
                <p:cNvSpPr>
                  <a:spLocks noChangeArrowheads="1"/>
                </p:cNvSpPr>
                <p:nvPr/>
              </p:nvSpPr>
              <p:spPr bwMode="auto">
                <a:xfrm rot="990850">
                  <a:off x="2736" y="384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60" name="AutoShape 26"/>
                <p:cNvSpPr>
                  <a:spLocks noChangeArrowheads="1"/>
                </p:cNvSpPr>
                <p:nvPr/>
              </p:nvSpPr>
              <p:spPr bwMode="auto">
                <a:xfrm rot="33392">
                  <a:off x="2640" y="57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61" name="AutoShape 27"/>
                <p:cNvSpPr>
                  <a:spLocks noChangeArrowheads="1"/>
                </p:cNvSpPr>
                <p:nvPr/>
              </p:nvSpPr>
              <p:spPr bwMode="auto">
                <a:xfrm rot="33392">
                  <a:off x="2592" y="576"/>
                  <a:ext cx="48" cy="24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44037" name="Group 28"/>
            <p:cNvGrpSpPr>
              <a:grpSpLocks/>
            </p:cNvGrpSpPr>
            <p:nvPr/>
          </p:nvGrpSpPr>
          <p:grpSpPr bwMode="auto">
            <a:xfrm>
              <a:off x="2160" y="48"/>
              <a:ext cx="2928" cy="768"/>
              <a:chOff x="1344" y="48"/>
              <a:chExt cx="2928" cy="768"/>
            </a:xfrm>
          </p:grpSpPr>
          <p:sp>
            <p:nvSpPr>
              <p:cNvPr id="44049" name="Oval 29"/>
              <p:cNvSpPr>
                <a:spLocks noChangeArrowheads="1"/>
              </p:cNvSpPr>
              <p:nvPr/>
            </p:nvSpPr>
            <p:spPr bwMode="auto">
              <a:xfrm>
                <a:off x="1344" y="48"/>
                <a:ext cx="2928" cy="57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4050" name="AutoShape 30"/>
              <p:cNvSpPr>
                <a:spLocks noChangeArrowheads="1"/>
              </p:cNvSpPr>
              <p:nvPr/>
            </p:nvSpPr>
            <p:spPr bwMode="auto">
              <a:xfrm flipH="1" flipV="1">
                <a:off x="1824" y="480"/>
                <a:ext cx="192" cy="288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4051" name="AutoShape 31"/>
              <p:cNvSpPr>
                <a:spLocks noChangeArrowheads="1"/>
              </p:cNvSpPr>
              <p:nvPr/>
            </p:nvSpPr>
            <p:spPr bwMode="auto">
              <a:xfrm flipH="1" flipV="1">
                <a:off x="2208" y="528"/>
                <a:ext cx="192" cy="288"/>
              </a:xfrm>
              <a:prstGeom prst="triangle">
                <a:avLst>
                  <a:gd name="adj" fmla="val 50000"/>
                </a:avLst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44038" name="Text Box 32"/>
            <p:cNvSpPr txBox="1">
              <a:spLocks noChangeArrowheads="1"/>
            </p:cNvSpPr>
            <p:nvPr/>
          </p:nvSpPr>
          <p:spPr bwMode="auto">
            <a:xfrm>
              <a:off x="3216" y="144"/>
              <a:ext cx="12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>
                  <a:solidFill>
                    <a:srgbClr val="000000"/>
                  </a:solidFill>
                </a:rPr>
                <a:t>antigén</a:t>
              </a:r>
            </a:p>
          </p:txBody>
        </p:sp>
        <p:grpSp>
          <p:nvGrpSpPr>
            <p:cNvPr id="44039" name="Group 33"/>
            <p:cNvGrpSpPr>
              <a:grpSpLocks/>
            </p:cNvGrpSpPr>
            <p:nvPr/>
          </p:nvGrpSpPr>
          <p:grpSpPr bwMode="auto">
            <a:xfrm>
              <a:off x="3552" y="528"/>
              <a:ext cx="1776" cy="912"/>
              <a:chOff x="3552" y="528"/>
              <a:chExt cx="1776" cy="912"/>
            </a:xfrm>
          </p:grpSpPr>
          <p:grpSp>
            <p:nvGrpSpPr>
              <p:cNvPr id="44043" name="Group 34"/>
              <p:cNvGrpSpPr>
                <a:grpSpLocks/>
              </p:cNvGrpSpPr>
              <p:nvPr/>
            </p:nvGrpSpPr>
            <p:grpSpPr bwMode="auto">
              <a:xfrm>
                <a:off x="3724" y="528"/>
                <a:ext cx="1604" cy="566"/>
                <a:chOff x="3724" y="528"/>
                <a:chExt cx="1604" cy="566"/>
              </a:xfrm>
            </p:grpSpPr>
            <p:sp>
              <p:nvSpPr>
                <p:cNvPr id="44047" name="AutoShape 35"/>
                <p:cNvSpPr>
                  <a:spLocks noChangeArrowheads="1"/>
                </p:cNvSpPr>
                <p:nvPr/>
              </p:nvSpPr>
              <p:spPr bwMode="auto">
                <a:xfrm rot="-4061528">
                  <a:off x="3712" y="540"/>
                  <a:ext cx="332" cy="308"/>
                </a:xfrm>
                <a:prstGeom prst="moon">
                  <a:avLst>
                    <a:gd name="adj" fmla="val 71931"/>
                  </a:avLst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4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080" y="576"/>
                  <a:ext cx="1248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/>
                    <a:t>Komplement fragmens</a:t>
                  </a:r>
                </a:p>
              </p:txBody>
            </p:sp>
          </p:grpSp>
          <p:grpSp>
            <p:nvGrpSpPr>
              <p:cNvPr id="44044" name="Group 37"/>
              <p:cNvGrpSpPr>
                <a:grpSpLocks/>
              </p:cNvGrpSpPr>
              <p:nvPr/>
            </p:nvGrpSpPr>
            <p:grpSpPr bwMode="auto">
              <a:xfrm>
                <a:off x="3552" y="768"/>
                <a:ext cx="960" cy="672"/>
                <a:chOff x="3552" y="768"/>
                <a:chExt cx="960" cy="672"/>
              </a:xfrm>
            </p:grpSpPr>
            <p:sp>
              <p:nvSpPr>
                <p:cNvPr id="44045" name="AutoShape 38"/>
                <p:cNvSpPr>
                  <a:spLocks noChangeArrowheads="1"/>
                </p:cNvSpPr>
                <p:nvPr/>
              </p:nvSpPr>
              <p:spPr bwMode="auto">
                <a:xfrm rot="-3312185">
                  <a:off x="3385" y="935"/>
                  <a:ext cx="576" cy="241"/>
                </a:xfrm>
                <a:prstGeom prst="flowChartOnlineStorag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4046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696" y="1152"/>
                  <a:ext cx="81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/>
                    <a:t>CR2</a:t>
                  </a:r>
                </a:p>
              </p:txBody>
            </p:sp>
          </p:grpSp>
        </p:grpSp>
        <p:sp>
          <p:nvSpPr>
            <p:cNvPr id="44040" name="AutoShape 40"/>
            <p:cNvSpPr>
              <a:spLocks noChangeArrowheads="1"/>
            </p:cNvSpPr>
            <p:nvPr/>
          </p:nvSpPr>
          <p:spPr bwMode="auto">
            <a:xfrm>
              <a:off x="2688" y="1104"/>
              <a:ext cx="336" cy="768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4041" name="AutoShape 41"/>
            <p:cNvSpPr>
              <a:spLocks noChangeArrowheads="1"/>
            </p:cNvSpPr>
            <p:nvPr/>
          </p:nvSpPr>
          <p:spPr bwMode="auto">
            <a:xfrm rot="3655767">
              <a:off x="3119" y="1315"/>
              <a:ext cx="288" cy="720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4042" name="Text Box 42"/>
            <p:cNvSpPr txBox="1">
              <a:spLocks noChangeArrowheads="1"/>
            </p:cNvSpPr>
            <p:nvPr/>
          </p:nvSpPr>
          <p:spPr bwMode="auto">
            <a:xfrm>
              <a:off x="4272" y="1152"/>
              <a:ext cx="1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>
                  <a:solidFill>
                    <a:srgbClr val="FFCC00"/>
                  </a:solidFill>
                </a:rPr>
                <a:t>4. szignál</a:t>
              </a:r>
            </a:p>
          </p:txBody>
        </p:sp>
      </p:grpSp>
      <p:sp>
        <p:nvSpPr>
          <p:cNvPr id="76843" name="Text Box 43"/>
          <p:cNvSpPr txBox="1">
            <a:spLocks noChangeArrowheads="1"/>
          </p:cNvSpPr>
          <p:nvPr/>
        </p:nvSpPr>
        <p:spPr bwMode="auto">
          <a:xfrm>
            <a:off x="533400" y="3048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- B-sejt kostimuláció (pozitív)</a:t>
            </a:r>
          </a:p>
        </p:txBody>
      </p:sp>
      <p:sp>
        <p:nvSpPr>
          <p:cNvPr id="44" name="Dátum helye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8AC6B7-F0CD-42B0-8655-4A3A31C42FFF}" type="datetime1">
              <a:rPr lang="hu-HU" smtClean="0"/>
              <a:t>16. 09. 27.</a:t>
            </a:fld>
            <a:endParaRPr lang="en-US"/>
          </a:p>
        </p:txBody>
      </p:sp>
      <p:sp>
        <p:nvSpPr>
          <p:cNvPr id="45" name="Dia számának helye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43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/>
          <p:cNvSpPr txBox="1">
            <a:spLocks noChangeArrowheads="1"/>
          </p:cNvSpPr>
          <p:nvPr/>
        </p:nvSpPr>
        <p:spPr bwMode="auto">
          <a:xfrm>
            <a:off x="468313" y="46038"/>
            <a:ext cx="8281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600" b="1" smtClean="0">
                <a:solidFill>
                  <a:srgbClr val="262626"/>
                </a:solidFill>
                <a:latin typeface="Corbel" charset="0"/>
              </a:rPr>
              <a:t>A komplement rendszer funkciói</a:t>
            </a:r>
            <a:endParaRPr lang="en-US" sz="3600" b="1" smtClean="0">
              <a:solidFill>
                <a:srgbClr val="262626"/>
              </a:solidFill>
              <a:latin typeface="Corbel" charset="0"/>
            </a:endParaRPr>
          </a:p>
        </p:txBody>
      </p:sp>
      <p:pic>
        <p:nvPicPr>
          <p:cNvPr id="4" name="Picture 2" descr="figure 7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628775"/>
            <a:ext cx="9120188" cy="4187825"/>
          </a:xfrm>
          <a:prstGeom prst="rect">
            <a:avLst/>
          </a:prstGeom>
          <a:solidFill>
            <a:srgbClr val="000000"/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190500" dir="2700000" sy="89999" algn="bl" rotWithShape="0">
              <a:srgbClr val="000000">
                <a:alpha val="39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17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/>
              <a:t>KOMPLEMENT RECEPTOROK (CR)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3352800" y="1066800"/>
          <a:ext cx="3886200" cy="284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Image" r:id="rId4" imgW="3240381" imgH="4892340" progId="Photoshop.Image.5">
                  <p:embed/>
                </p:oleObj>
              </mc:Choice>
              <mc:Fallback>
                <p:oleObj name="Image" r:id="rId4" imgW="3240381" imgH="489234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1509"/>
                      <a:stretch>
                        <a:fillRect/>
                      </a:stretch>
                    </p:blipFill>
                    <p:spPr bwMode="auto">
                      <a:xfrm>
                        <a:off x="3352800" y="1066800"/>
                        <a:ext cx="3886200" cy="284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- fagocitózis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304800" y="4038600"/>
            <a:ext cx="327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- immunkomplexek szállítása</a:t>
            </a:r>
          </a:p>
        </p:txBody>
      </p:sp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3352800" y="4067175"/>
          <a:ext cx="3810000" cy="27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Image" r:id="rId6" imgW="3240381" imgH="4892340" progId="Photoshop.Image.5">
                  <p:embed/>
                </p:oleObj>
              </mc:Choice>
              <mc:Fallback>
                <p:oleObj name="Image" r:id="rId6" imgW="3240381" imgH="4892340" progId="Photoshop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1509"/>
                      <a:stretch>
                        <a:fillRect/>
                      </a:stretch>
                    </p:blipFill>
                    <p:spPr bwMode="auto">
                      <a:xfrm>
                        <a:off x="3352800" y="4067175"/>
                        <a:ext cx="3810000" cy="279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164388" y="3141663"/>
            <a:ext cx="1584325" cy="1582737"/>
            <a:chOff x="4513" y="1979"/>
            <a:chExt cx="998" cy="997"/>
          </a:xfrm>
        </p:grpSpPr>
        <p:sp>
          <p:nvSpPr>
            <p:cNvPr id="18441" name="Text Box 7"/>
            <p:cNvSpPr txBox="1">
              <a:spLocks noChangeArrowheads="1"/>
            </p:cNvSpPr>
            <p:nvPr/>
          </p:nvSpPr>
          <p:spPr bwMode="auto">
            <a:xfrm>
              <a:off x="4876" y="2387"/>
              <a:ext cx="6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/>
                <a:t>CR1</a:t>
              </a:r>
            </a:p>
          </p:txBody>
        </p:sp>
        <p:sp>
          <p:nvSpPr>
            <p:cNvPr id="18442" name="Line 8"/>
            <p:cNvSpPr>
              <a:spLocks noChangeShapeType="1"/>
            </p:cNvSpPr>
            <p:nvPr/>
          </p:nvSpPr>
          <p:spPr bwMode="auto">
            <a:xfrm>
              <a:off x="4558" y="1979"/>
              <a:ext cx="409" cy="40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443" name="Line 9"/>
            <p:cNvSpPr>
              <a:spLocks noChangeShapeType="1"/>
            </p:cNvSpPr>
            <p:nvPr/>
          </p:nvSpPr>
          <p:spPr bwMode="auto">
            <a:xfrm flipH="1">
              <a:off x="4513" y="2659"/>
              <a:ext cx="454" cy="31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323850" y="5805488"/>
            <a:ext cx="2487613" cy="8223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 receptorkötés: </a:t>
            </a:r>
          </a:p>
          <a:p>
            <a:r>
              <a:rPr lang="hu-HU"/>
              <a:t>nem kovalens</a:t>
            </a:r>
          </a:p>
        </p:txBody>
      </p: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27981-3711-402D-A532-A4616C1A9F68}" type="datetime1">
              <a:rPr lang="hu-HU" smtClean="0"/>
              <a:t>16. 09. 27.</a:t>
            </a:fld>
            <a:endParaRPr lang="en-US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3276600" y="228600"/>
            <a:ext cx="547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INHIBÍTOROK</a:t>
            </a:r>
            <a:r>
              <a:rPr lang="hu-HU"/>
              <a:t> </a:t>
            </a:r>
            <a:r>
              <a:rPr lang="hu-HU" sz="2000" b="1">
                <a:solidFill>
                  <a:schemeClr val="bg1"/>
                </a:solidFill>
              </a:rPr>
              <a:t>(„időzített bomba”)</a:t>
            </a:r>
            <a:endParaRPr lang="en-US" sz="2000" b="1">
              <a:solidFill>
                <a:schemeClr val="bg1"/>
              </a:solidFill>
            </a:endParaRPr>
          </a:p>
        </p:txBody>
      </p:sp>
      <p:grpSp>
        <p:nvGrpSpPr>
          <p:cNvPr id="19460" name="Group 14"/>
          <p:cNvGrpSpPr>
            <a:grpSpLocks/>
          </p:cNvGrpSpPr>
          <p:nvPr/>
        </p:nvGrpSpPr>
        <p:grpSpPr bwMode="auto">
          <a:xfrm>
            <a:off x="2971800" y="838200"/>
            <a:ext cx="6172200" cy="5792788"/>
            <a:chOff x="1872" y="528"/>
            <a:chExt cx="3888" cy="3649"/>
          </a:xfrm>
        </p:grpSpPr>
        <p:graphicFrame>
          <p:nvGraphicFramePr>
            <p:cNvPr id="19458" name="Object 3"/>
            <p:cNvGraphicFramePr>
              <a:graphicFrameLocks noChangeAspect="1"/>
            </p:cNvGraphicFramePr>
            <p:nvPr/>
          </p:nvGraphicFramePr>
          <p:xfrm>
            <a:off x="2112" y="528"/>
            <a:ext cx="3648" cy="3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77" name="Image" r:id="rId4" imgW="10572538" imgH="11665372" progId="Photoshop.Image.5">
                    <p:embed/>
                  </p:oleObj>
                </mc:Choice>
                <mc:Fallback>
                  <p:oleObj name="Image" r:id="rId4" imgW="10572538" imgH="11665372" progId="Photoshop.Image.5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528"/>
                          <a:ext cx="3648" cy="3649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5" name="Text Box 4"/>
            <p:cNvSpPr txBox="1">
              <a:spLocks noChangeArrowheads="1"/>
            </p:cNvSpPr>
            <p:nvPr/>
          </p:nvSpPr>
          <p:spPr bwMode="auto">
            <a:xfrm>
              <a:off x="1872" y="672"/>
              <a:ext cx="672" cy="390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3333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FF3300"/>
                  </a:solidFill>
                </a:rPr>
                <a:t>C1 inhibitor</a:t>
              </a:r>
              <a:endParaRPr lang="en-US" sz="1600" b="1"/>
            </a:p>
          </p:txBody>
        </p:sp>
        <p:sp>
          <p:nvSpPr>
            <p:cNvPr id="19466" name="Line 5"/>
            <p:cNvSpPr>
              <a:spLocks noChangeShapeType="1"/>
            </p:cNvSpPr>
            <p:nvPr/>
          </p:nvSpPr>
          <p:spPr bwMode="auto">
            <a:xfrm>
              <a:off x="2544" y="864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52400" y="457200"/>
            <a:ext cx="2971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szolubilis plazma </a:t>
            </a:r>
            <a:r>
              <a:rPr lang="en-US" b="1"/>
              <a:t>/</a:t>
            </a:r>
            <a:r>
              <a:rPr lang="en-US"/>
              <a:t> 	integráns membrán fehérjék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52400" y="1752600"/>
            <a:ext cx="3048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</a:pPr>
            <a:r>
              <a:rPr lang="en-US"/>
              <a:t>1. Kezdeti lépések szabályozása:       C1 inhibitor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52400" y="3048000"/>
            <a:ext cx="3200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</a:pPr>
            <a:r>
              <a:rPr lang="en-US"/>
              <a:t>2. C3 konvertáz kialakulásának és működésének szabályozása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28600" y="4800600"/>
            <a:ext cx="32004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>
              <a:spcBef>
                <a:spcPct val="50000"/>
              </a:spcBef>
            </a:pPr>
            <a:r>
              <a:rPr lang="en-US"/>
              <a:t>3. MAC kialakulásának szabályozása</a:t>
            </a:r>
          </a:p>
          <a:p>
            <a:pPr marL="381000" indent="-381000"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átum hely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939727-30EE-43E0-9387-8340E02E0B53}" type="datetime1">
              <a:rPr lang="hu-HU" smtClean="0"/>
              <a:t>16. 09. 27.</a:t>
            </a:fld>
            <a:endParaRPr lang="en-US"/>
          </a:p>
        </p:txBody>
      </p:sp>
      <p:sp>
        <p:nvSpPr>
          <p:cNvPr id="12" name="Dia számának hely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  <p:bldP spid="18442" grpId="0" autoUpdateAnimBg="0"/>
      <p:bldP spid="18444" grpId="0" autoUpdateAnimBg="0"/>
      <p:bldP spid="18445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C3 </a:t>
            </a:r>
            <a:r>
              <a:rPr lang="hu-HU"/>
              <a:t>K</a:t>
            </a:r>
            <a:r>
              <a:rPr lang="en-US"/>
              <a:t>ONVERT</a:t>
            </a:r>
            <a:r>
              <a:rPr lang="hu-HU"/>
              <a:t>ÁZ SZABÁLYOZÁSA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0482" name="Object 3"/>
          <p:cNvGraphicFramePr>
            <a:graphicFrameLocks noChangeAspect="1"/>
          </p:cNvGraphicFramePr>
          <p:nvPr/>
        </p:nvGraphicFramePr>
        <p:xfrm>
          <a:off x="228600" y="1371600"/>
          <a:ext cx="22606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Image" r:id="rId4" imgW="2007766" imgH="2706671" progId="Photoshop.Image.5">
                  <p:embed/>
                </p:oleObj>
              </mc:Choice>
              <mc:Fallback>
                <p:oleObj name="Image" r:id="rId4" imgW="2007766" imgH="2706671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71600"/>
                        <a:ext cx="2260600" cy="304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429000" y="1981200"/>
            <a:ext cx="2209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C2bC4b</a:t>
            </a:r>
          </a:p>
          <a:p>
            <a:pPr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      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C3 </a:t>
            </a:r>
            <a:r>
              <a:rPr lang="en-US">
                <a:sym typeface="Symbol" pitchFamily="18" charset="2"/>
              </a:rPr>
              <a:t>C3b+C3a</a:t>
            </a:r>
            <a:endParaRPr lang="en-US" sz="1600">
              <a:sym typeface="Symbol" pitchFamily="18" charset="2"/>
            </a:endParaRP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0" y="838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u="sng"/>
              <a:t>KLASSZIKUS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0" y="4724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/>
              <a:t>ALTERNAT</a:t>
            </a:r>
            <a:r>
              <a:rPr lang="hu-HU" b="1" u="sng"/>
              <a:t>Í</a:t>
            </a:r>
            <a:r>
              <a:rPr lang="en-US" b="1" u="sng"/>
              <a:t>V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0483" name="Object 7"/>
          <p:cNvGraphicFramePr>
            <a:graphicFrameLocks noChangeAspect="1"/>
          </p:cNvGraphicFramePr>
          <p:nvPr/>
        </p:nvGraphicFramePr>
        <p:xfrm>
          <a:off x="0" y="5165725"/>
          <a:ext cx="5105400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Image" r:id="rId6" imgW="3939287" imgH="1346982" progId="Photoshop.Image.5">
                  <p:embed/>
                </p:oleObj>
              </mc:Choice>
              <mc:Fallback>
                <p:oleObj name="Image" r:id="rId6" imgW="3939287" imgH="1346982" progId="Photoshop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65725"/>
                        <a:ext cx="5105400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5410200" y="5257800"/>
            <a:ext cx="28194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   C3bBb</a:t>
            </a:r>
          </a:p>
          <a:p>
            <a:pPr>
              <a:spcBef>
                <a:spcPct val="20000"/>
              </a:spcBef>
            </a:pPr>
            <a:r>
              <a:rPr lang="en-US">
                <a:sym typeface="Symbol" pitchFamily="18" charset="2"/>
              </a:rPr>
              <a:t>       </a:t>
            </a:r>
            <a:endParaRPr lang="en-US"/>
          </a:p>
          <a:p>
            <a:pPr>
              <a:spcBef>
                <a:spcPct val="20000"/>
              </a:spcBef>
            </a:pPr>
            <a:r>
              <a:rPr lang="en-US"/>
              <a:t>  C3 </a:t>
            </a:r>
            <a:r>
              <a:rPr lang="en-US">
                <a:sym typeface="Symbol" pitchFamily="18" charset="2"/>
              </a:rPr>
              <a:t>C3b+C3a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0" y="1905000"/>
            <a:ext cx="3505200" cy="914400"/>
            <a:chOff x="2400" y="1200"/>
            <a:chExt cx="2208" cy="576"/>
          </a:xfrm>
        </p:grpSpPr>
        <p:sp>
          <p:nvSpPr>
            <p:cNvPr id="20495" name="Line 10"/>
            <p:cNvSpPr>
              <a:spLocks noChangeShapeType="1"/>
            </p:cNvSpPr>
            <p:nvPr/>
          </p:nvSpPr>
          <p:spPr bwMode="auto">
            <a:xfrm flipH="1">
              <a:off x="3024" y="1392"/>
              <a:ext cx="81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96" name="Text Box 11"/>
            <p:cNvSpPr txBox="1">
              <a:spLocks noChangeArrowheads="1"/>
            </p:cNvSpPr>
            <p:nvPr/>
          </p:nvSpPr>
          <p:spPr bwMode="auto">
            <a:xfrm>
              <a:off x="3984" y="1200"/>
              <a:ext cx="624" cy="312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C4BP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497" name="Line 12"/>
            <p:cNvSpPr>
              <a:spLocks noChangeShapeType="1"/>
            </p:cNvSpPr>
            <p:nvPr/>
          </p:nvSpPr>
          <p:spPr bwMode="auto">
            <a:xfrm>
              <a:off x="2400" y="1536"/>
              <a:ext cx="384" cy="24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98" name="Line 13"/>
            <p:cNvSpPr>
              <a:spLocks noChangeShapeType="1"/>
            </p:cNvSpPr>
            <p:nvPr/>
          </p:nvSpPr>
          <p:spPr bwMode="auto">
            <a:xfrm flipV="1">
              <a:off x="2400" y="1584"/>
              <a:ext cx="432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943600" y="5029200"/>
            <a:ext cx="3200400" cy="1066800"/>
            <a:chOff x="3744" y="3168"/>
            <a:chExt cx="2016" cy="672"/>
          </a:xfrm>
        </p:grpSpPr>
        <p:sp>
          <p:nvSpPr>
            <p:cNvPr id="20491" name="Line 15"/>
            <p:cNvSpPr>
              <a:spLocks noChangeShapeType="1"/>
            </p:cNvSpPr>
            <p:nvPr/>
          </p:nvSpPr>
          <p:spPr bwMode="auto">
            <a:xfrm flipH="1">
              <a:off x="4272" y="3456"/>
              <a:ext cx="52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92" name="Text Box 16"/>
            <p:cNvSpPr txBox="1">
              <a:spLocks noChangeArrowheads="1"/>
            </p:cNvSpPr>
            <p:nvPr/>
          </p:nvSpPr>
          <p:spPr bwMode="auto">
            <a:xfrm>
              <a:off x="4896" y="3168"/>
              <a:ext cx="864" cy="542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/>
                <a:t>H-factor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493" name="Line 17"/>
            <p:cNvSpPr>
              <a:spLocks noChangeShapeType="1"/>
            </p:cNvSpPr>
            <p:nvPr/>
          </p:nvSpPr>
          <p:spPr bwMode="auto">
            <a:xfrm flipH="1">
              <a:off x="3744" y="3552"/>
              <a:ext cx="384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94" name="Line 18"/>
            <p:cNvSpPr>
              <a:spLocks noChangeShapeType="1"/>
            </p:cNvSpPr>
            <p:nvPr/>
          </p:nvSpPr>
          <p:spPr bwMode="auto">
            <a:xfrm>
              <a:off x="3744" y="3600"/>
              <a:ext cx="384" cy="19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297779-F137-43CB-857C-618150CB3BD7}" type="datetime1">
              <a:rPr lang="hu-HU" smtClean="0"/>
              <a:t>16. 09. 27.</a:t>
            </a:fld>
            <a:endParaRPr lang="en-US"/>
          </a:p>
        </p:txBody>
      </p:sp>
      <p:sp>
        <p:nvSpPr>
          <p:cNvPr id="20" name="Dia számának hely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  <p:bldP spid="7783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26"/>
          <p:cNvSpPr txBox="1">
            <a:spLocks noChangeArrowheads="1"/>
          </p:cNvSpPr>
          <p:nvPr/>
        </p:nvSpPr>
        <p:spPr bwMode="auto">
          <a:xfrm>
            <a:off x="971600" y="260648"/>
            <a:ext cx="6705600" cy="62478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A </a:t>
            </a:r>
            <a:r>
              <a:rPr lang="en-US" sz="3200" b="1" dirty="0" err="1">
                <a:solidFill>
                  <a:schemeClr val="bg1"/>
                </a:solidFill>
              </a:rPr>
              <a:t>komplement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rendszer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hu-HU" sz="3200" b="1" dirty="0">
                <a:solidFill>
                  <a:schemeClr val="bg1"/>
                </a:solidFill>
              </a:rPr>
              <a:t>élettani </a:t>
            </a:r>
            <a:r>
              <a:rPr lang="en-US" sz="3200" b="1" dirty="0" err="1">
                <a:solidFill>
                  <a:schemeClr val="bg1"/>
                </a:solidFill>
              </a:rPr>
              <a:t>funkció</a:t>
            </a:r>
            <a:r>
              <a:rPr lang="hu-HU" sz="3200" b="1" dirty="0">
                <a:solidFill>
                  <a:schemeClr val="bg1"/>
                </a:solidFill>
              </a:rPr>
              <a:t>i</a:t>
            </a:r>
            <a:endParaRPr lang="en-US" sz="32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/>
              <a:t>1. </a:t>
            </a:r>
            <a:r>
              <a:rPr lang="en-US" dirty="0" err="1"/>
              <a:t>Pathogének</a:t>
            </a:r>
            <a:r>
              <a:rPr lang="en-US" dirty="0"/>
              <a:t> </a:t>
            </a:r>
            <a:r>
              <a:rPr lang="en-US" dirty="0" err="1"/>
              <a:t>lízise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2. </a:t>
            </a:r>
            <a:r>
              <a:rPr lang="en-US" dirty="0" err="1"/>
              <a:t>Opszonizáció</a:t>
            </a:r>
            <a:endParaRPr lang="hu-HU" dirty="0"/>
          </a:p>
          <a:p>
            <a:pPr>
              <a:spcBef>
                <a:spcPct val="50000"/>
              </a:spcBef>
            </a:pPr>
            <a:r>
              <a:rPr lang="hu-HU" dirty="0"/>
              <a:t>3</a:t>
            </a:r>
            <a:r>
              <a:rPr lang="en-US" dirty="0"/>
              <a:t>. </a:t>
            </a:r>
            <a:r>
              <a:rPr lang="en-US" dirty="0" err="1"/>
              <a:t>Fehérvérsejtek</a:t>
            </a:r>
            <a:r>
              <a:rPr lang="en-US" dirty="0"/>
              <a:t> </a:t>
            </a:r>
            <a:r>
              <a:rPr lang="hu-HU" dirty="0"/>
              <a:t>toborzása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mozgásuk</a:t>
            </a:r>
            <a:r>
              <a:rPr lang="en-US" dirty="0"/>
              <a:t> </a:t>
            </a:r>
            <a:r>
              <a:rPr lang="en-US" dirty="0" err="1"/>
              <a:t>irányítása</a:t>
            </a:r>
            <a:r>
              <a:rPr lang="hu-HU" dirty="0"/>
              <a:t>-gyulladáskeltés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hu-HU" dirty="0"/>
              <a:t>4</a:t>
            </a:r>
            <a:r>
              <a:rPr lang="en-US" dirty="0"/>
              <a:t>. </a:t>
            </a:r>
            <a:r>
              <a:rPr lang="en-US" dirty="0" err="1"/>
              <a:t>Immunkomplexek</a:t>
            </a:r>
            <a:r>
              <a:rPr lang="en-US" dirty="0"/>
              <a:t> </a:t>
            </a:r>
            <a:r>
              <a:rPr lang="en-US" dirty="0" err="1"/>
              <a:t>oldása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eliminációja</a:t>
            </a:r>
            <a:endParaRPr lang="en-US" dirty="0"/>
          </a:p>
          <a:p>
            <a:pPr>
              <a:spcBef>
                <a:spcPct val="50000"/>
              </a:spcBef>
            </a:pPr>
            <a:endParaRPr lang="is-IS" dirty="0" smtClean="0"/>
          </a:p>
          <a:p>
            <a:pPr>
              <a:spcBef>
                <a:spcPct val="50000"/>
              </a:spcBef>
            </a:pPr>
            <a:r>
              <a:rPr lang="is-IS" dirty="0" smtClean="0"/>
              <a:t>….</a:t>
            </a:r>
            <a:endParaRPr lang="en-US" dirty="0" smtClean="0"/>
          </a:p>
          <a:p>
            <a:pPr>
              <a:spcBef>
                <a:spcPct val="50000"/>
              </a:spcBef>
            </a:pPr>
            <a:r>
              <a:rPr lang="en-US" dirty="0" smtClean="0"/>
              <a:t>5. CR2 </a:t>
            </a:r>
            <a:r>
              <a:rPr lang="en-US" dirty="0" err="1"/>
              <a:t>receptoron</a:t>
            </a:r>
            <a:r>
              <a:rPr lang="en-US" dirty="0"/>
              <a:t> </a:t>
            </a:r>
            <a:r>
              <a:rPr lang="en-US" dirty="0" err="1"/>
              <a:t>keresztüli</a:t>
            </a:r>
            <a:r>
              <a:rPr lang="en-US" dirty="0"/>
              <a:t> B </a:t>
            </a:r>
            <a:r>
              <a:rPr lang="en-US" dirty="0" err="1"/>
              <a:t>sejt</a:t>
            </a:r>
            <a:r>
              <a:rPr lang="en-US" dirty="0"/>
              <a:t> </a:t>
            </a:r>
            <a:r>
              <a:rPr lang="en-US" dirty="0" err="1"/>
              <a:t>kostimuláció</a:t>
            </a: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429221-082C-402E-92DB-CD5AD841CF30}" type="datetime1">
              <a:rPr lang="hu-HU" smtClean="0"/>
              <a:t>16. 09. 27.</a:t>
            </a:fld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0" y="838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u="sng">
                <a:latin typeface="Times New Roman" pitchFamily="18" charset="0"/>
              </a:rPr>
              <a:t>KLASSZIKUS</a:t>
            </a: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C3b/C4b</a:t>
            </a:r>
            <a:r>
              <a:rPr lang="hu-HU"/>
              <a:t> DEGRADÁCIÓJA</a:t>
            </a:r>
            <a:endParaRPr lang="en-US"/>
          </a:p>
        </p:txBody>
      </p:sp>
      <p:graphicFrame>
        <p:nvGraphicFramePr>
          <p:cNvPr id="21506" name="Object 4"/>
          <p:cNvGraphicFramePr>
            <a:graphicFrameLocks noChangeAspect="1"/>
          </p:cNvGraphicFramePr>
          <p:nvPr/>
        </p:nvGraphicFramePr>
        <p:xfrm>
          <a:off x="228600" y="1371600"/>
          <a:ext cx="22606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Image" r:id="rId4" imgW="2007766" imgH="2706671" progId="Photoshop.Image.5">
                  <p:embed/>
                </p:oleObj>
              </mc:Choice>
              <mc:Fallback>
                <p:oleObj name="Image" r:id="rId4" imgW="2007766" imgH="2706671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71600"/>
                        <a:ext cx="2260600" cy="304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0" y="4724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u="sng">
                <a:latin typeface="Times New Roman" pitchFamily="18" charset="0"/>
              </a:rPr>
              <a:t>ALTERNATÍV</a:t>
            </a: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21507" name="Object 6"/>
          <p:cNvGraphicFramePr>
            <a:graphicFrameLocks noChangeAspect="1"/>
          </p:cNvGraphicFramePr>
          <p:nvPr/>
        </p:nvGraphicFramePr>
        <p:xfrm>
          <a:off x="0" y="5165725"/>
          <a:ext cx="5105400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" name="Image" r:id="rId6" imgW="3939287" imgH="1346982" progId="Photoshop.Image.5">
                  <p:embed/>
                </p:oleObj>
              </mc:Choice>
              <mc:Fallback>
                <p:oleObj name="Image" r:id="rId6" imgW="3939287" imgH="1346982" progId="Photoshop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65725"/>
                        <a:ext cx="5105400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2438400" y="6096000"/>
            <a:ext cx="1219200" cy="5334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228600" y="3429000"/>
            <a:ext cx="1295400" cy="838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124200" y="1066800"/>
            <a:ext cx="4419600" cy="2133600"/>
            <a:chOff x="1968" y="672"/>
            <a:chExt cx="2784" cy="1344"/>
          </a:xfrm>
        </p:grpSpPr>
        <p:sp>
          <p:nvSpPr>
            <p:cNvPr id="21520" name="Text Box 10"/>
            <p:cNvSpPr txBox="1">
              <a:spLocks noChangeArrowheads="1"/>
            </p:cNvSpPr>
            <p:nvPr/>
          </p:nvSpPr>
          <p:spPr bwMode="auto">
            <a:xfrm>
              <a:off x="2400" y="672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I Fa</a:t>
              </a:r>
              <a:r>
                <a:rPr lang="hu-HU"/>
                <a:t>k</a:t>
              </a:r>
              <a:r>
                <a:rPr lang="en-US"/>
                <a:t>tor</a:t>
              </a:r>
            </a:p>
          </p:txBody>
        </p:sp>
        <p:sp>
          <p:nvSpPr>
            <p:cNvPr id="21521" name="Text Box 11"/>
            <p:cNvSpPr txBox="1">
              <a:spLocks noChangeArrowheads="1"/>
            </p:cNvSpPr>
            <p:nvPr/>
          </p:nvSpPr>
          <p:spPr bwMode="auto">
            <a:xfrm>
              <a:off x="1968" y="1200"/>
              <a:ext cx="480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C3b</a:t>
              </a:r>
            </a:p>
            <a:p>
              <a:pPr>
                <a:spcBef>
                  <a:spcPct val="50000"/>
                </a:spcBef>
              </a:pPr>
              <a:r>
                <a:rPr lang="en-US"/>
                <a:t>C4b</a:t>
              </a: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522" name="Text Box 12"/>
            <p:cNvSpPr txBox="1">
              <a:spLocks noChangeArrowheads="1"/>
            </p:cNvSpPr>
            <p:nvPr/>
          </p:nvSpPr>
          <p:spPr bwMode="auto">
            <a:xfrm>
              <a:off x="2640" y="1728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proteol</a:t>
              </a:r>
              <a:r>
                <a:rPr lang="hu-HU"/>
                <a:t>ízis</a:t>
              </a: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1523" name="Line 13"/>
            <p:cNvSpPr>
              <a:spLocks noChangeShapeType="1"/>
            </p:cNvSpPr>
            <p:nvPr/>
          </p:nvSpPr>
          <p:spPr bwMode="auto">
            <a:xfrm>
              <a:off x="3216" y="960"/>
              <a:ext cx="0" cy="38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524" name="Line 14"/>
            <p:cNvSpPr>
              <a:spLocks noChangeShapeType="1"/>
            </p:cNvSpPr>
            <p:nvPr/>
          </p:nvSpPr>
          <p:spPr bwMode="auto">
            <a:xfrm>
              <a:off x="2592" y="1536"/>
              <a:ext cx="124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525" name="Text Box 15"/>
            <p:cNvSpPr txBox="1">
              <a:spLocks noChangeArrowheads="1"/>
            </p:cNvSpPr>
            <p:nvPr/>
          </p:nvSpPr>
          <p:spPr bwMode="auto">
            <a:xfrm>
              <a:off x="4080" y="1200"/>
              <a:ext cx="672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C3dg</a:t>
              </a:r>
            </a:p>
            <a:p>
              <a:pPr>
                <a:spcBef>
                  <a:spcPct val="50000"/>
                </a:spcBef>
              </a:pPr>
              <a:r>
                <a:rPr lang="en-US"/>
                <a:t>C4d</a:t>
              </a: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105400" y="3200400"/>
            <a:ext cx="3429000" cy="2193925"/>
            <a:chOff x="3216" y="2016"/>
            <a:chExt cx="2160" cy="1382"/>
          </a:xfrm>
        </p:grpSpPr>
        <p:sp>
          <p:nvSpPr>
            <p:cNvPr id="21518" name="Line 17"/>
            <p:cNvSpPr>
              <a:spLocks noChangeShapeType="1"/>
            </p:cNvSpPr>
            <p:nvPr/>
          </p:nvSpPr>
          <p:spPr bwMode="auto">
            <a:xfrm>
              <a:off x="4320" y="2016"/>
              <a:ext cx="0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519" name="Text Box 18"/>
            <p:cNvSpPr txBox="1">
              <a:spLocks noChangeArrowheads="1"/>
            </p:cNvSpPr>
            <p:nvPr/>
          </p:nvSpPr>
          <p:spPr bwMode="auto">
            <a:xfrm>
              <a:off x="3216" y="2880"/>
              <a:ext cx="21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/>
                <a:t>Komplement receptorok ligandjai</a:t>
              </a:r>
              <a:endParaRPr lang="en-US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562600" y="5334000"/>
            <a:ext cx="2743200" cy="914400"/>
            <a:chOff x="3504" y="3360"/>
            <a:chExt cx="1728" cy="576"/>
          </a:xfrm>
        </p:grpSpPr>
        <p:sp>
          <p:nvSpPr>
            <p:cNvPr id="21516" name="Text Box 20"/>
            <p:cNvSpPr txBox="1">
              <a:spLocks noChangeArrowheads="1"/>
            </p:cNvSpPr>
            <p:nvPr/>
          </p:nvSpPr>
          <p:spPr bwMode="auto">
            <a:xfrm>
              <a:off x="3504" y="3648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/>
                <a:t>I. C. eltávolítása</a:t>
              </a:r>
              <a:endParaRPr lang="en-US"/>
            </a:p>
          </p:txBody>
        </p:sp>
        <p:sp>
          <p:nvSpPr>
            <p:cNvPr id="21517" name="Line 21"/>
            <p:cNvSpPr>
              <a:spLocks noChangeShapeType="1"/>
            </p:cNvSpPr>
            <p:nvPr/>
          </p:nvSpPr>
          <p:spPr bwMode="auto">
            <a:xfrm>
              <a:off x="4320" y="3360"/>
              <a:ext cx="0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2" name="Dátum helye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E24A9F-5EE1-432E-8908-82959E9B700A}" type="datetime1">
              <a:rPr lang="hu-HU" smtClean="0"/>
              <a:t>16. 09. 27.</a:t>
            </a:fld>
            <a:endParaRPr lang="en-US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39552" y="-2339"/>
            <a:ext cx="7992888" cy="792089"/>
          </a:xfrm>
          <a:prstGeom prst="rect">
            <a:avLst/>
          </a:prstGeom>
          <a:solidFill>
            <a:srgbClr val="33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hu-HU" dirty="0">
              <a:latin typeface="Times New Roman" pitchFamily="18" charset="0"/>
              <a:ea typeface="+mn-ea"/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755576" y="188640"/>
            <a:ext cx="763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b="1" dirty="0">
                <a:solidFill>
                  <a:schemeClr val="bg1"/>
                </a:solidFill>
              </a:rPr>
              <a:t>Komplement fehérjék </a:t>
            </a:r>
            <a:r>
              <a:rPr lang="hu-HU" b="1" dirty="0">
                <a:solidFill>
                  <a:srgbClr val="000099"/>
                </a:solidFill>
              </a:rPr>
              <a:t>– komplement inhibitorok</a:t>
            </a:r>
          </a:p>
        </p:txBody>
      </p:sp>
      <p:pic>
        <p:nvPicPr>
          <p:cNvPr id="27654" name="Picture 4" descr="http://www.inflarx.com/images/complemen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520537" cy="511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02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39552" y="0"/>
            <a:ext cx="7992888" cy="792089"/>
          </a:xfrm>
          <a:prstGeom prst="rect">
            <a:avLst/>
          </a:prstGeom>
          <a:solidFill>
            <a:srgbClr val="33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endParaRPr lang="hu-HU" dirty="0">
              <a:latin typeface="Times New Roman" pitchFamily="18" charset="0"/>
              <a:ea typeface="+mn-ea"/>
            </a:endParaRP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683568" y="188640"/>
            <a:ext cx="763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b="1" dirty="0">
                <a:solidFill>
                  <a:srgbClr val="000099"/>
                </a:solidFill>
              </a:rPr>
              <a:t>Komplement fehérjék – </a:t>
            </a:r>
            <a:r>
              <a:rPr lang="hu-HU" b="1" dirty="0">
                <a:solidFill>
                  <a:srgbClr val="FFFF00"/>
                </a:solidFill>
              </a:rPr>
              <a:t>komplement inhibitorok</a:t>
            </a:r>
          </a:p>
        </p:txBody>
      </p:sp>
      <p:pic>
        <p:nvPicPr>
          <p:cNvPr id="28678" name="Picture 4" descr="http://www.inflarx.com/images/complemen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12875"/>
            <a:ext cx="5761037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ounded Rectangle 14"/>
          <p:cNvSpPr>
            <a:spLocks noChangeArrowheads="1"/>
          </p:cNvSpPr>
          <p:nvPr/>
        </p:nvSpPr>
        <p:spPr bwMode="auto">
          <a:xfrm>
            <a:off x="3059113" y="3573463"/>
            <a:ext cx="576262" cy="792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8680" name="Rounded Rectangle 15"/>
          <p:cNvSpPr>
            <a:spLocks noChangeArrowheads="1"/>
          </p:cNvSpPr>
          <p:nvPr/>
        </p:nvSpPr>
        <p:spPr bwMode="auto">
          <a:xfrm>
            <a:off x="2843213" y="4652963"/>
            <a:ext cx="576262" cy="792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8681" name="Rounded Rectangle 16"/>
          <p:cNvSpPr>
            <a:spLocks noChangeArrowheads="1"/>
          </p:cNvSpPr>
          <p:nvPr/>
        </p:nvSpPr>
        <p:spPr bwMode="auto">
          <a:xfrm>
            <a:off x="3779838" y="2349500"/>
            <a:ext cx="504825" cy="431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8682" name="Rounded Rectangle 17"/>
          <p:cNvSpPr>
            <a:spLocks noChangeArrowheads="1"/>
          </p:cNvSpPr>
          <p:nvPr/>
        </p:nvSpPr>
        <p:spPr bwMode="auto">
          <a:xfrm>
            <a:off x="4787900" y="3500438"/>
            <a:ext cx="792163" cy="4333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8683" name="Rounded Rectangle 18"/>
          <p:cNvSpPr>
            <a:spLocks noChangeArrowheads="1"/>
          </p:cNvSpPr>
          <p:nvPr/>
        </p:nvSpPr>
        <p:spPr bwMode="auto">
          <a:xfrm>
            <a:off x="6804025" y="4365625"/>
            <a:ext cx="720725" cy="863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8684" name="Rounded Rectangle 19"/>
          <p:cNvSpPr>
            <a:spLocks noChangeArrowheads="1"/>
          </p:cNvSpPr>
          <p:nvPr/>
        </p:nvSpPr>
        <p:spPr bwMode="auto">
          <a:xfrm>
            <a:off x="5867400" y="3500438"/>
            <a:ext cx="720725" cy="2889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8685" name="Rounded Rectangle 20"/>
          <p:cNvSpPr>
            <a:spLocks noChangeArrowheads="1"/>
          </p:cNvSpPr>
          <p:nvPr/>
        </p:nvSpPr>
        <p:spPr bwMode="auto">
          <a:xfrm>
            <a:off x="5219700" y="5876925"/>
            <a:ext cx="1439863" cy="5048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8686" name="Rounded Rectangle 21"/>
          <p:cNvSpPr>
            <a:spLocks noChangeArrowheads="1"/>
          </p:cNvSpPr>
          <p:nvPr/>
        </p:nvSpPr>
        <p:spPr bwMode="auto">
          <a:xfrm>
            <a:off x="4716463" y="5732463"/>
            <a:ext cx="431800" cy="3603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28687" name="Rounded Rectangle 22"/>
          <p:cNvSpPr>
            <a:spLocks noChangeArrowheads="1"/>
          </p:cNvSpPr>
          <p:nvPr/>
        </p:nvSpPr>
        <p:spPr bwMode="auto">
          <a:xfrm>
            <a:off x="5364163" y="4797425"/>
            <a:ext cx="431800" cy="2873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0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2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259888" cy="695642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2254250" y="5294313"/>
            <a:ext cx="20129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Corbel" charset="0"/>
              </a:rPr>
              <a:t>Ismétlődő bakteriális fertőzések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6689725" y="5476875"/>
            <a:ext cx="1920875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Corbel" charset="0"/>
              </a:rPr>
              <a:t>Ismétlődő Neisseria fertőzések</a:t>
            </a:r>
          </a:p>
        </p:txBody>
      </p:sp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0" y="2286000"/>
            <a:ext cx="23622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Corbel" charset="0"/>
              </a:rPr>
              <a:t>Immun-komplex betegségek</a:t>
            </a:r>
          </a:p>
        </p:txBody>
      </p:sp>
      <p:sp>
        <p:nvSpPr>
          <p:cNvPr id="48133" name="Text Box 9"/>
          <p:cNvSpPr txBox="1">
            <a:spLocks noChangeArrowheads="1"/>
          </p:cNvSpPr>
          <p:nvPr/>
        </p:nvSpPr>
        <p:spPr bwMode="auto">
          <a:xfrm>
            <a:off x="5508625" y="1052513"/>
            <a:ext cx="2170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404040"/>
                </a:solidFill>
                <a:latin typeface="Corbel" charset="0"/>
              </a:rPr>
              <a:t>(Túl sok kallikrein</a:t>
            </a:r>
            <a:r>
              <a:rPr lang="hu-HU" sz="2000" b="1">
                <a:solidFill>
                  <a:srgbClr val="404040"/>
                </a:solidFill>
                <a:latin typeface="Corbel" charset="0"/>
              </a:rPr>
              <a:t> és </a:t>
            </a:r>
            <a:r>
              <a:rPr lang="en-US" sz="2000" b="1">
                <a:solidFill>
                  <a:srgbClr val="404040"/>
                </a:solidFill>
                <a:latin typeface="Corbel" charset="0"/>
              </a:rPr>
              <a:t>bradikinin)</a:t>
            </a:r>
          </a:p>
        </p:txBody>
      </p:sp>
      <p:sp>
        <p:nvSpPr>
          <p:cNvPr id="48134" name="Text Box 10"/>
          <p:cNvSpPr txBox="1">
            <a:spLocks noChangeArrowheads="1"/>
          </p:cNvSpPr>
          <p:nvPr/>
        </p:nvSpPr>
        <p:spPr bwMode="auto">
          <a:xfrm>
            <a:off x="3581400" y="3557588"/>
            <a:ext cx="1927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404040"/>
                </a:solidFill>
                <a:latin typeface="Corbel" charset="0"/>
              </a:rPr>
              <a:t>(Nincs opszonizáció)</a:t>
            </a:r>
          </a:p>
        </p:txBody>
      </p:sp>
      <p:sp>
        <p:nvSpPr>
          <p:cNvPr id="48135" name="Text Box 11"/>
          <p:cNvSpPr txBox="1">
            <a:spLocks noChangeArrowheads="1"/>
          </p:cNvSpPr>
          <p:nvPr/>
        </p:nvSpPr>
        <p:spPr bwMode="auto">
          <a:xfrm>
            <a:off x="0" y="3011488"/>
            <a:ext cx="3048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404040"/>
                </a:solidFill>
                <a:latin typeface="Corbel" charset="0"/>
              </a:rPr>
              <a:t>(nincs immunkomplex szállítás - nincs “clearance”)</a:t>
            </a:r>
          </a:p>
        </p:txBody>
      </p:sp>
      <p:sp>
        <p:nvSpPr>
          <p:cNvPr id="2" name="Téglalap 1"/>
          <p:cNvSpPr/>
          <p:nvPr/>
        </p:nvSpPr>
        <p:spPr>
          <a:xfrm>
            <a:off x="579438" y="76200"/>
            <a:ext cx="8031162" cy="831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8137" name="Text Box 12"/>
          <p:cNvSpPr txBox="1">
            <a:spLocks noChangeArrowheads="1"/>
          </p:cNvSpPr>
          <p:nvPr/>
        </p:nvSpPr>
        <p:spPr bwMode="auto">
          <a:xfrm>
            <a:off x="1616075" y="6346825"/>
            <a:ext cx="328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404040"/>
                </a:solidFill>
                <a:latin typeface="Corbel" charset="0"/>
              </a:rPr>
              <a:t>(gyenge fagocitózis)</a:t>
            </a:r>
          </a:p>
        </p:txBody>
      </p:sp>
      <p:sp>
        <p:nvSpPr>
          <p:cNvPr id="77831" name="Text Box 13"/>
          <p:cNvSpPr txBox="1">
            <a:spLocks noChangeArrowheads="1"/>
          </p:cNvSpPr>
          <p:nvPr/>
        </p:nvSpPr>
        <p:spPr bwMode="auto">
          <a:xfrm>
            <a:off x="6719888" y="6467475"/>
            <a:ext cx="19177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(</a:t>
            </a:r>
            <a:r>
              <a:rPr lang="en-US" altLang="hu-H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nincs</a:t>
            </a:r>
            <a:r>
              <a:rPr lang="en-US" alt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 MAC)</a:t>
            </a:r>
          </a:p>
        </p:txBody>
      </p:sp>
      <p:sp>
        <p:nvSpPr>
          <p:cNvPr id="77837" name="Text Box 8"/>
          <p:cNvSpPr txBox="1">
            <a:spLocks noChangeArrowheads="1"/>
          </p:cNvSpPr>
          <p:nvPr/>
        </p:nvSpPr>
        <p:spPr bwMode="auto">
          <a:xfrm>
            <a:off x="579438" y="252413"/>
            <a:ext cx="803116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200" b="1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Komplement hiányokból adódó szindrómák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4925" y="1003300"/>
            <a:ext cx="2074863" cy="11080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Herediter</a:t>
            </a:r>
            <a:r>
              <a:rPr lang="hu-H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hu-H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angi</a:t>
            </a:r>
            <a:r>
              <a:rPr lang="hu-HU" altLang="hu-H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oneuroticus</a:t>
            </a:r>
            <a:r>
              <a:rPr lang="hu-HU" altLang="hu-H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hu-H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oedema</a:t>
            </a:r>
            <a:endParaRPr lang="hu-HU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27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hu-HU" sz="3200" b="1" u="sng">
                <a:solidFill>
                  <a:srgbClr val="254061"/>
                </a:solidFill>
                <a:latin typeface="Times" charset="0"/>
              </a:rPr>
              <a:t>Komplementhiányos állapotok</a:t>
            </a:r>
            <a:endParaRPr lang="en-US" b="1" u="sng">
              <a:solidFill>
                <a:srgbClr val="254061"/>
              </a:solidFill>
              <a:latin typeface="Times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28775"/>
            <a:ext cx="83820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u-HU" sz="2600">
                <a:solidFill>
                  <a:srgbClr val="254061"/>
                </a:solidFill>
                <a:latin typeface="Times" charset="0"/>
              </a:rPr>
              <a:t>Korai komponensek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: autoimmun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 betegségek</a:t>
            </a:r>
          </a:p>
          <a:p>
            <a:pPr eaLnBrk="1" hangingPunct="1">
              <a:lnSpc>
                <a:spcPct val="150000"/>
              </a:lnSpc>
            </a:pPr>
            <a:r>
              <a:rPr lang="hu-HU" sz="2600">
                <a:solidFill>
                  <a:srgbClr val="254061"/>
                </a:solidFill>
                <a:latin typeface="Times" charset="0"/>
              </a:rPr>
              <a:t>Késői komponensek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: pyog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én bakteriális és Ne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isseria 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fertőzések</a:t>
            </a:r>
          </a:p>
          <a:p>
            <a:pPr eaLnBrk="1" hangingPunct="1">
              <a:lnSpc>
                <a:spcPct val="150000"/>
              </a:lnSpc>
            </a:pPr>
            <a:r>
              <a:rPr lang="hu-HU" sz="2600">
                <a:solidFill>
                  <a:srgbClr val="254061"/>
                </a:solidFill>
                <a:latin typeface="Times" charset="0"/>
              </a:rPr>
              <a:t>A leggyakoribb veleszületett hiány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: C2</a:t>
            </a:r>
          </a:p>
          <a:p>
            <a:pPr eaLnBrk="1" hangingPunct="1">
              <a:lnSpc>
                <a:spcPct val="150000"/>
              </a:lnSpc>
            </a:pPr>
            <a:r>
              <a:rPr lang="en-US" sz="2600">
                <a:solidFill>
                  <a:srgbClr val="254061"/>
                </a:solidFill>
                <a:latin typeface="Times" charset="0"/>
              </a:rPr>
              <a:t>C1I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nh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 deficienc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ia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: heredit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er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 angi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oneuroticus 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oedema</a:t>
            </a:r>
          </a:p>
          <a:p>
            <a:pPr eaLnBrk="1" hangingPunct="1">
              <a:lnSpc>
                <a:spcPct val="150000"/>
              </a:lnSpc>
            </a:pPr>
            <a:r>
              <a:rPr lang="en-US" sz="2600">
                <a:solidFill>
                  <a:srgbClr val="254061"/>
                </a:solidFill>
                <a:latin typeface="Times" charset="0"/>
              </a:rPr>
              <a:t>DAF deficienc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ia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: paroxysmal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is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 nocturnal</a:t>
            </a:r>
            <a:r>
              <a:rPr lang="hu-HU" sz="2600">
                <a:solidFill>
                  <a:srgbClr val="254061"/>
                </a:solidFill>
                <a:latin typeface="Times" charset="0"/>
              </a:rPr>
              <a:t>is</a:t>
            </a:r>
            <a:r>
              <a:rPr lang="en-US" sz="2600">
                <a:solidFill>
                  <a:srgbClr val="254061"/>
                </a:solidFill>
                <a:latin typeface="Times" charset="0"/>
              </a:rPr>
              <a:t> hemoglobinuria</a:t>
            </a:r>
            <a:endParaRPr lang="en-US">
              <a:solidFill>
                <a:srgbClr val="25406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04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570787" cy="70485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hu-HU" dirty="0" err="1" smtClean="0">
                <a:solidFill>
                  <a:schemeClr val="bg1"/>
                </a:solidFill>
                <a:ea typeface="+mj-ea"/>
              </a:rPr>
              <a:t>Herediter</a:t>
            </a:r>
            <a:r>
              <a:rPr lang="hu-HU" dirty="0" smtClean="0">
                <a:solidFill>
                  <a:schemeClr val="bg1"/>
                </a:solidFill>
                <a:ea typeface="+mj-ea"/>
              </a:rPr>
              <a:t> </a:t>
            </a:r>
            <a:r>
              <a:rPr lang="hu-HU" dirty="0" err="1" smtClean="0">
                <a:solidFill>
                  <a:schemeClr val="bg1"/>
                </a:solidFill>
                <a:ea typeface="+mj-ea"/>
              </a:rPr>
              <a:t>angioedema</a:t>
            </a:r>
            <a:r>
              <a:rPr lang="hu-HU" dirty="0" smtClean="0">
                <a:solidFill>
                  <a:schemeClr val="bg1"/>
                </a:solidFill>
                <a:ea typeface="+mj-ea"/>
              </a:rPr>
              <a:t> (HANO)</a:t>
            </a:r>
            <a:endParaRPr lang="hu-HU" dirty="0">
              <a:solidFill>
                <a:schemeClr val="bg1"/>
              </a:solidFill>
              <a:ea typeface="+mj-ea"/>
            </a:endParaRPr>
          </a:p>
        </p:txBody>
      </p:sp>
      <p:pic>
        <p:nvPicPr>
          <p:cNvPr id="75779" name="Picture 7" descr="MyrtleHAE9108co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25538"/>
            <a:ext cx="5473700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10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820737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TextBox 2"/>
          <p:cNvSpPr txBox="1">
            <a:spLocks noChangeArrowheads="1"/>
          </p:cNvSpPr>
          <p:nvPr/>
        </p:nvSpPr>
        <p:spPr bwMode="auto">
          <a:xfrm>
            <a:off x="611188" y="260350"/>
            <a:ext cx="79851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komplementrendszerrel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kapcsolatos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</a:rPr>
              <a:t>betegségek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hu-H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718300" y="6553200"/>
            <a:ext cx="2425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solidFill>
                  <a:schemeClr val="bg1"/>
                </a:solidFill>
                <a:latin typeface="Times New Roman" charset="0"/>
                <a:cs typeface="+mn-cs"/>
              </a:rPr>
              <a:t>Nat Biotechnol </a:t>
            </a:r>
            <a:r>
              <a:rPr lang="en-US" sz="1400" b="1">
                <a:solidFill>
                  <a:schemeClr val="bg1"/>
                </a:solidFill>
                <a:latin typeface="Times New Roman" charset="0"/>
                <a:cs typeface="+mn-cs"/>
              </a:rPr>
              <a:t>25</a:t>
            </a:r>
            <a:r>
              <a:rPr lang="en-US" sz="1400">
                <a:solidFill>
                  <a:schemeClr val="bg1"/>
                </a:solidFill>
                <a:latin typeface="Times New Roman" charset="0"/>
                <a:cs typeface="+mn-cs"/>
              </a:rPr>
              <a:t>, 1265 - 1275</a:t>
            </a:r>
            <a:endParaRPr lang="hu-HU" sz="1400">
              <a:solidFill>
                <a:schemeClr val="bg1"/>
              </a:solidFill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6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026" descr="dgcinag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-27384"/>
            <a:ext cx="9134475" cy="6848475"/>
          </a:xfrm>
          <a:prstGeom prst="rect">
            <a:avLst/>
          </a:prstGeom>
          <a:noFill/>
        </p:spPr>
      </p:pic>
      <p:sp>
        <p:nvSpPr>
          <p:cNvPr id="61444" name="Text Box 1028"/>
          <p:cNvSpPr txBox="1">
            <a:spLocks noChangeArrowheads="1"/>
          </p:cNvSpPr>
          <p:nvPr/>
        </p:nvSpPr>
        <p:spPr bwMode="auto">
          <a:xfrm>
            <a:off x="755576" y="1484784"/>
            <a:ext cx="8305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Acut fázis reakció-</a:t>
            </a:r>
          </a:p>
          <a:p>
            <a:r>
              <a:rPr lang="hu-H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               -acut gyulladás</a:t>
            </a:r>
            <a:endParaRPr lang="hu-H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881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 descr="70%-os"/>
          <p:cNvSpPr>
            <a:spLocks noChangeArrowheads="1"/>
          </p:cNvSpPr>
          <p:nvPr/>
        </p:nvSpPr>
        <p:spPr bwMode="auto">
          <a:xfrm>
            <a:off x="4648200" y="304800"/>
            <a:ext cx="4114800" cy="5715000"/>
          </a:xfrm>
          <a:prstGeom prst="rect">
            <a:avLst/>
          </a:prstGeom>
          <a:pattFill prst="pct70">
            <a:fgClr>
              <a:srgbClr val="A8A8A8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395536" y="404664"/>
            <a:ext cx="74174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 b="1" dirty="0"/>
          </a:p>
          <a:p>
            <a:r>
              <a:rPr lang="hu-HU" b="1" dirty="0"/>
              <a:t>     </a:t>
            </a:r>
            <a:r>
              <a:rPr lang="hu-HU" b="1" dirty="0" smtClean="0">
                <a:solidFill>
                  <a:srgbClr val="000000"/>
                </a:solidFill>
              </a:rPr>
              <a:t>természetes</a:t>
            </a:r>
            <a:r>
              <a:rPr lang="hu-HU" b="1" dirty="0" smtClean="0"/>
              <a:t>                        </a:t>
            </a:r>
            <a:r>
              <a:rPr lang="hu-HU" b="1" dirty="0" smtClean="0">
                <a:solidFill>
                  <a:srgbClr val="000000"/>
                </a:solidFill>
              </a:rPr>
              <a:t> </a:t>
            </a:r>
            <a:r>
              <a:rPr lang="hu-HU" b="1" dirty="0" smtClean="0"/>
              <a:t>szerzett</a:t>
            </a:r>
            <a:endParaRPr lang="hu-HU" b="1" dirty="0"/>
          </a:p>
        </p:txBody>
      </p:sp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762000" y="2133600"/>
            <a:ext cx="74727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</a:rPr>
              <a:t>Non antigen-specific                   </a:t>
            </a:r>
            <a:r>
              <a:rPr lang="hu-HU" dirty="0"/>
              <a:t>antigénspecifikus</a:t>
            </a:r>
          </a:p>
        </p:txBody>
      </p:sp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762000" y="3962400"/>
            <a:ext cx="8032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000000"/>
                </a:solidFill>
              </a:rPr>
              <a:t> nincs memóriája           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/>
              <a:t>memóriával rendelkezik</a:t>
            </a:r>
          </a:p>
        </p:txBody>
      </p:sp>
      <p:sp>
        <p:nvSpPr>
          <p:cNvPr id="198662" name="Text Box 6"/>
          <p:cNvSpPr txBox="1">
            <a:spLocks noChangeArrowheads="1"/>
          </p:cNvSpPr>
          <p:nvPr/>
        </p:nvSpPr>
        <p:spPr bwMode="auto">
          <a:xfrm>
            <a:off x="899592" y="2967335"/>
            <a:ext cx="6929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000000"/>
                </a:solidFill>
              </a:rPr>
              <a:t>  azonnal működik              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/>
              <a:t>latenciája van</a:t>
            </a: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685800" y="4953000"/>
            <a:ext cx="80451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000000"/>
                </a:solidFill>
              </a:rPr>
              <a:t>lineárisan erősített </a:t>
            </a:r>
            <a:r>
              <a:rPr lang="hu-HU" dirty="0" smtClean="0">
                <a:solidFill>
                  <a:srgbClr val="000000"/>
                </a:solidFill>
              </a:rPr>
              <a:t>               </a:t>
            </a:r>
            <a:r>
              <a:rPr lang="hu-HU" dirty="0"/>
              <a:t>exponenciálisan erősített</a:t>
            </a:r>
          </a:p>
        </p:txBody>
      </p:sp>
      <p:sp>
        <p:nvSpPr>
          <p:cNvPr id="198664" name="Rectangle 8"/>
          <p:cNvSpPr>
            <a:spLocks noChangeArrowheads="1"/>
          </p:cNvSpPr>
          <p:nvPr/>
        </p:nvSpPr>
        <p:spPr bwMode="auto">
          <a:xfrm>
            <a:off x="304800" y="304800"/>
            <a:ext cx="3886200" cy="57150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70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20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192523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25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192526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192527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192528" name="Text Box 16"/>
          <p:cNvSpPr txBox="1">
            <a:spLocks noChangeArrowheads="1"/>
          </p:cNvSpPr>
          <p:nvPr/>
        </p:nvSpPr>
        <p:spPr bwMode="auto">
          <a:xfrm>
            <a:off x="83363" y="192088"/>
            <a:ext cx="7314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000000"/>
                </a:solidFill>
              </a:rPr>
              <a:t>A</a:t>
            </a:r>
            <a:r>
              <a:rPr lang="hu-HU" b="1" dirty="0" smtClean="0">
                <a:solidFill>
                  <a:srgbClr val="000000"/>
                </a:solidFill>
              </a:rPr>
              <a:t>CUT FÁZIS REAKCIÓ, ACUT FÁZIS FEHÉRJÉK </a:t>
            </a:r>
            <a:endParaRPr lang="hu-HU" b="1" dirty="0">
              <a:solidFill>
                <a:srgbClr val="000000"/>
              </a:solidFill>
            </a:endParaRPr>
          </a:p>
        </p:txBody>
      </p:sp>
      <p:sp>
        <p:nvSpPr>
          <p:cNvPr id="192529" name="Text Box 17"/>
          <p:cNvSpPr txBox="1">
            <a:spLocks noChangeArrowheads="1"/>
          </p:cNvSpPr>
          <p:nvPr/>
        </p:nvSpPr>
        <p:spPr bwMode="auto">
          <a:xfrm>
            <a:off x="711200" y="1622425"/>
            <a:ext cx="4956856" cy="707886"/>
          </a:xfrm>
          <a:prstGeom prst="rect">
            <a:avLst/>
          </a:prstGeom>
          <a:noFill/>
          <a:ln w="57150">
            <a:solidFill>
              <a:srgbClr val="A8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sz="4000" dirty="0" smtClean="0">
                <a:solidFill>
                  <a:srgbClr val="000000"/>
                </a:solidFill>
              </a:rPr>
              <a:t>Tűz……….gyúl-anyag</a:t>
            </a:r>
            <a:endParaRPr lang="hu-HU" sz="4000" dirty="0">
              <a:solidFill>
                <a:srgbClr val="000000"/>
              </a:solidFill>
            </a:endParaRPr>
          </a:p>
        </p:txBody>
      </p:sp>
      <p:sp>
        <p:nvSpPr>
          <p:cNvPr id="192530" name="Text Box 18"/>
          <p:cNvSpPr txBox="1">
            <a:spLocks noChangeArrowheads="1"/>
          </p:cNvSpPr>
          <p:nvPr/>
        </p:nvSpPr>
        <p:spPr bwMode="auto">
          <a:xfrm>
            <a:off x="4362059" y="5041974"/>
            <a:ext cx="4708390" cy="707886"/>
          </a:xfrm>
          <a:prstGeom prst="rect">
            <a:avLst/>
          </a:prstGeom>
          <a:noFill/>
          <a:ln w="57150">
            <a:solidFill>
              <a:srgbClr val="A8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sz="4000" dirty="0" smtClean="0">
                <a:solidFill>
                  <a:schemeClr val="tx1"/>
                </a:solidFill>
              </a:rPr>
              <a:t>Tűzoltás-oltóanyag</a:t>
            </a:r>
            <a:endParaRPr lang="hu-HU" sz="4000" dirty="0">
              <a:solidFill>
                <a:schemeClr val="tx1"/>
              </a:solidFill>
            </a:endParaRPr>
          </a:p>
        </p:txBody>
      </p:sp>
      <p:sp>
        <p:nvSpPr>
          <p:cNvPr id="192531" name="Text Box 19"/>
          <p:cNvSpPr txBox="1">
            <a:spLocks noChangeArrowheads="1"/>
          </p:cNvSpPr>
          <p:nvPr/>
        </p:nvSpPr>
        <p:spPr bwMode="auto">
          <a:xfrm>
            <a:off x="1538732" y="3309864"/>
            <a:ext cx="6705675" cy="707886"/>
          </a:xfrm>
          <a:prstGeom prst="rect">
            <a:avLst/>
          </a:prstGeom>
          <a:noFill/>
          <a:ln w="57150">
            <a:solidFill>
              <a:srgbClr val="A8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hu-HU" sz="4000" dirty="0" smtClean="0">
                <a:solidFill>
                  <a:srgbClr val="000000"/>
                </a:solidFill>
              </a:rPr>
              <a:t>Riasztás…. alarm rendszer</a:t>
            </a:r>
            <a:endParaRPr lang="hu-HU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5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9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9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9" grpId="0" animBg="1" autoUpdateAnimBg="0"/>
      <p:bldP spid="192530" grpId="0" animBg="1"/>
      <p:bldP spid="1925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Szolubilis plazmafehérjék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1628775"/>
            <a:ext cx="4191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Fő tagjai olyan proenzimek, amelyek egymást </a:t>
            </a:r>
            <a:r>
              <a:rPr lang="hu-HU">
                <a:solidFill>
                  <a:srgbClr val="FF9900"/>
                </a:solidFill>
              </a:rPr>
              <a:t>láncreakciószerűen</a:t>
            </a:r>
            <a:r>
              <a:rPr lang="hu-HU"/>
              <a:t> aktiválják</a:t>
            </a: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3429000"/>
            <a:ext cx="3810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egy</a:t>
            </a:r>
            <a:r>
              <a:rPr lang="hu-HU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hu-HU"/>
              <a:t>aktiválódott molekula a rendszer számos következő tagjának aktiválódását váltja ki</a:t>
            </a:r>
            <a:r>
              <a:rPr lang="en-US"/>
              <a:t> : </a:t>
            </a:r>
            <a:r>
              <a:rPr lang="en-US">
                <a:solidFill>
                  <a:srgbClr val="FF9900"/>
                </a:solidFill>
              </a:rPr>
              <a:t>amplifikáció</a:t>
            </a:r>
            <a:endParaRPr lang="en-US" b="1">
              <a:solidFill>
                <a:srgbClr val="FF9900"/>
              </a:solidFill>
            </a:endParaRP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62000"/>
            <a:ext cx="3759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08175" y="5445125"/>
            <a:ext cx="2216150" cy="1214438"/>
            <a:chOff x="204" y="3430"/>
            <a:chExt cx="1396" cy="765"/>
          </a:xfrm>
        </p:grpSpPr>
        <p:sp>
          <p:nvSpPr>
            <p:cNvPr id="33799" name="Text Box 7"/>
            <p:cNvSpPr txBox="1">
              <a:spLocks noChangeArrowheads="1"/>
            </p:cNvSpPr>
            <p:nvPr/>
          </p:nvSpPr>
          <p:spPr bwMode="auto">
            <a:xfrm>
              <a:off x="204" y="3551"/>
              <a:ext cx="3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3600"/>
                <a:t>X</a:t>
              </a:r>
            </a:p>
          </p:txBody>
        </p:sp>
        <p:sp>
          <p:nvSpPr>
            <p:cNvPr id="33800" name="AutoShape 8"/>
            <p:cNvSpPr>
              <a:spLocks noChangeArrowheads="1"/>
            </p:cNvSpPr>
            <p:nvPr/>
          </p:nvSpPr>
          <p:spPr bwMode="auto">
            <a:xfrm rot="-1942042">
              <a:off x="657" y="3521"/>
              <a:ext cx="408" cy="226"/>
            </a:xfrm>
            <a:prstGeom prst="rightArrow">
              <a:avLst>
                <a:gd name="adj1" fmla="val 50000"/>
                <a:gd name="adj2" fmla="val 45133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01" name="AutoShape 9"/>
            <p:cNvSpPr>
              <a:spLocks noChangeArrowheads="1"/>
            </p:cNvSpPr>
            <p:nvPr/>
          </p:nvSpPr>
          <p:spPr bwMode="auto">
            <a:xfrm rot="1630471">
              <a:off x="657" y="3838"/>
              <a:ext cx="408" cy="226"/>
            </a:xfrm>
            <a:prstGeom prst="rightArrow">
              <a:avLst>
                <a:gd name="adj1" fmla="val 50000"/>
                <a:gd name="adj2" fmla="val 45133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02" name="Text Box 10"/>
            <p:cNvSpPr txBox="1">
              <a:spLocks noChangeArrowheads="1"/>
            </p:cNvSpPr>
            <p:nvPr/>
          </p:nvSpPr>
          <p:spPr bwMode="auto">
            <a:xfrm>
              <a:off x="1247" y="3430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 b="1"/>
                <a:t>Xa</a:t>
              </a:r>
            </a:p>
          </p:txBody>
        </p:sp>
        <p:sp>
          <p:nvSpPr>
            <p:cNvPr id="33803" name="Text Box 11"/>
            <p:cNvSpPr txBox="1">
              <a:spLocks noChangeArrowheads="1"/>
            </p:cNvSpPr>
            <p:nvPr/>
          </p:nvSpPr>
          <p:spPr bwMode="auto">
            <a:xfrm>
              <a:off x="1189" y="3868"/>
              <a:ext cx="41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800" b="1"/>
                <a:t>Xb</a:t>
              </a:r>
            </a:p>
          </p:txBody>
        </p:sp>
      </p:grpSp>
      <p:sp>
        <p:nvSpPr>
          <p:cNvPr id="12" name="Dátum hely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0E50F2-CEE9-458C-9EC3-F8514DF6FA6D}" type="datetime1">
              <a:rPr lang="hu-HU" smtClean="0"/>
              <a:t>16. 09. 27.</a:t>
            </a:fld>
            <a:endParaRPr lang="en-US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0715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0716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0717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0719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graphicFrame>
        <p:nvGraphicFramePr>
          <p:cNvPr id="200720" name="Object 16"/>
          <p:cNvGraphicFramePr>
            <a:graphicFrameLocks noChangeAspect="1"/>
          </p:cNvGraphicFramePr>
          <p:nvPr/>
        </p:nvGraphicFramePr>
        <p:xfrm>
          <a:off x="1219200" y="4343400"/>
          <a:ext cx="180975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4" name="Photo Editor Photo" r:id="rId5" imgW="1809524" imgH="1495634" progId="">
                  <p:embed/>
                </p:oleObj>
              </mc:Choice>
              <mc:Fallback>
                <p:oleObj name="Photo Editor Photo" r:id="rId5" imgW="1809524" imgH="149563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42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343400"/>
                        <a:ext cx="1809750" cy="14954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A8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0721" name="Group 17"/>
          <p:cNvGrpSpPr>
            <a:grpSpLocks/>
          </p:cNvGrpSpPr>
          <p:nvPr/>
        </p:nvGrpSpPr>
        <p:grpSpPr bwMode="auto">
          <a:xfrm>
            <a:off x="4572000" y="304800"/>
            <a:ext cx="4192588" cy="4395788"/>
            <a:chOff x="2880" y="192"/>
            <a:chExt cx="2641" cy="2769"/>
          </a:xfrm>
        </p:grpSpPr>
        <p:graphicFrame>
          <p:nvGraphicFramePr>
            <p:cNvPr id="200722" name="Object 18"/>
            <p:cNvGraphicFramePr>
              <a:graphicFrameLocks noChangeAspect="1"/>
            </p:cNvGraphicFramePr>
            <p:nvPr/>
          </p:nvGraphicFramePr>
          <p:xfrm>
            <a:off x="2880" y="192"/>
            <a:ext cx="2641" cy="1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85" name="Photo Editor Photo" r:id="rId7" imgW="7621064" imgH="4458322" progId="">
                    <p:embed/>
                  </p:oleObj>
                </mc:Choice>
                <mc:Fallback>
                  <p:oleObj name="Photo Editor Photo" r:id="rId7" imgW="7621064" imgH="445832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192"/>
                          <a:ext cx="2641" cy="15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0723" name="Object 19"/>
            <p:cNvGraphicFramePr>
              <a:graphicFrameLocks noChangeAspect="1"/>
            </p:cNvGraphicFramePr>
            <p:nvPr/>
          </p:nvGraphicFramePr>
          <p:xfrm>
            <a:off x="3168" y="1392"/>
            <a:ext cx="2106" cy="15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86" name="Bitmap Image" r:id="rId9" imgW="4105848" imgH="3057143" progId="PBrush">
                    <p:embed/>
                  </p:oleObj>
                </mc:Choice>
                <mc:Fallback>
                  <p:oleObj name="Bitmap Image" r:id="rId9" imgW="4105848" imgH="3057143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1392"/>
                          <a:ext cx="2106" cy="15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0724" name="Object 20"/>
          <p:cNvGraphicFramePr>
            <a:graphicFrameLocks noChangeAspect="1"/>
          </p:cNvGraphicFramePr>
          <p:nvPr/>
        </p:nvGraphicFramePr>
        <p:xfrm>
          <a:off x="5715000" y="4876800"/>
          <a:ext cx="2209800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7" name="Photo Editor Photo" r:id="rId11" imgW="2209524" imgH="1657581" progId="">
                  <p:embed/>
                </p:oleObj>
              </mc:Choice>
              <mc:Fallback>
                <p:oleObj name="Photo Editor Photo" r:id="rId11" imgW="2209524" imgH="16575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876800"/>
                        <a:ext cx="2209800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25" name="Object 21"/>
          <p:cNvGraphicFramePr>
            <a:graphicFrameLocks noChangeAspect="1"/>
          </p:cNvGraphicFramePr>
          <p:nvPr/>
        </p:nvGraphicFramePr>
        <p:xfrm>
          <a:off x="1066800" y="304800"/>
          <a:ext cx="137160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8" name="Photo Editor Photo" r:id="rId13" imgW="1371429" imgH="2419048" progId="">
                  <p:embed/>
                </p:oleObj>
              </mc:Choice>
              <mc:Fallback>
                <p:oleObj name="Photo Editor Photo" r:id="rId13" imgW="1371429" imgH="24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04800"/>
                        <a:ext cx="137160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0726" name="Group 22"/>
          <p:cNvGrpSpPr>
            <a:grpSpLocks/>
          </p:cNvGrpSpPr>
          <p:nvPr/>
        </p:nvGrpSpPr>
        <p:grpSpPr bwMode="auto">
          <a:xfrm>
            <a:off x="228600" y="3733800"/>
            <a:ext cx="3886200" cy="3048000"/>
            <a:chOff x="144" y="2352"/>
            <a:chExt cx="2448" cy="1920"/>
          </a:xfrm>
        </p:grpSpPr>
        <p:sp>
          <p:nvSpPr>
            <p:cNvPr id="200727" name="AutoShape 23"/>
            <p:cNvSpPr>
              <a:spLocks noChangeArrowheads="1"/>
            </p:cNvSpPr>
            <p:nvPr/>
          </p:nvSpPr>
          <p:spPr bwMode="auto">
            <a:xfrm rot="-2546780">
              <a:off x="1008" y="2400"/>
              <a:ext cx="816" cy="336"/>
            </a:xfrm>
            <a:prstGeom prst="irregularSeal2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28" name="AutoShape 24"/>
            <p:cNvSpPr>
              <a:spLocks noChangeArrowheads="1"/>
            </p:cNvSpPr>
            <p:nvPr/>
          </p:nvSpPr>
          <p:spPr bwMode="auto">
            <a:xfrm rot="2001151">
              <a:off x="1776" y="3168"/>
              <a:ext cx="816" cy="336"/>
            </a:xfrm>
            <a:prstGeom prst="irregularSeal2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29" name="AutoShape 25"/>
            <p:cNvSpPr>
              <a:spLocks noChangeArrowheads="1"/>
            </p:cNvSpPr>
            <p:nvPr/>
          </p:nvSpPr>
          <p:spPr bwMode="auto">
            <a:xfrm>
              <a:off x="144" y="2544"/>
              <a:ext cx="816" cy="336"/>
            </a:xfrm>
            <a:prstGeom prst="irregularSeal2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30" name="AutoShape 26"/>
            <p:cNvSpPr>
              <a:spLocks noChangeArrowheads="1"/>
            </p:cNvSpPr>
            <p:nvPr/>
          </p:nvSpPr>
          <p:spPr bwMode="auto">
            <a:xfrm rot="3262313">
              <a:off x="1488" y="3696"/>
              <a:ext cx="816" cy="336"/>
            </a:xfrm>
            <a:prstGeom prst="irregularSeal2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31" name="AutoShape 27" descr="Vastag átlós lefelé"/>
            <p:cNvSpPr>
              <a:spLocks noChangeArrowheads="1"/>
            </p:cNvSpPr>
            <p:nvPr/>
          </p:nvSpPr>
          <p:spPr bwMode="auto">
            <a:xfrm>
              <a:off x="240" y="3600"/>
              <a:ext cx="816" cy="336"/>
            </a:xfrm>
            <a:prstGeom prst="irregularSeal2">
              <a:avLst/>
            </a:prstGeom>
            <a:pattFill prst="wdDnDiag">
              <a:fgClr>
                <a:schemeClr val="bg1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32" name="AutoShape 28"/>
            <p:cNvSpPr>
              <a:spLocks noChangeArrowheads="1"/>
            </p:cNvSpPr>
            <p:nvPr/>
          </p:nvSpPr>
          <p:spPr bwMode="auto">
            <a:xfrm rot="2935316">
              <a:off x="960" y="3696"/>
              <a:ext cx="240" cy="480"/>
            </a:xfrm>
            <a:prstGeom prst="lightningBolt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33" name="AutoShape 29"/>
            <p:cNvSpPr>
              <a:spLocks noChangeArrowheads="1"/>
            </p:cNvSpPr>
            <p:nvPr/>
          </p:nvSpPr>
          <p:spPr bwMode="auto">
            <a:xfrm rot="6297729">
              <a:off x="504" y="3144"/>
              <a:ext cx="240" cy="480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34" name="AutoShape 30"/>
            <p:cNvSpPr>
              <a:spLocks noChangeArrowheads="1"/>
            </p:cNvSpPr>
            <p:nvPr/>
          </p:nvSpPr>
          <p:spPr bwMode="auto">
            <a:xfrm rot="-5923463">
              <a:off x="2016" y="2640"/>
              <a:ext cx="240" cy="480"/>
            </a:xfrm>
            <a:prstGeom prst="lightningBolt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35" name="AutoShape 31"/>
            <p:cNvSpPr>
              <a:spLocks noChangeArrowheads="1"/>
            </p:cNvSpPr>
            <p:nvPr/>
          </p:nvSpPr>
          <p:spPr bwMode="auto">
            <a:xfrm>
              <a:off x="1344" y="3696"/>
              <a:ext cx="240" cy="480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36" name="AutoShape 32"/>
            <p:cNvSpPr>
              <a:spLocks noChangeArrowheads="1"/>
            </p:cNvSpPr>
            <p:nvPr/>
          </p:nvSpPr>
          <p:spPr bwMode="auto">
            <a:xfrm rot="-10731368">
              <a:off x="960" y="2352"/>
              <a:ext cx="240" cy="480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37" name="AutoShape 33"/>
            <p:cNvSpPr>
              <a:spLocks noChangeArrowheads="1"/>
            </p:cNvSpPr>
            <p:nvPr/>
          </p:nvSpPr>
          <p:spPr bwMode="auto">
            <a:xfrm rot="-13950068">
              <a:off x="528" y="2880"/>
              <a:ext cx="240" cy="480"/>
            </a:xfrm>
            <a:prstGeom prst="lightningBolt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0738" name="AutoShape 34"/>
            <p:cNvSpPr>
              <a:spLocks noChangeArrowheads="1"/>
            </p:cNvSpPr>
            <p:nvPr/>
          </p:nvSpPr>
          <p:spPr bwMode="auto">
            <a:xfrm rot="-6605846">
              <a:off x="1728" y="2400"/>
              <a:ext cx="240" cy="480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74195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0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2766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2767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2768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1136650" cy="495300"/>
          </a:xfrm>
          <a:prstGeom prst="rect">
            <a:avLst/>
          </a:prstGeom>
          <a:noFill/>
          <a:ln w="38100">
            <a:solidFill>
              <a:srgbClr val="A8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„Tűz”:	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3336925" y="1184275"/>
            <a:ext cx="423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fertőzés (bakteriális-LPS, vírus..)</a:t>
            </a:r>
          </a:p>
        </p:txBody>
      </p:sp>
      <p:sp>
        <p:nvSpPr>
          <p:cNvPr id="202770" name="Text Box 18"/>
          <p:cNvSpPr txBox="1">
            <a:spLocks noChangeArrowheads="1"/>
          </p:cNvSpPr>
          <p:nvPr/>
        </p:nvSpPr>
        <p:spPr bwMode="auto">
          <a:xfrm>
            <a:off x="3260725" y="1946275"/>
            <a:ext cx="5316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 ké</a:t>
            </a:r>
            <a:r>
              <a:rPr lang="en-US">
                <a:solidFill>
                  <a:srgbClr val="000000"/>
                </a:solidFill>
              </a:rPr>
              <a:t>miai hat</a:t>
            </a:r>
            <a:r>
              <a:rPr lang="hu-HU">
                <a:solidFill>
                  <a:srgbClr val="000000"/>
                </a:solidFill>
              </a:rPr>
              <a:t>á</a:t>
            </a:r>
            <a:r>
              <a:rPr lang="en-US">
                <a:solidFill>
                  <a:srgbClr val="000000"/>
                </a:solidFill>
              </a:rPr>
              <a:t>sok</a:t>
            </a:r>
            <a:r>
              <a:rPr lang="hu-HU">
                <a:solidFill>
                  <a:srgbClr val="000000"/>
                </a:solidFill>
              </a:rPr>
              <a:t> (sav, lúg, oxidáció-égés..)</a:t>
            </a:r>
          </a:p>
        </p:txBody>
      </p:sp>
      <p:sp>
        <p:nvSpPr>
          <p:cNvPr id="202771" name="Text Box 19"/>
          <p:cNvSpPr txBox="1">
            <a:spLocks noChangeArrowheads="1"/>
          </p:cNvSpPr>
          <p:nvPr/>
        </p:nvSpPr>
        <p:spPr bwMode="auto">
          <a:xfrm>
            <a:off x="3352800" y="3352800"/>
            <a:ext cx="1825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necrosis-égés</a:t>
            </a:r>
          </a:p>
        </p:txBody>
      </p:sp>
      <p:sp>
        <p:nvSpPr>
          <p:cNvPr id="202772" name="Text Box 20"/>
          <p:cNvSpPr txBox="1">
            <a:spLocks noChangeArrowheads="1"/>
          </p:cNvSpPr>
          <p:nvPr/>
        </p:nvSpPr>
        <p:spPr bwMode="auto">
          <a:xfrm>
            <a:off x="3352800" y="2590800"/>
            <a:ext cx="429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radioaktív sugárzás, aktív gyökök</a:t>
            </a:r>
          </a:p>
        </p:txBody>
      </p:sp>
      <p:sp>
        <p:nvSpPr>
          <p:cNvPr id="202773" name="Text Box 21"/>
          <p:cNvSpPr txBox="1">
            <a:spLocks noChangeArrowheads="1"/>
          </p:cNvSpPr>
          <p:nvPr/>
        </p:nvSpPr>
        <p:spPr bwMode="auto">
          <a:xfrm>
            <a:off x="3429000" y="4724400"/>
            <a:ext cx="38846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tumor</a:t>
            </a:r>
          </a:p>
          <a:p>
            <a:pPr eaLnBrk="0" hangingPunct="0"/>
            <a:r>
              <a:rPr lang="hu-HU">
                <a:solidFill>
                  <a:srgbClr val="000000"/>
                </a:solidFill>
              </a:rPr>
              <a:t>intenzív lokális immunreakció</a:t>
            </a:r>
          </a:p>
          <a:p>
            <a:pPr eaLnBrk="0" hangingPunct="0"/>
            <a:r>
              <a:rPr lang="hu-HU">
                <a:solidFill>
                  <a:srgbClr val="000000"/>
                </a:solidFill>
              </a:rPr>
              <a:t>súlyos metabolikus zavar</a:t>
            </a:r>
          </a:p>
        </p:txBody>
      </p:sp>
      <p:sp>
        <p:nvSpPr>
          <p:cNvPr id="202774" name="Text Box 22"/>
          <p:cNvSpPr txBox="1">
            <a:spLocks noChangeArrowheads="1"/>
          </p:cNvSpPr>
          <p:nvPr/>
        </p:nvSpPr>
        <p:spPr bwMode="auto">
          <a:xfrm>
            <a:off x="2057400" y="609600"/>
            <a:ext cx="143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EXOGÉN</a:t>
            </a:r>
          </a:p>
        </p:txBody>
      </p:sp>
      <p:sp>
        <p:nvSpPr>
          <p:cNvPr id="202775" name="Text Box 23"/>
          <p:cNvSpPr txBox="1">
            <a:spLocks noChangeArrowheads="1"/>
          </p:cNvSpPr>
          <p:nvPr/>
        </p:nvSpPr>
        <p:spPr bwMode="auto">
          <a:xfrm>
            <a:off x="2209800" y="4114800"/>
            <a:ext cx="1658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ENDOGÉN</a:t>
            </a:r>
          </a:p>
        </p:txBody>
      </p:sp>
      <p:graphicFrame>
        <p:nvGraphicFramePr>
          <p:cNvPr id="202776" name="Object 24"/>
          <p:cNvGraphicFramePr>
            <a:graphicFrameLocks noChangeAspect="1"/>
          </p:cNvGraphicFramePr>
          <p:nvPr/>
        </p:nvGraphicFramePr>
        <p:xfrm>
          <a:off x="304800" y="1447800"/>
          <a:ext cx="137160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0" name="Photo Editor Photo" r:id="rId4" imgW="1371429" imgH="2419048" progId="">
                  <p:embed/>
                </p:oleObj>
              </mc:Choice>
              <mc:Fallback>
                <p:oleObj name="Photo Editor Photo" r:id="rId4" imgW="1371429" imgH="24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47800"/>
                        <a:ext cx="137160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350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4812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13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4814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4815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4816" name="Text Box 16"/>
          <p:cNvSpPr txBox="1">
            <a:spLocks noChangeArrowheads="1"/>
          </p:cNvSpPr>
          <p:nvPr/>
        </p:nvSpPr>
        <p:spPr bwMode="auto">
          <a:xfrm>
            <a:off x="2372810" y="206375"/>
            <a:ext cx="4185761" cy="1077218"/>
          </a:xfrm>
          <a:prstGeom prst="rect">
            <a:avLst/>
          </a:prstGeom>
          <a:noFill/>
          <a:ln w="38100">
            <a:solidFill>
              <a:srgbClr val="A8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KÖZÉPSŐ SZAKASZ</a:t>
            </a:r>
          </a:p>
          <a:p>
            <a:pPr algn="ctr" eaLnBrk="0" hangingPunct="0"/>
            <a:r>
              <a:rPr lang="hu-H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„Riasztás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</a:p>
        </p:txBody>
      </p:sp>
      <p:sp>
        <p:nvSpPr>
          <p:cNvPr id="204817" name="Text Box 17"/>
          <p:cNvSpPr txBox="1">
            <a:spLocks noChangeArrowheads="1"/>
          </p:cNvSpPr>
          <p:nvPr/>
        </p:nvSpPr>
        <p:spPr bwMode="auto">
          <a:xfrm>
            <a:off x="1371600" y="1600200"/>
            <a:ext cx="1350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makrofág</a:t>
            </a:r>
          </a:p>
        </p:txBody>
      </p:sp>
      <p:sp>
        <p:nvSpPr>
          <p:cNvPr id="204818" name="Text Box 18"/>
          <p:cNvSpPr txBox="1">
            <a:spLocks noChangeArrowheads="1"/>
          </p:cNvSpPr>
          <p:nvPr/>
        </p:nvSpPr>
        <p:spPr bwMode="auto">
          <a:xfrm>
            <a:off x="1371600" y="2362200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endotel</a:t>
            </a:r>
          </a:p>
        </p:txBody>
      </p:sp>
      <p:sp>
        <p:nvSpPr>
          <p:cNvPr id="204819" name="Text Box 19"/>
          <p:cNvSpPr txBox="1">
            <a:spLocks noChangeArrowheads="1"/>
          </p:cNvSpPr>
          <p:nvPr/>
        </p:nvSpPr>
        <p:spPr bwMode="auto">
          <a:xfrm>
            <a:off x="1371600" y="3048000"/>
            <a:ext cx="148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fibroblaszt</a:t>
            </a:r>
          </a:p>
        </p:txBody>
      </p:sp>
      <p:sp>
        <p:nvSpPr>
          <p:cNvPr id="204820" name="Text Box 20"/>
          <p:cNvSpPr txBox="1">
            <a:spLocks noChangeArrowheads="1"/>
          </p:cNvSpPr>
          <p:nvPr/>
        </p:nvSpPr>
        <p:spPr bwMode="auto">
          <a:xfrm>
            <a:off x="1371600" y="3886200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keratinocita</a:t>
            </a:r>
          </a:p>
        </p:txBody>
      </p:sp>
      <p:sp>
        <p:nvSpPr>
          <p:cNvPr id="204821" name="Text Box 21"/>
          <p:cNvSpPr txBox="1">
            <a:spLocks noChangeArrowheads="1"/>
          </p:cNvSpPr>
          <p:nvPr/>
        </p:nvSpPr>
        <p:spPr bwMode="auto">
          <a:xfrm>
            <a:off x="1371600" y="4648200"/>
            <a:ext cx="868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T sejt</a:t>
            </a:r>
          </a:p>
        </p:txBody>
      </p:sp>
      <p:sp>
        <p:nvSpPr>
          <p:cNvPr id="204822" name="Text Box 22"/>
          <p:cNvSpPr txBox="1">
            <a:spLocks noChangeArrowheads="1"/>
          </p:cNvSpPr>
          <p:nvPr/>
        </p:nvSpPr>
        <p:spPr bwMode="auto">
          <a:xfrm>
            <a:off x="1215572" y="5451475"/>
            <a:ext cx="2282145" cy="1200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dirty="0">
                <a:solidFill>
                  <a:srgbClr val="FF0000"/>
                </a:solidFill>
              </a:rPr>
              <a:t>TESTSZERTE </a:t>
            </a:r>
          </a:p>
          <a:p>
            <a:pPr algn="ctr" eaLnBrk="0" hangingPunct="0"/>
            <a:r>
              <a:rPr lang="hu-HU" dirty="0">
                <a:solidFill>
                  <a:srgbClr val="FF0000"/>
                </a:solidFill>
              </a:rPr>
              <a:t>ELŐFORDULÓ</a:t>
            </a:r>
          </a:p>
          <a:p>
            <a:pPr algn="ctr" eaLnBrk="0" hangingPunct="0"/>
            <a:r>
              <a:rPr lang="hu-HU" dirty="0">
                <a:solidFill>
                  <a:srgbClr val="FF0000"/>
                </a:solidFill>
              </a:rPr>
              <a:t>SEJTEK</a:t>
            </a:r>
          </a:p>
        </p:txBody>
      </p:sp>
      <p:grpSp>
        <p:nvGrpSpPr>
          <p:cNvPr id="204823" name="Group 23"/>
          <p:cNvGrpSpPr>
            <a:grpSpLocks/>
          </p:cNvGrpSpPr>
          <p:nvPr/>
        </p:nvGrpSpPr>
        <p:grpSpPr bwMode="auto">
          <a:xfrm>
            <a:off x="3657600" y="1416050"/>
            <a:ext cx="4384675" cy="3467100"/>
            <a:chOff x="2304" y="892"/>
            <a:chExt cx="2762" cy="2184"/>
          </a:xfrm>
        </p:grpSpPr>
        <p:sp>
          <p:nvSpPr>
            <p:cNvPr id="204824" name="AutoShape 24"/>
            <p:cNvSpPr>
              <a:spLocks noChangeArrowheads="1"/>
            </p:cNvSpPr>
            <p:nvPr/>
          </p:nvSpPr>
          <p:spPr bwMode="auto">
            <a:xfrm>
              <a:off x="2304" y="1440"/>
              <a:ext cx="1776" cy="816"/>
            </a:xfrm>
            <a:prstGeom prst="rightArrow">
              <a:avLst>
                <a:gd name="adj1" fmla="val 50000"/>
                <a:gd name="adj2" fmla="val 54412"/>
              </a:avLst>
            </a:prstGeom>
            <a:gradFill rotWithShape="0">
              <a:gsLst>
                <a:gs pos="0">
                  <a:srgbClr val="A80000">
                    <a:gamma/>
                    <a:shade val="46275"/>
                    <a:invGamma/>
                  </a:srgbClr>
                </a:gs>
                <a:gs pos="50000">
                  <a:srgbClr val="A80000"/>
                </a:gs>
                <a:gs pos="100000">
                  <a:srgbClr val="A8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25" name="Text Box 25"/>
            <p:cNvSpPr txBox="1">
              <a:spLocks noChangeArrowheads="1"/>
            </p:cNvSpPr>
            <p:nvPr/>
          </p:nvSpPr>
          <p:spPr bwMode="auto">
            <a:xfrm>
              <a:off x="4406" y="892"/>
              <a:ext cx="66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sz="3600" b="1">
                  <a:solidFill>
                    <a:srgbClr val="000000"/>
                  </a:solidFill>
                </a:rPr>
                <a:t>IL-6</a:t>
              </a:r>
            </a:p>
          </p:txBody>
        </p:sp>
        <p:sp>
          <p:nvSpPr>
            <p:cNvPr id="204826" name="Text Box 26"/>
            <p:cNvSpPr txBox="1">
              <a:spLocks noChangeArrowheads="1"/>
            </p:cNvSpPr>
            <p:nvPr/>
          </p:nvSpPr>
          <p:spPr bwMode="auto">
            <a:xfrm>
              <a:off x="4416" y="1632"/>
              <a:ext cx="606" cy="1444"/>
            </a:xfrm>
            <a:prstGeom prst="rect">
              <a:avLst/>
            </a:prstGeom>
            <a:noFill/>
            <a:ln w="9525">
              <a:solidFill>
                <a:srgbClr val="A8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>
                  <a:solidFill>
                    <a:srgbClr val="000000"/>
                  </a:solidFill>
                </a:rPr>
                <a:t>IL-1</a:t>
              </a:r>
            </a:p>
            <a:p>
              <a:pPr eaLnBrk="0" hangingPunct="0"/>
              <a:r>
                <a:rPr lang="hu-HU">
                  <a:solidFill>
                    <a:srgbClr val="000000"/>
                  </a:solidFill>
                </a:rPr>
                <a:t>TNF</a:t>
              </a:r>
              <a:r>
                <a:rPr lang="hu-HU">
                  <a:solidFill>
                    <a:srgbClr val="000000"/>
                  </a:solidFill>
                  <a:latin typeface="Symbol" pitchFamily="18" charset="2"/>
                </a:rPr>
                <a:t>a</a:t>
              </a:r>
            </a:p>
            <a:p>
              <a:pPr eaLnBrk="0" hangingPunct="0"/>
              <a:r>
                <a:rPr lang="hu-HU">
                  <a:solidFill>
                    <a:srgbClr val="000000"/>
                  </a:solidFill>
                </a:rPr>
                <a:t>IFN</a:t>
              </a:r>
              <a:r>
                <a:rPr lang="hu-HU">
                  <a:solidFill>
                    <a:srgbClr val="000000"/>
                  </a:solidFill>
                  <a:latin typeface="Symbol" pitchFamily="18" charset="2"/>
                </a:rPr>
                <a:t>g</a:t>
              </a:r>
            </a:p>
            <a:p>
              <a:pPr eaLnBrk="0" hangingPunct="0"/>
              <a:r>
                <a:rPr lang="hu-HU">
                  <a:solidFill>
                    <a:srgbClr val="000000"/>
                  </a:solidFill>
                </a:rPr>
                <a:t>*</a:t>
              </a:r>
            </a:p>
            <a:p>
              <a:pPr eaLnBrk="0" hangingPunct="0"/>
              <a:r>
                <a:rPr lang="hu-HU">
                  <a:solidFill>
                    <a:srgbClr val="000000"/>
                  </a:solidFill>
                </a:rPr>
                <a:t>*</a:t>
              </a:r>
            </a:p>
            <a:p>
              <a:pPr eaLnBrk="0" hangingPunct="0"/>
              <a:r>
                <a:rPr lang="hu-HU">
                  <a:solidFill>
                    <a:srgbClr val="000000"/>
                  </a:solidFill>
                </a:rPr>
                <a:t>*</a:t>
              </a:r>
            </a:p>
          </p:txBody>
        </p:sp>
      </p:grpSp>
      <p:graphicFrame>
        <p:nvGraphicFramePr>
          <p:cNvPr id="204827" name="Object 27"/>
          <p:cNvGraphicFramePr>
            <a:graphicFrameLocks noChangeAspect="1"/>
          </p:cNvGraphicFramePr>
          <p:nvPr/>
        </p:nvGraphicFramePr>
        <p:xfrm>
          <a:off x="457200" y="228600"/>
          <a:ext cx="117633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4" name="Photo Editor Photo" r:id="rId4" imgW="1809524" imgH="1495634" progId="">
                  <p:embed/>
                </p:oleObj>
              </mc:Choice>
              <mc:Fallback>
                <p:oleObj name="Photo Editor Photo" r:id="rId4" imgW="1809524" imgH="149563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42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"/>
                        <a:ext cx="1176338" cy="9715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A8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28" name="Group 28"/>
          <p:cNvGrpSpPr>
            <a:grpSpLocks/>
          </p:cNvGrpSpPr>
          <p:nvPr/>
        </p:nvGrpSpPr>
        <p:grpSpPr bwMode="auto">
          <a:xfrm>
            <a:off x="0" y="-228600"/>
            <a:ext cx="2209800" cy="1981200"/>
            <a:chOff x="144" y="2352"/>
            <a:chExt cx="2448" cy="1920"/>
          </a:xfrm>
        </p:grpSpPr>
        <p:sp>
          <p:nvSpPr>
            <p:cNvPr id="204829" name="AutoShape 29"/>
            <p:cNvSpPr>
              <a:spLocks noChangeArrowheads="1"/>
            </p:cNvSpPr>
            <p:nvPr/>
          </p:nvSpPr>
          <p:spPr bwMode="auto">
            <a:xfrm rot="-2546780">
              <a:off x="1008" y="2400"/>
              <a:ext cx="816" cy="336"/>
            </a:xfrm>
            <a:prstGeom prst="irregularSeal2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0" name="AutoShape 30"/>
            <p:cNvSpPr>
              <a:spLocks noChangeArrowheads="1"/>
            </p:cNvSpPr>
            <p:nvPr/>
          </p:nvSpPr>
          <p:spPr bwMode="auto">
            <a:xfrm rot="2001151">
              <a:off x="1776" y="3168"/>
              <a:ext cx="816" cy="336"/>
            </a:xfrm>
            <a:prstGeom prst="irregularSeal2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1" name="AutoShape 31"/>
            <p:cNvSpPr>
              <a:spLocks noChangeArrowheads="1"/>
            </p:cNvSpPr>
            <p:nvPr/>
          </p:nvSpPr>
          <p:spPr bwMode="auto">
            <a:xfrm>
              <a:off x="144" y="2544"/>
              <a:ext cx="816" cy="336"/>
            </a:xfrm>
            <a:prstGeom prst="irregularSeal2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2" name="AutoShape 32"/>
            <p:cNvSpPr>
              <a:spLocks noChangeArrowheads="1"/>
            </p:cNvSpPr>
            <p:nvPr/>
          </p:nvSpPr>
          <p:spPr bwMode="auto">
            <a:xfrm rot="3262313">
              <a:off x="1488" y="3696"/>
              <a:ext cx="816" cy="336"/>
            </a:xfrm>
            <a:prstGeom prst="irregularSeal2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3" name="AutoShape 33" descr="Vastag átlós lefelé"/>
            <p:cNvSpPr>
              <a:spLocks noChangeArrowheads="1"/>
            </p:cNvSpPr>
            <p:nvPr/>
          </p:nvSpPr>
          <p:spPr bwMode="auto">
            <a:xfrm>
              <a:off x="240" y="3600"/>
              <a:ext cx="816" cy="336"/>
            </a:xfrm>
            <a:prstGeom prst="irregularSeal2">
              <a:avLst/>
            </a:prstGeom>
            <a:pattFill prst="wdDnDiag">
              <a:fgClr>
                <a:schemeClr val="bg1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4" name="AutoShape 34"/>
            <p:cNvSpPr>
              <a:spLocks noChangeArrowheads="1"/>
            </p:cNvSpPr>
            <p:nvPr/>
          </p:nvSpPr>
          <p:spPr bwMode="auto">
            <a:xfrm rot="2935316">
              <a:off x="960" y="3696"/>
              <a:ext cx="240" cy="480"/>
            </a:xfrm>
            <a:prstGeom prst="lightningBolt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5" name="AutoShape 35"/>
            <p:cNvSpPr>
              <a:spLocks noChangeArrowheads="1"/>
            </p:cNvSpPr>
            <p:nvPr/>
          </p:nvSpPr>
          <p:spPr bwMode="auto">
            <a:xfrm rot="6297729">
              <a:off x="504" y="3144"/>
              <a:ext cx="240" cy="480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6" name="AutoShape 36"/>
            <p:cNvSpPr>
              <a:spLocks noChangeArrowheads="1"/>
            </p:cNvSpPr>
            <p:nvPr/>
          </p:nvSpPr>
          <p:spPr bwMode="auto">
            <a:xfrm rot="-5923463">
              <a:off x="2016" y="2640"/>
              <a:ext cx="240" cy="480"/>
            </a:xfrm>
            <a:prstGeom prst="lightningBolt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7" name="AutoShape 37"/>
            <p:cNvSpPr>
              <a:spLocks noChangeArrowheads="1"/>
            </p:cNvSpPr>
            <p:nvPr/>
          </p:nvSpPr>
          <p:spPr bwMode="auto">
            <a:xfrm>
              <a:off x="1344" y="3696"/>
              <a:ext cx="240" cy="480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8" name="AutoShape 38"/>
            <p:cNvSpPr>
              <a:spLocks noChangeArrowheads="1"/>
            </p:cNvSpPr>
            <p:nvPr/>
          </p:nvSpPr>
          <p:spPr bwMode="auto">
            <a:xfrm rot="-10731368">
              <a:off x="960" y="2352"/>
              <a:ext cx="240" cy="480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39" name="AutoShape 39"/>
            <p:cNvSpPr>
              <a:spLocks noChangeArrowheads="1"/>
            </p:cNvSpPr>
            <p:nvPr/>
          </p:nvSpPr>
          <p:spPr bwMode="auto">
            <a:xfrm rot="-13950068">
              <a:off x="528" y="2880"/>
              <a:ext cx="240" cy="480"/>
            </a:xfrm>
            <a:prstGeom prst="lightningBolt">
              <a:avLst/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4840" name="AutoShape 40"/>
            <p:cNvSpPr>
              <a:spLocks noChangeArrowheads="1"/>
            </p:cNvSpPr>
            <p:nvPr/>
          </p:nvSpPr>
          <p:spPr bwMode="auto">
            <a:xfrm rot="-6605846">
              <a:off x="1728" y="2400"/>
              <a:ext cx="240" cy="480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41" name="Picture 6" descr="kaszka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1622" y="4178460"/>
            <a:ext cx="2529382" cy="2336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403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6860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6862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06863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06866" name="Text Box 18"/>
          <p:cNvSpPr txBox="1">
            <a:spLocks noChangeArrowheads="1"/>
          </p:cNvSpPr>
          <p:nvPr/>
        </p:nvSpPr>
        <p:spPr bwMode="auto">
          <a:xfrm>
            <a:off x="6407150" y="625475"/>
            <a:ext cx="206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„Tűzoltóság-2”</a:t>
            </a:r>
          </a:p>
        </p:txBody>
      </p:sp>
      <p:grpSp>
        <p:nvGrpSpPr>
          <p:cNvPr id="206875" name="Group 27"/>
          <p:cNvGrpSpPr>
            <a:grpSpLocks/>
          </p:cNvGrpSpPr>
          <p:nvPr/>
        </p:nvGrpSpPr>
        <p:grpSpPr bwMode="auto">
          <a:xfrm>
            <a:off x="5670550" y="2505075"/>
            <a:ext cx="2579688" cy="4068763"/>
            <a:chOff x="3572" y="1578"/>
            <a:chExt cx="1625" cy="2563"/>
          </a:xfrm>
        </p:grpSpPr>
        <p:graphicFrame>
          <p:nvGraphicFramePr>
            <p:cNvPr id="206865" name="Object 17"/>
            <p:cNvGraphicFramePr>
              <a:graphicFrameLocks noChangeAspect="1"/>
            </p:cNvGraphicFramePr>
            <p:nvPr/>
          </p:nvGraphicFramePr>
          <p:xfrm>
            <a:off x="3572" y="1578"/>
            <a:ext cx="1625" cy="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52" name="Photo Editor Photo" r:id="rId4" imgW="1714739" imgH="2228571" progId="">
                    <p:embed/>
                  </p:oleObj>
                </mc:Choice>
                <mc:Fallback>
                  <p:oleObj name="Photo Editor Photo" r:id="rId4" imgW="1714739" imgH="222857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2" y="1578"/>
                          <a:ext cx="1625" cy="2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868" name="Text Box 20"/>
            <p:cNvSpPr txBox="1">
              <a:spLocks noChangeArrowheads="1"/>
            </p:cNvSpPr>
            <p:nvPr/>
          </p:nvSpPr>
          <p:spPr bwMode="auto">
            <a:xfrm>
              <a:off x="4217" y="3853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b="1">
                  <a:solidFill>
                    <a:srgbClr val="663300"/>
                  </a:solidFill>
                </a:rPr>
                <a:t>MÁJ</a:t>
              </a:r>
            </a:p>
          </p:txBody>
        </p:sp>
      </p:grpSp>
      <p:sp>
        <p:nvSpPr>
          <p:cNvPr id="206872" name="Text Box 24"/>
          <p:cNvSpPr txBox="1">
            <a:spLocks noChangeArrowheads="1"/>
          </p:cNvSpPr>
          <p:nvPr/>
        </p:nvSpPr>
        <p:spPr bwMode="auto">
          <a:xfrm>
            <a:off x="684213" y="506413"/>
            <a:ext cx="206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„Tűzoltóság-1”</a:t>
            </a:r>
          </a:p>
        </p:txBody>
      </p:sp>
      <p:grpSp>
        <p:nvGrpSpPr>
          <p:cNvPr id="206874" name="Group 26"/>
          <p:cNvGrpSpPr>
            <a:grpSpLocks/>
          </p:cNvGrpSpPr>
          <p:nvPr/>
        </p:nvGrpSpPr>
        <p:grpSpPr bwMode="auto">
          <a:xfrm>
            <a:off x="228600" y="1176338"/>
            <a:ext cx="5518150" cy="5422900"/>
            <a:chOff x="162" y="791"/>
            <a:chExt cx="3476" cy="3416"/>
          </a:xfrm>
        </p:grpSpPr>
        <p:graphicFrame>
          <p:nvGraphicFramePr>
            <p:cNvPr id="206871" name="Object 23"/>
            <p:cNvGraphicFramePr>
              <a:graphicFrameLocks noChangeAspect="1"/>
            </p:cNvGraphicFramePr>
            <p:nvPr/>
          </p:nvGraphicFramePr>
          <p:xfrm>
            <a:off x="195" y="791"/>
            <a:ext cx="2935" cy="3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53" name="Bitmap Image" r:id="rId6" imgW="6857143" imgH="5144218" progId="PBrush">
                    <p:embed/>
                  </p:oleObj>
                </mc:Choice>
                <mc:Fallback>
                  <p:oleObj name="Bitmap Image" r:id="rId6" imgW="6857143" imgH="5144218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" y="791"/>
                          <a:ext cx="2935" cy="3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873" name="Text Box 25"/>
            <p:cNvSpPr txBox="1">
              <a:spLocks noChangeArrowheads="1"/>
            </p:cNvSpPr>
            <p:nvPr/>
          </p:nvSpPr>
          <p:spPr bwMode="auto">
            <a:xfrm>
              <a:off x="162" y="3976"/>
              <a:ext cx="3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sz="1800" b="1">
                  <a:solidFill>
                    <a:srgbClr val="663300"/>
                  </a:solidFill>
                </a:rPr>
                <a:t>HYPOTHALAMUS- HYPOPHYSIS- MELLÉKVESE</a:t>
              </a:r>
            </a:p>
          </p:txBody>
        </p:sp>
      </p:grpSp>
      <p:graphicFrame>
        <p:nvGraphicFramePr>
          <p:cNvPr id="206867" name="Object 19"/>
          <p:cNvGraphicFramePr>
            <a:graphicFrameLocks noChangeAspect="1"/>
          </p:cNvGraphicFramePr>
          <p:nvPr/>
        </p:nvGraphicFramePr>
        <p:xfrm>
          <a:off x="4060825" y="244475"/>
          <a:ext cx="2347913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4" name="Bitmap Image" r:id="rId8" imgW="4105848" imgH="3057143" progId="PBrush">
                  <p:embed/>
                </p:oleObj>
              </mc:Choice>
              <mc:Fallback>
                <p:oleObj name="Bitmap Image" r:id="rId8" imgW="4105848" imgH="30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244475"/>
                        <a:ext cx="2347913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35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9148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9149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9150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graphicFrame>
        <p:nvGraphicFramePr>
          <p:cNvPr id="219152" name="Object 16"/>
          <p:cNvGraphicFramePr>
            <a:graphicFrameLocks noChangeAspect="1"/>
          </p:cNvGraphicFramePr>
          <p:nvPr/>
        </p:nvGraphicFramePr>
        <p:xfrm>
          <a:off x="4583113" y="533400"/>
          <a:ext cx="4560887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2" name="Photo Editor Photo" r:id="rId4" imgW="2857899" imgH="3962953" progId="">
                  <p:embed/>
                </p:oleObj>
              </mc:Choice>
              <mc:Fallback>
                <p:oleObj name="Photo Editor Photo" r:id="rId4" imgW="2857899" imgH="39629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533400"/>
                        <a:ext cx="4560887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9153" name="Rectangle 17"/>
          <p:cNvSpPr>
            <a:spLocks noChangeArrowheads="1"/>
          </p:cNvSpPr>
          <p:nvPr/>
        </p:nvSpPr>
        <p:spPr bwMode="auto">
          <a:xfrm>
            <a:off x="838200" y="685800"/>
            <a:ext cx="225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solidFill>
                  <a:srgbClr val="FF0000"/>
                </a:solidFill>
              </a:rPr>
              <a:t>„Tűzoltóság-1”</a:t>
            </a:r>
          </a:p>
        </p:txBody>
      </p:sp>
      <p:grpSp>
        <p:nvGrpSpPr>
          <p:cNvPr id="219154" name="Group 18"/>
          <p:cNvGrpSpPr>
            <a:grpSpLocks/>
          </p:cNvGrpSpPr>
          <p:nvPr/>
        </p:nvGrpSpPr>
        <p:grpSpPr bwMode="auto">
          <a:xfrm>
            <a:off x="304800" y="4800600"/>
            <a:ext cx="4876800" cy="838200"/>
            <a:chOff x="192" y="3024"/>
            <a:chExt cx="3072" cy="528"/>
          </a:xfrm>
        </p:grpSpPr>
        <p:sp>
          <p:nvSpPr>
            <p:cNvPr id="219155" name="AutoShape 19"/>
            <p:cNvSpPr>
              <a:spLocks noChangeArrowheads="1"/>
            </p:cNvSpPr>
            <p:nvPr/>
          </p:nvSpPr>
          <p:spPr bwMode="auto">
            <a:xfrm rot="753936">
              <a:off x="1824" y="3216"/>
              <a:ext cx="1440" cy="336"/>
            </a:xfrm>
            <a:prstGeom prst="leftArrow">
              <a:avLst>
                <a:gd name="adj1" fmla="val 50000"/>
                <a:gd name="adj2" fmla="val 107143"/>
              </a:avLst>
            </a:prstGeom>
            <a:solidFill>
              <a:srgbClr val="A8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9156" name="Text Box 20"/>
            <p:cNvSpPr txBox="1">
              <a:spLocks noChangeArrowheads="1"/>
            </p:cNvSpPr>
            <p:nvPr/>
          </p:nvSpPr>
          <p:spPr bwMode="auto">
            <a:xfrm>
              <a:off x="192" y="3024"/>
              <a:ext cx="12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>
                  <a:solidFill>
                    <a:srgbClr val="000000"/>
                  </a:solidFill>
                </a:rPr>
                <a:t>gyulladásgátlás</a:t>
              </a:r>
            </a:p>
          </p:txBody>
        </p:sp>
      </p:grpSp>
      <p:sp>
        <p:nvSpPr>
          <p:cNvPr id="219157" name="AutoShape 21"/>
          <p:cNvSpPr>
            <a:spLocks noChangeArrowheads="1"/>
          </p:cNvSpPr>
          <p:nvPr/>
        </p:nvSpPr>
        <p:spPr bwMode="auto">
          <a:xfrm rot="1749162">
            <a:off x="4876800" y="14478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19158" name="Group 22"/>
          <p:cNvGrpSpPr>
            <a:grpSpLocks/>
          </p:cNvGrpSpPr>
          <p:nvPr/>
        </p:nvGrpSpPr>
        <p:grpSpPr bwMode="auto">
          <a:xfrm>
            <a:off x="3962400" y="2971800"/>
            <a:ext cx="1498600" cy="579438"/>
            <a:chOff x="2486" y="672"/>
            <a:chExt cx="944" cy="365"/>
          </a:xfrm>
        </p:grpSpPr>
        <p:sp>
          <p:nvSpPr>
            <p:cNvPr id="219159" name="Text Box 23"/>
            <p:cNvSpPr txBox="1">
              <a:spLocks noChangeArrowheads="1"/>
            </p:cNvSpPr>
            <p:nvPr/>
          </p:nvSpPr>
          <p:spPr bwMode="auto">
            <a:xfrm>
              <a:off x="2486" y="698"/>
              <a:ext cx="4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b="1">
                  <a:solidFill>
                    <a:srgbClr val="663300"/>
                  </a:solidFill>
                </a:rPr>
                <a:t>IL-6</a:t>
              </a:r>
            </a:p>
          </p:txBody>
        </p:sp>
        <p:sp>
          <p:nvSpPr>
            <p:cNvPr id="219160" name="Text Box 24"/>
            <p:cNvSpPr txBox="1">
              <a:spLocks noChangeArrowheads="1"/>
            </p:cNvSpPr>
            <p:nvPr/>
          </p:nvSpPr>
          <p:spPr bwMode="auto">
            <a:xfrm rot="1511331">
              <a:off x="3168" y="672"/>
              <a:ext cx="26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8000"/>
                  </a:solidFill>
                </a:rPr>
                <a:t>+</a:t>
              </a:r>
              <a:endParaRPr lang="hu-HU" sz="3200" b="1">
                <a:solidFill>
                  <a:srgbClr val="008000"/>
                </a:solidFill>
              </a:endParaRPr>
            </a:p>
          </p:txBody>
        </p:sp>
      </p:grpSp>
      <p:sp>
        <p:nvSpPr>
          <p:cNvPr id="219161" name="Text Box 25"/>
          <p:cNvSpPr txBox="1">
            <a:spLocks noChangeArrowheads="1"/>
          </p:cNvSpPr>
          <p:nvPr/>
        </p:nvSpPr>
        <p:spPr bwMode="auto">
          <a:xfrm>
            <a:off x="4098925" y="1260475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b="1">
                <a:solidFill>
                  <a:srgbClr val="663300"/>
                </a:solidFill>
              </a:rPr>
              <a:t>IL-6</a:t>
            </a:r>
          </a:p>
        </p:txBody>
      </p:sp>
      <p:sp>
        <p:nvSpPr>
          <p:cNvPr id="219162" name="Text Box 26"/>
          <p:cNvSpPr txBox="1">
            <a:spLocks noChangeArrowheads="1"/>
          </p:cNvSpPr>
          <p:nvPr/>
        </p:nvSpPr>
        <p:spPr bwMode="auto">
          <a:xfrm rot="1511331">
            <a:off x="5181600" y="1219200"/>
            <a:ext cx="415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>
                <a:solidFill>
                  <a:srgbClr val="008000"/>
                </a:solidFill>
              </a:rPr>
              <a:t>+</a:t>
            </a:r>
            <a:endParaRPr lang="hu-HU" sz="3200" b="1">
              <a:solidFill>
                <a:srgbClr val="008000"/>
              </a:solidFill>
            </a:endParaRPr>
          </a:p>
        </p:txBody>
      </p:sp>
      <p:grpSp>
        <p:nvGrpSpPr>
          <p:cNvPr id="219163" name="Group 27"/>
          <p:cNvGrpSpPr>
            <a:grpSpLocks/>
          </p:cNvGrpSpPr>
          <p:nvPr/>
        </p:nvGrpSpPr>
        <p:grpSpPr bwMode="auto">
          <a:xfrm>
            <a:off x="4191000" y="4572000"/>
            <a:ext cx="1498600" cy="579438"/>
            <a:chOff x="2486" y="672"/>
            <a:chExt cx="944" cy="365"/>
          </a:xfrm>
        </p:grpSpPr>
        <p:sp>
          <p:nvSpPr>
            <p:cNvPr id="219164" name="Text Box 28"/>
            <p:cNvSpPr txBox="1">
              <a:spLocks noChangeArrowheads="1"/>
            </p:cNvSpPr>
            <p:nvPr/>
          </p:nvSpPr>
          <p:spPr bwMode="auto">
            <a:xfrm>
              <a:off x="2486" y="698"/>
              <a:ext cx="4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b="1">
                  <a:solidFill>
                    <a:srgbClr val="663300"/>
                  </a:solidFill>
                </a:rPr>
                <a:t>IL-6</a:t>
              </a:r>
            </a:p>
          </p:txBody>
        </p:sp>
        <p:sp>
          <p:nvSpPr>
            <p:cNvPr id="219165" name="Text Box 29"/>
            <p:cNvSpPr txBox="1">
              <a:spLocks noChangeArrowheads="1"/>
            </p:cNvSpPr>
            <p:nvPr/>
          </p:nvSpPr>
          <p:spPr bwMode="auto">
            <a:xfrm rot="1511331">
              <a:off x="3168" y="672"/>
              <a:ext cx="26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8000"/>
                  </a:solidFill>
                </a:rPr>
                <a:t>+</a:t>
              </a:r>
              <a:endParaRPr lang="hu-HU" sz="3200" b="1">
                <a:solidFill>
                  <a:srgbClr val="008000"/>
                </a:solidFill>
              </a:endParaRPr>
            </a:p>
          </p:txBody>
        </p:sp>
      </p:grpSp>
      <p:sp>
        <p:nvSpPr>
          <p:cNvPr id="219166" name="AutoShape 30"/>
          <p:cNvSpPr>
            <a:spLocks noChangeArrowheads="1"/>
          </p:cNvSpPr>
          <p:nvPr/>
        </p:nvSpPr>
        <p:spPr bwMode="auto">
          <a:xfrm rot="1749162">
            <a:off x="4953000" y="48768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9167" name="AutoShape 31"/>
          <p:cNvSpPr>
            <a:spLocks noChangeArrowheads="1"/>
          </p:cNvSpPr>
          <p:nvPr/>
        </p:nvSpPr>
        <p:spPr bwMode="auto">
          <a:xfrm rot="1749162">
            <a:off x="4800600" y="32766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9168" name="Oval 32"/>
          <p:cNvSpPr>
            <a:spLocks noChangeArrowheads="1"/>
          </p:cNvSpPr>
          <p:nvPr/>
        </p:nvSpPr>
        <p:spPr bwMode="auto">
          <a:xfrm>
            <a:off x="6130925" y="5410200"/>
            <a:ext cx="1687513" cy="566738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6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6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EC611-8D4D-4078-BD7B-FF5AD4111B2C}" type="slidenum">
              <a:rPr lang="hu-HU"/>
              <a:pPr/>
              <a:t>65</a:t>
            </a:fld>
            <a:endParaRPr lang="hu-HU"/>
          </a:p>
        </p:txBody>
      </p:sp>
      <p:graphicFrame>
        <p:nvGraphicFramePr>
          <p:cNvPr id="148484" name="Object 4"/>
          <p:cNvGraphicFramePr>
            <a:graphicFrameLocks noChangeAspect="1"/>
          </p:cNvGraphicFramePr>
          <p:nvPr/>
        </p:nvGraphicFramePr>
        <p:xfrm>
          <a:off x="2347913" y="466725"/>
          <a:ext cx="4703762" cy="605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6" name="Photo Editor Photo" r:id="rId3" imgW="2809524" imgH="3619048" progId="">
                  <p:embed/>
                </p:oleObj>
              </mc:Choice>
              <mc:Fallback>
                <p:oleObj name="Photo Editor Photo" r:id="rId3" imgW="2809524" imgH="36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913" y="466725"/>
                        <a:ext cx="4703762" cy="605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805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0950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0951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0958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0959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graphicFrame>
        <p:nvGraphicFramePr>
          <p:cNvPr id="210960" name="Object 16"/>
          <p:cNvGraphicFramePr>
            <a:graphicFrameLocks noChangeAspect="1"/>
          </p:cNvGraphicFramePr>
          <p:nvPr/>
        </p:nvGraphicFramePr>
        <p:xfrm>
          <a:off x="2305050" y="1317625"/>
          <a:ext cx="5016500" cy="55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" name="Photo Editor Photo" r:id="rId4" imgW="4200000" imgH="5934903" progId="">
                  <p:embed/>
                </p:oleObj>
              </mc:Choice>
              <mc:Fallback>
                <p:oleObj name="Photo Editor Photo" r:id="rId4" imgW="4200000" imgH="593490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065"/>
                      <a:stretch>
                        <a:fillRect/>
                      </a:stretch>
                    </p:blipFill>
                    <p:spPr bwMode="auto">
                      <a:xfrm>
                        <a:off x="2305050" y="1317625"/>
                        <a:ext cx="5016500" cy="557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61" name="Rectangle 17"/>
          <p:cNvSpPr>
            <a:spLocks noGrp="1" noChangeArrowheads="1"/>
          </p:cNvSpPr>
          <p:nvPr>
            <p:ph type="title"/>
          </p:nvPr>
        </p:nvSpPr>
        <p:spPr>
          <a:xfrm>
            <a:off x="903288" y="584200"/>
            <a:ext cx="7772400" cy="1143000"/>
          </a:xfrm>
          <a:solidFill>
            <a:srgbClr val="BFBFBF"/>
          </a:solidFill>
          <a:ln/>
        </p:spPr>
        <p:txBody>
          <a:bodyPr lIns="92075" tIns="46038" rIns="92075" bIns="46038"/>
          <a:lstStyle/>
          <a:p>
            <a:r>
              <a:rPr lang="hu-HU" sz="3600" dirty="0">
                <a:solidFill>
                  <a:schemeClr val="hlink"/>
                </a:solidFill>
              </a:rPr>
              <a:t>A máj akutfázis reakciója (AFR)</a:t>
            </a:r>
          </a:p>
        </p:txBody>
      </p:sp>
      <p:sp>
        <p:nvSpPr>
          <p:cNvPr id="210962" name="Rectangle 18"/>
          <p:cNvSpPr>
            <a:spLocks noChangeArrowheads="1"/>
          </p:cNvSpPr>
          <p:nvPr/>
        </p:nvSpPr>
        <p:spPr bwMode="auto">
          <a:xfrm>
            <a:off x="0" y="0"/>
            <a:ext cx="23070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solidFill>
                  <a:srgbClr val="FF0000"/>
                </a:solidFill>
              </a:rPr>
              <a:t>„Tűzoltóság-2”</a:t>
            </a:r>
          </a:p>
        </p:txBody>
      </p:sp>
    </p:spTree>
    <p:extLst>
      <p:ext uri="{BB962C8B-B14F-4D97-AF65-F5344CB8AC3E}">
        <p14:creationId xmlns:p14="http://schemas.microsoft.com/office/powerpoint/2010/main" val="96352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3007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graphicFrame>
        <p:nvGraphicFramePr>
          <p:cNvPr id="213008" name="Object 16"/>
          <p:cNvGraphicFramePr>
            <a:graphicFrameLocks noChangeAspect="1"/>
          </p:cNvGraphicFramePr>
          <p:nvPr/>
        </p:nvGraphicFramePr>
        <p:xfrm>
          <a:off x="152400" y="533400"/>
          <a:ext cx="25796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4" name="Photo Editor Photo" r:id="rId4" imgW="1714739" imgH="2228571" progId="">
                  <p:embed/>
                </p:oleObj>
              </mc:Choice>
              <mc:Fallback>
                <p:oleObj name="Photo Editor Photo" r:id="rId4" imgW="1714739" imgH="22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33400"/>
                        <a:ext cx="25796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3009" name="Text Box 17"/>
          <p:cNvSpPr txBox="1">
            <a:spLocks noChangeArrowheads="1"/>
          </p:cNvSpPr>
          <p:nvPr/>
        </p:nvSpPr>
        <p:spPr bwMode="auto">
          <a:xfrm>
            <a:off x="4479924" y="600075"/>
            <a:ext cx="4484564" cy="52322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hu-HU" sz="2800" b="1" dirty="0">
                <a:solidFill>
                  <a:srgbClr val="A80000"/>
                </a:solidFill>
              </a:rPr>
              <a:t>Akut- fázis fehérjék</a:t>
            </a:r>
          </a:p>
        </p:txBody>
      </p:sp>
      <p:grpSp>
        <p:nvGrpSpPr>
          <p:cNvPr id="213010" name="Group 18"/>
          <p:cNvGrpSpPr>
            <a:grpSpLocks/>
          </p:cNvGrpSpPr>
          <p:nvPr/>
        </p:nvGrpSpPr>
        <p:grpSpPr bwMode="auto">
          <a:xfrm>
            <a:off x="2700338" y="1330325"/>
            <a:ext cx="5624513" cy="822325"/>
            <a:chOff x="1701" y="838"/>
            <a:chExt cx="3543" cy="518"/>
          </a:xfrm>
        </p:grpSpPr>
        <p:sp>
          <p:nvSpPr>
            <p:cNvPr id="213011" name="Text Box 19"/>
            <p:cNvSpPr txBox="1">
              <a:spLocks noChangeArrowheads="1"/>
            </p:cNvSpPr>
            <p:nvPr/>
          </p:nvSpPr>
          <p:spPr bwMode="auto">
            <a:xfrm>
              <a:off x="1701" y="935"/>
              <a:ext cx="15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dirty="0">
                  <a:solidFill>
                    <a:srgbClr val="000000"/>
                  </a:solidFill>
                </a:rPr>
                <a:t>proteáz inhibitorok</a:t>
              </a:r>
              <a:endParaRPr lang="hu-HU" dirty="0"/>
            </a:p>
          </p:txBody>
        </p:sp>
        <p:sp>
          <p:nvSpPr>
            <p:cNvPr id="213012" name="Text Box 20"/>
            <p:cNvSpPr txBox="1">
              <a:spLocks noChangeArrowheads="1"/>
            </p:cNvSpPr>
            <p:nvPr/>
          </p:nvSpPr>
          <p:spPr bwMode="auto">
            <a:xfrm>
              <a:off x="3782" y="838"/>
              <a:ext cx="146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>
                  <a:solidFill>
                    <a:srgbClr val="000000"/>
                  </a:solidFill>
                  <a:latin typeface="Symbol" pitchFamily="18" charset="2"/>
                </a:rPr>
                <a:t>a</a:t>
              </a:r>
              <a:r>
                <a:rPr lang="hu-HU">
                  <a:solidFill>
                    <a:srgbClr val="000000"/>
                  </a:solidFill>
                </a:rPr>
                <a:t>2makroglobulin</a:t>
              </a:r>
            </a:p>
            <a:p>
              <a:pPr eaLnBrk="0" hangingPunct="0"/>
              <a:r>
                <a:rPr lang="hu-HU">
                  <a:solidFill>
                    <a:srgbClr val="000000"/>
                  </a:solidFill>
                  <a:latin typeface="Symbol" pitchFamily="18" charset="2"/>
                </a:rPr>
                <a:t>a1</a:t>
              </a:r>
              <a:r>
                <a:rPr lang="hu-HU">
                  <a:solidFill>
                    <a:srgbClr val="000000"/>
                  </a:solidFill>
                </a:rPr>
                <a:t>antitripszin</a:t>
              </a:r>
              <a:endParaRPr lang="hu-HU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213013" name="Group 21"/>
          <p:cNvGrpSpPr>
            <a:grpSpLocks/>
          </p:cNvGrpSpPr>
          <p:nvPr/>
        </p:nvGrpSpPr>
        <p:grpSpPr bwMode="auto">
          <a:xfrm>
            <a:off x="2843213" y="2349500"/>
            <a:ext cx="6069013" cy="511175"/>
            <a:chOff x="1791" y="1480"/>
            <a:chExt cx="3823" cy="322"/>
          </a:xfrm>
        </p:grpSpPr>
        <p:sp>
          <p:nvSpPr>
            <p:cNvPr id="213014" name="Text Box 22"/>
            <p:cNvSpPr txBox="1">
              <a:spLocks noChangeArrowheads="1"/>
            </p:cNvSpPr>
            <p:nvPr/>
          </p:nvSpPr>
          <p:spPr bwMode="auto">
            <a:xfrm>
              <a:off x="1791" y="1480"/>
              <a:ext cx="10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dirty="0">
                  <a:solidFill>
                    <a:srgbClr val="000000"/>
                  </a:solidFill>
                </a:rPr>
                <a:t>komplement</a:t>
              </a:r>
            </a:p>
          </p:txBody>
        </p:sp>
        <p:sp>
          <p:nvSpPr>
            <p:cNvPr id="213015" name="Text Box 23"/>
            <p:cNvSpPr txBox="1">
              <a:spLocks noChangeArrowheads="1"/>
            </p:cNvSpPr>
            <p:nvPr/>
          </p:nvSpPr>
          <p:spPr bwMode="auto">
            <a:xfrm>
              <a:off x="3830" y="1514"/>
              <a:ext cx="17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>
                  <a:solidFill>
                    <a:srgbClr val="000000"/>
                  </a:solidFill>
                </a:rPr>
                <a:t>C3, B faktor, C1inhib</a:t>
              </a:r>
            </a:p>
          </p:txBody>
        </p:sp>
      </p:grpSp>
      <p:sp>
        <p:nvSpPr>
          <p:cNvPr id="213016" name="Text Box 24"/>
          <p:cNvSpPr txBox="1">
            <a:spLocks noChangeArrowheads="1"/>
          </p:cNvSpPr>
          <p:nvPr/>
        </p:nvSpPr>
        <p:spPr bwMode="auto">
          <a:xfrm>
            <a:off x="2771800" y="3356992"/>
            <a:ext cx="51717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solidFill>
                  <a:srgbClr val="000000"/>
                </a:solidFill>
              </a:rPr>
              <a:t>véralvadási fehérjék    </a:t>
            </a:r>
            <a:r>
              <a:rPr lang="hu-HU" dirty="0" smtClean="0">
                <a:solidFill>
                  <a:srgbClr val="000000"/>
                </a:solidFill>
              </a:rPr>
              <a:t>fibrinogén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2627784" y="4221088"/>
            <a:ext cx="628414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solidFill>
                  <a:srgbClr val="000000"/>
                </a:solidFill>
              </a:rPr>
              <a:t>opszoninek                     C3, CRP, SAA SAP</a:t>
            </a:r>
            <a:endParaRPr lang="en-US" dirty="0">
              <a:solidFill>
                <a:srgbClr val="000000"/>
              </a:solidFill>
            </a:endParaRPr>
          </a:p>
          <a:p>
            <a:pPr eaLnBrk="0" hangingPunct="0"/>
            <a:r>
              <a:rPr lang="en-US" dirty="0">
                <a:solidFill>
                  <a:srgbClr val="000000"/>
                </a:solidFill>
              </a:rPr>
              <a:t>			  </a:t>
            </a:r>
            <a:r>
              <a:rPr lang="en-US" dirty="0" smtClean="0">
                <a:solidFill>
                  <a:srgbClr val="000000"/>
                </a:solidFill>
              </a:rPr>
              <a:t>     </a:t>
            </a:r>
            <a:r>
              <a:rPr lang="en-US" dirty="0" err="1">
                <a:solidFill>
                  <a:srgbClr val="000000"/>
                </a:solidFill>
              </a:rPr>
              <a:t>mann</a:t>
            </a:r>
            <a:r>
              <a:rPr lang="hu-HU" dirty="0">
                <a:solidFill>
                  <a:srgbClr val="000000"/>
                </a:solidFill>
              </a:rPr>
              <a:t>án kötő lektin</a:t>
            </a:r>
            <a:r>
              <a:rPr lang="en-US" dirty="0">
                <a:solidFill>
                  <a:srgbClr val="000000"/>
                </a:solidFill>
              </a:rPr>
              <a:t>	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>
            <a:off x="2699792" y="5190291"/>
            <a:ext cx="63495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solidFill>
                  <a:srgbClr val="000000"/>
                </a:solidFill>
              </a:rPr>
              <a:t>Immunválaszt            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>
                <a:solidFill>
                  <a:srgbClr val="000000"/>
                </a:solidFill>
              </a:rPr>
              <a:t>C3, SAP, prot.inhib</a:t>
            </a:r>
          </a:p>
          <a:p>
            <a:pPr eaLnBrk="0" hangingPunct="0"/>
            <a:r>
              <a:rPr lang="hu-HU" dirty="0">
                <a:solidFill>
                  <a:srgbClr val="000000"/>
                </a:solidFill>
              </a:rPr>
              <a:t>módosító fehérjék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2768302" y="6062563"/>
            <a:ext cx="4972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>
                <a:solidFill>
                  <a:srgbClr val="000000"/>
                </a:solidFill>
              </a:rPr>
              <a:t>Gyökfogók                    albumin, SAA,</a:t>
            </a:r>
          </a:p>
          <a:p>
            <a:pPr eaLnBrk="0" hangingPunct="0"/>
            <a:r>
              <a:rPr lang="hu-HU" dirty="0">
                <a:solidFill>
                  <a:srgbClr val="000000"/>
                </a:solidFill>
              </a:rPr>
              <a:t>                                      coeruloplazmin</a:t>
            </a:r>
          </a:p>
        </p:txBody>
      </p:sp>
    </p:spTree>
    <p:extLst>
      <p:ext uri="{BB962C8B-B14F-4D97-AF65-F5344CB8AC3E}">
        <p14:creationId xmlns:p14="http://schemas.microsoft.com/office/powerpoint/2010/main" val="284056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16" grpId="0" autoUpdateAnimBg="0"/>
      <p:bldP spid="213017" grpId="0" autoUpdateAnimBg="0"/>
      <p:bldP spid="213018" grpId="0" autoUpdateAnimBg="0"/>
      <p:bldP spid="213019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5051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53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5054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15055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15056" name="Text Box 16"/>
          <p:cNvSpPr txBox="1">
            <a:spLocks noChangeArrowheads="1"/>
          </p:cNvSpPr>
          <p:nvPr/>
        </p:nvSpPr>
        <p:spPr bwMode="auto">
          <a:xfrm>
            <a:off x="2590800" y="457200"/>
            <a:ext cx="3925416" cy="51911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hu-HU" sz="2800" b="1">
                <a:solidFill>
                  <a:srgbClr val="A80000"/>
                </a:solidFill>
              </a:rPr>
              <a:t>Akut- fázis fehérjék</a:t>
            </a:r>
          </a:p>
        </p:txBody>
      </p:sp>
      <p:sp>
        <p:nvSpPr>
          <p:cNvPr id="215057" name="Text Box 17"/>
          <p:cNvSpPr txBox="1">
            <a:spLocks noChangeArrowheads="1"/>
          </p:cNvSpPr>
          <p:nvPr/>
        </p:nvSpPr>
        <p:spPr bwMode="auto">
          <a:xfrm>
            <a:off x="517524" y="1489075"/>
            <a:ext cx="1678211" cy="466725"/>
          </a:xfrm>
          <a:prstGeom prst="rect">
            <a:avLst/>
          </a:prstGeom>
          <a:noFill/>
          <a:ln w="9525">
            <a:solidFill>
              <a:srgbClr val="A8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hu-HU" b="1">
                <a:solidFill>
                  <a:srgbClr val="000000"/>
                </a:solidFill>
              </a:rPr>
              <a:t>emelkedés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6477000" y="1524000"/>
            <a:ext cx="1695400" cy="466725"/>
          </a:xfrm>
          <a:prstGeom prst="rect">
            <a:avLst/>
          </a:prstGeom>
          <a:noFill/>
          <a:ln w="9525">
            <a:solidFill>
              <a:srgbClr val="A8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hu-HU" b="1" dirty="0">
                <a:solidFill>
                  <a:srgbClr val="000000"/>
                </a:solidFill>
              </a:rPr>
              <a:t>csökkenés</a:t>
            </a:r>
          </a:p>
        </p:txBody>
      </p:sp>
      <p:sp>
        <p:nvSpPr>
          <p:cNvPr id="215059" name="Text Box 19"/>
          <p:cNvSpPr txBox="1">
            <a:spLocks noChangeArrowheads="1"/>
          </p:cNvSpPr>
          <p:nvPr/>
        </p:nvSpPr>
        <p:spPr bwMode="auto">
          <a:xfrm>
            <a:off x="365125" y="2251075"/>
            <a:ext cx="4125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C3, Bf, coeruloplazmin –1.5-2X</a:t>
            </a:r>
          </a:p>
        </p:txBody>
      </p:sp>
      <p:sp>
        <p:nvSpPr>
          <p:cNvPr id="215060" name="Text Box 20"/>
          <p:cNvSpPr txBox="1">
            <a:spLocks noChangeArrowheads="1"/>
          </p:cNvSpPr>
          <p:nvPr/>
        </p:nvSpPr>
        <p:spPr bwMode="auto">
          <a:xfrm>
            <a:off x="212725" y="3159125"/>
            <a:ext cx="34337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hu-HU">
                <a:solidFill>
                  <a:srgbClr val="000000"/>
                </a:solidFill>
              </a:rPr>
              <a:t>1antitripszin, </a:t>
            </a:r>
          </a:p>
          <a:p>
            <a:pPr eaLnBrk="0" hangingPunct="0"/>
            <a:r>
              <a:rPr lang="hu-HU">
                <a:solidFill>
                  <a:srgbClr val="000000"/>
                </a:solidFill>
              </a:rPr>
              <a:t>haptoglobulin,      2-4 X  </a:t>
            </a:r>
          </a:p>
          <a:p>
            <a:pPr eaLnBrk="0" hangingPunct="0"/>
            <a:r>
              <a:rPr lang="hu-HU">
                <a:solidFill>
                  <a:srgbClr val="000000"/>
                </a:solidFill>
              </a:rPr>
              <a:t>fibrinogén                          </a:t>
            </a:r>
          </a:p>
        </p:txBody>
      </p:sp>
      <p:sp>
        <p:nvSpPr>
          <p:cNvPr id="215061" name="Text Box 21"/>
          <p:cNvSpPr txBox="1">
            <a:spLocks noChangeArrowheads="1"/>
          </p:cNvSpPr>
          <p:nvPr/>
        </p:nvSpPr>
        <p:spPr bwMode="auto">
          <a:xfrm>
            <a:off x="288925" y="4613275"/>
            <a:ext cx="2392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>
                <a:solidFill>
                  <a:srgbClr val="000000"/>
                </a:solidFill>
              </a:rPr>
              <a:t>C1inhibitor- 6-8X</a:t>
            </a:r>
          </a:p>
        </p:txBody>
      </p:sp>
      <p:sp>
        <p:nvSpPr>
          <p:cNvPr id="215062" name="Text Box 22"/>
          <p:cNvSpPr txBox="1">
            <a:spLocks noChangeArrowheads="1"/>
          </p:cNvSpPr>
          <p:nvPr/>
        </p:nvSpPr>
        <p:spPr bwMode="auto">
          <a:xfrm>
            <a:off x="365125" y="5375275"/>
            <a:ext cx="463892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hu-HU" b="1" dirty="0">
                <a:solidFill>
                  <a:srgbClr val="FF0000"/>
                </a:solidFill>
              </a:rPr>
              <a:t>CRP, SAA  -1</a:t>
            </a:r>
            <a:r>
              <a:rPr lang="en-US" b="1" dirty="0">
                <a:solidFill>
                  <a:srgbClr val="FF0000"/>
                </a:solidFill>
              </a:rPr>
              <a:t>00- 1000X  !!!!!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15063" name="Text Box 23"/>
          <p:cNvSpPr txBox="1">
            <a:spLocks noChangeArrowheads="1"/>
          </p:cNvSpPr>
          <p:nvPr/>
        </p:nvSpPr>
        <p:spPr bwMode="auto">
          <a:xfrm>
            <a:off x="5927725" y="2479675"/>
            <a:ext cx="26860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transzferrin,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albumin, fibronektin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 0.4- 0.6 X</a:t>
            </a:r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6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8" grpId="0" animBg="1" autoUpdateAnimBg="0"/>
      <p:bldP spid="215059" grpId="0" autoUpdateAnimBg="0"/>
      <p:bldP spid="215060" grpId="0" autoUpdateAnimBg="0"/>
      <p:bldP spid="215061" grpId="0" autoUpdateAnimBg="0"/>
      <p:bldP spid="215062" grpId="0" animBg="1" autoUpdateAnimBg="0"/>
      <p:bldP spid="215063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0"/>
            <a:ext cx="7772400" cy="1143000"/>
          </a:xfrm>
        </p:spPr>
        <p:txBody>
          <a:bodyPr/>
          <a:lstStyle/>
          <a:p>
            <a:r>
              <a:rPr lang="hu-HU" sz="3600" dirty="0">
                <a:latin typeface="Arial"/>
                <a:cs typeface="Arial"/>
              </a:rPr>
              <a:t>Az AFP-k funkciói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336675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000" dirty="0">
                <a:latin typeface="Arial"/>
                <a:cs typeface="Arial"/>
              </a:rPr>
              <a:t>Véralvadás: fibrinogén</a:t>
            </a:r>
          </a:p>
          <a:p>
            <a:pPr>
              <a:lnSpc>
                <a:spcPct val="80000"/>
              </a:lnSpc>
            </a:pPr>
            <a:endParaRPr lang="hu-HU" sz="2000" dirty="0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hu-HU" sz="2000" dirty="0">
                <a:latin typeface="Arial"/>
                <a:cs typeface="Arial"/>
              </a:rPr>
              <a:t>Opszonizáció: </a:t>
            </a:r>
            <a:r>
              <a:rPr lang="hu-HU" sz="2000" b="1" dirty="0">
                <a:latin typeface="Arial"/>
                <a:cs typeface="Arial"/>
              </a:rPr>
              <a:t>CRP</a:t>
            </a:r>
          </a:p>
          <a:p>
            <a:pPr lvl="3">
              <a:lnSpc>
                <a:spcPct val="80000"/>
              </a:lnSpc>
            </a:pPr>
            <a:r>
              <a:rPr lang="hu-HU" dirty="0">
                <a:latin typeface="Arial"/>
                <a:cs typeface="Arial"/>
              </a:rPr>
              <a:t>Streptococcus pneumoniae C poliszaccharid</a:t>
            </a:r>
          </a:p>
          <a:p>
            <a:pPr lvl="2">
              <a:lnSpc>
                <a:spcPct val="80000"/>
              </a:lnSpc>
            </a:pPr>
            <a:r>
              <a:rPr lang="hu-HU" sz="2000" dirty="0">
                <a:latin typeface="Arial"/>
                <a:cs typeface="Arial"/>
              </a:rPr>
              <a:t>Fagocitózis és antigén bemutatás</a:t>
            </a:r>
          </a:p>
          <a:p>
            <a:pPr lvl="3">
              <a:lnSpc>
                <a:spcPct val="80000"/>
              </a:lnSpc>
            </a:pPr>
            <a:r>
              <a:rPr lang="hu-HU" b="1" dirty="0">
                <a:latin typeface="Arial"/>
                <a:cs typeface="Arial"/>
              </a:rPr>
              <a:t>Baktéruimok</a:t>
            </a:r>
          </a:p>
          <a:p>
            <a:pPr lvl="3">
              <a:lnSpc>
                <a:spcPct val="80000"/>
              </a:lnSpc>
            </a:pPr>
            <a:r>
              <a:rPr lang="hu-HU" b="1" dirty="0">
                <a:latin typeface="Arial"/>
                <a:cs typeface="Arial"/>
              </a:rPr>
              <a:t>Autoantigének</a:t>
            </a:r>
          </a:p>
          <a:p>
            <a:pPr lvl="3">
              <a:lnSpc>
                <a:spcPct val="80000"/>
              </a:lnSpc>
            </a:pPr>
            <a:endParaRPr lang="hu-HU" b="1" dirty="0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hu-HU" sz="2000" dirty="0">
                <a:latin typeface="Arial"/>
                <a:cs typeface="Arial"/>
              </a:rPr>
              <a:t>Proteáz gátlók: MG (makroglobulin), AAT, </a:t>
            </a:r>
          </a:p>
          <a:p>
            <a:pPr>
              <a:lnSpc>
                <a:spcPct val="80000"/>
              </a:lnSpc>
            </a:pPr>
            <a:endParaRPr lang="hu-HU" sz="2000" dirty="0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hu-HU" sz="2000" dirty="0">
                <a:latin typeface="Arial"/>
                <a:cs typeface="Arial"/>
              </a:rPr>
              <a:t>Gyökfogók: coeruloplasmin (ferroxidáz enzim)</a:t>
            </a:r>
          </a:p>
          <a:p>
            <a:pPr>
              <a:lnSpc>
                <a:spcPct val="80000"/>
              </a:lnSpc>
            </a:pPr>
            <a:endParaRPr lang="hu-HU" sz="2000" dirty="0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hu-HU" sz="2000" dirty="0">
                <a:latin typeface="Arial"/>
                <a:cs typeface="Arial"/>
              </a:rPr>
              <a:t>Immunmodulátorok</a:t>
            </a:r>
          </a:p>
          <a:p>
            <a:pPr lvl="1">
              <a:lnSpc>
                <a:spcPct val="80000"/>
              </a:lnSpc>
            </a:pPr>
            <a:r>
              <a:rPr lang="hu-HU" sz="2000" dirty="0">
                <a:latin typeface="Arial"/>
                <a:cs typeface="Arial"/>
              </a:rPr>
              <a:t>C3, MG (IL-1 kötés)</a:t>
            </a:r>
          </a:p>
          <a:p>
            <a:pPr lvl="1">
              <a:lnSpc>
                <a:spcPct val="80000"/>
              </a:lnSpc>
            </a:pPr>
            <a:endParaRPr lang="hu-HU" sz="2000" dirty="0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r>
              <a:rPr lang="hu-HU" sz="2000" dirty="0">
                <a:latin typeface="Arial"/>
                <a:cs typeface="Arial"/>
              </a:rPr>
              <a:t>Szállítófehérjék</a:t>
            </a:r>
          </a:p>
          <a:p>
            <a:pPr lvl="1">
              <a:lnSpc>
                <a:spcPct val="80000"/>
              </a:lnSpc>
            </a:pPr>
            <a:r>
              <a:rPr lang="hu-HU" sz="2000" dirty="0">
                <a:latin typeface="Arial"/>
                <a:cs typeface="Arial"/>
              </a:rPr>
              <a:t>haptoglobin: hemoglobin</a:t>
            </a:r>
          </a:p>
          <a:p>
            <a:pPr>
              <a:lnSpc>
                <a:spcPct val="80000"/>
              </a:lnSpc>
            </a:pPr>
            <a:endParaRPr lang="hu-HU" sz="2000" dirty="0">
              <a:latin typeface="Arial"/>
              <a:cs typeface="Arial"/>
            </a:endParaRPr>
          </a:p>
          <a:p>
            <a:pPr>
              <a:lnSpc>
                <a:spcPct val="80000"/>
              </a:lnSpc>
            </a:pPr>
            <a:endParaRPr lang="hu-HU" sz="2000" dirty="0">
              <a:latin typeface="Arial"/>
              <a:cs typeface="Arial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8099425" y="6096000"/>
            <a:ext cx="666750" cy="50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626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6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6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6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6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6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6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452759" y="609600"/>
            <a:ext cx="83677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latin typeface="Comic Sans MS" charset="0"/>
                <a:ea typeface="ＭＳ Ｐゴシック" charset="0"/>
                <a:cs typeface="ＭＳ Ｐゴシック" charset="0"/>
              </a:rPr>
              <a:t>A C3 </a:t>
            </a:r>
            <a:r>
              <a:rPr lang="en-US" sz="32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központi</a:t>
            </a:r>
            <a:r>
              <a:rPr lang="en-US" sz="3200" dirty="0" smtClean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szerepe</a:t>
            </a:r>
            <a:endParaRPr lang="en-US" sz="3200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AutoShape 3"/>
          <p:cNvSpPr>
            <a:spLocks noChangeArrowheads="1"/>
          </p:cNvSpPr>
          <p:nvPr/>
        </p:nvSpPr>
        <p:spPr bwMode="auto">
          <a:xfrm>
            <a:off x="3779838" y="1863725"/>
            <a:ext cx="885825" cy="1619250"/>
          </a:xfrm>
          <a:prstGeom prst="flowChartTerminator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hu-HU" sz="280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C3</a:t>
            </a:r>
          </a:p>
        </p:txBody>
      </p:sp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4716463" y="1790700"/>
            <a:ext cx="1317625" cy="2122488"/>
            <a:chOff x="2971" y="1128"/>
            <a:chExt cx="830" cy="1337"/>
          </a:xfrm>
        </p:grpSpPr>
        <p:sp>
          <p:nvSpPr>
            <p:cNvPr id="64518" name="AutoShape 6"/>
            <p:cNvSpPr>
              <a:spLocks noChangeArrowheads="1"/>
            </p:cNvSpPr>
            <p:nvPr/>
          </p:nvSpPr>
          <p:spPr bwMode="auto">
            <a:xfrm>
              <a:off x="3243" y="1706"/>
              <a:ext cx="525" cy="759"/>
            </a:xfrm>
            <a:prstGeom prst="flowChartTerminator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hu-HU" sz="280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C3b</a:t>
              </a:r>
            </a:p>
          </p:txBody>
        </p:sp>
        <p:sp>
          <p:nvSpPr>
            <p:cNvPr id="64519" name="AutoShape 7"/>
            <p:cNvSpPr>
              <a:spLocks noChangeArrowheads="1"/>
            </p:cNvSpPr>
            <p:nvPr/>
          </p:nvSpPr>
          <p:spPr bwMode="auto">
            <a:xfrm>
              <a:off x="3243" y="1128"/>
              <a:ext cx="558" cy="272"/>
            </a:xfrm>
            <a:prstGeom prst="flowChartTerminator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hu-HU" sz="280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C3a</a:t>
              </a:r>
            </a:p>
          </p:txBody>
        </p:sp>
        <p:sp>
          <p:nvSpPr>
            <p:cNvPr id="64520" name="Line 8"/>
            <p:cNvSpPr>
              <a:spLocks noChangeShapeType="1"/>
            </p:cNvSpPr>
            <p:nvPr/>
          </p:nvSpPr>
          <p:spPr bwMode="auto">
            <a:xfrm flipV="1">
              <a:off x="2971" y="1344"/>
              <a:ext cx="227" cy="9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521" name="Line 9"/>
            <p:cNvSpPr>
              <a:spLocks noChangeShapeType="1"/>
            </p:cNvSpPr>
            <p:nvPr/>
          </p:nvSpPr>
          <p:spPr bwMode="auto">
            <a:xfrm>
              <a:off x="2971" y="1525"/>
              <a:ext cx="272" cy="227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4522" name="Group 10"/>
          <p:cNvGrpSpPr>
            <a:grpSpLocks/>
          </p:cNvGrpSpPr>
          <p:nvPr/>
        </p:nvGrpSpPr>
        <p:grpSpPr bwMode="auto">
          <a:xfrm>
            <a:off x="1763713" y="2141538"/>
            <a:ext cx="2952750" cy="711200"/>
            <a:chOff x="1111" y="1349"/>
            <a:chExt cx="1860" cy="448"/>
          </a:xfrm>
        </p:grpSpPr>
        <p:grpSp>
          <p:nvGrpSpPr>
            <p:cNvPr id="52232" name="Group 11"/>
            <p:cNvGrpSpPr>
              <a:grpSpLocks/>
            </p:cNvGrpSpPr>
            <p:nvPr/>
          </p:nvGrpSpPr>
          <p:grpSpPr bwMode="auto">
            <a:xfrm>
              <a:off x="1111" y="1349"/>
              <a:ext cx="1248" cy="448"/>
              <a:chOff x="2352" y="2016"/>
              <a:chExt cx="1248" cy="448"/>
            </a:xfrm>
          </p:grpSpPr>
          <p:sp>
            <p:nvSpPr>
              <p:cNvPr id="64524" name="Text Box 12"/>
              <p:cNvSpPr txBox="1">
                <a:spLocks noChangeArrowheads="1"/>
              </p:cNvSpPr>
              <p:nvPr/>
            </p:nvSpPr>
            <p:spPr bwMode="auto">
              <a:xfrm>
                <a:off x="2352" y="2016"/>
                <a:ext cx="960" cy="448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hu-HU" sz="2000" b="1" dirty="0">
                    <a:latin typeface="Comic Sans MS" charset="0"/>
                    <a:ea typeface="ＭＳ Ｐゴシック" charset="0"/>
                    <a:cs typeface="ＭＳ Ｐゴシック" charset="0"/>
                  </a:rPr>
                  <a:t>C3  convertase</a:t>
                </a:r>
                <a:endParaRPr lang="en-US" sz="1600" b="1" dirty="0"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525" name="Line 13"/>
              <p:cNvSpPr>
                <a:spLocks noChangeShapeType="1"/>
              </p:cNvSpPr>
              <p:nvPr/>
            </p:nvSpPr>
            <p:spPr bwMode="auto">
              <a:xfrm flipV="1">
                <a:off x="3312" y="2160"/>
                <a:ext cx="28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4526" name="Line 14"/>
            <p:cNvSpPr>
              <a:spLocks noChangeShapeType="1"/>
            </p:cNvSpPr>
            <p:nvPr/>
          </p:nvSpPr>
          <p:spPr bwMode="auto">
            <a:xfrm>
              <a:off x="2381" y="1480"/>
              <a:ext cx="59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6227763" y="3429000"/>
            <a:ext cx="216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hu-HU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0" y="44370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 smtClean="0">
                <a:latin typeface="Comic Sans MS" charset="0"/>
                <a:ea typeface="ＭＳ Ｐゴシック" charset="0"/>
                <a:cs typeface="ＭＳ Ｐゴシック" charset="0"/>
              </a:rPr>
              <a:t>A komplement mediált események kulcspontja</a:t>
            </a: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6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9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6EE31-5377-44DF-BECA-5D03F652BA60}" type="slidenum">
              <a:rPr lang="hu-HU"/>
              <a:pPr/>
              <a:t>70</a:t>
            </a:fld>
            <a:endParaRPr lang="hu-HU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784725" y="547688"/>
            <a:ext cx="3733800" cy="3292475"/>
          </a:xfrm>
        </p:spPr>
        <p:txBody>
          <a:bodyPr/>
          <a:lstStyle/>
          <a:p>
            <a:r>
              <a:rPr lang="en-US" sz="2800" dirty="0" smtClean="0">
                <a:latin typeface="Verdana" pitchFamily="34" charset="0"/>
              </a:rPr>
              <a:t>A </a:t>
            </a:r>
            <a:r>
              <a:rPr lang="en-US" sz="2800" dirty="0" err="1" smtClean="0">
                <a:latin typeface="Verdana" pitchFamily="34" charset="0"/>
              </a:rPr>
              <a:t>zsírszövet</a:t>
            </a:r>
            <a:r>
              <a:rPr lang="en-US" sz="2800" dirty="0" smtClean="0">
                <a:latin typeface="Verdana" pitchFamily="34" charset="0"/>
              </a:rPr>
              <a:t> is </a:t>
            </a:r>
            <a:r>
              <a:rPr lang="en-US" sz="2800" dirty="0" err="1" smtClean="0">
                <a:latin typeface="Verdana" pitchFamily="34" charset="0"/>
              </a:rPr>
              <a:t>gyulladási</a:t>
            </a:r>
            <a:r>
              <a:rPr lang="en-US" sz="2800" dirty="0" smtClean="0">
                <a:latin typeface="Verdana" pitchFamily="34" charset="0"/>
              </a:rPr>
              <a:t> </a:t>
            </a:r>
            <a:r>
              <a:rPr lang="en-US" sz="2800" dirty="0" err="1" smtClean="0">
                <a:latin typeface="Verdana" pitchFamily="34" charset="0"/>
              </a:rPr>
              <a:t>forrás</a:t>
            </a:r>
            <a:endParaRPr lang="en-US" sz="2800" dirty="0">
              <a:latin typeface="Verdana" pitchFamily="34" charset="0"/>
            </a:endParaRPr>
          </a:p>
        </p:txBody>
      </p:sp>
      <p:pic>
        <p:nvPicPr>
          <p:cNvPr id="137222" name="Picture 6" descr="fig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513" y="763588"/>
            <a:ext cx="4305300" cy="5238750"/>
          </a:xfrm>
          <a:prstGeom prst="rect">
            <a:avLst/>
          </a:prstGeom>
          <a:noFill/>
        </p:spPr>
      </p:pic>
      <p:sp>
        <p:nvSpPr>
          <p:cNvPr id="137223" name="Line 7"/>
          <p:cNvSpPr>
            <a:spLocks noChangeShapeType="1"/>
          </p:cNvSpPr>
          <p:nvPr/>
        </p:nvSpPr>
        <p:spPr bwMode="auto">
          <a:xfrm flipH="1">
            <a:off x="4065588" y="3695700"/>
            <a:ext cx="2216150" cy="13684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8213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1498600"/>
            <a:ext cx="7772400" cy="4475163"/>
          </a:xfrm>
        </p:spPr>
        <p:txBody>
          <a:bodyPr/>
          <a:lstStyle/>
          <a:p>
            <a:pPr>
              <a:buFontTx/>
              <a:buNone/>
            </a:pPr>
            <a:r>
              <a:rPr lang="hu-HU" dirty="0">
                <a:latin typeface="Arial"/>
                <a:cs typeface="Arial"/>
              </a:rPr>
              <a:t>			Az AFR eredménye: </a:t>
            </a:r>
          </a:p>
          <a:p>
            <a:pPr>
              <a:buFontTx/>
              <a:buNone/>
            </a:pPr>
            <a:endParaRPr lang="hu-HU" dirty="0">
              <a:latin typeface="Arial"/>
              <a:cs typeface="Arial"/>
            </a:endParaRPr>
          </a:p>
          <a:p>
            <a:pPr algn="ctr">
              <a:buFontTx/>
              <a:buNone/>
            </a:pPr>
            <a:r>
              <a:rPr lang="hu-HU" dirty="0">
                <a:latin typeface="Arial"/>
                <a:cs typeface="Arial"/>
              </a:rPr>
              <a:t>    </a:t>
            </a:r>
            <a:r>
              <a:rPr lang="hu-HU" sz="4800" dirty="0">
                <a:latin typeface="Arial"/>
                <a:cs typeface="Arial"/>
              </a:rPr>
              <a:t> </a:t>
            </a:r>
            <a:r>
              <a:rPr lang="hu-HU" sz="5400" dirty="0">
                <a:solidFill>
                  <a:schemeClr val="accent1"/>
                </a:solidFill>
                <a:latin typeface="Arial"/>
                <a:cs typeface="Arial"/>
              </a:rPr>
              <a:t>a szisztémás, akut</a:t>
            </a:r>
            <a:r>
              <a:rPr lang="hu-HU" dirty="0">
                <a:latin typeface="Arial"/>
                <a:cs typeface="Arial"/>
              </a:rPr>
              <a:t> </a:t>
            </a:r>
            <a:r>
              <a:rPr lang="hu-HU" sz="5400" b="1" dirty="0">
                <a:solidFill>
                  <a:schemeClr val="accent1"/>
                </a:solidFill>
                <a:latin typeface="Arial"/>
                <a:cs typeface="Arial"/>
              </a:rPr>
              <a:t>gyulladás gátlása</a:t>
            </a:r>
          </a:p>
          <a:p>
            <a:pPr>
              <a:buFontTx/>
              <a:buNone/>
            </a:pPr>
            <a:endParaRPr lang="hu-HU" dirty="0">
              <a:latin typeface="Arial"/>
              <a:cs typeface="Arial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8099425" y="6096000"/>
            <a:ext cx="666750" cy="50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587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1187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1193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1194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21195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1197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21198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21199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graphicFrame>
        <p:nvGraphicFramePr>
          <p:cNvPr id="221200" name="Object 16"/>
          <p:cNvGraphicFramePr>
            <a:graphicFrameLocks noChangeAspect="1"/>
          </p:cNvGraphicFramePr>
          <p:nvPr/>
        </p:nvGraphicFramePr>
        <p:xfrm>
          <a:off x="1600200" y="304800"/>
          <a:ext cx="60960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8" name="Photo Editor Photo" r:id="rId4" imgW="1905266" imgH="1905266" progId="">
                  <p:embed/>
                </p:oleObj>
              </mc:Choice>
              <mc:Fallback>
                <p:oleObj name="Photo Editor Photo" r:id="rId4" imgW="1905266" imgH="190526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04800"/>
                        <a:ext cx="60960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152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1050925" y="3051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1219200" y="3676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1081088" y="4400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081088" y="4765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1081088" y="5130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9383" name="Text Box 7"/>
          <p:cNvSpPr txBox="1">
            <a:spLocks noChangeArrowheads="1"/>
          </p:cNvSpPr>
          <p:nvPr/>
        </p:nvSpPr>
        <p:spPr bwMode="auto">
          <a:xfrm>
            <a:off x="1081088" y="54959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9384" name="Text Box 8"/>
          <p:cNvSpPr txBox="1">
            <a:spLocks noChangeArrowheads="1"/>
          </p:cNvSpPr>
          <p:nvPr/>
        </p:nvSpPr>
        <p:spPr bwMode="auto">
          <a:xfrm>
            <a:off x="1081088" y="58610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9385" name="Text Box 9"/>
          <p:cNvSpPr txBox="1">
            <a:spLocks noChangeArrowheads="1"/>
          </p:cNvSpPr>
          <p:nvPr/>
        </p:nvSpPr>
        <p:spPr bwMode="auto">
          <a:xfrm>
            <a:off x="1006475" y="33575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9386" name="Text Box 10"/>
          <p:cNvSpPr txBox="1">
            <a:spLocks noChangeArrowheads="1"/>
          </p:cNvSpPr>
          <p:nvPr/>
        </p:nvSpPr>
        <p:spPr bwMode="auto">
          <a:xfrm>
            <a:off x="6208713" y="1920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29387" name="Text Box 11"/>
          <p:cNvSpPr txBox="1">
            <a:spLocks noChangeArrowheads="1"/>
          </p:cNvSpPr>
          <p:nvPr/>
        </p:nvSpPr>
        <p:spPr bwMode="auto">
          <a:xfrm>
            <a:off x="6846888" y="226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29388" name="Text Box 12"/>
          <p:cNvSpPr txBox="1">
            <a:spLocks noChangeArrowheads="1"/>
          </p:cNvSpPr>
          <p:nvPr/>
        </p:nvSpPr>
        <p:spPr bwMode="auto">
          <a:xfrm>
            <a:off x="6791325" y="67595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sp>
        <p:nvSpPr>
          <p:cNvPr id="229389" name="Text Box 13"/>
          <p:cNvSpPr txBox="1">
            <a:spLocks noChangeArrowheads="1"/>
          </p:cNvSpPr>
          <p:nvPr/>
        </p:nvSpPr>
        <p:spPr bwMode="auto">
          <a:xfrm>
            <a:off x="7875588" y="53657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29390" name="Text Box 14"/>
          <p:cNvSpPr txBox="1">
            <a:spLocks noChangeArrowheads="1"/>
          </p:cNvSpPr>
          <p:nvPr/>
        </p:nvSpPr>
        <p:spPr bwMode="auto">
          <a:xfrm>
            <a:off x="6197600" y="26558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hu-HU">
              <a:solidFill>
                <a:schemeClr val="tx2"/>
              </a:solidFill>
            </a:endParaRPr>
          </a:p>
        </p:txBody>
      </p:sp>
      <p:sp>
        <p:nvSpPr>
          <p:cNvPr id="229391" name="Text Box 15"/>
          <p:cNvSpPr txBox="1">
            <a:spLocks noChangeArrowheads="1"/>
          </p:cNvSpPr>
          <p:nvPr/>
        </p:nvSpPr>
        <p:spPr bwMode="auto">
          <a:xfrm>
            <a:off x="6153150" y="8556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/>
            <a:endParaRPr lang="hu-HU" b="1">
              <a:solidFill>
                <a:schemeClr val="tx2"/>
              </a:solidFill>
            </a:endParaRPr>
          </a:p>
        </p:txBody>
      </p:sp>
      <p:graphicFrame>
        <p:nvGraphicFramePr>
          <p:cNvPr id="229392" name="Object 16"/>
          <p:cNvGraphicFramePr>
            <a:graphicFrameLocks noChangeAspect="1"/>
          </p:cNvGraphicFramePr>
          <p:nvPr/>
        </p:nvGraphicFramePr>
        <p:xfrm>
          <a:off x="304800" y="198438"/>
          <a:ext cx="8534400" cy="646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2" name="Photo Editor Photo" r:id="rId4" imgW="4780952" imgH="3619048" progId="">
                  <p:embed/>
                </p:oleObj>
              </mc:Choice>
              <mc:Fallback>
                <p:oleObj name="Photo Editor Photo" r:id="rId4" imgW="4780952" imgH="36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0000" contrast="2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438"/>
                        <a:ext cx="8534400" cy="646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9393" name="Group 17"/>
          <p:cNvGrpSpPr>
            <a:grpSpLocks/>
          </p:cNvGrpSpPr>
          <p:nvPr/>
        </p:nvGrpSpPr>
        <p:grpSpPr bwMode="auto">
          <a:xfrm>
            <a:off x="2209800" y="2327275"/>
            <a:ext cx="914400" cy="1330325"/>
            <a:chOff x="1392" y="1466"/>
            <a:chExt cx="576" cy="838"/>
          </a:xfrm>
        </p:grpSpPr>
        <p:sp>
          <p:nvSpPr>
            <p:cNvPr id="229394" name="AutoShape 18"/>
            <p:cNvSpPr>
              <a:spLocks noChangeArrowheads="1"/>
            </p:cNvSpPr>
            <p:nvPr/>
          </p:nvSpPr>
          <p:spPr bwMode="auto">
            <a:xfrm>
              <a:off x="1392" y="1824"/>
              <a:ext cx="576" cy="480"/>
            </a:xfrm>
            <a:prstGeom prst="irregularSeal2">
              <a:avLst/>
            </a:prstGeom>
            <a:gradFill rotWithShape="0">
              <a:gsLst>
                <a:gs pos="0">
                  <a:srgbClr val="A80000"/>
                </a:gs>
                <a:gs pos="100000">
                  <a:srgbClr val="A8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9395" name="Text Box 19"/>
            <p:cNvSpPr txBox="1">
              <a:spLocks noChangeArrowheads="1"/>
            </p:cNvSpPr>
            <p:nvPr/>
          </p:nvSpPr>
          <p:spPr bwMode="auto">
            <a:xfrm>
              <a:off x="1430" y="1466"/>
              <a:ext cx="4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chemeClr val="bg1"/>
                  </a:solidFill>
                </a:rPr>
                <a:t>AFR</a:t>
              </a:r>
              <a:endParaRPr lang="hu-HU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43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9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572000" y="404813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Szolubilis plazmafehérjék</a:t>
            </a:r>
          </a:p>
        </p:txBody>
      </p:sp>
      <p:sp>
        <p:nvSpPr>
          <p:cNvPr id="34819" name="Oval 5"/>
          <p:cNvSpPr>
            <a:spLocks noChangeArrowheads="1"/>
          </p:cNvSpPr>
          <p:nvPr/>
        </p:nvSpPr>
        <p:spPr bwMode="auto">
          <a:xfrm>
            <a:off x="4716463" y="1846263"/>
            <a:ext cx="360362" cy="360362"/>
          </a:xfrm>
          <a:prstGeom prst="ellipse">
            <a:avLst/>
          </a:prstGeom>
          <a:solidFill>
            <a:srgbClr val="FF99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0838" name="AutoShape 6"/>
          <p:cNvSpPr>
            <a:spLocks noChangeArrowheads="1"/>
          </p:cNvSpPr>
          <p:nvPr/>
        </p:nvSpPr>
        <p:spPr bwMode="auto">
          <a:xfrm>
            <a:off x="4500563" y="1701800"/>
            <a:ext cx="792162" cy="720725"/>
          </a:xfrm>
          <a:prstGeom prst="irregularSeal2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995738" y="2424113"/>
            <a:ext cx="1584325" cy="1006475"/>
            <a:chOff x="3878" y="846"/>
            <a:chExt cx="1134" cy="679"/>
          </a:xfrm>
        </p:grpSpPr>
        <p:sp>
          <p:nvSpPr>
            <p:cNvPr id="34868" name="AutoShape 8"/>
            <p:cNvSpPr>
              <a:spLocks noChangeArrowheads="1"/>
            </p:cNvSpPr>
            <p:nvPr/>
          </p:nvSpPr>
          <p:spPr bwMode="auto">
            <a:xfrm>
              <a:off x="4377" y="890"/>
              <a:ext cx="136" cy="27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69" name="Oval 9"/>
            <p:cNvSpPr>
              <a:spLocks noChangeArrowheads="1"/>
            </p:cNvSpPr>
            <p:nvPr/>
          </p:nvSpPr>
          <p:spPr bwMode="auto">
            <a:xfrm>
              <a:off x="3878" y="1207"/>
              <a:ext cx="318" cy="31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70" name="Oval 10"/>
            <p:cNvSpPr>
              <a:spLocks noChangeArrowheads="1"/>
            </p:cNvSpPr>
            <p:nvPr/>
          </p:nvSpPr>
          <p:spPr bwMode="auto">
            <a:xfrm>
              <a:off x="4286" y="1207"/>
              <a:ext cx="318" cy="31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71" name="Oval 11"/>
            <p:cNvSpPr>
              <a:spLocks noChangeArrowheads="1"/>
            </p:cNvSpPr>
            <p:nvPr/>
          </p:nvSpPr>
          <p:spPr bwMode="auto">
            <a:xfrm>
              <a:off x="4694" y="1207"/>
              <a:ext cx="318" cy="31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72" name="AutoShape 12"/>
            <p:cNvSpPr>
              <a:spLocks noChangeArrowheads="1"/>
            </p:cNvSpPr>
            <p:nvPr/>
          </p:nvSpPr>
          <p:spPr bwMode="auto">
            <a:xfrm rot="2794329">
              <a:off x="4150" y="845"/>
              <a:ext cx="136" cy="317"/>
            </a:xfrm>
            <a:prstGeom prst="downArrow">
              <a:avLst>
                <a:gd name="adj1" fmla="val 50000"/>
                <a:gd name="adj2" fmla="val 58272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73" name="AutoShape 13"/>
            <p:cNvSpPr>
              <a:spLocks noChangeArrowheads="1"/>
            </p:cNvSpPr>
            <p:nvPr/>
          </p:nvSpPr>
          <p:spPr bwMode="auto">
            <a:xfrm rot="-1443938">
              <a:off x="4595" y="846"/>
              <a:ext cx="136" cy="317"/>
            </a:xfrm>
            <a:prstGeom prst="downArrow">
              <a:avLst>
                <a:gd name="adj1" fmla="val 50000"/>
                <a:gd name="adj2" fmla="val 58272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924300" y="2781300"/>
            <a:ext cx="1801813" cy="792163"/>
            <a:chOff x="3878" y="1071"/>
            <a:chExt cx="1135" cy="499"/>
          </a:xfrm>
        </p:grpSpPr>
        <p:sp>
          <p:nvSpPr>
            <p:cNvPr id="34865" name="AutoShape 15"/>
            <p:cNvSpPr>
              <a:spLocks noChangeArrowheads="1"/>
            </p:cNvSpPr>
            <p:nvPr/>
          </p:nvSpPr>
          <p:spPr bwMode="auto">
            <a:xfrm>
              <a:off x="3878" y="1071"/>
              <a:ext cx="408" cy="499"/>
            </a:xfrm>
            <a:prstGeom prst="irregularSeal2">
              <a:avLst/>
            </a:prstGeom>
            <a:solidFill>
              <a:srgbClr val="CCFF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66" name="AutoShape 16"/>
            <p:cNvSpPr>
              <a:spLocks noChangeArrowheads="1"/>
            </p:cNvSpPr>
            <p:nvPr/>
          </p:nvSpPr>
          <p:spPr bwMode="auto">
            <a:xfrm>
              <a:off x="4195" y="1071"/>
              <a:ext cx="454" cy="499"/>
            </a:xfrm>
            <a:prstGeom prst="irregularSeal2">
              <a:avLst/>
            </a:prstGeom>
            <a:solidFill>
              <a:srgbClr val="CCFF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67" name="AutoShape 17"/>
            <p:cNvSpPr>
              <a:spLocks noChangeArrowheads="1"/>
            </p:cNvSpPr>
            <p:nvPr/>
          </p:nvSpPr>
          <p:spPr bwMode="auto">
            <a:xfrm>
              <a:off x="4558" y="1071"/>
              <a:ext cx="455" cy="499"/>
            </a:xfrm>
            <a:prstGeom prst="irregularSeal2">
              <a:avLst/>
            </a:prstGeom>
            <a:solidFill>
              <a:srgbClr val="CCFF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524125" y="3430588"/>
            <a:ext cx="4373563" cy="1427162"/>
            <a:chOff x="2996" y="1480"/>
            <a:chExt cx="2755" cy="899"/>
          </a:xfrm>
        </p:grpSpPr>
        <p:grpSp>
          <p:nvGrpSpPr>
            <p:cNvPr id="34844" name="Group 19"/>
            <p:cNvGrpSpPr>
              <a:grpSpLocks/>
            </p:cNvGrpSpPr>
            <p:nvPr/>
          </p:nvGrpSpPr>
          <p:grpSpPr bwMode="auto">
            <a:xfrm>
              <a:off x="3923" y="1616"/>
              <a:ext cx="998" cy="761"/>
              <a:chOff x="3923" y="1616"/>
              <a:chExt cx="998" cy="761"/>
            </a:xfrm>
          </p:grpSpPr>
          <p:sp>
            <p:nvSpPr>
              <p:cNvPr id="34859" name="AutoShape 20"/>
              <p:cNvSpPr>
                <a:spLocks noChangeArrowheads="1"/>
              </p:cNvSpPr>
              <p:nvPr/>
            </p:nvSpPr>
            <p:spPr bwMode="auto">
              <a:xfrm>
                <a:off x="4377" y="1652"/>
                <a:ext cx="105" cy="386"/>
              </a:xfrm>
              <a:prstGeom prst="downArrow">
                <a:avLst>
                  <a:gd name="adj1" fmla="val 50000"/>
                  <a:gd name="adj2" fmla="val 91905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60" name="Oval 21"/>
              <p:cNvSpPr>
                <a:spLocks noChangeArrowheads="1"/>
              </p:cNvSpPr>
              <p:nvPr/>
            </p:nvSpPr>
            <p:spPr bwMode="auto">
              <a:xfrm>
                <a:off x="3923" y="2080"/>
                <a:ext cx="280" cy="297"/>
              </a:xfrm>
              <a:prstGeom prst="ellipse">
                <a:avLst/>
              </a:prstGeom>
              <a:solidFill>
                <a:srgbClr val="0099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61" name="Oval 22"/>
              <p:cNvSpPr>
                <a:spLocks noChangeArrowheads="1"/>
              </p:cNvSpPr>
              <p:nvPr/>
            </p:nvSpPr>
            <p:spPr bwMode="auto">
              <a:xfrm>
                <a:off x="4282" y="2080"/>
                <a:ext cx="280" cy="297"/>
              </a:xfrm>
              <a:prstGeom prst="ellipse">
                <a:avLst/>
              </a:prstGeom>
              <a:solidFill>
                <a:srgbClr val="0099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62" name="Oval 23"/>
              <p:cNvSpPr>
                <a:spLocks noChangeArrowheads="1"/>
              </p:cNvSpPr>
              <p:nvPr/>
            </p:nvSpPr>
            <p:spPr bwMode="auto">
              <a:xfrm>
                <a:off x="4641" y="2080"/>
                <a:ext cx="280" cy="297"/>
              </a:xfrm>
              <a:prstGeom prst="ellipse">
                <a:avLst/>
              </a:prstGeom>
              <a:solidFill>
                <a:srgbClr val="0099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63" name="AutoShape 24"/>
              <p:cNvSpPr>
                <a:spLocks noChangeArrowheads="1"/>
              </p:cNvSpPr>
              <p:nvPr/>
            </p:nvSpPr>
            <p:spPr bwMode="auto">
              <a:xfrm rot="2794329">
                <a:off x="4221" y="1616"/>
                <a:ext cx="100" cy="431"/>
              </a:xfrm>
              <a:prstGeom prst="downArrow">
                <a:avLst>
                  <a:gd name="adj1" fmla="val 50000"/>
                  <a:gd name="adj2" fmla="val 107750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64" name="AutoShape 25"/>
              <p:cNvSpPr>
                <a:spLocks noChangeArrowheads="1"/>
              </p:cNvSpPr>
              <p:nvPr/>
            </p:nvSpPr>
            <p:spPr bwMode="auto">
              <a:xfrm rot="-1443938">
                <a:off x="4527" y="1616"/>
                <a:ext cx="95" cy="433"/>
              </a:xfrm>
              <a:prstGeom prst="downArrow">
                <a:avLst>
                  <a:gd name="adj1" fmla="val 50000"/>
                  <a:gd name="adj2" fmla="val 113947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4845" name="Group 26"/>
            <p:cNvGrpSpPr>
              <a:grpSpLocks/>
            </p:cNvGrpSpPr>
            <p:nvPr/>
          </p:nvGrpSpPr>
          <p:grpSpPr bwMode="auto">
            <a:xfrm>
              <a:off x="2996" y="1480"/>
              <a:ext cx="874" cy="875"/>
              <a:chOff x="2996" y="1480"/>
              <a:chExt cx="874" cy="875"/>
            </a:xfrm>
          </p:grpSpPr>
          <p:sp>
            <p:nvSpPr>
              <p:cNvPr id="34853" name="AutoShape 27"/>
              <p:cNvSpPr>
                <a:spLocks noChangeArrowheads="1"/>
              </p:cNvSpPr>
              <p:nvPr/>
            </p:nvSpPr>
            <p:spPr bwMode="auto">
              <a:xfrm rot="2792061">
                <a:off x="3632" y="1511"/>
                <a:ext cx="93" cy="382"/>
              </a:xfrm>
              <a:prstGeom prst="downArrow">
                <a:avLst>
                  <a:gd name="adj1" fmla="val 50000"/>
                  <a:gd name="adj2" fmla="val 102688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54" name="Oval 28"/>
              <p:cNvSpPr>
                <a:spLocks noChangeArrowheads="1"/>
              </p:cNvSpPr>
              <p:nvPr/>
            </p:nvSpPr>
            <p:spPr bwMode="auto">
              <a:xfrm rot="2792061">
                <a:off x="3005" y="1545"/>
                <a:ext cx="280" cy="297"/>
              </a:xfrm>
              <a:prstGeom prst="ellipse">
                <a:avLst/>
              </a:prstGeom>
              <a:solidFill>
                <a:srgbClr val="0099CC"/>
              </a:solidFill>
              <a:ln w="9525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hu-HU"/>
              </a:p>
            </p:txBody>
          </p:sp>
          <p:sp>
            <p:nvSpPr>
              <p:cNvPr id="34855" name="Oval 29"/>
              <p:cNvSpPr>
                <a:spLocks noChangeArrowheads="1"/>
              </p:cNvSpPr>
              <p:nvPr/>
            </p:nvSpPr>
            <p:spPr bwMode="auto">
              <a:xfrm rot="2792061">
                <a:off x="3252" y="1806"/>
                <a:ext cx="280" cy="297"/>
              </a:xfrm>
              <a:prstGeom prst="ellipse">
                <a:avLst/>
              </a:prstGeom>
              <a:solidFill>
                <a:srgbClr val="0099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56" name="Oval 30"/>
              <p:cNvSpPr>
                <a:spLocks noChangeArrowheads="1"/>
              </p:cNvSpPr>
              <p:nvPr/>
            </p:nvSpPr>
            <p:spPr bwMode="auto">
              <a:xfrm rot="2792061">
                <a:off x="3499" y="2066"/>
                <a:ext cx="280" cy="297"/>
              </a:xfrm>
              <a:prstGeom prst="ellipse">
                <a:avLst/>
              </a:prstGeom>
              <a:solidFill>
                <a:srgbClr val="0099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57" name="AutoShape 31"/>
              <p:cNvSpPr>
                <a:spLocks noChangeArrowheads="1"/>
              </p:cNvSpPr>
              <p:nvPr/>
            </p:nvSpPr>
            <p:spPr bwMode="auto">
              <a:xfrm rot="5586389">
                <a:off x="3531" y="1310"/>
                <a:ext cx="87" cy="427"/>
              </a:xfrm>
              <a:prstGeom prst="downArrow">
                <a:avLst>
                  <a:gd name="adj1" fmla="val 50000"/>
                  <a:gd name="adj2" fmla="val 122701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58" name="AutoShape 32"/>
              <p:cNvSpPr>
                <a:spLocks noChangeArrowheads="1"/>
              </p:cNvSpPr>
              <p:nvPr/>
            </p:nvSpPr>
            <p:spPr bwMode="auto">
              <a:xfrm rot="1348123">
                <a:off x="3742" y="1570"/>
                <a:ext cx="115" cy="446"/>
              </a:xfrm>
              <a:prstGeom prst="downArrow">
                <a:avLst>
                  <a:gd name="adj1" fmla="val 50000"/>
                  <a:gd name="adj2" fmla="val 96957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4846" name="Group 33"/>
            <p:cNvGrpSpPr>
              <a:grpSpLocks/>
            </p:cNvGrpSpPr>
            <p:nvPr/>
          </p:nvGrpSpPr>
          <p:grpSpPr bwMode="auto">
            <a:xfrm>
              <a:off x="4919" y="1507"/>
              <a:ext cx="832" cy="872"/>
              <a:chOff x="4919" y="1507"/>
              <a:chExt cx="832" cy="872"/>
            </a:xfrm>
          </p:grpSpPr>
          <p:sp>
            <p:nvSpPr>
              <p:cNvPr id="34847" name="AutoShape 34"/>
              <p:cNvSpPr>
                <a:spLocks noChangeArrowheads="1"/>
              </p:cNvSpPr>
              <p:nvPr/>
            </p:nvSpPr>
            <p:spPr bwMode="auto">
              <a:xfrm rot="-2658223">
                <a:off x="5039" y="1507"/>
                <a:ext cx="105" cy="386"/>
              </a:xfrm>
              <a:prstGeom prst="downArrow">
                <a:avLst>
                  <a:gd name="adj1" fmla="val 50000"/>
                  <a:gd name="adj2" fmla="val 91905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48" name="Oval 35"/>
              <p:cNvSpPr>
                <a:spLocks noChangeArrowheads="1"/>
              </p:cNvSpPr>
              <p:nvPr/>
            </p:nvSpPr>
            <p:spPr bwMode="auto">
              <a:xfrm rot="-2658223">
                <a:off x="4958" y="2082"/>
                <a:ext cx="280" cy="297"/>
              </a:xfrm>
              <a:prstGeom prst="ellipse">
                <a:avLst/>
              </a:prstGeom>
              <a:solidFill>
                <a:srgbClr val="0099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49" name="Oval 36"/>
              <p:cNvSpPr>
                <a:spLocks noChangeArrowheads="1"/>
              </p:cNvSpPr>
              <p:nvPr/>
            </p:nvSpPr>
            <p:spPr bwMode="auto">
              <a:xfrm rot="-2658223">
                <a:off x="5215" y="1832"/>
                <a:ext cx="280" cy="297"/>
              </a:xfrm>
              <a:prstGeom prst="ellipse">
                <a:avLst/>
              </a:prstGeom>
              <a:solidFill>
                <a:srgbClr val="0099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50" name="Oval 37"/>
              <p:cNvSpPr>
                <a:spLocks noChangeArrowheads="1"/>
              </p:cNvSpPr>
              <p:nvPr/>
            </p:nvSpPr>
            <p:spPr bwMode="auto">
              <a:xfrm rot="-2658223">
                <a:off x="5471" y="1581"/>
                <a:ext cx="280" cy="297"/>
              </a:xfrm>
              <a:prstGeom prst="ellipse">
                <a:avLst/>
              </a:prstGeom>
              <a:solidFill>
                <a:srgbClr val="0099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51" name="AutoShape 38"/>
              <p:cNvSpPr>
                <a:spLocks noChangeArrowheads="1"/>
              </p:cNvSpPr>
              <p:nvPr/>
            </p:nvSpPr>
            <p:spPr bwMode="auto">
              <a:xfrm rot="136106">
                <a:off x="4919" y="1586"/>
                <a:ext cx="100" cy="431"/>
              </a:xfrm>
              <a:prstGeom prst="downArrow">
                <a:avLst>
                  <a:gd name="adj1" fmla="val 50000"/>
                  <a:gd name="adj2" fmla="val 107750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52" name="AutoShape 39"/>
              <p:cNvSpPr>
                <a:spLocks noChangeArrowheads="1"/>
              </p:cNvSpPr>
              <p:nvPr/>
            </p:nvSpPr>
            <p:spPr bwMode="auto">
              <a:xfrm rot="-4102160">
                <a:off x="5139" y="1373"/>
                <a:ext cx="95" cy="433"/>
              </a:xfrm>
              <a:prstGeom prst="downArrow">
                <a:avLst>
                  <a:gd name="adj1" fmla="val 50000"/>
                  <a:gd name="adj2" fmla="val 113947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2411413" y="3357563"/>
            <a:ext cx="4714875" cy="1584325"/>
            <a:chOff x="2880" y="1480"/>
            <a:chExt cx="2970" cy="998"/>
          </a:xfrm>
        </p:grpSpPr>
        <p:sp>
          <p:nvSpPr>
            <p:cNvPr id="34835" name="AutoShape 41"/>
            <p:cNvSpPr>
              <a:spLocks noChangeArrowheads="1"/>
            </p:cNvSpPr>
            <p:nvPr/>
          </p:nvSpPr>
          <p:spPr bwMode="auto">
            <a:xfrm>
              <a:off x="2880" y="1480"/>
              <a:ext cx="499" cy="454"/>
            </a:xfrm>
            <a:prstGeom prst="irregularSeal2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36" name="AutoShape 42"/>
            <p:cNvSpPr>
              <a:spLocks noChangeArrowheads="1"/>
            </p:cNvSpPr>
            <p:nvPr/>
          </p:nvSpPr>
          <p:spPr bwMode="auto">
            <a:xfrm>
              <a:off x="3107" y="1752"/>
              <a:ext cx="499" cy="454"/>
            </a:xfrm>
            <a:prstGeom prst="irregularSeal2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37" name="AutoShape 43"/>
            <p:cNvSpPr>
              <a:spLocks noChangeArrowheads="1"/>
            </p:cNvSpPr>
            <p:nvPr/>
          </p:nvSpPr>
          <p:spPr bwMode="auto">
            <a:xfrm>
              <a:off x="3379" y="1979"/>
              <a:ext cx="499" cy="454"/>
            </a:xfrm>
            <a:prstGeom prst="irregularSeal2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38" name="AutoShape 44"/>
            <p:cNvSpPr>
              <a:spLocks noChangeArrowheads="1"/>
            </p:cNvSpPr>
            <p:nvPr/>
          </p:nvSpPr>
          <p:spPr bwMode="auto">
            <a:xfrm>
              <a:off x="3787" y="2024"/>
              <a:ext cx="499" cy="454"/>
            </a:xfrm>
            <a:prstGeom prst="irregularSeal2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39" name="AutoShape 45"/>
            <p:cNvSpPr>
              <a:spLocks noChangeArrowheads="1"/>
            </p:cNvSpPr>
            <p:nvPr/>
          </p:nvSpPr>
          <p:spPr bwMode="auto">
            <a:xfrm>
              <a:off x="4195" y="2024"/>
              <a:ext cx="499" cy="454"/>
            </a:xfrm>
            <a:prstGeom prst="irregularSeal2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40" name="AutoShape 46"/>
            <p:cNvSpPr>
              <a:spLocks noChangeArrowheads="1"/>
            </p:cNvSpPr>
            <p:nvPr/>
          </p:nvSpPr>
          <p:spPr bwMode="auto">
            <a:xfrm>
              <a:off x="4558" y="1979"/>
              <a:ext cx="499" cy="454"/>
            </a:xfrm>
            <a:prstGeom prst="irregularSeal2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41" name="AutoShape 47"/>
            <p:cNvSpPr>
              <a:spLocks noChangeArrowheads="1"/>
            </p:cNvSpPr>
            <p:nvPr/>
          </p:nvSpPr>
          <p:spPr bwMode="auto">
            <a:xfrm>
              <a:off x="4921" y="1979"/>
              <a:ext cx="499" cy="454"/>
            </a:xfrm>
            <a:prstGeom prst="irregularSeal2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42" name="AutoShape 48"/>
            <p:cNvSpPr>
              <a:spLocks noChangeArrowheads="1"/>
            </p:cNvSpPr>
            <p:nvPr/>
          </p:nvSpPr>
          <p:spPr bwMode="auto">
            <a:xfrm>
              <a:off x="5148" y="1752"/>
              <a:ext cx="499" cy="454"/>
            </a:xfrm>
            <a:prstGeom prst="irregularSeal2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43" name="AutoShape 49"/>
            <p:cNvSpPr>
              <a:spLocks noChangeArrowheads="1"/>
            </p:cNvSpPr>
            <p:nvPr/>
          </p:nvSpPr>
          <p:spPr bwMode="auto">
            <a:xfrm>
              <a:off x="5420" y="1525"/>
              <a:ext cx="430" cy="455"/>
            </a:xfrm>
            <a:prstGeom prst="irregularSeal2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519113" y="2349500"/>
            <a:ext cx="5635625" cy="3938588"/>
            <a:chOff x="327" y="1480"/>
            <a:chExt cx="3550" cy="2481"/>
          </a:xfrm>
        </p:grpSpPr>
        <p:sp>
          <p:nvSpPr>
            <p:cNvPr id="34831" name="Text Box 50"/>
            <p:cNvSpPr txBox="1">
              <a:spLocks noChangeArrowheads="1"/>
            </p:cNvSpPr>
            <p:nvPr/>
          </p:nvSpPr>
          <p:spPr bwMode="auto">
            <a:xfrm>
              <a:off x="327" y="3673"/>
              <a:ext cx="10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/>
                <a:t>inhibitorok</a:t>
              </a:r>
            </a:p>
          </p:txBody>
        </p:sp>
        <p:sp>
          <p:nvSpPr>
            <p:cNvPr id="34832" name="Line 51"/>
            <p:cNvSpPr>
              <a:spLocks noChangeShapeType="1"/>
            </p:cNvSpPr>
            <p:nvPr/>
          </p:nvSpPr>
          <p:spPr bwMode="auto">
            <a:xfrm>
              <a:off x="2653" y="1480"/>
              <a:ext cx="182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833" name="Line 52"/>
            <p:cNvSpPr>
              <a:spLocks noChangeShapeType="1"/>
            </p:cNvSpPr>
            <p:nvPr/>
          </p:nvSpPr>
          <p:spPr bwMode="auto">
            <a:xfrm>
              <a:off x="2699" y="2341"/>
              <a:ext cx="182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834" name="Line 53"/>
            <p:cNvSpPr>
              <a:spLocks noChangeShapeType="1"/>
            </p:cNvSpPr>
            <p:nvPr/>
          </p:nvSpPr>
          <p:spPr bwMode="auto">
            <a:xfrm rot="4156742">
              <a:off x="3696" y="2069"/>
              <a:ext cx="182" cy="18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3995738" y="5661025"/>
            <a:ext cx="4856162" cy="1412875"/>
            <a:chOff x="2517" y="3566"/>
            <a:chExt cx="3059" cy="890"/>
          </a:xfrm>
        </p:grpSpPr>
        <p:sp>
          <p:nvSpPr>
            <p:cNvPr id="34828" name="Text Box 55"/>
            <p:cNvSpPr txBox="1">
              <a:spLocks noChangeArrowheads="1"/>
            </p:cNvSpPr>
            <p:nvPr/>
          </p:nvSpPr>
          <p:spPr bwMode="auto">
            <a:xfrm>
              <a:off x="4468" y="3702"/>
              <a:ext cx="11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/>
                <a:t>receptorok</a:t>
              </a:r>
            </a:p>
          </p:txBody>
        </p:sp>
        <p:sp>
          <p:nvSpPr>
            <p:cNvPr id="34829" name="Oval 57"/>
            <p:cNvSpPr>
              <a:spLocks noChangeArrowheads="1"/>
            </p:cNvSpPr>
            <p:nvPr/>
          </p:nvSpPr>
          <p:spPr bwMode="auto">
            <a:xfrm>
              <a:off x="2517" y="3838"/>
              <a:ext cx="1860" cy="61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830" name="AutoShape 58"/>
            <p:cNvSpPr>
              <a:spLocks noChangeArrowheads="1"/>
            </p:cNvSpPr>
            <p:nvPr/>
          </p:nvSpPr>
          <p:spPr bwMode="auto">
            <a:xfrm rot="10800000">
              <a:off x="3198" y="3566"/>
              <a:ext cx="498" cy="3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0894" name="AutoShape 62"/>
          <p:cNvSpPr>
            <a:spLocks noChangeArrowheads="1"/>
          </p:cNvSpPr>
          <p:nvPr/>
        </p:nvSpPr>
        <p:spPr bwMode="auto">
          <a:xfrm>
            <a:off x="4356100" y="4941888"/>
            <a:ext cx="720725" cy="647700"/>
          </a:xfrm>
          <a:prstGeom prst="irregularSeal1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8" name="Dátum helye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614E2-E435-4FFB-BD21-5A25947C84DF}" type="datetime1">
              <a:rPr lang="hu-HU" smtClean="0"/>
              <a:t>16. 09. 27.</a:t>
            </a:fld>
            <a:endParaRPr lang="en-US"/>
          </a:p>
        </p:txBody>
      </p:sp>
      <p:sp>
        <p:nvSpPr>
          <p:cNvPr id="59" name="Dia számának helye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F3697-20FB-4789-BA9D-1B3076CEBA5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07864 0.10509 " pathEditMode="relative" ptsTypes="AA">
                                      <p:cBhvr>
                                        <p:cTn id="41" dur="2000" fill="hold"/>
                                        <p:tgtEl>
                                          <p:spTgt spid="120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8" grpId="0" animBg="1"/>
      <p:bldP spid="120894" grpId="0" animBg="1"/>
      <p:bldP spid="12089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C3 </a:t>
            </a:r>
            <a:r>
              <a:rPr lang="en-US">
                <a:solidFill>
                  <a:srgbClr val="FF9900"/>
                </a:solidFill>
              </a:rPr>
              <a:t>aktiválása</a:t>
            </a:r>
            <a:endParaRPr lang="en-US" b="1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81000" y="3276600"/>
            <a:ext cx="2590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9900"/>
                </a:solidFill>
              </a:rPr>
              <a:t>kulcslépése</a:t>
            </a:r>
            <a:r>
              <a:rPr lang="hu-HU"/>
              <a:t> minden komplement által mediált folyamatnak</a:t>
            </a: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53" name="Text Box 21"/>
          <p:cNvSpPr txBox="1">
            <a:spLocks noChangeArrowheads="1"/>
          </p:cNvSpPr>
          <p:nvPr/>
        </p:nvSpPr>
        <p:spPr bwMode="auto">
          <a:xfrm>
            <a:off x="381000" y="533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/>
          </a:p>
        </p:txBody>
      </p:sp>
      <p:sp>
        <p:nvSpPr>
          <p:cNvPr id="2054" name="Text Box 22"/>
          <p:cNvSpPr txBox="1">
            <a:spLocks noChangeArrowheads="1"/>
          </p:cNvSpPr>
          <p:nvPr/>
        </p:nvSpPr>
        <p:spPr bwMode="auto">
          <a:xfrm>
            <a:off x="381000" y="609600"/>
            <a:ext cx="2819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Központi szerep: </a:t>
            </a:r>
            <a:r>
              <a:rPr lang="en-US">
                <a:solidFill>
                  <a:srgbClr val="FF9900"/>
                </a:solidFill>
              </a:rPr>
              <a:t>C3</a:t>
            </a:r>
            <a:endParaRPr lang="en-US" b="1"/>
          </a:p>
        </p:txBody>
      </p:sp>
      <p:graphicFrame>
        <p:nvGraphicFramePr>
          <p:cNvPr id="205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862156"/>
              </p:ext>
            </p:extLst>
          </p:nvPr>
        </p:nvGraphicFramePr>
        <p:xfrm>
          <a:off x="3581400" y="404664"/>
          <a:ext cx="5335588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Image" r:id="rId4" imgW="6645958" imgH="7497353" progId="Photoshop.Image.5">
                  <p:embed/>
                </p:oleObj>
              </mc:Choice>
              <mc:Fallback>
                <p:oleObj name="Image" r:id="rId4" imgW="6645958" imgH="7497353" progId="Photoshop.Image.5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04664"/>
                        <a:ext cx="5335588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Rectangle 24"/>
          <p:cNvSpPr>
            <a:spLocks noChangeArrowheads="1"/>
          </p:cNvSpPr>
          <p:nvPr/>
        </p:nvSpPr>
        <p:spPr bwMode="auto">
          <a:xfrm>
            <a:off x="5562600" y="2667000"/>
            <a:ext cx="609600" cy="6096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9" name="Egyenes összekötő nyíllal 8"/>
          <p:cNvCxnSpPr/>
          <p:nvPr/>
        </p:nvCxnSpPr>
        <p:spPr bwMode="auto">
          <a:xfrm>
            <a:off x="6858000" y="3857625"/>
            <a:ext cx="1285875" cy="10001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57" name="Szövegdoboz 10"/>
          <p:cNvSpPr txBox="1">
            <a:spLocks noChangeArrowheads="1"/>
          </p:cNvSpPr>
          <p:nvPr/>
        </p:nvSpPr>
        <p:spPr bwMode="auto">
          <a:xfrm>
            <a:off x="7429500" y="4929188"/>
            <a:ext cx="1520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00"/>
                </a:solidFill>
              </a:rPr>
              <a:t>gyulladás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1CB0CC-442D-4927-8E47-F0FA413BBA2E}" type="datetime1">
              <a:rPr lang="hu-HU" smtClean="0"/>
              <a:t>16. 09. 27.</a:t>
            </a:fld>
            <a:endParaRPr lang="en-US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0FB7-146E-4860-BF0F-08294BB8F5C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utoUpdateAnimBg="0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-téma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1427</Words>
  <Application>Microsoft Macintosh PowerPoint</Application>
  <PresentationFormat>On-screen Show (4:3)</PresentationFormat>
  <Paragraphs>523</Paragraphs>
  <Slides>73</Slides>
  <Notes>55</Notes>
  <HiddenSlides>7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Alapértelmezett terv</vt:lpstr>
      <vt:lpstr>1_Alapértelmezett terv</vt:lpstr>
      <vt:lpstr>3_Alapértelmezett terv</vt:lpstr>
      <vt:lpstr>4_Alapértelmezett terv</vt:lpstr>
      <vt:lpstr>2_Alapértelmezett terv</vt:lpstr>
      <vt:lpstr>Default Design</vt:lpstr>
      <vt:lpstr>1_Office-téma</vt:lpstr>
      <vt:lpstr>2_Office-téma</vt:lpstr>
      <vt:lpstr>6_Alapértelmezett terv</vt:lpstr>
      <vt:lpstr>Image</vt:lpstr>
      <vt:lpstr>Photo Editor Photo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Komplementhiányos állapotok</vt:lpstr>
      <vt:lpstr>Herediter angioedema (HANO)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máj akutfázis reakciója (AFR)</vt:lpstr>
      <vt:lpstr>PowerPoint Presentation</vt:lpstr>
      <vt:lpstr>PowerPoint Presentation</vt:lpstr>
      <vt:lpstr>Az AFP-k funkciói</vt:lpstr>
      <vt:lpstr>A zsírszövet is gyulladási forrás</vt:lpstr>
      <vt:lpstr>PowerPoint Presentation</vt:lpstr>
      <vt:lpstr>PowerPoint Presentation</vt:lpstr>
      <vt:lpstr>PowerPoint Presentation</vt:lpstr>
    </vt:vector>
  </TitlesOfParts>
  <Company>Semmelweis Egyetem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Nincs diacím</dc:title>
  <dc:creator>Biol</dc:creator>
  <cp:lastModifiedBy>András Falus</cp:lastModifiedBy>
  <cp:revision>60</cp:revision>
  <dcterms:created xsi:type="dcterms:W3CDTF">2003-03-17T10:16:31Z</dcterms:created>
  <dcterms:modified xsi:type="dcterms:W3CDTF">2016-09-27T19:15:05Z</dcterms:modified>
</cp:coreProperties>
</file>