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0.xml" ContentType="application/vnd.openxmlformats-officedocument.presentationml.notesSlide+xml"/>
  <Override PartName="/ppt/embeddings/oleObject13.bin" ContentType="application/vnd.openxmlformats-officedocument.oleObject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0" r:id="rId22"/>
    <p:sldId id="291" r:id="rId23"/>
    <p:sldId id="292" r:id="rId24"/>
    <p:sldId id="293" r:id="rId25"/>
    <p:sldId id="294" r:id="rId26"/>
    <p:sldId id="295" r:id="rId27"/>
    <p:sldId id="300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8E35-6400-48D5-9D80-61C30D717DE5}" type="datetimeFigureOut">
              <a:rPr lang="hu-HU" smtClean="0"/>
              <a:pPr/>
              <a:t>16. 12. 13.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7CD7C-C63A-49E0-B557-AF9A2FAD68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3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633B7-3BE1-44D0-9488-4CBB505DD092}" type="slidenum">
              <a:rPr lang="en-US"/>
              <a:pPr/>
              <a:t>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ED9BF-450E-4E4C-890B-012D856D67DA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974F3-AC8F-408C-AF3D-D70A67249998}" type="slidenum">
              <a:rPr lang="en-US"/>
              <a:pPr/>
              <a:t>11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4003A-6424-4F42-83DE-4C821451F3F8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46190-242B-430B-A93E-2D1C17750D7C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D56C4-F5A5-4062-84C2-E5A604A06563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FA243-26A5-4ECD-B1F5-EE54EA50D8A9}" type="slidenum">
              <a:rPr lang="en-US"/>
              <a:pPr/>
              <a:t>15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E8F29-D13F-42A7-8AA0-8BBCDB72BD40}" type="slidenum">
              <a:rPr lang="en-US"/>
              <a:pPr/>
              <a:t>16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D770-BA4C-47B5-A63B-04E420C496CA}" type="slidenum">
              <a:rPr lang="en-US"/>
              <a:pPr/>
              <a:t>17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4EA09-CC5F-49A9-B87E-351599C72452}" type="slidenum">
              <a:rPr lang="en-US"/>
              <a:pPr/>
              <a:t>18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1ACF5-3528-46C1-8B47-1DD6E3D3FD04}" type="slidenum">
              <a:rPr lang="en-US"/>
              <a:pPr/>
              <a:t>19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AB49D-1D52-4D3B-87E1-6FB60BF8AC14}" type="slidenum">
              <a:rPr lang="en-US"/>
              <a:pPr/>
              <a:t>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7B9D3-8D99-46DE-B625-0B40308F7D84}" type="slidenum">
              <a:rPr lang="en-US"/>
              <a:pPr/>
              <a:t>20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F0FA8-E71C-41E5-9ED4-6FC3C2D88157}" type="slidenum">
              <a:rPr lang="en-US"/>
              <a:pPr/>
              <a:t>21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E9F95-B8D7-48F5-A8EA-913C57FE829F}" type="slidenum">
              <a:rPr lang="en-US"/>
              <a:pPr/>
              <a:t>22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55E98-031A-4C3F-B5B1-3736897CC682}" type="slidenum">
              <a:rPr lang="en-US"/>
              <a:pPr/>
              <a:t>23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5162-39D2-4E53-92A7-905CFE95DEB5}" type="slidenum">
              <a:rPr lang="en-US"/>
              <a:pPr/>
              <a:t>24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FFCAF-19C0-4299-9FE5-53FD833F6A18}" type="slidenum">
              <a:rPr lang="en-US"/>
              <a:pPr/>
              <a:t>25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2AF9-08BE-4181-AF0D-844ADA80D831}" type="slidenum">
              <a:rPr lang="en-US"/>
              <a:pPr/>
              <a:t>26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2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hu-HU">
              <a:latin typeface="Arial" charset="0"/>
            </a:endParaRPr>
          </a:p>
        </p:txBody>
      </p:sp>
      <p:sp>
        <p:nvSpPr>
          <p:cNvPr id="20173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fld id="{05AB20CF-FD71-4F49-8C58-5A6D450552B2}" type="slidenum">
              <a:rPr lang="en-US">
                <a:solidFill>
                  <a:srgbClr val="000000"/>
                </a:solidFill>
              </a:rPr>
              <a:pPr>
                <a:buClr>
                  <a:srgbClr val="EEECE1"/>
                </a:buCl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39668-E60C-4A07-90A6-BF73584DD74A}" type="slidenum">
              <a:rPr lang="en-US"/>
              <a:pPr/>
              <a:t>28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5346-048B-49FC-9EBB-EF3ABDA0BAA0}" type="slidenum">
              <a:rPr lang="en-US"/>
              <a:pPr/>
              <a:t>29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4F471-59DE-483D-AC39-1179FE4F3E4A}" type="slidenum">
              <a:rPr lang="en-US"/>
              <a:pPr/>
              <a:t>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6E461-B771-426F-B7C4-A72ABDEFF48A}" type="slidenum">
              <a:rPr lang="en-US"/>
              <a:pPr/>
              <a:t>30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60E7E-2D8D-469F-88E2-7B1D76E32EAE}" type="slidenum">
              <a:rPr lang="en-US"/>
              <a:pPr/>
              <a:t>31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53C0D-802F-4B7A-A2EF-247709B011A7}" type="slidenum">
              <a:rPr lang="en-US"/>
              <a:pPr/>
              <a:t>4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E68B1-6510-4A96-ADA5-0368ADA97E94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65212-29EE-4119-9F53-08499FBDBA25}" type="slidenum">
              <a:rPr lang="en-US"/>
              <a:pPr/>
              <a:t>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36A84-B671-419B-8A6F-7E5F144DAC0D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8F812-A839-4074-8D8E-FA43A5ABAF40}" type="slidenum">
              <a:rPr lang="en-US"/>
              <a:pPr/>
              <a:t>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285C3-68B8-4E6B-B16C-0C7B7B0D7642}" type="slidenum">
              <a:rPr lang="en-US"/>
              <a:pPr/>
              <a:t>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11F6-4CE7-4451-9CFA-ACC8DD3DE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7985-C5FB-47E5-B048-F0251A1E6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30FD-96CE-4A63-ABC4-A50B29054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52F2F-7902-4B38-831E-0B98CB986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65295-0C02-47A9-90A2-1A2AF7E14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CC40B-D9B3-4812-A0F2-989D4380D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06012-E13F-4CA8-90F3-84F0810AD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AA69A-AC26-43F1-95D4-450FAFBC4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B68C-A46F-4518-A12F-F3B4DF618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BFB2-5F26-4EB8-A701-6F6D17FD1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8AB48-20EE-4890-8C32-B648FBB37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203CB2-4F2E-4CC0-8E57-D5A6267DCA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6" Type="http://schemas.openxmlformats.org/officeDocument/2006/relationships/image" Target="../media/image17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rex.nci.nih.gov/RESEARCH/basic/eib/segal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F:%5C..%5C..%5C..%5C..%5C..%5C..%5C..%5Cbooks%5Cbv.fcgi?call=bv.View..ShowTOC&amp;rid=imm.TOC&amp;depth=2" TargetMode="External"/><Relationship Id="rId5" Type="http://schemas.openxmlformats.org/officeDocument/2006/relationships/hyperlink" Target="http://www.garlandscience.com/immunobiology/about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2.pn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5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jpeg"/><Relationship Id="rId5" Type="http://schemas.openxmlformats.org/officeDocument/2006/relationships/image" Target="../media/image11.jpeg"/><Relationship Id="rId6" Type="http://schemas.openxmlformats.org/officeDocument/2006/relationships/image" Target="../media/image5.png"/><Relationship Id="rId7" Type="http://schemas.openxmlformats.org/officeDocument/2006/relationships/image" Target="../media/image12.jpeg"/><Relationship Id="rId8" Type="http://schemas.openxmlformats.org/officeDocument/2006/relationships/oleObject" Target="../embeddings/oleObject5.bin"/><Relationship Id="rId9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jpeg"/><Relationship Id="rId5" Type="http://schemas.openxmlformats.org/officeDocument/2006/relationships/image" Target="../media/image11.jpeg"/><Relationship Id="rId6" Type="http://schemas.openxmlformats.org/officeDocument/2006/relationships/image" Target="../media/image5.png"/><Relationship Id="rId7" Type="http://schemas.openxmlformats.org/officeDocument/2006/relationships/image" Target="../media/image12.jpeg"/><Relationship Id="rId8" Type="http://schemas.openxmlformats.org/officeDocument/2006/relationships/oleObject" Target="../embeddings/oleObject6.bin"/><Relationship Id="rId9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hyperlink" Target="F:%5C..%5C..%5C..%5C..%5C..%5C..%5C..%5Cbooks%5Cbv.fcgi?call=bv.View..ShowTOC&amp;rid=imm.TOC&amp;depth=2" TargetMode="External"/><Relationship Id="rId6" Type="http://schemas.openxmlformats.org/officeDocument/2006/relationships/hyperlink" Target="http://www.garlandscience.com/immunobiology/about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vess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57158" y="500042"/>
            <a:ext cx="878684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FFF00"/>
                </a:solidFill>
              </a:rPr>
              <a:t>Az egészséges immunválasz áttekintése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623731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Falus András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453336"/>
            <a:ext cx="200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2016. </a:t>
            </a:r>
            <a:r>
              <a:rPr lang="en-US" dirty="0" err="1" smtClean="0">
                <a:solidFill>
                  <a:srgbClr val="FFFFFF"/>
                </a:solidFill>
              </a:rPr>
              <a:t>december</a:t>
            </a:r>
            <a:r>
              <a:rPr lang="en-US" dirty="0" smtClean="0">
                <a:solidFill>
                  <a:srgbClr val="FFFFFF"/>
                </a:solidFill>
              </a:rPr>
              <a:t> 14.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14400" y="1374115"/>
            <a:ext cx="2057400" cy="461665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p</a:t>
            </a:r>
            <a:r>
              <a:rPr lang="hu-HU" sz="2400" b="1" dirty="0" smtClean="0">
                <a:solidFill>
                  <a:srgbClr val="000099"/>
                </a:solidFill>
              </a:rPr>
              <a:t>ár óra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4876800" y="30480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43027" name="Picture 19" descr="LGL-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838200" cy="685800"/>
          </a:xfrm>
          <a:prstGeom prst="rect">
            <a:avLst/>
          </a:prstGeom>
          <a:noFill/>
        </p:spPr>
      </p:pic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91200" y="3733800"/>
            <a:ext cx="1066800" cy="0"/>
          </a:xfrm>
          <a:prstGeom prst="line">
            <a:avLst/>
          </a:prstGeom>
          <a:noFill/>
          <a:ln w="9525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934200" y="33528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IL1, </a:t>
            </a: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TNF-</a:t>
            </a:r>
            <a:r>
              <a:rPr lang="hu-HU" sz="1200" b="1">
                <a:solidFill>
                  <a:srgbClr val="000099"/>
                </a:solidFill>
                <a:sym typeface="Symbol" pitchFamily="18" charset="2"/>
              </a:rPr>
              <a:t></a:t>
            </a:r>
          </a:p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IL-6</a:t>
            </a: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7772400" y="3810000"/>
            <a:ext cx="457200" cy="0"/>
          </a:xfrm>
          <a:prstGeom prst="line">
            <a:avLst/>
          </a:prstGeom>
          <a:noFill/>
          <a:ln w="9525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8229600" y="35814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000099"/>
                </a:solidFill>
              </a:rPr>
              <a:t>láz</a:t>
            </a:r>
            <a:endParaRPr lang="hu-HU" sz="2400" b="1" dirty="0">
              <a:solidFill>
                <a:srgbClr val="000099"/>
              </a:solidFill>
            </a:endParaRPr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1981200" y="3409950"/>
            <a:ext cx="777875" cy="857250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156" y="0"/>
              </a:cxn>
              <a:cxn ang="0">
                <a:pos x="444" y="24"/>
              </a:cxn>
              <a:cxn ang="0">
                <a:pos x="480" y="48"/>
              </a:cxn>
              <a:cxn ang="0">
                <a:pos x="444" y="228"/>
              </a:cxn>
              <a:cxn ang="0">
                <a:pos x="420" y="300"/>
              </a:cxn>
              <a:cxn ang="0">
                <a:pos x="408" y="336"/>
              </a:cxn>
              <a:cxn ang="0">
                <a:pos x="324" y="540"/>
              </a:cxn>
              <a:cxn ang="0">
                <a:pos x="276" y="528"/>
              </a:cxn>
              <a:cxn ang="0">
                <a:pos x="156" y="372"/>
              </a:cxn>
              <a:cxn ang="0">
                <a:pos x="36" y="216"/>
              </a:cxn>
              <a:cxn ang="0">
                <a:pos x="12" y="144"/>
              </a:cxn>
              <a:cxn ang="0">
                <a:pos x="0" y="108"/>
              </a:cxn>
              <a:cxn ang="0">
                <a:pos x="36" y="24"/>
              </a:cxn>
            </a:cxnLst>
            <a:rect l="0" t="0" r="r" b="b"/>
            <a:pathLst>
              <a:path w="490" h="540">
                <a:moveTo>
                  <a:pt x="36" y="24"/>
                </a:moveTo>
                <a:cubicBezTo>
                  <a:pt x="76" y="18"/>
                  <a:pt x="115" y="0"/>
                  <a:pt x="156" y="0"/>
                </a:cubicBezTo>
                <a:cubicBezTo>
                  <a:pt x="252" y="0"/>
                  <a:pt x="348" y="17"/>
                  <a:pt x="444" y="24"/>
                </a:cubicBezTo>
                <a:cubicBezTo>
                  <a:pt x="456" y="32"/>
                  <a:pt x="477" y="34"/>
                  <a:pt x="480" y="48"/>
                </a:cubicBezTo>
                <a:cubicBezTo>
                  <a:pt x="490" y="105"/>
                  <a:pt x="462" y="175"/>
                  <a:pt x="444" y="228"/>
                </a:cubicBezTo>
                <a:cubicBezTo>
                  <a:pt x="436" y="252"/>
                  <a:pt x="428" y="276"/>
                  <a:pt x="420" y="300"/>
                </a:cubicBezTo>
                <a:cubicBezTo>
                  <a:pt x="416" y="312"/>
                  <a:pt x="408" y="336"/>
                  <a:pt x="408" y="336"/>
                </a:cubicBezTo>
                <a:cubicBezTo>
                  <a:pt x="398" y="493"/>
                  <a:pt x="458" y="540"/>
                  <a:pt x="324" y="540"/>
                </a:cubicBezTo>
                <a:cubicBezTo>
                  <a:pt x="308" y="540"/>
                  <a:pt x="292" y="532"/>
                  <a:pt x="276" y="528"/>
                </a:cubicBezTo>
                <a:cubicBezTo>
                  <a:pt x="215" y="487"/>
                  <a:pt x="192" y="432"/>
                  <a:pt x="156" y="372"/>
                </a:cubicBezTo>
                <a:cubicBezTo>
                  <a:pt x="120" y="312"/>
                  <a:pt x="77" y="271"/>
                  <a:pt x="36" y="216"/>
                </a:cubicBezTo>
                <a:cubicBezTo>
                  <a:pt x="28" y="192"/>
                  <a:pt x="20" y="168"/>
                  <a:pt x="12" y="144"/>
                </a:cubicBezTo>
                <a:cubicBezTo>
                  <a:pt x="8" y="132"/>
                  <a:pt x="0" y="108"/>
                  <a:pt x="0" y="108"/>
                </a:cubicBezTo>
                <a:cubicBezTo>
                  <a:pt x="27" y="40"/>
                  <a:pt x="14" y="67"/>
                  <a:pt x="36" y="2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TextBox 21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76400" y="990600"/>
            <a:ext cx="5816600" cy="4829175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1428736"/>
            <a:ext cx="2133600" cy="523220"/>
          </a:xfrm>
          <a:prstGeom prst="rect">
            <a:avLst/>
          </a:prstGeom>
          <a:gradFill rotWithShape="0">
            <a:gsLst>
              <a:gs pos="0">
                <a:srgbClr val="FF9999">
                  <a:gamma/>
                  <a:shade val="75686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75686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000099"/>
                </a:solidFill>
              </a:rPr>
              <a:t>órák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029200" y="3671888"/>
            <a:ext cx="9144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4724400" y="32766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 rot="-2452750">
            <a:off x="5105400" y="3429000"/>
            <a:ext cx="233363" cy="28575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9734" name="Picture 38" descr="mast ce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657600"/>
            <a:ext cx="1143000" cy="990600"/>
          </a:xfrm>
          <a:prstGeom prst="rect">
            <a:avLst/>
          </a:prstGeom>
          <a:noFill/>
        </p:spPr>
      </p:pic>
      <p:sp>
        <p:nvSpPr>
          <p:cNvPr id="29736" name="Freeform 40"/>
          <p:cNvSpPr>
            <a:spLocks/>
          </p:cNvSpPr>
          <p:nvPr/>
        </p:nvSpPr>
        <p:spPr bwMode="auto">
          <a:xfrm>
            <a:off x="838200" y="3581400"/>
            <a:ext cx="1449388" cy="1173163"/>
          </a:xfrm>
          <a:custGeom>
            <a:avLst/>
            <a:gdLst/>
            <a:ahLst/>
            <a:cxnLst>
              <a:cxn ang="0">
                <a:pos x="169" y="155"/>
              </a:cxn>
              <a:cxn ang="0">
                <a:pos x="277" y="149"/>
              </a:cxn>
              <a:cxn ang="0">
                <a:pos x="379" y="95"/>
              </a:cxn>
              <a:cxn ang="0">
                <a:pos x="457" y="65"/>
              </a:cxn>
              <a:cxn ang="0">
                <a:pos x="655" y="95"/>
              </a:cxn>
              <a:cxn ang="0">
                <a:pos x="709" y="137"/>
              </a:cxn>
              <a:cxn ang="0">
                <a:pos x="781" y="227"/>
              </a:cxn>
              <a:cxn ang="0">
                <a:pos x="811" y="281"/>
              </a:cxn>
              <a:cxn ang="0">
                <a:pos x="805" y="365"/>
              </a:cxn>
              <a:cxn ang="0">
                <a:pos x="745" y="413"/>
              </a:cxn>
              <a:cxn ang="0">
                <a:pos x="517" y="563"/>
              </a:cxn>
              <a:cxn ang="0">
                <a:pos x="505" y="611"/>
              </a:cxn>
              <a:cxn ang="0">
                <a:pos x="421" y="641"/>
              </a:cxn>
              <a:cxn ang="0">
                <a:pos x="349" y="635"/>
              </a:cxn>
              <a:cxn ang="0">
                <a:pos x="295" y="539"/>
              </a:cxn>
              <a:cxn ang="0">
                <a:pos x="259" y="479"/>
              </a:cxn>
              <a:cxn ang="0">
                <a:pos x="157" y="377"/>
              </a:cxn>
              <a:cxn ang="0">
                <a:pos x="115" y="341"/>
              </a:cxn>
              <a:cxn ang="0">
                <a:pos x="91" y="305"/>
              </a:cxn>
              <a:cxn ang="0">
                <a:pos x="115" y="203"/>
              </a:cxn>
              <a:cxn ang="0">
                <a:pos x="181" y="185"/>
              </a:cxn>
              <a:cxn ang="0">
                <a:pos x="241" y="137"/>
              </a:cxn>
              <a:cxn ang="0">
                <a:pos x="277" y="119"/>
              </a:cxn>
              <a:cxn ang="0">
                <a:pos x="409" y="17"/>
              </a:cxn>
              <a:cxn ang="0">
                <a:pos x="487" y="5"/>
              </a:cxn>
              <a:cxn ang="0">
                <a:pos x="787" y="35"/>
              </a:cxn>
              <a:cxn ang="0">
                <a:pos x="847" y="77"/>
              </a:cxn>
              <a:cxn ang="0">
                <a:pos x="889" y="167"/>
              </a:cxn>
              <a:cxn ang="0">
                <a:pos x="907" y="449"/>
              </a:cxn>
              <a:cxn ang="0">
                <a:pos x="895" y="653"/>
              </a:cxn>
              <a:cxn ang="0">
                <a:pos x="811" y="677"/>
              </a:cxn>
              <a:cxn ang="0">
                <a:pos x="223" y="683"/>
              </a:cxn>
              <a:cxn ang="0">
                <a:pos x="43" y="671"/>
              </a:cxn>
              <a:cxn ang="0">
                <a:pos x="49" y="461"/>
              </a:cxn>
              <a:cxn ang="0">
                <a:pos x="91" y="47"/>
              </a:cxn>
              <a:cxn ang="0">
                <a:pos x="325" y="53"/>
              </a:cxn>
              <a:cxn ang="0">
                <a:pos x="355" y="59"/>
              </a:cxn>
            </a:cxnLst>
            <a:rect l="0" t="0" r="r" b="b"/>
            <a:pathLst>
              <a:path w="913" h="739">
                <a:moveTo>
                  <a:pt x="169" y="155"/>
                </a:moveTo>
                <a:cubicBezTo>
                  <a:pt x="205" y="153"/>
                  <a:pt x="241" y="154"/>
                  <a:pt x="277" y="149"/>
                </a:cubicBezTo>
                <a:cubicBezTo>
                  <a:pt x="306" y="145"/>
                  <a:pt x="344" y="104"/>
                  <a:pt x="379" y="95"/>
                </a:cubicBezTo>
                <a:cubicBezTo>
                  <a:pt x="403" y="79"/>
                  <a:pt x="429" y="72"/>
                  <a:pt x="457" y="65"/>
                </a:cubicBezTo>
                <a:cubicBezTo>
                  <a:pt x="526" y="68"/>
                  <a:pt x="597" y="56"/>
                  <a:pt x="655" y="95"/>
                </a:cubicBezTo>
                <a:cubicBezTo>
                  <a:pt x="670" y="117"/>
                  <a:pt x="687" y="123"/>
                  <a:pt x="709" y="137"/>
                </a:cubicBezTo>
                <a:cubicBezTo>
                  <a:pt x="730" y="169"/>
                  <a:pt x="756" y="198"/>
                  <a:pt x="781" y="227"/>
                </a:cubicBezTo>
                <a:cubicBezTo>
                  <a:pt x="795" y="243"/>
                  <a:pt x="799" y="263"/>
                  <a:pt x="811" y="281"/>
                </a:cubicBezTo>
                <a:cubicBezTo>
                  <a:pt x="809" y="309"/>
                  <a:pt x="810" y="337"/>
                  <a:pt x="805" y="365"/>
                </a:cubicBezTo>
                <a:cubicBezTo>
                  <a:pt x="800" y="391"/>
                  <a:pt x="763" y="402"/>
                  <a:pt x="745" y="413"/>
                </a:cubicBezTo>
                <a:cubicBezTo>
                  <a:pt x="666" y="460"/>
                  <a:pt x="571" y="482"/>
                  <a:pt x="517" y="563"/>
                </a:cubicBezTo>
                <a:cubicBezTo>
                  <a:pt x="514" y="579"/>
                  <a:pt x="517" y="599"/>
                  <a:pt x="505" y="611"/>
                </a:cubicBezTo>
                <a:cubicBezTo>
                  <a:pt x="486" y="630"/>
                  <a:pt x="447" y="635"/>
                  <a:pt x="421" y="641"/>
                </a:cubicBezTo>
                <a:cubicBezTo>
                  <a:pt x="397" y="639"/>
                  <a:pt x="372" y="641"/>
                  <a:pt x="349" y="635"/>
                </a:cubicBezTo>
                <a:cubicBezTo>
                  <a:pt x="334" y="631"/>
                  <a:pt x="311" y="561"/>
                  <a:pt x="295" y="539"/>
                </a:cubicBezTo>
                <a:cubicBezTo>
                  <a:pt x="286" y="513"/>
                  <a:pt x="274" y="501"/>
                  <a:pt x="259" y="479"/>
                </a:cubicBezTo>
                <a:cubicBezTo>
                  <a:pt x="223" y="429"/>
                  <a:pt x="211" y="410"/>
                  <a:pt x="157" y="377"/>
                </a:cubicBezTo>
                <a:cubicBezTo>
                  <a:pt x="145" y="369"/>
                  <a:pt x="124" y="353"/>
                  <a:pt x="115" y="341"/>
                </a:cubicBezTo>
                <a:cubicBezTo>
                  <a:pt x="106" y="330"/>
                  <a:pt x="91" y="305"/>
                  <a:pt x="91" y="305"/>
                </a:cubicBezTo>
                <a:cubicBezTo>
                  <a:pt x="93" y="282"/>
                  <a:pt x="93" y="225"/>
                  <a:pt x="115" y="203"/>
                </a:cubicBezTo>
                <a:cubicBezTo>
                  <a:pt x="128" y="190"/>
                  <a:pt x="163" y="191"/>
                  <a:pt x="181" y="185"/>
                </a:cubicBezTo>
                <a:cubicBezTo>
                  <a:pt x="206" y="160"/>
                  <a:pt x="207" y="156"/>
                  <a:pt x="241" y="137"/>
                </a:cubicBezTo>
                <a:cubicBezTo>
                  <a:pt x="268" y="122"/>
                  <a:pt x="251" y="142"/>
                  <a:pt x="277" y="119"/>
                </a:cubicBezTo>
                <a:cubicBezTo>
                  <a:pt x="321" y="80"/>
                  <a:pt x="349" y="32"/>
                  <a:pt x="409" y="17"/>
                </a:cubicBezTo>
                <a:cubicBezTo>
                  <a:pt x="435" y="11"/>
                  <a:pt x="461" y="9"/>
                  <a:pt x="487" y="5"/>
                </a:cubicBezTo>
                <a:cubicBezTo>
                  <a:pt x="617" y="9"/>
                  <a:pt x="681" y="0"/>
                  <a:pt x="787" y="35"/>
                </a:cubicBezTo>
                <a:cubicBezTo>
                  <a:pt x="806" y="54"/>
                  <a:pt x="825" y="63"/>
                  <a:pt x="847" y="77"/>
                </a:cubicBezTo>
                <a:cubicBezTo>
                  <a:pt x="862" y="107"/>
                  <a:pt x="878" y="135"/>
                  <a:pt x="889" y="167"/>
                </a:cubicBezTo>
                <a:cubicBezTo>
                  <a:pt x="903" y="262"/>
                  <a:pt x="904" y="351"/>
                  <a:pt x="907" y="449"/>
                </a:cubicBezTo>
                <a:cubicBezTo>
                  <a:pt x="903" y="517"/>
                  <a:pt x="913" y="587"/>
                  <a:pt x="895" y="653"/>
                </a:cubicBezTo>
                <a:cubicBezTo>
                  <a:pt x="887" y="681"/>
                  <a:pt x="839" y="668"/>
                  <a:pt x="811" y="677"/>
                </a:cubicBezTo>
                <a:cubicBezTo>
                  <a:pt x="625" y="739"/>
                  <a:pt x="419" y="681"/>
                  <a:pt x="223" y="683"/>
                </a:cubicBezTo>
                <a:cubicBezTo>
                  <a:pt x="163" y="679"/>
                  <a:pt x="80" y="718"/>
                  <a:pt x="43" y="671"/>
                </a:cubicBezTo>
                <a:cubicBezTo>
                  <a:pt x="0" y="616"/>
                  <a:pt x="46" y="531"/>
                  <a:pt x="49" y="461"/>
                </a:cubicBezTo>
                <a:cubicBezTo>
                  <a:pt x="54" y="331"/>
                  <a:pt x="49" y="172"/>
                  <a:pt x="91" y="47"/>
                </a:cubicBezTo>
                <a:cubicBezTo>
                  <a:pt x="169" y="49"/>
                  <a:pt x="247" y="49"/>
                  <a:pt x="325" y="53"/>
                </a:cubicBezTo>
                <a:cubicBezTo>
                  <a:pt x="335" y="53"/>
                  <a:pt x="355" y="59"/>
                  <a:pt x="355" y="5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 rot="-1120757">
            <a:off x="6248400" y="5562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1371600" y="3886200"/>
            <a:ext cx="381000" cy="3810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42" name="Freeform 46"/>
          <p:cNvSpPr>
            <a:spLocks/>
          </p:cNvSpPr>
          <p:nvPr/>
        </p:nvSpPr>
        <p:spPr bwMode="auto">
          <a:xfrm>
            <a:off x="6267450" y="5534025"/>
            <a:ext cx="444500" cy="328613"/>
          </a:xfrm>
          <a:custGeom>
            <a:avLst/>
            <a:gdLst/>
            <a:ahLst/>
            <a:cxnLst>
              <a:cxn ang="0">
                <a:pos x="42" y="54"/>
              </a:cxn>
              <a:cxn ang="0">
                <a:pos x="12" y="126"/>
              </a:cxn>
              <a:cxn ang="0">
                <a:pos x="0" y="162"/>
              </a:cxn>
              <a:cxn ang="0">
                <a:pos x="60" y="198"/>
              </a:cxn>
              <a:cxn ang="0">
                <a:pos x="102" y="162"/>
              </a:cxn>
              <a:cxn ang="0">
                <a:pos x="246" y="120"/>
              </a:cxn>
              <a:cxn ang="0">
                <a:pos x="264" y="36"/>
              </a:cxn>
              <a:cxn ang="0">
                <a:pos x="246" y="30"/>
              </a:cxn>
              <a:cxn ang="0">
                <a:pos x="174" y="0"/>
              </a:cxn>
              <a:cxn ang="0">
                <a:pos x="96" y="12"/>
              </a:cxn>
              <a:cxn ang="0">
                <a:pos x="72" y="36"/>
              </a:cxn>
              <a:cxn ang="0">
                <a:pos x="54" y="42"/>
              </a:cxn>
              <a:cxn ang="0">
                <a:pos x="42" y="54"/>
              </a:cxn>
            </a:cxnLst>
            <a:rect l="0" t="0" r="r" b="b"/>
            <a:pathLst>
              <a:path w="280" h="207">
                <a:moveTo>
                  <a:pt x="42" y="54"/>
                </a:moveTo>
                <a:cubicBezTo>
                  <a:pt x="27" y="77"/>
                  <a:pt x="20" y="101"/>
                  <a:pt x="12" y="126"/>
                </a:cubicBezTo>
                <a:cubicBezTo>
                  <a:pt x="8" y="138"/>
                  <a:pt x="0" y="162"/>
                  <a:pt x="0" y="162"/>
                </a:cubicBezTo>
                <a:cubicBezTo>
                  <a:pt x="9" y="207"/>
                  <a:pt x="15" y="205"/>
                  <a:pt x="60" y="198"/>
                </a:cubicBezTo>
                <a:cubicBezTo>
                  <a:pt x="69" y="171"/>
                  <a:pt x="81" y="179"/>
                  <a:pt x="102" y="162"/>
                </a:cubicBezTo>
                <a:cubicBezTo>
                  <a:pt x="143" y="128"/>
                  <a:pt x="193" y="125"/>
                  <a:pt x="246" y="120"/>
                </a:cubicBezTo>
                <a:cubicBezTo>
                  <a:pt x="276" y="100"/>
                  <a:pt x="280" y="75"/>
                  <a:pt x="264" y="36"/>
                </a:cubicBezTo>
                <a:cubicBezTo>
                  <a:pt x="262" y="30"/>
                  <a:pt x="252" y="32"/>
                  <a:pt x="246" y="30"/>
                </a:cubicBezTo>
                <a:cubicBezTo>
                  <a:pt x="222" y="20"/>
                  <a:pt x="198" y="12"/>
                  <a:pt x="174" y="0"/>
                </a:cubicBezTo>
                <a:cubicBezTo>
                  <a:pt x="148" y="4"/>
                  <a:pt x="121" y="3"/>
                  <a:pt x="96" y="12"/>
                </a:cubicBezTo>
                <a:cubicBezTo>
                  <a:pt x="85" y="16"/>
                  <a:pt x="81" y="29"/>
                  <a:pt x="72" y="36"/>
                </a:cubicBezTo>
                <a:cubicBezTo>
                  <a:pt x="67" y="40"/>
                  <a:pt x="60" y="40"/>
                  <a:pt x="54" y="42"/>
                </a:cubicBezTo>
                <a:cubicBezTo>
                  <a:pt x="15" y="81"/>
                  <a:pt x="36" y="60"/>
                  <a:pt x="42" y="5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9744" name="Picture 48" descr="liv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429000"/>
            <a:ext cx="1066800" cy="622300"/>
          </a:xfrm>
          <a:prstGeom prst="rect">
            <a:avLst/>
          </a:prstGeom>
          <a:noFill/>
        </p:spPr>
      </p:pic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2286000" y="3429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2514600" y="4343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2743200" y="4343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1981200" y="3429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1600200" y="3429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1752600" y="4648200"/>
            <a:ext cx="762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61" name="Freeform 65"/>
          <p:cNvSpPr>
            <a:spLocks/>
          </p:cNvSpPr>
          <p:nvPr/>
        </p:nvSpPr>
        <p:spPr bwMode="auto">
          <a:xfrm>
            <a:off x="2628900" y="5622925"/>
            <a:ext cx="674688" cy="4857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4" y="90"/>
              </a:cxn>
              <a:cxn ang="0">
                <a:pos x="56" y="138"/>
              </a:cxn>
              <a:cxn ang="0">
                <a:pos x="112" y="154"/>
              </a:cxn>
              <a:cxn ang="0">
                <a:pos x="176" y="210"/>
              </a:cxn>
              <a:cxn ang="0">
                <a:pos x="304" y="274"/>
              </a:cxn>
              <a:cxn ang="0">
                <a:pos x="328" y="290"/>
              </a:cxn>
              <a:cxn ang="0">
                <a:pos x="376" y="306"/>
              </a:cxn>
              <a:cxn ang="0">
                <a:pos x="424" y="234"/>
              </a:cxn>
              <a:cxn ang="0">
                <a:pos x="416" y="106"/>
              </a:cxn>
              <a:cxn ang="0">
                <a:pos x="368" y="82"/>
              </a:cxn>
              <a:cxn ang="0">
                <a:pos x="224" y="26"/>
              </a:cxn>
              <a:cxn ang="0">
                <a:pos x="0" y="82"/>
              </a:cxn>
            </a:cxnLst>
            <a:rect l="0" t="0" r="r" b="b"/>
            <a:pathLst>
              <a:path w="425" h="306">
                <a:moveTo>
                  <a:pt x="0" y="82"/>
                </a:moveTo>
                <a:cubicBezTo>
                  <a:pt x="8" y="85"/>
                  <a:pt x="18" y="84"/>
                  <a:pt x="24" y="90"/>
                </a:cubicBezTo>
                <a:cubicBezTo>
                  <a:pt x="38" y="104"/>
                  <a:pt x="38" y="132"/>
                  <a:pt x="56" y="138"/>
                </a:cubicBezTo>
                <a:cubicBezTo>
                  <a:pt x="90" y="149"/>
                  <a:pt x="72" y="144"/>
                  <a:pt x="112" y="154"/>
                </a:cubicBezTo>
                <a:cubicBezTo>
                  <a:pt x="138" y="171"/>
                  <a:pt x="150" y="193"/>
                  <a:pt x="176" y="210"/>
                </a:cubicBezTo>
                <a:cubicBezTo>
                  <a:pt x="216" y="270"/>
                  <a:pt x="248" y="246"/>
                  <a:pt x="304" y="274"/>
                </a:cubicBezTo>
                <a:cubicBezTo>
                  <a:pt x="313" y="278"/>
                  <a:pt x="319" y="286"/>
                  <a:pt x="328" y="290"/>
                </a:cubicBezTo>
                <a:cubicBezTo>
                  <a:pt x="343" y="297"/>
                  <a:pt x="376" y="306"/>
                  <a:pt x="376" y="306"/>
                </a:cubicBezTo>
                <a:cubicBezTo>
                  <a:pt x="416" y="293"/>
                  <a:pt x="416" y="274"/>
                  <a:pt x="424" y="234"/>
                </a:cubicBezTo>
                <a:cubicBezTo>
                  <a:pt x="421" y="191"/>
                  <a:pt x="425" y="148"/>
                  <a:pt x="416" y="106"/>
                </a:cubicBezTo>
                <a:cubicBezTo>
                  <a:pt x="413" y="92"/>
                  <a:pt x="377" y="87"/>
                  <a:pt x="368" y="82"/>
                </a:cubicBezTo>
                <a:cubicBezTo>
                  <a:pt x="315" y="53"/>
                  <a:pt x="285" y="36"/>
                  <a:pt x="224" y="26"/>
                </a:cubicBezTo>
                <a:cubicBezTo>
                  <a:pt x="147" y="30"/>
                  <a:pt x="41" y="0"/>
                  <a:pt x="0" y="8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5791200" y="3810000"/>
            <a:ext cx="1600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6324600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IL-6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29769" name="Freeform 73"/>
          <p:cNvSpPr>
            <a:spLocks/>
          </p:cNvSpPr>
          <p:nvPr/>
        </p:nvSpPr>
        <p:spPr bwMode="auto">
          <a:xfrm>
            <a:off x="8515350" y="3867150"/>
            <a:ext cx="419100" cy="3429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96" y="12"/>
              </a:cxn>
              <a:cxn ang="0">
                <a:pos x="0" y="120"/>
              </a:cxn>
              <a:cxn ang="0">
                <a:pos x="84" y="216"/>
              </a:cxn>
              <a:cxn ang="0">
                <a:pos x="204" y="132"/>
              </a:cxn>
              <a:cxn ang="0">
                <a:pos x="204" y="48"/>
              </a:cxn>
            </a:cxnLst>
            <a:rect l="0" t="0" r="r" b="b"/>
            <a:pathLst>
              <a:path w="264" h="216">
                <a:moveTo>
                  <a:pt x="264" y="0"/>
                </a:moveTo>
                <a:cubicBezTo>
                  <a:pt x="208" y="4"/>
                  <a:pt x="151" y="0"/>
                  <a:pt x="96" y="12"/>
                </a:cubicBezTo>
                <a:cubicBezTo>
                  <a:pt x="49" y="22"/>
                  <a:pt x="0" y="120"/>
                  <a:pt x="0" y="120"/>
                </a:cubicBezTo>
                <a:cubicBezTo>
                  <a:pt x="14" y="177"/>
                  <a:pt x="28" y="197"/>
                  <a:pt x="84" y="216"/>
                </a:cubicBezTo>
                <a:cubicBezTo>
                  <a:pt x="121" y="201"/>
                  <a:pt x="194" y="182"/>
                  <a:pt x="204" y="132"/>
                </a:cubicBezTo>
                <a:cubicBezTo>
                  <a:pt x="209" y="105"/>
                  <a:pt x="204" y="76"/>
                  <a:pt x="204" y="4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70" name="Line 74"/>
          <p:cNvSpPr>
            <a:spLocks noChangeShapeType="1"/>
          </p:cNvSpPr>
          <p:nvPr/>
        </p:nvSpPr>
        <p:spPr bwMode="auto">
          <a:xfrm>
            <a:off x="6172200" y="3429000"/>
            <a:ext cx="22860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71" name="Line 75"/>
          <p:cNvSpPr>
            <a:spLocks noChangeShapeType="1"/>
          </p:cNvSpPr>
          <p:nvPr/>
        </p:nvSpPr>
        <p:spPr bwMode="auto">
          <a:xfrm flipV="1">
            <a:off x="6172200" y="3810000"/>
            <a:ext cx="2286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72" name="Freeform 76"/>
          <p:cNvSpPr>
            <a:spLocks/>
          </p:cNvSpPr>
          <p:nvPr/>
        </p:nvSpPr>
        <p:spPr bwMode="auto">
          <a:xfrm>
            <a:off x="635000" y="3586163"/>
            <a:ext cx="788988" cy="2492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96" y="117"/>
              </a:cxn>
              <a:cxn ang="0">
                <a:pos x="176" y="149"/>
              </a:cxn>
              <a:cxn ang="0">
                <a:pos x="200" y="157"/>
              </a:cxn>
              <a:cxn ang="0">
                <a:pos x="336" y="149"/>
              </a:cxn>
              <a:cxn ang="0">
                <a:pos x="488" y="93"/>
              </a:cxn>
              <a:cxn ang="0">
                <a:pos x="480" y="37"/>
              </a:cxn>
              <a:cxn ang="0">
                <a:pos x="328" y="109"/>
              </a:cxn>
              <a:cxn ang="0">
                <a:pos x="256" y="149"/>
              </a:cxn>
              <a:cxn ang="0">
                <a:pos x="88" y="53"/>
              </a:cxn>
              <a:cxn ang="0">
                <a:pos x="64" y="29"/>
              </a:cxn>
              <a:cxn ang="0">
                <a:pos x="0" y="13"/>
              </a:cxn>
            </a:cxnLst>
            <a:rect l="0" t="0" r="r" b="b"/>
            <a:pathLst>
              <a:path w="497" h="157">
                <a:moveTo>
                  <a:pt x="0" y="13"/>
                </a:moveTo>
                <a:cubicBezTo>
                  <a:pt x="35" y="48"/>
                  <a:pt x="52" y="92"/>
                  <a:pt x="96" y="117"/>
                </a:cubicBezTo>
                <a:cubicBezTo>
                  <a:pt x="129" y="136"/>
                  <a:pt x="137" y="136"/>
                  <a:pt x="176" y="149"/>
                </a:cubicBezTo>
                <a:cubicBezTo>
                  <a:pt x="184" y="152"/>
                  <a:pt x="200" y="157"/>
                  <a:pt x="200" y="157"/>
                </a:cubicBezTo>
                <a:cubicBezTo>
                  <a:pt x="245" y="154"/>
                  <a:pt x="291" y="155"/>
                  <a:pt x="336" y="149"/>
                </a:cubicBezTo>
                <a:cubicBezTo>
                  <a:pt x="392" y="142"/>
                  <a:pt x="429" y="103"/>
                  <a:pt x="488" y="93"/>
                </a:cubicBezTo>
                <a:cubicBezTo>
                  <a:pt x="485" y="74"/>
                  <a:pt x="497" y="46"/>
                  <a:pt x="480" y="37"/>
                </a:cubicBezTo>
                <a:cubicBezTo>
                  <a:pt x="413" y="0"/>
                  <a:pt x="372" y="80"/>
                  <a:pt x="328" y="109"/>
                </a:cubicBezTo>
                <a:cubicBezTo>
                  <a:pt x="307" y="141"/>
                  <a:pt x="293" y="140"/>
                  <a:pt x="256" y="149"/>
                </a:cubicBezTo>
                <a:cubicBezTo>
                  <a:pt x="203" y="136"/>
                  <a:pt x="126" y="91"/>
                  <a:pt x="88" y="53"/>
                </a:cubicBezTo>
                <a:cubicBezTo>
                  <a:pt x="80" y="45"/>
                  <a:pt x="74" y="34"/>
                  <a:pt x="64" y="29"/>
                </a:cubicBezTo>
                <a:cubicBezTo>
                  <a:pt x="44" y="19"/>
                  <a:pt x="21" y="20"/>
                  <a:pt x="0" y="1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73" name="Freeform 77"/>
          <p:cNvSpPr>
            <a:spLocks/>
          </p:cNvSpPr>
          <p:nvPr/>
        </p:nvSpPr>
        <p:spPr bwMode="auto">
          <a:xfrm>
            <a:off x="5105400" y="36576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74" name="Freeform 78"/>
          <p:cNvSpPr>
            <a:spLocks/>
          </p:cNvSpPr>
          <p:nvPr/>
        </p:nvSpPr>
        <p:spPr bwMode="auto">
          <a:xfrm rot="-2452750">
            <a:off x="5486400" y="3810000"/>
            <a:ext cx="233363" cy="28575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TextBox 38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09600" y="381000"/>
          <a:ext cx="4549775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ia" r:id="rId4" imgW="4533840" imgH="3390840" progId="PowerPoint.Slide.8">
                  <p:embed/>
                </p:oleObj>
              </mc:Choice>
              <mc:Fallback>
                <p:oleObj name="Dia" r:id="rId4" imgW="4533840" imgH="339084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4549775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0" y="3429000"/>
            <a:ext cx="1219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3429000"/>
            <a:ext cx="1295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91000" y="3733800"/>
            <a:ext cx="838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5846" name="Picture 6" descr="liv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362200"/>
            <a:ext cx="1663700" cy="1079500"/>
          </a:xfrm>
          <a:prstGeom prst="rect">
            <a:avLst/>
          </a:prstGeo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419600" y="243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IL-6</a:t>
            </a:r>
            <a:endParaRPr lang="en-US" sz="2400" b="1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</a:rPr>
              <a:t>A</a:t>
            </a:r>
            <a:r>
              <a:rPr lang="hu-HU" sz="2800" b="1" dirty="0" smtClean="0">
                <a:solidFill>
                  <a:srgbClr val="000099"/>
                </a:solidFill>
              </a:rPr>
              <a:t>cut fázis reakció</a:t>
            </a:r>
            <a:endParaRPr lang="en-US" sz="2800" dirty="0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3429000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CRP</a:t>
            </a:r>
            <a:r>
              <a:rPr lang="en-US" sz="2400" b="1" dirty="0">
                <a:solidFill>
                  <a:srgbClr val="000099"/>
                </a:solidFill>
                <a:sym typeface="Symbol" pitchFamily="18" charset="2"/>
              </a:rPr>
              <a:t>, C3 , B </a:t>
            </a:r>
            <a:r>
              <a:rPr lang="en-US" sz="2400" b="1" dirty="0" err="1">
                <a:solidFill>
                  <a:srgbClr val="000099"/>
                </a:solidFill>
                <a:sym typeface="Symbol" pitchFamily="18" charset="2"/>
              </a:rPr>
              <a:t>fa</a:t>
            </a:r>
            <a:r>
              <a:rPr lang="hu-HU" sz="2400" b="1" dirty="0">
                <a:solidFill>
                  <a:srgbClr val="000099"/>
                </a:solidFill>
                <a:sym typeface="Symbol" pitchFamily="18" charset="2"/>
              </a:rPr>
              <a:t>c</a:t>
            </a:r>
            <a:r>
              <a:rPr lang="en-US" sz="2400" b="1" dirty="0">
                <a:solidFill>
                  <a:srgbClr val="000099"/>
                </a:solidFill>
                <a:sym typeface="Symbol" pitchFamily="18" charset="2"/>
              </a:rPr>
              <a:t>tor, SAA,  </a:t>
            </a:r>
            <a:r>
              <a:rPr lang="hu-HU" sz="2400" b="1" dirty="0" smtClean="0">
                <a:solidFill>
                  <a:srgbClr val="000099"/>
                </a:solidFill>
                <a:sym typeface="Symbol" pitchFamily="18" charset="2"/>
              </a:rPr>
              <a:t>süllyedés</a:t>
            </a: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0099"/>
                </a:solidFill>
                <a:sym typeface="Symbol" pitchFamily="18" charset="2"/>
              </a:rPr>
              <a:t>, </a:t>
            </a:r>
            <a:r>
              <a:rPr lang="hu-HU" sz="2400" b="1" dirty="0" smtClean="0">
                <a:solidFill>
                  <a:srgbClr val="000099"/>
                </a:solidFill>
                <a:sym typeface="Symbol" pitchFamily="18" charset="2"/>
              </a:rPr>
              <a:t>stb.</a:t>
            </a:r>
            <a:endParaRPr lang="en-US" sz="2400" b="1" dirty="0">
              <a:sym typeface="Symbol" pitchFamily="18" charset="2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6096000" y="35814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CC33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6446838" y="3032125"/>
            <a:ext cx="827087" cy="554038"/>
          </a:xfrm>
          <a:custGeom>
            <a:avLst/>
            <a:gdLst/>
            <a:ahLst/>
            <a:cxnLst>
              <a:cxn ang="0">
                <a:pos x="499" y="22"/>
              </a:cxn>
              <a:cxn ang="0">
                <a:pos x="31" y="166"/>
              </a:cxn>
              <a:cxn ang="0">
                <a:pos x="31" y="334"/>
              </a:cxn>
              <a:cxn ang="0">
                <a:pos x="79" y="346"/>
              </a:cxn>
              <a:cxn ang="0">
                <a:pos x="187" y="334"/>
              </a:cxn>
              <a:cxn ang="0">
                <a:pos x="355" y="202"/>
              </a:cxn>
              <a:cxn ang="0">
                <a:pos x="403" y="70"/>
              </a:cxn>
              <a:cxn ang="0">
                <a:pos x="487" y="46"/>
              </a:cxn>
              <a:cxn ang="0">
                <a:pos x="499" y="22"/>
              </a:cxn>
            </a:cxnLst>
            <a:rect l="0" t="0" r="r" b="b"/>
            <a:pathLst>
              <a:path w="521" h="349">
                <a:moveTo>
                  <a:pt x="499" y="22"/>
                </a:moveTo>
                <a:cubicBezTo>
                  <a:pt x="342" y="33"/>
                  <a:pt x="149" y="48"/>
                  <a:pt x="31" y="166"/>
                </a:cubicBezTo>
                <a:cubicBezTo>
                  <a:pt x="16" y="225"/>
                  <a:pt x="0" y="266"/>
                  <a:pt x="31" y="334"/>
                </a:cubicBezTo>
                <a:cubicBezTo>
                  <a:pt x="38" y="349"/>
                  <a:pt x="63" y="342"/>
                  <a:pt x="79" y="346"/>
                </a:cubicBezTo>
                <a:cubicBezTo>
                  <a:pt x="115" y="342"/>
                  <a:pt x="152" y="343"/>
                  <a:pt x="187" y="334"/>
                </a:cubicBezTo>
                <a:cubicBezTo>
                  <a:pt x="242" y="320"/>
                  <a:pt x="324" y="233"/>
                  <a:pt x="355" y="202"/>
                </a:cubicBezTo>
                <a:cubicBezTo>
                  <a:pt x="395" y="162"/>
                  <a:pt x="378" y="100"/>
                  <a:pt x="403" y="70"/>
                </a:cubicBezTo>
                <a:cubicBezTo>
                  <a:pt x="422" y="48"/>
                  <a:pt x="459" y="55"/>
                  <a:pt x="487" y="46"/>
                </a:cubicBezTo>
                <a:cubicBezTo>
                  <a:pt x="514" y="5"/>
                  <a:pt x="521" y="0"/>
                  <a:pt x="499" y="2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495800" y="2895600"/>
            <a:ext cx="762000" cy="152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827584" y="476672"/>
            <a:ext cx="1143000" cy="40011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000099"/>
                </a:solidFill>
              </a:rPr>
              <a:t>órák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76400" y="990600"/>
            <a:ext cx="5816600" cy="4829175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57200" y="1231418"/>
            <a:ext cx="2514600" cy="523220"/>
          </a:xfrm>
          <a:prstGeom prst="rect">
            <a:avLst/>
          </a:prstGeom>
          <a:gradFill rotWithShape="0">
            <a:gsLst>
              <a:gs pos="0">
                <a:srgbClr val="FF9999">
                  <a:gamma/>
                  <a:shade val="75686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75686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000099"/>
                </a:solidFill>
              </a:rPr>
              <a:t>órák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4724400" y="31242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934200" y="4343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IL-1</a:t>
            </a:r>
            <a:endParaRPr lang="en-US" sz="2400"/>
          </a:p>
        </p:txBody>
      </p:sp>
      <p:sp>
        <p:nvSpPr>
          <p:cNvPr id="44049" name="Freeform 17"/>
          <p:cNvSpPr>
            <a:spLocks/>
          </p:cNvSpPr>
          <p:nvPr/>
        </p:nvSpPr>
        <p:spPr bwMode="auto">
          <a:xfrm rot="-2452750">
            <a:off x="5029200" y="3276600"/>
            <a:ext cx="233363" cy="28575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6324600" y="4876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IL-6</a:t>
            </a:r>
            <a:endParaRPr lang="en-US" sz="2400"/>
          </a:p>
        </p:txBody>
      </p:sp>
      <p:sp>
        <p:nvSpPr>
          <p:cNvPr id="44054" name="Freeform 22"/>
          <p:cNvSpPr>
            <a:spLocks/>
          </p:cNvSpPr>
          <p:nvPr/>
        </p:nvSpPr>
        <p:spPr bwMode="auto">
          <a:xfrm>
            <a:off x="838200" y="3581400"/>
            <a:ext cx="1449388" cy="1173163"/>
          </a:xfrm>
          <a:custGeom>
            <a:avLst/>
            <a:gdLst/>
            <a:ahLst/>
            <a:cxnLst>
              <a:cxn ang="0">
                <a:pos x="169" y="155"/>
              </a:cxn>
              <a:cxn ang="0">
                <a:pos x="277" y="149"/>
              </a:cxn>
              <a:cxn ang="0">
                <a:pos x="379" y="95"/>
              </a:cxn>
              <a:cxn ang="0">
                <a:pos x="457" y="65"/>
              </a:cxn>
              <a:cxn ang="0">
                <a:pos x="655" y="95"/>
              </a:cxn>
              <a:cxn ang="0">
                <a:pos x="709" y="137"/>
              </a:cxn>
              <a:cxn ang="0">
                <a:pos x="781" y="227"/>
              </a:cxn>
              <a:cxn ang="0">
                <a:pos x="811" y="281"/>
              </a:cxn>
              <a:cxn ang="0">
                <a:pos x="805" y="365"/>
              </a:cxn>
              <a:cxn ang="0">
                <a:pos x="745" y="413"/>
              </a:cxn>
              <a:cxn ang="0">
                <a:pos x="517" y="563"/>
              </a:cxn>
              <a:cxn ang="0">
                <a:pos x="505" y="611"/>
              </a:cxn>
              <a:cxn ang="0">
                <a:pos x="421" y="641"/>
              </a:cxn>
              <a:cxn ang="0">
                <a:pos x="349" y="635"/>
              </a:cxn>
              <a:cxn ang="0">
                <a:pos x="295" y="539"/>
              </a:cxn>
              <a:cxn ang="0">
                <a:pos x="259" y="479"/>
              </a:cxn>
              <a:cxn ang="0">
                <a:pos x="157" y="377"/>
              </a:cxn>
              <a:cxn ang="0">
                <a:pos x="115" y="341"/>
              </a:cxn>
              <a:cxn ang="0">
                <a:pos x="91" y="305"/>
              </a:cxn>
              <a:cxn ang="0">
                <a:pos x="115" y="203"/>
              </a:cxn>
              <a:cxn ang="0">
                <a:pos x="181" y="185"/>
              </a:cxn>
              <a:cxn ang="0">
                <a:pos x="241" y="137"/>
              </a:cxn>
              <a:cxn ang="0">
                <a:pos x="277" y="119"/>
              </a:cxn>
              <a:cxn ang="0">
                <a:pos x="409" y="17"/>
              </a:cxn>
              <a:cxn ang="0">
                <a:pos x="487" y="5"/>
              </a:cxn>
              <a:cxn ang="0">
                <a:pos x="787" y="35"/>
              </a:cxn>
              <a:cxn ang="0">
                <a:pos x="847" y="77"/>
              </a:cxn>
              <a:cxn ang="0">
                <a:pos x="889" y="167"/>
              </a:cxn>
              <a:cxn ang="0">
                <a:pos x="907" y="449"/>
              </a:cxn>
              <a:cxn ang="0">
                <a:pos x="895" y="653"/>
              </a:cxn>
              <a:cxn ang="0">
                <a:pos x="811" y="677"/>
              </a:cxn>
              <a:cxn ang="0">
                <a:pos x="223" y="683"/>
              </a:cxn>
              <a:cxn ang="0">
                <a:pos x="43" y="671"/>
              </a:cxn>
              <a:cxn ang="0">
                <a:pos x="49" y="461"/>
              </a:cxn>
              <a:cxn ang="0">
                <a:pos x="91" y="47"/>
              </a:cxn>
              <a:cxn ang="0">
                <a:pos x="325" y="53"/>
              </a:cxn>
              <a:cxn ang="0">
                <a:pos x="355" y="59"/>
              </a:cxn>
            </a:cxnLst>
            <a:rect l="0" t="0" r="r" b="b"/>
            <a:pathLst>
              <a:path w="913" h="739">
                <a:moveTo>
                  <a:pt x="169" y="155"/>
                </a:moveTo>
                <a:cubicBezTo>
                  <a:pt x="205" y="153"/>
                  <a:pt x="241" y="154"/>
                  <a:pt x="277" y="149"/>
                </a:cubicBezTo>
                <a:cubicBezTo>
                  <a:pt x="306" y="145"/>
                  <a:pt x="344" y="104"/>
                  <a:pt x="379" y="95"/>
                </a:cubicBezTo>
                <a:cubicBezTo>
                  <a:pt x="403" y="79"/>
                  <a:pt x="429" y="72"/>
                  <a:pt x="457" y="65"/>
                </a:cubicBezTo>
                <a:cubicBezTo>
                  <a:pt x="526" y="68"/>
                  <a:pt x="597" y="56"/>
                  <a:pt x="655" y="95"/>
                </a:cubicBezTo>
                <a:cubicBezTo>
                  <a:pt x="670" y="117"/>
                  <a:pt x="687" y="123"/>
                  <a:pt x="709" y="137"/>
                </a:cubicBezTo>
                <a:cubicBezTo>
                  <a:pt x="730" y="169"/>
                  <a:pt x="756" y="198"/>
                  <a:pt x="781" y="227"/>
                </a:cubicBezTo>
                <a:cubicBezTo>
                  <a:pt x="795" y="243"/>
                  <a:pt x="799" y="263"/>
                  <a:pt x="811" y="281"/>
                </a:cubicBezTo>
                <a:cubicBezTo>
                  <a:pt x="809" y="309"/>
                  <a:pt x="810" y="337"/>
                  <a:pt x="805" y="365"/>
                </a:cubicBezTo>
                <a:cubicBezTo>
                  <a:pt x="800" y="391"/>
                  <a:pt x="763" y="402"/>
                  <a:pt x="745" y="413"/>
                </a:cubicBezTo>
                <a:cubicBezTo>
                  <a:pt x="666" y="460"/>
                  <a:pt x="571" y="482"/>
                  <a:pt x="517" y="563"/>
                </a:cubicBezTo>
                <a:cubicBezTo>
                  <a:pt x="514" y="579"/>
                  <a:pt x="517" y="599"/>
                  <a:pt x="505" y="611"/>
                </a:cubicBezTo>
                <a:cubicBezTo>
                  <a:pt x="486" y="630"/>
                  <a:pt x="447" y="635"/>
                  <a:pt x="421" y="641"/>
                </a:cubicBezTo>
                <a:cubicBezTo>
                  <a:pt x="397" y="639"/>
                  <a:pt x="372" y="641"/>
                  <a:pt x="349" y="635"/>
                </a:cubicBezTo>
                <a:cubicBezTo>
                  <a:pt x="334" y="631"/>
                  <a:pt x="311" y="561"/>
                  <a:pt x="295" y="539"/>
                </a:cubicBezTo>
                <a:cubicBezTo>
                  <a:pt x="286" y="513"/>
                  <a:pt x="274" y="501"/>
                  <a:pt x="259" y="479"/>
                </a:cubicBezTo>
                <a:cubicBezTo>
                  <a:pt x="223" y="429"/>
                  <a:pt x="211" y="410"/>
                  <a:pt x="157" y="377"/>
                </a:cubicBezTo>
                <a:cubicBezTo>
                  <a:pt x="145" y="369"/>
                  <a:pt x="124" y="353"/>
                  <a:pt x="115" y="341"/>
                </a:cubicBezTo>
                <a:cubicBezTo>
                  <a:pt x="106" y="330"/>
                  <a:pt x="91" y="305"/>
                  <a:pt x="91" y="305"/>
                </a:cubicBezTo>
                <a:cubicBezTo>
                  <a:pt x="93" y="282"/>
                  <a:pt x="93" y="225"/>
                  <a:pt x="115" y="203"/>
                </a:cubicBezTo>
                <a:cubicBezTo>
                  <a:pt x="128" y="190"/>
                  <a:pt x="163" y="191"/>
                  <a:pt x="181" y="185"/>
                </a:cubicBezTo>
                <a:cubicBezTo>
                  <a:pt x="206" y="160"/>
                  <a:pt x="207" y="156"/>
                  <a:pt x="241" y="137"/>
                </a:cubicBezTo>
                <a:cubicBezTo>
                  <a:pt x="268" y="122"/>
                  <a:pt x="251" y="142"/>
                  <a:pt x="277" y="119"/>
                </a:cubicBezTo>
                <a:cubicBezTo>
                  <a:pt x="321" y="80"/>
                  <a:pt x="349" y="32"/>
                  <a:pt x="409" y="17"/>
                </a:cubicBezTo>
                <a:cubicBezTo>
                  <a:pt x="435" y="11"/>
                  <a:pt x="461" y="9"/>
                  <a:pt x="487" y="5"/>
                </a:cubicBezTo>
                <a:cubicBezTo>
                  <a:pt x="617" y="9"/>
                  <a:pt x="681" y="0"/>
                  <a:pt x="787" y="35"/>
                </a:cubicBezTo>
                <a:cubicBezTo>
                  <a:pt x="806" y="54"/>
                  <a:pt x="825" y="63"/>
                  <a:pt x="847" y="77"/>
                </a:cubicBezTo>
                <a:cubicBezTo>
                  <a:pt x="862" y="107"/>
                  <a:pt x="878" y="135"/>
                  <a:pt x="889" y="167"/>
                </a:cubicBezTo>
                <a:cubicBezTo>
                  <a:pt x="903" y="262"/>
                  <a:pt x="904" y="351"/>
                  <a:pt x="907" y="449"/>
                </a:cubicBezTo>
                <a:cubicBezTo>
                  <a:pt x="903" y="517"/>
                  <a:pt x="913" y="587"/>
                  <a:pt x="895" y="653"/>
                </a:cubicBezTo>
                <a:cubicBezTo>
                  <a:pt x="887" y="681"/>
                  <a:pt x="839" y="668"/>
                  <a:pt x="811" y="677"/>
                </a:cubicBezTo>
                <a:cubicBezTo>
                  <a:pt x="625" y="739"/>
                  <a:pt x="419" y="681"/>
                  <a:pt x="223" y="683"/>
                </a:cubicBezTo>
                <a:cubicBezTo>
                  <a:pt x="163" y="679"/>
                  <a:pt x="80" y="718"/>
                  <a:pt x="43" y="671"/>
                </a:cubicBezTo>
                <a:cubicBezTo>
                  <a:pt x="0" y="616"/>
                  <a:pt x="46" y="531"/>
                  <a:pt x="49" y="461"/>
                </a:cubicBezTo>
                <a:cubicBezTo>
                  <a:pt x="54" y="331"/>
                  <a:pt x="49" y="172"/>
                  <a:pt x="91" y="47"/>
                </a:cubicBezTo>
                <a:cubicBezTo>
                  <a:pt x="169" y="49"/>
                  <a:pt x="247" y="49"/>
                  <a:pt x="325" y="53"/>
                </a:cubicBezTo>
                <a:cubicBezTo>
                  <a:pt x="335" y="53"/>
                  <a:pt x="355" y="59"/>
                  <a:pt x="355" y="5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 rot="-1120757">
            <a:off x="6248400" y="5562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57" name="Freeform 25"/>
          <p:cNvSpPr>
            <a:spLocks/>
          </p:cNvSpPr>
          <p:nvPr/>
        </p:nvSpPr>
        <p:spPr bwMode="auto">
          <a:xfrm>
            <a:off x="6267450" y="5534025"/>
            <a:ext cx="444500" cy="328613"/>
          </a:xfrm>
          <a:custGeom>
            <a:avLst/>
            <a:gdLst/>
            <a:ahLst/>
            <a:cxnLst>
              <a:cxn ang="0">
                <a:pos x="42" y="54"/>
              </a:cxn>
              <a:cxn ang="0">
                <a:pos x="12" y="126"/>
              </a:cxn>
              <a:cxn ang="0">
                <a:pos x="0" y="162"/>
              </a:cxn>
              <a:cxn ang="0">
                <a:pos x="60" y="198"/>
              </a:cxn>
              <a:cxn ang="0">
                <a:pos x="102" y="162"/>
              </a:cxn>
              <a:cxn ang="0">
                <a:pos x="246" y="120"/>
              </a:cxn>
              <a:cxn ang="0">
                <a:pos x="264" y="36"/>
              </a:cxn>
              <a:cxn ang="0">
                <a:pos x="246" y="30"/>
              </a:cxn>
              <a:cxn ang="0">
                <a:pos x="174" y="0"/>
              </a:cxn>
              <a:cxn ang="0">
                <a:pos x="96" y="12"/>
              </a:cxn>
              <a:cxn ang="0">
                <a:pos x="72" y="36"/>
              </a:cxn>
              <a:cxn ang="0">
                <a:pos x="54" y="42"/>
              </a:cxn>
              <a:cxn ang="0">
                <a:pos x="42" y="54"/>
              </a:cxn>
            </a:cxnLst>
            <a:rect l="0" t="0" r="r" b="b"/>
            <a:pathLst>
              <a:path w="280" h="207">
                <a:moveTo>
                  <a:pt x="42" y="54"/>
                </a:moveTo>
                <a:cubicBezTo>
                  <a:pt x="27" y="77"/>
                  <a:pt x="20" y="101"/>
                  <a:pt x="12" y="126"/>
                </a:cubicBezTo>
                <a:cubicBezTo>
                  <a:pt x="8" y="138"/>
                  <a:pt x="0" y="162"/>
                  <a:pt x="0" y="162"/>
                </a:cubicBezTo>
                <a:cubicBezTo>
                  <a:pt x="9" y="207"/>
                  <a:pt x="15" y="205"/>
                  <a:pt x="60" y="198"/>
                </a:cubicBezTo>
                <a:cubicBezTo>
                  <a:pt x="69" y="171"/>
                  <a:pt x="81" y="179"/>
                  <a:pt x="102" y="162"/>
                </a:cubicBezTo>
                <a:cubicBezTo>
                  <a:pt x="143" y="128"/>
                  <a:pt x="193" y="125"/>
                  <a:pt x="246" y="120"/>
                </a:cubicBezTo>
                <a:cubicBezTo>
                  <a:pt x="276" y="100"/>
                  <a:pt x="280" y="75"/>
                  <a:pt x="264" y="36"/>
                </a:cubicBezTo>
                <a:cubicBezTo>
                  <a:pt x="262" y="30"/>
                  <a:pt x="252" y="32"/>
                  <a:pt x="246" y="30"/>
                </a:cubicBezTo>
                <a:cubicBezTo>
                  <a:pt x="222" y="20"/>
                  <a:pt x="198" y="12"/>
                  <a:pt x="174" y="0"/>
                </a:cubicBezTo>
                <a:cubicBezTo>
                  <a:pt x="148" y="4"/>
                  <a:pt x="121" y="3"/>
                  <a:pt x="96" y="12"/>
                </a:cubicBezTo>
                <a:cubicBezTo>
                  <a:pt x="85" y="16"/>
                  <a:pt x="81" y="29"/>
                  <a:pt x="72" y="36"/>
                </a:cubicBezTo>
                <a:cubicBezTo>
                  <a:pt x="67" y="40"/>
                  <a:pt x="60" y="40"/>
                  <a:pt x="54" y="42"/>
                </a:cubicBezTo>
                <a:cubicBezTo>
                  <a:pt x="15" y="81"/>
                  <a:pt x="36" y="60"/>
                  <a:pt x="42" y="5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67818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H="1">
            <a:off x="3962400" y="4648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1752600" y="4648200"/>
            <a:ext cx="762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69" name="Freeform 37"/>
          <p:cNvSpPr>
            <a:spLocks/>
          </p:cNvSpPr>
          <p:nvPr/>
        </p:nvSpPr>
        <p:spPr bwMode="auto">
          <a:xfrm>
            <a:off x="2628900" y="5622925"/>
            <a:ext cx="674688" cy="4857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4" y="90"/>
              </a:cxn>
              <a:cxn ang="0">
                <a:pos x="56" y="138"/>
              </a:cxn>
              <a:cxn ang="0">
                <a:pos x="112" y="154"/>
              </a:cxn>
              <a:cxn ang="0">
                <a:pos x="176" y="210"/>
              </a:cxn>
              <a:cxn ang="0">
                <a:pos x="304" y="274"/>
              </a:cxn>
              <a:cxn ang="0">
                <a:pos x="328" y="290"/>
              </a:cxn>
              <a:cxn ang="0">
                <a:pos x="376" y="306"/>
              </a:cxn>
              <a:cxn ang="0">
                <a:pos x="424" y="234"/>
              </a:cxn>
              <a:cxn ang="0">
                <a:pos x="416" y="106"/>
              </a:cxn>
              <a:cxn ang="0">
                <a:pos x="368" y="82"/>
              </a:cxn>
              <a:cxn ang="0">
                <a:pos x="224" y="26"/>
              </a:cxn>
              <a:cxn ang="0">
                <a:pos x="0" y="82"/>
              </a:cxn>
            </a:cxnLst>
            <a:rect l="0" t="0" r="r" b="b"/>
            <a:pathLst>
              <a:path w="425" h="306">
                <a:moveTo>
                  <a:pt x="0" y="82"/>
                </a:moveTo>
                <a:cubicBezTo>
                  <a:pt x="8" y="85"/>
                  <a:pt x="18" y="84"/>
                  <a:pt x="24" y="90"/>
                </a:cubicBezTo>
                <a:cubicBezTo>
                  <a:pt x="38" y="104"/>
                  <a:pt x="38" y="132"/>
                  <a:pt x="56" y="138"/>
                </a:cubicBezTo>
                <a:cubicBezTo>
                  <a:pt x="90" y="149"/>
                  <a:pt x="72" y="144"/>
                  <a:pt x="112" y="154"/>
                </a:cubicBezTo>
                <a:cubicBezTo>
                  <a:pt x="138" y="171"/>
                  <a:pt x="150" y="193"/>
                  <a:pt x="176" y="210"/>
                </a:cubicBezTo>
                <a:cubicBezTo>
                  <a:pt x="216" y="270"/>
                  <a:pt x="248" y="246"/>
                  <a:pt x="304" y="274"/>
                </a:cubicBezTo>
                <a:cubicBezTo>
                  <a:pt x="313" y="278"/>
                  <a:pt x="319" y="286"/>
                  <a:pt x="328" y="290"/>
                </a:cubicBezTo>
                <a:cubicBezTo>
                  <a:pt x="343" y="297"/>
                  <a:pt x="376" y="306"/>
                  <a:pt x="376" y="306"/>
                </a:cubicBezTo>
                <a:cubicBezTo>
                  <a:pt x="416" y="293"/>
                  <a:pt x="416" y="274"/>
                  <a:pt x="424" y="234"/>
                </a:cubicBezTo>
                <a:cubicBezTo>
                  <a:pt x="421" y="191"/>
                  <a:pt x="425" y="148"/>
                  <a:pt x="416" y="106"/>
                </a:cubicBezTo>
                <a:cubicBezTo>
                  <a:pt x="413" y="92"/>
                  <a:pt x="377" y="87"/>
                  <a:pt x="368" y="82"/>
                </a:cubicBezTo>
                <a:cubicBezTo>
                  <a:pt x="315" y="53"/>
                  <a:pt x="285" y="36"/>
                  <a:pt x="224" y="26"/>
                </a:cubicBezTo>
                <a:cubicBezTo>
                  <a:pt x="147" y="30"/>
                  <a:pt x="41" y="0"/>
                  <a:pt x="0" y="8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5791200" y="3810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2" name="Freeform 40"/>
          <p:cNvSpPr>
            <a:spLocks/>
          </p:cNvSpPr>
          <p:nvPr/>
        </p:nvSpPr>
        <p:spPr bwMode="auto">
          <a:xfrm>
            <a:off x="8515350" y="3867150"/>
            <a:ext cx="419100" cy="3429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96" y="12"/>
              </a:cxn>
              <a:cxn ang="0">
                <a:pos x="0" y="120"/>
              </a:cxn>
              <a:cxn ang="0">
                <a:pos x="84" y="216"/>
              </a:cxn>
              <a:cxn ang="0">
                <a:pos x="204" y="132"/>
              </a:cxn>
              <a:cxn ang="0">
                <a:pos x="204" y="48"/>
              </a:cxn>
            </a:cxnLst>
            <a:rect l="0" t="0" r="r" b="b"/>
            <a:pathLst>
              <a:path w="264" h="216">
                <a:moveTo>
                  <a:pt x="264" y="0"/>
                </a:moveTo>
                <a:cubicBezTo>
                  <a:pt x="208" y="4"/>
                  <a:pt x="151" y="0"/>
                  <a:pt x="96" y="12"/>
                </a:cubicBezTo>
                <a:cubicBezTo>
                  <a:pt x="49" y="22"/>
                  <a:pt x="0" y="120"/>
                  <a:pt x="0" y="120"/>
                </a:cubicBezTo>
                <a:cubicBezTo>
                  <a:pt x="14" y="177"/>
                  <a:pt x="28" y="197"/>
                  <a:pt x="84" y="216"/>
                </a:cubicBezTo>
                <a:cubicBezTo>
                  <a:pt x="121" y="201"/>
                  <a:pt x="194" y="182"/>
                  <a:pt x="204" y="132"/>
                </a:cubicBezTo>
                <a:cubicBezTo>
                  <a:pt x="209" y="105"/>
                  <a:pt x="204" y="76"/>
                  <a:pt x="204" y="4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6172200" y="3429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V="1">
            <a:off x="6172200" y="3810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5" name="Freeform 43"/>
          <p:cNvSpPr>
            <a:spLocks/>
          </p:cNvSpPr>
          <p:nvPr/>
        </p:nvSpPr>
        <p:spPr bwMode="auto">
          <a:xfrm>
            <a:off x="990600" y="3352800"/>
            <a:ext cx="473075" cy="458788"/>
          </a:xfrm>
          <a:custGeom>
            <a:avLst/>
            <a:gdLst/>
            <a:ahLst/>
            <a:cxnLst>
              <a:cxn ang="0">
                <a:pos x="146" y="48"/>
              </a:cxn>
              <a:cxn ang="0">
                <a:pos x="26" y="152"/>
              </a:cxn>
              <a:cxn ang="0">
                <a:pos x="10" y="200"/>
              </a:cxn>
              <a:cxn ang="0">
                <a:pos x="2" y="224"/>
              </a:cxn>
              <a:cxn ang="0">
                <a:pos x="10" y="280"/>
              </a:cxn>
              <a:cxn ang="0">
                <a:pos x="42" y="288"/>
              </a:cxn>
              <a:cxn ang="0">
                <a:pos x="202" y="280"/>
              </a:cxn>
              <a:cxn ang="0">
                <a:pos x="298" y="152"/>
              </a:cxn>
              <a:cxn ang="0">
                <a:pos x="290" y="96"/>
              </a:cxn>
              <a:cxn ang="0">
                <a:pos x="202" y="8"/>
              </a:cxn>
              <a:cxn ang="0">
                <a:pos x="146" y="48"/>
              </a:cxn>
            </a:cxnLst>
            <a:rect l="0" t="0" r="r" b="b"/>
            <a:pathLst>
              <a:path w="298" h="289">
                <a:moveTo>
                  <a:pt x="146" y="48"/>
                </a:moveTo>
                <a:cubicBezTo>
                  <a:pt x="89" y="71"/>
                  <a:pt x="67" y="111"/>
                  <a:pt x="26" y="152"/>
                </a:cubicBezTo>
                <a:cubicBezTo>
                  <a:pt x="21" y="168"/>
                  <a:pt x="15" y="184"/>
                  <a:pt x="10" y="200"/>
                </a:cubicBezTo>
                <a:cubicBezTo>
                  <a:pt x="7" y="208"/>
                  <a:pt x="2" y="224"/>
                  <a:pt x="2" y="224"/>
                </a:cubicBezTo>
                <a:cubicBezTo>
                  <a:pt x="5" y="243"/>
                  <a:pt x="0" y="264"/>
                  <a:pt x="10" y="280"/>
                </a:cubicBezTo>
                <a:cubicBezTo>
                  <a:pt x="16" y="289"/>
                  <a:pt x="31" y="288"/>
                  <a:pt x="42" y="288"/>
                </a:cubicBezTo>
                <a:cubicBezTo>
                  <a:pt x="95" y="288"/>
                  <a:pt x="149" y="283"/>
                  <a:pt x="202" y="280"/>
                </a:cubicBezTo>
                <a:cubicBezTo>
                  <a:pt x="232" y="235"/>
                  <a:pt x="268" y="196"/>
                  <a:pt x="298" y="152"/>
                </a:cubicBezTo>
                <a:cubicBezTo>
                  <a:pt x="295" y="133"/>
                  <a:pt x="296" y="114"/>
                  <a:pt x="290" y="96"/>
                </a:cubicBezTo>
                <a:cubicBezTo>
                  <a:pt x="284" y="80"/>
                  <a:pt x="223" y="0"/>
                  <a:pt x="202" y="8"/>
                </a:cubicBezTo>
                <a:cubicBezTo>
                  <a:pt x="181" y="17"/>
                  <a:pt x="165" y="35"/>
                  <a:pt x="146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44076" name="Picture 44" descr="AC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33800"/>
            <a:ext cx="2895600" cy="3124200"/>
          </a:xfrm>
          <a:prstGeom prst="rect">
            <a:avLst/>
          </a:prstGeom>
          <a:noFill/>
        </p:spPr>
      </p:pic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8153400" y="50292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48600" y="3962400"/>
            <a:ext cx="83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7315200" y="3810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6400800" y="58674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82" name="Freeform 50"/>
          <p:cNvSpPr>
            <a:spLocks/>
          </p:cNvSpPr>
          <p:nvPr/>
        </p:nvSpPr>
        <p:spPr bwMode="auto">
          <a:xfrm>
            <a:off x="6400800" y="5610225"/>
            <a:ext cx="165100" cy="25717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87" y="18"/>
              </a:cxn>
              <a:cxn ang="0">
                <a:pos x="87" y="96"/>
              </a:cxn>
              <a:cxn ang="0">
                <a:pos x="81" y="132"/>
              </a:cxn>
              <a:cxn ang="0">
                <a:pos x="30" y="162"/>
              </a:cxn>
              <a:cxn ang="0">
                <a:pos x="0" y="126"/>
              </a:cxn>
              <a:cxn ang="0">
                <a:pos x="3" y="84"/>
              </a:cxn>
              <a:cxn ang="0">
                <a:pos x="24" y="54"/>
              </a:cxn>
              <a:cxn ang="0">
                <a:pos x="42" y="0"/>
              </a:cxn>
            </a:cxnLst>
            <a:rect l="0" t="0" r="r" b="b"/>
            <a:pathLst>
              <a:path w="104" h="162">
                <a:moveTo>
                  <a:pt x="42" y="0"/>
                </a:moveTo>
                <a:cubicBezTo>
                  <a:pt x="60" y="12"/>
                  <a:pt x="63" y="15"/>
                  <a:pt x="87" y="18"/>
                </a:cubicBezTo>
                <a:cubicBezTo>
                  <a:pt x="104" y="43"/>
                  <a:pt x="91" y="69"/>
                  <a:pt x="87" y="96"/>
                </a:cubicBezTo>
                <a:cubicBezTo>
                  <a:pt x="87" y="96"/>
                  <a:pt x="84" y="126"/>
                  <a:pt x="81" y="132"/>
                </a:cubicBezTo>
                <a:cubicBezTo>
                  <a:pt x="73" y="145"/>
                  <a:pt x="45" y="157"/>
                  <a:pt x="30" y="162"/>
                </a:cubicBezTo>
                <a:cubicBezTo>
                  <a:pt x="5" y="157"/>
                  <a:pt x="5" y="150"/>
                  <a:pt x="0" y="126"/>
                </a:cubicBezTo>
                <a:cubicBezTo>
                  <a:pt x="1" y="112"/>
                  <a:pt x="0" y="98"/>
                  <a:pt x="3" y="84"/>
                </a:cubicBezTo>
                <a:cubicBezTo>
                  <a:pt x="6" y="72"/>
                  <a:pt x="19" y="65"/>
                  <a:pt x="24" y="54"/>
                </a:cubicBezTo>
                <a:cubicBezTo>
                  <a:pt x="32" y="38"/>
                  <a:pt x="42" y="18"/>
                  <a:pt x="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083" name="AutoShape 51"/>
          <p:cNvSpPr>
            <a:spLocks noChangeArrowheads="1"/>
          </p:cNvSpPr>
          <p:nvPr/>
        </p:nvSpPr>
        <p:spPr bwMode="auto">
          <a:xfrm>
            <a:off x="5791200" y="3733800"/>
            <a:ext cx="1447800" cy="304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CC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953000" y="32766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09554" y="945666"/>
            <a:ext cx="3048000" cy="52322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000099"/>
                </a:solidFill>
              </a:rPr>
              <a:t>1-2 nap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2782" name="Picture 14" descr="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1066800" cy="981075"/>
          </a:xfrm>
          <a:prstGeom prst="rect">
            <a:avLst/>
          </a:prstGeom>
          <a:noFill/>
        </p:spPr>
      </p:pic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981200" y="41148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76400" y="54102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3581400" y="3962400"/>
            <a:ext cx="671513" cy="533400"/>
          </a:xfrm>
          <a:custGeom>
            <a:avLst/>
            <a:gdLst/>
            <a:ahLst/>
            <a:cxnLst>
              <a:cxn ang="0">
                <a:pos x="99" y="192"/>
              </a:cxn>
              <a:cxn ang="0">
                <a:pos x="165" y="162"/>
              </a:cxn>
              <a:cxn ang="0">
                <a:pos x="183" y="138"/>
              </a:cxn>
              <a:cxn ang="0">
                <a:pos x="201" y="126"/>
              </a:cxn>
              <a:cxn ang="0">
                <a:pos x="261" y="54"/>
              </a:cxn>
              <a:cxn ang="0">
                <a:pos x="405" y="0"/>
              </a:cxn>
              <a:cxn ang="0">
                <a:pos x="519" y="6"/>
              </a:cxn>
              <a:cxn ang="0">
                <a:pos x="609" y="72"/>
              </a:cxn>
              <a:cxn ang="0">
                <a:pos x="615" y="90"/>
              </a:cxn>
              <a:cxn ang="0">
                <a:pos x="627" y="108"/>
              </a:cxn>
              <a:cxn ang="0">
                <a:pos x="663" y="198"/>
              </a:cxn>
              <a:cxn ang="0">
                <a:pos x="585" y="312"/>
              </a:cxn>
              <a:cxn ang="0">
                <a:pos x="501" y="324"/>
              </a:cxn>
              <a:cxn ang="0">
                <a:pos x="363" y="366"/>
              </a:cxn>
              <a:cxn ang="0">
                <a:pos x="279" y="402"/>
              </a:cxn>
              <a:cxn ang="0">
                <a:pos x="39" y="342"/>
              </a:cxn>
              <a:cxn ang="0">
                <a:pos x="87" y="216"/>
              </a:cxn>
              <a:cxn ang="0">
                <a:pos x="135" y="174"/>
              </a:cxn>
            </a:cxnLst>
            <a:rect l="0" t="0" r="r" b="b"/>
            <a:pathLst>
              <a:path w="663" h="407">
                <a:moveTo>
                  <a:pt x="99" y="192"/>
                </a:moveTo>
                <a:cubicBezTo>
                  <a:pt x="153" y="165"/>
                  <a:pt x="130" y="174"/>
                  <a:pt x="165" y="162"/>
                </a:cubicBezTo>
                <a:cubicBezTo>
                  <a:pt x="171" y="154"/>
                  <a:pt x="176" y="145"/>
                  <a:pt x="183" y="138"/>
                </a:cubicBezTo>
                <a:cubicBezTo>
                  <a:pt x="188" y="133"/>
                  <a:pt x="196" y="131"/>
                  <a:pt x="201" y="126"/>
                </a:cubicBezTo>
                <a:cubicBezTo>
                  <a:pt x="208" y="118"/>
                  <a:pt x="243" y="64"/>
                  <a:pt x="261" y="54"/>
                </a:cubicBezTo>
                <a:cubicBezTo>
                  <a:pt x="302" y="31"/>
                  <a:pt x="358" y="12"/>
                  <a:pt x="405" y="0"/>
                </a:cubicBezTo>
                <a:cubicBezTo>
                  <a:pt x="443" y="2"/>
                  <a:pt x="481" y="3"/>
                  <a:pt x="519" y="6"/>
                </a:cubicBezTo>
                <a:cubicBezTo>
                  <a:pt x="557" y="9"/>
                  <a:pt x="579" y="52"/>
                  <a:pt x="609" y="72"/>
                </a:cubicBezTo>
                <a:cubicBezTo>
                  <a:pt x="611" y="78"/>
                  <a:pt x="612" y="84"/>
                  <a:pt x="615" y="90"/>
                </a:cubicBezTo>
                <a:cubicBezTo>
                  <a:pt x="618" y="96"/>
                  <a:pt x="624" y="101"/>
                  <a:pt x="627" y="108"/>
                </a:cubicBezTo>
                <a:cubicBezTo>
                  <a:pt x="639" y="140"/>
                  <a:pt x="644" y="169"/>
                  <a:pt x="663" y="198"/>
                </a:cubicBezTo>
                <a:cubicBezTo>
                  <a:pt x="654" y="243"/>
                  <a:pt x="629" y="290"/>
                  <a:pt x="585" y="312"/>
                </a:cubicBezTo>
                <a:cubicBezTo>
                  <a:pt x="562" y="324"/>
                  <a:pt x="518" y="322"/>
                  <a:pt x="501" y="324"/>
                </a:cubicBezTo>
                <a:cubicBezTo>
                  <a:pt x="455" y="339"/>
                  <a:pt x="409" y="351"/>
                  <a:pt x="363" y="366"/>
                </a:cubicBezTo>
                <a:cubicBezTo>
                  <a:pt x="334" y="376"/>
                  <a:pt x="310" y="394"/>
                  <a:pt x="279" y="402"/>
                </a:cubicBezTo>
                <a:cubicBezTo>
                  <a:pt x="128" y="396"/>
                  <a:pt x="136" y="407"/>
                  <a:pt x="39" y="342"/>
                </a:cubicBezTo>
                <a:cubicBezTo>
                  <a:pt x="0" y="283"/>
                  <a:pt x="30" y="235"/>
                  <a:pt x="87" y="216"/>
                </a:cubicBezTo>
                <a:cubicBezTo>
                  <a:pt x="105" y="203"/>
                  <a:pt x="119" y="190"/>
                  <a:pt x="135" y="174"/>
                </a:cubicBezTo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 rot="-2452750">
            <a:off x="3886200" y="4038600"/>
            <a:ext cx="233363" cy="28575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5029200" y="3429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 rot="-2452750">
            <a:off x="5257800" y="3505200"/>
            <a:ext cx="381000" cy="2286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4343400" y="3962400"/>
            <a:ext cx="609600" cy="692150"/>
          </a:xfrm>
          <a:custGeom>
            <a:avLst/>
            <a:gdLst/>
            <a:ahLst/>
            <a:cxnLst>
              <a:cxn ang="0">
                <a:pos x="21" y="196"/>
              </a:cxn>
              <a:cxn ang="0">
                <a:pos x="213" y="4"/>
              </a:cxn>
              <a:cxn ang="0">
                <a:pos x="369" y="16"/>
              </a:cxn>
              <a:cxn ang="0">
                <a:pos x="405" y="100"/>
              </a:cxn>
              <a:cxn ang="0">
                <a:pos x="489" y="196"/>
              </a:cxn>
              <a:cxn ang="0">
                <a:pos x="513" y="232"/>
              </a:cxn>
              <a:cxn ang="0">
                <a:pos x="489" y="316"/>
              </a:cxn>
              <a:cxn ang="0">
                <a:pos x="453" y="328"/>
              </a:cxn>
              <a:cxn ang="0">
                <a:pos x="273" y="340"/>
              </a:cxn>
              <a:cxn ang="0">
                <a:pos x="201" y="412"/>
              </a:cxn>
              <a:cxn ang="0">
                <a:pos x="129" y="436"/>
              </a:cxn>
              <a:cxn ang="0">
                <a:pos x="45" y="316"/>
              </a:cxn>
              <a:cxn ang="0">
                <a:pos x="21" y="196"/>
              </a:cxn>
            </a:cxnLst>
            <a:rect l="0" t="0" r="r" b="b"/>
            <a:pathLst>
              <a:path w="513" h="436">
                <a:moveTo>
                  <a:pt x="21" y="196"/>
                </a:moveTo>
                <a:cubicBezTo>
                  <a:pt x="80" y="122"/>
                  <a:pt x="126" y="47"/>
                  <a:pt x="213" y="4"/>
                </a:cubicBezTo>
                <a:cubicBezTo>
                  <a:pt x="265" y="8"/>
                  <a:pt x="320" y="0"/>
                  <a:pt x="369" y="16"/>
                </a:cubicBezTo>
                <a:cubicBezTo>
                  <a:pt x="379" y="19"/>
                  <a:pt x="401" y="87"/>
                  <a:pt x="405" y="100"/>
                </a:cubicBezTo>
                <a:cubicBezTo>
                  <a:pt x="421" y="156"/>
                  <a:pt x="432" y="177"/>
                  <a:pt x="489" y="196"/>
                </a:cubicBezTo>
                <a:cubicBezTo>
                  <a:pt x="497" y="208"/>
                  <a:pt x="511" y="218"/>
                  <a:pt x="513" y="232"/>
                </a:cubicBezTo>
                <a:cubicBezTo>
                  <a:pt x="513" y="232"/>
                  <a:pt x="495" y="310"/>
                  <a:pt x="489" y="316"/>
                </a:cubicBezTo>
                <a:cubicBezTo>
                  <a:pt x="480" y="325"/>
                  <a:pt x="465" y="324"/>
                  <a:pt x="453" y="328"/>
                </a:cubicBezTo>
                <a:cubicBezTo>
                  <a:pt x="384" y="317"/>
                  <a:pt x="339" y="318"/>
                  <a:pt x="273" y="340"/>
                </a:cubicBezTo>
                <a:cubicBezTo>
                  <a:pt x="247" y="375"/>
                  <a:pt x="240" y="394"/>
                  <a:pt x="201" y="412"/>
                </a:cubicBezTo>
                <a:cubicBezTo>
                  <a:pt x="178" y="422"/>
                  <a:pt x="129" y="436"/>
                  <a:pt x="129" y="436"/>
                </a:cubicBezTo>
                <a:cubicBezTo>
                  <a:pt x="33" y="412"/>
                  <a:pt x="73" y="400"/>
                  <a:pt x="45" y="316"/>
                </a:cubicBezTo>
                <a:cubicBezTo>
                  <a:pt x="23" y="249"/>
                  <a:pt x="0" y="279"/>
                  <a:pt x="21" y="19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451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4495800" y="4114800"/>
            <a:ext cx="269875" cy="266700"/>
          </a:xfrm>
          <a:custGeom>
            <a:avLst/>
            <a:gdLst/>
            <a:ahLst/>
            <a:cxnLst>
              <a:cxn ang="0">
                <a:pos x="1" y="122"/>
              </a:cxn>
              <a:cxn ang="0">
                <a:pos x="61" y="2"/>
              </a:cxn>
              <a:cxn ang="0">
                <a:pos x="205" y="14"/>
              </a:cxn>
              <a:cxn ang="0">
                <a:pos x="217" y="50"/>
              </a:cxn>
              <a:cxn ang="0">
                <a:pos x="205" y="146"/>
              </a:cxn>
              <a:cxn ang="0">
                <a:pos x="169" y="158"/>
              </a:cxn>
              <a:cxn ang="0">
                <a:pos x="97" y="170"/>
              </a:cxn>
              <a:cxn ang="0">
                <a:pos x="25" y="206"/>
              </a:cxn>
              <a:cxn ang="0">
                <a:pos x="1" y="122"/>
              </a:cxn>
            </a:cxnLst>
            <a:rect l="0" t="0" r="r" b="b"/>
            <a:pathLst>
              <a:path w="218" h="216">
                <a:moveTo>
                  <a:pt x="1" y="122"/>
                </a:moveTo>
                <a:cubicBezTo>
                  <a:pt x="14" y="55"/>
                  <a:pt x="5" y="39"/>
                  <a:pt x="61" y="2"/>
                </a:cubicBezTo>
                <a:cubicBezTo>
                  <a:pt x="109" y="6"/>
                  <a:pt x="159" y="0"/>
                  <a:pt x="205" y="14"/>
                </a:cubicBezTo>
                <a:cubicBezTo>
                  <a:pt x="217" y="18"/>
                  <a:pt x="217" y="37"/>
                  <a:pt x="217" y="50"/>
                </a:cubicBezTo>
                <a:cubicBezTo>
                  <a:pt x="217" y="82"/>
                  <a:pt x="218" y="117"/>
                  <a:pt x="205" y="146"/>
                </a:cubicBezTo>
                <a:cubicBezTo>
                  <a:pt x="200" y="158"/>
                  <a:pt x="181" y="155"/>
                  <a:pt x="169" y="158"/>
                </a:cubicBezTo>
                <a:cubicBezTo>
                  <a:pt x="145" y="163"/>
                  <a:pt x="121" y="166"/>
                  <a:pt x="97" y="170"/>
                </a:cubicBezTo>
                <a:cubicBezTo>
                  <a:pt x="96" y="171"/>
                  <a:pt x="35" y="216"/>
                  <a:pt x="25" y="206"/>
                </a:cubicBezTo>
                <a:cubicBezTo>
                  <a:pt x="0" y="181"/>
                  <a:pt x="1" y="151"/>
                  <a:pt x="1" y="122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59" name="Freeform 91"/>
          <p:cNvSpPr>
            <a:spLocks/>
          </p:cNvSpPr>
          <p:nvPr/>
        </p:nvSpPr>
        <p:spPr bwMode="auto">
          <a:xfrm>
            <a:off x="4495800" y="5334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62" name="Freeform 94"/>
          <p:cNvSpPr>
            <a:spLocks/>
          </p:cNvSpPr>
          <p:nvPr/>
        </p:nvSpPr>
        <p:spPr bwMode="auto">
          <a:xfrm rot="-2452750">
            <a:off x="4800600" y="5486400"/>
            <a:ext cx="381000" cy="2286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81" name="Freeform 113"/>
          <p:cNvSpPr>
            <a:spLocks/>
          </p:cNvSpPr>
          <p:nvPr/>
        </p:nvSpPr>
        <p:spPr bwMode="auto">
          <a:xfrm>
            <a:off x="7010400" y="2514600"/>
            <a:ext cx="566738" cy="488950"/>
          </a:xfrm>
          <a:custGeom>
            <a:avLst/>
            <a:gdLst/>
            <a:ahLst/>
            <a:cxnLst>
              <a:cxn ang="0">
                <a:pos x="52" y="72"/>
              </a:cxn>
              <a:cxn ang="0">
                <a:pos x="104" y="68"/>
              </a:cxn>
              <a:cxn ang="0">
                <a:pos x="100" y="52"/>
              </a:cxn>
              <a:cxn ang="0">
                <a:pos x="112" y="48"/>
              </a:cxn>
              <a:cxn ang="0">
                <a:pos x="132" y="8"/>
              </a:cxn>
              <a:cxn ang="0">
                <a:pos x="140" y="40"/>
              </a:cxn>
              <a:cxn ang="0">
                <a:pos x="156" y="64"/>
              </a:cxn>
              <a:cxn ang="0">
                <a:pos x="204" y="32"/>
              </a:cxn>
              <a:cxn ang="0">
                <a:pos x="188" y="76"/>
              </a:cxn>
              <a:cxn ang="0">
                <a:pos x="232" y="100"/>
              </a:cxn>
              <a:cxn ang="0">
                <a:pos x="244" y="112"/>
              </a:cxn>
              <a:cxn ang="0">
                <a:pos x="256" y="120"/>
              </a:cxn>
              <a:cxn ang="0">
                <a:pos x="220" y="116"/>
              </a:cxn>
              <a:cxn ang="0">
                <a:pos x="184" y="136"/>
              </a:cxn>
              <a:cxn ang="0">
                <a:pos x="196" y="172"/>
              </a:cxn>
              <a:cxn ang="0">
                <a:pos x="204" y="184"/>
              </a:cxn>
              <a:cxn ang="0">
                <a:pos x="184" y="180"/>
              </a:cxn>
              <a:cxn ang="0">
                <a:pos x="168" y="156"/>
              </a:cxn>
              <a:cxn ang="0">
                <a:pos x="160" y="144"/>
              </a:cxn>
              <a:cxn ang="0">
                <a:pos x="120" y="152"/>
              </a:cxn>
              <a:cxn ang="0">
                <a:pos x="104" y="188"/>
              </a:cxn>
              <a:cxn ang="0">
                <a:pos x="84" y="212"/>
              </a:cxn>
              <a:cxn ang="0">
                <a:pos x="88" y="156"/>
              </a:cxn>
              <a:cxn ang="0">
                <a:pos x="32" y="144"/>
              </a:cxn>
              <a:cxn ang="0">
                <a:pos x="80" y="136"/>
              </a:cxn>
              <a:cxn ang="0">
                <a:pos x="60" y="96"/>
              </a:cxn>
              <a:cxn ang="0">
                <a:pos x="0" y="92"/>
              </a:cxn>
              <a:cxn ang="0">
                <a:pos x="116" y="80"/>
              </a:cxn>
              <a:cxn ang="0">
                <a:pos x="136" y="64"/>
              </a:cxn>
              <a:cxn ang="0">
                <a:pos x="112" y="56"/>
              </a:cxn>
              <a:cxn ang="0">
                <a:pos x="100" y="52"/>
              </a:cxn>
              <a:cxn ang="0">
                <a:pos x="56" y="24"/>
              </a:cxn>
              <a:cxn ang="0">
                <a:pos x="80" y="16"/>
              </a:cxn>
              <a:cxn ang="0">
                <a:pos x="88" y="40"/>
              </a:cxn>
              <a:cxn ang="0">
                <a:pos x="104" y="48"/>
              </a:cxn>
              <a:cxn ang="0">
                <a:pos x="124" y="72"/>
              </a:cxn>
            </a:cxnLst>
            <a:rect l="0" t="0" r="r" b="b"/>
            <a:pathLst>
              <a:path w="261" h="212">
                <a:moveTo>
                  <a:pt x="52" y="72"/>
                </a:moveTo>
                <a:cubicBezTo>
                  <a:pt x="69" y="71"/>
                  <a:pt x="88" y="75"/>
                  <a:pt x="104" y="68"/>
                </a:cubicBezTo>
                <a:cubicBezTo>
                  <a:pt x="109" y="66"/>
                  <a:pt x="98" y="57"/>
                  <a:pt x="100" y="52"/>
                </a:cubicBezTo>
                <a:cubicBezTo>
                  <a:pt x="102" y="48"/>
                  <a:pt x="108" y="49"/>
                  <a:pt x="112" y="48"/>
                </a:cubicBezTo>
                <a:cubicBezTo>
                  <a:pt x="158" y="79"/>
                  <a:pt x="124" y="16"/>
                  <a:pt x="132" y="8"/>
                </a:cubicBezTo>
                <a:cubicBezTo>
                  <a:pt x="140" y="0"/>
                  <a:pt x="134" y="31"/>
                  <a:pt x="140" y="40"/>
                </a:cubicBezTo>
                <a:cubicBezTo>
                  <a:pt x="145" y="48"/>
                  <a:pt x="156" y="64"/>
                  <a:pt x="156" y="64"/>
                </a:cubicBezTo>
                <a:cubicBezTo>
                  <a:pt x="196" y="59"/>
                  <a:pt x="186" y="60"/>
                  <a:pt x="204" y="32"/>
                </a:cubicBezTo>
                <a:cubicBezTo>
                  <a:pt x="200" y="48"/>
                  <a:pt x="192" y="60"/>
                  <a:pt x="188" y="76"/>
                </a:cubicBezTo>
                <a:cubicBezTo>
                  <a:pt x="202" y="84"/>
                  <a:pt x="220" y="90"/>
                  <a:pt x="232" y="100"/>
                </a:cubicBezTo>
                <a:cubicBezTo>
                  <a:pt x="236" y="104"/>
                  <a:pt x="240" y="108"/>
                  <a:pt x="244" y="112"/>
                </a:cubicBezTo>
                <a:cubicBezTo>
                  <a:pt x="248" y="115"/>
                  <a:pt x="261" y="119"/>
                  <a:pt x="256" y="120"/>
                </a:cubicBezTo>
                <a:cubicBezTo>
                  <a:pt x="244" y="122"/>
                  <a:pt x="232" y="117"/>
                  <a:pt x="220" y="116"/>
                </a:cubicBezTo>
                <a:cubicBezTo>
                  <a:pt x="196" y="108"/>
                  <a:pt x="189" y="111"/>
                  <a:pt x="184" y="136"/>
                </a:cubicBezTo>
                <a:cubicBezTo>
                  <a:pt x="188" y="157"/>
                  <a:pt x="186" y="154"/>
                  <a:pt x="196" y="172"/>
                </a:cubicBezTo>
                <a:cubicBezTo>
                  <a:pt x="198" y="176"/>
                  <a:pt x="208" y="181"/>
                  <a:pt x="204" y="184"/>
                </a:cubicBezTo>
                <a:cubicBezTo>
                  <a:pt x="198" y="188"/>
                  <a:pt x="191" y="181"/>
                  <a:pt x="184" y="180"/>
                </a:cubicBezTo>
                <a:cubicBezTo>
                  <a:pt x="179" y="172"/>
                  <a:pt x="173" y="164"/>
                  <a:pt x="168" y="156"/>
                </a:cubicBezTo>
                <a:cubicBezTo>
                  <a:pt x="165" y="152"/>
                  <a:pt x="160" y="144"/>
                  <a:pt x="160" y="144"/>
                </a:cubicBezTo>
                <a:cubicBezTo>
                  <a:pt x="147" y="146"/>
                  <a:pt x="130" y="142"/>
                  <a:pt x="120" y="152"/>
                </a:cubicBezTo>
                <a:cubicBezTo>
                  <a:pt x="112" y="160"/>
                  <a:pt x="110" y="179"/>
                  <a:pt x="104" y="188"/>
                </a:cubicBezTo>
                <a:cubicBezTo>
                  <a:pt x="103" y="189"/>
                  <a:pt x="86" y="209"/>
                  <a:pt x="84" y="212"/>
                </a:cubicBezTo>
                <a:cubicBezTo>
                  <a:pt x="72" y="194"/>
                  <a:pt x="81" y="176"/>
                  <a:pt x="88" y="156"/>
                </a:cubicBezTo>
                <a:cubicBezTo>
                  <a:pt x="65" y="150"/>
                  <a:pt x="40" y="169"/>
                  <a:pt x="32" y="144"/>
                </a:cubicBezTo>
                <a:cubicBezTo>
                  <a:pt x="47" y="139"/>
                  <a:pt x="67" y="146"/>
                  <a:pt x="80" y="136"/>
                </a:cubicBezTo>
                <a:cubicBezTo>
                  <a:pt x="89" y="130"/>
                  <a:pt x="69" y="97"/>
                  <a:pt x="60" y="96"/>
                </a:cubicBezTo>
                <a:cubicBezTo>
                  <a:pt x="40" y="93"/>
                  <a:pt x="20" y="93"/>
                  <a:pt x="0" y="92"/>
                </a:cubicBezTo>
                <a:cubicBezTo>
                  <a:pt x="28" y="64"/>
                  <a:pt x="80" y="77"/>
                  <a:pt x="116" y="80"/>
                </a:cubicBezTo>
                <a:cubicBezTo>
                  <a:pt x="117" y="80"/>
                  <a:pt x="144" y="74"/>
                  <a:pt x="136" y="64"/>
                </a:cubicBezTo>
                <a:cubicBezTo>
                  <a:pt x="131" y="57"/>
                  <a:pt x="120" y="59"/>
                  <a:pt x="112" y="56"/>
                </a:cubicBezTo>
                <a:cubicBezTo>
                  <a:pt x="108" y="55"/>
                  <a:pt x="100" y="52"/>
                  <a:pt x="100" y="52"/>
                </a:cubicBezTo>
                <a:cubicBezTo>
                  <a:pt x="85" y="41"/>
                  <a:pt x="71" y="35"/>
                  <a:pt x="56" y="24"/>
                </a:cubicBezTo>
                <a:cubicBezTo>
                  <a:pt x="64" y="21"/>
                  <a:pt x="72" y="19"/>
                  <a:pt x="80" y="16"/>
                </a:cubicBezTo>
                <a:cubicBezTo>
                  <a:pt x="88" y="13"/>
                  <a:pt x="80" y="36"/>
                  <a:pt x="88" y="40"/>
                </a:cubicBezTo>
                <a:cubicBezTo>
                  <a:pt x="93" y="43"/>
                  <a:pt x="99" y="45"/>
                  <a:pt x="104" y="48"/>
                </a:cubicBezTo>
                <a:cubicBezTo>
                  <a:pt x="118" y="67"/>
                  <a:pt x="111" y="59"/>
                  <a:pt x="124" y="72"/>
                </a:cubicBez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82" name="Oval 114"/>
          <p:cNvSpPr>
            <a:spLocks noChangeArrowheads="1"/>
          </p:cNvSpPr>
          <p:nvPr/>
        </p:nvSpPr>
        <p:spPr bwMode="auto">
          <a:xfrm flipH="1" flipV="1">
            <a:off x="7239000" y="2667000"/>
            <a:ext cx="2286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83" name="Text Box 115"/>
          <p:cNvSpPr txBox="1">
            <a:spLocks noChangeArrowheads="1"/>
          </p:cNvSpPr>
          <p:nvPr/>
        </p:nvSpPr>
        <p:spPr bwMode="auto">
          <a:xfrm>
            <a:off x="7543800" y="266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Langerhans </a:t>
            </a:r>
            <a:r>
              <a:rPr lang="hu-HU" sz="1200" b="1">
                <a:solidFill>
                  <a:srgbClr val="000099"/>
                </a:solidFill>
              </a:rPr>
              <a:t>cell</a:t>
            </a:r>
            <a:r>
              <a:rPr lang="en-US" sz="1200" b="1">
                <a:solidFill>
                  <a:srgbClr val="000099"/>
                </a:solidFill>
              </a:rPr>
              <a:t> (</a:t>
            </a:r>
            <a:r>
              <a:rPr lang="hu-HU" sz="1200" b="1">
                <a:solidFill>
                  <a:srgbClr val="000099"/>
                </a:solidFill>
              </a:rPr>
              <a:t>immature</a:t>
            </a:r>
            <a:r>
              <a:rPr lang="en-US" sz="1200" b="1">
                <a:solidFill>
                  <a:srgbClr val="000099"/>
                </a:solidFill>
              </a:rPr>
              <a:t> </a:t>
            </a:r>
            <a:r>
              <a:rPr lang="hu-HU" sz="1200" b="1">
                <a:solidFill>
                  <a:srgbClr val="000099"/>
                </a:solidFill>
              </a:rPr>
              <a:t>DC</a:t>
            </a:r>
            <a:r>
              <a:rPr lang="en-US" sz="1200" b="1">
                <a:solidFill>
                  <a:srgbClr val="000099"/>
                </a:solidFill>
              </a:rPr>
              <a:t>)</a:t>
            </a:r>
            <a:endParaRPr lang="en-US" sz="1200" b="1"/>
          </a:p>
        </p:txBody>
      </p:sp>
      <p:sp>
        <p:nvSpPr>
          <p:cNvPr id="32885" name="Line 117"/>
          <p:cNvSpPr>
            <a:spLocks noChangeShapeType="1"/>
          </p:cNvSpPr>
          <p:nvPr/>
        </p:nvSpPr>
        <p:spPr bwMode="auto">
          <a:xfrm>
            <a:off x="7391400" y="2971800"/>
            <a:ext cx="533400" cy="22098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2887" name="Picture 119" descr="nodefigcorr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270500"/>
            <a:ext cx="2286000" cy="1587500"/>
          </a:xfrm>
          <a:prstGeom prst="rect">
            <a:avLst/>
          </a:prstGeom>
          <a:noFill/>
        </p:spPr>
      </p:pic>
      <p:sp>
        <p:nvSpPr>
          <p:cNvPr id="32888" name="Rectangle 120"/>
          <p:cNvSpPr>
            <a:spLocks noChangeArrowheads="1"/>
          </p:cNvSpPr>
          <p:nvPr/>
        </p:nvSpPr>
        <p:spPr bwMode="auto">
          <a:xfrm>
            <a:off x="6705600" y="5181600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90" name="Freeform 122"/>
          <p:cNvSpPr>
            <a:spLocks/>
          </p:cNvSpPr>
          <p:nvPr/>
        </p:nvSpPr>
        <p:spPr bwMode="auto">
          <a:xfrm>
            <a:off x="6618288" y="5391150"/>
            <a:ext cx="1270000" cy="1454150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751" y="28"/>
              </a:cxn>
              <a:cxn ang="0">
                <a:pos x="791" y="48"/>
              </a:cxn>
              <a:cxn ang="0">
                <a:pos x="791" y="80"/>
              </a:cxn>
              <a:cxn ang="0">
                <a:pos x="727" y="112"/>
              </a:cxn>
              <a:cxn ang="0">
                <a:pos x="651" y="172"/>
              </a:cxn>
              <a:cxn ang="0">
                <a:pos x="615" y="220"/>
              </a:cxn>
              <a:cxn ang="0">
                <a:pos x="587" y="272"/>
              </a:cxn>
              <a:cxn ang="0">
                <a:pos x="567" y="324"/>
              </a:cxn>
              <a:cxn ang="0">
                <a:pos x="507" y="320"/>
              </a:cxn>
              <a:cxn ang="0">
                <a:pos x="531" y="404"/>
              </a:cxn>
              <a:cxn ang="0">
                <a:pos x="551" y="456"/>
              </a:cxn>
              <a:cxn ang="0">
                <a:pos x="527" y="616"/>
              </a:cxn>
              <a:cxn ang="0">
                <a:pos x="507" y="644"/>
              </a:cxn>
              <a:cxn ang="0">
                <a:pos x="511" y="656"/>
              </a:cxn>
              <a:cxn ang="0">
                <a:pos x="523" y="708"/>
              </a:cxn>
              <a:cxn ang="0">
                <a:pos x="595" y="732"/>
              </a:cxn>
              <a:cxn ang="0">
                <a:pos x="619" y="760"/>
              </a:cxn>
              <a:cxn ang="0">
                <a:pos x="651" y="824"/>
              </a:cxn>
              <a:cxn ang="0">
                <a:pos x="583" y="904"/>
              </a:cxn>
              <a:cxn ang="0">
                <a:pos x="507" y="916"/>
              </a:cxn>
              <a:cxn ang="0">
                <a:pos x="139" y="904"/>
              </a:cxn>
              <a:cxn ang="0">
                <a:pos x="67" y="812"/>
              </a:cxn>
              <a:cxn ang="0">
                <a:pos x="31" y="612"/>
              </a:cxn>
              <a:cxn ang="0">
                <a:pos x="15" y="412"/>
              </a:cxn>
              <a:cxn ang="0">
                <a:pos x="27" y="164"/>
              </a:cxn>
              <a:cxn ang="0">
                <a:pos x="35" y="48"/>
              </a:cxn>
              <a:cxn ang="0">
                <a:pos x="67" y="0"/>
              </a:cxn>
            </a:cxnLst>
            <a:rect l="0" t="0" r="r" b="b"/>
            <a:pathLst>
              <a:path w="800" h="916">
                <a:moveTo>
                  <a:pt x="67" y="0"/>
                </a:moveTo>
                <a:cubicBezTo>
                  <a:pt x="295" y="5"/>
                  <a:pt x="523" y="22"/>
                  <a:pt x="751" y="28"/>
                </a:cubicBezTo>
                <a:cubicBezTo>
                  <a:pt x="768" y="34"/>
                  <a:pt x="778" y="35"/>
                  <a:pt x="791" y="48"/>
                </a:cubicBezTo>
                <a:cubicBezTo>
                  <a:pt x="795" y="59"/>
                  <a:pt x="800" y="68"/>
                  <a:pt x="791" y="80"/>
                </a:cubicBezTo>
                <a:cubicBezTo>
                  <a:pt x="776" y="99"/>
                  <a:pt x="747" y="101"/>
                  <a:pt x="727" y="112"/>
                </a:cubicBezTo>
                <a:cubicBezTo>
                  <a:pt x="699" y="128"/>
                  <a:pt x="677" y="153"/>
                  <a:pt x="651" y="172"/>
                </a:cubicBezTo>
                <a:cubicBezTo>
                  <a:pt x="641" y="191"/>
                  <a:pt x="628" y="201"/>
                  <a:pt x="615" y="220"/>
                </a:cubicBezTo>
                <a:cubicBezTo>
                  <a:pt x="604" y="237"/>
                  <a:pt x="598" y="256"/>
                  <a:pt x="587" y="272"/>
                </a:cubicBezTo>
                <a:cubicBezTo>
                  <a:pt x="582" y="291"/>
                  <a:pt x="578" y="308"/>
                  <a:pt x="567" y="324"/>
                </a:cubicBezTo>
                <a:cubicBezTo>
                  <a:pt x="541" y="320"/>
                  <a:pt x="533" y="316"/>
                  <a:pt x="507" y="320"/>
                </a:cubicBezTo>
                <a:cubicBezTo>
                  <a:pt x="477" y="366"/>
                  <a:pt x="480" y="397"/>
                  <a:pt x="531" y="404"/>
                </a:cubicBezTo>
                <a:cubicBezTo>
                  <a:pt x="534" y="426"/>
                  <a:pt x="529" y="449"/>
                  <a:pt x="551" y="456"/>
                </a:cubicBezTo>
                <a:cubicBezTo>
                  <a:pt x="555" y="490"/>
                  <a:pt x="562" y="604"/>
                  <a:pt x="527" y="616"/>
                </a:cubicBezTo>
                <a:cubicBezTo>
                  <a:pt x="520" y="625"/>
                  <a:pt x="509" y="633"/>
                  <a:pt x="507" y="644"/>
                </a:cubicBezTo>
                <a:cubicBezTo>
                  <a:pt x="506" y="648"/>
                  <a:pt x="510" y="652"/>
                  <a:pt x="511" y="656"/>
                </a:cubicBezTo>
                <a:cubicBezTo>
                  <a:pt x="516" y="673"/>
                  <a:pt x="512" y="694"/>
                  <a:pt x="523" y="708"/>
                </a:cubicBezTo>
                <a:cubicBezTo>
                  <a:pt x="538" y="729"/>
                  <a:pt x="575" y="730"/>
                  <a:pt x="595" y="732"/>
                </a:cubicBezTo>
                <a:cubicBezTo>
                  <a:pt x="600" y="748"/>
                  <a:pt x="603" y="755"/>
                  <a:pt x="619" y="760"/>
                </a:cubicBezTo>
                <a:cubicBezTo>
                  <a:pt x="638" y="779"/>
                  <a:pt x="645" y="799"/>
                  <a:pt x="651" y="824"/>
                </a:cubicBezTo>
                <a:cubicBezTo>
                  <a:pt x="646" y="899"/>
                  <a:pt x="652" y="894"/>
                  <a:pt x="583" y="904"/>
                </a:cubicBezTo>
                <a:cubicBezTo>
                  <a:pt x="558" y="912"/>
                  <a:pt x="533" y="913"/>
                  <a:pt x="507" y="916"/>
                </a:cubicBezTo>
                <a:cubicBezTo>
                  <a:pt x="380" y="914"/>
                  <a:pt x="263" y="916"/>
                  <a:pt x="139" y="904"/>
                </a:cubicBezTo>
                <a:cubicBezTo>
                  <a:pt x="84" y="888"/>
                  <a:pt x="92" y="861"/>
                  <a:pt x="67" y="812"/>
                </a:cubicBezTo>
                <a:cubicBezTo>
                  <a:pt x="60" y="745"/>
                  <a:pt x="43" y="678"/>
                  <a:pt x="31" y="612"/>
                </a:cubicBezTo>
                <a:cubicBezTo>
                  <a:pt x="27" y="545"/>
                  <a:pt x="19" y="479"/>
                  <a:pt x="15" y="412"/>
                </a:cubicBezTo>
                <a:cubicBezTo>
                  <a:pt x="17" y="308"/>
                  <a:pt x="0" y="246"/>
                  <a:pt x="27" y="164"/>
                </a:cubicBezTo>
                <a:cubicBezTo>
                  <a:pt x="29" y="125"/>
                  <a:pt x="24" y="85"/>
                  <a:pt x="35" y="48"/>
                </a:cubicBezTo>
                <a:cubicBezTo>
                  <a:pt x="44" y="18"/>
                  <a:pt x="88" y="10"/>
                  <a:pt x="6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91" name="Freeform 123"/>
          <p:cNvSpPr>
            <a:spLocks/>
          </p:cNvSpPr>
          <p:nvPr/>
        </p:nvSpPr>
        <p:spPr bwMode="auto">
          <a:xfrm>
            <a:off x="8334375" y="5513388"/>
            <a:ext cx="787400" cy="1204912"/>
          </a:xfrm>
          <a:custGeom>
            <a:avLst/>
            <a:gdLst/>
            <a:ahLst/>
            <a:cxnLst>
              <a:cxn ang="0">
                <a:pos x="6" y="15"/>
              </a:cxn>
              <a:cxn ang="0">
                <a:pos x="30" y="47"/>
              </a:cxn>
              <a:cxn ang="0">
                <a:pos x="70" y="115"/>
              </a:cxn>
              <a:cxn ang="0">
                <a:pos x="94" y="159"/>
              </a:cxn>
              <a:cxn ang="0">
                <a:pos x="58" y="335"/>
              </a:cxn>
              <a:cxn ang="0">
                <a:pos x="170" y="363"/>
              </a:cxn>
              <a:cxn ang="0">
                <a:pos x="146" y="451"/>
              </a:cxn>
              <a:cxn ang="0">
                <a:pos x="98" y="447"/>
              </a:cxn>
              <a:cxn ang="0">
                <a:pos x="82" y="451"/>
              </a:cxn>
              <a:cxn ang="0">
                <a:pos x="110" y="471"/>
              </a:cxn>
              <a:cxn ang="0">
                <a:pos x="162" y="527"/>
              </a:cxn>
              <a:cxn ang="0">
                <a:pos x="178" y="563"/>
              </a:cxn>
              <a:cxn ang="0">
                <a:pos x="142" y="619"/>
              </a:cxn>
              <a:cxn ang="0">
                <a:pos x="118" y="615"/>
              </a:cxn>
              <a:cxn ang="0">
                <a:pos x="106" y="603"/>
              </a:cxn>
              <a:cxn ang="0">
                <a:pos x="98" y="615"/>
              </a:cxn>
              <a:cxn ang="0">
                <a:pos x="86" y="623"/>
              </a:cxn>
              <a:cxn ang="0">
                <a:pos x="34" y="683"/>
              </a:cxn>
              <a:cxn ang="0">
                <a:pos x="26" y="707"/>
              </a:cxn>
              <a:cxn ang="0">
                <a:pos x="22" y="719"/>
              </a:cxn>
              <a:cxn ang="0">
                <a:pos x="114" y="759"/>
              </a:cxn>
              <a:cxn ang="0">
                <a:pos x="318" y="755"/>
              </a:cxn>
              <a:cxn ang="0">
                <a:pos x="402" y="747"/>
              </a:cxn>
              <a:cxn ang="0">
                <a:pos x="422" y="743"/>
              </a:cxn>
              <a:cxn ang="0">
                <a:pos x="446" y="735"/>
              </a:cxn>
              <a:cxn ang="0">
                <a:pos x="482" y="703"/>
              </a:cxn>
              <a:cxn ang="0">
                <a:pos x="466" y="275"/>
              </a:cxn>
              <a:cxn ang="0">
                <a:pos x="418" y="87"/>
              </a:cxn>
              <a:cxn ang="0">
                <a:pos x="286" y="39"/>
              </a:cxn>
              <a:cxn ang="0">
                <a:pos x="166" y="7"/>
              </a:cxn>
              <a:cxn ang="0">
                <a:pos x="58" y="3"/>
              </a:cxn>
              <a:cxn ang="0">
                <a:pos x="6" y="15"/>
              </a:cxn>
            </a:cxnLst>
            <a:rect l="0" t="0" r="r" b="b"/>
            <a:pathLst>
              <a:path w="496" h="759">
                <a:moveTo>
                  <a:pt x="6" y="15"/>
                </a:moveTo>
                <a:cubicBezTo>
                  <a:pt x="25" y="54"/>
                  <a:pt x="0" y="7"/>
                  <a:pt x="30" y="47"/>
                </a:cubicBezTo>
                <a:cubicBezTo>
                  <a:pt x="47" y="69"/>
                  <a:pt x="49" y="94"/>
                  <a:pt x="70" y="115"/>
                </a:cubicBezTo>
                <a:cubicBezTo>
                  <a:pt x="76" y="132"/>
                  <a:pt x="76" y="153"/>
                  <a:pt x="94" y="159"/>
                </a:cubicBezTo>
                <a:cubicBezTo>
                  <a:pt x="103" y="244"/>
                  <a:pt x="99" y="273"/>
                  <a:pt x="58" y="335"/>
                </a:cubicBezTo>
                <a:cubicBezTo>
                  <a:pt x="89" y="366"/>
                  <a:pt x="127" y="360"/>
                  <a:pt x="170" y="363"/>
                </a:cubicBezTo>
                <a:cubicBezTo>
                  <a:pt x="167" y="391"/>
                  <a:pt x="172" y="434"/>
                  <a:pt x="146" y="451"/>
                </a:cubicBezTo>
                <a:cubicBezTo>
                  <a:pt x="130" y="450"/>
                  <a:pt x="114" y="447"/>
                  <a:pt x="98" y="447"/>
                </a:cubicBezTo>
                <a:cubicBezTo>
                  <a:pt x="93" y="447"/>
                  <a:pt x="84" y="446"/>
                  <a:pt x="82" y="451"/>
                </a:cubicBezTo>
                <a:cubicBezTo>
                  <a:pt x="82" y="452"/>
                  <a:pt x="100" y="461"/>
                  <a:pt x="110" y="471"/>
                </a:cubicBezTo>
                <a:cubicBezTo>
                  <a:pt x="127" y="488"/>
                  <a:pt x="141" y="513"/>
                  <a:pt x="162" y="527"/>
                </a:cubicBezTo>
                <a:cubicBezTo>
                  <a:pt x="169" y="538"/>
                  <a:pt x="178" y="563"/>
                  <a:pt x="178" y="563"/>
                </a:cubicBezTo>
                <a:cubicBezTo>
                  <a:pt x="173" y="588"/>
                  <a:pt x="163" y="605"/>
                  <a:pt x="142" y="619"/>
                </a:cubicBezTo>
                <a:cubicBezTo>
                  <a:pt x="134" y="618"/>
                  <a:pt x="125" y="618"/>
                  <a:pt x="118" y="615"/>
                </a:cubicBezTo>
                <a:cubicBezTo>
                  <a:pt x="113" y="613"/>
                  <a:pt x="112" y="603"/>
                  <a:pt x="106" y="603"/>
                </a:cubicBezTo>
                <a:cubicBezTo>
                  <a:pt x="101" y="603"/>
                  <a:pt x="101" y="612"/>
                  <a:pt x="98" y="615"/>
                </a:cubicBezTo>
                <a:cubicBezTo>
                  <a:pt x="95" y="618"/>
                  <a:pt x="90" y="620"/>
                  <a:pt x="86" y="623"/>
                </a:cubicBezTo>
                <a:cubicBezTo>
                  <a:pt x="79" y="643"/>
                  <a:pt x="53" y="670"/>
                  <a:pt x="34" y="683"/>
                </a:cubicBezTo>
                <a:cubicBezTo>
                  <a:pt x="31" y="691"/>
                  <a:pt x="29" y="699"/>
                  <a:pt x="26" y="707"/>
                </a:cubicBezTo>
                <a:cubicBezTo>
                  <a:pt x="25" y="711"/>
                  <a:pt x="22" y="719"/>
                  <a:pt x="22" y="719"/>
                </a:cubicBezTo>
                <a:cubicBezTo>
                  <a:pt x="43" y="754"/>
                  <a:pt x="76" y="753"/>
                  <a:pt x="114" y="759"/>
                </a:cubicBezTo>
                <a:cubicBezTo>
                  <a:pt x="182" y="758"/>
                  <a:pt x="250" y="758"/>
                  <a:pt x="318" y="755"/>
                </a:cubicBezTo>
                <a:cubicBezTo>
                  <a:pt x="346" y="754"/>
                  <a:pt x="402" y="747"/>
                  <a:pt x="402" y="747"/>
                </a:cubicBezTo>
                <a:cubicBezTo>
                  <a:pt x="409" y="746"/>
                  <a:pt x="415" y="745"/>
                  <a:pt x="422" y="743"/>
                </a:cubicBezTo>
                <a:cubicBezTo>
                  <a:pt x="430" y="741"/>
                  <a:pt x="446" y="735"/>
                  <a:pt x="446" y="735"/>
                </a:cubicBezTo>
                <a:cubicBezTo>
                  <a:pt x="460" y="724"/>
                  <a:pt x="472" y="718"/>
                  <a:pt x="482" y="703"/>
                </a:cubicBezTo>
                <a:cubicBezTo>
                  <a:pt x="492" y="588"/>
                  <a:pt x="496" y="394"/>
                  <a:pt x="466" y="275"/>
                </a:cubicBezTo>
                <a:cubicBezTo>
                  <a:pt x="461" y="227"/>
                  <a:pt x="459" y="128"/>
                  <a:pt x="418" y="87"/>
                </a:cubicBezTo>
                <a:cubicBezTo>
                  <a:pt x="378" y="47"/>
                  <a:pt x="340" y="49"/>
                  <a:pt x="286" y="39"/>
                </a:cubicBezTo>
                <a:cubicBezTo>
                  <a:pt x="246" y="31"/>
                  <a:pt x="207" y="10"/>
                  <a:pt x="166" y="7"/>
                </a:cubicBezTo>
                <a:cubicBezTo>
                  <a:pt x="130" y="5"/>
                  <a:pt x="94" y="4"/>
                  <a:pt x="58" y="3"/>
                </a:cubicBezTo>
                <a:cubicBezTo>
                  <a:pt x="13" y="7"/>
                  <a:pt x="29" y="0"/>
                  <a:pt x="6" y="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92" name="Text Box 124"/>
          <p:cNvSpPr txBox="1">
            <a:spLocks noChangeArrowheads="1"/>
          </p:cNvSpPr>
          <p:nvPr/>
        </p:nvSpPr>
        <p:spPr bwMode="auto">
          <a:xfrm>
            <a:off x="6934200" y="5181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000099"/>
                </a:solidFill>
              </a:rPr>
              <a:t>Regional lymph node</a:t>
            </a: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 rot="3756673">
            <a:off x="2133600" y="3581400"/>
            <a:ext cx="609600" cy="533400"/>
            <a:chOff x="192" y="3072"/>
            <a:chExt cx="1152" cy="1056"/>
          </a:xfrm>
        </p:grpSpPr>
        <p:sp>
          <p:nvSpPr>
            <p:cNvPr id="32893" name="Oval 125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3" name="Group 131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894" name="Oval 126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895" name="Oval 127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896" name="Oval 128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897" name="Line 129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898" name="Line 130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4" name="Group 133"/>
          <p:cNvGrpSpPr>
            <a:grpSpLocks/>
          </p:cNvGrpSpPr>
          <p:nvPr/>
        </p:nvGrpSpPr>
        <p:grpSpPr bwMode="auto">
          <a:xfrm rot="-2646950">
            <a:off x="5257800" y="4953000"/>
            <a:ext cx="609600" cy="533400"/>
            <a:chOff x="192" y="3072"/>
            <a:chExt cx="1152" cy="1056"/>
          </a:xfrm>
        </p:grpSpPr>
        <p:sp>
          <p:nvSpPr>
            <p:cNvPr id="32902" name="Oval 134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5" name="Group 135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04" name="Oval 136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05" name="Oval 137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06" name="Oval 138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07" name="Line 139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08" name="Line 140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6" name="Group 141"/>
          <p:cNvGrpSpPr>
            <a:grpSpLocks/>
          </p:cNvGrpSpPr>
          <p:nvPr/>
        </p:nvGrpSpPr>
        <p:grpSpPr bwMode="auto">
          <a:xfrm rot="-2129029">
            <a:off x="2971800" y="4419600"/>
            <a:ext cx="609600" cy="533400"/>
            <a:chOff x="192" y="3072"/>
            <a:chExt cx="1152" cy="1056"/>
          </a:xfrm>
        </p:grpSpPr>
        <p:sp>
          <p:nvSpPr>
            <p:cNvPr id="32910" name="Oval 142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7" name="Group 143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12" name="Oval 144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13" name="Oval 145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14" name="Oval 146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15" name="Line 147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16" name="Line 148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3048000" y="3352800"/>
            <a:ext cx="609600" cy="533400"/>
            <a:chOff x="192" y="3072"/>
            <a:chExt cx="1152" cy="1056"/>
          </a:xfrm>
        </p:grpSpPr>
        <p:sp>
          <p:nvSpPr>
            <p:cNvPr id="32918" name="Oval 150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9" name="Group 151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20" name="Oval 152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21" name="Oval 1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22" name="Oval 154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23" name="Line 155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24" name="Line 156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" name="Group 157"/>
          <p:cNvGrpSpPr>
            <a:grpSpLocks/>
          </p:cNvGrpSpPr>
          <p:nvPr/>
        </p:nvGrpSpPr>
        <p:grpSpPr bwMode="auto">
          <a:xfrm rot="5170650">
            <a:off x="3505200" y="5029200"/>
            <a:ext cx="609600" cy="533400"/>
            <a:chOff x="192" y="3072"/>
            <a:chExt cx="1152" cy="1056"/>
          </a:xfrm>
        </p:grpSpPr>
        <p:sp>
          <p:nvSpPr>
            <p:cNvPr id="32926" name="Oval 158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1" name="Group 159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28" name="Oval 160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29" name="Oval 161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30" name="Oval 162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31" name="Line 163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32" name="Line 164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2" name="Group 165"/>
          <p:cNvGrpSpPr>
            <a:grpSpLocks/>
          </p:cNvGrpSpPr>
          <p:nvPr/>
        </p:nvGrpSpPr>
        <p:grpSpPr bwMode="auto">
          <a:xfrm>
            <a:off x="2743200" y="5105400"/>
            <a:ext cx="609600" cy="533400"/>
            <a:chOff x="192" y="3072"/>
            <a:chExt cx="1152" cy="1056"/>
          </a:xfrm>
        </p:grpSpPr>
        <p:sp>
          <p:nvSpPr>
            <p:cNvPr id="32934" name="Oval 166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3" name="Group 167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36" name="Oval 168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37" name="Oval 169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38" name="Oval 170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39" name="Line 171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40" name="Line 172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4" name="Group 173"/>
          <p:cNvGrpSpPr>
            <a:grpSpLocks/>
          </p:cNvGrpSpPr>
          <p:nvPr/>
        </p:nvGrpSpPr>
        <p:grpSpPr bwMode="auto">
          <a:xfrm>
            <a:off x="4343400" y="4648200"/>
            <a:ext cx="609600" cy="533400"/>
            <a:chOff x="192" y="3072"/>
            <a:chExt cx="1152" cy="1056"/>
          </a:xfrm>
        </p:grpSpPr>
        <p:sp>
          <p:nvSpPr>
            <p:cNvPr id="32942" name="Oval 174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5" name="Group 175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44" name="Oval 176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45" name="Oval 177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46" name="Oval 178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47" name="Line 179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48" name="Line 180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6" name="Group 181"/>
          <p:cNvGrpSpPr>
            <a:grpSpLocks/>
          </p:cNvGrpSpPr>
          <p:nvPr/>
        </p:nvGrpSpPr>
        <p:grpSpPr bwMode="auto">
          <a:xfrm>
            <a:off x="1905000" y="4495800"/>
            <a:ext cx="609600" cy="533400"/>
            <a:chOff x="192" y="3072"/>
            <a:chExt cx="1152" cy="1056"/>
          </a:xfrm>
        </p:grpSpPr>
        <p:sp>
          <p:nvSpPr>
            <p:cNvPr id="32950" name="Oval 182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7" name="Group 183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52" name="Oval 184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53" name="Oval 185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54" name="Oval 186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55" name="Line 187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56" name="Line 188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8" name="Group 189"/>
          <p:cNvGrpSpPr>
            <a:grpSpLocks/>
          </p:cNvGrpSpPr>
          <p:nvPr/>
        </p:nvGrpSpPr>
        <p:grpSpPr bwMode="auto">
          <a:xfrm rot="-7071340">
            <a:off x="5029200" y="4267200"/>
            <a:ext cx="609600" cy="533400"/>
            <a:chOff x="192" y="3072"/>
            <a:chExt cx="1152" cy="1056"/>
          </a:xfrm>
        </p:grpSpPr>
        <p:sp>
          <p:nvSpPr>
            <p:cNvPr id="32958" name="Oval 190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9" name="Group 191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60" name="Oval 192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61" name="Oval 19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62" name="Oval 194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63" name="Line 195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64" name="Line 196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20" name="Group 197"/>
          <p:cNvGrpSpPr>
            <a:grpSpLocks/>
          </p:cNvGrpSpPr>
          <p:nvPr/>
        </p:nvGrpSpPr>
        <p:grpSpPr bwMode="auto">
          <a:xfrm>
            <a:off x="5867400" y="3886200"/>
            <a:ext cx="609600" cy="533400"/>
            <a:chOff x="192" y="3072"/>
            <a:chExt cx="1152" cy="1056"/>
          </a:xfrm>
        </p:grpSpPr>
        <p:sp>
          <p:nvSpPr>
            <p:cNvPr id="32966" name="Oval 198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1" name="Group 199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32968" name="Oval 200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32969" name="Oval 201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70" name="Oval 202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71" name="Line 203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2972" name="Line 204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32973" name="Freeform 205"/>
          <p:cNvSpPr>
            <a:spLocks/>
          </p:cNvSpPr>
          <p:nvPr/>
        </p:nvSpPr>
        <p:spPr bwMode="auto">
          <a:xfrm>
            <a:off x="4648200" y="2590800"/>
            <a:ext cx="566738" cy="488950"/>
          </a:xfrm>
          <a:custGeom>
            <a:avLst/>
            <a:gdLst/>
            <a:ahLst/>
            <a:cxnLst>
              <a:cxn ang="0">
                <a:pos x="52" y="72"/>
              </a:cxn>
              <a:cxn ang="0">
                <a:pos x="104" y="68"/>
              </a:cxn>
              <a:cxn ang="0">
                <a:pos x="100" y="52"/>
              </a:cxn>
              <a:cxn ang="0">
                <a:pos x="112" y="48"/>
              </a:cxn>
              <a:cxn ang="0">
                <a:pos x="132" y="8"/>
              </a:cxn>
              <a:cxn ang="0">
                <a:pos x="140" y="40"/>
              </a:cxn>
              <a:cxn ang="0">
                <a:pos x="156" y="64"/>
              </a:cxn>
              <a:cxn ang="0">
                <a:pos x="204" y="32"/>
              </a:cxn>
              <a:cxn ang="0">
                <a:pos x="188" y="76"/>
              </a:cxn>
              <a:cxn ang="0">
                <a:pos x="232" y="100"/>
              </a:cxn>
              <a:cxn ang="0">
                <a:pos x="244" y="112"/>
              </a:cxn>
              <a:cxn ang="0">
                <a:pos x="256" y="120"/>
              </a:cxn>
              <a:cxn ang="0">
                <a:pos x="220" y="116"/>
              </a:cxn>
              <a:cxn ang="0">
                <a:pos x="184" y="136"/>
              </a:cxn>
              <a:cxn ang="0">
                <a:pos x="196" y="172"/>
              </a:cxn>
              <a:cxn ang="0">
                <a:pos x="204" y="184"/>
              </a:cxn>
              <a:cxn ang="0">
                <a:pos x="184" y="180"/>
              </a:cxn>
              <a:cxn ang="0">
                <a:pos x="168" y="156"/>
              </a:cxn>
              <a:cxn ang="0">
                <a:pos x="160" y="144"/>
              </a:cxn>
              <a:cxn ang="0">
                <a:pos x="120" y="152"/>
              </a:cxn>
              <a:cxn ang="0">
                <a:pos x="104" y="188"/>
              </a:cxn>
              <a:cxn ang="0">
                <a:pos x="84" y="212"/>
              </a:cxn>
              <a:cxn ang="0">
                <a:pos x="88" y="156"/>
              </a:cxn>
              <a:cxn ang="0">
                <a:pos x="32" y="144"/>
              </a:cxn>
              <a:cxn ang="0">
                <a:pos x="80" y="136"/>
              </a:cxn>
              <a:cxn ang="0">
                <a:pos x="60" y="96"/>
              </a:cxn>
              <a:cxn ang="0">
                <a:pos x="0" y="92"/>
              </a:cxn>
              <a:cxn ang="0">
                <a:pos x="116" y="80"/>
              </a:cxn>
              <a:cxn ang="0">
                <a:pos x="136" y="64"/>
              </a:cxn>
              <a:cxn ang="0">
                <a:pos x="112" y="56"/>
              </a:cxn>
              <a:cxn ang="0">
                <a:pos x="100" y="52"/>
              </a:cxn>
              <a:cxn ang="0">
                <a:pos x="56" y="24"/>
              </a:cxn>
              <a:cxn ang="0">
                <a:pos x="80" y="16"/>
              </a:cxn>
              <a:cxn ang="0">
                <a:pos x="88" y="40"/>
              </a:cxn>
              <a:cxn ang="0">
                <a:pos x="104" y="48"/>
              </a:cxn>
              <a:cxn ang="0">
                <a:pos x="124" y="72"/>
              </a:cxn>
            </a:cxnLst>
            <a:rect l="0" t="0" r="r" b="b"/>
            <a:pathLst>
              <a:path w="261" h="212">
                <a:moveTo>
                  <a:pt x="52" y="72"/>
                </a:moveTo>
                <a:cubicBezTo>
                  <a:pt x="69" y="71"/>
                  <a:pt x="88" y="75"/>
                  <a:pt x="104" y="68"/>
                </a:cubicBezTo>
                <a:cubicBezTo>
                  <a:pt x="109" y="66"/>
                  <a:pt x="98" y="57"/>
                  <a:pt x="100" y="52"/>
                </a:cubicBezTo>
                <a:cubicBezTo>
                  <a:pt x="102" y="48"/>
                  <a:pt x="108" y="49"/>
                  <a:pt x="112" y="48"/>
                </a:cubicBezTo>
                <a:cubicBezTo>
                  <a:pt x="158" y="79"/>
                  <a:pt x="124" y="16"/>
                  <a:pt x="132" y="8"/>
                </a:cubicBezTo>
                <a:cubicBezTo>
                  <a:pt x="140" y="0"/>
                  <a:pt x="134" y="31"/>
                  <a:pt x="140" y="40"/>
                </a:cubicBezTo>
                <a:cubicBezTo>
                  <a:pt x="145" y="48"/>
                  <a:pt x="156" y="64"/>
                  <a:pt x="156" y="64"/>
                </a:cubicBezTo>
                <a:cubicBezTo>
                  <a:pt x="196" y="59"/>
                  <a:pt x="186" y="60"/>
                  <a:pt x="204" y="32"/>
                </a:cubicBezTo>
                <a:cubicBezTo>
                  <a:pt x="200" y="48"/>
                  <a:pt x="192" y="60"/>
                  <a:pt x="188" y="76"/>
                </a:cubicBezTo>
                <a:cubicBezTo>
                  <a:pt x="202" y="84"/>
                  <a:pt x="220" y="90"/>
                  <a:pt x="232" y="100"/>
                </a:cubicBezTo>
                <a:cubicBezTo>
                  <a:pt x="236" y="104"/>
                  <a:pt x="240" y="108"/>
                  <a:pt x="244" y="112"/>
                </a:cubicBezTo>
                <a:cubicBezTo>
                  <a:pt x="248" y="115"/>
                  <a:pt x="261" y="119"/>
                  <a:pt x="256" y="120"/>
                </a:cubicBezTo>
                <a:cubicBezTo>
                  <a:pt x="244" y="122"/>
                  <a:pt x="232" y="117"/>
                  <a:pt x="220" y="116"/>
                </a:cubicBezTo>
                <a:cubicBezTo>
                  <a:pt x="196" y="108"/>
                  <a:pt x="189" y="111"/>
                  <a:pt x="184" y="136"/>
                </a:cubicBezTo>
                <a:cubicBezTo>
                  <a:pt x="188" y="157"/>
                  <a:pt x="186" y="154"/>
                  <a:pt x="196" y="172"/>
                </a:cubicBezTo>
                <a:cubicBezTo>
                  <a:pt x="198" y="176"/>
                  <a:pt x="208" y="181"/>
                  <a:pt x="204" y="184"/>
                </a:cubicBezTo>
                <a:cubicBezTo>
                  <a:pt x="198" y="188"/>
                  <a:pt x="191" y="181"/>
                  <a:pt x="184" y="180"/>
                </a:cubicBezTo>
                <a:cubicBezTo>
                  <a:pt x="179" y="172"/>
                  <a:pt x="173" y="164"/>
                  <a:pt x="168" y="156"/>
                </a:cubicBezTo>
                <a:cubicBezTo>
                  <a:pt x="165" y="152"/>
                  <a:pt x="160" y="144"/>
                  <a:pt x="160" y="144"/>
                </a:cubicBezTo>
                <a:cubicBezTo>
                  <a:pt x="147" y="146"/>
                  <a:pt x="130" y="142"/>
                  <a:pt x="120" y="152"/>
                </a:cubicBezTo>
                <a:cubicBezTo>
                  <a:pt x="112" y="160"/>
                  <a:pt x="110" y="179"/>
                  <a:pt x="104" y="188"/>
                </a:cubicBezTo>
                <a:cubicBezTo>
                  <a:pt x="103" y="189"/>
                  <a:pt x="86" y="209"/>
                  <a:pt x="84" y="212"/>
                </a:cubicBezTo>
                <a:cubicBezTo>
                  <a:pt x="72" y="194"/>
                  <a:pt x="81" y="176"/>
                  <a:pt x="88" y="156"/>
                </a:cubicBezTo>
                <a:cubicBezTo>
                  <a:pt x="65" y="150"/>
                  <a:pt x="40" y="169"/>
                  <a:pt x="32" y="144"/>
                </a:cubicBezTo>
                <a:cubicBezTo>
                  <a:pt x="47" y="139"/>
                  <a:pt x="67" y="146"/>
                  <a:pt x="80" y="136"/>
                </a:cubicBezTo>
                <a:cubicBezTo>
                  <a:pt x="89" y="130"/>
                  <a:pt x="69" y="97"/>
                  <a:pt x="60" y="96"/>
                </a:cubicBezTo>
                <a:cubicBezTo>
                  <a:pt x="40" y="93"/>
                  <a:pt x="20" y="93"/>
                  <a:pt x="0" y="92"/>
                </a:cubicBezTo>
                <a:cubicBezTo>
                  <a:pt x="28" y="64"/>
                  <a:pt x="80" y="77"/>
                  <a:pt x="116" y="80"/>
                </a:cubicBezTo>
                <a:cubicBezTo>
                  <a:pt x="117" y="80"/>
                  <a:pt x="144" y="74"/>
                  <a:pt x="136" y="64"/>
                </a:cubicBezTo>
                <a:cubicBezTo>
                  <a:pt x="131" y="57"/>
                  <a:pt x="120" y="59"/>
                  <a:pt x="112" y="56"/>
                </a:cubicBezTo>
                <a:cubicBezTo>
                  <a:pt x="108" y="55"/>
                  <a:pt x="100" y="52"/>
                  <a:pt x="100" y="52"/>
                </a:cubicBezTo>
                <a:cubicBezTo>
                  <a:pt x="85" y="41"/>
                  <a:pt x="71" y="35"/>
                  <a:pt x="56" y="24"/>
                </a:cubicBezTo>
                <a:cubicBezTo>
                  <a:pt x="64" y="21"/>
                  <a:pt x="72" y="19"/>
                  <a:pt x="80" y="16"/>
                </a:cubicBezTo>
                <a:cubicBezTo>
                  <a:pt x="88" y="13"/>
                  <a:pt x="80" y="36"/>
                  <a:pt x="88" y="40"/>
                </a:cubicBezTo>
                <a:cubicBezTo>
                  <a:pt x="93" y="43"/>
                  <a:pt x="99" y="45"/>
                  <a:pt x="104" y="48"/>
                </a:cubicBezTo>
                <a:cubicBezTo>
                  <a:pt x="118" y="67"/>
                  <a:pt x="111" y="59"/>
                  <a:pt x="124" y="72"/>
                </a:cubicBez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974" name="Oval 206"/>
          <p:cNvSpPr>
            <a:spLocks noChangeArrowheads="1"/>
          </p:cNvSpPr>
          <p:nvPr/>
        </p:nvSpPr>
        <p:spPr bwMode="auto">
          <a:xfrm flipH="1" flipV="1">
            <a:off x="4876800" y="2743200"/>
            <a:ext cx="2286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975" name="Line 207"/>
          <p:cNvSpPr>
            <a:spLocks noChangeShapeType="1"/>
          </p:cNvSpPr>
          <p:nvPr/>
        </p:nvSpPr>
        <p:spPr bwMode="auto">
          <a:xfrm>
            <a:off x="5257800" y="2895600"/>
            <a:ext cx="2514600" cy="2209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976" name="Text Box 208"/>
          <p:cNvSpPr txBox="1">
            <a:spLocks noChangeArrowheads="1"/>
          </p:cNvSpPr>
          <p:nvPr/>
        </p:nvSpPr>
        <p:spPr bwMode="auto">
          <a:xfrm>
            <a:off x="228600" y="5715000"/>
            <a:ext cx="2819400" cy="1200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</a:rPr>
              <a:t>neutro</a:t>
            </a:r>
            <a:r>
              <a:rPr lang="hu-HU" sz="2400" b="1" dirty="0">
                <a:solidFill>
                  <a:srgbClr val="000066"/>
                </a:solidFill>
              </a:rPr>
              <a:t>phil</a:t>
            </a:r>
            <a:r>
              <a:rPr lang="en-US" sz="2400" b="1" dirty="0">
                <a:solidFill>
                  <a:srgbClr val="000066"/>
                </a:solidFill>
              </a:rPr>
              <a:t>-ma</a:t>
            </a:r>
            <a:r>
              <a:rPr lang="hu-HU" sz="2400" b="1" dirty="0">
                <a:solidFill>
                  <a:srgbClr val="000066"/>
                </a:solidFill>
              </a:rPr>
              <a:t>crophage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hu-HU" sz="2400" b="1" dirty="0" smtClean="0">
                <a:solidFill>
                  <a:srgbClr val="000066"/>
                </a:solidFill>
              </a:rPr>
              <a:t>beáramlás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32977" name="Text Box 209"/>
          <p:cNvSpPr txBox="1">
            <a:spLocks noChangeArrowheads="1"/>
          </p:cNvSpPr>
          <p:nvPr/>
        </p:nvSpPr>
        <p:spPr bwMode="auto">
          <a:xfrm>
            <a:off x="7848600" y="3962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migration</a:t>
            </a:r>
            <a:endParaRPr lang="en-US" b="1"/>
          </a:p>
        </p:txBody>
      </p:sp>
      <p:sp>
        <p:nvSpPr>
          <p:cNvPr id="122" name="TextBox 121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743200" y="381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</a:rPr>
              <a:t>d</a:t>
            </a:r>
            <a:r>
              <a:rPr lang="en-US" sz="2800" b="1" dirty="0" err="1" smtClean="0">
                <a:solidFill>
                  <a:srgbClr val="000066"/>
                </a:solidFill>
              </a:rPr>
              <a:t>endritikus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sejt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144387" name="AutoShape 3"/>
          <p:cNvSpPr>
            <a:spLocks noChangeArrowheads="1"/>
          </p:cNvSpPr>
          <p:nvPr/>
        </p:nvSpPr>
        <p:spPr bwMode="auto">
          <a:xfrm>
            <a:off x="3200400" y="381000"/>
            <a:ext cx="27432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843213" y="1628775"/>
          <a:ext cx="3490912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Image" r:id="rId4" imgW="8602894" imgH="9708436" progId="">
                  <p:embed/>
                </p:oleObj>
              </mc:Choice>
              <mc:Fallback>
                <p:oleObj name="Image" r:id="rId4" imgW="8602894" imgH="970843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28775"/>
                        <a:ext cx="3490912" cy="394176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66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1174750" y="1555750"/>
          <a:ext cx="6796088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6796404" imgH="3747815" progId="">
                  <p:embed/>
                </p:oleObj>
              </mc:Choice>
              <mc:Fallback>
                <p:oleObj name="Document" r:id="rId4" imgW="6796404" imgH="374781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555750"/>
                        <a:ext cx="6796088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B7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47" y="1412777"/>
            <a:ext cx="7235545" cy="501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1520" y="4046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A PAMP (pathogen </a:t>
            </a:r>
            <a:r>
              <a:rPr lang="en-US" sz="2400" b="1" dirty="0" smtClean="0">
                <a:solidFill>
                  <a:srgbClr val="000066"/>
                </a:solidFill>
              </a:rPr>
              <a:t>associated </a:t>
            </a:r>
            <a:r>
              <a:rPr lang="en-US" sz="2400" b="1" dirty="0">
                <a:solidFill>
                  <a:srgbClr val="000066"/>
                </a:solidFill>
              </a:rPr>
              <a:t>molecular pattern) </a:t>
            </a:r>
            <a:r>
              <a:rPr lang="hu-HU" sz="2400" b="1" dirty="0" smtClean="0">
                <a:solidFill>
                  <a:srgbClr val="000066"/>
                </a:solidFill>
              </a:rPr>
              <a:t>ésDAMP </a:t>
            </a:r>
            <a:r>
              <a:rPr lang="en-US" sz="2400" b="1" dirty="0" smtClean="0">
                <a:solidFill>
                  <a:srgbClr val="000066"/>
                </a:solidFill>
              </a:rPr>
              <a:t>receptor</a:t>
            </a:r>
            <a:r>
              <a:rPr lang="hu-HU" sz="2400" b="1" dirty="0" smtClean="0">
                <a:solidFill>
                  <a:srgbClr val="000066"/>
                </a:solidFill>
              </a:rPr>
              <a:t>ok</a:t>
            </a:r>
            <a:r>
              <a:rPr lang="en-US" sz="2400" b="1" dirty="0" smtClean="0">
                <a:solidFill>
                  <a:srgbClr val="000066"/>
                </a:solidFill>
              </a:rPr>
              <a:t> ---Toll</a:t>
            </a:r>
            <a:r>
              <a:rPr lang="en-US" sz="2400" b="1" dirty="0">
                <a:solidFill>
                  <a:srgbClr val="000066"/>
                </a:solidFill>
              </a:rPr>
              <a:t>-</a:t>
            </a:r>
            <a:r>
              <a:rPr lang="hu-HU" sz="2400" b="1" dirty="0">
                <a:solidFill>
                  <a:srgbClr val="000066"/>
                </a:solidFill>
              </a:rPr>
              <a:t>like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</a:rPr>
              <a:t>receptorok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200400" y="5943600"/>
            <a:ext cx="34242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u="sng">
                <a:hlinkClick r:id="rId4"/>
              </a:rPr>
              <a:t>rex.nci.nih.gov/RESEARCH/ basic/eib/segal.htm</a:t>
            </a:r>
            <a:r>
              <a:rPr lang="en-US" sz="2400"/>
              <a:t> </a:t>
            </a:r>
          </a:p>
          <a:p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H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3600450" cy="5457825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705600" y="12954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MHC-I (HLA-A,B,C)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0" y="4495800"/>
            <a:ext cx="281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MHC-II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(HLA DR, DP, DQ)</a:t>
            </a:r>
            <a:endParaRPr lang="en-US" sz="2400"/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2600325" y="438150"/>
            <a:ext cx="758825" cy="471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252"/>
              </a:cxn>
              <a:cxn ang="0">
                <a:pos x="354" y="258"/>
              </a:cxn>
              <a:cxn ang="0">
                <a:pos x="456" y="276"/>
              </a:cxn>
              <a:cxn ang="0">
                <a:pos x="438" y="210"/>
              </a:cxn>
              <a:cxn ang="0">
                <a:pos x="312" y="96"/>
              </a:cxn>
              <a:cxn ang="0">
                <a:pos x="162" y="84"/>
              </a:cxn>
              <a:cxn ang="0">
                <a:pos x="78" y="72"/>
              </a:cxn>
              <a:cxn ang="0">
                <a:pos x="60" y="60"/>
              </a:cxn>
              <a:cxn ang="0">
                <a:pos x="54" y="36"/>
              </a:cxn>
              <a:cxn ang="0">
                <a:pos x="0" y="0"/>
              </a:cxn>
            </a:cxnLst>
            <a:rect l="0" t="0" r="r" b="b"/>
            <a:pathLst>
              <a:path w="478" h="297">
                <a:moveTo>
                  <a:pt x="0" y="0"/>
                </a:moveTo>
                <a:cubicBezTo>
                  <a:pt x="21" y="106"/>
                  <a:pt x="11" y="187"/>
                  <a:pt x="108" y="252"/>
                </a:cubicBezTo>
                <a:cubicBezTo>
                  <a:pt x="176" y="297"/>
                  <a:pt x="272" y="256"/>
                  <a:pt x="354" y="258"/>
                </a:cubicBezTo>
                <a:cubicBezTo>
                  <a:pt x="404" y="288"/>
                  <a:pt x="392" y="290"/>
                  <a:pt x="456" y="276"/>
                </a:cubicBezTo>
                <a:cubicBezTo>
                  <a:pt x="478" y="242"/>
                  <a:pt x="472" y="264"/>
                  <a:pt x="438" y="210"/>
                </a:cubicBezTo>
                <a:cubicBezTo>
                  <a:pt x="407" y="161"/>
                  <a:pt x="378" y="103"/>
                  <a:pt x="312" y="96"/>
                </a:cubicBezTo>
                <a:cubicBezTo>
                  <a:pt x="262" y="91"/>
                  <a:pt x="212" y="89"/>
                  <a:pt x="162" y="84"/>
                </a:cubicBezTo>
                <a:cubicBezTo>
                  <a:pt x="134" y="81"/>
                  <a:pt x="106" y="76"/>
                  <a:pt x="78" y="72"/>
                </a:cubicBezTo>
                <a:cubicBezTo>
                  <a:pt x="72" y="68"/>
                  <a:pt x="64" y="66"/>
                  <a:pt x="60" y="60"/>
                </a:cubicBezTo>
                <a:cubicBezTo>
                  <a:pt x="55" y="53"/>
                  <a:pt x="59" y="42"/>
                  <a:pt x="54" y="36"/>
                </a:cubicBezTo>
                <a:cubicBezTo>
                  <a:pt x="46" y="26"/>
                  <a:pt x="0" y="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2671763" y="2414588"/>
            <a:ext cx="80962" cy="1778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3" y="81"/>
              </a:cxn>
              <a:cxn ang="0">
                <a:pos x="6" y="105"/>
              </a:cxn>
              <a:cxn ang="0">
                <a:pos x="36" y="111"/>
              </a:cxn>
              <a:cxn ang="0">
                <a:pos x="45" y="105"/>
              </a:cxn>
              <a:cxn ang="0">
                <a:pos x="51" y="81"/>
              </a:cxn>
              <a:cxn ang="0">
                <a:pos x="27" y="18"/>
              </a:cxn>
              <a:cxn ang="0">
                <a:pos x="6" y="0"/>
              </a:cxn>
            </a:cxnLst>
            <a:rect l="0" t="0" r="r" b="b"/>
            <a:pathLst>
              <a:path w="51" h="112">
                <a:moveTo>
                  <a:pt x="6" y="0"/>
                </a:moveTo>
                <a:cubicBezTo>
                  <a:pt x="5" y="27"/>
                  <a:pt x="3" y="54"/>
                  <a:pt x="3" y="81"/>
                </a:cubicBezTo>
                <a:cubicBezTo>
                  <a:pt x="3" y="89"/>
                  <a:pt x="0" y="100"/>
                  <a:pt x="6" y="105"/>
                </a:cubicBezTo>
                <a:cubicBezTo>
                  <a:pt x="14" y="112"/>
                  <a:pt x="26" y="109"/>
                  <a:pt x="36" y="111"/>
                </a:cubicBezTo>
                <a:cubicBezTo>
                  <a:pt x="39" y="109"/>
                  <a:pt x="43" y="108"/>
                  <a:pt x="45" y="105"/>
                </a:cubicBezTo>
                <a:cubicBezTo>
                  <a:pt x="49" y="98"/>
                  <a:pt x="51" y="81"/>
                  <a:pt x="51" y="81"/>
                </a:cubicBezTo>
                <a:cubicBezTo>
                  <a:pt x="45" y="58"/>
                  <a:pt x="41" y="37"/>
                  <a:pt x="27" y="18"/>
                </a:cubicBezTo>
                <a:cubicBezTo>
                  <a:pt x="22" y="12"/>
                  <a:pt x="6" y="4"/>
                  <a:pt x="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5176838" y="428625"/>
            <a:ext cx="608012" cy="384175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4" y="75"/>
              </a:cxn>
              <a:cxn ang="0">
                <a:pos x="0" y="189"/>
              </a:cxn>
              <a:cxn ang="0">
                <a:pos x="48" y="231"/>
              </a:cxn>
              <a:cxn ang="0">
                <a:pos x="159" y="171"/>
              </a:cxn>
              <a:cxn ang="0">
                <a:pos x="366" y="156"/>
              </a:cxn>
              <a:cxn ang="0">
                <a:pos x="282" y="69"/>
              </a:cxn>
              <a:cxn ang="0">
                <a:pos x="105" y="51"/>
              </a:cxn>
              <a:cxn ang="0">
                <a:pos x="99" y="30"/>
              </a:cxn>
              <a:cxn ang="0">
                <a:pos x="60" y="0"/>
              </a:cxn>
            </a:cxnLst>
            <a:rect l="0" t="0" r="r" b="b"/>
            <a:pathLst>
              <a:path w="383" h="242">
                <a:moveTo>
                  <a:pt x="60" y="0"/>
                </a:moveTo>
                <a:cubicBezTo>
                  <a:pt x="37" y="23"/>
                  <a:pt x="30" y="44"/>
                  <a:pt x="24" y="75"/>
                </a:cubicBezTo>
                <a:cubicBezTo>
                  <a:pt x="20" y="117"/>
                  <a:pt x="10" y="149"/>
                  <a:pt x="0" y="189"/>
                </a:cubicBezTo>
                <a:cubicBezTo>
                  <a:pt x="4" y="242"/>
                  <a:pt x="1" y="236"/>
                  <a:pt x="48" y="231"/>
                </a:cubicBezTo>
                <a:cubicBezTo>
                  <a:pt x="96" y="195"/>
                  <a:pt x="93" y="178"/>
                  <a:pt x="159" y="171"/>
                </a:cubicBezTo>
                <a:cubicBezTo>
                  <a:pt x="227" y="154"/>
                  <a:pt x="325" y="218"/>
                  <a:pt x="366" y="156"/>
                </a:cubicBezTo>
                <a:cubicBezTo>
                  <a:pt x="383" y="87"/>
                  <a:pt x="344" y="73"/>
                  <a:pt x="282" y="69"/>
                </a:cubicBezTo>
                <a:cubicBezTo>
                  <a:pt x="248" y="70"/>
                  <a:pt x="141" y="98"/>
                  <a:pt x="105" y="51"/>
                </a:cubicBezTo>
                <a:cubicBezTo>
                  <a:pt x="105" y="50"/>
                  <a:pt x="101" y="32"/>
                  <a:pt x="99" y="30"/>
                </a:cubicBezTo>
                <a:cubicBezTo>
                  <a:pt x="83" y="10"/>
                  <a:pt x="60" y="36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2857500" y="3081338"/>
            <a:ext cx="552450" cy="7048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6" y="228"/>
              </a:cxn>
              <a:cxn ang="0">
                <a:pos x="87" y="237"/>
              </a:cxn>
              <a:cxn ang="0">
                <a:pos x="126" y="237"/>
              </a:cxn>
              <a:cxn ang="0">
                <a:pos x="153" y="249"/>
              </a:cxn>
              <a:cxn ang="0">
                <a:pos x="186" y="252"/>
              </a:cxn>
              <a:cxn ang="0">
                <a:pos x="207" y="327"/>
              </a:cxn>
              <a:cxn ang="0">
                <a:pos x="216" y="354"/>
              </a:cxn>
              <a:cxn ang="0">
                <a:pos x="234" y="411"/>
              </a:cxn>
              <a:cxn ang="0">
                <a:pos x="261" y="429"/>
              </a:cxn>
              <a:cxn ang="0">
                <a:pos x="279" y="420"/>
              </a:cxn>
              <a:cxn ang="0">
                <a:pos x="258" y="354"/>
              </a:cxn>
              <a:cxn ang="0">
                <a:pos x="321" y="243"/>
              </a:cxn>
              <a:cxn ang="0">
                <a:pos x="348" y="219"/>
              </a:cxn>
              <a:cxn ang="0">
                <a:pos x="144" y="150"/>
              </a:cxn>
              <a:cxn ang="0">
                <a:pos x="57" y="63"/>
              </a:cxn>
              <a:cxn ang="0">
                <a:pos x="42" y="30"/>
              </a:cxn>
              <a:cxn ang="0">
                <a:pos x="30" y="0"/>
              </a:cxn>
            </a:cxnLst>
            <a:rect l="0" t="0" r="r" b="b"/>
            <a:pathLst>
              <a:path w="348" h="444">
                <a:moveTo>
                  <a:pt x="30" y="0"/>
                </a:moveTo>
                <a:cubicBezTo>
                  <a:pt x="20" y="61"/>
                  <a:pt x="0" y="205"/>
                  <a:pt x="36" y="228"/>
                </a:cubicBezTo>
                <a:cubicBezTo>
                  <a:pt x="49" y="236"/>
                  <a:pt x="75" y="236"/>
                  <a:pt x="87" y="237"/>
                </a:cubicBezTo>
                <a:cubicBezTo>
                  <a:pt x="114" y="244"/>
                  <a:pt x="81" y="237"/>
                  <a:pt x="126" y="237"/>
                </a:cubicBezTo>
                <a:cubicBezTo>
                  <a:pt x="136" y="237"/>
                  <a:pt x="143" y="248"/>
                  <a:pt x="153" y="249"/>
                </a:cubicBezTo>
                <a:cubicBezTo>
                  <a:pt x="164" y="251"/>
                  <a:pt x="175" y="251"/>
                  <a:pt x="186" y="252"/>
                </a:cubicBezTo>
                <a:cubicBezTo>
                  <a:pt x="192" y="277"/>
                  <a:pt x="199" y="302"/>
                  <a:pt x="207" y="327"/>
                </a:cubicBezTo>
                <a:cubicBezTo>
                  <a:pt x="210" y="336"/>
                  <a:pt x="216" y="354"/>
                  <a:pt x="216" y="354"/>
                </a:cubicBezTo>
                <a:cubicBezTo>
                  <a:pt x="218" y="372"/>
                  <a:pt x="220" y="397"/>
                  <a:pt x="234" y="411"/>
                </a:cubicBezTo>
                <a:cubicBezTo>
                  <a:pt x="242" y="419"/>
                  <a:pt x="261" y="429"/>
                  <a:pt x="261" y="429"/>
                </a:cubicBezTo>
                <a:cubicBezTo>
                  <a:pt x="271" y="444"/>
                  <a:pt x="275" y="433"/>
                  <a:pt x="279" y="420"/>
                </a:cubicBezTo>
                <a:cubicBezTo>
                  <a:pt x="273" y="398"/>
                  <a:pt x="267" y="376"/>
                  <a:pt x="258" y="354"/>
                </a:cubicBezTo>
                <a:cubicBezTo>
                  <a:pt x="248" y="284"/>
                  <a:pt x="251" y="249"/>
                  <a:pt x="321" y="243"/>
                </a:cubicBezTo>
                <a:cubicBezTo>
                  <a:pt x="337" y="239"/>
                  <a:pt x="344" y="236"/>
                  <a:pt x="348" y="219"/>
                </a:cubicBezTo>
                <a:cubicBezTo>
                  <a:pt x="336" y="123"/>
                  <a:pt x="212" y="151"/>
                  <a:pt x="144" y="150"/>
                </a:cubicBezTo>
                <a:cubicBezTo>
                  <a:pt x="101" y="136"/>
                  <a:pt x="84" y="96"/>
                  <a:pt x="57" y="63"/>
                </a:cubicBezTo>
                <a:cubicBezTo>
                  <a:pt x="53" y="51"/>
                  <a:pt x="49" y="40"/>
                  <a:pt x="42" y="30"/>
                </a:cubicBezTo>
                <a:cubicBezTo>
                  <a:pt x="38" y="5"/>
                  <a:pt x="44" y="14"/>
                  <a:pt x="3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2833688" y="5205413"/>
            <a:ext cx="93662" cy="1333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0"/>
              </a:cxn>
              <a:cxn ang="0">
                <a:pos x="9" y="75"/>
              </a:cxn>
              <a:cxn ang="0">
                <a:pos x="36" y="84"/>
              </a:cxn>
              <a:cxn ang="0">
                <a:pos x="39" y="15"/>
              </a:cxn>
              <a:cxn ang="0">
                <a:pos x="6" y="0"/>
              </a:cxn>
            </a:cxnLst>
            <a:rect l="0" t="0" r="r" b="b"/>
            <a:pathLst>
              <a:path w="59" h="84">
                <a:moveTo>
                  <a:pt x="6" y="0"/>
                </a:moveTo>
                <a:cubicBezTo>
                  <a:pt x="10" y="12"/>
                  <a:pt x="3" y="17"/>
                  <a:pt x="0" y="30"/>
                </a:cubicBezTo>
                <a:cubicBezTo>
                  <a:pt x="3" y="45"/>
                  <a:pt x="1" y="62"/>
                  <a:pt x="9" y="75"/>
                </a:cubicBezTo>
                <a:cubicBezTo>
                  <a:pt x="14" y="83"/>
                  <a:pt x="36" y="84"/>
                  <a:pt x="36" y="84"/>
                </a:cubicBezTo>
                <a:cubicBezTo>
                  <a:pt x="54" y="66"/>
                  <a:pt x="59" y="35"/>
                  <a:pt x="39" y="15"/>
                </a:cubicBezTo>
                <a:cubicBezTo>
                  <a:pt x="29" y="5"/>
                  <a:pt x="15" y="9"/>
                  <a:pt x="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65488" y="828675"/>
            <a:ext cx="114300" cy="10001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" y="27"/>
              </a:cxn>
              <a:cxn ang="0">
                <a:pos x="22" y="63"/>
              </a:cxn>
              <a:cxn ang="0">
                <a:pos x="61" y="42"/>
              </a:cxn>
              <a:cxn ang="0">
                <a:pos x="13" y="0"/>
              </a:cxn>
            </a:cxnLst>
            <a:rect l="0" t="0" r="r" b="b"/>
            <a:pathLst>
              <a:path w="72" h="63">
                <a:moveTo>
                  <a:pt x="13" y="0"/>
                </a:moveTo>
                <a:cubicBezTo>
                  <a:pt x="6" y="21"/>
                  <a:pt x="11" y="13"/>
                  <a:pt x="1" y="27"/>
                </a:cubicBezTo>
                <a:cubicBezTo>
                  <a:pt x="4" y="54"/>
                  <a:pt x="0" y="56"/>
                  <a:pt x="22" y="63"/>
                </a:cubicBezTo>
                <a:cubicBezTo>
                  <a:pt x="34" y="60"/>
                  <a:pt x="47" y="49"/>
                  <a:pt x="61" y="42"/>
                </a:cubicBezTo>
                <a:cubicBezTo>
                  <a:pt x="72" y="9"/>
                  <a:pt x="38" y="4"/>
                  <a:pt x="1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5186363" y="757238"/>
            <a:ext cx="106362" cy="666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36" y="42"/>
              </a:cxn>
              <a:cxn ang="0">
                <a:pos x="15" y="6"/>
              </a:cxn>
              <a:cxn ang="0">
                <a:pos x="6" y="0"/>
              </a:cxn>
            </a:cxnLst>
            <a:rect l="0" t="0" r="r" b="b"/>
            <a:pathLst>
              <a:path w="67" h="42">
                <a:moveTo>
                  <a:pt x="6" y="0"/>
                </a:moveTo>
                <a:cubicBezTo>
                  <a:pt x="9" y="32"/>
                  <a:pt x="6" y="37"/>
                  <a:pt x="36" y="42"/>
                </a:cubicBezTo>
                <a:cubicBezTo>
                  <a:pt x="67" y="32"/>
                  <a:pt x="29" y="9"/>
                  <a:pt x="15" y="6"/>
                </a:cubicBezTo>
                <a:cubicBezTo>
                  <a:pt x="0" y="10"/>
                  <a:pt x="2" y="13"/>
                  <a:pt x="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51214" name="Picture 14" descr="1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81200"/>
            <a:ext cx="20796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reeform 3"/>
          <p:cNvSpPr>
            <a:spLocks/>
          </p:cNvSpPr>
          <p:nvPr/>
        </p:nvSpPr>
        <p:spPr bwMode="auto">
          <a:xfrm>
            <a:off x="3581400" y="533400"/>
            <a:ext cx="1316038" cy="914400"/>
          </a:xfrm>
          <a:custGeom>
            <a:avLst/>
            <a:gdLst/>
            <a:ahLst/>
            <a:cxnLst>
              <a:cxn ang="0">
                <a:pos x="24" y="336"/>
              </a:cxn>
              <a:cxn ang="0">
                <a:pos x="480" y="216"/>
              </a:cxn>
              <a:cxn ang="0">
                <a:pos x="648" y="72"/>
              </a:cxn>
              <a:cxn ang="0">
                <a:pos x="768" y="24"/>
              </a:cxn>
              <a:cxn ang="0">
                <a:pos x="864" y="0"/>
              </a:cxn>
              <a:cxn ang="0">
                <a:pos x="1080" y="12"/>
              </a:cxn>
              <a:cxn ang="0">
                <a:pos x="1128" y="24"/>
              </a:cxn>
              <a:cxn ang="0">
                <a:pos x="1188" y="96"/>
              </a:cxn>
              <a:cxn ang="0">
                <a:pos x="1272" y="168"/>
              </a:cxn>
              <a:cxn ang="0">
                <a:pos x="1332" y="312"/>
              </a:cxn>
              <a:cxn ang="0">
                <a:pos x="1320" y="516"/>
              </a:cxn>
              <a:cxn ang="0">
                <a:pos x="1092" y="648"/>
              </a:cxn>
              <a:cxn ang="0">
                <a:pos x="600" y="636"/>
              </a:cxn>
              <a:cxn ang="0">
                <a:pos x="564" y="612"/>
              </a:cxn>
              <a:cxn ang="0">
                <a:pos x="432" y="588"/>
              </a:cxn>
              <a:cxn ang="0">
                <a:pos x="84" y="576"/>
              </a:cxn>
              <a:cxn ang="0">
                <a:pos x="48" y="552"/>
              </a:cxn>
              <a:cxn ang="0">
                <a:pos x="0" y="480"/>
              </a:cxn>
              <a:cxn ang="0">
                <a:pos x="24" y="336"/>
              </a:cxn>
            </a:cxnLst>
            <a:rect l="0" t="0" r="r" b="b"/>
            <a:pathLst>
              <a:path w="1333" h="648">
                <a:moveTo>
                  <a:pt x="24" y="336"/>
                </a:moveTo>
                <a:cubicBezTo>
                  <a:pt x="163" y="382"/>
                  <a:pt x="373" y="323"/>
                  <a:pt x="480" y="216"/>
                </a:cubicBezTo>
                <a:cubicBezTo>
                  <a:pt x="554" y="142"/>
                  <a:pt x="556" y="134"/>
                  <a:pt x="648" y="72"/>
                </a:cubicBezTo>
                <a:cubicBezTo>
                  <a:pt x="686" y="47"/>
                  <a:pt x="724" y="36"/>
                  <a:pt x="768" y="24"/>
                </a:cubicBezTo>
                <a:cubicBezTo>
                  <a:pt x="800" y="15"/>
                  <a:pt x="864" y="0"/>
                  <a:pt x="864" y="0"/>
                </a:cubicBezTo>
                <a:cubicBezTo>
                  <a:pt x="936" y="4"/>
                  <a:pt x="1008" y="5"/>
                  <a:pt x="1080" y="12"/>
                </a:cubicBezTo>
                <a:cubicBezTo>
                  <a:pt x="1096" y="13"/>
                  <a:pt x="1115" y="14"/>
                  <a:pt x="1128" y="24"/>
                </a:cubicBezTo>
                <a:cubicBezTo>
                  <a:pt x="1153" y="43"/>
                  <a:pt x="1166" y="74"/>
                  <a:pt x="1188" y="96"/>
                </a:cubicBezTo>
                <a:cubicBezTo>
                  <a:pt x="1214" y="122"/>
                  <a:pt x="1246" y="142"/>
                  <a:pt x="1272" y="168"/>
                </a:cubicBezTo>
                <a:cubicBezTo>
                  <a:pt x="1291" y="217"/>
                  <a:pt x="1316" y="263"/>
                  <a:pt x="1332" y="312"/>
                </a:cubicBezTo>
                <a:cubicBezTo>
                  <a:pt x="1328" y="380"/>
                  <a:pt x="1333" y="449"/>
                  <a:pt x="1320" y="516"/>
                </a:cubicBezTo>
                <a:cubicBezTo>
                  <a:pt x="1304" y="599"/>
                  <a:pt x="1156" y="637"/>
                  <a:pt x="1092" y="648"/>
                </a:cubicBezTo>
                <a:cubicBezTo>
                  <a:pt x="928" y="644"/>
                  <a:pt x="764" y="647"/>
                  <a:pt x="600" y="636"/>
                </a:cubicBezTo>
                <a:cubicBezTo>
                  <a:pt x="586" y="635"/>
                  <a:pt x="577" y="618"/>
                  <a:pt x="564" y="612"/>
                </a:cubicBezTo>
                <a:cubicBezTo>
                  <a:pt x="538" y="601"/>
                  <a:pt x="447" y="589"/>
                  <a:pt x="432" y="588"/>
                </a:cubicBezTo>
                <a:cubicBezTo>
                  <a:pt x="316" y="582"/>
                  <a:pt x="200" y="580"/>
                  <a:pt x="84" y="576"/>
                </a:cubicBezTo>
                <a:cubicBezTo>
                  <a:pt x="72" y="568"/>
                  <a:pt x="57" y="563"/>
                  <a:pt x="48" y="552"/>
                </a:cubicBezTo>
                <a:cubicBezTo>
                  <a:pt x="29" y="530"/>
                  <a:pt x="0" y="480"/>
                  <a:pt x="0" y="480"/>
                </a:cubicBezTo>
                <a:cubicBezTo>
                  <a:pt x="14" y="368"/>
                  <a:pt x="4" y="415"/>
                  <a:pt x="24" y="33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1529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191000" y="685800"/>
            <a:ext cx="609600" cy="6096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2745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 flipH="1">
            <a:off x="3124200" y="1447800"/>
            <a:ext cx="914400" cy="609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31" name="Line 75"/>
          <p:cNvSpPr>
            <a:spLocks noChangeShapeType="1"/>
          </p:cNvSpPr>
          <p:nvPr/>
        </p:nvSpPr>
        <p:spPr bwMode="auto">
          <a:xfrm>
            <a:off x="4800600" y="1447800"/>
            <a:ext cx="838200" cy="685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32" name="Text Box 76"/>
          <p:cNvSpPr txBox="1">
            <a:spLocks noChangeArrowheads="1"/>
          </p:cNvSpPr>
          <p:nvPr/>
        </p:nvSpPr>
        <p:spPr bwMode="auto">
          <a:xfrm>
            <a:off x="1828800" y="1676400"/>
            <a:ext cx="1295400" cy="57626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TH1</a:t>
            </a:r>
            <a:endParaRPr lang="en-US" sz="2400" b="1"/>
          </a:p>
        </p:txBody>
      </p:sp>
      <p:sp>
        <p:nvSpPr>
          <p:cNvPr id="45134" name="Text Box 78"/>
          <p:cNvSpPr txBox="1">
            <a:spLocks noChangeArrowheads="1"/>
          </p:cNvSpPr>
          <p:nvPr/>
        </p:nvSpPr>
        <p:spPr bwMode="auto">
          <a:xfrm>
            <a:off x="5715000" y="1752600"/>
            <a:ext cx="1066800" cy="57626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TH2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45137" name="Freeform 81"/>
          <p:cNvSpPr>
            <a:spLocks/>
          </p:cNvSpPr>
          <p:nvPr/>
        </p:nvSpPr>
        <p:spPr bwMode="auto">
          <a:xfrm>
            <a:off x="0" y="0"/>
            <a:ext cx="4329113" cy="1298575"/>
          </a:xfrm>
          <a:custGeom>
            <a:avLst/>
            <a:gdLst/>
            <a:ahLst/>
            <a:cxnLst>
              <a:cxn ang="0">
                <a:pos x="1901" y="74"/>
              </a:cxn>
              <a:cxn ang="0">
                <a:pos x="2273" y="50"/>
              </a:cxn>
              <a:cxn ang="0">
                <a:pos x="2069" y="230"/>
              </a:cxn>
              <a:cxn ang="0">
                <a:pos x="2441" y="350"/>
              </a:cxn>
              <a:cxn ang="0">
                <a:pos x="2705" y="434"/>
              </a:cxn>
              <a:cxn ang="0">
                <a:pos x="2453" y="518"/>
              </a:cxn>
              <a:cxn ang="0">
                <a:pos x="2033" y="434"/>
              </a:cxn>
              <a:cxn ang="0">
                <a:pos x="1841" y="446"/>
              </a:cxn>
              <a:cxn ang="0">
                <a:pos x="2285" y="542"/>
              </a:cxn>
              <a:cxn ang="0">
                <a:pos x="2393" y="578"/>
              </a:cxn>
              <a:cxn ang="0">
                <a:pos x="2441" y="734"/>
              </a:cxn>
              <a:cxn ang="0">
                <a:pos x="2093" y="626"/>
              </a:cxn>
              <a:cxn ang="0">
                <a:pos x="1745" y="602"/>
              </a:cxn>
              <a:cxn ang="0">
                <a:pos x="1721" y="698"/>
              </a:cxn>
              <a:cxn ang="0">
                <a:pos x="2177" y="818"/>
              </a:cxn>
              <a:cxn ang="0">
                <a:pos x="1985" y="902"/>
              </a:cxn>
              <a:cxn ang="0">
                <a:pos x="1601" y="782"/>
              </a:cxn>
              <a:cxn ang="0">
                <a:pos x="1481" y="1046"/>
              </a:cxn>
              <a:cxn ang="0">
                <a:pos x="1373" y="974"/>
              </a:cxn>
              <a:cxn ang="0">
                <a:pos x="1397" y="614"/>
              </a:cxn>
              <a:cxn ang="0">
                <a:pos x="1289" y="794"/>
              </a:cxn>
              <a:cxn ang="0">
                <a:pos x="1217" y="890"/>
              </a:cxn>
              <a:cxn ang="0">
                <a:pos x="845" y="1130"/>
              </a:cxn>
              <a:cxn ang="0">
                <a:pos x="1145" y="770"/>
              </a:cxn>
              <a:cxn ang="0">
                <a:pos x="1253" y="614"/>
              </a:cxn>
              <a:cxn ang="0">
                <a:pos x="1157" y="554"/>
              </a:cxn>
              <a:cxn ang="0">
                <a:pos x="869" y="806"/>
              </a:cxn>
              <a:cxn ang="0">
                <a:pos x="449" y="1058"/>
              </a:cxn>
              <a:cxn ang="0">
                <a:pos x="677" y="794"/>
              </a:cxn>
              <a:cxn ang="0">
                <a:pos x="977" y="458"/>
              </a:cxn>
              <a:cxn ang="0">
                <a:pos x="689" y="458"/>
              </a:cxn>
              <a:cxn ang="0">
                <a:pos x="89" y="830"/>
              </a:cxn>
              <a:cxn ang="0">
                <a:pos x="65" y="602"/>
              </a:cxn>
              <a:cxn ang="0">
                <a:pos x="413" y="470"/>
              </a:cxn>
              <a:cxn ang="0">
                <a:pos x="581" y="410"/>
              </a:cxn>
              <a:cxn ang="0">
                <a:pos x="161" y="290"/>
              </a:cxn>
              <a:cxn ang="0">
                <a:pos x="29" y="170"/>
              </a:cxn>
              <a:cxn ang="0">
                <a:pos x="581" y="218"/>
              </a:cxn>
              <a:cxn ang="0">
                <a:pos x="1181" y="26"/>
              </a:cxn>
              <a:cxn ang="0">
                <a:pos x="1781" y="38"/>
              </a:cxn>
              <a:cxn ang="0">
                <a:pos x="1901" y="62"/>
              </a:cxn>
            </a:cxnLst>
            <a:rect l="0" t="0" r="r" b="b"/>
            <a:pathLst>
              <a:path w="2727" h="1154">
                <a:moveTo>
                  <a:pt x="1877" y="26"/>
                </a:moveTo>
                <a:cubicBezTo>
                  <a:pt x="1885" y="42"/>
                  <a:pt x="1888" y="61"/>
                  <a:pt x="1901" y="74"/>
                </a:cubicBezTo>
                <a:cubicBezTo>
                  <a:pt x="1948" y="121"/>
                  <a:pt x="2031" y="92"/>
                  <a:pt x="2081" y="86"/>
                </a:cubicBezTo>
                <a:cubicBezTo>
                  <a:pt x="2147" y="79"/>
                  <a:pt x="2208" y="63"/>
                  <a:pt x="2273" y="50"/>
                </a:cubicBezTo>
                <a:cubicBezTo>
                  <a:pt x="2500" y="60"/>
                  <a:pt x="2533" y="0"/>
                  <a:pt x="2621" y="146"/>
                </a:cubicBezTo>
                <a:cubicBezTo>
                  <a:pt x="2534" y="320"/>
                  <a:pt x="2196" y="224"/>
                  <a:pt x="2069" y="230"/>
                </a:cubicBezTo>
                <a:cubicBezTo>
                  <a:pt x="2123" y="373"/>
                  <a:pt x="2103" y="346"/>
                  <a:pt x="2261" y="362"/>
                </a:cubicBezTo>
                <a:cubicBezTo>
                  <a:pt x="2326" y="378"/>
                  <a:pt x="2377" y="364"/>
                  <a:pt x="2441" y="350"/>
                </a:cubicBezTo>
                <a:cubicBezTo>
                  <a:pt x="2481" y="341"/>
                  <a:pt x="2561" y="326"/>
                  <a:pt x="2561" y="326"/>
                </a:cubicBezTo>
                <a:cubicBezTo>
                  <a:pt x="2685" y="342"/>
                  <a:pt x="2662" y="327"/>
                  <a:pt x="2705" y="434"/>
                </a:cubicBezTo>
                <a:cubicBezTo>
                  <a:pt x="2701" y="470"/>
                  <a:pt x="2727" y="531"/>
                  <a:pt x="2693" y="542"/>
                </a:cubicBezTo>
                <a:cubicBezTo>
                  <a:pt x="2617" y="567"/>
                  <a:pt x="2533" y="528"/>
                  <a:pt x="2453" y="518"/>
                </a:cubicBezTo>
                <a:cubicBezTo>
                  <a:pt x="2392" y="510"/>
                  <a:pt x="2330" y="477"/>
                  <a:pt x="2273" y="458"/>
                </a:cubicBezTo>
                <a:cubicBezTo>
                  <a:pt x="2227" y="443"/>
                  <a:pt x="2038" y="434"/>
                  <a:pt x="2033" y="434"/>
                </a:cubicBezTo>
                <a:cubicBezTo>
                  <a:pt x="1951" y="413"/>
                  <a:pt x="1869" y="400"/>
                  <a:pt x="1793" y="362"/>
                </a:cubicBezTo>
                <a:cubicBezTo>
                  <a:pt x="1774" y="420"/>
                  <a:pt x="1785" y="427"/>
                  <a:pt x="1841" y="446"/>
                </a:cubicBezTo>
                <a:cubicBezTo>
                  <a:pt x="1931" y="514"/>
                  <a:pt x="2043" y="510"/>
                  <a:pt x="2153" y="518"/>
                </a:cubicBezTo>
                <a:cubicBezTo>
                  <a:pt x="2177" y="522"/>
                  <a:pt x="2259" y="535"/>
                  <a:pt x="2285" y="542"/>
                </a:cubicBezTo>
                <a:cubicBezTo>
                  <a:pt x="2309" y="549"/>
                  <a:pt x="2333" y="558"/>
                  <a:pt x="2357" y="566"/>
                </a:cubicBezTo>
                <a:cubicBezTo>
                  <a:pt x="2369" y="570"/>
                  <a:pt x="2393" y="578"/>
                  <a:pt x="2393" y="578"/>
                </a:cubicBezTo>
                <a:cubicBezTo>
                  <a:pt x="2450" y="664"/>
                  <a:pt x="2434" y="622"/>
                  <a:pt x="2453" y="698"/>
                </a:cubicBezTo>
                <a:cubicBezTo>
                  <a:pt x="2449" y="710"/>
                  <a:pt x="2454" y="732"/>
                  <a:pt x="2441" y="734"/>
                </a:cubicBezTo>
                <a:cubicBezTo>
                  <a:pt x="2416" y="738"/>
                  <a:pt x="2369" y="710"/>
                  <a:pt x="2369" y="710"/>
                </a:cubicBezTo>
                <a:cubicBezTo>
                  <a:pt x="2279" y="620"/>
                  <a:pt x="2234" y="638"/>
                  <a:pt x="2093" y="626"/>
                </a:cubicBezTo>
                <a:cubicBezTo>
                  <a:pt x="2057" y="623"/>
                  <a:pt x="2021" y="616"/>
                  <a:pt x="1985" y="614"/>
                </a:cubicBezTo>
                <a:cubicBezTo>
                  <a:pt x="1905" y="608"/>
                  <a:pt x="1825" y="606"/>
                  <a:pt x="1745" y="602"/>
                </a:cubicBezTo>
                <a:cubicBezTo>
                  <a:pt x="1737" y="599"/>
                  <a:pt x="1681" y="573"/>
                  <a:pt x="1673" y="602"/>
                </a:cubicBezTo>
                <a:cubicBezTo>
                  <a:pt x="1662" y="641"/>
                  <a:pt x="1680" y="689"/>
                  <a:pt x="1721" y="698"/>
                </a:cubicBezTo>
                <a:cubicBezTo>
                  <a:pt x="1852" y="728"/>
                  <a:pt x="1995" y="719"/>
                  <a:pt x="2129" y="734"/>
                </a:cubicBezTo>
                <a:cubicBezTo>
                  <a:pt x="2165" y="746"/>
                  <a:pt x="2214" y="772"/>
                  <a:pt x="2177" y="818"/>
                </a:cubicBezTo>
                <a:cubicBezTo>
                  <a:pt x="2168" y="829"/>
                  <a:pt x="2154" y="836"/>
                  <a:pt x="2141" y="842"/>
                </a:cubicBezTo>
                <a:cubicBezTo>
                  <a:pt x="2109" y="856"/>
                  <a:pt x="2018" y="894"/>
                  <a:pt x="1985" y="902"/>
                </a:cubicBezTo>
                <a:cubicBezTo>
                  <a:pt x="1917" y="898"/>
                  <a:pt x="1849" y="899"/>
                  <a:pt x="1781" y="890"/>
                </a:cubicBezTo>
                <a:cubicBezTo>
                  <a:pt x="1701" y="880"/>
                  <a:pt x="1663" y="824"/>
                  <a:pt x="1601" y="782"/>
                </a:cubicBezTo>
                <a:cubicBezTo>
                  <a:pt x="1573" y="740"/>
                  <a:pt x="1553" y="726"/>
                  <a:pt x="1505" y="710"/>
                </a:cubicBezTo>
                <a:cubicBezTo>
                  <a:pt x="1457" y="853"/>
                  <a:pt x="1524" y="641"/>
                  <a:pt x="1481" y="1046"/>
                </a:cubicBezTo>
                <a:cubicBezTo>
                  <a:pt x="1477" y="1087"/>
                  <a:pt x="1400" y="1127"/>
                  <a:pt x="1373" y="1154"/>
                </a:cubicBezTo>
                <a:cubicBezTo>
                  <a:pt x="1334" y="1095"/>
                  <a:pt x="1351" y="1039"/>
                  <a:pt x="1373" y="974"/>
                </a:cubicBezTo>
                <a:cubicBezTo>
                  <a:pt x="1388" y="866"/>
                  <a:pt x="1396" y="758"/>
                  <a:pt x="1409" y="650"/>
                </a:cubicBezTo>
                <a:cubicBezTo>
                  <a:pt x="1405" y="638"/>
                  <a:pt x="1409" y="612"/>
                  <a:pt x="1397" y="614"/>
                </a:cubicBezTo>
                <a:cubicBezTo>
                  <a:pt x="1375" y="618"/>
                  <a:pt x="1362" y="643"/>
                  <a:pt x="1349" y="662"/>
                </a:cubicBezTo>
                <a:cubicBezTo>
                  <a:pt x="1322" y="702"/>
                  <a:pt x="1316" y="754"/>
                  <a:pt x="1289" y="794"/>
                </a:cubicBezTo>
                <a:cubicBezTo>
                  <a:pt x="1280" y="808"/>
                  <a:pt x="1263" y="816"/>
                  <a:pt x="1253" y="830"/>
                </a:cubicBezTo>
                <a:cubicBezTo>
                  <a:pt x="1239" y="849"/>
                  <a:pt x="1232" y="872"/>
                  <a:pt x="1217" y="890"/>
                </a:cubicBezTo>
                <a:cubicBezTo>
                  <a:pt x="1170" y="946"/>
                  <a:pt x="1102" y="1017"/>
                  <a:pt x="1037" y="1058"/>
                </a:cubicBezTo>
                <a:cubicBezTo>
                  <a:pt x="978" y="1095"/>
                  <a:pt x="910" y="1108"/>
                  <a:pt x="845" y="1130"/>
                </a:cubicBezTo>
                <a:cubicBezTo>
                  <a:pt x="823" y="1065"/>
                  <a:pt x="864" y="1052"/>
                  <a:pt x="905" y="998"/>
                </a:cubicBezTo>
                <a:cubicBezTo>
                  <a:pt x="971" y="910"/>
                  <a:pt x="1067" y="848"/>
                  <a:pt x="1145" y="770"/>
                </a:cubicBezTo>
                <a:cubicBezTo>
                  <a:pt x="1163" y="752"/>
                  <a:pt x="1221" y="662"/>
                  <a:pt x="1229" y="650"/>
                </a:cubicBezTo>
                <a:cubicBezTo>
                  <a:pt x="1237" y="638"/>
                  <a:pt x="1253" y="614"/>
                  <a:pt x="1253" y="614"/>
                </a:cubicBezTo>
                <a:cubicBezTo>
                  <a:pt x="1257" y="598"/>
                  <a:pt x="1270" y="582"/>
                  <a:pt x="1265" y="566"/>
                </a:cubicBezTo>
                <a:cubicBezTo>
                  <a:pt x="1250" y="522"/>
                  <a:pt x="1173" y="551"/>
                  <a:pt x="1157" y="554"/>
                </a:cubicBezTo>
                <a:cubicBezTo>
                  <a:pt x="1049" y="597"/>
                  <a:pt x="1137" y="550"/>
                  <a:pt x="1061" y="626"/>
                </a:cubicBezTo>
                <a:cubicBezTo>
                  <a:pt x="1000" y="687"/>
                  <a:pt x="931" y="744"/>
                  <a:pt x="869" y="806"/>
                </a:cubicBezTo>
                <a:cubicBezTo>
                  <a:pt x="762" y="913"/>
                  <a:pt x="661" y="1032"/>
                  <a:pt x="509" y="1070"/>
                </a:cubicBezTo>
                <a:cubicBezTo>
                  <a:pt x="489" y="1066"/>
                  <a:pt x="457" y="1077"/>
                  <a:pt x="449" y="1058"/>
                </a:cubicBezTo>
                <a:cubicBezTo>
                  <a:pt x="436" y="1026"/>
                  <a:pt x="451" y="944"/>
                  <a:pt x="485" y="914"/>
                </a:cubicBezTo>
                <a:cubicBezTo>
                  <a:pt x="561" y="846"/>
                  <a:pt x="600" y="846"/>
                  <a:pt x="677" y="794"/>
                </a:cubicBezTo>
                <a:cubicBezTo>
                  <a:pt x="769" y="733"/>
                  <a:pt x="865" y="680"/>
                  <a:pt x="953" y="614"/>
                </a:cubicBezTo>
                <a:cubicBezTo>
                  <a:pt x="971" y="560"/>
                  <a:pt x="1012" y="519"/>
                  <a:pt x="977" y="458"/>
                </a:cubicBezTo>
                <a:cubicBezTo>
                  <a:pt x="973" y="450"/>
                  <a:pt x="895" y="437"/>
                  <a:pt x="881" y="434"/>
                </a:cubicBezTo>
                <a:cubicBezTo>
                  <a:pt x="819" y="439"/>
                  <a:pt x="749" y="431"/>
                  <a:pt x="689" y="458"/>
                </a:cubicBezTo>
                <a:cubicBezTo>
                  <a:pt x="600" y="498"/>
                  <a:pt x="538" y="565"/>
                  <a:pt x="461" y="626"/>
                </a:cubicBezTo>
                <a:cubicBezTo>
                  <a:pt x="345" y="717"/>
                  <a:pt x="234" y="794"/>
                  <a:pt x="89" y="830"/>
                </a:cubicBezTo>
                <a:cubicBezTo>
                  <a:pt x="65" y="818"/>
                  <a:pt x="25" y="819"/>
                  <a:pt x="17" y="794"/>
                </a:cubicBezTo>
                <a:cubicBezTo>
                  <a:pt x="0" y="744"/>
                  <a:pt x="13" y="641"/>
                  <a:pt x="65" y="602"/>
                </a:cubicBezTo>
                <a:cubicBezTo>
                  <a:pt x="117" y="563"/>
                  <a:pt x="209" y="552"/>
                  <a:pt x="269" y="530"/>
                </a:cubicBezTo>
                <a:cubicBezTo>
                  <a:pt x="318" y="512"/>
                  <a:pt x="364" y="488"/>
                  <a:pt x="413" y="470"/>
                </a:cubicBezTo>
                <a:cubicBezTo>
                  <a:pt x="444" y="458"/>
                  <a:pt x="468" y="461"/>
                  <a:pt x="497" y="446"/>
                </a:cubicBezTo>
                <a:cubicBezTo>
                  <a:pt x="580" y="405"/>
                  <a:pt x="481" y="435"/>
                  <a:pt x="581" y="410"/>
                </a:cubicBezTo>
                <a:cubicBezTo>
                  <a:pt x="628" y="378"/>
                  <a:pt x="658" y="382"/>
                  <a:pt x="677" y="326"/>
                </a:cubicBezTo>
                <a:cubicBezTo>
                  <a:pt x="497" y="290"/>
                  <a:pt x="369" y="296"/>
                  <a:pt x="161" y="290"/>
                </a:cubicBezTo>
                <a:cubicBezTo>
                  <a:pt x="110" y="281"/>
                  <a:pt x="80" y="291"/>
                  <a:pt x="53" y="242"/>
                </a:cubicBezTo>
                <a:cubicBezTo>
                  <a:pt x="41" y="220"/>
                  <a:pt x="29" y="170"/>
                  <a:pt x="29" y="170"/>
                </a:cubicBezTo>
                <a:cubicBezTo>
                  <a:pt x="159" y="127"/>
                  <a:pt x="314" y="168"/>
                  <a:pt x="449" y="182"/>
                </a:cubicBezTo>
                <a:cubicBezTo>
                  <a:pt x="493" y="197"/>
                  <a:pt x="537" y="203"/>
                  <a:pt x="581" y="218"/>
                </a:cubicBezTo>
                <a:cubicBezTo>
                  <a:pt x="805" y="211"/>
                  <a:pt x="905" y="238"/>
                  <a:pt x="1073" y="182"/>
                </a:cubicBezTo>
                <a:cubicBezTo>
                  <a:pt x="1132" y="123"/>
                  <a:pt x="1181" y="122"/>
                  <a:pt x="1181" y="26"/>
                </a:cubicBezTo>
                <a:cubicBezTo>
                  <a:pt x="992" y="121"/>
                  <a:pt x="1455" y="29"/>
                  <a:pt x="1493" y="26"/>
                </a:cubicBezTo>
                <a:cubicBezTo>
                  <a:pt x="1589" y="30"/>
                  <a:pt x="1685" y="32"/>
                  <a:pt x="1781" y="38"/>
                </a:cubicBezTo>
                <a:cubicBezTo>
                  <a:pt x="1809" y="40"/>
                  <a:pt x="1837" y="44"/>
                  <a:pt x="1865" y="50"/>
                </a:cubicBezTo>
                <a:cubicBezTo>
                  <a:pt x="1877" y="52"/>
                  <a:pt x="1895" y="73"/>
                  <a:pt x="1901" y="62"/>
                </a:cubicBezTo>
                <a:cubicBezTo>
                  <a:pt x="1907" y="49"/>
                  <a:pt x="1885" y="38"/>
                  <a:pt x="1877" y="26"/>
                </a:cubicBez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38" name="Oval 82"/>
          <p:cNvSpPr>
            <a:spLocks noChangeArrowheads="1"/>
          </p:cNvSpPr>
          <p:nvPr/>
        </p:nvSpPr>
        <p:spPr bwMode="auto">
          <a:xfrm>
            <a:off x="1981200" y="0"/>
            <a:ext cx="914400" cy="6096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57" name="Text Box 101"/>
          <p:cNvSpPr txBox="1">
            <a:spLocks noChangeArrowheads="1"/>
          </p:cNvSpPr>
          <p:nvPr/>
        </p:nvSpPr>
        <p:spPr bwMode="auto">
          <a:xfrm>
            <a:off x="685800" y="3505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effe</a:t>
            </a:r>
            <a:r>
              <a:rPr lang="hu-HU" sz="2400" b="1">
                <a:solidFill>
                  <a:srgbClr val="000099"/>
                </a:solidFill>
              </a:rPr>
              <a:t>c</a:t>
            </a:r>
            <a:r>
              <a:rPr lang="en-US" sz="2400" b="1">
                <a:solidFill>
                  <a:srgbClr val="000099"/>
                </a:solidFill>
              </a:rPr>
              <a:t>tor</a:t>
            </a:r>
            <a:endParaRPr lang="en-US" sz="2400"/>
          </a:p>
        </p:txBody>
      </p:sp>
      <p:sp>
        <p:nvSpPr>
          <p:cNvPr id="45158" name="Text Box 102"/>
          <p:cNvSpPr txBox="1">
            <a:spLocks noChangeArrowheads="1"/>
          </p:cNvSpPr>
          <p:nvPr/>
        </p:nvSpPr>
        <p:spPr bwMode="auto">
          <a:xfrm>
            <a:off x="5257800" y="3352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effe</a:t>
            </a:r>
            <a:r>
              <a:rPr lang="hu-HU" sz="2400" b="1">
                <a:solidFill>
                  <a:srgbClr val="000099"/>
                </a:solidFill>
              </a:rPr>
              <a:t>c</a:t>
            </a:r>
            <a:r>
              <a:rPr lang="en-US" sz="2400" b="1">
                <a:solidFill>
                  <a:srgbClr val="000099"/>
                </a:solidFill>
              </a:rPr>
              <a:t>tor</a:t>
            </a:r>
            <a:endParaRPr lang="en-US" sz="2400"/>
          </a:p>
        </p:txBody>
      </p:sp>
      <p:sp>
        <p:nvSpPr>
          <p:cNvPr id="45159" name="Text Box 103"/>
          <p:cNvSpPr txBox="1">
            <a:spLocks noChangeArrowheads="1"/>
          </p:cNvSpPr>
          <p:nvPr/>
        </p:nvSpPr>
        <p:spPr bwMode="auto">
          <a:xfrm>
            <a:off x="26670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mem</a:t>
            </a:r>
            <a:r>
              <a:rPr lang="hu-HU" sz="2400" b="1">
                <a:solidFill>
                  <a:srgbClr val="000099"/>
                </a:solidFill>
              </a:rPr>
              <a:t>ory</a:t>
            </a:r>
            <a:endParaRPr lang="en-US" sz="2400"/>
          </a:p>
        </p:txBody>
      </p:sp>
      <p:sp>
        <p:nvSpPr>
          <p:cNvPr id="45160" name="Text Box 104"/>
          <p:cNvSpPr txBox="1">
            <a:spLocks noChangeArrowheads="1"/>
          </p:cNvSpPr>
          <p:nvPr/>
        </p:nvSpPr>
        <p:spPr bwMode="auto">
          <a:xfrm>
            <a:off x="7391400" y="3733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mem</a:t>
            </a:r>
            <a:r>
              <a:rPr lang="hu-HU" sz="2400" b="1">
                <a:solidFill>
                  <a:srgbClr val="000099"/>
                </a:solidFill>
              </a:rPr>
              <a:t>ory</a:t>
            </a:r>
            <a:endParaRPr lang="en-US" sz="2400"/>
          </a:p>
        </p:txBody>
      </p:sp>
      <p:sp>
        <p:nvSpPr>
          <p:cNvPr id="45161" name="Text Box 105"/>
          <p:cNvSpPr txBox="1">
            <a:spLocks noChangeArrowheads="1"/>
          </p:cNvSpPr>
          <p:nvPr/>
        </p:nvSpPr>
        <p:spPr bwMode="auto">
          <a:xfrm>
            <a:off x="304800" y="42672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</a:rPr>
              <a:t>IL-12, IFN-</a:t>
            </a:r>
            <a:r>
              <a:rPr lang="en-US" sz="1600" b="1">
                <a:solidFill>
                  <a:srgbClr val="000099"/>
                </a:solidFill>
                <a:sym typeface="Symbol" pitchFamily="18" charset="2"/>
              </a:rPr>
              <a:t>, TNF-</a:t>
            </a:r>
            <a:endParaRPr lang="en-US" sz="1200" b="1"/>
          </a:p>
        </p:txBody>
      </p:sp>
      <p:sp>
        <p:nvSpPr>
          <p:cNvPr id="45162" name="Text Box 106"/>
          <p:cNvSpPr txBox="1">
            <a:spLocks noChangeArrowheads="1"/>
          </p:cNvSpPr>
          <p:nvPr/>
        </p:nvSpPr>
        <p:spPr bwMode="auto">
          <a:xfrm>
            <a:off x="4191000" y="44196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</a:rPr>
              <a:t>IL-4, IL-5, IL-6, IL-10, IL-13</a:t>
            </a:r>
          </a:p>
        </p:txBody>
      </p:sp>
      <p:sp>
        <p:nvSpPr>
          <p:cNvPr id="45163" name="Freeform 107"/>
          <p:cNvSpPr>
            <a:spLocks/>
          </p:cNvSpPr>
          <p:nvPr/>
        </p:nvSpPr>
        <p:spPr bwMode="auto">
          <a:xfrm>
            <a:off x="457200" y="5181600"/>
            <a:ext cx="2813050" cy="1676400"/>
          </a:xfrm>
          <a:custGeom>
            <a:avLst/>
            <a:gdLst/>
            <a:ahLst/>
            <a:cxnLst>
              <a:cxn ang="0">
                <a:pos x="0" y="293"/>
              </a:cxn>
              <a:cxn ang="0">
                <a:pos x="264" y="161"/>
              </a:cxn>
              <a:cxn ang="0">
                <a:pos x="480" y="149"/>
              </a:cxn>
              <a:cxn ang="0">
                <a:pos x="804" y="209"/>
              </a:cxn>
              <a:cxn ang="0">
                <a:pos x="924" y="125"/>
              </a:cxn>
              <a:cxn ang="0">
                <a:pos x="1008" y="89"/>
              </a:cxn>
              <a:cxn ang="0">
                <a:pos x="1080" y="41"/>
              </a:cxn>
              <a:cxn ang="0">
                <a:pos x="1212" y="29"/>
              </a:cxn>
              <a:cxn ang="0">
                <a:pos x="1536" y="41"/>
              </a:cxn>
              <a:cxn ang="0">
                <a:pos x="1608" y="101"/>
              </a:cxn>
              <a:cxn ang="0">
                <a:pos x="1704" y="221"/>
              </a:cxn>
              <a:cxn ang="0">
                <a:pos x="1740" y="353"/>
              </a:cxn>
              <a:cxn ang="0">
                <a:pos x="1704" y="377"/>
              </a:cxn>
              <a:cxn ang="0">
                <a:pos x="1464" y="809"/>
              </a:cxn>
              <a:cxn ang="0">
                <a:pos x="1212" y="797"/>
              </a:cxn>
              <a:cxn ang="0">
                <a:pos x="960" y="737"/>
              </a:cxn>
              <a:cxn ang="0">
                <a:pos x="300" y="725"/>
              </a:cxn>
              <a:cxn ang="0">
                <a:pos x="12" y="353"/>
              </a:cxn>
              <a:cxn ang="0">
                <a:pos x="0" y="293"/>
              </a:cxn>
            </a:cxnLst>
            <a:rect l="0" t="0" r="r" b="b"/>
            <a:pathLst>
              <a:path w="1772" h="809">
                <a:moveTo>
                  <a:pt x="0" y="293"/>
                </a:moveTo>
                <a:cubicBezTo>
                  <a:pt x="49" y="145"/>
                  <a:pt x="109" y="171"/>
                  <a:pt x="264" y="161"/>
                </a:cubicBezTo>
                <a:cubicBezTo>
                  <a:pt x="350" y="132"/>
                  <a:pt x="376" y="140"/>
                  <a:pt x="480" y="149"/>
                </a:cubicBezTo>
                <a:cubicBezTo>
                  <a:pt x="579" y="182"/>
                  <a:pt x="699" y="183"/>
                  <a:pt x="804" y="209"/>
                </a:cubicBezTo>
                <a:cubicBezTo>
                  <a:pt x="855" y="192"/>
                  <a:pt x="876" y="149"/>
                  <a:pt x="924" y="125"/>
                </a:cubicBezTo>
                <a:cubicBezTo>
                  <a:pt x="1023" y="75"/>
                  <a:pt x="883" y="164"/>
                  <a:pt x="1008" y="89"/>
                </a:cubicBezTo>
                <a:cubicBezTo>
                  <a:pt x="1033" y="74"/>
                  <a:pt x="1051" y="44"/>
                  <a:pt x="1080" y="41"/>
                </a:cubicBezTo>
                <a:cubicBezTo>
                  <a:pt x="1124" y="37"/>
                  <a:pt x="1168" y="33"/>
                  <a:pt x="1212" y="29"/>
                </a:cubicBezTo>
                <a:cubicBezTo>
                  <a:pt x="1341" y="3"/>
                  <a:pt x="1329" y="0"/>
                  <a:pt x="1536" y="41"/>
                </a:cubicBezTo>
                <a:cubicBezTo>
                  <a:pt x="1567" y="47"/>
                  <a:pt x="1582" y="84"/>
                  <a:pt x="1608" y="101"/>
                </a:cubicBezTo>
                <a:cubicBezTo>
                  <a:pt x="1634" y="153"/>
                  <a:pt x="1655" y="189"/>
                  <a:pt x="1704" y="221"/>
                </a:cubicBezTo>
                <a:cubicBezTo>
                  <a:pt x="1725" y="262"/>
                  <a:pt x="1772" y="305"/>
                  <a:pt x="1740" y="353"/>
                </a:cubicBezTo>
                <a:cubicBezTo>
                  <a:pt x="1732" y="365"/>
                  <a:pt x="1716" y="369"/>
                  <a:pt x="1704" y="377"/>
                </a:cubicBezTo>
                <a:cubicBezTo>
                  <a:pt x="1586" y="554"/>
                  <a:pt x="1681" y="755"/>
                  <a:pt x="1464" y="809"/>
                </a:cubicBezTo>
                <a:cubicBezTo>
                  <a:pt x="1380" y="805"/>
                  <a:pt x="1296" y="804"/>
                  <a:pt x="1212" y="797"/>
                </a:cubicBezTo>
                <a:cubicBezTo>
                  <a:pt x="1125" y="790"/>
                  <a:pt x="1051" y="740"/>
                  <a:pt x="960" y="737"/>
                </a:cubicBezTo>
                <a:cubicBezTo>
                  <a:pt x="740" y="730"/>
                  <a:pt x="520" y="729"/>
                  <a:pt x="300" y="725"/>
                </a:cubicBezTo>
                <a:cubicBezTo>
                  <a:pt x="137" y="671"/>
                  <a:pt x="51" y="508"/>
                  <a:pt x="12" y="353"/>
                </a:cubicBezTo>
                <a:cubicBezTo>
                  <a:pt x="26" y="285"/>
                  <a:pt x="44" y="293"/>
                  <a:pt x="0" y="293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18039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4" name="Freeform 108"/>
          <p:cNvSpPr>
            <a:spLocks/>
          </p:cNvSpPr>
          <p:nvPr/>
        </p:nvSpPr>
        <p:spPr bwMode="auto">
          <a:xfrm>
            <a:off x="2057400" y="5257800"/>
            <a:ext cx="933450" cy="1041400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588" y="269"/>
              </a:cxn>
              <a:cxn ang="0">
                <a:pos x="552" y="449"/>
              </a:cxn>
              <a:cxn ang="0">
                <a:pos x="324" y="653"/>
              </a:cxn>
              <a:cxn ang="0">
                <a:pos x="240" y="641"/>
              </a:cxn>
              <a:cxn ang="0">
                <a:pos x="228" y="593"/>
              </a:cxn>
              <a:cxn ang="0">
                <a:pos x="216" y="557"/>
              </a:cxn>
              <a:cxn ang="0">
                <a:pos x="204" y="473"/>
              </a:cxn>
              <a:cxn ang="0">
                <a:pos x="96" y="413"/>
              </a:cxn>
              <a:cxn ang="0">
                <a:pos x="0" y="221"/>
              </a:cxn>
            </a:cxnLst>
            <a:rect l="0" t="0" r="r" b="b"/>
            <a:pathLst>
              <a:path w="588" h="656">
                <a:moveTo>
                  <a:pt x="0" y="221"/>
                </a:moveTo>
                <a:cubicBezTo>
                  <a:pt x="181" y="157"/>
                  <a:pt x="521" y="0"/>
                  <a:pt x="588" y="269"/>
                </a:cubicBezTo>
                <a:cubicBezTo>
                  <a:pt x="580" y="322"/>
                  <a:pt x="579" y="400"/>
                  <a:pt x="552" y="449"/>
                </a:cubicBezTo>
                <a:cubicBezTo>
                  <a:pt x="500" y="542"/>
                  <a:pt x="426" y="619"/>
                  <a:pt x="324" y="653"/>
                </a:cubicBezTo>
                <a:cubicBezTo>
                  <a:pt x="296" y="649"/>
                  <a:pt x="264" y="656"/>
                  <a:pt x="240" y="641"/>
                </a:cubicBezTo>
                <a:cubicBezTo>
                  <a:pt x="226" y="632"/>
                  <a:pt x="233" y="609"/>
                  <a:pt x="228" y="593"/>
                </a:cubicBezTo>
                <a:cubicBezTo>
                  <a:pt x="225" y="581"/>
                  <a:pt x="220" y="569"/>
                  <a:pt x="216" y="557"/>
                </a:cubicBezTo>
                <a:cubicBezTo>
                  <a:pt x="212" y="529"/>
                  <a:pt x="212" y="500"/>
                  <a:pt x="204" y="473"/>
                </a:cubicBezTo>
                <a:cubicBezTo>
                  <a:pt x="189" y="423"/>
                  <a:pt x="137" y="427"/>
                  <a:pt x="96" y="413"/>
                </a:cubicBezTo>
                <a:cubicBezTo>
                  <a:pt x="11" y="349"/>
                  <a:pt x="15" y="326"/>
                  <a:pt x="0" y="221"/>
                </a:cubicBez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52" name="Oval 96"/>
          <p:cNvSpPr>
            <a:spLocks noChangeArrowheads="1"/>
          </p:cNvSpPr>
          <p:nvPr/>
        </p:nvSpPr>
        <p:spPr bwMode="auto">
          <a:xfrm>
            <a:off x="5562600" y="5943600"/>
            <a:ext cx="685800" cy="609600"/>
          </a:xfrm>
          <a:prstGeom prst="ellipse">
            <a:avLst/>
          </a:prstGeom>
          <a:gradFill rotWithShape="0">
            <a:gsLst>
              <a:gs pos="0">
                <a:srgbClr val="FF6699"/>
              </a:gs>
              <a:gs pos="100000">
                <a:srgbClr val="FF66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53" name="Oval 97"/>
          <p:cNvSpPr>
            <a:spLocks noChangeArrowheads="1"/>
          </p:cNvSpPr>
          <p:nvPr/>
        </p:nvSpPr>
        <p:spPr bwMode="auto">
          <a:xfrm>
            <a:off x="5562600" y="6019800"/>
            <a:ext cx="581025" cy="5588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1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5" name="Line 109"/>
          <p:cNvSpPr>
            <a:spLocks noChangeShapeType="1"/>
          </p:cNvSpPr>
          <p:nvPr/>
        </p:nvSpPr>
        <p:spPr bwMode="auto">
          <a:xfrm>
            <a:off x="5334000" y="5791200"/>
            <a:ext cx="228600" cy="76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6" name="Line 110"/>
          <p:cNvSpPr>
            <a:spLocks noChangeShapeType="1"/>
          </p:cNvSpPr>
          <p:nvPr/>
        </p:nvSpPr>
        <p:spPr bwMode="auto">
          <a:xfrm flipH="1">
            <a:off x="5791200" y="5562600"/>
            <a:ext cx="7620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7" name="Line 111"/>
          <p:cNvSpPr>
            <a:spLocks noChangeShapeType="1"/>
          </p:cNvSpPr>
          <p:nvPr/>
        </p:nvSpPr>
        <p:spPr bwMode="auto">
          <a:xfrm>
            <a:off x="5638800" y="5791200"/>
            <a:ext cx="762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8" name="Line 112"/>
          <p:cNvSpPr>
            <a:spLocks noChangeShapeType="1"/>
          </p:cNvSpPr>
          <p:nvPr/>
        </p:nvSpPr>
        <p:spPr bwMode="auto">
          <a:xfrm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69" name="Line 113"/>
          <p:cNvSpPr>
            <a:spLocks noChangeShapeType="1"/>
          </p:cNvSpPr>
          <p:nvPr/>
        </p:nvSpPr>
        <p:spPr bwMode="auto">
          <a:xfrm flipH="1">
            <a:off x="5715000" y="5486400"/>
            <a:ext cx="762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1" name="Line 115"/>
          <p:cNvSpPr>
            <a:spLocks noChangeShapeType="1"/>
          </p:cNvSpPr>
          <p:nvPr/>
        </p:nvSpPr>
        <p:spPr bwMode="auto">
          <a:xfrm>
            <a:off x="5410200" y="5715000"/>
            <a:ext cx="228600" cy="76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2" name="Line 116"/>
          <p:cNvSpPr>
            <a:spLocks noChangeShapeType="1"/>
          </p:cNvSpPr>
          <p:nvPr/>
        </p:nvSpPr>
        <p:spPr bwMode="auto">
          <a:xfrm flipH="1">
            <a:off x="4724400" y="3886200"/>
            <a:ext cx="6858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3" name="Line 117"/>
          <p:cNvSpPr>
            <a:spLocks noChangeShapeType="1"/>
          </p:cNvSpPr>
          <p:nvPr/>
        </p:nvSpPr>
        <p:spPr bwMode="auto">
          <a:xfrm>
            <a:off x="5638800" y="3810000"/>
            <a:ext cx="4572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4" name="Line 118"/>
          <p:cNvSpPr>
            <a:spLocks noChangeShapeType="1"/>
          </p:cNvSpPr>
          <p:nvPr/>
        </p:nvSpPr>
        <p:spPr bwMode="auto">
          <a:xfrm>
            <a:off x="5562600" y="3810000"/>
            <a:ext cx="3048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5" name="Line 119"/>
          <p:cNvSpPr>
            <a:spLocks noChangeShapeType="1"/>
          </p:cNvSpPr>
          <p:nvPr/>
        </p:nvSpPr>
        <p:spPr bwMode="auto">
          <a:xfrm flipH="1">
            <a:off x="5486400" y="3810000"/>
            <a:ext cx="762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6" name="Line 120"/>
          <p:cNvSpPr>
            <a:spLocks noChangeShapeType="1"/>
          </p:cNvSpPr>
          <p:nvPr/>
        </p:nvSpPr>
        <p:spPr bwMode="auto">
          <a:xfrm flipH="1">
            <a:off x="5105400" y="3810000"/>
            <a:ext cx="3810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7" name="Line 121"/>
          <p:cNvSpPr>
            <a:spLocks noChangeShapeType="1"/>
          </p:cNvSpPr>
          <p:nvPr/>
        </p:nvSpPr>
        <p:spPr bwMode="auto">
          <a:xfrm flipH="1">
            <a:off x="533400" y="3962400"/>
            <a:ext cx="30480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8" name="Line 122"/>
          <p:cNvSpPr>
            <a:spLocks noChangeShapeType="1"/>
          </p:cNvSpPr>
          <p:nvPr/>
        </p:nvSpPr>
        <p:spPr bwMode="auto">
          <a:xfrm>
            <a:off x="1066800" y="3962400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79" name="Line 123"/>
          <p:cNvSpPr>
            <a:spLocks noChangeShapeType="1"/>
          </p:cNvSpPr>
          <p:nvPr/>
        </p:nvSpPr>
        <p:spPr bwMode="auto">
          <a:xfrm>
            <a:off x="1295400" y="3962400"/>
            <a:ext cx="2286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81" name="Text Box 125"/>
          <p:cNvSpPr txBox="1">
            <a:spLocks noChangeArrowheads="1"/>
          </p:cNvSpPr>
          <p:nvPr/>
        </p:nvSpPr>
        <p:spPr bwMode="auto">
          <a:xfrm>
            <a:off x="6400800" y="586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B-</a:t>
            </a:r>
            <a:r>
              <a:rPr lang="hu-HU" sz="2400" b="1">
                <a:solidFill>
                  <a:srgbClr val="000099"/>
                </a:solidFill>
              </a:rPr>
              <a:t>cell</a:t>
            </a:r>
            <a:endParaRPr lang="en-US" sz="2400"/>
          </a:p>
        </p:txBody>
      </p:sp>
      <p:sp>
        <p:nvSpPr>
          <p:cNvPr id="45186" name="Line 130"/>
          <p:cNvSpPr>
            <a:spLocks noChangeShapeType="1"/>
          </p:cNvSpPr>
          <p:nvPr/>
        </p:nvSpPr>
        <p:spPr bwMode="auto">
          <a:xfrm>
            <a:off x="2590800" y="2286000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88" name="Line 132"/>
          <p:cNvSpPr>
            <a:spLocks noChangeShapeType="1"/>
          </p:cNvSpPr>
          <p:nvPr/>
        </p:nvSpPr>
        <p:spPr bwMode="auto">
          <a:xfrm>
            <a:off x="2590800" y="2667000"/>
            <a:ext cx="30480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89" name="Line 133"/>
          <p:cNvSpPr>
            <a:spLocks noChangeShapeType="1"/>
          </p:cNvSpPr>
          <p:nvPr/>
        </p:nvSpPr>
        <p:spPr bwMode="auto">
          <a:xfrm flipH="1">
            <a:off x="2362200" y="2667000"/>
            <a:ext cx="22860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92" name="Text Box 136"/>
          <p:cNvSpPr txBox="1">
            <a:spLocks noChangeArrowheads="1"/>
          </p:cNvSpPr>
          <p:nvPr/>
        </p:nvSpPr>
        <p:spPr bwMode="auto">
          <a:xfrm>
            <a:off x="5029200" y="914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A</a:t>
            </a:r>
            <a:r>
              <a:rPr lang="hu-HU" sz="2400" b="1">
                <a:solidFill>
                  <a:srgbClr val="000099"/>
                </a:solidFill>
              </a:rPr>
              <a:t>ctivated </a:t>
            </a:r>
            <a:r>
              <a:rPr lang="en-US" sz="2400" b="1">
                <a:solidFill>
                  <a:srgbClr val="000099"/>
                </a:solidFill>
              </a:rPr>
              <a:t>T-</a:t>
            </a:r>
            <a:r>
              <a:rPr lang="hu-HU" sz="2400" b="1">
                <a:solidFill>
                  <a:srgbClr val="000099"/>
                </a:solidFill>
              </a:rPr>
              <a:t>cell</a:t>
            </a:r>
            <a:endParaRPr lang="en-US" sz="2400"/>
          </a:p>
        </p:txBody>
      </p:sp>
      <p:sp>
        <p:nvSpPr>
          <p:cNvPr id="45193" name="Text Box 137"/>
          <p:cNvSpPr txBox="1">
            <a:spLocks noChangeArrowheads="1"/>
          </p:cNvSpPr>
          <p:nvPr/>
        </p:nvSpPr>
        <p:spPr bwMode="auto">
          <a:xfrm>
            <a:off x="1042988" y="0"/>
            <a:ext cx="14414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</a:rPr>
              <a:t>é</a:t>
            </a:r>
            <a:r>
              <a:rPr lang="hu-HU" sz="1800" b="1" dirty="0" smtClean="0">
                <a:solidFill>
                  <a:srgbClr val="000099"/>
                </a:solidFill>
              </a:rPr>
              <a:t>rett DC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45194" name="AutoShape 138"/>
          <p:cNvSpPr>
            <a:spLocks noChangeArrowheads="1"/>
          </p:cNvSpPr>
          <p:nvPr/>
        </p:nvSpPr>
        <p:spPr bwMode="auto">
          <a:xfrm>
            <a:off x="914400" y="4648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98" name="AutoShape 142"/>
          <p:cNvSpPr>
            <a:spLocks noChangeArrowheads="1"/>
          </p:cNvSpPr>
          <p:nvPr/>
        </p:nvSpPr>
        <p:spPr bwMode="auto">
          <a:xfrm>
            <a:off x="5257800" y="4800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199" name="Text Box 143"/>
          <p:cNvSpPr txBox="1">
            <a:spLocks noChangeArrowheads="1"/>
          </p:cNvSpPr>
          <p:nvPr/>
        </p:nvSpPr>
        <p:spPr bwMode="auto">
          <a:xfrm>
            <a:off x="841363" y="5867400"/>
            <a:ext cx="201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ma</a:t>
            </a:r>
            <a:r>
              <a:rPr lang="hu-HU" sz="2000" b="1" dirty="0" smtClean="0">
                <a:solidFill>
                  <a:srgbClr val="000099"/>
                </a:solidFill>
              </a:rPr>
              <a:t>c</a:t>
            </a:r>
            <a:r>
              <a:rPr lang="en-US" sz="2000" b="1" dirty="0" err="1" smtClean="0">
                <a:solidFill>
                  <a:srgbClr val="000099"/>
                </a:solidFill>
              </a:rPr>
              <a:t>ro</a:t>
            </a:r>
            <a:r>
              <a:rPr lang="hu-HU" sz="2000" b="1" dirty="0" err="1">
                <a:solidFill>
                  <a:srgbClr val="000099"/>
                </a:solidFill>
              </a:rPr>
              <a:t>phage</a:t>
            </a:r>
            <a:endParaRPr lang="en-US" sz="2000" dirty="0"/>
          </a:p>
        </p:txBody>
      </p:sp>
      <p:sp>
        <p:nvSpPr>
          <p:cNvPr id="45200" name="Line 144"/>
          <p:cNvSpPr>
            <a:spLocks noChangeShapeType="1"/>
          </p:cNvSpPr>
          <p:nvPr/>
        </p:nvSpPr>
        <p:spPr bwMode="auto">
          <a:xfrm>
            <a:off x="4114800" y="533400"/>
            <a:ext cx="152400" cy="152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201" name="Line 145"/>
          <p:cNvSpPr>
            <a:spLocks noChangeShapeType="1"/>
          </p:cNvSpPr>
          <p:nvPr/>
        </p:nvSpPr>
        <p:spPr bwMode="auto">
          <a:xfrm>
            <a:off x="4191000" y="533400"/>
            <a:ext cx="152400" cy="76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7848601" y="3143248"/>
            <a:ext cx="438176" cy="414340"/>
            <a:chOff x="4944" y="1824"/>
            <a:chExt cx="435" cy="417"/>
          </a:xfrm>
        </p:grpSpPr>
        <p:sp>
          <p:nvSpPr>
            <p:cNvPr id="45248" name="Oval 192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49" name="Oval 193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5250" name="Oval 194"/>
          <p:cNvSpPr>
            <a:spLocks noChangeArrowheads="1"/>
          </p:cNvSpPr>
          <p:nvPr/>
        </p:nvSpPr>
        <p:spPr bwMode="auto">
          <a:xfrm rot="-1489335">
            <a:off x="3810000" y="381000"/>
            <a:ext cx="990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5251" name="Text Box 195"/>
          <p:cNvSpPr txBox="1">
            <a:spLocks noChangeArrowheads="1"/>
          </p:cNvSpPr>
          <p:nvPr/>
        </p:nvSpPr>
        <p:spPr bwMode="auto">
          <a:xfrm>
            <a:off x="5257800" y="30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Immun</a:t>
            </a:r>
            <a:r>
              <a:rPr lang="hu-HU" sz="2400" b="1" dirty="0" smtClean="0">
                <a:solidFill>
                  <a:srgbClr val="FF0000"/>
                </a:solidFill>
              </a:rPr>
              <a:t> szinapszis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6248400" y="2514600"/>
            <a:ext cx="690563" cy="661988"/>
            <a:chOff x="4944" y="1824"/>
            <a:chExt cx="435" cy="417"/>
          </a:xfrm>
        </p:grpSpPr>
        <p:sp>
          <p:nvSpPr>
            <p:cNvPr id="45254" name="Oval 198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55" name="Oval 199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200"/>
          <p:cNvGrpSpPr>
            <a:grpSpLocks/>
          </p:cNvGrpSpPr>
          <p:nvPr/>
        </p:nvGrpSpPr>
        <p:grpSpPr bwMode="auto">
          <a:xfrm>
            <a:off x="5562600" y="2438400"/>
            <a:ext cx="690563" cy="661988"/>
            <a:chOff x="4944" y="1824"/>
            <a:chExt cx="435" cy="417"/>
          </a:xfrm>
        </p:grpSpPr>
        <p:sp>
          <p:nvSpPr>
            <p:cNvPr id="45257" name="Oval 201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58" name="Oval 202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1066800" y="2514600"/>
            <a:ext cx="690563" cy="661988"/>
            <a:chOff x="4944" y="1824"/>
            <a:chExt cx="435" cy="417"/>
          </a:xfrm>
        </p:grpSpPr>
        <p:sp>
          <p:nvSpPr>
            <p:cNvPr id="45260" name="Oval 204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61" name="Oval 205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206"/>
          <p:cNvGrpSpPr>
            <a:grpSpLocks/>
          </p:cNvGrpSpPr>
          <p:nvPr/>
        </p:nvGrpSpPr>
        <p:grpSpPr bwMode="auto">
          <a:xfrm>
            <a:off x="2857488" y="2928934"/>
            <a:ext cx="428628" cy="476254"/>
            <a:chOff x="4944" y="1824"/>
            <a:chExt cx="437" cy="417"/>
          </a:xfrm>
        </p:grpSpPr>
        <p:sp>
          <p:nvSpPr>
            <p:cNvPr id="45263" name="Oval 207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64" name="Oval 208"/>
            <p:cNvSpPr>
              <a:spLocks noChangeArrowheads="1"/>
            </p:cNvSpPr>
            <p:nvPr/>
          </p:nvSpPr>
          <p:spPr bwMode="auto">
            <a:xfrm>
              <a:off x="5013" y="1851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09"/>
          <p:cNvGrpSpPr>
            <a:grpSpLocks/>
          </p:cNvGrpSpPr>
          <p:nvPr/>
        </p:nvGrpSpPr>
        <p:grpSpPr bwMode="auto">
          <a:xfrm>
            <a:off x="5181600" y="2514600"/>
            <a:ext cx="690563" cy="661988"/>
            <a:chOff x="4944" y="1824"/>
            <a:chExt cx="435" cy="417"/>
          </a:xfrm>
        </p:grpSpPr>
        <p:sp>
          <p:nvSpPr>
            <p:cNvPr id="45266" name="Oval 210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67" name="Oval 211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212"/>
          <p:cNvGrpSpPr>
            <a:grpSpLocks/>
          </p:cNvGrpSpPr>
          <p:nvPr/>
        </p:nvGrpSpPr>
        <p:grpSpPr bwMode="auto">
          <a:xfrm>
            <a:off x="533400" y="2209800"/>
            <a:ext cx="690563" cy="661988"/>
            <a:chOff x="4944" y="1824"/>
            <a:chExt cx="435" cy="417"/>
          </a:xfrm>
        </p:grpSpPr>
        <p:sp>
          <p:nvSpPr>
            <p:cNvPr id="45269" name="Oval 213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70" name="Oval 214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6781800" y="2362200"/>
            <a:ext cx="690563" cy="661988"/>
            <a:chOff x="4944" y="1824"/>
            <a:chExt cx="435" cy="417"/>
          </a:xfrm>
        </p:grpSpPr>
        <p:sp>
          <p:nvSpPr>
            <p:cNvPr id="45272" name="Oval 216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73" name="Oval 217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218"/>
          <p:cNvGrpSpPr>
            <a:grpSpLocks/>
          </p:cNvGrpSpPr>
          <p:nvPr/>
        </p:nvGrpSpPr>
        <p:grpSpPr bwMode="auto">
          <a:xfrm>
            <a:off x="6019800" y="2667000"/>
            <a:ext cx="690563" cy="661988"/>
            <a:chOff x="4944" y="1824"/>
            <a:chExt cx="435" cy="417"/>
          </a:xfrm>
        </p:grpSpPr>
        <p:sp>
          <p:nvSpPr>
            <p:cNvPr id="45275" name="Oval 219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76" name="Oval 220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221"/>
          <p:cNvGrpSpPr>
            <a:grpSpLocks/>
          </p:cNvGrpSpPr>
          <p:nvPr/>
        </p:nvGrpSpPr>
        <p:grpSpPr bwMode="auto">
          <a:xfrm>
            <a:off x="609600" y="2743200"/>
            <a:ext cx="690563" cy="661988"/>
            <a:chOff x="4944" y="1824"/>
            <a:chExt cx="435" cy="417"/>
          </a:xfrm>
        </p:grpSpPr>
        <p:sp>
          <p:nvSpPr>
            <p:cNvPr id="45278" name="Oval 222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79" name="Oval 223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" name="Group 224"/>
          <p:cNvGrpSpPr>
            <a:grpSpLocks/>
          </p:cNvGrpSpPr>
          <p:nvPr/>
        </p:nvGrpSpPr>
        <p:grpSpPr bwMode="auto">
          <a:xfrm>
            <a:off x="838200" y="2286000"/>
            <a:ext cx="690563" cy="661988"/>
            <a:chOff x="4944" y="1824"/>
            <a:chExt cx="435" cy="417"/>
          </a:xfrm>
        </p:grpSpPr>
        <p:sp>
          <p:nvSpPr>
            <p:cNvPr id="45281" name="Oval 225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82" name="Oval 226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" name="Group 227"/>
          <p:cNvGrpSpPr>
            <a:grpSpLocks/>
          </p:cNvGrpSpPr>
          <p:nvPr/>
        </p:nvGrpSpPr>
        <p:grpSpPr bwMode="auto">
          <a:xfrm>
            <a:off x="1600200" y="2819400"/>
            <a:ext cx="690563" cy="661988"/>
            <a:chOff x="4944" y="1824"/>
            <a:chExt cx="435" cy="417"/>
          </a:xfrm>
        </p:grpSpPr>
        <p:sp>
          <p:nvSpPr>
            <p:cNvPr id="45284" name="Oval 228"/>
            <p:cNvSpPr>
              <a:spLocks noChangeArrowheads="1"/>
            </p:cNvSpPr>
            <p:nvPr/>
          </p:nvSpPr>
          <p:spPr bwMode="auto">
            <a:xfrm>
              <a:off x="4944" y="1824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285" name="Oval 229"/>
            <p:cNvSpPr>
              <a:spLocks noChangeArrowheads="1"/>
            </p:cNvSpPr>
            <p:nvPr/>
          </p:nvSpPr>
          <p:spPr bwMode="auto">
            <a:xfrm>
              <a:off x="5011" y="1824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5286" name="Line 230"/>
          <p:cNvSpPr>
            <a:spLocks noChangeShapeType="1"/>
          </p:cNvSpPr>
          <p:nvPr/>
        </p:nvSpPr>
        <p:spPr bwMode="auto">
          <a:xfrm flipH="1">
            <a:off x="4724400" y="533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114800" y="1524000"/>
            <a:ext cx="5334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1000" y="1447800"/>
            <a:ext cx="6096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48000" y="1371600"/>
            <a:ext cx="2743200" cy="4616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</a:rPr>
              <a:t>Barrierek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8153400" y="1447800"/>
            <a:ext cx="3810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286000" y="2362200"/>
          <a:ext cx="42672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Image" r:id="rId4" imgW="3964702" imgH="2630427" progId="">
                  <p:embed/>
                </p:oleObj>
              </mc:Choice>
              <mc:Fallback>
                <p:oleObj name="Image" r:id="rId4" imgW="3964702" imgH="263042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42672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114800"/>
            <a:ext cx="4267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3581400" y="533400"/>
            <a:ext cx="1316038" cy="914400"/>
          </a:xfrm>
          <a:custGeom>
            <a:avLst/>
            <a:gdLst/>
            <a:ahLst/>
            <a:cxnLst>
              <a:cxn ang="0">
                <a:pos x="24" y="336"/>
              </a:cxn>
              <a:cxn ang="0">
                <a:pos x="480" y="216"/>
              </a:cxn>
              <a:cxn ang="0">
                <a:pos x="648" y="72"/>
              </a:cxn>
              <a:cxn ang="0">
                <a:pos x="768" y="24"/>
              </a:cxn>
              <a:cxn ang="0">
                <a:pos x="864" y="0"/>
              </a:cxn>
              <a:cxn ang="0">
                <a:pos x="1080" y="12"/>
              </a:cxn>
              <a:cxn ang="0">
                <a:pos x="1128" y="24"/>
              </a:cxn>
              <a:cxn ang="0">
                <a:pos x="1188" y="96"/>
              </a:cxn>
              <a:cxn ang="0">
                <a:pos x="1272" y="168"/>
              </a:cxn>
              <a:cxn ang="0">
                <a:pos x="1332" y="312"/>
              </a:cxn>
              <a:cxn ang="0">
                <a:pos x="1320" y="516"/>
              </a:cxn>
              <a:cxn ang="0">
                <a:pos x="1092" y="648"/>
              </a:cxn>
              <a:cxn ang="0">
                <a:pos x="600" y="636"/>
              </a:cxn>
              <a:cxn ang="0">
                <a:pos x="564" y="612"/>
              </a:cxn>
              <a:cxn ang="0">
                <a:pos x="432" y="588"/>
              </a:cxn>
              <a:cxn ang="0">
                <a:pos x="84" y="576"/>
              </a:cxn>
              <a:cxn ang="0">
                <a:pos x="48" y="552"/>
              </a:cxn>
              <a:cxn ang="0">
                <a:pos x="0" y="480"/>
              </a:cxn>
              <a:cxn ang="0">
                <a:pos x="24" y="336"/>
              </a:cxn>
            </a:cxnLst>
            <a:rect l="0" t="0" r="r" b="b"/>
            <a:pathLst>
              <a:path w="1333" h="648">
                <a:moveTo>
                  <a:pt x="24" y="336"/>
                </a:moveTo>
                <a:cubicBezTo>
                  <a:pt x="163" y="382"/>
                  <a:pt x="373" y="323"/>
                  <a:pt x="480" y="216"/>
                </a:cubicBezTo>
                <a:cubicBezTo>
                  <a:pt x="554" y="142"/>
                  <a:pt x="556" y="134"/>
                  <a:pt x="648" y="72"/>
                </a:cubicBezTo>
                <a:cubicBezTo>
                  <a:pt x="686" y="47"/>
                  <a:pt x="724" y="36"/>
                  <a:pt x="768" y="24"/>
                </a:cubicBezTo>
                <a:cubicBezTo>
                  <a:pt x="800" y="15"/>
                  <a:pt x="864" y="0"/>
                  <a:pt x="864" y="0"/>
                </a:cubicBezTo>
                <a:cubicBezTo>
                  <a:pt x="936" y="4"/>
                  <a:pt x="1008" y="5"/>
                  <a:pt x="1080" y="12"/>
                </a:cubicBezTo>
                <a:cubicBezTo>
                  <a:pt x="1096" y="13"/>
                  <a:pt x="1115" y="14"/>
                  <a:pt x="1128" y="24"/>
                </a:cubicBezTo>
                <a:cubicBezTo>
                  <a:pt x="1153" y="43"/>
                  <a:pt x="1166" y="74"/>
                  <a:pt x="1188" y="96"/>
                </a:cubicBezTo>
                <a:cubicBezTo>
                  <a:pt x="1214" y="122"/>
                  <a:pt x="1246" y="142"/>
                  <a:pt x="1272" y="168"/>
                </a:cubicBezTo>
                <a:cubicBezTo>
                  <a:pt x="1291" y="217"/>
                  <a:pt x="1316" y="263"/>
                  <a:pt x="1332" y="312"/>
                </a:cubicBezTo>
                <a:cubicBezTo>
                  <a:pt x="1328" y="380"/>
                  <a:pt x="1333" y="449"/>
                  <a:pt x="1320" y="516"/>
                </a:cubicBezTo>
                <a:cubicBezTo>
                  <a:pt x="1304" y="599"/>
                  <a:pt x="1156" y="637"/>
                  <a:pt x="1092" y="648"/>
                </a:cubicBezTo>
                <a:cubicBezTo>
                  <a:pt x="928" y="644"/>
                  <a:pt x="764" y="647"/>
                  <a:pt x="600" y="636"/>
                </a:cubicBezTo>
                <a:cubicBezTo>
                  <a:pt x="586" y="635"/>
                  <a:pt x="577" y="618"/>
                  <a:pt x="564" y="612"/>
                </a:cubicBezTo>
                <a:cubicBezTo>
                  <a:pt x="538" y="601"/>
                  <a:pt x="447" y="589"/>
                  <a:pt x="432" y="588"/>
                </a:cubicBezTo>
                <a:cubicBezTo>
                  <a:pt x="316" y="582"/>
                  <a:pt x="200" y="580"/>
                  <a:pt x="84" y="576"/>
                </a:cubicBezTo>
                <a:cubicBezTo>
                  <a:pt x="72" y="568"/>
                  <a:pt x="57" y="563"/>
                  <a:pt x="48" y="552"/>
                </a:cubicBezTo>
                <a:cubicBezTo>
                  <a:pt x="29" y="530"/>
                  <a:pt x="0" y="480"/>
                  <a:pt x="0" y="480"/>
                </a:cubicBezTo>
                <a:cubicBezTo>
                  <a:pt x="14" y="368"/>
                  <a:pt x="4" y="415"/>
                  <a:pt x="24" y="33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2431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4191000" y="685800"/>
            <a:ext cx="609600" cy="6096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2745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>
            <a:off x="3124200" y="1447800"/>
            <a:ext cx="914400" cy="609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4800600" y="1447800"/>
            <a:ext cx="838200" cy="685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0" y="0"/>
            <a:ext cx="4329113" cy="1298575"/>
          </a:xfrm>
          <a:custGeom>
            <a:avLst/>
            <a:gdLst/>
            <a:ahLst/>
            <a:cxnLst>
              <a:cxn ang="0">
                <a:pos x="1901" y="74"/>
              </a:cxn>
              <a:cxn ang="0">
                <a:pos x="2273" y="50"/>
              </a:cxn>
              <a:cxn ang="0">
                <a:pos x="2069" y="230"/>
              </a:cxn>
              <a:cxn ang="0">
                <a:pos x="2441" y="350"/>
              </a:cxn>
              <a:cxn ang="0">
                <a:pos x="2705" y="434"/>
              </a:cxn>
              <a:cxn ang="0">
                <a:pos x="2453" y="518"/>
              </a:cxn>
              <a:cxn ang="0">
                <a:pos x="2033" y="434"/>
              </a:cxn>
              <a:cxn ang="0">
                <a:pos x="1841" y="446"/>
              </a:cxn>
              <a:cxn ang="0">
                <a:pos x="2285" y="542"/>
              </a:cxn>
              <a:cxn ang="0">
                <a:pos x="2393" y="578"/>
              </a:cxn>
              <a:cxn ang="0">
                <a:pos x="2441" y="734"/>
              </a:cxn>
              <a:cxn ang="0">
                <a:pos x="2093" y="626"/>
              </a:cxn>
              <a:cxn ang="0">
                <a:pos x="1745" y="602"/>
              </a:cxn>
              <a:cxn ang="0">
                <a:pos x="1721" y="698"/>
              </a:cxn>
              <a:cxn ang="0">
                <a:pos x="2177" y="818"/>
              </a:cxn>
              <a:cxn ang="0">
                <a:pos x="1985" y="902"/>
              </a:cxn>
              <a:cxn ang="0">
                <a:pos x="1601" y="782"/>
              </a:cxn>
              <a:cxn ang="0">
                <a:pos x="1481" y="1046"/>
              </a:cxn>
              <a:cxn ang="0">
                <a:pos x="1373" y="974"/>
              </a:cxn>
              <a:cxn ang="0">
                <a:pos x="1397" y="614"/>
              </a:cxn>
              <a:cxn ang="0">
                <a:pos x="1289" y="794"/>
              </a:cxn>
              <a:cxn ang="0">
                <a:pos x="1217" y="890"/>
              </a:cxn>
              <a:cxn ang="0">
                <a:pos x="845" y="1130"/>
              </a:cxn>
              <a:cxn ang="0">
                <a:pos x="1145" y="770"/>
              </a:cxn>
              <a:cxn ang="0">
                <a:pos x="1253" y="614"/>
              </a:cxn>
              <a:cxn ang="0">
                <a:pos x="1157" y="554"/>
              </a:cxn>
              <a:cxn ang="0">
                <a:pos x="869" y="806"/>
              </a:cxn>
              <a:cxn ang="0">
                <a:pos x="449" y="1058"/>
              </a:cxn>
              <a:cxn ang="0">
                <a:pos x="677" y="794"/>
              </a:cxn>
              <a:cxn ang="0">
                <a:pos x="977" y="458"/>
              </a:cxn>
              <a:cxn ang="0">
                <a:pos x="689" y="458"/>
              </a:cxn>
              <a:cxn ang="0">
                <a:pos x="89" y="830"/>
              </a:cxn>
              <a:cxn ang="0">
                <a:pos x="65" y="602"/>
              </a:cxn>
              <a:cxn ang="0">
                <a:pos x="413" y="470"/>
              </a:cxn>
              <a:cxn ang="0">
                <a:pos x="581" y="410"/>
              </a:cxn>
              <a:cxn ang="0">
                <a:pos x="161" y="290"/>
              </a:cxn>
              <a:cxn ang="0">
                <a:pos x="29" y="170"/>
              </a:cxn>
              <a:cxn ang="0">
                <a:pos x="581" y="218"/>
              </a:cxn>
              <a:cxn ang="0">
                <a:pos x="1181" y="26"/>
              </a:cxn>
              <a:cxn ang="0">
                <a:pos x="1781" y="38"/>
              </a:cxn>
              <a:cxn ang="0">
                <a:pos x="1901" y="62"/>
              </a:cxn>
            </a:cxnLst>
            <a:rect l="0" t="0" r="r" b="b"/>
            <a:pathLst>
              <a:path w="2727" h="1154">
                <a:moveTo>
                  <a:pt x="1877" y="26"/>
                </a:moveTo>
                <a:cubicBezTo>
                  <a:pt x="1885" y="42"/>
                  <a:pt x="1888" y="61"/>
                  <a:pt x="1901" y="74"/>
                </a:cubicBezTo>
                <a:cubicBezTo>
                  <a:pt x="1948" y="121"/>
                  <a:pt x="2031" y="92"/>
                  <a:pt x="2081" y="86"/>
                </a:cubicBezTo>
                <a:cubicBezTo>
                  <a:pt x="2147" y="79"/>
                  <a:pt x="2208" y="63"/>
                  <a:pt x="2273" y="50"/>
                </a:cubicBezTo>
                <a:cubicBezTo>
                  <a:pt x="2500" y="60"/>
                  <a:pt x="2533" y="0"/>
                  <a:pt x="2621" y="146"/>
                </a:cubicBezTo>
                <a:cubicBezTo>
                  <a:pt x="2534" y="320"/>
                  <a:pt x="2196" y="224"/>
                  <a:pt x="2069" y="230"/>
                </a:cubicBezTo>
                <a:cubicBezTo>
                  <a:pt x="2123" y="373"/>
                  <a:pt x="2103" y="346"/>
                  <a:pt x="2261" y="362"/>
                </a:cubicBezTo>
                <a:cubicBezTo>
                  <a:pt x="2326" y="378"/>
                  <a:pt x="2377" y="364"/>
                  <a:pt x="2441" y="350"/>
                </a:cubicBezTo>
                <a:cubicBezTo>
                  <a:pt x="2481" y="341"/>
                  <a:pt x="2561" y="326"/>
                  <a:pt x="2561" y="326"/>
                </a:cubicBezTo>
                <a:cubicBezTo>
                  <a:pt x="2685" y="342"/>
                  <a:pt x="2662" y="327"/>
                  <a:pt x="2705" y="434"/>
                </a:cubicBezTo>
                <a:cubicBezTo>
                  <a:pt x="2701" y="470"/>
                  <a:pt x="2727" y="531"/>
                  <a:pt x="2693" y="542"/>
                </a:cubicBezTo>
                <a:cubicBezTo>
                  <a:pt x="2617" y="567"/>
                  <a:pt x="2533" y="528"/>
                  <a:pt x="2453" y="518"/>
                </a:cubicBezTo>
                <a:cubicBezTo>
                  <a:pt x="2392" y="510"/>
                  <a:pt x="2330" y="477"/>
                  <a:pt x="2273" y="458"/>
                </a:cubicBezTo>
                <a:cubicBezTo>
                  <a:pt x="2227" y="443"/>
                  <a:pt x="2038" y="434"/>
                  <a:pt x="2033" y="434"/>
                </a:cubicBezTo>
                <a:cubicBezTo>
                  <a:pt x="1951" y="413"/>
                  <a:pt x="1869" y="400"/>
                  <a:pt x="1793" y="362"/>
                </a:cubicBezTo>
                <a:cubicBezTo>
                  <a:pt x="1774" y="420"/>
                  <a:pt x="1785" y="427"/>
                  <a:pt x="1841" y="446"/>
                </a:cubicBezTo>
                <a:cubicBezTo>
                  <a:pt x="1931" y="514"/>
                  <a:pt x="2043" y="510"/>
                  <a:pt x="2153" y="518"/>
                </a:cubicBezTo>
                <a:cubicBezTo>
                  <a:pt x="2177" y="522"/>
                  <a:pt x="2259" y="535"/>
                  <a:pt x="2285" y="542"/>
                </a:cubicBezTo>
                <a:cubicBezTo>
                  <a:pt x="2309" y="549"/>
                  <a:pt x="2333" y="558"/>
                  <a:pt x="2357" y="566"/>
                </a:cubicBezTo>
                <a:cubicBezTo>
                  <a:pt x="2369" y="570"/>
                  <a:pt x="2393" y="578"/>
                  <a:pt x="2393" y="578"/>
                </a:cubicBezTo>
                <a:cubicBezTo>
                  <a:pt x="2450" y="664"/>
                  <a:pt x="2434" y="622"/>
                  <a:pt x="2453" y="698"/>
                </a:cubicBezTo>
                <a:cubicBezTo>
                  <a:pt x="2449" y="710"/>
                  <a:pt x="2454" y="732"/>
                  <a:pt x="2441" y="734"/>
                </a:cubicBezTo>
                <a:cubicBezTo>
                  <a:pt x="2416" y="738"/>
                  <a:pt x="2369" y="710"/>
                  <a:pt x="2369" y="710"/>
                </a:cubicBezTo>
                <a:cubicBezTo>
                  <a:pt x="2279" y="620"/>
                  <a:pt x="2234" y="638"/>
                  <a:pt x="2093" y="626"/>
                </a:cubicBezTo>
                <a:cubicBezTo>
                  <a:pt x="2057" y="623"/>
                  <a:pt x="2021" y="616"/>
                  <a:pt x="1985" y="614"/>
                </a:cubicBezTo>
                <a:cubicBezTo>
                  <a:pt x="1905" y="608"/>
                  <a:pt x="1825" y="606"/>
                  <a:pt x="1745" y="602"/>
                </a:cubicBezTo>
                <a:cubicBezTo>
                  <a:pt x="1737" y="599"/>
                  <a:pt x="1681" y="573"/>
                  <a:pt x="1673" y="602"/>
                </a:cubicBezTo>
                <a:cubicBezTo>
                  <a:pt x="1662" y="641"/>
                  <a:pt x="1680" y="689"/>
                  <a:pt x="1721" y="698"/>
                </a:cubicBezTo>
                <a:cubicBezTo>
                  <a:pt x="1852" y="728"/>
                  <a:pt x="1995" y="719"/>
                  <a:pt x="2129" y="734"/>
                </a:cubicBezTo>
                <a:cubicBezTo>
                  <a:pt x="2165" y="746"/>
                  <a:pt x="2214" y="772"/>
                  <a:pt x="2177" y="818"/>
                </a:cubicBezTo>
                <a:cubicBezTo>
                  <a:pt x="2168" y="829"/>
                  <a:pt x="2154" y="836"/>
                  <a:pt x="2141" y="842"/>
                </a:cubicBezTo>
                <a:cubicBezTo>
                  <a:pt x="2109" y="856"/>
                  <a:pt x="2018" y="894"/>
                  <a:pt x="1985" y="902"/>
                </a:cubicBezTo>
                <a:cubicBezTo>
                  <a:pt x="1917" y="898"/>
                  <a:pt x="1849" y="899"/>
                  <a:pt x="1781" y="890"/>
                </a:cubicBezTo>
                <a:cubicBezTo>
                  <a:pt x="1701" y="880"/>
                  <a:pt x="1663" y="824"/>
                  <a:pt x="1601" y="782"/>
                </a:cubicBezTo>
                <a:cubicBezTo>
                  <a:pt x="1573" y="740"/>
                  <a:pt x="1553" y="726"/>
                  <a:pt x="1505" y="710"/>
                </a:cubicBezTo>
                <a:cubicBezTo>
                  <a:pt x="1457" y="853"/>
                  <a:pt x="1524" y="641"/>
                  <a:pt x="1481" y="1046"/>
                </a:cubicBezTo>
                <a:cubicBezTo>
                  <a:pt x="1477" y="1087"/>
                  <a:pt x="1400" y="1127"/>
                  <a:pt x="1373" y="1154"/>
                </a:cubicBezTo>
                <a:cubicBezTo>
                  <a:pt x="1334" y="1095"/>
                  <a:pt x="1351" y="1039"/>
                  <a:pt x="1373" y="974"/>
                </a:cubicBezTo>
                <a:cubicBezTo>
                  <a:pt x="1388" y="866"/>
                  <a:pt x="1396" y="758"/>
                  <a:pt x="1409" y="650"/>
                </a:cubicBezTo>
                <a:cubicBezTo>
                  <a:pt x="1405" y="638"/>
                  <a:pt x="1409" y="612"/>
                  <a:pt x="1397" y="614"/>
                </a:cubicBezTo>
                <a:cubicBezTo>
                  <a:pt x="1375" y="618"/>
                  <a:pt x="1362" y="643"/>
                  <a:pt x="1349" y="662"/>
                </a:cubicBezTo>
                <a:cubicBezTo>
                  <a:pt x="1322" y="702"/>
                  <a:pt x="1316" y="754"/>
                  <a:pt x="1289" y="794"/>
                </a:cubicBezTo>
                <a:cubicBezTo>
                  <a:pt x="1280" y="808"/>
                  <a:pt x="1263" y="816"/>
                  <a:pt x="1253" y="830"/>
                </a:cubicBezTo>
                <a:cubicBezTo>
                  <a:pt x="1239" y="849"/>
                  <a:pt x="1232" y="872"/>
                  <a:pt x="1217" y="890"/>
                </a:cubicBezTo>
                <a:cubicBezTo>
                  <a:pt x="1170" y="946"/>
                  <a:pt x="1102" y="1017"/>
                  <a:pt x="1037" y="1058"/>
                </a:cubicBezTo>
                <a:cubicBezTo>
                  <a:pt x="978" y="1095"/>
                  <a:pt x="910" y="1108"/>
                  <a:pt x="845" y="1130"/>
                </a:cubicBezTo>
                <a:cubicBezTo>
                  <a:pt x="823" y="1065"/>
                  <a:pt x="864" y="1052"/>
                  <a:pt x="905" y="998"/>
                </a:cubicBezTo>
                <a:cubicBezTo>
                  <a:pt x="971" y="910"/>
                  <a:pt x="1067" y="848"/>
                  <a:pt x="1145" y="770"/>
                </a:cubicBezTo>
                <a:cubicBezTo>
                  <a:pt x="1163" y="752"/>
                  <a:pt x="1221" y="662"/>
                  <a:pt x="1229" y="650"/>
                </a:cubicBezTo>
                <a:cubicBezTo>
                  <a:pt x="1237" y="638"/>
                  <a:pt x="1253" y="614"/>
                  <a:pt x="1253" y="614"/>
                </a:cubicBezTo>
                <a:cubicBezTo>
                  <a:pt x="1257" y="598"/>
                  <a:pt x="1270" y="582"/>
                  <a:pt x="1265" y="566"/>
                </a:cubicBezTo>
                <a:cubicBezTo>
                  <a:pt x="1250" y="522"/>
                  <a:pt x="1173" y="551"/>
                  <a:pt x="1157" y="554"/>
                </a:cubicBezTo>
                <a:cubicBezTo>
                  <a:pt x="1049" y="597"/>
                  <a:pt x="1137" y="550"/>
                  <a:pt x="1061" y="626"/>
                </a:cubicBezTo>
                <a:cubicBezTo>
                  <a:pt x="1000" y="687"/>
                  <a:pt x="931" y="744"/>
                  <a:pt x="869" y="806"/>
                </a:cubicBezTo>
                <a:cubicBezTo>
                  <a:pt x="762" y="913"/>
                  <a:pt x="661" y="1032"/>
                  <a:pt x="509" y="1070"/>
                </a:cubicBezTo>
                <a:cubicBezTo>
                  <a:pt x="489" y="1066"/>
                  <a:pt x="457" y="1077"/>
                  <a:pt x="449" y="1058"/>
                </a:cubicBezTo>
                <a:cubicBezTo>
                  <a:pt x="436" y="1026"/>
                  <a:pt x="451" y="944"/>
                  <a:pt x="485" y="914"/>
                </a:cubicBezTo>
                <a:cubicBezTo>
                  <a:pt x="561" y="846"/>
                  <a:pt x="600" y="846"/>
                  <a:pt x="677" y="794"/>
                </a:cubicBezTo>
                <a:cubicBezTo>
                  <a:pt x="769" y="733"/>
                  <a:pt x="865" y="680"/>
                  <a:pt x="953" y="614"/>
                </a:cubicBezTo>
                <a:cubicBezTo>
                  <a:pt x="971" y="560"/>
                  <a:pt x="1012" y="519"/>
                  <a:pt x="977" y="458"/>
                </a:cubicBezTo>
                <a:cubicBezTo>
                  <a:pt x="973" y="450"/>
                  <a:pt x="895" y="437"/>
                  <a:pt x="881" y="434"/>
                </a:cubicBezTo>
                <a:cubicBezTo>
                  <a:pt x="819" y="439"/>
                  <a:pt x="749" y="431"/>
                  <a:pt x="689" y="458"/>
                </a:cubicBezTo>
                <a:cubicBezTo>
                  <a:pt x="600" y="498"/>
                  <a:pt x="538" y="565"/>
                  <a:pt x="461" y="626"/>
                </a:cubicBezTo>
                <a:cubicBezTo>
                  <a:pt x="345" y="717"/>
                  <a:pt x="234" y="794"/>
                  <a:pt x="89" y="830"/>
                </a:cubicBezTo>
                <a:cubicBezTo>
                  <a:pt x="65" y="818"/>
                  <a:pt x="25" y="819"/>
                  <a:pt x="17" y="794"/>
                </a:cubicBezTo>
                <a:cubicBezTo>
                  <a:pt x="0" y="744"/>
                  <a:pt x="13" y="641"/>
                  <a:pt x="65" y="602"/>
                </a:cubicBezTo>
                <a:cubicBezTo>
                  <a:pt x="117" y="563"/>
                  <a:pt x="209" y="552"/>
                  <a:pt x="269" y="530"/>
                </a:cubicBezTo>
                <a:cubicBezTo>
                  <a:pt x="318" y="512"/>
                  <a:pt x="364" y="488"/>
                  <a:pt x="413" y="470"/>
                </a:cubicBezTo>
                <a:cubicBezTo>
                  <a:pt x="444" y="458"/>
                  <a:pt x="468" y="461"/>
                  <a:pt x="497" y="446"/>
                </a:cubicBezTo>
                <a:cubicBezTo>
                  <a:pt x="580" y="405"/>
                  <a:pt x="481" y="435"/>
                  <a:pt x="581" y="410"/>
                </a:cubicBezTo>
                <a:cubicBezTo>
                  <a:pt x="628" y="378"/>
                  <a:pt x="658" y="382"/>
                  <a:pt x="677" y="326"/>
                </a:cubicBezTo>
                <a:cubicBezTo>
                  <a:pt x="497" y="290"/>
                  <a:pt x="369" y="296"/>
                  <a:pt x="161" y="290"/>
                </a:cubicBezTo>
                <a:cubicBezTo>
                  <a:pt x="110" y="281"/>
                  <a:pt x="80" y="291"/>
                  <a:pt x="53" y="242"/>
                </a:cubicBezTo>
                <a:cubicBezTo>
                  <a:pt x="41" y="220"/>
                  <a:pt x="29" y="170"/>
                  <a:pt x="29" y="170"/>
                </a:cubicBezTo>
                <a:cubicBezTo>
                  <a:pt x="159" y="127"/>
                  <a:pt x="314" y="168"/>
                  <a:pt x="449" y="182"/>
                </a:cubicBezTo>
                <a:cubicBezTo>
                  <a:pt x="493" y="197"/>
                  <a:pt x="537" y="203"/>
                  <a:pt x="581" y="218"/>
                </a:cubicBezTo>
                <a:cubicBezTo>
                  <a:pt x="805" y="211"/>
                  <a:pt x="905" y="238"/>
                  <a:pt x="1073" y="182"/>
                </a:cubicBezTo>
                <a:cubicBezTo>
                  <a:pt x="1132" y="123"/>
                  <a:pt x="1181" y="122"/>
                  <a:pt x="1181" y="26"/>
                </a:cubicBezTo>
                <a:cubicBezTo>
                  <a:pt x="992" y="121"/>
                  <a:pt x="1455" y="29"/>
                  <a:pt x="1493" y="26"/>
                </a:cubicBezTo>
                <a:cubicBezTo>
                  <a:pt x="1589" y="30"/>
                  <a:pt x="1685" y="32"/>
                  <a:pt x="1781" y="38"/>
                </a:cubicBezTo>
                <a:cubicBezTo>
                  <a:pt x="1809" y="40"/>
                  <a:pt x="1837" y="44"/>
                  <a:pt x="1865" y="50"/>
                </a:cubicBezTo>
                <a:cubicBezTo>
                  <a:pt x="1877" y="52"/>
                  <a:pt x="1895" y="73"/>
                  <a:pt x="1901" y="62"/>
                </a:cubicBezTo>
                <a:cubicBezTo>
                  <a:pt x="1907" y="49"/>
                  <a:pt x="1885" y="38"/>
                  <a:pt x="1877" y="26"/>
                </a:cubicBez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1981200" y="0"/>
            <a:ext cx="914400" cy="6096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85800" y="3505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effe</a:t>
            </a:r>
            <a:r>
              <a:rPr lang="hu-HU" sz="2400" b="1">
                <a:solidFill>
                  <a:srgbClr val="000099"/>
                </a:solidFill>
              </a:rPr>
              <a:t>c</a:t>
            </a:r>
            <a:r>
              <a:rPr lang="en-US" sz="2400" b="1">
                <a:solidFill>
                  <a:srgbClr val="000099"/>
                </a:solidFill>
              </a:rPr>
              <a:t>tor</a:t>
            </a:r>
            <a:endParaRPr lang="en-US" sz="2400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588224" y="3733800"/>
            <a:ext cx="2250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</a:rPr>
              <a:t>em</a:t>
            </a:r>
            <a:r>
              <a:rPr lang="hu-HU" sz="2400" b="1" dirty="0" smtClean="0">
                <a:solidFill>
                  <a:srgbClr val="000099"/>
                </a:solidFill>
              </a:rPr>
              <a:t>ó</a:t>
            </a:r>
            <a:r>
              <a:rPr lang="hu-HU" sz="2400" b="1" dirty="0" smtClean="0">
                <a:solidFill>
                  <a:srgbClr val="000099"/>
                </a:solidFill>
              </a:rPr>
              <a:t>ria sejt</a:t>
            </a:r>
            <a:endParaRPr lang="en-US" sz="2400" dirty="0"/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457200" y="5181600"/>
            <a:ext cx="2813050" cy="1676400"/>
          </a:xfrm>
          <a:custGeom>
            <a:avLst/>
            <a:gdLst/>
            <a:ahLst/>
            <a:cxnLst>
              <a:cxn ang="0">
                <a:pos x="0" y="293"/>
              </a:cxn>
              <a:cxn ang="0">
                <a:pos x="264" y="161"/>
              </a:cxn>
              <a:cxn ang="0">
                <a:pos x="480" y="149"/>
              </a:cxn>
              <a:cxn ang="0">
                <a:pos x="804" y="209"/>
              </a:cxn>
              <a:cxn ang="0">
                <a:pos x="924" y="125"/>
              </a:cxn>
              <a:cxn ang="0">
                <a:pos x="1008" y="89"/>
              </a:cxn>
              <a:cxn ang="0">
                <a:pos x="1080" y="41"/>
              </a:cxn>
              <a:cxn ang="0">
                <a:pos x="1212" y="29"/>
              </a:cxn>
              <a:cxn ang="0">
                <a:pos x="1536" y="41"/>
              </a:cxn>
              <a:cxn ang="0">
                <a:pos x="1608" y="101"/>
              </a:cxn>
              <a:cxn ang="0">
                <a:pos x="1704" y="221"/>
              </a:cxn>
              <a:cxn ang="0">
                <a:pos x="1740" y="353"/>
              </a:cxn>
              <a:cxn ang="0">
                <a:pos x="1704" y="377"/>
              </a:cxn>
              <a:cxn ang="0">
                <a:pos x="1464" y="809"/>
              </a:cxn>
              <a:cxn ang="0">
                <a:pos x="1212" y="797"/>
              </a:cxn>
              <a:cxn ang="0">
                <a:pos x="960" y="737"/>
              </a:cxn>
              <a:cxn ang="0">
                <a:pos x="300" y="725"/>
              </a:cxn>
              <a:cxn ang="0">
                <a:pos x="12" y="353"/>
              </a:cxn>
              <a:cxn ang="0">
                <a:pos x="0" y="293"/>
              </a:cxn>
            </a:cxnLst>
            <a:rect l="0" t="0" r="r" b="b"/>
            <a:pathLst>
              <a:path w="1772" h="809">
                <a:moveTo>
                  <a:pt x="0" y="293"/>
                </a:moveTo>
                <a:cubicBezTo>
                  <a:pt x="49" y="145"/>
                  <a:pt x="109" y="171"/>
                  <a:pt x="264" y="161"/>
                </a:cubicBezTo>
                <a:cubicBezTo>
                  <a:pt x="350" y="132"/>
                  <a:pt x="376" y="140"/>
                  <a:pt x="480" y="149"/>
                </a:cubicBezTo>
                <a:cubicBezTo>
                  <a:pt x="579" y="182"/>
                  <a:pt x="699" y="183"/>
                  <a:pt x="804" y="209"/>
                </a:cubicBezTo>
                <a:cubicBezTo>
                  <a:pt x="855" y="192"/>
                  <a:pt x="876" y="149"/>
                  <a:pt x="924" y="125"/>
                </a:cubicBezTo>
                <a:cubicBezTo>
                  <a:pt x="1023" y="75"/>
                  <a:pt x="883" y="164"/>
                  <a:pt x="1008" y="89"/>
                </a:cubicBezTo>
                <a:cubicBezTo>
                  <a:pt x="1033" y="74"/>
                  <a:pt x="1051" y="44"/>
                  <a:pt x="1080" y="41"/>
                </a:cubicBezTo>
                <a:cubicBezTo>
                  <a:pt x="1124" y="37"/>
                  <a:pt x="1168" y="33"/>
                  <a:pt x="1212" y="29"/>
                </a:cubicBezTo>
                <a:cubicBezTo>
                  <a:pt x="1341" y="3"/>
                  <a:pt x="1329" y="0"/>
                  <a:pt x="1536" y="41"/>
                </a:cubicBezTo>
                <a:cubicBezTo>
                  <a:pt x="1567" y="47"/>
                  <a:pt x="1582" y="84"/>
                  <a:pt x="1608" y="101"/>
                </a:cubicBezTo>
                <a:cubicBezTo>
                  <a:pt x="1634" y="153"/>
                  <a:pt x="1655" y="189"/>
                  <a:pt x="1704" y="221"/>
                </a:cubicBezTo>
                <a:cubicBezTo>
                  <a:pt x="1725" y="262"/>
                  <a:pt x="1772" y="305"/>
                  <a:pt x="1740" y="353"/>
                </a:cubicBezTo>
                <a:cubicBezTo>
                  <a:pt x="1732" y="365"/>
                  <a:pt x="1716" y="369"/>
                  <a:pt x="1704" y="377"/>
                </a:cubicBezTo>
                <a:cubicBezTo>
                  <a:pt x="1586" y="554"/>
                  <a:pt x="1681" y="755"/>
                  <a:pt x="1464" y="809"/>
                </a:cubicBezTo>
                <a:cubicBezTo>
                  <a:pt x="1380" y="805"/>
                  <a:pt x="1296" y="804"/>
                  <a:pt x="1212" y="797"/>
                </a:cubicBezTo>
                <a:cubicBezTo>
                  <a:pt x="1125" y="790"/>
                  <a:pt x="1051" y="740"/>
                  <a:pt x="960" y="737"/>
                </a:cubicBezTo>
                <a:cubicBezTo>
                  <a:pt x="740" y="730"/>
                  <a:pt x="520" y="729"/>
                  <a:pt x="300" y="725"/>
                </a:cubicBezTo>
                <a:cubicBezTo>
                  <a:pt x="137" y="671"/>
                  <a:pt x="51" y="508"/>
                  <a:pt x="12" y="353"/>
                </a:cubicBezTo>
                <a:cubicBezTo>
                  <a:pt x="26" y="285"/>
                  <a:pt x="44" y="293"/>
                  <a:pt x="0" y="293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902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2057400" y="5257800"/>
            <a:ext cx="933450" cy="1041400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588" y="269"/>
              </a:cxn>
              <a:cxn ang="0">
                <a:pos x="552" y="449"/>
              </a:cxn>
              <a:cxn ang="0">
                <a:pos x="324" y="653"/>
              </a:cxn>
              <a:cxn ang="0">
                <a:pos x="240" y="641"/>
              </a:cxn>
              <a:cxn ang="0">
                <a:pos x="228" y="593"/>
              </a:cxn>
              <a:cxn ang="0">
                <a:pos x="216" y="557"/>
              </a:cxn>
              <a:cxn ang="0">
                <a:pos x="204" y="473"/>
              </a:cxn>
              <a:cxn ang="0">
                <a:pos x="96" y="413"/>
              </a:cxn>
              <a:cxn ang="0">
                <a:pos x="0" y="221"/>
              </a:cxn>
            </a:cxnLst>
            <a:rect l="0" t="0" r="r" b="b"/>
            <a:pathLst>
              <a:path w="588" h="656">
                <a:moveTo>
                  <a:pt x="0" y="221"/>
                </a:moveTo>
                <a:cubicBezTo>
                  <a:pt x="181" y="157"/>
                  <a:pt x="521" y="0"/>
                  <a:pt x="588" y="269"/>
                </a:cubicBezTo>
                <a:cubicBezTo>
                  <a:pt x="580" y="322"/>
                  <a:pt x="579" y="400"/>
                  <a:pt x="552" y="449"/>
                </a:cubicBezTo>
                <a:cubicBezTo>
                  <a:pt x="500" y="542"/>
                  <a:pt x="426" y="619"/>
                  <a:pt x="324" y="653"/>
                </a:cubicBezTo>
                <a:cubicBezTo>
                  <a:pt x="296" y="649"/>
                  <a:pt x="264" y="656"/>
                  <a:pt x="240" y="641"/>
                </a:cubicBezTo>
                <a:cubicBezTo>
                  <a:pt x="226" y="632"/>
                  <a:pt x="233" y="609"/>
                  <a:pt x="228" y="593"/>
                </a:cubicBezTo>
                <a:cubicBezTo>
                  <a:pt x="225" y="581"/>
                  <a:pt x="220" y="569"/>
                  <a:pt x="216" y="557"/>
                </a:cubicBezTo>
                <a:cubicBezTo>
                  <a:pt x="212" y="529"/>
                  <a:pt x="212" y="500"/>
                  <a:pt x="204" y="473"/>
                </a:cubicBezTo>
                <a:cubicBezTo>
                  <a:pt x="189" y="423"/>
                  <a:pt x="137" y="427"/>
                  <a:pt x="96" y="413"/>
                </a:cubicBezTo>
                <a:cubicBezTo>
                  <a:pt x="11" y="349"/>
                  <a:pt x="15" y="326"/>
                  <a:pt x="0" y="221"/>
                </a:cubicBez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3399FF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4953000" y="990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</a:rPr>
              <a:t>a</a:t>
            </a:r>
            <a:r>
              <a:rPr lang="hu-HU" sz="2400" b="1" dirty="0" smtClean="0">
                <a:solidFill>
                  <a:srgbClr val="000099"/>
                </a:solidFill>
              </a:rPr>
              <a:t>c</a:t>
            </a:r>
            <a:r>
              <a:rPr lang="en-US" sz="2400" b="1" dirty="0" err="1" smtClean="0">
                <a:solidFill>
                  <a:srgbClr val="000099"/>
                </a:solidFill>
              </a:rPr>
              <a:t>tivált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>
                <a:solidFill>
                  <a:srgbClr val="000099"/>
                </a:solidFill>
              </a:rPr>
              <a:t>T</a:t>
            </a:r>
            <a:r>
              <a:rPr lang="en-US" sz="2400" b="1" dirty="0" smtClean="0">
                <a:solidFill>
                  <a:srgbClr val="000099"/>
                </a:solidFill>
              </a:rPr>
              <a:t>-</a:t>
            </a:r>
            <a:r>
              <a:rPr lang="hu-HU" sz="2400" b="1" dirty="0" smtClean="0">
                <a:solidFill>
                  <a:srgbClr val="000099"/>
                </a:solidFill>
              </a:rPr>
              <a:t>sejt</a:t>
            </a:r>
            <a:endParaRPr lang="en-US" sz="2400" dirty="0"/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0" y="0"/>
            <a:ext cx="1331913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</a:rPr>
              <a:t>é</a:t>
            </a:r>
            <a:r>
              <a:rPr lang="hu-HU" sz="1800" b="1" dirty="0" smtClean="0">
                <a:solidFill>
                  <a:srgbClr val="000099"/>
                </a:solidFill>
              </a:rPr>
              <a:t>rett DC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914400" y="4648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85800" y="5791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V</a:t>
            </a:r>
            <a:r>
              <a:rPr lang="hu-HU" sz="1400">
                <a:solidFill>
                  <a:schemeClr val="bg1"/>
                </a:solidFill>
              </a:rPr>
              <a:t>i</a:t>
            </a:r>
            <a:r>
              <a:rPr lang="en-US" sz="1400">
                <a:solidFill>
                  <a:schemeClr val="bg1"/>
                </a:solidFill>
              </a:rPr>
              <a:t>r</a:t>
            </a:r>
            <a:r>
              <a:rPr lang="hu-HU" sz="1400">
                <a:solidFill>
                  <a:schemeClr val="bg1"/>
                </a:solidFill>
              </a:rPr>
              <a:t>al infection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14800" y="533400"/>
            <a:ext cx="152400" cy="152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19" name="Line 47"/>
          <p:cNvSpPr>
            <a:spLocks noChangeShapeType="1"/>
          </p:cNvSpPr>
          <p:nvPr/>
        </p:nvSpPr>
        <p:spPr bwMode="auto">
          <a:xfrm>
            <a:off x="4191000" y="533400"/>
            <a:ext cx="152400" cy="76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7715272" y="2928934"/>
            <a:ext cx="442891" cy="400054"/>
            <a:chOff x="5136" y="1248"/>
            <a:chExt cx="435" cy="417"/>
          </a:xfrm>
        </p:grpSpPr>
        <p:sp>
          <p:nvSpPr>
            <p:cNvPr id="54357" name="Oval 85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3352800" y="6019800"/>
            <a:ext cx="15240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3" name="Freeform 91"/>
          <p:cNvSpPr>
            <a:spLocks/>
          </p:cNvSpPr>
          <p:nvPr/>
        </p:nvSpPr>
        <p:spPr bwMode="auto">
          <a:xfrm>
            <a:off x="4953000" y="5181600"/>
            <a:ext cx="2489200" cy="1281113"/>
          </a:xfrm>
          <a:custGeom>
            <a:avLst/>
            <a:gdLst/>
            <a:ahLst/>
            <a:cxnLst>
              <a:cxn ang="0">
                <a:pos x="128" y="211"/>
              </a:cxn>
              <a:cxn ang="0">
                <a:pos x="256" y="235"/>
              </a:cxn>
              <a:cxn ang="0">
                <a:pos x="624" y="131"/>
              </a:cxn>
              <a:cxn ang="0">
                <a:pos x="720" y="67"/>
              </a:cxn>
              <a:cxn ang="0">
                <a:pos x="1112" y="27"/>
              </a:cxn>
              <a:cxn ang="0">
                <a:pos x="1512" y="99"/>
              </a:cxn>
              <a:cxn ang="0">
                <a:pos x="1568" y="299"/>
              </a:cxn>
              <a:cxn ang="0">
                <a:pos x="1448" y="387"/>
              </a:cxn>
              <a:cxn ang="0">
                <a:pos x="1392" y="411"/>
              </a:cxn>
              <a:cxn ang="0">
                <a:pos x="1376" y="483"/>
              </a:cxn>
              <a:cxn ang="0">
                <a:pos x="1352" y="683"/>
              </a:cxn>
              <a:cxn ang="0">
                <a:pos x="968" y="707"/>
              </a:cxn>
              <a:cxn ang="0">
                <a:pos x="584" y="747"/>
              </a:cxn>
              <a:cxn ang="0">
                <a:pos x="56" y="675"/>
              </a:cxn>
              <a:cxn ang="0">
                <a:pos x="0" y="531"/>
              </a:cxn>
              <a:cxn ang="0">
                <a:pos x="40" y="451"/>
              </a:cxn>
              <a:cxn ang="0">
                <a:pos x="56" y="427"/>
              </a:cxn>
              <a:cxn ang="0">
                <a:pos x="32" y="315"/>
              </a:cxn>
              <a:cxn ang="0">
                <a:pos x="16" y="267"/>
              </a:cxn>
              <a:cxn ang="0">
                <a:pos x="128" y="211"/>
              </a:cxn>
            </a:cxnLst>
            <a:rect l="0" t="0" r="r" b="b"/>
            <a:pathLst>
              <a:path w="1568" h="807">
                <a:moveTo>
                  <a:pt x="128" y="211"/>
                </a:moveTo>
                <a:cubicBezTo>
                  <a:pt x="172" y="218"/>
                  <a:pt x="212" y="229"/>
                  <a:pt x="256" y="235"/>
                </a:cubicBezTo>
                <a:cubicBezTo>
                  <a:pt x="650" y="224"/>
                  <a:pt x="470" y="285"/>
                  <a:pt x="624" y="131"/>
                </a:cubicBezTo>
                <a:cubicBezTo>
                  <a:pt x="637" y="92"/>
                  <a:pt x="679" y="72"/>
                  <a:pt x="720" y="67"/>
                </a:cubicBezTo>
                <a:cubicBezTo>
                  <a:pt x="850" y="53"/>
                  <a:pt x="981" y="38"/>
                  <a:pt x="1112" y="27"/>
                </a:cubicBezTo>
                <a:cubicBezTo>
                  <a:pt x="1362" y="34"/>
                  <a:pt x="1363" y="0"/>
                  <a:pt x="1512" y="99"/>
                </a:cubicBezTo>
                <a:cubicBezTo>
                  <a:pt x="1534" y="165"/>
                  <a:pt x="1554" y="230"/>
                  <a:pt x="1568" y="299"/>
                </a:cubicBezTo>
                <a:cubicBezTo>
                  <a:pt x="1547" y="385"/>
                  <a:pt x="1546" y="377"/>
                  <a:pt x="1448" y="387"/>
                </a:cubicBezTo>
                <a:cubicBezTo>
                  <a:pt x="1430" y="396"/>
                  <a:pt x="1406" y="397"/>
                  <a:pt x="1392" y="411"/>
                </a:cubicBezTo>
                <a:cubicBezTo>
                  <a:pt x="1375" y="428"/>
                  <a:pt x="1380" y="459"/>
                  <a:pt x="1376" y="483"/>
                </a:cubicBezTo>
                <a:cubicBezTo>
                  <a:pt x="1383" y="538"/>
                  <a:pt x="1419" y="649"/>
                  <a:pt x="1352" y="683"/>
                </a:cubicBezTo>
                <a:cubicBezTo>
                  <a:pt x="1237" y="740"/>
                  <a:pt x="968" y="707"/>
                  <a:pt x="968" y="707"/>
                </a:cubicBezTo>
                <a:cubicBezTo>
                  <a:pt x="845" y="738"/>
                  <a:pt x="711" y="734"/>
                  <a:pt x="584" y="747"/>
                </a:cubicBezTo>
                <a:cubicBezTo>
                  <a:pt x="131" y="739"/>
                  <a:pt x="254" y="807"/>
                  <a:pt x="56" y="675"/>
                </a:cubicBezTo>
                <a:cubicBezTo>
                  <a:pt x="31" y="626"/>
                  <a:pt x="11" y="586"/>
                  <a:pt x="0" y="531"/>
                </a:cubicBezTo>
                <a:cubicBezTo>
                  <a:pt x="13" y="480"/>
                  <a:pt x="2" y="508"/>
                  <a:pt x="40" y="451"/>
                </a:cubicBezTo>
                <a:cubicBezTo>
                  <a:pt x="45" y="443"/>
                  <a:pt x="56" y="427"/>
                  <a:pt x="56" y="427"/>
                </a:cubicBezTo>
                <a:cubicBezTo>
                  <a:pt x="52" y="408"/>
                  <a:pt x="41" y="344"/>
                  <a:pt x="32" y="315"/>
                </a:cubicBezTo>
                <a:cubicBezTo>
                  <a:pt x="27" y="299"/>
                  <a:pt x="16" y="267"/>
                  <a:pt x="16" y="267"/>
                </a:cubicBezTo>
                <a:cubicBezTo>
                  <a:pt x="48" y="220"/>
                  <a:pt x="71" y="211"/>
                  <a:pt x="128" y="211"/>
                </a:cubicBezTo>
                <a:close/>
              </a:path>
            </a:pathLst>
          </a:cu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6471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>
            <a:solidFill>
              <a:srgbClr val="FFCC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4" name="Freeform 92"/>
          <p:cNvSpPr>
            <a:spLocks/>
          </p:cNvSpPr>
          <p:nvPr/>
        </p:nvSpPr>
        <p:spPr bwMode="auto">
          <a:xfrm>
            <a:off x="6705600" y="5410200"/>
            <a:ext cx="114300" cy="1301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5" name="Freeform 93"/>
          <p:cNvSpPr>
            <a:spLocks/>
          </p:cNvSpPr>
          <p:nvPr/>
        </p:nvSpPr>
        <p:spPr bwMode="auto">
          <a:xfrm>
            <a:off x="6705600" y="5638800"/>
            <a:ext cx="114300" cy="1301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6" name="Freeform 94"/>
          <p:cNvSpPr>
            <a:spLocks/>
          </p:cNvSpPr>
          <p:nvPr/>
        </p:nvSpPr>
        <p:spPr bwMode="auto">
          <a:xfrm>
            <a:off x="6096000" y="5410200"/>
            <a:ext cx="152400" cy="2825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7" name="Freeform 95"/>
          <p:cNvSpPr>
            <a:spLocks/>
          </p:cNvSpPr>
          <p:nvPr/>
        </p:nvSpPr>
        <p:spPr bwMode="auto">
          <a:xfrm>
            <a:off x="6629400" y="5715000"/>
            <a:ext cx="114300" cy="1301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8" name="Freeform 96"/>
          <p:cNvSpPr>
            <a:spLocks/>
          </p:cNvSpPr>
          <p:nvPr/>
        </p:nvSpPr>
        <p:spPr bwMode="auto">
          <a:xfrm>
            <a:off x="6883400" y="5486400"/>
            <a:ext cx="279400" cy="28892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69" name="Freeform 97"/>
          <p:cNvSpPr>
            <a:spLocks/>
          </p:cNvSpPr>
          <p:nvPr/>
        </p:nvSpPr>
        <p:spPr bwMode="auto">
          <a:xfrm>
            <a:off x="6400800" y="5562600"/>
            <a:ext cx="342900" cy="22860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0" name="Freeform 98"/>
          <p:cNvSpPr>
            <a:spLocks/>
          </p:cNvSpPr>
          <p:nvPr/>
        </p:nvSpPr>
        <p:spPr bwMode="auto">
          <a:xfrm>
            <a:off x="6705600" y="5791200"/>
            <a:ext cx="228600" cy="30480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8" y="28"/>
              </a:cxn>
              <a:cxn ang="0">
                <a:pos x="24" y="4"/>
              </a:cxn>
              <a:cxn ang="0">
                <a:pos x="56" y="52"/>
              </a:cxn>
              <a:cxn ang="0">
                <a:pos x="64" y="76"/>
              </a:cxn>
              <a:cxn ang="0">
                <a:pos x="8" y="68"/>
              </a:cxn>
              <a:cxn ang="0">
                <a:pos x="0" y="60"/>
              </a:cxn>
            </a:cxnLst>
            <a:rect l="0" t="0" r="r" b="b"/>
            <a:pathLst>
              <a:path w="72" h="82">
                <a:moveTo>
                  <a:pt x="0" y="60"/>
                </a:moveTo>
                <a:cubicBezTo>
                  <a:pt x="3" y="49"/>
                  <a:pt x="4" y="38"/>
                  <a:pt x="8" y="28"/>
                </a:cubicBezTo>
                <a:cubicBezTo>
                  <a:pt x="12" y="19"/>
                  <a:pt x="15" y="0"/>
                  <a:pt x="24" y="4"/>
                </a:cubicBezTo>
                <a:cubicBezTo>
                  <a:pt x="41" y="13"/>
                  <a:pt x="50" y="34"/>
                  <a:pt x="56" y="52"/>
                </a:cubicBezTo>
                <a:cubicBezTo>
                  <a:pt x="59" y="60"/>
                  <a:pt x="72" y="73"/>
                  <a:pt x="64" y="76"/>
                </a:cubicBezTo>
                <a:cubicBezTo>
                  <a:pt x="46" y="82"/>
                  <a:pt x="26" y="73"/>
                  <a:pt x="8" y="68"/>
                </a:cubicBezTo>
                <a:cubicBezTo>
                  <a:pt x="4" y="67"/>
                  <a:pt x="3" y="63"/>
                  <a:pt x="0" y="6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1" name="Text Box 99"/>
          <p:cNvSpPr txBox="1">
            <a:spLocks noChangeArrowheads="1"/>
          </p:cNvSpPr>
          <p:nvPr/>
        </p:nvSpPr>
        <p:spPr bwMode="auto">
          <a:xfrm>
            <a:off x="51816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apopt</a:t>
            </a:r>
            <a:r>
              <a:rPr lang="hu-HU" sz="2400" b="1">
                <a:solidFill>
                  <a:srgbClr val="000066"/>
                </a:solidFill>
              </a:rPr>
              <a:t>osis</a:t>
            </a:r>
            <a:endParaRPr lang="en-US" sz="2400"/>
          </a:p>
        </p:txBody>
      </p: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2362200" y="3429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CD8+  </a:t>
            </a:r>
            <a:r>
              <a:rPr lang="en-US" sz="2400" b="1" dirty="0" err="1" smtClean="0">
                <a:solidFill>
                  <a:srgbClr val="000099"/>
                </a:solidFill>
              </a:rPr>
              <a:t>cytotoxi</a:t>
            </a:r>
            <a:r>
              <a:rPr lang="hu-HU" sz="2400" b="1" dirty="0" smtClean="0">
                <a:solidFill>
                  <a:srgbClr val="000099"/>
                </a:solidFill>
              </a:rPr>
              <a:t>kus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>
                <a:solidFill>
                  <a:srgbClr val="000099"/>
                </a:solidFill>
              </a:rPr>
              <a:t>T</a:t>
            </a:r>
            <a:r>
              <a:rPr lang="hu-HU" sz="2400" b="1" dirty="0" smtClean="0">
                <a:solidFill>
                  <a:srgbClr val="000099"/>
                </a:solidFill>
              </a:rPr>
              <a:t>-sejt</a:t>
            </a:r>
            <a:endParaRPr lang="en-US" sz="2400" b="1" dirty="0"/>
          </a:p>
        </p:txBody>
      </p:sp>
      <p:sp>
        <p:nvSpPr>
          <p:cNvPr id="54373" name="Oval 101"/>
          <p:cNvSpPr>
            <a:spLocks noChangeArrowheads="1"/>
          </p:cNvSpPr>
          <p:nvPr/>
        </p:nvSpPr>
        <p:spPr bwMode="auto">
          <a:xfrm>
            <a:off x="6096000" y="51816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4" name="Oval 102"/>
          <p:cNvSpPr>
            <a:spLocks noChangeArrowheads="1"/>
          </p:cNvSpPr>
          <p:nvPr/>
        </p:nvSpPr>
        <p:spPr bwMode="auto">
          <a:xfrm>
            <a:off x="6553200" y="50292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5" name="Oval 103"/>
          <p:cNvSpPr>
            <a:spLocks noChangeArrowheads="1"/>
          </p:cNvSpPr>
          <p:nvPr/>
        </p:nvSpPr>
        <p:spPr bwMode="auto">
          <a:xfrm>
            <a:off x="6629400" y="51054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6" name="Oval 104"/>
          <p:cNvSpPr>
            <a:spLocks noChangeArrowheads="1"/>
          </p:cNvSpPr>
          <p:nvPr/>
        </p:nvSpPr>
        <p:spPr bwMode="auto">
          <a:xfrm>
            <a:off x="7315200" y="52578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7" name="Oval 105"/>
          <p:cNvSpPr>
            <a:spLocks noChangeArrowheads="1"/>
          </p:cNvSpPr>
          <p:nvPr/>
        </p:nvSpPr>
        <p:spPr bwMode="auto">
          <a:xfrm>
            <a:off x="6934200" y="61722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8" name="Oval 106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79" name="Oval 107"/>
          <p:cNvSpPr>
            <a:spLocks noChangeArrowheads="1"/>
          </p:cNvSpPr>
          <p:nvPr/>
        </p:nvSpPr>
        <p:spPr bwMode="auto">
          <a:xfrm>
            <a:off x="5715000" y="54102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80" name="Oval 108"/>
          <p:cNvSpPr>
            <a:spLocks noChangeArrowheads="1"/>
          </p:cNvSpPr>
          <p:nvPr/>
        </p:nvSpPr>
        <p:spPr bwMode="auto">
          <a:xfrm>
            <a:off x="6705600" y="62484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81" name="Oval 109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82" name="Oval 110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383" name="Oval 111"/>
          <p:cNvSpPr>
            <a:spLocks noChangeArrowheads="1"/>
          </p:cNvSpPr>
          <p:nvPr/>
        </p:nvSpPr>
        <p:spPr bwMode="auto">
          <a:xfrm>
            <a:off x="6019800" y="6248400"/>
            <a:ext cx="152400" cy="152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1676400" y="1676400"/>
            <a:ext cx="690563" cy="661988"/>
            <a:chOff x="5136" y="1248"/>
            <a:chExt cx="435" cy="417"/>
          </a:xfrm>
        </p:grpSpPr>
        <p:sp>
          <p:nvSpPr>
            <p:cNvPr id="54388" name="Oval 116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389" name="Oval 117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1828800" y="2514600"/>
            <a:ext cx="690563" cy="661988"/>
            <a:chOff x="5136" y="1248"/>
            <a:chExt cx="435" cy="417"/>
          </a:xfrm>
        </p:grpSpPr>
        <p:sp>
          <p:nvSpPr>
            <p:cNvPr id="54391" name="Oval 119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392" name="Oval 120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2057400" y="2286000"/>
            <a:ext cx="690563" cy="661988"/>
            <a:chOff x="5136" y="1248"/>
            <a:chExt cx="435" cy="417"/>
          </a:xfrm>
        </p:grpSpPr>
        <p:sp>
          <p:nvSpPr>
            <p:cNvPr id="54394" name="Oval 122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395" name="Oval 123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2514600" y="2057400"/>
            <a:ext cx="690563" cy="661988"/>
            <a:chOff x="5136" y="1248"/>
            <a:chExt cx="435" cy="417"/>
          </a:xfrm>
        </p:grpSpPr>
        <p:sp>
          <p:nvSpPr>
            <p:cNvPr id="54397" name="Oval 125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398" name="Oval 126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2819400" y="2590800"/>
            <a:ext cx="690563" cy="661988"/>
            <a:chOff x="5136" y="1248"/>
            <a:chExt cx="435" cy="417"/>
          </a:xfrm>
        </p:grpSpPr>
        <p:sp>
          <p:nvSpPr>
            <p:cNvPr id="54400" name="Oval 128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01" name="Oval 129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130"/>
          <p:cNvGrpSpPr>
            <a:grpSpLocks/>
          </p:cNvGrpSpPr>
          <p:nvPr/>
        </p:nvGrpSpPr>
        <p:grpSpPr bwMode="auto">
          <a:xfrm>
            <a:off x="1524000" y="2133600"/>
            <a:ext cx="690563" cy="661988"/>
            <a:chOff x="5136" y="1248"/>
            <a:chExt cx="435" cy="417"/>
          </a:xfrm>
        </p:grpSpPr>
        <p:sp>
          <p:nvSpPr>
            <p:cNvPr id="54403" name="Oval 131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04" name="Oval 132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2209800" y="2514600"/>
            <a:ext cx="690563" cy="661988"/>
            <a:chOff x="5136" y="1248"/>
            <a:chExt cx="435" cy="417"/>
          </a:xfrm>
        </p:grpSpPr>
        <p:sp>
          <p:nvSpPr>
            <p:cNvPr id="54406" name="Oval 134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07" name="Oval 135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2133600" y="1828800"/>
            <a:ext cx="690563" cy="661988"/>
            <a:chOff x="5136" y="1248"/>
            <a:chExt cx="435" cy="417"/>
          </a:xfrm>
        </p:grpSpPr>
        <p:sp>
          <p:nvSpPr>
            <p:cNvPr id="54409" name="Oval 137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10" name="Oval 138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139"/>
          <p:cNvGrpSpPr>
            <a:grpSpLocks/>
          </p:cNvGrpSpPr>
          <p:nvPr/>
        </p:nvGrpSpPr>
        <p:grpSpPr bwMode="auto">
          <a:xfrm>
            <a:off x="2895600" y="2209800"/>
            <a:ext cx="690563" cy="661988"/>
            <a:chOff x="5136" y="1248"/>
            <a:chExt cx="435" cy="417"/>
          </a:xfrm>
        </p:grpSpPr>
        <p:sp>
          <p:nvSpPr>
            <p:cNvPr id="54412" name="Oval 140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13" name="Oval 141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838200" y="3886200"/>
            <a:ext cx="690563" cy="661988"/>
            <a:chOff x="5136" y="1248"/>
            <a:chExt cx="435" cy="417"/>
          </a:xfrm>
        </p:grpSpPr>
        <p:sp>
          <p:nvSpPr>
            <p:cNvPr id="54415" name="Oval 143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16" name="Oval 144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417" name="Oval 145"/>
          <p:cNvSpPr>
            <a:spLocks noChangeArrowheads="1"/>
          </p:cNvSpPr>
          <p:nvPr/>
        </p:nvSpPr>
        <p:spPr bwMode="auto">
          <a:xfrm>
            <a:off x="5410200" y="51816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" name="Group 146"/>
          <p:cNvGrpSpPr>
            <a:grpSpLocks/>
          </p:cNvGrpSpPr>
          <p:nvPr/>
        </p:nvGrpSpPr>
        <p:grpSpPr bwMode="auto">
          <a:xfrm>
            <a:off x="8215339" y="2285992"/>
            <a:ext cx="428628" cy="376236"/>
            <a:chOff x="5136" y="1248"/>
            <a:chExt cx="435" cy="417"/>
          </a:xfrm>
        </p:grpSpPr>
        <p:sp>
          <p:nvSpPr>
            <p:cNvPr id="54419" name="Oval 147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420" name="Oval 148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4421" name="Oval 149"/>
          <p:cNvSpPr>
            <a:spLocks noChangeArrowheads="1"/>
          </p:cNvSpPr>
          <p:nvPr/>
        </p:nvSpPr>
        <p:spPr bwMode="auto">
          <a:xfrm>
            <a:off x="5791200" y="50292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2" name="Oval 150"/>
          <p:cNvSpPr>
            <a:spLocks noChangeArrowheads="1"/>
          </p:cNvSpPr>
          <p:nvPr/>
        </p:nvSpPr>
        <p:spPr bwMode="auto">
          <a:xfrm>
            <a:off x="6477000" y="60960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3" name="Oval 151"/>
          <p:cNvSpPr>
            <a:spLocks noChangeArrowheads="1"/>
          </p:cNvSpPr>
          <p:nvPr/>
        </p:nvSpPr>
        <p:spPr bwMode="auto">
          <a:xfrm>
            <a:off x="5943600" y="61722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4" name="Oval 152"/>
          <p:cNvSpPr>
            <a:spLocks noChangeArrowheads="1"/>
          </p:cNvSpPr>
          <p:nvPr/>
        </p:nvSpPr>
        <p:spPr bwMode="auto">
          <a:xfrm>
            <a:off x="7010400" y="59436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5" name="Oval 153"/>
          <p:cNvSpPr>
            <a:spLocks noChangeArrowheads="1"/>
          </p:cNvSpPr>
          <p:nvPr/>
        </p:nvSpPr>
        <p:spPr bwMode="auto">
          <a:xfrm>
            <a:off x="5562600" y="53340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6" name="Oval 154"/>
          <p:cNvSpPr>
            <a:spLocks noChangeArrowheads="1"/>
          </p:cNvSpPr>
          <p:nvPr/>
        </p:nvSpPr>
        <p:spPr bwMode="auto">
          <a:xfrm>
            <a:off x="6019800" y="49530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7" name="Oval 155"/>
          <p:cNvSpPr>
            <a:spLocks noChangeArrowheads="1"/>
          </p:cNvSpPr>
          <p:nvPr/>
        </p:nvSpPr>
        <p:spPr bwMode="auto">
          <a:xfrm>
            <a:off x="6553200" y="49530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8" name="Oval 156"/>
          <p:cNvSpPr>
            <a:spLocks noChangeArrowheads="1"/>
          </p:cNvSpPr>
          <p:nvPr/>
        </p:nvSpPr>
        <p:spPr bwMode="auto">
          <a:xfrm>
            <a:off x="7315200" y="51816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29" name="Oval 157"/>
          <p:cNvSpPr>
            <a:spLocks noChangeArrowheads="1"/>
          </p:cNvSpPr>
          <p:nvPr/>
        </p:nvSpPr>
        <p:spPr bwMode="auto">
          <a:xfrm>
            <a:off x="4953000" y="55626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430" name="Oval 158"/>
          <p:cNvSpPr>
            <a:spLocks noChangeArrowheads="1"/>
          </p:cNvSpPr>
          <p:nvPr/>
        </p:nvSpPr>
        <p:spPr bwMode="auto">
          <a:xfrm>
            <a:off x="6248400" y="5257800"/>
            <a:ext cx="304800" cy="381000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shade val="3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mcen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43200" y="4800600"/>
            <a:ext cx="6019800" cy="174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B sejtek proliferá-ciója</a:t>
            </a:r>
            <a:endParaRPr lang="en-US" sz="60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26670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Nyirokcsomó</a:t>
            </a:r>
            <a:endParaRPr lang="en-US" sz="96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2209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96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71800" y="381000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26670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96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43600" y="25908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895600" y="25908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9600" y="26670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400" y="2590800"/>
            <a:ext cx="67818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5400" dirty="0" smtClean="0">
                <a:solidFill>
                  <a:schemeClr val="accent2"/>
                </a:solidFill>
              </a:rPr>
              <a:t>Germinalis centrum</a:t>
            </a:r>
            <a:endParaRPr lang="en-US" sz="5400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514600" y="3505200"/>
            <a:ext cx="6629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763000" y="228600"/>
            <a:ext cx="3810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19472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6045200" y="825252"/>
            <a:ext cx="2882900" cy="21717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84" y="56"/>
              </a:cxn>
              <a:cxn ang="0">
                <a:pos x="336" y="128"/>
              </a:cxn>
              <a:cxn ang="0">
                <a:pos x="384" y="168"/>
              </a:cxn>
              <a:cxn ang="0">
                <a:pos x="432" y="216"/>
              </a:cxn>
              <a:cxn ang="0">
                <a:pos x="536" y="480"/>
              </a:cxn>
              <a:cxn ang="0">
                <a:pos x="560" y="648"/>
              </a:cxn>
              <a:cxn ang="0">
                <a:pos x="624" y="672"/>
              </a:cxn>
              <a:cxn ang="0">
                <a:pos x="816" y="680"/>
              </a:cxn>
              <a:cxn ang="0">
                <a:pos x="936" y="704"/>
              </a:cxn>
              <a:cxn ang="0">
                <a:pos x="960" y="720"/>
              </a:cxn>
              <a:cxn ang="0">
                <a:pos x="1064" y="752"/>
              </a:cxn>
              <a:cxn ang="0">
                <a:pos x="1120" y="776"/>
              </a:cxn>
              <a:cxn ang="0">
                <a:pos x="1248" y="864"/>
              </a:cxn>
              <a:cxn ang="0">
                <a:pos x="1272" y="896"/>
              </a:cxn>
              <a:cxn ang="0">
                <a:pos x="1304" y="912"/>
              </a:cxn>
              <a:cxn ang="0">
                <a:pos x="1424" y="992"/>
              </a:cxn>
              <a:cxn ang="0">
                <a:pos x="1536" y="1080"/>
              </a:cxn>
              <a:cxn ang="0">
                <a:pos x="1712" y="1296"/>
              </a:cxn>
              <a:cxn ang="0">
                <a:pos x="1728" y="1320"/>
              </a:cxn>
              <a:cxn ang="0">
                <a:pos x="1816" y="1368"/>
              </a:cxn>
              <a:cxn ang="0">
                <a:pos x="1760" y="240"/>
              </a:cxn>
              <a:cxn ang="0">
                <a:pos x="752" y="0"/>
              </a:cxn>
              <a:cxn ang="0">
                <a:pos x="0" y="48"/>
              </a:cxn>
            </a:cxnLst>
            <a:rect l="0" t="0" r="r" b="b"/>
            <a:pathLst>
              <a:path w="1816" h="1368">
                <a:moveTo>
                  <a:pt x="0" y="48"/>
                </a:moveTo>
                <a:cubicBezTo>
                  <a:pt x="61" y="51"/>
                  <a:pt x="123" y="50"/>
                  <a:pt x="184" y="56"/>
                </a:cubicBezTo>
                <a:cubicBezTo>
                  <a:pt x="242" y="62"/>
                  <a:pt x="283" y="110"/>
                  <a:pt x="336" y="128"/>
                </a:cubicBezTo>
                <a:cubicBezTo>
                  <a:pt x="351" y="143"/>
                  <a:pt x="369" y="153"/>
                  <a:pt x="384" y="168"/>
                </a:cubicBezTo>
                <a:cubicBezTo>
                  <a:pt x="444" y="228"/>
                  <a:pt x="375" y="178"/>
                  <a:pt x="432" y="216"/>
                </a:cubicBezTo>
                <a:cubicBezTo>
                  <a:pt x="486" y="297"/>
                  <a:pt x="515" y="385"/>
                  <a:pt x="536" y="480"/>
                </a:cubicBezTo>
                <a:cubicBezTo>
                  <a:pt x="546" y="525"/>
                  <a:pt x="534" y="622"/>
                  <a:pt x="560" y="648"/>
                </a:cubicBezTo>
                <a:cubicBezTo>
                  <a:pt x="570" y="658"/>
                  <a:pt x="610" y="671"/>
                  <a:pt x="624" y="672"/>
                </a:cubicBezTo>
                <a:cubicBezTo>
                  <a:pt x="688" y="677"/>
                  <a:pt x="752" y="677"/>
                  <a:pt x="816" y="680"/>
                </a:cubicBezTo>
                <a:cubicBezTo>
                  <a:pt x="856" y="687"/>
                  <a:pt x="900" y="686"/>
                  <a:pt x="936" y="704"/>
                </a:cubicBezTo>
                <a:cubicBezTo>
                  <a:pt x="945" y="708"/>
                  <a:pt x="951" y="716"/>
                  <a:pt x="960" y="720"/>
                </a:cubicBezTo>
                <a:cubicBezTo>
                  <a:pt x="992" y="734"/>
                  <a:pt x="1035" y="733"/>
                  <a:pt x="1064" y="752"/>
                </a:cubicBezTo>
                <a:cubicBezTo>
                  <a:pt x="1097" y="774"/>
                  <a:pt x="1079" y="766"/>
                  <a:pt x="1120" y="776"/>
                </a:cubicBezTo>
                <a:cubicBezTo>
                  <a:pt x="1161" y="807"/>
                  <a:pt x="1205" y="835"/>
                  <a:pt x="1248" y="864"/>
                </a:cubicBezTo>
                <a:cubicBezTo>
                  <a:pt x="1259" y="871"/>
                  <a:pt x="1262" y="887"/>
                  <a:pt x="1272" y="896"/>
                </a:cubicBezTo>
                <a:cubicBezTo>
                  <a:pt x="1281" y="904"/>
                  <a:pt x="1294" y="905"/>
                  <a:pt x="1304" y="912"/>
                </a:cubicBezTo>
                <a:cubicBezTo>
                  <a:pt x="1344" y="941"/>
                  <a:pt x="1380" y="970"/>
                  <a:pt x="1424" y="992"/>
                </a:cubicBezTo>
                <a:cubicBezTo>
                  <a:pt x="1461" y="1011"/>
                  <a:pt x="1505" y="1057"/>
                  <a:pt x="1536" y="1080"/>
                </a:cubicBezTo>
                <a:cubicBezTo>
                  <a:pt x="1609" y="1135"/>
                  <a:pt x="1654" y="1227"/>
                  <a:pt x="1712" y="1296"/>
                </a:cubicBezTo>
                <a:cubicBezTo>
                  <a:pt x="1718" y="1303"/>
                  <a:pt x="1721" y="1314"/>
                  <a:pt x="1728" y="1320"/>
                </a:cubicBezTo>
                <a:cubicBezTo>
                  <a:pt x="1761" y="1349"/>
                  <a:pt x="1781" y="1351"/>
                  <a:pt x="1816" y="1368"/>
                </a:cubicBezTo>
                <a:lnTo>
                  <a:pt x="1760" y="240"/>
                </a:lnTo>
                <a:lnTo>
                  <a:pt x="752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0" y="3657600"/>
            <a:ext cx="3886200" cy="2282825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B-</a:t>
            </a:r>
            <a:r>
              <a:rPr lang="hu-HU" b="1">
                <a:solidFill>
                  <a:schemeClr val="accent2"/>
                </a:solidFill>
              </a:rPr>
              <a:t>cell</a:t>
            </a:r>
            <a:r>
              <a:rPr lang="en-US" b="1">
                <a:solidFill>
                  <a:schemeClr val="accent2"/>
                </a:solidFill>
              </a:rPr>
              <a:t> prolifer</a:t>
            </a:r>
            <a:r>
              <a:rPr lang="hu-HU" b="1">
                <a:solidFill>
                  <a:schemeClr val="accent2"/>
                </a:solidFill>
              </a:rPr>
              <a:t>ation</a:t>
            </a:r>
            <a:endParaRPr lang="en-US" b="1">
              <a:solidFill>
                <a:schemeClr val="accent2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affinit</a:t>
            </a:r>
            <a:r>
              <a:rPr lang="hu-HU" b="1">
                <a:solidFill>
                  <a:schemeClr val="accent2"/>
                </a:solidFill>
              </a:rPr>
              <a:t>y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hu-HU" b="1">
                <a:solidFill>
                  <a:schemeClr val="accent2"/>
                </a:solidFill>
              </a:rPr>
              <a:t>maturation,</a:t>
            </a:r>
            <a:endParaRPr lang="en-US" sz="2400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Differentiation to plasma cells</a:t>
            </a:r>
            <a:endParaRPr lang="en-US" sz="2400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Lymph node swelling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5467350" y="630238"/>
            <a:ext cx="3586163" cy="2882900"/>
          </a:xfrm>
          <a:custGeom>
            <a:avLst/>
            <a:gdLst/>
            <a:ahLst/>
            <a:cxnLst>
              <a:cxn ang="0">
                <a:pos x="10" y="94"/>
              </a:cxn>
              <a:cxn ang="0">
                <a:pos x="210" y="167"/>
              </a:cxn>
              <a:cxn ang="0">
                <a:pos x="356" y="212"/>
              </a:cxn>
              <a:cxn ang="0">
                <a:pos x="556" y="349"/>
              </a:cxn>
              <a:cxn ang="0">
                <a:pos x="756" y="449"/>
              </a:cxn>
              <a:cxn ang="0">
                <a:pos x="992" y="621"/>
              </a:cxn>
              <a:cxn ang="0">
                <a:pos x="1128" y="730"/>
              </a:cxn>
              <a:cxn ang="0">
                <a:pos x="1192" y="803"/>
              </a:cxn>
              <a:cxn ang="0">
                <a:pos x="1292" y="903"/>
              </a:cxn>
              <a:cxn ang="0">
                <a:pos x="1328" y="949"/>
              </a:cxn>
              <a:cxn ang="0">
                <a:pos x="1392" y="994"/>
              </a:cxn>
              <a:cxn ang="0">
                <a:pos x="1546" y="1139"/>
              </a:cxn>
              <a:cxn ang="0">
                <a:pos x="1774" y="1403"/>
              </a:cxn>
              <a:cxn ang="0">
                <a:pos x="1874" y="1576"/>
              </a:cxn>
              <a:cxn ang="0">
                <a:pos x="1946" y="1703"/>
              </a:cxn>
              <a:cxn ang="0">
                <a:pos x="2010" y="1767"/>
              </a:cxn>
              <a:cxn ang="0">
                <a:pos x="2074" y="1812"/>
              </a:cxn>
              <a:cxn ang="0">
                <a:pos x="2210" y="1758"/>
              </a:cxn>
              <a:cxn ang="0">
                <a:pos x="2174" y="1303"/>
              </a:cxn>
              <a:cxn ang="0">
                <a:pos x="2119" y="1158"/>
              </a:cxn>
              <a:cxn ang="0">
                <a:pos x="2010" y="867"/>
              </a:cxn>
              <a:cxn ang="0">
                <a:pos x="1874" y="730"/>
              </a:cxn>
              <a:cxn ang="0">
                <a:pos x="1637" y="521"/>
              </a:cxn>
              <a:cxn ang="0">
                <a:pos x="1455" y="458"/>
              </a:cxn>
              <a:cxn ang="0">
                <a:pos x="1328" y="367"/>
              </a:cxn>
              <a:cxn ang="0">
                <a:pos x="1101" y="303"/>
              </a:cxn>
              <a:cxn ang="0">
                <a:pos x="1028" y="248"/>
              </a:cxn>
              <a:cxn ang="0">
                <a:pos x="901" y="176"/>
              </a:cxn>
              <a:cxn ang="0">
                <a:pos x="665" y="48"/>
              </a:cxn>
              <a:cxn ang="0">
                <a:pos x="419" y="30"/>
              </a:cxn>
              <a:cxn ang="0">
                <a:pos x="37" y="39"/>
              </a:cxn>
              <a:cxn ang="0">
                <a:pos x="10" y="94"/>
              </a:cxn>
            </a:cxnLst>
            <a:rect l="0" t="0" r="r" b="b"/>
            <a:pathLst>
              <a:path w="2259" h="1816">
                <a:moveTo>
                  <a:pt x="10" y="94"/>
                </a:moveTo>
                <a:cubicBezTo>
                  <a:pt x="77" y="118"/>
                  <a:pt x="142" y="145"/>
                  <a:pt x="210" y="167"/>
                </a:cubicBezTo>
                <a:cubicBezTo>
                  <a:pt x="320" y="203"/>
                  <a:pt x="290" y="176"/>
                  <a:pt x="356" y="212"/>
                </a:cubicBezTo>
                <a:cubicBezTo>
                  <a:pt x="427" y="251"/>
                  <a:pt x="487" y="309"/>
                  <a:pt x="556" y="349"/>
                </a:cubicBezTo>
                <a:cubicBezTo>
                  <a:pt x="620" y="386"/>
                  <a:pt x="690" y="415"/>
                  <a:pt x="756" y="449"/>
                </a:cubicBezTo>
                <a:cubicBezTo>
                  <a:pt x="836" y="490"/>
                  <a:pt x="905" y="578"/>
                  <a:pt x="992" y="621"/>
                </a:cubicBezTo>
                <a:cubicBezTo>
                  <a:pt x="1033" y="663"/>
                  <a:pt x="1086" y="688"/>
                  <a:pt x="1128" y="730"/>
                </a:cubicBezTo>
                <a:cubicBezTo>
                  <a:pt x="1130" y="732"/>
                  <a:pt x="1191" y="802"/>
                  <a:pt x="1192" y="803"/>
                </a:cubicBezTo>
                <a:cubicBezTo>
                  <a:pt x="1208" y="851"/>
                  <a:pt x="1257" y="868"/>
                  <a:pt x="1292" y="903"/>
                </a:cubicBezTo>
                <a:cubicBezTo>
                  <a:pt x="1327" y="938"/>
                  <a:pt x="1292" y="921"/>
                  <a:pt x="1328" y="949"/>
                </a:cubicBezTo>
                <a:cubicBezTo>
                  <a:pt x="1349" y="965"/>
                  <a:pt x="1374" y="975"/>
                  <a:pt x="1392" y="994"/>
                </a:cubicBezTo>
                <a:cubicBezTo>
                  <a:pt x="1440" y="1043"/>
                  <a:pt x="1501" y="1087"/>
                  <a:pt x="1546" y="1139"/>
                </a:cubicBezTo>
                <a:cubicBezTo>
                  <a:pt x="1622" y="1225"/>
                  <a:pt x="1691" y="1324"/>
                  <a:pt x="1774" y="1403"/>
                </a:cubicBezTo>
                <a:cubicBezTo>
                  <a:pt x="1804" y="1463"/>
                  <a:pt x="1842" y="1517"/>
                  <a:pt x="1874" y="1576"/>
                </a:cubicBezTo>
                <a:cubicBezTo>
                  <a:pt x="1889" y="1604"/>
                  <a:pt x="1919" y="1678"/>
                  <a:pt x="1946" y="1703"/>
                </a:cubicBezTo>
                <a:cubicBezTo>
                  <a:pt x="1968" y="1724"/>
                  <a:pt x="1985" y="1750"/>
                  <a:pt x="2010" y="1767"/>
                </a:cubicBezTo>
                <a:cubicBezTo>
                  <a:pt x="2031" y="1782"/>
                  <a:pt x="2074" y="1812"/>
                  <a:pt x="2074" y="1812"/>
                </a:cubicBezTo>
                <a:cubicBezTo>
                  <a:pt x="2152" y="1804"/>
                  <a:pt x="2172" y="1816"/>
                  <a:pt x="2210" y="1758"/>
                </a:cubicBezTo>
                <a:cubicBezTo>
                  <a:pt x="2259" y="1606"/>
                  <a:pt x="2220" y="1448"/>
                  <a:pt x="2174" y="1303"/>
                </a:cubicBezTo>
                <a:cubicBezTo>
                  <a:pt x="2129" y="1162"/>
                  <a:pt x="2174" y="1231"/>
                  <a:pt x="2119" y="1158"/>
                </a:cubicBezTo>
                <a:cubicBezTo>
                  <a:pt x="2063" y="987"/>
                  <a:pt x="2097" y="1085"/>
                  <a:pt x="2010" y="867"/>
                </a:cubicBezTo>
                <a:cubicBezTo>
                  <a:pt x="1991" y="821"/>
                  <a:pt x="1908" y="773"/>
                  <a:pt x="1874" y="730"/>
                </a:cubicBezTo>
                <a:cubicBezTo>
                  <a:pt x="1806" y="643"/>
                  <a:pt x="1724" y="587"/>
                  <a:pt x="1637" y="521"/>
                </a:cubicBezTo>
                <a:cubicBezTo>
                  <a:pt x="1586" y="482"/>
                  <a:pt x="1510" y="490"/>
                  <a:pt x="1455" y="458"/>
                </a:cubicBezTo>
                <a:cubicBezTo>
                  <a:pt x="1410" y="432"/>
                  <a:pt x="1375" y="390"/>
                  <a:pt x="1328" y="367"/>
                </a:cubicBezTo>
                <a:cubicBezTo>
                  <a:pt x="1260" y="333"/>
                  <a:pt x="1169" y="340"/>
                  <a:pt x="1101" y="303"/>
                </a:cubicBezTo>
                <a:cubicBezTo>
                  <a:pt x="992" y="243"/>
                  <a:pt x="1080" y="291"/>
                  <a:pt x="1028" y="248"/>
                </a:cubicBezTo>
                <a:cubicBezTo>
                  <a:pt x="990" y="217"/>
                  <a:pt x="941" y="203"/>
                  <a:pt x="901" y="176"/>
                </a:cubicBezTo>
                <a:cubicBezTo>
                  <a:pt x="826" y="126"/>
                  <a:pt x="755" y="71"/>
                  <a:pt x="665" y="48"/>
                </a:cubicBezTo>
                <a:cubicBezTo>
                  <a:pt x="587" y="28"/>
                  <a:pt x="492" y="33"/>
                  <a:pt x="419" y="30"/>
                </a:cubicBezTo>
                <a:cubicBezTo>
                  <a:pt x="293" y="9"/>
                  <a:pt x="160" y="0"/>
                  <a:pt x="37" y="39"/>
                </a:cubicBezTo>
                <a:cubicBezTo>
                  <a:pt x="0" y="65"/>
                  <a:pt x="10" y="47"/>
                  <a:pt x="10" y="9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09600" y="3505200"/>
            <a:ext cx="6705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609600" y="2590800"/>
            <a:ext cx="6705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7315200" y="25908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609600" y="25908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2514600" y="4114800"/>
            <a:ext cx="304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6875463" y="1504950"/>
            <a:ext cx="369887" cy="3429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25" y="168"/>
              </a:cxn>
              <a:cxn ang="0">
                <a:pos x="217" y="216"/>
              </a:cxn>
              <a:cxn ang="0">
                <a:pos x="229" y="180"/>
              </a:cxn>
              <a:cxn ang="0">
                <a:pos x="109" y="60"/>
              </a:cxn>
              <a:cxn ang="0">
                <a:pos x="73" y="24"/>
              </a:cxn>
              <a:cxn ang="0">
                <a:pos x="1" y="0"/>
              </a:cxn>
            </a:cxnLst>
            <a:rect l="0" t="0" r="r" b="b"/>
            <a:pathLst>
              <a:path w="233" h="216">
                <a:moveTo>
                  <a:pt x="1" y="0"/>
                </a:moveTo>
                <a:cubicBezTo>
                  <a:pt x="9" y="56"/>
                  <a:pt x="0" y="117"/>
                  <a:pt x="25" y="168"/>
                </a:cubicBezTo>
                <a:cubicBezTo>
                  <a:pt x="36" y="190"/>
                  <a:pt x="196" y="213"/>
                  <a:pt x="217" y="216"/>
                </a:cubicBezTo>
                <a:cubicBezTo>
                  <a:pt x="221" y="204"/>
                  <a:pt x="233" y="192"/>
                  <a:pt x="229" y="180"/>
                </a:cubicBezTo>
                <a:cubicBezTo>
                  <a:pt x="206" y="111"/>
                  <a:pt x="164" y="97"/>
                  <a:pt x="109" y="60"/>
                </a:cubicBezTo>
                <a:cubicBezTo>
                  <a:pt x="95" y="51"/>
                  <a:pt x="87" y="33"/>
                  <a:pt x="73" y="24"/>
                </a:cubicBezTo>
                <a:cubicBezTo>
                  <a:pt x="52" y="10"/>
                  <a:pt x="25" y="8"/>
                  <a:pt x="1" y="0"/>
                </a:cubicBezTo>
                <a:close/>
              </a:path>
            </a:pathLst>
          </a:custGeom>
          <a:gradFill rotWithShape="0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107" name="Picture 35" descr="plasmace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343400"/>
            <a:ext cx="1619250" cy="1619250"/>
          </a:xfrm>
          <a:prstGeom prst="rect">
            <a:avLst/>
          </a:prstGeom>
          <a:noFill/>
        </p:spPr>
      </p:pic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7162800" y="3581400"/>
            <a:ext cx="609600" cy="685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28600" y="457200"/>
            <a:ext cx="8610600" cy="60960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4876800" y="4857760"/>
            <a:ext cx="0" cy="4572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62000" y="4572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</a:rPr>
              <a:t>R</a:t>
            </a:r>
            <a:r>
              <a:rPr lang="hu-HU" sz="2400" b="1" dirty="0" smtClean="0">
                <a:solidFill>
                  <a:srgbClr val="000066"/>
                </a:solidFill>
              </a:rPr>
              <a:t>egionális nyirokcsomó duzzanat</a:t>
            </a:r>
            <a:endParaRPr lang="en-US" sz="24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1066800"/>
            <a:ext cx="2667000" cy="29718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9938" name="Picture 2" descr="https://merjmosolyogni.hu/wp-content/uploads/2012/08/allkapocsizulet-fajdal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3" y="500042"/>
            <a:ext cx="5438719" cy="360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defigcor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72200" cy="48768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6629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-31750" y="336550"/>
            <a:ext cx="2984500" cy="4238625"/>
          </a:xfrm>
          <a:custGeom>
            <a:avLst/>
            <a:gdLst/>
            <a:ahLst/>
            <a:cxnLst>
              <a:cxn ang="0">
                <a:pos x="1460" y="388"/>
              </a:cxn>
              <a:cxn ang="0">
                <a:pos x="1340" y="532"/>
              </a:cxn>
              <a:cxn ang="0">
                <a:pos x="1196" y="808"/>
              </a:cxn>
              <a:cxn ang="0">
                <a:pos x="1172" y="904"/>
              </a:cxn>
              <a:cxn ang="0">
                <a:pos x="1160" y="940"/>
              </a:cxn>
              <a:cxn ang="0">
                <a:pos x="1112" y="952"/>
              </a:cxn>
              <a:cxn ang="0">
                <a:pos x="1040" y="988"/>
              </a:cxn>
              <a:cxn ang="0">
                <a:pos x="968" y="1132"/>
              </a:cxn>
              <a:cxn ang="0">
                <a:pos x="992" y="1240"/>
              </a:cxn>
              <a:cxn ang="0">
                <a:pos x="1028" y="1216"/>
              </a:cxn>
              <a:cxn ang="0">
                <a:pos x="1076" y="1480"/>
              </a:cxn>
              <a:cxn ang="0">
                <a:pos x="1112" y="1600"/>
              </a:cxn>
              <a:cxn ang="0">
                <a:pos x="1124" y="1636"/>
              </a:cxn>
              <a:cxn ang="0">
                <a:pos x="1100" y="1948"/>
              </a:cxn>
              <a:cxn ang="0">
                <a:pos x="1064" y="1960"/>
              </a:cxn>
              <a:cxn ang="0">
                <a:pos x="1040" y="1996"/>
              </a:cxn>
              <a:cxn ang="0">
                <a:pos x="1016" y="2068"/>
              </a:cxn>
              <a:cxn ang="0">
                <a:pos x="1088" y="2008"/>
              </a:cxn>
              <a:cxn ang="0">
                <a:pos x="1016" y="2032"/>
              </a:cxn>
              <a:cxn ang="0">
                <a:pos x="1100" y="2188"/>
              </a:cxn>
              <a:cxn ang="0">
                <a:pos x="1172" y="2176"/>
              </a:cxn>
              <a:cxn ang="0">
                <a:pos x="1208" y="2164"/>
              </a:cxn>
              <a:cxn ang="0">
                <a:pos x="1244" y="2212"/>
              </a:cxn>
              <a:cxn ang="0">
                <a:pos x="1268" y="2284"/>
              </a:cxn>
              <a:cxn ang="0">
                <a:pos x="1292" y="2320"/>
              </a:cxn>
              <a:cxn ang="0">
                <a:pos x="1352" y="2428"/>
              </a:cxn>
              <a:cxn ang="0">
                <a:pos x="1364" y="2476"/>
              </a:cxn>
              <a:cxn ang="0">
                <a:pos x="1376" y="2512"/>
              </a:cxn>
              <a:cxn ang="0">
                <a:pos x="1304" y="2524"/>
              </a:cxn>
              <a:cxn ang="0">
                <a:pos x="1064" y="2548"/>
              </a:cxn>
              <a:cxn ang="0">
                <a:pos x="740" y="2560"/>
              </a:cxn>
              <a:cxn ang="0">
                <a:pos x="524" y="2572"/>
              </a:cxn>
              <a:cxn ang="0">
                <a:pos x="332" y="2608"/>
              </a:cxn>
              <a:cxn ang="0">
                <a:pos x="68" y="2596"/>
              </a:cxn>
              <a:cxn ang="0">
                <a:pos x="80" y="2224"/>
              </a:cxn>
              <a:cxn ang="0">
                <a:pos x="176" y="1768"/>
              </a:cxn>
              <a:cxn ang="0">
                <a:pos x="116" y="1228"/>
              </a:cxn>
              <a:cxn ang="0">
                <a:pos x="80" y="736"/>
              </a:cxn>
              <a:cxn ang="0">
                <a:pos x="92" y="232"/>
              </a:cxn>
              <a:cxn ang="0">
                <a:pos x="104" y="148"/>
              </a:cxn>
              <a:cxn ang="0">
                <a:pos x="164" y="136"/>
              </a:cxn>
              <a:cxn ang="0">
                <a:pos x="356" y="112"/>
              </a:cxn>
              <a:cxn ang="0">
                <a:pos x="1856" y="100"/>
              </a:cxn>
              <a:cxn ang="0">
                <a:pos x="1880" y="136"/>
              </a:cxn>
              <a:cxn ang="0">
                <a:pos x="1736" y="232"/>
              </a:cxn>
              <a:cxn ang="0">
                <a:pos x="1592" y="304"/>
              </a:cxn>
              <a:cxn ang="0">
                <a:pos x="1556" y="316"/>
              </a:cxn>
              <a:cxn ang="0">
                <a:pos x="1520" y="328"/>
              </a:cxn>
              <a:cxn ang="0">
                <a:pos x="1460" y="388"/>
              </a:cxn>
            </a:cxnLst>
            <a:rect l="0" t="0" r="r" b="b"/>
            <a:pathLst>
              <a:path w="1880" h="2670">
                <a:moveTo>
                  <a:pt x="1460" y="388"/>
                </a:moveTo>
                <a:cubicBezTo>
                  <a:pt x="1360" y="488"/>
                  <a:pt x="1396" y="438"/>
                  <a:pt x="1340" y="532"/>
                </a:cubicBezTo>
                <a:cubicBezTo>
                  <a:pt x="1314" y="636"/>
                  <a:pt x="1223" y="701"/>
                  <a:pt x="1196" y="808"/>
                </a:cubicBezTo>
                <a:cubicBezTo>
                  <a:pt x="1188" y="840"/>
                  <a:pt x="1180" y="872"/>
                  <a:pt x="1172" y="904"/>
                </a:cubicBezTo>
                <a:cubicBezTo>
                  <a:pt x="1169" y="916"/>
                  <a:pt x="1170" y="932"/>
                  <a:pt x="1160" y="940"/>
                </a:cubicBezTo>
                <a:cubicBezTo>
                  <a:pt x="1147" y="950"/>
                  <a:pt x="1128" y="947"/>
                  <a:pt x="1112" y="952"/>
                </a:cubicBezTo>
                <a:cubicBezTo>
                  <a:pt x="1069" y="964"/>
                  <a:pt x="1079" y="962"/>
                  <a:pt x="1040" y="988"/>
                </a:cubicBezTo>
                <a:cubicBezTo>
                  <a:pt x="1023" y="1038"/>
                  <a:pt x="997" y="1089"/>
                  <a:pt x="968" y="1132"/>
                </a:cubicBezTo>
                <a:cubicBezTo>
                  <a:pt x="965" y="1152"/>
                  <a:pt x="927" y="1240"/>
                  <a:pt x="992" y="1240"/>
                </a:cubicBezTo>
                <a:cubicBezTo>
                  <a:pt x="1006" y="1240"/>
                  <a:pt x="1016" y="1224"/>
                  <a:pt x="1028" y="1216"/>
                </a:cubicBezTo>
                <a:cubicBezTo>
                  <a:pt x="1080" y="1293"/>
                  <a:pt x="1058" y="1390"/>
                  <a:pt x="1076" y="1480"/>
                </a:cubicBezTo>
                <a:cubicBezTo>
                  <a:pt x="1085" y="1525"/>
                  <a:pt x="1097" y="1554"/>
                  <a:pt x="1112" y="1600"/>
                </a:cubicBezTo>
                <a:cubicBezTo>
                  <a:pt x="1116" y="1612"/>
                  <a:pt x="1124" y="1636"/>
                  <a:pt x="1124" y="1636"/>
                </a:cubicBezTo>
                <a:cubicBezTo>
                  <a:pt x="1117" y="1740"/>
                  <a:pt x="1131" y="1848"/>
                  <a:pt x="1100" y="1948"/>
                </a:cubicBezTo>
                <a:cubicBezTo>
                  <a:pt x="1096" y="1960"/>
                  <a:pt x="1076" y="1956"/>
                  <a:pt x="1064" y="1960"/>
                </a:cubicBezTo>
                <a:cubicBezTo>
                  <a:pt x="1056" y="1972"/>
                  <a:pt x="1046" y="1983"/>
                  <a:pt x="1040" y="1996"/>
                </a:cubicBezTo>
                <a:cubicBezTo>
                  <a:pt x="1030" y="2019"/>
                  <a:pt x="997" y="2084"/>
                  <a:pt x="1016" y="2068"/>
                </a:cubicBezTo>
                <a:cubicBezTo>
                  <a:pt x="1040" y="2048"/>
                  <a:pt x="1088" y="2039"/>
                  <a:pt x="1088" y="2008"/>
                </a:cubicBezTo>
                <a:cubicBezTo>
                  <a:pt x="1088" y="1983"/>
                  <a:pt x="1040" y="2024"/>
                  <a:pt x="1016" y="2032"/>
                </a:cubicBezTo>
                <a:cubicBezTo>
                  <a:pt x="986" y="2123"/>
                  <a:pt x="1013" y="2166"/>
                  <a:pt x="1100" y="2188"/>
                </a:cubicBezTo>
                <a:cubicBezTo>
                  <a:pt x="1124" y="2184"/>
                  <a:pt x="1148" y="2181"/>
                  <a:pt x="1172" y="2176"/>
                </a:cubicBezTo>
                <a:cubicBezTo>
                  <a:pt x="1184" y="2173"/>
                  <a:pt x="1197" y="2158"/>
                  <a:pt x="1208" y="2164"/>
                </a:cubicBezTo>
                <a:cubicBezTo>
                  <a:pt x="1226" y="2173"/>
                  <a:pt x="1232" y="2196"/>
                  <a:pt x="1244" y="2212"/>
                </a:cubicBezTo>
                <a:cubicBezTo>
                  <a:pt x="1252" y="2236"/>
                  <a:pt x="1254" y="2263"/>
                  <a:pt x="1268" y="2284"/>
                </a:cubicBezTo>
                <a:cubicBezTo>
                  <a:pt x="1276" y="2296"/>
                  <a:pt x="1286" y="2307"/>
                  <a:pt x="1292" y="2320"/>
                </a:cubicBezTo>
                <a:cubicBezTo>
                  <a:pt x="1339" y="2426"/>
                  <a:pt x="1286" y="2362"/>
                  <a:pt x="1352" y="2428"/>
                </a:cubicBezTo>
                <a:cubicBezTo>
                  <a:pt x="1356" y="2444"/>
                  <a:pt x="1359" y="2460"/>
                  <a:pt x="1364" y="2476"/>
                </a:cubicBezTo>
                <a:cubicBezTo>
                  <a:pt x="1367" y="2488"/>
                  <a:pt x="1386" y="2504"/>
                  <a:pt x="1376" y="2512"/>
                </a:cubicBezTo>
                <a:cubicBezTo>
                  <a:pt x="1357" y="2527"/>
                  <a:pt x="1328" y="2519"/>
                  <a:pt x="1304" y="2524"/>
                </a:cubicBezTo>
                <a:cubicBezTo>
                  <a:pt x="1163" y="2552"/>
                  <a:pt x="1390" y="2533"/>
                  <a:pt x="1064" y="2548"/>
                </a:cubicBezTo>
                <a:cubicBezTo>
                  <a:pt x="956" y="2553"/>
                  <a:pt x="848" y="2555"/>
                  <a:pt x="740" y="2560"/>
                </a:cubicBezTo>
                <a:cubicBezTo>
                  <a:pt x="668" y="2563"/>
                  <a:pt x="596" y="2568"/>
                  <a:pt x="524" y="2572"/>
                </a:cubicBezTo>
                <a:cubicBezTo>
                  <a:pt x="459" y="2585"/>
                  <a:pt x="398" y="2599"/>
                  <a:pt x="332" y="2608"/>
                </a:cubicBezTo>
                <a:cubicBezTo>
                  <a:pt x="244" y="2604"/>
                  <a:pt x="116" y="2670"/>
                  <a:pt x="68" y="2596"/>
                </a:cubicBezTo>
                <a:cubicBezTo>
                  <a:pt x="0" y="2492"/>
                  <a:pt x="73" y="2348"/>
                  <a:pt x="80" y="2224"/>
                </a:cubicBezTo>
                <a:cubicBezTo>
                  <a:pt x="88" y="2071"/>
                  <a:pt x="157" y="1921"/>
                  <a:pt x="176" y="1768"/>
                </a:cubicBezTo>
                <a:cubicBezTo>
                  <a:pt x="168" y="1589"/>
                  <a:pt x="160" y="1403"/>
                  <a:pt x="116" y="1228"/>
                </a:cubicBezTo>
                <a:cubicBezTo>
                  <a:pt x="103" y="1068"/>
                  <a:pt x="130" y="885"/>
                  <a:pt x="80" y="736"/>
                </a:cubicBezTo>
                <a:cubicBezTo>
                  <a:pt x="84" y="568"/>
                  <a:pt x="85" y="400"/>
                  <a:pt x="92" y="232"/>
                </a:cubicBezTo>
                <a:cubicBezTo>
                  <a:pt x="93" y="204"/>
                  <a:pt x="87" y="171"/>
                  <a:pt x="104" y="148"/>
                </a:cubicBezTo>
                <a:cubicBezTo>
                  <a:pt x="116" y="132"/>
                  <a:pt x="144" y="140"/>
                  <a:pt x="164" y="136"/>
                </a:cubicBezTo>
                <a:cubicBezTo>
                  <a:pt x="255" y="119"/>
                  <a:pt x="246" y="123"/>
                  <a:pt x="356" y="112"/>
                </a:cubicBezTo>
                <a:cubicBezTo>
                  <a:pt x="802" y="0"/>
                  <a:pt x="1787" y="99"/>
                  <a:pt x="1856" y="100"/>
                </a:cubicBezTo>
                <a:cubicBezTo>
                  <a:pt x="1864" y="112"/>
                  <a:pt x="1880" y="122"/>
                  <a:pt x="1880" y="136"/>
                </a:cubicBezTo>
                <a:cubicBezTo>
                  <a:pt x="1880" y="233"/>
                  <a:pt x="1806" y="220"/>
                  <a:pt x="1736" y="232"/>
                </a:cubicBezTo>
                <a:cubicBezTo>
                  <a:pt x="1643" y="294"/>
                  <a:pt x="1691" y="271"/>
                  <a:pt x="1592" y="304"/>
                </a:cubicBezTo>
                <a:cubicBezTo>
                  <a:pt x="1580" y="308"/>
                  <a:pt x="1568" y="312"/>
                  <a:pt x="1556" y="316"/>
                </a:cubicBezTo>
                <a:cubicBezTo>
                  <a:pt x="1544" y="320"/>
                  <a:pt x="1520" y="328"/>
                  <a:pt x="1520" y="328"/>
                </a:cubicBezTo>
                <a:cubicBezTo>
                  <a:pt x="1510" y="344"/>
                  <a:pt x="1460" y="459"/>
                  <a:pt x="1460" y="38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3962400" y="293688"/>
            <a:ext cx="3429000" cy="4506912"/>
          </a:xfrm>
          <a:custGeom>
            <a:avLst/>
            <a:gdLst/>
            <a:ahLst/>
            <a:cxnLst>
              <a:cxn ang="0">
                <a:pos x="120" y="415"/>
              </a:cxn>
              <a:cxn ang="0">
                <a:pos x="144" y="559"/>
              </a:cxn>
              <a:cxn ang="0">
                <a:pos x="180" y="595"/>
              </a:cxn>
              <a:cxn ang="0">
                <a:pos x="204" y="643"/>
              </a:cxn>
              <a:cxn ang="0">
                <a:pos x="252" y="799"/>
              </a:cxn>
              <a:cxn ang="0">
                <a:pos x="168" y="1231"/>
              </a:cxn>
              <a:cxn ang="0">
                <a:pos x="156" y="1351"/>
              </a:cxn>
              <a:cxn ang="0">
                <a:pos x="492" y="1387"/>
              </a:cxn>
              <a:cxn ang="0">
                <a:pos x="456" y="1651"/>
              </a:cxn>
              <a:cxn ang="0">
                <a:pos x="444" y="1687"/>
              </a:cxn>
              <a:cxn ang="0">
                <a:pos x="408" y="1699"/>
              </a:cxn>
              <a:cxn ang="0">
                <a:pos x="168" y="1711"/>
              </a:cxn>
              <a:cxn ang="0">
                <a:pos x="384" y="1735"/>
              </a:cxn>
              <a:cxn ang="0">
                <a:pos x="480" y="1927"/>
              </a:cxn>
              <a:cxn ang="0">
                <a:pos x="528" y="2023"/>
              </a:cxn>
              <a:cxn ang="0">
                <a:pos x="240" y="2167"/>
              </a:cxn>
              <a:cxn ang="0">
                <a:pos x="96" y="2359"/>
              </a:cxn>
              <a:cxn ang="0">
                <a:pos x="48" y="2407"/>
              </a:cxn>
              <a:cxn ang="0">
                <a:pos x="0" y="2503"/>
              </a:cxn>
              <a:cxn ang="0">
                <a:pos x="144" y="2839"/>
              </a:cxn>
              <a:cxn ang="0">
                <a:pos x="1824" y="2791"/>
              </a:cxn>
              <a:cxn ang="0">
                <a:pos x="1872" y="2743"/>
              </a:cxn>
              <a:cxn ang="0">
                <a:pos x="1968" y="2695"/>
              </a:cxn>
              <a:cxn ang="0">
                <a:pos x="2160" y="775"/>
              </a:cxn>
              <a:cxn ang="0">
                <a:pos x="2112" y="439"/>
              </a:cxn>
              <a:cxn ang="0">
                <a:pos x="2064" y="295"/>
              </a:cxn>
              <a:cxn ang="0">
                <a:pos x="1344" y="7"/>
              </a:cxn>
              <a:cxn ang="0">
                <a:pos x="912" y="55"/>
              </a:cxn>
              <a:cxn ang="0">
                <a:pos x="144" y="151"/>
              </a:cxn>
              <a:cxn ang="0">
                <a:pos x="96" y="247"/>
              </a:cxn>
              <a:cxn ang="0">
                <a:pos x="120" y="415"/>
              </a:cxn>
            </a:cxnLst>
            <a:rect l="0" t="0" r="r" b="b"/>
            <a:pathLst>
              <a:path w="2160" h="2839">
                <a:moveTo>
                  <a:pt x="120" y="415"/>
                </a:moveTo>
                <a:cubicBezTo>
                  <a:pt x="128" y="463"/>
                  <a:pt x="129" y="513"/>
                  <a:pt x="144" y="559"/>
                </a:cubicBezTo>
                <a:cubicBezTo>
                  <a:pt x="149" y="575"/>
                  <a:pt x="170" y="581"/>
                  <a:pt x="180" y="595"/>
                </a:cubicBezTo>
                <a:cubicBezTo>
                  <a:pt x="190" y="610"/>
                  <a:pt x="197" y="626"/>
                  <a:pt x="204" y="643"/>
                </a:cubicBezTo>
                <a:cubicBezTo>
                  <a:pt x="224" y="694"/>
                  <a:pt x="235" y="747"/>
                  <a:pt x="252" y="799"/>
                </a:cubicBezTo>
                <a:cubicBezTo>
                  <a:pt x="245" y="988"/>
                  <a:pt x="290" y="1109"/>
                  <a:pt x="168" y="1231"/>
                </a:cubicBezTo>
                <a:cubicBezTo>
                  <a:pt x="139" y="1319"/>
                  <a:pt x="138" y="1278"/>
                  <a:pt x="156" y="1351"/>
                </a:cubicBezTo>
                <a:cubicBezTo>
                  <a:pt x="271" y="1322"/>
                  <a:pt x="404" y="1299"/>
                  <a:pt x="492" y="1387"/>
                </a:cubicBezTo>
                <a:cubicBezTo>
                  <a:pt x="519" y="1467"/>
                  <a:pt x="488" y="1576"/>
                  <a:pt x="456" y="1651"/>
                </a:cubicBezTo>
                <a:cubicBezTo>
                  <a:pt x="451" y="1663"/>
                  <a:pt x="453" y="1678"/>
                  <a:pt x="444" y="1687"/>
                </a:cubicBezTo>
                <a:cubicBezTo>
                  <a:pt x="435" y="1696"/>
                  <a:pt x="421" y="1698"/>
                  <a:pt x="408" y="1699"/>
                </a:cubicBezTo>
                <a:cubicBezTo>
                  <a:pt x="328" y="1706"/>
                  <a:pt x="168" y="1711"/>
                  <a:pt x="168" y="1711"/>
                </a:cubicBezTo>
                <a:cubicBezTo>
                  <a:pt x="240" y="1719"/>
                  <a:pt x="324" y="1694"/>
                  <a:pt x="384" y="1735"/>
                </a:cubicBezTo>
                <a:cubicBezTo>
                  <a:pt x="443" y="1776"/>
                  <a:pt x="448" y="1863"/>
                  <a:pt x="480" y="1927"/>
                </a:cubicBezTo>
                <a:cubicBezTo>
                  <a:pt x="496" y="1959"/>
                  <a:pt x="528" y="2023"/>
                  <a:pt x="528" y="2023"/>
                </a:cubicBezTo>
                <a:cubicBezTo>
                  <a:pt x="385" y="2166"/>
                  <a:pt x="476" y="2108"/>
                  <a:pt x="240" y="2167"/>
                </a:cubicBezTo>
                <a:cubicBezTo>
                  <a:pt x="32" y="2375"/>
                  <a:pt x="232" y="2154"/>
                  <a:pt x="96" y="2359"/>
                </a:cubicBezTo>
                <a:cubicBezTo>
                  <a:pt x="83" y="2378"/>
                  <a:pt x="61" y="2388"/>
                  <a:pt x="48" y="2407"/>
                </a:cubicBezTo>
                <a:cubicBezTo>
                  <a:pt x="28" y="2437"/>
                  <a:pt x="16" y="2471"/>
                  <a:pt x="0" y="2503"/>
                </a:cubicBezTo>
                <a:cubicBezTo>
                  <a:pt x="35" y="2641"/>
                  <a:pt x="45" y="2740"/>
                  <a:pt x="144" y="2839"/>
                </a:cubicBezTo>
                <a:cubicBezTo>
                  <a:pt x="704" y="2823"/>
                  <a:pt x="1265" y="2822"/>
                  <a:pt x="1824" y="2791"/>
                </a:cubicBezTo>
                <a:cubicBezTo>
                  <a:pt x="1847" y="2790"/>
                  <a:pt x="1853" y="2756"/>
                  <a:pt x="1872" y="2743"/>
                </a:cubicBezTo>
                <a:cubicBezTo>
                  <a:pt x="1902" y="2723"/>
                  <a:pt x="1936" y="2711"/>
                  <a:pt x="1968" y="2695"/>
                </a:cubicBezTo>
                <a:cubicBezTo>
                  <a:pt x="2125" y="2069"/>
                  <a:pt x="2124" y="1416"/>
                  <a:pt x="2160" y="775"/>
                </a:cubicBezTo>
                <a:cubicBezTo>
                  <a:pt x="2144" y="663"/>
                  <a:pt x="2134" y="550"/>
                  <a:pt x="2112" y="439"/>
                </a:cubicBezTo>
                <a:cubicBezTo>
                  <a:pt x="2102" y="389"/>
                  <a:pt x="2093" y="336"/>
                  <a:pt x="2064" y="295"/>
                </a:cubicBezTo>
                <a:cubicBezTo>
                  <a:pt x="1866" y="18"/>
                  <a:pt x="1676" y="48"/>
                  <a:pt x="1344" y="7"/>
                </a:cubicBezTo>
                <a:cubicBezTo>
                  <a:pt x="1200" y="23"/>
                  <a:pt x="1056" y="42"/>
                  <a:pt x="912" y="55"/>
                </a:cubicBezTo>
                <a:cubicBezTo>
                  <a:pt x="178" y="119"/>
                  <a:pt x="445" y="0"/>
                  <a:pt x="144" y="151"/>
                </a:cubicBezTo>
                <a:cubicBezTo>
                  <a:pt x="128" y="183"/>
                  <a:pt x="96" y="211"/>
                  <a:pt x="96" y="247"/>
                </a:cubicBezTo>
                <a:cubicBezTo>
                  <a:pt x="96" y="453"/>
                  <a:pt x="191" y="344"/>
                  <a:pt x="120" y="4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4648200"/>
            <a:ext cx="7543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934200" y="4419600"/>
            <a:ext cx="614363" cy="530225"/>
            <a:chOff x="672" y="2496"/>
            <a:chExt cx="435" cy="430"/>
          </a:xfrm>
        </p:grpSpPr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672" y="2496"/>
              <a:ext cx="435" cy="417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42" name="Oval 14"/>
            <p:cNvSpPr>
              <a:spLocks noChangeArrowheads="1"/>
            </p:cNvSpPr>
            <p:nvPr/>
          </p:nvSpPr>
          <p:spPr bwMode="auto">
            <a:xfrm>
              <a:off x="720" y="2544"/>
              <a:ext cx="368" cy="38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876800" y="4876800"/>
            <a:ext cx="614363" cy="530225"/>
            <a:chOff x="672" y="2496"/>
            <a:chExt cx="435" cy="430"/>
          </a:xfrm>
        </p:grpSpPr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672" y="2496"/>
              <a:ext cx="435" cy="417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720" y="2544"/>
              <a:ext cx="368" cy="38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 rot="1742740">
            <a:off x="5562600" y="4572000"/>
            <a:ext cx="1371600" cy="914400"/>
            <a:chOff x="2256" y="3264"/>
            <a:chExt cx="1104" cy="672"/>
          </a:xfrm>
        </p:grpSpPr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2256" y="3264"/>
              <a:ext cx="1104" cy="67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2880" y="3408"/>
              <a:ext cx="384" cy="3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H="1">
              <a:off x="3024" y="3408"/>
              <a:ext cx="48" cy="33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V="1">
              <a:off x="2928" y="3552"/>
              <a:ext cx="288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2928" y="3456"/>
              <a:ext cx="288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V="1">
              <a:off x="2880" y="3504"/>
              <a:ext cx="336" cy="14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2688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2592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58" name="Freeform 30"/>
            <p:cNvSpPr>
              <a:spLocks/>
            </p:cNvSpPr>
            <p:nvPr/>
          </p:nvSpPr>
          <p:spPr bwMode="auto">
            <a:xfrm>
              <a:off x="2640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59" name="Freeform 31"/>
            <p:cNvSpPr>
              <a:spLocks/>
            </p:cNvSpPr>
            <p:nvPr/>
          </p:nvSpPr>
          <p:spPr bwMode="auto">
            <a:xfrm>
              <a:off x="2496" y="3408"/>
              <a:ext cx="84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2544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8162" name="AutoShape 34"/>
          <p:cNvSpPr>
            <a:spLocks noChangeArrowheads="1"/>
          </p:cNvSpPr>
          <p:nvPr/>
        </p:nvSpPr>
        <p:spPr bwMode="auto">
          <a:xfrm rot="-2016726">
            <a:off x="4876800" y="3581400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000099"/>
                </a:solidFill>
              </a:rPr>
              <a:t>E</a:t>
            </a:r>
            <a:r>
              <a:rPr lang="en-US" sz="2400" b="1" dirty="0" err="1">
                <a:solidFill>
                  <a:srgbClr val="000099"/>
                </a:solidFill>
              </a:rPr>
              <a:t>ffe</a:t>
            </a:r>
            <a:r>
              <a:rPr lang="hu-HU" sz="2400" b="1" dirty="0">
                <a:solidFill>
                  <a:srgbClr val="000099"/>
                </a:solidFill>
              </a:rPr>
              <a:t>c</a:t>
            </a:r>
            <a:r>
              <a:rPr lang="en-US" sz="2400" b="1" dirty="0">
                <a:solidFill>
                  <a:srgbClr val="000099"/>
                </a:solidFill>
              </a:rPr>
              <a:t>tor T</a:t>
            </a:r>
            <a:r>
              <a:rPr lang="en-US" sz="2400" b="1" dirty="0" smtClean="0">
                <a:solidFill>
                  <a:srgbClr val="000099"/>
                </a:solidFill>
              </a:rPr>
              <a:t>-</a:t>
            </a:r>
            <a:r>
              <a:rPr lang="hu-HU" sz="2400" b="1" dirty="0" smtClean="0">
                <a:solidFill>
                  <a:srgbClr val="000099"/>
                </a:solidFill>
              </a:rPr>
              <a:t>sejtek és plazmasejtek a gyulladás helyszínére vándorolnak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3181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953000" y="32766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38200" y="1374294"/>
            <a:ext cx="2133600" cy="52322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solidFill>
                  <a:srgbClr val="000099"/>
                </a:solidFill>
              </a:rPr>
              <a:t>1-2 </a:t>
            </a:r>
            <a:r>
              <a:rPr lang="hu-HU" sz="2800" b="1" dirty="0" smtClean="0">
                <a:solidFill>
                  <a:srgbClr val="000099"/>
                </a:solidFill>
              </a:rPr>
              <a:t>hét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7118" name="Picture 14" descr="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1066800" cy="981075"/>
          </a:xfrm>
          <a:prstGeom prst="rect">
            <a:avLst/>
          </a:prstGeom>
          <a:noFill/>
        </p:spPr>
      </p:pic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981200" y="41148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676400" y="54102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>
            <a:off x="4953000" y="35052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27" name="Freeform 23"/>
          <p:cNvSpPr>
            <a:spLocks/>
          </p:cNvSpPr>
          <p:nvPr/>
        </p:nvSpPr>
        <p:spPr bwMode="auto">
          <a:xfrm rot="-2452750">
            <a:off x="5181600" y="3581400"/>
            <a:ext cx="381000" cy="2286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6705600" y="5334000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38" name="Freeform 34"/>
          <p:cNvSpPr>
            <a:spLocks/>
          </p:cNvSpPr>
          <p:nvPr/>
        </p:nvSpPr>
        <p:spPr bwMode="auto">
          <a:xfrm>
            <a:off x="6618288" y="5391150"/>
            <a:ext cx="1270000" cy="1454150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751" y="28"/>
              </a:cxn>
              <a:cxn ang="0">
                <a:pos x="791" y="48"/>
              </a:cxn>
              <a:cxn ang="0">
                <a:pos x="791" y="80"/>
              </a:cxn>
              <a:cxn ang="0">
                <a:pos x="727" y="112"/>
              </a:cxn>
              <a:cxn ang="0">
                <a:pos x="651" y="172"/>
              </a:cxn>
              <a:cxn ang="0">
                <a:pos x="615" y="220"/>
              </a:cxn>
              <a:cxn ang="0">
                <a:pos x="587" y="272"/>
              </a:cxn>
              <a:cxn ang="0">
                <a:pos x="567" y="324"/>
              </a:cxn>
              <a:cxn ang="0">
                <a:pos x="507" y="320"/>
              </a:cxn>
              <a:cxn ang="0">
                <a:pos x="531" y="404"/>
              </a:cxn>
              <a:cxn ang="0">
                <a:pos x="551" y="456"/>
              </a:cxn>
              <a:cxn ang="0">
                <a:pos x="527" y="616"/>
              </a:cxn>
              <a:cxn ang="0">
                <a:pos x="507" y="644"/>
              </a:cxn>
              <a:cxn ang="0">
                <a:pos x="511" y="656"/>
              </a:cxn>
              <a:cxn ang="0">
                <a:pos x="523" y="708"/>
              </a:cxn>
              <a:cxn ang="0">
                <a:pos x="595" y="732"/>
              </a:cxn>
              <a:cxn ang="0">
                <a:pos x="619" y="760"/>
              </a:cxn>
              <a:cxn ang="0">
                <a:pos x="651" y="824"/>
              </a:cxn>
              <a:cxn ang="0">
                <a:pos x="583" y="904"/>
              </a:cxn>
              <a:cxn ang="0">
                <a:pos x="507" y="916"/>
              </a:cxn>
              <a:cxn ang="0">
                <a:pos x="139" y="904"/>
              </a:cxn>
              <a:cxn ang="0">
                <a:pos x="67" y="812"/>
              </a:cxn>
              <a:cxn ang="0">
                <a:pos x="31" y="612"/>
              </a:cxn>
              <a:cxn ang="0">
                <a:pos x="15" y="412"/>
              </a:cxn>
              <a:cxn ang="0">
                <a:pos x="27" y="164"/>
              </a:cxn>
              <a:cxn ang="0">
                <a:pos x="35" y="48"/>
              </a:cxn>
              <a:cxn ang="0">
                <a:pos x="67" y="0"/>
              </a:cxn>
            </a:cxnLst>
            <a:rect l="0" t="0" r="r" b="b"/>
            <a:pathLst>
              <a:path w="800" h="916">
                <a:moveTo>
                  <a:pt x="67" y="0"/>
                </a:moveTo>
                <a:cubicBezTo>
                  <a:pt x="295" y="5"/>
                  <a:pt x="523" y="22"/>
                  <a:pt x="751" y="28"/>
                </a:cubicBezTo>
                <a:cubicBezTo>
                  <a:pt x="768" y="34"/>
                  <a:pt x="778" y="35"/>
                  <a:pt x="791" y="48"/>
                </a:cubicBezTo>
                <a:cubicBezTo>
                  <a:pt x="795" y="59"/>
                  <a:pt x="800" y="68"/>
                  <a:pt x="791" y="80"/>
                </a:cubicBezTo>
                <a:cubicBezTo>
                  <a:pt x="776" y="99"/>
                  <a:pt x="747" y="101"/>
                  <a:pt x="727" y="112"/>
                </a:cubicBezTo>
                <a:cubicBezTo>
                  <a:pt x="699" y="128"/>
                  <a:pt x="677" y="153"/>
                  <a:pt x="651" y="172"/>
                </a:cubicBezTo>
                <a:cubicBezTo>
                  <a:pt x="641" y="191"/>
                  <a:pt x="628" y="201"/>
                  <a:pt x="615" y="220"/>
                </a:cubicBezTo>
                <a:cubicBezTo>
                  <a:pt x="604" y="237"/>
                  <a:pt x="598" y="256"/>
                  <a:pt x="587" y="272"/>
                </a:cubicBezTo>
                <a:cubicBezTo>
                  <a:pt x="582" y="291"/>
                  <a:pt x="578" y="308"/>
                  <a:pt x="567" y="324"/>
                </a:cubicBezTo>
                <a:cubicBezTo>
                  <a:pt x="541" y="320"/>
                  <a:pt x="533" y="316"/>
                  <a:pt x="507" y="320"/>
                </a:cubicBezTo>
                <a:cubicBezTo>
                  <a:pt x="477" y="366"/>
                  <a:pt x="480" y="397"/>
                  <a:pt x="531" y="404"/>
                </a:cubicBezTo>
                <a:cubicBezTo>
                  <a:pt x="534" y="426"/>
                  <a:pt x="529" y="449"/>
                  <a:pt x="551" y="456"/>
                </a:cubicBezTo>
                <a:cubicBezTo>
                  <a:pt x="555" y="490"/>
                  <a:pt x="562" y="604"/>
                  <a:pt x="527" y="616"/>
                </a:cubicBezTo>
                <a:cubicBezTo>
                  <a:pt x="520" y="625"/>
                  <a:pt x="509" y="633"/>
                  <a:pt x="507" y="644"/>
                </a:cubicBezTo>
                <a:cubicBezTo>
                  <a:pt x="506" y="648"/>
                  <a:pt x="510" y="652"/>
                  <a:pt x="511" y="656"/>
                </a:cubicBezTo>
                <a:cubicBezTo>
                  <a:pt x="516" y="673"/>
                  <a:pt x="512" y="694"/>
                  <a:pt x="523" y="708"/>
                </a:cubicBezTo>
                <a:cubicBezTo>
                  <a:pt x="538" y="729"/>
                  <a:pt x="575" y="730"/>
                  <a:pt x="595" y="732"/>
                </a:cubicBezTo>
                <a:cubicBezTo>
                  <a:pt x="600" y="748"/>
                  <a:pt x="603" y="755"/>
                  <a:pt x="619" y="760"/>
                </a:cubicBezTo>
                <a:cubicBezTo>
                  <a:pt x="638" y="779"/>
                  <a:pt x="645" y="799"/>
                  <a:pt x="651" y="824"/>
                </a:cubicBezTo>
                <a:cubicBezTo>
                  <a:pt x="646" y="899"/>
                  <a:pt x="652" y="894"/>
                  <a:pt x="583" y="904"/>
                </a:cubicBezTo>
                <a:cubicBezTo>
                  <a:pt x="558" y="912"/>
                  <a:pt x="533" y="913"/>
                  <a:pt x="507" y="916"/>
                </a:cubicBezTo>
                <a:cubicBezTo>
                  <a:pt x="380" y="914"/>
                  <a:pt x="263" y="916"/>
                  <a:pt x="139" y="904"/>
                </a:cubicBezTo>
                <a:cubicBezTo>
                  <a:pt x="84" y="888"/>
                  <a:pt x="92" y="861"/>
                  <a:pt x="67" y="812"/>
                </a:cubicBezTo>
                <a:cubicBezTo>
                  <a:pt x="60" y="745"/>
                  <a:pt x="43" y="678"/>
                  <a:pt x="31" y="612"/>
                </a:cubicBezTo>
                <a:cubicBezTo>
                  <a:pt x="27" y="545"/>
                  <a:pt x="19" y="479"/>
                  <a:pt x="15" y="412"/>
                </a:cubicBezTo>
                <a:cubicBezTo>
                  <a:pt x="17" y="308"/>
                  <a:pt x="0" y="246"/>
                  <a:pt x="27" y="164"/>
                </a:cubicBezTo>
                <a:cubicBezTo>
                  <a:pt x="29" y="125"/>
                  <a:pt x="24" y="85"/>
                  <a:pt x="35" y="48"/>
                </a:cubicBezTo>
                <a:cubicBezTo>
                  <a:pt x="44" y="18"/>
                  <a:pt x="88" y="10"/>
                  <a:pt x="6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39" name="Freeform 35"/>
          <p:cNvSpPr>
            <a:spLocks/>
          </p:cNvSpPr>
          <p:nvPr/>
        </p:nvSpPr>
        <p:spPr bwMode="auto">
          <a:xfrm>
            <a:off x="8334375" y="5513388"/>
            <a:ext cx="787400" cy="1204912"/>
          </a:xfrm>
          <a:custGeom>
            <a:avLst/>
            <a:gdLst/>
            <a:ahLst/>
            <a:cxnLst>
              <a:cxn ang="0">
                <a:pos x="6" y="15"/>
              </a:cxn>
              <a:cxn ang="0">
                <a:pos x="30" y="47"/>
              </a:cxn>
              <a:cxn ang="0">
                <a:pos x="70" y="115"/>
              </a:cxn>
              <a:cxn ang="0">
                <a:pos x="94" y="159"/>
              </a:cxn>
              <a:cxn ang="0">
                <a:pos x="58" y="335"/>
              </a:cxn>
              <a:cxn ang="0">
                <a:pos x="170" y="363"/>
              </a:cxn>
              <a:cxn ang="0">
                <a:pos x="146" y="451"/>
              </a:cxn>
              <a:cxn ang="0">
                <a:pos x="98" y="447"/>
              </a:cxn>
              <a:cxn ang="0">
                <a:pos x="82" y="451"/>
              </a:cxn>
              <a:cxn ang="0">
                <a:pos x="110" y="471"/>
              </a:cxn>
              <a:cxn ang="0">
                <a:pos x="162" y="527"/>
              </a:cxn>
              <a:cxn ang="0">
                <a:pos x="178" y="563"/>
              </a:cxn>
              <a:cxn ang="0">
                <a:pos x="142" y="619"/>
              </a:cxn>
              <a:cxn ang="0">
                <a:pos x="118" y="615"/>
              </a:cxn>
              <a:cxn ang="0">
                <a:pos x="106" y="603"/>
              </a:cxn>
              <a:cxn ang="0">
                <a:pos x="98" y="615"/>
              </a:cxn>
              <a:cxn ang="0">
                <a:pos x="86" y="623"/>
              </a:cxn>
              <a:cxn ang="0">
                <a:pos x="34" y="683"/>
              </a:cxn>
              <a:cxn ang="0">
                <a:pos x="26" y="707"/>
              </a:cxn>
              <a:cxn ang="0">
                <a:pos x="22" y="719"/>
              </a:cxn>
              <a:cxn ang="0">
                <a:pos x="114" y="759"/>
              </a:cxn>
              <a:cxn ang="0">
                <a:pos x="318" y="755"/>
              </a:cxn>
              <a:cxn ang="0">
                <a:pos x="402" y="747"/>
              </a:cxn>
              <a:cxn ang="0">
                <a:pos x="422" y="743"/>
              </a:cxn>
              <a:cxn ang="0">
                <a:pos x="446" y="735"/>
              </a:cxn>
              <a:cxn ang="0">
                <a:pos x="482" y="703"/>
              </a:cxn>
              <a:cxn ang="0">
                <a:pos x="466" y="275"/>
              </a:cxn>
              <a:cxn ang="0">
                <a:pos x="418" y="87"/>
              </a:cxn>
              <a:cxn ang="0">
                <a:pos x="286" y="39"/>
              </a:cxn>
              <a:cxn ang="0">
                <a:pos x="166" y="7"/>
              </a:cxn>
              <a:cxn ang="0">
                <a:pos x="58" y="3"/>
              </a:cxn>
              <a:cxn ang="0">
                <a:pos x="6" y="15"/>
              </a:cxn>
            </a:cxnLst>
            <a:rect l="0" t="0" r="r" b="b"/>
            <a:pathLst>
              <a:path w="496" h="759">
                <a:moveTo>
                  <a:pt x="6" y="15"/>
                </a:moveTo>
                <a:cubicBezTo>
                  <a:pt x="25" y="54"/>
                  <a:pt x="0" y="7"/>
                  <a:pt x="30" y="47"/>
                </a:cubicBezTo>
                <a:cubicBezTo>
                  <a:pt x="47" y="69"/>
                  <a:pt x="49" y="94"/>
                  <a:pt x="70" y="115"/>
                </a:cubicBezTo>
                <a:cubicBezTo>
                  <a:pt x="76" y="132"/>
                  <a:pt x="76" y="153"/>
                  <a:pt x="94" y="159"/>
                </a:cubicBezTo>
                <a:cubicBezTo>
                  <a:pt x="103" y="244"/>
                  <a:pt x="99" y="273"/>
                  <a:pt x="58" y="335"/>
                </a:cubicBezTo>
                <a:cubicBezTo>
                  <a:pt x="89" y="366"/>
                  <a:pt x="127" y="360"/>
                  <a:pt x="170" y="363"/>
                </a:cubicBezTo>
                <a:cubicBezTo>
                  <a:pt x="167" y="391"/>
                  <a:pt x="172" y="434"/>
                  <a:pt x="146" y="451"/>
                </a:cubicBezTo>
                <a:cubicBezTo>
                  <a:pt x="130" y="450"/>
                  <a:pt x="114" y="447"/>
                  <a:pt x="98" y="447"/>
                </a:cubicBezTo>
                <a:cubicBezTo>
                  <a:pt x="93" y="447"/>
                  <a:pt x="84" y="446"/>
                  <a:pt x="82" y="451"/>
                </a:cubicBezTo>
                <a:cubicBezTo>
                  <a:pt x="82" y="452"/>
                  <a:pt x="100" y="461"/>
                  <a:pt x="110" y="471"/>
                </a:cubicBezTo>
                <a:cubicBezTo>
                  <a:pt x="127" y="488"/>
                  <a:pt x="141" y="513"/>
                  <a:pt x="162" y="527"/>
                </a:cubicBezTo>
                <a:cubicBezTo>
                  <a:pt x="169" y="538"/>
                  <a:pt x="178" y="563"/>
                  <a:pt x="178" y="563"/>
                </a:cubicBezTo>
                <a:cubicBezTo>
                  <a:pt x="173" y="588"/>
                  <a:pt x="163" y="605"/>
                  <a:pt x="142" y="619"/>
                </a:cubicBezTo>
                <a:cubicBezTo>
                  <a:pt x="134" y="618"/>
                  <a:pt x="125" y="618"/>
                  <a:pt x="118" y="615"/>
                </a:cubicBezTo>
                <a:cubicBezTo>
                  <a:pt x="113" y="613"/>
                  <a:pt x="112" y="603"/>
                  <a:pt x="106" y="603"/>
                </a:cubicBezTo>
                <a:cubicBezTo>
                  <a:pt x="101" y="603"/>
                  <a:pt x="101" y="612"/>
                  <a:pt x="98" y="615"/>
                </a:cubicBezTo>
                <a:cubicBezTo>
                  <a:pt x="95" y="618"/>
                  <a:pt x="90" y="620"/>
                  <a:pt x="86" y="623"/>
                </a:cubicBezTo>
                <a:cubicBezTo>
                  <a:pt x="79" y="643"/>
                  <a:pt x="53" y="670"/>
                  <a:pt x="34" y="683"/>
                </a:cubicBezTo>
                <a:cubicBezTo>
                  <a:pt x="31" y="691"/>
                  <a:pt x="29" y="699"/>
                  <a:pt x="26" y="707"/>
                </a:cubicBezTo>
                <a:cubicBezTo>
                  <a:pt x="25" y="711"/>
                  <a:pt x="22" y="719"/>
                  <a:pt x="22" y="719"/>
                </a:cubicBezTo>
                <a:cubicBezTo>
                  <a:pt x="43" y="754"/>
                  <a:pt x="76" y="753"/>
                  <a:pt x="114" y="759"/>
                </a:cubicBezTo>
                <a:cubicBezTo>
                  <a:pt x="182" y="758"/>
                  <a:pt x="250" y="758"/>
                  <a:pt x="318" y="755"/>
                </a:cubicBezTo>
                <a:cubicBezTo>
                  <a:pt x="346" y="754"/>
                  <a:pt x="402" y="747"/>
                  <a:pt x="402" y="747"/>
                </a:cubicBezTo>
                <a:cubicBezTo>
                  <a:pt x="409" y="746"/>
                  <a:pt x="415" y="745"/>
                  <a:pt x="422" y="743"/>
                </a:cubicBezTo>
                <a:cubicBezTo>
                  <a:pt x="430" y="741"/>
                  <a:pt x="446" y="735"/>
                  <a:pt x="446" y="735"/>
                </a:cubicBezTo>
                <a:cubicBezTo>
                  <a:pt x="460" y="724"/>
                  <a:pt x="472" y="718"/>
                  <a:pt x="482" y="703"/>
                </a:cubicBezTo>
                <a:cubicBezTo>
                  <a:pt x="492" y="588"/>
                  <a:pt x="496" y="394"/>
                  <a:pt x="466" y="275"/>
                </a:cubicBezTo>
                <a:cubicBezTo>
                  <a:pt x="461" y="227"/>
                  <a:pt x="459" y="128"/>
                  <a:pt x="418" y="87"/>
                </a:cubicBezTo>
                <a:cubicBezTo>
                  <a:pt x="378" y="47"/>
                  <a:pt x="340" y="49"/>
                  <a:pt x="286" y="39"/>
                </a:cubicBezTo>
                <a:cubicBezTo>
                  <a:pt x="246" y="31"/>
                  <a:pt x="207" y="10"/>
                  <a:pt x="166" y="7"/>
                </a:cubicBezTo>
                <a:cubicBezTo>
                  <a:pt x="130" y="5"/>
                  <a:pt x="94" y="4"/>
                  <a:pt x="58" y="3"/>
                </a:cubicBezTo>
                <a:cubicBezTo>
                  <a:pt x="13" y="7"/>
                  <a:pt x="29" y="0"/>
                  <a:pt x="6" y="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343400" y="4648200"/>
            <a:ext cx="609600" cy="533400"/>
            <a:chOff x="192" y="3072"/>
            <a:chExt cx="1152" cy="1056"/>
          </a:xfrm>
        </p:grpSpPr>
        <p:sp>
          <p:nvSpPr>
            <p:cNvPr id="47190" name="Oval 86"/>
            <p:cNvSpPr>
              <a:spLocks noChangeArrowheads="1"/>
            </p:cNvSpPr>
            <p:nvPr/>
          </p:nvSpPr>
          <p:spPr bwMode="auto">
            <a:xfrm>
              <a:off x="192" y="3072"/>
              <a:ext cx="1152" cy="1056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9999">
                    <a:gamma/>
                    <a:shade val="7882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>
              <a:off x="384" y="3264"/>
              <a:ext cx="624" cy="624"/>
              <a:chOff x="192" y="3264"/>
              <a:chExt cx="624" cy="624"/>
            </a:xfrm>
          </p:grpSpPr>
          <p:sp>
            <p:nvSpPr>
              <p:cNvPr id="47192" name="Oval 88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336" cy="19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hu-HU" sz="2400">
                  <a:solidFill>
                    <a:srgbClr val="000099"/>
                  </a:solidFill>
                </a:endParaRPr>
              </a:p>
            </p:txBody>
          </p:sp>
          <p:sp>
            <p:nvSpPr>
              <p:cNvPr id="47193" name="Oval 89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192" cy="288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4" name="Oval 90"/>
              <p:cNvSpPr>
                <a:spLocks noChangeArrowheads="1"/>
              </p:cNvSpPr>
              <p:nvPr/>
            </p:nvSpPr>
            <p:spPr bwMode="auto">
              <a:xfrm>
                <a:off x="432" y="3744"/>
                <a:ext cx="288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5" name="Line 91"/>
              <p:cNvSpPr>
                <a:spLocks noChangeShapeType="1"/>
              </p:cNvSpPr>
              <p:nvPr/>
            </p:nvSpPr>
            <p:spPr bwMode="auto">
              <a:xfrm flipV="1">
                <a:off x="288" y="3360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6" name="Line 92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4" name="Group 184"/>
          <p:cNvGrpSpPr>
            <a:grpSpLocks/>
          </p:cNvGrpSpPr>
          <p:nvPr/>
        </p:nvGrpSpPr>
        <p:grpSpPr bwMode="auto">
          <a:xfrm rot="-216954">
            <a:off x="2362200" y="3429000"/>
            <a:ext cx="1371600" cy="914400"/>
            <a:chOff x="2256" y="3264"/>
            <a:chExt cx="1104" cy="672"/>
          </a:xfrm>
        </p:grpSpPr>
        <p:sp>
          <p:nvSpPr>
            <p:cNvPr id="47289" name="Oval 185"/>
            <p:cNvSpPr>
              <a:spLocks noChangeArrowheads="1"/>
            </p:cNvSpPr>
            <p:nvPr/>
          </p:nvSpPr>
          <p:spPr bwMode="auto">
            <a:xfrm>
              <a:off x="2256" y="3264"/>
              <a:ext cx="1104" cy="67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0" name="Oval 186"/>
            <p:cNvSpPr>
              <a:spLocks noChangeArrowheads="1"/>
            </p:cNvSpPr>
            <p:nvPr/>
          </p:nvSpPr>
          <p:spPr bwMode="auto">
            <a:xfrm>
              <a:off x="2880" y="3408"/>
              <a:ext cx="384" cy="3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1" name="Line 187"/>
            <p:cNvSpPr>
              <a:spLocks noChangeShapeType="1"/>
            </p:cNvSpPr>
            <p:nvPr/>
          </p:nvSpPr>
          <p:spPr bwMode="auto">
            <a:xfrm flipH="1">
              <a:off x="3024" y="3408"/>
              <a:ext cx="48" cy="33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2" name="Line 188"/>
            <p:cNvSpPr>
              <a:spLocks noChangeShapeType="1"/>
            </p:cNvSpPr>
            <p:nvPr/>
          </p:nvSpPr>
          <p:spPr bwMode="auto">
            <a:xfrm flipV="1">
              <a:off x="2928" y="3552"/>
              <a:ext cx="288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3" name="Line 189"/>
            <p:cNvSpPr>
              <a:spLocks noChangeShapeType="1"/>
            </p:cNvSpPr>
            <p:nvPr/>
          </p:nvSpPr>
          <p:spPr bwMode="auto">
            <a:xfrm>
              <a:off x="2928" y="3456"/>
              <a:ext cx="288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4" name="Line 190"/>
            <p:cNvSpPr>
              <a:spLocks noChangeShapeType="1"/>
            </p:cNvSpPr>
            <p:nvPr/>
          </p:nvSpPr>
          <p:spPr bwMode="auto">
            <a:xfrm flipV="1">
              <a:off x="2880" y="3504"/>
              <a:ext cx="336" cy="14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5" name="Freeform 191"/>
            <p:cNvSpPr>
              <a:spLocks/>
            </p:cNvSpPr>
            <p:nvPr/>
          </p:nvSpPr>
          <p:spPr bwMode="auto">
            <a:xfrm>
              <a:off x="2688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6" name="Freeform 192"/>
            <p:cNvSpPr>
              <a:spLocks/>
            </p:cNvSpPr>
            <p:nvPr/>
          </p:nvSpPr>
          <p:spPr bwMode="auto">
            <a:xfrm>
              <a:off x="2592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7" name="Freeform 193"/>
            <p:cNvSpPr>
              <a:spLocks/>
            </p:cNvSpPr>
            <p:nvPr/>
          </p:nvSpPr>
          <p:spPr bwMode="auto">
            <a:xfrm>
              <a:off x="2640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8" name="Freeform 194"/>
            <p:cNvSpPr>
              <a:spLocks/>
            </p:cNvSpPr>
            <p:nvPr/>
          </p:nvSpPr>
          <p:spPr bwMode="auto">
            <a:xfrm>
              <a:off x="2496" y="3408"/>
              <a:ext cx="84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99" name="Freeform 195"/>
            <p:cNvSpPr>
              <a:spLocks/>
            </p:cNvSpPr>
            <p:nvPr/>
          </p:nvSpPr>
          <p:spPr bwMode="auto">
            <a:xfrm>
              <a:off x="2544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 rot="21670225">
            <a:off x="457200" y="4724400"/>
            <a:ext cx="1371600" cy="914400"/>
            <a:chOff x="2256" y="3264"/>
            <a:chExt cx="1104" cy="672"/>
          </a:xfrm>
        </p:grpSpPr>
        <p:sp>
          <p:nvSpPr>
            <p:cNvPr id="47301" name="Oval 197"/>
            <p:cNvSpPr>
              <a:spLocks noChangeArrowheads="1"/>
            </p:cNvSpPr>
            <p:nvPr/>
          </p:nvSpPr>
          <p:spPr bwMode="auto">
            <a:xfrm>
              <a:off x="2256" y="3264"/>
              <a:ext cx="1104" cy="67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2" name="Oval 198"/>
            <p:cNvSpPr>
              <a:spLocks noChangeArrowheads="1"/>
            </p:cNvSpPr>
            <p:nvPr/>
          </p:nvSpPr>
          <p:spPr bwMode="auto">
            <a:xfrm>
              <a:off x="2880" y="3408"/>
              <a:ext cx="384" cy="3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3" name="Line 199"/>
            <p:cNvSpPr>
              <a:spLocks noChangeShapeType="1"/>
            </p:cNvSpPr>
            <p:nvPr/>
          </p:nvSpPr>
          <p:spPr bwMode="auto">
            <a:xfrm flipH="1">
              <a:off x="3024" y="3408"/>
              <a:ext cx="48" cy="33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4" name="Line 200"/>
            <p:cNvSpPr>
              <a:spLocks noChangeShapeType="1"/>
            </p:cNvSpPr>
            <p:nvPr/>
          </p:nvSpPr>
          <p:spPr bwMode="auto">
            <a:xfrm flipV="1">
              <a:off x="2928" y="3552"/>
              <a:ext cx="288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5" name="Line 201"/>
            <p:cNvSpPr>
              <a:spLocks noChangeShapeType="1"/>
            </p:cNvSpPr>
            <p:nvPr/>
          </p:nvSpPr>
          <p:spPr bwMode="auto">
            <a:xfrm>
              <a:off x="2928" y="3456"/>
              <a:ext cx="288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6" name="Line 202"/>
            <p:cNvSpPr>
              <a:spLocks noChangeShapeType="1"/>
            </p:cNvSpPr>
            <p:nvPr/>
          </p:nvSpPr>
          <p:spPr bwMode="auto">
            <a:xfrm flipV="1">
              <a:off x="2880" y="3504"/>
              <a:ext cx="336" cy="14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7" name="Freeform 203"/>
            <p:cNvSpPr>
              <a:spLocks/>
            </p:cNvSpPr>
            <p:nvPr/>
          </p:nvSpPr>
          <p:spPr bwMode="auto">
            <a:xfrm>
              <a:off x="2688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8" name="Freeform 204"/>
            <p:cNvSpPr>
              <a:spLocks/>
            </p:cNvSpPr>
            <p:nvPr/>
          </p:nvSpPr>
          <p:spPr bwMode="auto">
            <a:xfrm>
              <a:off x="2592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09" name="Freeform 205"/>
            <p:cNvSpPr>
              <a:spLocks/>
            </p:cNvSpPr>
            <p:nvPr/>
          </p:nvSpPr>
          <p:spPr bwMode="auto">
            <a:xfrm>
              <a:off x="2640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0" name="Freeform 206"/>
            <p:cNvSpPr>
              <a:spLocks/>
            </p:cNvSpPr>
            <p:nvPr/>
          </p:nvSpPr>
          <p:spPr bwMode="auto">
            <a:xfrm>
              <a:off x="2496" y="3408"/>
              <a:ext cx="84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1" name="Freeform 207"/>
            <p:cNvSpPr>
              <a:spLocks/>
            </p:cNvSpPr>
            <p:nvPr/>
          </p:nvSpPr>
          <p:spPr bwMode="auto">
            <a:xfrm>
              <a:off x="2544" y="3456"/>
              <a:ext cx="132" cy="3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" y="42"/>
                </a:cxn>
                <a:cxn ang="0">
                  <a:pos x="0" y="90"/>
                </a:cxn>
                <a:cxn ang="0">
                  <a:pos x="6" y="180"/>
                </a:cxn>
                <a:cxn ang="0">
                  <a:pos x="24" y="216"/>
                </a:cxn>
                <a:cxn ang="0">
                  <a:pos x="120" y="348"/>
                </a:cxn>
                <a:cxn ang="0">
                  <a:pos x="132" y="366"/>
                </a:cxn>
              </a:cxnLst>
              <a:rect l="0" t="0" r="r" b="b"/>
              <a:pathLst>
                <a:path w="132" h="366">
                  <a:moveTo>
                    <a:pt x="36" y="0"/>
                  </a:moveTo>
                  <a:cubicBezTo>
                    <a:pt x="29" y="14"/>
                    <a:pt x="18" y="27"/>
                    <a:pt x="12" y="42"/>
                  </a:cubicBezTo>
                  <a:cubicBezTo>
                    <a:pt x="6" y="57"/>
                    <a:pt x="0" y="90"/>
                    <a:pt x="0" y="90"/>
                  </a:cubicBezTo>
                  <a:cubicBezTo>
                    <a:pt x="2" y="120"/>
                    <a:pt x="3" y="150"/>
                    <a:pt x="6" y="180"/>
                  </a:cubicBezTo>
                  <a:cubicBezTo>
                    <a:pt x="8" y="198"/>
                    <a:pt x="16" y="201"/>
                    <a:pt x="24" y="216"/>
                  </a:cubicBezTo>
                  <a:cubicBezTo>
                    <a:pt x="50" y="264"/>
                    <a:pt x="73" y="317"/>
                    <a:pt x="120" y="348"/>
                  </a:cubicBezTo>
                  <a:cubicBezTo>
                    <a:pt x="124" y="354"/>
                    <a:pt x="132" y="366"/>
                    <a:pt x="132" y="366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212"/>
          <p:cNvGrpSpPr>
            <a:grpSpLocks/>
          </p:cNvGrpSpPr>
          <p:nvPr/>
        </p:nvGrpSpPr>
        <p:grpSpPr bwMode="auto">
          <a:xfrm rot="13775479">
            <a:off x="3009900" y="5676900"/>
            <a:ext cx="304800" cy="381000"/>
            <a:chOff x="4608" y="3408"/>
            <a:chExt cx="240" cy="336"/>
          </a:xfrm>
        </p:grpSpPr>
        <p:sp>
          <p:nvSpPr>
            <p:cNvPr id="47312" name="Line 208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3" name="Line 209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4" name="Line 210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5" name="Line 211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13"/>
          <p:cNvGrpSpPr>
            <a:grpSpLocks/>
          </p:cNvGrpSpPr>
          <p:nvPr/>
        </p:nvGrpSpPr>
        <p:grpSpPr bwMode="auto">
          <a:xfrm rot="7310265">
            <a:off x="952500" y="5753100"/>
            <a:ext cx="304800" cy="381000"/>
            <a:chOff x="4608" y="3408"/>
            <a:chExt cx="240" cy="336"/>
          </a:xfrm>
        </p:grpSpPr>
        <p:sp>
          <p:nvSpPr>
            <p:cNvPr id="47318" name="Line 214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19" name="Line 215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0" name="Line 216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1" name="Line 217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218"/>
          <p:cNvGrpSpPr>
            <a:grpSpLocks/>
          </p:cNvGrpSpPr>
          <p:nvPr/>
        </p:nvGrpSpPr>
        <p:grpSpPr bwMode="auto">
          <a:xfrm rot="14698727">
            <a:off x="4610100" y="3848100"/>
            <a:ext cx="304800" cy="381000"/>
            <a:chOff x="4608" y="3408"/>
            <a:chExt cx="240" cy="336"/>
          </a:xfrm>
        </p:grpSpPr>
        <p:sp>
          <p:nvSpPr>
            <p:cNvPr id="47323" name="Line 219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4" name="Line 220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5" name="Line 221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6" name="Line 222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223"/>
          <p:cNvGrpSpPr>
            <a:grpSpLocks/>
          </p:cNvGrpSpPr>
          <p:nvPr/>
        </p:nvGrpSpPr>
        <p:grpSpPr bwMode="auto">
          <a:xfrm rot="7310265">
            <a:off x="1943100" y="5753100"/>
            <a:ext cx="304800" cy="381000"/>
            <a:chOff x="4608" y="3408"/>
            <a:chExt cx="240" cy="336"/>
          </a:xfrm>
        </p:grpSpPr>
        <p:sp>
          <p:nvSpPr>
            <p:cNvPr id="47328" name="Line 224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29" name="Line 225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0" name="Line 226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1" name="Line 227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228"/>
          <p:cNvGrpSpPr>
            <a:grpSpLocks/>
          </p:cNvGrpSpPr>
          <p:nvPr/>
        </p:nvGrpSpPr>
        <p:grpSpPr bwMode="auto">
          <a:xfrm rot="10099281">
            <a:off x="1447800" y="6324600"/>
            <a:ext cx="304800" cy="381000"/>
            <a:chOff x="4608" y="3408"/>
            <a:chExt cx="240" cy="336"/>
          </a:xfrm>
        </p:grpSpPr>
        <p:sp>
          <p:nvSpPr>
            <p:cNvPr id="47333" name="Line 229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4" name="Line 230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5" name="Line 231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6" name="Line 232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233"/>
          <p:cNvGrpSpPr>
            <a:grpSpLocks/>
          </p:cNvGrpSpPr>
          <p:nvPr/>
        </p:nvGrpSpPr>
        <p:grpSpPr bwMode="auto">
          <a:xfrm rot="7310265">
            <a:off x="4305300" y="4229100"/>
            <a:ext cx="304800" cy="381000"/>
            <a:chOff x="4608" y="3408"/>
            <a:chExt cx="240" cy="336"/>
          </a:xfrm>
        </p:grpSpPr>
        <p:sp>
          <p:nvSpPr>
            <p:cNvPr id="47338" name="Line 234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39" name="Line 235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0" name="Line 236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1" name="Line 237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" name="Group 238"/>
          <p:cNvGrpSpPr>
            <a:grpSpLocks/>
          </p:cNvGrpSpPr>
          <p:nvPr/>
        </p:nvGrpSpPr>
        <p:grpSpPr bwMode="auto">
          <a:xfrm rot="7310265">
            <a:off x="3619500" y="3238500"/>
            <a:ext cx="304800" cy="381000"/>
            <a:chOff x="4608" y="3408"/>
            <a:chExt cx="240" cy="336"/>
          </a:xfrm>
        </p:grpSpPr>
        <p:sp>
          <p:nvSpPr>
            <p:cNvPr id="47343" name="Line 239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4" name="Line 240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5" name="Line 241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6" name="Line 242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" name="Group 243"/>
          <p:cNvGrpSpPr>
            <a:grpSpLocks/>
          </p:cNvGrpSpPr>
          <p:nvPr/>
        </p:nvGrpSpPr>
        <p:grpSpPr bwMode="auto">
          <a:xfrm rot="7310265">
            <a:off x="4076700" y="3543300"/>
            <a:ext cx="304800" cy="381000"/>
            <a:chOff x="4608" y="3408"/>
            <a:chExt cx="240" cy="336"/>
          </a:xfrm>
        </p:grpSpPr>
        <p:sp>
          <p:nvSpPr>
            <p:cNvPr id="47348" name="Line 244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49" name="Line 245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50" name="Line 246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51" name="Line 247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" name="Group 249"/>
          <p:cNvGrpSpPr>
            <a:grpSpLocks/>
          </p:cNvGrpSpPr>
          <p:nvPr/>
        </p:nvGrpSpPr>
        <p:grpSpPr bwMode="auto">
          <a:xfrm rot="13185270">
            <a:off x="4381500" y="5829300"/>
            <a:ext cx="304800" cy="381000"/>
            <a:chOff x="4608" y="3408"/>
            <a:chExt cx="240" cy="336"/>
          </a:xfrm>
        </p:grpSpPr>
        <p:sp>
          <p:nvSpPr>
            <p:cNvPr id="47354" name="Line 25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55" name="Line 25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56" name="Line 25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57" name="Line 25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" name="Group 254"/>
          <p:cNvGrpSpPr>
            <a:grpSpLocks/>
          </p:cNvGrpSpPr>
          <p:nvPr/>
        </p:nvGrpSpPr>
        <p:grpSpPr bwMode="auto">
          <a:xfrm rot="7310265">
            <a:off x="3543300" y="6286500"/>
            <a:ext cx="304800" cy="381000"/>
            <a:chOff x="4608" y="3408"/>
            <a:chExt cx="240" cy="336"/>
          </a:xfrm>
        </p:grpSpPr>
        <p:sp>
          <p:nvSpPr>
            <p:cNvPr id="47359" name="Line 25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0" name="Line 25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1" name="Line 25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2" name="Line 25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Group 259"/>
          <p:cNvGrpSpPr>
            <a:grpSpLocks/>
          </p:cNvGrpSpPr>
          <p:nvPr/>
        </p:nvGrpSpPr>
        <p:grpSpPr bwMode="auto">
          <a:xfrm rot="12244670">
            <a:off x="6896100" y="3467100"/>
            <a:ext cx="304800" cy="381000"/>
            <a:chOff x="4608" y="3408"/>
            <a:chExt cx="240" cy="336"/>
          </a:xfrm>
        </p:grpSpPr>
        <p:sp>
          <p:nvSpPr>
            <p:cNvPr id="47364" name="Line 26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5" name="Line 26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6" name="Line 26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67" name="Line 26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7" name="Group 264"/>
          <p:cNvGrpSpPr>
            <a:grpSpLocks/>
          </p:cNvGrpSpPr>
          <p:nvPr/>
        </p:nvGrpSpPr>
        <p:grpSpPr bwMode="auto">
          <a:xfrm rot="9759157">
            <a:off x="2362200" y="6172200"/>
            <a:ext cx="304800" cy="381000"/>
            <a:chOff x="4608" y="3408"/>
            <a:chExt cx="240" cy="336"/>
          </a:xfrm>
        </p:grpSpPr>
        <p:sp>
          <p:nvSpPr>
            <p:cNvPr id="47369" name="Line 26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0" name="Line 26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1" name="Line 26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2" name="Line 26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8" name="Group 269"/>
          <p:cNvGrpSpPr>
            <a:grpSpLocks/>
          </p:cNvGrpSpPr>
          <p:nvPr/>
        </p:nvGrpSpPr>
        <p:grpSpPr bwMode="auto">
          <a:xfrm rot="13955923">
            <a:off x="3619500" y="5829300"/>
            <a:ext cx="304800" cy="381000"/>
            <a:chOff x="4608" y="3408"/>
            <a:chExt cx="240" cy="336"/>
          </a:xfrm>
        </p:grpSpPr>
        <p:sp>
          <p:nvSpPr>
            <p:cNvPr id="47374" name="Line 27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5" name="Line 27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6" name="Line 27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77" name="Line 27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7378" name="Text Box 274"/>
          <p:cNvSpPr txBox="1">
            <a:spLocks noChangeArrowheads="1"/>
          </p:cNvSpPr>
          <p:nvPr/>
        </p:nvSpPr>
        <p:spPr bwMode="auto">
          <a:xfrm>
            <a:off x="6781800" y="4876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</a:rPr>
              <a:t>effe</a:t>
            </a:r>
            <a:r>
              <a:rPr lang="hu-HU" sz="2400" b="1" dirty="0">
                <a:solidFill>
                  <a:srgbClr val="000066"/>
                </a:solidFill>
              </a:rPr>
              <a:t>c</a:t>
            </a:r>
            <a:r>
              <a:rPr lang="en-US" sz="2400" b="1" dirty="0">
                <a:solidFill>
                  <a:srgbClr val="000066"/>
                </a:solidFill>
              </a:rPr>
              <a:t>tor T</a:t>
            </a:r>
            <a:r>
              <a:rPr lang="hu-HU" sz="2400" b="1" dirty="0" smtClean="0">
                <a:solidFill>
                  <a:srgbClr val="000066"/>
                </a:solidFill>
              </a:rPr>
              <a:t>-sejtek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47379" name="Text Box 275"/>
          <p:cNvSpPr txBox="1">
            <a:spLocks noChangeArrowheads="1"/>
          </p:cNvSpPr>
          <p:nvPr/>
        </p:nvSpPr>
        <p:spPr bwMode="auto">
          <a:xfrm>
            <a:off x="0" y="37338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</a:rPr>
              <a:t>p</a:t>
            </a:r>
            <a:r>
              <a:rPr lang="en-US" sz="2400" b="1" dirty="0" err="1" smtClean="0">
                <a:solidFill>
                  <a:srgbClr val="000066"/>
                </a:solidFill>
              </a:rPr>
              <a:t>la</a:t>
            </a:r>
            <a:r>
              <a:rPr lang="hu-HU" sz="2400" b="1" dirty="0" smtClean="0">
                <a:solidFill>
                  <a:srgbClr val="000066"/>
                </a:solidFill>
              </a:rPr>
              <a:t>s</a:t>
            </a:r>
            <a:r>
              <a:rPr lang="en-US" sz="2400" b="1" dirty="0" smtClean="0">
                <a:solidFill>
                  <a:srgbClr val="000066"/>
                </a:solidFill>
              </a:rPr>
              <a:t>ma</a:t>
            </a:r>
            <a:r>
              <a:rPr lang="hu-HU" sz="2400" b="1" dirty="0" smtClean="0">
                <a:solidFill>
                  <a:srgbClr val="000066"/>
                </a:solidFill>
              </a:rPr>
              <a:t> sejtek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47380" name="Text Box 276"/>
          <p:cNvSpPr txBox="1">
            <a:spLocks noChangeArrowheads="1"/>
          </p:cNvSpPr>
          <p:nvPr/>
        </p:nvSpPr>
        <p:spPr bwMode="auto">
          <a:xfrm>
            <a:off x="4800600" y="6019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</a:rPr>
              <a:t>antitestek</a:t>
            </a:r>
            <a:endParaRPr lang="en-US" sz="2400" dirty="0"/>
          </a:p>
        </p:txBody>
      </p:sp>
      <p:grpSp>
        <p:nvGrpSpPr>
          <p:cNvPr id="19" name="Group 277"/>
          <p:cNvGrpSpPr>
            <a:grpSpLocks/>
          </p:cNvGrpSpPr>
          <p:nvPr/>
        </p:nvGrpSpPr>
        <p:grpSpPr bwMode="auto">
          <a:xfrm>
            <a:off x="6019800" y="5257800"/>
            <a:ext cx="690563" cy="661988"/>
            <a:chOff x="5136" y="1248"/>
            <a:chExt cx="435" cy="417"/>
          </a:xfrm>
        </p:grpSpPr>
        <p:sp>
          <p:nvSpPr>
            <p:cNvPr id="47382" name="Oval 278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83" name="Oval 279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0" name="Group 280"/>
          <p:cNvGrpSpPr>
            <a:grpSpLocks/>
          </p:cNvGrpSpPr>
          <p:nvPr/>
        </p:nvGrpSpPr>
        <p:grpSpPr bwMode="auto">
          <a:xfrm>
            <a:off x="5105400" y="4724400"/>
            <a:ext cx="690563" cy="661988"/>
            <a:chOff x="5136" y="1248"/>
            <a:chExt cx="435" cy="417"/>
          </a:xfrm>
        </p:grpSpPr>
        <p:sp>
          <p:nvSpPr>
            <p:cNvPr id="47385" name="Oval 281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86" name="Oval 282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6705600" y="4114800"/>
            <a:ext cx="690563" cy="661988"/>
            <a:chOff x="5136" y="1248"/>
            <a:chExt cx="435" cy="417"/>
          </a:xfrm>
        </p:grpSpPr>
        <p:sp>
          <p:nvSpPr>
            <p:cNvPr id="47388" name="Oval 284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89" name="Oval 285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2" name="Group 286"/>
          <p:cNvGrpSpPr>
            <a:grpSpLocks/>
          </p:cNvGrpSpPr>
          <p:nvPr/>
        </p:nvGrpSpPr>
        <p:grpSpPr bwMode="auto">
          <a:xfrm>
            <a:off x="5791200" y="4038600"/>
            <a:ext cx="690563" cy="661988"/>
            <a:chOff x="5136" y="1248"/>
            <a:chExt cx="435" cy="417"/>
          </a:xfrm>
        </p:grpSpPr>
        <p:sp>
          <p:nvSpPr>
            <p:cNvPr id="47391" name="Oval 287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92" name="Oval 288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89"/>
          <p:cNvGrpSpPr>
            <a:grpSpLocks/>
          </p:cNvGrpSpPr>
          <p:nvPr/>
        </p:nvGrpSpPr>
        <p:grpSpPr bwMode="auto">
          <a:xfrm>
            <a:off x="2209800" y="4953000"/>
            <a:ext cx="690563" cy="661988"/>
            <a:chOff x="5136" y="1248"/>
            <a:chExt cx="435" cy="417"/>
          </a:xfrm>
        </p:grpSpPr>
        <p:sp>
          <p:nvSpPr>
            <p:cNvPr id="47394" name="Oval 290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95" name="Oval 291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4" name="Group 292"/>
          <p:cNvGrpSpPr>
            <a:grpSpLocks/>
          </p:cNvGrpSpPr>
          <p:nvPr/>
        </p:nvGrpSpPr>
        <p:grpSpPr bwMode="auto">
          <a:xfrm>
            <a:off x="3505200" y="4953000"/>
            <a:ext cx="690563" cy="661988"/>
            <a:chOff x="5136" y="1248"/>
            <a:chExt cx="435" cy="417"/>
          </a:xfrm>
        </p:grpSpPr>
        <p:sp>
          <p:nvSpPr>
            <p:cNvPr id="47397" name="Oval 293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398" name="Oval 294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5" name="Group 295"/>
          <p:cNvGrpSpPr>
            <a:grpSpLocks/>
          </p:cNvGrpSpPr>
          <p:nvPr/>
        </p:nvGrpSpPr>
        <p:grpSpPr bwMode="auto">
          <a:xfrm>
            <a:off x="2819400" y="4419600"/>
            <a:ext cx="690563" cy="661988"/>
            <a:chOff x="5136" y="1248"/>
            <a:chExt cx="435" cy="417"/>
          </a:xfrm>
        </p:grpSpPr>
        <p:sp>
          <p:nvSpPr>
            <p:cNvPr id="47400" name="Oval 296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01" name="Oval 297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6" name="Group 298"/>
          <p:cNvGrpSpPr>
            <a:grpSpLocks/>
          </p:cNvGrpSpPr>
          <p:nvPr/>
        </p:nvGrpSpPr>
        <p:grpSpPr bwMode="auto">
          <a:xfrm>
            <a:off x="1905000" y="4191000"/>
            <a:ext cx="690563" cy="661988"/>
            <a:chOff x="5136" y="1248"/>
            <a:chExt cx="435" cy="417"/>
          </a:xfrm>
        </p:grpSpPr>
        <p:sp>
          <p:nvSpPr>
            <p:cNvPr id="47403" name="Oval 299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04" name="Oval 300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7" name="Group 301"/>
          <p:cNvGrpSpPr>
            <a:grpSpLocks/>
          </p:cNvGrpSpPr>
          <p:nvPr/>
        </p:nvGrpSpPr>
        <p:grpSpPr bwMode="auto">
          <a:xfrm>
            <a:off x="3581400" y="4191000"/>
            <a:ext cx="690563" cy="661988"/>
            <a:chOff x="5136" y="1248"/>
            <a:chExt cx="435" cy="417"/>
          </a:xfrm>
        </p:grpSpPr>
        <p:sp>
          <p:nvSpPr>
            <p:cNvPr id="47406" name="Oval 302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07" name="Oval 303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304"/>
          <p:cNvGrpSpPr>
            <a:grpSpLocks/>
          </p:cNvGrpSpPr>
          <p:nvPr/>
        </p:nvGrpSpPr>
        <p:grpSpPr bwMode="auto">
          <a:xfrm>
            <a:off x="7696200" y="3810000"/>
            <a:ext cx="690563" cy="661988"/>
            <a:chOff x="5136" y="1248"/>
            <a:chExt cx="435" cy="417"/>
          </a:xfrm>
        </p:grpSpPr>
        <p:sp>
          <p:nvSpPr>
            <p:cNvPr id="47409" name="Oval 305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10" name="Oval 306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9" name="Group 307"/>
          <p:cNvGrpSpPr>
            <a:grpSpLocks/>
          </p:cNvGrpSpPr>
          <p:nvPr/>
        </p:nvGrpSpPr>
        <p:grpSpPr bwMode="auto">
          <a:xfrm>
            <a:off x="4114800" y="5105400"/>
            <a:ext cx="690563" cy="661988"/>
            <a:chOff x="5136" y="1248"/>
            <a:chExt cx="435" cy="417"/>
          </a:xfrm>
        </p:grpSpPr>
        <p:sp>
          <p:nvSpPr>
            <p:cNvPr id="47412" name="Oval 308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13" name="Oval 309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0" name="Group 310"/>
          <p:cNvGrpSpPr>
            <a:grpSpLocks/>
          </p:cNvGrpSpPr>
          <p:nvPr/>
        </p:nvGrpSpPr>
        <p:grpSpPr bwMode="auto">
          <a:xfrm>
            <a:off x="4953000" y="5410200"/>
            <a:ext cx="690563" cy="661988"/>
            <a:chOff x="5136" y="1248"/>
            <a:chExt cx="435" cy="417"/>
          </a:xfrm>
        </p:grpSpPr>
        <p:sp>
          <p:nvSpPr>
            <p:cNvPr id="47415" name="Oval 311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416" name="Oval 312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23850" y="4724400"/>
            <a:ext cx="1066800" cy="41275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3366"/>
                </a:solidFill>
              </a:rPr>
              <a:t>selection</a:t>
            </a:r>
            <a:endParaRPr lang="hu-HU" sz="240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867400" y="4437063"/>
            <a:ext cx="3241675" cy="657225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3366"/>
                </a:solidFill>
              </a:rPr>
              <a:t>AICD                                                 (activation induced cell death)</a:t>
            </a:r>
            <a:endParaRPr lang="hu-HU" b="1">
              <a:solidFill>
                <a:srgbClr val="003366"/>
              </a:solidFill>
            </a:endParaRPr>
          </a:p>
        </p:txBody>
      </p:sp>
      <p:sp>
        <p:nvSpPr>
          <p:cNvPr id="133169" name="Text Box 49"/>
          <p:cNvSpPr txBox="1">
            <a:spLocks noChangeArrowheads="1"/>
          </p:cNvSpPr>
          <p:nvPr/>
        </p:nvSpPr>
        <p:spPr bwMode="auto">
          <a:xfrm>
            <a:off x="0" y="19891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rgbClr val="003366"/>
                </a:solidFill>
              </a:rPr>
              <a:t>ANTIGEN</a:t>
            </a:r>
            <a:endParaRPr lang="hu-HU" sz="240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68313" y="3357563"/>
            <a:ext cx="474662" cy="446087"/>
            <a:chOff x="5136" y="1248"/>
            <a:chExt cx="435" cy="417"/>
          </a:xfrm>
        </p:grpSpPr>
        <p:sp>
          <p:nvSpPr>
            <p:cNvPr id="133171" name="Oval 51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172" name="Oval 52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979613" y="3213100"/>
            <a:ext cx="690562" cy="661988"/>
            <a:chOff x="5136" y="1248"/>
            <a:chExt cx="435" cy="417"/>
          </a:xfrm>
        </p:grpSpPr>
        <p:sp>
          <p:nvSpPr>
            <p:cNvPr id="133213" name="Oval 93"/>
            <p:cNvSpPr>
              <a:spLocks noChangeArrowheads="1"/>
            </p:cNvSpPr>
            <p:nvPr/>
          </p:nvSpPr>
          <p:spPr bwMode="auto">
            <a:xfrm>
              <a:off x="5136" y="1248"/>
              <a:ext cx="435" cy="417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214" name="Oval 94"/>
            <p:cNvSpPr>
              <a:spLocks noChangeArrowheads="1"/>
            </p:cNvSpPr>
            <p:nvPr/>
          </p:nvSpPr>
          <p:spPr bwMode="auto">
            <a:xfrm>
              <a:off x="5203" y="1248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1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3348038" y="2349500"/>
            <a:ext cx="2346325" cy="2101850"/>
            <a:chOff x="1474" y="1389"/>
            <a:chExt cx="1478" cy="1324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290" y="2251"/>
              <a:ext cx="435" cy="417"/>
              <a:chOff x="5136" y="1248"/>
              <a:chExt cx="435" cy="417"/>
            </a:xfrm>
          </p:grpSpPr>
          <p:sp>
            <p:nvSpPr>
              <p:cNvPr id="133174" name="Oval 54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75" name="Oval 55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519" y="1434"/>
              <a:ext cx="435" cy="417"/>
              <a:chOff x="5136" y="1248"/>
              <a:chExt cx="435" cy="417"/>
            </a:xfrm>
          </p:grpSpPr>
          <p:sp>
            <p:nvSpPr>
              <p:cNvPr id="133177" name="Oval 57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78" name="Oval 58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1973" y="2296"/>
              <a:ext cx="435" cy="417"/>
              <a:chOff x="5136" y="1248"/>
              <a:chExt cx="435" cy="417"/>
            </a:xfrm>
          </p:grpSpPr>
          <p:sp>
            <p:nvSpPr>
              <p:cNvPr id="133180" name="Oval 60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81" name="Oval 61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1474" y="1752"/>
              <a:ext cx="435" cy="417"/>
              <a:chOff x="5136" y="1248"/>
              <a:chExt cx="435" cy="417"/>
            </a:xfrm>
          </p:grpSpPr>
          <p:sp>
            <p:nvSpPr>
              <p:cNvPr id="133183" name="Oval 63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84" name="Oval 64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1655" y="2115"/>
              <a:ext cx="435" cy="417"/>
              <a:chOff x="5136" y="1248"/>
              <a:chExt cx="435" cy="417"/>
            </a:xfrm>
          </p:grpSpPr>
          <p:sp>
            <p:nvSpPr>
              <p:cNvPr id="133186" name="Oval 66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87" name="Oval 67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1746" y="1888"/>
              <a:ext cx="435" cy="417"/>
              <a:chOff x="5136" y="1248"/>
              <a:chExt cx="435" cy="417"/>
            </a:xfrm>
          </p:grpSpPr>
          <p:sp>
            <p:nvSpPr>
              <p:cNvPr id="133189" name="Oval 69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90" name="Oval 70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1791" y="1616"/>
              <a:ext cx="435" cy="417"/>
              <a:chOff x="5136" y="1248"/>
              <a:chExt cx="435" cy="417"/>
            </a:xfrm>
          </p:grpSpPr>
          <p:sp>
            <p:nvSpPr>
              <p:cNvPr id="133192" name="Oval 72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93" name="Oval 73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2109" y="1979"/>
              <a:ext cx="435" cy="417"/>
              <a:chOff x="5136" y="1248"/>
              <a:chExt cx="435" cy="417"/>
            </a:xfrm>
          </p:grpSpPr>
          <p:sp>
            <p:nvSpPr>
              <p:cNvPr id="133195" name="Oval 75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96" name="Oval 76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2064" y="1706"/>
              <a:ext cx="435" cy="417"/>
              <a:chOff x="5136" y="1248"/>
              <a:chExt cx="435" cy="417"/>
            </a:xfrm>
          </p:grpSpPr>
          <p:sp>
            <p:nvSpPr>
              <p:cNvPr id="133198" name="Oval 78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199" name="Oval 79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2472" y="1933"/>
              <a:ext cx="435" cy="417"/>
              <a:chOff x="5136" y="1248"/>
              <a:chExt cx="435" cy="417"/>
            </a:xfrm>
          </p:grpSpPr>
          <p:sp>
            <p:nvSpPr>
              <p:cNvPr id="133201" name="Oval 81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202" name="Oval 82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2290" y="1661"/>
              <a:ext cx="435" cy="417"/>
              <a:chOff x="5136" y="1248"/>
              <a:chExt cx="435" cy="417"/>
            </a:xfrm>
          </p:grpSpPr>
          <p:sp>
            <p:nvSpPr>
              <p:cNvPr id="133204" name="Oval 84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205" name="Oval 85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>
              <a:off x="2290" y="1389"/>
              <a:ext cx="435" cy="417"/>
              <a:chOff x="5136" y="1248"/>
              <a:chExt cx="435" cy="417"/>
            </a:xfrm>
          </p:grpSpPr>
          <p:sp>
            <p:nvSpPr>
              <p:cNvPr id="133207" name="Oval 87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208" name="Oval 88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7" name="Group 89"/>
            <p:cNvGrpSpPr>
              <a:grpSpLocks/>
            </p:cNvGrpSpPr>
            <p:nvPr/>
          </p:nvGrpSpPr>
          <p:grpSpPr bwMode="auto">
            <a:xfrm>
              <a:off x="1927" y="1389"/>
              <a:ext cx="435" cy="417"/>
              <a:chOff x="5136" y="1248"/>
              <a:chExt cx="435" cy="417"/>
            </a:xfrm>
          </p:grpSpPr>
          <p:sp>
            <p:nvSpPr>
              <p:cNvPr id="133210" name="Oval 90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211" name="Oval 91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2517" y="1616"/>
              <a:ext cx="435" cy="417"/>
              <a:chOff x="5136" y="1248"/>
              <a:chExt cx="435" cy="417"/>
            </a:xfrm>
          </p:grpSpPr>
          <p:sp>
            <p:nvSpPr>
              <p:cNvPr id="133216" name="Oval 96"/>
              <p:cNvSpPr>
                <a:spLocks noChangeArrowheads="1"/>
              </p:cNvSpPr>
              <p:nvPr/>
            </p:nvSpPr>
            <p:spPr bwMode="auto">
              <a:xfrm>
                <a:off x="5136" y="1248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6699"/>
                  </a:gs>
                  <a:gs pos="100000">
                    <a:srgbClr val="FF66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3217" name="Oval 97"/>
              <p:cNvSpPr>
                <a:spLocks noChangeArrowheads="1"/>
              </p:cNvSpPr>
              <p:nvPr/>
            </p:nvSpPr>
            <p:spPr bwMode="auto">
              <a:xfrm>
                <a:off x="5203" y="1248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1215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6718300" y="3700463"/>
            <a:ext cx="346075" cy="354012"/>
            <a:chOff x="4232" y="2331"/>
            <a:chExt cx="218" cy="223"/>
          </a:xfrm>
        </p:grpSpPr>
        <p:sp>
          <p:nvSpPr>
            <p:cNvPr id="133219" name="Freeform 99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20" name="Freeform 100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21" name="Freeform 101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" name="Group 103"/>
          <p:cNvGrpSpPr>
            <a:grpSpLocks/>
          </p:cNvGrpSpPr>
          <p:nvPr/>
        </p:nvGrpSpPr>
        <p:grpSpPr bwMode="auto">
          <a:xfrm>
            <a:off x="6948488" y="3644900"/>
            <a:ext cx="346075" cy="354013"/>
            <a:chOff x="4232" y="2331"/>
            <a:chExt cx="218" cy="223"/>
          </a:xfrm>
        </p:grpSpPr>
        <p:sp>
          <p:nvSpPr>
            <p:cNvPr id="133224" name="Freeform 104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25" name="Freeform 105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26" name="Freeform 106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6877050" y="3789363"/>
            <a:ext cx="346075" cy="354012"/>
            <a:chOff x="4232" y="2331"/>
            <a:chExt cx="218" cy="223"/>
          </a:xfrm>
        </p:grpSpPr>
        <p:sp>
          <p:nvSpPr>
            <p:cNvPr id="133228" name="Freeform 108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29" name="Freeform 109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30" name="Freeform 110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7019925" y="3429000"/>
            <a:ext cx="346075" cy="354013"/>
            <a:chOff x="4232" y="2331"/>
            <a:chExt cx="218" cy="223"/>
          </a:xfrm>
        </p:grpSpPr>
        <p:sp>
          <p:nvSpPr>
            <p:cNvPr id="133232" name="Freeform 112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33" name="Freeform 113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34" name="Freeform 114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7235825" y="3573463"/>
            <a:ext cx="346075" cy="354012"/>
            <a:chOff x="4232" y="2331"/>
            <a:chExt cx="218" cy="223"/>
          </a:xfrm>
        </p:grpSpPr>
        <p:sp>
          <p:nvSpPr>
            <p:cNvPr id="133236" name="Freeform 116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37" name="Freeform 117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38" name="Freeform 118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4" name="Group 119"/>
          <p:cNvGrpSpPr>
            <a:grpSpLocks/>
          </p:cNvGrpSpPr>
          <p:nvPr/>
        </p:nvGrpSpPr>
        <p:grpSpPr bwMode="auto">
          <a:xfrm>
            <a:off x="7235825" y="3933825"/>
            <a:ext cx="346075" cy="354013"/>
            <a:chOff x="4232" y="2331"/>
            <a:chExt cx="218" cy="223"/>
          </a:xfrm>
        </p:grpSpPr>
        <p:sp>
          <p:nvSpPr>
            <p:cNvPr id="133240" name="Freeform 120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41" name="Freeform 121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42" name="Freeform 122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6804025" y="3429000"/>
            <a:ext cx="346075" cy="354013"/>
            <a:chOff x="4232" y="2331"/>
            <a:chExt cx="218" cy="223"/>
          </a:xfrm>
        </p:grpSpPr>
        <p:sp>
          <p:nvSpPr>
            <p:cNvPr id="133244" name="Freeform 124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45" name="Freeform 125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46" name="Freeform 126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6934200" y="3916363"/>
            <a:ext cx="346075" cy="354012"/>
            <a:chOff x="4232" y="2331"/>
            <a:chExt cx="218" cy="223"/>
          </a:xfrm>
        </p:grpSpPr>
        <p:sp>
          <p:nvSpPr>
            <p:cNvPr id="133248" name="Freeform 128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49" name="Freeform 129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4431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50" name="Freeform 130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7" name="Group 131"/>
          <p:cNvGrpSpPr>
            <a:grpSpLocks/>
          </p:cNvGrpSpPr>
          <p:nvPr/>
        </p:nvGrpSpPr>
        <p:grpSpPr bwMode="auto">
          <a:xfrm>
            <a:off x="6948488" y="3141663"/>
            <a:ext cx="346075" cy="354012"/>
            <a:chOff x="4232" y="2331"/>
            <a:chExt cx="218" cy="223"/>
          </a:xfrm>
        </p:grpSpPr>
        <p:sp>
          <p:nvSpPr>
            <p:cNvPr id="133252" name="Freeform 132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53" name="Freeform 133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54" name="Freeform 134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8" name="Group 135"/>
          <p:cNvGrpSpPr>
            <a:grpSpLocks/>
          </p:cNvGrpSpPr>
          <p:nvPr/>
        </p:nvGrpSpPr>
        <p:grpSpPr bwMode="auto">
          <a:xfrm>
            <a:off x="7019925" y="3284538"/>
            <a:ext cx="346075" cy="354012"/>
            <a:chOff x="4232" y="2331"/>
            <a:chExt cx="218" cy="223"/>
          </a:xfrm>
        </p:grpSpPr>
        <p:sp>
          <p:nvSpPr>
            <p:cNvPr id="133256" name="Freeform 136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57" name="Freeform 137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58" name="Freeform 138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9" name="Group 139"/>
          <p:cNvGrpSpPr>
            <a:grpSpLocks/>
          </p:cNvGrpSpPr>
          <p:nvPr/>
        </p:nvGrpSpPr>
        <p:grpSpPr bwMode="auto">
          <a:xfrm>
            <a:off x="7235825" y="3068638"/>
            <a:ext cx="346075" cy="354012"/>
            <a:chOff x="4232" y="2331"/>
            <a:chExt cx="218" cy="223"/>
          </a:xfrm>
        </p:grpSpPr>
        <p:sp>
          <p:nvSpPr>
            <p:cNvPr id="133260" name="Freeform 140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61" name="Freeform 141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62" name="Freeform 142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0" name="Group 143"/>
          <p:cNvGrpSpPr>
            <a:grpSpLocks/>
          </p:cNvGrpSpPr>
          <p:nvPr/>
        </p:nvGrpSpPr>
        <p:grpSpPr bwMode="auto">
          <a:xfrm>
            <a:off x="7380288" y="3644900"/>
            <a:ext cx="346075" cy="354013"/>
            <a:chOff x="4232" y="2331"/>
            <a:chExt cx="218" cy="223"/>
          </a:xfrm>
        </p:grpSpPr>
        <p:sp>
          <p:nvSpPr>
            <p:cNvPr id="133264" name="Freeform 144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65" name="Freeform 145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66" name="Freeform 146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1" name="Group 147"/>
          <p:cNvGrpSpPr>
            <a:grpSpLocks/>
          </p:cNvGrpSpPr>
          <p:nvPr/>
        </p:nvGrpSpPr>
        <p:grpSpPr bwMode="auto">
          <a:xfrm>
            <a:off x="7235825" y="3357563"/>
            <a:ext cx="346075" cy="354012"/>
            <a:chOff x="4232" y="2331"/>
            <a:chExt cx="218" cy="223"/>
          </a:xfrm>
        </p:grpSpPr>
        <p:sp>
          <p:nvSpPr>
            <p:cNvPr id="133268" name="Freeform 148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69" name="Freeform 149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70" name="Freeform 150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3283" name="Group 151"/>
          <p:cNvGrpSpPr>
            <a:grpSpLocks/>
          </p:cNvGrpSpPr>
          <p:nvPr/>
        </p:nvGrpSpPr>
        <p:grpSpPr bwMode="auto">
          <a:xfrm>
            <a:off x="7164388" y="3789363"/>
            <a:ext cx="346075" cy="354012"/>
            <a:chOff x="4232" y="2331"/>
            <a:chExt cx="218" cy="223"/>
          </a:xfrm>
        </p:grpSpPr>
        <p:sp>
          <p:nvSpPr>
            <p:cNvPr id="133272" name="Freeform 152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73" name="Freeform 153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74" name="Freeform 154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3276" name="AutoShape 156"/>
          <p:cNvSpPr>
            <a:spLocks noChangeArrowheads="1"/>
          </p:cNvSpPr>
          <p:nvPr/>
        </p:nvSpPr>
        <p:spPr bwMode="auto">
          <a:xfrm>
            <a:off x="1331913" y="3429000"/>
            <a:ext cx="576262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277" name="AutoShape 157"/>
          <p:cNvSpPr>
            <a:spLocks noChangeArrowheads="1"/>
          </p:cNvSpPr>
          <p:nvPr/>
        </p:nvSpPr>
        <p:spPr bwMode="auto">
          <a:xfrm>
            <a:off x="2771775" y="342900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278" name="AutoShape 158"/>
          <p:cNvSpPr>
            <a:spLocks noChangeArrowheads="1"/>
          </p:cNvSpPr>
          <p:nvPr/>
        </p:nvSpPr>
        <p:spPr bwMode="auto">
          <a:xfrm>
            <a:off x="5940425" y="3357563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3287" name="Group 159"/>
          <p:cNvGrpSpPr>
            <a:grpSpLocks/>
          </p:cNvGrpSpPr>
          <p:nvPr/>
        </p:nvGrpSpPr>
        <p:grpSpPr bwMode="auto">
          <a:xfrm>
            <a:off x="7524750" y="3716338"/>
            <a:ext cx="346075" cy="354012"/>
            <a:chOff x="4232" y="2331"/>
            <a:chExt cx="218" cy="223"/>
          </a:xfrm>
        </p:grpSpPr>
        <p:sp>
          <p:nvSpPr>
            <p:cNvPr id="133280" name="Freeform 160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81" name="Freeform 161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82" name="Freeform 162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3291" name="Group 163"/>
          <p:cNvGrpSpPr>
            <a:grpSpLocks/>
          </p:cNvGrpSpPr>
          <p:nvPr/>
        </p:nvGrpSpPr>
        <p:grpSpPr bwMode="auto">
          <a:xfrm>
            <a:off x="7451725" y="3141663"/>
            <a:ext cx="346075" cy="354012"/>
            <a:chOff x="4232" y="2331"/>
            <a:chExt cx="218" cy="223"/>
          </a:xfrm>
        </p:grpSpPr>
        <p:sp>
          <p:nvSpPr>
            <p:cNvPr id="133284" name="Freeform 164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85" name="Freeform 165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86" name="Freeform 166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3295" name="Group 167"/>
          <p:cNvGrpSpPr>
            <a:grpSpLocks/>
          </p:cNvGrpSpPr>
          <p:nvPr/>
        </p:nvGrpSpPr>
        <p:grpSpPr bwMode="auto">
          <a:xfrm>
            <a:off x="7667625" y="3500438"/>
            <a:ext cx="346075" cy="354012"/>
            <a:chOff x="4232" y="2331"/>
            <a:chExt cx="218" cy="223"/>
          </a:xfrm>
        </p:grpSpPr>
        <p:sp>
          <p:nvSpPr>
            <p:cNvPr id="133288" name="Freeform 168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89" name="Freeform 169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90" name="Freeform 170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3303" name="Group 171"/>
          <p:cNvGrpSpPr>
            <a:grpSpLocks/>
          </p:cNvGrpSpPr>
          <p:nvPr/>
        </p:nvGrpSpPr>
        <p:grpSpPr bwMode="auto">
          <a:xfrm>
            <a:off x="7740650" y="3644900"/>
            <a:ext cx="346075" cy="354013"/>
            <a:chOff x="4232" y="2331"/>
            <a:chExt cx="218" cy="223"/>
          </a:xfrm>
        </p:grpSpPr>
        <p:sp>
          <p:nvSpPr>
            <p:cNvPr id="133292" name="Freeform 172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93" name="Freeform 173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94" name="Freeform 174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3304" name="Group 175"/>
          <p:cNvGrpSpPr>
            <a:grpSpLocks/>
          </p:cNvGrpSpPr>
          <p:nvPr/>
        </p:nvGrpSpPr>
        <p:grpSpPr bwMode="auto">
          <a:xfrm>
            <a:off x="7451725" y="3429000"/>
            <a:ext cx="346075" cy="354013"/>
            <a:chOff x="4232" y="2331"/>
            <a:chExt cx="218" cy="223"/>
          </a:xfrm>
        </p:grpSpPr>
        <p:sp>
          <p:nvSpPr>
            <p:cNvPr id="133296" name="Freeform 176"/>
            <p:cNvSpPr>
              <a:spLocks/>
            </p:cNvSpPr>
            <p:nvPr/>
          </p:nvSpPr>
          <p:spPr bwMode="auto">
            <a:xfrm>
              <a:off x="4232" y="2331"/>
              <a:ext cx="218" cy="22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47" y="37"/>
                </a:cxn>
                <a:cxn ang="0">
                  <a:pos x="175" y="46"/>
                </a:cxn>
                <a:cxn ang="0">
                  <a:pos x="202" y="37"/>
                </a:cxn>
                <a:cxn ang="0">
                  <a:pos x="202" y="92"/>
                </a:cxn>
                <a:cxn ang="0">
                  <a:pos x="175" y="101"/>
                </a:cxn>
                <a:cxn ang="0">
                  <a:pos x="138" y="220"/>
                </a:cxn>
                <a:cxn ang="0">
                  <a:pos x="19" y="174"/>
                </a:cxn>
                <a:cxn ang="0">
                  <a:pos x="47" y="101"/>
                </a:cxn>
                <a:cxn ang="0">
                  <a:pos x="93" y="0"/>
                </a:cxn>
                <a:cxn ang="0">
                  <a:pos x="111" y="19"/>
                </a:cxn>
              </a:cxnLst>
              <a:rect l="0" t="0" r="r" b="b"/>
              <a:pathLst>
                <a:path w="218" h="220">
                  <a:moveTo>
                    <a:pt x="111" y="19"/>
                  </a:moveTo>
                  <a:cubicBezTo>
                    <a:pt x="166" y="1"/>
                    <a:pt x="116" y="7"/>
                    <a:pt x="147" y="37"/>
                  </a:cubicBezTo>
                  <a:cubicBezTo>
                    <a:pt x="154" y="44"/>
                    <a:pt x="166" y="43"/>
                    <a:pt x="175" y="46"/>
                  </a:cubicBezTo>
                  <a:cubicBezTo>
                    <a:pt x="184" y="43"/>
                    <a:pt x="194" y="33"/>
                    <a:pt x="202" y="37"/>
                  </a:cubicBezTo>
                  <a:cubicBezTo>
                    <a:pt x="218" y="45"/>
                    <a:pt x="210" y="84"/>
                    <a:pt x="202" y="92"/>
                  </a:cubicBezTo>
                  <a:cubicBezTo>
                    <a:pt x="195" y="99"/>
                    <a:pt x="184" y="98"/>
                    <a:pt x="175" y="101"/>
                  </a:cubicBezTo>
                  <a:cubicBezTo>
                    <a:pt x="161" y="144"/>
                    <a:pt x="172" y="188"/>
                    <a:pt x="138" y="220"/>
                  </a:cubicBezTo>
                  <a:cubicBezTo>
                    <a:pt x="75" y="178"/>
                    <a:pt x="117" y="186"/>
                    <a:pt x="19" y="174"/>
                  </a:cubicBezTo>
                  <a:cubicBezTo>
                    <a:pt x="5" y="131"/>
                    <a:pt x="0" y="116"/>
                    <a:pt x="47" y="101"/>
                  </a:cubicBezTo>
                  <a:cubicBezTo>
                    <a:pt x="61" y="59"/>
                    <a:pt x="63" y="30"/>
                    <a:pt x="93" y="0"/>
                  </a:cubicBezTo>
                  <a:cubicBezTo>
                    <a:pt x="124" y="11"/>
                    <a:pt x="127" y="3"/>
                    <a:pt x="111" y="1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97" name="Freeform 177"/>
            <p:cNvSpPr>
              <a:spLocks/>
            </p:cNvSpPr>
            <p:nvPr/>
          </p:nvSpPr>
          <p:spPr bwMode="auto">
            <a:xfrm>
              <a:off x="4297" y="2386"/>
              <a:ext cx="57" cy="1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83"/>
                </a:cxn>
                <a:cxn ang="0">
                  <a:pos x="37" y="0"/>
                </a:cxn>
              </a:cxnLst>
              <a:rect l="0" t="0" r="r" b="b"/>
              <a:pathLst>
                <a:path w="57" h="168">
                  <a:moveTo>
                    <a:pt x="37" y="0"/>
                  </a:moveTo>
                  <a:cubicBezTo>
                    <a:pt x="27" y="31"/>
                    <a:pt x="18" y="55"/>
                    <a:pt x="0" y="83"/>
                  </a:cubicBezTo>
                  <a:cubicBezTo>
                    <a:pt x="57" y="168"/>
                    <a:pt x="37" y="11"/>
                    <a:pt x="37" y="0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3298" name="Freeform 178"/>
            <p:cNvSpPr>
              <a:spLocks/>
            </p:cNvSpPr>
            <p:nvPr/>
          </p:nvSpPr>
          <p:spPr bwMode="auto">
            <a:xfrm>
              <a:off x="4343" y="2414"/>
              <a:ext cx="46" cy="2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27" y="27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46" y="9"/>
                </a:cxn>
              </a:cxnLst>
              <a:rect l="0" t="0" r="r" b="b"/>
              <a:pathLst>
                <a:path w="46" h="27">
                  <a:moveTo>
                    <a:pt x="46" y="9"/>
                  </a:moveTo>
                  <a:cubicBezTo>
                    <a:pt x="40" y="15"/>
                    <a:pt x="36" y="27"/>
                    <a:pt x="27" y="27"/>
                  </a:cubicBezTo>
                  <a:cubicBezTo>
                    <a:pt x="16" y="27"/>
                    <a:pt x="0" y="20"/>
                    <a:pt x="0" y="9"/>
                  </a:cubicBezTo>
                  <a:cubicBezTo>
                    <a:pt x="0" y="0"/>
                    <a:pt x="18" y="0"/>
                    <a:pt x="27" y="0"/>
                  </a:cubicBezTo>
                  <a:cubicBezTo>
                    <a:pt x="34" y="0"/>
                    <a:pt x="40" y="6"/>
                    <a:pt x="46" y="9"/>
                  </a:cubicBez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3299" name="Text Box 179"/>
          <p:cNvSpPr txBox="1">
            <a:spLocks noChangeArrowheads="1"/>
          </p:cNvSpPr>
          <p:nvPr/>
        </p:nvSpPr>
        <p:spPr bwMode="auto">
          <a:xfrm>
            <a:off x="900113" y="260350"/>
            <a:ext cx="7451725" cy="584776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003399"/>
                </a:solidFill>
              </a:rPr>
              <a:t>Antigen </a:t>
            </a:r>
            <a:r>
              <a:rPr lang="hu-HU" sz="3200" b="1" dirty="0" smtClean="0">
                <a:solidFill>
                  <a:srgbClr val="003399"/>
                </a:solidFill>
              </a:rPr>
              <a:t>indukált apoptosis</a:t>
            </a:r>
            <a:endParaRPr lang="hu-HU" sz="3200" b="1" dirty="0">
              <a:solidFill>
                <a:srgbClr val="003399"/>
              </a:solidFill>
            </a:endParaRPr>
          </a:p>
        </p:txBody>
      </p:sp>
      <p:sp>
        <p:nvSpPr>
          <p:cNvPr id="133300" name="Freeform 180"/>
          <p:cNvSpPr>
            <a:spLocks/>
          </p:cNvSpPr>
          <p:nvPr/>
        </p:nvSpPr>
        <p:spPr bwMode="auto">
          <a:xfrm>
            <a:off x="320675" y="2641600"/>
            <a:ext cx="519113" cy="420688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200" y="37"/>
              </a:cxn>
              <a:cxn ang="0">
                <a:pos x="219" y="91"/>
              </a:cxn>
              <a:cxn ang="0">
                <a:pos x="136" y="119"/>
              </a:cxn>
              <a:cxn ang="0">
                <a:pos x="118" y="82"/>
              </a:cxn>
              <a:cxn ang="0">
                <a:pos x="109" y="55"/>
              </a:cxn>
              <a:cxn ang="0">
                <a:pos x="219" y="27"/>
              </a:cxn>
              <a:cxn ang="0">
                <a:pos x="255" y="37"/>
              </a:cxn>
              <a:cxn ang="0">
                <a:pos x="237" y="146"/>
              </a:cxn>
              <a:cxn ang="0">
                <a:pos x="127" y="183"/>
              </a:cxn>
              <a:cxn ang="0">
                <a:pos x="54" y="119"/>
              </a:cxn>
              <a:cxn ang="0">
                <a:pos x="54" y="46"/>
              </a:cxn>
              <a:cxn ang="0">
                <a:pos x="91" y="55"/>
              </a:cxn>
              <a:cxn ang="0">
                <a:pos x="81" y="247"/>
              </a:cxn>
              <a:cxn ang="0">
                <a:pos x="36" y="238"/>
              </a:cxn>
              <a:cxn ang="0">
                <a:pos x="45" y="137"/>
              </a:cxn>
              <a:cxn ang="0">
                <a:pos x="72" y="128"/>
              </a:cxn>
              <a:cxn ang="0">
                <a:pos x="136" y="146"/>
              </a:cxn>
              <a:cxn ang="0">
                <a:pos x="182" y="192"/>
              </a:cxn>
              <a:cxn ang="0">
                <a:pos x="237" y="247"/>
              </a:cxn>
              <a:cxn ang="0">
                <a:pos x="283" y="119"/>
              </a:cxn>
              <a:cxn ang="0">
                <a:pos x="237" y="128"/>
              </a:cxn>
              <a:cxn ang="0">
                <a:pos x="200" y="183"/>
              </a:cxn>
              <a:cxn ang="0">
                <a:pos x="164" y="265"/>
              </a:cxn>
              <a:cxn ang="0">
                <a:pos x="136" y="219"/>
              </a:cxn>
            </a:cxnLst>
            <a:rect l="0" t="0" r="r" b="b"/>
            <a:pathLst>
              <a:path w="327" h="265">
                <a:moveTo>
                  <a:pt x="155" y="0"/>
                </a:moveTo>
                <a:cubicBezTo>
                  <a:pt x="167" y="8"/>
                  <a:pt x="192" y="22"/>
                  <a:pt x="200" y="37"/>
                </a:cubicBezTo>
                <a:cubicBezTo>
                  <a:pt x="209" y="54"/>
                  <a:pt x="219" y="91"/>
                  <a:pt x="219" y="91"/>
                </a:cubicBezTo>
                <a:cubicBezTo>
                  <a:pt x="201" y="143"/>
                  <a:pt x="187" y="129"/>
                  <a:pt x="136" y="119"/>
                </a:cubicBezTo>
                <a:cubicBezTo>
                  <a:pt x="130" y="107"/>
                  <a:pt x="123" y="95"/>
                  <a:pt x="118" y="82"/>
                </a:cubicBezTo>
                <a:cubicBezTo>
                  <a:pt x="114" y="73"/>
                  <a:pt x="102" y="62"/>
                  <a:pt x="109" y="55"/>
                </a:cubicBezTo>
                <a:cubicBezTo>
                  <a:pt x="122" y="42"/>
                  <a:pt x="202" y="30"/>
                  <a:pt x="219" y="27"/>
                </a:cubicBezTo>
                <a:cubicBezTo>
                  <a:pt x="231" y="30"/>
                  <a:pt x="245" y="30"/>
                  <a:pt x="255" y="37"/>
                </a:cubicBezTo>
                <a:cubicBezTo>
                  <a:pt x="294" y="64"/>
                  <a:pt x="271" y="127"/>
                  <a:pt x="237" y="146"/>
                </a:cubicBezTo>
                <a:cubicBezTo>
                  <a:pt x="216" y="158"/>
                  <a:pt x="154" y="174"/>
                  <a:pt x="127" y="183"/>
                </a:cubicBezTo>
                <a:cubicBezTo>
                  <a:pt x="88" y="170"/>
                  <a:pt x="79" y="153"/>
                  <a:pt x="54" y="119"/>
                </a:cubicBezTo>
                <a:cubicBezTo>
                  <a:pt x="48" y="100"/>
                  <a:pt x="31" y="64"/>
                  <a:pt x="54" y="46"/>
                </a:cubicBezTo>
                <a:cubicBezTo>
                  <a:pt x="64" y="38"/>
                  <a:pt x="79" y="52"/>
                  <a:pt x="91" y="55"/>
                </a:cubicBezTo>
                <a:cubicBezTo>
                  <a:pt x="135" y="113"/>
                  <a:pt x="150" y="203"/>
                  <a:pt x="81" y="247"/>
                </a:cubicBezTo>
                <a:cubicBezTo>
                  <a:pt x="66" y="244"/>
                  <a:pt x="49" y="246"/>
                  <a:pt x="36" y="238"/>
                </a:cubicBezTo>
                <a:cubicBezTo>
                  <a:pt x="0" y="217"/>
                  <a:pt x="20" y="157"/>
                  <a:pt x="45" y="137"/>
                </a:cubicBezTo>
                <a:cubicBezTo>
                  <a:pt x="52" y="131"/>
                  <a:pt x="63" y="131"/>
                  <a:pt x="72" y="128"/>
                </a:cubicBezTo>
                <a:cubicBezTo>
                  <a:pt x="75" y="129"/>
                  <a:pt x="129" y="141"/>
                  <a:pt x="136" y="146"/>
                </a:cubicBezTo>
                <a:cubicBezTo>
                  <a:pt x="153" y="159"/>
                  <a:pt x="182" y="192"/>
                  <a:pt x="182" y="192"/>
                </a:cubicBezTo>
                <a:cubicBezTo>
                  <a:pt x="194" y="228"/>
                  <a:pt x="201" y="235"/>
                  <a:pt x="237" y="247"/>
                </a:cubicBezTo>
                <a:cubicBezTo>
                  <a:pt x="327" y="218"/>
                  <a:pt x="294" y="248"/>
                  <a:pt x="283" y="119"/>
                </a:cubicBezTo>
                <a:cubicBezTo>
                  <a:pt x="268" y="122"/>
                  <a:pt x="249" y="118"/>
                  <a:pt x="237" y="128"/>
                </a:cubicBezTo>
                <a:cubicBezTo>
                  <a:pt x="220" y="141"/>
                  <a:pt x="200" y="183"/>
                  <a:pt x="200" y="183"/>
                </a:cubicBezTo>
                <a:cubicBezTo>
                  <a:pt x="179" y="248"/>
                  <a:pt x="193" y="222"/>
                  <a:pt x="164" y="265"/>
                </a:cubicBezTo>
                <a:cubicBezTo>
                  <a:pt x="128" y="242"/>
                  <a:pt x="136" y="258"/>
                  <a:pt x="136" y="219"/>
                </a:cubicBezTo>
              </a:path>
            </a:pathLst>
          </a:custGeom>
          <a:noFill/>
          <a:ln w="95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3301" name="Text Box 181"/>
          <p:cNvSpPr txBox="1">
            <a:spLocks noChangeArrowheads="1"/>
          </p:cNvSpPr>
          <p:nvPr/>
        </p:nvSpPr>
        <p:spPr bwMode="auto">
          <a:xfrm>
            <a:off x="1692275" y="4724400"/>
            <a:ext cx="1366838" cy="41275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3399"/>
                </a:solidFill>
              </a:rPr>
              <a:t>activation</a:t>
            </a:r>
          </a:p>
        </p:txBody>
      </p:sp>
      <p:sp>
        <p:nvSpPr>
          <p:cNvPr id="133302" name="Text Box 182"/>
          <p:cNvSpPr txBox="1">
            <a:spLocks noChangeArrowheads="1"/>
          </p:cNvSpPr>
          <p:nvPr/>
        </p:nvSpPr>
        <p:spPr bwMode="auto">
          <a:xfrm>
            <a:off x="3995738" y="4724400"/>
            <a:ext cx="1439862" cy="41275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3399"/>
                </a:solidFill>
              </a:rPr>
              <a:t>proliferation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T sejt leáll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10600" cy="3810000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000099"/>
                </a:solidFill>
              </a:rPr>
              <a:t>APC</a:t>
            </a:r>
            <a:endParaRPr lang="en-US" sz="24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10200" y="502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000099"/>
                </a:solidFill>
              </a:rPr>
              <a:t>APC</a:t>
            </a:r>
            <a:endParaRPr lang="en-US" sz="240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9144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Na</a:t>
            </a:r>
            <a:r>
              <a:rPr lang="hu-HU" sz="2400" b="1">
                <a:solidFill>
                  <a:srgbClr val="000099"/>
                </a:solidFill>
              </a:rPr>
              <a:t>ive </a:t>
            </a:r>
            <a:r>
              <a:rPr lang="en-US" sz="2400" b="1">
                <a:solidFill>
                  <a:srgbClr val="000099"/>
                </a:solidFill>
              </a:rPr>
              <a:t>T-</a:t>
            </a:r>
            <a:r>
              <a:rPr lang="hu-HU" sz="2400" b="1">
                <a:solidFill>
                  <a:srgbClr val="000099"/>
                </a:solidFill>
              </a:rPr>
              <a:t>cell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6388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a</a:t>
            </a:r>
            <a:r>
              <a:rPr lang="hu-HU" sz="2400" b="1">
                <a:solidFill>
                  <a:srgbClr val="000099"/>
                </a:solidFill>
              </a:rPr>
              <a:t>ctivated</a:t>
            </a:r>
            <a:r>
              <a:rPr lang="en-US" sz="2400" b="1">
                <a:solidFill>
                  <a:srgbClr val="000099"/>
                </a:solidFill>
              </a:rPr>
              <a:t> T-</a:t>
            </a:r>
            <a:r>
              <a:rPr lang="hu-HU" sz="2400" b="1">
                <a:solidFill>
                  <a:srgbClr val="000099"/>
                </a:solidFill>
              </a:rPr>
              <a:t>cells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143000" y="381000"/>
            <a:ext cx="7162800" cy="5286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66"/>
                </a:solidFill>
              </a:rPr>
              <a:t>Negat</a:t>
            </a:r>
            <a:r>
              <a:rPr lang="hu-HU" sz="2800" b="1" dirty="0" smtClean="0">
                <a:solidFill>
                  <a:srgbClr val="000066"/>
                </a:solidFill>
              </a:rPr>
              <a:t>ív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smtClean="0">
                <a:solidFill>
                  <a:srgbClr val="000066"/>
                </a:solidFill>
              </a:rPr>
              <a:t>k</a:t>
            </a:r>
            <a:r>
              <a:rPr lang="hu-HU" sz="2800" b="1" dirty="0" smtClean="0">
                <a:solidFill>
                  <a:srgbClr val="000066"/>
                </a:solidFill>
              </a:rPr>
              <a:t>ostimuláció    </a:t>
            </a:r>
            <a:r>
              <a:rPr lang="en-US" sz="2800" b="1" dirty="0" smtClean="0">
                <a:solidFill>
                  <a:srgbClr val="000066"/>
                </a:solidFill>
              </a:rPr>
              <a:t>CTLA</a:t>
            </a:r>
            <a:r>
              <a:rPr lang="en-US" sz="2800" b="1" dirty="0">
                <a:solidFill>
                  <a:srgbClr val="000066"/>
                </a:solidFill>
              </a:rPr>
              <a:t>-</a:t>
            </a:r>
            <a:r>
              <a:rPr lang="en-US" sz="2800" b="1" dirty="0" smtClean="0">
                <a:solidFill>
                  <a:srgbClr val="000066"/>
                </a:solidFill>
              </a:rPr>
              <a:t>4, PD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5354638" y="6245225"/>
            <a:ext cx="37893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000" b="1" u="sng">
                <a:solidFill>
                  <a:srgbClr val="0000FF"/>
                </a:solidFill>
                <a:hlinkClick r:id="rId4" action="ppaction://hlinkfile"/>
              </a:rPr>
              <a:t>Immunobiology</a:t>
            </a:r>
            <a:r>
              <a:rPr lang="en-US" sz="1000" b="1"/>
              <a:t>.</a:t>
            </a:r>
            <a:r>
              <a:rPr lang="en-US" sz="1000"/>
              <a:t> 5th ed.</a:t>
            </a:r>
            <a:br>
              <a:rPr lang="en-US" sz="1000"/>
            </a:br>
            <a:r>
              <a:rPr lang="en-US" sz="1000"/>
              <a:t>Janeway, Charles A.; Travers, Paul; Walport, Mark; Shlomchik, Mark.</a:t>
            </a:r>
            <a:br>
              <a:rPr lang="en-US" sz="1000"/>
            </a:br>
            <a:r>
              <a:rPr lang="en-US" sz="1000"/>
              <a:t>New York and London: </a:t>
            </a:r>
            <a:r>
              <a:rPr lang="en-US" sz="1000" u="sng">
                <a:solidFill>
                  <a:srgbClr val="0000FF"/>
                </a:solidFill>
                <a:hlinkClick r:id="rId5"/>
              </a:rPr>
              <a:t>Garland Publishing</a:t>
            </a:r>
            <a:r>
              <a:rPr lang="en-US" sz="1000"/>
              <a:t>; c2001.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2" descr="T-cell regulation by CD28 and CTLA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92162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8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892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charset="0"/>
              </a:rPr>
              <a:t>T lymphocyta aktiváció</a:t>
            </a:r>
            <a:endParaRPr lang="en-US" sz="3600" b="1">
              <a:solidFill>
                <a:srgbClr val="578963"/>
              </a:solidFill>
              <a:latin typeface="Comic Sans MS" charset="0"/>
            </a:endParaRPr>
          </a:p>
        </p:txBody>
      </p:sp>
      <p:sp>
        <p:nvSpPr>
          <p:cNvPr id="224259" name="Rectangle 4"/>
          <p:cNvSpPr>
            <a:spLocks noChangeArrowheads="1"/>
          </p:cNvSpPr>
          <p:nvPr/>
        </p:nvSpPr>
        <p:spPr bwMode="auto">
          <a:xfrm>
            <a:off x="3913188" y="6351588"/>
            <a:ext cx="44751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88872" anchor="ctr">
            <a:spAutoFit/>
          </a:bodyPr>
          <a:lstStyle/>
          <a:p>
            <a:pPr algn="r" eaLnBrk="0" hangingPunct="0"/>
            <a:r>
              <a:rPr lang="hu-HU" sz="1200" b="1" i="1">
                <a:solidFill>
                  <a:srgbClr val="578963"/>
                </a:solidFill>
                <a:latin typeface="Comic Sans MS" charset="0"/>
              </a:rPr>
              <a:t>Nature Reviews Immunology </a:t>
            </a:r>
            <a:r>
              <a:rPr lang="hu-HU" sz="1200" b="1">
                <a:solidFill>
                  <a:srgbClr val="578963"/>
                </a:solidFill>
                <a:latin typeface="Comic Sans MS" charset="0"/>
              </a:rPr>
              <a:t>1</a:t>
            </a:r>
            <a:r>
              <a:rPr lang="hu-HU" sz="1200">
                <a:solidFill>
                  <a:srgbClr val="578963"/>
                </a:solidFill>
                <a:latin typeface="Comic Sans MS" charset="0"/>
              </a:rPr>
              <a:t>, </a:t>
            </a:r>
            <a:r>
              <a:rPr lang="hu-HU" sz="1200" b="1">
                <a:solidFill>
                  <a:srgbClr val="578963"/>
                </a:solidFill>
                <a:latin typeface="Comic Sans MS" charset="0"/>
              </a:rPr>
              <a:t>220-228</a:t>
            </a:r>
            <a:r>
              <a:rPr lang="hu-HU" sz="1200">
                <a:solidFill>
                  <a:srgbClr val="578963"/>
                </a:solidFill>
                <a:latin typeface="Comic Sans MS" charset="0"/>
              </a:rPr>
              <a:t> </a:t>
            </a:r>
            <a:r>
              <a:rPr lang="hu-HU" sz="1200" b="1">
                <a:solidFill>
                  <a:srgbClr val="578963"/>
                </a:solidFill>
                <a:latin typeface="Comic Sans MS" charset="0"/>
              </a:rPr>
              <a:t>(December 2001)</a:t>
            </a:r>
          </a:p>
        </p:txBody>
      </p:sp>
      <p:sp>
        <p:nvSpPr>
          <p:cNvPr id="224260" name="Szövegdoboz 4"/>
          <p:cNvSpPr txBox="1">
            <a:spLocks noChangeArrowheads="1"/>
          </p:cNvSpPr>
          <p:nvPr/>
        </p:nvSpPr>
        <p:spPr bwMode="auto">
          <a:xfrm>
            <a:off x="857250" y="6215063"/>
            <a:ext cx="164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hu-HU" sz="2000" b="1">
                <a:solidFill>
                  <a:srgbClr val="333333"/>
                </a:solidFill>
                <a:latin typeface="Times New Roman" charset="0"/>
              </a:rPr>
              <a:t>CD80/86= B7</a:t>
            </a:r>
            <a:endParaRPr lang="en-US" sz="2000" b="1">
              <a:solidFill>
                <a:srgbClr val="333333"/>
              </a:solidFill>
              <a:latin typeface="Times New Roman" charset="0"/>
            </a:endParaRPr>
          </a:p>
        </p:txBody>
      </p:sp>
      <p:sp>
        <p:nvSpPr>
          <p:cNvPr id="223237" name="TextBox 1"/>
          <p:cNvSpPr txBox="1">
            <a:spLocks noChangeArrowheads="1"/>
          </p:cNvSpPr>
          <p:nvPr/>
        </p:nvSpPr>
        <p:spPr bwMode="auto">
          <a:xfrm>
            <a:off x="6934200" y="2971800"/>
            <a:ext cx="877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33"/>
                </a:solidFill>
              </a:rPr>
              <a:t>PD-1</a:t>
            </a:r>
          </a:p>
          <a:p>
            <a:pPr eaLnBrk="1" hangingPunct="1"/>
            <a:r>
              <a:rPr lang="en-US" sz="1800" b="1">
                <a:solidFill>
                  <a:srgbClr val="333333"/>
                </a:solidFill>
              </a:rPr>
              <a:t>TIM-3</a:t>
            </a:r>
          </a:p>
          <a:p>
            <a:pPr eaLnBrk="1" hangingPunct="1"/>
            <a:r>
              <a:rPr lang="en-US" sz="1800" b="1">
                <a:solidFill>
                  <a:srgbClr val="333333"/>
                </a:solidFill>
              </a:rPr>
              <a:t>LAG-3</a:t>
            </a:r>
          </a:p>
        </p:txBody>
      </p:sp>
      <p:sp>
        <p:nvSpPr>
          <p:cNvPr id="224262" name="TextBox 2"/>
          <p:cNvSpPr txBox="1">
            <a:spLocks noChangeArrowheads="1"/>
          </p:cNvSpPr>
          <p:nvPr/>
        </p:nvSpPr>
        <p:spPr bwMode="auto">
          <a:xfrm>
            <a:off x="2994025" y="32004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333333"/>
                </a:solidFill>
              </a:rPr>
              <a:t>OX-40</a:t>
            </a:r>
          </a:p>
          <a:p>
            <a:pPr eaLnBrk="1" hangingPunct="1"/>
            <a:r>
              <a:rPr lang="en-US" sz="1200" b="1">
                <a:solidFill>
                  <a:srgbClr val="333333"/>
                </a:solidFill>
              </a:rPr>
              <a:t>CD137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971800" y="2819400"/>
            <a:ext cx="914400" cy="99060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8000" y="2895600"/>
            <a:ext cx="1066800" cy="106680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4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2209800" y="3048000"/>
            <a:ext cx="2286000" cy="22098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2514600" y="3124200"/>
            <a:ext cx="1981200" cy="2057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4682031">
            <a:off x="4533900" y="1790700"/>
            <a:ext cx="304800" cy="381000"/>
            <a:chOff x="4608" y="3408"/>
            <a:chExt cx="240" cy="336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3185270">
            <a:off x="3733800" y="1524000"/>
            <a:ext cx="304800" cy="381000"/>
            <a:chOff x="4608" y="3408"/>
            <a:chExt cx="240" cy="336"/>
          </a:xfrm>
        </p:grpSpPr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2939797">
            <a:off x="4305300" y="3390900"/>
            <a:ext cx="304800" cy="381000"/>
            <a:chOff x="4608" y="3408"/>
            <a:chExt cx="240" cy="336"/>
          </a:xfrm>
        </p:grpSpPr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rot="29159572">
            <a:off x="4152900" y="2476500"/>
            <a:ext cx="304800" cy="381000"/>
            <a:chOff x="4608" y="3408"/>
            <a:chExt cx="240" cy="336"/>
          </a:xfrm>
        </p:grpSpPr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8" name="Line 2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16176409">
            <a:off x="2476500" y="1866900"/>
            <a:ext cx="304800" cy="381000"/>
            <a:chOff x="4608" y="3408"/>
            <a:chExt cx="240" cy="336"/>
          </a:xfrm>
        </p:grpSpPr>
        <p:sp>
          <p:nvSpPr>
            <p:cNvPr id="86041" name="Line 2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3" name="Line 2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13185270">
            <a:off x="6096000" y="3200400"/>
            <a:ext cx="304800" cy="381000"/>
            <a:chOff x="4608" y="3408"/>
            <a:chExt cx="240" cy="336"/>
          </a:xfrm>
        </p:grpSpPr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8" name="Line 3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6050" name="Rectangle 34"/>
          <p:cNvSpPr>
            <a:spLocks noChangeArrowheads="1"/>
          </p:cNvSpPr>
          <p:nvPr/>
        </p:nvSpPr>
        <p:spPr bwMode="auto">
          <a:xfrm rot="1419223">
            <a:off x="3886200" y="2590800"/>
            <a:ext cx="2286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6051" name="Freeform 35"/>
          <p:cNvSpPr>
            <a:spLocks/>
          </p:cNvSpPr>
          <p:nvPr/>
        </p:nvSpPr>
        <p:spPr bwMode="auto">
          <a:xfrm>
            <a:off x="4386263" y="2682875"/>
            <a:ext cx="585787" cy="765175"/>
          </a:xfrm>
          <a:custGeom>
            <a:avLst/>
            <a:gdLst/>
            <a:ahLst/>
            <a:cxnLst>
              <a:cxn ang="0">
                <a:pos x="81" y="62"/>
              </a:cxn>
              <a:cxn ang="0">
                <a:pos x="33" y="230"/>
              </a:cxn>
              <a:cxn ang="0">
                <a:pos x="69" y="254"/>
              </a:cxn>
              <a:cxn ang="0">
                <a:pos x="105" y="290"/>
              </a:cxn>
              <a:cxn ang="0">
                <a:pos x="129" y="422"/>
              </a:cxn>
              <a:cxn ang="0">
                <a:pos x="225" y="482"/>
              </a:cxn>
              <a:cxn ang="0">
                <a:pos x="333" y="434"/>
              </a:cxn>
              <a:cxn ang="0">
                <a:pos x="369" y="314"/>
              </a:cxn>
              <a:cxn ang="0">
                <a:pos x="357" y="242"/>
              </a:cxn>
              <a:cxn ang="0">
                <a:pos x="321" y="230"/>
              </a:cxn>
              <a:cxn ang="0">
                <a:pos x="273" y="182"/>
              </a:cxn>
              <a:cxn ang="0">
                <a:pos x="225" y="38"/>
              </a:cxn>
              <a:cxn ang="0">
                <a:pos x="189" y="2"/>
              </a:cxn>
              <a:cxn ang="0">
                <a:pos x="105" y="14"/>
              </a:cxn>
              <a:cxn ang="0">
                <a:pos x="81" y="62"/>
              </a:cxn>
            </a:cxnLst>
            <a:rect l="0" t="0" r="r" b="b"/>
            <a:pathLst>
              <a:path w="369" h="482">
                <a:moveTo>
                  <a:pt x="81" y="62"/>
                </a:moveTo>
                <a:cubicBezTo>
                  <a:pt x="15" y="106"/>
                  <a:pt x="0" y="138"/>
                  <a:pt x="33" y="230"/>
                </a:cubicBezTo>
                <a:cubicBezTo>
                  <a:pt x="38" y="244"/>
                  <a:pt x="58" y="245"/>
                  <a:pt x="69" y="254"/>
                </a:cubicBezTo>
                <a:cubicBezTo>
                  <a:pt x="82" y="265"/>
                  <a:pt x="93" y="278"/>
                  <a:pt x="105" y="290"/>
                </a:cubicBezTo>
                <a:cubicBezTo>
                  <a:pt x="119" y="332"/>
                  <a:pt x="110" y="381"/>
                  <a:pt x="129" y="422"/>
                </a:cubicBezTo>
                <a:cubicBezTo>
                  <a:pt x="138" y="442"/>
                  <a:pt x="207" y="473"/>
                  <a:pt x="225" y="482"/>
                </a:cubicBezTo>
                <a:cubicBezTo>
                  <a:pt x="229" y="480"/>
                  <a:pt x="326" y="444"/>
                  <a:pt x="333" y="434"/>
                </a:cubicBezTo>
                <a:cubicBezTo>
                  <a:pt x="344" y="419"/>
                  <a:pt x="363" y="339"/>
                  <a:pt x="369" y="314"/>
                </a:cubicBezTo>
                <a:cubicBezTo>
                  <a:pt x="365" y="290"/>
                  <a:pt x="369" y="263"/>
                  <a:pt x="357" y="242"/>
                </a:cubicBezTo>
                <a:cubicBezTo>
                  <a:pt x="351" y="231"/>
                  <a:pt x="331" y="237"/>
                  <a:pt x="321" y="230"/>
                </a:cubicBezTo>
                <a:cubicBezTo>
                  <a:pt x="303" y="217"/>
                  <a:pt x="287" y="200"/>
                  <a:pt x="273" y="182"/>
                </a:cubicBezTo>
                <a:cubicBezTo>
                  <a:pt x="243" y="142"/>
                  <a:pt x="261" y="74"/>
                  <a:pt x="225" y="38"/>
                </a:cubicBezTo>
                <a:cubicBezTo>
                  <a:pt x="213" y="26"/>
                  <a:pt x="201" y="14"/>
                  <a:pt x="189" y="2"/>
                </a:cubicBezTo>
                <a:cubicBezTo>
                  <a:pt x="161" y="6"/>
                  <a:pt x="130" y="0"/>
                  <a:pt x="105" y="14"/>
                </a:cubicBezTo>
                <a:cubicBezTo>
                  <a:pt x="89" y="23"/>
                  <a:pt x="81" y="62"/>
                  <a:pt x="81" y="6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 rot="13185270">
            <a:off x="3962400" y="1981200"/>
            <a:ext cx="304800" cy="381000"/>
            <a:chOff x="4608" y="3408"/>
            <a:chExt cx="240" cy="336"/>
          </a:xfrm>
        </p:grpSpPr>
        <p:sp>
          <p:nvSpPr>
            <p:cNvPr id="86053" name="Line 37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54" name="Line 38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56" name="Line 40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3139937">
            <a:off x="5143500" y="1714500"/>
            <a:ext cx="304800" cy="381000"/>
            <a:chOff x="4608" y="3408"/>
            <a:chExt cx="240" cy="336"/>
          </a:xfrm>
        </p:grpSpPr>
        <p:sp>
          <p:nvSpPr>
            <p:cNvPr id="86058" name="Line 42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0" name="Line 44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 rot="13185270">
            <a:off x="5181600" y="2438400"/>
            <a:ext cx="304800" cy="381000"/>
            <a:chOff x="4608" y="3408"/>
            <a:chExt cx="240" cy="336"/>
          </a:xfrm>
        </p:grpSpPr>
        <p:sp>
          <p:nvSpPr>
            <p:cNvPr id="86063" name="Line 47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4" name="Line 48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5" name="Line 49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6" name="Line 50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 rot="3481441">
            <a:off x="5943600" y="2362200"/>
            <a:ext cx="304800" cy="381000"/>
            <a:chOff x="4608" y="3408"/>
            <a:chExt cx="240" cy="336"/>
          </a:xfrm>
        </p:grpSpPr>
        <p:sp>
          <p:nvSpPr>
            <p:cNvPr id="86068" name="Line 52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69" name="Line 53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0" name="Line 54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1" name="Line 55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 rot="-3810360">
            <a:off x="5410200" y="3352800"/>
            <a:ext cx="304800" cy="381000"/>
            <a:chOff x="4608" y="3408"/>
            <a:chExt cx="240" cy="336"/>
          </a:xfrm>
        </p:grpSpPr>
        <p:sp>
          <p:nvSpPr>
            <p:cNvPr id="86073" name="Line 57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4" name="Line 58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5" name="Line 59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6076" name="Line 60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4495800" y="2971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Ag</a:t>
            </a:r>
            <a:endParaRPr lang="en-US" sz="1600"/>
          </a:p>
        </p:txBody>
      </p:sp>
      <p:sp>
        <p:nvSpPr>
          <p:cNvPr id="86078" name="Text Box 62"/>
          <p:cNvSpPr txBox="1">
            <a:spLocks noChangeArrowheads="1"/>
          </p:cNvSpPr>
          <p:nvPr/>
        </p:nvSpPr>
        <p:spPr bwMode="auto">
          <a:xfrm>
            <a:off x="2895600" y="2514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Fc</a:t>
            </a:r>
            <a:r>
              <a:rPr lang="en-US" sz="1600" b="1">
                <a:sym typeface="Symbol" pitchFamily="18" charset="2"/>
              </a:rPr>
              <a:t>  II b </a:t>
            </a:r>
            <a:r>
              <a:rPr lang="en-US" sz="1600" b="1"/>
              <a:t> receptor</a:t>
            </a:r>
          </a:p>
        </p:txBody>
      </p:sp>
      <p:sp>
        <p:nvSpPr>
          <p:cNvPr id="86079" name="Text Box 63"/>
          <p:cNvSpPr txBox="1">
            <a:spLocks noChangeArrowheads="1"/>
          </p:cNvSpPr>
          <p:nvPr/>
        </p:nvSpPr>
        <p:spPr bwMode="auto">
          <a:xfrm>
            <a:off x="1676400" y="457200"/>
            <a:ext cx="5029200" cy="5286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99"/>
                </a:solidFill>
              </a:rPr>
              <a:t>Antitest</a:t>
            </a:r>
            <a:r>
              <a:rPr lang="en-US" sz="2800" b="1" dirty="0" smtClean="0">
                <a:solidFill>
                  <a:srgbClr val="000099"/>
                </a:solidFill>
              </a:rPr>
              <a:t>-</a:t>
            </a:r>
            <a:r>
              <a:rPr lang="en-US" sz="2800" b="1" i="1" dirty="0">
                <a:solidFill>
                  <a:srgbClr val="000099"/>
                </a:solidFill>
              </a:rPr>
              <a:t>feedback</a:t>
            </a:r>
            <a:endParaRPr lang="en-US" sz="2400" i="1" dirty="0"/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2971800" y="3962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B</a:t>
            </a:r>
            <a:r>
              <a:rPr lang="hu-HU" sz="2800" b="1">
                <a:solidFill>
                  <a:schemeClr val="bg1"/>
                </a:solidFill>
              </a:rPr>
              <a:t>-cell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762000" y="3681413"/>
          <a:ext cx="2922588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Image" r:id="rId4" imgW="2922697" imgH="3176844" progId="">
                  <p:embed/>
                </p:oleObj>
              </mc:Choice>
              <mc:Fallback>
                <p:oleObj name="Image" r:id="rId4" imgW="2922697" imgH="3176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81413"/>
                        <a:ext cx="2922588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5257800" y="2057400"/>
          <a:ext cx="3278188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Image" r:id="rId6" imgW="3278503" imgH="1740296" progId="">
                  <p:embed/>
                </p:oleObj>
              </mc:Choice>
              <mc:Fallback>
                <p:oleObj name="Image" r:id="rId6" imgW="3278503" imgH="174029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3278188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562600" y="1219200"/>
            <a:ext cx="2971800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Tr1:                                   </a:t>
            </a:r>
            <a:r>
              <a:rPr lang="en-US" b="1">
                <a:solidFill>
                  <a:srgbClr val="000066"/>
                </a:solidFill>
              </a:rPr>
              <a:t>IL-10</a:t>
            </a:r>
            <a:r>
              <a:rPr lang="hu-HU" b="1">
                <a:solidFill>
                  <a:srgbClr val="000066"/>
                </a:solidFill>
              </a:rPr>
              <a:t> producing</a:t>
            </a:r>
            <a:r>
              <a:rPr lang="en-US" b="1">
                <a:solidFill>
                  <a:srgbClr val="000066"/>
                </a:solidFill>
              </a:rPr>
              <a:t> regulator</a:t>
            </a:r>
            <a:r>
              <a:rPr lang="hu-HU" b="1">
                <a:solidFill>
                  <a:srgbClr val="000066"/>
                </a:solidFill>
              </a:rPr>
              <a:t>y</a:t>
            </a:r>
            <a:r>
              <a:rPr lang="en-US" b="1"/>
              <a:t> </a:t>
            </a:r>
            <a:r>
              <a:rPr lang="en-US" b="1">
                <a:solidFill>
                  <a:srgbClr val="000066"/>
                </a:solidFill>
              </a:rPr>
              <a:t>T</a:t>
            </a:r>
            <a:r>
              <a:rPr lang="hu-HU" b="1">
                <a:solidFill>
                  <a:srgbClr val="000066"/>
                </a:solidFill>
              </a:rPr>
              <a:t>-cells</a:t>
            </a:r>
            <a:endParaRPr lang="en-US" b="1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3657600" cy="8318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CD4+/CD25+ regulator</a:t>
            </a:r>
            <a:r>
              <a:rPr lang="hu-HU" sz="2400" b="1">
                <a:solidFill>
                  <a:srgbClr val="000066"/>
                </a:solidFill>
              </a:rPr>
              <a:t>y</a:t>
            </a:r>
            <a:r>
              <a:rPr lang="en-US" sz="2400" b="1">
                <a:solidFill>
                  <a:srgbClr val="000066"/>
                </a:solidFill>
              </a:rPr>
              <a:t> T</a:t>
            </a:r>
            <a:r>
              <a:rPr lang="hu-HU" sz="2400" b="1">
                <a:solidFill>
                  <a:srgbClr val="000066"/>
                </a:solidFill>
              </a:rPr>
              <a:t>-cells</a:t>
            </a:r>
            <a:endParaRPr lang="en-US" sz="2400" b="1">
              <a:solidFill>
                <a:srgbClr val="000066"/>
              </a:solidFill>
            </a:endParaRP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6248400" y="4343400"/>
          <a:ext cx="2338388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Image" r:id="rId8" imgW="2338157" imgH="2045888" progId="">
                  <p:embed/>
                </p:oleObj>
              </mc:Choice>
              <mc:Fallback>
                <p:oleObj name="Image" r:id="rId8" imgW="2338157" imgH="204588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2338388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886200" y="4343400"/>
            <a:ext cx="27432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TH3 </a:t>
            </a:r>
            <a:r>
              <a:rPr lang="hu-HU" sz="2400" b="1">
                <a:solidFill>
                  <a:srgbClr val="000066"/>
                </a:solidFill>
              </a:rPr>
              <a:t>cells</a:t>
            </a:r>
            <a:r>
              <a:rPr lang="en-US" sz="2400" b="1">
                <a:solidFill>
                  <a:srgbClr val="000066"/>
                </a:solidFill>
              </a:rPr>
              <a:t>:             </a:t>
            </a:r>
            <a:r>
              <a:rPr lang="hu-HU" sz="2400" b="1">
                <a:solidFill>
                  <a:srgbClr val="000066"/>
                </a:solidFill>
              </a:rPr>
              <a:t>produce </a:t>
            </a:r>
            <a:r>
              <a:rPr lang="en-US" b="1">
                <a:solidFill>
                  <a:srgbClr val="000066"/>
                </a:solidFill>
              </a:rPr>
              <a:t>TGF-</a:t>
            </a:r>
            <a:r>
              <a:rPr lang="en-US" b="1">
                <a:solidFill>
                  <a:srgbClr val="000066"/>
                </a:solidFill>
                <a:sym typeface="Symbol" pitchFamily="18" charset="2"/>
              </a:rPr>
              <a:t>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66"/>
                </a:solidFill>
              </a:rPr>
              <a:t>Regulátoros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</a:rPr>
              <a:t>T</a:t>
            </a:r>
            <a:r>
              <a:rPr lang="hu-HU" sz="3200" b="1" dirty="0" smtClean="0">
                <a:solidFill>
                  <a:srgbClr val="000066"/>
                </a:solidFill>
              </a:rPr>
              <a:t>-sejtek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114800" y="838200"/>
            <a:ext cx="1295400" cy="762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114800" y="838200"/>
            <a:ext cx="990600" cy="3429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H="1">
            <a:off x="2057400" y="838200"/>
            <a:ext cx="2057400" cy="1828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248400" y="3375025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905000" y="2408238"/>
            <a:ext cx="1066800" cy="519112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47664" y="3573016"/>
            <a:ext cx="6480720" cy="2376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438400" y="3481388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029200" y="3533775"/>
            <a:ext cx="914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3600">
              <a:solidFill>
                <a:schemeClr val="tx2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162800" y="3702050"/>
            <a:ext cx="685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505200" y="3886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2971800" y="36576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6858000" y="4572000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tint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2438400" y="44196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5715000" y="44958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5105400" y="41910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6248400" y="35052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3352800" y="41148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6096000" y="39624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905000" y="38100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5334000" y="3657600"/>
            <a:ext cx="4572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6858000" y="4572000"/>
            <a:ext cx="381000" cy="381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1828800" y="3581400"/>
            <a:ext cx="2057400" cy="1752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5105400" y="3429000"/>
            <a:ext cx="2590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133600" y="4191000"/>
            <a:ext cx="50292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e</a:t>
            </a:r>
            <a:r>
              <a:rPr lang="hu-HU" sz="2800" b="1" dirty="0" smtClean="0">
                <a:solidFill>
                  <a:srgbClr val="000099"/>
                </a:solidFill>
              </a:rPr>
              <a:t>pitheliális sérülés</a:t>
            </a:r>
            <a:endParaRPr lang="en-US" sz="2400" dirty="0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752600" y="2362200"/>
            <a:ext cx="1379538" cy="461665"/>
          </a:xfrm>
          <a:prstGeom prst="rect">
            <a:avLst/>
          </a:prstGeom>
          <a:solidFill>
            <a:srgbClr val="FFCC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</a:rPr>
              <a:t>barrier</a:t>
            </a:r>
            <a:endParaRPr lang="en-US" sz="2400" b="1" dirty="0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4876800" y="3048000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44" name="Freeform 40"/>
          <p:cNvSpPr>
            <a:spLocks/>
          </p:cNvSpPr>
          <p:nvPr/>
        </p:nvSpPr>
        <p:spPr bwMode="auto">
          <a:xfrm>
            <a:off x="3698875" y="3421063"/>
            <a:ext cx="1684338" cy="779462"/>
          </a:xfrm>
          <a:custGeom>
            <a:avLst/>
            <a:gdLst/>
            <a:ahLst/>
            <a:cxnLst>
              <a:cxn ang="0">
                <a:pos x="170" y="18"/>
              </a:cxn>
              <a:cxn ang="0">
                <a:pos x="115" y="27"/>
              </a:cxn>
              <a:cxn ang="0">
                <a:pos x="79" y="136"/>
              </a:cxn>
              <a:cxn ang="0">
                <a:pos x="179" y="382"/>
              </a:cxn>
              <a:cxn ang="0">
                <a:pos x="288" y="391"/>
              </a:cxn>
              <a:cxn ang="0">
                <a:pos x="633" y="391"/>
              </a:cxn>
              <a:cxn ang="0">
                <a:pos x="715" y="354"/>
              </a:cxn>
              <a:cxn ang="0">
                <a:pos x="779" y="300"/>
              </a:cxn>
              <a:cxn ang="0">
                <a:pos x="797" y="245"/>
              </a:cxn>
              <a:cxn ang="0">
                <a:pos x="861" y="0"/>
              </a:cxn>
              <a:cxn ang="0">
                <a:pos x="961" y="9"/>
              </a:cxn>
              <a:cxn ang="0">
                <a:pos x="1042" y="118"/>
              </a:cxn>
              <a:cxn ang="0">
                <a:pos x="1061" y="200"/>
              </a:cxn>
              <a:cxn ang="0">
                <a:pos x="1051" y="291"/>
              </a:cxn>
              <a:cxn ang="0">
                <a:pos x="697" y="463"/>
              </a:cxn>
              <a:cxn ang="0">
                <a:pos x="597" y="491"/>
              </a:cxn>
              <a:cxn ang="0">
                <a:pos x="361" y="463"/>
              </a:cxn>
              <a:cxn ang="0">
                <a:pos x="61" y="291"/>
              </a:cxn>
              <a:cxn ang="0">
                <a:pos x="115" y="0"/>
              </a:cxn>
              <a:cxn ang="0">
                <a:pos x="170" y="9"/>
              </a:cxn>
              <a:cxn ang="0">
                <a:pos x="188" y="36"/>
              </a:cxn>
              <a:cxn ang="0">
                <a:pos x="170" y="18"/>
              </a:cxn>
            </a:cxnLst>
            <a:rect l="0" t="0" r="r" b="b"/>
            <a:pathLst>
              <a:path w="1061" h="491">
                <a:moveTo>
                  <a:pt x="170" y="18"/>
                </a:moveTo>
                <a:cubicBezTo>
                  <a:pt x="152" y="21"/>
                  <a:pt x="130" y="16"/>
                  <a:pt x="115" y="27"/>
                </a:cubicBezTo>
                <a:cubicBezTo>
                  <a:pt x="94" y="42"/>
                  <a:pt x="87" y="111"/>
                  <a:pt x="79" y="136"/>
                </a:cubicBezTo>
                <a:cubicBezTo>
                  <a:pt x="89" y="273"/>
                  <a:pt x="88" y="291"/>
                  <a:pt x="179" y="382"/>
                </a:cubicBezTo>
                <a:cubicBezTo>
                  <a:pt x="205" y="408"/>
                  <a:pt x="252" y="388"/>
                  <a:pt x="288" y="391"/>
                </a:cubicBezTo>
                <a:cubicBezTo>
                  <a:pt x="388" y="457"/>
                  <a:pt x="522" y="428"/>
                  <a:pt x="633" y="391"/>
                </a:cubicBezTo>
                <a:cubicBezTo>
                  <a:pt x="659" y="365"/>
                  <a:pt x="680" y="363"/>
                  <a:pt x="715" y="354"/>
                </a:cubicBezTo>
                <a:cubicBezTo>
                  <a:pt x="735" y="334"/>
                  <a:pt x="763" y="323"/>
                  <a:pt x="779" y="300"/>
                </a:cubicBezTo>
                <a:cubicBezTo>
                  <a:pt x="790" y="284"/>
                  <a:pt x="797" y="245"/>
                  <a:pt x="797" y="245"/>
                </a:cubicBezTo>
                <a:cubicBezTo>
                  <a:pt x="806" y="170"/>
                  <a:pt x="791" y="45"/>
                  <a:pt x="861" y="0"/>
                </a:cubicBezTo>
                <a:cubicBezTo>
                  <a:pt x="894" y="3"/>
                  <a:pt x="929" y="0"/>
                  <a:pt x="961" y="9"/>
                </a:cubicBezTo>
                <a:cubicBezTo>
                  <a:pt x="982" y="15"/>
                  <a:pt x="1032" y="98"/>
                  <a:pt x="1042" y="118"/>
                </a:cubicBezTo>
                <a:cubicBezTo>
                  <a:pt x="1048" y="146"/>
                  <a:pt x="1061" y="172"/>
                  <a:pt x="1061" y="200"/>
                </a:cubicBezTo>
                <a:cubicBezTo>
                  <a:pt x="1061" y="231"/>
                  <a:pt x="1057" y="261"/>
                  <a:pt x="1051" y="291"/>
                </a:cubicBezTo>
                <a:cubicBezTo>
                  <a:pt x="1021" y="438"/>
                  <a:pt x="812" y="449"/>
                  <a:pt x="697" y="463"/>
                </a:cubicBezTo>
                <a:cubicBezTo>
                  <a:pt x="664" y="474"/>
                  <a:pt x="597" y="491"/>
                  <a:pt x="597" y="491"/>
                </a:cubicBezTo>
                <a:cubicBezTo>
                  <a:pt x="516" y="478"/>
                  <a:pt x="444" y="469"/>
                  <a:pt x="361" y="463"/>
                </a:cubicBezTo>
                <a:cubicBezTo>
                  <a:pt x="262" y="439"/>
                  <a:pt x="108" y="385"/>
                  <a:pt x="61" y="291"/>
                </a:cubicBezTo>
                <a:cubicBezTo>
                  <a:pt x="36" y="181"/>
                  <a:pt x="0" y="69"/>
                  <a:pt x="115" y="0"/>
                </a:cubicBezTo>
                <a:cubicBezTo>
                  <a:pt x="133" y="3"/>
                  <a:pt x="153" y="1"/>
                  <a:pt x="170" y="9"/>
                </a:cubicBezTo>
                <a:cubicBezTo>
                  <a:pt x="180" y="14"/>
                  <a:pt x="188" y="25"/>
                  <a:pt x="188" y="36"/>
                </a:cubicBezTo>
                <a:cubicBezTo>
                  <a:pt x="188" y="44"/>
                  <a:pt x="176" y="24"/>
                  <a:pt x="170" y="1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4648200" y="6248400"/>
            <a:ext cx="4224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/>
              <a:t>www.sirinet.net/~jgjohnso/ inflamresponse4.jpg</a:t>
            </a:r>
            <a:r>
              <a:rPr lang="en-US" sz="1200"/>
              <a:t>” </a:t>
            </a:r>
            <a:r>
              <a:rPr lang="en-US" sz="1200" b="1"/>
              <a:t>ábra alapján</a:t>
            </a:r>
            <a:endParaRPr lang="en-US"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600200" y="1981200"/>
          <a:ext cx="609600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Image" r:id="rId4" imgW="3774091" imgH="1906107" progId="">
                  <p:embed/>
                </p:oleObj>
              </mc:Choice>
              <mc:Fallback>
                <p:oleObj name="Image" r:id="rId4" imgW="3774091" imgH="190610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6096000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667000" y="48006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000066"/>
                </a:solidFill>
              </a:rPr>
              <a:t>A gyulladás elmúlt</a:t>
            </a:r>
            <a:r>
              <a:rPr lang="en-US" sz="2400" b="1" dirty="0" smtClean="0">
                <a:solidFill>
                  <a:srgbClr val="000066"/>
                </a:solidFill>
              </a:rPr>
              <a:t>, </a:t>
            </a:r>
            <a:r>
              <a:rPr lang="hu-HU" sz="2400" b="1" dirty="0" smtClean="0">
                <a:solidFill>
                  <a:srgbClr val="000066"/>
                </a:solidFill>
              </a:rPr>
              <a:t>az erek-HEV-ből visszalakulnak postcapilláris vénákká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7200" y="1231418"/>
            <a:ext cx="2895600" cy="52322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h</a:t>
            </a:r>
            <a:r>
              <a:rPr lang="hu-HU" sz="2800" dirty="0" smtClean="0">
                <a:solidFill>
                  <a:schemeClr val="tx2"/>
                </a:solidFill>
              </a:rPr>
              <a:t>etek-hónapok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rt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17109924">
            <a:off x="4533900" y="5600700"/>
            <a:ext cx="304800" cy="381000"/>
            <a:chOff x="4608" y="3408"/>
            <a:chExt cx="240" cy="336"/>
          </a:xfrm>
        </p:grpSpPr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21065914">
            <a:off x="4724400" y="5334000"/>
            <a:ext cx="304800" cy="381000"/>
            <a:chOff x="4608" y="3408"/>
            <a:chExt cx="240" cy="336"/>
          </a:xfrm>
        </p:grpSpPr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3471089">
            <a:off x="4648200" y="5867400"/>
            <a:ext cx="304800" cy="381000"/>
            <a:chOff x="4608" y="3408"/>
            <a:chExt cx="240" cy="336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3827892">
            <a:off x="5067300" y="5524500"/>
            <a:ext cx="304800" cy="381000"/>
            <a:chOff x="4608" y="3408"/>
            <a:chExt cx="240" cy="33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8700803">
            <a:off x="4953000" y="5867400"/>
            <a:ext cx="304800" cy="381000"/>
            <a:chOff x="4608" y="3408"/>
            <a:chExt cx="240" cy="336"/>
          </a:xfrm>
        </p:grpSpPr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 rot="7310265">
            <a:off x="1257300" y="2552700"/>
            <a:ext cx="304800" cy="381000"/>
            <a:chOff x="4608" y="3408"/>
            <a:chExt cx="240" cy="336"/>
          </a:xfrm>
        </p:grpSpPr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 rot="11864707">
            <a:off x="6743700" y="2324100"/>
            <a:ext cx="304800" cy="381000"/>
            <a:chOff x="4608" y="3408"/>
            <a:chExt cx="240" cy="336"/>
          </a:xfrm>
        </p:grpSpPr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7620000" y="2438400"/>
            <a:ext cx="1219200" cy="1195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7743825" y="2438400"/>
            <a:ext cx="1095375" cy="110172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2286000" y="22860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2462213" y="2286000"/>
            <a:ext cx="1195387" cy="121920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0227" name="Text Box 51"/>
          <p:cNvSpPr txBox="1">
            <a:spLocks noChangeArrowheads="1"/>
          </p:cNvSpPr>
          <p:nvPr/>
        </p:nvSpPr>
        <p:spPr bwMode="auto">
          <a:xfrm>
            <a:off x="304800" y="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Hetek-hónapok után a vérben csak a keringő memóriasejtek és az antitestek </a:t>
            </a:r>
            <a:r>
              <a:rPr lang="en-US" sz="2400" b="1" dirty="0" smtClean="0">
                <a:solidFill>
                  <a:srgbClr val="FFFF00"/>
                </a:solidFill>
              </a:rPr>
              <a:t>e</a:t>
            </a:r>
            <a:r>
              <a:rPr lang="hu-HU" sz="2400" b="1" dirty="0" smtClean="0">
                <a:solidFill>
                  <a:srgbClr val="FFFF00"/>
                </a:solidFill>
              </a:rPr>
              <a:t>mlékeztetnek csak az immunológiai folyamatra</a:t>
            </a:r>
            <a:endParaRPr lang="en-US" sz="2400" dirty="0"/>
          </a:p>
        </p:txBody>
      </p: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7924800" y="2667000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T</a:t>
            </a:r>
            <a:r>
              <a:rPr lang="en-US" sz="1200" b="1">
                <a:solidFill>
                  <a:srgbClr val="000066"/>
                </a:solidFill>
              </a:rPr>
              <a:t> mem</a:t>
            </a:r>
            <a:r>
              <a:rPr lang="hu-HU" sz="1200" b="1">
                <a:solidFill>
                  <a:srgbClr val="000066"/>
                </a:solidFill>
              </a:rPr>
              <a:t>ory cell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2438400" y="25146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B           mem</a:t>
            </a:r>
            <a:r>
              <a:rPr lang="hu-HU" sz="1400" b="1">
                <a:solidFill>
                  <a:srgbClr val="000066"/>
                </a:solidFill>
              </a:rPr>
              <a:t>ory cell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 b="7456"/>
          <a:stretch>
            <a:fillRect/>
          </a:stretch>
        </p:blipFill>
        <p:spPr bwMode="auto">
          <a:xfrm>
            <a:off x="1663700" y="1014413"/>
            <a:ext cx="5816600" cy="4469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62000" y="750641"/>
            <a:ext cx="2369840" cy="954107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m</a:t>
            </a:r>
            <a:r>
              <a:rPr lang="hu-HU" sz="2800" b="1" dirty="0" smtClean="0">
                <a:solidFill>
                  <a:srgbClr val="000099"/>
                </a:solidFill>
              </a:rPr>
              <a:t>ásodpercek,percek</a:t>
            </a:r>
            <a:endParaRPr lang="hu-HU" sz="2800" b="1" dirty="0" smtClean="0">
              <a:solidFill>
                <a:srgbClr val="000099"/>
              </a:solidFill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 dirty="0">
              <a:solidFill>
                <a:schemeClr val="tx2"/>
              </a:solidFill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714480" y="4429132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857356" y="3978479"/>
            <a:ext cx="12954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 err="1" smtClean="0">
                <a:solidFill>
                  <a:schemeClr val="accent6">
                    <a:lumMod val="75000"/>
                  </a:schemeClr>
                </a:solidFill>
              </a:rPr>
              <a:t>mast</a:t>
            </a:r>
            <a:r>
              <a:rPr lang="hu-H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400" b="1" dirty="0" err="1" smtClean="0">
                <a:solidFill>
                  <a:schemeClr val="accent6">
                    <a:lumMod val="75000"/>
                  </a:schemeClr>
                </a:solidFill>
              </a:rPr>
              <a:t>cells</a:t>
            </a:r>
            <a:endParaRPr lang="hu-H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5029200" y="3429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 rot="-2452750">
            <a:off x="5257800" y="3505200"/>
            <a:ext cx="381000" cy="2286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 rot="12060020">
            <a:off x="4343400" y="3810000"/>
            <a:ext cx="609600" cy="692150"/>
          </a:xfrm>
          <a:custGeom>
            <a:avLst/>
            <a:gdLst/>
            <a:ahLst/>
            <a:cxnLst>
              <a:cxn ang="0">
                <a:pos x="21" y="196"/>
              </a:cxn>
              <a:cxn ang="0">
                <a:pos x="213" y="4"/>
              </a:cxn>
              <a:cxn ang="0">
                <a:pos x="369" y="16"/>
              </a:cxn>
              <a:cxn ang="0">
                <a:pos x="405" y="100"/>
              </a:cxn>
              <a:cxn ang="0">
                <a:pos x="489" y="196"/>
              </a:cxn>
              <a:cxn ang="0">
                <a:pos x="513" y="232"/>
              </a:cxn>
              <a:cxn ang="0">
                <a:pos x="489" y="316"/>
              </a:cxn>
              <a:cxn ang="0">
                <a:pos x="453" y="328"/>
              </a:cxn>
              <a:cxn ang="0">
                <a:pos x="273" y="340"/>
              </a:cxn>
              <a:cxn ang="0">
                <a:pos x="201" y="412"/>
              </a:cxn>
              <a:cxn ang="0">
                <a:pos x="129" y="436"/>
              </a:cxn>
              <a:cxn ang="0">
                <a:pos x="45" y="316"/>
              </a:cxn>
              <a:cxn ang="0">
                <a:pos x="21" y="196"/>
              </a:cxn>
            </a:cxnLst>
            <a:rect l="0" t="0" r="r" b="b"/>
            <a:pathLst>
              <a:path w="513" h="436">
                <a:moveTo>
                  <a:pt x="21" y="196"/>
                </a:moveTo>
                <a:cubicBezTo>
                  <a:pt x="80" y="122"/>
                  <a:pt x="126" y="47"/>
                  <a:pt x="213" y="4"/>
                </a:cubicBezTo>
                <a:cubicBezTo>
                  <a:pt x="265" y="8"/>
                  <a:pt x="320" y="0"/>
                  <a:pt x="369" y="16"/>
                </a:cubicBezTo>
                <a:cubicBezTo>
                  <a:pt x="379" y="19"/>
                  <a:pt x="401" y="87"/>
                  <a:pt x="405" y="100"/>
                </a:cubicBezTo>
                <a:cubicBezTo>
                  <a:pt x="421" y="156"/>
                  <a:pt x="432" y="177"/>
                  <a:pt x="489" y="196"/>
                </a:cubicBezTo>
                <a:cubicBezTo>
                  <a:pt x="497" y="208"/>
                  <a:pt x="511" y="218"/>
                  <a:pt x="513" y="232"/>
                </a:cubicBezTo>
                <a:cubicBezTo>
                  <a:pt x="513" y="232"/>
                  <a:pt x="495" y="310"/>
                  <a:pt x="489" y="316"/>
                </a:cubicBezTo>
                <a:cubicBezTo>
                  <a:pt x="480" y="325"/>
                  <a:pt x="465" y="324"/>
                  <a:pt x="453" y="328"/>
                </a:cubicBezTo>
                <a:cubicBezTo>
                  <a:pt x="384" y="317"/>
                  <a:pt x="339" y="318"/>
                  <a:pt x="273" y="340"/>
                </a:cubicBezTo>
                <a:cubicBezTo>
                  <a:pt x="247" y="375"/>
                  <a:pt x="240" y="394"/>
                  <a:pt x="201" y="412"/>
                </a:cubicBezTo>
                <a:cubicBezTo>
                  <a:pt x="178" y="422"/>
                  <a:pt x="129" y="436"/>
                  <a:pt x="129" y="436"/>
                </a:cubicBezTo>
                <a:cubicBezTo>
                  <a:pt x="33" y="412"/>
                  <a:pt x="73" y="400"/>
                  <a:pt x="45" y="316"/>
                </a:cubicBezTo>
                <a:cubicBezTo>
                  <a:pt x="23" y="249"/>
                  <a:pt x="0" y="279"/>
                  <a:pt x="21" y="19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451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4495800" y="4114800"/>
            <a:ext cx="269875" cy="266700"/>
          </a:xfrm>
          <a:custGeom>
            <a:avLst/>
            <a:gdLst/>
            <a:ahLst/>
            <a:cxnLst>
              <a:cxn ang="0">
                <a:pos x="1" y="122"/>
              </a:cxn>
              <a:cxn ang="0">
                <a:pos x="61" y="2"/>
              </a:cxn>
              <a:cxn ang="0">
                <a:pos x="205" y="14"/>
              </a:cxn>
              <a:cxn ang="0">
                <a:pos x="217" y="50"/>
              </a:cxn>
              <a:cxn ang="0">
                <a:pos x="205" y="146"/>
              </a:cxn>
              <a:cxn ang="0">
                <a:pos x="169" y="158"/>
              </a:cxn>
              <a:cxn ang="0">
                <a:pos x="97" y="170"/>
              </a:cxn>
              <a:cxn ang="0">
                <a:pos x="25" y="206"/>
              </a:cxn>
              <a:cxn ang="0">
                <a:pos x="1" y="122"/>
              </a:cxn>
            </a:cxnLst>
            <a:rect l="0" t="0" r="r" b="b"/>
            <a:pathLst>
              <a:path w="218" h="216">
                <a:moveTo>
                  <a:pt x="1" y="122"/>
                </a:moveTo>
                <a:cubicBezTo>
                  <a:pt x="14" y="55"/>
                  <a:pt x="5" y="39"/>
                  <a:pt x="61" y="2"/>
                </a:cubicBezTo>
                <a:cubicBezTo>
                  <a:pt x="109" y="6"/>
                  <a:pt x="159" y="0"/>
                  <a:pt x="205" y="14"/>
                </a:cubicBezTo>
                <a:cubicBezTo>
                  <a:pt x="217" y="18"/>
                  <a:pt x="217" y="37"/>
                  <a:pt x="217" y="50"/>
                </a:cubicBezTo>
                <a:cubicBezTo>
                  <a:pt x="217" y="82"/>
                  <a:pt x="218" y="117"/>
                  <a:pt x="205" y="146"/>
                </a:cubicBezTo>
                <a:cubicBezTo>
                  <a:pt x="200" y="158"/>
                  <a:pt x="181" y="155"/>
                  <a:pt x="169" y="158"/>
                </a:cubicBezTo>
                <a:cubicBezTo>
                  <a:pt x="145" y="163"/>
                  <a:pt x="121" y="166"/>
                  <a:pt x="97" y="170"/>
                </a:cubicBezTo>
                <a:cubicBezTo>
                  <a:pt x="96" y="171"/>
                  <a:pt x="35" y="216"/>
                  <a:pt x="25" y="206"/>
                </a:cubicBezTo>
                <a:cubicBezTo>
                  <a:pt x="0" y="181"/>
                  <a:pt x="1" y="151"/>
                  <a:pt x="1" y="12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867400" y="3505200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ma</a:t>
            </a:r>
            <a:r>
              <a:rPr lang="hu-HU" sz="2400" b="1">
                <a:solidFill>
                  <a:srgbClr val="000099"/>
                </a:solidFill>
              </a:rPr>
              <a:t>c</a:t>
            </a:r>
            <a:r>
              <a:rPr lang="en-US" sz="2400" b="1">
                <a:solidFill>
                  <a:srgbClr val="000099"/>
                </a:solidFill>
              </a:rPr>
              <a:t>ro</a:t>
            </a:r>
            <a:r>
              <a:rPr lang="hu-HU" sz="2400" b="1">
                <a:solidFill>
                  <a:srgbClr val="000099"/>
                </a:solidFill>
              </a:rPr>
              <a:t>phage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5791200" y="4038600"/>
            <a:ext cx="106680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H="1">
            <a:off x="5191132" y="4038600"/>
            <a:ext cx="228600" cy="990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6934200" y="4343400"/>
            <a:ext cx="1138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IL-1</a:t>
            </a:r>
            <a:r>
              <a:rPr lang="hu-HU" sz="2000" b="1" dirty="0" smtClean="0">
                <a:solidFill>
                  <a:srgbClr val="000099"/>
                </a:solidFill>
              </a:rPr>
              <a:t>, </a:t>
            </a:r>
            <a:r>
              <a:rPr lang="hu-HU" sz="2000" b="1" dirty="0" err="1" smtClean="0">
                <a:solidFill>
                  <a:srgbClr val="000099"/>
                </a:solidFill>
              </a:rPr>
              <a:t>TNF</a:t>
            </a:r>
            <a:r>
              <a:rPr lang="hu-HU" sz="2000" b="1" dirty="0" err="1" smtClean="0">
                <a:solidFill>
                  <a:srgbClr val="000099"/>
                </a:solidFill>
                <a:latin typeface="Symbol" pitchFamily="18" charset="2"/>
              </a:rPr>
              <a:t>a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400800" y="4724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IL-6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876800" y="5105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IL-12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5638800" y="4038600"/>
            <a:ext cx="762000" cy="762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5572131" y="4114800"/>
            <a:ext cx="357191" cy="11001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>
            <a:off x="4876800" y="30480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8948" name="Picture 36" descr="LGL-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3800"/>
            <a:ext cx="914400" cy="685800"/>
          </a:xfrm>
          <a:prstGeom prst="rect">
            <a:avLst/>
          </a:prstGeom>
          <a:noFill/>
        </p:spPr>
      </p:pic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505200" y="4191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</a:rPr>
              <a:t>NK </a:t>
            </a:r>
          </a:p>
        </p:txBody>
      </p:sp>
      <p:sp>
        <p:nvSpPr>
          <p:cNvPr id="38950" name="AutoShape 38"/>
          <p:cNvSpPr>
            <a:spLocks noChangeArrowheads="1"/>
          </p:cNvSpPr>
          <p:nvPr/>
        </p:nvSpPr>
        <p:spPr bwMode="auto">
          <a:xfrm>
            <a:off x="2743200" y="36576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8951" name="AutoShape 39"/>
          <p:cNvSpPr>
            <a:spLocks noChangeArrowheads="1"/>
          </p:cNvSpPr>
          <p:nvPr/>
        </p:nvSpPr>
        <p:spPr bwMode="auto">
          <a:xfrm>
            <a:off x="2667000" y="34290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8952" name="AutoShape 40"/>
          <p:cNvSpPr>
            <a:spLocks noChangeArrowheads="1"/>
          </p:cNvSpPr>
          <p:nvPr/>
        </p:nvSpPr>
        <p:spPr bwMode="auto">
          <a:xfrm>
            <a:off x="3581400" y="32766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8953" name="AutoShape 41"/>
          <p:cNvSpPr>
            <a:spLocks noChangeArrowheads="1"/>
          </p:cNvSpPr>
          <p:nvPr/>
        </p:nvSpPr>
        <p:spPr bwMode="auto">
          <a:xfrm>
            <a:off x="3124200" y="37338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2362200" y="3276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2514600" y="35052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124200" y="3733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3429000" y="3352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0" y="4714884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381000" y="34290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err="1">
                <a:solidFill>
                  <a:srgbClr val="000099"/>
                </a:solidFill>
              </a:rPr>
              <a:t>complement</a:t>
            </a:r>
            <a:r>
              <a:rPr lang="hu-HU" sz="1600" b="1" dirty="0">
                <a:solidFill>
                  <a:srgbClr val="000099"/>
                </a:solidFill>
              </a:rPr>
              <a:t> </a:t>
            </a:r>
            <a:r>
              <a:rPr lang="hu-HU" sz="1600" b="1" dirty="0" err="1">
                <a:solidFill>
                  <a:srgbClr val="000099"/>
                </a:solidFill>
              </a:rPr>
              <a:t>activation</a:t>
            </a:r>
            <a:endParaRPr lang="hu-HU" sz="1600" b="1" dirty="0"/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5715000" y="5181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IL-8</a:t>
            </a:r>
            <a:endParaRPr lang="en-US" sz="1200" b="1">
              <a:solidFill>
                <a:srgbClr val="000099"/>
              </a:solidFill>
            </a:endParaRP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7624794" y="407194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err="1">
                <a:solidFill>
                  <a:srgbClr val="000099"/>
                </a:solidFill>
              </a:rPr>
              <a:t>prostaglandin</a:t>
            </a:r>
            <a:r>
              <a:rPr lang="hu-HU" sz="1200" b="1" dirty="0">
                <a:solidFill>
                  <a:srgbClr val="000099"/>
                </a:solidFill>
              </a:rPr>
              <a:t>, LTB4</a:t>
            </a:r>
            <a:endParaRPr lang="hu-HU" sz="1200" b="1" dirty="0"/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400800" y="38862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Reactive oxygen radicals</a:t>
            </a:r>
            <a:endParaRPr lang="hu-HU" sz="1200" b="1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>
            <a:off x="5715000" y="3962400"/>
            <a:ext cx="762000" cy="76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6629400" y="4495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NO</a:t>
            </a:r>
            <a:endParaRPr lang="en-US" sz="2400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5715000" y="4038600"/>
            <a:ext cx="9144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 cmpd="thickThin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6" name="Ellipszis 55"/>
          <p:cNvSpPr/>
          <p:nvPr/>
        </p:nvSpPr>
        <p:spPr bwMode="auto">
          <a:xfrm flipH="1">
            <a:off x="3214677" y="5786454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Ellipszis 56"/>
          <p:cNvSpPr/>
          <p:nvPr/>
        </p:nvSpPr>
        <p:spPr bwMode="auto">
          <a:xfrm flipH="1">
            <a:off x="3643306" y="5286388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Ellipszis 58"/>
          <p:cNvSpPr/>
          <p:nvPr/>
        </p:nvSpPr>
        <p:spPr bwMode="auto">
          <a:xfrm flipH="1">
            <a:off x="3929058" y="5643578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1785918" y="621508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platelet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activation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Ellipszis 60"/>
          <p:cNvSpPr/>
          <p:nvPr/>
        </p:nvSpPr>
        <p:spPr bwMode="auto">
          <a:xfrm flipH="1">
            <a:off x="3671877" y="6243654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Ellipszis 61"/>
          <p:cNvSpPr/>
          <p:nvPr/>
        </p:nvSpPr>
        <p:spPr bwMode="auto">
          <a:xfrm flipH="1">
            <a:off x="4357686" y="5929330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Ellipszis 62"/>
          <p:cNvSpPr/>
          <p:nvPr/>
        </p:nvSpPr>
        <p:spPr bwMode="auto">
          <a:xfrm flipH="1">
            <a:off x="4357686" y="5429264"/>
            <a:ext cx="229146" cy="2000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Ellipszis 63"/>
          <p:cNvSpPr/>
          <p:nvPr/>
        </p:nvSpPr>
        <p:spPr bwMode="auto">
          <a:xfrm flipH="1" flipV="1">
            <a:off x="3867144" y="5000636"/>
            <a:ext cx="61914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Ellipszis 64"/>
          <p:cNvSpPr/>
          <p:nvPr/>
        </p:nvSpPr>
        <p:spPr bwMode="auto">
          <a:xfrm flipH="1">
            <a:off x="4286248" y="5072074"/>
            <a:ext cx="86270" cy="12858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Szabadkézi sokszög 65"/>
          <p:cNvSpPr/>
          <p:nvPr/>
        </p:nvSpPr>
        <p:spPr bwMode="auto">
          <a:xfrm>
            <a:off x="4307050" y="4785360"/>
            <a:ext cx="234470" cy="126464"/>
          </a:xfrm>
          <a:custGeom>
            <a:avLst/>
            <a:gdLst>
              <a:gd name="connsiteX0" fmla="*/ 234470 w 234470"/>
              <a:gd name="connsiteY0" fmla="*/ 15240 h 126464"/>
              <a:gd name="connsiteX1" fmla="*/ 97310 w 234470"/>
              <a:gd name="connsiteY1" fmla="*/ 30480 h 126464"/>
              <a:gd name="connsiteX2" fmla="*/ 36350 w 234470"/>
              <a:gd name="connsiteY2" fmla="*/ 121920 h 126464"/>
              <a:gd name="connsiteX3" fmla="*/ 158270 w 234470"/>
              <a:gd name="connsiteY3" fmla="*/ 106680 h 126464"/>
              <a:gd name="connsiteX4" fmla="*/ 112550 w 234470"/>
              <a:gd name="connsiteY4" fmla="*/ 76200 h 126464"/>
              <a:gd name="connsiteX5" fmla="*/ 66830 w 234470"/>
              <a:gd name="connsiteY5" fmla="*/ 60960 h 126464"/>
              <a:gd name="connsiteX6" fmla="*/ 112550 w 234470"/>
              <a:gd name="connsiteY6" fmla="*/ 30480 h 126464"/>
              <a:gd name="connsiteX7" fmla="*/ 173510 w 234470"/>
              <a:gd name="connsiteY7" fmla="*/ 0 h 1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470" h="126464">
                <a:moveTo>
                  <a:pt x="234470" y="15240"/>
                </a:moveTo>
                <a:cubicBezTo>
                  <a:pt x="188750" y="20320"/>
                  <a:pt x="137813" y="8671"/>
                  <a:pt x="97310" y="30480"/>
                </a:cubicBezTo>
                <a:cubicBezTo>
                  <a:pt x="65056" y="47847"/>
                  <a:pt x="0" y="126464"/>
                  <a:pt x="36350" y="121920"/>
                </a:cubicBezTo>
                <a:lnTo>
                  <a:pt x="158270" y="106680"/>
                </a:lnTo>
                <a:cubicBezTo>
                  <a:pt x="143030" y="96520"/>
                  <a:pt x="128933" y="84391"/>
                  <a:pt x="112550" y="76200"/>
                </a:cubicBezTo>
                <a:cubicBezTo>
                  <a:pt x="98182" y="69016"/>
                  <a:pt x="66830" y="77024"/>
                  <a:pt x="66830" y="60960"/>
                </a:cubicBezTo>
                <a:cubicBezTo>
                  <a:pt x="66830" y="42644"/>
                  <a:pt x="97310" y="40640"/>
                  <a:pt x="112550" y="30480"/>
                </a:cubicBezTo>
                <a:cubicBezTo>
                  <a:pt x="188295" y="49416"/>
                  <a:pt x="173510" y="66665"/>
                  <a:pt x="173510" y="0"/>
                </a:cubicBez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Szabadkézi sokszög 66"/>
          <p:cNvSpPr/>
          <p:nvPr/>
        </p:nvSpPr>
        <p:spPr bwMode="auto">
          <a:xfrm>
            <a:off x="4076700" y="4831080"/>
            <a:ext cx="68580" cy="200030"/>
          </a:xfrm>
          <a:custGeom>
            <a:avLst/>
            <a:gdLst>
              <a:gd name="connsiteX0" fmla="*/ 7620 w 68580"/>
              <a:gd name="connsiteY0" fmla="*/ 15240 h 200030"/>
              <a:gd name="connsiteX1" fmla="*/ 22860 w 68580"/>
              <a:gd name="connsiteY1" fmla="*/ 182880 h 200030"/>
              <a:gd name="connsiteX2" fmla="*/ 53340 w 68580"/>
              <a:gd name="connsiteY2" fmla="*/ 137160 h 200030"/>
              <a:gd name="connsiteX3" fmla="*/ 68580 w 68580"/>
              <a:gd name="connsiteY3" fmla="*/ 91440 h 200030"/>
              <a:gd name="connsiteX4" fmla="*/ 7620 w 68580"/>
              <a:gd name="connsiteY4" fmla="*/ 15240 h 2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" h="200030">
                <a:moveTo>
                  <a:pt x="7620" y="15240"/>
                </a:moveTo>
                <a:cubicBezTo>
                  <a:pt x="0" y="30480"/>
                  <a:pt x="3158" y="130342"/>
                  <a:pt x="22860" y="182880"/>
                </a:cubicBezTo>
                <a:cubicBezTo>
                  <a:pt x="29291" y="200030"/>
                  <a:pt x="45149" y="153543"/>
                  <a:pt x="53340" y="137160"/>
                </a:cubicBezTo>
                <a:cubicBezTo>
                  <a:pt x="60524" y="122792"/>
                  <a:pt x="63500" y="106680"/>
                  <a:pt x="68580" y="91440"/>
                </a:cubicBezTo>
                <a:cubicBezTo>
                  <a:pt x="50127" y="36081"/>
                  <a:pt x="15240" y="0"/>
                  <a:pt x="7620" y="1524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Ellipszis 67"/>
          <p:cNvSpPr/>
          <p:nvPr/>
        </p:nvSpPr>
        <p:spPr bwMode="auto">
          <a:xfrm>
            <a:off x="1071538" y="5643578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Ellipszis 68"/>
          <p:cNvSpPr/>
          <p:nvPr/>
        </p:nvSpPr>
        <p:spPr bwMode="auto">
          <a:xfrm>
            <a:off x="1071538" y="5214950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Ellipszis 69"/>
          <p:cNvSpPr/>
          <p:nvPr/>
        </p:nvSpPr>
        <p:spPr bwMode="auto">
          <a:xfrm>
            <a:off x="1357290" y="5429264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Ellipszis 70"/>
          <p:cNvSpPr/>
          <p:nvPr/>
        </p:nvSpPr>
        <p:spPr bwMode="auto">
          <a:xfrm>
            <a:off x="857224" y="5500702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Ellipszis 71"/>
          <p:cNvSpPr/>
          <p:nvPr/>
        </p:nvSpPr>
        <p:spPr bwMode="auto">
          <a:xfrm>
            <a:off x="1428728" y="5786454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Ellipszis 72"/>
          <p:cNvSpPr/>
          <p:nvPr/>
        </p:nvSpPr>
        <p:spPr bwMode="auto">
          <a:xfrm>
            <a:off x="1428728" y="5072074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Ellipszis 73"/>
          <p:cNvSpPr/>
          <p:nvPr/>
        </p:nvSpPr>
        <p:spPr bwMode="auto">
          <a:xfrm>
            <a:off x="1581128" y="5224474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Ellipszis 74"/>
          <p:cNvSpPr/>
          <p:nvPr/>
        </p:nvSpPr>
        <p:spPr bwMode="auto">
          <a:xfrm>
            <a:off x="1428728" y="5214950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Ellipszis 75"/>
          <p:cNvSpPr/>
          <p:nvPr/>
        </p:nvSpPr>
        <p:spPr bwMode="auto">
          <a:xfrm>
            <a:off x="1500166" y="5286388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Ellipszis 76"/>
          <p:cNvSpPr/>
          <p:nvPr/>
        </p:nvSpPr>
        <p:spPr bwMode="auto">
          <a:xfrm flipH="1" flipV="1">
            <a:off x="1571604" y="5072074"/>
            <a:ext cx="109534" cy="18097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Ellipszis 78"/>
          <p:cNvSpPr/>
          <p:nvPr/>
        </p:nvSpPr>
        <p:spPr bwMode="auto">
          <a:xfrm flipV="1">
            <a:off x="2143108" y="4929197"/>
            <a:ext cx="71438" cy="4571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Ellipszis 79"/>
          <p:cNvSpPr/>
          <p:nvPr/>
        </p:nvSpPr>
        <p:spPr bwMode="auto">
          <a:xfrm>
            <a:off x="1500166" y="5143512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Ellipszis 80"/>
          <p:cNvSpPr/>
          <p:nvPr/>
        </p:nvSpPr>
        <p:spPr bwMode="auto">
          <a:xfrm>
            <a:off x="1571604" y="5072074"/>
            <a:ext cx="142876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Ellipszis 81"/>
          <p:cNvSpPr/>
          <p:nvPr/>
        </p:nvSpPr>
        <p:spPr bwMode="auto">
          <a:xfrm>
            <a:off x="2643174" y="4714884"/>
            <a:ext cx="71438" cy="7143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Ellipszis 82"/>
          <p:cNvSpPr/>
          <p:nvPr/>
        </p:nvSpPr>
        <p:spPr bwMode="auto">
          <a:xfrm>
            <a:off x="2447908" y="5091122"/>
            <a:ext cx="52390" cy="5239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Ellipszis 83"/>
          <p:cNvSpPr/>
          <p:nvPr/>
        </p:nvSpPr>
        <p:spPr bwMode="auto">
          <a:xfrm>
            <a:off x="2357422" y="4643446"/>
            <a:ext cx="71438" cy="14287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Szabadkézi sokszög 84"/>
          <p:cNvSpPr/>
          <p:nvPr/>
        </p:nvSpPr>
        <p:spPr bwMode="auto">
          <a:xfrm>
            <a:off x="2118167" y="4643446"/>
            <a:ext cx="167817" cy="148473"/>
          </a:xfrm>
          <a:custGeom>
            <a:avLst/>
            <a:gdLst>
              <a:gd name="connsiteX0" fmla="*/ 0 w 243068"/>
              <a:gd name="connsiteY0" fmla="*/ 219919 h 219919"/>
              <a:gd name="connsiteX1" fmla="*/ 11575 w 243068"/>
              <a:gd name="connsiteY1" fmla="*/ 150471 h 219919"/>
              <a:gd name="connsiteX2" fmla="*/ 11575 w 243068"/>
              <a:gd name="connsiteY2" fmla="*/ 150471 h 219919"/>
              <a:gd name="connsiteX3" fmla="*/ 115747 w 243068"/>
              <a:gd name="connsiteY3" fmla="*/ 0 h 219919"/>
              <a:gd name="connsiteX4" fmla="*/ 115747 w 243068"/>
              <a:gd name="connsiteY4" fmla="*/ 0 h 219919"/>
              <a:gd name="connsiteX5" fmla="*/ 243068 w 243068"/>
              <a:gd name="connsiteY5" fmla="*/ 104172 h 219919"/>
              <a:gd name="connsiteX6" fmla="*/ 243068 w 243068"/>
              <a:gd name="connsiteY6" fmla="*/ 104172 h 219919"/>
              <a:gd name="connsiteX7" fmla="*/ 243068 w 243068"/>
              <a:gd name="connsiteY7" fmla="*/ 104172 h 21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68" h="219919">
                <a:moveTo>
                  <a:pt x="0" y="219919"/>
                </a:moveTo>
                <a:lnTo>
                  <a:pt x="11575" y="150471"/>
                </a:lnTo>
                <a:lnTo>
                  <a:pt x="11575" y="150471"/>
                </a:lnTo>
                <a:lnTo>
                  <a:pt x="115747" y="0"/>
                </a:lnTo>
                <a:lnTo>
                  <a:pt x="115747" y="0"/>
                </a:lnTo>
                <a:lnTo>
                  <a:pt x="243068" y="104172"/>
                </a:lnTo>
                <a:lnTo>
                  <a:pt x="243068" y="104172"/>
                </a:lnTo>
                <a:lnTo>
                  <a:pt x="243068" y="104172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Szövegdoboz 85"/>
          <p:cNvSpPr txBox="1"/>
          <p:nvPr/>
        </p:nvSpPr>
        <p:spPr>
          <a:xfrm>
            <a:off x="214282" y="457200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blood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coagulation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7" name="Picture 54" descr="mast ce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957" y="4071942"/>
            <a:ext cx="439597" cy="3809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38" grpId="0" animBg="1"/>
      <p:bldP spid="38939" grpId="0"/>
      <p:bldP spid="38940" grpId="0"/>
      <p:bldP spid="38941" grpId="0"/>
      <p:bldP spid="38943" grpId="0" animBg="1"/>
      <p:bldP spid="38944" grpId="0" animBg="1"/>
      <p:bldP spid="38961" grpId="0"/>
      <p:bldP spid="38971" grpId="0"/>
      <p:bldP spid="389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5400" y="1295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solidFill>
                  <a:srgbClr val="000066"/>
                </a:solidFill>
              </a:rPr>
              <a:t>Klasszikus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733800" y="1143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66"/>
                </a:solidFill>
              </a:rPr>
              <a:t>lektin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227763" y="1196975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000066"/>
                </a:solidFill>
              </a:rPr>
              <a:t>Alternat</a:t>
            </a:r>
            <a:r>
              <a:rPr lang="hu-HU" b="1" dirty="0" smtClean="0">
                <a:solidFill>
                  <a:srgbClr val="000066"/>
                </a:solidFill>
              </a:rPr>
              <a:t>ív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66"/>
                </a:solidFill>
              </a:rPr>
              <a:t>C1q (q,r,s)</a:t>
            </a:r>
            <a:endParaRPr lang="en-US" sz="1800" b="1">
              <a:solidFill>
                <a:srgbClr val="000066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295400" y="2971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66"/>
                </a:solidFill>
              </a:rPr>
              <a:t>C4b, C2b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65760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C1r,s  vagy MASP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3810000"/>
            <a:ext cx="762000" cy="4238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C3b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8862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C5b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971800" y="228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</a:rPr>
              <a:t>K</a:t>
            </a:r>
            <a:r>
              <a:rPr lang="en-US" sz="2800" b="1" dirty="0" err="1" smtClean="0">
                <a:solidFill>
                  <a:srgbClr val="000066"/>
                </a:solidFill>
              </a:rPr>
              <a:t>omplement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aktiváció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886200" y="5029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C6-8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886200" y="5562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C9n</a:t>
            </a:r>
            <a:endParaRPr lang="en-US" sz="2400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810000" y="6172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MAC </a:t>
            </a:r>
            <a:r>
              <a:rPr lang="en-US" sz="1600" b="1">
                <a:solidFill>
                  <a:srgbClr val="000066"/>
                </a:solidFill>
              </a:rPr>
              <a:t>(membrane attack complex)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943600" y="2438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C3b </a:t>
            </a:r>
            <a:r>
              <a:rPr lang="en-US" sz="1800" b="1">
                <a:solidFill>
                  <a:srgbClr val="000066"/>
                </a:solidFill>
                <a:sym typeface="Symbol" pitchFamily="18" charset="2"/>
              </a:rPr>
              <a:t> C3b</a:t>
            </a:r>
            <a:r>
              <a:rPr lang="en-US" sz="1800" b="1">
                <a:solidFill>
                  <a:srgbClr val="000066"/>
                </a:solidFill>
              </a:rPr>
              <a:t>B  </a:t>
            </a:r>
            <a:r>
              <a:rPr lang="en-US" sz="1800" b="1">
                <a:solidFill>
                  <a:srgbClr val="000066"/>
                </a:solidFill>
                <a:sym typeface="Symbol" pitchFamily="18" charset="2"/>
              </a:rPr>
              <a:t> C3bBb</a:t>
            </a:r>
            <a:r>
              <a:rPr lang="en-US" sz="1800" b="1">
                <a:solidFill>
                  <a:srgbClr val="000066"/>
                </a:solidFill>
              </a:rPr>
              <a:t>                                                   	D factor</a:t>
            </a:r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1219200" y="990600"/>
            <a:ext cx="17526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3733800" y="1066800"/>
            <a:ext cx="1600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6096000" y="914400"/>
            <a:ext cx="2057400" cy="99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1676400" y="2743200"/>
            <a:ext cx="15240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057400" y="3352800"/>
            <a:ext cx="1752600" cy="381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H="1">
            <a:off x="2362200" y="2819400"/>
            <a:ext cx="114300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>
            <a:off x="4419600" y="2819400"/>
            <a:ext cx="2438400" cy="914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4114800" y="4267200"/>
            <a:ext cx="0" cy="228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4114800" y="4724400"/>
            <a:ext cx="0" cy="228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114800" y="5334000"/>
            <a:ext cx="0" cy="228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4114800" y="6019800"/>
            <a:ext cx="0" cy="152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67610" name="Object 26"/>
          <p:cNvGraphicFramePr>
            <a:graphicFrameLocks noChangeAspect="1"/>
          </p:cNvGraphicFramePr>
          <p:nvPr/>
        </p:nvGraphicFramePr>
        <p:xfrm>
          <a:off x="1981200" y="2057400"/>
          <a:ext cx="482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Image" r:id="rId4" imgW="1728203" imgH="1372397" progId="">
                  <p:embed/>
                </p:oleObj>
              </mc:Choice>
              <mc:Fallback>
                <p:oleObj name="Image" r:id="rId4" imgW="1728203" imgH="13723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482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1" name="Object 27"/>
          <p:cNvGraphicFramePr>
            <a:graphicFrameLocks noChangeAspect="1"/>
          </p:cNvGraphicFramePr>
          <p:nvPr/>
        </p:nvGraphicFramePr>
        <p:xfrm>
          <a:off x="4267200" y="1981200"/>
          <a:ext cx="8826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Image" r:id="rId6" imgW="1918814" imgH="1296152" progId="">
                  <p:embed/>
                </p:oleObj>
              </mc:Choice>
              <mc:Fallback>
                <p:oleObj name="Image" r:id="rId6" imgW="1918814" imgH="12961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8826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2" name="Object 28"/>
          <p:cNvGraphicFramePr>
            <a:graphicFrameLocks noChangeAspect="1"/>
          </p:cNvGraphicFramePr>
          <p:nvPr/>
        </p:nvGraphicFramePr>
        <p:xfrm>
          <a:off x="6934200" y="1981200"/>
          <a:ext cx="6477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Image" r:id="rId8" imgW="1448641" imgH="1042005" progId="">
                  <p:embed/>
                </p:oleObj>
              </mc:Choice>
              <mc:Fallback>
                <p:oleObj name="Image" r:id="rId8" imgW="1448641" imgH="104200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81200"/>
                        <a:ext cx="6477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4267200" y="2362200"/>
            <a:ext cx="76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H="1">
            <a:off x="35052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H="1">
            <a:off x="34290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H="1">
            <a:off x="1905000" y="3276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1600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anaphylatoxins                  C4a, C3a, C5a</a:t>
            </a:r>
            <a:endParaRPr lang="en-US" sz="2400"/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1600200" y="3810000"/>
            <a:ext cx="1905000" cy="990600"/>
          </a:xfrm>
          <a:prstGeom prst="ellips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V="1">
            <a:off x="7543800" y="2667000"/>
            <a:ext cx="0" cy="1524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67620" name="Picture 36" descr="comple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2924175"/>
            <a:ext cx="1143000" cy="297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flamresponse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62000" y="1285860"/>
            <a:ext cx="2209800" cy="52322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solidFill>
                  <a:srgbClr val="000099"/>
                </a:solidFill>
              </a:rPr>
              <a:t>e</a:t>
            </a:r>
            <a:r>
              <a:rPr lang="hu-HU" sz="2800" b="1" dirty="0" smtClean="0">
                <a:solidFill>
                  <a:srgbClr val="000099"/>
                </a:solidFill>
              </a:rPr>
              <a:t>lső óra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9950" name="Picture 14" descr="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105400"/>
            <a:ext cx="1066800" cy="981075"/>
          </a:xfrm>
          <a:prstGeom prst="rect">
            <a:avLst/>
          </a:prstGeom>
          <a:noFill/>
        </p:spPr>
      </p:pic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286000" y="41148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676400" y="54102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667000" y="3429000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5029200" y="3429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57" name="Freeform 21"/>
          <p:cNvSpPr>
            <a:spLocks/>
          </p:cNvSpPr>
          <p:nvPr/>
        </p:nvSpPr>
        <p:spPr bwMode="auto">
          <a:xfrm rot="5103947">
            <a:off x="5180013" y="3586163"/>
            <a:ext cx="381000" cy="3810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58" name="Freeform 22"/>
          <p:cNvSpPr>
            <a:spLocks/>
          </p:cNvSpPr>
          <p:nvPr/>
        </p:nvSpPr>
        <p:spPr bwMode="auto">
          <a:xfrm rot="12060020">
            <a:off x="4343400" y="3962400"/>
            <a:ext cx="609600" cy="692150"/>
          </a:xfrm>
          <a:custGeom>
            <a:avLst/>
            <a:gdLst/>
            <a:ahLst/>
            <a:cxnLst>
              <a:cxn ang="0">
                <a:pos x="21" y="196"/>
              </a:cxn>
              <a:cxn ang="0">
                <a:pos x="213" y="4"/>
              </a:cxn>
              <a:cxn ang="0">
                <a:pos x="369" y="16"/>
              </a:cxn>
              <a:cxn ang="0">
                <a:pos x="405" y="100"/>
              </a:cxn>
              <a:cxn ang="0">
                <a:pos x="489" y="196"/>
              </a:cxn>
              <a:cxn ang="0">
                <a:pos x="513" y="232"/>
              </a:cxn>
              <a:cxn ang="0">
                <a:pos x="489" y="316"/>
              </a:cxn>
              <a:cxn ang="0">
                <a:pos x="453" y="328"/>
              </a:cxn>
              <a:cxn ang="0">
                <a:pos x="273" y="340"/>
              </a:cxn>
              <a:cxn ang="0">
                <a:pos x="201" y="412"/>
              </a:cxn>
              <a:cxn ang="0">
                <a:pos x="129" y="436"/>
              </a:cxn>
              <a:cxn ang="0">
                <a:pos x="45" y="316"/>
              </a:cxn>
              <a:cxn ang="0">
                <a:pos x="21" y="196"/>
              </a:cxn>
            </a:cxnLst>
            <a:rect l="0" t="0" r="r" b="b"/>
            <a:pathLst>
              <a:path w="513" h="436">
                <a:moveTo>
                  <a:pt x="21" y="196"/>
                </a:moveTo>
                <a:cubicBezTo>
                  <a:pt x="80" y="122"/>
                  <a:pt x="126" y="47"/>
                  <a:pt x="213" y="4"/>
                </a:cubicBezTo>
                <a:cubicBezTo>
                  <a:pt x="265" y="8"/>
                  <a:pt x="320" y="0"/>
                  <a:pt x="369" y="16"/>
                </a:cubicBezTo>
                <a:cubicBezTo>
                  <a:pt x="379" y="19"/>
                  <a:pt x="401" y="87"/>
                  <a:pt x="405" y="100"/>
                </a:cubicBezTo>
                <a:cubicBezTo>
                  <a:pt x="421" y="156"/>
                  <a:pt x="432" y="177"/>
                  <a:pt x="489" y="196"/>
                </a:cubicBezTo>
                <a:cubicBezTo>
                  <a:pt x="497" y="208"/>
                  <a:pt x="511" y="218"/>
                  <a:pt x="513" y="232"/>
                </a:cubicBezTo>
                <a:cubicBezTo>
                  <a:pt x="513" y="232"/>
                  <a:pt x="495" y="310"/>
                  <a:pt x="489" y="316"/>
                </a:cubicBezTo>
                <a:cubicBezTo>
                  <a:pt x="480" y="325"/>
                  <a:pt x="465" y="324"/>
                  <a:pt x="453" y="328"/>
                </a:cubicBezTo>
                <a:cubicBezTo>
                  <a:pt x="384" y="317"/>
                  <a:pt x="339" y="318"/>
                  <a:pt x="273" y="340"/>
                </a:cubicBezTo>
                <a:cubicBezTo>
                  <a:pt x="247" y="375"/>
                  <a:pt x="240" y="394"/>
                  <a:pt x="201" y="412"/>
                </a:cubicBezTo>
                <a:cubicBezTo>
                  <a:pt x="178" y="422"/>
                  <a:pt x="129" y="436"/>
                  <a:pt x="129" y="436"/>
                </a:cubicBezTo>
                <a:cubicBezTo>
                  <a:pt x="33" y="412"/>
                  <a:pt x="73" y="400"/>
                  <a:pt x="45" y="316"/>
                </a:cubicBezTo>
                <a:cubicBezTo>
                  <a:pt x="23" y="249"/>
                  <a:pt x="0" y="279"/>
                  <a:pt x="21" y="19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451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 rot="12637484">
            <a:off x="4495800" y="4191000"/>
            <a:ext cx="269875" cy="266700"/>
          </a:xfrm>
          <a:custGeom>
            <a:avLst/>
            <a:gdLst/>
            <a:ahLst/>
            <a:cxnLst>
              <a:cxn ang="0">
                <a:pos x="1" y="122"/>
              </a:cxn>
              <a:cxn ang="0">
                <a:pos x="61" y="2"/>
              </a:cxn>
              <a:cxn ang="0">
                <a:pos x="205" y="14"/>
              </a:cxn>
              <a:cxn ang="0">
                <a:pos x="217" y="50"/>
              </a:cxn>
              <a:cxn ang="0">
                <a:pos x="205" y="146"/>
              </a:cxn>
              <a:cxn ang="0">
                <a:pos x="169" y="158"/>
              </a:cxn>
              <a:cxn ang="0">
                <a:pos x="97" y="170"/>
              </a:cxn>
              <a:cxn ang="0">
                <a:pos x="25" y="206"/>
              </a:cxn>
              <a:cxn ang="0">
                <a:pos x="1" y="122"/>
              </a:cxn>
            </a:cxnLst>
            <a:rect l="0" t="0" r="r" b="b"/>
            <a:pathLst>
              <a:path w="218" h="216">
                <a:moveTo>
                  <a:pt x="1" y="122"/>
                </a:moveTo>
                <a:cubicBezTo>
                  <a:pt x="14" y="55"/>
                  <a:pt x="5" y="39"/>
                  <a:pt x="61" y="2"/>
                </a:cubicBezTo>
                <a:cubicBezTo>
                  <a:pt x="109" y="6"/>
                  <a:pt x="159" y="0"/>
                  <a:pt x="205" y="14"/>
                </a:cubicBezTo>
                <a:cubicBezTo>
                  <a:pt x="217" y="18"/>
                  <a:pt x="217" y="37"/>
                  <a:pt x="217" y="50"/>
                </a:cubicBezTo>
                <a:cubicBezTo>
                  <a:pt x="217" y="82"/>
                  <a:pt x="218" y="117"/>
                  <a:pt x="205" y="146"/>
                </a:cubicBezTo>
                <a:cubicBezTo>
                  <a:pt x="200" y="158"/>
                  <a:pt x="181" y="155"/>
                  <a:pt x="169" y="158"/>
                </a:cubicBezTo>
                <a:cubicBezTo>
                  <a:pt x="145" y="163"/>
                  <a:pt x="121" y="166"/>
                  <a:pt x="97" y="170"/>
                </a:cubicBezTo>
                <a:cubicBezTo>
                  <a:pt x="96" y="171"/>
                  <a:pt x="35" y="216"/>
                  <a:pt x="25" y="206"/>
                </a:cubicBezTo>
                <a:cubicBezTo>
                  <a:pt x="0" y="181"/>
                  <a:pt x="1" y="151"/>
                  <a:pt x="1" y="12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5867400" y="3505200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ma</a:t>
            </a:r>
            <a:r>
              <a:rPr lang="hu-HU" sz="2400" b="1">
                <a:solidFill>
                  <a:srgbClr val="000099"/>
                </a:solidFill>
              </a:rPr>
              <a:t>c</a:t>
            </a:r>
            <a:r>
              <a:rPr lang="en-US" sz="2400" b="1">
                <a:solidFill>
                  <a:srgbClr val="000099"/>
                </a:solidFill>
              </a:rPr>
              <a:t>ro</a:t>
            </a:r>
            <a:r>
              <a:rPr lang="hu-HU" sz="2400" b="1">
                <a:solidFill>
                  <a:srgbClr val="000099"/>
                </a:solidFill>
              </a:rPr>
              <a:t>phages</a:t>
            </a:r>
            <a:endParaRPr lang="en-US" sz="2400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5791200" y="4038600"/>
            <a:ext cx="10668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5105400" y="4038600"/>
            <a:ext cx="2286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934200" y="4343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6477000" y="4724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IL-6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4876800" y="5105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IL-12</a:t>
            </a:r>
            <a:endParaRPr lang="en-US" sz="2400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5715000" y="5181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TNF-</a:t>
            </a:r>
            <a:r>
              <a:rPr lang="en-US" sz="1200" b="1">
                <a:solidFill>
                  <a:srgbClr val="000099"/>
                </a:solidFill>
                <a:sym typeface="Symbol" pitchFamily="18" charset="2"/>
              </a:rPr>
              <a:t>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5638800" y="4038600"/>
            <a:ext cx="762000" cy="762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5486400" y="4114800"/>
            <a:ext cx="4572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4876800" y="30480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9972" name="Picture 36" descr="LGL-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886200"/>
            <a:ext cx="838200" cy="685800"/>
          </a:xfrm>
          <a:prstGeom prst="rect">
            <a:avLst/>
          </a:prstGeom>
          <a:noFill/>
        </p:spPr>
      </p:pic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3352800" y="34290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2743200" y="33528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3352800" y="36576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352800" y="3200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3048000" y="3581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590800" y="34290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28600" y="5257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04800" y="37338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 complement activation</a:t>
            </a:r>
            <a:endParaRPr lang="hu-HU" sz="1600" b="1"/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6096000" y="5029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IL-8</a:t>
            </a:r>
            <a:endParaRPr lang="en-US" sz="1200" b="1">
              <a:solidFill>
                <a:srgbClr val="000099"/>
              </a:solidFill>
            </a:endParaRPr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>
            <a:off x="5562600" y="3962400"/>
            <a:ext cx="685800" cy="1066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5181600" y="5562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prostaglandin, LTB4</a:t>
            </a:r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>
            <a:off x="5410200" y="4114800"/>
            <a:ext cx="76200" cy="1371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057400" y="52578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1600200" y="4572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000099"/>
                </a:solidFill>
              </a:rPr>
              <a:t>C5a, C3a</a:t>
            </a:r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1752600" y="4114800"/>
            <a:ext cx="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39990" name="Picture 54" descr="mast cel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072074"/>
            <a:ext cx="1143000" cy="990600"/>
          </a:xfrm>
          <a:prstGeom prst="rect">
            <a:avLst/>
          </a:prstGeom>
          <a:noFill/>
        </p:spPr>
      </p:pic>
      <p:sp>
        <p:nvSpPr>
          <p:cNvPr id="39991" name="Freeform 55"/>
          <p:cNvSpPr>
            <a:spLocks/>
          </p:cNvSpPr>
          <p:nvPr/>
        </p:nvSpPr>
        <p:spPr bwMode="auto">
          <a:xfrm>
            <a:off x="2616200" y="4867275"/>
            <a:ext cx="1630363" cy="1266825"/>
          </a:xfrm>
          <a:custGeom>
            <a:avLst/>
            <a:gdLst/>
            <a:ahLst/>
            <a:cxnLst>
              <a:cxn ang="0">
                <a:pos x="96" y="310"/>
              </a:cxn>
              <a:cxn ang="0">
                <a:pos x="152" y="278"/>
              </a:cxn>
              <a:cxn ang="0">
                <a:pos x="200" y="238"/>
              </a:cxn>
              <a:cxn ang="0">
                <a:pos x="360" y="214"/>
              </a:cxn>
              <a:cxn ang="0">
                <a:pos x="408" y="198"/>
              </a:cxn>
              <a:cxn ang="0">
                <a:pos x="432" y="190"/>
              </a:cxn>
              <a:cxn ang="0">
                <a:pos x="640" y="198"/>
              </a:cxn>
              <a:cxn ang="0">
                <a:pos x="664" y="254"/>
              </a:cxn>
              <a:cxn ang="0">
                <a:pos x="720" y="302"/>
              </a:cxn>
              <a:cxn ang="0">
                <a:pos x="752" y="374"/>
              </a:cxn>
              <a:cxn ang="0">
                <a:pos x="744" y="414"/>
              </a:cxn>
              <a:cxn ang="0">
                <a:pos x="672" y="478"/>
              </a:cxn>
              <a:cxn ang="0">
                <a:pos x="592" y="558"/>
              </a:cxn>
              <a:cxn ang="0">
                <a:pos x="560" y="590"/>
              </a:cxn>
              <a:cxn ang="0">
                <a:pos x="544" y="614"/>
              </a:cxn>
              <a:cxn ang="0">
                <a:pos x="424" y="662"/>
              </a:cxn>
              <a:cxn ang="0">
                <a:pos x="376" y="678"/>
              </a:cxn>
              <a:cxn ang="0">
                <a:pos x="352" y="694"/>
              </a:cxn>
              <a:cxn ang="0">
                <a:pos x="304" y="710"/>
              </a:cxn>
              <a:cxn ang="0">
                <a:pos x="256" y="670"/>
              </a:cxn>
              <a:cxn ang="0">
                <a:pos x="240" y="574"/>
              </a:cxn>
              <a:cxn ang="0">
                <a:pos x="216" y="566"/>
              </a:cxn>
              <a:cxn ang="0">
                <a:pos x="192" y="550"/>
              </a:cxn>
              <a:cxn ang="0">
                <a:pos x="112" y="398"/>
              </a:cxn>
              <a:cxn ang="0">
                <a:pos x="96" y="286"/>
              </a:cxn>
              <a:cxn ang="0">
                <a:pos x="112" y="158"/>
              </a:cxn>
              <a:cxn ang="0">
                <a:pos x="456" y="110"/>
              </a:cxn>
              <a:cxn ang="0">
                <a:pos x="856" y="182"/>
              </a:cxn>
              <a:cxn ang="0">
                <a:pos x="880" y="206"/>
              </a:cxn>
              <a:cxn ang="0">
                <a:pos x="904" y="294"/>
              </a:cxn>
              <a:cxn ang="0">
                <a:pos x="872" y="558"/>
              </a:cxn>
              <a:cxn ang="0">
                <a:pos x="752" y="782"/>
              </a:cxn>
              <a:cxn ang="0">
                <a:pos x="432" y="790"/>
              </a:cxn>
              <a:cxn ang="0">
                <a:pos x="152" y="798"/>
              </a:cxn>
              <a:cxn ang="0">
                <a:pos x="56" y="782"/>
              </a:cxn>
              <a:cxn ang="0">
                <a:pos x="40" y="750"/>
              </a:cxn>
              <a:cxn ang="0">
                <a:pos x="0" y="646"/>
              </a:cxn>
              <a:cxn ang="0">
                <a:pos x="8" y="502"/>
              </a:cxn>
              <a:cxn ang="0">
                <a:pos x="48" y="366"/>
              </a:cxn>
              <a:cxn ang="0">
                <a:pos x="88" y="294"/>
              </a:cxn>
              <a:cxn ang="0">
                <a:pos x="104" y="270"/>
              </a:cxn>
              <a:cxn ang="0">
                <a:pos x="112" y="222"/>
              </a:cxn>
            </a:cxnLst>
            <a:rect l="0" t="0" r="r" b="b"/>
            <a:pathLst>
              <a:path w="1027" h="798">
                <a:moveTo>
                  <a:pt x="96" y="310"/>
                </a:moveTo>
                <a:cubicBezTo>
                  <a:pt x="125" y="267"/>
                  <a:pt x="95" y="299"/>
                  <a:pt x="152" y="278"/>
                </a:cubicBezTo>
                <a:cubicBezTo>
                  <a:pt x="193" y="263"/>
                  <a:pt x="160" y="261"/>
                  <a:pt x="200" y="238"/>
                </a:cubicBezTo>
                <a:cubicBezTo>
                  <a:pt x="239" y="216"/>
                  <a:pt x="321" y="218"/>
                  <a:pt x="360" y="214"/>
                </a:cubicBezTo>
                <a:cubicBezTo>
                  <a:pt x="376" y="209"/>
                  <a:pt x="392" y="203"/>
                  <a:pt x="408" y="198"/>
                </a:cubicBezTo>
                <a:cubicBezTo>
                  <a:pt x="416" y="195"/>
                  <a:pt x="432" y="190"/>
                  <a:pt x="432" y="190"/>
                </a:cubicBezTo>
                <a:cubicBezTo>
                  <a:pt x="501" y="193"/>
                  <a:pt x="573" y="180"/>
                  <a:pt x="640" y="198"/>
                </a:cubicBezTo>
                <a:cubicBezTo>
                  <a:pt x="660" y="203"/>
                  <a:pt x="654" y="237"/>
                  <a:pt x="664" y="254"/>
                </a:cubicBezTo>
                <a:cubicBezTo>
                  <a:pt x="673" y="269"/>
                  <a:pt x="708" y="293"/>
                  <a:pt x="720" y="302"/>
                </a:cubicBezTo>
                <a:cubicBezTo>
                  <a:pt x="729" y="328"/>
                  <a:pt x="743" y="348"/>
                  <a:pt x="752" y="374"/>
                </a:cubicBezTo>
                <a:cubicBezTo>
                  <a:pt x="749" y="387"/>
                  <a:pt x="751" y="402"/>
                  <a:pt x="744" y="414"/>
                </a:cubicBezTo>
                <a:cubicBezTo>
                  <a:pt x="743" y="416"/>
                  <a:pt x="679" y="473"/>
                  <a:pt x="672" y="478"/>
                </a:cubicBezTo>
                <a:cubicBezTo>
                  <a:pt x="655" y="504"/>
                  <a:pt x="618" y="541"/>
                  <a:pt x="592" y="558"/>
                </a:cubicBezTo>
                <a:cubicBezTo>
                  <a:pt x="575" y="610"/>
                  <a:pt x="599" y="559"/>
                  <a:pt x="560" y="590"/>
                </a:cubicBezTo>
                <a:cubicBezTo>
                  <a:pt x="552" y="596"/>
                  <a:pt x="551" y="608"/>
                  <a:pt x="544" y="614"/>
                </a:cubicBezTo>
                <a:cubicBezTo>
                  <a:pt x="502" y="651"/>
                  <a:pt x="475" y="647"/>
                  <a:pt x="424" y="662"/>
                </a:cubicBezTo>
                <a:cubicBezTo>
                  <a:pt x="408" y="667"/>
                  <a:pt x="390" y="669"/>
                  <a:pt x="376" y="678"/>
                </a:cubicBezTo>
                <a:cubicBezTo>
                  <a:pt x="368" y="683"/>
                  <a:pt x="361" y="690"/>
                  <a:pt x="352" y="694"/>
                </a:cubicBezTo>
                <a:cubicBezTo>
                  <a:pt x="337" y="701"/>
                  <a:pt x="304" y="710"/>
                  <a:pt x="304" y="710"/>
                </a:cubicBezTo>
                <a:cubicBezTo>
                  <a:pt x="290" y="701"/>
                  <a:pt x="264" y="685"/>
                  <a:pt x="256" y="670"/>
                </a:cubicBezTo>
                <a:cubicBezTo>
                  <a:pt x="241" y="641"/>
                  <a:pt x="255" y="603"/>
                  <a:pt x="240" y="574"/>
                </a:cubicBezTo>
                <a:cubicBezTo>
                  <a:pt x="236" y="566"/>
                  <a:pt x="224" y="570"/>
                  <a:pt x="216" y="566"/>
                </a:cubicBezTo>
                <a:cubicBezTo>
                  <a:pt x="207" y="562"/>
                  <a:pt x="200" y="555"/>
                  <a:pt x="192" y="550"/>
                </a:cubicBezTo>
                <a:cubicBezTo>
                  <a:pt x="172" y="490"/>
                  <a:pt x="150" y="449"/>
                  <a:pt x="112" y="398"/>
                </a:cubicBezTo>
                <a:cubicBezTo>
                  <a:pt x="97" y="354"/>
                  <a:pt x="96" y="356"/>
                  <a:pt x="96" y="286"/>
                </a:cubicBezTo>
                <a:cubicBezTo>
                  <a:pt x="96" y="243"/>
                  <a:pt x="85" y="192"/>
                  <a:pt x="112" y="158"/>
                </a:cubicBezTo>
                <a:cubicBezTo>
                  <a:pt x="161" y="97"/>
                  <a:pt x="455" y="110"/>
                  <a:pt x="456" y="110"/>
                </a:cubicBezTo>
                <a:cubicBezTo>
                  <a:pt x="1027" y="122"/>
                  <a:pt x="757" y="0"/>
                  <a:pt x="856" y="182"/>
                </a:cubicBezTo>
                <a:cubicBezTo>
                  <a:pt x="861" y="192"/>
                  <a:pt x="872" y="198"/>
                  <a:pt x="880" y="206"/>
                </a:cubicBezTo>
                <a:cubicBezTo>
                  <a:pt x="890" y="235"/>
                  <a:pt x="904" y="294"/>
                  <a:pt x="904" y="294"/>
                </a:cubicBezTo>
                <a:cubicBezTo>
                  <a:pt x="900" y="414"/>
                  <a:pt x="927" y="476"/>
                  <a:pt x="872" y="558"/>
                </a:cubicBezTo>
                <a:cubicBezTo>
                  <a:pt x="863" y="604"/>
                  <a:pt x="812" y="778"/>
                  <a:pt x="752" y="782"/>
                </a:cubicBezTo>
                <a:cubicBezTo>
                  <a:pt x="646" y="789"/>
                  <a:pt x="539" y="787"/>
                  <a:pt x="432" y="790"/>
                </a:cubicBezTo>
                <a:cubicBezTo>
                  <a:pt x="339" y="792"/>
                  <a:pt x="245" y="795"/>
                  <a:pt x="152" y="798"/>
                </a:cubicBezTo>
                <a:cubicBezTo>
                  <a:pt x="120" y="793"/>
                  <a:pt x="86" y="795"/>
                  <a:pt x="56" y="782"/>
                </a:cubicBezTo>
                <a:cubicBezTo>
                  <a:pt x="45" y="777"/>
                  <a:pt x="46" y="760"/>
                  <a:pt x="40" y="750"/>
                </a:cubicBezTo>
                <a:cubicBezTo>
                  <a:pt x="21" y="716"/>
                  <a:pt x="9" y="684"/>
                  <a:pt x="0" y="646"/>
                </a:cubicBezTo>
                <a:cubicBezTo>
                  <a:pt x="3" y="598"/>
                  <a:pt x="3" y="550"/>
                  <a:pt x="8" y="502"/>
                </a:cubicBezTo>
                <a:cubicBezTo>
                  <a:pt x="12" y="457"/>
                  <a:pt x="36" y="410"/>
                  <a:pt x="48" y="366"/>
                </a:cubicBezTo>
                <a:cubicBezTo>
                  <a:pt x="59" y="329"/>
                  <a:pt x="59" y="337"/>
                  <a:pt x="88" y="294"/>
                </a:cubicBezTo>
                <a:cubicBezTo>
                  <a:pt x="93" y="286"/>
                  <a:pt x="104" y="270"/>
                  <a:pt x="104" y="270"/>
                </a:cubicBezTo>
                <a:cubicBezTo>
                  <a:pt x="113" y="233"/>
                  <a:pt x="112" y="249"/>
                  <a:pt x="112" y="22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3581400" y="5715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3733800" y="59436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3733800" y="5638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3657600" y="55626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3200400" y="59436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3429000" y="59436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999" name="Text Box 63"/>
          <p:cNvSpPr txBox="1">
            <a:spLocks noChangeArrowheads="1"/>
          </p:cNvSpPr>
          <p:nvPr/>
        </p:nvSpPr>
        <p:spPr bwMode="auto">
          <a:xfrm>
            <a:off x="3429000" y="6400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 err="1" smtClean="0">
                <a:solidFill>
                  <a:srgbClr val="000099"/>
                </a:solidFill>
              </a:rPr>
              <a:t>Histamine</a:t>
            </a:r>
            <a:r>
              <a:rPr lang="hu-HU" sz="1400" b="1" dirty="0" smtClean="0">
                <a:solidFill>
                  <a:srgbClr val="000099"/>
                </a:solidFill>
              </a:rPr>
              <a:t>,  </a:t>
            </a:r>
            <a:r>
              <a:rPr lang="hu-HU" sz="1400" b="1" dirty="0">
                <a:solidFill>
                  <a:srgbClr val="000099"/>
                </a:solidFill>
              </a:rPr>
              <a:t>LTB4</a:t>
            </a:r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3810000" y="4267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NK</a:t>
            </a:r>
          </a:p>
        </p:txBody>
      </p:sp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2895600" y="4876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mast cell</a:t>
            </a:r>
          </a:p>
        </p:txBody>
      </p:sp>
      <p:sp>
        <p:nvSpPr>
          <p:cNvPr id="40002" name="Oval 66"/>
          <p:cNvSpPr>
            <a:spLocks noChangeArrowheads="1"/>
          </p:cNvSpPr>
          <p:nvPr/>
        </p:nvSpPr>
        <p:spPr bwMode="auto">
          <a:xfrm>
            <a:off x="3962400" y="5867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003" name="Oval 67"/>
          <p:cNvSpPr>
            <a:spLocks noChangeArrowheads="1"/>
          </p:cNvSpPr>
          <p:nvPr/>
        </p:nvSpPr>
        <p:spPr bwMode="auto">
          <a:xfrm>
            <a:off x="3657600" y="5791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733800" y="5257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4038600" y="55626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006" name="Oval 70"/>
          <p:cNvSpPr>
            <a:spLocks noChangeArrowheads="1"/>
          </p:cNvSpPr>
          <p:nvPr/>
        </p:nvSpPr>
        <p:spPr bwMode="auto">
          <a:xfrm>
            <a:off x="3810000" y="5410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>
            <a:off x="1981200" y="4953000"/>
            <a:ext cx="91440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>
            <a:off x="3581400" y="6019800"/>
            <a:ext cx="30480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" name="TextBox 68"/>
          <p:cNvSpPr txBox="1"/>
          <p:nvPr/>
        </p:nvSpPr>
        <p:spPr>
          <a:xfrm>
            <a:off x="4262521" y="467960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nflamrespons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051720" y="980728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62000" y="1302856"/>
            <a:ext cx="2209800" cy="52322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tint val="12157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e</a:t>
            </a:r>
            <a:r>
              <a:rPr lang="hu-HU" sz="2800" b="1" dirty="0" smtClean="0">
                <a:solidFill>
                  <a:srgbClr val="000099"/>
                </a:solidFill>
              </a:rPr>
              <a:t>lső órák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0974" name="Picture 14" descr="ne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105400"/>
            <a:ext cx="1066800" cy="981075"/>
          </a:xfrm>
          <a:prstGeom prst="rect">
            <a:avLst/>
          </a:prstGeom>
          <a:noFill/>
        </p:spPr>
      </p:pic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2286000" y="41148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52600" y="56388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667000" y="3429000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5029200" y="3429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 rot="5103947">
            <a:off x="5180013" y="3586163"/>
            <a:ext cx="381000" cy="3810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 rot="12060020">
            <a:off x="4343400" y="3962400"/>
            <a:ext cx="609600" cy="692150"/>
          </a:xfrm>
          <a:custGeom>
            <a:avLst/>
            <a:gdLst/>
            <a:ahLst/>
            <a:cxnLst>
              <a:cxn ang="0">
                <a:pos x="21" y="196"/>
              </a:cxn>
              <a:cxn ang="0">
                <a:pos x="213" y="4"/>
              </a:cxn>
              <a:cxn ang="0">
                <a:pos x="369" y="16"/>
              </a:cxn>
              <a:cxn ang="0">
                <a:pos x="405" y="100"/>
              </a:cxn>
              <a:cxn ang="0">
                <a:pos x="489" y="196"/>
              </a:cxn>
              <a:cxn ang="0">
                <a:pos x="513" y="232"/>
              </a:cxn>
              <a:cxn ang="0">
                <a:pos x="489" y="316"/>
              </a:cxn>
              <a:cxn ang="0">
                <a:pos x="453" y="328"/>
              </a:cxn>
              <a:cxn ang="0">
                <a:pos x="273" y="340"/>
              </a:cxn>
              <a:cxn ang="0">
                <a:pos x="201" y="412"/>
              </a:cxn>
              <a:cxn ang="0">
                <a:pos x="129" y="436"/>
              </a:cxn>
              <a:cxn ang="0">
                <a:pos x="45" y="316"/>
              </a:cxn>
              <a:cxn ang="0">
                <a:pos x="21" y="196"/>
              </a:cxn>
            </a:cxnLst>
            <a:rect l="0" t="0" r="r" b="b"/>
            <a:pathLst>
              <a:path w="513" h="436">
                <a:moveTo>
                  <a:pt x="21" y="196"/>
                </a:moveTo>
                <a:cubicBezTo>
                  <a:pt x="80" y="122"/>
                  <a:pt x="126" y="47"/>
                  <a:pt x="213" y="4"/>
                </a:cubicBezTo>
                <a:cubicBezTo>
                  <a:pt x="265" y="8"/>
                  <a:pt x="320" y="0"/>
                  <a:pt x="369" y="16"/>
                </a:cubicBezTo>
                <a:cubicBezTo>
                  <a:pt x="379" y="19"/>
                  <a:pt x="401" y="87"/>
                  <a:pt x="405" y="100"/>
                </a:cubicBezTo>
                <a:cubicBezTo>
                  <a:pt x="421" y="156"/>
                  <a:pt x="432" y="177"/>
                  <a:pt x="489" y="196"/>
                </a:cubicBezTo>
                <a:cubicBezTo>
                  <a:pt x="497" y="208"/>
                  <a:pt x="511" y="218"/>
                  <a:pt x="513" y="232"/>
                </a:cubicBezTo>
                <a:cubicBezTo>
                  <a:pt x="513" y="232"/>
                  <a:pt x="495" y="310"/>
                  <a:pt x="489" y="316"/>
                </a:cubicBezTo>
                <a:cubicBezTo>
                  <a:pt x="480" y="325"/>
                  <a:pt x="465" y="324"/>
                  <a:pt x="453" y="328"/>
                </a:cubicBezTo>
                <a:cubicBezTo>
                  <a:pt x="384" y="317"/>
                  <a:pt x="339" y="318"/>
                  <a:pt x="273" y="340"/>
                </a:cubicBezTo>
                <a:cubicBezTo>
                  <a:pt x="247" y="375"/>
                  <a:pt x="240" y="394"/>
                  <a:pt x="201" y="412"/>
                </a:cubicBezTo>
                <a:cubicBezTo>
                  <a:pt x="178" y="422"/>
                  <a:pt x="129" y="436"/>
                  <a:pt x="129" y="436"/>
                </a:cubicBezTo>
                <a:cubicBezTo>
                  <a:pt x="33" y="412"/>
                  <a:pt x="73" y="400"/>
                  <a:pt x="45" y="316"/>
                </a:cubicBezTo>
                <a:cubicBezTo>
                  <a:pt x="23" y="249"/>
                  <a:pt x="0" y="279"/>
                  <a:pt x="21" y="19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451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 rot="12637484">
            <a:off x="4495800" y="4191000"/>
            <a:ext cx="269875" cy="266700"/>
          </a:xfrm>
          <a:custGeom>
            <a:avLst/>
            <a:gdLst/>
            <a:ahLst/>
            <a:cxnLst>
              <a:cxn ang="0">
                <a:pos x="1" y="122"/>
              </a:cxn>
              <a:cxn ang="0">
                <a:pos x="61" y="2"/>
              </a:cxn>
              <a:cxn ang="0">
                <a:pos x="205" y="14"/>
              </a:cxn>
              <a:cxn ang="0">
                <a:pos x="217" y="50"/>
              </a:cxn>
              <a:cxn ang="0">
                <a:pos x="205" y="146"/>
              </a:cxn>
              <a:cxn ang="0">
                <a:pos x="169" y="158"/>
              </a:cxn>
              <a:cxn ang="0">
                <a:pos x="97" y="170"/>
              </a:cxn>
              <a:cxn ang="0">
                <a:pos x="25" y="206"/>
              </a:cxn>
              <a:cxn ang="0">
                <a:pos x="1" y="122"/>
              </a:cxn>
            </a:cxnLst>
            <a:rect l="0" t="0" r="r" b="b"/>
            <a:pathLst>
              <a:path w="218" h="216">
                <a:moveTo>
                  <a:pt x="1" y="122"/>
                </a:moveTo>
                <a:cubicBezTo>
                  <a:pt x="14" y="55"/>
                  <a:pt x="5" y="39"/>
                  <a:pt x="61" y="2"/>
                </a:cubicBezTo>
                <a:cubicBezTo>
                  <a:pt x="109" y="6"/>
                  <a:pt x="159" y="0"/>
                  <a:pt x="205" y="14"/>
                </a:cubicBezTo>
                <a:cubicBezTo>
                  <a:pt x="217" y="18"/>
                  <a:pt x="217" y="37"/>
                  <a:pt x="217" y="50"/>
                </a:cubicBezTo>
                <a:cubicBezTo>
                  <a:pt x="217" y="82"/>
                  <a:pt x="218" y="117"/>
                  <a:pt x="205" y="146"/>
                </a:cubicBezTo>
                <a:cubicBezTo>
                  <a:pt x="200" y="158"/>
                  <a:pt x="181" y="155"/>
                  <a:pt x="169" y="158"/>
                </a:cubicBezTo>
                <a:cubicBezTo>
                  <a:pt x="145" y="163"/>
                  <a:pt x="121" y="166"/>
                  <a:pt x="97" y="170"/>
                </a:cubicBezTo>
                <a:cubicBezTo>
                  <a:pt x="96" y="171"/>
                  <a:pt x="35" y="216"/>
                  <a:pt x="25" y="206"/>
                </a:cubicBezTo>
                <a:cubicBezTo>
                  <a:pt x="0" y="181"/>
                  <a:pt x="1" y="151"/>
                  <a:pt x="1" y="12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58674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</a:rPr>
              <a:t>ma</a:t>
            </a:r>
            <a:r>
              <a:rPr lang="hu-HU" sz="1800" b="1">
                <a:solidFill>
                  <a:srgbClr val="000099"/>
                </a:solidFill>
              </a:rPr>
              <a:t>crophage</a:t>
            </a:r>
            <a:endParaRPr lang="en-US" sz="1800">
              <a:solidFill>
                <a:srgbClr val="000099"/>
              </a:solidFill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791200" y="4038600"/>
            <a:ext cx="152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5105400" y="4038600"/>
            <a:ext cx="228600" cy="990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6172200" y="3886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</a:t>
            </a:r>
            <a:endParaRPr lang="en-US" sz="2400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096000" y="4191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IL-6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5562600" y="4876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IL-12</a:t>
            </a:r>
            <a:endParaRPr lang="en-US" sz="240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5943600" y="4419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TNF-</a:t>
            </a:r>
            <a:r>
              <a:rPr lang="en-US" sz="1200" b="1">
                <a:solidFill>
                  <a:srgbClr val="000099"/>
                </a:solidFill>
                <a:sym typeface="Symbol" pitchFamily="18" charset="2"/>
              </a:rPr>
              <a:t>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5638800" y="4038600"/>
            <a:ext cx="3810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5486400" y="4114800"/>
            <a:ext cx="22860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4876800" y="30480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40996" name="Picture 36" descr="LGL-t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886200"/>
            <a:ext cx="838200" cy="685800"/>
          </a:xfrm>
          <a:prstGeom prst="rect">
            <a:avLst/>
          </a:prstGeom>
          <a:noFill/>
        </p:spPr>
      </p:pic>
      <p:sp>
        <p:nvSpPr>
          <p:cNvPr id="40997" name="AutoShape 37"/>
          <p:cNvSpPr>
            <a:spLocks noChangeArrowheads="1"/>
          </p:cNvSpPr>
          <p:nvPr/>
        </p:nvSpPr>
        <p:spPr bwMode="auto">
          <a:xfrm>
            <a:off x="3352800" y="34290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auto">
          <a:xfrm>
            <a:off x="2743200" y="33528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auto">
          <a:xfrm>
            <a:off x="3352800" y="36576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352800" y="3200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3048000" y="3581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2590800" y="34290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28600" y="5257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0" y="3276600"/>
            <a:ext cx="3124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complement activation</a:t>
            </a: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5791200" y="4648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IL-8</a:t>
            </a:r>
            <a:endParaRPr lang="en-US" sz="1200" b="1">
              <a:solidFill>
                <a:srgbClr val="000099"/>
              </a:solidFill>
            </a:endParaRPr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5562600" y="3962400"/>
            <a:ext cx="3810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5105400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prostaglandin, LTB4</a:t>
            </a:r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410200" y="4114800"/>
            <a:ext cx="76200" cy="914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2057400" y="52578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1752600" y="3810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000099"/>
                </a:solidFill>
              </a:rPr>
              <a:t>C5a, C3a</a:t>
            </a:r>
            <a:endParaRPr lang="hu-HU" sz="1400" b="1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1905000" y="3581400"/>
            <a:ext cx="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2590800" y="3581400"/>
            <a:ext cx="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41014" name="Picture 54" descr="mast cel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114800"/>
            <a:ext cx="1143000" cy="990600"/>
          </a:xfrm>
          <a:prstGeom prst="rect">
            <a:avLst/>
          </a:prstGeom>
          <a:noFill/>
        </p:spPr>
      </p:pic>
      <p:sp>
        <p:nvSpPr>
          <p:cNvPr id="41015" name="Freeform 55"/>
          <p:cNvSpPr>
            <a:spLocks/>
          </p:cNvSpPr>
          <p:nvPr/>
        </p:nvSpPr>
        <p:spPr bwMode="auto">
          <a:xfrm>
            <a:off x="2286000" y="3886200"/>
            <a:ext cx="1630363" cy="1266825"/>
          </a:xfrm>
          <a:custGeom>
            <a:avLst/>
            <a:gdLst/>
            <a:ahLst/>
            <a:cxnLst>
              <a:cxn ang="0">
                <a:pos x="96" y="310"/>
              </a:cxn>
              <a:cxn ang="0">
                <a:pos x="152" y="278"/>
              </a:cxn>
              <a:cxn ang="0">
                <a:pos x="200" y="238"/>
              </a:cxn>
              <a:cxn ang="0">
                <a:pos x="360" y="214"/>
              </a:cxn>
              <a:cxn ang="0">
                <a:pos x="408" y="198"/>
              </a:cxn>
              <a:cxn ang="0">
                <a:pos x="432" y="190"/>
              </a:cxn>
              <a:cxn ang="0">
                <a:pos x="640" y="198"/>
              </a:cxn>
              <a:cxn ang="0">
                <a:pos x="664" y="254"/>
              </a:cxn>
              <a:cxn ang="0">
                <a:pos x="720" y="302"/>
              </a:cxn>
              <a:cxn ang="0">
                <a:pos x="752" y="374"/>
              </a:cxn>
              <a:cxn ang="0">
                <a:pos x="744" y="414"/>
              </a:cxn>
              <a:cxn ang="0">
                <a:pos x="672" y="478"/>
              </a:cxn>
              <a:cxn ang="0">
                <a:pos x="592" y="558"/>
              </a:cxn>
              <a:cxn ang="0">
                <a:pos x="560" y="590"/>
              </a:cxn>
              <a:cxn ang="0">
                <a:pos x="544" y="614"/>
              </a:cxn>
              <a:cxn ang="0">
                <a:pos x="424" y="662"/>
              </a:cxn>
              <a:cxn ang="0">
                <a:pos x="376" y="678"/>
              </a:cxn>
              <a:cxn ang="0">
                <a:pos x="352" y="694"/>
              </a:cxn>
              <a:cxn ang="0">
                <a:pos x="304" y="710"/>
              </a:cxn>
              <a:cxn ang="0">
                <a:pos x="256" y="670"/>
              </a:cxn>
              <a:cxn ang="0">
                <a:pos x="240" y="574"/>
              </a:cxn>
              <a:cxn ang="0">
                <a:pos x="216" y="566"/>
              </a:cxn>
              <a:cxn ang="0">
                <a:pos x="192" y="550"/>
              </a:cxn>
              <a:cxn ang="0">
                <a:pos x="112" y="398"/>
              </a:cxn>
              <a:cxn ang="0">
                <a:pos x="96" y="286"/>
              </a:cxn>
              <a:cxn ang="0">
                <a:pos x="112" y="158"/>
              </a:cxn>
              <a:cxn ang="0">
                <a:pos x="456" y="110"/>
              </a:cxn>
              <a:cxn ang="0">
                <a:pos x="856" y="182"/>
              </a:cxn>
              <a:cxn ang="0">
                <a:pos x="880" y="206"/>
              </a:cxn>
              <a:cxn ang="0">
                <a:pos x="904" y="294"/>
              </a:cxn>
              <a:cxn ang="0">
                <a:pos x="872" y="558"/>
              </a:cxn>
              <a:cxn ang="0">
                <a:pos x="752" y="782"/>
              </a:cxn>
              <a:cxn ang="0">
                <a:pos x="432" y="790"/>
              </a:cxn>
              <a:cxn ang="0">
                <a:pos x="152" y="798"/>
              </a:cxn>
              <a:cxn ang="0">
                <a:pos x="56" y="782"/>
              </a:cxn>
              <a:cxn ang="0">
                <a:pos x="40" y="750"/>
              </a:cxn>
              <a:cxn ang="0">
                <a:pos x="0" y="646"/>
              </a:cxn>
              <a:cxn ang="0">
                <a:pos x="8" y="502"/>
              </a:cxn>
              <a:cxn ang="0">
                <a:pos x="48" y="366"/>
              </a:cxn>
              <a:cxn ang="0">
                <a:pos x="88" y="294"/>
              </a:cxn>
              <a:cxn ang="0">
                <a:pos x="104" y="270"/>
              </a:cxn>
              <a:cxn ang="0">
                <a:pos x="112" y="222"/>
              </a:cxn>
            </a:cxnLst>
            <a:rect l="0" t="0" r="r" b="b"/>
            <a:pathLst>
              <a:path w="1027" h="798">
                <a:moveTo>
                  <a:pt x="96" y="310"/>
                </a:moveTo>
                <a:cubicBezTo>
                  <a:pt x="125" y="267"/>
                  <a:pt x="95" y="299"/>
                  <a:pt x="152" y="278"/>
                </a:cubicBezTo>
                <a:cubicBezTo>
                  <a:pt x="193" y="263"/>
                  <a:pt x="160" y="261"/>
                  <a:pt x="200" y="238"/>
                </a:cubicBezTo>
                <a:cubicBezTo>
                  <a:pt x="239" y="216"/>
                  <a:pt x="321" y="218"/>
                  <a:pt x="360" y="214"/>
                </a:cubicBezTo>
                <a:cubicBezTo>
                  <a:pt x="376" y="209"/>
                  <a:pt x="392" y="203"/>
                  <a:pt x="408" y="198"/>
                </a:cubicBezTo>
                <a:cubicBezTo>
                  <a:pt x="416" y="195"/>
                  <a:pt x="432" y="190"/>
                  <a:pt x="432" y="190"/>
                </a:cubicBezTo>
                <a:cubicBezTo>
                  <a:pt x="501" y="193"/>
                  <a:pt x="573" y="180"/>
                  <a:pt x="640" y="198"/>
                </a:cubicBezTo>
                <a:cubicBezTo>
                  <a:pt x="660" y="203"/>
                  <a:pt x="654" y="237"/>
                  <a:pt x="664" y="254"/>
                </a:cubicBezTo>
                <a:cubicBezTo>
                  <a:pt x="673" y="269"/>
                  <a:pt x="708" y="293"/>
                  <a:pt x="720" y="302"/>
                </a:cubicBezTo>
                <a:cubicBezTo>
                  <a:pt x="729" y="328"/>
                  <a:pt x="743" y="348"/>
                  <a:pt x="752" y="374"/>
                </a:cubicBezTo>
                <a:cubicBezTo>
                  <a:pt x="749" y="387"/>
                  <a:pt x="751" y="402"/>
                  <a:pt x="744" y="414"/>
                </a:cubicBezTo>
                <a:cubicBezTo>
                  <a:pt x="743" y="416"/>
                  <a:pt x="679" y="473"/>
                  <a:pt x="672" y="478"/>
                </a:cubicBezTo>
                <a:cubicBezTo>
                  <a:pt x="655" y="504"/>
                  <a:pt x="618" y="541"/>
                  <a:pt x="592" y="558"/>
                </a:cubicBezTo>
                <a:cubicBezTo>
                  <a:pt x="575" y="610"/>
                  <a:pt x="599" y="559"/>
                  <a:pt x="560" y="590"/>
                </a:cubicBezTo>
                <a:cubicBezTo>
                  <a:pt x="552" y="596"/>
                  <a:pt x="551" y="608"/>
                  <a:pt x="544" y="614"/>
                </a:cubicBezTo>
                <a:cubicBezTo>
                  <a:pt x="502" y="651"/>
                  <a:pt x="475" y="647"/>
                  <a:pt x="424" y="662"/>
                </a:cubicBezTo>
                <a:cubicBezTo>
                  <a:pt x="408" y="667"/>
                  <a:pt x="390" y="669"/>
                  <a:pt x="376" y="678"/>
                </a:cubicBezTo>
                <a:cubicBezTo>
                  <a:pt x="368" y="683"/>
                  <a:pt x="361" y="690"/>
                  <a:pt x="352" y="694"/>
                </a:cubicBezTo>
                <a:cubicBezTo>
                  <a:pt x="337" y="701"/>
                  <a:pt x="304" y="710"/>
                  <a:pt x="304" y="710"/>
                </a:cubicBezTo>
                <a:cubicBezTo>
                  <a:pt x="290" y="701"/>
                  <a:pt x="264" y="685"/>
                  <a:pt x="256" y="670"/>
                </a:cubicBezTo>
                <a:cubicBezTo>
                  <a:pt x="241" y="641"/>
                  <a:pt x="255" y="603"/>
                  <a:pt x="240" y="574"/>
                </a:cubicBezTo>
                <a:cubicBezTo>
                  <a:pt x="236" y="566"/>
                  <a:pt x="224" y="570"/>
                  <a:pt x="216" y="566"/>
                </a:cubicBezTo>
                <a:cubicBezTo>
                  <a:pt x="207" y="562"/>
                  <a:pt x="200" y="555"/>
                  <a:pt x="192" y="550"/>
                </a:cubicBezTo>
                <a:cubicBezTo>
                  <a:pt x="172" y="490"/>
                  <a:pt x="150" y="449"/>
                  <a:pt x="112" y="398"/>
                </a:cubicBezTo>
                <a:cubicBezTo>
                  <a:pt x="97" y="354"/>
                  <a:pt x="96" y="356"/>
                  <a:pt x="96" y="286"/>
                </a:cubicBezTo>
                <a:cubicBezTo>
                  <a:pt x="96" y="243"/>
                  <a:pt x="85" y="192"/>
                  <a:pt x="112" y="158"/>
                </a:cubicBezTo>
                <a:cubicBezTo>
                  <a:pt x="161" y="97"/>
                  <a:pt x="455" y="110"/>
                  <a:pt x="456" y="110"/>
                </a:cubicBezTo>
                <a:cubicBezTo>
                  <a:pt x="1027" y="122"/>
                  <a:pt x="757" y="0"/>
                  <a:pt x="856" y="182"/>
                </a:cubicBezTo>
                <a:cubicBezTo>
                  <a:pt x="861" y="192"/>
                  <a:pt x="872" y="198"/>
                  <a:pt x="880" y="206"/>
                </a:cubicBezTo>
                <a:cubicBezTo>
                  <a:pt x="890" y="235"/>
                  <a:pt x="904" y="294"/>
                  <a:pt x="904" y="294"/>
                </a:cubicBezTo>
                <a:cubicBezTo>
                  <a:pt x="900" y="414"/>
                  <a:pt x="927" y="476"/>
                  <a:pt x="872" y="558"/>
                </a:cubicBezTo>
                <a:cubicBezTo>
                  <a:pt x="863" y="604"/>
                  <a:pt x="812" y="778"/>
                  <a:pt x="752" y="782"/>
                </a:cubicBezTo>
                <a:cubicBezTo>
                  <a:pt x="646" y="789"/>
                  <a:pt x="539" y="787"/>
                  <a:pt x="432" y="790"/>
                </a:cubicBezTo>
                <a:cubicBezTo>
                  <a:pt x="339" y="792"/>
                  <a:pt x="245" y="795"/>
                  <a:pt x="152" y="798"/>
                </a:cubicBezTo>
                <a:cubicBezTo>
                  <a:pt x="120" y="793"/>
                  <a:pt x="86" y="795"/>
                  <a:pt x="56" y="782"/>
                </a:cubicBezTo>
                <a:cubicBezTo>
                  <a:pt x="45" y="777"/>
                  <a:pt x="46" y="760"/>
                  <a:pt x="40" y="750"/>
                </a:cubicBezTo>
                <a:cubicBezTo>
                  <a:pt x="21" y="716"/>
                  <a:pt x="9" y="684"/>
                  <a:pt x="0" y="646"/>
                </a:cubicBezTo>
                <a:cubicBezTo>
                  <a:pt x="3" y="598"/>
                  <a:pt x="3" y="550"/>
                  <a:pt x="8" y="502"/>
                </a:cubicBezTo>
                <a:cubicBezTo>
                  <a:pt x="12" y="457"/>
                  <a:pt x="36" y="410"/>
                  <a:pt x="48" y="366"/>
                </a:cubicBezTo>
                <a:cubicBezTo>
                  <a:pt x="59" y="329"/>
                  <a:pt x="59" y="337"/>
                  <a:pt x="88" y="294"/>
                </a:cubicBezTo>
                <a:cubicBezTo>
                  <a:pt x="93" y="286"/>
                  <a:pt x="104" y="270"/>
                  <a:pt x="104" y="270"/>
                </a:cubicBezTo>
                <a:cubicBezTo>
                  <a:pt x="113" y="233"/>
                  <a:pt x="112" y="249"/>
                  <a:pt x="112" y="22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2743200" y="4343400"/>
            <a:ext cx="457200" cy="4572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28194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32004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27432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auto">
          <a:xfrm>
            <a:off x="3352800" y="4495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38862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>
            <a:off x="30480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762000" y="51054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Hisztamin,  LTB4</a:t>
            </a:r>
          </a:p>
        </p:txBody>
      </p: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3810000" y="4343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NK</a:t>
            </a:r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1295400" y="43434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mast cell</a:t>
            </a:r>
          </a:p>
        </p:txBody>
      </p:sp>
      <p:sp>
        <p:nvSpPr>
          <p:cNvPr id="41026" name="Oval 66"/>
          <p:cNvSpPr>
            <a:spLocks noChangeArrowheads="1"/>
          </p:cNvSpPr>
          <p:nvPr/>
        </p:nvSpPr>
        <p:spPr bwMode="auto">
          <a:xfrm>
            <a:off x="3352800" y="4724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7" name="Oval 67"/>
          <p:cNvSpPr>
            <a:spLocks noChangeArrowheads="1"/>
          </p:cNvSpPr>
          <p:nvPr/>
        </p:nvSpPr>
        <p:spPr bwMode="auto">
          <a:xfrm>
            <a:off x="2819400" y="5029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8" name="Oval 68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9" name="Oval 69"/>
          <p:cNvSpPr>
            <a:spLocks noChangeArrowheads="1"/>
          </p:cNvSpPr>
          <p:nvPr/>
        </p:nvSpPr>
        <p:spPr bwMode="auto">
          <a:xfrm>
            <a:off x="3429000" y="4648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0" name="Oval 70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1" name="Line 71"/>
          <p:cNvSpPr>
            <a:spLocks noChangeShapeType="1"/>
          </p:cNvSpPr>
          <p:nvPr/>
        </p:nvSpPr>
        <p:spPr bwMode="auto">
          <a:xfrm>
            <a:off x="2209800" y="4114800"/>
            <a:ext cx="60960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32" name="Oval 72"/>
          <p:cNvSpPr>
            <a:spLocks noChangeArrowheads="1"/>
          </p:cNvSpPr>
          <p:nvPr/>
        </p:nvSpPr>
        <p:spPr bwMode="auto">
          <a:xfrm>
            <a:off x="3200400" y="5029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3" name="Oval 73"/>
          <p:cNvSpPr>
            <a:spLocks noChangeArrowheads="1"/>
          </p:cNvSpPr>
          <p:nvPr/>
        </p:nvSpPr>
        <p:spPr bwMode="auto">
          <a:xfrm>
            <a:off x="35052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5" name="Oval 75"/>
          <p:cNvSpPr>
            <a:spLocks noChangeArrowheads="1"/>
          </p:cNvSpPr>
          <p:nvPr/>
        </p:nvSpPr>
        <p:spPr bwMode="auto">
          <a:xfrm>
            <a:off x="3276600" y="5562600"/>
            <a:ext cx="10668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7" name="Oval 77"/>
          <p:cNvSpPr>
            <a:spLocks noChangeArrowheads="1"/>
          </p:cNvSpPr>
          <p:nvPr/>
        </p:nvSpPr>
        <p:spPr bwMode="auto">
          <a:xfrm>
            <a:off x="3352800" y="56388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38" name="Line 78"/>
          <p:cNvSpPr>
            <a:spLocks noChangeShapeType="1"/>
          </p:cNvSpPr>
          <p:nvPr/>
        </p:nvSpPr>
        <p:spPr bwMode="auto">
          <a:xfrm>
            <a:off x="25146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39" name="Line 79"/>
          <p:cNvSpPr>
            <a:spLocks noChangeShapeType="1"/>
          </p:cNvSpPr>
          <p:nvPr/>
        </p:nvSpPr>
        <p:spPr bwMode="auto">
          <a:xfrm>
            <a:off x="4038600" y="609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>
            <a:off x="42672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1" name="Line 81"/>
          <p:cNvSpPr>
            <a:spLocks noChangeShapeType="1"/>
          </p:cNvSpPr>
          <p:nvPr/>
        </p:nvSpPr>
        <p:spPr bwMode="auto">
          <a:xfrm flipV="1">
            <a:off x="4114800" y="5562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2" name="Line 82"/>
          <p:cNvSpPr>
            <a:spLocks noChangeShapeType="1"/>
          </p:cNvSpPr>
          <p:nvPr/>
        </p:nvSpPr>
        <p:spPr bwMode="auto">
          <a:xfrm flipH="1" flipV="1">
            <a:off x="3505200" y="5486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3" name="Line 83"/>
          <p:cNvSpPr>
            <a:spLocks noChangeShapeType="1"/>
          </p:cNvSpPr>
          <p:nvPr/>
        </p:nvSpPr>
        <p:spPr bwMode="auto">
          <a:xfrm flipH="1">
            <a:off x="3200400" y="601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4" name="Line 84"/>
          <p:cNvSpPr>
            <a:spLocks noChangeShapeType="1"/>
          </p:cNvSpPr>
          <p:nvPr/>
        </p:nvSpPr>
        <p:spPr bwMode="auto">
          <a:xfrm flipH="1">
            <a:off x="3657600" y="609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5" name="AutoShape 85"/>
          <p:cNvSpPr>
            <a:spLocks noChangeArrowheads="1"/>
          </p:cNvSpPr>
          <p:nvPr/>
        </p:nvSpPr>
        <p:spPr bwMode="auto">
          <a:xfrm>
            <a:off x="2819400" y="53340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46" name="Rectangle 86"/>
          <p:cNvSpPr>
            <a:spLocks noChangeArrowheads="1"/>
          </p:cNvSpPr>
          <p:nvPr/>
        </p:nvSpPr>
        <p:spPr bwMode="auto">
          <a:xfrm>
            <a:off x="1676400" y="5334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47" name="Line 87"/>
          <p:cNvSpPr>
            <a:spLocks noChangeShapeType="1"/>
          </p:cNvSpPr>
          <p:nvPr/>
        </p:nvSpPr>
        <p:spPr bwMode="auto">
          <a:xfrm>
            <a:off x="19050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8" name="Freeform 88"/>
          <p:cNvSpPr>
            <a:spLocks/>
          </p:cNvSpPr>
          <p:nvPr/>
        </p:nvSpPr>
        <p:spPr bwMode="auto">
          <a:xfrm flipH="1" flipV="1">
            <a:off x="1828800" y="56388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solidFill>
            <a:srgbClr val="000099"/>
          </a:solidFill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49" name="Freeform 89"/>
          <p:cNvSpPr>
            <a:spLocks/>
          </p:cNvSpPr>
          <p:nvPr/>
        </p:nvSpPr>
        <p:spPr bwMode="auto">
          <a:xfrm>
            <a:off x="2228850" y="5829300"/>
            <a:ext cx="84138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2"/>
              </a:cxn>
            </a:cxnLst>
            <a:rect l="0" t="0" r="r" b="b"/>
            <a:pathLst>
              <a:path w="53" h="42">
                <a:moveTo>
                  <a:pt x="0" y="0"/>
                </a:moveTo>
                <a:cubicBezTo>
                  <a:pt x="53" y="27"/>
                  <a:pt x="48" y="6"/>
                  <a:pt x="48" y="42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51" name="Freeform 91"/>
          <p:cNvSpPr>
            <a:spLocks/>
          </p:cNvSpPr>
          <p:nvPr/>
        </p:nvSpPr>
        <p:spPr bwMode="auto">
          <a:xfrm rot="746374" flipH="1" flipV="1">
            <a:off x="3581400" y="60198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52" name="Freeform 92"/>
          <p:cNvSpPr>
            <a:spLocks/>
          </p:cNvSpPr>
          <p:nvPr/>
        </p:nvSpPr>
        <p:spPr bwMode="auto">
          <a:xfrm rot="-1542044" flipH="1" flipV="1">
            <a:off x="4114800" y="59436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53" name="Freeform 93"/>
          <p:cNvSpPr>
            <a:spLocks/>
          </p:cNvSpPr>
          <p:nvPr/>
        </p:nvSpPr>
        <p:spPr bwMode="auto">
          <a:xfrm flipH="1" flipV="1">
            <a:off x="3733800" y="54864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54" name="Freeform 94"/>
          <p:cNvSpPr>
            <a:spLocks/>
          </p:cNvSpPr>
          <p:nvPr/>
        </p:nvSpPr>
        <p:spPr bwMode="auto">
          <a:xfrm rot="6837768" flipH="1" flipV="1">
            <a:off x="3328194" y="5739606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55" name="Text Box 95"/>
          <p:cNvSpPr txBox="1">
            <a:spLocks noChangeArrowheads="1"/>
          </p:cNvSpPr>
          <p:nvPr/>
        </p:nvSpPr>
        <p:spPr bwMode="auto">
          <a:xfrm>
            <a:off x="3048000" y="6172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oedema</a:t>
            </a:r>
          </a:p>
        </p:txBody>
      </p:sp>
      <p:sp>
        <p:nvSpPr>
          <p:cNvPr id="41057" name="Rectangle 97"/>
          <p:cNvSpPr>
            <a:spLocks noChangeArrowheads="1"/>
          </p:cNvSpPr>
          <p:nvPr/>
        </p:nvSpPr>
        <p:spPr bwMode="auto">
          <a:xfrm>
            <a:off x="2514600" y="5334000"/>
            <a:ext cx="2057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58" name="Rectangle 98"/>
          <p:cNvSpPr>
            <a:spLocks noChangeArrowheads="1"/>
          </p:cNvSpPr>
          <p:nvPr/>
        </p:nvSpPr>
        <p:spPr bwMode="auto">
          <a:xfrm>
            <a:off x="1066800" y="5029200"/>
            <a:ext cx="762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59" name="Rectangle 99"/>
          <p:cNvSpPr>
            <a:spLocks noChangeArrowheads="1"/>
          </p:cNvSpPr>
          <p:nvPr/>
        </p:nvSpPr>
        <p:spPr bwMode="auto">
          <a:xfrm>
            <a:off x="304800" y="4953000"/>
            <a:ext cx="914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60" name="Rectangle 100"/>
          <p:cNvSpPr>
            <a:spLocks noChangeArrowheads="1"/>
          </p:cNvSpPr>
          <p:nvPr/>
        </p:nvSpPr>
        <p:spPr bwMode="auto">
          <a:xfrm>
            <a:off x="1752600" y="5029200"/>
            <a:ext cx="762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61" name="Freeform 101"/>
          <p:cNvSpPr>
            <a:spLocks/>
          </p:cNvSpPr>
          <p:nvPr/>
        </p:nvSpPr>
        <p:spPr bwMode="auto">
          <a:xfrm>
            <a:off x="2046288" y="5921375"/>
            <a:ext cx="639762" cy="323850"/>
          </a:xfrm>
          <a:custGeom>
            <a:avLst/>
            <a:gdLst/>
            <a:ahLst/>
            <a:cxnLst>
              <a:cxn ang="0">
                <a:pos x="25" y="32"/>
              </a:cxn>
              <a:cxn ang="0">
                <a:pos x="73" y="98"/>
              </a:cxn>
              <a:cxn ang="0">
                <a:pos x="205" y="176"/>
              </a:cxn>
              <a:cxn ang="0">
                <a:pos x="271" y="200"/>
              </a:cxn>
              <a:cxn ang="0">
                <a:pos x="349" y="188"/>
              </a:cxn>
              <a:cxn ang="0">
                <a:pos x="385" y="152"/>
              </a:cxn>
              <a:cxn ang="0">
                <a:pos x="403" y="134"/>
              </a:cxn>
              <a:cxn ang="0">
                <a:pos x="397" y="86"/>
              </a:cxn>
              <a:cxn ang="0">
                <a:pos x="367" y="56"/>
              </a:cxn>
              <a:cxn ang="0">
                <a:pos x="217" y="2"/>
              </a:cxn>
              <a:cxn ang="0">
                <a:pos x="25" y="8"/>
              </a:cxn>
              <a:cxn ang="0">
                <a:pos x="25" y="32"/>
              </a:cxn>
            </a:cxnLst>
            <a:rect l="0" t="0" r="r" b="b"/>
            <a:pathLst>
              <a:path w="403" h="204">
                <a:moveTo>
                  <a:pt x="25" y="32"/>
                </a:moveTo>
                <a:cubicBezTo>
                  <a:pt x="33" y="65"/>
                  <a:pt x="38" y="86"/>
                  <a:pt x="73" y="98"/>
                </a:cubicBezTo>
                <a:cubicBezTo>
                  <a:pt x="118" y="143"/>
                  <a:pt x="142" y="167"/>
                  <a:pt x="205" y="176"/>
                </a:cubicBezTo>
                <a:cubicBezTo>
                  <a:pt x="228" y="187"/>
                  <a:pt x="246" y="194"/>
                  <a:pt x="271" y="200"/>
                </a:cubicBezTo>
                <a:cubicBezTo>
                  <a:pt x="297" y="197"/>
                  <a:pt x="328" y="204"/>
                  <a:pt x="349" y="188"/>
                </a:cubicBezTo>
                <a:cubicBezTo>
                  <a:pt x="362" y="178"/>
                  <a:pt x="373" y="164"/>
                  <a:pt x="385" y="152"/>
                </a:cubicBezTo>
                <a:cubicBezTo>
                  <a:pt x="391" y="146"/>
                  <a:pt x="403" y="134"/>
                  <a:pt x="403" y="134"/>
                </a:cubicBezTo>
                <a:cubicBezTo>
                  <a:pt x="401" y="118"/>
                  <a:pt x="401" y="102"/>
                  <a:pt x="397" y="86"/>
                </a:cubicBezTo>
                <a:cubicBezTo>
                  <a:pt x="392" y="67"/>
                  <a:pt x="380" y="67"/>
                  <a:pt x="367" y="56"/>
                </a:cubicBezTo>
                <a:cubicBezTo>
                  <a:pt x="310" y="8"/>
                  <a:pt x="289" y="20"/>
                  <a:pt x="217" y="2"/>
                </a:cubicBezTo>
                <a:cubicBezTo>
                  <a:pt x="153" y="4"/>
                  <a:pt x="89" y="0"/>
                  <a:pt x="25" y="8"/>
                </a:cubicBezTo>
                <a:cubicBezTo>
                  <a:pt x="0" y="11"/>
                  <a:pt x="22" y="29"/>
                  <a:pt x="25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62" name="Freeform 102"/>
          <p:cNvSpPr>
            <a:spLocks/>
          </p:cNvSpPr>
          <p:nvPr/>
        </p:nvSpPr>
        <p:spPr bwMode="auto">
          <a:xfrm>
            <a:off x="514350" y="5826125"/>
            <a:ext cx="628650" cy="374650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8" y="110"/>
              </a:cxn>
              <a:cxn ang="0">
                <a:pos x="138" y="182"/>
              </a:cxn>
              <a:cxn ang="0">
                <a:pos x="324" y="236"/>
              </a:cxn>
              <a:cxn ang="0">
                <a:pos x="384" y="194"/>
              </a:cxn>
              <a:cxn ang="0">
                <a:pos x="336" y="56"/>
              </a:cxn>
              <a:cxn ang="0">
                <a:pos x="168" y="2"/>
              </a:cxn>
              <a:cxn ang="0">
                <a:pos x="48" y="20"/>
              </a:cxn>
              <a:cxn ang="0">
                <a:pos x="12" y="32"/>
              </a:cxn>
              <a:cxn ang="0">
                <a:pos x="0" y="50"/>
              </a:cxn>
            </a:cxnLst>
            <a:rect l="0" t="0" r="r" b="b"/>
            <a:pathLst>
              <a:path w="396" h="236">
                <a:moveTo>
                  <a:pt x="0" y="50"/>
                </a:moveTo>
                <a:cubicBezTo>
                  <a:pt x="24" y="74"/>
                  <a:pt x="57" y="84"/>
                  <a:pt x="78" y="110"/>
                </a:cubicBezTo>
                <a:cubicBezTo>
                  <a:pt x="89" y="123"/>
                  <a:pt x="125" y="174"/>
                  <a:pt x="138" y="182"/>
                </a:cubicBezTo>
                <a:cubicBezTo>
                  <a:pt x="177" y="206"/>
                  <a:pt x="278" y="224"/>
                  <a:pt x="324" y="236"/>
                </a:cubicBezTo>
                <a:cubicBezTo>
                  <a:pt x="360" y="230"/>
                  <a:pt x="372" y="229"/>
                  <a:pt x="384" y="194"/>
                </a:cubicBezTo>
                <a:cubicBezTo>
                  <a:pt x="379" y="105"/>
                  <a:pt x="396" y="96"/>
                  <a:pt x="336" y="56"/>
                </a:cubicBezTo>
                <a:cubicBezTo>
                  <a:pt x="299" y="0"/>
                  <a:pt x="228" y="17"/>
                  <a:pt x="168" y="2"/>
                </a:cubicBezTo>
                <a:cubicBezTo>
                  <a:pt x="114" y="6"/>
                  <a:pt x="96" y="4"/>
                  <a:pt x="48" y="20"/>
                </a:cubicBezTo>
                <a:cubicBezTo>
                  <a:pt x="36" y="24"/>
                  <a:pt x="12" y="32"/>
                  <a:pt x="12" y="32"/>
                </a:cubicBezTo>
                <a:cubicBezTo>
                  <a:pt x="5" y="52"/>
                  <a:pt x="12" y="50"/>
                  <a:pt x="0" y="5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63" name="Line 103"/>
          <p:cNvSpPr>
            <a:spLocks noChangeShapeType="1"/>
          </p:cNvSpPr>
          <p:nvPr/>
        </p:nvSpPr>
        <p:spPr bwMode="auto">
          <a:xfrm flipH="1">
            <a:off x="1828800" y="4800600"/>
            <a:ext cx="83820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64" name="Text Box 104"/>
          <p:cNvSpPr txBox="1">
            <a:spLocks noChangeArrowheads="1"/>
          </p:cNvSpPr>
          <p:nvPr/>
        </p:nvSpPr>
        <p:spPr bwMode="auto">
          <a:xfrm>
            <a:off x="457200" y="4876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err="1" smtClean="0">
                <a:solidFill>
                  <a:srgbClr val="000099"/>
                </a:solidFill>
              </a:rPr>
              <a:t>histamine</a:t>
            </a:r>
            <a:r>
              <a:rPr lang="hu-HU" sz="1200" b="1" dirty="0" smtClean="0">
                <a:solidFill>
                  <a:srgbClr val="000099"/>
                </a:solidFill>
              </a:rPr>
              <a:t>, </a:t>
            </a:r>
            <a:r>
              <a:rPr lang="hu-HU" sz="1200" b="1" dirty="0">
                <a:solidFill>
                  <a:srgbClr val="000099"/>
                </a:solidFill>
              </a:rPr>
              <a:t>LTB4</a:t>
            </a:r>
          </a:p>
        </p:txBody>
      </p:sp>
      <p:sp>
        <p:nvSpPr>
          <p:cNvPr id="41065" name="Line 105"/>
          <p:cNvSpPr>
            <a:spLocks noChangeShapeType="1"/>
          </p:cNvSpPr>
          <p:nvPr/>
        </p:nvSpPr>
        <p:spPr bwMode="auto">
          <a:xfrm>
            <a:off x="762000" y="5105400"/>
            <a:ext cx="0" cy="533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91" name="Freeform 131"/>
          <p:cNvSpPr>
            <a:spLocks/>
          </p:cNvSpPr>
          <p:nvPr/>
        </p:nvSpPr>
        <p:spPr bwMode="auto">
          <a:xfrm>
            <a:off x="406400" y="5834063"/>
            <a:ext cx="719138" cy="463550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48" y="93"/>
              </a:cxn>
              <a:cxn ang="0">
                <a:pos x="112" y="113"/>
              </a:cxn>
              <a:cxn ang="0">
                <a:pos x="156" y="153"/>
              </a:cxn>
              <a:cxn ang="0">
                <a:pos x="228" y="185"/>
              </a:cxn>
              <a:cxn ang="0">
                <a:pos x="352" y="257"/>
              </a:cxn>
              <a:cxn ang="0">
                <a:pos x="380" y="269"/>
              </a:cxn>
              <a:cxn ang="0">
                <a:pos x="388" y="281"/>
              </a:cxn>
              <a:cxn ang="0">
                <a:pos x="416" y="289"/>
              </a:cxn>
              <a:cxn ang="0">
                <a:pos x="440" y="285"/>
              </a:cxn>
              <a:cxn ang="0">
                <a:pos x="420" y="249"/>
              </a:cxn>
              <a:cxn ang="0">
                <a:pos x="316" y="137"/>
              </a:cxn>
              <a:cxn ang="0">
                <a:pos x="128" y="17"/>
              </a:cxn>
              <a:cxn ang="0">
                <a:pos x="0" y="69"/>
              </a:cxn>
            </a:cxnLst>
            <a:rect l="0" t="0" r="r" b="b"/>
            <a:pathLst>
              <a:path w="453" h="292">
                <a:moveTo>
                  <a:pt x="0" y="69"/>
                </a:moveTo>
                <a:cubicBezTo>
                  <a:pt x="25" y="74"/>
                  <a:pt x="33" y="73"/>
                  <a:pt x="48" y="93"/>
                </a:cubicBezTo>
                <a:cubicBezTo>
                  <a:pt x="57" y="119"/>
                  <a:pt x="86" y="111"/>
                  <a:pt x="112" y="113"/>
                </a:cubicBezTo>
                <a:cubicBezTo>
                  <a:pt x="134" y="120"/>
                  <a:pt x="141" y="138"/>
                  <a:pt x="156" y="153"/>
                </a:cubicBezTo>
                <a:cubicBezTo>
                  <a:pt x="177" y="174"/>
                  <a:pt x="200" y="181"/>
                  <a:pt x="228" y="185"/>
                </a:cubicBezTo>
                <a:cubicBezTo>
                  <a:pt x="270" y="247"/>
                  <a:pt x="275" y="251"/>
                  <a:pt x="352" y="257"/>
                </a:cubicBezTo>
                <a:cubicBezTo>
                  <a:pt x="361" y="262"/>
                  <a:pt x="372" y="263"/>
                  <a:pt x="380" y="269"/>
                </a:cubicBezTo>
                <a:cubicBezTo>
                  <a:pt x="384" y="272"/>
                  <a:pt x="384" y="278"/>
                  <a:pt x="388" y="281"/>
                </a:cubicBezTo>
                <a:cubicBezTo>
                  <a:pt x="391" y="283"/>
                  <a:pt x="415" y="289"/>
                  <a:pt x="416" y="289"/>
                </a:cubicBezTo>
                <a:cubicBezTo>
                  <a:pt x="424" y="288"/>
                  <a:pt x="435" y="292"/>
                  <a:pt x="440" y="285"/>
                </a:cubicBezTo>
                <a:cubicBezTo>
                  <a:pt x="453" y="267"/>
                  <a:pt x="428" y="256"/>
                  <a:pt x="420" y="249"/>
                </a:cubicBezTo>
                <a:cubicBezTo>
                  <a:pt x="381" y="214"/>
                  <a:pt x="357" y="170"/>
                  <a:pt x="316" y="137"/>
                </a:cubicBezTo>
                <a:cubicBezTo>
                  <a:pt x="282" y="70"/>
                  <a:pt x="198" y="29"/>
                  <a:pt x="128" y="17"/>
                </a:cubicBezTo>
                <a:cubicBezTo>
                  <a:pt x="46" y="20"/>
                  <a:pt x="17" y="0"/>
                  <a:pt x="0" y="6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92" name="Freeform 132"/>
          <p:cNvSpPr>
            <a:spLocks/>
          </p:cNvSpPr>
          <p:nvPr/>
        </p:nvSpPr>
        <p:spPr bwMode="auto">
          <a:xfrm>
            <a:off x="368300" y="6513513"/>
            <a:ext cx="682625" cy="1984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96" y="5"/>
              </a:cxn>
              <a:cxn ang="0">
                <a:pos x="184" y="9"/>
              </a:cxn>
              <a:cxn ang="0">
                <a:pos x="228" y="9"/>
              </a:cxn>
              <a:cxn ang="0">
                <a:pos x="260" y="37"/>
              </a:cxn>
              <a:cxn ang="0">
                <a:pos x="384" y="53"/>
              </a:cxn>
              <a:cxn ang="0">
                <a:pos x="296" y="109"/>
              </a:cxn>
              <a:cxn ang="0">
                <a:pos x="148" y="113"/>
              </a:cxn>
              <a:cxn ang="0">
                <a:pos x="20" y="85"/>
              </a:cxn>
              <a:cxn ang="0">
                <a:pos x="0" y="49"/>
              </a:cxn>
              <a:cxn ang="0">
                <a:pos x="0" y="21"/>
              </a:cxn>
            </a:cxnLst>
            <a:rect l="0" t="0" r="r" b="b"/>
            <a:pathLst>
              <a:path w="430" h="125">
                <a:moveTo>
                  <a:pt x="0" y="21"/>
                </a:moveTo>
                <a:cubicBezTo>
                  <a:pt x="35" y="9"/>
                  <a:pt x="54" y="8"/>
                  <a:pt x="96" y="5"/>
                </a:cubicBezTo>
                <a:cubicBezTo>
                  <a:pt x="131" y="8"/>
                  <a:pt x="150" y="13"/>
                  <a:pt x="184" y="9"/>
                </a:cubicBezTo>
                <a:cubicBezTo>
                  <a:pt x="201" y="3"/>
                  <a:pt x="204" y="0"/>
                  <a:pt x="228" y="9"/>
                </a:cubicBezTo>
                <a:cubicBezTo>
                  <a:pt x="245" y="15"/>
                  <a:pt x="240" y="34"/>
                  <a:pt x="260" y="37"/>
                </a:cubicBezTo>
                <a:cubicBezTo>
                  <a:pt x="301" y="43"/>
                  <a:pt x="343" y="49"/>
                  <a:pt x="384" y="53"/>
                </a:cubicBezTo>
                <a:cubicBezTo>
                  <a:pt x="430" y="123"/>
                  <a:pt x="334" y="107"/>
                  <a:pt x="296" y="109"/>
                </a:cubicBezTo>
                <a:cubicBezTo>
                  <a:pt x="247" y="125"/>
                  <a:pt x="202" y="115"/>
                  <a:pt x="148" y="113"/>
                </a:cubicBezTo>
                <a:cubicBezTo>
                  <a:pt x="105" y="104"/>
                  <a:pt x="63" y="90"/>
                  <a:pt x="20" y="85"/>
                </a:cubicBezTo>
                <a:cubicBezTo>
                  <a:pt x="12" y="73"/>
                  <a:pt x="8" y="61"/>
                  <a:pt x="0" y="49"/>
                </a:cubicBezTo>
                <a:cubicBezTo>
                  <a:pt x="4" y="23"/>
                  <a:pt x="10" y="31"/>
                  <a:pt x="0" y="2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93" name="Freeform 133"/>
          <p:cNvSpPr>
            <a:spLocks/>
          </p:cNvSpPr>
          <p:nvPr/>
        </p:nvSpPr>
        <p:spPr bwMode="auto">
          <a:xfrm>
            <a:off x="354013" y="6165850"/>
            <a:ext cx="261937" cy="1873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53" y="24"/>
              </a:cxn>
              <a:cxn ang="0">
                <a:pos x="129" y="56"/>
              </a:cxn>
              <a:cxn ang="0">
                <a:pos x="153" y="64"/>
              </a:cxn>
              <a:cxn ang="0">
                <a:pos x="165" y="68"/>
              </a:cxn>
              <a:cxn ang="0">
                <a:pos x="49" y="72"/>
              </a:cxn>
              <a:cxn ang="0">
                <a:pos x="17" y="76"/>
              </a:cxn>
              <a:cxn ang="0">
                <a:pos x="9" y="88"/>
              </a:cxn>
              <a:cxn ang="0">
                <a:pos x="5" y="76"/>
              </a:cxn>
              <a:cxn ang="0">
                <a:pos x="13" y="16"/>
              </a:cxn>
              <a:cxn ang="0">
                <a:pos x="25" y="12"/>
              </a:cxn>
              <a:cxn ang="0">
                <a:pos x="13" y="0"/>
              </a:cxn>
            </a:cxnLst>
            <a:rect l="0" t="0" r="r" b="b"/>
            <a:pathLst>
              <a:path w="165" h="118">
                <a:moveTo>
                  <a:pt x="13" y="0"/>
                </a:moveTo>
                <a:cubicBezTo>
                  <a:pt x="31" y="9"/>
                  <a:pt x="33" y="19"/>
                  <a:pt x="53" y="24"/>
                </a:cubicBezTo>
                <a:cubicBezTo>
                  <a:pt x="75" y="40"/>
                  <a:pt x="104" y="45"/>
                  <a:pt x="129" y="56"/>
                </a:cubicBezTo>
                <a:cubicBezTo>
                  <a:pt x="137" y="59"/>
                  <a:pt x="145" y="61"/>
                  <a:pt x="153" y="64"/>
                </a:cubicBezTo>
                <a:cubicBezTo>
                  <a:pt x="157" y="65"/>
                  <a:pt x="165" y="68"/>
                  <a:pt x="165" y="68"/>
                </a:cubicBezTo>
                <a:cubicBezTo>
                  <a:pt x="153" y="118"/>
                  <a:pt x="90" y="86"/>
                  <a:pt x="49" y="72"/>
                </a:cubicBezTo>
                <a:cubicBezTo>
                  <a:pt x="38" y="73"/>
                  <a:pt x="27" y="72"/>
                  <a:pt x="17" y="76"/>
                </a:cubicBezTo>
                <a:cubicBezTo>
                  <a:pt x="13" y="78"/>
                  <a:pt x="14" y="88"/>
                  <a:pt x="9" y="88"/>
                </a:cubicBezTo>
                <a:cubicBezTo>
                  <a:pt x="5" y="88"/>
                  <a:pt x="6" y="80"/>
                  <a:pt x="5" y="76"/>
                </a:cubicBezTo>
                <a:cubicBezTo>
                  <a:pt x="7" y="56"/>
                  <a:pt x="0" y="32"/>
                  <a:pt x="13" y="16"/>
                </a:cubicBezTo>
                <a:cubicBezTo>
                  <a:pt x="16" y="13"/>
                  <a:pt x="25" y="16"/>
                  <a:pt x="25" y="12"/>
                </a:cubicBezTo>
                <a:cubicBezTo>
                  <a:pt x="25" y="6"/>
                  <a:pt x="17" y="4"/>
                  <a:pt x="1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94" name="Freeform 134"/>
          <p:cNvSpPr>
            <a:spLocks/>
          </p:cNvSpPr>
          <p:nvPr/>
        </p:nvSpPr>
        <p:spPr bwMode="auto">
          <a:xfrm>
            <a:off x="1816100" y="6172200"/>
            <a:ext cx="119063" cy="1333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8" y="48"/>
              </a:cxn>
              <a:cxn ang="0">
                <a:pos x="56" y="56"/>
              </a:cxn>
              <a:cxn ang="0">
                <a:pos x="28" y="60"/>
              </a:cxn>
              <a:cxn ang="0">
                <a:pos x="0" y="84"/>
              </a:cxn>
              <a:cxn ang="0">
                <a:pos x="12" y="0"/>
              </a:cxn>
            </a:cxnLst>
            <a:rect l="0" t="0" r="r" b="b"/>
            <a:pathLst>
              <a:path w="75" h="84">
                <a:moveTo>
                  <a:pt x="12" y="0"/>
                </a:moveTo>
                <a:cubicBezTo>
                  <a:pt x="39" y="18"/>
                  <a:pt x="27" y="40"/>
                  <a:pt x="68" y="48"/>
                </a:cubicBezTo>
                <a:cubicBezTo>
                  <a:pt x="75" y="78"/>
                  <a:pt x="75" y="58"/>
                  <a:pt x="56" y="56"/>
                </a:cubicBezTo>
                <a:cubicBezTo>
                  <a:pt x="47" y="55"/>
                  <a:pt x="37" y="59"/>
                  <a:pt x="28" y="60"/>
                </a:cubicBezTo>
                <a:cubicBezTo>
                  <a:pt x="20" y="66"/>
                  <a:pt x="7" y="84"/>
                  <a:pt x="0" y="84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98" name="Line 138"/>
          <p:cNvSpPr>
            <a:spLocks noChangeShapeType="1"/>
          </p:cNvSpPr>
          <p:nvPr/>
        </p:nvSpPr>
        <p:spPr bwMode="auto">
          <a:xfrm flipH="1">
            <a:off x="1524000" y="5334000"/>
            <a:ext cx="35052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41101" name="Object 141"/>
          <p:cNvGraphicFramePr>
            <a:graphicFrameLocks noChangeAspect="1"/>
          </p:cNvGraphicFramePr>
          <p:nvPr/>
        </p:nvGraphicFramePr>
        <p:xfrm>
          <a:off x="990600" y="5715000"/>
          <a:ext cx="12461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Image" r:id="rId8" imgW="1931521" imgH="1575159" progId="">
                  <p:embed/>
                </p:oleObj>
              </mc:Choice>
              <mc:Fallback>
                <p:oleObj name="Image" r:id="rId8" imgW="1931521" imgH="157515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124618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2"/>
          <p:cNvGrpSpPr>
            <a:grpSpLocks/>
          </p:cNvGrpSpPr>
          <p:nvPr/>
        </p:nvGrpSpPr>
        <p:grpSpPr bwMode="auto">
          <a:xfrm rot="13185270">
            <a:off x="2133600" y="3505200"/>
            <a:ext cx="174625" cy="230188"/>
            <a:chOff x="4608" y="3408"/>
            <a:chExt cx="240" cy="336"/>
          </a:xfrm>
        </p:grpSpPr>
        <p:sp>
          <p:nvSpPr>
            <p:cNvPr id="41103" name="Line 143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04" name="Line 144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05" name="Line 145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47"/>
          <p:cNvGrpSpPr>
            <a:grpSpLocks/>
          </p:cNvGrpSpPr>
          <p:nvPr/>
        </p:nvGrpSpPr>
        <p:grpSpPr bwMode="auto">
          <a:xfrm rot="7542399">
            <a:off x="3837781" y="3553619"/>
            <a:ext cx="174625" cy="230188"/>
            <a:chOff x="4608" y="3408"/>
            <a:chExt cx="240" cy="336"/>
          </a:xfrm>
        </p:grpSpPr>
        <p:sp>
          <p:nvSpPr>
            <p:cNvPr id="41108" name="Line 148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09" name="Line 149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0" name="Line 150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1" name="Line 151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52"/>
          <p:cNvGrpSpPr>
            <a:grpSpLocks/>
          </p:cNvGrpSpPr>
          <p:nvPr/>
        </p:nvGrpSpPr>
        <p:grpSpPr bwMode="auto">
          <a:xfrm rot="9798974">
            <a:off x="3276600" y="3810000"/>
            <a:ext cx="174625" cy="230188"/>
            <a:chOff x="4608" y="3408"/>
            <a:chExt cx="240" cy="336"/>
          </a:xfrm>
        </p:grpSpPr>
        <p:sp>
          <p:nvSpPr>
            <p:cNvPr id="41113" name="Line 153"/>
            <p:cNvSpPr>
              <a:spLocks noChangeShapeType="1"/>
            </p:cNvSpPr>
            <p:nvPr/>
          </p:nvSpPr>
          <p:spPr bwMode="auto">
            <a:xfrm>
              <a:off x="4608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4" name="Line 154"/>
            <p:cNvSpPr>
              <a:spLocks noChangeShapeType="1"/>
            </p:cNvSpPr>
            <p:nvPr/>
          </p:nvSpPr>
          <p:spPr bwMode="auto">
            <a:xfrm>
              <a:off x="4704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5" name="Line 155"/>
            <p:cNvSpPr>
              <a:spLocks noChangeShapeType="1"/>
            </p:cNvSpPr>
            <p:nvPr/>
          </p:nvSpPr>
          <p:spPr bwMode="auto">
            <a:xfrm flipH="1">
              <a:off x="4752" y="3408"/>
              <a:ext cx="96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6" name="Line 156"/>
            <p:cNvSpPr>
              <a:spLocks noChangeShapeType="1"/>
            </p:cNvSpPr>
            <p:nvPr/>
          </p:nvSpPr>
          <p:spPr bwMode="auto">
            <a:xfrm>
              <a:off x="4752" y="3504"/>
              <a:ext cx="0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1117" name="Text Box 157"/>
          <p:cNvSpPr txBox="1">
            <a:spLocks noChangeArrowheads="1"/>
          </p:cNvSpPr>
          <p:nvPr/>
        </p:nvSpPr>
        <p:spPr bwMode="auto">
          <a:xfrm>
            <a:off x="2286000" y="5667375"/>
            <a:ext cx="4038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hu-HU" b="1" dirty="0" smtClean="0">
                <a:solidFill>
                  <a:srgbClr val="FF0000"/>
                </a:solidFill>
              </a:rPr>
              <a:t>ír,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hu-HU" b="1" dirty="0" smtClean="0">
                <a:solidFill>
                  <a:srgbClr val="FF0000"/>
                </a:solidFill>
              </a:rPr>
              <a:t>eleg, d</a:t>
            </a:r>
            <a:r>
              <a:rPr lang="hu-HU" b="1" dirty="0" smtClean="0">
                <a:solidFill>
                  <a:srgbClr val="FF0000"/>
                </a:solidFill>
              </a:rPr>
              <a:t>uzzadt</a:t>
            </a:r>
          </a:p>
          <a:p>
            <a:pPr>
              <a:spcBef>
                <a:spcPct val="50000"/>
              </a:spcBef>
            </a:pPr>
            <a:r>
              <a:rPr lang="hu-HU" b="1" dirty="0" smtClean="0">
                <a:solidFill>
                  <a:srgbClr val="FF0000"/>
                </a:solidFill>
              </a:rPr>
              <a:t>fájdalmas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4262521" y="404664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nflamrespons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B7B9"/>
              </a:clrFrom>
              <a:clrTo>
                <a:srgbClr val="D4B7B9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63700" y="1014413"/>
            <a:ext cx="5816600" cy="4829175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0" y="1295400"/>
            <a:ext cx="2209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1066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05000" y="4221163"/>
            <a:ext cx="12192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248400" y="340201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400">
              <a:solidFill>
                <a:schemeClr val="tx2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867400" y="3810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>
              <a:solidFill>
                <a:schemeClr val="tx2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791200" y="4221163"/>
            <a:ext cx="381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000">
              <a:solidFill>
                <a:schemeClr val="tx2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86000" y="3252788"/>
            <a:ext cx="609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505200" y="3252788"/>
            <a:ext cx="53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029200" y="32004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1200">
              <a:solidFill>
                <a:schemeClr val="tx2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62000" y="1302856"/>
            <a:ext cx="2209800" cy="523220"/>
          </a:xfrm>
          <a:prstGeom prst="rect">
            <a:avLst/>
          </a:prstGeom>
          <a:solidFill>
            <a:srgbClr val="FF9999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e</a:t>
            </a:r>
            <a:r>
              <a:rPr lang="hu-HU" sz="2800" b="1" dirty="0" smtClean="0">
                <a:solidFill>
                  <a:srgbClr val="000099"/>
                </a:solidFill>
              </a:rPr>
              <a:t>lső órák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1998" name="Picture 14" descr="ne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105400"/>
            <a:ext cx="1066800" cy="981075"/>
          </a:xfrm>
          <a:prstGeom prst="rect">
            <a:avLst/>
          </a:prstGeom>
          <a:noFill/>
        </p:spPr>
      </p:pic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7086600" y="762000"/>
            <a:ext cx="762000" cy="838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286000" y="4114800"/>
            <a:ext cx="56388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9600">
              <a:solidFill>
                <a:schemeClr val="tx2"/>
              </a:solidFill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752600" y="5638800"/>
            <a:ext cx="487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700338" y="3429000"/>
            <a:ext cx="129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4000">
              <a:solidFill>
                <a:schemeClr val="tx2"/>
              </a:solidFill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029200" y="3702050"/>
            <a:ext cx="914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chemeClr val="tx2"/>
              </a:solidFill>
            </a:endParaRPr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5029200" y="3429000"/>
            <a:ext cx="677863" cy="581025"/>
          </a:xfrm>
          <a:custGeom>
            <a:avLst/>
            <a:gdLst/>
            <a:ahLst/>
            <a:cxnLst>
              <a:cxn ang="0">
                <a:pos x="31" y="246"/>
              </a:cxn>
              <a:cxn ang="0">
                <a:pos x="127" y="186"/>
              </a:cxn>
              <a:cxn ang="0">
                <a:pos x="211" y="66"/>
              </a:cxn>
              <a:cxn ang="0">
                <a:pos x="259" y="30"/>
              </a:cxn>
              <a:cxn ang="0">
                <a:pos x="331" y="6"/>
              </a:cxn>
              <a:cxn ang="0">
                <a:pos x="511" y="90"/>
              </a:cxn>
              <a:cxn ang="0">
                <a:pos x="523" y="342"/>
              </a:cxn>
              <a:cxn ang="0">
                <a:pos x="511" y="390"/>
              </a:cxn>
              <a:cxn ang="0">
                <a:pos x="343" y="438"/>
              </a:cxn>
              <a:cxn ang="0">
                <a:pos x="187" y="414"/>
              </a:cxn>
              <a:cxn ang="0">
                <a:pos x="151" y="390"/>
              </a:cxn>
              <a:cxn ang="0">
                <a:pos x="79" y="366"/>
              </a:cxn>
              <a:cxn ang="0">
                <a:pos x="43" y="354"/>
              </a:cxn>
              <a:cxn ang="0">
                <a:pos x="7" y="282"/>
              </a:cxn>
              <a:cxn ang="0">
                <a:pos x="31" y="246"/>
              </a:cxn>
            </a:cxnLst>
            <a:rect l="0" t="0" r="r" b="b"/>
            <a:pathLst>
              <a:path w="523" h="438">
                <a:moveTo>
                  <a:pt x="31" y="246"/>
                </a:moveTo>
                <a:cubicBezTo>
                  <a:pt x="63" y="227"/>
                  <a:pt x="102" y="214"/>
                  <a:pt x="127" y="186"/>
                </a:cubicBezTo>
                <a:cubicBezTo>
                  <a:pt x="154" y="155"/>
                  <a:pt x="180" y="97"/>
                  <a:pt x="211" y="66"/>
                </a:cubicBezTo>
                <a:cubicBezTo>
                  <a:pt x="225" y="52"/>
                  <a:pt x="241" y="39"/>
                  <a:pt x="259" y="30"/>
                </a:cubicBezTo>
                <a:cubicBezTo>
                  <a:pt x="282" y="19"/>
                  <a:pt x="331" y="6"/>
                  <a:pt x="331" y="6"/>
                </a:cubicBezTo>
                <a:cubicBezTo>
                  <a:pt x="442" y="17"/>
                  <a:pt x="466" y="0"/>
                  <a:pt x="511" y="90"/>
                </a:cubicBezTo>
                <a:cubicBezTo>
                  <a:pt x="503" y="200"/>
                  <a:pt x="492" y="248"/>
                  <a:pt x="523" y="342"/>
                </a:cubicBezTo>
                <a:cubicBezTo>
                  <a:pt x="519" y="358"/>
                  <a:pt x="522" y="377"/>
                  <a:pt x="511" y="390"/>
                </a:cubicBezTo>
                <a:cubicBezTo>
                  <a:pt x="481" y="427"/>
                  <a:pt x="379" y="433"/>
                  <a:pt x="343" y="438"/>
                </a:cubicBezTo>
                <a:cubicBezTo>
                  <a:pt x="328" y="436"/>
                  <a:pt x="214" y="424"/>
                  <a:pt x="187" y="414"/>
                </a:cubicBezTo>
                <a:cubicBezTo>
                  <a:pt x="173" y="409"/>
                  <a:pt x="164" y="396"/>
                  <a:pt x="151" y="390"/>
                </a:cubicBezTo>
                <a:cubicBezTo>
                  <a:pt x="128" y="380"/>
                  <a:pt x="103" y="374"/>
                  <a:pt x="79" y="366"/>
                </a:cubicBezTo>
                <a:cubicBezTo>
                  <a:pt x="67" y="362"/>
                  <a:pt x="43" y="354"/>
                  <a:pt x="43" y="354"/>
                </a:cubicBezTo>
                <a:cubicBezTo>
                  <a:pt x="39" y="348"/>
                  <a:pt x="0" y="296"/>
                  <a:pt x="7" y="282"/>
                </a:cubicBezTo>
                <a:cubicBezTo>
                  <a:pt x="33" y="230"/>
                  <a:pt x="62" y="308"/>
                  <a:pt x="31" y="24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764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 rot="5103947">
            <a:off x="5180013" y="3586163"/>
            <a:ext cx="381000" cy="381000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1" y="12"/>
              </a:cxn>
              <a:cxn ang="0">
                <a:pos x="67" y="0"/>
              </a:cxn>
              <a:cxn ang="0">
                <a:pos x="175" y="36"/>
              </a:cxn>
              <a:cxn ang="0">
                <a:pos x="211" y="72"/>
              </a:cxn>
              <a:cxn ang="0">
                <a:pos x="181" y="216"/>
              </a:cxn>
              <a:cxn ang="0">
                <a:pos x="139" y="228"/>
              </a:cxn>
              <a:cxn ang="0">
                <a:pos x="91" y="102"/>
              </a:cxn>
              <a:cxn ang="0">
                <a:pos x="7" y="66"/>
              </a:cxn>
              <a:cxn ang="0">
                <a:pos x="7" y="24"/>
              </a:cxn>
            </a:cxnLst>
            <a:rect l="0" t="0" r="r" b="b"/>
            <a:pathLst>
              <a:path w="243" h="228">
                <a:moveTo>
                  <a:pt x="7" y="24"/>
                </a:moveTo>
                <a:cubicBezTo>
                  <a:pt x="15" y="20"/>
                  <a:pt x="23" y="15"/>
                  <a:pt x="31" y="12"/>
                </a:cubicBezTo>
                <a:cubicBezTo>
                  <a:pt x="43" y="7"/>
                  <a:pt x="67" y="0"/>
                  <a:pt x="67" y="0"/>
                </a:cubicBezTo>
                <a:cubicBezTo>
                  <a:pt x="115" y="7"/>
                  <a:pt x="135" y="9"/>
                  <a:pt x="175" y="36"/>
                </a:cubicBezTo>
                <a:cubicBezTo>
                  <a:pt x="189" y="45"/>
                  <a:pt x="211" y="72"/>
                  <a:pt x="211" y="72"/>
                </a:cubicBezTo>
                <a:cubicBezTo>
                  <a:pt x="219" y="122"/>
                  <a:pt x="243" y="189"/>
                  <a:pt x="181" y="216"/>
                </a:cubicBezTo>
                <a:cubicBezTo>
                  <a:pt x="168" y="222"/>
                  <a:pt x="153" y="223"/>
                  <a:pt x="139" y="228"/>
                </a:cubicBezTo>
                <a:cubicBezTo>
                  <a:pt x="58" y="214"/>
                  <a:pt x="120" y="185"/>
                  <a:pt x="91" y="102"/>
                </a:cubicBezTo>
                <a:cubicBezTo>
                  <a:pt x="79" y="68"/>
                  <a:pt x="16" y="81"/>
                  <a:pt x="7" y="66"/>
                </a:cubicBezTo>
                <a:cubicBezTo>
                  <a:pt x="0" y="54"/>
                  <a:pt x="7" y="38"/>
                  <a:pt x="7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06" name="Freeform 22"/>
          <p:cNvSpPr>
            <a:spLocks/>
          </p:cNvSpPr>
          <p:nvPr/>
        </p:nvSpPr>
        <p:spPr bwMode="auto">
          <a:xfrm rot="12060020">
            <a:off x="4343400" y="3962400"/>
            <a:ext cx="609600" cy="692150"/>
          </a:xfrm>
          <a:custGeom>
            <a:avLst/>
            <a:gdLst/>
            <a:ahLst/>
            <a:cxnLst>
              <a:cxn ang="0">
                <a:pos x="21" y="196"/>
              </a:cxn>
              <a:cxn ang="0">
                <a:pos x="213" y="4"/>
              </a:cxn>
              <a:cxn ang="0">
                <a:pos x="369" y="16"/>
              </a:cxn>
              <a:cxn ang="0">
                <a:pos x="405" y="100"/>
              </a:cxn>
              <a:cxn ang="0">
                <a:pos x="489" y="196"/>
              </a:cxn>
              <a:cxn ang="0">
                <a:pos x="513" y="232"/>
              </a:cxn>
              <a:cxn ang="0">
                <a:pos x="489" y="316"/>
              </a:cxn>
              <a:cxn ang="0">
                <a:pos x="453" y="328"/>
              </a:cxn>
              <a:cxn ang="0">
                <a:pos x="273" y="340"/>
              </a:cxn>
              <a:cxn ang="0">
                <a:pos x="201" y="412"/>
              </a:cxn>
              <a:cxn ang="0">
                <a:pos x="129" y="436"/>
              </a:cxn>
              <a:cxn ang="0">
                <a:pos x="45" y="316"/>
              </a:cxn>
              <a:cxn ang="0">
                <a:pos x="21" y="196"/>
              </a:cxn>
            </a:cxnLst>
            <a:rect l="0" t="0" r="r" b="b"/>
            <a:pathLst>
              <a:path w="513" h="436">
                <a:moveTo>
                  <a:pt x="21" y="196"/>
                </a:moveTo>
                <a:cubicBezTo>
                  <a:pt x="80" y="122"/>
                  <a:pt x="126" y="47"/>
                  <a:pt x="213" y="4"/>
                </a:cubicBezTo>
                <a:cubicBezTo>
                  <a:pt x="265" y="8"/>
                  <a:pt x="320" y="0"/>
                  <a:pt x="369" y="16"/>
                </a:cubicBezTo>
                <a:cubicBezTo>
                  <a:pt x="379" y="19"/>
                  <a:pt x="401" y="87"/>
                  <a:pt x="405" y="100"/>
                </a:cubicBezTo>
                <a:cubicBezTo>
                  <a:pt x="421" y="156"/>
                  <a:pt x="432" y="177"/>
                  <a:pt x="489" y="196"/>
                </a:cubicBezTo>
                <a:cubicBezTo>
                  <a:pt x="497" y="208"/>
                  <a:pt x="511" y="218"/>
                  <a:pt x="513" y="232"/>
                </a:cubicBezTo>
                <a:cubicBezTo>
                  <a:pt x="513" y="232"/>
                  <a:pt x="495" y="310"/>
                  <a:pt x="489" y="316"/>
                </a:cubicBezTo>
                <a:cubicBezTo>
                  <a:pt x="480" y="325"/>
                  <a:pt x="465" y="324"/>
                  <a:pt x="453" y="328"/>
                </a:cubicBezTo>
                <a:cubicBezTo>
                  <a:pt x="384" y="317"/>
                  <a:pt x="339" y="318"/>
                  <a:pt x="273" y="340"/>
                </a:cubicBezTo>
                <a:cubicBezTo>
                  <a:pt x="247" y="375"/>
                  <a:pt x="240" y="394"/>
                  <a:pt x="201" y="412"/>
                </a:cubicBezTo>
                <a:cubicBezTo>
                  <a:pt x="178" y="422"/>
                  <a:pt x="129" y="436"/>
                  <a:pt x="129" y="436"/>
                </a:cubicBezTo>
                <a:cubicBezTo>
                  <a:pt x="33" y="412"/>
                  <a:pt x="73" y="400"/>
                  <a:pt x="45" y="316"/>
                </a:cubicBezTo>
                <a:cubicBezTo>
                  <a:pt x="23" y="249"/>
                  <a:pt x="0" y="279"/>
                  <a:pt x="21" y="196"/>
                </a:cubicBez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FF9999">
                  <a:gamma/>
                  <a:shade val="5451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 rot="12637484">
            <a:off x="4495800" y="4191000"/>
            <a:ext cx="269875" cy="266700"/>
          </a:xfrm>
          <a:custGeom>
            <a:avLst/>
            <a:gdLst/>
            <a:ahLst/>
            <a:cxnLst>
              <a:cxn ang="0">
                <a:pos x="1" y="122"/>
              </a:cxn>
              <a:cxn ang="0">
                <a:pos x="61" y="2"/>
              </a:cxn>
              <a:cxn ang="0">
                <a:pos x="205" y="14"/>
              </a:cxn>
              <a:cxn ang="0">
                <a:pos x="217" y="50"/>
              </a:cxn>
              <a:cxn ang="0">
                <a:pos x="205" y="146"/>
              </a:cxn>
              <a:cxn ang="0">
                <a:pos x="169" y="158"/>
              </a:cxn>
              <a:cxn ang="0">
                <a:pos x="97" y="170"/>
              </a:cxn>
              <a:cxn ang="0">
                <a:pos x="25" y="206"/>
              </a:cxn>
              <a:cxn ang="0">
                <a:pos x="1" y="122"/>
              </a:cxn>
            </a:cxnLst>
            <a:rect l="0" t="0" r="r" b="b"/>
            <a:pathLst>
              <a:path w="218" h="216">
                <a:moveTo>
                  <a:pt x="1" y="122"/>
                </a:moveTo>
                <a:cubicBezTo>
                  <a:pt x="14" y="55"/>
                  <a:pt x="5" y="39"/>
                  <a:pt x="61" y="2"/>
                </a:cubicBezTo>
                <a:cubicBezTo>
                  <a:pt x="109" y="6"/>
                  <a:pt x="159" y="0"/>
                  <a:pt x="205" y="14"/>
                </a:cubicBezTo>
                <a:cubicBezTo>
                  <a:pt x="217" y="18"/>
                  <a:pt x="217" y="37"/>
                  <a:pt x="217" y="50"/>
                </a:cubicBezTo>
                <a:cubicBezTo>
                  <a:pt x="217" y="82"/>
                  <a:pt x="218" y="117"/>
                  <a:pt x="205" y="146"/>
                </a:cubicBezTo>
                <a:cubicBezTo>
                  <a:pt x="200" y="158"/>
                  <a:pt x="181" y="155"/>
                  <a:pt x="169" y="158"/>
                </a:cubicBezTo>
                <a:cubicBezTo>
                  <a:pt x="145" y="163"/>
                  <a:pt x="121" y="166"/>
                  <a:pt x="97" y="170"/>
                </a:cubicBezTo>
                <a:cubicBezTo>
                  <a:pt x="96" y="171"/>
                  <a:pt x="35" y="216"/>
                  <a:pt x="25" y="206"/>
                </a:cubicBezTo>
                <a:cubicBezTo>
                  <a:pt x="0" y="181"/>
                  <a:pt x="1" y="151"/>
                  <a:pt x="1" y="12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867400" y="3505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</a:rPr>
              <a:t>ma</a:t>
            </a:r>
            <a:r>
              <a:rPr lang="hu-HU" sz="1600" b="1">
                <a:solidFill>
                  <a:srgbClr val="000099"/>
                </a:solidFill>
              </a:rPr>
              <a:t>c</a:t>
            </a:r>
            <a:r>
              <a:rPr lang="en-US" sz="1600" b="1">
                <a:solidFill>
                  <a:srgbClr val="000099"/>
                </a:solidFill>
              </a:rPr>
              <a:t>ro</a:t>
            </a:r>
            <a:r>
              <a:rPr lang="hu-HU" sz="1600" b="1">
                <a:solidFill>
                  <a:srgbClr val="000099"/>
                </a:solidFill>
              </a:rPr>
              <a:t>pha</a:t>
            </a:r>
            <a:r>
              <a:rPr lang="en-US" sz="1600" b="1">
                <a:solidFill>
                  <a:srgbClr val="000099"/>
                </a:solidFill>
              </a:rPr>
              <a:t>g</a:t>
            </a:r>
            <a:r>
              <a:rPr lang="hu-HU" sz="1600" b="1">
                <a:solidFill>
                  <a:srgbClr val="000099"/>
                </a:solidFill>
              </a:rPr>
              <a:t>es</a:t>
            </a:r>
            <a:endParaRPr lang="en-US" sz="1600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5791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5105400" y="4038600"/>
            <a:ext cx="228600" cy="990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172200" y="3886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6096000" y="4191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IL-6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62600" y="4876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IL-12</a:t>
            </a:r>
            <a:endParaRPr lang="en-US" sz="2400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943600" y="4419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TNF-</a:t>
            </a:r>
            <a:r>
              <a:rPr lang="en-US" sz="1200" b="1">
                <a:solidFill>
                  <a:srgbClr val="000099"/>
                </a:solidFill>
                <a:sym typeface="Symbol" pitchFamily="18" charset="2"/>
              </a:rPr>
              <a:t>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5638800" y="4038600"/>
            <a:ext cx="3810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5486400" y="4114800"/>
            <a:ext cx="22860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4876800" y="30480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42018" name="Picture 34" descr="LGL-t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886200"/>
            <a:ext cx="838200" cy="685800"/>
          </a:xfrm>
          <a:prstGeom prst="rect">
            <a:avLst/>
          </a:prstGeom>
          <a:noFill/>
        </p:spPr>
      </p:pic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3352800" y="34290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2020" name="AutoShape 36"/>
          <p:cNvSpPr>
            <a:spLocks noChangeArrowheads="1"/>
          </p:cNvSpPr>
          <p:nvPr/>
        </p:nvSpPr>
        <p:spPr bwMode="auto">
          <a:xfrm>
            <a:off x="2743200" y="33528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2021" name="AutoShape 37"/>
          <p:cNvSpPr>
            <a:spLocks noChangeArrowheads="1"/>
          </p:cNvSpPr>
          <p:nvPr/>
        </p:nvSpPr>
        <p:spPr bwMode="auto">
          <a:xfrm>
            <a:off x="3352800" y="3657600"/>
            <a:ext cx="228600" cy="762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solidFill>
                <a:srgbClr val="3399FF"/>
              </a:solidFill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3352800" y="3200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3048000" y="3581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2590800" y="34290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C3</a:t>
            </a:r>
            <a:endParaRPr lang="en-US" sz="2400"/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228600" y="5257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0" y="3276600"/>
            <a:ext cx="3124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complement activation</a:t>
            </a:r>
            <a:endParaRPr lang="hu-HU" sz="1600" b="1"/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5791200" y="4648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IL-8</a:t>
            </a:r>
            <a:endParaRPr lang="en-US" sz="1200" b="1">
              <a:solidFill>
                <a:srgbClr val="000099"/>
              </a:solidFill>
            </a:endParaRPr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5562600" y="3962400"/>
            <a:ext cx="3810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5105400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000099"/>
                </a:solidFill>
              </a:rPr>
              <a:t>prostaglandin, LTB4</a:t>
            </a: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5410200" y="4114800"/>
            <a:ext cx="76200" cy="914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2057400" y="52578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1752600" y="3810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000099"/>
                </a:solidFill>
              </a:rPr>
              <a:t>C5a, C3a</a:t>
            </a:r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>
            <a:off x="1905000" y="3581400"/>
            <a:ext cx="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>
            <a:off x="2590800" y="3581400"/>
            <a:ext cx="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42036" name="Picture 52" descr="mast cel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114800"/>
            <a:ext cx="1143000" cy="990600"/>
          </a:xfrm>
          <a:prstGeom prst="rect">
            <a:avLst/>
          </a:prstGeom>
          <a:noFill/>
        </p:spPr>
      </p:pic>
      <p:sp>
        <p:nvSpPr>
          <p:cNvPr id="42037" name="Freeform 53"/>
          <p:cNvSpPr>
            <a:spLocks/>
          </p:cNvSpPr>
          <p:nvPr/>
        </p:nvSpPr>
        <p:spPr bwMode="auto">
          <a:xfrm>
            <a:off x="2286000" y="3886200"/>
            <a:ext cx="1630363" cy="1266825"/>
          </a:xfrm>
          <a:custGeom>
            <a:avLst/>
            <a:gdLst/>
            <a:ahLst/>
            <a:cxnLst>
              <a:cxn ang="0">
                <a:pos x="96" y="310"/>
              </a:cxn>
              <a:cxn ang="0">
                <a:pos x="152" y="278"/>
              </a:cxn>
              <a:cxn ang="0">
                <a:pos x="200" y="238"/>
              </a:cxn>
              <a:cxn ang="0">
                <a:pos x="360" y="214"/>
              </a:cxn>
              <a:cxn ang="0">
                <a:pos x="408" y="198"/>
              </a:cxn>
              <a:cxn ang="0">
                <a:pos x="432" y="190"/>
              </a:cxn>
              <a:cxn ang="0">
                <a:pos x="640" y="198"/>
              </a:cxn>
              <a:cxn ang="0">
                <a:pos x="664" y="254"/>
              </a:cxn>
              <a:cxn ang="0">
                <a:pos x="720" y="302"/>
              </a:cxn>
              <a:cxn ang="0">
                <a:pos x="752" y="374"/>
              </a:cxn>
              <a:cxn ang="0">
                <a:pos x="744" y="414"/>
              </a:cxn>
              <a:cxn ang="0">
                <a:pos x="672" y="478"/>
              </a:cxn>
              <a:cxn ang="0">
                <a:pos x="592" y="558"/>
              </a:cxn>
              <a:cxn ang="0">
                <a:pos x="560" y="590"/>
              </a:cxn>
              <a:cxn ang="0">
                <a:pos x="544" y="614"/>
              </a:cxn>
              <a:cxn ang="0">
                <a:pos x="424" y="662"/>
              </a:cxn>
              <a:cxn ang="0">
                <a:pos x="376" y="678"/>
              </a:cxn>
              <a:cxn ang="0">
                <a:pos x="352" y="694"/>
              </a:cxn>
              <a:cxn ang="0">
                <a:pos x="304" y="710"/>
              </a:cxn>
              <a:cxn ang="0">
                <a:pos x="256" y="670"/>
              </a:cxn>
              <a:cxn ang="0">
                <a:pos x="240" y="574"/>
              </a:cxn>
              <a:cxn ang="0">
                <a:pos x="216" y="566"/>
              </a:cxn>
              <a:cxn ang="0">
                <a:pos x="192" y="550"/>
              </a:cxn>
              <a:cxn ang="0">
                <a:pos x="112" y="398"/>
              </a:cxn>
              <a:cxn ang="0">
                <a:pos x="96" y="286"/>
              </a:cxn>
              <a:cxn ang="0">
                <a:pos x="112" y="158"/>
              </a:cxn>
              <a:cxn ang="0">
                <a:pos x="456" y="110"/>
              </a:cxn>
              <a:cxn ang="0">
                <a:pos x="856" y="182"/>
              </a:cxn>
              <a:cxn ang="0">
                <a:pos x="880" y="206"/>
              </a:cxn>
              <a:cxn ang="0">
                <a:pos x="904" y="294"/>
              </a:cxn>
              <a:cxn ang="0">
                <a:pos x="872" y="558"/>
              </a:cxn>
              <a:cxn ang="0">
                <a:pos x="752" y="782"/>
              </a:cxn>
              <a:cxn ang="0">
                <a:pos x="432" y="790"/>
              </a:cxn>
              <a:cxn ang="0">
                <a:pos x="152" y="798"/>
              </a:cxn>
              <a:cxn ang="0">
                <a:pos x="56" y="782"/>
              </a:cxn>
              <a:cxn ang="0">
                <a:pos x="40" y="750"/>
              </a:cxn>
              <a:cxn ang="0">
                <a:pos x="0" y="646"/>
              </a:cxn>
              <a:cxn ang="0">
                <a:pos x="8" y="502"/>
              </a:cxn>
              <a:cxn ang="0">
                <a:pos x="48" y="366"/>
              </a:cxn>
              <a:cxn ang="0">
                <a:pos x="88" y="294"/>
              </a:cxn>
              <a:cxn ang="0">
                <a:pos x="104" y="270"/>
              </a:cxn>
              <a:cxn ang="0">
                <a:pos x="112" y="222"/>
              </a:cxn>
            </a:cxnLst>
            <a:rect l="0" t="0" r="r" b="b"/>
            <a:pathLst>
              <a:path w="1027" h="798">
                <a:moveTo>
                  <a:pt x="96" y="310"/>
                </a:moveTo>
                <a:cubicBezTo>
                  <a:pt x="125" y="267"/>
                  <a:pt x="95" y="299"/>
                  <a:pt x="152" y="278"/>
                </a:cubicBezTo>
                <a:cubicBezTo>
                  <a:pt x="193" y="263"/>
                  <a:pt x="160" y="261"/>
                  <a:pt x="200" y="238"/>
                </a:cubicBezTo>
                <a:cubicBezTo>
                  <a:pt x="239" y="216"/>
                  <a:pt x="321" y="218"/>
                  <a:pt x="360" y="214"/>
                </a:cubicBezTo>
                <a:cubicBezTo>
                  <a:pt x="376" y="209"/>
                  <a:pt x="392" y="203"/>
                  <a:pt x="408" y="198"/>
                </a:cubicBezTo>
                <a:cubicBezTo>
                  <a:pt x="416" y="195"/>
                  <a:pt x="432" y="190"/>
                  <a:pt x="432" y="190"/>
                </a:cubicBezTo>
                <a:cubicBezTo>
                  <a:pt x="501" y="193"/>
                  <a:pt x="573" y="180"/>
                  <a:pt x="640" y="198"/>
                </a:cubicBezTo>
                <a:cubicBezTo>
                  <a:pt x="660" y="203"/>
                  <a:pt x="654" y="237"/>
                  <a:pt x="664" y="254"/>
                </a:cubicBezTo>
                <a:cubicBezTo>
                  <a:pt x="673" y="269"/>
                  <a:pt x="708" y="293"/>
                  <a:pt x="720" y="302"/>
                </a:cubicBezTo>
                <a:cubicBezTo>
                  <a:pt x="729" y="328"/>
                  <a:pt x="743" y="348"/>
                  <a:pt x="752" y="374"/>
                </a:cubicBezTo>
                <a:cubicBezTo>
                  <a:pt x="749" y="387"/>
                  <a:pt x="751" y="402"/>
                  <a:pt x="744" y="414"/>
                </a:cubicBezTo>
                <a:cubicBezTo>
                  <a:pt x="743" y="416"/>
                  <a:pt x="679" y="473"/>
                  <a:pt x="672" y="478"/>
                </a:cubicBezTo>
                <a:cubicBezTo>
                  <a:pt x="655" y="504"/>
                  <a:pt x="618" y="541"/>
                  <a:pt x="592" y="558"/>
                </a:cubicBezTo>
                <a:cubicBezTo>
                  <a:pt x="575" y="610"/>
                  <a:pt x="599" y="559"/>
                  <a:pt x="560" y="590"/>
                </a:cubicBezTo>
                <a:cubicBezTo>
                  <a:pt x="552" y="596"/>
                  <a:pt x="551" y="608"/>
                  <a:pt x="544" y="614"/>
                </a:cubicBezTo>
                <a:cubicBezTo>
                  <a:pt x="502" y="651"/>
                  <a:pt x="475" y="647"/>
                  <a:pt x="424" y="662"/>
                </a:cubicBezTo>
                <a:cubicBezTo>
                  <a:pt x="408" y="667"/>
                  <a:pt x="390" y="669"/>
                  <a:pt x="376" y="678"/>
                </a:cubicBezTo>
                <a:cubicBezTo>
                  <a:pt x="368" y="683"/>
                  <a:pt x="361" y="690"/>
                  <a:pt x="352" y="694"/>
                </a:cubicBezTo>
                <a:cubicBezTo>
                  <a:pt x="337" y="701"/>
                  <a:pt x="304" y="710"/>
                  <a:pt x="304" y="710"/>
                </a:cubicBezTo>
                <a:cubicBezTo>
                  <a:pt x="290" y="701"/>
                  <a:pt x="264" y="685"/>
                  <a:pt x="256" y="670"/>
                </a:cubicBezTo>
                <a:cubicBezTo>
                  <a:pt x="241" y="641"/>
                  <a:pt x="255" y="603"/>
                  <a:pt x="240" y="574"/>
                </a:cubicBezTo>
                <a:cubicBezTo>
                  <a:pt x="236" y="566"/>
                  <a:pt x="224" y="570"/>
                  <a:pt x="216" y="566"/>
                </a:cubicBezTo>
                <a:cubicBezTo>
                  <a:pt x="207" y="562"/>
                  <a:pt x="200" y="555"/>
                  <a:pt x="192" y="550"/>
                </a:cubicBezTo>
                <a:cubicBezTo>
                  <a:pt x="172" y="490"/>
                  <a:pt x="150" y="449"/>
                  <a:pt x="112" y="398"/>
                </a:cubicBezTo>
                <a:cubicBezTo>
                  <a:pt x="97" y="354"/>
                  <a:pt x="96" y="356"/>
                  <a:pt x="96" y="286"/>
                </a:cubicBezTo>
                <a:cubicBezTo>
                  <a:pt x="96" y="243"/>
                  <a:pt x="85" y="192"/>
                  <a:pt x="112" y="158"/>
                </a:cubicBezTo>
                <a:cubicBezTo>
                  <a:pt x="161" y="97"/>
                  <a:pt x="455" y="110"/>
                  <a:pt x="456" y="110"/>
                </a:cubicBezTo>
                <a:cubicBezTo>
                  <a:pt x="1027" y="122"/>
                  <a:pt x="757" y="0"/>
                  <a:pt x="856" y="182"/>
                </a:cubicBezTo>
                <a:cubicBezTo>
                  <a:pt x="861" y="192"/>
                  <a:pt x="872" y="198"/>
                  <a:pt x="880" y="206"/>
                </a:cubicBezTo>
                <a:cubicBezTo>
                  <a:pt x="890" y="235"/>
                  <a:pt x="904" y="294"/>
                  <a:pt x="904" y="294"/>
                </a:cubicBezTo>
                <a:cubicBezTo>
                  <a:pt x="900" y="414"/>
                  <a:pt x="927" y="476"/>
                  <a:pt x="872" y="558"/>
                </a:cubicBezTo>
                <a:cubicBezTo>
                  <a:pt x="863" y="604"/>
                  <a:pt x="812" y="778"/>
                  <a:pt x="752" y="782"/>
                </a:cubicBezTo>
                <a:cubicBezTo>
                  <a:pt x="646" y="789"/>
                  <a:pt x="539" y="787"/>
                  <a:pt x="432" y="790"/>
                </a:cubicBezTo>
                <a:cubicBezTo>
                  <a:pt x="339" y="792"/>
                  <a:pt x="245" y="795"/>
                  <a:pt x="152" y="798"/>
                </a:cubicBezTo>
                <a:cubicBezTo>
                  <a:pt x="120" y="793"/>
                  <a:pt x="86" y="795"/>
                  <a:pt x="56" y="782"/>
                </a:cubicBezTo>
                <a:cubicBezTo>
                  <a:pt x="45" y="777"/>
                  <a:pt x="46" y="760"/>
                  <a:pt x="40" y="750"/>
                </a:cubicBezTo>
                <a:cubicBezTo>
                  <a:pt x="21" y="716"/>
                  <a:pt x="9" y="684"/>
                  <a:pt x="0" y="646"/>
                </a:cubicBezTo>
                <a:cubicBezTo>
                  <a:pt x="3" y="598"/>
                  <a:pt x="3" y="550"/>
                  <a:pt x="8" y="502"/>
                </a:cubicBezTo>
                <a:cubicBezTo>
                  <a:pt x="12" y="457"/>
                  <a:pt x="36" y="410"/>
                  <a:pt x="48" y="366"/>
                </a:cubicBezTo>
                <a:cubicBezTo>
                  <a:pt x="59" y="329"/>
                  <a:pt x="59" y="337"/>
                  <a:pt x="88" y="294"/>
                </a:cubicBezTo>
                <a:cubicBezTo>
                  <a:pt x="93" y="286"/>
                  <a:pt x="104" y="270"/>
                  <a:pt x="104" y="270"/>
                </a:cubicBezTo>
                <a:cubicBezTo>
                  <a:pt x="113" y="233"/>
                  <a:pt x="112" y="249"/>
                  <a:pt x="112" y="22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2743200" y="4343400"/>
            <a:ext cx="457200" cy="4572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39" name="Oval 55"/>
          <p:cNvSpPr>
            <a:spLocks noChangeArrowheads="1"/>
          </p:cNvSpPr>
          <p:nvPr/>
        </p:nvSpPr>
        <p:spPr bwMode="auto">
          <a:xfrm>
            <a:off x="28194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0" name="Oval 56"/>
          <p:cNvSpPr>
            <a:spLocks noChangeArrowheads="1"/>
          </p:cNvSpPr>
          <p:nvPr/>
        </p:nvSpPr>
        <p:spPr bwMode="auto">
          <a:xfrm>
            <a:off x="32004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1" name="Oval 57"/>
          <p:cNvSpPr>
            <a:spLocks noChangeArrowheads="1"/>
          </p:cNvSpPr>
          <p:nvPr/>
        </p:nvSpPr>
        <p:spPr bwMode="auto">
          <a:xfrm>
            <a:off x="27432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2" name="Oval 58"/>
          <p:cNvSpPr>
            <a:spLocks noChangeArrowheads="1"/>
          </p:cNvSpPr>
          <p:nvPr/>
        </p:nvSpPr>
        <p:spPr bwMode="auto">
          <a:xfrm>
            <a:off x="3352800" y="4495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3" name="Oval 59"/>
          <p:cNvSpPr>
            <a:spLocks noChangeArrowheads="1"/>
          </p:cNvSpPr>
          <p:nvPr/>
        </p:nvSpPr>
        <p:spPr bwMode="auto">
          <a:xfrm>
            <a:off x="38862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4" name="Oval 60"/>
          <p:cNvSpPr>
            <a:spLocks noChangeArrowheads="1"/>
          </p:cNvSpPr>
          <p:nvPr/>
        </p:nvSpPr>
        <p:spPr bwMode="auto">
          <a:xfrm>
            <a:off x="3048000" y="4876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3810000" y="4343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NK</a:t>
            </a:r>
          </a:p>
        </p:txBody>
      </p:sp>
      <p:sp>
        <p:nvSpPr>
          <p:cNvPr id="42046" name="Text Box 62"/>
          <p:cNvSpPr txBox="1">
            <a:spLocks noChangeArrowheads="1"/>
          </p:cNvSpPr>
          <p:nvPr/>
        </p:nvSpPr>
        <p:spPr bwMode="auto">
          <a:xfrm>
            <a:off x="2743200" y="3886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000099"/>
                </a:solidFill>
              </a:rPr>
              <a:t>mast cell</a:t>
            </a:r>
          </a:p>
        </p:txBody>
      </p:sp>
      <p:sp>
        <p:nvSpPr>
          <p:cNvPr id="42047" name="Oval 63"/>
          <p:cNvSpPr>
            <a:spLocks noChangeArrowheads="1"/>
          </p:cNvSpPr>
          <p:nvPr/>
        </p:nvSpPr>
        <p:spPr bwMode="auto">
          <a:xfrm>
            <a:off x="3352800" y="4724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8" name="Oval 64"/>
          <p:cNvSpPr>
            <a:spLocks noChangeArrowheads="1"/>
          </p:cNvSpPr>
          <p:nvPr/>
        </p:nvSpPr>
        <p:spPr bwMode="auto">
          <a:xfrm>
            <a:off x="2819400" y="5029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49" name="Oval 65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0" name="Oval 66"/>
          <p:cNvSpPr>
            <a:spLocks noChangeArrowheads="1"/>
          </p:cNvSpPr>
          <p:nvPr/>
        </p:nvSpPr>
        <p:spPr bwMode="auto">
          <a:xfrm>
            <a:off x="3429000" y="4648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1" name="Oval 67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2" name="Line 68"/>
          <p:cNvSpPr>
            <a:spLocks noChangeShapeType="1"/>
          </p:cNvSpPr>
          <p:nvPr/>
        </p:nvSpPr>
        <p:spPr bwMode="auto">
          <a:xfrm>
            <a:off x="2209800" y="4038600"/>
            <a:ext cx="6096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53" name="Oval 69"/>
          <p:cNvSpPr>
            <a:spLocks noChangeArrowheads="1"/>
          </p:cNvSpPr>
          <p:nvPr/>
        </p:nvSpPr>
        <p:spPr bwMode="auto">
          <a:xfrm>
            <a:off x="3200400" y="5029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4" name="Oval 70"/>
          <p:cNvSpPr>
            <a:spLocks noChangeArrowheads="1"/>
          </p:cNvSpPr>
          <p:nvPr/>
        </p:nvSpPr>
        <p:spPr bwMode="auto">
          <a:xfrm>
            <a:off x="35052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5" name="Oval 71"/>
          <p:cNvSpPr>
            <a:spLocks noChangeArrowheads="1"/>
          </p:cNvSpPr>
          <p:nvPr/>
        </p:nvSpPr>
        <p:spPr bwMode="auto">
          <a:xfrm>
            <a:off x="3276600" y="5562600"/>
            <a:ext cx="10668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6" name="Oval 72"/>
          <p:cNvSpPr>
            <a:spLocks noChangeArrowheads="1"/>
          </p:cNvSpPr>
          <p:nvPr/>
        </p:nvSpPr>
        <p:spPr bwMode="auto">
          <a:xfrm>
            <a:off x="3352800" y="56388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57" name="Line 73"/>
          <p:cNvSpPr>
            <a:spLocks noChangeShapeType="1"/>
          </p:cNvSpPr>
          <p:nvPr/>
        </p:nvSpPr>
        <p:spPr bwMode="auto">
          <a:xfrm>
            <a:off x="25146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>
            <a:off x="4038600" y="609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59" name="Line 75"/>
          <p:cNvSpPr>
            <a:spLocks noChangeShapeType="1"/>
          </p:cNvSpPr>
          <p:nvPr/>
        </p:nvSpPr>
        <p:spPr bwMode="auto">
          <a:xfrm>
            <a:off x="42672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 flipV="1">
            <a:off x="4114800" y="5562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 flipH="1" flipV="1">
            <a:off x="3505200" y="5486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flipH="1">
            <a:off x="3200400" y="601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 flipH="1">
            <a:off x="3657600" y="609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4" name="AutoShape 80"/>
          <p:cNvSpPr>
            <a:spLocks noChangeArrowheads="1"/>
          </p:cNvSpPr>
          <p:nvPr/>
        </p:nvSpPr>
        <p:spPr bwMode="auto">
          <a:xfrm>
            <a:off x="2819400" y="53340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65" name="Rectangle 81"/>
          <p:cNvSpPr>
            <a:spLocks noChangeArrowheads="1"/>
          </p:cNvSpPr>
          <p:nvPr/>
        </p:nvSpPr>
        <p:spPr bwMode="auto">
          <a:xfrm>
            <a:off x="1676400" y="5334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66" name="Freeform 82"/>
          <p:cNvSpPr>
            <a:spLocks/>
          </p:cNvSpPr>
          <p:nvPr/>
        </p:nvSpPr>
        <p:spPr bwMode="auto">
          <a:xfrm rot="746374" flipH="1" flipV="1">
            <a:off x="3581400" y="60198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7" name="Freeform 83"/>
          <p:cNvSpPr>
            <a:spLocks/>
          </p:cNvSpPr>
          <p:nvPr/>
        </p:nvSpPr>
        <p:spPr bwMode="auto">
          <a:xfrm rot="-1542044" flipH="1" flipV="1">
            <a:off x="4114800" y="59436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8" name="Freeform 84"/>
          <p:cNvSpPr>
            <a:spLocks/>
          </p:cNvSpPr>
          <p:nvPr/>
        </p:nvSpPr>
        <p:spPr bwMode="auto">
          <a:xfrm flipH="1" flipV="1">
            <a:off x="3733800" y="5486400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69" name="Freeform 85"/>
          <p:cNvSpPr>
            <a:spLocks/>
          </p:cNvSpPr>
          <p:nvPr/>
        </p:nvSpPr>
        <p:spPr bwMode="auto">
          <a:xfrm rot="6837768" flipH="1" flipV="1">
            <a:off x="3328194" y="5739606"/>
            <a:ext cx="152400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48" h="1">
                <a:moveTo>
                  <a:pt x="0" y="0"/>
                </a:moveTo>
                <a:cubicBezTo>
                  <a:pt x="16" y="0"/>
                  <a:pt x="32" y="0"/>
                  <a:pt x="48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3048000" y="6172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oedema</a:t>
            </a:r>
          </a:p>
        </p:txBody>
      </p:sp>
      <p:sp>
        <p:nvSpPr>
          <p:cNvPr id="42071" name="Rectangle 87"/>
          <p:cNvSpPr>
            <a:spLocks noChangeArrowheads="1"/>
          </p:cNvSpPr>
          <p:nvPr/>
        </p:nvSpPr>
        <p:spPr bwMode="auto">
          <a:xfrm>
            <a:off x="2555875" y="5373688"/>
            <a:ext cx="2057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/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 flipH="1">
            <a:off x="2286000" y="4800600"/>
            <a:ext cx="381000" cy="152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73" name="Text Box 89"/>
          <p:cNvSpPr txBox="1">
            <a:spLocks noChangeArrowheads="1"/>
          </p:cNvSpPr>
          <p:nvPr/>
        </p:nvSpPr>
        <p:spPr bwMode="auto">
          <a:xfrm>
            <a:off x="1981200" y="51054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 dirty="0" err="1" smtClean="0">
                <a:solidFill>
                  <a:srgbClr val="000099"/>
                </a:solidFill>
              </a:rPr>
              <a:t>Histamine</a:t>
            </a:r>
            <a:r>
              <a:rPr lang="hu-HU" sz="1200" b="1" dirty="0" smtClean="0">
                <a:solidFill>
                  <a:srgbClr val="000099"/>
                </a:solidFill>
              </a:rPr>
              <a:t>, </a:t>
            </a:r>
            <a:r>
              <a:rPr lang="hu-HU" sz="1200" b="1" dirty="0">
                <a:solidFill>
                  <a:srgbClr val="000099"/>
                </a:solidFill>
              </a:rPr>
              <a:t>LTB4</a:t>
            </a:r>
          </a:p>
        </p:txBody>
      </p:sp>
      <p:sp>
        <p:nvSpPr>
          <p:cNvPr id="42074" name="Line 90"/>
          <p:cNvSpPr>
            <a:spLocks noChangeShapeType="1"/>
          </p:cNvSpPr>
          <p:nvPr/>
        </p:nvSpPr>
        <p:spPr bwMode="auto">
          <a:xfrm>
            <a:off x="1905000" y="4114800"/>
            <a:ext cx="0" cy="1524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75" name="Line 91"/>
          <p:cNvSpPr>
            <a:spLocks noChangeShapeType="1"/>
          </p:cNvSpPr>
          <p:nvPr/>
        </p:nvSpPr>
        <p:spPr bwMode="auto">
          <a:xfrm>
            <a:off x="2362200" y="5410200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76" name="Line 92"/>
          <p:cNvSpPr>
            <a:spLocks noChangeShapeType="1"/>
          </p:cNvSpPr>
          <p:nvPr/>
        </p:nvSpPr>
        <p:spPr bwMode="auto">
          <a:xfrm>
            <a:off x="3048000" y="5410200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77" name="Line 93"/>
          <p:cNvSpPr>
            <a:spLocks noChangeShapeType="1"/>
          </p:cNvSpPr>
          <p:nvPr/>
        </p:nvSpPr>
        <p:spPr bwMode="auto">
          <a:xfrm flipH="1">
            <a:off x="3429000" y="5486400"/>
            <a:ext cx="1752600" cy="457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2089" name="Text Box 105"/>
          <p:cNvSpPr txBox="1">
            <a:spLocks noChangeArrowheads="1"/>
          </p:cNvSpPr>
          <p:nvPr/>
        </p:nvSpPr>
        <p:spPr bwMode="auto">
          <a:xfrm>
            <a:off x="2051050" y="6308725"/>
            <a:ext cx="2819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000099"/>
                </a:solidFill>
              </a:rPr>
              <a:t>Endothelial cells become cuboidal</a:t>
            </a:r>
            <a:r>
              <a:rPr lang="hu-HU" sz="1400" b="1">
                <a:solidFill>
                  <a:srgbClr val="000099"/>
                </a:solidFill>
                <a:sym typeface="Symbol" pitchFamily="18" charset="2"/>
              </a:rPr>
              <a:t> HEV</a:t>
            </a:r>
          </a:p>
        </p:txBody>
      </p:sp>
      <p:sp>
        <p:nvSpPr>
          <p:cNvPr id="42094" name="Line 110"/>
          <p:cNvSpPr>
            <a:spLocks noChangeShapeType="1"/>
          </p:cNvSpPr>
          <p:nvPr/>
        </p:nvSpPr>
        <p:spPr bwMode="auto">
          <a:xfrm flipH="1">
            <a:off x="1905000" y="5791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096" name="Freeform 112"/>
          <p:cNvSpPr>
            <a:spLocks/>
          </p:cNvSpPr>
          <p:nvPr/>
        </p:nvSpPr>
        <p:spPr bwMode="auto">
          <a:xfrm>
            <a:off x="1651000" y="5729288"/>
            <a:ext cx="668338" cy="620712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96" y="151"/>
              </a:cxn>
              <a:cxn ang="0">
                <a:pos x="168" y="191"/>
              </a:cxn>
              <a:cxn ang="0">
                <a:pos x="184" y="215"/>
              </a:cxn>
              <a:cxn ang="0">
                <a:pos x="208" y="231"/>
              </a:cxn>
              <a:cxn ang="0">
                <a:pos x="216" y="255"/>
              </a:cxn>
              <a:cxn ang="0">
                <a:pos x="288" y="295"/>
              </a:cxn>
              <a:cxn ang="0">
                <a:pos x="312" y="343"/>
              </a:cxn>
              <a:cxn ang="0">
                <a:pos x="352" y="391"/>
              </a:cxn>
              <a:cxn ang="0">
                <a:pos x="416" y="351"/>
              </a:cxn>
              <a:cxn ang="0">
                <a:pos x="376" y="303"/>
              </a:cxn>
              <a:cxn ang="0">
                <a:pos x="328" y="287"/>
              </a:cxn>
              <a:cxn ang="0">
                <a:pos x="304" y="239"/>
              </a:cxn>
              <a:cxn ang="0">
                <a:pos x="264" y="215"/>
              </a:cxn>
              <a:cxn ang="0">
                <a:pos x="144" y="111"/>
              </a:cxn>
              <a:cxn ang="0">
                <a:pos x="336" y="79"/>
              </a:cxn>
              <a:cxn ang="0">
                <a:pos x="192" y="143"/>
              </a:cxn>
              <a:cxn ang="0">
                <a:pos x="144" y="119"/>
              </a:cxn>
              <a:cxn ang="0">
                <a:pos x="120" y="95"/>
              </a:cxn>
              <a:cxn ang="0">
                <a:pos x="64" y="87"/>
              </a:cxn>
              <a:cxn ang="0">
                <a:pos x="32" y="95"/>
              </a:cxn>
              <a:cxn ang="0">
                <a:pos x="24" y="119"/>
              </a:cxn>
              <a:cxn ang="0">
                <a:pos x="0" y="127"/>
              </a:cxn>
            </a:cxnLst>
            <a:rect l="0" t="0" r="r" b="b"/>
            <a:pathLst>
              <a:path w="421" h="391">
                <a:moveTo>
                  <a:pt x="0" y="127"/>
                </a:moveTo>
                <a:cubicBezTo>
                  <a:pt x="33" y="134"/>
                  <a:pt x="64" y="143"/>
                  <a:pt x="96" y="151"/>
                </a:cubicBezTo>
                <a:cubicBezTo>
                  <a:pt x="151" y="188"/>
                  <a:pt x="126" y="177"/>
                  <a:pt x="168" y="191"/>
                </a:cubicBezTo>
                <a:cubicBezTo>
                  <a:pt x="173" y="199"/>
                  <a:pt x="177" y="208"/>
                  <a:pt x="184" y="215"/>
                </a:cubicBezTo>
                <a:cubicBezTo>
                  <a:pt x="191" y="222"/>
                  <a:pt x="202" y="223"/>
                  <a:pt x="208" y="231"/>
                </a:cubicBezTo>
                <a:cubicBezTo>
                  <a:pt x="213" y="238"/>
                  <a:pt x="210" y="249"/>
                  <a:pt x="216" y="255"/>
                </a:cubicBezTo>
                <a:cubicBezTo>
                  <a:pt x="244" y="283"/>
                  <a:pt x="258" y="285"/>
                  <a:pt x="288" y="295"/>
                </a:cubicBezTo>
                <a:cubicBezTo>
                  <a:pt x="298" y="310"/>
                  <a:pt x="302" y="328"/>
                  <a:pt x="312" y="343"/>
                </a:cubicBezTo>
                <a:cubicBezTo>
                  <a:pt x="324" y="360"/>
                  <a:pt x="340" y="374"/>
                  <a:pt x="352" y="391"/>
                </a:cubicBezTo>
                <a:cubicBezTo>
                  <a:pt x="371" y="385"/>
                  <a:pt x="421" y="388"/>
                  <a:pt x="416" y="351"/>
                </a:cubicBezTo>
                <a:cubicBezTo>
                  <a:pt x="413" y="327"/>
                  <a:pt x="396" y="312"/>
                  <a:pt x="376" y="303"/>
                </a:cubicBezTo>
                <a:cubicBezTo>
                  <a:pt x="361" y="296"/>
                  <a:pt x="328" y="287"/>
                  <a:pt x="328" y="287"/>
                </a:cubicBezTo>
                <a:cubicBezTo>
                  <a:pt x="318" y="272"/>
                  <a:pt x="317" y="252"/>
                  <a:pt x="304" y="239"/>
                </a:cubicBezTo>
                <a:cubicBezTo>
                  <a:pt x="293" y="228"/>
                  <a:pt x="277" y="224"/>
                  <a:pt x="264" y="215"/>
                </a:cubicBezTo>
                <a:cubicBezTo>
                  <a:pt x="221" y="185"/>
                  <a:pt x="175" y="153"/>
                  <a:pt x="144" y="111"/>
                </a:cubicBezTo>
                <a:cubicBezTo>
                  <a:pt x="122" y="0"/>
                  <a:pt x="243" y="66"/>
                  <a:pt x="336" y="79"/>
                </a:cubicBezTo>
                <a:cubicBezTo>
                  <a:pt x="299" y="178"/>
                  <a:pt x="302" y="153"/>
                  <a:pt x="192" y="143"/>
                </a:cubicBezTo>
                <a:cubicBezTo>
                  <a:pt x="168" y="135"/>
                  <a:pt x="165" y="136"/>
                  <a:pt x="144" y="119"/>
                </a:cubicBezTo>
                <a:cubicBezTo>
                  <a:pt x="135" y="112"/>
                  <a:pt x="131" y="99"/>
                  <a:pt x="120" y="95"/>
                </a:cubicBezTo>
                <a:cubicBezTo>
                  <a:pt x="102" y="88"/>
                  <a:pt x="83" y="90"/>
                  <a:pt x="64" y="87"/>
                </a:cubicBezTo>
                <a:cubicBezTo>
                  <a:pt x="53" y="90"/>
                  <a:pt x="41" y="88"/>
                  <a:pt x="32" y="95"/>
                </a:cubicBezTo>
                <a:cubicBezTo>
                  <a:pt x="25" y="100"/>
                  <a:pt x="30" y="113"/>
                  <a:pt x="24" y="119"/>
                </a:cubicBezTo>
                <a:cubicBezTo>
                  <a:pt x="18" y="125"/>
                  <a:pt x="8" y="124"/>
                  <a:pt x="0" y="1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42100" name="Object 116"/>
          <p:cNvGraphicFramePr>
            <a:graphicFrameLocks noChangeAspect="1"/>
          </p:cNvGraphicFramePr>
          <p:nvPr/>
        </p:nvGraphicFramePr>
        <p:xfrm>
          <a:off x="381000" y="5791200"/>
          <a:ext cx="14747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Image" r:id="rId8" imgW="4015531" imgH="2338157" progId="">
                  <p:embed/>
                </p:oleObj>
              </mc:Choice>
              <mc:Fallback>
                <p:oleObj name="Image" r:id="rId8" imgW="4015531" imgH="23381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791200"/>
                        <a:ext cx="1474788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01" name="Line 117"/>
          <p:cNvSpPr>
            <a:spLocks noChangeShapeType="1"/>
          </p:cNvSpPr>
          <p:nvPr/>
        </p:nvSpPr>
        <p:spPr bwMode="auto">
          <a:xfrm>
            <a:off x="1600200" y="6324600"/>
            <a:ext cx="457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102" name="Rectangle 118"/>
          <p:cNvSpPr>
            <a:spLocks noChangeArrowheads="1"/>
          </p:cNvSpPr>
          <p:nvPr/>
        </p:nvSpPr>
        <p:spPr bwMode="auto">
          <a:xfrm>
            <a:off x="2627313" y="3357563"/>
            <a:ext cx="2889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9" name="TextBox 98"/>
          <p:cNvSpPr txBox="1"/>
          <p:nvPr/>
        </p:nvSpPr>
        <p:spPr>
          <a:xfrm>
            <a:off x="4262521" y="404664"/>
            <a:ext cx="4269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Események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időrendben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iapede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429375" cy="4992688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05200" y="685800"/>
            <a:ext cx="426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34000" y="10668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581400" y="2819400"/>
            <a:ext cx="419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429000" y="2819400"/>
            <a:ext cx="4572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7895" name="Picture 7" descr="fogocitaadhézi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267200"/>
            <a:ext cx="2085975" cy="1600200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914400" y="381000"/>
            <a:ext cx="7315200" cy="56388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038600" y="914400"/>
            <a:ext cx="1219200" cy="404813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000099"/>
                </a:solidFill>
              </a:rPr>
              <a:t>rolling</a:t>
            </a:r>
            <a:endParaRPr lang="en-US" sz="24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581400" y="3124200"/>
            <a:ext cx="175260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000099"/>
                </a:solidFill>
              </a:rPr>
              <a:t>firm adhesion</a:t>
            </a:r>
            <a:endParaRPr lang="en-US" sz="1800">
              <a:solidFill>
                <a:srgbClr val="000099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096000" y="3276600"/>
            <a:ext cx="1600200" cy="404813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</a:rPr>
              <a:t>diapedesis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477000" y="5791200"/>
            <a:ext cx="144780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000099"/>
                </a:solidFill>
              </a:rPr>
              <a:t>ch</a:t>
            </a:r>
            <a:r>
              <a:rPr lang="en-US" sz="1800" b="1">
                <a:solidFill>
                  <a:srgbClr val="000099"/>
                </a:solidFill>
              </a:rPr>
              <a:t>emotaxis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638800" y="838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sele</a:t>
            </a:r>
            <a:r>
              <a:rPr lang="hu-HU" i="1">
                <a:solidFill>
                  <a:srgbClr val="000099"/>
                </a:solidFill>
              </a:rPr>
              <a:t>c</a:t>
            </a:r>
            <a:r>
              <a:rPr lang="en-US" i="1">
                <a:solidFill>
                  <a:srgbClr val="000099"/>
                </a:solidFill>
              </a:rPr>
              <a:t>tin</a:t>
            </a:r>
            <a:r>
              <a:rPr lang="hu-HU" i="1">
                <a:solidFill>
                  <a:srgbClr val="000099"/>
                </a:solidFill>
              </a:rPr>
              <a:t>s</a:t>
            </a:r>
            <a:endParaRPr lang="en-US" sz="240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324600" y="3657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integrin</a:t>
            </a:r>
            <a:r>
              <a:rPr lang="hu-HU" i="1">
                <a:solidFill>
                  <a:srgbClr val="000099"/>
                </a:solidFill>
              </a:rPr>
              <a:t>s</a:t>
            </a:r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581400" y="2819400"/>
            <a:ext cx="4191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5486400" y="2895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581400" y="5867400"/>
            <a:ext cx="2895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343400" y="5181600"/>
            <a:ext cx="1219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IL-8, C3a, C5a</a:t>
            </a:r>
            <a:endParaRPr lang="en-US" sz="2400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257800" y="6245225"/>
            <a:ext cx="3886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000" b="1" u="sng">
                <a:solidFill>
                  <a:srgbClr val="000066"/>
                </a:solidFill>
                <a:hlinkClick r:id="rId5" action="ppaction://hlinkfile"/>
              </a:rPr>
              <a:t>Immunobiology</a:t>
            </a:r>
            <a:r>
              <a:rPr lang="en-US" sz="1000" b="1">
                <a:solidFill>
                  <a:srgbClr val="000066"/>
                </a:solidFill>
              </a:rPr>
              <a:t>.</a:t>
            </a:r>
            <a:r>
              <a:rPr lang="en-US" sz="1000">
                <a:solidFill>
                  <a:srgbClr val="000066"/>
                </a:solidFill>
              </a:rPr>
              <a:t> 5th ed.</a:t>
            </a:r>
            <a:br>
              <a:rPr lang="en-US" sz="1000">
                <a:solidFill>
                  <a:srgbClr val="000066"/>
                </a:solidFill>
              </a:rPr>
            </a:br>
            <a:r>
              <a:rPr lang="en-US" sz="1000">
                <a:solidFill>
                  <a:srgbClr val="000066"/>
                </a:solidFill>
              </a:rPr>
              <a:t>Janeway, Charles A.; Travers, Paul; Walport, Mark; Shlomchik, Mark.</a:t>
            </a:r>
            <a:br>
              <a:rPr lang="en-US" sz="1000">
                <a:solidFill>
                  <a:srgbClr val="000066"/>
                </a:solidFill>
              </a:rPr>
            </a:br>
            <a:r>
              <a:rPr lang="en-US" sz="1000">
                <a:solidFill>
                  <a:srgbClr val="000066"/>
                </a:solidFill>
              </a:rPr>
              <a:t>New York and London: </a:t>
            </a:r>
            <a:r>
              <a:rPr lang="en-US" sz="1000" u="sng">
                <a:solidFill>
                  <a:srgbClr val="000066"/>
                </a:solidFill>
                <a:hlinkClick r:id="rId6"/>
              </a:rPr>
              <a:t>Garland Publishing</a:t>
            </a:r>
            <a:r>
              <a:rPr lang="en-US" sz="1000">
                <a:solidFill>
                  <a:srgbClr val="000066"/>
                </a:solidFill>
              </a:rPr>
              <a:t>; c2001.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683</Words>
  <Application>Microsoft Macintosh PowerPoint</Application>
  <PresentationFormat>On-screen Show (4:3)</PresentationFormat>
  <Paragraphs>237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1_Alapértelmezett terv</vt:lpstr>
      <vt:lpstr>Image</vt:lpstr>
      <vt:lpstr>Dia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Falus András</dc:creator>
  <cp:lastModifiedBy>András Falus</cp:lastModifiedBy>
  <cp:revision>8</cp:revision>
  <dcterms:created xsi:type="dcterms:W3CDTF">2014-12-09T21:33:14Z</dcterms:created>
  <dcterms:modified xsi:type="dcterms:W3CDTF">2016-12-13T20:40:44Z</dcterms:modified>
</cp:coreProperties>
</file>