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9" r:id="rId4"/>
    <p:sldId id="261" r:id="rId5"/>
    <p:sldId id="270" r:id="rId6"/>
    <p:sldId id="271" r:id="rId7"/>
    <p:sldId id="272" r:id="rId8"/>
    <p:sldId id="280" r:id="rId9"/>
    <p:sldId id="273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21">
          <p15:clr>
            <a:srgbClr val="A4A3A4"/>
          </p15:clr>
        </p15:guide>
        <p15:guide id="3" orient="horz" pos="1035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78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719">
          <p15:clr>
            <a:srgbClr val="A4A3A4"/>
          </p15:clr>
        </p15:guide>
        <p15:guide id="11" pos="6959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4660"/>
  </p:normalViewPr>
  <p:slideViewPr>
    <p:cSldViewPr showGuides="1">
      <p:cViewPr varScale="1">
        <p:scale>
          <a:sx n="52" d="100"/>
          <a:sy n="52" d="100"/>
        </p:scale>
        <p:origin x="76" y="748"/>
      </p:cViewPr>
      <p:guideLst>
        <p:guide orient="horz" pos="2160"/>
        <p:guide orient="horz" pos="921"/>
        <p:guide orient="horz" pos="1035"/>
        <p:guide orient="horz" pos="3888"/>
        <p:guide orient="horz" pos="2784"/>
        <p:guide orient="horz" pos="432"/>
        <p:guide orient="horz" pos="3648"/>
        <p:guide pos="959"/>
        <p:guide pos="6719"/>
        <p:guide pos="719"/>
        <p:guide pos="69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2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</a:t>
            </a:r>
            <a:r>
              <a:rPr lang="hu-HU" noProof="0" dirty="0" smtClean="0"/>
              <a:t>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ambria"/>
                <a:ea typeface="+mn-ea"/>
                <a:cs typeface="+mn-cs"/>
              </a:r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pPr/>
              <a:t>2016. 03. 04.</a:t>
            </a:fld>
            <a:endParaRPr lang="hu-HU" dirty="0"/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 kép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églalap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1" name="Kép helye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2" name="Kép helye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3" name="Kép helye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ív címdia képek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1" name="Kép helye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2" name="Kép helye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13" name="Kép helye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tartalom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2" name="Téglalap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Kép helye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u-HU" smtClean="0"/>
              <a:t>2016. 03. 04.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hu-HU" smtClean="0"/>
              <a:pPr/>
              <a:t>2016. 03. 04.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400" b="0" i="0" dirty="0" smtClean="0"/>
              <a:t>Közép-Európa legnagyobb </a:t>
            </a:r>
            <a:r>
              <a:rPr lang="hu-HU" sz="2400" b="0" i="0" dirty="0" err="1" smtClean="0"/>
              <a:t>retró</a:t>
            </a:r>
            <a:r>
              <a:rPr lang="hu-HU" sz="2400" b="0" i="0" dirty="0" smtClean="0"/>
              <a:t> fánkozója</a:t>
            </a:r>
            <a:endParaRPr lang="hu-HU" sz="2400" b="0" i="0" dirty="0"/>
          </a:p>
        </p:txBody>
      </p:sp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hu-HU" sz="6600" b="0" i="0" dirty="0" smtClean="0">
                <a:latin typeface="Cambria"/>
                <a:ea typeface="+mj-ea"/>
                <a:cs typeface="+mj-cs"/>
              </a:rPr>
              <a:t>Lekvárt liget fánkozó</a:t>
            </a:r>
            <a:endParaRPr lang="hu-HU" sz="6600" b="0" i="0" dirty="0">
              <a:latin typeface="Cambria"/>
              <a:ea typeface="+mj-ea"/>
              <a:cs typeface="+mj-cs"/>
            </a:endParaRPr>
          </a:p>
        </p:txBody>
      </p:sp>
      <p:pic>
        <p:nvPicPr>
          <p:cNvPr id="12" name="Kép helye 1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1" r="23641"/>
          <a:stretch>
            <a:fillRect/>
          </a:stretch>
        </p:blipFill>
        <p:spPr/>
      </p:pic>
      <p:pic>
        <p:nvPicPr>
          <p:cNvPr id="14" name="Kép helye 1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r="23971"/>
          <a:stretch>
            <a:fillRect/>
          </a:stretch>
        </p:blipFill>
        <p:spPr/>
      </p:pic>
      <p:pic>
        <p:nvPicPr>
          <p:cNvPr id="18" name="Kép helye 17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2" r="20672"/>
          <a:stretch>
            <a:fillRect/>
          </a:stretch>
        </p:blipFill>
        <p:spPr>
          <a:xfrm flipH="1">
            <a:off x="1634550" y="917753"/>
            <a:ext cx="2592388" cy="3314700"/>
          </a:xfrm>
        </p:spPr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hu-HU" sz="3600" b="0" i="0" dirty="0" smtClean="0">
                <a:latin typeface="Cambria"/>
                <a:ea typeface="+mj-ea"/>
                <a:cs typeface="+mj-cs"/>
              </a:rPr>
              <a:t>Célkitűzések:</a:t>
            </a:r>
            <a:endParaRPr lang="hu-HU" sz="3600" b="0" i="0" dirty="0">
              <a:latin typeface="Cambria"/>
              <a:ea typeface="+mj-ea"/>
              <a:cs typeface="+mj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2000" b="0" i="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+mn-cs"/>
              </a:rPr>
              <a:t>Retró</a:t>
            </a:r>
            <a:r>
              <a:rPr lang="hu-HU" sz="2000" b="0" i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+mn-cs"/>
              </a:rPr>
              <a:t> hangulat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2000" b="0" i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+mn-cs"/>
              </a:rPr>
              <a:t>Nagymama titkos receptje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2000" b="0" i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+mn-cs"/>
              </a:rPr>
              <a:t>Központi elhelyezkedés (Mechwart-liget)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Hiánypótló jelleg (kevés fánkozó)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Óriási választék, egyéni rendelés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Netes felület és </a:t>
            </a:r>
            <a:r>
              <a:rPr lang="hu-HU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mobilapp</a:t>
            </a:r>
            <a:endParaRPr lang="hu-HU" dirty="0" smtClean="0">
              <a:solidFill>
                <a:schemeClr val="tx1">
                  <a:lumMod val="90000"/>
                  <a:lumOff val="10000"/>
                </a:schemeClr>
              </a:solidFill>
              <a:latin typeface="Cambr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Rendezvények lebonyolítása</a:t>
            </a:r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hu-HU" sz="3600" b="0" i="0" dirty="0" err="1" smtClean="0">
                <a:latin typeface="Cambria"/>
                <a:ea typeface="+mj-ea"/>
                <a:cs typeface="+mj-cs"/>
              </a:rPr>
              <a:t>SWOT-analízis</a:t>
            </a:r>
            <a:endParaRPr lang="hu-HU" sz="3600" b="0" i="0" dirty="0">
              <a:latin typeface="Cambria"/>
              <a:ea typeface="+mj-ea"/>
              <a:cs typeface="+mj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95612" y="2204864"/>
            <a:ext cx="7670802" cy="3967336"/>
          </a:xfr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4000" b="0" i="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Strengths</a:t>
            </a:r>
            <a:r>
              <a:rPr lang="hu-HU" sz="4000" b="0" i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 – Erősségek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4000" b="0" i="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Weaknesses</a:t>
            </a:r>
            <a:r>
              <a:rPr lang="hu-HU" sz="4000" b="0" i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 - Gyengeségek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4000" b="0" i="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Opportunities</a:t>
            </a:r>
            <a:r>
              <a:rPr lang="hu-HU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 </a:t>
            </a:r>
            <a:r>
              <a:rPr lang="hu-HU" sz="4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– Lehetőségek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4000" b="0" i="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Threats</a:t>
            </a:r>
            <a:r>
              <a:rPr lang="hu-HU" sz="4000" b="0" i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 - Veszélyek</a:t>
            </a:r>
            <a:endParaRPr lang="hu-HU" sz="4000" b="0" i="0" dirty="0">
              <a:solidFill>
                <a:schemeClr val="tx1">
                  <a:lumMod val="90000"/>
                  <a:lumOff val="10000"/>
                </a:schemeClr>
              </a:solidFill>
              <a:latin typeface="Cambria"/>
            </a:endParaRP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3" r="25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hu-HU" sz="3600" b="0" i="0" dirty="0" err="1" smtClean="0">
                <a:latin typeface="Cambria"/>
                <a:ea typeface="+mj-ea"/>
                <a:cs typeface="+mj-cs"/>
              </a:rPr>
              <a:t>Strengths</a:t>
            </a:r>
            <a:r>
              <a:rPr lang="hu-HU" sz="3600" b="0" i="0" dirty="0" smtClean="0">
                <a:latin typeface="Cambria"/>
                <a:ea typeface="+mj-ea"/>
                <a:cs typeface="+mj-cs"/>
              </a:rPr>
              <a:t> - Erősségek</a:t>
            </a:r>
            <a:endParaRPr lang="hu-HU" sz="3600" b="0" i="0" dirty="0">
              <a:latin typeface="Cambria"/>
              <a:ea typeface="+mj-ea"/>
              <a:cs typeface="+mj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Növekvő piac</a:t>
            </a:r>
          </a:p>
          <a:p>
            <a:r>
              <a:rPr lang="hu-HU" sz="2800" dirty="0" smtClean="0"/>
              <a:t>Földrajzi szempont (központi elhelyezkedés, 4-es 6-os)</a:t>
            </a:r>
          </a:p>
          <a:p>
            <a:r>
              <a:rPr lang="hu-HU" sz="2800" dirty="0"/>
              <a:t>Elit környék: </a:t>
            </a:r>
            <a:r>
              <a:rPr lang="hu-HU" sz="2800" dirty="0" smtClean="0"/>
              <a:t>plázák (</a:t>
            </a:r>
            <a:r>
              <a:rPr lang="hu-HU" sz="2800" dirty="0" err="1" smtClean="0"/>
              <a:t>Pl</a:t>
            </a:r>
            <a:r>
              <a:rPr lang="hu-HU" sz="2800" dirty="0" smtClean="0"/>
              <a:t>: </a:t>
            </a:r>
            <a:r>
              <a:rPr lang="hu-HU" sz="2800" dirty="0" err="1" smtClean="0"/>
              <a:t>Mammut</a:t>
            </a:r>
            <a:r>
              <a:rPr lang="hu-HU" sz="2800" dirty="0" smtClean="0"/>
              <a:t>), kulturális helyszínek, kormányzati negyed, iskolák</a:t>
            </a:r>
          </a:p>
          <a:p>
            <a:r>
              <a:rPr lang="hu-HU" sz="2800" dirty="0" smtClean="0"/>
              <a:t>Nyugat felől erősödő trend</a:t>
            </a:r>
          </a:p>
          <a:p>
            <a:r>
              <a:rPr lang="hu-HU" sz="2800" dirty="0" smtClean="0"/>
              <a:t>Gyenge konkurencia (piaci rés)</a:t>
            </a:r>
          </a:p>
          <a:p>
            <a:r>
              <a:rPr lang="hu-HU" sz="2800" dirty="0" smtClean="0"/>
              <a:t>Modern informatikai háttér (weboldal, </a:t>
            </a:r>
            <a:r>
              <a:rPr lang="hu-HU" sz="2800" dirty="0" err="1" smtClean="0"/>
              <a:t>facebook</a:t>
            </a:r>
            <a:r>
              <a:rPr lang="hu-HU" sz="2800" dirty="0" smtClean="0"/>
              <a:t>, </a:t>
            </a:r>
            <a:r>
              <a:rPr lang="hu-HU" sz="2800" dirty="0" err="1" smtClean="0"/>
              <a:t>instagram</a:t>
            </a:r>
            <a:r>
              <a:rPr lang="hu-HU" sz="2800" dirty="0" smtClean="0"/>
              <a:t>, </a:t>
            </a:r>
            <a:r>
              <a:rPr lang="hu-HU" sz="2800" dirty="0" err="1" smtClean="0"/>
              <a:t>mobilapp</a:t>
            </a:r>
            <a:r>
              <a:rPr lang="hu-HU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97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hu-HU" sz="3600" b="0" i="0" dirty="0" err="1" smtClean="0">
                <a:latin typeface="Cambria"/>
                <a:ea typeface="+mj-ea"/>
                <a:cs typeface="+mj-cs"/>
              </a:rPr>
              <a:t>Weaknesses</a:t>
            </a:r>
            <a:r>
              <a:rPr lang="hu-HU" sz="3600" b="0" i="0" dirty="0" smtClean="0">
                <a:latin typeface="Cambria"/>
                <a:ea typeface="+mj-ea"/>
                <a:cs typeface="+mj-cs"/>
              </a:rPr>
              <a:t> - Gyengeségek</a:t>
            </a:r>
            <a:endParaRPr lang="hu-HU" sz="3600" b="0" i="0" dirty="0">
              <a:latin typeface="Cambria"/>
              <a:ea typeface="+mj-ea"/>
              <a:cs typeface="+mj-cs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8892480" cy="4529137"/>
          </a:xfr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2800" b="0" i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Új termék honosítása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Termékspecializáció</a:t>
            </a:r>
            <a:endParaRPr lang="hu-HU" sz="2800" b="0" i="0" dirty="0" smtClean="0">
              <a:solidFill>
                <a:schemeClr val="tx1">
                  <a:lumMod val="90000"/>
                  <a:lumOff val="10000"/>
                </a:schemeClr>
              </a:solidFill>
              <a:latin typeface="Cambr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2800" b="0" i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Drága ingatlanbérlet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Alapanyagok </a:t>
            </a:r>
            <a:r>
              <a:rPr lang="hu-HU" sz="280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árának ingadozása</a:t>
            </a:r>
            <a:endParaRPr lang="hu-HU" sz="2800" dirty="0" smtClean="0">
              <a:solidFill>
                <a:schemeClr val="tx1">
                  <a:lumMod val="90000"/>
                  <a:lumOff val="10000"/>
                </a:scheme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hu-HU" sz="3600" b="0" i="0" dirty="0" err="1" smtClean="0">
                <a:latin typeface="Cambria"/>
                <a:ea typeface="+mj-ea"/>
                <a:cs typeface="+mj-cs"/>
              </a:rPr>
              <a:t>Opportunities</a:t>
            </a:r>
            <a:r>
              <a:rPr lang="hu-HU" sz="3600" b="0" i="0" dirty="0" smtClean="0">
                <a:latin typeface="Cambria"/>
                <a:ea typeface="+mj-ea"/>
                <a:cs typeface="+mj-cs"/>
              </a:rPr>
              <a:t> - Lehetőségek</a:t>
            </a:r>
            <a:endParaRPr lang="hu-HU" sz="3600" b="0" i="0" dirty="0">
              <a:latin typeface="Cambria"/>
              <a:ea typeface="+mj-ea"/>
              <a:cs typeface="+mj-cs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9144002" cy="4529137"/>
          </a:xfrm>
        </p:spPr>
        <p:txBody>
          <a:bodyPr>
            <a:normAutofit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2800" b="0" i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Terjeszkedési lehetőségek (Budapesten és országszerte)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2800" b="0" i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EU-s támogatások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2800" b="0" i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Házhozszállítás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Kuponok, nyereményjáték</a:t>
            </a:r>
            <a:endParaRPr lang="hu-HU" sz="2800" b="0" i="0" dirty="0" smtClean="0">
              <a:solidFill>
                <a:schemeClr val="tx1">
                  <a:lumMod val="90000"/>
                  <a:lumOff val="10000"/>
                </a:schemeClr>
              </a:solidFill>
              <a:latin typeface="Cambr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2800" b="0" i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Rendezvények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Font typeface="Arial"/>
              <a:buChar char="•"/>
            </a:pPr>
            <a:r>
              <a:rPr lang="hu-HU" sz="2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</a:rPr>
              <a:t>Külföldi turisták</a:t>
            </a:r>
            <a:endParaRPr lang="hu-HU" sz="2800" b="0" i="0" dirty="0">
              <a:solidFill>
                <a:schemeClr val="tx1">
                  <a:lumMod val="90000"/>
                  <a:lumOff val="10000"/>
                </a:schemeClr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37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Threats</a:t>
            </a:r>
            <a:r>
              <a:rPr lang="hu-HU" dirty="0" smtClean="0"/>
              <a:t> - Veszélyek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Szigorú EU-s élelmiszerbiztonsági előírások</a:t>
            </a:r>
          </a:p>
          <a:p>
            <a:r>
              <a:rPr lang="hu-HU" sz="2800" dirty="0" smtClean="0"/>
              <a:t>Alapanyagárak ingadozása</a:t>
            </a:r>
          </a:p>
          <a:p>
            <a:r>
              <a:rPr lang="hu-HU" sz="2800" dirty="0" smtClean="0"/>
              <a:t>Könnyű belépni a piacra</a:t>
            </a:r>
            <a:endParaRPr lang="hu-HU" sz="2800" dirty="0"/>
          </a:p>
          <a:p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r="25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5" y="-1339455"/>
            <a:ext cx="10945215" cy="8219159"/>
          </a:xfrm>
          <a:prstGeom prst="rect">
            <a:avLst/>
          </a:prstGeom>
        </p:spPr>
      </p:pic>
      <p:sp>
        <p:nvSpPr>
          <p:cNvPr id="7" name="Téglalapbuborék 6"/>
          <p:cNvSpPr/>
          <p:nvPr/>
        </p:nvSpPr>
        <p:spPr>
          <a:xfrm>
            <a:off x="7383041" y="587684"/>
            <a:ext cx="3312368" cy="1584176"/>
          </a:xfrm>
          <a:prstGeom prst="wedgeRectCallout">
            <a:avLst>
              <a:gd name="adj1" fmla="val -31569"/>
              <a:gd name="adj2" fmla="val 80137"/>
            </a:avLst>
          </a:prstGeom>
          <a:solidFill>
            <a:schemeClr val="bg1">
              <a:lumMod val="75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534572" y="620688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Szeptemberben nyitunk!</a:t>
            </a:r>
            <a:endParaRPr lang="hu-HU" sz="3200" dirty="0"/>
          </a:p>
        </p:txBody>
      </p:sp>
      <p:sp>
        <p:nvSpPr>
          <p:cNvPr id="5" name="Ellipszis 4"/>
          <p:cNvSpPr/>
          <p:nvPr/>
        </p:nvSpPr>
        <p:spPr>
          <a:xfrm>
            <a:off x="6670476" y="3227914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7578375" y="3194236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Ív 5"/>
          <p:cNvSpPr/>
          <p:nvPr/>
        </p:nvSpPr>
        <p:spPr>
          <a:xfrm>
            <a:off x="6670476" y="3812922"/>
            <a:ext cx="1296144" cy="680402"/>
          </a:xfrm>
          <a:prstGeom prst="arc">
            <a:avLst>
              <a:gd name="adj1" fmla="val 178559"/>
              <a:gd name="adj2" fmla="val 10878413"/>
            </a:avLst>
          </a:prstGeom>
          <a:ln w="730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Gourmet_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94EB11-824E-40C6-8823-566365C0D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Szakácskönyv típusú bemutató (szélesvásznú)</Template>
  <TotalTime>0</TotalTime>
  <Words>149</Words>
  <Application>Microsoft Office PowerPoint</Application>
  <PresentationFormat>Egyéni</PresentationFormat>
  <Paragraphs>40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Cambria</vt:lpstr>
      <vt:lpstr>FoodGourmet_16x9</vt:lpstr>
      <vt:lpstr>Lekvárt liget fánkozó</vt:lpstr>
      <vt:lpstr>Célkitűzések:</vt:lpstr>
      <vt:lpstr>SWOT-analízis</vt:lpstr>
      <vt:lpstr>Strengths - Erősségek</vt:lpstr>
      <vt:lpstr>Weaknesses - Gyengeségek</vt:lpstr>
      <vt:lpstr>Opportunities - Lehetőségek</vt:lpstr>
      <vt:lpstr>Threats - Veszélyek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2016-03-03T16:11:19Z</dcterms:created>
  <dcterms:modified xsi:type="dcterms:W3CDTF">2016-03-04T06:27:23Z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