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92" r:id="rId3"/>
    <p:sldId id="260" r:id="rId4"/>
    <p:sldId id="266" r:id="rId5"/>
    <p:sldId id="267" r:id="rId6"/>
    <p:sldId id="268" r:id="rId7"/>
    <p:sldId id="272" r:id="rId8"/>
    <p:sldId id="269" r:id="rId9"/>
    <p:sldId id="270" r:id="rId10"/>
    <p:sldId id="271" r:id="rId11"/>
    <p:sldId id="275" r:id="rId12"/>
    <p:sldId id="273" r:id="rId13"/>
    <p:sldId id="276" r:id="rId14"/>
    <p:sldId id="294" r:id="rId15"/>
    <p:sldId id="284" r:id="rId16"/>
    <p:sldId id="281" r:id="rId17"/>
    <p:sldId id="282" r:id="rId18"/>
    <p:sldId id="283" r:id="rId19"/>
    <p:sldId id="286" r:id="rId20"/>
    <p:sldId id="287" r:id="rId21"/>
    <p:sldId id="300" r:id="rId22"/>
    <p:sldId id="302" r:id="rId23"/>
    <p:sldId id="303" r:id="rId24"/>
    <p:sldId id="295" r:id="rId2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7" autoAdjust="0"/>
    <p:restoredTop sz="94660"/>
  </p:normalViewPr>
  <p:slideViewPr>
    <p:cSldViewPr snapToGrid="0">
      <p:cViewPr varScale="1">
        <p:scale>
          <a:sx n="75" d="100"/>
          <a:sy n="75" d="100"/>
        </p:scale>
        <p:origin x="40" y="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E924A-BF37-4834-9E97-36719718AA39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EE894-41EC-43B8-AC4D-1A569BFD86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532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91FF2C0-6F65-4886-9A9E-72894E6D5CDF}" type="slidenum">
              <a:rPr lang="en-US" altLang="hu-HU" sz="1300"/>
              <a:pPr/>
              <a:t>1</a:t>
            </a:fld>
            <a:endParaRPr lang="en-US" altLang="hu-HU" sz="13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4254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4A85EA-7DCF-4EAE-82FD-BE5FEA474092}" type="slidenum">
              <a:rPr lang="en-US" altLang="hu-HU"/>
              <a:pPr/>
              <a:t>14</a:t>
            </a:fld>
            <a:endParaRPr lang="en-US" altLang="hu-HU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444529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19A0DF4-E0AB-4BAD-ADF7-00BA13E8676F}" type="slidenum">
              <a:rPr lang="en-US" altLang="hu-HU" sz="1300"/>
              <a:pPr/>
              <a:t>16</a:t>
            </a:fld>
            <a:endParaRPr lang="en-US" altLang="hu-HU" sz="13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844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FFA4321-2674-4C5B-8EA8-B979E65E6DB2}" type="slidenum">
              <a:rPr lang="en-US" altLang="hu-HU" sz="1300"/>
              <a:pPr/>
              <a:t>17</a:t>
            </a:fld>
            <a:endParaRPr lang="en-US" altLang="hu-HU" sz="13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9415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346A485-7283-4856-87E9-AF090830D098}" type="slidenum">
              <a:rPr lang="en-US" altLang="hu-HU" sz="1300"/>
              <a:pPr/>
              <a:t>18</a:t>
            </a:fld>
            <a:endParaRPr lang="en-US" altLang="hu-HU" sz="13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7109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727A380-F2DF-4B9C-A026-662C4B6ECD09}" type="slidenum">
              <a:rPr lang="en-US" altLang="hu-HU" sz="1300"/>
              <a:pPr/>
              <a:t>19</a:t>
            </a:fld>
            <a:endParaRPr lang="en-US" altLang="hu-HU" sz="13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9933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7430CA2-37AA-4621-88ED-20E849B84FA9}" type="slidenum">
              <a:rPr lang="en-US" altLang="hu-HU" sz="1300"/>
              <a:pPr/>
              <a:t>20</a:t>
            </a:fld>
            <a:endParaRPr lang="en-US" altLang="hu-HU" sz="13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6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8C2CD65-2DC3-4EA6-BB62-8F1112641535}" type="slidenum">
              <a:rPr lang="en-US" altLang="hu-HU" sz="1300"/>
              <a:pPr/>
              <a:t>3</a:t>
            </a:fld>
            <a:endParaRPr lang="en-US" altLang="hu-HU" sz="13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43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85DC14C-97BA-4AB0-B710-F0577C37DBD1}" type="slidenum">
              <a:rPr lang="en-US" altLang="hu-HU" sz="1300"/>
              <a:pPr/>
              <a:t>4</a:t>
            </a:fld>
            <a:endParaRPr lang="en-US" altLang="hu-HU" sz="13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428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85DC14C-97BA-4AB0-B710-F0577C37DBD1}" type="slidenum">
              <a:rPr lang="en-US" altLang="hu-HU" sz="1300"/>
              <a:pPr/>
              <a:t>5</a:t>
            </a:fld>
            <a:endParaRPr lang="en-US" altLang="hu-HU" sz="13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045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A840335-27B5-4301-A168-F1064E332292}" type="slidenum">
              <a:rPr lang="en-US" altLang="hu-HU" sz="1300"/>
              <a:pPr/>
              <a:t>7</a:t>
            </a:fld>
            <a:endParaRPr lang="en-US" altLang="hu-HU" sz="13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49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824B091-DB86-449D-B06E-4BE8FA01551B}" type="slidenum">
              <a:rPr lang="en-US" altLang="hu-HU" sz="1300"/>
              <a:pPr/>
              <a:t>8</a:t>
            </a:fld>
            <a:endParaRPr lang="en-US" altLang="hu-HU" sz="13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243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B961C83-5777-46EE-A8FB-DC8396E0155A}" type="slidenum">
              <a:rPr lang="en-US" altLang="hu-HU" sz="1300"/>
              <a:pPr/>
              <a:t>9</a:t>
            </a:fld>
            <a:endParaRPr lang="en-US" altLang="hu-HU" sz="13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1373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645AEDA-BD86-464A-B542-4E5E7016CFBB}" type="slidenum">
              <a:rPr lang="en-US" altLang="hu-HU" sz="1300"/>
              <a:pPr/>
              <a:t>10</a:t>
            </a:fld>
            <a:endParaRPr lang="en-US" altLang="hu-HU" sz="13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434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A840335-27B5-4301-A168-F1064E332292}" type="slidenum">
              <a:rPr lang="en-US" altLang="hu-HU" sz="1300"/>
              <a:pPr/>
              <a:t>12</a:t>
            </a:fld>
            <a:endParaRPr lang="en-US" altLang="hu-HU" sz="13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hu-H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473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551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404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4333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531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6818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5613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639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602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6578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8206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185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60164-7FE1-47AB-A4AD-7DF09A1AC5DC}" type="datetimeFigureOut">
              <a:rPr lang="hu-HU" smtClean="0"/>
              <a:t>2016. 02. 12.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18A8B-33AE-4316-9DC5-CD058F0796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16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Utj1qsrBLdE&amp;feature=related" TargetMode="External"/><Relationship Id="rId2" Type="http://schemas.openxmlformats.org/officeDocument/2006/relationships/hyperlink" Target="http://www.youtube.com/watch?v=6JgGKViQzbc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hyperlink" Target="http://mathworld.wolfram.com/KleinBottle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mathworld.wolfram.com/Toru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286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hu-HU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Síkbarajzolható</a:t>
            </a:r>
            <a:r>
              <a:rPr lang="hu-HU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hu-HU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gráfok</a:t>
            </a:r>
            <a:endParaRPr lang="hu-HU" smtClean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altLang="hu-HU" dirty="0" smtClean="0"/>
              <a:t>Ismétlés</a:t>
            </a:r>
            <a:endParaRPr lang="en-US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1169974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24000" y="0"/>
            <a:ext cx="7315200" cy="6840538"/>
            <a:chOff x="0" y="0"/>
            <a:chExt cx="4608" cy="4309"/>
          </a:xfrm>
        </p:grpSpPr>
        <p:grpSp>
          <p:nvGrpSpPr>
            <p:cNvPr id="19460" name="Group 7"/>
            <p:cNvGrpSpPr>
              <a:grpSpLocks/>
            </p:cNvGrpSpPr>
            <p:nvPr/>
          </p:nvGrpSpPr>
          <p:grpSpPr bwMode="auto">
            <a:xfrm>
              <a:off x="0" y="0"/>
              <a:ext cx="4608" cy="4309"/>
              <a:chOff x="0" y="0"/>
              <a:chExt cx="4608" cy="4309"/>
            </a:xfrm>
          </p:grpSpPr>
          <p:pic>
            <p:nvPicPr>
              <p:cNvPr id="19462" name="Picture 2" descr="icogr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4608" cy="43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463" name="Freeform 3"/>
              <p:cNvSpPr>
                <a:spLocks/>
              </p:cNvSpPr>
              <p:nvPr/>
            </p:nvSpPr>
            <p:spPr bwMode="auto">
              <a:xfrm>
                <a:off x="528" y="796"/>
                <a:ext cx="116" cy="233"/>
              </a:xfrm>
              <a:custGeom>
                <a:avLst/>
                <a:gdLst>
                  <a:gd name="T0" fmla="*/ 0 w 768"/>
                  <a:gd name="T1" fmla="*/ 0 h 1152"/>
                  <a:gd name="T2" fmla="*/ 336 w 768"/>
                  <a:gd name="T3" fmla="*/ 816 h 1152"/>
                  <a:gd name="T4" fmla="*/ 768 w 768"/>
                  <a:gd name="T5" fmla="*/ 1152 h 1152"/>
                  <a:gd name="T6" fmla="*/ 0 60000 65536"/>
                  <a:gd name="T7" fmla="*/ 0 60000 65536"/>
                  <a:gd name="T8" fmla="*/ 0 60000 65536"/>
                  <a:gd name="T9" fmla="*/ 0 w 768"/>
                  <a:gd name="T10" fmla="*/ 0 h 1152"/>
                  <a:gd name="T11" fmla="*/ 768 w 768"/>
                  <a:gd name="T12" fmla="*/ 1152 h 115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68" h="1152">
                    <a:moveTo>
                      <a:pt x="0" y="0"/>
                    </a:moveTo>
                    <a:cubicBezTo>
                      <a:pt x="104" y="312"/>
                      <a:pt x="208" y="624"/>
                      <a:pt x="336" y="816"/>
                    </a:cubicBezTo>
                    <a:cubicBezTo>
                      <a:pt x="464" y="1008"/>
                      <a:pt x="616" y="1080"/>
                      <a:pt x="768" y="1152"/>
                    </a:cubicBezTo>
                  </a:path>
                </a:pathLst>
              </a:custGeom>
              <a:noFill/>
              <a:ln w="28575" cap="flat" cmpd="sng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hu-HU"/>
              </a:p>
            </p:txBody>
          </p:sp>
          <p:sp>
            <p:nvSpPr>
              <p:cNvPr id="19464" name="Freeform 4"/>
              <p:cNvSpPr>
                <a:spLocks/>
              </p:cNvSpPr>
              <p:nvPr/>
            </p:nvSpPr>
            <p:spPr bwMode="auto">
              <a:xfrm>
                <a:off x="528" y="3340"/>
                <a:ext cx="116" cy="233"/>
              </a:xfrm>
              <a:custGeom>
                <a:avLst/>
                <a:gdLst>
                  <a:gd name="T0" fmla="*/ 816 w 816"/>
                  <a:gd name="T1" fmla="*/ 0 h 1152"/>
                  <a:gd name="T2" fmla="*/ 528 w 816"/>
                  <a:gd name="T3" fmla="*/ 624 h 1152"/>
                  <a:gd name="T4" fmla="*/ 0 w 816"/>
                  <a:gd name="T5" fmla="*/ 1152 h 1152"/>
                  <a:gd name="T6" fmla="*/ 0 60000 65536"/>
                  <a:gd name="T7" fmla="*/ 0 60000 65536"/>
                  <a:gd name="T8" fmla="*/ 0 60000 65536"/>
                  <a:gd name="T9" fmla="*/ 0 w 816"/>
                  <a:gd name="T10" fmla="*/ 0 h 1152"/>
                  <a:gd name="T11" fmla="*/ 816 w 816"/>
                  <a:gd name="T12" fmla="*/ 1152 h 115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16" h="1152">
                    <a:moveTo>
                      <a:pt x="816" y="0"/>
                    </a:moveTo>
                    <a:cubicBezTo>
                      <a:pt x="740" y="216"/>
                      <a:pt x="664" y="432"/>
                      <a:pt x="528" y="624"/>
                    </a:cubicBezTo>
                    <a:cubicBezTo>
                      <a:pt x="392" y="816"/>
                      <a:pt x="196" y="984"/>
                      <a:pt x="0" y="1152"/>
                    </a:cubicBezTo>
                  </a:path>
                </a:pathLst>
              </a:custGeom>
              <a:noFill/>
              <a:ln w="28575" cap="flat" cmpd="sng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hu-HU"/>
              </a:p>
            </p:txBody>
          </p:sp>
          <p:sp>
            <p:nvSpPr>
              <p:cNvPr id="19465" name="Freeform 5"/>
              <p:cNvSpPr>
                <a:spLocks/>
              </p:cNvSpPr>
              <p:nvPr/>
            </p:nvSpPr>
            <p:spPr bwMode="auto">
              <a:xfrm>
                <a:off x="2688" y="1972"/>
                <a:ext cx="116" cy="233"/>
              </a:xfrm>
              <a:custGeom>
                <a:avLst/>
                <a:gdLst>
                  <a:gd name="T0" fmla="*/ 0 w 1584"/>
                  <a:gd name="T1" fmla="*/ 144 h 144"/>
                  <a:gd name="T2" fmla="*/ 624 w 1584"/>
                  <a:gd name="T3" fmla="*/ 0 h 144"/>
                  <a:gd name="T4" fmla="*/ 1584 w 158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584"/>
                  <a:gd name="T10" fmla="*/ 0 h 144"/>
                  <a:gd name="T11" fmla="*/ 1584 w 158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84" h="144">
                    <a:moveTo>
                      <a:pt x="0" y="144"/>
                    </a:moveTo>
                    <a:cubicBezTo>
                      <a:pt x="180" y="72"/>
                      <a:pt x="360" y="0"/>
                      <a:pt x="624" y="0"/>
                    </a:cubicBezTo>
                    <a:cubicBezTo>
                      <a:pt x="888" y="0"/>
                      <a:pt x="1236" y="72"/>
                      <a:pt x="1584" y="144"/>
                    </a:cubicBezTo>
                  </a:path>
                </a:pathLst>
              </a:custGeom>
              <a:noFill/>
              <a:ln w="28575" cap="flat" cmpd="sng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hu-HU"/>
              </a:p>
            </p:txBody>
          </p:sp>
        </p:grpSp>
        <p:sp>
          <p:nvSpPr>
            <p:cNvPr id="19461" name="Text Box 8"/>
            <p:cNvSpPr txBox="1">
              <a:spLocks noChangeArrowheads="1"/>
            </p:cNvSpPr>
            <p:nvPr/>
          </p:nvSpPr>
          <p:spPr bwMode="auto">
            <a:xfrm>
              <a:off x="1776" y="3744"/>
              <a:ext cx="283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hu-HU">
                  <a:solidFill>
                    <a:schemeClr val="bg2"/>
                  </a:solidFill>
                </a:rPr>
                <a:t>Ikozaéder síkba rajzolva (majdnem) egyenes vonalakkal</a:t>
              </a:r>
              <a:endParaRPr lang="en-US" altLang="hu-HU"/>
            </a:p>
          </p:txBody>
        </p:sp>
      </p:grpSp>
      <p:pic>
        <p:nvPicPr>
          <p:cNvPr id="19459" name="Picture 6" descr="i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164" y="0"/>
            <a:ext cx="2928937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919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723900" y="1407664"/>
            <a:ext cx="106680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hu-H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következmény:</a:t>
            </a:r>
          </a:p>
          <a:p>
            <a:pPr>
              <a:spcAft>
                <a:spcPts val="0"/>
              </a:spcAft>
            </a:pPr>
            <a:endParaRPr lang="hu-H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 az összefüggő, egyszerű sík gráf pontjainak száma legalább 3, és nincsen 3 hosszú köre, akkor e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2p-4.</a:t>
            </a:r>
            <a:endParaRPr lang="hu-H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10985" y="519483"/>
            <a:ext cx="104938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 tétel következménye </a:t>
            </a:r>
            <a:endParaRPr lang="hu-HU" sz="3600" dirty="0"/>
          </a:p>
        </p:txBody>
      </p:sp>
      <p:sp>
        <p:nvSpPr>
          <p:cNvPr id="6" name="Téglalap 5"/>
          <p:cNvSpPr/>
          <p:nvPr/>
        </p:nvSpPr>
        <p:spPr>
          <a:xfrm>
            <a:off x="810985" y="3342285"/>
            <a:ext cx="1049383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hu-H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Bizonyítás:</a:t>
            </a:r>
          </a:p>
          <a:p>
            <a:pPr>
              <a:spcAft>
                <a:spcPts val="0"/>
              </a:spcAft>
            </a:pP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feltételek miatt most minden területet legalább 4 él határol, fokszáma legalább 4, tehát: </a:t>
            </a:r>
          </a:p>
          <a:p>
            <a:pPr>
              <a:spcAft>
                <a:spcPts val="0"/>
              </a:spcAft>
            </a:pPr>
            <a:endParaRPr lang="hu-H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2e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4t, vagyis   e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2t,  1/2e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t. </a:t>
            </a:r>
          </a:p>
          <a:p>
            <a:pPr>
              <a:spcAft>
                <a:spcPts val="0"/>
              </a:spcAft>
            </a:pPr>
            <a:endParaRPr lang="hu-H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u-H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p-e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+t=2-ből e-t kifejezve:   e=p+t-2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p+1/2e-2, ebből: e</a:t>
            </a:r>
            <a:r>
              <a:rPr lang="hu-HU" sz="2400" dirty="0" smtClean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2p-4</a:t>
            </a:r>
            <a:endParaRPr lang="hu-H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29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Másik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Kuratowski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gráf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1041687" y="2457667"/>
            <a:ext cx="2971800" cy="2895600"/>
            <a:chOff x="144" y="1104"/>
            <a:chExt cx="1872" cy="1824"/>
          </a:xfrm>
        </p:grpSpPr>
        <p:grpSp>
          <p:nvGrpSpPr>
            <p:cNvPr id="20500" name="Group 4"/>
            <p:cNvGrpSpPr>
              <a:grpSpLocks/>
            </p:cNvGrpSpPr>
            <p:nvPr/>
          </p:nvGrpSpPr>
          <p:grpSpPr bwMode="auto">
            <a:xfrm>
              <a:off x="144" y="1104"/>
              <a:ext cx="1872" cy="1536"/>
              <a:chOff x="576" y="336"/>
              <a:chExt cx="4080" cy="2736"/>
            </a:xfrm>
          </p:grpSpPr>
          <p:grpSp>
            <p:nvGrpSpPr>
              <p:cNvPr id="20502" name="Group 5"/>
              <p:cNvGrpSpPr>
                <a:grpSpLocks/>
              </p:cNvGrpSpPr>
              <p:nvPr/>
            </p:nvGrpSpPr>
            <p:grpSpPr bwMode="auto">
              <a:xfrm>
                <a:off x="576" y="336"/>
                <a:ext cx="4080" cy="2736"/>
                <a:chOff x="576" y="336"/>
                <a:chExt cx="4080" cy="2736"/>
              </a:xfrm>
            </p:grpSpPr>
            <p:grpSp>
              <p:nvGrpSpPr>
                <p:cNvPr id="20504" name="Group 6"/>
                <p:cNvGrpSpPr>
                  <a:grpSpLocks/>
                </p:cNvGrpSpPr>
                <p:nvPr/>
              </p:nvGrpSpPr>
              <p:grpSpPr bwMode="auto">
                <a:xfrm>
                  <a:off x="576" y="336"/>
                  <a:ext cx="4080" cy="2736"/>
                  <a:chOff x="576" y="336"/>
                  <a:chExt cx="4080" cy="2736"/>
                </a:xfrm>
              </p:grpSpPr>
              <p:grpSp>
                <p:nvGrpSpPr>
                  <p:cNvPr id="20510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576" y="336"/>
                    <a:ext cx="4080" cy="240"/>
                    <a:chOff x="576" y="336"/>
                    <a:chExt cx="4080" cy="240"/>
                  </a:xfrm>
                </p:grpSpPr>
                <p:sp>
                  <p:nvSpPr>
                    <p:cNvPr id="20518" name="Oval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76" y="336"/>
                      <a:ext cx="192" cy="24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endParaRPr lang="hu-HU" altLang="hu-HU"/>
                    </a:p>
                  </p:txBody>
                </p:sp>
                <p:sp>
                  <p:nvSpPr>
                    <p:cNvPr id="20519" name="Oval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336"/>
                      <a:ext cx="192" cy="24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endParaRPr lang="hu-HU" altLang="hu-HU"/>
                    </a:p>
                  </p:txBody>
                </p:sp>
                <p:sp>
                  <p:nvSpPr>
                    <p:cNvPr id="20520" name="Oval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64" y="336"/>
                      <a:ext cx="192" cy="24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endParaRPr lang="hu-HU" altLang="hu-HU"/>
                    </a:p>
                  </p:txBody>
                </p:sp>
              </p:grpSp>
              <p:grpSp>
                <p:nvGrpSpPr>
                  <p:cNvPr id="20511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576" y="2832"/>
                    <a:ext cx="4080" cy="240"/>
                    <a:chOff x="576" y="336"/>
                    <a:chExt cx="4080" cy="240"/>
                  </a:xfrm>
                </p:grpSpPr>
                <p:sp>
                  <p:nvSpPr>
                    <p:cNvPr id="20515" name="Oval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76" y="336"/>
                      <a:ext cx="192" cy="24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endParaRPr lang="hu-HU" altLang="hu-HU"/>
                    </a:p>
                  </p:txBody>
                </p:sp>
                <p:sp>
                  <p:nvSpPr>
                    <p:cNvPr id="20516" name="Oval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336"/>
                      <a:ext cx="192" cy="24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endParaRPr lang="hu-HU" altLang="hu-HU"/>
                    </a:p>
                  </p:txBody>
                </p:sp>
                <p:sp>
                  <p:nvSpPr>
                    <p:cNvPr id="20517" name="Oval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64" y="336"/>
                      <a:ext cx="192" cy="24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endParaRPr lang="hu-HU" altLang="hu-HU"/>
                    </a:p>
                  </p:txBody>
                </p:sp>
              </p:grpSp>
              <p:sp>
                <p:nvSpPr>
                  <p:cNvPr id="20512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576"/>
                    <a:ext cx="0" cy="225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20513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576"/>
                    <a:ext cx="0" cy="225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20514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4560" y="576"/>
                    <a:ext cx="0" cy="225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</p:grpSp>
            <p:sp>
              <p:nvSpPr>
                <p:cNvPr id="20505" name="Line 18"/>
                <p:cNvSpPr>
                  <a:spLocks noChangeShapeType="1"/>
                </p:cNvSpPr>
                <p:nvPr/>
              </p:nvSpPr>
              <p:spPr bwMode="auto">
                <a:xfrm>
                  <a:off x="720" y="528"/>
                  <a:ext cx="1824" cy="230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20506" name="Line 19"/>
                <p:cNvSpPr>
                  <a:spLocks noChangeShapeType="1"/>
                </p:cNvSpPr>
                <p:nvPr/>
              </p:nvSpPr>
              <p:spPr bwMode="auto">
                <a:xfrm>
                  <a:off x="2640" y="576"/>
                  <a:ext cx="1824" cy="230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20507" name="Line 20"/>
                <p:cNvSpPr>
                  <a:spLocks noChangeShapeType="1"/>
                </p:cNvSpPr>
                <p:nvPr/>
              </p:nvSpPr>
              <p:spPr bwMode="auto">
                <a:xfrm>
                  <a:off x="768" y="528"/>
                  <a:ext cx="3744" cy="235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20508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672" y="432"/>
                  <a:ext cx="1920" cy="25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20509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2592" y="432"/>
                  <a:ext cx="1920" cy="25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sp>
            <p:nvSpPr>
              <p:cNvPr id="20503" name="Line 23"/>
              <p:cNvSpPr>
                <a:spLocks noChangeShapeType="1"/>
              </p:cNvSpPr>
              <p:nvPr/>
            </p:nvSpPr>
            <p:spPr bwMode="auto">
              <a:xfrm flipH="1">
                <a:off x="624" y="480"/>
                <a:ext cx="3936" cy="24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20501" name="Text Box 24"/>
            <p:cNvSpPr txBox="1">
              <a:spLocks noChangeArrowheads="1"/>
            </p:cNvSpPr>
            <p:nvPr/>
          </p:nvSpPr>
          <p:spPr bwMode="auto">
            <a:xfrm>
              <a:off x="720" y="2640"/>
              <a:ext cx="8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hu-HU" i="1"/>
                <a:t>K</a:t>
              </a:r>
              <a:r>
                <a:rPr lang="en-US" altLang="hu-HU" i="1" baseline="-25000"/>
                <a:t>3,3</a:t>
              </a:r>
              <a:endParaRPr lang="en-US" altLang="hu-HU" i="1"/>
            </a:p>
          </p:txBody>
        </p:sp>
      </p:grpSp>
      <p:sp>
        <p:nvSpPr>
          <p:cNvPr id="20485" name="Text Box 40"/>
          <p:cNvSpPr txBox="1">
            <a:spLocks noChangeArrowheads="1"/>
          </p:cNvSpPr>
          <p:nvPr/>
        </p:nvSpPr>
        <p:spPr bwMode="auto">
          <a:xfrm>
            <a:off x="5608244" y="1939934"/>
            <a:ext cx="6096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hu-HU" i="1" dirty="0" smtClean="0"/>
              <a:t> </a:t>
            </a:r>
            <a:r>
              <a:rPr lang="en-US" alt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hu-HU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3,3</a:t>
            </a:r>
            <a:r>
              <a:rPr lang="en-US" altLang="hu-HU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(3-3 csúcsú teljes páros gráf):</a:t>
            </a:r>
            <a:b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három</a:t>
            </a:r>
            <a:r>
              <a:rPr lang="en-US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ház</a:t>
            </a:r>
            <a:r>
              <a:rPr lang="en-US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villany,gáz, elektromos vezetékek</a:t>
            </a:r>
            <a:r>
              <a:rPr lang="en-US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5608244" y="3020177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hu-H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Következmény: 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hu-HU" sz="2400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3,3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nem lehet sík gráf: </a:t>
            </a:r>
          </a:p>
          <a:p>
            <a:pPr algn="just">
              <a:spcAft>
                <a:spcPts val="0"/>
              </a:spcAft>
            </a:pP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pontok száma =6, éleinek száma=9, és</a:t>
            </a:r>
          </a:p>
          <a:p>
            <a:pPr>
              <a:spcAft>
                <a:spcPts val="0"/>
              </a:spcAft>
            </a:pP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hu-HU" sz="2400" dirty="0" smtClean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2p-4</a:t>
            </a:r>
          </a:p>
          <a:p>
            <a:pPr>
              <a:spcAft>
                <a:spcPts val="0"/>
              </a:spcAft>
            </a:pPr>
            <a:r>
              <a:rPr lang="hu-H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hu-HU" sz="2400" dirty="0" smtClean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2.6-4=8</a:t>
            </a:r>
            <a:endParaRPr lang="hu-H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608244" y="473877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altLang="hu-H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hu-HU" sz="24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3,3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síkbarajzolásánál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lehet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oldalú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tartomány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hu-HU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Ekkor a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csúcs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közt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két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ház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két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kút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lenne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azok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nincsenek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éllel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összekötve</a:t>
            </a:r>
            <a:r>
              <a:rPr lang="en-US" alt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35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83028" y="1199614"/>
            <a:ext cx="1095647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hu-H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KURATOWSKI: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Valamely gráf akkor és csak akkor sík gráf, ha nem tartalmaz K</a:t>
            </a:r>
            <a:r>
              <a:rPr lang="hu-HU" sz="2000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-tel vagy K</a:t>
            </a:r>
            <a:r>
              <a:rPr lang="hu-HU" sz="2000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3,3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-mal izomorf részgráfot.</a:t>
            </a:r>
          </a:p>
          <a:p>
            <a:pPr>
              <a:spcAft>
                <a:spcPts val="0"/>
              </a:spcAft>
            </a:pP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hu-H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KURATOWSKI: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Valamely gráf akkor és csak akkor sík gráf, ha nem tartalmaz K</a:t>
            </a:r>
            <a:r>
              <a:rPr lang="hu-HU" sz="2000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-tel vagy K</a:t>
            </a:r>
            <a:r>
              <a:rPr lang="hu-HU" sz="2000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3,3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-mal </a:t>
            </a:r>
            <a:r>
              <a:rPr lang="hu-HU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homeomorf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részgráfot. </a:t>
            </a:r>
          </a:p>
          <a:p>
            <a:pPr>
              <a:spcAft>
                <a:spcPts val="0"/>
              </a:spcAft>
            </a:pPr>
            <a:r>
              <a:rPr lang="hu-HU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Homeomorf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élre szabad pontot beiktatni. Ha a gráfnak van olyan részgráfja, amelyben minden pont foka kettő, de nem kör, ezeket a pontokat szabad törölni: </a:t>
            </a:r>
            <a:r>
              <a:rPr lang="hu-H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uv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élből  </a:t>
            </a:r>
            <a:r>
              <a:rPr lang="hu-H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uw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hu-H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wv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élek keletkezhetnek, és fordítva (u,  v, w pontok)</a:t>
            </a:r>
          </a:p>
          <a:p>
            <a:pPr>
              <a:spcAft>
                <a:spcPts val="0"/>
              </a:spcAft>
            </a:pP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hu-HU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Fáry-Wagner</a:t>
            </a:r>
            <a:r>
              <a:rPr lang="hu-H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tétel:</a:t>
            </a:r>
            <a:r>
              <a:rPr lang="hu-H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Ha G egyszerű síkba rajzolható gráf, van olyan rajza, hogy az élek egyenes szakaszok.</a:t>
            </a:r>
            <a:endParaRPr lang="hu-H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83028" y="-7937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Kuratowski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tétel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1426028" y="4675415"/>
            <a:ext cx="1600200" cy="1676400"/>
            <a:chOff x="1104" y="528"/>
            <a:chExt cx="1008" cy="1056"/>
          </a:xfrm>
        </p:grpSpPr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>
              <a:off x="1152" y="576"/>
              <a:ext cx="912" cy="960"/>
            </a:xfrm>
            <a:prstGeom prst="octagon">
              <a:avLst>
                <a:gd name="adj" fmla="val 29287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6" name="Line 3"/>
            <p:cNvSpPr>
              <a:spLocks noChangeShapeType="1"/>
            </p:cNvSpPr>
            <p:nvPr/>
          </p:nvSpPr>
          <p:spPr bwMode="auto">
            <a:xfrm>
              <a:off x="1440" y="576"/>
              <a:ext cx="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  <p:sp>
          <p:nvSpPr>
            <p:cNvPr id="7" name="Line 4"/>
            <p:cNvSpPr>
              <a:spLocks noChangeShapeType="1"/>
            </p:cNvSpPr>
            <p:nvPr/>
          </p:nvSpPr>
          <p:spPr bwMode="auto">
            <a:xfrm flipH="1">
              <a:off x="1392" y="864"/>
              <a:ext cx="672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392" y="52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1728" y="52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2016" y="81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392" y="14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1104" y="76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1104" y="120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2016" y="120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1776" y="14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</p:grpSp>
      <p:grpSp>
        <p:nvGrpSpPr>
          <p:cNvPr id="16" name="Group 37"/>
          <p:cNvGrpSpPr>
            <a:grpSpLocks/>
          </p:cNvGrpSpPr>
          <p:nvPr/>
        </p:nvGrpSpPr>
        <p:grpSpPr bwMode="auto">
          <a:xfrm>
            <a:off x="5494565" y="4659542"/>
            <a:ext cx="1600200" cy="1676400"/>
            <a:chOff x="3168" y="528"/>
            <a:chExt cx="1008" cy="1056"/>
          </a:xfrm>
        </p:grpSpPr>
        <p:grpSp>
          <p:nvGrpSpPr>
            <p:cNvPr id="17" name="Group 23"/>
            <p:cNvGrpSpPr>
              <a:grpSpLocks/>
            </p:cNvGrpSpPr>
            <p:nvPr/>
          </p:nvGrpSpPr>
          <p:grpSpPr bwMode="auto">
            <a:xfrm>
              <a:off x="3168" y="528"/>
              <a:ext cx="1008" cy="1056"/>
              <a:chOff x="1200" y="624"/>
              <a:chExt cx="1008" cy="1056"/>
            </a:xfrm>
          </p:grpSpPr>
          <p:sp>
            <p:nvSpPr>
              <p:cNvPr id="29" name="Line 14"/>
              <p:cNvSpPr>
                <a:spLocks noChangeShapeType="1"/>
              </p:cNvSpPr>
              <p:nvPr/>
            </p:nvSpPr>
            <p:spPr bwMode="auto">
              <a:xfrm>
                <a:off x="1536" y="672"/>
                <a:ext cx="0" cy="9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hu-HU"/>
              </a:p>
            </p:txBody>
          </p:sp>
          <p:sp>
            <p:nvSpPr>
              <p:cNvPr id="30" name="Line 15"/>
              <p:cNvSpPr>
                <a:spLocks noChangeShapeType="1"/>
              </p:cNvSpPr>
              <p:nvPr/>
            </p:nvSpPr>
            <p:spPr bwMode="auto">
              <a:xfrm flipH="1">
                <a:off x="1488" y="960"/>
                <a:ext cx="672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hu-HU"/>
              </a:p>
            </p:txBody>
          </p:sp>
          <p:sp>
            <p:nvSpPr>
              <p:cNvPr id="31" name="Oval 16"/>
              <p:cNvSpPr>
                <a:spLocks noChangeArrowheads="1"/>
              </p:cNvSpPr>
              <p:nvPr/>
            </p:nvSpPr>
            <p:spPr bwMode="auto">
              <a:xfrm>
                <a:off x="1488" y="6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32" name="Oval 17"/>
              <p:cNvSpPr>
                <a:spLocks noChangeArrowheads="1"/>
              </p:cNvSpPr>
              <p:nvPr/>
            </p:nvSpPr>
            <p:spPr bwMode="auto">
              <a:xfrm>
                <a:off x="2112" y="91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33" name="Oval 18"/>
              <p:cNvSpPr>
                <a:spLocks noChangeArrowheads="1"/>
              </p:cNvSpPr>
              <p:nvPr/>
            </p:nvSpPr>
            <p:spPr bwMode="auto">
              <a:xfrm>
                <a:off x="1488" y="158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34" name="Oval 19"/>
              <p:cNvSpPr>
                <a:spLocks noChangeArrowheads="1"/>
              </p:cNvSpPr>
              <p:nvPr/>
            </p:nvSpPr>
            <p:spPr bwMode="auto">
              <a:xfrm>
                <a:off x="1200" y="86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35" name="Oval 20"/>
              <p:cNvSpPr>
                <a:spLocks noChangeArrowheads="1"/>
              </p:cNvSpPr>
              <p:nvPr/>
            </p:nvSpPr>
            <p:spPr bwMode="auto">
              <a:xfrm>
                <a:off x="1200" y="1296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36" name="Oval 21"/>
              <p:cNvSpPr>
                <a:spLocks noChangeArrowheads="1"/>
              </p:cNvSpPr>
              <p:nvPr/>
            </p:nvSpPr>
            <p:spPr bwMode="auto">
              <a:xfrm>
                <a:off x="2112" y="1296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37" name="Oval 22"/>
              <p:cNvSpPr>
                <a:spLocks noChangeArrowheads="1"/>
              </p:cNvSpPr>
              <p:nvPr/>
            </p:nvSpPr>
            <p:spPr bwMode="auto">
              <a:xfrm>
                <a:off x="1872" y="158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</p:grpSp>
        <p:sp>
          <p:nvSpPr>
            <p:cNvPr id="18" name="Line 24"/>
            <p:cNvSpPr>
              <a:spLocks noChangeShapeType="1"/>
            </p:cNvSpPr>
            <p:nvPr/>
          </p:nvSpPr>
          <p:spPr bwMode="auto">
            <a:xfrm flipH="1">
              <a:off x="3216" y="576"/>
              <a:ext cx="24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hu-HU"/>
            </a:p>
          </p:txBody>
        </p:sp>
        <p:sp>
          <p:nvSpPr>
            <p:cNvPr id="19" name="Line 25"/>
            <p:cNvSpPr>
              <a:spLocks noChangeShapeType="1"/>
            </p:cNvSpPr>
            <p:nvPr/>
          </p:nvSpPr>
          <p:spPr bwMode="auto">
            <a:xfrm>
              <a:off x="3216" y="864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  <p:sp>
          <p:nvSpPr>
            <p:cNvPr id="20" name="Line 26"/>
            <p:cNvSpPr>
              <a:spLocks noChangeShapeType="1"/>
            </p:cNvSpPr>
            <p:nvPr/>
          </p:nvSpPr>
          <p:spPr bwMode="auto">
            <a:xfrm>
              <a:off x="3216" y="1248"/>
              <a:ext cx="288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hu-HU"/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auto">
            <a:xfrm>
              <a:off x="3552" y="1536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 flipH="1">
              <a:off x="3888" y="1296"/>
              <a:ext cx="24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  <p:sp>
          <p:nvSpPr>
            <p:cNvPr id="23" name="Line 29"/>
            <p:cNvSpPr>
              <a:spLocks noChangeShapeType="1"/>
            </p:cNvSpPr>
            <p:nvPr/>
          </p:nvSpPr>
          <p:spPr bwMode="auto">
            <a:xfrm flipV="1">
              <a:off x="4128" y="912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  <p:sp>
          <p:nvSpPr>
            <p:cNvPr id="24" name="Line 30"/>
            <p:cNvSpPr>
              <a:spLocks noChangeShapeType="1"/>
            </p:cNvSpPr>
            <p:nvPr/>
          </p:nvSpPr>
          <p:spPr bwMode="auto">
            <a:xfrm>
              <a:off x="3552" y="576"/>
              <a:ext cx="576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  <p:sp>
          <p:nvSpPr>
            <p:cNvPr id="25" name="Oval 31"/>
            <p:cNvSpPr>
              <a:spLocks noChangeArrowheads="1"/>
            </p:cNvSpPr>
            <p:nvPr/>
          </p:nvSpPr>
          <p:spPr bwMode="auto">
            <a:xfrm>
              <a:off x="3456" y="76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26" name="Oval 32"/>
            <p:cNvSpPr>
              <a:spLocks noChangeArrowheads="1"/>
            </p:cNvSpPr>
            <p:nvPr/>
          </p:nvSpPr>
          <p:spPr bwMode="auto">
            <a:xfrm>
              <a:off x="3456" y="110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27" name="Oval 33"/>
            <p:cNvSpPr>
              <a:spLocks noChangeArrowheads="1"/>
            </p:cNvSpPr>
            <p:nvPr/>
          </p:nvSpPr>
          <p:spPr bwMode="auto">
            <a:xfrm>
              <a:off x="3696" y="120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28" name="Oval 34"/>
            <p:cNvSpPr>
              <a:spLocks noChangeArrowheads="1"/>
            </p:cNvSpPr>
            <p:nvPr/>
          </p:nvSpPr>
          <p:spPr bwMode="auto">
            <a:xfrm>
              <a:off x="3984" y="13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</p:grpSp>
      <p:sp>
        <p:nvSpPr>
          <p:cNvPr id="38" name="Balra-jobbra nyíl 37"/>
          <p:cNvSpPr/>
          <p:nvPr/>
        </p:nvSpPr>
        <p:spPr>
          <a:xfrm>
            <a:off x="3864427" y="516551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25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dodg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0"/>
            <a:ext cx="6934200" cy="691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795" name="Picture 3" descr="do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2959100" cy="295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8382000" y="2971801"/>
            <a:ext cx="2286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135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/>
              <a:t>A dodekaéder gráfjának síkbarajzolása csupa egyenes szakasz éllel.</a:t>
            </a:r>
          </a:p>
        </p:txBody>
      </p:sp>
    </p:spTree>
    <p:extLst>
      <p:ext uri="{BB962C8B-B14F-4D97-AF65-F5344CB8AC3E}">
        <p14:creationId xmlns:p14="http://schemas.microsoft.com/office/powerpoint/2010/main" val="1378111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890016" y="1582341"/>
            <a:ext cx="1013155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hu-H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Tétel: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G gráf akkor és csak akkor síkba rajzolható, ha gömbre rajzolható.</a:t>
            </a:r>
          </a:p>
          <a:p>
            <a:pPr>
              <a:spcAft>
                <a:spcPts val="0"/>
              </a:spcAft>
            </a:pPr>
            <a:r>
              <a:rPr lang="hu-H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Biz.: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sztereografikus projekció (</a:t>
            </a:r>
            <a:r>
              <a:rPr lang="hu-H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bijekció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hu-HU" sz="2400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http://www.youtube.com/watch?v=6JgGKViQzbc</a:t>
            </a:r>
            <a:endParaRPr lang="hu-H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Föld </a:t>
            </a:r>
            <a:r>
              <a:rPr lang="hu-H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szeterografikus</a:t>
            </a: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projekciója:</a:t>
            </a:r>
          </a:p>
          <a:p>
            <a:pPr>
              <a:spcAft>
                <a:spcPts val="0"/>
              </a:spcAft>
            </a:pPr>
            <a:r>
              <a:rPr lang="hu-H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hu-HU" sz="2400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http://www.youtube.com/watch?v=Utj1qsrBLdE&amp;feature=related</a:t>
            </a:r>
            <a:endParaRPr lang="hu-H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99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76312" y="1924214"/>
            <a:ext cx="1043539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hu-H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Bizonyítás</a:t>
            </a:r>
            <a:endParaRPr lang="hu-H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Sztereografikus projekció. A gömböt a síkra helyezzük, (déli pólus), majd az északi pólusból egyeneseket húzunk a gráf pontjaihoz (éleinek pontjaihoz), ezen egyeneseknek a gömbbel levő másik metszéspontja lesz a vetített képpont.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4431792" y="4648199"/>
            <a:ext cx="1600200" cy="1524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679192" y="4114800"/>
            <a:ext cx="6705600" cy="2705100"/>
            <a:chOff x="720" y="2232"/>
            <a:chExt cx="4224" cy="1704"/>
          </a:xfrm>
        </p:grpSpPr>
        <p:sp>
          <p:nvSpPr>
            <p:cNvPr id="8197" name="Oval 3"/>
            <p:cNvSpPr>
              <a:spLocks noChangeArrowheads="1"/>
            </p:cNvSpPr>
            <p:nvPr/>
          </p:nvSpPr>
          <p:spPr bwMode="auto">
            <a:xfrm>
              <a:off x="1344" y="2568"/>
              <a:ext cx="912" cy="96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8198" name="Line 4"/>
            <p:cNvSpPr>
              <a:spLocks noChangeShapeType="1"/>
            </p:cNvSpPr>
            <p:nvPr/>
          </p:nvSpPr>
          <p:spPr bwMode="auto">
            <a:xfrm>
              <a:off x="720" y="3528"/>
              <a:ext cx="422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8199" name="Text Box 6"/>
            <p:cNvSpPr txBox="1">
              <a:spLocks noChangeArrowheads="1"/>
            </p:cNvSpPr>
            <p:nvPr/>
          </p:nvSpPr>
          <p:spPr bwMode="auto">
            <a:xfrm>
              <a:off x="2313" y="2760"/>
              <a:ext cx="2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hu-HU" altLang="hu-HU" i="1" dirty="0"/>
                <a:t>P</a:t>
              </a:r>
            </a:p>
          </p:txBody>
        </p:sp>
        <p:sp>
          <p:nvSpPr>
            <p:cNvPr id="8200" name="Text Box 7"/>
            <p:cNvSpPr txBox="1">
              <a:spLocks noChangeArrowheads="1"/>
            </p:cNvSpPr>
            <p:nvPr/>
          </p:nvSpPr>
          <p:spPr bwMode="auto">
            <a:xfrm>
              <a:off x="2784" y="3648"/>
              <a:ext cx="3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hu-HU" altLang="hu-HU" i="1"/>
                <a:t>P''</a:t>
              </a:r>
            </a:p>
          </p:txBody>
        </p:sp>
        <p:sp>
          <p:nvSpPr>
            <p:cNvPr id="8201" name="Text Box 8"/>
            <p:cNvSpPr txBox="1">
              <a:spLocks noChangeArrowheads="1"/>
            </p:cNvSpPr>
            <p:nvPr/>
          </p:nvSpPr>
          <p:spPr bwMode="auto">
            <a:xfrm>
              <a:off x="1664" y="2232"/>
              <a:ext cx="2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hu-HU" altLang="hu-HU"/>
                <a:t>É</a:t>
              </a:r>
            </a:p>
          </p:txBody>
        </p:sp>
      </p:grpSp>
      <p:sp>
        <p:nvSpPr>
          <p:cNvPr id="10" name="Text Box 1056"/>
          <p:cNvSpPr txBox="1">
            <a:spLocks noChangeArrowheads="1"/>
          </p:cNvSpPr>
          <p:nvPr/>
        </p:nvSpPr>
        <p:spPr bwMode="auto">
          <a:xfrm>
            <a:off x="990600" y="879723"/>
            <a:ext cx="10421112" cy="830997"/>
          </a:xfrm>
          <a:prstGeom prst="rect">
            <a:avLst/>
          </a:prstGeom>
          <a:solidFill>
            <a:schemeClr val="accent1"/>
          </a:solidFill>
          <a:ln w="349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hu-H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Tétel</a:t>
            </a:r>
          </a:p>
          <a:p>
            <a:pPr>
              <a:defRPr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 gráf pontosan akkor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síkbarajzolható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 gömbre rajzolható.</a:t>
            </a:r>
          </a:p>
        </p:txBody>
      </p:sp>
    </p:spTree>
    <p:extLst>
      <p:ext uri="{BB962C8B-B14F-4D97-AF65-F5344CB8AC3E}">
        <p14:creationId xmlns:p14="http://schemas.microsoft.com/office/powerpoint/2010/main" val="3603601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nimBg="1"/>
      <p:bldP spid="10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p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914400"/>
            <a:ext cx="6781800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AutoShape 3"/>
          <p:cNvSpPr>
            <a:spLocks/>
          </p:cNvSpPr>
          <p:nvPr/>
        </p:nvSpPr>
        <p:spPr bwMode="auto">
          <a:xfrm>
            <a:off x="5406744" y="432743"/>
            <a:ext cx="1830950" cy="461665"/>
          </a:xfrm>
          <a:prstGeom prst="borderCallout2">
            <a:avLst>
              <a:gd name="adj1" fmla="val 24491"/>
              <a:gd name="adj2" fmla="val -4176"/>
              <a:gd name="adj3" fmla="val 24491"/>
              <a:gd name="adj4" fmla="val -22977"/>
              <a:gd name="adj5" fmla="val 117347"/>
              <a:gd name="adj6" fmla="val -42472"/>
            </a:avLst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hu-HU" altLang="hu-HU"/>
              <a:t>Északi pólus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72189" y="23241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hu-HU" altLang="hu-HU" i="1">
                <a:solidFill>
                  <a:schemeClr val="hlink"/>
                </a:solidFill>
              </a:rPr>
              <a:t>P</a:t>
            </a:r>
            <a:endParaRPr lang="hu-HU" altLang="hu-HU" i="1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916738" y="3962400"/>
            <a:ext cx="417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hu-HU" altLang="hu-HU" i="1">
                <a:solidFill>
                  <a:schemeClr val="hlink"/>
                </a:solidFill>
              </a:rPr>
              <a:t>P'</a:t>
            </a:r>
          </a:p>
        </p:txBody>
      </p:sp>
    </p:spTree>
    <p:extLst>
      <p:ext uri="{BB962C8B-B14F-4D97-AF65-F5344CB8AC3E}">
        <p14:creationId xmlns:p14="http://schemas.microsoft.com/office/powerpoint/2010/main" val="319590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524000" y="1517562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 eljárás megfordítható, ha gömböt a rárajzolt gráffal együtt úgy tesszük le a síkra, hogy a gráf egyetlen pontja vagy éle se menjen át az északi póluson. (annak a képe ugyanis a végtelenben lenne).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524000" y="4114801"/>
            <a:ext cx="89855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hu-H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Állítás</a:t>
            </a:r>
            <a:endParaRPr lang="hu-H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síkbarajzolható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gráf bármely tartománya lehet (egy másik)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síkbarajzolásnál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külső tartomány.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524001" y="3048000"/>
            <a:ext cx="884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gömbön a külső és belső tartomány közti különbség eltűnik.</a:t>
            </a:r>
          </a:p>
        </p:txBody>
      </p:sp>
    </p:spTree>
    <p:extLst>
      <p:ext uri="{BB962C8B-B14F-4D97-AF65-F5344CB8AC3E}">
        <p14:creationId xmlns:p14="http://schemas.microsoft.com/office/powerpoint/2010/main" val="337487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utoUpdateAnimBg="0"/>
      <p:bldP spid="1946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1030"/>
          <p:cNvSpPr txBox="1">
            <a:spLocks noChangeArrowheads="1"/>
          </p:cNvSpPr>
          <p:nvPr/>
        </p:nvSpPr>
        <p:spPr bwMode="auto">
          <a:xfrm>
            <a:off x="5274975" y="447778"/>
            <a:ext cx="13163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hu-HU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Klein-palack</a:t>
            </a:r>
          </a:p>
        </p:txBody>
      </p:sp>
      <p:pic>
        <p:nvPicPr>
          <p:cNvPr id="7176" name="Picture 1032" descr="bottl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886" y="944562"/>
            <a:ext cx="4495800" cy="424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Text Box 1033"/>
          <p:cNvSpPr txBox="1">
            <a:spLocks noChangeArrowheads="1"/>
          </p:cNvSpPr>
          <p:nvPr/>
        </p:nvSpPr>
        <p:spPr bwMode="auto">
          <a:xfrm>
            <a:off x="3048000" y="5774871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hu-HU" dirty="0">
                <a:hlinkClick r:id="rId4"/>
              </a:rPr>
              <a:t>http://mathworld.wolfram.com/KleinBottle.html</a:t>
            </a:r>
            <a:endParaRPr lang="en-US" altLang="hu-HU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128" y="1436688"/>
            <a:ext cx="4669972" cy="42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09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u-HU"/>
          </a:p>
        </p:txBody>
      </p:sp>
      <p:sp>
        <p:nvSpPr>
          <p:cNvPr id="126979" name="Line 3"/>
          <p:cNvSpPr>
            <a:spLocks noChangeShapeType="1"/>
          </p:cNvSpPr>
          <p:nvPr/>
        </p:nvSpPr>
        <p:spPr bwMode="auto">
          <a:xfrm rot="10800000">
            <a:off x="7608888" y="4652963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grpSp>
        <p:nvGrpSpPr>
          <p:cNvPr id="126988" name="Group 12"/>
          <p:cNvGrpSpPr>
            <a:grpSpLocks/>
          </p:cNvGrpSpPr>
          <p:nvPr/>
        </p:nvGrpSpPr>
        <p:grpSpPr bwMode="auto">
          <a:xfrm>
            <a:off x="824204" y="3860800"/>
            <a:ext cx="1338426" cy="1021443"/>
            <a:chOff x="521" y="1888"/>
            <a:chExt cx="998" cy="998"/>
          </a:xfrm>
        </p:grpSpPr>
        <p:grpSp>
          <p:nvGrpSpPr>
            <p:cNvPr id="126986" name="Group 10"/>
            <p:cNvGrpSpPr>
              <a:grpSpLocks/>
            </p:cNvGrpSpPr>
            <p:nvPr/>
          </p:nvGrpSpPr>
          <p:grpSpPr bwMode="auto">
            <a:xfrm>
              <a:off x="521" y="1888"/>
              <a:ext cx="998" cy="998"/>
              <a:chOff x="521" y="1888"/>
              <a:chExt cx="998" cy="998"/>
            </a:xfrm>
          </p:grpSpPr>
          <p:sp>
            <p:nvSpPr>
              <p:cNvPr id="126984" name="Rectangle 8"/>
              <p:cNvSpPr>
                <a:spLocks noChangeArrowheads="1"/>
              </p:cNvSpPr>
              <p:nvPr/>
            </p:nvSpPr>
            <p:spPr bwMode="auto">
              <a:xfrm>
                <a:off x="521" y="1888"/>
                <a:ext cx="998" cy="99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26985" name="Line 9"/>
              <p:cNvSpPr>
                <a:spLocks noChangeShapeType="1"/>
              </p:cNvSpPr>
              <p:nvPr/>
            </p:nvSpPr>
            <p:spPr bwMode="auto">
              <a:xfrm>
                <a:off x="521" y="1888"/>
                <a:ext cx="998" cy="9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126987" name="Line 11"/>
            <p:cNvSpPr>
              <a:spLocks noChangeShapeType="1"/>
            </p:cNvSpPr>
            <p:nvPr/>
          </p:nvSpPr>
          <p:spPr bwMode="auto">
            <a:xfrm flipV="1">
              <a:off x="521" y="1888"/>
              <a:ext cx="998" cy="9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26990" name="Text Box 14"/>
          <p:cNvSpPr txBox="1">
            <a:spLocks noChangeArrowheads="1"/>
          </p:cNvSpPr>
          <p:nvPr/>
        </p:nvSpPr>
        <p:spPr bwMode="auto">
          <a:xfrm>
            <a:off x="468770" y="5074106"/>
            <a:ext cx="18716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síkgráf</a:t>
            </a:r>
            <a:endParaRPr lang="hu-HU" alt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996" name="Line 20"/>
          <p:cNvSpPr>
            <a:spLocks noChangeShapeType="1"/>
          </p:cNvSpPr>
          <p:nvPr/>
        </p:nvSpPr>
        <p:spPr bwMode="auto">
          <a:xfrm>
            <a:off x="2610304" y="4566331"/>
            <a:ext cx="647700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grpSp>
        <p:nvGrpSpPr>
          <p:cNvPr id="127009" name="Group 33"/>
          <p:cNvGrpSpPr>
            <a:grpSpLocks/>
          </p:cNvGrpSpPr>
          <p:nvPr/>
        </p:nvGrpSpPr>
        <p:grpSpPr bwMode="auto">
          <a:xfrm>
            <a:off x="3558949" y="3601193"/>
            <a:ext cx="1018836" cy="1327772"/>
            <a:chOff x="2154" y="1691"/>
            <a:chExt cx="1203" cy="1195"/>
          </a:xfrm>
        </p:grpSpPr>
        <p:sp>
          <p:nvSpPr>
            <p:cNvPr id="126995" name="Line 19"/>
            <p:cNvSpPr>
              <a:spLocks noChangeShapeType="1"/>
            </p:cNvSpPr>
            <p:nvPr/>
          </p:nvSpPr>
          <p:spPr bwMode="auto">
            <a:xfrm flipV="1">
              <a:off x="2154" y="1888"/>
              <a:ext cx="998" cy="9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127008" name="Group 32"/>
            <p:cNvGrpSpPr>
              <a:grpSpLocks/>
            </p:cNvGrpSpPr>
            <p:nvPr/>
          </p:nvGrpSpPr>
          <p:grpSpPr bwMode="auto">
            <a:xfrm>
              <a:off x="2154" y="1691"/>
              <a:ext cx="1203" cy="1195"/>
              <a:chOff x="2154" y="1691"/>
              <a:chExt cx="1203" cy="1195"/>
            </a:xfrm>
          </p:grpSpPr>
          <p:sp>
            <p:nvSpPr>
              <p:cNvPr id="126993" name="Rectangle 17"/>
              <p:cNvSpPr>
                <a:spLocks noChangeArrowheads="1"/>
              </p:cNvSpPr>
              <p:nvPr/>
            </p:nvSpPr>
            <p:spPr bwMode="auto">
              <a:xfrm>
                <a:off x="2154" y="1888"/>
                <a:ext cx="998" cy="99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26998" name="Freeform 22"/>
              <p:cNvSpPr>
                <a:spLocks/>
              </p:cNvSpPr>
              <p:nvPr/>
            </p:nvSpPr>
            <p:spPr bwMode="auto">
              <a:xfrm>
                <a:off x="2154" y="1691"/>
                <a:ext cx="1203" cy="1195"/>
              </a:xfrm>
              <a:custGeom>
                <a:avLst/>
                <a:gdLst>
                  <a:gd name="T0" fmla="*/ 0 w 1203"/>
                  <a:gd name="T1" fmla="*/ 197 h 1195"/>
                  <a:gd name="T2" fmla="*/ 862 w 1203"/>
                  <a:gd name="T3" fmla="*/ 15 h 1195"/>
                  <a:gd name="T4" fmla="*/ 1134 w 1203"/>
                  <a:gd name="T5" fmla="*/ 106 h 1195"/>
                  <a:gd name="T6" fmla="*/ 1180 w 1203"/>
                  <a:gd name="T7" fmla="*/ 424 h 1195"/>
                  <a:gd name="T8" fmla="*/ 998 w 1203"/>
                  <a:gd name="T9" fmla="*/ 1195 h 1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3" h="1195">
                    <a:moveTo>
                      <a:pt x="0" y="197"/>
                    </a:moveTo>
                    <a:cubicBezTo>
                      <a:pt x="336" y="113"/>
                      <a:pt x="673" y="30"/>
                      <a:pt x="862" y="15"/>
                    </a:cubicBezTo>
                    <a:cubicBezTo>
                      <a:pt x="1051" y="0"/>
                      <a:pt x="1081" y="38"/>
                      <a:pt x="1134" y="106"/>
                    </a:cubicBezTo>
                    <a:cubicBezTo>
                      <a:pt x="1187" y="174"/>
                      <a:pt x="1203" y="243"/>
                      <a:pt x="1180" y="424"/>
                    </a:cubicBezTo>
                    <a:cubicBezTo>
                      <a:pt x="1157" y="605"/>
                      <a:pt x="1077" y="900"/>
                      <a:pt x="998" y="1195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26999" name="Text Box 23"/>
          <p:cNvSpPr txBox="1">
            <a:spLocks noChangeArrowheads="1"/>
          </p:cNvSpPr>
          <p:nvPr/>
        </p:nvSpPr>
        <p:spPr bwMode="auto">
          <a:xfrm>
            <a:off x="2934154" y="5131713"/>
            <a:ext cx="2592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Átalakítva </a:t>
            </a:r>
            <a:r>
              <a:rPr lang="hu-HU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síkgráfnak</a:t>
            </a:r>
            <a:endParaRPr lang="hu-HU" alt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000" name="Line 24"/>
          <p:cNvSpPr>
            <a:spLocks noChangeShapeType="1"/>
          </p:cNvSpPr>
          <p:nvPr/>
        </p:nvSpPr>
        <p:spPr bwMode="auto">
          <a:xfrm>
            <a:off x="5448301" y="4474032"/>
            <a:ext cx="647700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grpSp>
        <p:nvGrpSpPr>
          <p:cNvPr id="127010" name="Group 34"/>
          <p:cNvGrpSpPr>
            <a:grpSpLocks/>
          </p:cNvGrpSpPr>
          <p:nvPr/>
        </p:nvGrpSpPr>
        <p:grpSpPr bwMode="auto">
          <a:xfrm>
            <a:off x="6732418" y="3515291"/>
            <a:ext cx="1728787" cy="1584325"/>
            <a:chOff x="4059" y="1842"/>
            <a:chExt cx="1089" cy="998"/>
          </a:xfrm>
        </p:grpSpPr>
        <p:sp>
          <p:nvSpPr>
            <p:cNvPr id="127001" name="AutoShape 25"/>
            <p:cNvSpPr>
              <a:spLocks noChangeArrowheads="1"/>
            </p:cNvSpPr>
            <p:nvPr/>
          </p:nvSpPr>
          <p:spPr bwMode="auto">
            <a:xfrm>
              <a:off x="4059" y="1842"/>
              <a:ext cx="1089" cy="998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27002" name="Line 26"/>
            <p:cNvSpPr>
              <a:spLocks noChangeShapeType="1"/>
            </p:cNvSpPr>
            <p:nvPr/>
          </p:nvSpPr>
          <p:spPr bwMode="auto">
            <a:xfrm flipV="1">
              <a:off x="4059" y="2523"/>
              <a:ext cx="545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27003" name="Line 27"/>
            <p:cNvSpPr>
              <a:spLocks noChangeShapeType="1"/>
            </p:cNvSpPr>
            <p:nvPr/>
          </p:nvSpPr>
          <p:spPr bwMode="auto">
            <a:xfrm>
              <a:off x="4604" y="1842"/>
              <a:ext cx="0" cy="6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27004" name="Line 28"/>
            <p:cNvSpPr>
              <a:spLocks noChangeShapeType="1"/>
            </p:cNvSpPr>
            <p:nvPr/>
          </p:nvSpPr>
          <p:spPr bwMode="auto">
            <a:xfrm>
              <a:off x="4604" y="2523"/>
              <a:ext cx="544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27005" name="Text Box 29"/>
          <p:cNvSpPr txBox="1">
            <a:spLocks noChangeArrowheads="1"/>
          </p:cNvSpPr>
          <p:nvPr/>
        </p:nvSpPr>
        <p:spPr bwMode="auto">
          <a:xfrm>
            <a:off x="6276181" y="5297941"/>
            <a:ext cx="26654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dirty="0"/>
              <a:t>Élei egyenes szakaszok</a:t>
            </a:r>
          </a:p>
        </p:txBody>
      </p:sp>
      <p:sp>
        <p:nvSpPr>
          <p:cNvPr id="127006" name="Text Box 30"/>
          <p:cNvSpPr txBox="1">
            <a:spLocks noChangeArrowheads="1"/>
          </p:cNvSpPr>
          <p:nvPr/>
        </p:nvSpPr>
        <p:spPr bwMode="auto">
          <a:xfrm>
            <a:off x="2610304" y="5916862"/>
            <a:ext cx="29391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IZOMORF gráfok</a:t>
            </a:r>
            <a:endParaRPr lang="hu-HU" alt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007" name="Text Box 31"/>
          <p:cNvSpPr txBox="1">
            <a:spLocks noChangeArrowheads="1"/>
          </p:cNvSpPr>
          <p:nvPr/>
        </p:nvSpPr>
        <p:spPr bwMode="auto">
          <a:xfrm>
            <a:off x="8524194" y="3721451"/>
            <a:ext cx="322636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Fáry-Wagner</a:t>
            </a:r>
            <a:r>
              <a:rPr lang="hu-HU" altLang="hu-H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tétel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Ha G egy </a:t>
            </a:r>
            <a:r>
              <a:rPr lang="hu-HU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síkbarajzolható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gráf, akkor létezik olyan </a:t>
            </a:r>
            <a:r>
              <a:rPr lang="hu-HU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síkbarajzolása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amelyben minden él egyenes szakasz.</a:t>
            </a:r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>
          <a:xfrm>
            <a:off x="609601" y="232013"/>
            <a:ext cx="10972800" cy="7266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altLang="hu-HU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Síkgráfok</a:t>
            </a:r>
            <a:endParaRPr lang="hu-HU" altLang="hu-H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208190" y="1311730"/>
            <a:ext cx="10433957" cy="34126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50000"/>
              </a:lnSpc>
              <a:buFontTx/>
              <a:buNone/>
            </a:pP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 gráf </a:t>
            </a:r>
            <a:r>
              <a:rPr lang="hu-HU" altLang="hu-H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síkgráf</a:t>
            </a:r>
            <a:r>
              <a:rPr lang="hu-HU" alt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=síkba rajzolható gráf</a:t>
            </a: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ha lerajzolható úgy a síkba, hogy élei csak a szögpontokban metszik egymást.</a:t>
            </a:r>
          </a:p>
          <a:p>
            <a:pPr lvl="1" algn="just">
              <a:lnSpc>
                <a:spcPct val="150000"/>
              </a:lnSpc>
              <a:buFontTx/>
              <a:buNone/>
            </a:pP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hu-HU" alt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síkgráf</a:t>
            </a: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mert a vele izomorf H a síkba van rajzolva.</a:t>
            </a:r>
          </a:p>
          <a:p>
            <a:pPr lvl="1" algn="just">
              <a:lnSpc>
                <a:spcPct val="150000"/>
              </a:lnSpc>
              <a:buFontTx/>
              <a:buNone/>
            </a:pP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 egy gráf lerajzolható a síkba, akkor lerajzolható úgy is, hogy minden éle egyenes szakasz legyen. (K)</a:t>
            </a:r>
            <a:endParaRPr lang="hu-HU" alt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7570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6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7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7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7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7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70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7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7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70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7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7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90" grpId="0"/>
      <p:bldP spid="126996" grpId="0" animBg="1"/>
      <p:bldP spid="126999" grpId="0"/>
      <p:bldP spid="127000" grpId="0" animBg="1"/>
      <p:bldP spid="127005" grpId="0"/>
      <p:bldP spid="127006" grpId="0"/>
      <p:bldP spid="12700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784957" y="272534"/>
            <a:ext cx="7792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hu-HU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Tórusz</a:t>
            </a:r>
            <a:endParaRPr lang="hu-HU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3271158" y="5698672"/>
            <a:ext cx="5938156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hu-HU" dirty="0">
                <a:hlinkClick r:id="rId3"/>
              </a:rPr>
              <a:t>http://mathworld.wolfram.com/Torus.html</a:t>
            </a:r>
            <a:endParaRPr lang="en-US" alt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158" y="1211262"/>
            <a:ext cx="5462724" cy="406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72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778760" y="609600"/>
            <a:ext cx="77724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hu-HU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Rajzolás tóruszra</a:t>
            </a:r>
            <a:endParaRPr lang="hu-HU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464026" y="2247900"/>
            <a:ext cx="3392488" cy="1600200"/>
            <a:chOff x="2759" y="1392"/>
            <a:chExt cx="2137" cy="1008"/>
          </a:xfrm>
        </p:grpSpPr>
        <p:sp>
          <p:nvSpPr>
            <p:cNvPr id="4" name="AutoShape 4"/>
            <p:cNvSpPr>
              <a:spLocks noChangeArrowheads="1"/>
            </p:cNvSpPr>
            <p:nvPr/>
          </p:nvSpPr>
          <p:spPr bwMode="auto">
            <a:xfrm rot="5451855">
              <a:off x="3471" y="1015"/>
              <a:ext cx="666" cy="2089"/>
            </a:xfrm>
            <a:prstGeom prst="can">
              <a:avLst>
                <a:gd name="adj" fmla="val 41619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2880" y="1728"/>
              <a:ext cx="96" cy="672"/>
            </a:xfrm>
            <a:custGeom>
              <a:avLst/>
              <a:gdLst>
                <a:gd name="T0" fmla="*/ 0 w 96"/>
                <a:gd name="T1" fmla="*/ 0 h 672"/>
                <a:gd name="T2" fmla="*/ 96 w 96"/>
                <a:gd name="T3" fmla="*/ 336 h 672"/>
                <a:gd name="T4" fmla="*/ 0 w 96"/>
                <a:gd name="T5" fmla="*/ 672 h 672"/>
                <a:gd name="T6" fmla="*/ 0 60000 65536"/>
                <a:gd name="T7" fmla="*/ 0 60000 65536"/>
                <a:gd name="T8" fmla="*/ 0 60000 65536"/>
                <a:gd name="T9" fmla="*/ 0 w 96"/>
                <a:gd name="T10" fmla="*/ 0 h 672"/>
                <a:gd name="T11" fmla="*/ 96 w 96"/>
                <a:gd name="T12" fmla="*/ 672 h 6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672">
                  <a:moveTo>
                    <a:pt x="0" y="0"/>
                  </a:moveTo>
                  <a:cubicBezTo>
                    <a:pt x="48" y="112"/>
                    <a:pt x="96" y="224"/>
                    <a:pt x="96" y="336"/>
                  </a:cubicBezTo>
                  <a:cubicBezTo>
                    <a:pt x="96" y="448"/>
                    <a:pt x="16" y="624"/>
                    <a:pt x="0" y="672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4608" y="139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hu-HU" altLang="hu-HU" i="1"/>
                <a:t>A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784" y="139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hu-HU" altLang="hu-HU" i="1"/>
                <a:t>A</a:t>
              </a:r>
            </a:p>
          </p:txBody>
        </p:sp>
      </p:grpSp>
      <p:grpSp>
        <p:nvGrpSpPr>
          <p:cNvPr id="8" name="Group 26"/>
          <p:cNvGrpSpPr>
            <a:grpSpLocks/>
          </p:cNvGrpSpPr>
          <p:nvPr/>
        </p:nvGrpSpPr>
        <p:grpSpPr bwMode="auto">
          <a:xfrm>
            <a:off x="2125651" y="5260521"/>
            <a:ext cx="4800600" cy="457200"/>
            <a:chOff x="1344" y="3120"/>
            <a:chExt cx="3024" cy="288"/>
          </a:xfrm>
        </p:grpSpPr>
        <p:sp>
          <p:nvSpPr>
            <p:cNvPr id="9" name="Text Box 21"/>
            <p:cNvSpPr txBox="1">
              <a:spLocks noChangeArrowheads="1"/>
            </p:cNvSpPr>
            <p:nvPr/>
          </p:nvSpPr>
          <p:spPr bwMode="auto">
            <a:xfrm>
              <a:off x="1344" y="312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hu-HU" altLang="hu-HU" i="1"/>
                <a:t>C</a:t>
              </a:r>
            </a:p>
          </p:txBody>
        </p:sp>
        <p:sp>
          <p:nvSpPr>
            <p:cNvPr id="10" name="Text Box 22"/>
            <p:cNvSpPr txBox="1">
              <a:spLocks noChangeArrowheads="1"/>
            </p:cNvSpPr>
            <p:nvPr/>
          </p:nvSpPr>
          <p:spPr bwMode="auto">
            <a:xfrm>
              <a:off x="4128" y="312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hu-HU" altLang="hu-HU" i="1" dirty="0"/>
                <a:t>C</a:t>
              </a:r>
            </a:p>
          </p:txBody>
        </p:sp>
        <p:sp>
          <p:nvSpPr>
            <p:cNvPr id="11" name="Line 23"/>
            <p:cNvSpPr>
              <a:spLocks noChangeShapeType="1"/>
            </p:cNvSpPr>
            <p:nvPr/>
          </p:nvSpPr>
          <p:spPr bwMode="auto">
            <a:xfrm>
              <a:off x="1536" y="3264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  <p:sp>
          <p:nvSpPr>
            <p:cNvPr id="12" name="Line 24"/>
            <p:cNvSpPr>
              <a:spLocks noChangeShapeType="1"/>
            </p:cNvSpPr>
            <p:nvPr/>
          </p:nvSpPr>
          <p:spPr bwMode="auto">
            <a:xfrm>
              <a:off x="4080" y="3264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</p:grp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2133600" y="1436343"/>
            <a:ext cx="5105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hu-HU" altLang="hu-HU" dirty="0"/>
              <a:t>Felvágjuk a </a:t>
            </a:r>
            <a:r>
              <a:rPr lang="hu-HU" altLang="hu-HU" dirty="0" err="1"/>
              <a:t>tóruszt</a:t>
            </a:r>
            <a:r>
              <a:rPr lang="hu-HU" altLang="hu-HU" dirty="0"/>
              <a:t> keresztben: a két határkör ugyanaz.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2743200" y="4724400"/>
            <a:ext cx="3657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hu-HU" altLang="hu-HU" dirty="0"/>
              <a:t>A hengert hosszában felvágjuk. Szemközti oldalak megfelelő pontjai ugyanazok.</a:t>
            </a:r>
          </a:p>
        </p:txBody>
      </p:sp>
      <p:grpSp>
        <p:nvGrpSpPr>
          <p:cNvPr id="18" name="Group 25"/>
          <p:cNvGrpSpPr>
            <a:grpSpLocks/>
          </p:cNvGrpSpPr>
          <p:nvPr/>
        </p:nvGrpSpPr>
        <p:grpSpPr bwMode="auto">
          <a:xfrm>
            <a:off x="3200400" y="4038600"/>
            <a:ext cx="533400" cy="2819400"/>
            <a:chOff x="2016" y="2544"/>
            <a:chExt cx="336" cy="1776"/>
          </a:xfrm>
        </p:grpSpPr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2016" y="2544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hu-HU" altLang="hu-HU" i="1"/>
                <a:t>B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2016" y="403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hu-HU" altLang="hu-HU" i="1"/>
                <a:t>B</a:t>
              </a: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2112" y="278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112" y="398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hu-HU"/>
            </a:p>
          </p:txBody>
        </p:sp>
      </p:grpSp>
      <p:grpSp>
        <p:nvGrpSpPr>
          <p:cNvPr id="23" name="Group 16"/>
          <p:cNvGrpSpPr>
            <a:grpSpLocks/>
          </p:cNvGrpSpPr>
          <p:nvPr/>
        </p:nvGrpSpPr>
        <p:grpSpPr bwMode="auto">
          <a:xfrm>
            <a:off x="2133600" y="3962400"/>
            <a:ext cx="4800600" cy="2895600"/>
            <a:chOff x="1344" y="2496"/>
            <a:chExt cx="3024" cy="1824"/>
          </a:xfrm>
        </p:grpSpPr>
        <p:sp>
          <p:nvSpPr>
            <p:cNvPr id="24" name="Rectangle 6"/>
            <p:cNvSpPr>
              <a:spLocks noChangeArrowheads="1"/>
            </p:cNvSpPr>
            <p:nvPr/>
          </p:nvSpPr>
          <p:spPr bwMode="auto">
            <a:xfrm>
              <a:off x="1584" y="2832"/>
              <a:ext cx="2544" cy="124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1392" y="249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hu-HU" altLang="hu-HU" i="1"/>
                <a:t>A</a:t>
              </a:r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4080" y="249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hu-HU" altLang="hu-HU" i="1"/>
                <a:t>A</a:t>
              </a:r>
            </a:p>
          </p:txBody>
        </p:sp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1344" y="403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hu-HU" altLang="hu-HU" i="1"/>
                <a:t>A</a:t>
              </a:r>
            </a:p>
          </p:txBody>
        </p:sp>
        <p:sp>
          <p:nvSpPr>
            <p:cNvPr id="28" name="Text Box 12"/>
            <p:cNvSpPr txBox="1">
              <a:spLocks noChangeArrowheads="1"/>
            </p:cNvSpPr>
            <p:nvPr/>
          </p:nvSpPr>
          <p:spPr bwMode="auto">
            <a:xfrm>
              <a:off x="4032" y="403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hu-HU" altLang="hu-HU" i="1"/>
                <a:t>A</a:t>
              </a:r>
            </a:p>
          </p:txBody>
        </p:sp>
      </p:grpSp>
      <p:pic>
        <p:nvPicPr>
          <p:cNvPr id="29" name="Picture 29" descr="tor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51160" y="2257316"/>
            <a:ext cx="3398655" cy="2844800"/>
          </a:xfrm>
          <a:prstGeom prst="rect">
            <a:avLst/>
          </a:prstGeom>
          <a:noFill/>
        </p:spPr>
      </p:pic>
      <p:grpSp>
        <p:nvGrpSpPr>
          <p:cNvPr id="30" name="Group 34"/>
          <p:cNvGrpSpPr>
            <a:grpSpLocks/>
          </p:cNvGrpSpPr>
          <p:nvPr/>
        </p:nvGrpSpPr>
        <p:grpSpPr bwMode="auto">
          <a:xfrm>
            <a:off x="10187872" y="3581400"/>
            <a:ext cx="381000" cy="1143000"/>
            <a:chOff x="912" y="1728"/>
            <a:chExt cx="240" cy="864"/>
          </a:xfrm>
        </p:grpSpPr>
        <p:sp>
          <p:nvSpPr>
            <p:cNvPr id="31" name="Oval 31"/>
            <p:cNvSpPr>
              <a:spLocks noChangeArrowheads="1"/>
            </p:cNvSpPr>
            <p:nvPr/>
          </p:nvSpPr>
          <p:spPr bwMode="auto">
            <a:xfrm>
              <a:off x="1008" y="1968"/>
              <a:ext cx="96" cy="624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hu-HU" altLang="hu-HU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912" y="172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hu-HU" altLang="hu-HU" b="1" dirty="0">
                  <a:solidFill>
                    <a:schemeClr val="accent2"/>
                  </a:solidFill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675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  <p:bldP spid="14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016" y="124967"/>
            <a:ext cx="10186736" cy="7640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42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952" y="0"/>
            <a:ext cx="10137968" cy="760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82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06908" y="1412313"/>
            <a:ext cx="10516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Irodalom: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www.renyi.hu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/~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sali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/bbsz1204.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ppt 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(3,10, 13 ábrák, 14,16-18, 22,23 diák</a:t>
            </a:r>
            <a:r>
              <a:rPr lang="hu-HU" dirty="0" smtClean="0"/>
              <a:t>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1339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028"/>
          <p:cNvSpPr txBox="1">
            <a:spLocks noChangeArrowheads="1"/>
          </p:cNvSpPr>
          <p:nvPr/>
        </p:nvSpPr>
        <p:spPr bwMode="auto">
          <a:xfrm>
            <a:off x="1524000" y="15906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hu-HU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síkbarajzolt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gráf a síkot </a:t>
            </a:r>
            <a:r>
              <a:rPr lang="hu-HU" alt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területekre/tartományokra</a:t>
            </a: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bontja.</a:t>
            </a:r>
          </a:p>
        </p:txBody>
      </p:sp>
      <p:grpSp>
        <p:nvGrpSpPr>
          <p:cNvPr id="2" name="Group 1054"/>
          <p:cNvGrpSpPr>
            <a:grpSpLocks/>
          </p:cNvGrpSpPr>
          <p:nvPr/>
        </p:nvGrpSpPr>
        <p:grpSpPr bwMode="auto">
          <a:xfrm>
            <a:off x="2049464" y="2286000"/>
            <a:ext cx="3462337" cy="2743200"/>
            <a:chOff x="331" y="1440"/>
            <a:chExt cx="2181" cy="1728"/>
          </a:xfrm>
        </p:grpSpPr>
        <p:sp>
          <p:nvSpPr>
            <p:cNvPr id="7176" name="Freeform 1050"/>
            <p:cNvSpPr>
              <a:spLocks/>
            </p:cNvSpPr>
            <p:nvPr/>
          </p:nvSpPr>
          <p:spPr bwMode="auto">
            <a:xfrm>
              <a:off x="1768" y="1776"/>
              <a:ext cx="344" cy="912"/>
            </a:xfrm>
            <a:custGeom>
              <a:avLst/>
              <a:gdLst>
                <a:gd name="T0" fmla="*/ 8 w 344"/>
                <a:gd name="T1" fmla="*/ 0 h 912"/>
                <a:gd name="T2" fmla="*/ 56 w 344"/>
                <a:gd name="T3" fmla="*/ 480 h 912"/>
                <a:gd name="T4" fmla="*/ 344 w 344"/>
                <a:gd name="T5" fmla="*/ 912 h 912"/>
                <a:gd name="T6" fmla="*/ 0 60000 65536"/>
                <a:gd name="T7" fmla="*/ 0 60000 65536"/>
                <a:gd name="T8" fmla="*/ 0 60000 65536"/>
                <a:gd name="T9" fmla="*/ 0 w 344"/>
                <a:gd name="T10" fmla="*/ 0 h 912"/>
                <a:gd name="T11" fmla="*/ 344 w 344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912">
                  <a:moveTo>
                    <a:pt x="8" y="0"/>
                  </a:moveTo>
                  <a:cubicBezTo>
                    <a:pt x="4" y="164"/>
                    <a:pt x="0" y="328"/>
                    <a:pt x="56" y="480"/>
                  </a:cubicBezTo>
                  <a:cubicBezTo>
                    <a:pt x="112" y="632"/>
                    <a:pt x="296" y="840"/>
                    <a:pt x="344" y="912"/>
                  </a:cubicBez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grpSp>
          <p:nvGrpSpPr>
            <p:cNvPr id="7177" name="Group 1053"/>
            <p:cNvGrpSpPr>
              <a:grpSpLocks/>
            </p:cNvGrpSpPr>
            <p:nvPr/>
          </p:nvGrpSpPr>
          <p:grpSpPr bwMode="auto">
            <a:xfrm>
              <a:off x="331" y="1440"/>
              <a:ext cx="2181" cy="1728"/>
              <a:chOff x="331" y="1440"/>
              <a:chExt cx="2181" cy="1728"/>
            </a:xfrm>
          </p:grpSpPr>
          <p:sp>
            <p:nvSpPr>
              <p:cNvPr id="7178" name="AutoShape 1029"/>
              <p:cNvSpPr>
                <a:spLocks noChangeArrowheads="1"/>
              </p:cNvSpPr>
              <p:nvPr/>
            </p:nvSpPr>
            <p:spPr bwMode="auto">
              <a:xfrm>
                <a:off x="816" y="1728"/>
                <a:ext cx="1344" cy="1392"/>
              </a:xfrm>
              <a:prstGeom prst="octagon">
                <a:avLst>
                  <a:gd name="adj" fmla="val 29287"/>
                </a:avLst>
              </a:prstGeom>
              <a:noFill/>
              <a:ln w="571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7179" name="Line 1030"/>
              <p:cNvSpPr>
                <a:spLocks noChangeShapeType="1"/>
              </p:cNvSpPr>
              <p:nvPr/>
            </p:nvSpPr>
            <p:spPr bwMode="auto">
              <a:xfrm>
                <a:off x="1200" y="1728"/>
                <a:ext cx="576" cy="139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180" name="Freeform 1032"/>
              <p:cNvSpPr>
                <a:spLocks/>
              </p:cNvSpPr>
              <p:nvPr/>
            </p:nvSpPr>
            <p:spPr bwMode="auto">
              <a:xfrm>
                <a:off x="704" y="1440"/>
                <a:ext cx="1808" cy="1296"/>
              </a:xfrm>
              <a:custGeom>
                <a:avLst/>
                <a:gdLst>
                  <a:gd name="T0" fmla="*/ 112 w 1808"/>
                  <a:gd name="T1" fmla="*/ 672 h 1296"/>
                  <a:gd name="T2" fmla="*/ 112 w 1808"/>
                  <a:gd name="T3" fmla="*/ 288 h 1296"/>
                  <a:gd name="T4" fmla="*/ 784 w 1808"/>
                  <a:gd name="T5" fmla="*/ 0 h 1296"/>
                  <a:gd name="T6" fmla="*/ 1696 w 1808"/>
                  <a:gd name="T7" fmla="*/ 288 h 1296"/>
                  <a:gd name="T8" fmla="*/ 1456 w 1808"/>
                  <a:gd name="T9" fmla="*/ 1296 h 12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8"/>
                  <a:gd name="T16" fmla="*/ 0 h 1296"/>
                  <a:gd name="T17" fmla="*/ 1808 w 1808"/>
                  <a:gd name="T18" fmla="*/ 1296 h 129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8" h="1296">
                    <a:moveTo>
                      <a:pt x="112" y="672"/>
                    </a:moveTo>
                    <a:cubicBezTo>
                      <a:pt x="56" y="536"/>
                      <a:pt x="0" y="400"/>
                      <a:pt x="112" y="288"/>
                    </a:cubicBezTo>
                    <a:cubicBezTo>
                      <a:pt x="224" y="176"/>
                      <a:pt x="520" y="0"/>
                      <a:pt x="784" y="0"/>
                    </a:cubicBezTo>
                    <a:cubicBezTo>
                      <a:pt x="1048" y="0"/>
                      <a:pt x="1584" y="72"/>
                      <a:pt x="1696" y="288"/>
                    </a:cubicBezTo>
                    <a:cubicBezTo>
                      <a:pt x="1808" y="504"/>
                      <a:pt x="1632" y="900"/>
                      <a:pt x="1456" y="1296"/>
                    </a:cubicBezTo>
                  </a:path>
                </a:pathLst>
              </a:custGeom>
              <a:noFill/>
              <a:ln w="571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181" name="Freeform 1035"/>
              <p:cNvSpPr>
                <a:spLocks/>
              </p:cNvSpPr>
              <p:nvPr/>
            </p:nvSpPr>
            <p:spPr bwMode="auto">
              <a:xfrm>
                <a:off x="520" y="2112"/>
                <a:ext cx="680" cy="1008"/>
              </a:xfrm>
              <a:custGeom>
                <a:avLst/>
                <a:gdLst>
                  <a:gd name="T0" fmla="*/ 296 w 680"/>
                  <a:gd name="T1" fmla="*/ 0 h 1008"/>
                  <a:gd name="T2" fmla="*/ 56 w 680"/>
                  <a:gd name="T3" fmla="*/ 288 h 1008"/>
                  <a:gd name="T4" fmla="*/ 104 w 680"/>
                  <a:gd name="T5" fmla="*/ 768 h 1008"/>
                  <a:gd name="T6" fmla="*/ 680 w 680"/>
                  <a:gd name="T7" fmla="*/ 1008 h 10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80"/>
                  <a:gd name="T13" fmla="*/ 0 h 1008"/>
                  <a:gd name="T14" fmla="*/ 680 w 680"/>
                  <a:gd name="T15" fmla="*/ 1008 h 10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80" h="1008">
                    <a:moveTo>
                      <a:pt x="296" y="0"/>
                    </a:moveTo>
                    <a:cubicBezTo>
                      <a:pt x="192" y="80"/>
                      <a:pt x="88" y="160"/>
                      <a:pt x="56" y="288"/>
                    </a:cubicBezTo>
                    <a:cubicBezTo>
                      <a:pt x="24" y="416"/>
                      <a:pt x="0" y="648"/>
                      <a:pt x="104" y="768"/>
                    </a:cubicBezTo>
                    <a:cubicBezTo>
                      <a:pt x="208" y="888"/>
                      <a:pt x="444" y="948"/>
                      <a:pt x="680" y="1008"/>
                    </a:cubicBezTo>
                  </a:path>
                </a:pathLst>
              </a:custGeom>
              <a:noFill/>
              <a:ln w="571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182" name="Oval 1036"/>
              <p:cNvSpPr>
                <a:spLocks noChangeArrowheads="1"/>
              </p:cNvSpPr>
              <p:nvPr/>
            </p:nvSpPr>
            <p:spPr bwMode="auto">
              <a:xfrm>
                <a:off x="1152" y="1632"/>
                <a:ext cx="144" cy="144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7183" name="Oval 1037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44" cy="144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7184" name="Oval 1038"/>
              <p:cNvSpPr>
                <a:spLocks noChangeArrowheads="1"/>
              </p:cNvSpPr>
              <p:nvPr/>
            </p:nvSpPr>
            <p:spPr bwMode="auto">
              <a:xfrm>
                <a:off x="2064" y="2064"/>
                <a:ext cx="144" cy="144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7185" name="Oval 1039"/>
              <p:cNvSpPr>
                <a:spLocks noChangeArrowheads="1"/>
              </p:cNvSpPr>
              <p:nvPr/>
            </p:nvSpPr>
            <p:spPr bwMode="auto">
              <a:xfrm>
                <a:off x="2112" y="2640"/>
                <a:ext cx="144" cy="144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7186" name="Oval 1040"/>
              <p:cNvSpPr>
                <a:spLocks noChangeArrowheads="1"/>
              </p:cNvSpPr>
              <p:nvPr/>
            </p:nvSpPr>
            <p:spPr bwMode="auto">
              <a:xfrm>
                <a:off x="1680" y="3024"/>
                <a:ext cx="144" cy="144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7187" name="Oval 1041"/>
              <p:cNvSpPr>
                <a:spLocks noChangeArrowheads="1"/>
              </p:cNvSpPr>
              <p:nvPr/>
            </p:nvSpPr>
            <p:spPr bwMode="auto">
              <a:xfrm>
                <a:off x="768" y="2064"/>
                <a:ext cx="144" cy="144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7188" name="Oval 1042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144" cy="144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7189" name="Oval 1043"/>
              <p:cNvSpPr>
                <a:spLocks noChangeArrowheads="1"/>
              </p:cNvSpPr>
              <p:nvPr/>
            </p:nvSpPr>
            <p:spPr bwMode="auto">
              <a:xfrm>
                <a:off x="1104" y="3024"/>
                <a:ext cx="144" cy="144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hu-HU" altLang="hu-HU"/>
              </a:p>
            </p:txBody>
          </p:sp>
          <p:sp>
            <p:nvSpPr>
              <p:cNvPr id="7190" name="Text Box 1044"/>
              <p:cNvSpPr txBox="1">
                <a:spLocks noChangeArrowheads="1"/>
              </p:cNvSpPr>
              <p:nvPr/>
            </p:nvSpPr>
            <p:spPr bwMode="auto">
              <a:xfrm>
                <a:off x="1051" y="2304"/>
                <a:ext cx="2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hu-HU" altLang="hu-HU" i="1"/>
                  <a:t>t</a:t>
                </a:r>
                <a:r>
                  <a:rPr lang="hu-HU" altLang="hu-HU" i="1" baseline="-25000"/>
                  <a:t>1</a:t>
                </a:r>
                <a:endParaRPr lang="hu-HU" altLang="hu-HU" i="1"/>
              </a:p>
            </p:txBody>
          </p:sp>
          <p:sp>
            <p:nvSpPr>
              <p:cNvPr id="7191" name="Text Box 1045"/>
              <p:cNvSpPr txBox="1">
                <a:spLocks noChangeArrowheads="1"/>
              </p:cNvSpPr>
              <p:nvPr/>
            </p:nvSpPr>
            <p:spPr bwMode="auto">
              <a:xfrm>
                <a:off x="1531" y="2112"/>
                <a:ext cx="2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hu-HU" altLang="hu-HU" i="1"/>
                  <a:t>t</a:t>
                </a:r>
                <a:r>
                  <a:rPr lang="hu-HU" altLang="hu-HU" i="1" baseline="-25000"/>
                  <a:t>2</a:t>
                </a:r>
                <a:endParaRPr lang="hu-HU" altLang="hu-HU" i="1"/>
              </a:p>
            </p:txBody>
          </p:sp>
          <p:sp>
            <p:nvSpPr>
              <p:cNvPr id="7192" name="Text Box 1046"/>
              <p:cNvSpPr txBox="1">
                <a:spLocks noChangeArrowheads="1"/>
              </p:cNvSpPr>
              <p:nvPr/>
            </p:nvSpPr>
            <p:spPr bwMode="auto">
              <a:xfrm>
                <a:off x="2035" y="1656"/>
                <a:ext cx="2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hu-HU" altLang="hu-HU" i="1"/>
                  <a:t>t</a:t>
                </a:r>
                <a:r>
                  <a:rPr lang="hu-HU" altLang="hu-HU" i="1" baseline="-25000"/>
                  <a:t>3</a:t>
                </a:r>
                <a:endParaRPr lang="hu-HU" altLang="hu-HU" i="1"/>
              </a:p>
            </p:txBody>
          </p:sp>
          <p:sp>
            <p:nvSpPr>
              <p:cNvPr id="7193" name="Text Box 1047"/>
              <p:cNvSpPr txBox="1">
                <a:spLocks noChangeArrowheads="1"/>
              </p:cNvSpPr>
              <p:nvPr/>
            </p:nvSpPr>
            <p:spPr bwMode="auto">
              <a:xfrm>
                <a:off x="571" y="2376"/>
                <a:ext cx="2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hu-HU" altLang="hu-HU" i="1"/>
                  <a:t>t</a:t>
                </a:r>
                <a:r>
                  <a:rPr lang="hu-HU" altLang="hu-HU" i="1" baseline="-25000"/>
                  <a:t>4</a:t>
                </a:r>
                <a:endParaRPr lang="hu-HU" altLang="hu-HU" i="1"/>
              </a:p>
            </p:txBody>
          </p:sp>
          <p:sp>
            <p:nvSpPr>
              <p:cNvPr id="7194" name="Freeform 1048"/>
              <p:cNvSpPr>
                <a:spLocks/>
              </p:cNvSpPr>
              <p:nvPr/>
            </p:nvSpPr>
            <p:spPr bwMode="auto">
              <a:xfrm>
                <a:off x="912" y="2664"/>
                <a:ext cx="768" cy="408"/>
              </a:xfrm>
              <a:custGeom>
                <a:avLst/>
                <a:gdLst>
                  <a:gd name="T0" fmla="*/ 0 w 768"/>
                  <a:gd name="T1" fmla="*/ 72 h 408"/>
                  <a:gd name="T2" fmla="*/ 336 w 768"/>
                  <a:gd name="T3" fmla="*/ 24 h 408"/>
                  <a:gd name="T4" fmla="*/ 624 w 768"/>
                  <a:gd name="T5" fmla="*/ 216 h 408"/>
                  <a:gd name="T6" fmla="*/ 768 w 768"/>
                  <a:gd name="T7" fmla="*/ 408 h 4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68"/>
                  <a:gd name="T13" fmla="*/ 0 h 408"/>
                  <a:gd name="T14" fmla="*/ 768 w 768"/>
                  <a:gd name="T15" fmla="*/ 408 h 4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68" h="408">
                    <a:moveTo>
                      <a:pt x="0" y="72"/>
                    </a:moveTo>
                    <a:cubicBezTo>
                      <a:pt x="116" y="36"/>
                      <a:pt x="232" y="0"/>
                      <a:pt x="336" y="24"/>
                    </a:cubicBezTo>
                    <a:cubicBezTo>
                      <a:pt x="440" y="48"/>
                      <a:pt x="552" y="152"/>
                      <a:pt x="624" y="216"/>
                    </a:cubicBezTo>
                    <a:cubicBezTo>
                      <a:pt x="696" y="280"/>
                      <a:pt x="732" y="344"/>
                      <a:pt x="768" y="408"/>
                    </a:cubicBezTo>
                  </a:path>
                </a:pathLst>
              </a:custGeom>
              <a:noFill/>
              <a:ln w="571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195" name="Text Box 1049"/>
              <p:cNvSpPr txBox="1">
                <a:spLocks noChangeArrowheads="1"/>
              </p:cNvSpPr>
              <p:nvPr/>
            </p:nvSpPr>
            <p:spPr bwMode="auto">
              <a:xfrm>
                <a:off x="1123" y="2736"/>
                <a:ext cx="2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hu-HU" altLang="hu-HU" i="1"/>
                  <a:t>t</a:t>
                </a:r>
                <a:r>
                  <a:rPr lang="hu-HU" altLang="hu-HU" i="1" baseline="-25000"/>
                  <a:t>5</a:t>
                </a:r>
                <a:endParaRPr lang="hu-HU" altLang="hu-HU" i="1"/>
              </a:p>
            </p:txBody>
          </p:sp>
          <p:sp>
            <p:nvSpPr>
              <p:cNvPr id="7196" name="Text Box 1051"/>
              <p:cNvSpPr txBox="1">
                <a:spLocks noChangeArrowheads="1"/>
              </p:cNvSpPr>
              <p:nvPr/>
            </p:nvSpPr>
            <p:spPr bwMode="auto">
              <a:xfrm>
                <a:off x="1819" y="1992"/>
                <a:ext cx="2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hu-HU" altLang="hu-HU" i="1"/>
                  <a:t>t</a:t>
                </a:r>
                <a:r>
                  <a:rPr lang="hu-HU" altLang="hu-HU" i="1" baseline="-25000"/>
                  <a:t>6</a:t>
                </a:r>
                <a:endParaRPr lang="hu-HU" altLang="hu-HU" i="1"/>
              </a:p>
            </p:txBody>
          </p:sp>
          <p:sp>
            <p:nvSpPr>
              <p:cNvPr id="7197" name="Text Box 1052"/>
              <p:cNvSpPr txBox="1">
                <a:spLocks noChangeArrowheads="1"/>
              </p:cNvSpPr>
              <p:nvPr/>
            </p:nvSpPr>
            <p:spPr bwMode="auto">
              <a:xfrm>
                <a:off x="331" y="1728"/>
                <a:ext cx="2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r>
                  <a:rPr lang="hu-HU" altLang="hu-HU" i="1"/>
                  <a:t>t</a:t>
                </a:r>
                <a:r>
                  <a:rPr lang="hu-HU" altLang="hu-HU" i="1" baseline="-25000"/>
                  <a:t>7</a:t>
                </a:r>
                <a:endParaRPr lang="hu-HU" altLang="hu-HU" i="1"/>
              </a:p>
            </p:txBody>
          </p:sp>
        </p:grpSp>
      </p:grpSp>
      <p:sp>
        <p:nvSpPr>
          <p:cNvPr id="6175" name="Text Box 1055"/>
          <p:cNvSpPr txBox="1">
            <a:spLocks noChangeArrowheads="1"/>
          </p:cNvSpPr>
          <p:nvPr/>
        </p:nvSpPr>
        <p:spPr bwMode="auto">
          <a:xfrm>
            <a:off x="1246823" y="5253335"/>
            <a:ext cx="3472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él, 8 csúcs, 7 tartomány</a:t>
            </a:r>
          </a:p>
        </p:txBody>
      </p:sp>
      <p:sp>
        <p:nvSpPr>
          <p:cNvPr id="6177" name="AutoShape 1057"/>
          <p:cNvSpPr>
            <a:spLocks/>
          </p:cNvSpPr>
          <p:nvPr/>
        </p:nvSpPr>
        <p:spPr bwMode="auto">
          <a:xfrm>
            <a:off x="2927804" y="6093767"/>
            <a:ext cx="2242922" cy="461665"/>
          </a:xfrm>
          <a:prstGeom prst="borderCallout3">
            <a:avLst>
              <a:gd name="adj1" fmla="val 24491"/>
              <a:gd name="adj2" fmla="val 103194"/>
              <a:gd name="adj3" fmla="val 24491"/>
              <a:gd name="adj4" fmla="val 165005"/>
              <a:gd name="adj5" fmla="val -156801"/>
              <a:gd name="adj6" fmla="val 165005"/>
              <a:gd name="adj7" fmla="val -338778"/>
              <a:gd name="adj8" fmla="val 102329"/>
            </a:avLst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Külső tartomány</a:t>
            </a:r>
          </a:p>
        </p:txBody>
      </p:sp>
      <p:sp>
        <p:nvSpPr>
          <p:cNvPr id="6178" name="AutoShape 1058"/>
          <p:cNvSpPr>
            <a:spLocks/>
          </p:cNvSpPr>
          <p:nvPr/>
        </p:nvSpPr>
        <p:spPr bwMode="auto">
          <a:xfrm>
            <a:off x="7351714" y="3766493"/>
            <a:ext cx="2207656" cy="461665"/>
          </a:xfrm>
          <a:prstGeom prst="borderCallout2">
            <a:avLst>
              <a:gd name="adj1" fmla="val 24491"/>
              <a:gd name="adj2" fmla="val -3208"/>
              <a:gd name="adj3" fmla="val 24491"/>
              <a:gd name="adj4" fmla="val -29528"/>
              <a:gd name="adj5" fmla="val 91157"/>
              <a:gd name="adj6" fmla="val -125250"/>
            </a:avLst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Belső tartomány</a:t>
            </a: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593271" y="321808"/>
            <a:ext cx="109728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altLang="hu-H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Síkgráf</a:t>
            </a:r>
            <a:r>
              <a:rPr lang="hu-HU" alt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jellemző adatai</a:t>
            </a:r>
            <a:endParaRPr lang="hu-HU" alt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29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5" grpId="0" autoUpdateAnimBg="0"/>
      <p:bldP spid="6177" grpId="0" animBg="1" autoUpdateAnimBg="0"/>
      <p:bldP spid="6178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Euler-féle poliéder tétel (Euler formula)</a:t>
            </a:r>
          </a:p>
        </p:txBody>
      </p:sp>
      <p:sp>
        <p:nvSpPr>
          <p:cNvPr id="3" name="Téglalap 2"/>
          <p:cNvSpPr/>
          <p:nvPr/>
        </p:nvSpPr>
        <p:spPr>
          <a:xfrm>
            <a:off x="182880" y="1508725"/>
            <a:ext cx="111709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hu-H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EULER  </a:t>
            </a:r>
            <a:r>
              <a:rPr lang="hu-H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síkgráfokra</a:t>
            </a:r>
            <a:r>
              <a:rPr lang="hu-H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vonatkozó tétele: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élek száma, csúcsok száma, tartományok száma közti összefüggést állapít meg.</a:t>
            </a: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hu-H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Tétel:  </a:t>
            </a:r>
            <a:endParaRPr lang="hu-H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G összefüggő, egyszerű </a:t>
            </a:r>
            <a:r>
              <a:rPr lang="hu-H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síkgráf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esetében, ha p= gráf pontjainak (csúcsainak száma), e=gráf éleinek száma, t= a sík gráf által létrehozott területeinek száma, a végtelen területet is számolva, akkor: </a:t>
            </a:r>
            <a:r>
              <a:rPr lang="hu-H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p-e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+t=2</a:t>
            </a: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hu-H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Biz.: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a(z </a:t>
            </a:r>
            <a:r>
              <a:rPr lang="hu-H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adott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u-H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sík</a:t>
            </a:r>
            <a:r>
              <a:rPr lang="hu-H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gráfot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)gráfot lépésenként (újra) lerajzoljuk: </a:t>
            </a:r>
            <a:endParaRPr lang="hu-H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u-H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hu-H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1.lépés: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csúcs: igaz az állítás: 1-0+1=2                                 </a:t>
            </a:r>
            <a:r>
              <a:rPr lang="hu-H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hu-H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lépés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2 csúcs: igaz az állítás 2-1+1=2</a:t>
            </a: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hu-H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n. lépés: 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Tegyük fel hogy az ( n-1) lépésig igaz a formula: </a:t>
            </a:r>
            <a:r>
              <a:rPr lang="hu-H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p-e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+t=2. A következő lépés</a:t>
            </a:r>
            <a:r>
              <a:rPr lang="hu-H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kétféle 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lehet: </a:t>
            </a: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a.) vagy meglévő csúcsokat kötünk össze egy új éllel,: ekkor élek száma eggyel, területek száma eggyel növekszik, pontok szám a változatlan: igaz-e az állítás? </a:t>
            </a:r>
            <a:r>
              <a:rPr lang="hu-H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p-e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+t=2 &lt;-&gt; </a:t>
            </a:r>
            <a:r>
              <a:rPr lang="hu-H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p-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(e+1)+(t+1)=2</a:t>
            </a: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b.) egy új csúcsot rajzolunk  be (a rá illeszkedő éllel együtt), amelynek szomszédja már a meglévő lerajzolt  gráfban van : ekkor a csúcsok száma eggyel nő, élek száma eggyel nő, területek száma változatlan: igaz-e az állítás? </a:t>
            </a:r>
            <a:b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hu-H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p-e</a:t>
            </a: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+t=2 &lt;-&gt; (p+1)-(e+1)+t=2</a:t>
            </a: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endParaRPr lang="hu-H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hu-H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67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33984" y="3553358"/>
            <a:ext cx="10515600" cy="1325563"/>
          </a:xfrm>
          <a:solidFill>
            <a:srgbClr val="00B0F0"/>
          </a:solidFill>
          <a:ln w="76200"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Euler-féle poliéder tétel (Euler formula)</a:t>
            </a:r>
          </a:p>
        </p:txBody>
      </p:sp>
      <p:sp>
        <p:nvSpPr>
          <p:cNvPr id="3" name="Téglalap 2"/>
          <p:cNvSpPr/>
          <p:nvPr/>
        </p:nvSpPr>
        <p:spPr>
          <a:xfrm>
            <a:off x="494819" y="276846"/>
            <a:ext cx="1117092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hu-HU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Tétel:  </a:t>
            </a:r>
            <a:endParaRPr lang="hu-HU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u-H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G összefüggő, egyszerű </a:t>
            </a:r>
            <a:r>
              <a:rPr lang="hu-HU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síkgráf</a:t>
            </a:r>
            <a:r>
              <a:rPr lang="hu-H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esetében, ha </a:t>
            </a:r>
            <a:br>
              <a:rPr lang="hu-H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hu-H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p= gráf pontjainak (csúcsainak száma), </a:t>
            </a:r>
            <a:br>
              <a:rPr lang="hu-H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hu-H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e=gráf éleinek száma, </a:t>
            </a:r>
            <a:br>
              <a:rPr lang="hu-H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hu-H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t= a sík gráf által létrehozott területeinek száma, a végtelen területet is számolva, akkor:</a:t>
            </a:r>
          </a:p>
          <a:p>
            <a:pPr>
              <a:spcAft>
                <a:spcPts val="0"/>
              </a:spcAft>
            </a:pPr>
            <a:endParaRPr lang="hu-HU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hu-H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hu-H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hu-H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3372692" y="5120078"/>
            <a:ext cx="4645152" cy="1292662"/>
          </a:xfrm>
          <a:prstGeom prst="rect">
            <a:avLst/>
          </a:prstGeom>
          <a:solidFill>
            <a:srgbClr val="00B0F0"/>
          </a:solidFill>
          <a:ln w="3492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6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p-e</a:t>
            </a:r>
            <a:r>
              <a:rPr lang="hu-HU" sz="6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+t=2</a:t>
            </a:r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00296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ép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081" y="3371851"/>
            <a:ext cx="3799433" cy="3486149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1941095" y="850232"/>
            <a:ext cx="7234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  <a:p>
            <a:endParaRPr lang="hu-H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36598" y="1388840"/>
            <a:ext cx="10972801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Következmény: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 az összefüggő, egyszerű sík gráf pontjainak száma legalább 3, akkor e</a:t>
            </a: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3p-6</a:t>
            </a:r>
            <a:endParaRPr kumimoji="0" lang="hu-HU" altLang="hu-H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Bizonyítás: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Mivel egyszerű gráfról van szó, ezért minden területet legalább 3 él határol</a:t>
            </a:r>
            <a:r>
              <a:rPr kumimoji="0" lang="hu-HU" altLang="hu-HU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(legalább 3 </a:t>
            </a: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 fokszáma)</a:t>
            </a:r>
            <a:r>
              <a:rPr kumimoji="0" lang="hu-HU" altLang="hu-HU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kumimoji="0" lang="hu-HU" altLang="hu-H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 területeket határoló éleket összeadva az élek számának kétszeresét</a:t>
            </a:r>
            <a:r>
              <a:rPr kumimoji="0" lang="hu-HU" altLang="hu-HU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kapjuk</a:t>
            </a: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hiszen minden területet határoló él két területhez tartozik, így kétszer számoljuk őket össze. </a:t>
            </a:r>
            <a:endParaRPr kumimoji="0" lang="hu-HU" altLang="hu-H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Vagyis: 2e</a:t>
            </a: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3t, hiszen </a:t>
            </a: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 MINDEGYIK terület háromszög lenne</a:t>
            </a: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akkor lenne a fokszáma 3. Így</a:t>
            </a: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t</a:t>
            </a: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2/3e</a:t>
            </a:r>
            <a:endParaRPr kumimoji="0" lang="hu-HU" altLang="hu-H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p-e</a:t>
            </a: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+t=2-ből e-t kifejezve: e=p+t-2</a:t>
            </a:r>
            <a:r>
              <a:rPr kumimoji="0" lang="hu-HU" alt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p+2/3e-2, </a:t>
            </a: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ebből e</a:t>
            </a: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3p-6</a:t>
            </a:r>
            <a:endParaRPr kumimoji="0" lang="hu-HU" altLang="hu-H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203158" y="527066"/>
            <a:ext cx="1098884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alt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 tétel következménye: </a:t>
            </a:r>
            <a:r>
              <a:rPr kumimoji="0" lang="hu-HU" alt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kumimoji="0" lang="hu-HU" alt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kumimoji="0" lang="hu-HU" alt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3p-6,</a:t>
            </a:r>
            <a:r>
              <a:rPr kumimoji="0" lang="hu-HU" altLang="hu-HU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 min. 3 pontja van</a:t>
            </a:r>
            <a:endParaRPr kumimoji="0" lang="hu-HU" altLang="hu-H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0"/>
            <a:r>
              <a:rPr lang="hu-HU" alt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9059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Kuratowski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gráf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484" name="Group 25"/>
          <p:cNvGrpSpPr>
            <a:grpSpLocks/>
          </p:cNvGrpSpPr>
          <p:nvPr/>
        </p:nvGrpSpPr>
        <p:grpSpPr bwMode="auto">
          <a:xfrm>
            <a:off x="1605028" y="1956850"/>
            <a:ext cx="2819400" cy="2971800"/>
            <a:chOff x="2688" y="1056"/>
            <a:chExt cx="1776" cy="1872"/>
          </a:xfrm>
        </p:grpSpPr>
        <p:grpSp>
          <p:nvGrpSpPr>
            <p:cNvPr id="20486" name="Group 26"/>
            <p:cNvGrpSpPr>
              <a:grpSpLocks/>
            </p:cNvGrpSpPr>
            <p:nvPr/>
          </p:nvGrpSpPr>
          <p:grpSpPr bwMode="auto">
            <a:xfrm>
              <a:off x="2688" y="1056"/>
              <a:ext cx="1776" cy="1584"/>
              <a:chOff x="2400" y="1008"/>
              <a:chExt cx="2736" cy="2736"/>
            </a:xfrm>
          </p:grpSpPr>
          <p:sp>
            <p:nvSpPr>
              <p:cNvPr id="20488" name="Line 27"/>
              <p:cNvSpPr>
                <a:spLocks noChangeShapeType="1"/>
              </p:cNvSpPr>
              <p:nvPr/>
            </p:nvSpPr>
            <p:spPr bwMode="auto">
              <a:xfrm>
                <a:off x="3744" y="1104"/>
                <a:ext cx="816" cy="254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20489" name="Group 28"/>
              <p:cNvGrpSpPr>
                <a:grpSpLocks/>
              </p:cNvGrpSpPr>
              <p:nvPr/>
            </p:nvGrpSpPr>
            <p:grpSpPr bwMode="auto">
              <a:xfrm>
                <a:off x="2400" y="1008"/>
                <a:ext cx="2736" cy="2736"/>
                <a:chOff x="2400" y="1008"/>
                <a:chExt cx="2736" cy="2736"/>
              </a:xfrm>
            </p:grpSpPr>
            <p:sp>
              <p:nvSpPr>
                <p:cNvPr id="20491" name="AutoShape 29"/>
                <p:cNvSpPr>
                  <a:spLocks noChangeArrowheads="1"/>
                </p:cNvSpPr>
                <p:nvPr/>
              </p:nvSpPr>
              <p:spPr bwMode="auto">
                <a:xfrm>
                  <a:off x="2496" y="1104"/>
                  <a:ext cx="2544" cy="2544"/>
                </a:xfrm>
                <a:prstGeom prst="pentagon">
                  <a:avLst/>
                </a:prstGeom>
                <a:noFill/>
                <a:ln w="571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endParaRPr lang="hu-HU" altLang="hu-HU"/>
                </a:p>
              </p:txBody>
            </p:sp>
            <p:sp>
              <p:nvSpPr>
                <p:cNvPr id="20492" name="Oval 30"/>
                <p:cNvSpPr>
                  <a:spLocks noChangeArrowheads="1"/>
                </p:cNvSpPr>
                <p:nvPr/>
              </p:nvSpPr>
              <p:spPr bwMode="auto">
                <a:xfrm>
                  <a:off x="2880" y="3552"/>
                  <a:ext cx="192" cy="192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endParaRPr lang="hu-HU" altLang="hu-HU"/>
                </a:p>
              </p:txBody>
            </p:sp>
            <p:sp>
              <p:nvSpPr>
                <p:cNvPr id="20493" name="Oval 31"/>
                <p:cNvSpPr>
                  <a:spLocks noChangeArrowheads="1"/>
                </p:cNvSpPr>
                <p:nvPr/>
              </p:nvSpPr>
              <p:spPr bwMode="auto">
                <a:xfrm>
                  <a:off x="2400" y="1968"/>
                  <a:ext cx="192" cy="192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endParaRPr lang="hu-HU" altLang="hu-HU"/>
                </a:p>
              </p:txBody>
            </p:sp>
            <p:sp>
              <p:nvSpPr>
                <p:cNvPr id="20494" name="Oval 32"/>
                <p:cNvSpPr>
                  <a:spLocks noChangeArrowheads="1"/>
                </p:cNvSpPr>
                <p:nvPr/>
              </p:nvSpPr>
              <p:spPr bwMode="auto">
                <a:xfrm>
                  <a:off x="3648" y="1008"/>
                  <a:ext cx="192" cy="192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endParaRPr lang="hu-HU" altLang="hu-HU"/>
                </a:p>
              </p:txBody>
            </p:sp>
            <p:sp>
              <p:nvSpPr>
                <p:cNvPr id="20495" name="Oval 33"/>
                <p:cNvSpPr>
                  <a:spLocks noChangeArrowheads="1"/>
                </p:cNvSpPr>
                <p:nvPr/>
              </p:nvSpPr>
              <p:spPr bwMode="auto">
                <a:xfrm>
                  <a:off x="4944" y="1968"/>
                  <a:ext cx="192" cy="192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endParaRPr lang="hu-HU" altLang="hu-HU"/>
                </a:p>
              </p:txBody>
            </p:sp>
            <p:sp>
              <p:nvSpPr>
                <p:cNvPr id="20496" name="Oval 34"/>
                <p:cNvSpPr>
                  <a:spLocks noChangeArrowheads="1"/>
                </p:cNvSpPr>
                <p:nvPr/>
              </p:nvSpPr>
              <p:spPr bwMode="auto">
                <a:xfrm>
                  <a:off x="4464" y="3552"/>
                  <a:ext cx="192" cy="192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endParaRPr lang="hu-HU" altLang="hu-HU"/>
                </a:p>
              </p:txBody>
            </p:sp>
            <p:sp>
              <p:nvSpPr>
                <p:cNvPr id="20497" name="Line 35"/>
                <p:cNvSpPr>
                  <a:spLocks noChangeShapeType="1"/>
                </p:cNvSpPr>
                <p:nvPr/>
              </p:nvSpPr>
              <p:spPr bwMode="auto">
                <a:xfrm flipH="1">
                  <a:off x="2976" y="1104"/>
                  <a:ext cx="768" cy="254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20498" name="Line 36"/>
                <p:cNvSpPr>
                  <a:spLocks noChangeShapeType="1"/>
                </p:cNvSpPr>
                <p:nvPr/>
              </p:nvSpPr>
              <p:spPr bwMode="auto">
                <a:xfrm>
                  <a:off x="2496" y="2064"/>
                  <a:ext cx="2544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20499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2976" y="2064"/>
                  <a:ext cx="2064" cy="158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sp>
            <p:nvSpPr>
              <p:cNvPr id="20490" name="Line 38"/>
              <p:cNvSpPr>
                <a:spLocks noChangeShapeType="1"/>
              </p:cNvSpPr>
              <p:nvPr/>
            </p:nvSpPr>
            <p:spPr bwMode="auto">
              <a:xfrm>
                <a:off x="2496" y="2064"/>
                <a:ext cx="2064" cy="158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20487" name="Text Box 39"/>
            <p:cNvSpPr txBox="1">
              <a:spLocks noChangeArrowheads="1"/>
            </p:cNvSpPr>
            <p:nvPr/>
          </p:nvSpPr>
          <p:spPr bwMode="auto">
            <a:xfrm>
              <a:off x="3345" y="2640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hu-HU" i="1" dirty="0"/>
                <a:t>K</a:t>
              </a:r>
              <a:r>
                <a:rPr lang="en-US" altLang="hu-HU" i="1" baseline="-25000" dirty="0"/>
                <a:t>5</a:t>
              </a:r>
              <a:endParaRPr lang="en-US" altLang="hu-HU" i="1" dirty="0"/>
            </a:p>
          </p:txBody>
        </p:sp>
      </p:grp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5759932" y="1956850"/>
            <a:ext cx="570677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hu-HU" b="1" i="1" dirty="0" smtClean="0"/>
              <a:t> </a:t>
            </a:r>
            <a:r>
              <a:rPr lang="hu-H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sz="32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u-H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sík gráf: </a:t>
            </a:r>
            <a:endParaRPr lang="hu-H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csúcsa,10 éle van:</a:t>
            </a:r>
          </a:p>
          <a:p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hu-HU" alt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kumimoji="0" lang="hu-HU" alt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kumimoji="0" lang="hu-HU" alt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3p-6</a:t>
            </a:r>
            <a:endParaRPr kumimoji="0" lang="hu-HU" altLang="hu-H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hu-H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3.5-6=9</a:t>
            </a:r>
          </a:p>
          <a:p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hu-HU" altLang="hu-H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43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104899" y="1521459"/>
            <a:ext cx="1019447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hu-H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Következmény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egyszerű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síkbarajzolható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gráf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akkor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minimális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fokszáma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legfeljebb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104899" y="2726240"/>
            <a:ext cx="1019447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Bizonyítás</a:t>
            </a:r>
            <a:r>
              <a:rPr lang="hu-H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indirekt: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Tegyük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minimális fokszám legalább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6.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fokszámok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összege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az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élek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számának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kétszerese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(</a:t>
            </a:r>
            <a:r>
              <a:rPr 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kézfogás-Handshaking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)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így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6n(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fokszámok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összege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) 2e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104899" y="4430983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előző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tétel</a:t>
            </a: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alt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hu-HU" altLang="hu-H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kumimoji="0" lang="hu-HU" altLang="hu-H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kumimoji="0" lang="hu-HU" altLang="hu-H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3p-6</a:t>
            </a:r>
            <a:r>
              <a:rPr lang="en-US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hu-HU" alt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agyis</a:t>
            </a: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2e </a:t>
            </a:r>
            <a:r>
              <a:rPr lang="en-US" altLang="hu-HU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 6n-12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ez </a:t>
            </a:r>
            <a:r>
              <a:rPr lang="en-US" alt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ellentmondás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églalap 1"/>
          <p:cNvSpPr/>
          <p:nvPr/>
        </p:nvSpPr>
        <p:spPr>
          <a:xfrm>
            <a:off x="1319709" y="549737"/>
            <a:ext cx="95224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 tétel következménye: minimális fokszám MAX 5</a:t>
            </a:r>
            <a:endParaRPr kumimoji="0" lang="hu-HU" altLang="hu-H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45304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utoUpdateAnimBg="0"/>
      <p:bldP spid="3072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524000" y="1371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hu-HU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604158" y="1455916"/>
            <a:ext cx="1076052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hu-H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következmény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síkbarajzolható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gráfban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minimális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fokszám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kkor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legalább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5-öd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fokú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pontja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van.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604158" y="3150011"/>
            <a:ext cx="1070065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Bizonyítás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legyen a minimális fokszámú pontok száma, vagyis, amelyek fokszáma 5.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fokszámösszeg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akkor legalább 5M + az ennél nagyobb, legalább 6 fokszámúak:</a:t>
            </a:r>
          </a:p>
          <a:p>
            <a:pPr>
              <a:defRPr/>
            </a:pP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5M+6(</a:t>
            </a:r>
            <a:r>
              <a:rPr 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n-M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 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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6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-12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(1.következmény). Ebből:</a:t>
            </a:r>
          </a:p>
          <a:p>
            <a:pPr>
              <a:defRPr/>
            </a:pP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12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 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M</a:t>
            </a:r>
          </a:p>
          <a:p>
            <a:pPr>
              <a:defRPr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endParaRPr lang="hu-HU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604158" y="5742180"/>
            <a:ext cx="107605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ikozaéder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csúcs-él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gráfjának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csúcsa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van, </a:t>
            </a:r>
            <a:r>
              <a:rPr lang="en-US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melyek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mindegyike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ötödfokú</a:t>
            </a:r>
            <a:r>
              <a:rPr lang="en-US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églalap 1"/>
          <p:cNvSpPr/>
          <p:nvPr/>
        </p:nvSpPr>
        <p:spPr>
          <a:xfrm>
            <a:off x="810985" y="519483"/>
            <a:ext cx="104938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 tétel következménye: szabályos poliéderek 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246392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utoUpdateAnimBg="0"/>
      <p:bldP spid="31748" grpId="0" autoUpdateAnimBg="0"/>
      <p:bldP spid="31749" grpId="0" autoUpdateAnimBg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925</Words>
  <Application>Microsoft Office PowerPoint</Application>
  <PresentationFormat>Szélesvásznú</PresentationFormat>
  <Paragraphs>166</Paragraphs>
  <Slides>24</Slides>
  <Notes>15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Symbol</vt:lpstr>
      <vt:lpstr>Tahoma</vt:lpstr>
      <vt:lpstr>Times New Roman</vt:lpstr>
      <vt:lpstr>Office-téma</vt:lpstr>
      <vt:lpstr>Síkbarajzolható gráfok</vt:lpstr>
      <vt:lpstr>PowerPoint bemutató</vt:lpstr>
      <vt:lpstr>PowerPoint bemutató</vt:lpstr>
      <vt:lpstr>Euler-féle poliéder tétel (Euler formula)</vt:lpstr>
      <vt:lpstr>Euler-féle poliéder tétel (Euler formula)</vt:lpstr>
      <vt:lpstr>PowerPoint bemutató</vt:lpstr>
      <vt:lpstr>Kuratowski-gráf</vt:lpstr>
      <vt:lpstr>PowerPoint bemutató</vt:lpstr>
      <vt:lpstr>PowerPoint bemutató</vt:lpstr>
      <vt:lpstr>PowerPoint bemutató</vt:lpstr>
      <vt:lpstr>PowerPoint bemutató</vt:lpstr>
      <vt:lpstr>Másik Kuratowski-gráf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Síkbarajzolható gráfok</dc:title>
  <dc:creator>developer</dc:creator>
  <cp:lastModifiedBy>Tamás Hakkel</cp:lastModifiedBy>
  <cp:revision>24</cp:revision>
  <dcterms:created xsi:type="dcterms:W3CDTF">2014-05-12T16:14:14Z</dcterms:created>
  <dcterms:modified xsi:type="dcterms:W3CDTF">2016-02-12T20:53:57Z</dcterms:modified>
</cp:coreProperties>
</file>